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427" r:id="rId2"/>
    <p:sldId id="428" r:id="rId3"/>
    <p:sldId id="429" r:id="rId4"/>
    <p:sldId id="460" r:id="rId5"/>
    <p:sldId id="453" r:id="rId6"/>
    <p:sldId id="454" r:id="rId7"/>
    <p:sldId id="430" r:id="rId8"/>
    <p:sldId id="431" r:id="rId9"/>
    <p:sldId id="459" r:id="rId10"/>
    <p:sldId id="455" r:id="rId11"/>
    <p:sldId id="456" r:id="rId12"/>
    <p:sldId id="432" r:id="rId13"/>
    <p:sldId id="433" r:id="rId14"/>
    <p:sldId id="434" r:id="rId15"/>
    <p:sldId id="435" r:id="rId16"/>
    <p:sldId id="436" r:id="rId17"/>
    <p:sldId id="439" r:id="rId18"/>
    <p:sldId id="437" r:id="rId19"/>
    <p:sldId id="438" r:id="rId20"/>
    <p:sldId id="440" r:id="rId21"/>
    <p:sldId id="441" r:id="rId22"/>
    <p:sldId id="442" r:id="rId23"/>
    <p:sldId id="465" r:id="rId24"/>
    <p:sldId id="470" r:id="rId25"/>
    <p:sldId id="462" r:id="rId26"/>
    <p:sldId id="464" r:id="rId27"/>
    <p:sldId id="466" r:id="rId28"/>
    <p:sldId id="468" r:id="rId29"/>
    <p:sldId id="467" r:id="rId30"/>
    <p:sldId id="469" r:id="rId31"/>
    <p:sldId id="446" r:id="rId32"/>
    <p:sldId id="447" r:id="rId33"/>
    <p:sldId id="448" r:id="rId34"/>
    <p:sldId id="449" r:id="rId35"/>
    <p:sldId id="458" r:id="rId36"/>
    <p:sldId id="457" r:id="rId37"/>
    <p:sldId id="450" r:id="rId38"/>
    <p:sldId id="404" r:id="rId39"/>
    <p:sldId id="420" r:id="rId40"/>
    <p:sldId id="451" r:id="rId41"/>
    <p:sldId id="45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8A58E2-A4D0-7344-8DAC-CAB256594496}">
          <p14:sldIdLst>
            <p14:sldId id="427"/>
            <p14:sldId id="428"/>
            <p14:sldId id="429"/>
            <p14:sldId id="460"/>
            <p14:sldId id="453"/>
            <p14:sldId id="454"/>
            <p14:sldId id="430"/>
            <p14:sldId id="431"/>
            <p14:sldId id="459"/>
            <p14:sldId id="455"/>
            <p14:sldId id="456"/>
            <p14:sldId id="432"/>
            <p14:sldId id="433"/>
            <p14:sldId id="434"/>
            <p14:sldId id="435"/>
            <p14:sldId id="436"/>
            <p14:sldId id="439"/>
            <p14:sldId id="437"/>
            <p14:sldId id="438"/>
            <p14:sldId id="440"/>
            <p14:sldId id="441"/>
            <p14:sldId id="442"/>
            <p14:sldId id="465"/>
            <p14:sldId id="470"/>
            <p14:sldId id="462"/>
            <p14:sldId id="464"/>
            <p14:sldId id="466"/>
            <p14:sldId id="468"/>
            <p14:sldId id="467"/>
            <p14:sldId id="469"/>
            <p14:sldId id="446"/>
            <p14:sldId id="447"/>
            <p14:sldId id="448"/>
            <p14:sldId id="449"/>
            <p14:sldId id="458"/>
            <p14:sldId id="457"/>
            <p14:sldId id="450"/>
            <p14:sldId id="404"/>
            <p14:sldId id="420"/>
            <p14:sldId id="451"/>
            <p14:sldId id="4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Specer" initials="GS" lastIdx="2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2223"/>
    <a:srgbClr val="BABABA"/>
    <a:srgbClr val="D8E6F0"/>
    <a:srgbClr val="EBD856"/>
    <a:srgbClr val="7E95A6"/>
    <a:srgbClr val="355873"/>
    <a:srgbClr val="F7D6D6"/>
    <a:srgbClr val="DBD5BA"/>
    <a:srgbClr val="530B21"/>
    <a:srgbClr val="74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1079" autoAdjust="0"/>
  </p:normalViewPr>
  <p:slideViewPr>
    <p:cSldViewPr snapToGrid="0" snapToObjects="1">
      <p:cViewPr>
        <p:scale>
          <a:sx n="144" d="100"/>
          <a:sy n="144" d="100"/>
        </p:scale>
        <p:origin x="196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310AE7-ABDB-6943-9EF2-02A3B1AE4BEC}" type="datetimeFigureOut">
              <a:rPr lang="en-US" smtClean="0">
                <a:latin typeface="Arial" charset="0"/>
              </a:rPr>
              <a:t>6/23/16</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92B6E4-D528-B241-8A83-A02DD6F35DD6}"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52098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E5A2DCD0-7172-E846-8617-E89CDE28749B}" type="datetimeFigureOut">
              <a:rPr lang="en-US" smtClean="0"/>
              <a:pPr/>
              <a:t>6/23/16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A77D7DB9-0ED9-4043-A48E-6E6415264005}" type="slidenum">
              <a:rPr lang="en-US" smtClean="0"/>
              <a:pPr/>
              <a:t>‹#›</a:t>
            </a:fld>
            <a:endParaRPr lang="en-US" dirty="0"/>
          </a:p>
        </p:txBody>
      </p:sp>
    </p:spTree>
    <p:extLst>
      <p:ext uri="{BB962C8B-B14F-4D97-AF65-F5344CB8AC3E}">
        <p14:creationId xmlns:p14="http://schemas.microsoft.com/office/powerpoint/2010/main" val="3877992664"/>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a:t>
            </a:fld>
            <a:endParaRPr lang="en-US" dirty="0"/>
          </a:p>
        </p:txBody>
      </p:sp>
    </p:spTree>
    <p:extLst>
      <p:ext uri="{BB962C8B-B14F-4D97-AF65-F5344CB8AC3E}">
        <p14:creationId xmlns:p14="http://schemas.microsoft.com/office/powerpoint/2010/main" val="825283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10</a:t>
            </a:fld>
            <a:endParaRPr lang="en-US"/>
          </a:p>
        </p:txBody>
      </p:sp>
    </p:spTree>
    <p:extLst>
      <p:ext uri="{BB962C8B-B14F-4D97-AF65-F5344CB8AC3E}">
        <p14:creationId xmlns:p14="http://schemas.microsoft.com/office/powerpoint/2010/main" val="115404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11</a:t>
            </a:fld>
            <a:endParaRPr lang="en-US"/>
          </a:p>
        </p:txBody>
      </p:sp>
    </p:spTree>
    <p:extLst>
      <p:ext uri="{BB962C8B-B14F-4D97-AF65-F5344CB8AC3E}">
        <p14:creationId xmlns:p14="http://schemas.microsoft.com/office/powerpoint/2010/main" val="184275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12</a:t>
            </a:fld>
            <a:endParaRPr lang="en-US" dirty="0"/>
          </a:p>
        </p:txBody>
      </p:sp>
    </p:spTree>
    <p:extLst>
      <p:ext uri="{BB962C8B-B14F-4D97-AF65-F5344CB8AC3E}">
        <p14:creationId xmlns:p14="http://schemas.microsoft.com/office/powerpoint/2010/main" val="76984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Once you have turned the device on</a:t>
            </a:r>
            <a:r>
              <a:rPr lang="en-US" baseline="0" dirty="0" smtClean="0"/>
              <a:t> all that’s left to do is clip the device to your hip pocket, which is the recommended placement of the device.</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13</a:t>
            </a:fld>
            <a:endParaRPr lang="en-US" dirty="0"/>
          </a:p>
        </p:txBody>
      </p:sp>
    </p:spTree>
    <p:extLst>
      <p:ext uri="{BB962C8B-B14F-4D97-AF65-F5344CB8AC3E}">
        <p14:creationId xmlns:p14="http://schemas.microsoft.com/office/powerpoint/2010/main" val="202723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Wearing the device is an important part of the Loner device’s functionality. While Loner device is on, NEVER leave unattended. The automatic alerts on the device (such</a:t>
            </a:r>
            <a:r>
              <a:rPr lang="en-US" baseline="0" dirty="0" smtClean="0"/>
              <a:t> as No Motion) can be activated and cause false alerts.</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14</a:t>
            </a:fld>
            <a:endParaRPr lang="en-US" dirty="0"/>
          </a:p>
        </p:txBody>
      </p:sp>
    </p:spTree>
    <p:extLst>
      <p:ext uri="{BB962C8B-B14F-4D97-AF65-F5344CB8AC3E}">
        <p14:creationId xmlns:p14="http://schemas.microsoft.com/office/powerpoint/2010/main" val="157749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15</a:t>
            </a:fld>
            <a:endParaRPr lang="en-US" dirty="0"/>
          </a:p>
        </p:txBody>
      </p:sp>
    </p:spTree>
    <p:extLst>
      <p:ext uri="{BB962C8B-B14F-4D97-AF65-F5344CB8AC3E}">
        <p14:creationId xmlns:p14="http://schemas.microsoft.com/office/powerpoint/2010/main" val="53374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16</a:t>
            </a:fld>
            <a:endParaRPr lang="en-US" dirty="0"/>
          </a:p>
        </p:txBody>
      </p:sp>
    </p:spTree>
    <p:extLst>
      <p:ext uri="{BB962C8B-B14F-4D97-AF65-F5344CB8AC3E}">
        <p14:creationId xmlns:p14="http://schemas.microsoft.com/office/powerpoint/2010/main" val="6433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17</a:t>
            </a:fld>
            <a:endParaRPr lang="en-US" dirty="0"/>
          </a:p>
        </p:txBody>
      </p:sp>
    </p:spTree>
    <p:extLst>
      <p:ext uri="{BB962C8B-B14F-4D97-AF65-F5344CB8AC3E}">
        <p14:creationId xmlns:p14="http://schemas.microsoft.com/office/powerpoint/2010/main" val="282838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18</a:t>
            </a:fld>
            <a:endParaRPr lang="en-US" dirty="0"/>
          </a:p>
        </p:txBody>
      </p:sp>
    </p:spTree>
    <p:extLst>
      <p:ext uri="{BB962C8B-B14F-4D97-AF65-F5344CB8AC3E}">
        <p14:creationId xmlns:p14="http://schemas.microsoft.com/office/powerpoint/2010/main" val="320557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19</a:t>
            </a:fld>
            <a:endParaRPr lang="en-US" dirty="0"/>
          </a:p>
        </p:txBody>
      </p:sp>
    </p:spTree>
    <p:extLst>
      <p:ext uri="{BB962C8B-B14F-4D97-AF65-F5344CB8AC3E}">
        <p14:creationId xmlns:p14="http://schemas.microsoft.com/office/powerpoint/2010/main" val="63291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a:t>
            </a:fld>
            <a:endParaRPr lang="en-US" dirty="0"/>
          </a:p>
        </p:txBody>
      </p:sp>
    </p:spTree>
    <p:extLst>
      <p:ext uri="{BB962C8B-B14F-4D97-AF65-F5344CB8AC3E}">
        <p14:creationId xmlns:p14="http://schemas.microsoft.com/office/powerpoint/2010/main" val="162094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77D7DB9-0ED9-4043-A48E-6E6415264005}" type="slidenum">
              <a:rPr lang="en-US" smtClean="0"/>
              <a:t>20</a:t>
            </a:fld>
            <a:endParaRPr lang="en-US" dirty="0"/>
          </a:p>
        </p:txBody>
      </p:sp>
    </p:spTree>
    <p:extLst>
      <p:ext uri="{BB962C8B-B14F-4D97-AF65-F5344CB8AC3E}">
        <p14:creationId xmlns:p14="http://schemas.microsoft.com/office/powerpoint/2010/main" val="451104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21</a:t>
            </a:fld>
            <a:endParaRPr lang="en-US" dirty="0"/>
          </a:p>
        </p:txBody>
      </p:sp>
    </p:spTree>
    <p:extLst>
      <p:ext uri="{BB962C8B-B14F-4D97-AF65-F5344CB8AC3E}">
        <p14:creationId xmlns:p14="http://schemas.microsoft.com/office/powerpoint/2010/main" val="678940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23</a:t>
            </a:fld>
            <a:endParaRPr lang="en-US" dirty="0"/>
          </a:p>
        </p:txBody>
      </p:sp>
    </p:spTree>
    <p:extLst>
      <p:ext uri="{BB962C8B-B14F-4D97-AF65-F5344CB8AC3E}">
        <p14:creationId xmlns:p14="http://schemas.microsoft.com/office/powerpoint/2010/main" val="181571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24</a:t>
            </a:fld>
            <a:endParaRPr lang="en-US"/>
          </a:p>
        </p:txBody>
      </p:sp>
    </p:spTree>
    <p:extLst>
      <p:ext uri="{BB962C8B-B14F-4D97-AF65-F5344CB8AC3E}">
        <p14:creationId xmlns:p14="http://schemas.microsoft.com/office/powerpoint/2010/main" val="1765095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25</a:t>
            </a:fld>
            <a:endParaRPr lang="en-US"/>
          </a:p>
        </p:txBody>
      </p:sp>
    </p:spTree>
    <p:extLst>
      <p:ext uri="{BB962C8B-B14F-4D97-AF65-F5344CB8AC3E}">
        <p14:creationId xmlns:p14="http://schemas.microsoft.com/office/powerpoint/2010/main" val="1234991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26</a:t>
            </a:fld>
            <a:endParaRPr lang="en-US"/>
          </a:p>
        </p:txBody>
      </p:sp>
    </p:spTree>
    <p:extLst>
      <p:ext uri="{BB962C8B-B14F-4D97-AF65-F5344CB8AC3E}">
        <p14:creationId xmlns:p14="http://schemas.microsoft.com/office/powerpoint/2010/main" val="971866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27</a:t>
            </a:fld>
            <a:endParaRPr lang="en-US" dirty="0"/>
          </a:p>
        </p:txBody>
      </p:sp>
    </p:spTree>
    <p:extLst>
      <p:ext uri="{BB962C8B-B14F-4D97-AF65-F5344CB8AC3E}">
        <p14:creationId xmlns:p14="http://schemas.microsoft.com/office/powerpoint/2010/main" val="27241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28</a:t>
            </a:fld>
            <a:endParaRPr lang="en-US"/>
          </a:p>
        </p:txBody>
      </p:sp>
    </p:spTree>
    <p:extLst>
      <p:ext uri="{BB962C8B-B14F-4D97-AF65-F5344CB8AC3E}">
        <p14:creationId xmlns:p14="http://schemas.microsoft.com/office/powerpoint/2010/main" val="133341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29</a:t>
            </a:fld>
            <a:endParaRPr lang="en-US"/>
          </a:p>
        </p:txBody>
      </p:sp>
    </p:spTree>
    <p:extLst>
      <p:ext uri="{BB962C8B-B14F-4D97-AF65-F5344CB8AC3E}">
        <p14:creationId xmlns:p14="http://schemas.microsoft.com/office/powerpoint/2010/main" val="1398766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30</a:t>
            </a:fld>
            <a:endParaRPr lang="en-US"/>
          </a:p>
        </p:txBody>
      </p:sp>
    </p:spTree>
    <p:extLst>
      <p:ext uri="{BB962C8B-B14F-4D97-AF65-F5344CB8AC3E}">
        <p14:creationId xmlns:p14="http://schemas.microsoft.com/office/powerpoint/2010/main" val="98091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Is there any questions</a:t>
            </a:r>
            <a:r>
              <a:rPr lang="en-US" baseline="0" dirty="0" smtClean="0"/>
              <a:t> so far? </a:t>
            </a:r>
          </a:p>
          <a:p>
            <a:endParaRPr lang="en-US" baseline="0" dirty="0" smtClean="0"/>
          </a:p>
          <a:p>
            <a:r>
              <a:rPr lang="en-US" dirty="0" smtClean="0"/>
              <a:t>So</a:t>
            </a:r>
            <a:r>
              <a:rPr lang="en-US" baseline="0" dirty="0" smtClean="0"/>
              <a:t> now</a:t>
            </a:r>
            <a:r>
              <a:rPr lang="en-US" dirty="0" smtClean="0"/>
              <a:t> we’re going to talk about the physical</a:t>
            </a:r>
            <a:r>
              <a:rPr lang="en-US" baseline="0" dirty="0" smtClean="0"/>
              <a:t> components on each of the device so you can get familiar with the parts you’ll be interacting with while using it.</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a:t>
            </a:fld>
            <a:endParaRPr lang="en-US" dirty="0"/>
          </a:p>
        </p:txBody>
      </p:sp>
    </p:spTree>
    <p:extLst>
      <p:ext uri="{BB962C8B-B14F-4D97-AF65-F5344CB8AC3E}">
        <p14:creationId xmlns:p14="http://schemas.microsoft.com/office/powerpoint/2010/main" val="2016836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31</a:t>
            </a:fld>
            <a:endParaRPr lang="en-US" dirty="0"/>
          </a:p>
        </p:txBody>
      </p:sp>
    </p:spTree>
    <p:extLst>
      <p:ext uri="{BB962C8B-B14F-4D97-AF65-F5344CB8AC3E}">
        <p14:creationId xmlns:p14="http://schemas.microsoft.com/office/powerpoint/2010/main" val="544772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32</a:t>
            </a:fld>
            <a:endParaRPr lang="en-US"/>
          </a:p>
        </p:txBody>
      </p:sp>
    </p:spTree>
    <p:extLst>
      <p:ext uri="{BB962C8B-B14F-4D97-AF65-F5344CB8AC3E}">
        <p14:creationId xmlns:p14="http://schemas.microsoft.com/office/powerpoint/2010/main" val="75372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33</a:t>
            </a:fld>
            <a:endParaRPr lang="en-US" dirty="0"/>
          </a:p>
        </p:txBody>
      </p:sp>
    </p:spTree>
    <p:extLst>
      <p:ext uri="{BB962C8B-B14F-4D97-AF65-F5344CB8AC3E}">
        <p14:creationId xmlns:p14="http://schemas.microsoft.com/office/powerpoint/2010/main" val="582637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a:t>
            </a:r>
            <a:r>
              <a:rPr lang="en-US" baseline="0" dirty="0" smtClean="0"/>
              <a:t> the end of your shift, remove the loner from your hip and press and hold the power button for about 3 seconds. The device will go into shutdown sequence. The green light on the Loner device may flash for up to 10 minutes while it disconnects. </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34</a:t>
            </a:fld>
            <a:endParaRPr lang="en-US" dirty="0"/>
          </a:p>
        </p:txBody>
      </p:sp>
    </p:spTree>
    <p:extLst>
      <p:ext uri="{BB962C8B-B14F-4D97-AF65-F5344CB8AC3E}">
        <p14:creationId xmlns:p14="http://schemas.microsoft.com/office/powerpoint/2010/main" val="1972838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35</a:t>
            </a:fld>
            <a:endParaRPr lang="en-US"/>
          </a:p>
        </p:txBody>
      </p:sp>
    </p:spTree>
    <p:extLst>
      <p:ext uri="{BB962C8B-B14F-4D97-AF65-F5344CB8AC3E}">
        <p14:creationId xmlns:p14="http://schemas.microsoft.com/office/powerpoint/2010/main" val="1349900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36</a:t>
            </a:fld>
            <a:endParaRPr lang="en-US"/>
          </a:p>
        </p:txBody>
      </p:sp>
    </p:spTree>
    <p:extLst>
      <p:ext uri="{BB962C8B-B14F-4D97-AF65-F5344CB8AC3E}">
        <p14:creationId xmlns:p14="http://schemas.microsoft.com/office/powerpoint/2010/main" val="1881388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It is recommended that you charge your</a:t>
            </a:r>
            <a:r>
              <a:rPr lang="en-US" baseline="0" dirty="0" smtClean="0"/>
              <a:t> Loner device after every use. Simply plug the charger into the bottom of device, while it’s charging red lights will flash at the base of the device and once it’s fully charged, these lights will be solid red. Charging Loner device from fully dead takes approximately 4 hours.</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37</a:t>
            </a:fld>
            <a:endParaRPr lang="en-US" dirty="0"/>
          </a:p>
        </p:txBody>
      </p:sp>
    </p:spTree>
    <p:extLst>
      <p:ext uri="{BB962C8B-B14F-4D97-AF65-F5344CB8AC3E}">
        <p14:creationId xmlns:p14="http://schemas.microsoft.com/office/powerpoint/2010/main" val="1672811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38</a:t>
            </a:fld>
            <a:endParaRPr lang="en-US"/>
          </a:p>
        </p:txBody>
      </p:sp>
    </p:spTree>
    <p:extLst>
      <p:ext uri="{BB962C8B-B14F-4D97-AF65-F5344CB8AC3E}">
        <p14:creationId xmlns:p14="http://schemas.microsoft.com/office/powerpoint/2010/main" val="2537335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40</a:t>
            </a:fld>
            <a:endParaRPr lang="en-US" dirty="0"/>
          </a:p>
        </p:txBody>
      </p:sp>
    </p:spTree>
    <p:extLst>
      <p:ext uri="{BB962C8B-B14F-4D97-AF65-F5344CB8AC3E}">
        <p14:creationId xmlns:p14="http://schemas.microsoft.com/office/powerpoint/2010/main" val="1289717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41</a:t>
            </a:fld>
            <a:endParaRPr lang="en-US" dirty="0"/>
          </a:p>
        </p:txBody>
      </p:sp>
    </p:spTree>
    <p:extLst>
      <p:ext uri="{BB962C8B-B14F-4D97-AF65-F5344CB8AC3E}">
        <p14:creationId xmlns:p14="http://schemas.microsoft.com/office/powerpoint/2010/main" val="1012621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77D7DB9-0ED9-4043-A48E-6E6415264005}" type="slidenum">
              <a:rPr lang="en-US" smtClean="0"/>
              <a:t>4</a:t>
            </a:fld>
            <a:endParaRPr lang="en-US"/>
          </a:p>
        </p:txBody>
      </p:sp>
    </p:spTree>
    <p:extLst>
      <p:ext uri="{BB962C8B-B14F-4D97-AF65-F5344CB8AC3E}">
        <p14:creationId xmlns:p14="http://schemas.microsoft.com/office/powerpoint/2010/main" val="4298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77D7DB9-0ED9-4043-A48E-6E6415264005}" type="slidenum">
              <a:rPr lang="en-US" smtClean="0"/>
              <a:t>5</a:t>
            </a:fld>
            <a:endParaRPr lang="en-US"/>
          </a:p>
        </p:txBody>
      </p:sp>
    </p:spTree>
    <p:extLst>
      <p:ext uri="{BB962C8B-B14F-4D97-AF65-F5344CB8AC3E}">
        <p14:creationId xmlns:p14="http://schemas.microsoft.com/office/powerpoint/2010/main" val="2041148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6</a:t>
            </a:fld>
            <a:endParaRPr lang="en-US"/>
          </a:p>
        </p:txBody>
      </p:sp>
    </p:spTree>
    <p:extLst>
      <p:ext uri="{BB962C8B-B14F-4D97-AF65-F5344CB8AC3E}">
        <p14:creationId xmlns:p14="http://schemas.microsoft.com/office/powerpoint/2010/main" val="46525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Loner device has three primary components. The power,  </a:t>
            </a:r>
            <a:r>
              <a:rPr lang="en-US" baseline="0" dirty="0" smtClean="0"/>
              <a:t>the belt clip, and the latch. We’ll talk more about how you’ll interact with these in the next section.</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7</a:t>
            </a:fld>
            <a:endParaRPr lang="en-US" dirty="0"/>
          </a:p>
        </p:txBody>
      </p:sp>
    </p:spTree>
    <p:extLst>
      <p:ext uri="{BB962C8B-B14F-4D97-AF65-F5344CB8AC3E}">
        <p14:creationId xmlns:p14="http://schemas.microsoft.com/office/powerpoint/2010/main" val="51293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Questions?</a:t>
            </a:r>
          </a:p>
          <a:p>
            <a:endParaRPr lang="en-US" dirty="0" smtClean="0"/>
          </a:p>
          <a:p>
            <a:r>
              <a:rPr lang="en-US" dirty="0" smtClean="0"/>
              <a:t>So</a:t>
            </a:r>
            <a:r>
              <a:rPr lang="en-US" baseline="0" dirty="0" smtClean="0"/>
              <a:t> now we’re going to talk about what you’re going to do when starting your shift and discuss how to properly set up and turn on your devices for proper use.</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8</a:t>
            </a:fld>
            <a:endParaRPr lang="en-US" dirty="0"/>
          </a:p>
        </p:txBody>
      </p:sp>
    </p:spTree>
    <p:extLst>
      <p:ext uri="{BB962C8B-B14F-4D97-AF65-F5344CB8AC3E}">
        <p14:creationId xmlns:p14="http://schemas.microsoft.com/office/powerpoint/2010/main" val="21592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9</a:t>
            </a:fld>
            <a:endParaRPr lang="en-US"/>
          </a:p>
        </p:txBody>
      </p:sp>
    </p:spTree>
    <p:extLst>
      <p:ext uri="{BB962C8B-B14F-4D97-AF65-F5344CB8AC3E}">
        <p14:creationId xmlns:p14="http://schemas.microsoft.com/office/powerpoint/2010/main" val="211709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32735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9071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87429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353814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0F5DAF-0D43-6945-BBC0-9038AE5B47EA}" type="datetimeFigureOut">
              <a:rPr lang="en-US" smtClean="0"/>
              <a:t>6/23/16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42507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F5DAF-0D43-6945-BBC0-9038AE5B47EA}" type="datetimeFigureOut">
              <a:rPr lang="en-US" smtClean="0"/>
              <a:t>6/23/16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799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0F5DAF-0D43-6945-BBC0-9038AE5B47EA}" type="datetimeFigureOut">
              <a:rPr lang="en-US" smtClean="0"/>
              <a:t>6/23/16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0391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0F5DAF-0D43-6945-BBC0-9038AE5B47EA}" type="datetimeFigureOut">
              <a:rPr lang="en-US" smtClean="0"/>
              <a:t>6/23/16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81257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5DAF-0D43-6945-BBC0-9038AE5B47EA}" type="datetimeFigureOut">
              <a:rPr lang="en-US" smtClean="0"/>
              <a:t>6/23/16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118813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6/23/16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286152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6/23/16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a:p>
        </p:txBody>
      </p:sp>
    </p:spTree>
    <p:extLst>
      <p:ext uri="{BB962C8B-B14F-4D97-AF65-F5344CB8AC3E}">
        <p14:creationId xmlns:p14="http://schemas.microsoft.com/office/powerpoint/2010/main" val="3203880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9D0F5DAF-0D43-6945-BBC0-9038AE5B47EA}" type="datetimeFigureOut">
              <a:rPr lang="en-US" smtClean="0"/>
              <a:pPr/>
              <a:t>6/23/16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15A5CBB4-DB4F-4B42-B215-C7C491FC48FA}" type="slidenum">
              <a:rPr lang="en-US" smtClean="0"/>
              <a:pPr/>
              <a:t>‹#›</a:t>
            </a:fld>
            <a:endParaRPr lang="en-US" dirty="0"/>
          </a:p>
        </p:txBody>
      </p:sp>
    </p:spTree>
    <p:extLst>
      <p:ext uri="{BB962C8B-B14F-4D97-AF65-F5344CB8AC3E}">
        <p14:creationId xmlns:p14="http://schemas.microsoft.com/office/powerpoint/2010/main" val="303764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rial"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3.emf"/><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em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22.png"/><Relationship Id="rId8"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33.png"/><Relationship Id="rId6" Type="http://schemas.openxmlformats.org/officeDocument/2006/relationships/image" Target="../media/image34.jpg"/><Relationship Id="rId7" Type="http://schemas.openxmlformats.org/officeDocument/2006/relationships/image" Target="../media/image35.png"/><Relationship Id="rId8" Type="http://schemas.openxmlformats.org/officeDocument/2006/relationships/image" Target="../media/image3.emf"/><Relationship Id="rId9" Type="http://schemas.openxmlformats.org/officeDocument/2006/relationships/image" Target="../media/image36.png"/><Relationship Id="rId1" Type="http://schemas.microsoft.com/office/2007/relationships/media" Target="../media/media1.m4a"/><Relationship Id="rId2" Type="http://schemas.openxmlformats.org/officeDocument/2006/relationships/audio" Target="../media/media1.m4a"/></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4.png"/><Relationship Id="rId13" Type="http://schemas.openxmlformats.org/officeDocument/2006/relationships/image" Target="../media/image36.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33.png"/><Relationship Id="rId6" Type="http://schemas.openxmlformats.org/officeDocument/2006/relationships/image" Target="../media/image34.jpg"/><Relationship Id="rId7" Type="http://schemas.openxmlformats.org/officeDocument/2006/relationships/image" Target="../media/image35.png"/><Relationship Id="rId8" Type="http://schemas.openxmlformats.org/officeDocument/2006/relationships/image" Target="../media/image3.emf"/><Relationship Id="rId9" Type="http://schemas.openxmlformats.org/officeDocument/2006/relationships/image" Target="../media/image6.png"/><Relationship Id="rId10" Type="http://schemas.openxmlformats.org/officeDocument/2006/relationships/image" Target="../media/image8.png"/></Relationships>
</file>

<file path=ppt/slides/_rels/slide19.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8.png"/><Relationship Id="rId13" Type="http://schemas.openxmlformats.org/officeDocument/2006/relationships/image" Target="../media/image28.png"/><Relationship Id="rId14" Type="http://schemas.openxmlformats.org/officeDocument/2006/relationships/image" Target="../media/image7.png"/><Relationship Id="rId15" Type="http://schemas.openxmlformats.org/officeDocument/2006/relationships/image" Target="../media/image37.png"/><Relationship Id="rId16" Type="http://schemas.openxmlformats.org/officeDocument/2006/relationships/image" Target="../media/image24.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36.png"/><Relationship Id="rId1" Type="http://schemas.microsoft.com/office/2007/relationships/media" Target="../media/media2.m4a"/><Relationship Id="rId2" Type="http://schemas.openxmlformats.org/officeDocument/2006/relationships/audio" Target="../media/media2.m4a"/><Relationship Id="rId3" Type="http://schemas.microsoft.com/office/2007/relationships/media" Target="../media/media1.m4a"/><Relationship Id="rId4" Type="http://schemas.openxmlformats.org/officeDocument/2006/relationships/audio" Target="../media/media1.m4a"/><Relationship Id="rId5" Type="http://schemas.openxmlformats.org/officeDocument/2006/relationships/slideLayout" Target="../slideLayouts/slideLayout2.xml"/><Relationship Id="rId6" Type="http://schemas.openxmlformats.org/officeDocument/2006/relationships/notesSlide" Target="../notesSlides/notesSlide19.xml"/><Relationship Id="rId7" Type="http://schemas.openxmlformats.org/officeDocument/2006/relationships/image" Target="../media/image33.png"/><Relationship Id="rId8" Type="http://schemas.openxmlformats.org/officeDocument/2006/relationships/image" Target="../media/image34.jpg"/><Relationship Id="rId9" Type="http://schemas.openxmlformats.org/officeDocument/2006/relationships/image" Target="../media/image35.png"/><Relationship Id="rId10"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3.emf"/><Relationship Id="rId8" Type="http://schemas.openxmlformats.org/officeDocument/2006/relationships/image" Target="../media/image36.png"/><Relationship Id="rId1" Type="http://schemas.microsoft.com/office/2007/relationships/media" Target="../media/media2.m4a"/><Relationship Id="rId2" Type="http://schemas.openxmlformats.org/officeDocument/2006/relationships/audio" Target="../media/media2.m4a"/></Relationships>
</file>

<file path=ppt/slides/_rels/slide21.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28.png"/><Relationship Id="rId13" Type="http://schemas.openxmlformats.org/officeDocument/2006/relationships/image" Target="../media/image24.png"/><Relationship Id="rId14" Type="http://schemas.openxmlformats.org/officeDocument/2006/relationships/image" Target="../media/image39.png"/><Relationship Id="rId15" Type="http://schemas.openxmlformats.org/officeDocument/2006/relationships/image" Target="../media/image36.png"/><Relationship Id="rId1" Type="http://schemas.microsoft.com/office/2007/relationships/media" Target="../media/media2.m4a"/><Relationship Id="rId2" Type="http://schemas.openxmlformats.org/officeDocument/2006/relationships/audio" Target="../media/media2.m4a"/><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20.png"/><Relationship Id="rId9" Type="http://schemas.openxmlformats.org/officeDocument/2006/relationships/image" Target="../media/image37.png"/><Relationship Id="rId10"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emf"/><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3.emf"/><Relationship Id="rId5" Type="http://schemas.openxmlformats.org/officeDocument/2006/relationships/image" Target="../media/image29.png"/><Relationship Id="rId6" Type="http://schemas.openxmlformats.org/officeDocument/2006/relationships/image" Target="../media/image45.png"/><Relationship Id="rId7"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1" Type="http://schemas.openxmlformats.org/officeDocument/2006/relationships/image" Target="../media/image13.emf"/><Relationship Id="rId12" Type="http://schemas.openxmlformats.org/officeDocument/2006/relationships/image" Target="../media/image45.png"/><Relationship Id="rId13" Type="http://schemas.openxmlformats.org/officeDocument/2006/relationships/image" Target="../media/image36.png"/><Relationship Id="rId1" Type="http://schemas.microsoft.com/office/2007/relationships/media" Target="../media/media3.m4a"/><Relationship Id="rId2" Type="http://schemas.openxmlformats.org/officeDocument/2006/relationships/audio" Target="../media/media3.m4a"/><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2.xml"/><Relationship Id="rId6" Type="http://schemas.openxmlformats.org/officeDocument/2006/relationships/notesSlide" Target="../notesSlides/notesSlide24.xml"/><Relationship Id="rId7" Type="http://schemas.openxmlformats.org/officeDocument/2006/relationships/image" Target="../media/image3.emf"/><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3.emf"/><Relationship Id="rId6" Type="http://schemas.openxmlformats.org/officeDocument/2006/relationships/image" Target="../media/image13.emf"/><Relationship Id="rId7" Type="http://schemas.openxmlformats.org/officeDocument/2006/relationships/image" Target="../media/image24.png"/><Relationship Id="rId8" Type="http://schemas.openxmlformats.org/officeDocument/2006/relationships/image" Target="../media/image36.png"/><Relationship Id="rId1" Type="http://schemas.microsoft.com/office/2007/relationships/media" Target="../media/media4.m4a"/><Relationship Id="rId2" Type="http://schemas.openxmlformats.org/officeDocument/2006/relationships/audio" Target="../media/media4.m4a"/></Relationships>
</file>

<file path=ppt/slides/_rels/slide29.xml.rels><?xml version="1.0" encoding="UTF-8" standalone="yes"?>
<Relationships xmlns="http://schemas.openxmlformats.org/package/2006/relationships"><Relationship Id="rId11" Type="http://schemas.openxmlformats.org/officeDocument/2006/relationships/image" Target="../media/image13.emf"/><Relationship Id="rId12" Type="http://schemas.openxmlformats.org/officeDocument/2006/relationships/image" Target="../media/image36.png"/><Relationship Id="rId1" Type="http://schemas.microsoft.com/office/2007/relationships/media" Target="../media/media3.m4a"/><Relationship Id="rId2" Type="http://schemas.openxmlformats.org/officeDocument/2006/relationships/audio" Target="../media/media3.m4a"/><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2.xml"/><Relationship Id="rId6" Type="http://schemas.openxmlformats.org/officeDocument/2006/relationships/notesSlide" Target="../notesSlides/notesSlide28.xml"/><Relationship Id="rId7" Type="http://schemas.openxmlformats.org/officeDocument/2006/relationships/image" Target="../media/image3.emf"/><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3.emf"/><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3.emf"/><Relationship Id="rId1" Type="http://schemas.microsoft.com/office/2007/relationships/media" Target="../media/media5.m4a"/><Relationship Id="rId2" Type="http://schemas.openxmlformats.org/officeDocument/2006/relationships/audio" Target="../media/media5.m4a"/><Relationship Id="rId3" Type="http://schemas.microsoft.com/office/2007/relationships/media" Target="../media/media6.m4a"/><Relationship Id="rId4" Type="http://schemas.openxmlformats.org/officeDocument/2006/relationships/audio" Target="../media/media6.m4a"/><Relationship Id="rId5" Type="http://schemas.openxmlformats.org/officeDocument/2006/relationships/slideLayout" Target="../slideLayouts/slideLayout2.xml"/><Relationship Id="rId6" Type="http://schemas.openxmlformats.org/officeDocument/2006/relationships/notesSlide" Target="../notesSlides/notesSlide31.xml"/><Relationship Id="rId7" Type="http://schemas.openxmlformats.org/officeDocument/2006/relationships/image" Target="../media/image3.emf"/><Relationship Id="rId8" Type="http://schemas.openxmlformats.org/officeDocument/2006/relationships/image" Target="../media/image51.png"/><Relationship Id="rId9" Type="http://schemas.openxmlformats.org/officeDocument/2006/relationships/image" Target="../media/image36.png"/><Relationship Id="rId10"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4"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24.pn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22.pn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8.png"/><Relationship Id="rId5" Type="http://schemas.openxmlformats.org/officeDocument/2006/relationships/image" Target="../media/image55.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3.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1" Type="http://schemas.openxmlformats.org/officeDocument/2006/relationships/image" Target="../media/image13.emf"/><Relationship Id="rId12" Type="http://schemas.openxmlformats.org/officeDocument/2006/relationships/image" Target="../media/image14.jp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4"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4" Type="http://schemas.microsoft.com/office/2007/relationships/hdphoto" Target="../media/hdphoto10.wdp"/><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22.pn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7565" r="17435"/>
          <a:stretch/>
        </p:blipFill>
        <p:spPr>
          <a:xfrm>
            <a:off x="0" y="0"/>
            <a:ext cx="9144000" cy="6858000"/>
          </a:xfrm>
          <a:prstGeom prst="rect">
            <a:avLst/>
          </a:prstGeom>
        </p:spPr>
      </p:pic>
      <p:sp>
        <p:nvSpPr>
          <p:cNvPr id="9" name="Rectangle 8"/>
          <p:cNvSpPr/>
          <p:nvPr/>
        </p:nvSpPr>
        <p:spPr>
          <a:xfrm>
            <a:off x="-6350" y="0"/>
            <a:ext cx="915035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7" name="TextBox 26"/>
          <p:cNvSpPr txBox="1"/>
          <p:nvPr/>
        </p:nvSpPr>
        <p:spPr>
          <a:xfrm>
            <a:off x="1350818" y="3429000"/>
            <a:ext cx="6442364" cy="400110"/>
          </a:xfrm>
          <a:prstGeom prst="rect">
            <a:avLst/>
          </a:prstGeom>
          <a:noFill/>
        </p:spPr>
        <p:txBody>
          <a:bodyPr wrap="square" rtlCol="0">
            <a:spAutoFit/>
          </a:bodyPr>
          <a:lstStyle/>
          <a:p>
            <a:pPr algn="ctr"/>
            <a:r>
              <a:rPr lang="en-US" sz="2000" spc="300" dirty="0">
                <a:solidFill>
                  <a:schemeClr val="bg1"/>
                </a:solidFill>
                <a:latin typeface="Arial" charset="0"/>
                <a:cs typeface="Arial" charset="0"/>
              </a:rPr>
              <a:t>The </a:t>
            </a:r>
            <a:r>
              <a:rPr lang="en-US" sz="2000" spc="300" dirty="0" smtClean="0">
                <a:solidFill>
                  <a:schemeClr val="bg1"/>
                </a:solidFill>
                <a:latin typeface="Arial" charset="0"/>
                <a:cs typeface="Arial" charset="0"/>
              </a:rPr>
              <a:t>Loner Bridge System</a:t>
            </a:r>
            <a:endParaRPr lang="en-US" sz="2000" spc="300" dirty="0">
              <a:solidFill>
                <a:schemeClr val="bg1"/>
              </a:solidFill>
              <a:latin typeface="Arial" charset="0"/>
              <a:cs typeface="Arial"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2667000"/>
            <a:ext cx="4940300" cy="762000"/>
          </a:xfrm>
          <a:prstGeom prst="rect">
            <a:avLst/>
          </a:prstGeom>
        </p:spPr>
      </p:pic>
    </p:spTree>
    <p:extLst>
      <p:ext uri="{BB962C8B-B14F-4D97-AF65-F5344CB8AC3E}">
        <p14:creationId xmlns:p14="http://schemas.microsoft.com/office/powerpoint/2010/main" val="1146813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822026" y="2289576"/>
            <a:ext cx="3101159" cy="2462213"/>
          </a:xfrm>
          <a:prstGeom prst="rect">
            <a:avLst/>
          </a:prstGeom>
          <a:noFill/>
        </p:spPr>
        <p:txBody>
          <a:bodyPr wrap="square" rtlCol="0">
            <a:spAutoFit/>
          </a:bodyPr>
          <a:lstStyle/>
          <a:p>
            <a:r>
              <a:rPr lang="en-US" sz="1400" dirty="0" smtClean="0">
                <a:latin typeface="Arial" charset="0"/>
                <a:cs typeface="Arial" charset="0"/>
              </a:rPr>
              <a:t>Press </a:t>
            </a:r>
            <a:r>
              <a:rPr lang="en-US" sz="1400" dirty="0">
                <a:latin typeface="Arial" charset="0"/>
                <a:cs typeface="Arial" charset="0"/>
              </a:rPr>
              <a:t>the power button</a:t>
            </a:r>
          </a:p>
          <a:p>
            <a:endParaRPr lang="en-US" sz="1400" dirty="0" smtClean="0">
              <a:latin typeface="Arial" charset="0"/>
              <a:cs typeface="Arial" charset="0"/>
            </a:endParaRPr>
          </a:p>
          <a:p>
            <a:r>
              <a:rPr lang="en-US" sz="1400" dirty="0" smtClean="0">
                <a:latin typeface="Arial" charset="0"/>
                <a:cs typeface="Arial" charset="0"/>
              </a:rPr>
              <a:t>The green </a:t>
            </a:r>
            <a:r>
              <a:rPr lang="en-US" sz="1400" dirty="0" err="1" smtClean="0">
                <a:latin typeface="Arial" charset="0"/>
                <a:cs typeface="Arial" charset="0"/>
              </a:rPr>
              <a:t>SureSafe</a:t>
            </a:r>
            <a:r>
              <a:rPr lang="en-US" sz="1400" dirty="0" smtClean="0">
                <a:latin typeface="Arial" charset="0"/>
                <a:cs typeface="Arial" charset="0"/>
              </a:rPr>
              <a:t> indicator light will flash while Loner Bridge connects to a network and the LCD will say “Searching…”</a:t>
            </a:r>
          </a:p>
          <a:p>
            <a:endParaRPr lang="en-US" sz="1400" dirty="0">
              <a:latin typeface="Arial" charset="0"/>
              <a:cs typeface="Arial" charset="0"/>
            </a:endParaRPr>
          </a:p>
          <a:p>
            <a:r>
              <a:rPr lang="en-US" sz="1400" dirty="0" smtClean="0">
                <a:latin typeface="Arial" charset="0"/>
                <a:cs typeface="Arial" charset="0"/>
              </a:rPr>
              <a:t>Once </a:t>
            </a:r>
            <a:r>
              <a:rPr lang="en-US" sz="1400" dirty="0">
                <a:latin typeface="Arial" charset="0"/>
                <a:cs typeface="Arial" charset="0"/>
              </a:rPr>
              <a:t>connected, the </a:t>
            </a:r>
            <a:r>
              <a:rPr lang="en-US" sz="1400" dirty="0" err="1">
                <a:latin typeface="Arial" charset="0"/>
                <a:cs typeface="Arial" charset="0"/>
              </a:rPr>
              <a:t>SureSafe</a:t>
            </a:r>
            <a:r>
              <a:rPr lang="en-US" sz="1400" dirty="0">
                <a:latin typeface="Arial" charset="0"/>
                <a:cs typeface="Arial" charset="0"/>
              </a:rPr>
              <a:t> monitoring light will be </a:t>
            </a:r>
            <a:r>
              <a:rPr lang="en-US" sz="1400" dirty="0">
                <a:solidFill>
                  <a:srgbClr val="008000"/>
                </a:solidFill>
                <a:latin typeface="Arial" charset="0"/>
                <a:cs typeface="Arial" charset="0"/>
              </a:rPr>
              <a:t>SOLID GREEN</a:t>
            </a:r>
          </a:p>
          <a:p>
            <a:endParaRPr lang="en-US" sz="1400" dirty="0" smtClean="0">
              <a:latin typeface="Arial" charset="0"/>
              <a:cs typeface="Arial" charset="0"/>
            </a:endParaRPr>
          </a:p>
        </p:txBody>
      </p:sp>
      <p:grpSp>
        <p:nvGrpSpPr>
          <p:cNvPr id="5" name="Group 4"/>
          <p:cNvGrpSpPr/>
          <p:nvPr/>
        </p:nvGrpSpPr>
        <p:grpSpPr>
          <a:xfrm>
            <a:off x="1497482" y="2270474"/>
            <a:ext cx="2647417" cy="2026777"/>
            <a:chOff x="3391597" y="2469743"/>
            <a:chExt cx="2647417" cy="2026777"/>
          </a:xfrm>
        </p:grpSpPr>
        <p:pic>
          <p:nvPicPr>
            <p:cNvPr id="21" name="Picture 20"/>
            <p:cNvPicPr>
              <a:picLocks noChangeAspect="1"/>
            </p:cNvPicPr>
            <p:nvPr/>
          </p:nvPicPr>
          <p:blipFill>
            <a:blip r:embed="rId3"/>
            <a:stretch>
              <a:fillRect/>
            </a:stretch>
          </p:blipFill>
          <p:spPr>
            <a:xfrm>
              <a:off x="3391597" y="2469743"/>
              <a:ext cx="2647417" cy="2026777"/>
            </a:xfrm>
            <a:prstGeom prst="rect">
              <a:avLst/>
            </a:prstGeom>
          </p:spPr>
        </p:pic>
        <p:pic>
          <p:nvPicPr>
            <p:cNvPr id="9" name="Picture 8" descr="Search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504" y="3392223"/>
              <a:ext cx="1181577" cy="251113"/>
            </a:xfrm>
            <a:prstGeom prst="rect">
              <a:avLst/>
            </a:prstGeom>
          </p:spPr>
        </p:pic>
      </p:grpSp>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1550262" y="2750550"/>
            <a:ext cx="1833865" cy="2260909"/>
          </a:xfrm>
          <a:prstGeom prst="rect">
            <a:avLst/>
          </a:prstGeom>
        </p:spPr>
      </p:pic>
      <p:cxnSp>
        <p:nvCxnSpPr>
          <p:cNvPr id="17" name="Straight Connector 1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4" name="TextBox 23"/>
          <p:cNvSpPr txBox="1"/>
          <p:nvPr/>
        </p:nvSpPr>
        <p:spPr>
          <a:xfrm>
            <a:off x="153536" y="130165"/>
            <a:ext cx="5271181" cy="307777"/>
          </a:xfrm>
          <a:prstGeom prst="rect">
            <a:avLst/>
          </a:prstGeom>
          <a:noFill/>
        </p:spPr>
        <p:txBody>
          <a:bodyPr wrap="square" rtlCol="0">
            <a:spAutoFit/>
          </a:bodyPr>
          <a:lstStyle/>
          <a:p>
            <a:r>
              <a:rPr lang="en-US" sz="1400" dirty="0" smtClean="0">
                <a:solidFill>
                  <a:srgbClr val="BABABA"/>
                </a:solidFill>
                <a:latin typeface="Arial" charset="0"/>
              </a:rPr>
              <a:t>STARTING YOUR SHIFT</a:t>
            </a:r>
            <a:endParaRPr lang="en-US" sz="1400" dirty="0">
              <a:solidFill>
                <a:srgbClr val="BABABA"/>
              </a:solidFill>
              <a:latin typeface="Arial" charset="0"/>
            </a:endParaRPr>
          </a:p>
        </p:txBody>
      </p:sp>
      <p:sp>
        <p:nvSpPr>
          <p:cNvPr id="25" name="TextBox 24"/>
          <p:cNvSpPr txBox="1"/>
          <p:nvPr/>
        </p:nvSpPr>
        <p:spPr>
          <a:xfrm>
            <a:off x="560243" y="987888"/>
            <a:ext cx="6950265" cy="461665"/>
          </a:xfrm>
          <a:prstGeom prst="rect">
            <a:avLst/>
          </a:prstGeom>
          <a:noFill/>
        </p:spPr>
        <p:txBody>
          <a:bodyPr wrap="square" rtlCol="0">
            <a:spAutoFit/>
          </a:bodyPr>
          <a:lstStyle/>
          <a:p>
            <a:pPr marL="11113"/>
            <a:r>
              <a:rPr lang="en-US" sz="2400" spc="300" dirty="0">
                <a:solidFill>
                  <a:srgbClr val="A6192E"/>
                </a:solidFill>
                <a:latin typeface="Arial" charset="0"/>
                <a:cs typeface="Arial" charset="0"/>
              </a:rPr>
              <a:t>TURNING ON YOUR </a:t>
            </a:r>
            <a:r>
              <a:rPr lang="en-US" sz="2400" spc="300" dirty="0" smtClean="0">
                <a:solidFill>
                  <a:srgbClr val="A6192E"/>
                </a:solidFill>
                <a:latin typeface="Arial" charset="0"/>
                <a:cs typeface="Arial" charset="0"/>
              </a:rPr>
              <a:t>LONER BRIDGE</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1522613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99387" y="2517319"/>
            <a:ext cx="2739866" cy="2439692"/>
            <a:chOff x="1566333" y="1437003"/>
            <a:chExt cx="3303956" cy="2941981"/>
          </a:xfrm>
        </p:grpSpPr>
        <p:pic>
          <p:nvPicPr>
            <p:cNvPr id="3" name="Picture 2"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33" y="3204633"/>
              <a:ext cx="3303956" cy="1174351"/>
            </a:xfrm>
            <a:prstGeom prst="rect">
              <a:avLst/>
            </a:prstGeom>
          </p:spPr>
        </p:pic>
        <p:pic>
          <p:nvPicPr>
            <p:cNvPr id="13" name="Picture 12"/>
            <p:cNvPicPr>
              <a:picLocks noChangeAspect="1"/>
            </p:cNvPicPr>
            <p:nvPr/>
          </p:nvPicPr>
          <p:blipFill>
            <a:blip r:embed="rId4"/>
            <a:stretch>
              <a:fillRect/>
            </a:stretch>
          </p:blipFill>
          <p:spPr>
            <a:xfrm>
              <a:off x="3252183" y="3115284"/>
              <a:ext cx="208253" cy="159431"/>
            </a:xfrm>
            <a:prstGeom prst="rect">
              <a:avLst/>
            </a:prstGeom>
          </p:spPr>
        </p:pic>
        <p:cxnSp>
          <p:nvCxnSpPr>
            <p:cNvPr id="9" name="Straight Connector 8"/>
            <p:cNvCxnSpPr>
              <a:endCxn id="21" idx="2"/>
            </p:cNvCxnSpPr>
            <p:nvPr/>
          </p:nvCxnSpPr>
          <p:spPr>
            <a:xfrm flipV="1">
              <a:off x="3359191" y="2127249"/>
              <a:ext cx="0" cy="962821"/>
            </a:xfrm>
            <a:prstGeom prst="line">
              <a:avLst/>
            </a:prstGeom>
            <a:ln>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descr="Arrow Satellite.png"/>
            <p:cNvPicPr>
              <a:picLocks noChangeAspect="1"/>
            </p:cNvPicPr>
            <p:nvPr/>
          </p:nvPicPr>
          <p:blipFill rotWithShape="1">
            <a:blip r:embed="rId5">
              <a:extLst>
                <a:ext uri="{28A0092B-C50C-407E-A947-70E740481C1C}">
                  <a14:useLocalDpi xmlns:a14="http://schemas.microsoft.com/office/drawing/2010/main" val="0"/>
                </a:ext>
              </a:extLst>
            </a:blip>
            <a:srcRect b="38164"/>
            <a:stretch/>
          </p:blipFill>
          <p:spPr>
            <a:xfrm>
              <a:off x="2950220" y="1437003"/>
              <a:ext cx="817940" cy="690246"/>
            </a:xfrm>
            <a:prstGeom prst="rect">
              <a:avLst/>
            </a:prstGeom>
          </p:spPr>
        </p:pic>
      </p:grpSp>
      <p:grpSp>
        <p:nvGrpSpPr>
          <p:cNvPr id="23" name="Group 22"/>
          <p:cNvGrpSpPr/>
          <p:nvPr/>
        </p:nvGrpSpPr>
        <p:grpSpPr>
          <a:xfrm>
            <a:off x="5154168" y="2580291"/>
            <a:ext cx="2020332" cy="2901661"/>
            <a:chOff x="5096948" y="1437003"/>
            <a:chExt cx="2436283" cy="3499063"/>
          </a:xfrm>
        </p:grpSpPr>
        <p:pic>
          <p:nvPicPr>
            <p:cNvPr id="5" name="Picture 4" descr="imag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48" y="2499783"/>
              <a:ext cx="2436283" cy="2436283"/>
            </a:xfrm>
            <a:prstGeom prst="rect">
              <a:avLst/>
            </a:prstGeom>
          </p:spPr>
        </p:pic>
        <p:pic>
          <p:nvPicPr>
            <p:cNvPr id="15" name="Picture 14"/>
            <p:cNvPicPr>
              <a:picLocks noChangeAspect="1"/>
            </p:cNvPicPr>
            <p:nvPr/>
          </p:nvPicPr>
          <p:blipFill>
            <a:blip r:embed="rId4"/>
            <a:stretch>
              <a:fillRect/>
            </a:stretch>
          </p:blipFill>
          <p:spPr>
            <a:xfrm>
              <a:off x="6836153" y="3494887"/>
              <a:ext cx="208253" cy="159431"/>
            </a:xfrm>
            <a:prstGeom prst="rect">
              <a:avLst/>
            </a:prstGeom>
          </p:spPr>
        </p:pic>
        <p:cxnSp>
          <p:nvCxnSpPr>
            <p:cNvPr id="19" name="Straight Connector 18"/>
            <p:cNvCxnSpPr/>
            <p:nvPr/>
          </p:nvCxnSpPr>
          <p:spPr>
            <a:xfrm flipV="1">
              <a:off x="6951134" y="2175933"/>
              <a:ext cx="0" cy="1231902"/>
            </a:xfrm>
            <a:prstGeom prst="line">
              <a:avLst/>
            </a:prstGeom>
            <a:ln>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22" name="Picture 21" descr="Arrow Satellite.png"/>
            <p:cNvPicPr>
              <a:picLocks noChangeAspect="1"/>
            </p:cNvPicPr>
            <p:nvPr/>
          </p:nvPicPr>
          <p:blipFill rotWithShape="1">
            <a:blip r:embed="rId5">
              <a:extLst>
                <a:ext uri="{28A0092B-C50C-407E-A947-70E740481C1C}">
                  <a14:useLocalDpi xmlns:a14="http://schemas.microsoft.com/office/drawing/2010/main" val="0"/>
                </a:ext>
              </a:extLst>
            </a:blip>
            <a:srcRect b="38164"/>
            <a:stretch/>
          </p:blipFill>
          <p:spPr>
            <a:xfrm>
              <a:off x="6542164" y="1437003"/>
              <a:ext cx="817940" cy="690246"/>
            </a:xfrm>
            <a:prstGeom prst="rect">
              <a:avLst/>
            </a:prstGeom>
          </p:spPr>
        </p:pic>
      </p:grpSp>
      <p:sp>
        <p:nvSpPr>
          <p:cNvPr id="25" name="Rectangle 24"/>
          <p:cNvSpPr/>
          <p:nvPr/>
        </p:nvSpPr>
        <p:spPr>
          <a:xfrm>
            <a:off x="1552257" y="1293396"/>
            <a:ext cx="6261265" cy="646331"/>
          </a:xfrm>
          <a:prstGeom prst="rect">
            <a:avLst/>
          </a:prstGeom>
        </p:spPr>
        <p:txBody>
          <a:bodyPr wrap="square">
            <a:spAutoFit/>
          </a:bodyPr>
          <a:lstStyle/>
          <a:p>
            <a:pPr algn="ctr"/>
            <a:r>
              <a:rPr lang="en-US" dirty="0" smtClean="0">
                <a:latin typeface="Arial" charset="0"/>
                <a:cs typeface="Arial" charset="0"/>
              </a:rPr>
              <a:t>Ensure </a:t>
            </a:r>
            <a:r>
              <a:rPr lang="en-US" dirty="0">
                <a:latin typeface="Arial" charset="0"/>
                <a:cs typeface="Arial" charset="0"/>
              </a:rPr>
              <a:t>the top of </a:t>
            </a:r>
            <a:r>
              <a:rPr lang="en-US" dirty="0" smtClean="0">
                <a:latin typeface="Arial" charset="0"/>
                <a:cs typeface="Arial" charset="0"/>
              </a:rPr>
              <a:t>Loner </a:t>
            </a:r>
            <a:r>
              <a:rPr lang="en-US" dirty="0">
                <a:latin typeface="Arial" charset="0"/>
                <a:cs typeface="Arial" charset="0"/>
              </a:rPr>
              <a:t>Bridge has a clear view of the sky, </a:t>
            </a:r>
            <a:r>
              <a:rPr lang="en-US" dirty="0">
                <a:latin typeface="Arial" charset="0"/>
                <a:ea typeface="Arial" charset="0"/>
                <a:cs typeface="Arial" charset="0"/>
              </a:rPr>
              <a:t>especially</a:t>
            </a:r>
            <a:r>
              <a:rPr lang="en-US" dirty="0">
                <a:latin typeface="Arial" charset="0"/>
                <a:cs typeface="Arial" charset="0"/>
              </a:rPr>
              <a:t> if you are outside of cell coverage</a:t>
            </a:r>
          </a:p>
        </p:txBody>
      </p:sp>
      <p:sp>
        <p:nvSpPr>
          <p:cNvPr id="2" name="Rectangle 1"/>
          <p:cNvSpPr/>
          <p:nvPr/>
        </p:nvSpPr>
        <p:spPr>
          <a:xfrm>
            <a:off x="2286000" y="5266508"/>
            <a:ext cx="4572000" cy="600164"/>
          </a:xfrm>
          <a:prstGeom prst="rect">
            <a:avLst/>
          </a:prstGeom>
        </p:spPr>
        <p:txBody>
          <a:bodyPr>
            <a:spAutoFit/>
          </a:bodyPr>
          <a:lstStyle/>
          <a:p>
            <a:pPr algn="ctr"/>
            <a:r>
              <a:rPr lang="en-US" sz="1100" dirty="0">
                <a:latin typeface="Arial" charset="0"/>
                <a:cs typeface="Arial" charset="0"/>
              </a:rPr>
              <a:t>If the </a:t>
            </a:r>
            <a:r>
              <a:rPr lang="en-US" sz="1100" dirty="0" err="1">
                <a:latin typeface="Arial" charset="0"/>
                <a:cs typeface="Arial" charset="0"/>
              </a:rPr>
              <a:t>SureSafe</a:t>
            </a:r>
            <a:r>
              <a:rPr lang="en-US" sz="1100" dirty="0">
                <a:latin typeface="Arial" charset="0"/>
                <a:cs typeface="Arial" charset="0"/>
              </a:rPr>
              <a:t> </a:t>
            </a:r>
            <a:r>
              <a:rPr lang="en-US" sz="1100" dirty="0" smtClean="0">
                <a:latin typeface="Arial" charset="0"/>
                <a:cs typeface="Arial" charset="0"/>
              </a:rPr>
              <a:t>indicator </a:t>
            </a:r>
            <a:r>
              <a:rPr lang="en-US" sz="1100" dirty="0">
                <a:latin typeface="Arial" charset="0"/>
                <a:cs typeface="Arial" charset="0"/>
              </a:rPr>
              <a:t>light on Loner Bridge is flashing, the device </a:t>
            </a:r>
            <a:r>
              <a:rPr lang="en-US" sz="1100" dirty="0" smtClean="0">
                <a:latin typeface="Arial" charset="0"/>
                <a:cs typeface="Arial" charset="0"/>
              </a:rPr>
              <a:t>is not connected </a:t>
            </a:r>
            <a:r>
              <a:rPr lang="en-US" sz="1100" dirty="0">
                <a:latin typeface="Arial" charset="0"/>
                <a:cs typeface="Arial" charset="0"/>
              </a:rPr>
              <a:t>to the Blackline Safety </a:t>
            </a:r>
            <a:r>
              <a:rPr lang="en-US" sz="1100" dirty="0" smtClean="0">
                <a:latin typeface="Arial" charset="0"/>
                <a:cs typeface="Arial" charset="0"/>
              </a:rPr>
              <a:t>Network and your safety is not monitored</a:t>
            </a:r>
            <a:endParaRPr lang="en-US" sz="1100" dirty="0">
              <a:latin typeface="Arial" charset="0"/>
              <a:cs typeface="Arial" charset="0"/>
            </a:endParaRPr>
          </a:p>
        </p:txBody>
      </p:sp>
      <p:cxnSp>
        <p:nvCxnSpPr>
          <p:cNvPr id="24" name="Straight Connector 23"/>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8" name="TextBox 27"/>
          <p:cNvSpPr txBox="1"/>
          <p:nvPr/>
        </p:nvSpPr>
        <p:spPr>
          <a:xfrm>
            <a:off x="153536" y="130165"/>
            <a:ext cx="5271181" cy="307777"/>
          </a:xfrm>
          <a:prstGeom prst="rect">
            <a:avLst/>
          </a:prstGeom>
          <a:noFill/>
        </p:spPr>
        <p:txBody>
          <a:bodyPr wrap="square" rtlCol="0">
            <a:spAutoFit/>
          </a:bodyPr>
          <a:lstStyle/>
          <a:p>
            <a:r>
              <a:rPr lang="en-US" sz="1400" dirty="0" smtClean="0">
                <a:solidFill>
                  <a:srgbClr val="BABABA"/>
                </a:solidFill>
                <a:latin typeface="Arial" charset="0"/>
              </a:rPr>
              <a:t>STARTING YOUR SHIFT</a:t>
            </a:r>
            <a:endParaRPr lang="en-US" sz="1400" dirty="0">
              <a:solidFill>
                <a:srgbClr val="BABABA"/>
              </a:solidFill>
              <a:latin typeface="Arial" charset="0"/>
            </a:endParaRPr>
          </a:p>
        </p:txBody>
      </p:sp>
    </p:spTree>
    <p:extLst>
      <p:ext uri="{BB962C8B-B14F-4D97-AF65-F5344CB8AC3E}">
        <p14:creationId xmlns:p14="http://schemas.microsoft.com/office/powerpoint/2010/main" val="2041413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6 dev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87" y="2158375"/>
            <a:ext cx="1403364" cy="2369536"/>
          </a:xfrm>
          <a:prstGeom prst="rect">
            <a:avLst/>
          </a:prstGeom>
        </p:spPr>
      </p:pic>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eviceImage-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827" y="3262645"/>
            <a:ext cx="529388" cy="529388"/>
          </a:xfrm>
          <a:prstGeom prst="rect">
            <a:avLst/>
          </a:prstGeom>
        </p:spPr>
      </p:pic>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1200465" y="3397458"/>
            <a:ext cx="1833865" cy="2260909"/>
          </a:xfrm>
          <a:prstGeom prst="rect">
            <a:avLst/>
          </a:prstGeom>
        </p:spPr>
      </p:pic>
      <p:sp>
        <p:nvSpPr>
          <p:cNvPr id="17" name="TextBox 16"/>
          <p:cNvSpPr txBox="1"/>
          <p:nvPr/>
        </p:nvSpPr>
        <p:spPr>
          <a:xfrm>
            <a:off x="4782969" y="2166351"/>
            <a:ext cx="2863221" cy="2462213"/>
          </a:xfrm>
          <a:prstGeom prst="rect">
            <a:avLst/>
          </a:prstGeom>
          <a:noFill/>
        </p:spPr>
        <p:txBody>
          <a:bodyPr wrap="square" rtlCol="0">
            <a:spAutoFit/>
          </a:bodyPr>
          <a:lstStyle/>
          <a:p>
            <a:r>
              <a:rPr lang="en-US" sz="1400" dirty="0">
                <a:latin typeface="Arial" charset="0"/>
                <a:cs typeface="Arial" charset="0"/>
              </a:rPr>
              <a:t>Press the power button</a:t>
            </a:r>
          </a:p>
          <a:p>
            <a:pPr marL="342900" indent="-342900">
              <a:buAutoNum type="arabicPeriod"/>
            </a:pPr>
            <a:endParaRPr lang="en-US" sz="1400" dirty="0">
              <a:latin typeface="Arial" charset="0"/>
              <a:cs typeface="Arial" charset="0"/>
            </a:endParaRPr>
          </a:p>
          <a:p>
            <a:r>
              <a:rPr lang="en-US" sz="1400" dirty="0">
                <a:latin typeface="Arial" charset="0"/>
                <a:cs typeface="Arial" charset="0"/>
              </a:rPr>
              <a:t>The green SureSafe light will blink until it is connected to the Blackline Safety Network.</a:t>
            </a:r>
          </a:p>
          <a:p>
            <a:endParaRPr lang="en-US" sz="1400" dirty="0">
              <a:latin typeface="Arial" charset="0"/>
              <a:cs typeface="Arial" charset="0"/>
            </a:endParaRPr>
          </a:p>
          <a:p>
            <a:r>
              <a:rPr lang="en-US" sz="1400" dirty="0">
                <a:latin typeface="Arial" charset="0"/>
                <a:cs typeface="Arial" charset="0"/>
              </a:rPr>
              <a:t>Once connected, the light will be </a:t>
            </a:r>
            <a:r>
              <a:rPr lang="en-US" sz="1400" dirty="0">
                <a:solidFill>
                  <a:srgbClr val="3F9C35"/>
                </a:solidFill>
                <a:latin typeface="Arial" charset="0"/>
                <a:cs typeface="Arial" charset="0"/>
              </a:rPr>
              <a:t>SOLID GREEN</a:t>
            </a:r>
            <a:r>
              <a:rPr lang="en-US" sz="1400" dirty="0">
                <a:solidFill>
                  <a:srgbClr val="008000"/>
                </a:solidFill>
                <a:latin typeface="Arial" charset="0"/>
                <a:cs typeface="Arial" charset="0"/>
              </a:rPr>
              <a:t>.</a:t>
            </a:r>
          </a:p>
          <a:p>
            <a:endParaRPr lang="en-US" sz="1400" dirty="0">
              <a:solidFill>
                <a:srgbClr val="101820"/>
              </a:solidFill>
              <a:latin typeface="Arial" charset="0"/>
              <a:cs typeface="Arial" charset="0"/>
            </a:endParaRPr>
          </a:p>
          <a:p>
            <a:r>
              <a:rPr lang="en-US" sz="1400" dirty="0">
                <a:solidFill>
                  <a:srgbClr val="101820"/>
                </a:solidFill>
                <a:latin typeface="Arial" charset="0"/>
                <a:cs typeface="Arial" charset="0"/>
              </a:rPr>
              <a:t>This means your safety is </a:t>
            </a:r>
          </a:p>
          <a:p>
            <a:r>
              <a:rPr lang="en-US" sz="1400" dirty="0">
                <a:solidFill>
                  <a:srgbClr val="101820"/>
                </a:solidFill>
                <a:latin typeface="Arial" charset="0"/>
                <a:cs typeface="Arial" charset="0"/>
              </a:rPr>
              <a:t>now monitored.</a:t>
            </a:r>
          </a:p>
        </p:txBody>
      </p:sp>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560244" y="987888"/>
            <a:ext cx="6327444" cy="461665"/>
          </a:xfrm>
          <a:prstGeom prst="rect">
            <a:avLst/>
          </a:prstGeom>
          <a:noFill/>
        </p:spPr>
        <p:txBody>
          <a:bodyPr wrap="square" rtlCol="0">
            <a:spAutoFit/>
          </a:bodyPr>
          <a:lstStyle/>
          <a:p>
            <a:pPr marL="11113"/>
            <a:r>
              <a:rPr lang="en-US" sz="2400" spc="300" dirty="0">
                <a:solidFill>
                  <a:srgbClr val="A6192E"/>
                </a:solidFill>
                <a:latin typeface="Arial" charset="0"/>
                <a:cs typeface="Arial" charset="0"/>
              </a:rPr>
              <a:t>TURNING ON YOUR </a:t>
            </a:r>
            <a:r>
              <a:rPr lang="en-US" sz="2400" spc="300" dirty="0" smtClean="0">
                <a:solidFill>
                  <a:srgbClr val="A6192E"/>
                </a:solidFill>
                <a:latin typeface="Arial" charset="0"/>
                <a:cs typeface="Arial" charset="0"/>
              </a:rPr>
              <a:t>LONER 900</a:t>
            </a:r>
            <a:endParaRPr lang="en-US" sz="2400" spc="300" dirty="0">
              <a:solidFill>
                <a:srgbClr val="A6192E"/>
              </a:solidFill>
              <a:latin typeface="Arial" charset="0"/>
              <a:cs typeface="Arial" charset="0"/>
            </a:endParaRPr>
          </a:p>
        </p:txBody>
      </p:sp>
      <p:sp>
        <p:nvSpPr>
          <p:cNvPr id="12" name="TextBox 11"/>
          <p:cNvSpPr txBox="1"/>
          <p:nvPr/>
        </p:nvSpPr>
        <p:spPr>
          <a:xfrm>
            <a:off x="153536" y="130165"/>
            <a:ext cx="5271181" cy="307777"/>
          </a:xfrm>
          <a:prstGeom prst="rect">
            <a:avLst/>
          </a:prstGeom>
          <a:noFill/>
        </p:spPr>
        <p:txBody>
          <a:bodyPr wrap="square" rtlCol="0">
            <a:spAutoFit/>
          </a:bodyPr>
          <a:lstStyle/>
          <a:p>
            <a:r>
              <a:rPr lang="en-US" sz="1400" dirty="0" smtClean="0">
                <a:solidFill>
                  <a:srgbClr val="BABABA"/>
                </a:solidFill>
                <a:latin typeface="Arial" charset="0"/>
              </a:rPr>
              <a:t>STARTING YOUR SHIFT</a:t>
            </a:r>
            <a:endParaRPr lang="en-US" sz="1400" dirty="0">
              <a:solidFill>
                <a:srgbClr val="BABABA"/>
              </a:solidFill>
              <a:latin typeface="Arial" charset="0"/>
            </a:endParaRPr>
          </a:p>
        </p:txBody>
      </p:sp>
    </p:spTree>
    <p:extLst>
      <p:ext uri="{BB962C8B-B14F-4D97-AF65-F5344CB8AC3E}">
        <p14:creationId xmlns:p14="http://schemas.microsoft.com/office/powerpoint/2010/main" val="2013495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0" name="Picture 9" descr="WearingDevice-21.png"/>
          <p:cNvPicPr>
            <a:picLocks noChangeAspect="1"/>
          </p:cNvPicPr>
          <p:nvPr/>
        </p:nvPicPr>
        <p:blipFill rotWithShape="1">
          <a:blip r:embed="rId3">
            <a:extLst>
              <a:ext uri="{28A0092B-C50C-407E-A947-70E740481C1C}">
                <a14:useLocalDpi xmlns:a14="http://schemas.microsoft.com/office/drawing/2010/main" val="0"/>
              </a:ext>
            </a:extLst>
          </a:blip>
          <a:srcRect r="25972"/>
          <a:stretch/>
        </p:blipFill>
        <p:spPr>
          <a:xfrm>
            <a:off x="1033334" y="1620739"/>
            <a:ext cx="2734469" cy="3693812"/>
          </a:xfrm>
          <a:prstGeom prst="rect">
            <a:avLst/>
          </a:prstGeom>
        </p:spPr>
      </p:pic>
      <p:sp>
        <p:nvSpPr>
          <p:cNvPr id="12" name="TextBox 11"/>
          <p:cNvSpPr txBox="1"/>
          <p:nvPr/>
        </p:nvSpPr>
        <p:spPr>
          <a:xfrm>
            <a:off x="1403157" y="5316460"/>
            <a:ext cx="6337689" cy="338554"/>
          </a:xfrm>
          <a:prstGeom prst="rect">
            <a:avLst/>
          </a:prstGeom>
          <a:noFill/>
        </p:spPr>
        <p:txBody>
          <a:bodyPr wrap="square" rtlCol="0">
            <a:spAutoFit/>
          </a:bodyPr>
          <a:lstStyle/>
          <a:p>
            <a:pPr algn="ctr"/>
            <a:r>
              <a:rPr lang="en-US" sz="1600" dirty="0">
                <a:latin typeface="Arial" charset="0"/>
                <a:cs typeface="Arial" charset="0"/>
              </a:rPr>
              <a:t>Clip the device to the side of your </a:t>
            </a:r>
            <a:r>
              <a:rPr lang="en-US" sz="1600" dirty="0" smtClean="0">
                <a:latin typeface="Arial" charset="0"/>
                <a:ea typeface="Arial" charset="0"/>
                <a:cs typeface="Arial" charset="0"/>
              </a:rPr>
              <a:t>hip or to your chest pocket</a:t>
            </a:r>
            <a:endParaRPr lang="en-US" sz="1600" dirty="0">
              <a:latin typeface="Arial" charset="0"/>
              <a:ea typeface="Arial" charset="0"/>
              <a:cs typeface="Arial" charset="0"/>
            </a:endParaRPr>
          </a:p>
        </p:txBody>
      </p:sp>
      <p:pic>
        <p:nvPicPr>
          <p:cNvPr id="11" name="Picture 10"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60" y="3252256"/>
            <a:ext cx="177019" cy="29889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560244" y="987888"/>
            <a:ext cx="5352284" cy="461665"/>
          </a:xfrm>
          <a:prstGeom prst="rect">
            <a:avLst/>
          </a:prstGeom>
          <a:noFill/>
        </p:spPr>
        <p:txBody>
          <a:bodyPr wrap="square" rtlCol="0">
            <a:spAutoFit/>
          </a:bodyPr>
          <a:lstStyle/>
          <a:p>
            <a:r>
              <a:rPr lang="en-US" sz="2400" spc="300" dirty="0">
                <a:solidFill>
                  <a:srgbClr val="A6192E"/>
                </a:solidFill>
                <a:latin typeface="Arial" charset="0"/>
                <a:cs typeface="Arial" charset="0"/>
              </a:rPr>
              <a:t>WEARING YOUR LONER</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2598" y="1910183"/>
            <a:ext cx="1280208" cy="3093834"/>
          </a:xfrm>
          <a:prstGeom prst="rect">
            <a:avLst/>
          </a:prstGeom>
        </p:spPr>
      </p:pic>
      <p:sp>
        <p:nvSpPr>
          <p:cNvPr id="14" name="TextBox 13"/>
          <p:cNvSpPr txBox="1"/>
          <p:nvPr/>
        </p:nvSpPr>
        <p:spPr>
          <a:xfrm>
            <a:off x="153536" y="130165"/>
            <a:ext cx="5271181" cy="307777"/>
          </a:xfrm>
          <a:prstGeom prst="rect">
            <a:avLst/>
          </a:prstGeom>
          <a:noFill/>
        </p:spPr>
        <p:txBody>
          <a:bodyPr wrap="square" rtlCol="0">
            <a:spAutoFit/>
          </a:bodyPr>
          <a:lstStyle/>
          <a:p>
            <a:r>
              <a:rPr lang="en-US" sz="1400" dirty="0" smtClean="0">
                <a:solidFill>
                  <a:srgbClr val="BABABA"/>
                </a:solidFill>
                <a:latin typeface="Arial" charset="0"/>
              </a:rPr>
              <a:t>STARTING YOUR SHIFT</a:t>
            </a:r>
            <a:endParaRPr lang="en-US" sz="1400" dirty="0">
              <a:solidFill>
                <a:srgbClr val="BABABA"/>
              </a:solidFill>
              <a:latin typeface="Arial" charset="0"/>
            </a:endParaRPr>
          </a:p>
        </p:txBody>
      </p:sp>
    </p:spTree>
    <p:extLst>
      <p:ext uri="{BB962C8B-B14F-4D97-AF65-F5344CB8AC3E}">
        <p14:creationId xmlns:p14="http://schemas.microsoft.com/office/powerpoint/2010/main" val="191908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58791" y="1393436"/>
            <a:ext cx="5381158" cy="369332"/>
          </a:xfrm>
          <a:prstGeom prst="rect">
            <a:avLst/>
          </a:prstGeom>
          <a:noFill/>
        </p:spPr>
        <p:txBody>
          <a:bodyPr wrap="square" rtlCol="0">
            <a:spAutoFit/>
          </a:bodyPr>
          <a:lstStyle/>
          <a:p>
            <a:pPr algn="ctr"/>
            <a:r>
              <a:rPr lang="en-US" dirty="0">
                <a:latin typeface="Arial" charset="0"/>
                <a:cs typeface="Arial" charset="0"/>
              </a:rPr>
              <a:t>Do </a:t>
            </a:r>
            <a:r>
              <a:rPr lang="en-US" dirty="0" smtClean="0">
                <a:latin typeface="Arial" charset="0"/>
                <a:cs typeface="Arial" charset="0"/>
              </a:rPr>
              <a:t>not </a:t>
            </a:r>
            <a:r>
              <a:rPr lang="en-US" dirty="0">
                <a:latin typeface="Arial" charset="0"/>
                <a:cs typeface="Arial" charset="0"/>
              </a:rPr>
              <a:t>leave Loner unattended when powered on</a:t>
            </a:r>
          </a:p>
        </p:txBody>
      </p:sp>
      <p:sp>
        <p:nvSpPr>
          <p:cNvPr id="12" name="TextBox 11"/>
          <p:cNvSpPr txBox="1"/>
          <p:nvPr/>
        </p:nvSpPr>
        <p:spPr>
          <a:xfrm>
            <a:off x="2845068" y="5220283"/>
            <a:ext cx="3453864" cy="338554"/>
          </a:xfrm>
          <a:prstGeom prst="rect">
            <a:avLst/>
          </a:prstGeom>
          <a:noFill/>
        </p:spPr>
        <p:txBody>
          <a:bodyPr wrap="square" rtlCol="0">
            <a:spAutoFit/>
          </a:bodyPr>
          <a:lstStyle/>
          <a:p>
            <a:pPr algn="ctr"/>
            <a:r>
              <a:rPr lang="en-US" sz="1600" dirty="0">
                <a:latin typeface="Arial" charset="0"/>
                <a:cs typeface="Arial" charset="0"/>
              </a:rPr>
              <a:t>This can lead to false alerts</a:t>
            </a:r>
          </a:p>
        </p:txBody>
      </p:sp>
      <p:pic>
        <p:nvPicPr>
          <p:cNvPr id="5" name="Picture 4" descr="automobile_dash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42" y="2434574"/>
            <a:ext cx="2810282" cy="2231695"/>
          </a:xfrm>
          <a:prstGeom prst="rect">
            <a:avLst/>
          </a:prstGeom>
        </p:spPr>
      </p:pic>
      <p:sp>
        <p:nvSpPr>
          <p:cNvPr id="8" name="Rectangle 7"/>
          <p:cNvSpPr/>
          <p:nvPr/>
        </p:nvSpPr>
        <p:spPr>
          <a:xfrm>
            <a:off x="4826002" y="4012590"/>
            <a:ext cx="358205" cy="259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5" name="Group 14"/>
          <p:cNvGrpSpPr/>
          <p:nvPr/>
        </p:nvGrpSpPr>
        <p:grpSpPr>
          <a:xfrm rot="17419000">
            <a:off x="4656822" y="3916272"/>
            <a:ext cx="504878" cy="542581"/>
            <a:chOff x="2985994" y="1554709"/>
            <a:chExt cx="3374753" cy="3626767"/>
          </a:xfrm>
        </p:grpSpPr>
        <p:pic>
          <p:nvPicPr>
            <p:cNvPr id="16" name="Picture 15" descr="HighAlarm-14.png"/>
            <p:cNvPicPr>
              <a:picLocks noChangeAspect="1"/>
            </p:cNvPicPr>
            <p:nvPr/>
          </p:nvPicPr>
          <p:blipFill rotWithShape="1">
            <a:blip r:embed="rId4">
              <a:extLst>
                <a:ext uri="{28A0092B-C50C-407E-A947-70E740481C1C}">
                  <a14:useLocalDpi xmlns:a14="http://schemas.microsoft.com/office/drawing/2010/main" val="0"/>
                </a:ext>
              </a:extLst>
            </a:blip>
            <a:srcRect l="66041" t="6433" r="9327" b="50562"/>
            <a:stretch/>
          </p:blipFill>
          <p:spPr>
            <a:xfrm rot="17075564">
              <a:off x="4023694" y="1141395"/>
              <a:ext cx="1108245" cy="1934873"/>
            </a:xfrm>
            <a:prstGeom prst="rect">
              <a:avLst/>
            </a:prstGeom>
          </p:spPr>
        </p:pic>
        <p:pic>
          <p:nvPicPr>
            <p:cNvPr id="18" name="Picture 17" descr="HighAlarm-15.png"/>
            <p:cNvPicPr>
              <a:picLocks noChangeAspect="1"/>
            </p:cNvPicPr>
            <p:nvPr/>
          </p:nvPicPr>
          <p:blipFill rotWithShape="1">
            <a:blip r:embed="rId5">
              <a:extLst>
                <a:ext uri="{28A0092B-C50C-407E-A947-70E740481C1C}">
                  <a14:useLocalDpi xmlns:a14="http://schemas.microsoft.com/office/drawing/2010/main" val="0"/>
                </a:ext>
              </a:extLst>
            </a:blip>
            <a:srcRect l="29188" t="32987" r="18635" b="30986"/>
            <a:stretch/>
          </p:blipFill>
          <p:spPr>
            <a:xfrm>
              <a:off x="3740603" y="2367169"/>
              <a:ext cx="1861985" cy="1285657"/>
            </a:xfrm>
            <a:prstGeom prst="rect">
              <a:avLst/>
            </a:prstGeom>
          </p:spPr>
        </p:pic>
        <p:pic>
          <p:nvPicPr>
            <p:cNvPr id="19" name="Picture 18" descr="TeamAlert-12.png"/>
            <p:cNvPicPr>
              <a:picLocks noChangeAspect="1"/>
            </p:cNvPicPr>
            <p:nvPr/>
          </p:nvPicPr>
          <p:blipFill rotWithShape="1">
            <a:blip r:embed="rId6">
              <a:extLst>
                <a:ext uri="{28A0092B-C50C-407E-A947-70E740481C1C}">
                  <a14:useLocalDpi xmlns:a14="http://schemas.microsoft.com/office/drawing/2010/main" val="0"/>
                </a:ext>
              </a:extLst>
            </a:blip>
            <a:srcRect t="27749" b="42408"/>
            <a:stretch/>
          </p:blipFill>
          <p:spPr>
            <a:xfrm>
              <a:off x="2985994" y="2515797"/>
              <a:ext cx="3374753" cy="1007125"/>
            </a:xfrm>
            <a:prstGeom prst="rect">
              <a:avLst/>
            </a:prstGeom>
          </p:spPr>
        </p:pic>
        <p:pic>
          <p:nvPicPr>
            <p:cNvPr id="21" name="Picture 20" descr="AmazonAssets-04.png"/>
            <p:cNvPicPr>
              <a:picLocks noChangeAspect="1"/>
            </p:cNvPicPr>
            <p:nvPr/>
          </p:nvPicPr>
          <p:blipFill rotWithShape="1">
            <a:blip r:embed="rId7">
              <a:extLst>
                <a:ext uri="{28A0092B-C50C-407E-A947-70E740481C1C}">
                  <a14:useLocalDpi xmlns:a14="http://schemas.microsoft.com/office/drawing/2010/main" val="0"/>
                </a:ext>
              </a:extLst>
            </a:blip>
            <a:srcRect l="33358" t="21190" r="29187" b="19218"/>
            <a:stretch/>
          </p:blipFill>
          <p:spPr>
            <a:xfrm>
              <a:off x="3740599" y="2137832"/>
              <a:ext cx="1913051" cy="3043644"/>
            </a:xfrm>
            <a:prstGeom prst="rect">
              <a:avLst/>
            </a:prstGeom>
          </p:spPr>
        </p:pic>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7" name="TextBox 16"/>
          <p:cNvSpPr txBox="1"/>
          <p:nvPr/>
        </p:nvSpPr>
        <p:spPr>
          <a:xfrm>
            <a:off x="153536" y="130165"/>
            <a:ext cx="5271181" cy="307777"/>
          </a:xfrm>
          <a:prstGeom prst="rect">
            <a:avLst/>
          </a:prstGeom>
          <a:noFill/>
        </p:spPr>
        <p:txBody>
          <a:bodyPr wrap="square" rtlCol="0">
            <a:spAutoFit/>
          </a:bodyPr>
          <a:lstStyle/>
          <a:p>
            <a:r>
              <a:rPr lang="en-US" sz="1400" dirty="0" smtClean="0">
                <a:solidFill>
                  <a:srgbClr val="BABABA"/>
                </a:solidFill>
                <a:latin typeface="Arial" charset="0"/>
              </a:rPr>
              <a:t>STARTING YOUR SHIFT</a:t>
            </a:r>
            <a:endParaRPr lang="en-US" sz="1400" dirty="0">
              <a:solidFill>
                <a:srgbClr val="BABABA"/>
              </a:solidFill>
              <a:latin typeface="Arial" charset="0"/>
            </a:endParaRPr>
          </a:p>
        </p:txBody>
      </p:sp>
    </p:spTree>
    <p:extLst>
      <p:ext uri="{BB962C8B-B14F-4D97-AF65-F5344CB8AC3E}">
        <p14:creationId xmlns:p14="http://schemas.microsoft.com/office/powerpoint/2010/main" val="1975594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4396" r="10700"/>
          <a:stretch/>
        </p:blipFill>
        <p:spPr>
          <a:xfrm>
            <a:off x="0" y="0"/>
            <a:ext cx="9144000" cy="6866906"/>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DURING YOUR SHIFT</a:t>
            </a:r>
          </a:p>
        </p:txBody>
      </p:sp>
    </p:spTree>
    <p:extLst>
      <p:ext uri="{BB962C8B-B14F-4D97-AF65-F5344CB8AC3E}">
        <p14:creationId xmlns:p14="http://schemas.microsoft.com/office/powerpoint/2010/main" val="46030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7202" y="1555804"/>
            <a:ext cx="4867806" cy="830997"/>
          </a:xfrm>
          <a:prstGeom prst="rect">
            <a:avLst/>
          </a:prstGeom>
          <a:noFill/>
        </p:spPr>
        <p:txBody>
          <a:bodyPr wrap="square" rtlCol="0">
            <a:spAutoFit/>
          </a:bodyPr>
          <a:lstStyle/>
          <a:p>
            <a:pPr algn="ctr"/>
            <a:r>
              <a:rPr lang="en-US" sz="1600" dirty="0">
                <a:latin typeface="Arial" charset="0"/>
                <a:cs typeface="Arial" charset="0"/>
              </a:rPr>
              <a:t>During your shift, the device may ask you to confirm that you are OK when it detects one of the following:</a:t>
            </a:r>
          </a:p>
        </p:txBody>
      </p:sp>
      <p:grpSp>
        <p:nvGrpSpPr>
          <p:cNvPr id="8" name="Group 7"/>
          <p:cNvGrpSpPr/>
          <p:nvPr/>
        </p:nvGrpSpPr>
        <p:grpSpPr>
          <a:xfrm>
            <a:off x="744882" y="2420773"/>
            <a:ext cx="3204727" cy="2352886"/>
            <a:chOff x="1547810" y="2862921"/>
            <a:chExt cx="3204727" cy="2352886"/>
          </a:xfrm>
        </p:grpSpPr>
        <p:pic>
          <p:nvPicPr>
            <p:cNvPr id="5" name="Picture 4" descr="Industrial worker in need of help.png"/>
            <p:cNvPicPr>
              <a:picLocks noChangeAspect="1"/>
            </p:cNvPicPr>
            <p:nvPr/>
          </p:nvPicPr>
          <p:blipFill rotWithShape="1">
            <a:blip r:embed="rId5">
              <a:extLst>
                <a:ext uri="{28A0092B-C50C-407E-A947-70E740481C1C}">
                  <a14:useLocalDpi xmlns:a14="http://schemas.microsoft.com/office/drawing/2010/main" val="0"/>
                </a:ext>
              </a:extLst>
            </a:blip>
            <a:srcRect l="45043"/>
            <a:stretch/>
          </p:blipFill>
          <p:spPr>
            <a:xfrm>
              <a:off x="2244207" y="3276525"/>
              <a:ext cx="1894719" cy="1939282"/>
            </a:xfrm>
            <a:prstGeom prst="rect">
              <a:avLst/>
            </a:prstGeom>
          </p:spPr>
        </p:pic>
        <p:sp>
          <p:nvSpPr>
            <p:cNvPr id="13" name="TextBox 12"/>
            <p:cNvSpPr txBox="1"/>
            <p:nvPr/>
          </p:nvSpPr>
          <p:spPr>
            <a:xfrm>
              <a:off x="1547810" y="2862921"/>
              <a:ext cx="3204727" cy="307777"/>
            </a:xfrm>
            <a:prstGeom prst="rect">
              <a:avLst/>
            </a:prstGeom>
            <a:noFill/>
          </p:spPr>
          <p:txBody>
            <a:bodyPr wrap="square" rtlCol="0">
              <a:spAutoFit/>
            </a:bodyPr>
            <a:lstStyle/>
            <a:p>
              <a:pPr algn="ctr"/>
              <a:r>
                <a:rPr lang="en-US" sz="1400" dirty="0">
                  <a:latin typeface="Arial" charset="0"/>
                  <a:cs typeface="Arial" charset="0"/>
                </a:rPr>
                <a:t>No-motion</a:t>
              </a:r>
            </a:p>
          </p:txBody>
        </p:sp>
      </p:grpSp>
      <p:sp>
        <p:nvSpPr>
          <p:cNvPr id="14" name="TextBox 13"/>
          <p:cNvSpPr txBox="1"/>
          <p:nvPr/>
        </p:nvSpPr>
        <p:spPr>
          <a:xfrm>
            <a:off x="2883242" y="2413510"/>
            <a:ext cx="3204727" cy="307777"/>
          </a:xfrm>
          <a:prstGeom prst="rect">
            <a:avLst/>
          </a:prstGeom>
          <a:noFill/>
        </p:spPr>
        <p:txBody>
          <a:bodyPr wrap="square" rtlCol="0">
            <a:spAutoFit/>
          </a:bodyPr>
          <a:lstStyle/>
          <a:p>
            <a:pPr algn="ctr"/>
            <a:r>
              <a:rPr lang="en-US" sz="1400" dirty="0">
                <a:latin typeface="Arial" charset="0"/>
                <a:cs typeface="Arial" charset="0"/>
              </a:rPr>
              <a:t>Fall detection</a:t>
            </a:r>
          </a:p>
        </p:txBody>
      </p:sp>
      <p:pic>
        <p:nvPicPr>
          <p:cNvPr id="7" name="Picture 6" descr="Person fall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074" y="2834441"/>
            <a:ext cx="1999958" cy="1946547"/>
          </a:xfrm>
          <a:prstGeom prst="rect">
            <a:avLst/>
          </a:prstGeom>
        </p:spPr>
      </p:pic>
      <p:sp>
        <p:nvSpPr>
          <p:cNvPr id="23" name="TextBox 22"/>
          <p:cNvSpPr txBox="1"/>
          <p:nvPr/>
        </p:nvSpPr>
        <p:spPr>
          <a:xfrm>
            <a:off x="5006549" y="2420775"/>
            <a:ext cx="3204727" cy="307777"/>
          </a:xfrm>
          <a:prstGeom prst="rect">
            <a:avLst/>
          </a:prstGeom>
          <a:noFill/>
        </p:spPr>
        <p:txBody>
          <a:bodyPr wrap="square" rtlCol="0">
            <a:spAutoFit/>
          </a:bodyPr>
          <a:lstStyle/>
          <a:p>
            <a:pPr algn="ctr"/>
            <a:r>
              <a:rPr lang="en-US" sz="1400" dirty="0">
                <a:latin typeface="Arial" charset="0"/>
                <a:cs typeface="Arial" charset="0"/>
              </a:rPr>
              <a:t>Check-in</a:t>
            </a:r>
          </a:p>
        </p:txBody>
      </p:sp>
      <p:pic>
        <p:nvPicPr>
          <p:cNvPr id="17" name="Picture 16" descr="Screenshot 2015-11-19 16.43.16.png"/>
          <p:cNvPicPr>
            <a:picLocks/>
          </p:cNvPicPr>
          <p:nvPr/>
        </p:nvPicPr>
        <p:blipFill rotWithShape="1">
          <a:blip r:embed="rId7">
            <a:extLst>
              <a:ext uri="{28A0092B-C50C-407E-A947-70E740481C1C}">
                <a14:useLocalDpi xmlns:a14="http://schemas.microsoft.com/office/drawing/2010/main" val="0"/>
              </a:ext>
            </a:extLst>
          </a:blip>
          <a:srcRect l="16607" r="7385"/>
          <a:stretch/>
        </p:blipFill>
        <p:spPr>
          <a:xfrm>
            <a:off x="5662111" y="2827112"/>
            <a:ext cx="1893600" cy="1940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21" name="TextBox 20"/>
          <p:cNvSpPr txBox="1"/>
          <p:nvPr/>
        </p:nvSpPr>
        <p:spPr>
          <a:xfrm>
            <a:off x="560244" y="987888"/>
            <a:ext cx="4330733"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AUTOMATIC FEATURES</a:t>
            </a:r>
            <a:endParaRPr lang="en-US" sz="2400" spc="300" dirty="0">
              <a:solidFill>
                <a:srgbClr val="A6192E"/>
              </a:solidFill>
              <a:latin typeface="Arial" charset="0"/>
              <a:cs typeface="Arial" charset="0"/>
            </a:endParaRPr>
          </a:p>
        </p:txBody>
      </p:sp>
      <p:pic>
        <p:nvPicPr>
          <p:cNvPr id="2"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1279" y="4790338"/>
            <a:ext cx="283349" cy="283349"/>
          </a:xfrm>
          <a:prstGeom prst="rect">
            <a:avLst/>
          </a:prstGeom>
        </p:spPr>
      </p:pic>
      <p:pic>
        <p:nvPicPr>
          <p:cNvPr id="20"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2629" y="4805888"/>
            <a:ext cx="283349" cy="283349"/>
          </a:xfrm>
          <a:prstGeom prst="rect">
            <a:avLst/>
          </a:prstGeom>
        </p:spPr>
      </p:pic>
      <p:pic>
        <p:nvPicPr>
          <p:cNvPr id="22"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62111" y="4805888"/>
            <a:ext cx="283349" cy="283349"/>
          </a:xfrm>
          <a:prstGeom prst="rect">
            <a:avLst/>
          </a:prstGeom>
        </p:spPr>
      </p:pic>
    </p:spTree>
    <p:extLst>
      <p:ext uri="{BB962C8B-B14F-4D97-AF65-F5344CB8AC3E}">
        <p14:creationId xmlns:p14="http://schemas.microsoft.com/office/powerpoint/2010/main" val="599004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10" fill="hold"/>
                                        <p:tgtEl>
                                          <p:spTgt spid="22"/>
                                        </p:tgtEl>
                                      </p:cBhvr>
                                    </p:cmd>
                                  </p:childTnLst>
                                </p:cTn>
                              </p:par>
                            </p:childTnLst>
                          </p:cTn>
                        </p:par>
                      </p:childTnLst>
                    </p:cTn>
                  </p:par>
                </p:childTnLst>
              </p:cTn>
              <p:nextCondLst>
                <p:cond evt="onClick" delay="0">
                  <p:tgtEl>
                    <p:spTgt spid="22"/>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212856" y="4343125"/>
            <a:ext cx="4567460" cy="1754326"/>
          </a:xfrm>
          <a:prstGeom prst="rect">
            <a:avLst/>
          </a:prstGeom>
          <a:noFill/>
        </p:spPr>
        <p:txBody>
          <a:bodyPr wrap="square" rtlCol="0">
            <a:spAutoFit/>
          </a:bodyPr>
          <a:lstStyle/>
          <a:p>
            <a:pPr algn="ctr"/>
            <a:r>
              <a:rPr lang="en-US" dirty="0">
                <a:latin typeface="Arial" charset="0"/>
                <a:cs typeface="Arial" charset="0"/>
              </a:rPr>
              <a:t>To do this, press and hold the latch for two vibrations. This will reset the check-in </a:t>
            </a:r>
            <a:r>
              <a:rPr lang="en-US" dirty="0" smtClean="0">
                <a:latin typeface="Arial" charset="0"/>
                <a:cs typeface="Arial" charset="0"/>
              </a:rPr>
              <a:t>timer before the automatic alarm sounds.</a:t>
            </a:r>
          </a:p>
          <a:p>
            <a:pPr algn="ctr"/>
            <a:endParaRPr lang="en-US" dirty="0">
              <a:latin typeface="Arial" charset="0"/>
              <a:cs typeface="Arial" charset="0"/>
            </a:endParaRPr>
          </a:p>
          <a:p>
            <a:pPr algn="ctr"/>
            <a:r>
              <a:rPr lang="en-US" dirty="0" smtClean="0">
                <a:latin typeface="Arial" charset="0"/>
                <a:cs typeface="Arial" charset="0"/>
              </a:rPr>
              <a:t>Your device will automatically check you in if you are driving over 35 km/h.</a:t>
            </a:r>
            <a:endParaRPr lang="en-US" dirty="0">
              <a:latin typeface="Arial" charset="0"/>
              <a:cs typeface="Arial" charset="0"/>
            </a:endParaRPr>
          </a:p>
        </p:txBody>
      </p:sp>
      <p:sp>
        <p:nvSpPr>
          <p:cNvPr id="4" name="TextBox 3"/>
          <p:cNvSpPr txBox="1"/>
          <p:nvPr/>
        </p:nvSpPr>
        <p:spPr>
          <a:xfrm>
            <a:off x="2292007" y="2656402"/>
            <a:ext cx="1177447" cy="369332"/>
          </a:xfrm>
          <a:prstGeom prst="rect">
            <a:avLst/>
          </a:prstGeom>
          <a:noFill/>
        </p:spPr>
        <p:txBody>
          <a:bodyPr wrap="square" rtlCol="0">
            <a:spAutoFit/>
          </a:bodyPr>
          <a:lstStyle/>
          <a:p>
            <a:pPr algn="ctr"/>
            <a:r>
              <a:rPr lang="en-US" dirty="0">
                <a:latin typeface="Arial" charset="0"/>
              </a:rPr>
              <a:t>00:54:34</a:t>
            </a:r>
          </a:p>
        </p:txBody>
      </p:sp>
      <p:sp>
        <p:nvSpPr>
          <p:cNvPr id="25" name="TextBox 24"/>
          <p:cNvSpPr txBox="1"/>
          <p:nvPr/>
        </p:nvSpPr>
        <p:spPr>
          <a:xfrm>
            <a:off x="5600194" y="2656402"/>
            <a:ext cx="1177447" cy="369332"/>
          </a:xfrm>
          <a:prstGeom prst="rect">
            <a:avLst/>
          </a:prstGeom>
          <a:noFill/>
        </p:spPr>
        <p:txBody>
          <a:bodyPr wrap="square" rtlCol="0">
            <a:spAutoFit/>
          </a:bodyPr>
          <a:lstStyle/>
          <a:p>
            <a:r>
              <a:rPr lang="en-US" dirty="0">
                <a:latin typeface="Arial" charset="0"/>
              </a:rPr>
              <a:t>2:00:00</a:t>
            </a:r>
          </a:p>
        </p:txBody>
      </p:sp>
      <p:sp>
        <p:nvSpPr>
          <p:cNvPr id="5" name="TextBox 4"/>
          <p:cNvSpPr txBox="1"/>
          <p:nvPr/>
        </p:nvSpPr>
        <p:spPr>
          <a:xfrm>
            <a:off x="2154221" y="2486742"/>
            <a:ext cx="1453019" cy="246221"/>
          </a:xfrm>
          <a:prstGeom prst="rect">
            <a:avLst/>
          </a:prstGeom>
          <a:noFill/>
        </p:spPr>
        <p:txBody>
          <a:bodyPr wrap="square" rtlCol="0">
            <a:spAutoFit/>
          </a:bodyPr>
          <a:lstStyle/>
          <a:p>
            <a:pPr algn="ctr"/>
            <a:r>
              <a:rPr lang="en-US" sz="1000" dirty="0">
                <a:latin typeface="Arial" charset="0"/>
              </a:rPr>
              <a:t>Before pre-check in</a:t>
            </a:r>
          </a:p>
        </p:txBody>
      </p:sp>
      <p:sp>
        <p:nvSpPr>
          <p:cNvPr id="26" name="TextBox 25"/>
          <p:cNvSpPr txBox="1"/>
          <p:nvPr/>
        </p:nvSpPr>
        <p:spPr>
          <a:xfrm>
            <a:off x="5324622" y="2449937"/>
            <a:ext cx="1453019" cy="246221"/>
          </a:xfrm>
          <a:prstGeom prst="rect">
            <a:avLst/>
          </a:prstGeom>
          <a:noFill/>
        </p:spPr>
        <p:txBody>
          <a:bodyPr wrap="square" rtlCol="0">
            <a:spAutoFit/>
          </a:bodyPr>
          <a:lstStyle/>
          <a:p>
            <a:pPr algn="ctr"/>
            <a:r>
              <a:rPr lang="en-US" sz="1000" dirty="0">
                <a:latin typeface="Arial" charset="0"/>
              </a:rPr>
              <a:t>Check-in timer reset</a:t>
            </a:r>
          </a:p>
        </p:txBody>
      </p:sp>
      <p:pic>
        <p:nvPicPr>
          <p:cNvPr id="19" name="Picture 18" descr="M6 dev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294" y="2034769"/>
            <a:ext cx="767459" cy="1295830"/>
          </a:xfrm>
          <a:prstGeom prst="rect">
            <a:avLst/>
          </a:prstGeom>
        </p:spPr>
      </p:pic>
      <p:pic>
        <p:nvPicPr>
          <p:cNvPr id="24" name="Picture 23"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3407471" y="2782385"/>
            <a:ext cx="1201428" cy="148119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4" name="TextBox 13"/>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6" name="TextBox 15"/>
          <p:cNvSpPr txBox="1"/>
          <p:nvPr/>
        </p:nvSpPr>
        <p:spPr>
          <a:xfrm>
            <a:off x="560244" y="987888"/>
            <a:ext cx="4330733"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PRE CHECK-IN</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958187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 name="Picture 4" descr="Industrial worker in need of help.png"/>
          <p:cNvPicPr>
            <a:picLocks noChangeAspect="1"/>
          </p:cNvPicPr>
          <p:nvPr/>
        </p:nvPicPr>
        <p:blipFill rotWithShape="1">
          <a:blip r:embed="rId5">
            <a:extLst>
              <a:ext uri="{28A0092B-C50C-407E-A947-70E740481C1C}">
                <a14:useLocalDpi xmlns:a14="http://schemas.microsoft.com/office/drawing/2010/main" val="0"/>
              </a:ext>
            </a:extLst>
          </a:blip>
          <a:srcRect l="45043"/>
          <a:stretch/>
        </p:blipFill>
        <p:spPr>
          <a:xfrm>
            <a:off x="-3539742" y="-346777"/>
            <a:ext cx="1894719" cy="1939282"/>
          </a:xfrm>
          <a:prstGeom prst="rect">
            <a:avLst/>
          </a:prstGeom>
        </p:spPr>
      </p:pic>
      <p:sp>
        <p:nvSpPr>
          <p:cNvPr id="13" name="TextBox 12"/>
          <p:cNvSpPr txBox="1"/>
          <p:nvPr/>
        </p:nvSpPr>
        <p:spPr>
          <a:xfrm>
            <a:off x="347783" y="3333246"/>
            <a:ext cx="1329633" cy="738664"/>
          </a:xfrm>
          <a:prstGeom prst="rect">
            <a:avLst/>
          </a:prstGeom>
          <a:noFill/>
        </p:spPr>
        <p:txBody>
          <a:bodyPr wrap="square" rtlCol="0">
            <a:spAutoFit/>
          </a:bodyPr>
          <a:lstStyle/>
          <a:p>
            <a:r>
              <a:rPr lang="en-US" sz="1400" dirty="0">
                <a:latin typeface="Arial" charset="0"/>
                <a:cs typeface="Arial" charset="0"/>
              </a:rPr>
              <a:t>No-motion</a:t>
            </a:r>
          </a:p>
          <a:p>
            <a:r>
              <a:rPr lang="en-US" sz="1400" dirty="0">
                <a:latin typeface="Arial" charset="0"/>
                <a:cs typeface="Arial" charset="0"/>
              </a:rPr>
              <a:t>Fall Detection</a:t>
            </a:r>
          </a:p>
          <a:p>
            <a:r>
              <a:rPr lang="en-US" sz="1400" dirty="0" smtClean="0">
                <a:latin typeface="Arial" charset="0"/>
                <a:cs typeface="Arial" charset="0"/>
              </a:rPr>
              <a:t>Check-in</a:t>
            </a:r>
            <a:endParaRPr lang="en-US" sz="1400" dirty="0">
              <a:latin typeface="Arial" charset="0"/>
              <a:cs typeface="Arial" charset="0"/>
            </a:endParaRPr>
          </a:p>
        </p:txBody>
      </p:sp>
      <p:pic>
        <p:nvPicPr>
          <p:cNvPr id="7" name="Picture 6" descr="Person fall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9742" y="1853838"/>
            <a:ext cx="1999958" cy="1946547"/>
          </a:xfrm>
          <a:prstGeom prst="rect">
            <a:avLst/>
          </a:prstGeom>
        </p:spPr>
      </p:pic>
      <p:pic>
        <p:nvPicPr>
          <p:cNvPr id="17" name="Picture 16" descr="Screenshot 2015-11-19 16.43.16.png"/>
          <p:cNvPicPr>
            <a:picLocks/>
          </p:cNvPicPr>
          <p:nvPr/>
        </p:nvPicPr>
        <p:blipFill rotWithShape="1">
          <a:blip r:embed="rId7">
            <a:extLst>
              <a:ext uri="{28A0092B-C50C-407E-A947-70E740481C1C}">
                <a14:useLocalDpi xmlns:a14="http://schemas.microsoft.com/office/drawing/2010/main" val="0"/>
              </a:ext>
            </a:extLst>
          </a:blip>
          <a:srcRect l="16607" r="7385"/>
          <a:stretch/>
        </p:blipFill>
        <p:spPr>
          <a:xfrm>
            <a:off x="-3433384" y="4061718"/>
            <a:ext cx="1893600" cy="1940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cxnSp>
        <p:nvCxnSpPr>
          <p:cNvPr id="3" name="Straight Arrow Connector 2"/>
          <p:cNvCxnSpPr/>
          <p:nvPr/>
        </p:nvCxnSpPr>
        <p:spPr>
          <a:xfrm>
            <a:off x="1665135" y="3681596"/>
            <a:ext cx="598007" cy="1079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083176" y="3014262"/>
            <a:ext cx="1603512" cy="1356248"/>
            <a:chOff x="4697394" y="2709829"/>
            <a:chExt cx="2333690" cy="1973831"/>
          </a:xfrm>
        </p:grpSpPr>
        <p:pic>
          <p:nvPicPr>
            <p:cNvPr id="25" name="Picture 24" descr="HighAlarm-15.png"/>
            <p:cNvPicPr>
              <a:picLocks noChangeAspect="1"/>
            </p:cNvPicPr>
            <p:nvPr/>
          </p:nvPicPr>
          <p:blipFill rotWithShape="1">
            <a:blip r:embed="rId9">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26" name="Picture 25" descr="TeamAlert-12.png"/>
            <p:cNvPicPr>
              <a:picLocks noChangeAspect="1"/>
            </p:cNvPicPr>
            <p:nvPr/>
          </p:nvPicPr>
          <p:blipFill rotWithShape="1">
            <a:blip r:embed="rId10">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27" name="Picture 26"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sp>
        <p:nvSpPr>
          <p:cNvPr id="28" name="TextBox 27"/>
          <p:cNvSpPr txBox="1"/>
          <p:nvPr/>
        </p:nvSpPr>
        <p:spPr>
          <a:xfrm>
            <a:off x="2286991" y="4395100"/>
            <a:ext cx="1374162" cy="307777"/>
          </a:xfrm>
          <a:prstGeom prst="rect">
            <a:avLst/>
          </a:prstGeom>
          <a:noFill/>
        </p:spPr>
        <p:txBody>
          <a:bodyPr wrap="square" rtlCol="0">
            <a:spAutoFit/>
          </a:bodyPr>
          <a:lstStyle/>
          <a:p>
            <a:r>
              <a:rPr lang="en-US" sz="1400" dirty="0">
                <a:latin typeface="Arial" charset="0"/>
                <a:cs typeface="Arial" charset="0"/>
              </a:rPr>
              <a:t>Pending </a:t>
            </a:r>
            <a:r>
              <a:rPr lang="en-US" sz="1400" dirty="0" smtClean="0">
                <a:latin typeface="Arial" charset="0"/>
                <a:cs typeface="Arial" charset="0"/>
              </a:rPr>
              <a:t>Alarm</a:t>
            </a:r>
            <a:endParaRPr lang="en-US" sz="1400" dirty="0">
              <a:latin typeface="Arial" charset="0"/>
              <a:cs typeface="Arial" charset="0"/>
            </a:endParaRPr>
          </a:p>
        </p:txBody>
      </p:sp>
      <p:grpSp>
        <p:nvGrpSpPr>
          <p:cNvPr id="33" name="Group 32"/>
          <p:cNvGrpSpPr/>
          <p:nvPr/>
        </p:nvGrpSpPr>
        <p:grpSpPr>
          <a:xfrm>
            <a:off x="4362373" y="3017435"/>
            <a:ext cx="1603512" cy="1356248"/>
            <a:chOff x="4697394" y="2709829"/>
            <a:chExt cx="2333690" cy="1973831"/>
          </a:xfrm>
        </p:grpSpPr>
        <p:pic>
          <p:nvPicPr>
            <p:cNvPr id="34" name="Picture 33" descr="HighAlarm-15.png"/>
            <p:cNvPicPr>
              <a:picLocks noChangeAspect="1"/>
            </p:cNvPicPr>
            <p:nvPr/>
          </p:nvPicPr>
          <p:blipFill rotWithShape="1">
            <a:blip r:embed="rId9">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35" name="Picture 34" descr="TeamAlert-12.png"/>
            <p:cNvPicPr>
              <a:picLocks noChangeAspect="1"/>
            </p:cNvPicPr>
            <p:nvPr/>
          </p:nvPicPr>
          <p:blipFill rotWithShape="1">
            <a:blip r:embed="rId10">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36" name="Picture 35"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pic>
        <p:nvPicPr>
          <p:cNvPr id="32" name="Picture 31" descr="Hand-09.png"/>
          <p:cNvPicPr>
            <a:picLocks noChangeAspect="1"/>
          </p:cNvPicPr>
          <p:nvPr/>
        </p:nvPicPr>
        <p:blipFill rotWithShape="1">
          <a:blip r:embed="rId12">
            <a:extLst>
              <a:ext uri="{28A0092B-C50C-407E-A947-70E740481C1C}">
                <a14:useLocalDpi xmlns:a14="http://schemas.microsoft.com/office/drawing/2010/main" val="0"/>
              </a:ext>
            </a:extLst>
          </a:blip>
          <a:srcRect l="16277" t="17377" r="26127" b="11616"/>
          <a:stretch/>
        </p:blipFill>
        <p:spPr>
          <a:xfrm rot="1455697">
            <a:off x="4033562" y="3498396"/>
            <a:ext cx="1016616" cy="1253351"/>
          </a:xfrm>
          <a:prstGeom prst="rect">
            <a:avLst/>
          </a:prstGeom>
        </p:spPr>
      </p:pic>
      <p:sp>
        <p:nvSpPr>
          <p:cNvPr id="38" name="TextBox 37"/>
          <p:cNvSpPr txBox="1"/>
          <p:nvPr/>
        </p:nvSpPr>
        <p:spPr>
          <a:xfrm>
            <a:off x="4503713" y="4583829"/>
            <a:ext cx="1615124" cy="738664"/>
          </a:xfrm>
          <a:prstGeom prst="rect">
            <a:avLst/>
          </a:prstGeom>
          <a:noFill/>
        </p:spPr>
        <p:txBody>
          <a:bodyPr wrap="square" rtlCol="0">
            <a:spAutoFit/>
          </a:bodyPr>
          <a:lstStyle/>
          <a:p>
            <a:r>
              <a:rPr lang="en-US" sz="1400" dirty="0">
                <a:latin typeface="Arial" charset="0"/>
                <a:cs typeface="Arial" charset="0"/>
              </a:rPr>
              <a:t>If you’re OK press the confirm button on the latch</a:t>
            </a:r>
          </a:p>
        </p:txBody>
      </p:sp>
      <p:cxnSp>
        <p:nvCxnSpPr>
          <p:cNvPr id="41" name="Straight Arrow Connector 40"/>
          <p:cNvCxnSpPr/>
          <p:nvPr/>
        </p:nvCxnSpPr>
        <p:spPr>
          <a:xfrm>
            <a:off x="5898993" y="3681596"/>
            <a:ext cx="5980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5" name="Picture 44"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949" y="3003472"/>
            <a:ext cx="803242" cy="1356248"/>
          </a:xfrm>
          <a:prstGeom prst="rect">
            <a:avLst/>
          </a:prstGeom>
        </p:spPr>
      </p:pic>
      <p:sp>
        <p:nvSpPr>
          <p:cNvPr id="46" name="TextBox 45"/>
          <p:cNvSpPr txBox="1"/>
          <p:nvPr/>
        </p:nvSpPr>
        <p:spPr>
          <a:xfrm>
            <a:off x="6727284" y="4550402"/>
            <a:ext cx="1869681" cy="954107"/>
          </a:xfrm>
          <a:prstGeom prst="rect">
            <a:avLst/>
          </a:prstGeom>
          <a:noFill/>
        </p:spPr>
        <p:txBody>
          <a:bodyPr wrap="square" rtlCol="0">
            <a:spAutoFit/>
          </a:bodyPr>
          <a:lstStyle/>
          <a:p>
            <a:r>
              <a:rPr lang="en-US" sz="1400" dirty="0">
                <a:latin typeface="Arial" charset="0"/>
                <a:cs typeface="Arial" charset="0"/>
              </a:rPr>
              <a:t>This returns Loner to normal function.</a:t>
            </a:r>
          </a:p>
          <a:p>
            <a:r>
              <a:rPr lang="en-US" sz="1400" dirty="0">
                <a:latin typeface="Arial" charset="0"/>
                <a:ea typeface="Arial" charset="0"/>
                <a:cs typeface="Arial" charset="0"/>
              </a:rPr>
              <a:t>No notification is sent.</a:t>
            </a:r>
          </a:p>
        </p:txBody>
      </p:sp>
      <p:cxnSp>
        <p:nvCxnSpPr>
          <p:cNvPr id="59" name="Straight Arrow Connector 58"/>
          <p:cNvCxnSpPr/>
          <p:nvPr/>
        </p:nvCxnSpPr>
        <p:spPr>
          <a:xfrm>
            <a:off x="3528346" y="3681596"/>
            <a:ext cx="5980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60244" y="987888"/>
            <a:ext cx="7820276"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AUTOMATIC FEATURES – IF YOU’RE OK</a:t>
            </a:r>
            <a:endParaRPr lang="en-US" sz="2400" spc="300" dirty="0">
              <a:solidFill>
                <a:srgbClr val="A6192E"/>
              </a:solidFill>
              <a:latin typeface="Arial" charset="0"/>
              <a:cs typeface="Arial" charset="0"/>
            </a:endParaRPr>
          </a:p>
        </p:txBody>
      </p:sp>
      <p:pic>
        <p:nvPicPr>
          <p:cNvPr id="29"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56456" y="4673119"/>
            <a:ext cx="283349" cy="283349"/>
          </a:xfrm>
          <a:prstGeom prst="rect">
            <a:avLst/>
          </a:prstGeom>
        </p:spPr>
      </p:pic>
    </p:spTree>
    <p:extLst>
      <p:ext uri="{BB962C8B-B14F-4D97-AF65-F5344CB8AC3E}">
        <p14:creationId xmlns:p14="http://schemas.microsoft.com/office/powerpoint/2010/main" val="1117012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 name="Picture 4" descr="Industrial worker in need of help.png"/>
          <p:cNvPicPr>
            <a:picLocks noChangeAspect="1"/>
          </p:cNvPicPr>
          <p:nvPr/>
        </p:nvPicPr>
        <p:blipFill rotWithShape="1">
          <a:blip r:embed="rId7">
            <a:extLst>
              <a:ext uri="{28A0092B-C50C-407E-A947-70E740481C1C}">
                <a14:useLocalDpi xmlns:a14="http://schemas.microsoft.com/office/drawing/2010/main" val="0"/>
              </a:ext>
            </a:extLst>
          </a:blip>
          <a:srcRect l="45043"/>
          <a:stretch/>
        </p:blipFill>
        <p:spPr>
          <a:xfrm>
            <a:off x="-3539742" y="-346777"/>
            <a:ext cx="1894719" cy="1939282"/>
          </a:xfrm>
          <a:prstGeom prst="rect">
            <a:avLst/>
          </a:prstGeom>
        </p:spPr>
      </p:pic>
      <p:sp>
        <p:nvSpPr>
          <p:cNvPr id="13" name="TextBox 12"/>
          <p:cNvSpPr txBox="1"/>
          <p:nvPr/>
        </p:nvSpPr>
        <p:spPr>
          <a:xfrm>
            <a:off x="935057" y="2047287"/>
            <a:ext cx="1826406" cy="738664"/>
          </a:xfrm>
          <a:prstGeom prst="rect">
            <a:avLst/>
          </a:prstGeom>
          <a:noFill/>
        </p:spPr>
        <p:txBody>
          <a:bodyPr wrap="square" rtlCol="0">
            <a:spAutoFit/>
          </a:bodyPr>
          <a:lstStyle/>
          <a:p>
            <a:r>
              <a:rPr lang="en-US" sz="1400" dirty="0">
                <a:latin typeface="Arial" charset="0"/>
                <a:cs typeface="Arial" charset="0"/>
              </a:rPr>
              <a:t>No-motion</a:t>
            </a:r>
          </a:p>
          <a:p>
            <a:r>
              <a:rPr lang="en-US" sz="1400" dirty="0">
                <a:latin typeface="Arial" charset="0"/>
                <a:cs typeface="Arial" charset="0"/>
              </a:rPr>
              <a:t>Fall Detection</a:t>
            </a:r>
          </a:p>
          <a:p>
            <a:r>
              <a:rPr lang="en-US" sz="1400" dirty="0" smtClean="0">
                <a:latin typeface="Arial" charset="0"/>
                <a:cs typeface="Arial" charset="0"/>
              </a:rPr>
              <a:t>Check-in</a:t>
            </a:r>
            <a:endParaRPr lang="en-US" sz="1400" dirty="0">
              <a:latin typeface="Arial" charset="0"/>
              <a:cs typeface="Arial" charset="0"/>
            </a:endParaRPr>
          </a:p>
        </p:txBody>
      </p:sp>
      <p:pic>
        <p:nvPicPr>
          <p:cNvPr id="7" name="Picture 6" descr="Person fall 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9742" y="1853838"/>
            <a:ext cx="1999958" cy="1946547"/>
          </a:xfrm>
          <a:prstGeom prst="rect">
            <a:avLst/>
          </a:prstGeom>
        </p:spPr>
      </p:pic>
      <p:pic>
        <p:nvPicPr>
          <p:cNvPr id="17" name="Picture 16" descr="Screenshot 2015-11-19 16.43.16.png"/>
          <p:cNvPicPr>
            <a:picLocks/>
          </p:cNvPicPr>
          <p:nvPr/>
        </p:nvPicPr>
        <p:blipFill rotWithShape="1">
          <a:blip r:embed="rId9">
            <a:extLst>
              <a:ext uri="{28A0092B-C50C-407E-A947-70E740481C1C}">
                <a14:useLocalDpi xmlns:a14="http://schemas.microsoft.com/office/drawing/2010/main" val="0"/>
              </a:ext>
            </a:extLst>
          </a:blip>
          <a:srcRect l="16607" r="7385"/>
          <a:stretch/>
        </p:blipFill>
        <p:spPr>
          <a:xfrm>
            <a:off x="-3433384" y="4061718"/>
            <a:ext cx="1893600" cy="19404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cxnSp>
        <p:nvCxnSpPr>
          <p:cNvPr id="3" name="Straight Arrow Connector 2"/>
          <p:cNvCxnSpPr/>
          <p:nvPr/>
        </p:nvCxnSpPr>
        <p:spPr>
          <a:xfrm>
            <a:off x="2244115" y="2425495"/>
            <a:ext cx="1035133"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385557" y="1786575"/>
            <a:ext cx="1603512" cy="1356248"/>
            <a:chOff x="4697394" y="2709829"/>
            <a:chExt cx="2333690" cy="1973831"/>
          </a:xfrm>
        </p:grpSpPr>
        <p:pic>
          <p:nvPicPr>
            <p:cNvPr id="25" name="Picture 24"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26" name="Picture 25"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27" name="Picture 26"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sp>
        <p:nvSpPr>
          <p:cNvPr id="28" name="TextBox 27"/>
          <p:cNvSpPr txBox="1"/>
          <p:nvPr/>
        </p:nvSpPr>
        <p:spPr>
          <a:xfrm>
            <a:off x="3621798" y="3181148"/>
            <a:ext cx="1374162" cy="307777"/>
          </a:xfrm>
          <a:prstGeom prst="rect">
            <a:avLst/>
          </a:prstGeom>
          <a:noFill/>
        </p:spPr>
        <p:txBody>
          <a:bodyPr wrap="square" rtlCol="0">
            <a:spAutoFit/>
          </a:bodyPr>
          <a:lstStyle/>
          <a:p>
            <a:r>
              <a:rPr lang="en-US" sz="1400" dirty="0">
                <a:latin typeface="Arial" charset="0"/>
                <a:cs typeface="Arial" charset="0"/>
              </a:rPr>
              <a:t>Pending </a:t>
            </a:r>
            <a:r>
              <a:rPr lang="en-US" sz="1400" dirty="0" smtClean="0">
                <a:latin typeface="Arial" charset="0"/>
                <a:cs typeface="Arial" charset="0"/>
              </a:rPr>
              <a:t>Alarm</a:t>
            </a:r>
            <a:endParaRPr lang="en-US" sz="1400" dirty="0">
              <a:latin typeface="Arial" charset="0"/>
              <a:cs typeface="Arial" charset="0"/>
            </a:endParaRPr>
          </a:p>
        </p:txBody>
      </p:sp>
      <p:grpSp>
        <p:nvGrpSpPr>
          <p:cNvPr id="47" name="Group 46"/>
          <p:cNvGrpSpPr/>
          <p:nvPr/>
        </p:nvGrpSpPr>
        <p:grpSpPr>
          <a:xfrm>
            <a:off x="6703699" y="1437471"/>
            <a:ext cx="1645222" cy="1701960"/>
            <a:chOff x="3386060" y="1926638"/>
            <a:chExt cx="2616594" cy="2706832"/>
          </a:xfrm>
        </p:grpSpPr>
        <p:pic>
          <p:nvPicPr>
            <p:cNvPr id="48" name="Picture 47" descr="HighAlarm-14.png"/>
            <p:cNvPicPr>
              <a:picLocks noChangeAspect="1"/>
            </p:cNvPicPr>
            <p:nvPr/>
          </p:nvPicPr>
          <p:blipFill rotWithShape="1">
            <a:blip r:embed="rId14">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49" name="Picture 48"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50" name="Picture 49"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51" name="Picture 50"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sp>
        <p:nvSpPr>
          <p:cNvPr id="52" name="TextBox 51"/>
          <p:cNvSpPr txBox="1"/>
          <p:nvPr/>
        </p:nvSpPr>
        <p:spPr>
          <a:xfrm>
            <a:off x="6238396" y="3131977"/>
            <a:ext cx="2938879" cy="954107"/>
          </a:xfrm>
          <a:prstGeom prst="rect">
            <a:avLst/>
          </a:prstGeom>
          <a:noFill/>
        </p:spPr>
        <p:txBody>
          <a:bodyPr wrap="square" rtlCol="0">
            <a:spAutoFit/>
          </a:bodyPr>
          <a:lstStyle/>
          <a:p>
            <a:r>
              <a:rPr lang="en-US" sz="1400" dirty="0">
                <a:latin typeface="Arial" charset="0"/>
                <a:cs typeface="Arial" charset="0"/>
              </a:rPr>
              <a:t>If you can’t press the </a:t>
            </a:r>
            <a:r>
              <a:rPr lang="en-US" sz="1400" dirty="0" smtClean="0">
                <a:latin typeface="Arial" charset="0"/>
                <a:cs typeface="Arial" charset="0"/>
              </a:rPr>
              <a:t>confirm button after a certain period of </a:t>
            </a:r>
            <a:r>
              <a:rPr lang="en-US" sz="1400" dirty="0">
                <a:latin typeface="Arial" charset="0"/>
                <a:cs typeface="Arial" charset="0"/>
              </a:rPr>
              <a:t>time, </a:t>
            </a:r>
            <a:r>
              <a:rPr lang="en-US" sz="1400" dirty="0" smtClean="0">
                <a:latin typeface="Arial" charset="0"/>
                <a:cs typeface="Arial" charset="0"/>
              </a:rPr>
              <a:t>the </a:t>
            </a:r>
            <a:r>
              <a:rPr lang="en-US" sz="1400" dirty="0">
                <a:latin typeface="Arial" charset="0"/>
                <a:cs typeface="Arial" charset="0"/>
              </a:rPr>
              <a:t>device will go into high alarm </a:t>
            </a:r>
          </a:p>
        </p:txBody>
      </p:sp>
      <p:pic>
        <p:nvPicPr>
          <p:cNvPr id="56" name="Picture 55" descr="alert circl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7690" y="4426234"/>
            <a:ext cx="999744" cy="999744"/>
          </a:xfrm>
          <a:prstGeom prst="rect">
            <a:avLst/>
          </a:prstGeom>
        </p:spPr>
      </p:pic>
      <p:sp>
        <p:nvSpPr>
          <p:cNvPr id="57" name="TextBox 56"/>
          <p:cNvSpPr txBox="1"/>
          <p:nvPr/>
        </p:nvSpPr>
        <p:spPr>
          <a:xfrm>
            <a:off x="6837918" y="5610285"/>
            <a:ext cx="1582355" cy="523220"/>
          </a:xfrm>
          <a:prstGeom prst="rect">
            <a:avLst/>
          </a:prstGeom>
          <a:noFill/>
        </p:spPr>
        <p:txBody>
          <a:bodyPr wrap="square" rtlCol="0">
            <a:spAutoFit/>
          </a:bodyPr>
          <a:lstStyle/>
          <a:p>
            <a:r>
              <a:rPr lang="en-US" sz="1400" dirty="0">
                <a:latin typeface="Arial" charset="0"/>
                <a:cs typeface="Arial" charset="0"/>
              </a:rPr>
              <a:t>This sends an alert notification</a:t>
            </a:r>
          </a:p>
        </p:txBody>
      </p:sp>
      <p:cxnSp>
        <p:nvCxnSpPr>
          <p:cNvPr id="37" name="Straight Arrow Connector 36"/>
          <p:cNvCxnSpPr/>
          <p:nvPr/>
        </p:nvCxnSpPr>
        <p:spPr>
          <a:xfrm>
            <a:off x="5260968" y="2433821"/>
            <a:ext cx="1178915" cy="2625"/>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37562" y="3856558"/>
            <a:ext cx="0" cy="49226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67500" y="4812706"/>
            <a:ext cx="968812"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3818344" y="3738927"/>
            <a:ext cx="1645222" cy="1701960"/>
            <a:chOff x="3386060" y="1926638"/>
            <a:chExt cx="2616594" cy="2706832"/>
          </a:xfrm>
        </p:grpSpPr>
        <p:pic>
          <p:nvPicPr>
            <p:cNvPr id="55" name="Picture 54" descr="HighAlarm-14.png"/>
            <p:cNvPicPr>
              <a:picLocks noChangeAspect="1"/>
            </p:cNvPicPr>
            <p:nvPr/>
          </p:nvPicPr>
          <p:blipFill rotWithShape="1">
            <a:blip r:embed="rId14">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58" name="Picture 57"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59" name="Picture 58"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60" name="Picture 59"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pic>
        <p:nvPicPr>
          <p:cNvPr id="61" name="Picture 60" descr="Hand-09.png"/>
          <p:cNvPicPr>
            <a:picLocks noChangeAspect="1"/>
          </p:cNvPicPr>
          <p:nvPr/>
        </p:nvPicPr>
        <p:blipFill rotWithShape="1">
          <a:blip r:embed="rId16">
            <a:extLst>
              <a:ext uri="{28A0092B-C50C-407E-A947-70E740481C1C}">
                <a14:useLocalDpi xmlns:a14="http://schemas.microsoft.com/office/drawing/2010/main" val="0"/>
              </a:ext>
            </a:extLst>
          </a:blip>
          <a:srcRect l="16277" t="17377" r="26127" b="11616"/>
          <a:stretch/>
        </p:blipFill>
        <p:spPr>
          <a:xfrm rot="1455697">
            <a:off x="3516153" y="4540922"/>
            <a:ext cx="1016616" cy="1253351"/>
          </a:xfrm>
          <a:prstGeom prst="rect">
            <a:avLst/>
          </a:prstGeom>
        </p:spPr>
      </p:pic>
      <p:sp>
        <p:nvSpPr>
          <p:cNvPr id="62" name="TextBox 61"/>
          <p:cNvSpPr txBox="1"/>
          <p:nvPr/>
        </p:nvSpPr>
        <p:spPr>
          <a:xfrm>
            <a:off x="3321422" y="5610285"/>
            <a:ext cx="3118461" cy="738664"/>
          </a:xfrm>
          <a:prstGeom prst="rect">
            <a:avLst/>
          </a:prstGeom>
          <a:noFill/>
        </p:spPr>
        <p:txBody>
          <a:bodyPr wrap="square" rtlCol="0">
            <a:spAutoFit/>
          </a:bodyPr>
          <a:lstStyle/>
          <a:p>
            <a:r>
              <a:rPr lang="en-US" sz="1400" dirty="0" smtClean="0">
                <a:latin typeface="Arial" charset="0"/>
                <a:cs typeface="Arial" charset="0"/>
              </a:rPr>
              <a:t>The high alarm can be silenced by pressing and holding the button. </a:t>
            </a:r>
            <a:r>
              <a:rPr lang="en-US" sz="1400" dirty="0" smtClean="0">
                <a:latin typeface="Arial" charset="0"/>
                <a:ea typeface="Arial" charset="0"/>
                <a:cs typeface="Arial" charset="0"/>
              </a:rPr>
              <a:t>The alert notification still remains active.</a:t>
            </a:r>
            <a:endParaRPr lang="en-US" sz="1400" dirty="0">
              <a:latin typeface="Arial" charset="0"/>
              <a:ea typeface="Arial" charset="0"/>
              <a:cs typeface="Arial" charset="0"/>
            </a:endParaRPr>
          </a:p>
        </p:txBody>
      </p:sp>
      <p:cxnSp>
        <p:nvCxnSpPr>
          <p:cNvPr id="63" name="Straight Arrow Connector 62"/>
          <p:cNvCxnSpPr/>
          <p:nvPr/>
        </p:nvCxnSpPr>
        <p:spPr>
          <a:xfrm flipH="1">
            <a:off x="2516066" y="4812706"/>
            <a:ext cx="968812"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361689" y="5563842"/>
            <a:ext cx="2718861" cy="738664"/>
          </a:xfrm>
          <a:prstGeom prst="rect">
            <a:avLst/>
          </a:prstGeom>
          <a:noFill/>
        </p:spPr>
        <p:txBody>
          <a:bodyPr wrap="square" rtlCol="0">
            <a:spAutoFit/>
          </a:bodyPr>
          <a:lstStyle/>
          <a:p>
            <a:r>
              <a:rPr lang="en-US" sz="1400" dirty="0" smtClean="0">
                <a:latin typeface="Arial" charset="0"/>
                <a:cs typeface="Arial" charset="0"/>
              </a:rPr>
              <a:t>Once an alert is acknowledged by monitoring personnel, the loner will display a blue light </a:t>
            </a:r>
            <a:endParaRPr lang="en-US" sz="1400" dirty="0">
              <a:latin typeface="Arial" charset="0"/>
              <a:ea typeface="Arial" charset="0"/>
              <a:cs typeface="Arial" charset="0"/>
            </a:endParaRPr>
          </a:p>
        </p:txBody>
      </p:sp>
      <p:pic>
        <p:nvPicPr>
          <p:cNvPr id="65" name="Picture 64" descr="call cente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114" y="3224744"/>
            <a:ext cx="1492558" cy="2271472"/>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9897" y="4106391"/>
            <a:ext cx="1260500" cy="1374588"/>
          </a:xfrm>
          <a:prstGeom prst="rect">
            <a:avLst/>
          </a:prstGeom>
        </p:spPr>
      </p:pic>
      <p:sp>
        <p:nvSpPr>
          <p:cNvPr id="66" name="TextBox 65"/>
          <p:cNvSpPr txBox="1"/>
          <p:nvPr/>
        </p:nvSpPr>
        <p:spPr>
          <a:xfrm>
            <a:off x="560504" y="810454"/>
            <a:ext cx="8369748" cy="830997"/>
          </a:xfrm>
          <a:prstGeom prst="rect">
            <a:avLst/>
          </a:prstGeom>
          <a:noFill/>
        </p:spPr>
        <p:txBody>
          <a:bodyPr wrap="square" rtlCol="0">
            <a:spAutoFit/>
          </a:bodyPr>
          <a:lstStyle/>
          <a:p>
            <a:r>
              <a:rPr lang="en-US" sz="2400" spc="300" dirty="0" smtClean="0">
                <a:solidFill>
                  <a:srgbClr val="A6192E"/>
                </a:solidFill>
                <a:latin typeface="Arial" charset="0"/>
                <a:cs typeface="Arial" charset="0"/>
              </a:rPr>
              <a:t>AUTOMATIC FEATURES – IF YOU CAN’T CONFIRM</a:t>
            </a:r>
            <a:endParaRPr lang="en-US" sz="2400" spc="300" dirty="0">
              <a:solidFill>
                <a:srgbClr val="A6192E"/>
              </a:solidFill>
              <a:latin typeface="Arial" charset="0"/>
              <a:cs typeface="Arial" charset="0"/>
            </a:endParaRPr>
          </a:p>
        </p:txBody>
      </p:sp>
      <p:pic>
        <p:nvPicPr>
          <p:cNvPr id="39"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6865374" y="3800385"/>
            <a:ext cx="304871" cy="304871"/>
          </a:xfrm>
          <a:prstGeom prst="rect">
            <a:avLst/>
          </a:prstGeom>
        </p:spPr>
      </p:pic>
      <p:pic>
        <p:nvPicPr>
          <p:cNvPr id="40" name="No Motion-missed Check In-fall Detected.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724380" y="3423172"/>
            <a:ext cx="283349" cy="283349"/>
          </a:xfrm>
          <a:prstGeom prst="rect">
            <a:avLst/>
          </a:prstGeom>
        </p:spPr>
      </p:pic>
    </p:spTree>
    <p:extLst>
      <p:ext uri="{BB962C8B-B14F-4D97-AF65-F5344CB8AC3E}">
        <p14:creationId xmlns:p14="http://schemas.microsoft.com/office/powerpoint/2010/main" val="172804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40"/>
                                        </p:tgtEl>
                                      </p:cBhvr>
                                    </p:cmd>
                                  </p:childTnLst>
                                </p:cTn>
                              </p:par>
                            </p:childTnLst>
                          </p:cTn>
                        </p:par>
                      </p:childTnLst>
                    </p:cTn>
                  </p:par>
                </p:childTnLst>
              </p:cTn>
              <p:nextCondLst>
                <p:cond evt="onClick" delay="0">
                  <p:tgtEl>
                    <p:spTgt spid="40"/>
                  </p:tgtEl>
                </p:cond>
              </p:nextCondLst>
            </p:seq>
            <p:audio>
              <p:cMediaNode vol="80000">
                <p:cTn id="13" fill="hold" display="0">
                  <p:stCondLst>
                    <p:cond delay="indefinite"/>
                  </p:stCondLst>
                  <p:endCondLst>
                    <p:cond evt="onStopAudio" delay="0">
                      <p:tgtEl>
                        <p:sldTgt/>
                      </p:tgtEl>
                    </p:cond>
                  </p:endCondLst>
                </p:cTn>
                <p:tgtEl>
                  <p:spTgt spid="4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28295" y="2016048"/>
            <a:ext cx="2364638" cy="461665"/>
          </a:xfrm>
          <a:prstGeom prst="rect">
            <a:avLst/>
          </a:prstGeom>
          <a:noFill/>
        </p:spPr>
        <p:txBody>
          <a:bodyPr wrap="square" rtlCol="0">
            <a:spAutoFit/>
          </a:bodyPr>
          <a:lstStyle/>
          <a:p>
            <a:pPr algn="ctr"/>
            <a:r>
              <a:rPr lang="en-US" sz="2400" spc="300" dirty="0">
                <a:solidFill>
                  <a:srgbClr val="A6192E"/>
                </a:solidFill>
                <a:latin typeface="Arial" charset="0"/>
                <a:cs typeface="Arial" charset="0"/>
              </a:rPr>
              <a:t>CONTENTS</a:t>
            </a:r>
          </a:p>
        </p:txBody>
      </p:sp>
      <p:sp>
        <p:nvSpPr>
          <p:cNvPr id="3" name="TextBox 2"/>
          <p:cNvSpPr txBox="1"/>
          <p:nvPr/>
        </p:nvSpPr>
        <p:spPr>
          <a:xfrm>
            <a:off x="3370337" y="2477713"/>
            <a:ext cx="5559655" cy="1988237"/>
          </a:xfrm>
          <a:prstGeom prst="rect">
            <a:avLst/>
          </a:prstGeom>
          <a:noFill/>
        </p:spPr>
        <p:txBody>
          <a:bodyPr wrap="square" rtlCol="0">
            <a:spAutoFit/>
          </a:bodyPr>
          <a:lstStyle/>
          <a:p>
            <a:pPr>
              <a:lnSpc>
                <a:spcPct val="130000"/>
              </a:lnSpc>
            </a:pPr>
            <a:r>
              <a:rPr lang="en-US" sz="1600" spc="300" dirty="0">
                <a:solidFill>
                  <a:srgbClr val="101820"/>
                </a:solidFill>
                <a:latin typeface="Arial" charset="0"/>
                <a:cs typeface="Arial" charset="0"/>
              </a:rPr>
              <a:t>About the </a:t>
            </a:r>
            <a:r>
              <a:rPr lang="en-US" sz="1600" spc="300" dirty="0" smtClean="0">
                <a:solidFill>
                  <a:srgbClr val="101820"/>
                </a:solidFill>
                <a:latin typeface="Arial" charset="0"/>
                <a:cs typeface="Arial" charset="0"/>
              </a:rPr>
              <a:t>devices</a:t>
            </a:r>
            <a:endParaRPr lang="en-US" sz="1600" spc="300" dirty="0">
              <a:solidFill>
                <a:srgbClr val="101820"/>
              </a:solidFill>
              <a:latin typeface="Arial" charset="0"/>
              <a:cs typeface="Arial" charset="0"/>
            </a:endParaRPr>
          </a:p>
          <a:p>
            <a:pPr>
              <a:lnSpc>
                <a:spcPct val="130000"/>
              </a:lnSpc>
            </a:pPr>
            <a:r>
              <a:rPr lang="en-US" sz="1600" spc="300" dirty="0">
                <a:solidFill>
                  <a:srgbClr val="101820"/>
                </a:solidFill>
                <a:latin typeface="Arial" charset="0"/>
                <a:cs typeface="Arial" charset="0"/>
              </a:rPr>
              <a:t>Starting your shift</a:t>
            </a:r>
          </a:p>
          <a:p>
            <a:pPr>
              <a:lnSpc>
                <a:spcPct val="130000"/>
              </a:lnSpc>
            </a:pPr>
            <a:r>
              <a:rPr lang="en-US" sz="1600" spc="300" dirty="0">
                <a:solidFill>
                  <a:srgbClr val="101820"/>
                </a:solidFill>
                <a:latin typeface="Arial" charset="0"/>
                <a:cs typeface="Arial" charset="0"/>
              </a:rPr>
              <a:t>During your shift</a:t>
            </a:r>
          </a:p>
          <a:p>
            <a:pPr>
              <a:lnSpc>
                <a:spcPct val="130000"/>
              </a:lnSpc>
            </a:pPr>
            <a:r>
              <a:rPr lang="en-US" sz="1600" spc="300" dirty="0">
                <a:solidFill>
                  <a:srgbClr val="101820"/>
                </a:solidFill>
                <a:latin typeface="Arial" charset="0"/>
                <a:cs typeface="Arial" charset="0"/>
              </a:rPr>
              <a:t>Generating Manual Alerts</a:t>
            </a:r>
          </a:p>
          <a:p>
            <a:pPr>
              <a:lnSpc>
                <a:spcPct val="130000"/>
              </a:lnSpc>
            </a:pPr>
            <a:r>
              <a:rPr lang="en-US" sz="1600" spc="300" dirty="0" smtClean="0">
                <a:solidFill>
                  <a:srgbClr val="101820"/>
                </a:solidFill>
                <a:latin typeface="Arial" charset="0"/>
                <a:cs typeface="Arial" charset="0"/>
              </a:rPr>
              <a:t>Ending </a:t>
            </a:r>
            <a:r>
              <a:rPr lang="en-US" sz="1600" spc="300" dirty="0">
                <a:solidFill>
                  <a:srgbClr val="101820"/>
                </a:solidFill>
                <a:latin typeface="Arial" charset="0"/>
                <a:cs typeface="Arial" charset="0"/>
              </a:rPr>
              <a:t>your shift</a:t>
            </a:r>
          </a:p>
          <a:p>
            <a:pPr>
              <a:lnSpc>
                <a:spcPct val="120000"/>
              </a:lnSpc>
            </a:pPr>
            <a:r>
              <a:rPr lang="en-US" sz="1600" spc="300" dirty="0">
                <a:solidFill>
                  <a:srgbClr val="101820"/>
                </a:solidFill>
                <a:latin typeface="Arial" charset="0"/>
                <a:cs typeface="Arial" charset="0"/>
              </a:rPr>
              <a:t>Questions?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Tree>
    <p:extLst>
      <p:ext uri="{BB962C8B-B14F-4D97-AF65-F5344CB8AC3E}">
        <p14:creationId xmlns:p14="http://schemas.microsoft.com/office/powerpoint/2010/main" val="2092509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25813" y="2481261"/>
            <a:ext cx="2321304" cy="861774"/>
          </a:xfrm>
          <a:prstGeom prst="rect">
            <a:avLst/>
          </a:prstGeom>
          <a:noFill/>
        </p:spPr>
        <p:txBody>
          <a:bodyPr wrap="square" rtlCol="0">
            <a:spAutoFit/>
          </a:bodyPr>
          <a:lstStyle/>
          <a:p>
            <a:pPr algn="ctr"/>
            <a:r>
              <a:rPr lang="en-US" dirty="0">
                <a:latin typeface="Arial" charset="0"/>
                <a:cs typeface="Arial" charset="0"/>
              </a:rPr>
              <a:t>Emergency alert</a:t>
            </a:r>
          </a:p>
          <a:p>
            <a:pPr algn="ctr"/>
            <a:r>
              <a:rPr lang="en-US" sz="1400" dirty="0">
                <a:latin typeface="Arial" charset="0"/>
                <a:cs typeface="Arial" charset="0"/>
              </a:rPr>
              <a:t>(Audible)</a:t>
            </a:r>
            <a:endParaRPr lang="en-US" dirty="0">
              <a:latin typeface="Arial" charset="0"/>
              <a:cs typeface="Arial" charset="0"/>
            </a:endParaRPr>
          </a:p>
          <a:p>
            <a:pPr algn="ctr"/>
            <a:endParaRPr lang="en-US" dirty="0">
              <a:latin typeface="Arial" charset="0"/>
              <a:cs typeface="Arial" charset="0"/>
            </a:endParaRPr>
          </a:p>
        </p:txBody>
      </p:sp>
      <p:sp>
        <p:nvSpPr>
          <p:cNvPr id="11" name="TextBox 10"/>
          <p:cNvSpPr txBox="1"/>
          <p:nvPr/>
        </p:nvSpPr>
        <p:spPr>
          <a:xfrm>
            <a:off x="4682793" y="2481261"/>
            <a:ext cx="2321304" cy="369332"/>
          </a:xfrm>
          <a:prstGeom prst="rect">
            <a:avLst/>
          </a:prstGeom>
          <a:noFill/>
        </p:spPr>
        <p:txBody>
          <a:bodyPr wrap="square" rtlCol="0">
            <a:spAutoFit/>
          </a:bodyPr>
          <a:lstStyle/>
          <a:p>
            <a:pPr algn="ctr"/>
            <a:r>
              <a:rPr lang="en-US" dirty="0">
                <a:latin typeface="Arial" charset="0"/>
                <a:cs typeface="Arial" charset="0"/>
              </a:rPr>
              <a:t>Silent alert</a:t>
            </a:r>
          </a:p>
        </p:txBody>
      </p:sp>
      <p:pic>
        <p:nvPicPr>
          <p:cNvPr id="5" name="Picture 4" descr="Screenshot 2015-11-19 16.39.35.png"/>
          <p:cNvPicPr>
            <a:picLocks noChangeAspect="1"/>
          </p:cNvPicPr>
          <p:nvPr/>
        </p:nvPicPr>
        <p:blipFill rotWithShape="1">
          <a:blip r:embed="rId5">
            <a:extLst>
              <a:ext uri="{28A0092B-C50C-407E-A947-70E740481C1C}">
                <a14:useLocalDpi xmlns:a14="http://schemas.microsoft.com/office/drawing/2010/main" val="0"/>
              </a:ext>
            </a:extLst>
          </a:blip>
          <a:srcRect l="10919"/>
          <a:stretch/>
        </p:blipFill>
        <p:spPr>
          <a:xfrm>
            <a:off x="2125813" y="3228148"/>
            <a:ext cx="2321304" cy="2237761"/>
          </a:xfrm>
          <a:prstGeom prst="rect">
            <a:avLst/>
          </a:prstGeom>
        </p:spPr>
      </p:pic>
      <p:pic>
        <p:nvPicPr>
          <p:cNvPr id="6" name="Picture 5" descr="Screenshot 2015-11-19 16.42.2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792" y="3228148"/>
            <a:ext cx="2321304" cy="2237761"/>
          </a:xfrm>
          <a:prstGeom prst="rect">
            <a:avLst/>
          </a:prstGeom>
        </p:spPr>
      </p:pic>
      <p:sp>
        <p:nvSpPr>
          <p:cNvPr id="14" name="TextBox 13"/>
          <p:cNvSpPr txBox="1"/>
          <p:nvPr/>
        </p:nvSpPr>
        <p:spPr>
          <a:xfrm>
            <a:off x="2277202" y="1555804"/>
            <a:ext cx="4867806" cy="584775"/>
          </a:xfrm>
          <a:prstGeom prst="rect">
            <a:avLst/>
          </a:prstGeom>
          <a:noFill/>
        </p:spPr>
        <p:txBody>
          <a:bodyPr wrap="square" rtlCol="0">
            <a:spAutoFit/>
          </a:bodyPr>
          <a:lstStyle/>
          <a:p>
            <a:pPr algn="ctr"/>
            <a:r>
              <a:rPr lang="en-US" sz="1600" dirty="0">
                <a:latin typeface="Arial" charset="0"/>
                <a:cs typeface="Arial" charset="0"/>
              </a:rPr>
              <a:t>During your shift, you may need to request help using </a:t>
            </a:r>
            <a:r>
              <a:rPr lang="en-US" sz="1600" dirty="0" smtClean="0">
                <a:latin typeface="Arial" charset="0"/>
                <a:cs typeface="Arial" charset="0"/>
              </a:rPr>
              <a:t>one of the manual features:</a:t>
            </a:r>
            <a:endParaRPr lang="en-US" sz="1600" dirty="0">
              <a:latin typeface="Arial" charset="0"/>
              <a:cs typeface="Arial" charset="0"/>
            </a:endParaRPr>
          </a:p>
        </p:txBody>
      </p:sp>
      <p:cxnSp>
        <p:nvCxnSpPr>
          <p:cNvPr id="17" name="Straight Connector 16"/>
          <p:cNvCxnSpPr/>
          <p:nvPr/>
        </p:nvCxnSpPr>
        <p:spPr>
          <a:xfrm>
            <a:off x="366411" y="622724"/>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9387" y="6400823"/>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2" name="TextBox 11"/>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9" name="TextBox 18"/>
          <p:cNvSpPr txBox="1"/>
          <p:nvPr/>
        </p:nvSpPr>
        <p:spPr>
          <a:xfrm>
            <a:off x="560244" y="987888"/>
            <a:ext cx="4464517"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MANUAL FEATURES</a:t>
            </a:r>
            <a:endParaRPr lang="en-US" sz="2400" spc="300" dirty="0">
              <a:solidFill>
                <a:srgbClr val="A6192E"/>
              </a:solidFill>
              <a:latin typeface="Arial" charset="0"/>
              <a:cs typeface="Arial" charset="0"/>
            </a:endParaRPr>
          </a:p>
        </p:txBody>
      </p:sp>
      <p:pic>
        <p:nvPicPr>
          <p:cNvPr id="2"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5813" y="5499213"/>
            <a:ext cx="304871" cy="304871"/>
          </a:xfrm>
          <a:prstGeom prst="rect">
            <a:avLst/>
          </a:prstGeom>
        </p:spPr>
      </p:pic>
    </p:spTree>
    <p:extLst>
      <p:ext uri="{BB962C8B-B14F-4D97-AF65-F5344CB8AC3E}">
        <p14:creationId xmlns:p14="http://schemas.microsoft.com/office/powerpoint/2010/main" val="1288619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call cen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265" y="2047068"/>
            <a:ext cx="1492558" cy="2271472"/>
          </a:xfrm>
          <a:prstGeom prst="rect">
            <a:avLst/>
          </a:prstGeom>
        </p:spPr>
      </p:pic>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7444" y="1325712"/>
            <a:ext cx="4567460" cy="461665"/>
          </a:xfrm>
          <a:prstGeom prst="rect">
            <a:avLst/>
          </a:prstGeom>
          <a:noFill/>
        </p:spPr>
        <p:txBody>
          <a:bodyPr wrap="square" rtlCol="0">
            <a:spAutoFit/>
          </a:bodyPr>
          <a:lstStyle/>
          <a:p>
            <a:pPr algn="ctr"/>
            <a:r>
              <a:rPr lang="en-US" sz="2400" dirty="0">
                <a:latin typeface="Arial" charset="0"/>
                <a:cs typeface="Arial" charset="0"/>
              </a:rPr>
              <a:t>Emergency </a:t>
            </a:r>
            <a:r>
              <a:rPr lang="en-US" sz="2400" dirty="0" smtClean="0">
                <a:latin typeface="Arial" charset="0"/>
                <a:cs typeface="Arial" charset="0"/>
              </a:rPr>
              <a:t>alert</a:t>
            </a:r>
          </a:p>
        </p:txBody>
      </p:sp>
      <p:sp>
        <p:nvSpPr>
          <p:cNvPr id="43" name="TextBox 42"/>
          <p:cNvSpPr txBox="1"/>
          <p:nvPr/>
        </p:nvSpPr>
        <p:spPr>
          <a:xfrm>
            <a:off x="2505040" y="4856955"/>
            <a:ext cx="1528553" cy="1169551"/>
          </a:xfrm>
          <a:prstGeom prst="rect">
            <a:avLst/>
          </a:prstGeom>
          <a:noFill/>
        </p:spPr>
        <p:txBody>
          <a:bodyPr wrap="square" rtlCol="0">
            <a:spAutoFit/>
          </a:bodyPr>
          <a:lstStyle/>
          <a:p>
            <a:r>
              <a:rPr lang="en-US" sz="1400" dirty="0">
                <a:latin typeface="Arial" charset="0"/>
                <a:cs typeface="Arial" charset="0"/>
              </a:rPr>
              <a:t>An </a:t>
            </a:r>
            <a:r>
              <a:rPr lang="en-US" sz="1400" dirty="0" smtClean="0">
                <a:latin typeface="Arial" charset="0"/>
                <a:cs typeface="Arial" charset="0"/>
              </a:rPr>
              <a:t>alert notification </a:t>
            </a:r>
            <a:r>
              <a:rPr lang="en-US" sz="1400" dirty="0">
                <a:latin typeface="Arial" charset="0"/>
                <a:cs typeface="Arial" charset="0"/>
              </a:rPr>
              <a:t>will </a:t>
            </a:r>
            <a:r>
              <a:rPr lang="en-US" sz="1400" dirty="0" smtClean="0">
                <a:latin typeface="Arial" charset="0"/>
                <a:cs typeface="Arial" charset="0"/>
              </a:rPr>
              <a:t>be sent to monitoring personnel</a:t>
            </a:r>
            <a:endParaRPr lang="en-US" sz="1400" dirty="0">
              <a:latin typeface="Arial" charset="0"/>
              <a:cs typeface="Arial" charset="0"/>
            </a:endParaRPr>
          </a:p>
        </p:txBody>
      </p:sp>
      <p:grpSp>
        <p:nvGrpSpPr>
          <p:cNvPr id="4" name="Group 3"/>
          <p:cNvGrpSpPr/>
          <p:nvPr/>
        </p:nvGrpSpPr>
        <p:grpSpPr>
          <a:xfrm>
            <a:off x="146593" y="2186441"/>
            <a:ext cx="1879826" cy="2562694"/>
            <a:chOff x="2013596" y="2140533"/>
            <a:chExt cx="1879826" cy="2562694"/>
          </a:xfrm>
        </p:grpSpPr>
        <p:pic>
          <p:nvPicPr>
            <p:cNvPr id="37" name="Picture 36" descr="HighAlarm-14.png"/>
            <p:cNvPicPr>
              <a:picLocks noChangeAspect="1"/>
            </p:cNvPicPr>
            <p:nvPr/>
          </p:nvPicPr>
          <p:blipFill rotWithShape="1">
            <a:blip r:embed="rId6">
              <a:extLst>
                <a:ext uri="{28A0092B-C50C-407E-A947-70E740481C1C}">
                  <a14:useLocalDpi xmlns:a14="http://schemas.microsoft.com/office/drawing/2010/main" val="0"/>
                </a:ext>
              </a:extLst>
            </a:blip>
            <a:srcRect l="66041" t="6433" r="9327" b="50562"/>
            <a:stretch/>
          </p:blipFill>
          <p:spPr>
            <a:xfrm rot="17075564">
              <a:off x="2582109" y="1885496"/>
              <a:ext cx="683847" cy="1193921"/>
            </a:xfrm>
            <a:prstGeom prst="rect">
              <a:avLst/>
            </a:prstGeom>
          </p:spPr>
        </p:pic>
        <p:pic>
          <p:nvPicPr>
            <p:cNvPr id="38" name="Picture 37" descr="TeamAlert-12.png"/>
            <p:cNvPicPr>
              <a:picLocks noChangeAspect="1"/>
            </p:cNvPicPr>
            <p:nvPr/>
          </p:nvPicPr>
          <p:blipFill rotWithShape="1">
            <a:blip r:embed="rId7">
              <a:extLst>
                <a:ext uri="{28A0092B-C50C-407E-A947-70E740481C1C}">
                  <a14:useLocalDpi xmlns:a14="http://schemas.microsoft.com/office/drawing/2010/main" val="0"/>
                </a:ext>
              </a:extLst>
            </a:blip>
            <a:srcRect t="27749" b="42408"/>
            <a:stretch/>
          </p:blipFill>
          <p:spPr>
            <a:xfrm>
              <a:off x="2013596" y="2754080"/>
              <a:ext cx="1879826" cy="560995"/>
            </a:xfrm>
            <a:prstGeom prst="rect">
              <a:avLst/>
            </a:prstGeom>
          </p:spPr>
        </p:pic>
        <p:pic>
          <p:nvPicPr>
            <p:cNvPr id="27" name="Picture 26" descr="M6 device latch ope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2727" y="2599202"/>
              <a:ext cx="918436" cy="2104025"/>
            </a:xfrm>
            <a:prstGeom prst="rect">
              <a:avLst/>
            </a:prstGeom>
          </p:spPr>
        </p:pic>
      </p:grpSp>
      <p:pic>
        <p:nvPicPr>
          <p:cNvPr id="2" name="Picture 1" descr="alert circl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020" y="2940269"/>
            <a:ext cx="999744" cy="99974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grpSp>
        <p:nvGrpSpPr>
          <p:cNvPr id="30" name="Group 29"/>
          <p:cNvGrpSpPr/>
          <p:nvPr/>
        </p:nvGrpSpPr>
        <p:grpSpPr>
          <a:xfrm>
            <a:off x="4326252" y="2256938"/>
            <a:ext cx="1873606" cy="1938221"/>
            <a:chOff x="3386060" y="1926638"/>
            <a:chExt cx="2616594" cy="2706832"/>
          </a:xfrm>
        </p:grpSpPr>
        <p:pic>
          <p:nvPicPr>
            <p:cNvPr id="31" name="Picture 30" descr="HighAlarm-14.png"/>
            <p:cNvPicPr>
              <a:picLocks noChangeAspect="1"/>
            </p:cNvPicPr>
            <p:nvPr/>
          </p:nvPicPr>
          <p:blipFill rotWithShape="1">
            <a:blip r:embed="rId6">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32" name="Picture 31"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33" name="Picture 32" descr="TeamAlert-12.png"/>
            <p:cNvPicPr>
              <a:picLocks noChangeAspect="1"/>
            </p:cNvPicPr>
            <p:nvPr/>
          </p:nvPicPr>
          <p:blipFill rotWithShape="1">
            <a:blip r:embed="rId7">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34" name="Picture 33" descr="M6 devi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pic>
        <p:nvPicPr>
          <p:cNvPr id="35" name="Picture 34" descr="Hand-09.png"/>
          <p:cNvPicPr>
            <a:picLocks noChangeAspect="1"/>
          </p:cNvPicPr>
          <p:nvPr/>
        </p:nvPicPr>
        <p:blipFill rotWithShape="1">
          <a:blip r:embed="rId13">
            <a:extLst>
              <a:ext uri="{28A0092B-C50C-407E-A947-70E740481C1C}">
                <a14:useLocalDpi xmlns:a14="http://schemas.microsoft.com/office/drawing/2010/main" val="0"/>
              </a:ext>
            </a:extLst>
          </a:blip>
          <a:srcRect l="16277" t="17377" r="26127" b="11616"/>
          <a:stretch/>
        </p:blipFill>
        <p:spPr>
          <a:xfrm rot="1455697">
            <a:off x="4037250" y="3207773"/>
            <a:ext cx="1113803" cy="1373169"/>
          </a:xfrm>
          <a:prstGeom prst="rect">
            <a:avLst/>
          </a:prstGeom>
        </p:spPr>
      </p:pic>
      <p:sp>
        <p:nvSpPr>
          <p:cNvPr id="39" name="TextBox 38"/>
          <p:cNvSpPr txBox="1"/>
          <p:nvPr/>
        </p:nvSpPr>
        <p:spPr>
          <a:xfrm>
            <a:off x="4458042" y="4894714"/>
            <a:ext cx="1851890" cy="1384995"/>
          </a:xfrm>
          <a:prstGeom prst="rect">
            <a:avLst/>
          </a:prstGeom>
          <a:noFill/>
        </p:spPr>
        <p:txBody>
          <a:bodyPr wrap="square" rtlCol="0">
            <a:spAutoFit/>
          </a:bodyPr>
          <a:lstStyle/>
          <a:p>
            <a:r>
              <a:rPr lang="en-US" sz="1400" dirty="0" smtClean="0">
                <a:latin typeface="Arial" charset="0"/>
                <a:cs typeface="Arial" charset="0"/>
              </a:rPr>
              <a:t>The high alarm can be silenced by pressing and holding the button. </a:t>
            </a:r>
            <a:r>
              <a:rPr lang="en-US" sz="1400" dirty="0" smtClean="0">
                <a:latin typeface="Arial" charset="0"/>
                <a:ea typeface="Arial" charset="0"/>
                <a:cs typeface="Arial" charset="0"/>
              </a:rPr>
              <a:t>The alert notification still remains active.</a:t>
            </a:r>
            <a:endParaRPr lang="en-US" sz="1400" dirty="0">
              <a:latin typeface="Arial" charset="0"/>
              <a:ea typeface="Arial" charset="0"/>
              <a:cs typeface="Arial" charset="0"/>
            </a:endParaRP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65843" y="2771866"/>
            <a:ext cx="1444493" cy="1555636"/>
          </a:xfrm>
          <a:prstGeom prst="rect">
            <a:avLst/>
          </a:prstGeom>
        </p:spPr>
      </p:pic>
      <p:sp>
        <p:nvSpPr>
          <p:cNvPr id="41" name="TextBox 40"/>
          <p:cNvSpPr txBox="1"/>
          <p:nvPr/>
        </p:nvSpPr>
        <p:spPr>
          <a:xfrm>
            <a:off x="7124529" y="4894714"/>
            <a:ext cx="1805463" cy="1384995"/>
          </a:xfrm>
          <a:prstGeom prst="rect">
            <a:avLst/>
          </a:prstGeom>
          <a:noFill/>
        </p:spPr>
        <p:txBody>
          <a:bodyPr wrap="square" rtlCol="0">
            <a:spAutoFit/>
          </a:bodyPr>
          <a:lstStyle/>
          <a:p>
            <a:r>
              <a:rPr lang="en-US" sz="1400" dirty="0" smtClean="0">
                <a:latin typeface="Arial" charset="0"/>
                <a:cs typeface="Arial" charset="0"/>
              </a:rPr>
              <a:t>Once an alert is acknowledged by monitoring personnel, the loner will display a blue light </a:t>
            </a:r>
            <a:endParaRPr lang="en-US" sz="1400" dirty="0">
              <a:latin typeface="Arial" charset="0"/>
              <a:ea typeface="Arial" charset="0"/>
              <a:cs typeface="Arial" charset="0"/>
            </a:endParaRPr>
          </a:p>
        </p:txBody>
      </p:sp>
      <p:cxnSp>
        <p:nvCxnSpPr>
          <p:cNvPr id="44" name="Straight Arrow Connector 43"/>
          <p:cNvCxnSpPr/>
          <p:nvPr/>
        </p:nvCxnSpPr>
        <p:spPr>
          <a:xfrm>
            <a:off x="1720880" y="3414998"/>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63768" y="3414998"/>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940107" y="3421777"/>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62821" y="4856955"/>
            <a:ext cx="1528553" cy="738664"/>
          </a:xfrm>
          <a:prstGeom prst="rect">
            <a:avLst/>
          </a:prstGeom>
          <a:noFill/>
        </p:spPr>
        <p:txBody>
          <a:bodyPr wrap="square" rtlCol="0">
            <a:spAutoFit/>
          </a:bodyPr>
          <a:lstStyle/>
          <a:p>
            <a:r>
              <a:rPr lang="en-US" sz="1400" dirty="0" smtClean="0">
                <a:latin typeface="Arial" charset="0"/>
                <a:cs typeface="Arial" charset="0"/>
              </a:rPr>
              <a:t>Request help by pulling down the latch</a:t>
            </a:r>
            <a:endParaRPr lang="en-US" sz="1400" dirty="0">
              <a:latin typeface="Arial" charset="0"/>
              <a:cs typeface="Arial" charset="0"/>
            </a:endParaRPr>
          </a:p>
        </p:txBody>
      </p:sp>
      <p:pic>
        <p:nvPicPr>
          <p:cNvPr id="28"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7849" y="5589092"/>
            <a:ext cx="304871" cy="304871"/>
          </a:xfrm>
          <a:prstGeom prst="rect">
            <a:avLst/>
          </a:prstGeom>
        </p:spPr>
      </p:pic>
    </p:spTree>
    <p:extLst>
      <p:ext uri="{BB962C8B-B14F-4D97-AF65-F5344CB8AC3E}">
        <p14:creationId xmlns:p14="http://schemas.microsoft.com/office/powerpoint/2010/main" val="1093267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7444" y="1279868"/>
            <a:ext cx="4567460" cy="461665"/>
          </a:xfrm>
          <a:prstGeom prst="rect">
            <a:avLst/>
          </a:prstGeom>
          <a:noFill/>
        </p:spPr>
        <p:txBody>
          <a:bodyPr wrap="square" rtlCol="0">
            <a:spAutoFit/>
          </a:bodyPr>
          <a:lstStyle/>
          <a:p>
            <a:pPr algn="ctr"/>
            <a:r>
              <a:rPr lang="en-US" sz="2400" dirty="0">
                <a:latin typeface="Arial" charset="0"/>
                <a:cs typeface="Arial" charset="0"/>
              </a:rPr>
              <a:t>Silent Alert</a:t>
            </a:r>
          </a:p>
        </p:txBody>
      </p:sp>
      <p:sp>
        <p:nvSpPr>
          <p:cNvPr id="26" name="TextBox 25"/>
          <p:cNvSpPr txBox="1"/>
          <p:nvPr/>
        </p:nvSpPr>
        <p:spPr>
          <a:xfrm>
            <a:off x="172178" y="4907568"/>
            <a:ext cx="2450076" cy="707886"/>
          </a:xfrm>
          <a:prstGeom prst="rect">
            <a:avLst/>
          </a:prstGeom>
          <a:noFill/>
        </p:spPr>
        <p:txBody>
          <a:bodyPr wrap="square" rtlCol="0">
            <a:spAutoFit/>
          </a:bodyPr>
          <a:lstStyle/>
          <a:p>
            <a:r>
              <a:rPr lang="en-US" sz="1400" dirty="0" smtClean="0">
                <a:latin typeface="Arial" charset="0"/>
                <a:cs typeface="Arial" charset="0"/>
              </a:rPr>
              <a:t>Press the confirm button until the vibration stops</a:t>
            </a:r>
            <a:endParaRPr lang="en-US" sz="1400" dirty="0">
              <a:latin typeface="Arial" charset="0"/>
              <a:cs typeface="Arial" charset="0"/>
            </a:endParaRPr>
          </a:p>
          <a:p>
            <a:r>
              <a:rPr lang="en-US" sz="1200" dirty="0">
                <a:latin typeface="Arial" charset="0"/>
                <a:cs typeface="Arial" charset="0"/>
              </a:rPr>
              <a:t> (two full vibration pulses ~5 sec.)</a:t>
            </a:r>
          </a:p>
        </p:txBody>
      </p:sp>
      <p:sp>
        <p:nvSpPr>
          <p:cNvPr id="2" name="Rectangle 1"/>
          <p:cNvSpPr/>
          <p:nvPr/>
        </p:nvSpPr>
        <p:spPr>
          <a:xfrm>
            <a:off x="2337444" y="1694506"/>
            <a:ext cx="4572000" cy="313932"/>
          </a:xfrm>
          <a:prstGeom prst="rect">
            <a:avLst/>
          </a:prstGeom>
        </p:spPr>
        <p:txBody>
          <a:bodyPr>
            <a:spAutoFit/>
          </a:bodyPr>
          <a:lstStyle/>
          <a:p>
            <a:pPr algn="ctr">
              <a:lnSpc>
                <a:spcPct val="120000"/>
              </a:lnSpc>
            </a:pPr>
            <a:r>
              <a:rPr lang="en-US" sz="1200" dirty="0">
                <a:latin typeface="Arial" charset="0"/>
                <a:cs typeface="Arial" charset="0"/>
              </a:rPr>
              <a:t>(</a:t>
            </a:r>
            <a:r>
              <a:rPr lang="en-US" sz="1200" dirty="0" smtClean="0">
                <a:latin typeface="Arial" charset="0"/>
                <a:cs typeface="Arial" charset="0"/>
              </a:rPr>
              <a:t>No </a:t>
            </a:r>
            <a:r>
              <a:rPr lang="en-US" sz="1200" dirty="0">
                <a:latin typeface="Arial" charset="0"/>
                <a:cs typeface="Arial" charset="0"/>
              </a:rPr>
              <a:t>audible or </a:t>
            </a:r>
            <a:r>
              <a:rPr lang="en-US" sz="1200" dirty="0" smtClean="0">
                <a:latin typeface="Arial" charset="0"/>
                <a:cs typeface="Arial" charset="0"/>
              </a:rPr>
              <a:t>visual alarm is </a:t>
            </a:r>
            <a:r>
              <a:rPr lang="en-US" sz="1200" dirty="0">
                <a:latin typeface="Arial" charset="0"/>
                <a:cs typeface="Arial" charset="0"/>
              </a:rPr>
              <a:t>generated on the Loner device)</a:t>
            </a:r>
          </a:p>
        </p:txBody>
      </p:sp>
      <p:pic>
        <p:nvPicPr>
          <p:cNvPr id="28" name="Picture 27" descr="M6 de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038" y="2777335"/>
            <a:ext cx="937245" cy="1582509"/>
          </a:xfrm>
          <a:prstGeom prst="rect">
            <a:avLst/>
          </a:prstGeom>
        </p:spPr>
      </p:pic>
      <p:pic>
        <p:nvPicPr>
          <p:cNvPr id="21" name="Picture 20" descr="Hand-09.png"/>
          <p:cNvPicPr>
            <a:picLocks noChangeAspect="1"/>
          </p:cNvPicPr>
          <p:nvPr/>
        </p:nvPicPr>
        <p:blipFill rotWithShape="1">
          <a:blip r:embed="rId3">
            <a:extLst>
              <a:ext uri="{28A0092B-C50C-407E-A947-70E740481C1C}">
                <a14:useLocalDpi xmlns:a14="http://schemas.microsoft.com/office/drawing/2010/main" val="0"/>
              </a:ext>
            </a:extLst>
          </a:blip>
          <a:srcRect l="16277" t="17377" r="26127" b="11616"/>
          <a:stretch/>
        </p:blipFill>
        <p:spPr>
          <a:xfrm rot="1570618">
            <a:off x="274135" y="3325081"/>
            <a:ext cx="1242374" cy="153168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6" name="TextBox 15"/>
          <p:cNvSpPr txBox="1"/>
          <p:nvPr/>
        </p:nvSpPr>
        <p:spPr>
          <a:xfrm>
            <a:off x="3157546" y="4882400"/>
            <a:ext cx="1528553" cy="1169551"/>
          </a:xfrm>
          <a:prstGeom prst="rect">
            <a:avLst/>
          </a:prstGeom>
          <a:noFill/>
        </p:spPr>
        <p:txBody>
          <a:bodyPr wrap="square" rtlCol="0">
            <a:spAutoFit/>
          </a:bodyPr>
          <a:lstStyle/>
          <a:p>
            <a:r>
              <a:rPr lang="en-US" sz="1400" dirty="0">
                <a:latin typeface="Arial" charset="0"/>
                <a:cs typeface="Arial" charset="0"/>
              </a:rPr>
              <a:t>An </a:t>
            </a:r>
            <a:r>
              <a:rPr lang="en-US" sz="1400" dirty="0" smtClean="0">
                <a:latin typeface="Arial" charset="0"/>
                <a:cs typeface="Arial" charset="0"/>
              </a:rPr>
              <a:t>alert notification </a:t>
            </a:r>
            <a:r>
              <a:rPr lang="en-US" sz="1400" dirty="0">
                <a:latin typeface="Arial" charset="0"/>
                <a:cs typeface="Arial" charset="0"/>
              </a:rPr>
              <a:t>will </a:t>
            </a:r>
            <a:r>
              <a:rPr lang="en-US" sz="1400" dirty="0" smtClean="0">
                <a:latin typeface="Arial" charset="0"/>
                <a:cs typeface="Arial" charset="0"/>
              </a:rPr>
              <a:t>be sent to monitoring personnel</a:t>
            </a:r>
            <a:endParaRPr lang="en-US" sz="1400" dirty="0">
              <a:latin typeface="Arial" charset="0"/>
              <a:cs typeface="Arial" charset="0"/>
            </a:endParaRPr>
          </a:p>
        </p:txBody>
      </p:sp>
      <p:pic>
        <p:nvPicPr>
          <p:cNvPr id="18" name="Picture 17" descr="alert circ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546" y="3196116"/>
            <a:ext cx="999744" cy="999744"/>
          </a:xfrm>
          <a:prstGeom prst="rect">
            <a:avLst/>
          </a:prstGeom>
        </p:spPr>
      </p:pic>
      <p:sp>
        <p:nvSpPr>
          <p:cNvPr id="20" name="TextBox 19"/>
          <p:cNvSpPr txBox="1"/>
          <p:nvPr/>
        </p:nvSpPr>
        <p:spPr>
          <a:xfrm>
            <a:off x="4774303" y="4926582"/>
            <a:ext cx="3860410" cy="954107"/>
          </a:xfrm>
          <a:prstGeom prst="rect">
            <a:avLst/>
          </a:prstGeom>
          <a:noFill/>
        </p:spPr>
        <p:txBody>
          <a:bodyPr wrap="square" rtlCol="0">
            <a:spAutoFit/>
          </a:bodyPr>
          <a:lstStyle/>
          <a:p>
            <a:r>
              <a:rPr lang="en-US" sz="1400" dirty="0" smtClean="0">
                <a:latin typeface="Arial" charset="0"/>
                <a:ea typeface="Arial" charset="0"/>
                <a:cs typeface="Arial" charset="0"/>
              </a:rPr>
              <a:t>No </a:t>
            </a:r>
            <a:r>
              <a:rPr lang="en-US" sz="1400" dirty="0">
                <a:latin typeface="Arial" charset="0"/>
                <a:ea typeface="Arial" charset="0"/>
                <a:cs typeface="Arial" charset="0"/>
              </a:rPr>
              <a:t>alert acknowledged </a:t>
            </a:r>
            <a:r>
              <a:rPr lang="en-US" sz="1400" dirty="0" smtClean="0">
                <a:latin typeface="Arial" charset="0"/>
                <a:ea typeface="Arial" charset="0"/>
                <a:cs typeface="Arial" charset="0"/>
              </a:rPr>
              <a:t>blue </a:t>
            </a:r>
            <a:r>
              <a:rPr lang="en-US" sz="1400" dirty="0">
                <a:latin typeface="Arial" charset="0"/>
                <a:ea typeface="Arial" charset="0"/>
                <a:cs typeface="Arial" charset="0"/>
              </a:rPr>
              <a:t>light </a:t>
            </a:r>
          </a:p>
          <a:p>
            <a:r>
              <a:rPr lang="en-US" sz="1400" dirty="0">
                <a:latin typeface="Arial" charset="0"/>
                <a:ea typeface="Arial" charset="0"/>
                <a:cs typeface="Arial" charset="0"/>
              </a:rPr>
              <a:t>will be displayed on the device during a silent alert even if monitoring personnel have acknowledged the incident</a:t>
            </a:r>
          </a:p>
        </p:txBody>
      </p:sp>
      <p:pic>
        <p:nvPicPr>
          <p:cNvPr id="22" name="Picture 21" descr="call cen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940" y="2298260"/>
            <a:ext cx="1492558" cy="2271472"/>
          </a:xfrm>
          <a:prstGeom prst="rect">
            <a:avLst/>
          </a:prstGeom>
        </p:spPr>
      </p:pic>
      <p:pic>
        <p:nvPicPr>
          <p:cNvPr id="23" name="Picture 22" descr="check mar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791" y="2221137"/>
            <a:ext cx="582951" cy="582951"/>
          </a:xfrm>
          <a:prstGeom prst="rect">
            <a:avLst/>
          </a:prstGeom>
        </p:spPr>
      </p:pic>
      <p:cxnSp>
        <p:nvCxnSpPr>
          <p:cNvPr id="24" name="Straight Arrow Connector 23"/>
          <p:cNvCxnSpPr/>
          <p:nvPr/>
        </p:nvCxnSpPr>
        <p:spPr>
          <a:xfrm>
            <a:off x="2280087" y="3681216"/>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381328" y="3704366"/>
            <a:ext cx="1118720"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descr="M6 de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645" y="2982789"/>
            <a:ext cx="937245" cy="1582509"/>
          </a:xfrm>
          <a:prstGeom prst="rect">
            <a:avLst/>
          </a:prstGeom>
        </p:spPr>
      </p:pic>
    </p:spTree>
    <p:extLst>
      <p:ext uri="{BB962C8B-B14F-4D97-AF65-F5344CB8AC3E}">
        <p14:creationId xmlns:p14="http://schemas.microsoft.com/office/powerpoint/2010/main" val="1365039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9751" r="15250"/>
          <a:stretch/>
        </p:blipFill>
        <p:spPr>
          <a:xfrm>
            <a:off x="-1" y="0"/>
            <a:ext cx="9144001" cy="6858000"/>
          </a:xfrm>
          <a:prstGeom prst="rect">
            <a:avLst/>
          </a:prstGeom>
        </p:spPr>
      </p:pic>
      <p:sp>
        <p:nvSpPr>
          <p:cNvPr id="10" name="Rectangle 9"/>
          <p:cNvSpPr/>
          <p:nvPr/>
        </p:nvSpPr>
        <p:spPr>
          <a:xfrm>
            <a:off x="-1" y="-13931"/>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3122681"/>
            <a:ext cx="6442364" cy="584776"/>
          </a:xfrm>
          <a:prstGeom prst="rect">
            <a:avLst/>
          </a:prstGeom>
          <a:noFill/>
        </p:spPr>
        <p:txBody>
          <a:bodyPr wrap="square" rtlCol="0">
            <a:spAutoFit/>
          </a:bodyPr>
          <a:lstStyle/>
          <a:p>
            <a:pPr algn="ctr"/>
            <a:r>
              <a:rPr lang="en-US" sz="3200" spc="300" dirty="0" smtClean="0">
                <a:solidFill>
                  <a:schemeClr val="bg1"/>
                </a:solidFill>
                <a:latin typeface="Arial" charset="0"/>
                <a:cs typeface="Arial" charset="0"/>
              </a:rPr>
              <a:t>BRIDGE MESSAGING</a:t>
            </a:r>
            <a:endParaRPr lang="en-US" sz="3200" spc="300" dirty="0">
              <a:solidFill>
                <a:schemeClr val="bg1"/>
              </a:solidFill>
              <a:latin typeface="Arial" charset="0"/>
              <a:cs typeface="Arial" charset="0"/>
            </a:endParaRPr>
          </a:p>
        </p:txBody>
      </p:sp>
    </p:spTree>
    <p:extLst>
      <p:ext uri="{BB962C8B-B14F-4D97-AF65-F5344CB8AC3E}">
        <p14:creationId xmlns:p14="http://schemas.microsoft.com/office/powerpoint/2010/main" val="1560601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09" y="470324"/>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53534" y="138357"/>
            <a:ext cx="3507619" cy="307777"/>
          </a:xfrm>
          <a:prstGeom prst="rect">
            <a:avLst/>
          </a:prstGeom>
          <a:noFill/>
        </p:spPr>
        <p:txBody>
          <a:bodyPr wrap="square" rtlCol="0">
            <a:spAutoFit/>
          </a:bodyPr>
          <a:lstStyle/>
          <a:p>
            <a:r>
              <a:rPr lang="en-US" sz="1400" dirty="0" smtClean="0">
                <a:solidFill>
                  <a:srgbClr val="FFFFFF"/>
                </a:solidFill>
              </a:rPr>
              <a:t>BRIDGE MESSAGING</a:t>
            </a:r>
            <a:endParaRPr lang="en-US" sz="1400" dirty="0">
              <a:solidFill>
                <a:srgbClr val="FFFFFF"/>
              </a:solidFill>
            </a:endParaRPr>
          </a:p>
        </p:txBody>
      </p:sp>
      <p:pic>
        <p:nvPicPr>
          <p:cNvPr id="58" name="Picture 57" descr="Blackline Safety Logo with side slogan negative.png"/>
          <p:cNvPicPr>
            <a:picLocks noChangeAspect="1"/>
          </p:cNvPicPr>
          <p:nvPr/>
        </p:nvPicPr>
        <p:blipFill rotWithShape="1">
          <a:blip r:embed="rId3">
            <a:extLst>
              <a:ext uri="{28A0092B-C50C-407E-A947-70E740481C1C}">
                <a14:useLocalDpi xmlns:a14="http://schemas.microsoft.com/office/drawing/2010/main" val="0"/>
              </a:ext>
            </a:extLst>
          </a:blip>
          <a:srcRect r="56056"/>
          <a:stretch/>
        </p:blipFill>
        <p:spPr>
          <a:xfrm>
            <a:off x="7658115" y="6473540"/>
            <a:ext cx="1255489" cy="291263"/>
          </a:xfrm>
          <a:prstGeom prst="rect">
            <a:avLst/>
          </a:prstGeom>
        </p:spPr>
      </p:pic>
      <p:cxnSp>
        <p:nvCxnSpPr>
          <p:cNvPr id="59" name="Straight Connector 58"/>
          <p:cNvCxnSpPr/>
          <p:nvPr/>
        </p:nvCxnSpPr>
        <p:spPr>
          <a:xfrm>
            <a:off x="214009" y="6425288"/>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056410" y="1492992"/>
            <a:ext cx="6928745" cy="923330"/>
          </a:xfrm>
          <a:prstGeom prst="rect">
            <a:avLst/>
          </a:prstGeom>
          <a:noFill/>
        </p:spPr>
        <p:txBody>
          <a:bodyPr wrap="square" rtlCol="0">
            <a:spAutoFit/>
          </a:bodyPr>
          <a:lstStyle/>
          <a:p>
            <a:pPr algn="ctr"/>
            <a:r>
              <a:rPr lang="en-US" dirty="0" smtClean="0">
                <a:solidFill>
                  <a:schemeClr val="tx1">
                    <a:lumMod val="75000"/>
                    <a:lumOff val="25000"/>
                  </a:schemeClr>
                </a:solidFill>
                <a:latin typeface="Arial" charset="0"/>
                <a:ea typeface="Arial" charset="0"/>
                <a:cs typeface="Arial" charset="0"/>
              </a:rPr>
              <a:t>The purpose of Bridge Text Messaging is for the device user to communicate to the monitoring personnel via their Bridge in areas where there is no cell service or cell phones are prohibited.</a:t>
            </a:r>
          </a:p>
        </p:txBody>
      </p:sp>
      <p:grpSp>
        <p:nvGrpSpPr>
          <p:cNvPr id="52" name="Group 51"/>
          <p:cNvGrpSpPr/>
          <p:nvPr/>
        </p:nvGrpSpPr>
        <p:grpSpPr>
          <a:xfrm>
            <a:off x="2200072" y="3222482"/>
            <a:ext cx="2029219" cy="1565309"/>
            <a:chOff x="1975946" y="2279261"/>
            <a:chExt cx="2762592" cy="2131024"/>
          </a:xfrm>
        </p:grpSpPr>
        <p:pic>
          <p:nvPicPr>
            <p:cNvPr id="54" name="Picture 53"/>
            <p:cNvPicPr>
              <a:picLocks noChangeAspect="1"/>
            </p:cNvPicPr>
            <p:nvPr/>
          </p:nvPicPr>
          <p:blipFill>
            <a:blip r:embed="rId4"/>
            <a:stretch>
              <a:fillRect/>
            </a:stretch>
          </p:blipFill>
          <p:spPr>
            <a:xfrm>
              <a:off x="2179737" y="2601077"/>
              <a:ext cx="2363224" cy="1809208"/>
            </a:xfrm>
            <a:prstGeom prst="rect">
              <a:avLst/>
            </a:prstGeom>
          </p:spPr>
        </p:pic>
        <p:sp>
          <p:nvSpPr>
            <p:cNvPr id="55" name="Right Triangle 54"/>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Triangle 55"/>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p:nvGrpSpPr>
          <p:grpSpPr>
            <a:xfrm rot="729039">
              <a:off x="4328850" y="2284929"/>
              <a:ext cx="409688" cy="460823"/>
              <a:chOff x="4256424" y="2224424"/>
              <a:chExt cx="409688" cy="460823"/>
            </a:xfrm>
          </p:grpSpPr>
          <p:cxnSp>
            <p:nvCxnSpPr>
              <p:cNvPr id="65" name="Straight Connector 64"/>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7" name="Straight Connector 66"/>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61" name="Group 60"/>
            <p:cNvGrpSpPr/>
            <p:nvPr/>
          </p:nvGrpSpPr>
          <p:grpSpPr>
            <a:xfrm rot="15681641">
              <a:off x="2001514" y="2253693"/>
              <a:ext cx="409688" cy="460823"/>
              <a:chOff x="4256424" y="2224424"/>
              <a:chExt cx="409688" cy="460823"/>
            </a:xfrm>
          </p:grpSpPr>
          <p:cxnSp>
            <p:nvCxnSpPr>
              <p:cNvPr id="62" name="Straight Connector 61"/>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3" name="Straight Connector 62"/>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sp>
        <p:nvSpPr>
          <p:cNvPr id="5" name="Freeform 4"/>
          <p:cNvSpPr/>
          <p:nvPr/>
        </p:nvSpPr>
        <p:spPr>
          <a:xfrm rot="581535">
            <a:off x="4242362" y="3955932"/>
            <a:ext cx="1545862" cy="516751"/>
          </a:xfrm>
          <a:custGeom>
            <a:avLst/>
            <a:gdLst>
              <a:gd name="connsiteX0" fmla="*/ 3068320 w 3068320"/>
              <a:gd name="connsiteY0" fmla="*/ 0 h 1950046"/>
              <a:gd name="connsiteX1" fmla="*/ 1402080 w 3068320"/>
              <a:gd name="connsiteY1" fmla="*/ 1899920 h 1950046"/>
              <a:gd name="connsiteX2" fmla="*/ 0 w 3068320"/>
              <a:gd name="connsiteY2" fmla="*/ 1432560 h 1950046"/>
            </a:gdLst>
            <a:ahLst/>
            <a:cxnLst>
              <a:cxn ang="0">
                <a:pos x="connsiteX0" y="connsiteY0"/>
              </a:cxn>
              <a:cxn ang="0">
                <a:pos x="connsiteX1" y="connsiteY1"/>
              </a:cxn>
              <a:cxn ang="0">
                <a:pos x="connsiteX2" y="connsiteY2"/>
              </a:cxn>
            </a:cxnLst>
            <a:rect l="l" t="t" r="r" b="b"/>
            <a:pathLst>
              <a:path w="3068320" h="1950046">
                <a:moveTo>
                  <a:pt x="3068320" y="0"/>
                </a:moveTo>
                <a:cubicBezTo>
                  <a:pt x="2490893" y="830580"/>
                  <a:pt x="1913467" y="1661160"/>
                  <a:pt x="1402080" y="1899920"/>
                </a:cubicBezTo>
                <a:cubicBezTo>
                  <a:pt x="890693" y="2138680"/>
                  <a:pt x="150707" y="1447800"/>
                  <a:pt x="0" y="1432560"/>
                </a:cubicBezTo>
              </a:path>
            </a:pathLst>
          </a:custGeom>
          <a:ln>
            <a:solidFill>
              <a:schemeClr val="tx1"/>
            </a:solidFill>
            <a:prstDash val="dot"/>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descr="WearingDevice-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19030" y="2980744"/>
            <a:ext cx="1878957" cy="1878957"/>
          </a:xfrm>
          <a:prstGeom prst="rect">
            <a:avLst/>
          </a:prstGeom>
        </p:spPr>
      </p:pic>
      <p:pic>
        <p:nvPicPr>
          <p:cNvPr id="31" name="Picture 30" descr="AreYouO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465" y="4059843"/>
            <a:ext cx="786507" cy="167083"/>
          </a:xfrm>
          <a:prstGeom prst="rect">
            <a:avLst/>
          </a:prstGeom>
        </p:spPr>
      </p:pic>
      <p:cxnSp>
        <p:nvCxnSpPr>
          <p:cNvPr id="24" name="Straight Connector 23"/>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8" name="TextBox 27"/>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Myriad Pro Light" charset="0"/>
              </a:rPr>
              <a:t>BRIDGE MESSAGING</a:t>
            </a:r>
            <a:endParaRPr lang="en-US" sz="1400" dirty="0">
              <a:solidFill>
                <a:srgbClr val="B2B4B3"/>
              </a:solidFill>
              <a:latin typeface="Myriad Pro Light" charset="0"/>
            </a:endParaRPr>
          </a:p>
        </p:txBody>
      </p:sp>
    </p:spTree>
    <p:extLst>
      <p:ext uri="{BB962C8B-B14F-4D97-AF65-F5344CB8AC3E}">
        <p14:creationId xmlns:p14="http://schemas.microsoft.com/office/powerpoint/2010/main" val="638843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8170" y="4074594"/>
            <a:ext cx="1972939" cy="738664"/>
          </a:xfrm>
          <a:prstGeom prst="rect">
            <a:avLst/>
          </a:prstGeom>
          <a:noFill/>
        </p:spPr>
        <p:txBody>
          <a:bodyPr wrap="square" rtlCol="0">
            <a:spAutoFit/>
          </a:bodyPr>
          <a:lstStyle/>
          <a:p>
            <a:r>
              <a:rPr lang="en-US" sz="1400" dirty="0" smtClean="0">
                <a:solidFill>
                  <a:schemeClr val="tx1">
                    <a:lumMod val="75000"/>
                    <a:lumOff val="25000"/>
                  </a:schemeClr>
                </a:solidFill>
                <a:latin typeface="Arial" charset="0"/>
                <a:cs typeface="Arial" charset="0"/>
              </a:rPr>
              <a:t>When Bridge receives a message your Loner 900 will muster</a:t>
            </a:r>
            <a:endParaRPr lang="en-US" sz="1400" dirty="0">
              <a:solidFill>
                <a:schemeClr val="tx1">
                  <a:lumMod val="75000"/>
                  <a:lumOff val="25000"/>
                </a:schemeClr>
              </a:solidFill>
              <a:latin typeface="Arial" charset="0"/>
              <a:cs typeface="Arial" charset="0"/>
            </a:endParaRPr>
          </a:p>
        </p:txBody>
      </p:sp>
      <p:sp>
        <p:nvSpPr>
          <p:cNvPr id="20" name="TextBox 19"/>
          <p:cNvSpPr txBox="1"/>
          <p:nvPr/>
        </p:nvSpPr>
        <p:spPr>
          <a:xfrm>
            <a:off x="2514347" y="4083726"/>
            <a:ext cx="1879414" cy="954107"/>
          </a:xfrm>
          <a:prstGeom prst="rect">
            <a:avLst/>
          </a:prstGeom>
          <a:noFill/>
        </p:spPr>
        <p:txBody>
          <a:bodyPr wrap="square" rtlCol="0">
            <a:spAutoFit/>
          </a:bodyPr>
          <a:lstStyle/>
          <a:p>
            <a:r>
              <a:rPr lang="en-US" sz="1400" dirty="0" smtClean="0">
                <a:solidFill>
                  <a:schemeClr val="tx1">
                    <a:lumMod val="75000"/>
                    <a:lumOff val="25000"/>
                  </a:schemeClr>
                </a:solidFill>
                <a:latin typeface="Arial" charset="0"/>
                <a:cs typeface="Arial" charset="0"/>
              </a:rPr>
              <a:t>To silence your muster alarm press down on the latch for 3 seconds</a:t>
            </a:r>
            <a:endParaRPr lang="en-US" sz="1400" dirty="0">
              <a:solidFill>
                <a:schemeClr val="tx1">
                  <a:lumMod val="75000"/>
                  <a:lumOff val="25000"/>
                </a:schemeClr>
              </a:solidFill>
              <a:latin typeface="Arial" charset="0"/>
              <a:cs typeface="Arial" charset="0"/>
            </a:endParaRPr>
          </a:p>
        </p:txBody>
      </p:sp>
      <p:cxnSp>
        <p:nvCxnSpPr>
          <p:cNvPr id="27" name="Straight Connector 2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34" name="TextBox 33"/>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Arial" charset="0"/>
              </a:rPr>
              <a:t>BRIDGE MESSAGING</a:t>
            </a:r>
            <a:endParaRPr lang="en-US" sz="1400" dirty="0">
              <a:solidFill>
                <a:srgbClr val="B2B4B3"/>
              </a:solidFill>
              <a:latin typeface="Arial"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38" y="2461495"/>
            <a:ext cx="1217244" cy="1314735"/>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7538" y="2431710"/>
            <a:ext cx="1244820" cy="1344520"/>
          </a:xfrm>
          <a:prstGeom prst="rect">
            <a:avLst/>
          </a:prstGeom>
        </p:spPr>
      </p:pic>
      <p:pic>
        <p:nvPicPr>
          <p:cNvPr id="32" name="Picture 31" descr="Hand-09.png"/>
          <p:cNvPicPr>
            <a:picLocks noChangeAspect="1"/>
          </p:cNvPicPr>
          <p:nvPr/>
        </p:nvPicPr>
        <p:blipFill rotWithShape="1">
          <a:blip r:embed="rId10">
            <a:extLst>
              <a:ext uri="{28A0092B-C50C-407E-A947-70E740481C1C}">
                <a14:useLocalDpi xmlns:a14="http://schemas.microsoft.com/office/drawing/2010/main" val="0"/>
              </a:ext>
            </a:extLst>
          </a:blip>
          <a:srcRect l="16277" t="17377" r="26127" b="11616"/>
          <a:stretch/>
        </p:blipFill>
        <p:spPr>
          <a:xfrm rot="1368450">
            <a:off x="2467316" y="2924529"/>
            <a:ext cx="879987" cy="1084905"/>
          </a:xfrm>
          <a:prstGeom prst="rect">
            <a:avLst/>
          </a:prstGeom>
        </p:spPr>
      </p:pic>
      <p:sp>
        <p:nvSpPr>
          <p:cNvPr id="35" name="TextBox 34"/>
          <p:cNvSpPr txBox="1"/>
          <p:nvPr/>
        </p:nvSpPr>
        <p:spPr>
          <a:xfrm>
            <a:off x="4745216" y="4083726"/>
            <a:ext cx="2252544" cy="2092881"/>
          </a:xfrm>
          <a:prstGeom prst="rect">
            <a:avLst/>
          </a:prstGeom>
          <a:noFill/>
        </p:spPr>
        <p:txBody>
          <a:bodyPr wrap="square" rtlCol="0">
            <a:spAutoFit/>
          </a:bodyPr>
          <a:lstStyle/>
          <a:p>
            <a:r>
              <a:rPr lang="en-US" sz="1400" dirty="0" smtClean="0">
                <a:solidFill>
                  <a:schemeClr val="tx1">
                    <a:lumMod val="75000"/>
                    <a:lumOff val="25000"/>
                  </a:schemeClr>
                </a:solidFill>
                <a:latin typeface="Arial" charset="0"/>
                <a:cs typeface="Arial" charset="0"/>
              </a:rPr>
              <a:t>Return back to your Loner Bridge and check the LCD display for a message from Monitoring Personnel</a:t>
            </a:r>
          </a:p>
          <a:p>
            <a:r>
              <a:rPr lang="en-US" sz="1400" dirty="0">
                <a:latin typeface="Arial" charset="0"/>
                <a:ea typeface="Arial" charset="0"/>
                <a:cs typeface="Arial" charset="0"/>
              </a:rPr>
              <a:t>Ensure you read the message before moving to the next step</a:t>
            </a:r>
          </a:p>
          <a:p>
            <a:endParaRPr lang="en-US" dirty="0" smtClean="0">
              <a:solidFill>
                <a:schemeClr val="tx1">
                  <a:lumMod val="75000"/>
                  <a:lumOff val="25000"/>
                </a:schemeClr>
              </a:solidFill>
              <a:latin typeface="Arial" charset="0"/>
              <a:cs typeface="Arial" charset="0"/>
            </a:endParaRPr>
          </a:p>
        </p:txBody>
      </p:sp>
      <p:grpSp>
        <p:nvGrpSpPr>
          <p:cNvPr id="37" name="Group 36"/>
          <p:cNvGrpSpPr/>
          <p:nvPr/>
        </p:nvGrpSpPr>
        <p:grpSpPr>
          <a:xfrm>
            <a:off x="4759060" y="2381910"/>
            <a:ext cx="1738535" cy="1341081"/>
            <a:chOff x="1975946" y="2279261"/>
            <a:chExt cx="2762592" cy="2131024"/>
          </a:xfrm>
        </p:grpSpPr>
        <p:pic>
          <p:nvPicPr>
            <p:cNvPr id="38" name="Picture 37"/>
            <p:cNvPicPr>
              <a:picLocks noChangeAspect="1"/>
            </p:cNvPicPr>
            <p:nvPr/>
          </p:nvPicPr>
          <p:blipFill>
            <a:blip r:embed="rId11"/>
            <a:stretch>
              <a:fillRect/>
            </a:stretch>
          </p:blipFill>
          <p:spPr>
            <a:xfrm>
              <a:off x="2179737" y="2601077"/>
              <a:ext cx="2363224" cy="1809208"/>
            </a:xfrm>
            <a:prstGeom prst="rect">
              <a:avLst/>
            </a:prstGeom>
          </p:spPr>
        </p:pic>
        <p:sp>
          <p:nvSpPr>
            <p:cNvPr id="39" name="Right Triangle 38"/>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0" name="Right Triangle 39"/>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41" name="Group 40"/>
            <p:cNvGrpSpPr/>
            <p:nvPr/>
          </p:nvGrpSpPr>
          <p:grpSpPr>
            <a:xfrm rot="729039">
              <a:off x="4328850" y="2284929"/>
              <a:ext cx="409688" cy="460823"/>
              <a:chOff x="4256424" y="2224424"/>
              <a:chExt cx="409688" cy="460823"/>
            </a:xfrm>
          </p:grpSpPr>
          <p:cxnSp>
            <p:nvCxnSpPr>
              <p:cNvPr id="46" name="Straight Connector 45"/>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7" name="Straight Connector 46"/>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8" name="Straight Connector 47"/>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42" name="Group 41"/>
            <p:cNvGrpSpPr/>
            <p:nvPr/>
          </p:nvGrpSpPr>
          <p:grpSpPr>
            <a:xfrm rot="15681641">
              <a:off x="2001514" y="2253693"/>
              <a:ext cx="409688" cy="460823"/>
              <a:chOff x="4256424" y="2224424"/>
              <a:chExt cx="409688" cy="460823"/>
            </a:xfrm>
          </p:grpSpPr>
          <p:cxnSp>
            <p:nvCxnSpPr>
              <p:cNvPr id="43" name="Straight Connector 42"/>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5" name="Straight Connector 44"/>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sp>
        <p:nvSpPr>
          <p:cNvPr id="49" name="TextBox 48"/>
          <p:cNvSpPr txBox="1"/>
          <p:nvPr/>
        </p:nvSpPr>
        <p:spPr>
          <a:xfrm>
            <a:off x="560244" y="987888"/>
            <a:ext cx="6446979" cy="830997"/>
          </a:xfrm>
          <a:prstGeom prst="rect">
            <a:avLst/>
          </a:prstGeom>
          <a:noFill/>
        </p:spPr>
        <p:txBody>
          <a:bodyPr wrap="square" rtlCol="0">
            <a:spAutoFit/>
          </a:bodyPr>
          <a:lstStyle/>
          <a:p>
            <a:r>
              <a:rPr lang="en-US" sz="2400" spc="300" dirty="0" smtClean="0">
                <a:solidFill>
                  <a:srgbClr val="A6192E"/>
                </a:solidFill>
                <a:latin typeface="Arial" charset="0"/>
                <a:cs typeface="Arial" charset="0"/>
              </a:rPr>
              <a:t>WHAT HAPPENS WHEN YOU RECEIVE A MESSAGE</a:t>
            </a:r>
            <a:endParaRPr lang="en-US" sz="2400" spc="300" dirty="0">
              <a:solidFill>
                <a:srgbClr val="A6192E"/>
              </a:solidFill>
              <a:latin typeface="Arial" charset="0"/>
              <a:cs typeface="Arial" charset="0"/>
            </a:endParaRPr>
          </a:p>
        </p:txBody>
      </p:sp>
      <p:grpSp>
        <p:nvGrpSpPr>
          <p:cNvPr id="51" name="Group 50"/>
          <p:cNvGrpSpPr/>
          <p:nvPr/>
        </p:nvGrpSpPr>
        <p:grpSpPr>
          <a:xfrm>
            <a:off x="7185406" y="2404680"/>
            <a:ext cx="1738535" cy="1341081"/>
            <a:chOff x="1975946" y="2279261"/>
            <a:chExt cx="2762592" cy="2131024"/>
          </a:xfrm>
        </p:grpSpPr>
        <p:pic>
          <p:nvPicPr>
            <p:cNvPr id="52" name="Picture 51"/>
            <p:cNvPicPr>
              <a:picLocks noChangeAspect="1"/>
            </p:cNvPicPr>
            <p:nvPr/>
          </p:nvPicPr>
          <p:blipFill>
            <a:blip r:embed="rId11"/>
            <a:stretch>
              <a:fillRect/>
            </a:stretch>
          </p:blipFill>
          <p:spPr>
            <a:xfrm>
              <a:off x="2179737" y="2601077"/>
              <a:ext cx="2363224" cy="1809208"/>
            </a:xfrm>
            <a:prstGeom prst="rect">
              <a:avLst/>
            </a:prstGeom>
          </p:spPr>
        </p:pic>
        <p:sp>
          <p:nvSpPr>
            <p:cNvPr id="53" name="Right Triangle 52"/>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54" name="Right Triangle 53"/>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55" name="Group 54"/>
            <p:cNvGrpSpPr/>
            <p:nvPr/>
          </p:nvGrpSpPr>
          <p:grpSpPr>
            <a:xfrm rot="729039">
              <a:off x="4328850" y="2284929"/>
              <a:ext cx="409688" cy="460823"/>
              <a:chOff x="4256424" y="2224424"/>
              <a:chExt cx="409688" cy="460823"/>
            </a:xfrm>
          </p:grpSpPr>
          <p:cxnSp>
            <p:nvCxnSpPr>
              <p:cNvPr id="63" name="Straight Connector 62"/>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5" name="Straight Connector 64"/>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56" name="Group 55"/>
            <p:cNvGrpSpPr/>
            <p:nvPr/>
          </p:nvGrpSpPr>
          <p:grpSpPr>
            <a:xfrm rot="15681641">
              <a:off x="2001514" y="2253693"/>
              <a:ext cx="409688" cy="460823"/>
              <a:chOff x="4256424" y="2224424"/>
              <a:chExt cx="409688" cy="460823"/>
            </a:xfrm>
          </p:grpSpPr>
          <p:cxnSp>
            <p:nvCxnSpPr>
              <p:cNvPr id="60" name="Straight Connector 59"/>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1" name="Straight Connector 60"/>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2" name="Straight Connector 61"/>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pic>
        <p:nvPicPr>
          <p:cNvPr id="66" name="Picture 65" descr="Hand-09.png"/>
          <p:cNvPicPr>
            <a:picLocks noChangeAspect="1"/>
          </p:cNvPicPr>
          <p:nvPr/>
        </p:nvPicPr>
        <p:blipFill rotWithShape="1">
          <a:blip r:embed="rId10">
            <a:extLst>
              <a:ext uri="{28A0092B-C50C-407E-A947-70E740481C1C}">
                <a14:useLocalDpi xmlns:a14="http://schemas.microsoft.com/office/drawing/2010/main" val="0"/>
              </a:ext>
            </a:extLst>
          </a:blip>
          <a:srcRect l="16277" t="17377" r="26127" b="11616"/>
          <a:stretch/>
        </p:blipFill>
        <p:spPr>
          <a:xfrm rot="21349963">
            <a:off x="7045480" y="2902289"/>
            <a:ext cx="879987" cy="1084905"/>
          </a:xfrm>
          <a:prstGeom prst="rect">
            <a:avLst/>
          </a:prstGeom>
        </p:spPr>
      </p:pic>
      <p:sp>
        <p:nvSpPr>
          <p:cNvPr id="67" name="TextBox 66"/>
          <p:cNvSpPr txBox="1"/>
          <p:nvPr/>
        </p:nvSpPr>
        <p:spPr>
          <a:xfrm>
            <a:off x="7158426" y="4136968"/>
            <a:ext cx="1797664" cy="738664"/>
          </a:xfrm>
          <a:prstGeom prst="rect">
            <a:avLst/>
          </a:prstGeom>
          <a:noFill/>
        </p:spPr>
        <p:txBody>
          <a:bodyPr wrap="square" rtlCol="0">
            <a:spAutoFit/>
          </a:bodyPr>
          <a:lstStyle/>
          <a:p>
            <a:r>
              <a:rPr lang="en-US" sz="1400" dirty="0" smtClean="0">
                <a:solidFill>
                  <a:schemeClr val="tx1">
                    <a:lumMod val="75000"/>
                    <a:lumOff val="25000"/>
                  </a:schemeClr>
                </a:solidFill>
                <a:latin typeface="Arial" charset="0"/>
                <a:cs typeface="Arial" charset="0"/>
              </a:rPr>
              <a:t>Silence your Bridge by pressing the OK button three times.</a:t>
            </a:r>
            <a:endParaRPr lang="en-US" sz="1400" dirty="0">
              <a:solidFill>
                <a:schemeClr val="tx1">
                  <a:lumMod val="75000"/>
                  <a:lumOff val="25000"/>
                </a:schemeClr>
              </a:solidFill>
              <a:latin typeface="Arial" charset="0"/>
              <a:cs typeface="Arial" charset="0"/>
            </a:endParaRPr>
          </a:p>
        </p:txBody>
      </p:sp>
      <p:cxnSp>
        <p:nvCxnSpPr>
          <p:cNvPr id="68" name="Straight Arrow Connector 67"/>
          <p:cNvCxnSpPr/>
          <p:nvPr/>
        </p:nvCxnSpPr>
        <p:spPr>
          <a:xfrm>
            <a:off x="1921618" y="2978690"/>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4103055" y="2980004"/>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480976" y="2980004"/>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1" name="Picture 70" descr="AreYouOk.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8931" y="3101336"/>
            <a:ext cx="664727" cy="141213"/>
          </a:xfrm>
          <a:prstGeom prst="rect">
            <a:avLst/>
          </a:prstGeom>
        </p:spPr>
      </p:pic>
      <p:pic>
        <p:nvPicPr>
          <p:cNvPr id="4" name="Loner 900 Muster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4011" y="4788172"/>
            <a:ext cx="323450" cy="323450"/>
          </a:xfrm>
          <a:prstGeom prst="rect">
            <a:avLst/>
          </a:prstGeom>
        </p:spPr>
      </p:pic>
      <p:pic>
        <p:nvPicPr>
          <p:cNvPr id="5" name="Bridge Muster.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853441" y="5878596"/>
            <a:ext cx="298011" cy="298011"/>
          </a:xfrm>
          <a:prstGeom prst="rect">
            <a:avLst/>
          </a:prstGeom>
        </p:spPr>
      </p:pic>
    </p:spTree>
    <p:extLst>
      <p:ext uri="{BB962C8B-B14F-4D97-AF65-F5344CB8AC3E}">
        <p14:creationId xmlns:p14="http://schemas.microsoft.com/office/powerpoint/2010/main" val="865736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829339" y="1997973"/>
            <a:ext cx="7485326" cy="3448087"/>
          </a:xfrm>
          <a:prstGeom prst="rect">
            <a:avLst/>
          </a:prstGeom>
        </p:spPr>
      </p:pic>
      <p:cxnSp>
        <p:nvCxnSpPr>
          <p:cNvPr id="12" name="Straight Connector 11"/>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Arial" charset="0"/>
              </a:rPr>
              <a:t>BRIDGE MESSAGING</a:t>
            </a:r>
            <a:endParaRPr lang="en-US" sz="1400" dirty="0">
              <a:solidFill>
                <a:srgbClr val="B2B4B3"/>
              </a:solidFill>
              <a:latin typeface="Arial" charset="0"/>
            </a:endParaRPr>
          </a:p>
        </p:txBody>
      </p:sp>
      <p:sp>
        <p:nvSpPr>
          <p:cNvPr id="16" name="TextBox 15"/>
          <p:cNvSpPr txBox="1"/>
          <p:nvPr/>
        </p:nvSpPr>
        <p:spPr>
          <a:xfrm>
            <a:off x="560244" y="987888"/>
            <a:ext cx="8369748"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REPLYING TO A TEXT MESSAGE</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445219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rcRect l="6542" t="1316" r="-6542"/>
          <a:stretch/>
        </p:blipFill>
        <p:spPr>
          <a:xfrm>
            <a:off x="0" y="31789"/>
            <a:ext cx="9784080" cy="6858000"/>
          </a:xfrm>
          <a:prstGeom prst="rect">
            <a:avLst/>
          </a:prstGeom>
        </p:spPr>
      </p:pic>
      <p:sp>
        <p:nvSpPr>
          <p:cNvPr id="10" name="Rectangle 9"/>
          <p:cNvSpPr/>
          <p:nvPr/>
        </p:nvSpPr>
        <p:spPr>
          <a:xfrm>
            <a:off x="0" y="0"/>
            <a:ext cx="9144000" cy="6889789"/>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3122681"/>
            <a:ext cx="6442364" cy="584776"/>
          </a:xfrm>
          <a:prstGeom prst="rect">
            <a:avLst/>
          </a:prstGeom>
          <a:noFill/>
        </p:spPr>
        <p:txBody>
          <a:bodyPr wrap="square" rtlCol="0">
            <a:spAutoFit/>
          </a:bodyPr>
          <a:lstStyle/>
          <a:p>
            <a:pPr algn="ctr"/>
            <a:r>
              <a:rPr lang="en-US" sz="3200" spc="300" dirty="0" smtClean="0">
                <a:solidFill>
                  <a:schemeClr val="bg1"/>
                </a:solidFill>
                <a:latin typeface="Arial" charset="0"/>
                <a:cs typeface="Arial" charset="0"/>
              </a:rPr>
              <a:t>BRIDGE MUSTERING</a:t>
            </a:r>
            <a:endParaRPr lang="en-US" sz="3200" spc="300" dirty="0">
              <a:solidFill>
                <a:schemeClr val="bg1"/>
              </a:solidFill>
              <a:latin typeface="Arial" charset="0"/>
              <a:cs typeface="Arial" charset="0"/>
            </a:endParaRPr>
          </a:p>
        </p:txBody>
      </p:sp>
    </p:spTree>
    <p:extLst>
      <p:ext uri="{BB962C8B-B14F-4D97-AF65-F5344CB8AC3E}">
        <p14:creationId xmlns:p14="http://schemas.microsoft.com/office/powerpoint/2010/main" val="642715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34" name="TextBox 33"/>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Arial" charset="0"/>
              </a:rPr>
              <a:t>BRIDGE MUSTERING</a:t>
            </a:r>
            <a:endParaRPr lang="en-US" sz="1400" dirty="0">
              <a:solidFill>
                <a:srgbClr val="B2B4B3"/>
              </a:solidFill>
              <a:latin typeface="Arial" charset="0"/>
            </a:endParaRPr>
          </a:p>
        </p:txBody>
      </p:sp>
      <p:sp>
        <p:nvSpPr>
          <p:cNvPr id="21" name="TextBox 20"/>
          <p:cNvSpPr txBox="1"/>
          <p:nvPr/>
        </p:nvSpPr>
        <p:spPr>
          <a:xfrm>
            <a:off x="560244" y="987888"/>
            <a:ext cx="8369748"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STARTING A MUSTER FROM A BRIDGE</a:t>
            </a:r>
            <a:endParaRPr lang="en-US" sz="2400" spc="300" dirty="0">
              <a:solidFill>
                <a:srgbClr val="A6192E"/>
              </a:solidFill>
              <a:latin typeface="Arial" charset="0"/>
              <a:cs typeface="Arial" charset="0"/>
            </a:endParaRPr>
          </a:p>
        </p:txBody>
      </p:sp>
      <p:pic>
        <p:nvPicPr>
          <p:cNvPr id="8" name="Picture 7"/>
          <p:cNvPicPr>
            <a:picLocks noChangeAspect="1"/>
          </p:cNvPicPr>
          <p:nvPr/>
        </p:nvPicPr>
        <p:blipFill>
          <a:blip r:embed="rId6"/>
          <a:stretch>
            <a:fillRect/>
          </a:stretch>
        </p:blipFill>
        <p:spPr>
          <a:xfrm>
            <a:off x="1402982" y="1889446"/>
            <a:ext cx="1487208" cy="1138558"/>
          </a:xfrm>
          <a:prstGeom prst="rect">
            <a:avLst/>
          </a:prstGeom>
        </p:spPr>
      </p:pic>
      <p:pic>
        <p:nvPicPr>
          <p:cNvPr id="19" name="Picture 18" descr="Hand-09.png"/>
          <p:cNvPicPr>
            <a:picLocks noChangeAspect="1"/>
          </p:cNvPicPr>
          <p:nvPr/>
        </p:nvPicPr>
        <p:blipFill rotWithShape="1">
          <a:blip r:embed="rId7">
            <a:extLst>
              <a:ext uri="{28A0092B-C50C-407E-A947-70E740481C1C}">
                <a14:useLocalDpi xmlns:a14="http://schemas.microsoft.com/office/drawing/2010/main" val="0"/>
              </a:ext>
            </a:extLst>
          </a:blip>
          <a:srcRect l="16277" t="17377" r="26127" b="11616"/>
          <a:stretch/>
        </p:blipFill>
        <p:spPr>
          <a:xfrm rot="1368450">
            <a:off x="1189633" y="2005027"/>
            <a:ext cx="879987" cy="1084905"/>
          </a:xfrm>
          <a:prstGeom prst="rect">
            <a:avLst/>
          </a:prstGeom>
        </p:spPr>
      </p:pic>
      <p:sp>
        <p:nvSpPr>
          <p:cNvPr id="20" name="Rectangle 19"/>
          <p:cNvSpPr/>
          <p:nvPr/>
        </p:nvSpPr>
        <p:spPr>
          <a:xfrm>
            <a:off x="1271252" y="3156309"/>
            <a:ext cx="1982537" cy="738664"/>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the down button 4 times until you see </a:t>
            </a:r>
            <a:r>
              <a:rPr lang="en-US" sz="1400" dirty="0" err="1" smtClean="0">
                <a:solidFill>
                  <a:schemeClr val="tx1">
                    <a:lumMod val="75000"/>
                    <a:lumOff val="25000"/>
                  </a:schemeClr>
                </a:solidFill>
                <a:latin typeface="Arial" charset="0"/>
                <a:cs typeface="Arial" charset="0"/>
              </a:rPr>
              <a:t>TeamAlert</a:t>
            </a:r>
            <a:r>
              <a:rPr lang="en-US" sz="1400" dirty="0" smtClean="0">
                <a:solidFill>
                  <a:schemeClr val="tx1">
                    <a:lumMod val="75000"/>
                    <a:lumOff val="25000"/>
                  </a:schemeClr>
                </a:solidFill>
                <a:latin typeface="Arial" charset="0"/>
                <a:cs typeface="Arial" charset="0"/>
              </a:rPr>
              <a:t> Muster</a:t>
            </a:r>
            <a:endParaRPr lang="en-US" sz="1400" dirty="0">
              <a:solidFill>
                <a:schemeClr val="tx1">
                  <a:lumMod val="75000"/>
                  <a:lumOff val="25000"/>
                </a:schemeClr>
              </a:solidFill>
              <a:latin typeface="Arial" charset="0"/>
              <a:cs typeface="Arial" charset="0"/>
            </a:endParaRPr>
          </a:p>
        </p:txBody>
      </p:sp>
      <p:pic>
        <p:nvPicPr>
          <p:cNvPr id="25" name="Picture 24"/>
          <p:cNvPicPr>
            <a:picLocks noChangeAspect="1"/>
          </p:cNvPicPr>
          <p:nvPr/>
        </p:nvPicPr>
        <p:blipFill>
          <a:blip r:embed="rId6"/>
          <a:stretch>
            <a:fillRect/>
          </a:stretch>
        </p:blipFill>
        <p:spPr>
          <a:xfrm>
            <a:off x="4017950" y="1913143"/>
            <a:ext cx="1487208" cy="1138558"/>
          </a:xfrm>
          <a:prstGeom prst="rect">
            <a:avLst/>
          </a:prstGeom>
        </p:spPr>
      </p:pic>
      <p:pic>
        <p:nvPicPr>
          <p:cNvPr id="30" name="Picture 29" descr="Hand-09.png"/>
          <p:cNvPicPr>
            <a:picLocks noChangeAspect="1"/>
          </p:cNvPicPr>
          <p:nvPr/>
        </p:nvPicPr>
        <p:blipFill rotWithShape="1">
          <a:blip r:embed="rId7">
            <a:extLst>
              <a:ext uri="{28A0092B-C50C-407E-A947-70E740481C1C}">
                <a14:useLocalDpi xmlns:a14="http://schemas.microsoft.com/office/drawing/2010/main" val="0"/>
              </a:ext>
            </a:extLst>
          </a:blip>
          <a:srcRect l="16277" t="17377" r="26127" b="11616"/>
          <a:stretch/>
        </p:blipFill>
        <p:spPr>
          <a:xfrm rot="1368450">
            <a:off x="3535773" y="2005026"/>
            <a:ext cx="879987" cy="1084905"/>
          </a:xfrm>
          <a:prstGeom prst="rect">
            <a:avLst/>
          </a:prstGeom>
        </p:spPr>
      </p:pic>
      <p:sp>
        <p:nvSpPr>
          <p:cNvPr id="31" name="Rectangle 30"/>
          <p:cNvSpPr/>
          <p:nvPr/>
        </p:nvSpPr>
        <p:spPr>
          <a:xfrm>
            <a:off x="4395512" y="3212987"/>
            <a:ext cx="1982537" cy="307777"/>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OK</a:t>
            </a:r>
            <a:endParaRPr lang="en-US" sz="1400" dirty="0">
              <a:solidFill>
                <a:schemeClr val="tx1">
                  <a:lumMod val="75000"/>
                  <a:lumOff val="25000"/>
                </a:schemeClr>
              </a:solidFill>
              <a:latin typeface="Arial" charset="0"/>
              <a:cs typeface="Arial" charset="0"/>
            </a:endParaRPr>
          </a:p>
        </p:txBody>
      </p:sp>
      <p:pic>
        <p:nvPicPr>
          <p:cNvPr id="32" name="Picture 31"/>
          <p:cNvPicPr>
            <a:picLocks noChangeAspect="1"/>
          </p:cNvPicPr>
          <p:nvPr/>
        </p:nvPicPr>
        <p:blipFill>
          <a:blip r:embed="rId6"/>
          <a:stretch>
            <a:fillRect/>
          </a:stretch>
        </p:blipFill>
        <p:spPr>
          <a:xfrm>
            <a:off x="6526807" y="1901736"/>
            <a:ext cx="1487208" cy="1138558"/>
          </a:xfrm>
          <a:prstGeom prst="rect">
            <a:avLst/>
          </a:prstGeom>
        </p:spPr>
      </p:pic>
      <p:pic>
        <p:nvPicPr>
          <p:cNvPr id="37" name="Picture 36" descr="Hand-09.png"/>
          <p:cNvPicPr>
            <a:picLocks noChangeAspect="1"/>
          </p:cNvPicPr>
          <p:nvPr/>
        </p:nvPicPr>
        <p:blipFill rotWithShape="1">
          <a:blip r:embed="rId7">
            <a:extLst>
              <a:ext uri="{28A0092B-C50C-407E-A947-70E740481C1C}">
                <a14:useLocalDpi xmlns:a14="http://schemas.microsoft.com/office/drawing/2010/main" val="0"/>
              </a:ext>
            </a:extLst>
          </a:blip>
          <a:srcRect l="16277" t="17377" r="26127" b="11616"/>
          <a:stretch/>
        </p:blipFill>
        <p:spPr>
          <a:xfrm rot="1368450">
            <a:off x="6330486" y="2005025"/>
            <a:ext cx="879987" cy="1084905"/>
          </a:xfrm>
          <a:prstGeom prst="rect">
            <a:avLst/>
          </a:prstGeom>
        </p:spPr>
      </p:pic>
      <p:sp>
        <p:nvSpPr>
          <p:cNvPr id="38" name="Rectangle 37"/>
          <p:cNvSpPr/>
          <p:nvPr/>
        </p:nvSpPr>
        <p:spPr>
          <a:xfrm>
            <a:off x="6395077" y="3168599"/>
            <a:ext cx="1982537" cy="523220"/>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the down button until you see start</a:t>
            </a:r>
            <a:endParaRPr lang="en-US" sz="1400" dirty="0">
              <a:solidFill>
                <a:schemeClr val="tx1">
                  <a:lumMod val="75000"/>
                  <a:lumOff val="25000"/>
                </a:schemeClr>
              </a:solidFill>
              <a:latin typeface="Arial" charset="0"/>
              <a:cs typeface="Arial" charset="0"/>
            </a:endParaRPr>
          </a:p>
        </p:txBody>
      </p:sp>
      <p:pic>
        <p:nvPicPr>
          <p:cNvPr id="39" name="Picture 38"/>
          <p:cNvPicPr>
            <a:picLocks noChangeAspect="1"/>
          </p:cNvPicPr>
          <p:nvPr/>
        </p:nvPicPr>
        <p:blipFill>
          <a:blip r:embed="rId6"/>
          <a:stretch>
            <a:fillRect/>
          </a:stretch>
        </p:blipFill>
        <p:spPr>
          <a:xfrm>
            <a:off x="6642742" y="4307819"/>
            <a:ext cx="1487208" cy="1138558"/>
          </a:xfrm>
          <a:prstGeom prst="rect">
            <a:avLst/>
          </a:prstGeom>
        </p:spPr>
      </p:pic>
      <p:pic>
        <p:nvPicPr>
          <p:cNvPr id="40" name="Picture 39" descr="Hand-09.png"/>
          <p:cNvPicPr>
            <a:picLocks noChangeAspect="1"/>
          </p:cNvPicPr>
          <p:nvPr/>
        </p:nvPicPr>
        <p:blipFill rotWithShape="1">
          <a:blip r:embed="rId7">
            <a:extLst>
              <a:ext uri="{28A0092B-C50C-407E-A947-70E740481C1C}">
                <a14:useLocalDpi xmlns:a14="http://schemas.microsoft.com/office/drawing/2010/main" val="0"/>
              </a:ext>
            </a:extLst>
          </a:blip>
          <a:srcRect l="16277" t="17377" r="26127" b="11616"/>
          <a:stretch/>
        </p:blipFill>
        <p:spPr>
          <a:xfrm rot="1368450">
            <a:off x="6160565" y="4399702"/>
            <a:ext cx="879987" cy="1084905"/>
          </a:xfrm>
          <a:prstGeom prst="rect">
            <a:avLst/>
          </a:prstGeom>
        </p:spPr>
      </p:pic>
      <p:sp>
        <p:nvSpPr>
          <p:cNvPr id="41" name="Rectangle 40"/>
          <p:cNvSpPr/>
          <p:nvPr/>
        </p:nvSpPr>
        <p:spPr>
          <a:xfrm>
            <a:off x="7022746" y="5595493"/>
            <a:ext cx="1982537" cy="307777"/>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OK</a:t>
            </a:r>
            <a:endParaRPr lang="en-US" sz="1400" dirty="0">
              <a:solidFill>
                <a:schemeClr val="tx1">
                  <a:lumMod val="75000"/>
                  <a:lumOff val="25000"/>
                </a:schemeClr>
              </a:solidFill>
              <a:latin typeface="Arial" charset="0"/>
              <a:cs typeface="Arial" charset="0"/>
            </a:endParaRPr>
          </a:p>
        </p:txBody>
      </p:sp>
      <p:grpSp>
        <p:nvGrpSpPr>
          <p:cNvPr id="42" name="Group 41"/>
          <p:cNvGrpSpPr/>
          <p:nvPr/>
        </p:nvGrpSpPr>
        <p:grpSpPr>
          <a:xfrm>
            <a:off x="3892286" y="4156412"/>
            <a:ext cx="1738535" cy="1341081"/>
            <a:chOff x="1975946" y="2279261"/>
            <a:chExt cx="2762592" cy="2131024"/>
          </a:xfrm>
        </p:grpSpPr>
        <p:pic>
          <p:nvPicPr>
            <p:cNvPr id="43" name="Picture 42"/>
            <p:cNvPicPr>
              <a:picLocks noChangeAspect="1"/>
            </p:cNvPicPr>
            <p:nvPr/>
          </p:nvPicPr>
          <p:blipFill>
            <a:blip r:embed="rId6"/>
            <a:stretch>
              <a:fillRect/>
            </a:stretch>
          </p:blipFill>
          <p:spPr>
            <a:xfrm>
              <a:off x="2179737" y="2601077"/>
              <a:ext cx="2363224" cy="1809208"/>
            </a:xfrm>
            <a:prstGeom prst="rect">
              <a:avLst/>
            </a:prstGeom>
          </p:spPr>
        </p:pic>
        <p:sp>
          <p:nvSpPr>
            <p:cNvPr id="44" name="Right Triangle 43"/>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5" name="Right Triangle 44"/>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46" name="Group 45"/>
            <p:cNvGrpSpPr/>
            <p:nvPr/>
          </p:nvGrpSpPr>
          <p:grpSpPr>
            <a:xfrm rot="729039">
              <a:off x="4328850" y="2284929"/>
              <a:ext cx="409688" cy="460823"/>
              <a:chOff x="4256424" y="2224424"/>
              <a:chExt cx="409688" cy="460823"/>
            </a:xfrm>
          </p:grpSpPr>
          <p:cxnSp>
            <p:nvCxnSpPr>
              <p:cNvPr id="51" name="Straight Connector 50"/>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2" name="Straight Connector 51"/>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3" name="Straight Connector 52"/>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47" name="Group 46"/>
            <p:cNvGrpSpPr/>
            <p:nvPr/>
          </p:nvGrpSpPr>
          <p:grpSpPr>
            <a:xfrm rot="15681641">
              <a:off x="2001514" y="2253693"/>
              <a:ext cx="409688" cy="460823"/>
              <a:chOff x="4256424" y="2224424"/>
              <a:chExt cx="409688" cy="460823"/>
            </a:xfrm>
          </p:grpSpPr>
          <p:cxnSp>
            <p:nvCxnSpPr>
              <p:cNvPr id="48" name="Straight Connector 47"/>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0" name="Straight Connector 49"/>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sp>
        <p:nvSpPr>
          <p:cNvPr id="54" name="Rectangle 53"/>
          <p:cNvSpPr/>
          <p:nvPr/>
        </p:nvSpPr>
        <p:spPr>
          <a:xfrm>
            <a:off x="3908202" y="5543079"/>
            <a:ext cx="1982537" cy="738664"/>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This will start a team muster and the Bridge will go into alarm</a:t>
            </a:r>
            <a:endParaRPr lang="en-US" sz="1400" dirty="0">
              <a:solidFill>
                <a:schemeClr val="tx1">
                  <a:lumMod val="75000"/>
                  <a:lumOff val="25000"/>
                </a:schemeClr>
              </a:solidFill>
              <a:latin typeface="Arial" charset="0"/>
              <a:cs typeface="Arial" charset="0"/>
            </a:endParaRPr>
          </a:p>
        </p:txBody>
      </p:sp>
      <p:cxnSp>
        <p:nvCxnSpPr>
          <p:cNvPr id="55" name="Straight Arrow Connector 54"/>
          <p:cNvCxnSpPr/>
          <p:nvPr/>
        </p:nvCxnSpPr>
        <p:spPr>
          <a:xfrm>
            <a:off x="2990075" y="2221597"/>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671226" y="2221597"/>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38" idx="2"/>
          </p:cNvCxnSpPr>
          <p:nvPr/>
        </p:nvCxnSpPr>
        <p:spPr>
          <a:xfrm>
            <a:off x="7386346" y="3691819"/>
            <a:ext cx="0" cy="444274"/>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540181" y="4760402"/>
            <a:ext cx="6669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6" name="Bridge Muste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81651" y="5997518"/>
            <a:ext cx="298011" cy="298011"/>
          </a:xfrm>
          <a:prstGeom prst="rect">
            <a:avLst/>
          </a:prstGeom>
        </p:spPr>
      </p:pic>
      <p:sp>
        <p:nvSpPr>
          <p:cNvPr id="2" name="Rectangle 1"/>
          <p:cNvSpPr/>
          <p:nvPr/>
        </p:nvSpPr>
        <p:spPr>
          <a:xfrm>
            <a:off x="555201" y="1387285"/>
            <a:ext cx="7647766" cy="307777"/>
          </a:xfrm>
          <a:prstGeom prst="rect">
            <a:avLst/>
          </a:prstGeom>
        </p:spPr>
        <p:txBody>
          <a:bodyPr wrap="square">
            <a:spAutoFit/>
          </a:bodyPr>
          <a:lstStyle/>
          <a:p>
            <a:r>
              <a:rPr lang="en-US" sz="1400" dirty="0">
                <a:solidFill>
                  <a:schemeClr val="tx1">
                    <a:lumMod val="75000"/>
                    <a:lumOff val="25000"/>
                  </a:schemeClr>
                </a:solidFill>
                <a:latin typeface="Arial" charset="0"/>
                <a:ea typeface="Arial" charset="0"/>
                <a:cs typeface="Arial" charset="0"/>
              </a:rPr>
              <a:t>The purpose of the Muster is to call employees back to the Bridge</a:t>
            </a:r>
          </a:p>
        </p:txBody>
      </p:sp>
    </p:spTree>
    <p:extLst>
      <p:ext uri="{BB962C8B-B14F-4D97-AF65-F5344CB8AC3E}">
        <p14:creationId xmlns:p14="http://schemas.microsoft.com/office/powerpoint/2010/main" val="1801553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34" name="TextBox 33"/>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Arial" charset="0"/>
              </a:rPr>
              <a:t>BRIDGE MUSTERING</a:t>
            </a:r>
            <a:endParaRPr lang="en-US" sz="1400" dirty="0">
              <a:solidFill>
                <a:srgbClr val="B2B4B3"/>
              </a:solidFill>
              <a:latin typeface="Arial" charset="0"/>
            </a:endParaRPr>
          </a:p>
        </p:txBody>
      </p:sp>
      <p:sp>
        <p:nvSpPr>
          <p:cNvPr id="21" name="TextBox 20"/>
          <p:cNvSpPr txBox="1"/>
          <p:nvPr/>
        </p:nvSpPr>
        <p:spPr>
          <a:xfrm>
            <a:off x="560244" y="987888"/>
            <a:ext cx="8369748"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RECEIVING A MUSTER ON THE LONER 900</a:t>
            </a:r>
            <a:endParaRPr lang="en-US" sz="2400" spc="300" dirty="0">
              <a:solidFill>
                <a:srgbClr val="A6192E"/>
              </a:solidFill>
              <a:latin typeface="Arial" charset="0"/>
              <a:cs typeface="Arial" charset="0"/>
            </a:endParaRP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1533" y="2461495"/>
            <a:ext cx="1217244" cy="131473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2839" y="2461136"/>
            <a:ext cx="1244820" cy="1344520"/>
          </a:xfrm>
          <a:prstGeom prst="rect">
            <a:avLst/>
          </a:prstGeom>
        </p:spPr>
      </p:pic>
      <p:pic>
        <p:nvPicPr>
          <p:cNvPr id="35" name="Picture 34" descr="Hand-09.png"/>
          <p:cNvPicPr>
            <a:picLocks noChangeAspect="1"/>
          </p:cNvPicPr>
          <p:nvPr/>
        </p:nvPicPr>
        <p:blipFill rotWithShape="1">
          <a:blip r:embed="rId10">
            <a:extLst>
              <a:ext uri="{28A0092B-C50C-407E-A947-70E740481C1C}">
                <a14:useLocalDpi xmlns:a14="http://schemas.microsoft.com/office/drawing/2010/main" val="0"/>
              </a:ext>
            </a:extLst>
          </a:blip>
          <a:srcRect l="16277" t="17377" r="26127" b="11616"/>
          <a:stretch/>
        </p:blipFill>
        <p:spPr>
          <a:xfrm rot="1368450">
            <a:off x="3442617" y="2953955"/>
            <a:ext cx="879987" cy="1084905"/>
          </a:xfrm>
          <a:prstGeom prst="rect">
            <a:avLst/>
          </a:prstGeom>
        </p:spPr>
      </p:pic>
      <p:grpSp>
        <p:nvGrpSpPr>
          <p:cNvPr id="36" name="Group 35"/>
          <p:cNvGrpSpPr/>
          <p:nvPr/>
        </p:nvGrpSpPr>
        <p:grpSpPr>
          <a:xfrm>
            <a:off x="6310762" y="2396181"/>
            <a:ext cx="1738535" cy="1341081"/>
            <a:chOff x="1975946" y="2279261"/>
            <a:chExt cx="2762592" cy="2131024"/>
          </a:xfrm>
        </p:grpSpPr>
        <p:pic>
          <p:nvPicPr>
            <p:cNvPr id="37" name="Picture 36"/>
            <p:cNvPicPr>
              <a:picLocks noChangeAspect="1"/>
            </p:cNvPicPr>
            <p:nvPr/>
          </p:nvPicPr>
          <p:blipFill>
            <a:blip r:embed="rId11"/>
            <a:stretch>
              <a:fillRect/>
            </a:stretch>
          </p:blipFill>
          <p:spPr>
            <a:xfrm>
              <a:off x="2179737" y="2601077"/>
              <a:ext cx="2363224" cy="1809208"/>
            </a:xfrm>
            <a:prstGeom prst="rect">
              <a:avLst/>
            </a:prstGeom>
          </p:spPr>
        </p:pic>
        <p:sp>
          <p:nvSpPr>
            <p:cNvPr id="38" name="Right Triangle 37"/>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39" name="Right Triangle 38"/>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40" name="Group 39"/>
            <p:cNvGrpSpPr/>
            <p:nvPr/>
          </p:nvGrpSpPr>
          <p:grpSpPr>
            <a:xfrm rot="729039">
              <a:off x="4328850" y="2284929"/>
              <a:ext cx="409688" cy="460823"/>
              <a:chOff x="4256424" y="2224424"/>
              <a:chExt cx="409688" cy="460823"/>
            </a:xfrm>
          </p:grpSpPr>
          <p:cxnSp>
            <p:nvCxnSpPr>
              <p:cNvPr id="45" name="Straight Connector 44"/>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6" name="Straight Connector 45"/>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7" name="Straight Connector 46"/>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41" name="Group 40"/>
            <p:cNvGrpSpPr/>
            <p:nvPr/>
          </p:nvGrpSpPr>
          <p:grpSpPr>
            <a:xfrm rot="15681641">
              <a:off x="2001514" y="2253693"/>
              <a:ext cx="409688" cy="460823"/>
              <a:chOff x="4256424" y="2224424"/>
              <a:chExt cx="409688" cy="460823"/>
            </a:xfrm>
          </p:grpSpPr>
          <p:cxnSp>
            <p:nvCxnSpPr>
              <p:cNvPr id="42" name="Straight Connector 41"/>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3" name="Straight Connector 42"/>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sp>
        <p:nvSpPr>
          <p:cNvPr id="2" name="Rectangle 1"/>
          <p:cNvSpPr/>
          <p:nvPr/>
        </p:nvSpPr>
        <p:spPr>
          <a:xfrm>
            <a:off x="855223" y="4173520"/>
            <a:ext cx="1982537" cy="954107"/>
          </a:xfrm>
          <a:prstGeom prst="rect">
            <a:avLst/>
          </a:prstGeom>
        </p:spPr>
        <p:txBody>
          <a:bodyPr wrap="square">
            <a:spAutoFit/>
          </a:bodyPr>
          <a:lstStyle/>
          <a:p>
            <a:r>
              <a:rPr lang="en-US" sz="1400" dirty="0">
                <a:solidFill>
                  <a:schemeClr val="tx1">
                    <a:lumMod val="75000"/>
                    <a:lumOff val="25000"/>
                  </a:schemeClr>
                </a:solidFill>
                <a:latin typeface="Arial" charset="0"/>
                <a:cs typeface="Arial" charset="0"/>
              </a:rPr>
              <a:t>When </a:t>
            </a:r>
            <a:r>
              <a:rPr lang="en-US" sz="1400" dirty="0" smtClean="0">
                <a:solidFill>
                  <a:schemeClr val="tx1">
                    <a:lumMod val="75000"/>
                    <a:lumOff val="25000"/>
                  </a:schemeClr>
                </a:solidFill>
                <a:latin typeface="Arial" charset="0"/>
                <a:cs typeface="Arial" charset="0"/>
              </a:rPr>
              <a:t>a muster is </a:t>
            </a:r>
            <a:r>
              <a:rPr lang="en-US" sz="1400" dirty="0">
                <a:solidFill>
                  <a:schemeClr val="tx1">
                    <a:lumMod val="75000"/>
                    <a:lumOff val="25000"/>
                  </a:schemeClr>
                </a:solidFill>
                <a:latin typeface="Arial" charset="0"/>
                <a:cs typeface="Arial" charset="0"/>
              </a:rPr>
              <a:t>generated, your Loner 900 will display the </a:t>
            </a:r>
            <a:r>
              <a:rPr lang="en-US" sz="1400" dirty="0" smtClean="0">
                <a:solidFill>
                  <a:schemeClr val="tx1">
                    <a:lumMod val="75000"/>
                    <a:lumOff val="25000"/>
                  </a:schemeClr>
                </a:solidFill>
                <a:latin typeface="Arial" charset="0"/>
                <a:cs typeface="Arial" charset="0"/>
              </a:rPr>
              <a:t>muster alarm</a:t>
            </a:r>
            <a:endParaRPr lang="en-US" sz="1400" dirty="0">
              <a:solidFill>
                <a:schemeClr val="tx1">
                  <a:lumMod val="75000"/>
                  <a:lumOff val="25000"/>
                </a:schemeClr>
              </a:solidFill>
              <a:latin typeface="Arial" charset="0"/>
              <a:cs typeface="Arial" charset="0"/>
            </a:endParaRPr>
          </a:p>
        </p:txBody>
      </p:sp>
      <p:sp>
        <p:nvSpPr>
          <p:cNvPr id="3" name="Rectangle 2"/>
          <p:cNvSpPr/>
          <p:nvPr/>
        </p:nvSpPr>
        <p:spPr>
          <a:xfrm>
            <a:off x="3459839" y="4173520"/>
            <a:ext cx="2077276" cy="1384995"/>
          </a:xfrm>
          <a:prstGeom prst="rect">
            <a:avLst/>
          </a:prstGeom>
        </p:spPr>
        <p:txBody>
          <a:bodyPr wrap="square">
            <a:spAutoFit/>
          </a:bodyPr>
          <a:lstStyle/>
          <a:p>
            <a:r>
              <a:rPr lang="en-US" sz="1400" dirty="0">
                <a:solidFill>
                  <a:schemeClr val="tx1">
                    <a:lumMod val="75000"/>
                    <a:lumOff val="25000"/>
                  </a:schemeClr>
                </a:solidFill>
                <a:latin typeface="Arial" charset="0"/>
                <a:cs typeface="Arial" charset="0"/>
              </a:rPr>
              <a:t>To </a:t>
            </a:r>
            <a:r>
              <a:rPr lang="en-US" sz="1400" dirty="0" smtClean="0">
                <a:solidFill>
                  <a:schemeClr val="tx1">
                    <a:lumMod val="75000"/>
                    <a:lumOff val="25000"/>
                  </a:schemeClr>
                </a:solidFill>
                <a:latin typeface="Arial" charset="0"/>
                <a:cs typeface="Arial" charset="0"/>
              </a:rPr>
              <a:t>silence your device, press and hold the latch for 3 seconds. Once silenced the device will display only the solid yellow light.</a:t>
            </a:r>
            <a:endParaRPr lang="en-US" sz="1400" dirty="0">
              <a:solidFill>
                <a:schemeClr val="tx1">
                  <a:lumMod val="75000"/>
                  <a:lumOff val="25000"/>
                </a:schemeClr>
              </a:solidFill>
              <a:latin typeface="Arial" charset="0"/>
              <a:cs typeface="Arial" charset="0"/>
            </a:endParaRPr>
          </a:p>
        </p:txBody>
      </p:sp>
      <p:sp>
        <p:nvSpPr>
          <p:cNvPr id="48" name="Rectangle 47"/>
          <p:cNvSpPr/>
          <p:nvPr/>
        </p:nvSpPr>
        <p:spPr>
          <a:xfrm>
            <a:off x="6192080" y="4173520"/>
            <a:ext cx="2077276" cy="523220"/>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Return back to your bridge</a:t>
            </a:r>
            <a:endParaRPr lang="en-US" sz="1400" dirty="0">
              <a:solidFill>
                <a:schemeClr val="tx1">
                  <a:lumMod val="75000"/>
                  <a:lumOff val="25000"/>
                </a:schemeClr>
              </a:solidFill>
              <a:latin typeface="Arial" charset="0"/>
              <a:cs typeface="Arial" charset="0"/>
            </a:endParaRPr>
          </a:p>
        </p:txBody>
      </p:sp>
      <p:cxnSp>
        <p:nvCxnSpPr>
          <p:cNvPr id="49" name="Straight Arrow Connector 48"/>
          <p:cNvCxnSpPr/>
          <p:nvPr/>
        </p:nvCxnSpPr>
        <p:spPr>
          <a:xfrm>
            <a:off x="2720190" y="2988629"/>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370496" y="2988629"/>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1" name="Loner 900 Muster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4145" y="5075839"/>
            <a:ext cx="323450" cy="323450"/>
          </a:xfrm>
          <a:prstGeom prst="rect">
            <a:avLst/>
          </a:prstGeom>
        </p:spPr>
      </p:pic>
      <p:pic>
        <p:nvPicPr>
          <p:cNvPr id="32" name="Bridge Muster.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275995" y="4696740"/>
            <a:ext cx="298011" cy="298011"/>
          </a:xfrm>
          <a:prstGeom prst="rect">
            <a:avLst/>
          </a:prstGeom>
        </p:spPr>
      </p:pic>
    </p:spTree>
    <p:extLst>
      <p:ext uri="{BB962C8B-B14F-4D97-AF65-F5344CB8AC3E}">
        <p14:creationId xmlns:p14="http://schemas.microsoft.com/office/powerpoint/2010/main" val="1393194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 fill="hold"/>
                                        <p:tgtEl>
                                          <p:spTgt spid="31"/>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31"/>
                </p:tgtEl>
              </p:cMediaNode>
            </p:audi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2271" t="1703" r="14005"/>
          <a:stretch/>
        </p:blipFill>
        <p:spPr>
          <a:xfrm>
            <a:off x="1"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574938" y="2986229"/>
            <a:ext cx="6307297"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ABOUT THE </a:t>
            </a:r>
            <a:r>
              <a:rPr lang="en-US" sz="3200" spc="300" dirty="0" smtClean="0">
                <a:solidFill>
                  <a:schemeClr val="bg1"/>
                </a:solidFill>
                <a:latin typeface="Arial" charset="0"/>
                <a:cs typeface="Arial" charset="0"/>
              </a:rPr>
              <a:t>DEVICES</a:t>
            </a:r>
            <a:endParaRPr lang="en-US" sz="3200" spc="300" dirty="0">
              <a:solidFill>
                <a:schemeClr val="bg1"/>
              </a:solidFill>
              <a:latin typeface="Arial" charset="0"/>
              <a:cs typeface="Arial" charset="0"/>
            </a:endParaRPr>
          </a:p>
        </p:txBody>
      </p:sp>
    </p:spTree>
    <p:extLst>
      <p:ext uri="{BB962C8B-B14F-4D97-AF65-F5344CB8AC3E}">
        <p14:creationId xmlns:p14="http://schemas.microsoft.com/office/powerpoint/2010/main" val="270615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5349207" y="2762827"/>
            <a:ext cx="1738535" cy="1341081"/>
            <a:chOff x="1975946" y="2279261"/>
            <a:chExt cx="2762592" cy="2131024"/>
          </a:xfrm>
        </p:grpSpPr>
        <p:pic>
          <p:nvPicPr>
            <p:cNvPr id="71" name="Picture 70"/>
            <p:cNvPicPr>
              <a:picLocks noChangeAspect="1"/>
            </p:cNvPicPr>
            <p:nvPr/>
          </p:nvPicPr>
          <p:blipFill>
            <a:blip r:embed="rId3"/>
            <a:stretch>
              <a:fillRect/>
            </a:stretch>
          </p:blipFill>
          <p:spPr>
            <a:xfrm>
              <a:off x="2179737" y="2601077"/>
              <a:ext cx="2363224" cy="1809208"/>
            </a:xfrm>
            <a:prstGeom prst="rect">
              <a:avLst/>
            </a:prstGeom>
          </p:spPr>
        </p:pic>
        <p:sp>
          <p:nvSpPr>
            <p:cNvPr id="72" name="Right Triangle 71"/>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3" name="Right Triangle 72"/>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74" name="Group 73"/>
            <p:cNvGrpSpPr/>
            <p:nvPr/>
          </p:nvGrpSpPr>
          <p:grpSpPr>
            <a:xfrm rot="729039">
              <a:off x="4328850" y="2284929"/>
              <a:ext cx="409688" cy="460823"/>
              <a:chOff x="4256424" y="2224424"/>
              <a:chExt cx="409688" cy="460823"/>
            </a:xfrm>
          </p:grpSpPr>
          <p:cxnSp>
            <p:nvCxnSpPr>
              <p:cNvPr id="79" name="Straight Connector 78"/>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80" name="Straight Connector 79"/>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81" name="Straight Connector 80"/>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75" name="Group 74"/>
            <p:cNvGrpSpPr/>
            <p:nvPr/>
          </p:nvGrpSpPr>
          <p:grpSpPr>
            <a:xfrm rot="15681641">
              <a:off x="2001514" y="2253693"/>
              <a:ext cx="409688" cy="460823"/>
              <a:chOff x="4256424" y="2224424"/>
              <a:chExt cx="409688" cy="460823"/>
            </a:xfrm>
          </p:grpSpPr>
          <p:cxnSp>
            <p:nvCxnSpPr>
              <p:cNvPr id="76" name="Straight Connector 75"/>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77" name="Straight Connector 76"/>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78" name="Straight Connector 77"/>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grpSp>
        <p:nvGrpSpPr>
          <p:cNvPr id="58" name="Group 57"/>
          <p:cNvGrpSpPr/>
          <p:nvPr/>
        </p:nvGrpSpPr>
        <p:grpSpPr>
          <a:xfrm>
            <a:off x="2887533" y="2772525"/>
            <a:ext cx="1738535" cy="1341081"/>
            <a:chOff x="1975946" y="2279261"/>
            <a:chExt cx="2762592" cy="2131024"/>
          </a:xfrm>
        </p:grpSpPr>
        <p:pic>
          <p:nvPicPr>
            <p:cNvPr id="59" name="Picture 58"/>
            <p:cNvPicPr>
              <a:picLocks noChangeAspect="1"/>
            </p:cNvPicPr>
            <p:nvPr/>
          </p:nvPicPr>
          <p:blipFill>
            <a:blip r:embed="rId3"/>
            <a:stretch>
              <a:fillRect/>
            </a:stretch>
          </p:blipFill>
          <p:spPr>
            <a:xfrm>
              <a:off x="2179737" y="2601077"/>
              <a:ext cx="2363224" cy="1809208"/>
            </a:xfrm>
            <a:prstGeom prst="rect">
              <a:avLst/>
            </a:prstGeom>
          </p:spPr>
        </p:pic>
        <p:sp>
          <p:nvSpPr>
            <p:cNvPr id="60" name="Right Triangle 59"/>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61" name="Right Triangle 60"/>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62" name="Group 61"/>
            <p:cNvGrpSpPr/>
            <p:nvPr/>
          </p:nvGrpSpPr>
          <p:grpSpPr>
            <a:xfrm rot="729039">
              <a:off x="4328850" y="2284929"/>
              <a:ext cx="409688" cy="460823"/>
              <a:chOff x="4256424" y="2224424"/>
              <a:chExt cx="409688" cy="460823"/>
            </a:xfrm>
          </p:grpSpPr>
          <p:cxnSp>
            <p:nvCxnSpPr>
              <p:cNvPr id="67" name="Straight Connector 66"/>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8" name="Straight Connector 67"/>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9" name="Straight Connector 68"/>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63" name="Group 62"/>
            <p:cNvGrpSpPr/>
            <p:nvPr/>
          </p:nvGrpSpPr>
          <p:grpSpPr>
            <a:xfrm rot="15681641">
              <a:off x="2001514" y="2253693"/>
              <a:ext cx="409688" cy="460823"/>
              <a:chOff x="4256424" y="2224424"/>
              <a:chExt cx="409688" cy="460823"/>
            </a:xfrm>
          </p:grpSpPr>
          <p:cxnSp>
            <p:nvCxnSpPr>
              <p:cNvPr id="64" name="Straight Connector 63"/>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5" name="Straight Connector 64"/>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grpSp>
        <p:nvGrpSpPr>
          <p:cNvPr id="46" name="Group 45"/>
          <p:cNvGrpSpPr/>
          <p:nvPr/>
        </p:nvGrpSpPr>
        <p:grpSpPr>
          <a:xfrm>
            <a:off x="584941" y="2783146"/>
            <a:ext cx="1738535" cy="1341081"/>
            <a:chOff x="1975946" y="2279261"/>
            <a:chExt cx="2762592" cy="2131024"/>
          </a:xfrm>
        </p:grpSpPr>
        <p:pic>
          <p:nvPicPr>
            <p:cNvPr id="47" name="Picture 46"/>
            <p:cNvPicPr>
              <a:picLocks noChangeAspect="1"/>
            </p:cNvPicPr>
            <p:nvPr/>
          </p:nvPicPr>
          <p:blipFill>
            <a:blip r:embed="rId3"/>
            <a:stretch>
              <a:fillRect/>
            </a:stretch>
          </p:blipFill>
          <p:spPr>
            <a:xfrm>
              <a:off x="2179737" y="2601077"/>
              <a:ext cx="2363224" cy="1809208"/>
            </a:xfrm>
            <a:prstGeom prst="rect">
              <a:avLst/>
            </a:prstGeom>
          </p:spPr>
        </p:pic>
        <p:sp>
          <p:nvSpPr>
            <p:cNvPr id="48" name="Right Triangle 47"/>
            <p:cNvSpPr/>
            <p:nvPr/>
          </p:nvSpPr>
          <p:spPr>
            <a:xfrm>
              <a:off x="4164061"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9" name="Right Triangle 48"/>
            <p:cNvSpPr/>
            <p:nvPr/>
          </p:nvSpPr>
          <p:spPr>
            <a:xfrm flipH="1">
              <a:off x="2297546" y="3525212"/>
              <a:ext cx="269394" cy="554182"/>
            </a:xfrm>
            <a:prstGeom prst="rtTriangle">
              <a:avLst/>
            </a:pr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50" name="Group 49"/>
            <p:cNvGrpSpPr/>
            <p:nvPr/>
          </p:nvGrpSpPr>
          <p:grpSpPr>
            <a:xfrm rot="729039">
              <a:off x="4328850" y="2284929"/>
              <a:ext cx="409688" cy="460823"/>
              <a:chOff x="4256424" y="2224424"/>
              <a:chExt cx="409688" cy="460823"/>
            </a:xfrm>
          </p:grpSpPr>
          <p:cxnSp>
            <p:nvCxnSpPr>
              <p:cNvPr id="55" name="Straight Connector 54"/>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6" name="Straight Connector 55"/>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7" name="Straight Connector 56"/>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51" name="Group 50"/>
            <p:cNvGrpSpPr/>
            <p:nvPr/>
          </p:nvGrpSpPr>
          <p:grpSpPr>
            <a:xfrm rot="15681641">
              <a:off x="2001514" y="2253693"/>
              <a:ext cx="409688" cy="460823"/>
              <a:chOff x="4256424" y="2224424"/>
              <a:chExt cx="409688" cy="460823"/>
            </a:xfrm>
          </p:grpSpPr>
          <p:cxnSp>
            <p:nvCxnSpPr>
              <p:cNvPr id="52" name="Straight Connector 51"/>
              <p:cNvCxnSpPr/>
              <p:nvPr/>
            </p:nvCxnSpPr>
            <p:spPr>
              <a:xfrm flipV="1">
                <a:off x="4256424" y="2224424"/>
                <a:ext cx="53879" cy="307879"/>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3" name="Straight Connector 52"/>
              <p:cNvCxnSpPr/>
              <p:nvPr/>
            </p:nvCxnSpPr>
            <p:spPr>
              <a:xfrm flipV="1">
                <a:off x="4333394" y="2347576"/>
                <a:ext cx="209567" cy="253502"/>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54" name="Straight Connector 53"/>
              <p:cNvCxnSpPr/>
              <p:nvPr/>
            </p:nvCxnSpPr>
            <p:spPr>
              <a:xfrm flipV="1">
                <a:off x="4373628" y="2558496"/>
                <a:ext cx="292484" cy="126751"/>
              </a:xfrm>
              <a:prstGeom prst="line">
                <a:avLst/>
              </a:prstGeom>
              <a:effectLst/>
            </p:spPr>
            <p:style>
              <a:lnRef idx="2">
                <a:schemeClr val="accent2"/>
              </a:lnRef>
              <a:fillRef idx="0">
                <a:schemeClr val="accent2"/>
              </a:fillRef>
              <a:effectRef idx="1">
                <a:schemeClr val="accent2"/>
              </a:effectRef>
              <a:fontRef idx="minor">
                <a:schemeClr val="tx1"/>
              </a:fontRef>
            </p:style>
          </p:cxnSp>
        </p:grpSp>
      </p:grpSp>
      <p:cxnSp>
        <p:nvCxnSpPr>
          <p:cNvPr id="27" name="Straight Connector 2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34" name="TextBox 33"/>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Arial" charset="0"/>
              </a:rPr>
              <a:t>BRIDGE MUSTERING</a:t>
            </a:r>
            <a:endParaRPr lang="en-US" sz="1400" dirty="0">
              <a:solidFill>
                <a:srgbClr val="B2B4B3"/>
              </a:solidFill>
              <a:latin typeface="Arial" charset="0"/>
            </a:endParaRPr>
          </a:p>
        </p:txBody>
      </p:sp>
      <p:sp>
        <p:nvSpPr>
          <p:cNvPr id="21" name="TextBox 20"/>
          <p:cNvSpPr txBox="1"/>
          <p:nvPr/>
        </p:nvSpPr>
        <p:spPr>
          <a:xfrm>
            <a:off x="560244" y="987888"/>
            <a:ext cx="8369748"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ENDING A MUSTER FROM A BRIDGE</a:t>
            </a:r>
            <a:endParaRPr lang="en-US" sz="2400" spc="300" dirty="0">
              <a:solidFill>
                <a:srgbClr val="A6192E"/>
              </a:solidFill>
              <a:latin typeface="Arial" charset="0"/>
              <a:cs typeface="Arial" charset="0"/>
            </a:endParaRPr>
          </a:p>
        </p:txBody>
      </p:sp>
      <p:pic>
        <p:nvPicPr>
          <p:cNvPr id="11" name="Picture 10"/>
          <p:cNvPicPr>
            <a:picLocks noChangeAspect="1"/>
          </p:cNvPicPr>
          <p:nvPr/>
        </p:nvPicPr>
        <p:blipFill>
          <a:blip r:embed="rId3"/>
          <a:stretch>
            <a:fillRect/>
          </a:stretch>
        </p:blipFill>
        <p:spPr>
          <a:xfrm>
            <a:off x="7484564" y="2988038"/>
            <a:ext cx="1487208" cy="1138558"/>
          </a:xfrm>
          <a:prstGeom prst="rect">
            <a:avLst/>
          </a:prstGeom>
        </p:spPr>
      </p:pic>
      <p:pic>
        <p:nvPicPr>
          <p:cNvPr id="12" name="Picture 1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rot="1368450">
            <a:off x="227583" y="3084930"/>
            <a:ext cx="879987" cy="1084905"/>
          </a:xfrm>
          <a:prstGeom prst="rect">
            <a:avLst/>
          </a:prstGeom>
        </p:spPr>
      </p:pic>
      <p:pic>
        <p:nvPicPr>
          <p:cNvPr id="14" name="Picture 13"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rot="1368450">
            <a:off x="2794985" y="3057724"/>
            <a:ext cx="879987" cy="1084905"/>
          </a:xfrm>
          <a:prstGeom prst="rect">
            <a:avLst/>
          </a:prstGeom>
        </p:spPr>
      </p:pic>
      <p:sp>
        <p:nvSpPr>
          <p:cNvPr id="15" name="Rectangle 14"/>
          <p:cNvSpPr/>
          <p:nvPr/>
        </p:nvSpPr>
        <p:spPr>
          <a:xfrm>
            <a:off x="696268" y="4284102"/>
            <a:ext cx="1982537" cy="307777"/>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OK</a:t>
            </a:r>
            <a:endParaRPr lang="en-US" sz="1400" dirty="0">
              <a:solidFill>
                <a:schemeClr val="tx1">
                  <a:lumMod val="75000"/>
                  <a:lumOff val="25000"/>
                </a:schemeClr>
              </a:solidFill>
              <a:latin typeface="Arial" charset="0"/>
              <a:cs typeface="Arial" charset="0"/>
            </a:endParaRPr>
          </a:p>
        </p:txBody>
      </p:sp>
      <p:pic>
        <p:nvPicPr>
          <p:cNvPr id="17" name="Picture 16"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rot="1368450">
            <a:off x="4985372" y="3085595"/>
            <a:ext cx="879987" cy="1084905"/>
          </a:xfrm>
          <a:prstGeom prst="rect">
            <a:avLst/>
          </a:prstGeom>
        </p:spPr>
      </p:pic>
      <p:sp>
        <p:nvSpPr>
          <p:cNvPr id="18" name="Rectangle 17"/>
          <p:cNvSpPr/>
          <p:nvPr/>
        </p:nvSpPr>
        <p:spPr>
          <a:xfrm>
            <a:off x="2762581" y="4272994"/>
            <a:ext cx="1982537" cy="523220"/>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the down button until you see </a:t>
            </a:r>
            <a:r>
              <a:rPr lang="en-US" sz="1400" dirty="0" smtClean="0">
                <a:solidFill>
                  <a:schemeClr val="tx1">
                    <a:lumMod val="75000"/>
                    <a:lumOff val="25000"/>
                  </a:schemeClr>
                </a:solidFill>
                <a:latin typeface="Arial" charset="0"/>
                <a:ea typeface="Arial" charset="0"/>
                <a:cs typeface="Arial" charset="0"/>
              </a:rPr>
              <a:t>stop</a:t>
            </a:r>
            <a:endParaRPr lang="en-US" sz="1400" dirty="0">
              <a:solidFill>
                <a:schemeClr val="tx1">
                  <a:lumMod val="75000"/>
                  <a:lumOff val="25000"/>
                </a:schemeClr>
              </a:solidFill>
              <a:latin typeface="Arial" charset="0"/>
              <a:ea typeface="Arial" charset="0"/>
              <a:cs typeface="Arial" charset="0"/>
            </a:endParaRPr>
          </a:p>
        </p:txBody>
      </p:sp>
      <p:sp>
        <p:nvSpPr>
          <p:cNvPr id="23" name="Rectangle 22"/>
          <p:cNvSpPr/>
          <p:nvPr/>
        </p:nvSpPr>
        <p:spPr>
          <a:xfrm>
            <a:off x="5482496" y="4290474"/>
            <a:ext cx="1982537" cy="307777"/>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Press OK</a:t>
            </a:r>
            <a:endParaRPr lang="en-US" sz="1400" dirty="0">
              <a:solidFill>
                <a:schemeClr val="tx1">
                  <a:lumMod val="75000"/>
                  <a:lumOff val="25000"/>
                </a:schemeClr>
              </a:solidFill>
              <a:latin typeface="Arial" charset="0"/>
              <a:cs typeface="Arial" charset="0"/>
            </a:endParaRPr>
          </a:p>
        </p:txBody>
      </p:sp>
      <p:sp>
        <p:nvSpPr>
          <p:cNvPr id="40" name="Rectangle 39"/>
          <p:cNvSpPr/>
          <p:nvPr/>
        </p:nvSpPr>
        <p:spPr>
          <a:xfrm>
            <a:off x="7465961" y="4297980"/>
            <a:ext cx="1344138" cy="738664"/>
          </a:xfrm>
          <a:prstGeom prst="rect">
            <a:avLst/>
          </a:prstGeom>
        </p:spPr>
        <p:txBody>
          <a:bodyPr wrap="square">
            <a:spAutoFit/>
          </a:bodyPr>
          <a:lstStyle/>
          <a:p>
            <a:r>
              <a:rPr lang="en-US" sz="1400" dirty="0" smtClean="0">
                <a:solidFill>
                  <a:schemeClr val="tx1">
                    <a:lumMod val="75000"/>
                    <a:lumOff val="25000"/>
                  </a:schemeClr>
                </a:solidFill>
                <a:latin typeface="Arial" charset="0"/>
                <a:cs typeface="Arial" charset="0"/>
              </a:rPr>
              <a:t>This will end the muster alarm</a:t>
            </a:r>
            <a:endParaRPr lang="en-US" sz="1400" dirty="0">
              <a:solidFill>
                <a:schemeClr val="tx1">
                  <a:lumMod val="75000"/>
                  <a:lumOff val="25000"/>
                </a:schemeClr>
              </a:solidFill>
              <a:latin typeface="Arial" charset="0"/>
              <a:cs typeface="Arial" charset="0"/>
            </a:endParaRPr>
          </a:p>
        </p:txBody>
      </p:sp>
      <p:cxnSp>
        <p:nvCxnSpPr>
          <p:cNvPr id="41" name="Straight Arrow Connector 40"/>
          <p:cNvCxnSpPr/>
          <p:nvPr/>
        </p:nvCxnSpPr>
        <p:spPr>
          <a:xfrm>
            <a:off x="2306857" y="3410053"/>
            <a:ext cx="371948"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638840" y="3410053"/>
            <a:ext cx="37521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7089814" y="3410053"/>
            <a:ext cx="37521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395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Blur radius="21"/>
                    </a14:imgEffect>
                  </a14:imgLayer>
                </a14:imgProps>
              </a:ext>
              <a:ext uri="{28A0092B-C50C-407E-A947-70E740481C1C}">
                <a14:useLocalDpi xmlns:a14="http://schemas.microsoft.com/office/drawing/2010/main" val="0"/>
              </a:ext>
            </a:extLst>
          </a:blip>
          <a:srcRect l="26186" t="1581"/>
          <a:stretch/>
        </p:blipFill>
        <p:spPr>
          <a:xfrm>
            <a:off x="0" y="0"/>
            <a:ext cx="9144000" cy="6858000"/>
          </a:xfrm>
          <a:prstGeom prst="rect">
            <a:avLst/>
          </a:prstGeom>
        </p:spPr>
      </p:pic>
      <p:sp>
        <p:nvSpPr>
          <p:cNvPr id="10" name="Rectangle 9"/>
          <p:cNvSpPr/>
          <p:nvPr/>
        </p:nvSpPr>
        <p:spPr>
          <a:xfrm>
            <a:off x="0" y="-13931"/>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3122681"/>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NOTIFICATIONS</a:t>
            </a:r>
          </a:p>
        </p:txBody>
      </p:sp>
    </p:spTree>
    <p:extLst>
      <p:ext uri="{BB962C8B-B14F-4D97-AF65-F5344CB8AC3E}">
        <p14:creationId xmlns:p14="http://schemas.microsoft.com/office/powerpoint/2010/main" val="6827244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69988" y="4143546"/>
            <a:ext cx="3814299" cy="2031325"/>
          </a:xfrm>
          <a:prstGeom prst="rect">
            <a:avLst/>
          </a:prstGeom>
          <a:noFill/>
        </p:spPr>
        <p:txBody>
          <a:bodyPr wrap="square" rtlCol="0">
            <a:spAutoFit/>
          </a:bodyPr>
          <a:lstStyle/>
          <a:p>
            <a:r>
              <a:rPr lang="en-US" sz="1400" dirty="0" smtClean="0">
                <a:latin typeface="Arial" charset="0"/>
                <a:cs typeface="Arial" charset="0"/>
              </a:rPr>
              <a:t>If configured, the device may initiate a LINK LOST ALARM, which is a characterized by a chirp every 5 minutes. If you hear this, head back to your Bridge.</a:t>
            </a:r>
          </a:p>
          <a:p>
            <a:r>
              <a:rPr lang="en-US" sz="1400" dirty="0" smtClean="0">
                <a:latin typeface="Arial" charset="0"/>
                <a:cs typeface="Arial" charset="0"/>
              </a:rPr>
              <a:t> </a:t>
            </a:r>
          </a:p>
          <a:p>
            <a:r>
              <a:rPr lang="en-US" sz="1400" dirty="0" smtClean="0">
                <a:latin typeface="Arial" charset="0"/>
                <a:cs typeface="Arial" charset="0"/>
              </a:rPr>
              <a:t>Your </a:t>
            </a:r>
            <a:r>
              <a:rPr lang="en-US" sz="1400" dirty="0">
                <a:latin typeface="Arial" charset="0"/>
                <a:cs typeface="Arial" charset="0"/>
              </a:rPr>
              <a:t>Loner 900 </a:t>
            </a:r>
            <a:r>
              <a:rPr lang="en-US" sz="1400" dirty="0" err="1">
                <a:latin typeface="Arial" charset="0"/>
                <a:cs typeface="Arial" charset="0"/>
              </a:rPr>
              <a:t>SureSafe</a:t>
            </a:r>
            <a:r>
              <a:rPr lang="en-US" sz="1400" dirty="0">
                <a:latin typeface="Arial" charset="0"/>
                <a:cs typeface="Arial" charset="0"/>
              </a:rPr>
              <a:t> light will begin blinking to confirm that your safety is NOT being monitored</a:t>
            </a:r>
          </a:p>
          <a:p>
            <a:endParaRPr lang="en-US" sz="1400" dirty="0">
              <a:latin typeface="Arial" charset="0"/>
              <a:cs typeface="Arial" charset="0"/>
            </a:endParaRPr>
          </a:p>
        </p:txBody>
      </p:sp>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1" name="TextBox 20"/>
          <p:cNvSpPr txBox="1"/>
          <p:nvPr/>
        </p:nvSpPr>
        <p:spPr>
          <a:xfrm>
            <a:off x="161480" y="149565"/>
            <a:ext cx="3507619" cy="307777"/>
          </a:xfrm>
          <a:prstGeom prst="rect">
            <a:avLst/>
          </a:prstGeom>
          <a:noFill/>
        </p:spPr>
        <p:txBody>
          <a:bodyPr wrap="square" rtlCol="0">
            <a:spAutoFit/>
          </a:bodyPr>
          <a:lstStyle/>
          <a:p>
            <a:r>
              <a:rPr lang="en-US" sz="1400" dirty="0">
                <a:solidFill>
                  <a:srgbClr val="B2B4B3"/>
                </a:solidFill>
                <a:latin typeface="Arial" charset="0"/>
              </a:rPr>
              <a:t>NOTIFICATIONS</a:t>
            </a:r>
          </a:p>
        </p:txBody>
      </p:sp>
      <p:sp>
        <p:nvSpPr>
          <p:cNvPr id="25" name="TextBox 24"/>
          <p:cNvSpPr txBox="1"/>
          <p:nvPr/>
        </p:nvSpPr>
        <p:spPr>
          <a:xfrm>
            <a:off x="4509334" y="1417491"/>
            <a:ext cx="4848674" cy="369332"/>
          </a:xfrm>
          <a:prstGeom prst="rect">
            <a:avLst/>
          </a:prstGeom>
          <a:noFill/>
        </p:spPr>
        <p:txBody>
          <a:bodyPr wrap="square" rtlCol="0">
            <a:spAutoFit/>
          </a:bodyPr>
          <a:lstStyle/>
          <a:p>
            <a:pPr algn="ctr"/>
            <a:r>
              <a:rPr lang="en-US" dirty="0">
                <a:latin typeface="Arial" charset="0"/>
                <a:cs typeface="Arial" charset="0"/>
              </a:rPr>
              <a:t>Low battery alarm</a:t>
            </a:r>
          </a:p>
        </p:txBody>
      </p:sp>
      <p:sp>
        <p:nvSpPr>
          <p:cNvPr id="26" name="TextBox 25"/>
          <p:cNvSpPr txBox="1"/>
          <p:nvPr/>
        </p:nvSpPr>
        <p:spPr>
          <a:xfrm>
            <a:off x="4932528" y="1842298"/>
            <a:ext cx="4002286" cy="738664"/>
          </a:xfrm>
          <a:prstGeom prst="rect">
            <a:avLst/>
          </a:prstGeom>
          <a:noFill/>
        </p:spPr>
        <p:txBody>
          <a:bodyPr wrap="square" rtlCol="0">
            <a:spAutoFit/>
          </a:bodyPr>
          <a:lstStyle/>
          <a:p>
            <a:pPr algn="ctr"/>
            <a:r>
              <a:rPr lang="en-US" sz="1400" dirty="0">
                <a:latin typeface="Arial" charset="0"/>
                <a:cs typeface="Arial" charset="0"/>
              </a:rPr>
              <a:t>Your Loner device is configured to signal to you when the battery falls below a certain configured percentage  </a:t>
            </a:r>
          </a:p>
        </p:txBody>
      </p:sp>
      <p:sp>
        <p:nvSpPr>
          <p:cNvPr id="27" name="TextBox 26"/>
          <p:cNvSpPr txBox="1"/>
          <p:nvPr/>
        </p:nvSpPr>
        <p:spPr>
          <a:xfrm>
            <a:off x="5715644" y="4140927"/>
            <a:ext cx="2732039" cy="1169551"/>
          </a:xfrm>
          <a:prstGeom prst="rect">
            <a:avLst/>
          </a:prstGeom>
          <a:noFill/>
        </p:spPr>
        <p:txBody>
          <a:bodyPr wrap="square" rtlCol="0">
            <a:spAutoFit/>
          </a:bodyPr>
          <a:lstStyle/>
          <a:p>
            <a:r>
              <a:rPr lang="en-US" sz="1400" dirty="0" smtClean="0">
                <a:latin typeface="Arial" charset="0"/>
                <a:cs typeface="Arial" charset="0"/>
              </a:rPr>
              <a:t>Low battery alarm </a:t>
            </a:r>
            <a:r>
              <a:rPr lang="en-US" sz="1400" dirty="0">
                <a:latin typeface="Arial" charset="0"/>
                <a:cs typeface="Arial" charset="0"/>
              </a:rPr>
              <a:t>is characterized by a short </a:t>
            </a:r>
            <a:r>
              <a:rPr lang="en-US" sz="1400" dirty="0" smtClean="0">
                <a:latin typeface="Arial" charset="0"/>
                <a:cs typeface="Arial" charset="0"/>
              </a:rPr>
              <a:t>beep </a:t>
            </a:r>
            <a:r>
              <a:rPr lang="en-US" sz="1400" dirty="0">
                <a:latin typeface="Arial" charset="0"/>
                <a:cs typeface="Arial" charset="0"/>
              </a:rPr>
              <a:t>and a </a:t>
            </a:r>
            <a:r>
              <a:rPr lang="en-US" sz="1400" dirty="0" smtClean="0">
                <a:latin typeface="Arial" charset="0"/>
                <a:cs typeface="Arial" charset="0"/>
              </a:rPr>
              <a:t>quick flash </a:t>
            </a:r>
            <a:r>
              <a:rPr lang="en-US" sz="1400" dirty="0">
                <a:latin typeface="Arial" charset="0"/>
                <a:cs typeface="Arial" charset="0"/>
              </a:rPr>
              <a:t>every 5 minutes. Charge your device as soon as possible.</a:t>
            </a:r>
          </a:p>
        </p:txBody>
      </p:sp>
      <p:pic>
        <p:nvPicPr>
          <p:cNvPr id="28" name="Picture 27" descr="Battery Icons - Colorful 128px (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268864" y="2620237"/>
            <a:ext cx="1625600" cy="1625600"/>
          </a:xfrm>
          <a:prstGeom prst="rect">
            <a:avLst/>
          </a:prstGeom>
        </p:spPr>
      </p:pic>
      <p:pic>
        <p:nvPicPr>
          <p:cNvPr id="2" name="low battery - tri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11709" y="5095034"/>
            <a:ext cx="307168" cy="307168"/>
          </a:xfrm>
          <a:prstGeom prst="rect">
            <a:avLst/>
          </a:prstGeom>
        </p:spPr>
      </p:pic>
      <p:pic>
        <p:nvPicPr>
          <p:cNvPr id="3" name="link los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37407" y="6001526"/>
            <a:ext cx="298553" cy="298553"/>
          </a:xfrm>
          <a:prstGeom prst="rect">
            <a:avLst/>
          </a:prstGeom>
        </p:spPr>
      </p:pic>
      <p:sp>
        <p:nvSpPr>
          <p:cNvPr id="29" name="TextBox 28"/>
          <p:cNvSpPr txBox="1"/>
          <p:nvPr/>
        </p:nvSpPr>
        <p:spPr>
          <a:xfrm>
            <a:off x="-365400" y="1397543"/>
            <a:ext cx="4848674" cy="369332"/>
          </a:xfrm>
          <a:prstGeom prst="rect">
            <a:avLst/>
          </a:prstGeom>
          <a:noFill/>
        </p:spPr>
        <p:txBody>
          <a:bodyPr wrap="square" rtlCol="0">
            <a:spAutoFit/>
          </a:bodyPr>
          <a:lstStyle/>
          <a:p>
            <a:pPr algn="ctr"/>
            <a:r>
              <a:rPr lang="en-US" dirty="0" smtClean="0">
                <a:latin typeface="Arial" charset="0"/>
                <a:cs typeface="Arial" charset="0"/>
              </a:rPr>
              <a:t>Link lost alarm</a:t>
            </a:r>
            <a:endParaRPr lang="en-US" dirty="0">
              <a:latin typeface="Arial" charset="0"/>
              <a:cs typeface="Arial" charset="0"/>
            </a:endParaRPr>
          </a:p>
        </p:txBody>
      </p:sp>
      <p:sp>
        <p:nvSpPr>
          <p:cNvPr id="30" name="TextBox 29"/>
          <p:cNvSpPr txBox="1"/>
          <p:nvPr/>
        </p:nvSpPr>
        <p:spPr>
          <a:xfrm>
            <a:off x="585389" y="1866965"/>
            <a:ext cx="2947097" cy="738664"/>
          </a:xfrm>
          <a:prstGeom prst="rect">
            <a:avLst/>
          </a:prstGeom>
          <a:noFill/>
        </p:spPr>
        <p:txBody>
          <a:bodyPr wrap="square" rtlCol="0">
            <a:spAutoFit/>
          </a:bodyPr>
          <a:lstStyle/>
          <a:p>
            <a:pPr algn="ctr"/>
            <a:r>
              <a:rPr lang="en-US" sz="1400" dirty="0" smtClean="0">
                <a:latin typeface="Arial" charset="0"/>
                <a:cs typeface="Arial" charset="0"/>
              </a:rPr>
              <a:t>Your Loner 900 may be configured to notify you if it loses connection with Loner Bridge.</a:t>
            </a:r>
            <a:endParaRPr lang="en-US" sz="1400" dirty="0">
              <a:latin typeface="Arial" charset="0"/>
              <a:cs typeface="Arial" charset="0"/>
            </a:endParaRPr>
          </a:p>
        </p:txBody>
      </p:sp>
      <p:grpSp>
        <p:nvGrpSpPr>
          <p:cNvPr id="32" name="Group 31"/>
          <p:cNvGrpSpPr/>
          <p:nvPr/>
        </p:nvGrpSpPr>
        <p:grpSpPr>
          <a:xfrm>
            <a:off x="214011" y="2881288"/>
            <a:ext cx="1173796" cy="1056764"/>
            <a:chOff x="948841" y="4434808"/>
            <a:chExt cx="1713556" cy="1542708"/>
          </a:xfrm>
        </p:grpSpPr>
        <p:sp>
          <p:nvSpPr>
            <p:cNvPr id="33" name="TextBox 32"/>
            <p:cNvSpPr txBox="1"/>
            <p:nvPr/>
          </p:nvSpPr>
          <p:spPr>
            <a:xfrm>
              <a:off x="948841" y="5434975"/>
              <a:ext cx="1713556" cy="314514"/>
            </a:xfrm>
            <a:prstGeom prst="rect">
              <a:avLst/>
            </a:prstGeom>
            <a:noFill/>
          </p:spPr>
          <p:txBody>
            <a:bodyPr wrap="square" rtlCol="0">
              <a:spAutoFit/>
            </a:bodyPr>
            <a:lstStyle/>
            <a:p>
              <a:pPr algn="ctr"/>
              <a:r>
                <a:rPr lang="en-US" sz="800" dirty="0" smtClean="0">
                  <a:solidFill>
                    <a:schemeClr val="tx1">
                      <a:lumMod val="75000"/>
                      <a:lumOff val="25000"/>
                    </a:schemeClr>
                  </a:solidFill>
                  <a:latin typeface="Arial" charset="0"/>
                  <a:cs typeface="Arial" charset="0"/>
                </a:rPr>
                <a:t>Loner 900</a:t>
              </a:r>
              <a:endParaRPr lang="en-US" sz="800" dirty="0">
                <a:solidFill>
                  <a:schemeClr val="tx1">
                    <a:lumMod val="75000"/>
                    <a:lumOff val="25000"/>
                  </a:schemeClr>
                </a:solidFill>
                <a:latin typeface="Arial" charset="0"/>
                <a:cs typeface="Arial" charset="0"/>
              </a:endParaRPr>
            </a:p>
          </p:txBody>
        </p:sp>
        <p:grpSp>
          <p:nvGrpSpPr>
            <p:cNvPr id="34" name="Group 33"/>
            <p:cNvGrpSpPr/>
            <p:nvPr/>
          </p:nvGrpSpPr>
          <p:grpSpPr>
            <a:xfrm>
              <a:off x="1344914" y="4644448"/>
              <a:ext cx="794413" cy="868101"/>
              <a:chOff x="2161771" y="2521075"/>
              <a:chExt cx="1958307" cy="2139955"/>
            </a:xfrm>
          </p:grpSpPr>
          <p:grpSp>
            <p:nvGrpSpPr>
              <p:cNvPr id="36" name="Group 35"/>
              <p:cNvGrpSpPr/>
              <p:nvPr/>
            </p:nvGrpSpPr>
            <p:grpSpPr>
              <a:xfrm>
                <a:off x="2521874" y="2521075"/>
                <a:ext cx="1387387" cy="1948728"/>
                <a:chOff x="1922084" y="1988375"/>
                <a:chExt cx="2163037" cy="3038208"/>
              </a:xfrm>
            </p:grpSpPr>
            <p:pic>
              <p:nvPicPr>
                <p:cNvPr id="38" name="Picture 37" descr="Loner_Green-11.png"/>
                <p:cNvPicPr>
                  <a:picLocks noChangeAspect="1"/>
                </p:cNvPicPr>
                <p:nvPr/>
              </p:nvPicPr>
              <p:blipFill rotWithShape="1">
                <a:blip r:embed="rId10">
                  <a:extLst>
                    <a:ext uri="{28A0092B-C50C-407E-A947-70E740481C1C}">
                      <a14:useLocalDpi xmlns:a14="http://schemas.microsoft.com/office/drawing/2010/main" val="0"/>
                    </a:ext>
                  </a:extLst>
                </a:blip>
                <a:srcRect l="23428" t="10199" r="22241" b="7960"/>
                <a:stretch/>
              </p:blipFill>
              <p:spPr>
                <a:xfrm>
                  <a:off x="2393121" y="2475131"/>
                  <a:ext cx="1149095" cy="1730944"/>
                </a:xfrm>
                <a:prstGeom prst="rect">
                  <a:avLst/>
                </a:prstGeom>
              </p:spPr>
            </p:pic>
            <p:pic>
              <p:nvPicPr>
                <p:cNvPr id="39" name="Picture 38"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2444475" y="2602639"/>
                  <a:ext cx="1113203" cy="768641"/>
                </a:xfrm>
                <a:prstGeom prst="rect">
                  <a:avLst/>
                </a:prstGeom>
              </p:spPr>
            </p:pic>
            <p:pic>
              <p:nvPicPr>
                <p:cNvPr id="40" name="Picture 39" descr="HighAlarm-14.png"/>
                <p:cNvPicPr>
                  <a:picLocks noChangeAspect="1"/>
                </p:cNvPicPr>
                <p:nvPr/>
              </p:nvPicPr>
              <p:blipFill rotWithShape="1">
                <a:blip r:embed="rId12">
                  <a:extLst>
                    <a:ext uri="{28A0092B-C50C-407E-A947-70E740481C1C}">
                      <a14:useLocalDpi xmlns:a14="http://schemas.microsoft.com/office/drawing/2010/main" val="0"/>
                    </a:ext>
                  </a:extLst>
                </a:blip>
                <a:srcRect l="66041" t="6433" r="9327" b="50562"/>
                <a:stretch/>
              </p:blipFill>
              <p:spPr>
                <a:xfrm rot="17075564">
                  <a:off x="2576246" y="1694914"/>
                  <a:ext cx="786874" cy="1373795"/>
                </a:xfrm>
                <a:prstGeom prst="rect">
                  <a:avLst/>
                </a:prstGeom>
              </p:spPr>
            </p:pic>
            <p:pic>
              <p:nvPicPr>
                <p:cNvPr id="41" name="Picture 40" descr="TeamAlert-12.png"/>
                <p:cNvPicPr>
                  <a:picLocks noChangeAspect="1"/>
                </p:cNvPicPr>
                <p:nvPr/>
              </p:nvPicPr>
              <p:blipFill rotWithShape="1">
                <a:blip r:embed="rId13">
                  <a:extLst>
                    <a:ext uri="{28A0092B-C50C-407E-A947-70E740481C1C}">
                      <a14:useLocalDpi xmlns:a14="http://schemas.microsoft.com/office/drawing/2010/main" val="0"/>
                    </a:ext>
                  </a:extLst>
                </a:blip>
                <a:srcRect t="27749" b="42408"/>
                <a:stretch/>
              </p:blipFill>
              <p:spPr>
                <a:xfrm>
                  <a:off x="1922084" y="2694357"/>
                  <a:ext cx="2163037" cy="645513"/>
                </a:xfrm>
                <a:prstGeom prst="rect">
                  <a:avLst/>
                </a:prstGeom>
              </p:spPr>
            </p:pic>
            <p:grpSp>
              <p:nvGrpSpPr>
                <p:cNvPr id="42" name="Group 41"/>
                <p:cNvGrpSpPr/>
                <p:nvPr/>
              </p:nvGrpSpPr>
              <p:grpSpPr>
                <a:xfrm>
                  <a:off x="2437419" y="2443211"/>
                  <a:ext cx="1091880" cy="2583372"/>
                  <a:chOff x="6758988" y="2554702"/>
                  <a:chExt cx="1467790" cy="3472768"/>
                </a:xfrm>
              </p:grpSpPr>
              <p:sp>
                <p:nvSpPr>
                  <p:cNvPr id="43" name="Rectangle 42"/>
                  <p:cNvSpPr/>
                  <p:nvPr/>
                </p:nvSpPr>
                <p:spPr>
                  <a:xfrm>
                    <a:off x="6996337" y="2723191"/>
                    <a:ext cx="1049867" cy="216207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latin typeface="Arial" charset="0"/>
                    </a:endParaRPr>
                  </a:p>
                </p:txBody>
              </p:sp>
              <p:pic>
                <p:nvPicPr>
                  <p:cNvPr id="44" name="Picture 43" descr="DeviceImage-06.png"/>
                  <p:cNvPicPr>
                    <a:picLocks noChangeAspect="1"/>
                  </p:cNvPicPr>
                  <p:nvPr/>
                </p:nvPicPr>
                <p:blipFill rotWithShape="1">
                  <a:blip r:embed="rId14">
                    <a:extLst>
                      <a:ext uri="{28A0092B-C50C-407E-A947-70E740481C1C}">
                        <a14:useLocalDpi xmlns:a14="http://schemas.microsoft.com/office/drawing/2010/main" val="0"/>
                      </a:ext>
                    </a:extLst>
                  </a:blip>
                  <a:srcRect l="29588" t="11514" r="34903" b="4472"/>
                  <a:stretch/>
                </p:blipFill>
                <p:spPr>
                  <a:xfrm>
                    <a:off x="6758988" y="2554702"/>
                    <a:ext cx="1467790" cy="3472768"/>
                  </a:xfrm>
                  <a:prstGeom prst="rect">
                    <a:avLst/>
                  </a:prstGeom>
                </p:spPr>
              </p:pic>
            </p:grpSp>
          </p:grpSp>
          <p:pic>
            <p:nvPicPr>
              <p:cNvPr id="37" name="Picture 36" descr="AmazonAssets-03.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61771" y="2702723"/>
                <a:ext cx="1958307" cy="1958307"/>
              </a:xfrm>
              <a:prstGeom prst="rect">
                <a:avLst/>
              </a:prstGeom>
            </p:spPr>
          </p:pic>
        </p:grpSp>
        <p:sp>
          <p:nvSpPr>
            <p:cNvPr id="35" name="Oval 34"/>
            <p:cNvSpPr/>
            <p:nvPr/>
          </p:nvSpPr>
          <p:spPr>
            <a:xfrm>
              <a:off x="993895" y="4434808"/>
              <a:ext cx="1542708" cy="1542708"/>
            </a:xfrm>
            <a:prstGeom prst="ellipse">
              <a:avLst/>
            </a:prstGeom>
            <a:no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latin typeface="Arial" charset="0"/>
              </a:endParaRPr>
            </a:p>
          </p:txBody>
        </p:sp>
      </p:grpSp>
      <p:grpSp>
        <p:nvGrpSpPr>
          <p:cNvPr id="45" name="Group 44"/>
          <p:cNvGrpSpPr/>
          <p:nvPr/>
        </p:nvGrpSpPr>
        <p:grpSpPr>
          <a:xfrm>
            <a:off x="2869711" y="2881083"/>
            <a:ext cx="1173796" cy="1056764"/>
            <a:chOff x="3420978" y="3621009"/>
            <a:chExt cx="1173796" cy="1056764"/>
          </a:xfrm>
        </p:grpSpPr>
        <p:pic>
          <p:nvPicPr>
            <p:cNvPr id="46" name="Picture 45"/>
            <p:cNvPicPr>
              <a:picLocks noChangeAspect="1"/>
            </p:cNvPicPr>
            <p:nvPr/>
          </p:nvPicPr>
          <p:blipFill>
            <a:blip r:embed="rId16">
              <a:alphaModFix/>
            </a:blip>
            <a:stretch>
              <a:fillRect/>
            </a:stretch>
          </p:blipFill>
          <p:spPr>
            <a:xfrm>
              <a:off x="3727497" y="3890444"/>
              <a:ext cx="492697" cy="377192"/>
            </a:xfrm>
            <a:prstGeom prst="rect">
              <a:avLst/>
            </a:prstGeom>
          </p:spPr>
        </p:pic>
        <p:sp>
          <p:nvSpPr>
            <p:cNvPr id="47" name="TextBox 46"/>
            <p:cNvSpPr txBox="1"/>
            <p:nvPr/>
          </p:nvSpPr>
          <p:spPr>
            <a:xfrm>
              <a:off x="3420978" y="4314088"/>
              <a:ext cx="1173796" cy="215444"/>
            </a:xfrm>
            <a:prstGeom prst="rect">
              <a:avLst/>
            </a:prstGeom>
            <a:noFill/>
          </p:spPr>
          <p:txBody>
            <a:bodyPr wrap="square" rtlCol="0">
              <a:spAutoFit/>
            </a:bodyPr>
            <a:lstStyle/>
            <a:p>
              <a:pPr algn="ctr"/>
              <a:r>
                <a:rPr lang="en-US" sz="800" dirty="0" smtClean="0">
                  <a:solidFill>
                    <a:srgbClr val="000000"/>
                  </a:solidFill>
                  <a:latin typeface="Arial" charset="0"/>
                  <a:cs typeface="Arial" charset="0"/>
                </a:rPr>
                <a:t>Loner Bridge</a:t>
              </a:r>
              <a:endParaRPr lang="en-US" sz="800" dirty="0">
                <a:solidFill>
                  <a:srgbClr val="000000"/>
                </a:solidFill>
                <a:latin typeface="Arial" charset="0"/>
                <a:cs typeface="Arial" charset="0"/>
              </a:endParaRPr>
            </a:p>
          </p:txBody>
        </p:sp>
        <p:sp>
          <p:nvSpPr>
            <p:cNvPr id="48" name="Oval 47"/>
            <p:cNvSpPr/>
            <p:nvPr/>
          </p:nvSpPr>
          <p:spPr>
            <a:xfrm>
              <a:off x="3445463" y="3621009"/>
              <a:ext cx="1056764" cy="1056764"/>
            </a:xfrm>
            <a:prstGeom prst="ellipse">
              <a:avLst/>
            </a:prstGeom>
            <a:noFill/>
            <a:ln w="38100"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latin typeface="Arial" charset="0"/>
              </a:endParaRPr>
            </a:p>
          </p:txBody>
        </p:sp>
      </p:grpSp>
      <p:cxnSp>
        <p:nvCxnSpPr>
          <p:cNvPr id="49" name="Straight Connector 48"/>
          <p:cNvCxnSpPr/>
          <p:nvPr/>
        </p:nvCxnSpPr>
        <p:spPr>
          <a:xfrm>
            <a:off x="1301637" y="3409670"/>
            <a:ext cx="1032929" cy="10495"/>
          </a:xfrm>
          <a:prstGeom prst="line">
            <a:avLst/>
          </a:prstGeom>
          <a:ln>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sp>
        <p:nvSpPr>
          <p:cNvPr id="50" name="Multiply 49"/>
          <p:cNvSpPr/>
          <p:nvPr/>
        </p:nvSpPr>
        <p:spPr>
          <a:xfrm>
            <a:off x="2177138" y="3189724"/>
            <a:ext cx="461792" cy="461792"/>
          </a:xfrm>
          <a:prstGeom prst="mathMultiply">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267897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rcRect l="7593" r="7732"/>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ENDING YOUR SHIFT</a:t>
            </a:r>
          </a:p>
        </p:txBody>
      </p:sp>
    </p:spTree>
    <p:extLst>
      <p:ext uri="{BB962C8B-B14F-4D97-AF65-F5344CB8AC3E}">
        <p14:creationId xmlns:p14="http://schemas.microsoft.com/office/powerpoint/2010/main" val="1920848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53023" y="2355743"/>
            <a:ext cx="2766044" cy="2246769"/>
          </a:xfrm>
          <a:prstGeom prst="rect">
            <a:avLst/>
          </a:prstGeom>
          <a:noFill/>
        </p:spPr>
        <p:txBody>
          <a:bodyPr wrap="square" rtlCol="0">
            <a:spAutoFit/>
          </a:bodyPr>
          <a:lstStyle/>
          <a:p>
            <a:r>
              <a:rPr lang="en-US" sz="1400" dirty="0" smtClean="0">
                <a:latin typeface="Arial" charset="0"/>
                <a:cs typeface="Arial" charset="0"/>
              </a:rPr>
              <a:t>Press </a:t>
            </a:r>
            <a:r>
              <a:rPr lang="en-US" sz="1400" dirty="0">
                <a:latin typeface="Arial" charset="0"/>
                <a:cs typeface="Arial" charset="0"/>
              </a:rPr>
              <a:t>the power button until beeping and vibration stops (usually 3 seconds)</a:t>
            </a:r>
          </a:p>
          <a:p>
            <a:endParaRPr lang="en-US" sz="1400" dirty="0" smtClean="0">
              <a:latin typeface="Arial" charset="0"/>
              <a:cs typeface="Arial" charset="0"/>
            </a:endParaRPr>
          </a:p>
          <a:p>
            <a:r>
              <a:rPr lang="en-US" sz="1400" dirty="0" smtClean="0">
                <a:latin typeface="Arial" charset="0"/>
                <a:cs typeface="Arial" charset="0"/>
              </a:rPr>
              <a:t>The </a:t>
            </a:r>
            <a:r>
              <a:rPr lang="en-US" sz="1400" dirty="0">
                <a:latin typeface="Arial" charset="0"/>
                <a:cs typeface="Arial" charset="0"/>
              </a:rPr>
              <a:t>device will begin its shutdown sequence and the SureSafe light will flash and then turn off once your Loner logs off from the Blackline Safety Network.</a:t>
            </a:r>
          </a:p>
        </p:txBody>
      </p:sp>
      <p:grpSp>
        <p:nvGrpSpPr>
          <p:cNvPr id="12" name="Group 11"/>
          <p:cNvGrpSpPr/>
          <p:nvPr/>
        </p:nvGrpSpPr>
        <p:grpSpPr>
          <a:xfrm>
            <a:off x="1573163" y="2372114"/>
            <a:ext cx="847206" cy="913778"/>
            <a:chOff x="3390605" y="2372114"/>
            <a:chExt cx="847206" cy="913778"/>
          </a:xfrm>
        </p:grpSpPr>
        <p:pic>
          <p:nvPicPr>
            <p:cNvPr id="3" name="Picture 2"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11417586">
              <a:off x="3699330" y="2372114"/>
              <a:ext cx="538481" cy="913778"/>
            </a:xfrm>
            <a:prstGeom prst="rect">
              <a:avLst/>
            </a:prstGeom>
          </p:spPr>
        </p:pic>
        <p:sp>
          <p:nvSpPr>
            <p:cNvPr id="11" name="TextBox 10"/>
            <p:cNvSpPr txBox="1"/>
            <p:nvPr/>
          </p:nvSpPr>
          <p:spPr>
            <a:xfrm>
              <a:off x="3390605" y="2683744"/>
              <a:ext cx="308210" cy="369332"/>
            </a:xfrm>
            <a:prstGeom prst="rect">
              <a:avLst/>
            </a:prstGeom>
            <a:noFill/>
          </p:spPr>
          <p:txBody>
            <a:bodyPr wrap="square" rtlCol="0">
              <a:spAutoFit/>
            </a:bodyPr>
            <a:lstStyle/>
            <a:p>
              <a:endParaRPr lang="en-US" dirty="0">
                <a:solidFill>
                  <a:schemeClr val="bg1">
                    <a:lumMod val="65000"/>
                  </a:schemeClr>
                </a:solidFill>
                <a:latin typeface="Arial" charset="0"/>
              </a:endParaRPr>
            </a:p>
          </p:txBody>
        </p:sp>
      </p:grpSp>
      <p:grpSp>
        <p:nvGrpSpPr>
          <p:cNvPr id="22" name="Group 21"/>
          <p:cNvGrpSpPr/>
          <p:nvPr/>
        </p:nvGrpSpPr>
        <p:grpSpPr>
          <a:xfrm>
            <a:off x="2391629" y="1720907"/>
            <a:ext cx="913778" cy="877788"/>
            <a:chOff x="4209071" y="1720907"/>
            <a:chExt cx="913778" cy="877788"/>
          </a:xfrm>
        </p:grpSpPr>
        <p:pic>
          <p:nvPicPr>
            <p:cNvPr id="18" name="Picture 17"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16409838">
              <a:off x="4396719" y="1872566"/>
              <a:ext cx="538481" cy="913778"/>
            </a:xfrm>
            <a:prstGeom prst="rect">
              <a:avLst/>
            </a:prstGeom>
          </p:spPr>
        </p:pic>
        <p:sp>
          <p:nvSpPr>
            <p:cNvPr id="20" name="TextBox 19"/>
            <p:cNvSpPr txBox="1"/>
            <p:nvPr/>
          </p:nvSpPr>
          <p:spPr>
            <a:xfrm>
              <a:off x="4549073" y="1720907"/>
              <a:ext cx="308210" cy="369332"/>
            </a:xfrm>
            <a:prstGeom prst="rect">
              <a:avLst/>
            </a:prstGeom>
            <a:noFill/>
          </p:spPr>
          <p:txBody>
            <a:bodyPr wrap="square" rtlCol="0">
              <a:spAutoFit/>
            </a:bodyPr>
            <a:lstStyle/>
            <a:p>
              <a:endParaRPr lang="en-US" dirty="0">
                <a:solidFill>
                  <a:srgbClr val="A6A6A6"/>
                </a:solidFill>
                <a:latin typeface="Arial" charset="0"/>
              </a:endParaRPr>
            </a:p>
          </p:txBody>
        </p:sp>
      </p:grpSp>
      <p:pic>
        <p:nvPicPr>
          <p:cNvPr id="19" name="Picture 18"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249475">
            <a:off x="3368444" y="2349676"/>
            <a:ext cx="538481" cy="913778"/>
          </a:xfrm>
          <a:prstGeom prst="rect">
            <a:avLst/>
          </a:prstGeom>
        </p:spPr>
      </p:pic>
      <p:sp>
        <p:nvSpPr>
          <p:cNvPr id="25" name="TextBox 2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8" name="Rectangle 7"/>
          <p:cNvSpPr/>
          <p:nvPr/>
        </p:nvSpPr>
        <p:spPr>
          <a:xfrm>
            <a:off x="4653023" y="4463156"/>
            <a:ext cx="2993165" cy="276999"/>
          </a:xfrm>
          <a:prstGeom prst="rect">
            <a:avLst/>
          </a:prstGeom>
        </p:spPr>
        <p:txBody>
          <a:bodyPr wrap="square">
            <a:spAutoFit/>
          </a:bodyPr>
          <a:lstStyle/>
          <a:p>
            <a:r>
              <a:rPr lang="en-US" sz="1200" dirty="0" smtClean="0">
                <a:solidFill>
                  <a:srgbClr val="C0504D"/>
                </a:solidFill>
                <a:latin typeface="Arial" charset="0"/>
                <a:cs typeface="Arial" charset="0"/>
              </a:rPr>
              <a:t>Your safety is no longer being monitored</a:t>
            </a:r>
            <a:endParaRPr lang="en-US" sz="1200" dirty="0">
              <a:solidFill>
                <a:srgbClr val="C0504D"/>
              </a:solidFill>
              <a:latin typeface="Arial" charset="0"/>
              <a:cs typeface="Arial" charset="0"/>
            </a:endParaRPr>
          </a:p>
        </p:txBody>
      </p:sp>
      <p:pic>
        <p:nvPicPr>
          <p:cNvPr id="31" name="Picture 30"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35" y="2433248"/>
            <a:ext cx="1343584" cy="2268600"/>
          </a:xfrm>
          <a:prstGeom prst="rect">
            <a:avLst/>
          </a:prstGeom>
        </p:spPr>
      </p:pic>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845060" y="3622911"/>
            <a:ext cx="1833865" cy="226090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4" name="TextBox 23"/>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smtClean="0">
                <a:solidFill>
                  <a:srgbClr val="A6192E"/>
                </a:solidFill>
                <a:latin typeface="Arial" charset="0"/>
                <a:cs typeface="Arial" charset="0"/>
              </a:rPr>
              <a:t>TURNING OFF YOUR LONER DEVICE</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2006028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555804" y="2500506"/>
            <a:ext cx="2647417" cy="2026777"/>
          </a:xfrm>
          <a:prstGeom prst="rect">
            <a:avLst/>
          </a:prstGeom>
        </p:spPr>
      </p:pic>
      <p:pic>
        <p:nvPicPr>
          <p:cNvPr id="2" name="Picture 1"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1628131" y="2993735"/>
            <a:ext cx="1833865" cy="2260909"/>
          </a:xfrm>
          <a:prstGeom prst="rect">
            <a:avLst/>
          </a:prstGeom>
        </p:spPr>
      </p:pic>
      <p:sp>
        <p:nvSpPr>
          <p:cNvPr id="15" name="TextBox 14"/>
          <p:cNvSpPr txBox="1"/>
          <p:nvPr/>
        </p:nvSpPr>
        <p:spPr>
          <a:xfrm>
            <a:off x="5044437" y="2500506"/>
            <a:ext cx="2437018" cy="2031325"/>
          </a:xfrm>
          <a:prstGeom prst="rect">
            <a:avLst/>
          </a:prstGeom>
          <a:noFill/>
        </p:spPr>
        <p:txBody>
          <a:bodyPr wrap="square" rtlCol="0">
            <a:spAutoFit/>
          </a:bodyPr>
          <a:lstStyle/>
          <a:p>
            <a:r>
              <a:rPr lang="en-US" sz="1400" dirty="0" smtClean="0">
                <a:latin typeface="Arial" charset="0"/>
                <a:cs typeface="Arial" charset="0"/>
              </a:rPr>
              <a:t>Press </a:t>
            </a:r>
            <a:r>
              <a:rPr lang="en-US" sz="1400" dirty="0">
                <a:latin typeface="Arial" charset="0"/>
                <a:cs typeface="Arial" charset="0"/>
              </a:rPr>
              <a:t>the power button and </a:t>
            </a:r>
            <a:r>
              <a:rPr lang="en-US" sz="1400" dirty="0" smtClean="0">
                <a:latin typeface="Arial" charset="0"/>
                <a:cs typeface="Arial" charset="0"/>
              </a:rPr>
              <a:t>hold for 3 seconds</a:t>
            </a:r>
          </a:p>
          <a:p>
            <a:endParaRPr lang="en-US" sz="1400" dirty="0">
              <a:latin typeface="Arial" charset="0"/>
              <a:cs typeface="Arial" charset="0"/>
            </a:endParaRPr>
          </a:p>
          <a:p>
            <a:r>
              <a:rPr lang="en-US" sz="1400" dirty="0" smtClean="0">
                <a:latin typeface="Arial" charset="0"/>
                <a:cs typeface="Arial" charset="0"/>
              </a:rPr>
              <a:t>The </a:t>
            </a:r>
            <a:r>
              <a:rPr lang="en-US" sz="1400" dirty="0">
                <a:latin typeface="Arial" charset="0"/>
                <a:cs typeface="Arial" charset="0"/>
              </a:rPr>
              <a:t>device will begin its shutdown sequence and the </a:t>
            </a:r>
            <a:r>
              <a:rPr lang="en-US" sz="1400" dirty="0" err="1">
                <a:latin typeface="Arial" charset="0"/>
                <a:cs typeface="Arial" charset="0"/>
              </a:rPr>
              <a:t>SureSafe</a:t>
            </a:r>
            <a:r>
              <a:rPr lang="en-US" sz="1400" dirty="0">
                <a:latin typeface="Arial" charset="0"/>
                <a:cs typeface="Arial" charset="0"/>
              </a:rPr>
              <a:t> light will flash and then turn off once your Loner logs off from the Blackline Safety Network.</a:t>
            </a:r>
          </a:p>
        </p:txBody>
      </p:sp>
      <p:cxnSp>
        <p:nvCxnSpPr>
          <p:cNvPr id="17" name="Straight Connector 1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2" name="TextBox 21"/>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23" name="TextBox 22"/>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smtClean="0">
                <a:solidFill>
                  <a:srgbClr val="A6192E"/>
                </a:solidFill>
                <a:latin typeface="Arial" charset="0"/>
                <a:cs typeface="Arial" charset="0"/>
              </a:rPr>
              <a:t>TURNING OFF YOUR LONER BRIDGE</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951351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843133" y="1266503"/>
            <a:ext cx="5457738" cy="954107"/>
          </a:xfrm>
          <a:prstGeom prst="rect">
            <a:avLst/>
          </a:prstGeom>
          <a:noFill/>
        </p:spPr>
        <p:txBody>
          <a:bodyPr wrap="square" rtlCol="0">
            <a:spAutoFit/>
          </a:bodyPr>
          <a:lstStyle/>
          <a:p>
            <a:pPr algn="ctr"/>
            <a:r>
              <a:rPr lang="en-US" sz="2800" dirty="0" smtClean="0">
                <a:solidFill>
                  <a:srgbClr val="000000"/>
                </a:solidFill>
                <a:latin typeface="Arial" charset="0"/>
                <a:ea typeface="Arial" charset="0"/>
                <a:cs typeface="Arial" charset="0"/>
              </a:rPr>
              <a:t>Always</a:t>
            </a:r>
            <a:r>
              <a:rPr lang="en-US" sz="2800" dirty="0" smtClean="0">
                <a:solidFill>
                  <a:srgbClr val="000000"/>
                </a:solidFill>
                <a:latin typeface="Arial" charset="0"/>
                <a:cs typeface="Arial" charset="0"/>
              </a:rPr>
              <a:t> turn Loner 900 off </a:t>
            </a:r>
            <a:r>
              <a:rPr lang="en-US" sz="2800" dirty="0" smtClean="0">
                <a:solidFill>
                  <a:srgbClr val="000000"/>
                </a:solidFill>
                <a:latin typeface="Arial" charset="0"/>
                <a:ea typeface="Arial" charset="0"/>
                <a:cs typeface="Arial" charset="0"/>
              </a:rPr>
              <a:t>Before</a:t>
            </a:r>
            <a:r>
              <a:rPr lang="en-US" sz="2800" dirty="0" smtClean="0">
                <a:solidFill>
                  <a:srgbClr val="000000"/>
                </a:solidFill>
                <a:latin typeface="Arial" charset="0"/>
                <a:cs typeface="Arial" charset="0"/>
              </a:rPr>
              <a:t> turning off Loner Bridge</a:t>
            </a:r>
          </a:p>
        </p:txBody>
      </p:sp>
      <p:sp>
        <p:nvSpPr>
          <p:cNvPr id="2" name="Rectangle 1"/>
          <p:cNvSpPr/>
          <p:nvPr/>
        </p:nvSpPr>
        <p:spPr>
          <a:xfrm>
            <a:off x="3334296" y="4638155"/>
            <a:ext cx="3241524" cy="1077218"/>
          </a:xfrm>
          <a:prstGeom prst="rect">
            <a:avLst/>
          </a:prstGeom>
        </p:spPr>
        <p:txBody>
          <a:bodyPr wrap="square">
            <a:spAutoFit/>
          </a:bodyPr>
          <a:lstStyle/>
          <a:p>
            <a:r>
              <a:rPr lang="en-US" sz="1600" dirty="0" smtClean="0">
                <a:solidFill>
                  <a:prstClr val="black"/>
                </a:solidFill>
                <a:latin typeface="Arial" charset="0"/>
                <a:cs typeface="Arial" charset="0"/>
              </a:rPr>
              <a:t>Loner Bridge cannot </a:t>
            </a:r>
            <a:r>
              <a:rPr lang="en-US" sz="1600" dirty="0">
                <a:solidFill>
                  <a:prstClr val="black"/>
                </a:solidFill>
                <a:latin typeface="Arial" charset="0"/>
                <a:cs typeface="Arial" charset="0"/>
              </a:rPr>
              <a:t>be powered down until the </a:t>
            </a:r>
            <a:r>
              <a:rPr lang="en-US" sz="1600" dirty="0" err="1" smtClean="0">
                <a:solidFill>
                  <a:prstClr val="black"/>
                </a:solidFill>
                <a:latin typeface="Arial" charset="0"/>
                <a:cs typeface="Arial" charset="0"/>
              </a:rPr>
              <a:t>SureSafe</a:t>
            </a:r>
            <a:r>
              <a:rPr lang="en-US" sz="1600" dirty="0" smtClean="0">
                <a:solidFill>
                  <a:prstClr val="black"/>
                </a:solidFill>
                <a:latin typeface="Arial" charset="0"/>
                <a:cs typeface="Arial" charset="0"/>
              </a:rPr>
              <a:t> light on the Loner </a:t>
            </a:r>
            <a:r>
              <a:rPr lang="en-US" sz="1600" dirty="0">
                <a:solidFill>
                  <a:prstClr val="black"/>
                </a:solidFill>
                <a:latin typeface="Arial" charset="0"/>
                <a:cs typeface="Arial" charset="0"/>
              </a:rPr>
              <a:t>900 has stopped flashing</a:t>
            </a:r>
            <a:endParaRPr lang="en-US" sz="1600" dirty="0">
              <a:latin typeface="Arial" charset="0"/>
              <a:cs typeface="Arial" charset="0"/>
            </a:endParaRPr>
          </a:p>
        </p:txBody>
      </p:sp>
      <p:pic>
        <p:nvPicPr>
          <p:cNvPr id="18" name="Picture 17"/>
          <p:cNvPicPr>
            <a:picLocks noChangeAspect="1"/>
          </p:cNvPicPr>
          <p:nvPr/>
        </p:nvPicPr>
        <p:blipFill>
          <a:blip r:embed="rId3"/>
          <a:stretch>
            <a:fillRect/>
          </a:stretch>
        </p:blipFill>
        <p:spPr>
          <a:xfrm>
            <a:off x="5331452" y="3176746"/>
            <a:ext cx="1244368" cy="952648"/>
          </a:xfrm>
          <a:prstGeom prst="rect">
            <a:avLst/>
          </a:prstGeom>
        </p:spPr>
      </p:pic>
      <p:pic>
        <p:nvPicPr>
          <p:cNvPr id="21" name="Picture 20" descr="AmazonAssets-04.png"/>
          <p:cNvPicPr>
            <a:picLocks noChangeAspect="1"/>
          </p:cNvPicPr>
          <p:nvPr/>
        </p:nvPicPr>
        <p:blipFill rotWithShape="1">
          <a:blip r:embed="rId4">
            <a:extLst>
              <a:ext uri="{28A0092B-C50C-407E-A947-70E740481C1C}">
                <a14:useLocalDpi xmlns:a14="http://schemas.microsoft.com/office/drawing/2010/main" val="0"/>
              </a:ext>
            </a:extLst>
          </a:blip>
          <a:srcRect t="22038"/>
          <a:stretch/>
        </p:blipFill>
        <p:spPr>
          <a:xfrm>
            <a:off x="2492298" y="3016788"/>
            <a:ext cx="2079704" cy="1621367"/>
          </a:xfrm>
          <a:prstGeom prst="rect">
            <a:avLst/>
          </a:prstGeom>
        </p:spPr>
      </p:pic>
      <p:cxnSp>
        <p:nvCxnSpPr>
          <p:cNvPr id="14" name="Straight Connector 13"/>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7" name="TextBox 16"/>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4" name="Oval 3"/>
          <p:cNvSpPr/>
          <p:nvPr/>
        </p:nvSpPr>
        <p:spPr>
          <a:xfrm>
            <a:off x="2505362" y="2979371"/>
            <a:ext cx="268347" cy="26834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3" name="TextBox 22"/>
          <p:cNvSpPr txBox="1"/>
          <p:nvPr/>
        </p:nvSpPr>
        <p:spPr>
          <a:xfrm>
            <a:off x="2491370" y="2923967"/>
            <a:ext cx="268348" cy="369332"/>
          </a:xfrm>
          <a:prstGeom prst="rect">
            <a:avLst/>
          </a:prstGeom>
          <a:noFill/>
        </p:spPr>
        <p:txBody>
          <a:bodyPr wrap="square" rtlCol="0">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25" name="Oval 24"/>
          <p:cNvSpPr/>
          <p:nvPr/>
        </p:nvSpPr>
        <p:spPr>
          <a:xfrm>
            <a:off x="5057757" y="2976116"/>
            <a:ext cx="268347" cy="26834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6" name="TextBox 25"/>
          <p:cNvSpPr txBox="1"/>
          <p:nvPr/>
        </p:nvSpPr>
        <p:spPr>
          <a:xfrm>
            <a:off x="5044660" y="2928578"/>
            <a:ext cx="268348" cy="369332"/>
          </a:xfrm>
          <a:prstGeom prst="rect">
            <a:avLst/>
          </a:prstGeom>
          <a:noFill/>
        </p:spPr>
        <p:txBody>
          <a:bodyPr wrap="square" rtlCol="0">
            <a:spAutoFit/>
          </a:bodyPr>
          <a:lstStyle/>
          <a:p>
            <a:r>
              <a:rPr lang="en-US" dirty="0">
                <a:latin typeface="Arial" charset="0"/>
                <a:ea typeface="Arial" charset="0"/>
                <a:cs typeface="Arial" charset="0"/>
              </a:rPr>
              <a:t>2</a:t>
            </a:r>
          </a:p>
        </p:txBody>
      </p:sp>
    </p:spTree>
    <p:extLst>
      <p:ext uri="{BB962C8B-B14F-4D97-AF65-F5344CB8AC3E}">
        <p14:creationId xmlns:p14="http://schemas.microsoft.com/office/powerpoint/2010/main" val="95686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424080" y="4580460"/>
            <a:ext cx="304267" cy="1110306"/>
            <a:chOff x="4489690" y="4787900"/>
            <a:chExt cx="443708" cy="1619144"/>
          </a:xfrm>
        </p:grpSpPr>
        <p:sp>
          <p:nvSpPr>
            <p:cNvPr id="41" name="Rectangle 40"/>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2" name="Rectangle 41"/>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3" name="Rectangle 42"/>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4" name="Rectangle 43"/>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5" name="Rectangle 44"/>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6" name="Rectangle 45"/>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7" name="Rectangle 46"/>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9" name="Rectangle 48"/>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50" name="Straight Connector 49"/>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16105" y="1615886"/>
            <a:ext cx="4848674" cy="523220"/>
          </a:xfrm>
          <a:prstGeom prst="rect">
            <a:avLst/>
          </a:prstGeom>
          <a:noFill/>
        </p:spPr>
        <p:txBody>
          <a:bodyPr wrap="square" rtlCol="0">
            <a:spAutoFit/>
          </a:bodyPr>
          <a:lstStyle/>
          <a:p>
            <a:pPr algn="ctr"/>
            <a:r>
              <a:rPr lang="en-US" sz="1400" dirty="0" smtClean="0">
                <a:latin typeface="Arial" charset="0"/>
                <a:cs typeface="Arial" charset="0"/>
              </a:rPr>
              <a:t>Full </a:t>
            </a:r>
            <a:r>
              <a:rPr lang="en-US" sz="1400" dirty="0">
                <a:latin typeface="Arial" charset="0"/>
                <a:cs typeface="Arial" charset="0"/>
              </a:rPr>
              <a:t>charge takes </a:t>
            </a:r>
            <a:r>
              <a:rPr lang="en-US" sz="1400" dirty="0" err="1">
                <a:latin typeface="Arial" charset="0"/>
                <a:cs typeface="Arial" charset="0"/>
              </a:rPr>
              <a:t>approx</a:t>
            </a:r>
            <a:r>
              <a:rPr lang="en-US" sz="1400" dirty="0">
                <a:latin typeface="Arial" charset="0"/>
                <a:cs typeface="Arial" charset="0"/>
              </a:rPr>
              <a:t> </a:t>
            </a:r>
            <a:r>
              <a:rPr lang="en-US" sz="1400" dirty="0" smtClean="0">
                <a:latin typeface="Arial" charset="0"/>
                <a:cs typeface="Arial" charset="0"/>
              </a:rPr>
              <a:t>3 hours</a:t>
            </a:r>
          </a:p>
          <a:p>
            <a:pPr algn="ctr"/>
            <a:r>
              <a:rPr lang="en-US" sz="1400" dirty="0" smtClean="0">
                <a:latin typeface="Arial" charset="0"/>
                <a:cs typeface="Arial" charset="0"/>
              </a:rPr>
              <a:t>Battery Life is 24 hours</a:t>
            </a:r>
            <a:endParaRPr lang="en-US" sz="1400" dirty="0">
              <a:latin typeface="Arial" charset="0"/>
              <a:cs typeface="Arial" charset="0"/>
            </a:endParaRPr>
          </a:p>
        </p:txBody>
      </p:sp>
      <p:grpSp>
        <p:nvGrpSpPr>
          <p:cNvPr id="31" name="Group 30"/>
          <p:cNvGrpSpPr/>
          <p:nvPr/>
        </p:nvGrpSpPr>
        <p:grpSpPr>
          <a:xfrm>
            <a:off x="2376369" y="4947820"/>
            <a:ext cx="304267" cy="1110306"/>
            <a:chOff x="4489690" y="4787900"/>
            <a:chExt cx="443708" cy="1619144"/>
          </a:xfrm>
        </p:grpSpPr>
        <p:sp>
          <p:nvSpPr>
            <p:cNvPr id="11" name="Rectangle 10"/>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0" name="Rectangle 19"/>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1" name="Rectangle 20"/>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2" name="Rectangle 21"/>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3" name="Rectangle 22"/>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4" name="Rectangle 23"/>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7" name="Rectangle 26"/>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8" name="Rectangle 27"/>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3" name="Straight Connector 12"/>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1501173" y="2363578"/>
            <a:ext cx="1893029" cy="600164"/>
          </a:xfrm>
          <a:prstGeom prst="rect">
            <a:avLst/>
          </a:prstGeom>
          <a:noFill/>
        </p:spPr>
        <p:txBody>
          <a:bodyPr wrap="square" rtlCol="0">
            <a:spAutoFit/>
          </a:bodyPr>
          <a:lstStyle/>
          <a:p>
            <a:pPr algn="ctr"/>
            <a:r>
              <a:rPr lang="en-US" sz="1100" dirty="0" smtClean="0">
                <a:latin typeface="Arial" charset="0"/>
                <a:cs typeface="Arial" charset="0"/>
              </a:rPr>
              <a:t>Insert </a:t>
            </a:r>
            <a:r>
              <a:rPr lang="en-US" sz="1100" dirty="0">
                <a:latin typeface="Arial" charset="0"/>
                <a:cs typeface="Arial" charset="0"/>
              </a:rPr>
              <a:t>the </a:t>
            </a:r>
            <a:r>
              <a:rPr lang="en-US" sz="1100" dirty="0" smtClean="0">
                <a:latin typeface="Arial" charset="0"/>
                <a:cs typeface="Arial" charset="0"/>
              </a:rPr>
              <a:t>charger </a:t>
            </a:r>
            <a:r>
              <a:rPr lang="en-US" sz="1100" dirty="0">
                <a:latin typeface="Arial" charset="0"/>
                <a:cs typeface="Arial" charset="0"/>
              </a:rPr>
              <a:t>into the bottom of the device and connect to power source</a:t>
            </a:r>
          </a:p>
        </p:txBody>
      </p:sp>
      <p:grpSp>
        <p:nvGrpSpPr>
          <p:cNvPr id="69" name="Group 68"/>
          <p:cNvGrpSpPr/>
          <p:nvPr/>
        </p:nvGrpSpPr>
        <p:grpSpPr>
          <a:xfrm>
            <a:off x="6504328" y="4582570"/>
            <a:ext cx="304267" cy="1110306"/>
            <a:chOff x="4489690" y="4787900"/>
            <a:chExt cx="443708" cy="1619144"/>
          </a:xfrm>
        </p:grpSpPr>
        <p:sp>
          <p:nvSpPr>
            <p:cNvPr id="70" name="Rectangle 69"/>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1" name="Rectangle 70"/>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2" name="Rectangle 71"/>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3" name="Rectangle 72"/>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4" name="Rectangle 73"/>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5" name="Rectangle 74"/>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6" name="Rectangle 75"/>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7" name="Rectangle 76"/>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78" name="Straight Connector 77"/>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85" name="TextBox 84"/>
          <p:cNvSpPr txBox="1"/>
          <p:nvPr/>
        </p:nvSpPr>
        <p:spPr>
          <a:xfrm>
            <a:off x="3578390" y="2352380"/>
            <a:ext cx="1893029" cy="600164"/>
          </a:xfrm>
          <a:prstGeom prst="rect">
            <a:avLst/>
          </a:prstGeom>
          <a:noFill/>
        </p:spPr>
        <p:txBody>
          <a:bodyPr wrap="square" rtlCol="0">
            <a:spAutoFit/>
          </a:bodyPr>
          <a:lstStyle/>
          <a:p>
            <a:pPr algn="ctr"/>
            <a:r>
              <a:rPr lang="en-US" sz="1100" dirty="0" smtClean="0">
                <a:latin typeface="Arial" charset="0"/>
                <a:cs typeface="Arial" charset="0"/>
              </a:rPr>
              <a:t>While </a:t>
            </a:r>
            <a:r>
              <a:rPr lang="en-US" sz="1100" dirty="0">
                <a:latin typeface="Arial" charset="0"/>
                <a:cs typeface="Arial" charset="0"/>
              </a:rPr>
              <a:t>the device is </a:t>
            </a:r>
            <a:r>
              <a:rPr lang="en-US" sz="1100" dirty="0" smtClean="0">
                <a:latin typeface="Arial" charset="0"/>
                <a:cs typeface="Arial" charset="0"/>
              </a:rPr>
              <a:t>charging the red </a:t>
            </a:r>
            <a:r>
              <a:rPr lang="en-US" sz="1100" dirty="0">
                <a:latin typeface="Arial" charset="0"/>
                <a:cs typeface="Arial" charset="0"/>
              </a:rPr>
              <a:t>lights on the base will </a:t>
            </a:r>
            <a:r>
              <a:rPr lang="en-US" sz="1100" dirty="0" smtClean="0">
                <a:latin typeface="Arial" charset="0"/>
                <a:cs typeface="Arial" charset="0"/>
              </a:rPr>
              <a:t>flash</a:t>
            </a:r>
            <a:endParaRPr lang="en-US" sz="1100" dirty="0">
              <a:latin typeface="Arial" charset="0"/>
              <a:cs typeface="Arial" charset="0"/>
            </a:endParaRPr>
          </a:p>
        </p:txBody>
      </p:sp>
      <p:sp>
        <p:nvSpPr>
          <p:cNvPr id="36" name="Rectangle 35"/>
          <p:cNvSpPr/>
          <p:nvPr/>
        </p:nvSpPr>
        <p:spPr>
          <a:xfrm>
            <a:off x="4275953" y="4669978"/>
            <a:ext cx="566149" cy="97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07" name="Group 106"/>
          <p:cNvGrpSpPr/>
          <p:nvPr/>
        </p:nvGrpSpPr>
        <p:grpSpPr>
          <a:xfrm>
            <a:off x="4071031" y="4662342"/>
            <a:ext cx="982879" cy="376220"/>
            <a:chOff x="4082143" y="4432879"/>
            <a:chExt cx="982879" cy="376220"/>
          </a:xfrm>
        </p:grpSpPr>
        <p:grpSp>
          <p:nvGrpSpPr>
            <p:cNvPr id="101" name="Group 100"/>
            <p:cNvGrpSpPr/>
            <p:nvPr/>
          </p:nvGrpSpPr>
          <p:grpSpPr>
            <a:xfrm>
              <a:off x="4082143" y="4567464"/>
              <a:ext cx="278401" cy="218257"/>
              <a:chOff x="4082143" y="4567464"/>
              <a:chExt cx="278401" cy="218257"/>
            </a:xfrm>
          </p:grpSpPr>
          <p:cxnSp>
            <p:nvCxnSpPr>
              <p:cNvPr id="93" name="Straight Connector 92"/>
              <p:cNvCxnSpPr/>
              <p:nvPr/>
            </p:nvCxnSpPr>
            <p:spPr>
              <a:xfrm flipH="1">
                <a:off x="4082143" y="4567464"/>
                <a:ext cx="94548" cy="8617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4200071" y="4614111"/>
                <a:ext cx="60688" cy="171610"/>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360544" y="4614111"/>
                <a:ext cx="0" cy="11638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pic>
          <p:nvPicPr>
            <p:cNvPr id="90" name="Picture 89" descr="Untitled-3-23.png"/>
            <p:cNvPicPr>
              <a:picLocks noChangeAspect="1"/>
            </p:cNvPicPr>
            <p:nvPr/>
          </p:nvPicPr>
          <p:blipFill rotWithShape="1">
            <a:blip r:embed="rId3">
              <a:extLst>
                <a:ext uri="{28A0092B-C50C-407E-A947-70E740481C1C}">
                  <a14:useLocalDpi xmlns:a14="http://schemas.microsoft.com/office/drawing/2010/main" val="0"/>
                </a:ext>
              </a:extLst>
            </a:blip>
            <a:srcRect l="37388" t="74066" r="32113" b="19383"/>
            <a:stretch/>
          </p:blipFill>
          <p:spPr>
            <a:xfrm>
              <a:off x="4167619" y="4432879"/>
              <a:ext cx="821670" cy="176505"/>
            </a:xfrm>
            <a:prstGeom prst="rect">
              <a:avLst/>
            </a:prstGeom>
          </p:spPr>
        </p:pic>
        <p:grpSp>
          <p:nvGrpSpPr>
            <p:cNvPr id="102" name="Group 101"/>
            <p:cNvGrpSpPr/>
            <p:nvPr/>
          </p:nvGrpSpPr>
          <p:grpSpPr>
            <a:xfrm rot="18373512">
              <a:off x="4816693" y="4560770"/>
              <a:ext cx="278401" cy="218257"/>
              <a:chOff x="4082143" y="4567464"/>
              <a:chExt cx="278401" cy="218257"/>
            </a:xfrm>
          </p:grpSpPr>
          <p:cxnSp>
            <p:nvCxnSpPr>
              <p:cNvPr id="103" name="Straight Connector 102"/>
              <p:cNvCxnSpPr/>
              <p:nvPr/>
            </p:nvCxnSpPr>
            <p:spPr>
              <a:xfrm flipH="1">
                <a:off x="4082143" y="4567464"/>
                <a:ext cx="94548" cy="8617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200071" y="4614111"/>
                <a:ext cx="60688" cy="171610"/>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360544" y="4614111"/>
                <a:ext cx="0" cy="11638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grpSp>
      <p:sp>
        <p:nvSpPr>
          <p:cNvPr id="91" name="Rectangle 90"/>
          <p:cNvSpPr/>
          <p:nvPr/>
        </p:nvSpPr>
        <p:spPr>
          <a:xfrm>
            <a:off x="4249647" y="4637636"/>
            <a:ext cx="625931" cy="1193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112" name="Picture 111" descr="Untitled-3-23.png"/>
          <p:cNvPicPr>
            <a:picLocks noChangeAspect="1"/>
          </p:cNvPicPr>
          <p:nvPr/>
        </p:nvPicPr>
        <p:blipFill rotWithShape="1">
          <a:blip r:embed="rId3">
            <a:extLst>
              <a:ext uri="{28A0092B-C50C-407E-A947-70E740481C1C}">
                <a14:useLocalDpi xmlns:a14="http://schemas.microsoft.com/office/drawing/2010/main" val="0"/>
              </a:ext>
            </a:extLst>
          </a:blip>
          <a:srcRect l="37388" t="74066" r="32113" b="19383"/>
          <a:stretch/>
        </p:blipFill>
        <p:spPr>
          <a:xfrm>
            <a:off x="6259679" y="4692222"/>
            <a:ext cx="821670" cy="176505"/>
          </a:xfrm>
          <a:prstGeom prst="rect">
            <a:avLst/>
          </a:prstGeom>
        </p:spPr>
      </p:pic>
      <p:sp>
        <p:nvSpPr>
          <p:cNvPr id="86" name="TextBox 85"/>
          <p:cNvSpPr txBox="1"/>
          <p:nvPr/>
        </p:nvSpPr>
        <p:spPr>
          <a:xfrm>
            <a:off x="5823137" y="2363580"/>
            <a:ext cx="1595105" cy="769441"/>
          </a:xfrm>
          <a:prstGeom prst="rect">
            <a:avLst/>
          </a:prstGeom>
          <a:noFill/>
        </p:spPr>
        <p:txBody>
          <a:bodyPr wrap="square" rtlCol="0">
            <a:spAutoFit/>
          </a:bodyPr>
          <a:lstStyle/>
          <a:p>
            <a:pPr algn="ctr"/>
            <a:r>
              <a:rPr lang="en-US" sz="1100" dirty="0" smtClean="0">
                <a:latin typeface="Arial" charset="0"/>
                <a:cs typeface="Arial" charset="0"/>
              </a:rPr>
              <a:t>When </a:t>
            </a:r>
            <a:r>
              <a:rPr lang="en-US" sz="1100" dirty="0">
                <a:latin typeface="Arial" charset="0"/>
                <a:cs typeface="Arial" charset="0"/>
              </a:rPr>
              <a:t>Loner is charged, the </a:t>
            </a:r>
            <a:r>
              <a:rPr lang="en-US" sz="1100" dirty="0" smtClean="0">
                <a:latin typeface="Arial" charset="0"/>
                <a:cs typeface="Arial" charset="0"/>
              </a:rPr>
              <a:t>red  </a:t>
            </a:r>
            <a:r>
              <a:rPr lang="en-US" sz="1100" dirty="0">
                <a:latin typeface="Arial" charset="0"/>
                <a:cs typeface="Arial" charset="0"/>
              </a:rPr>
              <a:t>lights will turn on continuously.</a:t>
            </a:r>
          </a:p>
        </p:txBody>
      </p:sp>
      <p:sp>
        <p:nvSpPr>
          <p:cNvPr id="95" name="TextBox 9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pic>
        <p:nvPicPr>
          <p:cNvPr id="97" name="Picture 96"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907" y="3282263"/>
            <a:ext cx="901989" cy="1522981"/>
          </a:xfrm>
          <a:prstGeom prst="rect">
            <a:avLst/>
          </a:prstGeom>
        </p:spPr>
      </p:pic>
      <p:pic>
        <p:nvPicPr>
          <p:cNvPr id="98" name="Picture 97"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227" y="3257483"/>
            <a:ext cx="901989" cy="1522981"/>
          </a:xfrm>
          <a:prstGeom prst="rect">
            <a:avLst/>
          </a:prstGeom>
        </p:spPr>
      </p:pic>
      <p:pic>
        <p:nvPicPr>
          <p:cNvPr id="99" name="Picture 98"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062" y="3276068"/>
            <a:ext cx="901989" cy="1522981"/>
          </a:xfrm>
          <a:prstGeom prst="rect">
            <a:avLst/>
          </a:prstGeom>
        </p:spPr>
      </p:pic>
      <p:pic>
        <p:nvPicPr>
          <p:cNvPr id="2" name="Picture 1" descr="power button - of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041" y="4075570"/>
            <a:ext cx="135518" cy="135518"/>
          </a:xfrm>
          <a:prstGeom prst="rect">
            <a:avLst/>
          </a:prstGeom>
        </p:spPr>
      </p:pic>
      <p:pic>
        <p:nvPicPr>
          <p:cNvPr id="84" name="Picture 83" descr="power button - of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783" y="4091844"/>
            <a:ext cx="135518" cy="135518"/>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83" name="TextBox 82"/>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smtClean="0">
                <a:solidFill>
                  <a:srgbClr val="A6192E"/>
                </a:solidFill>
                <a:latin typeface="Arial" charset="0"/>
                <a:cs typeface="Arial" charset="0"/>
              </a:rPr>
              <a:t>CHARGING YOUR LONER 900</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351731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44251" y="1570519"/>
            <a:ext cx="4848674" cy="800219"/>
          </a:xfrm>
          <a:prstGeom prst="rect">
            <a:avLst/>
          </a:prstGeom>
          <a:noFill/>
        </p:spPr>
        <p:txBody>
          <a:bodyPr wrap="square" rtlCol="0">
            <a:spAutoFit/>
          </a:bodyPr>
          <a:lstStyle/>
          <a:p>
            <a:pPr algn="ctr"/>
            <a:endParaRPr lang="en-US" dirty="0" smtClean="0">
              <a:latin typeface="Arial" charset="0"/>
              <a:cs typeface="Arial" charset="0"/>
            </a:endParaRPr>
          </a:p>
          <a:p>
            <a:pPr algn="ctr"/>
            <a:r>
              <a:rPr lang="en-US" sz="1400" dirty="0" smtClean="0">
                <a:latin typeface="Arial" charset="0"/>
                <a:cs typeface="Arial" charset="0"/>
              </a:rPr>
              <a:t>Full </a:t>
            </a:r>
            <a:r>
              <a:rPr lang="en-US" sz="1400" dirty="0">
                <a:latin typeface="Arial" charset="0"/>
                <a:cs typeface="Arial" charset="0"/>
              </a:rPr>
              <a:t>charge takes </a:t>
            </a:r>
            <a:r>
              <a:rPr lang="en-US" sz="1400" smtClean="0">
                <a:latin typeface="Arial" charset="0"/>
                <a:cs typeface="Arial" charset="0"/>
              </a:rPr>
              <a:t>approximately 10 hours</a:t>
            </a:r>
            <a:endParaRPr lang="en-US" sz="1400" dirty="0" smtClean="0">
              <a:latin typeface="Arial" charset="0"/>
              <a:cs typeface="Arial" charset="0"/>
            </a:endParaRPr>
          </a:p>
          <a:p>
            <a:pPr algn="ctr"/>
            <a:r>
              <a:rPr lang="en-US" sz="1400" dirty="0" smtClean="0">
                <a:latin typeface="Arial" charset="0"/>
                <a:cs typeface="Arial" charset="0"/>
              </a:rPr>
              <a:t>Battery life is 50 hours</a:t>
            </a:r>
            <a:endParaRPr lang="en-US" dirty="0">
              <a:latin typeface="Arial" charset="0"/>
              <a:cs typeface="Arial" charset="0"/>
            </a:endParaRPr>
          </a:p>
        </p:txBody>
      </p:sp>
      <p:pic>
        <p:nvPicPr>
          <p:cNvPr id="127" name="Picture 126" descr="Blackline Safety Logo with side slogan negative.png"/>
          <p:cNvPicPr>
            <a:picLocks noChangeAspect="1"/>
          </p:cNvPicPr>
          <p:nvPr/>
        </p:nvPicPr>
        <p:blipFill rotWithShape="1">
          <a:blip r:embed="rId3">
            <a:extLst>
              <a:ext uri="{28A0092B-C50C-407E-A947-70E740481C1C}">
                <a14:useLocalDpi xmlns:a14="http://schemas.microsoft.com/office/drawing/2010/main" val="0"/>
              </a:ext>
            </a:extLst>
          </a:blip>
          <a:srcRect r="56056"/>
          <a:stretch/>
        </p:blipFill>
        <p:spPr>
          <a:xfrm>
            <a:off x="7658115" y="6473540"/>
            <a:ext cx="1255489" cy="291263"/>
          </a:xfrm>
          <a:prstGeom prst="rect">
            <a:avLst/>
          </a:prstGeom>
        </p:spPr>
      </p:pic>
      <p:grpSp>
        <p:nvGrpSpPr>
          <p:cNvPr id="18" name="Group 17"/>
          <p:cNvGrpSpPr/>
          <p:nvPr/>
        </p:nvGrpSpPr>
        <p:grpSpPr>
          <a:xfrm>
            <a:off x="2920588" y="4870762"/>
            <a:ext cx="541950" cy="185670"/>
            <a:chOff x="5949373" y="4150538"/>
            <a:chExt cx="1282758" cy="439468"/>
          </a:xfrm>
        </p:grpSpPr>
        <p:sp>
          <p:nvSpPr>
            <p:cNvPr id="97" name="Rectangle 96"/>
            <p:cNvSpPr/>
            <p:nvPr/>
          </p:nvSpPr>
          <p:spPr>
            <a:xfrm rot="16200000">
              <a:off x="6809226" y="3986682"/>
              <a:ext cx="82813" cy="76299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8" name="Rectangle 97"/>
            <p:cNvSpPr/>
            <p:nvPr/>
          </p:nvSpPr>
          <p:spPr>
            <a:xfrm rot="16200000">
              <a:off x="6515373" y="4258618"/>
              <a:ext cx="122170" cy="214654"/>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00" name="Rectangle 99"/>
            <p:cNvSpPr/>
            <p:nvPr/>
          </p:nvSpPr>
          <p:spPr>
            <a:xfrm rot="16200000">
              <a:off x="5935280" y="4283720"/>
              <a:ext cx="192635" cy="16445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lumMod val="65000"/>
                    </a:schemeClr>
                  </a:solidFill>
                </a:ln>
                <a:latin typeface="Arial" charset="0"/>
              </a:endParaRPr>
            </a:p>
          </p:txBody>
        </p:sp>
        <p:cxnSp>
          <p:nvCxnSpPr>
            <p:cNvPr id="3" name="Straight Connector 2"/>
            <p:cNvCxnSpPr>
              <a:stCxn id="100" idx="0"/>
              <a:endCxn id="100" idx="2"/>
            </p:cNvCxnSpPr>
            <p:nvPr/>
          </p:nvCxnSpPr>
          <p:spPr>
            <a:xfrm>
              <a:off x="5949373" y="4365945"/>
              <a:ext cx="16445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rot="16200000">
              <a:off x="6151174" y="4188293"/>
              <a:ext cx="280603" cy="355307"/>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5" name="Straight Connector 4"/>
            <p:cNvCxnSpPr/>
            <p:nvPr/>
          </p:nvCxnSpPr>
          <p:spPr>
            <a:xfrm flipV="1">
              <a:off x="6178880" y="4150538"/>
              <a:ext cx="0" cy="83758"/>
            </a:xfrm>
            <a:prstGeom prst="line">
              <a:avLst/>
            </a:prstGeom>
            <a:ln w="19050" cap="rnd"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6178880" y="4506248"/>
              <a:ext cx="0" cy="83758"/>
            </a:xfrm>
            <a:prstGeom prst="line">
              <a:avLst/>
            </a:prstGeom>
            <a:ln w="19050" cap="rnd"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2144251" y="4557456"/>
            <a:ext cx="212000" cy="4925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118" name="Picture 117"/>
          <p:cNvPicPr>
            <a:picLocks noChangeAspect="1"/>
          </p:cNvPicPr>
          <p:nvPr/>
        </p:nvPicPr>
        <p:blipFill>
          <a:blip r:embed="rId4"/>
          <a:stretch>
            <a:fillRect/>
          </a:stretch>
        </p:blipFill>
        <p:spPr>
          <a:xfrm>
            <a:off x="1574716" y="4122155"/>
            <a:ext cx="1231402" cy="942722"/>
          </a:xfrm>
          <a:prstGeom prst="rect">
            <a:avLst/>
          </a:prstGeom>
        </p:spPr>
      </p:pic>
      <p:grpSp>
        <p:nvGrpSpPr>
          <p:cNvPr id="119" name="Group 118"/>
          <p:cNvGrpSpPr/>
          <p:nvPr/>
        </p:nvGrpSpPr>
        <p:grpSpPr>
          <a:xfrm>
            <a:off x="5102699" y="4855913"/>
            <a:ext cx="541950" cy="185670"/>
            <a:chOff x="5949373" y="4150538"/>
            <a:chExt cx="1282758" cy="439468"/>
          </a:xfrm>
        </p:grpSpPr>
        <p:sp>
          <p:nvSpPr>
            <p:cNvPr id="122" name="Rectangle 121"/>
            <p:cNvSpPr/>
            <p:nvPr/>
          </p:nvSpPr>
          <p:spPr>
            <a:xfrm rot="16200000">
              <a:off x="6809226" y="3986682"/>
              <a:ext cx="82813" cy="76299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23" name="Rectangle 122"/>
            <p:cNvSpPr/>
            <p:nvPr/>
          </p:nvSpPr>
          <p:spPr>
            <a:xfrm rot="16200000">
              <a:off x="6515373" y="4258618"/>
              <a:ext cx="122170" cy="214654"/>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25" name="Rectangle 124"/>
            <p:cNvSpPr/>
            <p:nvPr/>
          </p:nvSpPr>
          <p:spPr>
            <a:xfrm rot="16200000">
              <a:off x="5935280" y="4283720"/>
              <a:ext cx="192635" cy="16445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lumMod val="65000"/>
                    </a:schemeClr>
                  </a:solidFill>
                </a:ln>
                <a:latin typeface="Arial" charset="0"/>
              </a:endParaRPr>
            </a:p>
          </p:txBody>
        </p:sp>
        <p:cxnSp>
          <p:nvCxnSpPr>
            <p:cNvPr id="128" name="Straight Connector 127"/>
            <p:cNvCxnSpPr>
              <a:stCxn id="125" idx="0"/>
              <a:endCxn id="125" idx="2"/>
            </p:cNvCxnSpPr>
            <p:nvPr/>
          </p:nvCxnSpPr>
          <p:spPr>
            <a:xfrm>
              <a:off x="5949373" y="4365945"/>
              <a:ext cx="16445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rot="16200000">
              <a:off x="6151174" y="4188293"/>
              <a:ext cx="280603" cy="355307"/>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30" name="Straight Connector 129"/>
            <p:cNvCxnSpPr/>
            <p:nvPr/>
          </p:nvCxnSpPr>
          <p:spPr>
            <a:xfrm flipV="1">
              <a:off x="6178880" y="4150538"/>
              <a:ext cx="0" cy="83758"/>
            </a:xfrm>
            <a:prstGeom prst="line">
              <a:avLst/>
            </a:prstGeom>
            <a:ln w="19050" cap="rnd"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V="1">
              <a:off x="6178880" y="4506248"/>
              <a:ext cx="0" cy="83758"/>
            </a:xfrm>
            <a:prstGeom prst="line">
              <a:avLst/>
            </a:prstGeom>
            <a:ln w="19050" cap="rnd"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3935416" y="4107069"/>
            <a:ext cx="1231402" cy="942959"/>
            <a:chOff x="1284682" y="2924587"/>
            <a:chExt cx="1760909" cy="1348434"/>
          </a:xfrm>
        </p:grpSpPr>
        <p:sp>
          <p:nvSpPr>
            <p:cNvPr id="133" name="Rectangle 132"/>
            <p:cNvSpPr/>
            <p:nvPr/>
          </p:nvSpPr>
          <p:spPr>
            <a:xfrm>
              <a:off x="2706513" y="3568641"/>
              <a:ext cx="303161" cy="7043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34" name="Group 133"/>
            <p:cNvGrpSpPr/>
            <p:nvPr/>
          </p:nvGrpSpPr>
          <p:grpSpPr>
            <a:xfrm>
              <a:off x="1284682" y="2924587"/>
              <a:ext cx="1760909" cy="1348095"/>
              <a:chOff x="1268948" y="2924587"/>
              <a:chExt cx="2647417" cy="2026777"/>
            </a:xfrm>
          </p:grpSpPr>
          <p:pic>
            <p:nvPicPr>
              <p:cNvPr id="135" name="Picture 134"/>
              <p:cNvPicPr>
                <a:picLocks noChangeAspect="1"/>
              </p:cNvPicPr>
              <p:nvPr/>
            </p:nvPicPr>
            <p:blipFill>
              <a:blip r:embed="rId4"/>
              <a:stretch>
                <a:fillRect/>
              </a:stretch>
            </p:blipFill>
            <p:spPr>
              <a:xfrm>
                <a:off x="1268948" y="2924587"/>
                <a:ext cx="2647417" cy="2026777"/>
              </a:xfrm>
              <a:prstGeom prst="rect">
                <a:avLst/>
              </a:prstGeom>
            </p:spPr>
          </p:pic>
          <p:grpSp>
            <p:nvGrpSpPr>
              <p:cNvPr id="136" name="Group 135"/>
              <p:cNvGrpSpPr/>
              <p:nvPr/>
            </p:nvGrpSpPr>
            <p:grpSpPr>
              <a:xfrm>
                <a:off x="3107624" y="3217388"/>
                <a:ext cx="60985" cy="60985"/>
                <a:chOff x="5067052" y="2863602"/>
                <a:chExt cx="60985" cy="60985"/>
              </a:xfrm>
            </p:grpSpPr>
            <p:sp>
              <p:nvSpPr>
                <p:cNvPr id="137" name="Oval 136"/>
                <p:cNvSpPr/>
                <p:nvPr/>
              </p:nvSpPr>
              <p:spPr>
                <a:xfrm>
                  <a:off x="5073650" y="287020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38" name="Sun 137"/>
                <p:cNvSpPr/>
                <p:nvPr/>
              </p:nvSpPr>
              <p:spPr>
                <a:xfrm>
                  <a:off x="5067052" y="2863602"/>
                  <a:ext cx="60985" cy="60985"/>
                </a:xfrm>
                <a:prstGeom prst="sun">
                  <a:avLst/>
                </a:prstGeom>
                <a:solidFill>
                  <a:srgbClr val="C02223">
                    <a:alpha val="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2223"/>
                    </a:solidFill>
                    <a:latin typeface="Arial" charset="0"/>
                  </a:endParaRPr>
                </a:p>
              </p:txBody>
            </p:sp>
          </p:grpSp>
        </p:grpSp>
      </p:grpSp>
      <p:pic>
        <p:nvPicPr>
          <p:cNvPr id="142" name="Picture 141"/>
          <p:cNvPicPr>
            <a:picLocks noChangeAspect="1"/>
          </p:cNvPicPr>
          <p:nvPr/>
        </p:nvPicPr>
        <p:blipFill>
          <a:blip r:embed="rId4"/>
          <a:stretch>
            <a:fillRect/>
          </a:stretch>
        </p:blipFill>
        <p:spPr>
          <a:xfrm>
            <a:off x="6095900" y="4122155"/>
            <a:ext cx="1231403" cy="942722"/>
          </a:xfrm>
          <a:prstGeom prst="rect">
            <a:avLst/>
          </a:prstGeom>
        </p:spPr>
      </p:pic>
      <p:sp>
        <p:nvSpPr>
          <p:cNvPr id="146" name="TextBox 145"/>
          <p:cNvSpPr txBox="1"/>
          <p:nvPr/>
        </p:nvSpPr>
        <p:spPr>
          <a:xfrm>
            <a:off x="1332063" y="3004151"/>
            <a:ext cx="1893029" cy="769441"/>
          </a:xfrm>
          <a:prstGeom prst="rect">
            <a:avLst/>
          </a:prstGeom>
          <a:noFill/>
        </p:spPr>
        <p:txBody>
          <a:bodyPr wrap="square" rtlCol="0">
            <a:spAutoFit/>
          </a:bodyPr>
          <a:lstStyle/>
          <a:p>
            <a:pPr algn="ctr"/>
            <a:r>
              <a:rPr lang="en-US" sz="1100" dirty="0" smtClean="0">
                <a:latin typeface="Arial" charset="0"/>
                <a:cs typeface="Arial" charset="0"/>
              </a:rPr>
              <a:t>Insert the CHARGER into the bottom of the device and connect to power </a:t>
            </a:r>
            <a:r>
              <a:rPr lang="en-US" sz="1100" dirty="0">
                <a:latin typeface="Arial" charset="0"/>
                <a:cs typeface="Arial" charset="0"/>
              </a:rPr>
              <a:t>s</a:t>
            </a:r>
            <a:r>
              <a:rPr lang="en-US" sz="1100" dirty="0" smtClean="0">
                <a:latin typeface="Arial" charset="0"/>
                <a:cs typeface="Arial" charset="0"/>
              </a:rPr>
              <a:t>ource</a:t>
            </a:r>
            <a:endParaRPr lang="en-US" sz="1100" dirty="0">
              <a:latin typeface="Arial" charset="0"/>
              <a:cs typeface="Arial" charset="0"/>
            </a:endParaRPr>
          </a:p>
        </p:txBody>
      </p:sp>
      <p:sp>
        <p:nvSpPr>
          <p:cNvPr id="147" name="TextBox 146"/>
          <p:cNvSpPr txBox="1"/>
          <p:nvPr/>
        </p:nvSpPr>
        <p:spPr>
          <a:xfrm>
            <a:off x="3651962" y="2989302"/>
            <a:ext cx="1893029" cy="769441"/>
          </a:xfrm>
          <a:prstGeom prst="rect">
            <a:avLst/>
          </a:prstGeom>
          <a:noFill/>
        </p:spPr>
        <p:txBody>
          <a:bodyPr wrap="square" rtlCol="0">
            <a:spAutoFit/>
          </a:bodyPr>
          <a:lstStyle/>
          <a:p>
            <a:pPr algn="ctr"/>
            <a:r>
              <a:rPr lang="en-US" sz="1100" dirty="0" smtClean="0">
                <a:latin typeface="Arial" charset="0"/>
                <a:cs typeface="Arial" charset="0"/>
              </a:rPr>
              <a:t>While the device is CHARGING the top indicator light will flash RED</a:t>
            </a:r>
            <a:endParaRPr lang="en-US" sz="1100" dirty="0">
              <a:latin typeface="Arial" charset="0"/>
              <a:cs typeface="Arial" charset="0"/>
            </a:endParaRPr>
          </a:p>
        </p:txBody>
      </p:sp>
      <p:sp>
        <p:nvSpPr>
          <p:cNvPr id="148" name="TextBox 147"/>
          <p:cNvSpPr txBox="1"/>
          <p:nvPr/>
        </p:nvSpPr>
        <p:spPr>
          <a:xfrm>
            <a:off x="5765086" y="3004151"/>
            <a:ext cx="1893029" cy="600164"/>
          </a:xfrm>
          <a:prstGeom prst="rect">
            <a:avLst/>
          </a:prstGeom>
          <a:noFill/>
        </p:spPr>
        <p:txBody>
          <a:bodyPr wrap="square" rtlCol="0">
            <a:spAutoFit/>
          </a:bodyPr>
          <a:lstStyle/>
          <a:p>
            <a:pPr algn="ctr"/>
            <a:r>
              <a:rPr lang="en-US" sz="1100" dirty="0" smtClean="0">
                <a:latin typeface="Arial" charset="0"/>
                <a:cs typeface="Arial" charset="0"/>
              </a:rPr>
              <a:t>When Loner Bridge </a:t>
            </a:r>
            <a:r>
              <a:rPr lang="en-US" sz="1100" dirty="0">
                <a:latin typeface="Arial" charset="0"/>
                <a:cs typeface="Arial" charset="0"/>
              </a:rPr>
              <a:t>is charged, the RED </a:t>
            </a:r>
            <a:r>
              <a:rPr lang="en-US" sz="1100" dirty="0" smtClean="0">
                <a:latin typeface="Arial" charset="0"/>
                <a:cs typeface="Arial" charset="0"/>
              </a:rPr>
              <a:t>light will turn on continuously</a:t>
            </a:r>
            <a:endParaRPr lang="en-US" sz="1100" dirty="0">
              <a:latin typeface="Arial" charset="0"/>
              <a:cs typeface="Arial" charset="0"/>
            </a:endParaRPr>
          </a:p>
        </p:txBody>
      </p:sp>
      <p:cxnSp>
        <p:nvCxnSpPr>
          <p:cNvPr id="4" name="Straight Connector 3"/>
          <p:cNvCxnSpPr/>
          <p:nvPr/>
        </p:nvCxnSpPr>
        <p:spPr>
          <a:xfrm flipH="1">
            <a:off x="4806137" y="3879167"/>
            <a:ext cx="4032" cy="327687"/>
          </a:xfrm>
          <a:prstGeom prst="line">
            <a:avLst/>
          </a:prstGeom>
          <a:ln w="9525" cap="rnd" cmpd="sng">
            <a:solidFill>
              <a:schemeClr val="bg1">
                <a:lumMod val="6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966857" y="3879167"/>
            <a:ext cx="4032" cy="327687"/>
          </a:xfrm>
          <a:prstGeom prst="line">
            <a:avLst/>
          </a:prstGeom>
          <a:ln w="9525" cap="rnd" cmpd="sng">
            <a:solidFill>
              <a:schemeClr val="bg1">
                <a:lumMod val="6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42" name="TextBox 41"/>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44" name="TextBox 43"/>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smtClean="0">
                <a:solidFill>
                  <a:srgbClr val="A6192E"/>
                </a:solidFill>
                <a:latin typeface="Arial" charset="0"/>
                <a:cs typeface="Arial" charset="0"/>
              </a:rPr>
              <a:t>CHARGING YOUR LONER BRIDGE</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330905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303508" y="470324"/>
            <a:ext cx="653698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303508" y="6425288"/>
            <a:ext cx="653698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lackline Safety Logo with side slogan negative.png"/>
          <p:cNvPicPr>
            <a:picLocks noChangeAspect="1"/>
          </p:cNvPicPr>
          <p:nvPr/>
        </p:nvPicPr>
        <p:blipFill rotWithShape="1">
          <a:blip r:embed="rId2" cstate="print">
            <a:extLst>
              <a:ext uri="{28A0092B-C50C-407E-A947-70E740481C1C}">
                <a14:useLocalDpi xmlns:a14="http://schemas.microsoft.com/office/drawing/2010/main" val="0"/>
              </a:ext>
            </a:extLst>
          </a:blip>
          <a:srcRect r="56056"/>
          <a:stretch/>
        </p:blipFill>
        <p:spPr>
          <a:xfrm>
            <a:off x="6892360" y="6473542"/>
            <a:ext cx="941617" cy="291263"/>
          </a:xfrm>
          <a:prstGeom prst="rect">
            <a:avLst/>
          </a:prstGeom>
        </p:spPr>
      </p:pic>
      <p:pic>
        <p:nvPicPr>
          <p:cNvPr id="11" name="Picture 10" descr="Starting &amp; Ending your shift_1.pdf"/>
          <p:cNvPicPr>
            <a:picLocks noChangeAspect="1"/>
          </p:cNvPicPr>
          <p:nvPr/>
        </p:nvPicPr>
        <p:blipFill rotWithShape="1">
          <a:blip r:embed="rId3">
            <a:extLst>
              <a:ext uri="{28A0092B-C50C-407E-A947-70E740481C1C}">
                <a14:useLocalDpi xmlns:a14="http://schemas.microsoft.com/office/drawing/2010/main" val="0"/>
              </a:ext>
            </a:extLst>
          </a:blip>
          <a:srcRect l="16341" t="-960" r="16360" b="7248"/>
          <a:stretch/>
        </p:blipFill>
        <p:spPr>
          <a:xfrm>
            <a:off x="2127250" y="839596"/>
            <a:ext cx="4889500" cy="5261121"/>
          </a:xfrm>
          <a:prstGeom prst="rect">
            <a:avLst/>
          </a:prstGeom>
        </p:spPr>
      </p:pic>
      <p:cxnSp>
        <p:nvCxnSpPr>
          <p:cNvPr id="14" name="Straight Connector 13"/>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7" name="TextBox 16"/>
          <p:cNvSpPr txBox="1"/>
          <p:nvPr/>
        </p:nvSpPr>
        <p:spPr>
          <a:xfrm>
            <a:off x="153536" y="138359"/>
            <a:ext cx="3507619" cy="307777"/>
          </a:xfrm>
          <a:prstGeom prst="rect">
            <a:avLst/>
          </a:prstGeom>
          <a:noFill/>
        </p:spPr>
        <p:txBody>
          <a:bodyPr wrap="square" rtlCol="0">
            <a:spAutoFit/>
          </a:bodyPr>
          <a:lstStyle/>
          <a:p>
            <a:r>
              <a:rPr lang="en-US" sz="1400" dirty="0" smtClean="0">
                <a:solidFill>
                  <a:srgbClr val="B2B4B3"/>
                </a:solidFill>
                <a:latin typeface="Arial" charset="0"/>
              </a:rPr>
              <a:t>SUMMARY</a:t>
            </a:r>
            <a:endParaRPr lang="en-US" sz="1400" dirty="0">
              <a:solidFill>
                <a:srgbClr val="B2B4B3"/>
              </a:solidFill>
              <a:latin typeface="Arial" charset="0"/>
            </a:endParaRPr>
          </a:p>
        </p:txBody>
      </p:sp>
      <p:sp>
        <p:nvSpPr>
          <p:cNvPr id="18" name="TextBox 17"/>
          <p:cNvSpPr txBox="1"/>
          <p:nvPr/>
        </p:nvSpPr>
        <p:spPr>
          <a:xfrm>
            <a:off x="560244" y="987888"/>
            <a:ext cx="4330733"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SUMMARY</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3890743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631165" y="2984700"/>
            <a:ext cx="1002239" cy="902312"/>
            <a:chOff x="912653" y="4434808"/>
            <a:chExt cx="1713556" cy="1542708"/>
          </a:xfrm>
        </p:grpSpPr>
        <p:sp>
          <p:nvSpPr>
            <p:cNvPr id="41" name="TextBox 40"/>
            <p:cNvSpPr txBox="1"/>
            <p:nvPr/>
          </p:nvSpPr>
          <p:spPr>
            <a:xfrm>
              <a:off x="912653" y="5434975"/>
              <a:ext cx="1713556" cy="314515"/>
            </a:xfrm>
            <a:prstGeom prst="rect">
              <a:avLst/>
            </a:prstGeom>
            <a:noFill/>
          </p:spPr>
          <p:txBody>
            <a:bodyPr wrap="square" rtlCol="0">
              <a:spAutoFit/>
            </a:bodyPr>
            <a:lstStyle/>
            <a:p>
              <a:pPr algn="ctr"/>
              <a:r>
                <a:rPr lang="en-US" sz="600" dirty="0" smtClean="0">
                  <a:solidFill>
                    <a:schemeClr val="tx1">
                      <a:lumMod val="75000"/>
                      <a:lumOff val="25000"/>
                    </a:schemeClr>
                  </a:solidFill>
                  <a:latin typeface="Arial" charset="0"/>
                  <a:cs typeface="Arial" charset="0"/>
                </a:rPr>
                <a:t>Loner 900</a:t>
              </a:r>
              <a:endParaRPr lang="en-US" sz="600" dirty="0">
                <a:solidFill>
                  <a:schemeClr val="tx1">
                    <a:lumMod val="75000"/>
                    <a:lumOff val="25000"/>
                  </a:schemeClr>
                </a:solidFill>
                <a:latin typeface="Arial" charset="0"/>
                <a:cs typeface="Arial" charset="0"/>
              </a:endParaRPr>
            </a:p>
          </p:txBody>
        </p:sp>
        <p:grpSp>
          <p:nvGrpSpPr>
            <p:cNvPr id="58" name="Group 57"/>
            <p:cNvGrpSpPr/>
            <p:nvPr/>
          </p:nvGrpSpPr>
          <p:grpSpPr>
            <a:xfrm>
              <a:off x="1344914" y="4644448"/>
              <a:ext cx="794413" cy="868101"/>
              <a:chOff x="2161771" y="2521075"/>
              <a:chExt cx="1958307" cy="2139955"/>
            </a:xfrm>
          </p:grpSpPr>
          <p:grpSp>
            <p:nvGrpSpPr>
              <p:cNvPr id="60" name="Group 59"/>
              <p:cNvGrpSpPr/>
              <p:nvPr/>
            </p:nvGrpSpPr>
            <p:grpSpPr>
              <a:xfrm>
                <a:off x="2521874" y="2521075"/>
                <a:ext cx="1387387" cy="1948728"/>
                <a:chOff x="1922084" y="1988375"/>
                <a:chExt cx="2163037" cy="3038208"/>
              </a:xfrm>
            </p:grpSpPr>
            <p:pic>
              <p:nvPicPr>
                <p:cNvPr id="62" name="Picture 61" descr="Loner_Green-11.png"/>
                <p:cNvPicPr>
                  <a:picLocks noChangeAspect="1"/>
                </p:cNvPicPr>
                <p:nvPr/>
              </p:nvPicPr>
              <p:blipFill rotWithShape="1">
                <a:blip r:embed="rId3">
                  <a:extLst>
                    <a:ext uri="{28A0092B-C50C-407E-A947-70E740481C1C}">
                      <a14:useLocalDpi xmlns:a14="http://schemas.microsoft.com/office/drawing/2010/main" val="0"/>
                    </a:ext>
                  </a:extLst>
                </a:blip>
                <a:srcRect l="23428" t="10199" r="22241" b="7960"/>
                <a:stretch/>
              </p:blipFill>
              <p:spPr>
                <a:xfrm>
                  <a:off x="2393121" y="2475131"/>
                  <a:ext cx="1149095" cy="1730944"/>
                </a:xfrm>
                <a:prstGeom prst="rect">
                  <a:avLst/>
                </a:prstGeom>
              </p:spPr>
            </p:pic>
            <p:pic>
              <p:nvPicPr>
                <p:cNvPr id="63" name="Picture 62" descr="HighAlarm-15.png"/>
                <p:cNvPicPr>
                  <a:picLocks noChangeAspect="1"/>
                </p:cNvPicPr>
                <p:nvPr/>
              </p:nvPicPr>
              <p:blipFill rotWithShape="1">
                <a:blip r:embed="rId4">
                  <a:extLst>
                    <a:ext uri="{28A0092B-C50C-407E-A947-70E740481C1C}">
                      <a14:useLocalDpi xmlns:a14="http://schemas.microsoft.com/office/drawing/2010/main" val="0"/>
                    </a:ext>
                  </a:extLst>
                </a:blip>
                <a:srcRect l="29188" t="32987" r="18635" b="30986"/>
                <a:stretch/>
              </p:blipFill>
              <p:spPr>
                <a:xfrm>
                  <a:off x="2444475" y="2602639"/>
                  <a:ext cx="1113203" cy="768641"/>
                </a:xfrm>
                <a:prstGeom prst="rect">
                  <a:avLst/>
                </a:prstGeom>
              </p:spPr>
            </p:pic>
            <p:pic>
              <p:nvPicPr>
                <p:cNvPr id="64" name="Picture 63" descr="HighAlarm-14.png"/>
                <p:cNvPicPr>
                  <a:picLocks noChangeAspect="1"/>
                </p:cNvPicPr>
                <p:nvPr/>
              </p:nvPicPr>
              <p:blipFill rotWithShape="1">
                <a:blip r:embed="rId5">
                  <a:extLst>
                    <a:ext uri="{28A0092B-C50C-407E-A947-70E740481C1C}">
                      <a14:useLocalDpi xmlns:a14="http://schemas.microsoft.com/office/drawing/2010/main" val="0"/>
                    </a:ext>
                  </a:extLst>
                </a:blip>
                <a:srcRect l="66041" t="6433" r="9327" b="50562"/>
                <a:stretch/>
              </p:blipFill>
              <p:spPr>
                <a:xfrm rot="17075564">
                  <a:off x="2576246" y="1694914"/>
                  <a:ext cx="786874" cy="1373795"/>
                </a:xfrm>
                <a:prstGeom prst="rect">
                  <a:avLst/>
                </a:prstGeom>
              </p:spPr>
            </p:pic>
            <p:pic>
              <p:nvPicPr>
                <p:cNvPr id="65" name="Picture 64" descr="TeamAlert-12.png"/>
                <p:cNvPicPr>
                  <a:picLocks noChangeAspect="1"/>
                </p:cNvPicPr>
                <p:nvPr/>
              </p:nvPicPr>
              <p:blipFill rotWithShape="1">
                <a:blip r:embed="rId6">
                  <a:extLst>
                    <a:ext uri="{28A0092B-C50C-407E-A947-70E740481C1C}">
                      <a14:useLocalDpi xmlns:a14="http://schemas.microsoft.com/office/drawing/2010/main" val="0"/>
                    </a:ext>
                  </a:extLst>
                </a:blip>
                <a:srcRect t="27749" b="42408"/>
                <a:stretch/>
              </p:blipFill>
              <p:spPr>
                <a:xfrm>
                  <a:off x="1922084" y="2694357"/>
                  <a:ext cx="2163037" cy="645513"/>
                </a:xfrm>
                <a:prstGeom prst="rect">
                  <a:avLst/>
                </a:prstGeom>
              </p:spPr>
            </p:pic>
            <p:grpSp>
              <p:nvGrpSpPr>
                <p:cNvPr id="66" name="Group 65"/>
                <p:cNvGrpSpPr/>
                <p:nvPr/>
              </p:nvGrpSpPr>
              <p:grpSpPr>
                <a:xfrm>
                  <a:off x="2437419" y="2443211"/>
                  <a:ext cx="1091880" cy="2583372"/>
                  <a:chOff x="6758988" y="2554702"/>
                  <a:chExt cx="1467790" cy="3472768"/>
                </a:xfrm>
              </p:grpSpPr>
              <p:sp>
                <p:nvSpPr>
                  <p:cNvPr id="67" name="Rectangle 66"/>
                  <p:cNvSpPr/>
                  <p:nvPr/>
                </p:nvSpPr>
                <p:spPr>
                  <a:xfrm>
                    <a:off x="6996337" y="2723191"/>
                    <a:ext cx="1049867" cy="216207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charset="0"/>
                    </a:endParaRPr>
                  </a:p>
                </p:txBody>
              </p:sp>
              <p:pic>
                <p:nvPicPr>
                  <p:cNvPr id="68" name="Picture 67" descr="DeviceImage-06.png"/>
                  <p:cNvPicPr>
                    <a:picLocks noChangeAspect="1"/>
                  </p:cNvPicPr>
                  <p:nvPr/>
                </p:nvPicPr>
                <p:blipFill rotWithShape="1">
                  <a:blip r:embed="rId7">
                    <a:extLst>
                      <a:ext uri="{28A0092B-C50C-407E-A947-70E740481C1C}">
                        <a14:useLocalDpi xmlns:a14="http://schemas.microsoft.com/office/drawing/2010/main" val="0"/>
                      </a:ext>
                    </a:extLst>
                  </a:blip>
                  <a:srcRect l="29588" t="11514" r="34903" b="4472"/>
                  <a:stretch/>
                </p:blipFill>
                <p:spPr>
                  <a:xfrm>
                    <a:off x="6758988" y="2554702"/>
                    <a:ext cx="1467790" cy="3472768"/>
                  </a:xfrm>
                  <a:prstGeom prst="rect">
                    <a:avLst/>
                  </a:prstGeom>
                </p:spPr>
              </p:pic>
            </p:grpSp>
          </p:grpSp>
          <p:pic>
            <p:nvPicPr>
              <p:cNvPr id="61" name="Picture 60" descr="AmazonAssets-0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1771" y="2702723"/>
                <a:ext cx="1958307" cy="1958307"/>
              </a:xfrm>
              <a:prstGeom prst="rect">
                <a:avLst/>
              </a:prstGeom>
            </p:spPr>
          </p:pic>
        </p:grpSp>
        <p:sp>
          <p:nvSpPr>
            <p:cNvPr id="59" name="Oval 58"/>
            <p:cNvSpPr/>
            <p:nvPr/>
          </p:nvSpPr>
          <p:spPr>
            <a:xfrm>
              <a:off x="993895" y="4434808"/>
              <a:ext cx="1542708" cy="1542708"/>
            </a:xfrm>
            <a:prstGeom prst="ellipse">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charset="0"/>
              </a:endParaRPr>
            </a:p>
          </p:txBody>
        </p:sp>
      </p:grpSp>
      <p:grpSp>
        <p:nvGrpSpPr>
          <p:cNvPr id="69" name="Group 68"/>
          <p:cNvGrpSpPr/>
          <p:nvPr/>
        </p:nvGrpSpPr>
        <p:grpSpPr>
          <a:xfrm>
            <a:off x="6208538" y="2979272"/>
            <a:ext cx="1002239" cy="902312"/>
            <a:chOff x="6855082" y="4455785"/>
            <a:chExt cx="1713556" cy="1542708"/>
          </a:xfrm>
        </p:grpSpPr>
        <p:grpSp>
          <p:nvGrpSpPr>
            <p:cNvPr id="70" name="Group 69"/>
            <p:cNvGrpSpPr/>
            <p:nvPr/>
          </p:nvGrpSpPr>
          <p:grpSpPr>
            <a:xfrm>
              <a:off x="7296261" y="4641426"/>
              <a:ext cx="872985" cy="730582"/>
              <a:chOff x="6368558" y="1977681"/>
              <a:chExt cx="1120231" cy="937497"/>
            </a:xfrm>
          </p:grpSpPr>
          <p:pic>
            <p:nvPicPr>
              <p:cNvPr id="73" name="Picture 72" descr="Safety Monitorin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1429" y="2137133"/>
                <a:ext cx="997360" cy="778045"/>
              </a:xfrm>
              <a:prstGeom prst="rect">
                <a:avLst/>
              </a:prstGeom>
            </p:spPr>
          </p:pic>
          <p:pic>
            <p:nvPicPr>
              <p:cNvPr id="74" name="Picture 73" descr="Alert-28.png"/>
              <p:cNvPicPr>
                <a:picLocks noChangeAspect="1"/>
              </p:cNvPicPr>
              <p:nvPr/>
            </p:nvPicPr>
            <p:blipFill rotWithShape="1">
              <a:blip r:embed="rId10">
                <a:extLst>
                  <a:ext uri="{28A0092B-C50C-407E-A947-70E740481C1C}">
                    <a14:useLocalDpi xmlns:a14="http://schemas.microsoft.com/office/drawing/2010/main" val="0"/>
                  </a:ext>
                </a:extLst>
              </a:blip>
              <a:srcRect l="36425" t="28343" b="29905"/>
              <a:stretch/>
            </p:blipFill>
            <p:spPr>
              <a:xfrm>
                <a:off x="6368558" y="1977681"/>
                <a:ext cx="750075" cy="492595"/>
              </a:xfrm>
              <a:prstGeom prst="rect">
                <a:avLst/>
              </a:prstGeom>
            </p:spPr>
          </p:pic>
        </p:grpSp>
        <p:sp>
          <p:nvSpPr>
            <p:cNvPr id="71" name="TextBox 70"/>
            <p:cNvSpPr txBox="1"/>
            <p:nvPr/>
          </p:nvSpPr>
          <p:spPr>
            <a:xfrm>
              <a:off x="6855082" y="5400215"/>
              <a:ext cx="1713556" cy="473593"/>
            </a:xfrm>
            <a:prstGeom prst="rect">
              <a:avLst/>
            </a:prstGeom>
            <a:noFill/>
          </p:spPr>
          <p:txBody>
            <a:bodyPr wrap="square" rtlCol="0">
              <a:spAutoFit/>
            </a:bodyPr>
            <a:lstStyle/>
            <a:p>
              <a:pPr algn="ctr"/>
              <a:r>
                <a:rPr lang="en-US" sz="600" dirty="0" smtClean="0">
                  <a:solidFill>
                    <a:schemeClr val="tx1">
                      <a:lumMod val="75000"/>
                      <a:lumOff val="25000"/>
                    </a:schemeClr>
                  </a:solidFill>
                  <a:latin typeface="Arial" charset="0"/>
                  <a:cs typeface="Arial" charset="0"/>
                </a:rPr>
                <a:t>Response </a:t>
              </a:r>
            </a:p>
            <a:p>
              <a:pPr algn="ctr"/>
              <a:r>
                <a:rPr lang="en-US" sz="600" dirty="0" smtClean="0">
                  <a:solidFill>
                    <a:schemeClr val="tx1">
                      <a:lumMod val="75000"/>
                      <a:lumOff val="25000"/>
                    </a:schemeClr>
                  </a:solidFill>
                  <a:latin typeface="Arial" charset="0"/>
                  <a:cs typeface="Arial" charset="0"/>
                </a:rPr>
                <a:t>Service</a:t>
              </a:r>
              <a:endParaRPr lang="en-US" sz="600" dirty="0">
                <a:solidFill>
                  <a:schemeClr val="tx1">
                    <a:lumMod val="75000"/>
                    <a:lumOff val="25000"/>
                  </a:schemeClr>
                </a:solidFill>
                <a:latin typeface="Arial" charset="0"/>
                <a:cs typeface="Arial" charset="0"/>
              </a:endParaRPr>
            </a:p>
          </p:txBody>
        </p:sp>
        <p:sp>
          <p:nvSpPr>
            <p:cNvPr id="72" name="Oval 71"/>
            <p:cNvSpPr/>
            <p:nvPr/>
          </p:nvSpPr>
          <p:spPr>
            <a:xfrm>
              <a:off x="6933884" y="4455785"/>
              <a:ext cx="1542708" cy="1542708"/>
            </a:xfrm>
            <a:prstGeom prst="ellipse">
              <a:avLst/>
            </a:prstGeom>
            <a:no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charset="0"/>
              </a:endParaRPr>
            </a:p>
          </p:txBody>
        </p:sp>
      </p:grpSp>
      <p:grpSp>
        <p:nvGrpSpPr>
          <p:cNvPr id="79" name="Group 78"/>
          <p:cNvGrpSpPr/>
          <p:nvPr/>
        </p:nvGrpSpPr>
        <p:grpSpPr>
          <a:xfrm>
            <a:off x="2820180" y="2979272"/>
            <a:ext cx="1002239" cy="902312"/>
            <a:chOff x="3396188" y="3621009"/>
            <a:chExt cx="1173796" cy="1056764"/>
          </a:xfrm>
        </p:grpSpPr>
        <p:pic>
          <p:nvPicPr>
            <p:cNvPr id="80" name="Picture 79"/>
            <p:cNvPicPr>
              <a:picLocks noChangeAspect="1"/>
            </p:cNvPicPr>
            <p:nvPr/>
          </p:nvPicPr>
          <p:blipFill>
            <a:blip r:embed="rId11">
              <a:alphaModFix/>
            </a:blip>
            <a:stretch>
              <a:fillRect/>
            </a:stretch>
          </p:blipFill>
          <p:spPr>
            <a:xfrm>
              <a:off x="3727497" y="3890444"/>
              <a:ext cx="492697" cy="377192"/>
            </a:xfrm>
            <a:prstGeom prst="rect">
              <a:avLst/>
            </a:prstGeom>
          </p:spPr>
        </p:pic>
        <p:sp>
          <p:nvSpPr>
            <p:cNvPr id="81" name="TextBox 80"/>
            <p:cNvSpPr txBox="1"/>
            <p:nvPr/>
          </p:nvSpPr>
          <p:spPr>
            <a:xfrm>
              <a:off x="3396188" y="4314088"/>
              <a:ext cx="1173796" cy="215444"/>
            </a:xfrm>
            <a:prstGeom prst="rect">
              <a:avLst/>
            </a:prstGeom>
            <a:noFill/>
          </p:spPr>
          <p:txBody>
            <a:bodyPr wrap="square" rtlCol="0">
              <a:spAutoFit/>
            </a:bodyPr>
            <a:lstStyle/>
            <a:p>
              <a:pPr algn="ctr"/>
              <a:r>
                <a:rPr lang="en-US" sz="600" dirty="0" smtClean="0">
                  <a:solidFill>
                    <a:srgbClr val="000000"/>
                  </a:solidFill>
                  <a:latin typeface="Arial" charset="0"/>
                  <a:cs typeface="Arial" charset="0"/>
                </a:rPr>
                <a:t>Loner Bridge</a:t>
              </a:r>
              <a:endParaRPr lang="en-US" sz="600" dirty="0">
                <a:solidFill>
                  <a:srgbClr val="000000"/>
                </a:solidFill>
                <a:latin typeface="Arial" charset="0"/>
                <a:cs typeface="Arial" charset="0"/>
              </a:endParaRPr>
            </a:p>
          </p:txBody>
        </p:sp>
        <p:sp>
          <p:nvSpPr>
            <p:cNvPr id="82" name="Oval 81"/>
            <p:cNvSpPr/>
            <p:nvPr/>
          </p:nvSpPr>
          <p:spPr>
            <a:xfrm>
              <a:off x="3445463" y="3621009"/>
              <a:ext cx="1056764" cy="1056764"/>
            </a:xfrm>
            <a:prstGeom prst="ellipse">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charset="0"/>
              </a:endParaRPr>
            </a:p>
          </p:txBody>
        </p:sp>
      </p:grpSp>
      <p:cxnSp>
        <p:nvCxnSpPr>
          <p:cNvPr id="4" name="Straight Connector 3"/>
          <p:cNvCxnSpPr/>
          <p:nvPr/>
        </p:nvCxnSpPr>
        <p:spPr>
          <a:xfrm>
            <a:off x="2580995" y="3437246"/>
            <a:ext cx="260351" cy="4522"/>
          </a:xfrm>
          <a:prstGeom prst="line">
            <a:avLst/>
          </a:prstGeom>
          <a:ln w="12700" cmpd="sng">
            <a:solidFill>
              <a:schemeClr val="accent3">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1351231" y="4526245"/>
            <a:ext cx="6301515" cy="307777"/>
          </a:xfrm>
          <a:prstGeom prst="rect">
            <a:avLst/>
          </a:prstGeom>
          <a:noFill/>
        </p:spPr>
        <p:txBody>
          <a:bodyPr wrap="square" rtlCol="0">
            <a:spAutoFit/>
          </a:bodyPr>
          <a:lstStyle/>
          <a:p>
            <a:pPr algn="ctr">
              <a:defRPr/>
            </a:pPr>
            <a:r>
              <a:rPr lang="en-US" sz="1400" dirty="0" smtClean="0">
                <a:latin typeface="Arial" charset="0"/>
                <a:cs typeface="Arial" charset="0"/>
              </a:rPr>
              <a:t>The Loner Device is the </a:t>
            </a:r>
            <a:r>
              <a:rPr lang="en-US" sz="1400" dirty="0" smtClean="0">
                <a:latin typeface="Arial" charset="0"/>
                <a:ea typeface="Arial" charset="0"/>
                <a:cs typeface="Arial" charset="0"/>
              </a:rPr>
              <a:t>monitor</a:t>
            </a:r>
            <a:r>
              <a:rPr lang="en-US" sz="1400" dirty="0" smtClean="0">
                <a:latin typeface="Arial" charset="0"/>
                <a:cs typeface="Arial" charset="0"/>
              </a:rPr>
              <a:t> and the Bridge is the </a:t>
            </a:r>
            <a:r>
              <a:rPr lang="en-US" sz="1400" dirty="0" smtClean="0">
                <a:latin typeface="Arial" charset="0"/>
                <a:ea typeface="Arial" charset="0"/>
                <a:cs typeface="Arial" charset="0"/>
              </a:rPr>
              <a:t>communicator</a:t>
            </a:r>
            <a:r>
              <a:rPr lang="en-US" sz="1400" dirty="0" smtClean="0">
                <a:latin typeface="Arial" charset="0"/>
                <a:cs typeface="Arial" charset="0"/>
              </a:rPr>
              <a:t>.</a:t>
            </a:r>
            <a:endParaRPr lang="en-US" sz="1400" dirty="0">
              <a:latin typeface="Arial" charset="0"/>
              <a:cs typeface="Arial" charset="0"/>
            </a:endParaRPr>
          </a:p>
        </p:txBody>
      </p:sp>
      <p:cxnSp>
        <p:nvCxnSpPr>
          <p:cNvPr id="49" name="Straight Connector 48"/>
          <p:cNvCxnSpPr/>
          <p:nvPr/>
        </p:nvCxnSpPr>
        <p:spPr>
          <a:xfrm>
            <a:off x="3764564" y="3439507"/>
            <a:ext cx="209196" cy="0"/>
          </a:xfrm>
          <a:prstGeom prst="line">
            <a:avLst/>
          </a:prstGeom>
          <a:ln w="12700" cmpd="sng">
            <a:solidFill>
              <a:schemeClr val="accent3">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4030361" y="2970645"/>
            <a:ext cx="902312" cy="902312"/>
            <a:chOff x="4030361" y="2970645"/>
            <a:chExt cx="902312" cy="902312"/>
          </a:xfrm>
        </p:grpSpPr>
        <p:grpSp>
          <p:nvGrpSpPr>
            <p:cNvPr id="44" name="Group 43"/>
            <p:cNvGrpSpPr/>
            <p:nvPr/>
          </p:nvGrpSpPr>
          <p:grpSpPr>
            <a:xfrm>
              <a:off x="4030361" y="2970645"/>
              <a:ext cx="902312" cy="902312"/>
              <a:chOff x="4940271" y="3610514"/>
              <a:chExt cx="1056764" cy="1056764"/>
            </a:xfrm>
          </p:grpSpPr>
          <p:sp>
            <p:nvSpPr>
              <p:cNvPr id="45" name="TextBox 44"/>
              <p:cNvSpPr txBox="1"/>
              <p:nvPr/>
            </p:nvSpPr>
            <p:spPr>
              <a:xfrm>
                <a:off x="5026488" y="4288908"/>
                <a:ext cx="884330" cy="216276"/>
              </a:xfrm>
              <a:prstGeom prst="rect">
                <a:avLst/>
              </a:prstGeom>
              <a:noFill/>
            </p:spPr>
            <p:txBody>
              <a:bodyPr wrap="square" rtlCol="0">
                <a:spAutoFit/>
              </a:bodyPr>
              <a:lstStyle/>
              <a:p>
                <a:pPr algn="ctr"/>
                <a:r>
                  <a:rPr lang="en-US" sz="600" dirty="0" smtClean="0">
                    <a:solidFill>
                      <a:srgbClr val="000000"/>
                    </a:solidFill>
                    <a:latin typeface="Arial" charset="0"/>
                    <a:cs typeface="Arial" charset="0"/>
                  </a:rPr>
                  <a:t>Cell &amp; Satellite</a:t>
                </a:r>
                <a:endParaRPr lang="en-US" sz="600" dirty="0">
                  <a:solidFill>
                    <a:srgbClr val="000000"/>
                  </a:solidFill>
                  <a:latin typeface="Arial" charset="0"/>
                  <a:cs typeface="Arial" charset="0"/>
                </a:endParaRPr>
              </a:p>
            </p:txBody>
          </p:sp>
          <p:sp>
            <p:nvSpPr>
              <p:cNvPr id="46" name="Oval 45"/>
              <p:cNvSpPr/>
              <p:nvPr/>
            </p:nvSpPr>
            <p:spPr>
              <a:xfrm>
                <a:off x="4940271" y="3610514"/>
                <a:ext cx="1056764" cy="1056764"/>
              </a:xfrm>
              <a:prstGeom prst="ellipse">
                <a:avLst/>
              </a:prstGeom>
              <a:no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charset="0"/>
                </a:endParaRPr>
              </a:p>
            </p:txBody>
          </p:sp>
        </p:grpSp>
        <p:pic>
          <p:nvPicPr>
            <p:cNvPr id="13" name="Picture 12" descr="15766372-illustration-of-antenna-Stock-Vector-radio-tower-telecommunication.jpg"/>
            <p:cNvPicPr>
              <a:picLocks noChangeAspect="1"/>
            </p:cNvPicPr>
            <p:nvPr/>
          </p:nvPicPr>
          <p:blipFill rotWithShape="1">
            <a:blip r:embed="rId12">
              <a:extLst>
                <a:ext uri="{28A0092B-C50C-407E-A947-70E740481C1C}">
                  <a14:useLocalDpi xmlns:a14="http://schemas.microsoft.com/office/drawing/2010/main" val="0"/>
                </a:ext>
              </a:extLst>
            </a:blip>
            <a:srcRect l="20227" r="23539"/>
            <a:stretch/>
          </p:blipFill>
          <p:spPr>
            <a:xfrm>
              <a:off x="4254022" y="3171576"/>
              <a:ext cx="222728" cy="396071"/>
            </a:xfrm>
            <a:prstGeom prst="rect">
              <a:avLst/>
            </a:prstGeom>
          </p:spPr>
        </p:pic>
        <p:pic>
          <p:nvPicPr>
            <p:cNvPr id="12" name="Picture 11" descr="GPS Satellite.psd"/>
            <p:cNvPicPr>
              <a:picLocks noChangeAspect="1"/>
            </p:cNvPicPr>
            <p:nvPr/>
          </p:nvPicPr>
          <p:blipFill rotWithShape="1">
            <a:blip r:embed="rId13">
              <a:extLst>
                <a:ext uri="{28A0092B-C50C-407E-A947-70E740481C1C}">
                  <a14:useLocalDpi xmlns:a14="http://schemas.microsoft.com/office/drawing/2010/main" val="0"/>
                </a:ext>
              </a:extLst>
            </a:blip>
            <a:srcRect l="-512" t="40689" r="41873" b="21326"/>
            <a:stretch/>
          </p:blipFill>
          <p:spPr>
            <a:xfrm rot="4231636">
              <a:off x="4417328" y="3123887"/>
              <a:ext cx="410079" cy="265634"/>
            </a:xfrm>
            <a:prstGeom prst="rect">
              <a:avLst/>
            </a:prstGeom>
          </p:spPr>
        </p:pic>
      </p:grpSp>
      <p:pic>
        <p:nvPicPr>
          <p:cNvPr id="17" name="Picture 16" descr="Network.png"/>
          <p:cNvPicPr>
            <a:picLocks noChangeAspect="1"/>
          </p:cNvPicPr>
          <p:nvPr/>
        </p:nvPicPr>
        <p:blipFill rotWithShape="1">
          <a:blip r:embed="rId14">
            <a:extLst>
              <a:ext uri="{28A0092B-C50C-407E-A947-70E740481C1C}">
                <a14:useLocalDpi xmlns:a14="http://schemas.microsoft.com/office/drawing/2010/main" val="0"/>
              </a:ext>
            </a:extLst>
          </a:blip>
          <a:srcRect r="11659"/>
          <a:stretch/>
        </p:blipFill>
        <p:spPr>
          <a:xfrm>
            <a:off x="5119449" y="2949013"/>
            <a:ext cx="949364" cy="923944"/>
          </a:xfrm>
          <a:prstGeom prst="rect">
            <a:avLst/>
          </a:prstGeom>
        </p:spPr>
      </p:pic>
      <p:grpSp>
        <p:nvGrpSpPr>
          <p:cNvPr id="75" name="Group 74"/>
          <p:cNvGrpSpPr/>
          <p:nvPr/>
        </p:nvGrpSpPr>
        <p:grpSpPr>
          <a:xfrm>
            <a:off x="5119449" y="2970645"/>
            <a:ext cx="902312" cy="902312"/>
            <a:chOff x="4940271" y="3610514"/>
            <a:chExt cx="1056764" cy="1056764"/>
          </a:xfrm>
        </p:grpSpPr>
        <p:sp>
          <p:nvSpPr>
            <p:cNvPr id="78" name="Oval 77"/>
            <p:cNvSpPr/>
            <p:nvPr/>
          </p:nvSpPr>
          <p:spPr>
            <a:xfrm>
              <a:off x="4940271" y="3610514"/>
              <a:ext cx="1056764" cy="1056764"/>
            </a:xfrm>
            <a:prstGeom prst="ellipse">
              <a:avLst/>
            </a:prstGeom>
            <a:no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charset="0"/>
              </a:endParaRPr>
            </a:p>
          </p:txBody>
        </p:sp>
        <p:sp>
          <p:nvSpPr>
            <p:cNvPr id="76" name="TextBox 75"/>
            <p:cNvSpPr txBox="1"/>
            <p:nvPr/>
          </p:nvSpPr>
          <p:spPr>
            <a:xfrm>
              <a:off x="5026488" y="4256494"/>
              <a:ext cx="884330" cy="324414"/>
            </a:xfrm>
            <a:prstGeom prst="rect">
              <a:avLst/>
            </a:prstGeom>
            <a:noFill/>
          </p:spPr>
          <p:txBody>
            <a:bodyPr wrap="square" rtlCol="0">
              <a:spAutoFit/>
            </a:bodyPr>
            <a:lstStyle/>
            <a:p>
              <a:pPr algn="ctr"/>
              <a:r>
                <a:rPr lang="en-US" sz="600" dirty="0" smtClean="0">
                  <a:solidFill>
                    <a:srgbClr val="000000"/>
                  </a:solidFill>
                  <a:latin typeface="Arial" charset="0"/>
                  <a:cs typeface="Arial" charset="0"/>
                </a:rPr>
                <a:t>Blackline Safety Network</a:t>
              </a:r>
              <a:endParaRPr lang="en-US" sz="600" dirty="0">
                <a:solidFill>
                  <a:srgbClr val="000000"/>
                </a:solidFill>
                <a:latin typeface="Arial" charset="0"/>
                <a:cs typeface="Arial" charset="0"/>
              </a:endParaRPr>
            </a:p>
          </p:txBody>
        </p:sp>
      </p:grpSp>
      <p:cxnSp>
        <p:nvCxnSpPr>
          <p:cNvPr id="83" name="Straight Connector 82"/>
          <p:cNvCxnSpPr/>
          <p:nvPr/>
        </p:nvCxnSpPr>
        <p:spPr>
          <a:xfrm>
            <a:off x="4910253" y="3439507"/>
            <a:ext cx="209196" cy="0"/>
          </a:xfrm>
          <a:prstGeom prst="line">
            <a:avLst/>
          </a:prstGeom>
          <a:ln w="12700" cmpd="sng">
            <a:solidFill>
              <a:schemeClr val="accent3">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045432" y="3448974"/>
            <a:ext cx="209196" cy="0"/>
          </a:xfrm>
          <a:prstGeom prst="line">
            <a:avLst/>
          </a:prstGeom>
          <a:ln w="12700" cmpd="sng">
            <a:solidFill>
              <a:schemeClr val="accent3">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0" name="Picture 4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51" name="TextBox 50"/>
          <p:cNvSpPr txBox="1"/>
          <p:nvPr/>
        </p:nvSpPr>
        <p:spPr>
          <a:xfrm>
            <a:off x="153536" y="130165"/>
            <a:ext cx="5271181" cy="307777"/>
          </a:xfrm>
          <a:prstGeom prst="rect">
            <a:avLst/>
          </a:prstGeom>
          <a:noFill/>
        </p:spPr>
        <p:txBody>
          <a:bodyPr wrap="square" rtlCol="0">
            <a:spAutoFit/>
          </a:bodyPr>
          <a:lstStyle/>
          <a:p>
            <a:r>
              <a:rPr lang="en-US" sz="1400" dirty="0">
                <a:solidFill>
                  <a:srgbClr val="BABABA"/>
                </a:solidFill>
                <a:latin typeface="Arial" charset="0"/>
              </a:rPr>
              <a:t>ABOUT THE </a:t>
            </a:r>
            <a:r>
              <a:rPr lang="en-US" sz="1400" dirty="0" smtClean="0">
                <a:solidFill>
                  <a:srgbClr val="BABABA"/>
                </a:solidFill>
                <a:latin typeface="Arial" charset="0"/>
              </a:rPr>
              <a:t>DEVICE – Loner Bridge &amp; 900</a:t>
            </a:r>
            <a:endParaRPr lang="en-US" sz="1400" dirty="0">
              <a:solidFill>
                <a:srgbClr val="BABABA"/>
              </a:solidFill>
              <a:latin typeface="Arial" charset="0"/>
            </a:endParaRPr>
          </a:p>
        </p:txBody>
      </p:sp>
      <p:sp>
        <p:nvSpPr>
          <p:cNvPr id="52" name="TextBox 51"/>
          <p:cNvSpPr txBox="1"/>
          <p:nvPr/>
        </p:nvSpPr>
        <p:spPr>
          <a:xfrm>
            <a:off x="564013" y="1010191"/>
            <a:ext cx="7825473" cy="830997"/>
          </a:xfrm>
          <a:prstGeom prst="rect">
            <a:avLst/>
          </a:prstGeom>
          <a:noFill/>
        </p:spPr>
        <p:txBody>
          <a:bodyPr wrap="square" rtlCol="0">
            <a:spAutoFit/>
          </a:bodyPr>
          <a:lstStyle/>
          <a:p>
            <a:pPr marL="11113"/>
            <a:r>
              <a:rPr lang="en-US" sz="2400" spc="300" dirty="0" smtClean="0">
                <a:solidFill>
                  <a:srgbClr val="A6192E"/>
                </a:solidFill>
                <a:latin typeface="Arial" charset="0"/>
                <a:cs typeface="Arial" charset="0"/>
              </a:rPr>
              <a:t>HOW DO LONER BRIDGE &amp; LONER 900 WORK TOGETHER?</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1922988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30"/>
                    </a14:imgEffect>
                  </a14:imgLayer>
                </a14:imgProps>
              </a:ext>
              <a:ext uri="{28A0092B-C50C-407E-A947-70E740481C1C}">
                <a14:useLocalDpi xmlns:a14="http://schemas.microsoft.com/office/drawing/2010/main" val="0"/>
              </a:ext>
            </a:extLst>
          </a:blip>
          <a:srcRect r="24389"/>
          <a:stretch/>
        </p:blipFill>
        <p:spPr>
          <a:xfrm>
            <a:off x="0" y="0"/>
            <a:ext cx="9218428" cy="6858000"/>
          </a:xfrm>
          <a:prstGeom prst="rect">
            <a:avLst/>
          </a:prstGeom>
        </p:spPr>
      </p:pic>
      <p:sp>
        <p:nvSpPr>
          <p:cNvPr id="9" name="Rectangle 8"/>
          <p:cNvSpPr/>
          <p:nvPr/>
        </p:nvSpPr>
        <p:spPr>
          <a:xfrm>
            <a:off x="0" y="0"/>
            <a:ext cx="9218428"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QUESTIONS?</a:t>
            </a:r>
          </a:p>
        </p:txBody>
      </p:sp>
    </p:spTree>
    <p:extLst>
      <p:ext uri="{BB962C8B-B14F-4D97-AF65-F5344CB8AC3E}">
        <p14:creationId xmlns:p14="http://schemas.microsoft.com/office/powerpoint/2010/main" val="1503200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12"/>
                    </a14:imgEffect>
                  </a14:imgLayer>
                </a14:imgProps>
              </a:ext>
              <a:ext uri="{28A0092B-C50C-407E-A947-70E740481C1C}">
                <a14:useLocalDpi xmlns:a14="http://schemas.microsoft.com/office/drawing/2010/main" val="0"/>
              </a:ext>
            </a:extLst>
          </a:blip>
          <a:srcRect l="9180" r="15819"/>
          <a:stretch/>
        </p:blipFill>
        <p:spPr>
          <a:xfrm>
            <a:off x="1" y="0"/>
            <a:ext cx="9144001" cy="6858000"/>
          </a:xfrm>
          <a:prstGeom prst="rect">
            <a:avLst/>
          </a:prstGeom>
        </p:spPr>
      </p:pic>
      <p:sp>
        <p:nvSpPr>
          <p:cNvPr id="5" name="Rectangle 4"/>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7" name="TextBox 26"/>
          <p:cNvSpPr txBox="1"/>
          <p:nvPr/>
        </p:nvSpPr>
        <p:spPr>
          <a:xfrm>
            <a:off x="1350818" y="3310566"/>
            <a:ext cx="6442364" cy="1323439"/>
          </a:xfrm>
          <a:prstGeom prst="rect">
            <a:avLst/>
          </a:prstGeom>
          <a:noFill/>
        </p:spPr>
        <p:txBody>
          <a:bodyPr wrap="square" rtlCol="0">
            <a:spAutoFit/>
          </a:bodyPr>
          <a:lstStyle/>
          <a:p>
            <a:pPr algn="ctr"/>
            <a:r>
              <a:rPr lang="en-US" sz="2000" spc="300" dirty="0">
                <a:solidFill>
                  <a:schemeClr val="bg1"/>
                </a:solidFill>
                <a:latin typeface="Arial" charset="0"/>
                <a:ea typeface="Arial" charset="0"/>
                <a:cs typeface="Arial" charset="0"/>
              </a:rPr>
              <a:t>For more support materials,</a:t>
            </a:r>
          </a:p>
          <a:p>
            <a:pPr algn="ctr"/>
            <a:r>
              <a:rPr lang="en-US" sz="2000" spc="300" dirty="0">
                <a:solidFill>
                  <a:schemeClr val="bg1"/>
                </a:solidFill>
                <a:latin typeface="Arial" charset="0"/>
                <a:ea typeface="Arial" charset="0"/>
                <a:cs typeface="Arial" charset="0"/>
              </a:rPr>
              <a:t>Please visit </a:t>
            </a:r>
            <a:r>
              <a:rPr lang="en-US" sz="2000" spc="300" dirty="0" err="1" smtClean="0">
                <a:solidFill>
                  <a:srgbClr val="A6192E"/>
                </a:solidFill>
                <a:latin typeface="Arial" charset="0"/>
                <a:ea typeface="Arial" charset="0"/>
                <a:cs typeface="Arial" charset="0"/>
              </a:rPr>
              <a:t>support.blacklinesafety.com</a:t>
            </a:r>
            <a:endParaRPr lang="en-US" sz="2000" spc="300" dirty="0" smtClean="0">
              <a:solidFill>
                <a:srgbClr val="A6192E"/>
              </a:solidFill>
              <a:latin typeface="Arial" charset="0"/>
              <a:ea typeface="Arial" charset="0"/>
              <a:cs typeface="Arial" charset="0"/>
            </a:endParaRPr>
          </a:p>
          <a:p>
            <a:pPr algn="ctr"/>
            <a:endParaRPr lang="en-US" sz="2000" spc="300" dirty="0">
              <a:solidFill>
                <a:srgbClr val="A6192E"/>
              </a:solidFill>
              <a:latin typeface="Arial" charset="0"/>
              <a:cs typeface="Arial" charset="0"/>
            </a:endParaRPr>
          </a:p>
          <a:p>
            <a:pPr algn="ctr"/>
            <a:r>
              <a:rPr lang="en-US" sz="2000" spc="300" dirty="0" smtClean="0">
                <a:solidFill>
                  <a:schemeClr val="bg1"/>
                </a:solidFill>
                <a:latin typeface="Arial" charset="0"/>
                <a:ea typeface="Arial" charset="0"/>
                <a:cs typeface="Arial" charset="0"/>
              </a:rPr>
              <a:t>Customer Care: 1-877-869-7212</a:t>
            </a:r>
            <a:endParaRPr lang="en-US" sz="2000" spc="300"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416" y="2457045"/>
            <a:ext cx="4496686" cy="693576"/>
          </a:xfrm>
          <a:prstGeom prst="rect">
            <a:avLst/>
          </a:prstGeom>
        </p:spPr>
      </p:pic>
      <p:sp>
        <p:nvSpPr>
          <p:cNvPr id="6" name="TextBox 5"/>
          <p:cNvSpPr txBox="1"/>
          <p:nvPr/>
        </p:nvSpPr>
        <p:spPr>
          <a:xfrm>
            <a:off x="7378065" y="6373435"/>
            <a:ext cx="1515528" cy="169277"/>
          </a:xfrm>
          <a:prstGeom prst="rect">
            <a:avLst/>
          </a:prstGeom>
          <a:noFill/>
        </p:spPr>
        <p:txBody>
          <a:bodyPr wrap="square" rtlCol="0">
            <a:spAutoFit/>
          </a:bodyPr>
          <a:lstStyle/>
          <a:p>
            <a:pPr algn="r"/>
            <a:r>
              <a:rPr lang="en-US" sz="500" spc="300" dirty="0" smtClean="0">
                <a:solidFill>
                  <a:schemeClr val="bg1"/>
                </a:solidFill>
                <a:latin typeface="Arial" charset="0"/>
                <a:cs typeface="Arial" charset="0"/>
              </a:rPr>
              <a:t>0049/R1/2016-06-06</a:t>
            </a:r>
            <a:endParaRPr lang="en-US" sz="500" spc="300" dirty="0">
              <a:solidFill>
                <a:schemeClr val="bg1"/>
              </a:solidFill>
              <a:latin typeface="Arial" charset="0"/>
              <a:cs typeface="Arial" charset="0"/>
            </a:endParaRPr>
          </a:p>
        </p:txBody>
      </p:sp>
    </p:spTree>
    <p:extLst>
      <p:ext uri="{BB962C8B-B14F-4D97-AF65-F5344CB8AC3E}">
        <p14:creationId xmlns:p14="http://schemas.microsoft.com/office/powerpoint/2010/main" val="1737136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995255" y="2835757"/>
            <a:ext cx="2647417" cy="2026777"/>
          </a:xfrm>
          <a:prstGeom prst="rect">
            <a:avLst/>
          </a:prstGeom>
        </p:spPr>
      </p:pic>
      <p:sp>
        <p:nvSpPr>
          <p:cNvPr id="12" name="TextBox 11"/>
          <p:cNvSpPr txBox="1"/>
          <p:nvPr/>
        </p:nvSpPr>
        <p:spPr>
          <a:xfrm>
            <a:off x="5969767" y="3480515"/>
            <a:ext cx="1912740" cy="307777"/>
          </a:xfrm>
          <a:prstGeom prst="rect">
            <a:avLst/>
          </a:prstGeom>
          <a:noFill/>
        </p:spPr>
        <p:txBody>
          <a:bodyPr wrap="square" rtlCol="0">
            <a:spAutoFit/>
          </a:bodyPr>
          <a:lstStyle/>
          <a:p>
            <a:r>
              <a:rPr lang="en-US" sz="1400" dirty="0" smtClean="0">
                <a:latin typeface="Arial" charset="0"/>
                <a:ea typeface="Arial" charset="0"/>
                <a:cs typeface="Arial" charset="0"/>
              </a:rPr>
              <a:t>Power button</a:t>
            </a:r>
          </a:p>
        </p:txBody>
      </p:sp>
      <p:sp>
        <p:nvSpPr>
          <p:cNvPr id="17" name="TextBox 16"/>
          <p:cNvSpPr txBox="1"/>
          <p:nvPr/>
        </p:nvSpPr>
        <p:spPr>
          <a:xfrm>
            <a:off x="5969767" y="3741978"/>
            <a:ext cx="1912740" cy="307777"/>
          </a:xfrm>
          <a:prstGeom prst="rect">
            <a:avLst/>
          </a:prstGeom>
          <a:noFill/>
        </p:spPr>
        <p:txBody>
          <a:bodyPr wrap="square" rtlCol="0">
            <a:spAutoFit/>
          </a:bodyPr>
          <a:lstStyle/>
          <a:p>
            <a:r>
              <a:rPr lang="en-US" sz="1400" dirty="0" smtClean="0">
                <a:latin typeface="Arial" charset="0"/>
                <a:ea typeface="Arial" charset="0"/>
                <a:cs typeface="Arial" charset="0"/>
              </a:rPr>
              <a:t>LCD Display</a:t>
            </a:r>
          </a:p>
        </p:txBody>
      </p:sp>
      <p:sp>
        <p:nvSpPr>
          <p:cNvPr id="22" name="TextBox 21"/>
          <p:cNvSpPr txBox="1"/>
          <p:nvPr/>
        </p:nvSpPr>
        <p:spPr>
          <a:xfrm>
            <a:off x="718522" y="3277726"/>
            <a:ext cx="2391550" cy="307777"/>
          </a:xfrm>
          <a:prstGeom prst="rect">
            <a:avLst/>
          </a:prstGeom>
          <a:noFill/>
        </p:spPr>
        <p:txBody>
          <a:bodyPr wrap="square" rtlCol="0">
            <a:spAutoFit/>
          </a:bodyPr>
          <a:lstStyle/>
          <a:p>
            <a:r>
              <a:rPr lang="en-US" sz="1400" dirty="0" smtClean="0">
                <a:latin typeface="Arial" charset="0"/>
                <a:ea typeface="Arial" charset="0"/>
                <a:cs typeface="Arial" charset="0"/>
              </a:rPr>
              <a:t>Menu navigation buttons</a:t>
            </a:r>
          </a:p>
        </p:txBody>
      </p:sp>
      <p:sp>
        <p:nvSpPr>
          <p:cNvPr id="33" name="TextBox 32"/>
          <p:cNvSpPr txBox="1"/>
          <p:nvPr/>
        </p:nvSpPr>
        <p:spPr>
          <a:xfrm>
            <a:off x="5969767" y="3107321"/>
            <a:ext cx="2273051" cy="307777"/>
          </a:xfrm>
          <a:prstGeom prst="rect">
            <a:avLst/>
          </a:prstGeom>
          <a:noFill/>
        </p:spPr>
        <p:txBody>
          <a:bodyPr wrap="square" rtlCol="0">
            <a:spAutoFit/>
          </a:bodyPr>
          <a:lstStyle/>
          <a:p>
            <a:r>
              <a:rPr lang="en-US" sz="1400" dirty="0" err="1" smtClean="0">
                <a:latin typeface="Arial" charset="0"/>
                <a:ea typeface="Arial" charset="0"/>
                <a:cs typeface="Arial" charset="0"/>
              </a:rPr>
              <a:t>SureSafe</a:t>
            </a:r>
            <a:r>
              <a:rPr lang="en-US" sz="1400" dirty="0" smtClean="0">
                <a:latin typeface="Arial" charset="0"/>
                <a:ea typeface="Arial" charset="0"/>
                <a:cs typeface="Arial" charset="0"/>
              </a:rPr>
              <a:t>™ </a:t>
            </a:r>
            <a:r>
              <a:rPr lang="en-US" sz="1400" dirty="0">
                <a:latin typeface="Arial" charset="0"/>
                <a:ea typeface="Arial" charset="0"/>
                <a:cs typeface="Arial" charset="0"/>
              </a:rPr>
              <a:t>i</a:t>
            </a:r>
            <a:r>
              <a:rPr lang="en-US" sz="1400" dirty="0" smtClean="0">
                <a:latin typeface="Arial" charset="0"/>
                <a:ea typeface="Arial" charset="0"/>
                <a:cs typeface="Arial" charset="0"/>
              </a:rPr>
              <a:t>ndicator </a:t>
            </a:r>
            <a:r>
              <a:rPr lang="en-US" sz="1400" dirty="0">
                <a:latin typeface="Arial" charset="0"/>
                <a:ea typeface="Arial" charset="0"/>
                <a:cs typeface="Arial" charset="0"/>
              </a:rPr>
              <a:t>l</a:t>
            </a:r>
            <a:r>
              <a:rPr lang="en-US" sz="1400" dirty="0" smtClean="0">
                <a:latin typeface="Arial" charset="0"/>
                <a:ea typeface="Arial" charset="0"/>
                <a:cs typeface="Arial" charset="0"/>
              </a:rPr>
              <a:t>ight</a:t>
            </a:r>
            <a:endParaRPr lang="en-US" sz="1200" dirty="0" smtClean="0">
              <a:latin typeface="Arial" charset="0"/>
              <a:ea typeface="Arial" charset="0"/>
              <a:cs typeface="Arial" charset="0"/>
            </a:endParaRPr>
          </a:p>
        </p:txBody>
      </p:sp>
      <p:sp>
        <p:nvSpPr>
          <p:cNvPr id="40" name="TextBox 39"/>
          <p:cNvSpPr txBox="1"/>
          <p:nvPr/>
        </p:nvSpPr>
        <p:spPr>
          <a:xfrm>
            <a:off x="5954541" y="2681240"/>
            <a:ext cx="2923331" cy="307777"/>
          </a:xfrm>
          <a:prstGeom prst="rect">
            <a:avLst/>
          </a:prstGeom>
          <a:noFill/>
        </p:spPr>
        <p:txBody>
          <a:bodyPr wrap="square" rtlCol="0">
            <a:spAutoFit/>
          </a:bodyPr>
          <a:lstStyle/>
          <a:p>
            <a:r>
              <a:rPr lang="en-US" sz="1400" dirty="0" smtClean="0">
                <a:latin typeface="Arial" charset="0"/>
                <a:ea typeface="Arial" charset="0"/>
                <a:cs typeface="Arial" charset="0"/>
              </a:rPr>
              <a:t>Battery indicator &amp; charging </a:t>
            </a:r>
            <a:r>
              <a:rPr lang="en-US" sz="1400" dirty="0">
                <a:latin typeface="Arial" charset="0"/>
                <a:ea typeface="Arial" charset="0"/>
                <a:cs typeface="Arial" charset="0"/>
              </a:rPr>
              <a:t>l</a:t>
            </a:r>
            <a:r>
              <a:rPr lang="en-US" sz="1400" dirty="0" smtClean="0">
                <a:latin typeface="Arial" charset="0"/>
                <a:ea typeface="Arial" charset="0"/>
                <a:cs typeface="Arial" charset="0"/>
              </a:rPr>
              <a:t>ight</a:t>
            </a:r>
            <a:endParaRPr lang="en-US" sz="1200" dirty="0" smtClean="0">
              <a:latin typeface="Arial" charset="0"/>
              <a:ea typeface="Arial" charset="0"/>
              <a:cs typeface="Arial" charset="0"/>
            </a:endParaRPr>
          </a:p>
        </p:txBody>
      </p:sp>
      <p:cxnSp>
        <p:nvCxnSpPr>
          <p:cNvPr id="30" name="Straight Connector 29"/>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34" name="TextBox 33"/>
          <p:cNvSpPr txBox="1"/>
          <p:nvPr/>
        </p:nvSpPr>
        <p:spPr>
          <a:xfrm>
            <a:off x="153536" y="130165"/>
            <a:ext cx="5271181" cy="307777"/>
          </a:xfrm>
          <a:prstGeom prst="rect">
            <a:avLst/>
          </a:prstGeom>
          <a:noFill/>
        </p:spPr>
        <p:txBody>
          <a:bodyPr wrap="square" rtlCol="0">
            <a:spAutoFit/>
          </a:bodyPr>
          <a:lstStyle/>
          <a:p>
            <a:r>
              <a:rPr lang="en-US" sz="1400" dirty="0">
                <a:solidFill>
                  <a:srgbClr val="BABABA"/>
                </a:solidFill>
                <a:latin typeface="Arial" charset="0"/>
              </a:rPr>
              <a:t>ABOUT THE </a:t>
            </a:r>
            <a:r>
              <a:rPr lang="en-US" sz="1400" dirty="0" smtClean="0">
                <a:solidFill>
                  <a:srgbClr val="BABABA"/>
                </a:solidFill>
                <a:latin typeface="Arial" charset="0"/>
              </a:rPr>
              <a:t>DEVICE – Loner Bridge</a:t>
            </a:r>
            <a:endParaRPr lang="en-US" sz="1400" dirty="0">
              <a:solidFill>
                <a:srgbClr val="BABABA"/>
              </a:solidFill>
              <a:latin typeface="Arial" charset="0"/>
            </a:endParaRPr>
          </a:p>
        </p:txBody>
      </p:sp>
      <p:cxnSp>
        <p:nvCxnSpPr>
          <p:cNvPr id="35" name="Straight Connector 34"/>
          <p:cNvCxnSpPr>
            <a:stCxn id="17" idx="1"/>
          </p:cNvCxnSpPr>
          <p:nvPr/>
        </p:nvCxnSpPr>
        <p:spPr>
          <a:xfrm flipH="1">
            <a:off x="4808396" y="3895867"/>
            <a:ext cx="1161371" cy="0"/>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844729" y="3435639"/>
            <a:ext cx="902063" cy="0"/>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3" idx="1"/>
          </p:cNvCxnSpPr>
          <p:nvPr/>
        </p:nvCxnSpPr>
        <p:spPr>
          <a:xfrm flipH="1" flipV="1">
            <a:off x="4928336" y="3258874"/>
            <a:ext cx="1041431" cy="2336"/>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4928334" y="3154842"/>
            <a:ext cx="667067" cy="0"/>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595401" y="2842639"/>
            <a:ext cx="0" cy="312203"/>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595401" y="2835757"/>
            <a:ext cx="359140" cy="0"/>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5746792" y="3435640"/>
            <a:ext cx="0" cy="179433"/>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746792" y="3629855"/>
            <a:ext cx="222975" cy="438"/>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737144" y="3435639"/>
            <a:ext cx="1029820" cy="0"/>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4013" y="1010191"/>
            <a:ext cx="7825473" cy="461665"/>
          </a:xfrm>
          <a:prstGeom prst="rect">
            <a:avLst/>
          </a:prstGeom>
          <a:noFill/>
        </p:spPr>
        <p:txBody>
          <a:bodyPr wrap="square" rtlCol="0">
            <a:spAutoFit/>
          </a:bodyPr>
          <a:lstStyle/>
          <a:p>
            <a:pPr marL="11113"/>
            <a:r>
              <a:rPr lang="en-US" sz="2400" spc="300" dirty="0" smtClean="0">
                <a:solidFill>
                  <a:srgbClr val="A6192E"/>
                </a:solidFill>
                <a:latin typeface="Arial" charset="0"/>
                <a:cs typeface="Arial" charset="0"/>
              </a:rPr>
              <a:t>LONER BRIDGE COMPONENTS</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1327301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D Display.png"/>
          <p:cNvPicPr>
            <a:picLocks noChangeAspect="1"/>
          </p:cNvPicPr>
          <p:nvPr/>
        </p:nvPicPr>
        <p:blipFill rotWithShape="1">
          <a:blip r:embed="rId3">
            <a:extLst>
              <a:ext uri="{28A0092B-C50C-407E-A947-70E740481C1C}">
                <a14:useLocalDpi xmlns:a14="http://schemas.microsoft.com/office/drawing/2010/main" val="0"/>
              </a:ext>
            </a:extLst>
          </a:blip>
          <a:srcRect t="31114" b="53990"/>
          <a:stretch/>
        </p:blipFill>
        <p:spPr>
          <a:xfrm>
            <a:off x="2286451" y="3380874"/>
            <a:ext cx="4709886" cy="391026"/>
          </a:xfrm>
          <a:prstGeom prst="rect">
            <a:avLst/>
          </a:prstGeom>
        </p:spPr>
      </p:pic>
      <p:cxnSp>
        <p:nvCxnSpPr>
          <p:cNvPr id="10" name="Straight Connector 9"/>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4" name="TextBox 13"/>
          <p:cNvSpPr txBox="1"/>
          <p:nvPr/>
        </p:nvSpPr>
        <p:spPr>
          <a:xfrm>
            <a:off x="153536" y="130165"/>
            <a:ext cx="5271181" cy="307777"/>
          </a:xfrm>
          <a:prstGeom prst="rect">
            <a:avLst/>
          </a:prstGeom>
          <a:noFill/>
        </p:spPr>
        <p:txBody>
          <a:bodyPr wrap="square" rtlCol="0">
            <a:spAutoFit/>
          </a:bodyPr>
          <a:lstStyle/>
          <a:p>
            <a:r>
              <a:rPr lang="en-US" sz="1400" dirty="0">
                <a:solidFill>
                  <a:srgbClr val="BABABA"/>
                </a:solidFill>
                <a:latin typeface="Arial" charset="0"/>
              </a:rPr>
              <a:t>ABOUT THE </a:t>
            </a:r>
            <a:r>
              <a:rPr lang="en-US" sz="1400" dirty="0" smtClean="0">
                <a:solidFill>
                  <a:srgbClr val="BABABA"/>
                </a:solidFill>
                <a:latin typeface="Arial" charset="0"/>
              </a:rPr>
              <a:t>DEVICE – Loner Bridge</a:t>
            </a:r>
            <a:endParaRPr lang="en-US" sz="1400" dirty="0">
              <a:solidFill>
                <a:srgbClr val="BABABA"/>
              </a:solidFill>
              <a:latin typeface="Arial" charset="0"/>
            </a:endParaRPr>
          </a:p>
        </p:txBody>
      </p:sp>
      <p:cxnSp>
        <p:nvCxnSpPr>
          <p:cNvPr id="17" name="Straight Connector 16"/>
          <p:cNvCxnSpPr/>
          <p:nvPr/>
        </p:nvCxnSpPr>
        <p:spPr>
          <a:xfrm>
            <a:off x="3916945" y="2994431"/>
            <a:ext cx="0" cy="420992"/>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39014" y="2403566"/>
            <a:ext cx="0" cy="977308"/>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75482" y="2959882"/>
            <a:ext cx="0" cy="420992"/>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286633" y="3732711"/>
            <a:ext cx="0" cy="578797"/>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581241" y="3732713"/>
            <a:ext cx="0" cy="1701436"/>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881687" y="3757588"/>
            <a:ext cx="0" cy="1062606"/>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359172" y="3732712"/>
            <a:ext cx="0" cy="1111339"/>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004562" y="3719647"/>
            <a:ext cx="0" cy="578797"/>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81238" y="2625099"/>
            <a:ext cx="2146742" cy="369332"/>
          </a:xfrm>
          <a:prstGeom prst="rect">
            <a:avLst/>
          </a:prstGeom>
          <a:noFill/>
        </p:spPr>
        <p:txBody>
          <a:bodyPr wrap="none" rtlCol="0">
            <a:spAutoFit/>
          </a:bodyPr>
          <a:lstStyle/>
          <a:p>
            <a:r>
              <a:rPr lang="en-US" dirty="0" smtClean="0">
                <a:latin typeface="Arial" charset="0"/>
                <a:ea typeface="Arial" charset="0"/>
                <a:cs typeface="Arial" charset="0"/>
              </a:rPr>
              <a:t>Charger connected</a:t>
            </a:r>
            <a:endParaRPr lang="en-US" dirty="0">
              <a:latin typeface="Arial" charset="0"/>
              <a:ea typeface="Arial" charset="0"/>
              <a:cs typeface="Arial" charset="0"/>
            </a:endParaRPr>
          </a:p>
        </p:txBody>
      </p:sp>
      <p:sp>
        <p:nvSpPr>
          <p:cNvPr id="29" name="TextBox 28"/>
          <p:cNvSpPr txBox="1"/>
          <p:nvPr/>
        </p:nvSpPr>
        <p:spPr>
          <a:xfrm>
            <a:off x="2155646" y="2090582"/>
            <a:ext cx="2672526" cy="369332"/>
          </a:xfrm>
          <a:prstGeom prst="rect">
            <a:avLst/>
          </a:prstGeom>
          <a:noFill/>
        </p:spPr>
        <p:txBody>
          <a:bodyPr wrap="none" rtlCol="0">
            <a:spAutoFit/>
          </a:bodyPr>
          <a:lstStyle/>
          <a:p>
            <a:r>
              <a:rPr lang="en-US" dirty="0" smtClean="0">
                <a:latin typeface="Arial" charset="0"/>
                <a:ea typeface="Arial" charset="0"/>
                <a:cs typeface="Arial" charset="0"/>
              </a:rPr>
              <a:t>Battery level percentage</a:t>
            </a:r>
            <a:endParaRPr lang="en-US" dirty="0">
              <a:latin typeface="Arial" charset="0"/>
              <a:ea typeface="Arial" charset="0"/>
              <a:cs typeface="Arial" charset="0"/>
            </a:endParaRPr>
          </a:p>
        </p:txBody>
      </p:sp>
      <p:sp>
        <p:nvSpPr>
          <p:cNvPr id="30" name="TextBox 29"/>
          <p:cNvSpPr txBox="1"/>
          <p:nvPr/>
        </p:nvSpPr>
        <p:spPr>
          <a:xfrm>
            <a:off x="5141639" y="2342002"/>
            <a:ext cx="2634054" cy="646331"/>
          </a:xfrm>
          <a:prstGeom prst="rect">
            <a:avLst/>
          </a:prstGeom>
          <a:noFill/>
        </p:spPr>
        <p:txBody>
          <a:bodyPr wrap="square" rtlCol="0">
            <a:spAutoFit/>
          </a:bodyPr>
          <a:lstStyle/>
          <a:p>
            <a:r>
              <a:rPr lang="en-US" dirty="0" smtClean="0">
                <a:latin typeface="Arial" charset="0"/>
                <a:ea typeface="Arial" charset="0"/>
                <a:cs typeface="Arial" charset="0"/>
              </a:rPr>
              <a:t>Number of connected Loner 900 Devices</a:t>
            </a:r>
            <a:endParaRPr lang="en-US" dirty="0">
              <a:latin typeface="Arial" charset="0"/>
              <a:ea typeface="Arial" charset="0"/>
              <a:cs typeface="Arial" charset="0"/>
            </a:endParaRPr>
          </a:p>
        </p:txBody>
      </p:sp>
      <p:sp>
        <p:nvSpPr>
          <p:cNvPr id="31" name="TextBox 30"/>
          <p:cNvSpPr txBox="1"/>
          <p:nvPr/>
        </p:nvSpPr>
        <p:spPr>
          <a:xfrm>
            <a:off x="5103756" y="4311508"/>
            <a:ext cx="3018775" cy="369332"/>
          </a:xfrm>
          <a:prstGeom prst="rect">
            <a:avLst/>
          </a:prstGeom>
          <a:noFill/>
        </p:spPr>
        <p:txBody>
          <a:bodyPr wrap="none" rtlCol="0">
            <a:spAutoFit/>
          </a:bodyPr>
          <a:lstStyle/>
          <a:p>
            <a:r>
              <a:rPr lang="en-US" dirty="0" smtClean="0">
                <a:latin typeface="Arial" charset="0"/>
                <a:ea typeface="Arial" charset="0"/>
                <a:cs typeface="Arial" charset="0"/>
              </a:rPr>
              <a:t>Cell network signal strength</a:t>
            </a:r>
            <a:endParaRPr lang="en-US" dirty="0">
              <a:latin typeface="Arial" charset="0"/>
              <a:ea typeface="Arial" charset="0"/>
              <a:cs typeface="Arial" charset="0"/>
            </a:endParaRPr>
          </a:p>
        </p:txBody>
      </p:sp>
      <p:sp>
        <p:nvSpPr>
          <p:cNvPr id="34" name="TextBox 33"/>
          <p:cNvSpPr txBox="1"/>
          <p:nvPr/>
        </p:nvSpPr>
        <p:spPr>
          <a:xfrm>
            <a:off x="4641394" y="4779873"/>
            <a:ext cx="2634054" cy="369332"/>
          </a:xfrm>
          <a:prstGeom prst="rect">
            <a:avLst/>
          </a:prstGeom>
          <a:noFill/>
        </p:spPr>
        <p:txBody>
          <a:bodyPr wrap="none" rtlCol="0">
            <a:spAutoFit/>
          </a:bodyPr>
          <a:lstStyle/>
          <a:p>
            <a:r>
              <a:rPr lang="en-US" dirty="0" smtClean="0">
                <a:latin typeface="Arial" charset="0"/>
                <a:ea typeface="Arial" charset="0"/>
                <a:cs typeface="Arial" charset="0"/>
              </a:rPr>
              <a:t>Cell network connection</a:t>
            </a:r>
            <a:endParaRPr lang="en-US" dirty="0">
              <a:latin typeface="Arial" charset="0"/>
              <a:ea typeface="Arial" charset="0"/>
              <a:cs typeface="Arial" charset="0"/>
            </a:endParaRPr>
          </a:p>
        </p:txBody>
      </p:sp>
      <p:sp>
        <p:nvSpPr>
          <p:cNvPr id="36" name="TextBox 35"/>
          <p:cNvSpPr txBox="1"/>
          <p:nvPr/>
        </p:nvSpPr>
        <p:spPr>
          <a:xfrm>
            <a:off x="4420411" y="5389984"/>
            <a:ext cx="2051410" cy="646331"/>
          </a:xfrm>
          <a:prstGeom prst="rect">
            <a:avLst/>
          </a:prstGeom>
          <a:noFill/>
        </p:spPr>
        <p:txBody>
          <a:bodyPr wrap="square" rtlCol="0">
            <a:spAutoFit/>
          </a:bodyPr>
          <a:lstStyle/>
          <a:p>
            <a:r>
              <a:rPr lang="en-US" dirty="0" smtClean="0">
                <a:latin typeface="Arial" charset="0"/>
                <a:ea typeface="Arial" charset="0"/>
                <a:cs typeface="Arial" charset="0"/>
              </a:rPr>
              <a:t>Communication service indicator</a:t>
            </a:r>
            <a:endParaRPr lang="en-US" dirty="0">
              <a:latin typeface="Arial" charset="0"/>
              <a:ea typeface="Arial" charset="0"/>
              <a:cs typeface="Arial" charset="0"/>
            </a:endParaRPr>
          </a:p>
        </p:txBody>
      </p:sp>
      <p:sp>
        <p:nvSpPr>
          <p:cNvPr id="39" name="TextBox 38"/>
          <p:cNvSpPr txBox="1"/>
          <p:nvPr/>
        </p:nvSpPr>
        <p:spPr>
          <a:xfrm>
            <a:off x="2643651" y="4809757"/>
            <a:ext cx="1877438" cy="646331"/>
          </a:xfrm>
          <a:prstGeom prst="rect">
            <a:avLst/>
          </a:prstGeom>
          <a:noFill/>
        </p:spPr>
        <p:txBody>
          <a:bodyPr wrap="none" rtlCol="0">
            <a:spAutoFit/>
          </a:bodyPr>
          <a:lstStyle/>
          <a:p>
            <a:pPr algn="r"/>
            <a:r>
              <a:rPr lang="en-US" dirty="0" smtClean="0">
                <a:latin typeface="Arial" charset="0"/>
                <a:ea typeface="Arial" charset="0"/>
                <a:cs typeface="Arial" charset="0"/>
              </a:rPr>
              <a:t>Satellite network</a:t>
            </a:r>
          </a:p>
          <a:p>
            <a:pPr algn="r"/>
            <a:r>
              <a:rPr lang="en-US" dirty="0" smtClean="0">
                <a:latin typeface="Arial" charset="0"/>
                <a:ea typeface="Arial" charset="0"/>
                <a:cs typeface="Arial" charset="0"/>
              </a:rPr>
              <a:t>signal strength</a:t>
            </a:r>
            <a:endParaRPr lang="en-US" dirty="0">
              <a:latin typeface="Arial" charset="0"/>
              <a:ea typeface="Arial" charset="0"/>
              <a:cs typeface="Arial" charset="0"/>
            </a:endParaRPr>
          </a:p>
        </p:txBody>
      </p:sp>
      <p:sp>
        <p:nvSpPr>
          <p:cNvPr id="40" name="TextBox 39"/>
          <p:cNvSpPr txBox="1"/>
          <p:nvPr/>
        </p:nvSpPr>
        <p:spPr>
          <a:xfrm>
            <a:off x="1190890" y="4309900"/>
            <a:ext cx="3057248" cy="369332"/>
          </a:xfrm>
          <a:prstGeom prst="rect">
            <a:avLst/>
          </a:prstGeom>
          <a:noFill/>
        </p:spPr>
        <p:txBody>
          <a:bodyPr wrap="none" rtlCol="0">
            <a:spAutoFit/>
          </a:bodyPr>
          <a:lstStyle/>
          <a:p>
            <a:pPr algn="r"/>
            <a:r>
              <a:rPr lang="en-US" dirty="0" smtClean="0">
                <a:latin typeface="Arial" charset="0"/>
                <a:ea typeface="Arial" charset="0"/>
                <a:cs typeface="Arial" charset="0"/>
              </a:rPr>
              <a:t>Satellite network connection</a:t>
            </a:r>
            <a:endParaRPr lang="en-US" dirty="0">
              <a:latin typeface="Arial" charset="0"/>
              <a:ea typeface="Arial" charset="0"/>
              <a:cs typeface="Arial" charset="0"/>
            </a:endParaRPr>
          </a:p>
        </p:txBody>
      </p:sp>
      <p:sp>
        <p:nvSpPr>
          <p:cNvPr id="28" name="TextBox 27"/>
          <p:cNvSpPr txBox="1"/>
          <p:nvPr/>
        </p:nvSpPr>
        <p:spPr>
          <a:xfrm>
            <a:off x="564013" y="1010191"/>
            <a:ext cx="7825473" cy="461665"/>
          </a:xfrm>
          <a:prstGeom prst="rect">
            <a:avLst/>
          </a:prstGeom>
          <a:noFill/>
        </p:spPr>
        <p:txBody>
          <a:bodyPr wrap="square" rtlCol="0">
            <a:spAutoFit/>
          </a:bodyPr>
          <a:lstStyle/>
          <a:p>
            <a:pPr marL="11113"/>
            <a:r>
              <a:rPr lang="en-US" sz="2400" spc="300" dirty="0" smtClean="0">
                <a:solidFill>
                  <a:srgbClr val="A6192E"/>
                </a:solidFill>
                <a:latin typeface="Arial" charset="0"/>
                <a:cs typeface="Arial" charset="0"/>
              </a:rPr>
              <a:t>LCD EXPLAINED</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1671684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536" y="130165"/>
            <a:ext cx="5271181" cy="307777"/>
          </a:xfrm>
          <a:prstGeom prst="rect">
            <a:avLst/>
          </a:prstGeom>
          <a:noFill/>
        </p:spPr>
        <p:txBody>
          <a:bodyPr wrap="square" rtlCol="0">
            <a:spAutoFit/>
          </a:bodyPr>
          <a:lstStyle/>
          <a:p>
            <a:r>
              <a:rPr lang="en-US" sz="1400" dirty="0">
                <a:solidFill>
                  <a:srgbClr val="BABABA"/>
                </a:solidFill>
                <a:latin typeface="Arial" charset="0"/>
              </a:rPr>
              <a:t>ABOUT THE </a:t>
            </a:r>
            <a:r>
              <a:rPr lang="en-US" sz="1400" dirty="0" smtClean="0">
                <a:solidFill>
                  <a:srgbClr val="BABABA"/>
                </a:solidFill>
                <a:latin typeface="Arial" charset="0"/>
              </a:rPr>
              <a:t>DEVICE – Loner 900</a:t>
            </a:r>
            <a:endParaRPr lang="en-US" sz="1400" dirty="0">
              <a:solidFill>
                <a:srgbClr val="BABABA"/>
              </a:solidFill>
              <a:latin typeface="Arial" charset="0"/>
            </a:endParaRPr>
          </a:p>
        </p:txBody>
      </p:sp>
      <p:pic>
        <p:nvPicPr>
          <p:cNvPr id="24" name="Picture 23" descr="DeviceImage-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665" y="3669653"/>
            <a:ext cx="529388" cy="529388"/>
          </a:xfrm>
          <a:prstGeom prst="rect">
            <a:avLst/>
          </a:prstGeom>
        </p:spPr>
      </p:pic>
      <p:sp>
        <p:nvSpPr>
          <p:cNvPr id="11" name="Rectangle 10"/>
          <p:cNvSpPr/>
          <p:nvPr/>
        </p:nvSpPr>
        <p:spPr>
          <a:xfrm>
            <a:off x="3347357"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33" name="Rectangle 32"/>
          <p:cNvSpPr/>
          <p:nvPr/>
        </p:nvSpPr>
        <p:spPr>
          <a:xfrm>
            <a:off x="5364539"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34" name="Group 33"/>
          <p:cNvGrpSpPr/>
          <p:nvPr/>
        </p:nvGrpSpPr>
        <p:grpSpPr>
          <a:xfrm>
            <a:off x="4327188" y="2506984"/>
            <a:ext cx="2629935" cy="2427306"/>
            <a:chOff x="-1691385" y="2833728"/>
            <a:chExt cx="2113642" cy="1950792"/>
          </a:xfrm>
        </p:grpSpPr>
        <p:sp>
          <p:nvSpPr>
            <p:cNvPr id="26" name="Rectangle 25"/>
            <p:cNvSpPr/>
            <p:nvPr/>
          </p:nvSpPr>
          <p:spPr>
            <a:xfrm>
              <a:off x="-1691385" y="2833728"/>
              <a:ext cx="2113642" cy="19507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38" name="Picture 37" descr="Untitled-3-08.png"/>
            <p:cNvPicPr>
              <a:picLocks noChangeAspect="1"/>
            </p:cNvPicPr>
            <p:nvPr/>
          </p:nvPicPr>
          <p:blipFill rotWithShape="1">
            <a:blip r:embed="rId4">
              <a:extLst>
                <a:ext uri="{28A0092B-C50C-407E-A947-70E740481C1C}">
                  <a14:useLocalDpi xmlns:a14="http://schemas.microsoft.com/office/drawing/2010/main" val="0"/>
                </a:ext>
              </a:extLst>
            </a:blip>
            <a:srcRect l="35036" t="16883" r="29266" b="18584"/>
            <a:stretch/>
          </p:blipFill>
          <p:spPr>
            <a:xfrm>
              <a:off x="-902163" y="2946579"/>
              <a:ext cx="974735" cy="1762097"/>
            </a:xfrm>
            <a:prstGeom prst="rect">
              <a:avLst/>
            </a:prstGeom>
          </p:spPr>
        </p:pic>
      </p:grpSp>
      <p:sp>
        <p:nvSpPr>
          <p:cNvPr id="35" name="TextBox 34"/>
          <p:cNvSpPr txBox="1"/>
          <p:nvPr/>
        </p:nvSpPr>
        <p:spPr>
          <a:xfrm>
            <a:off x="6827003" y="3245417"/>
            <a:ext cx="895964" cy="307777"/>
          </a:xfrm>
          <a:prstGeom prst="rect">
            <a:avLst/>
          </a:prstGeom>
          <a:noFill/>
        </p:spPr>
        <p:txBody>
          <a:bodyPr wrap="square" rtlCol="0">
            <a:spAutoFit/>
          </a:bodyPr>
          <a:lstStyle/>
          <a:p>
            <a:r>
              <a:rPr lang="en-US" sz="1400" dirty="0">
                <a:latin typeface="Arial" charset="0"/>
                <a:cs typeface="Arial" charset="0"/>
              </a:rPr>
              <a:t>Belt Clip</a:t>
            </a:r>
          </a:p>
        </p:txBody>
      </p:sp>
      <p:sp>
        <p:nvSpPr>
          <p:cNvPr id="37" name="TextBox 36"/>
          <p:cNvSpPr txBox="1"/>
          <p:nvPr/>
        </p:nvSpPr>
        <p:spPr>
          <a:xfrm>
            <a:off x="2248176" y="4983224"/>
            <a:ext cx="678913" cy="307777"/>
          </a:xfrm>
          <a:prstGeom prst="rect">
            <a:avLst/>
          </a:prstGeom>
          <a:noFill/>
        </p:spPr>
        <p:txBody>
          <a:bodyPr wrap="square" rtlCol="0">
            <a:spAutoFit/>
          </a:bodyPr>
          <a:lstStyle/>
          <a:p>
            <a:r>
              <a:rPr lang="en-US" sz="1400" dirty="0">
                <a:latin typeface="Arial" charset="0"/>
                <a:cs typeface="Arial" charset="0"/>
              </a:rPr>
              <a:t>Latch</a:t>
            </a:r>
          </a:p>
        </p:txBody>
      </p:sp>
      <p:sp>
        <p:nvSpPr>
          <p:cNvPr id="40" name="TextBox 39"/>
          <p:cNvSpPr txBox="1"/>
          <p:nvPr/>
        </p:nvSpPr>
        <p:spPr>
          <a:xfrm>
            <a:off x="680218" y="3689928"/>
            <a:ext cx="2391936" cy="523220"/>
          </a:xfrm>
          <a:prstGeom prst="rect">
            <a:avLst/>
          </a:prstGeom>
          <a:noFill/>
        </p:spPr>
        <p:txBody>
          <a:bodyPr wrap="square" rtlCol="0">
            <a:spAutoFit/>
          </a:bodyPr>
          <a:lstStyle/>
          <a:p>
            <a:r>
              <a:rPr lang="en-US" sz="1400" dirty="0">
                <a:latin typeface="Arial" charset="0"/>
                <a:cs typeface="Arial" charset="0"/>
              </a:rPr>
              <a:t>SureSafe monitoring light </a:t>
            </a:r>
          </a:p>
          <a:p>
            <a:r>
              <a:rPr lang="en-US" sz="1400" dirty="0">
                <a:latin typeface="Arial" charset="0"/>
                <a:cs typeface="Arial" charset="0"/>
              </a:rPr>
              <a:t>and </a:t>
            </a:r>
            <a:r>
              <a:rPr lang="en-US" sz="1400" dirty="0" smtClean="0">
                <a:latin typeface="Arial" charset="0"/>
                <a:cs typeface="Arial" charset="0"/>
              </a:rPr>
              <a:t>power </a:t>
            </a:r>
            <a:r>
              <a:rPr lang="en-US" sz="1400" dirty="0">
                <a:latin typeface="Arial" charset="0"/>
                <a:cs typeface="Arial" charset="0"/>
              </a:rPr>
              <a:t>button</a:t>
            </a:r>
          </a:p>
        </p:txBody>
      </p:sp>
      <p:pic>
        <p:nvPicPr>
          <p:cNvPr id="3" name="Picture 2" descr="M6 device latch op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357" y="2598075"/>
            <a:ext cx="1264472" cy="2896751"/>
          </a:xfrm>
          <a:prstGeom prst="rect">
            <a:avLst/>
          </a:prstGeom>
        </p:spPr>
      </p:pic>
      <p:cxnSp>
        <p:nvCxnSpPr>
          <p:cNvPr id="27" name="Straight Connector 26"/>
          <p:cNvCxnSpPr/>
          <p:nvPr/>
        </p:nvCxnSpPr>
        <p:spPr>
          <a:xfrm>
            <a:off x="2877068" y="3848417"/>
            <a:ext cx="730264" cy="0"/>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cxnSp>
        <p:nvCxnSpPr>
          <p:cNvPr id="20" name="Straight Connector 19"/>
          <p:cNvCxnSpPr/>
          <p:nvPr/>
        </p:nvCxnSpPr>
        <p:spPr>
          <a:xfrm>
            <a:off x="2789126" y="5157034"/>
            <a:ext cx="979986" cy="5981"/>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210680" y="3399306"/>
            <a:ext cx="616323" cy="0"/>
          </a:xfrm>
          <a:prstGeom prst="line">
            <a:avLst/>
          </a:prstGeom>
          <a:ln w="19050">
            <a:solidFill>
              <a:srgbClr val="C02223"/>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4013" y="1010191"/>
            <a:ext cx="7825473" cy="461665"/>
          </a:xfrm>
          <a:prstGeom prst="rect">
            <a:avLst/>
          </a:prstGeom>
          <a:noFill/>
        </p:spPr>
        <p:txBody>
          <a:bodyPr wrap="square" rtlCol="0">
            <a:spAutoFit/>
          </a:bodyPr>
          <a:lstStyle/>
          <a:p>
            <a:pPr marL="11113"/>
            <a:r>
              <a:rPr lang="en-US" sz="2400" spc="300" dirty="0" smtClean="0">
                <a:solidFill>
                  <a:srgbClr val="A6192E"/>
                </a:solidFill>
                <a:latin typeface="Arial" charset="0"/>
                <a:cs typeface="Arial" charset="0"/>
              </a:rPr>
              <a:t>LONER 900 COMPONENTS</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1085591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STARTING YOUR SHIFT</a:t>
            </a:r>
          </a:p>
        </p:txBody>
      </p:sp>
    </p:spTree>
    <p:extLst>
      <p:ext uri="{BB962C8B-B14F-4D97-AF65-F5344CB8AC3E}">
        <p14:creationId xmlns:p14="http://schemas.microsoft.com/office/powerpoint/2010/main" val="973388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843133" y="1266503"/>
            <a:ext cx="5457738" cy="954107"/>
          </a:xfrm>
          <a:prstGeom prst="rect">
            <a:avLst/>
          </a:prstGeom>
          <a:noFill/>
        </p:spPr>
        <p:txBody>
          <a:bodyPr wrap="square" rtlCol="0">
            <a:spAutoFit/>
          </a:bodyPr>
          <a:lstStyle/>
          <a:p>
            <a:pPr algn="ctr"/>
            <a:r>
              <a:rPr lang="en-US" sz="2800" dirty="0" smtClean="0">
                <a:solidFill>
                  <a:srgbClr val="000000"/>
                </a:solidFill>
                <a:latin typeface="Arial" charset="0"/>
                <a:ea typeface="Arial" charset="0"/>
                <a:cs typeface="Arial" charset="0"/>
              </a:rPr>
              <a:t>ALWAYS</a:t>
            </a:r>
            <a:r>
              <a:rPr lang="en-US" sz="2800" dirty="0" smtClean="0">
                <a:solidFill>
                  <a:srgbClr val="000000"/>
                </a:solidFill>
                <a:latin typeface="Arial" charset="0"/>
                <a:cs typeface="Arial" charset="0"/>
              </a:rPr>
              <a:t> turn Loner Bridge on </a:t>
            </a:r>
            <a:r>
              <a:rPr lang="en-US" sz="2800" dirty="0" smtClean="0">
                <a:solidFill>
                  <a:srgbClr val="000000"/>
                </a:solidFill>
                <a:latin typeface="Arial" charset="0"/>
                <a:ea typeface="Arial" charset="0"/>
                <a:cs typeface="Arial" charset="0"/>
              </a:rPr>
              <a:t>BEFORE</a:t>
            </a:r>
            <a:r>
              <a:rPr lang="en-US" sz="2800" dirty="0">
                <a:solidFill>
                  <a:srgbClr val="000000"/>
                </a:solidFill>
                <a:latin typeface="Arial" charset="0"/>
                <a:cs typeface="Arial" charset="0"/>
              </a:rPr>
              <a:t> </a:t>
            </a:r>
            <a:r>
              <a:rPr lang="en-US" sz="2800" dirty="0" smtClean="0">
                <a:solidFill>
                  <a:srgbClr val="000000"/>
                </a:solidFill>
                <a:latin typeface="Arial" charset="0"/>
                <a:cs typeface="Arial" charset="0"/>
              </a:rPr>
              <a:t>turning on Loner 900</a:t>
            </a:r>
          </a:p>
        </p:txBody>
      </p:sp>
      <p:pic>
        <p:nvPicPr>
          <p:cNvPr id="18" name="Picture 17"/>
          <p:cNvPicPr>
            <a:picLocks noChangeAspect="1"/>
          </p:cNvPicPr>
          <p:nvPr/>
        </p:nvPicPr>
        <p:blipFill>
          <a:blip r:embed="rId3"/>
          <a:stretch>
            <a:fillRect/>
          </a:stretch>
        </p:blipFill>
        <p:spPr>
          <a:xfrm>
            <a:off x="2931107" y="3250679"/>
            <a:ext cx="1244368" cy="952648"/>
          </a:xfrm>
          <a:prstGeom prst="rect">
            <a:avLst/>
          </a:prstGeom>
        </p:spPr>
      </p:pic>
      <p:pic>
        <p:nvPicPr>
          <p:cNvPr id="21" name="Picture 20" descr="AmazonAssets-04.png"/>
          <p:cNvPicPr>
            <a:picLocks noChangeAspect="1"/>
          </p:cNvPicPr>
          <p:nvPr/>
        </p:nvPicPr>
        <p:blipFill rotWithShape="1">
          <a:blip r:embed="rId4">
            <a:extLst>
              <a:ext uri="{28A0092B-C50C-407E-A947-70E740481C1C}">
                <a14:useLocalDpi xmlns:a14="http://schemas.microsoft.com/office/drawing/2010/main" val="0"/>
              </a:ext>
            </a:extLst>
          </a:blip>
          <a:srcRect t="22038"/>
          <a:stretch/>
        </p:blipFill>
        <p:spPr>
          <a:xfrm>
            <a:off x="5057757" y="3070582"/>
            <a:ext cx="2079704" cy="1621367"/>
          </a:xfrm>
          <a:prstGeom prst="rect">
            <a:avLst/>
          </a:prstGeom>
        </p:spPr>
      </p:pic>
      <p:cxnSp>
        <p:nvCxnSpPr>
          <p:cNvPr id="14" name="Straight Connector 13"/>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7" name="TextBox 16"/>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4" name="Oval 3"/>
          <p:cNvSpPr/>
          <p:nvPr/>
        </p:nvSpPr>
        <p:spPr>
          <a:xfrm>
            <a:off x="2505362" y="3104060"/>
            <a:ext cx="268347" cy="26834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3" name="TextBox 22"/>
          <p:cNvSpPr txBox="1"/>
          <p:nvPr/>
        </p:nvSpPr>
        <p:spPr>
          <a:xfrm>
            <a:off x="2491370" y="3048656"/>
            <a:ext cx="268348" cy="369332"/>
          </a:xfrm>
          <a:prstGeom prst="rect">
            <a:avLst/>
          </a:prstGeom>
          <a:noFill/>
        </p:spPr>
        <p:txBody>
          <a:bodyPr wrap="square" rtlCol="0">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25" name="Oval 24"/>
          <p:cNvSpPr/>
          <p:nvPr/>
        </p:nvSpPr>
        <p:spPr>
          <a:xfrm>
            <a:off x="5057757" y="3100805"/>
            <a:ext cx="268347" cy="26834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6" name="TextBox 25"/>
          <p:cNvSpPr txBox="1"/>
          <p:nvPr/>
        </p:nvSpPr>
        <p:spPr>
          <a:xfrm>
            <a:off x="5044660" y="3053267"/>
            <a:ext cx="268348" cy="369332"/>
          </a:xfrm>
          <a:prstGeom prst="rect">
            <a:avLst/>
          </a:prstGeom>
          <a:noFill/>
        </p:spPr>
        <p:txBody>
          <a:bodyPr wrap="square" rtlCol="0">
            <a:spAutoFit/>
          </a:bodyPr>
          <a:lstStyle/>
          <a:p>
            <a:r>
              <a:rPr lang="en-US" dirty="0">
                <a:latin typeface="Arial" charset="0"/>
                <a:ea typeface="Arial" charset="0"/>
                <a:cs typeface="Arial" charset="0"/>
              </a:rPr>
              <a:t>2</a:t>
            </a:r>
          </a:p>
        </p:txBody>
      </p:sp>
    </p:spTree>
    <p:extLst>
      <p:ext uri="{BB962C8B-B14F-4D97-AF65-F5344CB8AC3E}">
        <p14:creationId xmlns:p14="http://schemas.microsoft.com/office/powerpoint/2010/main" val="1931161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33682</TotalTime>
  <Words>1681</Words>
  <Application>Microsoft Macintosh PowerPoint</Application>
  <PresentationFormat>On-screen Show (4:3)</PresentationFormat>
  <Paragraphs>270</Paragraphs>
  <Slides>41</Slides>
  <Notes>39</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Calibri</vt:lpstr>
      <vt:lpstr>Myriad Pro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BlackLineGPS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Stobart</dc:creator>
  <cp:lastModifiedBy>Carmen Bronsch</cp:lastModifiedBy>
  <cp:revision>337</cp:revision>
  <cp:lastPrinted>2016-06-23T21:21:56Z</cp:lastPrinted>
  <dcterms:created xsi:type="dcterms:W3CDTF">2015-09-08T16:34:08Z</dcterms:created>
  <dcterms:modified xsi:type="dcterms:W3CDTF">2016-06-24T14:12:32Z</dcterms:modified>
</cp:coreProperties>
</file>