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 id="2147483734" r:id="rId2"/>
    <p:sldMasterId id="2147483737" r:id="rId3"/>
  </p:sldMasterIdLst>
  <p:notesMasterIdLst>
    <p:notesMasterId r:id="rId30"/>
  </p:notesMasterIdLst>
  <p:sldIdLst>
    <p:sldId id="257" r:id="rId4"/>
    <p:sldId id="319" r:id="rId5"/>
    <p:sldId id="261" r:id="rId6"/>
    <p:sldId id="320" r:id="rId7"/>
    <p:sldId id="316" r:id="rId8"/>
    <p:sldId id="325" r:id="rId9"/>
    <p:sldId id="323" r:id="rId10"/>
    <p:sldId id="324" r:id="rId11"/>
    <p:sldId id="317" r:id="rId12"/>
    <p:sldId id="327" r:id="rId13"/>
    <p:sldId id="328" r:id="rId14"/>
    <p:sldId id="329" r:id="rId15"/>
    <p:sldId id="330" r:id="rId16"/>
    <p:sldId id="326" r:id="rId17"/>
    <p:sldId id="331" r:id="rId18"/>
    <p:sldId id="334" r:id="rId19"/>
    <p:sldId id="335" r:id="rId20"/>
    <p:sldId id="336" r:id="rId21"/>
    <p:sldId id="332" r:id="rId22"/>
    <p:sldId id="337" r:id="rId23"/>
    <p:sldId id="338" r:id="rId24"/>
    <p:sldId id="339" r:id="rId25"/>
    <p:sldId id="340" r:id="rId26"/>
    <p:sldId id="322" r:id="rId27"/>
    <p:sldId id="333" r:id="rId28"/>
    <p:sldId id="293"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na Rabkin" initials="IR" lastIdx="5" clrIdx="0">
    <p:extLst/>
  </p:cmAuthor>
  <p:cmAuthor id="2" name="Vanessa Rosentreter-Liang" initials="VR" lastIdx="1" clrIdx="1">
    <p:extLst/>
  </p:cmAuthor>
  <p:cmAuthor id="3" name="Vanessa Rosentreter-Liang" initials="VR [2]" lastIdx="1" clrIdx="2">
    <p:extLst/>
  </p:cmAuthor>
  <p:cmAuthor id="4" name="Vanessa Rosentreter-Liang" initials="VR [3]"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192E"/>
    <a:srgbClr val="0073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88"/>
    <p:restoredTop sz="52288" autoAdjust="0"/>
  </p:normalViewPr>
  <p:slideViewPr>
    <p:cSldViewPr snapToGrid="0" snapToObjects="1">
      <p:cViewPr varScale="1">
        <p:scale>
          <a:sx n="47" d="100"/>
          <a:sy n="47" d="100"/>
        </p:scale>
        <p:origin x="3344" y="192"/>
      </p:cViewPr>
      <p:guideLst>
        <p:guide orient="horz" pos="2160"/>
        <p:guide pos="288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E1F801-C88F-E642-AC23-60B88499D860}" type="datetimeFigureOut">
              <a:rPr lang="en-US" smtClean="0"/>
              <a:t>3/19/19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414EFF-87B8-8145-AB64-1D392481C12D}" type="slidenum">
              <a:rPr lang="en-US" smtClean="0"/>
              <a:t>‹#›</a:t>
            </a:fld>
            <a:endParaRPr lang="en-US"/>
          </a:p>
        </p:txBody>
      </p:sp>
    </p:spTree>
    <p:extLst>
      <p:ext uri="{BB962C8B-B14F-4D97-AF65-F5344CB8AC3E}">
        <p14:creationId xmlns:p14="http://schemas.microsoft.com/office/powerpoint/2010/main" val="1558961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2</a:t>
            </a:fld>
            <a:endParaRPr lang="en-US"/>
          </a:p>
        </p:txBody>
      </p:sp>
    </p:spTree>
    <p:extLst>
      <p:ext uri="{BB962C8B-B14F-4D97-AF65-F5344CB8AC3E}">
        <p14:creationId xmlns:p14="http://schemas.microsoft.com/office/powerpoint/2010/main" val="670569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Se hai bisogno di aiuto, puoi inviare manualmente un SOS al personale di monitoraggio per richiedere assistenza immediata ovunque ti trovi tirando la linguetta a scatto rossa.</a:t>
            </a:r>
          </a:p>
          <a:p>
            <a:endParaRPr lang="en-US" baseline="0" dirty="0"/>
          </a:p>
          <a:p>
            <a:r>
              <a:rPr lang="it-IT" baseline="0" dirty="0"/>
              <a:t>Gli allarmi rossi vengono trasmessi immediatamente al personale di monitoraggio. </a:t>
            </a:r>
          </a:p>
          <a:p>
            <a:r>
              <a:rPr lang="it-IT" baseline="0" dirty="0"/>
              <a:t>Leggi le informazioni sullo schermo del G7. Tieni premuti contemporaneamente i tasti freccia per silenziare il segnale acustico e la vibrazione. Questo non cancella l’allarme rosso inviato al personale di monitoraggio.</a:t>
            </a:r>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11</a:t>
            </a:fld>
            <a:endParaRPr lang="en-US"/>
          </a:p>
        </p:txBody>
      </p:sp>
    </p:spTree>
    <p:extLst>
      <p:ext uri="{BB962C8B-B14F-4D97-AF65-F5344CB8AC3E}">
        <p14:creationId xmlns:p14="http://schemas.microsoft.com/office/powerpoint/2010/main" val="258105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Se hai bisogno di aiuto, puoi inviare manualmente un SOS al personale di monitoraggio per richiedere assistenza immediata ovunque ti trovi tirando la linguetta a scatto rossa.</a:t>
            </a:r>
          </a:p>
          <a:p>
            <a:endParaRPr lang="en-US" baseline="0" dirty="0"/>
          </a:p>
          <a:p>
            <a:r>
              <a:rPr lang="it-IT" baseline="0" dirty="0"/>
              <a:t>Gli allarmi rossi vengono trasmessi immediatamente al personale di monitoraggio. </a:t>
            </a:r>
          </a:p>
          <a:p>
            <a:r>
              <a:rPr lang="it-IT" baseline="0" dirty="0"/>
              <a:t>Leggi le informazioni sullo schermo del G7. Tieni premuti contemporaneamente i tasti freccia per silenziare il segnale acustico e la vibrazione. Questo non cancella l’allarme rosso inviato al personale di monitoraggio.</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12</a:t>
            </a:fld>
            <a:endParaRPr lang="en-US"/>
          </a:p>
        </p:txBody>
      </p:sp>
    </p:spTree>
    <p:extLst>
      <p:ext uri="{BB962C8B-B14F-4D97-AF65-F5344CB8AC3E}">
        <p14:creationId xmlns:p14="http://schemas.microsoft.com/office/powerpoint/2010/main" val="590697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aseline="0" dirty="0"/>
              <a:t>Bisogna lasciare l’area e una volta al sicuro leggere le informazioni sullo schermo del G7. Tieni premuti contemporaneamente i tasti freccia per silenziare il segnale acustico e la vibrazione. Per i clienti con opzioni di monitoraggio in tempo reale, alcuni allarmi gas generano automaticamente un allarme rosso che viene trasmesso al personale di monitoraggio; premendo le frecce su e giù l’allarme rosso inviato al personale di monitoraggio non viene cancellato.</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13</a:t>
            </a:fld>
            <a:endParaRPr lang="en-US"/>
          </a:p>
        </p:txBody>
      </p:sp>
    </p:spTree>
    <p:extLst>
      <p:ext uri="{BB962C8B-B14F-4D97-AF65-F5344CB8AC3E}">
        <p14:creationId xmlns:p14="http://schemas.microsoft.com/office/powerpoint/2010/main" val="2109062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baseline="0" dirty="0"/>
              <a:t>La spia LiveResponse blu continua a lampeggiare fin a quando il personale di monitoraggio non conferma di aver ricevuto l’allarme rosso.</a:t>
            </a:r>
          </a:p>
          <a:p>
            <a:r>
              <a:rPr lang="it-IT" baseline="0" dirty="0"/>
              <a:t>Il G7 attiva automaticamente il vivavoce con il personale di monitoraggio ed emette un segnale acustico per indicare che la chiamata bidirezionale è stata abilitata. Il personale di monitoraggio potrebbe anche chiederti se sei OK tramite un messaggio di testo.</a:t>
            </a:r>
          </a:p>
          <a:p>
            <a:r>
              <a:rPr lang="it-IT" baseline="0" dirty="0"/>
              <a:t>La spia blu LiveResponse si spegne quando il personale di monitoraggio segnala di avere risolto l’allarme rosso.</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14</a:t>
            </a:fld>
            <a:endParaRPr lang="en-US"/>
          </a:p>
        </p:txBody>
      </p:sp>
    </p:spTree>
    <p:extLst>
      <p:ext uri="{BB962C8B-B14F-4D97-AF65-F5344CB8AC3E}">
        <p14:creationId xmlns:p14="http://schemas.microsoft.com/office/powerpoint/2010/main" val="1935614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Gli allarmi gialli di avvertimento sono comunicazioni che coinvolgono solo il dispositivo e il suo utilizzatore e non diventano mai allarmi rossi.</a:t>
            </a:r>
            <a:r>
              <a:rPr lang="it-IT" baseline="0" dirty="0"/>
              <a:t> Il G7 ti sta dicendo che ha qualcosa da dirti: leggi lo schermo e poi premi le frecce su e giù per silenziare l’allarme.</a:t>
            </a:r>
          </a:p>
        </p:txBody>
      </p:sp>
      <p:sp>
        <p:nvSpPr>
          <p:cNvPr id="4" name="Slide Number Placeholder 3"/>
          <p:cNvSpPr>
            <a:spLocks noGrp="1"/>
          </p:cNvSpPr>
          <p:nvPr>
            <p:ph type="sldNum" sz="quarter" idx="10"/>
          </p:nvPr>
        </p:nvSpPr>
        <p:spPr/>
        <p:txBody>
          <a:bodyPr/>
          <a:lstStyle/>
          <a:p>
            <a:fld id="{7B414EFF-87B8-8145-AB64-1D392481C12D}" type="slidenum">
              <a:rPr lang="en-US" smtClean="0"/>
              <a:t>15</a:t>
            </a:fld>
            <a:endParaRPr lang="en-US"/>
          </a:p>
        </p:txBody>
      </p:sp>
    </p:spTree>
    <p:extLst>
      <p:ext uri="{BB962C8B-B14F-4D97-AF65-F5344CB8AC3E}">
        <p14:creationId xmlns:p14="http://schemas.microsoft.com/office/powerpoint/2010/main" val="333892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In una situazione di emergenza il dispositivo può ricevere e inviare messaggi al team di monitoraggio della sicurezza.</a:t>
            </a:r>
          </a:p>
          <a:p>
            <a:endParaRPr lang="en-US" dirty="0"/>
          </a:p>
          <a:p>
            <a:r>
              <a:rPr lang="it-IT" b="1" dirty="0"/>
              <a:t>Ricevere un messaggio</a:t>
            </a:r>
          </a:p>
          <a:p>
            <a:r>
              <a:rPr lang="it-IT" dirty="0"/>
              <a:t>Quando c’è un messaggio in arrivo, il G7 emette un allarme giallo di avvertimento.</a:t>
            </a:r>
            <a:r>
              <a:rPr lang="it-IT" baseline="0" dirty="0"/>
              <a:t> </a:t>
            </a:r>
          </a:p>
          <a:p>
            <a:r>
              <a:rPr lang="it-IT" baseline="0" dirty="0"/>
              <a:t>Lo schermo mostra il numero di messaggi non letti e li raccoglie nella cartella messaggi in arrivo accessibile tramite il menu.</a:t>
            </a:r>
          </a:p>
          <a:p>
            <a:endParaRPr lang="en-US" baseline="0" dirty="0"/>
          </a:p>
          <a:p>
            <a:r>
              <a:rPr lang="it-IT" b="1" baseline="0" dirty="0"/>
              <a:t>Inviare un messaggio</a:t>
            </a:r>
          </a:p>
          <a:p>
            <a:r>
              <a:rPr lang="it-IT" baseline="0" dirty="0"/>
              <a:t>È possibile scegliere tra un elenco di 10 messaggi preimpostati da inviare al personale di monitoraggio. </a:t>
            </a:r>
          </a:p>
          <a:p>
            <a:r>
              <a:rPr lang="it-IT" baseline="0" dirty="0"/>
              <a:t>Premere il pulsante OK per accedere al menu principale, usare i tasti freccia per navigare nel menu, selezionare l’opzione desiderata e premere OK per inviare.</a:t>
            </a:r>
          </a:p>
          <a:p>
            <a:endParaRPr lang="en-US" baseline="0" dirty="0"/>
          </a:p>
          <a:p>
            <a:r>
              <a:rPr lang="it-IT" b="1" baseline="0" dirty="0"/>
              <a:t>Messaggi personalizzati</a:t>
            </a:r>
          </a:p>
          <a:p>
            <a:r>
              <a:rPr lang="it-IT" baseline="0" dirty="0"/>
              <a:t>In fondo all’elenco dei messaggi preimpostati, un’opzione consente di inviare un messaggio personalizzato.</a:t>
            </a:r>
          </a:p>
          <a:p>
            <a:r>
              <a:rPr lang="it-IT" baseline="0" dirty="0"/>
              <a:t>È possibile creare un messaggio personalizzato di 16 caratteri da inviare al personale di monitoraggio usando i tasti freccia per scorrere le lettere dell’alfabeto.</a:t>
            </a:r>
          </a:p>
          <a:p>
            <a:r>
              <a:rPr lang="it-IT" baseline="0" dirty="0"/>
              <a:t>Premere il pulsante OK per passare al carattere successivo. </a:t>
            </a:r>
          </a:p>
          <a:p>
            <a:r>
              <a:rPr lang="it-IT" baseline="0" dirty="0"/>
              <a:t>Premere OK per inviare il messaggio.</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16</a:t>
            </a:fld>
            <a:endParaRPr lang="en-US"/>
          </a:p>
        </p:txBody>
      </p:sp>
    </p:spTree>
    <p:extLst>
      <p:ext uri="{BB962C8B-B14F-4D97-AF65-F5344CB8AC3E}">
        <p14:creationId xmlns:p14="http://schemas.microsoft.com/office/powerpoint/2010/main" val="238213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Nota: per utilizzare il push-to-talk è necessario acquistare un piano di servizio.</a:t>
            </a:r>
          </a:p>
          <a:p>
            <a:r>
              <a:rPr lang="it-IT" dirty="0"/>
              <a:t>Il push-to-talk consente al G7c di funzionare come un walkie-talkie.</a:t>
            </a:r>
            <a:r>
              <a:rPr lang="it-IT" baseline="0" dirty="0"/>
              <a:t> A differenza dei walkie-talkie tradizionali, il push-to-talk non ha un raggio d’azione limitato, poiché sfrutta le reti cellulari.</a:t>
            </a:r>
          </a:p>
          <a:p>
            <a:endParaRPr lang="en-US" dirty="0"/>
          </a:p>
          <a:p>
            <a:r>
              <a:rPr lang="it-IT" b="1" dirty="0"/>
              <a:t>Trasmissione</a:t>
            </a:r>
          </a:p>
          <a:p>
            <a:pPr marL="228600" indent="-228600">
              <a:buFont typeface="+mj-lt"/>
              <a:buAutoNum type="arabicPeriod"/>
            </a:pPr>
            <a:r>
              <a:rPr lang="it-IT" sz="1200" b="0" i="0" dirty="0">
                <a:solidFill>
                  <a:schemeClr val="tx1"/>
                </a:solidFill>
                <a:latin typeface="+mn-lt"/>
                <a:ea typeface="+mn-ea"/>
                <a:cs typeface="+mn-cs"/>
              </a:rPr>
              <a:t>Tenere premuta la linguetta a scatto rossa</a:t>
            </a:r>
          </a:p>
          <a:p>
            <a:pPr marL="228600" indent="-228600">
              <a:buFont typeface="+mj-lt"/>
              <a:buAutoNum type="arabicPeriod"/>
            </a:pPr>
            <a:r>
              <a:rPr lang="it-IT" sz="1200" b="0" i="0" dirty="0">
                <a:solidFill>
                  <a:schemeClr val="tx1"/>
                </a:solidFill>
                <a:latin typeface="+mn-lt"/>
                <a:ea typeface="+mn-ea"/>
                <a:cs typeface="+mn-cs"/>
              </a:rPr>
              <a:t>Quando il G7c smette di emettere il segnale acustico, continuare a tenere premuto e iniziare a parlare tenendo il dispositivo a circa 15 cm dalla bocca.</a:t>
            </a:r>
            <a:br>
              <a:rPr lang="it-IT" sz="1200" b="0" i="0" dirty="0">
                <a:solidFill>
                  <a:schemeClr val="tx1"/>
                </a:solidFill>
                <a:latin typeface="+mn-lt"/>
                <a:ea typeface="+mn-ea"/>
                <a:cs typeface="+mn-cs"/>
              </a:rPr>
            </a:br>
            <a:r>
              <a:rPr lang="it-IT" sz="1200" b="1" i="0" dirty="0">
                <a:solidFill>
                  <a:schemeClr val="tx1"/>
                </a:solidFill>
                <a:latin typeface="+mn-lt"/>
                <a:ea typeface="+mn-ea"/>
                <a:cs typeface="+mn-cs"/>
              </a:rPr>
              <a:t>NOTA:</a:t>
            </a:r>
            <a:r>
              <a:rPr lang="it-IT" sz="1200" b="0" i="0" dirty="0">
                <a:solidFill>
                  <a:schemeClr val="tx1"/>
                </a:solidFill>
                <a:latin typeface="+mn-lt"/>
                <a:ea typeface="+mn-ea"/>
                <a:cs typeface="+mn-cs"/>
              </a:rPr>
              <a:t> se si utilizza un sensore O2, assicurarsi di parlare nel microfono del G7, non nella cartuccia, poiché ciò potrebbe causare allarmi gas.</a:t>
            </a:r>
          </a:p>
          <a:p>
            <a:pPr marL="228600" indent="-228600">
              <a:buFont typeface="+mj-lt"/>
              <a:buAutoNum type="arabicPeriod"/>
            </a:pPr>
            <a:r>
              <a:rPr lang="it-IT" sz="1200" b="0" i="0" dirty="0">
                <a:solidFill>
                  <a:schemeClr val="tx1"/>
                </a:solidFill>
                <a:latin typeface="+mn-lt"/>
                <a:ea typeface="+mn-ea"/>
                <a:cs typeface="+mn-cs"/>
              </a:rPr>
              <a:t>Una volta finito di parlare, rilasciare la linguetta. Il G7 consente messaggi PTT lunghi fino a 30 secondi.</a:t>
            </a:r>
          </a:p>
          <a:p>
            <a:pPr marL="228600" indent="-228600">
              <a:buFont typeface="+mj-lt"/>
              <a:buAutoNum type="arabicPeriod"/>
            </a:pPr>
            <a:r>
              <a:rPr lang="it-IT" sz="1200" b="0" i="0" dirty="0">
                <a:solidFill>
                  <a:schemeClr val="tx1"/>
                </a:solidFill>
                <a:latin typeface="+mn-lt"/>
                <a:ea typeface="+mn-ea"/>
                <a:cs typeface="+mn-cs"/>
              </a:rPr>
              <a:t>Il G7c emette un altro bip per informarti che l’ascolto è terminato</a:t>
            </a:r>
          </a:p>
          <a:p>
            <a:endParaRPr lang="en-US" baseline="0" dirty="0"/>
          </a:p>
          <a:p>
            <a:r>
              <a:rPr lang="it-IT" b="1" baseline="0" dirty="0"/>
              <a:t>Ricezione</a:t>
            </a:r>
          </a:p>
          <a:p>
            <a:pPr marL="342900" indent="-342900">
              <a:buFont typeface="+mj-lt"/>
              <a:buAutoNum type="arabicPeriod"/>
            </a:pPr>
            <a:r>
              <a:rPr lang="it-IT" sz="1200" dirty="0"/>
              <a:t>Il G7c emette un bip per segnalare che un messaggio PTT è in arrivo</a:t>
            </a:r>
          </a:p>
          <a:p>
            <a:pPr marL="342900" indent="-342900">
              <a:buFont typeface="+mj-lt"/>
              <a:buAutoNum type="arabicPeriod"/>
            </a:pPr>
            <a:r>
              <a:rPr lang="it-IT" sz="1200" dirty="0"/>
              <a:t>Il G7c riproduce il messaggio</a:t>
            </a:r>
          </a:p>
          <a:p>
            <a:pPr marL="342900" indent="-342900">
              <a:buFont typeface="+mj-lt"/>
              <a:buAutoNum type="arabicPeriod"/>
            </a:pPr>
            <a:r>
              <a:rPr lang="it-IT" sz="1200" dirty="0"/>
              <a:t>Il G7c emette un altro bip per indicare che il messaggio è terminato</a:t>
            </a:r>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17</a:t>
            </a:fld>
            <a:endParaRPr lang="en-US"/>
          </a:p>
        </p:txBody>
      </p:sp>
    </p:spTree>
    <p:extLst>
      <p:ext uri="{BB962C8B-B14F-4D97-AF65-F5344CB8AC3E}">
        <p14:creationId xmlns:p14="http://schemas.microsoft.com/office/powerpoint/2010/main" val="302079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err="1"/>
              <a:t>Cambio</a:t>
            </a:r>
            <a:r>
              <a:rPr lang="en-US" b="1" baseline="0" dirty="0"/>
              <a:t> </a:t>
            </a:r>
            <a:r>
              <a:rPr lang="en-US" b="1" baseline="0" dirty="0" err="1"/>
              <a:t>canale</a:t>
            </a:r>
            <a:endParaRPr lang="en-US" b="1" baseline="0" dirty="0"/>
          </a:p>
          <a:p>
            <a:pPr marL="342900" indent="-342900">
              <a:buFont typeface="+mj-lt"/>
              <a:buAutoNum type="arabicPeriod"/>
            </a:pPr>
            <a:r>
              <a:rPr lang="en-US" sz="1200" dirty="0" err="1"/>
              <a:t>Premere</a:t>
            </a:r>
            <a:r>
              <a:rPr lang="en-US" sz="1200" dirty="0"/>
              <a:t> </a:t>
            </a:r>
            <a:r>
              <a:rPr lang="en-US" sz="1200" dirty="0" err="1"/>
              <a:t>il</a:t>
            </a:r>
            <a:r>
              <a:rPr lang="en-US" sz="1200" dirty="0"/>
              <a:t> </a:t>
            </a:r>
            <a:r>
              <a:rPr lang="en-US" sz="1200" dirty="0" err="1"/>
              <a:t>tasto</a:t>
            </a:r>
            <a:r>
              <a:rPr lang="en-US" sz="1200" dirty="0"/>
              <a:t> per </a:t>
            </a:r>
            <a:r>
              <a:rPr lang="en-US" sz="1200" dirty="0" err="1"/>
              <a:t>entrare</a:t>
            </a:r>
            <a:r>
              <a:rPr lang="en-US" sz="1200" dirty="0"/>
              <a:t> </a:t>
            </a:r>
            <a:r>
              <a:rPr lang="en-US" sz="1200" dirty="0" err="1"/>
              <a:t>nel</a:t>
            </a:r>
            <a:r>
              <a:rPr lang="en-US" sz="1200" dirty="0"/>
              <a:t> menu </a:t>
            </a:r>
            <a:r>
              <a:rPr lang="en-US" sz="1200" dirty="0" err="1"/>
              <a:t>principale</a:t>
            </a:r>
            <a:r>
              <a:rPr lang="en-US" sz="1200" dirty="0"/>
              <a:t> del G7c</a:t>
            </a:r>
          </a:p>
          <a:p>
            <a:pPr marL="342900" indent="-342900">
              <a:buFont typeface="+mj-lt"/>
              <a:buAutoNum type="arabicPeriod"/>
            </a:pPr>
            <a:r>
              <a:rPr lang="en-US" sz="1200" dirty="0" err="1"/>
              <a:t>Usare</a:t>
            </a:r>
            <a:r>
              <a:rPr lang="en-US" sz="1200" dirty="0"/>
              <a:t> le </a:t>
            </a:r>
            <a:r>
              <a:rPr lang="en-US" sz="1200" dirty="0" err="1"/>
              <a:t>frecce</a:t>
            </a:r>
            <a:r>
              <a:rPr lang="en-US" sz="1200" dirty="0"/>
              <a:t> </a:t>
            </a:r>
            <a:r>
              <a:rPr lang="en-US" sz="1200" dirty="0" err="1"/>
              <a:t>su</a:t>
            </a:r>
            <a:r>
              <a:rPr lang="en-US" sz="1200" dirty="0"/>
              <a:t> e </a:t>
            </a:r>
            <a:r>
              <a:rPr lang="en-US" sz="1200" dirty="0" err="1"/>
              <a:t>giù</a:t>
            </a:r>
            <a:r>
              <a:rPr lang="en-US" sz="1200" baseline="0" dirty="0"/>
              <a:t> per </a:t>
            </a:r>
            <a:r>
              <a:rPr lang="en-US" sz="1200" baseline="0" dirty="0" err="1"/>
              <a:t>navigare</a:t>
            </a:r>
            <a:r>
              <a:rPr lang="en-US" sz="1200" baseline="0" dirty="0"/>
              <a:t> a </a:t>
            </a:r>
            <a:r>
              <a:rPr lang="en-US" sz="1200" i="1" baseline="0" dirty="0" err="1"/>
              <a:t>Canali</a:t>
            </a:r>
            <a:r>
              <a:rPr lang="en-US" sz="1200" i="1" baseline="0" dirty="0"/>
              <a:t> P</a:t>
            </a:r>
            <a:r>
              <a:rPr lang="en-US" sz="1200" i="1" dirty="0"/>
              <a:t>TT</a:t>
            </a:r>
            <a:r>
              <a:rPr lang="en-US" sz="1200" dirty="0"/>
              <a:t>, </a:t>
            </a:r>
            <a:r>
              <a:rPr lang="en-US" sz="1200" dirty="0" err="1"/>
              <a:t>quindi</a:t>
            </a:r>
            <a:r>
              <a:rPr lang="en-US" sz="1200" dirty="0"/>
              <a:t> </a:t>
            </a:r>
            <a:r>
              <a:rPr lang="en-US" sz="1200" dirty="0" err="1"/>
              <a:t>selezionare</a:t>
            </a:r>
            <a:r>
              <a:rPr lang="en-US" sz="1200" dirty="0"/>
              <a:t> OK.</a:t>
            </a:r>
          </a:p>
          <a:p>
            <a:pPr marL="342900" indent="-342900">
              <a:buFont typeface="+mj-lt"/>
              <a:buAutoNum type="arabicPeriod"/>
            </a:pPr>
            <a:r>
              <a:rPr lang="en-US" sz="1200" dirty="0" err="1"/>
              <a:t>Selezionare</a:t>
            </a:r>
            <a:r>
              <a:rPr lang="en-US" sz="1200" i="1" dirty="0"/>
              <a:t> </a:t>
            </a:r>
            <a:r>
              <a:rPr lang="en-US" sz="1200" i="1" dirty="0" err="1"/>
              <a:t>inserire</a:t>
            </a:r>
            <a:r>
              <a:rPr lang="en-US" sz="1200" i="1" dirty="0"/>
              <a:t> </a:t>
            </a:r>
            <a:r>
              <a:rPr lang="en-US" sz="1200" i="1" dirty="0" err="1"/>
              <a:t>canale</a:t>
            </a:r>
            <a:r>
              <a:rPr lang="en-US" sz="1200" i="1" dirty="0"/>
              <a:t> #</a:t>
            </a:r>
            <a:endParaRPr lang="en-US" sz="1200" dirty="0"/>
          </a:p>
          <a:p>
            <a:pPr marL="342900" indent="-342900">
              <a:buFont typeface="+mj-lt"/>
              <a:buAutoNum type="arabicPeriod"/>
            </a:pPr>
            <a:r>
              <a:rPr lang="en-US" sz="1200" dirty="0" err="1"/>
              <a:t>Usare</a:t>
            </a:r>
            <a:r>
              <a:rPr lang="en-US" sz="1200" dirty="0"/>
              <a:t> le </a:t>
            </a:r>
            <a:r>
              <a:rPr lang="en-US" sz="1200" dirty="0" err="1"/>
              <a:t>frecce</a:t>
            </a:r>
            <a:r>
              <a:rPr lang="en-US" sz="1200" dirty="0"/>
              <a:t> </a:t>
            </a:r>
            <a:r>
              <a:rPr lang="en-US" sz="1200" dirty="0" err="1"/>
              <a:t>su</a:t>
            </a:r>
            <a:r>
              <a:rPr lang="en-US" sz="1200" dirty="0"/>
              <a:t> e </a:t>
            </a:r>
            <a:r>
              <a:rPr lang="en-US" sz="1200" dirty="0" err="1"/>
              <a:t>giù</a:t>
            </a:r>
            <a:r>
              <a:rPr lang="en-US" sz="1200" dirty="0"/>
              <a:t> per </a:t>
            </a:r>
            <a:r>
              <a:rPr lang="it-IT" sz="1200" kern="1200" dirty="0">
                <a:solidFill>
                  <a:schemeClr val="tx1"/>
                </a:solidFill>
                <a:effectLst/>
                <a:latin typeface="+mn-lt"/>
                <a:ea typeface="+mn-ea"/>
                <a:cs typeface="+mn-cs"/>
              </a:rPr>
              <a:t>immettere </a:t>
            </a:r>
            <a:r>
              <a:rPr lang="en-US" sz="1200" dirty="0"/>
              <a:t>la</a:t>
            </a:r>
            <a:r>
              <a:rPr lang="en-US" sz="1200" baseline="0" dirty="0"/>
              <a:t> prima </a:t>
            </a:r>
            <a:r>
              <a:rPr lang="en-US" sz="1200" baseline="0" dirty="0" err="1"/>
              <a:t>cifra</a:t>
            </a:r>
            <a:r>
              <a:rPr lang="en-US" sz="1200" baseline="0" dirty="0"/>
              <a:t> del </a:t>
            </a:r>
            <a:r>
              <a:rPr lang="en-US" sz="1200" baseline="0" dirty="0" err="1"/>
              <a:t>canale</a:t>
            </a:r>
            <a:r>
              <a:rPr lang="en-US" sz="1200" dirty="0"/>
              <a:t>, </a:t>
            </a:r>
            <a:r>
              <a:rPr lang="en-US" sz="1200" dirty="0" err="1"/>
              <a:t>quindi</a:t>
            </a:r>
            <a:r>
              <a:rPr lang="en-US" sz="1200" dirty="0"/>
              <a:t> </a:t>
            </a:r>
            <a:r>
              <a:rPr lang="en-US" sz="1200" dirty="0" err="1"/>
              <a:t>premere</a:t>
            </a:r>
            <a:r>
              <a:rPr lang="en-US" sz="1200" dirty="0"/>
              <a:t> OK</a:t>
            </a:r>
          </a:p>
          <a:p>
            <a:pPr marL="342900" indent="-342900">
              <a:buFont typeface="+mj-lt"/>
              <a:buAutoNum type="arabicPeriod"/>
            </a:pPr>
            <a:r>
              <a:rPr lang="en-US" sz="1200" dirty="0" err="1"/>
              <a:t>Usare</a:t>
            </a:r>
            <a:r>
              <a:rPr lang="en-US" sz="1200" dirty="0"/>
              <a:t> le </a:t>
            </a:r>
            <a:r>
              <a:rPr lang="en-US" sz="1200" dirty="0" err="1"/>
              <a:t>frecce</a:t>
            </a:r>
            <a:r>
              <a:rPr lang="en-US" sz="1200" dirty="0"/>
              <a:t> </a:t>
            </a:r>
            <a:r>
              <a:rPr lang="en-US" sz="1200" dirty="0" err="1"/>
              <a:t>su</a:t>
            </a:r>
            <a:r>
              <a:rPr lang="en-US" sz="1200" dirty="0"/>
              <a:t> e </a:t>
            </a:r>
            <a:r>
              <a:rPr lang="en-US" sz="1200" dirty="0" err="1"/>
              <a:t>giù</a:t>
            </a:r>
            <a:r>
              <a:rPr lang="en-US" sz="1200" dirty="0"/>
              <a:t> per </a:t>
            </a:r>
            <a:r>
              <a:rPr lang="it-IT" sz="1200" kern="1200" dirty="0">
                <a:solidFill>
                  <a:schemeClr val="tx1"/>
                </a:solidFill>
                <a:effectLst/>
                <a:latin typeface="+mn-lt"/>
                <a:ea typeface="+mn-ea"/>
                <a:cs typeface="+mn-cs"/>
              </a:rPr>
              <a:t>immettere </a:t>
            </a:r>
            <a:r>
              <a:rPr lang="en-US" sz="1200" dirty="0"/>
              <a:t>la</a:t>
            </a:r>
            <a:r>
              <a:rPr lang="en-US" sz="1200" baseline="0" dirty="0"/>
              <a:t> </a:t>
            </a:r>
            <a:r>
              <a:rPr lang="en-US" sz="1200" baseline="0" dirty="0" err="1"/>
              <a:t>seconda</a:t>
            </a:r>
            <a:r>
              <a:rPr lang="en-US" sz="1200" baseline="0" dirty="0"/>
              <a:t> </a:t>
            </a:r>
            <a:r>
              <a:rPr lang="en-US" sz="1200" baseline="0" dirty="0" err="1"/>
              <a:t>cifra</a:t>
            </a:r>
            <a:r>
              <a:rPr lang="en-US" sz="1200" baseline="0" dirty="0"/>
              <a:t> del </a:t>
            </a:r>
            <a:r>
              <a:rPr lang="en-US" sz="1200" baseline="0" dirty="0" err="1"/>
              <a:t>canale</a:t>
            </a:r>
            <a:r>
              <a:rPr lang="en-US" sz="1200" dirty="0"/>
              <a:t>, </a:t>
            </a:r>
            <a:r>
              <a:rPr lang="en-US" sz="1200" dirty="0" err="1"/>
              <a:t>quindi</a:t>
            </a:r>
            <a:r>
              <a:rPr lang="en-US" sz="1200" dirty="0"/>
              <a:t> </a:t>
            </a:r>
            <a:r>
              <a:rPr lang="en-US" sz="1200" dirty="0" err="1"/>
              <a:t>premere</a:t>
            </a:r>
            <a:r>
              <a:rPr lang="en-US" sz="1200" dirty="0"/>
              <a:t> OK</a:t>
            </a:r>
          </a:p>
          <a:p>
            <a:pPr marL="342900" indent="-342900">
              <a:buFont typeface="+mj-lt"/>
              <a:buAutoNum type="arabicPeriod"/>
            </a:pPr>
            <a:r>
              <a:rPr lang="en-US" sz="1200" dirty="0" err="1"/>
              <a:t>Selezionare</a:t>
            </a:r>
            <a:r>
              <a:rPr lang="en-US" sz="1200" dirty="0"/>
              <a:t> </a:t>
            </a:r>
            <a:r>
              <a:rPr lang="en-US" sz="1200" i="1" dirty="0" err="1"/>
              <a:t>sì</a:t>
            </a:r>
            <a:r>
              <a:rPr lang="en-US" sz="1200" dirty="0"/>
              <a:t> per </a:t>
            </a:r>
            <a:r>
              <a:rPr lang="en-US" sz="1200" dirty="0" err="1"/>
              <a:t>confermare</a:t>
            </a:r>
            <a:r>
              <a:rPr lang="en-US" sz="1200" dirty="0"/>
              <a:t> e </a:t>
            </a:r>
            <a:r>
              <a:rPr lang="en-US" sz="1200" dirty="0" err="1"/>
              <a:t>cambiare</a:t>
            </a:r>
            <a:r>
              <a:rPr lang="en-US" sz="1200" baseline="0" dirty="0"/>
              <a:t> </a:t>
            </a:r>
            <a:r>
              <a:rPr lang="en-US" sz="1200" baseline="0" dirty="0" err="1"/>
              <a:t>il</a:t>
            </a:r>
            <a:r>
              <a:rPr lang="en-US" sz="1200" baseline="0" dirty="0"/>
              <a:t> </a:t>
            </a:r>
            <a:r>
              <a:rPr lang="en-US" sz="1200" baseline="0" dirty="0" err="1"/>
              <a:t>canale</a:t>
            </a:r>
            <a:r>
              <a:rPr lang="en-US" sz="1200" baseline="0" dirty="0"/>
              <a:t> del </a:t>
            </a:r>
            <a:r>
              <a:rPr lang="en-US" sz="1200" dirty="0"/>
              <a:t>G7c </a:t>
            </a:r>
            <a:r>
              <a:rPr lang="en-US" sz="1200" dirty="0" err="1"/>
              <a:t>oppure</a:t>
            </a:r>
            <a:r>
              <a:rPr lang="en-US" sz="1200" dirty="0"/>
              <a:t> </a:t>
            </a:r>
            <a:r>
              <a:rPr lang="en-US" sz="1200" dirty="0" err="1"/>
              <a:t>selezionare</a:t>
            </a:r>
            <a:r>
              <a:rPr lang="en-US" sz="1200" dirty="0"/>
              <a:t> </a:t>
            </a:r>
            <a:r>
              <a:rPr lang="en-US" sz="1200" i="1" dirty="0" err="1"/>
              <a:t>modifica</a:t>
            </a:r>
            <a:r>
              <a:rPr lang="en-US" sz="1200" dirty="0"/>
              <a:t> per</a:t>
            </a:r>
            <a:r>
              <a:rPr lang="en-US" sz="1200" baseline="0" dirty="0"/>
              <a:t> </a:t>
            </a:r>
            <a:r>
              <a:rPr lang="en-US" sz="1200" baseline="0" dirty="0" err="1"/>
              <a:t>apportare</a:t>
            </a:r>
            <a:r>
              <a:rPr lang="en-US" sz="1200" baseline="0" dirty="0"/>
              <a:t> le </a:t>
            </a:r>
            <a:r>
              <a:rPr lang="en-US" sz="1200" baseline="0" dirty="0" err="1"/>
              <a:t>modifiche</a:t>
            </a:r>
            <a:endParaRPr lang="en-US" sz="1200" dirty="0"/>
          </a:p>
          <a:p>
            <a:pPr marL="0" indent="0">
              <a:buFont typeface="+mj-lt"/>
              <a:buNone/>
            </a:pPr>
            <a:endParaRPr lang="en-US" sz="1200" dirty="0"/>
          </a:p>
          <a:p>
            <a:r>
              <a:rPr lang="en-US" sz="1200" dirty="0"/>
              <a:t>Per </a:t>
            </a:r>
            <a:r>
              <a:rPr lang="en-US" sz="1200" dirty="0" err="1"/>
              <a:t>passare</a:t>
            </a:r>
            <a:r>
              <a:rPr lang="en-US" sz="1200" dirty="0"/>
              <a:t> a </a:t>
            </a:r>
            <a:r>
              <a:rPr lang="en-US" sz="1200" dirty="0" err="1"/>
              <a:t>tutte</a:t>
            </a:r>
            <a:r>
              <a:rPr lang="en-US" sz="1200" dirty="0"/>
              <a:t> le </a:t>
            </a:r>
            <a:r>
              <a:rPr lang="en-US" sz="1200" dirty="0" err="1"/>
              <a:t>chiamate</a:t>
            </a:r>
            <a:r>
              <a:rPr lang="en-US" sz="1200" dirty="0"/>
              <a:t> o a solo</a:t>
            </a:r>
            <a:r>
              <a:rPr lang="en-US" sz="1200" baseline="0" dirty="0"/>
              <a:t> </a:t>
            </a:r>
            <a:r>
              <a:rPr lang="en-US" sz="1200" baseline="0" dirty="0" err="1"/>
              <a:t>ricezione</a:t>
            </a:r>
            <a:r>
              <a:rPr lang="en-US" sz="1200" baseline="0" dirty="0"/>
              <a:t>, </a:t>
            </a:r>
            <a:r>
              <a:rPr lang="en-US" sz="1200" baseline="0" dirty="0" err="1"/>
              <a:t>basta</a:t>
            </a:r>
            <a:r>
              <a:rPr lang="en-US" sz="1200" baseline="0" dirty="0"/>
              <a:t> </a:t>
            </a:r>
            <a:r>
              <a:rPr lang="en-US" sz="1200" baseline="0" dirty="0" err="1"/>
              <a:t>selezionare</a:t>
            </a:r>
            <a:r>
              <a:rPr lang="en-US" sz="1200" baseline="0" dirty="0"/>
              <a:t> </a:t>
            </a:r>
            <a:r>
              <a:rPr lang="en-US" sz="1200" baseline="0" dirty="0" err="1"/>
              <a:t>semplicemente</a:t>
            </a:r>
            <a:r>
              <a:rPr lang="en-US" sz="1200" baseline="0" dirty="0"/>
              <a:t> </a:t>
            </a:r>
            <a:r>
              <a:rPr lang="en-US" sz="1200" baseline="0" dirty="0" err="1"/>
              <a:t>quel</a:t>
            </a:r>
            <a:r>
              <a:rPr lang="en-US" sz="1200" baseline="0" dirty="0"/>
              <a:t> </a:t>
            </a:r>
            <a:r>
              <a:rPr lang="en-US" sz="1200" baseline="0" dirty="0" err="1"/>
              <a:t>canale</a:t>
            </a:r>
            <a:r>
              <a:rPr lang="en-US" sz="1200" baseline="0" dirty="0"/>
              <a:t> </a:t>
            </a:r>
            <a:r>
              <a:rPr lang="en-US" sz="1200" baseline="0" dirty="0" err="1"/>
              <a:t>dall’elenco</a:t>
            </a:r>
            <a:r>
              <a:rPr lang="en-US" sz="1200" dirty="0"/>
              <a:t>.</a:t>
            </a:r>
          </a:p>
        </p:txBody>
      </p:sp>
      <p:sp>
        <p:nvSpPr>
          <p:cNvPr id="4" name="Slide Number Placeholder 3"/>
          <p:cNvSpPr>
            <a:spLocks noGrp="1"/>
          </p:cNvSpPr>
          <p:nvPr>
            <p:ph type="sldNum" sz="quarter" idx="10"/>
          </p:nvPr>
        </p:nvSpPr>
        <p:spPr/>
        <p:txBody>
          <a:bodyPr/>
          <a:lstStyle/>
          <a:p>
            <a:fld id="{7B414EFF-87B8-8145-AB64-1D392481C12D}" type="slidenum">
              <a:rPr lang="en-US" smtClean="0"/>
              <a:t>18</a:t>
            </a:fld>
            <a:endParaRPr lang="en-US"/>
          </a:p>
        </p:txBody>
      </p:sp>
    </p:spTree>
    <p:extLst>
      <p:ext uri="{BB962C8B-B14F-4D97-AF65-F5344CB8AC3E}">
        <p14:creationId xmlns:p14="http://schemas.microsoft.com/office/powerpoint/2010/main" val="863979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In una situazione di emergenza il dispositivo può ricevere e inviare messaggi al team di monitoraggio della sicurezza.</a:t>
            </a:r>
          </a:p>
          <a:p>
            <a:endParaRPr lang="en-US" dirty="0"/>
          </a:p>
          <a:p>
            <a:r>
              <a:rPr lang="it-IT" b="1" dirty="0"/>
              <a:t>Modalità disponibili</a:t>
            </a:r>
          </a:p>
          <a:p>
            <a:r>
              <a:rPr lang="it-IT" sz="1200" i="1" dirty="0"/>
              <a:t>Normale</a:t>
            </a:r>
          </a:p>
          <a:p>
            <a:r>
              <a:rPr lang="it-IT" sz="1200" dirty="0"/>
              <a:t>Configurazione operativa base. Modalità predefinita del G7.</a:t>
            </a:r>
          </a:p>
          <a:p>
            <a:endParaRPr lang="en-US" sz="1200" i="1" dirty="0"/>
          </a:p>
          <a:p>
            <a:r>
              <a:rPr lang="it-IT" sz="1200" i="1" dirty="0"/>
              <a:t>Pre-ingresso</a:t>
            </a:r>
          </a:p>
          <a:p>
            <a:r>
              <a:rPr lang="it-IT" sz="1200" dirty="0"/>
              <a:t>Da selezionare prima di entrare in uno spazio che potrebbe potenzialmente contenere gas pericoloso. Utilizzabile con o senza pompa.</a:t>
            </a:r>
          </a:p>
          <a:p>
            <a:endParaRPr lang="en-US" sz="1200" i="1" dirty="0"/>
          </a:p>
          <a:p>
            <a:r>
              <a:rPr lang="it-IT" sz="1200" i="1" dirty="0"/>
              <a:t>SCBA</a:t>
            </a:r>
          </a:p>
          <a:p>
            <a:r>
              <a:rPr lang="it-IT" sz="1200" dirty="0"/>
              <a:t>Utilizzata quando l’utente del dispositivo indossa un respiratore autonomo o ad aria compressa e sta per entrare in un’area dove sono presenti livelli elevati di gas.</a:t>
            </a:r>
          </a:p>
          <a:p>
            <a:endParaRPr lang="en-US" sz="1200" i="1" dirty="0"/>
          </a:p>
          <a:p>
            <a:r>
              <a:rPr lang="it-IT" sz="1200" i="1" dirty="0"/>
              <a:t>Controllo perdite</a:t>
            </a:r>
          </a:p>
          <a:p>
            <a:r>
              <a:rPr lang="it-IT" sz="1200" dirty="0"/>
              <a:t>Utilizzata quando si controlla la presenza di perdite di gas in una particolare area. Utilizzabile con o senza pompa</a:t>
            </a:r>
          </a:p>
          <a:p>
            <a:endParaRPr lang="en-US" sz="1200" i="1" dirty="0"/>
          </a:p>
          <a:p>
            <a:r>
              <a:rPr lang="it-IT" sz="1200" i="1" dirty="0"/>
              <a:t>Alto rischio</a:t>
            </a:r>
          </a:p>
          <a:p>
            <a:r>
              <a:rPr lang="it-IT" sz="1200" dirty="0"/>
              <a:t>Indicata per situazioni generali ad alto rischio, come evacuazione o attraversamento di aree pericolose. A differenza delle altre modalità, questa modalità non è soggetta a temporizzazione e si può uscirvi solo in modo manuale.</a:t>
            </a:r>
          </a:p>
          <a:p>
            <a:endParaRPr lang="en-US" baseline="0" dirty="0"/>
          </a:p>
          <a:p>
            <a:r>
              <a:rPr lang="it-IT" b="1" baseline="0" dirty="0"/>
              <a:t>Inserimento di una modalità</a:t>
            </a:r>
          </a:p>
          <a:p>
            <a:pPr rtl="0"/>
            <a:r>
              <a:rPr lang="it-IT" sz="1200" b="0" i="0" u="none" strike="noStrike" baseline="0" dirty="0">
                <a:solidFill>
                  <a:schemeClr val="tx1"/>
                </a:solidFill>
                <a:latin typeface="+mn-lt"/>
                <a:ea typeface="+mn-ea"/>
                <a:cs typeface="+mn-cs"/>
              </a:rPr>
              <a:t>Per accedere a una modalità dal menu delle modalità:</a:t>
            </a:r>
          </a:p>
          <a:p>
            <a:pPr marL="228600" indent="-228600" rtl="0">
              <a:buFont typeface="+mj-lt"/>
              <a:buAutoNum type="arabicPeriod"/>
            </a:pPr>
            <a:r>
              <a:rPr lang="it-IT" sz="1200" b="0" i="0" u="none" strike="noStrike" baseline="0" dirty="0">
                <a:solidFill>
                  <a:schemeClr val="tx1"/>
                </a:solidFill>
                <a:latin typeface="+mn-lt"/>
                <a:ea typeface="+mn-ea"/>
                <a:cs typeface="+mn-cs"/>
              </a:rPr>
              <a:t>Premere OK per entrare nel menu principale</a:t>
            </a:r>
          </a:p>
          <a:p>
            <a:pPr marL="228600" indent="-228600" rtl="0">
              <a:buFont typeface="+mj-lt"/>
              <a:buAutoNum type="arabicPeriod"/>
            </a:pPr>
            <a:r>
              <a:rPr lang="it-IT" sz="1200" b="0" u="none" strike="noStrike" baseline="0" dirty="0">
                <a:solidFill>
                  <a:schemeClr val="tx1"/>
                </a:solidFill>
                <a:latin typeface="+mn-lt"/>
                <a:ea typeface="+mn-ea"/>
                <a:cs typeface="+mn-cs"/>
              </a:rPr>
              <a:t>Usare le frecce su e giù per navigare fino alle</a:t>
            </a:r>
            <a:r>
              <a:rPr lang="it-IT" sz="1200" b="0" i="0" u="none" strike="noStrike" baseline="0" dirty="0">
                <a:solidFill>
                  <a:schemeClr val="tx1"/>
                </a:solidFill>
                <a:latin typeface="+mn-lt"/>
                <a:ea typeface="+mn-ea"/>
                <a:cs typeface="+mn-cs"/>
              </a:rPr>
              <a:t> </a:t>
            </a:r>
            <a:r>
              <a:rPr lang="it-IT" sz="1200" b="0" i="1" u="none" strike="noStrike" baseline="0" dirty="0">
                <a:solidFill>
                  <a:schemeClr val="tx1"/>
                </a:solidFill>
                <a:latin typeface="+mn-lt"/>
                <a:ea typeface="+mn-ea"/>
                <a:cs typeface="+mn-cs"/>
              </a:rPr>
              <a:t>modalità</a:t>
            </a:r>
          </a:p>
          <a:p>
            <a:pPr marL="228600" indent="-228600" rtl="0">
              <a:buFont typeface="+mj-lt"/>
              <a:buAutoNum type="arabicPeriod"/>
            </a:pPr>
            <a:r>
              <a:rPr lang="it-IT" sz="1200" b="0" i="0" u="none" strike="noStrike" baseline="0" dirty="0">
                <a:solidFill>
                  <a:schemeClr val="tx1"/>
                </a:solidFill>
                <a:latin typeface="+mn-lt"/>
                <a:ea typeface="+mn-ea"/>
                <a:cs typeface="+mn-cs"/>
              </a:rPr>
              <a:t>Premere OK per entrare nel menu modalità</a:t>
            </a:r>
          </a:p>
          <a:p>
            <a:pPr marL="228600" indent="-228600" rtl="0">
              <a:buFont typeface="+mj-lt"/>
              <a:buAutoNum type="arabicPeriod"/>
            </a:pPr>
            <a:r>
              <a:rPr lang="it-IT" sz="1200" b="0" i="0" u="none" strike="noStrike" baseline="0" dirty="0">
                <a:solidFill>
                  <a:schemeClr val="tx1"/>
                </a:solidFill>
                <a:latin typeface="+mn-lt"/>
                <a:ea typeface="+mn-ea"/>
                <a:cs typeface="+mn-cs"/>
              </a:rPr>
              <a:t>Selezionare la modalità desiderata</a:t>
            </a:r>
          </a:p>
          <a:p>
            <a:pPr marL="228600" indent="-228600" rtl="0">
              <a:buFont typeface="+mj-lt"/>
              <a:buAutoNum type="arabicPeriod"/>
            </a:pPr>
            <a:r>
              <a:rPr lang="it-IT" sz="1200" b="0" u="none" strike="noStrike" baseline="0" dirty="0">
                <a:solidFill>
                  <a:schemeClr val="tx1"/>
                </a:solidFill>
                <a:latin typeface="+mn-lt"/>
                <a:ea typeface="+mn-ea"/>
                <a:cs typeface="+mn-cs"/>
              </a:rPr>
              <a:t>Confermare che si desidera accedere alla modalità selezionando </a:t>
            </a:r>
            <a:r>
              <a:rPr lang="it-IT" sz="1200" b="0" i="1" u="none" strike="noStrike" baseline="0" dirty="0">
                <a:solidFill>
                  <a:schemeClr val="tx1"/>
                </a:solidFill>
                <a:latin typeface="+mn-lt"/>
                <a:ea typeface="+mn-ea"/>
                <a:cs typeface="+mn-cs"/>
              </a:rPr>
              <a:t>sì</a:t>
            </a:r>
          </a:p>
          <a:p>
            <a:pPr marL="228600" indent="-228600" rtl="0">
              <a:buFont typeface="+mj-lt"/>
              <a:buAutoNum type="arabicPeriod"/>
            </a:pPr>
            <a:r>
              <a:rPr lang="it-IT" sz="1200" b="0" i="0" u="none" strike="noStrike" baseline="0" dirty="0">
                <a:solidFill>
                  <a:schemeClr val="tx1"/>
                </a:solidFill>
                <a:latin typeface="+mn-lt"/>
                <a:ea typeface="+mn-ea"/>
                <a:cs typeface="+mn-cs"/>
              </a:rPr>
              <a:t>Lo schermo del G7 si inverte e il banner delle informazioni mostra la modalità corrente</a:t>
            </a:r>
          </a:p>
          <a:p>
            <a:pPr marL="228600" indent="-228600" rtl="0">
              <a:buFont typeface="+mj-lt"/>
              <a:buAutoNum type="arabicPeriod"/>
            </a:pPr>
            <a:endParaRPr lang="en-US" sz="1200" b="0" i="0" u="none" strike="noStrike" kern="1200" baseline="0" dirty="0">
              <a:solidFill>
                <a:schemeClr val="tx1"/>
              </a:solidFill>
              <a:latin typeface="+mn-lt"/>
              <a:ea typeface="+mn-ea"/>
              <a:cs typeface="+mn-cs"/>
            </a:endParaRPr>
          </a:p>
          <a:p>
            <a:pPr rtl="0"/>
            <a:r>
              <a:rPr lang="it-IT" sz="1200" b="0" i="0" u="none" strike="noStrike" baseline="0" dirty="0">
                <a:solidFill>
                  <a:schemeClr val="tx1"/>
                </a:solidFill>
                <a:latin typeface="+mn-lt"/>
                <a:ea typeface="+mn-ea"/>
                <a:cs typeface="+mn-cs"/>
              </a:rPr>
              <a:t>Per accedere a una modalità dalla schermata di stato principale:</a:t>
            </a:r>
          </a:p>
          <a:p>
            <a:pPr marL="228600" indent="-228600" rtl="0">
              <a:buFont typeface="+mj-lt"/>
              <a:buAutoNum type="arabicPeriod"/>
            </a:pPr>
            <a:r>
              <a:rPr lang="it-IT" sz="1200" b="0" i="0" u="none" strike="noStrike" baseline="0" dirty="0">
                <a:solidFill>
                  <a:schemeClr val="tx1"/>
                </a:solidFill>
                <a:latin typeface="+mn-lt"/>
                <a:ea typeface="+mn-ea"/>
                <a:cs typeface="+mn-cs"/>
              </a:rPr>
              <a:t>Premere la freccia su o giù per aprire il menu secondario di G7</a:t>
            </a:r>
          </a:p>
          <a:p>
            <a:pPr marL="228600" indent="-228600" rtl="0">
              <a:buFont typeface="+mj-lt"/>
              <a:buAutoNum type="arabicPeriod"/>
            </a:pPr>
            <a:r>
              <a:rPr lang="it-IT" sz="1200" b="0" i="0" u="none" strike="noStrike" baseline="0" dirty="0">
                <a:solidFill>
                  <a:schemeClr val="tx1"/>
                </a:solidFill>
                <a:latin typeface="+mn-lt"/>
                <a:ea typeface="+mn-ea"/>
                <a:cs typeface="+mn-cs"/>
              </a:rPr>
              <a:t>Continuare a premere le freccia su o giù fino a raggiungere la modalità desiderata</a:t>
            </a:r>
          </a:p>
          <a:p>
            <a:pPr marL="228600" indent="-228600" rtl="0">
              <a:buFont typeface="+mj-lt"/>
              <a:buAutoNum type="arabicPeriod"/>
            </a:pPr>
            <a:r>
              <a:rPr lang="it-IT" sz="1200" b="0" i="0" u="none" strike="noStrike" baseline="0" dirty="0">
                <a:solidFill>
                  <a:schemeClr val="tx1"/>
                </a:solidFill>
                <a:latin typeface="+mn-lt"/>
                <a:ea typeface="+mn-ea"/>
                <a:cs typeface="+mn-cs"/>
              </a:rPr>
              <a:t>Premere OK per accedere alla modalità</a:t>
            </a:r>
          </a:p>
          <a:p>
            <a:pPr marL="228600" indent="-228600" rtl="0">
              <a:buFont typeface="+mj-lt"/>
              <a:buAutoNum type="arabicPeriod"/>
            </a:pPr>
            <a:r>
              <a:rPr lang="it-IT" sz="1200" b="0" i="0" u="none" strike="noStrike" baseline="0" dirty="0">
                <a:solidFill>
                  <a:schemeClr val="tx1"/>
                </a:solidFill>
                <a:latin typeface="+mn-lt"/>
                <a:ea typeface="+mn-ea"/>
                <a:cs typeface="+mn-cs"/>
              </a:rPr>
              <a:t>Lo schermo del G7 si inverte e il banner delle informazioni mostra la modalità corrente</a:t>
            </a:r>
          </a:p>
          <a:p>
            <a:endParaRPr lang="en-US" b="1"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19</a:t>
            </a:fld>
            <a:endParaRPr lang="en-US"/>
          </a:p>
        </p:txBody>
      </p:sp>
    </p:spTree>
    <p:extLst>
      <p:ext uri="{BB962C8B-B14F-4D97-AF65-F5344CB8AC3E}">
        <p14:creationId xmlns:p14="http://schemas.microsoft.com/office/powerpoint/2010/main" val="595465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b="0" baseline="0" dirty="0"/>
              <a:t>Le modalità pre-ingresso, controllo perdite e SCBA hanno periodi di timeout configurabili. Trascorso questo periodo, il dispositivo chiede se si desidera continuare con la modalità in uso. Leggere lo schermo e premere la freccia su per estendere la modalità per un altro periodo o la freccia giù per uscire dalla modalità e tornare al normale funzionamento del dispositivo. </a:t>
            </a:r>
          </a:p>
          <a:p>
            <a:endParaRPr lang="en-US" b="0" baseline="0" dirty="0"/>
          </a:p>
          <a:p>
            <a:r>
              <a:rPr lang="it-IT" b="0" baseline="0" dirty="0"/>
              <a:t>Se non si effettua una scelta entro 30 secondi, il G7 torna automaticamente alla modalità normale. Se il timer di check-in è attivo, il G7 chiede immediatamente di eseguire il check-in.</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20</a:t>
            </a:fld>
            <a:endParaRPr lang="en-US"/>
          </a:p>
        </p:txBody>
      </p:sp>
    </p:spTree>
    <p:extLst>
      <p:ext uri="{BB962C8B-B14F-4D97-AF65-F5344CB8AC3E}">
        <p14:creationId xmlns:p14="http://schemas.microsoft.com/office/powerpoint/2010/main" val="1280295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b="1" dirty="0">
                <a:solidFill>
                  <a:schemeClr val="accent1"/>
                </a:solidFill>
              </a:rPr>
              <a:t>Che cos’è il G7?</a:t>
            </a:r>
          </a:p>
          <a:p>
            <a:endParaRPr lang="en-US" baseline="0" dirty="0"/>
          </a:p>
          <a:p>
            <a:r>
              <a:rPr lang="it-IT" baseline="0" dirty="0"/>
              <a:t>Il G7 è il primo vero dispositivo per il monitoraggio della sicurezza personale indossabile che consente di lavorare ovunque. Mantiene il lavoratore sempre in contatti con il team di monitoraggio – che si tratti di fuga di gas, malessere o presenza di intrusi.</a:t>
            </a:r>
          </a:p>
          <a:p>
            <a:endParaRPr lang="en-US" baseline="0" dirty="0"/>
          </a:p>
          <a:p>
            <a:r>
              <a:rPr lang="it-IT" baseline="0" dirty="0"/>
              <a:t>Il G7 può far scattare l’evacuazione dell’edificio e segnalare la posizione del lavoratore su una mappa in tempo reale. In caso di necessità, il G7 permette di comprendere immediatamente la gravità della situazione e di attivare la risposta nel minor tempo possibile, facendo la differenza.</a:t>
            </a:r>
          </a:p>
          <a:p>
            <a:endParaRPr lang="en-US" baseline="0" dirty="0"/>
          </a:p>
          <a:p>
            <a:r>
              <a:rPr lang="it-IT" baseline="0" dirty="0"/>
              <a:t>Il G7 protegge la sicurezza dei lavoratori in ogni momento</a:t>
            </a:r>
          </a:p>
        </p:txBody>
      </p:sp>
      <p:sp>
        <p:nvSpPr>
          <p:cNvPr id="4" name="Slide Number Placeholder 3"/>
          <p:cNvSpPr>
            <a:spLocks noGrp="1"/>
          </p:cNvSpPr>
          <p:nvPr>
            <p:ph type="sldNum" sz="quarter" idx="10"/>
          </p:nvPr>
        </p:nvSpPr>
        <p:spPr/>
        <p:txBody>
          <a:bodyPr/>
          <a:lstStyle/>
          <a:p>
            <a:fld id="{7B414EFF-87B8-8145-AB64-1D392481C12D}" type="slidenum">
              <a:rPr lang="en-US" smtClean="0"/>
              <a:t>3</a:t>
            </a:fld>
            <a:endParaRPr lang="en-US"/>
          </a:p>
        </p:txBody>
      </p:sp>
    </p:spTree>
    <p:extLst>
      <p:ext uri="{BB962C8B-B14F-4D97-AF65-F5344CB8AC3E}">
        <p14:creationId xmlns:p14="http://schemas.microsoft.com/office/powerpoint/2010/main" val="1165915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Le </a:t>
            </a:r>
            <a:r>
              <a:rPr lang="en-US" b="0" baseline="0" dirty="0" err="1"/>
              <a:t>cartucce</a:t>
            </a:r>
            <a:r>
              <a:rPr lang="en-US" b="0" baseline="0" dirty="0"/>
              <a:t> a </a:t>
            </a:r>
            <a:r>
              <a:rPr lang="en-US" b="0" baseline="0" dirty="0" err="1"/>
              <a:t>pompa</a:t>
            </a:r>
            <a:r>
              <a:rPr lang="en-US" b="0" baseline="0" dirty="0"/>
              <a:t> </a:t>
            </a:r>
            <a:r>
              <a:rPr lang="en-US" b="0" baseline="0" dirty="0" err="1"/>
              <a:t>vengono</a:t>
            </a:r>
            <a:r>
              <a:rPr lang="en-US" b="0" baseline="0" dirty="0"/>
              <a:t> </a:t>
            </a:r>
            <a:r>
              <a:rPr lang="en-US" b="0" baseline="0" dirty="0" err="1"/>
              <a:t>usate</a:t>
            </a:r>
            <a:r>
              <a:rPr lang="en-US" b="0" baseline="0" dirty="0"/>
              <a:t> per </a:t>
            </a:r>
            <a:r>
              <a:rPr lang="en-US" b="0" baseline="0" dirty="0" err="1"/>
              <a:t>campionare</a:t>
            </a:r>
            <a:r>
              <a:rPr lang="en-US" b="0" baseline="0" dirty="0"/>
              <a:t> </a:t>
            </a:r>
            <a:r>
              <a:rPr lang="en-US" b="0" baseline="0" dirty="0" err="1"/>
              <a:t>l’aria</a:t>
            </a:r>
            <a:r>
              <a:rPr lang="en-US" b="0" baseline="0" dirty="0"/>
              <a:t> </a:t>
            </a:r>
            <a:r>
              <a:rPr lang="en-US" b="0" baseline="0" dirty="0" err="1"/>
              <a:t>delle</a:t>
            </a:r>
            <a:r>
              <a:rPr lang="en-US" b="0" baseline="0" dirty="0"/>
              <a:t> zone da </a:t>
            </a:r>
            <a:r>
              <a:rPr lang="en-US" b="0" baseline="0" dirty="0" err="1"/>
              <a:t>controllare</a:t>
            </a:r>
            <a:r>
              <a:rPr lang="en-US" b="0" baseline="0" dirty="0"/>
              <a:t> per </a:t>
            </a:r>
            <a:r>
              <a:rPr lang="en-US" b="0" baseline="0" dirty="0" err="1"/>
              <a:t>garantirne</a:t>
            </a:r>
            <a:r>
              <a:rPr lang="en-US" b="0" baseline="0" dirty="0"/>
              <a:t> la </a:t>
            </a:r>
            <a:r>
              <a:rPr lang="en-US" b="0" baseline="0" dirty="0" err="1"/>
              <a:t>sicurezza</a:t>
            </a:r>
            <a:r>
              <a:rPr lang="en-US" b="0" baseline="0" dirty="0"/>
              <a:t> prima di </a:t>
            </a:r>
            <a:r>
              <a:rPr lang="en-US" b="0" baseline="0" dirty="0" err="1"/>
              <a:t>entrarvi</a:t>
            </a:r>
            <a:r>
              <a:rPr lang="en-US" b="0" baseline="0" dirty="0"/>
              <a:t>.</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21</a:t>
            </a:fld>
            <a:endParaRPr lang="en-US"/>
          </a:p>
        </p:txBody>
      </p:sp>
    </p:spTree>
    <p:extLst>
      <p:ext uri="{BB962C8B-B14F-4D97-AF65-F5344CB8AC3E}">
        <p14:creationId xmlns:p14="http://schemas.microsoft.com/office/powerpoint/2010/main" val="3341252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latin typeface="Arial" panose="020B0604020202020204" pitchFamily="34" charset="0"/>
                <a:cs typeface="Arial" panose="020B0604020202020204" pitchFamily="34" charset="0"/>
              </a:rPr>
              <a:t>I test di ostruzione sono eseguiti per verificare che il dispositivo funzioni correttamente e sia quindi possibile usare la pompa in sicurezza per controllare il livello dei gas nell'ambiente</a:t>
            </a:r>
            <a:r>
              <a:rPr lang="en-US" sz="1200" dirty="0">
                <a:latin typeface="Arial" panose="020B0604020202020204" pitchFamily="34" charset="0"/>
                <a:cs typeface="Arial" panose="020B0604020202020204" pitchFamily="34" charset="0"/>
              </a:rPr>
              <a:t>.</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Questi</a:t>
            </a:r>
            <a:r>
              <a:rPr lang="en-US" sz="1200" b="0" baseline="0" dirty="0">
                <a:latin typeface="Arial" panose="020B0604020202020204" pitchFamily="34" charset="0"/>
                <a:cs typeface="Arial" panose="020B0604020202020204" pitchFamily="34" charset="0"/>
              </a:rPr>
              <a:t> test </a:t>
            </a:r>
            <a:r>
              <a:rPr lang="en-US" sz="1200" b="0" baseline="0" dirty="0" err="1">
                <a:latin typeface="Arial" panose="020B0604020202020204" pitchFamily="34" charset="0"/>
                <a:cs typeface="Arial" panose="020B0604020202020204" pitchFamily="34" charset="0"/>
              </a:rPr>
              <a:t>assicurano</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che</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il</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tubo</a:t>
            </a:r>
            <a:r>
              <a:rPr lang="en-US" sz="1200" b="0" baseline="0" dirty="0">
                <a:latin typeface="Arial" panose="020B0604020202020204" pitchFamily="34" charset="0"/>
                <a:cs typeface="Arial" panose="020B0604020202020204" pitchFamily="34" charset="0"/>
              </a:rPr>
              <a:t> non </a:t>
            </a:r>
            <a:r>
              <a:rPr lang="en-US" sz="1200" b="0" baseline="0" dirty="0" err="1">
                <a:latin typeface="Arial" panose="020B0604020202020204" pitchFamily="34" charset="0"/>
                <a:cs typeface="Arial" panose="020B0604020202020204" pitchFamily="34" charset="0"/>
              </a:rPr>
              <a:t>sia</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forato</a:t>
            </a:r>
            <a:r>
              <a:rPr lang="en-US" sz="1200" b="0" baseline="0" dirty="0">
                <a:latin typeface="Arial" panose="020B0604020202020204" pitchFamily="34" charset="0"/>
                <a:cs typeface="Arial" panose="020B0604020202020204" pitchFamily="34" charset="0"/>
              </a:rPr>
              <a:t>, né </a:t>
            </a:r>
            <a:r>
              <a:rPr lang="en-US" sz="1200" b="0" baseline="0" dirty="0" err="1">
                <a:latin typeface="Arial" panose="020B0604020202020204" pitchFamily="34" charset="0"/>
                <a:cs typeface="Arial" panose="020B0604020202020204" pitchFamily="34" charset="0"/>
              </a:rPr>
              <a:t>piegato</a:t>
            </a:r>
            <a:r>
              <a:rPr lang="en-US" sz="1200" b="0" baseline="0" dirty="0">
                <a:latin typeface="Arial" panose="020B0604020202020204" pitchFamily="34" charset="0"/>
                <a:cs typeface="Arial" panose="020B0604020202020204" pitchFamily="34" charset="0"/>
              </a:rPr>
              <a:t> o </a:t>
            </a:r>
            <a:r>
              <a:rPr lang="en-US" sz="1200" b="0" baseline="0" dirty="0" err="1">
                <a:latin typeface="Arial" panose="020B0604020202020204" pitchFamily="34" charset="0"/>
                <a:cs typeface="Arial" panose="020B0604020202020204" pitchFamily="34" charset="0"/>
              </a:rPr>
              <a:t>schiacciato</a:t>
            </a:r>
            <a:r>
              <a:rPr lang="en-US" sz="1200" b="0" baseline="0"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latin typeface="Arial" panose="020B0604020202020204" pitchFamily="34" charset="0"/>
                <a:cs typeface="Arial" panose="020B0604020202020204" pitchFamily="34" charset="0"/>
              </a:rPr>
              <a:t>Il G7 </a:t>
            </a:r>
            <a:r>
              <a:rPr lang="en-US" sz="1200" b="0" baseline="0" dirty="0" err="1">
                <a:latin typeface="Arial" panose="020B0604020202020204" pitchFamily="34" charset="0"/>
                <a:cs typeface="Arial" panose="020B0604020202020204" pitchFamily="34" charset="0"/>
              </a:rPr>
              <a:t>offre</a:t>
            </a:r>
            <a:r>
              <a:rPr lang="en-US" sz="1200" b="0" baseline="0" dirty="0">
                <a:latin typeface="Arial" panose="020B0604020202020204" pitchFamily="34" charset="0"/>
                <a:cs typeface="Arial" panose="020B0604020202020204" pitchFamily="34" charset="0"/>
              </a:rPr>
              <a:t> due </a:t>
            </a:r>
            <a:r>
              <a:rPr lang="en-US" sz="1200" b="0" baseline="0" dirty="0" err="1">
                <a:latin typeface="Arial" panose="020B0604020202020204" pitchFamily="34" charset="0"/>
                <a:cs typeface="Arial" panose="020B0604020202020204" pitchFamily="34" charset="0"/>
              </a:rPr>
              <a:t>modalità</a:t>
            </a:r>
            <a:r>
              <a:rPr lang="en-US" sz="1200" b="0" baseline="0" dirty="0">
                <a:latin typeface="Arial" panose="020B0604020202020204" pitchFamily="34" charset="0"/>
                <a:cs typeface="Arial" panose="020B0604020202020204" pitchFamily="34" charset="0"/>
              </a:rPr>
              <a:t> per </a:t>
            </a:r>
            <a:r>
              <a:rPr lang="en-US" sz="1200" b="0" baseline="0" dirty="0" err="1">
                <a:latin typeface="Arial" panose="020B0604020202020204" pitchFamily="34" charset="0"/>
                <a:cs typeface="Arial" panose="020B0604020202020204" pitchFamily="34" charset="0"/>
              </a:rPr>
              <a:t>i</a:t>
            </a:r>
            <a:r>
              <a:rPr lang="en-US" sz="1200" b="0" baseline="0" dirty="0">
                <a:latin typeface="Arial" panose="020B0604020202020204" pitchFamily="34" charset="0"/>
                <a:cs typeface="Arial" panose="020B0604020202020204" pitchFamily="34" charset="0"/>
              </a:rPr>
              <a:t> test di </a:t>
            </a:r>
            <a:r>
              <a:rPr lang="en-US" sz="1200" b="0" baseline="0" dirty="0" err="1">
                <a:latin typeface="Arial" panose="020B0604020202020204" pitchFamily="34" charset="0"/>
                <a:cs typeface="Arial" panose="020B0604020202020204" pitchFamily="34" charset="0"/>
              </a:rPr>
              <a:t>ostruzione</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automatica</a:t>
            </a:r>
            <a:r>
              <a:rPr lang="en-US" sz="1200" b="0" baseline="0" dirty="0">
                <a:latin typeface="Arial" panose="020B0604020202020204" pitchFamily="34" charset="0"/>
                <a:cs typeface="Arial" panose="020B0604020202020204" pitchFamily="34" charset="0"/>
              </a:rPr>
              <a:t> e </a:t>
            </a:r>
            <a:r>
              <a:rPr lang="en-US" sz="1200" b="0" baseline="0" dirty="0" err="1">
                <a:latin typeface="Arial" panose="020B0604020202020204" pitchFamily="34" charset="0"/>
                <a:cs typeface="Arial" panose="020B0604020202020204" pitchFamily="34" charset="0"/>
              </a:rPr>
              <a:t>manuale</a:t>
            </a:r>
            <a:r>
              <a:rPr lang="en-US" sz="1200" b="0" baseline="0" dirty="0">
                <a:latin typeface="Arial" panose="020B0604020202020204" pitchFamily="34" charset="0"/>
                <a:cs typeface="Arial" panose="020B0604020202020204" pitchFamily="34" charset="0"/>
              </a:rPr>
              <a:t>. Il </a:t>
            </a:r>
            <a:r>
              <a:rPr lang="en-US" sz="1200" b="0" baseline="0" dirty="0" err="1">
                <a:latin typeface="Arial" panose="020B0604020202020204" pitchFamily="34" charset="0"/>
                <a:cs typeface="Arial" panose="020B0604020202020204" pitchFamily="34" charset="0"/>
              </a:rPr>
              <a:t>testo</a:t>
            </a:r>
            <a:r>
              <a:rPr lang="en-US" sz="1200" b="0" baseline="0" dirty="0">
                <a:latin typeface="Arial" panose="020B0604020202020204" pitchFamily="34" charset="0"/>
                <a:cs typeface="Arial" panose="020B0604020202020204" pitchFamily="34" charset="0"/>
              </a:rPr>
              <a:t> di </a:t>
            </a:r>
            <a:r>
              <a:rPr lang="en-US" sz="1200" b="0" baseline="0" dirty="0" err="1">
                <a:latin typeface="Arial" panose="020B0604020202020204" pitchFamily="34" charset="0"/>
                <a:cs typeface="Arial" panose="020B0604020202020204" pitchFamily="34" charset="0"/>
              </a:rPr>
              <a:t>ostruzione</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automatico</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viene</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eseguito</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ogni</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volta</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che</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il</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dispositivo</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entra</a:t>
            </a:r>
            <a:r>
              <a:rPr lang="en-US" sz="1200" b="0" baseline="0" dirty="0">
                <a:latin typeface="Arial" panose="020B0604020202020204" pitchFamily="34" charset="0"/>
                <a:cs typeface="Arial" panose="020B0604020202020204" pitchFamily="34" charset="0"/>
              </a:rPr>
              <a:t> in </a:t>
            </a:r>
            <a:r>
              <a:rPr lang="en-US" sz="1200" b="0" baseline="0" dirty="0" err="1">
                <a:latin typeface="Arial" panose="020B0604020202020204" pitchFamily="34" charset="0"/>
                <a:cs typeface="Arial" panose="020B0604020202020204" pitchFamily="34" charset="0"/>
              </a:rPr>
              <a:t>una</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modalità</a:t>
            </a:r>
            <a:r>
              <a:rPr lang="en-US" sz="1200" b="0" baseline="0" dirty="0">
                <a:latin typeface="Arial" panose="020B0604020202020204" pitchFamily="34" charset="0"/>
                <a:cs typeface="Arial" panose="020B0604020202020204" pitchFamily="34" charset="0"/>
              </a:rPr>
              <a:t> a </a:t>
            </a:r>
            <a:r>
              <a:rPr lang="en-US" sz="1200" b="0" baseline="0" dirty="0" err="1">
                <a:latin typeface="Arial" panose="020B0604020202020204" pitchFamily="34" charset="0"/>
                <a:cs typeface="Arial" panose="020B0604020202020204" pitchFamily="34" charset="0"/>
              </a:rPr>
              <a:t>pompa</a:t>
            </a:r>
            <a:r>
              <a:rPr lang="en-US" sz="1200" b="0" baseline="0" dirty="0">
                <a:latin typeface="Arial" panose="020B0604020202020204" pitchFamily="34" charset="0"/>
                <a:cs typeface="Arial" panose="020B0604020202020204" pitchFamily="34" charset="0"/>
              </a:rPr>
              <a:t> con </a:t>
            </a:r>
            <a:r>
              <a:rPr lang="en-US" sz="1200" b="0" baseline="0" dirty="0" err="1">
                <a:latin typeface="Arial" panose="020B0604020202020204" pitchFamily="34" charset="0"/>
                <a:cs typeface="Arial" panose="020B0604020202020204" pitchFamily="34" charset="0"/>
              </a:rPr>
              <a:t>cartuccia</a:t>
            </a:r>
            <a:r>
              <a:rPr lang="en-US" sz="1200" b="0" baseline="0" dirty="0">
                <a:latin typeface="Arial" panose="020B0604020202020204" pitchFamily="34" charset="0"/>
                <a:cs typeface="Arial" panose="020B0604020202020204" pitchFamily="34" charset="0"/>
              </a:rPr>
              <a:t> a </a:t>
            </a:r>
            <a:r>
              <a:rPr lang="en-US" sz="1200" b="0" baseline="0" dirty="0" err="1">
                <a:latin typeface="Arial" panose="020B0604020202020204" pitchFamily="34" charset="0"/>
                <a:cs typeface="Arial" panose="020B0604020202020204" pitchFamily="34" charset="0"/>
              </a:rPr>
              <a:t>pompa</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presente</a:t>
            </a:r>
            <a:r>
              <a:rPr lang="en-US" sz="1200" b="0" baseline="0" dirty="0">
                <a:latin typeface="Arial" panose="020B0604020202020204" pitchFamily="34" charset="0"/>
                <a:cs typeface="Arial" panose="020B0604020202020204" pitchFamily="34" charset="0"/>
              </a:rPr>
              <a:t>. Il G7 </a:t>
            </a:r>
            <a:r>
              <a:rPr lang="en-US" sz="1200" b="0" baseline="0" dirty="0" err="1">
                <a:latin typeface="Arial" panose="020B0604020202020204" pitchFamily="34" charset="0"/>
                <a:cs typeface="Arial" panose="020B0604020202020204" pitchFamily="34" charset="0"/>
              </a:rPr>
              <a:t>indica</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i</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passaggi</a:t>
            </a:r>
            <a:r>
              <a:rPr lang="en-US" sz="1200" b="0" baseline="0" dirty="0">
                <a:latin typeface="Arial" panose="020B0604020202020204" pitchFamily="34" charset="0"/>
                <a:cs typeface="Arial" panose="020B0604020202020204" pitchFamily="34" charset="0"/>
              </a:rPr>
              <a:t> da </a:t>
            </a:r>
            <a:r>
              <a:rPr lang="en-US" sz="1200" b="0" baseline="0" dirty="0" err="1">
                <a:latin typeface="Arial" panose="020B0604020202020204" pitchFamily="34" charset="0"/>
                <a:cs typeface="Arial" panose="020B0604020202020204" pitchFamily="34" charset="0"/>
              </a:rPr>
              <a:t>seguire</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direttamente</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sullo</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schermo</a:t>
            </a:r>
            <a:r>
              <a:rPr lang="en-US" sz="1200" b="0" baseline="0" dirty="0">
                <a:latin typeface="Arial" panose="020B0604020202020204" pitchFamily="34" charset="0"/>
                <a:cs typeface="Arial" panose="020B0604020202020204" pitchFamily="34" charset="0"/>
              </a:rPr>
              <a:t>. Se </a:t>
            </a:r>
            <a:r>
              <a:rPr lang="en-US" sz="1200" b="0" baseline="0" dirty="0" err="1">
                <a:latin typeface="Arial" panose="020B0604020202020204" pitchFamily="34" charset="0"/>
                <a:cs typeface="Arial" panose="020B0604020202020204" pitchFamily="34" charset="0"/>
              </a:rPr>
              <a:t>il</a:t>
            </a:r>
            <a:r>
              <a:rPr lang="en-US" sz="1200" b="0" baseline="0" dirty="0">
                <a:latin typeface="Arial" panose="020B0604020202020204" pitchFamily="34" charset="0"/>
                <a:cs typeface="Arial" panose="020B0604020202020204" pitchFamily="34" charset="0"/>
              </a:rPr>
              <a:t> test ha </a:t>
            </a:r>
            <a:r>
              <a:rPr lang="en-US" sz="1200" b="0" baseline="0" dirty="0" err="1">
                <a:latin typeface="Arial" panose="020B0604020202020204" pitchFamily="34" charset="0"/>
                <a:cs typeface="Arial" panose="020B0604020202020204" pitchFamily="34" charset="0"/>
              </a:rPr>
              <a:t>successo</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il</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dispositivo</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entra</a:t>
            </a:r>
            <a:r>
              <a:rPr lang="en-US" sz="1200" b="0" baseline="0" dirty="0">
                <a:latin typeface="Arial" panose="020B0604020202020204" pitchFamily="34" charset="0"/>
                <a:cs typeface="Arial" panose="020B0604020202020204" pitchFamily="34" charset="0"/>
              </a:rPr>
              <a:t> in </a:t>
            </a:r>
            <a:r>
              <a:rPr lang="en-US" sz="1200" b="0" baseline="0" dirty="0" err="1">
                <a:latin typeface="Arial" panose="020B0604020202020204" pitchFamily="34" charset="0"/>
                <a:cs typeface="Arial" panose="020B0604020202020204" pitchFamily="34" charset="0"/>
              </a:rPr>
              <a:t>modalità</a:t>
            </a:r>
            <a:r>
              <a:rPr lang="en-US" sz="1200" b="0" baseline="0" dirty="0">
                <a:latin typeface="Arial" panose="020B0604020202020204" pitchFamily="34" charset="0"/>
                <a:cs typeface="Arial" panose="020B0604020202020204" pitchFamily="34" charset="0"/>
              </a:rPr>
              <a:t> a </a:t>
            </a:r>
            <a:r>
              <a:rPr lang="en-US" sz="1200" b="0" baseline="0" dirty="0" err="1">
                <a:latin typeface="Arial" panose="020B0604020202020204" pitchFamily="34" charset="0"/>
                <a:cs typeface="Arial" panose="020B0604020202020204" pitchFamily="34" charset="0"/>
              </a:rPr>
              <a:t>pompa</a:t>
            </a:r>
            <a:r>
              <a:rPr lang="en-US" sz="1200" b="0" baseline="0" dirty="0">
                <a:latin typeface="Arial" panose="020B0604020202020204" pitchFamily="34" charset="0"/>
                <a:cs typeface="Arial" panose="020B0604020202020204" pitchFamily="34" charset="0"/>
              </a:rPr>
              <a:t> e la </a:t>
            </a:r>
            <a:r>
              <a:rPr lang="en-US" sz="1200" b="0" baseline="0" dirty="0" err="1">
                <a:latin typeface="Arial" panose="020B0604020202020204" pitchFamily="34" charset="0"/>
                <a:cs typeface="Arial" panose="020B0604020202020204" pitchFamily="34" charset="0"/>
              </a:rPr>
              <a:t>pompa</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si</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avvia</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automaticamente</a:t>
            </a:r>
            <a:r>
              <a:rPr lang="en-US" sz="1200" b="0" baseline="0" dirty="0">
                <a:latin typeface="Arial" panose="020B0604020202020204" pitchFamily="34" charset="0"/>
                <a:cs typeface="Arial" panose="020B0604020202020204" pitchFamily="34" charset="0"/>
              </a:rPr>
              <a:t>. </a:t>
            </a:r>
            <a:r>
              <a:rPr lang="it-IT" sz="1200" dirty="0"/>
              <a:t>Se il test non viene superato, il G7 torna alla modalità normale.</a:t>
            </a:r>
            <a:r>
              <a:rPr lang="en-US" sz="1200" b="0" baseline="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latin typeface="Arial" panose="020B0604020202020204" pitchFamily="34" charset="0"/>
                <a:cs typeface="Arial" panose="020B0604020202020204" pitchFamily="34" charset="0"/>
              </a:rPr>
              <a:t>Il test </a:t>
            </a:r>
            <a:r>
              <a:rPr lang="en-US" sz="1200" b="0" baseline="0" dirty="0" err="1">
                <a:latin typeface="Arial" panose="020B0604020202020204" pitchFamily="34" charset="0"/>
                <a:cs typeface="Arial" panose="020B0604020202020204" pitchFamily="34" charset="0"/>
              </a:rPr>
              <a:t>manuale</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può</a:t>
            </a:r>
            <a:r>
              <a:rPr lang="en-US" sz="1200" b="0" baseline="0" dirty="0">
                <a:latin typeface="Arial" panose="020B0604020202020204" pitchFamily="34" charset="0"/>
                <a:cs typeface="Arial" panose="020B0604020202020204" pitchFamily="34" charset="0"/>
              </a:rPr>
              <a:t> </a:t>
            </a:r>
            <a:r>
              <a:rPr lang="it-IT" sz="1200" dirty="0"/>
              <a:t>essere eseguito in qualsiasi momento durante il funzionamento della pompa</a:t>
            </a:r>
            <a:r>
              <a:rPr lang="en-US" sz="1200" b="0" baseline="0" dirty="0">
                <a:latin typeface="Arial" panose="020B0604020202020204" pitchFamily="34" charset="0"/>
                <a:cs typeface="Arial" panose="020B0604020202020204" pitchFamily="34" charset="0"/>
              </a:rPr>
              <a:t>. Per </a:t>
            </a:r>
            <a:r>
              <a:rPr lang="en-US" sz="1200" b="0" baseline="0" dirty="0" err="1">
                <a:latin typeface="Arial" panose="020B0604020202020204" pitchFamily="34" charset="0"/>
                <a:cs typeface="Arial" panose="020B0604020202020204" pitchFamily="34" charset="0"/>
              </a:rPr>
              <a:t>farlo</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collegare</a:t>
            </a:r>
            <a:r>
              <a:rPr lang="en-US" sz="1200" b="0" baseline="0" dirty="0">
                <a:latin typeface="Arial" panose="020B0604020202020204" pitchFamily="34" charset="0"/>
                <a:cs typeface="Arial" panose="020B0604020202020204" pitchFamily="34" charset="0"/>
              </a:rPr>
              <a:t> un </a:t>
            </a:r>
            <a:r>
              <a:rPr lang="en-US" sz="1200" b="0" baseline="0" dirty="0" err="1">
                <a:latin typeface="Arial" panose="020B0604020202020204" pitchFamily="34" charset="0"/>
                <a:cs typeface="Arial" panose="020B0604020202020204" pitchFamily="34" charset="0"/>
              </a:rPr>
              <a:t>innesto</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rapido</a:t>
            </a:r>
            <a:r>
              <a:rPr lang="en-US" sz="1200" b="0" baseline="0" dirty="0">
                <a:latin typeface="Arial" panose="020B0604020202020204" pitchFamily="34" charset="0"/>
                <a:cs typeface="Arial" panose="020B0604020202020204" pitchFamily="34" charset="0"/>
              </a:rPr>
              <a:t> con </a:t>
            </a:r>
            <a:r>
              <a:rPr lang="en-US" sz="1200" b="0" baseline="0" dirty="0" err="1">
                <a:latin typeface="Arial" panose="020B0604020202020204" pitchFamily="34" charset="0"/>
                <a:cs typeface="Arial" panose="020B0604020202020204" pitchFamily="34" charset="0"/>
              </a:rPr>
              <a:t>tubo</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tappare</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l’ingresso</a:t>
            </a:r>
            <a:r>
              <a:rPr lang="en-US" sz="1200" b="0" baseline="0" dirty="0">
                <a:latin typeface="Arial" panose="020B0604020202020204" pitchFamily="34" charset="0"/>
                <a:cs typeface="Arial" panose="020B0604020202020204" pitchFamily="34" charset="0"/>
              </a:rPr>
              <a:t> e </a:t>
            </a:r>
            <a:r>
              <a:rPr lang="en-US" sz="1200" b="0" baseline="0" dirty="0" err="1">
                <a:latin typeface="Arial" panose="020B0604020202020204" pitchFamily="34" charset="0"/>
                <a:cs typeface="Arial" panose="020B0604020202020204" pitchFamily="34" charset="0"/>
              </a:rPr>
              <a:t>attendere</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l’allarme</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giallo</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Quando</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l’allarme</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acustico</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giallo</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viene</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emesso</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liberare</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l’ingresso</a:t>
            </a:r>
            <a:r>
              <a:rPr lang="en-US" sz="1200" b="0" baseline="0" dirty="0">
                <a:latin typeface="Arial" panose="020B0604020202020204" pitchFamily="34" charset="0"/>
                <a:cs typeface="Arial" panose="020B0604020202020204" pitchFamily="34" charset="0"/>
              </a:rPr>
              <a:t> e </a:t>
            </a:r>
            <a:r>
              <a:rPr lang="en-US" sz="1200" b="0" baseline="0" dirty="0" err="1">
                <a:latin typeface="Arial" panose="020B0604020202020204" pitchFamily="34" charset="0"/>
                <a:cs typeface="Arial" panose="020B0604020202020204" pitchFamily="34" charset="0"/>
              </a:rPr>
              <a:t>attendere</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che</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l’allarme</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cessi</a:t>
            </a:r>
            <a:r>
              <a:rPr lang="en-US" sz="1200" b="0" baseline="0" dirty="0">
                <a:latin typeface="Arial" panose="020B0604020202020204" pitchFamily="34" charset="0"/>
                <a:cs typeface="Arial" panose="020B0604020202020204" pitchFamily="34" charset="0"/>
              </a:rPr>
              <a:t>. Se </a:t>
            </a:r>
            <a:r>
              <a:rPr lang="en-US" sz="1200" b="0" baseline="0" dirty="0" err="1">
                <a:latin typeface="Arial" panose="020B0604020202020204" pitchFamily="34" charset="0"/>
                <a:cs typeface="Arial" panose="020B0604020202020204" pitchFamily="34" charset="0"/>
              </a:rPr>
              <a:t>l’allarme</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giallo</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si</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interrompe</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il</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dispositivo</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può</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essere</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usato</a:t>
            </a:r>
            <a:r>
              <a:rPr lang="en-US" sz="1200" b="0" baseline="0" dirty="0">
                <a:latin typeface="Arial" panose="020B0604020202020204" pitchFamily="34" charset="0"/>
                <a:cs typeface="Arial" panose="020B0604020202020204" pitchFamily="34" charset="0"/>
              </a:rPr>
              <a:t> in </a:t>
            </a:r>
            <a:r>
              <a:rPr lang="en-US" sz="1200" b="0" baseline="0" dirty="0" err="1">
                <a:latin typeface="Arial" panose="020B0604020202020204" pitchFamily="34" charset="0"/>
                <a:cs typeface="Arial" panose="020B0604020202020204" pitchFamily="34" charset="0"/>
              </a:rPr>
              <a:t>sicurezza</a:t>
            </a:r>
            <a:r>
              <a:rPr lang="en-US" sz="1200" b="0" baseline="0" dirty="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B414EFF-87B8-8145-AB64-1D392481C12D}" type="slidenum">
              <a:rPr lang="en-US" smtClean="0"/>
              <a:t>22</a:t>
            </a:fld>
            <a:endParaRPr lang="en-US"/>
          </a:p>
        </p:txBody>
      </p:sp>
    </p:spTree>
    <p:extLst>
      <p:ext uri="{BB962C8B-B14F-4D97-AF65-F5344CB8AC3E}">
        <p14:creationId xmlns:p14="http://schemas.microsoft.com/office/powerpoint/2010/main" val="3926359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23</a:t>
            </a:fld>
            <a:endParaRPr lang="en-US"/>
          </a:p>
        </p:txBody>
      </p:sp>
    </p:spTree>
    <p:extLst>
      <p:ext uri="{BB962C8B-B14F-4D97-AF65-F5344CB8AC3E}">
        <p14:creationId xmlns:p14="http://schemas.microsoft.com/office/powerpoint/2010/main" val="3523919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Inserire la presa USB nella clip di ricarica rimovibile e far scorrere la clip sulla porta di ricarica alla base del G7.</a:t>
            </a:r>
            <a:r>
              <a:rPr lang="it-IT" baseline="0" dirty="0"/>
              <a:t> </a:t>
            </a:r>
          </a:p>
          <a:p>
            <a:r>
              <a:rPr lang="it-IT" baseline="0" dirty="0"/>
              <a:t>Un spia rossa fissa alla base del dispositivo indica che il G7 è in ricarica.</a:t>
            </a:r>
          </a:p>
          <a:p>
            <a:r>
              <a:rPr lang="it-IT" baseline="0" dirty="0"/>
              <a:t>Quando il dispositivo è completamente carico, l’informazione appare sullo schermo LCD.</a:t>
            </a:r>
          </a:p>
          <a:p>
            <a:r>
              <a:rPr lang="it-IT" baseline="0" dirty="0"/>
              <a:t>Blackline consiglia di ricaricare completamente il dispositivo dopo ogni turno di lavoro.</a:t>
            </a:r>
          </a:p>
          <a:p>
            <a:endParaRPr lang="en-US" baseline="0" dirty="0"/>
          </a:p>
          <a:p>
            <a:r>
              <a:rPr lang="it-IT" baseline="0" dirty="0"/>
              <a:t>Il G7 si spegne automaticamente quando in ricarica per evitare la generazione di allarmi durante la procedura.</a:t>
            </a:r>
          </a:p>
        </p:txBody>
      </p:sp>
      <p:sp>
        <p:nvSpPr>
          <p:cNvPr id="4" name="Slide Number Placeholder 3"/>
          <p:cNvSpPr>
            <a:spLocks noGrp="1"/>
          </p:cNvSpPr>
          <p:nvPr>
            <p:ph type="sldNum" sz="quarter" idx="10"/>
          </p:nvPr>
        </p:nvSpPr>
        <p:spPr/>
        <p:txBody>
          <a:bodyPr/>
          <a:lstStyle/>
          <a:p>
            <a:fld id="{7B414EFF-87B8-8145-AB64-1D392481C12D}" type="slidenum">
              <a:rPr lang="en-US" smtClean="0"/>
              <a:t>24</a:t>
            </a:fld>
            <a:endParaRPr lang="en-US"/>
          </a:p>
        </p:txBody>
      </p:sp>
    </p:spTree>
    <p:extLst>
      <p:ext uri="{BB962C8B-B14F-4D97-AF65-F5344CB8AC3E}">
        <p14:creationId xmlns:p14="http://schemas.microsoft.com/office/powerpoint/2010/main" val="588539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26</a:t>
            </a:fld>
            <a:endParaRPr lang="en-US"/>
          </a:p>
        </p:txBody>
      </p:sp>
    </p:spTree>
    <p:extLst>
      <p:ext uri="{BB962C8B-B14F-4D97-AF65-F5344CB8AC3E}">
        <p14:creationId xmlns:p14="http://schemas.microsoft.com/office/powerpoint/2010/main" val="1612632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4</a:t>
            </a:fld>
            <a:endParaRPr lang="en-US"/>
          </a:p>
        </p:txBody>
      </p:sp>
    </p:spTree>
    <p:extLst>
      <p:ext uri="{BB962C8B-B14F-4D97-AF65-F5344CB8AC3E}">
        <p14:creationId xmlns:p14="http://schemas.microsoft.com/office/powerpoint/2010/main" val="245703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Interagire con il G7 è semplice, grazie allo schermo LCD ad alta visibilità e al menu a tre tasti.</a:t>
            </a:r>
          </a:p>
          <a:p>
            <a:endParaRPr lang="en-US" dirty="0"/>
          </a:p>
          <a:p>
            <a:r>
              <a:rPr lang="it-IT" b="1" dirty="0"/>
              <a:t>TASTO OK</a:t>
            </a:r>
          </a:p>
          <a:p>
            <a:r>
              <a:rPr lang="it-IT" baseline="0" dirty="0"/>
              <a:t>Premere OK per visualizzare il menu principale sullo schermo LCD e confermare la voce selezionata.</a:t>
            </a:r>
          </a:p>
          <a:p>
            <a:endParaRPr lang="en-US" baseline="0" dirty="0"/>
          </a:p>
          <a:p>
            <a:r>
              <a:rPr lang="it-IT" b="1" baseline="0" dirty="0"/>
              <a:t>TASTI FRECCIA SU E GIÙ</a:t>
            </a:r>
          </a:p>
          <a:p>
            <a:r>
              <a:rPr lang="it-IT" baseline="0" dirty="0"/>
              <a:t>Usare i tasti freccia per spostarsi all’interno del menu.</a:t>
            </a:r>
            <a:br>
              <a:rPr lang="it-IT" baseline="0" dirty="0"/>
            </a:br>
            <a:r>
              <a:rPr lang="it-IT" baseline="0" dirty="0"/>
              <a:t>Tenerli premuti contemporaneamente per silenziare.</a:t>
            </a:r>
          </a:p>
          <a:p>
            <a:endParaRPr lang="en-US" baseline="0" dirty="0"/>
          </a:p>
          <a:p>
            <a:r>
              <a:rPr lang="it-IT" b="1" baseline="0" dirty="0"/>
              <a:t>LINGUETTA A SCATTO</a:t>
            </a:r>
          </a:p>
          <a:p>
            <a:r>
              <a:rPr lang="it-IT" baseline="0" dirty="0"/>
              <a:t>Tirare verso il basso la linguetta a scatto per chiedere aiuto in caso di necessità.</a:t>
            </a:r>
          </a:p>
          <a:p>
            <a:endParaRPr lang="en-US" baseline="0" dirty="0"/>
          </a:p>
          <a:p>
            <a:r>
              <a:rPr lang="it-IT" b="1" baseline="0" dirty="0">
                <a:solidFill>
                  <a:schemeClr val="accent1"/>
                </a:solidFill>
              </a:rPr>
              <a:t>TASTO DELLA LINGUETTA A SCATTO</a:t>
            </a:r>
          </a:p>
          <a:p>
            <a:r>
              <a:rPr lang="it-IT" baseline="0" dirty="0"/>
              <a:t>Premere sulla linguetta a scatto per confermare al G7 che si è al sicuro. </a:t>
            </a:r>
          </a:p>
          <a:p>
            <a:endParaRPr lang="en-US" dirty="0"/>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5</a:t>
            </a:fld>
            <a:endParaRPr lang="en-US"/>
          </a:p>
        </p:txBody>
      </p:sp>
    </p:spTree>
    <p:extLst>
      <p:ext uri="{BB962C8B-B14F-4D97-AF65-F5344CB8AC3E}">
        <p14:creationId xmlns:p14="http://schemas.microsoft.com/office/powerpoint/2010/main" val="1246955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b="1" dirty="0"/>
              <a:t>Accensione</a:t>
            </a:r>
          </a:p>
          <a:p>
            <a:r>
              <a:rPr lang="it-IT" dirty="0"/>
              <a:t>Assicurarsi di essere in un ambiente libero da gas</a:t>
            </a:r>
          </a:p>
          <a:p>
            <a:r>
              <a:rPr lang="it-IT" dirty="0"/>
              <a:t>Premere il pulsante di accensione e attendere finché la spia verde SureSafe smette di lampeggiare rimanendo accesa fissa.</a:t>
            </a:r>
          </a:p>
          <a:p>
            <a:r>
              <a:rPr lang="it-IT" baseline="0" dirty="0"/>
              <a:t>Il dispositivo passa quindi in rassegna le funzioni abilitate secondo la configurazione del momento.</a:t>
            </a:r>
          </a:p>
          <a:p>
            <a:r>
              <a:rPr lang="it-IT" baseline="0" dirty="0"/>
              <a:t>Stabilita la connessione, la spia verde rimane accesa senza lampeggiare confermando che il monitoraggio della sicurezza è attivo.</a:t>
            </a:r>
          </a:p>
          <a:p>
            <a:endParaRPr lang="en-US" dirty="0"/>
          </a:p>
          <a:p>
            <a:r>
              <a:rPr lang="it-IT" dirty="0"/>
              <a:t>Rimanere senza copertura per brevi periodi di tempo è normale!</a:t>
            </a:r>
            <a:r>
              <a:rPr lang="it-IT" baseline="0" dirty="0"/>
              <a:t> Se si nota che la spia SureSafe tende a lampeggiare per periodi di tempo superiori ai 45 minuti, potrebbe essere il caso di prendere in considerazione soluzioni Blackline alternative.</a:t>
            </a:r>
          </a:p>
        </p:txBody>
      </p:sp>
      <p:sp>
        <p:nvSpPr>
          <p:cNvPr id="4" name="Slide Number Placeholder 3"/>
          <p:cNvSpPr>
            <a:spLocks noGrp="1"/>
          </p:cNvSpPr>
          <p:nvPr>
            <p:ph type="sldNum" sz="quarter" idx="10"/>
          </p:nvPr>
        </p:nvSpPr>
        <p:spPr/>
        <p:txBody>
          <a:bodyPr/>
          <a:lstStyle/>
          <a:p>
            <a:fld id="{7B414EFF-87B8-8145-AB64-1D392481C12D}" type="slidenum">
              <a:rPr lang="en-US" smtClean="0"/>
              <a:t>6</a:t>
            </a:fld>
            <a:endParaRPr lang="en-US"/>
          </a:p>
        </p:txBody>
      </p:sp>
    </p:spTree>
    <p:extLst>
      <p:ext uri="{BB962C8B-B14F-4D97-AF65-F5344CB8AC3E}">
        <p14:creationId xmlns:p14="http://schemas.microsoft.com/office/powerpoint/2010/main" val="1878112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baseline="0" dirty="0"/>
              <a:t>All’accensione, il dispositivo segnala tramite con un’allarme giallo di avvertimento se è necessario eseguire un bump test o una calibrazione. Leggere sullo schermo del G7 il tipo di azione richiesta e poi premere i tasti freccia su e giù per silenziare l’allarme.</a:t>
            </a:r>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7</a:t>
            </a:fld>
            <a:endParaRPr lang="en-US"/>
          </a:p>
        </p:txBody>
      </p:sp>
    </p:spTree>
    <p:extLst>
      <p:ext uri="{BB962C8B-B14F-4D97-AF65-F5344CB8AC3E}">
        <p14:creationId xmlns:p14="http://schemas.microsoft.com/office/powerpoint/2010/main" val="1096685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Il G7 include un tappo e un flessibile per il bump test e la calibrazione del dispositivo.</a:t>
            </a:r>
            <a:r>
              <a:rPr lang="it-IT" baseline="0" dirty="0"/>
              <a:t>  Bump test e calibrazioni devono essere eseguiti in un ambiente sicuro. </a:t>
            </a:r>
          </a:p>
          <a:p>
            <a:r>
              <a:rPr lang="it-IT" baseline="0" dirty="0"/>
              <a:t>Per eseguire il bump test o la calibrazione seleziona l’apposita voce nel menu principale.</a:t>
            </a:r>
          </a:p>
          <a:p>
            <a:endParaRPr lang="en-US" baseline="0" dirty="0"/>
          </a:p>
          <a:p>
            <a:r>
              <a:rPr lang="it-IT" baseline="0" dirty="0"/>
              <a:t>È possibile eseguire bump test e calibrazione con il G7 Dock.</a:t>
            </a:r>
          </a:p>
          <a:p>
            <a:endParaRPr lang="en-US" baseline="0" dirty="0"/>
          </a:p>
          <a:p>
            <a:r>
              <a:rPr lang="it-IT" b="1" baseline="0" dirty="0"/>
              <a:t>Bump test</a:t>
            </a:r>
          </a:p>
          <a:p>
            <a:r>
              <a:rPr lang="it-IT" baseline="0" dirty="0"/>
              <a:t>È buona prassi eseguire periodicamente il test degli indicatori di allarme (luci, suono e vibrazioni) applicando abbastanza gas ai sensori in modo da provocare l’attivazione degli allarmi.</a:t>
            </a:r>
          </a:p>
          <a:p>
            <a:r>
              <a:rPr lang="it-IT" baseline="0" dirty="0"/>
              <a:t>Si raccomanda di eseguire il bump test all’inizio del proprio turno o con la frequenza richiesta dalle procedure di sicurezza aziendali.</a:t>
            </a:r>
          </a:p>
          <a:p>
            <a:endParaRPr lang="en-US" baseline="0" dirty="0"/>
          </a:p>
          <a:p>
            <a:r>
              <a:rPr lang="it-IT" b="1" baseline="0" dirty="0"/>
              <a:t>Calibrazione</a:t>
            </a:r>
            <a:r>
              <a:rPr lang="it-IT" baseline="0" dirty="0"/>
              <a:t> </a:t>
            </a:r>
          </a:p>
          <a:p>
            <a:r>
              <a:rPr lang="it-IT" baseline="0" dirty="0"/>
              <a:t>I sensori devono essere periodicamente calibrati applicando una concentrazione nota di gas per un determinato periodo di tempo. Questa procedura assicura che il sensore sia in grado di rilevare con precisione il livello del gas per tutto il suo ciclo di vita. </a:t>
            </a:r>
          </a:p>
          <a:p>
            <a:r>
              <a:rPr lang="it-IT" baseline="0" dirty="0"/>
              <a:t>La frequenza di calibrazione dei sensori dipende dal protocollo per la sicurezza aziendale e Blackline consiglia di non superare i 180 giorni tra una calibrazione e l’altra.</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8</a:t>
            </a:fld>
            <a:endParaRPr lang="en-US"/>
          </a:p>
        </p:txBody>
      </p:sp>
    </p:spTree>
    <p:extLst>
      <p:ext uri="{BB962C8B-B14F-4D97-AF65-F5344CB8AC3E}">
        <p14:creationId xmlns:p14="http://schemas.microsoft.com/office/powerpoint/2010/main" val="2041221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Il G7 svolge al meglio la sua funzione di monitoraggio portato appeso alla cintura o al taschino sul petto.</a:t>
            </a:r>
          </a:p>
          <a:p>
            <a:r>
              <a:rPr lang="it-IT" baseline="0" dirty="0"/>
              <a:t>Non lasciare il G7 incustodito quando è acceso, perché potrebbe generare dei falsi allarmi rossi.</a:t>
            </a:r>
          </a:p>
        </p:txBody>
      </p:sp>
      <p:sp>
        <p:nvSpPr>
          <p:cNvPr id="4" name="Slide Number Placeholder 3"/>
          <p:cNvSpPr>
            <a:spLocks noGrp="1"/>
          </p:cNvSpPr>
          <p:nvPr>
            <p:ph type="sldNum" sz="quarter" idx="10"/>
          </p:nvPr>
        </p:nvSpPr>
        <p:spPr/>
        <p:txBody>
          <a:bodyPr/>
          <a:lstStyle/>
          <a:p>
            <a:fld id="{7B414EFF-87B8-8145-AB64-1D392481C12D}" type="slidenum">
              <a:rPr lang="en-US" smtClean="0"/>
              <a:t>9</a:t>
            </a:fld>
            <a:endParaRPr lang="en-US"/>
          </a:p>
        </p:txBody>
      </p:sp>
    </p:spTree>
    <p:extLst>
      <p:ext uri="{BB962C8B-B14F-4D97-AF65-F5344CB8AC3E}">
        <p14:creationId xmlns:p14="http://schemas.microsoft.com/office/powerpoint/2010/main" val="3349583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Il dispositivo esegue un monitoraggio continuo per rilevare eventuali cadute o assenza di movimento ed è dotato di un timer per il check-in periodico. Se viene rilevata una possibile caduta, assenza di movimento o check-in mancato, il G7 entra in modalità di allarme giallo in attesa.</a:t>
            </a:r>
          </a:p>
          <a:p>
            <a:r>
              <a:rPr lang="it-IT" baseline="0" dirty="0"/>
              <a:t>Il dispositivo chiede all’utilizzatore di confermare di essere al sicuro.</a:t>
            </a:r>
          </a:p>
          <a:p>
            <a:endParaRPr lang="en-US" baseline="0" dirty="0"/>
          </a:p>
          <a:p>
            <a:r>
              <a:rPr lang="it-IT" baseline="0" dirty="0"/>
              <a:t>Per indicare che tutto è a posto basta premere il pulsante sulla linguetta a scatto rossa.</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10</a:t>
            </a:fld>
            <a:endParaRPr lang="en-US"/>
          </a:p>
        </p:txBody>
      </p:sp>
    </p:spTree>
    <p:extLst>
      <p:ext uri="{BB962C8B-B14F-4D97-AF65-F5344CB8AC3E}">
        <p14:creationId xmlns:p14="http://schemas.microsoft.com/office/powerpoint/2010/main" val="19026254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Full Cover Image Dark">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1"/>
          </p:nvPr>
        </p:nvSpPr>
        <p:spPr>
          <a:xfrm>
            <a:off x="0" y="0"/>
            <a:ext cx="9144000" cy="6858000"/>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000" dirty="0" err="1">
                <a:solidFill>
                  <a:srgbClr val="0073CF"/>
                </a:solidFill>
              </a:rPr>
              <a:t>www.BlacklineSafety.com</a:t>
            </a:r>
            <a:endParaRPr lang="en-US" sz="1000" dirty="0">
              <a:solidFill>
                <a:srgbClr val="0073CF"/>
              </a:solidFill>
            </a:endParaRPr>
          </a:p>
        </p:txBody>
      </p:sp>
      <p:pic>
        <p:nvPicPr>
          <p:cNvPr id="5" name="Picture 4"/>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8942" y="26896"/>
            <a:ext cx="6898342" cy="500063"/>
          </a:xfrm>
        </p:spPr>
        <p:txBody>
          <a:bodyPr anchor="b">
            <a:normAutofit/>
          </a:bodyPr>
          <a:lstStyle>
            <a:lvl1pPr>
              <a:defRPr sz="2000"/>
            </a:lvl1pPr>
          </a:lstStyle>
          <a:p>
            <a:r>
              <a:rPr lang="en-US" dirty="0"/>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629841" y="987426"/>
            <a:ext cx="2949178" cy="488156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a:solidFill>
                  <a:schemeClr val="bg1"/>
                </a:solidFill>
              </a:rPr>
              <a:t>QUESTIONS?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32715" y="2649600"/>
            <a:ext cx="3278570" cy="504552"/>
          </a:xfrm>
          <a:prstGeom prst="rect">
            <a:avLst/>
          </a:prstGeom>
        </p:spPr>
      </p:pic>
      <p:sp>
        <p:nvSpPr>
          <p:cNvPr id="5" name="TextBox 4"/>
          <p:cNvSpPr txBox="1"/>
          <p:nvPr userDrawn="1"/>
        </p:nvSpPr>
        <p:spPr>
          <a:xfrm>
            <a:off x="2896715" y="3607200"/>
            <a:ext cx="3360085" cy="307777"/>
          </a:xfrm>
          <a:prstGeom prst="rect">
            <a:avLst/>
          </a:prstGeom>
          <a:noFill/>
        </p:spPr>
        <p:txBody>
          <a:bodyPr wrap="square" rtlCol="0">
            <a:spAutoFit/>
          </a:bodyPr>
          <a:lstStyle/>
          <a:p>
            <a:pPr algn="ctr"/>
            <a:r>
              <a:rPr lang="en-US" sz="1400"/>
              <a:t>www.BlacklineSafety.com</a:t>
            </a:r>
            <a:endParaRPr lang="en-US" sz="1400" dirty="0"/>
          </a:p>
        </p:txBody>
      </p:sp>
    </p:spTree>
    <p:extLst>
      <p:ext uri="{BB962C8B-B14F-4D97-AF65-F5344CB8AC3E}">
        <p14:creationId xmlns:p14="http://schemas.microsoft.com/office/powerpoint/2010/main" val="14701815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 Generic">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5" name="Picture 4"/>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900" dirty="0" err="1">
                <a:solidFill>
                  <a:schemeClr val="accent6"/>
                </a:solidFill>
              </a:rPr>
              <a:t>www.BlacklineSafety.com</a:t>
            </a:r>
            <a:endParaRPr lang="en-US" sz="900" dirty="0">
              <a:solidFill>
                <a:schemeClr val="accent6"/>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ver - Generic">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pic>
        <p:nvPicPr>
          <p:cNvPr id="4" name="Picture 3"/>
          <p:cNvPicPr>
            <a:picLocks noChangeAspect="1"/>
          </p:cNvPicPr>
          <p:nvPr userDrawn="1"/>
        </p:nvPicPr>
        <p:blipFill rotWithShape="1">
          <a:blip r:embed="rId3" cstate="hqprint">
            <a:extLst>
              <a:ext uri="{28A0092B-C50C-407E-A947-70E740481C1C}">
                <a14:useLocalDpi xmlns:a14="http://schemas.microsoft.com/office/drawing/2010/main"/>
              </a:ext>
            </a:extLst>
          </a:blip>
          <a:srcRect b="-192"/>
          <a:stretch/>
        </p:blipFill>
        <p:spPr>
          <a:xfrm>
            <a:off x="0" y="0"/>
            <a:ext cx="9144000" cy="6903396"/>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Date Placeholder 3"/>
          <p:cNvSpPr txBox="1">
            <a:spLocks/>
          </p:cNvSpPr>
          <p:nvPr userDrawn="1"/>
        </p:nvSpPr>
        <p:spPr>
          <a:xfrm>
            <a:off x="0" y="6479706"/>
            <a:ext cx="9143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900" dirty="0" err="1">
                <a:solidFill>
                  <a:schemeClr val="accent6"/>
                </a:solidFill>
              </a:rPr>
              <a:t>www.BlacklineSafety.com</a:t>
            </a:r>
            <a:endParaRPr lang="en-US" sz="900" dirty="0">
              <a:solidFill>
                <a:schemeClr val="accent6"/>
              </a:solidFill>
            </a:endParaRPr>
          </a:p>
        </p:txBody>
      </p:sp>
      <p:sp>
        <p:nvSpPr>
          <p:cNvPr id="6" name="Rectangle 5"/>
          <p:cNvSpPr/>
          <p:nvPr userDrawn="1"/>
        </p:nvSpPr>
        <p:spPr>
          <a:xfrm>
            <a:off x="0" y="0"/>
            <a:ext cx="9144000" cy="3200400"/>
          </a:xfrm>
          <a:prstGeom prst="rect">
            <a:avLst/>
          </a:prstGeom>
          <a:gradFill flip="none" rotWithShape="1">
            <a:gsLst>
              <a:gs pos="0">
                <a:schemeClr val="accent5"/>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a:solidFill>
                  <a:schemeClr val="bg1"/>
                </a:solidFill>
              </a:rPr>
              <a:t>QUESTIONS?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7 Overview">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G7</a:t>
            </a:r>
            <a:r>
              <a:rPr lang="en-US" sz="2400" baseline="0" dirty="0">
                <a:solidFill>
                  <a:schemeClr val="bg1"/>
                </a:solidFill>
              </a:rPr>
              <a:t> OVERVIEW</a:t>
            </a:r>
            <a:endParaRPr lang="en-US" sz="2400" dirty="0">
              <a:solidFill>
                <a:schemeClr val="bg1"/>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peratin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64227"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OPERATING</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Feature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2"/>
            <a:ext cx="9144000" cy="6964137"/>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DEVICE</a:t>
            </a:r>
            <a:r>
              <a:rPr lang="en-US" sz="2400" baseline="0" dirty="0">
                <a:solidFill>
                  <a:schemeClr val="bg1"/>
                </a:solidFill>
              </a:rPr>
              <a:t> FEATURES</a:t>
            </a:r>
            <a:endParaRPr lang="en-US" sz="2400" dirty="0">
              <a:solidFill>
                <a:schemeClr val="bg1"/>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as Detec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4" y="-2"/>
            <a:ext cx="9142791" cy="6964137"/>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GAS DETECTION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5075805"/>
            <a:ext cx="6858000" cy="417325"/>
          </a:xfrm>
        </p:spPr>
        <p:txBody>
          <a:bodyPr anchor="b">
            <a:normAutofit/>
          </a:bodyPr>
          <a:lstStyle>
            <a:lvl1pPr algn="ctr">
              <a:defRPr sz="2000"/>
            </a:lvl1pPr>
          </a:lstStyle>
          <a:p>
            <a:r>
              <a:rPr lang="en-US" dirty="0"/>
              <a:t>CLICK TO EDIT MASTER TITLE STYLE</a:t>
            </a:r>
          </a:p>
        </p:txBody>
      </p:sp>
      <p:sp>
        <p:nvSpPr>
          <p:cNvPr id="3" name="Subtitle 2"/>
          <p:cNvSpPr>
            <a:spLocks noGrp="1"/>
          </p:cNvSpPr>
          <p:nvPr>
            <p:ph type="subTitle" idx="1"/>
          </p:nvPr>
        </p:nvSpPr>
        <p:spPr>
          <a:xfrm>
            <a:off x="1143000" y="5551868"/>
            <a:ext cx="6858000" cy="418633"/>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000" dirty="0" err="1">
                <a:solidFill>
                  <a:srgbClr val="0073CF"/>
                </a:solidFill>
              </a:rPr>
              <a:t>www.BlacklineSafety.com</a:t>
            </a:r>
            <a:endParaRPr lang="en-US" sz="1000" dirty="0">
              <a:solidFill>
                <a:srgbClr val="0073CF"/>
              </a:solidFill>
            </a:endParaRPr>
          </a:p>
        </p:txBody>
      </p:sp>
      <p:sp>
        <p:nvSpPr>
          <p:cNvPr id="9" name="Picture Placeholder 8"/>
          <p:cNvSpPr>
            <a:spLocks noGrp="1"/>
          </p:cNvSpPr>
          <p:nvPr>
            <p:ph type="pic" sz="quarter" idx="11"/>
          </p:nvPr>
        </p:nvSpPr>
        <p:spPr>
          <a:xfrm>
            <a:off x="0" y="739775"/>
            <a:ext cx="9144000" cy="3852863"/>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as Features">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4" y="-2"/>
            <a:ext cx="9142791" cy="6964136"/>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GAS FEATURES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2852737"/>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 Full Image Dark">
    <p:spTree>
      <p:nvGrpSpPr>
        <p:cNvPr id="1" name=""/>
        <p:cNvGrpSpPr/>
        <p:nvPr/>
      </p:nvGrpSpPr>
      <p:grpSpPr>
        <a:xfrm>
          <a:off x="0" y="0"/>
          <a:ext cx="0" cy="0"/>
          <a:chOff x="0" y="0"/>
          <a:chExt cx="0" cy="0"/>
        </a:xfrm>
      </p:grpSpPr>
      <p:sp>
        <p:nvSpPr>
          <p:cNvPr id="4" name="Rectangle 3"/>
          <p:cNvSpPr/>
          <p:nvPr userDrawn="1"/>
        </p:nvSpPr>
        <p:spPr>
          <a:xfrm>
            <a:off x="0" y="0"/>
            <a:ext cx="9144000" cy="684483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Picture Placeholder 8"/>
          <p:cNvSpPr>
            <a:spLocks noGrp="1"/>
          </p:cNvSpPr>
          <p:nvPr>
            <p:ph type="pic" sz="quarter" idx="11"/>
          </p:nvPr>
        </p:nvSpPr>
        <p:spPr>
          <a:xfrm>
            <a:off x="0" y="0"/>
            <a:ext cx="9144000" cy="6858000"/>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
        <p:nvSpPr>
          <p:cNvPr id="2" name="Title 1"/>
          <p:cNvSpPr>
            <a:spLocks noGrp="1"/>
          </p:cNvSpPr>
          <p:nvPr>
            <p:ph type="ctrTitle" hasCustomPrompt="1"/>
          </p:nvPr>
        </p:nvSpPr>
        <p:spPr>
          <a:xfrm>
            <a:off x="1143000" y="3105812"/>
            <a:ext cx="6858000" cy="417325"/>
          </a:xfrm>
        </p:spPr>
        <p:txBody>
          <a:bodyPr anchor="b">
            <a:noAutofit/>
          </a:bodyPr>
          <a:lstStyle>
            <a:lvl1pPr algn="ct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28650" y="1079313"/>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079313"/>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5665" y="26896"/>
            <a:ext cx="8240875" cy="645459"/>
          </a:xfrm>
        </p:spPr>
        <p:txBody>
          <a:bodyPr/>
          <a:lstStyle/>
          <a:p>
            <a:r>
              <a:rPr lang="en-US" dirty="0"/>
              <a:t>CLICK TO EDIT MASTER TITLE STYLE</a:t>
            </a:r>
          </a:p>
        </p:txBody>
      </p:sp>
      <p:sp>
        <p:nvSpPr>
          <p:cNvPr id="3" name="Text Placeholder 2"/>
          <p:cNvSpPr>
            <a:spLocks noGrp="1"/>
          </p:cNvSpPr>
          <p:nvPr>
            <p:ph type="body" idx="1"/>
          </p:nvPr>
        </p:nvSpPr>
        <p:spPr>
          <a:xfrm>
            <a:off x="629842" y="108949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91340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08949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91340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817502"/>
      </p:ext>
    </p:extLst>
  </p:cSld>
  <p:clrMap bg1="lt1" tx1="dk1" bg2="lt2" tx2="dk2" accent1="accent1" accent2="accent2" accent3="accent3" accent4="accent4" accent5="accent5" accent6="accent6" hlink="hlink" folHlink="folHlink"/>
  <p:sldLayoutIdLst>
    <p:sldLayoutId id="2147483730" r:id="rId1"/>
    <p:sldLayoutId id="2147483721" r:id="rId2"/>
    <p:sldLayoutId id="2147483722" r:id="rId3"/>
    <p:sldLayoutId id="2147483723" r:id="rId4"/>
    <p:sldLayoutId id="2147483732" r:id="rId5"/>
    <p:sldLayoutId id="2147483724" r:id="rId6"/>
    <p:sldLayoutId id="2147483725" r:id="rId7"/>
    <p:sldLayoutId id="2147483726" r:id="rId8"/>
    <p:sldLayoutId id="2147483727" r:id="rId9"/>
    <p:sldLayoutId id="2147483729" r:id="rId10"/>
    <p:sldLayoutId id="2147483733" r:id="rId11"/>
    <p:sldLayoutId id="2147483731" r:id="rId12"/>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249869"/>
      </p:ext>
    </p:extLst>
  </p:cSld>
  <p:clrMap bg1="lt1" tx1="dk1" bg2="lt2" tx2="dk2" accent1="accent1" accent2="accent2" accent3="accent3" accent4="accent4" accent5="accent5" accent6="accent6" hlink="hlink" folHlink="folHlink"/>
  <p:sldLayoutIdLst>
    <p:sldLayoutId id="2147483735" r:id="rId1"/>
    <p:sldLayoutId id="2147483736" r:id="rId2"/>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01978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3" r:id="rId3"/>
    <p:sldLayoutId id="2147483742" r:id="rId4"/>
    <p:sldLayoutId id="2147483745" r:id="rId5"/>
    <p:sldLayoutId id="2147483746" r:id="rId6"/>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3.xml"/><Relationship Id="rId7" Type="http://schemas.openxmlformats.org/officeDocument/2006/relationships/image" Target="../media/image2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9.xml"/><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1.png"/><Relationship Id="rId5" Type="http://schemas.openxmlformats.org/officeDocument/2006/relationships/image" Target="../media/image3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34.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3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3.png"/><Relationship Id="rId5" Type="http://schemas.openxmlformats.org/officeDocument/2006/relationships/image" Target="../media/image35.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1.png"/><Relationship Id="rId5" Type="http://schemas.openxmlformats.org/officeDocument/2006/relationships/image" Target="../media/image37.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3.xml"/><Relationship Id="rId7" Type="http://schemas.openxmlformats.org/officeDocument/2006/relationships/image" Target="../media/image39.png"/><Relationship Id="rId12" Type="http://schemas.openxmlformats.org/officeDocument/2006/relationships/image" Target="../media/image2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8.png"/><Relationship Id="rId11" Type="http://schemas.openxmlformats.org/officeDocument/2006/relationships/image" Target="../media/image41.jpe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notesSlide" Target="../notesSlides/notesSlide14.xml"/><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7.emf"/><Relationship Id="rId4" Type="http://schemas.openxmlformats.org/officeDocument/2006/relationships/image" Target="../media/image46.emf"/></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8.sv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mailto:support@blacklinesafety.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6.jp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278185" y="2473778"/>
            <a:ext cx="2644886" cy="1273628"/>
          </a:xfrm>
          <a:prstGeom prst="rect">
            <a:avLst/>
          </a:prstGeom>
        </p:spPr>
      </p:pic>
      <p:sp>
        <p:nvSpPr>
          <p:cNvPr id="3" name="Content Placeholder 2"/>
          <p:cNvSpPr txBox="1">
            <a:spLocks/>
          </p:cNvSpPr>
          <p:nvPr/>
        </p:nvSpPr>
        <p:spPr>
          <a:xfrm>
            <a:off x="628650" y="4575068"/>
            <a:ext cx="7886700" cy="211148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Clr>
                <a:schemeClr val="accent1"/>
              </a:buClr>
              <a:buFont typeface="Wingdings" charset="2"/>
              <a:buNone/>
              <a:defRPr sz="1800" kern="1200">
                <a:solidFill>
                  <a:schemeClr val="bg1"/>
                </a:solidFill>
                <a:latin typeface="+mn-lt"/>
                <a:ea typeface="+mn-ea"/>
                <a:cs typeface="+mn-cs"/>
              </a:defRPr>
            </a:lvl1pPr>
            <a:lvl2pPr marL="342900" indent="0" algn="ctr" defTabSz="685800" rtl="0" eaLnBrk="1" latinLnBrk="0" hangingPunct="1">
              <a:lnSpc>
                <a:spcPct val="90000"/>
              </a:lnSpc>
              <a:spcBef>
                <a:spcPts val="375"/>
              </a:spcBef>
              <a:buClr>
                <a:schemeClr val="accent1"/>
              </a:buClr>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chemeClr val="accent1"/>
              </a:buClr>
              <a:buFont typeface="Helvetica"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chemeClr val="accent1"/>
              </a:buClr>
              <a:buFont typeface="Helvetica"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chemeClr val="accent1"/>
              </a:buClr>
              <a:buFont typeface="Helvetica"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endParaRPr lang="en-US" dirty="0">
              <a:solidFill>
                <a:schemeClr val="accent6">
                  <a:lumMod val="60000"/>
                  <a:lumOff val="40000"/>
                </a:schemeClr>
              </a:solidFill>
            </a:endParaRPr>
          </a:p>
        </p:txBody>
      </p:sp>
    </p:spTree>
    <p:extLst>
      <p:ext uri="{BB962C8B-B14F-4D97-AF65-F5344CB8AC3E}">
        <p14:creationId xmlns:p14="http://schemas.microsoft.com/office/powerpoint/2010/main" val="2125338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ALLARME GIALLO IN ATTESA</a:t>
            </a:r>
          </a:p>
        </p:txBody>
      </p:sp>
      <p:pic>
        <p:nvPicPr>
          <p:cNvPr id="3" name="Picture 2"/>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39365" y="4364966"/>
            <a:ext cx="2554697" cy="187503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677119" y="1625313"/>
            <a:ext cx="1797281" cy="179728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799532" y="1614243"/>
            <a:ext cx="1790403" cy="1790403"/>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78428" y="1632191"/>
            <a:ext cx="1790403" cy="1790403"/>
          </a:xfrm>
          <a:prstGeom prst="rect">
            <a:avLst/>
          </a:prstGeom>
        </p:spPr>
      </p:pic>
      <p:sp>
        <p:nvSpPr>
          <p:cNvPr id="15" name="TextBox 14"/>
          <p:cNvSpPr txBox="1"/>
          <p:nvPr/>
        </p:nvSpPr>
        <p:spPr>
          <a:xfrm>
            <a:off x="2291319" y="4569155"/>
            <a:ext cx="2284439" cy="1446550"/>
          </a:xfrm>
          <a:prstGeom prst="rect">
            <a:avLst/>
          </a:prstGeom>
          <a:noFill/>
        </p:spPr>
        <p:txBody>
          <a:bodyPr wrap="square" rtlCol="0">
            <a:spAutoFit/>
          </a:bodyPr>
          <a:lstStyle/>
          <a:p>
            <a:r>
              <a:rPr lang="it-IT" b="1"/>
              <a:t>Cosa faccio?</a:t>
            </a:r>
          </a:p>
          <a:p>
            <a:endParaRPr lang="en-US" sz="1400" dirty="0"/>
          </a:p>
          <a:p>
            <a:r>
              <a:rPr lang="it-IT" sz="1400"/>
              <a:t>Sei OK? </a:t>
            </a:r>
          </a:p>
          <a:p>
            <a:r>
              <a:rPr lang="it-IT" sz="1400"/>
              <a:t>Se sì, premi la linguetta per riportare il dispositivo al normale funzionamento.</a:t>
            </a:r>
          </a:p>
        </p:txBody>
      </p:sp>
      <p:sp>
        <p:nvSpPr>
          <p:cNvPr id="16" name="TextBox 15"/>
          <p:cNvSpPr txBox="1"/>
          <p:nvPr/>
        </p:nvSpPr>
        <p:spPr>
          <a:xfrm>
            <a:off x="893407" y="3455862"/>
            <a:ext cx="1096775" cy="276999"/>
          </a:xfrm>
          <a:prstGeom prst="rect">
            <a:avLst/>
          </a:prstGeom>
          <a:noFill/>
        </p:spPr>
        <p:txBody>
          <a:bodyPr wrap="none" rtlCol="0">
            <a:spAutoFit/>
          </a:bodyPr>
          <a:lstStyle/>
          <a:p>
            <a:r>
              <a:rPr lang="it-IT" sz="1200"/>
              <a:t>Rilevamento cadute</a:t>
            </a:r>
          </a:p>
        </p:txBody>
      </p:sp>
      <p:sp>
        <p:nvSpPr>
          <p:cNvPr id="25" name="TextBox 24"/>
          <p:cNvSpPr txBox="1"/>
          <p:nvPr/>
        </p:nvSpPr>
        <p:spPr>
          <a:xfrm>
            <a:off x="3988898" y="3478446"/>
            <a:ext cx="1173719" cy="276999"/>
          </a:xfrm>
          <a:prstGeom prst="rect">
            <a:avLst/>
          </a:prstGeom>
          <a:noFill/>
        </p:spPr>
        <p:txBody>
          <a:bodyPr wrap="none" rtlCol="0">
            <a:spAutoFit/>
          </a:bodyPr>
          <a:lstStyle/>
          <a:p>
            <a:r>
              <a:rPr lang="it-IT" sz="1200"/>
              <a:t>Timer check-in (controllo periodico)</a:t>
            </a:r>
          </a:p>
        </p:txBody>
      </p:sp>
      <p:sp>
        <p:nvSpPr>
          <p:cNvPr id="29" name="TextBox 28"/>
          <p:cNvSpPr txBox="1"/>
          <p:nvPr/>
        </p:nvSpPr>
        <p:spPr>
          <a:xfrm>
            <a:off x="7248937" y="3460499"/>
            <a:ext cx="891591" cy="276999"/>
          </a:xfrm>
          <a:prstGeom prst="rect">
            <a:avLst/>
          </a:prstGeom>
          <a:noFill/>
        </p:spPr>
        <p:txBody>
          <a:bodyPr wrap="none" rtlCol="0">
            <a:spAutoFit/>
          </a:bodyPr>
          <a:lstStyle/>
          <a:p>
            <a:r>
              <a:rPr lang="it-IT" sz="1200"/>
              <a:t>Nessun movimento</a:t>
            </a:r>
          </a:p>
        </p:txBody>
      </p:sp>
      <p:cxnSp>
        <p:nvCxnSpPr>
          <p:cNvPr id="24" name="Straight Connector 23"/>
          <p:cNvCxnSpPr>
            <a:cxnSpLocks/>
          </p:cNvCxnSpPr>
          <p:nvPr/>
        </p:nvCxnSpPr>
        <p:spPr>
          <a:xfrm flipV="1">
            <a:off x="268939" y="1242253"/>
            <a:ext cx="2437801" cy="8626"/>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706740" y="1066213"/>
            <a:ext cx="3176960" cy="369332"/>
          </a:xfrm>
          <a:prstGeom prst="rect">
            <a:avLst/>
          </a:prstGeom>
          <a:noFill/>
        </p:spPr>
        <p:txBody>
          <a:bodyPr wrap="none" rtlCol="0">
            <a:spAutoFit/>
          </a:bodyPr>
          <a:lstStyle/>
          <a:p>
            <a:r>
              <a:rPr lang="it-IT" b="1" dirty="0">
                <a:solidFill>
                  <a:srgbClr val="FFCD00"/>
                </a:solidFill>
              </a:rPr>
              <a:t>ALLARME GIALLO IN ATTESA</a:t>
            </a:r>
          </a:p>
        </p:txBody>
      </p:sp>
      <p:cxnSp>
        <p:nvCxnSpPr>
          <p:cNvPr id="33" name="Straight Connector 32"/>
          <p:cNvCxnSpPr>
            <a:cxnSpLocks/>
          </p:cNvCxnSpPr>
          <p:nvPr/>
        </p:nvCxnSpPr>
        <p:spPr>
          <a:xfrm>
            <a:off x="6217487" y="1250879"/>
            <a:ext cx="2509520"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024848" y="4278826"/>
            <a:ext cx="4844872" cy="2027208"/>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ADO_G7_Pendi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19605" y="3754060"/>
            <a:ext cx="314979" cy="298139"/>
          </a:xfrm>
          <a:prstGeom prst="rect">
            <a:avLst/>
          </a:prstGeom>
        </p:spPr>
      </p:pic>
    </p:spTree>
    <p:extLst>
      <p:ext uri="{BB962C8B-B14F-4D97-AF65-F5344CB8AC3E}">
        <p14:creationId xmlns:p14="http://schemas.microsoft.com/office/powerpoint/2010/main" val="19445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7"/>
                </p:tgtEl>
              </p:cMediaNode>
            </p:audio>
          </p:childTnLst>
        </p:cTn>
      </p:par>
    </p:tnLst>
    <p:bldLst>
      <p:bldP spid="15" grpId="0"/>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ALLARME GIALLO IN ATTESA</a:t>
            </a:r>
          </a:p>
        </p:txBody>
      </p:sp>
      <p:pic>
        <p:nvPicPr>
          <p:cNvPr id="17" name="Picture 1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438658" y="4071793"/>
            <a:ext cx="2385927" cy="1751161"/>
          </a:xfrm>
          <a:prstGeom prst="rect">
            <a:avLst/>
          </a:prstGeom>
        </p:spPr>
      </p:pic>
      <p:sp>
        <p:nvSpPr>
          <p:cNvPr id="19" name="TextBox 18"/>
          <p:cNvSpPr txBox="1"/>
          <p:nvPr/>
        </p:nvSpPr>
        <p:spPr>
          <a:xfrm>
            <a:off x="491911" y="1199876"/>
            <a:ext cx="8150442" cy="400110"/>
          </a:xfrm>
          <a:prstGeom prst="rect">
            <a:avLst/>
          </a:prstGeom>
          <a:noFill/>
        </p:spPr>
        <p:txBody>
          <a:bodyPr wrap="square" rtlCol="0">
            <a:spAutoFit/>
          </a:bodyPr>
          <a:lstStyle/>
          <a:p>
            <a:pPr algn="ctr"/>
            <a:r>
              <a:rPr lang="it-IT" sz="2000"/>
              <a:t>Cosa accade se non comunichi al dispositivo che tutto è OK?</a:t>
            </a:r>
          </a:p>
        </p:txBody>
      </p:sp>
      <p:sp>
        <p:nvSpPr>
          <p:cNvPr id="24" name="TextBox 23"/>
          <p:cNvSpPr txBox="1"/>
          <p:nvPr/>
        </p:nvSpPr>
        <p:spPr>
          <a:xfrm>
            <a:off x="2148069" y="4008654"/>
            <a:ext cx="2158743" cy="1877437"/>
          </a:xfrm>
          <a:prstGeom prst="rect">
            <a:avLst/>
          </a:prstGeom>
          <a:noFill/>
        </p:spPr>
        <p:txBody>
          <a:bodyPr wrap="square" rtlCol="0">
            <a:spAutoFit/>
          </a:bodyPr>
          <a:lstStyle/>
          <a:p>
            <a:r>
              <a:rPr lang="it-IT" b="1"/>
              <a:t>Cosa faccio?</a:t>
            </a:r>
          </a:p>
          <a:p>
            <a:endParaRPr lang="en-US" sz="1400" dirty="0"/>
          </a:p>
          <a:p>
            <a:r>
              <a:rPr lang="it-IT" sz="1400"/>
              <a:t>Tieni premute le frecce su e giù per silenziare il dispositivo. </a:t>
            </a:r>
          </a:p>
          <a:p>
            <a:endParaRPr lang="en-US" sz="1400" dirty="0"/>
          </a:p>
          <a:p>
            <a:r>
              <a:rPr lang="it-IT" sz="1400"/>
              <a:t>Ricorda: questo non cancella l’allarme.</a:t>
            </a:r>
          </a:p>
        </p:txBody>
      </p:sp>
      <p:sp>
        <p:nvSpPr>
          <p:cNvPr id="32" name="Rectangle 31"/>
          <p:cNvSpPr/>
          <p:nvPr/>
        </p:nvSpPr>
        <p:spPr>
          <a:xfrm>
            <a:off x="2016222" y="3933770"/>
            <a:ext cx="4844872" cy="2027208"/>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607835" y="2198090"/>
            <a:ext cx="5239210"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813202" y="2215642"/>
            <a:ext cx="995785" cy="261610"/>
          </a:xfrm>
          <a:prstGeom prst="rect">
            <a:avLst/>
          </a:prstGeom>
          <a:noFill/>
        </p:spPr>
        <p:txBody>
          <a:bodyPr wrap="none" rtlCol="0">
            <a:spAutoFit/>
          </a:bodyPr>
          <a:lstStyle/>
          <a:p>
            <a:r>
              <a:rPr lang="it-IT" sz="1100" b="1">
                <a:solidFill>
                  <a:srgbClr val="A6192E"/>
                </a:solidFill>
              </a:rPr>
              <a:t>ALLARME ROSSO</a:t>
            </a:r>
          </a:p>
        </p:txBody>
      </p:sp>
      <p:cxnSp>
        <p:nvCxnSpPr>
          <p:cNvPr id="36" name="Straight Connector 35"/>
          <p:cNvCxnSpPr/>
          <p:nvPr/>
        </p:nvCxnSpPr>
        <p:spPr>
          <a:xfrm>
            <a:off x="5959349" y="2198090"/>
            <a:ext cx="2691280" cy="0"/>
          </a:xfrm>
          <a:prstGeom prst="line">
            <a:avLst/>
          </a:prstGeom>
          <a:ln w="63500" cap="rnd">
            <a:solidFill>
              <a:srgbClr val="A6192E"/>
            </a:solidFill>
            <a:prstDash val="sysDot"/>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892974" y="2215642"/>
            <a:ext cx="2021707" cy="261610"/>
          </a:xfrm>
          <a:prstGeom prst="rect">
            <a:avLst/>
          </a:prstGeom>
          <a:noFill/>
        </p:spPr>
        <p:txBody>
          <a:bodyPr wrap="none" rtlCol="0">
            <a:spAutoFit/>
          </a:bodyPr>
          <a:lstStyle/>
          <a:p>
            <a:r>
              <a:rPr lang="it-IT" sz="1100" b="1">
                <a:solidFill>
                  <a:srgbClr val="FFCD00"/>
                </a:solidFill>
              </a:rPr>
              <a:t>ALLARME GIALLO IN ATTESA</a:t>
            </a:r>
          </a:p>
        </p:txBody>
      </p:sp>
      <p:sp>
        <p:nvSpPr>
          <p:cNvPr id="3" name="Rectangle 2"/>
          <p:cNvSpPr/>
          <p:nvPr/>
        </p:nvSpPr>
        <p:spPr>
          <a:xfrm>
            <a:off x="491911" y="2613709"/>
            <a:ext cx="8203775" cy="646331"/>
          </a:xfrm>
          <a:prstGeom prst="rect">
            <a:avLst/>
          </a:prstGeom>
        </p:spPr>
        <p:txBody>
          <a:bodyPr wrap="square">
            <a:spAutoFit/>
          </a:bodyPr>
          <a:lstStyle/>
          <a:p>
            <a:r>
              <a:rPr lang="it-IT"/>
              <a:t>Se non confermi che sei OK, l’allarme giallo in attesa passa ad allarme rosso e viene trasmesso al personale di monitoraggio. </a:t>
            </a:r>
          </a:p>
        </p:txBody>
      </p:sp>
      <p:pic>
        <p:nvPicPr>
          <p:cNvPr id="4" name="ADO_G7_Red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02898" y="6007681"/>
            <a:ext cx="290342" cy="290342"/>
          </a:xfrm>
          <a:prstGeom prst="rect">
            <a:avLst/>
          </a:prstGeom>
        </p:spPr>
      </p:pic>
    </p:spTree>
    <p:extLst>
      <p:ext uri="{BB962C8B-B14F-4D97-AF65-F5344CB8AC3E}">
        <p14:creationId xmlns:p14="http://schemas.microsoft.com/office/powerpoint/2010/main" val="139478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898" fill="hold"/>
                                        <p:tgtEl>
                                          <p:spTgt spid="4"/>
                                        </p:tgtEl>
                                      </p:cBhvr>
                                    </p:cmd>
                                  </p:childTnLst>
                                </p:cTn>
                              </p:par>
                            </p:childTnLst>
                          </p:cTn>
                        </p:par>
                      </p:childTnLst>
                    </p:cTn>
                  </p:par>
                </p:childTnLst>
              </p:cTn>
              <p:nextCondLst>
                <p:cond evt="onClick" delay="0">
                  <p:tgtEl>
                    <p:spTgt spid="4"/>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24" grpId="0"/>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ALLARME DI SOS</a:t>
            </a:r>
          </a:p>
        </p:txBody>
      </p:sp>
      <p:pic>
        <p:nvPicPr>
          <p:cNvPr id="3" name="Picture 2"/>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669444" y="4029423"/>
            <a:ext cx="2439470" cy="1790459"/>
          </a:xfrm>
          <a:prstGeom prst="rect">
            <a:avLst/>
          </a:prstGeom>
        </p:spPr>
      </p:pic>
      <p:pic>
        <p:nvPicPr>
          <p:cNvPr id="17" name="Picture 1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571553" y="4175759"/>
            <a:ext cx="2240089" cy="1644123"/>
          </a:xfrm>
          <a:prstGeom prst="rect">
            <a:avLst/>
          </a:prstGeom>
        </p:spPr>
      </p:pic>
      <p:sp>
        <p:nvSpPr>
          <p:cNvPr id="11" name="TextBox 10"/>
          <p:cNvSpPr txBox="1"/>
          <p:nvPr/>
        </p:nvSpPr>
        <p:spPr>
          <a:xfrm>
            <a:off x="0" y="3096632"/>
            <a:ext cx="9144000" cy="380543"/>
          </a:xfrm>
          <a:prstGeom prst="rect">
            <a:avLst/>
          </a:prstGeom>
          <a:noFill/>
        </p:spPr>
        <p:txBody>
          <a:bodyPr wrap="square" rtlCol="0">
            <a:spAutoFit/>
          </a:bodyPr>
          <a:lstStyle/>
          <a:p>
            <a:pPr algn="ctr"/>
            <a:r>
              <a:rPr lang="it-IT"/>
              <a:t>Se hai bisogno di aiuto immediato, puoi inviare un allarme di SOS.</a:t>
            </a:r>
          </a:p>
        </p:txBody>
      </p:sp>
      <p:sp>
        <p:nvSpPr>
          <p:cNvPr id="14" name="TextBox 13"/>
          <p:cNvSpPr txBox="1"/>
          <p:nvPr/>
        </p:nvSpPr>
        <p:spPr>
          <a:xfrm>
            <a:off x="547537" y="3970237"/>
            <a:ext cx="1441283" cy="1292662"/>
          </a:xfrm>
          <a:prstGeom prst="rect">
            <a:avLst/>
          </a:prstGeom>
          <a:noFill/>
        </p:spPr>
        <p:txBody>
          <a:bodyPr wrap="square" rtlCol="0">
            <a:spAutoFit/>
          </a:bodyPr>
          <a:lstStyle/>
          <a:p>
            <a:r>
              <a:rPr lang="it-IT" b="1" dirty="0"/>
              <a:t>Cosa faccio?</a:t>
            </a:r>
          </a:p>
          <a:p>
            <a:endParaRPr lang="en-CA" sz="1400" b="1" dirty="0"/>
          </a:p>
          <a:p>
            <a:r>
              <a:rPr lang="it-IT" sz="1400" dirty="0"/>
              <a:t>Tira la linguetta a scatto!</a:t>
            </a:r>
          </a:p>
        </p:txBody>
      </p:sp>
      <p:sp>
        <p:nvSpPr>
          <p:cNvPr id="15" name="Rectangle 14"/>
          <p:cNvSpPr/>
          <p:nvPr/>
        </p:nvSpPr>
        <p:spPr>
          <a:xfrm>
            <a:off x="415691" y="3895353"/>
            <a:ext cx="3827698" cy="2027208"/>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 y="635702"/>
            <a:ext cx="9143998" cy="2149385"/>
          </a:xfrm>
          <a:prstGeom prst="rect">
            <a:avLst/>
          </a:prstGeom>
        </p:spPr>
      </p:pic>
      <p:sp>
        <p:nvSpPr>
          <p:cNvPr id="21" name="TextBox 20"/>
          <p:cNvSpPr txBox="1"/>
          <p:nvPr/>
        </p:nvSpPr>
        <p:spPr>
          <a:xfrm>
            <a:off x="4605448" y="3957372"/>
            <a:ext cx="1966106" cy="1723549"/>
          </a:xfrm>
          <a:prstGeom prst="rect">
            <a:avLst/>
          </a:prstGeom>
          <a:noFill/>
        </p:spPr>
        <p:txBody>
          <a:bodyPr wrap="square" rtlCol="0">
            <a:spAutoFit/>
          </a:bodyPr>
          <a:lstStyle/>
          <a:p>
            <a:r>
              <a:rPr lang="it-IT" b="1" dirty="0"/>
              <a:t>Come silenzio l’allarme?</a:t>
            </a:r>
          </a:p>
          <a:p>
            <a:endParaRPr lang="en-CA" sz="1400" b="1" dirty="0"/>
          </a:p>
          <a:p>
            <a:r>
              <a:rPr lang="it-IT" sz="1400" dirty="0"/>
              <a:t>Tieni premute le frecce su e giù. Ricorda: questo non cancella l’allarme.</a:t>
            </a:r>
          </a:p>
        </p:txBody>
      </p:sp>
      <p:sp>
        <p:nvSpPr>
          <p:cNvPr id="22" name="Rectangle 21"/>
          <p:cNvSpPr/>
          <p:nvPr/>
        </p:nvSpPr>
        <p:spPr>
          <a:xfrm>
            <a:off x="4557713" y="3895353"/>
            <a:ext cx="4314825" cy="2027208"/>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DO_G7_Red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5691" y="6063100"/>
            <a:ext cx="290342" cy="290342"/>
          </a:xfrm>
          <a:prstGeom prst="rect">
            <a:avLst/>
          </a:prstGeom>
        </p:spPr>
      </p:pic>
    </p:spTree>
    <p:extLst>
      <p:ext uri="{BB962C8B-B14F-4D97-AF65-F5344CB8AC3E}">
        <p14:creationId xmlns:p14="http://schemas.microsoft.com/office/powerpoint/2010/main" val="6749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9898" fill="hold"/>
                                        <p:tgtEl>
                                          <p:spTgt spid="12"/>
                                        </p:tgtEl>
                                      </p:cBhvr>
                                    </p:cmd>
                                  </p:childTnLst>
                                </p:cTn>
                              </p:par>
                            </p:childTnLst>
                          </p:cTn>
                        </p:par>
                      </p:childTnLst>
                    </p:cTn>
                  </p:par>
                </p:childTnLst>
              </p:cTn>
              <p:nextCondLst>
                <p:cond evt="onClick" delay="0">
                  <p:tgtEl>
                    <p:spTgt spid="12"/>
                  </p:tgtEl>
                </p:cond>
              </p:nextCondLst>
            </p:seq>
            <p:audio>
              <p:cMediaNode vol="80000">
                <p:cTn id="33" fill="hold" display="0">
                  <p:stCondLst>
                    <p:cond delay="indefinite"/>
                  </p:stCondLst>
                  <p:endCondLst>
                    <p:cond evt="onStopAudio" delay="0">
                      <p:tgtEl>
                        <p:sldTgt/>
                      </p:tgtEl>
                    </p:cond>
                  </p:endCondLst>
                </p:cTn>
                <p:tgtEl>
                  <p:spTgt spid="12"/>
                </p:tgtEl>
              </p:cMediaNode>
            </p:audio>
          </p:childTnLst>
        </p:cTn>
      </p:par>
    </p:tnLst>
    <p:bldLst>
      <p:bldP spid="14" grpId="0"/>
      <p:bldP spid="15" grpId="0" animBg="1"/>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hqprint">
            <a:extLst>
              <a:ext uri="{28A0092B-C50C-407E-A947-70E740481C1C}">
                <a14:useLocalDpi xmlns:a14="http://schemas.microsoft.com/office/drawing/2010/main"/>
              </a:ext>
            </a:extLst>
          </a:blip>
          <a:srcRect r="-138"/>
          <a:stretch/>
        </p:blipFill>
        <p:spPr>
          <a:xfrm>
            <a:off x="0" y="640240"/>
            <a:ext cx="9144000" cy="2514789"/>
          </a:xfrm>
          <a:prstGeom prst="rect">
            <a:avLst/>
          </a:prstGeom>
        </p:spPr>
      </p:pic>
      <p:sp>
        <p:nvSpPr>
          <p:cNvPr id="2" name="Title 1"/>
          <p:cNvSpPr>
            <a:spLocks noGrp="1"/>
          </p:cNvSpPr>
          <p:nvPr>
            <p:ph type="title"/>
          </p:nvPr>
        </p:nvSpPr>
        <p:spPr/>
        <p:txBody>
          <a:bodyPr/>
          <a:lstStyle/>
          <a:p>
            <a:r>
              <a:rPr lang="it-IT"/>
              <a:t>ALLARME ROSSO GAS</a:t>
            </a:r>
          </a:p>
        </p:txBody>
      </p:sp>
      <p:pic>
        <p:nvPicPr>
          <p:cNvPr id="17" name="Picture 1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666389" y="4766688"/>
            <a:ext cx="2240089" cy="1644123"/>
          </a:xfrm>
          <a:prstGeom prst="rect">
            <a:avLst/>
          </a:prstGeom>
        </p:spPr>
      </p:pic>
      <p:sp>
        <p:nvSpPr>
          <p:cNvPr id="11" name="TextBox 10"/>
          <p:cNvSpPr txBox="1"/>
          <p:nvPr/>
        </p:nvSpPr>
        <p:spPr>
          <a:xfrm>
            <a:off x="1130181" y="3318305"/>
            <a:ext cx="7209553" cy="1200329"/>
          </a:xfrm>
          <a:prstGeom prst="rect">
            <a:avLst/>
          </a:prstGeom>
          <a:noFill/>
        </p:spPr>
        <p:txBody>
          <a:bodyPr wrap="square" rtlCol="0">
            <a:normAutofit fontScale="92500" lnSpcReduction="20000"/>
          </a:bodyPr>
          <a:lstStyle/>
          <a:p>
            <a:pPr algn="ctr"/>
            <a:r>
              <a:rPr lang="it-IT" dirty="0"/>
              <a:t>Il G7 ti sta informando che nell’ambiente c’è qualcosa di pericoloso.</a:t>
            </a:r>
          </a:p>
          <a:p>
            <a:pPr algn="ctr"/>
            <a:endParaRPr lang="en-US" dirty="0"/>
          </a:p>
          <a:p>
            <a:pPr algn="ctr"/>
            <a:r>
              <a:rPr lang="it-IT" dirty="0"/>
              <a:t>Per i clienti che scelgono il monitoraggio in tempo reale, alcuni allarmi gas generano automaticamente un allarme rosso che viene trasmesso al personale di monitoraggio.</a:t>
            </a:r>
          </a:p>
        </p:txBody>
      </p:sp>
      <p:sp>
        <p:nvSpPr>
          <p:cNvPr id="21" name="TextBox 20"/>
          <p:cNvSpPr txBox="1"/>
          <p:nvPr/>
        </p:nvSpPr>
        <p:spPr>
          <a:xfrm>
            <a:off x="2428955" y="4766688"/>
            <a:ext cx="2237433" cy="1661993"/>
          </a:xfrm>
          <a:prstGeom prst="rect">
            <a:avLst/>
          </a:prstGeom>
          <a:noFill/>
        </p:spPr>
        <p:txBody>
          <a:bodyPr wrap="square" rtlCol="0">
            <a:spAutoFit/>
          </a:bodyPr>
          <a:lstStyle/>
          <a:p>
            <a:r>
              <a:rPr lang="it-IT" b="1" dirty="0"/>
              <a:t>Cosa faccio?</a:t>
            </a:r>
          </a:p>
          <a:p>
            <a:endParaRPr lang="en-CA" sz="1400" b="1" dirty="0"/>
          </a:p>
          <a:p>
            <a:r>
              <a:rPr lang="it-IT" sz="1400" dirty="0"/>
              <a:t>Lascia l’area. Quando sei al sicuro, premi le frecce su e giù per silenziare le luci e i suoni del G7.</a:t>
            </a:r>
          </a:p>
        </p:txBody>
      </p:sp>
      <p:sp>
        <p:nvSpPr>
          <p:cNvPr id="22" name="Rectangle 21"/>
          <p:cNvSpPr/>
          <p:nvPr/>
        </p:nvSpPr>
        <p:spPr>
          <a:xfrm>
            <a:off x="2364420" y="4649930"/>
            <a:ext cx="4603939" cy="1855291"/>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2591801" y="985739"/>
            <a:ext cx="1563691" cy="1563691"/>
            <a:chOff x="566445" y="3172286"/>
            <a:chExt cx="1563691" cy="1563691"/>
          </a:xfrm>
        </p:grpSpPr>
        <p:pic>
          <p:nvPicPr>
            <p:cNvPr id="18" name="Picture 17"/>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3172286"/>
              <a:ext cx="1563691" cy="1563691"/>
            </a:xfrm>
            <a:prstGeom prst="rect">
              <a:avLst/>
            </a:prstGeom>
          </p:spPr>
        </p:pic>
        <p:sp>
          <p:nvSpPr>
            <p:cNvPr id="19" name="TextBox 18"/>
            <p:cNvSpPr txBox="1"/>
            <p:nvPr/>
          </p:nvSpPr>
          <p:spPr>
            <a:xfrm>
              <a:off x="746067" y="3713728"/>
              <a:ext cx="1204445" cy="461665"/>
            </a:xfrm>
            <a:prstGeom prst="rect">
              <a:avLst/>
            </a:prstGeom>
            <a:noFill/>
          </p:spPr>
          <p:txBody>
            <a:bodyPr wrap="square" rtlCol="0">
              <a:normAutofit fontScale="85000" lnSpcReduction="20000"/>
            </a:bodyPr>
            <a:lstStyle/>
            <a:p>
              <a:pPr algn="ctr"/>
              <a:r>
                <a:rPr lang="it-IT" sz="1200" b="1" dirty="0">
                  <a:solidFill>
                    <a:schemeClr val="accent1"/>
                  </a:solidFill>
                </a:rPr>
                <a:t>ALLARME ALTA </a:t>
              </a:r>
            </a:p>
            <a:p>
              <a:pPr algn="ctr"/>
              <a:r>
                <a:rPr lang="it-IT" sz="1200" b="1" dirty="0">
                  <a:solidFill>
                    <a:schemeClr val="accent1"/>
                  </a:solidFill>
                </a:rPr>
                <a:t>CONCENTRAZIONE </a:t>
              </a:r>
            </a:p>
          </p:txBody>
        </p:sp>
      </p:grpSp>
      <p:grpSp>
        <p:nvGrpSpPr>
          <p:cNvPr id="20" name="Group 19"/>
          <p:cNvGrpSpPr/>
          <p:nvPr/>
        </p:nvGrpSpPr>
        <p:grpSpPr>
          <a:xfrm>
            <a:off x="7078730" y="985739"/>
            <a:ext cx="1563691" cy="1563691"/>
            <a:chOff x="566445" y="5150416"/>
            <a:chExt cx="1563691" cy="1563691"/>
          </a:xfrm>
        </p:grpSpPr>
        <p:pic>
          <p:nvPicPr>
            <p:cNvPr id="24" name="Picture 23"/>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5150416"/>
              <a:ext cx="1563691" cy="1563691"/>
            </a:xfrm>
            <a:prstGeom prst="rect">
              <a:avLst/>
            </a:prstGeom>
          </p:spPr>
        </p:pic>
        <p:sp>
          <p:nvSpPr>
            <p:cNvPr id="25" name="TextBox 24"/>
            <p:cNvSpPr txBox="1"/>
            <p:nvPr/>
          </p:nvSpPr>
          <p:spPr>
            <a:xfrm>
              <a:off x="704503" y="5676979"/>
              <a:ext cx="1298511" cy="461665"/>
            </a:xfrm>
            <a:prstGeom prst="rect">
              <a:avLst/>
            </a:prstGeom>
            <a:noFill/>
          </p:spPr>
          <p:txBody>
            <a:bodyPr wrap="square" rtlCol="0">
              <a:spAutoFit/>
            </a:bodyPr>
            <a:lstStyle/>
            <a:p>
              <a:pPr algn="ctr"/>
              <a:r>
                <a:rPr lang="it-IT" sz="1200" b="1">
                  <a:solidFill>
                    <a:schemeClr val="accent1"/>
                  </a:solidFill>
                </a:rPr>
                <a:t>OL</a:t>
              </a:r>
              <a:br>
                <a:rPr lang="it-IT" sz="1200" b="1">
                  <a:solidFill>
                    <a:schemeClr val="accent1"/>
                  </a:solidFill>
                </a:rPr>
              </a:br>
              <a:r>
                <a:rPr lang="it-IT" sz="1200" b="1">
                  <a:solidFill>
                    <a:schemeClr val="accent1"/>
                  </a:solidFill>
                </a:rPr>
                <a:t>(SUPERIORE AL LIMITE)</a:t>
              </a:r>
            </a:p>
          </p:txBody>
        </p:sp>
      </p:grpSp>
      <p:grpSp>
        <p:nvGrpSpPr>
          <p:cNvPr id="26" name="Group 25"/>
          <p:cNvGrpSpPr/>
          <p:nvPr/>
        </p:nvGrpSpPr>
        <p:grpSpPr>
          <a:xfrm>
            <a:off x="348336" y="985739"/>
            <a:ext cx="1563691" cy="1563691"/>
            <a:chOff x="566445" y="3172286"/>
            <a:chExt cx="1563691" cy="1563691"/>
          </a:xfrm>
        </p:grpSpPr>
        <p:pic>
          <p:nvPicPr>
            <p:cNvPr id="27" name="Picture 26"/>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3172286"/>
              <a:ext cx="1563691" cy="1563691"/>
            </a:xfrm>
            <a:prstGeom prst="rect">
              <a:avLst/>
            </a:prstGeom>
          </p:spPr>
        </p:pic>
        <p:sp>
          <p:nvSpPr>
            <p:cNvPr id="28" name="TextBox 27"/>
            <p:cNvSpPr txBox="1"/>
            <p:nvPr/>
          </p:nvSpPr>
          <p:spPr>
            <a:xfrm>
              <a:off x="704503" y="3557863"/>
              <a:ext cx="1246009" cy="830997"/>
            </a:xfrm>
            <a:prstGeom prst="rect">
              <a:avLst/>
            </a:prstGeom>
            <a:noFill/>
          </p:spPr>
          <p:txBody>
            <a:bodyPr wrap="square" rtlCol="0">
              <a:normAutofit fontScale="92500" lnSpcReduction="20000"/>
            </a:bodyPr>
            <a:lstStyle/>
            <a:p>
              <a:pPr algn="ctr"/>
              <a:r>
                <a:rPr lang="it-IT" sz="1200" b="1" dirty="0">
                  <a:solidFill>
                    <a:schemeClr val="accent1"/>
                  </a:solidFill>
                </a:rPr>
                <a:t>STEL</a:t>
              </a:r>
              <a:br>
                <a:rPr lang="it-IT" sz="1200" b="1" dirty="0">
                  <a:solidFill>
                    <a:schemeClr val="accent1"/>
                  </a:solidFill>
                </a:rPr>
              </a:br>
              <a:r>
                <a:rPr lang="it-IT" sz="1200" b="1" dirty="0">
                  <a:solidFill>
                    <a:schemeClr val="accent1"/>
                  </a:solidFill>
                </a:rPr>
                <a:t>(LIMITE ESPOSIZIONE A BREVE TERMINE)</a:t>
              </a:r>
            </a:p>
          </p:txBody>
        </p:sp>
      </p:grpSp>
      <p:grpSp>
        <p:nvGrpSpPr>
          <p:cNvPr id="29" name="Group 28"/>
          <p:cNvGrpSpPr/>
          <p:nvPr/>
        </p:nvGrpSpPr>
        <p:grpSpPr>
          <a:xfrm>
            <a:off x="4835266" y="985739"/>
            <a:ext cx="1563691" cy="1563691"/>
            <a:chOff x="566445" y="5150416"/>
            <a:chExt cx="1563691" cy="1563691"/>
          </a:xfrm>
        </p:grpSpPr>
        <p:pic>
          <p:nvPicPr>
            <p:cNvPr id="30" name="Picture 29"/>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5150416"/>
              <a:ext cx="1563691" cy="1563691"/>
            </a:xfrm>
            <a:prstGeom prst="rect">
              <a:avLst/>
            </a:prstGeom>
          </p:spPr>
        </p:pic>
        <p:sp>
          <p:nvSpPr>
            <p:cNvPr id="31" name="TextBox 30"/>
            <p:cNvSpPr txBox="1"/>
            <p:nvPr/>
          </p:nvSpPr>
          <p:spPr>
            <a:xfrm>
              <a:off x="704503" y="5489941"/>
              <a:ext cx="1298511" cy="830997"/>
            </a:xfrm>
            <a:prstGeom prst="rect">
              <a:avLst/>
            </a:prstGeom>
            <a:noFill/>
          </p:spPr>
          <p:txBody>
            <a:bodyPr wrap="square" rtlCol="0">
              <a:spAutoFit/>
            </a:bodyPr>
            <a:lstStyle/>
            <a:p>
              <a:pPr algn="ctr"/>
              <a:r>
                <a:rPr lang="it-IT" sz="1200" b="1">
                  <a:solidFill>
                    <a:schemeClr val="accent1"/>
                  </a:solidFill>
                </a:rPr>
                <a:t>TWA</a:t>
              </a:r>
              <a:br>
                <a:rPr lang="it-IT" sz="1200" b="1">
                  <a:solidFill>
                    <a:schemeClr val="accent1"/>
                  </a:solidFill>
                </a:rPr>
              </a:br>
              <a:r>
                <a:rPr lang="it-IT" sz="1200" b="1">
                  <a:solidFill>
                    <a:schemeClr val="accent1"/>
                  </a:solidFill>
                </a:rPr>
                <a:t>(MEDIA PONDERATA NEL TEMPO)</a:t>
              </a:r>
            </a:p>
          </p:txBody>
        </p:sp>
      </p:grpSp>
      <p:pic>
        <p:nvPicPr>
          <p:cNvPr id="23" name="ADO_G7_Red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85359" y="6213238"/>
            <a:ext cx="290342" cy="290342"/>
          </a:xfrm>
          <a:prstGeom prst="rect">
            <a:avLst/>
          </a:prstGeom>
        </p:spPr>
      </p:pic>
    </p:spTree>
    <p:extLst>
      <p:ext uri="{BB962C8B-B14F-4D97-AF65-F5344CB8AC3E}">
        <p14:creationId xmlns:p14="http://schemas.microsoft.com/office/powerpoint/2010/main" val="229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898" fill="hold"/>
                                        <p:tgtEl>
                                          <p:spTgt spid="23"/>
                                        </p:tgtEl>
                                      </p:cBhvr>
                                    </p:cmd>
                                  </p:childTnLst>
                                </p:cTn>
                              </p:par>
                            </p:childTnLst>
                          </p:cTn>
                        </p:par>
                      </p:childTnLst>
                    </p:cTn>
                  </p:par>
                </p:childTnLst>
              </p:cTn>
              <p:nextCondLst>
                <p:cond evt="onClick" delay="0">
                  <p:tgtEl>
                    <p:spTgt spid="23"/>
                  </p:tgtEl>
                </p:cond>
              </p:nextCondLst>
            </p:seq>
            <p:audio>
              <p:cMediaNode vol="80000">
                <p:cTn id="22" fill="hold" display="0">
                  <p:stCondLst>
                    <p:cond delay="indefinite"/>
                  </p:stCondLst>
                  <p:endCondLst>
                    <p:cond evt="onStopAudio" delay="0">
                      <p:tgtEl>
                        <p:sldTgt/>
                      </p:tgtEl>
                    </p:cond>
                  </p:endCondLst>
                </p:cTn>
                <p:tgtEl>
                  <p:spTgt spid="23"/>
                </p:tgtEl>
              </p:cMediaNode>
            </p:audio>
          </p:childTnLst>
        </p:cTn>
      </p:par>
    </p:tnLst>
    <p:bldLst>
      <p:bldP spid="21"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LIVERESPONSE</a:t>
            </a:r>
          </a:p>
        </p:txBody>
      </p:sp>
      <p:sp>
        <p:nvSpPr>
          <p:cNvPr id="12" name="TextBox 11"/>
          <p:cNvSpPr txBox="1"/>
          <p:nvPr/>
        </p:nvSpPr>
        <p:spPr>
          <a:xfrm>
            <a:off x="2699955" y="3148253"/>
            <a:ext cx="2158743" cy="1877437"/>
          </a:xfrm>
          <a:prstGeom prst="rect">
            <a:avLst/>
          </a:prstGeom>
          <a:noFill/>
        </p:spPr>
        <p:txBody>
          <a:bodyPr wrap="square" rtlCol="0">
            <a:normAutofit lnSpcReduction="10000"/>
          </a:bodyPr>
          <a:lstStyle/>
          <a:p>
            <a:r>
              <a:rPr lang="it-IT" b="1" dirty="0"/>
              <a:t>Cosa faccio?</a:t>
            </a:r>
          </a:p>
          <a:p>
            <a:endParaRPr lang="en-US" sz="1400" dirty="0"/>
          </a:p>
          <a:p>
            <a:r>
              <a:rPr lang="it-IT" sz="1400" dirty="0"/>
              <a:t>Niente! Aspetta che il personale di monitoraggio ti contatti tramite chiamata vocale o messaggio e poi fagli sapere se stai bene o se hai bisogno di aiuto.</a:t>
            </a:r>
          </a:p>
        </p:txBody>
      </p:sp>
      <p:sp>
        <p:nvSpPr>
          <p:cNvPr id="13" name="Rectangle 12"/>
          <p:cNvSpPr/>
          <p:nvPr/>
        </p:nvSpPr>
        <p:spPr>
          <a:xfrm>
            <a:off x="2550855" y="3073369"/>
            <a:ext cx="4203424" cy="2027208"/>
          </a:xfrm>
          <a:prstGeom prst="rect">
            <a:avLst/>
          </a:prstGeom>
          <a:noFill/>
          <a:ln w="28575">
            <a:solidFill>
              <a:srgbClr val="007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212162" y="3148252"/>
            <a:ext cx="1440612" cy="1877437"/>
          </a:xfrm>
          <a:prstGeom prst="rect">
            <a:avLst/>
          </a:prstGeom>
        </p:spPr>
      </p:pic>
      <p:cxnSp>
        <p:nvCxnSpPr>
          <p:cNvPr id="16" name="Straight Connector 15"/>
          <p:cNvCxnSpPr>
            <a:endCxn id="22" idx="1"/>
          </p:cNvCxnSpPr>
          <p:nvPr/>
        </p:nvCxnSpPr>
        <p:spPr>
          <a:xfrm>
            <a:off x="539181" y="1219618"/>
            <a:ext cx="3073727" cy="0"/>
          </a:xfrm>
          <a:prstGeom prst="line">
            <a:avLst/>
          </a:prstGeom>
          <a:ln w="63500" cap="rnd">
            <a:solidFill>
              <a:srgbClr val="0073CF"/>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43336" y="1584016"/>
            <a:ext cx="8352402" cy="923330"/>
          </a:xfrm>
          <a:prstGeom prst="rect">
            <a:avLst/>
          </a:prstGeom>
          <a:noFill/>
        </p:spPr>
        <p:txBody>
          <a:bodyPr wrap="square" rtlCol="0">
            <a:normAutofit fontScale="92500" lnSpcReduction="20000"/>
          </a:bodyPr>
          <a:lstStyle/>
          <a:p>
            <a:r>
              <a:rPr lang="it-IT" dirty="0"/>
              <a:t>La spia LiveResponse lampeggia in blu quando il personale di monitoraggio risponde all’allarme seguendo il protocollo di risposta stabilito. Se questa luce si accende, il dispositivo ti sta comunicando che qualcuno ti contatterà per chiedere conferma che stai bene.</a:t>
            </a:r>
          </a:p>
        </p:txBody>
      </p:sp>
      <p:sp>
        <p:nvSpPr>
          <p:cNvPr id="22" name="TextBox 21"/>
          <p:cNvSpPr txBox="1"/>
          <p:nvPr/>
        </p:nvSpPr>
        <p:spPr>
          <a:xfrm>
            <a:off x="3612908" y="1034952"/>
            <a:ext cx="1980029" cy="369332"/>
          </a:xfrm>
          <a:prstGeom prst="rect">
            <a:avLst/>
          </a:prstGeom>
          <a:noFill/>
        </p:spPr>
        <p:txBody>
          <a:bodyPr wrap="none" rtlCol="0">
            <a:spAutoFit/>
          </a:bodyPr>
          <a:lstStyle/>
          <a:p>
            <a:r>
              <a:rPr lang="it-IT" b="1">
                <a:solidFill>
                  <a:srgbClr val="0073CF"/>
                </a:solidFill>
              </a:rPr>
              <a:t>LIVERESPONSE</a:t>
            </a:r>
          </a:p>
        </p:txBody>
      </p:sp>
      <p:cxnSp>
        <p:nvCxnSpPr>
          <p:cNvPr id="23" name="Straight Connector 22"/>
          <p:cNvCxnSpPr/>
          <p:nvPr/>
        </p:nvCxnSpPr>
        <p:spPr>
          <a:xfrm>
            <a:off x="5677624" y="1219618"/>
            <a:ext cx="2913132" cy="0"/>
          </a:xfrm>
          <a:prstGeom prst="line">
            <a:avLst/>
          </a:prstGeom>
          <a:ln w="63500" cap="rnd">
            <a:solidFill>
              <a:srgbClr val="0073CF"/>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112122" y="6063519"/>
            <a:ext cx="5397183" cy="461665"/>
          </a:xfrm>
          <a:prstGeom prst="rect">
            <a:avLst/>
          </a:prstGeom>
          <a:noFill/>
        </p:spPr>
        <p:txBody>
          <a:bodyPr wrap="none" rtlCol="0">
            <a:spAutoFit/>
          </a:bodyPr>
          <a:lstStyle/>
          <a:p>
            <a:r>
              <a:rPr lang="it-IT" sz="1200" b="1"/>
              <a:t>Chi si occupa del monitoraggio? </a:t>
            </a:r>
          </a:p>
          <a:p>
            <a:r>
              <a:rPr lang="it-IT" sz="1200"/>
              <a:t>A occuparsene sono gli addetti alla sicurezza di Blackline Live o il team di monitoraggio della tua azienda.</a:t>
            </a:r>
          </a:p>
        </p:txBody>
      </p:sp>
      <p:grpSp>
        <p:nvGrpSpPr>
          <p:cNvPr id="24" name="Group 23"/>
          <p:cNvGrpSpPr/>
          <p:nvPr/>
        </p:nvGrpSpPr>
        <p:grpSpPr>
          <a:xfrm>
            <a:off x="697781" y="6109686"/>
            <a:ext cx="369332" cy="369332"/>
            <a:chOff x="834855" y="5989766"/>
            <a:chExt cx="369332" cy="369332"/>
          </a:xfrm>
        </p:grpSpPr>
        <p:sp>
          <p:nvSpPr>
            <p:cNvPr id="10" name="TextBox 9"/>
            <p:cNvSpPr txBox="1"/>
            <p:nvPr/>
          </p:nvSpPr>
          <p:spPr>
            <a:xfrm>
              <a:off x="860873" y="5989766"/>
              <a:ext cx="325730" cy="369332"/>
            </a:xfrm>
            <a:prstGeom prst="rect">
              <a:avLst/>
            </a:prstGeom>
            <a:noFill/>
          </p:spPr>
          <p:txBody>
            <a:bodyPr wrap="none" rtlCol="0">
              <a:spAutoFit/>
            </a:bodyPr>
            <a:lstStyle/>
            <a:p>
              <a:r>
                <a:rPr lang="it-IT" b="1"/>
                <a:t>?</a:t>
              </a:r>
            </a:p>
          </p:txBody>
        </p:sp>
        <p:sp>
          <p:nvSpPr>
            <p:cNvPr id="15" name="Oval 14"/>
            <p:cNvSpPr/>
            <p:nvPr/>
          </p:nvSpPr>
          <p:spPr>
            <a:xfrm>
              <a:off x="834855" y="5989766"/>
              <a:ext cx="369332" cy="369332"/>
            </a:xfrm>
            <a:prstGeom prst="ellipse">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Soc G7 Call.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38825" y="5175461"/>
            <a:ext cx="322259" cy="322259"/>
          </a:xfrm>
          <a:prstGeom prst="rect">
            <a:avLst/>
          </a:prstGeom>
        </p:spPr>
      </p:pic>
    </p:spTree>
    <p:extLst>
      <p:ext uri="{BB962C8B-B14F-4D97-AF65-F5344CB8AC3E}">
        <p14:creationId xmlns:p14="http://schemas.microsoft.com/office/powerpoint/2010/main" val="130697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33958" fill="hold"/>
                                        <p:tgtEl>
                                          <p:spTgt spid="3"/>
                                        </p:tgtEl>
                                      </p:cBhvr>
                                    </p:cmd>
                                  </p:childTnLst>
                                </p:cTn>
                              </p:par>
                            </p:childTnLst>
                          </p:cTn>
                        </p:par>
                      </p:childTnLst>
                    </p:cTn>
                  </p:par>
                </p:childTnLst>
              </p:cTn>
              <p:nextCondLst>
                <p:cond evt="onClick" delay="0">
                  <p:tgtEl>
                    <p:spTgt spid="3"/>
                  </p:tgtEl>
                </p:cond>
              </p:nextCondLst>
            </p:seq>
            <p:audio>
              <p:cMediaNode vol="80000">
                <p:cTn id="30" fill="hold" display="0">
                  <p:stCondLst>
                    <p:cond delay="indefinite"/>
                  </p:stCondLst>
                  <p:endCondLst>
                    <p:cond evt="onStopAudio" delay="0">
                      <p:tgtEl>
                        <p:sldTgt/>
                      </p:tgtEl>
                    </p:cond>
                  </p:endCondLst>
                </p:cTn>
                <p:tgtEl>
                  <p:spTgt spid="3"/>
                </p:tgtEl>
              </p:cMediaNode>
            </p:audio>
          </p:childTnLst>
        </p:cTn>
      </p:par>
    </p:tnLst>
    <p:bldLst>
      <p:bldP spid="12" grpId="0"/>
      <p:bldP spid="13"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a:t>ALLARME GIALLO DI AVVERTIMENTO</a:t>
            </a:r>
          </a:p>
        </p:txBody>
      </p:sp>
      <p:sp>
        <p:nvSpPr>
          <p:cNvPr id="15" name="TextBox 14"/>
          <p:cNvSpPr txBox="1"/>
          <p:nvPr/>
        </p:nvSpPr>
        <p:spPr>
          <a:xfrm>
            <a:off x="2229444" y="4030725"/>
            <a:ext cx="2284439" cy="2031325"/>
          </a:xfrm>
          <a:prstGeom prst="rect">
            <a:avLst/>
          </a:prstGeom>
          <a:noFill/>
        </p:spPr>
        <p:txBody>
          <a:bodyPr wrap="square" rtlCol="0">
            <a:spAutoFit/>
          </a:bodyPr>
          <a:lstStyle/>
          <a:p>
            <a:r>
              <a:rPr lang="it-IT" b="1"/>
              <a:t>Cosa faccio?</a:t>
            </a:r>
          </a:p>
          <a:p>
            <a:endParaRPr lang="en-US" b="1" dirty="0"/>
          </a:p>
          <a:p>
            <a:r>
              <a:rPr lang="it-IT"/>
              <a:t>Una volta letta la schermata, tieni premute le frecce su e giù per silenziare il dispositivo</a:t>
            </a:r>
          </a:p>
        </p:txBody>
      </p:sp>
      <p:sp>
        <p:nvSpPr>
          <p:cNvPr id="29" name="TextBox 28"/>
          <p:cNvSpPr txBox="1"/>
          <p:nvPr/>
        </p:nvSpPr>
        <p:spPr>
          <a:xfrm>
            <a:off x="843771" y="2614671"/>
            <a:ext cx="1156086" cy="276999"/>
          </a:xfrm>
          <a:prstGeom prst="rect">
            <a:avLst/>
          </a:prstGeom>
          <a:noFill/>
        </p:spPr>
        <p:txBody>
          <a:bodyPr wrap="none" rtlCol="0">
            <a:spAutoFit/>
          </a:bodyPr>
          <a:lstStyle/>
          <a:p>
            <a:r>
              <a:rPr lang="it-IT" sz="1200"/>
              <a:t>Nuovo messaggio</a:t>
            </a:r>
          </a:p>
        </p:txBody>
      </p:sp>
      <p:cxnSp>
        <p:nvCxnSpPr>
          <p:cNvPr id="24" name="Straight Connector 23"/>
          <p:cNvCxnSpPr>
            <a:cxnSpLocks/>
          </p:cNvCxnSpPr>
          <p:nvPr/>
        </p:nvCxnSpPr>
        <p:spPr>
          <a:xfrm>
            <a:off x="127649" y="1202013"/>
            <a:ext cx="2101795"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229444" y="1005994"/>
            <a:ext cx="3241208" cy="369332"/>
          </a:xfrm>
          <a:prstGeom prst="rect">
            <a:avLst/>
          </a:prstGeom>
          <a:noFill/>
        </p:spPr>
        <p:txBody>
          <a:bodyPr wrap="none" rtlCol="0">
            <a:spAutoFit/>
          </a:bodyPr>
          <a:lstStyle/>
          <a:p>
            <a:r>
              <a:rPr lang="it-IT" b="1" dirty="0">
                <a:solidFill>
                  <a:srgbClr val="FFCD00"/>
                </a:solidFill>
              </a:rPr>
              <a:t>ALLARME GIALLO DI AVVERTIMENTO</a:t>
            </a:r>
          </a:p>
        </p:txBody>
      </p:sp>
      <p:cxnSp>
        <p:nvCxnSpPr>
          <p:cNvPr id="33" name="Straight Connector 32"/>
          <p:cNvCxnSpPr>
            <a:cxnSpLocks/>
          </p:cNvCxnSpPr>
          <p:nvPr/>
        </p:nvCxnSpPr>
        <p:spPr>
          <a:xfrm>
            <a:off x="6716804" y="1202013"/>
            <a:ext cx="2100822"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091447" y="3928951"/>
            <a:ext cx="5018890" cy="2293424"/>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13883" y="4163833"/>
            <a:ext cx="2484705" cy="182366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73208" y="1519787"/>
            <a:ext cx="1097213" cy="1097213"/>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47268" y="1519787"/>
            <a:ext cx="1094884" cy="1094884"/>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418999" y="1519787"/>
            <a:ext cx="1094884" cy="1094884"/>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666962" y="1519787"/>
            <a:ext cx="1104951" cy="1104951"/>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923769" y="1525539"/>
            <a:ext cx="1103239" cy="1103239"/>
          </a:xfrm>
          <a:prstGeom prst="rect">
            <a:avLst/>
          </a:prstGeom>
        </p:spPr>
      </p:pic>
      <p:sp>
        <p:nvSpPr>
          <p:cNvPr id="20" name="TextBox 19"/>
          <p:cNvSpPr txBox="1"/>
          <p:nvPr/>
        </p:nvSpPr>
        <p:spPr>
          <a:xfrm>
            <a:off x="3481542" y="2607418"/>
            <a:ext cx="978153" cy="276999"/>
          </a:xfrm>
          <a:prstGeom prst="rect">
            <a:avLst/>
          </a:prstGeom>
          <a:noFill/>
        </p:spPr>
        <p:txBody>
          <a:bodyPr wrap="none" rtlCol="0">
            <a:spAutoFit/>
          </a:bodyPr>
          <a:lstStyle/>
          <a:p>
            <a:r>
              <a:rPr lang="it-IT" sz="1200"/>
              <a:t>Batteria scarica</a:t>
            </a:r>
          </a:p>
        </p:txBody>
      </p:sp>
      <p:sp>
        <p:nvSpPr>
          <p:cNvPr id="21" name="TextBox 20"/>
          <p:cNvSpPr txBox="1"/>
          <p:nvPr/>
        </p:nvSpPr>
        <p:spPr>
          <a:xfrm>
            <a:off x="4761708" y="2623600"/>
            <a:ext cx="908775" cy="276999"/>
          </a:xfrm>
          <a:prstGeom prst="rect">
            <a:avLst/>
          </a:prstGeom>
          <a:noFill/>
        </p:spPr>
        <p:txBody>
          <a:bodyPr wrap="none" rtlCol="0">
            <a:spAutoFit/>
          </a:bodyPr>
          <a:lstStyle/>
          <a:p>
            <a:r>
              <a:rPr lang="it-IT" sz="1200"/>
              <a:t>Bump test</a:t>
            </a:r>
          </a:p>
        </p:txBody>
      </p:sp>
      <p:sp>
        <p:nvSpPr>
          <p:cNvPr id="22" name="TextBox 21"/>
          <p:cNvSpPr txBox="1"/>
          <p:nvPr/>
        </p:nvSpPr>
        <p:spPr>
          <a:xfrm>
            <a:off x="2182335" y="2623904"/>
            <a:ext cx="1002197" cy="646331"/>
          </a:xfrm>
          <a:prstGeom prst="rect">
            <a:avLst/>
          </a:prstGeom>
          <a:noFill/>
        </p:spPr>
        <p:txBody>
          <a:bodyPr wrap="none" rtlCol="0">
            <a:spAutoFit/>
          </a:bodyPr>
          <a:lstStyle/>
          <a:p>
            <a:r>
              <a:rPr lang="it-IT" sz="1200"/>
              <a:t>Interruzione </a:t>
            </a:r>
          </a:p>
          <a:p>
            <a:r>
              <a:rPr lang="it-IT" sz="1200"/>
              <a:t>connessione </a:t>
            </a:r>
          </a:p>
          <a:p>
            <a:r>
              <a:rPr lang="it-IT" sz="1200"/>
              <a:t>rete</a:t>
            </a:r>
          </a:p>
        </p:txBody>
      </p:sp>
      <p:sp>
        <p:nvSpPr>
          <p:cNvPr id="26" name="TextBox 25"/>
          <p:cNvSpPr txBox="1"/>
          <p:nvPr/>
        </p:nvSpPr>
        <p:spPr>
          <a:xfrm>
            <a:off x="6017570" y="2639987"/>
            <a:ext cx="915635" cy="276999"/>
          </a:xfrm>
          <a:prstGeom prst="rect">
            <a:avLst/>
          </a:prstGeom>
          <a:noFill/>
        </p:spPr>
        <p:txBody>
          <a:bodyPr wrap="none" rtlCol="0">
            <a:spAutoFit/>
          </a:bodyPr>
          <a:lstStyle/>
          <a:p>
            <a:r>
              <a:rPr lang="it-IT" sz="1200"/>
              <a:t>Calibrazione</a:t>
            </a:r>
          </a:p>
        </p:txBody>
      </p:sp>
      <p:sp>
        <p:nvSpPr>
          <p:cNvPr id="27" name="TextBox 26"/>
          <p:cNvSpPr txBox="1"/>
          <p:nvPr/>
        </p:nvSpPr>
        <p:spPr>
          <a:xfrm>
            <a:off x="7110337" y="2638715"/>
            <a:ext cx="1481685" cy="1015663"/>
          </a:xfrm>
          <a:prstGeom prst="rect">
            <a:avLst/>
          </a:prstGeom>
          <a:noFill/>
        </p:spPr>
        <p:txBody>
          <a:bodyPr wrap="square" rtlCol="0">
            <a:spAutoFit/>
          </a:bodyPr>
          <a:lstStyle/>
          <a:p>
            <a:pPr marL="171450" indent="-171450">
              <a:buFont typeface="Arial" charset="0"/>
              <a:buChar char="•"/>
            </a:pPr>
            <a:r>
              <a:rPr lang="it-IT" sz="1200"/>
              <a:t>Allarme gas concentrazione bassa</a:t>
            </a:r>
          </a:p>
          <a:p>
            <a:pPr marL="171450" indent="-171450">
              <a:buFont typeface="Arial" charset="0"/>
              <a:buChar char="•"/>
            </a:pPr>
            <a:r>
              <a:rPr lang="it-IT" sz="1200"/>
              <a:t>Errore del sensore</a:t>
            </a:r>
          </a:p>
          <a:p>
            <a:pPr marL="171450" indent="-171450">
              <a:buFont typeface="Arial" charset="0"/>
              <a:buChar char="•"/>
            </a:pPr>
            <a:r>
              <a:rPr lang="it-IT" sz="1200"/>
              <a:t>Inferiore al limite</a:t>
            </a:r>
          </a:p>
          <a:p>
            <a:pPr marL="171450" indent="-171450">
              <a:buFont typeface="Arial" charset="0"/>
              <a:buChar char="•"/>
            </a:pPr>
            <a:r>
              <a:rPr lang="it-IT" sz="1200"/>
              <a:t>Pompa ostruita</a:t>
            </a:r>
          </a:p>
        </p:txBody>
      </p:sp>
      <p:pic>
        <p:nvPicPr>
          <p:cNvPr id="11" name="Picture 10"/>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203857" y="1525539"/>
            <a:ext cx="1113176" cy="1113176"/>
          </a:xfrm>
          <a:prstGeom prst="rect">
            <a:avLst/>
          </a:prstGeom>
        </p:spPr>
      </p:pic>
      <p:sp>
        <p:nvSpPr>
          <p:cNvPr id="28" name="TextBox 27"/>
          <p:cNvSpPr txBox="1"/>
          <p:nvPr/>
        </p:nvSpPr>
        <p:spPr>
          <a:xfrm>
            <a:off x="2524821" y="6324149"/>
            <a:ext cx="4284281" cy="430887"/>
          </a:xfrm>
          <a:prstGeom prst="rect">
            <a:avLst/>
          </a:prstGeom>
          <a:noFill/>
        </p:spPr>
        <p:txBody>
          <a:bodyPr wrap="square" rtlCol="0">
            <a:spAutoFit/>
          </a:bodyPr>
          <a:lstStyle/>
          <a:p>
            <a:r>
              <a:rPr lang="it-IT" sz="1100"/>
              <a:t>Ricorda: gli allarmi gialli di avvertimento non diventano mai allarmi rossi. Rimangono strettamente tra te e il dispositivo.</a:t>
            </a:r>
          </a:p>
        </p:txBody>
      </p:sp>
      <p:pic>
        <p:nvPicPr>
          <p:cNvPr id="3" name="ADO_G7_YellowWarni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087790" y="6275592"/>
            <a:ext cx="283308" cy="283308"/>
          </a:xfrm>
          <a:prstGeom prst="rect">
            <a:avLst/>
          </a:prstGeom>
        </p:spPr>
      </p:pic>
    </p:spTree>
    <p:extLst>
      <p:ext uri="{BB962C8B-B14F-4D97-AF65-F5344CB8AC3E}">
        <p14:creationId xmlns:p14="http://schemas.microsoft.com/office/powerpoint/2010/main" val="152563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7781" fill="hold"/>
                                        <p:tgtEl>
                                          <p:spTgt spid="3"/>
                                        </p:tgtEl>
                                      </p:cBhvr>
                                    </p:cmd>
                                  </p:childTnLst>
                                </p:cTn>
                              </p:par>
                            </p:childTnLst>
                          </p:cTn>
                        </p:par>
                      </p:childTnLst>
                    </p:cTn>
                  </p:par>
                </p:childTnLst>
              </p:cTn>
              <p:nextCondLst>
                <p:cond evt="onClick" delay="0">
                  <p:tgtEl>
                    <p:spTgt spid="3"/>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15" grpId="0"/>
      <p:bldP spid="37" grpId="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93727" y="3296503"/>
            <a:ext cx="2016813" cy="1808941"/>
          </a:xfrm>
          <a:prstGeom prst="rect">
            <a:avLst/>
          </a:prstGeom>
        </p:spPr>
      </p:pic>
      <p:pic>
        <p:nvPicPr>
          <p:cNvPr id="5" name="Picture 4"/>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650450"/>
            <a:ext cx="9144000" cy="2177156"/>
          </a:xfrm>
          <a:prstGeom prst="rect">
            <a:avLst/>
          </a:prstGeom>
        </p:spPr>
      </p:pic>
      <p:sp>
        <p:nvSpPr>
          <p:cNvPr id="2" name="Title 1"/>
          <p:cNvSpPr>
            <a:spLocks noGrp="1"/>
          </p:cNvSpPr>
          <p:nvPr>
            <p:ph type="title"/>
          </p:nvPr>
        </p:nvSpPr>
        <p:spPr/>
        <p:txBody>
          <a:bodyPr/>
          <a:lstStyle/>
          <a:p>
            <a:r>
              <a:rPr lang="it-IT"/>
              <a:t>MESSAGGISTICA</a:t>
            </a:r>
          </a:p>
        </p:txBody>
      </p:sp>
      <p:pic>
        <p:nvPicPr>
          <p:cNvPr id="10" name="Picture 9"/>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9726" y="3292012"/>
            <a:ext cx="1970202" cy="1791747"/>
          </a:xfrm>
          <a:prstGeom prst="rect">
            <a:avLst/>
          </a:prstGeom>
        </p:spPr>
      </p:pic>
      <p:sp>
        <p:nvSpPr>
          <p:cNvPr id="9" name="Content Placeholder 2"/>
          <p:cNvSpPr txBox="1">
            <a:spLocks/>
          </p:cNvSpPr>
          <p:nvPr/>
        </p:nvSpPr>
        <p:spPr>
          <a:xfrm>
            <a:off x="1056343" y="3906291"/>
            <a:ext cx="1392383"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it-IT" sz="1800" b="1">
                <a:solidFill>
                  <a:srgbClr val="FFC000"/>
                </a:solidFill>
              </a:rPr>
              <a:t>INVIO</a:t>
            </a:r>
          </a:p>
        </p:txBody>
      </p:sp>
      <p:sp>
        <p:nvSpPr>
          <p:cNvPr id="6" name="TextBox 5"/>
          <p:cNvSpPr txBox="1"/>
          <p:nvPr/>
        </p:nvSpPr>
        <p:spPr>
          <a:xfrm>
            <a:off x="923251" y="5038177"/>
            <a:ext cx="3162418" cy="1231106"/>
          </a:xfrm>
          <a:prstGeom prst="rect">
            <a:avLst/>
          </a:prstGeom>
          <a:noFill/>
        </p:spPr>
        <p:txBody>
          <a:bodyPr wrap="square" rtlCol="0">
            <a:spAutoFit/>
          </a:bodyPr>
          <a:lstStyle/>
          <a:p>
            <a:r>
              <a:rPr lang="it-IT"/>
              <a:t>Inviare un messaggio:</a:t>
            </a:r>
          </a:p>
          <a:p>
            <a:pPr marL="342900" indent="-342900">
              <a:buAutoNum type="arabicPeriod"/>
            </a:pPr>
            <a:r>
              <a:rPr lang="it-IT" sz="1400"/>
              <a:t>Premere OK</a:t>
            </a:r>
          </a:p>
          <a:p>
            <a:pPr marL="342900" indent="-342900">
              <a:buAutoNum type="arabicPeriod"/>
            </a:pPr>
            <a:r>
              <a:rPr lang="it-IT" sz="1400"/>
              <a:t>Selezionare invia messaggio</a:t>
            </a:r>
          </a:p>
          <a:p>
            <a:pPr marL="342900" indent="-342900">
              <a:buAutoNum type="arabicPeriod"/>
            </a:pPr>
            <a:r>
              <a:rPr lang="it-IT" sz="1400"/>
              <a:t>Navigare al messaggio che si desidera inviare, premere OK.</a:t>
            </a:r>
          </a:p>
        </p:txBody>
      </p:sp>
      <p:sp>
        <p:nvSpPr>
          <p:cNvPr id="12" name="TextBox 11"/>
          <p:cNvSpPr txBox="1"/>
          <p:nvPr/>
        </p:nvSpPr>
        <p:spPr>
          <a:xfrm>
            <a:off x="5276427" y="5037791"/>
            <a:ext cx="3461360" cy="1015663"/>
          </a:xfrm>
          <a:prstGeom prst="rect">
            <a:avLst/>
          </a:prstGeom>
          <a:noFill/>
        </p:spPr>
        <p:txBody>
          <a:bodyPr wrap="square" rtlCol="0">
            <a:spAutoFit/>
          </a:bodyPr>
          <a:lstStyle/>
          <a:p>
            <a:r>
              <a:rPr lang="it-IT"/>
              <a:t>Ricevere un messaggio:</a:t>
            </a:r>
          </a:p>
          <a:p>
            <a:pPr marL="342900" indent="-342900">
              <a:buAutoNum type="arabicPeriod"/>
            </a:pPr>
            <a:r>
              <a:rPr lang="it-IT" sz="1400"/>
              <a:t>Leggere il messaggio</a:t>
            </a:r>
          </a:p>
          <a:p>
            <a:pPr marL="342900" indent="-342900">
              <a:buAutoNum type="arabicPeriod"/>
            </a:pPr>
            <a:r>
              <a:rPr lang="it-IT" sz="1400"/>
              <a:t>Tenere premute le frecce su e giù per 3 secondi</a:t>
            </a:r>
          </a:p>
        </p:txBody>
      </p:sp>
      <p:sp>
        <p:nvSpPr>
          <p:cNvPr id="13" name="Content Placeholder 2"/>
          <p:cNvSpPr txBox="1">
            <a:spLocks/>
          </p:cNvSpPr>
          <p:nvPr/>
        </p:nvSpPr>
        <p:spPr>
          <a:xfrm>
            <a:off x="5453721" y="3951803"/>
            <a:ext cx="1553386"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it-IT" sz="1600" b="1">
                <a:solidFill>
                  <a:srgbClr val="FFC000"/>
                </a:solidFill>
              </a:rPr>
              <a:t>RICEZIONE</a:t>
            </a:r>
          </a:p>
        </p:txBody>
      </p:sp>
    </p:spTree>
    <p:extLst>
      <p:ext uri="{BB962C8B-B14F-4D97-AF65-F5344CB8AC3E}">
        <p14:creationId xmlns:p14="http://schemas.microsoft.com/office/powerpoint/2010/main" val="30935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PUSH-TO-TALK – TRASMISSIONE/RICEZIONE</a:t>
            </a:r>
          </a:p>
        </p:txBody>
      </p:sp>
      <p:sp>
        <p:nvSpPr>
          <p:cNvPr id="6" name="TextBox 5"/>
          <p:cNvSpPr txBox="1"/>
          <p:nvPr/>
        </p:nvSpPr>
        <p:spPr>
          <a:xfrm>
            <a:off x="955665" y="4586738"/>
            <a:ext cx="3362335" cy="1600438"/>
          </a:xfrm>
          <a:prstGeom prst="rect">
            <a:avLst/>
          </a:prstGeom>
          <a:noFill/>
        </p:spPr>
        <p:txBody>
          <a:bodyPr wrap="square" rtlCol="0">
            <a:normAutofit fontScale="92500" lnSpcReduction="20000"/>
          </a:bodyPr>
          <a:lstStyle/>
          <a:p>
            <a:pPr marL="342900" indent="-342900">
              <a:buFont typeface="+mj-lt"/>
              <a:buAutoNum type="arabicPeriod"/>
            </a:pPr>
            <a:r>
              <a:rPr lang="it-IT" sz="1400" dirty="0"/>
              <a:t>Tenere premuta la linguetta a scatto rossa</a:t>
            </a:r>
          </a:p>
          <a:p>
            <a:pPr marL="342900" indent="-342900">
              <a:buFont typeface="+mj-lt"/>
              <a:buAutoNum type="arabicPeriod"/>
            </a:pPr>
            <a:r>
              <a:rPr lang="it-IT" sz="1400" dirty="0"/>
              <a:t>Il G7c emette un bip; attendere che smetta e poi, continuando a tenere premuta la linguetta, iniziare a parlare </a:t>
            </a:r>
          </a:p>
          <a:p>
            <a:pPr marL="342900" indent="-342900">
              <a:buFont typeface="+mj-lt"/>
              <a:buAutoNum type="arabicPeriod"/>
            </a:pPr>
            <a:r>
              <a:rPr lang="it-IT" sz="1400" dirty="0"/>
              <a:t>Una volta finito di parlare, rilasciare la linguetta. </a:t>
            </a:r>
          </a:p>
          <a:p>
            <a:pPr marL="342900" indent="-342900">
              <a:buFont typeface="+mj-lt"/>
              <a:buAutoNum type="arabicPeriod"/>
            </a:pPr>
            <a:r>
              <a:rPr lang="it-IT" sz="1400" dirty="0"/>
              <a:t>Il G7c emette un altro bip per informarti che l’ascolto è terminato</a:t>
            </a:r>
          </a:p>
        </p:txBody>
      </p:sp>
      <p:sp>
        <p:nvSpPr>
          <p:cNvPr id="11" name="Content Placeholder 2"/>
          <p:cNvSpPr txBox="1">
            <a:spLocks/>
          </p:cNvSpPr>
          <p:nvPr/>
        </p:nvSpPr>
        <p:spPr>
          <a:xfrm>
            <a:off x="5437275" y="4181826"/>
            <a:ext cx="2008404" cy="321681"/>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it-IT" sz="1800" b="1"/>
              <a:t>RICEZIONE</a:t>
            </a:r>
          </a:p>
        </p:txBody>
      </p:sp>
      <p:sp>
        <p:nvSpPr>
          <p:cNvPr id="15" name="TextBox 14"/>
          <p:cNvSpPr txBox="1"/>
          <p:nvPr/>
        </p:nvSpPr>
        <p:spPr>
          <a:xfrm>
            <a:off x="5062600" y="4546772"/>
            <a:ext cx="2757753" cy="1169551"/>
          </a:xfrm>
          <a:prstGeom prst="rect">
            <a:avLst/>
          </a:prstGeom>
          <a:noFill/>
        </p:spPr>
        <p:txBody>
          <a:bodyPr wrap="square" rtlCol="0">
            <a:normAutofit fontScale="85000" lnSpcReduction="20000"/>
          </a:bodyPr>
          <a:lstStyle/>
          <a:p>
            <a:pPr marL="342900" indent="-342900">
              <a:buFont typeface="+mj-lt"/>
              <a:buAutoNum type="arabicPeriod"/>
            </a:pPr>
            <a:r>
              <a:rPr lang="it-IT" sz="1400" dirty="0"/>
              <a:t>Il G7c emette un bip per segnalare che è in arrivo un messaggio PTT</a:t>
            </a:r>
          </a:p>
          <a:p>
            <a:pPr marL="342900" indent="-342900">
              <a:buFont typeface="+mj-lt"/>
              <a:buAutoNum type="arabicPeriod"/>
            </a:pPr>
            <a:r>
              <a:rPr lang="it-IT" sz="1400" dirty="0"/>
              <a:t>Il G7c riproduce il messaggio</a:t>
            </a:r>
          </a:p>
          <a:p>
            <a:pPr marL="342900" indent="-342900">
              <a:buFont typeface="+mj-lt"/>
              <a:buAutoNum type="arabicPeriod"/>
            </a:pPr>
            <a:r>
              <a:rPr lang="it-IT" sz="1400" dirty="0"/>
              <a:t>Il G7c emette un altro bip per indicare che il messaggio è terminato</a:t>
            </a: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636665"/>
            <a:ext cx="9144000" cy="2177156"/>
          </a:xfrm>
          <a:prstGeom prst="rect">
            <a:avLst/>
          </a:prstGeom>
        </p:spPr>
      </p:pic>
      <p:sp>
        <p:nvSpPr>
          <p:cNvPr id="7" name="Rectangle 6"/>
          <p:cNvSpPr/>
          <p:nvPr/>
        </p:nvSpPr>
        <p:spPr>
          <a:xfrm>
            <a:off x="955665" y="4177440"/>
            <a:ext cx="2828543" cy="369332"/>
          </a:xfrm>
          <a:prstGeom prst="rect">
            <a:avLst/>
          </a:prstGeom>
        </p:spPr>
        <p:txBody>
          <a:bodyPr wrap="square">
            <a:spAutoFit/>
          </a:bodyPr>
          <a:lstStyle/>
          <a:p>
            <a:pPr algn="ctr"/>
            <a:r>
              <a:rPr lang="it-IT" b="1"/>
              <a:t>TRASMISSIONE</a:t>
            </a:r>
          </a:p>
        </p:txBody>
      </p:sp>
      <p:pic>
        <p:nvPicPr>
          <p:cNvPr id="8" name="Picture 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89327" y="3151043"/>
            <a:ext cx="895071" cy="895071"/>
          </a:xfrm>
          <a:prstGeom prst="rect">
            <a:avLst/>
          </a:prstGeom>
        </p:spPr>
      </p:pic>
      <p:pic>
        <p:nvPicPr>
          <p:cNvPr id="17" name="Picture 1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83242" y="3151043"/>
            <a:ext cx="916471" cy="916471"/>
          </a:xfrm>
          <a:prstGeom prst="rect">
            <a:avLst/>
          </a:prstGeom>
        </p:spPr>
      </p:pic>
      <p:sp>
        <p:nvSpPr>
          <p:cNvPr id="19" name="Rectangle 18"/>
          <p:cNvSpPr/>
          <p:nvPr/>
        </p:nvSpPr>
        <p:spPr>
          <a:xfrm>
            <a:off x="643208" y="6227142"/>
            <a:ext cx="4007170" cy="461665"/>
          </a:xfrm>
          <a:prstGeom prst="rect">
            <a:avLst/>
          </a:prstGeom>
        </p:spPr>
        <p:txBody>
          <a:bodyPr wrap="square">
            <a:spAutoFit/>
          </a:bodyPr>
          <a:lstStyle/>
          <a:p>
            <a:r>
              <a:rPr lang="it-IT" sz="1200" b="1">
                <a:solidFill>
                  <a:srgbClr val="A6192E"/>
                </a:solidFill>
              </a:rPr>
              <a:t>NOTA:</a:t>
            </a:r>
            <a:r>
              <a:rPr lang="it-IT" sz="1200"/>
              <a:t> assicurarsi di parlare nel microfono del G7, non nella cartuccia, per evitare falsi allarmi gas. </a:t>
            </a:r>
          </a:p>
        </p:txBody>
      </p:sp>
    </p:spTree>
    <p:extLst>
      <p:ext uri="{BB962C8B-B14F-4D97-AF65-F5344CB8AC3E}">
        <p14:creationId xmlns:p14="http://schemas.microsoft.com/office/powerpoint/2010/main" val="1226384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PUSH-TO-TALK - CANALI</a:t>
            </a:r>
          </a:p>
        </p:txBody>
      </p:sp>
      <p:sp>
        <p:nvSpPr>
          <p:cNvPr id="14" name="Content Placeholder 2"/>
          <p:cNvSpPr txBox="1">
            <a:spLocks/>
          </p:cNvSpPr>
          <p:nvPr/>
        </p:nvSpPr>
        <p:spPr>
          <a:xfrm>
            <a:off x="3309492" y="3437470"/>
            <a:ext cx="3514823"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it-IT" sz="1800" b="1"/>
              <a:t>CAMBIO CANALE</a:t>
            </a: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641396"/>
            <a:ext cx="9144000" cy="2177156"/>
          </a:xfrm>
          <a:prstGeom prst="rect">
            <a:avLst/>
          </a:prstGeom>
        </p:spPr>
      </p:pic>
      <p:sp>
        <p:nvSpPr>
          <p:cNvPr id="12" name="Content Placeholder 2"/>
          <p:cNvSpPr txBox="1">
            <a:spLocks/>
          </p:cNvSpPr>
          <p:nvPr/>
        </p:nvSpPr>
        <p:spPr>
          <a:xfrm>
            <a:off x="157840" y="3305317"/>
            <a:ext cx="4032564"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it-IT" sz="1400" b="1"/>
              <a:t>Canali disponibili</a:t>
            </a:r>
          </a:p>
        </p:txBody>
      </p:sp>
      <p:sp>
        <p:nvSpPr>
          <p:cNvPr id="13" name="TextBox 12"/>
          <p:cNvSpPr txBox="1"/>
          <p:nvPr/>
        </p:nvSpPr>
        <p:spPr>
          <a:xfrm>
            <a:off x="173664" y="3659539"/>
            <a:ext cx="2811975" cy="2862322"/>
          </a:xfrm>
          <a:prstGeom prst="rect">
            <a:avLst/>
          </a:prstGeom>
          <a:noFill/>
        </p:spPr>
        <p:txBody>
          <a:bodyPr wrap="square" rtlCol="0">
            <a:spAutoFit/>
          </a:bodyPr>
          <a:lstStyle/>
          <a:p>
            <a:pPr marL="171450" indent="-171450">
              <a:spcBef>
                <a:spcPts val="600"/>
              </a:spcBef>
              <a:buFont typeface="Arial" charset="0"/>
              <a:buChar char="•"/>
            </a:pPr>
            <a:r>
              <a:rPr lang="it-IT" sz="1200" b="1"/>
              <a:t>Canali da 0 a 99</a:t>
            </a:r>
          </a:p>
          <a:p>
            <a:pPr marL="179388"/>
            <a:r>
              <a:rPr lang="it-IT" sz="1200"/>
              <a:t>Canali numerati disponibili per gruppi diversificati di utenti dispositivo</a:t>
            </a:r>
          </a:p>
          <a:p>
            <a:pPr marL="179388"/>
            <a:endParaRPr lang="en-US" sz="1200" dirty="0"/>
          </a:p>
          <a:p>
            <a:pPr marL="171450" indent="-171450">
              <a:buFont typeface="Arial" charset="0"/>
              <a:buChar char="•"/>
            </a:pPr>
            <a:r>
              <a:rPr lang="it-IT" sz="1200" b="1"/>
              <a:t>Solo ricezione</a:t>
            </a:r>
          </a:p>
          <a:p>
            <a:pPr marL="179388"/>
            <a:r>
              <a:rPr lang="it-IT" sz="1200"/>
              <a:t>Il G7 può solo ricevere da tutte le chiamate, ma non può trasmettere a nessun dispositivo</a:t>
            </a:r>
          </a:p>
          <a:p>
            <a:pPr marL="179388"/>
            <a:endParaRPr lang="en-US" sz="1200" b="1" dirty="0"/>
          </a:p>
          <a:p>
            <a:pPr marL="171450" indent="-171450">
              <a:buFont typeface="Arial" charset="0"/>
              <a:buChar char="•"/>
            </a:pPr>
            <a:r>
              <a:rPr lang="it-IT" sz="1200" b="1"/>
              <a:t>Tutte le chiamate</a:t>
            </a:r>
          </a:p>
          <a:p>
            <a:pPr marL="179388"/>
            <a:r>
              <a:rPr lang="it-IT" sz="1200"/>
              <a:t>Il G7 trasmette a tutti i dispositivi PTT nell’organizzazione e riceve solo da tutte le chiamate. </a:t>
            </a:r>
            <a:r>
              <a:rPr lang="it-IT" sz="1200" b="1"/>
              <a:t>Questo canale è destinato solo ai supervisori della sicurezza.</a:t>
            </a:r>
          </a:p>
          <a:p>
            <a:endParaRPr lang="en-US" sz="1200" i="1" dirty="0"/>
          </a:p>
        </p:txBody>
      </p:sp>
      <p:cxnSp>
        <p:nvCxnSpPr>
          <p:cNvPr id="17" name="Straight Connector 16"/>
          <p:cNvCxnSpPr/>
          <p:nvPr/>
        </p:nvCxnSpPr>
        <p:spPr>
          <a:xfrm>
            <a:off x="3078480" y="2998229"/>
            <a:ext cx="0" cy="3672801"/>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429359" y="4005375"/>
            <a:ext cx="1680755" cy="1680755"/>
          </a:xfrm>
          <a:prstGeom prst="rect">
            <a:avLst/>
          </a:prstGeom>
          <a:ln w="19050">
            <a:solidFill>
              <a:schemeClr val="accent1"/>
            </a:solidFill>
          </a:ln>
        </p:spPr>
      </p:pic>
      <p:pic>
        <p:nvPicPr>
          <p:cNvPr id="22" name="Picture 21"/>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343131" y="4012694"/>
            <a:ext cx="1673436" cy="1673436"/>
          </a:xfrm>
          <a:prstGeom prst="rect">
            <a:avLst/>
          </a:prstGeom>
          <a:ln w="19050">
            <a:solidFill>
              <a:schemeClr val="accent1"/>
            </a:solidFill>
          </a:ln>
        </p:spPr>
      </p:pic>
      <p:pic>
        <p:nvPicPr>
          <p:cNvPr id="23" name="Picture 22"/>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249584" y="3998056"/>
            <a:ext cx="1680755" cy="1680755"/>
          </a:xfrm>
          <a:prstGeom prst="rect">
            <a:avLst/>
          </a:prstGeom>
          <a:ln w="19050">
            <a:solidFill>
              <a:schemeClr val="accent1"/>
            </a:solidFill>
          </a:ln>
        </p:spPr>
      </p:pic>
      <p:sp>
        <p:nvSpPr>
          <p:cNvPr id="25" name="Oval 24"/>
          <p:cNvSpPr/>
          <p:nvPr/>
        </p:nvSpPr>
        <p:spPr>
          <a:xfrm>
            <a:off x="3492871" y="3892644"/>
            <a:ext cx="210824" cy="2108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a:t>1</a:t>
            </a:r>
          </a:p>
        </p:txBody>
      </p:sp>
      <p:sp>
        <p:nvSpPr>
          <p:cNvPr id="26" name="Oval 25"/>
          <p:cNvSpPr/>
          <p:nvPr/>
        </p:nvSpPr>
        <p:spPr>
          <a:xfrm>
            <a:off x="5395677" y="3892644"/>
            <a:ext cx="210824" cy="2108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a:t>2</a:t>
            </a:r>
          </a:p>
        </p:txBody>
      </p:sp>
      <p:sp>
        <p:nvSpPr>
          <p:cNvPr id="27" name="Oval 26"/>
          <p:cNvSpPr/>
          <p:nvPr/>
        </p:nvSpPr>
        <p:spPr>
          <a:xfrm>
            <a:off x="7328980" y="3892644"/>
            <a:ext cx="210824" cy="2108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a:t>3</a:t>
            </a:r>
          </a:p>
        </p:txBody>
      </p:sp>
      <p:sp>
        <p:nvSpPr>
          <p:cNvPr id="28" name="Rectangle 27"/>
          <p:cNvSpPr/>
          <p:nvPr/>
        </p:nvSpPr>
        <p:spPr>
          <a:xfrm>
            <a:off x="3506651" y="5923747"/>
            <a:ext cx="5500980" cy="276999"/>
          </a:xfrm>
          <a:prstGeom prst="rect">
            <a:avLst/>
          </a:prstGeom>
        </p:spPr>
        <p:txBody>
          <a:bodyPr wrap="square">
            <a:spAutoFit/>
          </a:bodyPr>
          <a:lstStyle/>
          <a:p>
            <a:pPr marL="179388"/>
            <a:r>
              <a:rPr lang="it-IT" sz="1200"/>
              <a:t>Il cambio canale può essere eseguito tramite il menu principale o secondario del G7. </a:t>
            </a:r>
          </a:p>
        </p:txBody>
      </p:sp>
    </p:spTree>
    <p:extLst>
      <p:ext uri="{BB962C8B-B14F-4D97-AF65-F5344CB8AC3E}">
        <p14:creationId xmlns:p14="http://schemas.microsoft.com/office/powerpoint/2010/main" val="1556967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MODALITÀ DI CONFIGURAZIONE</a:t>
            </a:r>
          </a:p>
        </p:txBody>
      </p:sp>
      <p:sp>
        <p:nvSpPr>
          <p:cNvPr id="9" name="Content Placeholder 2"/>
          <p:cNvSpPr txBox="1">
            <a:spLocks/>
          </p:cNvSpPr>
          <p:nvPr/>
        </p:nvSpPr>
        <p:spPr>
          <a:xfrm>
            <a:off x="162337" y="3043091"/>
            <a:ext cx="2610137"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it-IT" sz="1400" b="1"/>
              <a:t>Modalità disponibili</a:t>
            </a:r>
          </a:p>
        </p:txBody>
      </p:sp>
      <p:sp>
        <p:nvSpPr>
          <p:cNvPr id="6" name="TextBox 5"/>
          <p:cNvSpPr txBox="1"/>
          <p:nvPr/>
        </p:nvSpPr>
        <p:spPr>
          <a:xfrm>
            <a:off x="162337" y="3286267"/>
            <a:ext cx="2889921" cy="3677930"/>
          </a:xfrm>
          <a:prstGeom prst="rect">
            <a:avLst/>
          </a:prstGeom>
          <a:noFill/>
        </p:spPr>
        <p:txBody>
          <a:bodyPr wrap="square" rtlCol="0">
            <a:normAutofit lnSpcReduction="10000"/>
          </a:bodyPr>
          <a:lstStyle/>
          <a:p>
            <a:r>
              <a:rPr lang="it-IT" sz="1200" i="1" dirty="0"/>
              <a:t>Ciò che appare sullo schermo del dispositivo dipende da come è stato configurato il profilo in Blackline Live</a:t>
            </a:r>
          </a:p>
          <a:p>
            <a:pPr marL="171450" indent="-171450">
              <a:spcBef>
                <a:spcPts val="600"/>
              </a:spcBef>
              <a:buFont typeface="Arial" charset="0"/>
              <a:buChar char="•"/>
            </a:pPr>
            <a:r>
              <a:rPr lang="it-IT" sz="1000" b="1" dirty="0"/>
              <a:t>Normale</a:t>
            </a:r>
          </a:p>
          <a:p>
            <a:pPr marL="179388"/>
            <a:r>
              <a:rPr lang="it-IT" sz="1000" dirty="0"/>
              <a:t>Impostazione predefinita per il G7</a:t>
            </a:r>
          </a:p>
          <a:p>
            <a:pPr marL="171450" indent="-171450">
              <a:buFont typeface="Arial" charset="0"/>
              <a:buChar char="•"/>
            </a:pPr>
            <a:r>
              <a:rPr lang="it-IT" sz="1000" b="1" dirty="0"/>
              <a:t>Pre-ingresso</a:t>
            </a:r>
          </a:p>
          <a:p>
            <a:pPr marL="179388"/>
            <a:r>
              <a:rPr lang="it-IT" sz="1000" dirty="0"/>
              <a:t>Per controllare l’atmosfera prima di entrare in un ambiente, con o senza pompa.</a:t>
            </a:r>
          </a:p>
          <a:p>
            <a:pPr marL="171450" indent="-171450">
              <a:buFont typeface="Arial" charset="0"/>
              <a:buChar char="•"/>
            </a:pPr>
            <a:r>
              <a:rPr lang="it-IT" sz="1000" b="1" dirty="0"/>
              <a:t>SCBA</a:t>
            </a:r>
          </a:p>
          <a:p>
            <a:pPr marL="179388"/>
            <a:r>
              <a:rPr lang="it-IT" sz="1000" dirty="0"/>
              <a:t>Per l’uso con un respiratore ad aria compressa o autonomo</a:t>
            </a:r>
          </a:p>
          <a:p>
            <a:pPr marL="171450" indent="-171450">
              <a:buFont typeface="Arial" charset="0"/>
              <a:buChar char="•"/>
            </a:pPr>
            <a:r>
              <a:rPr lang="it-IT" sz="1000" b="1" dirty="0"/>
              <a:t>Controllo perdite</a:t>
            </a:r>
          </a:p>
          <a:p>
            <a:pPr marL="179388"/>
            <a:r>
              <a:rPr lang="it-IT" sz="1000" dirty="0"/>
              <a:t>Per escludere la presenza di perdite,
</a:t>
            </a:r>
            <a:br>
              <a:rPr lang="it-IT" sz="1000" dirty="0"/>
            </a:br>
            <a:r>
              <a:rPr lang="it-IT" sz="1000" dirty="0"/>
              <a:t>con o senza pompa.</a:t>
            </a:r>
          </a:p>
          <a:p>
            <a:pPr marL="171450" indent="-171450">
              <a:buFont typeface="Arial" charset="0"/>
              <a:buChar char="•"/>
            </a:pPr>
            <a:r>
              <a:rPr lang="it-IT" sz="1000" b="1" dirty="0"/>
              <a:t>Alto rischio</a:t>
            </a:r>
          </a:p>
          <a:p>
            <a:pPr marL="179388"/>
            <a:r>
              <a:rPr lang="it-IT" sz="1000" dirty="0"/>
              <a:t>Per situazioni generali ad alto rischio,
</a:t>
            </a:r>
            <a:br>
              <a:rPr lang="it-IT" sz="1000" dirty="0"/>
            </a:br>
            <a:r>
              <a:rPr lang="it-IT" sz="1000" dirty="0"/>
              <a:t>come le evacuazioni.</a:t>
            </a:r>
          </a:p>
          <a:p>
            <a:pPr marL="171450" indent="-171450">
              <a:buFont typeface="Arial" charset="0"/>
              <a:buChar char="•"/>
            </a:pPr>
            <a:r>
              <a:rPr lang="it-IT" sz="1000" b="1" dirty="0"/>
              <a:t>Pompa continua</a:t>
            </a:r>
          </a:p>
          <a:p>
            <a:pPr marL="179388"/>
            <a:r>
              <a:rPr lang="it-IT" sz="1000" dirty="0"/>
              <a:t>La pompa gira senza mai fermarsi, per esempio in caso di monitoraggio di ambienti confinati. La pompa è necessaria per questa modalità.</a:t>
            </a:r>
          </a:p>
          <a:p>
            <a:endParaRPr lang="en-US" sz="1200" i="1" dirty="0"/>
          </a:p>
        </p:txBody>
      </p:sp>
      <p:sp>
        <p:nvSpPr>
          <p:cNvPr id="11" name="Content Placeholder 2"/>
          <p:cNvSpPr txBox="1">
            <a:spLocks/>
          </p:cNvSpPr>
          <p:nvPr/>
        </p:nvSpPr>
        <p:spPr>
          <a:xfrm>
            <a:off x="3087766" y="3012069"/>
            <a:ext cx="2610137"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it-IT" sz="1800" b="1"/>
              <a:t>INSERIMENTO DI UNA MODALITÀ</a:t>
            </a:r>
          </a:p>
        </p:txBody>
      </p:sp>
      <p:cxnSp>
        <p:nvCxnSpPr>
          <p:cNvPr id="16" name="Straight Connector 15"/>
          <p:cNvCxnSpPr/>
          <p:nvPr/>
        </p:nvCxnSpPr>
        <p:spPr>
          <a:xfrm>
            <a:off x="3091002" y="2981048"/>
            <a:ext cx="0" cy="3672801"/>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3" cstate="hqprint">
            <a:extLst>
              <a:ext uri="{28A0092B-C50C-407E-A947-70E740481C1C}">
                <a14:useLocalDpi xmlns:a14="http://schemas.microsoft.com/office/drawing/2010/main"/>
              </a:ext>
            </a:extLst>
          </a:blip>
          <a:srcRect l="-1002"/>
          <a:stretch/>
        </p:blipFill>
        <p:spPr>
          <a:xfrm>
            <a:off x="-91653" y="628033"/>
            <a:ext cx="9235653" cy="2177157"/>
          </a:xfrm>
          <a:prstGeom prst="rect">
            <a:avLst/>
          </a:prstGeom>
        </p:spPr>
      </p:pic>
      <p:pic>
        <p:nvPicPr>
          <p:cNvPr id="19" name="Picture 18"/>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993702" y="3796439"/>
            <a:ext cx="1690421" cy="1690421"/>
          </a:xfrm>
          <a:prstGeom prst="rect">
            <a:avLst/>
          </a:prstGeom>
          <a:ln w="19050">
            <a:solidFill>
              <a:schemeClr val="accent1"/>
            </a:solidFill>
          </a:ln>
        </p:spPr>
      </p:pic>
      <p:pic>
        <p:nvPicPr>
          <p:cNvPr id="20" name="Picture 19"/>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553033" y="3803999"/>
            <a:ext cx="1701334" cy="1701334"/>
          </a:xfrm>
          <a:prstGeom prst="rect">
            <a:avLst/>
          </a:prstGeom>
          <a:ln w="19050">
            <a:solidFill>
              <a:schemeClr val="accent1"/>
            </a:solidFill>
          </a:ln>
        </p:spPr>
      </p:pic>
      <p:sp>
        <p:nvSpPr>
          <p:cNvPr id="21" name="Rectangle 20"/>
          <p:cNvSpPr/>
          <p:nvPr/>
        </p:nvSpPr>
        <p:spPr>
          <a:xfrm>
            <a:off x="3272229" y="5666491"/>
            <a:ext cx="5500980" cy="830997"/>
          </a:xfrm>
          <a:prstGeom prst="rect">
            <a:avLst/>
          </a:prstGeom>
        </p:spPr>
        <p:txBody>
          <a:bodyPr wrap="square">
            <a:spAutoFit/>
          </a:bodyPr>
          <a:lstStyle/>
          <a:p>
            <a:pPr marL="179388" algn="ctr"/>
            <a:r>
              <a:rPr lang="it-IT" sz="1200"/>
              <a:t>La modalità può essere scelta tramite il menu principale o secondario del G7.</a:t>
            </a:r>
          </a:p>
          <a:p>
            <a:pPr marL="179388" algn="ctr"/>
            <a:endParaRPr lang="en-US" sz="1200" dirty="0"/>
          </a:p>
          <a:p>
            <a:pPr marL="179388" algn="ctr"/>
            <a:r>
              <a:rPr lang="it-IT" sz="1200"/>
              <a:t>Quando viene inserita una modalità, la schermata del G7 si inverte e la modalità viene mostrata nel banner delle informazioni in alto. </a:t>
            </a:r>
          </a:p>
        </p:txBody>
      </p:sp>
      <p:cxnSp>
        <p:nvCxnSpPr>
          <p:cNvPr id="24" name="Straight Arrow Connector 23"/>
          <p:cNvCxnSpPr/>
          <p:nvPr/>
        </p:nvCxnSpPr>
        <p:spPr>
          <a:xfrm>
            <a:off x="5904089" y="4667681"/>
            <a:ext cx="4289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869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578221"/>
            <a:ext cx="9144000" cy="3179649"/>
          </a:xfrm>
          <a:prstGeom prst="rect">
            <a:avLst/>
          </a:prstGeom>
        </p:spPr>
      </p:pic>
      <p:sp>
        <p:nvSpPr>
          <p:cNvPr id="2" name="Title 1"/>
          <p:cNvSpPr>
            <a:spLocks noGrp="1"/>
          </p:cNvSpPr>
          <p:nvPr>
            <p:ph type="title"/>
          </p:nvPr>
        </p:nvSpPr>
        <p:spPr/>
        <p:txBody>
          <a:bodyPr/>
          <a:lstStyle/>
          <a:p>
            <a:r>
              <a:rPr lang="it-IT"/>
              <a:t>INTRODUZIONE</a:t>
            </a:r>
          </a:p>
        </p:txBody>
      </p:sp>
      <p:sp>
        <p:nvSpPr>
          <p:cNvPr id="3" name="Content Placeholder 2"/>
          <p:cNvSpPr>
            <a:spLocks noGrp="1"/>
          </p:cNvSpPr>
          <p:nvPr>
            <p:ph idx="1"/>
          </p:nvPr>
        </p:nvSpPr>
        <p:spPr>
          <a:xfrm>
            <a:off x="177071" y="3939831"/>
            <a:ext cx="8674621" cy="2760772"/>
          </a:xfrm>
        </p:spPr>
        <p:txBody>
          <a:bodyPr>
            <a:normAutofit/>
          </a:bodyPr>
          <a:lstStyle/>
          <a:p>
            <a:pPr marL="0" indent="0">
              <a:buNone/>
            </a:pPr>
            <a:r>
              <a:rPr lang="it-IT">
                <a:solidFill>
                  <a:schemeClr val="accent1"/>
                </a:solidFill>
              </a:rPr>
              <a:t>CHE COS’È BLACKLINE SAFETY?</a:t>
            </a:r>
          </a:p>
          <a:p>
            <a:r>
              <a:rPr lang="it-IT" sz="1400"/>
              <a:t>Ha sede centrale a Calgary, provincia di Alberta, Canada</a:t>
            </a:r>
          </a:p>
          <a:p>
            <a:r>
              <a:rPr lang="it-IT" sz="1400"/>
              <a:t>È il leader mondiale nella tecnologia della sicurezza connessa che ha creato il G7</a:t>
            </a:r>
          </a:p>
          <a:p>
            <a:r>
              <a:rPr lang="it-IT" sz="1400"/>
              <a:t>Il nostro team di progettisti e ingegneri di talento crea e realizza tutto internamente </a:t>
            </a:r>
          </a:p>
          <a:p>
            <a:r>
              <a:rPr lang="it-IT" sz="1400"/>
              <a:t>Centro di monitoraggio della sicurezza e assistenza clienti sono gestiti anch'essi internamente</a:t>
            </a:r>
          </a:p>
          <a:p>
            <a:r>
              <a:rPr lang="it-IT" sz="1400"/>
              <a:t>Offriamo i nostri servizi in oltre 100 paesi </a:t>
            </a:r>
          </a:p>
          <a:p>
            <a:r>
              <a:rPr lang="it-IT" sz="1400"/>
              <a:t>Assicuriamo al momento il monitoraggio di oltre 25.000 dipendenti dei nostri clienti nel mondo</a:t>
            </a:r>
          </a:p>
          <a:p>
            <a:r>
              <a:rPr lang="it-IT" sz="1400"/>
              <a:t>Abbiamo totalizzato 26,5 milioni di ore di utilizzo delle apparecchiature e gestito oltre 850.000 allarmi dei clienti</a:t>
            </a:r>
          </a:p>
          <a:p>
            <a:endParaRPr lang="en-US" sz="1400" dirty="0"/>
          </a:p>
        </p:txBody>
      </p:sp>
    </p:spTree>
    <p:extLst>
      <p:ext uri="{BB962C8B-B14F-4D97-AF65-F5344CB8AC3E}">
        <p14:creationId xmlns:p14="http://schemas.microsoft.com/office/powerpoint/2010/main" val="243703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MODALITÀ DI CONFIGURAZIONE</a:t>
            </a:r>
          </a:p>
        </p:txBody>
      </p:sp>
      <p:sp>
        <p:nvSpPr>
          <p:cNvPr id="11" name="Content Placeholder 2"/>
          <p:cNvSpPr txBox="1">
            <a:spLocks/>
          </p:cNvSpPr>
          <p:nvPr/>
        </p:nvSpPr>
        <p:spPr>
          <a:xfrm>
            <a:off x="3221103" y="3041330"/>
            <a:ext cx="2610137" cy="630772"/>
          </a:xfrm>
          <a:prstGeom prst="rect">
            <a:avLst/>
          </a:prstGeom>
        </p:spPr>
        <p:txBody>
          <a:bodyPr vert="horz" lIns="91440" tIns="45720" rIns="91440" bIns="45720" rtlCol="0">
            <a:normAutofit fontScale="85000" lnSpcReduction="10000"/>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it-IT" sz="1800" b="1"/>
              <a:t>ESTENDERE LA DURATA DI UNA MODALITÀ</a:t>
            </a:r>
          </a:p>
        </p:txBody>
      </p:sp>
      <p:pic>
        <p:nvPicPr>
          <p:cNvPr id="17" name="Picture 16"/>
          <p:cNvPicPr>
            <a:picLocks noChangeAspect="1"/>
          </p:cNvPicPr>
          <p:nvPr/>
        </p:nvPicPr>
        <p:blipFill rotWithShape="1">
          <a:blip r:embed="rId3" cstate="hqprint">
            <a:extLst>
              <a:ext uri="{28A0092B-C50C-407E-A947-70E740481C1C}">
                <a14:useLocalDpi xmlns:a14="http://schemas.microsoft.com/office/drawing/2010/main"/>
              </a:ext>
            </a:extLst>
          </a:blip>
          <a:srcRect l="-1002"/>
          <a:stretch/>
        </p:blipFill>
        <p:spPr>
          <a:xfrm>
            <a:off x="-91653" y="642230"/>
            <a:ext cx="9235653" cy="2177157"/>
          </a:xfrm>
          <a:prstGeom prst="rect">
            <a:avLst/>
          </a:prstGeom>
        </p:spPr>
      </p:pic>
      <p:sp>
        <p:nvSpPr>
          <p:cNvPr id="10" name="Rectangle 9"/>
          <p:cNvSpPr/>
          <p:nvPr/>
        </p:nvSpPr>
        <p:spPr>
          <a:xfrm>
            <a:off x="1487156" y="3392190"/>
            <a:ext cx="6169687" cy="276999"/>
          </a:xfrm>
          <a:prstGeom prst="rect">
            <a:avLst/>
          </a:prstGeom>
        </p:spPr>
        <p:txBody>
          <a:bodyPr wrap="square">
            <a:spAutoFit/>
          </a:bodyPr>
          <a:lstStyle/>
          <a:p>
            <a:pPr marL="179388"/>
            <a:r>
              <a:rPr lang="it-IT" sz="1200"/>
              <a:t>Quando una modalità raggiunge il suo timeout, il G7 chiede conferma se si desidera rimanere nella modalità.</a:t>
            </a:r>
          </a:p>
        </p:txBody>
      </p:sp>
      <p:sp>
        <p:nvSpPr>
          <p:cNvPr id="13" name="TextBox 12"/>
          <p:cNvSpPr txBox="1"/>
          <p:nvPr/>
        </p:nvSpPr>
        <p:spPr>
          <a:xfrm>
            <a:off x="2778392" y="4022834"/>
            <a:ext cx="2100699" cy="1446550"/>
          </a:xfrm>
          <a:prstGeom prst="rect">
            <a:avLst/>
          </a:prstGeom>
          <a:noFill/>
        </p:spPr>
        <p:txBody>
          <a:bodyPr wrap="square" rtlCol="0">
            <a:spAutoFit/>
          </a:bodyPr>
          <a:lstStyle/>
          <a:p>
            <a:r>
              <a:rPr lang="it-IT" b="1"/>
              <a:t>Cosa faccio?</a:t>
            </a:r>
          </a:p>
          <a:p>
            <a:endParaRPr lang="en-US" sz="1400" dirty="0"/>
          </a:p>
          <a:p>
            <a:r>
              <a:rPr lang="it-IT" sz="1400"/>
              <a:t>Premi la freccia su per estendere la modalità. Premi la freccia giù per uscire dalla modalità.</a:t>
            </a:r>
          </a:p>
        </p:txBody>
      </p:sp>
      <p:sp>
        <p:nvSpPr>
          <p:cNvPr id="14" name="Rectangle 13"/>
          <p:cNvSpPr/>
          <p:nvPr/>
        </p:nvSpPr>
        <p:spPr>
          <a:xfrm>
            <a:off x="2557076" y="3891132"/>
            <a:ext cx="4159728" cy="1698824"/>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129356" y="5808986"/>
            <a:ext cx="7499469" cy="830997"/>
          </a:xfrm>
          <a:prstGeom prst="rect">
            <a:avLst/>
          </a:prstGeom>
        </p:spPr>
        <p:txBody>
          <a:bodyPr wrap="square">
            <a:spAutoFit/>
          </a:bodyPr>
          <a:lstStyle/>
          <a:p>
            <a:pPr marL="179388" algn="ctr"/>
            <a:r>
              <a:rPr lang="it-IT" sz="1200"/>
              <a:t>Se non confermi che desideri estendere la modalità entro 30 secondi, il G7 torna alla modalità normale e, se il check-in è abilitato, chiede di effettuare il check-in.</a:t>
            </a:r>
          </a:p>
          <a:p>
            <a:pPr marL="179388" algn="ctr"/>
            <a:endParaRPr lang="en-US" sz="1200" dirty="0"/>
          </a:p>
          <a:p>
            <a:pPr marL="179388" algn="ctr"/>
            <a:r>
              <a:rPr lang="it-IT" sz="1200" b="1">
                <a:solidFill>
                  <a:srgbClr val="A6192E"/>
                </a:solidFill>
              </a:rPr>
              <a:t>NOTA: </a:t>
            </a:r>
            <a:r>
              <a:rPr lang="it-IT" sz="1200"/>
              <a:t>le modalità alto rischio e pompa continua non prevedono timeout e il ritorno alla modalità normale è possibile solo in manuale.</a:t>
            </a:r>
          </a:p>
        </p:txBody>
      </p:sp>
      <p:pic>
        <p:nvPicPr>
          <p:cNvPr id="3" name="Picture 2"/>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117870" y="3988302"/>
            <a:ext cx="1521624" cy="1521624"/>
          </a:xfrm>
          <a:prstGeom prst="rect">
            <a:avLst/>
          </a:prstGeom>
        </p:spPr>
      </p:pic>
    </p:spTree>
    <p:extLst>
      <p:ext uri="{BB962C8B-B14F-4D97-AF65-F5344CB8AC3E}">
        <p14:creationId xmlns:p14="http://schemas.microsoft.com/office/powerpoint/2010/main" val="1129590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CARTUCCIA MULTI-POMPA G7</a:t>
            </a:r>
          </a:p>
        </p:txBody>
      </p:sp>
      <p:pic>
        <p:nvPicPr>
          <p:cNvPr id="17" name="Picture 16"/>
          <p:cNvPicPr>
            <a:picLocks noChangeAspect="1"/>
          </p:cNvPicPr>
          <p:nvPr/>
        </p:nvPicPr>
        <p:blipFill rotWithShape="1">
          <a:blip r:embed="rId3" cstate="hqprint">
            <a:extLst>
              <a:ext uri="{28A0092B-C50C-407E-A947-70E740481C1C}">
                <a14:useLocalDpi xmlns:a14="http://schemas.microsoft.com/office/drawing/2010/main"/>
              </a:ext>
            </a:extLst>
          </a:blip>
          <a:srcRect l="-1002"/>
          <a:stretch/>
        </p:blipFill>
        <p:spPr>
          <a:xfrm>
            <a:off x="-91653" y="628033"/>
            <a:ext cx="9235653" cy="2177157"/>
          </a:xfrm>
          <a:prstGeom prst="rect">
            <a:avLst/>
          </a:prstGeom>
        </p:spPr>
      </p:pic>
      <p:sp>
        <p:nvSpPr>
          <p:cNvPr id="14" name="TextBox 13">
            <a:extLst>
              <a:ext uri="{FF2B5EF4-FFF2-40B4-BE49-F238E27FC236}">
                <a16:creationId xmlns:a16="http://schemas.microsoft.com/office/drawing/2014/main" id="{DE7F15A9-0F0A-B140-B069-E1206F8FE455}"/>
              </a:ext>
            </a:extLst>
          </p:cNvPr>
          <p:cNvSpPr txBox="1"/>
          <p:nvPr/>
        </p:nvSpPr>
        <p:spPr>
          <a:xfrm>
            <a:off x="522187" y="3190597"/>
            <a:ext cx="4800325" cy="2400657"/>
          </a:xfrm>
          <a:prstGeom prst="rect">
            <a:avLst/>
          </a:prstGeom>
          <a:noFill/>
        </p:spPr>
        <p:txBody>
          <a:bodyPr wrap="square" rtlCol="0">
            <a:spAutoFit/>
          </a:bodyPr>
          <a:lstStyle/>
          <a:p>
            <a:pPr>
              <a:spcAft>
                <a:spcPts val="600"/>
              </a:spcAft>
            </a:pPr>
            <a:r>
              <a:rPr lang="it-IT" sz="1400" b="1"/>
              <a:t>ACCENDERE LA POMPA</a:t>
            </a:r>
          </a:p>
          <a:p>
            <a:pPr marL="457200" indent="-457200">
              <a:lnSpc>
                <a:spcPct val="90000"/>
              </a:lnSpc>
              <a:spcAft>
                <a:spcPts val="1200"/>
              </a:spcAft>
              <a:buFont typeface="+mj-lt"/>
              <a:buAutoNum type="arabicPeriod"/>
            </a:pPr>
            <a:r>
              <a:rPr lang="it-IT" sz="1200">
                <a:latin typeface="Arial" panose="020B0604020202020204" pitchFamily="34" charset="0"/>
                <a:cs typeface="Arial" panose="020B0604020202020204" pitchFamily="34" charset="0"/>
              </a:rPr>
              <a:t>Inserire una cartuccia pompa multigas nel G7</a:t>
            </a:r>
          </a:p>
          <a:p>
            <a:pPr marL="457200" indent="-457200">
              <a:lnSpc>
                <a:spcPct val="90000"/>
              </a:lnSpc>
              <a:spcAft>
                <a:spcPts val="1200"/>
              </a:spcAft>
              <a:buFont typeface="+mj-lt"/>
              <a:buAutoNum type="arabicPeriod"/>
            </a:pPr>
            <a:r>
              <a:rPr lang="it-IT" sz="1200">
                <a:latin typeface="Arial" panose="020B0604020202020204" pitchFamily="34" charset="0"/>
                <a:cs typeface="Arial" panose="020B0604020202020204" pitchFamily="34" charset="0"/>
              </a:rPr>
              <a:t>Selezionare una modalità pompa, come pre-ingresso o controllo perdite</a:t>
            </a:r>
          </a:p>
          <a:p>
            <a:pPr marL="457200" indent="-457200">
              <a:lnSpc>
                <a:spcPct val="90000"/>
              </a:lnSpc>
              <a:spcAft>
                <a:spcPts val="1200"/>
              </a:spcAft>
              <a:buFont typeface="+mj-lt"/>
              <a:buAutoNum type="arabicPeriod"/>
            </a:pPr>
            <a:r>
              <a:rPr lang="it-IT" sz="1200">
                <a:latin typeface="Arial" panose="020B0604020202020204" pitchFamily="34" charset="0"/>
                <a:cs typeface="Arial" panose="020B0604020202020204" pitchFamily="34" charset="0"/>
              </a:rPr>
              <a:t>Eseguire un test di ostruzione, seguendo le istruzioni indicate a schermo dal G7.</a:t>
            </a:r>
          </a:p>
          <a:p>
            <a:pPr marL="457200" indent="-457200">
              <a:lnSpc>
                <a:spcPct val="90000"/>
              </a:lnSpc>
              <a:spcAft>
                <a:spcPts val="1200"/>
              </a:spcAft>
              <a:buFont typeface="+mj-lt"/>
              <a:buAutoNum type="arabicPeriod"/>
            </a:pPr>
            <a:r>
              <a:rPr lang="it-IT" sz="1200">
                <a:latin typeface="Arial" panose="020B0604020202020204" pitchFamily="34" charset="0"/>
                <a:cs typeface="Arial" panose="020B0604020202020204" pitchFamily="34" charset="0"/>
              </a:rPr>
              <a:t>La pompa si avvia automaticamente</a:t>
            </a:r>
          </a:p>
          <a:p>
            <a:pPr>
              <a:lnSpc>
                <a:spcPct val="90000"/>
              </a:lnSpc>
              <a:spcAft>
                <a:spcPts val="1200"/>
              </a:spcAft>
            </a:pPr>
            <a:r>
              <a:rPr lang="it-IT" sz="1200" b="1">
                <a:solidFill>
                  <a:srgbClr val="A6192E"/>
                </a:solidFill>
                <a:latin typeface="Arial" panose="020B0604020202020204" pitchFamily="34" charset="0"/>
                <a:cs typeface="Arial" panose="020B0604020202020204" pitchFamily="34" charset="0"/>
              </a:rPr>
              <a:t>NOTA: </a:t>
            </a:r>
            <a:r>
              <a:rPr lang="it-IT" sz="1200">
                <a:latin typeface="Arial" panose="020B0604020202020204" pitchFamily="34" charset="0"/>
                <a:cs typeface="Arial" panose="020B0604020202020204" pitchFamily="34" charset="0"/>
              </a:rPr>
              <a:t>se il test di ostruzione ha esito negativo, il dispositivo non entra nella modalità selezionata e la pompa non si avvia.</a:t>
            </a:r>
          </a:p>
          <a:p>
            <a:pPr marL="285750" indent="-285750">
              <a:lnSpc>
                <a:spcPct val="90000"/>
              </a:lnSpc>
              <a:spcAft>
                <a:spcPts val="1200"/>
              </a:spcAft>
              <a:buFont typeface="Wingdings" charset="2"/>
              <a:buChar char="§"/>
            </a:pP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8A48FD9-AA93-9646-B6E0-C707FE267CC1}"/>
              </a:ext>
            </a:extLst>
          </p:cNvPr>
          <p:cNvSpPr txBox="1"/>
          <p:nvPr/>
        </p:nvSpPr>
        <p:spPr>
          <a:xfrm>
            <a:off x="522187" y="5591254"/>
            <a:ext cx="5096293" cy="954107"/>
          </a:xfrm>
          <a:prstGeom prst="rect">
            <a:avLst/>
          </a:prstGeom>
          <a:noFill/>
        </p:spPr>
        <p:txBody>
          <a:bodyPr wrap="square" rtlCol="0">
            <a:spAutoFit/>
          </a:bodyPr>
          <a:lstStyle/>
          <a:p>
            <a:pPr>
              <a:spcAft>
                <a:spcPts val="600"/>
              </a:spcAft>
            </a:pPr>
            <a:r>
              <a:rPr lang="it-IT" sz="1400" b="1"/>
              <a:t>SPEGNERE LA POMPA</a:t>
            </a:r>
          </a:p>
          <a:p>
            <a:pPr marL="457200" indent="-457200">
              <a:lnSpc>
                <a:spcPct val="90000"/>
              </a:lnSpc>
              <a:spcAft>
                <a:spcPts val="1200"/>
              </a:spcAft>
              <a:buFont typeface="+mj-lt"/>
              <a:buAutoNum type="arabicPeriod"/>
            </a:pPr>
            <a:r>
              <a:rPr lang="it-IT" sz="1200">
                <a:latin typeface="Arial" panose="020B0604020202020204" pitchFamily="34" charset="0"/>
                <a:cs typeface="Arial" panose="020B0604020202020204" pitchFamily="34" charset="0"/>
              </a:rPr>
              <a:t>Selezionare una modalità non a pompa, come normale, SCBA o alto rischio.</a:t>
            </a:r>
          </a:p>
          <a:p>
            <a:pPr marL="285750" indent="-285750">
              <a:lnSpc>
                <a:spcPct val="90000"/>
              </a:lnSpc>
              <a:spcAft>
                <a:spcPts val="1200"/>
              </a:spcAft>
              <a:buFont typeface="Wingdings" charset="2"/>
              <a:buChar char="§"/>
            </a:pP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BEA1BCF-BF1C-1342-A3F0-3408D38F323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447704" y="785682"/>
            <a:ext cx="2561093" cy="6534257"/>
          </a:xfrm>
          <a:prstGeom prst="rect">
            <a:avLst/>
          </a:prstGeom>
        </p:spPr>
      </p:pic>
      <p:sp>
        <p:nvSpPr>
          <p:cNvPr id="10" name="Rectangle 9">
            <a:extLst>
              <a:ext uri="{FF2B5EF4-FFF2-40B4-BE49-F238E27FC236}">
                <a16:creationId xmlns:a16="http://schemas.microsoft.com/office/drawing/2014/main" id="{12B958DB-BD93-5E4E-B51A-26944D44FD41}"/>
              </a:ext>
            </a:extLst>
          </p:cNvPr>
          <p:cNvSpPr/>
          <p:nvPr/>
        </p:nvSpPr>
        <p:spPr>
          <a:xfrm>
            <a:off x="8253046" y="1553370"/>
            <a:ext cx="553357" cy="261610"/>
          </a:xfrm>
          <a:prstGeom prst="rect">
            <a:avLst/>
          </a:prstGeom>
        </p:spPr>
        <p:txBody>
          <a:bodyPr wrap="none">
            <a:spAutoFit/>
          </a:bodyPr>
          <a:lstStyle/>
          <a:p>
            <a:r>
              <a:rPr lang="it-IT" sz="1100">
                <a:latin typeface="Arial" panose="020B0604020202020204" pitchFamily="34" charset="0"/>
                <a:cs typeface="Arial" panose="020B0604020202020204" pitchFamily="34" charset="0"/>
              </a:rPr>
              <a:t>Pompa</a:t>
            </a:r>
          </a:p>
        </p:txBody>
      </p:sp>
      <p:sp>
        <p:nvSpPr>
          <p:cNvPr id="22" name="Rectangle 21">
            <a:extLst>
              <a:ext uri="{FF2B5EF4-FFF2-40B4-BE49-F238E27FC236}">
                <a16:creationId xmlns:a16="http://schemas.microsoft.com/office/drawing/2014/main" id="{B467D731-7059-2047-9F77-F9B6FC8B23B9}"/>
              </a:ext>
            </a:extLst>
          </p:cNvPr>
          <p:cNvSpPr/>
          <p:nvPr/>
        </p:nvSpPr>
        <p:spPr>
          <a:xfrm>
            <a:off x="5682282" y="1408096"/>
            <a:ext cx="1085554" cy="261610"/>
          </a:xfrm>
          <a:prstGeom prst="rect">
            <a:avLst/>
          </a:prstGeom>
        </p:spPr>
        <p:txBody>
          <a:bodyPr wrap="none">
            <a:spAutoFit/>
          </a:bodyPr>
          <a:lstStyle/>
          <a:p>
            <a:r>
              <a:rPr lang="it-IT" sz="1100">
                <a:latin typeface="Arial" panose="020B0604020202020204" pitchFamily="34" charset="0"/>
                <a:cs typeface="Arial" panose="020B0604020202020204" pitchFamily="34" charset="0"/>
              </a:rPr>
              <a:t>Innesto rapido</a:t>
            </a:r>
          </a:p>
        </p:txBody>
      </p:sp>
      <p:sp>
        <p:nvSpPr>
          <p:cNvPr id="23" name="Rectangle 22">
            <a:extLst>
              <a:ext uri="{FF2B5EF4-FFF2-40B4-BE49-F238E27FC236}">
                <a16:creationId xmlns:a16="http://schemas.microsoft.com/office/drawing/2014/main" id="{5ABCE2D8-B8B3-F340-8DF2-66CDDDB1B978}"/>
              </a:ext>
            </a:extLst>
          </p:cNvPr>
          <p:cNvSpPr/>
          <p:nvPr/>
        </p:nvSpPr>
        <p:spPr>
          <a:xfrm>
            <a:off x="6150359" y="1082131"/>
            <a:ext cx="617477" cy="261610"/>
          </a:xfrm>
          <a:prstGeom prst="rect">
            <a:avLst/>
          </a:prstGeom>
        </p:spPr>
        <p:txBody>
          <a:bodyPr wrap="none">
            <a:spAutoFit/>
          </a:bodyPr>
          <a:lstStyle/>
          <a:p>
            <a:r>
              <a:rPr lang="it-IT" sz="1100">
                <a:latin typeface="Arial" panose="020B0604020202020204" pitchFamily="34" charset="0"/>
                <a:cs typeface="Arial" panose="020B0604020202020204" pitchFamily="34" charset="0"/>
              </a:rPr>
              <a:t>Tubo</a:t>
            </a:r>
          </a:p>
        </p:txBody>
      </p:sp>
      <p:cxnSp>
        <p:nvCxnSpPr>
          <p:cNvPr id="25" name="Straight Connector 24">
            <a:extLst>
              <a:ext uri="{FF2B5EF4-FFF2-40B4-BE49-F238E27FC236}">
                <a16:creationId xmlns:a16="http://schemas.microsoft.com/office/drawing/2014/main" id="{B7E67DD6-C425-6C49-B336-32CE7066BF36}"/>
              </a:ext>
            </a:extLst>
          </p:cNvPr>
          <p:cNvCxnSpPr>
            <a:cxnSpLocks/>
          </p:cNvCxnSpPr>
          <p:nvPr/>
        </p:nvCxnSpPr>
        <p:spPr>
          <a:xfrm flipH="1">
            <a:off x="6700813" y="1553370"/>
            <a:ext cx="1065887" cy="0"/>
          </a:xfrm>
          <a:prstGeom prst="line">
            <a:avLst/>
          </a:prstGeom>
          <a:ln w="15875" cap="rnd">
            <a:solidFill>
              <a:srgbClr val="A6192E"/>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6412C66-0BA5-A342-99F6-B1909B29B688}"/>
              </a:ext>
            </a:extLst>
          </p:cNvPr>
          <p:cNvCxnSpPr>
            <a:cxnSpLocks/>
          </p:cNvCxnSpPr>
          <p:nvPr/>
        </p:nvCxnSpPr>
        <p:spPr>
          <a:xfrm>
            <a:off x="7907378" y="1684696"/>
            <a:ext cx="345668" cy="0"/>
          </a:xfrm>
          <a:prstGeom prst="line">
            <a:avLst/>
          </a:prstGeom>
          <a:ln w="15875" cap="rnd">
            <a:solidFill>
              <a:srgbClr val="A6192E"/>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3F08816-40BB-5744-AAAA-E373C6D548E9}"/>
              </a:ext>
            </a:extLst>
          </p:cNvPr>
          <p:cNvCxnSpPr>
            <a:cxnSpLocks/>
          </p:cNvCxnSpPr>
          <p:nvPr/>
        </p:nvCxnSpPr>
        <p:spPr>
          <a:xfrm flipH="1">
            <a:off x="6716804" y="1227551"/>
            <a:ext cx="1124489" cy="0"/>
          </a:xfrm>
          <a:prstGeom prst="line">
            <a:avLst/>
          </a:prstGeom>
          <a:ln w="15875" cap="rnd">
            <a:solidFill>
              <a:srgbClr val="A6192E"/>
            </a:solidFill>
            <a:prstDash val="sysDot"/>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6113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TEST DI OSTRUZIONE</a:t>
            </a:r>
          </a:p>
        </p:txBody>
      </p:sp>
      <p:sp>
        <p:nvSpPr>
          <p:cNvPr id="7" name="TextBox 6">
            <a:extLst>
              <a:ext uri="{FF2B5EF4-FFF2-40B4-BE49-F238E27FC236}">
                <a16:creationId xmlns:a16="http://schemas.microsoft.com/office/drawing/2014/main" id="{5883F66D-F784-C24D-B7F6-DA71E7051670}"/>
              </a:ext>
            </a:extLst>
          </p:cNvPr>
          <p:cNvSpPr txBox="1"/>
          <p:nvPr/>
        </p:nvSpPr>
        <p:spPr>
          <a:xfrm>
            <a:off x="1812566" y="950560"/>
            <a:ext cx="5532013" cy="827919"/>
          </a:xfrm>
          <a:prstGeom prst="rect">
            <a:avLst/>
          </a:prstGeom>
          <a:noFill/>
        </p:spPr>
        <p:txBody>
          <a:bodyPr wrap="square" rtlCol="0">
            <a:normAutofit fontScale="85000" lnSpcReduction="20000"/>
          </a:bodyPr>
          <a:lstStyle/>
          <a:p>
            <a:pPr algn="ctr">
              <a:lnSpc>
                <a:spcPct val="90000"/>
              </a:lnSpc>
              <a:spcAft>
                <a:spcPts val="1200"/>
              </a:spcAft>
            </a:pPr>
            <a:r>
              <a:rPr lang="it-IT" sz="1400" dirty="0">
                <a:latin typeface="Arial" panose="020B0604020202020204" pitchFamily="34" charset="0"/>
                <a:cs typeface="Arial" panose="020B0604020202020204" pitchFamily="34" charset="0"/>
              </a:rPr>
              <a:t>I test di ostruzione sono eseguiti per verificare che il dispositivo funzioni correttamente e sia quindi possibile usare la pompa in sicurezza per controllare il livello dei gas nell'ambiente.</a:t>
            </a:r>
          </a:p>
          <a:p>
            <a:pPr algn="ctr">
              <a:lnSpc>
                <a:spcPct val="90000"/>
              </a:lnSpc>
              <a:spcAft>
                <a:spcPts val="1200"/>
              </a:spcAft>
            </a:pPr>
            <a:r>
              <a:rPr lang="it-IT" sz="1400" dirty="0">
                <a:latin typeface="Arial" panose="020B0604020202020204" pitchFamily="34" charset="0"/>
                <a:cs typeface="Arial" panose="020B0604020202020204" pitchFamily="34" charset="0"/>
              </a:rPr>
              <a:t>La cartuccia multi pompa di Blackline G7 offre due tipi di test di ostruzione: </a:t>
            </a:r>
          </a:p>
        </p:txBody>
      </p:sp>
      <p:sp>
        <p:nvSpPr>
          <p:cNvPr id="3" name="Rectangle 2">
            <a:extLst>
              <a:ext uri="{FF2B5EF4-FFF2-40B4-BE49-F238E27FC236}">
                <a16:creationId xmlns:a16="http://schemas.microsoft.com/office/drawing/2014/main" id="{B1693DC9-ADEC-CF43-BBD2-8AB658BDEF8A}"/>
              </a:ext>
            </a:extLst>
          </p:cNvPr>
          <p:cNvSpPr/>
          <p:nvPr/>
        </p:nvSpPr>
        <p:spPr>
          <a:xfrm>
            <a:off x="268939" y="3231977"/>
            <a:ext cx="3023238" cy="1431161"/>
          </a:xfrm>
          <a:prstGeom prst="rect">
            <a:avLst/>
          </a:prstGeom>
        </p:spPr>
        <p:txBody>
          <a:bodyPr wrap="square">
            <a:spAutoFit/>
          </a:bodyPr>
          <a:lstStyle/>
          <a:p>
            <a:pPr>
              <a:spcAft>
                <a:spcPts val="600"/>
              </a:spcAft>
            </a:pPr>
            <a:r>
              <a:rPr lang="it-IT" sz="1100" dirty="0"/>
              <a:t>Questo test viene eseguito dal G7 in automatico prima di entrare in una modalità a pompa.</a:t>
            </a:r>
          </a:p>
          <a:p>
            <a:pPr>
              <a:spcAft>
                <a:spcPts val="600"/>
              </a:spcAft>
            </a:pPr>
            <a:r>
              <a:rPr lang="it-IT" sz="1100" dirty="0"/>
              <a:t>Le istruzioni per questo test vengono mostrate sullo schermo del G7. Se il test viene superato, il G7 entra nella modalità selezionata e la pompa si avvia.</a:t>
            </a:r>
          </a:p>
          <a:p>
            <a:pPr>
              <a:spcAft>
                <a:spcPts val="600"/>
              </a:spcAft>
            </a:pPr>
            <a:r>
              <a:rPr lang="it-IT" sz="1100" dirty="0"/>
              <a:t>Se il test non viene superato, il G7 torna alla modalità normale.</a:t>
            </a:r>
          </a:p>
        </p:txBody>
      </p:sp>
      <p:sp>
        <p:nvSpPr>
          <p:cNvPr id="9" name="Rectangle 8">
            <a:extLst>
              <a:ext uri="{FF2B5EF4-FFF2-40B4-BE49-F238E27FC236}">
                <a16:creationId xmlns:a16="http://schemas.microsoft.com/office/drawing/2014/main" id="{6A1B1C65-3C9E-2F42-AF04-CFF809A2DE7F}"/>
              </a:ext>
            </a:extLst>
          </p:cNvPr>
          <p:cNvSpPr/>
          <p:nvPr/>
        </p:nvSpPr>
        <p:spPr>
          <a:xfrm>
            <a:off x="5864902" y="2810558"/>
            <a:ext cx="2895971" cy="2846933"/>
          </a:xfrm>
          <a:prstGeom prst="rect">
            <a:avLst/>
          </a:prstGeom>
        </p:spPr>
        <p:txBody>
          <a:bodyPr wrap="square">
            <a:spAutoFit/>
          </a:bodyPr>
          <a:lstStyle/>
          <a:p>
            <a:pPr>
              <a:spcAft>
                <a:spcPts val="600"/>
              </a:spcAft>
            </a:pPr>
            <a:r>
              <a:rPr lang="it-IT" b="1" dirty="0"/>
              <a:t>TEST DI OSTRUZIONE MANUALE</a:t>
            </a:r>
          </a:p>
          <a:p>
            <a:pPr>
              <a:spcAft>
                <a:spcPts val="600"/>
              </a:spcAft>
            </a:pPr>
            <a:r>
              <a:rPr lang="it-IT" sz="1100" dirty="0"/>
              <a:t>Questo test può essere eseguito in qualsiasi momento durante il funzionamento della pompa.</a:t>
            </a:r>
          </a:p>
          <a:p>
            <a:pPr>
              <a:spcAft>
                <a:spcPts val="600"/>
              </a:spcAft>
            </a:pPr>
            <a:r>
              <a:rPr lang="it-IT" sz="1100" dirty="0"/>
              <a:t>Per eseguire un test di ostruzione manuale:</a:t>
            </a:r>
          </a:p>
          <a:p>
            <a:pPr marL="228600" indent="-228600">
              <a:spcAft>
                <a:spcPts val="600"/>
              </a:spcAft>
              <a:buFont typeface="+mj-lt"/>
              <a:buAutoNum type="arabicPeriod"/>
            </a:pPr>
            <a:r>
              <a:rPr lang="it-IT" sz="1100" dirty="0"/>
              <a:t>Tappare l’estremità dell’ingresso</a:t>
            </a:r>
          </a:p>
          <a:p>
            <a:pPr marL="228600" indent="-228600">
              <a:spcAft>
                <a:spcPts val="600"/>
              </a:spcAft>
              <a:buFont typeface="+mj-lt"/>
              <a:buAutoNum type="arabicPeriod"/>
            </a:pPr>
            <a:r>
              <a:rPr lang="it-IT" sz="1100" dirty="0"/>
              <a:t>Attendere che venga emesso l’allarme giallo</a:t>
            </a:r>
          </a:p>
          <a:p>
            <a:pPr marL="228600" indent="-228600">
              <a:spcAft>
                <a:spcPts val="600"/>
              </a:spcAft>
              <a:buFont typeface="+mj-lt"/>
              <a:buAutoNum type="arabicPeriod"/>
            </a:pPr>
            <a:r>
              <a:rPr lang="it-IT" sz="1100" dirty="0"/>
              <a:t>Liberare l’estremità dell’ingresso</a:t>
            </a:r>
          </a:p>
          <a:p>
            <a:pPr marL="228600" indent="-228600">
              <a:spcAft>
                <a:spcPts val="600"/>
              </a:spcAft>
              <a:buFont typeface="+mj-lt"/>
              <a:buAutoNum type="arabicPeriod"/>
            </a:pPr>
            <a:r>
              <a:rPr lang="it-IT" sz="1100" dirty="0"/>
              <a:t>Attendere che l'allarme cessi</a:t>
            </a:r>
          </a:p>
          <a:p>
            <a:pPr>
              <a:spcAft>
                <a:spcPts val="600"/>
              </a:spcAft>
            </a:pPr>
            <a:r>
              <a:rPr lang="it-IT" sz="1100" dirty="0"/>
              <a:t>Se la segnalazione acustica dell'allarme giallo si attiva quando la porta viene ostruita e si arresta quando la si libera, il dispositivo è sicuro da usare.</a:t>
            </a:r>
          </a:p>
          <a:p>
            <a:pPr>
              <a:spcAft>
                <a:spcPts val="600"/>
              </a:spcAft>
            </a:pPr>
            <a:endParaRPr lang="en-US" sz="1100" b="1" dirty="0"/>
          </a:p>
        </p:txBody>
      </p:sp>
      <p:sp>
        <p:nvSpPr>
          <p:cNvPr id="6" name="Rectangle 5">
            <a:extLst>
              <a:ext uri="{FF2B5EF4-FFF2-40B4-BE49-F238E27FC236}">
                <a16:creationId xmlns:a16="http://schemas.microsoft.com/office/drawing/2014/main" id="{A6815E37-F550-9F4C-9634-BF68438120DB}"/>
              </a:ext>
            </a:extLst>
          </p:cNvPr>
          <p:cNvSpPr/>
          <p:nvPr/>
        </p:nvSpPr>
        <p:spPr>
          <a:xfrm>
            <a:off x="268939" y="1933005"/>
            <a:ext cx="3087255" cy="1246885"/>
          </a:xfrm>
          <a:prstGeom prst="rect">
            <a:avLst/>
          </a:prstGeom>
        </p:spPr>
        <p:txBody>
          <a:bodyPr wrap="none">
            <a:normAutofit/>
          </a:bodyPr>
          <a:lstStyle/>
          <a:p>
            <a:pPr>
              <a:spcAft>
                <a:spcPts val="600"/>
              </a:spcAft>
            </a:pPr>
            <a:r>
              <a:rPr lang="it-IT" b="1" dirty="0"/>
              <a:t>TEST DI OSTRUZIONE</a:t>
            </a:r>
          </a:p>
          <a:p>
            <a:pPr>
              <a:spcAft>
                <a:spcPts val="600"/>
              </a:spcAft>
            </a:pPr>
            <a:r>
              <a:rPr lang="it-IT" b="1" dirty="0"/>
              <a:t>AUTOMATICO</a:t>
            </a:r>
          </a:p>
        </p:txBody>
      </p:sp>
      <p:pic>
        <p:nvPicPr>
          <p:cNvPr id="16" name="Picture 15">
            <a:extLst>
              <a:ext uri="{FF2B5EF4-FFF2-40B4-BE49-F238E27FC236}">
                <a16:creationId xmlns:a16="http://schemas.microsoft.com/office/drawing/2014/main" id="{A7B79309-5983-9840-9DCD-28E4284ACA3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645146" y="1933005"/>
            <a:ext cx="1853708" cy="4348480"/>
          </a:xfrm>
          <a:prstGeom prst="rect">
            <a:avLst/>
          </a:prstGeom>
        </p:spPr>
      </p:pic>
      <p:sp>
        <p:nvSpPr>
          <p:cNvPr id="19" name="Rectangle 18">
            <a:extLst>
              <a:ext uri="{FF2B5EF4-FFF2-40B4-BE49-F238E27FC236}">
                <a16:creationId xmlns:a16="http://schemas.microsoft.com/office/drawing/2014/main" id="{5DDD6FF4-C972-C447-AEEC-98EC0D0E9573}"/>
              </a:ext>
            </a:extLst>
          </p:cNvPr>
          <p:cNvSpPr/>
          <p:nvPr/>
        </p:nvSpPr>
        <p:spPr>
          <a:xfrm>
            <a:off x="2011006" y="6530595"/>
            <a:ext cx="5121987" cy="237757"/>
          </a:xfrm>
          <a:prstGeom prst="rect">
            <a:avLst/>
          </a:prstGeom>
        </p:spPr>
        <p:txBody>
          <a:bodyPr wrap="square">
            <a:spAutoFit/>
          </a:bodyPr>
          <a:lstStyle/>
          <a:p>
            <a:pPr>
              <a:lnSpc>
                <a:spcPct val="90000"/>
              </a:lnSpc>
              <a:spcAft>
                <a:spcPts val="1200"/>
              </a:spcAft>
            </a:pPr>
            <a:r>
              <a:rPr lang="it-IT" sz="1050" b="1">
                <a:solidFill>
                  <a:srgbClr val="A6192E"/>
                </a:solidFill>
                <a:latin typeface="Arial" panose="020B0604020202020204" pitchFamily="34" charset="0"/>
                <a:cs typeface="Arial" panose="020B0604020202020204" pitchFamily="34" charset="0"/>
              </a:rPr>
              <a:t>NOTA: </a:t>
            </a:r>
            <a:r>
              <a:rPr lang="it-IT" sz="1050">
                <a:latin typeface="Arial" panose="020B0604020202020204" pitchFamily="34" charset="0"/>
                <a:cs typeface="Arial" panose="020B0604020202020204" pitchFamily="34" charset="0"/>
              </a:rPr>
              <a:t>il G7 passa in allarme giallo quando la pompa viene ostruita mentre è in funzione.</a:t>
            </a:r>
          </a:p>
        </p:txBody>
      </p:sp>
    </p:spTree>
    <p:extLst>
      <p:ext uri="{BB962C8B-B14F-4D97-AF65-F5344CB8AC3E}">
        <p14:creationId xmlns:p14="http://schemas.microsoft.com/office/powerpoint/2010/main" val="3812843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OPZIONI MENU POMPA</a:t>
            </a:r>
          </a:p>
        </p:txBody>
      </p:sp>
      <p:sp>
        <p:nvSpPr>
          <p:cNvPr id="7" name="TextBox 6">
            <a:extLst>
              <a:ext uri="{FF2B5EF4-FFF2-40B4-BE49-F238E27FC236}">
                <a16:creationId xmlns:a16="http://schemas.microsoft.com/office/drawing/2014/main" id="{5883F66D-F784-C24D-B7F6-DA71E7051670}"/>
              </a:ext>
            </a:extLst>
          </p:cNvPr>
          <p:cNvSpPr txBox="1"/>
          <p:nvPr/>
        </p:nvSpPr>
        <p:spPr>
          <a:xfrm>
            <a:off x="501947" y="992090"/>
            <a:ext cx="8140103" cy="286232"/>
          </a:xfrm>
          <a:prstGeom prst="rect">
            <a:avLst/>
          </a:prstGeom>
          <a:noFill/>
        </p:spPr>
        <p:txBody>
          <a:bodyPr wrap="square" rtlCol="0">
            <a:spAutoFit/>
          </a:bodyPr>
          <a:lstStyle/>
          <a:p>
            <a:pPr>
              <a:lnSpc>
                <a:spcPct val="90000"/>
              </a:lnSpc>
              <a:spcAft>
                <a:spcPts val="1200"/>
              </a:spcAft>
            </a:pPr>
            <a:r>
              <a:rPr lang="it-IT" sz="1400">
                <a:latin typeface="Arial" panose="020B0604020202020204" pitchFamily="34" charset="0"/>
                <a:cs typeface="Arial" panose="020B0604020202020204" pitchFamily="34" charset="0"/>
              </a:rPr>
              <a:t>Quando una cartuccia multi pompa G7 viene inserita nel dispositivo, un nuovo menu secondario e nuove opzioni del menu principale diventano disponibili.</a:t>
            </a:r>
          </a:p>
        </p:txBody>
      </p:sp>
      <p:sp>
        <p:nvSpPr>
          <p:cNvPr id="3" name="Rectangle 2">
            <a:extLst>
              <a:ext uri="{FF2B5EF4-FFF2-40B4-BE49-F238E27FC236}">
                <a16:creationId xmlns:a16="http://schemas.microsoft.com/office/drawing/2014/main" id="{B1693DC9-ADEC-CF43-BBD2-8AB658BDEF8A}"/>
              </a:ext>
            </a:extLst>
          </p:cNvPr>
          <p:cNvSpPr/>
          <p:nvPr/>
        </p:nvSpPr>
        <p:spPr>
          <a:xfrm>
            <a:off x="4649599" y="4690868"/>
            <a:ext cx="3992490" cy="1661993"/>
          </a:xfrm>
          <a:prstGeom prst="rect">
            <a:avLst/>
          </a:prstGeom>
        </p:spPr>
        <p:txBody>
          <a:bodyPr wrap="square">
            <a:spAutoFit/>
          </a:bodyPr>
          <a:lstStyle/>
          <a:p>
            <a:pPr>
              <a:spcAft>
                <a:spcPts val="600"/>
              </a:spcAft>
            </a:pPr>
            <a:r>
              <a:rPr lang="it-IT" sz="1100"/>
              <a:t>Il menu pompa secondario è raggiungibile premendo la freccia in basso dalla schermata principale del G7.</a:t>
            </a:r>
          </a:p>
          <a:p>
            <a:pPr>
              <a:spcAft>
                <a:spcPts val="600"/>
              </a:spcAft>
            </a:pPr>
            <a:r>
              <a:rPr lang="it-IT" sz="1100"/>
              <a:t>Qui è possibile vedere parametri come:</a:t>
            </a:r>
          </a:p>
          <a:p>
            <a:pPr marL="171450" indent="-171450">
              <a:spcAft>
                <a:spcPts val="600"/>
              </a:spcAft>
              <a:buFont typeface="Arial" panose="020B0604020202020204" pitchFamily="34" charset="0"/>
              <a:buChar char="•"/>
            </a:pPr>
            <a:r>
              <a:rPr lang="it-IT" sz="1100"/>
              <a:t>Se la pompa è accesa/spenta</a:t>
            </a:r>
          </a:p>
          <a:p>
            <a:pPr marL="171450" indent="-171450">
              <a:spcAft>
                <a:spcPts val="600"/>
              </a:spcAft>
              <a:buFont typeface="Arial" panose="020B0604020202020204" pitchFamily="34" charset="0"/>
              <a:buChar char="•"/>
            </a:pPr>
            <a:r>
              <a:rPr lang="it-IT" sz="1100"/>
              <a:t>Lunghezza del tubo (impostata tramite il menu opzioni pompa)</a:t>
            </a:r>
          </a:p>
          <a:p>
            <a:pPr marL="171450" indent="-171450">
              <a:spcAft>
                <a:spcPts val="600"/>
              </a:spcAft>
              <a:buFont typeface="Arial" panose="020B0604020202020204" pitchFamily="34" charset="0"/>
              <a:buChar char="•"/>
            </a:pPr>
            <a:r>
              <a:rPr lang="it-IT" sz="1100"/>
              <a:t>Portata (in tempo reale, gestita dal G7)</a:t>
            </a:r>
          </a:p>
          <a:p>
            <a:pPr marL="171450" indent="-171450">
              <a:spcAft>
                <a:spcPts val="600"/>
              </a:spcAft>
              <a:buFont typeface="Arial" panose="020B0604020202020204" pitchFamily="34" charset="0"/>
              <a:buChar char="•"/>
            </a:pPr>
            <a:r>
              <a:rPr lang="it-IT" sz="1100"/>
              <a:t>Tempo campionamento (se abilitato dal menu opzioni pompa)</a:t>
            </a:r>
          </a:p>
        </p:txBody>
      </p:sp>
      <p:sp>
        <p:nvSpPr>
          <p:cNvPr id="9" name="Rectangle 8">
            <a:extLst>
              <a:ext uri="{FF2B5EF4-FFF2-40B4-BE49-F238E27FC236}">
                <a16:creationId xmlns:a16="http://schemas.microsoft.com/office/drawing/2014/main" id="{6A1B1C65-3C9E-2F42-AF04-CFF809A2DE7F}"/>
              </a:ext>
            </a:extLst>
          </p:cNvPr>
          <p:cNvSpPr/>
          <p:nvPr/>
        </p:nvSpPr>
        <p:spPr>
          <a:xfrm>
            <a:off x="4649599" y="1648421"/>
            <a:ext cx="2895971" cy="2015936"/>
          </a:xfrm>
          <a:prstGeom prst="rect">
            <a:avLst/>
          </a:prstGeom>
        </p:spPr>
        <p:txBody>
          <a:bodyPr wrap="square">
            <a:spAutoFit/>
          </a:bodyPr>
          <a:lstStyle/>
          <a:p>
            <a:pPr>
              <a:spcAft>
                <a:spcPts val="600"/>
              </a:spcAft>
            </a:pPr>
            <a:r>
              <a:rPr lang="it-IT" b="1"/>
              <a:t>MENU OPZIONI POMPA</a:t>
            </a:r>
          </a:p>
          <a:p>
            <a:pPr>
              <a:spcAft>
                <a:spcPts val="600"/>
              </a:spcAft>
            </a:pPr>
            <a:r>
              <a:rPr lang="it-IT" sz="1100"/>
              <a:t>Il menu opzioni pompa è raggiungibile tramite il menu principale del G7, in impostazioni.</a:t>
            </a:r>
          </a:p>
          <a:p>
            <a:pPr>
              <a:spcAft>
                <a:spcPts val="600"/>
              </a:spcAft>
            </a:pPr>
            <a:endParaRPr lang="en-US" sz="1100" dirty="0"/>
          </a:p>
          <a:p>
            <a:pPr>
              <a:spcAft>
                <a:spcPts val="600"/>
              </a:spcAft>
            </a:pPr>
            <a:r>
              <a:rPr lang="it-IT" sz="1100"/>
              <a:t>Qui è possibile configurare parametri come:</a:t>
            </a:r>
          </a:p>
          <a:p>
            <a:pPr marL="171450" indent="-171450">
              <a:spcAft>
                <a:spcPts val="600"/>
              </a:spcAft>
              <a:buFont typeface="Arial" panose="020B0604020202020204" pitchFamily="34" charset="0"/>
              <a:buChar char="•"/>
            </a:pPr>
            <a:r>
              <a:rPr lang="it-IT" sz="1100"/>
              <a:t>Attivazione/disattivazione timer campionamento</a:t>
            </a:r>
          </a:p>
          <a:p>
            <a:pPr marL="171450" indent="-171450">
              <a:spcAft>
                <a:spcPts val="600"/>
              </a:spcAft>
              <a:buFont typeface="Arial" panose="020B0604020202020204" pitchFamily="34" charset="0"/>
              <a:buChar char="•"/>
            </a:pPr>
            <a:r>
              <a:rPr lang="it-IT" sz="1100"/>
              <a:t>Lunghezza tubo</a:t>
            </a:r>
          </a:p>
          <a:p>
            <a:pPr>
              <a:spcAft>
                <a:spcPts val="600"/>
              </a:spcAft>
            </a:pPr>
            <a:endParaRPr lang="en-US" sz="1100" b="1" dirty="0"/>
          </a:p>
        </p:txBody>
      </p:sp>
      <p:sp>
        <p:nvSpPr>
          <p:cNvPr id="6" name="Rectangle 5">
            <a:extLst>
              <a:ext uri="{FF2B5EF4-FFF2-40B4-BE49-F238E27FC236}">
                <a16:creationId xmlns:a16="http://schemas.microsoft.com/office/drawing/2014/main" id="{A6815E37-F550-9F4C-9634-BF68438120DB}"/>
              </a:ext>
            </a:extLst>
          </p:cNvPr>
          <p:cNvSpPr/>
          <p:nvPr/>
        </p:nvSpPr>
        <p:spPr>
          <a:xfrm>
            <a:off x="4649599" y="4269449"/>
            <a:ext cx="2390463" cy="369332"/>
          </a:xfrm>
          <a:prstGeom prst="rect">
            <a:avLst/>
          </a:prstGeom>
        </p:spPr>
        <p:txBody>
          <a:bodyPr wrap="none">
            <a:spAutoFit/>
          </a:bodyPr>
          <a:lstStyle/>
          <a:p>
            <a:pPr>
              <a:spcAft>
                <a:spcPts val="600"/>
              </a:spcAft>
            </a:pPr>
            <a:r>
              <a:rPr lang="it-IT" b="1"/>
              <a:t>MENU SECONDRIO</a:t>
            </a:r>
          </a:p>
        </p:txBody>
      </p:sp>
      <p:grpSp>
        <p:nvGrpSpPr>
          <p:cNvPr id="10" name="Group 9">
            <a:extLst>
              <a:ext uri="{FF2B5EF4-FFF2-40B4-BE49-F238E27FC236}">
                <a16:creationId xmlns:a16="http://schemas.microsoft.com/office/drawing/2014/main" id="{CA915A73-F0DC-3345-BBCF-1B3B17B5B796}"/>
              </a:ext>
            </a:extLst>
          </p:cNvPr>
          <p:cNvGrpSpPr/>
          <p:nvPr/>
        </p:nvGrpSpPr>
        <p:grpSpPr>
          <a:xfrm>
            <a:off x="1652924" y="4300539"/>
            <a:ext cx="2996675" cy="2004382"/>
            <a:chOff x="8559142" y="2673635"/>
            <a:chExt cx="2996675" cy="2004382"/>
          </a:xfrm>
        </p:grpSpPr>
        <p:sp>
          <p:nvSpPr>
            <p:cNvPr id="11" name="Rectangle 10">
              <a:extLst>
                <a:ext uri="{FF2B5EF4-FFF2-40B4-BE49-F238E27FC236}">
                  <a16:creationId xmlns:a16="http://schemas.microsoft.com/office/drawing/2014/main" id="{F081B579-D837-9641-BD5D-0359F99E1DB9}"/>
                </a:ext>
              </a:extLst>
            </p:cNvPr>
            <p:cNvSpPr/>
            <p:nvPr/>
          </p:nvSpPr>
          <p:spPr>
            <a:xfrm>
              <a:off x="8811777" y="2676939"/>
              <a:ext cx="2491409" cy="20010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7E6A3D7-DC64-C642-AA49-5314DC45F2BD}"/>
                </a:ext>
              </a:extLst>
            </p:cNvPr>
            <p:cNvCxnSpPr/>
            <p:nvPr/>
          </p:nvCxnSpPr>
          <p:spPr>
            <a:xfrm>
              <a:off x="8811777" y="3021497"/>
              <a:ext cx="24914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673C0FC-FA20-C743-A375-8EECE7ACA9A1}"/>
                </a:ext>
              </a:extLst>
            </p:cNvPr>
            <p:cNvSpPr/>
            <p:nvPr/>
          </p:nvSpPr>
          <p:spPr>
            <a:xfrm>
              <a:off x="8559142" y="3123916"/>
              <a:ext cx="2996675" cy="1308050"/>
            </a:xfrm>
            <a:prstGeom prst="rect">
              <a:avLst/>
            </a:prstGeom>
          </p:spPr>
          <p:txBody>
            <a:bodyPr wrap="square">
              <a:spAutoFit/>
            </a:bodyPr>
            <a:lstStyle/>
            <a:p>
              <a:pPr algn="ctr">
                <a:spcAft>
                  <a:spcPts val="600"/>
                </a:spcAft>
              </a:pPr>
              <a:r>
                <a:rPr lang="it-IT" sz="1600">
                  <a:latin typeface="Verdana" panose="020B0604030504040204" pitchFamily="34" charset="0"/>
                  <a:ea typeface="Verdana" panose="020B0604030504040204" pitchFamily="34" charset="0"/>
                  <a:cs typeface="Verdana" panose="020B0604030504040204" pitchFamily="34" charset="0"/>
                </a:rPr>
                <a:t>Pompa attivata</a:t>
              </a:r>
            </a:p>
            <a:p>
              <a:pPr algn="ctr">
                <a:spcAft>
                  <a:spcPts val="600"/>
                </a:spcAft>
              </a:pPr>
              <a:r>
                <a:rPr lang="it-IT" sz="1600">
                  <a:latin typeface="Verdana" panose="020B0604030504040204" pitchFamily="34" charset="0"/>
                  <a:ea typeface="Verdana" panose="020B0604030504040204" pitchFamily="34" charset="0"/>
                  <a:cs typeface="Verdana" panose="020B0604030504040204" pitchFamily="34" charset="0"/>
                </a:rPr>
                <a:t>Lungh. tubo: 10 m</a:t>
              </a:r>
            </a:p>
            <a:p>
              <a:pPr algn="ctr">
                <a:spcAft>
                  <a:spcPts val="600"/>
                </a:spcAft>
              </a:pPr>
              <a:r>
                <a:rPr lang="it-IT" sz="1600">
                  <a:latin typeface="Verdana" panose="020B0604030504040204" pitchFamily="34" charset="0"/>
                  <a:ea typeface="Verdana" panose="020B0604030504040204" pitchFamily="34" charset="0"/>
                  <a:cs typeface="Verdana" panose="020B0604030504040204" pitchFamily="34" charset="0"/>
                </a:rPr>
                <a:t>300 ml/min</a:t>
              </a:r>
            </a:p>
            <a:p>
              <a:pPr algn="ctr">
                <a:spcAft>
                  <a:spcPts val="600"/>
                </a:spcAft>
              </a:pPr>
              <a:r>
                <a:rPr lang="it-IT" sz="1600">
                  <a:latin typeface="Verdana" panose="020B0604030504040204" pitchFamily="34" charset="0"/>
                  <a:ea typeface="Verdana" panose="020B0604030504040204" pitchFamily="34" charset="0"/>
                  <a:cs typeface="Verdana" panose="020B0604030504040204" pitchFamily="34" charset="0"/>
                </a:rPr>
                <a:t>Camp. 70 s</a:t>
              </a:r>
            </a:p>
          </p:txBody>
        </p:sp>
        <p:pic>
          <p:nvPicPr>
            <p:cNvPr id="14" name="Graphic 13" descr="Full Battery">
              <a:extLst>
                <a:ext uri="{FF2B5EF4-FFF2-40B4-BE49-F238E27FC236}">
                  <a16:creationId xmlns:a16="http://schemas.microsoft.com/office/drawing/2014/main" id="{CE65AF59-58C5-CF46-B533-3DAFBD50D8A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91336" y="2673635"/>
              <a:ext cx="354492" cy="354492"/>
            </a:xfrm>
            <a:prstGeom prst="rect">
              <a:avLst/>
            </a:prstGeom>
          </p:spPr>
        </p:pic>
      </p:grpSp>
      <p:sp>
        <p:nvSpPr>
          <p:cNvPr id="25" name="Rectangle 24">
            <a:extLst>
              <a:ext uri="{FF2B5EF4-FFF2-40B4-BE49-F238E27FC236}">
                <a16:creationId xmlns:a16="http://schemas.microsoft.com/office/drawing/2014/main" id="{3EBE7B3F-D499-AC47-9458-5E01F9C75A7F}"/>
              </a:ext>
            </a:extLst>
          </p:cNvPr>
          <p:cNvSpPr/>
          <p:nvPr/>
        </p:nvSpPr>
        <p:spPr>
          <a:xfrm>
            <a:off x="1905560" y="1692191"/>
            <a:ext cx="2491409" cy="20010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2A8AC9F7-14F8-BC43-9126-F83FD22CD054}"/>
              </a:ext>
            </a:extLst>
          </p:cNvPr>
          <p:cNvCxnSpPr/>
          <p:nvPr/>
        </p:nvCxnSpPr>
        <p:spPr>
          <a:xfrm>
            <a:off x="1905560" y="2036749"/>
            <a:ext cx="24914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2EE7373-71C6-3943-96D0-2E5CC38BA57C}"/>
              </a:ext>
            </a:extLst>
          </p:cNvPr>
          <p:cNvSpPr/>
          <p:nvPr/>
        </p:nvSpPr>
        <p:spPr>
          <a:xfrm>
            <a:off x="1905559" y="1731362"/>
            <a:ext cx="2491409" cy="1235210"/>
          </a:xfrm>
          <a:prstGeom prst="rect">
            <a:avLst/>
          </a:prstGeom>
        </p:spPr>
        <p:txBody>
          <a:bodyPr wrap="square">
            <a:spAutoFit/>
          </a:bodyPr>
          <a:lstStyle/>
          <a:p>
            <a:pPr algn="ctr">
              <a:lnSpc>
                <a:spcPct val="90000"/>
              </a:lnSpc>
              <a:spcAft>
                <a:spcPts val="800"/>
              </a:spcAft>
            </a:pPr>
            <a:r>
              <a:rPr lang="it-IT" sz="1600">
                <a:solidFill>
                  <a:schemeClr val="bg1"/>
                </a:solidFill>
                <a:latin typeface="Verdana" panose="020B0604030504040204" pitchFamily="34" charset="0"/>
                <a:ea typeface="Verdana" panose="020B0604030504040204" pitchFamily="34" charset="0"/>
                <a:cs typeface="Verdana" panose="020B0604030504040204" pitchFamily="34" charset="0"/>
              </a:rPr>
              <a:t>Opzioni pompa</a:t>
            </a:r>
          </a:p>
          <a:p>
            <a:pPr>
              <a:lnSpc>
                <a:spcPct val="90000"/>
              </a:lnSpc>
              <a:spcAft>
                <a:spcPts val="600"/>
              </a:spcAft>
            </a:pPr>
            <a:r>
              <a:rPr lang="it-IT" sz="1600">
                <a:solidFill>
                  <a:schemeClr val="bg1"/>
                </a:solidFill>
                <a:latin typeface="Verdana" panose="020B0604030504040204" pitchFamily="34" charset="0"/>
                <a:ea typeface="Verdana" panose="020B0604030504040204" pitchFamily="34" charset="0"/>
                <a:cs typeface="Verdana" panose="020B0604030504040204" pitchFamily="34" charset="0"/>
              </a:rPr>
              <a:t>  Indietro</a:t>
            </a:r>
          </a:p>
          <a:p>
            <a:pPr>
              <a:lnSpc>
                <a:spcPct val="90000"/>
              </a:lnSpc>
              <a:spcAft>
                <a:spcPts val="600"/>
              </a:spcAft>
            </a:pPr>
            <a:r>
              <a:rPr lang="it-IT" sz="1600">
                <a:solidFill>
                  <a:schemeClr val="bg1"/>
                </a:solidFill>
                <a:latin typeface="Verdana" panose="020B0604030504040204" pitchFamily="34" charset="0"/>
                <a:ea typeface="Verdana" panose="020B0604030504040204" pitchFamily="34" charset="0"/>
                <a:cs typeface="Verdana" panose="020B0604030504040204" pitchFamily="34" charset="0"/>
              </a:rPr>
              <a:t>Tempo camp. ON</a:t>
            </a:r>
          </a:p>
          <a:p>
            <a:pPr>
              <a:lnSpc>
                <a:spcPct val="90000"/>
              </a:lnSpc>
              <a:spcAft>
                <a:spcPts val="0"/>
              </a:spcAft>
            </a:pPr>
            <a:r>
              <a:rPr lang="it-IT" sz="1600">
                <a:solidFill>
                  <a:schemeClr val="bg1"/>
                </a:solidFill>
                <a:latin typeface="Verdana" panose="020B0604030504040204" pitchFamily="34" charset="0"/>
                <a:ea typeface="Verdana" panose="020B0604030504040204" pitchFamily="34" charset="0"/>
                <a:cs typeface="Verdana" panose="020B0604030504040204" pitchFamily="34" charset="0"/>
              </a:rPr>
              <a:t>Lunghezza tubo</a:t>
            </a:r>
          </a:p>
        </p:txBody>
      </p:sp>
      <p:cxnSp>
        <p:nvCxnSpPr>
          <p:cNvPr id="28" name="Straight Connector 27">
            <a:extLst>
              <a:ext uri="{FF2B5EF4-FFF2-40B4-BE49-F238E27FC236}">
                <a16:creationId xmlns:a16="http://schemas.microsoft.com/office/drawing/2014/main" id="{E53FF91A-34BB-0E49-820C-144DA309CE31}"/>
              </a:ext>
            </a:extLst>
          </p:cNvPr>
          <p:cNvCxnSpPr>
            <a:cxnSpLocks/>
          </p:cNvCxnSpPr>
          <p:nvPr/>
        </p:nvCxnSpPr>
        <p:spPr>
          <a:xfrm>
            <a:off x="1982544" y="2200151"/>
            <a:ext cx="107751" cy="0"/>
          </a:xfrm>
          <a:prstGeom prst="line">
            <a:avLst/>
          </a:prstGeom>
          <a:ln w="12700">
            <a:solidFill>
              <a:schemeClr val="bg1"/>
            </a:solidFill>
            <a:headEnd type="arrow" w="med" len="sm"/>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F9FEB7-4ADB-DB43-B01A-F4A3D6BE780B}"/>
              </a:ext>
            </a:extLst>
          </p:cNvPr>
          <p:cNvCxnSpPr>
            <a:cxnSpLocks/>
          </p:cNvCxnSpPr>
          <p:nvPr/>
        </p:nvCxnSpPr>
        <p:spPr>
          <a:xfrm flipH="1">
            <a:off x="1126871" y="3957404"/>
            <a:ext cx="70453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023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RICARICA</a:t>
            </a:r>
          </a:p>
        </p:txBody>
      </p:sp>
      <p:pic>
        <p:nvPicPr>
          <p:cNvPr id="8" name="Picture 7"/>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74521" y="2978143"/>
            <a:ext cx="4485736" cy="2806320"/>
          </a:xfrm>
          <a:prstGeom prst="rect">
            <a:avLst/>
          </a:prstGeom>
        </p:spPr>
      </p:pic>
      <p:sp>
        <p:nvSpPr>
          <p:cNvPr id="4" name="Content Placeholder 2"/>
          <p:cNvSpPr>
            <a:spLocks noGrp="1"/>
          </p:cNvSpPr>
          <p:nvPr>
            <p:ph idx="1"/>
          </p:nvPr>
        </p:nvSpPr>
        <p:spPr>
          <a:xfrm>
            <a:off x="1740176" y="1416321"/>
            <a:ext cx="6006344" cy="1082777"/>
          </a:xfrm>
        </p:spPr>
        <p:txBody>
          <a:bodyPr>
            <a:normAutofit/>
          </a:bodyPr>
          <a:lstStyle/>
          <a:p>
            <a:pPr marL="0" indent="0" algn="ctr">
              <a:buNone/>
            </a:pPr>
            <a:r>
              <a:rPr lang="it-IT"/>
              <a:t>La batteria del G7c ha un’autonomia di 18 ore</a:t>
            </a:r>
          </a:p>
          <a:p>
            <a:pPr marL="0" indent="0" algn="ctr">
              <a:buNone/>
            </a:pPr>
            <a:r>
              <a:rPr lang="it-IT"/>
              <a:t>Ricorda di caricarla dopo ogni turno!</a:t>
            </a:r>
          </a:p>
        </p:txBody>
      </p:sp>
      <p:sp>
        <p:nvSpPr>
          <p:cNvPr id="5" name="TextBox 4"/>
          <p:cNvSpPr txBox="1"/>
          <p:nvPr/>
        </p:nvSpPr>
        <p:spPr>
          <a:xfrm>
            <a:off x="1889276" y="2978143"/>
            <a:ext cx="2158743" cy="1231106"/>
          </a:xfrm>
          <a:prstGeom prst="rect">
            <a:avLst/>
          </a:prstGeom>
          <a:noFill/>
        </p:spPr>
        <p:txBody>
          <a:bodyPr wrap="square" rtlCol="0">
            <a:spAutoFit/>
          </a:bodyPr>
          <a:lstStyle/>
          <a:p>
            <a:r>
              <a:rPr lang="it-IT" b="1"/>
              <a:t>Cosa faccio?</a:t>
            </a:r>
          </a:p>
          <a:p>
            <a:endParaRPr lang="en-US" sz="1400" dirty="0"/>
          </a:p>
          <a:p>
            <a:r>
              <a:rPr lang="it-IT" sz="1400"/>
              <a:t>Inserisci prima la clip nella base del G7 e poi il cavo nella presa micro USB.</a:t>
            </a:r>
          </a:p>
        </p:txBody>
      </p:sp>
      <p:sp>
        <p:nvSpPr>
          <p:cNvPr id="6" name="Rectangle 5"/>
          <p:cNvSpPr/>
          <p:nvPr/>
        </p:nvSpPr>
        <p:spPr>
          <a:xfrm>
            <a:off x="1740176" y="2868753"/>
            <a:ext cx="6006344" cy="29023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9067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408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636815"/>
            <a:ext cx="9154920" cy="3820885"/>
          </a:xfrm>
          <a:prstGeom prst="rect">
            <a:avLst/>
          </a:prstGeom>
        </p:spPr>
      </p:pic>
      <p:sp>
        <p:nvSpPr>
          <p:cNvPr id="2" name="Title 1"/>
          <p:cNvSpPr>
            <a:spLocks noGrp="1"/>
          </p:cNvSpPr>
          <p:nvPr>
            <p:ph type="title"/>
          </p:nvPr>
        </p:nvSpPr>
        <p:spPr/>
        <p:txBody>
          <a:bodyPr/>
          <a:lstStyle/>
          <a:p>
            <a:r>
              <a:rPr lang="it-IT"/>
              <a:t>SUPPORTO</a:t>
            </a:r>
          </a:p>
        </p:txBody>
      </p:sp>
      <p:sp>
        <p:nvSpPr>
          <p:cNvPr id="12" name="Content Placeholder 2"/>
          <p:cNvSpPr>
            <a:spLocks noGrp="1"/>
          </p:cNvSpPr>
          <p:nvPr>
            <p:ph idx="1"/>
          </p:nvPr>
        </p:nvSpPr>
        <p:spPr>
          <a:xfrm>
            <a:off x="115166" y="4536041"/>
            <a:ext cx="8021781" cy="1036072"/>
          </a:xfrm>
        </p:spPr>
        <p:txBody>
          <a:bodyPr>
            <a:noAutofit/>
          </a:bodyPr>
          <a:lstStyle/>
          <a:p>
            <a:pPr marL="0" indent="0">
              <a:buNone/>
            </a:pPr>
            <a:r>
              <a:rPr lang="it-IT">
                <a:solidFill>
                  <a:schemeClr val="accent1"/>
                </a:solidFill>
              </a:rPr>
              <a:t>ASSISTENZA CLIENTI</a:t>
            </a:r>
          </a:p>
          <a:p>
            <a:pPr marL="0" indent="0">
              <a:buNone/>
            </a:pPr>
            <a:r>
              <a:rPr lang="it-IT"/>
              <a:t>Per supporto tecnico, contatta il nostro team assistenza clienti.</a:t>
            </a:r>
          </a:p>
        </p:txBody>
      </p:sp>
      <p:sp>
        <p:nvSpPr>
          <p:cNvPr id="6" name="Content Placeholder 2"/>
          <p:cNvSpPr txBox="1">
            <a:spLocks/>
          </p:cNvSpPr>
          <p:nvPr/>
        </p:nvSpPr>
        <p:spPr>
          <a:xfrm>
            <a:off x="0" y="2434494"/>
            <a:ext cx="9144000" cy="78669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it-IT" sz="2400">
                <a:solidFill>
                  <a:schemeClr val="accent6"/>
                </a:solidFill>
              </a:rPr>
              <a:t>support.BlacklineSafety.com</a:t>
            </a:r>
          </a:p>
        </p:txBody>
      </p:sp>
      <p:sp>
        <p:nvSpPr>
          <p:cNvPr id="8" name="Content Placeholder 2"/>
          <p:cNvSpPr txBox="1">
            <a:spLocks/>
          </p:cNvSpPr>
          <p:nvPr/>
        </p:nvSpPr>
        <p:spPr>
          <a:xfrm>
            <a:off x="115166" y="5435660"/>
            <a:ext cx="2570883" cy="97743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it-IT" sz="1400" b="1"/>
              <a:t>Nord America (24 ore su 24)</a:t>
            </a:r>
            <a:br>
              <a:rPr lang="it-IT" sz="1400"/>
            </a:br>
            <a:r>
              <a:rPr lang="it-IT" sz="1400"/>
              <a:t>Numero verde: 1-877-869-7212</a:t>
            </a:r>
            <a:br>
              <a:rPr lang="it-IT" sz="1400"/>
            </a:br>
            <a:r>
              <a:rPr lang="it-IT" sz="1400">
                <a:hlinkClick r:id="rId4"/>
              </a:rPr>
              <a:t>support@blacklinesafety.com</a:t>
            </a:r>
          </a:p>
        </p:txBody>
      </p:sp>
      <p:sp>
        <p:nvSpPr>
          <p:cNvPr id="10" name="Content Placeholder 2"/>
          <p:cNvSpPr txBox="1">
            <a:spLocks/>
          </p:cNvSpPr>
          <p:nvPr/>
        </p:nvSpPr>
        <p:spPr>
          <a:xfrm>
            <a:off x="2911617" y="5397389"/>
            <a:ext cx="2851008" cy="70351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it-IT" sz="1400" b="1"/>
              <a:t>Internazionale (24 ore su 24)</a:t>
            </a:r>
            <a:br>
              <a:rPr lang="it-IT" sz="1400" b="1"/>
            </a:br>
            <a:r>
              <a:rPr lang="it-IT" sz="1400"/>
              <a:t>+1-403-452-0327</a:t>
            </a:r>
            <a:br>
              <a:rPr lang="it-IT" sz="1400"/>
            </a:br>
            <a:r>
              <a:rPr lang="it-IT" sz="1400">
                <a:hlinkClick r:id="rId4"/>
              </a:rPr>
              <a:t>support@blacklinesafety.com</a:t>
            </a:r>
          </a:p>
          <a:p>
            <a:pPr marL="0" indent="0">
              <a:buFont typeface="Wingdings" charset="2"/>
              <a:buNone/>
            </a:pPr>
            <a:endParaRPr lang="en-US" sz="1400" dirty="0"/>
          </a:p>
        </p:txBody>
      </p:sp>
    </p:spTree>
    <p:extLst>
      <p:ext uri="{BB962C8B-B14F-4D97-AF65-F5344CB8AC3E}">
        <p14:creationId xmlns:p14="http://schemas.microsoft.com/office/powerpoint/2010/main" val="1362285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hqprint">
            <a:extLst>
              <a:ext uri="{28A0092B-C50C-407E-A947-70E740481C1C}">
                <a14:useLocalDpi xmlns:a14="http://schemas.microsoft.com/office/drawing/2010/main"/>
              </a:ext>
            </a:extLst>
          </a:blip>
          <a:srcRect t="10179" b="42184"/>
          <a:stretch/>
        </p:blipFill>
        <p:spPr>
          <a:xfrm>
            <a:off x="0" y="578221"/>
            <a:ext cx="9144000" cy="3398884"/>
          </a:xfrm>
          <a:prstGeom prst="rect">
            <a:avLst/>
          </a:prstGeom>
        </p:spPr>
      </p:pic>
      <p:sp>
        <p:nvSpPr>
          <p:cNvPr id="2" name="Title 1"/>
          <p:cNvSpPr>
            <a:spLocks noGrp="1"/>
          </p:cNvSpPr>
          <p:nvPr>
            <p:ph type="title"/>
          </p:nvPr>
        </p:nvSpPr>
        <p:spPr/>
        <p:txBody>
          <a:bodyPr/>
          <a:lstStyle/>
          <a:p>
            <a:r>
              <a:rPr lang="it-IT"/>
              <a:t>INTRODUZIONE</a:t>
            </a:r>
          </a:p>
        </p:txBody>
      </p:sp>
      <p:sp>
        <p:nvSpPr>
          <p:cNvPr id="3" name="Content Placeholder 2"/>
          <p:cNvSpPr>
            <a:spLocks noGrp="1"/>
          </p:cNvSpPr>
          <p:nvPr>
            <p:ph idx="1"/>
          </p:nvPr>
        </p:nvSpPr>
        <p:spPr>
          <a:xfrm>
            <a:off x="177071" y="4127208"/>
            <a:ext cx="8355143" cy="2588385"/>
          </a:xfrm>
        </p:spPr>
        <p:txBody>
          <a:bodyPr>
            <a:normAutofit/>
          </a:bodyPr>
          <a:lstStyle/>
          <a:p>
            <a:pPr marL="0" indent="0">
              <a:buNone/>
            </a:pPr>
            <a:r>
              <a:rPr lang="it-IT">
                <a:solidFill>
                  <a:schemeClr val="accent1"/>
                </a:solidFill>
              </a:rPr>
              <a:t>CHE COS’È IL G7?</a:t>
            </a:r>
          </a:p>
          <a:p>
            <a:r>
              <a:rPr lang="it-IT" sz="1400"/>
              <a:t>È un dispositivo indossabile e utilizzabile ovunque per il monitoraggio della sicurezza individuale e il rilevamento gas</a:t>
            </a:r>
          </a:p>
          <a:p>
            <a:r>
              <a:rPr lang="it-IT" sz="1400"/>
              <a:t>Batteria con autonomia di 18 ore</a:t>
            </a:r>
          </a:p>
          <a:p>
            <a:r>
              <a:rPr lang="it-IT" sz="1400"/>
              <a:t>Messaggistica a 2 vie </a:t>
            </a:r>
          </a:p>
          <a:p>
            <a:r>
              <a:rPr lang="it-IT" sz="1400"/>
              <a:t>Comunicazione vocale bidirezionale (opzione disponibile per l’acquisto)</a:t>
            </a:r>
          </a:p>
          <a:p>
            <a:r>
              <a:rPr lang="it-IT" sz="1400"/>
              <a:t>Permette di comprendere immediatamente la gravità della situazione</a:t>
            </a:r>
          </a:p>
          <a:p>
            <a:r>
              <a:rPr lang="it-IT" sz="1400"/>
              <a:t>Intrinsecamente sicuro</a:t>
            </a:r>
          </a:p>
        </p:txBody>
      </p:sp>
      <p:pic>
        <p:nvPicPr>
          <p:cNvPr id="4" name="Picture 3"/>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804347" y="872608"/>
            <a:ext cx="4114800" cy="3443248"/>
          </a:xfrm>
          <a:prstGeom prst="rect">
            <a:avLst/>
          </a:prstGeom>
        </p:spPr>
      </p:pic>
      <p:sp>
        <p:nvSpPr>
          <p:cNvPr id="5" name="TextBox 4"/>
          <p:cNvSpPr txBox="1"/>
          <p:nvPr/>
        </p:nvSpPr>
        <p:spPr>
          <a:xfrm>
            <a:off x="5456904" y="4069635"/>
            <a:ext cx="858833" cy="246221"/>
          </a:xfrm>
          <a:prstGeom prst="rect">
            <a:avLst/>
          </a:prstGeom>
          <a:noFill/>
        </p:spPr>
        <p:txBody>
          <a:bodyPr wrap="square" rtlCol="0">
            <a:spAutoFit/>
          </a:bodyPr>
          <a:lstStyle/>
          <a:p>
            <a:r>
              <a:rPr lang="it-IT" sz="1000"/>
              <a:t>Standard</a:t>
            </a:r>
          </a:p>
        </p:txBody>
      </p:sp>
      <p:sp>
        <p:nvSpPr>
          <p:cNvPr id="8" name="TextBox 7"/>
          <p:cNvSpPr txBox="1"/>
          <p:nvPr/>
        </p:nvSpPr>
        <p:spPr>
          <a:xfrm>
            <a:off x="6545756" y="4219738"/>
            <a:ext cx="660430" cy="246221"/>
          </a:xfrm>
          <a:prstGeom prst="rect">
            <a:avLst/>
          </a:prstGeom>
          <a:noFill/>
        </p:spPr>
        <p:txBody>
          <a:bodyPr wrap="square" rtlCol="0">
            <a:spAutoFit/>
          </a:bodyPr>
          <a:lstStyle/>
          <a:p>
            <a:r>
              <a:rPr lang="it-IT" sz="1000"/>
              <a:t>Singolo</a:t>
            </a:r>
          </a:p>
        </p:txBody>
      </p:sp>
      <p:sp>
        <p:nvSpPr>
          <p:cNvPr id="9" name="TextBox 8"/>
          <p:cNvSpPr txBox="1"/>
          <p:nvPr/>
        </p:nvSpPr>
        <p:spPr>
          <a:xfrm>
            <a:off x="7574863" y="4069634"/>
            <a:ext cx="607391" cy="246221"/>
          </a:xfrm>
          <a:prstGeom prst="rect">
            <a:avLst/>
          </a:prstGeom>
          <a:noFill/>
        </p:spPr>
        <p:txBody>
          <a:bodyPr wrap="square" rtlCol="0">
            <a:spAutoFit/>
          </a:bodyPr>
          <a:lstStyle/>
          <a:p>
            <a:r>
              <a:rPr lang="it-IT" sz="1000"/>
              <a:t>Quad</a:t>
            </a:r>
          </a:p>
        </p:txBody>
      </p:sp>
    </p:spTree>
    <p:extLst>
      <p:ext uri="{BB962C8B-B14F-4D97-AF65-F5344CB8AC3E}">
        <p14:creationId xmlns:p14="http://schemas.microsoft.com/office/powerpoint/2010/main" val="1175844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INTRODUZIONE</a:t>
            </a:r>
          </a:p>
        </p:txBody>
      </p:sp>
      <p:sp>
        <p:nvSpPr>
          <p:cNvPr id="3" name="Content Placeholder 2"/>
          <p:cNvSpPr>
            <a:spLocks noGrp="1"/>
          </p:cNvSpPr>
          <p:nvPr>
            <p:ph idx="1"/>
          </p:nvPr>
        </p:nvSpPr>
        <p:spPr>
          <a:xfrm>
            <a:off x="268939" y="3894861"/>
            <a:ext cx="8355143" cy="399822"/>
          </a:xfrm>
        </p:spPr>
        <p:txBody>
          <a:bodyPr>
            <a:normAutofit/>
          </a:bodyPr>
          <a:lstStyle/>
          <a:p>
            <a:pPr marL="0" indent="0">
              <a:buNone/>
            </a:pPr>
            <a:r>
              <a:rPr lang="it-IT">
                <a:solidFill>
                  <a:schemeClr val="accent1"/>
                </a:solidFill>
              </a:rPr>
              <a:t>PIANI DI SERVIZIO</a:t>
            </a:r>
          </a:p>
        </p:txBody>
      </p:sp>
      <p:sp>
        <p:nvSpPr>
          <p:cNvPr id="11" name="Content Placeholder 2"/>
          <p:cNvSpPr txBox="1">
            <a:spLocks/>
          </p:cNvSpPr>
          <p:nvPr/>
        </p:nvSpPr>
        <p:spPr>
          <a:xfrm>
            <a:off x="268940" y="4431675"/>
            <a:ext cx="3298720" cy="22464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it-IT" sz="1800"/>
              <a:t>Monitoraggio autonomo</a:t>
            </a:r>
          </a:p>
          <a:p>
            <a:r>
              <a:rPr lang="it-IT" sz="1400"/>
              <a:t>Il vostro team si occupa direttamente del monitoraggio del vostro account Blackline Live</a:t>
            </a:r>
          </a:p>
        </p:txBody>
      </p:sp>
      <p:sp>
        <p:nvSpPr>
          <p:cNvPr id="12" name="Content Placeholder 2"/>
          <p:cNvSpPr txBox="1">
            <a:spLocks/>
          </p:cNvSpPr>
          <p:nvPr/>
        </p:nvSpPr>
        <p:spPr>
          <a:xfrm>
            <a:off x="4384623" y="4431675"/>
            <a:ext cx="3298720" cy="22464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it-IT" sz="1800"/>
              <a:t>Monitoraggio affidato a Blackline</a:t>
            </a:r>
          </a:p>
          <a:p>
            <a:r>
              <a:rPr lang="it-IT" sz="1400"/>
              <a:t>Il personale del centro di monitoraggio Blackline Safety sorveglia la sicurezza del vostro team 24/7, 365 giorni l’anno</a:t>
            </a:r>
          </a:p>
          <a:p>
            <a:r>
              <a:rPr lang="it-IT" sz="1400"/>
              <a:t>Il 99,5% degli allarmi riceve risposta in meno di 1 minuto</a:t>
            </a:r>
          </a:p>
        </p:txBody>
      </p:sp>
      <p:pic>
        <p:nvPicPr>
          <p:cNvPr id="14" name="Picture 1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495300"/>
            <a:ext cx="9144000" cy="3147310"/>
          </a:xfrm>
          <a:prstGeom prst="rect">
            <a:avLst/>
          </a:prstGeom>
        </p:spPr>
      </p:pic>
    </p:spTree>
    <p:extLst>
      <p:ext uri="{BB962C8B-B14F-4D97-AF65-F5344CB8AC3E}">
        <p14:creationId xmlns:p14="http://schemas.microsoft.com/office/powerpoint/2010/main" val="518645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DETTAGLI HARDWARE</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38200"/>
            <a:ext cx="9144000" cy="6096000"/>
          </a:xfrm>
          <a:prstGeom prst="rect">
            <a:avLst/>
          </a:prstGeom>
        </p:spPr>
      </p:pic>
      <p:sp>
        <p:nvSpPr>
          <p:cNvPr id="3" name="TextBox 2">
            <a:extLst>
              <a:ext uri="{FF2B5EF4-FFF2-40B4-BE49-F238E27FC236}">
                <a16:creationId xmlns:a16="http://schemas.microsoft.com/office/drawing/2014/main" id="{522CE810-0A49-41B0-8EB9-133C83DDC257}"/>
              </a:ext>
            </a:extLst>
          </p:cNvPr>
          <p:cNvSpPr txBox="1"/>
          <p:nvPr/>
        </p:nvSpPr>
        <p:spPr>
          <a:xfrm>
            <a:off x="0" y="2733152"/>
            <a:ext cx="1698171" cy="415498"/>
          </a:xfrm>
          <a:prstGeom prst="rect">
            <a:avLst/>
          </a:prstGeom>
          <a:solidFill>
            <a:schemeClr val="bg1"/>
          </a:solidFill>
        </p:spPr>
        <p:txBody>
          <a:bodyPr wrap="square" rtlCol="0">
            <a:spAutoFit/>
          </a:bodyPr>
          <a:lstStyle/>
          <a:p>
            <a:r>
              <a:rPr lang="it-IT" sz="1050">
                <a:solidFill>
                  <a:schemeClr val="bg2">
                    <a:lumMod val="75000"/>
                  </a:schemeClr>
                </a:solidFill>
              </a:rPr>
              <a:t>Cartuccia (standard, a gas singolo o a quattro gas)</a:t>
            </a:r>
          </a:p>
        </p:txBody>
      </p:sp>
      <p:sp>
        <p:nvSpPr>
          <p:cNvPr id="6" name="TextBox 5">
            <a:extLst>
              <a:ext uri="{FF2B5EF4-FFF2-40B4-BE49-F238E27FC236}">
                <a16:creationId xmlns:a16="http://schemas.microsoft.com/office/drawing/2014/main" id="{8E653732-B68C-4664-96E1-CB82ADA4A64D}"/>
              </a:ext>
            </a:extLst>
          </p:cNvPr>
          <p:cNvSpPr txBox="1"/>
          <p:nvPr/>
        </p:nvSpPr>
        <p:spPr>
          <a:xfrm>
            <a:off x="383511" y="3384144"/>
            <a:ext cx="922775" cy="253916"/>
          </a:xfrm>
          <a:prstGeom prst="rect">
            <a:avLst/>
          </a:prstGeom>
          <a:solidFill>
            <a:schemeClr val="bg1"/>
          </a:solidFill>
        </p:spPr>
        <p:txBody>
          <a:bodyPr wrap="square" rtlCol="0">
            <a:spAutoFit/>
          </a:bodyPr>
          <a:lstStyle/>
          <a:p>
            <a:r>
              <a:rPr lang="it-IT" sz="1050">
                <a:solidFill>
                  <a:schemeClr val="bg2">
                    <a:lumMod val="75000"/>
                  </a:schemeClr>
                </a:solidFill>
              </a:rPr>
              <a:t>Schermo LCD</a:t>
            </a:r>
          </a:p>
        </p:txBody>
      </p:sp>
      <p:sp>
        <p:nvSpPr>
          <p:cNvPr id="7" name="TextBox 6">
            <a:extLst>
              <a:ext uri="{FF2B5EF4-FFF2-40B4-BE49-F238E27FC236}">
                <a16:creationId xmlns:a16="http://schemas.microsoft.com/office/drawing/2014/main" id="{C0D52F81-8B72-46AB-ABBD-CE3993FE8E42}"/>
              </a:ext>
            </a:extLst>
          </p:cNvPr>
          <p:cNvSpPr txBox="1"/>
          <p:nvPr/>
        </p:nvSpPr>
        <p:spPr>
          <a:xfrm>
            <a:off x="383511" y="4242079"/>
            <a:ext cx="973016" cy="253916"/>
          </a:xfrm>
          <a:prstGeom prst="rect">
            <a:avLst/>
          </a:prstGeom>
          <a:solidFill>
            <a:schemeClr val="bg1"/>
          </a:solidFill>
        </p:spPr>
        <p:txBody>
          <a:bodyPr wrap="square" rtlCol="0">
            <a:spAutoFit/>
          </a:bodyPr>
          <a:lstStyle/>
          <a:p>
            <a:r>
              <a:rPr lang="it-IT" sz="1050">
                <a:solidFill>
                  <a:schemeClr val="bg2">
                    <a:lumMod val="75000"/>
                  </a:schemeClr>
                </a:solidFill>
              </a:rPr>
              <a:t>Tasto OK</a:t>
            </a:r>
          </a:p>
        </p:txBody>
      </p:sp>
      <p:sp>
        <p:nvSpPr>
          <p:cNvPr id="8" name="TextBox 7">
            <a:extLst>
              <a:ext uri="{FF2B5EF4-FFF2-40B4-BE49-F238E27FC236}">
                <a16:creationId xmlns:a16="http://schemas.microsoft.com/office/drawing/2014/main" id="{ED6F9454-9BE1-42D8-AD2D-6BF37F10921B}"/>
              </a:ext>
            </a:extLst>
          </p:cNvPr>
          <p:cNvSpPr txBox="1"/>
          <p:nvPr/>
        </p:nvSpPr>
        <p:spPr>
          <a:xfrm>
            <a:off x="383511" y="3846453"/>
            <a:ext cx="973016" cy="253916"/>
          </a:xfrm>
          <a:prstGeom prst="rect">
            <a:avLst/>
          </a:prstGeom>
          <a:solidFill>
            <a:schemeClr val="bg1"/>
          </a:solidFill>
        </p:spPr>
        <p:txBody>
          <a:bodyPr wrap="square" rtlCol="0">
            <a:spAutoFit/>
          </a:bodyPr>
          <a:lstStyle/>
          <a:p>
            <a:r>
              <a:rPr lang="it-IT" sz="1050">
                <a:solidFill>
                  <a:schemeClr val="bg2">
                    <a:lumMod val="75000"/>
                  </a:schemeClr>
                </a:solidFill>
              </a:rPr>
              <a:t>Tasto su</a:t>
            </a:r>
          </a:p>
        </p:txBody>
      </p:sp>
      <p:sp>
        <p:nvSpPr>
          <p:cNvPr id="9" name="TextBox 8">
            <a:extLst>
              <a:ext uri="{FF2B5EF4-FFF2-40B4-BE49-F238E27FC236}">
                <a16:creationId xmlns:a16="http://schemas.microsoft.com/office/drawing/2014/main" id="{1E6F98B2-DCA0-40D7-A60E-FC02BDAD4601}"/>
              </a:ext>
            </a:extLst>
          </p:cNvPr>
          <p:cNvSpPr txBox="1"/>
          <p:nvPr/>
        </p:nvSpPr>
        <p:spPr>
          <a:xfrm>
            <a:off x="383511" y="4671214"/>
            <a:ext cx="973016" cy="253916"/>
          </a:xfrm>
          <a:prstGeom prst="rect">
            <a:avLst/>
          </a:prstGeom>
          <a:solidFill>
            <a:schemeClr val="bg1"/>
          </a:solidFill>
        </p:spPr>
        <p:txBody>
          <a:bodyPr wrap="square" rtlCol="0">
            <a:spAutoFit/>
          </a:bodyPr>
          <a:lstStyle/>
          <a:p>
            <a:r>
              <a:rPr lang="it-IT" sz="1050">
                <a:solidFill>
                  <a:schemeClr val="bg2">
                    <a:lumMod val="75000"/>
                  </a:schemeClr>
                </a:solidFill>
              </a:rPr>
              <a:t>Pulsante di accensione</a:t>
            </a:r>
          </a:p>
        </p:txBody>
      </p:sp>
      <p:sp>
        <p:nvSpPr>
          <p:cNvPr id="10" name="TextBox 9">
            <a:extLst>
              <a:ext uri="{FF2B5EF4-FFF2-40B4-BE49-F238E27FC236}">
                <a16:creationId xmlns:a16="http://schemas.microsoft.com/office/drawing/2014/main" id="{A4771DE2-61A9-4049-9EB6-65EB309DD103}"/>
              </a:ext>
            </a:extLst>
          </p:cNvPr>
          <p:cNvSpPr txBox="1"/>
          <p:nvPr/>
        </p:nvSpPr>
        <p:spPr>
          <a:xfrm>
            <a:off x="3598984" y="1862295"/>
            <a:ext cx="1181360" cy="253916"/>
          </a:xfrm>
          <a:prstGeom prst="rect">
            <a:avLst/>
          </a:prstGeom>
          <a:solidFill>
            <a:schemeClr val="bg1"/>
          </a:solidFill>
        </p:spPr>
        <p:txBody>
          <a:bodyPr wrap="square" rtlCol="0">
            <a:spAutoFit/>
          </a:bodyPr>
          <a:lstStyle/>
          <a:p>
            <a:r>
              <a:rPr lang="it-IT" sz="1050" dirty="0">
                <a:solidFill>
                  <a:schemeClr val="bg2">
                    <a:lumMod val="75000"/>
                  </a:schemeClr>
                </a:solidFill>
              </a:rPr>
              <a:t>Spie di notifica</a:t>
            </a:r>
          </a:p>
        </p:txBody>
      </p:sp>
      <p:sp>
        <p:nvSpPr>
          <p:cNvPr id="11" name="TextBox 10">
            <a:extLst>
              <a:ext uri="{FF2B5EF4-FFF2-40B4-BE49-F238E27FC236}">
                <a16:creationId xmlns:a16="http://schemas.microsoft.com/office/drawing/2014/main" id="{A5362E9B-89D3-4F06-98D1-FFC846BD12AA}"/>
              </a:ext>
            </a:extLst>
          </p:cNvPr>
          <p:cNvSpPr txBox="1"/>
          <p:nvPr/>
        </p:nvSpPr>
        <p:spPr>
          <a:xfrm>
            <a:off x="3771221" y="2087649"/>
            <a:ext cx="2131868" cy="577081"/>
          </a:xfrm>
          <a:prstGeom prst="rect">
            <a:avLst/>
          </a:prstGeom>
          <a:solidFill>
            <a:schemeClr val="bg1"/>
          </a:solidFill>
        </p:spPr>
        <p:txBody>
          <a:bodyPr wrap="square" rtlCol="0">
            <a:spAutoFit/>
          </a:bodyPr>
          <a:lstStyle/>
          <a:p>
            <a:r>
              <a:rPr lang="it-IT" sz="1050" dirty="0">
                <a:solidFill>
                  <a:schemeClr val="bg2">
                    <a:lumMod val="75000"/>
                  </a:schemeClr>
                </a:solidFill>
              </a:rPr>
              <a:t>Avvisi e allarmi in attesa</a:t>
            </a:r>
          </a:p>
          <a:p>
            <a:r>
              <a:rPr lang="it-IT" sz="1050" dirty="0">
                <a:solidFill>
                  <a:schemeClr val="bg2">
                    <a:lumMod val="75000"/>
                  </a:schemeClr>
                </a:solidFill>
              </a:rPr>
              <a:t>Allarmi</a:t>
            </a:r>
          </a:p>
          <a:p>
            <a:r>
              <a:rPr lang="it-IT" sz="1050" dirty="0">
                <a:solidFill>
                  <a:schemeClr val="bg2">
                    <a:lumMod val="75000"/>
                  </a:schemeClr>
                </a:solidFill>
              </a:rPr>
              <a:t>LiveResponse</a:t>
            </a:r>
          </a:p>
        </p:txBody>
      </p:sp>
      <p:sp>
        <p:nvSpPr>
          <p:cNvPr id="12" name="TextBox 11">
            <a:extLst>
              <a:ext uri="{FF2B5EF4-FFF2-40B4-BE49-F238E27FC236}">
                <a16:creationId xmlns:a16="http://schemas.microsoft.com/office/drawing/2014/main" id="{CAEF7A5C-65B1-42CC-833A-73A9F1811460}"/>
              </a:ext>
            </a:extLst>
          </p:cNvPr>
          <p:cNvSpPr txBox="1"/>
          <p:nvPr/>
        </p:nvSpPr>
        <p:spPr>
          <a:xfrm>
            <a:off x="4085492" y="2733299"/>
            <a:ext cx="973016" cy="253916"/>
          </a:xfrm>
          <a:prstGeom prst="rect">
            <a:avLst/>
          </a:prstGeom>
          <a:solidFill>
            <a:schemeClr val="bg1"/>
          </a:solidFill>
        </p:spPr>
        <p:txBody>
          <a:bodyPr wrap="square" rtlCol="0">
            <a:spAutoFit/>
          </a:bodyPr>
          <a:lstStyle/>
          <a:p>
            <a:r>
              <a:rPr lang="it-IT" sz="1050">
                <a:solidFill>
                  <a:schemeClr val="bg2">
                    <a:lumMod val="75000"/>
                  </a:schemeClr>
                </a:solidFill>
              </a:rPr>
              <a:t>SureSafe</a:t>
            </a:r>
          </a:p>
        </p:txBody>
      </p:sp>
      <p:sp>
        <p:nvSpPr>
          <p:cNvPr id="13" name="TextBox 12">
            <a:extLst>
              <a:ext uri="{FF2B5EF4-FFF2-40B4-BE49-F238E27FC236}">
                <a16:creationId xmlns:a16="http://schemas.microsoft.com/office/drawing/2014/main" id="{32863FAC-4469-4046-8587-1583F74360FE}"/>
              </a:ext>
            </a:extLst>
          </p:cNvPr>
          <p:cNvSpPr txBox="1"/>
          <p:nvPr/>
        </p:nvSpPr>
        <p:spPr>
          <a:xfrm>
            <a:off x="4146618" y="3384144"/>
            <a:ext cx="973016" cy="253916"/>
          </a:xfrm>
          <a:prstGeom prst="rect">
            <a:avLst/>
          </a:prstGeom>
          <a:solidFill>
            <a:schemeClr val="bg1"/>
          </a:solidFill>
        </p:spPr>
        <p:txBody>
          <a:bodyPr wrap="square" rtlCol="0">
            <a:spAutoFit/>
          </a:bodyPr>
          <a:lstStyle/>
          <a:p>
            <a:r>
              <a:rPr lang="it-IT" sz="1050">
                <a:solidFill>
                  <a:schemeClr val="bg2">
                    <a:lumMod val="75000"/>
                  </a:schemeClr>
                </a:solidFill>
              </a:rPr>
              <a:t>Altoparlante</a:t>
            </a:r>
          </a:p>
        </p:txBody>
      </p:sp>
      <p:sp>
        <p:nvSpPr>
          <p:cNvPr id="14" name="TextBox 13">
            <a:extLst>
              <a:ext uri="{FF2B5EF4-FFF2-40B4-BE49-F238E27FC236}">
                <a16:creationId xmlns:a16="http://schemas.microsoft.com/office/drawing/2014/main" id="{AC09AE7B-74B1-4CAE-AF8B-83CB990B1F4F}"/>
              </a:ext>
            </a:extLst>
          </p:cNvPr>
          <p:cNvSpPr txBox="1"/>
          <p:nvPr/>
        </p:nvSpPr>
        <p:spPr>
          <a:xfrm>
            <a:off x="3896248" y="3870072"/>
            <a:ext cx="973016" cy="253916"/>
          </a:xfrm>
          <a:prstGeom prst="rect">
            <a:avLst/>
          </a:prstGeom>
          <a:solidFill>
            <a:schemeClr val="bg1"/>
          </a:solidFill>
        </p:spPr>
        <p:txBody>
          <a:bodyPr wrap="square" rtlCol="0">
            <a:spAutoFit/>
          </a:bodyPr>
          <a:lstStyle/>
          <a:p>
            <a:r>
              <a:rPr lang="it-IT" sz="1050">
                <a:solidFill>
                  <a:schemeClr val="bg2">
                    <a:lumMod val="75000"/>
                  </a:schemeClr>
                </a:solidFill>
              </a:rPr>
              <a:t>Tasto giù</a:t>
            </a:r>
          </a:p>
        </p:txBody>
      </p:sp>
      <p:sp>
        <p:nvSpPr>
          <p:cNvPr id="15" name="TextBox 14">
            <a:extLst>
              <a:ext uri="{FF2B5EF4-FFF2-40B4-BE49-F238E27FC236}">
                <a16:creationId xmlns:a16="http://schemas.microsoft.com/office/drawing/2014/main" id="{6917AE56-BF2C-4183-B420-1FB47576B3F1}"/>
              </a:ext>
            </a:extLst>
          </p:cNvPr>
          <p:cNvSpPr txBox="1"/>
          <p:nvPr/>
        </p:nvSpPr>
        <p:spPr>
          <a:xfrm>
            <a:off x="4072929" y="4354004"/>
            <a:ext cx="973016" cy="253916"/>
          </a:xfrm>
          <a:prstGeom prst="rect">
            <a:avLst/>
          </a:prstGeom>
          <a:solidFill>
            <a:schemeClr val="bg1"/>
          </a:solidFill>
        </p:spPr>
        <p:txBody>
          <a:bodyPr wrap="square" rtlCol="0">
            <a:spAutoFit/>
          </a:bodyPr>
          <a:lstStyle/>
          <a:p>
            <a:r>
              <a:rPr lang="it-IT" sz="1050">
                <a:solidFill>
                  <a:schemeClr val="bg2">
                    <a:lumMod val="75000"/>
                  </a:schemeClr>
                </a:solidFill>
              </a:rPr>
              <a:t>Linguetta a scatto</a:t>
            </a:r>
          </a:p>
        </p:txBody>
      </p:sp>
      <p:sp>
        <p:nvSpPr>
          <p:cNvPr id="16" name="TextBox 15">
            <a:extLst>
              <a:ext uri="{FF2B5EF4-FFF2-40B4-BE49-F238E27FC236}">
                <a16:creationId xmlns:a16="http://schemas.microsoft.com/office/drawing/2014/main" id="{393CF7F4-5DB7-4B50-89A0-098EA37F21B6}"/>
              </a:ext>
            </a:extLst>
          </p:cNvPr>
          <p:cNvSpPr txBox="1"/>
          <p:nvPr/>
        </p:nvSpPr>
        <p:spPr>
          <a:xfrm>
            <a:off x="3632218" y="4867899"/>
            <a:ext cx="1318846" cy="253916"/>
          </a:xfrm>
          <a:prstGeom prst="rect">
            <a:avLst/>
          </a:prstGeom>
          <a:solidFill>
            <a:schemeClr val="bg1"/>
          </a:solidFill>
        </p:spPr>
        <p:txBody>
          <a:bodyPr wrap="square" rtlCol="0">
            <a:spAutoFit/>
          </a:bodyPr>
          <a:lstStyle/>
          <a:p>
            <a:r>
              <a:rPr lang="it-IT" sz="1050">
                <a:solidFill>
                  <a:schemeClr val="bg2">
                    <a:lumMod val="75000"/>
                  </a:schemeClr>
                </a:solidFill>
              </a:rPr>
              <a:t>Tasto della linguetta a scatto</a:t>
            </a:r>
          </a:p>
        </p:txBody>
      </p:sp>
      <p:sp>
        <p:nvSpPr>
          <p:cNvPr id="17" name="TextBox 16">
            <a:extLst>
              <a:ext uri="{FF2B5EF4-FFF2-40B4-BE49-F238E27FC236}">
                <a16:creationId xmlns:a16="http://schemas.microsoft.com/office/drawing/2014/main" id="{A0810CDD-5FF6-469F-B145-C07CA4F1E86C}"/>
              </a:ext>
            </a:extLst>
          </p:cNvPr>
          <p:cNvSpPr txBox="1"/>
          <p:nvPr/>
        </p:nvSpPr>
        <p:spPr>
          <a:xfrm>
            <a:off x="3786553" y="5381794"/>
            <a:ext cx="1308798" cy="253916"/>
          </a:xfrm>
          <a:prstGeom prst="rect">
            <a:avLst/>
          </a:prstGeom>
          <a:solidFill>
            <a:schemeClr val="bg1"/>
          </a:solidFill>
        </p:spPr>
        <p:txBody>
          <a:bodyPr wrap="square" rtlCol="0">
            <a:spAutoFit/>
          </a:bodyPr>
          <a:lstStyle/>
          <a:p>
            <a:r>
              <a:rPr lang="it-IT" sz="1050">
                <a:solidFill>
                  <a:schemeClr val="bg2">
                    <a:lumMod val="75000"/>
                  </a:schemeClr>
                </a:solidFill>
              </a:rPr>
              <a:t>Spia di ricarica</a:t>
            </a:r>
          </a:p>
        </p:txBody>
      </p:sp>
      <p:sp>
        <p:nvSpPr>
          <p:cNvPr id="18" name="TextBox 17">
            <a:extLst>
              <a:ext uri="{FF2B5EF4-FFF2-40B4-BE49-F238E27FC236}">
                <a16:creationId xmlns:a16="http://schemas.microsoft.com/office/drawing/2014/main" id="{86631EBC-72B0-4DA0-9736-75FBFBA14213}"/>
              </a:ext>
            </a:extLst>
          </p:cNvPr>
          <p:cNvSpPr txBox="1"/>
          <p:nvPr/>
        </p:nvSpPr>
        <p:spPr>
          <a:xfrm>
            <a:off x="4951064" y="3477210"/>
            <a:ext cx="1090247" cy="253916"/>
          </a:xfrm>
          <a:prstGeom prst="rect">
            <a:avLst/>
          </a:prstGeom>
          <a:solidFill>
            <a:schemeClr val="bg1"/>
          </a:solidFill>
        </p:spPr>
        <p:txBody>
          <a:bodyPr wrap="square" rtlCol="0">
            <a:spAutoFit/>
          </a:bodyPr>
          <a:lstStyle/>
          <a:p>
            <a:r>
              <a:rPr lang="it-IT" sz="1050">
                <a:solidFill>
                  <a:schemeClr val="bg2">
                    <a:lumMod val="75000"/>
                  </a:schemeClr>
                </a:solidFill>
              </a:rPr>
              <a:t>Clip metallica per cintura</a:t>
            </a:r>
          </a:p>
        </p:txBody>
      </p:sp>
      <p:sp>
        <p:nvSpPr>
          <p:cNvPr id="19" name="TextBox 18">
            <a:extLst>
              <a:ext uri="{FF2B5EF4-FFF2-40B4-BE49-F238E27FC236}">
                <a16:creationId xmlns:a16="http://schemas.microsoft.com/office/drawing/2014/main" id="{5F3FCAA4-F516-4AED-B9E4-A88E9CBAF494}"/>
              </a:ext>
            </a:extLst>
          </p:cNvPr>
          <p:cNvSpPr txBox="1"/>
          <p:nvPr/>
        </p:nvSpPr>
        <p:spPr>
          <a:xfrm>
            <a:off x="7955781" y="2813943"/>
            <a:ext cx="1090247" cy="253916"/>
          </a:xfrm>
          <a:prstGeom prst="rect">
            <a:avLst/>
          </a:prstGeom>
          <a:solidFill>
            <a:schemeClr val="bg1"/>
          </a:solidFill>
        </p:spPr>
        <p:txBody>
          <a:bodyPr wrap="square" rtlCol="0">
            <a:spAutoFit/>
          </a:bodyPr>
          <a:lstStyle/>
          <a:p>
            <a:r>
              <a:rPr lang="it-IT" sz="1050">
                <a:solidFill>
                  <a:schemeClr val="bg2">
                    <a:lumMod val="75000"/>
                  </a:schemeClr>
                </a:solidFill>
              </a:rPr>
              <a:t>Etichetta cartuccia</a:t>
            </a:r>
          </a:p>
        </p:txBody>
      </p:sp>
      <p:sp>
        <p:nvSpPr>
          <p:cNvPr id="20" name="TextBox 19">
            <a:extLst>
              <a:ext uri="{FF2B5EF4-FFF2-40B4-BE49-F238E27FC236}">
                <a16:creationId xmlns:a16="http://schemas.microsoft.com/office/drawing/2014/main" id="{D39E0C8D-DBD6-403E-A015-17F86DA637CE}"/>
              </a:ext>
            </a:extLst>
          </p:cNvPr>
          <p:cNvSpPr txBox="1"/>
          <p:nvPr/>
        </p:nvSpPr>
        <p:spPr>
          <a:xfrm>
            <a:off x="8073848" y="4227046"/>
            <a:ext cx="973016" cy="253916"/>
          </a:xfrm>
          <a:prstGeom prst="rect">
            <a:avLst/>
          </a:prstGeom>
          <a:solidFill>
            <a:schemeClr val="bg1"/>
          </a:solidFill>
        </p:spPr>
        <p:txBody>
          <a:bodyPr wrap="square" rtlCol="0">
            <a:spAutoFit/>
          </a:bodyPr>
          <a:lstStyle/>
          <a:p>
            <a:r>
              <a:rPr lang="it-IT" sz="1050">
                <a:solidFill>
                  <a:schemeClr val="bg2">
                    <a:lumMod val="75000"/>
                  </a:schemeClr>
                </a:solidFill>
              </a:rPr>
              <a:t>Etichetta dispositivo</a:t>
            </a:r>
          </a:p>
        </p:txBody>
      </p:sp>
    </p:spTree>
    <p:extLst>
      <p:ext uri="{BB962C8B-B14F-4D97-AF65-F5344CB8AC3E}">
        <p14:creationId xmlns:p14="http://schemas.microsoft.com/office/powerpoint/2010/main" val="3828151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636816"/>
            <a:ext cx="9144000" cy="2353128"/>
          </a:xfrm>
          <a:prstGeom prst="rect">
            <a:avLst/>
          </a:prstGeom>
        </p:spPr>
      </p:pic>
      <p:sp>
        <p:nvSpPr>
          <p:cNvPr id="2" name="Title 1"/>
          <p:cNvSpPr>
            <a:spLocks noGrp="1"/>
          </p:cNvSpPr>
          <p:nvPr>
            <p:ph type="title"/>
          </p:nvPr>
        </p:nvSpPr>
        <p:spPr/>
        <p:txBody>
          <a:bodyPr/>
          <a:lstStyle/>
          <a:p>
            <a:r>
              <a:rPr lang="it-IT"/>
              <a:t>ACCENSIONE</a:t>
            </a:r>
          </a:p>
        </p:txBody>
      </p:sp>
      <p:sp>
        <p:nvSpPr>
          <p:cNvPr id="3" name="Content Placeholder 2"/>
          <p:cNvSpPr>
            <a:spLocks noGrp="1"/>
          </p:cNvSpPr>
          <p:nvPr>
            <p:ph idx="1"/>
          </p:nvPr>
        </p:nvSpPr>
        <p:spPr>
          <a:xfrm>
            <a:off x="299082" y="3403193"/>
            <a:ext cx="8574864" cy="1082777"/>
          </a:xfrm>
        </p:spPr>
        <p:txBody>
          <a:bodyPr/>
          <a:lstStyle/>
          <a:p>
            <a:pPr marL="0" indent="0" algn="ctr">
              <a:buNone/>
            </a:pPr>
            <a:r>
              <a:rPr lang="it-IT"/>
              <a:t>Premere il pulsante di accensione una volta per accendere il dispositivo. </a:t>
            </a:r>
          </a:p>
        </p:txBody>
      </p:sp>
      <p:cxnSp>
        <p:nvCxnSpPr>
          <p:cNvPr id="9" name="Straight Connector 8"/>
          <p:cNvCxnSpPr/>
          <p:nvPr/>
        </p:nvCxnSpPr>
        <p:spPr>
          <a:xfrm>
            <a:off x="408733" y="4944616"/>
            <a:ext cx="4112892" cy="0"/>
          </a:xfrm>
          <a:prstGeom prst="line">
            <a:avLst/>
          </a:prstGeom>
          <a:ln w="63500" cap="rnd">
            <a:solidFill>
              <a:srgbClr val="509E2F"/>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662950" y="4944616"/>
            <a:ext cx="4004961" cy="0"/>
          </a:xfrm>
          <a:prstGeom prst="line">
            <a:avLst/>
          </a:prstGeom>
          <a:ln w="63500" cap="rnd">
            <a:solidFill>
              <a:srgbClr val="509E2F"/>
            </a:solidFill>
            <a:prstDash val="solid"/>
          </a:ln>
        </p:spPr>
        <p:style>
          <a:lnRef idx="1">
            <a:schemeClr val="accent1"/>
          </a:lnRef>
          <a:fillRef idx="0">
            <a:schemeClr val="accent1"/>
          </a:fillRef>
          <a:effectRef idx="0">
            <a:schemeClr val="accent1"/>
          </a:effectRef>
          <a:fontRef idx="minor">
            <a:schemeClr val="tx1"/>
          </a:fontRef>
        </p:style>
      </p:cxnSp>
      <p:sp>
        <p:nvSpPr>
          <p:cNvPr id="12" name="Content Placeholder 2"/>
          <p:cNvSpPr txBox="1">
            <a:spLocks/>
          </p:cNvSpPr>
          <p:nvPr/>
        </p:nvSpPr>
        <p:spPr>
          <a:xfrm>
            <a:off x="4662950" y="5110099"/>
            <a:ext cx="4004961"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it-IT" sz="1400"/>
              <a:t>Stabilita la connessione alla rete di sicurezza Blackline, la spia SureSafe smette di lampeggiare e rimane accesa fissa.</a:t>
            </a:r>
          </a:p>
        </p:txBody>
      </p:sp>
      <p:sp>
        <p:nvSpPr>
          <p:cNvPr id="13" name="Content Placeholder 2"/>
          <p:cNvSpPr txBox="1">
            <a:spLocks/>
          </p:cNvSpPr>
          <p:nvPr/>
        </p:nvSpPr>
        <p:spPr>
          <a:xfrm>
            <a:off x="408733" y="5110099"/>
            <a:ext cx="3798926"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it-IT" sz="1400"/>
              <a:t>La luce SureSafe lampeggia indicando che il dispositivo sta provando a stabilire il collegamento. </a:t>
            </a:r>
            <a:r>
              <a:rPr lang="it-IT" sz="1400" b="1"/>
              <a:t>Niente panico! È normale vedere la spia lampeggiare per breve tempo.</a:t>
            </a:r>
          </a:p>
        </p:txBody>
      </p:sp>
      <p:sp>
        <p:nvSpPr>
          <p:cNvPr id="14" name="Content Placeholder 2"/>
          <p:cNvSpPr txBox="1">
            <a:spLocks/>
          </p:cNvSpPr>
          <p:nvPr/>
        </p:nvSpPr>
        <p:spPr>
          <a:xfrm>
            <a:off x="268939" y="4420804"/>
            <a:ext cx="8613803"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it-IT" b="1">
                <a:solidFill>
                  <a:srgbClr val="509E2F"/>
                </a:solidFill>
              </a:rPr>
              <a:t>SPIA SURESAFE</a:t>
            </a:r>
          </a:p>
        </p:txBody>
      </p:sp>
    </p:spTree>
    <p:extLst>
      <p:ext uri="{BB962C8B-B14F-4D97-AF65-F5344CB8AC3E}">
        <p14:creationId xmlns:p14="http://schemas.microsoft.com/office/powerpoint/2010/main" val="1675217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BUMP TEST / CALIBRAZIONE</a:t>
            </a:r>
          </a:p>
        </p:txBody>
      </p:sp>
      <p:sp>
        <p:nvSpPr>
          <p:cNvPr id="6" name="Content Placeholder 2"/>
          <p:cNvSpPr>
            <a:spLocks noGrp="1"/>
          </p:cNvSpPr>
          <p:nvPr>
            <p:ph idx="1"/>
          </p:nvPr>
        </p:nvSpPr>
        <p:spPr>
          <a:xfrm>
            <a:off x="268939" y="3272969"/>
            <a:ext cx="8639965" cy="448224"/>
          </a:xfrm>
        </p:spPr>
        <p:txBody>
          <a:bodyPr>
            <a:normAutofit fontScale="77500" lnSpcReduction="20000"/>
          </a:bodyPr>
          <a:lstStyle/>
          <a:p>
            <a:pPr marL="0" indent="0" algn="ctr">
              <a:buNone/>
            </a:pPr>
            <a:r>
              <a:rPr lang="it-IT"/>
              <a:t>Quando si accende, il G7 verifica se è il momento di eseguire un bump test o una calibrazione e lo segnala. </a:t>
            </a:r>
          </a:p>
        </p:txBody>
      </p:sp>
      <p:sp>
        <p:nvSpPr>
          <p:cNvPr id="9" name="TextBox 8"/>
          <p:cNvSpPr txBox="1"/>
          <p:nvPr/>
        </p:nvSpPr>
        <p:spPr>
          <a:xfrm>
            <a:off x="2181816" y="4149784"/>
            <a:ext cx="2284439" cy="2154436"/>
          </a:xfrm>
          <a:prstGeom prst="rect">
            <a:avLst/>
          </a:prstGeom>
          <a:noFill/>
        </p:spPr>
        <p:txBody>
          <a:bodyPr wrap="square" rtlCol="0">
            <a:normAutofit fontScale="92500" lnSpcReduction="20000"/>
          </a:bodyPr>
          <a:lstStyle/>
          <a:p>
            <a:r>
              <a:rPr lang="it-IT" b="1" dirty="0"/>
              <a:t>Cosa faccio?</a:t>
            </a:r>
          </a:p>
          <a:p>
            <a:endParaRPr lang="en-US" b="1" dirty="0"/>
          </a:p>
          <a:p>
            <a:r>
              <a:rPr lang="it-IT" sz="1400" dirty="0"/>
              <a:t>Tieni premute le frecce
</a:t>
            </a:r>
            <a:br>
              <a:rPr lang="it-IT" sz="1400" dirty="0"/>
            </a:br>
            <a:r>
              <a:rPr lang="it-IT" sz="1400" dirty="0"/>
              <a:t>su e giù per silenziare</a:t>
            </a:r>
            <a:br>
              <a:rPr lang="it-IT" sz="1400" dirty="0"/>
            </a:br>
            <a:r>
              <a:rPr lang="it-IT" sz="1400" dirty="0"/>
              <a:t>il promemoria.</a:t>
            </a:r>
          </a:p>
          <a:p>
            <a:endParaRPr lang="en-US" sz="1400" dirty="0"/>
          </a:p>
          <a:p>
            <a:r>
              <a:rPr lang="it-IT" sz="1400" dirty="0"/>
              <a:t>Procedi quindi con il bump test o la calibrazione seguendo uno dei metodi descritti nella diapositiva seguente.</a:t>
            </a:r>
          </a:p>
        </p:txBody>
      </p:sp>
      <p:sp>
        <p:nvSpPr>
          <p:cNvPr id="10" name="Rectangle 9"/>
          <p:cNvSpPr/>
          <p:nvPr/>
        </p:nvSpPr>
        <p:spPr>
          <a:xfrm>
            <a:off x="2079476" y="4080290"/>
            <a:ext cx="5018890" cy="2293424"/>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01912" y="4315172"/>
            <a:ext cx="2484705" cy="182366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80469" y="1074474"/>
            <a:ext cx="1634633" cy="1634633"/>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346711" y="1074474"/>
            <a:ext cx="1631848" cy="1631848"/>
          </a:xfrm>
          <a:prstGeom prst="rect">
            <a:avLst/>
          </a:prstGeom>
        </p:spPr>
      </p:pic>
      <p:sp>
        <p:nvSpPr>
          <p:cNvPr id="14" name="TextBox 13"/>
          <p:cNvSpPr txBox="1"/>
          <p:nvPr/>
        </p:nvSpPr>
        <p:spPr>
          <a:xfrm>
            <a:off x="2443397" y="2748967"/>
            <a:ext cx="908775" cy="276999"/>
          </a:xfrm>
          <a:prstGeom prst="rect">
            <a:avLst/>
          </a:prstGeom>
          <a:noFill/>
        </p:spPr>
        <p:txBody>
          <a:bodyPr wrap="none" rtlCol="0">
            <a:spAutoFit/>
          </a:bodyPr>
          <a:lstStyle/>
          <a:p>
            <a:r>
              <a:rPr lang="it-IT" sz="1200"/>
              <a:t>Bump test</a:t>
            </a:r>
          </a:p>
        </p:txBody>
      </p:sp>
      <p:sp>
        <p:nvSpPr>
          <p:cNvPr id="15" name="TextBox 14"/>
          <p:cNvSpPr txBox="1"/>
          <p:nvPr/>
        </p:nvSpPr>
        <p:spPr>
          <a:xfrm>
            <a:off x="5704817" y="2747371"/>
            <a:ext cx="915635" cy="276999"/>
          </a:xfrm>
          <a:prstGeom prst="rect">
            <a:avLst/>
          </a:prstGeom>
          <a:noFill/>
        </p:spPr>
        <p:txBody>
          <a:bodyPr wrap="none" rtlCol="0">
            <a:spAutoFit/>
          </a:bodyPr>
          <a:lstStyle/>
          <a:p>
            <a:r>
              <a:rPr lang="it-IT" sz="1200"/>
              <a:t>Calibrazione</a:t>
            </a:r>
          </a:p>
        </p:txBody>
      </p:sp>
      <p:pic>
        <p:nvPicPr>
          <p:cNvPr id="3" name="ADO_G7_YellowWarni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79476" y="6415941"/>
            <a:ext cx="297375" cy="297375"/>
          </a:xfrm>
          <a:prstGeom prst="rect">
            <a:avLst/>
          </a:prstGeom>
        </p:spPr>
      </p:pic>
    </p:spTree>
    <p:extLst>
      <p:ext uri="{BB962C8B-B14F-4D97-AF65-F5344CB8AC3E}">
        <p14:creationId xmlns:p14="http://schemas.microsoft.com/office/powerpoint/2010/main" val="122170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nextCondLst>
                <p:cond evt="onClick" delay="0">
                  <p:tgtEl>
                    <p:spTgt spid="3"/>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9"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65033" y="3291039"/>
            <a:ext cx="4478967" cy="2985978"/>
          </a:xfrm>
          <a:prstGeom prst="rect">
            <a:avLst/>
          </a:prstGeom>
        </p:spPr>
      </p:pic>
      <p:sp>
        <p:nvSpPr>
          <p:cNvPr id="2" name="Title 1"/>
          <p:cNvSpPr>
            <a:spLocks noGrp="1"/>
          </p:cNvSpPr>
          <p:nvPr>
            <p:ph type="title"/>
          </p:nvPr>
        </p:nvSpPr>
        <p:spPr/>
        <p:txBody>
          <a:bodyPr/>
          <a:lstStyle/>
          <a:p>
            <a:r>
              <a:rPr lang="it-IT"/>
              <a:t>BUMP TEST / CALIBRAZIONE</a:t>
            </a:r>
          </a:p>
        </p:txBody>
      </p:sp>
      <p:pic>
        <p:nvPicPr>
          <p:cNvPr id="3" name="Picture 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9410" y="3357099"/>
            <a:ext cx="5442645" cy="3060944"/>
          </a:xfrm>
          <a:prstGeom prst="rect">
            <a:avLst/>
          </a:prstGeom>
        </p:spPr>
      </p:pic>
      <p:sp>
        <p:nvSpPr>
          <p:cNvPr id="4" name="TextBox 3"/>
          <p:cNvSpPr txBox="1"/>
          <p:nvPr/>
        </p:nvSpPr>
        <p:spPr>
          <a:xfrm>
            <a:off x="597106" y="2178941"/>
            <a:ext cx="2746516" cy="1384995"/>
          </a:xfrm>
          <a:prstGeom prst="rect">
            <a:avLst/>
          </a:prstGeom>
          <a:noFill/>
        </p:spPr>
        <p:txBody>
          <a:bodyPr wrap="square" rtlCol="0">
            <a:spAutoFit/>
          </a:bodyPr>
          <a:lstStyle/>
          <a:p>
            <a:r>
              <a:rPr lang="it-IT" sz="1400" b="1"/>
              <a:t>Con G7 Dock:</a:t>
            </a:r>
          </a:p>
          <a:p>
            <a:pPr marL="342900" indent="-342900">
              <a:buAutoNum type="arabicPeriod"/>
            </a:pPr>
            <a:r>
              <a:rPr lang="it-IT" sz="1400"/>
              <a:t>Sistema il G7 nel Dock</a:t>
            </a:r>
          </a:p>
          <a:p>
            <a:pPr marL="342900" indent="-342900">
              <a:buAutoNum type="arabicPeriod"/>
            </a:pPr>
            <a:r>
              <a:rPr lang="it-IT" sz="1400"/>
              <a:t>Chiudi il coperchio</a:t>
            </a:r>
          </a:p>
          <a:p>
            <a:pPr marL="342900" indent="-342900">
              <a:buAutoNum type="arabicPeriod"/>
            </a:pPr>
            <a:r>
              <a:rPr lang="it-IT" sz="1400"/>
              <a:t>Seleziona bump test/calibrazione dal menu</a:t>
            </a:r>
          </a:p>
          <a:p>
            <a:pPr marL="342900" indent="-342900">
              <a:buAutoNum type="arabicPeriod"/>
            </a:pPr>
            <a:r>
              <a:rPr lang="it-IT" sz="1400"/>
              <a:t>Lascia che sia il G7 Dock a fare il resto!</a:t>
            </a:r>
          </a:p>
        </p:txBody>
      </p:sp>
      <p:sp>
        <p:nvSpPr>
          <p:cNvPr id="5" name="TextBox 4"/>
          <p:cNvSpPr txBox="1"/>
          <p:nvPr/>
        </p:nvSpPr>
        <p:spPr>
          <a:xfrm>
            <a:off x="1677843" y="1251824"/>
            <a:ext cx="5601918" cy="400110"/>
          </a:xfrm>
          <a:prstGeom prst="rect">
            <a:avLst/>
          </a:prstGeom>
          <a:noFill/>
        </p:spPr>
        <p:txBody>
          <a:bodyPr wrap="none" rtlCol="0">
            <a:spAutoFit/>
          </a:bodyPr>
          <a:lstStyle/>
          <a:p>
            <a:r>
              <a:rPr lang="it-IT" sz="2000"/>
              <a:t>Puoi eseguire bump test e calibrazione in due modi:</a:t>
            </a:r>
          </a:p>
        </p:txBody>
      </p:sp>
      <p:sp>
        <p:nvSpPr>
          <p:cNvPr id="7" name="TextBox 6"/>
          <p:cNvSpPr txBox="1"/>
          <p:nvPr/>
        </p:nvSpPr>
        <p:spPr>
          <a:xfrm>
            <a:off x="4768727" y="2178941"/>
            <a:ext cx="3641898" cy="1384995"/>
          </a:xfrm>
          <a:prstGeom prst="rect">
            <a:avLst/>
          </a:prstGeom>
          <a:noFill/>
        </p:spPr>
        <p:txBody>
          <a:bodyPr wrap="square" rtlCol="0">
            <a:spAutoFit/>
          </a:bodyPr>
          <a:lstStyle/>
          <a:p>
            <a:r>
              <a:rPr lang="it-IT" sz="1400" b="1" dirty="0"/>
              <a:t>Manualmente:</a:t>
            </a:r>
          </a:p>
          <a:p>
            <a:pPr marL="342900" indent="-342900">
              <a:buAutoNum type="arabicPeriod"/>
            </a:pPr>
            <a:r>
              <a:rPr lang="it-IT" sz="1400" dirty="0"/>
              <a:t>Premi OK per entrare nel menu</a:t>
            </a:r>
          </a:p>
          <a:p>
            <a:pPr marL="342900" indent="-342900">
              <a:buAutoNum type="arabicPeriod"/>
            </a:pPr>
            <a:r>
              <a:rPr lang="it-IT" sz="1400" dirty="0"/>
              <a:t>Usa le frecce su e giù per navigare fino al </a:t>
            </a:r>
            <a:r>
              <a:rPr lang="it-IT" sz="1400" dirty="0" err="1"/>
              <a:t>bump</a:t>
            </a:r>
            <a:r>
              <a:rPr lang="it-IT" sz="1400" dirty="0"/>
              <a:t> test</a:t>
            </a:r>
          </a:p>
          <a:p>
            <a:pPr marL="342900" indent="-342900">
              <a:buAutoNum type="arabicPeriod"/>
            </a:pPr>
            <a:r>
              <a:rPr lang="it-IT" sz="1400" dirty="0"/>
              <a:t>Seleziona </a:t>
            </a:r>
            <a:r>
              <a:rPr lang="it-IT" sz="1400" dirty="0" err="1"/>
              <a:t>bump</a:t>
            </a:r>
            <a:r>
              <a:rPr lang="it-IT" sz="1400" dirty="0"/>
              <a:t> test</a:t>
            </a:r>
          </a:p>
          <a:p>
            <a:pPr marL="342900" indent="-342900">
              <a:buAutoNum type="arabicPeriod"/>
            </a:pPr>
            <a:r>
              <a:rPr lang="it-IT" sz="1400" dirty="0"/>
              <a:t>Segui i passaggi indicati nella schermata</a:t>
            </a:r>
          </a:p>
        </p:txBody>
      </p:sp>
    </p:spTree>
    <p:extLst>
      <p:ext uri="{BB962C8B-B14F-4D97-AF65-F5344CB8AC3E}">
        <p14:creationId xmlns:p14="http://schemas.microsoft.com/office/powerpoint/2010/main" val="133644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INDOSSARE IL DISPOSITIVO</a:t>
            </a:r>
          </a:p>
        </p:txBody>
      </p:sp>
      <p:sp>
        <p:nvSpPr>
          <p:cNvPr id="3" name="Content Placeholder 2"/>
          <p:cNvSpPr>
            <a:spLocks noGrp="1"/>
          </p:cNvSpPr>
          <p:nvPr>
            <p:ph idx="1"/>
          </p:nvPr>
        </p:nvSpPr>
        <p:spPr>
          <a:xfrm>
            <a:off x="0" y="2890155"/>
            <a:ext cx="4572000" cy="445966"/>
          </a:xfrm>
        </p:spPr>
        <p:txBody>
          <a:bodyPr/>
          <a:lstStyle/>
          <a:p>
            <a:pPr marL="0" indent="0" algn="ctr">
              <a:buNone/>
            </a:pPr>
            <a:r>
              <a:rPr lang="it-IT"/>
              <a:t>Alla cintura</a:t>
            </a:r>
          </a:p>
        </p:txBody>
      </p:sp>
      <p:sp>
        <p:nvSpPr>
          <p:cNvPr id="5" name="Content Placeholder 2"/>
          <p:cNvSpPr txBox="1">
            <a:spLocks/>
          </p:cNvSpPr>
          <p:nvPr/>
        </p:nvSpPr>
        <p:spPr>
          <a:xfrm>
            <a:off x="4572000" y="2890155"/>
            <a:ext cx="4572000" cy="44596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it-IT"/>
              <a:t>Sul petto</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36815"/>
            <a:ext cx="4572000" cy="217017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0" y="636815"/>
            <a:ext cx="4572000" cy="2170176"/>
          </a:xfrm>
          <a:prstGeom prst="rect">
            <a:avLst/>
          </a:prstGeom>
        </p:spPr>
      </p:pic>
      <p:grpSp>
        <p:nvGrpSpPr>
          <p:cNvPr id="11" name="Group 10"/>
          <p:cNvGrpSpPr/>
          <p:nvPr/>
        </p:nvGrpSpPr>
        <p:grpSpPr>
          <a:xfrm>
            <a:off x="440869" y="3649436"/>
            <a:ext cx="8250611" cy="2963634"/>
            <a:chOff x="440869" y="3649436"/>
            <a:chExt cx="8250611" cy="2963634"/>
          </a:xfrm>
        </p:grpSpPr>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0869" y="3649436"/>
              <a:ext cx="8250611" cy="2963634"/>
            </a:xfrm>
            <a:prstGeom prst="rect">
              <a:avLst/>
            </a:prstGeom>
          </p:spPr>
        </p:pic>
        <p:sp>
          <p:nvSpPr>
            <p:cNvPr id="10" name="Rectangle 9"/>
            <p:cNvSpPr/>
            <p:nvPr/>
          </p:nvSpPr>
          <p:spPr>
            <a:xfrm>
              <a:off x="440871" y="6281404"/>
              <a:ext cx="8245929" cy="3316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440872" y="6322224"/>
              <a:ext cx="8245928" cy="290846"/>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it-IT" sz="1200">
                  <a:solidFill>
                    <a:schemeClr val="bg1"/>
                  </a:solidFill>
                </a:rPr>
                <a:t>NON LASCIARE IL G7 INCUSTODITO QUANDO È ACCESO PERCHÉ POTREBBE GENERARE DEI FALSI ALLARMI ROSSI</a:t>
              </a:r>
            </a:p>
          </p:txBody>
        </p:sp>
        <p:sp>
          <p:nvSpPr>
            <p:cNvPr id="9" name="Rectangle 8"/>
            <p:cNvSpPr/>
            <p:nvPr/>
          </p:nvSpPr>
          <p:spPr>
            <a:xfrm>
              <a:off x="440871" y="3649436"/>
              <a:ext cx="8245929" cy="296363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6125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CKLINE SAFETY - 4:3">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lineSafety-Powerpoint-Template-20170-01-30" id="{5306F12B-AD2D-2747-B478-3A016B79C831}" vid="{66338E23-B68C-C14B-8C07-3FC24BED3C01}"/>
    </a:ext>
  </a:extLst>
</a:theme>
</file>

<file path=ppt/theme/theme2.xml><?xml version="1.0" encoding="utf-8"?>
<a:theme xmlns:a="http://schemas.openxmlformats.org/drawingml/2006/main" name="COVER PAGES">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lineSafety-Powerpoint-Template-20170-01-30" id="{5306F12B-AD2D-2747-B478-3A016B79C831}" vid="{F0541125-8875-A343-82CF-FC43E7A3F3E4}"/>
    </a:ext>
  </a:extLst>
</a:theme>
</file>

<file path=ppt/theme/theme3.xml><?xml version="1.0" encoding="utf-8"?>
<a:theme xmlns:a="http://schemas.openxmlformats.org/drawingml/2006/main" name="DIVIDER PAGES">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lineSafety-Powerpoint-Template-20170-01-30" id="{5306F12B-AD2D-2747-B478-3A016B79C831}" vid="{F0541125-8875-A343-82CF-FC43E7A3F3E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BlacklineSafety-Powerpoint-Template-20170-01-30</Template>
  <TotalTime>30689</TotalTime>
  <Words>3730</Words>
  <Application>Microsoft Macintosh PowerPoint</Application>
  <PresentationFormat>On-screen Show (4:3)</PresentationFormat>
  <Paragraphs>436</Paragraphs>
  <Slides>26</Slides>
  <Notes>24</Notes>
  <HiddenSlides>0</HiddenSlides>
  <MMClips>7</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26</vt:i4>
      </vt:variant>
    </vt:vector>
  </HeadingPairs>
  <TitlesOfParts>
    <vt:vector size="34" baseType="lpstr">
      <vt:lpstr>Arial</vt:lpstr>
      <vt:lpstr>Calibri</vt:lpstr>
      <vt:lpstr>Helvetica</vt:lpstr>
      <vt:lpstr>Verdana</vt:lpstr>
      <vt:lpstr>Wingdings</vt:lpstr>
      <vt:lpstr>BLACKLINE SAFETY - 4:3</vt:lpstr>
      <vt:lpstr>COVER PAGES</vt:lpstr>
      <vt:lpstr>DIVIDER PAGES</vt:lpstr>
      <vt:lpstr>PowerPoint Presentation</vt:lpstr>
      <vt:lpstr>INTRODUZIONE</vt:lpstr>
      <vt:lpstr>INTRODUZIONE</vt:lpstr>
      <vt:lpstr>INTRODUZIONE</vt:lpstr>
      <vt:lpstr>DETTAGLI HARDWARE</vt:lpstr>
      <vt:lpstr>ACCENSIONE</vt:lpstr>
      <vt:lpstr>BUMP TEST / CALIBRAZIONE</vt:lpstr>
      <vt:lpstr>BUMP TEST / CALIBRAZIONE</vt:lpstr>
      <vt:lpstr>INDOSSARE IL DISPOSITIVO</vt:lpstr>
      <vt:lpstr>ALLARME GIALLO IN ATTESA</vt:lpstr>
      <vt:lpstr>ALLARME GIALLO IN ATTESA</vt:lpstr>
      <vt:lpstr>ALLARME DI SOS</vt:lpstr>
      <vt:lpstr>ALLARME ROSSO GAS</vt:lpstr>
      <vt:lpstr>LIVERESPONSE</vt:lpstr>
      <vt:lpstr>ALLARME GIALLO DI AVVERTIMENTO</vt:lpstr>
      <vt:lpstr>MESSAGGISTICA</vt:lpstr>
      <vt:lpstr>PUSH-TO-TALK – TRASMISSIONE/RICEZIONE</vt:lpstr>
      <vt:lpstr>PUSH-TO-TALK - CANALI</vt:lpstr>
      <vt:lpstr>MODALITÀ DI CONFIGURAZIONE</vt:lpstr>
      <vt:lpstr>MODALITÀ DI CONFIGURAZIONE</vt:lpstr>
      <vt:lpstr>CARTUCCIA MULTI-POMPA G7</vt:lpstr>
      <vt:lpstr>TEST DI OSTRUZIONE</vt:lpstr>
      <vt:lpstr>OPZIONI MENU POMPA</vt:lpstr>
      <vt:lpstr>RICARICA</vt:lpstr>
      <vt:lpstr>PowerPoint Presentation</vt:lpstr>
      <vt:lpstr>SUPPORTO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Rosentreter-Liang</dc:creator>
  <cp:lastModifiedBy>Carmen Bronsch</cp:lastModifiedBy>
  <cp:revision>240</cp:revision>
  <cp:lastPrinted>2018-11-28T17:14:30Z</cp:lastPrinted>
  <dcterms:created xsi:type="dcterms:W3CDTF">2017-02-03T21:03:46Z</dcterms:created>
  <dcterms:modified xsi:type="dcterms:W3CDTF">2019-03-19T16:00:39Z</dcterms:modified>
</cp:coreProperties>
</file>