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4" r:id="rId2"/>
    <p:sldMasterId id="2147483737" r:id="rId3"/>
  </p:sldMasterIdLst>
  <p:notesMasterIdLst>
    <p:notesMasterId r:id="rId33"/>
  </p:notesMasterIdLst>
  <p:sldIdLst>
    <p:sldId id="257" r:id="rId4"/>
    <p:sldId id="319" r:id="rId5"/>
    <p:sldId id="261" r:id="rId6"/>
    <p:sldId id="334" r:id="rId7"/>
    <p:sldId id="320" r:id="rId8"/>
    <p:sldId id="343" r:id="rId9"/>
    <p:sldId id="344" r:id="rId10"/>
    <p:sldId id="336" r:id="rId11"/>
    <p:sldId id="325" r:id="rId12"/>
    <p:sldId id="323" r:id="rId13"/>
    <p:sldId id="324" r:id="rId14"/>
    <p:sldId id="317" r:id="rId15"/>
    <p:sldId id="327" r:id="rId16"/>
    <p:sldId id="328" r:id="rId17"/>
    <p:sldId id="329" r:id="rId18"/>
    <p:sldId id="330" r:id="rId19"/>
    <p:sldId id="326" r:id="rId20"/>
    <p:sldId id="331" r:id="rId21"/>
    <p:sldId id="332" r:id="rId22"/>
    <p:sldId id="340" r:id="rId23"/>
    <p:sldId id="339" r:id="rId24"/>
    <p:sldId id="338" r:id="rId25"/>
    <p:sldId id="341" r:id="rId26"/>
    <p:sldId id="342" r:id="rId27"/>
    <p:sldId id="321" r:id="rId28"/>
    <p:sldId id="322" r:id="rId29"/>
    <p:sldId id="337" r:id="rId30"/>
    <p:sldId id="333" r:id="rId31"/>
    <p:sldId id="293"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na Rabkin" initials="IR" lastIdx="5" clrIdx="0">
    <p:extLst/>
  </p:cmAuthor>
  <p:cmAuthor id="2" name="Vanessa Rosentreter-Liang" initials="VR" lastIdx="1" clrIdx="1">
    <p:extLst/>
  </p:cmAuthor>
  <p:cmAuthor id="3" name="Vanessa Rosentreter-Liang" initials="VR [2]" lastIdx="1" clrIdx="2">
    <p:extLst/>
  </p:cmAuthor>
  <p:cmAuthor id="4" name="Vanessa Rosentreter-Liang" initials="VR [3]"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99"/>
    <p:restoredTop sz="82769" autoAdjust="0"/>
  </p:normalViewPr>
  <p:slideViewPr>
    <p:cSldViewPr snapToGrid="0" snapToObjects="1">
      <p:cViewPr varScale="1">
        <p:scale>
          <a:sx n="87" d="100"/>
          <a:sy n="87" d="100"/>
        </p:scale>
        <p:origin x="3648" y="200"/>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1F801-C88F-E642-AC23-60B88499D860}" type="datetimeFigureOut">
              <a:rPr lang="en-US" smtClean="0"/>
              <a:t>3/11/19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14EFF-87B8-8145-AB64-1D392481C12D}" type="slidenum">
              <a:rPr lang="en-US" smtClean="0"/>
              <a:t>‹#›</a:t>
            </a:fld>
            <a:endParaRPr lang="en-US"/>
          </a:p>
        </p:txBody>
      </p:sp>
    </p:spTree>
    <p:extLst>
      <p:ext uri="{BB962C8B-B14F-4D97-AF65-F5344CB8AC3E}">
        <p14:creationId xmlns:p14="http://schemas.microsoft.com/office/powerpoint/2010/main" val="1558961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a:t>
            </a:fld>
            <a:endParaRPr lang="en-US"/>
          </a:p>
        </p:txBody>
      </p:sp>
    </p:spTree>
    <p:extLst>
      <p:ext uri="{BB962C8B-B14F-4D97-AF65-F5344CB8AC3E}">
        <p14:creationId xmlns:p14="http://schemas.microsoft.com/office/powerpoint/2010/main" val="67056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Votre G7 est livré avec un capot d’étalonnage et un système de tuyauterie</a:t>
            </a:r>
            <a:r>
              <a:rPr lang="fr-FR" baseline="0"/>
              <a:t> pour vous permettre d’effectuer un test de fiabilité sur votre dispositif et l’étalonner.  N’effectuez les tests de fiabilité et les étalonnages que dans un environnement sécurisé. </a:t>
            </a:r>
          </a:p>
          <a:p>
            <a:r>
              <a:rPr lang="fr-FR" baseline="0"/>
              <a:t>Vous pouvez effectuer un test de fiabilité ou un étalonnage en le sélectionnant dans le menu principal.</a:t>
            </a:r>
          </a:p>
          <a:p>
            <a:endParaRPr lang="en-US" baseline="0" dirty="0"/>
          </a:p>
          <a:p>
            <a:r>
              <a:rPr lang="fr-FR" baseline="0"/>
              <a:t>Vous pouvez également effectuer un test de fiabilité ou un étalonnage avec le G7 Dock.</a:t>
            </a:r>
          </a:p>
          <a:p>
            <a:endParaRPr lang="en-US" baseline="0" dirty="0"/>
          </a:p>
          <a:p>
            <a:r>
              <a:rPr lang="fr-FR" b="1" baseline="0"/>
              <a:t>Test de fiabilité</a:t>
            </a:r>
          </a:p>
          <a:p>
            <a:r>
              <a:rPr lang="fr-FR" baseline="0"/>
              <a:t>Il est recommandé de tester régulièrement les indicateurs d’alerte (voyant lumineux, son et vibration) en appliquant suffisamment de gaz pour garantir le déclenchement d’une alarme par les capteurs lors de la détection de gaz.</a:t>
            </a:r>
          </a:p>
          <a:p>
            <a:r>
              <a:rPr lang="fr-FR" baseline="0"/>
              <a:t>Il est recommandé d’effectuer un test de fiabilité au début de votre quart ou aussi souvent que nécessaire conformément à la politique de sécurité de votre entreprise.</a:t>
            </a:r>
          </a:p>
          <a:p>
            <a:endParaRPr lang="en-US" baseline="0" dirty="0"/>
          </a:p>
          <a:p>
            <a:r>
              <a:rPr lang="fr-FR" b="1" baseline="0"/>
              <a:t>Étalonnage</a:t>
            </a:r>
            <a:r>
              <a:rPr lang="fr-FR" baseline="0"/>
              <a:t> </a:t>
            </a:r>
          </a:p>
          <a:p>
            <a:r>
              <a:rPr lang="fr-FR" baseline="0"/>
              <a:t>Les capteurs de gaz doivent faire l’objet d’un étalonnage régulier, qui consiste à appliquer une concentration de gaz donnée pendant une durée définie. Cette procédure garantit que le capteur détecte précisément les niveaux de gaz tout au long de son cycle de vie. </a:t>
            </a:r>
          </a:p>
          <a:p>
            <a:r>
              <a:rPr lang="fr-FR" baseline="0"/>
              <a:t>La fréquence d’étalonnage obligatoire des capteurs dépend du protocole de sécurité de votre entreprise ; Blackline vous recommande toutefois de ne pas dépasser 180 jours.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11</a:t>
            </a:fld>
            <a:endParaRPr lang="en-US"/>
          </a:p>
        </p:txBody>
      </p:sp>
    </p:spTree>
    <p:extLst>
      <p:ext uri="{BB962C8B-B14F-4D97-AF65-F5344CB8AC3E}">
        <p14:creationId xmlns:p14="http://schemas.microsoft.com/office/powerpoint/2010/main" val="2041221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G7 vous surveille</a:t>
            </a:r>
            <a:r>
              <a:rPr lang="fr-FR" baseline="0"/>
              <a:t> de façon optimale lorsqu’il est attaché à votre ceinture ou à la poche de votre chemise.</a:t>
            </a:r>
          </a:p>
          <a:p>
            <a:r>
              <a:rPr lang="fr-FR" baseline="0"/>
              <a:t>Ne laissez pas votre G7 sans surveillance lorsqu’il est allumé pour éviter toute émission de fausses alertes rouges.</a:t>
            </a:r>
          </a:p>
        </p:txBody>
      </p:sp>
      <p:sp>
        <p:nvSpPr>
          <p:cNvPr id="4" name="Slide Number Placeholder 3"/>
          <p:cNvSpPr>
            <a:spLocks noGrp="1"/>
          </p:cNvSpPr>
          <p:nvPr>
            <p:ph type="sldNum" sz="quarter" idx="10"/>
          </p:nvPr>
        </p:nvSpPr>
        <p:spPr/>
        <p:txBody>
          <a:bodyPr/>
          <a:lstStyle/>
          <a:p>
            <a:fld id="{7B414EFF-87B8-8145-AB64-1D392481C12D}" type="slidenum">
              <a:rPr lang="en-US" smtClean="0"/>
              <a:t>12</a:t>
            </a:fld>
            <a:endParaRPr lang="en-US"/>
          </a:p>
        </p:txBody>
      </p:sp>
    </p:spTree>
    <p:extLst>
      <p:ext uri="{BB962C8B-B14F-4D97-AF65-F5344CB8AC3E}">
        <p14:creationId xmlns:p14="http://schemas.microsoft.com/office/powerpoint/2010/main" val="3349583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Votre dispositif vous surveille constamment en cas de chute ou d’absence de mouvement, et</a:t>
            </a:r>
            <a:r>
              <a:rPr lang="fr-FR" baseline="0"/>
              <a:t> il est équipé d’un minuteur de pointage.</a:t>
            </a:r>
            <a:r>
              <a:rPr lang="fr-FR"/>
              <a:t> Si</a:t>
            </a:r>
            <a:r>
              <a:rPr lang="fr-FR" baseline="0"/>
              <a:t> une chute potentielle, une absence de mouvement ou une heure d’arrivée manquée est détectée, votre G7 déclenche une alerte en attente jaune.</a:t>
            </a:r>
          </a:p>
          <a:p>
            <a:r>
              <a:rPr lang="fr-FR" baseline="0"/>
              <a:t>Votre dispositif veut savoir si vous êtes en sécurité.</a:t>
            </a:r>
          </a:p>
          <a:p>
            <a:endParaRPr lang="en-US" baseline="0" dirty="0"/>
          </a:p>
          <a:p>
            <a:r>
              <a:rPr lang="fr-FR" baseline="0"/>
              <a:t>Si vous êtes en sécurité, appuyez sur le bouton du loquet rouge.</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13</a:t>
            </a:fld>
            <a:endParaRPr lang="en-US"/>
          </a:p>
        </p:txBody>
      </p:sp>
    </p:spTree>
    <p:extLst>
      <p:ext uri="{BB962C8B-B14F-4D97-AF65-F5344CB8AC3E}">
        <p14:creationId xmlns:p14="http://schemas.microsoft.com/office/powerpoint/2010/main" val="1902625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aseline="0"/>
              <a:t>Si vous ne poussez pas le bouton du loquet rouge dans le délai configuré, votre alerte en attente jaune se transformera en alerte rouge.</a:t>
            </a:r>
          </a:p>
          <a:p>
            <a:r>
              <a:rPr lang="fr-FR" baseline="0"/>
              <a:t>Les alertes rouges sont envoyées immédiatement au personnel de surveillance. </a:t>
            </a:r>
          </a:p>
          <a:p>
            <a:r>
              <a:rPr lang="fr-FR" baseline="0"/>
              <a:t>Lisez les informations sur l’écran de votre G7. Appuyez simultanément sur les boutons haut et bas et maintenez-les enfoncés pour mettre le son et les vibrations en sourdine. Cette opération n’entraîne pas l’annulation de l’alerte rouge envoyée au personnel de surveillance.</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14</a:t>
            </a:fld>
            <a:endParaRPr lang="en-US"/>
          </a:p>
        </p:txBody>
      </p:sp>
    </p:spTree>
    <p:extLst>
      <p:ext uri="{BB962C8B-B14F-4D97-AF65-F5344CB8AC3E}">
        <p14:creationId xmlns:p14="http://schemas.microsoft.com/office/powerpoint/2010/main" val="258105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Si</a:t>
            </a:r>
            <a:r>
              <a:rPr lang="fr-FR" baseline="0"/>
              <a:t> vous avez besoin d’aide, vous pouvez envoyer manuellement une alerte d’urgence au personnel de surveillance pour demander l’envoi immédiat de secours à votre emplacement en tirant le loquet rouge.</a:t>
            </a:r>
          </a:p>
          <a:p>
            <a:endParaRPr lang="en-US" baseline="0" dirty="0"/>
          </a:p>
          <a:p>
            <a:r>
              <a:rPr lang="fr-FR" baseline="0"/>
              <a:t>Les alertes rouges sont envoyées immédiatement au personnel de surveillance. </a:t>
            </a:r>
          </a:p>
          <a:p>
            <a:r>
              <a:rPr lang="fr-FR" baseline="0"/>
              <a:t>Lisez les informations sur l’écran de votre G7. Appuyez simultanément sur les boutons haut et bas et maintenez-les enfoncés pour mettre le son et les vibrations en sourdine. Cette opération n’entraîne pas l’annulation de l’alerte rouge envoyée au personnel de surveillance.</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15</a:t>
            </a:fld>
            <a:endParaRPr lang="en-US"/>
          </a:p>
        </p:txBody>
      </p:sp>
    </p:spTree>
    <p:extLst>
      <p:ext uri="{BB962C8B-B14F-4D97-AF65-F5344CB8AC3E}">
        <p14:creationId xmlns:p14="http://schemas.microsoft.com/office/powerpoint/2010/main" val="590697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a:t>Évacuez la zone, et une fois en sécurité, lisez les informations sur l’écran de votre G7. Appuyez simultanément sur les boutons haut et bas et maintenez-les enfoncés pour mettre le son et les vibrations en sourdine. Certaines alertes au gaz déclenchent une alerte rouge à l’attention du personnel de surveillance pour les utilisateurs du service en temps réel, appuyer et maintenir les flèches haut et bas n’annule pas l’alerte rouge envoyée au personnel de surveillance.</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16</a:t>
            </a:fld>
            <a:endParaRPr lang="en-US"/>
          </a:p>
        </p:txBody>
      </p:sp>
    </p:spTree>
    <p:extLst>
      <p:ext uri="{BB962C8B-B14F-4D97-AF65-F5344CB8AC3E}">
        <p14:creationId xmlns:p14="http://schemas.microsoft.com/office/powerpoint/2010/main" val="3182301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aseline="0"/>
              <a:t>Le témoin bleu LiveResponse clignotera lorsque le personnel de surveillance aura accusé réception de votre alerte rouge.</a:t>
            </a:r>
          </a:p>
          <a:p>
            <a:r>
              <a:rPr lang="fr-FR" baseline="0"/>
              <a:t>Le G7 connectera automatiquement votre haut-parleur au personnel de surveillance et vous entendrez un bip signifiant que l’appel bidirectionnel a été connecté. Le personnel de surveillance peut aussi s’assurer de votre sécurité par message texte.</a:t>
            </a:r>
          </a:p>
          <a:p>
            <a:r>
              <a:rPr lang="fr-FR" baseline="0"/>
              <a:t>Une fois l’alerte résolue par le personnel de surveillance, le témoin LiveResponse bleu s’éteint.</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17</a:t>
            </a:fld>
            <a:endParaRPr lang="en-US"/>
          </a:p>
        </p:txBody>
      </p:sp>
    </p:spTree>
    <p:extLst>
      <p:ext uri="{BB962C8B-B14F-4D97-AF65-F5344CB8AC3E}">
        <p14:creationId xmlns:p14="http://schemas.microsoft.com/office/powerpoint/2010/main" val="1935614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Les alertes de mise en garde jaunes sont des communications</a:t>
            </a:r>
            <a:r>
              <a:rPr lang="fr-FR" baseline="0"/>
              <a:t> entre vous et le dispositif uniquement, elles ne passent jamais en alertes rouges. Le G7 a quelque chose à vous dire, lisez l’écran et appuyez sur les flèches haut et bas pour couper l’alerte.</a:t>
            </a:r>
          </a:p>
        </p:txBody>
      </p:sp>
      <p:sp>
        <p:nvSpPr>
          <p:cNvPr id="4" name="Slide Number Placeholder 3"/>
          <p:cNvSpPr>
            <a:spLocks noGrp="1"/>
          </p:cNvSpPr>
          <p:nvPr>
            <p:ph type="sldNum" sz="quarter" idx="10"/>
          </p:nvPr>
        </p:nvSpPr>
        <p:spPr/>
        <p:txBody>
          <a:bodyPr/>
          <a:lstStyle/>
          <a:p>
            <a:fld id="{7B414EFF-87B8-8145-AB64-1D392481C12D}" type="slidenum">
              <a:rPr lang="en-US" smtClean="0"/>
              <a:t>18</a:t>
            </a:fld>
            <a:endParaRPr lang="en-US"/>
          </a:p>
        </p:txBody>
      </p:sp>
    </p:spTree>
    <p:extLst>
      <p:ext uri="{BB962C8B-B14F-4D97-AF65-F5344CB8AC3E}">
        <p14:creationId xmlns:p14="http://schemas.microsoft.com/office/powerpoint/2010/main" val="333892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En cas d’urgence, votre dispositif peut recevoir et envoyer des messages au personnel de surveillance.</a:t>
            </a:r>
          </a:p>
          <a:p>
            <a:endParaRPr lang="en-US" dirty="0"/>
          </a:p>
          <a:p>
            <a:r>
              <a:rPr lang="fr-FR" b="1"/>
              <a:t>Réception d’un message</a:t>
            </a:r>
          </a:p>
          <a:p>
            <a:r>
              <a:rPr lang="fr-FR"/>
              <a:t>Quand</a:t>
            </a:r>
            <a:r>
              <a:rPr lang="fr-FR" baseline="0"/>
              <a:t> vous recevez un message, votre G7 vous avertit au moyen d’une alerte de mise en garde jaune. </a:t>
            </a:r>
          </a:p>
          <a:p>
            <a:r>
              <a:rPr lang="fr-FR" baseline="0"/>
              <a:t>Votre écran vous indique le nombre de messages non lus et les récupère dans votre boîte de réception, à laquelle vous pouvez accéder à partir du menu.</a:t>
            </a:r>
          </a:p>
          <a:p>
            <a:endParaRPr lang="en-US" baseline="0" dirty="0"/>
          </a:p>
          <a:p>
            <a:r>
              <a:rPr lang="fr-FR" b="1" baseline="0"/>
              <a:t>Envoi d’un message</a:t>
            </a:r>
          </a:p>
          <a:p>
            <a:r>
              <a:rPr lang="fr-FR" baseline="0"/>
              <a:t>Vous pouvez choisir le texte à envoyer au personnel de surveillance parmi une liste de 10 messages préprogrammés. </a:t>
            </a:r>
          </a:p>
          <a:p>
            <a:r>
              <a:rPr lang="fr-FR" baseline="0"/>
              <a:t>Appuyez sur OK pour afficher le menu principal, utilisez les flèches haut et bas pour parcourir le menu, mettez votre choix en surbrillance et appuyez sur OK pour envoyer.</a:t>
            </a:r>
          </a:p>
          <a:p>
            <a:endParaRPr lang="en-US" baseline="0" dirty="0"/>
          </a:p>
          <a:p>
            <a:r>
              <a:rPr lang="fr-FR" b="1" baseline="0"/>
              <a:t>Messages personnalisés</a:t>
            </a:r>
          </a:p>
          <a:p>
            <a:r>
              <a:rPr lang="fr-FR" baseline="0"/>
              <a:t>Au bas de la liste des messages préprogrammés, vous trouverez une option pour envoyer un message personnalisé.</a:t>
            </a:r>
          </a:p>
          <a:p>
            <a:r>
              <a:rPr lang="fr-FR" baseline="0"/>
              <a:t>Vous pouvez créer un message personnalisé de 16 caractères à envoyer au personnel de surveillance en utilisant les flèches haut et bas pour parcourir l’alphabet.</a:t>
            </a:r>
          </a:p>
          <a:p>
            <a:r>
              <a:rPr lang="fr-FR" baseline="0"/>
              <a:t>Appuyez sur OK pour vous déplacer au niveau du caractère suivant. </a:t>
            </a:r>
          </a:p>
          <a:p>
            <a:r>
              <a:rPr lang="fr-FR" baseline="0"/>
              <a:t>Appuyez sur OK pour envoyer le message.</a:t>
            </a:r>
          </a:p>
        </p:txBody>
      </p:sp>
      <p:sp>
        <p:nvSpPr>
          <p:cNvPr id="4" name="Slide Number Placeholder 3"/>
          <p:cNvSpPr>
            <a:spLocks noGrp="1"/>
          </p:cNvSpPr>
          <p:nvPr>
            <p:ph type="sldNum" sz="quarter" idx="10"/>
          </p:nvPr>
        </p:nvSpPr>
        <p:spPr/>
        <p:txBody>
          <a:bodyPr/>
          <a:lstStyle/>
          <a:p>
            <a:fld id="{7B414EFF-87B8-8145-AB64-1D392481C12D}" type="slidenum">
              <a:rPr lang="en-US" smtClean="0"/>
              <a:t>19</a:t>
            </a:fld>
            <a:endParaRPr lang="en-US"/>
          </a:p>
        </p:txBody>
      </p:sp>
    </p:spTree>
    <p:extLst>
      <p:ext uri="{BB962C8B-B14F-4D97-AF65-F5344CB8AC3E}">
        <p14:creationId xmlns:p14="http://schemas.microsoft.com/office/powerpoint/2010/main" val="595465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En cas d’urgence, votre dispositif peut recevoir et envoyer des messages au personnel de surveillance.</a:t>
            </a:r>
          </a:p>
          <a:p>
            <a:endParaRPr lang="en-US" dirty="0"/>
          </a:p>
          <a:p>
            <a:r>
              <a:rPr lang="fr-FR" b="1"/>
              <a:t>Modes disponibles</a:t>
            </a:r>
          </a:p>
          <a:p>
            <a:r>
              <a:rPr lang="fr-FR" sz="1200" i="1"/>
              <a:t>Fonctionnement normal</a:t>
            </a:r>
          </a:p>
          <a:p>
            <a:r>
              <a:rPr lang="fr-FR" sz="1200"/>
              <a:t>Configuration pour un fonctionnement quotidien. Mode par défaut du G7.</a:t>
            </a:r>
          </a:p>
          <a:p>
            <a:endParaRPr lang="en-US" sz="1200" i="1" dirty="0"/>
          </a:p>
          <a:p>
            <a:r>
              <a:rPr lang="fr-FR" sz="1200" i="1"/>
              <a:t>Pré-entrée</a:t>
            </a:r>
          </a:p>
          <a:p>
            <a:r>
              <a:rPr lang="fr-FR" sz="1200"/>
              <a:t>Utilisé avant de pénétrer dans un espace susceptible de contenir des gaz dangereux. Peut être utilisé avec ou sans pompe.</a:t>
            </a:r>
          </a:p>
          <a:p>
            <a:endParaRPr lang="en-US" sz="1200" i="1" dirty="0"/>
          </a:p>
          <a:p>
            <a:r>
              <a:rPr lang="fr-FR" sz="1200" i="1"/>
              <a:t>ARI</a:t>
            </a:r>
          </a:p>
          <a:p>
            <a:r>
              <a:rPr lang="fr-FR" sz="1200"/>
              <a:t>Utilisé lorsque le porteur du dispositif porte un dispositif respiratoire à air pulsé ou isolant et pénètre dans une zone contenant des niveaux de gaz élevés.</a:t>
            </a:r>
          </a:p>
          <a:p>
            <a:endParaRPr lang="en-US" sz="1200" i="1" dirty="0"/>
          </a:p>
          <a:p>
            <a:r>
              <a:rPr lang="fr-FR" sz="1200" i="1"/>
              <a:t>Détection de fuite</a:t>
            </a:r>
          </a:p>
          <a:p>
            <a:r>
              <a:rPr lang="fr-FR" sz="1200"/>
              <a:t>Utilisé pour contrôler les fuites de gaz dans une zone en particulier. Peut être utilisé avec ou sans pompe</a:t>
            </a:r>
          </a:p>
          <a:p>
            <a:endParaRPr lang="en-US" sz="1200" i="1" dirty="0"/>
          </a:p>
          <a:p>
            <a:r>
              <a:rPr lang="fr-FR" sz="1200" i="1"/>
              <a:t>Risque élevé</a:t>
            </a:r>
          </a:p>
          <a:p>
            <a:r>
              <a:rPr lang="fr-FR" sz="1200"/>
              <a:t>Pour les situations à haut risque général, comme les évacuations ou les passages dans une zone dangereuse. Contrairement aux autres modes, celui-ci n’a pas de minuteur, vous devrez le quitter manuellement.</a:t>
            </a:r>
          </a:p>
          <a:p>
            <a:endParaRPr lang="en-US" baseline="0" dirty="0"/>
          </a:p>
          <a:p>
            <a:r>
              <a:rPr lang="fr-FR" b="1" baseline="0"/>
              <a:t>Activation d’un mode</a:t>
            </a:r>
          </a:p>
          <a:p>
            <a:pPr rtl="0"/>
            <a:r>
              <a:rPr lang="fr-FR" sz="1200" b="0" i="0" u="none" strike="noStrike" baseline="0">
                <a:solidFill>
                  <a:schemeClr val="tx1"/>
                </a:solidFill>
                <a:latin typeface="+mn-lt"/>
                <a:ea typeface="+mn-ea"/>
                <a:cs typeface="+mn-cs"/>
              </a:rPr>
              <a:t>Pour activer un mode depuis le menu des modes :</a:t>
            </a:r>
          </a:p>
          <a:p>
            <a:pPr marL="228600" indent="-228600" rtl="0">
              <a:buFont typeface="+mj-lt"/>
              <a:buAutoNum type="arabicPeriod"/>
            </a:pPr>
            <a:r>
              <a:rPr lang="fr-FR" sz="1200" b="0" i="0" u="none" strike="noStrike" baseline="0">
                <a:solidFill>
                  <a:schemeClr val="tx1"/>
                </a:solidFill>
                <a:latin typeface="+mn-lt"/>
                <a:ea typeface="+mn-ea"/>
                <a:cs typeface="+mn-cs"/>
              </a:rPr>
              <a:t>Appuyez sur OK pour afficher le menu principal du G7</a:t>
            </a:r>
          </a:p>
          <a:p>
            <a:pPr marL="228600" indent="-228600" rtl="0">
              <a:buFont typeface="+mj-lt"/>
              <a:buAutoNum type="arabicPeriod"/>
            </a:pPr>
            <a:r>
              <a:rPr lang="fr-FR" sz="1200" b="0" i="0" u="none" strike="noStrike" baseline="0">
                <a:solidFill>
                  <a:schemeClr val="tx1"/>
                </a:solidFill>
                <a:latin typeface="+mn-lt"/>
                <a:ea typeface="+mn-ea"/>
                <a:cs typeface="+mn-cs"/>
              </a:rPr>
              <a:t>À l’aide des flèches haut et bas, rendez-vous sur </a:t>
            </a:r>
            <a:r>
              <a:rPr lang="fr-FR" sz="1200" b="0" i="1" u="none" strike="noStrike" baseline="0">
                <a:solidFill>
                  <a:schemeClr val="tx1"/>
                </a:solidFill>
                <a:latin typeface="+mn-lt"/>
                <a:ea typeface="+mn-ea"/>
                <a:cs typeface="+mn-cs"/>
              </a:rPr>
              <a:t>modes</a:t>
            </a:r>
          </a:p>
          <a:p>
            <a:pPr marL="228600" indent="-228600" rtl="0">
              <a:buFont typeface="+mj-lt"/>
              <a:buAutoNum type="arabicPeriod"/>
            </a:pPr>
            <a:r>
              <a:rPr lang="fr-FR" sz="1200" b="0" i="0" u="none" strike="noStrike" baseline="0">
                <a:solidFill>
                  <a:schemeClr val="tx1"/>
                </a:solidFill>
                <a:latin typeface="+mn-lt"/>
                <a:ea typeface="+mn-ea"/>
                <a:cs typeface="+mn-cs"/>
              </a:rPr>
              <a:t>Appuyez sur OK pour afficher le menu des modes</a:t>
            </a:r>
          </a:p>
          <a:p>
            <a:pPr marL="228600" indent="-228600" rtl="0">
              <a:buFont typeface="+mj-lt"/>
              <a:buAutoNum type="arabicPeriod"/>
            </a:pPr>
            <a:r>
              <a:rPr lang="fr-FR" sz="1200" b="0" i="0" u="none" strike="noStrike" baseline="0">
                <a:solidFill>
                  <a:schemeClr val="tx1"/>
                </a:solidFill>
                <a:latin typeface="+mn-lt"/>
                <a:ea typeface="+mn-ea"/>
                <a:cs typeface="+mn-cs"/>
              </a:rPr>
              <a:t>Sélectionnez le mode que vous souhaitez activer</a:t>
            </a:r>
          </a:p>
          <a:p>
            <a:pPr marL="228600" indent="-228600" rtl="0">
              <a:buFont typeface="+mj-lt"/>
              <a:buAutoNum type="arabicPeriod"/>
            </a:pPr>
            <a:r>
              <a:rPr lang="fr-FR" sz="1200" b="0" i="0" u="none" strike="noStrike" baseline="0">
                <a:solidFill>
                  <a:schemeClr val="tx1"/>
                </a:solidFill>
                <a:latin typeface="+mn-lt"/>
                <a:ea typeface="+mn-ea"/>
                <a:cs typeface="+mn-cs"/>
              </a:rPr>
              <a:t>Confirmez que vous souhaitez activer ce mode en sélectionnant</a:t>
            </a:r>
            <a:r>
              <a:rPr lang="fr-FR" sz="1200" b="0" i="1" u="none" strike="noStrike" baseline="0">
                <a:solidFill>
                  <a:schemeClr val="tx1"/>
                </a:solidFill>
                <a:latin typeface="+mn-lt"/>
                <a:ea typeface="+mn-ea"/>
                <a:cs typeface="+mn-cs"/>
              </a:rPr>
              <a:t> oui</a:t>
            </a:r>
          </a:p>
          <a:p>
            <a:pPr marL="228600" indent="-228600" rtl="0">
              <a:buFont typeface="+mj-lt"/>
              <a:buAutoNum type="arabicPeriod"/>
            </a:pPr>
            <a:r>
              <a:rPr lang="fr-FR" sz="1200" b="0" i="0" u="none" strike="noStrike" baseline="0">
                <a:solidFill>
                  <a:schemeClr val="tx1"/>
                </a:solidFill>
                <a:latin typeface="+mn-lt"/>
                <a:ea typeface="+mn-ea"/>
                <a:cs typeface="+mn-cs"/>
              </a:rPr>
              <a:t>L’écran du G7 s’inverse et votre bannière d’information affiche le mode actuel</a:t>
            </a:r>
          </a:p>
          <a:p>
            <a:pPr marL="228600" indent="-228600" rtl="0">
              <a:buFont typeface="+mj-lt"/>
              <a:buAutoNum type="arabicPeriod"/>
            </a:pPr>
            <a:endParaRPr lang="en-US" sz="1200" b="0" i="0" u="none" strike="noStrike" kern="1200" baseline="0" dirty="0">
              <a:solidFill>
                <a:schemeClr val="tx1"/>
              </a:solidFill>
              <a:latin typeface="+mn-lt"/>
              <a:ea typeface="+mn-ea"/>
              <a:cs typeface="+mn-cs"/>
            </a:endParaRPr>
          </a:p>
          <a:p>
            <a:pPr rtl="0"/>
            <a:r>
              <a:rPr lang="fr-FR" sz="1200" b="0" i="0" u="none" strike="noStrike" baseline="0">
                <a:solidFill>
                  <a:schemeClr val="tx1"/>
                </a:solidFill>
                <a:latin typeface="+mn-lt"/>
                <a:ea typeface="+mn-ea"/>
                <a:cs typeface="+mn-cs"/>
              </a:rPr>
              <a:t>Pour activer un mode depuis l’écran d’état principal :</a:t>
            </a:r>
          </a:p>
          <a:p>
            <a:pPr marL="228600" indent="-228600" rtl="0">
              <a:buFont typeface="+mj-lt"/>
              <a:buAutoNum type="arabicPeriod"/>
            </a:pPr>
            <a:r>
              <a:rPr lang="fr-FR" sz="1200" b="0" i="0" u="none" strike="noStrike" baseline="0">
                <a:solidFill>
                  <a:schemeClr val="tx1"/>
                </a:solidFill>
                <a:latin typeface="+mn-lt"/>
                <a:ea typeface="+mn-ea"/>
                <a:cs typeface="+mn-cs"/>
              </a:rPr>
              <a:t>Appuyez sur la flèche du haut ou du bas pour ouvrir le menu secondaire du G7</a:t>
            </a:r>
          </a:p>
          <a:p>
            <a:pPr marL="228600" indent="-228600" rtl="0">
              <a:buFont typeface="+mj-lt"/>
              <a:buAutoNum type="arabicPeriod"/>
            </a:pPr>
            <a:r>
              <a:rPr lang="fr-FR" sz="1200" b="0" i="0" u="none" strike="noStrike" baseline="0">
                <a:solidFill>
                  <a:schemeClr val="tx1"/>
                </a:solidFill>
                <a:latin typeface="+mn-lt"/>
                <a:ea typeface="+mn-ea"/>
                <a:cs typeface="+mn-cs"/>
              </a:rPr>
              <a:t>Maintenez la flèche du haut ou du bas jusqu’à atteindre le mode souhaité</a:t>
            </a:r>
          </a:p>
          <a:p>
            <a:pPr marL="228600" indent="-228600" rtl="0">
              <a:buFont typeface="+mj-lt"/>
              <a:buAutoNum type="arabicPeriod"/>
            </a:pPr>
            <a:r>
              <a:rPr lang="fr-FR" sz="1200" b="0" i="0" u="none" strike="noStrike" baseline="0">
                <a:solidFill>
                  <a:schemeClr val="tx1"/>
                </a:solidFill>
                <a:latin typeface="+mn-lt"/>
                <a:ea typeface="+mn-ea"/>
                <a:cs typeface="+mn-cs"/>
              </a:rPr>
              <a:t>Appuyez sur OK pour afficher le mode</a:t>
            </a:r>
          </a:p>
          <a:p>
            <a:pPr marL="228600" indent="-228600" rtl="0">
              <a:buFont typeface="+mj-lt"/>
              <a:buAutoNum type="arabicPeriod"/>
            </a:pPr>
            <a:r>
              <a:rPr lang="fr-FR" sz="1200" b="0" i="0" u="none" strike="noStrike" baseline="0">
                <a:solidFill>
                  <a:schemeClr val="tx1"/>
                </a:solidFill>
                <a:latin typeface="+mn-lt"/>
                <a:ea typeface="+mn-ea"/>
                <a:cs typeface="+mn-cs"/>
              </a:rPr>
              <a:t>L’écran du G7 s’inverse et votre bannière d’information affiche le mode actuel</a:t>
            </a:r>
          </a:p>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20</a:t>
            </a:fld>
            <a:endParaRPr lang="en-US"/>
          </a:p>
        </p:txBody>
      </p:sp>
    </p:spTree>
    <p:extLst>
      <p:ext uri="{BB962C8B-B14F-4D97-AF65-F5344CB8AC3E}">
        <p14:creationId xmlns:p14="http://schemas.microsoft.com/office/powerpoint/2010/main" val="1823831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solidFill>
                  <a:schemeClr val="accent1"/>
                </a:solidFill>
              </a:rPr>
              <a:t>Qu’est-ce que</a:t>
            </a:r>
            <a:r>
              <a:rPr lang="fr-FR" b="1" baseline="0">
                <a:solidFill>
                  <a:schemeClr val="accent1"/>
                </a:solidFill>
              </a:rPr>
              <a:t> le G7 ?</a:t>
            </a:r>
          </a:p>
          <a:p>
            <a:endParaRPr lang="en-US" baseline="0" dirty="0"/>
          </a:p>
          <a:p>
            <a:r>
              <a:rPr lang="fr-FR" baseline="0"/>
              <a:t>Le G7 est le tout premier dispositif de surveillance de sécurité personnel, véritablement portatif et opérationnel en toutes circonstances. Il vous permet de rester connecté, que ce soit en cas de fuite de gaz, d’incident de santé ou d’intrusion.</a:t>
            </a:r>
          </a:p>
          <a:p>
            <a:endParaRPr lang="en-US" baseline="0" dirty="0"/>
          </a:p>
          <a:p>
            <a:r>
              <a:rPr lang="fr-FR" baseline="0"/>
              <a:t>Votre G7 peut déclencher une évacuation des locaux en tenant compte de votre emplacement sur une carte en temps réel. Si vous avez besoin d’aide, le G7 offre la connaissance instantanée de la situation nécessaire pour assurer la réaction la plus rapide possible et faire la différence.</a:t>
            </a:r>
          </a:p>
          <a:p>
            <a:endParaRPr lang="en-US" baseline="0" dirty="0"/>
          </a:p>
          <a:p>
            <a:r>
              <a:rPr lang="fr-FR" baseline="0"/>
              <a:t>Le G7 vous couvre à tout moment.</a:t>
            </a:r>
          </a:p>
        </p:txBody>
      </p:sp>
      <p:sp>
        <p:nvSpPr>
          <p:cNvPr id="4" name="Slide Number Placeholder 3"/>
          <p:cNvSpPr>
            <a:spLocks noGrp="1"/>
          </p:cNvSpPr>
          <p:nvPr>
            <p:ph type="sldNum" sz="quarter" idx="10"/>
          </p:nvPr>
        </p:nvSpPr>
        <p:spPr/>
        <p:txBody>
          <a:bodyPr/>
          <a:lstStyle/>
          <a:p>
            <a:fld id="{7B414EFF-87B8-8145-AB64-1D392481C12D}" type="slidenum">
              <a:rPr lang="en-US" smtClean="0"/>
              <a:t>3</a:t>
            </a:fld>
            <a:endParaRPr lang="en-US"/>
          </a:p>
        </p:txBody>
      </p:sp>
    </p:spTree>
    <p:extLst>
      <p:ext uri="{BB962C8B-B14F-4D97-AF65-F5344CB8AC3E}">
        <p14:creationId xmlns:p14="http://schemas.microsoft.com/office/powerpoint/2010/main" val="1165915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baseline="0"/>
              <a:t>Les modes Pré-entrée, Détection de fuite et ARI ont des temps impartis configurables. Une fois ce temps écoulé, le G7 vous demande si vous souhaitez rester dans ce mode. Lisez l’écran, puis appuyez sur la flèche du haut pour prolonger le mode pour une autre période ou la flèche du bas pour quitter le mode et revenir au fonctionnement normal du dispositif. </a:t>
            </a:r>
          </a:p>
          <a:p>
            <a:endParaRPr lang="en-US" b="0" baseline="0" dirty="0"/>
          </a:p>
          <a:p>
            <a:r>
              <a:rPr lang="fr-FR" b="0" baseline="0"/>
              <a:t>Si vous ne faites aucun choix dans les 30 secondes, le G7 revient automatiquement en mode normal. Si le minuteur de pointage est activé, le dispositif vous demande immédiatement de pointer pour s’assurer que vous êtes en sécurité.</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21</a:t>
            </a:fld>
            <a:endParaRPr lang="en-US"/>
          </a:p>
        </p:txBody>
      </p:sp>
    </p:spTree>
    <p:extLst>
      <p:ext uri="{BB962C8B-B14F-4D97-AF65-F5344CB8AC3E}">
        <p14:creationId xmlns:p14="http://schemas.microsoft.com/office/powerpoint/2010/main" val="676057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baseline="0"/>
              <a:t>Une cartouche à pompe est utilisée pour prélever un échantillon d’air afin de déterminer si les zones sont sécurisées avant d’y pénétrer.</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22</a:t>
            </a:fld>
            <a:endParaRPr lang="en-US"/>
          </a:p>
        </p:txBody>
      </p:sp>
    </p:spTree>
    <p:extLst>
      <p:ext uri="{BB962C8B-B14F-4D97-AF65-F5344CB8AC3E}">
        <p14:creationId xmlns:p14="http://schemas.microsoft.com/office/powerpoint/2010/main" val="1950657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latin typeface="Arial" panose="020B0604020202020204" pitchFamily="34" charset="0"/>
                <a:cs typeface="Arial" panose="020B0604020202020204" pitchFamily="34" charset="0"/>
              </a:rPr>
              <a:t>Les tests de blocage sont effectués afin de garantir le bon fonctionnement de votre équipement avant d’utiliser la pompe pour tester les niveaux de gaz dans un environnement.</a:t>
            </a:r>
            <a:r>
              <a:rPr lang="fr-FR" sz="1200" b="0" baseline="0">
                <a:latin typeface="Arial" panose="020B0604020202020204" pitchFamily="34" charset="0"/>
                <a:cs typeface="Arial" panose="020B0604020202020204" pitchFamily="34" charset="0"/>
              </a:rPr>
              <a:t> Cela permet de garantir que votre tuyauterie est exempte de trous ou de nœuds.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a:latin typeface="Arial" panose="020B0604020202020204" pitchFamily="34" charset="0"/>
                <a:cs typeface="Arial" panose="020B0604020202020204" pitchFamily="34" charset="0"/>
              </a:rPr>
              <a:t>Le G7 dispose de deux types de tests de blocage, automatique et manuel. Le test de blocage automatique est effectué chaque fois que vous tentez de passer à un mode à pompe avec une cartouche à pompe installée. Les étapes à suivre sont indiquées sur l’écran du G7. En cas de réussite, vous passez au mode à pompe et la pompe démarre automatiquement. En cas d’échec, le G7 revient au mode normal.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a:latin typeface="Arial" panose="020B0604020202020204" pitchFamily="34" charset="0"/>
                <a:cs typeface="Arial" panose="020B0604020202020204" pitchFamily="34" charset="0"/>
              </a:rPr>
              <a:t>Un test de blocage manuel peut être effectué n’importe quand lorsque la pompe est en marche. Pour effectuer ce test, fixez un raccord rapide avec tuyauterie, bouchez votre entrée et attendez qu’une alerte de mise en garde jaune se déclenche. Dès que l’alerte de mise en garde jaune se fait entendre, vous pouvez déboucher votre entrée et attendre qu’elle s’arrête. Si l’alerte de mise en garde jaune s’arrête, votre équipement peut être utilisé en tout sécurité.</a:t>
            </a:r>
          </a:p>
        </p:txBody>
      </p:sp>
      <p:sp>
        <p:nvSpPr>
          <p:cNvPr id="4" name="Slide Number Placeholder 3"/>
          <p:cNvSpPr>
            <a:spLocks noGrp="1"/>
          </p:cNvSpPr>
          <p:nvPr>
            <p:ph type="sldNum" sz="quarter" idx="10"/>
          </p:nvPr>
        </p:nvSpPr>
        <p:spPr/>
        <p:txBody>
          <a:bodyPr/>
          <a:lstStyle/>
          <a:p>
            <a:fld id="{7B414EFF-87B8-8145-AB64-1D392481C12D}" type="slidenum">
              <a:rPr lang="en-US" smtClean="0"/>
              <a:t>23</a:t>
            </a:fld>
            <a:endParaRPr lang="en-US"/>
          </a:p>
        </p:txBody>
      </p:sp>
    </p:spTree>
    <p:extLst>
      <p:ext uri="{BB962C8B-B14F-4D97-AF65-F5344CB8AC3E}">
        <p14:creationId xmlns:p14="http://schemas.microsoft.com/office/powerpoint/2010/main" val="1924108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24</a:t>
            </a:fld>
            <a:endParaRPr lang="en-US"/>
          </a:p>
        </p:txBody>
      </p:sp>
    </p:spTree>
    <p:extLst>
      <p:ext uri="{BB962C8B-B14F-4D97-AF65-F5344CB8AC3E}">
        <p14:creationId xmlns:p14="http://schemas.microsoft.com/office/powerpoint/2010/main" val="2462359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baseline="0"/>
              <a:t>Arrêt</a:t>
            </a:r>
          </a:p>
          <a:p>
            <a:r>
              <a:rPr lang="fr-FR" baseline="0"/>
              <a:t>Avant d’éteindre le dispositif, assurez-vous que le témoin SureSafe vert est fixe. Si c’est le cas, appuyez sur le bouton d’alimentation et maintenez-le enfoncé.</a:t>
            </a:r>
          </a:p>
          <a:p>
            <a:r>
              <a:rPr lang="fr-FR" baseline="0"/>
              <a:t>Le dispositif entre en séquence d’arrêt ; la déconnexion du réseau peut prendre quelques minutes</a:t>
            </a:r>
          </a:p>
          <a:p>
            <a:r>
              <a:rPr lang="fr-FR" baseline="0"/>
              <a:t>Une fois tous les témoins et toutes les vibrations arrêtés, vous êtes déconnecté du réseau Blackline Safety et votre sécurité n’est plus sous surveillance.</a:t>
            </a:r>
          </a:p>
          <a:p>
            <a:r>
              <a:rPr lang="fr-FR" baseline="0"/>
              <a:t>Assurez-vous toujours que tous les G7x connectés ont été complètement éteints avant d’éteindre le G7 Bridge.</a:t>
            </a:r>
          </a:p>
        </p:txBody>
      </p:sp>
      <p:sp>
        <p:nvSpPr>
          <p:cNvPr id="4" name="Slide Number Placeholder 3"/>
          <p:cNvSpPr>
            <a:spLocks noGrp="1"/>
          </p:cNvSpPr>
          <p:nvPr>
            <p:ph type="sldNum" sz="quarter" idx="10"/>
          </p:nvPr>
        </p:nvSpPr>
        <p:spPr/>
        <p:txBody>
          <a:bodyPr/>
          <a:lstStyle/>
          <a:p>
            <a:fld id="{7B414EFF-87B8-8145-AB64-1D392481C12D}" type="slidenum">
              <a:rPr lang="en-US" smtClean="0"/>
              <a:t>25</a:t>
            </a:fld>
            <a:endParaRPr lang="en-US"/>
          </a:p>
        </p:txBody>
      </p:sp>
    </p:spTree>
    <p:extLst>
      <p:ext uri="{BB962C8B-B14F-4D97-AF65-F5344CB8AC3E}">
        <p14:creationId xmlns:p14="http://schemas.microsoft.com/office/powerpoint/2010/main" val="1214588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Insérez la fiche </a:t>
            </a:r>
            <a:r>
              <a:rPr lang="fr-FR" baseline="0"/>
              <a:t>micro-USB dans l’attache de charge amovible, puis glissez l’attache sur le port de charge au bas de votre G7. </a:t>
            </a:r>
          </a:p>
          <a:p>
            <a:r>
              <a:rPr lang="fr-FR" baseline="0"/>
              <a:t>Un témoin rouge fixe au bas du dispositif indique que votre G7 est en charge.</a:t>
            </a:r>
          </a:p>
          <a:p>
            <a:r>
              <a:rPr lang="fr-FR" baseline="0"/>
              <a:t>L’écran LCD vous préviendra quand le dispositif sera entièrement chargé.</a:t>
            </a:r>
          </a:p>
          <a:p>
            <a:r>
              <a:rPr lang="fr-FR" baseline="0"/>
              <a:t>Blackline vous recommande de recharger entièrement votre dispositif après chaque quart.</a:t>
            </a:r>
          </a:p>
          <a:p>
            <a:endParaRPr lang="en-US" baseline="0" dirty="0"/>
          </a:p>
          <a:p>
            <a:r>
              <a:rPr lang="fr-FR" baseline="0"/>
              <a:t>La mise en charge éteint automatiquement votre G7 pour qu’il ne déclenche pas d’alerte durant le processus.</a:t>
            </a:r>
          </a:p>
        </p:txBody>
      </p:sp>
      <p:sp>
        <p:nvSpPr>
          <p:cNvPr id="4" name="Slide Number Placeholder 3"/>
          <p:cNvSpPr>
            <a:spLocks noGrp="1"/>
          </p:cNvSpPr>
          <p:nvPr>
            <p:ph type="sldNum" sz="quarter" idx="10"/>
          </p:nvPr>
        </p:nvSpPr>
        <p:spPr/>
        <p:txBody>
          <a:bodyPr/>
          <a:lstStyle/>
          <a:p>
            <a:fld id="{7B414EFF-87B8-8145-AB64-1D392481C12D}" type="slidenum">
              <a:rPr lang="en-US" smtClean="0"/>
              <a:t>26</a:t>
            </a:fld>
            <a:endParaRPr lang="en-US"/>
          </a:p>
        </p:txBody>
      </p:sp>
    </p:spTree>
    <p:extLst>
      <p:ext uri="{BB962C8B-B14F-4D97-AF65-F5344CB8AC3E}">
        <p14:creationId xmlns:p14="http://schemas.microsoft.com/office/powerpoint/2010/main" val="588539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Insérez la fiche </a:t>
            </a:r>
            <a:r>
              <a:rPr lang="fr-FR" baseline="0"/>
              <a:t>micro-USB dans l’attache de charge amovible, puis glissez l’attache sur le port de charge sur le côté de votre G7 Bridge. </a:t>
            </a:r>
          </a:p>
          <a:p>
            <a:r>
              <a:rPr lang="fr-FR" baseline="0"/>
              <a:t>Un témoin rouge fixe au bas du dispositif indique que votre G7 est en charge.</a:t>
            </a:r>
          </a:p>
          <a:p>
            <a:r>
              <a:rPr lang="fr-FR" baseline="0"/>
              <a:t>L’écran LCD vous préviendra quand le dispositif sera entièrement chargé.</a:t>
            </a:r>
          </a:p>
          <a:p>
            <a:r>
              <a:rPr lang="fr-FR" baseline="0"/>
              <a:t>Blackline vous recommande de recharger entièrement votre dispositif après chaque quart.</a:t>
            </a:r>
          </a:p>
          <a:p>
            <a:endParaRPr lang="en-US" baseline="0" dirty="0"/>
          </a:p>
          <a:p>
            <a:r>
              <a:rPr lang="fr-FR" baseline="0"/>
              <a:t>La mise en charge éteint automatiquement votre G7 pour qu’il ne déclenche pas d’alerte durant le processus.</a:t>
            </a:r>
          </a:p>
        </p:txBody>
      </p:sp>
      <p:sp>
        <p:nvSpPr>
          <p:cNvPr id="4" name="Slide Number Placeholder 3"/>
          <p:cNvSpPr>
            <a:spLocks noGrp="1"/>
          </p:cNvSpPr>
          <p:nvPr>
            <p:ph type="sldNum" sz="quarter" idx="10"/>
          </p:nvPr>
        </p:nvSpPr>
        <p:spPr/>
        <p:txBody>
          <a:bodyPr/>
          <a:lstStyle/>
          <a:p>
            <a:fld id="{7B414EFF-87B8-8145-AB64-1D392481C12D}" type="slidenum">
              <a:rPr lang="en-US" smtClean="0"/>
              <a:t>27</a:t>
            </a:fld>
            <a:endParaRPr lang="en-US"/>
          </a:p>
        </p:txBody>
      </p:sp>
    </p:spTree>
    <p:extLst>
      <p:ext uri="{BB962C8B-B14F-4D97-AF65-F5344CB8AC3E}">
        <p14:creationId xmlns:p14="http://schemas.microsoft.com/office/powerpoint/2010/main" val="1555242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29</a:t>
            </a:fld>
            <a:endParaRPr lang="en-US"/>
          </a:p>
        </p:txBody>
      </p:sp>
    </p:spTree>
    <p:extLst>
      <p:ext uri="{BB962C8B-B14F-4D97-AF65-F5344CB8AC3E}">
        <p14:creationId xmlns:p14="http://schemas.microsoft.com/office/powerpoint/2010/main" val="161263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solidFill>
                  <a:schemeClr val="accent1"/>
                </a:solidFill>
              </a:rPr>
              <a:t>Qu’est-ce que</a:t>
            </a:r>
            <a:r>
              <a:rPr lang="fr-FR" b="1" baseline="0">
                <a:solidFill>
                  <a:schemeClr val="accent1"/>
                </a:solidFill>
              </a:rPr>
              <a:t> le G7 ?</a:t>
            </a:r>
          </a:p>
          <a:p>
            <a:endParaRPr lang="en-US" baseline="0" dirty="0"/>
          </a:p>
          <a:p>
            <a:r>
              <a:rPr lang="fr-FR" baseline="0"/>
              <a:t>Le G7 est le tout premier dispositif de surveillance de sécurité personnel, véritablement portatif et opérationnel en toutes circonstances. Il vous permet de rester connecté, que ce soit en cas de fuite de gaz, d’incident de santé ou d’intrusion.</a:t>
            </a:r>
          </a:p>
          <a:p>
            <a:endParaRPr lang="en-US" baseline="0" dirty="0"/>
          </a:p>
          <a:p>
            <a:r>
              <a:rPr lang="fr-FR" baseline="0"/>
              <a:t>Votre G7 peut déclencher une évacuation des locaux en tenant compte de votre emplacement sur une carte en temps réel. Si vous avez besoin d’aide, le G7 offre la connaissance instantanée de la situation nécessaire pour assurer la réaction la plus rapide possible et faire la différence.</a:t>
            </a:r>
          </a:p>
          <a:p>
            <a:endParaRPr lang="en-US" baseline="0" dirty="0"/>
          </a:p>
          <a:p>
            <a:r>
              <a:rPr lang="fr-FR" baseline="0"/>
              <a:t>Le G7 vous couvre à tout moment.</a:t>
            </a:r>
          </a:p>
        </p:txBody>
      </p:sp>
      <p:sp>
        <p:nvSpPr>
          <p:cNvPr id="4" name="Slide Number Placeholder 3"/>
          <p:cNvSpPr>
            <a:spLocks noGrp="1"/>
          </p:cNvSpPr>
          <p:nvPr>
            <p:ph type="sldNum" sz="quarter" idx="10"/>
          </p:nvPr>
        </p:nvSpPr>
        <p:spPr/>
        <p:txBody>
          <a:bodyPr/>
          <a:lstStyle/>
          <a:p>
            <a:fld id="{7B414EFF-87B8-8145-AB64-1D392481C12D}" type="slidenum">
              <a:rPr lang="en-US" smtClean="0"/>
              <a:t>4</a:t>
            </a:fld>
            <a:endParaRPr lang="en-US"/>
          </a:p>
        </p:txBody>
      </p:sp>
    </p:spTree>
    <p:extLst>
      <p:ext uri="{BB962C8B-B14F-4D97-AF65-F5344CB8AC3E}">
        <p14:creationId xmlns:p14="http://schemas.microsoft.com/office/powerpoint/2010/main" val="2022247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5</a:t>
            </a:fld>
            <a:endParaRPr lang="en-US"/>
          </a:p>
        </p:txBody>
      </p:sp>
    </p:spTree>
    <p:extLst>
      <p:ext uri="{BB962C8B-B14F-4D97-AF65-F5344CB8AC3E}">
        <p14:creationId xmlns:p14="http://schemas.microsoft.com/office/powerpoint/2010/main" val="245703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Vous pouvez interagir avec votre G7 en toute simplicité grâce à l’écran LCD haute visibilité et au</a:t>
            </a:r>
            <a:r>
              <a:rPr lang="fr-FR" baseline="0"/>
              <a:t> système de menus à trois boutons.</a:t>
            </a:r>
          </a:p>
          <a:p>
            <a:endParaRPr lang="en-US" dirty="0"/>
          </a:p>
          <a:p>
            <a:r>
              <a:rPr lang="fr-FR" b="1" baseline="0"/>
              <a:t>BOUTON O</a:t>
            </a:r>
            <a:r>
              <a:rPr lang="fr-FR" b="1"/>
              <a:t>K</a:t>
            </a:r>
          </a:p>
          <a:p>
            <a:r>
              <a:rPr lang="fr-FR" baseline="0"/>
              <a:t>Appuyez sur OK pour afficher le menu principal sur l’écran LCD, puis confirmez l’option de menu choisie.</a:t>
            </a:r>
          </a:p>
          <a:p>
            <a:endParaRPr lang="en-US" baseline="0" dirty="0"/>
          </a:p>
          <a:p>
            <a:r>
              <a:rPr lang="fr-FR" b="1" baseline="0"/>
              <a:t>BOUTONS FLÉCHÉS HAUT ET BAS</a:t>
            </a:r>
          </a:p>
          <a:p>
            <a:r>
              <a:rPr lang="fr-FR" baseline="0"/>
              <a:t>Appuyez sur les boutons haut et bas pour parcourir le menu.</a:t>
            </a:r>
            <a:br>
              <a:rPr lang="fr-FR" baseline="0"/>
            </a:br>
            <a:r>
              <a:rPr lang="fr-FR" baseline="0"/>
              <a:t>Appuyez sur les deux boutons simultanément et maintenez-les enfoncés pour mettre le son en sourdine.</a:t>
            </a:r>
          </a:p>
          <a:p>
            <a:endParaRPr lang="en-US" baseline="0" dirty="0"/>
          </a:p>
          <a:p>
            <a:r>
              <a:rPr lang="fr-FR" b="1" baseline="0"/>
              <a:t>TIRAGE DU LOQUET</a:t>
            </a:r>
          </a:p>
          <a:p>
            <a:r>
              <a:rPr lang="fr-FR" baseline="0"/>
              <a:t>Tirez le loquet vers le bas pour appeler à l’aide en cas de besoin.</a:t>
            </a:r>
          </a:p>
          <a:p>
            <a:endParaRPr lang="en-US" baseline="0" dirty="0"/>
          </a:p>
          <a:p>
            <a:r>
              <a:rPr lang="fr-FR" b="1" baseline="0">
                <a:solidFill>
                  <a:schemeClr val="accent1"/>
                </a:solidFill>
              </a:rPr>
              <a:t>BOUTON-POUSSOIR DU LOQUET</a:t>
            </a:r>
          </a:p>
          <a:p>
            <a:r>
              <a:rPr lang="fr-FR" baseline="0"/>
              <a:t>Appuyez sur le loquet pour indiquer à votre G7 que vous êtes en sécurité. </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6</a:t>
            </a:fld>
            <a:endParaRPr lang="en-US"/>
          </a:p>
        </p:txBody>
      </p:sp>
    </p:spTree>
    <p:extLst>
      <p:ext uri="{BB962C8B-B14F-4D97-AF65-F5344CB8AC3E}">
        <p14:creationId xmlns:p14="http://schemas.microsoft.com/office/powerpoint/2010/main" val="2924128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Vous pouvez interagir avec votre G7 en toute simplicité grâce à l’écran LCD haute visibilité et au</a:t>
            </a:r>
            <a:r>
              <a:rPr lang="fr-FR" baseline="0"/>
              <a:t> système de menus à trois boutons.</a:t>
            </a:r>
          </a:p>
          <a:p>
            <a:endParaRPr lang="en-US" dirty="0"/>
          </a:p>
          <a:p>
            <a:r>
              <a:rPr lang="fr-FR" b="1" baseline="0"/>
              <a:t>BOUTON O</a:t>
            </a:r>
            <a:r>
              <a:rPr lang="fr-FR" b="1"/>
              <a:t>K</a:t>
            </a:r>
          </a:p>
          <a:p>
            <a:r>
              <a:rPr lang="fr-FR" baseline="0"/>
              <a:t>Appuyez sur OK pour afficher le menu principal sur l’écran LCD, puis confirmez l’option de menu choisie.</a:t>
            </a:r>
          </a:p>
          <a:p>
            <a:endParaRPr lang="en-US" baseline="0" dirty="0"/>
          </a:p>
          <a:p>
            <a:r>
              <a:rPr lang="fr-FR" b="1" baseline="0"/>
              <a:t>BOUTONS FLÉCHÉS HAUT ET BAS</a:t>
            </a:r>
          </a:p>
          <a:p>
            <a:r>
              <a:rPr lang="fr-FR" baseline="0"/>
              <a:t>Appuyez sur les boutons haut et bas pour parcourir le menu.</a:t>
            </a:r>
            <a:br>
              <a:rPr lang="fr-FR" baseline="0"/>
            </a:br>
            <a:endParaRPr lang="fr-FR" baseline="0"/>
          </a:p>
          <a:p>
            <a:r>
              <a:rPr lang="fr-FR" b="1" baseline="0"/>
              <a:t>ÉCRAN LCD</a:t>
            </a:r>
          </a:p>
          <a:p>
            <a:r>
              <a:rPr lang="fr-FR" baseline="0"/>
              <a:t>L'écran LCD peut être utilisé pour consulter les options du menu, la durée de vie de la batterie ou le nombre de dispositifs G7x ou 900 connectés et vérifier si le G7 Bridge est connecté à un réseau mobile ou satellite. </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7</a:t>
            </a:fld>
            <a:endParaRPr lang="en-US"/>
          </a:p>
        </p:txBody>
      </p:sp>
    </p:spTree>
    <p:extLst>
      <p:ext uri="{BB962C8B-B14F-4D97-AF65-F5344CB8AC3E}">
        <p14:creationId xmlns:p14="http://schemas.microsoft.com/office/powerpoint/2010/main" val="758272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G7 Bridge peut être monté dans divers</a:t>
            </a:r>
            <a:r>
              <a:rPr lang="fr-FR" baseline="0"/>
              <a:t> endroits, notamment :</a:t>
            </a:r>
          </a:p>
          <a:p>
            <a:pPr marL="171450" indent="-171450">
              <a:buFont typeface="Arial" charset="0"/>
              <a:buChar char="•"/>
            </a:pPr>
            <a:r>
              <a:rPr lang="fr-FR" baseline="0"/>
              <a:t>Toit d'un véhicule</a:t>
            </a:r>
          </a:p>
          <a:p>
            <a:pPr marL="171450" indent="-171450">
              <a:buFont typeface="Arial" charset="0"/>
              <a:buChar char="•"/>
            </a:pPr>
            <a:r>
              <a:rPr lang="fr-FR" baseline="0"/>
              <a:t>Tableau de bord</a:t>
            </a:r>
          </a:p>
          <a:p>
            <a:pPr marL="171450" indent="-171450">
              <a:buFont typeface="Arial" charset="0"/>
              <a:buChar char="•"/>
            </a:pPr>
            <a:r>
              <a:rPr lang="fr-FR" baseline="0"/>
              <a:t>Arrière d'un véhicule</a:t>
            </a:r>
          </a:p>
          <a:p>
            <a:pPr marL="171450" indent="-171450">
              <a:buFont typeface="Arial" charset="0"/>
              <a:buChar char="•"/>
            </a:pPr>
            <a:r>
              <a:rPr lang="fr-FR" baseline="0"/>
              <a:t>Cabine d'un camion</a:t>
            </a:r>
          </a:p>
          <a:p>
            <a:pPr marL="171450" indent="-171450">
              <a:buFont typeface="Arial" charset="0"/>
              <a:buChar char="•"/>
            </a:pPr>
            <a:r>
              <a:rPr lang="fr-FR" baseline="0"/>
              <a:t>Bateaux</a:t>
            </a:r>
          </a:p>
          <a:p>
            <a:pPr marL="171450" indent="-171450">
              <a:buFont typeface="Arial" charset="0"/>
              <a:buChar char="•"/>
            </a:pPr>
            <a:r>
              <a:rPr lang="fr-FR" baseline="0"/>
              <a:t>Véhicules tout-terrain</a:t>
            </a:r>
          </a:p>
          <a:p>
            <a:pPr marL="0" indent="0">
              <a:buFont typeface="Arial" charset="0"/>
              <a:buNone/>
            </a:pPr>
            <a:endParaRPr lang="en-US" baseline="0" dirty="0"/>
          </a:p>
          <a:p>
            <a:pPr marL="0" indent="0">
              <a:buFont typeface="Arial" charset="0"/>
              <a:buNone/>
            </a:pPr>
            <a:r>
              <a:rPr lang="fr-FR" baseline="0"/>
              <a:t>Lorsque vous utilisez le G7 Bridge, vérifiez qu'il bénéficie d'une vue dégagée du ciel et qu'il se trouve à une distance minimale de 10 mètres de tout bâtiment. </a:t>
            </a:r>
          </a:p>
        </p:txBody>
      </p:sp>
      <p:sp>
        <p:nvSpPr>
          <p:cNvPr id="4" name="Slide Number Placeholder 3"/>
          <p:cNvSpPr>
            <a:spLocks noGrp="1"/>
          </p:cNvSpPr>
          <p:nvPr>
            <p:ph type="sldNum" sz="quarter" idx="10"/>
          </p:nvPr>
        </p:nvSpPr>
        <p:spPr/>
        <p:txBody>
          <a:bodyPr/>
          <a:lstStyle/>
          <a:p>
            <a:fld id="{7B414EFF-87B8-8145-AB64-1D392481C12D}" type="slidenum">
              <a:rPr lang="en-US" smtClean="0"/>
              <a:t>8</a:t>
            </a:fld>
            <a:endParaRPr lang="en-US"/>
          </a:p>
        </p:txBody>
      </p:sp>
    </p:spTree>
    <p:extLst>
      <p:ext uri="{BB962C8B-B14F-4D97-AF65-F5344CB8AC3E}">
        <p14:creationId xmlns:p14="http://schemas.microsoft.com/office/powerpoint/2010/main" val="1234022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t>Mise en marche</a:t>
            </a:r>
          </a:p>
          <a:p>
            <a:r>
              <a:rPr lang="fr-FR"/>
              <a:t>Vérifiez que vous vous trouvez dans un</a:t>
            </a:r>
            <a:r>
              <a:rPr lang="fr-FR" baseline="0"/>
              <a:t> environnement</a:t>
            </a:r>
            <a:r>
              <a:rPr lang="fr-FR"/>
              <a:t> propre</a:t>
            </a:r>
          </a:p>
          <a:p>
            <a:r>
              <a:rPr lang="fr-FR"/>
              <a:t>Appuyez</a:t>
            </a:r>
            <a:r>
              <a:rPr lang="fr-FR" baseline="0"/>
              <a:t> sur le bouton d’alimentation, puis attendez que le témoin vert clignotant SureSafe devienne fixe.</a:t>
            </a:r>
          </a:p>
          <a:p>
            <a:r>
              <a:rPr lang="fr-FR" baseline="0"/>
              <a:t>Le dispositif fait défiler toutes les fonctions activées de votre configuration.</a:t>
            </a:r>
          </a:p>
          <a:p>
            <a:r>
              <a:rPr lang="fr-FR" baseline="0"/>
              <a:t>Une fois le dispositif connecté, le témoin vert reste allumé et votre sécurité est surveillée.</a:t>
            </a:r>
          </a:p>
          <a:p>
            <a:endParaRPr lang="en-US" dirty="0"/>
          </a:p>
          <a:p>
            <a:r>
              <a:rPr lang="fr-FR"/>
              <a:t>Ce n’est pas</a:t>
            </a:r>
            <a:r>
              <a:rPr lang="fr-FR" baseline="0"/>
              <a:t> grave de ne pas avoir de réseau pendant de courts laps de temps ! Si vous constatez que votre témoin SureSafe clignote pendant plus de 45 minutes, une autre solution de Blackline sera peut-être plus adaptée.</a:t>
            </a:r>
          </a:p>
        </p:txBody>
      </p:sp>
      <p:sp>
        <p:nvSpPr>
          <p:cNvPr id="4" name="Slide Number Placeholder 3"/>
          <p:cNvSpPr>
            <a:spLocks noGrp="1"/>
          </p:cNvSpPr>
          <p:nvPr>
            <p:ph type="sldNum" sz="quarter" idx="10"/>
          </p:nvPr>
        </p:nvSpPr>
        <p:spPr/>
        <p:txBody>
          <a:bodyPr/>
          <a:lstStyle/>
          <a:p>
            <a:fld id="{7B414EFF-87B8-8145-AB64-1D392481C12D}" type="slidenum">
              <a:rPr lang="en-US" smtClean="0"/>
              <a:t>9</a:t>
            </a:fld>
            <a:endParaRPr lang="en-US"/>
          </a:p>
        </p:txBody>
      </p:sp>
    </p:spTree>
    <p:extLst>
      <p:ext uri="{BB962C8B-B14F-4D97-AF65-F5344CB8AC3E}">
        <p14:creationId xmlns:p14="http://schemas.microsoft.com/office/powerpoint/2010/main" val="1878112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aseline="0"/>
              <a:t>Lorsque vous allumez votre dispositif, il vous informe de la nécessité d’un test de fiabilité ou d’un étalonnage par une alerte de mise en garde jaune. Lisez l’écran du G7 pour voir quelle opération doit être effectuée puis appuyez sur les flèches haut et bas et maintenez-les pour couper l’alerte.</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10</a:t>
            </a:fld>
            <a:endParaRPr lang="en-US"/>
          </a:p>
        </p:txBody>
      </p:sp>
    </p:spTree>
    <p:extLst>
      <p:ext uri="{BB962C8B-B14F-4D97-AF65-F5344CB8AC3E}">
        <p14:creationId xmlns:p14="http://schemas.microsoft.com/office/powerpoint/2010/main" val="1096685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Cover Image Dark">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42" y="26896"/>
            <a:ext cx="6898342" cy="500063"/>
          </a:xfrm>
        </p:spPr>
        <p:txBody>
          <a:bodyPr anchor="b">
            <a:normAutofit/>
          </a:bodyPr>
          <a:lstStyle>
            <a:lvl1pPr>
              <a:defRPr sz="2000"/>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32715" y="2649600"/>
            <a:ext cx="3278570" cy="504552"/>
          </a:xfrm>
          <a:prstGeom prst="rect">
            <a:avLst/>
          </a:prstGeom>
        </p:spPr>
      </p:pic>
      <p:sp>
        <p:nvSpPr>
          <p:cNvPr id="5" name="TextBox 4"/>
          <p:cNvSpPr txBox="1"/>
          <p:nvPr userDrawn="1"/>
        </p:nvSpPr>
        <p:spPr>
          <a:xfrm>
            <a:off x="2896715" y="3607200"/>
            <a:ext cx="3360085" cy="307777"/>
          </a:xfrm>
          <a:prstGeom prst="rect">
            <a:avLst/>
          </a:prstGeom>
          <a:noFill/>
        </p:spPr>
        <p:txBody>
          <a:bodyPr wrap="square" rtlCol="0">
            <a:spAutoFit/>
          </a:bodyPr>
          <a:lstStyle/>
          <a:p>
            <a:pPr algn="ctr"/>
            <a:r>
              <a:rPr lang="en-US" sz="1400"/>
              <a:t>www.BlacklineSafety.com</a:t>
            </a:r>
            <a:endParaRPr lang="en-US" sz="1400" dirty="0"/>
          </a:p>
        </p:txBody>
      </p:sp>
    </p:spTree>
    <p:extLst>
      <p:ext uri="{BB962C8B-B14F-4D97-AF65-F5344CB8AC3E}">
        <p14:creationId xmlns:p14="http://schemas.microsoft.com/office/powerpoint/2010/main" val="14701815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 Generic">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cstate="hqprint">
            <a:extLst>
              <a:ext uri="{28A0092B-C50C-407E-A947-70E740481C1C}">
                <a14:useLocalDpi xmlns:a14="http://schemas.microsoft.com/office/drawing/2010/main"/>
              </a:ext>
            </a:extLst>
          </a:blip>
          <a:srcRect b="-192"/>
          <a:stretch/>
        </p:blipFill>
        <p:spPr>
          <a:xfrm>
            <a:off x="0" y="0"/>
            <a:ext cx="9144000" cy="6903396"/>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
        <p:nvSpPr>
          <p:cNvPr id="6" name="Rectangle 5"/>
          <p:cNvSpPr/>
          <p:nvPr userDrawn="1"/>
        </p:nvSpPr>
        <p:spPr>
          <a:xfrm>
            <a:off x="0" y="0"/>
            <a:ext cx="9144000" cy="3200400"/>
          </a:xfrm>
          <a:prstGeom prst="rect">
            <a:avLst/>
          </a:prstGeom>
          <a:gradFill flip="none" rotWithShape="1">
            <a:gsLst>
              <a:gs pos="0">
                <a:schemeClr val="accent5"/>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7 Overview">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G7</a:t>
            </a:r>
            <a:r>
              <a:rPr lang="en-US" sz="2400" baseline="0" dirty="0">
                <a:solidFill>
                  <a:schemeClr val="bg1"/>
                </a:solidFill>
              </a:rPr>
              <a:t> OVERVIEW</a:t>
            </a:r>
            <a:endParaRPr lang="en-US" sz="2400" dirty="0">
              <a:solidFill>
                <a:schemeClr val="bg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erat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64227"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OPERATING</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Feature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DEVICE</a:t>
            </a:r>
            <a:r>
              <a:rPr lang="en-US" sz="2400" baseline="0" dirty="0">
                <a:solidFill>
                  <a:schemeClr val="bg1"/>
                </a:solidFill>
              </a:rPr>
              <a:t> FEATURES</a:t>
            </a:r>
            <a:endParaRPr lang="en-US" sz="2400" dirty="0">
              <a:solidFill>
                <a:schemeClr val="bg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as Detec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DETECTION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5075805"/>
            <a:ext cx="6858000" cy="417325"/>
          </a:xfrm>
        </p:spPr>
        <p:txBody>
          <a:bodyPr anchor="b">
            <a:normAutofit/>
          </a:bodyPr>
          <a:lstStyle>
            <a:lvl1pPr algn="ctr">
              <a:defRPr sz="2000"/>
            </a:lvl1pPr>
          </a:lstStyle>
          <a:p>
            <a:r>
              <a:rPr lang="en-US" dirty="0"/>
              <a:t>CLICK TO EDIT MASTER TITLE STYLE</a:t>
            </a:r>
          </a:p>
        </p:txBody>
      </p:sp>
      <p:sp>
        <p:nvSpPr>
          <p:cNvPr id="3" name="Subtitle 2"/>
          <p:cNvSpPr>
            <a:spLocks noGrp="1"/>
          </p:cNvSpPr>
          <p:nvPr>
            <p:ph type="subTitle" idx="1"/>
          </p:nvPr>
        </p:nvSpPr>
        <p:spPr>
          <a:xfrm>
            <a:off x="1143000" y="5551868"/>
            <a:ext cx="6858000" cy="418633"/>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sp>
        <p:nvSpPr>
          <p:cNvPr id="9" name="Picture Placeholder 8"/>
          <p:cNvSpPr>
            <a:spLocks noGrp="1"/>
          </p:cNvSpPr>
          <p:nvPr>
            <p:ph type="pic" sz="quarter" idx="11"/>
          </p:nvPr>
        </p:nvSpPr>
        <p:spPr>
          <a:xfrm>
            <a:off x="0" y="739775"/>
            <a:ext cx="9144000" cy="3852863"/>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s Feature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6"/>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FEATURES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 Full Image Dark">
    <p:spTree>
      <p:nvGrpSpPr>
        <p:cNvPr id="1" name=""/>
        <p:cNvGrpSpPr/>
        <p:nvPr/>
      </p:nvGrpSpPr>
      <p:grpSpPr>
        <a:xfrm>
          <a:off x="0" y="0"/>
          <a:ext cx="0" cy="0"/>
          <a:chOff x="0" y="0"/>
          <a:chExt cx="0" cy="0"/>
        </a:xfrm>
      </p:grpSpPr>
      <p:sp>
        <p:nvSpPr>
          <p:cNvPr id="4" name="Rectangle 3"/>
          <p:cNvSpPr/>
          <p:nvPr userDrawn="1"/>
        </p:nvSpPr>
        <p:spPr>
          <a:xfrm>
            <a:off x="0" y="0"/>
            <a:ext cx="9144000" cy="684483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Autofit/>
          </a:bodyPr>
          <a:lstStyle>
            <a:lvl1pPr algn="ct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665" y="26896"/>
            <a:ext cx="8240875" cy="645459"/>
          </a:xfrm>
        </p:spPr>
        <p:txBody>
          <a:bodyPr/>
          <a:lstStyle/>
          <a:p>
            <a:r>
              <a:rPr lang="en-US" dirty="0"/>
              <a:t>CLICK TO EDIT MASTER TITLE STYLE</a:t>
            </a:r>
          </a:p>
        </p:txBody>
      </p:sp>
      <p:sp>
        <p:nvSpPr>
          <p:cNvPr id="3" name="Text Placeholder 2"/>
          <p:cNvSpPr>
            <a:spLocks noGrp="1"/>
          </p:cNvSpPr>
          <p:nvPr>
            <p:ph type="body" idx="1"/>
          </p:nvPr>
        </p:nvSpPr>
        <p:spPr>
          <a:xfrm>
            <a:off x="629842" y="108949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91340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8949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91340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730" r:id="rId1"/>
    <p:sldLayoutId id="2147483721" r:id="rId2"/>
    <p:sldLayoutId id="2147483722" r:id="rId3"/>
    <p:sldLayoutId id="2147483723" r:id="rId4"/>
    <p:sldLayoutId id="2147483732" r:id="rId5"/>
    <p:sldLayoutId id="2147483724" r:id="rId6"/>
    <p:sldLayoutId id="2147483725" r:id="rId7"/>
    <p:sldLayoutId id="2147483726" r:id="rId8"/>
    <p:sldLayoutId id="2147483727" r:id="rId9"/>
    <p:sldLayoutId id="2147483729" r:id="rId10"/>
    <p:sldLayoutId id="2147483733" r:id="rId11"/>
    <p:sldLayoutId id="2147483731" r:id="rId1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249869"/>
      </p:ext>
    </p:extLst>
  </p:cSld>
  <p:clrMap bg1="lt1" tx1="dk1" bg2="lt2" tx2="dk2" accent1="accent1" accent2="accent2" accent3="accent3" accent4="accent4" accent5="accent5" accent6="accent6" hlink="hlink" folHlink="folHlink"/>
  <p:sldLayoutIdLst>
    <p:sldLayoutId id="2147483735" r:id="rId1"/>
    <p:sldLayoutId id="2147483736" r:id="rId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01978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2" r:id="rId4"/>
    <p:sldLayoutId id="2147483745" r:id="rId5"/>
    <p:sldLayoutId id="2147483746" r:id="rId6"/>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3.xml"/><Relationship Id="rId7" Type="http://schemas.openxmlformats.org/officeDocument/2006/relationships/image" Target="../media/image3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2.xml"/><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0.png"/><Relationship Id="rId5" Type="http://schemas.openxmlformats.org/officeDocument/2006/relationships/image" Target="../media/image4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4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4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0.png"/><Relationship Id="rId5" Type="http://schemas.openxmlformats.org/officeDocument/2006/relationships/image" Target="../media/image4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3.xml"/><Relationship Id="rId7" Type="http://schemas.openxmlformats.org/officeDocument/2006/relationships/image" Target="../media/image49.png"/><Relationship Id="rId12" Type="http://schemas.openxmlformats.org/officeDocument/2006/relationships/image" Target="../media/image3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8.png"/><Relationship Id="rId11" Type="http://schemas.openxmlformats.org/officeDocument/2006/relationships/image" Target="../media/image51.jpe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notesSlide" Target="../notesSlides/notesSlide17.xml"/><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3.sv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mailto:support@blacklinesafety.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28650" y="4575068"/>
            <a:ext cx="7886700" cy="211148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buClr>
              <a:buFont typeface="Wingdings" charset="2"/>
              <a:buNone/>
              <a:defRPr sz="1800" kern="1200">
                <a:solidFill>
                  <a:schemeClr val="bg1"/>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Helvetica"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endParaRPr lang="en-US" dirty="0">
              <a:solidFill>
                <a:schemeClr val="accent6">
                  <a:lumMod val="60000"/>
                  <a:lumOff val="4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68528" y="2045558"/>
            <a:ext cx="2347785" cy="112961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68528" y="3450356"/>
            <a:ext cx="2377482" cy="849527"/>
          </a:xfrm>
          <a:prstGeom prst="rect">
            <a:avLst/>
          </a:prstGeom>
        </p:spPr>
      </p:pic>
    </p:spTree>
    <p:extLst>
      <p:ext uri="{BB962C8B-B14F-4D97-AF65-F5344CB8AC3E}">
        <p14:creationId xmlns:p14="http://schemas.microsoft.com/office/powerpoint/2010/main" val="2125338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TEST DE FIABILITÉ / ÉTALONNAGE</a:t>
            </a:r>
          </a:p>
        </p:txBody>
      </p:sp>
      <p:sp>
        <p:nvSpPr>
          <p:cNvPr id="6" name="Content Placeholder 2"/>
          <p:cNvSpPr>
            <a:spLocks noGrp="1"/>
          </p:cNvSpPr>
          <p:nvPr>
            <p:ph idx="1"/>
          </p:nvPr>
        </p:nvSpPr>
        <p:spPr>
          <a:xfrm>
            <a:off x="268939" y="3272969"/>
            <a:ext cx="8639965" cy="448224"/>
          </a:xfrm>
        </p:spPr>
        <p:txBody>
          <a:bodyPr>
            <a:normAutofit fontScale="77500" lnSpcReduction="20000"/>
          </a:bodyPr>
          <a:lstStyle/>
          <a:p>
            <a:pPr marL="0" indent="0" algn="ctr">
              <a:buNone/>
            </a:pPr>
            <a:r>
              <a:rPr lang="fr-FR"/>
              <a:t>Le G7 vous indiquera au démarrage s’il est temps de faire un test de fiabilité ou un étalonnage. </a:t>
            </a:r>
          </a:p>
        </p:txBody>
      </p:sp>
      <p:sp>
        <p:nvSpPr>
          <p:cNvPr id="9" name="TextBox 8"/>
          <p:cNvSpPr txBox="1"/>
          <p:nvPr/>
        </p:nvSpPr>
        <p:spPr>
          <a:xfrm>
            <a:off x="2181816" y="4149784"/>
            <a:ext cx="2284439" cy="2154436"/>
          </a:xfrm>
          <a:prstGeom prst="rect">
            <a:avLst/>
          </a:prstGeom>
          <a:noFill/>
        </p:spPr>
        <p:txBody>
          <a:bodyPr wrap="square" rtlCol="0">
            <a:normAutofit fontScale="92500" lnSpcReduction="20000"/>
          </a:bodyPr>
          <a:lstStyle/>
          <a:p>
            <a:r>
              <a:rPr lang="fr-FR" b="1" dirty="0"/>
              <a:t>Que faire ?</a:t>
            </a:r>
          </a:p>
          <a:p>
            <a:endParaRPr lang="en-US" b="1" dirty="0"/>
          </a:p>
          <a:p>
            <a:r>
              <a:rPr lang="fr-FR" sz="1400" dirty="0"/>
              <a:t>Appuyez sur les flèches haut et bas</a:t>
            </a:r>
            <a:br>
              <a:rPr lang="fr-FR" sz="1400" dirty="0"/>
            </a:br>
            <a:r>
              <a:rPr lang="fr-FR" sz="1400" dirty="0"/>
              <a:t>et maintenez-les pour </a:t>
            </a:r>
            <a:br>
              <a:rPr lang="fr-FR" sz="1400" dirty="0"/>
            </a:br>
            <a:r>
              <a:rPr lang="fr-FR" sz="1400" dirty="0"/>
              <a:t>couper ce rappel.</a:t>
            </a:r>
          </a:p>
          <a:p>
            <a:endParaRPr lang="en-US" sz="1400" dirty="0"/>
          </a:p>
          <a:p>
            <a:r>
              <a:rPr lang="fr-FR" sz="1400" dirty="0"/>
              <a:t>Puis effectuez le test de fiabilité ou l’étalonnage à l’aide de l’une des méthodes décrites dans la prochaine diapositive.</a:t>
            </a:r>
          </a:p>
        </p:txBody>
      </p:sp>
      <p:sp>
        <p:nvSpPr>
          <p:cNvPr id="10" name="Rectangle 9"/>
          <p:cNvSpPr/>
          <p:nvPr/>
        </p:nvSpPr>
        <p:spPr>
          <a:xfrm>
            <a:off x="2079476" y="4080290"/>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01912" y="4315172"/>
            <a:ext cx="2484705" cy="18236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80469" y="1074474"/>
            <a:ext cx="1634633" cy="163463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46711" y="1074474"/>
            <a:ext cx="1631848" cy="1631848"/>
          </a:xfrm>
          <a:prstGeom prst="rect">
            <a:avLst/>
          </a:prstGeom>
        </p:spPr>
      </p:pic>
      <p:sp>
        <p:nvSpPr>
          <p:cNvPr id="14" name="TextBox 13"/>
          <p:cNvSpPr txBox="1"/>
          <p:nvPr/>
        </p:nvSpPr>
        <p:spPr>
          <a:xfrm>
            <a:off x="2443397" y="2748967"/>
            <a:ext cx="908775" cy="276999"/>
          </a:xfrm>
          <a:prstGeom prst="rect">
            <a:avLst/>
          </a:prstGeom>
          <a:noFill/>
        </p:spPr>
        <p:txBody>
          <a:bodyPr wrap="none" rtlCol="0">
            <a:spAutoFit/>
          </a:bodyPr>
          <a:lstStyle/>
          <a:p>
            <a:r>
              <a:rPr lang="fr-FR" sz="1200" dirty="0"/>
              <a:t>Test de fiabilité</a:t>
            </a:r>
          </a:p>
        </p:txBody>
      </p:sp>
      <p:sp>
        <p:nvSpPr>
          <p:cNvPr id="15" name="TextBox 14"/>
          <p:cNvSpPr txBox="1"/>
          <p:nvPr/>
        </p:nvSpPr>
        <p:spPr>
          <a:xfrm>
            <a:off x="5704817" y="2747371"/>
            <a:ext cx="915635" cy="276999"/>
          </a:xfrm>
          <a:prstGeom prst="rect">
            <a:avLst/>
          </a:prstGeom>
          <a:noFill/>
        </p:spPr>
        <p:txBody>
          <a:bodyPr wrap="none" rtlCol="0">
            <a:spAutoFit/>
          </a:bodyPr>
          <a:lstStyle/>
          <a:p>
            <a:r>
              <a:rPr lang="fr-FR" sz="1200"/>
              <a:t>Étalonnage</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79476" y="6415941"/>
            <a:ext cx="328514" cy="328514"/>
          </a:xfrm>
          <a:prstGeom prst="rect">
            <a:avLst/>
          </a:prstGeom>
        </p:spPr>
      </p:pic>
    </p:spTree>
    <p:extLst>
      <p:ext uri="{BB962C8B-B14F-4D97-AF65-F5344CB8AC3E}">
        <p14:creationId xmlns:p14="http://schemas.microsoft.com/office/powerpoint/2010/main" val="12217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781"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65033" y="3291039"/>
            <a:ext cx="4478967" cy="2985978"/>
          </a:xfrm>
          <a:prstGeom prst="rect">
            <a:avLst/>
          </a:prstGeom>
        </p:spPr>
      </p:pic>
      <p:sp>
        <p:nvSpPr>
          <p:cNvPr id="2" name="Title 1"/>
          <p:cNvSpPr>
            <a:spLocks noGrp="1"/>
          </p:cNvSpPr>
          <p:nvPr>
            <p:ph type="title"/>
          </p:nvPr>
        </p:nvSpPr>
        <p:spPr/>
        <p:txBody>
          <a:bodyPr/>
          <a:lstStyle/>
          <a:p>
            <a:r>
              <a:rPr lang="fr-FR"/>
              <a:t>TEST DE FIABILITÉ / ÉTALONNAGE</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9410" y="3357099"/>
            <a:ext cx="5442645" cy="3060944"/>
          </a:xfrm>
          <a:prstGeom prst="rect">
            <a:avLst/>
          </a:prstGeom>
        </p:spPr>
      </p:pic>
      <p:sp>
        <p:nvSpPr>
          <p:cNvPr id="4" name="TextBox 3"/>
          <p:cNvSpPr txBox="1"/>
          <p:nvPr/>
        </p:nvSpPr>
        <p:spPr>
          <a:xfrm>
            <a:off x="597106" y="2178941"/>
            <a:ext cx="2746516" cy="1384995"/>
          </a:xfrm>
          <a:prstGeom prst="rect">
            <a:avLst/>
          </a:prstGeom>
          <a:noFill/>
        </p:spPr>
        <p:txBody>
          <a:bodyPr wrap="square" rtlCol="0">
            <a:spAutoFit/>
          </a:bodyPr>
          <a:lstStyle/>
          <a:p>
            <a:r>
              <a:rPr lang="fr-FR" sz="1400" b="1"/>
              <a:t>Avec le G7 Dock :</a:t>
            </a:r>
          </a:p>
          <a:p>
            <a:pPr marL="342900" indent="-342900">
              <a:buAutoNum type="arabicPeriod"/>
            </a:pPr>
            <a:r>
              <a:rPr lang="fr-FR" sz="1400"/>
              <a:t>Mettez le G7 dans le Dock</a:t>
            </a:r>
          </a:p>
          <a:p>
            <a:pPr marL="342900" indent="-342900">
              <a:buAutoNum type="arabicPeriod"/>
            </a:pPr>
            <a:r>
              <a:rPr lang="fr-FR" sz="1400"/>
              <a:t>Refermez le capot</a:t>
            </a:r>
          </a:p>
          <a:p>
            <a:pPr marL="342900" indent="-342900">
              <a:buAutoNum type="arabicPeriod"/>
            </a:pPr>
            <a:r>
              <a:rPr lang="fr-FR" sz="1400"/>
              <a:t>Sélectionnez test de fiabilité/étalonnage dans le menu</a:t>
            </a:r>
          </a:p>
          <a:p>
            <a:pPr marL="342900" indent="-342900">
              <a:buAutoNum type="arabicPeriod"/>
            </a:pPr>
            <a:r>
              <a:rPr lang="fr-FR" sz="1400"/>
              <a:t>Laissez travailler le G7 Dock !</a:t>
            </a:r>
          </a:p>
        </p:txBody>
      </p:sp>
      <p:sp>
        <p:nvSpPr>
          <p:cNvPr id="5" name="TextBox 4"/>
          <p:cNvSpPr txBox="1"/>
          <p:nvPr/>
        </p:nvSpPr>
        <p:spPr>
          <a:xfrm>
            <a:off x="655199" y="1155720"/>
            <a:ext cx="8488801" cy="400110"/>
          </a:xfrm>
          <a:prstGeom prst="rect">
            <a:avLst/>
          </a:prstGeom>
          <a:noFill/>
        </p:spPr>
        <p:txBody>
          <a:bodyPr wrap="square" rtlCol="0">
            <a:spAutoFit/>
          </a:bodyPr>
          <a:lstStyle/>
          <a:p>
            <a:r>
              <a:rPr lang="fr-FR" sz="2000" dirty="0"/>
              <a:t>Il y a deux manières d’effectuer un test de fiabilité ou un étalonnage :</a:t>
            </a:r>
          </a:p>
        </p:txBody>
      </p:sp>
      <p:sp>
        <p:nvSpPr>
          <p:cNvPr id="7" name="TextBox 6"/>
          <p:cNvSpPr txBox="1"/>
          <p:nvPr/>
        </p:nvSpPr>
        <p:spPr>
          <a:xfrm>
            <a:off x="4768727" y="2178941"/>
            <a:ext cx="3641898" cy="1384995"/>
          </a:xfrm>
          <a:prstGeom prst="rect">
            <a:avLst/>
          </a:prstGeom>
          <a:noFill/>
        </p:spPr>
        <p:txBody>
          <a:bodyPr wrap="square" rtlCol="0">
            <a:spAutoFit/>
          </a:bodyPr>
          <a:lstStyle/>
          <a:p>
            <a:r>
              <a:rPr lang="fr-FR" sz="1400" b="1"/>
              <a:t>Manuellement :</a:t>
            </a:r>
          </a:p>
          <a:p>
            <a:pPr marL="342900" indent="-342900">
              <a:buAutoNum type="arabicPeriod"/>
            </a:pPr>
            <a:r>
              <a:rPr lang="fr-FR" sz="1400"/>
              <a:t>Appuyez sur OK pour afficher le menu</a:t>
            </a:r>
          </a:p>
          <a:p>
            <a:pPr marL="342900" indent="-342900">
              <a:buAutoNum type="arabicPeriod"/>
            </a:pPr>
            <a:r>
              <a:rPr lang="fr-FR" sz="1400"/>
              <a:t>À l’aide des flèches haut et bas, rendez-vous sur test de fiabilité</a:t>
            </a:r>
          </a:p>
          <a:p>
            <a:pPr marL="342900" indent="-342900">
              <a:buAutoNum type="arabicPeriod"/>
            </a:pPr>
            <a:r>
              <a:rPr lang="fr-FR" sz="1400"/>
              <a:t>Sélectionnez test de fiabilité</a:t>
            </a:r>
          </a:p>
          <a:p>
            <a:pPr marL="342900" indent="-342900">
              <a:buAutoNum type="arabicPeriod"/>
            </a:pPr>
            <a:r>
              <a:rPr lang="fr-FR" sz="1400"/>
              <a:t>Suivez les étapes à l’écran</a:t>
            </a:r>
          </a:p>
        </p:txBody>
      </p:sp>
      <p:sp>
        <p:nvSpPr>
          <p:cNvPr id="9" name="ZoneTexte 8"/>
          <p:cNvSpPr txBox="1"/>
          <p:nvPr/>
        </p:nvSpPr>
        <p:spPr>
          <a:xfrm>
            <a:off x="8140148" y="3975652"/>
            <a:ext cx="854765" cy="261610"/>
          </a:xfrm>
          <a:prstGeom prst="rect">
            <a:avLst/>
          </a:prstGeom>
          <a:solidFill>
            <a:schemeClr val="bg1"/>
          </a:solidFill>
        </p:spPr>
        <p:txBody>
          <a:bodyPr wrap="square" rtlCol="0">
            <a:spAutoFit/>
          </a:bodyPr>
          <a:lstStyle/>
          <a:p>
            <a:r>
              <a:rPr lang="fr-FR" sz="1100" dirty="0"/>
              <a:t>Tuyauterie</a:t>
            </a:r>
          </a:p>
        </p:txBody>
      </p:sp>
      <p:sp>
        <p:nvSpPr>
          <p:cNvPr id="10" name="ZoneTexte 9"/>
          <p:cNvSpPr txBox="1"/>
          <p:nvPr/>
        </p:nvSpPr>
        <p:spPr>
          <a:xfrm>
            <a:off x="7494104" y="4366585"/>
            <a:ext cx="1500809" cy="430887"/>
          </a:xfrm>
          <a:prstGeom prst="rect">
            <a:avLst/>
          </a:prstGeom>
          <a:solidFill>
            <a:schemeClr val="bg1"/>
          </a:solidFill>
        </p:spPr>
        <p:txBody>
          <a:bodyPr wrap="square" rtlCol="0">
            <a:spAutoFit/>
          </a:bodyPr>
          <a:lstStyle/>
          <a:p>
            <a:pPr algn="ctr"/>
            <a:r>
              <a:rPr lang="fr-FR" sz="1100" dirty="0"/>
              <a:t>Capot d’étalonnage pour gaz simple</a:t>
            </a:r>
          </a:p>
        </p:txBody>
      </p:sp>
    </p:spTree>
    <p:extLst>
      <p:ext uri="{BB962C8B-B14F-4D97-AF65-F5344CB8AC3E}">
        <p14:creationId xmlns:p14="http://schemas.microsoft.com/office/powerpoint/2010/main" val="133644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PORT</a:t>
            </a:r>
          </a:p>
        </p:txBody>
      </p:sp>
      <p:sp>
        <p:nvSpPr>
          <p:cNvPr id="3" name="Content Placeholder 2"/>
          <p:cNvSpPr>
            <a:spLocks noGrp="1"/>
          </p:cNvSpPr>
          <p:nvPr>
            <p:ph idx="1"/>
          </p:nvPr>
        </p:nvSpPr>
        <p:spPr>
          <a:xfrm>
            <a:off x="0" y="2890155"/>
            <a:ext cx="4572000" cy="445966"/>
          </a:xfrm>
        </p:spPr>
        <p:txBody>
          <a:bodyPr/>
          <a:lstStyle/>
          <a:p>
            <a:pPr marL="0" indent="0" algn="ctr">
              <a:buNone/>
            </a:pPr>
            <a:r>
              <a:rPr lang="fr-FR"/>
              <a:t>Ceinture</a:t>
            </a:r>
          </a:p>
        </p:txBody>
      </p:sp>
      <p:sp>
        <p:nvSpPr>
          <p:cNvPr id="5" name="Content Placeholder 2"/>
          <p:cNvSpPr txBox="1">
            <a:spLocks/>
          </p:cNvSpPr>
          <p:nvPr/>
        </p:nvSpPr>
        <p:spPr>
          <a:xfrm>
            <a:off x="4572000" y="2890155"/>
            <a:ext cx="4572000"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fr-FR"/>
              <a:t>Chemise</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6815"/>
            <a:ext cx="4572000" cy="217017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0" y="636815"/>
            <a:ext cx="4572000" cy="2170176"/>
          </a:xfrm>
          <a:prstGeom prst="rect">
            <a:avLst/>
          </a:prstGeom>
        </p:spPr>
      </p:pic>
      <p:grpSp>
        <p:nvGrpSpPr>
          <p:cNvPr id="11" name="Group 10"/>
          <p:cNvGrpSpPr/>
          <p:nvPr/>
        </p:nvGrpSpPr>
        <p:grpSpPr>
          <a:xfrm>
            <a:off x="440869" y="3649436"/>
            <a:ext cx="8250611" cy="2963634"/>
            <a:chOff x="440869" y="3649436"/>
            <a:chExt cx="8250611" cy="2963634"/>
          </a:xfrm>
        </p:grpSpPr>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0869" y="3649436"/>
              <a:ext cx="8250611" cy="2963634"/>
            </a:xfrm>
            <a:prstGeom prst="rect">
              <a:avLst/>
            </a:prstGeom>
          </p:spPr>
        </p:pic>
        <p:sp>
          <p:nvSpPr>
            <p:cNvPr id="10" name="Rectangle 9"/>
            <p:cNvSpPr/>
            <p:nvPr/>
          </p:nvSpPr>
          <p:spPr>
            <a:xfrm>
              <a:off x="440871" y="6281404"/>
              <a:ext cx="8245929" cy="3316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40872" y="6322224"/>
              <a:ext cx="8245928" cy="290846"/>
            </a:xfrm>
            <a:prstGeom prst="rect">
              <a:avLst/>
            </a:prstGeom>
          </p:spPr>
          <p:txBody>
            <a:bodyPr vert="horz" lIns="91440" tIns="45720" rIns="91440" bIns="45720" rtlCol="0">
              <a:normAutofit fontScale="77500" lnSpcReduction="200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fr-FR" sz="1200">
                  <a:solidFill>
                    <a:schemeClr val="bg1"/>
                  </a:solidFill>
                </a:rPr>
                <a:t>NE LAISSEZ PAS LE G7 SANS SURVEILLANCE LORSQU’IL EST ALLUMÉ POUR ÉVITER TOUTE ÉMISSION DE FAUSSES ALERTES ROUGES</a:t>
              </a:r>
            </a:p>
          </p:txBody>
        </p:sp>
        <p:sp>
          <p:nvSpPr>
            <p:cNvPr id="9" name="Rectangle 8"/>
            <p:cNvSpPr/>
            <p:nvPr/>
          </p:nvSpPr>
          <p:spPr>
            <a:xfrm>
              <a:off x="440871" y="3649436"/>
              <a:ext cx="8245929" cy="296363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125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ALERTE EN ATTENTE JAUNE</a:t>
            </a:r>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39365" y="4364966"/>
            <a:ext cx="2554697" cy="187503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77119" y="1625313"/>
            <a:ext cx="1797281" cy="179728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99532" y="1614243"/>
            <a:ext cx="1790403" cy="179040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78428" y="1632191"/>
            <a:ext cx="1790403" cy="1790403"/>
          </a:xfrm>
          <a:prstGeom prst="rect">
            <a:avLst/>
          </a:prstGeom>
        </p:spPr>
      </p:pic>
      <p:sp>
        <p:nvSpPr>
          <p:cNvPr id="15" name="TextBox 14"/>
          <p:cNvSpPr txBox="1"/>
          <p:nvPr/>
        </p:nvSpPr>
        <p:spPr>
          <a:xfrm>
            <a:off x="2291319" y="4569155"/>
            <a:ext cx="2284439" cy="1446550"/>
          </a:xfrm>
          <a:prstGeom prst="rect">
            <a:avLst/>
          </a:prstGeom>
          <a:noFill/>
        </p:spPr>
        <p:txBody>
          <a:bodyPr wrap="square" rtlCol="0">
            <a:normAutofit fontScale="92500" lnSpcReduction="10000"/>
          </a:bodyPr>
          <a:lstStyle/>
          <a:p>
            <a:r>
              <a:rPr lang="fr-FR" b="1" dirty="0"/>
              <a:t>Que faire ?</a:t>
            </a:r>
          </a:p>
          <a:p>
            <a:endParaRPr lang="en-US" sz="1400" dirty="0"/>
          </a:p>
          <a:p>
            <a:r>
              <a:rPr lang="fr-FR" sz="1400" dirty="0"/>
              <a:t>Êtes-vous en sécurité ? </a:t>
            </a:r>
          </a:p>
          <a:p>
            <a:r>
              <a:rPr lang="fr-FR" sz="1400" dirty="0"/>
              <a:t>Si oui, appuyez sur le loquet </a:t>
            </a:r>
            <a:br>
              <a:rPr lang="fr-FR" sz="1400" dirty="0"/>
            </a:br>
            <a:r>
              <a:rPr lang="fr-FR" sz="1400" dirty="0"/>
              <a:t>pour que le dispositif revienne à son fonctionnement normal.</a:t>
            </a:r>
          </a:p>
        </p:txBody>
      </p:sp>
      <p:sp>
        <p:nvSpPr>
          <p:cNvPr id="16" name="TextBox 15"/>
          <p:cNvSpPr txBox="1"/>
          <p:nvPr/>
        </p:nvSpPr>
        <p:spPr>
          <a:xfrm>
            <a:off x="630278" y="3439409"/>
            <a:ext cx="1096775" cy="276999"/>
          </a:xfrm>
          <a:prstGeom prst="rect">
            <a:avLst/>
          </a:prstGeom>
          <a:noFill/>
        </p:spPr>
        <p:txBody>
          <a:bodyPr wrap="none" rtlCol="0">
            <a:spAutoFit/>
          </a:bodyPr>
          <a:lstStyle/>
          <a:p>
            <a:r>
              <a:rPr lang="fr-FR" sz="1200" dirty="0"/>
              <a:t>Détection de chutes</a:t>
            </a:r>
          </a:p>
        </p:txBody>
      </p:sp>
      <p:sp>
        <p:nvSpPr>
          <p:cNvPr id="25" name="TextBox 24"/>
          <p:cNvSpPr txBox="1"/>
          <p:nvPr/>
        </p:nvSpPr>
        <p:spPr>
          <a:xfrm>
            <a:off x="3878395" y="3467668"/>
            <a:ext cx="1173719" cy="276999"/>
          </a:xfrm>
          <a:prstGeom prst="rect">
            <a:avLst/>
          </a:prstGeom>
          <a:noFill/>
        </p:spPr>
        <p:txBody>
          <a:bodyPr wrap="none" rtlCol="0">
            <a:spAutoFit/>
          </a:bodyPr>
          <a:lstStyle/>
          <a:p>
            <a:r>
              <a:rPr lang="fr-FR" sz="1200" dirty="0"/>
              <a:t>Minuteur de pointage</a:t>
            </a:r>
          </a:p>
        </p:txBody>
      </p:sp>
      <p:sp>
        <p:nvSpPr>
          <p:cNvPr id="29" name="TextBox 28"/>
          <p:cNvSpPr txBox="1"/>
          <p:nvPr/>
        </p:nvSpPr>
        <p:spPr>
          <a:xfrm>
            <a:off x="6869720" y="3478445"/>
            <a:ext cx="891591" cy="276999"/>
          </a:xfrm>
          <a:prstGeom prst="rect">
            <a:avLst/>
          </a:prstGeom>
          <a:noFill/>
        </p:spPr>
        <p:txBody>
          <a:bodyPr wrap="none" rtlCol="0">
            <a:spAutoFit/>
          </a:bodyPr>
          <a:lstStyle/>
          <a:p>
            <a:r>
              <a:rPr lang="fr-FR" sz="1200" dirty="0"/>
              <a:t>Absence de mouvement</a:t>
            </a:r>
          </a:p>
        </p:txBody>
      </p:sp>
      <p:cxnSp>
        <p:nvCxnSpPr>
          <p:cNvPr id="24" name="Straight Connector 23"/>
          <p:cNvCxnSpPr>
            <a:cxnSpLocks/>
          </p:cNvCxnSpPr>
          <p:nvPr/>
        </p:nvCxnSpPr>
        <p:spPr>
          <a:xfrm flipV="1">
            <a:off x="508152" y="1242253"/>
            <a:ext cx="2437801" cy="8626"/>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876774" y="1057587"/>
            <a:ext cx="3176960" cy="369332"/>
          </a:xfrm>
          <a:prstGeom prst="rect">
            <a:avLst/>
          </a:prstGeom>
          <a:noFill/>
        </p:spPr>
        <p:txBody>
          <a:bodyPr wrap="none" rtlCol="0">
            <a:spAutoFit/>
          </a:bodyPr>
          <a:lstStyle/>
          <a:p>
            <a:r>
              <a:rPr lang="fr-FR" b="1" dirty="0">
                <a:solidFill>
                  <a:srgbClr val="FFCD00"/>
                </a:solidFill>
              </a:rPr>
              <a:t>ALERTE EN ATTENTE JAUNE</a:t>
            </a:r>
          </a:p>
        </p:txBody>
      </p:sp>
      <p:cxnSp>
        <p:nvCxnSpPr>
          <p:cNvPr id="33" name="Straight Connector 32"/>
          <p:cNvCxnSpPr>
            <a:cxnSpLocks/>
          </p:cNvCxnSpPr>
          <p:nvPr/>
        </p:nvCxnSpPr>
        <p:spPr>
          <a:xfrm>
            <a:off x="6358308" y="1242253"/>
            <a:ext cx="250952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24848" y="4278826"/>
            <a:ext cx="4844872" cy="2027208"/>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DO_G7_Pend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8428" y="3732861"/>
            <a:ext cx="239823" cy="227001"/>
          </a:xfrm>
          <a:prstGeom prst="rect">
            <a:avLst/>
          </a:prstGeom>
        </p:spPr>
      </p:pic>
    </p:spTree>
    <p:extLst>
      <p:ext uri="{BB962C8B-B14F-4D97-AF65-F5344CB8AC3E}">
        <p14:creationId xmlns:p14="http://schemas.microsoft.com/office/powerpoint/2010/main" val="19445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bldLst>
      <p:bldP spid="15" grpId="0"/>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ALERTE EN ATTENTE JAUNE</a:t>
            </a:r>
          </a:p>
        </p:txBody>
      </p:sp>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8658" y="4071793"/>
            <a:ext cx="2385927" cy="1751161"/>
          </a:xfrm>
          <a:prstGeom prst="rect">
            <a:avLst/>
          </a:prstGeom>
        </p:spPr>
      </p:pic>
      <p:sp>
        <p:nvSpPr>
          <p:cNvPr id="19" name="TextBox 18"/>
          <p:cNvSpPr txBox="1"/>
          <p:nvPr/>
        </p:nvSpPr>
        <p:spPr>
          <a:xfrm>
            <a:off x="491911" y="1199876"/>
            <a:ext cx="8150442" cy="400110"/>
          </a:xfrm>
          <a:prstGeom prst="rect">
            <a:avLst/>
          </a:prstGeom>
          <a:noFill/>
        </p:spPr>
        <p:txBody>
          <a:bodyPr wrap="square" rtlCol="0">
            <a:spAutoFit/>
          </a:bodyPr>
          <a:lstStyle/>
          <a:p>
            <a:pPr algn="ctr"/>
            <a:r>
              <a:rPr lang="fr-FR" sz="2000"/>
              <a:t>Que se passe-t-il si vous n’indiquez pas au dispositif que vous êtes en sécurité ?</a:t>
            </a:r>
          </a:p>
        </p:txBody>
      </p:sp>
      <p:sp>
        <p:nvSpPr>
          <p:cNvPr id="24" name="TextBox 23"/>
          <p:cNvSpPr txBox="1"/>
          <p:nvPr/>
        </p:nvSpPr>
        <p:spPr>
          <a:xfrm>
            <a:off x="2148069" y="4008654"/>
            <a:ext cx="2158743" cy="1877437"/>
          </a:xfrm>
          <a:prstGeom prst="rect">
            <a:avLst/>
          </a:prstGeom>
          <a:noFill/>
        </p:spPr>
        <p:txBody>
          <a:bodyPr wrap="square" rtlCol="0">
            <a:normAutofit fontScale="92500" lnSpcReduction="10000"/>
          </a:bodyPr>
          <a:lstStyle/>
          <a:p>
            <a:r>
              <a:rPr lang="fr-FR" b="1" dirty="0"/>
              <a:t>Que faire ?</a:t>
            </a:r>
          </a:p>
          <a:p>
            <a:endParaRPr lang="en-US" sz="1400" dirty="0"/>
          </a:p>
          <a:p>
            <a:r>
              <a:rPr lang="fr-FR" sz="1400" dirty="0"/>
              <a:t>Appuyez sur les flèches haut et bas et maintenez-les pour mettre le dispositif en sourdine. </a:t>
            </a:r>
          </a:p>
          <a:p>
            <a:endParaRPr lang="en-US" sz="1400" dirty="0"/>
          </a:p>
          <a:p>
            <a:r>
              <a:rPr lang="fr-FR" sz="1400" dirty="0"/>
              <a:t>N’oubliez pas, cela n’annule pas l’alerte.</a:t>
            </a:r>
          </a:p>
        </p:txBody>
      </p:sp>
      <p:sp>
        <p:nvSpPr>
          <p:cNvPr id="32" name="Rectangle 31"/>
          <p:cNvSpPr/>
          <p:nvPr/>
        </p:nvSpPr>
        <p:spPr>
          <a:xfrm>
            <a:off x="2016222" y="3933770"/>
            <a:ext cx="4844872"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07835" y="2198090"/>
            <a:ext cx="523921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813202" y="2215642"/>
            <a:ext cx="995785" cy="261610"/>
          </a:xfrm>
          <a:prstGeom prst="rect">
            <a:avLst/>
          </a:prstGeom>
          <a:noFill/>
        </p:spPr>
        <p:txBody>
          <a:bodyPr wrap="none" rtlCol="0">
            <a:spAutoFit/>
          </a:bodyPr>
          <a:lstStyle/>
          <a:p>
            <a:r>
              <a:rPr lang="fr-FR" sz="1100" b="1">
                <a:solidFill>
                  <a:srgbClr val="A6192E"/>
                </a:solidFill>
              </a:rPr>
              <a:t>ALERTE ROUGE</a:t>
            </a:r>
          </a:p>
        </p:txBody>
      </p:sp>
      <p:cxnSp>
        <p:nvCxnSpPr>
          <p:cNvPr id="36" name="Straight Connector 35"/>
          <p:cNvCxnSpPr/>
          <p:nvPr/>
        </p:nvCxnSpPr>
        <p:spPr>
          <a:xfrm>
            <a:off x="5959349" y="2198090"/>
            <a:ext cx="2691280" cy="0"/>
          </a:xfrm>
          <a:prstGeom prst="line">
            <a:avLst/>
          </a:prstGeom>
          <a:ln w="63500" cap="rnd">
            <a:solidFill>
              <a:srgbClr val="A6192E"/>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892974" y="2215642"/>
            <a:ext cx="2021707" cy="261610"/>
          </a:xfrm>
          <a:prstGeom prst="rect">
            <a:avLst/>
          </a:prstGeom>
          <a:noFill/>
        </p:spPr>
        <p:txBody>
          <a:bodyPr wrap="none" rtlCol="0">
            <a:spAutoFit/>
          </a:bodyPr>
          <a:lstStyle/>
          <a:p>
            <a:r>
              <a:rPr lang="fr-FR" sz="1100" b="1">
                <a:solidFill>
                  <a:srgbClr val="FFCD00"/>
                </a:solidFill>
              </a:rPr>
              <a:t>ALERTE EN ATTENTE JAUNE</a:t>
            </a:r>
          </a:p>
        </p:txBody>
      </p:sp>
      <p:sp>
        <p:nvSpPr>
          <p:cNvPr id="3" name="Rectangle 2"/>
          <p:cNvSpPr/>
          <p:nvPr/>
        </p:nvSpPr>
        <p:spPr>
          <a:xfrm>
            <a:off x="491911" y="2613709"/>
            <a:ext cx="8203775" cy="646331"/>
          </a:xfrm>
          <a:prstGeom prst="rect">
            <a:avLst/>
          </a:prstGeom>
        </p:spPr>
        <p:txBody>
          <a:bodyPr wrap="square">
            <a:spAutoFit/>
          </a:bodyPr>
          <a:lstStyle/>
          <a:p>
            <a:r>
              <a:rPr lang="fr-FR"/>
              <a:t>Si vous ne confirmez pas que vous êtes en sécurité, l’alerte en attente jaune passe en alerte rouge et avertit le personnel de surveillance. </a:t>
            </a:r>
          </a:p>
        </p:txBody>
      </p:sp>
      <p:pic>
        <p:nvPicPr>
          <p:cNvPr id="4"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16222" y="6008675"/>
            <a:ext cx="365684" cy="365684"/>
          </a:xfrm>
          <a:prstGeom prst="rect">
            <a:avLst/>
          </a:prstGeom>
        </p:spPr>
      </p:pic>
    </p:spTree>
    <p:extLst>
      <p:ext uri="{BB962C8B-B14F-4D97-AF65-F5344CB8AC3E}">
        <p14:creationId xmlns:p14="http://schemas.microsoft.com/office/powerpoint/2010/main" val="139478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24" grpId="0"/>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ALERTE SOS</a:t>
            </a:r>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69444" y="4029423"/>
            <a:ext cx="2439470" cy="1790459"/>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71553" y="4175759"/>
            <a:ext cx="2240089" cy="1644123"/>
          </a:xfrm>
          <a:prstGeom prst="rect">
            <a:avLst/>
          </a:prstGeom>
        </p:spPr>
      </p:pic>
      <p:sp>
        <p:nvSpPr>
          <p:cNvPr id="11" name="TextBox 10"/>
          <p:cNvSpPr txBox="1"/>
          <p:nvPr/>
        </p:nvSpPr>
        <p:spPr>
          <a:xfrm>
            <a:off x="0" y="3096632"/>
            <a:ext cx="9144000" cy="380543"/>
          </a:xfrm>
          <a:prstGeom prst="rect">
            <a:avLst/>
          </a:prstGeom>
          <a:noFill/>
        </p:spPr>
        <p:txBody>
          <a:bodyPr wrap="square" rtlCol="0">
            <a:spAutoFit/>
          </a:bodyPr>
          <a:lstStyle/>
          <a:p>
            <a:pPr algn="ctr"/>
            <a:r>
              <a:rPr lang="fr-FR"/>
              <a:t>Si vous avez besoin d’aide tout de suite, vous pouvez déclencher une alerte d’urgence.</a:t>
            </a:r>
          </a:p>
        </p:txBody>
      </p:sp>
      <p:sp>
        <p:nvSpPr>
          <p:cNvPr id="14" name="TextBox 13"/>
          <p:cNvSpPr txBox="1"/>
          <p:nvPr/>
        </p:nvSpPr>
        <p:spPr>
          <a:xfrm>
            <a:off x="547537" y="3970237"/>
            <a:ext cx="2158743" cy="800219"/>
          </a:xfrm>
          <a:prstGeom prst="rect">
            <a:avLst/>
          </a:prstGeom>
          <a:noFill/>
        </p:spPr>
        <p:txBody>
          <a:bodyPr wrap="square" rtlCol="0">
            <a:spAutoFit/>
          </a:bodyPr>
          <a:lstStyle/>
          <a:p>
            <a:r>
              <a:rPr lang="fr-FR" b="1"/>
              <a:t>Que faire ?</a:t>
            </a:r>
          </a:p>
          <a:p>
            <a:endParaRPr lang="en-CA" sz="1400" b="1" dirty="0"/>
          </a:p>
          <a:p>
            <a:r>
              <a:rPr lang="fr-FR" sz="1400"/>
              <a:t>Tirez sur le loquet !</a:t>
            </a:r>
          </a:p>
        </p:txBody>
      </p:sp>
      <p:sp>
        <p:nvSpPr>
          <p:cNvPr id="15" name="Rectangle 14"/>
          <p:cNvSpPr/>
          <p:nvPr/>
        </p:nvSpPr>
        <p:spPr>
          <a:xfrm>
            <a:off x="415691" y="3895353"/>
            <a:ext cx="3827698"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 y="635702"/>
            <a:ext cx="9143998" cy="2149385"/>
          </a:xfrm>
          <a:prstGeom prst="rect">
            <a:avLst/>
          </a:prstGeom>
        </p:spPr>
      </p:pic>
      <p:sp>
        <p:nvSpPr>
          <p:cNvPr id="21" name="TextBox 20"/>
          <p:cNvSpPr txBox="1"/>
          <p:nvPr/>
        </p:nvSpPr>
        <p:spPr>
          <a:xfrm>
            <a:off x="4605447" y="3957372"/>
            <a:ext cx="2158743" cy="1723549"/>
          </a:xfrm>
          <a:prstGeom prst="rect">
            <a:avLst/>
          </a:prstGeom>
          <a:noFill/>
        </p:spPr>
        <p:txBody>
          <a:bodyPr wrap="square" rtlCol="0">
            <a:normAutofit fontScale="92500"/>
          </a:bodyPr>
          <a:lstStyle/>
          <a:p>
            <a:r>
              <a:rPr lang="fr-FR" b="1" dirty="0"/>
              <a:t>Comment couper l’alerte ?</a:t>
            </a:r>
          </a:p>
          <a:p>
            <a:endParaRPr lang="en-CA" sz="1400" b="1" dirty="0"/>
          </a:p>
          <a:p>
            <a:r>
              <a:rPr lang="fr-FR" sz="1400" dirty="0"/>
              <a:t>Appuyez sur les flèches haut et bas et maintenez-les. N’oubliez pas, cela n’annule pas l’alerte.</a:t>
            </a:r>
          </a:p>
        </p:txBody>
      </p:sp>
      <p:sp>
        <p:nvSpPr>
          <p:cNvPr id="22" name="Rectangle 21"/>
          <p:cNvSpPr/>
          <p:nvPr/>
        </p:nvSpPr>
        <p:spPr>
          <a:xfrm>
            <a:off x="4557713" y="3895353"/>
            <a:ext cx="4314825"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5691" y="5997445"/>
            <a:ext cx="365684" cy="365684"/>
          </a:xfrm>
          <a:prstGeom prst="rect">
            <a:avLst/>
          </a:prstGeom>
        </p:spPr>
      </p:pic>
    </p:spTree>
    <p:extLst>
      <p:ext uri="{BB962C8B-B14F-4D97-AF65-F5344CB8AC3E}">
        <p14:creationId xmlns:p14="http://schemas.microsoft.com/office/powerpoint/2010/main" val="6749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9898" fill="hold"/>
                                        <p:tgtEl>
                                          <p:spTgt spid="12"/>
                                        </p:tgtEl>
                                      </p:cBhvr>
                                    </p:cmd>
                                  </p:childTnLst>
                                </p:cTn>
                              </p:par>
                            </p:childTnLst>
                          </p:cTn>
                        </p:par>
                      </p:childTnLst>
                    </p:cTn>
                  </p:par>
                </p:childTnLst>
              </p:cTn>
              <p:nextCondLst>
                <p:cond evt="onClick" delay="0">
                  <p:tgtEl>
                    <p:spTgt spid="12"/>
                  </p:tgtEl>
                </p:cond>
              </p:nextCondLst>
            </p:seq>
            <p:audio>
              <p:cMediaNode vol="80000">
                <p:cTn id="33" fill="hold" display="0">
                  <p:stCondLst>
                    <p:cond delay="indefinite"/>
                  </p:stCondLst>
                  <p:endCondLst>
                    <p:cond evt="onStopAudio" delay="0">
                      <p:tgtEl>
                        <p:sldTgt/>
                      </p:tgtEl>
                    </p:cond>
                  </p:endCondLst>
                </p:cTn>
                <p:tgtEl>
                  <p:spTgt spid="12"/>
                </p:tgtEl>
              </p:cMediaNode>
            </p:audio>
          </p:childTnLst>
        </p:cTn>
      </p:par>
    </p:tnLst>
    <p:bldLst>
      <p:bldP spid="14" grpId="0"/>
      <p:bldP spid="15" grpId="0" animBg="1"/>
      <p:bldP spid="21" grpId="0"/>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r="-138"/>
          <a:stretch/>
        </p:blipFill>
        <p:spPr>
          <a:xfrm>
            <a:off x="0" y="640240"/>
            <a:ext cx="9144000" cy="2514789"/>
          </a:xfrm>
          <a:prstGeom prst="rect">
            <a:avLst/>
          </a:prstGeom>
        </p:spPr>
      </p:pic>
      <p:sp>
        <p:nvSpPr>
          <p:cNvPr id="2" name="Title 1"/>
          <p:cNvSpPr>
            <a:spLocks noGrp="1"/>
          </p:cNvSpPr>
          <p:nvPr>
            <p:ph type="title"/>
          </p:nvPr>
        </p:nvSpPr>
        <p:spPr/>
        <p:txBody>
          <a:bodyPr/>
          <a:lstStyle/>
          <a:p>
            <a:r>
              <a:rPr lang="fr-FR"/>
              <a:t>ALERTE AU GAZ ROUGE</a:t>
            </a:r>
          </a:p>
        </p:txBody>
      </p:sp>
      <p:pic>
        <p:nvPicPr>
          <p:cNvPr id="17" name="Picture 1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66389" y="4766688"/>
            <a:ext cx="2240089" cy="1644123"/>
          </a:xfrm>
          <a:prstGeom prst="rect">
            <a:avLst/>
          </a:prstGeom>
        </p:spPr>
      </p:pic>
      <p:sp>
        <p:nvSpPr>
          <p:cNvPr id="11" name="TextBox 10"/>
          <p:cNvSpPr txBox="1"/>
          <p:nvPr/>
        </p:nvSpPr>
        <p:spPr>
          <a:xfrm>
            <a:off x="1130181" y="3318305"/>
            <a:ext cx="7209553" cy="1200329"/>
          </a:xfrm>
          <a:prstGeom prst="rect">
            <a:avLst/>
          </a:prstGeom>
          <a:noFill/>
        </p:spPr>
        <p:txBody>
          <a:bodyPr wrap="square" rtlCol="0">
            <a:normAutofit fontScale="92500" lnSpcReduction="20000"/>
          </a:bodyPr>
          <a:lstStyle/>
          <a:p>
            <a:pPr algn="ctr"/>
            <a:r>
              <a:rPr lang="fr-FR" dirty="0"/>
              <a:t>Le G7 vous informe d’un danger dans votre environnement.</a:t>
            </a:r>
          </a:p>
          <a:p>
            <a:pPr algn="ctr"/>
            <a:endParaRPr lang="en-US" dirty="0"/>
          </a:p>
          <a:p>
            <a:pPr algn="ctr"/>
            <a:r>
              <a:rPr lang="fr-FR" dirty="0"/>
              <a:t>Pour les utilisateurs du service en temps réel, certaines alertes au gaz génèrent automatiquement une alerte rouge et avertissent le personnel de surveillance.</a:t>
            </a:r>
          </a:p>
        </p:txBody>
      </p:sp>
      <p:sp>
        <p:nvSpPr>
          <p:cNvPr id="21" name="TextBox 20"/>
          <p:cNvSpPr txBox="1"/>
          <p:nvPr/>
        </p:nvSpPr>
        <p:spPr>
          <a:xfrm>
            <a:off x="2428955" y="4766688"/>
            <a:ext cx="2237433" cy="1661993"/>
          </a:xfrm>
          <a:prstGeom prst="rect">
            <a:avLst/>
          </a:prstGeom>
          <a:noFill/>
        </p:spPr>
        <p:txBody>
          <a:bodyPr wrap="square" rtlCol="0">
            <a:normAutofit fontScale="92500" lnSpcReduction="10000"/>
          </a:bodyPr>
          <a:lstStyle/>
          <a:p>
            <a:r>
              <a:rPr lang="fr-FR" b="1" dirty="0"/>
              <a:t>Que faire ?</a:t>
            </a:r>
          </a:p>
          <a:p>
            <a:endParaRPr lang="en-CA" sz="1400" b="1" dirty="0"/>
          </a:p>
          <a:p>
            <a:r>
              <a:rPr lang="fr-FR" sz="1400" dirty="0"/>
              <a:t>Évacuez la zone. Une fois en sécurité, appuyez sur les flèches haut et bas et maintenez-les pour couper les indications lumineuses et sonores du G7.</a:t>
            </a:r>
          </a:p>
        </p:txBody>
      </p:sp>
      <p:sp>
        <p:nvSpPr>
          <p:cNvPr id="22" name="Rectangle 21"/>
          <p:cNvSpPr/>
          <p:nvPr/>
        </p:nvSpPr>
        <p:spPr>
          <a:xfrm>
            <a:off x="2364420" y="4649930"/>
            <a:ext cx="4603939" cy="1855291"/>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591801" y="985739"/>
            <a:ext cx="1563691" cy="1563691"/>
            <a:chOff x="566445" y="3172286"/>
            <a:chExt cx="1563691" cy="1563691"/>
          </a:xfrm>
        </p:grpSpPr>
        <p:pic>
          <p:nvPicPr>
            <p:cNvPr id="18" name="Picture 1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19" name="TextBox 18"/>
            <p:cNvSpPr txBox="1"/>
            <p:nvPr/>
          </p:nvSpPr>
          <p:spPr>
            <a:xfrm>
              <a:off x="746067" y="3713728"/>
              <a:ext cx="1204445" cy="461665"/>
            </a:xfrm>
            <a:prstGeom prst="rect">
              <a:avLst/>
            </a:prstGeom>
            <a:noFill/>
          </p:spPr>
          <p:txBody>
            <a:bodyPr wrap="square" rtlCol="0">
              <a:normAutofit/>
            </a:bodyPr>
            <a:lstStyle/>
            <a:p>
              <a:pPr algn="ctr"/>
              <a:r>
                <a:rPr lang="fr-FR" sz="1200" b="1" dirty="0">
                  <a:solidFill>
                    <a:schemeClr val="accent1"/>
                  </a:solidFill>
                </a:rPr>
                <a:t>ÉLEVÉ </a:t>
              </a:r>
            </a:p>
            <a:p>
              <a:pPr algn="ctr"/>
              <a:r>
                <a:rPr lang="fr-FR" sz="1200" b="1" dirty="0">
                  <a:solidFill>
                    <a:schemeClr val="accent1"/>
                  </a:solidFill>
                </a:rPr>
                <a:t>IMPORTANTE </a:t>
              </a:r>
            </a:p>
          </p:txBody>
        </p:sp>
      </p:grpSp>
      <p:grpSp>
        <p:nvGrpSpPr>
          <p:cNvPr id="20" name="Group 19"/>
          <p:cNvGrpSpPr/>
          <p:nvPr/>
        </p:nvGrpSpPr>
        <p:grpSpPr>
          <a:xfrm>
            <a:off x="7078730" y="985739"/>
            <a:ext cx="1563691" cy="1563691"/>
            <a:chOff x="566445" y="5150416"/>
            <a:chExt cx="1563691" cy="1563691"/>
          </a:xfrm>
        </p:grpSpPr>
        <p:pic>
          <p:nvPicPr>
            <p:cNvPr id="24" name="Picture 2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25" name="TextBox 24"/>
            <p:cNvSpPr txBox="1"/>
            <p:nvPr/>
          </p:nvSpPr>
          <p:spPr>
            <a:xfrm>
              <a:off x="704503" y="5676979"/>
              <a:ext cx="1298511" cy="461665"/>
            </a:xfrm>
            <a:prstGeom prst="rect">
              <a:avLst/>
            </a:prstGeom>
            <a:noFill/>
          </p:spPr>
          <p:txBody>
            <a:bodyPr wrap="square" rtlCol="0">
              <a:normAutofit fontScale="70000" lnSpcReduction="20000"/>
            </a:bodyPr>
            <a:lstStyle/>
            <a:p>
              <a:pPr algn="ctr"/>
              <a:r>
                <a:rPr lang="fr-FR" sz="1200" b="1" dirty="0">
                  <a:solidFill>
                    <a:schemeClr val="accent1"/>
                  </a:solidFill>
                </a:rPr>
                <a:t>OL</a:t>
              </a:r>
              <a:br>
                <a:rPr lang="fr-FR" sz="1200" b="1" dirty="0">
                  <a:solidFill>
                    <a:schemeClr val="accent1"/>
                  </a:solidFill>
                </a:rPr>
              </a:br>
              <a:r>
                <a:rPr lang="fr-FR" sz="1200" b="1" dirty="0">
                  <a:solidFill>
                    <a:schemeClr val="accent1"/>
                  </a:solidFill>
                </a:rPr>
                <a:t>(DÉPASSEMENT DE LIMITE SUPÉRIEURE)</a:t>
              </a:r>
            </a:p>
          </p:txBody>
        </p:sp>
      </p:grpSp>
      <p:grpSp>
        <p:nvGrpSpPr>
          <p:cNvPr id="26" name="Group 25"/>
          <p:cNvGrpSpPr/>
          <p:nvPr/>
        </p:nvGrpSpPr>
        <p:grpSpPr>
          <a:xfrm>
            <a:off x="348336" y="985739"/>
            <a:ext cx="1563691" cy="1563691"/>
            <a:chOff x="566445" y="3172286"/>
            <a:chExt cx="1563691" cy="1563691"/>
          </a:xfrm>
        </p:grpSpPr>
        <p:pic>
          <p:nvPicPr>
            <p:cNvPr id="27" name="Picture 2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28" name="TextBox 27"/>
            <p:cNvSpPr txBox="1"/>
            <p:nvPr/>
          </p:nvSpPr>
          <p:spPr>
            <a:xfrm>
              <a:off x="704503" y="3557863"/>
              <a:ext cx="1246009" cy="830997"/>
            </a:xfrm>
            <a:prstGeom prst="rect">
              <a:avLst/>
            </a:prstGeom>
            <a:noFill/>
          </p:spPr>
          <p:txBody>
            <a:bodyPr wrap="square" rtlCol="0">
              <a:normAutofit fontScale="85000" lnSpcReduction="10000"/>
            </a:bodyPr>
            <a:lstStyle/>
            <a:p>
              <a:pPr algn="ctr"/>
              <a:r>
                <a:rPr lang="fr-FR" sz="1200" b="1" dirty="0">
                  <a:solidFill>
                    <a:schemeClr val="accent1"/>
                  </a:solidFill>
                </a:rPr>
                <a:t>STEL</a:t>
              </a:r>
              <a:br>
                <a:rPr lang="fr-FR" sz="1200" b="1" dirty="0">
                  <a:solidFill>
                    <a:schemeClr val="accent1"/>
                  </a:solidFill>
                </a:rPr>
              </a:br>
              <a:r>
                <a:rPr lang="fr-FR" sz="1200" b="1" dirty="0">
                  <a:solidFill>
                    <a:schemeClr val="accent1"/>
                  </a:solidFill>
                </a:rPr>
                <a:t>(ALERTE DE LIMITE D’EXPOSITION À COURT TERME)</a:t>
              </a:r>
            </a:p>
          </p:txBody>
        </p:sp>
      </p:grpSp>
      <p:grpSp>
        <p:nvGrpSpPr>
          <p:cNvPr id="29" name="Group 28"/>
          <p:cNvGrpSpPr/>
          <p:nvPr/>
        </p:nvGrpSpPr>
        <p:grpSpPr>
          <a:xfrm>
            <a:off x="4835266" y="985739"/>
            <a:ext cx="1563691" cy="1563691"/>
            <a:chOff x="566445" y="5150416"/>
            <a:chExt cx="1563691" cy="1563691"/>
          </a:xfrm>
        </p:grpSpPr>
        <p:pic>
          <p:nvPicPr>
            <p:cNvPr id="30" name="Picture 2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31" name="TextBox 30"/>
            <p:cNvSpPr txBox="1"/>
            <p:nvPr/>
          </p:nvSpPr>
          <p:spPr>
            <a:xfrm>
              <a:off x="704503" y="5489941"/>
              <a:ext cx="1298511" cy="830997"/>
            </a:xfrm>
            <a:prstGeom prst="rect">
              <a:avLst/>
            </a:prstGeom>
            <a:noFill/>
          </p:spPr>
          <p:txBody>
            <a:bodyPr wrap="square" rtlCol="0">
              <a:normAutofit fontScale="85000" lnSpcReduction="10000"/>
            </a:bodyPr>
            <a:lstStyle/>
            <a:p>
              <a:pPr algn="ctr"/>
              <a:r>
                <a:rPr lang="fr-FR" sz="1200" b="1" dirty="0">
                  <a:solidFill>
                    <a:schemeClr val="accent1"/>
                  </a:solidFill>
                </a:rPr>
                <a:t>TWA</a:t>
              </a:r>
              <a:br>
                <a:rPr lang="fr-FR" sz="1200" b="1" dirty="0">
                  <a:solidFill>
                    <a:schemeClr val="accent1"/>
                  </a:solidFill>
                </a:rPr>
              </a:br>
              <a:r>
                <a:rPr lang="fr-FR" sz="1200" b="1" dirty="0">
                  <a:solidFill>
                    <a:schemeClr val="accent1"/>
                  </a:solidFill>
                </a:rPr>
                <a:t>(ALERTE DE MOYENNE PONDÉRÉE DANS LE TEMPS)</a:t>
              </a:r>
            </a:p>
          </p:txBody>
        </p:sp>
      </p:grpSp>
      <p:pic>
        <p:nvPicPr>
          <p:cNvPr id="23"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85359" y="6213238"/>
            <a:ext cx="290342" cy="290342"/>
          </a:xfrm>
          <a:prstGeom prst="rect">
            <a:avLst/>
          </a:prstGeom>
        </p:spPr>
      </p:pic>
    </p:spTree>
    <p:extLst>
      <p:ext uri="{BB962C8B-B14F-4D97-AF65-F5344CB8AC3E}">
        <p14:creationId xmlns:p14="http://schemas.microsoft.com/office/powerpoint/2010/main" val="307991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23"/>
                                        </p:tgtEl>
                                      </p:cBhvr>
                                    </p:cmd>
                                  </p:childTnLst>
                                </p:cTn>
                              </p:par>
                            </p:childTnLst>
                          </p:cTn>
                        </p:par>
                      </p:childTnLst>
                    </p:cTn>
                  </p:par>
                </p:childTnLst>
              </p:cTn>
              <p:nextCondLst>
                <p:cond evt="onClick" delay="0">
                  <p:tgtEl>
                    <p:spTgt spid="23"/>
                  </p:tgtEl>
                </p:cond>
              </p:nextCondLst>
            </p:seq>
            <p:audio>
              <p:cMediaNode vol="80000">
                <p:cTn id="22" fill="hold" display="0">
                  <p:stCondLst>
                    <p:cond delay="indefinite"/>
                  </p:stCondLst>
                  <p:endCondLst>
                    <p:cond evt="onStopAudio" delay="0">
                      <p:tgtEl>
                        <p:sldTgt/>
                      </p:tgtEl>
                    </p:cond>
                  </p:endCondLst>
                </p:cTn>
                <p:tgtEl>
                  <p:spTgt spid="23"/>
                </p:tgtEl>
              </p:cMediaNode>
            </p:audio>
          </p:childTnLst>
        </p:cTn>
      </p:par>
    </p:tnLst>
    <p:bldLst>
      <p:bldP spid="21"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RÉPONSE EN TEMPS RÉEL</a:t>
            </a:r>
          </a:p>
        </p:txBody>
      </p:sp>
      <p:sp>
        <p:nvSpPr>
          <p:cNvPr id="12" name="TextBox 11"/>
          <p:cNvSpPr txBox="1"/>
          <p:nvPr/>
        </p:nvSpPr>
        <p:spPr>
          <a:xfrm>
            <a:off x="2662480" y="3346712"/>
            <a:ext cx="2158743" cy="1877437"/>
          </a:xfrm>
          <a:prstGeom prst="rect">
            <a:avLst/>
          </a:prstGeom>
          <a:noFill/>
        </p:spPr>
        <p:txBody>
          <a:bodyPr wrap="square" rtlCol="0">
            <a:normAutofit fontScale="85000" lnSpcReduction="10000"/>
          </a:bodyPr>
          <a:lstStyle/>
          <a:p>
            <a:r>
              <a:rPr lang="fr-FR" b="1" dirty="0"/>
              <a:t>Que faire ?</a:t>
            </a:r>
          </a:p>
          <a:p>
            <a:endParaRPr lang="en-US" sz="1400" dirty="0"/>
          </a:p>
          <a:p>
            <a:r>
              <a:rPr lang="fr-FR" sz="1400" dirty="0"/>
              <a:t>Rien du tout ! Attendez que le personnel de surveillance </a:t>
            </a:r>
            <a:br>
              <a:rPr lang="fr-FR" sz="1400" dirty="0"/>
            </a:br>
            <a:r>
              <a:rPr lang="fr-FR" sz="1400" dirty="0"/>
              <a:t>vous appelle ou vous envoie un message, </a:t>
            </a:r>
            <a:br>
              <a:rPr lang="fr-FR" sz="1400" dirty="0"/>
            </a:br>
            <a:r>
              <a:rPr lang="fr-FR" sz="1400" dirty="0"/>
              <a:t>puis dites-leur </a:t>
            </a:r>
            <a:br>
              <a:rPr lang="fr-FR" sz="1400" dirty="0"/>
            </a:br>
            <a:r>
              <a:rPr lang="fr-FR" sz="1400" dirty="0"/>
              <a:t>si vous êtes en sécurité ou si vous avez besoin d’aide.</a:t>
            </a:r>
          </a:p>
        </p:txBody>
      </p:sp>
      <p:sp>
        <p:nvSpPr>
          <p:cNvPr id="13" name="Rectangle 12"/>
          <p:cNvSpPr/>
          <p:nvPr/>
        </p:nvSpPr>
        <p:spPr>
          <a:xfrm>
            <a:off x="2513380" y="3271828"/>
            <a:ext cx="4203424" cy="2027208"/>
          </a:xfrm>
          <a:prstGeom prst="rect">
            <a:avLst/>
          </a:prstGeom>
          <a:noFill/>
          <a:ln w="28575">
            <a:solidFill>
              <a:srgbClr val="007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74687" y="3346711"/>
            <a:ext cx="1440612" cy="1877437"/>
          </a:xfrm>
          <a:prstGeom prst="rect">
            <a:avLst/>
          </a:prstGeom>
        </p:spPr>
      </p:pic>
      <p:cxnSp>
        <p:nvCxnSpPr>
          <p:cNvPr id="16" name="Straight Connector 15"/>
          <p:cNvCxnSpPr>
            <a:endCxn id="22" idx="1"/>
          </p:cNvCxnSpPr>
          <p:nvPr/>
        </p:nvCxnSpPr>
        <p:spPr>
          <a:xfrm>
            <a:off x="539181" y="1219618"/>
            <a:ext cx="3073727"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3336" y="1584016"/>
            <a:ext cx="8352402" cy="923330"/>
          </a:xfrm>
          <a:prstGeom prst="rect">
            <a:avLst/>
          </a:prstGeom>
          <a:noFill/>
        </p:spPr>
        <p:txBody>
          <a:bodyPr wrap="square" rtlCol="0">
            <a:normAutofit fontScale="92500" lnSpcReduction="20000"/>
          </a:bodyPr>
          <a:lstStyle/>
          <a:p>
            <a:r>
              <a:rPr lang="fr-FR" dirty="0"/>
              <a:t>Le témoin </a:t>
            </a:r>
            <a:r>
              <a:rPr lang="fr-FR" dirty="0" err="1"/>
              <a:t>LiveResponse</a:t>
            </a:r>
            <a:r>
              <a:rPr lang="fr-FR" dirty="0"/>
              <a:t> clignote en bleu lorsque le personnel de surveillance répond à votre alerte en utilisant le protocole de réponse aux alertes de votre entreprise. Lorsque ce témoin s’allume sur votre dispositif, cela signifie que quelqu’un va vous contacter pour confirmer que vous êtes en sécurité.</a:t>
            </a:r>
          </a:p>
        </p:txBody>
      </p:sp>
      <p:sp>
        <p:nvSpPr>
          <p:cNvPr id="22" name="TextBox 21"/>
          <p:cNvSpPr txBox="1"/>
          <p:nvPr/>
        </p:nvSpPr>
        <p:spPr>
          <a:xfrm>
            <a:off x="3612908" y="1034952"/>
            <a:ext cx="1980029" cy="369332"/>
          </a:xfrm>
          <a:prstGeom prst="rect">
            <a:avLst/>
          </a:prstGeom>
          <a:noFill/>
        </p:spPr>
        <p:txBody>
          <a:bodyPr wrap="none" rtlCol="0">
            <a:spAutoFit/>
          </a:bodyPr>
          <a:lstStyle/>
          <a:p>
            <a:r>
              <a:rPr lang="fr-FR" b="1">
                <a:solidFill>
                  <a:srgbClr val="0073CF"/>
                </a:solidFill>
              </a:rPr>
              <a:t>LIVERESPONSE</a:t>
            </a:r>
          </a:p>
        </p:txBody>
      </p:sp>
      <p:cxnSp>
        <p:nvCxnSpPr>
          <p:cNvPr id="23" name="Straight Connector 22"/>
          <p:cNvCxnSpPr/>
          <p:nvPr/>
        </p:nvCxnSpPr>
        <p:spPr>
          <a:xfrm>
            <a:off x="5677624" y="1219618"/>
            <a:ext cx="2913132"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12122" y="6063519"/>
            <a:ext cx="5397183" cy="461665"/>
          </a:xfrm>
          <a:prstGeom prst="rect">
            <a:avLst/>
          </a:prstGeom>
          <a:noFill/>
        </p:spPr>
        <p:txBody>
          <a:bodyPr wrap="none" rtlCol="0">
            <a:spAutoFit/>
          </a:bodyPr>
          <a:lstStyle/>
          <a:p>
            <a:r>
              <a:rPr lang="fr-FR" sz="1200" b="1"/>
              <a:t>Qui est le personnel de surveillance ? </a:t>
            </a:r>
          </a:p>
          <a:p>
            <a:r>
              <a:rPr lang="fr-FR" sz="1200"/>
              <a:t>Le personnel est composé des agents de sécurité de Blackline Live ou de votre propre équipe de surveillance.</a:t>
            </a:r>
          </a:p>
        </p:txBody>
      </p:sp>
      <p:grpSp>
        <p:nvGrpSpPr>
          <p:cNvPr id="24" name="Group 23"/>
          <p:cNvGrpSpPr/>
          <p:nvPr/>
        </p:nvGrpSpPr>
        <p:grpSpPr>
          <a:xfrm>
            <a:off x="697781" y="6109686"/>
            <a:ext cx="369332" cy="369332"/>
            <a:chOff x="834855" y="5989766"/>
            <a:chExt cx="369332" cy="369332"/>
          </a:xfrm>
        </p:grpSpPr>
        <p:sp>
          <p:nvSpPr>
            <p:cNvPr id="10" name="TextBox 9"/>
            <p:cNvSpPr txBox="1"/>
            <p:nvPr/>
          </p:nvSpPr>
          <p:spPr>
            <a:xfrm>
              <a:off x="860873" y="5989766"/>
              <a:ext cx="325730" cy="369332"/>
            </a:xfrm>
            <a:prstGeom prst="rect">
              <a:avLst/>
            </a:prstGeom>
            <a:noFill/>
          </p:spPr>
          <p:txBody>
            <a:bodyPr wrap="none" rtlCol="0">
              <a:spAutoFit/>
            </a:bodyPr>
            <a:lstStyle/>
            <a:p>
              <a:r>
                <a:rPr lang="fr-FR" b="1"/>
                <a:t>?</a:t>
              </a:r>
            </a:p>
          </p:txBody>
        </p:sp>
        <p:sp>
          <p:nvSpPr>
            <p:cNvPr id="15" name="Oval 14"/>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Soc G7 Call.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89905" y="5373920"/>
            <a:ext cx="345150" cy="345150"/>
          </a:xfrm>
          <a:prstGeom prst="rect">
            <a:avLst/>
          </a:prstGeom>
        </p:spPr>
      </p:pic>
    </p:spTree>
    <p:extLst>
      <p:ext uri="{BB962C8B-B14F-4D97-AF65-F5344CB8AC3E}">
        <p14:creationId xmlns:p14="http://schemas.microsoft.com/office/powerpoint/2010/main" val="13069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3958" fill="hold"/>
                                        <p:tgtEl>
                                          <p:spTgt spid="3"/>
                                        </p:tgtEl>
                                      </p:cBhvr>
                                    </p:cmd>
                                  </p:childTnLst>
                                </p:cTn>
                              </p:par>
                            </p:childTnLst>
                          </p:cTn>
                        </p:par>
                      </p:childTnLst>
                    </p:cTn>
                  </p:par>
                </p:childTnLst>
              </p:cTn>
              <p:nextCondLst>
                <p:cond evt="onClick" delay="0">
                  <p:tgtEl>
                    <p:spTgt spid="3"/>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bldLst>
      <p:bldP spid="12" grpId="0"/>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ALERTE DE MISE EN GARDE JAUNE</a:t>
            </a:r>
          </a:p>
        </p:txBody>
      </p:sp>
      <p:sp>
        <p:nvSpPr>
          <p:cNvPr id="15" name="TextBox 14"/>
          <p:cNvSpPr txBox="1"/>
          <p:nvPr/>
        </p:nvSpPr>
        <p:spPr>
          <a:xfrm>
            <a:off x="2229444" y="3732122"/>
            <a:ext cx="2284439" cy="2031325"/>
          </a:xfrm>
          <a:prstGeom prst="rect">
            <a:avLst/>
          </a:prstGeom>
          <a:noFill/>
        </p:spPr>
        <p:txBody>
          <a:bodyPr wrap="square" rtlCol="0">
            <a:normAutofit fontScale="92500" lnSpcReduction="20000"/>
          </a:bodyPr>
          <a:lstStyle/>
          <a:p>
            <a:r>
              <a:rPr lang="fr-FR" b="1" dirty="0"/>
              <a:t>Que faire ?</a:t>
            </a:r>
          </a:p>
          <a:p>
            <a:endParaRPr lang="en-US" b="1" dirty="0"/>
          </a:p>
          <a:p>
            <a:r>
              <a:rPr lang="fr-FR" dirty="0"/>
              <a:t>Une fois que vous avez lu l’écran, appuyez sur les flèches du haut et du bas et maintenez-les pour couper l’alerte sur votre dispositif</a:t>
            </a:r>
          </a:p>
        </p:txBody>
      </p:sp>
      <p:sp>
        <p:nvSpPr>
          <p:cNvPr id="29" name="TextBox 28"/>
          <p:cNvSpPr txBox="1"/>
          <p:nvPr/>
        </p:nvSpPr>
        <p:spPr>
          <a:xfrm>
            <a:off x="820009" y="2636823"/>
            <a:ext cx="1156086" cy="276999"/>
          </a:xfrm>
          <a:prstGeom prst="rect">
            <a:avLst/>
          </a:prstGeom>
          <a:noFill/>
        </p:spPr>
        <p:txBody>
          <a:bodyPr wrap="none" rtlCol="0">
            <a:spAutoFit/>
          </a:bodyPr>
          <a:lstStyle/>
          <a:p>
            <a:r>
              <a:rPr lang="fr-FR" sz="1200" dirty="0"/>
              <a:t>Nouveau message</a:t>
            </a:r>
          </a:p>
        </p:txBody>
      </p:sp>
      <p:cxnSp>
        <p:nvCxnSpPr>
          <p:cNvPr id="24" name="Straight Connector 23"/>
          <p:cNvCxnSpPr>
            <a:cxnSpLocks/>
          </p:cNvCxnSpPr>
          <p:nvPr/>
        </p:nvCxnSpPr>
        <p:spPr>
          <a:xfrm>
            <a:off x="190476" y="1213896"/>
            <a:ext cx="2152855"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343331" y="1031781"/>
            <a:ext cx="3241208" cy="369332"/>
          </a:xfrm>
          <a:prstGeom prst="rect">
            <a:avLst/>
          </a:prstGeom>
          <a:noFill/>
        </p:spPr>
        <p:txBody>
          <a:bodyPr wrap="none" rtlCol="0">
            <a:spAutoFit/>
          </a:bodyPr>
          <a:lstStyle/>
          <a:p>
            <a:r>
              <a:rPr lang="fr-FR" b="1" dirty="0">
                <a:solidFill>
                  <a:srgbClr val="FFCD00"/>
                </a:solidFill>
              </a:rPr>
              <a:t>ALERTE DE MISE EN GARDE JAUNE</a:t>
            </a:r>
          </a:p>
        </p:txBody>
      </p:sp>
      <p:cxnSp>
        <p:nvCxnSpPr>
          <p:cNvPr id="33" name="Straight Connector 32"/>
          <p:cNvCxnSpPr>
            <a:cxnSpLocks/>
          </p:cNvCxnSpPr>
          <p:nvPr/>
        </p:nvCxnSpPr>
        <p:spPr>
          <a:xfrm>
            <a:off x="6625481" y="1213896"/>
            <a:ext cx="2081885"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91447" y="3630348"/>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13883" y="3865230"/>
            <a:ext cx="2484705" cy="182366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4770" y="1486540"/>
            <a:ext cx="1097213" cy="109721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28830" y="1486540"/>
            <a:ext cx="1094884" cy="1094884"/>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500561" y="1486540"/>
            <a:ext cx="1094884" cy="109488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80647" y="1488453"/>
            <a:ext cx="1104951" cy="1104951"/>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37454" y="1494205"/>
            <a:ext cx="1103239" cy="1103239"/>
          </a:xfrm>
          <a:prstGeom prst="rect">
            <a:avLst/>
          </a:prstGeom>
        </p:spPr>
      </p:pic>
      <p:sp>
        <p:nvSpPr>
          <p:cNvPr id="20" name="TextBox 19"/>
          <p:cNvSpPr txBox="1"/>
          <p:nvPr/>
        </p:nvSpPr>
        <p:spPr>
          <a:xfrm>
            <a:off x="3563104" y="2574171"/>
            <a:ext cx="978153" cy="276999"/>
          </a:xfrm>
          <a:prstGeom prst="rect">
            <a:avLst/>
          </a:prstGeom>
          <a:noFill/>
        </p:spPr>
        <p:txBody>
          <a:bodyPr wrap="none" rtlCol="0">
            <a:spAutoFit/>
          </a:bodyPr>
          <a:lstStyle/>
          <a:p>
            <a:r>
              <a:rPr lang="fr-FR" sz="1200"/>
              <a:t>Batterie faible</a:t>
            </a:r>
          </a:p>
        </p:txBody>
      </p:sp>
      <p:sp>
        <p:nvSpPr>
          <p:cNvPr id="21" name="TextBox 20"/>
          <p:cNvSpPr txBox="1"/>
          <p:nvPr/>
        </p:nvSpPr>
        <p:spPr>
          <a:xfrm>
            <a:off x="4780647" y="2606175"/>
            <a:ext cx="908775" cy="276999"/>
          </a:xfrm>
          <a:prstGeom prst="rect">
            <a:avLst/>
          </a:prstGeom>
          <a:noFill/>
        </p:spPr>
        <p:txBody>
          <a:bodyPr wrap="none" rtlCol="0">
            <a:spAutoFit/>
          </a:bodyPr>
          <a:lstStyle/>
          <a:p>
            <a:r>
              <a:rPr lang="fr-FR" sz="1200" dirty="0"/>
              <a:t>Test de fiabilité</a:t>
            </a:r>
          </a:p>
        </p:txBody>
      </p:sp>
      <p:sp>
        <p:nvSpPr>
          <p:cNvPr id="22" name="TextBox 21"/>
          <p:cNvSpPr txBox="1"/>
          <p:nvPr/>
        </p:nvSpPr>
        <p:spPr>
          <a:xfrm>
            <a:off x="2307621" y="2581321"/>
            <a:ext cx="1002197" cy="646331"/>
          </a:xfrm>
          <a:prstGeom prst="rect">
            <a:avLst/>
          </a:prstGeom>
          <a:noFill/>
        </p:spPr>
        <p:txBody>
          <a:bodyPr wrap="none" rtlCol="0">
            <a:spAutoFit/>
          </a:bodyPr>
          <a:lstStyle/>
          <a:p>
            <a:r>
              <a:rPr lang="fr-FR" sz="1200" dirty="0"/>
              <a:t>Réseau </a:t>
            </a:r>
          </a:p>
          <a:p>
            <a:r>
              <a:rPr lang="fr-FR" sz="1200" dirty="0"/>
              <a:t>Connexion </a:t>
            </a:r>
          </a:p>
          <a:p>
            <a:r>
              <a:rPr lang="fr-FR" sz="1200" dirty="0"/>
              <a:t>Interruption</a:t>
            </a:r>
          </a:p>
        </p:txBody>
      </p:sp>
      <p:sp>
        <p:nvSpPr>
          <p:cNvPr id="26" name="TextBox 25"/>
          <p:cNvSpPr txBox="1"/>
          <p:nvPr/>
        </p:nvSpPr>
        <p:spPr>
          <a:xfrm>
            <a:off x="6131255" y="2608653"/>
            <a:ext cx="915635" cy="276999"/>
          </a:xfrm>
          <a:prstGeom prst="rect">
            <a:avLst/>
          </a:prstGeom>
          <a:noFill/>
        </p:spPr>
        <p:txBody>
          <a:bodyPr wrap="none" rtlCol="0">
            <a:spAutoFit/>
          </a:bodyPr>
          <a:lstStyle/>
          <a:p>
            <a:r>
              <a:rPr lang="fr-FR" sz="1200"/>
              <a:t>Étalonnage</a:t>
            </a:r>
          </a:p>
        </p:txBody>
      </p:sp>
      <p:sp>
        <p:nvSpPr>
          <p:cNvPr id="27" name="TextBox 26"/>
          <p:cNvSpPr txBox="1"/>
          <p:nvPr/>
        </p:nvSpPr>
        <p:spPr>
          <a:xfrm>
            <a:off x="7221680" y="2589089"/>
            <a:ext cx="1248338" cy="830997"/>
          </a:xfrm>
          <a:prstGeom prst="rect">
            <a:avLst/>
          </a:prstGeom>
          <a:noFill/>
        </p:spPr>
        <p:txBody>
          <a:bodyPr wrap="square" rtlCol="0">
            <a:spAutoFit/>
          </a:bodyPr>
          <a:lstStyle/>
          <a:p>
            <a:pPr marL="171450" indent="-171450">
              <a:buFont typeface="Arial" charset="0"/>
              <a:buChar char="•"/>
            </a:pPr>
            <a:r>
              <a:rPr lang="fr-FR" sz="1200"/>
              <a:t>Alerte basse pour faible présence de gaz</a:t>
            </a:r>
          </a:p>
          <a:p>
            <a:pPr marL="171450" indent="-171450">
              <a:buFont typeface="Arial" charset="0"/>
              <a:buChar char="•"/>
            </a:pPr>
            <a:r>
              <a:rPr lang="fr-FR" sz="1200"/>
              <a:t>Erreur du capteur</a:t>
            </a:r>
          </a:p>
          <a:p>
            <a:pPr marL="171450" indent="-171450">
              <a:buFont typeface="Arial" charset="0"/>
              <a:buChar char="•"/>
            </a:pPr>
            <a:r>
              <a:rPr lang="fr-FR" sz="1200"/>
              <a:t>Dépassement de limite inférieure</a:t>
            </a:r>
          </a:p>
        </p:txBody>
      </p:sp>
      <p:pic>
        <p:nvPicPr>
          <p:cNvPr id="11" name="Picture 1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17542" y="1494205"/>
            <a:ext cx="1113176" cy="1113176"/>
          </a:xfrm>
          <a:prstGeom prst="rect">
            <a:avLst/>
          </a:prstGeom>
        </p:spPr>
      </p:pic>
      <p:sp>
        <p:nvSpPr>
          <p:cNvPr id="28" name="TextBox 27"/>
          <p:cNvSpPr txBox="1"/>
          <p:nvPr/>
        </p:nvSpPr>
        <p:spPr>
          <a:xfrm>
            <a:off x="2555898" y="6118643"/>
            <a:ext cx="4284281" cy="430887"/>
          </a:xfrm>
          <a:prstGeom prst="rect">
            <a:avLst/>
          </a:prstGeom>
          <a:noFill/>
        </p:spPr>
        <p:txBody>
          <a:bodyPr wrap="square" rtlCol="0">
            <a:normAutofit fontScale="92500"/>
          </a:bodyPr>
          <a:lstStyle/>
          <a:p>
            <a:r>
              <a:rPr lang="fr-FR" sz="1100" dirty="0"/>
              <a:t>N’oubliez pas, les alertes de mise en garde jaunes ne passent jamais en alertes rouges. Elles sont toujours entre vous et votre dispositif.</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22324" y="3151648"/>
            <a:ext cx="293642" cy="293642"/>
          </a:xfrm>
          <a:prstGeom prst="rect">
            <a:avLst/>
          </a:prstGeom>
        </p:spPr>
      </p:pic>
    </p:spTree>
    <p:extLst>
      <p:ext uri="{BB962C8B-B14F-4D97-AF65-F5344CB8AC3E}">
        <p14:creationId xmlns:p14="http://schemas.microsoft.com/office/powerpoint/2010/main" val="152563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7781" fill="hold"/>
                                        <p:tgtEl>
                                          <p:spTgt spid="3"/>
                                        </p:tgtEl>
                                      </p:cBhvr>
                                    </p:cmd>
                                  </p:childTnLst>
                                </p:cTn>
                              </p:par>
                            </p:childTnLst>
                          </p:cTn>
                        </p:par>
                      </p:childTnLst>
                    </p:cTn>
                  </p:par>
                </p:childTnLst>
              </p:cTn>
              <p:nextCondLst>
                <p:cond evt="onClick" delay="0">
                  <p:tgtEl>
                    <p:spTgt spid="3"/>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15" grpId="0"/>
      <p:bldP spid="37"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93727" y="3296503"/>
            <a:ext cx="2016813" cy="180894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650450"/>
            <a:ext cx="9144000" cy="2177156"/>
          </a:xfrm>
          <a:prstGeom prst="rect">
            <a:avLst/>
          </a:prstGeom>
        </p:spPr>
      </p:pic>
      <p:sp>
        <p:nvSpPr>
          <p:cNvPr id="2" name="Title 1"/>
          <p:cNvSpPr>
            <a:spLocks noGrp="1"/>
          </p:cNvSpPr>
          <p:nvPr>
            <p:ph type="title"/>
          </p:nvPr>
        </p:nvSpPr>
        <p:spPr/>
        <p:txBody>
          <a:bodyPr/>
          <a:lstStyle/>
          <a:p>
            <a:r>
              <a:rPr lang="fr-FR"/>
              <a:t>MESSAGERIE</a:t>
            </a:r>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9726" y="3292012"/>
            <a:ext cx="1970202" cy="1791747"/>
          </a:xfrm>
          <a:prstGeom prst="rect">
            <a:avLst/>
          </a:prstGeom>
        </p:spPr>
      </p:pic>
      <p:sp>
        <p:nvSpPr>
          <p:cNvPr id="9" name="Content Placeholder 2"/>
          <p:cNvSpPr txBox="1">
            <a:spLocks/>
          </p:cNvSpPr>
          <p:nvPr/>
        </p:nvSpPr>
        <p:spPr>
          <a:xfrm>
            <a:off x="1056343" y="3906291"/>
            <a:ext cx="1392383"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fr-FR" sz="1800" b="1">
                <a:solidFill>
                  <a:srgbClr val="FFC000"/>
                </a:solidFill>
              </a:rPr>
              <a:t>ENVOI</a:t>
            </a:r>
          </a:p>
        </p:txBody>
      </p:sp>
      <p:sp>
        <p:nvSpPr>
          <p:cNvPr id="6" name="TextBox 5"/>
          <p:cNvSpPr txBox="1"/>
          <p:nvPr/>
        </p:nvSpPr>
        <p:spPr>
          <a:xfrm>
            <a:off x="923251" y="5038177"/>
            <a:ext cx="3162418" cy="1231106"/>
          </a:xfrm>
          <a:prstGeom prst="rect">
            <a:avLst/>
          </a:prstGeom>
          <a:noFill/>
        </p:spPr>
        <p:txBody>
          <a:bodyPr wrap="square" rtlCol="0">
            <a:normAutofit fontScale="92500" lnSpcReduction="10000"/>
          </a:bodyPr>
          <a:lstStyle/>
          <a:p>
            <a:r>
              <a:rPr lang="fr-FR" dirty="0"/>
              <a:t>Envoi d’un message :</a:t>
            </a:r>
          </a:p>
          <a:p>
            <a:pPr marL="342900" indent="-342900">
              <a:buAutoNum type="arabicPeriod"/>
            </a:pPr>
            <a:r>
              <a:rPr lang="fr-FR" sz="1400" dirty="0"/>
              <a:t>Appuyez sur OK</a:t>
            </a:r>
          </a:p>
          <a:p>
            <a:pPr marL="342900" indent="-342900">
              <a:buAutoNum type="arabicPeriod"/>
            </a:pPr>
            <a:r>
              <a:rPr lang="fr-FR" sz="1400" dirty="0"/>
              <a:t>Sélectionnez envoyer un message</a:t>
            </a:r>
          </a:p>
          <a:p>
            <a:pPr marL="342900" indent="-342900">
              <a:buAutoNum type="arabicPeriod"/>
            </a:pPr>
            <a:r>
              <a:rPr lang="fr-FR" sz="1400" dirty="0"/>
              <a:t>Faites défiler jusqu’au message que vous souhaitez envoyer, et appuyez sur OK.</a:t>
            </a:r>
          </a:p>
        </p:txBody>
      </p:sp>
      <p:sp>
        <p:nvSpPr>
          <p:cNvPr id="12" name="TextBox 11"/>
          <p:cNvSpPr txBox="1"/>
          <p:nvPr/>
        </p:nvSpPr>
        <p:spPr>
          <a:xfrm>
            <a:off x="5276427" y="5037791"/>
            <a:ext cx="3461360" cy="1015663"/>
          </a:xfrm>
          <a:prstGeom prst="rect">
            <a:avLst/>
          </a:prstGeom>
          <a:noFill/>
        </p:spPr>
        <p:txBody>
          <a:bodyPr wrap="square" rtlCol="0">
            <a:normAutofit fontScale="92500" lnSpcReduction="20000"/>
          </a:bodyPr>
          <a:lstStyle/>
          <a:p>
            <a:r>
              <a:rPr lang="fr-FR" dirty="0"/>
              <a:t>Réception d’un message :</a:t>
            </a:r>
          </a:p>
          <a:p>
            <a:pPr marL="342900" indent="-342900">
              <a:buAutoNum type="arabicPeriod"/>
            </a:pPr>
            <a:r>
              <a:rPr lang="fr-FR" sz="1400" dirty="0"/>
              <a:t>Lisez votre message</a:t>
            </a:r>
          </a:p>
          <a:p>
            <a:pPr marL="342900" indent="-342900">
              <a:buAutoNum type="arabicPeriod"/>
            </a:pPr>
            <a:r>
              <a:rPr lang="fr-FR" sz="1400" dirty="0"/>
              <a:t>Appuyez simultanément sur les boutons haut et bas et maintenez-les enfoncés pendant 3 secondes</a:t>
            </a:r>
          </a:p>
        </p:txBody>
      </p:sp>
      <p:sp>
        <p:nvSpPr>
          <p:cNvPr id="13" name="Content Placeholder 2"/>
          <p:cNvSpPr txBox="1">
            <a:spLocks/>
          </p:cNvSpPr>
          <p:nvPr/>
        </p:nvSpPr>
        <p:spPr>
          <a:xfrm>
            <a:off x="5453721" y="3951803"/>
            <a:ext cx="1553386"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fr-FR" sz="1600" b="1">
                <a:solidFill>
                  <a:srgbClr val="FFC000"/>
                </a:solidFill>
              </a:rPr>
              <a:t>RÉCEPTION</a:t>
            </a:r>
          </a:p>
        </p:txBody>
      </p:sp>
    </p:spTree>
    <p:extLst>
      <p:ext uri="{BB962C8B-B14F-4D97-AF65-F5344CB8AC3E}">
        <p14:creationId xmlns:p14="http://schemas.microsoft.com/office/powerpoint/2010/main" val="167986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78221"/>
            <a:ext cx="9144000" cy="3179649"/>
          </a:xfrm>
          <a:prstGeom prst="rect">
            <a:avLst/>
          </a:prstGeom>
        </p:spPr>
      </p:pic>
      <p:sp>
        <p:nvSpPr>
          <p:cNvPr id="2" name="Title 1"/>
          <p:cNvSpPr>
            <a:spLocks noGrp="1"/>
          </p:cNvSpPr>
          <p:nvPr>
            <p:ph type="title"/>
          </p:nvPr>
        </p:nvSpPr>
        <p:spPr/>
        <p:txBody>
          <a:bodyPr/>
          <a:lstStyle/>
          <a:p>
            <a:r>
              <a:rPr lang="fr-FR"/>
              <a:t>INTRODUCTION</a:t>
            </a:r>
          </a:p>
        </p:txBody>
      </p:sp>
      <p:sp>
        <p:nvSpPr>
          <p:cNvPr id="3" name="Content Placeholder 2"/>
          <p:cNvSpPr>
            <a:spLocks noGrp="1"/>
          </p:cNvSpPr>
          <p:nvPr>
            <p:ph idx="1"/>
          </p:nvPr>
        </p:nvSpPr>
        <p:spPr>
          <a:xfrm>
            <a:off x="177071" y="3939831"/>
            <a:ext cx="8674621" cy="2760772"/>
          </a:xfrm>
        </p:spPr>
        <p:txBody>
          <a:bodyPr>
            <a:normAutofit/>
          </a:bodyPr>
          <a:lstStyle/>
          <a:p>
            <a:pPr marL="0" indent="0">
              <a:buNone/>
            </a:pPr>
            <a:r>
              <a:rPr lang="fr-FR">
                <a:solidFill>
                  <a:schemeClr val="accent1"/>
                </a:solidFill>
              </a:rPr>
              <a:t>QUI EST BLACKLINE SAFETY ?</a:t>
            </a:r>
          </a:p>
          <a:p>
            <a:r>
              <a:rPr lang="fr-FR" sz="1400"/>
              <a:t>Notre siège social est à Calgary, Alberta, Canada</a:t>
            </a:r>
          </a:p>
          <a:p>
            <a:r>
              <a:rPr lang="fr-FR" sz="1400"/>
              <a:t>Nous sommes un leader mondial en matière de technologie de sécurité connectée avec le G7</a:t>
            </a:r>
          </a:p>
          <a:p>
            <a:r>
              <a:rPr lang="fr-FR" sz="1400"/>
              <a:t>Notre talentueuse équipe de concepteurs et d’ingénieurs crée et fabrique tout en interne </a:t>
            </a:r>
          </a:p>
          <a:p>
            <a:r>
              <a:rPr lang="fr-FR" sz="1400"/>
              <a:t>Centre de surveillance de sécurité et Service client en interne</a:t>
            </a:r>
          </a:p>
          <a:p>
            <a:r>
              <a:rPr lang="fr-FR" sz="1400"/>
              <a:t>Nous proposons nos services dans plus de 100 pays </a:t>
            </a:r>
          </a:p>
          <a:p>
            <a:r>
              <a:rPr lang="fr-FR" sz="1400"/>
              <a:t>Nous surveillons actuellement plus de 25 000 employés dans le monde</a:t>
            </a:r>
          </a:p>
          <a:p>
            <a:r>
              <a:rPr lang="fr-FR" sz="1400"/>
              <a:t>Nous avons enregistré 26,5 millions d’heures d’utilisation des équipements et avons géré plus de 850 000 alertes clients</a:t>
            </a:r>
          </a:p>
          <a:p>
            <a:endParaRPr lang="en-US" sz="1400" dirty="0"/>
          </a:p>
        </p:txBody>
      </p:sp>
    </p:spTree>
    <p:extLst>
      <p:ext uri="{BB962C8B-B14F-4D97-AF65-F5344CB8AC3E}">
        <p14:creationId xmlns:p14="http://schemas.microsoft.com/office/powerpoint/2010/main" val="243703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MODES DE CONFIGURATION</a:t>
            </a:r>
          </a:p>
        </p:txBody>
      </p:sp>
      <p:sp>
        <p:nvSpPr>
          <p:cNvPr id="9" name="Content Placeholder 2"/>
          <p:cNvSpPr txBox="1">
            <a:spLocks/>
          </p:cNvSpPr>
          <p:nvPr/>
        </p:nvSpPr>
        <p:spPr>
          <a:xfrm>
            <a:off x="162337" y="3043091"/>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fr-FR" sz="1400" b="1"/>
              <a:t>Modes disponibles</a:t>
            </a:r>
          </a:p>
        </p:txBody>
      </p:sp>
      <p:sp>
        <p:nvSpPr>
          <p:cNvPr id="6" name="TextBox 5"/>
          <p:cNvSpPr txBox="1"/>
          <p:nvPr/>
        </p:nvSpPr>
        <p:spPr>
          <a:xfrm>
            <a:off x="162337" y="3286267"/>
            <a:ext cx="2889921" cy="3677930"/>
          </a:xfrm>
          <a:prstGeom prst="rect">
            <a:avLst/>
          </a:prstGeom>
          <a:noFill/>
        </p:spPr>
        <p:txBody>
          <a:bodyPr wrap="square" rtlCol="0">
            <a:normAutofit lnSpcReduction="10000"/>
          </a:bodyPr>
          <a:lstStyle/>
          <a:p>
            <a:r>
              <a:rPr lang="fr-FR" sz="1200" i="1" dirty="0"/>
              <a:t>Ce que vous voyez sur votre dispositif dépend de votre profil de configuration dans </a:t>
            </a:r>
            <a:r>
              <a:rPr lang="fr-FR" sz="1200" i="1" dirty="0" err="1"/>
              <a:t>Blackline</a:t>
            </a:r>
            <a:r>
              <a:rPr lang="fr-FR" sz="1200" i="1" dirty="0"/>
              <a:t> Live</a:t>
            </a:r>
          </a:p>
          <a:p>
            <a:pPr marL="171450" indent="-171450">
              <a:spcBef>
                <a:spcPts val="600"/>
              </a:spcBef>
              <a:buFont typeface="Arial" charset="0"/>
              <a:buChar char="•"/>
            </a:pPr>
            <a:r>
              <a:rPr lang="fr-FR" sz="1000" b="1" dirty="0"/>
              <a:t>Mode normal</a:t>
            </a:r>
          </a:p>
          <a:p>
            <a:pPr marL="179388"/>
            <a:r>
              <a:rPr lang="fr-FR" sz="1000" dirty="0"/>
              <a:t>Le mode par défaut du G7 pour une utilisation au quotidien</a:t>
            </a:r>
          </a:p>
          <a:p>
            <a:pPr marL="171450" indent="-171450">
              <a:buFont typeface="Arial" charset="0"/>
              <a:buChar char="•"/>
            </a:pPr>
            <a:r>
              <a:rPr lang="fr-FR" sz="1000" b="1" dirty="0" err="1"/>
              <a:t>Pré-entrée</a:t>
            </a:r>
            <a:endParaRPr lang="fr-FR" sz="1000" b="1" dirty="0"/>
          </a:p>
          <a:p>
            <a:pPr marL="179388"/>
            <a:r>
              <a:rPr lang="fr-FR" sz="1000" dirty="0"/>
              <a:t>Pour contrôler une atmosphère avant d’y pénétrer, avec ou sans pompe.</a:t>
            </a:r>
          </a:p>
          <a:p>
            <a:pPr marL="171450" indent="-171450">
              <a:buFont typeface="Arial" charset="0"/>
              <a:buChar char="•"/>
            </a:pPr>
            <a:r>
              <a:rPr lang="fr-FR" sz="1000" b="1" dirty="0"/>
              <a:t>ARI</a:t>
            </a:r>
          </a:p>
          <a:p>
            <a:pPr marL="179388"/>
            <a:r>
              <a:rPr lang="fr-FR" sz="1000" dirty="0"/>
              <a:t>Pour une utilisation avec un dispositif respiratoire à air pulsé ou isolant</a:t>
            </a:r>
          </a:p>
          <a:p>
            <a:pPr marL="171450" indent="-171450">
              <a:buFont typeface="Arial" charset="0"/>
              <a:buChar char="•"/>
            </a:pPr>
            <a:r>
              <a:rPr lang="fr-FR" sz="1000" b="1" dirty="0"/>
              <a:t>Détection de fuite</a:t>
            </a:r>
          </a:p>
          <a:p>
            <a:pPr marL="179388"/>
            <a:r>
              <a:rPr lang="fr-FR" sz="1000" dirty="0"/>
              <a:t>Pour contrôler les fuites dans une zone, </a:t>
            </a:r>
            <a:br>
              <a:rPr lang="fr-FR" sz="1000" dirty="0"/>
            </a:br>
            <a:r>
              <a:rPr lang="fr-FR" sz="1000" dirty="0"/>
              <a:t>avec ou sans pompe.</a:t>
            </a:r>
          </a:p>
          <a:p>
            <a:pPr marL="171450" indent="-171450">
              <a:buFont typeface="Arial" charset="0"/>
              <a:buChar char="•"/>
            </a:pPr>
            <a:r>
              <a:rPr lang="fr-FR" sz="1000" b="1" dirty="0"/>
              <a:t>Risque élevé</a:t>
            </a:r>
          </a:p>
          <a:p>
            <a:pPr marL="179388"/>
            <a:r>
              <a:rPr lang="fr-FR" sz="1000" dirty="0"/>
              <a:t>Pour les situations à haut risque général, </a:t>
            </a:r>
            <a:br>
              <a:rPr lang="fr-FR" sz="1000" dirty="0"/>
            </a:br>
            <a:r>
              <a:rPr lang="fr-FR" sz="1000" dirty="0"/>
              <a:t>comme les évacuations.</a:t>
            </a:r>
          </a:p>
          <a:p>
            <a:pPr marL="171450" indent="-171450">
              <a:buFont typeface="Arial" charset="0"/>
              <a:buChar char="•"/>
            </a:pPr>
            <a:r>
              <a:rPr lang="fr-FR" sz="1000" b="1" dirty="0"/>
              <a:t>Fonctionnement à pompe</a:t>
            </a:r>
          </a:p>
          <a:p>
            <a:pPr marL="179388"/>
            <a:r>
              <a:rPr lang="fr-FR" sz="1000" dirty="0"/>
              <a:t>Fait fonctionner la pompe en continu, pour une utilisation dans le cadre d’une surveillance de trou, par exemple. Ce mode nécessite une pompe.</a:t>
            </a:r>
          </a:p>
          <a:p>
            <a:endParaRPr lang="en-US" sz="1200" i="1" dirty="0"/>
          </a:p>
        </p:txBody>
      </p:sp>
      <p:sp>
        <p:nvSpPr>
          <p:cNvPr id="11" name="Content Placeholder 2"/>
          <p:cNvSpPr txBox="1">
            <a:spLocks/>
          </p:cNvSpPr>
          <p:nvPr/>
        </p:nvSpPr>
        <p:spPr>
          <a:xfrm>
            <a:off x="3087766" y="3012069"/>
            <a:ext cx="3245296"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fr-FR" sz="1800" b="1" dirty="0"/>
              <a:t>ACTIVATION D’UN MODE</a:t>
            </a:r>
          </a:p>
        </p:txBody>
      </p:sp>
      <p:cxnSp>
        <p:nvCxnSpPr>
          <p:cNvPr id="16" name="Straight Connector 15"/>
          <p:cNvCxnSpPr/>
          <p:nvPr/>
        </p:nvCxnSpPr>
        <p:spPr>
          <a:xfrm>
            <a:off x="3091002" y="2981048"/>
            <a:ext cx="0" cy="3672801"/>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pic>
        <p:nvPicPr>
          <p:cNvPr id="19" name="Picture 1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93702" y="3796439"/>
            <a:ext cx="1690421" cy="1690421"/>
          </a:xfrm>
          <a:prstGeom prst="rect">
            <a:avLst/>
          </a:prstGeom>
          <a:ln w="19050">
            <a:solidFill>
              <a:schemeClr val="accent1"/>
            </a:solidFill>
          </a:ln>
        </p:spPr>
      </p:pic>
      <p:pic>
        <p:nvPicPr>
          <p:cNvPr id="20" name="Picture 1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553033" y="3803999"/>
            <a:ext cx="1701334" cy="1701334"/>
          </a:xfrm>
          <a:prstGeom prst="rect">
            <a:avLst/>
          </a:prstGeom>
          <a:ln w="19050">
            <a:solidFill>
              <a:schemeClr val="accent1"/>
            </a:solidFill>
          </a:ln>
        </p:spPr>
      </p:pic>
      <p:sp>
        <p:nvSpPr>
          <p:cNvPr id="21" name="Rectangle 20"/>
          <p:cNvSpPr/>
          <p:nvPr/>
        </p:nvSpPr>
        <p:spPr>
          <a:xfrm>
            <a:off x="3272229" y="5666491"/>
            <a:ext cx="5500980" cy="830997"/>
          </a:xfrm>
          <a:prstGeom prst="rect">
            <a:avLst/>
          </a:prstGeom>
        </p:spPr>
        <p:txBody>
          <a:bodyPr wrap="square">
            <a:normAutofit fontScale="92500" lnSpcReduction="20000"/>
          </a:bodyPr>
          <a:lstStyle/>
          <a:p>
            <a:pPr marL="179388" algn="ctr"/>
            <a:r>
              <a:rPr lang="fr-FR" sz="1200" dirty="0"/>
              <a:t>L’activation d’un mode peut être effectuée depuis le menu principal ou le menu secondaire du G7.</a:t>
            </a:r>
          </a:p>
          <a:p>
            <a:pPr marL="179388" algn="ctr"/>
            <a:endParaRPr lang="en-US" sz="1200" dirty="0"/>
          </a:p>
          <a:p>
            <a:pPr marL="179388" algn="ctr"/>
            <a:r>
              <a:rPr lang="fr-FR" sz="1200" dirty="0"/>
              <a:t>Lorsqu’un mode est activé, l’écran du G7 s’inverse et le mode s’affiche dans la bannière d’information supérieure. </a:t>
            </a:r>
          </a:p>
        </p:txBody>
      </p:sp>
      <p:cxnSp>
        <p:nvCxnSpPr>
          <p:cNvPr id="24" name="Straight Arrow Connector 23"/>
          <p:cNvCxnSpPr/>
          <p:nvPr/>
        </p:nvCxnSpPr>
        <p:spPr>
          <a:xfrm>
            <a:off x="5904089" y="4667681"/>
            <a:ext cx="4289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186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50450"/>
            <a:ext cx="9144000" cy="2177156"/>
          </a:xfrm>
          <a:prstGeom prst="rect">
            <a:avLst/>
          </a:prstGeom>
        </p:spPr>
      </p:pic>
      <p:sp>
        <p:nvSpPr>
          <p:cNvPr id="2" name="Title 1"/>
          <p:cNvSpPr>
            <a:spLocks noGrp="1"/>
          </p:cNvSpPr>
          <p:nvPr>
            <p:ph type="title"/>
          </p:nvPr>
        </p:nvSpPr>
        <p:spPr/>
        <p:txBody>
          <a:bodyPr/>
          <a:lstStyle/>
          <a:p>
            <a:r>
              <a:rPr lang="fr-FR"/>
              <a:t>MODES DE CONFIGURATION</a:t>
            </a:r>
          </a:p>
        </p:txBody>
      </p:sp>
      <p:sp>
        <p:nvSpPr>
          <p:cNvPr id="11" name="Content Placeholder 2"/>
          <p:cNvSpPr txBox="1">
            <a:spLocks/>
          </p:cNvSpPr>
          <p:nvPr/>
        </p:nvSpPr>
        <p:spPr>
          <a:xfrm>
            <a:off x="3221103" y="3041330"/>
            <a:ext cx="3495701"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fr-FR" sz="1800" b="1"/>
              <a:t>PROLONGATION D’UN MODE</a:t>
            </a:r>
          </a:p>
        </p:txBody>
      </p:sp>
      <p:pic>
        <p:nvPicPr>
          <p:cNvPr id="17" name="Picture 16"/>
          <p:cNvPicPr>
            <a:picLocks noChangeAspect="1"/>
          </p:cNvPicPr>
          <p:nvPr/>
        </p:nvPicPr>
        <p:blipFill rotWithShape="1">
          <a:blip r:embed="rId4" cstate="hqprint">
            <a:extLst>
              <a:ext uri="{28A0092B-C50C-407E-A947-70E740481C1C}">
                <a14:useLocalDpi xmlns:a14="http://schemas.microsoft.com/office/drawing/2010/main"/>
              </a:ext>
            </a:extLst>
          </a:blip>
          <a:srcRect l="-1002"/>
          <a:stretch/>
        </p:blipFill>
        <p:spPr>
          <a:xfrm>
            <a:off x="-91654" y="650449"/>
            <a:ext cx="9235653" cy="2177157"/>
          </a:xfrm>
          <a:prstGeom prst="rect">
            <a:avLst/>
          </a:prstGeom>
        </p:spPr>
      </p:pic>
      <p:sp>
        <p:nvSpPr>
          <p:cNvPr id="10" name="Rectangle 9"/>
          <p:cNvSpPr/>
          <p:nvPr/>
        </p:nvSpPr>
        <p:spPr>
          <a:xfrm>
            <a:off x="1487156" y="3392190"/>
            <a:ext cx="6169687" cy="377082"/>
          </a:xfrm>
          <a:prstGeom prst="rect">
            <a:avLst/>
          </a:prstGeom>
        </p:spPr>
        <p:txBody>
          <a:bodyPr wrap="square">
            <a:normAutofit fontScale="92500" lnSpcReduction="20000"/>
          </a:bodyPr>
          <a:lstStyle/>
          <a:p>
            <a:pPr marL="179388"/>
            <a:r>
              <a:rPr lang="fr-FR" sz="1200" dirty="0"/>
              <a:t>Lorsqu’un mode atteint la fin de son temps imparti, le G7 vous demande de confirmer que vous souhaitez rester dans ce mode.</a:t>
            </a:r>
          </a:p>
        </p:txBody>
      </p:sp>
      <p:sp>
        <p:nvSpPr>
          <p:cNvPr id="13" name="TextBox 12"/>
          <p:cNvSpPr txBox="1"/>
          <p:nvPr/>
        </p:nvSpPr>
        <p:spPr>
          <a:xfrm>
            <a:off x="2778392" y="4022834"/>
            <a:ext cx="2100699" cy="1446550"/>
          </a:xfrm>
          <a:prstGeom prst="rect">
            <a:avLst/>
          </a:prstGeom>
          <a:noFill/>
        </p:spPr>
        <p:txBody>
          <a:bodyPr wrap="square" rtlCol="0">
            <a:normAutofit fontScale="92500" lnSpcReduction="10000"/>
          </a:bodyPr>
          <a:lstStyle/>
          <a:p>
            <a:r>
              <a:rPr lang="fr-FR" b="1" dirty="0"/>
              <a:t>Que faire ?</a:t>
            </a:r>
          </a:p>
          <a:p>
            <a:endParaRPr lang="en-US" sz="1400" dirty="0"/>
          </a:p>
          <a:p>
            <a:r>
              <a:rPr lang="fr-FR" sz="1400" dirty="0"/>
              <a:t>Appuyez sur la flèche du haut pour prolonger le mode. Appuyez sur la flèche du bas pour quitter le mode.</a:t>
            </a:r>
          </a:p>
        </p:txBody>
      </p:sp>
      <p:sp>
        <p:nvSpPr>
          <p:cNvPr id="14" name="Rectangle 13"/>
          <p:cNvSpPr/>
          <p:nvPr/>
        </p:nvSpPr>
        <p:spPr>
          <a:xfrm>
            <a:off x="2557076" y="3891132"/>
            <a:ext cx="4159728" cy="16988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90647" y="5724204"/>
            <a:ext cx="7776887" cy="830997"/>
          </a:xfrm>
          <a:prstGeom prst="rect">
            <a:avLst/>
          </a:prstGeom>
        </p:spPr>
        <p:txBody>
          <a:bodyPr wrap="square">
            <a:spAutoFit/>
          </a:bodyPr>
          <a:lstStyle/>
          <a:p>
            <a:pPr marL="179388" algn="ctr"/>
            <a:r>
              <a:rPr lang="fr-FR" sz="1200" dirty="0"/>
              <a:t>Si vous ne confirmez pas que vous souhaitez prolonger le mode dans les 30 secondes, </a:t>
            </a:r>
            <a:br>
              <a:rPr lang="fr-FR" sz="1200" dirty="0"/>
            </a:br>
            <a:r>
              <a:rPr lang="fr-FR" sz="1200" dirty="0"/>
              <a:t>le G7 revient en mode normal, et si la minuterie de l’heure d’arrivée est activée, il vous demande de pointer.</a:t>
            </a:r>
          </a:p>
          <a:p>
            <a:pPr marL="179388" algn="ctr"/>
            <a:endParaRPr lang="en-US" sz="1200" dirty="0"/>
          </a:p>
          <a:p>
            <a:pPr marL="179388" algn="ctr"/>
            <a:r>
              <a:rPr lang="fr-FR" sz="1200" b="1" dirty="0">
                <a:solidFill>
                  <a:srgbClr val="A6192E"/>
                </a:solidFill>
              </a:rPr>
              <a:t>REMARQUE : </a:t>
            </a:r>
            <a:r>
              <a:rPr lang="fr-FR" sz="1200" dirty="0"/>
              <a:t>Les modes Risque élevé et Fonctionnement à pompe n’ont pas de minuterie, vous devez revenir manuellement en mode normal.</a:t>
            </a:r>
          </a:p>
        </p:txBody>
      </p:sp>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17870" y="3988302"/>
            <a:ext cx="1521624" cy="1521624"/>
          </a:xfrm>
          <a:prstGeom prst="rect">
            <a:avLst/>
          </a:prstGeom>
        </p:spPr>
      </p:pic>
    </p:spTree>
    <p:extLst>
      <p:ext uri="{BB962C8B-B14F-4D97-AF65-F5344CB8AC3E}">
        <p14:creationId xmlns:p14="http://schemas.microsoft.com/office/powerpoint/2010/main" val="58102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CARTOUCHE MULTIGAZ À POMPE G7</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sp>
        <p:nvSpPr>
          <p:cNvPr id="14" name="TextBox 13">
            <a:extLst>
              <a:ext uri="{FF2B5EF4-FFF2-40B4-BE49-F238E27FC236}">
                <a16:creationId xmlns:a16="http://schemas.microsoft.com/office/drawing/2014/main" id="{DE7F15A9-0F0A-B140-B069-E1206F8FE455}"/>
              </a:ext>
            </a:extLst>
          </p:cNvPr>
          <p:cNvSpPr txBox="1"/>
          <p:nvPr/>
        </p:nvSpPr>
        <p:spPr>
          <a:xfrm>
            <a:off x="522187" y="3190597"/>
            <a:ext cx="4800325" cy="2400657"/>
          </a:xfrm>
          <a:prstGeom prst="rect">
            <a:avLst/>
          </a:prstGeom>
          <a:noFill/>
        </p:spPr>
        <p:txBody>
          <a:bodyPr wrap="square" rtlCol="0">
            <a:spAutoFit/>
          </a:bodyPr>
          <a:lstStyle/>
          <a:p>
            <a:pPr>
              <a:spcAft>
                <a:spcPts val="600"/>
              </a:spcAft>
            </a:pPr>
            <a:r>
              <a:rPr lang="fr-FR" sz="1400" b="1"/>
              <a:t>ALLUMER LA POMPE</a:t>
            </a:r>
          </a:p>
          <a:p>
            <a:pPr marL="457200" indent="-457200">
              <a:lnSpc>
                <a:spcPct val="90000"/>
              </a:lnSpc>
              <a:spcAft>
                <a:spcPts val="1200"/>
              </a:spcAft>
              <a:buFont typeface="+mj-lt"/>
              <a:buAutoNum type="arabicPeriod"/>
            </a:pPr>
            <a:r>
              <a:rPr lang="fr-FR" sz="1200">
                <a:latin typeface="Arial" panose="020B0604020202020204" pitchFamily="34" charset="0"/>
                <a:cs typeface="Arial" panose="020B0604020202020204" pitchFamily="34" charset="0"/>
              </a:rPr>
              <a:t>Installez une cartouche multigaz à pompe sur le G7</a:t>
            </a:r>
          </a:p>
          <a:p>
            <a:pPr marL="457200" indent="-457200">
              <a:lnSpc>
                <a:spcPct val="90000"/>
              </a:lnSpc>
              <a:spcAft>
                <a:spcPts val="1200"/>
              </a:spcAft>
              <a:buFont typeface="+mj-lt"/>
              <a:buAutoNum type="arabicPeriod"/>
            </a:pPr>
            <a:r>
              <a:rPr lang="fr-FR" sz="1200">
                <a:latin typeface="Arial" panose="020B0604020202020204" pitchFamily="34" charset="0"/>
                <a:cs typeface="Arial" panose="020B0604020202020204" pitchFamily="34" charset="0"/>
              </a:rPr>
              <a:t>Passez à un mode à pompe, comme le mode pré-entrée ou détection de fuite</a:t>
            </a:r>
          </a:p>
          <a:p>
            <a:pPr marL="457200" indent="-457200">
              <a:lnSpc>
                <a:spcPct val="90000"/>
              </a:lnSpc>
              <a:spcAft>
                <a:spcPts val="1200"/>
              </a:spcAft>
              <a:buFont typeface="+mj-lt"/>
              <a:buAutoNum type="arabicPeriod"/>
            </a:pPr>
            <a:r>
              <a:rPr lang="fr-FR" sz="1200">
                <a:latin typeface="Arial" panose="020B0604020202020204" pitchFamily="34" charset="0"/>
                <a:cs typeface="Arial" panose="020B0604020202020204" pitchFamily="34" charset="0"/>
              </a:rPr>
              <a:t>Effectuez un test de blocage en suivant les instructions sur l’écran du G7.</a:t>
            </a:r>
          </a:p>
          <a:p>
            <a:pPr marL="457200" indent="-457200">
              <a:lnSpc>
                <a:spcPct val="90000"/>
              </a:lnSpc>
              <a:spcAft>
                <a:spcPts val="1200"/>
              </a:spcAft>
              <a:buFont typeface="+mj-lt"/>
              <a:buAutoNum type="arabicPeriod"/>
            </a:pPr>
            <a:r>
              <a:rPr lang="fr-FR" sz="1200">
                <a:latin typeface="Arial" panose="020B0604020202020204" pitchFamily="34" charset="0"/>
                <a:cs typeface="Arial" panose="020B0604020202020204" pitchFamily="34" charset="0"/>
              </a:rPr>
              <a:t>La pompe démarre automatiquement</a:t>
            </a:r>
          </a:p>
          <a:p>
            <a:pPr>
              <a:lnSpc>
                <a:spcPct val="90000"/>
              </a:lnSpc>
              <a:spcAft>
                <a:spcPts val="1200"/>
              </a:spcAft>
            </a:pPr>
            <a:r>
              <a:rPr lang="fr-FR" sz="1200" b="1">
                <a:solidFill>
                  <a:srgbClr val="A6192E"/>
                </a:solidFill>
                <a:latin typeface="Arial" panose="020B0604020202020204" pitchFamily="34" charset="0"/>
                <a:cs typeface="Arial" panose="020B0604020202020204" pitchFamily="34" charset="0"/>
              </a:rPr>
              <a:t>REMARQUE : </a:t>
            </a:r>
            <a:r>
              <a:rPr lang="fr-FR" sz="1200">
                <a:latin typeface="Arial" panose="020B0604020202020204" pitchFamily="34" charset="0"/>
                <a:cs typeface="Arial" panose="020B0604020202020204" pitchFamily="34" charset="0"/>
              </a:rPr>
              <a:t>en cas d’échec du test de blocage, le dispositif n’active pas le mode et la pompe ne démarre pas.</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8A48FD9-AA93-9646-B6E0-C707FE267CC1}"/>
              </a:ext>
            </a:extLst>
          </p:cNvPr>
          <p:cNvSpPr txBox="1"/>
          <p:nvPr/>
        </p:nvSpPr>
        <p:spPr>
          <a:xfrm>
            <a:off x="522187" y="5787540"/>
            <a:ext cx="5096293" cy="954107"/>
          </a:xfrm>
          <a:prstGeom prst="rect">
            <a:avLst/>
          </a:prstGeom>
          <a:noFill/>
        </p:spPr>
        <p:txBody>
          <a:bodyPr wrap="square" rtlCol="0">
            <a:spAutoFit/>
          </a:bodyPr>
          <a:lstStyle/>
          <a:p>
            <a:pPr>
              <a:spcAft>
                <a:spcPts val="600"/>
              </a:spcAft>
            </a:pPr>
            <a:r>
              <a:rPr lang="fr-FR" sz="1400" b="1" dirty="0"/>
              <a:t>ÉTEINDRE LA POMPE</a:t>
            </a:r>
          </a:p>
          <a:p>
            <a:pPr marL="457200" indent="-457200">
              <a:lnSpc>
                <a:spcPct val="90000"/>
              </a:lnSpc>
              <a:spcAft>
                <a:spcPts val="1200"/>
              </a:spcAft>
              <a:buFont typeface="+mj-lt"/>
              <a:buAutoNum type="arabicPeriod"/>
            </a:pPr>
            <a:r>
              <a:rPr lang="fr-FR" sz="1200" dirty="0">
                <a:latin typeface="Arial" panose="020B0604020202020204" pitchFamily="34" charset="0"/>
                <a:cs typeface="Arial" panose="020B0604020202020204" pitchFamily="34" charset="0"/>
              </a:rPr>
              <a:t>Passez à un mode sans pompe, comme le mode normal, ARI ou risque élevé.</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BEA1BCF-BF1C-1342-A3F0-3408D38F323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47704" y="785682"/>
            <a:ext cx="2561093" cy="6534257"/>
          </a:xfrm>
          <a:prstGeom prst="rect">
            <a:avLst/>
          </a:prstGeom>
        </p:spPr>
      </p:pic>
      <p:sp>
        <p:nvSpPr>
          <p:cNvPr id="10" name="Rectangle 9">
            <a:extLst>
              <a:ext uri="{FF2B5EF4-FFF2-40B4-BE49-F238E27FC236}">
                <a16:creationId xmlns:a16="http://schemas.microsoft.com/office/drawing/2014/main" id="{12B958DB-BD93-5E4E-B51A-26944D44FD41}"/>
              </a:ext>
            </a:extLst>
          </p:cNvPr>
          <p:cNvSpPr/>
          <p:nvPr/>
        </p:nvSpPr>
        <p:spPr>
          <a:xfrm>
            <a:off x="8253046" y="1553370"/>
            <a:ext cx="553357" cy="261610"/>
          </a:xfrm>
          <a:prstGeom prst="rect">
            <a:avLst/>
          </a:prstGeom>
        </p:spPr>
        <p:txBody>
          <a:bodyPr wrap="none">
            <a:spAutoFit/>
          </a:bodyPr>
          <a:lstStyle/>
          <a:p>
            <a:r>
              <a:rPr lang="fr-FR" sz="1100">
                <a:latin typeface="Arial" panose="020B0604020202020204" pitchFamily="34" charset="0"/>
                <a:cs typeface="Arial" panose="020B0604020202020204" pitchFamily="34" charset="0"/>
              </a:rPr>
              <a:t>Pompe</a:t>
            </a:r>
          </a:p>
        </p:txBody>
      </p:sp>
      <p:sp>
        <p:nvSpPr>
          <p:cNvPr id="22" name="Rectangle 21">
            <a:extLst>
              <a:ext uri="{FF2B5EF4-FFF2-40B4-BE49-F238E27FC236}">
                <a16:creationId xmlns:a16="http://schemas.microsoft.com/office/drawing/2014/main" id="{B467D731-7059-2047-9F77-F9B6FC8B23B9}"/>
              </a:ext>
            </a:extLst>
          </p:cNvPr>
          <p:cNvSpPr/>
          <p:nvPr/>
        </p:nvSpPr>
        <p:spPr>
          <a:xfrm>
            <a:off x="5682282" y="1408096"/>
            <a:ext cx="1085554" cy="261610"/>
          </a:xfrm>
          <a:prstGeom prst="rect">
            <a:avLst/>
          </a:prstGeom>
        </p:spPr>
        <p:txBody>
          <a:bodyPr wrap="none">
            <a:spAutoFit/>
          </a:bodyPr>
          <a:lstStyle/>
          <a:p>
            <a:r>
              <a:rPr lang="fr-FR" sz="1100">
                <a:latin typeface="Arial" panose="020B0604020202020204" pitchFamily="34" charset="0"/>
                <a:cs typeface="Arial" panose="020B0604020202020204" pitchFamily="34" charset="0"/>
              </a:rPr>
              <a:t>Raccord rapide</a:t>
            </a:r>
          </a:p>
        </p:txBody>
      </p:sp>
      <p:sp>
        <p:nvSpPr>
          <p:cNvPr id="23" name="Rectangle 22">
            <a:extLst>
              <a:ext uri="{FF2B5EF4-FFF2-40B4-BE49-F238E27FC236}">
                <a16:creationId xmlns:a16="http://schemas.microsoft.com/office/drawing/2014/main" id="{5ABCE2D8-B8B3-F340-8DF2-66CDDDB1B978}"/>
              </a:ext>
            </a:extLst>
          </p:cNvPr>
          <p:cNvSpPr/>
          <p:nvPr/>
        </p:nvSpPr>
        <p:spPr>
          <a:xfrm>
            <a:off x="6150359" y="1082131"/>
            <a:ext cx="617477" cy="261610"/>
          </a:xfrm>
          <a:prstGeom prst="rect">
            <a:avLst/>
          </a:prstGeom>
        </p:spPr>
        <p:txBody>
          <a:bodyPr wrap="none">
            <a:spAutoFit/>
          </a:bodyPr>
          <a:lstStyle/>
          <a:p>
            <a:r>
              <a:rPr lang="fr-FR" sz="1100">
                <a:latin typeface="Arial" panose="020B0604020202020204" pitchFamily="34" charset="0"/>
                <a:cs typeface="Arial" panose="020B0604020202020204" pitchFamily="34" charset="0"/>
              </a:rPr>
              <a:t>Tuyauterie</a:t>
            </a:r>
          </a:p>
        </p:txBody>
      </p:sp>
      <p:cxnSp>
        <p:nvCxnSpPr>
          <p:cNvPr id="25" name="Straight Connector 24">
            <a:extLst>
              <a:ext uri="{FF2B5EF4-FFF2-40B4-BE49-F238E27FC236}">
                <a16:creationId xmlns:a16="http://schemas.microsoft.com/office/drawing/2014/main" id="{B7E67DD6-C425-6C49-B336-32CE7066BF36}"/>
              </a:ext>
            </a:extLst>
          </p:cNvPr>
          <p:cNvCxnSpPr>
            <a:cxnSpLocks/>
          </p:cNvCxnSpPr>
          <p:nvPr/>
        </p:nvCxnSpPr>
        <p:spPr>
          <a:xfrm flipH="1">
            <a:off x="6700813" y="1553370"/>
            <a:ext cx="1065887"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412C66-0BA5-A342-99F6-B1909B29B688}"/>
              </a:ext>
            </a:extLst>
          </p:cNvPr>
          <p:cNvCxnSpPr>
            <a:cxnSpLocks/>
          </p:cNvCxnSpPr>
          <p:nvPr/>
        </p:nvCxnSpPr>
        <p:spPr>
          <a:xfrm>
            <a:off x="7907378" y="1684696"/>
            <a:ext cx="345668"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F08816-40BB-5744-AAAA-E373C6D548E9}"/>
              </a:ext>
            </a:extLst>
          </p:cNvPr>
          <p:cNvCxnSpPr>
            <a:cxnSpLocks/>
          </p:cNvCxnSpPr>
          <p:nvPr/>
        </p:nvCxnSpPr>
        <p:spPr>
          <a:xfrm flipH="1">
            <a:off x="6716804" y="1227551"/>
            <a:ext cx="1124489"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682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TESTS DE BLOCAGE</a:t>
            </a:r>
          </a:p>
        </p:txBody>
      </p:sp>
      <p:sp>
        <p:nvSpPr>
          <p:cNvPr id="7" name="TextBox 6">
            <a:extLst>
              <a:ext uri="{FF2B5EF4-FFF2-40B4-BE49-F238E27FC236}">
                <a16:creationId xmlns:a16="http://schemas.microsoft.com/office/drawing/2014/main" id="{5883F66D-F784-C24D-B7F6-DA71E7051670}"/>
              </a:ext>
            </a:extLst>
          </p:cNvPr>
          <p:cNvSpPr txBox="1"/>
          <p:nvPr/>
        </p:nvSpPr>
        <p:spPr>
          <a:xfrm>
            <a:off x="1812566" y="802879"/>
            <a:ext cx="5532013" cy="827919"/>
          </a:xfrm>
          <a:prstGeom prst="rect">
            <a:avLst/>
          </a:prstGeom>
          <a:noFill/>
        </p:spPr>
        <p:txBody>
          <a:bodyPr wrap="square" rtlCol="0">
            <a:spAutoFit/>
          </a:bodyPr>
          <a:lstStyle/>
          <a:p>
            <a:pPr algn="ctr">
              <a:lnSpc>
                <a:spcPct val="90000"/>
              </a:lnSpc>
              <a:spcAft>
                <a:spcPts val="1200"/>
              </a:spcAft>
            </a:pPr>
            <a:r>
              <a:rPr lang="fr-FR" sz="1400" dirty="0">
                <a:latin typeface="Arial" panose="020B0604020202020204" pitchFamily="34" charset="0"/>
                <a:cs typeface="Arial" panose="020B0604020202020204" pitchFamily="34" charset="0"/>
              </a:rPr>
              <a:t>Les tests de blocage sont effectués afin de garantir le bon fonctionnement de votre équipement avant d’utiliser la pompe pour tester les niveaux de gaz dans un environnement.</a:t>
            </a:r>
          </a:p>
          <a:p>
            <a:pPr algn="ctr">
              <a:lnSpc>
                <a:spcPct val="90000"/>
              </a:lnSpc>
              <a:spcAft>
                <a:spcPts val="1200"/>
              </a:spcAft>
            </a:pPr>
            <a:r>
              <a:rPr lang="fr-FR" sz="1400" dirty="0">
                <a:latin typeface="Arial" panose="020B0604020202020204" pitchFamily="34" charset="0"/>
                <a:cs typeface="Arial" panose="020B0604020202020204" pitchFamily="34" charset="0"/>
              </a:rPr>
              <a:t>La cartouche </a:t>
            </a:r>
            <a:r>
              <a:rPr lang="fr-FR" sz="1400" dirty="0" err="1">
                <a:latin typeface="Arial" panose="020B0604020202020204" pitchFamily="34" charset="0"/>
                <a:cs typeface="Arial" panose="020B0604020202020204" pitchFamily="34" charset="0"/>
              </a:rPr>
              <a:t>multigaz</a:t>
            </a:r>
            <a:r>
              <a:rPr lang="fr-FR" sz="1400" dirty="0">
                <a:latin typeface="Arial" panose="020B0604020202020204" pitchFamily="34" charset="0"/>
                <a:cs typeface="Arial" panose="020B0604020202020204" pitchFamily="34" charset="0"/>
              </a:rPr>
              <a:t> à pompe G7 de </a:t>
            </a:r>
            <a:r>
              <a:rPr lang="fr-FR" sz="1400" dirty="0" err="1">
                <a:latin typeface="Arial" panose="020B0604020202020204" pitchFamily="34" charset="0"/>
                <a:cs typeface="Arial" panose="020B0604020202020204" pitchFamily="34" charset="0"/>
              </a:rPr>
              <a:t>Blackline</a:t>
            </a:r>
            <a:r>
              <a:rPr lang="fr-FR" sz="1400" dirty="0">
                <a:latin typeface="Arial" panose="020B0604020202020204" pitchFamily="34" charset="0"/>
                <a:cs typeface="Arial" panose="020B0604020202020204" pitchFamily="34" charset="0"/>
              </a:rPr>
              <a:t> dispose de deux types de tests de blocage : </a:t>
            </a:r>
          </a:p>
        </p:txBody>
      </p:sp>
      <p:sp>
        <p:nvSpPr>
          <p:cNvPr id="3" name="Rectangle 2">
            <a:extLst>
              <a:ext uri="{FF2B5EF4-FFF2-40B4-BE49-F238E27FC236}">
                <a16:creationId xmlns:a16="http://schemas.microsoft.com/office/drawing/2014/main" id="{B1693DC9-ADEC-CF43-BBD2-8AB658BDEF8A}"/>
              </a:ext>
            </a:extLst>
          </p:cNvPr>
          <p:cNvSpPr/>
          <p:nvPr/>
        </p:nvSpPr>
        <p:spPr>
          <a:xfrm>
            <a:off x="268939" y="3231977"/>
            <a:ext cx="3023238" cy="1431161"/>
          </a:xfrm>
          <a:prstGeom prst="rect">
            <a:avLst/>
          </a:prstGeom>
        </p:spPr>
        <p:txBody>
          <a:bodyPr wrap="square">
            <a:spAutoFit/>
          </a:bodyPr>
          <a:lstStyle/>
          <a:p>
            <a:pPr>
              <a:spcAft>
                <a:spcPts val="600"/>
              </a:spcAft>
            </a:pPr>
            <a:r>
              <a:rPr lang="fr-FR" sz="1100" dirty="0"/>
              <a:t>Il s’agit du test de blocage qu’effectue le G7 avant de passer à un mode à pompe.</a:t>
            </a:r>
          </a:p>
          <a:p>
            <a:pPr>
              <a:spcAft>
                <a:spcPts val="600"/>
              </a:spcAft>
            </a:pPr>
            <a:r>
              <a:rPr lang="fr-FR" sz="1100" dirty="0"/>
              <a:t>Les instructions pour ce test de blocage s’affichent sur l’écran du G7. En cas de réussite du test de blocage, le G7 passe à ce mode et la pompe s’allume.</a:t>
            </a:r>
          </a:p>
          <a:p>
            <a:pPr>
              <a:spcAft>
                <a:spcPts val="600"/>
              </a:spcAft>
            </a:pPr>
            <a:r>
              <a:rPr lang="fr-FR" sz="1100" dirty="0"/>
              <a:t>En cas d’échec du test de blocage, le G7 revient en mode normal.</a:t>
            </a:r>
          </a:p>
        </p:txBody>
      </p:sp>
      <p:sp>
        <p:nvSpPr>
          <p:cNvPr id="9" name="Rectangle 8">
            <a:extLst>
              <a:ext uri="{FF2B5EF4-FFF2-40B4-BE49-F238E27FC236}">
                <a16:creationId xmlns:a16="http://schemas.microsoft.com/office/drawing/2014/main" id="{6A1B1C65-3C9E-2F42-AF04-CFF809A2DE7F}"/>
              </a:ext>
            </a:extLst>
          </p:cNvPr>
          <p:cNvSpPr/>
          <p:nvPr/>
        </p:nvSpPr>
        <p:spPr>
          <a:xfrm>
            <a:off x="5847819" y="2410166"/>
            <a:ext cx="2895971" cy="2846933"/>
          </a:xfrm>
          <a:prstGeom prst="rect">
            <a:avLst/>
          </a:prstGeom>
        </p:spPr>
        <p:txBody>
          <a:bodyPr wrap="square">
            <a:spAutoFit/>
          </a:bodyPr>
          <a:lstStyle/>
          <a:p>
            <a:pPr>
              <a:spcAft>
                <a:spcPts val="600"/>
              </a:spcAft>
            </a:pPr>
            <a:r>
              <a:rPr lang="fr-FR" b="1" dirty="0"/>
              <a:t>TEST DE BLOCAGE MANUEL</a:t>
            </a:r>
          </a:p>
          <a:p>
            <a:pPr>
              <a:spcAft>
                <a:spcPts val="600"/>
              </a:spcAft>
            </a:pPr>
            <a:r>
              <a:rPr lang="fr-FR" sz="1100" dirty="0"/>
              <a:t>Il s’agit du test de blocage que vous pouvez effectuer à tout moment lorsque la pompe est en marche.</a:t>
            </a:r>
          </a:p>
          <a:p>
            <a:pPr>
              <a:spcAft>
                <a:spcPts val="600"/>
              </a:spcAft>
            </a:pPr>
            <a:r>
              <a:rPr lang="fr-FR" sz="1100" dirty="0"/>
              <a:t>Pour effectuer un test de blocage manuel :</a:t>
            </a:r>
          </a:p>
          <a:p>
            <a:pPr marL="228600" indent="-228600">
              <a:spcAft>
                <a:spcPts val="600"/>
              </a:spcAft>
              <a:buFont typeface="+mj-lt"/>
              <a:buAutoNum type="arabicPeriod"/>
            </a:pPr>
            <a:r>
              <a:rPr lang="fr-FR" sz="1100" dirty="0"/>
              <a:t>Bouchez l’extrémité de votre entrée</a:t>
            </a:r>
          </a:p>
          <a:p>
            <a:pPr marL="228600" indent="-228600">
              <a:spcAft>
                <a:spcPts val="600"/>
              </a:spcAft>
              <a:buFont typeface="+mj-lt"/>
              <a:buAutoNum type="arabicPeriod"/>
            </a:pPr>
            <a:r>
              <a:rPr lang="fr-FR" sz="1100" dirty="0"/>
              <a:t>Attendez l’alerte de mise en garde jaune</a:t>
            </a:r>
          </a:p>
          <a:p>
            <a:pPr marL="228600" indent="-228600">
              <a:spcAft>
                <a:spcPts val="600"/>
              </a:spcAft>
              <a:buFont typeface="+mj-lt"/>
              <a:buAutoNum type="arabicPeriod"/>
            </a:pPr>
            <a:r>
              <a:rPr lang="fr-FR" sz="1100" dirty="0"/>
              <a:t>Débouchez l’extrémité de votre entrée</a:t>
            </a:r>
          </a:p>
          <a:p>
            <a:pPr marL="228600" indent="-228600">
              <a:spcAft>
                <a:spcPts val="600"/>
              </a:spcAft>
              <a:buFont typeface="+mj-lt"/>
              <a:buAutoNum type="arabicPeriod"/>
            </a:pPr>
            <a:r>
              <a:rPr lang="fr-FR" sz="1100" dirty="0"/>
              <a:t>Attendez que l’alerte s’arrête</a:t>
            </a:r>
          </a:p>
          <a:p>
            <a:pPr>
              <a:spcAft>
                <a:spcPts val="600"/>
              </a:spcAft>
            </a:pPr>
            <a:r>
              <a:rPr lang="fr-FR" sz="1100" dirty="0"/>
              <a:t>Si l’alerte de mise en garde jaune se déclenche lorsque vous bouchez, et s’arrête lorsque vous débouchez, votre équipement peut être utilisé en toute sécurité.</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236930" y="2240205"/>
            <a:ext cx="2441694" cy="723275"/>
          </a:xfrm>
          <a:prstGeom prst="rect">
            <a:avLst/>
          </a:prstGeom>
        </p:spPr>
        <p:txBody>
          <a:bodyPr wrap="none">
            <a:spAutoFit/>
          </a:bodyPr>
          <a:lstStyle/>
          <a:p>
            <a:pPr>
              <a:spcAft>
                <a:spcPts val="600"/>
              </a:spcAft>
            </a:pPr>
            <a:r>
              <a:rPr lang="fr-FR" b="1" dirty="0"/>
              <a:t>TEST DE BLOCAGE </a:t>
            </a:r>
          </a:p>
          <a:p>
            <a:pPr>
              <a:spcAft>
                <a:spcPts val="600"/>
              </a:spcAft>
            </a:pPr>
            <a:r>
              <a:rPr lang="fr-FR" b="1" dirty="0"/>
              <a:t>AUTOMATIQUE</a:t>
            </a:r>
          </a:p>
        </p:txBody>
      </p:sp>
      <p:pic>
        <p:nvPicPr>
          <p:cNvPr id="16" name="Picture 15">
            <a:extLst>
              <a:ext uri="{FF2B5EF4-FFF2-40B4-BE49-F238E27FC236}">
                <a16:creationId xmlns:a16="http://schemas.microsoft.com/office/drawing/2014/main" id="{A7B79309-5983-9840-9DCD-28E4284ACA3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45146" y="1933005"/>
            <a:ext cx="1853708" cy="4348480"/>
          </a:xfrm>
          <a:prstGeom prst="rect">
            <a:avLst/>
          </a:prstGeom>
        </p:spPr>
      </p:pic>
      <p:sp>
        <p:nvSpPr>
          <p:cNvPr id="19" name="Rectangle 18">
            <a:extLst>
              <a:ext uri="{FF2B5EF4-FFF2-40B4-BE49-F238E27FC236}">
                <a16:creationId xmlns:a16="http://schemas.microsoft.com/office/drawing/2014/main" id="{5DDD6FF4-C972-C447-AEEC-98EC0D0E9573}"/>
              </a:ext>
            </a:extLst>
          </p:cNvPr>
          <p:cNvSpPr/>
          <p:nvPr/>
        </p:nvSpPr>
        <p:spPr>
          <a:xfrm>
            <a:off x="2011006" y="6530595"/>
            <a:ext cx="5121987" cy="237757"/>
          </a:xfrm>
          <a:prstGeom prst="rect">
            <a:avLst/>
          </a:prstGeom>
        </p:spPr>
        <p:txBody>
          <a:bodyPr wrap="square">
            <a:spAutoFit/>
          </a:bodyPr>
          <a:lstStyle/>
          <a:p>
            <a:pPr>
              <a:lnSpc>
                <a:spcPct val="90000"/>
              </a:lnSpc>
              <a:spcAft>
                <a:spcPts val="1200"/>
              </a:spcAft>
            </a:pPr>
            <a:r>
              <a:rPr lang="fr-FR" sz="1050" b="1">
                <a:solidFill>
                  <a:srgbClr val="A6192E"/>
                </a:solidFill>
                <a:latin typeface="Arial" panose="020B0604020202020204" pitchFamily="34" charset="0"/>
                <a:cs typeface="Arial" panose="020B0604020202020204" pitchFamily="34" charset="0"/>
              </a:rPr>
              <a:t>REMARQUE : </a:t>
            </a:r>
            <a:r>
              <a:rPr lang="fr-FR" sz="1050">
                <a:latin typeface="Arial" panose="020B0604020202020204" pitchFamily="34" charset="0"/>
                <a:cs typeface="Arial" panose="020B0604020202020204" pitchFamily="34" charset="0"/>
              </a:rPr>
              <a:t>Le G7 déclenche une alerte de mise en garde jaune lorsque la pompe se bloque en cours d’utilisation.</a:t>
            </a:r>
          </a:p>
        </p:txBody>
      </p:sp>
    </p:spTree>
    <p:extLst>
      <p:ext uri="{BB962C8B-B14F-4D97-AF65-F5344CB8AC3E}">
        <p14:creationId xmlns:p14="http://schemas.microsoft.com/office/powerpoint/2010/main" val="3538430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OPTIONS DE MENUS POMPE</a:t>
            </a:r>
          </a:p>
        </p:txBody>
      </p:sp>
      <p:sp>
        <p:nvSpPr>
          <p:cNvPr id="7" name="TextBox 6">
            <a:extLst>
              <a:ext uri="{FF2B5EF4-FFF2-40B4-BE49-F238E27FC236}">
                <a16:creationId xmlns:a16="http://schemas.microsoft.com/office/drawing/2014/main" id="{5883F66D-F784-C24D-B7F6-DA71E7051670}"/>
              </a:ext>
            </a:extLst>
          </p:cNvPr>
          <p:cNvSpPr txBox="1"/>
          <p:nvPr/>
        </p:nvSpPr>
        <p:spPr>
          <a:xfrm>
            <a:off x="501947" y="992090"/>
            <a:ext cx="8140103" cy="286232"/>
          </a:xfrm>
          <a:prstGeom prst="rect">
            <a:avLst/>
          </a:prstGeom>
          <a:noFill/>
        </p:spPr>
        <p:txBody>
          <a:bodyPr wrap="square" rtlCol="0">
            <a:spAutoFit/>
          </a:bodyPr>
          <a:lstStyle/>
          <a:p>
            <a:pPr>
              <a:lnSpc>
                <a:spcPct val="90000"/>
              </a:lnSpc>
              <a:spcAft>
                <a:spcPts val="1200"/>
              </a:spcAft>
            </a:pPr>
            <a:r>
              <a:rPr lang="fr-FR" sz="1400">
                <a:latin typeface="Arial" panose="020B0604020202020204" pitchFamily="34" charset="0"/>
                <a:cs typeface="Arial" panose="020B0604020202020204" pitchFamily="34" charset="0"/>
              </a:rPr>
              <a:t>Lorsqu’une cartouche multigaz à pompe G7 est utilisée, une nouvelle option de menu secondaire et de menu principal s’affiche.</a:t>
            </a:r>
          </a:p>
        </p:txBody>
      </p:sp>
      <p:sp>
        <p:nvSpPr>
          <p:cNvPr id="3" name="Rectangle 2">
            <a:extLst>
              <a:ext uri="{FF2B5EF4-FFF2-40B4-BE49-F238E27FC236}">
                <a16:creationId xmlns:a16="http://schemas.microsoft.com/office/drawing/2014/main" id="{B1693DC9-ADEC-CF43-BBD2-8AB658BDEF8A}"/>
              </a:ext>
            </a:extLst>
          </p:cNvPr>
          <p:cNvSpPr/>
          <p:nvPr/>
        </p:nvSpPr>
        <p:spPr>
          <a:xfrm>
            <a:off x="4649599" y="4690868"/>
            <a:ext cx="3992490" cy="1661993"/>
          </a:xfrm>
          <a:prstGeom prst="rect">
            <a:avLst/>
          </a:prstGeom>
        </p:spPr>
        <p:txBody>
          <a:bodyPr wrap="square">
            <a:spAutoFit/>
          </a:bodyPr>
          <a:lstStyle/>
          <a:p>
            <a:pPr>
              <a:spcAft>
                <a:spcPts val="600"/>
              </a:spcAft>
            </a:pPr>
            <a:r>
              <a:rPr lang="fr-FR" sz="1100"/>
              <a:t>Le menu secondaire de la pompe est accessible en appuyant </a:t>
            </a:r>
            <a:br>
              <a:rPr lang="fr-FR" sz="1100"/>
            </a:br>
            <a:r>
              <a:rPr lang="fr-FR" sz="1100"/>
              <a:t>sur la flèche du bas sur l’écran principal du G7.</a:t>
            </a:r>
          </a:p>
          <a:p>
            <a:pPr>
              <a:spcAft>
                <a:spcPts val="600"/>
              </a:spcAft>
            </a:pPr>
            <a:r>
              <a:rPr lang="fr-FR" sz="1100"/>
              <a:t>Vous y trouverez des informations telles que :</a:t>
            </a:r>
          </a:p>
          <a:p>
            <a:pPr marL="171450" indent="-171450">
              <a:spcAft>
                <a:spcPts val="600"/>
              </a:spcAft>
              <a:buFont typeface="Arial" panose="020B0604020202020204" pitchFamily="34" charset="0"/>
              <a:buChar char="•"/>
            </a:pPr>
            <a:r>
              <a:rPr lang="fr-FR" sz="1100"/>
              <a:t>Si la pompe est activée/désactivée</a:t>
            </a:r>
          </a:p>
          <a:p>
            <a:pPr marL="171450" indent="-171450">
              <a:spcAft>
                <a:spcPts val="600"/>
              </a:spcAft>
              <a:buFont typeface="Arial" panose="020B0604020202020204" pitchFamily="34" charset="0"/>
              <a:buChar char="•"/>
            </a:pPr>
            <a:r>
              <a:rPr lang="fr-FR" sz="1100"/>
              <a:t>Longueur tuyau (définie dans le menu des options pompe)</a:t>
            </a:r>
          </a:p>
          <a:p>
            <a:pPr marL="171450" indent="-171450">
              <a:spcAft>
                <a:spcPts val="600"/>
              </a:spcAft>
              <a:buFont typeface="Arial" panose="020B0604020202020204" pitchFamily="34" charset="0"/>
              <a:buChar char="•"/>
            </a:pPr>
            <a:r>
              <a:rPr lang="fr-FR" sz="1100"/>
              <a:t>Débit (en temps réel, maintenu par le G7)</a:t>
            </a:r>
          </a:p>
          <a:p>
            <a:pPr marL="171450" indent="-171450">
              <a:spcAft>
                <a:spcPts val="600"/>
              </a:spcAft>
              <a:buFont typeface="Arial" panose="020B0604020202020204" pitchFamily="34" charset="0"/>
              <a:buChar char="•"/>
            </a:pPr>
            <a:r>
              <a:rPr lang="fr-FR" sz="1100"/>
              <a:t>Minuteur d’échantillon (si activé dans le menu des options pompe)</a:t>
            </a:r>
          </a:p>
        </p:txBody>
      </p:sp>
      <p:sp>
        <p:nvSpPr>
          <p:cNvPr id="9" name="Rectangle 8">
            <a:extLst>
              <a:ext uri="{FF2B5EF4-FFF2-40B4-BE49-F238E27FC236}">
                <a16:creationId xmlns:a16="http://schemas.microsoft.com/office/drawing/2014/main" id="{6A1B1C65-3C9E-2F42-AF04-CFF809A2DE7F}"/>
              </a:ext>
            </a:extLst>
          </p:cNvPr>
          <p:cNvSpPr/>
          <p:nvPr/>
        </p:nvSpPr>
        <p:spPr>
          <a:xfrm>
            <a:off x="4649599" y="1567818"/>
            <a:ext cx="2895971" cy="2015936"/>
          </a:xfrm>
          <a:prstGeom prst="rect">
            <a:avLst/>
          </a:prstGeom>
        </p:spPr>
        <p:txBody>
          <a:bodyPr wrap="square">
            <a:spAutoFit/>
          </a:bodyPr>
          <a:lstStyle/>
          <a:p>
            <a:pPr>
              <a:spcAft>
                <a:spcPts val="600"/>
              </a:spcAft>
            </a:pPr>
            <a:r>
              <a:rPr lang="fr-FR" b="1" dirty="0"/>
              <a:t>MENU DES OPTIONS POMPE</a:t>
            </a:r>
          </a:p>
          <a:p>
            <a:pPr>
              <a:spcAft>
                <a:spcPts val="600"/>
              </a:spcAft>
            </a:pPr>
            <a:r>
              <a:rPr lang="fr-FR" sz="1100" dirty="0"/>
              <a:t>Le menu des options pompe est accessible depuis le menu principal du G7, sous les paramètres.</a:t>
            </a:r>
          </a:p>
          <a:p>
            <a:pPr>
              <a:spcAft>
                <a:spcPts val="600"/>
              </a:spcAft>
            </a:pPr>
            <a:endParaRPr lang="en-US" sz="1100" dirty="0"/>
          </a:p>
          <a:p>
            <a:pPr>
              <a:spcAft>
                <a:spcPts val="600"/>
              </a:spcAft>
            </a:pPr>
            <a:r>
              <a:rPr lang="fr-FR" sz="1100" dirty="0"/>
              <a:t>Vous y trouverez des options telles que :</a:t>
            </a:r>
          </a:p>
          <a:p>
            <a:pPr marL="171450" indent="-171450">
              <a:spcAft>
                <a:spcPts val="600"/>
              </a:spcAft>
              <a:buFont typeface="Arial" panose="020B0604020202020204" pitchFamily="34" charset="0"/>
              <a:buChar char="•"/>
            </a:pPr>
            <a:r>
              <a:rPr lang="fr-FR" sz="1100" dirty="0"/>
              <a:t>Activation/désactivation du minuteur d’échantillon</a:t>
            </a:r>
          </a:p>
          <a:p>
            <a:pPr marL="171450" indent="-171450">
              <a:spcAft>
                <a:spcPts val="600"/>
              </a:spcAft>
              <a:buFont typeface="Arial" panose="020B0604020202020204" pitchFamily="34" charset="0"/>
              <a:buChar char="•"/>
            </a:pPr>
            <a:r>
              <a:rPr lang="fr-FR" sz="1100" dirty="0"/>
              <a:t>Longueur tuyau</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4649599" y="4269449"/>
            <a:ext cx="2390463" cy="369332"/>
          </a:xfrm>
          <a:prstGeom prst="rect">
            <a:avLst/>
          </a:prstGeom>
        </p:spPr>
        <p:txBody>
          <a:bodyPr wrap="none">
            <a:spAutoFit/>
          </a:bodyPr>
          <a:lstStyle/>
          <a:p>
            <a:pPr>
              <a:spcAft>
                <a:spcPts val="600"/>
              </a:spcAft>
            </a:pPr>
            <a:r>
              <a:rPr lang="fr-FR" b="1"/>
              <a:t>MENU SECONDAIRE</a:t>
            </a:r>
          </a:p>
        </p:txBody>
      </p:sp>
      <p:grpSp>
        <p:nvGrpSpPr>
          <p:cNvPr id="10" name="Group 9">
            <a:extLst>
              <a:ext uri="{FF2B5EF4-FFF2-40B4-BE49-F238E27FC236}">
                <a16:creationId xmlns:a16="http://schemas.microsoft.com/office/drawing/2014/main" id="{CA915A73-F0DC-3345-BBCF-1B3B17B5B796}"/>
              </a:ext>
            </a:extLst>
          </p:cNvPr>
          <p:cNvGrpSpPr/>
          <p:nvPr/>
        </p:nvGrpSpPr>
        <p:grpSpPr>
          <a:xfrm>
            <a:off x="1652924" y="4300539"/>
            <a:ext cx="2996675" cy="2004382"/>
            <a:chOff x="8559142" y="2673635"/>
            <a:chExt cx="2996675" cy="2004382"/>
          </a:xfrm>
        </p:grpSpPr>
        <p:sp>
          <p:nvSpPr>
            <p:cNvPr id="11" name="Rectangle 10">
              <a:extLst>
                <a:ext uri="{FF2B5EF4-FFF2-40B4-BE49-F238E27FC236}">
                  <a16:creationId xmlns:a16="http://schemas.microsoft.com/office/drawing/2014/main" id="{F081B579-D837-9641-BD5D-0359F99E1DB9}"/>
                </a:ext>
              </a:extLst>
            </p:cNvPr>
            <p:cNvSpPr/>
            <p:nvPr/>
          </p:nvSpPr>
          <p:spPr>
            <a:xfrm>
              <a:off x="8811777" y="2676939"/>
              <a:ext cx="2491409" cy="20010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7E6A3D7-DC64-C642-AA49-5314DC45F2BD}"/>
                </a:ext>
              </a:extLst>
            </p:cNvPr>
            <p:cNvCxnSpPr/>
            <p:nvPr/>
          </p:nvCxnSpPr>
          <p:spPr>
            <a:xfrm>
              <a:off x="8811777" y="3021497"/>
              <a:ext cx="24914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673C0FC-FA20-C743-A375-8EECE7ACA9A1}"/>
                </a:ext>
              </a:extLst>
            </p:cNvPr>
            <p:cNvSpPr/>
            <p:nvPr/>
          </p:nvSpPr>
          <p:spPr>
            <a:xfrm>
              <a:off x="8559142" y="3123916"/>
              <a:ext cx="2996675" cy="1308050"/>
            </a:xfrm>
            <a:prstGeom prst="rect">
              <a:avLst/>
            </a:prstGeom>
          </p:spPr>
          <p:txBody>
            <a:bodyPr wrap="square">
              <a:spAutoFit/>
            </a:bodyPr>
            <a:lstStyle/>
            <a:p>
              <a:pPr algn="ctr">
                <a:spcAft>
                  <a:spcPts val="600"/>
                </a:spcAft>
              </a:pPr>
              <a:r>
                <a:rPr lang="fr-FR" sz="1600">
                  <a:latin typeface="Verdana" panose="020B0604030504040204" pitchFamily="34" charset="0"/>
                  <a:ea typeface="Verdana" panose="020B0604030504040204" pitchFamily="34" charset="0"/>
                  <a:cs typeface="Verdana" panose="020B0604030504040204" pitchFamily="34" charset="0"/>
                </a:rPr>
                <a:t>Pompe activée</a:t>
              </a:r>
            </a:p>
            <a:p>
              <a:pPr algn="ctr">
                <a:spcAft>
                  <a:spcPts val="600"/>
                </a:spcAft>
              </a:pPr>
              <a:r>
                <a:rPr lang="fr-FR" sz="1600">
                  <a:latin typeface="Verdana" panose="020B0604030504040204" pitchFamily="34" charset="0"/>
                  <a:ea typeface="Verdana" panose="020B0604030504040204" pitchFamily="34" charset="0"/>
                  <a:cs typeface="Verdana" panose="020B0604030504040204" pitchFamily="34" charset="0"/>
                </a:rPr>
                <a:t>Tuyau L : 3 m (10 pi)</a:t>
              </a:r>
            </a:p>
            <a:p>
              <a:pPr algn="ctr">
                <a:spcAft>
                  <a:spcPts val="600"/>
                </a:spcAft>
              </a:pPr>
              <a:r>
                <a:rPr lang="fr-FR" sz="1600">
                  <a:latin typeface="Verdana" panose="020B0604030504040204" pitchFamily="34" charset="0"/>
                  <a:ea typeface="Verdana" panose="020B0604030504040204" pitchFamily="34" charset="0"/>
                  <a:cs typeface="Verdana" panose="020B0604030504040204" pitchFamily="34" charset="0"/>
                </a:rPr>
                <a:t>300 ml/min</a:t>
              </a:r>
            </a:p>
            <a:p>
              <a:pPr algn="ctr">
                <a:spcAft>
                  <a:spcPts val="600"/>
                </a:spcAft>
              </a:pPr>
              <a:r>
                <a:rPr lang="fr-FR" sz="1600">
                  <a:latin typeface="Verdana" panose="020B0604030504040204" pitchFamily="34" charset="0"/>
                  <a:ea typeface="Verdana" panose="020B0604030504040204" pitchFamily="34" charset="0"/>
                  <a:cs typeface="Verdana" panose="020B0604030504040204" pitchFamily="34" charset="0"/>
                </a:rPr>
                <a:t>Échantillon 70 sec.</a:t>
              </a:r>
            </a:p>
          </p:txBody>
        </p:sp>
        <p:pic>
          <p:nvPicPr>
            <p:cNvPr id="14" name="Graphic 13" descr="Full Battery">
              <a:extLst>
                <a:ext uri="{FF2B5EF4-FFF2-40B4-BE49-F238E27FC236}">
                  <a16:creationId xmlns:a16="http://schemas.microsoft.com/office/drawing/2014/main" id="{CE65AF59-58C5-CF46-B533-3DAFBD50D8A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91336" y="2673635"/>
              <a:ext cx="354492" cy="354492"/>
            </a:xfrm>
            <a:prstGeom prst="rect">
              <a:avLst/>
            </a:prstGeom>
          </p:spPr>
        </p:pic>
      </p:grpSp>
      <p:sp>
        <p:nvSpPr>
          <p:cNvPr id="25" name="Rectangle 24">
            <a:extLst>
              <a:ext uri="{FF2B5EF4-FFF2-40B4-BE49-F238E27FC236}">
                <a16:creationId xmlns:a16="http://schemas.microsoft.com/office/drawing/2014/main" id="{3EBE7B3F-D499-AC47-9458-5E01F9C75A7F}"/>
              </a:ext>
            </a:extLst>
          </p:cNvPr>
          <p:cNvSpPr/>
          <p:nvPr/>
        </p:nvSpPr>
        <p:spPr>
          <a:xfrm>
            <a:off x="1905560" y="1692191"/>
            <a:ext cx="2491409" cy="20010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A8AC9F7-14F8-BC43-9126-F83FD22CD054}"/>
              </a:ext>
            </a:extLst>
          </p:cNvPr>
          <p:cNvCxnSpPr/>
          <p:nvPr/>
        </p:nvCxnSpPr>
        <p:spPr>
          <a:xfrm>
            <a:off x="1905560" y="2036749"/>
            <a:ext cx="24914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2EE7373-71C6-3943-96D0-2E5CC38BA57C}"/>
              </a:ext>
            </a:extLst>
          </p:cNvPr>
          <p:cNvSpPr/>
          <p:nvPr/>
        </p:nvSpPr>
        <p:spPr>
          <a:xfrm>
            <a:off x="1905559" y="1731362"/>
            <a:ext cx="2491409" cy="1235210"/>
          </a:xfrm>
          <a:prstGeom prst="rect">
            <a:avLst/>
          </a:prstGeom>
        </p:spPr>
        <p:txBody>
          <a:bodyPr wrap="square">
            <a:spAutoFit/>
          </a:bodyPr>
          <a:lstStyle/>
          <a:p>
            <a:pPr algn="ctr">
              <a:lnSpc>
                <a:spcPct val="90000"/>
              </a:lnSpc>
              <a:spcAft>
                <a:spcPts val="800"/>
              </a:spcAft>
            </a:pPr>
            <a:r>
              <a:rPr lang="fr-FR" sz="1600">
                <a:solidFill>
                  <a:schemeClr val="bg1"/>
                </a:solidFill>
                <a:latin typeface="Verdana" panose="020B0604030504040204" pitchFamily="34" charset="0"/>
                <a:ea typeface="Verdana" panose="020B0604030504040204" pitchFamily="34" charset="0"/>
                <a:cs typeface="Verdana" panose="020B0604030504040204" pitchFamily="34" charset="0"/>
              </a:rPr>
              <a:t>Options pompe</a:t>
            </a:r>
          </a:p>
          <a:p>
            <a:pPr>
              <a:lnSpc>
                <a:spcPct val="90000"/>
              </a:lnSpc>
              <a:spcAft>
                <a:spcPts val="600"/>
              </a:spcAft>
            </a:pPr>
            <a:r>
              <a:rPr lang="fr-FR" sz="1600">
                <a:solidFill>
                  <a:schemeClr val="bg1"/>
                </a:solidFill>
                <a:latin typeface="Verdana" panose="020B0604030504040204" pitchFamily="34" charset="0"/>
                <a:ea typeface="Verdana" panose="020B0604030504040204" pitchFamily="34" charset="0"/>
                <a:cs typeface="Verdana" panose="020B0604030504040204" pitchFamily="34" charset="0"/>
              </a:rPr>
              <a:t>  Retour</a:t>
            </a:r>
          </a:p>
          <a:p>
            <a:pPr>
              <a:lnSpc>
                <a:spcPct val="90000"/>
              </a:lnSpc>
              <a:spcAft>
                <a:spcPts val="600"/>
              </a:spcAft>
            </a:pPr>
            <a:r>
              <a:rPr lang="fr-FR" sz="1600">
                <a:solidFill>
                  <a:schemeClr val="bg1"/>
                </a:solidFill>
                <a:latin typeface="Verdana" panose="020B0604030504040204" pitchFamily="34" charset="0"/>
                <a:ea typeface="Verdana" panose="020B0604030504040204" pitchFamily="34" charset="0"/>
                <a:cs typeface="Verdana" panose="020B0604030504040204" pitchFamily="34" charset="0"/>
              </a:rPr>
              <a:t>Min. échant. OUI</a:t>
            </a:r>
          </a:p>
          <a:p>
            <a:pPr>
              <a:lnSpc>
                <a:spcPct val="90000"/>
              </a:lnSpc>
              <a:spcAft>
                <a:spcPts val="0"/>
              </a:spcAft>
            </a:pPr>
            <a:r>
              <a:rPr lang="fr-FR" sz="1600">
                <a:solidFill>
                  <a:schemeClr val="bg1"/>
                </a:solidFill>
                <a:latin typeface="Verdana" panose="020B0604030504040204" pitchFamily="34" charset="0"/>
                <a:ea typeface="Verdana" panose="020B0604030504040204" pitchFamily="34" charset="0"/>
                <a:cs typeface="Verdana" panose="020B0604030504040204" pitchFamily="34" charset="0"/>
              </a:rPr>
              <a:t>Longueur tuyau</a:t>
            </a:r>
          </a:p>
        </p:txBody>
      </p:sp>
      <p:cxnSp>
        <p:nvCxnSpPr>
          <p:cNvPr id="28" name="Straight Connector 27">
            <a:extLst>
              <a:ext uri="{FF2B5EF4-FFF2-40B4-BE49-F238E27FC236}">
                <a16:creationId xmlns:a16="http://schemas.microsoft.com/office/drawing/2014/main" id="{E53FF91A-34BB-0E49-820C-144DA309CE31}"/>
              </a:ext>
            </a:extLst>
          </p:cNvPr>
          <p:cNvCxnSpPr>
            <a:cxnSpLocks/>
          </p:cNvCxnSpPr>
          <p:nvPr/>
        </p:nvCxnSpPr>
        <p:spPr>
          <a:xfrm>
            <a:off x="1982544" y="2200151"/>
            <a:ext cx="107751" cy="0"/>
          </a:xfrm>
          <a:prstGeom prst="line">
            <a:avLst/>
          </a:prstGeom>
          <a:ln w="12700">
            <a:solidFill>
              <a:schemeClr val="bg1"/>
            </a:solidFill>
            <a:headEnd type="arrow" w="med"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F9FEB7-4ADB-DB43-B01A-F4A3D6BE780B}"/>
              </a:ext>
            </a:extLst>
          </p:cNvPr>
          <p:cNvCxnSpPr>
            <a:cxnSpLocks/>
          </p:cNvCxnSpPr>
          <p:nvPr/>
        </p:nvCxnSpPr>
        <p:spPr>
          <a:xfrm flipH="1">
            <a:off x="1126871" y="3957404"/>
            <a:ext cx="70453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567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ARRÊT</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143" y="643796"/>
            <a:ext cx="4683682" cy="2353128"/>
          </a:xfrm>
          <a:prstGeom prst="rect">
            <a:avLst/>
          </a:prstGeom>
        </p:spPr>
      </p:pic>
      <p:cxnSp>
        <p:nvCxnSpPr>
          <p:cNvPr id="10" name="Straight Connector 9"/>
          <p:cNvCxnSpPr/>
          <p:nvPr/>
        </p:nvCxnSpPr>
        <p:spPr>
          <a:xfrm>
            <a:off x="443283" y="5409312"/>
            <a:ext cx="2670888" cy="0"/>
          </a:xfrm>
          <a:prstGeom prst="line">
            <a:avLst/>
          </a:prstGeom>
          <a:ln w="63500" cap="rnd">
            <a:solidFill>
              <a:srgbClr val="509E2F"/>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45224" y="5409312"/>
            <a:ext cx="2503290" cy="0"/>
          </a:xfrm>
          <a:prstGeom prst="line">
            <a:avLst/>
          </a:prstGeom>
          <a:ln w="63500" cap="rnd">
            <a:solidFill>
              <a:srgbClr val="509E2F"/>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61318" y="5409312"/>
            <a:ext cx="2670888" cy="0"/>
          </a:xfrm>
          <a:prstGeom prst="line">
            <a:avLst/>
          </a:prstGeom>
          <a:ln w="63500" cap="rnd">
            <a:solidFill>
              <a:srgbClr val="D9D9D6"/>
            </a:solidFill>
            <a:prstDash val="solid"/>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327615" y="5566288"/>
            <a:ext cx="3326376" cy="108277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fr-FR" sz="1400" dirty="0"/>
              <a:t>Avant d’éteindre le dispositif, assurez-vous que le témoin </a:t>
            </a:r>
            <a:r>
              <a:rPr lang="fr-FR" sz="1400" dirty="0" err="1"/>
              <a:t>SureSafe</a:t>
            </a:r>
            <a:r>
              <a:rPr lang="fr-FR" sz="1400" dirty="0"/>
              <a:t> est fixe. </a:t>
            </a:r>
          </a:p>
        </p:txBody>
      </p:sp>
      <p:sp>
        <p:nvSpPr>
          <p:cNvPr id="16" name="Content Placeholder 2"/>
          <p:cNvSpPr txBox="1">
            <a:spLocks/>
          </p:cNvSpPr>
          <p:nvPr/>
        </p:nvSpPr>
        <p:spPr>
          <a:xfrm>
            <a:off x="5790978" y="5566289"/>
            <a:ext cx="3052876"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fr-FR" sz="1400"/>
              <a:t>Une fois que tous les témoins arrêtent de clignoter, votre dispositif est entièrement éteint et votre sécurité n’est plus surveillée.</a:t>
            </a:r>
          </a:p>
        </p:txBody>
      </p:sp>
      <p:sp>
        <p:nvSpPr>
          <p:cNvPr id="17" name="Content Placeholder 2"/>
          <p:cNvSpPr>
            <a:spLocks noGrp="1"/>
          </p:cNvSpPr>
          <p:nvPr>
            <p:ph idx="1"/>
          </p:nvPr>
        </p:nvSpPr>
        <p:spPr>
          <a:xfrm>
            <a:off x="106898" y="3123243"/>
            <a:ext cx="4359600" cy="807290"/>
          </a:xfrm>
        </p:spPr>
        <p:txBody>
          <a:bodyPr>
            <a:normAutofit fontScale="92500" lnSpcReduction="10000"/>
          </a:bodyPr>
          <a:lstStyle/>
          <a:p>
            <a:pPr marL="0" indent="0" algn="ctr">
              <a:buNone/>
            </a:pPr>
            <a:r>
              <a:rPr lang="fr-FR" sz="1900"/>
              <a:t>Appuyez sur le bouton d’alimentation du G7x et maintenez-le enfoncé pendant trois secondes pour éteindre l’appareil. </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28539" y="643796"/>
            <a:ext cx="4662950" cy="2353128"/>
          </a:xfrm>
          <a:prstGeom prst="rect">
            <a:avLst/>
          </a:prstGeom>
        </p:spPr>
      </p:pic>
      <p:sp>
        <p:nvSpPr>
          <p:cNvPr id="15" name="Content Placeholder 2"/>
          <p:cNvSpPr txBox="1">
            <a:spLocks/>
          </p:cNvSpPr>
          <p:nvPr/>
        </p:nvSpPr>
        <p:spPr>
          <a:xfrm>
            <a:off x="4628539" y="3153899"/>
            <a:ext cx="4375418" cy="807290"/>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fr-FR" sz="1800" dirty="0"/>
              <a:t>Appuyez sur le bouton d’alimentation du G7 Bridge et maintenez-le enfoncé pendant trois secondes pour l’éteindre.</a:t>
            </a:r>
          </a:p>
        </p:txBody>
      </p:sp>
      <p:grpSp>
        <p:nvGrpSpPr>
          <p:cNvPr id="3" name="Group 2"/>
          <p:cNvGrpSpPr/>
          <p:nvPr/>
        </p:nvGrpSpPr>
        <p:grpSpPr>
          <a:xfrm>
            <a:off x="1478883" y="4027753"/>
            <a:ext cx="6579733" cy="369332"/>
            <a:chOff x="1561261" y="4375930"/>
            <a:chExt cx="6579733" cy="369332"/>
          </a:xfrm>
        </p:grpSpPr>
        <p:sp>
          <p:nvSpPr>
            <p:cNvPr id="18" name="TextBox 17"/>
            <p:cNvSpPr txBox="1"/>
            <p:nvPr/>
          </p:nvSpPr>
          <p:spPr>
            <a:xfrm>
              <a:off x="2024511" y="4422096"/>
              <a:ext cx="6116483" cy="276999"/>
            </a:xfrm>
            <a:prstGeom prst="rect">
              <a:avLst/>
            </a:prstGeom>
            <a:noFill/>
          </p:spPr>
          <p:txBody>
            <a:bodyPr wrap="none" rtlCol="0">
              <a:normAutofit/>
            </a:bodyPr>
            <a:lstStyle/>
            <a:p>
              <a:r>
                <a:rPr lang="fr-FR" sz="1200" b="1" dirty="0"/>
                <a:t>Assurez-vous toujours que tous les G7x connectés ont été éteints avant le G7 Bridge.</a:t>
              </a:r>
            </a:p>
          </p:txBody>
        </p:sp>
        <p:grpSp>
          <p:nvGrpSpPr>
            <p:cNvPr id="19" name="Group 18"/>
            <p:cNvGrpSpPr/>
            <p:nvPr/>
          </p:nvGrpSpPr>
          <p:grpSpPr>
            <a:xfrm>
              <a:off x="1561261" y="4375930"/>
              <a:ext cx="369332" cy="369332"/>
              <a:chOff x="834855" y="5989766"/>
              <a:chExt cx="369332" cy="369332"/>
            </a:xfrm>
          </p:grpSpPr>
          <p:sp>
            <p:nvSpPr>
              <p:cNvPr id="20" name="TextBox 19"/>
              <p:cNvSpPr txBox="1"/>
              <p:nvPr/>
            </p:nvSpPr>
            <p:spPr>
              <a:xfrm>
                <a:off x="895773" y="5989766"/>
                <a:ext cx="261610" cy="369332"/>
              </a:xfrm>
              <a:prstGeom prst="rect">
                <a:avLst/>
              </a:prstGeom>
              <a:noFill/>
            </p:spPr>
            <p:txBody>
              <a:bodyPr wrap="none" rtlCol="0">
                <a:normAutofit/>
              </a:bodyPr>
              <a:lstStyle/>
              <a:p>
                <a:r>
                  <a:rPr lang="fr-FR" b="1"/>
                  <a:t>!</a:t>
                </a:r>
              </a:p>
            </p:txBody>
          </p:sp>
          <p:sp>
            <p:nvSpPr>
              <p:cNvPr id="21" name="Oval 20"/>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a:p>
            </p:txBody>
          </p:sp>
        </p:grpSp>
      </p:grpSp>
    </p:spTree>
    <p:extLst>
      <p:ext uri="{BB962C8B-B14F-4D97-AF65-F5344CB8AC3E}">
        <p14:creationId xmlns:p14="http://schemas.microsoft.com/office/powerpoint/2010/main" val="1367756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CHARGE</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74521" y="2978143"/>
            <a:ext cx="4485736" cy="2806320"/>
          </a:xfrm>
          <a:prstGeom prst="rect">
            <a:avLst/>
          </a:prstGeom>
        </p:spPr>
      </p:pic>
      <p:sp>
        <p:nvSpPr>
          <p:cNvPr id="4" name="Content Placeholder 2"/>
          <p:cNvSpPr>
            <a:spLocks noGrp="1"/>
          </p:cNvSpPr>
          <p:nvPr>
            <p:ph idx="1"/>
          </p:nvPr>
        </p:nvSpPr>
        <p:spPr>
          <a:xfrm>
            <a:off x="1740176" y="1416321"/>
            <a:ext cx="6006344" cy="1082777"/>
          </a:xfrm>
        </p:spPr>
        <p:txBody>
          <a:bodyPr>
            <a:normAutofit fontScale="92500"/>
          </a:bodyPr>
          <a:lstStyle/>
          <a:p>
            <a:pPr marL="0" indent="0" algn="ctr">
              <a:buNone/>
            </a:pPr>
            <a:r>
              <a:rPr lang="fr-FR"/>
              <a:t>Le G7x a une autonomie de batterie de 18 heures</a:t>
            </a:r>
          </a:p>
          <a:p>
            <a:pPr marL="0" indent="0" algn="ctr">
              <a:buNone/>
            </a:pPr>
            <a:r>
              <a:rPr lang="fr-FR"/>
              <a:t>N’oubliez pas de le recharger après chaque quart !</a:t>
            </a:r>
          </a:p>
        </p:txBody>
      </p:sp>
      <p:sp>
        <p:nvSpPr>
          <p:cNvPr id="5" name="TextBox 4"/>
          <p:cNvSpPr txBox="1"/>
          <p:nvPr/>
        </p:nvSpPr>
        <p:spPr>
          <a:xfrm>
            <a:off x="1889276" y="2978143"/>
            <a:ext cx="2158743" cy="1231106"/>
          </a:xfrm>
          <a:prstGeom prst="rect">
            <a:avLst/>
          </a:prstGeom>
          <a:noFill/>
        </p:spPr>
        <p:txBody>
          <a:bodyPr wrap="square" rtlCol="0">
            <a:spAutoFit/>
          </a:bodyPr>
          <a:lstStyle/>
          <a:p>
            <a:r>
              <a:rPr lang="fr-FR" b="1"/>
              <a:t>Que faire ?</a:t>
            </a:r>
          </a:p>
          <a:p>
            <a:endParaRPr lang="en-US" sz="1400" dirty="0"/>
          </a:p>
          <a:p>
            <a:r>
              <a:rPr lang="fr-FR" sz="1400"/>
              <a:t>Mettez l’attache dans la base du G7, puis branchez le micro-USB.</a:t>
            </a:r>
          </a:p>
        </p:txBody>
      </p:sp>
      <p:sp>
        <p:nvSpPr>
          <p:cNvPr id="6" name="Rectangle 5"/>
          <p:cNvSpPr/>
          <p:nvPr/>
        </p:nvSpPr>
        <p:spPr>
          <a:xfrm>
            <a:off x="1740176" y="2868753"/>
            <a:ext cx="6006344" cy="2902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2">
            <a:extLst>
              <a:ext uri="{FF2B5EF4-FFF2-40B4-BE49-F238E27FC236}">
                <a16:creationId xmlns:a16="http://schemas.microsoft.com/office/drawing/2014/main" id="{88091EA8-3A69-4650-A2C0-5FB2F6675EE6}"/>
              </a:ext>
            </a:extLst>
          </p:cNvPr>
          <p:cNvSpPr txBox="1"/>
          <p:nvPr/>
        </p:nvSpPr>
        <p:spPr>
          <a:xfrm>
            <a:off x="5758543" y="4973217"/>
            <a:ext cx="1901715" cy="246221"/>
          </a:xfrm>
          <a:prstGeom prst="rect">
            <a:avLst/>
          </a:prstGeom>
          <a:solidFill>
            <a:schemeClr val="bg1"/>
          </a:solidFill>
        </p:spPr>
        <p:txBody>
          <a:bodyPr wrap="square" rtlCol="0">
            <a:spAutoFit/>
          </a:bodyPr>
          <a:lstStyle/>
          <a:p>
            <a:r>
              <a:rPr lang="fr-FR" sz="1000" dirty="0">
                <a:solidFill>
                  <a:schemeClr val="bg2">
                    <a:lumMod val="75000"/>
                  </a:schemeClr>
                </a:solidFill>
              </a:rPr>
              <a:t>Attache de charge amovible</a:t>
            </a:r>
          </a:p>
        </p:txBody>
      </p:sp>
      <p:sp>
        <p:nvSpPr>
          <p:cNvPr id="9" name="TextBox 8">
            <a:extLst>
              <a:ext uri="{FF2B5EF4-FFF2-40B4-BE49-F238E27FC236}">
                <a16:creationId xmlns:a16="http://schemas.microsoft.com/office/drawing/2014/main" id="{BCCBF24E-346A-49A1-835D-7342F15C0A63}"/>
              </a:ext>
            </a:extLst>
          </p:cNvPr>
          <p:cNvSpPr txBox="1"/>
          <p:nvPr/>
        </p:nvSpPr>
        <p:spPr>
          <a:xfrm>
            <a:off x="6542017" y="5454895"/>
            <a:ext cx="1118240" cy="246221"/>
          </a:xfrm>
          <a:prstGeom prst="rect">
            <a:avLst/>
          </a:prstGeom>
          <a:solidFill>
            <a:schemeClr val="bg1"/>
          </a:solidFill>
        </p:spPr>
        <p:txBody>
          <a:bodyPr wrap="square" rtlCol="0">
            <a:spAutoFit/>
          </a:bodyPr>
          <a:lstStyle/>
          <a:p>
            <a:r>
              <a:rPr lang="fr-FR" sz="1000" dirty="0">
                <a:solidFill>
                  <a:schemeClr val="bg2">
                    <a:lumMod val="75000"/>
                  </a:schemeClr>
                </a:solidFill>
              </a:rPr>
              <a:t>Câble de charge</a:t>
            </a:r>
          </a:p>
        </p:txBody>
      </p:sp>
    </p:spTree>
    <p:extLst>
      <p:ext uri="{BB962C8B-B14F-4D97-AF65-F5344CB8AC3E}">
        <p14:creationId xmlns:p14="http://schemas.microsoft.com/office/powerpoint/2010/main" val="1879067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95454" y="3002301"/>
            <a:ext cx="3984018" cy="2717602"/>
          </a:xfrm>
          <a:prstGeom prst="rect">
            <a:avLst/>
          </a:prstGeom>
        </p:spPr>
      </p:pic>
      <p:sp>
        <p:nvSpPr>
          <p:cNvPr id="2" name="Title 1"/>
          <p:cNvSpPr>
            <a:spLocks noGrp="1"/>
          </p:cNvSpPr>
          <p:nvPr>
            <p:ph type="title"/>
          </p:nvPr>
        </p:nvSpPr>
        <p:spPr/>
        <p:txBody>
          <a:bodyPr/>
          <a:lstStyle/>
          <a:p>
            <a:r>
              <a:rPr lang="fr-FR"/>
              <a:t>CHARGE</a:t>
            </a:r>
          </a:p>
        </p:txBody>
      </p:sp>
      <p:sp>
        <p:nvSpPr>
          <p:cNvPr id="4" name="Content Placeholder 2"/>
          <p:cNvSpPr>
            <a:spLocks noGrp="1"/>
          </p:cNvSpPr>
          <p:nvPr>
            <p:ph idx="1"/>
          </p:nvPr>
        </p:nvSpPr>
        <p:spPr>
          <a:xfrm>
            <a:off x="1157860" y="1481437"/>
            <a:ext cx="7170975" cy="1082777"/>
          </a:xfrm>
        </p:spPr>
        <p:txBody>
          <a:bodyPr>
            <a:normAutofit/>
          </a:bodyPr>
          <a:lstStyle/>
          <a:p>
            <a:pPr marL="0" indent="0" algn="ctr">
              <a:buNone/>
            </a:pPr>
            <a:r>
              <a:rPr lang="fr-FR" dirty="0"/>
              <a:t>Le G7 Bridge a une autonomie de batterie de 50 heures</a:t>
            </a:r>
          </a:p>
          <a:p>
            <a:pPr marL="0" indent="0" algn="ctr">
              <a:buNone/>
            </a:pPr>
            <a:r>
              <a:rPr lang="fr-FR" dirty="0"/>
              <a:t>N’oubliez pas de le recharger après chaque quart !</a:t>
            </a:r>
          </a:p>
        </p:txBody>
      </p:sp>
      <p:sp>
        <p:nvSpPr>
          <p:cNvPr id="5" name="TextBox 4"/>
          <p:cNvSpPr txBox="1"/>
          <p:nvPr/>
        </p:nvSpPr>
        <p:spPr>
          <a:xfrm>
            <a:off x="1847396" y="2978143"/>
            <a:ext cx="2158743" cy="1231106"/>
          </a:xfrm>
          <a:prstGeom prst="rect">
            <a:avLst/>
          </a:prstGeom>
          <a:noFill/>
        </p:spPr>
        <p:txBody>
          <a:bodyPr wrap="square" rtlCol="0">
            <a:spAutoFit/>
          </a:bodyPr>
          <a:lstStyle/>
          <a:p>
            <a:r>
              <a:rPr lang="fr-FR" b="1"/>
              <a:t>Que faire ?</a:t>
            </a:r>
          </a:p>
          <a:p>
            <a:endParaRPr lang="en-US" sz="1400" dirty="0"/>
          </a:p>
          <a:p>
            <a:r>
              <a:rPr lang="fr-FR" sz="1400"/>
              <a:t>Mettez l’attache dans le côté du G7 Bridge, puis branchez le micro-USB.</a:t>
            </a:r>
          </a:p>
        </p:txBody>
      </p:sp>
      <p:sp>
        <p:nvSpPr>
          <p:cNvPr id="6" name="Rectangle 5"/>
          <p:cNvSpPr/>
          <p:nvPr/>
        </p:nvSpPr>
        <p:spPr>
          <a:xfrm>
            <a:off x="1740176" y="2868753"/>
            <a:ext cx="6006344" cy="2902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1587CD9-75E1-4FF7-B40A-F108C8F5B87A}"/>
              </a:ext>
            </a:extLst>
          </p:cNvPr>
          <p:cNvSpPr txBox="1"/>
          <p:nvPr/>
        </p:nvSpPr>
        <p:spPr>
          <a:xfrm>
            <a:off x="6647351" y="4239134"/>
            <a:ext cx="1033854" cy="246221"/>
          </a:xfrm>
          <a:prstGeom prst="rect">
            <a:avLst/>
          </a:prstGeom>
          <a:solidFill>
            <a:schemeClr val="bg1"/>
          </a:solidFill>
        </p:spPr>
        <p:txBody>
          <a:bodyPr wrap="square" rtlCol="0">
            <a:spAutoFit/>
          </a:bodyPr>
          <a:lstStyle/>
          <a:p>
            <a:r>
              <a:rPr lang="fr-FR" sz="1000" dirty="0">
                <a:solidFill>
                  <a:schemeClr val="bg2">
                    <a:lumMod val="75000"/>
                  </a:schemeClr>
                </a:solidFill>
              </a:rPr>
              <a:t>Fiche d’étanchéité</a:t>
            </a:r>
          </a:p>
        </p:txBody>
      </p:sp>
      <p:sp>
        <p:nvSpPr>
          <p:cNvPr id="9" name="TextBox 8">
            <a:extLst>
              <a:ext uri="{FF2B5EF4-FFF2-40B4-BE49-F238E27FC236}">
                <a16:creationId xmlns:a16="http://schemas.microsoft.com/office/drawing/2014/main" id="{49372857-A526-4C16-9B47-5B325F5A1013}"/>
              </a:ext>
            </a:extLst>
          </p:cNvPr>
          <p:cNvSpPr txBox="1"/>
          <p:nvPr/>
        </p:nvSpPr>
        <p:spPr>
          <a:xfrm>
            <a:off x="6535384" y="4979518"/>
            <a:ext cx="1145821" cy="246221"/>
          </a:xfrm>
          <a:prstGeom prst="rect">
            <a:avLst/>
          </a:prstGeom>
          <a:solidFill>
            <a:schemeClr val="bg1"/>
          </a:solidFill>
        </p:spPr>
        <p:txBody>
          <a:bodyPr wrap="square" rtlCol="0">
            <a:spAutoFit/>
          </a:bodyPr>
          <a:lstStyle/>
          <a:p>
            <a:r>
              <a:rPr lang="fr-FR" sz="1000" dirty="0">
                <a:solidFill>
                  <a:schemeClr val="bg2">
                    <a:lumMod val="75000"/>
                  </a:schemeClr>
                </a:solidFill>
              </a:rPr>
              <a:t>Câble de charge</a:t>
            </a:r>
          </a:p>
        </p:txBody>
      </p:sp>
    </p:spTree>
    <p:extLst>
      <p:ext uri="{BB962C8B-B14F-4D97-AF65-F5344CB8AC3E}">
        <p14:creationId xmlns:p14="http://schemas.microsoft.com/office/powerpoint/2010/main" val="787303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408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36815"/>
            <a:ext cx="9154920" cy="3820885"/>
          </a:xfrm>
          <a:prstGeom prst="rect">
            <a:avLst/>
          </a:prstGeom>
        </p:spPr>
      </p:pic>
      <p:sp>
        <p:nvSpPr>
          <p:cNvPr id="2" name="Title 1"/>
          <p:cNvSpPr>
            <a:spLocks noGrp="1"/>
          </p:cNvSpPr>
          <p:nvPr>
            <p:ph type="title"/>
          </p:nvPr>
        </p:nvSpPr>
        <p:spPr/>
        <p:txBody>
          <a:bodyPr/>
          <a:lstStyle/>
          <a:p>
            <a:r>
              <a:rPr lang="fr-FR"/>
              <a:t>ASSISTANCE</a:t>
            </a:r>
          </a:p>
        </p:txBody>
      </p:sp>
      <p:sp>
        <p:nvSpPr>
          <p:cNvPr id="12" name="Content Placeholder 2"/>
          <p:cNvSpPr>
            <a:spLocks noGrp="1"/>
          </p:cNvSpPr>
          <p:nvPr>
            <p:ph idx="1"/>
          </p:nvPr>
        </p:nvSpPr>
        <p:spPr>
          <a:xfrm>
            <a:off x="115166" y="4536041"/>
            <a:ext cx="8021781" cy="1036072"/>
          </a:xfrm>
        </p:spPr>
        <p:txBody>
          <a:bodyPr>
            <a:normAutofit lnSpcReduction="10000"/>
          </a:bodyPr>
          <a:lstStyle/>
          <a:p>
            <a:pPr marL="0" indent="0">
              <a:buNone/>
            </a:pPr>
            <a:r>
              <a:rPr lang="fr-FR" dirty="0">
                <a:solidFill>
                  <a:schemeClr val="accent1"/>
                </a:solidFill>
              </a:rPr>
              <a:t>SERVICE À LA CLIENTÈLE</a:t>
            </a:r>
          </a:p>
          <a:p>
            <a:pPr marL="0" indent="0">
              <a:buNone/>
            </a:pPr>
            <a:r>
              <a:rPr lang="fr-FR" dirty="0"/>
              <a:t>Pour obtenir une assistance technique, veuillez contacter notre équipe de service à la clientèle.</a:t>
            </a:r>
          </a:p>
        </p:txBody>
      </p:sp>
      <p:sp>
        <p:nvSpPr>
          <p:cNvPr id="6" name="Content Placeholder 2"/>
          <p:cNvSpPr txBox="1">
            <a:spLocks/>
          </p:cNvSpPr>
          <p:nvPr/>
        </p:nvSpPr>
        <p:spPr>
          <a:xfrm>
            <a:off x="0" y="2434494"/>
            <a:ext cx="9144000" cy="78669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fr-FR" sz="2400">
                <a:solidFill>
                  <a:schemeClr val="accent6"/>
                </a:solidFill>
              </a:rPr>
              <a:t>support.BlacklineSafety.com</a:t>
            </a:r>
          </a:p>
        </p:txBody>
      </p:sp>
      <p:sp>
        <p:nvSpPr>
          <p:cNvPr id="8" name="Content Placeholder 2"/>
          <p:cNvSpPr txBox="1">
            <a:spLocks/>
          </p:cNvSpPr>
          <p:nvPr/>
        </p:nvSpPr>
        <p:spPr>
          <a:xfrm>
            <a:off x="115166" y="5650454"/>
            <a:ext cx="2570883" cy="9774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fr-FR" sz="1400" b="1" dirty="0"/>
              <a:t>Amérique du Nord (24 h/24)</a:t>
            </a:r>
            <a:br>
              <a:rPr lang="fr-FR" sz="1400" dirty="0"/>
            </a:br>
            <a:r>
              <a:rPr lang="fr-FR" sz="1400" dirty="0"/>
              <a:t>Numéro vert : 1-877-869-7212</a:t>
            </a:r>
            <a:br>
              <a:rPr lang="fr-FR" sz="1400" dirty="0"/>
            </a:br>
            <a:r>
              <a:rPr lang="fr-FR" sz="1400" dirty="0">
                <a:hlinkClick r:id="rId4"/>
              </a:rPr>
              <a:t>support@blacklinesafety.com</a:t>
            </a:r>
          </a:p>
        </p:txBody>
      </p:sp>
      <p:sp>
        <p:nvSpPr>
          <p:cNvPr id="10" name="Content Placeholder 2"/>
          <p:cNvSpPr txBox="1">
            <a:spLocks/>
          </p:cNvSpPr>
          <p:nvPr/>
        </p:nvSpPr>
        <p:spPr>
          <a:xfrm>
            <a:off x="2911617" y="5636007"/>
            <a:ext cx="2851008" cy="70351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fr-FR" sz="1400" b="1" dirty="0"/>
              <a:t>International (24 h/24)</a:t>
            </a:r>
            <a:br>
              <a:rPr lang="fr-FR" sz="1400" dirty="0"/>
            </a:br>
            <a:r>
              <a:rPr lang="fr-FR" sz="1400" dirty="0"/>
              <a:t>+1-403-452-0327 </a:t>
            </a:r>
            <a:br>
              <a:rPr lang="fr-FR" sz="1400" dirty="0"/>
            </a:br>
            <a:r>
              <a:rPr lang="fr-FR" sz="1400" dirty="0">
                <a:hlinkClick r:id="rId4"/>
              </a:rPr>
              <a:t>support@blacklinesafety.com</a:t>
            </a:r>
          </a:p>
          <a:p>
            <a:pPr marL="0" indent="0">
              <a:buFont typeface="Wingdings" charset="2"/>
              <a:buNone/>
            </a:pPr>
            <a:endParaRPr lang="en-US" sz="1400" dirty="0"/>
          </a:p>
        </p:txBody>
      </p:sp>
    </p:spTree>
    <p:extLst>
      <p:ext uri="{BB962C8B-B14F-4D97-AF65-F5344CB8AC3E}">
        <p14:creationId xmlns:p14="http://schemas.microsoft.com/office/powerpoint/2010/main" val="1362285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t="10179" b="42184"/>
          <a:stretch/>
        </p:blipFill>
        <p:spPr>
          <a:xfrm>
            <a:off x="0" y="578221"/>
            <a:ext cx="9144000" cy="3398884"/>
          </a:xfrm>
          <a:prstGeom prst="rect">
            <a:avLst/>
          </a:prstGeom>
        </p:spPr>
      </p:pic>
      <p:sp>
        <p:nvSpPr>
          <p:cNvPr id="2" name="Title 1"/>
          <p:cNvSpPr>
            <a:spLocks noGrp="1"/>
          </p:cNvSpPr>
          <p:nvPr>
            <p:ph type="title"/>
          </p:nvPr>
        </p:nvSpPr>
        <p:spPr/>
        <p:txBody>
          <a:bodyPr/>
          <a:lstStyle/>
          <a:p>
            <a:r>
              <a:rPr lang="fr-FR"/>
              <a:t>INTRODUCTION</a:t>
            </a:r>
          </a:p>
        </p:txBody>
      </p:sp>
      <p:sp>
        <p:nvSpPr>
          <p:cNvPr id="3" name="Content Placeholder 2"/>
          <p:cNvSpPr>
            <a:spLocks noGrp="1"/>
          </p:cNvSpPr>
          <p:nvPr>
            <p:ph idx="1"/>
          </p:nvPr>
        </p:nvSpPr>
        <p:spPr>
          <a:xfrm>
            <a:off x="177071" y="4127208"/>
            <a:ext cx="8355143" cy="2588385"/>
          </a:xfrm>
        </p:spPr>
        <p:txBody>
          <a:bodyPr>
            <a:normAutofit/>
          </a:bodyPr>
          <a:lstStyle/>
          <a:p>
            <a:pPr marL="0" indent="0">
              <a:buNone/>
            </a:pPr>
            <a:r>
              <a:rPr lang="fr-FR">
                <a:solidFill>
                  <a:schemeClr val="accent1"/>
                </a:solidFill>
              </a:rPr>
              <a:t>QU’EST-CE QUE LE G7 ?</a:t>
            </a:r>
          </a:p>
          <a:p>
            <a:r>
              <a:rPr lang="fr-FR" sz="1400"/>
              <a:t>Dispositif de surveillance de sécurité personnel avec détection de gaz, portatif et opérationnel en toutes circonstances</a:t>
            </a:r>
          </a:p>
          <a:p>
            <a:r>
              <a:rPr lang="fr-FR" sz="1400"/>
              <a:t>Batterie avec 18 heures d’autonomie</a:t>
            </a:r>
          </a:p>
          <a:p>
            <a:r>
              <a:rPr lang="fr-FR" sz="1400"/>
              <a:t>Messages texte bidirectionnels </a:t>
            </a:r>
          </a:p>
          <a:p>
            <a:r>
              <a:rPr lang="fr-FR" sz="1400"/>
              <a:t>Connaissance instantanée de la situation</a:t>
            </a:r>
          </a:p>
          <a:p>
            <a:r>
              <a:rPr lang="fr-FR" sz="1400"/>
              <a:t>Déclenchement de la réaction la plus rapide possible  </a:t>
            </a:r>
          </a:p>
          <a:p>
            <a:r>
              <a:rPr lang="fr-FR" sz="1400"/>
              <a:t>Sécurité intrinsèque</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0941" y="-403900"/>
            <a:ext cx="3776071" cy="5394061"/>
          </a:xfrm>
          <a:prstGeom prst="rect">
            <a:avLst/>
          </a:prstGeom>
        </p:spPr>
      </p:pic>
      <p:sp>
        <p:nvSpPr>
          <p:cNvPr id="5" name="TextBox 4"/>
          <p:cNvSpPr txBox="1"/>
          <p:nvPr/>
        </p:nvSpPr>
        <p:spPr>
          <a:xfrm>
            <a:off x="5514570" y="4069635"/>
            <a:ext cx="858833" cy="246221"/>
          </a:xfrm>
          <a:prstGeom prst="rect">
            <a:avLst/>
          </a:prstGeom>
          <a:noFill/>
        </p:spPr>
        <p:txBody>
          <a:bodyPr wrap="square" rtlCol="0">
            <a:spAutoFit/>
          </a:bodyPr>
          <a:lstStyle/>
          <a:p>
            <a:r>
              <a:rPr lang="fr-FR" sz="1000"/>
              <a:t>Standard</a:t>
            </a:r>
          </a:p>
        </p:txBody>
      </p:sp>
      <p:sp>
        <p:nvSpPr>
          <p:cNvPr id="8" name="TextBox 7"/>
          <p:cNvSpPr txBox="1"/>
          <p:nvPr/>
        </p:nvSpPr>
        <p:spPr>
          <a:xfrm>
            <a:off x="6521042" y="4219738"/>
            <a:ext cx="660430" cy="246221"/>
          </a:xfrm>
          <a:prstGeom prst="rect">
            <a:avLst/>
          </a:prstGeom>
          <a:noFill/>
        </p:spPr>
        <p:txBody>
          <a:bodyPr wrap="square" rtlCol="0">
            <a:spAutoFit/>
          </a:bodyPr>
          <a:lstStyle/>
          <a:p>
            <a:r>
              <a:rPr lang="fr-FR" sz="1000"/>
              <a:t>Simple</a:t>
            </a:r>
          </a:p>
        </p:txBody>
      </p:sp>
      <p:sp>
        <p:nvSpPr>
          <p:cNvPr id="9" name="TextBox 8"/>
          <p:cNvSpPr txBox="1"/>
          <p:nvPr/>
        </p:nvSpPr>
        <p:spPr>
          <a:xfrm>
            <a:off x="7436205" y="4069635"/>
            <a:ext cx="607391" cy="246221"/>
          </a:xfrm>
          <a:prstGeom prst="rect">
            <a:avLst/>
          </a:prstGeom>
          <a:noFill/>
        </p:spPr>
        <p:txBody>
          <a:bodyPr wrap="square" rtlCol="0">
            <a:spAutoFit/>
          </a:bodyPr>
          <a:lstStyle/>
          <a:p>
            <a:r>
              <a:rPr lang="fr-FR" sz="1000"/>
              <a:t>Quadruple</a:t>
            </a:r>
          </a:p>
        </p:txBody>
      </p:sp>
    </p:spTree>
    <p:extLst>
      <p:ext uri="{BB962C8B-B14F-4D97-AF65-F5344CB8AC3E}">
        <p14:creationId xmlns:p14="http://schemas.microsoft.com/office/powerpoint/2010/main" val="1175844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t="10179" b="42184"/>
          <a:stretch/>
        </p:blipFill>
        <p:spPr>
          <a:xfrm>
            <a:off x="0" y="578221"/>
            <a:ext cx="9144000" cy="3398884"/>
          </a:xfrm>
          <a:prstGeom prst="rect">
            <a:avLst/>
          </a:prstGeom>
        </p:spPr>
      </p:pic>
      <p:sp>
        <p:nvSpPr>
          <p:cNvPr id="2" name="Title 1"/>
          <p:cNvSpPr>
            <a:spLocks noGrp="1"/>
          </p:cNvSpPr>
          <p:nvPr>
            <p:ph type="title"/>
          </p:nvPr>
        </p:nvSpPr>
        <p:spPr/>
        <p:txBody>
          <a:bodyPr/>
          <a:lstStyle/>
          <a:p>
            <a:r>
              <a:rPr lang="fr-FR"/>
              <a:t>INTRODUCTION</a:t>
            </a:r>
          </a:p>
        </p:txBody>
      </p:sp>
      <p:sp>
        <p:nvSpPr>
          <p:cNvPr id="3" name="Content Placeholder 2"/>
          <p:cNvSpPr>
            <a:spLocks noGrp="1"/>
          </p:cNvSpPr>
          <p:nvPr>
            <p:ph idx="1"/>
          </p:nvPr>
        </p:nvSpPr>
        <p:spPr>
          <a:xfrm>
            <a:off x="195444" y="4216012"/>
            <a:ext cx="8841413" cy="2406437"/>
          </a:xfrm>
        </p:spPr>
        <p:txBody>
          <a:bodyPr>
            <a:normAutofit/>
          </a:bodyPr>
          <a:lstStyle/>
          <a:p>
            <a:pPr marL="0" indent="0">
              <a:buNone/>
            </a:pPr>
            <a:r>
              <a:rPr lang="fr-FR">
                <a:solidFill>
                  <a:schemeClr val="accent1"/>
                </a:solidFill>
              </a:rPr>
              <a:t>QU’EST-CE QUE LE BRIDGE ?</a:t>
            </a:r>
          </a:p>
          <a:p>
            <a:r>
              <a:rPr lang="fr-FR" sz="1400"/>
              <a:t>Station de base mobile et satellite portable</a:t>
            </a:r>
          </a:p>
          <a:p>
            <a:r>
              <a:rPr lang="fr-FR" sz="1400"/>
              <a:t>Fonctionne avec le G7x pour surveiller votre sécurité, même lorsque vous êtes hors de portée d’un réseau mobile</a:t>
            </a:r>
          </a:p>
          <a:p>
            <a:r>
              <a:rPr lang="fr-FR" sz="1400"/>
              <a:t>Notifications de masse</a:t>
            </a:r>
          </a:p>
          <a:p>
            <a:r>
              <a:rPr lang="fr-FR" sz="1400"/>
              <a:t>Peut se connecter à un maximum de cinq dispositifs G7x avec une portée de 2 km</a:t>
            </a:r>
          </a:p>
          <a:p>
            <a:r>
              <a:rPr lang="fr-FR" sz="1400"/>
              <a:t>Autonomie de batterie de 50 heures, de -20 à 55 °C</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2328" y="228036"/>
            <a:ext cx="5543986" cy="5543986"/>
          </a:xfrm>
          <a:prstGeom prst="rect">
            <a:avLst/>
          </a:prstGeom>
        </p:spPr>
      </p:pic>
    </p:spTree>
    <p:extLst>
      <p:ext uri="{BB962C8B-B14F-4D97-AF65-F5344CB8AC3E}">
        <p14:creationId xmlns:p14="http://schemas.microsoft.com/office/powerpoint/2010/main" val="99227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INTRODUCTION</a:t>
            </a:r>
          </a:p>
        </p:txBody>
      </p:sp>
      <p:sp>
        <p:nvSpPr>
          <p:cNvPr id="3" name="Content Placeholder 2"/>
          <p:cNvSpPr>
            <a:spLocks noGrp="1"/>
          </p:cNvSpPr>
          <p:nvPr>
            <p:ph idx="1"/>
          </p:nvPr>
        </p:nvSpPr>
        <p:spPr>
          <a:xfrm>
            <a:off x="268939" y="3894861"/>
            <a:ext cx="8355143" cy="399822"/>
          </a:xfrm>
        </p:spPr>
        <p:txBody>
          <a:bodyPr>
            <a:normAutofit/>
          </a:bodyPr>
          <a:lstStyle/>
          <a:p>
            <a:pPr marL="0" indent="0">
              <a:buNone/>
            </a:pPr>
            <a:r>
              <a:rPr lang="fr-FR">
                <a:solidFill>
                  <a:schemeClr val="accent1"/>
                </a:solidFill>
              </a:rPr>
              <a:t>PLANS DE SERVICE</a:t>
            </a:r>
          </a:p>
        </p:txBody>
      </p:sp>
      <p:sp>
        <p:nvSpPr>
          <p:cNvPr id="11" name="Content Placeholder 2"/>
          <p:cNvSpPr txBox="1">
            <a:spLocks/>
          </p:cNvSpPr>
          <p:nvPr/>
        </p:nvSpPr>
        <p:spPr>
          <a:xfrm>
            <a:off x="268940"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fr-FR" sz="1800"/>
              <a:t>Autosurveillé</a:t>
            </a:r>
          </a:p>
          <a:p>
            <a:r>
              <a:rPr lang="fr-FR" sz="1400"/>
              <a:t>Votre équipe surveille votre compte Blackline Live</a:t>
            </a:r>
          </a:p>
        </p:txBody>
      </p:sp>
      <p:sp>
        <p:nvSpPr>
          <p:cNvPr id="12" name="Content Placeholder 2"/>
          <p:cNvSpPr txBox="1">
            <a:spLocks/>
          </p:cNvSpPr>
          <p:nvPr/>
        </p:nvSpPr>
        <p:spPr>
          <a:xfrm>
            <a:off x="4384622" y="4431675"/>
            <a:ext cx="3499537"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fr-FR" sz="1800" dirty="0"/>
              <a:t>Surveillé par </a:t>
            </a:r>
            <a:r>
              <a:rPr lang="fr-FR" sz="1800" dirty="0" err="1"/>
              <a:t>Blackline</a:t>
            </a:r>
            <a:endParaRPr lang="fr-FR" sz="1800" dirty="0"/>
          </a:p>
          <a:p>
            <a:r>
              <a:rPr lang="fr-FR" sz="1400" dirty="0"/>
              <a:t>Le personnel de surveillance interne de </a:t>
            </a:r>
            <a:r>
              <a:rPr lang="fr-FR" sz="1400" dirty="0" err="1"/>
              <a:t>Blackline</a:t>
            </a:r>
            <a:r>
              <a:rPr lang="fr-FR" sz="1400" dirty="0"/>
              <a:t> </a:t>
            </a:r>
            <a:r>
              <a:rPr lang="fr-FR" sz="1400" dirty="0" err="1"/>
              <a:t>Safety</a:t>
            </a:r>
            <a:r>
              <a:rPr lang="fr-FR" sz="1400" dirty="0"/>
              <a:t> surveille votre équipe 24 h/24, 7 j/7, 365 jours par an</a:t>
            </a:r>
          </a:p>
          <a:p>
            <a:r>
              <a:rPr lang="fr-FR" sz="1400" dirty="0"/>
              <a:t>Réponse à 99,5 % des alertes en moins d’une minute</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95300"/>
            <a:ext cx="9144000" cy="3147310"/>
          </a:xfrm>
          <a:prstGeom prst="rect">
            <a:avLst/>
          </a:prstGeom>
        </p:spPr>
      </p:pic>
    </p:spTree>
    <p:extLst>
      <p:ext uri="{BB962C8B-B14F-4D97-AF65-F5344CB8AC3E}">
        <p14:creationId xmlns:p14="http://schemas.microsoft.com/office/powerpoint/2010/main" val="518645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INFORMATIONS SUR LE MATÉRIEL</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38200"/>
            <a:ext cx="9144000" cy="6096000"/>
          </a:xfrm>
          <a:prstGeom prst="rect">
            <a:avLst/>
          </a:prstGeom>
        </p:spPr>
      </p:pic>
      <p:sp>
        <p:nvSpPr>
          <p:cNvPr id="3" name="TextBox 2">
            <a:extLst>
              <a:ext uri="{FF2B5EF4-FFF2-40B4-BE49-F238E27FC236}">
                <a16:creationId xmlns:a16="http://schemas.microsoft.com/office/drawing/2014/main" id="{522CE810-0A49-41B0-8EB9-133C83DDC257}"/>
              </a:ext>
            </a:extLst>
          </p:cNvPr>
          <p:cNvSpPr txBox="1"/>
          <p:nvPr/>
        </p:nvSpPr>
        <p:spPr>
          <a:xfrm>
            <a:off x="0" y="2733152"/>
            <a:ext cx="1698171" cy="415498"/>
          </a:xfrm>
          <a:prstGeom prst="rect">
            <a:avLst/>
          </a:prstGeom>
          <a:solidFill>
            <a:schemeClr val="bg1"/>
          </a:solidFill>
        </p:spPr>
        <p:txBody>
          <a:bodyPr wrap="square" rtlCol="0">
            <a:spAutoFit/>
          </a:bodyPr>
          <a:lstStyle/>
          <a:p>
            <a:r>
              <a:rPr lang="fr-FR" sz="1050" dirty="0">
                <a:solidFill>
                  <a:schemeClr val="bg2">
                    <a:lumMod val="75000"/>
                  </a:schemeClr>
                </a:solidFill>
              </a:rPr>
              <a:t>Cartouche (standard, gaz simple ou gaz quadruple)</a:t>
            </a:r>
          </a:p>
        </p:txBody>
      </p:sp>
      <p:sp>
        <p:nvSpPr>
          <p:cNvPr id="6" name="TextBox 5">
            <a:extLst>
              <a:ext uri="{FF2B5EF4-FFF2-40B4-BE49-F238E27FC236}">
                <a16:creationId xmlns:a16="http://schemas.microsoft.com/office/drawing/2014/main" id="{8E653732-B68C-4664-96E1-CB82ADA4A64D}"/>
              </a:ext>
            </a:extLst>
          </p:cNvPr>
          <p:cNvSpPr txBox="1"/>
          <p:nvPr/>
        </p:nvSpPr>
        <p:spPr>
          <a:xfrm>
            <a:off x="383511" y="3384144"/>
            <a:ext cx="922775" cy="253916"/>
          </a:xfrm>
          <a:prstGeom prst="rect">
            <a:avLst/>
          </a:prstGeom>
          <a:solidFill>
            <a:schemeClr val="bg1"/>
          </a:solidFill>
        </p:spPr>
        <p:txBody>
          <a:bodyPr wrap="square" rtlCol="0">
            <a:spAutoFit/>
          </a:bodyPr>
          <a:lstStyle/>
          <a:p>
            <a:r>
              <a:rPr lang="fr-FR" sz="1050" dirty="0">
                <a:solidFill>
                  <a:schemeClr val="bg2">
                    <a:lumMod val="75000"/>
                  </a:schemeClr>
                </a:solidFill>
              </a:rPr>
              <a:t>Écran LCD</a:t>
            </a:r>
          </a:p>
        </p:txBody>
      </p:sp>
      <p:sp>
        <p:nvSpPr>
          <p:cNvPr id="7" name="TextBox 6">
            <a:extLst>
              <a:ext uri="{FF2B5EF4-FFF2-40B4-BE49-F238E27FC236}">
                <a16:creationId xmlns:a16="http://schemas.microsoft.com/office/drawing/2014/main" id="{C0D52F81-8B72-46AB-ABBD-CE3993FE8E42}"/>
              </a:ext>
            </a:extLst>
          </p:cNvPr>
          <p:cNvSpPr txBox="1"/>
          <p:nvPr/>
        </p:nvSpPr>
        <p:spPr>
          <a:xfrm>
            <a:off x="383511" y="4242079"/>
            <a:ext cx="973016" cy="253916"/>
          </a:xfrm>
          <a:prstGeom prst="rect">
            <a:avLst/>
          </a:prstGeom>
          <a:solidFill>
            <a:schemeClr val="bg1"/>
          </a:solidFill>
        </p:spPr>
        <p:txBody>
          <a:bodyPr wrap="square" rtlCol="0">
            <a:spAutoFit/>
          </a:bodyPr>
          <a:lstStyle/>
          <a:p>
            <a:r>
              <a:rPr lang="fr-FR" sz="1050" dirty="0">
                <a:solidFill>
                  <a:schemeClr val="bg2">
                    <a:lumMod val="75000"/>
                  </a:schemeClr>
                </a:solidFill>
              </a:rPr>
              <a:t>Bouton OK</a:t>
            </a:r>
          </a:p>
        </p:txBody>
      </p:sp>
      <p:sp>
        <p:nvSpPr>
          <p:cNvPr id="8" name="TextBox 7">
            <a:extLst>
              <a:ext uri="{FF2B5EF4-FFF2-40B4-BE49-F238E27FC236}">
                <a16:creationId xmlns:a16="http://schemas.microsoft.com/office/drawing/2014/main" id="{ED6F9454-9BE1-42D8-AD2D-6BF37F10921B}"/>
              </a:ext>
            </a:extLst>
          </p:cNvPr>
          <p:cNvSpPr txBox="1"/>
          <p:nvPr/>
        </p:nvSpPr>
        <p:spPr>
          <a:xfrm>
            <a:off x="383511" y="3846453"/>
            <a:ext cx="973016" cy="253916"/>
          </a:xfrm>
          <a:prstGeom prst="rect">
            <a:avLst/>
          </a:prstGeom>
          <a:solidFill>
            <a:schemeClr val="bg1"/>
          </a:solidFill>
        </p:spPr>
        <p:txBody>
          <a:bodyPr wrap="square" rtlCol="0">
            <a:spAutoFit/>
          </a:bodyPr>
          <a:lstStyle/>
          <a:p>
            <a:r>
              <a:rPr lang="fr-FR" sz="1050" dirty="0">
                <a:solidFill>
                  <a:schemeClr val="bg2">
                    <a:lumMod val="75000"/>
                  </a:schemeClr>
                </a:solidFill>
              </a:rPr>
              <a:t>Bouton haut</a:t>
            </a:r>
          </a:p>
        </p:txBody>
      </p:sp>
      <p:sp>
        <p:nvSpPr>
          <p:cNvPr id="9" name="TextBox 8">
            <a:extLst>
              <a:ext uri="{FF2B5EF4-FFF2-40B4-BE49-F238E27FC236}">
                <a16:creationId xmlns:a16="http://schemas.microsoft.com/office/drawing/2014/main" id="{1E6F98B2-DCA0-40D7-A60E-FC02BDAD4601}"/>
              </a:ext>
            </a:extLst>
          </p:cNvPr>
          <p:cNvSpPr txBox="1"/>
          <p:nvPr/>
        </p:nvSpPr>
        <p:spPr>
          <a:xfrm>
            <a:off x="383510" y="4671214"/>
            <a:ext cx="1244121" cy="415498"/>
          </a:xfrm>
          <a:prstGeom prst="rect">
            <a:avLst/>
          </a:prstGeom>
          <a:solidFill>
            <a:schemeClr val="bg1"/>
          </a:solidFill>
        </p:spPr>
        <p:txBody>
          <a:bodyPr wrap="square" rtlCol="0">
            <a:spAutoFit/>
          </a:bodyPr>
          <a:lstStyle/>
          <a:p>
            <a:r>
              <a:rPr lang="fr-FR" sz="1050" dirty="0">
                <a:solidFill>
                  <a:schemeClr val="bg2">
                    <a:lumMod val="75000"/>
                  </a:schemeClr>
                </a:solidFill>
              </a:rPr>
              <a:t>Bouton d’alimentation</a:t>
            </a:r>
          </a:p>
        </p:txBody>
      </p:sp>
      <p:sp>
        <p:nvSpPr>
          <p:cNvPr id="10" name="TextBox 9">
            <a:extLst>
              <a:ext uri="{FF2B5EF4-FFF2-40B4-BE49-F238E27FC236}">
                <a16:creationId xmlns:a16="http://schemas.microsoft.com/office/drawing/2014/main" id="{A4771DE2-61A9-4049-9EB6-65EB309DD103}"/>
              </a:ext>
            </a:extLst>
          </p:cNvPr>
          <p:cNvSpPr txBox="1"/>
          <p:nvPr/>
        </p:nvSpPr>
        <p:spPr>
          <a:xfrm>
            <a:off x="3598983" y="1862295"/>
            <a:ext cx="1496367" cy="253916"/>
          </a:xfrm>
          <a:prstGeom prst="rect">
            <a:avLst/>
          </a:prstGeom>
          <a:solidFill>
            <a:schemeClr val="bg1"/>
          </a:solidFill>
        </p:spPr>
        <p:txBody>
          <a:bodyPr wrap="square" rtlCol="0">
            <a:spAutoFit/>
          </a:bodyPr>
          <a:lstStyle/>
          <a:p>
            <a:r>
              <a:rPr lang="fr-FR" sz="1050" dirty="0">
                <a:solidFill>
                  <a:schemeClr val="bg2">
                    <a:lumMod val="75000"/>
                  </a:schemeClr>
                </a:solidFill>
              </a:rPr>
              <a:t>Témoins supérieurs</a:t>
            </a:r>
          </a:p>
        </p:txBody>
      </p:sp>
      <p:sp>
        <p:nvSpPr>
          <p:cNvPr id="11" name="TextBox 10">
            <a:extLst>
              <a:ext uri="{FF2B5EF4-FFF2-40B4-BE49-F238E27FC236}">
                <a16:creationId xmlns:a16="http://schemas.microsoft.com/office/drawing/2014/main" id="{A5362E9B-89D3-4F06-98D1-FFC846BD12AA}"/>
              </a:ext>
            </a:extLst>
          </p:cNvPr>
          <p:cNvSpPr txBox="1"/>
          <p:nvPr/>
        </p:nvSpPr>
        <p:spPr>
          <a:xfrm>
            <a:off x="3771221" y="2087649"/>
            <a:ext cx="1870627" cy="577081"/>
          </a:xfrm>
          <a:prstGeom prst="rect">
            <a:avLst/>
          </a:prstGeom>
          <a:solidFill>
            <a:schemeClr val="bg1"/>
          </a:solidFill>
        </p:spPr>
        <p:txBody>
          <a:bodyPr wrap="square" rtlCol="0">
            <a:spAutoFit/>
          </a:bodyPr>
          <a:lstStyle/>
          <a:p>
            <a:r>
              <a:rPr lang="fr-FR" sz="1050" dirty="0">
                <a:solidFill>
                  <a:schemeClr val="bg2">
                    <a:lumMod val="75000"/>
                  </a:schemeClr>
                </a:solidFill>
              </a:rPr>
              <a:t>En attente et mise en garde</a:t>
            </a:r>
          </a:p>
          <a:p>
            <a:r>
              <a:rPr lang="fr-FR" sz="1050" dirty="0">
                <a:solidFill>
                  <a:schemeClr val="bg2">
                    <a:lumMod val="75000"/>
                  </a:schemeClr>
                </a:solidFill>
              </a:rPr>
              <a:t>Alertes</a:t>
            </a:r>
          </a:p>
          <a:p>
            <a:r>
              <a:rPr lang="fr-FR" sz="1050" dirty="0" err="1">
                <a:solidFill>
                  <a:schemeClr val="bg2">
                    <a:lumMod val="75000"/>
                  </a:schemeClr>
                </a:solidFill>
              </a:rPr>
              <a:t>LiveResponse</a:t>
            </a:r>
            <a:endParaRPr lang="fr-FR" sz="1050" dirty="0">
              <a:solidFill>
                <a:schemeClr val="bg2">
                  <a:lumMod val="75000"/>
                </a:schemeClr>
              </a:solidFill>
            </a:endParaRPr>
          </a:p>
        </p:txBody>
      </p:sp>
      <p:sp>
        <p:nvSpPr>
          <p:cNvPr id="12" name="TextBox 11">
            <a:extLst>
              <a:ext uri="{FF2B5EF4-FFF2-40B4-BE49-F238E27FC236}">
                <a16:creationId xmlns:a16="http://schemas.microsoft.com/office/drawing/2014/main" id="{CAEF7A5C-65B1-42CC-833A-73A9F1811460}"/>
              </a:ext>
            </a:extLst>
          </p:cNvPr>
          <p:cNvSpPr txBox="1"/>
          <p:nvPr/>
        </p:nvSpPr>
        <p:spPr>
          <a:xfrm>
            <a:off x="4085492" y="2733299"/>
            <a:ext cx="973016" cy="253916"/>
          </a:xfrm>
          <a:prstGeom prst="rect">
            <a:avLst/>
          </a:prstGeom>
          <a:solidFill>
            <a:schemeClr val="bg1"/>
          </a:solidFill>
        </p:spPr>
        <p:txBody>
          <a:bodyPr wrap="square" rtlCol="0">
            <a:spAutoFit/>
          </a:bodyPr>
          <a:lstStyle/>
          <a:p>
            <a:r>
              <a:rPr lang="fr-FR" sz="1050" dirty="0" err="1">
                <a:solidFill>
                  <a:schemeClr val="bg2">
                    <a:lumMod val="75000"/>
                  </a:schemeClr>
                </a:solidFill>
              </a:rPr>
              <a:t>SureSafe</a:t>
            </a:r>
            <a:endParaRPr lang="fr-FR" sz="1050" dirty="0">
              <a:solidFill>
                <a:schemeClr val="bg2">
                  <a:lumMod val="75000"/>
                </a:schemeClr>
              </a:solidFill>
            </a:endParaRPr>
          </a:p>
        </p:txBody>
      </p:sp>
      <p:sp>
        <p:nvSpPr>
          <p:cNvPr id="13" name="TextBox 12">
            <a:extLst>
              <a:ext uri="{FF2B5EF4-FFF2-40B4-BE49-F238E27FC236}">
                <a16:creationId xmlns:a16="http://schemas.microsoft.com/office/drawing/2014/main" id="{32863FAC-4469-4046-8587-1583F74360FE}"/>
              </a:ext>
            </a:extLst>
          </p:cNvPr>
          <p:cNvSpPr txBox="1"/>
          <p:nvPr/>
        </p:nvSpPr>
        <p:spPr>
          <a:xfrm>
            <a:off x="4146618" y="3384144"/>
            <a:ext cx="1038030" cy="253916"/>
          </a:xfrm>
          <a:prstGeom prst="rect">
            <a:avLst/>
          </a:prstGeom>
          <a:solidFill>
            <a:schemeClr val="bg1"/>
          </a:solidFill>
        </p:spPr>
        <p:txBody>
          <a:bodyPr wrap="square" rtlCol="0">
            <a:spAutoFit/>
          </a:bodyPr>
          <a:lstStyle/>
          <a:p>
            <a:r>
              <a:rPr lang="fr-FR" sz="1050" dirty="0">
                <a:solidFill>
                  <a:schemeClr val="bg2">
                    <a:lumMod val="75000"/>
                  </a:schemeClr>
                </a:solidFill>
              </a:rPr>
              <a:t>Haut-parleur</a:t>
            </a:r>
          </a:p>
        </p:txBody>
      </p:sp>
      <p:sp>
        <p:nvSpPr>
          <p:cNvPr id="14" name="TextBox 13">
            <a:extLst>
              <a:ext uri="{FF2B5EF4-FFF2-40B4-BE49-F238E27FC236}">
                <a16:creationId xmlns:a16="http://schemas.microsoft.com/office/drawing/2014/main" id="{AC09AE7B-74B1-4CAE-AF8B-83CB990B1F4F}"/>
              </a:ext>
            </a:extLst>
          </p:cNvPr>
          <p:cNvSpPr txBox="1"/>
          <p:nvPr/>
        </p:nvSpPr>
        <p:spPr>
          <a:xfrm>
            <a:off x="3896248" y="3870072"/>
            <a:ext cx="973016" cy="253916"/>
          </a:xfrm>
          <a:prstGeom prst="rect">
            <a:avLst/>
          </a:prstGeom>
          <a:solidFill>
            <a:schemeClr val="bg1"/>
          </a:solidFill>
        </p:spPr>
        <p:txBody>
          <a:bodyPr wrap="square" rtlCol="0">
            <a:spAutoFit/>
          </a:bodyPr>
          <a:lstStyle/>
          <a:p>
            <a:r>
              <a:rPr lang="fr-FR" sz="1050" dirty="0">
                <a:solidFill>
                  <a:schemeClr val="bg2">
                    <a:lumMod val="75000"/>
                  </a:schemeClr>
                </a:solidFill>
              </a:rPr>
              <a:t>Bouton bas</a:t>
            </a:r>
          </a:p>
        </p:txBody>
      </p:sp>
      <p:sp>
        <p:nvSpPr>
          <p:cNvPr id="15" name="TextBox 14">
            <a:extLst>
              <a:ext uri="{FF2B5EF4-FFF2-40B4-BE49-F238E27FC236}">
                <a16:creationId xmlns:a16="http://schemas.microsoft.com/office/drawing/2014/main" id="{6917AE56-BF2C-4183-B420-1FB47576B3F1}"/>
              </a:ext>
            </a:extLst>
          </p:cNvPr>
          <p:cNvSpPr txBox="1"/>
          <p:nvPr/>
        </p:nvSpPr>
        <p:spPr>
          <a:xfrm>
            <a:off x="4072929" y="4354004"/>
            <a:ext cx="973016" cy="253916"/>
          </a:xfrm>
          <a:prstGeom prst="rect">
            <a:avLst/>
          </a:prstGeom>
          <a:solidFill>
            <a:schemeClr val="bg1"/>
          </a:solidFill>
        </p:spPr>
        <p:txBody>
          <a:bodyPr wrap="square" rtlCol="0">
            <a:spAutoFit/>
          </a:bodyPr>
          <a:lstStyle/>
          <a:p>
            <a:r>
              <a:rPr lang="fr-FR" sz="1050">
                <a:solidFill>
                  <a:schemeClr val="bg2">
                    <a:lumMod val="75000"/>
                  </a:schemeClr>
                </a:solidFill>
              </a:rPr>
              <a:t>Tirage du loquet</a:t>
            </a:r>
          </a:p>
        </p:txBody>
      </p:sp>
      <p:sp>
        <p:nvSpPr>
          <p:cNvPr id="16" name="TextBox 15">
            <a:extLst>
              <a:ext uri="{FF2B5EF4-FFF2-40B4-BE49-F238E27FC236}">
                <a16:creationId xmlns:a16="http://schemas.microsoft.com/office/drawing/2014/main" id="{393CF7F4-5DB7-4B50-89A0-098EA37F21B6}"/>
              </a:ext>
            </a:extLst>
          </p:cNvPr>
          <p:cNvSpPr txBox="1"/>
          <p:nvPr/>
        </p:nvSpPr>
        <p:spPr>
          <a:xfrm>
            <a:off x="3632218" y="4867899"/>
            <a:ext cx="1318846" cy="253916"/>
          </a:xfrm>
          <a:prstGeom prst="rect">
            <a:avLst/>
          </a:prstGeom>
          <a:solidFill>
            <a:schemeClr val="bg1"/>
          </a:solidFill>
        </p:spPr>
        <p:txBody>
          <a:bodyPr wrap="square" rtlCol="0">
            <a:spAutoFit/>
          </a:bodyPr>
          <a:lstStyle/>
          <a:p>
            <a:r>
              <a:rPr lang="fr-FR" sz="1050">
                <a:solidFill>
                  <a:schemeClr val="bg2">
                    <a:lumMod val="75000"/>
                  </a:schemeClr>
                </a:solidFill>
              </a:rPr>
              <a:t>Bouton-poussoir du loquet</a:t>
            </a:r>
          </a:p>
        </p:txBody>
      </p:sp>
      <p:sp>
        <p:nvSpPr>
          <p:cNvPr id="17" name="TextBox 16">
            <a:extLst>
              <a:ext uri="{FF2B5EF4-FFF2-40B4-BE49-F238E27FC236}">
                <a16:creationId xmlns:a16="http://schemas.microsoft.com/office/drawing/2014/main" id="{A0810CDD-5FF6-469F-B145-C07CA4F1E86C}"/>
              </a:ext>
            </a:extLst>
          </p:cNvPr>
          <p:cNvSpPr txBox="1"/>
          <p:nvPr/>
        </p:nvSpPr>
        <p:spPr>
          <a:xfrm>
            <a:off x="3786553" y="5381794"/>
            <a:ext cx="1308798" cy="253916"/>
          </a:xfrm>
          <a:prstGeom prst="rect">
            <a:avLst/>
          </a:prstGeom>
          <a:solidFill>
            <a:schemeClr val="bg1"/>
          </a:solidFill>
        </p:spPr>
        <p:txBody>
          <a:bodyPr wrap="square" rtlCol="0">
            <a:spAutoFit/>
          </a:bodyPr>
          <a:lstStyle/>
          <a:p>
            <a:r>
              <a:rPr lang="fr-FR" sz="1050">
                <a:solidFill>
                  <a:schemeClr val="bg2">
                    <a:lumMod val="75000"/>
                  </a:schemeClr>
                </a:solidFill>
              </a:rPr>
              <a:t>Témoin de charge</a:t>
            </a:r>
          </a:p>
        </p:txBody>
      </p:sp>
      <p:sp>
        <p:nvSpPr>
          <p:cNvPr id="18" name="TextBox 17">
            <a:extLst>
              <a:ext uri="{FF2B5EF4-FFF2-40B4-BE49-F238E27FC236}">
                <a16:creationId xmlns:a16="http://schemas.microsoft.com/office/drawing/2014/main" id="{86631EBC-72B0-4DA0-9736-75FBFBA14213}"/>
              </a:ext>
            </a:extLst>
          </p:cNvPr>
          <p:cNvSpPr txBox="1"/>
          <p:nvPr/>
        </p:nvSpPr>
        <p:spPr>
          <a:xfrm>
            <a:off x="5095350" y="3500150"/>
            <a:ext cx="1090247" cy="253916"/>
          </a:xfrm>
          <a:prstGeom prst="rect">
            <a:avLst/>
          </a:prstGeom>
          <a:solidFill>
            <a:schemeClr val="bg1"/>
          </a:solidFill>
        </p:spPr>
        <p:txBody>
          <a:bodyPr wrap="square" rtlCol="0">
            <a:spAutoFit/>
          </a:bodyPr>
          <a:lstStyle/>
          <a:p>
            <a:r>
              <a:rPr lang="fr-FR" sz="1050" dirty="0">
                <a:solidFill>
                  <a:schemeClr val="bg2">
                    <a:lumMod val="75000"/>
                  </a:schemeClr>
                </a:solidFill>
              </a:rPr>
              <a:t>Attache pour ceinture en métal</a:t>
            </a:r>
          </a:p>
        </p:txBody>
      </p:sp>
      <p:sp>
        <p:nvSpPr>
          <p:cNvPr id="19" name="TextBox 18">
            <a:extLst>
              <a:ext uri="{FF2B5EF4-FFF2-40B4-BE49-F238E27FC236}">
                <a16:creationId xmlns:a16="http://schemas.microsoft.com/office/drawing/2014/main" id="{5F3FCAA4-F516-4AED-B9E4-A88E9CBAF494}"/>
              </a:ext>
            </a:extLst>
          </p:cNvPr>
          <p:cNvSpPr txBox="1"/>
          <p:nvPr/>
        </p:nvSpPr>
        <p:spPr>
          <a:xfrm>
            <a:off x="7955781" y="2813943"/>
            <a:ext cx="1090247" cy="253916"/>
          </a:xfrm>
          <a:prstGeom prst="rect">
            <a:avLst/>
          </a:prstGeom>
          <a:solidFill>
            <a:schemeClr val="bg1"/>
          </a:solidFill>
        </p:spPr>
        <p:txBody>
          <a:bodyPr wrap="square" rtlCol="0">
            <a:spAutoFit/>
          </a:bodyPr>
          <a:lstStyle/>
          <a:p>
            <a:r>
              <a:rPr lang="fr-FR" sz="1050">
                <a:solidFill>
                  <a:schemeClr val="bg2">
                    <a:lumMod val="75000"/>
                  </a:schemeClr>
                </a:solidFill>
              </a:rPr>
              <a:t>Étiquette de la cartouche</a:t>
            </a:r>
          </a:p>
        </p:txBody>
      </p:sp>
      <p:sp>
        <p:nvSpPr>
          <p:cNvPr id="20" name="TextBox 19">
            <a:extLst>
              <a:ext uri="{FF2B5EF4-FFF2-40B4-BE49-F238E27FC236}">
                <a16:creationId xmlns:a16="http://schemas.microsoft.com/office/drawing/2014/main" id="{D39E0C8D-DBD6-403E-A015-17F86DA637CE}"/>
              </a:ext>
            </a:extLst>
          </p:cNvPr>
          <p:cNvSpPr txBox="1"/>
          <p:nvPr/>
        </p:nvSpPr>
        <p:spPr>
          <a:xfrm>
            <a:off x="8073848" y="4227046"/>
            <a:ext cx="973016" cy="253916"/>
          </a:xfrm>
          <a:prstGeom prst="rect">
            <a:avLst/>
          </a:prstGeom>
          <a:solidFill>
            <a:schemeClr val="bg1"/>
          </a:solidFill>
        </p:spPr>
        <p:txBody>
          <a:bodyPr wrap="square" rtlCol="0">
            <a:spAutoFit/>
          </a:bodyPr>
          <a:lstStyle/>
          <a:p>
            <a:r>
              <a:rPr lang="fr-FR" sz="1050" dirty="0">
                <a:solidFill>
                  <a:schemeClr val="bg2">
                    <a:lumMod val="75000"/>
                  </a:schemeClr>
                </a:solidFill>
              </a:rPr>
              <a:t>Étiquette du produit</a:t>
            </a:r>
          </a:p>
        </p:txBody>
      </p:sp>
      <p:sp>
        <p:nvSpPr>
          <p:cNvPr id="21" name="TextBox 8">
            <a:extLst>
              <a:ext uri="{FF2B5EF4-FFF2-40B4-BE49-F238E27FC236}">
                <a16:creationId xmlns:a16="http://schemas.microsoft.com/office/drawing/2014/main" id="{1E6F98B2-DCA0-40D7-A60E-FC02BDAD4601}"/>
              </a:ext>
            </a:extLst>
          </p:cNvPr>
          <p:cNvSpPr txBox="1"/>
          <p:nvPr/>
        </p:nvSpPr>
        <p:spPr>
          <a:xfrm>
            <a:off x="383511" y="5086712"/>
            <a:ext cx="1314660" cy="415498"/>
          </a:xfrm>
          <a:prstGeom prst="rect">
            <a:avLst/>
          </a:prstGeom>
          <a:solidFill>
            <a:schemeClr val="bg1"/>
          </a:solidFill>
        </p:spPr>
        <p:txBody>
          <a:bodyPr wrap="square" rtlCol="0">
            <a:spAutoFit/>
          </a:bodyPr>
          <a:lstStyle/>
          <a:p>
            <a:r>
              <a:rPr lang="fr-FR" sz="1050" dirty="0">
                <a:solidFill>
                  <a:schemeClr val="bg2">
                    <a:lumMod val="75000"/>
                  </a:schemeClr>
                </a:solidFill>
              </a:rPr>
              <a:t>Microphone (G7c uniquement)</a:t>
            </a:r>
          </a:p>
        </p:txBody>
      </p:sp>
      <p:sp>
        <p:nvSpPr>
          <p:cNvPr id="22" name="TextBox 19">
            <a:extLst>
              <a:ext uri="{FF2B5EF4-FFF2-40B4-BE49-F238E27FC236}">
                <a16:creationId xmlns:a16="http://schemas.microsoft.com/office/drawing/2014/main" id="{D39E0C8D-DBD6-403E-A015-17F86DA637CE}"/>
              </a:ext>
            </a:extLst>
          </p:cNvPr>
          <p:cNvSpPr txBox="1"/>
          <p:nvPr/>
        </p:nvSpPr>
        <p:spPr>
          <a:xfrm>
            <a:off x="4951064" y="5018370"/>
            <a:ext cx="1138840" cy="253916"/>
          </a:xfrm>
          <a:prstGeom prst="rect">
            <a:avLst/>
          </a:prstGeom>
          <a:solidFill>
            <a:schemeClr val="bg1"/>
          </a:solidFill>
        </p:spPr>
        <p:txBody>
          <a:bodyPr wrap="square" rtlCol="0">
            <a:spAutoFit/>
          </a:bodyPr>
          <a:lstStyle/>
          <a:p>
            <a:r>
              <a:rPr lang="fr-FR" sz="1050" dirty="0">
                <a:solidFill>
                  <a:schemeClr val="bg2">
                    <a:lumMod val="75000"/>
                  </a:schemeClr>
                </a:solidFill>
              </a:rPr>
              <a:t>Port de charge</a:t>
            </a:r>
          </a:p>
        </p:txBody>
      </p:sp>
    </p:spTree>
    <p:extLst>
      <p:ext uri="{BB962C8B-B14F-4D97-AF65-F5344CB8AC3E}">
        <p14:creationId xmlns:p14="http://schemas.microsoft.com/office/powerpoint/2010/main" val="3398352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INFORMATIONS SUR LE MATÉRIEL – G7 BRIDGE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7319" t="28825" r="28230" b="28381"/>
          <a:stretch/>
        </p:blipFill>
        <p:spPr>
          <a:xfrm>
            <a:off x="2063932" y="1863632"/>
            <a:ext cx="5103223" cy="3796437"/>
          </a:xfrm>
          <a:prstGeom prst="rect">
            <a:avLst/>
          </a:prstGeom>
        </p:spPr>
      </p:pic>
      <p:sp>
        <p:nvSpPr>
          <p:cNvPr id="3" name="TextBox 2">
            <a:extLst>
              <a:ext uri="{FF2B5EF4-FFF2-40B4-BE49-F238E27FC236}">
                <a16:creationId xmlns:a16="http://schemas.microsoft.com/office/drawing/2014/main" id="{6A9D0C42-6B6E-4DAD-B77F-D509292C6BFA}"/>
              </a:ext>
            </a:extLst>
          </p:cNvPr>
          <p:cNvSpPr txBox="1"/>
          <p:nvPr/>
        </p:nvSpPr>
        <p:spPr>
          <a:xfrm>
            <a:off x="1976845" y="2184201"/>
            <a:ext cx="997754" cy="430887"/>
          </a:xfrm>
          <a:prstGeom prst="rect">
            <a:avLst/>
          </a:prstGeom>
          <a:solidFill>
            <a:schemeClr val="bg1"/>
          </a:solidFill>
        </p:spPr>
        <p:txBody>
          <a:bodyPr wrap="square" rtlCol="0">
            <a:spAutoFit/>
          </a:bodyPr>
          <a:lstStyle/>
          <a:p>
            <a:r>
              <a:rPr lang="fr-FR" sz="1100"/>
              <a:t>Boîtier </a:t>
            </a:r>
          </a:p>
          <a:p>
            <a:r>
              <a:rPr lang="fr-FR" sz="1100"/>
              <a:t>étanche</a:t>
            </a:r>
          </a:p>
        </p:txBody>
      </p:sp>
      <p:sp>
        <p:nvSpPr>
          <p:cNvPr id="6" name="TextBox 5">
            <a:extLst>
              <a:ext uri="{FF2B5EF4-FFF2-40B4-BE49-F238E27FC236}">
                <a16:creationId xmlns:a16="http://schemas.microsoft.com/office/drawing/2014/main" id="{70162F39-67C1-4B29-AB04-E0D8FEFCCD91}"/>
              </a:ext>
            </a:extLst>
          </p:cNvPr>
          <p:cNvSpPr txBox="1"/>
          <p:nvPr/>
        </p:nvSpPr>
        <p:spPr>
          <a:xfrm>
            <a:off x="2351314" y="2704090"/>
            <a:ext cx="1007395" cy="261610"/>
          </a:xfrm>
          <a:prstGeom prst="rect">
            <a:avLst/>
          </a:prstGeom>
          <a:solidFill>
            <a:schemeClr val="bg1"/>
          </a:solidFill>
        </p:spPr>
        <p:txBody>
          <a:bodyPr wrap="square" rtlCol="0">
            <a:spAutoFit/>
          </a:bodyPr>
          <a:lstStyle/>
          <a:p>
            <a:r>
              <a:rPr lang="fr-FR" sz="1100" dirty="0"/>
              <a:t>Bouton OK</a:t>
            </a:r>
          </a:p>
        </p:txBody>
      </p:sp>
      <p:sp>
        <p:nvSpPr>
          <p:cNvPr id="7" name="TextBox 6">
            <a:extLst>
              <a:ext uri="{FF2B5EF4-FFF2-40B4-BE49-F238E27FC236}">
                <a16:creationId xmlns:a16="http://schemas.microsoft.com/office/drawing/2014/main" id="{483E152B-1BA0-4A70-98E1-AB9822FF5764}"/>
              </a:ext>
            </a:extLst>
          </p:cNvPr>
          <p:cNvSpPr txBox="1"/>
          <p:nvPr/>
        </p:nvSpPr>
        <p:spPr>
          <a:xfrm>
            <a:off x="2339183" y="2935657"/>
            <a:ext cx="1019525" cy="261610"/>
          </a:xfrm>
          <a:prstGeom prst="rect">
            <a:avLst/>
          </a:prstGeom>
          <a:solidFill>
            <a:schemeClr val="bg1"/>
          </a:solidFill>
        </p:spPr>
        <p:txBody>
          <a:bodyPr wrap="square" rtlCol="0">
            <a:spAutoFit/>
          </a:bodyPr>
          <a:lstStyle/>
          <a:p>
            <a:r>
              <a:rPr lang="fr-FR" sz="1100" dirty="0"/>
              <a:t>Bouton haut</a:t>
            </a:r>
          </a:p>
        </p:txBody>
      </p:sp>
      <p:sp>
        <p:nvSpPr>
          <p:cNvPr id="8" name="TextBox 7">
            <a:extLst>
              <a:ext uri="{FF2B5EF4-FFF2-40B4-BE49-F238E27FC236}">
                <a16:creationId xmlns:a16="http://schemas.microsoft.com/office/drawing/2014/main" id="{FF90B9CA-BB69-4BAF-A7F5-568A70E2491C}"/>
              </a:ext>
            </a:extLst>
          </p:cNvPr>
          <p:cNvSpPr txBox="1"/>
          <p:nvPr/>
        </p:nvSpPr>
        <p:spPr>
          <a:xfrm>
            <a:off x="2351314" y="3246873"/>
            <a:ext cx="1007395" cy="261610"/>
          </a:xfrm>
          <a:prstGeom prst="rect">
            <a:avLst/>
          </a:prstGeom>
          <a:solidFill>
            <a:schemeClr val="bg1"/>
          </a:solidFill>
        </p:spPr>
        <p:txBody>
          <a:bodyPr wrap="square" rtlCol="0">
            <a:spAutoFit/>
          </a:bodyPr>
          <a:lstStyle/>
          <a:p>
            <a:r>
              <a:rPr lang="fr-FR" sz="1100" dirty="0"/>
              <a:t>Écran LCD</a:t>
            </a:r>
          </a:p>
        </p:txBody>
      </p:sp>
      <p:sp>
        <p:nvSpPr>
          <p:cNvPr id="9" name="TextBox 8">
            <a:extLst>
              <a:ext uri="{FF2B5EF4-FFF2-40B4-BE49-F238E27FC236}">
                <a16:creationId xmlns:a16="http://schemas.microsoft.com/office/drawing/2014/main" id="{299C8794-5E10-48B1-B403-BC42EB69DFB2}"/>
              </a:ext>
            </a:extLst>
          </p:cNvPr>
          <p:cNvSpPr txBox="1"/>
          <p:nvPr/>
        </p:nvSpPr>
        <p:spPr>
          <a:xfrm>
            <a:off x="6503746" y="2037567"/>
            <a:ext cx="1314374" cy="261610"/>
          </a:xfrm>
          <a:prstGeom prst="rect">
            <a:avLst/>
          </a:prstGeom>
          <a:solidFill>
            <a:schemeClr val="bg1"/>
          </a:solidFill>
        </p:spPr>
        <p:txBody>
          <a:bodyPr wrap="square" rtlCol="0">
            <a:spAutoFit/>
          </a:bodyPr>
          <a:lstStyle/>
          <a:p>
            <a:r>
              <a:rPr lang="fr-FR" sz="1100"/>
              <a:t>Haut-parleur</a:t>
            </a:r>
          </a:p>
        </p:txBody>
      </p:sp>
      <p:sp>
        <p:nvSpPr>
          <p:cNvPr id="10" name="TextBox 9">
            <a:extLst>
              <a:ext uri="{FF2B5EF4-FFF2-40B4-BE49-F238E27FC236}">
                <a16:creationId xmlns:a16="http://schemas.microsoft.com/office/drawing/2014/main" id="{C8BA2C29-9D75-456F-8295-A60E79EC6084}"/>
              </a:ext>
            </a:extLst>
          </p:cNvPr>
          <p:cNvSpPr txBox="1"/>
          <p:nvPr/>
        </p:nvSpPr>
        <p:spPr>
          <a:xfrm>
            <a:off x="6106884" y="2268839"/>
            <a:ext cx="1418628" cy="261610"/>
          </a:xfrm>
          <a:prstGeom prst="rect">
            <a:avLst/>
          </a:prstGeom>
          <a:solidFill>
            <a:schemeClr val="bg1"/>
          </a:solidFill>
        </p:spPr>
        <p:txBody>
          <a:bodyPr wrap="square" rtlCol="0">
            <a:spAutoFit/>
          </a:bodyPr>
          <a:lstStyle/>
          <a:p>
            <a:r>
              <a:rPr lang="fr-FR" sz="1100" dirty="0"/>
              <a:t>Témoin de charge</a:t>
            </a:r>
          </a:p>
        </p:txBody>
      </p:sp>
      <p:sp>
        <p:nvSpPr>
          <p:cNvPr id="11" name="TextBox 10">
            <a:extLst>
              <a:ext uri="{FF2B5EF4-FFF2-40B4-BE49-F238E27FC236}">
                <a16:creationId xmlns:a16="http://schemas.microsoft.com/office/drawing/2014/main" id="{29262C1E-0AB2-4FCF-A5B7-D5E2847D24D8}"/>
              </a:ext>
            </a:extLst>
          </p:cNvPr>
          <p:cNvSpPr txBox="1"/>
          <p:nvPr/>
        </p:nvSpPr>
        <p:spPr>
          <a:xfrm>
            <a:off x="6367288" y="2484283"/>
            <a:ext cx="845354" cy="261610"/>
          </a:xfrm>
          <a:prstGeom prst="rect">
            <a:avLst/>
          </a:prstGeom>
          <a:solidFill>
            <a:schemeClr val="bg1"/>
          </a:solidFill>
        </p:spPr>
        <p:txBody>
          <a:bodyPr wrap="square" rtlCol="0">
            <a:spAutoFit/>
          </a:bodyPr>
          <a:lstStyle/>
          <a:p>
            <a:r>
              <a:rPr lang="fr-FR" sz="1100"/>
              <a:t>SureSafe</a:t>
            </a:r>
          </a:p>
        </p:txBody>
      </p:sp>
      <p:sp>
        <p:nvSpPr>
          <p:cNvPr id="12" name="TextBox 11">
            <a:extLst>
              <a:ext uri="{FF2B5EF4-FFF2-40B4-BE49-F238E27FC236}">
                <a16:creationId xmlns:a16="http://schemas.microsoft.com/office/drawing/2014/main" id="{03C92128-3B75-4553-9B2B-B51D804079C8}"/>
              </a:ext>
            </a:extLst>
          </p:cNvPr>
          <p:cNvSpPr txBox="1"/>
          <p:nvPr/>
        </p:nvSpPr>
        <p:spPr>
          <a:xfrm>
            <a:off x="6177021" y="2704090"/>
            <a:ext cx="1641099" cy="261610"/>
          </a:xfrm>
          <a:prstGeom prst="rect">
            <a:avLst/>
          </a:prstGeom>
          <a:solidFill>
            <a:schemeClr val="bg1"/>
          </a:solidFill>
        </p:spPr>
        <p:txBody>
          <a:bodyPr wrap="square" rtlCol="0">
            <a:spAutoFit/>
          </a:bodyPr>
          <a:lstStyle/>
          <a:p>
            <a:r>
              <a:rPr lang="fr-FR" sz="1100" dirty="0"/>
              <a:t>Bouton d’alimentation</a:t>
            </a:r>
          </a:p>
        </p:txBody>
      </p:sp>
      <p:sp>
        <p:nvSpPr>
          <p:cNvPr id="13" name="TextBox 12">
            <a:extLst>
              <a:ext uri="{FF2B5EF4-FFF2-40B4-BE49-F238E27FC236}">
                <a16:creationId xmlns:a16="http://schemas.microsoft.com/office/drawing/2014/main" id="{C56BD440-A772-498B-926C-3FB60D0B8A95}"/>
              </a:ext>
            </a:extLst>
          </p:cNvPr>
          <p:cNvSpPr txBox="1"/>
          <p:nvPr/>
        </p:nvSpPr>
        <p:spPr>
          <a:xfrm>
            <a:off x="6197857" y="2985263"/>
            <a:ext cx="1060271" cy="261610"/>
          </a:xfrm>
          <a:prstGeom prst="rect">
            <a:avLst/>
          </a:prstGeom>
          <a:solidFill>
            <a:schemeClr val="bg1"/>
          </a:solidFill>
        </p:spPr>
        <p:txBody>
          <a:bodyPr wrap="square" rtlCol="0">
            <a:spAutoFit/>
          </a:bodyPr>
          <a:lstStyle/>
          <a:p>
            <a:r>
              <a:rPr lang="fr-FR" sz="1100"/>
              <a:t>Bouton bas</a:t>
            </a:r>
          </a:p>
        </p:txBody>
      </p:sp>
      <p:sp>
        <p:nvSpPr>
          <p:cNvPr id="14" name="TextBox 13">
            <a:extLst>
              <a:ext uri="{FF2B5EF4-FFF2-40B4-BE49-F238E27FC236}">
                <a16:creationId xmlns:a16="http://schemas.microsoft.com/office/drawing/2014/main" id="{BC9C1B7C-D3F4-42CF-A523-FF657A6C9A90}"/>
              </a:ext>
            </a:extLst>
          </p:cNvPr>
          <p:cNvSpPr txBox="1"/>
          <p:nvPr/>
        </p:nvSpPr>
        <p:spPr>
          <a:xfrm>
            <a:off x="3144104" y="4663089"/>
            <a:ext cx="1089816" cy="261610"/>
          </a:xfrm>
          <a:prstGeom prst="rect">
            <a:avLst/>
          </a:prstGeom>
          <a:solidFill>
            <a:schemeClr val="bg1"/>
          </a:solidFill>
        </p:spPr>
        <p:txBody>
          <a:bodyPr wrap="square" rtlCol="0">
            <a:spAutoFit/>
          </a:bodyPr>
          <a:lstStyle/>
          <a:p>
            <a:r>
              <a:rPr lang="fr-FR" sz="1100" dirty="0"/>
              <a:t>Étiquette du produit</a:t>
            </a:r>
          </a:p>
        </p:txBody>
      </p:sp>
      <p:sp>
        <p:nvSpPr>
          <p:cNvPr id="15" name="TextBox 14">
            <a:extLst>
              <a:ext uri="{FF2B5EF4-FFF2-40B4-BE49-F238E27FC236}">
                <a16:creationId xmlns:a16="http://schemas.microsoft.com/office/drawing/2014/main" id="{DA90388E-76E8-4AB8-B521-7FF7FAE734A5}"/>
              </a:ext>
            </a:extLst>
          </p:cNvPr>
          <p:cNvSpPr txBox="1"/>
          <p:nvPr/>
        </p:nvSpPr>
        <p:spPr>
          <a:xfrm>
            <a:off x="4159777" y="4674989"/>
            <a:ext cx="630906" cy="261610"/>
          </a:xfrm>
          <a:prstGeom prst="rect">
            <a:avLst/>
          </a:prstGeom>
          <a:solidFill>
            <a:schemeClr val="bg1"/>
          </a:solidFill>
        </p:spPr>
        <p:txBody>
          <a:bodyPr wrap="square" rtlCol="0">
            <a:spAutoFit/>
          </a:bodyPr>
          <a:lstStyle/>
          <a:p>
            <a:r>
              <a:rPr lang="fr-FR" sz="1100" dirty="0"/>
              <a:t>Base</a:t>
            </a:r>
          </a:p>
        </p:txBody>
      </p:sp>
      <p:sp>
        <p:nvSpPr>
          <p:cNvPr id="16" name="TextBox 15">
            <a:extLst>
              <a:ext uri="{FF2B5EF4-FFF2-40B4-BE49-F238E27FC236}">
                <a16:creationId xmlns:a16="http://schemas.microsoft.com/office/drawing/2014/main" id="{805D375B-28E1-4500-8F4B-EF8E556B870F}"/>
              </a:ext>
            </a:extLst>
          </p:cNvPr>
          <p:cNvSpPr txBox="1"/>
          <p:nvPr/>
        </p:nvSpPr>
        <p:spPr>
          <a:xfrm>
            <a:off x="4615543" y="4622476"/>
            <a:ext cx="1089816" cy="261610"/>
          </a:xfrm>
          <a:prstGeom prst="rect">
            <a:avLst/>
          </a:prstGeom>
          <a:solidFill>
            <a:schemeClr val="bg1"/>
          </a:solidFill>
        </p:spPr>
        <p:txBody>
          <a:bodyPr wrap="square" rtlCol="0">
            <a:spAutoFit/>
          </a:bodyPr>
          <a:lstStyle/>
          <a:p>
            <a:r>
              <a:rPr lang="fr-FR" sz="1100" dirty="0"/>
              <a:t>Port de chargement</a:t>
            </a:r>
          </a:p>
        </p:txBody>
      </p:sp>
      <p:sp>
        <p:nvSpPr>
          <p:cNvPr id="17" name="TextBox 16">
            <a:extLst>
              <a:ext uri="{FF2B5EF4-FFF2-40B4-BE49-F238E27FC236}">
                <a16:creationId xmlns:a16="http://schemas.microsoft.com/office/drawing/2014/main" id="{E5AFD9D4-16CF-4328-9669-B5B1A75CCAB6}"/>
              </a:ext>
            </a:extLst>
          </p:cNvPr>
          <p:cNvSpPr txBox="1"/>
          <p:nvPr/>
        </p:nvSpPr>
        <p:spPr>
          <a:xfrm>
            <a:off x="5613298" y="4709255"/>
            <a:ext cx="1060270" cy="430887"/>
          </a:xfrm>
          <a:prstGeom prst="rect">
            <a:avLst/>
          </a:prstGeom>
          <a:solidFill>
            <a:schemeClr val="bg1"/>
          </a:solidFill>
        </p:spPr>
        <p:txBody>
          <a:bodyPr wrap="square" rtlCol="0">
            <a:spAutoFit/>
          </a:bodyPr>
          <a:lstStyle/>
          <a:p>
            <a:r>
              <a:rPr lang="fr-FR" sz="1100" dirty="0"/>
              <a:t>Fiche d'étanchéité (amovible)</a:t>
            </a:r>
          </a:p>
        </p:txBody>
      </p:sp>
      <p:sp>
        <p:nvSpPr>
          <p:cNvPr id="18" name="TextBox 17">
            <a:extLst>
              <a:ext uri="{FF2B5EF4-FFF2-40B4-BE49-F238E27FC236}">
                <a16:creationId xmlns:a16="http://schemas.microsoft.com/office/drawing/2014/main" id="{00BFFED2-F5A7-47BE-A19D-16CC928B5E37}"/>
              </a:ext>
            </a:extLst>
          </p:cNvPr>
          <p:cNvSpPr txBox="1"/>
          <p:nvPr/>
        </p:nvSpPr>
        <p:spPr>
          <a:xfrm>
            <a:off x="4078254" y="5030024"/>
            <a:ext cx="1298417" cy="261610"/>
          </a:xfrm>
          <a:prstGeom prst="rect">
            <a:avLst/>
          </a:prstGeom>
          <a:solidFill>
            <a:schemeClr val="bg1"/>
          </a:solidFill>
        </p:spPr>
        <p:txBody>
          <a:bodyPr wrap="square" rtlCol="0">
            <a:spAutoFit/>
          </a:bodyPr>
          <a:lstStyle/>
          <a:p>
            <a:r>
              <a:rPr lang="fr-FR" sz="1100" dirty="0"/>
              <a:t>Témoins latéraux</a:t>
            </a:r>
          </a:p>
        </p:txBody>
      </p:sp>
      <p:sp>
        <p:nvSpPr>
          <p:cNvPr id="19" name="TextBox 18">
            <a:extLst>
              <a:ext uri="{FF2B5EF4-FFF2-40B4-BE49-F238E27FC236}">
                <a16:creationId xmlns:a16="http://schemas.microsoft.com/office/drawing/2014/main" id="{B6952C96-0A89-414A-9706-FB1DCFFC17FF}"/>
              </a:ext>
            </a:extLst>
          </p:cNvPr>
          <p:cNvSpPr txBox="1"/>
          <p:nvPr/>
        </p:nvSpPr>
        <p:spPr>
          <a:xfrm>
            <a:off x="4315096" y="5268404"/>
            <a:ext cx="942703" cy="430887"/>
          </a:xfrm>
          <a:prstGeom prst="rect">
            <a:avLst/>
          </a:prstGeom>
          <a:solidFill>
            <a:schemeClr val="bg1"/>
          </a:solidFill>
        </p:spPr>
        <p:txBody>
          <a:bodyPr wrap="square" rtlCol="0">
            <a:spAutoFit/>
          </a:bodyPr>
          <a:lstStyle/>
          <a:p>
            <a:r>
              <a:rPr lang="fr-FR" sz="1100" dirty="0"/>
              <a:t>Témoin d’alerte</a:t>
            </a:r>
          </a:p>
        </p:txBody>
      </p:sp>
    </p:spTree>
    <p:extLst>
      <p:ext uri="{BB962C8B-B14F-4D97-AF65-F5344CB8AC3E}">
        <p14:creationId xmlns:p14="http://schemas.microsoft.com/office/powerpoint/2010/main" val="1049086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MONTAGE</a:t>
            </a:r>
          </a:p>
        </p:txBody>
      </p:sp>
      <p:sp>
        <p:nvSpPr>
          <p:cNvPr id="3" name="Content Placeholder 2"/>
          <p:cNvSpPr>
            <a:spLocks noGrp="1"/>
          </p:cNvSpPr>
          <p:nvPr>
            <p:ph idx="1"/>
          </p:nvPr>
        </p:nvSpPr>
        <p:spPr>
          <a:xfrm>
            <a:off x="1" y="2890155"/>
            <a:ext cx="3046142" cy="445966"/>
          </a:xfrm>
        </p:spPr>
        <p:txBody>
          <a:bodyPr/>
          <a:lstStyle/>
          <a:p>
            <a:pPr marL="0" indent="0" algn="ctr">
              <a:buNone/>
            </a:pPr>
            <a:r>
              <a:rPr lang="fr-FR" sz="1800"/>
              <a:t>Toit d'un véhicule</a:t>
            </a:r>
          </a:p>
        </p:txBody>
      </p:sp>
      <p:sp>
        <p:nvSpPr>
          <p:cNvPr id="5" name="Content Placeholder 2"/>
          <p:cNvSpPr txBox="1">
            <a:spLocks/>
          </p:cNvSpPr>
          <p:nvPr/>
        </p:nvSpPr>
        <p:spPr>
          <a:xfrm>
            <a:off x="3046141" y="2890155"/>
            <a:ext cx="3046334"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fr-FR" sz="1800"/>
              <a:t>Tableau de bord</a:t>
            </a:r>
          </a:p>
        </p:txBody>
      </p:sp>
      <p:sp>
        <p:nvSpPr>
          <p:cNvPr id="12" name="Content Placeholder 2"/>
          <p:cNvSpPr txBox="1">
            <a:spLocks/>
          </p:cNvSpPr>
          <p:nvPr/>
        </p:nvSpPr>
        <p:spPr>
          <a:xfrm>
            <a:off x="6092282" y="2891481"/>
            <a:ext cx="3051717"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fr-FR" sz="1800"/>
              <a:t>Sur site</a:t>
            </a:r>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2282" y="642969"/>
            <a:ext cx="3051525" cy="2245859"/>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7343" y="645621"/>
            <a:ext cx="3049200" cy="2243208"/>
          </a:xfrm>
          <a:prstGeom prst="rect">
            <a:avLst/>
          </a:prstGeom>
        </p:spPr>
      </p:pic>
      <p:pic>
        <p:nvPicPr>
          <p:cNvPr id="22" name="Picture 2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645621"/>
            <a:ext cx="3049200" cy="2243208"/>
          </a:xfrm>
          <a:prstGeom prst="rect">
            <a:avLst/>
          </a:prstGeom>
        </p:spPr>
      </p:pic>
      <p:grpSp>
        <p:nvGrpSpPr>
          <p:cNvPr id="14" name="Group 13"/>
          <p:cNvGrpSpPr/>
          <p:nvPr/>
        </p:nvGrpSpPr>
        <p:grpSpPr>
          <a:xfrm>
            <a:off x="440870" y="3649436"/>
            <a:ext cx="8245930" cy="2963634"/>
            <a:chOff x="440870" y="3649436"/>
            <a:chExt cx="8245930" cy="2963634"/>
          </a:xfrm>
        </p:grpSpPr>
        <p:grpSp>
          <p:nvGrpSpPr>
            <p:cNvPr id="11" name="Group 10"/>
            <p:cNvGrpSpPr/>
            <p:nvPr/>
          </p:nvGrpSpPr>
          <p:grpSpPr>
            <a:xfrm>
              <a:off x="440871" y="3649436"/>
              <a:ext cx="8245929" cy="2963634"/>
              <a:chOff x="440871" y="3649436"/>
              <a:chExt cx="8245929" cy="2963634"/>
            </a:xfrm>
          </p:grpSpPr>
          <p:sp>
            <p:nvSpPr>
              <p:cNvPr id="10" name="Rectangle 9"/>
              <p:cNvSpPr/>
              <p:nvPr/>
            </p:nvSpPr>
            <p:spPr>
              <a:xfrm>
                <a:off x="440871" y="6281404"/>
                <a:ext cx="8245929" cy="3316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40872" y="6322224"/>
                <a:ext cx="8245928" cy="290846"/>
              </a:xfrm>
              <a:prstGeom prst="rect">
                <a:avLst/>
              </a:prstGeom>
            </p:spPr>
            <p:txBody>
              <a:bodyPr vert="horz" lIns="91440" tIns="45720" rIns="91440" bIns="45720" rtlCol="0">
                <a:normAutofit fontScale="77500" lnSpcReduction="200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fr-FR" sz="1200">
                    <a:solidFill>
                      <a:schemeClr val="bg1"/>
                    </a:solidFill>
                  </a:rPr>
                  <a:t>VÉRIFIEZ SYSTÉMATIQUEMENT QUE LE G7 BRIDGE BÉNÉFICIE D'UNE VUE DÉGAGÉE DU CIEL, EN PARTICULIER SI VOUS ÊTES HORS DE PORTÉE D'UN RÉSEAU MOBILE</a:t>
                </a:r>
              </a:p>
            </p:txBody>
          </p:sp>
          <p:sp>
            <p:nvSpPr>
              <p:cNvPr id="9" name="Rectangle 8"/>
              <p:cNvSpPr/>
              <p:nvPr/>
            </p:nvSpPr>
            <p:spPr>
              <a:xfrm>
                <a:off x="440871" y="3649436"/>
                <a:ext cx="8245929" cy="296363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0870" y="3649436"/>
              <a:ext cx="8245930" cy="2631968"/>
            </a:xfrm>
            <a:prstGeom prst="rect">
              <a:avLst/>
            </a:prstGeom>
          </p:spPr>
        </p:pic>
      </p:grpSp>
    </p:spTree>
    <p:extLst>
      <p:ext uri="{BB962C8B-B14F-4D97-AF65-F5344CB8AC3E}">
        <p14:creationId xmlns:p14="http://schemas.microsoft.com/office/powerpoint/2010/main" val="18317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62950" y="2714682"/>
            <a:ext cx="4481050" cy="2353128"/>
          </a:xfrm>
          <a:prstGeom prst="rect">
            <a:avLst/>
          </a:prstGeom>
        </p:spPr>
      </p:pic>
      <p:sp>
        <p:nvSpPr>
          <p:cNvPr id="2" name="Title 1"/>
          <p:cNvSpPr>
            <a:spLocks noGrp="1"/>
          </p:cNvSpPr>
          <p:nvPr>
            <p:ph type="title"/>
          </p:nvPr>
        </p:nvSpPr>
        <p:spPr/>
        <p:txBody>
          <a:bodyPr/>
          <a:lstStyle/>
          <a:p>
            <a:r>
              <a:rPr lang="fr-FR"/>
              <a:t>MISE EN MARCHE</a:t>
            </a:r>
          </a:p>
        </p:txBody>
      </p:sp>
      <p:sp>
        <p:nvSpPr>
          <p:cNvPr id="3" name="Content Placeholder 2"/>
          <p:cNvSpPr>
            <a:spLocks noGrp="1"/>
          </p:cNvSpPr>
          <p:nvPr>
            <p:ph idx="1"/>
          </p:nvPr>
        </p:nvSpPr>
        <p:spPr>
          <a:xfrm>
            <a:off x="4797977" y="5172572"/>
            <a:ext cx="4210996" cy="644440"/>
          </a:xfrm>
        </p:spPr>
        <p:txBody>
          <a:bodyPr>
            <a:normAutofit/>
          </a:bodyPr>
          <a:lstStyle/>
          <a:p>
            <a:pPr marL="0" indent="0" algn="ctr">
              <a:buNone/>
            </a:pPr>
            <a:r>
              <a:rPr lang="fr-FR" sz="1400"/>
              <a:t>Appuyez une fois sur le bouton d’alimentation du G7x pour allumer le dispositif. </a:t>
            </a:r>
          </a:p>
        </p:txBody>
      </p:sp>
      <p:grpSp>
        <p:nvGrpSpPr>
          <p:cNvPr id="6" name="Group 5"/>
          <p:cNvGrpSpPr/>
          <p:nvPr/>
        </p:nvGrpSpPr>
        <p:grpSpPr>
          <a:xfrm>
            <a:off x="268939" y="942610"/>
            <a:ext cx="8613803" cy="1772072"/>
            <a:chOff x="268939" y="4858354"/>
            <a:chExt cx="8613803" cy="1772072"/>
          </a:xfrm>
        </p:grpSpPr>
        <p:cxnSp>
          <p:nvCxnSpPr>
            <p:cNvPr id="9" name="Straight Connector 8"/>
            <p:cNvCxnSpPr/>
            <p:nvPr/>
          </p:nvCxnSpPr>
          <p:spPr>
            <a:xfrm>
              <a:off x="408733" y="5382166"/>
              <a:ext cx="4112892" cy="0"/>
            </a:xfrm>
            <a:prstGeom prst="line">
              <a:avLst/>
            </a:prstGeom>
            <a:ln w="63500" cap="rnd">
              <a:solidFill>
                <a:srgbClr val="509E2F"/>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62950" y="5382166"/>
              <a:ext cx="4004961" cy="0"/>
            </a:xfrm>
            <a:prstGeom prst="line">
              <a:avLst/>
            </a:prstGeom>
            <a:ln w="63500" cap="rnd">
              <a:solidFill>
                <a:srgbClr val="509E2F"/>
              </a:solidFill>
              <a:prstDash val="solid"/>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4662950" y="5547649"/>
              <a:ext cx="4004961"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fr-FR" sz="1400"/>
                <a:t>Un témoin SureSafe fixe indique que vous êtes connecté au réseau Blackline Safety.</a:t>
              </a:r>
            </a:p>
          </p:txBody>
        </p:sp>
        <p:sp>
          <p:nvSpPr>
            <p:cNvPr id="13" name="Content Placeholder 2"/>
            <p:cNvSpPr txBox="1">
              <a:spLocks/>
            </p:cNvSpPr>
            <p:nvPr/>
          </p:nvSpPr>
          <p:spPr>
            <a:xfrm>
              <a:off x="408733" y="5547649"/>
              <a:ext cx="3798926"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fr-FR" sz="1400"/>
                <a:t>Un témoin SureSafe clignotant indique que votre dispositif tente de se connecter. </a:t>
              </a:r>
              <a:r>
                <a:rPr lang="fr-FR" sz="1400" b="1"/>
                <a:t>N’ayez pas peur ! Il n’est pas anormal d’avoir un témoin clignotant pendant de courts laps de temps.</a:t>
              </a:r>
            </a:p>
          </p:txBody>
        </p:sp>
        <p:sp>
          <p:nvSpPr>
            <p:cNvPr id="14" name="Content Placeholder 2"/>
            <p:cNvSpPr txBox="1">
              <a:spLocks/>
            </p:cNvSpPr>
            <p:nvPr/>
          </p:nvSpPr>
          <p:spPr>
            <a:xfrm>
              <a:off x="268939" y="4858354"/>
              <a:ext cx="8613803"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fr-FR" b="1">
                  <a:solidFill>
                    <a:srgbClr val="509E2F"/>
                  </a:solidFill>
                </a:rPr>
                <a:t>TÉMOIN SURESAFE</a:t>
              </a:r>
            </a:p>
          </p:txBody>
        </p:sp>
      </p:grpSp>
      <p:sp>
        <p:nvSpPr>
          <p:cNvPr id="11" name="Content Placeholder 2"/>
          <p:cNvSpPr txBox="1">
            <a:spLocks/>
          </p:cNvSpPr>
          <p:nvPr/>
        </p:nvSpPr>
        <p:spPr>
          <a:xfrm>
            <a:off x="268939" y="5137845"/>
            <a:ext cx="3495753"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fr-FR" sz="1400"/>
              <a:t>Appuyez sur le bouton d’alimentation du G7 Bridge pour allumer le dispositif.</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2714682"/>
            <a:ext cx="4662950" cy="2353128"/>
          </a:xfrm>
          <a:prstGeom prst="rect">
            <a:avLst/>
          </a:prstGeom>
        </p:spPr>
      </p:pic>
      <p:grpSp>
        <p:nvGrpSpPr>
          <p:cNvPr id="4" name="Group 3"/>
          <p:cNvGrpSpPr/>
          <p:nvPr/>
        </p:nvGrpSpPr>
        <p:grpSpPr>
          <a:xfrm>
            <a:off x="2263904" y="6024516"/>
            <a:ext cx="4798091" cy="369332"/>
            <a:chOff x="1945169" y="4280872"/>
            <a:chExt cx="4798091" cy="369332"/>
          </a:xfrm>
        </p:grpSpPr>
        <p:sp>
          <p:nvSpPr>
            <p:cNvPr id="16" name="TextBox 15"/>
            <p:cNvSpPr txBox="1"/>
            <p:nvPr/>
          </p:nvSpPr>
          <p:spPr>
            <a:xfrm>
              <a:off x="2408419" y="4327038"/>
              <a:ext cx="4334841" cy="276999"/>
            </a:xfrm>
            <a:prstGeom prst="rect">
              <a:avLst/>
            </a:prstGeom>
            <a:noFill/>
          </p:spPr>
          <p:txBody>
            <a:bodyPr wrap="none" rtlCol="0">
              <a:spAutoFit/>
            </a:bodyPr>
            <a:lstStyle/>
            <a:p>
              <a:r>
                <a:rPr lang="fr-FR" sz="1200" b="1"/>
                <a:t>Assurez-vous toujours que le G7 Bridge est allumé avant le G7x.</a:t>
              </a:r>
            </a:p>
          </p:txBody>
        </p:sp>
        <p:grpSp>
          <p:nvGrpSpPr>
            <p:cNvPr id="17" name="Group 16"/>
            <p:cNvGrpSpPr/>
            <p:nvPr/>
          </p:nvGrpSpPr>
          <p:grpSpPr>
            <a:xfrm>
              <a:off x="1945169" y="4280872"/>
              <a:ext cx="369332" cy="369332"/>
              <a:chOff x="834855" y="5989766"/>
              <a:chExt cx="369332" cy="369332"/>
            </a:xfrm>
          </p:grpSpPr>
          <p:sp>
            <p:nvSpPr>
              <p:cNvPr id="18" name="TextBox 17"/>
              <p:cNvSpPr txBox="1"/>
              <p:nvPr/>
            </p:nvSpPr>
            <p:spPr>
              <a:xfrm>
                <a:off x="895773" y="5989766"/>
                <a:ext cx="261610" cy="369332"/>
              </a:xfrm>
              <a:prstGeom prst="rect">
                <a:avLst/>
              </a:prstGeom>
              <a:noFill/>
            </p:spPr>
            <p:txBody>
              <a:bodyPr wrap="none" rtlCol="0">
                <a:spAutoFit/>
              </a:bodyPr>
              <a:lstStyle/>
              <a:p>
                <a:r>
                  <a:rPr lang="fr-FR" b="1"/>
                  <a:t>!</a:t>
                </a:r>
              </a:p>
            </p:txBody>
          </p:sp>
          <p:sp>
            <p:nvSpPr>
              <p:cNvPr id="19" name="Oval 18"/>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7521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theme/theme1.xml><?xml version="1.0" encoding="utf-8"?>
<a:theme xmlns:a="http://schemas.openxmlformats.org/drawingml/2006/main" name="BLACKLINE SAFETY - 4:3">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66338E23-B68C-C14B-8C07-3FC24BED3C01}"/>
    </a:ext>
  </a:extLst>
</a:theme>
</file>

<file path=ppt/theme/theme2.xml><?xml version="1.0" encoding="utf-8"?>
<a:theme xmlns:a="http://schemas.openxmlformats.org/drawingml/2006/main" name="COV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3.xml><?xml version="1.0" encoding="utf-8"?>
<a:theme xmlns:a="http://schemas.openxmlformats.org/drawingml/2006/main" name="DIVID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BlacklineSafety-Powerpoint-Template-20170-01-30</Template>
  <TotalTime>28645</TotalTime>
  <Words>2381</Words>
  <Application>Microsoft Macintosh PowerPoint</Application>
  <PresentationFormat>On-screen Show (4:3)</PresentationFormat>
  <Paragraphs>478</Paragraphs>
  <Slides>29</Slides>
  <Notes>27</Notes>
  <HiddenSlides>0</HiddenSlides>
  <MMClips>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29</vt:i4>
      </vt:variant>
    </vt:vector>
  </HeadingPairs>
  <TitlesOfParts>
    <vt:vector size="37" baseType="lpstr">
      <vt:lpstr>Arial</vt:lpstr>
      <vt:lpstr>Calibri</vt:lpstr>
      <vt:lpstr>Helvetica</vt:lpstr>
      <vt:lpstr>Verdana</vt:lpstr>
      <vt:lpstr>Wingdings</vt:lpstr>
      <vt:lpstr>BLACKLINE SAFETY - 4:3</vt:lpstr>
      <vt:lpstr>COVER PAGES</vt:lpstr>
      <vt:lpstr>DIVIDER PAGES</vt:lpstr>
      <vt:lpstr>PowerPoint Presentation</vt:lpstr>
      <vt:lpstr>INTRODUCTION</vt:lpstr>
      <vt:lpstr>INTRODUCTION</vt:lpstr>
      <vt:lpstr>INTRODUCTION</vt:lpstr>
      <vt:lpstr>INTRODUCTION</vt:lpstr>
      <vt:lpstr>INFORMATIONS SUR LE MATÉRIEL</vt:lpstr>
      <vt:lpstr>INFORMATIONS SUR LE MATÉRIEL – G7 BRIDGE</vt:lpstr>
      <vt:lpstr>MONTAGE</vt:lpstr>
      <vt:lpstr>MISE EN MARCHE</vt:lpstr>
      <vt:lpstr>TEST DE FIABILITÉ / ÉTALONNAGE</vt:lpstr>
      <vt:lpstr>TEST DE FIABILITÉ / ÉTALONNAGE</vt:lpstr>
      <vt:lpstr>PORT</vt:lpstr>
      <vt:lpstr>ALERTE EN ATTENTE JAUNE</vt:lpstr>
      <vt:lpstr>ALERTE EN ATTENTE JAUNE</vt:lpstr>
      <vt:lpstr>ALERTE SOS</vt:lpstr>
      <vt:lpstr>ALERTE AU GAZ ROUGE</vt:lpstr>
      <vt:lpstr>RÉPONSE EN TEMPS RÉEL</vt:lpstr>
      <vt:lpstr>ALERTE DE MISE EN GARDE JAUNE</vt:lpstr>
      <vt:lpstr>MESSAGERIE</vt:lpstr>
      <vt:lpstr>MODES DE CONFIGURATION</vt:lpstr>
      <vt:lpstr>MODES DE CONFIGURATION</vt:lpstr>
      <vt:lpstr>CARTOUCHE MULTIGAZ À POMPE G7</vt:lpstr>
      <vt:lpstr>TESTS DE BLOCAGE</vt:lpstr>
      <vt:lpstr>OPTIONS DE MENUS POMPE</vt:lpstr>
      <vt:lpstr>ARRÊT</vt:lpstr>
      <vt:lpstr>CHARGE</vt:lpstr>
      <vt:lpstr>CHARGE</vt:lpstr>
      <vt:lpstr>PowerPoint Presentation</vt:lpstr>
      <vt:lpstr>ASSISTANCE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Rosentreter-Liang</dc:creator>
  <cp:lastModifiedBy>Carmen Bronsch</cp:lastModifiedBy>
  <cp:revision>227</cp:revision>
  <cp:lastPrinted>2018-04-04T21:52:06Z</cp:lastPrinted>
  <dcterms:created xsi:type="dcterms:W3CDTF">2017-02-03T21:03:46Z</dcterms:created>
  <dcterms:modified xsi:type="dcterms:W3CDTF">2019-03-11T17:30:50Z</dcterms:modified>
</cp:coreProperties>
</file>