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 id="2147483734" r:id="rId2"/>
    <p:sldMasterId id="2147483737" r:id="rId3"/>
  </p:sldMasterIdLst>
  <p:notesMasterIdLst>
    <p:notesMasterId r:id="rId33"/>
  </p:notesMasterIdLst>
  <p:sldIdLst>
    <p:sldId id="257" r:id="rId4"/>
    <p:sldId id="319" r:id="rId5"/>
    <p:sldId id="261" r:id="rId6"/>
    <p:sldId id="334" r:id="rId7"/>
    <p:sldId id="320" r:id="rId8"/>
    <p:sldId id="343" r:id="rId9"/>
    <p:sldId id="335" r:id="rId10"/>
    <p:sldId id="336" r:id="rId11"/>
    <p:sldId id="325" r:id="rId12"/>
    <p:sldId id="323" r:id="rId13"/>
    <p:sldId id="324" r:id="rId14"/>
    <p:sldId id="317" r:id="rId15"/>
    <p:sldId id="327" r:id="rId16"/>
    <p:sldId id="328" r:id="rId17"/>
    <p:sldId id="329" r:id="rId18"/>
    <p:sldId id="330" r:id="rId19"/>
    <p:sldId id="326" r:id="rId20"/>
    <p:sldId id="331" r:id="rId21"/>
    <p:sldId id="332" r:id="rId22"/>
    <p:sldId id="340" r:id="rId23"/>
    <p:sldId id="339" r:id="rId24"/>
    <p:sldId id="338" r:id="rId25"/>
    <p:sldId id="341" r:id="rId26"/>
    <p:sldId id="342" r:id="rId27"/>
    <p:sldId id="321" r:id="rId28"/>
    <p:sldId id="322" r:id="rId29"/>
    <p:sldId id="337" r:id="rId30"/>
    <p:sldId id="333" r:id="rId31"/>
    <p:sldId id="293"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na Rabkin" initials="IR" lastIdx="5" clrIdx="0">
    <p:extLst/>
  </p:cmAuthor>
  <p:cmAuthor id="2" name="Vanessa Rosentreter-Liang" initials="VR" lastIdx="1" clrIdx="1">
    <p:extLst/>
  </p:cmAuthor>
  <p:cmAuthor id="3" name="Vanessa Rosentreter-Liang" initials="VR [2]" lastIdx="1" clrIdx="2">
    <p:extLst/>
  </p:cmAuthor>
  <p:cmAuthor id="4" name="Vanessa Rosentreter-Liang" initials="VR [3]"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3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88"/>
    <p:restoredTop sz="70670" autoAdjust="0"/>
  </p:normalViewPr>
  <p:slideViewPr>
    <p:cSldViewPr snapToGrid="0" snapToObjects="1">
      <p:cViewPr varScale="1">
        <p:scale>
          <a:sx n="68" d="100"/>
          <a:sy n="68" d="100"/>
        </p:scale>
        <p:origin x="2744" y="192"/>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E1F801-C88F-E642-AC23-60B88499D860}" type="datetimeFigureOut">
              <a:rPr lang="en-US" smtClean="0"/>
              <a:pPr/>
              <a:t>3/19/19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414EFF-87B8-8145-AB64-1D392481C12D}" type="slidenum">
              <a:rPr lang="en-US" smtClean="0"/>
              <a:pPr/>
              <a:t>‹#›</a:t>
            </a:fld>
            <a:endParaRPr lang="en-US"/>
          </a:p>
        </p:txBody>
      </p:sp>
    </p:spTree>
    <p:extLst>
      <p:ext uri="{BB962C8B-B14F-4D97-AF65-F5344CB8AC3E}">
        <p14:creationId xmlns:p14="http://schemas.microsoft.com/office/powerpoint/2010/main" val="1558961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pPr/>
              <a:t>2</a:t>
            </a:fld>
            <a:endParaRPr lang="en-US"/>
          </a:p>
        </p:txBody>
      </p:sp>
    </p:spTree>
    <p:extLst>
      <p:ext uri="{BB962C8B-B14F-4D97-AF65-F5344CB8AC3E}">
        <p14:creationId xmlns:p14="http://schemas.microsoft.com/office/powerpoint/2010/main" val="670569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Con su G7 se incluye una tapa y un tubo de calibración</a:t>
            </a:r>
            <a:r>
              <a:rPr lang="es-ES" baseline="0" dirty="0"/>
              <a:t> para realizar una prueba de funcionamiento y calibrar su dispositivo.  Solamente debe realizar las pruebas de funcionamiento y las calibraciones en un entorno seguro. </a:t>
            </a:r>
          </a:p>
          <a:p>
            <a:r>
              <a:rPr lang="es-ES" baseline="0" dirty="0"/>
              <a:t>Puede realizar una prueba de funcionamiento o calibración seleccionándola del menú principal.</a:t>
            </a:r>
          </a:p>
          <a:p>
            <a:endParaRPr lang="en-US" baseline="0" dirty="0"/>
          </a:p>
          <a:p>
            <a:r>
              <a:rPr lang="es-ES" baseline="0" dirty="0"/>
              <a:t>También puede realizar pruebas de funcionamiento y calibración con la estación de G7.</a:t>
            </a:r>
          </a:p>
          <a:p>
            <a:endParaRPr lang="en-US" baseline="0" dirty="0"/>
          </a:p>
          <a:p>
            <a:r>
              <a:rPr lang="es-ES" b="1" baseline="0" dirty="0"/>
              <a:t>Prueba de funcionamiento</a:t>
            </a:r>
          </a:p>
          <a:p>
            <a:r>
              <a:rPr lang="es-ES" baseline="0" dirty="0"/>
              <a:t>Una práctica segura es hacer pruebas periódicas de los indicadores de alarma (luz, sonido y vibración) aplicando una cantidad de gas suficiente como para que los sensores activen una alarma cuando detecten el gas.</a:t>
            </a:r>
          </a:p>
          <a:p>
            <a:r>
              <a:rPr lang="es-ES" baseline="0" dirty="0"/>
              <a:t>Se recomienda que realice una prueba de funcionamiento al empezar su turno o con la frecuencia que exija la política de seguridad de su empresa.</a:t>
            </a:r>
          </a:p>
          <a:p>
            <a:endParaRPr lang="en-US" baseline="0" dirty="0"/>
          </a:p>
          <a:p>
            <a:r>
              <a:rPr lang="es-ES" b="1" baseline="0" dirty="0"/>
              <a:t>Calibración</a:t>
            </a:r>
            <a:r>
              <a:rPr lang="es-ES" baseline="0" dirty="0"/>
              <a:t> </a:t>
            </a:r>
          </a:p>
          <a:p>
            <a:r>
              <a:rPr lang="es-ES" baseline="0" dirty="0"/>
              <a:t>Los detectores de gas deben calibrarse periódicamente aplicando una concentración conocida de gas durante un periodo determinado. Mediante este procedimiento se garantiza que el sensor detecte de forma precisa los niveles de gas durante su vida útil. </a:t>
            </a:r>
          </a:p>
          <a:p>
            <a:r>
              <a:rPr lang="es-ES" baseline="0" dirty="0"/>
              <a:t>El plazo de tiempo requerido entre las calibraciones de los sensores depende del protocolo de seguridad de su empresa. </a:t>
            </a:r>
            <a:r>
              <a:rPr lang="es-ES" baseline="0" dirty="0" err="1"/>
              <a:t>Blackline</a:t>
            </a:r>
            <a:r>
              <a:rPr lang="es-ES" baseline="0" dirty="0"/>
              <a:t> recomienda no sobrepasar 180 días sin calibrar el dispositivo.</a:t>
            </a:r>
          </a:p>
          <a:p>
            <a:endParaRPr lang="en-US"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pPr/>
              <a:t>11</a:t>
            </a:fld>
            <a:endParaRPr lang="en-US"/>
          </a:p>
        </p:txBody>
      </p:sp>
    </p:spTree>
    <p:extLst>
      <p:ext uri="{BB962C8B-B14F-4D97-AF65-F5344CB8AC3E}">
        <p14:creationId xmlns:p14="http://schemas.microsoft.com/office/powerpoint/2010/main" val="2041221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G7 </a:t>
            </a:r>
            <a:r>
              <a:rPr lang="es-ES" baseline="0" dirty="0"/>
              <a:t>le vigilará mejor cuando lo lleve sujeto a su cinturón o en el bolsillo del pecho.</a:t>
            </a:r>
          </a:p>
          <a:p>
            <a:r>
              <a:rPr lang="es-ES" baseline="0" dirty="0"/>
              <a:t>No deje su G7 sin supervisión cuando esté encendido, esto podría conllevar falsas alertas rojas.</a:t>
            </a:r>
          </a:p>
        </p:txBody>
      </p:sp>
      <p:sp>
        <p:nvSpPr>
          <p:cNvPr id="4" name="Slide Number Placeholder 3"/>
          <p:cNvSpPr>
            <a:spLocks noGrp="1"/>
          </p:cNvSpPr>
          <p:nvPr>
            <p:ph type="sldNum" sz="quarter" idx="10"/>
          </p:nvPr>
        </p:nvSpPr>
        <p:spPr/>
        <p:txBody>
          <a:bodyPr/>
          <a:lstStyle/>
          <a:p>
            <a:fld id="{7B414EFF-87B8-8145-AB64-1D392481C12D}" type="slidenum">
              <a:rPr lang="en-US" smtClean="0"/>
              <a:pPr/>
              <a:t>12</a:t>
            </a:fld>
            <a:endParaRPr lang="en-US"/>
          </a:p>
        </p:txBody>
      </p:sp>
    </p:spTree>
    <p:extLst>
      <p:ext uri="{BB962C8B-B14F-4D97-AF65-F5344CB8AC3E}">
        <p14:creationId xmlns:p14="http://schemas.microsoft.com/office/powerpoint/2010/main" val="3349583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dispositivo le está vigilando en todo momento para detectar cualquier posible caída, si deja de moverse y</a:t>
            </a:r>
            <a:r>
              <a:rPr lang="es-ES" baseline="0" dirty="0"/>
              <a:t> está equipado con un temporizador del registro.</a:t>
            </a:r>
            <a:r>
              <a:rPr lang="es-ES" dirty="0"/>
              <a:t> Si </a:t>
            </a:r>
            <a:r>
              <a:rPr lang="es-ES" baseline="0" dirty="0"/>
              <a:t>detecta una posible caída, ausencia de movimiento o de registro, su G7 pasará a alarma pendiente en amarillo.</a:t>
            </a:r>
          </a:p>
          <a:p>
            <a:r>
              <a:rPr lang="es-ES" baseline="0" dirty="0"/>
              <a:t>Su dispositivo quiere saber si usted está seguro.</a:t>
            </a:r>
          </a:p>
          <a:p>
            <a:endParaRPr lang="en-US" baseline="0" dirty="0"/>
          </a:p>
          <a:p>
            <a:r>
              <a:rPr lang="es-ES" baseline="0" dirty="0"/>
              <a:t>Si está seguro, presione el pulsador del cierre rojo.</a:t>
            </a:r>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pPr/>
              <a:t>13</a:t>
            </a:fld>
            <a:endParaRPr lang="en-US"/>
          </a:p>
        </p:txBody>
      </p:sp>
    </p:spTree>
    <p:extLst>
      <p:ext uri="{BB962C8B-B14F-4D97-AF65-F5344CB8AC3E}">
        <p14:creationId xmlns:p14="http://schemas.microsoft.com/office/powerpoint/2010/main" val="1902625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aseline="0" dirty="0"/>
              <a:t>Si no presiona el pulsador del cierre rojo en un período de tiempo configurado, la alarma pendiente en amarillo derivará en una alerta roja.</a:t>
            </a:r>
          </a:p>
          <a:p>
            <a:r>
              <a:rPr lang="es-ES" baseline="0" dirty="0"/>
              <a:t>Las alertas rojas se transmiten inmediatamente al personal de vigilancia. </a:t>
            </a:r>
          </a:p>
          <a:p>
            <a:r>
              <a:rPr lang="es-ES" baseline="0" dirty="0"/>
              <a:t>Lea la información en la pantalla de su G7. Mantenga pulsadas ​​las flechas subir y bajar al mismo tiempo para apagar el sonido y la vibración. Esto no cancelará la alerta roja enviada al personal de vigilancia.</a:t>
            </a:r>
          </a:p>
          <a:p>
            <a:endParaRPr lang="en-US"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pPr/>
              <a:t>14</a:t>
            </a:fld>
            <a:endParaRPr lang="en-US"/>
          </a:p>
        </p:txBody>
      </p:sp>
    </p:spTree>
    <p:extLst>
      <p:ext uri="{BB962C8B-B14F-4D97-AF65-F5344CB8AC3E}">
        <p14:creationId xmlns:p14="http://schemas.microsoft.com/office/powerpoint/2010/main" val="258105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aseline="0" dirty="0"/>
              <a:t>Si necesita ayuda, puede enviar manualmente una alerta de SOS al personal de vigilancia solicitando ayuda inmediata a su ubicación tirando del cierre rojo.</a:t>
            </a:r>
          </a:p>
          <a:p>
            <a:endParaRPr lang="en-US" baseline="0" dirty="0"/>
          </a:p>
          <a:p>
            <a:r>
              <a:rPr lang="es-ES" baseline="0" dirty="0"/>
              <a:t>Las alertas rojas se transmiten inmediatamente al personal de vigilancia. </a:t>
            </a:r>
          </a:p>
          <a:p>
            <a:r>
              <a:rPr lang="es-ES" baseline="0" dirty="0"/>
              <a:t>Lea la información en la pantalla de su G7. Mantenga pulsadas ​​las flechas subir y bajar al mismo tiempo para apagar el sonido y la vibración. Esto no cancelará la alerta roja enviada al personal de vigilancia.</a:t>
            </a:r>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pPr/>
              <a:t>15</a:t>
            </a:fld>
            <a:endParaRPr lang="en-US"/>
          </a:p>
        </p:txBody>
      </p:sp>
    </p:spTree>
    <p:extLst>
      <p:ext uri="{BB962C8B-B14F-4D97-AF65-F5344CB8AC3E}">
        <p14:creationId xmlns:p14="http://schemas.microsoft.com/office/powerpoint/2010/main" val="590697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Evacúe el área y cuando sea seguro, lea la información en la pantalla de su G7. Mantenga pulsadas ​​las flechas subir y bajar al mismo tiempo para apagar el sonido y la vibración. Algunas alertas de gas activan una alerta roja que se envía al personal de vigilancia para clientes en tiempo real; si mantiene pulsadas las flechas subir y bajar no se cancela la alerta roja enviada al personal de vigilancia.</a:t>
            </a:r>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pPr/>
              <a:t>16</a:t>
            </a:fld>
            <a:endParaRPr lang="en-US"/>
          </a:p>
        </p:txBody>
      </p:sp>
    </p:spTree>
    <p:extLst>
      <p:ext uri="{BB962C8B-B14F-4D97-AF65-F5344CB8AC3E}">
        <p14:creationId xmlns:p14="http://schemas.microsoft.com/office/powerpoint/2010/main" val="3182301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aseline="0" dirty="0"/>
              <a:t>La luz </a:t>
            </a:r>
            <a:r>
              <a:rPr lang="es-ES" baseline="0" dirty="0" err="1"/>
              <a:t>LiveResponse</a:t>
            </a:r>
            <a:r>
              <a:rPr lang="es-ES" baseline="0" dirty="0"/>
              <a:t> azul parpadeará cuando el personal de vigilancia haya detectado su alerta roja.</a:t>
            </a:r>
          </a:p>
          <a:p>
            <a:r>
              <a:rPr lang="es-ES" baseline="0" dirty="0"/>
              <a:t>G7 conectará automáticamente su altavoz del teléfono con el personal de vigilancia. Escuchará un pitido, lo que significará que se ha conectado la llamada de voz bidireccional. El personal de vigilancia también puede preguntarle si está bien por mensaje de texto.</a:t>
            </a:r>
          </a:p>
          <a:p>
            <a:r>
              <a:rPr lang="es-ES" baseline="0" dirty="0"/>
              <a:t>Una vez que el personal de vigilancia haya resuelto la alerta roja, la luz </a:t>
            </a:r>
            <a:r>
              <a:rPr lang="es-ES" baseline="0" dirty="0" err="1"/>
              <a:t>LiveResponse</a:t>
            </a:r>
            <a:r>
              <a:rPr lang="es-ES" baseline="0" dirty="0"/>
              <a:t> azul se apagará.</a:t>
            </a:r>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pPr/>
              <a:t>17</a:t>
            </a:fld>
            <a:endParaRPr lang="en-US"/>
          </a:p>
        </p:txBody>
      </p:sp>
    </p:spTree>
    <p:extLst>
      <p:ext uri="{BB962C8B-B14F-4D97-AF65-F5344CB8AC3E}">
        <p14:creationId xmlns:p14="http://schemas.microsoft.com/office/powerpoint/2010/main" val="1935614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Las alarmas de advertencia amarillas solo son comunicaciones</a:t>
            </a:r>
            <a:r>
              <a:rPr lang="es-ES" baseline="0" dirty="0"/>
              <a:t> entre usted y el dispositivo, nunca pasan a alertas rojas. El G7 quiere decirle algo, lea la pantalla y después, pulse las flechas subir y bajar para silenciar.</a:t>
            </a:r>
          </a:p>
        </p:txBody>
      </p:sp>
      <p:sp>
        <p:nvSpPr>
          <p:cNvPr id="4" name="Slide Number Placeholder 3"/>
          <p:cNvSpPr>
            <a:spLocks noGrp="1"/>
          </p:cNvSpPr>
          <p:nvPr>
            <p:ph type="sldNum" sz="quarter" idx="10"/>
          </p:nvPr>
        </p:nvSpPr>
        <p:spPr/>
        <p:txBody>
          <a:bodyPr/>
          <a:lstStyle/>
          <a:p>
            <a:fld id="{7B414EFF-87B8-8145-AB64-1D392481C12D}" type="slidenum">
              <a:rPr lang="en-US" smtClean="0"/>
              <a:pPr/>
              <a:t>18</a:t>
            </a:fld>
            <a:endParaRPr lang="en-US"/>
          </a:p>
        </p:txBody>
      </p:sp>
    </p:spTree>
    <p:extLst>
      <p:ext uri="{BB962C8B-B14F-4D97-AF65-F5344CB8AC3E}">
        <p14:creationId xmlns:p14="http://schemas.microsoft.com/office/powerpoint/2010/main" val="333892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En una situación de emergencia, su dispositivo puede recibir y enviar mensajes al personal de vigilancia.</a:t>
            </a:r>
          </a:p>
          <a:p>
            <a:endParaRPr lang="en-US" dirty="0"/>
          </a:p>
          <a:p>
            <a:r>
              <a:rPr lang="es-ES" b="1" dirty="0"/>
              <a:t>Recibir un mensaje</a:t>
            </a:r>
          </a:p>
          <a:p>
            <a:r>
              <a:rPr lang="es-ES" dirty="0"/>
              <a:t>Cuando</a:t>
            </a:r>
            <a:r>
              <a:rPr lang="es-ES" baseline="0" dirty="0"/>
              <a:t> tenga un mensaje entrante, su G7 le informará mediante una alarma de advertencia amarilla. </a:t>
            </a:r>
          </a:p>
          <a:p>
            <a:r>
              <a:rPr lang="es-ES" baseline="0" dirty="0"/>
              <a:t>Su pantalla le hará saber cuántos mensajes tiene sin leer y los colocará en su bandeja de entrada, a la que podrá acceder desde el menú.</a:t>
            </a:r>
          </a:p>
          <a:p>
            <a:endParaRPr lang="en-US" baseline="0" dirty="0"/>
          </a:p>
          <a:p>
            <a:r>
              <a:rPr lang="es-ES" b="1" baseline="0" dirty="0"/>
              <a:t>Enviar un mensaje</a:t>
            </a:r>
          </a:p>
          <a:p>
            <a:r>
              <a:rPr lang="es-ES" baseline="0" dirty="0"/>
              <a:t>Puede enviar uno de los 10 mensajes previamente programados al personal de vigilancia. </a:t>
            </a:r>
          </a:p>
          <a:p>
            <a:r>
              <a:rPr lang="es-ES" baseline="0" dirty="0"/>
              <a:t>Pulse el botón OK para entrar en el menú principal, utilice la flecha subir o bajar para navegar por el menú, resalte el mensaje que desea enviar y pulse el botón OK para enviar.</a:t>
            </a:r>
          </a:p>
          <a:p>
            <a:endParaRPr lang="en-US" baseline="0" dirty="0"/>
          </a:p>
          <a:p>
            <a:r>
              <a:rPr lang="es-ES" b="1" baseline="0" dirty="0"/>
              <a:t>Mensajes personalizados</a:t>
            </a:r>
          </a:p>
          <a:p>
            <a:r>
              <a:rPr lang="es-ES" baseline="0" dirty="0"/>
              <a:t>En la parte inferior de la lista de mensajes previamente programados hay una opción para enviar un mensaje personalizado.</a:t>
            </a:r>
          </a:p>
          <a:p>
            <a:r>
              <a:rPr lang="es-ES" baseline="0" dirty="0"/>
              <a:t>Puede crear un mensaje personalizado de 16 caracteres para enviar al personal de vigilancia empleando las flechas subir o bajar para desplazarse por el alfabeto.</a:t>
            </a:r>
          </a:p>
          <a:p>
            <a:r>
              <a:rPr lang="es-ES" baseline="0" dirty="0"/>
              <a:t>Pulse el botón OK para desplazarse al siguiente carácter. </a:t>
            </a:r>
          </a:p>
          <a:p>
            <a:r>
              <a:rPr lang="es-ES" baseline="0" dirty="0"/>
              <a:t>Pulse OK para enviar el mensaje.</a:t>
            </a:r>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pPr/>
              <a:t>19</a:t>
            </a:fld>
            <a:endParaRPr lang="en-US"/>
          </a:p>
        </p:txBody>
      </p:sp>
    </p:spTree>
    <p:extLst>
      <p:ext uri="{BB962C8B-B14F-4D97-AF65-F5344CB8AC3E}">
        <p14:creationId xmlns:p14="http://schemas.microsoft.com/office/powerpoint/2010/main" val="595465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En una situación de emergencia, su dispositivo puede recibir y enviar mensajes al personal de vigilancia.</a:t>
            </a:r>
          </a:p>
          <a:p>
            <a:endParaRPr lang="en-US" dirty="0"/>
          </a:p>
          <a:p>
            <a:r>
              <a:rPr lang="es-ES" b="1" dirty="0"/>
              <a:t>Modos disponibles</a:t>
            </a:r>
          </a:p>
          <a:p>
            <a:r>
              <a:rPr lang="es-ES" sz="1200" i="1" dirty="0"/>
              <a:t>Funcionamiento normal</a:t>
            </a:r>
          </a:p>
          <a:p>
            <a:r>
              <a:rPr lang="es-ES" sz="1200" dirty="0"/>
              <a:t>Configuración para el funcionamiento diario. Modo predeterminado del G7.</a:t>
            </a:r>
          </a:p>
          <a:p>
            <a:endParaRPr lang="en-US" sz="1200" i="1" dirty="0"/>
          </a:p>
          <a:p>
            <a:r>
              <a:rPr lang="es-ES" sz="1200" i="1" dirty="0" err="1"/>
              <a:t>Preentrada</a:t>
            </a:r>
            <a:endParaRPr lang="es-ES" sz="1200" i="1" dirty="0"/>
          </a:p>
          <a:p>
            <a:r>
              <a:rPr lang="es-ES" sz="1200" dirty="0"/>
              <a:t>Utilizado antes de entrar a un espacio que podría contener gases peligrosos. Puede utilizarse con o sin bomba.</a:t>
            </a:r>
          </a:p>
          <a:p>
            <a:endParaRPr lang="en-US" sz="1200" i="1" dirty="0"/>
          </a:p>
          <a:p>
            <a:r>
              <a:rPr lang="es-ES" sz="1200" i="1" dirty="0"/>
              <a:t>SCBA</a:t>
            </a:r>
          </a:p>
          <a:p>
            <a:r>
              <a:rPr lang="es-ES" sz="1200" dirty="0"/>
              <a:t>Utilizado cuando el usuario del dispositivo lleva un aparato respiratorio autónomo o con suministro de aire y está entrando en un área de la que se sabe que tiene niveles de gas altos.</a:t>
            </a:r>
          </a:p>
          <a:p>
            <a:endParaRPr lang="en-US" sz="1200" i="1" dirty="0"/>
          </a:p>
          <a:p>
            <a:r>
              <a:rPr lang="es-ES" sz="1200" i="1" dirty="0"/>
              <a:t>Comprobar fugas</a:t>
            </a:r>
          </a:p>
          <a:p>
            <a:r>
              <a:rPr lang="es-ES" sz="1200" dirty="0"/>
              <a:t>Utilizado cuando se comprueban fugas de gas en un área determinada. Puede utilizarse con o sin bomba.</a:t>
            </a:r>
          </a:p>
          <a:p>
            <a:endParaRPr lang="en-US" sz="1200" i="1" dirty="0"/>
          </a:p>
          <a:p>
            <a:r>
              <a:rPr lang="es-ES" sz="1200" i="1" dirty="0"/>
              <a:t>Alto riesgo</a:t>
            </a:r>
          </a:p>
          <a:p>
            <a:r>
              <a:rPr lang="es-ES" sz="1200" dirty="0"/>
              <a:t>Pensado para situaciones generales de alto riesgo, como una evacuación o si va a un área peligrosa. A diferencia del resto de modos, solo se puede salir manualmente.</a:t>
            </a:r>
          </a:p>
          <a:p>
            <a:endParaRPr lang="en-US" baseline="0" dirty="0"/>
          </a:p>
          <a:p>
            <a:r>
              <a:rPr lang="es-ES" b="1" baseline="0" dirty="0"/>
              <a:t>Entrar en un modo</a:t>
            </a:r>
          </a:p>
          <a:p>
            <a:pPr rtl="0"/>
            <a:r>
              <a:rPr lang="es-ES" sz="1200" b="0" i="0" u="none" strike="noStrike" baseline="0" dirty="0">
                <a:solidFill>
                  <a:schemeClr val="tx1"/>
                </a:solidFill>
                <a:latin typeface="+mn-lt"/>
                <a:ea typeface="+mn-ea"/>
                <a:cs typeface="+mn-cs"/>
              </a:rPr>
              <a:t>Para entrar en un modo desde el menú Modos:</a:t>
            </a:r>
          </a:p>
          <a:p>
            <a:pPr marL="228600" indent="-228600" rtl="0">
              <a:buFont typeface="+mj-lt"/>
              <a:buAutoNum type="arabicPeriod"/>
            </a:pPr>
            <a:r>
              <a:rPr lang="es-ES" sz="1200" b="0" i="0" u="none" strike="noStrike" baseline="0" dirty="0">
                <a:solidFill>
                  <a:schemeClr val="tx1"/>
                </a:solidFill>
                <a:latin typeface="+mn-lt"/>
                <a:ea typeface="+mn-ea"/>
                <a:cs typeface="+mn-cs"/>
              </a:rPr>
              <a:t>Pulse OK para entrar en el menú principal del G7</a:t>
            </a:r>
          </a:p>
          <a:p>
            <a:pPr marL="228600" indent="-228600" rtl="0">
              <a:buFont typeface="+mj-lt"/>
              <a:buAutoNum type="arabicPeriod"/>
            </a:pPr>
            <a:r>
              <a:rPr lang="es-ES" sz="1200" b="0" i="0" u="none" strike="noStrike" baseline="0" dirty="0">
                <a:solidFill>
                  <a:schemeClr val="tx1"/>
                </a:solidFill>
                <a:latin typeface="+mn-lt"/>
                <a:ea typeface="+mn-ea"/>
                <a:cs typeface="+mn-cs"/>
              </a:rPr>
              <a:t>Utilice las flechas subir y bajar para desplazarse hasta </a:t>
            </a:r>
            <a:r>
              <a:rPr lang="es-ES" sz="1200" b="0" i="1" u="none" strike="noStrike" baseline="0" dirty="0" err="1">
                <a:solidFill>
                  <a:schemeClr val="tx1"/>
                </a:solidFill>
                <a:latin typeface="+mn-lt"/>
                <a:ea typeface="+mn-ea"/>
                <a:cs typeface="+mn-cs"/>
              </a:rPr>
              <a:t>modes</a:t>
            </a:r>
            <a:r>
              <a:rPr lang="es-ES" sz="1200" b="0" i="1" u="none" strike="noStrike" baseline="0" dirty="0">
                <a:solidFill>
                  <a:schemeClr val="tx1"/>
                </a:solidFill>
                <a:latin typeface="+mn-lt"/>
                <a:ea typeface="+mn-ea"/>
                <a:cs typeface="+mn-cs"/>
              </a:rPr>
              <a:t> (modos)</a:t>
            </a:r>
          </a:p>
          <a:p>
            <a:pPr marL="228600" indent="-228600" rtl="0">
              <a:buFont typeface="+mj-lt"/>
              <a:buAutoNum type="arabicPeriod"/>
            </a:pPr>
            <a:r>
              <a:rPr lang="es-ES" sz="1200" b="0" i="0" u="none" strike="noStrike" baseline="0" dirty="0">
                <a:solidFill>
                  <a:schemeClr val="tx1"/>
                </a:solidFill>
                <a:latin typeface="+mn-lt"/>
                <a:ea typeface="+mn-ea"/>
                <a:cs typeface="+mn-cs"/>
              </a:rPr>
              <a:t>Pulse OK para entrar en el menú Modos</a:t>
            </a:r>
          </a:p>
          <a:p>
            <a:pPr marL="228600" indent="-228600" rtl="0">
              <a:buFont typeface="+mj-lt"/>
              <a:buAutoNum type="arabicPeriod"/>
            </a:pPr>
            <a:r>
              <a:rPr lang="es-ES" sz="1200" b="0" i="0" u="none" strike="noStrike" baseline="0" dirty="0">
                <a:solidFill>
                  <a:schemeClr val="tx1"/>
                </a:solidFill>
                <a:latin typeface="+mn-lt"/>
                <a:ea typeface="+mn-ea"/>
                <a:cs typeface="+mn-cs"/>
              </a:rPr>
              <a:t>Seleccione el modo al que desee entrar</a:t>
            </a:r>
          </a:p>
          <a:p>
            <a:pPr marL="228600" indent="-228600" rtl="0">
              <a:buFont typeface="+mj-lt"/>
              <a:buAutoNum type="arabicPeriod"/>
            </a:pPr>
            <a:r>
              <a:rPr lang="es-ES" sz="1200" b="0" i="0" u="none" strike="noStrike" baseline="0" dirty="0">
                <a:solidFill>
                  <a:schemeClr val="tx1"/>
                </a:solidFill>
                <a:latin typeface="+mn-lt"/>
                <a:ea typeface="+mn-ea"/>
                <a:cs typeface="+mn-cs"/>
              </a:rPr>
              <a:t>Confirme que quiere entrar en el modo seleccionando</a:t>
            </a:r>
            <a:r>
              <a:rPr lang="es-ES" sz="1200" b="0" i="1" u="none" strike="noStrike" baseline="0" dirty="0">
                <a:solidFill>
                  <a:schemeClr val="tx1"/>
                </a:solidFill>
                <a:latin typeface="+mn-lt"/>
                <a:ea typeface="+mn-ea"/>
                <a:cs typeface="+mn-cs"/>
              </a:rPr>
              <a:t> yes (sí)</a:t>
            </a:r>
          </a:p>
          <a:p>
            <a:pPr marL="228600" indent="-228600" rtl="0">
              <a:buFont typeface="+mj-lt"/>
              <a:buAutoNum type="arabicPeriod"/>
            </a:pPr>
            <a:r>
              <a:rPr lang="es-ES" sz="1200" b="0" i="0" u="none" strike="noStrike" baseline="0" dirty="0">
                <a:solidFill>
                  <a:schemeClr val="tx1"/>
                </a:solidFill>
                <a:latin typeface="+mn-lt"/>
                <a:ea typeface="+mn-ea"/>
                <a:cs typeface="+mn-cs"/>
              </a:rPr>
              <a:t>La pantalla del G7 se invertirá y el área de información mostrará el modo actual</a:t>
            </a:r>
          </a:p>
          <a:p>
            <a:pPr marL="228600" indent="-228600" rtl="0">
              <a:buFont typeface="+mj-lt"/>
              <a:buAutoNum type="arabicPeriod"/>
            </a:pPr>
            <a:endParaRPr lang="en-US" sz="1200" b="0" i="0" u="none" strike="noStrike" kern="1200" baseline="0" dirty="0">
              <a:solidFill>
                <a:schemeClr val="tx1"/>
              </a:solidFill>
              <a:latin typeface="+mn-lt"/>
              <a:ea typeface="+mn-ea"/>
              <a:cs typeface="+mn-cs"/>
            </a:endParaRPr>
          </a:p>
          <a:p>
            <a:pPr rtl="0"/>
            <a:r>
              <a:rPr lang="es-ES" sz="1200" b="0" i="0" u="none" strike="noStrike" baseline="0" dirty="0">
                <a:solidFill>
                  <a:schemeClr val="tx1"/>
                </a:solidFill>
                <a:latin typeface="+mn-lt"/>
                <a:ea typeface="+mn-ea"/>
                <a:cs typeface="+mn-cs"/>
              </a:rPr>
              <a:t>Para entrar en un modo desde la pantalla de estado principal:</a:t>
            </a:r>
          </a:p>
          <a:p>
            <a:pPr marL="228600" indent="-228600" rtl="0">
              <a:buFont typeface="+mj-lt"/>
              <a:buAutoNum type="arabicPeriod"/>
            </a:pPr>
            <a:r>
              <a:rPr lang="es-ES" sz="1200" b="0" i="0" u="none" strike="noStrike" baseline="0" dirty="0">
                <a:solidFill>
                  <a:schemeClr val="tx1"/>
                </a:solidFill>
                <a:latin typeface="+mn-lt"/>
                <a:ea typeface="+mn-ea"/>
                <a:cs typeface="+mn-cs"/>
              </a:rPr>
              <a:t>Pulse la flecha subir o bajar para abrir el menú secundario del G7</a:t>
            </a:r>
          </a:p>
          <a:p>
            <a:pPr marL="228600" indent="-228600" rtl="0">
              <a:buFont typeface="+mj-lt"/>
              <a:buAutoNum type="arabicPeriod"/>
            </a:pPr>
            <a:r>
              <a:rPr lang="es-ES" sz="1200" b="0" i="0" u="none" strike="noStrike" baseline="0" dirty="0">
                <a:solidFill>
                  <a:schemeClr val="tx1"/>
                </a:solidFill>
                <a:latin typeface="+mn-lt"/>
                <a:ea typeface="+mn-ea"/>
                <a:cs typeface="+mn-cs"/>
              </a:rPr>
              <a:t>Siga pulsando la flecha subir o bajar hasta que llegue al modo deseado</a:t>
            </a:r>
          </a:p>
          <a:p>
            <a:pPr marL="228600" indent="-228600" rtl="0">
              <a:buFont typeface="+mj-lt"/>
              <a:buAutoNum type="arabicPeriod"/>
            </a:pPr>
            <a:r>
              <a:rPr lang="es-ES" sz="1200" b="0" i="0" u="none" strike="noStrike" baseline="0" dirty="0">
                <a:solidFill>
                  <a:schemeClr val="tx1"/>
                </a:solidFill>
                <a:latin typeface="+mn-lt"/>
                <a:ea typeface="+mn-ea"/>
                <a:cs typeface="+mn-cs"/>
              </a:rPr>
              <a:t>Pulse OK para entrar al modo</a:t>
            </a:r>
          </a:p>
          <a:p>
            <a:pPr marL="228600" indent="-228600" rtl="0">
              <a:buFont typeface="+mj-lt"/>
              <a:buAutoNum type="arabicPeriod"/>
            </a:pPr>
            <a:r>
              <a:rPr lang="es-ES" sz="1200" b="0" i="0" u="none" strike="noStrike" baseline="0" dirty="0">
                <a:solidFill>
                  <a:schemeClr val="tx1"/>
                </a:solidFill>
                <a:latin typeface="+mn-lt"/>
                <a:ea typeface="+mn-ea"/>
                <a:cs typeface="+mn-cs"/>
              </a:rPr>
              <a:t>La pantalla del G7 se invertirá y el área de información mostrará el modo actual</a:t>
            </a:r>
          </a:p>
          <a:p>
            <a:endParaRPr lang="en-US" b="1"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pPr/>
              <a:t>20</a:t>
            </a:fld>
            <a:endParaRPr lang="en-US"/>
          </a:p>
        </p:txBody>
      </p:sp>
    </p:spTree>
    <p:extLst>
      <p:ext uri="{BB962C8B-B14F-4D97-AF65-F5344CB8AC3E}">
        <p14:creationId xmlns:p14="http://schemas.microsoft.com/office/powerpoint/2010/main" val="1823831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solidFill>
                  <a:schemeClr val="accent1"/>
                </a:solidFill>
              </a:rPr>
              <a:t>¿Qué </a:t>
            </a:r>
            <a:r>
              <a:rPr lang="es-ES" b="1" baseline="0" dirty="0">
                <a:solidFill>
                  <a:schemeClr val="accent1"/>
                </a:solidFill>
              </a:rPr>
              <a:t>es G7?</a:t>
            </a:r>
          </a:p>
          <a:p>
            <a:endParaRPr lang="en-US" baseline="0" dirty="0"/>
          </a:p>
          <a:p>
            <a:r>
              <a:rPr lang="es-ES" baseline="0" dirty="0"/>
              <a:t>G7 es el primer monitor real de seguridad personal, portátil, que le permite trabajar en cualquier lugar. Le mantiene conectado en todo momento, ya sea en caso de una fuga de gas, un incidente de salud o un intruso.</a:t>
            </a:r>
          </a:p>
          <a:p>
            <a:endParaRPr lang="en-US" baseline="0" dirty="0"/>
          </a:p>
          <a:p>
            <a:r>
              <a:rPr lang="es-ES" baseline="0" dirty="0"/>
              <a:t>Su G7 puede activar la evacuación de la instalación, indicando su ubicación en un mapa en tiempo real. Si necesita ayuda, G7 comunica de forma instantánea su situación, de modo que se pueda gestionar la respuesta más rápida posible y así marcar la diferencia.</a:t>
            </a:r>
          </a:p>
          <a:p>
            <a:endParaRPr lang="en-US" baseline="0" dirty="0"/>
          </a:p>
          <a:p>
            <a:r>
              <a:rPr lang="es-ES" baseline="0" dirty="0"/>
              <a:t>G7 le mantiene seguro en todo momento.</a:t>
            </a:r>
          </a:p>
        </p:txBody>
      </p:sp>
      <p:sp>
        <p:nvSpPr>
          <p:cNvPr id="4" name="Slide Number Placeholder 3"/>
          <p:cNvSpPr>
            <a:spLocks noGrp="1"/>
          </p:cNvSpPr>
          <p:nvPr>
            <p:ph type="sldNum" sz="quarter" idx="10"/>
          </p:nvPr>
        </p:nvSpPr>
        <p:spPr/>
        <p:txBody>
          <a:bodyPr/>
          <a:lstStyle/>
          <a:p>
            <a:fld id="{7B414EFF-87B8-8145-AB64-1D392481C12D}" type="slidenum">
              <a:rPr lang="en-US" smtClean="0"/>
              <a:pPr/>
              <a:t>3</a:t>
            </a:fld>
            <a:endParaRPr lang="en-US"/>
          </a:p>
        </p:txBody>
      </p:sp>
    </p:spTree>
    <p:extLst>
      <p:ext uri="{BB962C8B-B14F-4D97-AF65-F5344CB8AC3E}">
        <p14:creationId xmlns:p14="http://schemas.microsoft.com/office/powerpoint/2010/main" val="1165915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baseline="0" dirty="0"/>
              <a:t>Los modos </a:t>
            </a:r>
            <a:r>
              <a:rPr lang="es-ES" b="0" baseline="0" dirty="0" err="1"/>
              <a:t>Preentrada</a:t>
            </a:r>
            <a:r>
              <a:rPr lang="es-ES" b="0" baseline="0" dirty="0"/>
              <a:t>, Comprobar fugas y SCBA tienen periodos de espera configurables. Cuando finaliza el periodo, el G7 le preguntará si desea seguir en el modo. Lea la pantalla, pulse la flecha subir para ampliar el tiempo en el modo a otro periodo o la flecha bajar para salir del modo y volver a la función del dispositivo normal. </a:t>
            </a:r>
          </a:p>
          <a:p>
            <a:endParaRPr lang="en-US" b="0" baseline="0" dirty="0"/>
          </a:p>
          <a:p>
            <a:r>
              <a:rPr lang="es-ES" b="0" baseline="0" dirty="0"/>
              <a:t>Si no elige en el plazo de 30 segundos, el G7 volverá automáticamente al modo normal. Si está activado el temporizador de registro, se abrirá inmediatamente una ventana de </a:t>
            </a:r>
            <a:r>
              <a:rPr lang="es-ES" b="0" baseline="0" dirty="0" err="1"/>
              <a:t>check</a:t>
            </a:r>
            <a:r>
              <a:rPr lang="es-ES" b="0" baseline="0" dirty="0"/>
              <a:t>-in para confirmar que está bien.</a:t>
            </a:r>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pPr/>
              <a:t>21</a:t>
            </a:fld>
            <a:endParaRPr lang="en-US"/>
          </a:p>
        </p:txBody>
      </p:sp>
    </p:spTree>
    <p:extLst>
      <p:ext uri="{BB962C8B-B14F-4D97-AF65-F5344CB8AC3E}">
        <p14:creationId xmlns:p14="http://schemas.microsoft.com/office/powerpoint/2010/main" val="676057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b="0" baseline="0" noProof="0" dirty="0"/>
              <a:t>Se utiliza un cartucho de bomba para tomar muestras de aire de las áreas para comprobar que son seguras antes de entrar.</a:t>
            </a:r>
          </a:p>
          <a:p>
            <a:endParaRPr lang="en-US" b="0" baseline="0" dirty="0"/>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pPr/>
              <a:t>22</a:t>
            </a:fld>
            <a:endParaRPr lang="en-US"/>
          </a:p>
        </p:txBody>
      </p:sp>
    </p:spTree>
    <p:extLst>
      <p:ext uri="{BB962C8B-B14F-4D97-AF65-F5344CB8AC3E}">
        <p14:creationId xmlns:p14="http://schemas.microsoft.com/office/powerpoint/2010/main" val="19506570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noProof="0" dirty="0">
                <a:latin typeface="Arial" panose="020B0604020202020204" pitchFamily="34" charset="0"/>
                <a:cs typeface="Arial" panose="020B0604020202020204" pitchFamily="34" charset="0"/>
              </a:rPr>
              <a:t>Las pruebas de bloqueo se hacen para comprobar que el equipo funciona correctamente antes de usar la bomba para analizar los niveles de gas en un</a:t>
            </a:r>
            <a:r>
              <a:rPr lang="es-ES" sz="1200" baseline="0" noProof="0" dirty="0">
                <a:latin typeface="Arial" panose="020B0604020202020204" pitchFamily="34" charset="0"/>
                <a:cs typeface="Arial" panose="020B0604020202020204" pitchFamily="34" charset="0"/>
              </a:rPr>
              <a:t> entorno. De esta forma, se garantiza la ausencia de fugas o de tubos retorcidos</a:t>
            </a:r>
            <a:r>
              <a:rPr lang="es-ES" sz="1200" b="0" baseline="0" noProof="0"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baseline="0" noProof="0" dirty="0">
                <a:latin typeface="Arial" panose="020B0604020202020204" pitchFamily="34" charset="0"/>
                <a:cs typeface="Arial" panose="020B0604020202020204" pitchFamily="34" charset="0"/>
              </a:rPr>
              <a:t>Existen dos tipos de pruebas de bloqueo en el G7: automática y manual. La prueba de bloqueo automática se pone en marcha cada vez que intenta entrar en un modo con bombeo con un cartucho de bomba conectado. Aparecen los pasos en la pantalla del G7. Si pasa la prueba, entrará en el modo con bombeo y la bomba se encenderá automáticamente; de lo contario, el G7 volverá al modo normal.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baseline="0" noProof="0" dirty="0">
                <a:latin typeface="Arial" panose="020B0604020202020204" pitchFamily="34" charset="0"/>
                <a:cs typeface="Arial" panose="020B0604020202020204" pitchFamily="34" charset="0"/>
              </a:rPr>
              <a:t>La prueba de bloqueo manual puede hacerse en cualquier momento mientras esté el bombeo. Para ello, debe conectar un conector rápido al tubo, tapar la entrada y esperar una advertencia amarilla. Una vez suena la alarma, puede destapar la entrada y esperar a que pare. Si la advertencia amarilla se detiene, el equipo es seguro para ser utilizado.</a:t>
            </a:r>
            <a:endParaRPr lang="es-ES" sz="1200" noProof="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B414EFF-87B8-8145-AB64-1D392481C12D}" type="slidenum">
              <a:rPr lang="en-US" smtClean="0"/>
              <a:pPr/>
              <a:t>23</a:t>
            </a:fld>
            <a:endParaRPr lang="en-US"/>
          </a:p>
        </p:txBody>
      </p:sp>
    </p:spTree>
    <p:extLst>
      <p:ext uri="{BB962C8B-B14F-4D97-AF65-F5344CB8AC3E}">
        <p14:creationId xmlns:p14="http://schemas.microsoft.com/office/powerpoint/2010/main" val="19241082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pPr/>
              <a:t>24</a:t>
            </a:fld>
            <a:endParaRPr lang="en-US"/>
          </a:p>
        </p:txBody>
      </p:sp>
    </p:spTree>
    <p:extLst>
      <p:ext uri="{BB962C8B-B14F-4D97-AF65-F5344CB8AC3E}">
        <p14:creationId xmlns:p14="http://schemas.microsoft.com/office/powerpoint/2010/main" val="24623593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baseline="0" dirty="0"/>
              <a:t>Apagado</a:t>
            </a:r>
          </a:p>
          <a:p>
            <a:r>
              <a:rPr lang="es-ES" baseline="0" dirty="0"/>
              <a:t>Antes de apagar, compruebe que la luz </a:t>
            </a:r>
            <a:r>
              <a:rPr lang="es-ES" baseline="0" dirty="0" err="1"/>
              <a:t>SureSafe</a:t>
            </a:r>
            <a:r>
              <a:rPr lang="es-ES" baseline="0" dirty="0"/>
              <a:t> esté verde y fija. En ese momento, mantenga pulsado el botón de encendido.</a:t>
            </a:r>
          </a:p>
          <a:p>
            <a:r>
              <a:rPr lang="es-ES" baseline="0" dirty="0"/>
              <a:t>El dispositivo entrará en secuencia de apagado, puede que tarde unos minutos en desconectarse de la red.</a:t>
            </a:r>
          </a:p>
          <a:p>
            <a:r>
              <a:rPr lang="es-ES" baseline="0" dirty="0"/>
              <a:t>Una vez que se hayan apagado todas las luces y se hayan detenido todas las vibraciones, el dispositivo se habrá desconectado de la red de seguridad </a:t>
            </a:r>
            <a:r>
              <a:rPr lang="es-ES" baseline="0" dirty="0" err="1"/>
              <a:t>Blackline</a:t>
            </a:r>
            <a:r>
              <a:rPr lang="es-ES" baseline="0" dirty="0"/>
              <a:t> y dejará de vigilar su seguridad.</a:t>
            </a:r>
          </a:p>
          <a:p>
            <a:r>
              <a:rPr lang="es-ES" baseline="0" dirty="0"/>
              <a:t>Compruebe siempre que todos los G7x conectados están apagados completamente antes que G7 Bridge.</a:t>
            </a:r>
          </a:p>
        </p:txBody>
      </p:sp>
      <p:sp>
        <p:nvSpPr>
          <p:cNvPr id="4" name="Slide Number Placeholder 3"/>
          <p:cNvSpPr>
            <a:spLocks noGrp="1"/>
          </p:cNvSpPr>
          <p:nvPr>
            <p:ph type="sldNum" sz="quarter" idx="10"/>
          </p:nvPr>
        </p:nvSpPr>
        <p:spPr/>
        <p:txBody>
          <a:bodyPr/>
          <a:lstStyle/>
          <a:p>
            <a:fld id="{7B414EFF-87B8-8145-AB64-1D392481C12D}" type="slidenum">
              <a:rPr lang="en-US" smtClean="0"/>
              <a:pPr/>
              <a:t>25</a:t>
            </a:fld>
            <a:endParaRPr lang="en-US"/>
          </a:p>
        </p:txBody>
      </p:sp>
    </p:spTree>
    <p:extLst>
      <p:ext uri="{BB962C8B-B14F-4D97-AF65-F5344CB8AC3E}">
        <p14:creationId xmlns:p14="http://schemas.microsoft.com/office/powerpoint/2010/main" val="12145883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Inserte la clavija </a:t>
            </a:r>
            <a:r>
              <a:rPr lang="es-ES" baseline="0" dirty="0"/>
              <a:t>micro-USB en el enganche de carga extraíble y, a continuación, deslice el enganche en el puerto de carga en la parte inferior del G7. </a:t>
            </a:r>
          </a:p>
          <a:p>
            <a:r>
              <a:rPr lang="es-ES" baseline="0" dirty="0"/>
              <a:t>La luz roja continua de la parte inferior del dispositivo indica que el G7 se está cargando.</a:t>
            </a:r>
          </a:p>
          <a:p>
            <a:r>
              <a:rPr lang="es-ES" baseline="0" dirty="0"/>
              <a:t>La pantalla LCD le indicará cuándo se ha cargado completamente el dispositivo.</a:t>
            </a:r>
          </a:p>
          <a:p>
            <a:r>
              <a:rPr lang="es-ES" baseline="0" dirty="0" err="1"/>
              <a:t>Blackline</a:t>
            </a:r>
            <a:r>
              <a:rPr lang="es-ES" baseline="0" dirty="0"/>
              <a:t> recomienda que cargue completamente el dispositivo después de cada turno.</a:t>
            </a:r>
          </a:p>
          <a:p>
            <a:endParaRPr lang="en-US" baseline="0" dirty="0"/>
          </a:p>
          <a:p>
            <a:r>
              <a:rPr lang="es-ES" baseline="0" dirty="0"/>
              <a:t>El proceso de carga apagará automáticamente su G7 para que no se activen alertas durante el proceso de carga.</a:t>
            </a:r>
          </a:p>
        </p:txBody>
      </p:sp>
      <p:sp>
        <p:nvSpPr>
          <p:cNvPr id="4" name="Slide Number Placeholder 3"/>
          <p:cNvSpPr>
            <a:spLocks noGrp="1"/>
          </p:cNvSpPr>
          <p:nvPr>
            <p:ph type="sldNum" sz="quarter" idx="10"/>
          </p:nvPr>
        </p:nvSpPr>
        <p:spPr/>
        <p:txBody>
          <a:bodyPr/>
          <a:lstStyle/>
          <a:p>
            <a:fld id="{7B414EFF-87B8-8145-AB64-1D392481C12D}" type="slidenum">
              <a:rPr lang="en-US" smtClean="0"/>
              <a:pPr/>
              <a:t>26</a:t>
            </a:fld>
            <a:endParaRPr lang="en-US"/>
          </a:p>
        </p:txBody>
      </p:sp>
    </p:spTree>
    <p:extLst>
      <p:ext uri="{BB962C8B-B14F-4D97-AF65-F5344CB8AC3E}">
        <p14:creationId xmlns:p14="http://schemas.microsoft.com/office/powerpoint/2010/main" val="5885394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Inserte la clavija</a:t>
            </a:r>
            <a:r>
              <a:rPr lang="es-ES" baseline="0" dirty="0"/>
              <a:t> micro-USB en el enganche de carga extraíble y, a continuación, deslice el enganche en el puerto de carga en el lateral de G7 Bridge. </a:t>
            </a:r>
          </a:p>
          <a:p>
            <a:r>
              <a:rPr lang="es-ES" baseline="0" dirty="0"/>
              <a:t>La luz roja continua de la parte inferior del dispositivo indica que el G7 se está cargando.</a:t>
            </a:r>
          </a:p>
          <a:p>
            <a:r>
              <a:rPr lang="es-ES" baseline="0" dirty="0"/>
              <a:t>La pantalla LCD le indicará cuándo se ha cargado completamente el dispositivo.</a:t>
            </a:r>
          </a:p>
          <a:p>
            <a:r>
              <a:rPr lang="es-ES" baseline="0" dirty="0" err="1"/>
              <a:t>Blackline</a:t>
            </a:r>
            <a:r>
              <a:rPr lang="es-ES" baseline="0" dirty="0"/>
              <a:t> recomienda que cargue completamente el dispositivo después de cada turno.</a:t>
            </a:r>
          </a:p>
          <a:p>
            <a:endParaRPr lang="en-US" baseline="0" dirty="0"/>
          </a:p>
          <a:p>
            <a:r>
              <a:rPr lang="es-ES" baseline="0" dirty="0"/>
              <a:t>El proceso de carga apagará automáticamente su G7 para que no se activen alertas durante el proceso de carga.</a:t>
            </a:r>
          </a:p>
        </p:txBody>
      </p:sp>
      <p:sp>
        <p:nvSpPr>
          <p:cNvPr id="4" name="Slide Number Placeholder 3"/>
          <p:cNvSpPr>
            <a:spLocks noGrp="1"/>
          </p:cNvSpPr>
          <p:nvPr>
            <p:ph type="sldNum" sz="quarter" idx="10"/>
          </p:nvPr>
        </p:nvSpPr>
        <p:spPr/>
        <p:txBody>
          <a:bodyPr/>
          <a:lstStyle/>
          <a:p>
            <a:fld id="{7B414EFF-87B8-8145-AB64-1D392481C12D}" type="slidenum">
              <a:rPr lang="en-US" smtClean="0"/>
              <a:pPr/>
              <a:t>27</a:t>
            </a:fld>
            <a:endParaRPr lang="en-US"/>
          </a:p>
        </p:txBody>
      </p:sp>
    </p:spTree>
    <p:extLst>
      <p:ext uri="{BB962C8B-B14F-4D97-AF65-F5344CB8AC3E}">
        <p14:creationId xmlns:p14="http://schemas.microsoft.com/office/powerpoint/2010/main" val="15552424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pPr/>
              <a:t>29</a:t>
            </a:fld>
            <a:endParaRPr lang="en-US"/>
          </a:p>
        </p:txBody>
      </p:sp>
    </p:spTree>
    <p:extLst>
      <p:ext uri="{BB962C8B-B14F-4D97-AF65-F5344CB8AC3E}">
        <p14:creationId xmlns:p14="http://schemas.microsoft.com/office/powerpoint/2010/main" val="1612632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solidFill>
                  <a:schemeClr val="accent1"/>
                </a:solidFill>
              </a:rPr>
              <a:t>¿Qué </a:t>
            </a:r>
            <a:r>
              <a:rPr lang="es-ES" b="1" baseline="0" dirty="0">
                <a:solidFill>
                  <a:schemeClr val="accent1"/>
                </a:solidFill>
              </a:rPr>
              <a:t>es G7?</a:t>
            </a:r>
          </a:p>
          <a:p>
            <a:endParaRPr lang="en-US" baseline="0" dirty="0"/>
          </a:p>
          <a:p>
            <a:r>
              <a:rPr lang="es-ES" baseline="0" dirty="0"/>
              <a:t>G7 es el primer monitor real de seguridad personal, portátil, que le permite trabajar en cualquier lugar. Le mantiene conectado en todo momento, ya sea en caso de una fuga de gas, un incidente de salud o un intruso.</a:t>
            </a:r>
          </a:p>
          <a:p>
            <a:endParaRPr lang="en-US" baseline="0" dirty="0"/>
          </a:p>
          <a:p>
            <a:r>
              <a:rPr lang="es-ES" baseline="0" dirty="0"/>
              <a:t>Su G7 puede activar la evacuación de la instalación, indicando su ubicación en un mapa en tiempo real. Si necesita ayuda, G7 comunica de forma instantánea su situación, de modo que se pueda gestionar la respuesta más rápida posible y así marcar la diferencia.</a:t>
            </a:r>
          </a:p>
          <a:p>
            <a:endParaRPr lang="en-US" baseline="0" dirty="0"/>
          </a:p>
          <a:p>
            <a:r>
              <a:rPr lang="es-ES" baseline="0" dirty="0"/>
              <a:t>G7 le mantiene seguro en todo momento.</a:t>
            </a:r>
          </a:p>
        </p:txBody>
      </p:sp>
      <p:sp>
        <p:nvSpPr>
          <p:cNvPr id="4" name="Slide Number Placeholder 3"/>
          <p:cNvSpPr>
            <a:spLocks noGrp="1"/>
          </p:cNvSpPr>
          <p:nvPr>
            <p:ph type="sldNum" sz="quarter" idx="10"/>
          </p:nvPr>
        </p:nvSpPr>
        <p:spPr/>
        <p:txBody>
          <a:bodyPr/>
          <a:lstStyle/>
          <a:p>
            <a:fld id="{7B414EFF-87B8-8145-AB64-1D392481C12D}" type="slidenum">
              <a:rPr lang="en-US" smtClean="0"/>
              <a:pPr/>
              <a:t>4</a:t>
            </a:fld>
            <a:endParaRPr lang="en-US"/>
          </a:p>
        </p:txBody>
      </p:sp>
    </p:spTree>
    <p:extLst>
      <p:ext uri="{BB962C8B-B14F-4D97-AF65-F5344CB8AC3E}">
        <p14:creationId xmlns:p14="http://schemas.microsoft.com/office/powerpoint/2010/main" val="2022247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pPr/>
              <a:t>5</a:t>
            </a:fld>
            <a:endParaRPr lang="en-US"/>
          </a:p>
        </p:txBody>
      </p:sp>
    </p:spTree>
    <p:extLst>
      <p:ext uri="{BB962C8B-B14F-4D97-AF65-F5344CB8AC3E}">
        <p14:creationId xmlns:p14="http://schemas.microsoft.com/office/powerpoint/2010/main" val="245703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El G7 es fácil de usar gracias a su pantalla LCD de gran visibilidad y al </a:t>
            </a:r>
            <a:r>
              <a:rPr lang="es-ES" baseline="0"/>
              <a:t>sistema de menú de tres botones.</a:t>
            </a:r>
          </a:p>
          <a:p>
            <a:endParaRPr lang="en-US" dirty="0"/>
          </a:p>
          <a:p>
            <a:r>
              <a:rPr lang="es-ES" b="1" baseline="0"/>
              <a:t>BOTÓN OK</a:t>
            </a:r>
          </a:p>
          <a:p>
            <a:r>
              <a:rPr lang="es-ES" baseline="0"/>
              <a:t>Pulse el botón OK para entrar en el menú principal de la pantalla LCD y para confirmar la selección del menú.</a:t>
            </a:r>
          </a:p>
          <a:p>
            <a:endParaRPr lang="en-US" baseline="0" dirty="0"/>
          </a:p>
          <a:p>
            <a:r>
              <a:rPr lang="es-ES" b="1" baseline="0"/>
              <a:t>BOTONES DE FLECHA SUBIR Y BAJAR</a:t>
            </a:r>
          </a:p>
          <a:p>
            <a:r>
              <a:rPr lang="es-ES" baseline="0"/>
              <a:t>Pulse la flecha subir o bajar para navegar por el menú.</a:t>
            </a:r>
            <a:br>
              <a:rPr lang="es-ES" baseline="0"/>
            </a:br>
            <a:r>
              <a:rPr lang="es-ES" baseline="0"/>
              <a:t>Mantenga pulsadas ambas a la vez para silenciarlo.</a:t>
            </a:r>
          </a:p>
          <a:p>
            <a:endParaRPr lang="en-US" baseline="0" dirty="0"/>
          </a:p>
          <a:p>
            <a:r>
              <a:rPr lang="es-ES" b="1" baseline="0"/>
              <a:t>TIRAR DEL CIERRE</a:t>
            </a:r>
          </a:p>
          <a:p>
            <a:r>
              <a:rPr lang="es-ES" baseline="0"/>
              <a:t>Baje el cierre para llamar y solicitar ayuda cuando sea necesaria.</a:t>
            </a:r>
          </a:p>
          <a:p>
            <a:endParaRPr lang="en-US" baseline="0" dirty="0"/>
          </a:p>
          <a:p>
            <a:r>
              <a:rPr lang="es-ES" b="1" baseline="0">
                <a:solidFill>
                  <a:schemeClr val="accent1"/>
                </a:solidFill>
              </a:rPr>
              <a:t>PULSADOR DEL CIERRE</a:t>
            </a:r>
          </a:p>
          <a:p>
            <a:r>
              <a:rPr lang="es-ES" baseline="0"/>
              <a:t>Pulse el cierre para confirmar a G7 que se encuentra bien. </a:t>
            </a:r>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pPr/>
              <a:t>6</a:t>
            </a:fld>
            <a:endParaRPr lang="en-US"/>
          </a:p>
        </p:txBody>
      </p:sp>
    </p:spTree>
    <p:extLst>
      <p:ext uri="{BB962C8B-B14F-4D97-AF65-F5344CB8AC3E}">
        <p14:creationId xmlns:p14="http://schemas.microsoft.com/office/powerpoint/2010/main" val="1246955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G7 es fácil de usar gracias a su pantalla LCD de gran visibilidad y al </a:t>
            </a:r>
            <a:r>
              <a:rPr lang="es-ES" baseline="0" dirty="0"/>
              <a:t>sistema de menú de tres botones.</a:t>
            </a:r>
          </a:p>
          <a:p>
            <a:endParaRPr lang="en-US" dirty="0"/>
          </a:p>
          <a:p>
            <a:r>
              <a:rPr lang="es-ES" b="1" baseline="0" dirty="0"/>
              <a:t>BOTÓN OK</a:t>
            </a:r>
          </a:p>
          <a:p>
            <a:r>
              <a:rPr lang="es-ES" baseline="0" dirty="0"/>
              <a:t>Pulse el botón OK para entrar en el menú principal de la pantalla LCD y para confirmar la selección del menú.</a:t>
            </a:r>
          </a:p>
          <a:p>
            <a:endParaRPr lang="en-US" baseline="0" dirty="0"/>
          </a:p>
          <a:p>
            <a:r>
              <a:rPr lang="es-ES" b="1" baseline="0" dirty="0"/>
              <a:t>BOTONES DE FLECHA SUBIR Y BAJAR</a:t>
            </a:r>
          </a:p>
          <a:p>
            <a:r>
              <a:rPr lang="es-ES" baseline="0" dirty="0"/>
              <a:t>Pulse la flecha subir o bajar para navegar por el menú.</a:t>
            </a:r>
            <a:br>
              <a:rPr lang="es-ES" baseline="0" dirty="0"/>
            </a:br>
            <a:endParaRPr lang="es-ES" baseline="0" dirty="0"/>
          </a:p>
          <a:p>
            <a:r>
              <a:rPr lang="es-ES" b="1" baseline="0" dirty="0"/>
              <a:t>PANTALLA LCD</a:t>
            </a:r>
          </a:p>
          <a:p>
            <a:r>
              <a:rPr lang="es-ES" baseline="0" dirty="0"/>
              <a:t>La pantalla LCD se puede usar para ver las opciones del menú, el nivel de batería, cuántos dispositivos G7x o 900 están conectados y si G7 Bridge está conectado a comunicaciones vía satélite o redes móviles. </a:t>
            </a:r>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pPr/>
              <a:t>7</a:t>
            </a:fld>
            <a:endParaRPr lang="en-US"/>
          </a:p>
        </p:txBody>
      </p:sp>
    </p:spTree>
    <p:extLst>
      <p:ext uri="{BB962C8B-B14F-4D97-AF65-F5344CB8AC3E}">
        <p14:creationId xmlns:p14="http://schemas.microsoft.com/office/powerpoint/2010/main" val="958130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G7 Bridge se puede montar en diversos</a:t>
            </a:r>
            <a:r>
              <a:rPr lang="es-ES" baseline="0" dirty="0"/>
              <a:t> lugares, por ejemplo:</a:t>
            </a:r>
          </a:p>
          <a:p>
            <a:pPr marL="171450" indent="-171450">
              <a:buFont typeface="Arial" charset="0"/>
              <a:buChar char="•"/>
            </a:pPr>
            <a:r>
              <a:rPr lang="es-ES" baseline="0" dirty="0"/>
              <a:t>Parte superior del vehículo</a:t>
            </a:r>
          </a:p>
          <a:p>
            <a:pPr marL="171450" indent="-171450">
              <a:buFont typeface="Arial" charset="0"/>
              <a:buChar char="•"/>
            </a:pPr>
            <a:r>
              <a:rPr lang="es-ES" baseline="0" dirty="0"/>
              <a:t>Salpicadero</a:t>
            </a:r>
          </a:p>
          <a:p>
            <a:pPr marL="171450" indent="-171450">
              <a:buFont typeface="Arial" charset="0"/>
              <a:buChar char="•"/>
            </a:pPr>
            <a:r>
              <a:rPr lang="es-ES" baseline="0" dirty="0"/>
              <a:t>Parte trasera del vehículo</a:t>
            </a:r>
          </a:p>
          <a:p>
            <a:pPr marL="171450" indent="-171450">
              <a:buFont typeface="Arial" charset="0"/>
              <a:buChar char="•"/>
            </a:pPr>
            <a:r>
              <a:rPr lang="es-ES" baseline="0" dirty="0"/>
              <a:t>Cajas de camiones</a:t>
            </a:r>
          </a:p>
          <a:p>
            <a:pPr marL="171450" indent="-171450">
              <a:buFont typeface="Arial" charset="0"/>
              <a:buChar char="•"/>
            </a:pPr>
            <a:r>
              <a:rPr lang="es-ES" baseline="0" dirty="0"/>
              <a:t>Barcos</a:t>
            </a:r>
          </a:p>
          <a:p>
            <a:pPr marL="171450" indent="-171450">
              <a:buFont typeface="Arial" charset="0"/>
              <a:buChar char="•"/>
            </a:pPr>
            <a:r>
              <a:rPr lang="es-ES" baseline="0" dirty="0" err="1"/>
              <a:t>Quads</a:t>
            </a:r>
            <a:endParaRPr lang="es-ES" baseline="0" dirty="0"/>
          </a:p>
          <a:p>
            <a:pPr marL="0" indent="0">
              <a:buFont typeface="Arial" charset="0"/>
              <a:buNone/>
            </a:pPr>
            <a:endParaRPr lang="en-US" baseline="0" dirty="0"/>
          </a:p>
          <a:p>
            <a:pPr marL="0" indent="0">
              <a:buFont typeface="Arial" charset="0"/>
              <a:buNone/>
            </a:pPr>
            <a:r>
              <a:rPr lang="es-ES" baseline="0" dirty="0"/>
              <a:t>Al manejar el G7 Bridge, asegúrese de que este tenga una visión clara del cielo y de que esté a un mínimo de 10 metros de cualquier edificio. </a:t>
            </a:r>
          </a:p>
        </p:txBody>
      </p:sp>
      <p:sp>
        <p:nvSpPr>
          <p:cNvPr id="4" name="Slide Number Placeholder 3"/>
          <p:cNvSpPr>
            <a:spLocks noGrp="1"/>
          </p:cNvSpPr>
          <p:nvPr>
            <p:ph type="sldNum" sz="quarter" idx="10"/>
          </p:nvPr>
        </p:nvSpPr>
        <p:spPr/>
        <p:txBody>
          <a:bodyPr/>
          <a:lstStyle/>
          <a:p>
            <a:fld id="{7B414EFF-87B8-8145-AB64-1D392481C12D}" type="slidenum">
              <a:rPr lang="en-US" smtClean="0"/>
              <a:pPr/>
              <a:t>8</a:t>
            </a:fld>
            <a:endParaRPr lang="en-US"/>
          </a:p>
        </p:txBody>
      </p:sp>
    </p:spTree>
    <p:extLst>
      <p:ext uri="{BB962C8B-B14F-4D97-AF65-F5344CB8AC3E}">
        <p14:creationId xmlns:p14="http://schemas.microsoft.com/office/powerpoint/2010/main" val="1234022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Encendido</a:t>
            </a:r>
          </a:p>
          <a:p>
            <a:r>
              <a:rPr lang="es-ES" dirty="0"/>
              <a:t>Asegúrese de que se encuentra en un</a:t>
            </a:r>
            <a:r>
              <a:rPr lang="es-ES" baseline="0" dirty="0"/>
              <a:t> ambiente</a:t>
            </a:r>
            <a:r>
              <a:rPr lang="es-ES" dirty="0"/>
              <a:t> limpio</a:t>
            </a:r>
          </a:p>
          <a:p>
            <a:r>
              <a:rPr lang="es-ES" dirty="0"/>
              <a:t>Pulse</a:t>
            </a:r>
            <a:r>
              <a:rPr lang="es-ES" baseline="0" dirty="0"/>
              <a:t> el botón de encendido y espere a que la luz </a:t>
            </a:r>
            <a:r>
              <a:rPr lang="es-ES" baseline="0" dirty="0" err="1"/>
              <a:t>SureSafe</a:t>
            </a:r>
            <a:r>
              <a:rPr lang="es-ES" baseline="0" dirty="0"/>
              <a:t> verde que parpadea se quede fija.</a:t>
            </a:r>
          </a:p>
          <a:p>
            <a:r>
              <a:rPr lang="es-ES" baseline="0" dirty="0"/>
              <a:t>El dispositivo recorre todas las funciones activadas en la configuración.</a:t>
            </a:r>
          </a:p>
          <a:p>
            <a:r>
              <a:rPr lang="es-ES" baseline="0" dirty="0"/>
              <a:t>Una vez conectado, la luz verde permanecerá encendida, lo que significa que se está vigilando su seguridad.</a:t>
            </a:r>
          </a:p>
          <a:p>
            <a:endParaRPr lang="en-US" dirty="0"/>
          </a:p>
          <a:p>
            <a:r>
              <a:rPr lang="es-ES" dirty="0"/>
              <a:t>No pasa nada</a:t>
            </a:r>
            <a:r>
              <a:rPr lang="es-ES" baseline="0" dirty="0"/>
              <a:t> si hay momentos breves en que no hay cobertura. Si observa que la luz </a:t>
            </a:r>
            <a:r>
              <a:rPr lang="es-ES" baseline="0" dirty="0" err="1"/>
              <a:t>SureSafe</a:t>
            </a:r>
            <a:r>
              <a:rPr lang="es-ES" baseline="0" dirty="0"/>
              <a:t> parpadea durante más de 45 minutos, quizás deba buscar soluciones alternativas de </a:t>
            </a:r>
            <a:r>
              <a:rPr lang="es-ES" baseline="0" dirty="0" err="1"/>
              <a:t>Blackline</a:t>
            </a:r>
            <a:r>
              <a:rPr lang="es-ES" baseline="0" dirty="0"/>
              <a:t>.</a:t>
            </a:r>
          </a:p>
        </p:txBody>
      </p:sp>
      <p:sp>
        <p:nvSpPr>
          <p:cNvPr id="4" name="Slide Number Placeholder 3"/>
          <p:cNvSpPr>
            <a:spLocks noGrp="1"/>
          </p:cNvSpPr>
          <p:nvPr>
            <p:ph type="sldNum" sz="quarter" idx="10"/>
          </p:nvPr>
        </p:nvSpPr>
        <p:spPr/>
        <p:txBody>
          <a:bodyPr/>
          <a:lstStyle/>
          <a:p>
            <a:fld id="{7B414EFF-87B8-8145-AB64-1D392481C12D}" type="slidenum">
              <a:rPr lang="en-US" smtClean="0"/>
              <a:pPr/>
              <a:t>9</a:t>
            </a:fld>
            <a:endParaRPr lang="en-US"/>
          </a:p>
        </p:txBody>
      </p:sp>
    </p:spTree>
    <p:extLst>
      <p:ext uri="{BB962C8B-B14F-4D97-AF65-F5344CB8AC3E}">
        <p14:creationId xmlns:p14="http://schemas.microsoft.com/office/powerpoint/2010/main" val="1878112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aseline="0" dirty="0"/>
              <a:t>Cuando encienda el dispositivo, le informará con una alarma de advertencia amarilla si debe hacerse una prueba de funcionamiento o una calibración. Lea la pantalla del G7 para ver lo que debe hacerse y mantenga pulsadas las flechas subir y bajar para silenciar la alarma.</a:t>
            </a:r>
          </a:p>
          <a:p>
            <a:endParaRPr lang="en-US"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pPr/>
              <a:t>10</a:t>
            </a:fld>
            <a:endParaRPr lang="en-US"/>
          </a:p>
        </p:txBody>
      </p:sp>
    </p:spTree>
    <p:extLst>
      <p:ext uri="{BB962C8B-B14F-4D97-AF65-F5344CB8AC3E}">
        <p14:creationId xmlns:p14="http://schemas.microsoft.com/office/powerpoint/2010/main" val="10966850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Full Cover Image Dark">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p:cNvSpPr>
            <a:spLocks noGrp="1"/>
          </p:cNvSpPr>
          <p:nvPr>
            <p:ph type="pic" sz="quarter" idx="11"/>
          </p:nvPr>
        </p:nvSpPr>
        <p:spPr>
          <a:xfrm>
            <a:off x="0" y="0"/>
            <a:ext cx="9144000" cy="6858000"/>
          </a:xfrm>
        </p:spPr>
        <p:txBody>
          <a:bodyPr/>
          <a:lstStyle/>
          <a:p>
            <a:pPr marL="171450" marR="0" lvl="0" indent="-171450" algn="l" defTabSz="685800" rtl="0" eaLnBrk="1" fontAlgn="auto" latinLnBrk="0" hangingPunct="1">
              <a:lnSpc>
                <a:spcPct val="90000"/>
              </a:lnSpc>
              <a:spcBef>
                <a:spcPts val="750"/>
              </a:spcBef>
              <a:spcAft>
                <a:spcPts val="0"/>
              </a:spcAft>
              <a:buClr>
                <a:schemeClr val="accent1"/>
              </a:buClr>
              <a:buSzTx/>
              <a:buFont typeface="Wingdings" charset="2"/>
              <a:buNone/>
              <a:tabLst/>
              <a:defRPr/>
            </a:pPr>
            <a:r>
              <a:rPr lang="en-US"/>
              <a:t>Drag picture to placeholder or click icon to add</a:t>
            </a:r>
            <a:endParaRPr lang="en-US" dirty="0"/>
          </a:p>
        </p:txBody>
      </p:sp>
      <p:sp>
        <p:nvSpPr>
          <p:cNvPr id="2" name="Title 1"/>
          <p:cNvSpPr>
            <a:spLocks noGrp="1"/>
          </p:cNvSpPr>
          <p:nvPr>
            <p:ph type="ctrTitle" hasCustomPrompt="1"/>
          </p:nvPr>
        </p:nvSpPr>
        <p:spPr>
          <a:xfrm>
            <a:off x="1143000" y="3105812"/>
            <a:ext cx="6858000" cy="417325"/>
          </a:xfrm>
        </p:spPr>
        <p:txBody>
          <a:bodyPr anchor="b">
            <a:normAutofit/>
          </a:bodyPr>
          <a:lstStyle>
            <a:lvl1pPr algn="ctr">
              <a:defRPr sz="2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3"/>
          <p:cNvSpPr txBox="1">
            <a:spLocks/>
          </p:cNvSpPr>
          <p:nvPr userDrawn="1"/>
        </p:nvSpPr>
        <p:spPr>
          <a:xfrm>
            <a:off x="1143001" y="6479706"/>
            <a:ext cx="6857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1000" dirty="0" err="1">
                <a:solidFill>
                  <a:srgbClr val="0073CF"/>
                </a:solidFill>
              </a:rPr>
              <a:t>www.BlacklineSafety.com</a:t>
            </a:r>
            <a:endParaRPr lang="en-US" sz="1000" dirty="0">
              <a:solidFill>
                <a:srgbClr val="0073CF"/>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9493" y="234518"/>
            <a:ext cx="1529510" cy="23538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8942" y="26896"/>
            <a:ext cx="6898342" cy="500063"/>
          </a:xfrm>
        </p:spPr>
        <p:txBody>
          <a:bodyPr anchor="b">
            <a:normAutofit/>
          </a:bodyPr>
          <a:lstStyle>
            <a:lvl1pPr>
              <a:defRPr sz="2000"/>
            </a:lvl1pPr>
          </a:lstStyle>
          <a:p>
            <a:r>
              <a:rPr lang="en-US" dirty="0"/>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629841" y="987426"/>
            <a:ext cx="2949178" cy="488156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a:solidFill>
                  <a:schemeClr val="bg1"/>
                </a:solidFill>
              </a:rPr>
              <a:t>QUESTIONS?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32715" y="2649600"/>
            <a:ext cx="3278570" cy="504552"/>
          </a:xfrm>
          <a:prstGeom prst="rect">
            <a:avLst/>
          </a:prstGeom>
        </p:spPr>
      </p:pic>
      <p:sp>
        <p:nvSpPr>
          <p:cNvPr id="5" name="TextBox 4"/>
          <p:cNvSpPr txBox="1"/>
          <p:nvPr userDrawn="1"/>
        </p:nvSpPr>
        <p:spPr>
          <a:xfrm>
            <a:off x="2896715" y="3607200"/>
            <a:ext cx="3360085" cy="307777"/>
          </a:xfrm>
          <a:prstGeom prst="rect">
            <a:avLst/>
          </a:prstGeom>
          <a:noFill/>
        </p:spPr>
        <p:txBody>
          <a:bodyPr wrap="square" rtlCol="0">
            <a:spAutoFit/>
          </a:bodyPr>
          <a:lstStyle/>
          <a:p>
            <a:pPr algn="ctr"/>
            <a:r>
              <a:rPr lang="en-US" sz="1400"/>
              <a:t>www.BlacklineSafety.com</a:t>
            </a:r>
            <a:endParaRPr lang="en-US" sz="1400" dirty="0"/>
          </a:p>
        </p:txBody>
      </p:sp>
    </p:spTree>
    <p:extLst>
      <p:ext uri="{BB962C8B-B14F-4D97-AF65-F5344CB8AC3E}">
        <p14:creationId xmlns:p14="http://schemas.microsoft.com/office/powerpoint/2010/main" val="14701815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 Generic">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2" name="Title 1"/>
          <p:cNvSpPr>
            <a:spLocks noGrp="1"/>
          </p:cNvSpPr>
          <p:nvPr>
            <p:ph type="ctrTitle" hasCustomPrompt="1"/>
          </p:nvPr>
        </p:nvSpPr>
        <p:spPr>
          <a:xfrm>
            <a:off x="1143000" y="3105812"/>
            <a:ext cx="6858000" cy="417325"/>
          </a:xfrm>
        </p:spPr>
        <p:txBody>
          <a:bodyPr anchor="b">
            <a:normAutofit/>
          </a:bodyPr>
          <a:lstStyle>
            <a:lvl1pPr algn="ctr">
              <a:defRPr sz="2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79493" y="234518"/>
            <a:ext cx="1529510" cy="235382"/>
          </a:xfrm>
          <a:prstGeom prst="rect">
            <a:avLst/>
          </a:prstGeom>
        </p:spPr>
      </p:pic>
      <p:sp>
        <p:nvSpPr>
          <p:cNvPr id="7" name="Date Placeholder 3"/>
          <p:cNvSpPr txBox="1">
            <a:spLocks/>
          </p:cNvSpPr>
          <p:nvPr userDrawn="1"/>
        </p:nvSpPr>
        <p:spPr>
          <a:xfrm>
            <a:off x="1143001" y="6479706"/>
            <a:ext cx="6857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900" dirty="0" err="1">
                <a:solidFill>
                  <a:schemeClr val="accent6"/>
                </a:solidFill>
              </a:rPr>
              <a:t>www.BlacklineSafety.com</a:t>
            </a:r>
            <a:endParaRPr lang="en-US" sz="900" dirty="0">
              <a:solidFill>
                <a:schemeClr val="accent6"/>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ver - Generic">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9493" y="234518"/>
            <a:ext cx="1529510" cy="235382"/>
          </a:xfrm>
          <a:prstGeom prst="rect">
            <a:avLst/>
          </a:prstGeom>
        </p:spPr>
      </p:pic>
      <p:pic>
        <p:nvPicPr>
          <p:cNvPr id="4" name="Picture 3"/>
          <p:cNvPicPr>
            <a:picLocks noChangeAspect="1"/>
          </p:cNvPicPr>
          <p:nvPr userDrawn="1"/>
        </p:nvPicPr>
        <p:blipFill rotWithShape="1">
          <a:blip r:embed="rId3" cstate="hqprint">
            <a:extLst>
              <a:ext uri="{28A0092B-C50C-407E-A947-70E740481C1C}">
                <a14:useLocalDpi xmlns:a14="http://schemas.microsoft.com/office/drawing/2010/main"/>
              </a:ext>
            </a:extLst>
          </a:blip>
          <a:srcRect b="-192"/>
          <a:stretch/>
        </p:blipFill>
        <p:spPr>
          <a:xfrm>
            <a:off x="0" y="0"/>
            <a:ext cx="9144000" cy="6903396"/>
          </a:xfrm>
          <a:prstGeom prst="rect">
            <a:avLst/>
          </a:prstGeom>
        </p:spPr>
      </p:pic>
      <p:sp>
        <p:nvSpPr>
          <p:cNvPr id="2" name="Title 1"/>
          <p:cNvSpPr>
            <a:spLocks noGrp="1"/>
          </p:cNvSpPr>
          <p:nvPr>
            <p:ph type="ctrTitle" hasCustomPrompt="1"/>
          </p:nvPr>
        </p:nvSpPr>
        <p:spPr>
          <a:xfrm>
            <a:off x="1143000" y="3105812"/>
            <a:ext cx="6858000" cy="417325"/>
          </a:xfrm>
        </p:spPr>
        <p:txBody>
          <a:bodyPr anchor="b">
            <a:normAutofit/>
          </a:bodyPr>
          <a:lstStyle>
            <a:lvl1pPr algn="ctr">
              <a:defRPr sz="2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Date Placeholder 3"/>
          <p:cNvSpPr txBox="1">
            <a:spLocks/>
          </p:cNvSpPr>
          <p:nvPr userDrawn="1"/>
        </p:nvSpPr>
        <p:spPr>
          <a:xfrm>
            <a:off x="0" y="6479706"/>
            <a:ext cx="9143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900" dirty="0" err="1">
                <a:solidFill>
                  <a:schemeClr val="accent6"/>
                </a:solidFill>
              </a:rPr>
              <a:t>www.BlacklineSafety.com</a:t>
            </a:r>
            <a:endParaRPr lang="en-US" sz="900" dirty="0">
              <a:solidFill>
                <a:schemeClr val="accent6"/>
              </a:solidFill>
            </a:endParaRPr>
          </a:p>
        </p:txBody>
      </p:sp>
      <p:sp>
        <p:nvSpPr>
          <p:cNvPr id="6" name="Rectangle 5"/>
          <p:cNvSpPr/>
          <p:nvPr userDrawn="1"/>
        </p:nvSpPr>
        <p:spPr>
          <a:xfrm>
            <a:off x="0" y="0"/>
            <a:ext cx="9144000" cy="3200400"/>
          </a:xfrm>
          <a:prstGeom prst="rect">
            <a:avLst/>
          </a:prstGeom>
          <a:gradFill flip="none" rotWithShape="1">
            <a:gsLst>
              <a:gs pos="0">
                <a:schemeClr val="accent5"/>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a:solidFill>
                  <a:schemeClr val="bg1"/>
                </a:solidFill>
              </a:rPr>
              <a:t>QUESTIONS?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7 Overview">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G7</a:t>
            </a:r>
            <a:r>
              <a:rPr lang="en-US" sz="2400" baseline="0" dirty="0">
                <a:solidFill>
                  <a:schemeClr val="bg1"/>
                </a:solidFill>
              </a:rPr>
              <a:t> OVERVIEW</a:t>
            </a:r>
            <a:endParaRPr lang="en-US" sz="2400" dirty="0">
              <a:solidFill>
                <a:schemeClr val="bg1"/>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peratin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64227" cy="6858000"/>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OPERATING</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ice Feature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964137"/>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DEVICE</a:t>
            </a:r>
            <a:r>
              <a:rPr lang="en-US" sz="2400" baseline="0" dirty="0">
                <a:solidFill>
                  <a:schemeClr val="bg1"/>
                </a:solidFill>
              </a:rPr>
              <a:t> FEATURES</a:t>
            </a:r>
            <a:endParaRPr lang="en-US" sz="2400" dirty="0">
              <a:solidFill>
                <a:schemeClr val="bg1"/>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as Detec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4" y="-2"/>
            <a:ext cx="9142791" cy="6964137"/>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GAS DETECTION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5075805"/>
            <a:ext cx="6858000" cy="417325"/>
          </a:xfrm>
        </p:spPr>
        <p:txBody>
          <a:bodyPr anchor="b">
            <a:normAutofit/>
          </a:bodyPr>
          <a:lstStyle>
            <a:lvl1pPr algn="ctr">
              <a:defRPr sz="2000"/>
            </a:lvl1pPr>
          </a:lstStyle>
          <a:p>
            <a:r>
              <a:rPr lang="en-US" dirty="0"/>
              <a:t>CLICK TO EDIT MASTER TITLE STYLE</a:t>
            </a:r>
          </a:p>
        </p:txBody>
      </p:sp>
      <p:sp>
        <p:nvSpPr>
          <p:cNvPr id="3" name="Subtitle 2"/>
          <p:cNvSpPr>
            <a:spLocks noGrp="1"/>
          </p:cNvSpPr>
          <p:nvPr>
            <p:ph type="subTitle" idx="1"/>
          </p:nvPr>
        </p:nvSpPr>
        <p:spPr>
          <a:xfrm>
            <a:off x="1143000" y="5551868"/>
            <a:ext cx="6858000" cy="418633"/>
          </a:xfr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3"/>
          <p:cNvSpPr txBox="1">
            <a:spLocks/>
          </p:cNvSpPr>
          <p:nvPr userDrawn="1"/>
        </p:nvSpPr>
        <p:spPr>
          <a:xfrm>
            <a:off x="1143001" y="6479706"/>
            <a:ext cx="6857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1000" dirty="0" err="1">
                <a:solidFill>
                  <a:srgbClr val="0073CF"/>
                </a:solidFill>
              </a:rPr>
              <a:t>www.BlacklineSafety.com</a:t>
            </a:r>
            <a:endParaRPr lang="en-US" sz="1000" dirty="0">
              <a:solidFill>
                <a:srgbClr val="0073CF"/>
              </a:solidFill>
            </a:endParaRPr>
          </a:p>
        </p:txBody>
      </p:sp>
      <p:sp>
        <p:nvSpPr>
          <p:cNvPr id="9" name="Picture Placeholder 8"/>
          <p:cNvSpPr>
            <a:spLocks noGrp="1"/>
          </p:cNvSpPr>
          <p:nvPr>
            <p:ph type="pic" sz="quarter" idx="11"/>
          </p:nvPr>
        </p:nvSpPr>
        <p:spPr>
          <a:xfrm>
            <a:off x="0" y="739775"/>
            <a:ext cx="9144000" cy="3852863"/>
          </a:xfrm>
        </p:spPr>
        <p:txBody>
          <a:bodyPr/>
          <a:lstStyle/>
          <a:p>
            <a:pPr marL="171450" marR="0" lvl="0" indent="-171450" algn="l" defTabSz="685800" rtl="0" eaLnBrk="1" fontAlgn="auto" latinLnBrk="0" hangingPunct="1">
              <a:lnSpc>
                <a:spcPct val="90000"/>
              </a:lnSpc>
              <a:spcBef>
                <a:spcPts val="750"/>
              </a:spcBef>
              <a:spcAft>
                <a:spcPts val="0"/>
              </a:spcAft>
              <a:buClr>
                <a:schemeClr val="accent1"/>
              </a:buClr>
              <a:buSzTx/>
              <a:buFont typeface="Wingdings" charset="2"/>
              <a:buNone/>
              <a:tabLst/>
              <a:defRPr/>
            </a:pPr>
            <a:r>
              <a:rPr lang="en-US"/>
              <a:t>Drag picture to placeholder or click icon to add</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as Features">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4" y="-2"/>
            <a:ext cx="9142791" cy="6964136"/>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GAS FEATURES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709739"/>
            <a:ext cx="7886700" cy="2852737"/>
          </a:xfrm>
        </p:spPr>
        <p:txBody>
          <a:bodyPr anchor="b"/>
          <a:lstStyle>
            <a:lvl1pPr>
              <a:defRPr sz="45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 Full Image Dark">
    <p:spTree>
      <p:nvGrpSpPr>
        <p:cNvPr id="1" name=""/>
        <p:cNvGrpSpPr/>
        <p:nvPr/>
      </p:nvGrpSpPr>
      <p:grpSpPr>
        <a:xfrm>
          <a:off x="0" y="0"/>
          <a:ext cx="0" cy="0"/>
          <a:chOff x="0" y="0"/>
          <a:chExt cx="0" cy="0"/>
        </a:xfrm>
      </p:grpSpPr>
      <p:sp>
        <p:nvSpPr>
          <p:cNvPr id="4" name="Rectangle 3"/>
          <p:cNvSpPr/>
          <p:nvPr userDrawn="1"/>
        </p:nvSpPr>
        <p:spPr>
          <a:xfrm>
            <a:off x="0" y="0"/>
            <a:ext cx="9144000" cy="684483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Picture Placeholder 8"/>
          <p:cNvSpPr>
            <a:spLocks noGrp="1"/>
          </p:cNvSpPr>
          <p:nvPr>
            <p:ph type="pic" sz="quarter" idx="11"/>
          </p:nvPr>
        </p:nvSpPr>
        <p:spPr>
          <a:xfrm>
            <a:off x="0" y="0"/>
            <a:ext cx="9144000" cy="6858000"/>
          </a:xfrm>
        </p:spPr>
        <p:txBody>
          <a:bodyPr/>
          <a:lstStyle/>
          <a:p>
            <a:pPr marL="171450" marR="0" lvl="0" indent="-171450" algn="l" defTabSz="685800" rtl="0" eaLnBrk="1" fontAlgn="auto" latinLnBrk="0" hangingPunct="1">
              <a:lnSpc>
                <a:spcPct val="90000"/>
              </a:lnSpc>
              <a:spcBef>
                <a:spcPts val="750"/>
              </a:spcBef>
              <a:spcAft>
                <a:spcPts val="0"/>
              </a:spcAft>
              <a:buClr>
                <a:schemeClr val="accent1"/>
              </a:buClr>
              <a:buSzTx/>
              <a:buFont typeface="Wingdings" charset="2"/>
              <a:buNone/>
              <a:tabLst/>
              <a:defRPr/>
            </a:pPr>
            <a:r>
              <a:rPr lang="en-US"/>
              <a:t>Drag picture to placeholder or click icon to add</a:t>
            </a:r>
            <a:endParaRPr lang="en-US" dirty="0"/>
          </a:p>
        </p:txBody>
      </p:sp>
      <p:sp>
        <p:nvSpPr>
          <p:cNvPr id="2" name="Title 1"/>
          <p:cNvSpPr>
            <a:spLocks noGrp="1"/>
          </p:cNvSpPr>
          <p:nvPr>
            <p:ph type="ctrTitle" hasCustomPrompt="1"/>
          </p:nvPr>
        </p:nvSpPr>
        <p:spPr>
          <a:xfrm>
            <a:off x="1143000" y="3105812"/>
            <a:ext cx="6858000" cy="417325"/>
          </a:xfrm>
        </p:spPr>
        <p:txBody>
          <a:bodyPr anchor="b">
            <a:noAutofit/>
          </a:bodyPr>
          <a:lstStyle>
            <a:lvl1pPr algn="ctr">
              <a:defRPr sz="24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628650" y="1079313"/>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079313"/>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5665" y="26896"/>
            <a:ext cx="8240875" cy="645459"/>
          </a:xfrm>
        </p:spPr>
        <p:txBody>
          <a:bodyPr/>
          <a:lstStyle/>
          <a:p>
            <a:r>
              <a:rPr lang="en-US" dirty="0"/>
              <a:t>CLICK TO EDIT MASTER TITLE STYLE</a:t>
            </a:r>
          </a:p>
        </p:txBody>
      </p:sp>
      <p:sp>
        <p:nvSpPr>
          <p:cNvPr id="3" name="Text Placeholder 2"/>
          <p:cNvSpPr>
            <a:spLocks noGrp="1"/>
          </p:cNvSpPr>
          <p:nvPr>
            <p:ph type="body" idx="1"/>
          </p:nvPr>
        </p:nvSpPr>
        <p:spPr>
          <a:xfrm>
            <a:off x="629842" y="108949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91340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08949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91340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39" y="116353"/>
            <a:ext cx="6447865" cy="46186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072590"/>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7382823" y="237373"/>
            <a:ext cx="1515767" cy="233267"/>
          </a:xfrm>
          <a:prstGeom prst="rect">
            <a:avLst/>
          </a:prstGeom>
        </p:spPr>
      </p:pic>
      <p:cxnSp>
        <p:nvCxnSpPr>
          <p:cNvPr id="9" name="Straight Connector 8"/>
          <p:cNvCxnSpPr/>
          <p:nvPr userDrawn="1"/>
        </p:nvCxnSpPr>
        <p:spPr>
          <a:xfrm>
            <a:off x="0" y="63873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8817502"/>
      </p:ext>
    </p:extLst>
  </p:cSld>
  <p:clrMap bg1="lt1" tx1="dk1" bg2="lt2" tx2="dk2" accent1="accent1" accent2="accent2" accent3="accent3" accent4="accent4" accent5="accent5" accent6="accent6" hlink="hlink" folHlink="folHlink"/>
  <p:sldLayoutIdLst>
    <p:sldLayoutId id="2147483730" r:id="rId1"/>
    <p:sldLayoutId id="2147483721" r:id="rId2"/>
    <p:sldLayoutId id="2147483722" r:id="rId3"/>
    <p:sldLayoutId id="2147483723" r:id="rId4"/>
    <p:sldLayoutId id="2147483732" r:id="rId5"/>
    <p:sldLayoutId id="2147483724" r:id="rId6"/>
    <p:sldLayoutId id="2147483725" r:id="rId7"/>
    <p:sldLayoutId id="2147483726" r:id="rId8"/>
    <p:sldLayoutId id="2147483727" r:id="rId9"/>
    <p:sldLayoutId id="2147483729" r:id="rId10"/>
    <p:sldLayoutId id="2147483733" r:id="rId11"/>
    <p:sldLayoutId id="2147483731" r:id="rId12"/>
  </p:sldLayoutIdLst>
  <p:txStyles>
    <p:title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39" y="116353"/>
            <a:ext cx="6447865" cy="46186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072590"/>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82823" y="237373"/>
            <a:ext cx="1515767" cy="233267"/>
          </a:xfrm>
          <a:prstGeom prst="rect">
            <a:avLst/>
          </a:prstGeom>
        </p:spPr>
      </p:pic>
      <p:cxnSp>
        <p:nvCxnSpPr>
          <p:cNvPr id="9" name="Straight Connector 8"/>
          <p:cNvCxnSpPr/>
          <p:nvPr userDrawn="1"/>
        </p:nvCxnSpPr>
        <p:spPr>
          <a:xfrm>
            <a:off x="0" y="63873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9249869"/>
      </p:ext>
    </p:extLst>
  </p:cSld>
  <p:clrMap bg1="lt1" tx1="dk1" bg2="lt2" tx2="dk2" accent1="accent1" accent2="accent2" accent3="accent3" accent4="accent4" accent5="accent5" accent6="accent6" hlink="hlink" folHlink="folHlink"/>
  <p:sldLayoutIdLst>
    <p:sldLayoutId id="2147483735" r:id="rId1"/>
    <p:sldLayoutId id="2147483736" r:id="rId2"/>
  </p:sldLayoutIdLst>
  <p:txStyles>
    <p:title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39" y="116353"/>
            <a:ext cx="6447865" cy="46186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072590"/>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7382823" y="237373"/>
            <a:ext cx="1515767" cy="233267"/>
          </a:xfrm>
          <a:prstGeom prst="rect">
            <a:avLst/>
          </a:prstGeom>
        </p:spPr>
      </p:pic>
      <p:cxnSp>
        <p:nvCxnSpPr>
          <p:cNvPr id="9" name="Straight Connector 8"/>
          <p:cNvCxnSpPr/>
          <p:nvPr userDrawn="1"/>
        </p:nvCxnSpPr>
        <p:spPr>
          <a:xfrm>
            <a:off x="0" y="63873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401978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3" r:id="rId3"/>
    <p:sldLayoutId id="2147483742" r:id="rId4"/>
    <p:sldLayoutId id="2147483745" r:id="rId5"/>
    <p:sldLayoutId id="2147483746" r:id="rId6"/>
  </p:sldLayoutIdLst>
  <p:txStyles>
    <p:title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3.xml"/><Relationship Id="rId7" Type="http://schemas.openxmlformats.org/officeDocument/2006/relationships/image" Target="../media/image2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3.xml"/><Relationship Id="rId7" Type="http://schemas.openxmlformats.org/officeDocument/2006/relationships/image" Target="../media/image3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12.xml"/><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0.png"/><Relationship Id="rId5" Type="http://schemas.openxmlformats.org/officeDocument/2006/relationships/image" Target="../media/image40.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3.xml"/><Relationship Id="rId7" Type="http://schemas.openxmlformats.org/officeDocument/2006/relationships/image" Target="../media/image43.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3.xml"/><Relationship Id="rId7" Type="http://schemas.openxmlformats.org/officeDocument/2006/relationships/image" Target="../media/image4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0.png"/><Relationship Id="rId5" Type="http://schemas.openxmlformats.org/officeDocument/2006/relationships/image" Target="../media/image47.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3.xml"/><Relationship Id="rId7" Type="http://schemas.openxmlformats.org/officeDocument/2006/relationships/image" Target="../media/image49.png"/><Relationship Id="rId12" Type="http://schemas.openxmlformats.org/officeDocument/2006/relationships/image" Target="../media/image30.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8.png"/><Relationship Id="rId11" Type="http://schemas.openxmlformats.org/officeDocument/2006/relationships/image" Target="../media/image51.jpeg"/><Relationship Id="rId5" Type="http://schemas.openxmlformats.org/officeDocument/2006/relationships/image" Target="../media/image27.png"/><Relationship Id="rId10" Type="http://schemas.openxmlformats.org/officeDocument/2006/relationships/image" Target="../media/image29.png"/><Relationship Id="rId4" Type="http://schemas.openxmlformats.org/officeDocument/2006/relationships/notesSlide" Target="../notesSlides/notesSlide17.xml"/><Relationship Id="rId9"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63.svg"/></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hyperlink" Target="mailto:support@blacklinesafety.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28650" y="4575068"/>
            <a:ext cx="7886700" cy="2111481"/>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Clr>
                <a:schemeClr val="accent1"/>
              </a:buClr>
              <a:buFont typeface="Wingdings" charset="2"/>
              <a:buNone/>
              <a:defRPr sz="1800" kern="1200">
                <a:solidFill>
                  <a:schemeClr val="bg1"/>
                </a:solidFill>
                <a:latin typeface="+mn-lt"/>
                <a:ea typeface="+mn-ea"/>
                <a:cs typeface="+mn-cs"/>
              </a:defRPr>
            </a:lvl1pPr>
            <a:lvl2pPr marL="342900" indent="0" algn="ctr" defTabSz="685800" rtl="0" eaLnBrk="1" latinLnBrk="0" hangingPunct="1">
              <a:lnSpc>
                <a:spcPct val="90000"/>
              </a:lnSpc>
              <a:spcBef>
                <a:spcPts val="375"/>
              </a:spcBef>
              <a:buClr>
                <a:schemeClr val="accent1"/>
              </a:buClr>
              <a:buFont typeface="Arial"/>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Clr>
                <a:schemeClr val="accent1"/>
              </a:buClr>
              <a:buFont typeface="Helvetica"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Clr>
                <a:schemeClr val="accent1"/>
              </a:buClr>
              <a:buFont typeface="Helvetica"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Clr>
                <a:schemeClr val="accent1"/>
              </a:buClr>
              <a:buFont typeface="Helvetica"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endParaRPr lang="en-US" dirty="0">
              <a:solidFill>
                <a:schemeClr val="accent6">
                  <a:lumMod val="60000"/>
                  <a:lumOff val="40000"/>
                </a:schemeClr>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68528" y="2045558"/>
            <a:ext cx="2347785" cy="112961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68528" y="3450356"/>
            <a:ext cx="2377482" cy="849527"/>
          </a:xfrm>
          <a:prstGeom prst="rect">
            <a:avLst/>
          </a:prstGeom>
        </p:spPr>
      </p:pic>
    </p:spTree>
    <p:extLst>
      <p:ext uri="{BB962C8B-B14F-4D97-AF65-F5344CB8AC3E}">
        <p14:creationId xmlns:p14="http://schemas.microsoft.com/office/powerpoint/2010/main" val="2125338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PRUEBA DE FUNCIONAMIENTO Y CALIBRACIÓN</a:t>
            </a:r>
          </a:p>
        </p:txBody>
      </p:sp>
      <p:sp>
        <p:nvSpPr>
          <p:cNvPr id="6" name="Content Placeholder 2"/>
          <p:cNvSpPr>
            <a:spLocks noGrp="1"/>
          </p:cNvSpPr>
          <p:nvPr>
            <p:ph idx="1"/>
          </p:nvPr>
        </p:nvSpPr>
        <p:spPr>
          <a:xfrm>
            <a:off x="268939" y="3272969"/>
            <a:ext cx="8639965" cy="448224"/>
          </a:xfrm>
        </p:spPr>
        <p:txBody>
          <a:bodyPr>
            <a:normAutofit fontScale="77500" lnSpcReduction="20000"/>
          </a:bodyPr>
          <a:lstStyle/>
          <a:p>
            <a:pPr marL="0" indent="0" algn="ctr">
              <a:buNone/>
            </a:pPr>
            <a:r>
              <a:rPr lang="es-ES"/>
              <a:t>El dispositivo G7 le indicará si debe hacer la prueba de funcionamiento o la calibración al encenderlo. </a:t>
            </a:r>
          </a:p>
        </p:txBody>
      </p:sp>
      <p:sp>
        <p:nvSpPr>
          <p:cNvPr id="9" name="TextBox 8"/>
          <p:cNvSpPr txBox="1"/>
          <p:nvPr/>
        </p:nvSpPr>
        <p:spPr>
          <a:xfrm>
            <a:off x="2181816" y="4149784"/>
            <a:ext cx="2284439" cy="2154436"/>
          </a:xfrm>
          <a:prstGeom prst="rect">
            <a:avLst/>
          </a:prstGeom>
          <a:noFill/>
        </p:spPr>
        <p:txBody>
          <a:bodyPr wrap="square" rtlCol="0">
            <a:normAutofit lnSpcReduction="10000"/>
          </a:bodyPr>
          <a:lstStyle/>
          <a:p>
            <a:r>
              <a:rPr lang="es-ES" b="1" dirty="0"/>
              <a:t>¿Qué debo hacer?</a:t>
            </a:r>
          </a:p>
          <a:p>
            <a:endParaRPr lang="en-US" b="1" dirty="0"/>
          </a:p>
          <a:p>
            <a:r>
              <a:rPr lang="es-ES" sz="1400" dirty="0"/>
              <a:t>Mantenga pulsadas las flechas subir y bajar para silenciar el recordatorio.</a:t>
            </a:r>
          </a:p>
          <a:p>
            <a:endParaRPr lang="en-US" sz="1400" dirty="0"/>
          </a:p>
          <a:p>
            <a:r>
              <a:rPr lang="es-ES" sz="1400" dirty="0"/>
              <a:t>Después, haga la prueba o la calibración con uno de los métodos de la siguiente diapositiva.</a:t>
            </a:r>
          </a:p>
        </p:txBody>
      </p:sp>
      <p:sp>
        <p:nvSpPr>
          <p:cNvPr id="10" name="Rectangle 9"/>
          <p:cNvSpPr/>
          <p:nvPr/>
        </p:nvSpPr>
        <p:spPr>
          <a:xfrm>
            <a:off x="2079476" y="4080290"/>
            <a:ext cx="5018890" cy="2293424"/>
          </a:xfrm>
          <a:prstGeom prst="rect">
            <a:avLst/>
          </a:prstGeom>
          <a:noFill/>
          <a:ln w="28575">
            <a:solidFill>
              <a:srgbClr val="FF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01912" y="4315172"/>
            <a:ext cx="2484705" cy="182366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080469" y="1074474"/>
            <a:ext cx="1634633" cy="1634633"/>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346711" y="1074474"/>
            <a:ext cx="1631848" cy="1631848"/>
          </a:xfrm>
          <a:prstGeom prst="rect">
            <a:avLst/>
          </a:prstGeom>
        </p:spPr>
      </p:pic>
      <p:sp>
        <p:nvSpPr>
          <p:cNvPr id="14" name="TextBox 13"/>
          <p:cNvSpPr txBox="1"/>
          <p:nvPr/>
        </p:nvSpPr>
        <p:spPr>
          <a:xfrm>
            <a:off x="2443397" y="2748967"/>
            <a:ext cx="908775" cy="276999"/>
          </a:xfrm>
          <a:prstGeom prst="rect">
            <a:avLst/>
          </a:prstGeom>
          <a:noFill/>
        </p:spPr>
        <p:txBody>
          <a:bodyPr wrap="none" rtlCol="0">
            <a:spAutoFit/>
          </a:bodyPr>
          <a:lstStyle/>
          <a:p>
            <a:r>
              <a:rPr lang="es-ES" sz="1200"/>
              <a:t>Prueba de funcionamiento</a:t>
            </a:r>
          </a:p>
        </p:txBody>
      </p:sp>
      <p:sp>
        <p:nvSpPr>
          <p:cNvPr id="15" name="TextBox 14"/>
          <p:cNvSpPr txBox="1"/>
          <p:nvPr/>
        </p:nvSpPr>
        <p:spPr>
          <a:xfrm>
            <a:off x="5704817" y="2747371"/>
            <a:ext cx="915635" cy="276999"/>
          </a:xfrm>
          <a:prstGeom prst="rect">
            <a:avLst/>
          </a:prstGeom>
          <a:noFill/>
        </p:spPr>
        <p:txBody>
          <a:bodyPr wrap="none" rtlCol="0">
            <a:spAutoFit/>
          </a:bodyPr>
          <a:lstStyle/>
          <a:p>
            <a:r>
              <a:rPr lang="es-ES" sz="1200"/>
              <a:t>Calibración</a:t>
            </a:r>
          </a:p>
        </p:txBody>
      </p:sp>
      <p:pic>
        <p:nvPicPr>
          <p:cNvPr id="3" name="ADO_G7_YellowWarning.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79476" y="6415941"/>
            <a:ext cx="328514" cy="328514"/>
          </a:xfrm>
          <a:prstGeom prst="rect">
            <a:avLst/>
          </a:prstGeom>
        </p:spPr>
      </p:pic>
    </p:spTree>
    <p:extLst>
      <p:ext uri="{BB962C8B-B14F-4D97-AF65-F5344CB8AC3E}">
        <p14:creationId xmlns:p14="http://schemas.microsoft.com/office/powerpoint/2010/main" val="122170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7781" fill="hold"/>
                                        <p:tgtEl>
                                          <p:spTgt spid="3"/>
                                        </p:tgtEl>
                                      </p:cBhvr>
                                    </p:cmd>
                                  </p:childTnLst>
                                </p:cTn>
                              </p:par>
                            </p:childTnLst>
                          </p:cTn>
                        </p:par>
                      </p:childTnLst>
                    </p:cTn>
                  </p:par>
                </p:childTnLst>
              </p:cTn>
              <p:nextCondLst>
                <p:cond evt="onClick" delay="0">
                  <p:tgtEl>
                    <p:spTgt spid="3"/>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9"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65033" y="3291039"/>
            <a:ext cx="4478967" cy="2985978"/>
          </a:xfrm>
          <a:prstGeom prst="rect">
            <a:avLst/>
          </a:prstGeom>
        </p:spPr>
      </p:pic>
      <p:sp>
        <p:nvSpPr>
          <p:cNvPr id="2" name="Title 1"/>
          <p:cNvSpPr>
            <a:spLocks noGrp="1"/>
          </p:cNvSpPr>
          <p:nvPr>
            <p:ph type="title"/>
          </p:nvPr>
        </p:nvSpPr>
        <p:spPr/>
        <p:txBody>
          <a:bodyPr/>
          <a:lstStyle/>
          <a:p>
            <a:r>
              <a:rPr lang="es-ES"/>
              <a:t>PRUEBA DE FUNCIONAMIENTO Y CALIBRACIÓN</a:t>
            </a:r>
          </a:p>
        </p:txBody>
      </p:sp>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9410" y="3357099"/>
            <a:ext cx="5442645" cy="3060944"/>
          </a:xfrm>
          <a:prstGeom prst="rect">
            <a:avLst/>
          </a:prstGeom>
        </p:spPr>
      </p:pic>
      <p:sp>
        <p:nvSpPr>
          <p:cNvPr id="4" name="TextBox 3"/>
          <p:cNvSpPr txBox="1"/>
          <p:nvPr/>
        </p:nvSpPr>
        <p:spPr>
          <a:xfrm>
            <a:off x="597106" y="2178941"/>
            <a:ext cx="2746516" cy="1384995"/>
          </a:xfrm>
          <a:prstGeom prst="rect">
            <a:avLst/>
          </a:prstGeom>
          <a:noFill/>
        </p:spPr>
        <p:txBody>
          <a:bodyPr wrap="square" rtlCol="0">
            <a:normAutofit fontScale="85000" lnSpcReduction="20000"/>
          </a:bodyPr>
          <a:lstStyle/>
          <a:p>
            <a:r>
              <a:rPr lang="es-ES" sz="1400" b="1" dirty="0"/>
              <a:t>Con la estación (dock) de G7:</a:t>
            </a:r>
          </a:p>
          <a:p>
            <a:pPr marL="342900" indent="-342900">
              <a:buAutoNum type="arabicPeriod"/>
            </a:pPr>
            <a:r>
              <a:rPr lang="es-ES" sz="1400" dirty="0"/>
              <a:t>Coloque el G7 en la estación</a:t>
            </a:r>
          </a:p>
          <a:p>
            <a:pPr marL="342900" indent="-342900">
              <a:buAutoNum type="arabicPeriod"/>
            </a:pPr>
            <a:r>
              <a:rPr lang="es-ES" sz="1400" dirty="0"/>
              <a:t>Cierre la tapa</a:t>
            </a:r>
          </a:p>
          <a:p>
            <a:pPr marL="342900" indent="-342900">
              <a:buAutoNum type="arabicPeriod"/>
            </a:pPr>
            <a:r>
              <a:rPr lang="es-ES" sz="1400" dirty="0"/>
              <a:t>Seleccione </a:t>
            </a:r>
            <a:r>
              <a:rPr lang="es-ES" sz="1400" dirty="0" err="1"/>
              <a:t>bump</a:t>
            </a:r>
            <a:r>
              <a:rPr lang="es-ES" sz="1400" dirty="0"/>
              <a:t> test (prueba de funcionamiento) o </a:t>
            </a:r>
            <a:r>
              <a:rPr lang="es-ES" sz="1400" dirty="0" err="1"/>
              <a:t>calibration</a:t>
            </a:r>
            <a:r>
              <a:rPr lang="es-ES" sz="1400" dirty="0"/>
              <a:t> (calibración) en el menú</a:t>
            </a:r>
          </a:p>
          <a:p>
            <a:pPr marL="342900" indent="-342900">
              <a:buAutoNum type="arabicPeriod"/>
            </a:pPr>
            <a:r>
              <a:rPr lang="es-ES" sz="1400" dirty="0"/>
              <a:t>La estación de G7 comienza su trabajo.</a:t>
            </a:r>
          </a:p>
        </p:txBody>
      </p:sp>
      <p:sp>
        <p:nvSpPr>
          <p:cNvPr id="5" name="TextBox 4"/>
          <p:cNvSpPr txBox="1"/>
          <p:nvPr/>
        </p:nvSpPr>
        <p:spPr>
          <a:xfrm>
            <a:off x="1677843" y="1251824"/>
            <a:ext cx="6141425" cy="707886"/>
          </a:xfrm>
          <a:prstGeom prst="rect">
            <a:avLst/>
          </a:prstGeom>
          <a:noFill/>
        </p:spPr>
        <p:txBody>
          <a:bodyPr wrap="none" rtlCol="0">
            <a:spAutoFit/>
          </a:bodyPr>
          <a:lstStyle/>
          <a:p>
            <a:r>
              <a:rPr lang="es-ES" sz="2000" dirty="0"/>
              <a:t>Puede hacer la prueba de funcionamiento y </a:t>
            </a:r>
          </a:p>
          <a:p>
            <a:r>
              <a:rPr lang="es-ES" sz="2000" dirty="0"/>
              <a:t>la calibración de una de las dos siguientes maneras:</a:t>
            </a:r>
          </a:p>
        </p:txBody>
      </p:sp>
      <p:sp>
        <p:nvSpPr>
          <p:cNvPr id="7" name="TextBox 6"/>
          <p:cNvSpPr txBox="1"/>
          <p:nvPr/>
        </p:nvSpPr>
        <p:spPr>
          <a:xfrm>
            <a:off x="4768727" y="2178941"/>
            <a:ext cx="3641898" cy="1384995"/>
          </a:xfrm>
          <a:prstGeom prst="rect">
            <a:avLst/>
          </a:prstGeom>
          <a:noFill/>
        </p:spPr>
        <p:txBody>
          <a:bodyPr wrap="square" rtlCol="0">
            <a:spAutoFit/>
          </a:bodyPr>
          <a:lstStyle/>
          <a:p>
            <a:r>
              <a:rPr lang="es-ES" sz="1400" b="1"/>
              <a:t>Manualmente:</a:t>
            </a:r>
          </a:p>
          <a:p>
            <a:pPr marL="342900" indent="-342900">
              <a:buAutoNum type="arabicPeriod"/>
            </a:pPr>
            <a:r>
              <a:rPr lang="es-ES" sz="1400"/>
              <a:t>Pulse OK para entrar en el menú</a:t>
            </a:r>
          </a:p>
          <a:p>
            <a:pPr marL="342900" indent="-342900">
              <a:buAutoNum type="arabicPeriod"/>
            </a:pPr>
            <a:r>
              <a:rPr lang="es-ES" sz="1400"/>
              <a:t>Con las flechas subir y bajar desplácese hasta bump test (prueba de funcionamiento)</a:t>
            </a:r>
          </a:p>
          <a:p>
            <a:pPr marL="342900" indent="-342900">
              <a:buAutoNum type="arabicPeriod"/>
            </a:pPr>
            <a:r>
              <a:rPr lang="es-ES" sz="1400"/>
              <a:t>Seleccione bump test (prueba de funcionamiento)</a:t>
            </a:r>
          </a:p>
          <a:p>
            <a:pPr marL="342900" indent="-342900">
              <a:buAutoNum type="arabicPeriod"/>
            </a:pPr>
            <a:r>
              <a:rPr lang="es-ES" sz="1400"/>
              <a:t>Siga los pasos de la pantalla</a:t>
            </a:r>
          </a:p>
        </p:txBody>
      </p:sp>
    </p:spTree>
    <p:extLst>
      <p:ext uri="{BB962C8B-B14F-4D97-AF65-F5344CB8AC3E}">
        <p14:creationId xmlns:p14="http://schemas.microsoft.com/office/powerpoint/2010/main" val="133644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CÓMO LLEVAR EL DISPOSITIVO</a:t>
            </a:r>
          </a:p>
        </p:txBody>
      </p:sp>
      <p:sp>
        <p:nvSpPr>
          <p:cNvPr id="3" name="Content Placeholder 2"/>
          <p:cNvSpPr>
            <a:spLocks noGrp="1"/>
          </p:cNvSpPr>
          <p:nvPr>
            <p:ph idx="1"/>
          </p:nvPr>
        </p:nvSpPr>
        <p:spPr>
          <a:xfrm>
            <a:off x="0" y="2890155"/>
            <a:ext cx="4572000" cy="445966"/>
          </a:xfrm>
        </p:spPr>
        <p:txBody>
          <a:bodyPr/>
          <a:lstStyle/>
          <a:p>
            <a:pPr marL="0" indent="0" algn="ctr">
              <a:buNone/>
            </a:pPr>
            <a:r>
              <a:rPr lang="es-ES"/>
              <a:t>Cinturón</a:t>
            </a:r>
          </a:p>
        </p:txBody>
      </p:sp>
      <p:sp>
        <p:nvSpPr>
          <p:cNvPr id="5" name="Content Placeholder 2"/>
          <p:cNvSpPr txBox="1">
            <a:spLocks/>
          </p:cNvSpPr>
          <p:nvPr/>
        </p:nvSpPr>
        <p:spPr>
          <a:xfrm>
            <a:off x="4572000" y="2890155"/>
            <a:ext cx="4572000" cy="44596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s-ES"/>
              <a:t>Pecho</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36815"/>
            <a:ext cx="4572000" cy="217017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72000" y="636815"/>
            <a:ext cx="4572000" cy="2170176"/>
          </a:xfrm>
          <a:prstGeom prst="rect">
            <a:avLst/>
          </a:prstGeom>
        </p:spPr>
      </p:pic>
      <p:grpSp>
        <p:nvGrpSpPr>
          <p:cNvPr id="11" name="Group 10"/>
          <p:cNvGrpSpPr/>
          <p:nvPr/>
        </p:nvGrpSpPr>
        <p:grpSpPr>
          <a:xfrm>
            <a:off x="440869" y="3649436"/>
            <a:ext cx="8250611" cy="2963634"/>
            <a:chOff x="440869" y="3649436"/>
            <a:chExt cx="8250611" cy="2963634"/>
          </a:xfrm>
        </p:grpSpPr>
        <p:pic>
          <p:nvPicPr>
            <p:cNvPr id="4" name="Picture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0869" y="3649436"/>
              <a:ext cx="8250611" cy="2963634"/>
            </a:xfrm>
            <a:prstGeom prst="rect">
              <a:avLst/>
            </a:prstGeom>
          </p:spPr>
        </p:pic>
        <p:sp>
          <p:nvSpPr>
            <p:cNvPr id="10" name="Rectangle 9"/>
            <p:cNvSpPr/>
            <p:nvPr/>
          </p:nvSpPr>
          <p:spPr>
            <a:xfrm>
              <a:off x="440871" y="6281404"/>
              <a:ext cx="8245929" cy="3316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440872" y="6322224"/>
              <a:ext cx="8245928" cy="290846"/>
            </a:xfrm>
            <a:prstGeom prst="rect">
              <a:avLst/>
            </a:prstGeom>
          </p:spPr>
          <p:txBody>
            <a:bodyPr vert="horz" lIns="91440" tIns="45720" rIns="91440" bIns="45720" rtlCol="0">
              <a:normAutofit fontScale="92500"/>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s-ES" sz="1200">
                  <a:solidFill>
                    <a:schemeClr val="bg1"/>
                  </a:solidFill>
                </a:rPr>
                <a:t>NO DEJE SU G7 SIN SUPERVISIÓN CUANDO ESTÉ ENCENDIDO, ESTO PODRÍA CONLLEVAR FALSAS ALERTAS ROJAS.</a:t>
              </a:r>
            </a:p>
          </p:txBody>
        </p:sp>
        <p:sp>
          <p:nvSpPr>
            <p:cNvPr id="9" name="Rectangle 8"/>
            <p:cNvSpPr/>
            <p:nvPr/>
          </p:nvSpPr>
          <p:spPr>
            <a:xfrm>
              <a:off x="440871" y="3649436"/>
              <a:ext cx="8245929" cy="296363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6125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ALARMA PENDIENTE EN AMARILLO</a:t>
            </a:r>
          </a:p>
        </p:txBody>
      </p:sp>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39365" y="4364966"/>
            <a:ext cx="2554697" cy="187503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677119" y="1625313"/>
            <a:ext cx="1797281" cy="1797281"/>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799532" y="1614243"/>
            <a:ext cx="1790403" cy="1790403"/>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78428" y="1632191"/>
            <a:ext cx="1790403" cy="1790403"/>
          </a:xfrm>
          <a:prstGeom prst="rect">
            <a:avLst/>
          </a:prstGeom>
        </p:spPr>
      </p:pic>
      <p:sp>
        <p:nvSpPr>
          <p:cNvPr id="15" name="TextBox 14"/>
          <p:cNvSpPr txBox="1"/>
          <p:nvPr/>
        </p:nvSpPr>
        <p:spPr>
          <a:xfrm>
            <a:off x="2291319" y="4569155"/>
            <a:ext cx="2284439" cy="1446550"/>
          </a:xfrm>
          <a:prstGeom prst="rect">
            <a:avLst/>
          </a:prstGeom>
          <a:noFill/>
        </p:spPr>
        <p:txBody>
          <a:bodyPr wrap="square" rtlCol="0">
            <a:normAutofit fontScale="92500" lnSpcReduction="10000"/>
          </a:bodyPr>
          <a:lstStyle/>
          <a:p>
            <a:r>
              <a:rPr lang="es-ES" b="1" dirty="0"/>
              <a:t>¿Qué debo hacer?</a:t>
            </a:r>
          </a:p>
          <a:p>
            <a:endParaRPr lang="en-US" sz="1400" dirty="0"/>
          </a:p>
          <a:p>
            <a:r>
              <a:rPr lang="es-ES" sz="1400" dirty="0"/>
              <a:t>¿Está BIEN? </a:t>
            </a:r>
          </a:p>
          <a:p>
            <a:r>
              <a:rPr lang="es-ES" sz="1400" dirty="0"/>
              <a:t>En caso afirmativo, presione el pulsador del cierre para que el dispositivo vuelva a la función normal.</a:t>
            </a:r>
          </a:p>
        </p:txBody>
      </p:sp>
      <p:sp>
        <p:nvSpPr>
          <p:cNvPr id="16" name="TextBox 15"/>
          <p:cNvSpPr txBox="1"/>
          <p:nvPr/>
        </p:nvSpPr>
        <p:spPr>
          <a:xfrm>
            <a:off x="754682" y="3488283"/>
            <a:ext cx="1096775" cy="276999"/>
          </a:xfrm>
          <a:prstGeom prst="rect">
            <a:avLst/>
          </a:prstGeom>
          <a:noFill/>
        </p:spPr>
        <p:txBody>
          <a:bodyPr wrap="none" rtlCol="0">
            <a:spAutoFit/>
          </a:bodyPr>
          <a:lstStyle/>
          <a:p>
            <a:r>
              <a:rPr lang="es-ES" sz="1200" dirty="0"/>
              <a:t>Detección de caída</a:t>
            </a:r>
          </a:p>
        </p:txBody>
      </p:sp>
      <p:sp>
        <p:nvSpPr>
          <p:cNvPr id="25" name="TextBox 24"/>
          <p:cNvSpPr txBox="1"/>
          <p:nvPr/>
        </p:nvSpPr>
        <p:spPr>
          <a:xfrm>
            <a:off x="3760298" y="3488283"/>
            <a:ext cx="1173719" cy="276999"/>
          </a:xfrm>
          <a:prstGeom prst="rect">
            <a:avLst/>
          </a:prstGeom>
          <a:noFill/>
        </p:spPr>
        <p:txBody>
          <a:bodyPr wrap="none" rtlCol="0">
            <a:spAutoFit/>
          </a:bodyPr>
          <a:lstStyle/>
          <a:p>
            <a:r>
              <a:rPr lang="es-ES" sz="1200" dirty="0"/>
              <a:t>Temporizador del registro</a:t>
            </a:r>
          </a:p>
        </p:txBody>
      </p:sp>
      <p:sp>
        <p:nvSpPr>
          <p:cNvPr id="29" name="TextBox 28"/>
          <p:cNvSpPr txBox="1"/>
          <p:nvPr/>
        </p:nvSpPr>
        <p:spPr>
          <a:xfrm>
            <a:off x="7007346" y="3478445"/>
            <a:ext cx="891591" cy="276999"/>
          </a:xfrm>
          <a:prstGeom prst="rect">
            <a:avLst/>
          </a:prstGeom>
          <a:noFill/>
        </p:spPr>
        <p:txBody>
          <a:bodyPr wrap="none" rtlCol="0">
            <a:spAutoFit/>
          </a:bodyPr>
          <a:lstStyle/>
          <a:p>
            <a:r>
              <a:rPr lang="es-ES" sz="1200" dirty="0"/>
              <a:t>Ausencia de movimiento</a:t>
            </a:r>
          </a:p>
        </p:txBody>
      </p:sp>
      <p:cxnSp>
        <p:nvCxnSpPr>
          <p:cNvPr id="24" name="Straight Connector 23"/>
          <p:cNvCxnSpPr>
            <a:cxnSpLocks/>
          </p:cNvCxnSpPr>
          <p:nvPr/>
        </p:nvCxnSpPr>
        <p:spPr>
          <a:xfrm flipV="1">
            <a:off x="268939" y="1250879"/>
            <a:ext cx="2437801" cy="8626"/>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021422" y="1057587"/>
            <a:ext cx="3176960" cy="369332"/>
          </a:xfrm>
          <a:prstGeom prst="rect">
            <a:avLst/>
          </a:prstGeom>
          <a:noFill/>
        </p:spPr>
        <p:txBody>
          <a:bodyPr wrap="none" rtlCol="0">
            <a:spAutoFit/>
          </a:bodyPr>
          <a:lstStyle/>
          <a:p>
            <a:r>
              <a:rPr lang="es-ES" b="1">
                <a:solidFill>
                  <a:srgbClr val="FFCD00"/>
                </a:solidFill>
              </a:rPr>
              <a:t>ALARMA PENDIENTE EN AMARILLO</a:t>
            </a:r>
          </a:p>
        </p:txBody>
      </p:sp>
      <p:cxnSp>
        <p:nvCxnSpPr>
          <p:cNvPr id="33" name="Straight Connector 32"/>
          <p:cNvCxnSpPr>
            <a:stCxn id="30" idx="3"/>
          </p:cNvCxnSpPr>
          <p:nvPr/>
        </p:nvCxnSpPr>
        <p:spPr>
          <a:xfrm>
            <a:off x="6198382" y="1242253"/>
            <a:ext cx="2509520" cy="0"/>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2024848" y="4278826"/>
            <a:ext cx="4844872" cy="2027208"/>
          </a:xfrm>
          <a:prstGeom prst="rect">
            <a:avLst/>
          </a:prstGeom>
          <a:noFill/>
          <a:ln w="28575">
            <a:solidFill>
              <a:srgbClr val="FF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ADO_G7_Pending.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8428" y="3732861"/>
            <a:ext cx="239823" cy="227001"/>
          </a:xfrm>
          <a:prstGeom prst="rect">
            <a:avLst/>
          </a:prstGeom>
        </p:spPr>
      </p:pic>
    </p:spTree>
    <p:extLst>
      <p:ext uri="{BB962C8B-B14F-4D97-AF65-F5344CB8AC3E}">
        <p14:creationId xmlns:p14="http://schemas.microsoft.com/office/powerpoint/2010/main" val="19445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7"/>
                </p:tgtEl>
              </p:cMediaNode>
            </p:audio>
          </p:childTnLst>
        </p:cTn>
      </p:par>
    </p:tnLst>
    <p:bldLst>
      <p:bldP spid="15" grpId="0"/>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ALARMA PENDIENTE EN AMARILLO</a:t>
            </a:r>
          </a:p>
        </p:txBody>
      </p:sp>
      <p:pic>
        <p:nvPicPr>
          <p:cNvPr id="17" name="Picture 1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38658" y="4071793"/>
            <a:ext cx="2385927" cy="1751161"/>
          </a:xfrm>
          <a:prstGeom prst="rect">
            <a:avLst/>
          </a:prstGeom>
        </p:spPr>
      </p:pic>
      <p:sp>
        <p:nvSpPr>
          <p:cNvPr id="19" name="TextBox 18"/>
          <p:cNvSpPr txBox="1"/>
          <p:nvPr/>
        </p:nvSpPr>
        <p:spPr>
          <a:xfrm>
            <a:off x="491911" y="1199876"/>
            <a:ext cx="8150442" cy="400110"/>
          </a:xfrm>
          <a:prstGeom prst="rect">
            <a:avLst/>
          </a:prstGeom>
          <a:noFill/>
        </p:spPr>
        <p:txBody>
          <a:bodyPr wrap="square" rtlCol="0">
            <a:spAutoFit/>
          </a:bodyPr>
          <a:lstStyle/>
          <a:p>
            <a:pPr algn="ctr"/>
            <a:r>
              <a:rPr lang="es-ES" sz="2000"/>
              <a:t>¿Qué ocurre si no le dice al dispositivo que está bien?</a:t>
            </a:r>
          </a:p>
        </p:txBody>
      </p:sp>
      <p:sp>
        <p:nvSpPr>
          <p:cNvPr id="24" name="TextBox 23"/>
          <p:cNvSpPr txBox="1"/>
          <p:nvPr/>
        </p:nvSpPr>
        <p:spPr>
          <a:xfrm>
            <a:off x="2148069" y="4008654"/>
            <a:ext cx="2158743" cy="1877437"/>
          </a:xfrm>
          <a:prstGeom prst="rect">
            <a:avLst/>
          </a:prstGeom>
          <a:noFill/>
        </p:spPr>
        <p:txBody>
          <a:bodyPr wrap="square" rtlCol="0">
            <a:normAutofit fontScale="92500"/>
          </a:bodyPr>
          <a:lstStyle/>
          <a:p>
            <a:r>
              <a:rPr lang="es-ES" b="1" dirty="0"/>
              <a:t>¿Qué debo hacer?</a:t>
            </a:r>
          </a:p>
          <a:p>
            <a:endParaRPr lang="en-US" sz="1400" dirty="0"/>
          </a:p>
          <a:p>
            <a:r>
              <a:rPr lang="es-ES" sz="1400" dirty="0"/>
              <a:t>Mantenga pulsadas las flechas subir y bajar para silenciar el dispositivo. </a:t>
            </a:r>
          </a:p>
          <a:p>
            <a:endParaRPr lang="en-US" sz="1400" dirty="0"/>
          </a:p>
          <a:p>
            <a:r>
              <a:rPr lang="es-ES" sz="1400" dirty="0"/>
              <a:t>Recuerde: esto no cancela la alerta.</a:t>
            </a:r>
          </a:p>
        </p:txBody>
      </p:sp>
      <p:sp>
        <p:nvSpPr>
          <p:cNvPr id="32" name="Rectangle 31"/>
          <p:cNvSpPr/>
          <p:nvPr/>
        </p:nvSpPr>
        <p:spPr>
          <a:xfrm>
            <a:off x="2016222" y="3933770"/>
            <a:ext cx="4844872" cy="2027208"/>
          </a:xfrm>
          <a:prstGeom prst="rect">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p:nvCxnSpPr>
        <p:spPr>
          <a:xfrm>
            <a:off x="607835" y="2198090"/>
            <a:ext cx="5239210" cy="0"/>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813202" y="2215642"/>
            <a:ext cx="995785" cy="261610"/>
          </a:xfrm>
          <a:prstGeom prst="rect">
            <a:avLst/>
          </a:prstGeom>
          <a:noFill/>
        </p:spPr>
        <p:txBody>
          <a:bodyPr wrap="none" rtlCol="0">
            <a:spAutoFit/>
          </a:bodyPr>
          <a:lstStyle/>
          <a:p>
            <a:r>
              <a:rPr lang="es-ES" sz="1100" b="1">
                <a:solidFill>
                  <a:srgbClr val="A6192E"/>
                </a:solidFill>
              </a:rPr>
              <a:t>ALERTA ROJA</a:t>
            </a:r>
          </a:p>
        </p:txBody>
      </p:sp>
      <p:cxnSp>
        <p:nvCxnSpPr>
          <p:cNvPr id="36" name="Straight Connector 35"/>
          <p:cNvCxnSpPr/>
          <p:nvPr/>
        </p:nvCxnSpPr>
        <p:spPr>
          <a:xfrm>
            <a:off x="5959349" y="2198090"/>
            <a:ext cx="2691280" cy="0"/>
          </a:xfrm>
          <a:prstGeom prst="line">
            <a:avLst/>
          </a:prstGeom>
          <a:ln w="63500" cap="rnd">
            <a:solidFill>
              <a:srgbClr val="A6192E"/>
            </a:solidFill>
            <a:prstDash val="sysDot"/>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892974" y="2215642"/>
            <a:ext cx="2021707" cy="261610"/>
          </a:xfrm>
          <a:prstGeom prst="rect">
            <a:avLst/>
          </a:prstGeom>
          <a:noFill/>
        </p:spPr>
        <p:txBody>
          <a:bodyPr wrap="none" rtlCol="0">
            <a:spAutoFit/>
          </a:bodyPr>
          <a:lstStyle/>
          <a:p>
            <a:r>
              <a:rPr lang="es-ES" sz="1100" b="1">
                <a:solidFill>
                  <a:srgbClr val="FFCD00"/>
                </a:solidFill>
              </a:rPr>
              <a:t>ALARMA PENDIENTE EN AMARILLO</a:t>
            </a:r>
          </a:p>
        </p:txBody>
      </p:sp>
      <p:sp>
        <p:nvSpPr>
          <p:cNvPr id="3" name="Rectangle 2"/>
          <p:cNvSpPr/>
          <p:nvPr/>
        </p:nvSpPr>
        <p:spPr>
          <a:xfrm>
            <a:off x="491911" y="2613709"/>
            <a:ext cx="8203775" cy="646331"/>
          </a:xfrm>
          <a:prstGeom prst="rect">
            <a:avLst/>
          </a:prstGeom>
        </p:spPr>
        <p:txBody>
          <a:bodyPr wrap="square">
            <a:spAutoFit/>
          </a:bodyPr>
          <a:lstStyle/>
          <a:p>
            <a:r>
              <a:rPr lang="es-ES"/>
              <a:t>Si no confirma que está bien, la alarma pendiente en amarillo pasará a alerta roja y enviará un aviso al personal de vigilancia. </a:t>
            </a:r>
          </a:p>
        </p:txBody>
      </p:sp>
      <p:pic>
        <p:nvPicPr>
          <p:cNvPr id="4" name="ADO_G7_RedAler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16222" y="6008675"/>
            <a:ext cx="365684" cy="365684"/>
          </a:xfrm>
          <a:prstGeom prst="rect">
            <a:avLst/>
          </a:prstGeom>
        </p:spPr>
      </p:pic>
    </p:spTree>
    <p:extLst>
      <p:ext uri="{BB962C8B-B14F-4D97-AF65-F5344CB8AC3E}">
        <p14:creationId xmlns:p14="http://schemas.microsoft.com/office/powerpoint/2010/main" val="139478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9898" fill="hold"/>
                                        <p:tgtEl>
                                          <p:spTgt spid="4"/>
                                        </p:tgtEl>
                                      </p:cBhvr>
                                    </p:cmd>
                                  </p:childTnLst>
                                </p:cTn>
                              </p:par>
                            </p:childTnLst>
                          </p:cTn>
                        </p:par>
                      </p:childTnLst>
                    </p:cTn>
                  </p:par>
                </p:childTnLst>
              </p:cTn>
              <p:nextCondLst>
                <p:cond evt="onClick" delay="0">
                  <p:tgtEl>
                    <p:spTgt spid="4"/>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bldLst>
      <p:bldP spid="24" grpId="0"/>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ALERTA DE SOS</a:t>
            </a:r>
          </a:p>
        </p:txBody>
      </p:sp>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69444" y="4029423"/>
            <a:ext cx="2439470" cy="1790459"/>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71553" y="4175759"/>
            <a:ext cx="2240089" cy="1644123"/>
          </a:xfrm>
          <a:prstGeom prst="rect">
            <a:avLst/>
          </a:prstGeom>
        </p:spPr>
      </p:pic>
      <p:sp>
        <p:nvSpPr>
          <p:cNvPr id="11" name="TextBox 10"/>
          <p:cNvSpPr txBox="1"/>
          <p:nvPr/>
        </p:nvSpPr>
        <p:spPr>
          <a:xfrm>
            <a:off x="0" y="3096632"/>
            <a:ext cx="9144000" cy="380543"/>
          </a:xfrm>
          <a:prstGeom prst="rect">
            <a:avLst/>
          </a:prstGeom>
          <a:noFill/>
        </p:spPr>
        <p:txBody>
          <a:bodyPr wrap="square" rtlCol="0">
            <a:spAutoFit/>
          </a:bodyPr>
          <a:lstStyle/>
          <a:p>
            <a:pPr algn="ctr"/>
            <a:r>
              <a:rPr lang="es-ES"/>
              <a:t>Si necesita ayuda en ese momento, puede activar una alerta de SOS.</a:t>
            </a:r>
          </a:p>
        </p:txBody>
      </p:sp>
      <p:sp>
        <p:nvSpPr>
          <p:cNvPr id="14" name="TextBox 13"/>
          <p:cNvSpPr txBox="1"/>
          <p:nvPr/>
        </p:nvSpPr>
        <p:spPr>
          <a:xfrm>
            <a:off x="547537" y="3970237"/>
            <a:ext cx="2158743" cy="800219"/>
          </a:xfrm>
          <a:prstGeom prst="rect">
            <a:avLst/>
          </a:prstGeom>
          <a:noFill/>
        </p:spPr>
        <p:txBody>
          <a:bodyPr wrap="square" rtlCol="0">
            <a:spAutoFit/>
          </a:bodyPr>
          <a:lstStyle/>
          <a:p>
            <a:r>
              <a:rPr lang="es-ES" b="1"/>
              <a:t>¿Qué debo hacer?</a:t>
            </a:r>
          </a:p>
          <a:p>
            <a:endParaRPr lang="en-CA" sz="1400" b="1" dirty="0"/>
          </a:p>
          <a:p>
            <a:r>
              <a:rPr lang="es-ES" sz="1400"/>
              <a:t>¡Tire del cierre!</a:t>
            </a:r>
          </a:p>
        </p:txBody>
      </p:sp>
      <p:sp>
        <p:nvSpPr>
          <p:cNvPr id="15" name="Rectangle 14"/>
          <p:cNvSpPr/>
          <p:nvPr/>
        </p:nvSpPr>
        <p:spPr>
          <a:xfrm>
            <a:off x="415691" y="3895353"/>
            <a:ext cx="3827698" cy="2027208"/>
          </a:xfrm>
          <a:prstGeom prst="rect">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 y="635702"/>
            <a:ext cx="9143998" cy="2149385"/>
          </a:xfrm>
          <a:prstGeom prst="rect">
            <a:avLst/>
          </a:prstGeom>
        </p:spPr>
      </p:pic>
      <p:sp>
        <p:nvSpPr>
          <p:cNvPr id="21" name="TextBox 20"/>
          <p:cNvSpPr txBox="1"/>
          <p:nvPr/>
        </p:nvSpPr>
        <p:spPr>
          <a:xfrm>
            <a:off x="4605447" y="3957372"/>
            <a:ext cx="2158743" cy="1723549"/>
          </a:xfrm>
          <a:prstGeom prst="rect">
            <a:avLst/>
          </a:prstGeom>
          <a:noFill/>
        </p:spPr>
        <p:txBody>
          <a:bodyPr wrap="square" rtlCol="0">
            <a:spAutoFit/>
          </a:bodyPr>
          <a:lstStyle/>
          <a:p>
            <a:r>
              <a:rPr lang="es-ES" b="1"/>
              <a:t>¿Cómo silencio la alarma?</a:t>
            </a:r>
          </a:p>
          <a:p>
            <a:endParaRPr lang="en-CA" sz="1400" b="1" dirty="0"/>
          </a:p>
          <a:p>
            <a:r>
              <a:rPr lang="es-ES" sz="1400"/>
              <a:t>Mantenga pulsadas las flechas subir y bajar. Recuerde: esto no cancela la alerta.</a:t>
            </a:r>
          </a:p>
        </p:txBody>
      </p:sp>
      <p:sp>
        <p:nvSpPr>
          <p:cNvPr id="22" name="Rectangle 21"/>
          <p:cNvSpPr/>
          <p:nvPr/>
        </p:nvSpPr>
        <p:spPr>
          <a:xfrm>
            <a:off x="4557713" y="3895353"/>
            <a:ext cx="4314825" cy="2027208"/>
          </a:xfrm>
          <a:prstGeom prst="rect">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ADO_G7_RedAler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5691" y="5997445"/>
            <a:ext cx="365684" cy="365684"/>
          </a:xfrm>
          <a:prstGeom prst="rect">
            <a:avLst/>
          </a:prstGeom>
        </p:spPr>
      </p:pic>
    </p:spTree>
    <p:extLst>
      <p:ext uri="{BB962C8B-B14F-4D97-AF65-F5344CB8AC3E}">
        <p14:creationId xmlns:p14="http://schemas.microsoft.com/office/powerpoint/2010/main" val="6749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9898" fill="hold"/>
                                        <p:tgtEl>
                                          <p:spTgt spid="12"/>
                                        </p:tgtEl>
                                      </p:cBhvr>
                                    </p:cmd>
                                  </p:childTnLst>
                                </p:cTn>
                              </p:par>
                            </p:childTnLst>
                          </p:cTn>
                        </p:par>
                      </p:childTnLst>
                    </p:cTn>
                  </p:par>
                </p:childTnLst>
              </p:cTn>
              <p:nextCondLst>
                <p:cond evt="onClick" delay="0">
                  <p:tgtEl>
                    <p:spTgt spid="12"/>
                  </p:tgtEl>
                </p:cond>
              </p:nextCondLst>
            </p:seq>
            <p:audio>
              <p:cMediaNode vol="80000">
                <p:cTn id="33" fill="hold" display="0">
                  <p:stCondLst>
                    <p:cond delay="indefinite"/>
                  </p:stCondLst>
                  <p:endCondLst>
                    <p:cond evt="onStopAudio" delay="0">
                      <p:tgtEl>
                        <p:sldTgt/>
                      </p:tgtEl>
                    </p:cond>
                  </p:endCondLst>
                </p:cTn>
                <p:tgtEl>
                  <p:spTgt spid="12"/>
                </p:tgtEl>
              </p:cMediaNode>
            </p:audio>
          </p:childTnLst>
        </p:cTn>
      </p:par>
    </p:tnLst>
    <p:bldLst>
      <p:bldP spid="14" grpId="0"/>
      <p:bldP spid="15" grpId="0" animBg="1"/>
      <p:bldP spid="21" grpId="0"/>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hqprint">
            <a:extLst>
              <a:ext uri="{28A0092B-C50C-407E-A947-70E740481C1C}">
                <a14:useLocalDpi xmlns:a14="http://schemas.microsoft.com/office/drawing/2010/main"/>
              </a:ext>
            </a:extLst>
          </a:blip>
          <a:srcRect r="-138"/>
          <a:stretch/>
        </p:blipFill>
        <p:spPr>
          <a:xfrm>
            <a:off x="0" y="640240"/>
            <a:ext cx="9144000" cy="2514789"/>
          </a:xfrm>
          <a:prstGeom prst="rect">
            <a:avLst/>
          </a:prstGeom>
        </p:spPr>
      </p:pic>
      <p:sp>
        <p:nvSpPr>
          <p:cNvPr id="2" name="Title 1"/>
          <p:cNvSpPr>
            <a:spLocks noGrp="1"/>
          </p:cNvSpPr>
          <p:nvPr>
            <p:ph type="title"/>
          </p:nvPr>
        </p:nvSpPr>
        <p:spPr/>
        <p:txBody>
          <a:bodyPr/>
          <a:lstStyle/>
          <a:p>
            <a:r>
              <a:rPr lang="es-ES"/>
              <a:t>ALERTA ROJA POR GAS</a:t>
            </a:r>
          </a:p>
        </p:txBody>
      </p:sp>
      <p:pic>
        <p:nvPicPr>
          <p:cNvPr id="17" name="Picture 16"/>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666389" y="4766688"/>
            <a:ext cx="2240089" cy="1644123"/>
          </a:xfrm>
          <a:prstGeom prst="rect">
            <a:avLst/>
          </a:prstGeom>
        </p:spPr>
      </p:pic>
      <p:sp>
        <p:nvSpPr>
          <p:cNvPr id="11" name="TextBox 10"/>
          <p:cNvSpPr txBox="1"/>
          <p:nvPr/>
        </p:nvSpPr>
        <p:spPr>
          <a:xfrm>
            <a:off x="1130181" y="3318305"/>
            <a:ext cx="7209553" cy="1200329"/>
          </a:xfrm>
          <a:prstGeom prst="rect">
            <a:avLst/>
          </a:prstGeom>
          <a:noFill/>
        </p:spPr>
        <p:txBody>
          <a:bodyPr wrap="square" rtlCol="0">
            <a:normAutofit fontScale="92500"/>
          </a:bodyPr>
          <a:lstStyle/>
          <a:p>
            <a:pPr algn="ctr"/>
            <a:r>
              <a:rPr lang="es-ES" dirty="0"/>
              <a:t>El G7 le informa en caso de que ocurra algo peligroso en su entorno.</a:t>
            </a:r>
          </a:p>
          <a:p>
            <a:pPr algn="ctr"/>
            <a:endParaRPr lang="en-US" dirty="0"/>
          </a:p>
          <a:p>
            <a:pPr algn="ctr"/>
            <a:r>
              <a:rPr lang="es-ES" dirty="0"/>
              <a:t>Para los clientes en tiempo real, algunas alertas de gas generarán automáticamente una alerta roja y notificarán al personal de vigilancia.</a:t>
            </a:r>
          </a:p>
        </p:txBody>
      </p:sp>
      <p:sp>
        <p:nvSpPr>
          <p:cNvPr id="21" name="TextBox 20"/>
          <p:cNvSpPr txBox="1"/>
          <p:nvPr/>
        </p:nvSpPr>
        <p:spPr>
          <a:xfrm>
            <a:off x="2428955" y="4766688"/>
            <a:ext cx="2237433" cy="1661993"/>
          </a:xfrm>
          <a:prstGeom prst="rect">
            <a:avLst/>
          </a:prstGeom>
          <a:noFill/>
        </p:spPr>
        <p:txBody>
          <a:bodyPr wrap="square" rtlCol="0">
            <a:normAutofit fontScale="92500"/>
          </a:bodyPr>
          <a:lstStyle/>
          <a:p>
            <a:r>
              <a:rPr lang="es-ES" b="1" dirty="0"/>
              <a:t>¿Qué debo hacer?</a:t>
            </a:r>
          </a:p>
          <a:p>
            <a:endParaRPr lang="en-CA" sz="1400" b="1" dirty="0"/>
          </a:p>
          <a:p>
            <a:r>
              <a:rPr lang="es-ES" sz="1400" dirty="0"/>
              <a:t>Evacuar el área. Cuando sea seguro, mantenga pulsadas las flechas subir y bajar para apagar las luces y los sonidos del G7.</a:t>
            </a:r>
          </a:p>
        </p:txBody>
      </p:sp>
      <p:sp>
        <p:nvSpPr>
          <p:cNvPr id="22" name="Rectangle 21"/>
          <p:cNvSpPr/>
          <p:nvPr/>
        </p:nvSpPr>
        <p:spPr>
          <a:xfrm>
            <a:off x="2364420" y="4649930"/>
            <a:ext cx="4603939" cy="1855291"/>
          </a:xfrm>
          <a:prstGeom prst="rect">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2591801" y="985739"/>
            <a:ext cx="1563691" cy="1563691"/>
            <a:chOff x="566445" y="3172286"/>
            <a:chExt cx="1563691" cy="1563691"/>
          </a:xfrm>
        </p:grpSpPr>
        <p:pic>
          <p:nvPicPr>
            <p:cNvPr id="18" name="Picture 17"/>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6445" y="3172286"/>
              <a:ext cx="1563691" cy="1563691"/>
            </a:xfrm>
            <a:prstGeom prst="rect">
              <a:avLst/>
            </a:prstGeom>
          </p:spPr>
        </p:pic>
        <p:sp>
          <p:nvSpPr>
            <p:cNvPr id="19" name="TextBox 18"/>
            <p:cNvSpPr txBox="1"/>
            <p:nvPr/>
          </p:nvSpPr>
          <p:spPr>
            <a:xfrm>
              <a:off x="746067" y="3713728"/>
              <a:ext cx="1204445" cy="461665"/>
            </a:xfrm>
            <a:prstGeom prst="rect">
              <a:avLst/>
            </a:prstGeom>
            <a:noFill/>
          </p:spPr>
          <p:txBody>
            <a:bodyPr wrap="square" rtlCol="0">
              <a:spAutoFit/>
            </a:bodyPr>
            <a:lstStyle/>
            <a:p>
              <a:pPr algn="ctr"/>
              <a:r>
                <a:rPr lang="es-ES" sz="1200" b="1">
                  <a:solidFill>
                    <a:schemeClr val="accent1"/>
                  </a:solidFill>
                </a:rPr>
                <a:t>ALERTA </a:t>
              </a:r>
            </a:p>
            <a:p>
              <a:pPr algn="ctr"/>
              <a:r>
                <a:rPr lang="es-ES" sz="1200" b="1">
                  <a:solidFill>
                    <a:schemeClr val="accent1"/>
                  </a:solidFill>
                </a:rPr>
                <a:t>ALTA </a:t>
              </a:r>
            </a:p>
          </p:txBody>
        </p:sp>
      </p:grpSp>
      <p:grpSp>
        <p:nvGrpSpPr>
          <p:cNvPr id="20" name="Group 19"/>
          <p:cNvGrpSpPr/>
          <p:nvPr/>
        </p:nvGrpSpPr>
        <p:grpSpPr>
          <a:xfrm>
            <a:off x="7078730" y="985739"/>
            <a:ext cx="1563691" cy="1563691"/>
            <a:chOff x="566445" y="5150416"/>
            <a:chExt cx="1563691" cy="1563691"/>
          </a:xfrm>
        </p:grpSpPr>
        <p:pic>
          <p:nvPicPr>
            <p:cNvPr id="24" name="Picture 23"/>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6445" y="5150416"/>
              <a:ext cx="1563691" cy="1563691"/>
            </a:xfrm>
            <a:prstGeom prst="rect">
              <a:avLst/>
            </a:prstGeom>
          </p:spPr>
        </p:pic>
        <p:sp>
          <p:nvSpPr>
            <p:cNvPr id="25" name="TextBox 24"/>
            <p:cNvSpPr txBox="1"/>
            <p:nvPr/>
          </p:nvSpPr>
          <p:spPr>
            <a:xfrm>
              <a:off x="704503" y="5676979"/>
              <a:ext cx="1298511" cy="461665"/>
            </a:xfrm>
            <a:prstGeom prst="rect">
              <a:avLst/>
            </a:prstGeom>
            <a:noFill/>
          </p:spPr>
          <p:txBody>
            <a:bodyPr wrap="square" rtlCol="0">
              <a:spAutoFit/>
            </a:bodyPr>
            <a:lstStyle/>
            <a:p>
              <a:pPr algn="ctr"/>
              <a:r>
                <a:rPr lang="es-ES" sz="1200" b="1">
                  <a:solidFill>
                    <a:schemeClr val="accent1"/>
                  </a:solidFill>
                </a:rPr>
                <a:t>OL</a:t>
              </a:r>
              <a:br>
                <a:rPr lang="es-ES" sz="1200" b="1">
                  <a:solidFill>
                    <a:schemeClr val="accent1"/>
                  </a:solidFill>
                </a:rPr>
              </a:br>
              <a:r>
                <a:rPr lang="es-ES" sz="1200" b="1">
                  <a:solidFill>
                    <a:schemeClr val="accent1"/>
                  </a:solidFill>
                </a:rPr>
                <a:t>(POR ENCIMA DEL LÍMITE)</a:t>
              </a:r>
            </a:p>
          </p:txBody>
        </p:sp>
      </p:grpSp>
      <p:grpSp>
        <p:nvGrpSpPr>
          <p:cNvPr id="26" name="Group 25"/>
          <p:cNvGrpSpPr/>
          <p:nvPr/>
        </p:nvGrpSpPr>
        <p:grpSpPr>
          <a:xfrm>
            <a:off x="348336" y="985739"/>
            <a:ext cx="1563691" cy="1563691"/>
            <a:chOff x="566445" y="3172286"/>
            <a:chExt cx="1563691" cy="1563691"/>
          </a:xfrm>
        </p:grpSpPr>
        <p:pic>
          <p:nvPicPr>
            <p:cNvPr id="27" name="Picture 26"/>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6445" y="3172286"/>
              <a:ext cx="1563691" cy="1563691"/>
            </a:xfrm>
            <a:prstGeom prst="rect">
              <a:avLst/>
            </a:prstGeom>
          </p:spPr>
        </p:pic>
        <p:sp>
          <p:nvSpPr>
            <p:cNvPr id="28" name="TextBox 27"/>
            <p:cNvSpPr txBox="1"/>
            <p:nvPr/>
          </p:nvSpPr>
          <p:spPr>
            <a:xfrm>
              <a:off x="704503" y="3557863"/>
              <a:ext cx="1246009" cy="830997"/>
            </a:xfrm>
            <a:prstGeom prst="rect">
              <a:avLst/>
            </a:prstGeom>
            <a:noFill/>
          </p:spPr>
          <p:txBody>
            <a:bodyPr wrap="square" rtlCol="0">
              <a:normAutofit fontScale="92500" lnSpcReduction="20000"/>
            </a:bodyPr>
            <a:lstStyle/>
            <a:p>
              <a:pPr algn="ctr"/>
              <a:r>
                <a:rPr lang="es-ES" sz="1200" b="1" dirty="0">
                  <a:solidFill>
                    <a:schemeClr val="accent1"/>
                  </a:solidFill>
                </a:rPr>
                <a:t>STEL</a:t>
              </a:r>
              <a:br>
                <a:rPr lang="es-ES" sz="1200" b="1" dirty="0">
                  <a:solidFill>
                    <a:schemeClr val="accent1"/>
                  </a:solidFill>
                </a:rPr>
              </a:br>
              <a:r>
                <a:rPr lang="es-ES" sz="1200" b="1" dirty="0">
                  <a:solidFill>
                    <a:schemeClr val="accent1"/>
                  </a:solidFill>
                </a:rPr>
                <a:t>(LÍMITE DE EXPOSICIÓN A CORTO PLAZO)</a:t>
              </a:r>
            </a:p>
          </p:txBody>
        </p:sp>
      </p:grpSp>
      <p:grpSp>
        <p:nvGrpSpPr>
          <p:cNvPr id="29" name="Group 28"/>
          <p:cNvGrpSpPr/>
          <p:nvPr/>
        </p:nvGrpSpPr>
        <p:grpSpPr>
          <a:xfrm>
            <a:off x="4835266" y="985739"/>
            <a:ext cx="1563691" cy="1563691"/>
            <a:chOff x="566445" y="5150416"/>
            <a:chExt cx="1563691" cy="1563691"/>
          </a:xfrm>
        </p:grpSpPr>
        <p:pic>
          <p:nvPicPr>
            <p:cNvPr id="30" name="Picture 29"/>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6445" y="5150416"/>
              <a:ext cx="1563691" cy="1563691"/>
            </a:xfrm>
            <a:prstGeom prst="rect">
              <a:avLst/>
            </a:prstGeom>
          </p:spPr>
        </p:pic>
        <p:sp>
          <p:nvSpPr>
            <p:cNvPr id="31" name="TextBox 30"/>
            <p:cNvSpPr txBox="1"/>
            <p:nvPr/>
          </p:nvSpPr>
          <p:spPr>
            <a:xfrm>
              <a:off x="704503" y="5489941"/>
              <a:ext cx="1298511" cy="830997"/>
            </a:xfrm>
            <a:prstGeom prst="rect">
              <a:avLst/>
            </a:prstGeom>
            <a:noFill/>
          </p:spPr>
          <p:txBody>
            <a:bodyPr wrap="square" rtlCol="0">
              <a:spAutoFit/>
            </a:bodyPr>
            <a:lstStyle/>
            <a:p>
              <a:pPr algn="ctr"/>
              <a:r>
                <a:rPr lang="es-ES" sz="1200" b="1" dirty="0">
                  <a:solidFill>
                    <a:schemeClr val="accent1"/>
                  </a:solidFill>
                </a:rPr>
                <a:t>TWA</a:t>
              </a:r>
              <a:br>
                <a:rPr lang="es-ES" sz="1200" b="1" dirty="0">
                  <a:solidFill>
                    <a:schemeClr val="accent1"/>
                  </a:solidFill>
                </a:rPr>
              </a:br>
              <a:r>
                <a:rPr lang="es-ES" sz="1200" b="1" dirty="0">
                  <a:solidFill>
                    <a:schemeClr val="accent1"/>
                  </a:solidFill>
                </a:rPr>
                <a:t>(PROMEDIO PONDERADO EN EL TIEMPO)</a:t>
              </a:r>
            </a:p>
          </p:txBody>
        </p:sp>
      </p:grpSp>
      <p:pic>
        <p:nvPicPr>
          <p:cNvPr id="23" name="ADO_G7_RedAler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185359" y="6213238"/>
            <a:ext cx="290342" cy="290342"/>
          </a:xfrm>
          <a:prstGeom prst="rect">
            <a:avLst/>
          </a:prstGeom>
        </p:spPr>
      </p:pic>
    </p:spTree>
    <p:extLst>
      <p:ext uri="{BB962C8B-B14F-4D97-AF65-F5344CB8AC3E}">
        <p14:creationId xmlns:p14="http://schemas.microsoft.com/office/powerpoint/2010/main" val="307991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3"/>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9898" fill="hold"/>
                                        <p:tgtEl>
                                          <p:spTgt spid="23"/>
                                        </p:tgtEl>
                                      </p:cBhvr>
                                    </p:cmd>
                                  </p:childTnLst>
                                </p:cTn>
                              </p:par>
                            </p:childTnLst>
                          </p:cTn>
                        </p:par>
                      </p:childTnLst>
                    </p:cTn>
                  </p:par>
                </p:childTnLst>
              </p:cTn>
              <p:nextCondLst>
                <p:cond evt="onClick" delay="0">
                  <p:tgtEl>
                    <p:spTgt spid="23"/>
                  </p:tgtEl>
                </p:cond>
              </p:nextCondLst>
            </p:seq>
            <p:audio>
              <p:cMediaNode vol="80000">
                <p:cTn id="22" fill="hold" display="0">
                  <p:stCondLst>
                    <p:cond delay="indefinite"/>
                  </p:stCondLst>
                  <p:endCondLst>
                    <p:cond evt="onStopAudio" delay="0">
                      <p:tgtEl>
                        <p:sldTgt/>
                      </p:tgtEl>
                    </p:cond>
                  </p:endCondLst>
                </p:cTn>
                <p:tgtEl>
                  <p:spTgt spid="23"/>
                </p:tgtEl>
              </p:cMediaNode>
            </p:audio>
          </p:childTnLst>
        </p:cTn>
      </p:par>
    </p:tnLst>
    <p:bldLst>
      <p:bldP spid="21" grpId="0"/>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RESPUESTA INMEDIATA (LIVE)</a:t>
            </a:r>
          </a:p>
        </p:txBody>
      </p:sp>
      <p:sp>
        <p:nvSpPr>
          <p:cNvPr id="12" name="TextBox 11"/>
          <p:cNvSpPr txBox="1"/>
          <p:nvPr/>
        </p:nvSpPr>
        <p:spPr>
          <a:xfrm>
            <a:off x="2662480" y="3346712"/>
            <a:ext cx="2158743" cy="1877437"/>
          </a:xfrm>
          <a:prstGeom prst="rect">
            <a:avLst/>
          </a:prstGeom>
          <a:noFill/>
        </p:spPr>
        <p:txBody>
          <a:bodyPr wrap="square" rtlCol="0">
            <a:normAutofit fontScale="92500"/>
          </a:bodyPr>
          <a:lstStyle/>
          <a:p>
            <a:r>
              <a:rPr lang="es-ES" b="1" dirty="0"/>
              <a:t>¿Qué debo hacer?</a:t>
            </a:r>
          </a:p>
          <a:p>
            <a:endParaRPr lang="en-US" sz="1400" dirty="0"/>
          </a:p>
          <a:p>
            <a:r>
              <a:rPr lang="es-ES" sz="1400" dirty="0"/>
              <a:t>¡Nada! Espere a que el personal de vigilancia le llame o le envíe un mensaje y dígale que está bien o que necesita ayuda.</a:t>
            </a:r>
          </a:p>
        </p:txBody>
      </p:sp>
      <p:sp>
        <p:nvSpPr>
          <p:cNvPr id="13" name="Rectangle 12"/>
          <p:cNvSpPr/>
          <p:nvPr/>
        </p:nvSpPr>
        <p:spPr>
          <a:xfrm>
            <a:off x="2513380" y="3271828"/>
            <a:ext cx="4203424" cy="2027208"/>
          </a:xfrm>
          <a:prstGeom prst="rect">
            <a:avLst/>
          </a:prstGeom>
          <a:noFill/>
          <a:ln w="28575">
            <a:solidFill>
              <a:srgbClr val="007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174687" y="3346711"/>
            <a:ext cx="1440612" cy="1877437"/>
          </a:xfrm>
          <a:prstGeom prst="rect">
            <a:avLst/>
          </a:prstGeom>
        </p:spPr>
      </p:pic>
      <p:cxnSp>
        <p:nvCxnSpPr>
          <p:cNvPr id="16" name="Straight Connector 15"/>
          <p:cNvCxnSpPr>
            <a:endCxn id="22" idx="1"/>
          </p:cNvCxnSpPr>
          <p:nvPr/>
        </p:nvCxnSpPr>
        <p:spPr>
          <a:xfrm>
            <a:off x="539181" y="1219618"/>
            <a:ext cx="3073727" cy="0"/>
          </a:xfrm>
          <a:prstGeom prst="line">
            <a:avLst/>
          </a:prstGeom>
          <a:ln w="63500" cap="rnd">
            <a:solidFill>
              <a:srgbClr val="0073CF"/>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43336" y="1584016"/>
            <a:ext cx="8352402" cy="923330"/>
          </a:xfrm>
          <a:prstGeom prst="rect">
            <a:avLst/>
          </a:prstGeom>
          <a:noFill/>
        </p:spPr>
        <p:txBody>
          <a:bodyPr wrap="square" rtlCol="0">
            <a:spAutoFit/>
          </a:bodyPr>
          <a:lstStyle/>
          <a:p>
            <a:r>
              <a:rPr lang="es-ES"/>
              <a:t>La luz LiveResponse parpadeará en azul cuando el personal de vigilancia responda a la alerta usando el protocolo de respuesta en caso de alerta de su empresa. Cuando se ilumine en el dispositivo, significará que alguien se pondrá en contacto para confirmar que está bien.</a:t>
            </a:r>
          </a:p>
        </p:txBody>
      </p:sp>
      <p:sp>
        <p:nvSpPr>
          <p:cNvPr id="22" name="TextBox 21"/>
          <p:cNvSpPr txBox="1"/>
          <p:nvPr/>
        </p:nvSpPr>
        <p:spPr>
          <a:xfrm>
            <a:off x="3612908" y="1034952"/>
            <a:ext cx="1980029" cy="369332"/>
          </a:xfrm>
          <a:prstGeom prst="rect">
            <a:avLst/>
          </a:prstGeom>
          <a:noFill/>
        </p:spPr>
        <p:txBody>
          <a:bodyPr wrap="none" rtlCol="0">
            <a:spAutoFit/>
          </a:bodyPr>
          <a:lstStyle/>
          <a:p>
            <a:r>
              <a:rPr lang="es-ES" b="1">
                <a:solidFill>
                  <a:srgbClr val="0073CF"/>
                </a:solidFill>
              </a:rPr>
              <a:t>LIVERESPONSE</a:t>
            </a:r>
          </a:p>
        </p:txBody>
      </p:sp>
      <p:cxnSp>
        <p:nvCxnSpPr>
          <p:cNvPr id="23" name="Straight Connector 22"/>
          <p:cNvCxnSpPr/>
          <p:nvPr/>
        </p:nvCxnSpPr>
        <p:spPr>
          <a:xfrm>
            <a:off x="5677624" y="1219618"/>
            <a:ext cx="2913132" cy="0"/>
          </a:xfrm>
          <a:prstGeom prst="line">
            <a:avLst/>
          </a:prstGeom>
          <a:ln w="63500" cap="rnd">
            <a:solidFill>
              <a:srgbClr val="0073CF"/>
            </a:solidFill>
            <a:prstDash val="sysDot"/>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112122" y="6063519"/>
            <a:ext cx="5397183" cy="461665"/>
          </a:xfrm>
          <a:prstGeom prst="rect">
            <a:avLst/>
          </a:prstGeom>
          <a:noFill/>
        </p:spPr>
        <p:txBody>
          <a:bodyPr wrap="none" rtlCol="0">
            <a:spAutoFit/>
          </a:bodyPr>
          <a:lstStyle/>
          <a:p>
            <a:r>
              <a:rPr lang="es-ES" sz="1200" b="1"/>
              <a:t>¿Quién es el personal de vigilancia? </a:t>
            </a:r>
          </a:p>
          <a:p>
            <a:r>
              <a:rPr lang="es-ES" sz="1200"/>
              <a:t>Está formado por los agentes de seguridad de Blackline Live o su propio equipo de vigilancia.</a:t>
            </a:r>
          </a:p>
        </p:txBody>
      </p:sp>
      <p:grpSp>
        <p:nvGrpSpPr>
          <p:cNvPr id="24" name="Group 23"/>
          <p:cNvGrpSpPr/>
          <p:nvPr/>
        </p:nvGrpSpPr>
        <p:grpSpPr>
          <a:xfrm>
            <a:off x="697781" y="6109686"/>
            <a:ext cx="369332" cy="369332"/>
            <a:chOff x="834855" y="5989766"/>
            <a:chExt cx="369332" cy="369332"/>
          </a:xfrm>
        </p:grpSpPr>
        <p:sp>
          <p:nvSpPr>
            <p:cNvPr id="10" name="TextBox 9"/>
            <p:cNvSpPr txBox="1"/>
            <p:nvPr/>
          </p:nvSpPr>
          <p:spPr>
            <a:xfrm>
              <a:off x="860873" y="5989766"/>
              <a:ext cx="325730" cy="369332"/>
            </a:xfrm>
            <a:prstGeom prst="rect">
              <a:avLst/>
            </a:prstGeom>
            <a:noFill/>
          </p:spPr>
          <p:txBody>
            <a:bodyPr wrap="none" rtlCol="0">
              <a:spAutoFit/>
            </a:bodyPr>
            <a:lstStyle/>
            <a:p>
              <a:r>
                <a:rPr lang="es-ES" b="1"/>
                <a:t>?</a:t>
              </a:r>
            </a:p>
          </p:txBody>
        </p:sp>
        <p:sp>
          <p:nvSpPr>
            <p:cNvPr id="15" name="Oval 14"/>
            <p:cNvSpPr/>
            <p:nvPr/>
          </p:nvSpPr>
          <p:spPr>
            <a:xfrm>
              <a:off x="834855" y="5989766"/>
              <a:ext cx="369332" cy="369332"/>
            </a:xfrm>
            <a:prstGeom prst="ellipse">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Soc G7 Call.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89905" y="5373920"/>
            <a:ext cx="345150" cy="345150"/>
          </a:xfrm>
          <a:prstGeom prst="rect">
            <a:avLst/>
          </a:prstGeom>
        </p:spPr>
      </p:pic>
    </p:spTree>
    <p:extLst>
      <p:ext uri="{BB962C8B-B14F-4D97-AF65-F5344CB8AC3E}">
        <p14:creationId xmlns:p14="http://schemas.microsoft.com/office/powerpoint/2010/main" val="130697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33958" fill="hold"/>
                                        <p:tgtEl>
                                          <p:spTgt spid="3"/>
                                        </p:tgtEl>
                                      </p:cBhvr>
                                    </p:cmd>
                                  </p:childTnLst>
                                </p:cTn>
                              </p:par>
                            </p:childTnLst>
                          </p:cTn>
                        </p:par>
                      </p:childTnLst>
                    </p:cTn>
                  </p:par>
                </p:childTnLst>
              </p:cTn>
              <p:nextCondLst>
                <p:cond evt="onClick" delay="0">
                  <p:tgtEl>
                    <p:spTgt spid="3"/>
                  </p:tgtEl>
                </p:cond>
              </p:nextCondLst>
            </p:seq>
            <p:audio>
              <p:cMediaNode vol="80000">
                <p:cTn id="30" fill="hold" display="0">
                  <p:stCondLst>
                    <p:cond delay="indefinite"/>
                  </p:stCondLst>
                  <p:endCondLst>
                    <p:cond evt="onStopAudio" delay="0">
                      <p:tgtEl>
                        <p:sldTgt/>
                      </p:tgtEl>
                    </p:cond>
                  </p:endCondLst>
                </p:cTn>
                <p:tgtEl>
                  <p:spTgt spid="3"/>
                </p:tgtEl>
              </p:cMediaNode>
            </p:audio>
          </p:childTnLst>
        </p:cTn>
      </p:par>
    </p:tnLst>
    <p:bldLst>
      <p:bldP spid="12" grpId="0"/>
      <p:bldP spid="13" grpId="0" animBg="1"/>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ALARMA DE ADVERTENCIA AMARILLA</a:t>
            </a:r>
          </a:p>
        </p:txBody>
      </p:sp>
      <p:sp>
        <p:nvSpPr>
          <p:cNvPr id="15" name="TextBox 14"/>
          <p:cNvSpPr txBox="1"/>
          <p:nvPr/>
        </p:nvSpPr>
        <p:spPr>
          <a:xfrm>
            <a:off x="2229444" y="3732122"/>
            <a:ext cx="2284439" cy="2031325"/>
          </a:xfrm>
          <a:prstGeom prst="rect">
            <a:avLst/>
          </a:prstGeom>
          <a:noFill/>
        </p:spPr>
        <p:txBody>
          <a:bodyPr wrap="square" rtlCol="0">
            <a:normAutofit fontScale="92500"/>
          </a:bodyPr>
          <a:lstStyle/>
          <a:p>
            <a:r>
              <a:rPr lang="es-ES" b="1" dirty="0"/>
              <a:t>¿Qué debo hacer?</a:t>
            </a:r>
          </a:p>
          <a:p>
            <a:endParaRPr lang="en-US" b="1" dirty="0"/>
          </a:p>
          <a:p>
            <a:r>
              <a:rPr lang="es-ES" dirty="0"/>
              <a:t>Una vez ha leído la pantalla, mantenga pulsadas las flechas subir y bajar para silenciar el dispositivo</a:t>
            </a:r>
          </a:p>
        </p:txBody>
      </p:sp>
      <p:sp>
        <p:nvSpPr>
          <p:cNvPr id="29" name="TextBox 28"/>
          <p:cNvSpPr txBox="1"/>
          <p:nvPr/>
        </p:nvSpPr>
        <p:spPr>
          <a:xfrm>
            <a:off x="925333" y="2581424"/>
            <a:ext cx="1156086" cy="276999"/>
          </a:xfrm>
          <a:prstGeom prst="rect">
            <a:avLst/>
          </a:prstGeom>
          <a:noFill/>
        </p:spPr>
        <p:txBody>
          <a:bodyPr wrap="none" rtlCol="0">
            <a:spAutoFit/>
          </a:bodyPr>
          <a:lstStyle/>
          <a:p>
            <a:r>
              <a:rPr lang="es-ES" sz="1200"/>
              <a:t>Nuevo mensaje</a:t>
            </a:r>
          </a:p>
        </p:txBody>
      </p:sp>
      <p:cxnSp>
        <p:nvCxnSpPr>
          <p:cNvPr id="24" name="Straight Connector 23"/>
          <p:cNvCxnSpPr>
            <a:cxnSpLocks/>
          </p:cNvCxnSpPr>
          <p:nvPr/>
        </p:nvCxnSpPr>
        <p:spPr>
          <a:xfrm>
            <a:off x="111042" y="1172733"/>
            <a:ext cx="2152855" cy="0"/>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203554" y="988067"/>
            <a:ext cx="3241208" cy="369332"/>
          </a:xfrm>
          <a:prstGeom prst="rect">
            <a:avLst/>
          </a:prstGeom>
          <a:noFill/>
        </p:spPr>
        <p:txBody>
          <a:bodyPr wrap="none" rtlCol="0">
            <a:spAutoFit/>
          </a:bodyPr>
          <a:lstStyle/>
          <a:p>
            <a:r>
              <a:rPr lang="es-ES" b="1" dirty="0">
                <a:solidFill>
                  <a:srgbClr val="FFCD00"/>
                </a:solidFill>
              </a:rPr>
              <a:t>ALARMA DE ADVERTENCIA AMARILLA</a:t>
            </a:r>
          </a:p>
        </p:txBody>
      </p:sp>
      <p:cxnSp>
        <p:nvCxnSpPr>
          <p:cNvPr id="33" name="Straight Connector 32"/>
          <p:cNvCxnSpPr>
            <a:cxnSpLocks/>
          </p:cNvCxnSpPr>
          <p:nvPr/>
        </p:nvCxnSpPr>
        <p:spPr>
          <a:xfrm>
            <a:off x="6716804" y="1172733"/>
            <a:ext cx="2081885" cy="0"/>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2091447" y="3630348"/>
            <a:ext cx="5018890" cy="2293424"/>
          </a:xfrm>
          <a:prstGeom prst="rect">
            <a:avLst/>
          </a:prstGeom>
          <a:noFill/>
          <a:ln w="28575">
            <a:solidFill>
              <a:srgbClr val="FF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13883" y="3865230"/>
            <a:ext cx="2484705" cy="182366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54770" y="1486540"/>
            <a:ext cx="1097213" cy="1097213"/>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228830" y="1486540"/>
            <a:ext cx="1094884" cy="1094884"/>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500561" y="1486540"/>
            <a:ext cx="1094884" cy="1094884"/>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780647" y="1488453"/>
            <a:ext cx="1104951" cy="1104951"/>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037454" y="1494205"/>
            <a:ext cx="1103239" cy="1103239"/>
          </a:xfrm>
          <a:prstGeom prst="rect">
            <a:avLst/>
          </a:prstGeom>
        </p:spPr>
      </p:pic>
      <p:sp>
        <p:nvSpPr>
          <p:cNvPr id="20" name="TextBox 19"/>
          <p:cNvSpPr txBox="1"/>
          <p:nvPr/>
        </p:nvSpPr>
        <p:spPr>
          <a:xfrm>
            <a:off x="3563104" y="2574171"/>
            <a:ext cx="978153" cy="276999"/>
          </a:xfrm>
          <a:prstGeom prst="rect">
            <a:avLst/>
          </a:prstGeom>
          <a:noFill/>
        </p:spPr>
        <p:txBody>
          <a:bodyPr wrap="none" rtlCol="0">
            <a:spAutoFit/>
          </a:bodyPr>
          <a:lstStyle/>
          <a:p>
            <a:r>
              <a:rPr lang="es-ES" sz="1200"/>
              <a:t>Batería baja</a:t>
            </a:r>
          </a:p>
        </p:txBody>
      </p:sp>
      <p:sp>
        <p:nvSpPr>
          <p:cNvPr id="21" name="TextBox 20"/>
          <p:cNvSpPr txBox="1"/>
          <p:nvPr/>
        </p:nvSpPr>
        <p:spPr>
          <a:xfrm>
            <a:off x="4875393" y="2592266"/>
            <a:ext cx="908775" cy="276999"/>
          </a:xfrm>
          <a:prstGeom prst="rect">
            <a:avLst/>
          </a:prstGeom>
          <a:noFill/>
        </p:spPr>
        <p:txBody>
          <a:bodyPr wrap="none" rtlCol="0">
            <a:spAutoFit/>
          </a:bodyPr>
          <a:lstStyle/>
          <a:p>
            <a:r>
              <a:rPr lang="es-ES" sz="1200"/>
              <a:t>Prueba de funcionamiento</a:t>
            </a:r>
          </a:p>
        </p:txBody>
      </p:sp>
      <p:sp>
        <p:nvSpPr>
          <p:cNvPr id="22" name="TextBox 21"/>
          <p:cNvSpPr txBox="1"/>
          <p:nvPr/>
        </p:nvSpPr>
        <p:spPr>
          <a:xfrm>
            <a:off x="2263897" y="2590657"/>
            <a:ext cx="1002197" cy="646331"/>
          </a:xfrm>
          <a:prstGeom prst="rect">
            <a:avLst/>
          </a:prstGeom>
          <a:noFill/>
        </p:spPr>
        <p:txBody>
          <a:bodyPr wrap="none" rtlCol="0">
            <a:spAutoFit/>
          </a:bodyPr>
          <a:lstStyle/>
          <a:p>
            <a:r>
              <a:rPr lang="es-ES" sz="1200"/>
              <a:t>Interrupción </a:t>
            </a:r>
          </a:p>
          <a:p>
            <a:r>
              <a:rPr lang="es-ES" sz="1200"/>
              <a:t>de la conexión </a:t>
            </a:r>
          </a:p>
          <a:p>
            <a:r>
              <a:rPr lang="es-ES" sz="1200"/>
              <a:t>a la red</a:t>
            </a:r>
          </a:p>
        </p:txBody>
      </p:sp>
      <p:sp>
        <p:nvSpPr>
          <p:cNvPr id="26" name="TextBox 25"/>
          <p:cNvSpPr txBox="1"/>
          <p:nvPr/>
        </p:nvSpPr>
        <p:spPr>
          <a:xfrm>
            <a:off x="6131255" y="2858423"/>
            <a:ext cx="915635" cy="276999"/>
          </a:xfrm>
          <a:prstGeom prst="rect">
            <a:avLst/>
          </a:prstGeom>
          <a:noFill/>
        </p:spPr>
        <p:txBody>
          <a:bodyPr wrap="none" rtlCol="0">
            <a:spAutoFit/>
          </a:bodyPr>
          <a:lstStyle/>
          <a:p>
            <a:r>
              <a:rPr lang="es-ES" sz="1200" dirty="0"/>
              <a:t>Calibración</a:t>
            </a:r>
          </a:p>
        </p:txBody>
      </p:sp>
      <p:sp>
        <p:nvSpPr>
          <p:cNvPr id="27" name="TextBox 26"/>
          <p:cNvSpPr txBox="1"/>
          <p:nvPr/>
        </p:nvSpPr>
        <p:spPr>
          <a:xfrm>
            <a:off x="7221680" y="2589089"/>
            <a:ext cx="1248338" cy="830997"/>
          </a:xfrm>
          <a:prstGeom prst="rect">
            <a:avLst/>
          </a:prstGeom>
          <a:noFill/>
        </p:spPr>
        <p:txBody>
          <a:bodyPr wrap="square" rtlCol="0">
            <a:spAutoFit/>
          </a:bodyPr>
          <a:lstStyle/>
          <a:p>
            <a:pPr marL="171450" indent="-171450">
              <a:buFont typeface="Arial" charset="0"/>
              <a:buChar char="•"/>
            </a:pPr>
            <a:r>
              <a:rPr lang="es-ES" sz="1200"/>
              <a:t>Alarma de advertencia por nivel bajo de gas</a:t>
            </a:r>
          </a:p>
          <a:p>
            <a:pPr marL="171450" indent="-171450">
              <a:buFont typeface="Arial" charset="0"/>
              <a:buChar char="•"/>
            </a:pPr>
            <a:r>
              <a:rPr lang="es-ES" sz="1200"/>
              <a:t>Error del sensor</a:t>
            </a:r>
          </a:p>
          <a:p>
            <a:pPr marL="171450" indent="-171450">
              <a:buFont typeface="Arial" charset="0"/>
              <a:buChar char="•"/>
            </a:pPr>
            <a:r>
              <a:rPr lang="es-ES" sz="1200"/>
              <a:t>Por debajo del límite</a:t>
            </a:r>
          </a:p>
        </p:txBody>
      </p:sp>
      <p:pic>
        <p:nvPicPr>
          <p:cNvPr id="11" name="Picture 10"/>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317542" y="1494205"/>
            <a:ext cx="1113176" cy="1113176"/>
          </a:xfrm>
          <a:prstGeom prst="rect">
            <a:avLst/>
          </a:prstGeom>
        </p:spPr>
      </p:pic>
      <p:sp>
        <p:nvSpPr>
          <p:cNvPr id="28" name="TextBox 27"/>
          <p:cNvSpPr txBox="1"/>
          <p:nvPr/>
        </p:nvSpPr>
        <p:spPr>
          <a:xfrm>
            <a:off x="2555898" y="6118643"/>
            <a:ext cx="4284281" cy="430887"/>
          </a:xfrm>
          <a:prstGeom prst="rect">
            <a:avLst/>
          </a:prstGeom>
          <a:noFill/>
        </p:spPr>
        <p:txBody>
          <a:bodyPr wrap="square" rtlCol="0">
            <a:spAutoFit/>
          </a:bodyPr>
          <a:lstStyle/>
          <a:p>
            <a:r>
              <a:rPr lang="es-ES" sz="1100"/>
              <a:t>Recuerde: las alarmas de advertencia amarillas nunca pasan a alertas rojas. Siempre están entre usted y el dispositivo.</a:t>
            </a:r>
          </a:p>
        </p:txBody>
      </p:sp>
      <p:pic>
        <p:nvPicPr>
          <p:cNvPr id="3" name="ADO_G7_YellowWarning.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22324" y="3151648"/>
            <a:ext cx="293642" cy="293642"/>
          </a:xfrm>
          <a:prstGeom prst="rect">
            <a:avLst/>
          </a:prstGeom>
        </p:spPr>
      </p:pic>
    </p:spTree>
    <p:extLst>
      <p:ext uri="{BB962C8B-B14F-4D97-AF65-F5344CB8AC3E}">
        <p14:creationId xmlns:p14="http://schemas.microsoft.com/office/powerpoint/2010/main" val="152563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7781" fill="hold"/>
                                        <p:tgtEl>
                                          <p:spTgt spid="3"/>
                                        </p:tgtEl>
                                      </p:cBhvr>
                                    </p:cmd>
                                  </p:childTnLst>
                                </p:cTn>
                              </p:par>
                            </p:childTnLst>
                          </p:cTn>
                        </p:par>
                      </p:childTnLst>
                    </p:cTn>
                  </p:par>
                </p:childTnLst>
              </p:cTn>
              <p:nextCondLst>
                <p:cond evt="onClick" delay="0">
                  <p:tgtEl>
                    <p:spTgt spid="3"/>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15" grpId="0"/>
      <p:bldP spid="37" grpId="0" animBg="1"/>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93727" y="3296503"/>
            <a:ext cx="2016813" cy="1808941"/>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650450"/>
            <a:ext cx="9144000" cy="2177156"/>
          </a:xfrm>
          <a:prstGeom prst="rect">
            <a:avLst/>
          </a:prstGeom>
        </p:spPr>
      </p:pic>
      <p:sp>
        <p:nvSpPr>
          <p:cNvPr id="2" name="Title 1"/>
          <p:cNvSpPr>
            <a:spLocks noGrp="1"/>
          </p:cNvSpPr>
          <p:nvPr>
            <p:ph type="title"/>
          </p:nvPr>
        </p:nvSpPr>
        <p:spPr/>
        <p:txBody>
          <a:bodyPr/>
          <a:lstStyle/>
          <a:p>
            <a:r>
              <a:rPr lang="es-ES"/>
              <a:t>MENSAJES DE TEXTO</a:t>
            </a:r>
          </a:p>
        </p:txBody>
      </p:sp>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9726" y="3292012"/>
            <a:ext cx="1970202" cy="1791747"/>
          </a:xfrm>
          <a:prstGeom prst="rect">
            <a:avLst/>
          </a:prstGeom>
        </p:spPr>
      </p:pic>
      <p:sp>
        <p:nvSpPr>
          <p:cNvPr id="9" name="Content Placeholder 2"/>
          <p:cNvSpPr txBox="1">
            <a:spLocks/>
          </p:cNvSpPr>
          <p:nvPr/>
        </p:nvSpPr>
        <p:spPr>
          <a:xfrm>
            <a:off x="1056343" y="3906291"/>
            <a:ext cx="1392383"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s-ES" sz="1800" b="1">
                <a:solidFill>
                  <a:srgbClr val="FFC000"/>
                </a:solidFill>
              </a:rPr>
              <a:t>ENVÍO</a:t>
            </a:r>
          </a:p>
        </p:txBody>
      </p:sp>
      <p:sp>
        <p:nvSpPr>
          <p:cNvPr id="6" name="TextBox 5"/>
          <p:cNvSpPr txBox="1"/>
          <p:nvPr/>
        </p:nvSpPr>
        <p:spPr>
          <a:xfrm>
            <a:off x="923251" y="5038177"/>
            <a:ext cx="3162418" cy="1231106"/>
          </a:xfrm>
          <a:prstGeom prst="rect">
            <a:avLst/>
          </a:prstGeom>
          <a:noFill/>
        </p:spPr>
        <p:txBody>
          <a:bodyPr wrap="square" rtlCol="0">
            <a:spAutoFit/>
          </a:bodyPr>
          <a:lstStyle/>
          <a:p>
            <a:r>
              <a:rPr lang="es-ES"/>
              <a:t>Enviar un mensaje:</a:t>
            </a:r>
          </a:p>
          <a:p>
            <a:pPr marL="342900" indent="-342900">
              <a:buAutoNum type="arabicPeriod"/>
            </a:pPr>
            <a:r>
              <a:rPr lang="es-ES" sz="1400"/>
              <a:t>Pulse OK</a:t>
            </a:r>
          </a:p>
          <a:p>
            <a:pPr marL="342900" indent="-342900">
              <a:buAutoNum type="arabicPeriod"/>
            </a:pPr>
            <a:r>
              <a:rPr lang="es-ES" sz="1400"/>
              <a:t>Seleccione send message (enviar mensaje)</a:t>
            </a:r>
          </a:p>
          <a:p>
            <a:pPr marL="342900" indent="-342900">
              <a:buAutoNum type="arabicPeriod"/>
            </a:pPr>
            <a:r>
              <a:rPr lang="es-ES" sz="1400"/>
              <a:t>Desplácese hasta el mensaje que quiera enviar y pulse OK.</a:t>
            </a:r>
          </a:p>
        </p:txBody>
      </p:sp>
      <p:sp>
        <p:nvSpPr>
          <p:cNvPr id="12" name="TextBox 11"/>
          <p:cNvSpPr txBox="1"/>
          <p:nvPr/>
        </p:nvSpPr>
        <p:spPr>
          <a:xfrm>
            <a:off x="5276427" y="5037791"/>
            <a:ext cx="3461360" cy="1015663"/>
          </a:xfrm>
          <a:prstGeom prst="rect">
            <a:avLst/>
          </a:prstGeom>
          <a:noFill/>
        </p:spPr>
        <p:txBody>
          <a:bodyPr wrap="square" rtlCol="0">
            <a:spAutoFit/>
          </a:bodyPr>
          <a:lstStyle/>
          <a:p>
            <a:r>
              <a:rPr lang="es-ES"/>
              <a:t>Recibir un mensaje:</a:t>
            </a:r>
          </a:p>
          <a:p>
            <a:pPr marL="342900" indent="-342900">
              <a:buAutoNum type="arabicPeriod"/>
            </a:pPr>
            <a:r>
              <a:rPr lang="es-ES" sz="1400"/>
              <a:t>Lea el mensaje</a:t>
            </a:r>
          </a:p>
          <a:p>
            <a:pPr marL="342900" indent="-342900">
              <a:buAutoNum type="arabicPeriod"/>
            </a:pPr>
            <a:r>
              <a:rPr lang="es-ES" sz="1400"/>
              <a:t>Mantenga pulsadas las flechas subir y bajar durante 3 segundos</a:t>
            </a:r>
          </a:p>
        </p:txBody>
      </p:sp>
      <p:sp>
        <p:nvSpPr>
          <p:cNvPr id="13" name="Content Placeholder 2"/>
          <p:cNvSpPr txBox="1">
            <a:spLocks/>
          </p:cNvSpPr>
          <p:nvPr/>
        </p:nvSpPr>
        <p:spPr>
          <a:xfrm>
            <a:off x="5453721" y="3951803"/>
            <a:ext cx="1553386"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s-ES" sz="1600" b="1">
                <a:solidFill>
                  <a:srgbClr val="FFC000"/>
                </a:solidFill>
              </a:rPr>
              <a:t>RECEPCIÓN</a:t>
            </a:r>
          </a:p>
        </p:txBody>
      </p:sp>
    </p:spTree>
    <p:extLst>
      <p:ext uri="{BB962C8B-B14F-4D97-AF65-F5344CB8AC3E}">
        <p14:creationId xmlns:p14="http://schemas.microsoft.com/office/powerpoint/2010/main" val="167986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578221"/>
            <a:ext cx="9144000" cy="3179649"/>
          </a:xfrm>
          <a:prstGeom prst="rect">
            <a:avLst/>
          </a:prstGeom>
        </p:spPr>
      </p:pic>
      <p:sp>
        <p:nvSpPr>
          <p:cNvPr id="2" name="Title 1"/>
          <p:cNvSpPr>
            <a:spLocks noGrp="1"/>
          </p:cNvSpPr>
          <p:nvPr>
            <p:ph type="title"/>
          </p:nvPr>
        </p:nvSpPr>
        <p:spPr/>
        <p:txBody>
          <a:bodyPr/>
          <a:lstStyle/>
          <a:p>
            <a:r>
              <a:rPr lang="es-ES"/>
              <a:t>INTRODUCCIÓN</a:t>
            </a:r>
          </a:p>
        </p:txBody>
      </p:sp>
      <p:sp>
        <p:nvSpPr>
          <p:cNvPr id="3" name="Content Placeholder 2"/>
          <p:cNvSpPr>
            <a:spLocks noGrp="1"/>
          </p:cNvSpPr>
          <p:nvPr>
            <p:ph idx="1"/>
          </p:nvPr>
        </p:nvSpPr>
        <p:spPr>
          <a:xfrm>
            <a:off x="177071" y="3939831"/>
            <a:ext cx="8674621" cy="2760772"/>
          </a:xfrm>
        </p:spPr>
        <p:txBody>
          <a:bodyPr>
            <a:normAutofit/>
          </a:bodyPr>
          <a:lstStyle/>
          <a:p>
            <a:pPr marL="0" indent="0">
              <a:buNone/>
            </a:pPr>
            <a:r>
              <a:rPr lang="es-ES">
                <a:solidFill>
                  <a:schemeClr val="accent1"/>
                </a:solidFill>
              </a:rPr>
              <a:t>¿QUIÉN ES BLACKLINE SAFETY?</a:t>
            </a:r>
          </a:p>
          <a:p>
            <a:r>
              <a:rPr lang="es-ES" sz="1400"/>
              <a:t>Sede en Calgari, Alberta (Canadá)</a:t>
            </a:r>
          </a:p>
          <a:p>
            <a:r>
              <a:rPr lang="es-ES" sz="1400"/>
              <a:t>Líder mundial de la tecnología de seguridad conectada detrás de G7</a:t>
            </a:r>
          </a:p>
          <a:p>
            <a:r>
              <a:rPr lang="es-ES" sz="1400"/>
              <a:t>Nuestro equipo de diseñadores e ingenieros talentosos crean y fabrican todo internamente </a:t>
            </a:r>
          </a:p>
          <a:p>
            <a:r>
              <a:rPr lang="es-ES" sz="1400"/>
              <a:t>Centro de control de seguridad y Atención al cliente internos</a:t>
            </a:r>
          </a:p>
          <a:p>
            <a:r>
              <a:rPr lang="es-ES" sz="1400"/>
              <a:t>Prestamos servicios en más de 100 países </a:t>
            </a:r>
          </a:p>
          <a:p>
            <a:r>
              <a:rPr lang="es-ES" sz="1400"/>
              <a:t>Actualmente controlamos más de 25 000 empleados en todo el mundo</a:t>
            </a:r>
          </a:p>
          <a:p>
            <a:r>
              <a:rPr lang="es-ES" sz="1400"/>
              <a:t>Hemos registrado 26,5 millones de horas de uso de los equipos y hemos gestionado más de 850 000 alertas de clientes</a:t>
            </a:r>
          </a:p>
          <a:p>
            <a:endParaRPr lang="en-US" sz="1400" dirty="0"/>
          </a:p>
        </p:txBody>
      </p:sp>
    </p:spTree>
    <p:extLst>
      <p:ext uri="{BB962C8B-B14F-4D97-AF65-F5344CB8AC3E}">
        <p14:creationId xmlns:p14="http://schemas.microsoft.com/office/powerpoint/2010/main" val="243703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MODOS DE CONFIGURACIÓN</a:t>
            </a:r>
          </a:p>
        </p:txBody>
      </p:sp>
      <p:sp>
        <p:nvSpPr>
          <p:cNvPr id="9" name="Content Placeholder 2"/>
          <p:cNvSpPr txBox="1">
            <a:spLocks/>
          </p:cNvSpPr>
          <p:nvPr/>
        </p:nvSpPr>
        <p:spPr>
          <a:xfrm>
            <a:off x="162337" y="3043091"/>
            <a:ext cx="2610137"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s-ES" sz="1400" b="1"/>
              <a:t>Modos disponibles</a:t>
            </a:r>
          </a:p>
        </p:txBody>
      </p:sp>
      <p:sp>
        <p:nvSpPr>
          <p:cNvPr id="6" name="TextBox 5"/>
          <p:cNvSpPr txBox="1"/>
          <p:nvPr/>
        </p:nvSpPr>
        <p:spPr>
          <a:xfrm>
            <a:off x="162337" y="3286267"/>
            <a:ext cx="2889921" cy="3677930"/>
          </a:xfrm>
          <a:prstGeom prst="rect">
            <a:avLst/>
          </a:prstGeom>
          <a:noFill/>
        </p:spPr>
        <p:txBody>
          <a:bodyPr wrap="square" rtlCol="0">
            <a:normAutofit lnSpcReduction="10000"/>
          </a:bodyPr>
          <a:lstStyle/>
          <a:p>
            <a:r>
              <a:rPr lang="es-ES" sz="1200" i="1" dirty="0"/>
              <a:t>Lo que se ve en el dispositivo depende del perfil de configuración en </a:t>
            </a:r>
            <a:r>
              <a:rPr lang="es-ES" sz="1200" i="1" dirty="0" err="1"/>
              <a:t>Blackline</a:t>
            </a:r>
            <a:r>
              <a:rPr lang="es-ES" sz="1200" i="1" dirty="0"/>
              <a:t> Live</a:t>
            </a:r>
          </a:p>
          <a:p>
            <a:pPr marL="171450" indent="-171450">
              <a:spcBef>
                <a:spcPts val="600"/>
              </a:spcBef>
              <a:buFont typeface="Arial" charset="0"/>
              <a:buChar char="•"/>
            </a:pPr>
            <a:r>
              <a:rPr lang="es-ES" sz="1000" b="1" dirty="0"/>
              <a:t>Modo normal</a:t>
            </a:r>
          </a:p>
          <a:p>
            <a:pPr marL="179388"/>
            <a:r>
              <a:rPr lang="es-ES" sz="1000" dirty="0"/>
              <a:t>Modo predeterminado del G7 para las operaciones diarias</a:t>
            </a:r>
          </a:p>
          <a:p>
            <a:pPr marL="171450" indent="-171450">
              <a:buFont typeface="Arial" charset="0"/>
              <a:buChar char="•"/>
            </a:pPr>
            <a:r>
              <a:rPr lang="es-ES" sz="1000" b="1" dirty="0" err="1"/>
              <a:t>Preentrada</a:t>
            </a:r>
            <a:endParaRPr lang="es-ES" sz="1000" b="1" dirty="0"/>
          </a:p>
          <a:p>
            <a:pPr marL="179388"/>
            <a:r>
              <a:rPr lang="es-ES" sz="1000" dirty="0"/>
              <a:t>Para comprobar una atmósfera antes de entrar, con o sin bomba.</a:t>
            </a:r>
          </a:p>
          <a:p>
            <a:pPr marL="171450" indent="-171450">
              <a:buFont typeface="Arial" charset="0"/>
              <a:buChar char="•"/>
            </a:pPr>
            <a:r>
              <a:rPr lang="es-ES" sz="1000" b="1" dirty="0"/>
              <a:t>SCBA</a:t>
            </a:r>
          </a:p>
          <a:p>
            <a:pPr marL="179388"/>
            <a:r>
              <a:rPr lang="es-ES" sz="1000" dirty="0"/>
              <a:t>Para usar con un aparato respiratorio con suministro de aire o autónomo</a:t>
            </a:r>
          </a:p>
          <a:p>
            <a:pPr marL="171450" indent="-171450">
              <a:buFont typeface="Arial" charset="0"/>
              <a:buChar char="•"/>
            </a:pPr>
            <a:r>
              <a:rPr lang="es-ES" sz="1000" b="1" dirty="0"/>
              <a:t>Comprobar fugas</a:t>
            </a:r>
          </a:p>
          <a:p>
            <a:pPr marL="179388"/>
            <a:r>
              <a:rPr lang="es-ES" sz="1000" dirty="0"/>
              <a:t>Para descartar la presencia de fugas en el área, con o sin bomba.</a:t>
            </a:r>
          </a:p>
          <a:p>
            <a:pPr marL="171450" indent="-171450">
              <a:buFont typeface="Arial" charset="0"/>
              <a:buChar char="•"/>
            </a:pPr>
            <a:r>
              <a:rPr lang="es-ES" sz="1000" b="1" dirty="0"/>
              <a:t>Alto riesgo</a:t>
            </a:r>
          </a:p>
          <a:p>
            <a:pPr marL="179388"/>
            <a:r>
              <a:rPr lang="es-ES" sz="1000" dirty="0"/>
              <a:t>Para situaciones generales de alto riesgo, como evacuaciones.</a:t>
            </a:r>
          </a:p>
          <a:p>
            <a:pPr marL="171450" indent="-171450">
              <a:buFont typeface="Arial" charset="0"/>
              <a:buChar char="•"/>
            </a:pPr>
            <a:r>
              <a:rPr lang="es-ES" sz="1000" b="1" dirty="0"/>
              <a:t>Funcionamiento con bomba</a:t>
            </a:r>
          </a:p>
          <a:p>
            <a:pPr marL="179388"/>
            <a:r>
              <a:rPr lang="es-ES" sz="1000" dirty="0"/>
              <a:t>La bomba funciona de continuo, como cuando se usa cuando hay una persona que controla el orificio. Para este modo se necesita una bomba.</a:t>
            </a:r>
          </a:p>
          <a:p>
            <a:endParaRPr lang="en-US" sz="1200" i="1" dirty="0"/>
          </a:p>
        </p:txBody>
      </p:sp>
      <p:sp>
        <p:nvSpPr>
          <p:cNvPr id="11" name="Content Placeholder 2"/>
          <p:cNvSpPr txBox="1">
            <a:spLocks/>
          </p:cNvSpPr>
          <p:nvPr/>
        </p:nvSpPr>
        <p:spPr>
          <a:xfrm>
            <a:off x="3087766" y="3012069"/>
            <a:ext cx="2610137"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s-ES" sz="1800" b="1"/>
              <a:t>ENTRAR EN UN MODO</a:t>
            </a:r>
          </a:p>
        </p:txBody>
      </p:sp>
      <p:cxnSp>
        <p:nvCxnSpPr>
          <p:cNvPr id="16" name="Straight Connector 15"/>
          <p:cNvCxnSpPr/>
          <p:nvPr/>
        </p:nvCxnSpPr>
        <p:spPr>
          <a:xfrm>
            <a:off x="3091002" y="2981048"/>
            <a:ext cx="0" cy="3672801"/>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rotWithShape="1">
          <a:blip r:embed="rId3" cstate="hqprint">
            <a:extLst>
              <a:ext uri="{28A0092B-C50C-407E-A947-70E740481C1C}">
                <a14:useLocalDpi xmlns:a14="http://schemas.microsoft.com/office/drawing/2010/main"/>
              </a:ext>
            </a:extLst>
          </a:blip>
          <a:srcRect l="-1002"/>
          <a:stretch/>
        </p:blipFill>
        <p:spPr>
          <a:xfrm>
            <a:off x="-91653" y="628033"/>
            <a:ext cx="9235653" cy="2177157"/>
          </a:xfrm>
          <a:prstGeom prst="rect">
            <a:avLst/>
          </a:prstGeom>
        </p:spPr>
      </p:pic>
      <p:pic>
        <p:nvPicPr>
          <p:cNvPr id="19" name="Picture 18"/>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993702" y="3796439"/>
            <a:ext cx="1690421" cy="1690421"/>
          </a:xfrm>
          <a:prstGeom prst="rect">
            <a:avLst/>
          </a:prstGeom>
          <a:ln w="19050">
            <a:solidFill>
              <a:schemeClr val="accent1"/>
            </a:solidFill>
          </a:ln>
        </p:spPr>
      </p:pic>
      <p:pic>
        <p:nvPicPr>
          <p:cNvPr id="20" name="Picture 19"/>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553033" y="3803999"/>
            <a:ext cx="1701334" cy="1701334"/>
          </a:xfrm>
          <a:prstGeom prst="rect">
            <a:avLst/>
          </a:prstGeom>
          <a:ln w="19050">
            <a:solidFill>
              <a:schemeClr val="accent1"/>
            </a:solidFill>
          </a:ln>
        </p:spPr>
      </p:pic>
      <p:sp>
        <p:nvSpPr>
          <p:cNvPr id="21" name="Rectangle 20"/>
          <p:cNvSpPr/>
          <p:nvPr/>
        </p:nvSpPr>
        <p:spPr>
          <a:xfrm>
            <a:off x="3272229" y="5666491"/>
            <a:ext cx="5500980" cy="830997"/>
          </a:xfrm>
          <a:prstGeom prst="rect">
            <a:avLst/>
          </a:prstGeom>
        </p:spPr>
        <p:txBody>
          <a:bodyPr wrap="square">
            <a:spAutoFit/>
          </a:bodyPr>
          <a:lstStyle/>
          <a:p>
            <a:pPr marL="179388" algn="ctr"/>
            <a:r>
              <a:rPr lang="es-ES" sz="1200"/>
              <a:t>Se puede entrar a un modo desde el menú principal o secundario del G7.</a:t>
            </a:r>
          </a:p>
          <a:p>
            <a:pPr marL="179388" algn="ctr"/>
            <a:endParaRPr lang="en-US" sz="1200" dirty="0"/>
          </a:p>
          <a:p>
            <a:pPr marL="179388" algn="ctr"/>
            <a:r>
              <a:rPr lang="es-ES" sz="1200"/>
              <a:t>Cuando se entra en un modo, la pantalla del G7 se invertirá y el modo aparecerá en el área de información superior. </a:t>
            </a:r>
          </a:p>
        </p:txBody>
      </p:sp>
      <p:cxnSp>
        <p:nvCxnSpPr>
          <p:cNvPr id="24" name="Straight Arrow Connector 23"/>
          <p:cNvCxnSpPr/>
          <p:nvPr/>
        </p:nvCxnSpPr>
        <p:spPr>
          <a:xfrm>
            <a:off x="5904089" y="4667681"/>
            <a:ext cx="42897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6186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650450"/>
            <a:ext cx="9144000" cy="2177156"/>
          </a:xfrm>
          <a:prstGeom prst="rect">
            <a:avLst/>
          </a:prstGeom>
        </p:spPr>
      </p:pic>
      <p:sp>
        <p:nvSpPr>
          <p:cNvPr id="2" name="Title 1"/>
          <p:cNvSpPr>
            <a:spLocks noGrp="1"/>
          </p:cNvSpPr>
          <p:nvPr>
            <p:ph type="title"/>
          </p:nvPr>
        </p:nvSpPr>
        <p:spPr/>
        <p:txBody>
          <a:bodyPr/>
          <a:lstStyle/>
          <a:p>
            <a:r>
              <a:rPr lang="es-ES"/>
              <a:t>MODOS DE CONFIGURACIÓN</a:t>
            </a:r>
          </a:p>
        </p:txBody>
      </p:sp>
      <p:sp>
        <p:nvSpPr>
          <p:cNvPr id="11" name="Content Placeholder 2"/>
          <p:cNvSpPr txBox="1">
            <a:spLocks/>
          </p:cNvSpPr>
          <p:nvPr/>
        </p:nvSpPr>
        <p:spPr>
          <a:xfrm>
            <a:off x="3221103" y="3041330"/>
            <a:ext cx="2610137" cy="630772"/>
          </a:xfrm>
          <a:prstGeom prst="rect">
            <a:avLst/>
          </a:prstGeom>
        </p:spPr>
        <p:txBody>
          <a:bodyPr vert="horz" lIns="91440" tIns="45720" rIns="91440" bIns="45720" rtlCol="0">
            <a:normAutofit fontScale="85000" lnSpcReduction="10000"/>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s-ES" sz="1800" b="1"/>
              <a:t>AMPLIAR EL TIEMPO DE ESPERA DE UN MODO</a:t>
            </a:r>
          </a:p>
        </p:txBody>
      </p:sp>
      <p:pic>
        <p:nvPicPr>
          <p:cNvPr id="17" name="Picture 16"/>
          <p:cNvPicPr>
            <a:picLocks noChangeAspect="1"/>
          </p:cNvPicPr>
          <p:nvPr/>
        </p:nvPicPr>
        <p:blipFill rotWithShape="1">
          <a:blip r:embed="rId4" cstate="hqprint">
            <a:extLst>
              <a:ext uri="{28A0092B-C50C-407E-A947-70E740481C1C}">
                <a14:useLocalDpi xmlns:a14="http://schemas.microsoft.com/office/drawing/2010/main"/>
              </a:ext>
            </a:extLst>
          </a:blip>
          <a:srcRect l="-1002"/>
          <a:stretch/>
        </p:blipFill>
        <p:spPr>
          <a:xfrm>
            <a:off x="-91654" y="650449"/>
            <a:ext cx="9235653" cy="2177157"/>
          </a:xfrm>
          <a:prstGeom prst="rect">
            <a:avLst/>
          </a:prstGeom>
        </p:spPr>
      </p:pic>
      <p:sp>
        <p:nvSpPr>
          <p:cNvPr id="10" name="Rectangle 9"/>
          <p:cNvSpPr/>
          <p:nvPr/>
        </p:nvSpPr>
        <p:spPr>
          <a:xfrm>
            <a:off x="1487156" y="3392190"/>
            <a:ext cx="6169687" cy="276999"/>
          </a:xfrm>
          <a:prstGeom prst="rect">
            <a:avLst/>
          </a:prstGeom>
        </p:spPr>
        <p:txBody>
          <a:bodyPr wrap="square">
            <a:spAutoFit/>
          </a:bodyPr>
          <a:lstStyle/>
          <a:p>
            <a:pPr marL="179388"/>
            <a:r>
              <a:rPr lang="es-ES" sz="1200"/>
              <a:t>Cuando se llega al final del tiempo de espera del modo, el G7 le preguntará si desea seguir en ese modo.</a:t>
            </a:r>
          </a:p>
        </p:txBody>
      </p:sp>
      <p:sp>
        <p:nvSpPr>
          <p:cNvPr id="13" name="TextBox 12"/>
          <p:cNvSpPr txBox="1"/>
          <p:nvPr/>
        </p:nvSpPr>
        <p:spPr>
          <a:xfrm>
            <a:off x="2778392" y="4022834"/>
            <a:ext cx="2100699" cy="1446550"/>
          </a:xfrm>
          <a:prstGeom prst="rect">
            <a:avLst/>
          </a:prstGeom>
          <a:noFill/>
        </p:spPr>
        <p:txBody>
          <a:bodyPr wrap="square" rtlCol="0">
            <a:normAutofit fontScale="92500" lnSpcReduction="10000"/>
          </a:bodyPr>
          <a:lstStyle/>
          <a:p>
            <a:r>
              <a:rPr lang="es-ES" b="1" dirty="0"/>
              <a:t>¿Qué debo hacer?</a:t>
            </a:r>
          </a:p>
          <a:p>
            <a:endParaRPr lang="en-US" sz="1400" dirty="0"/>
          </a:p>
          <a:p>
            <a:r>
              <a:rPr lang="es-ES" sz="1400" dirty="0"/>
              <a:t>Pulse la flecha subir para ampliar el tiempo de espera del modo. Pulse la flecha bajar para salir del modo.</a:t>
            </a:r>
          </a:p>
        </p:txBody>
      </p:sp>
      <p:sp>
        <p:nvSpPr>
          <p:cNvPr id="14" name="Rectangle 13"/>
          <p:cNvSpPr/>
          <p:nvPr/>
        </p:nvSpPr>
        <p:spPr>
          <a:xfrm>
            <a:off x="2557076" y="3891132"/>
            <a:ext cx="4159728" cy="1698824"/>
          </a:xfrm>
          <a:prstGeom prst="rect">
            <a:avLst/>
          </a:prstGeom>
          <a:noFill/>
          <a:ln w="28575">
            <a:solidFill>
              <a:srgbClr val="FF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90647" y="5808986"/>
            <a:ext cx="7776887" cy="830997"/>
          </a:xfrm>
          <a:prstGeom prst="rect">
            <a:avLst/>
          </a:prstGeom>
        </p:spPr>
        <p:txBody>
          <a:bodyPr wrap="square">
            <a:spAutoFit/>
          </a:bodyPr>
          <a:lstStyle/>
          <a:p>
            <a:pPr marL="179388" algn="ctr"/>
            <a:r>
              <a:rPr lang="es-ES" sz="1200"/>
              <a:t>Si no confirma que desea ampliar el tiempo de espera del modo en el plazo de 30 segundos, el G7 volverá al modo normal y si el registro (check-in) está activado, le pedirá que se registre.</a:t>
            </a:r>
          </a:p>
          <a:p>
            <a:pPr marL="179388" algn="ctr"/>
            <a:endParaRPr lang="en-US" sz="1200" dirty="0"/>
          </a:p>
          <a:p>
            <a:pPr marL="179388" algn="ctr"/>
            <a:r>
              <a:rPr lang="es-ES" sz="1200" b="1">
                <a:solidFill>
                  <a:srgbClr val="A6192E"/>
                </a:solidFill>
              </a:rPr>
              <a:t>NOTA: </a:t>
            </a:r>
            <a:r>
              <a:rPr lang="es-ES" sz="1200"/>
              <a:t>Para salir del modo de alto riesgo y del modo de funcionamiento con bomba y volver al modo normal, debe hacerlo manualmente.</a:t>
            </a:r>
          </a:p>
        </p:txBody>
      </p:sp>
      <p:pic>
        <p:nvPicPr>
          <p:cNvPr id="3" name="Picture 2"/>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117870" y="3988302"/>
            <a:ext cx="1521624" cy="1521624"/>
          </a:xfrm>
          <a:prstGeom prst="rect">
            <a:avLst/>
          </a:prstGeom>
        </p:spPr>
      </p:pic>
    </p:spTree>
    <p:extLst>
      <p:ext uri="{BB962C8B-B14F-4D97-AF65-F5344CB8AC3E}">
        <p14:creationId xmlns:p14="http://schemas.microsoft.com/office/powerpoint/2010/main" val="58102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a:t>CARTUCHO CON BOMBA PARA VARIOS GASES DE G7</a:t>
            </a:r>
          </a:p>
        </p:txBody>
      </p:sp>
      <p:pic>
        <p:nvPicPr>
          <p:cNvPr id="17" name="Picture 16"/>
          <p:cNvPicPr>
            <a:picLocks noChangeAspect="1"/>
          </p:cNvPicPr>
          <p:nvPr/>
        </p:nvPicPr>
        <p:blipFill rotWithShape="1">
          <a:blip r:embed="rId3" cstate="hqprint">
            <a:extLst>
              <a:ext uri="{28A0092B-C50C-407E-A947-70E740481C1C}">
                <a14:useLocalDpi xmlns:a14="http://schemas.microsoft.com/office/drawing/2010/main"/>
              </a:ext>
            </a:extLst>
          </a:blip>
          <a:srcRect l="-1002"/>
          <a:stretch/>
        </p:blipFill>
        <p:spPr>
          <a:xfrm>
            <a:off x="-91653" y="628033"/>
            <a:ext cx="9235653" cy="2177157"/>
          </a:xfrm>
          <a:prstGeom prst="rect">
            <a:avLst/>
          </a:prstGeom>
        </p:spPr>
      </p:pic>
      <p:sp>
        <p:nvSpPr>
          <p:cNvPr id="14" name="TextBox 13">
            <a:extLst>
              <a:ext uri="{FF2B5EF4-FFF2-40B4-BE49-F238E27FC236}">
                <a16:creationId xmlns:a16="http://schemas.microsoft.com/office/drawing/2014/main" id="{DE7F15A9-0F0A-B140-B069-E1206F8FE455}"/>
              </a:ext>
            </a:extLst>
          </p:cNvPr>
          <p:cNvSpPr txBox="1"/>
          <p:nvPr/>
        </p:nvSpPr>
        <p:spPr>
          <a:xfrm>
            <a:off x="522187" y="3190597"/>
            <a:ext cx="4800325" cy="2400657"/>
          </a:xfrm>
          <a:prstGeom prst="rect">
            <a:avLst/>
          </a:prstGeom>
          <a:noFill/>
        </p:spPr>
        <p:txBody>
          <a:bodyPr wrap="square" rtlCol="0">
            <a:spAutoFit/>
          </a:bodyPr>
          <a:lstStyle/>
          <a:p>
            <a:pPr>
              <a:spcAft>
                <a:spcPts val="600"/>
              </a:spcAft>
            </a:pPr>
            <a:r>
              <a:rPr lang="es-ES" sz="1400" b="1"/>
              <a:t>ENCENDER EL BOMBEO</a:t>
            </a:r>
          </a:p>
          <a:p>
            <a:pPr marL="457200" indent="-457200">
              <a:lnSpc>
                <a:spcPct val="90000"/>
              </a:lnSpc>
              <a:spcAft>
                <a:spcPts val="1200"/>
              </a:spcAft>
              <a:buFont typeface="+mj-lt"/>
              <a:buAutoNum type="arabicPeriod"/>
            </a:pPr>
            <a:r>
              <a:rPr lang="es-ES" sz="1200">
                <a:latin typeface="Arial" panose="020B0604020202020204" pitchFamily="34" charset="0"/>
                <a:cs typeface="Arial" panose="020B0604020202020204" pitchFamily="34" charset="0"/>
              </a:rPr>
              <a:t>Conecte un cartucho de bomba para varios gases al G7</a:t>
            </a:r>
          </a:p>
          <a:p>
            <a:pPr marL="457200" indent="-457200">
              <a:lnSpc>
                <a:spcPct val="90000"/>
              </a:lnSpc>
              <a:spcAft>
                <a:spcPts val="1200"/>
              </a:spcAft>
              <a:buFont typeface="+mj-lt"/>
              <a:buAutoNum type="arabicPeriod"/>
            </a:pPr>
            <a:r>
              <a:rPr lang="es-ES" sz="1200">
                <a:latin typeface="Arial" panose="020B0604020202020204" pitchFamily="34" charset="0"/>
                <a:cs typeface="Arial" panose="020B0604020202020204" pitchFamily="34" charset="0"/>
              </a:rPr>
              <a:t>Entre en un modo con bombeo, como preentrada o comprobación de fugas</a:t>
            </a:r>
          </a:p>
          <a:p>
            <a:pPr marL="457200" indent="-457200">
              <a:lnSpc>
                <a:spcPct val="90000"/>
              </a:lnSpc>
              <a:spcAft>
                <a:spcPts val="1200"/>
              </a:spcAft>
              <a:buFont typeface="+mj-lt"/>
              <a:buAutoNum type="arabicPeriod"/>
            </a:pPr>
            <a:r>
              <a:rPr lang="es-ES" sz="1200">
                <a:latin typeface="Arial" panose="020B0604020202020204" pitchFamily="34" charset="0"/>
                <a:cs typeface="Arial" panose="020B0604020202020204" pitchFamily="34" charset="0"/>
              </a:rPr>
              <a:t>Haga la prueba de bloqueo siguiendo los pasos de la pantalla del G7.</a:t>
            </a:r>
          </a:p>
          <a:p>
            <a:pPr marL="457200" indent="-457200">
              <a:lnSpc>
                <a:spcPct val="90000"/>
              </a:lnSpc>
              <a:spcAft>
                <a:spcPts val="1200"/>
              </a:spcAft>
              <a:buFont typeface="+mj-lt"/>
              <a:buAutoNum type="arabicPeriod"/>
            </a:pPr>
            <a:r>
              <a:rPr lang="es-ES" sz="1200">
                <a:latin typeface="Arial" panose="020B0604020202020204" pitchFamily="34" charset="0"/>
                <a:cs typeface="Arial" panose="020B0604020202020204" pitchFamily="34" charset="0"/>
              </a:rPr>
              <a:t>El bombeo se encenderá automáticamente</a:t>
            </a:r>
          </a:p>
          <a:p>
            <a:pPr>
              <a:lnSpc>
                <a:spcPct val="90000"/>
              </a:lnSpc>
              <a:spcAft>
                <a:spcPts val="1200"/>
              </a:spcAft>
            </a:pPr>
            <a:r>
              <a:rPr lang="es-ES" sz="1200" b="1">
                <a:solidFill>
                  <a:srgbClr val="A6192E"/>
                </a:solidFill>
                <a:latin typeface="Arial" panose="020B0604020202020204" pitchFamily="34" charset="0"/>
                <a:cs typeface="Arial" panose="020B0604020202020204" pitchFamily="34" charset="0"/>
              </a:rPr>
              <a:t>NOTA: </a:t>
            </a:r>
            <a:r>
              <a:rPr lang="es-ES" sz="1200">
                <a:latin typeface="Arial" panose="020B0604020202020204" pitchFamily="34" charset="0"/>
                <a:cs typeface="Arial" panose="020B0604020202020204" pitchFamily="34" charset="0"/>
              </a:rPr>
              <a:t>si falla la prueba de bloqueo, el dispositivo no entrará en el modo y el bombeo no se encenderá.</a:t>
            </a:r>
          </a:p>
          <a:p>
            <a:pPr marL="285750" indent="-285750">
              <a:lnSpc>
                <a:spcPct val="90000"/>
              </a:lnSpc>
              <a:spcAft>
                <a:spcPts val="1200"/>
              </a:spcAft>
              <a:buFont typeface="Wingdings" charset="2"/>
              <a:buChar char="§"/>
            </a:pPr>
            <a:endParaRPr lang="en-US"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8A48FD9-AA93-9646-B6E0-C707FE267CC1}"/>
              </a:ext>
            </a:extLst>
          </p:cNvPr>
          <p:cNvSpPr txBox="1"/>
          <p:nvPr/>
        </p:nvSpPr>
        <p:spPr>
          <a:xfrm>
            <a:off x="522187" y="5591254"/>
            <a:ext cx="5096293" cy="954107"/>
          </a:xfrm>
          <a:prstGeom prst="rect">
            <a:avLst/>
          </a:prstGeom>
          <a:noFill/>
        </p:spPr>
        <p:txBody>
          <a:bodyPr wrap="square" rtlCol="0">
            <a:spAutoFit/>
          </a:bodyPr>
          <a:lstStyle/>
          <a:p>
            <a:pPr>
              <a:spcAft>
                <a:spcPts val="600"/>
              </a:spcAft>
            </a:pPr>
            <a:r>
              <a:rPr lang="es-ES" sz="1400" b="1"/>
              <a:t>APAGAR EL BOMBEO</a:t>
            </a:r>
          </a:p>
          <a:p>
            <a:pPr marL="457200" indent="-457200">
              <a:lnSpc>
                <a:spcPct val="90000"/>
              </a:lnSpc>
              <a:spcAft>
                <a:spcPts val="1200"/>
              </a:spcAft>
              <a:buFont typeface="+mj-lt"/>
              <a:buAutoNum type="arabicPeriod"/>
            </a:pPr>
            <a:r>
              <a:rPr lang="es-ES" sz="1200">
                <a:latin typeface="Arial" panose="020B0604020202020204" pitchFamily="34" charset="0"/>
                <a:cs typeface="Arial" panose="020B0604020202020204" pitchFamily="34" charset="0"/>
              </a:rPr>
              <a:t>Entre en un modo sin bombeo, como el normal, SCBA o el de alto riesgo.</a:t>
            </a:r>
          </a:p>
          <a:p>
            <a:pPr marL="285750" indent="-285750">
              <a:lnSpc>
                <a:spcPct val="90000"/>
              </a:lnSpc>
              <a:spcAft>
                <a:spcPts val="1200"/>
              </a:spcAft>
              <a:buFont typeface="Wingdings" charset="2"/>
              <a:buChar char="§"/>
            </a:pPr>
            <a:endParaRPr lang="en-US"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ABEA1BCF-BF1C-1342-A3F0-3408D38F323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447704" y="785682"/>
            <a:ext cx="2561093" cy="6534257"/>
          </a:xfrm>
          <a:prstGeom prst="rect">
            <a:avLst/>
          </a:prstGeom>
        </p:spPr>
      </p:pic>
      <p:sp>
        <p:nvSpPr>
          <p:cNvPr id="10" name="Rectangle 9">
            <a:extLst>
              <a:ext uri="{FF2B5EF4-FFF2-40B4-BE49-F238E27FC236}">
                <a16:creationId xmlns:a16="http://schemas.microsoft.com/office/drawing/2014/main" id="{12B958DB-BD93-5E4E-B51A-26944D44FD41}"/>
              </a:ext>
            </a:extLst>
          </p:cNvPr>
          <p:cNvSpPr/>
          <p:nvPr/>
        </p:nvSpPr>
        <p:spPr>
          <a:xfrm>
            <a:off x="8253046" y="1553370"/>
            <a:ext cx="553357" cy="261610"/>
          </a:xfrm>
          <a:prstGeom prst="rect">
            <a:avLst/>
          </a:prstGeom>
        </p:spPr>
        <p:txBody>
          <a:bodyPr wrap="none">
            <a:spAutoFit/>
          </a:bodyPr>
          <a:lstStyle/>
          <a:p>
            <a:r>
              <a:rPr lang="es-ES" sz="1100">
                <a:latin typeface="Arial" panose="020B0604020202020204" pitchFamily="34" charset="0"/>
                <a:cs typeface="Arial" panose="020B0604020202020204" pitchFamily="34" charset="0"/>
              </a:rPr>
              <a:t>Bomba</a:t>
            </a:r>
          </a:p>
        </p:txBody>
      </p:sp>
      <p:sp>
        <p:nvSpPr>
          <p:cNvPr id="22" name="Rectangle 21">
            <a:extLst>
              <a:ext uri="{FF2B5EF4-FFF2-40B4-BE49-F238E27FC236}">
                <a16:creationId xmlns:a16="http://schemas.microsoft.com/office/drawing/2014/main" id="{B467D731-7059-2047-9F77-F9B6FC8B23B9}"/>
              </a:ext>
            </a:extLst>
          </p:cNvPr>
          <p:cNvSpPr/>
          <p:nvPr/>
        </p:nvSpPr>
        <p:spPr>
          <a:xfrm>
            <a:off x="5682282" y="1408096"/>
            <a:ext cx="1085554" cy="261610"/>
          </a:xfrm>
          <a:prstGeom prst="rect">
            <a:avLst/>
          </a:prstGeom>
        </p:spPr>
        <p:txBody>
          <a:bodyPr wrap="none">
            <a:spAutoFit/>
          </a:bodyPr>
          <a:lstStyle/>
          <a:p>
            <a:r>
              <a:rPr lang="es-ES" sz="1100">
                <a:latin typeface="Arial" panose="020B0604020202020204" pitchFamily="34" charset="0"/>
                <a:cs typeface="Arial" panose="020B0604020202020204" pitchFamily="34" charset="0"/>
              </a:rPr>
              <a:t>Conectores rápidos</a:t>
            </a:r>
          </a:p>
        </p:txBody>
      </p:sp>
      <p:sp>
        <p:nvSpPr>
          <p:cNvPr id="23" name="Rectangle 22">
            <a:extLst>
              <a:ext uri="{FF2B5EF4-FFF2-40B4-BE49-F238E27FC236}">
                <a16:creationId xmlns:a16="http://schemas.microsoft.com/office/drawing/2014/main" id="{5ABCE2D8-B8B3-F340-8DF2-66CDDDB1B978}"/>
              </a:ext>
            </a:extLst>
          </p:cNvPr>
          <p:cNvSpPr/>
          <p:nvPr/>
        </p:nvSpPr>
        <p:spPr>
          <a:xfrm>
            <a:off x="6150359" y="1082131"/>
            <a:ext cx="617477" cy="261610"/>
          </a:xfrm>
          <a:prstGeom prst="rect">
            <a:avLst/>
          </a:prstGeom>
        </p:spPr>
        <p:txBody>
          <a:bodyPr wrap="none">
            <a:spAutoFit/>
          </a:bodyPr>
          <a:lstStyle/>
          <a:p>
            <a:r>
              <a:rPr lang="es-ES" sz="1100">
                <a:latin typeface="Arial" panose="020B0604020202020204" pitchFamily="34" charset="0"/>
                <a:cs typeface="Arial" panose="020B0604020202020204" pitchFamily="34" charset="0"/>
              </a:rPr>
              <a:t>Tubo</a:t>
            </a:r>
          </a:p>
        </p:txBody>
      </p:sp>
      <p:cxnSp>
        <p:nvCxnSpPr>
          <p:cNvPr id="25" name="Straight Connector 24">
            <a:extLst>
              <a:ext uri="{FF2B5EF4-FFF2-40B4-BE49-F238E27FC236}">
                <a16:creationId xmlns:a16="http://schemas.microsoft.com/office/drawing/2014/main" id="{B7E67DD6-C425-6C49-B336-32CE7066BF36}"/>
              </a:ext>
            </a:extLst>
          </p:cNvPr>
          <p:cNvCxnSpPr>
            <a:cxnSpLocks/>
          </p:cNvCxnSpPr>
          <p:nvPr/>
        </p:nvCxnSpPr>
        <p:spPr>
          <a:xfrm flipH="1">
            <a:off x="6700813" y="1553370"/>
            <a:ext cx="1065887" cy="0"/>
          </a:xfrm>
          <a:prstGeom prst="line">
            <a:avLst/>
          </a:prstGeom>
          <a:ln w="15875" cap="rnd">
            <a:solidFill>
              <a:srgbClr val="A6192E"/>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6412C66-0BA5-A342-99F6-B1909B29B688}"/>
              </a:ext>
            </a:extLst>
          </p:cNvPr>
          <p:cNvCxnSpPr>
            <a:cxnSpLocks/>
          </p:cNvCxnSpPr>
          <p:nvPr/>
        </p:nvCxnSpPr>
        <p:spPr>
          <a:xfrm>
            <a:off x="7907378" y="1684696"/>
            <a:ext cx="345668" cy="0"/>
          </a:xfrm>
          <a:prstGeom prst="line">
            <a:avLst/>
          </a:prstGeom>
          <a:ln w="15875" cap="rnd">
            <a:solidFill>
              <a:srgbClr val="A6192E"/>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3F08816-40BB-5744-AAAA-E373C6D548E9}"/>
              </a:ext>
            </a:extLst>
          </p:cNvPr>
          <p:cNvCxnSpPr>
            <a:cxnSpLocks/>
          </p:cNvCxnSpPr>
          <p:nvPr/>
        </p:nvCxnSpPr>
        <p:spPr>
          <a:xfrm flipH="1">
            <a:off x="6716804" y="1227551"/>
            <a:ext cx="1124489" cy="0"/>
          </a:xfrm>
          <a:prstGeom prst="line">
            <a:avLst/>
          </a:prstGeom>
          <a:ln w="15875" cap="rnd">
            <a:solidFill>
              <a:srgbClr val="A6192E"/>
            </a:solidFill>
            <a:prstDash val="sysDot"/>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3682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PRUEBAS DE BLOQUEO</a:t>
            </a:r>
          </a:p>
        </p:txBody>
      </p:sp>
      <p:sp>
        <p:nvSpPr>
          <p:cNvPr id="7" name="TextBox 6">
            <a:extLst>
              <a:ext uri="{FF2B5EF4-FFF2-40B4-BE49-F238E27FC236}">
                <a16:creationId xmlns:a16="http://schemas.microsoft.com/office/drawing/2014/main" id="{5883F66D-F784-C24D-B7F6-DA71E7051670}"/>
              </a:ext>
            </a:extLst>
          </p:cNvPr>
          <p:cNvSpPr txBox="1"/>
          <p:nvPr/>
        </p:nvSpPr>
        <p:spPr>
          <a:xfrm>
            <a:off x="1812566" y="734546"/>
            <a:ext cx="5532013" cy="827919"/>
          </a:xfrm>
          <a:prstGeom prst="rect">
            <a:avLst/>
          </a:prstGeom>
          <a:noFill/>
        </p:spPr>
        <p:txBody>
          <a:bodyPr wrap="square" rtlCol="0">
            <a:spAutoFit/>
          </a:bodyPr>
          <a:lstStyle/>
          <a:p>
            <a:pPr algn="ctr">
              <a:lnSpc>
                <a:spcPct val="90000"/>
              </a:lnSpc>
              <a:spcAft>
                <a:spcPts val="1200"/>
              </a:spcAft>
            </a:pPr>
            <a:r>
              <a:rPr lang="es-ES" sz="1400" dirty="0">
                <a:latin typeface="Arial" panose="020B0604020202020204" pitchFamily="34" charset="0"/>
                <a:cs typeface="Arial" panose="020B0604020202020204" pitchFamily="34" charset="0"/>
              </a:rPr>
              <a:t>Las pruebas de bloqueo se realizan para asegurar que el equipo funciona correctamente antes de usar el bombeo para comprobar los niveles de gas en un entorno.</a:t>
            </a:r>
          </a:p>
          <a:p>
            <a:pPr algn="ctr">
              <a:lnSpc>
                <a:spcPct val="90000"/>
              </a:lnSpc>
              <a:spcAft>
                <a:spcPts val="1200"/>
              </a:spcAft>
            </a:pPr>
            <a:r>
              <a:rPr lang="es-ES" sz="1400" dirty="0">
                <a:latin typeface="Arial" panose="020B0604020202020204" pitchFamily="34" charset="0"/>
                <a:cs typeface="Arial" panose="020B0604020202020204" pitchFamily="34" charset="0"/>
              </a:rPr>
              <a:t>El cartucho de bomba para varios gases de G7 de </a:t>
            </a:r>
            <a:r>
              <a:rPr lang="es-ES" sz="1400" dirty="0" err="1">
                <a:latin typeface="Arial" panose="020B0604020202020204" pitchFamily="34" charset="0"/>
                <a:cs typeface="Arial" panose="020B0604020202020204" pitchFamily="34" charset="0"/>
              </a:rPr>
              <a:t>Blackline</a:t>
            </a:r>
            <a:r>
              <a:rPr lang="es-ES" sz="1400" dirty="0">
                <a:latin typeface="Arial" panose="020B0604020202020204" pitchFamily="34" charset="0"/>
                <a:cs typeface="Arial" panose="020B0604020202020204" pitchFamily="34" charset="0"/>
              </a:rPr>
              <a:t> tiene dos tipos de pruebas de bloqueo: </a:t>
            </a:r>
          </a:p>
        </p:txBody>
      </p:sp>
      <p:sp>
        <p:nvSpPr>
          <p:cNvPr id="3" name="Rectangle 2">
            <a:extLst>
              <a:ext uri="{FF2B5EF4-FFF2-40B4-BE49-F238E27FC236}">
                <a16:creationId xmlns:a16="http://schemas.microsoft.com/office/drawing/2014/main" id="{B1693DC9-ADEC-CF43-BBD2-8AB658BDEF8A}"/>
              </a:ext>
            </a:extLst>
          </p:cNvPr>
          <p:cNvSpPr/>
          <p:nvPr/>
        </p:nvSpPr>
        <p:spPr>
          <a:xfrm>
            <a:off x="268939" y="3231977"/>
            <a:ext cx="3023238" cy="1431161"/>
          </a:xfrm>
          <a:prstGeom prst="rect">
            <a:avLst/>
          </a:prstGeom>
        </p:spPr>
        <p:txBody>
          <a:bodyPr wrap="square">
            <a:spAutoFit/>
          </a:bodyPr>
          <a:lstStyle/>
          <a:p>
            <a:pPr>
              <a:spcAft>
                <a:spcPts val="600"/>
              </a:spcAft>
            </a:pPr>
            <a:r>
              <a:rPr lang="es-ES" sz="1100" dirty="0"/>
              <a:t>Es la prueba de bloqueo que activa el G7 antes de entrar a un modo con bombeo.</a:t>
            </a:r>
          </a:p>
          <a:p>
            <a:pPr>
              <a:spcAft>
                <a:spcPts val="600"/>
              </a:spcAft>
            </a:pPr>
            <a:r>
              <a:rPr lang="es-ES" sz="1100" dirty="0"/>
              <a:t>Las instrucciones para esta prueba de bloqueo aparecen en la pantalla del G7. Si pasa la prueba de bloqueo, el G7 entrará en el modo y la bomba se encenderá.</a:t>
            </a:r>
          </a:p>
          <a:p>
            <a:pPr>
              <a:spcAft>
                <a:spcPts val="600"/>
              </a:spcAft>
            </a:pPr>
            <a:r>
              <a:rPr lang="es-ES" sz="1100" dirty="0"/>
              <a:t>Si no pasa la prueba de bloqueo, el G7 volverá al modo normal.</a:t>
            </a:r>
          </a:p>
        </p:txBody>
      </p:sp>
      <p:sp>
        <p:nvSpPr>
          <p:cNvPr id="9" name="Rectangle 8">
            <a:extLst>
              <a:ext uri="{FF2B5EF4-FFF2-40B4-BE49-F238E27FC236}">
                <a16:creationId xmlns:a16="http://schemas.microsoft.com/office/drawing/2014/main" id="{6A1B1C65-3C9E-2F42-AF04-CFF809A2DE7F}"/>
              </a:ext>
            </a:extLst>
          </p:cNvPr>
          <p:cNvSpPr/>
          <p:nvPr/>
        </p:nvSpPr>
        <p:spPr>
          <a:xfrm>
            <a:off x="5896593" y="2454530"/>
            <a:ext cx="2895971" cy="3631763"/>
          </a:xfrm>
          <a:prstGeom prst="rect">
            <a:avLst/>
          </a:prstGeom>
        </p:spPr>
        <p:txBody>
          <a:bodyPr wrap="square">
            <a:spAutoFit/>
          </a:bodyPr>
          <a:lstStyle/>
          <a:p>
            <a:pPr>
              <a:spcAft>
                <a:spcPts val="600"/>
              </a:spcAft>
            </a:pPr>
            <a:r>
              <a:rPr lang="es-ES" b="1" dirty="0"/>
              <a:t>PRUEBA DE BLOQUEO MANUAL</a:t>
            </a:r>
          </a:p>
          <a:p>
            <a:pPr>
              <a:spcAft>
                <a:spcPts val="600"/>
              </a:spcAft>
            </a:pPr>
            <a:r>
              <a:rPr lang="es-ES" sz="1100" dirty="0"/>
              <a:t>Es la prueba de bloqueo que se puede hacer en cualquier </a:t>
            </a:r>
            <a:r>
              <a:rPr lang="es-ES" sz="1100"/>
              <a:t>momento mientras </a:t>
            </a:r>
            <a:r>
              <a:rPr lang="es-ES" sz="1100" dirty="0"/>
              <a:t>esté el bombeo.</a:t>
            </a:r>
          </a:p>
          <a:p>
            <a:pPr>
              <a:spcAft>
                <a:spcPts val="600"/>
              </a:spcAft>
            </a:pPr>
            <a:r>
              <a:rPr lang="es-ES" sz="1100" dirty="0"/>
              <a:t>Para hacer una prueba de bloqueo manual:</a:t>
            </a:r>
          </a:p>
          <a:p>
            <a:pPr marL="228600" indent="-228600">
              <a:spcAft>
                <a:spcPts val="600"/>
              </a:spcAft>
              <a:buFont typeface="+mj-lt"/>
              <a:buAutoNum type="arabicPeriod"/>
            </a:pPr>
            <a:r>
              <a:rPr lang="es-ES" sz="1100" dirty="0"/>
              <a:t>Conecte el extremo a la entrada</a:t>
            </a:r>
          </a:p>
          <a:p>
            <a:pPr marL="228600" indent="-228600">
              <a:spcAft>
                <a:spcPts val="600"/>
              </a:spcAft>
              <a:buFont typeface="+mj-lt"/>
              <a:buAutoNum type="arabicPeriod"/>
            </a:pPr>
            <a:r>
              <a:rPr lang="es-ES" sz="1100" dirty="0"/>
              <a:t>Espere a la alarma de advertencia amarilla</a:t>
            </a:r>
          </a:p>
          <a:p>
            <a:pPr marL="228600" indent="-228600">
              <a:spcAft>
                <a:spcPts val="600"/>
              </a:spcAft>
              <a:buFont typeface="+mj-lt"/>
              <a:buAutoNum type="arabicPeriod"/>
            </a:pPr>
            <a:r>
              <a:rPr lang="es-ES" sz="1100" dirty="0"/>
              <a:t>Desconecte el extremo a la entrada</a:t>
            </a:r>
          </a:p>
          <a:p>
            <a:pPr marL="228600" indent="-228600">
              <a:spcAft>
                <a:spcPts val="600"/>
              </a:spcAft>
              <a:buFont typeface="+mj-lt"/>
              <a:buAutoNum type="arabicPeriod"/>
            </a:pPr>
            <a:r>
              <a:rPr lang="es-ES" sz="1100" dirty="0"/>
              <a:t>Espere a que se detenga la alarma</a:t>
            </a:r>
          </a:p>
          <a:p>
            <a:pPr>
              <a:spcAft>
                <a:spcPts val="600"/>
              </a:spcAft>
            </a:pPr>
            <a:r>
              <a:rPr lang="es-ES" sz="1100" dirty="0"/>
              <a:t>Si la alarma de advertencia amarilla suena cuando conecta y se detiene cuando suelta, entonces es seguro utilizar el equipo.</a:t>
            </a:r>
          </a:p>
          <a:p>
            <a:pPr>
              <a:spcAft>
                <a:spcPts val="600"/>
              </a:spcAft>
            </a:pPr>
            <a:endParaRPr lang="en-US" sz="1100" b="1" dirty="0"/>
          </a:p>
        </p:txBody>
      </p:sp>
      <p:sp>
        <p:nvSpPr>
          <p:cNvPr id="6" name="Rectangle 5">
            <a:extLst>
              <a:ext uri="{FF2B5EF4-FFF2-40B4-BE49-F238E27FC236}">
                <a16:creationId xmlns:a16="http://schemas.microsoft.com/office/drawing/2014/main" id="{A6815E37-F550-9F4C-9634-BF68438120DB}"/>
              </a:ext>
            </a:extLst>
          </p:cNvPr>
          <p:cNvSpPr/>
          <p:nvPr/>
        </p:nvSpPr>
        <p:spPr>
          <a:xfrm>
            <a:off x="268939" y="2063067"/>
            <a:ext cx="2830647" cy="723275"/>
          </a:xfrm>
          <a:prstGeom prst="rect">
            <a:avLst/>
          </a:prstGeom>
        </p:spPr>
        <p:txBody>
          <a:bodyPr wrap="none">
            <a:spAutoFit/>
          </a:bodyPr>
          <a:lstStyle/>
          <a:p>
            <a:pPr>
              <a:spcAft>
                <a:spcPts val="600"/>
              </a:spcAft>
            </a:pPr>
            <a:r>
              <a:rPr lang="es-ES" b="1" dirty="0"/>
              <a:t>PRUEBA DE BLOQUEO </a:t>
            </a:r>
          </a:p>
          <a:p>
            <a:pPr>
              <a:spcAft>
                <a:spcPts val="600"/>
              </a:spcAft>
            </a:pPr>
            <a:r>
              <a:rPr lang="es-ES" b="1" dirty="0"/>
              <a:t>AUTOMÁTICA</a:t>
            </a:r>
          </a:p>
        </p:txBody>
      </p:sp>
      <p:pic>
        <p:nvPicPr>
          <p:cNvPr id="16" name="Picture 15">
            <a:extLst>
              <a:ext uri="{FF2B5EF4-FFF2-40B4-BE49-F238E27FC236}">
                <a16:creationId xmlns:a16="http://schemas.microsoft.com/office/drawing/2014/main" id="{A7B79309-5983-9840-9DCD-28E4284ACA3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645146" y="1933005"/>
            <a:ext cx="1853708" cy="4348480"/>
          </a:xfrm>
          <a:prstGeom prst="rect">
            <a:avLst/>
          </a:prstGeom>
        </p:spPr>
      </p:pic>
      <p:sp>
        <p:nvSpPr>
          <p:cNvPr id="19" name="Rectangle 18">
            <a:extLst>
              <a:ext uri="{FF2B5EF4-FFF2-40B4-BE49-F238E27FC236}">
                <a16:creationId xmlns:a16="http://schemas.microsoft.com/office/drawing/2014/main" id="{5DDD6FF4-C972-C447-AEEC-98EC0D0E9573}"/>
              </a:ext>
            </a:extLst>
          </p:cNvPr>
          <p:cNvSpPr/>
          <p:nvPr/>
        </p:nvSpPr>
        <p:spPr>
          <a:xfrm>
            <a:off x="2011006" y="6530595"/>
            <a:ext cx="5121987" cy="237757"/>
          </a:xfrm>
          <a:prstGeom prst="rect">
            <a:avLst/>
          </a:prstGeom>
        </p:spPr>
        <p:txBody>
          <a:bodyPr wrap="square">
            <a:spAutoFit/>
          </a:bodyPr>
          <a:lstStyle/>
          <a:p>
            <a:pPr>
              <a:lnSpc>
                <a:spcPct val="90000"/>
              </a:lnSpc>
              <a:spcAft>
                <a:spcPts val="1200"/>
              </a:spcAft>
            </a:pPr>
            <a:r>
              <a:rPr lang="es-ES" sz="1050" b="1">
                <a:solidFill>
                  <a:srgbClr val="A6192E"/>
                </a:solidFill>
                <a:latin typeface="Arial" panose="020B0604020202020204" pitchFamily="34" charset="0"/>
                <a:cs typeface="Arial" panose="020B0604020202020204" pitchFamily="34" charset="0"/>
              </a:rPr>
              <a:t>NOTA: </a:t>
            </a:r>
            <a:r>
              <a:rPr lang="es-ES" sz="1050">
                <a:latin typeface="Arial" panose="020B0604020202020204" pitchFamily="34" charset="0"/>
                <a:cs typeface="Arial" panose="020B0604020202020204" pitchFamily="34" charset="0"/>
              </a:rPr>
              <a:t>Cuando el bombeo esté bloqueado durante el uso, se activará una alarma de advertencia amarilla en el G7.</a:t>
            </a:r>
          </a:p>
        </p:txBody>
      </p:sp>
    </p:spTree>
    <p:extLst>
      <p:ext uri="{BB962C8B-B14F-4D97-AF65-F5344CB8AC3E}">
        <p14:creationId xmlns:p14="http://schemas.microsoft.com/office/powerpoint/2010/main" val="35384300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OPCIONES DEL MENÚ DE BOMBEO</a:t>
            </a:r>
          </a:p>
        </p:txBody>
      </p:sp>
      <p:sp>
        <p:nvSpPr>
          <p:cNvPr id="7" name="TextBox 6">
            <a:extLst>
              <a:ext uri="{FF2B5EF4-FFF2-40B4-BE49-F238E27FC236}">
                <a16:creationId xmlns:a16="http://schemas.microsoft.com/office/drawing/2014/main" id="{5883F66D-F784-C24D-B7F6-DA71E7051670}"/>
              </a:ext>
            </a:extLst>
          </p:cNvPr>
          <p:cNvSpPr txBox="1"/>
          <p:nvPr/>
        </p:nvSpPr>
        <p:spPr>
          <a:xfrm>
            <a:off x="501947" y="992090"/>
            <a:ext cx="8140103" cy="286232"/>
          </a:xfrm>
          <a:prstGeom prst="rect">
            <a:avLst/>
          </a:prstGeom>
          <a:noFill/>
        </p:spPr>
        <p:txBody>
          <a:bodyPr wrap="square" rtlCol="0">
            <a:spAutoFit/>
          </a:bodyPr>
          <a:lstStyle/>
          <a:p>
            <a:pPr>
              <a:lnSpc>
                <a:spcPct val="90000"/>
              </a:lnSpc>
              <a:spcAft>
                <a:spcPts val="1200"/>
              </a:spcAft>
            </a:pPr>
            <a:r>
              <a:rPr lang="es-ES" sz="1400">
                <a:latin typeface="Arial" panose="020B0604020202020204" pitchFamily="34" charset="0"/>
                <a:cs typeface="Arial" panose="020B0604020202020204" pitchFamily="34" charset="0"/>
              </a:rPr>
              <a:t>Cuando se conecta un cartucho de bomba para varios gases al G7, aparece un menú secundario nuevo y una opción de menú principal.</a:t>
            </a:r>
          </a:p>
        </p:txBody>
      </p:sp>
      <p:sp>
        <p:nvSpPr>
          <p:cNvPr id="3" name="Rectangle 2">
            <a:extLst>
              <a:ext uri="{FF2B5EF4-FFF2-40B4-BE49-F238E27FC236}">
                <a16:creationId xmlns:a16="http://schemas.microsoft.com/office/drawing/2014/main" id="{B1693DC9-ADEC-CF43-BBD2-8AB658BDEF8A}"/>
              </a:ext>
            </a:extLst>
          </p:cNvPr>
          <p:cNvSpPr/>
          <p:nvPr/>
        </p:nvSpPr>
        <p:spPr>
          <a:xfrm>
            <a:off x="4649599" y="4690868"/>
            <a:ext cx="3992490" cy="1661993"/>
          </a:xfrm>
          <a:prstGeom prst="rect">
            <a:avLst/>
          </a:prstGeom>
        </p:spPr>
        <p:txBody>
          <a:bodyPr wrap="square">
            <a:spAutoFit/>
          </a:bodyPr>
          <a:lstStyle/>
          <a:p>
            <a:pPr>
              <a:spcAft>
                <a:spcPts val="600"/>
              </a:spcAft>
            </a:pPr>
            <a:r>
              <a:rPr lang="es-ES" sz="1100"/>
              <a:t>El menú secundario de bombeo está disponible pulsando la flecha bajar en la pantalla principal del G7.</a:t>
            </a:r>
          </a:p>
          <a:p>
            <a:pPr>
              <a:spcAft>
                <a:spcPts val="600"/>
              </a:spcAft>
            </a:pPr>
            <a:r>
              <a:rPr lang="es-ES" sz="1100"/>
              <a:t>Allí podrá ver cosas como:</a:t>
            </a:r>
          </a:p>
          <a:p>
            <a:pPr marL="171450" indent="-171450">
              <a:spcAft>
                <a:spcPts val="600"/>
              </a:spcAft>
              <a:buFont typeface="Arial" panose="020B0604020202020204" pitchFamily="34" charset="0"/>
              <a:buChar char="•"/>
            </a:pPr>
            <a:r>
              <a:rPr lang="es-ES" sz="1100"/>
              <a:t>Si el bombeo está encendido o apagado</a:t>
            </a:r>
          </a:p>
          <a:p>
            <a:pPr marL="171450" indent="-171450">
              <a:spcAft>
                <a:spcPts val="600"/>
              </a:spcAft>
              <a:buFont typeface="Arial" panose="020B0604020202020204" pitchFamily="34" charset="0"/>
              <a:buChar char="•"/>
            </a:pPr>
            <a:r>
              <a:rPr lang="es-ES" sz="1100"/>
              <a:t>La longitud del conducto (establecida en el menú de opciones de bombeo)</a:t>
            </a:r>
          </a:p>
          <a:p>
            <a:pPr marL="171450" indent="-171450">
              <a:spcAft>
                <a:spcPts val="600"/>
              </a:spcAft>
              <a:buFont typeface="Arial" panose="020B0604020202020204" pitchFamily="34" charset="0"/>
              <a:buChar char="•"/>
            </a:pPr>
            <a:r>
              <a:rPr lang="es-ES" sz="1100"/>
              <a:t>Velocidad del flujo (en tiempo real, mantenida por el G7)</a:t>
            </a:r>
          </a:p>
          <a:p>
            <a:pPr marL="171450" indent="-171450">
              <a:spcAft>
                <a:spcPts val="600"/>
              </a:spcAft>
              <a:buFont typeface="Arial" panose="020B0604020202020204" pitchFamily="34" charset="0"/>
              <a:buChar char="•"/>
            </a:pPr>
            <a:r>
              <a:rPr lang="es-ES" sz="1100"/>
              <a:t>Tiempo de muestreo (si se activa desde el menú de opciones de bombeo)</a:t>
            </a:r>
          </a:p>
        </p:txBody>
      </p:sp>
      <p:sp>
        <p:nvSpPr>
          <p:cNvPr id="9" name="Rectangle 8">
            <a:extLst>
              <a:ext uri="{FF2B5EF4-FFF2-40B4-BE49-F238E27FC236}">
                <a16:creationId xmlns:a16="http://schemas.microsoft.com/office/drawing/2014/main" id="{6A1B1C65-3C9E-2F42-AF04-CFF809A2DE7F}"/>
              </a:ext>
            </a:extLst>
          </p:cNvPr>
          <p:cNvSpPr/>
          <p:nvPr/>
        </p:nvSpPr>
        <p:spPr>
          <a:xfrm>
            <a:off x="4649599" y="1648421"/>
            <a:ext cx="2895971" cy="2015936"/>
          </a:xfrm>
          <a:prstGeom prst="rect">
            <a:avLst/>
          </a:prstGeom>
        </p:spPr>
        <p:txBody>
          <a:bodyPr wrap="square">
            <a:spAutoFit/>
          </a:bodyPr>
          <a:lstStyle/>
          <a:p>
            <a:pPr>
              <a:spcAft>
                <a:spcPts val="600"/>
              </a:spcAft>
            </a:pPr>
            <a:r>
              <a:rPr lang="es-ES" b="1"/>
              <a:t>MENÚ DE OPCIONES DE BOMBEO</a:t>
            </a:r>
          </a:p>
          <a:p>
            <a:pPr>
              <a:spcAft>
                <a:spcPts val="600"/>
              </a:spcAft>
            </a:pPr>
            <a:r>
              <a:rPr lang="es-ES" sz="1100"/>
              <a:t>El menú de opciones de bombeo está disponible desde el menú principal del G7, en configuración.</a:t>
            </a:r>
          </a:p>
          <a:p>
            <a:pPr>
              <a:spcAft>
                <a:spcPts val="600"/>
              </a:spcAft>
            </a:pPr>
            <a:endParaRPr lang="en-US" sz="1100" dirty="0"/>
          </a:p>
          <a:p>
            <a:pPr>
              <a:spcAft>
                <a:spcPts val="600"/>
              </a:spcAft>
            </a:pPr>
            <a:r>
              <a:rPr lang="es-ES" sz="1100"/>
              <a:t>Desde allí configurará cosas como:</a:t>
            </a:r>
          </a:p>
          <a:p>
            <a:pPr marL="171450" indent="-171450">
              <a:spcAft>
                <a:spcPts val="600"/>
              </a:spcAft>
              <a:buFont typeface="Arial" panose="020B0604020202020204" pitchFamily="34" charset="0"/>
              <a:buChar char="•"/>
            </a:pPr>
            <a:r>
              <a:rPr lang="es-ES" sz="1100"/>
              <a:t>Activar/Desactivar el tiempo de muestreo</a:t>
            </a:r>
          </a:p>
          <a:p>
            <a:pPr marL="171450" indent="-171450">
              <a:spcAft>
                <a:spcPts val="600"/>
              </a:spcAft>
              <a:buFont typeface="Arial" panose="020B0604020202020204" pitchFamily="34" charset="0"/>
              <a:buChar char="•"/>
            </a:pPr>
            <a:r>
              <a:rPr lang="es-ES" sz="1100"/>
              <a:t>Long. conducto</a:t>
            </a:r>
          </a:p>
          <a:p>
            <a:pPr>
              <a:spcAft>
                <a:spcPts val="600"/>
              </a:spcAft>
            </a:pPr>
            <a:endParaRPr lang="en-US" sz="1100" b="1" dirty="0"/>
          </a:p>
        </p:txBody>
      </p:sp>
      <p:sp>
        <p:nvSpPr>
          <p:cNvPr id="6" name="Rectangle 5">
            <a:extLst>
              <a:ext uri="{FF2B5EF4-FFF2-40B4-BE49-F238E27FC236}">
                <a16:creationId xmlns:a16="http://schemas.microsoft.com/office/drawing/2014/main" id="{A6815E37-F550-9F4C-9634-BF68438120DB}"/>
              </a:ext>
            </a:extLst>
          </p:cNvPr>
          <p:cNvSpPr/>
          <p:nvPr/>
        </p:nvSpPr>
        <p:spPr>
          <a:xfrm>
            <a:off x="4649599" y="4269449"/>
            <a:ext cx="2390463" cy="369332"/>
          </a:xfrm>
          <a:prstGeom prst="rect">
            <a:avLst/>
          </a:prstGeom>
        </p:spPr>
        <p:txBody>
          <a:bodyPr wrap="none">
            <a:spAutoFit/>
          </a:bodyPr>
          <a:lstStyle/>
          <a:p>
            <a:pPr>
              <a:spcAft>
                <a:spcPts val="600"/>
              </a:spcAft>
            </a:pPr>
            <a:r>
              <a:rPr lang="es-ES" b="1"/>
              <a:t>MENÚ SECUNDARIO</a:t>
            </a:r>
          </a:p>
        </p:txBody>
      </p:sp>
      <p:grpSp>
        <p:nvGrpSpPr>
          <p:cNvPr id="10" name="Group 9">
            <a:extLst>
              <a:ext uri="{FF2B5EF4-FFF2-40B4-BE49-F238E27FC236}">
                <a16:creationId xmlns:a16="http://schemas.microsoft.com/office/drawing/2014/main" id="{CA915A73-F0DC-3345-BBCF-1B3B17B5B796}"/>
              </a:ext>
            </a:extLst>
          </p:cNvPr>
          <p:cNvGrpSpPr/>
          <p:nvPr/>
        </p:nvGrpSpPr>
        <p:grpSpPr>
          <a:xfrm>
            <a:off x="1303020" y="4300539"/>
            <a:ext cx="3346579" cy="2004382"/>
            <a:chOff x="8559142" y="2673635"/>
            <a:chExt cx="2996675" cy="2004382"/>
          </a:xfrm>
        </p:grpSpPr>
        <p:sp>
          <p:nvSpPr>
            <p:cNvPr id="11" name="Rectangle 10">
              <a:extLst>
                <a:ext uri="{FF2B5EF4-FFF2-40B4-BE49-F238E27FC236}">
                  <a16:creationId xmlns:a16="http://schemas.microsoft.com/office/drawing/2014/main" id="{F081B579-D837-9641-BD5D-0359F99E1DB9}"/>
                </a:ext>
              </a:extLst>
            </p:cNvPr>
            <p:cNvSpPr/>
            <p:nvPr/>
          </p:nvSpPr>
          <p:spPr>
            <a:xfrm>
              <a:off x="8811777" y="2676939"/>
              <a:ext cx="2491409" cy="20010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D7E6A3D7-DC64-C642-AA49-5314DC45F2BD}"/>
                </a:ext>
              </a:extLst>
            </p:cNvPr>
            <p:cNvCxnSpPr/>
            <p:nvPr/>
          </p:nvCxnSpPr>
          <p:spPr>
            <a:xfrm>
              <a:off x="8811777" y="3021497"/>
              <a:ext cx="24914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673C0FC-FA20-C743-A375-8EECE7ACA9A1}"/>
                </a:ext>
              </a:extLst>
            </p:cNvPr>
            <p:cNvSpPr/>
            <p:nvPr/>
          </p:nvSpPr>
          <p:spPr>
            <a:xfrm>
              <a:off x="8559142" y="3123916"/>
              <a:ext cx="2996675" cy="1308050"/>
            </a:xfrm>
            <a:prstGeom prst="rect">
              <a:avLst/>
            </a:prstGeom>
          </p:spPr>
          <p:txBody>
            <a:bodyPr wrap="square">
              <a:spAutoFit/>
            </a:bodyPr>
            <a:lstStyle/>
            <a:p>
              <a:pPr algn="ctr">
                <a:spcAft>
                  <a:spcPts val="600"/>
                </a:spcAft>
              </a:pPr>
              <a:r>
                <a:rPr lang="es-ES" sz="1600" dirty="0">
                  <a:latin typeface="Verdana" panose="020B0604030504040204" pitchFamily="34" charset="0"/>
                  <a:ea typeface="Verdana" panose="020B0604030504040204" pitchFamily="34" charset="0"/>
                  <a:cs typeface="Verdana" panose="020B0604030504040204" pitchFamily="34" charset="0"/>
                </a:rPr>
                <a:t>Bombeo encendido</a:t>
              </a:r>
            </a:p>
            <a:p>
              <a:pPr algn="ctr">
                <a:spcAft>
                  <a:spcPts val="600"/>
                </a:spcAft>
              </a:pPr>
              <a:r>
                <a:rPr lang="es-ES" sz="1600" dirty="0">
                  <a:latin typeface="Verdana" panose="020B0604030504040204" pitchFamily="34" charset="0"/>
                  <a:ea typeface="Verdana" panose="020B0604030504040204" pitchFamily="34" charset="0"/>
                  <a:cs typeface="Verdana" panose="020B0604030504040204" pitchFamily="34" charset="0"/>
                </a:rPr>
                <a:t>L conducto: 3 m (10 pies)</a:t>
              </a:r>
            </a:p>
            <a:p>
              <a:pPr algn="ctr">
                <a:spcAft>
                  <a:spcPts val="600"/>
                </a:spcAft>
              </a:pPr>
              <a:r>
                <a:rPr lang="es-ES" sz="1600" dirty="0">
                  <a:latin typeface="Verdana" panose="020B0604030504040204" pitchFamily="34" charset="0"/>
                  <a:ea typeface="Verdana" panose="020B0604030504040204" pitchFamily="34" charset="0"/>
                  <a:cs typeface="Verdana" panose="020B0604030504040204" pitchFamily="34" charset="0"/>
                </a:rPr>
                <a:t>300 ml/min</a:t>
              </a:r>
            </a:p>
            <a:p>
              <a:pPr algn="ctr">
                <a:spcAft>
                  <a:spcPts val="600"/>
                </a:spcAft>
              </a:pPr>
              <a:r>
                <a:rPr lang="es-ES" sz="1600" dirty="0">
                  <a:latin typeface="Verdana" panose="020B0604030504040204" pitchFamily="34" charset="0"/>
                  <a:ea typeface="Verdana" panose="020B0604030504040204" pitchFamily="34" charset="0"/>
                  <a:cs typeface="Verdana" panose="020B0604030504040204" pitchFamily="34" charset="0"/>
                </a:rPr>
                <a:t>Muestreo 70 s</a:t>
              </a:r>
            </a:p>
          </p:txBody>
        </p:sp>
        <p:pic>
          <p:nvPicPr>
            <p:cNvPr id="14" name="Graphic 13" descr="Full Battery">
              <a:extLst>
                <a:ext uri="{FF2B5EF4-FFF2-40B4-BE49-F238E27FC236}">
                  <a16:creationId xmlns:a16="http://schemas.microsoft.com/office/drawing/2014/main" id="{CE65AF59-58C5-CF46-B533-3DAFBD50D8A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891336" y="2673635"/>
              <a:ext cx="354492" cy="354492"/>
            </a:xfrm>
            <a:prstGeom prst="rect">
              <a:avLst/>
            </a:prstGeom>
          </p:spPr>
        </p:pic>
      </p:grpSp>
      <p:sp>
        <p:nvSpPr>
          <p:cNvPr id="25" name="Rectangle 24">
            <a:extLst>
              <a:ext uri="{FF2B5EF4-FFF2-40B4-BE49-F238E27FC236}">
                <a16:creationId xmlns:a16="http://schemas.microsoft.com/office/drawing/2014/main" id="{3EBE7B3F-D499-AC47-9458-5E01F9C75A7F}"/>
              </a:ext>
            </a:extLst>
          </p:cNvPr>
          <p:cNvSpPr/>
          <p:nvPr/>
        </p:nvSpPr>
        <p:spPr>
          <a:xfrm>
            <a:off x="1905560" y="1692191"/>
            <a:ext cx="2491409" cy="20010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2A8AC9F7-14F8-BC43-9126-F83FD22CD054}"/>
              </a:ext>
            </a:extLst>
          </p:cNvPr>
          <p:cNvCxnSpPr/>
          <p:nvPr/>
        </p:nvCxnSpPr>
        <p:spPr>
          <a:xfrm>
            <a:off x="1905560" y="2036749"/>
            <a:ext cx="24914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42EE7373-71C6-3943-96D0-2E5CC38BA57C}"/>
              </a:ext>
            </a:extLst>
          </p:cNvPr>
          <p:cNvSpPr/>
          <p:nvPr/>
        </p:nvSpPr>
        <p:spPr>
          <a:xfrm>
            <a:off x="1905559" y="1731362"/>
            <a:ext cx="2491409" cy="1235210"/>
          </a:xfrm>
          <a:prstGeom prst="rect">
            <a:avLst/>
          </a:prstGeom>
        </p:spPr>
        <p:txBody>
          <a:bodyPr wrap="square">
            <a:spAutoFit/>
          </a:bodyPr>
          <a:lstStyle/>
          <a:p>
            <a:pPr algn="ctr">
              <a:lnSpc>
                <a:spcPct val="90000"/>
              </a:lnSpc>
              <a:spcAft>
                <a:spcPts val="800"/>
              </a:spcAft>
            </a:pPr>
            <a:r>
              <a:rPr lang="es-ES" sz="1600">
                <a:solidFill>
                  <a:schemeClr val="bg1"/>
                </a:solidFill>
                <a:latin typeface="Verdana" panose="020B0604030504040204" pitchFamily="34" charset="0"/>
                <a:ea typeface="Verdana" panose="020B0604030504040204" pitchFamily="34" charset="0"/>
                <a:cs typeface="Verdana" panose="020B0604030504040204" pitchFamily="34" charset="0"/>
              </a:rPr>
              <a:t>Opciones de bombeo</a:t>
            </a:r>
          </a:p>
          <a:p>
            <a:pPr>
              <a:lnSpc>
                <a:spcPct val="90000"/>
              </a:lnSpc>
              <a:spcAft>
                <a:spcPts val="600"/>
              </a:spcAft>
            </a:pPr>
            <a:r>
              <a:rPr lang="es-ES" sz="1600">
                <a:solidFill>
                  <a:schemeClr val="bg1"/>
                </a:solidFill>
                <a:latin typeface="Verdana" panose="020B0604030504040204" pitchFamily="34" charset="0"/>
                <a:ea typeface="Verdana" panose="020B0604030504040204" pitchFamily="34" charset="0"/>
                <a:cs typeface="Verdana" panose="020B0604030504040204" pitchFamily="34" charset="0"/>
              </a:rPr>
              <a:t>  Volver</a:t>
            </a:r>
          </a:p>
          <a:p>
            <a:pPr>
              <a:lnSpc>
                <a:spcPct val="90000"/>
              </a:lnSpc>
              <a:spcAft>
                <a:spcPts val="600"/>
              </a:spcAft>
            </a:pPr>
            <a:r>
              <a:rPr lang="es-ES" sz="1600">
                <a:solidFill>
                  <a:schemeClr val="bg1"/>
                </a:solidFill>
                <a:latin typeface="Verdana" panose="020B0604030504040204" pitchFamily="34" charset="0"/>
                <a:ea typeface="Verdana" panose="020B0604030504040204" pitchFamily="34" charset="0"/>
                <a:cs typeface="Verdana" panose="020B0604030504040204" pitchFamily="34" charset="0"/>
              </a:rPr>
              <a:t>Tpo muestreo ON</a:t>
            </a:r>
          </a:p>
          <a:p>
            <a:pPr>
              <a:lnSpc>
                <a:spcPct val="90000"/>
              </a:lnSpc>
              <a:spcAft>
                <a:spcPts val="0"/>
              </a:spcAft>
            </a:pPr>
            <a:r>
              <a:rPr lang="es-ES" sz="1600">
                <a:solidFill>
                  <a:schemeClr val="bg1"/>
                </a:solidFill>
                <a:latin typeface="Verdana" panose="020B0604030504040204" pitchFamily="34" charset="0"/>
                <a:ea typeface="Verdana" panose="020B0604030504040204" pitchFamily="34" charset="0"/>
                <a:cs typeface="Verdana" panose="020B0604030504040204" pitchFamily="34" charset="0"/>
              </a:rPr>
              <a:t>Long. conducto</a:t>
            </a:r>
          </a:p>
        </p:txBody>
      </p:sp>
      <p:cxnSp>
        <p:nvCxnSpPr>
          <p:cNvPr id="28" name="Straight Connector 27">
            <a:extLst>
              <a:ext uri="{FF2B5EF4-FFF2-40B4-BE49-F238E27FC236}">
                <a16:creationId xmlns:a16="http://schemas.microsoft.com/office/drawing/2014/main" id="{E53FF91A-34BB-0E49-820C-144DA309CE31}"/>
              </a:ext>
            </a:extLst>
          </p:cNvPr>
          <p:cNvCxnSpPr>
            <a:cxnSpLocks/>
          </p:cNvCxnSpPr>
          <p:nvPr/>
        </p:nvCxnSpPr>
        <p:spPr>
          <a:xfrm>
            <a:off x="1982544" y="2200151"/>
            <a:ext cx="107751" cy="0"/>
          </a:xfrm>
          <a:prstGeom prst="line">
            <a:avLst/>
          </a:prstGeom>
          <a:ln w="12700">
            <a:solidFill>
              <a:schemeClr val="bg1"/>
            </a:solidFill>
            <a:headEnd type="arrow" w="med" len="sm"/>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FF9FEB7-4ADB-DB43-B01A-F4A3D6BE780B}"/>
              </a:ext>
            </a:extLst>
          </p:cNvPr>
          <p:cNvCxnSpPr>
            <a:cxnSpLocks/>
          </p:cNvCxnSpPr>
          <p:nvPr/>
        </p:nvCxnSpPr>
        <p:spPr>
          <a:xfrm flipH="1">
            <a:off x="1126871" y="3957404"/>
            <a:ext cx="70453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9567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APAGADO</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143" y="643796"/>
            <a:ext cx="4683682" cy="2353128"/>
          </a:xfrm>
          <a:prstGeom prst="rect">
            <a:avLst/>
          </a:prstGeom>
        </p:spPr>
      </p:pic>
      <p:cxnSp>
        <p:nvCxnSpPr>
          <p:cNvPr id="10" name="Straight Connector 9"/>
          <p:cNvCxnSpPr/>
          <p:nvPr/>
        </p:nvCxnSpPr>
        <p:spPr>
          <a:xfrm>
            <a:off x="443283" y="5409312"/>
            <a:ext cx="2670888" cy="0"/>
          </a:xfrm>
          <a:prstGeom prst="line">
            <a:avLst/>
          </a:prstGeom>
          <a:ln w="63500" cap="rnd">
            <a:solidFill>
              <a:srgbClr val="509E2F"/>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245224" y="5409312"/>
            <a:ext cx="2503290" cy="0"/>
          </a:xfrm>
          <a:prstGeom prst="line">
            <a:avLst/>
          </a:prstGeom>
          <a:ln w="63500" cap="rnd">
            <a:solidFill>
              <a:srgbClr val="509E2F"/>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861318" y="5409312"/>
            <a:ext cx="2670888" cy="0"/>
          </a:xfrm>
          <a:prstGeom prst="line">
            <a:avLst/>
          </a:prstGeom>
          <a:ln w="63500" cap="rnd">
            <a:solidFill>
              <a:srgbClr val="D9D9D6"/>
            </a:solidFill>
            <a:prstDash val="solid"/>
          </a:ln>
        </p:spPr>
        <p:style>
          <a:lnRef idx="1">
            <a:schemeClr val="accent1"/>
          </a:lnRef>
          <a:fillRef idx="0">
            <a:schemeClr val="accent1"/>
          </a:fillRef>
          <a:effectRef idx="0">
            <a:schemeClr val="accent1"/>
          </a:effectRef>
          <a:fontRef idx="minor">
            <a:schemeClr val="tx1"/>
          </a:fontRef>
        </p:style>
      </p:cxnSp>
      <p:sp>
        <p:nvSpPr>
          <p:cNvPr id="14" name="Content Placeholder 2"/>
          <p:cNvSpPr txBox="1">
            <a:spLocks/>
          </p:cNvSpPr>
          <p:nvPr/>
        </p:nvSpPr>
        <p:spPr>
          <a:xfrm>
            <a:off x="327615" y="5566288"/>
            <a:ext cx="3326376" cy="108277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es-ES" sz="1400"/>
              <a:t>Antes de apagar, compruebe que la luz SureSafe sea fija. </a:t>
            </a:r>
          </a:p>
        </p:txBody>
      </p:sp>
      <p:sp>
        <p:nvSpPr>
          <p:cNvPr id="16" name="Content Placeholder 2"/>
          <p:cNvSpPr txBox="1">
            <a:spLocks/>
          </p:cNvSpPr>
          <p:nvPr/>
        </p:nvSpPr>
        <p:spPr>
          <a:xfrm>
            <a:off x="5790978" y="5566289"/>
            <a:ext cx="3052876" cy="108277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es-ES" sz="1400"/>
              <a:t>Cuando dejen de parpadear todas las luces, el dispositivo se ha apagado completamente y a partir de este momento ya no se vigilará su seguridad.</a:t>
            </a:r>
          </a:p>
        </p:txBody>
      </p:sp>
      <p:sp>
        <p:nvSpPr>
          <p:cNvPr id="17" name="Content Placeholder 2"/>
          <p:cNvSpPr>
            <a:spLocks noGrp="1"/>
          </p:cNvSpPr>
          <p:nvPr>
            <p:ph idx="1"/>
          </p:nvPr>
        </p:nvSpPr>
        <p:spPr>
          <a:xfrm>
            <a:off x="106898" y="3123243"/>
            <a:ext cx="4359600" cy="807290"/>
          </a:xfrm>
        </p:spPr>
        <p:txBody>
          <a:bodyPr>
            <a:normAutofit lnSpcReduction="10000"/>
          </a:bodyPr>
          <a:lstStyle/>
          <a:p>
            <a:pPr marL="0" indent="0" algn="ctr">
              <a:buNone/>
            </a:pPr>
            <a:r>
              <a:rPr lang="es-ES" sz="1900"/>
              <a:t>Mantenga pulsado el botón de encendido de G7x durante 3 segundos para apagar el dispositivo. </a:t>
            </a: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28539" y="643796"/>
            <a:ext cx="4662950" cy="2353128"/>
          </a:xfrm>
          <a:prstGeom prst="rect">
            <a:avLst/>
          </a:prstGeom>
        </p:spPr>
      </p:pic>
      <p:sp>
        <p:nvSpPr>
          <p:cNvPr id="15" name="Content Placeholder 2"/>
          <p:cNvSpPr txBox="1">
            <a:spLocks/>
          </p:cNvSpPr>
          <p:nvPr/>
        </p:nvSpPr>
        <p:spPr>
          <a:xfrm>
            <a:off x="4628539" y="3153899"/>
            <a:ext cx="4375418" cy="807290"/>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s-ES" sz="1800"/>
              <a:t>Mantenga pulsado el botón de encendido de G7 Bridge durante 3 segundos para apagarlo.</a:t>
            </a:r>
          </a:p>
        </p:txBody>
      </p:sp>
      <p:grpSp>
        <p:nvGrpSpPr>
          <p:cNvPr id="3" name="Group 2"/>
          <p:cNvGrpSpPr/>
          <p:nvPr/>
        </p:nvGrpSpPr>
        <p:grpSpPr>
          <a:xfrm>
            <a:off x="1478883" y="4027753"/>
            <a:ext cx="6579733" cy="369332"/>
            <a:chOff x="1561261" y="4375930"/>
            <a:chExt cx="6579733" cy="369332"/>
          </a:xfrm>
        </p:grpSpPr>
        <p:sp>
          <p:nvSpPr>
            <p:cNvPr id="18" name="TextBox 17"/>
            <p:cNvSpPr txBox="1"/>
            <p:nvPr/>
          </p:nvSpPr>
          <p:spPr>
            <a:xfrm>
              <a:off x="2024511" y="4422096"/>
              <a:ext cx="6116483" cy="276999"/>
            </a:xfrm>
            <a:prstGeom prst="rect">
              <a:avLst/>
            </a:prstGeom>
            <a:noFill/>
          </p:spPr>
          <p:txBody>
            <a:bodyPr wrap="none" rtlCol="0">
              <a:spAutoFit/>
            </a:bodyPr>
            <a:lstStyle/>
            <a:p>
              <a:r>
                <a:rPr lang="es-ES" sz="1200" b="1"/>
                <a:t>Compruebe siempre que todos los G7x conectados están apagados antes que G7 Bridge.</a:t>
              </a:r>
            </a:p>
          </p:txBody>
        </p:sp>
        <p:grpSp>
          <p:nvGrpSpPr>
            <p:cNvPr id="19" name="Group 18"/>
            <p:cNvGrpSpPr/>
            <p:nvPr/>
          </p:nvGrpSpPr>
          <p:grpSpPr>
            <a:xfrm>
              <a:off x="1561261" y="4375930"/>
              <a:ext cx="369332" cy="369332"/>
              <a:chOff x="834855" y="5989766"/>
              <a:chExt cx="369332" cy="369332"/>
            </a:xfrm>
          </p:grpSpPr>
          <p:sp>
            <p:nvSpPr>
              <p:cNvPr id="20" name="TextBox 19"/>
              <p:cNvSpPr txBox="1"/>
              <p:nvPr/>
            </p:nvSpPr>
            <p:spPr>
              <a:xfrm>
                <a:off x="895773" y="5989766"/>
                <a:ext cx="261610" cy="369332"/>
              </a:xfrm>
              <a:prstGeom prst="rect">
                <a:avLst/>
              </a:prstGeom>
              <a:noFill/>
            </p:spPr>
            <p:txBody>
              <a:bodyPr wrap="none" rtlCol="0">
                <a:spAutoFit/>
              </a:bodyPr>
              <a:lstStyle/>
              <a:p>
                <a:r>
                  <a:rPr lang="es-ES" b="1"/>
                  <a:t>!</a:t>
                </a:r>
              </a:p>
            </p:txBody>
          </p:sp>
          <p:sp>
            <p:nvSpPr>
              <p:cNvPr id="21" name="Oval 20"/>
              <p:cNvSpPr/>
              <p:nvPr/>
            </p:nvSpPr>
            <p:spPr>
              <a:xfrm>
                <a:off x="834855" y="5989766"/>
                <a:ext cx="369332" cy="369332"/>
              </a:xfrm>
              <a:prstGeom prst="ellipse">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367756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CARGA</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74521" y="2978143"/>
            <a:ext cx="4485736" cy="2806320"/>
          </a:xfrm>
          <a:prstGeom prst="rect">
            <a:avLst/>
          </a:prstGeom>
        </p:spPr>
      </p:pic>
      <p:sp>
        <p:nvSpPr>
          <p:cNvPr id="4" name="Content Placeholder 2"/>
          <p:cNvSpPr>
            <a:spLocks noGrp="1"/>
          </p:cNvSpPr>
          <p:nvPr>
            <p:ph idx="1"/>
          </p:nvPr>
        </p:nvSpPr>
        <p:spPr>
          <a:xfrm>
            <a:off x="1740176" y="1416321"/>
            <a:ext cx="6006344" cy="1082777"/>
          </a:xfrm>
        </p:spPr>
        <p:txBody>
          <a:bodyPr>
            <a:normAutofit/>
          </a:bodyPr>
          <a:lstStyle/>
          <a:p>
            <a:pPr marL="0" indent="0" algn="ctr">
              <a:buNone/>
            </a:pPr>
            <a:r>
              <a:rPr lang="es-ES"/>
              <a:t>La duración de la batería del G7x es de 18 horas.</a:t>
            </a:r>
          </a:p>
          <a:p>
            <a:pPr marL="0" indent="0" algn="ctr">
              <a:buNone/>
            </a:pPr>
            <a:r>
              <a:rPr lang="es-ES"/>
              <a:t>Recuerde cargar después de cada turno.</a:t>
            </a:r>
          </a:p>
        </p:txBody>
      </p:sp>
      <p:sp>
        <p:nvSpPr>
          <p:cNvPr id="5" name="TextBox 4"/>
          <p:cNvSpPr txBox="1"/>
          <p:nvPr/>
        </p:nvSpPr>
        <p:spPr>
          <a:xfrm>
            <a:off x="1889276" y="2978143"/>
            <a:ext cx="2158743" cy="1231106"/>
          </a:xfrm>
          <a:prstGeom prst="rect">
            <a:avLst/>
          </a:prstGeom>
          <a:noFill/>
        </p:spPr>
        <p:txBody>
          <a:bodyPr wrap="square" rtlCol="0">
            <a:spAutoFit/>
          </a:bodyPr>
          <a:lstStyle/>
          <a:p>
            <a:r>
              <a:rPr lang="es-ES" b="1"/>
              <a:t>¿Qué debo hacer?</a:t>
            </a:r>
          </a:p>
          <a:p>
            <a:endParaRPr lang="en-US" sz="1400" dirty="0"/>
          </a:p>
          <a:p>
            <a:r>
              <a:rPr lang="es-ES" sz="1400"/>
              <a:t>Ponga el enganche en la base del G7 y conecte el micro-USB.</a:t>
            </a:r>
          </a:p>
        </p:txBody>
      </p:sp>
      <p:sp>
        <p:nvSpPr>
          <p:cNvPr id="6" name="Rectangle 5"/>
          <p:cNvSpPr/>
          <p:nvPr/>
        </p:nvSpPr>
        <p:spPr>
          <a:xfrm>
            <a:off x="1740176" y="2868753"/>
            <a:ext cx="6006344" cy="29023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9067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95454" y="3002301"/>
            <a:ext cx="3984018" cy="2717602"/>
          </a:xfrm>
          <a:prstGeom prst="rect">
            <a:avLst/>
          </a:prstGeom>
        </p:spPr>
      </p:pic>
      <p:sp>
        <p:nvSpPr>
          <p:cNvPr id="2" name="Title 1"/>
          <p:cNvSpPr>
            <a:spLocks noGrp="1"/>
          </p:cNvSpPr>
          <p:nvPr>
            <p:ph type="title"/>
          </p:nvPr>
        </p:nvSpPr>
        <p:spPr/>
        <p:txBody>
          <a:bodyPr/>
          <a:lstStyle/>
          <a:p>
            <a:r>
              <a:rPr lang="es-ES"/>
              <a:t>CARGA</a:t>
            </a:r>
          </a:p>
        </p:txBody>
      </p:sp>
      <p:sp>
        <p:nvSpPr>
          <p:cNvPr id="4" name="Content Placeholder 2"/>
          <p:cNvSpPr>
            <a:spLocks noGrp="1"/>
          </p:cNvSpPr>
          <p:nvPr>
            <p:ph idx="1"/>
          </p:nvPr>
        </p:nvSpPr>
        <p:spPr>
          <a:xfrm>
            <a:off x="1740176" y="1416321"/>
            <a:ext cx="6006344" cy="1082777"/>
          </a:xfrm>
        </p:spPr>
        <p:txBody>
          <a:bodyPr>
            <a:normAutofit/>
          </a:bodyPr>
          <a:lstStyle/>
          <a:p>
            <a:pPr marL="0" indent="0" algn="ctr">
              <a:buNone/>
            </a:pPr>
            <a:r>
              <a:rPr lang="es-ES"/>
              <a:t>La duración de la batería de G7 Bridge es de 50 horas</a:t>
            </a:r>
          </a:p>
          <a:p>
            <a:pPr marL="0" indent="0" algn="ctr">
              <a:buNone/>
            </a:pPr>
            <a:r>
              <a:rPr lang="es-ES"/>
              <a:t>Recuerde cargar después de cada turno.</a:t>
            </a:r>
          </a:p>
        </p:txBody>
      </p:sp>
      <p:sp>
        <p:nvSpPr>
          <p:cNvPr id="5" name="TextBox 4"/>
          <p:cNvSpPr txBox="1"/>
          <p:nvPr/>
        </p:nvSpPr>
        <p:spPr>
          <a:xfrm>
            <a:off x="1847396" y="2978143"/>
            <a:ext cx="2158743" cy="1231106"/>
          </a:xfrm>
          <a:prstGeom prst="rect">
            <a:avLst/>
          </a:prstGeom>
          <a:noFill/>
        </p:spPr>
        <p:txBody>
          <a:bodyPr wrap="square" rtlCol="0">
            <a:spAutoFit/>
          </a:bodyPr>
          <a:lstStyle/>
          <a:p>
            <a:r>
              <a:rPr lang="es-ES" b="1"/>
              <a:t>¿Qué debo hacer?</a:t>
            </a:r>
          </a:p>
          <a:p>
            <a:endParaRPr lang="en-US" sz="1400" dirty="0"/>
          </a:p>
          <a:p>
            <a:r>
              <a:rPr lang="es-ES" sz="1400"/>
              <a:t>Ponga el enganche en el lateral de G7 Bridge y conecte el micro-USB.</a:t>
            </a:r>
          </a:p>
        </p:txBody>
      </p:sp>
      <p:sp>
        <p:nvSpPr>
          <p:cNvPr id="6" name="Rectangle 5"/>
          <p:cNvSpPr/>
          <p:nvPr/>
        </p:nvSpPr>
        <p:spPr>
          <a:xfrm>
            <a:off x="1740176" y="2868753"/>
            <a:ext cx="6006344" cy="29023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73030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4084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636815"/>
            <a:ext cx="9154920" cy="3820885"/>
          </a:xfrm>
          <a:prstGeom prst="rect">
            <a:avLst/>
          </a:prstGeom>
        </p:spPr>
      </p:pic>
      <p:sp>
        <p:nvSpPr>
          <p:cNvPr id="2" name="Title 1"/>
          <p:cNvSpPr>
            <a:spLocks noGrp="1"/>
          </p:cNvSpPr>
          <p:nvPr>
            <p:ph type="title"/>
          </p:nvPr>
        </p:nvSpPr>
        <p:spPr/>
        <p:txBody>
          <a:bodyPr/>
          <a:lstStyle/>
          <a:p>
            <a:r>
              <a:rPr lang="es-ES"/>
              <a:t>ASISTENCIA</a:t>
            </a:r>
          </a:p>
        </p:txBody>
      </p:sp>
      <p:sp>
        <p:nvSpPr>
          <p:cNvPr id="12" name="Content Placeholder 2"/>
          <p:cNvSpPr>
            <a:spLocks noGrp="1"/>
          </p:cNvSpPr>
          <p:nvPr>
            <p:ph idx="1"/>
          </p:nvPr>
        </p:nvSpPr>
        <p:spPr>
          <a:xfrm>
            <a:off x="115166" y="4536041"/>
            <a:ext cx="8021781" cy="1036072"/>
          </a:xfrm>
        </p:spPr>
        <p:txBody>
          <a:bodyPr>
            <a:noAutofit/>
          </a:bodyPr>
          <a:lstStyle/>
          <a:p>
            <a:pPr marL="0" indent="0">
              <a:buNone/>
            </a:pPr>
            <a:r>
              <a:rPr lang="es-ES">
                <a:solidFill>
                  <a:schemeClr val="accent1"/>
                </a:solidFill>
              </a:rPr>
              <a:t>ATENCIÓN AL CLIENTE</a:t>
            </a:r>
          </a:p>
          <a:p>
            <a:pPr marL="0" indent="0">
              <a:buNone/>
            </a:pPr>
            <a:r>
              <a:rPr lang="es-ES"/>
              <a:t>Si necesita asistencia técnica, póngase en contacto con nuestro equipo de Atención al cliente.</a:t>
            </a:r>
          </a:p>
        </p:txBody>
      </p:sp>
      <p:sp>
        <p:nvSpPr>
          <p:cNvPr id="6" name="Content Placeholder 2"/>
          <p:cNvSpPr txBox="1">
            <a:spLocks/>
          </p:cNvSpPr>
          <p:nvPr/>
        </p:nvSpPr>
        <p:spPr>
          <a:xfrm>
            <a:off x="0" y="2434494"/>
            <a:ext cx="9144000" cy="78669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s-ES" sz="2400">
                <a:solidFill>
                  <a:schemeClr val="accent6"/>
                </a:solidFill>
              </a:rPr>
              <a:t>support.BlacklineSafety.com</a:t>
            </a:r>
          </a:p>
        </p:txBody>
      </p:sp>
      <p:sp>
        <p:nvSpPr>
          <p:cNvPr id="8" name="Content Placeholder 2"/>
          <p:cNvSpPr txBox="1">
            <a:spLocks/>
          </p:cNvSpPr>
          <p:nvPr/>
        </p:nvSpPr>
        <p:spPr>
          <a:xfrm>
            <a:off x="115166" y="5652883"/>
            <a:ext cx="2570883" cy="97743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es-ES" sz="1400" b="1" dirty="0"/>
              <a:t>América del Norte (24 horas)</a:t>
            </a:r>
            <a:br>
              <a:rPr lang="es-ES" sz="1400" dirty="0"/>
            </a:br>
            <a:r>
              <a:rPr lang="es-ES" sz="1400" dirty="0"/>
              <a:t>Número gratuito: 1-877-869-7212</a:t>
            </a:r>
            <a:br>
              <a:rPr lang="es-ES" sz="1400" dirty="0"/>
            </a:br>
            <a:r>
              <a:rPr lang="es-ES" sz="1400" dirty="0">
                <a:hlinkClick r:id="rId4"/>
              </a:rPr>
              <a:t>support@blacklinesafety.com</a:t>
            </a:r>
          </a:p>
        </p:txBody>
      </p:sp>
      <p:sp>
        <p:nvSpPr>
          <p:cNvPr id="10" name="Content Placeholder 2"/>
          <p:cNvSpPr txBox="1">
            <a:spLocks/>
          </p:cNvSpPr>
          <p:nvPr/>
        </p:nvSpPr>
        <p:spPr>
          <a:xfrm>
            <a:off x="2911617" y="5869429"/>
            <a:ext cx="2851008" cy="70351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es-ES" sz="1400" b="1" dirty="0"/>
              <a:t>Internacional (24 horas)</a:t>
            </a:r>
            <a:br>
              <a:rPr lang="es-ES" sz="1400" dirty="0"/>
            </a:br>
            <a:r>
              <a:rPr lang="es-ES" sz="1400" dirty="0"/>
              <a:t>+1-403-452-0327</a:t>
            </a:r>
            <a:br>
              <a:rPr lang="es-ES" sz="1400" dirty="0"/>
            </a:br>
            <a:r>
              <a:rPr lang="es-ES" sz="1400" dirty="0">
                <a:hlinkClick r:id="rId4"/>
              </a:rPr>
              <a:t>support@blacklinesafety.com</a:t>
            </a:r>
          </a:p>
          <a:p>
            <a:pPr marL="0" indent="0">
              <a:buFont typeface="Wingdings" charset="2"/>
              <a:buNone/>
            </a:pPr>
            <a:endParaRPr lang="en-US" sz="1400" dirty="0"/>
          </a:p>
        </p:txBody>
      </p:sp>
    </p:spTree>
    <p:extLst>
      <p:ext uri="{BB962C8B-B14F-4D97-AF65-F5344CB8AC3E}">
        <p14:creationId xmlns:p14="http://schemas.microsoft.com/office/powerpoint/2010/main" val="1362285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a:ext>
            </a:extLst>
          </a:blip>
          <a:srcRect t="10179" b="42184"/>
          <a:stretch/>
        </p:blipFill>
        <p:spPr>
          <a:xfrm>
            <a:off x="0" y="578221"/>
            <a:ext cx="9144000" cy="3398884"/>
          </a:xfrm>
          <a:prstGeom prst="rect">
            <a:avLst/>
          </a:prstGeom>
        </p:spPr>
      </p:pic>
      <p:sp>
        <p:nvSpPr>
          <p:cNvPr id="2" name="Title 1"/>
          <p:cNvSpPr>
            <a:spLocks noGrp="1"/>
          </p:cNvSpPr>
          <p:nvPr>
            <p:ph type="title"/>
          </p:nvPr>
        </p:nvSpPr>
        <p:spPr/>
        <p:txBody>
          <a:bodyPr/>
          <a:lstStyle/>
          <a:p>
            <a:r>
              <a:rPr lang="es-ES"/>
              <a:t>INTRODUCCIÓN</a:t>
            </a:r>
          </a:p>
        </p:txBody>
      </p:sp>
      <p:sp>
        <p:nvSpPr>
          <p:cNvPr id="3" name="Content Placeholder 2"/>
          <p:cNvSpPr>
            <a:spLocks noGrp="1"/>
          </p:cNvSpPr>
          <p:nvPr>
            <p:ph idx="1"/>
          </p:nvPr>
        </p:nvSpPr>
        <p:spPr>
          <a:xfrm>
            <a:off x="177071" y="4127208"/>
            <a:ext cx="8355143" cy="2588385"/>
          </a:xfrm>
        </p:spPr>
        <p:txBody>
          <a:bodyPr>
            <a:normAutofit/>
          </a:bodyPr>
          <a:lstStyle/>
          <a:p>
            <a:pPr marL="0" indent="0">
              <a:buNone/>
            </a:pPr>
            <a:r>
              <a:rPr lang="es-ES">
                <a:solidFill>
                  <a:schemeClr val="accent1"/>
                </a:solidFill>
              </a:rPr>
              <a:t>¿QUÉ ES G7?</a:t>
            </a:r>
          </a:p>
          <a:p>
            <a:r>
              <a:rPr lang="es-ES" sz="1400"/>
              <a:t>Monitor de seguridad personal, portátil, para trabajar en cualquier lugar, con detección de gas</a:t>
            </a:r>
          </a:p>
          <a:p>
            <a:r>
              <a:rPr lang="es-ES" sz="1400"/>
              <a:t>Batería de 18 horas de duración</a:t>
            </a:r>
          </a:p>
          <a:p>
            <a:r>
              <a:rPr lang="es-ES" sz="1400"/>
              <a:t>Mensajes de texto bidireccionales </a:t>
            </a:r>
          </a:p>
          <a:p>
            <a:r>
              <a:rPr lang="es-ES" sz="1400"/>
              <a:t>Comunica de forma instantánea su situación</a:t>
            </a:r>
          </a:p>
          <a:p>
            <a:r>
              <a:rPr lang="es-ES" sz="1400"/>
              <a:t>Gestiona la respuesta más rápida  </a:t>
            </a:r>
          </a:p>
          <a:p>
            <a:r>
              <a:rPr lang="es-ES" sz="1400"/>
              <a:t>Intrínsecamente seguro</a:t>
            </a:r>
          </a:p>
        </p:txBody>
      </p:sp>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50941" y="-403900"/>
            <a:ext cx="3776071" cy="5394061"/>
          </a:xfrm>
          <a:prstGeom prst="rect">
            <a:avLst/>
          </a:prstGeom>
        </p:spPr>
      </p:pic>
      <p:sp>
        <p:nvSpPr>
          <p:cNvPr id="5" name="TextBox 4"/>
          <p:cNvSpPr txBox="1"/>
          <p:nvPr/>
        </p:nvSpPr>
        <p:spPr>
          <a:xfrm>
            <a:off x="5514570" y="4069635"/>
            <a:ext cx="858833" cy="246221"/>
          </a:xfrm>
          <a:prstGeom prst="rect">
            <a:avLst/>
          </a:prstGeom>
          <a:noFill/>
        </p:spPr>
        <p:txBody>
          <a:bodyPr wrap="square" rtlCol="0">
            <a:spAutoFit/>
          </a:bodyPr>
          <a:lstStyle/>
          <a:p>
            <a:r>
              <a:rPr lang="es-ES" sz="1000"/>
              <a:t>Estándar</a:t>
            </a:r>
          </a:p>
        </p:txBody>
      </p:sp>
      <p:sp>
        <p:nvSpPr>
          <p:cNvPr id="8" name="TextBox 7"/>
          <p:cNvSpPr txBox="1"/>
          <p:nvPr/>
        </p:nvSpPr>
        <p:spPr>
          <a:xfrm>
            <a:off x="6521042" y="4219738"/>
            <a:ext cx="660430" cy="246221"/>
          </a:xfrm>
          <a:prstGeom prst="rect">
            <a:avLst/>
          </a:prstGeom>
          <a:noFill/>
        </p:spPr>
        <p:txBody>
          <a:bodyPr wrap="square" rtlCol="0">
            <a:spAutoFit/>
          </a:bodyPr>
          <a:lstStyle/>
          <a:p>
            <a:r>
              <a:rPr lang="es-ES" sz="1000"/>
              <a:t>Único</a:t>
            </a:r>
          </a:p>
        </p:txBody>
      </p:sp>
      <p:sp>
        <p:nvSpPr>
          <p:cNvPr id="9" name="TextBox 8"/>
          <p:cNvSpPr txBox="1"/>
          <p:nvPr/>
        </p:nvSpPr>
        <p:spPr>
          <a:xfrm>
            <a:off x="7436205" y="4069635"/>
            <a:ext cx="607391" cy="246221"/>
          </a:xfrm>
          <a:prstGeom prst="rect">
            <a:avLst/>
          </a:prstGeom>
          <a:noFill/>
        </p:spPr>
        <p:txBody>
          <a:bodyPr wrap="square" rtlCol="0">
            <a:spAutoFit/>
          </a:bodyPr>
          <a:lstStyle/>
          <a:p>
            <a:r>
              <a:rPr lang="es-ES" sz="1000"/>
              <a:t>Cuatro</a:t>
            </a:r>
          </a:p>
        </p:txBody>
      </p:sp>
    </p:spTree>
    <p:extLst>
      <p:ext uri="{BB962C8B-B14F-4D97-AF65-F5344CB8AC3E}">
        <p14:creationId xmlns:p14="http://schemas.microsoft.com/office/powerpoint/2010/main" val="1175844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a:ext>
            </a:extLst>
          </a:blip>
          <a:srcRect t="10179" b="42184"/>
          <a:stretch/>
        </p:blipFill>
        <p:spPr>
          <a:xfrm>
            <a:off x="0" y="578221"/>
            <a:ext cx="9144000" cy="3398884"/>
          </a:xfrm>
          <a:prstGeom prst="rect">
            <a:avLst/>
          </a:prstGeom>
        </p:spPr>
      </p:pic>
      <p:sp>
        <p:nvSpPr>
          <p:cNvPr id="2" name="Title 1"/>
          <p:cNvSpPr>
            <a:spLocks noGrp="1"/>
          </p:cNvSpPr>
          <p:nvPr>
            <p:ph type="title"/>
          </p:nvPr>
        </p:nvSpPr>
        <p:spPr/>
        <p:txBody>
          <a:bodyPr/>
          <a:lstStyle/>
          <a:p>
            <a:r>
              <a:rPr lang="es-ES"/>
              <a:t>INTRODUCCIÓN</a:t>
            </a:r>
          </a:p>
        </p:txBody>
      </p:sp>
      <p:sp>
        <p:nvSpPr>
          <p:cNvPr id="3" name="Content Placeholder 2"/>
          <p:cNvSpPr>
            <a:spLocks noGrp="1"/>
          </p:cNvSpPr>
          <p:nvPr>
            <p:ph idx="1"/>
          </p:nvPr>
        </p:nvSpPr>
        <p:spPr>
          <a:xfrm>
            <a:off x="195444" y="4216012"/>
            <a:ext cx="8841413" cy="2406437"/>
          </a:xfrm>
        </p:spPr>
        <p:txBody>
          <a:bodyPr>
            <a:normAutofit/>
          </a:bodyPr>
          <a:lstStyle/>
          <a:p>
            <a:pPr marL="0" indent="0">
              <a:buNone/>
            </a:pPr>
            <a:r>
              <a:rPr lang="es-ES">
                <a:solidFill>
                  <a:schemeClr val="accent1"/>
                </a:solidFill>
              </a:rPr>
              <a:t>¿QUÉ ES BRIDGE?</a:t>
            </a:r>
          </a:p>
          <a:p>
            <a:r>
              <a:rPr lang="es-ES" sz="1400"/>
              <a:t>Estación base portátil vía satélite y redes móviles</a:t>
            </a:r>
          </a:p>
          <a:p>
            <a:r>
              <a:rPr lang="es-ES" sz="1400"/>
              <a:t>Trabaja junto con G7x para vigilar su seguridad incluso fuera de cobertura</a:t>
            </a:r>
          </a:p>
          <a:p>
            <a:r>
              <a:rPr lang="es-ES" sz="1400"/>
              <a:t>Envía notificaciones en masa</a:t>
            </a:r>
          </a:p>
          <a:p>
            <a:r>
              <a:rPr lang="es-ES" sz="1400"/>
              <a:t>Capaz de conectarse a un máximo de cinco dispositivos G7x en una distancia de 2 km</a:t>
            </a:r>
          </a:p>
          <a:p>
            <a:r>
              <a:rPr lang="es-ES" sz="1400"/>
              <a:t>50 horas de batería de -20 °C a 55 °C</a:t>
            </a:r>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32328" y="228036"/>
            <a:ext cx="5543986" cy="5543986"/>
          </a:xfrm>
          <a:prstGeom prst="rect">
            <a:avLst/>
          </a:prstGeom>
        </p:spPr>
      </p:pic>
    </p:spTree>
    <p:extLst>
      <p:ext uri="{BB962C8B-B14F-4D97-AF65-F5344CB8AC3E}">
        <p14:creationId xmlns:p14="http://schemas.microsoft.com/office/powerpoint/2010/main" val="992278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INTRODUCCIÓN</a:t>
            </a:r>
          </a:p>
        </p:txBody>
      </p:sp>
      <p:sp>
        <p:nvSpPr>
          <p:cNvPr id="3" name="Content Placeholder 2"/>
          <p:cNvSpPr>
            <a:spLocks noGrp="1"/>
          </p:cNvSpPr>
          <p:nvPr>
            <p:ph idx="1"/>
          </p:nvPr>
        </p:nvSpPr>
        <p:spPr>
          <a:xfrm>
            <a:off x="268939" y="3894861"/>
            <a:ext cx="8355143" cy="399822"/>
          </a:xfrm>
        </p:spPr>
        <p:txBody>
          <a:bodyPr>
            <a:normAutofit/>
          </a:bodyPr>
          <a:lstStyle/>
          <a:p>
            <a:pPr marL="0" indent="0">
              <a:buNone/>
            </a:pPr>
            <a:r>
              <a:rPr lang="es-ES">
                <a:solidFill>
                  <a:schemeClr val="accent1"/>
                </a:solidFill>
              </a:rPr>
              <a:t>PLANES DE SERVICIO</a:t>
            </a:r>
          </a:p>
        </p:txBody>
      </p:sp>
      <p:sp>
        <p:nvSpPr>
          <p:cNvPr id="11" name="Content Placeholder 2"/>
          <p:cNvSpPr txBox="1">
            <a:spLocks/>
          </p:cNvSpPr>
          <p:nvPr/>
        </p:nvSpPr>
        <p:spPr>
          <a:xfrm>
            <a:off x="268940" y="4431675"/>
            <a:ext cx="3298720" cy="224644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s-ES" sz="1800"/>
              <a:t>Autocontrol</a:t>
            </a:r>
          </a:p>
          <a:p>
            <a:r>
              <a:rPr lang="es-ES" sz="1400"/>
              <a:t>Su equipo controla su cuenta de Blackline Live</a:t>
            </a:r>
          </a:p>
        </p:txBody>
      </p:sp>
      <p:sp>
        <p:nvSpPr>
          <p:cNvPr id="12" name="Content Placeholder 2"/>
          <p:cNvSpPr txBox="1">
            <a:spLocks/>
          </p:cNvSpPr>
          <p:nvPr/>
        </p:nvSpPr>
        <p:spPr>
          <a:xfrm>
            <a:off x="4384623" y="4431675"/>
            <a:ext cx="3298720" cy="224644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s-ES" sz="1800"/>
              <a:t>Control por Blackline</a:t>
            </a:r>
          </a:p>
          <a:p>
            <a:r>
              <a:rPr lang="es-ES" sz="1400"/>
              <a:t>El personal de vigilancia de Blackline Safety controla a su equipo las 24 horas de los 7 días de la semana durante los 365 días del año</a:t>
            </a:r>
          </a:p>
          <a:p>
            <a:r>
              <a:rPr lang="es-ES" sz="1400"/>
              <a:t>El 99,5 % de las alertas respondidas en menos de 1 minuto</a:t>
            </a: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495300"/>
            <a:ext cx="9144000" cy="3147310"/>
          </a:xfrm>
          <a:prstGeom prst="rect">
            <a:avLst/>
          </a:prstGeom>
        </p:spPr>
      </p:pic>
    </p:spTree>
    <p:extLst>
      <p:ext uri="{BB962C8B-B14F-4D97-AF65-F5344CB8AC3E}">
        <p14:creationId xmlns:p14="http://schemas.microsoft.com/office/powerpoint/2010/main" val="518645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INFORMACIÓN SOBRE EL HARDWARE</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38200"/>
            <a:ext cx="9144000" cy="6096000"/>
          </a:xfrm>
          <a:prstGeom prst="rect">
            <a:avLst/>
          </a:prstGeom>
        </p:spPr>
      </p:pic>
      <p:sp>
        <p:nvSpPr>
          <p:cNvPr id="3" name="TextBox 2">
            <a:extLst>
              <a:ext uri="{FF2B5EF4-FFF2-40B4-BE49-F238E27FC236}">
                <a16:creationId xmlns:a16="http://schemas.microsoft.com/office/drawing/2014/main" id="{522CE810-0A49-41B0-8EB9-133C83DDC257}"/>
              </a:ext>
            </a:extLst>
          </p:cNvPr>
          <p:cNvSpPr txBox="1"/>
          <p:nvPr/>
        </p:nvSpPr>
        <p:spPr>
          <a:xfrm>
            <a:off x="0" y="2733152"/>
            <a:ext cx="1698171" cy="415498"/>
          </a:xfrm>
          <a:prstGeom prst="rect">
            <a:avLst/>
          </a:prstGeom>
          <a:solidFill>
            <a:schemeClr val="bg1"/>
          </a:solidFill>
        </p:spPr>
        <p:txBody>
          <a:bodyPr wrap="square" rtlCol="0">
            <a:spAutoFit/>
          </a:bodyPr>
          <a:lstStyle/>
          <a:p>
            <a:r>
              <a:rPr lang="es-ES" sz="1050">
                <a:solidFill>
                  <a:schemeClr val="bg2">
                    <a:lumMod val="75000"/>
                  </a:schemeClr>
                </a:solidFill>
              </a:rPr>
              <a:t>Cartucho (estándar, un solo gas o cuatro gases)</a:t>
            </a:r>
          </a:p>
        </p:txBody>
      </p:sp>
      <p:sp>
        <p:nvSpPr>
          <p:cNvPr id="6" name="TextBox 5">
            <a:extLst>
              <a:ext uri="{FF2B5EF4-FFF2-40B4-BE49-F238E27FC236}">
                <a16:creationId xmlns:a16="http://schemas.microsoft.com/office/drawing/2014/main" id="{8E653732-B68C-4664-96E1-CB82ADA4A64D}"/>
              </a:ext>
            </a:extLst>
          </p:cNvPr>
          <p:cNvSpPr txBox="1"/>
          <p:nvPr/>
        </p:nvSpPr>
        <p:spPr>
          <a:xfrm>
            <a:off x="383511" y="3384144"/>
            <a:ext cx="922775" cy="253916"/>
          </a:xfrm>
          <a:prstGeom prst="rect">
            <a:avLst/>
          </a:prstGeom>
          <a:solidFill>
            <a:schemeClr val="bg1"/>
          </a:solidFill>
        </p:spPr>
        <p:txBody>
          <a:bodyPr wrap="square" rtlCol="0">
            <a:spAutoFit/>
          </a:bodyPr>
          <a:lstStyle/>
          <a:p>
            <a:r>
              <a:rPr lang="es-ES" sz="1050">
                <a:solidFill>
                  <a:schemeClr val="bg2">
                    <a:lumMod val="75000"/>
                  </a:schemeClr>
                </a:solidFill>
              </a:rPr>
              <a:t>Pantalla LCD</a:t>
            </a:r>
          </a:p>
        </p:txBody>
      </p:sp>
      <p:sp>
        <p:nvSpPr>
          <p:cNvPr id="7" name="TextBox 6">
            <a:extLst>
              <a:ext uri="{FF2B5EF4-FFF2-40B4-BE49-F238E27FC236}">
                <a16:creationId xmlns:a16="http://schemas.microsoft.com/office/drawing/2014/main" id="{C0D52F81-8B72-46AB-ABBD-CE3993FE8E42}"/>
              </a:ext>
            </a:extLst>
          </p:cNvPr>
          <p:cNvSpPr txBox="1"/>
          <p:nvPr/>
        </p:nvSpPr>
        <p:spPr>
          <a:xfrm>
            <a:off x="383511" y="4242079"/>
            <a:ext cx="973016" cy="253916"/>
          </a:xfrm>
          <a:prstGeom prst="rect">
            <a:avLst/>
          </a:prstGeom>
          <a:solidFill>
            <a:schemeClr val="bg1"/>
          </a:solidFill>
        </p:spPr>
        <p:txBody>
          <a:bodyPr wrap="square" rtlCol="0">
            <a:spAutoFit/>
          </a:bodyPr>
          <a:lstStyle/>
          <a:p>
            <a:r>
              <a:rPr lang="es-ES" sz="1050">
                <a:solidFill>
                  <a:schemeClr val="bg2">
                    <a:lumMod val="75000"/>
                  </a:schemeClr>
                </a:solidFill>
              </a:rPr>
              <a:t>Botón OK</a:t>
            </a:r>
          </a:p>
        </p:txBody>
      </p:sp>
      <p:sp>
        <p:nvSpPr>
          <p:cNvPr id="8" name="TextBox 7">
            <a:extLst>
              <a:ext uri="{FF2B5EF4-FFF2-40B4-BE49-F238E27FC236}">
                <a16:creationId xmlns:a16="http://schemas.microsoft.com/office/drawing/2014/main" id="{ED6F9454-9BE1-42D8-AD2D-6BF37F10921B}"/>
              </a:ext>
            </a:extLst>
          </p:cNvPr>
          <p:cNvSpPr txBox="1"/>
          <p:nvPr/>
        </p:nvSpPr>
        <p:spPr>
          <a:xfrm>
            <a:off x="383511" y="3846453"/>
            <a:ext cx="973016" cy="253916"/>
          </a:xfrm>
          <a:prstGeom prst="rect">
            <a:avLst/>
          </a:prstGeom>
          <a:solidFill>
            <a:schemeClr val="bg1"/>
          </a:solidFill>
        </p:spPr>
        <p:txBody>
          <a:bodyPr wrap="square" rtlCol="0">
            <a:spAutoFit/>
          </a:bodyPr>
          <a:lstStyle/>
          <a:p>
            <a:r>
              <a:rPr lang="es-ES" sz="1050">
                <a:solidFill>
                  <a:schemeClr val="bg2">
                    <a:lumMod val="75000"/>
                  </a:schemeClr>
                </a:solidFill>
              </a:rPr>
              <a:t>Botón subir</a:t>
            </a:r>
          </a:p>
        </p:txBody>
      </p:sp>
      <p:sp>
        <p:nvSpPr>
          <p:cNvPr id="9" name="TextBox 8">
            <a:extLst>
              <a:ext uri="{FF2B5EF4-FFF2-40B4-BE49-F238E27FC236}">
                <a16:creationId xmlns:a16="http://schemas.microsoft.com/office/drawing/2014/main" id="{1E6F98B2-DCA0-40D7-A60E-FC02BDAD4601}"/>
              </a:ext>
            </a:extLst>
          </p:cNvPr>
          <p:cNvSpPr txBox="1"/>
          <p:nvPr/>
        </p:nvSpPr>
        <p:spPr>
          <a:xfrm>
            <a:off x="383511" y="4671214"/>
            <a:ext cx="973016" cy="253916"/>
          </a:xfrm>
          <a:prstGeom prst="rect">
            <a:avLst/>
          </a:prstGeom>
          <a:solidFill>
            <a:schemeClr val="bg1"/>
          </a:solidFill>
        </p:spPr>
        <p:txBody>
          <a:bodyPr wrap="square" rtlCol="0">
            <a:spAutoFit/>
          </a:bodyPr>
          <a:lstStyle/>
          <a:p>
            <a:r>
              <a:rPr lang="es-ES" sz="1050">
                <a:solidFill>
                  <a:schemeClr val="bg2">
                    <a:lumMod val="75000"/>
                  </a:schemeClr>
                </a:solidFill>
              </a:rPr>
              <a:t>Botón de encendido</a:t>
            </a:r>
          </a:p>
        </p:txBody>
      </p:sp>
      <p:sp>
        <p:nvSpPr>
          <p:cNvPr id="10" name="TextBox 9">
            <a:extLst>
              <a:ext uri="{FF2B5EF4-FFF2-40B4-BE49-F238E27FC236}">
                <a16:creationId xmlns:a16="http://schemas.microsoft.com/office/drawing/2014/main" id="{A4771DE2-61A9-4049-9EB6-65EB309DD103}"/>
              </a:ext>
            </a:extLst>
          </p:cNvPr>
          <p:cNvSpPr txBox="1"/>
          <p:nvPr/>
        </p:nvSpPr>
        <p:spPr>
          <a:xfrm>
            <a:off x="3598984" y="1862295"/>
            <a:ext cx="1270280" cy="253916"/>
          </a:xfrm>
          <a:prstGeom prst="rect">
            <a:avLst/>
          </a:prstGeom>
          <a:solidFill>
            <a:schemeClr val="bg1"/>
          </a:solidFill>
        </p:spPr>
        <p:txBody>
          <a:bodyPr wrap="square" rtlCol="0">
            <a:spAutoFit/>
          </a:bodyPr>
          <a:lstStyle/>
          <a:p>
            <a:r>
              <a:rPr lang="es-ES" sz="1050" dirty="0">
                <a:solidFill>
                  <a:schemeClr val="bg2">
                    <a:lumMod val="75000"/>
                  </a:schemeClr>
                </a:solidFill>
              </a:rPr>
              <a:t>Luces superiores</a:t>
            </a:r>
          </a:p>
        </p:txBody>
      </p:sp>
      <p:sp>
        <p:nvSpPr>
          <p:cNvPr id="11" name="TextBox 10">
            <a:extLst>
              <a:ext uri="{FF2B5EF4-FFF2-40B4-BE49-F238E27FC236}">
                <a16:creationId xmlns:a16="http://schemas.microsoft.com/office/drawing/2014/main" id="{A5362E9B-89D3-4F06-98D1-FFC846BD12AA}"/>
              </a:ext>
            </a:extLst>
          </p:cNvPr>
          <p:cNvSpPr txBox="1"/>
          <p:nvPr/>
        </p:nvSpPr>
        <p:spPr>
          <a:xfrm>
            <a:off x="3771221" y="2087649"/>
            <a:ext cx="1959728" cy="577081"/>
          </a:xfrm>
          <a:prstGeom prst="rect">
            <a:avLst/>
          </a:prstGeom>
          <a:solidFill>
            <a:schemeClr val="bg1"/>
          </a:solidFill>
        </p:spPr>
        <p:txBody>
          <a:bodyPr wrap="square" rtlCol="0">
            <a:spAutoFit/>
          </a:bodyPr>
          <a:lstStyle/>
          <a:p>
            <a:r>
              <a:rPr lang="es-ES" sz="1050" dirty="0">
                <a:solidFill>
                  <a:schemeClr val="bg2">
                    <a:lumMod val="75000"/>
                  </a:schemeClr>
                </a:solidFill>
              </a:rPr>
              <a:t>Alertas</a:t>
            </a:r>
          </a:p>
          <a:p>
            <a:r>
              <a:rPr lang="es-ES" sz="1050" dirty="0">
                <a:solidFill>
                  <a:schemeClr val="bg2">
                    <a:lumMod val="75000"/>
                  </a:schemeClr>
                </a:solidFill>
              </a:rPr>
              <a:t>pendientes y de advertencia</a:t>
            </a:r>
          </a:p>
          <a:p>
            <a:r>
              <a:rPr lang="es-ES" sz="1050" dirty="0" err="1">
                <a:solidFill>
                  <a:schemeClr val="bg2">
                    <a:lumMod val="75000"/>
                  </a:schemeClr>
                </a:solidFill>
              </a:rPr>
              <a:t>LiveResponse</a:t>
            </a:r>
            <a:endParaRPr lang="es-ES" sz="1050" dirty="0">
              <a:solidFill>
                <a:schemeClr val="bg2">
                  <a:lumMod val="75000"/>
                </a:schemeClr>
              </a:solidFill>
            </a:endParaRPr>
          </a:p>
        </p:txBody>
      </p:sp>
      <p:sp>
        <p:nvSpPr>
          <p:cNvPr id="12" name="TextBox 11">
            <a:extLst>
              <a:ext uri="{FF2B5EF4-FFF2-40B4-BE49-F238E27FC236}">
                <a16:creationId xmlns:a16="http://schemas.microsoft.com/office/drawing/2014/main" id="{CAEF7A5C-65B1-42CC-833A-73A9F1811460}"/>
              </a:ext>
            </a:extLst>
          </p:cNvPr>
          <p:cNvSpPr txBox="1"/>
          <p:nvPr/>
        </p:nvSpPr>
        <p:spPr>
          <a:xfrm>
            <a:off x="4085492" y="2733299"/>
            <a:ext cx="973016" cy="253916"/>
          </a:xfrm>
          <a:prstGeom prst="rect">
            <a:avLst/>
          </a:prstGeom>
          <a:solidFill>
            <a:schemeClr val="bg1"/>
          </a:solidFill>
        </p:spPr>
        <p:txBody>
          <a:bodyPr wrap="square" rtlCol="0">
            <a:spAutoFit/>
          </a:bodyPr>
          <a:lstStyle/>
          <a:p>
            <a:r>
              <a:rPr lang="es-ES" sz="1050">
                <a:solidFill>
                  <a:schemeClr val="bg2">
                    <a:lumMod val="75000"/>
                  </a:schemeClr>
                </a:solidFill>
              </a:rPr>
              <a:t>SureSafe</a:t>
            </a:r>
          </a:p>
        </p:txBody>
      </p:sp>
      <p:sp>
        <p:nvSpPr>
          <p:cNvPr id="13" name="TextBox 12">
            <a:extLst>
              <a:ext uri="{FF2B5EF4-FFF2-40B4-BE49-F238E27FC236}">
                <a16:creationId xmlns:a16="http://schemas.microsoft.com/office/drawing/2014/main" id="{32863FAC-4469-4046-8587-1583F74360FE}"/>
              </a:ext>
            </a:extLst>
          </p:cNvPr>
          <p:cNvSpPr txBox="1"/>
          <p:nvPr/>
        </p:nvSpPr>
        <p:spPr>
          <a:xfrm>
            <a:off x="4146618" y="3384144"/>
            <a:ext cx="973016" cy="253916"/>
          </a:xfrm>
          <a:prstGeom prst="rect">
            <a:avLst/>
          </a:prstGeom>
          <a:solidFill>
            <a:schemeClr val="bg1"/>
          </a:solidFill>
        </p:spPr>
        <p:txBody>
          <a:bodyPr wrap="square" rtlCol="0">
            <a:spAutoFit/>
          </a:bodyPr>
          <a:lstStyle/>
          <a:p>
            <a:r>
              <a:rPr lang="es-ES" sz="1050">
                <a:solidFill>
                  <a:schemeClr val="bg2">
                    <a:lumMod val="75000"/>
                  </a:schemeClr>
                </a:solidFill>
              </a:rPr>
              <a:t>Altavoz</a:t>
            </a:r>
          </a:p>
        </p:txBody>
      </p:sp>
      <p:sp>
        <p:nvSpPr>
          <p:cNvPr id="14" name="TextBox 13">
            <a:extLst>
              <a:ext uri="{FF2B5EF4-FFF2-40B4-BE49-F238E27FC236}">
                <a16:creationId xmlns:a16="http://schemas.microsoft.com/office/drawing/2014/main" id="{AC09AE7B-74B1-4CAE-AF8B-83CB990B1F4F}"/>
              </a:ext>
            </a:extLst>
          </p:cNvPr>
          <p:cNvSpPr txBox="1"/>
          <p:nvPr/>
        </p:nvSpPr>
        <p:spPr>
          <a:xfrm>
            <a:off x="3896248" y="3870072"/>
            <a:ext cx="973016" cy="253916"/>
          </a:xfrm>
          <a:prstGeom prst="rect">
            <a:avLst/>
          </a:prstGeom>
          <a:solidFill>
            <a:schemeClr val="bg1"/>
          </a:solidFill>
        </p:spPr>
        <p:txBody>
          <a:bodyPr wrap="square" rtlCol="0">
            <a:spAutoFit/>
          </a:bodyPr>
          <a:lstStyle/>
          <a:p>
            <a:r>
              <a:rPr lang="es-ES" sz="1050">
                <a:solidFill>
                  <a:schemeClr val="bg2">
                    <a:lumMod val="75000"/>
                  </a:schemeClr>
                </a:solidFill>
              </a:rPr>
              <a:t>Botón bajar</a:t>
            </a:r>
          </a:p>
        </p:txBody>
      </p:sp>
      <p:sp>
        <p:nvSpPr>
          <p:cNvPr id="15" name="TextBox 14">
            <a:extLst>
              <a:ext uri="{FF2B5EF4-FFF2-40B4-BE49-F238E27FC236}">
                <a16:creationId xmlns:a16="http://schemas.microsoft.com/office/drawing/2014/main" id="{6917AE56-BF2C-4183-B420-1FB47576B3F1}"/>
              </a:ext>
            </a:extLst>
          </p:cNvPr>
          <p:cNvSpPr txBox="1"/>
          <p:nvPr/>
        </p:nvSpPr>
        <p:spPr>
          <a:xfrm>
            <a:off x="4072929" y="4354004"/>
            <a:ext cx="973016" cy="253916"/>
          </a:xfrm>
          <a:prstGeom prst="rect">
            <a:avLst/>
          </a:prstGeom>
          <a:solidFill>
            <a:schemeClr val="bg1"/>
          </a:solidFill>
        </p:spPr>
        <p:txBody>
          <a:bodyPr wrap="square" rtlCol="0">
            <a:spAutoFit/>
          </a:bodyPr>
          <a:lstStyle/>
          <a:p>
            <a:r>
              <a:rPr lang="es-ES" sz="1050">
                <a:solidFill>
                  <a:schemeClr val="bg2">
                    <a:lumMod val="75000"/>
                  </a:schemeClr>
                </a:solidFill>
              </a:rPr>
              <a:t>Tirar del cierre</a:t>
            </a:r>
          </a:p>
        </p:txBody>
      </p:sp>
      <p:sp>
        <p:nvSpPr>
          <p:cNvPr id="16" name="TextBox 15">
            <a:extLst>
              <a:ext uri="{FF2B5EF4-FFF2-40B4-BE49-F238E27FC236}">
                <a16:creationId xmlns:a16="http://schemas.microsoft.com/office/drawing/2014/main" id="{393CF7F4-5DB7-4B50-89A0-098EA37F21B6}"/>
              </a:ext>
            </a:extLst>
          </p:cNvPr>
          <p:cNvSpPr txBox="1"/>
          <p:nvPr/>
        </p:nvSpPr>
        <p:spPr>
          <a:xfrm>
            <a:off x="3632218" y="4867899"/>
            <a:ext cx="1318846" cy="253916"/>
          </a:xfrm>
          <a:prstGeom prst="rect">
            <a:avLst/>
          </a:prstGeom>
          <a:solidFill>
            <a:schemeClr val="bg1"/>
          </a:solidFill>
        </p:spPr>
        <p:txBody>
          <a:bodyPr wrap="square" rtlCol="0">
            <a:spAutoFit/>
          </a:bodyPr>
          <a:lstStyle/>
          <a:p>
            <a:r>
              <a:rPr lang="es-ES" sz="1050">
                <a:solidFill>
                  <a:schemeClr val="bg2">
                    <a:lumMod val="75000"/>
                  </a:schemeClr>
                </a:solidFill>
              </a:rPr>
              <a:t>Pulsador del cierre</a:t>
            </a:r>
          </a:p>
        </p:txBody>
      </p:sp>
      <p:sp>
        <p:nvSpPr>
          <p:cNvPr id="17" name="TextBox 16">
            <a:extLst>
              <a:ext uri="{FF2B5EF4-FFF2-40B4-BE49-F238E27FC236}">
                <a16:creationId xmlns:a16="http://schemas.microsoft.com/office/drawing/2014/main" id="{A0810CDD-5FF6-469F-B145-C07CA4F1E86C}"/>
              </a:ext>
            </a:extLst>
          </p:cNvPr>
          <p:cNvSpPr txBox="1"/>
          <p:nvPr/>
        </p:nvSpPr>
        <p:spPr>
          <a:xfrm>
            <a:off x="3786553" y="5381794"/>
            <a:ext cx="1308798" cy="253916"/>
          </a:xfrm>
          <a:prstGeom prst="rect">
            <a:avLst/>
          </a:prstGeom>
          <a:solidFill>
            <a:schemeClr val="bg1"/>
          </a:solidFill>
        </p:spPr>
        <p:txBody>
          <a:bodyPr wrap="square" rtlCol="0">
            <a:spAutoFit/>
          </a:bodyPr>
          <a:lstStyle/>
          <a:p>
            <a:r>
              <a:rPr lang="es-ES" sz="1050">
                <a:solidFill>
                  <a:schemeClr val="bg2">
                    <a:lumMod val="75000"/>
                  </a:schemeClr>
                </a:solidFill>
              </a:rPr>
              <a:t>Luz de carga</a:t>
            </a:r>
          </a:p>
        </p:txBody>
      </p:sp>
      <p:sp>
        <p:nvSpPr>
          <p:cNvPr id="18" name="TextBox 17">
            <a:extLst>
              <a:ext uri="{FF2B5EF4-FFF2-40B4-BE49-F238E27FC236}">
                <a16:creationId xmlns:a16="http://schemas.microsoft.com/office/drawing/2014/main" id="{86631EBC-72B0-4DA0-9736-75FBFBA14213}"/>
              </a:ext>
            </a:extLst>
          </p:cNvPr>
          <p:cNvSpPr txBox="1"/>
          <p:nvPr/>
        </p:nvSpPr>
        <p:spPr>
          <a:xfrm>
            <a:off x="4951064" y="3477210"/>
            <a:ext cx="1090247" cy="253916"/>
          </a:xfrm>
          <a:prstGeom prst="rect">
            <a:avLst/>
          </a:prstGeom>
          <a:solidFill>
            <a:schemeClr val="bg1"/>
          </a:solidFill>
        </p:spPr>
        <p:txBody>
          <a:bodyPr wrap="square" rtlCol="0">
            <a:spAutoFit/>
          </a:bodyPr>
          <a:lstStyle/>
          <a:p>
            <a:r>
              <a:rPr lang="es-ES" sz="1050">
                <a:solidFill>
                  <a:schemeClr val="bg2">
                    <a:lumMod val="75000"/>
                  </a:schemeClr>
                </a:solidFill>
              </a:rPr>
              <a:t>Enganche metálico para el cinturón</a:t>
            </a:r>
          </a:p>
        </p:txBody>
      </p:sp>
      <p:sp>
        <p:nvSpPr>
          <p:cNvPr id="19" name="TextBox 18">
            <a:extLst>
              <a:ext uri="{FF2B5EF4-FFF2-40B4-BE49-F238E27FC236}">
                <a16:creationId xmlns:a16="http://schemas.microsoft.com/office/drawing/2014/main" id="{5F3FCAA4-F516-4AED-B9E4-A88E9CBAF494}"/>
              </a:ext>
            </a:extLst>
          </p:cNvPr>
          <p:cNvSpPr txBox="1"/>
          <p:nvPr/>
        </p:nvSpPr>
        <p:spPr>
          <a:xfrm>
            <a:off x="7955781" y="2813943"/>
            <a:ext cx="1090247" cy="253916"/>
          </a:xfrm>
          <a:prstGeom prst="rect">
            <a:avLst/>
          </a:prstGeom>
          <a:solidFill>
            <a:schemeClr val="bg1"/>
          </a:solidFill>
        </p:spPr>
        <p:txBody>
          <a:bodyPr wrap="square" rtlCol="0">
            <a:spAutoFit/>
          </a:bodyPr>
          <a:lstStyle/>
          <a:p>
            <a:r>
              <a:rPr lang="es-ES" sz="1050">
                <a:solidFill>
                  <a:schemeClr val="bg2">
                    <a:lumMod val="75000"/>
                  </a:schemeClr>
                </a:solidFill>
              </a:rPr>
              <a:t>Etiqueta del cartucho</a:t>
            </a:r>
          </a:p>
        </p:txBody>
      </p:sp>
      <p:sp>
        <p:nvSpPr>
          <p:cNvPr id="20" name="TextBox 19">
            <a:extLst>
              <a:ext uri="{FF2B5EF4-FFF2-40B4-BE49-F238E27FC236}">
                <a16:creationId xmlns:a16="http://schemas.microsoft.com/office/drawing/2014/main" id="{D39E0C8D-DBD6-403E-A015-17F86DA637CE}"/>
              </a:ext>
            </a:extLst>
          </p:cNvPr>
          <p:cNvSpPr txBox="1"/>
          <p:nvPr/>
        </p:nvSpPr>
        <p:spPr>
          <a:xfrm>
            <a:off x="8073848" y="4227046"/>
            <a:ext cx="973016" cy="253916"/>
          </a:xfrm>
          <a:prstGeom prst="rect">
            <a:avLst/>
          </a:prstGeom>
          <a:solidFill>
            <a:schemeClr val="bg1"/>
          </a:solidFill>
        </p:spPr>
        <p:txBody>
          <a:bodyPr wrap="square" rtlCol="0">
            <a:spAutoFit/>
          </a:bodyPr>
          <a:lstStyle/>
          <a:p>
            <a:r>
              <a:rPr lang="es-ES" sz="1050">
                <a:solidFill>
                  <a:schemeClr val="bg2">
                    <a:lumMod val="75000"/>
                  </a:schemeClr>
                </a:solidFill>
              </a:rPr>
              <a:t>Etiqueta del producto</a:t>
            </a:r>
          </a:p>
        </p:txBody>
      </p:sp>
    </p:spTree>
    <p:extLst>
      <p:ext uri="{BB962C8B-B14F-4D97-AF65-F5344CB8AC3E}">
        <p14:creationId xmlns:p14="http://schemas.microsoft.com/office/powerpoint/2010/main" val="24748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DETALLES DEL HARDWARE - G7 BRIDGE</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27319" t="28825" r="28230" b="28381"/>
          <a:stretch/>
        </p:blipFill>
        <p:spPr>
          <a:xfrm>
            <a:off x="2063932" y="1863632"/>
            <a:ext cx="5103223" cy="3796437"/>
          </a:xfrm>
          <a:prstGeom prst="rect">
            <a:avLst/>
          </a:prstGeom>
        </p:spPr>
      </p:pic>
    </p:spTree>
    <p:extLst>
      <p:ext uri="{BB962C8B-B14F-4D97-AF65-F5344CB8AC3E}">
        <p14:creationId xmlns:p14="http://schemas.microsoft.com/office/powerpoint/2010/main" val="185711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MONTAJE</a:t>
            </a:r>
          </a:p>
        </p:txBody>
      </p:sp>
      <p:sp>
        <p:nvSpPr>
          <p:cNvPr id="3" name="Content Placeholder 2"/>
          <p:cNvSpPr>
            <a:spLocks noGrp="1"/>
          </p:cNvSpPr>
          <p:nvPr>
            <p:ph idx="1"/>
          </p:nvPr>
        </p:nvSpPr>
        <p:spPr>
          <a:xfrm>
            <a:off x="1" y="2890155"/>
            <a:ext cx="3046142" cy="445966"/>
          </a:xfrm>
        </p:spPr>
        <p:txBody>
          <a:bodyPr/>
          <a:lstStyle/>
          <a:p>
            <a:pPr marL="0" indent="0" algn="ctr">
              <a:buNone/>
            </a:pPr>
            <a:r>
              <a:rPr lang="es-ES" sz="1800"/>
              <a:t>Parte superior del vehículo</a:t>
            </a:r>
          </a:p>
        </p:txBody>
      </p:sp>
      <p:sp>
        <p:nvSpPr>
          <p:cNvPr id="5" name="Content Placeholder 2"/>
          <p:cNvSpPr txBox="1">
            <a:spLocks/>
          </p:cNvSpPr>
          <p:nvPr/>
        </p:nvSpPr>
        <p:spPr>
          <a:xfrm>
            <a:off x="3046141" y="2890155"/>
            <a:ext cx="3046334" cy="44596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s-ES" sz="1800"/>
              <a:t>Salpicadero</a:t>
            </a:r>
          </a:p>
        </p:txBody>
      </p:sp>
      <p:sp>
        <p:nvSpPr>
          <p:cNvPr id="12" name="Content Placeholder 2"/>
          <p:cNvSpPr txBox="1">
            <a:spLocks/>
          </p:cNvSpPr>
          <p:nvPr/>
        </p:nvSpPr>
        <p:spPr>
          <a:xfrm>
            <a:off x="6092282" y="2891481"/>
            <a:ext cx="3051717" cy="44596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s-ES" sz="1800"/>
              <a:t>En el lugar de trabajo</a:t>
            </a:r>
          </a:p>
        </p:txBody>
      </p:sp>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2282" y="642969"/>
            <a:ext cx="3051525" cy="2245859"/>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47343" y="645621"/>
            <a:ext cx="3049200" cy="2243208"/>
          </a:xfrm>
          <a:prstGeom prst="rect">
            <a:avLst/>
          </a:prstGeom>
        </p:spPr>
      </p:pic>
      <p:pic>
        <p:nvPicPr>
          <p:cNvPr id="22" name="Picture 2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645621"/>
            <a:ext cx="3049200" cy="2243208"/>
          </a:xfrm>
          <a:prstGeom prst="rect">
            <a:avLst/>
          </a:prstGeom>
        </p:spPr>
      </p:pic>
      <p:grpSp>
        <p:nvGrpSpPr>
          <p:cNvPr id="14" name="Group 13"/>
          <p:cNvGrpSpPr/>
          <p:nvPr/>
        </p:nvGrpSpPr>
        <p:grpSpPr>
          <a:xfrm>
            <a:off x="440870" y="3649436"/>
            <a:ext cx="8245930" cy="2963634"/>
            <a:chOff x="440870" y="3649436"/>
            <a:chExt cx="8245930" cy="2963634"/>
          </a:xfrm>
        </p:grpSpPr>
        <p:grpSp>
          <p:nvGrpSpPr>
            <p:cNvPr id="11" name="Group 10"/>
            <p:cNvGrpSpPr/>
            <p:nvPr/>
          </p:nvGrpSpPr>
          <p:grpSpPr>
            <a:xfrm>
              <a:off x="440871" y="3649436"/>
              <a:ext cx="8245929" cy="2963634"/>
              <a:chOff x="440871" y="3649436"/>
              <a:chExt cx="8245929" cy="2963634"/>
            </a:xfrm>
          </p:grpSpPr>
          <p:sp>
            <p:nvSpPr>
              <p:cNvPr id="10" name="Rectangle 9"/>
              <p:cNvSpPr/>
              <p:nvPr/>
            </p:nvSpPr>
            <p:spPr>
              <a:xfrm>
                <a:off x="440871" y="6281404"/>
                <a:ext cx="8245929" cy="3316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440872" y="6322224"/>
                <a:ext cx="8245928" cy="290846"/>
              </a:xfrm>
              <a:prstGeom prst="rect">
                <a:avLst/>
              </a:prstGeom>
            </p:spPr>
            <p:txBody>
              <a:bodyPr vert="horz" lIns="91440" tIns="45720" rIns="91440" bIns="45720" rtlCol="0">
                <a:normAutofit fontScale="77500" lnSpcReduction="20000"/>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s-ES" sz="1200">
                    <a:solidFill>
                      <a:schemeClr val="bg1"/>
                    </a:solidFill>
                  </a:rPr>
                  <a:t>ASEGÚRESE SIEMPRE DE QUE G7 BRIDGE TENGA UNA VISIÓN CLARA DEL CIELO, SOBRE TODO CUANDO NO TENGA COBERTURA MÓVIL</a:t>
                </a:r>
              </a:p>
            </p:txBody>
          </p:sp>
          <p:sp>
            <p:nvSpPr>
              <p:cNvPr id="9" name="Rectangle 8"/>
              <p:cNvSpPr/>
              <p:nvPr/>
            </p:nvSpPr>
            <p:spPr>
              <a:xfrm>
                <a:off x="440871" y="3649436"/>
                <a:ext cx="8245929" cy="296363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40870" y="3649436"/>
              <a:ext cx="8245930" cy="2631968"/>
            </a:xfrm>
            <a:prstGeom prst="rect">
              <a:avLst/>
            </a:prstGeom>
          </p:spPr>
        </p:pic>
      </p:grpSp>
    </p:spTree>
    <p:extLst>
      <p:ext uri="{BB962C8B-B14F-4D97-AF65-F5344CB8AC3E}">
        <p14:creationId xmlns:p14="http://schemas.microsoft.com/office/powerpoint/2010/main" val="183170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62950" y="2714682"/>
            <a:ext cx="4481050" cy="2353128"/>
          </a:xfrm>
          <a:prstGeom prst="rect">
            <a:avLst/>
          </a:prstGeom>
        </p:spPr>
      </p:pic>
      <p:sp>
        <p:nvSpPr>
          <p:cNvPr id="2" name="Title 1"/>
          <p:cNvSpPr>
            <a:spLocks noGrp="1"/>
          </p:cNvSpPr>
          <p:nvPr>
            <p:ph type="title"/>
          </p:nvPr>
        </p:nvSpPr>
        <p:spPr/>
        <p:txBody>
          <a:bodyPr/>
          <a:lstStyle/>
          <a:p>
            <a:r>
              <a:rPr lang="es-ES"/>
              <a:t>ENCENDIDO</a:t>
            </a:r>
          </a:p>
        </p:txBody>
      </p:sp>
      <p:sp>
        <p:nvSpPr>
          <p:cNvPr id="3" name="Content Placeholder 2"/>
          <p:cNvSpPr>
            <a:spLocks noGrp="1"/>
          </p:cNvSpPr>
          <p:nvPr>
            <p:ph idx="1"/>
          </p:nvPr>
        </p:nvSpPr>
        <p:spPr>
          <a:xfrm>
            <a:off x="4797977" y="5172572"/>
            <a:ext cx="4210996" cy="644440"/>
          </a:xfrm>
        </p:spPr>
        <p:txBody>
          <a:bodyPr>
            <a:normAutofit/>
          </a:bodyPr>
          <a:lstStyle/>
          <a:p>
            <a:pPr marL="0" indent="0" algn="ctr">
              <a:buNone/>
            </a:pPr>
            <a:r>
              <a:rPr lang="es-ES" sz="1400"/>
              <a:t>Pulse el botón de encendido una vez en G7x para encender el dispositivo. </a:t>
            </a:r>
          </a:p>
        </p:txBody>
      </p:sp>
      <p:grpSp>
        <p:nvGrpSpPr>
          <p:cNvPr id="6" name="Group 5"/>
          <p:cNvGrpSpPr/>
          <p:nvPr/>
        </p:nvGrpSpPr>
        <p:grpSpPr>
          <a:xfrm>
            <a:off x="268939" y="942610"/>
            <a:ext cx="8613803" cy="1772072"/>
            <a:chOff x="268939" y="4858354"/>
            <a:chExt cx="8613803" cy="1772072"/>
          </a:xfrm>
        </p:grpSpPr>
        <p:cxnSp>
          <p:nvCxnSpPr>
            <p:cNvPr id="9" name="Straight Connector 8"/>
            <p:cNvCxnSpPr/>
            <p:nvPr/>
          </p:nvCxnSpPr>
          <p:spPr>
            <a:xfrm>
              <a:off x="408733" y="5382166"/>
              <a:ext cx="4112892" cy="0"/>
            </a:xfrm>
            <a:prstGeom prst="line">
              <a:avLst/>
            </a:prstGeom>
            <a:ln w="63500" cap="rnd">
              <a:solidFill>
                <a:srgbClr val="509E2F"/>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662950" y="5382166"/>
              <a:ext cx="4004961" cy="0"/>
            </a:xfrm>
            <a:prstGeom prst="line">
              <a:avLst/>
            </a:prstGeom>
            <a:ln w="63500" cap="rnd">
              <a:solidFill>
                <a:srgbClr val="509E2F"/>
              </a:solidFill>
              <a:prstDash val="solid"/>
            </a:ln>
          </p:spPr>
          <p:style>
            <a:lnRef idx="1">
              <a:schemeClr val="accent1"/>
            </a:lnRef>
            <a:fillRef idx="0">
              <a:schemeClr val="accent1"/>
            </a:fillRef>
            <a:effectRef idx="0">
              <a:schemeClr val="accent1"/>
            </a:effectRef>
            <a:fontRef idx="minor">
              <a:schemeClr val="tx1"/>
            </a:fontRef>
          </p:style>
        </p:cxnSp>
        <p:sp>
          <p:nvSpPr>
            <p:cNvPr id="12" name="Content Placeholder 2"/>
            <p:cNvSpPr txBox="1">
              <a:spLocks/>
            </p:cNvSpPr>
            <p:nvPr/>
          </p:nvSpPr>
          <p:spPr>
            <a:xfrm>
              <a:off x="4662950" y="5547649"/>
              <a:ext cx="4004961" cy="108277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es-ES" sz="1400"/>
                <a:t>Si la luz SureSafe está fija, significa que se ha establecido la conexión a la red de seguridad Blackline.</a:t>
              </a:r>
            </a:p>
          </p:txBody>
        </p:sp>
        <p:sp>
          <p:nvSpPr>
            <p:cNvPr id="13" name="Content Placeholder 2"/>
            <p:cNvSpPr txBox="1">
              <a:spLocks/>
            </p:cNvSpPr>
            <p:nvPr/>
          </p:nvSpPr>
          <p:spPr>
            <a:xfrm>
              <a:off x="408733" y="5547649"/>
              <a:ext cx="3798926" cy="108277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es-ES" sz="1400"/>
                <a:t>Si la luz SureSafe parpadea, significa que el dispositivo está intentando conectarse. </a:t>
              </a:r>
              <a:r>
                <a:rPr lang="es-ES" sz="1400" b="1"/>
                <a:t>¡No se preocupe! No pasa nada si la luz parpadea durante un tiempo más largo del previsto.</a:t>
              </a:r>
            </a:p>
          </p:txBody>
        </p:sp>
        <p:sp>
          <p:nvSpPr>
            <p:cNvPr id="14" name="Content Placeholder 2"/>
            <p:cNvSpPr txBox="1">
              <a:spLocks/>
            </p:cNvSpPr>
            <p:nvPr/>
          </p:nvSpPr>
          <p:spPr>
            <a:xfrm>
              <a:off x="268939" y="4858354"/>
              <a:ext cx="8613803" cy="108277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s-ES" b="1">
                  <a:solidFill>
                    <a:srgbClr val="509E2F"/>
                  </a:solidFill>
                </a:rPr>
                <a:t>LUZ SURESAFE</a:t>
              </a:r>
            </a:p>
          </p:txBody>
        </p:sp>
      </p:grpSp>
      <p:sp>
        <p:nvSpPr>
          <p:cNvPr id="11" name="Content Placeholder 2"/>
          <p:cNvSpPr txBox="1">
            <a:spLocks/>
          </p:cNvSpPr>
          <p:nvPr/>
        </p:nvSpPr>
        <p:spPr>
          <a:xfrm>
            <a:off x="268939" y="5137845"/>
            <a:ext cx="3495753" cy="108277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s-ES" sz="1400"/>
              <a:t>Pulse el botón de encendido en G7 Bridge para encender el dispositivo.</a:t>
            </a:r>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2714682"/>
            <a:ext cx="4662950" cy="2353128"/>
          </a:xfrm>
          <a:prstGeom prst="rect">
            <a:avLst/>
          </a:prstGeom>
        </p:spPr>
      </p:pic>
      <p:grpSp>
        <p:nvGrpSpPr>
          <p:cNvPr id="4" name="Group 3"/>
          <p:cNvGrpSpPr/>
          <p:nvPr/>
        </p:nvGrpSpPr>
        <p:grpSpPr>
          <a:xfrm>
            <a:off x="2263904" y="6024516"/>
            <a:ext cx="4798091" cy="369332"/>
            <a:chOff x="1945169" y="4280872"/>
            <a:chExt cx="4798091" cy="369332"/>
          </a:xfrm>
        </p:grpSpPr>
        <p:sp>
          <p:nvSpPr>
            <p:cNvPr id="16" name="TextBox 15"/>
            <p:cNvSpPr txBox="1"/>
            <p:nvPr/>
          </p:nvSpPr>
          <p:spPr>
            <a:xfrm>
              <a:off x="2408419" y="4327038"/>
              <a:ext cx="4334841" cy="276999"/>
            </a:xfrm>
            <a:prstGeom prst="rect">
              <a:avLst/>
            </a:prstGeom>
            <a:noFill/>
          </p:spPr>
          <p:txBody>
            <a:bodyPr wrap="none" rtlCol="0">
              <a:spAutoFit/>
            </a:bodyPr>
            <a:lstStyle/>
            <a:p>
              <a:r>
                <a:rPr lang="es-ES" sz="1200" b="1"/>
                <a:t>Compruebe siempre que G7 Bridge esté encendido antes que G7x.</a:t>
              </a:r>
            </a:p>
          </p:txBody>
        </p:sp>
        <p:grpSp>
          <p:nvGrpSpPr>
            <p:cNvPr id="17" name="Group 16"/>
            <p:cNvGrpSpPr/>
            <p:nvPr/>
          </p:nvGrpSpPr>
          <p:grpSpPr>
            <a:xfrm>
              <a:off x="1945169" y="4280872"/>
              <a:ext cx="369332" cy="369332"/>
              <a:chOff x="834855" y="5989766"/>
              <a:chExt cx="369332" cy="369332"/>
            </a:xfrm>
          </p:grpSpPr>
          <p:sp>
            <p:nvSpPr>
              <p:cNvPr id="18" name="TextBox 17"/>
              <p:cNvSpPr txBox="1"/>
              <p:nvPr/>
            </p:nvSpPr>
            <p:spPr>
              <a:xfrm>
                <a:off x="895773" y="5989766"/>
                <a:ext cx="261610" cy="369332"/>
              </a:xfrm>
              <a:prstGeom prst="rect">
                <a:avLst/>
              </a:prstGeom>
              <a:noFill/>
            </p:spPr>
            <p:txBody>
              <a:bodyPr wrap="none" rtlCol="0">
                <a:spAutoFit/>
              </a:bodyPr>
              <a:lstStyle/>
              <a:p>
                <a:r>
                  <a:rPr lang="es-ES" b="1"/>
                  <a:t>!</a:t>
                </a:r>
              </a:p>
            </p:txBody>
          </p:sp>
          <p:sp>
            <p:nvSpPr>
              <p:cNvPr id="19" name="Oval 18"/>
              <p:cNvSpPr/>
              <p:nvPr/>
            </p:nvSpPr>
            <p:spPr>
              <a:xfrm>
                <a:off x="834855" y="5989766"/>
                <a:ext cx="369332" cy="369332"/>
              </a:xfrm>
              <a:prstGeom prst="ellipse">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67521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Lst>
  </p:timing>
</p:sld>
</file>

<file path=ppt/theme/theme1.xml><?xml version="1.0" encoding="utf-8"?>
<a:theme xmlns:a="http://schemas.openxmlformats.org/drawingml/2006/main" name="BLACKLINE SAFETY - 4:3">
  <a:themeElements>
    <a:clrScheme name="BLACKLINE SAFETY 1">
      <a:dk1>
        <a:srgbClr val="101820"/>
      </a:dk1>
      <a:lt1>
        <a:srgbClr val="FFFFFF"/>
      </a:lt1>
      <a:dk2>
        <a:srgbClr val="4C4F53"/>
      </a:dk2>
      <a:lt2>
        <a:srgbClr val="B2B3B2"/>
      </a:lt2>
      <a:accent1>
        <a:srgbClr val="A6192E"/>
      </a:accent1>
      <a:accent2>
        <a:srgbClr val="3E9C35"/>
      </a:accent2>
      <a:accent3>
        <a:srgbClr val="E98300"/>
      </a:accent3>
      <a:accent4>
        <a:srgbClr val="FECB00"/>
      </a:accent4>
      <a:accent5>
        <a:srgbClr val="4D4F53"/>
      </a:accent5>
      <a:accent6>
        <a:srgbClr val="0098DA"/>
      </a:accent6>
      <a:hlink>
        <a:srgbClr val="0073CF"/>
      </a:hlink>
      <a:folHlink>
        <a:srgbClr val="4C4F5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lineSafety-Powerpoint-Template-20170-01-30" id="{5306F12B-AD2D-2747-B478-3A016B79C831}" vid="{66338E23-B68C-C14B-8C07-3FC24BED3C01}"/>
    </a:ext>
  </a:extLst>
</a:theme>
</file>

<file path=ppt/theme/theme2.xml><?xml version="1.0" encoding="utf-8"?>
<a:theme xmlns:a="http://schemas.openxmlformats.org/drawingml/2006/main" name="COVER PAGES">
  <a:themeElements>
    <a:clrScheme name="BLACKLINE SAFETY 1">
      <a:dk1>
        <a:srgbClr val="101820"/>
      </a:dk1>
      <a:lt1>
        <a:srgbClr val="FFFFFF"/>
      </a:lt1>
      <a:dk2>
        <a:srgbClr val="4C4F53"/>
      </a:dk2>
      <a:lt2>
        <a:srgbClr val="B2B3B2"/>
      </a:lt2>
      <a:accent1>
        <a:srgbClr val="A6192E"/>
      </a:accent1>
      <a:accent2>
        <a:srgbClr val="3E9C35"/>
      </a:accent2>
      <a:accent3>
        <a:srgbClr val="E98300"/>
      </a:accent3>
      <a:accent4>
        <a:srgbClr val="FECB00"/>
      </a:accent4>
      <a:accent5>
        <a:srgbClr val="4D4F53"/>
      </a:accent5>
      <a:accent6>
        <a:srgbClr val="0098DA"/>
      </a:accent6>
      <a:hlink>
        <a:srgbClr val="0073CF"/>
      </a:hlink>
      <a:folHlink>
        <a:srgbClr val="4C4F5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lineSafety-Powerpoint-Template-20170-01-30" id="{5306F12B-AD2D-2747-B478-3A016B79C831}" vid="{F0541125-8875-A343-82CF-FC43E7A3F3E4}"/>
    </a:ext>
  </a:extLst>
</a:theme>
</file>

<file path=ppt/theme/theme3.xml><?xml version="1.0" encoding="utf-8"?>
<a:theme xmlns:a="http://schemas.openxmlformats.org/drawingml/2006/main" name="DIVIDER PAGES">
  <a:themeElements>
    <a:clrScheme name="BLACKLINE SAFETY 1">
      <a:dk1>
        <a:srgbClr val="101820"/>
      </a:dk1>
      <a:lt1>
        <a:srgbClr val="FFFFFF"/>
      </a:lt1>
      <a:dk2>
        <a:srgbClr val="4C4F53"/>
      </a:dk2>
      <a:lt2>
        <a:srgbClr val="B2B3B2"/>
      </a:lt2>
      <a:accent1>
        <a:srgbClr val="A6192E"/>
      </a:accent1>
      <a:accent2>
        <a:srgbClr val="3E9C35"/>
      </a:accent2>
      <a:accent3>
        <a:srgbClr val="E98300"/>
      </a:accent3>
      <a:accent4>
        <a:srgbClr val="FECB00"/>
      </a:accent4>
      <a:accent5>
        <a:srgbClr val="4D4F53"/>
      </a:accent5>
      <a:accent6>
        <a:srgbClr val="0098DA"/>
      </a:accent6>
      <a:hlink>
        <a:srgbClr val="0073CF"/>
      </a:hlink>
      <a:folHlink>
        <a:srgbClr val="4C4F5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lineSafety-Powerpoint-Template-20170-01-30" id="{5306F12B-AD2D-2747-B478-3A016B79C831}" vid="{F0541125-8875-A343-82CF-FC43E7A3F3E4}"/>
    </a:ext>
  </a:extLst>
</a:theme>
</file>

<file path=ppt/theme/theme4.xml><?xml version="1.0" encoding="utf-8"?>
<a:theme xmlns:a="http://schemas.openxmlformats.org/drawingml/2006/main" name="Office Theme">
  <a:themeElements>
    <a:clrScheme name="Office">
      <a:dk1>
        <a:sysClr val="windowText" lastClr="000000"/>
      </a:dk1>
      <a:lt1>
        <a:sysClr val="window" lastClr="C0C0C0"/>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BlacklineSafety-Powerpoint-Template-20170-01-30</Template>
  <TotalTime>28765</TotalTime>
  <Words>4208</Words>
  <Application>Microsoft Macintosh PowerPoint</Application>
  <PresentationFormat>On-screen Show (4:3)</PresentationFormat>
  <Paragraphs>456</Paragraphs>
  <Slides>29</Slides>
  <Notes>27</Notes>
  <HiddenSlides>0</HiddenSlides>
  <MMClips>7</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29</vt:i4>
      </vt:variant>
    </vt:vector>
  </HeadingPairs>
  <TitlesOfParts>
    <vt:vector size="37" baseType="lpstr">
      <vt:lpstr>Arial</vt:lpstr>
      <vt:lpstr>Calibri</vt:lpstr>
      <vt:lpstr>Helvetica</vt:lpstr>
      <vt:lpstr>Verdana</vt:lpstr>
      <vt:lpstr>Wingdings</vt:lpstr>
      <vt:lpstr>BLACKLINE SAFETY - 4:3</vt:lpstr>
      <vt:lpstr>COVER PAGES</vt:lpstr>
      <vt:lpstr>DIVIDER PAGES</vt:lpstr>
      <vt:lpstr>PowerPoint Presentation</vt:lpstr>
      <vt:lpstr>INTRODUCCIÓN</vt:lpstr>
      <vt:lpstr>INTRODUCCIÓN</vt:lpstr>
      <vt:lpstr>INTRODUCCIÓN</vt:lpstr>
      <vt:lpstr>INTRODUCCIÓN</vt:lpstr>
      <vt:lpstr>INFORMACIÓN SOBRE EL HARDWARE</vt:lpstr>
      <vt:lpstr>DETALLES DEL HARDWARE - G7 BRIDGE</vt:lpstr>
      <vt:lpstr>MONTAJE</vt:lpstr>
      <vt:lpstr>ENCENDIDO</vt:lpstr>
      <vt:lpstr>PRUEBA DE FUNCIONAMIENTO Y CALIBRACIÓN</vt:lpstr>
      <vt:lpstr>PRUEBA DE FUNCIONAMIENTO Y CALIBRACIÓN</vt:lpstr>
      <vt:lpstr>CÓMO LLEVAR EL DISPOSITIVO</vt:lpstr>
      <vt:lpstr>ALARMA PENDIENTE EN AMARILLO</vt:lpstr>
      <vt:lpstr>ALARMA PENDIENTE EN AMARILLO</vt:lpstr>
      <vt:lpstr>ALERTA DE SOS</vt:lpstr>
      <vt:lpstr>ALERTA ROJA POR GAS</vt:lpstr>
      <vt:lpstr>RESPUESTA INMEDIATA (LIVE)</vt:lpstr>
      <vt:lpstr>ALARMA DE ADVERTENCIA AMARILLA</vt:lpstr>
      <vt:lpstr>MENSAJES DE TEXTO</vt:lpstr>
      <vt:lpstr>MODOS DE CONFIGURACIÓN</vt:lpstr>
      <vt:lpstr>MODOS DE CONFIGURACIÓN</vt:lpstr>
      <vt:lpstr>CARTUCHO CON BOMBA PARA VARIOS GASES DE G7</vt:lpstr>
      <vt:lpstr>PRUEBAS DE BLOQUEO</vt:lpstr>
      <vt:lpstr>OPCIONES DEL MENÚ DE BOMBEO</vt:lpstr>
      <vt:lpstr>APAGADO</vt:lpstr>
      <vt:lpstr>CARGA</vt:lpstr>
      <vt:lpstr>CARGA</vt:lpstr>
      <vt:lpstr>PowerPoint Presentation</vt:lpstr>
      <vt:lpstr>ASISTENCIA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 Rosentreter-Liang</dc:creator>
  <cp:lastModifiedBy>Carmen Bronsch</cp:lastModifiedBy>
  <cp:revision>229</cp:revision>
  <cp:lastPrinted>2018-04-04T21:52:06Z</cp:lastPrinted>
  <dcterms:created xsi:type="dcterms:W3CDTF">2017-02-03T21:03:46Z</dcterms:created>
  <dcterms:modified xsi:type="dcterms:W3CDTF">2019-03-19T15:27:07Z</dcterms:modified>
</cp:coreProperties>
</file>