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4"/>
  </p:notesMasterIdLst>
  <p:sldIdLst>
    <p:sldId id="352" r:id="rId2"/>
    <p:sldId id="347" r:id="rId3"/>
  </p:sldIdLst>
  <p:sldSz cx="7772400" cy="10058400"/>
  <p:notesSz cx="6858000" cy="9144000"/>
  <p:custDataLst>
    <p:tags r:id="rId5"/>
  </p:custDataLst>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3A343"/>
    <a:srgbClr val="DED410"/>
    <a:srgbClr val="A1A1A1"/>
    <a:srgbClr val="5DBAFF"/>
    <a:srgbClr val="008DF6"/>
    <a:srgbClr val="CC3300"/>
    <a:srgbClr val="FF9900"/>
    <a:srgbClr val="F0EA00"/>
    <a:srgbClr val="5B93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67" autoAdjust="0"/>
    <p:restoredTop sz="94681" autoAdjust="0"/>
  </p:normalViewPr>
  <p:slideViewPr>
    <p:cSldViewPr>
      <p:cViewPr varScale="1">
        <p:scale>
          <a:sx n="44" d="100"/>
          <a:sy n="44" d="100"/>
        </p:scale>
        <p:origin x="2192" y="32"/>
      </p:cViewPr>
      <p:guideLst>
        <p:guide orient="horz" pos="3168"/>
        <p:guide pos="244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6284F3-E34A-49AF-AEAC-A3B0D89D19A0}" type="datetimeFigureOut">
              <a:rPr lang="en-US" smtClean="0"/>
              <a:pPr/>
              <a:t>6/26/2018</a:t>
            </a:fld>
            <a:endParaRPr lang="en-US"/>
          </a:p>
        </p:txBody>
      </p:sp>
      <p:sp>
        <p:nvSpPr>
          <p:cNvPr id="4" name="Slide Image Placeholder 3"/>
          <p:cNvSpPr>
            <a:spLocks noGrp="1" noRot="1" noChangeAspect="1"/>
          </p:cNvSpPr>
          <p:nvPr>
            <p:ph type="sldImg" idx="2"/>
          </p:nvPr>
        </p:nvSpPr>
        <p:spPr>
          <a:xfrm>
            <a:off x="2103438" y="685800"/>
            <a:ext cx="26511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24E999-C7E5-440F-AE1A-6FB8FA2E9EB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8"/>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68D1BE-2DE9-454F-94D2-A21F33424D4F}" type="datetime1">
              <a:rPr lang="en-US" smtClean="0"/>
              <a:pPr/>
              <a:t>6/26/2018</a:t>
            </a:fld>
            <a:endParaRPr lang="en-US" dirty="0"/>
          </a:p>
        </p:txBody>
      </p:sp>
      <p:sp>
        <p:nvSpPr>
          <p:cNvPr id="5" name="Footer Placeholder 4"/>
          <p:cNvSpPr>
            <a:spLocks noGrp="1"/>
          </p:cNvSpPr>
          <p:nvPr>
            <p:ph type="ftr" sz="quarter" idx="11"/>
          </p:nvPr>
        </p:nvSpPr>
        <p:spPr/>
        <p:txBody>
          <a:bodyPr/>
          <a:lstStyle/>
          <a:p>
            <a:r>
              <a:rPr lang="en-US"/>
              <a:t>©2017 Employee Performance Solutions, LLC  All Rights Reserved v12-17  www.EmployeePerformanceSolutions.com  </a:t>
            </a:r>
            <a:endParaRPr lang="en-US" dirty="0"/>
          </a:p>
        </p:txBody>
      </p:sp>
      <p:sp>
        <p:nvSpPr>
          <p:cNvPr id="6" name="Slide Number Placeholder 5"/>
          <p:cNvSpPr>
            <a:spLocks noGrp="1"/>
          </p:cNvSpPr>
          <p:nvPr>
            <p:ph type="sldNum" sz="quarter" idx="12"/>
          </p:nvPr>
        </p:nvSpPr>
        <p:spPr/>
        <p:txBody>
          <a:bodyPr/>
          <a:lstStyle/>
          <a:p>
            <a:fld id="{ED58986D-4596-4604-8B49-CD261738932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26343F-4DB4-45F8-8968-60DC0B5BAFDD}" type="datetime1">
              <a:rPr lang="en-US" smtClean="0"/>
              <a:pPr/>
              <a:t>6/26/2018</a:t>
            </a:fld>
            <a:endParaRPr lang="en-US" dirty="0"/>
          </a:p>
        </p:txBody>
      </p:sp>
      <p:sp>
        <p:nvSpPr>
          <p:cNvPr id="5" name="Footer Placeholder 4"/>
          <p:cNvSpPr>
            <a:spLocks noGrp="1"/>
          </p:cNvSpPr>
          <p:nvPr>
            <p:ph type="ftr" sz="quarter" idx="11"/>
          </p:nvPr>
        </p:nvSpPr>
        <p:spPr/>
        <p:txBody>
          <a:bodyPr/>
          <a:lstStyle/>
          <a:p>
            <a:r>
              <a:rPr lang="en-US"/>
              <a:t>©2017 Employee Performance Solutions, LLC  All Rights Reserved v12-17  www.EmployeePerformanceSolutions.com  </a:t>
            </a:r>
            <a:endParaRPr lang="en-US" dirty="0"/>
          </a:p>
        </p:txBody>
      </p:sp>
      <p:sp>
        <p:nvSpPr>
          <p:cNvPr id="6" name="Slide Number Placeholder 5"/>
          <p:cNvSpPr>
            <a:spLocks noGrp="1"/>
          </p:cNvSpPr>
          <p:nvPr>
            <p:ph type="sldNum" sz="quarter" idx="12"/>
          </p:nvPr>
        </p:nvSpPr>
        <p:spPr/>
        <p:txBody>
          <a:bodyPr/>
          <a:lstStyle/>
          <a:p>
            <a:fld id="{ED58986D-4596-4604-8B49-CD261738932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otext">
    <p:spTree>
      <p:nvGrpSpPr>
        <p:cNvPr id="1" name=""/>
        <p:cNvGrpSpPr/>
        <p:nvPr/>
      </p:nvGrpSpPr>
      <p:grpSpPr>
        <a:xfrm>
          <a:off x="0" y="0"/>
          <a:ext cx="0" cy="0"/>
          <a:chOff x="0" y="0"/>
          <a:chExt cx="0" cy="0"/>
        </a:xfrm>
      </p:grpSpPr>
    </p:spTree>
    <p:custDataLst>
      <p:tags r:id="rId1"/>
    </p:custData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workbookpageheader">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6995160" cy="435398"/>
          </a:xfrm>
        </p:spPr>
        <p:txBody>
          <a:bodyPr>
            <a:noAutofit/>
          </a:bodyPr>
          <a:lstStyle>
            <a:lvl1pPr algn="l">
              <a:defRPr sz="1200">
                <a:solidFill>
                  <a:schemeClr val="bg1">
                    <a:lumMod val="65000"/>
                  </a:schemeClr>
                </a:solidFill>
              </a:defRPr>
            </a:lvl1pPr>
          </a:lstStyle>
          <a:p>
            <a:endParaRPr lang="en-US" dirty="0"/>
          </a:p>
        </p:txBody>
      </p:sp>
      <p:sp>
        <p:nvSpPr>
          <p:cNvPr id="4" name="Footer Placeholder 3"/>
          <p:cNvSpPr>
            <a:spLocks noGrp="1"/>
          </p:cNvSpPr>
          <p:nvPr>
            <p:ph type="ftr" sz="quarter" idx="11"/>
          </p:nvPr>
        </p:nvSpPr>
        <p:spPr>
          <a:xfrm>
            <a:off x="457200" y="9322648"/>
            <a:ext cx="7010400" cy="535516"/>
          </a:xfrm>
        </p:spPr>
        <p:txBody>
          <a:bodyPr/>
          <a:lstStyle>
            <a:lvl1pPr>
              <a:defRPr sz="1000"/>
            </a:lvl1pPr>
          </a:lstStyle>
          <a:p>
            <a:r>
              <a:rPr lang="en-US" sz="900" dirty="0"/>
              <a:t>©2017 Employee Performance Solutions, LLC  All Rights Reserved v12-17  www.EmployeePerformanceSolutions.com  </a:t>
            </a:r>
          </a:p>
          <a:p>
            <a:fld id="{E38D2AB5-5CBE-48A7-A686-F2E4C4661931}" type="slidenum">
              <a:rPr lang="en-US" smtClean="0"/>
              <a:pPr/>
              <a:t>‹#›</a:t>
            </a:fld>
            <a:endParaRPr lang="en-US" dirty="0"/>
          </a:p>
        </p:txBody>
      </p:sp>
      <p:cxnSp>
        <p:nvCxnSpPr>
          <p:cNvPr id="7" name="Straight Connector 6"/>
          <p:cNvCxnSpPr/>
          <p:nvPr userDrawn="1"/>
        </p:nvCxnSpPr>
        <p:spPr>
          <a:xfrm>
            <a:off x="381000" y="609600"/>
            <a:ext cx="7010400"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53F482-8574-41A4-B809-E7C5D6E0D696}" type="datetime1">
              <a:rPr lang="en-US" smtClean="0"/>
              <a:pPr/>
              <a:t>6/26/2018</a:t>
            </a:fld>
            <a:endParaRPr lang="en-US" dirty="0"/>
          </a:p>
        </p:txBody>
      </p:sp>
      <p:sp>
        <p:nvSpPr>
          <p:cNvPr id="5" name="Footer Placeholder 4"/>
          <p:cNvSpPr>
            <a:spLocks noGrp="1"/>
          </p:cNvSpPr>
          <p:nvPr>
            <p:ph type="ftr" sz="quarter" idx="11"/>
          </p:nvPr>
        </p:nvSpPr>
        <p:spPr/>
        <p:txBody>
          <a:bodyPr/>
          <a:lstStyle/>
          <a:p>
            <a:r>
              <a:rPr lang="en-US"/>
              <a:t>©2017 Employee Performance Solutions, LLC  All Rights Reserved v12-17  www.EmployeePerformanceSolutions.com  </a:t>
            </a:r>
            <a:endParaRPr lang="en-US" dirty="0"/>
          </a:p>
        </p:txBody>
      </p:sp>
      <p:sp>
        <p:nvSpPr>
          <p:cNvPr id="6" name="Slide Number Placeholder 5"/>
          <p:cNvSpPr>
            <a:spLocks noGrp="1"/>
          </p:cNvSpPr>
          <p:nvPr>
            <p:ph type="sldNum" sz="quarter" idx="12"/>
          </p:nvPr>
        </p:nvSpPr>
        <p:spPr/>
        <p:txBody>
          <a:bodyPr/>
          <a:lstStyle/>
          <a:p>
            <a:fld id="{ED58986D-4596-4604-8B49-CD261738932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EA0223-1580-48F1-8A98-AAC583D247E5}" type="datetime1">
              <a:rPr lang="en-US" smtClean="0"/>
              <a:pPr/>
              <a:t>6/26/2018</a:t>
            </a:fld>
            <a:endParaRPr lang="en-US" dirty="0"/>
          </a:p>
        </p:txBody>
      </p:sp>
      <p:sp>
        <p:nvSpPr>
          <p:cNvPr id="5" name="Footer Placeholder 4"/>
          <p:cNvSpPr>
            <a:spLocks noGrp="1"/>
          </p:cNvSpPr>
          <p:nvPr>
            <p:ph type="ftr" sz="quarter" idx="11"/>
          </p:nvPr>
        </p:nvSpPr>
        <p:spPr/>
        <p:txBody>
          <a:bodyPr/>
          <a:lstStyle/>
          <a:p>
            <a:r>
              <a:rPr lang="en-US"/>
              <a:t>©2017 Employee Performance Solutions, LLC  All Rights Reserved v12-17  www.EmployeePerformanceSolutions.com  </a:t>
            </a:r>
            <a:endParaRPr lang="en-US" dirty="0"/>
          </a:p>
        </p:txBody>
      </p:sp>
      <p:sp>
        <p:nvSpPr>
          <p:cNvPr id="6" name="Slide Number Placeholder 5"/>
          <p:cNvSpPr>
            <a:spLocks noGrp="1"/>
          </p:cNvSpPr>
          <p:nvPr>
            <p:ph type="sldNum" sz="quarter" idx="12"/>
          </p:nvPr>
        </p:nvSpPr>
        <p:spPr/>
        <p:txBody>
          <a:bodyPr/>
          <a:lstStyle/>
          <a:p>
            <a:fld id="{ED58986D-4596-4604-8B49-CD261738932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24697B2-A61E-4D72-8B66-504D56203432}" type="datetime1">
              <a:rPr lang="en-US" smtClean="0"/>
              <a:pPr/>
              <a:t>6/26/2018</a:t>
            </a:fld>
            <a:endParaRPr lang="en-US" dirty="0"/>
          </a:p>
        </p:txBody>
      </p:sp>
      <p:sp>
        <p:nvSpPr>
          <p:cNvPr id="6" name="Footer Placeholder 5"/>
          <p:cNvSpPr>
            <a:spLocks noGrp="1"/>
          </p:cNvSpPr>
          <p:nvPr>
            <p:ph type="ftr" sz="quarter" idx="11"/>
          </p:nvPr>
        </p:nvSpPr>
        <p:spPr/>
        <p:txBody>
          <a:bodyPr/>
          <a:lstStyle/>
          <a:p>
            <a:r>
              <a:rPr lang="en-US"/>
              <a:t>©2017 Employee Performance Solutions, LLC  All Rights Reserved v12-17  www.EmployeePerformanceSolutions.com  </a:t>
            </a:r>
            <a:endParaRPr lang="en-US" dirty="0"/>
          </a:p>
        </p:txBody>
      </p:sp>
      <p:sp>
        <p:nvSpPr>
          <p:cNvPr id="7" name="Slide Number Placeholder 6"/>
          <p:cNvSpPr>
            <a:spLocks noGrp="1"/>
          </p:cNvSpPr>
          <p:nvPr>
            <p:ph type="sldNum" sz="quarter" idx="12"/>
          </p:nvPr>
        </p:nvSpPr>
        <p:spPr/>
        <p:txBody>
          <a:bodyPr/>
          <a:lstStyle/>
          <a:p>
            <a:fld id="{ED58986D-4596-4604-8B49-CD261738932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5"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5"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2B93C4D-F892-4F2B-A7EB-31D6FA9A0D21}" type="datetime1">
              <a:rPr lang="en-US" smtClean="0"/>
              <a:pPr/>
              <a:t>6/26/2018</a:t>
            </a:fld>
            <a:endParaRPr lang="en-US" dirty="0"/>
          </a:p>
        </p:txBody>
      </p:sp>
      <p:sp>
        <p:nvSpPr>
          <p:cNvPr id="8" name="Footer Placeholder 7"/>
          <p:cNvSpPr>
            <a:spLocks noGrp="1"/>
          </p:cNvSpPr>
          <p:nvPr>
            <p:ph type="ftr" sz="quarter" idx="11"/>
          </p:nvPr>
        </p:nvSpPr>
        <p:spPr/>
        <p:txBody>
          <a:bodyPr/>
          <a:lstStyle/>
          <a:p>
            <a:r>
              <a:rPr lang="en-US"/>
              <a:t>©2017 Employee Performance Solutions, LLC  All Rights Reserved v12-17  www.EmployeePerformanceSolutions.com  </a:t>
            </a:r>
            <a:endParaRPr lang="en-US" dirty="0"/>
          </a:p>
        </p:txBody>
      </p:sp>
      <p:sp>
        <p:nvSpPr>
          <p:cNvPr id="9" name="Slide Number Placeholder 8"/>
          <p:cNvSpPr>
            <a:spLocks noGrp="1"/>
          </p:cNvSpPr>
          <p:nvPr>
            <p:ph type="sldNum" sz="quarter" idx="12"/>
          </p:nvPr>
        </p:nvSpPr>
        <p:spPr/>
        <p:txBody>
          <a:bodyPr/>
          <a:lstStyle/>
          <a:p>
            <a:fld id="{ED58986D-4596-4604-8B49-CD261738932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56BDC6-24A0-45AB-9B9A-B0AFA42E4575}" type="datetime1">
              <a:rPr lang="en-US" smtClean="0"/>
              <a:pPr/>
              <a:t>6/26/2018</a:t>
            </a:fld>
            <a:endParaRPr lang="en-US" dirty="0"/>
          </a:p>
        </p:txBody>
      </p:sp>
      <p:sp>
        <p:nvSpPr>
          <p:cNvPr id="4" name="Footer Placeholder 3"/>
          <p:cNvSpPr>
            <a:spLocks noGrp="1"/>
          </p:cNvSpPr>
          <p:nvPr>
            <p:ph type="ftr" sz="quarter" idx="11"/>
          </p:nvPr>
        </p:nvSpPr>
        <p:spPr/>
        <p:txBody>
          <a:bodyPr/>
          <a:lstStyle/>
          <a:p>
            <a:r>
              <a:rPr lang="en-US"/>
              <a:t>©2017 Employee Performance Solutions, LLC  All Rights Reserved v12-17  www.EmployeePerformanceSolutions.com  </a:t>
            </a:r>
            <a:endParaRPr lang="en-US" dirty="0"/>
          </a:p>
        </p:txBody>
      </p:sp>
      <p:sp>
        <p:nvSpPr>
          <p:cNvPr id="5" name="Slide Number Placeholder 4"/>
          <p:cNvSpPr>
            <a:spLocks noGrp="1"/>
          </p:cNvSpPr>
          <p:nvPr>
            <p:ph type="sldNum" sz="quarter" idx="12"/>
          </p:nvPr>
        </p:nvSpPr>
        <p:spPr/>
        <p:txBody>
          <a:bodyPr/>
          <a:lstStyle/>
          <a:p>
            <a:fld id="{ED58986D-4596-4604-8B49-CD261738932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9B295A-6AFB-482E-A2D9-6E1905560820}" type="datetime1">
              <a:rPr lang="en-US" smtClean="0"/>
              <a:pPr/>
              <a:t>6/26/2018</a:t>
            </a:fld>
            <a:endParaRPr lang="en-US" dirty="0"/>
          </a:p>
        </p:txBody>
      </p:sp>
      <p:sp>
        <p:nvSpPr>
          <p:cNvPr id="3" name="Footer Placeholder 2"/>
          <p:cNvSpPr>
            <a:spLocks noGrp="1"/>
          </p:cNvSpPr>
          <p:nvPr>
            <p:ph type="ftr" sz="quarter" idx="11"/>
          </p:nvPr>
        </p:nvSpPr>
        <p:spPr/>
        <p:txBody>
          <a:bodyPr/>
          <a:lstStyle/>
          <a:p>
            <a:r>
              <a:rPr lang="en-US"/>
              <a:t>©2017 Employee Performance Solutions, LLC  All Rights Reserved v12-17  www.EmployeePerformanceSolutions.com  </a:t>
            </a:r>
            <a:endParaRPr lang="en-US" dirty="0"/>
          </a:p>
        </p:txBody>
      </p:sp>
      <p:sp>
        <p:nvSpPr>
          <p:cNvPr id="4" name="Slide Number Placeholder 3"/>
          <p:cNvSpPr>
            <a:spLocks noGrp="1"/>
          </p:cNvSpPr>
          <p:nvPr>
            <p:ph type="sldNum" sz="quarter" idx="12"/>
          </p:nvPr>
        </p:nvSpPr>
        <p:spPr/>
        <p:txBody>
          <a:bodyPr/>
          <a:lstStyle/>
          <a:p>
            <a:fld id="{ED58986D-4596-4604-8B49-CD2617389328}" type="slidenum">
              <a:rPr lang="en-US" smtClean="0"/>
              <a:pPr/>
              <a:t>‹#›</a:t>
            </a:fld>
            <a:endParaRPr lang="en-US" dirty="0"/>
          </a:p>
        </p:txBody>
      </p:sp>
    </p:spTree>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5"/>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45F6BF-E10F-41A7-8C7A-E6492B372EA5}" type="datetime1">
              <a:rPr lang="en-US" smtClean="0"/>
              <a:pPr/>
              <a:t>6/26/2018</a:t>
            </a:fld>
            <a:endParaRPr lang="en-US" dirty="0"/>
          </a:p>
        </p:txBody>
      </p:sp>
      <p:sp>
        <p:nvSpPr>
          <p:cNvPr id="6" name="Footer Placeholder 5"/>
          <p:cNvSpPr>
            <a:spLocks noGrp="1"/>
          </p:cNvSpPr>
          <p:nvPr>
            <p:ph type="ftr" sz="quarter" idx="11"/>
          </p:nvPr>
        </p:nvSpPr>
        <p:spPr/>
        <p:txBody>
          <a:bodyPr/>
          <a:lstStyle/>
          <a:p>
            <a:r>
              <a:rPr lang="en-US"/>
              <a:t>©2017 Employee Performance Solutions, LLC  All Rights Reserved v12-17  www.EmployeePerformanceSolutions.com  </a:t>
            </a:r>
            <a:endParaRPr lang="en-US" dirty="0"/>
          </a:p>
        </p:txBody>
      </p:sp>
      <p:sp>
        <p:nvSpPr>
          <p:cNvPr id="7" name="Slide Number Placeholder 6"/>
          <p:cNvSpPr>
            <a:spLocks noGrp="1"/>
          </p:cNvSpPr>
          <p:nvPr>
            <p:ph type="sldNum" sz="quarter" idx="12"/>
          </p:nvPr>
        </p:nvSpPr>
        <p:spPr/>
        <p:txBody>
          <a:bodyPr/>
          <a:lstStyle/>
          <a:p>
            <a:fld id="{ED58986D-4596-4604-8B49-CD261738932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9882A6-CA8A-45BC-A563-29E375EEC9D6}" type="datetime1">
              <a:rPr lang="en-US" smtClean="0"/>
              <a:pPr/>
              <a:t>6/26/2018</a:t>
            </a:fld>
            <a:endParaRPr lang="en-US" dirty="0"/>
          </a:p>
        </p:txBody>
      </p:sp>
      <p:sp>
        <p:nvSpPr>
          <p:cNvPr id="6" name="Footer Placeholder 5"/>
          <p:cNvSpPr>
            <a:spLocks noGrp="1"/>
          </p:cNvSpPr>
          <p:nvPr>
            <p:ph type="ftr" sz="quarter" idx="11"/>
          </p:nvPr>
        </p:nvSpPr>
        <p:spPr/>
        <p:txBody>
          <a:bodyPr/>
          <a:lstStyle/>
          <a:p>
            <a:r>
              <a:rPr lang="en-US"/>
              <a:t>©2017 Employee Performance Solutions, LLC  All Rights Reserved v12-17  www.EmployeePerformanceSolutions.com  </a:t>
            </a:r>
            <a:endParaRPr lang="en-US" dirty="0"/>
          </a:p>
        </p:txBody>
      </p:sp>
      <p:sp>
        <p:nvSpPr>
          <p:cNvPr id="7" name="Slide Number Placeholder 6"/>
          <p:cNvSpPr>
            <a:spLocks noGrp="1"/>
          </p:cNvSpPr>
          <p:nvPr>
            <p:ph type="sldNum" sz="quarter" idx="12"/>
          </p:nvPr>
        </p:nvSpPr>
        <p:spPr/>
        <p:txBody>
          <a:bodyPr/>
          <a:lstStyle/>
          <a:p>
            <a:fld id="{ED58986D-4596-4604-8B49-CD261738932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5"/>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52"/>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AC9B295A-6AFB-482E-A2D9-6E1905560820}" type="datetime1">
              <a:rPr lang="en-US" smtClean="0"/>
              <a:pPr/>
              <a:t>6/26/2018</a:t>
            </a:fld>
            <a:endParaRPr lang="en-US" dirty="0"/>
          </a:p>
        </p:txBody>
      </p:sp>
      <p:sp>
        <p:nvSpPr>
          <p:cNvPr id="5" name="Footer Placeholder 4"/>
          <p:cNvSpPr>
            <a:spLocks noGrp="1"/>
          </p:cNvSpPr>
          <p:nvPr>
            <p:ph type="ftr" sz="quarter" idx="3"/>
          </p:nvPr>
        </p:nvSpPr>
        <p:spPr>
          <a:xfrm>
            <a:off x="2655570" y="9322652"/>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©2017 Employee Performance Solutions, LLC  All Rights Reserved v12-17  www.EmployeePerformanceSolutions.com  </a:t>
            </a:r>
            <a:endParaRPr lang="en-US" dirty="0"/>
          </a:p>
        </p:txBody>
      </p:sp>
      <p:sp>
        <p:nvSpPr>
          <p:cNvPr id="6" name="Slide Number Placeholder 5"/>
          <p:cNvSpPr>
            <a:spLocks noGrp="1"/>
          </p:cNvSpPr>
          <p:nvPr>
            <p:ph type="sldNum" sz="quarter" idx="4"/>
          </p:nvPr>
        </p:nvSpPr>
        <p:spPr>
          <a:xfrm>
            <a:off x="5570220" y="9322652"/>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ED58986D-4596-4604-8B49-CD261738932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5-Minute Question Conversations—Connecting  and Coordinating With Others</a:t>
            </a:r>
            <a:br>
              <a:rPr lang="en-US" dirty="0"/>
            </a:br>
            <a:r>
              <a:rPr lang="en-US" dirty="0"/>
              <a:t> </a:t>
            </a:r>
          </a:p>
        </p:txBody>
      </p:sp>
      <p:sp>
        <p:nvSpPr>
          <p:cNvPr id="3" name="Footer Placeholder 2"/>
          <p:cNvSpPr>
            <a:spLocks noGrp="1"/>
          </p:cNvSpPr>
          <p:nvPr>
            <p:ph type="ftr" sz="quarter" idx="11"/>
          </p:nvPr>
        </p:nvSpPr>
        <p:spPr/>
        <p:txBody>
          <a:bodyPr/>
          <a:lstStyle/>
          <a:p>
            <a:r>
              <a:rPr lang="en-US" sz="900"/>
              <a:t>©2017 Employee Performance Solutions, LLC  All Rights Reserved v12-17  www.EmployeePerformanceSolutions.com  </a:t>
            </a:r>
          </a:p>
          <a:p>
            <a:fld id="{E38D2AB5-5CBE-48A7-A686-F2E4C4661931}" type="slidenum">
              <a:rPr lang="en-US" smtClean="0"/>
              <a:pPr/>
              <a:t>1</a:t>
            </a:fld>
            <a:endParaRPr lang="en-US" dirty="0"/>
          </a:p>
        </p:txBody>
      </p:sp>
      <p:sp>
        <p:nvSpPr>
          <p:cNvPr id="144388" name="Text Box 4"/>
          <p:cNvSpPr txBox="1">
            <a:spLocks noChangeArrowheads="1"/>
          </p:cNvSpPr>
          <p:nvPr/>
        </p:nvSpPr>
        <p:spPr bwMode="auto">
          <a:xfrm>
            <a:off x="304800" y="762000"/>
            <a:ext cx="6858000" cy="77724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br>
              <a:rPr kumimoji="0" lang="en-US" sz="1400" b="1" i="0" u="none" strike="noStrike" cap="none" normalizeH="0" baseline="0">
                <a:ln>
                  <a:noFill/>
                </a:ln>
                <a:solidFill>
                  <a:srgbClr val="000000"/>
                </a:solidFill>
                <a:effectLst/>
                <a:latin typeface="Arial" pitchFamily="34" charset="0"/>
                <a:cs typeface="Arial" pitchFamily="34" charset="0"/>
              </a:rPr>
            </a:b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44389" name="Text Box 5"/>
          <p:cNvSpPr txBox="1">
            <a:spLocks noChangeArrowheads="1"/>
          </p:cNvSpPr>
          <p:nvPr/>
        </p:nvSpPr>
        <p:spPr bwMode="auto">
          <a:xfrm>
            <a:off x="609600" y="876300"/>
            <a:ext cx="6210300" cy="73152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Calibri" pitchFamily="34" charset="0"/>
                <a:cs typeface="Arial" pitchFamily="34" charset="0"/>
              </a:rPr>
              <a:t>Managers represent one source of information.  Key work relationships are another source.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Calibri" pitchFamily="34" charset="0"/>
                <a:cs typeface="Arial" pitchFamily="34" charset="0"/>
              </a:rPr>
              <a:t>Think about the people you rely upon to accomplish your work and the people who depend upon you.  </a:t>
            </a:r>
            <a:br>
              <a:rPr kumimoji="0" lang="en-US" sz="1100" b="0" i="0" u="none" strike="noStrike" cap="none" normalizeH="0" baseline="0" dirty="0">
                <a:ln>
                  <a:noFill/>
                </a:ln>
                <a:solidFill>
                  <a:srgbClr val="000000"/>
                </a:solidFill>
                <a:effectLst/>
                <a:latin typeface="Calibri" pitchFamily="34" charset="0"/>
                <a:cs typeface="Arial" pitchFamily="34" charset="0"/>
              </a:rPr>
            </a:br>
            <a:r>
              <a:rPr kumimoji="0" lang="en-US" sz="1100" b="0" i="0" u="none" strike="noStrike" cap="none" normalizeH="0" baseline="0" dirty="0">
                <a:ln>
                  <a:noFill/>
                </a:ln>
                <a:solidFill>
                  <a:srgbClr val="000000"/>
                </a:solidFill>
                <a:effectLst/>
                <a:latin typeface="Calibri" pitchFamily="34" charset="0"/>
                <a:cs typeface="Arial" pitchFamily="34" charset="0"/>
              </a:rPr>
              <a:t>Do the people you rely upon know what you need?  Do the people you work closely with know what you appreciate about them?  Do you know what others need from you?  Understanding these needs are instrumental in building stronger relationships.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Calibri" pitchFamily="34" charset="0"/>
                <a:cs typeface="Arial" pitchFamily="34" charset="0"/>
              </a:rPr>
              <a:t>People you work closely with are sources for insight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Calibri" pitchFamily="34" charset="0"/>
                <a:cs typeface="Arial" pitchFamily="34" charset="0"/>
              </a:rPr>
              <a:t>Team members, those we work with on a daily basis, know the most about our contributions to making the team successful; they are in a position to give meaningful feedback.  Others (including peers, direct reports, internal customers, etc) can also provide us with valuable insight.  </a:t>
            </a:r>
            <a:br>
              <a:rPr kumimoji="0" lang="en-US" sz="1200" b="1" i="0" u="none" strike="noStrike" cap="none" normalizeH="0" baseline="0" dirty="0">
                <a:ln>
                  <a:noFill/>
                </a:ln>
                <a:solidFill>
                  <a:srgbClr val="000000"/>
                </a:solidFill>
                <a:effectLst/>
                <a:latin typeface="Calibri" pitchFamily="34" charset="0"/>
                <a:cs typeface="Arial" pitchFamily="34" charset="0"/>
              </a:rPr>
            </a:br>
            <a:endParaRPr kumimoji="0" lang="en-US" sz="1200" b="1"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Calibri" pitchFamily="34" charset="0"/>
                <a:cs typeface="Arial" pitchFamily="34" charset="0"/>
              </a:rPr>
              <a:t>Expand Your Perspective and Help Others Expand Theirs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Calibri" pitchFamily="34" charset="0"/>
                <a:cs typeface="Arial" pitchFamily="34" charset="0"/>
              </a:rPr>
              <a:t>Exchanging information about “one thing” that is working and “one way” to provide even more support is a quick and effective way to access information that can help us grow.  We can assume that this information is already known and understood.  But the only real way to learn is to ask good questions and listen.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44390" name="Text Box 6"/>
          <p:cNvSpPr txBox="1">
            <a:spLocks noChangeArrowheads="1"/>
          </p:cNvSpPr>
          <p:nvPr/>
        </p:nvSpPr>
        <p:spPr bwMode="auto">
          <a:xfrm>
            <a:off x="533400" y="3810000"/>
            <a:ext cx="6705600" cy="10287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lumMod val="50000"/>
                    <a:lumOff val="50000"/>
                  </a:schemeClr>
                </a:solidFill>
                <a:effectLst/>
                <a:cs typeface="Arial" pitchFamily="34" charset="0"/>
              </a:rPr>
              <a:t>Questions asked of peers can generate dialogue about what is working </a:t>
            </a:r>
            <a:br>
              <a:rPr kumimoji="0" lang="en-US" sz="1200" b="1" i="0" u="none" strike="noStrike" cap="none" normalizeH="0" baseline="0" dirty="0">
                <a:ln>
                  <a:noFill/>
                </a:ln>
                <a:solidFill>
                  <a:schemeClr val="tx1">
                    <a:lumMod val="50000"/>
                    <a:lumOff val="50000"/>
                  </a:schemeClr>
                </a:solidFill>
                <a:effectLst/>
                <a:cs typeface="Arial" pitchFamily="34" charset="0"/>
              </a:rPr>
            </a:br>
            <a:r>
              <a:rPr kumimoji="0" lang="en-US" sz="1200" b="1" i="0" u="none" strike="noStrike" cap="none" normalizeH="0" baseline="0" dirty="0">
                <a:ln>
                  <a:noFill/>
                </a:ln>
                <a:solidFill>
                  <a:schemeClr val="tx1">
                    <a:lumMod val="50000"/>
                    <a:lumOff val="50000"/>
                  </a:schemeClr>
                </a:solidFill>
                <a:effectLst/>
                <a:cs typeface="Arial" pitchFamily="34" charset="0"/>
              </a:rPr>
              <a:t>and ideas for moving forward:</a:t>
            </a:r>
            <a:endParaRPr kumimoji="0" lang="en-US" sz="1600" b="0" i="0" u="none" strike="noStrike" cap="none" normalizeH="0" baseline="0" dirty="0">
              <a:ln>
                <a:noFill/>
              </a:ln>
              <a:solidFill>
                <a:schemeClr val="tx1">
                  <a:lumMod val="50000"/>
                  <a:lumOff val="50000"/>
                </a:schemeClr>
              </a:solidFill>
              <a:effectLst/>
              <a:cs typeface="Arial" pitchFamily="34" charset="0"/>
            </a:endParaRPr>
          </a:p>
        </p:txBody>
      </p:sp>
      <p:sp>
        <p:nvSpPr>
          <p:cNvPr id="144392" name="Line 8"/>
          <p:cNvSpPr>
            <a:spLocks noChangeShapeType="1"/>
          </p:cNvSpPr>
          <p:nvPr/>
        </p:nvSpPr>
        <p:spPr bwMode="auto">
          <a:xfrm>
            <a:off x="685800" y="3581400"/>
            <a:ext cx="5791200" cy="0"/>
          </a:xfrm>
          <a:prstGeom prst="line">
            <a:avLst/>
          </a:prstGeom>
          <a:noFill/>
          <a:ln w="9525">
            <a:solidFill>
              <a:schemeClr val="bg1">
                <a:lumMod val="75000"/>
              </a:schemeClr>
            </a:solidFill>
            <a:round/>
            <a:headEnd/>
            <a:tailEnd/>
          </a:ln>
          <a:effectLst/>
        </p:spPr>
        <p:txBody>
          <a:bodyPr vert="horz" wrap="square" lIns="36576" tIns="36576" rIns="36576" bIns="36576" numCol="1" anchor="t" anchorCtr="0" compatLnSpc="1">
            <a:prstTxWarp prst="textNoShape">
              <a:avLst/>
            </a:prstTxWarp>
          </a:bodyPr>
          <a:lstStyle/>
          <a:p>
            <a:endParaRPr lang="en-US"/>
          </a:p>
        </p:txBody>
      </p:sp>
      <p:pic>
        <p:nvPicPr>
          <p:cNvPr id="144396" name="Picture 12" descr="heads"/>
          <p:cNvPicPr>
            <a:picLocks noChangeAspect="1" noChangeArrowheads="1"/>
          </p:cNvPicPr>
          <p:nvPr/>
        </p:nvPicPr>
        <p:blipFill>
          <a:blip r:embed="rId3" cstate="print">
            <a:lum bright="70000" contrast="-84000"/>
            <a:grayscl/>
          </a:blip>
          <a:srcRect/>
          <a:stretch>
            <a:fillRect/>
          </a:stretch>
        </p:blipFill>
        <p:spPr bwMode="auto">
          <a:xfrm>
            <a:off x="1905000" y="7138988"/>
            <a:ext cx="3371850" cy="2233612"/>
          </a:xfrm>
          <a:prstGeom prst="rect">
            <a:avLst/>
          </a:prstGeom>
          <a:noFill/>
          <a:ln w="9525" algn="in">
            <a:noFill/>
            <a:miter lim="800000"/>
            <a:headEnd/>
            <a:tailEnd/>
          </a:ln>
          <a:effectLst/>
        </p:spPr>
      </p:pic>
      <p:sp>
        <p:nvSpPr>
          <p:cNvPr id="144391" name="Text Box 7"/>
          <p:cNvSpPr txBox="1">
            <a:spLocks noChangeArrowheads="1"/>
          </p:cNvSpPr>
          <p:nvPr/>
        </p:nvSpPr>
        <p:spPr bwMode="auto">
          <a:xfrm>
            <a:off x="3524250" y="4548188"/>
            <a:ext cx="3143250" cy="337185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nvGrpSpPr>
          <p:cNvPr id="19" name="Group 18"/>
          <p:cNvGrpSpPr/>
          <p:nvPr/>
        </p:nvGrpSpPr>
        <p:grpSpPr>
          <a:xfrm>
            <a:off x="2209800" y="4471988"/>
            <a:ext cx="2895600" cy="2858426"/>
            <a:chOff x="3352800" y="3886200"/>
            <a:chExt cx="2895600" cy="2858426"/>
          </a:xfrm>
          <a:noFill/>
        </p:grpSpPr>
        <p:sp>
          <p:nvSpPr>
            <p:cNvPr id="15" name="_s1032"/>
            <p:cNvSpPr>
              <a:spLocks noChangeArrowheads="1"/>
            </p:cNvSpPr>
            <p:nvPr/>
          </p:nvSpPr>
          <p:spPr bwMode="auto">
            <a:xfrm>
              <a:off x="3352800" y="3886200"/>
              <a:ext cx="2895600" cy="2858426"/>
            </a:xfrm>
            <a:prstGeom prst="ellipse">
              <a:avLst/>
            </a:prstGeom>
            <a:grpFill/>
            <a:ln w="57150" algn="ctr">
              <a:solidFill>
                <a:srgbClr val="009999"/>
              </a:solidFill>
              <a:round/>
              <a:headEnd/>
              <a:tailEnd/>
            </a:ln>
          </p:spPr>
          <p:txBody>
            <a:bodyPr vert="horz" wrap="square" lIns="0" tIns="0" rIns="0" bIns="0" numCol="1" anchor="ctr" anchorCtr="0" compatLnSpc="1">
              <a:prstTxWarp prst="textNoShape">
                <a:avLst/>
              </a:prstTxWarp>
            </a:bodyPr>
            <a:lstStyle/>
            <a:p>
              <a:endParaRPr lang="en-US"/>
            </a:p>
          </p:txBody>
        </p:sp>
        <p:sp>
          <p:nvSpPr>
            <p:cNvPr id="16" name="Text Box 3"/>
            <p:cNvSpPr txBox="1">
              <a:spLocks noChangeArrowheads="1"/>
            </p:cNvSpPr>
            <p:nvPr/>
          </p:nvSpPr>
          <p:spPr bwMode="auto">
            <a:xfrm>
              <a:off x="3493008" y="4038600"/>
              <a:ext cx="2526792" cy="2514600"/>
            </a:xfrm>
            <a:prstGeom prst="rect">
              <a:avLst/>
            </a:prstGeom>
            <a:grp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a:ln>
                    <a:noFill/>
                  </a:ln>
                  <a:solidFill>
                    <a:schemeClr val="tx1">
                      <a:lumMod val="65000"/>
                      <a:lumOff val="35000"/>
                    </a:schemeClr>
                  </a:solidFill>
                  <a:effectLst/>
                  <a:latin typeface="Tahoma" pitchFamily="34" charset="0"/>
                  <a:cs typeface="Arial" pitchFamily="34" charset="0"/>
                </a:rPr>
                <a:t> </a:t>
              </a:r>
              <a:br>
                <a:rPr kumimoji="0" lang="en-US" sz="1400" b="0" i="0" u="none" strike="noStrike" cap="none" normalizeH="0" baseline="0" dirty="0">
                  <a:ln>
                    <a:noFill/>
                  </a:ln>
                  <a:solidFill>
                    <a:schemeClr val="tx1">
                      <a:lumMod val="65000"/>
                      <a:lumOff val="35000"/>
                    </a:schemeClr>
                  </a:solidFill>
                  <a:effectLst/>
                  <a:latin typeface="Tahoma" pitchFamily="34" charset="0"/>
                  <a:cs typeface="Arial" pitchFamily="34" charset="0"/>
                </a:rPr>
              </a:br>
              <a:r>
                <a:rPr lang="en-US" sz="1200" b="1" dirty="0">
                  <a:solidFill>
                    <a:schemeClr val="tx1">
                      <a:lumMod val="65000"/>
                      <a:lumOff val="35000"/>
                    </a:schemeClr>
                  </a:solidFill>
                  <a:cs typeface="Leelawadee" pitchFamily="34" charset="-34"/>
                </a:rPr>
                <a:t>What’s </a:t>
              </a:r>
              <a:r>
                <a:rPr lang="en-US" sz="1200" b="1" u="sng" dirty="0">
                  <a:solidFill>
                    <a:schemeClr val="tx1">
                      <a:lumMod val="65000"/>
                      <a:lumOff val="35000"/>
                    </a:schemeClr>
                  </a:solidFill>
                  <a:cs typeface="Leelawadee" pitchFamily="34" charset="-34"/>
                </a:rPr>
                <a:t>one thing</a:t>
              </a:r>
              <a:r>
                <a:rPr lang="en-US" sz="1200" b="1" dirty="0">
                  <a:solidFill>
                    <a:schemeClr val="tx1">
                      <a:lumMod val="65000"/>
                      <a:lumOff val="35000"/>
                    </a:schemeClr>
                  </a:solidFill>
                  <a:cs typeface="Leelawadee" pitchFamily="34" charset="-34"/>
                </a:rPr>
                <a:t> I’m </a:t>
              </a:r>
              <a:br>
                <a:rPr lang="en-US" sz="1200" b="1" dirty="0">
                  <a:solidFill>
                    <a:schemeClr val="tx1">
                      <a:lumMod val="65000"/>
                      <a:lumOff val="35000"/>
                    </a:schemeClr>
                  </a:solidFill>
                  <a:cs typeface="Leelawadee" pitchFamily="34" charset="-34"/>
                </a:rPr>
              </a:br>
              <a:r>
                <a:rPr lang="en-US" sz="1200" b="1" dirty="0">
                  <a:solidFill>
                    <a:schemeClr val="tx1">
                      <a:lumMod val="65000"/>
                      <a:lumOff val="35000"/>
                    </a:schemeClr>
                  </a:solidFill>
                  <a:cs typeface="Leelawadee" pitchFamily="34" charset="-34"/>
                </a:rPr>
                <a:t>doing to support you that </a:t>
              </a:r>
              <a:br>
                <a:rPr lang="en-US" sz="1200" b="1" dirty="0">
                  <a:solidFill>
                    <a:schemeClr val="tx1">
                      <a:lumMod val="65000"/>
                      <a:lumOff val="35000"/>
                    </a:schemeClr>
                  </a:solidFill>
                  <a:cs typeface="Leelawadee" pitchFamily="34" charset="-34"/>
                </a:rPr>
              </a:br>
              <a:r>
                <a:rPr lang="en-US" sz="1200" b="1" dirty="0">
                  <a:solidFill>
                    <a:schemeClr val="tx1">
                      <a:lumMod val="65000"/>
                      <a:lumOff val="35000"/>
                    </a:schemeClr>
                  </a:solidFill>
                  <a:cs typeface="Leelawadee" pitchFamily="34" charset="-34"/>
                </a:rPr>
                <a:t>is working?</a:t>
              </a:r>
              <a:br>
                <a:rPr lang="en-US" sz="1200" b="1" dirty="0">
                  <a:solidFill>
                    <a:schemeClr val="tx1">
                      <a:lumMod val="65000"/>
                      <a:lumOff val="35000"/>
                    </a:schemeClr>
                  </a:solidFill>
                  <a:cs typeface="Leelawadee" pitchFamily="34" charset="-34"/>
                </a:rPr>
              </a:br>
              <a:endParaRPr lang="en-US" sz="1200" dirty="0">
                <a:solidFill>
                  <a:schemeClr val="tx1">
                    <a:lumMod val="65000"/>
                    <a:lumOff val="35000"/>
                  </a:schemeClr>
                </a:solidFill>
                <a:cs typeface="Leelawadee" pitchFamily="34" charset="-34"/>
              </a:endParaRPr>
            </a:p>
            <a:p>
              <a:pPr algn="ctr"/>
              <a:br>
                <a:rPr lang="en-US" sz="1200" b="1" dirty="0">
                  <a:solidFill>
                    <a:schemeClr val="tx1">
                      <a:lumMod val="65000"/>
                      <a:lumOff val="35000"/>
                    </a:schemeClr>
                  </a:solidFill>
                  <a:cs typeface="Leelawadee" pitchFamily="34" charset="-34"/>
                </a:rPr>
              </a:br>
              <a:r>
                <a:rPr lang="en-US" sz="1200" b="1" dirty="0">
                  <a:solidFill>
                    <a:schemeClr val="tx1">
                      <a:lumMod val="65000"/>
                      <a:lumOff val="35000"/>
                    </a:schemeClr>
                  </a:solidFill>
                  <a:cs typeface="Leelawadee" pitchFamily="34" charset="-34"/>
                </a:rPr>
                <a:t> What’s </a:t>
              </a:r>
              <a:r>
                <a:rPr lang="en-US" sz="1200" b="1" u="sng" dirty="0">
                  <a:solidFill>
                    <a:schemeClr val="tx1">
                      <a:lumMod val="65000"/>
                      <a:lumOff val="35000"/>
                    </a:schemeClr>
                  </a:solidFill>
                  <a:cs typeface="Leelawadee" pitchFamily="34" charset="-34"/>
                </a:rPr>
                <a:t>one way</a:t>
              </a:r>
              <a:r>
                <a:rPr lang="en-US" sz="1200" b="1" dirty="0">
                  <a:solidFill>
                    <a:schemeClr val="tx1">
                      <a:lumMod val="65000"/>
                      <a:lumOff val="35000"/>
                    </a:schemeClr>
                  </a:solidFill>
                  <a:cs typeface="Leelawadee" pitchFamily="34" charset="-34"/>
                </a:rPr>
                <a:t> I could support </a:t>
              </a:r>
              <a:br>
                <a:rPr lang="en-US" sz="1200" b="1" dirty="0">
                  <a:solidFill>
                    <a:schemeClr val="tx1">
                      <a:lumMod val="65000"/>
                      <a:lumOff val="35000"/>
                    </a:schemeClr>
                  </a:solidFill>
                  <a:cs typeface="Leelawadee" pitchFamily="34" charset="-34"/>
                </a:rPr>
              </a:br>
              <a:r>
                <a:rPr lang="en-US" sz="1200" b="1" dirty="0">
                  <a:solidFill>
                    <a:schemeClr val="tx1">
                      <a:lumMod val="65000"/>
                      <a:lumOff val="35000"/>
                    </a:schemeClr>
                  </a:solidFill>
                  <a:cs typeface="Leelawadee" pitchFamily="34" charset="-34"/>
                </a:rPr>
                <a:t>you more? </a:t>
              </a:r>
              <a:br>
                <a:rPr lang="en-US" sz="1200" b="1" dirty="0">
                  <a:solidFill>
                    <a:schemeClr val="tx1">
                      <a:lumMod val="65000"/>
                      <a:lumOff val="35000"/>
                    </a:schemeClr>
                  </a:solidFill>
                  <a:cs typeface="Leelawadee" pitchFamily="34" charset="-34"/>
                </a:rPr>
              </a:br>
              <a:r>
                <a:rPr lang="en-US" sz="1400" dirty="0">
                  <a:solidFill>
                    <a:schemeClr val="tx1">
                      <a:lumMod val="65000"/>
                      <a:lumOff val="35000"/>
                    </a:schemeClr>
                  </a:solidFill>
                  <a:cs typeface="Leelawadee" pitchFamily="34" charset="-34"/>
                </a:rPr>
                <a:t>or</a:t>
              </a:r>
              <a:endParaRPr lang="en-US" sz="1200" dirty="0">
                <a:solidFill>
                  <a:schemeClr val="tx1">
                    <a:lumMod val="65000"/>
                    <a:lumOff val="35000"/>
                  </a:schemeClr>
                </a:solidFill>
                <a:cs typeface="Leelawadee" pitchFamily="34" charset="-34"/>
              </a:endParaRPr>
            </a:p>
            <a:p>
              <a:pPr algn="ctr"/>
              <a:r>
                <a:rPr lang="en-US" sz="1200" b="1" dirty="0">
                  <a:solidFill>
                    <a:schemeClr val="tx1">
                      <a:lumMod val="65000"/>
                      <a:lumOff val="35000"/>
                    </a:schemeClr>
                  </a:solidFill>
                  <a:cs typeface="Leelawadee" pitchFamily="34" charset="-34"/>
                </a:rPr>
                <a:t>What’s </a:t>
              </a:r>
              <a:r>
                <a:rPr lang="en-US" sz="1200" b="1" u="sng" dirty="0">
                  <a:solidFill>
                    <a:schemeClr val="tx1">
                      <a:lumMod val="65000"/>
                      <a:lumOff val="35000"/>
                    </a:schemeClr>
                  </a:solidFill>
                  <a:cs typeface="Leelawadee" pitchFamily="34" charset="-34"/>
                </a:rPr>
                <a:t>one way </a:t>
              </a:r>
              <a:r>
                <a:rPr lang="en-US" sz="1200" b="1" dirty="0">
                  <a:solidFill>
                    <a:schemeClr val="tx1">
                      <a:lumMod val="65000"/>
                      <a:lumOff val="35000"/>
                    </a:schemeClr>
                  </a:solidFill>
                  <a:cs typeface="Leelawadee" pitchFamily="34" charset="-34"/>
                </a:rPr>
                <a:t>we could </a:t>
              </a:r>
              <a:br>
                <a:rPr lang="en-US" sz="1200" b="1" dirty="0">
                  <a:solidFill>
                    <a:schemeClr val="tx1">
                      <a:lumMod val="65000"/>
                      <a:lumOff val="35000"/>
                    </a:schemeClr>
                  </a:solidFill>
                  <a:cs typeface="Leelawadee" pitchFamily="34" charset="-34"/>
                </a:rPr>
              </a:br>
              <a:r>
                <a:rPr lang="en-US" sz="1200" b="1" dirty="0">
                  <a:solidFill>
                    <a:schemeClr val="tx1">
                      <a:lumMod val="65000"/>
                      <a:lumOff val="35000"/>
                    </a:schemeClr>
                  </a:solidFill>
                  <a:cs typeface="Leelawadee" pitchFamily="34" charset="-34"/>
                </a:rPr>
                <a:t>work better together?</a:t>
              </a:r>
              <a:endParaRPr lang="en-US" sz="1200" dirty="0">
                <a:solidFill>
                  <a:schemeClr val="tx1">
                    <a:lumMod val="65000"/>
                    <a:lumOff val="35000"/>
                  </a:schemeClr>
                </a:solidFill>
                <a:cs typeface="Leelawadee" pitchFamily="34" charset="-34"/>
              </a:endParaRPr>
            </a:p>
            <a:p>
              <a:r>
                <a:rPr lang="en-US" sz="1200" dirty="0">
                  <a:solidFill>
                    <a:schemeClr val="tx1">
                      <a:lumMod val="65000"/>
                      <a:lumOff val="35000"/>
                    </a:schemeClr>
                  </a:solidFill>
                  <a:cs typeface="Leelawadee" pitchFamily="34" charset="-34"/>
                </a:rPr>
                <a:t> </a:t>
              </a:r>
            </a:p>
          </p:txBody>
        </p:sp>
      </p:grpSp>
      <p:sp>
        <p:nvSpPr>
          <p:cNvPr id="17" name="TextBox 16">
            <a:extLst>
              <a:ext uri="{FF2B5EF4-FFF2-40B4-BE49-F238E27FC236}">
                <a16:creationId xmlns:a16="http://schemas.microsoft.com/office/drawing/2014/main" id="{6148CAFF-DB50-4927-9ACF-8DB5F7298C80}"/>
              </a:ext>
            </a:extLst>
          </p:cNvPr>
          <p:cNvSpPr txBox="1"/>
          <p:nvPr/>
        </p:nvSpPr>
        <p:spPr>
          <a:xfrm>
            <a:off x="4572000" y="4800600"/>
            <a:ext cx="2261325" cy="276999"/>
          </a:xfrm>
          <a:prstGeom prst="rect">
            <a:avLst/>
          </a:prstGeom>
          <a:solidFill>
            <a:schemeClr val="bg1"/>
          </a:solidFill>
          <a:ln/>
        </p:spPr>
        <p:style>
          <a:lnRef idx="0">
            <a:schemeClr val="accent1"/>
          </a:lnRef>
          <a:fillRef idx="3">
            <a:schemeClr val="accent1"/>
          </a:fillRef>
          <a:effectRef idx="3">
            <a:schemeClr val="accent1"/>
          </a:effectRef>
          <a:fontRef idx="minor">
            <a:schemeClr val="lt1"/>
          </a:fontRef>
        </p:style>
        <p:txBody>
          <a:bodyPr wrap="none" rtlCol="0">
            <a:spAutoFit/>
          </a:bodyPr>
          <a:lstStyle/>
          <a:p>
            <a:r>
              <a:rPr lang="en-US" sz="1200" dirty="0">
                <a:solidFill>
                  <a:schemeClr val="tx1">
                    <a:lumMod val="50000"/>
                    <a:lumOff val="50000"/>
                  </a:schemeClr>
                </a:solidFill>
              </a:rPr>
              <a:t>Questions About What’s Working</a:t>
            </a:r>
          </a:p>
        </p:txBody>
      </p:sp>
      <p:sp>
        <p:nvSpPr>
          <p:cNvPr id="18" name="TextBox 17">
            <a:extLst>
              <a:ext uri="{FF2B5EF4-FFF2-40B4-BE49-F238E27FC236}">
                <a16:creationId xmlns:a16="http://schemas.microsoft.com/office/drawing/2014/main" id="{9DCF4CBF-B0F5-4E30-AD98-F0DC8DC19B56}"/>
              </a:ext>
            </a:extLst>
          </p:cNvPr>
          <p:cNvSpPr txBox="1"/>
          <p:nvPr/>
        </p:nvSpPr>
        <p:spPr>
          <a:xfrm>
            <a:off x="4800600" y="5791200"/>
            <a:ext cx="2434128" cy="276999"/>
          </a:xfrm>
          <a:prstGeom prst="rect">
            <a:avLst/>
          </a:prstGeom>
          <a:solidFill>
            <a:schemeClr val="bg1"/>
          </a:solidFill>
          <a:ln/>
        </p:spPr>
        <p:style>
          <a:lnRef idx="0">
            <a:schemeClr val="accent1"/>
          </a:lnRef>
          <a:fillRef idx="3">
            <a:schemeClr val="accent1"/>
          </a:fillRef>
          <a:effectRef idx="3">
            <a:schemeClr val="accent1"/>
          </a:effectRef>
          <a:fontRef idx="minor">
            <a:schemeClr val="lt1"/>
          </a:fontRef>
        </p:style>
        <p:txBody>
          <a:bodyPr wrap="none" rtlCol="0">
            <a:spAutoFit/>
          </a:bodyPr>
          <a:lstStyle/>
          <a:p>
            <a:r>
              <a:rPr lang="en-US" sz="1200" dirty="0">
                <a:solidFill>
                  <a:schemeClr val="tx1">
                    <a:lumMod val="50000"/>
                    <a:lumOff val="50000"/>
                  </a:schemeClr>
                </a:solidFill>
              </a:rPr>
              <a:t>Questions About </a:t>
            </a:r>
            <a:r>
              <a:rPr lang="en-US" sz="1200" dirty="0">
                <a:solidFill>
                  <a:schemeClr val="tx1">
                    <a:lumMod val="50000"/>
                    <a:lumOff val="50000"/>
                  </a:schemeClr>
                </a:solidFill>
                <a:latin typeface="+mn-lt"/>
              </a:rPr>
              <a:t>Moving </a:t>
            </a:r>
            <a:r>
              <a:rPr lang="en-US" sz="1200" dirty="0">
                <a:solidFill>
                  <a:schemeClr val="tx1">
                    <a:lumMod val="50000"/>
                    <a:lumOff val="50000"/>
                  </a:schemeClr>
                </a:solidFill>
              </a:rPr>
              <a:t>F</a:t>
            </a:r>
            <a:r>
              <a:rPr lang="en-US" sz="1200" dirty="0">
                <a:solidFill>
                  <a:schemeClr val="tx1">
                    <a:lumMod val="50000"/>
                    <a:lumOff val="50000"/>
                  </a:schemeClr>
                </a:solidFill>
                <a:latin typeface="+mn-lt"/>
              </a:rPr>
              <a:t>orward….</a:t>
            </a:r>
          </a:p>
        </p:txBody>
      </p:sp>
      <p:cxnSp>
        <p:nvCxnSpPr>
          <p:cNvPr id="22" name="Straight Connector 21"/>
          <p:cNvCxnSpPr/>
          <p:nvPr/>
        </p:nvCxnSpPr>
        <p:spPr>
          <a:xfrm>
            <a:off x="2438400" y="5638800"/>
            <a:ext cx="2590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ooter Placeholder 1"/>
          <p:cNvSpPr>
            <a:spLocks noGrp="1"/>
          </p:cNvSpPr>
          <p:nvPr>
            <p:ph type="ftr" sz="quarter" idx="11"/>
          </p:nvPr>
        </p:nvSpPr>
        <p:spPr>
          <a:xfrm>
            <a:off x="609600" y="9322652"/>
            <a:ext cx="6477000" cy="535517"/>
          </a:xfrm>
        </p:spPr>
        <p:txBody>
          <a:bodyPr/>
          <a:lstStyle/>
          <a:p>
            <a:r>
              <a:rPr lang="en-US" sz="900" dirty="0"/>
              <a:t>©2017 Employee Performance Solutions, LLC  All Rights Reserved v3-18 permission to duplicate within Web Industries  www.EmployeePerformanceSolutions.com  </a:t>
            </a:r>
          </a:p>
          <a:p>
            <a:fld id="{E38D2AB5-5CBE-48A7-A686-F2E4C4661931}" type="slidenum">
              <a:rPr lang="en-US" smtClean="0"/>
              <a:pPr/>
              <a:t>2</a:t>
            </a:fld>
            <a:endParaRPr lang="en-US" dirty="0"/>
          </a:p>
        </p:txBody>
      </p:sp>
      <p:sp>
        <p:nvSpPr>
          <p:cNvPr id="33" name="Title 32"/>
          <p:cNvSpPr>
            <a:spLocks noGrp="1"/>
          </p:cNvSpPr>
          <p:nvPr>
            <p:ph type="title" idx="4294967295"/>
          </p:nvPr>
        </p:nvSpPr>
        <p:spPr>
          <a:xfrm>
            <a:off x="457200" y="76200"/>
            <a:ext cx="5622925" cy="434975"/>
          </a:xfrm>
        </p:spPr>
        <p:txBody>
          <a:bodyPr>
            <a:noAutofit/>
          </a:bodyPr>
          <a:lstStyle/>
          <a:p>
            <a:r>
              <a:rPr lang="en-US" sz="1400" dirty="0"/>
              <a:t>5-Minute Peer Questions Conversation Worksheet</a:t>
            </a:r>
          </a:p>
        </p:txBody>
      </p:sp>
      <p:grpSp>
        <p:nvGrpSpPr>
          <p:cNvPr id="12" name="Group 2"/>
          <p:cNvGrpSpPr>
            <a:grpSpLocks/>
          </p:cNvGrpSpPr>
          <p:nvPr/>
        </p:nvGrpSpPr>
        <p:grpSpPr bwMode="auto">
          <a:xfrm>
            <a:off x="49834800" y="95173800"/>
            <a:ext cx="7943850" cy="8193088"/>
            <a:chOff x="106260900" y="105670350"/>
            <a:chExt cx="7943850" cy="8192551"/>
          </a:xfrm>
        </p:grpSpPr>
        <p:sp>
          <p:nvSpPr>
            <p:cNvPr id="13" name="Text Box 4"/>
            <p:cNvSpPr txBox="1">
              <a:spLocks noChangeArrowheads="1"/>
            </p:cNvSpPr>
            <p:nvPr/>
          </p:nvSpPr>
          <p:spPr bwMode="auto">
            <a:xfrm>
              <a:off x="107213400" y="105670350"/>
              <a:ext cx="6800850" cy="40005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FFFF"/>
                  </a:solidFill>
                  <a:effectLst/>
                  <a:latin typeface="Articulate" pitchFamily="2" charset="0"/>
                  <a:cs typeface="Arial" pitchFamily="34" charset="0"/>
                </a:rPr>
                <a:t>5-Minute Questions Organizer Worksheet</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4" name="Line 5"/>
            <p:cNvSpPr>
              <a:spLocks noChangeShapeType="1"/>
            </p:cNvSpPr>
            <p:nvPr/>
          </p:nvSpPr>
          <p:spPr bwMode="auto">
            <a:xfrm>
              <a:off x="106260900" y="113241900"/>
              <a:ext cx="7943850" cy="1"/>
            </a:xfrm>
            <a:prstGeom prst="line">
              <a:avLst/>
            </a:prstGeom>
            <a:noFill/>
            <a:ln w="6350" algn="ctr">
              <a:solidFill>
                <a:srgbClr val="808080"/>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15" name="Text Box 6"/>
            <p:cNvSpPr txBox="1">
              <a:spLocks noChangeArrowheads="1"/>
            </p:cNvSpPr>
            <p:nvPr/>
          </p:nvSpPr>
          <p:spPr bwMode="auto">
            <a:xfrm>
              <a:off x="106927650" y="106055350"/>
              <a:ext cx="6686550" cy="47585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Calibri" pitchFamily="34" charset="0"/>
                  <a:cs typeface="Arial" pitchFamily="34" charset="0"/>
                </a:rPr>
                <a:t>Instructions:  </a:t>
              </a:r>
              <a:br>
                <a:rPr kumimoji="0" lang="en-US" sz="1200" b="1" i="0" u="none" strike="noStrike" cap="none" normalizeH="0" baseline="0" dirty="0">
                  <a:ln>
                    <a:noFill/>
                  </a:ln>
                  <a:solidFill>
                    <a:srgbClr val="000000"/>
                  </a:solidFill>
                  <a:effectLst/>
                  <a:latin typeface="Calibri" pitchFamily="34" charset="0"/>
                  <a:cs typeface="Arial" pitchFamily="34" charset="0"/>
                </a:rPr>
              </a:br>
              <a:r>
                <a:rPr kumimoji="0" lang="en-US" sz="1200" b="1" i="0" u="none" strike="noStrike" cap="none" normalizeH="0" baseline="0" dirty="0">
                  <a:ln>
                    <a:noFill/>
                  </a:ln>
                  <a:solidFill>
                    <a:srgbClr val="000000"/>
                  </a:solidFill>
                  <a:effectLst/>
                  <a:latin typeface="Calibri" pitchFamily="34" charset="0"/>
                  <a:cs typeface="Arial" pitchFamily="34" charset="0"/>
                </a:rPr>
                <a:t>1.  </a:t>
              </a:r>
              <a:r>
                <a:rPr kumimoji="0" lang="en-US" sz="1200" b="0" i="0" u="none" strike="noStrike" cap="none" normalizeH="0" baseline="0" dirty="0">
                  <a:ln>
                    <a:noFill/>
                  </a:ln>
                  <a:solidFill>
                    <a:srgbClr val="000000"/>
                  </a:solidFill>
                  <a:effectLst/>
                  <a:latin typeface="Calibri" pitchFamily="34" charset="0"/>
                  <a:cs typeface="Arial" pitchFamily="34" charset="0"/>
                </a:rPr>
                <a:t>Pair up with a partner (someone you interact with at work).  </a:t>
              </a:r>
              <a:br>
                <a:rPr kumimoji="0" lang="en-US" sz="1200" b="0" i="0" u="none" strike="noStrike" cap="none" normalizeH="0" baseline="0" dirty="0">
                  <a:ln>
                    <a:noFill/>
                  </a:ln>
                  <a:solidFill>
                    <a:srgbClr val="000000"/>
                  </a:solidFill>
                  <a:effectLst/>
                  <a:latin typeface="Calibri" pitchFamily="34" charset="0"/>
                  <a:cs typeface="Arial" pitchFamily="34" charset="0"/>
                </a:rPr>
              </a:br>
              <a:r>
                <a:rPr kumimoji="0" lang="en-US" sz="1200" b="1" i="0" u="none" strike="noStrike" cap="none" normalizeH="0" baseline="0" dirty="0">
                  <a:ln>
                    <a:noFill/>
                  </a:ln>
                  <a:solidFill>
                    <a:srgbClr val="000000"/>
                  </a:solidFill>
                  <a:effectLst/>
                  <a:latin typeface="Calibri" pitchFamily="34" charset="0"/>
                  <a:cs typeface="Arial" pitchFamily="34" charset="0"/>
                </a:rPr>
                <a:t>2.  </a:t>
              </a:r>
              <a:r>
                <a:rPr kumimoji="0" lang="en-US" sz="1200" b="0" i="0" u="none" strike="noStrike" cap="none" normalizeH="0" baseline="0" dirty="0">
                  <a:ln>
                    <a:noFill/>
                  </a:ln>
                  <a:solidFill>
                    <a:srgbClr val="000000"/>
                  </a:solidFill>
                  <a:effectLst/>
                  <a:latin typeface="Calibri" pitchFamily="34" charset="0"/>
                  <a:cs typeface="Arial" pitchFamily="34" charset="0"/>
                </a:rPr>
                <a:t>Choose two questions from the list below to ask your partner.</a:t>
              </a:r>
              <a:br>
                <a:rPr kumimoji="0" lang="en-US" sz="1200" b="0" i="0" u="none" strike="noStrike" cap="none" normalizeH="0" baseline="0" dirty="0">
                  <a:ln>
                    <a:noFill/>
                  </a:ln>
                  <a:solidFill>
                    <a:srgbClr val="000000"/>
                  </a:solidFill>
                  <a:effectLst/>
                  <a:latin typeface="Calibri" pitchFamily="34" charset="0"/>
                  <a:cs typeface="Arial" pitchFamily="34" charset="0"/>
                </a:rPr>
              </a:br>
              <a:r>
                <a:rPr kumimoji="0" lang="en-US" sz="1200" b="1" i="0" u="none" strike="noStrike" cap="none" normalizeH="0" baseline="0" dirty="0">
                  <a:ln>
                    <a:noFill/>
                  </a:ln>
                  <a:solidFill>
                    <a:srgbClr val="000000"/>
                  </a:solidFill>
                  <a:effectLst/>
                  <a:latin typeface="Calibri" pitchFamily="34" charset="0"/>
                  <a:cs typeface="Arial" pitchFamily="34" charset="0"/>
                </a:rPr>
                <a:t>3.  </a:t>
              </a:r>
              <a:r>
                <a:rPr kumimoji="0" lang="en-US" sz="1200" b="0" i="0" u="none" strike="noStrike" cap="none" normalizeH="0" baseline="0" dirty="0">
                  <a:ln>
                    <a:noFill/>
                  </a:ln>
                  <a:solidFill>
                    <a:srgbClr val="000000"/>
                  </a:solidFill>
                  <a:effectLst/>
                  <a:latin typeface="Calibri" pitchFamily="34" charset="0"/>
                  <a:cs typeface="Arial" pitchFamily="34" charset="0"/>
                </a:rPr>
                <a:t>Take  turns asking and answering your selected questions.  Try avoiding transactional questions such as, “How is the project going?” or close-ended questions such as, “Did you get the project finished?”, etc.  Place the emphasis on how well you are working together now and what you </a:t>
              </a:r>
              <a:r>
                <a:rPr kumimoji="0" lang="en-US" sz="1200" b="0" i="1" u="none" strike="noStrike" cap="none" normalizeH="0" baseline="0" dirty="0">
                  <a:ln>
                    <a:noFill/>
                  </a:ln>
                  <a:solidFill>
                    <a:srgbClr val="000000"/>
                  </a:solidFill>
                  <a:effectLst/>
                  <a:latin typeface="Calibri" pitchFamily="34" charset="0"/>
                  <a:cs typeface="Arial" pitchFamily="34" charset="0"/>
                </a:rPr>
                <a:t>can </a:t>
              </a:r>
              <a:r>
                <a:rPr kumimoji="0" lang="en-US" sz="1200" b="0" i="0" u="none" strike="noStrike" cap="none" normalizeH="0" baseline="0" dirty="0">
                  <a:ln>
                    <a:noFill/>
                  </a:ln>
                  <a:solidFill>
                    <a:srgbClr val="000000"/>
                  </a:solidFill>
                  <a:effectLst/>
                  <a:latin typeface="Calibri" pitchFamily="34" charset="0"/>
                  <a:cs typeface="Arial" pitchFamily="34" charset="0"/>
                </a:rPr>
                <a:t>do to work even better together in the future.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ts val="400"/>
                </a:spcBef>
                <a:spcAft>
                  <a:spcPts val="400"/>
                </a:spcAft>
                <a:buClrTx/>
                <a:buSzTx/>
                <a:buFontTx/>
                <a:buNone/>
                <a:tabLst/>
              </a:pPr>
              <a:endParaRPr kumimoji="0" lang="en-US" sz="10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ts val="400"/>
                </a:spcBef>
                <a:spcAft>
                  <a:spcPts val="400"/>
                </a:spcAft>
                <a:buClrTx/>
                <a:buSzTx/>
                <a:buFontTx/>
                <a:buNone/>
                <a:tabLst/>
              </a:pPr>
              <a:endParaRPr kumimoji="0" lang="en-US" sz="10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ts val="400"/>
                </a:spcBef>
                <a:spcAft>
                  <a:spcPts val="400"/>
                </a:spcAft>
                <a:buClrTx/>
                <a:buSzTx/>
                <a:buFontTx/>
                <a:buNone/>
                <a:tabLst/>
              </a:pPr>
              <a:endParaRPr kumimoji="0" lang="en-US" sz="10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ts val="400"/>
                </a:spcBef>
                <a:spcAft>
                  <a:spcPts val="400"/>
                </a:spcAft>
                <a:buClrTx/>
                <a:buSzTx/>
                <a:buFontTx/>
                <a:buNone/>
                <a:tabLst/>
              </a:pPr>
              <a:endParaRPr kumimoji="0" lang="en-US" sz="10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ts val="400"/>
                </a:spcBef>
                <a:spcAft>
                  <a:spcPts val="400"/>
                </a:spcAft>
                <a:buClrTx/>
                <a:buSzTx/>
                <a:buFontTx/>
                <a:buNone/>
                <a:tabLst/>
              </a:pPr>
              <a:endParaRPr kumimoji="0" lang="en-US" sz="10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6" name="Line 7"/>
            <p:cNvSpPr>
              <a:spLocks noChangeShapeType="1"/>
            </p:cNvSpPr>
            <p:nvPr/>
          </p:nvSpPr>
          <p:spPr bwMode="auto">
            <a:xfrm>
              <a:off x="106292650" y="111626650"/>
              <a:ext cx="4800600" cy="1"/>
            </a:xfrm>
            <a:prstGeom prst="line">
              <a:avLst/>
            </a:prstGeom>
            <a:noFill/>
            <a:ln w="9525" algn="ctr">
              <a:solidFill>
                <a:srgbClr val="808080"/>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17" name="Text Box 8"/>
            <p:cNvSpPr txBox="1">
              <a:spLocks noChangeArrowheads="1"/>
            </p:cNvSpPr>
            <p:nvPr/>
          </p:nvSpPr>
          <p:spPr bwMode="auto">
            <a:xfrm>
              <a:off x="106756200" y="111398050"/>
              <a:ext cx="3086100" cy="40005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000000"/>
                  </a:solidFill>
                  <a:effectLst/>
                  <a:latin typeface="Calibri" pitchFamily="34" charset="0"/>
                  <a:cs typeface="Arial" pitchFamily="34" charset="0"/>
                </a:rPr>
                <a:t>Notes: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000000"/>
                  </a:solidFill>
                  <a:effectLst/>
                  <a:latin typeface="Calibri" pitchFamily="34" charset="0"/>
                  <a:cs typeface="Arial" pitchFamily="34" charset="0"/>
                </a:rPr>
                <a:t> Your Notes: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sp>
        <p:nvSpPr>
          <p:cNvPr id="21" name="Text Box 6"/>
          <p:cNvSpPr txBox="1">
            <a:spLocks noChangeArrowheads="1"/>
          </p:cNvSpPr>
          <p:nvPr/>
        </p:nvSpPr>
        <p:spPr bwMode="auto">
          <a:xfrm>
            <a:off x="609600" y="457200"/>
            <a:ext cx="6762750" cy="990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rgbClr val="000000"/>
                </a:solidFill>
                <a:effectLst/>
                <a:latin typeface="Calibri" pitchFamily="34" charset="0"/>
                <a:cs typeface="Arial" pitchFamily="34" charset="0"/>
              </a:rPr>
              <a:t>Instructions:  </a:t>
            </a:r>
            <a:br>
              <a:rPr kumimoji="0" lang="en-US" sz="1050" b="1" i="0" u="none" strike="noStrike" cap="none" normalizeH="0" baseline="0" dirty="0">
                <a:ln>
                  <a:noFill/>
                </a:ln>
                <a:solidFill>
                  <a:srgbClr val="000000"/>
                </a:solidFill>
                <a:effectLst/>
                <a:latin typeface="Calibri" pitchFamily="34" charset="0"/>
                <a:cs typeface="Arial" pitchFamily="34" charset="0"/>
              </a:rPr>
            </a:br>
            <a:r>
              <a:rPr kumimoji="0" lang="en-US" sz="1000" b="1" i="0" u="none" strike="noStrike" cap="none" normalizeH="0" baseline="0" dirty="0">
                <a:ln>
                  <a:noFill/>
                </a:ln>
                <a:solidFill>
                  <a:srgbClr val="000000"/>
                </a:solidFill>
                <a:effectLst/>
                <a:latin typeface="Calibri" pitchFamily="34" charset="0"/>
                <a:cs typeface="Arial" pitchFamily="34" charset="0"/>
              </a:rPr>
              <a:t>1.  </a:t>
            </a:r>
            <a:r>
              <a:rPr kumimoji="0" lang="en-US" sz="1000" b="0" i="0" u="none" strike="noStrike" cap="none" normalizeH="0" baseline="0" dirty="0">
                <a:ln>
                  <a:noFill/>
                </a:ln>
                <a:solidFill>
                  <a:srgbClr val="000000"/>
                </a:solidFill>
                <a:effectLst/>
                <a:latin typeface="Calibri" pitchFamily="34" charset="0"/>
                <a:cs typeface="Arial" pitchFamily="34" charset="0"/>
              </a:rPr>
              <a:t>Pair up with a partner (someone you interact with at work).  </a:t>
            </a:r>
            <a:r>
              <a:rPr kumimoji="0" lang="en-US" sz="1000" b="1" i="0" u="none" strike="noStrike" cap="none" normalizeH="0" baseline="0" dirty="0">
                <a:ln>
                  <a:noFill/>
                </a:ln>
                <a:solidFill>
                  <a:srgbClr val="000000"/>
                </a:solidFill>
                <a:effectLst/>
                <a:latin typeface="Calibri" pitchFamily="34" charset="0"/>
                <a:cs typeface="Arial" pitchFamily="34" charset="0"/>
              </a:rPr>
              <a:t>2.  </a:t>
            </a:r>
            <a:r>
              <a:rPr kumimoji="0" lang="en-US" sz="1000" b="0" i="0" u="none" strike="noStrike" cap="none" normalizeH="0" baseline="0" dirty="0">
                <a:ln>
                  <a:noFill/>
                </a:ln>
                <a:solidFill>
                  <a:srgbClr val="000000"/>
                </a:solidFill>
                <a:effectLst/>
                <a:latin typeface="Calibri" pitchFamily="34" charset="0"/>
                <a:cs typeface="Arial" pitchFamily="34" charset="0"/>
              </a:rPr>
              <a:t>Choose two questions from the list below to ask your partner.</a:t>
            </a:r>
            <a:r>
              <a:rPr kumimoji="0" lang="en-US" sz="1000" b="0" i="0" u="none" strike="noStrike" cap="none" normalizeH="0" dirty="0">
                <a:ln>
                  <a:noFill/>
                </a:ln>
                <a:solidFill>
                  <a:srgbClr val="000000"/>
                </a:solidFill>
                <a:effectLst/>
                <a:latin typeface="Calibri" pitchFamily="34" charset="0"/>
                <a:cs typeface="Arial" pitchFamily="34" charset="0"/>
              </a:rPr>
              <a:t>  </a:t>
            </a:r>
            <a:r>
              <a:rPr kumimoji="0" lang="en-US" sz="1000" b="1" i="0" u="none" strike="noStrike" cap="none" normalizeH="0" baseline="0" dirty="0">
                <a:ln>
                  <a:noFill/>
                </a:ln>
                <a:solidFill>
                  <a:srgbClr val="000000"/>
                </a:solidFill>
                <a:effectLst/>
                <a:latin typeface="Calibri" pitchFamily="34" charset="0"/>
                <a:cs typeface="Arial" pitchFamily="34" charset="0"/>
              </a:rPr>
              <a:t>3.  </a:t>
            </a:r>
            <a:r>
              <a:rPr kumimoji="0" lang="en-US" sz="1000" b="0" i="0" u="none" strike="noStrike" cap="none" normalizeH="0" baseline="0" dirty="0">
                <a:ln>
                  <a:noFill/>
                </a:ln>
                <a:solidFill>
                  <a:srgbClr val="000000"/>
                </a:solidFill>
                <a:effectLst/>
                <a:latin typeface="Calibri" pitchFamily="34" charset="0"/>
                <a:cs typeface="Arial" pitchFamily="34" charset="0"/>
              </a:rPr>
              <a:t>Take  turns asking and answering your selected *questions.  *Try avoiding transactional questions such as, “How is the project going?” or close-ended questions such as, “Did you get the project finished?”, etc.  Place the emphasis on how well you are working together now and what you </a:t>
            </a:r>
            <a:r>
              <a:rPr kumimoji="0" lang="en-US" sz="1000" b="0" i="1" u="none" strike="noStrike" cap="none" normalizeH="0" baseline="0" dirty="0">
                <a:ln>
                  <a:noFill/>
                </a:ln>
                <a:solidFill>
                  <a:srgbClr val="000000"/>
                </a:solidFill>
                <a:effectLst/>
                <a:latin typeface="Calibri" pitchFamily="34" charset="0"/>
                <a:cs typeface="Arial" pitchFamily="34" charset="0"/>
              </a:rPr>
              <a:t>can </a:t>
            </a:r>
            <a:r>
              <a:rPr kumimoji="0" lang="en-US" sz="1000" b="0" i="0" u="none" strike="noStrike" cap="none" normalizeH="0" baseline="0" dirty="0">
                <a:ln>
                  <a:noFill/>
                </a:ln>
                <a:solidFill>
                  <a:srgbClr val="000000"/>
                </a:solidFill>
                <a:effectLst/>
                <a:latin typeface="Calibri" pitchFamily="34" charset="0"/>
                <a:cs typeface="Arial" pitchFamily="34" charset="0"/>
              </a:rPr>
              <a:t>do to work even better together in the future.</a:t>
            </a:r>
            <a:endParaRPr kumimoji="0" lang="en-US" sz="105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ts val="400"/>
              </a:spcBef>
              <a:spcAft>
                <a:spcPts val="400"/>
              </a:spcAft>
              <a:buClrTx/>
              <a:buSzTx/>
              <a:buFontTx/>
              <a:buNone/>
              <a:tabLst/>
            </a:pPr>
            <a:endParaRPr kumimoji="0" lang="en-US" sz="10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ts val="400"/>
              </a:spcBef>
              <a:spcAft>
                <a:spcPts val="400"/>
              </a:spcAft>
              <a:buClrTx/>
              <a:buSzTx/>
              <a:buFontTx/>
              <a:buNone/>
              <a:tabLst/>
            </a:pPr>
            <a:endParaRPr kumimoji="0" lang="en-US" sz="10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ts val="400"/>
              </a:spcBef>
              <a:spcAft>
                <a:spcPts val="400"/>
              </a:spcAft>
              <a:buClrTx/>
              <a:buSzTx/>
              <a:buFontTx/>
              <a:buNone/>
              <a:tabLst/>
            </a:pPr>
            <a:endParaRPr kumimoji="0" lang="en-US" sz="10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ts val="400"/>
              </a:spcBef>
              <a:spcAft>
                <a:spcPts val="400"/>
              </a:spcAft>
              <a:buClrTx/>
              <a:buSzTx/>
              <a:buFontTx/>
              <a:buNone/>
              <a:tabLst/>
            </a:pPr>
            <a:endParaRPr kumimoji="0" lang="en-US" sz="10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ts val="400"/>
              </a:spcBef>
              <a:spcAft>
                <a:spcPts val="400"/>
              </a:spcAft>
              <a:buClrTx/>
              <a:buSzTx/>
              <a:buFontTx/>
              <a:buNone/>
              <a:tabLst/>
            </a:pPr>
            <a:endParaRPr kumimoji="0" lang="en-US" sz="10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31" name="TextBox 30"/>
          <p:cNvSpPr txBox="1"/>
          <p:nvPr/>
        </p:nvSpPr>
        <p:spPr>
          <a:xfrm>
            <a:off x="457200" y="5257800"/>
            <a:ext cx="873957" cy="261610"/>
          </a:xfrm>
          <a:prstGeom prst="rect">
            <a:avLst/>
          </a:prstGeom>
          <a:noFill/>
        </p:spPr>
        <p:txBody>
          <a:bodyPr wrap="none" rtlCol="0">
            <a:spAutoFit/>
          </a:bodyPr>
          <a:lstStyle/>
          <a:p>
            <a:r>
              <a:rPr lang="en-US" sz="1050" b="1" dirty="0">
                <a:solidFill>
                  <a:schemeClr val="tx1">
                    <a:lumMod val="50000"/>
                    <a:lumOff val="50000"/>
                  </a:schemeClr>
                </a:solidFill>
              </a:rPr>
              <a:t>Your Notes:</a:t>
            </a:r>
          </a:p>
        </p:txBody>
      </p:sp>
      <p:sp>
        <p:nvSpPr>
          <p:cNvPr id="32" name="TextBox 31"/>
          <p:cNvSpPr txBox="1"/>
          <p:nvPr/>
        </p:nvSpPr>
        <p:spPr>
          <a:xfrm>
            <a:off x="533400" y="7239000"/>
            <a:ext cx="2877711" cy="461665"/>
          </a:xfrm>
          <a:prstGeom prst="rect">
            <a:avLst/>
          </a:prstGeom>
          <a:noFill/>
        </p:spPr>
        <p:txBody>
          <a:bodyPr wrap="none" rtlCol="0">
            <a:spAutoFit/>
          </a:bodyPr>
          <a:lstStyle/>
          <a:p>
            <a:r>
              <a:rPr lang="en-US" sz="1200" b="1" dirty="0">
                <a:solidFill>
                  <a:schemeClr val="tx1">
                    <a:lumMod val="50000"/>
                    <a:lumOff val="50000"/>
                  </a:schemeClr>
                </a:solidFill>
              </a:rPr>
              <a:t> </a:t>
            </a:r>
            <a:r>
              <a:rPr lang="en-US" sz="1050" b="1" dirty="0">
                <a:solidFill>
                  <a:schemeClr val="tx1">
                    <a:lumMod val="50000"/>
                    <a:lumOff val="50000"/>
                  </a:schemeClr>
                </a:solidFill>
              </a:rPr>
              <a:t>Plan for moving ahead on something discussed:</a:t>
            </a:r>
            <a:endParaRPr lang="en-US" sz="1200" b="1" dirty="0">
              <a:solidFill>
                <a:schemeClr val="tx1">
                  <a:lumMod val="50000"/>
                  <a:lumOff val="50000"/>
                </a:schemeClr>
              </a:solidFill>
            </a:endParaRPr>
          </a:p>
          <a:p>
            <a:r>
              <a:rPr lang="en-US" sz="1200" dirty="0"/>
              <a:t> </a:t>
            </a:r>
          </a:p>
        </p:txBody>
      </p:sp>
      <p:cxnSp>
        <p:nvCxnSpPr>
          <p:cNvPr id="35" name="Straight Connector 34"/>
          <p:cNvCxnSpPr/>
          <p:nvPr/>
        </p:nvCxnSpPr>
        <p:spPr>
          <a:xfrm>
            <a:off x="457200" y="5257800"/>
            <a:ext cx="70866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09600" y="7239000"/>
            <a:ext cx="5715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57200" y="2743200"/>
            <a:ext cx="4876800" cy="2400657"/>
          </a:xfrm>
          <a:prstGeom prst="rect">
            <a:avLst/>
          </a:prstGeom>
          <a:noFill/>
        </p:spPr>
        <p:txBody>
          <a:bodyPr wrap="square" rtlCol="0">
            <a:spAutoFit/>
          </a:bodyPr>
          <a:lstStyle/>
          <a:p>
            <a:pPr>
              <a:spcAft>
                <a:spcPts val="600"/>
              </a:spcAft>
            </a:pPr>
            <a:r>
              <a:rPr lang="en-US" sz="1000" b="1" dirty="0"/>
              <a:t>Improving Coordination</a:t>
            </a:r>
            <a:br>
              <a:rPr lang="en-US" sz="1000" b="1" dirty="0"/>
            </a:br>
            <a:r>
              <a:rPr lang="en-US" sz="1000" dirty="0"/>
              <a:t>__What’s </a:t>
            </a:r>
            <a:r>
              <a:rPr lang="en-US" sz="1000" i="1" dirty="0"/>
              <a:t>one thing </a:t>
            </a:r>
            <a:r>
              <a:rPr lang="en-US" sz="1000" dirty="0"/>
              <a:t>that we can do to streamline __process?</a:t>
            </a:r>
            <a:br>
              <a:rPr lang="en-US" sz="1000" dirty="0"/>
            </a:br>
            <a:r>
              <a:rPr lang="en-US" sz="1000" b="1" kern="1400" dirty="0">
                <a:solidFill>
                  <a:srgbClr val="000000"/>
                </a:solidFill>
                <a:latin typeface="Yu Mincho Demibold"/>
              </a:rPr>
              <a:t>__</a:t>
            </a:r>
            <a:r>
              <a:rPr lang="en-US" sz="1000" kern="1400" dirty="0">
                <a:solidFill>
                  <a:srgbClr val="000000"/>
                </a:solidFill>
              </a:rPr>
              <a:t>What’s </a:t>
            </a:r>
            <a:r>
              <a:rPr lang="en-US" sz="1000" i="1" kern="1400" dirty="0">
                <a:solidFill>
                  <a:srgbClr val="000000"/>
                </a:solidFill>
              </a:rPr>
              <a:t>one thing </a:t>
            </a:r>
            <a:r>
              <a:rPr lang="en-US" sz="1000" kern="1400" dirty="0">
                <a:solidFill>
                  <a:srgbClr val="000000"/>
                </a:solidFill>
              </a:rPr>
              <a:t>I can do to better link you into the work/projects at critical times? </a:t>
            </a:r>
            <a:br>
              <a:rPr lang="en-US" sz="1000" kern="1400" dirty="0">
                <a:solidFill>
                  <a:srgbClr val="000000"/>
                </a:solidFill>
              </a:rPr>
            </a:br>
            <a:r>
              <a:rPr lang="en-US" sz="1000" b="1" kern="1400" dirty="0">
                <a:solidFill>
                  <a:srgbClr val="000000"/>
                </a:solidFill>
                <a:latin typeface="Yu Mincho Demibold"/>
              </a:rPr>
              <a:t>__</a:t>
            </a:r>
            <a:r>
              <a:rPr lang="en-US" sz="1000" kern="1400" dirty="0">
                <a:solidFill>
                  <a:srgbClr val="000000"/>
                </a:solidFill>
              </a:rPr>
              <a:t>What’s </a:t>
            </a:r>
            <a:r>
              <a:rPr lang="en-US" sz="1000" i="1" kern="1400" dirty="0">
                <a:solidFill>
                  <a:srgbClr val="000000"/>
                </a:solidFill>
              </a:rPr>
              <a:t>one thing </a:t>
            </a:r>
            <a:r>
              <a:rPr lang="en-US" sz="1000" kern="1400" dirty="0">
                <a:solidFill>
                  <a:srgbClr val="000000"/>
                </a:solidFill>
              </a:rPr>
              <a:t>we could do to work better together? </a:t>
            </a:r>
            <a:br>
              <a:rPr lang="en-US" sz="1000" kern="1400" dirty="0">
                <a:solidFill>
                  <a:srgbClr val="000000"/>
                </a:solidFill>
              </a:rPr>
            </a:br>
            <a:r>
              <a:rPr lang="en-US" sz="1000" b="1" kern="1400" dirty="0">
                <a:solidFill>
                  <a:srgbClr val="000000"/>
                </a:solidFill>
                <a:latin typeface="Yu Mincho Demibold"/>
              </a:rPr>
              <a:t>__</a:t>
            </a:r>
            <a:r>
              <a:rPr lang="en-US" sz="1000" kern="1400" dirty="0">
                <a:solidFill>
                  <a:srgbClr val="000000"/>
                </a:solidFill>
              </a:rPr>
              <a:t>What’s </a:t>
            </a:r>
            <a:r>
              <a:rPr lang="en-US" sz="1000" i="1" kern="1400" dirty="0">
                <a:solidFill>
                  <a:srgbClr val="000000"/>
                </a:solidFill>
              </a:rPr>
              <a:t>one thing </a:t>
            </a:r>
            <a:r>
              <a:rPr lang="en-US" sz="1000" kern="1400" dirty="0">
                <a:solidFill>
                  <a:srgbClr val="000000"/>
                </a:solidFill>
              </a:rPr>
              <a:t>we can do to communicate more effectively with each other?</a:t>
            </a:r>
            <a:r>
              <a:rPr lang="en-US" sz="1000" b="1" kern="1400" dirty="0">
                <a:solidFill>
                  <a:srgbClr val="000000"/>
                </a:solidFill>
                <a:latin typeface="Yu Mincho Demibold"/>
              </a:rPr>
              <a:t> __</a:t>
            </a:r>
            <a:r>
              <a:rPr lang="en-US" sz="1000" kern="1400" dirty="0">
                <a:solidFill>
                  <a:srgbClr val="000000"/>
                </a:solidFill>
              </a:rPr>
              <a:t>What’s </a:t>
            </a:r>
            <a:r>
              <a:rPr lang="en-US" sz="1000" i="1" kern="1400" dirty="0">
                <a:solidFill>
                  <a:srgbClr val="000000"/>
                </a:solidFill>
              </a:rPr>
              <a:t>one thing </a:t>
            </a:r>
            <a:r>
              <a:rPr lang="en-US" sz="1000" kern="1400" dirty="0">
                <a:solidFill>
                  <a:srgbClr val="000000"/>
                </a:solidFill>
              </a:rPr>
              <a:t>I can do to communicate better with you? </a:t>
            </a:r>
            <a:br>
              <a:rPr lang="en-US" sz="1000" kern="1400" dirty="0">
                <a:solidFill>
                  <a:srgbClr val="000000"/>
                </a:solidFill>
              </a:rPr>
            </a:br>
            <a:r>
              <a:rPr lang="en-US" sz="1000" dirty="0"/>
              <a:t> __What’s </a:t>
            </a:r>
            <a:r>
              <a:rPr lang="en-US" sz="1000" i="1" dirty="0"/>
              <a:t>one thing </a:t>
            </a:r>
            <a:r>
              <a:rPr lang="en-US" sz="1000" dirty="0"/>
              <a:t>we should be better coordinated on? </a:t>
            </a:r>
            <a:br>
              <a:rPr lang="en-US" sz="1000" kern="1400" dirty="0">
                <a:solidFill>
                  <a:srgbClr val="000000"/>
                </a:solidFill>
              </a:rPr>
            </a:br>
            <a:r>
              <a:rPr lang="en-US" sz="1000" kern="1400" dirty="0">
                <a:solidFill>
                  <a:srgbClr val="000000"/>
                </a:solidFill>
              </a:rPr>
              <a:t>__Is there a part of your job that could run more smoothly if we were better coordinated? </a:t>
            </a:r>
          </a:p>
          <a:p>
            <a:pPr>
              <a:spcAft>
                <a:spcPts val="600"/>
              </a:spcAft>
            </a:pPr>
            <a:endParaRPr lang="en-US" sz="1000" kern="1400" dirty="0">
              <a:solidFill>
                <a:srgbClr val="000000"/>
              </a:solidFill>
            </a:endParaRPr>
          </a:p>
          <a:p>
            <a:pPr>
              <a:spcAft>
                <a:spcPts val="600"/>
              </a:spcAft>
            </a:pPr>
            <a:endParaRPr lang="en-US" sz="1000" kern="1400" dirty="0">
              <a:solidFill>
                <a:srgbClr val="000000"/>
              </a:solidFill>
            </a:endParaRPr>
          </a:p>
          <a:p>
            <a:pPr marL="0" lvl="1" defTabSz="914400">
              <a:spcAft>
                <a:spcPts val="600"/>
              </a:spcAft>
              <a:defRPr/>
            </a:pPr>
            <a:endParaRPr lang="en-US" sz="1000" dirty="0"/>
          </a:p>
          <a:p>
            <a:endParaRPr lang="en-US" sz="1000" b="1" dirty="0"/>
          </a:p>
          <a:p>
            <a:endParaRPr lang="en-US" sz="1000" b="1" dirty="0"/>
          </a:p>
        </p:txBody>
      </p:sp>
      <p:sp>
        <p:nvSpPr>
          <p:cNvPr id="23" name="TextBox 22"/>
          <p:cNvSpPr txBox="1"/>
          <p:nvPr/>
        </p:nvSpPr>
        <p:spPr>
          <a:xfrm>
            <a:off x="457200" y="3962400"/>
            <a:ext cx="6019800" cy="861774"/>
          </a:xfrm>
          <a:prstGeom prst="rect">
            <a:avLst/>
          </a:prstGeom>
          <a:noFill/>
        </p:spPr>
        <p:txBody>
          <a:bodyPr wrap="square" rtlCol="0">
            <a:spAutoFit/>
          </a:bodyPr>
          <a:lstStyle/>
          <a:p>
            <a:pPr>
              <a:spcAft>
                <a:spcPts val="600"/>
              </a:spcAft>
            </a:pPr>
            <a:r>
              <a:rPr lang="en-US" sz="1000" b="1" dirty="0">
                <a:solidFill>
                  <a:srgbClr val="000000"/>
                </a:solidFill>
              </a:rPr>
              <a:t>Sharing Information</a:t>
            </a:r>
            <a:br>
              <a:rPr lang="en-US" sz="1000" dirty="0">
                <a:solidFill>
                  <a:srgbClr val="000000"/>
                </a:solidFill>
              </a:rPr>
            </a:br>
            <a:r>
              <a:rPr lang="en-US" sz="1000" b="1" kern="1400" dirty="0">
                <a:solidFill>
                  <a:srgbClr val="000000"/>
                </a:solidFill>
                <a:latin typeface="Yu Mincho Demibold"/>
              </a:rPr>
              <a:t>__</a:t>
            </a:r>
            <a:r>
              <a:rPr lang="en-US" sz="1000" kern="1400" dirty="0">
                <a:solidFill>
                  <a:srgbClr val="000000"/>
                </a:solidFill>
              </a:rPr>
              <a:t>What’s </a:t>
            </a:r>
            <a:r>
              <a:rPr lang="en-US" sz="1000" i="1" kern="1400" dirty="0">
                <a:solidFill>
                  <a:srgbClr val="000000"/>
                </a:solidFill>
              </a:rPr>
              <a:t>one thing </a:t>
            </a:r>
            <a:r>
              <a:rPr lang="en-US" sz="1000" kern="1400" dirty="0">
                <a:solidFill>
                  <a:srgbClr val="000000"/>
                </a:solidFill>
              </a:rPr>
              <a:t>I can do to communicate better with you? </a:t>
            </a:r>
            <a:br>
              <a:rPr lang="en-US" sz="1000" kern="1400" dirty="0">
                <a:solidFill>
                  <a:srgbClr val="000000"/>
                </a:solidFill>
              </a:rPr>
            </a:br>
            <a:r>
              <a:rPr lang="en-US" sz="1000" kern="1400" dirty="0">
                <a:solidFill>
                  <a:srgbClr val="000000"/>
                </a:solidFill>
              </a:rPr>
              <a:t>__What’s </a:t>
            </a:r>
            <a:r>
              <a:rPr lang="en-US" sz="1000" i="1" kern="1400" dirty="0">
                <a:solidFill>
                  <a:srgbClr val="000000"/>
                </a:solidFill>
              </a:rPr>
              <a:t>one thing </a:t>
            </a:r>
            <a:r>
              <a:rPr lang="en-US" sz="1000" kern="1400" dirty="0">
                <a:solidFill>
                  <a:srgbClr val="000000"/>
                </a:solidFill>
              </a:rPr>
              <a:t>I do that you  wish you knew more about and could be helpful in your role?</a:t>
            </a:r>
            <a:br>
              <a:rPr lang="en-US" sz="1000" kern="1400" dirty="0">
                <a:solidFill>
                  <a:srgbClr val="000000"/>
                </a:solidFill>
              </a:rPr>
            </a:br>
            <a:r>
              <a:rPr lang="en-US" sz="1000" kern="1400" dirty="0">
                <a:solidFill>
                  <a:srgbClr val="000000"/>
                </a:solidFill>
              </a:rPr>
              <a:t>__</a:t>
            </a:r>
            <a:r>
              <a:rPr lang="en-US" sz="1000" dirty="0"/>
              <a:t>What's </a:t>
            </a:r>
            <a:r>
              <a:rPr lang="en-US" sz="1000" i="1" dirty="0"/>
              <a:t>one thing </a:t>
            </a:r>
            <a:r>
              <a:rPr lang="en-US" sz="1000" dirty="0"/>
              <a:t>I should know about your job that would help me support you more?</a:t>
            </a:r>
            <a:br>
              <a:rPr lang="en-US" sz="1000" kern="1400" dirty="0">
                <a:solidFill>
                  <a:srgbClr val="000000"/>
                </a:solidFill>
              </a:rPr>
            </a:br>
            <a:r>
              <a:rPr lang="en-US" sz="1000" dirty="0"/>
              <a:t>__What’s </a:t>
            </a:r>
            <a:r>
              <a:rPr lang="en-US" sz="1000" i="1" dirty="0"/>
              <a:t>one part </a:t>
            </a:r>
            <a:r>
              <a:rPr lang="en-US" sz="1000" dirty="0"/>
              <a:t>of your job that I should have more information about?</a:t>
            </a:r>
            <a:endParaRPr lang="en-US" sz="1000" b="1" dirty="0"/>
          </a:p>
        </p:txBody>
      </p:sp>
      <p:sp>
        <p:nvSpPr>
          <p:cNvPr id="24" name="TextBox 23"/>
          <p:cNvSpPr txBox="1"/>
          <p:nvPr/>
        </p:nvSpPr>
        <p:spPr>
          <a:xfrm>
            <a:off x="457200" y="1371600"/>
            <a:ext cx="4267200" cy="1469633"/>
          </a:xfrm>
          <a:prstGeom prst="rect">
            <a:avLst/>
          </a:prstGeom>
          <a:noFill/>
        </p:spPr>
        <p:txBody>
          <a:bodyPr wrap="square" rtlCol="0">
            <a:spAutoFit/>
          </a:bodyPr>
          <a:lstStyle/>
          <a:p>
            <a:pPr indent="-914400">
              <a:lnSpc>
                <a:spcPct val="119000"/>
              </a:lnSpc>
              <a:spcBef>
                <a:spcPts val="400"/>
              </a:spcBef>
              <a:spcAft>
                <a:spcPts val="400"/>
              </a:spcAft>
            </a:pPr>
            <a:r>
              <a:rPr lang="en-US" sz="1000" b="1" kern="1400" dirty="0">
                <a:solidFill>
                  <a:srgbClr val="000000"/>
                </a:solidFill>
              </a:rPr>
              <a:t>Select Two Questions or Create Your Own:</a:t>
            </a:r>
          </a:p>
          <a:p>
            <a:pPr indent="-914400">
              <a:lnSpc>
                <a:spcPct val="119000"/>
              </a:lnSpc>
              <a:spcBef>
                <a:spcPts val="400"/>
              </a:spcBef>
              <a:spcAft>
                <a:spcPts val="400"/>
              </a:spcAft>
            </a:pPr>
            <a:r>
              <a:rPr lang="en-US" sz="1000" b="1" kern="1400" dirty="0">
                <a:solidFill>
                  <a:srgbClr val="000000"/>
                </a:solidFill>
              </a:rPr>
              <a:t>What’s Working Now:</a:t>
            </a:r>
            <a:br>
              <a:rPr lang="en-US" sz="700" kern="1400" dirty="0">
                <a:solidFill>
                  <a:srgbClr val="000000"/>
                </a:solidFill>
              </a:rPr>
            </a:br>
            <a:r>
              <a:rPr lang="en-US" sz="1000" b="1" kern="1400" dirty="0">
                <a:solidFill>
                  <a:srgbClr val="000000"/>
                </a:solidFill>
                <a:latin typeface="Yu Mincho Demibold"/>
              </a:rPr>
              <a:t>__</a:t>
            </a:r>
            <a:r>
              <a:rPr lang="en-US" sz="1000" kern="1400" dirty="0">
                <a:solidFill>
                  <a:srgbClr val="000000"/>
                </a:solidFill>
              </a:rPr>
              <a:t>What’s </a:t>
            </a:r>
            <a:r>
              <a:rPr lang="en-US" sz="1000" u="sng" kern="1400" dirty="0">
                <a:solidFill>
                  <a:srgbClr val="000000"/>
                </a:solidFill>
              </a:rPr>
              <a:t>one way</a:t>
            </a:r>
            <a:r>
              <a:rPr lang="en-US" sz="1000" kern="1400" dirty="0">
                <a:solidFill>
                  <a:srgbClr val="000000"/>
                </a:solidFill>
              </a:rPr>
              <a:t> I’ve supported you that’s been the most  helpful?</a:t>
            </a:r>
            <a:br>
              <a:rPr lang="en-US" sz="1000" kern="1400" dirty="0">
                <a:solidFill>
                  <a:srgbClr val="000000"/>
                </a:solidFill>
              </a:rPr>
            </a:br>
            <a:r>
              <a:rPr lang="en-US" sz="1000" kern="1400" dirty="0">
                <a:solidFill>
                  <a:srgbClr val="000000"/>
                </a:solidFill>
              </a:rPr>
              <a:t>__What’s </a:t>
            </a:r>
            <a:r>
              <a:rPr lang="en-US" sz="1000" u="sng" kern="1400" dirty="0">
                <a:solidFill>
                  <a:srgbClr val="000000"/>
                </a:solidFill>
              </a:rPr>
              <a:t>one thing</a:t>
            </a:r>
            <a:r>
              <a:rPr lang="en-US" sz="1000" kern="1400" dirty="0">
                <a:solidFill>
                  <a:srgbClr val="000000"/>
                </a:solidFill>
              </a:rPr>
              <a:t> you rely on me for?</a:t>
            </a:r>
            <a:br>
              <a:rPr lang="en-US" sz="1000" kern="1400" dirty="0">
                <a:solidFill>
                  <a:srgbClr val="000000"/>
                </a:solidFill>
              </a:rPr>
            </a:br>
            <a:r>
              <a:rPr lang="en-US" sz="1000" kern="1400" dirty="0">
                <a:solidFill>
                  <a:srgbClr val="000000"/>
                </a:solidFill>
              </a:rPr>
              <a:t>__What is one thing that we coordinate well about and should continue with?</a:t>
            </a:r>
            <a:br>
              <a:rPr lang="en-US" sz="1000" kern="1400" dirty="0">
                <a:solidFill>
                  <a:srgbClr val="000000"/>
                </a:solidFill>
              </a:rPr>
            </a:br>
            <a:r>
              <a:rPr lang="en-US" sz="1000" b="1" kern="1400" dirty="0">
                <a:solidFill>
                  <a:srgbClr val="000000"/>
                </a:solidFill>
                <a:latin typeface="Yu Mincho Demibold"/>
              </a:rPr>
              <a:t>__</a:t>
            </a:r>
            <a:r>
              <a:rPr lang="en-US" sz="1000" dirty="0">
                <a:solidFill>
                  <a:srgbClr val="000000"/>
                </a:solidFill>
              </a:rPr>
              <a:t>What’s </a:t>
            </a:r>
            <a:r>
              <a:rPr lang="en-US" sz="1000" u="sng" dirty="0">
                <a:solidFill>
                  <a:srgbClr val="000000"/>
                </a:solidFill>
              </a:rPr>
              <a:t>one thing </a:t>
            </a:r>
            <a:r>
              <a:rPr lang="en-US" sz="1000" dirty="0">
                <a:solidFill>
                  <a:srgbClr val="000000"/>
                </a:solidFill>
              </a:rPr>
              <a:t>I’m doing to support you that’s working? </a:t>
            </a:r>
            <a:br>
              <a:rPr lang="en-US" sz="1000" dirty="0">
                <a:solidFill>
                  <a:srgbClr val="000000"/>
                </a:solidFill>
              </a:rPr>
            </a:br>
            <a:r>
              <a:rPr lang="en-US" sz="1000" kern="1400" dirty="0">
                <a:solidFill>
                  <a:srgbClr val="000000"/>
                </a:solidFill>
              </a:rPr>
              <a:t>__What’s one thing we are doing now that helps us coordinate our work?</a:t>
            </a:r>
            <a:endParaRPr lang="en-US" sz="1000" b="1" dirty="0"/>
          </a:p>
        </p:txBody>
      </p:sp>
      <p:sp>
        <p:nvSpPr>
          <p:cNvPr id="26" name="TextBox 25"/>
          <p:cNvSpPr txBox="1"/>
          <p:nvPr/>
        </p:nvSpPr>
        <p:spPr>
          <a:xfrm>
            <a:off x="5410200" y="1752600"/>
            <a:ext cx="2286000" cy="3554819"/>
          </a:xfrm>
          <a:prstGeom prst="rect">
            <a:avLst/>
          </a:prstGeom>
          <a:noFill/>
        </p:spPr>
        <p:txBody>
          <a:bodyPr wrap="square" rtlCol="0">
            <a:spAutoFit/>
          </a:bodyPr>
          <a:lstStyle/>
          <a:p>
            <a:pPr>
              <a:spcAft>
                <a:spcPts val="600"/>
              </a:spcAft>
            </a:pPr>
            <a:r>
              <a:rPr lang="en-US" sz="1000" b="1" dirty="0"/>
              <a:t>How Can I Help?</a:t>
            </a:r>
            <a:br>
              <a:rPr lang="en-US" sz="1000" b="1" dirty="0"/>
            </a:br>
            <a:r>
              <a:rPr lang="en-US" sz="1000" b="1" kern="1400" dirty="0">
                <a:solidFill>
                  <a:srgbClr val="000000"/>
                </a:solidFill>
                <a:latin typeface="Yu Mincho Demibold"/>
              </a:rPr>
              <a:t>__</a:t>
            </a:r>
            <a:r>
              <a:rPr lang="en-US" sz="1000" kern="1400" dirty="0">
                <a:solidFill>
                  <a:srgbClr val="000000"/>
                </a:solidFill>
              </a:rPr>
              <a:t>What's </a:t>
            </a:r>
            <a:r>
              <a:rPr lang="en-US" sz="1000" i="1" kern="1400" dirty="0">
                <a:solidFill>
                  <a:srgbClr val="000000"/>
                </a:solidFill>
              </a:rPr>
              <a:t>one thing</a:t>
            </a:r>
            <a:r>
              <a:rPr lang="en-US" sz="1000" kern="1400" dirty="0">
                <a:solidFill>
                  <a:srgbClr val="000000"/>
                </a:solidFill>
              </a:rPr>
              <a:t> I can do to make __(task) easier for you?</a:t>
            </a:r>
            <a:br>
              <a:rPr lang="en-US" sz="1000" dirty="0"/>
            </a:br>
            <a:r>
              <a:rPr lang="en-US" sz="1000" dirty="0"/>
              <a:t>__What’s </a:t>
            </a:r>
            <a:r>
              <a:rPr lang="en-US" sz="1000" i="1" dirty="0"/>
              <a:t>one thing </a:t>
            </a:r>
            <a:r>
              <a:rPr lang="en-US" sz="1000" dirty="0"/>
              <a:t>I can do to help with your workload?</a:t>
            </a:r>
            <a:br>
              <a:rPr lang="en-US" sz="1000" dirty="0"/>
            </a:br>
            <a:r>
              <a:rPr lang="en-US" sz="1000" b="1" kern="1400" dirty="0">
                <a:solidFill>
                  <a:srgbClr val="000000"/>
                </a:solidFill>
                <a:latin typeface="Yu Mincho Demibold"/>
              </a:rPr>
              <a:t>__</a:t>
            </a:r>
            <a:r>
              <a:rPr lang="en-US" sz="1000" kern="1400" dirty="0">
                <a:solidFill>
                  <a:srgbClr val="000000"/>
                </a:solidFill>
              </a:rPr>
              <a:t>What’s </a:t>
            </a:r>
            <a:r>
              <a:rPr lang="en-US" sz="1000" i="1" kern="1400" dirty="0">
                <a:solidFill>
                  <a:srgbClr val="000000"/>
                </a:solidFill>
              </a:rPr>
              <a:t>one way </a:t>
            </a:r>
            <a:r>
              <a:rPr lang="en-US" sz="1000" kern="1400" dirty="0">
                <a:solidFill>
                  <a:srgbClr val="000000"/>
                </a:solidFill>
              </a:rPr>
              <a:t>I could support the team more? </a:t>
            </a:r>
            <a:r>
              <a:rPr lang="en-US" sz="1000" b="1" kern="1400" dirty="0">
                <a:solidFill>
                  <a:srgbClr val="000000"/>
                </a:solidFill>
                <a:latin typeface="Yu Mincho Demibold"/>
              </a:rPr>
              <a:t> </a:t>
            </a:r>
            <a:br>
              <a:rPr lang="en-US" sz="1000" b="1" kern="1400" dirty="0">
                <a:solidFill>
                  <a:srgbClr val="000000"/>
                </a:solidFill>
                <a:latin typeface="Yu Mincho Demibold"/>
              </a:rPr>
            </a:br>
            <a:r>
              <a:rPr lang="en-US" sz="1000" b="1" kern="1400" dirty="0">
                <a:solidFill>
                  <a:srgbClr val="000000"/>
                </a:solidFill>
                <a:latin typeface="Yu Mincho Demibold"/>
              </a:rPr>
              <a:t>__</a:t>
            </a:r>
            <a:r>
              <a:rPr lang="en-US" sz="1000" dirty="0">
                <a:solidFill>
                  <a:srgbClr val="000000"/>
                </a:solidFill>
              </a:rPr>
              <a:t>What’s </a:t>
            </a:r>
            <a:r>
              <a:rPr lang="en-US" sz="1000" i="1" dirty="0">
                <a:solidFill>
                  <a:srgbClr val="000000"/>
                </a:solidFill>
              </a:rPr>
              <a:t>one way </a:t>
            </a:r>
            <a:r>
              <a:rPr lang="en-US" sz="1000" dirty="0">
                <a:solidFill>
                  <a:srgbClr val="000000"/>
                </a:solidFill>
              </a:rPr>
              <a:t>I could support you more?</a:t>
            </a:r>
            <a:r>
              <a:rPr lang="en-US" sz="1000" kern="1400" dirty="0">
                <a:solidFill>
                  <a:srgbClr val="000000"/>
                </a:solidFill>
              </a:rPr>
              <a:t> </a:t>
            </a:r>
            <a:br>
              <a:rPr lang="en-US" sz="1000" kern="1400" dirty="0">
                <a:solidFill>
                  <a:srgbClr val="000000"/>
                </a:solidFill>
              </a:rPr>
            </a:br>
            <a:r>
              <a:rPr lang="en-US" sz="1000" b="1" kern="1400" dirty="0">
                <a:solidFill>
                  <a:srgbClr val="000000"/>
                </a:solidFill>
                <a:latin typeface="Yu Mincho Demibold"/>
              </a:rPr>
              <a:t>__</a:t>
            </a:r>
            <a:r>
              <a:rPr lang="en-US" sz="1000" kern="1400" dirty="0">
                <a:solidFill>
                  <a:srgbClr val="000000"/>
                </a:solidFill>
              </a:rPr>
              <a:t>What's </a:t>
            </a:r>
            <a:r>
              <a:rPr lang="en-US" sz="1000" i="1" kern="1400" dirty="0">
                <a:solidFill>
                  <a:srgbClr val="000000"/>
                </a:solidFill>
              </a:rPr>
              <a:t>one thing </a:t>
            </a:r>
            <a:r>
              <a:rPr lang="en-US" sz="1000" kern="1400" dirty="0">
                <a:solidFill>
                  <a:srgbClr val="000000"/>
                </a:solidFill>
              </a:rPr>
              <a:t>I could do to contribute even more? </a:t>
            </a:r>
            <a:br>
              <a:rPr lang="en-US" sz="1000" kern="1400" dirty="0">
                <a:solidFill>
                  <a:srgbClr val="000000"/>
                </a:solidFill>
              </a:rPr>
            </a:br>
            <a:r>
              <a:rPr lang="en-US" sz="1000" kern="1400" dirty="0">
                <a:solidFill>
                  <a:srgbClr val="000000"/>
                </a:solidFill>
              </a:rPr>
              <a:t>__Is there </a:t>
            </a:r>
            <a:r>
              <a:rPr lang="en-US" sz="1000" i="1" kern="1400" dirty="0">
                <a:solidFill>
                  <a:srgbClr val="000000"/>
                </a:solidFill>
              </a:rPr>
              <a:t>one part</a:t>
            </a:r>
            <a:r>
              <a:rPr lang="en-US" sz="1000" kern="1400" dirty="0">
                <a:solidFill>
                  <a:srgbClr val="000000"/>
                </a:solidFill>
              </a:rPr>
              <a:t> of your job that could run more smoothly with my help?</a:t>
            </a:r>
            <a:br>
              <a:rPr lang="en-US" sz="1000" kern="1400" dirty="0">
                <a:solidFill>
                  <a:srgbClr val="000000"/>
                </a:solidFill>
              </a:rPr>
            </a:br>
            <a:r>
              <a:rPr lang="en-US" sz="1000" kern="1400" dirty="0">
                <a:solidFill>
                  <a:srgbClr val="000000"/>
                </a:solidFill>
              </a:rPr>
              <a:t>__Other question:</a:t>
            </a:r>
            <a:br>
              <a:rPr lang="en-US" sz="1000" kern="1400" dirty="0">
                <a:solidFill>
                  <a:srgbClr val="000000"/>
                </a:solidFill>
              </a:rPr>
            </a:br>
            <a:endParaRPr lang="en-US" sz="1000" kern="1400" dirty="0">
              <a:solidFill>
                <a:srgbClr val="000000"/>
              </a:solidFill>
            </a:endParaRPr>
          </a:p>
          <a:p>
            <a:pPr marL="0" lvl="1" defTabSz="914400">
              <a:spcAft>
                <a:spcPts val="600"/>
              </a:spcAft>
              <a:defRPr/>
            </a:pPr>
            <a:endParaRPr lang="en-US" sz="1000" kern="1400" dirty="0">
              <a:solidFill>
                <a:srgbClr val="000000"/>
              </a:solidFill>
            </a:endParaRPr>
          </a:p>
          <a:p>
            <a:pPr marL="0" lvl="1" defTabSz="914400">
              <a:spcAft>
                <a:spcPts val="600"/>
              </a:spcAft>
              <a:defRPr/>
            </a:pPr>
            <a:endParaRPr lang="en-US" sz="1000" kern="1400" dirty="0">
              <a:solidFill>
                <a:srgbClr val="000000"/>
              </a:solidFill>
            </a:endParaRPr>
          </a:p>
          <a:p>
            <a:pPr marL="0" lvl="1" defTabSz="914400">
              <a:spcAft>
                <a:spcPts val="600"/>
              </a:spcAft>
              <a:defRPr/>
            </a:pPr>
            <a:endParaRPr lang="en-US" sz="1000" dirty="0"/>
          </a:p>
          <a:p>
            <a:endParaRPr lang="en-US" sz="1000" b="1" dirty="0"/>
          </a:p>
          <a:p>
            <a:endParaRPr lang="en-US" sz="1000" b="1" dirty="0"/>
          </a:p>
        </p:txBody>
      </p:sp>
      <p:cxnSp>
        <p:nvCxnSpPr>
          <p:cNvPr id="28" name="Straight Connector 27"/>
          <p:cNvCxnSpPr/>
          <p:nvPr/>
        </p:nvCxnSpPr>
        <p:spPr>
          <a:xfrm>
            <a:off x="5410200" y="1828800"/>
            <a:ext cx="0" cy="2286000"/>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PROJECT_OPEN" val="0"/>
  <p:tag name="ARTICULATE_SLIDE_COUNT" val="2"/>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indent="-914400">
          <a:lnSpc>
            <a:spcPct val="119000"/>
          </a:lnSpc>
          <a:spcBef>
            <a:spcPts val="400"/>
          </a:spcBef>
          <a:spcAft>
            <a:spcPts val="400"/>
          </a:spcAft>
          <a:defRPr sz="1000" b="1" kern="1400" dirty="0" smtClean="0">
            <a:solidFill>
              <a:srgbClr val="000000"/>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31125</TotalTime>
  <Words>156</Words>
  <Application>Microsoft Office PowerPoint</Application>
  <PresentationFormat>Custom</PresentationFormat>
  <Paragraphs>126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5-Minute Question Conversations—Connecting  and Coordinating With Others  </vt:lpstr>
      <vt:lpstr>5-Minute Peer Questions Conversation Worksheet</vt:lpstr>
    </vt:vector>
  </TitlesOfParts>
  <Company>Employee Performance Solutions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Jamie Resker</dc:creator>
  <cp:lastModifiedBy>jamieresjer</cp:lastModifiedBy>
  <cp:revision>643</cp:revision>
  <dcterms:created xsi:type="dcterms:W3CDTF">2017-12-08T02:45:57Z</dcterms:created>
  <dcterms:modified xsi:type="dcterms:W3CDTF">2018-06-26T19:59:07Z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C621089B-4171-4C6E-A34A-946E9FA04B98</vt:lpwstr>
  </property>
  <property fmtid="{D5CDD505-2E9C-101B-9397-08002B2CF9AE}" pid="3" name="ArticulatePath">
    <vt:lpwstr>Presentation2</vt:lpwstr>
  </property>
</Properties>
</file>