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0" r:id="rId2"/>
  </p:sldMasterIdLst>
  <p:notesMasterIdLst>
    <p:notesMasterId r:id="rId8"/>
  </p:notesMasterIdLst>
  <p:handoutMasterIdLst>
    <p:handoutMasterId r:id="rId9"/>
  </p:handoutMasterIdLst>
  <p:sldIdLst>
    <p:sldId id="363" r:id="rId3"/>
    <p:sldId id="364" r:id="rId4"/>
    <p:sldId id="365" r:id="rId5"/>
    <p:sldId id="366" r:id="rId6"/>
    <p:sldId id="367" r:id="rId7"/>
  </p:sldIdLst>
  <p:sldSz cx="13411200" cy="10058400"/>
  <p:notesSz cx="6858000" cy="9144000"/>
  <p:custDataLst>
    <p:tags r:id="rId10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FB4"/>
    <a:srgbClr val="45EC02"/>
    <a:srgbClr val="F0EA00"/>
    <a:srgbClr val="DED410"/>
    <a:srgbClr val="008000"/>
    <a:srgbClr val="A1A1A1"/>
    <a:srgbClr val="5DBAFF"/>
    <a:srgbClr val="008DF6"/>
    <a:srgbClr val="CC330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06" autoAdjust="0"/>
    <p:restoredTop sz="94743" autoAdjust="0"/>
  </p:normalViewPr>
  <p:slideViewPr>
    <p:cSldViewPr>
      <p:cViewPr>
        <p:scale>
          <a:sx n="60" d="100"/>
          <a:sy n="60" d="100"/>
        </p:scale>
        <p:origin x="-2256" y="-540"/>
      </p:cViewPr>
      <p:guideLst>
        <p:guide orient="horz" pos="3168"/>
        <p:guide pos="4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238" d="100"/>
          <a:sy n="238" d="100"/>
        </p:scale>
        <p:origin x="-46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467BF-A796-4A1A-9406-88F11B24970D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D31D7-0090-4307-BCA4-18EF372D2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284F3-E34A-49AF-AEAC-A3B0D89D19A0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4E999-C7E5-440F-AE1A-6FB8FA2E9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40" y="3124629"/>
            <a:ext cx="1139952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1680" y="5699760"/>
            <a:ext cx="938784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948F-4CF4-47B8-ABC5-E906E5A95EE9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D9ED-1567-485D-8755-052859B5B6A8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65583" y="591397"/>
            <a:ext cx="2563495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0445" y="591397"/>
            <a:ext cx="7471621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A292-A6B4-44FB-B6B1-EF35C8A4FF0D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loyeePerformanceSolu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 userDrawn="1">
            <p:ph type="ftr" sz="quarter" idx="11"/>
          </p:nvPr>
        </p:nvSpPr>
        <p:spPr>
          <a:xfrm>
            <a:off x="788894" y="9322648"/>
            <a:ext cx="12096376" cy="535516"/>
          </a:xfrm>
        </p:spPr>
        <p:txBody>
          <a:bodyPr/>
          <a:lstStyle/>
          <a:p>
            <a:r>
              <a:rPr lang="en-US" sz="900" dirty="0" smtClean="0">
                <a:sym typeface="Symbol"/>
              </a:rPr>
              <a:t>2018 Employee Performance Solutions |  </a:t>
            </a:r>
            <a:r>
              <a:rPr lang="en-US" sz="900" dirty="0" smtClean="0">
                <a:sym typeface="Symbol"/>
                <a:hlinkClick r:id="rId3"/>
              </a:rPr>
              <a:t>www.employeeperformancesolutions.com</a:t>
            </a:r>
            <a:r>
              <a:rPr lang="en-US" sz="900" dirty="0" smtClean="0">
                <a:sym typeface="Symbol"/>
              </a:rPr>
              <a:t>  |  781-752-5716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6475" y="3124200"/>
            <a:ext cx="11398250" cy="2155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1363" y="5699125"/>
            <a:ext cx="9388475" cy="2571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6462713"/>
            <a:ext cx="1139983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863" y="4262438"/>
            <a:ext cx="11399837" cy="22002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2346325"/>
            <a:ext cx="5959475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1800" y="2346325"/>
            <a:ext cx="5959475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925" y="2251075"/>
            <a:ext cx="5926138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925" y="3189288"/>
            <a:ext cx="5926138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1963" y="2251075"/>
            <a:ext cx="5929312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11963" y="3189288"/>
            <a:ext cx="5929312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A3B8-8A5C-4859-8801-BABF72A5F8CF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925" y="400050"/>
            <a:ext cx="4413250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513" y="400050"/>
            <a:ext cx="7497762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925" y="2105025"/>
            <a:ext cx="4413250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0" y="7040563"/>
            <a:ext cx="804703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28900" y="898525"/>
            <a:ext cx="804703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900" y="7872413"/>
            <a:ext cx="804703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23438" y="403225"/>
            <a:ext cx="3017837" cy="858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925" y="403225"/>
            <a:ext cx="8901113" cy="858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92" y="6463454"/>
            <a:ext cx="1139952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392" y="4263181"/>
            <a:ext cx="1139952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D14A-B96B-49D5-B149-580138804F32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443" y="3441277"/>
            <a:ext cx="5017558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520" y="3441277"/>
            <a:ext cx="5017560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AFDE-A284-4C59-8085-A5DD0A16B7B5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02802"/>
            <a:ext cx="1207008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251499"/>
            <a:ext cx="59256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" y="3189817"/>
            <a:ext cx="59256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2711" y="2251499"/>
            <a:ext cx="5927937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12711" y="3189817"/>
            <a:ext cx="5927937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32C5-3397-4E7D-A150-958519973852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E209-CFC8-4CC8-B671-723C5FEC99C9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232E-9030-4360-A85E-251638D2458E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00473"/>
            <a:ext cx="4412192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406" y="400475"/>
            <a:ext cx="7497234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0" y="2104815"/>
            <a:ext cx="4412192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4370-4FC5-4229-B3E0-D678445DAE9A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689" y="7040880"/>
            <a:ext cx="804672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28689" y="898737"/>
            <a:ext cx="804672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689" y="7872096"/>
            <a:ext cx="804672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AAEF-F897-40CF-BBFD-E7B1FD3918D1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2"/>
            <a:ext cx="1207008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6"/>
            <a:ext cx="1207008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9322653"/>
            <a:ext cx="31292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ED36-6B8C-4503-A460-E01EEDF5C3DA}" type="datetime1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53"/>
            <a:ext cx="4246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February 2018 Team Plotting, Web Industries, Fort Wayne 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53"/>
            <a:ext cx="31292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986D-4596-4604-8B49-CD26173893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925" y="403225"/>
            <a:ext cx="1207135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925" y="2346325"/>
            <a:ext cx="12071350" cy="6638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925" y="9323388"/>
            <a:ext cx="3130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1CBB-EB8A-4573-A762-D5A201D1EDE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1525" y="9323388"/>
            <a:ext cx="42481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0725" y="9323388"/>
            <a:ext cx="3130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52370-B259-4371-BE1B-9447D145A77C}" type="slidenum">
              <a:rPr lang="en-US" smtClean="0"/>
              <a:t>‹#›</a:t>
            </a:fld>
            <a:endParaRPr lang="en-US"/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eeperformancesolutions.com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smtClean="0">
                <a:sym typeface="Symbol"/>
              </a:rPr>
              <a:t>2018 Employee Performance Solutions |  </a:t>
            </a:r>
            <a:r>
              <a:rPr lang="en-US" sz="900" smtClean="0">
                <a:sym typeface="Symbol"/>
                <a:hlinkClick r:id="rId3"/>
              </a:rPr>
              <a:t>www.employeeperformancesolutions.com</a:t>
            </a:r>
            <a:r>
              <a:rPr lang="en-US" sz="900" smtClean="0">
                <a:sym typeface="Symbol"/>
              </a:rPr>
              <a:t>  |  781-752-5716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3EB84ED-BAAD-49E1-9FE3-1B1FD0E74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875106"/>
              </p:ext>
            </p:extLst>
          </p:nvPr>
        </p:nvGraphicFramePr>
        <p:xfrm>
          <a:off x="8077200" y="228600"/>
          <a:ext cx="3569652" cy="70459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62699">
                  <a:extLst>
                    <a:ext uri="{9D8B030D-6E8A-4147-A177-3AD203B41FA5}">
                      <a16:colId xmlns:a16="http://schemas.microsoft.com/office/drawing/2014/main" xmlns="" val="2042992994"/>
                    </a:ext>
                  </a:extLst>
                </a:gridCol>
                <a:gridCol w="2106953">
                  <a:extLst>
                    <a:ext uri="{9D8B030D-6E8A-4147-A177-3AD203B41FA5}">
                      <a16:colId xmlns:a16="http://schemas.microsoft.com/office/drawing/2014/main" xmlns="" val="2321782767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 Location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8466977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Upper right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Example Employee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6093247"/>
                  </a:ext>
                </a:extLst>
              </a:tr>
              <a:tr h="4979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738612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4805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4712961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325913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76158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2540959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1097899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39009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0997840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17158169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6992997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80563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464313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827401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360907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156598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295400" y="112642"/>
            <a:ext cx="6995160" cy="435398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ct val="0"/>
              </a:spcBef>
            </a:pP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Team Plotting: </a:t>
            </a:r>
          </a:p>
          <a:p>
            <a:pPr defTabSz="914400">
              <a:spcBef>
                <a:spcPct val="0"/>
              </a:spcBef>
            </a:pPr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+mj-ea"/>
                <a:cs typeface="Arial" pitchFamily="34" charset="0"/>
              </a:rPr>
              <a:t>Manager:  </a:t>
            </a: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	Department:          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Date:  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 </a:t>
            </a:r>
            <a:endParaRPr lang="en-US" sz="1400" b="1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AF42C2D-9235-4B5B-AB87-996CD200760B}"/>
              </a:ext>
            </a:extLst>
          </p:cNvPr>
          <p:cNvGrpSpPr/>
          <p:nvPr/>
        </p:nvGrpSpPr>
        <p:grpSpPr>
          <a:xfrm>
            <a:off x="76200" y="688587"/>
            <a:ext cx="6944908" cy="6779013"/>
            <a:chOff x="-1352255" y="3224104"/>
            <a:chExt cx="4397432" cy="3885083"/>
          </a:xfrm>
        </p:grpSpPr>
        <p:grpSp>
          <p:nvGrpSpPr>
            <p:cNvPr id="6" name="Group 20"/>
            <p:cNvGrpSpPr/>
            <p:nvPr/>
          </p:nvGrpSpPr>
          <p:grpSpPr>
            <a:xfrm>
              <a:off x="-1352255" y="3451587"/>
              <a:ext cx="4397432" cy="3657600"/>
              <a:chOff x="-1725317" y="3984987"/>
              <a:chExt cx="4397432" cy="3657600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725317" y="3984987"/>
                <a:ext cx="4397432" cy="36576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Rectangle 8"/>
              <p:cNvSpPr/>
              <p:nvPr/>
            </p:nvSpPr>
            <p:spPr>
              <a:xfrm>
                <a:off x="842119" y="4124480"/>
                <a:ext cx="1752600" cy="1524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-448506" y="3224104"/>
              <a:ext cx="3266271" cy="30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Employee Performance Continuum </a:t>
              </a:r>
              <a:r>
                <a:rPr lang="en-US" sz="1400" b="1" dirty="0">
                  <a:solidFill>
                    <a:srgbClr val="A6A6A6"/>
                  </a:solidFill>
                  <a:latin typeface="Calibri" pitchFamily="34" charset="0"/>
                  <a:cs typeface="Arial" pitchFamily="34" charset="0"/>
                </a:rPr>
                <a:t>Snapshot</a:t>
              </a:r>
              <a:endParaRPr lang="en-US" sz="500" dirty="0">
                <a:latin typeface="Arial" pitchFamily="34" charset="0"/>
                <a:cs typeface="Arial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 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Heptagon 9">
            <a:extLst>
              <a:ext uri="{FF2B5EF4-FFF2-40B4-BE49-F238E27FC236}">
                <a16:creationId xmlns:a16="http://schemas.microsoft.com/office/drawing/2014/main" xmlns="" id="{716A1A6A-E28A-4A9E-8082-14B339C35F4C}"/>
              </a:ext>
            </a:extLst>
          </p:cNvPr>
          <p:cNvSpPr/>
          <p:nvPr/>
        </p:nvSpPr>
        <p:spPr>
          <a:xfrm>
            <a:off x="11697805" y="1752188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xmlns="" id="{45735560-EA93-42A2-9F5F-1880FAA4D448}"/>
              </a:ext>
            </a:extLst>
          </p:cNvPr>
          <p:cNvSpPr/>
          <p:nvPr/>
        </p:nvSpPr>
        <p:spPr>
          <a:xfrm>
            <a:off x="11697805" y="988754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xmlns="" id="{18364CDB-23F3-4D25-825D-1A8C550C85C2}"/>
              </a:ext>
            </a:extLst>
          </p:cNvPr>
          <p:cNvSpPr/>
          <p:nvPr/>
        </p:nvSpPr>
        <p:spPr>
          <a:xfrm>
            <a:off x="11697805" y="609600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CF1E4A80-D36D-4023-88AE-5699101A5F2D}"/>
              </a:ext>
            </a:extLst>
          </p:cNvPr>
          <p:cNvSpPr/>
          <p:nvPr/>
        </p:nvSpPr>
        <p:spPr>
          <a:xfrm>
            <a:off x="11703711" y="1374054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20D57D52-5512-4086-91F4-0E7D0A102D49}"/>
              </a:ext>
            </a:extLst>
          </p:cNvPr>
          <p:cNvSpPr/>
          <p:nvPr/>
        </p:nvSpPr>
        <p:spPr>
          <a:xfrm>
            <a:off x="11701988" y="2130337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11711992" y="3654090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258A8D93-1D1D-45A3-9E9A-7D579BDEE658}"/>
              </a:ext>
            </a:extLst>
          </p:cNvPr>
          <p:cNvSpPr/>
          <p:nvPr/>
        </p:nvSpPr>
        <p:spPr>
          <a:xfrm>
            <a:off x="11711992" y="2890656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xmlns="" id="{80EE25C7-988A-4F79-9C7E-6D200C9D0955}"/>
              </a:ext>
            </a:extLst>
          </p:cNvPr>
          <p:cNvSpPr/>
          <p:nvPr/>
        </p:nvSpPr>
        <p:spPr>
          <a:xfrm>
            <a:off x="11711992" y="2511502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xmlns="" id="{976ECCB1-3CD8-4D85-9B46-3C2325A2D0A9}"/>
              </a:ext>
            </a:extLst>
          </p:cNvPr>
          <p:cNvSpPr/>
          <p:nvPr/>
        </p:nvSpPr>
        <p:spPr>
          <a:xfrm>
            <a:off x="11717898" y="3275956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xmlns="" id="{A16EBE49-9DFA-4EA7-8456-60273B8B9BE7}"/>
              </a:ext>
            </a:extLst>
          </p:cNvPr>
          <p:cNvSpPr/>
          <p:nvPr/>
        </p:nvSpPr>
        <p:spPr>
          <a:xfrm>
            <a:off x="11725027" y="4002030"/>
            <a:ext cx="457200" cy="394960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xmlns="" id="{1DF2448F-700C-477D-B446-4ECC6A9DE4A9}"/>
              </a:ext>
            </a:extLst>
          </p:cNvPr>
          <p:cNvSpPr/>
          <p:nvPr/>
        </p:nvSpPr>
        <p:spPr>
          <a:xfrm>
            <a:off x="11704934" y="4777698"/>
            <a:ext cx="457200" cy="434456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xmlns="" id="{32CD4D0F-BC87-4E6F-951C-3B0052A4CDA5}"/>
              </a:ext>
            </a:extLst>
          </p:cNvPr>
          <p:cNvSpPr/>
          <p:nvPr/>
        </p:nvSpPr>
        <p:spPr>
          <a:xfrm>
            <a:off x="11704934" y="4398544"/>
            <a:ext cx="457200" cy="434456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Heptagon 21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8139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8610600" y="7620000"/>
            <a:ext cx="3276600" cy="1323439"/>
            <a:chOff x="8458200" y="8229600"/>
            <a:chExt cx="3276600" cy="1323439"/>
          </a:xfrm>
        </p:grpSpPr>
        <p:sp>
          <p:nvSpPr>
            <p:cNvPr id="24" name="Heptagon 23">
              <a:extLst>
                <a:ext uri="{FF2B5EF4-FFF2-40B4-BE49-F238E27FC236}">
                  <a16:creationId xmlns:a16="http://schemas.microsoft.com/office/drawing/2014/main" xmlns="" id="{251B4ED0-2A8F-4908-92AE-37FD4D738C01}"/>
                </a:ext>
              </a:extLst>
            </p:cNvPr>
            <p:cNvSpPr/>
            <p:nvPr/>
          </p:nvSpPr>
          <p:spPr>
            <a:xfrm>
              <a:off x="8458200" y="8382000"/>
              <a:ext cx="457200" cy="434456"/>
            </a:xfrm>
            <a:prstGeom prst="heptagon">
              <a:avLst/>
            </a:prstGeom>
            <a:solidFill>
              <a:srgbClr val="F0EA00"/>
            </a:solidFill>
            <a:ln w="76200">
              <a:solidFill>
                <a:srgbClr val="FF0000">
                  <a:alpha val="32000"/>
                </a:srgb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5400" y="8229600"/>
              <a:ext cx="2819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 the yellow “dot” for employees who are new to role and making expected progress</a:t>
              </a:r>
              <a:endParaRPr lang="en-US" dirty="0"/>
            </a:p>
          </p:txBody>
        </p:sp>
      </p:grpSp>
      <p:sp>
        <p:nvSpPr>
          <p:cNvPr id="26" name="Heptagon 25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2805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Heptagon 26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3473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8807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9" name="Heptagon 28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5257800" y="2438400"/>
            <a:ext cx="457200" cy="394961"/>
          </a:xfrm>
          <a:prstGeom prst="heptagon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EE</a:t>
            </a:r>
            <a:endParaRPr lang="en-US" sz="10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019800" y="762000"/>
            <a:ext cx="3810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smtClean="0">
                <a:sym typeface="Symbol"/>
              </a:rPr>
              <a:t>2018 Employee Performance Solutions |  </a:t>
            </a:r>
            <a:r>
              <a:rPr lang="en-US" sz="900" smtClean="0">
                <a:sym typeface="Symbol"/>
                <a:hlinkClick r:id="rId3"/>
              </a:rPr>
              <a:t>www.employeeperformancesolutions.com</a:t>
            </a:r>
            <a:r>
              <a:rPr lang="en-US" sz="900" smtClean="0">
                <a:sym typeface="Symbol"/>
              </a:rPr>
              <a:t>  |  781-752-5716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3EB84ED-BAAD-49E1-9FE3-1B1FD0E74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875106"/>
              </p:ext>
            </p:extLst>
          </p:nvPr>
        </p:nvGraphicFramePr>
        <p:xfrm>
          <a:off x="8077200" y="228600"/>
          <a:ext cx="3569652" cy="70459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62699">
                  <a:extLst>
                    <a:ext uri="{9D8B030D-6E8A-4147-A177-3AD203B41FA5}">
                      <a16:colId xmlns:a16="http://schemas.microsoft.com/office/drawing/2014/main" xmlns="" val="2042992994"/>
                    </a:ext>
                  </a:extLst>
                </a:gridCol>
                <a:gridCol w="2106953">
                  <a:extLst>
                    <a:ext uri="{9D8B030D-6E8A-4147-A177-3AD203B41FA5}">
                      <a16:colId xmlns:a16="http://schemas.microsoft.com/office/drawing/2014/main" xmlns="" val="2321782767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 Location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8466977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726093247"/>
                  </a:ext>
                </a:extLst>
              </a:tr>
              <a:tr h="4979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738612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4805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4712961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325913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76158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2540959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1097899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39009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0997840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17158169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6992997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80563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464313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827401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360907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156598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295400" y="112642"/>
            <a:ext cx="6995160" cy="435398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ct val="0"/>
              </a:spcBef>
            </a:pP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Team Plotting: </a:t>
            </a:r>
          </a:p>
          <a:p>
            <a:pPr defTabSz="914400">
              <a:spcBef>
                <a:spcPct val="0"/>
              </a:spcBef>
            </a:pPr>
            <a:r>
              <a:rPr lang="en-US" sz="1400" b="1" dirty="0">
                <a:solidFill>
                  <a:schemeClr val="accent6"/>
                </a:solidFill>
                <a:latin typeface="Calibri" pitchFamily="34" charset="0"/>
                <a:ea typeface="+mj-ea"/>
                <a:cs typeface="Arial" pitchFamily="34" charset="0"/>
              </a:rPr>
              <a:t>Manager:  </a:t>
            </a: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	Department:          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Date:  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 </a:t>
            </a:r>
            <a:endParaRPr lang="en-US" sz="1400" b="1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AF42C2D-9235-4B5B-AB87-996CD200760B}"/>
              </a:ext>
            </a:extLst>
          </p:cNvPr>
          <p:cNvGrpSpPr/>
          <p:nvPr/>
        </p:nvGrpSpPr>
        <p:grpSpPr>
          <a:xfrm>
            <a:off x="76200" y="688587"/>
            <a:ext cx="6944908" cy="6779013"/>
            <a:chOff x="-1352255" y="3224104"/>
            <a:chExt cx="4397432" cy="3885083"/>
          </a:xfrm>
        </p:grpSpPr>
        <p:grpSp>
          <p:nvGrpSpPr>
            <p:cNvPr id="6" name="Group 20"/>
            <p:cNvGrpSpPr/>
            <p:nvPr/>
          </p:nvGrpSpPr>
          <p:grpSpPr>
            <a:xfrm>
              <a:off x="-1352255" y="3451587"/>
              <a:ext cx="4397432" cy="3657600"/>
              <a:chOff x="-1725317" y="3984987"/>
              <a:chExt cx="4397432" cy="3657600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725317" y="3984987"/>
                <a:ext cx="4397432" cy="36576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Rectangle 8"/>
              <p:cNvSpPr/>
              <p:nvPr/>
            </p:nvSpPr>
            <p:spPr>
              <a:xfrm>
                <a:off x="842119" y="4124480"/>
                <a:ext cx="1752600" cy="1524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-448506" y="3224104"/>
              <a:ext cx="3266271" cy="30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Employee Performance Continuum </a:t>
              </a:r>
              <a:r>
                <a:rPr lang="en-US" sz="1400" b="1" dirty="0">
                  <a:solidFill>
                    <a:srgbClr val="A6A6A6"/>
                  </a:solidFill>
                  <a:latin typeface="Calibri" pitchFamily="34" charset="0"/>
                  <a:cs typeface="Arial" pitchFamily="34" charset="0"/>
                </a:rPr>
                <a:t>Snapshot</a:t>
              </a:r>
              <a:endParaRPr lang="en-US" sz="500" dirty="0">
                <a:latin typeface="Arial" pitchFamily="34" charset="0"/>
                <a:cs typeface="Arial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 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Heptagon 9">
            <a:extLst>
              <a:ext uri="{FF2B5EF4-FFF2-40B4-BE49-F238E27FC236}">
                <a16:creationId xmlns:a16="http://schemas.microsoft.com/office/drawing/2014/main" xmlns="" id="{716A1A6A-E28A-4A9E-8082-14B339C35F4C}"/>
              </a:ext>
            </a:extLst>
          </p:cNvPr>
          <p:cNvSpPr/>
          <p:nvPr/>
        </p:nvSpPr>
        <p:spPr>
          <a:xfrm>
            <a:off x="11697805" y="1752188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xmlns="" id="{45735560-EA93-42A2-9F5F-1880FAA4D448}"/>
              </a:ext>
            </a:extLst>
          </p:cNvPr>
          <p:cNvSpPr/>
          <p:nvPr/>
        </p:nvSpPr>
        <p:spPr>
          <a:xfrm>
            <a:off x="11697805" y="988754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xmlns="" id="{18364CDB-23F3-4D25-825D-1A8C550C85C2}"/>
              </a:ext>
            </a:extLst>
          </p:cNvPr>
          <p:cNvSpPr/>
          <p:nvPr/>
        </p:nvSpPr>
        <p:spPr>
          <a:xfrm>
            <a:off x="11697805" y="609600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CF1E4A80-D36D-4023-88AE-5699101A5F2D}"/>
              </a:ext>
            </a:extLst>
          </p:cNvPr>
          <p:cNvSpPr/>
          <p:nvPr/>
        </p:nvSpPr>
        <p:spPr>
          <a:xfrm>
            <a:off x="11703711" y="1374054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20D57D52-5512-4086-91F4-0E7D0A102D49}"/>
              </a:ext>
            </a:extLst>
          </p:cNvPr>
          <p:cNvSpPr/>
          <p:nvPr/>
        </p:nvSpPr>
        <p:spPr>
          <a:xfrm>
            <a:off x="11701988" y="2130337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11711992" y="3654090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258A8D93-1D1D-45A3-9E9A-7D579BDEE658}"/>
              </a:ext>
            </a:extLst>
          </p:cNvPr>
          <p:cNvSpPr/>
          <p:nvPr/>
        </p:nvSpPr>
        <p:spPr>
          <a:xfrm>
            <a:off x="11711992" y="2890656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xmlns="" id="{80EE25C7-988A-4F79-9C7E-6D200C9D0955}"/>
              </a:ext>
            </a:extLst>
          </p:cNvPr>
          <p:cNvSpPr/>
          <p:nvPr/>
        </p:nvSpPr>
        <p:spPr>
          <a:xfrm>
            <a:off x="11711992" y="2511502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xmlns="" id="{976ECCB1-3CD8-4D85-9B46-3C2325A2D0A9}"/>
              </a:ext>
            </a:extLst>
          </p:cNvPr>
          <p:cNvSpPr/>
          <p:nvPr/>
        </p:nvSpPr>
        <p:spPr>
          <a:xfrm>
            <a:off x="11717898" y="3275956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xmlns="" id="{A16EBE49-9DFA-4EA7-8456-60273B8B9BE7}"/>
              </a:ext>
            </a:extLst>
          </p:cNvPr>
          <p:cNvSpPr/>
          <p:nvPr/>
        </p:nvSpPr>
        <p:spPr>
          <a:xfrm>
            <a:off x="11725027" y="4002030"/>
            <a:ext cx="457200" cy="394960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xmlns="" id="{1DF2448F-700C-477D-B446-4ECC6A9DE4A9}"/>
              </a:ext>
            </a:extLst>
          </p:cNvPr>
          <p:cNvSpPr/>
          <p:nvPr/>
        </p:nvSpPr>
        <p:spPr>
          <a:xfrm>
            <a:off x="11704934" y="4777698"/>
            <a:ext cx="457200" cy="434456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xmlns="" id="{32CD4D0F-BC87-4E6F-951C-3B0052A4CDA5}"/>
              </a:ext>
            </a:extLst>
          </p:cNvPr>
          <p:cNvSpPr/>
          <p:nvPr/>
        </p:nvSpPr>
        <p:spPr>
          <a:xfrm>
            <a:off x="11704934" y="4398544"/>
            <a:ext cx="457200" cy="434456"/>
          </a:xfrm>
          <a:prstGeom prst="heptagon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Heptagon 21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8139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23" name="Group 31"/>
          <p:cNvGrpSpPr/>
          <p:nvPr/>
        </p:nvGrpSpPr>
        <p:grpSpPr>
          <a:xfrm>
            <a:off x="8610600" y="7620000"/>
            <a:ext cx="3276600" cy="1323439"/>
            <a:chOff x="8458200" y="8229600"/>
            <a:chExt cx="3276600" cy="1323439"/>
          </a:xfrm>
        </p:grpSpPr>
        <p:sp>
          <p:nvSpPr>
            <p:cNvPr id="24" name="Heptagon 23">
              <a:extLst>
                <a:ext uri="{FF2B5EF4-FFF2-40B4-BE49-F238E27FC236}">
                  <a16:creationId xmlns:a16="http://schemas.microsoft.com/office/drawing/2014/main" xmlns="" id="{251B4ED0-2A8F-4908-92AE-37FD4D738C01}"/>
                </a:ext>
              </a:extLst>
            </p:cNvPr>
            <p:cNvSpPr/>
            <p:nvPr/>
          </p:nvSpPr>
          <p:spPr>
            <a:xfrm>
              <a:off x="8458200" y="8382000"/>
              <a:ext cx="457200" cy="434456"/>
            </a:xfrm>
            <a:prstGeom prst="heptagon">
              <a:avLst/>
            </a:prstGeom>
            <a:solidFill>
              <a:srgbClr val="F0EA00"/>
            </a:solidFill>
            <a:ln w="76200">
              <a:solidFill>
                <a:srgbClr val="FF0000">
                  <a:alpha val="32000"/>
                </a:srgb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5400" y="8229600"/>
              <a:ext cx="2819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 the yellow “dot” for employees who are new to role and making expected progress</a:t>
              </a:r>
              <a:endParaRPr lang="en-US" dirty="0"/>
            </a:p>
          </p:txBody>
        </p:sp>
      </p:grpSp>
      <p:sp>
        <p:nvSpPr>
          <p:cNvPr id="26" name="Heptagon 25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2805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Heptagon 26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3473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8807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smtClean="0">
                <a:sym typeface="Symbol"/>
              </a:rPr>
              <a:t>2018 Employee Performance Solutions |  </a:t>
            </a:r>
            <a:r>
              <a:rPr lang="en-US" sz="900" smtClean="0">
                <a:sym typeface="Symbol"/>
                <a:hlinkClick r:id="rId3"/>
              </a:rPr>
              <a:t>www.employeeperformancesolutions.com</a:t>
            </a:r>
            <a:r>
              <a:rPr lang="en-US" sz="900" smtClean="0">
                <a:sym typeface="Symbol"/>
              </a:rPr>
              <a:t>  |  781-752-5716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3EB84ED-BAAD-49E1-9FE3-1B1FD0E74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875106"/>
              </p:ext>
            </p:extLst>
          </p:nvPr>
        </p:nvGraphicFramePr>
        <p:xfrm>
          <a:off x="8077200" y="228600"/>
          <a:ext cx="3569652" cy="70459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62699">
                  <a:extLst>
                    <a:ext uri="{9D8B030D-6E8A-4147-A177-3AD203B41FA5}">
                      <a16:colId xmlns:a16="http://schemas.microsoft.com/office/drawing/2014/main" xmlns="" val="2042992994"/>
                    </a:ext>
                  </a:extLst>
                </a:gridCol>
                <a:gridCol w="2106953">
                  <a:extLst>
                    <a:ext uri="{9D8B030D-6E8A-4147-A177-3AD203B41FA5}">
                      <a16:colId xmlns:a16="http://schemas.microsoft.com/office/drawing/2014/main" xmlns="" val="2321782767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 Location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8466977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726093247"/>
                  </a:ext>
                </a:extLst>
              </a:tr>
              <a:tr h="4979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738612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4805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4712961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325913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76158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2540959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1097899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39009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0997840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17158169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6992997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80563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464313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827401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360907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156598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295400" y="112642"/>
            <a:ext cx="6995160" cy="435398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ct val="0"/>
              </a:spcBef>
            </a:pP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Team Plotting: </a:t>
            </a:r>
            <a:r>
              <a:rPr lang="en-US" sz="1400" dirty="0" smtClean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 </a:t>
            </a:r>
            <a:endParaRPr lang="en-US" sz="1400" dirty="0">
              <a:solidFill>
                <a:srgbClr val="808080"/>
              </a:solidFill>
              <a:latin typeface="Calibri" pitchFamily="34" charset="0"/>
              <a:ea typeface="+mj-ea"/>
              <a:cs typeface="Arial" pitchFamily="34" charset="0"/>
            </a:endParaRPr>
          </a:p>
          <a:p>
            <a:pPr defTabSz="914400">
              <a:spcBef>
                <a:spcPct val="0"/>
              </a:spcBef>
            </a:pPr>
            <a:r>
              <a:rPr lang="en-US" sz="1400" b="1" dirty="0">
                <a:solidFill>
                  <a:schemeClr val="accent5"/>
                </a:solidFill>
                <a:latin typeface="Calibri" pitchFamily="34" charset="0"/>
                <a:ea typeface="+mj-ea"/>
                <a:cs typeface="Arial" pitchFamily="34" charset="0"/>
              </a:rPr>
              <a:t>Manager:  </a:t>
            </a: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	Department:          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Date:  February 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2018 </a:t>
            </a:r>
            <a:endParaRPr lang="en-US" sz="1400" b="1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AF42C2D-9235-4B5B-AB87-996CD200760B}"/>
              </a:ext>
            </a:extLst>
          </p:cNvPr>
          <p:cNvGrpSpPr/>
          <p:nvPr/>
        </p:nvGrpSpPr>
        <p:grpSpPr>
          <a:xfrm>
            <a:off x="76200" y="688587"/>
            <a:ext cx="6944908" cy="6779013"/>
            <a:chOff x="-1352255" y="3224104"/>
            <a:chExt cx="4397432" cy="3885083"/>
          </a:xfrm>
        </p:grpSpPr>
        <p:grpSp>
          <p:nvGrpSpPr>
            <p:cNvPr id="6" name="Group 20"/>
            <p:cNvGrpSpPr/>
            <p:nvPr/>
          </p:nvGrpSpPr>
          <p:grpSpPr>
            <a:xfrm>
              <a:off x="-1352255" y="3451587"/>
              <a:ext cx="4397432" cy="3657600"/>
              <a:chOff x="-1725317" y="3984987"/>
              <a:chExt cx="4397432" cy="3657600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725317" y="3984987"/>
                <a:ext cx="4397432" cy="36576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Rectangle 8"/>
              <p:cNvSpPr/>
              <p:nvPr/>
            </p:nvSpPr>
            <p:spPr>
              <a:xfrm>
                <a:off x="842119" y="4124480"/>
                <a:ext cx="1752600" cy="1524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-448506" y="3224104"/>
              <a:ext cx="3266271" cy="30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Employee Performance Continuum </a:t>
              </a:r>
              <a:r>
                <a:rPr lang="en-US" sz="1400" b="1" dirty="0">
                  <a:solidFill>
                    <a:srgbClr val="A6A6A6"/>
                  </a:solidFill>
                  <a:latin typeface="Calibri" pitchFamily="34" charset="0"/>
                  <a:cs typeface="Arial" pitchFamily="34" charset="0"/>
                </a:rPr>
                <a:t>Snapshot</a:t>
              </a:r>
              <a:endParaRPr lang="en-US" sz="500" dirty="0">
                <a:latin typeface="Arial" pitchFamily="34" charset="0"/>
                <a:cs typeface="Arial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 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Heptagon 9">
            <a:extLst>
              <a:ext uri="{FF2B5EF4-FFF2-40B4-BE49-F238E27FC236}">
                <a16:creationId xmlns:a16="http://schemas.microsoft.com/office/drawing/2014/main" xmlns="" id="{716A1A6A-E28A-4A9E-8082-14B339C35F4C}"/>
              </a:ext>
            </a:extLst>
          </p:cNvPr>
          <p:cNvSpPr/>
          <p:nvPr/>
        </p:nvSpPr>
        <p:spPr>
          <a:xfrm>
            <a:off x="11697805" y="1752188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xmlns="" id="{45735560-EA93-42A2-9F5F-1880FAA4D448}"/>
              </a:ext>
            </a:extLst>
          </p:cNvPr>
          <p:cNvSpPr/>
          <p:nvPr/>
        </p:nvSpPr>
        <p:spPr>
          <a:xfrm>
            <a:off x="11697805" y="988754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xmlns="" id="{18364CDB-23F3-4D25-825D-1A8C550C85C2}"/>
              </a:ext>
            </a:extLst>
          </p:cNvPr>
          <p:cNvSpPr/>
          <p:nvPr/>
        </p:nvSpPr>
        <p:spPr>
          <a:xfrm>
            <a:off x="11697805" y="609600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CF1E4A80-D36D-4023-88AE-5699101A5F2D}"/>
              </a:ext>
            </a:extLst>
          </p:cNvPr>
          <p:cNvSpPr/>
          <p:nvPr/>
        </p:nvSpPr>
        <p:spPr>
          <a:xfrm>
            <a:off x="11703711" y="1374054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20D57D52-5512-4086-91F4-0E7D0A102D49}"/>
              </a:ext>
            </a:extLst>
          </p:cNvPr>
          <p:cNvSpPr/>
          <p:nvPr/>
        </p:nvSpPr>
        <p:spPr>
          <a:xfrm>
            <a:off x="11701988" y="2130337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11711992" y="3654090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258A8D93-1D1D-45A3-9E9A-7D579BDEE658}"/>
              </a:ext>
            </a:extLst>
          </p:cNvPr>
          <p:cNvSpPr/>
          <p:nvPr/>
        </p:nvSpPr>
        <p:spPr>
          <a:xfrm>
            <a:off x="11711992" y="2890656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xmlns="" id="{80EE25C7-988A-4F79-9C7E-6D200C9D0955}"/>
              </a:ext>
            </a:extLst>
          </p:cNvPr>
          <p:cNvSpPr/>
          <p:nvPr/>
        </p:nvSpPr>
        <p:spPr>
          <a:xfrm>
            <a:off x="11711992" y="2511502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xmlns="" id="{976ECCB1-3CD8-4D85-9B46-3C2325A2D0A9}"/>
              </a:ext>
            </a:extLst>
          </p:cNvPr>
          <p:cNvSpPr/>
          <p:nvPr/>
        </p:nvSpPr>
        <p:spPr>
          <a:xfrm>
            <a:off x="11717898" y="3275956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xmlns="" id="{A16EBE49-9DFA-4EA7-8456-60273B8B9BE7}"/>
              </a:ext>
            </a:extLst>
          </p:cNvPr>
          <p:cNvSpPr/>
          <p:nvPr/>
        </p:nvSpPr>
        <p:spPr>
          <a:xfrm>
            <a:off x="11725027" y="4002030"/>
            <a:ext cx="457200" cy="394960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xmlns="" id="{1DF2448F-700C-477D-B446-4ECC6A9DE4A9}"/>
              </a:ext>
            </a:extLst>
          </p:cNvPr>
          <p:cNvSpPr/>
          <p:nvPr/>
        </p:nvSpPr>
        <p:spPr>
          <a:xfrm>
            <a:off x="11704934" y="4777698"/>
            <a:ext cx="457200" cy="434456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xmlns="" id="{32CD4D0F-BC87-4E6F-951C-3B0052A4CDA5}"/>
              </a:ext>
            </a:extLst>
          </p:cNvPr>
          <p:cNvSpPr/>
          <p:nvPr/>
        </p:nvSpPr>
        <p:spPr>
          <a:xfrm>
            <a:off x="11704934" y="4398544"/>
            <a:ext cx="457200" cy="434456"/>
          </a:xfrm>
          <a:prstGeom prst="heptagon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Heptagon 21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8139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23" name="Group 31"/>
          <p:cNvGrpSpPr/>
          <p:nvPr/>
        </p:nvGrpSpPr>
        <p:grpSpPr>
          <a:xfrm>
            <a:off x="8610600" y="7620000"/>
            <a:ext cx="3276600" cy="1323439"/>
            <a:chOff x="8458200" y="8229600"/>
            <a:chExt cx="3276600" cy="1323439"/>
          </a:xfrm>
        </p:grpSpPr>
        <p:sp>
          <p:nvSpPr>
            <p:cNvPr id="24" name="Heptagon 23">
              <a:extLst>
                <a:ext uri="{FF2B5EF4-FFF2-40B4-BE49-F238E27FC236}">
                  <a16:creationId xmlns:a16="http://schemas.microsoft.com/office/drawing/2014/main" xmlns="" id="{251B4ED0-2A8F-4908-92AE-37FD4D738C01}"/>
                </a:ext>
              </a:extLst>
            </p:cNvPr>
            <p:cNvSpPr/>
            <p:nvPr/>
          </p:nvSpPr>
          <p:spPr>
            <a:xfrm>
              <a:off x="8458200" y="8382000"/>
              <a:ext cx="457200" cy="434456"/>
            </a:xfrm>
            <a:prstGeom prst="heptagon">
              <a:avLst/>
            </a:prstGeom>
            <a:solidFill>
              <a:srgbClr val="F0EA00"/>
            </a:solidFill>
            <a:ln w="76200">
              <a:solidFill>
                <a:srgbClr val="FF0000">
                  <a:alpha val="32000"/>
                </a:srgb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5400" y="8229600"/>
              <a:ext cx="2819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 the yellow “dot” for employees who are new to role and making expected progress</a:t>
              </a:r>
              <a:endParaRPr lang="en-US" dirty="0"/>
            </a:p>
          </p:txBody>
        </p:sp>
      </p:grpSp>
      <p:sp>
        <p:nvSpPr>
          <p:cNvPr id="26" name="Heptagon 25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2805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Heptagon 26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3473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8807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smtClean="0">
                <a:sym typeface="Symbol"/>
              </a:rPr>
              <a:t>2018 Employee Performance Solutions |  </a:t>
            </a:r>
            <a:r>
              <a:rPr lang="en-US" sz="900" smtClean="0">
                <a:sym typeface="Symbol"/>
                <a:hlinkClick r:id="rId3"/>
              </a:rPr>
              <a:t>www.employeeperformancesolutions.com</a:t>
            </a:r>
            <a:r>
              <a:rPr lang="en-US" sz="900" smtClean="0">
                <a:sym typeface="Symbol"/>
              </a:rPr>
              <a:t>  |  781-752-5716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3EB84ED-BAAD-49E1-9FE3-1B1FD0E74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875106"/>
              </p:ext>
            </p:extLst>
          </p:nvPr>
        </p:nvGraphicFramePr>
        <p:xfrm>
          <a:off x="8077200" y="228600"/>
          <a:ext cx="3569652" cy="70459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62699">
                  <a:extLst>
                    <a:ext uri="{9D8B030D-6E8A-4147-A177-3AD203B41FA5}">
                      <a16:colId xmlns:a16="http://schemas.microsoft.com/office/drawing/2014/main" xmlns="" val="2042992994"/>
                    </a:ext>
                  </a:extLst>
                </a:gridCol>
                <a:gridCol w="2106953">
                  <a:extLst>
                    <a:ext uri="{9D8B030D-6E8A-4147-A177-3AD203B41FA5}">
                      <a16:colId xmlns:a16="http://schemas.microsoft.com/office/drawing/2014/main" xmlns="" val="2321782767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 Location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8466977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726093247"/>
                  </a:ext>
                </a:extLst>
              </a:tr>
              <a:tr h="4979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738612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4805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4712961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325913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76158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2540959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1097899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39009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0997840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17158169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6992997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80563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464313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827401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360907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156598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295400" y="112642"/>
            <a:ext cx="6995160" cy="435398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ct val="0"/>
              </a:spcBef>
            </a:pP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Team Plotting: Web, </a:t>
            </a:r>
          </a:p>
          <a:p>
            <a:pPr defTabSz="914400">
              <a:spcBef>
                <a:spcPct val="0"/>
              </a:spcBef>
            </a:pPr>
            <a:r>
              <a:rPr lang="en-US" sz="1400" b="1" dirty="0">
                <a:solidFill>
                  <a:schemeClr val="tx2"/>
                </a:solidFill>
                <a:latin typeface="Calibri" pitchFamily="34" charset="0"/>
                <a:ea typeface="+mj-ea"/>
                <a:cs typeface="Arial" pitchFamily="34" charset="0"/>
              </a:rPr>
              <a:t>Manager:  </a:t>
            </a: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	Department:          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Date:  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 </a:t>
            </a:r>
            <a:endParaRPr lang="en-US" sz="1400" b="1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AF42C2D-9235-4B5B-AB87-996CD200760B}"/>
              </a:ext>
            </a:extLst>
          </p:cNvPr>
          <p:cNvGrpSpPr/>
          <p:nvPr/>
        </p:nvGrpSpPr>
        <p:grpSpPr>
          <a:xfrm>
            <a:off x="76200" y="688587"/>
            <a:ext cx="6944908" cy="6779013"/>
            <a:chOff x="-1352255" y="3224104"/>
            <a:chExt cx="4397432" cy="3885083"/>
          </a:xfrm>
        </p:grpSpPr>
        <p:grpSp>
          <p:nvGrpSpPr>
            <p:cNvPr id="6" name="Group 20"/>
            <p:cNvGrpSpPr/>
            <p:nvPr/>
          </p:nvGrpSpPr>
          <p:grpSpPr>
            <a:xfrm>
              <a:off x="-1352255" y="3451587"/>
              <a:ext cx="4397432" cy="3657600"/>
              <a:chOff x="-1725317" y="3984987"/>
              <a:chExt cx="4397432" cy="3657600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725317" y="3984987"/>
                <a:ext cx="4397432" cy="36576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Rectangle 8"/>
              <p:cNvSpPr/>
              <p:nvPr/>
            </p:nvSpPr>
            <p:spPr>
              <a:xfrm>
                <a:off x="842119" y="4124480"/>
                <a:ext cx="1752600" cy="1524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-448506" y="3224104"/>
              <a:ext cx="3266271" cy="30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Employee Performance Continuum </a:t>
              </a:r>
              <a:r>
                <a:rPr lang="en-US" sz="1400" b="1" dirty="0">
                  <a:solidFill>
                    <a:srgbClr val="A6A6A6"/>
                  </a:solidFill>
                  <a:latin typeface="Calibri" pitchFamily="34" charset="0"/>
                  <a:cs typeface="Arial" pitchFamily="34" charset="0"/>
                </a:rPr>
                <a:t>Snapshot</a:t>
              </a:r>
              <a:endParaRPr lang="en-US" sz="500" dirty="0">
                <a:latin typeface="Arial" pitchFamily="34" charset="0"/>
                <a:cs typeface="Arial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 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Heptagon 9">
            <a:extLst>
              <a:ext uri="{FF2B5EF4-FFF2-40B4-BE49-F238E27FC236}">
                <a16:creationId xmlns:a16="http://schemas.microsoft.com/office/drawing/2014/main" xmlns="" id="{716A1A6A-E28A-4A9E-8082-14B339C35F4C}"/>
              </a:ext>
            </a:extLst>
          </p:cNvPr>
          <p:cNvSpPr/>
          <p:nvPr/>
        </p:nvSpPr>
        <p:spPr>
          <a:xfrm>
            <a:off x="11697805" y="1752188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xmlns="" id="{45735560-EA93-42A2-9F5F-1880FAA4D448}"/>
              </a:ext>
            </a:extLst>
          </p:cNvPr>
          <p:cNvSpPr/>
          <p:nvPr/>
        </p:nvSpPr>
        <p:spPr>
          <a:xfrm>
            <a:off x="11697805" y="988754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xmlns="" id="{18364CDB-23F3-4D25-825D-1A8C550C85C2}"/>
              </a:ext>
            </a:extLst>
          </p:cNvPr>
          <p:cNvSpPr/>
          <p:nvPr/>
        </p:nvSpPr>
        <p:spPr>
          <a:xfrm>
            <a:off x="11697805" y="609600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CF1E4A80-D36D-4023-88AE-5699101A5F2D}"/>
              </a:ext>
            </a:extLst>
          </p:cNvPr>
          <p:cNvSpPr/>
          <p:nvPr/>
        </p:nvSpPr>
        <p:spPr>
          <a:xfrm>
            <a:off x="11703711" y="1374054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20D57D52-5512-4086-91F4-0E7D0A102D49}"/>
              </a:ext>
            </a:extLst>
          </p:cNvPr>
          <p:cNvSpPr/>
          <p:nvPr/>
        </p:nvSpPr>
        <p:spPr>
          <a:xfrm>
            <a:off x="11701988" y="2130337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11711992" y="3654090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258A8D93-1D1D-45A3-9E9A-7D579BDEE658}"/>
              </a:ext>
            </a:extLst>
          </p:cNvPr>
          <p:cNvSpPr/>
          <p:nvPr/>
        </p:nvSpPr>
        <p:spPr>
          <a:xfrm>
            <a:off x="11711992" y="2890656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xmlns="" id="{80EE25C7-988A-4F79-9C7E-6D200C9D0955}"/>
              </a:ext>
            </a:extLst>
          </p:cNvPr>
          <p:cNvSpPr/>
          <p:nvPr/>
        </p:nvSpPr>
        <p:spPr>
          <a:xfrm>
            <a:off x="11711992" y="2511502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xmlns="" id="{976ECCB1-3CD8-4D85-9B46-3C2325A2D0A9}"/>
              </a:ext>
            </a:extLst>
          </p:cNvPr>
          <p:cNvSpPr/>
          <p:nvPr/>
        </p:nvSpPr>
        <p:spPr>
          <a:xfrm>
            <a:off x="11717898" y="3275956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xmlns="" id="{A16EBE49-9DFA-4EA7-8456-60273B8B9BE7}"/>
              </a:ext>
            </a:extLst>
          </p:cNvPr>
          <p:cNvSpPr/>
          <p:nvPr/>
        </p:nvSpPr>
        <p:spPr>
          <a:xfrm>
            <a:off x="11725027" y="4002030"/>
            <a:ext cx="457200" cy="394960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xmlns="" id="{1DF2448F-700C-477D-B446-4ECC6A9DE4A9}"/>
              </a:ext>
            </a:extLst>
          </p:cNvPr>
          <p:cNvSpPr/>
          <p:nvPr/>
        </p:nvSpPr>
        <p:spPr>
          <a:xfrm>
            <a:off x="11704934" y="4777698"/>
            <a:ext cx="457200" cy="434456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xmlns="" id="{32CD4D0F-BC87-4E6F-951C-3B0052A4CDA5}"/>
              </a:ext>
            </a:extLst>
          </p:cNvPr>
          <p:cNvSpPr/>
          <p:nvPr/>
        </p:nvSpPr>
        <p:spPr>
          <a:xfrm>
            <a:off x="11704934" y="4398544"/>
            <a:ext cx="457200" cy="434456"/>
          </a:xfrm>
          <a:prstGeom prst="heptagon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Heptagon 21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8139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23" name="Group 31"/>
          <p:cNvGrpSpPr/>
          <p:nvPr/>
        </p:nvGrpSpPr>
        <p:grpSpPr>
          <a:xfrm>
            <a:off x="8610600" y="7620000"/>
            <a:ext cx="3276600" cy="1323439"/>
            <a:chOff x="8458200" y="8229600"/>
            <a:chExt cx="3276600" cy="1323439"/>
          </a:xfrm>
        </p:grpSpPr>
        <p:sp>
          <p:nvSpPr>
            <p:cNvPr id="24" name="Heptagon 23">
              <a:extLst>
                <a:ext uri="{FF2B5EF4-FFF2-40B4-BE49-F238E27FC236}">
                  <a16:creationId xmlns:a16="http://schemas.microsoft.com/office/drawing/2014/main" xmlns="" id="{251B4ED0-2A8F-4908-92AE-37FD4D738C01}"/>
                </a:ext>
              </a:extLst>
            </p:cNvPr>
            <p:cNvSpPr/>
            <p:nvPr/>
          </p:nvSpPr>
          <p:spPr>
            <a:xfrm>
              <a:off x="8458200" y="8382000"/>
              <a:ext cx="457200" cy="434456"/>
            </a:xfrm>
            <a:prstGeom prst="heptagon">
              <a:avLst/>
            </a:prstGeom>
            <a:solidFill>
              <a:srgbClr val="F0EA00"/>
            </a:solidFill>
            <a:ln w="76200">
              <a:solidFill>
                <a:srgbClr val="FF0000">
                  <a:alpha val="32000"/>
                </a:srgb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5400" y="8229600"/>
              <a:ext cx="2819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 the yellow “dot” for employees who are new to role and making expected progress</a:t>
              </a:r>
              <a:endParaRPr lang="en-US" dirty="0"/>
            </a:p>
          </p:txBody>
        </p:sp>
      </p:grpSp>
      <p:sp>
        <p:nvSpPr>
          <p:cNvPr id="26" name="Heptagon 25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2805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Heptagon 26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3473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8807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smtClean="0">
                <a:sym typeface="Symbol"/>
              </a:rPr>
              <a:t>2018 Employee Performance Solutions |  </a:t>
            </a:r>
            <a:r>
              <a:rPr lang="en-US" sz="900" smtClean="0">
                <a:sym typeface="Symbol"/>
                <a:hlinkClick r:id="rId3"/>
              </a:rPr>
              <a:t>www.employeeperformancesolutions.com</a:t>
            </a:r>
            <a:r>
              <a:rPr lang="en-US" sz="900" smtClean="0">
                <a:sym typeface="Symbol"/>
              </a:rPr>
              <a:t>  |  781-752-5716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3EB84ED-BAAD-49E1-9FE3-1B1FD0E74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875106"/>
              </p:ext>
            </p:extLst>
          </p:nvPr>
        </p:nvGraphicFramePr>
        <p:xfrm>
          <a:off x="8077200" y="228600"/>
          <a:ext cx="3569652" cy="70459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62699">
                  <a:extLst>
                    <a:ext uri="{9D8B030D-6E8A-4147-A177-3AD203B41FA5}">
                      <a16:colId xmlns:a16="http://schemas.microsoft.com/office/drawing/2014/main" xmlns="" val="2042992994"/>
                    </a:ext>
                  </a:extLst>
                </a:gridCol>
                <a:gridCol w="2106953">
                  <a:extLst>
                    <a:ext uri="{9D8B030D-6E8A-4147-A177-3AD203B41FA5}">
                      <a16:colId xmlns:a16="http://schemas.microsoft.com/office/drawing/2014/main" xmlns="" val="2321782767"/>
                    </a:ext>
                  </a:extLst>
                </a:gridCol>
              </a:tblGrid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 Location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8466977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726093247"/>
                  </a:ext>
                </a:extLst>
              </a:tr>
              <a:tr h="4979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738612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48053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24712961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325913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76158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2540959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1097899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39009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10997840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17158169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56992997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480563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464313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68274011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360907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xmlns="" val="3215659806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295400" y="112642"/>
            <a:ext cx="6995160" cy="435398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ct val="0"/>
              </a:spcBef>
            </a:pP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Team Plotting: </a:t>
            </a:r>
          </a:p>
          <a:p>
            <a:pPr defTabSz="914400">
              <a:spcBef>
                <a:spcPct val="0"/>
              </a:spcBef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Manager:  </a:t>
            </a:r>
            <a:r>
              <a:rPr lang="en-US" sz="1400" dirty="0">
                <a:solidFill>
                  <a:srgbClr val="808080"/>
                </a:solidFill>
                <a:latin typeface="Calibri" pitchFamily="34" charset="0"/>
                <a:ea typeface="+mj-ea"/>
                <a:cs typeface="Arial" pitchFamily="34" charset="0"/>
              </a:rPr>
              <a:t>	Department:           </a:t>
            </a:r>
            <a:r>
              <a:rPr lang="en-US" sz="1400" b="1" dirty="0">
                <a:latin typeface="Calibri" pitchFamily="34" charset="0"/>
                <a:ea typeface="+mj-ea"/>
                <a:cs typeface="Arial" pitchFamily="34" charset="0"/>
              </a:rPr>
              <a:t>Date</a:t>
            </a:r>
            <a:r>
              <a:rPr lang="en-US" sz="1400" b="1" dirty="0" smtClean="0">
                <a:latin typeface="Calibri" pitchFamily="34" charset="0"/>
                <a:ea typeface="+mj-ea"/>
                <a:cs typeface="Arial" pitchFamily="34" charset="0"/>
              </a:rPr>
              <a:t>:</a:t>
            </a:r>
            <a:endParaRPr lang="en-US" sz="1400" b="1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AF42C2D-9235-4B5B-AB87-996CD200760B}"/>
              </a:ext>
            </a:extLst>
          </p:cNvPr>
          <p:cNvGrpSpPr/>
          <p:nvPr/>
        </p:nvGrpSpPr>
        <p:grpSpPr>
          <a:xfrm>
            <a:off x="76200" y="688587"/>
            <a:ext cx="6944908" cy="6779013"/>
            <a:chOff x="-1352255" y="3224104"/>
            <a:chExt cx="4397432" cy="3885083"/>
          </a:xfrm>
        </p:grpSpPr>
        <p:grpSp>
          <p:nvGrpSpPr>
            <p:cNvPr id="6" name="Group 20"/>
            <p:cNvGrpSpPr/>
            <p:nvPr/>
          </p:nvGrpSpPr>
          <p:grpSpPr>
            <a:xfrm>
              <a:off x="-1352255" y="3451587"/>
              <a:ext cx="4397432" cy="3657600"/>
              <a:chOff x="-1725317" y="3984987"/>
              <a:chExt cx="4397432" cy="3657600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725317" y="3984987"/>
                <a:ext cx="4397432" cy="36576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Rectangle 8"/>
              <p:cNvSpPr/>
              <p:nvPr/>
            </p:nvSpPr>
            <p:spPr>
              <a:xfrm>
                <a:off x="842119" y="4124480"/>
                <a:ext cx="1752600" cy="1524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-448506" y="3224104"/>
              <a:ext cx="3266271" cy="30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Employee Performance Continuum </a:t>
              </a:r>
              <a:r>
                <a:rPr lang="en-US" sz="1400" b="1" dirty="0">
                  <a:solidFill>
                    <a:srgbClr val="A6A6A6"/>
                  </a:solidFill>
                  <a:latin typeface="Calibri" pitchFamily="34" charset="0"/>
                  <a:cs typeface="Arial" pitchFamily="34" charset="0"/>
                </a:rPr>
                <a:t>Snapshot</a:t>
              </a:r>
              <a:endParaRPr lang="en-US" sz="500" dirty="0">
                <a:latin typeface="Arial" pitchFamily="34" charset="0"/>
                <a:cs typeface="Arial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 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Heptagon 9">
            <a:extLst>
              <a:ext uri="{FF2B5EF4-FFF2-40B4-BE49-F238E27FC236}">
                <a16:creationId xmlns:a16="http://schemas.microsoft.com/office/drawing/2014/main" xmlns="" id="{716A1A6A-E28A-4A9E-8082-14B339C35F4C}"/>
              </a:ext>
            </a:extLst>
          </p:cNvPr>
          <p:cNvSpPr/>
          <p:nvPr/>
        </p:nvSpPr>
        <p:spPr>
          <a:xfrm>
            <a:off x="11697805" y="1752188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xmlns="" id="{45735560-EA93-42A2-9F5F-1880FAA4D448}"/>
              </a:ext>
            </a:extLst>
          </p:cNvPr>
          <p:cNvSpPr/>
          <p:nvPr/>
        </p:nvSpPr>
        <p:spPr>
          <a:xfrm>
            <a:off x="11697805" y="988754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xmlns="" id="{18364CDB-23F3-4D25-825D-1A8C550C85C2}"/>
              </a:ext>
            </a:extLst>
          </p:cNvPr>
          <p:cNvSpPr/>
          <p:nvPr/>
        </p:nvSpPr>
        <p:spPr>
          <a:xfrm>
            <a:off x="11697805" y="609600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CF1E4A80-D36D-4023-88AE-5699101A5F2D}"/>
              </a:ext>
            </a:extLst>
          </p:cNvPr>
          <p:cNvSpPr/>
          <p:nvPr/>
        </p:nvSpPr>
        <p:spPr>
          <a:xfrm>
            <a:off x="11703711" y="1374054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20D57D52-5512-4086-91F4-0E7D0A102D49}"/>
              </a:ext>
            </a:extLst>
          </p:cNvPr>
          <p:cNvSpPr/>
          <p:nvPr/>
        </p:nvSpPr>
        <p:spPr>
          <a:xfrm>
            <a:off x="11701988" y="2130337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155BEDA2-034A-44D8-AA92-374179C1E3BF}"/>
              </a:ext>
            </a:extLst>
          </p:cNvPr>
          <p:cNvSpPr/>
          <p:nvPr/>
        </p:nvSpPr>
        <p:spPr>
          <a:xfrm>
            <a:off x="11711992" y="3654090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258A8D93-1D1D-45A3-9E9A-7D579BDEE658}"/>
              </a:ext>
            </a:extLst>
          </p:cNvPr>
          <p:cNvSpPr/>
          <p:nvPr/>
        </p:nvSpPr>
        <p:spPr>
          <a:xfrm>
            <a:off x="11711992" y="2890656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xmlns="" id="{80EE25C7-988A-4F79-9C7E-6D200C9D0955}"/>
              </a:ext>
            </a:extLst>
          </p:cNvPr>
          <p:cNvSpPr/>
          <p:nvPr/>
        </p:nvSpPr>
        <p:spPr>
          <a:xfrm>
            <a:off x="11711992" y="2511502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xmlns="" id="{976ECCB1-3CD8-4D85-9B46-3C2325A2D0A9}"/>
              </a:ext>
            </a:extLst>
          </p:cNvPr>
          <p:cNvSpPr/>
          <p:nvPr/>
        </p:nvSpPr>
        <p:spPr>
          <a:xfrm>
            <a:off x="11717898" y="3275956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xmlns="" id="{A16EBE49-9DFA-4EA7-8456-60273B8B9BE7}"/>
              </a:ext>
            </a:extLst>
          </p:cNvPr>
          <p:cNvSpPr/>
          <p:nvPr/>
        </p:nvSpPr>
        <p:spPr>
          <a:xfrm>
            <a:off x="11725027" y="4002030"/>
            <a:ext cx="457200" cy="394960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xmlns="" id="{1DF2448F-700C-477D-B446-4ECC6A9DE4A9}"/>
              </a:ext>
            </a:extLst>
          </p:cNvPr>
          <p:cNvSpPr/>
          <p:nvPr/>
        </p:nvSpPr>
        <p:spPr>
          <a:xfrm>
            <a:off x="11704934" y="4777698"/>
            <a:ext cx="457200" cy="434456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xmlns="" id="{32CD4D0F-BC87-4E6F-951C-3B0052A4CDA5}"/>
              </a:ext>
            </a:extLst>
          </p:cNvPr>
          <p:cNvSpPr/>
          <p:nvPr/>
        </p:nvSpPr>
        <p:spPr>
          <a:xfrm>
            <a:off x="11704934" y="4398544"/>
            <a:ext cx="457200" cy="434456"/>
          </a:xfrm>
          <a:prstGeom prst="heptag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Heptagon 21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8139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23" name="Group 31"/>
          <p:cNvGrpSpPr/>
          <p:nvPr/>
        </p:nvGrpSpPr>
        <p:grpSpPr>
          <a:xfrm>
            <a:off x="8610600" y="7620000"/>
            <a:ext cx="3276600" cy="1323439"/>
            <a:chOff x="8458200" y="8229600"/>
            <a:chExt cx="3276600" cy="1323439"/>
          </a:xfrm>
        </p:grpSpPr>
        <p:sp>
          <p:nvSpPr>
            <p:cNvPr id="24" name="Heptagon 23">
              <a:extLst>
                <a:ext uri="{FF2B5EF4-FFF2-40B4-BE49-F238E27FC236}">
                  <a16:creationId xmlns:a16="http://schemas.microsoft.com/office/drawing/2014/main" xmlns="" id="{251B4ED0-2A8F-4908-92AE-37FD4D738C01}"/>
                </a:ext>
              </a:extLst>
            </p:cNvPr>
            <p:cNvSpPr/>
            <p:nvPr/>
          </p:nvSpPr>
          <p:spPr>
            <a:xfrm>
              <a:off x="8458200" y="8382000"/>
              <a:ext cx="457200" cy="434456"/>
            </a:xfrm>
            <a:prstGeom prst="heptagon">
              <a:avLst/>
            </a:prstGeom>
            <a:solidFill>
              <a:srgbClr val="F0EA00"/>
            </a:solidFill>
            <a:ln w="76200">
              <a:solidFill>
                <a:srgbClr val="FF0000">
                  <a:alpha val="32000"/>
                </a:srgbClr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5400" y="8229600"/>
              <a:ext cx="2819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 the yellow “dot” for employees who are new to role and making expected progress</a:t>
              </a:r>
              <a:endParaRPr lang="en-US" dirty="0"/>
            </a:p>
          </p:txBody>
        </p:sp>
      </p:grpSp>
      <p:sp>
        <p:nvSpPr>
          <p:cNvPr id="26" name="Heptagon 25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52805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Heptagon 26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3473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xmlns="" id="{251B4ED0-2A8F-4908-92AE-37FD4D738C01}"/>
              </a:ext>
            </a:extLst>
          </p:cNvPr>
          <p:cNvSpPr/>
          <p:nvPr/>
        </p:nvSpPr>
        <p:spPr>
          <a:xfrm>
            <a:off x="11734800" y="6880744"/>
            <a:ext cx="457200" cy="434456"/>
          </a:xfrm>
          <a:prstGeom prst="heptagon">
            <a:avLst/>
          </a:prstGeom>
          <a:solidFill>
            <a:srgbClr val="F0EA00"/>
          </a:solidFill>
          <a:ln w="76200">
            <a:solidFill>
              <a:srgbClr val="FF0000">
                <a:alpha val="32000"/>
              </a:srgb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40167</TotalTime>
  <Words>197</Words>
  <Application>Microsoft Office PowerPoint</Application>
  <PresentationFormat>Custom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Slide 1</vt:lpstr>
      <vt:lpstr>Slide 2</vt:lpstr>
      <vt:lpstr>Slide 3</vt:lpstr>
      <vt:lpstr>Slide 4</vt:lpstr>
      <vt:lpstr>Slide 5</vt:lpstr>
    </vt:vector>
  </TitlesOfParts>
  <Company>Employee Performance Solutions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Resker</dc:creator>
  <cp:lastModifiedBy>WordRake</cp:lastModifiedBy>
  <cp:revision>641</cp:revision>
  <dcterms:created xsi:type="dcterms:W3CDTF">2017-12-08T02:45:57Z</dcterms:created>
  <dcterms:modified xsi:type="dcterms:W3CDTF">2018-04-30T19:32:40Z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C621089B-4171-4C6E-A34A-946E9FA04B98</vt:lpwstr>
  </property>
  <property fmtid="{D5CDD505-2E9C-101B-9397-08002B2CF9AE}" pid="3" name="ArticulatePath">
    <vt:lpwstr>Presentation2</vt:lpwstr>
  </property>
</Properties>
</file>