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notesSlides/notesSlide7.xml" ContentType="application/vnd.openxmlformats-officedocument.presentationml.notesSlide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96" r:id="rId4"/>
    <p:sldMasterId id="2147483717" r:id="rId5"/>
    <p:sldMasterId id="2147483730" r:id="rId6"/>
  </p:sldMasterIdLst>
  <p:notesMasterIdLst>
    <p:notesMasterId r:id="rId27"/>
  </p:notesMasterIdLst>
  <p:sldIdLst>
    <p:sldId id="1368" r:id="rId7"/>
    <p:sldId id="1341" r:id="rId8"/>
    <p:sldId id="936" r:id="rId9"/>
    <p:sldId id="934" r:id="rId10"/>
    <p:sldId id="1342" r:id="rId11"/>
    <p:sldId id="1348" r:id="rId12"/>
    <p:sldId id="1369" r:id="rId13"/>
    <p:sldId id="1361" r:id="rId14"/>
    <p:sldId id="1344" r:id="rId15"/>
    <p:sldId id="1358" r:id="rId16"/>
    <p:sldId id="1351" r:id="rId17"/>
    <p:sldId id="258" r:id="rId18"/>
    <p:sldId id="1355" r:id="rId19"/>
    <p:sldId id="259" r:id="rId20"/>
    <p:sldId id="1359" r:id="rId21"/>
    <p:sldId id="1356" r:id="rId22"/>
    <p:sldId id="1346" r:id="rId23"/>
    <p:sldId id="1362" r:id="rId24"/>
    <p:sldId id="257" r:id="rId25"/>
    <p:sldId id="13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C3E"/>
    <a:srgbClr val="0267A3"/>
    <a:srgbClr val="F5A81C"/>
    <a:srgbClr val="2E55A5"/>
    <a:srgbClr val="A39A98"/>
    <a:srgbClr val="F5881F"/>
    <a:srgbClr val="F0F0F0"/>
    <a:srgbClr val="4966A9"/>
    <a:srgbClr val="33CC99"/>
    <a:srgbClr val="197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B1054-67DF-41C4-917A-5EFFB26731E5}" type="doc">
      <dgm:prSet loTypeId="urn:microsoft.com/office/officeart/2005/8/layout/radial6" loCatId="relationship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877A4BB-046F-4335-A646-879AA5563887}">
      <dgm:prSet phldrT="[Text]" custT="1"/>
      <dgm:spPr/>
      <dgm:t>
        <a:bodyPr/>
        <a:lstStyle/>
        <a:p>
          <a:r>
            <a:rPr lang="en-US" sz="2000" b="1" dirty="0"/>
            <a:t>Team Lead Plotting Approach</a:t>
          </a:r>
          <a:br>
            <a:rPr lang="en-US" sz="2000" b="1" dirty="0"/>
          </a:br>
          <a:r>
            <a:rPr lang="en-US" sz="1200" dirty="0"/>
            <a:t>Manager Plots Last </a:t>
          </a:r>
          <a:endParaRPr lang="en-US" sz="2000" b="1" dirty="0"/>
        </a:p>
      </dgm:t>
    </dgm:pt>
    <dgm:pt modelId="{459EB81A-FA1D-4A96-9512-595E81848FAF}" type="parTrans" cxnId="{E9993B3C-7450-4BF2-B989-1DB553537826}">
      <dgm:prSet/>
      <dgm:spPr/>
      <dgm:t>
        <a:bodyPr/>
        <a:lstStyle/>
        <a:p>
          <a:endParaRPr lang="en-US"/>
        </a:p>
      </dgm:t>
    </dgm:pt>
    <dgm:pt modelId="{C31EF2E6-C07B-4717-9895-778B4766FCFE}" type="sibTrans" cxnId="{E9993B3C-7450-4BF2-B989-1DB553537826}">
      <dgm:prSet/>
      <dgm:spPr/>
      <dgm:t>
        <a:bodyPr/>
        <a:lstStyle/>
        <a:p>
          <a:endParaRPr lang="en-US"/>
        </a:p>
      </dgm:t>
    </dgm:pt>
    <dgm:pt modelId="{E6E2B143-8A7F-4B2A-AC18-22CEFC1CD742}">
      <dgm:prSet phldrT="[Text]" custT="1"/>
      <dgm:spPr/>
      <dgm:t>
        <a:bodyPr/>
        <a:lstStyle/>
        <a:p>
          <a:r>
            <a:rPr lang="en-US" sz="1200" b="1" dirty="0"/>
            <a:t>Step 1:</a:t>
          </a:r>
        </a:p>
        <a:p>
          <a:r>
            <a:rPr lang="en-US" sz="1200" dirty="0"/>
            <a:t>Manager lists </a:t>
          </a:r>
          <a:r>
            <a:rPr lang="en-US" sz="1200" u="sng" dirty="0"/>
            <a:t>all</a:t>
          </a:r>
          <a:r>
            <a:rPr lang="en-US" sz="1200" dirty="0"/>
            <a:t> direct reports on white board</a:t>
          </a:r>
        </a:p>
      </dgm:t>
    </dgm:pt>
    <dgm:pt modelId="{C0FF50E2-6D45-4BB0-9127-C3DBC5F671C5}" type="parTrans" cxnId="{DF7433E8-F1F6-4707-B3CA-E949701DCEAE}">
      <dgm:prSet/>
      <dgm:spPr/>
      <dgm:t>
        <a:bodyPr/>
        <a:lstStyle/>
        <a:p>
          <a:endParaRPr lang="en-US"/>
        </a:p>
      </dgm:t>
    </dgm:pt>
    <dgm:pt modelId="{D4545C91-7B16-413B-8C61-BE24789CC980}" type="sibTrans" cxnId="{DF7433E8-F1F6-4707-B3CA-E949701DCEAE}">
      <dgm:prSet/>
      <dgm:spPr/>
      <dgm:t>
        <a:bodyPr/>
        <a:lstStyle/>
        <a:p>
          <a:endParaRPr lang="en-US"/>
        </a:p>
      </dgm:t>
    </dgm:pt>
    <dgm:pt modelId="{E8BC84BB-8C87-4BEF-96C9-681E31C7CC2B}">
      <dgm:prSet phldrT="[Text]" custT="1"/>
      <dgm:spPr/>
      <dgm:t>
        <a:bodyPr/>
        <a:lstStyle/>
        <a:p>
          <a:r>
            <a:rPr lang="en-US" sz="1200" b="1" dirty="0"/>
            <a:t>Step 3:</a:t>
          </a:r>
        </a:p>
        <a:p>
          <a:r>
            <a:rPr lang="en-US" sz="1200" dirty="0"/>
            <a:t>Non-direct managers plot “Sam” at the white board (1 person per time is plotted)</a:t>
          </a:r>
        </a:p>
        <a:p>
          <a:endParaRPr lang="en-US" sz="1000" dirty="0"/>
        </a:p>
        <a:p>
          <a:endParaRPr lang="en-US" sz="1000" dirty="0"/>
        </a:p>
      </dgm:t>
    </dgm:pt>
    <dgm:pt modelId="{7284160D-AFDD-437B-AFCB-3C84B005FF7F}" type="parTrans" cxnId="{7D5D2E22-8728-4862-B78D-1B8C593A560C}">
      <dgm:prSet/>
      <dgm:spPr/>
      <dgm:t>
        <a:bodyPr/>
        <a:lstStyle/>
        <a:p>
          <a:endParaRPr lang="en-US"/>
        </a:p>
      </dgm:t>
    </dgm:pt>
    <dgm:pt modelId="{53FE0D6C-8015-4E95-96E8-8C5FFD55AA13}" type="sibTrans" cxnId="{7D5D2E22-8728-4862-B78D-1B8C593A560C}">
      <dgm:prSet/>
      <dgm:spPr/>
      <dgm:t>
        <a:bodyPr/>
        <a:lstStyle/>
        <a:p>
          <a:endParaRPr lang="en-US"/>
        </a:p>
      </dgm:t>
    </dgm:pt>
    <dgm:pt modelId="{05B931EB-5A98-44ED-8E9C-AC4548623BC9}">
      <dgm:prSet phldrT="[Text]" custT="1"/>
      <dgm:spPr/>
      <dgm:t>
        <a:bodyPr/>
        <a:lstStyle/>
        <a:p>
          <a:r>
            <a:rPr lang="en-US" sz="1200" b="1"/>
            <a:t>Step 4</a:t>
          </a:r>
        </a:p>
        <a:p>
          <a:r>
            <a:rPr lang="en-US" sz="1200">
              <a:sym typeface="Wingdings 3"/>
            </a:rPr>
            <a:t></a:t>
          </a:r>
          <a:r>
            <a:rPr lang="en-US" sz="1200"/>
            <a:t>Manager plots “Sam”</a:t>
          </a:r>
        </a:p>
        <a:p>
          <a:r>
            <a:rPr lang="en-US" sz="1200"/>
            <a:t> 2-minute “executive overview” describing the plotting rationale</a:t>
          </a:r>
        </a:p>
        <a:p>
          <a:r>
            <a:rPr lang="en-US" sz="1200">
              <a:sym typeface="Wingdings 3"/>
            </a:rPr>
            <a:t></a:t>
          </a:r>
          <a:r>
            <a:rPr lang="en-US" sz="1200"/>
            <a:t>Non-Direct Managers:  </a:t>
          </a:r>
        </a:p>
        <a:p>
          <a:r>
            <a:rPr lang="en-US" sz="1200"/>
            <a:t>3-5-minutes for questions/discussion</a:t>
          </a:r>
        </a:p>
        <a:p>
          <a:endParaRPr lang="en-US" sz="900"/>
        </a:p>
        <a:p>
          <a:endParaRPr lang="en-US" sz="900" dirty="0"/>
        </a:p>
      </dgm:t>
    </dgm:pt>
    <dgm:pt modelId="{57886B06-0316-4636-BC1F-56839F4CF6E6}" type="parTrans" cxnId="{6015A5E6-AE20-4F47-874E-616A21ED0FBD}">
      <dgm:prSet/>
      <dgm:spPr/>
      <dgm:t>
        <a:bodyPr/>
        <a:lstStyle/>
        <a:p>
          <a:endParaRPr lang="en-US"/>
        </a:p>
      </dgm:t>
    </dgm:pt>
    <dgm:pt modelId="{712A225B-D8E3-4527-B812-74BD22A799F1}" type="sibTrans" cxnId="{6015A5E6-AE20-4F47-874E-616A21ED0FBD}">
      <dgm:prSet/>
      <dgm:spPr/>
      <dgm:t>
        <a:bodyPr/>
        <a:lstStyle/>
        <a:p>
          <a:endParaRPr lang="en-US"/>
        </a:p>
      </dgm:t>
    </dgm:pt>
    <dgm:pt modelId="{2D755153-B17F-49D7-8DE3-CFB928955F49}">
      <dgm:prSet phldrT="[Text]" custT="1"/>
      <dgm:spPr/>
      <dgm:t>
        <a:bodyPr/>
        <a:lstStyle/>
        <a:p>
          <a:r>
            <a:rPr lang="en-US" sz="1200" b="1"/>
            <a:t>Step 5</a:t>
          </a:r>
        </a:p>
        <a:p>
          <a:r>
            <a:rPr lang="en-US" sz="1200">
              <a:sym typeface="Wingdings 3"/>
            </a:rPr>
            <a:t></a:t>
          </a:r>
          <a:r>
            <a:rPr lang="en-US" sz="1200"/>
            <a:t>Agreement on final plotting coordinate</a:t>
          </a:r>
        </a:p>
        <a:p>
          <a:r>
            <a:rPr lang="en-US" sz="1200">
              <a:sym typeface="Wingdings 3"/>
            </a:rPr>
            <a:t></a:t>
          </a:r>
          <a:r>
            <a:rPr lang="en-US" sz="1200"/>
            <a:t>Now return to Step 3 to plot the next employee</a:t>
          </a:r>
        </a:p>
        <a:p>
          <a:endParaRPr lang="en-US" sz="1000"/>
        </a:p>
        <a:p>
          <a:endParaRPr lang="en-US" sz="1000" dirty="0"/>
        </a:p>
      </dgm:t>
    </dgm:pt>
    <dgm:pt modelId="{3651CBA2-AA8B-492E-8ADB-A4593515182E}" type="parTrans" cxnId="{09928F64-89A7-4E86-8334-C83F05486DCF}">
      <dgm:prSet/>
      <dgm:spPr/>
      <dgm:t>
        <a:bodyPr/>
        <a:lstStyle/>
        <a:p>
          <a:endParaRPr lang="en-US"/>
        </a:p>
      </dgm:t>
    </dgm:pt>
    <dgm:pt modelId="{69D4E0E0-A324-4015-B797-A142BA3CAE0C}" type="sibTrans" cxnId="{09928F64-89A7-4E86-8334-C83F05486DCF}">
      <dgm:prSet/>
      <dgm:spPr/>
      <dgm:t>
        <a:bodyPr/>
        <a:lstStyle/>
        <a:p>
          <a:endParaRPr lang="en-US"/>
        </a:p>
      </dgm:t>
    </dgm:pt>
    <dgm:pt modelId="{02AC4649-9872-42F9-BA3C-25A2F3B302CD}">
      <dgm:prSet phldrT="[Text]" custT="1"/>
      <dgm:spPr/>
      <dgm:t>
        <a:bodyPr/>
        <a:lstStyle/>
        <a:p>
          <a:r>
            <a:rPr lang="en-US" sz="1200" b="1" dirty="0"/>
            <a:t>Step 2:</a:t>
          </a:r>
        </a:p>
        <a:p>
          <a:r>
            <a:rPr lang="en-US" sz="1200" dirty="0"/>
            <a:t>Non-direct managers (team) plot *all employees on their personal Employee Performance Continuum grids</a:t>
          </a:r>
        </a:p>
      </dgm:t>
    </dgm:pt>
    <dgm:pt modelId="{4DD670C5-B15C-47C8-8213-9FB364F8E88F}" type="parTrans" cxnId="{A42E5B75-C6F4-42A2-B0B6-9F8C6197ACF1}">
      <dgm:prSet/>
      <dgm:spPr/>
      <dgm:t>
        <a:bodyPr/>
        <a:lstStyle/>
        <a:p>
          <a:endParaRPr lang="en-US"/>
        </a:p>
      </dgm:t>
    </dgm:pt>
    <dgm:pt modelId="{682B48F5-F29C-47D1-80F0-C48FC833ADBF}" type="sibTrans" cxnId="{A42E5B75-C6F4-42A2-B0B6-9F8C6197ACF1}">
      <dgm:prSet/>
      <dgm:spPr/>
      <dgm:t>
        <a:bodyPr/>
        <a:lstStyle/>
        <a:p>
          <a:endParaRPr lang="en-US"/>
        </a:p>
      </dgm:t>
    </dgm:pt>
    <dgm:pt modelId="{8FF19272-4D2F-4C15-BE49-8F37BA35FE7D}" type="pres">
      <dgm:prSet presAssocID="{67AB1054-67DF-41C4-917A-5EFFB26731E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349E97-7B8C-4809-BD08-2B02EA685DD9}" type="pres">
      <dgm:prSet presAssocID="{D877A4BB-046F-4335-A646-879AA5563887}" presName="centerShape" presStyleLbl="node0" presStyleIdx="0" presStyleCnt="1" custLinFactNeighborX="-1438" custLinFactNeighborY="-1535"/>
      <dgm:spPr/>
    </dgm:pt>
    <dgm:pt modelId="{59BCB6A6-F79E-4F9F-A007-2080B6983760}" type="pres">
      <dgm:prSet presAssocID="{E6E2B143-8A7F-4B2A-AC18-22CEFC1CD742}" presName="node" presStyleLbl="node1" presStyleIdx="0" presStyleCnt="5" custScaleX="115558" custScaleY="115851" custRadScaleRad="100686" custRadScaleInc="1453">
        <dgm:presLayoutVars>
          <dgm:bulletEnabled val="1"/>
        </dgm:presLayoutVars>
      </dgm:prSet>
      <dgm:spPr/>
    </dgm:pt>
    <dgm:pt modelId="{AC7821BA-3C63-409B-A071-3A3A0AF9E140}" type="pres">
      <dgm:prSet presAssocID="{E6E2B143-8A7F-4B2A-AC18-22CEFC1CD742}" presName="dummy" presStyleCnt="0"/>
      <dgm:spPr/>
    </dgm:pt>
    <dgm:pt modelId="{89F207CD-F320-49CA-9AC3-98C3AFEA3BC3}" type="pres">
      <dgm:prSet presAssocID="{D4545C91-7B16-413B-8C61-BE24789CC980}" presName="sibTrans" presStyleLbl="sibTrans2D1" presStyleIdx="0" presStyleCnt="5"/>
      <dgm:spPr/>
    </dgm:pt>
    <dgm:pt modelId="{0948A286-709D-4443-89B8-0B61B1140916}" type="pres">
      <dgm:prSet presAssocID="{02AC4649-9872-42F9-BA3C-25A2F3B302CD}" presName="node" presStyleLbl="node1" presStyleIdx="1" presStyleCnt="5">
        <dgm:presLayoutVars>
          <dgm:bulletEnabled val="1"/>
        </dgm:presLayoutVars>
      </dgm:prSet>
      <dgm:spPr/>
    </dgm:pt>
    <dgm:pt modelId="{71481B1E-C3FD-47C9-A792-D2B1C97F9A59}" type="pres">
      <dgm:prSet presAssocID="{02AC4649-9872-42F9-BA3C-25A2F3B302CD}" presName="dummy" presStyleCnt="0"/>
      <dgm:spPr/>
    </dgm:pt>
    <dgm:pt modelId="{F127297E-E2E1-489F-AA18-8C73A109EE78}" type="pres">
      <dgm:prSet presAssocID="{682B48F5-F29C-47D1-80F0-C48FC833ADBF}" presName="sibTrans" presStyleLbl="sibTrans2D1" presStyleIdx="1" presStyleCnt="5"/>
      <dgm:spPr/>
    </dgm:pt>
    <dgm:pt modelId="{00EBA4C3-C74F-4124-97CD-B3399B702B78}" type="pres">
      <dgm:prSet presAssocID="{E8BC84BB-8C87-4BEF-96C9-681E31C7CC2B}" presName="node" presStyleLbl="node1" presStyleIdx="2" presStyleCnt="5" custScaleX="117211" custScaleY="113338">
        <dgm:presLayoutVars>
          <dgm:bulletEnabled val="1"/>
        </dgm:presLayoutVars>
      </dgm:prSet>
      <dgm:spPr/>
    </dgm:pt>
    <dgm:pt modelId="{430775B9-EB8E-4666-BE49-BE57F7DD3D13}" type="pres">
      <dgm:prSet presAssocID="{E8BC84BB-8C87-4BEF-96C9-681E31C7CC2B}" presName="dummy" presStyleCnt="0"/>
      <dgm:spPr/>
    </dgm:pt>
    <dgm:pt modelId="{537DD409-9664-4120-A00C-BEA8DB59539B}" type="pres">
      <dgm:prSet presAssocID="{53FE0D6C-8015-4E95-96E8-8C5FFD55AA13}" presName="sibTrans" presStyleLbl="sibTrans2D1" presStyleIdx="2" presStyleCnt="5"/>
      <dgm:spPr/>
    </dgm:pt>
    <dgm:pt modelId="{237287E3-D82B-4279-8BBF-33C718D99C17}" type="pres">
      <dgm:prSet presAssocID="{05B931EB-5A98-44ED-8E9C-AC4548623BC9}" presName="node" presStyleLbl="node1" presStyleIdx="3" presStyleCnt="5" custScaleX="125562" custScaleY="121021">
        <dgm:presLayoutVars>
          <dgm:bulletEnabled val="1"/>
        </dgm:presLayoutVars>
      </dgm:prSet>
      <dgm:spPr/>
    </dgm:pt>
    <dgm:pt modelId="{1478A4E6-9DCB-421C-9A7D-3B638007372D}" type="pres">
      <dgm:prSet presAssocID="{05B931EB-5A98-44ED-8E9C-AC4548623BC9}" presName="dummy" presStyleCnt="0"/>
      <dgm:spPr/>
    </dgm:pt>
    <dgm:pt modelId="{647F1731-6DE5-4129-A5B7-C7E0938E2BDC}" type="pres">
      <dgm:prSet presAssocID="{712A225B-D8E3-4527-B812-74BD22A799F1}" presName="sibTrans" presStyleLbl="sibTrans2D1" presStyleIdx="3" presStyleCnt="5"/>
      <dgm:spPr/>
    </dgm:pt>
    <dgm:pt modelId="{07B39E0D-9690-40C8-A334-651EA0070043}" type="pres">
      <dgm:prSet presAssocID="{2D755153-B17F-49D7-8DE3-CFB928955F49}" presName="node" presStyleLbl="node1" presStyleIdx="4" presStyleCnt="5" custScaleX="125562" custScaleY="121021" custRadScaleRad="98265" custRadScaleInc="-7475">
        <dgm:presLayoutVars>
          <dgm:bulletEnabled val="1"/>
        </dgm:presLayoutVars>
      </dgm:prSet>
      <dgm:spPr/>
    </dgm:pt>
    <dgm:pt modelId="{0E779A77-065B-4FA2-A062-428AE4991696}" type="pres">
      <dgm:prSet presAssocID="{2D755153-B17F-49D7-8DE3-CFB928955F49}" presName="dummy" presStyleCnt="0"/>
      <dgm:spPr/>
    </dgm:pt>
    <dgm:pt modelId="{4709246E-CB6F-4DE0-A175-0F1D5F816672}" type="pres">
      <dgm:prSet presAssocID="{69D4E0E0-A324-4015-B797-A142BA3CAE0C}" presName="sibTrans" presStyleLbl="sibTrans2D1" presStyleIdx="4" presStyleCnt="5"/>
      <dgm:spPr/>
    </dgm:pt>
  </dgm:ptLst>
  <dgm:cxnLst>
    <dgm:cxn modelId="{CD13E512-89D5-419B-9A10-D586E6875D2D}" type="presOf" srcId="{53FE0D6C-8015-4E95-96E8-8C5FFD55AA13}" destId="{537DD409-9664-4120-A00C-BEA8DB59539B}" srcOrd="0" destOrd="0" presId="urn:microsoft.com/office/officeart/2005/8/layout/radial6"/>
    <dgm:cxn modelId="{31AA891D-9E72-4156-ACCC-AA5F060FE372}" type="presOf" srcId="{E6E2B143-8A7F-4B2A-AC18-22CEFC1CD742}" destId="{59BCB6A6-F79E-4F9F-A007-2080B6983760}" srcOrd="0" destOrd="0" presId="urn:microsoft.com/office/officeart/2005/8/layout/radial6"/>
    <dgm:cxn modelId="{7D5D2E22-8728-4862-B78D-1B8C593A560C}" srcId="{D877A4BB-046F-4335-A646-879AA5563887}" destId="{E8BC84BB-8C87-4BEF-96C9-681E31C7CC2B}" srcOrd="2" destOrd="0" parTransId="{7284160D-AFDD-437B-AFCB-3C84B005FF7F}" sibTransId="{53FE0D6C-8015-4E95-96E8-8C5FFD55AA13}"/>
    <dgm:cxn modelId="{97388839-B5F1-43C6-9CB5-62B7F03634D7}" type="presOf" srcId="{05B931EB-5A98-44ED-8E9C-AC4548623BC9}" destId="{237287E3-D82B-4279-8BBF-33C718D99C17}" srcOrd="0" destOrd="0" presId="urn:microsoft.com/office/officeart/2005/8/layout/radial6"/>
    <dgm:cxn modelId="{E9993B3C-7450-4BF2-B989-1DB553537826}" srcId="{67AB1054-67DF-41C4-917A-5EFFB26731E5}" destId="{D877A4BB-046F-4335-A646-879AA5563887}" srcOrd="0" destOrd="0" parTransId="{459EB81A-FA1D-4A96-9512-595E81848FAF}" sibTransId="{C31EF2E6-C07B-4717-9895-778B4766FCFE}"/>
    <dgm:cxn modelId="{597D1D61-F116-4AED-AA99-5B381E9E7B76}" type="presOf" srcId="{69D4E0E0-A324-4015-B797-A142BA3CAE0C}" destId="{4709246E-CB6F-4DE0-A175-0F1D5F816672}" srcOrd="0" destOrd="0" presId="urn:microsoft.com/office/officeart/2005/8/layout/radial6"/>
    <dgm:cxn modelId="{09928F64-89A7-4E86-8334-C83F05486DCF}" srcId="{D877A4BB-046F-4335-A646-879AA5563887}" destId="{2D755153-B17F-49D7-8DE3-CFB928955F49}" srcOrd="4" destOrd="0" parTransId="{3651CBA2-AA8B-492E-8ADB-A4593515182E}" sibTransId="{69D4E0E0-A324-4015-B797-A142BA3CAE0C}"/>
    <dgm:cxn modelId="{07C40D66-A597-46EE-9C1B-714EE412B98D}" type="presOf" srcId="{682B48F5-F29C-47D1-80F0-C48FC833ADBF}" destId="{F127297E-E2E1-489F-AA18-8C73A109EE78}" srcOrd="0" destOrd="0" presId="urn:microsoft.com/office/officeart/2005/8/layout/radial6"/>
    <dgm:cxn modelId="{F7302667-9AFC-40C3-9494-4D771F2AF2B1}" type="presOf" srcId="{D4545C91-7B16-413B-8C61-BE24789CC980}" destId="{89F207CD-F320-49CA-9AC3-98C3AFEA3BC3}" srcOrd="0" destOrd="0" presId="urn:microsoft.com/office/officeart/2005/8/layout/radial6"/>
    <dgm:cxn modelId="{A42E5B75-C6F4-42A2-B0B6-9F8C6197ACF1}" srcId="{D877A4BB-046F-4335-A646-879AA5563887}" destId="{02AC4649-9872-42F9-BA3C-25A2F3B302CD}" srcOrd="1" destOrd="0" parTransId="{4DD670C5-B15C-47C8-8213-9FB364F8E88F}" sibTransId="{682B48F5-F29C-47D1-80F0-C48FC833ADBF}"/>
    <dgm:cxn modelId="{3682A17B-1BED-4653-9F45-0C2EF7F0295C}" type="presOf" srcId="{D877A4BB-046F-4335-A646-879AA5563887}" destId="{3B349E97-7B8C-4809-BD08-2B02EA685DD9}" srcOrd="0" destOrd="0" presId="urn:microsoft.com/office/officeart/2005/8/layout/radial6"/>
    <dgm:cxn modelId="{130C047D-C237-4965-B8CE-B569FFE256C1}" type="presOf" srcId="{712A225B-D8E3-4527-B812-74BD22A799F1}" destId="{647F1731-6DE5-4129-A5B7-C7E0938E2BDC}" srcOrd="0" destOrd="0" presId="urn:microsoft.com/office/officeart/2005/8/layout/radial6"/>
    <dgm:cxn modelId="{3B09107F-9838-483E-A5A3-E6E543B87668}" type="presOf" srcId="{67AB1054-67DF-41C4-917A-5EFFB26731E5}" destId="{8FF19272-4D2F-4C15-BE49-8F37BA35FE7D}" srcOrd="0" destOrd="0" presId="urn:microsoft.com/office/officeart/2005/8/layout/radial6"/>
    <dgm:cxn modelId="{9188589E-7D02-429C-8CAD-75B25E612A8B}" type="presOf" srcId="{E8BC84BB-8C87-4BEF-96C9-681E31C7CC2B}" destId="{00EBA4C3-C74F-4124-97CD-B3399B702B78}" srcOrd="0" destOrd="0" presId="urn:microsoft.com/office/officeart/2005/8/layout/radial6"/>
    <dgm:cxn modelId="{55F560A2-B32A-4C4C-9150-526F6AE38CA7}" type="presOf" srcId="{02AC4649-9872-42F9-BA3C-25A2F3B302CD}" destId="{0948A286-709D-4443-89B8-0B61B1140916}" srcOrd="0" destOrd="0" presId="urn:microsoft.com/office/officeart/2005/8/layout/radial6"/>
    <dgm:cxn modelId="{AEA31CE4-505A-4614-AB86-C0DC32DE1E99}" type="presOf" srcId="{2D755153-B17F-49D7-8DE3-CFB928955F49}" destId="{07B39E0D-9690-40C8-A334-651EA0070043}" srcOrd="0" destOrd="0" presId="urn:microsoft.com/office/officeart/2005/8/layout/radial6"/>
    <dgm:cxn modelId="{6015A5E6-AE20-4F47-874E-616A21ED0FBD}" srcId="{D877A4BB-046F-4335-A646-879AA5563887}" destId="{05B931EB-5A98-44ED-8E9C-AC4548623BC9}" srcOrd="3" destOrd="0" parTransId="{57886B06-0316-4636-BC1F-56839F4CF6E6}" sibTransId="{712A225B-D8E3-4527-B812-74BD22A799F1}"/>
    <dgm:cxn modelId="{DF7433E8-F1F6-4707-B3CA-E949701DCEAE}" srcId="{D877A4BB-046F-4335-A646-879AA5563887}" destId="{E6E2B143-8A7F-4B2A-AC18-22CEFC1CD742}" srcOrd="0" destOrd="0" parTransId="{C0FF50E2-6D45-4BB0-9127-C3DBC5F671C5}" sibTransId="{D4545C91-7B16-413B-8C61-BE24789CC980}"/>
    <dgm:cxn modelId="{F2207928-AB83-4599-AC65-415118508216}" type="presParOf" srcId="{8FF19272-4D2F-4C15-BE49-8F37BA35FE7D}" destId="{3B349E97-7B8C-4809-BD08-2B02EA685DD9}" srcOrd="0" destOrd="0" presId="urn:microsoft.com/office/officeart/2005/8/layout/radial6"/>
    <dgm:cxn modelId="{8F833897-47C0-448E-B38B-06E38D731F51}" type="presParOf" srcId="{8FF19272-4D2F-4C15-BE49-8F37BA35FE7D}" destId="{59BCB6A6-F79E-4F9F-A007-2080B6983760}" srcOrd="1" destOrd="0" presId="urn:microsoft.com/office/officeart/2005/8/layout/radial6"/>
    <dgm:cxn modelId="{06B12FE7-A837-48CD-8D4A-CD0B2F95055E}" type="presParOf" srcId="{8FF19272-4D2F-4C15-BE49-8F37BA35FE7D}" destId="{AC7821BA-3C63-409B-A071-3A3A0AF9E140}" srcOrd="2" destOrd="0" presId="urn:microsoft.com/office/officeart/2005/8/layout/radial6"/>
    <dgm:cxn modelId="{C3C8BC7C-2EBF-44BC-A6EF-0D4E373901B4}" type="presParOf" srcId="{8FF19272-4D2F-4C15-BE49-8F37BA35FE7D}" destId="{89F207CD-F320-49CA-9AC3-98C3AFEA3BC3}" srcOrd="3" destOrd="0" presId="urn:microsoft.com/office/officeart/2005/8/layout/radial6"/>
    <dgm:cxn modelId="{6D925487-5E63-436E-9AB6-D3DE120EB9ED}" type="presParOf" srcId="{8FF19272-4D2F-4C15-BE49-8F37BA35FE7D}" destId="{0948A286-709D-4443-89B8-0B61B1140916}" srcOrd="4" destOrd="0" presId="urn:microsoft.com/office/officeart/2005/8/layout/radial6"/>
    <dgm:cxn modelId="{36202166-094B-4920-BDA8-F2698B2EA8BB}" type="presParOf" srcId="{8FF19272-4D2F-4C15-BE49-8F37BA35FE7D}" destId="{71481B1E-C3FD-47C9-A792-D2B1C97F9A59}" srcOrd="5" destOrd="0" presId="urn:microsoft.com/office/officeart/2005/8/layout/radial6"/>
    <dgm:cxn modelId="{81D9A288-17B1-41BC-93AA-61461575ACC6}" type="presParOf" srcId="{8FF19272-4D2F-4C15-BE49-8F37BA35FE7D}" destId="{F127297E-E2E1-489F-AA18-8C73A109EE78}" srcOrd="6" destOrd="0" presId="urn:microsoft.com/office/officeart/2005/8/layout/radial6"/>
    <dgm:cxn modelId="{3A3AA365-DBED-4F12-A1CA-D77F880DFA87}" type="presParOf" srcId="{8FF19272-4D2F-4C15-BE49-8F37BA35FE7D}" destId="{00EBA4C3-C74F-4124-97CD-B3399B702B78}" srcOrd="7" destOrd="0" presId="urn:microsoft.com/office/officeart/2005/8/layout/radial6"/>
    <dgm:cxn modelId="{2040556F-C892-482E-B056-FB832452AA45}" type="presParOf" srcId="{8FF19272-4D2F-4C15-BE49-8F37BA35FE7D}" destId="{430775B9-EB8E-4666-BE49-BE57F7DD3D13}" srcOrd="8" destOrd="0" presId="urn:microsoft.com/office/officeart/2005/8/layout/radial6"/>
    <dgm:cxn modelId="{06E9EE08-1973-4E95-BF12-49835A3E4BB5}" type="presParOf" srcId="{8FF19272-4D2F-4C15-BE49-8F37BA35FE7D}" destId="{537DD409-9664-4120-A00C-BEA8DB59539B}" srcOrd="9" destOrd="0" presId="urn:microsoft.com/office/officeart/2005/8/layout/radial6"/>
    <dgm:cxn modelId="{48534334-25E5-4A8F-91F2-CCF364C1F8F7}" type="presParOf" srcId="{8FF19272-4D2F-4C15-BE49-8F37BA35FE7D}" destId="{237287E3-D82B-4279-8BBF-33C718D99C17}" srcOrd="10" destOrd="0" presId="urn:microsoft.com/office/officeart/2005/8/layout/radial6"/>
    <dgm:cxn modelId="{C7A35AA3-F863-458D-A6F2-9060732E783A}" type="presParOf" srcId="{8FF19272-4D2F-4C15-BE49-8F37BA35FE7D}" destId="{1478A4E6-9DCB-421C-9A7D-3B638007372D}" srcOrd="11" destOrd="0" presId="urn:microsoft.com/office/officeart/2005/8/layout/radial6"/>
    <dgm:cxn modelId="{7F405DA7-E971-438D-B1B3-FAC3487F1090}" type="presParOf" srcId="{8FF19272-4D2F-4C15-BE49-8F37BA35FE7D}" destId="{647F1731-6DE5-4129-A5B7-C7E0938E2BDC}" srcOrd="12" destOrd="0" presId="urn:microsoft.com/office/officeart/2005/8/layout/radial6"/>
    <dgm:cxn modelId="{225F8838-DCD7-4730-B27C-2FB4AF27E5D1}" type="presParOf" srcId="{8FF19272-4D2F-4C15-BE49-8F37BA35FE7D}" destId="{07B39E0D-9690-40C8-A334-651EA0070043}" srcOrd="13" destOrd="0" presId="urn:microsoft.com/office/officeart/2005/8/layout/radial6"/>
    <dgm:cxn modelId="{AB9F4BDE-D721-4291-8492-AD53F2DAD427}" type="presParOf" srcId="{8FF19272-4D2F-4C15-BE49-8F37BA35FE7D}" destId="{0E779A77-065B-4FA2-A062-428AE4991696}" srcOrd="14" destOrd="0" presId="urn:microsoft.com/office/officeart/2005/8/layout/radial6"/>
    <dgm:cxn modelId="{6CDC3126-A5D9-4866-A860-58A6F27F440E}" type="presParOf" srcId="{8FF19272-4D2F-4C15-BE49-8F37BA35FE7D}" destId="{4709246E-CB6F-4DE0-A175-0F1D5F81667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9246E-CB6F-4DE0-A175-0F1D5F816672}">
      <dsp:nvSpPr>
        <dsp:cNvPr id="0" name=""/>
        <dsp:cNvSpPr/>
      </dsp:nvSpPr>
      <dsp:spPr>
        <a:xfrm>
          <a:off x="2453073" y="808881"/>
          <a:ext cx="5393236" cy="5393236"/>
        </a:xfrm>
        <a:prstGeom prst="blockArc">
          <a:avLst>
            <a:gd name="adj1" fmla="val 11754782"/>
            <a:gd name="adj2" fmla="val 16158928"/>
            <a:gd name="adj3" fmla="val 4637"/>
          </a:avLst>
        </a:prstGeom>
        <a:solidFill>
          <a:schemeClr val="accent6">
            <a:shade val="90000"/>
            <a:hueOff val="797974"/>
            <a:satOff val="-56215"/>
            <a:lumOff val="3514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7F1731-6DE5-4129-A5B7-C7E0938E2BDC}">
      <dsp:nvSpPr>
        <dsp:cNvPr id="0" name=""/>
        <dsp:cNvSpPr/>
      </dsp:nvSpPr>
      <dsp:spPr>
        <a:xfrm>
          <a:off x="2444577" y="838044"/>
          <a:ext cx="5393236" cy="5393236"/>
        </a:xfrm>
        <a:prstGeom prst="blockArc">
          <a:avLst>
            <a:gd name="adj1" fmla="val 7623530"/>
            <a:gd name="adj2" fmla="val 11794425"/>
            <a:gd name="adj3" fmla="val 4637"/>
          </a:avLst>
        </a:prstGeom>
        <a:solidFill>
          <a:schemeClr val="accent6">
            <a:shade val="90000"/>
            <a:hueOff val="598480"/>
            <a:satOff val="-42161"/>
            <a:lumOff val="263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7DD409-9664-4120-A00C-BEA8DB59539B}">
      <dsp:nvSpPr>
        <dsp:cNvPr id="0" name=""/>
        <dsp:cNvSpPr/>
      </dsp:nvSpPr>
      <dsp:spPr>
        <a:xfrm>
          <a:off x="2405462" y="809069"/>
          <a:ext cx="5393236" cy="5393236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6">
            <a:shade val="90000"/>
            <a:hueOff val="398987"/>
            <a:satOff val="-28108"/>
            <a:lumOff val="1757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27297E-E2E1-489F-AA18-8C73A109EE78}">
      <dsp:nvSpPr>
        <dsp:cNvPr id="0" name=""/>
        <dsp:cNvSpPr/>
      </dsp:nvSpPr>
      <dsp:spPr>
        <a:xfrm>
          <a:off x="2405462" y="809069"/>
          <a:ext cx="5393236" cy="5393236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6">
            <a:shade val="90000"/>
            <a:hueOff val="199493"/>
            <a:satOff val="-14054"/>
            <a:lumOff val="87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F207CD-F320-49CA-9AC3-98C3AFEA3BC3}">
      <dsp:nvSpPr>
        <dsp:cNvPr id="0" name=""/>
        <dsp:cNvSpPr/>
      </dsp:nvSpPr>
      <dsp:spPr>
        <a:xfrm>
          <a:off x="2405446" y="809019"/>
          <a:ext cx="5393236" cy="5393236"/>
        </a:xfrm>
        <a:prstGeom prst="blockArc">
          <a:avLst>
            <a:gd name="adj1" fmla="val 16221088"/>
            <a:gd name="adj2" fmla="val 20520068"/>
            <a:gd name="adj3" fmla="val 4637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349E97-7B8C-4809-BD08-2B02EA685DD9}">
      <dsp:nvSpPr>
        <dsp:cNvPr id="0" name=""/>
        <dsp:cNvSpPr/>
      </dsp:nvSpPr>
      <dsp:spPr>
        <a:xfrm>
          <a:off x="3785860" y="2184357"/>
          <a:ext cx="2480927" cy="2480927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Team Lead Plotting Approach</a:t>
          </a:r>
          <a:br>
            <a:rPr lang="en-US" sz="2000" b="1" kern="1200" dirty="0"/>
          </a:br>
          <a:r>
            <a:rPr lang="en-US" sz="1200" kern="1200" dirty="0"/>
            <a:t>Manager Plots Last </a:t>
          </a:r>
          <a:endParaRPr lang="en-US" sz="2000" b="1" kern="1200" dirty="0"/>
        </a:p>
      </dsp:txBody>
      <dsp:txXfrm>
        <a:off x="4149183" y="2547680"/>
        <a:ext cx="1754281" cy="1754281"/>
      </dsp:txXfrm>
    </dsp:sp>
    <dsp:sp modelId="{59BCB6A6-F79E-4F9F-A007-2080B6983760}">
      <dsp:nvSpPr>
        <dsp:cNvPr id="0" name=""/>
        <dsp:cNvSpPr/>
      </dsp:nvSpPr>
      <dsp:spPr>
        <a:xfrm>
          <a:off x="4114803" y="-134373"/>
          <a:ext cx="2006837" cy="2011925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Step 1: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Manager lists </a:t>
          </a:r>
          <a:r>
            <a:rPr lang="en-US" sz="1200" u="sng" kern="1200" dirty="0"/>
            <a:t>all</a:t>
          </a:r>
          <a:r>
            <a:rPr lang="en-US" sz="1200" kern="1200" dirty="0"/>
            <a:t> direct reports on white board</a:t>
          </a:r>
        </a:p>
      </dsp:txBody>
      <dsp:txXfrm>
        <a:off x="4408697" y="160267"/>
        <a:ext cx="1419049" cy="1422645"/>
      </dsp:txXfrm>
    </dsp:sp>
    <dsp:sp modelId="{0948A286-709D-4443-89B8-0B61B1140916}">
      <dsp:nvSpPr>
        <dsp:cNvPr id="0" name=""/>
        <dsp:cNvSpPr/>
      </dsp:nvSpPr>
      <dsp:spPr>
        <a:xfrm>
          <a:off x="6738932" y="1823381"/>
          <a:ext cx="1736649" cy="1736649"/>
        </a:xfrm>
        <a:prstGeom prst="ellipse">
          <a:avLst/>
        </a:prstGeom>
        <a:solidFill>
          <a:schemeClr val="accent6">
            <a:shade val="80000"/>
            <a:hueOff val="198024"/>
            <a:satOff val="-14054"/>
            <a:lumOff val="92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Step 2: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Non-direct managers (team) plot *all employees on their personal Employee Performance Continuum grids</a:t>
          </a:r>
        </a:p>
      </dsp:txBody>
      <dsp:txXfrm>
        <a:off x="6993258" y="2077707"/>
        <a:ext cx="1227997" cy="1227997"/>
      </dsp:txXfrm>
    </dsp:sp>
    <dsp:sp modelId="{00EBA4C3-C74F-4124-97CD-B3399B702B78}">
      <dsp:nvSpPr>
        <dsp:cNvPr id="0" name=""/>
        <dsp:cNvSpPr/>
      </dsp:nvSpPr>
      <dsp:spPr>
        <a:xfrm>
          <a:off x="5632593" y="4652576"/>
          <a:ext cx="2035544" cy="1968283"/>
        </a:xfrm>
        <a:prstGeom prst="ellipse">
          <a:avLst/>
        </a:prstGeom>
        <a:solidFill>
          <a:schemeClr val="accent6">
            <a:shade val="80000"/>
            <a:hueOff val="396048"/>
            <a:satOff val="-28108"/>
            <a:lumOff val="184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Step 3: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Non-direct managers plot “Sam” at the white board (1 person per time is plotted)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5930692" y="4940824"/>
        <a:ext cx="1439346" cy="1391787"/>
      </dsp:txXfrm>
    </dsp:sp>
    <dsp:sp modelId="{237287E3-D82B-4279-8BBF-33C718D99C17}">
      <dsp:nvSpPr>
        <dsp:cNvPr id="0" name=""/>
        <dsp:cNvSpPr/>
      </dsp:nvSpPr>
      <dsp:spPr>
        <a:xfrm>
          <a:off x="2463510" y="4585863"/>
          <a:ext cx="2180571" cy="2101710"/>
        </a:xfrm>
        <a:prstGeom prst="ellipse">
          <a:avLst/>
        </a:prstGeom>
        <a:solidFill>
          <a:schemeClr val="accent6">
            <a:shade val="80000"/>
            <a:hueOff val="594073"/>
            <a:satOff val="-42161"/>
            <a:lumOff val="2774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Step 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ym typeface="Wingdings 3"/>
            </a:rPr>
            <a:t></a:t>
          </a:r>
          <a:r>
            <a:rPr lang="en-US" sz="1200" kern="1200"/>
            <a:t>Manager plots “Sam”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 2-minute “executive overview” describing the plotting rationale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ym typeface="Wingdings 3"/>
            </a:rPr>
            <a:t></a:t>
          </a:r>
          <a:r>
            <a:rPr lang="en-US" sz="1200" kern="1200"/>
            <a:t>Non-Direct Managers: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3-5-minutes for questions/discussion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2782847" y="4893651"/>
        <a:ext cx="1541897" cy="1486134"/>
      </dsp:txXfrm>
    </dsp:sp>
    <dsp:sp modelId="{07B39E0D-9690-40C8-A334-651EA0070043}">
      <dsp:nvSpPr>
        <dsp:cNvPr id="0" name=""/>
        <dsp:cNvSpPr/>
      </dsp:nvSpPr>
      <dsp:spPr>
        <a:xfrm>
          <a:off x="1526248" y="1732432"/>
          <a:ext cx="2180571" cy="2101710"/>
        </a:xfrm>
        <a:prstGeom prst="ellipse">
          <a:avLst/>
        </a:prstGeom>
        <a:solidFill>
          <a:schemeClr val="accent6">
            <a:shade val="80000"/>
            <a:hueOff val="792097"/>
            <a:satOff val="-56215"/>
            <a:lumOff val="369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Step 5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ym typeface="Wingdings 3"/>
            </a:rPr>
            <a:t></a:t>
          </a:r>
          <a:r>
            <a:rPr lang="en-US" sz="1200" kern="1200"/>
            <a:t>Agreement on final plotting coordinate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ym typeface="Wingdings 3"/>
            </a:rPr>
            <a:t></a:t>
          </a:r>
          <a:r>
            <a:rPr lang="en-US" sz="1200" kern="1200"/>
            <a:t>Now return to Step 3 to plot the next employee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1845585" y="2040220"/>
        <a:ext cx="1541897" cy="1486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7D79D-4999-4348-BD67-4BC5DE62E78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C88B8-755F-47DD-98A4-02C522A5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1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by clarifying what we mean when we talk about employee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B44B5-3CEF-9049-8A52-3725B1652B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422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each step on this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C88B8-755F-47DD-98A4-02C522A546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64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C88B8-755F-47DD-98A4-02C522A546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8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Become familiar with this animated slide.  </a:t>
            </a:r>
          </a:p>
          <a:p>
            <a:endParaRPr lang="en-US" dirty="0"/>
          </a:p>
          <a:p>
            <a:r>
              <a:rPr lang="en-US" dirty="0"/>
              <a:t>“The point is that we are plotting on a EPC (not so much in a box-model).  </a:t>
            </a:r>
          </a:p>
          <a:p>
            <a:endParaRPr lang="en-US" dirty="0"/>
          </a:p>
          <a:p>
            <a:r>
              <a:rPr lang="en-US" dirty="0"/>
              <a:t>Animation Part #1:  “Here’s where this individual’s Work Results fall </a:t>
            </a:r>
          </a:p>
          <a:p>
            <a:r>
              <a:rPr lang="en-US" dirty="0"/>
              <a:t>Animation Part #2:   “Here’s the Observed Behavior.  </a:t>
            </a:r>
          </a:p>
          <a:p>
            <a:r>
              <a:rPr lang="en-US" dirty="0"/>
              <a:t>Final Animation:  So, here’s the proper plotting.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C88B8-755F-47DD-98A4-02C522A546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75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B44B5-3CEF-9049-8A52-3725B1652B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335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and add any anecdotal information and ask participants to share (“Have you seen this before?”, “Why does this happen?”,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C88B8-755F-47DD-98A4-02C522A546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47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Become familiar with this animated slide.  </a:t>
            </a:r>
          </a:p>
          <a:p>
            <a:endParaRPr lang="en-US" dirty="0"/>
          </a:p>
          <a:p>
            <a:r>
              <a:rPr lang="en-US" dirty="0"/>
              <a:t>The first part is the same as the slide you’ve already shared:</a:t>
            </a:r>
          </a:p>
          <a:p>
            <a:endParaRPr lang="en-US" dirty="0"/>
          </a:p>
          <a:p>
            <a:r>
              <a:rPr lang="en-US" dirty="0"/>
              <a:t>“The point is that we are plotting on a EPC (not so much in a box-model).  </a:t>
            </a:r>
          </a:p>
          <a:p>
            <a:endParaRPr lang="en-US" dirty="0"/>
          </a:p>
          <a:p>
            <a:r>
              <a:rPr lang="en-US" dirty="0"/>
              <a:t>Animation Part #1:  “Here’s where this individual’s Work Results fall </a:t>
            </a:r>
          </a:p>
          <a:p>
            <a:r>
              <a:rPr lang="en-US" dirty="0"/>
              <a:t>Animation Part #2:   “Here’s the Observed Behavior.  </a:t>
            </a:r>
          </a:p>
          <a:p>
            <a:r>
              <a:rPr lang="en-US" dirty="0"/>
              <a:t>Final Animation:  So, here’s the proper plotting.  </a:t>
            </a:r>
          </a:p>
          <a:p>
            <a:endParaRPr lang="en-US" dirty="0"/>
          </a:p>
          <a:p>
            <a:r>
              <a:rPr lang="en-US" b="1" dirty="0"/>
              <a:t>NOW SHOW THE ‘WHAT NOT TO DO” ANIMATION:</a:t>
            </a:r>
          </a:p>
          <a:p>
            <a:r>
              <a:rPr lang="en-US" dirty="0"/>
              <a:t>Animation:  Behavior is “swept under the carpet/fudged, etc. to off-set the positive Results.  This is an improper application of the EPC.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C88B8-755F-47DD-98A4-02C522A546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expect from people who are participating in the plotting sessions?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B44B5-3CEF-9049-8A52-3725B1652B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207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this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C88B8-755F-47DD-98A4-02C522A546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8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not lose sight of the purpose of this work and tool:  </a:t>
            </a:r>
          </a:p>
          <a:p>
            <a:r>
              <a:rPr lang="en-US" dirty="0"/>
              <a:t>Accelerating employee potential and aligning performance to drive our business.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B44B5-3CEF-9049-8A52-3725B1652B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07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animated slide that describes performance as a continuum of Work Results and Observed Behaviors:</a:t>
            </a:r>
          </a:p>
          <a:p>
            <a:endParaRPr lang="en-US" dirty="0"/>
          </a:p>
          <a:p>
            <a:r>
              <a:rPr lang="en-US" dirty="0"/>
              <a:t>The Employee Performance Continuum (EPC) is a visual model that describes and measures:</a:t>
            </a:r>
          </a:p>
          <a:p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Work Results: 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dirty="0"/>
              <a:t>Above the mid-level line Work Results are On-Target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dirty="0"/>
              <a:t>Below the mid-level line Work Results are Off-Target or an individual is new to the role and developing/growing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Observed Behaviors are an individuals actions, interactions with others, interpersonal skills, etc.: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Right of center are On-Target Behaviors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Left of center Off-Target Behaviors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C88B8-755F-47DD-98A4-02C522A546F9}" type="slidenum">
              <a:rPr lang="en-US" smtClean="0"/>
              <a:t>3</a:t>
            </a:fld>
            <a:endParaRPr lang="en-US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C4B588DF-21DE-401F-8708-E7D5AD12334B}"/>
              </a:ext>
            </a:extLst>
          </p:cNvPr>
          <p:cNvSpPr/>
          <p:nvPr/>
        </p:nvSpPr>
        <p:spPr>
          <a:xfrm>
            <a:off x="6037243" y="4400550"/>
            <a:ext cx="45719" cy="2220587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89E11-0116-4497-8476-438918559F4D}"/>
              </a:ext>
            </a:extLst>
          </p:cNvPr>
          <p:cNvSpPr txBox="1"/>
          <p:nvPr/>
        </p:nvSpPr>
        <p:spPr>
          <a:xfrm>
            <a:off x="3061864" y="6987758"/>
            <a:ext cx="21482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See next page for more details description of Work Results and Behaviors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168280-5A5B-4647-BEE9-C80C07E4444F}"/>
              </a:ext>
            </a:extLst>
          </p:cNvPr>
          <p:cNvCxnSpPr/>
          <p:nvPr/>
        </p:nvCxnSpPr>
        <p:spPr>
          <a:xfrm flipH="1">
            <a:off x="4946573" y="6621137"/>
            <a:ext cx="1090670" cy="451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5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Review the guidelines for Work Results and Observable Behaviors</a:t>
            </a:r>
          </a:p>
          <a:p>
            <a:pPr lvl="0"/>
            <a:r>
              <a:rPr lang="en-US" dirty="0"/>
              <a:t>Point to Mention:  the important thing is to describe the Work Results and Behaviors with examples, observations and most importantly, the impact on others, the work, operations, efficiency, and more.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936C3-8A0C-4A9E-AF9C-27243E0FB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©2015 Employee Performance Solutions, LLC  All Rights Reserved   </a:t>
            </a:r>
          </a:p>
        </p:txBody>
      </p:sp>
    </p:spTree>
    <p:extLst>
      <p:ext uri="{BB962C8B-B14F-4D97-AF65-F5344CB8AC3E}">
        <p14:creationId xmlns:p14="http://schemas.microsoft.com/office/powerpoint/2010/main" val="221365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the people whose performance is currently outside of the “upper-right”, at-risk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Remind people of the tools from training, the 7-step Performance Continuum Insight Method, to help define the problem and translate off-target performance into language and coaching to help the employee move forward 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Remind managers that you, HR, are there to help support managers with this process.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While an individual’s performance is currently off-target, don’t despair or give up.  Think: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What is this person capable of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Can the be a better version of themselves if they get the right feedback, coaching, and support?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How can I help get them back on track?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C88B8-755F-47DD-98A4-02C522A546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42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in mind that the reason for the Team Plotting work is to…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C88B8-755F-47DD-98A4-02C522A546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6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our process for ensuring that managers and employees connect regularly to discuss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B44B5-3CEF-9049-8A52-3725B1652B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09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during the 10-Minute Questions Conversation the employee will ask a question about moving forward such as, “What’s one way I can support the team more, or “What’s one thing I should prioritize”, etc.  All managers and employees have a built-in opportunity to ensure that better information is exchanged.  </a:t>
            </a:r>
          </a:p>
          <a:p>
            <a:endParaRPr lang="en-US" dirty="0"/>
          </a:p>
          <a:p>
            <a:r>
              <a:rPr lang="en-US" dirty="0"/>
              <a:t>If an employee’s performance is Off-Target in some way, then the answer to this question is the opposite of the problem; it’s a description of the target performance, with specific actions, and a description of what the positive impact will be.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C88B8-755F-47DD-98A4-02C522A546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7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revisit how we measure and track performance with the EPC.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B44B5-3CEF-9049-8A52-3725B1652B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87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begin by reviewing the Plotting Process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C88B8-755F-47DD-98A4-02C522A546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B51D-A5C6-4DE8-BC55-94023394C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A70F5-621F-402E-B0E2-3CE747CE1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B417B-F721-439D-BE02-9AF44A09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F25-80E5-4EB2-9BB6-43AB6640420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3934-CFFE-46FF-9A0B-329A44FE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94C76-F83E-47B6-A7CB-38823DB1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34E-5C1B-47FF-B4F5-F49E6BAF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6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7803-52DB-43B4-A010-D6B8D72B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B9883-77D7-44A9-8142-12418E478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28861-4197-4619-9895-EAC35F55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F25-80E5-4EB2-9BB6-43AB6640420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F8FC5-7D58-4D40-8888-AAE882CE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1A8B-A2B3-4833-AA93-09988F9A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34E-5C1B-47FF-B4F5-F49E6BAF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8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B60E8-D5FB-497D-BAD9-3FAB06981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94BB7-4AA2-4924-95B6-63EF9C3D8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DCFAE-C43F-4F09-A646-D000EC3C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F25-80E5-4EB2-9BB6-43AB6640420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BF8B2-F2AE-4256-80E3-94E2D223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4474C-0D7B-4EBA-ABEE-85E35EE6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34E-5C1B-47FF-B4F5-F49E6BAF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4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0196" y="274587"/>
            <a:ext cx="10971609" cy="1279178"/>
          </a:xfrm>
          <a:prstGeom prst="rect">
            <a:avLst/>
          </a:prstGeom>
        </p:spPr>
        <p:txBody>
          <a:bodyPr vert="horz" lIns="91036" tIns="45503" rIns="91036" bIns="45503"/>
          <a:lstStyle>
            <a:lvl1pPr>
              <a:defRPr sz="464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313" y="1875234"/>
            <a:ext cx="11001375" cy="4661297"/>
          </a:xfrm>
          <a:prstGeom prst="rect">
            <a:avLst/>
          </a:prstGeom>
        </p:spPr>
        <p:txBody>
          <a:bodyPr vert="horz" lIns="91036" tIns="45503" rIns="91036" bIns="45503"/>
          <a:lstStyle>
            <a:lvl1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49046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277BA-3B83-4B3C-B2BB-CCB35523F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EC977-4989-4670-91D2-C46888D1A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A6CA8-9A2E-41CF-BF7B-A8EABCBF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F66E-8C8C-4E82-AC29-E1B93771A5E9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1AA42-0194-4706-A2AE-4FC13639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10MQ Draft Development Document  Jamie Resker  Employee Performance Solutions  781-752-5716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AF1C6-2314-4F4A-9ADD-8189BC6A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4DCE-6C2D-46F0-A7E4-C4EDA63F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2138-8E4B-4000-BF66-A8CFC3D6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BDBDC-D3CC-4EDC-95F5-736A29C4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0D5EE-7285-4C38-BDE7-1B4A12A0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C03D-83C3-4CCF-A10E-C3BE589210D5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B853A-E308-4DA6-B825-76206D45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10MQ Draft Development Document  Jamie Resker  Employee Performance Solutions  781-752-5716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BC60-5CA7-4B25-9584-621E3A5D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4DCE-6C2D-46F0-A7E4-C4EDA63F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5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0722-E4A4-4400-B1BF-107328F6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B4614-8D2F-4FC5-917A-49FE332CE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40665-1B08-4CA8-9745-B640D9E0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559F-B962-4205-B2FE-AD0766B7AFC3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739F3-7540-490C-B1B2-6A097B2B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10MQ Draft Development Document  Jamie Resker  Employee Performance Solutions  781-752-5716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B7BDA-1956-4A33-BA01-CEEDE87D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4DCE-6C2D-46F0-A7E4-C4EDA63F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8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5177-E279-4AF9-AD0B-41BE39A3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BA488-FECF-4EC7-A9AC-E70254E96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1296B-4C7E-4224-856B-920AAFA42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6FC26-BC95-4617-8085-0E3D89CC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183-C5CE-4A27-9C26-994488EED437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87B87-9A67-4C4C-BD6F-A271E444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10MQ Draft Development Document  Jamie Resker  Employee Performance Solutions  781-752-5716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62FA4-6ADF-4140-A1C7-47CE6310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4DCE-6C2D-46F0-A7E4-C4EDA63F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9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AAB5E-334F-463F-BC71-BFFF54D9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ADB09-49B1-4B72-86F7-7C2282EF3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2E36E-FEBA-468D-866A-4BDBE9557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9765D-664E-49DD-843E-F23956E15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4CFF1-C749-486B-A11D-EBCCEA3BB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C7480-CC0C-4917-95C5-B61FCCB1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137B-3F5D-4C64-8444-260EBEDD4D88}" type="datetime1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E16C7-6C15-4B2F-BC19-CAB4F14F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10MQ Draft Development Document  Jamie Resker  Employee Performance Solutions  781-752-5716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CFBCA-5E53-45AD-AE49-AF53E5E1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4DCE-6C2D-46F0-A7E4-C4EDA63F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4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4C42-0B23-4447-8BFD-C9DC12D5E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04202-595C-4630-B365-C5D76A4A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2ED9-0ECE-413E-BEDF-E381110FDEF6}" type="datetime1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3DDE5-2782-4444-A79B-8AE95871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10MQ Draft Development Document  Jamie Resker  Employee Performance Solutions  781-752-5716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EF67A-A5D7-4DD1-98C0-F588F363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4DCE-6C2D-46F0-A7E4-C4EDA63F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1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767AF-1528-41C1-8AEF-6E47B8B2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F6F7-9E9D-4D68-809B-240178B9487E}" type="datetime1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6481A-8223-490D-95A3-B7B242EB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10MQ Draft Development Document  Jamie Resker  Employee Performance Solutions  781-752-5716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CA75B-F517-45F6-A1C3-F2875111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4DCE-6C2D-46F0-A7E4-C4EDA63F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D5D5-409B-49E9-8463-C58BC774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0CDC-D3F8-493A-A7DD-ED6B65E58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04AF4-AE9D-4540-92CC-A61CD3A9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F25-80E5-4EB2-9BB6-43AB6640420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578E1-B1A0-4D97-847C-9423D10AB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640A3-8ECC-4EFA-9AB7-5DB0686D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34E-5C1B-47FF-B4F5-F49E6BAF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41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0BF7F-AB0E-49EA-8AC5-B7C80210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883BF-7FED-46AC-885E-5FA0EEB3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881AA-C287-48EE-9D68-E56D1AD5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79C35-5A69-4FF9-A39B-9771CD66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423A-6322-4BFA-8111-3464490A6448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892F2-92C6-41DC-BE79-B6798234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10MQ Draft Development Document  Jamie Resker  Employee Performance Solutions  781-752-5716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23DFB-81A1-4AF9-BB47-1C64BC75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4DCE-6C2D-46F0-A7E4-C4EDA63F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47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A911-893C-4B1E-B796-5345B764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0FFEBB-99D1-40B2-9BE2-C2C95A28E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0CFD0-3FDA-433A-8ABD-5C2BE190B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C3CE3-AC47-4593-AD55-8AE18971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F6D4-5C70-4B9F-9396-695D0C9B3A63}" type="datetime1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B121E-167A-4B1D-890E-FEC33CD9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10MQ Draft Development Document  Jamie Resker  Employee Performance Solutions  781-752-5716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EEECE-ECAA-4934-8CAB-4DA1BC05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4DCE-6C2D-46F0-A7E4-C4EDA63F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0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2327-9FF8-47FE-A92E-32FAB022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045B-EEB6-48D8-9B10-2472C01E4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8DEF3-0936-433B-ABDE-260A12E4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B703-A6CF-4CCC-AC18-D6344A59791A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D5600-E2A8-4621-8C9B-2156F3D6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10MQ Draft Development Document  Jamie Resker  Employee Performance Solutions  781-752-5716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858E-3086-4AD9-8ED6-848C318B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4DCE-6C2D-46F0-A7E4-C4EDA63F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1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25D7B-D95D-4EEC-A4BF-EC212E0C3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CB3DB-60A5-4D60-8781-547675B69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300C8-A371-4F5A-91AA-CB3E771B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195A-4A1D-4068-B7D4-C10495CA4EBD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75897-8A8C-44A8-B80E-D164E9E3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10MQ Draft Development Document  Jamie Resker  Employee Performance Solutions  781-752-5716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6D25F-694E-47C8-90D1-839DBF90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4DCE-6C2D-46F0-A7E4-C4EDA63F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00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0196" y="274587"/>
            <a:ext cx="10971609" cy="1279178"/>
          </a:xfrm>
          <a:prstGeom prst="rect">
            <a:avLst/>
          </a:prstGeom>
        </p:spPr>
        <p:txBody>
          <a:bodyPr vert="horz" lIns="91036" tIns="45503" rIns="91036" bIns="45503"/>
          <a:lstStyle>
            <a:lvl1pPr>
              <a:defRPr sz="464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313" y="1875234"/>
            <a:ext cx="11001375" cy="4661297"/>
          </a:xfrm>
          <a:prstGeom prst="rect">
            <a:avLst/>
          </a:prstGeom>
        </p:spPr>
        <p:txBody>
          <a:bodyPr vert="horz" lIns="91036" tIns="45503" rIns="91036" bIns="45503"/>
          <a:lstStyle>
            <a:lvl1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450595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99154927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066926" y="428626"/>
            <a:ext cx="7886700" cy="5915025"/>
          </a:xfrm>
          <a:prstGeom prst="ellipse">
            <a:avLst/>
          </a:prstGeom>
          <a:solidFill>
            <a:srgbClr val="BAD80A"/>
          </a:solidFill>
        </p:spPr>
        <p:txBody>
          <a:bodyPr lIns="91036" tIns="45503" rIns="91036" bIns="45503"/>
          <a:lstStyle>
            <a:lvl1pPr>
              <a:defRPr b="0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88594" y="5679281"/>
            <a:ext cx="4071938" cy="482203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2180" b="0" i="0">
                <a:latin typeface="Leelawadee" pitchFamily="34" charset="-34"/>
                <a:cs typeface="Leelawadee" pitchFamily="34" charset="-34"/>
              </a:defRPr>
            </a:lvl1pPr>
          </a:lstStyle>
          <a:p>
            <a:pPr lvl="0"/>
            <a:r>
              <a:rPr lang="en-US" dirty="0"/>
              <a:t>BY YOUR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9750" y="1071563"/>
            <a:ext cx="8429625" cy="348257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7031" b="1" i="0">
                <a:solidFill>
                  <a:srgbClr val="FFFFFF"/>
                </a:solidFill>
                <a:latin typeface="Leelawadee" pitchFamily="34" charset="-34"/>
                <a:cs typeface="Leelawadee" pitchFamily="34" charset="-34"/>
              </a:defRPr>
            </a:lvl1pPr>
          </a:lstStyle>
          <a:p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INSPIRING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09803" y="4661297"/>
            <a:ext cx="9429751" cy="696516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91036" tIns="45503" rIns="91036" bIns="45503"/>
          <a:lstStyle>
            <a:lvl1pPr algn="ctr">
              <a:defRPr sz="3797" b="0" i="0" baseline="0">
                <a:solidFill>
                  <a:schemeClr val="tx1"/>
                </a:solidFill>
                <a:effectLst/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YOUR COOL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992854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066926" y="428626"/>
            <a:ext cx="7886700" cy="5915025"/>
          </a:xfrm>
          <a:prstGeom prst="ellipse">
            <a:avLst/>
          </a:prstGeom>
          <a:solidFill>
            <a:srgbClr val="DE4222"/>
          </a:solidFill>
        </p:spPr>
        <p:txBody>
          <a:bodyPr lIns="91036" tIns="45503" rIns="91036" bIns="45503"/>
          <a:lstStyle>
            <a:lvl1pPr>
              <a:defRPr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88594" y="5679281"/>
            <a:ext cx="4071938" cy="482203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2180" b="0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BY YOUR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9750" y="1071563"/>
            <a:ext cx="8429625" cy="348257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7031" b="1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INSPIRING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09803" y="4661297"/>
            <a:ext cx="9429751" cy="696516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91036" tIns="45503" rIns="91036" bIns="45503"/>
          <a:lstStyle>
            <a:lvl1pPr algn="ctr">
              <a:defRPr sz="3797" b="0" i="0" baseline="0">
                <a:solidFill>
                  <a:srgbClr val="28535A"/>
                </a:solidFill>
                <a:effectLst/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YOUR COOL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379588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-119060" y="2464594"/>
            <a:ext cx="12382500" cy="375047"/>
          </a:xfrm>
          <a:prstGeom prst="rect">
            <a:avLst/>
          </a:prstGeom>
          <a:ln w="76200" cmpd="sng">
            <a:solidFill>
              <a:srgbClr val="FFFFFF"/>
            </a:solidFill>
          </a:ln>
          <a:effectLst/>
        </p:spPr>
        <p:txBody>
          <a:bodyPr vert="horz" lIns="91036" tIns="45503" rIns="91036" bIns="45503"/>
          <a:lstStyle>
            <a:lvl1pPr>
              <a:defRPr baseline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1714500"/>
            <a:ext cx="2428875" cy="1821656"/>
          </a:xfrm>
          <a:prstGeom prst="ellipse">
            <a:avLst/>
          </a:prstGeom>
          <a:solidFill>
            <a:srgbClr val="92D050"/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 algn="ctr">
              <a:defRPr sz="10476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1714500"/>
            <a:ext cx="2428875" cy="1821656"/>
          </a:xfrm>
          <a:prstGeom prst="ellipse">
            <a:avLst/>
          </a:prstGeom>
          <a:solidFill>
            <a:srgbClr val="009999"/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 algn="ctr">
              <a:defRPr sz="10476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8810625" y="1714500"/>
            <a:ext cx="2428875" cy="18216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 algn="ctr">
              <a:defRPr sz="10476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3750469"/>
            <a:ext cx="2428875" cy="696516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3797" b="0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Part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10125" y="3750469"/>
            <a:ext cx="2428875" cy="696516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3797" b="0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Part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810625" y="3750469"/>
            <a:ext cx="2428875" cy="696516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3797" b="0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Part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09625" y="4339828"/>
            <a:ext cx="2428875" cy="964406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219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ONE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4339828"/>
            <a:ext cx="2428875" cy="964406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219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TWO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739188" y="4339828"/>
            <a:ext cx="2714625" cy="964406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219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THREE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809625" y="1875234"/>
            <a:ext cx="2428875" cy="150018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8367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810125" y="1875234"/>
            <a:ext cx="2428875" cy="150018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8367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810625" y="1875234"/>
            <a:ext cx="2428875" cy="150018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8367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32297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382243" y="-53578"/>
            <a:ext cx="1428751" cy="6965156"/>
          </a:xfrm>
          <a:prstGeom prst="rect">
            <a:avLst/>
          </a:prstGeom>
          <a:solidFill>
            <a:srgbClr val="BAD80A"/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>
              <a:defRPr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0" y="428625"/>
            <a:ext cx="3429000" cy="2571750"/>
          </a:xfrm>
          <a:prstGeom prst="ellipse">
            <a:avLst/>
          </a:prstGeom>
          <a:solidFill>
            <a:srgbClr val="009999"/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 algn="ctr">
              <a:defRPr sz="10476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9751" y="2518260"/>
            <a:ext cx="4000500" cy="1446609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7031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Part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09688" y="3429000"/>
            <a:ext cx="5143500" cy="2571750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8367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ONE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882063" y="428625"/>
            <a:ext cx="2428875" cy="2571750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14132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78317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8D0E-7AA0-4F64-98B6-40126037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97867-188D-4A26-9462-C9CB359FA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F4CB1-E9CD-4933-A471-3F1964E5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F25-80E5-4EB2-9BB6-43AB6640420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9D8DB-612C-444B-BA5C-8E5842F9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3F550-83E5-42C3-993B-158D38D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34E-5C1B-47FF-B4F5-F49E6BAF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32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382243" y="-53578"/>
            <a:ext cx="1428751" cy="6965156"/>
          </a:xfrm>
          <a:prstGeom prst="rect">
            <a:avLst/>
          </a:prstGeom>
          <a:solidFill>
            <a:srgbClr val="009999"/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>
              <a:defRPr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0" y="375047"/>
            <a:ext cx="3429000" cy="2571750"/>
          </a:xfrm>
          <a:prstGeom prst="ellipse">
            <a:avLst/>
          </a:prstGeom>
          <a:solidFill>
            <a:srgbClr val="BAD80A"/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 algn="ctr">
              <a:defRPr sz="10476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882063" y="428625"/>
            <a:ext cx="2428875" cy="2571750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14132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9751" y="2518260"/>
            <a:ext cx="4000500" cy="1446609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7031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Part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09688" y="3429000"/>
            <a:ext cx="5143500" cy="2571750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8367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485341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Point Ba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18173"/>
            <a:ext cx="12192000" cy="1339453"/>
          </a:xfrm>
          <a:prstGeom prst="rect">
            <a:avLst/>
          </a:prstGeom>
          <a:solidFill>
            <a:srgbClr val="BAD80A"/>
          </a:solidFill>
        </p:spPr>
        <p:txBody>
          <a:bodyPr vert="horz" lIns="91036" tIns="45503" rIns="91036" bIns="45503"/>
          <a:lstStyle>
            <a:lvl1pPr algn="ctr">
              <a:defRPr sz="7031" b="0" i="0">
                <a:solidFill>
                  <a:srgbClr val="FFFFFF"/>
                </a:solidFill>
                <a:latin typeface="Leelawadee" pitchFamily="34" charset="-34"/>
                <a:cs typeface="Leelawadee" pitchFamily="34" charset="-34"/>
              </a:defRPr>
            </a:lvl1pPr>
          </a:lstStyle>
          <a:p>
            <a:pPr lvl="0"/>
            <a:r>
              <a:rPr lang="en-US" dirty="0"/>
              <a:t>ONE BIG POINT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305888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Point Ba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18173"/>
            <a:ext cx="12192000" cy="1339453"/>
          </a:xfrm>
          <a:prstGeom prst="rect">
            <a:avLst/>
          </a:prstGeom>
          <a:solidFill>
            <a:srgbClr val="009999"/>
          </a:solidFill>
        </p:spPr>
        <p:txBody>
          <a:bodyPr vert="horz" lIns="91036" tIns="45503" rIns="91036" bIns="45503"/>
          <a:lstStyle>
            <a:lvl1pPr algn="ctr">
              <a:defRPr sz="7031" b="0" i="0">
                <a:solidFill>
                  <a:srgbClr val="FFFFFF"/>
                </a:solidFill>
                <a:latin typeface="Leelawadee" pitchFamily="34" charset="-34"/>
                <a:cs typeface="Leelawadee" pitchFamily="34" charset="-34"/>
              </a:defRPr>
            </a:lvl1pPr>
          </a:lstStyle>
          <a:p>
            <a:pPr lvl="0"/>
            <a:r>
              <a:rPr lang="en-US" dirty="0"/>
              <a:t>ONE BIG POINT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371260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96791"/>
            <a:ext cx="12192000" cy="2303859"/>
          </a:xfrm>
          <a:prstGeom prst="rect">
            <a:avLst/>
          </a:prstGeom>
          <a:noFill/>
        </p:spPr>
        <p:txBody>
          <a:bodyPr vert="horz" lIns="91036" tIns="45503" rIns="91036" bIns="45503"/>
          <a:lstStyle>
            <a:lvl1pPr algn="ctr">
              <a:defRPr sz="12726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POINT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67062" y="1821656"/>
            <a:ext cx="5786438" cy="1017984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500" i="0">
                <a:solidFill>
                  <a:schemeClr val="tx1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To highlight a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67062" y="3964781"/>
            <a:ext cx="5786438" cy="1017984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500" i="0">
                <a:solidFill>
                  <a:schemeClr val="tx1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of importance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457767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0196" y="274587"/>
            <a:ext cx="10971609" cy="1279178"/>
          </a:xfrm>
          <a:prstGeom prst="rect">
            <a:avLst/>
          </a:prstGeom>
        </p:spPr>
        <p:txBody>
          <a:bodyPr vert="horz" lIns="91036" tIns="45503" rIns="91036" bIns="45503"/>
          <a:lstStyle>
            <a:lvl1pPr>
              <a:defRPr sz="464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313" y="1875234"/>
            <a:ext cx="11001375" cy="4661297"/>
          </a:xfrm>
          <a:prstGeom prst="rect">
            <a:avLst/>
          </a:prstGeom>
        </p:spPr>
        <p:txBody>
          <a:bodyPr vert="horz" lIns="91036" tIns="45503" rIns="91036" bIns="45503"/>
          <a:lstStyle>
            <a:lvl1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802517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Jus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3375" b="0" i="0">
                <a:solidFill>
                  <a:srgbClr val="000000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952500" y="6536531"/>
            <a:ext cx="7262813" cy="20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3" dirty="0">
                <a:latin typeface="Arial" pitchFamily="34" charset="0"/>
                <a:cs typeface="Arial" pitchFamily="34" charset="0"/>
              </a:rPr>
              <a:t>©2017 Employee Performance Solutions, LLC  All Rights Reserved v12-17  www.EmployeePerformanceSolutions.com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205921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Just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3375">
                <a:solidFill>
                  <a:srgbClr val="000000"/>
                </a:solidFill>
                <a:latin typeface="Bitter Regular"/>
                <a:cs typeface="Bitter Regular"/>
              </a:defRPr>
            </a:lvl1pPr>
          </a:lstStyle>
          <a:p>
            <a:pPr lvl="0"/>
            <a:endParaRPr lang="en-US" noProof="0" dirty="0">
              <a:sym typeface="Lobster Two Italic" charset="0"/>
            </a:endParaRP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839728"/>
            <a:ext cx="12192000" cy="1071563"/>
          </a:xfrm>
          <a:prstGeom prst="rect">
            <a:avLst/>
          </a:prstGeom>
          <a:solidFill>
            <a:srgbClr val="DE4222">
              <a:alpha val="86000"/>
            </a:srgbClr>
          </a:solidFill>
          <a:ln>
            <a:noFill/>
          </a:ln>
        </p:spPr>
        <p:txBody>
          <a:bodyPr vert="horz" lIns="91036" tIns="45503" rIns="91036" bIns="45503"/>
          <a:lstStyle>
            <a:lvl1pPr algn="ctr">
              <a:defRPr sz="5625" b="0" i="0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YOUR MESSAGE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52500" y="6536531"/>
            <a:ext cx="7262813" cy="20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3" dirty="0">
                <a:latin typeface="Arial" pitchFamily="34" charset="0"/>
                <a:cs typeface="Arial" pitchFamily="34" charset="0"/>
              </a:rPr>
              <a:t>©2017 Employee Performance Solutions, LLC  All Rights Reserved v12-17  www.EmployeePerformanceSolutions.com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529854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Just One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3375" b="0" i="0">
                <a:solidFill>
                  <a:srgbClr val="000000"/>
                </a:solidFill>
                <a:latin typeface="Bitter Regular"/>
                <a:cs typeface="Bitter Regular"/>
              </a:defRPr>
            </a:lvl1pPr>
          </a:lstStyle>
          <a:p>
            <a:pPr lvl="0"/>
            <a:endParaRPr lang="en-US" noProof="0" dirty="0">
              <a:sym typeface="Lobster Two Italic" charset="0"/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839728"/>
            <a:ext cx="12192000" cy="1071563"/>
          </a:xfrm>
          <a:prstGeom prst="rect">
            <a:avLst/>
          </a:prstGeom>
          <a:solidFill>
            <a:srgbClr val="28535A">
              <a:alpha val="78000"/>
            </a:srgbClr>
          </a:solidFill>
          <a:ln>
            <a:noFill/>
          </a:ln>
        </p:spPr>
        <p:txBody>
          <a:bodyPr vert="horz" lIns="91036" tIns="45503" rIns="91036" bIns="45503"/>
          <a:lstStyle>
            <a:lvl1pPr algn="ctr">
              <a:defRPr sz="5625" b="0" i="0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YOUR MESSAGE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52500" y="6536531"/>
            <a:ext cx="7262813" cy="20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3" dirty="0">
                <a:latin typeface="Arial" pitchFamily="34" charset="0"/>
                <a:cs typeface="Arial" pitchFamily="34" charset="0"/>
              </a:rPr>
              <a:t>©2017 Employee Performance Solutions, LLC  All Rights Reserved v12-17  www.EmployeePerformanceSolutions.com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124306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- A Co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2531" b="0" i="0">
                <a:solidFill>
                  <a:srgbClr val="000000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2531" b="0" i="0">
                <a:solidFill>
                  <a:srgbClr val="000000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52500" y="6536531"/>
            <a:ext cx="7262813" cy="20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3" dirty="0">
                <a:latin typeface="Arial" pitchFamily="34" charset="0"/>
                <a:cs typeface="Arial" pitchFamily="34" charset="0"/>
              </a:rPr>
              <a:t>©2017 Employee Performance Solutions, LLC  All Rights Reserved v12-17  www.EmployeePerformanceSolutions.com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249649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- 3 Images Al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4122603" cy="230157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196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0" y="4588577"/>
            <a:ext cx="4122603" cy="230157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196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294288"/>
            <a:ext cx="4122603" cy="230157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196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452937" y="696516"/>
            <a:ext cx="6929438" cy="91082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219" i="0" baseline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Text One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52937" y="2920008"/>
            <a:ext cx="6929438" cy="91082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219" i="0" baseline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Text Two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452937" y="5143500"/>
            <a:ext cx="6929438" cy="91082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219" i="0" baseline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Text Three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0034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2E992-B1A7-40C6-9755-B1135BAD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6A0D7-B3CD-4D6F-9620-B529D4141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E488A-71AE-4BC5-826F-14750E7E7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84BA3-9FD1-46E0-BF58-F5A2F1CC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F25-80E5-4EB2-9BB6-43AB6640420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889CE-07A9-4D1A-95A7-159CB03D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76789-175B-4A88-A101-BC37671B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34E-5C1B-47FF-B4F5-F49E6BAF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73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1" y="6248401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A6E37-841E-4E23-95AD-DF9C80D768D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952500" y="6536531"/>
            <a:ext cx="7262813" cy="20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3" dirty="0">
                <a:latin typeface="Arial" pitchFamily="34" charset="0"/>
                <a:cs typeface="Arial" pitchFamily="34" charset="0"/>
              </a:rPr>
              <a:t>©2017 Employee Performance Solutions, LLC  All Rights Reserved v12-17  www.EmployeePerformanceSolutions.com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068142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700" y="6356821"/>
            <a:ext cx="2844105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71C28B2-6165-4E51-AF07-4DBEEC1BC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52500" y="6536531"/>
            <a:ext cx="7262813" cy="20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3" dirty="0">
                <a:latin typeface="Arial" pitchFamily="34" charset="0"/>
                <a:cs typeface="Arial" pitchFamily="34" charset="0"/>
              </a:rPr>
              <a:t>©2017 Employee Performance Solutions, LLC  All Rights Reserved v12-17  www.EmployeePerformanceSolutions.com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471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8"/>
          <p:cNvSpPr>
            <a:spLocks noChangeArrowheads="1"/>
          </p:cNvSpPr>
          <p:nvPr userDrawn="1"/>
        </p:nvSpPr>
        <p:spPr bwMode="auto">
          <a:xfrm>
            <a:off x="11569801" y="6626893"/>
            <a:ext cx="319548" cy="23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29" tIns="41015" rIns="82029" bIns="41015" anchor="b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40640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814388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222375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1630363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0875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5447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0019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4591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fld id="{660F36CF-34EA-455D-B4F6-DEC53A3EE234}" type="slidenum">
              <a:rPr lang="en-US" altLang="en-US" sz="984" smtClean="0">
                <a:solidFill>
                  <a:srgbClr val="777777"/>
                </a:solidFill>
              </a:rPr>
              <a:pPr algn="r" eaLnBrk="0" hangingPunct="0">
                <a:defRPr/>
              </a:pPr>
              <a:t>‹#›</a:t>
            </a:fld>
            <a:endParaRPr lang="en-US" altLang="en-US" sz="984">
              <a:solidFill>
                <a:srgbClr val="777777"/>
              </a:solidFill>
            </a:endParaRPr>
          </a:p>
        </p:txBody>
      </p:sp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867835" y="2366963"/>
            <a:ext cx="10511366" cy="830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797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52500" y="6536531"/>
            <a:ext cx="7262813" cy="20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3" dirty="0">
                <a:latin typeface="Arial" pitchFamily="34" charset="0"/>
                <a:cs typeface="Arial" pitchFamily="34" charset="0"/>
              </a:rPr>
              <a:t>©2017 Employee Performance Solutions, LLC  All Rights Reserved v12-17  www.EmployeePerformanceSolutions.com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995073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3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1" y="160023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1" y="6248401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A6E37-841E-4E23-95AD-DF9C80D768D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52500" y="6536531"/>
            <a:ext cx="7262813" cy="20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3" dirty="0">
                <a:latin typeface="Arial" pitchFamily="34" charset="0"/>
                <a:cs typeface="Arial" pitchFamily="34" charset="0"/>
              </a:rPr>
              <a:t>©2017 Employee Performance Solutions, LLC  All Rights Reserved v12-17  www.EmployeePerformanceSolutions.com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009974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0006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0013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779509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38200" y="1711530"/>
            <a:ext cx="10515600" cy="4070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Saba Software, Inc.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2"/>
            <a:ext cx="441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68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8647"/>
            <a:ext cx="10515600" cy="1325563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38201" y="1711530"/>
            <a:ext cx="5016191" cy="4070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6337610" y="1711530"/>
            <a:ext cx="5016191" cy="4070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/>
          <p:cNvSpPr/>
          <p:nvPr userDrawn="1"/>
        </p:nvSpPr>
        <p:spPr bwMode="auto">
          <a:xfrm flipH="1">
            <a:off x="6021063" y="1711530"/>
            <a:ext cx="73437" cy="4070040"/>
          </a:xfrm>
          <a:custGeom>
            <a:avLst/>
            <a:gdLst>
              <a:gd name="connsiteX0" fmla="*/ 0 w 0"/>
              <a:gd name="connsiteY0" fmla="*/ 0 h 3396343"/>
              <a:gd name="connsiteX1" fmla="*/ 0 w 0"/>
              <a:gd name="connsiteY1" fmla="*/ 3396343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96343">
                <a:moveTo>
                  <a:pt x="0" y="0"/>
                </a:moveTo>
                <a:lnTo>
                  <a:pt x="0" y="3396343"/>
                </a:lnTo>
              </a:path>
            </a:pathLst>
          </a:custGeom>
          <a:noFill/>
          <a:ln w="9525" cap="flat" cmpd="sng" algn="ctr">
            <a:solidFill>
              <a:srgbClr val="5BC2E7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Segoe UI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Saba Software, Inc.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2"/>
            <a:ext cx="441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96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8647"/>
            <a:ext cx="10515600" cy="1352163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38200" y="1711530"/>
            <a:ext cx="3198541" cy="4070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4496730" y="1711530"/>
            <a:ext cx="3198541" cy="4070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8155260" y="1711530"/>
            <a:ext cx="3198541" cy="4070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reeform 9"/>
          <p:cNvSpPr/>
          <p:nvPr userDrawn="1"/>
        </p:nvSpPr>
        <p:spPr bwMode="auto">
          <a:xfrm flipH="1">
            <a:off x="4193298" y="1711530"/>
            <a:ext cx="73437" cy="4070040"/>
          </a:xfrm>
          <a:custGeom>
            <a:avLst/>
            <a:gdLst>
              <a:gd name="connsiteX0" fmla="*/ 0 w 0"/>
              <a:gd name="connsiteY0" fmla="*/ 0 h 3396343"/>
              <a:gd name="connsiteX1" fmla="*/ 0 w 0"/>
              <a:gd name="connsiteY1" fmla="*/ 3396343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96343">
                <a:moveTo>
                  <a:pt x="0" y="0"/>
                </a:moveTo>
                <a:lnTo>
                  <a:pt x="0" y="3396343"/>
                </a:lnTo>
              </a:path>
            </a:pathLst>
          </a:custGeom>
          <a:noFill/>
          <a:ln w="9525" cap="flat" cmpd="sng" algn="ctr">
            <a:solidFill>
              <a:srgbClr val="5BC2E7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Segoe UI"/>
            </a:endParaRPr>
          </a:p>
        </p:txBody>
      </p:sp>
      <p:sp>
        <p:nvSpPr>
          <p:cNvPr id="11" name="Freeform 10"/>
          <p:cNvSpPr/>
          <p:nvPr userDrawn="1"/>
        </p:nvSpPr>
        <p:spPr bwMode="auto">
          <a:xfrm flipH="1">
            <a:off x="7851828" y="1711530"/>
            <a:ext cx="73437" cy="4070040"/>
          </a:xfrm>
          <a:custGeom>
            <a:avLst/>
            <a:gdLst>
              <a:gd name="connsiteX0" fmla="*/ 0 w 0"/>
              <a:gd name="connsiteY0" fmla="*/ 0 h 3396343"/>
              <a:gd name="connsiteX1" fmla="*/ 0 w 0"/>
              <a:gd name="connsiteY1" fmla="*/ 3396343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96343">
                <a:moveTo>
                  <a:pt x="0" y="0"/>
                </a:moveTo>
                <a:lnTo>
                  <a:pt x="0" y="3396343"/>
                </a:lnTo>
              </a:path>
            </a:pathLst>
          </a:custGeom>
          <a:noFill/>
          <a:ln w="9525" cap="flat" cmpd="sng" algn="ctr">
            <a:solidFill>
              <a:srgbClr val="5BC2E7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Segoe UI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Saba Software, Inc.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2"/>
            <a:ext cx="441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87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8647"/>
            <a:ext cx="10515600" cy="1325563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38200" y="1711530"/>
            <a:ext cx="2284141" cy="4070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3587906" y="1711530"/>
            <a:ext cx="2284141" cy="4070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6319955" y="1711530"/>
            <a:ext cx="2284141" cy="4070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6"/>
          </p:nvPr>
        </p:nvSpPr>
        <p:spPr>
          <a:xfrm>
            <a:off x="9069660" y="1711530"/>
            <a:ext cx="2284141" cy="4070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10"/>
          <p:cNvSpPr/>
          <p:nvPr userDrawn="1"/>
        </p:nvSpPr>
        <p:spPr bwMode="auto">
          <a:xfrm flipH="1">
            <a:off x="3281686" y="1711530"/>
            <a:ext cx="73437" cy="4070040"/>
          </a:xfrm>
          <a:custGeom>
            <a:avLst/>
            <a:gdLst>
              <a:gd name="connsiteX0" fmla="*/ 0 w 0"/>
              <a:gd name="connsiteY0" fmla="*/ 0 h 3396343"/>
              <a:gd name="connsiteX1" fmla="*/ 0 w 0"/>
              <a:gd name="connsiteY1" fmla="*/ 3396343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96343">
                <a:moveTo>
                  <a:pt x="0" y="0"/>
                </a:moveTo>
                <a:lnTo>
                  <a:pt x="0" y="3396343"/>
                </a:lnTo>
              </a:path>
            </a:pathLst>
          </a:custGeom>
          <a:noFill/>
          <a:ln w="9525" cap="flat" cmpd="sng" algn="ctr">
            <a:solidFill>
              <a:srgbClr val="5BC2E7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Segoe UI"/>
            </a:endParaRPr>
          </a:p>
        </p:txBody>
      </p:sp>
      <p:sp>
        <p:nvSpPr>
          <p:cNvPr id="12" name="Freeform 11"/>
          <p:cNvSpPr/>
          <p:nvPr userDrawn="1"/>
        </p:nvSpPr>
        <p:spPr bwMode="auto">
          <a:xfrm flipH="1">
            <a:off x="6021063" y="1711530"/>
            <a:ext cx="73437" cy="4070040"/>
          </a:xfrm>
          <a:custGeom>
            <a:avLst/>
            <a:gdLst>
              <a:gd name="connsiteX0" fmla="*/ 0 w 0"/>
              <a:gd name="connsiteY0" fmla="*/ 0 h 3396343"/>
              <a:gd name="connsiteX1" fmla="*/ 0 w 0"/>
              <a:gd name="connsiteY1" fmla="*/ 3396343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96343">
                <a:moveTo>
                  <a:pt x="0" y="0"/>
                </a:moveTo>
                <a:lnTo>
                  <a:pt x="0" y="3396343"/>
                </a:lnTo>
              </a:path>
            </a:pathLst>
          </a:custGeom>
          <a:noFill/>
          <a:ln w="9525" cap="flat" cmpd="sng" algn="ctr">
            <a:solidFill>
              <a:srgbClr val="5BC2E7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Segoe UI"/>
            </a:endParaRPr>
          </a:p>
        </p:txBody>
      </p:sp>
      <p:sp>
        <p:nvSpPr>
          <p:cNvPr id="14" name="Freeform 13"/>
          <p:cNvSpPr/>
          <p:nvPr userDrawn="1"/>
        </p:nvSpPr>
        <p:spPr bwMode="auto">
          <a:xfrm flipH="1">
            <a:off x="8763439" y="1711530"/>
            <a:ext cx="73437" cy="4070040"/>
          </a:xfrm>
          <a:custGeom>
            <a:avLst/>
            <a:gdLst>
              <a:gd name="connsiteX0" fmla="*/ 0 w 0"/>
              <a:gd name="connsiteY0" fmla="*/ 0 h 3396343"/>
              <a:gd name="connsiteX1" fmla="*/ 0 w 0"/>
              <a:gd name="connsiteY1" fmla="*/ 3396343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96343">
                <a:moveTo>
                  <a:pt x="0" y="0"/>
                </a:moveTo>
                <a:lnTo>
                  <a:pt x="0" y="3396343"/>
                </a:lnTo>
              </a:path>
            </a:pathLst>
          </a:custGeom>
          <a:noFill/>
          <a:ln w="9525" cap="flat" cmpd="sng" algn="ctr">
            <a:solidFill>
              <a:srgbClr val="5BC2E7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Segoe UI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Saba Software, Inc.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2"/>
            <a:ext cx="441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51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8647"/>
            <a:ext cx="10515600" cy="1325563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/>
          </p:nvPr>
        </p:nvSpPr>
        <p:spPr>
          <a:xfrm>
            <a:off x="838201" y="1711530"/>
            <a:ext cx="1737732" cy="4070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9588533" y="1711530"/>
            <a:ext cx="1737732" cy="4070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5213367" y="1709310"/>
            <a:ext cx="1737732" cy="4070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3025783" y="1709310"/>
            <a:ext cx="1737732" cy="4070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7400950" y="1709310"/>
            <a:ext cx="1737732" cy="4070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13"/>
          <p:cNvSpPr/>
          <p:nvPr userDrawn="1"/>
        </p:nvSpPr>
        <p:spPr bwMode="auto">
          <a:xfrm flipH="1">
            <a:off x="2727420" y="1711530"/>
            <a:ext cx="73437" cy="4070040"/>
          </a:xfrm>
          <a:custGeom>
            <a:avLst/>
            <a:gdLst>
              <a:gd name="connsiteX0" fmla="*/ 0 w 0"/>
              <a:gd name="connsiteY0" fmla="*/ 0 h 3396343"/>
              <a:gd name="connsiteX1" fmla="*/ 0 w 0"/>
              <a:gd name="connsiteY1" fmla="*/ 3396343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96343">
                <a:moveTo>
                  <a:pt x="0" y="0"/>
                </a:moveTo>
                <a:lnTo>
                  <a:pt x="0" y="3396343"/>
                </a:lnTo>
              </a:path>
            </a:pathLst>
          </a:custGeom>
          <a:noFill/>
          <a:ln w="9525" cap="flat" cmpd="sng" algn="ctr">
            <a:solidFill>
              <a:srgbClr val="5BC2E7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Segoe UI"/>
            </a:endParaRPr>
          </a:p>
        </p:txBody>
      </p:sp>
      <p:sp>
        <p:nvSpPr>
          <p:cNvPr id="15" name="Freeform 14"/>
          <p:cNvSpPr/>
          <p:nvPr userDrawn="1"/>
        </p:nvSpPr>
        <p:spPr bwMode="auto">
          <a:xfrm flipH="1">
            <a:off x="4921450" y="1709310"/>
            <a:ext cx="73437" cy="4070040"/>
          </a:xfrm>
          <a:custGeom>
            <a:avLst/>
            <a:gdLst>
              <a:gd name="connsiteX0" fmla="*/ 0 w 0"/>
              <a:gd name="connsiteY0" fmla="*/ 0 h 3396343"/>
              <a:gd name="connsiteX1" fmla="*/ 0 w 0"/>
              <a:gd name="connsiteY1" fmla="*/ 3396343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96343">
                <a:moveTo>
                  <a:pt x="0" y="0"/>
                </a:moveTo>
                <a:lnTo>
                  <a:pt x="0" y="3396343"/>
                </a:lnTo>
              </a:path>
            </a:pathLst>
          </a:custGeom>
          <a:noFill/>
          <a:ln w="9525" cap="flat" cmpd="sng" algn="ctr">
            <a:solidFill>
              <a:srgbClr val="5BC2E7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Segoe UI"/>
            </a:endParaRPr>
          </a:p>
        </p:txBody>
      </p:sp>
      <p:sp>
        <p:nvSpPr>
          <p:cNvPr id="16" name="Freeform 15"/>
          <p:cNvSpPr/>
          <p:nvPr userDrawn="1"/>
        </p:nvSpPr>
        <p:spPr bwMode="auto">
          <a:xfrm flipH="1">
            <a:off x="9290171" y="1709310"/>
            <a:ext cx="73437" cy="4070040"/>
          </a:xfrm>
          <a:custGeom>
            <a:avLst/>
            <a:gdLst>
              <a:gd name="connsiteX0" fmla="*/ 0 w 0"/>
              <a:gd name="connsiteY0" fmla="*/ 0 h 3396343"/>
              <a:gd name="connsiteX1" fmla="*/ 0 w 0"/>
              <a:gd name="connsiteY1" fmla="*/ 3396343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96343">
                <a:moveTo>
                  <a:pt x="0" y="0"/>
                </a:moveTo>
                <a:lnTo>
                  <a:pt x="0" y="3396343"/>
                </a:lnTo>
              </a:path>
            </a:pathLst>
          </a:custGeom>
          <a:noFill/>
          <a:ln w="9525" cap="flat" cmpd="sng" algn="ctr">
            <a:solidFill>
              <a:srgbClr val="5BC2E7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Segoe UI"/>
            </a:endParaRPr>
          </a:p>
        </p:txBody>
      </p:sp>
      <p:sp>
        <p:nvSpPr>
          <p:cNvPr id="17" name="Freeform 16"/>
          <p:cNvSpPr/>
          <p:nvPr userDrawn="1"/>
        </p:nvSpPr>
        <p:spPr bwMode="auto">
          <a:xfrm flipH="1">
            <a:off x="7102588" y="1709310"/>
            <a:ext cx="73437" cy="4070040"/>
          </a:xfrm>
          <a:custGeom>
            <a:avLst/>
            <a:gdLst>
              <a:gd name="connsiteX0" fmla="*/ 0 w 0"/>
              <a:gd name="connsiteY0" fmla="*/ 0 h 3396343"/>
              <a:gd name="connsiteX1" fmla="*/ 0 w 0"/>
              <a:gd name="connsiteY1" fmla="*/ 3396343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96343">
                <a:moveTo>
                  <a:pt x="0" y="0"/>
                </a:moveTo>
                <a:lnTo>
                  <a:pt x="0" y="3396343"/>
                </a:lnTo>
              </a:path>
            </a:pathLst>
          </a:custGeom>
          <a:noFill/>
          <a:ln w="9525" cap="flat" cmpd="sng" algn="ctr">
            <a:solidFill>
              <a:srgbClr val="5BC2E7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Segoe UI"/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Saba Software, Inc.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2"/>
            <a:ext cx="441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6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5247-6AB9-4114-801D-B2017330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F4CBA-84CE-4FBA-AA30-763DF11F2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57C2D-3C86-4599-875F-00C1B02A2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EAC8A-14B8-4CE3-9AAC-E1D1D9A9D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FB0BE-348B-4E20-84D2-54EE31017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37A462-A424-4A01-8B82-739A4C6F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F25-80E5-4EB2-9BB6-43AB6640420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5807A-37A9-4782-9B46-F6AF8C1D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5F3C7-9B84-46F7-ADB7-C1A5E8EC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34E-5C1B-47FF-B4F5-F49E6BAF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42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8647"/>
            <a:ext cx="10515600" cy="1325563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38201" y="1711532"/>
            <a:ext cx="5033847" cy="1885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reeform 10"/>
          <p:cNvSpPr/>
          <p:nvPr userDrawn="1"/>
        </p:nvSpPr>
        <p:spPr bwMode="auto">
          <a:xfrm flipH="1">
            <a:off x="6021063" y="1711530"/>
            <a:ext cx="73437" cy="4070040"/>
          </a:xfrm>
          <a:custGeom>
            <a:avLst/>
            <a:gdLst>
              <a:gd name="connsiteX0" fmla="*/ 0 w 0"/>
              <a:gd name="connsiteY0" fmla="*/ 0 h 3396343"/>
              <a:gd name="connsiteX1" fmla="*/ 0 w 0"/>
              <a:gd name="connsiteY1" fmla="*/ 3396343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96343">
                <a:moveTo>
                  <a:pt x="0" y="0"/>
                </a:moveTo>
                <a:lnTo>
                  <a:pt x="0" y="3396343"/>
                </a:lnTo>
              </a:path>
            </a:pathLst>
          </a:custGeom>
          <a:noFill/>
          <a:ln w="9525" cap="flat" cmpd="sng" algn="ctr">
            <a:solidFill>
              <a:srgbClr val="5BC2E7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404040"/>
              </a:solidFill>
              <a:effectLst/>
              <a:latin typeface="Segoe UI"/>
            </a:endParaRP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838201" y="3884985"/>
            <a:ext cx="5033847" cy="1885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8"/>
          </p:nvPr>
        </p:nvSpPr>
        <p:spPr>
          <a:xfrm>
            <a:off x="6319954" y="1711532"/>
            <a:ext cx="5033847" cy="1885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9"/>
          </p:nvPr>
        </p:nvSpPr>
        <p:spPr>
          <a:xfrm>
            <a:off x="6319954" y="3884985"/>
            <a:ext cx="5033847" cy="1885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reeform 16"/>
          <p:cNvSpPr/>
          <p:nvPr userDrawn="1"/>
        </p:nvSpPr>
        <p:spPr bwMode="auto">
          <a:xfrm flipV="1">
            <a:off x="838200" y="3700785"/>
            <a:ext cx="10515600" cy="45719"/>
          </a:xfrm>
          <a:custGeom>
            <a:avLst/>
            <a:gdLst>
              <a:gd name="connsiteX0" fmla="*/ 0 w 9029700"/>
              <a:gd name="connsiteY0" fmla="*/ 0 h 0"/>
              <a:gd name="connsiteX1" fmla="*/ 9029700 w 90297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29700">
                <a:moveTo>
                  <a:pt x="0" y="0"/>
                </a:moveTo>
                <a:lnTo>
                  <a:pt x="9029700" y="0"/>
                </a:lnTo>
              </a:path>
            </a:pathLst>
          </a:custGeom>
          <a:noFill/>
          <a:ln w="9525" cap="flat" cmpd="sng" algn="ctr">
            <a:solidFill>
              <a:srgbClr val="5BC2E7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 dirty="0">
              <a:solidFill>
                <a:srgbClr val="404040"/>
              </a:solidFill>
              <a:latin typeface="Segoe UI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Saba Software, Inc.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2"/>
            <a:ext cx="441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89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158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/>
            </a:lvl1pPr>
          </a:lstStyle>
          <a:p>
            <a:r>
              <a:rPr lang="en-US" dirty="0"/>
              <a:t>CLICK TO EDIT ABOUT THE SPEAKER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719534"/>
            <a:ext cx="10515600" cy="520503"/>
          </a:xfrm>
        </p:spPr>
        <p:txBody>
          <a:bodyPr/>
          <a:lstStyle>
            <a:lvl1pPr algn="ctr">
              <a:defRPr sz="2400" b="1"/>
            </a:lvl1pPr>
            <a:lvl2pPr algn="ctr">
              <a:defRPr/>
            </a:lvl2pPr>
          </a:lstStyle>
          <a:p>
            <a:pPr lvl="0"/>
            <a:r>
              <a:rPr lang="en-US"/>
              <a:t>First Last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35862" y="1656266"/>
            <a:ext cx="2920279" cy="292027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310288"/>
            <a:ext cx="10515600" cy="520503"/>
          </a:xfrm>
        </p:spPr>
        <p:txBody>
          <a:bodyPr>
            <a:normAutofit/>
          </a:bodyPr>
          <a:lstStyle>
            <a:lvl1pPr algn="ctr">
              <a:defRPr sz="2000" b="0" i="0" baseline="0">
                <a:latin typeface="Segoe UI Semilight" charset="0"/>
                <a:ea typeface="Segoe UI Semilight" charset="0"/>
                <a:cs typeface="Segoe UI Semilight" charset="0"/>
              </a:defRPr>
            </a:lvl1pPr>
            <a:lvl2pPr algn="ctr">
              <a:defRPr/>
            </a:lvl2pPr>
          </a:lstStyle>
          <a:p>
            <a:pPr lvl="0"/>
            <a:r>
              <a:rPr lang="en-US" dirty="0"/>
              <a:t>Click to add Title, Saba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Saba Software, Inc.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2"/>
            <a:ext cx="441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84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60998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42847" y="4477940"/>
            <a:ext cx="2920279" cy="520503"/>
          </a:xfrm>
        </p:spPr>
        <p:txBody>
          <a:bodyPr anchor="b"/>
          <a:lstStyle>
            <a:lvl1pPr algn="ctr">
              <a:defRPr sz="2400" b="1">
                <a:solidFill>
                  <a:srgbClr val="FFFFFF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42847" y="1373702"/>
            <a:ext cx="2920279" cy="2920278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42847" y="5027724"/>
            <a:ext cx="2920279" cy="520503"/>
          </a:xfrm>
        </p:spPr>
        <p:txBody>
          <a:bodyPr>
            <a:normAutofit/>
          </a:bodyPr>
          <a:lstStyle>
            <a:lvl1pPr algn="ctr">
              <a:defRPr sz="1600" b="0" i="0" baseline="0">
                <a:solidFill>
                  <a:srgbClr val="FFFFFF"/>
                </a:solidFill>
                <a:latin typeface="Segoe UI Semilight" charset="0"/>
                <a:ea typeface="Segoe UI Semilight" charset="0"/>
                <a:cs typeface="Segoe UI Semilight" charset="0"/>
              </a:defRPr>
            </a:lvl1pPr>
            <a:lvl2pPr algn="ctr">
              <a:defRPr/>
            </a:lvl2pPr>
          </a:lstStyle>
          <a:p>
            <a:pPr lvl="0"/>
            <a:r>
              <a:rPr lang="en-US" dirty="0"/>
              <a:t>Click to add Title, Company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5678" y="548670"/>
            <a:ext cx="5276647" cy="3326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6000" cap="all"/>
            </a:lvl1pPr>
          </a:lstStyle>
          <a:p>
            <a:r>
              <a:rPr lang="en-US" dirty="0"/>
              <a:t>About the speaker</a:t>
            </a:r>
          </a:p>
        </p:txBody>
      </p:sp>
      <p:sp>
        <p:nvSpPr>
          <p:cNvPr id="37" name="Rectangle 36"/>
          <p:cNvSpPr/>
          <p:nvPr userDrawn="1"/>
        </p:nvSpPr>
        <p:spPr>
          <a:xfrm flipV="1">
            <a:off x="8698061" y="4018839"/>
            <a:ext cx="90865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 rot="2700000">
            <a:off x="5836743" y="2705467"/>
            <a:ext cx="526261" cy="526261"/>
          </a:xfrm>
          <a:prstGeom prst="rect">
            <a:avLst/>
          </a:prstGeom>
          <a:solidFill>
            <a:srgbClr val="80C3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0189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763336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756993" y="1374794"/>
            <a:ext cx="2920279" cy="520503"/>
          </a:xfrm>
        </p:spPr>
        <p:txBody>
          <a:bodyPr anchor="b"/>
          <a:lstStyle>
            <a:lvl1pPr algn="l">
              <a:defRPr sz="2400" b="1">
                <a:solidFill>
                  <a:srgbClr val="FFFFFF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57251" y="597497"/>
            <a:ext cx="2618541" cy="2618540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756993" y="1924578"/>
            <a:ext cx="2920279" cy="520503"/>
          </a:xfrm>
        </p:spPr>
        <p:txBody>
          <a:bodyPr>
            <a:normAutofit/>
          </a:bodyPr>
          <a:lstStyle>
            <a:lvl1pPr algn="l">
              <a:defRPr sz="1600" b="0" i="0" baseline="0">
                <a:solidFill>
                  <a:srgbClr val="FFFFFF"/>
                </a:solidFill>
                <a:latin typeface="Segoe UI Semilight" charset="0"/>
                <a:ea typeface="Segoe UI Semilight" charset="0"/>
                <a:cs typeface="Segoe UI Semilight" charset="0"/>
              </a:defRPr>
            </a:lvl1pPr>
            <a:lvl2pPr algn="ctr">
              <a:defRPr/>
            </a:lvl2pPr>
          </a:lstStyle>
          <a:p>
            <a:pPr lvl="0"/>
            <a:r>
              <a:rPr lang="en-US" dirty="0"/>
              <a:t>Click to add Title, Company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762240" y="1564673"/>
            <a:ext cx="4124960" cy="33268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6000" cap="all"/>
            </a:lvl1pPr>
          </a:lstStyle>
          <a:p>
            <a:r>
              <a:rPr lang="en-US" dirty="0"/>
              <a:t>About the speakers</a:t>
            </a:r>
          </a:p>
        </p:txBody>
      </p:sp>
      <p:sp>
        <p:nvSpPr>
          <p:cNvPr id="37" name="Rectangle 36"/>
          <p:cNvSpPr/>
          <p:nvPr userDrawn="1"/>
        </p:nvSpPr>
        <p:spPr>
          <a:xfrm flipV="1">
            <a:off x="13001688" y="5034842"/>
            <a:ext cx="90865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 rot="2700000">
            <a:off x="7267163" y="3200097"/>
            <a:ext cx="526261" cy="526261"/>
          </a:xfrm>
          <a:prstGeom prst="rect">
            <a:avLst/>
          </a:prstGeom>
          <a:solidFill>
            <a:srgbClr val="80C3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5026" y="3591522"/>
            <a:ext cx="2618541" cy="2618540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766518" y="4352944"/>
            <a:ext cx="2920279" cy="520503"/>
          </a:xfrm>
        </p:spPr>
        <p:txBody>
          <a:bodyPr anchor="b"/>
          <a:lstStyle>
            <a:lvl1pPr algn="l">
              <a:defRPr sz="2400" b="1">
                <a:solidFill>
                  <a:srgbClr val="FFFFFF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766518" y="4902728"/>
            <a:ext cx="2920279" cy="520503"/>
          </a:xfrm>
        </p:spPr>
        <p:txBody>
          <a:bodyPr>
            <a:normAutofit/>
          </a:bodyPr>
          <a:lstStyle>
            <a:lvl1pPr algn="l">
              <a:defRPr sz="1600" b="0" i="0" baseline="0">
                <a:solidFill>
                  <a:srgbClr val="FFFFFF"/>
                </a:solidFill>
                <a:latin typeface="Segoe UI Semilight" charset="0"/>
                <a:ea typeface="Segoe UI Semilight" charset="0"/>
                <a:cs typeface="Segoe UI Semilight" charset="0"/>
              </a:defRPr>
            </a:lvl1pPr>
            <a:lvl2pPr algn="ctr">
              <a:defRPr/>
            </a:lvl2pPr>
          </a:lstStyle>
          <a:p>
            <a:pPr lvl="0"/>
            <a:r>
              <a:rPr lang="en-US" dirty="0"/>
              <a:t>Click to add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078307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9384" y="1"/>
            <a:ext cx="8132616" cy="677914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6200000">
            <a:off x="2697048" y="1362333"/>
            <a:ext cx="6779141" cy="4054469"/>
          </a:xfrm>
          <a:prstGeom prst="rect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732986" y="1780980"/>
            <a:ext cx="6070601" cy="510809"/>
          </a:xfrm>
        </p:spPr>
        <p:txBody>
          <a:bodyPr/>
          <a:lstStyle>
            <a:lvl1pPr marL="0" indent="0" algn="l">
              <a:buFont typeface="Arial" charset="0"/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r>
              <a:rPr lang="is-IS"/>
              <a:t>2018</a:t>
            </a:r>
            <a:r>
              <a:rPr lang="en-US"/>
              <a:t> Saba Software, Inc.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0"/>
            <a:ext cx="441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732986" y="2593101"/>
            <a:ext cx="6070601" cy="3392487"/>
          </a:xfrm>
        </p:spPr>
        <p:txBody>
          <a:bodyPr/>
          <a:lstStyle>
            <a:lvl1pPr marL="342900" indent="-342900" algn="l">
              <a:buFont typeface="Arial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7103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5" y="1530354"/>
            <a:ext cx="10970684" cy="4543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defRPr sz="2667">
                <a:solidFill>
                  <a:schemeClr val="bg2"/>
                </a:solidFill>
                <a:latin typeface="Segoe headings"/>
                <a:cs typeface="Segoe headings"/>
              </a:defRPr>
            </a:lvl1pPr>
            <a:lvl2pPr marL="761962" indent="-304784"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Font typeface="Calibri" pitchFamily="34" charset="0"/>
              <a:buChar char="−"/>
              <a:defRPr sz="2667">
                <a:solidFill>
                  <a:schemeClr val="bg2"/>
                </a:solidFill>
                <a:latin typeface="Segoe headings"/>
                <a:cs typeface="Segoe headings"/>
              </a:defRPr>
            </a:lvl2pPr>
            <a:lvl3pPr marL="1066747" indent="-304784"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70000"/>
              <a:buFont typeface="Wingdings" pitchFamily="2" charset="2"/>
              <a:buChar char="§"/>
              <a:defRPr sz="2667">
                <a:solidFill>
                  <a:schemeClr val="bg2"/>
                </a:solidFill>
                <a:latin typeface="Segoe headings"/>
                <a:cs typeface="Segoe headings"/>
              </a:defRPr>
            </a:lvl3pPr>
            <a:lvl4pPr marL="1447728" indent="-380981"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70000"/>
              <a:buFont typeface="Courier New" pitchFamily="49" charset="0"/>
              <a:buChar char="o"/>
              <a:defRPr sz="2667">
                <a:solidFill>
                  <a:schemeClr val="bg2"/>
                </a:solidFill>
                <a:latin typeface="Segoe headings"/>
                <a:cs typeface="Segoe headings"/>
              </a:defRPr>
            </a:lvl4pPr>
            <a:lvl5pPr marL="1828709" indent="-380981"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80000"/>
              <a:buFont typeface="Wingdings" pitchFamily="2" charset="2"/>
              <a:buChar char="v"/>
              <a:defRPr sz="2667">
                <a:solidFill>
                  <a:schemeClr val="bg2"/>
                </a:solidFill>
                <a:latin typeface="Segoe headings"/>
                <a:cs typeface="Segoe heading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3835" y="1"/>
            <a:ext cx="10970684" cy="12954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4267"/>
              </a:lnSpc>
              <a:defRPr sz="3200" cap="all">
                <a:solidFill>
                  <a:schemeClr val="accent1"/>
                </a:solidFill>
                <a:latin typeface="Segoe headings"/>
                <a:cs typeface="Segoe heading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71612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2301" y="0"/>
            <a:ext cx="10926232" cy="12932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ts val="4200"/>
              </a:lnSpc>
              <a:defRPr sz="3200" cap="all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697587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38200" y="1711530"/>
            <a:ext cx="3198541" cy="4070040"/>
          </a:xfrm>
          <a:prstGeom prst="rect">
            <a:avLst/>
          </a:prstGeom>
          <a:solidFill>
            <a:srgbClr val="4DBF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496730" y="1711530"/>
            <a:ext cx="3198541" cy="407004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155260" y="1711530"/>
            <a:ext cx="3198541" cy="407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8647"/>
            <a:ext cx="10515600" cy="1352163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38200" y="1711530"/>
            <a:ext cx="3198541" cy="4070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4496730" y="1711530"/>
            <a:ext cx="3198541" cy="4070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8155260" y="1711530"/>
            <a:ext cx="3198541" cy="4070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Saba Software, Inc.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2"/>
            <a:ext cx="441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79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38201" y="1711530"/>
            <a:ext cx="6857071" cy="4070040"/>
          </a:xfrm>
          <a:prstGeom prst="rect">
            <a:avLst/>
          </a:prstGeom>
          <a:solidFill>
            <a:srgbClr val="4DBF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155260" y="1711530"/>
            <a:ext cx="3198541" cy="407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8647"/>
            <a:ext cx="10515600" cy="1352163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38200" y="1711530"/>
            <a:ext cx="6857069" cy="4070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8155260" y="1711530"/>
            <a:ext cx="3198541" cy="40700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Saba Software, Inc.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2"/>
            <a:ext cx="441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228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6297882" y="1660742"/>
            <a:ext cx="5055919" cy="4120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38200" y="1659926"/>
            <a:ext cx="5007361" cy="4085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8647"/>
            <a:ext cx="10515600" cy="1325563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029368" y="1711530"/>
            <a:ext cx="4612107" cy="407004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6443579" y="1711530"/>
            <a:ext cx="4772527" cy="407004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Saba Software, Inc.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2"/>
            <a:ext cx="441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3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14AB-231D-43F7-B093-A8BD8655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0167B-6869-496A-BA63-64351BF2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F25-80E5-4EB2-9BB6-43AB6640420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C2937-708D-4377-87A9-236B523B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5E09-0AA2-40B6-9708-C3D39554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34E-5C1B-47FF-B4F5-F49E6BAF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79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9068270" y="1660744"/>
            <a:ext cx="2301799" cy="3321991"/>
          </a:xfrm>
          <a:prstGeom prst="rect">
            <a:avLst/>
          </a:prstGeom>
          <a:solidFill>
            <a:srgbClr val="0D6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6297882" y="1660744"/>
            <a:ext cx="2301799" cy="3321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3543762" y="1659927"/>
            <a:ext cx="2301799" cy="3293330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838199" y="1659928"/>
            <a:ext cx="2301799" cy="3293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8647"/>
            <a:ext cx="10515600" cy="1325563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38200" y="1711530"/>
            <a:ext cx="2284141" cy="407004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3587906" y="1711530"/>
            <a:ext cx="2284141" cy="407004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6319955" y="1711530"/>
            <a:ext cx="2284141" cy="407004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6"/>
          </p:nvPr>
        </p:nvSpPr>
        <p:spPr>
          <a:xfrm>
            <a:off x="9069660" y="1711530"/>
            <a:ext cx="2284141" cy="407004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Saba Software, Inc.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2"/>
            <a:ext cx="441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538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9068270" y="1660742"/>
            <a:ext cx="2301799" cy="4120828"/>
          </a:xfrm>
          <a:prstGeom prst="rect">
            <a:avLst/>
          </a:prstGeom>
          <a:solidFill>
            <a:srgbClr val="0D6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6297882" y="1660742"/>
            <a:ext cx="2301799" cy="4120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3543762" y="1659928"/>
            <a:ext cx="2301799" cy="4085275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838199" y="1659926"/>
            <a:ext cx="2301799" cy="4085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8647"/>
            <a:ext cx="10515600" cy="1325563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38200" y="1711530"/>
            <a:ext cx="2284141" cy="407004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3587906" y="1711530"/>
            <a:ext cx="2284141" cy="407004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5"/>
          </p:nvPr>
        </p:nvSpPr>
        <p:spPr>
          <a:xfrm>
            <a:off x="6319955" y="1711530"/>
            <a:ext cx="2284141" cy="407004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6"/>
          </p:nvPr>
        </p:nvSpPr>
        <p:spPr>
          <a:xfrm>
            <a:off x="9069660" y="1711530"/>
            <a:ext cx="2284141" cy="407004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Saba Software, Inc.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2"/>
            <a:ext cx="441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100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895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956301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54872"/>
            <a:ext cx="12192000" cy="1003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i="0" cap="all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18180"/>
            <a:ext cx="12192000" cy="387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j-lt"/>
                <a:ea typeface="Segoe UI" charset="0"/>
                <a:cs typeface="Segoe UI Semilight" panose="020B0402040204020203" pitchFamily="34" charset="0"/>
              </a:defRPr>
            </a:lvl1pPr>
            <a:lvl2pPr marL="457189" indent="0" algn="ctr">
              <a:buNone/>
              <a:defRPr sz="2000" b="0" i="0">
                <a:latin typeface="Segoe UI" charset="0"/>
                <a:ea typeface="Segoe UI" charset="0"/>
                <a:cs typeface="Segoe UI" charset="0"/>
              </a:defRPr>
            </a:lvl2pPr>
            <a:lvl3pPr marL="914377" indent="0" algn="ctr">
              <a:buNone/>
              <a:defRPr sz="2000" b="0" i="0">
                <a:latin typeface="Segoe UI" charset="0"/>
                <a:ea typeface="Segoe UI" charset="0"/>
                <a:cs typeface="Segoe UI" charset="0"/>
              </a:defRPr>
            </a:lvl3pPr>
            <a:lvl4pPr marL="1371566" indent="0" algn="ctr">
              <a:buNone/>
              <a:defRPr sz="2000" b="0" i="0">
                <a:latin typeface="Segoe UI" charset="0"/>
                <a:ea typeface="Segoe UI" charset="0"/>
                <a:cs typeface="Segoe UI" charset="0"/>
              </a:defRPr>
            </a:lvl4pPr>
            <a:lvl5pPr marL="1828754" indent="0" algn="ctr">
              <a:buNone/>
              <a:defRPr sz="2000" b="0" i="0"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en-US" dirty="0"/>
              <a:t>PRESENTED BY (NAME)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522" y="448846"/>
            <a:ext cx="1303159" cy="23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10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0196" y="274587"/>
            <a:ext cx="10971609" cy="1279178"/>
          </a:xfrm>
          <a:prstGeom prst="rect">
            <a:avLst/>
          </a:prstGeom>
        </p:spPr>
        <p:txBody>
          <a:bodyPr vert="horz" lIns="91036" tIns="45503" rIns="91036" bIns="45503"/>
          <a:lstStyle>
            <a:lvl1pPr>
              <a:defRPr sz="464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313" y="1875234"/>
            <a:ext cx="11001375" cy="4661297"/>
          </a:xfrm>
          <a:prstGeom prst="rect">
            <a:avLst/>
          </a:prstGeom>
        </p:spPr>
        <p:txBody>
          <a:bodyPr vert="horz" lIns="91036" tIns="45503" rIns="91036" bIns="45503"/>
          <a:lstStyle>
            <a:lvl1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135765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F9A-E0F0-4462-9180-3240D0D04038}" type="datetime8">
              <a:rPr lang="en-US" smtClean="0"/>
              <a:pPr/>
              <a:t>8/21/2019 8:53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89C4-5D8C-4CA8-93C4-801AC282D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92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2DC6-1C2F-4932-9DCF-818EB0B9B77F}" type="datetime8">
              <a:rPr lang="en-US" smtClean="0"/>
              <a:pPr/>
              <a:t>8/21/2019 8:53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89C4-5D8C-4CA8-93C4-801AC282D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02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CAC5-67C9-42F0-A033-EE282C6C0293}" type="datetime8">
              <a:rPr lang="en-US" smtClean="0"/>
              <a:pPr/>
              <a:t>8/21/2019 8:53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89C4-5D8C-4CA8-93C4-801AC282D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741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B926-11CC-4735-850F-88B6DAC6CF57}" type="datetime8">
              <a:rPr lang="en-US" smtClean="0"/>
              <a:pPr/>
              <a:t>8/21/2019 8:53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89C4-5D8C-4CA8-93C4-801AC282D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CFFBB-45C8-4110-9EF8-62DABA8A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F25-80E5-4EB2-9BB6-43AB6640420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8E46C-C9C9-4E4A-8DCF-31551F84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A94F9-29BE-4A11-854F-D10E54F6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34E-5C1B-47FF-B4F5-F49E6BAF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658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B780-D492-4F66-8679-258939907A74}" type="datetime8">
              <a:rPr lang="en-US" smtClean="0"/>
              <a:pPr/>
              <a:t>8/21/2019 8:53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89C4-5D8C-4CA8-93C4-801AC282D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39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6AA4-75D6-4B55-AF86-EA592F6CF5B4}" type="datetime8">
              <a:rPr lang="en-US" smtClean="0"/>
              <a:pPr/>
              <a:t>8/21/2019 8:53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89C4-5D8C-4CA8-93C4-801AC282D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77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47E6-D041-4DB7-B077-278DB1239D12}" type="datetime8">
              <a:rPr lang="en-US" smtClean="0"/>
              <a:pPr/>
              <a:t>8/21/2019 8:53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89C4-5D8C-4CA8-93C4-801AC282D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127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A6F3-EE9B-447E-8998-1351CD15336F}" type="datetime8">
              <a:rPr lang="en-US" smtClean="0"/>
              <a:pPr/>
              <a:t>8/21/2019 8:53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89C4-5D8C-4CA8-93C4-801AC282D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330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D80C-3921-4982-82E8-9FED5CF4CC4B}" type="datetime8">
              <a:rPr lang="en-US" smtClean="0"/>
              <a:pPr/>
              <a:t>8/21/2019 8:53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89C4-5D8C-4CA8-93C4-801AC282D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259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C969-1162-40DC-8EA2-F3DE385478FE}" type="datetime8">
              <a:rPr lang="en-US" smtClean="0"/>
              <a:pPr/>
              <a:t>8/21/2019 8:53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89C4-5D8C-4CA8-93C4-801AC282D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088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AE17-F2B3-401D-810E-7C3D16820A42}" type="datetime8">
              <a:rPr lang="en-US" smtClean="0"/>
              <a:pPr/>
              <a:t>8/21/2019 8:53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89C4-5D8C-4CA8-93C4-801AC282D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793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594062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066926" y="428626"/>
            <a:ext cx="7886700" cy="5915025"/>
          </a:xfrm>
          <a:prstGeom prst="ellipse">
            <a:avLst/>
          </a:prstGeom>
          <a:solidFill>
            <a:srgbClr val="BAD80A"/>
          </a:solidFill>
        </p:spPr>
        <p:txBody>
          <a:bodyPr lIns="91036" tIns="45503" rIns="91036" bIns="45503"/>
          <a:lstStyle>
            <a:lvl1pPr>
              <a:defRPr b="0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88594" y="5679281"/>
            <a:ext cx="4071938" cy="482203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2180" b="0" i="0">
                <a:latin typeface="Leelawadee" pitchFamily="34" charset="-34"/>
                <a:cs typeface="Leelawadee" pitchFamily="34" charset="-34"/>
              </a:defRPr>
            </a:lvl1pPr>
          </a:lstStyle>
          <a:p>
            <a:pPr lvl="0"/>
            <a:r>
              <a:rPr lang="en-US" dirty="0"/>
              <a:t>BY YOUR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9750" y="1071563"/>
            <a:ext cx="8429625" cy="348257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7031" b="1" i="0">
                <a:solidFill>
                  <a:srgbClr val="FFFFFF"/>
                </a:solidFill>
                <a:latin typeface="Leelawadee" pitchFamily="34" charset="-34"/>
                <a:cs typeface="Leelawadee" pitchFamily="34" charset="-34"/>
              </a:defRPr>
            </a:lvl1pPr>
          </a:lstStyle>
          <a:p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INSPIRING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09803" y="4661297"/>
            <a:ext cx="9429751" cy="696516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91036" tIns="45503" rIns="91036" bIns="45503"/>
          <a:lstStyle>
            <a:lvl1pPr algn="ctr">
              <a:defRPr sz="3797" b="0" i="0" baseline="0">
                <a:solidFill>
                  <a:schemeClr val="tx1"/>
                </a:solidFill>
                <a:effectLst/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YOUR COOL SUBTITLE</a:t>
            </a:r>
          </a:p>
        </p:txBody>
      </p:sp>
    </p:spTree>
    <p:extLst>
      <p:ext uri="{BB962C8B-B14F-4D97-AF65-F5344CB8AC3E}">
        <p14:creationId xmlns:p14="http://schemas.microsoft.com/office/powerpoint/2010/main" val="3788596827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066926" y="428626"/>
            <a:ext cx="7886700" cy="5915025"/>
          </a:xfrm>
          <a:prstGeom prst="ellipse">
            <a:avLst/>
          </a:prstGeom>
          <a:solidFill>
            <a:srgbClr val="DE4222"/>
          </a:solidFill>
        </p:spPr>
        <p:txBody>
          <a:bodyPr lIns="91036" tIns="45503" rIns="91036" bIns="45503"/>
          <a:lstStyle>
            <a:lvl1pPr>
              <a:defRPr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88594" y="5679281"/>
            <a:ext cx="4071938" cy="482203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2180" b="0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BY YOUR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9750" y="1071563"/>
            <a:ext cx="8429625" cy="348257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7031" b="1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INSPIRING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09803" y="4661297"/>
            <a:ext cx="9429751" cy="696516"/>
          </a:xfrm>
          <a:prstGeom prst="rect">
            <a:avLst/>
          </a:prstGeom>
          <a:solidFill>
            <a:srgbClr val="FFFFFF"/>
          </a:solidFill>
          <a:effectLst/>
        </p:spPr>
        <p:txBody>
          <a:bodyPr vert="horz" lIns="91036" tIns="45503" rIns="91036" bIns="45503"/>
          <a:lstStyle>
            <a:lvl1pPr algn="ctr">
              <a:defRPr sz="3797" b="0" i="0" baseline="0">
                <a:solidFill>
                  <a:srgbClr val="28535A"/>
                </a:solidFill>
                <a:effectLst/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YOUR COOL SUBTITLE</a:t>
            </a:r>
          </a:p>
        </p:txBody>
      </p:sp>
    </p:spTree>
    <p:extLst>
      <p:ext uri="{BB962C8B-B14F-4D97-AF65-F5344CB8AC3E}">
        <p14:creationId xmlns:p14="http://schemas.microsoft.com/office/powerpoint/2010/main" val="426047887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EBFF8-75DE-45D7-9431-2FAD6A15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E4EF6-C9DF-411F-BE8B-472A797E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60899-9559-4920-A530-AC3186B63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09F7A-C766-4C55-99D5-C80E4782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F25-80E5-4EB2-9BB6-43AB6640420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76D0B-730E-4694-B56E-76B6B197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7738B-7322-4CE7-8553-9239907E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34E-5C1B-47FF-B4F5-F49E6BAF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86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-119060" y="2464594"/>
            <a:ext cx="12382500" cy="375047"/>
          </a:xfrm>
          <a:prstGeom prst="rect">
            <a:avLst/>
          </a:prstGeom>
          <a:ln w="76200" cmpd="sng">
            <a:solidFill>
              <a:srgbClr val="FFFFFF"/>
            </a:solidFill>
          </a:ln>
          <a:effectLst/>
        </p:spPr>
        <p:txBody>
          <a:bodyPr vert="horz" lIns="91036" tIns="45503" rIns="91036" bIns="45503"/>
          <a:lstStyle>
            <a:lvl1pPr>
              <a:defRPr baseline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1714500"/>
            <a:ext cx="2428875" cy="1821656"/>
          </a:xfrm>
          <a:prstGeom prst="ellipse">
            <a:avLst/>
          </a:prstGeom>
          <a:solidFill>
            <a:srgbClr val="92D050"/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 algn="ctr">
              <a:defRPr sz="10476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1714500"/>
            <a:ext cx="2428875" cy="1821656"/>
          </a:xfrm>
          <a:prstGeom prst="ellipse">
            <a:avLst/>
          </a:prstGeom>
          <a:solidFill>
            <a:srgbClr val="009999"/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 algn="ctr">
              <a:defRPr sz="10476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8810625" y="1714500"/>
            <a:ext cx="2428875" cy="18216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 algn="ctr">
              <a:defRPr sz="10476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3750469"/>
            <a:ext cx="2428875" cy="696516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3797" b="0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Part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10125" y="3750469"/>
            <a:ext cx="2428875" cy="696516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3797" b="0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Part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810625" y="3750469"/>
            <a:ext cx="2428875" cy="696516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3797" b="0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Part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09625" y="4339828"/>
            <a:ext cx="2428875" cy="964406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219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ONE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4339828"/>
            <a:ext cx="2428875" cy="964406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219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TWO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739188" y="4339828"/>
            <a:ext cx="2714625" cy="964406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219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THREE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809625" y="1875234"/>
            <a:ext cx="2428875" cy="150018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8367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810125" y="1875234"/>
            <a:ext cx="2428875" cy="150018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8367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810625" y="1875234"/>
            <a:ext cx="2428875" cy="150018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8367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8636714"/>
      </p:ext>
    </p:extLst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382243" y="-53578"/>
            <a:ext cx="1428751" cy="6965156"/>
          </a:xfrm>
          <a:prstGeom prst="rect">
            <a:avLst/>
          </a:prstGeom>
          <a:solidFill>
            <a:srgbClr val="BAD80A"/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>
              <a:defRPr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0" y="428625"/>
            <a:ext cx="3429000" cy="2571750"/>
          </a:xfrm>
          <a:prstGeom prst="ellipse">
            <a:avLst/>
          </a:prstGeom>
          <a:solidFill>
            <a:srgbClr val="009999"/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 algn="ctr">
              <a:defRPr sz="10476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9751" y="2518260"/>
            <a:ext cx="4000500" cy="1446609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7031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Part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09688" y="3429000"/>
            <a:ext cx="5143500" cy="2571750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8367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ONE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882063" y="428625"/>
            <a:ext cx="2428875" cy="2571750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14132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2536493"/>
      </p:ext>
    </p:extLst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382243" y="-53578"/>
            <a:ext cx="1428751" cy="6965156"/>
          </a:xfrm>
          <a:prstGeom prst="rect">
            <a:avLst/>
          </a:prstGeom>
          <a:solidFill>
            <a:srgbClr val="009999"/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>
              <a:defRPr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0" y="375047"/>
            <a:ext cx="3429000" cy="2571750"/>
          </a:xfrm>
          <a:prstGeom prst="ellipse">
            <a:avLst/>
          </a:prstGeom>
          <a:solidFill>
            <a:srgbClr val="BAD80A"/>
          </a:solidFill>
          <a:ln w="76200" cmpd="sng">
            <a:solidFill>
              <a:srgbClr val="FFFFFF"/>
            </a:solidFill>
          </a:ln>
        </p:spPr>
        <p:txBody>
          <a:bodyPr vert="horz" lIns="91036" tIns="45503" rIns="91036" bIns="45503"/>
          <a:lstStyle>
            <a:lvl1pPr algn="ctr">
              <a:defRPr sz="10476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882063" y="428625"/>
            <a:ext cx="2428875" cy="2571750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14132" b="0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09751" y="2518260"/>
            <a:ext cx="4000500" cy="1446609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7031" i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Part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09688" y="3429000"/>
            <a:ext cx="5143500" cy="2571750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8367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2023379153"/>
      </p:ext>
    </p:extLst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Point Ba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18173"/>
            <a:ext cx="12192000" cy="1339453"/>
          </a:xfrm>
          <a:prstGeom prst="rect">
            <a:avLst/>
          </a:prstGeom>
          <a:solidFill>
            <a:srgbClr val="BAD80A"/>
          </a:solidFill>
        </p:spPr>
        <p:txBody>
          <a:bodyPr vert="horz" lIns="91036" tIns="45503" rIns="91036" bIns="45503"/>
          <a:lstStyle>
            <a:lvl1pPr algn="ctr">
              <a:defRPr sz="7031" b="0" i="0">
                <a:solidFill>
                  <a:srgbClr val="FFFFFF"/>
                </a:solidFill>
                <a:latin typeface="Leelawadee" pitchFamily="34" charset="-34"/>
                <a:cs typeface="Leelawadee" pitchFamily="34" charset="-34"/>
              </a:defRPr>
            </a:lvl1pPr>
          </a:lstStyle>
          <a:p>
            <a:pPr lvl="0"/>
            <a:r>
              <a:rPr lang="en-US" dirty="0"/>
              <a:t>ONE BIG POINT</a:t>
            </a:r>
          </a:p>
        </p:txBody>
      </p:sp>
    </p:spTree>
    <p:extLst>
      <p:ext uri="{BB962C8B-B14F-4D97-AF65-F5344CB8AC3E}">
        <p14:creationId xmlns:p14="http://schemas.microsoft.com/office/powerpoint/2010/main" val="1746088875"/>
      </p:ext>
    </p:extLst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ig Point Ba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18173"/>
            <a:ext cx="12192000" cy="1339453"/>
          </a:xfrm>
          <a:prstGeom prst="rect">
            <a:avLst/>
          </a:prstGeom>
          <a:solidFill>
            <a:srgbClr val="009999"/>
          </a:solidFill>
        </p:spPr>
        <p:txBody>
          <a:bodyPr vert="horz" lIns="91036" tIns="45503" rIns="91036" bIns="45503"/>
          <a:lstStyle>
            <a:lvl1pPr algn="ctr">
              <a:defRPr sz="7031" b="0" i="0">
                <a:solidFill>
                  <a:srgbClr val="FFFFFF"/>
                </a:solidFill>
                <a:latin typeface="Leelawadee" pitchFamily="34" charset="-34"/>
                <a:cs typeface="Leelawadee" pitchFamily="34" charset="-34"/>
              </a:defRPr>
            </a:lvl1pPr>
          </a:lstStyle>
          <a:p>
            <a:pPr lvl="0"/>
            <a:r>
              <a:rPr lang="en-US" dirty="0"/>
              <a:t>ONE BIG POINT</a:t>
            </a:r>
          </a:p>
        </p:txBody>
      </p:sp>
    </p:spTree>
    <p:extLst>
      <p:ext uri="{BB962C8B-B14F-4D97-AF65-F5344CB8AC3E}">
        <p14:creationId xmlns:p14="http://schemas.microsoft.com/office/powerpoint/2010/main" val="2676561203"/>
      </p:ext>
    </p:extLst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96791"/>
            <a:ext cx="12192000" cy="2303859"/>
          </a:xfrm>
          <a:prstGeom prst="rect">
            <a:avLst/>
          </a:prstGeom>
          <a:noFill/>
        </p:spPr>
        <p:txBody>
          <a:bodyPr vert="horz" lIns="91036" tIns="45503" rIns="91036" bIns="45503"/>
          <a:lstStyle>
            <a:lvl1pPr algn="ctr">
              <a:defRPr sz="12726" i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POINT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67062" y="1821656"/>
            <a:ext cx="5786438" cy="1017984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500" i="0">
                <a:solidFill>
                  <a:schemeClr val="tx1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To highlight a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67062" y="3964781"/>
            <a:ext cx="5786438" cy="1017984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500" i="0">
                <a:solidFill>
                  <a:schemeClr val="tx1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of importance</a:t>
            </a:r>
          </a:p>
        </p:txBody>
      </p:sp>
    </p:spTree>
    <p:extLst>
      <p:ext uri="{BB962C8B-B14F-4D97-AF65-F5344CB8AC3E}">
        <p14:creationId xmlns:p14="http://schemas.microsoft.com/office/powerpoint/2010/main" val="2218320922"/>
      </p:ext>
    </p:extLst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0196" y="274587"/>
            <a:ext cx="10971609" cy="1279178"/>
          </a:xfrm>
          <a:prstGeom prst="rect">
            <a:avLst/>
          </a:prstGeom>
        </p:spPr>
        <p:txBody>
          <a:bodyPr vert="horz" lIns="91036" tIns="45503" rIns="91036" bIns="45503"/>
          <a:lstStyle>
            <a:lvl1pPr>
              <a:defRPr sz="464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313" y="1875234"/>
            <a:ext cx="11001375" cy="4661297"/>
          </a:xfrm>
          <a:prstGeom prst="rect">
            <a:avLst/>
          </a:prstGeom>
        </p:spPr>
        <p:txBody>
          <a:bodyPr vert="horz" lIns="91036" tIns="45503" rIns="91036" bIns="45503"/>
          <a:lstStyle>
            <a:lvl1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59676"/>
      </p:ext>
    </p:extLst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Jus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3375" b="0" i="0">
                <a:solidFill>
                  <a:srgbClr val="000000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172"/>
      </p:ext>
    </p:extLst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Just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3375">
                <a:solidFill>
                  <a:srgbClr val="000000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839728"/>
            <a:ext cx="12192000" cy="1071563"/>
          </a:xfrm>
          <a:prstGeom prst="rect">
            <a:avLst/>
          </a:prstGeom>
          <a:solidFill>
            <a:srgbClr val="DE4222">
              <a:alpha val="86000"/>
            </a:srgbClr>
          </a:solidFill>
          <a:ln>
            <a:noFill/>
          </a:ln>
        </p:spPr>
        <p:txBody>
          <a:bodyPr vert="horz" lIns="91036" tIns="45503" rIns="91036" bIns="45503"/>
          <a:lstStyle>
            <a:lvl1pPr algn="ctr">
              <a:defRPr sz="5625" b="0" i="0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YOUR MESSAGE</a:t>
            </a:r>
          </a:p>
        </p:txBody>
      </p:sp>
    </p:spTree>
    <p:extLst>
      <p:ext uri="{BB962C8B-B14F-4D97-AF65-F5344CB8AC3E}">
        <p14:creationId xmlns:p14="http://schemas.microsoft.com/office/powerpoint/2010/main" val="1490652257"/>
      </p:ext>
    </p:extLst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Just One Tex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3375" b="0" i="0">
                <a:solidFill>
                  <a:srgbClr val="000000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839728"/>
            <a:ext cx="12192000" cy="1071563"/>
          </a:xfrm>
          <a:prstGeom prst="rect">
            <a:avLst/>
          </a:prstGeom>
          <a:solidFill>
            <a:srgbClr val="28535A">
              <a:alpha val="78000"/>
            </a:srgbClr>
          </a:solidFill>
          <a:ln>
            <a:noFill/>
          </a:ln>
        </p:spPr>
        <p:txBody>
          <a:bodyPr vert="horz" lIns="91036" tIns="45503" rIns="91036" bIns="45503"/>
          <a:lstStyle>
            <a:lvl1pPr algn="ctr">
              <a:defRPr sz="5625" b="0" i="0" baseline="0">
                <a:solidFill>
                  <a:srgbClr val="FFFFFF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YOUR MESSAGE</a:t>
            </a:r>
          </a:p>
        </p:txBody>
      </p:sp>
    </p:spTree>
    <p:extLst>
      <p:ext uri="{BB962C8B-B14F-4D97-AF65-F5344CB8AC3E}">
        <p14:creationId xmlns:p14="http://schemas.microsoft.com/office/powerpoint/2010/main" val="448539514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86AD-B382-4400-ABAB-CA1F7870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8A57B-6455-4B0C-85D6-82E4F099A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49822-7219-4D6D-B5C8-2ECB4A0E1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E35C1-D613-42C4-98BB-1253141C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F25-80E5-4EB2-9BB6-43AB6640420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22457-DDE5-4917-821D-5AD96962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C79C7-6F56-403F-9BDC-8FE8EB14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934E-5C1B-47FF-B4F5-F49E6BAF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594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- A Co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2531" b="0" i="0">
                <a:solidFill>
                  <a:srgbClr val="000000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2531" b="0" i="0">
                <a:solidFill>
                  <a:srgbClr val="000000"/>
                </a:solidFill>
                <a:latin typeface="Bitter Regular"/>
                <a:cs typeface="Bitter Regular"/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92794"/>
      </p:ext>
    </p:extLst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- 3 Images Al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4122603" cy="230157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196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0" y="4588577"/>
            <a:ext cx="4122603" cy="230157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196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0" y="2294288"/>
            <a:ext cx="4122603" cy="2301570"/>
          </a:xfrm>
          <a:prstGeom prst="rect">
            <a:avLst/>
          </a:prstGeom>
          <a:solidFill>
            <a:srgbClr val="FFFFFF"/>
          </a:solidFill>
        </p:spPr>
        <p:txBody>
          <a:bodyPr vert="horz" lIns="91036" tIns="45503" rIns="91036" bIns="45503"/>
          <a:lstStyle>
            <a:lvl1pPr>
              <a:defRPr sz="196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>
                <a:sym typeface="Lobster Two Italic" charset="0"/>
              </a:rPr>
              <a:t>Click icon to add picture</a:t>
            </a:r>
            <a:endParaRPr lang="en-US" noProof="0" dirty="0">
              <a:sym typeface="Lobster Two Italic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452937" y="696516"/>
            <a:ext cx="6929438" cy="91082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219" i="0" baseline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Text One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452937" y="2920008"/>
            <a:ext cx="6929438" cy="91082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219" i="0" baseline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Text Two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452937" y="5143500"/>
            <a:ext cx="6929438" cy="910828"/>
          </a:xfrm>
          <a:prstGeom prst="rect">
            <a:avLst/>
          </a:prstGeom>
        </p:spPr>
        <p:txBody>
          <a:bodyPr vert="horz" lIns="91036" tIns="45503" rIns="91036" bIns="45503"/>
          <a:lstStyle>
            <a:lvl1pPr algn="ctr">
              <a:defRPr sz="4219" i="0" baseline="0">
                <a:latin typeface="Bitter Regular"/>
                <a:cs typeface="Bitter Regular"/>
              </a:defRPr>
            </a:lvl1pPr>
          </a:lstStyle>
          <a:p>
            <a:pPr lvl="0"/>
            <a:r>
              <a:rPr lang="en-US" dirty="0"/>
              <a:t>Text Three</a:t>
            </a:r>
          </a:p>
        </p:txBody>
      </p:sp>
    </p:spTree>
    <p:extLst>
      <p:ext uri="{BB962C8B-B14F-4D97-AF65-F5344CB8AC3E}">
        <p14:creationId xmlns:p14="http://schemas.microsoft.com/office/powerpoint/2010/main" val="1521739260"/>
      </p:ext>
    </p:extLst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129453" tIns="64727" rIns="129453" bIns="64727"/>
          <a:lstStyle>
            <a:lvl1pPr>
              <a:defRPr sz="4219">
                <a:latin typeface="Leelawadee" pitchFamily="34" charset="-34"/>
                <a:cs typeface="Leelawadee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00289"/>
            <a:ext cx="10972800" cy="4525963"/>
          </a:xfrm>
          <a:prstGeom prst="rect">
            <a:avLst/>
          </a:prstGeom>
        </p:spPr>
        <p:txBody>
          <a:bodyPr lIns="129453" tIns="64727" rIns="129453" bIns="6472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1" y="6248401"/>
            <a:ext cx="2844800" cy="476250"/>
          </a:xfrm>
          <a:prstGeom prst="rect">
            <a:avLst/>
          </a:prstGeom>
        </p:spPr>
        <p:txBody>
          <a:bodyPr lIns="129453" tIns="64727" rIns="129453" bIns="64727"/>
          <a:lstStyle>
            <a:lvl1pPr>
              <a:defRPr/>
            </a:lvl1pPr>
          </a:lstStyle>
          <a:p>
            <a:pPr>
              <a:defRPr/>
            </a:pPr>
            <a:fld id="{6C4B6EF7-0855-4D1F-BCD6-641202DC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9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1" y="6248401"/>
            <a:ext cx="2844800" cy="476250"/>
          </a:xfrm>
          <a:prstGeom prst="rect">
            <a:avLst/>
          </a:prstGeom>
        </p:spPr>
        <p:txBody>
          <a:bodyPr lIns="129453" tIns="64727" rIns="129453" bIns="64727"/>
          <a:lstStyle>
            <a:lvl1pPr>
              <a:defRPr/>
            </a:lvl1pPr>
          </a:lstStyle>
          <a:p>
            <a:pPr>
              <a:defRPr/>
            </a:pPr>
            <a:fld id="{A04E4345-65E5-4BC2-8AEA-B0345380D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67479"/>
      </p:ext>
    </p:extLst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8"/>
          <p:cNvSpPr>
            <a:spLocks noChangeArrowheads="1"/>
          </p:cNvSpPr>
          <p:nvPr userDrawn="1"/>
        </p:nvSpPr>
        <p:spPr bwMode="auto">
          <a:xfrm>
            <a:off x="11569801" y="6626893"/>
            <a:ext cx="319548" cy="23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29" tIns="41015" rIns="82029" bIns="41015" anchor="b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40640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814388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222375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1630363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0875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5447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0019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459163" defTabSz="814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fld id="{660F36CF-34EA-455D-B4F6-DEC53A3EE234}" type="slidenum">
              <a:rPr lang="en-US" altLang="en-US" sz="984" smtClean="0">
                <a:solidFill>
                  <a:srgbClr val="777777"/>
                </a:solidFill>
              </a:rPr>
              <a:pPr algn="r" eaLnBrk="0" hangingPunct="0">
                <a:defRPr/>
              </a:pPr>
              <a:t>‹#›</a:t>
            </a:fld>
            <a:endParaRPr lang="en-US" altLang="en-US" sz="984">
              <a:solidFill>
                <a:srgbClr val="777777"/>
              </a:solidFill>
            </a:endParaRPr>
          </a:p>
        </p:txBody>
      </p:sp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867835" y="2366963"/>
            <a:ext cx="10511366" cy="830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797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6118507"/>
      </p:ext>
    </p:extLst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2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©2015 Employee Performance Solutions, LLC  All Rights Reserved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1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DAA08-BBA3-4963-8566-93B21903785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7386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20E1C-0072-47A5-BE0B-C1A0C9E1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9D373-FDB9-4987-8F86-6A300BAB3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E9011-4DF3-4657-A679-F437002A8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BCF25-80E5-4EB2-9BB6-43AB6640420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4BD4-64B2-42D9-8B82-0F5C4210E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8FC46-F31C-4A41-B79E-30E535DF4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B934E-5C1B-47FF-B4F5-F49E6BAF9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B865F-BB42-479C-A58C-36241A73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790D0-02BC-4E70-8470-E9C4BE844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C71F6-D520-4CF8-A668-AFFEDE0CE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FDE35-1848-42A1-B531-FFCC5E9699FE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494A2-1C4B-4CE0-A709-44670D3E1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10MQ Draft Development Document  Jamie Resker  Employee Performance Solutions  781-752-5716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62C6D-4BFC-40E0-A11E-939DD3778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4DCE-6C2D-46F0-A7E4-C4EDA63FF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6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52500" y="6536531"/>
            <a:ext cx="7262813" cy="20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3" dirty="0">
                <a:latin typeface="Arial" pitchFamily="34" charset="0"/>
                <a:cs typeface="Arial" pitchFamily="34" charset="0"/>
              </a:rPr>
              <a:t>©2017 Employee Performance Solutions, LLC  All Rights Reserved v12-17  www.EmployeePerformanceSolutions.com  </a:t>
            </a:r>
          </a:p>
        </p:txBody>
      </p:sp>
    </p:spTree>
    <p:custDataLst>
      <p:tags r:id="rId22"/>
    </p:custDataLst>
    <p:extLst>
      <p:ext uri="{BB962C8B-B14F-4D97-AF65-F5344CB8AC3E}">
        <p14:creationId xmlns:p14="http://schemas.microsoft.com/office/powerpoint/2010/main" val="14010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transition spd="slow">
    <p:random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+mj-lt"/>
          <a:ea typeface="+mj-ea"/>
          <a:cs typeface="+mj-cs"/>
          <a:sym typeface="Bebas Neu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5pPr>
      <a:lvl6pPr marL="319998"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6pPr>
      <a:lvl7pPr marL="640015"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7pPr>
      <a:lvl8pPr marL="960041"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8pPr>
      <a:lvl9pPr marL="1280041"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9pPr>
    </p:titleStyle>
    <p:bodyStyle>
      <a:lvl1pPr marL="240026" indent="-240026" algn="l" rtl="0" eaLnBrk="1" fontAlgn="base" hangingPunct="1">
        <a:spcBef>
          <a:spcPts val="773"/>
        </a:spcBef>
        <a:spcAft>
          <a:spcPct val="0"/>
        </a:spcAft>
        <a:defRPr sz="3094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1pPr>
      <a:lvl2pPr marL="453355" indent="-133328" algn="l" rtl="0" eaLnBrk="1" fontAlgn="base" hangingPunct="1">
        <a:spcBef>
          <a:spcPts val="703"/>
        </a:spcBef>
        <a:spcAft>
          <a:spcPct val="0"/>
        </a:spcAft>
        <a:defRPr sz="2672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2pPr>
      <a:lvl3pPr marL="906685" indent="-266663" algn="l" rtl="0" eaLnBrk="1" fontAlgn="base" hangingPunct="1">
        <a:spcBef>
          <a:spcPts val="562"/>
        </a:spcBef>
        <a:spcAft>
          <a:spcPct val="0"/>
        </a:spcAft>
        <a:defRPr sz="2391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3pPr>
      <a:lvl4pPr marL="1368930" indent="-408903" algn="l" rtl="0" eaLnBrk="1" fontAlgn="base" hangingPunct="1">
        <a:spcBef>
          <a:spcPts val="492"/>
        </a:spcBef>
        <a:spcAft>
          <a:spcPct val="0"/>
        </a:spcAft>
        <a:defRPr sz="1969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4pPr>
      <a:lvl5pPr marL="1822297" indent="-542234" algn="l" rtl="0" eaLnBrk="1" fontAlgn="base" hangingPunct="1">
        <a:spcBef>
          <a:spcPts val="492"/>
        </a:spcBef>
        <a:spcAft>
          <a:spcPct val="0"/>
        </a:spcAft>
        <a:defRPr sz="1969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5pPr>
      <a:lvl6pPr marL="2142313" algn="l" rtl="0" eaLnBrk="1" fontAlgn="base" hangingPunct="1">
        <a:spcBef>
          <a:spcPts val="492"/>
        </a:spcBef>
        <a:spcAft>
          <a:spcPct val="0"/>
        </a:spcAft>
        <a:defRPr sz="1969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6pPr>
      <a:lvl7pPr marL="2462327" algn="l" rtl="0" eaLnBrk="1" fontAlgn="base" hangingPunct="1">
        <a:spcBef>
          <a:spcPts val="492"/>
        </a:spcBef>
        <a:spcAft>
          <a:spcPct val="0"/>
        </a:spcAft>
        <a:defRPr sz="1969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7pPr>
      <a:lvl8pPr marL="2782347" algn="l" rtl="0" eaLnBrk="1" fontAlgn="base" hangingPunct="1">
        <a:spcBef>
          <a:spcPts val="492"/>
        </a:spcBef>
        <a:spcAft>
          <a:spcPct val="0"/>
        </a:spcAft>
        <a:defRPr sz="1969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8pPr>
      <a:lvl9pPr marL="3102351" algn="l" rtl="0" eaLnBrk="1" fontAlgn="base" hangingPunct="1">
        <a:spcBef>
          <a:spcPts val="492"/>
        </a:spcBef>
        <a:spcAft>
          <a:spcPct val="0"/>
        </a:spcAft>
        <a:defRPr sz="1969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9pPr>
    </p:bodyStyle>
    <p:otherStyle>
      <a:defPPr>
        <a:defRPr lang="en-US"/>
      </a:defPPr>
      <a:lvl1pPr marL="0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19998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0015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0041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0041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0066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0067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0085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60104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86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91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781800"/>
            <a:ext cx="12188952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 dirty="0">
              <a:solidFill>
                <a:srgbClr val="FFFFFF"/>
              </a:solidFill>
              <a:latin typeface="Segoe UI"/>
              <a:ea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573075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Saba Software,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3428" y="6356352"/>
            <a:ext cx="441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2B54-094F-FC4A-AC80-BF8F71CF810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51" y="6337666"/>
            <a:ext cx="977765" cy="3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7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29" r:id="rId21"/>
  </p:sldLayoutIdLst>
  <p:hf hd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+mj-lt"/>
          <a:ea typeface="Segoe UI" charset="0"/>
          <a:cs typeface="Segoe UI" charset="0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b="0" i="0" kern="1200">
          <a:solidFill>
            <a:schemeClr val="tx1"/>
          </a:solidFill>
          <a:latin typeface="+mj-lt"/>
          <a:ea typeface="Segoe UI" charset="0"/>
          <a:cs typeface="Segoe UI" charset="0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1200">
          <a:solidFill>
            <a:schemeClr val="tx1"/>
          </a:solidFill>
          <a:latin typeface="+mj-lt"/>
          <a:ea typeface="Segoe UI" charset="0"/>
          <a:cs typeface="Segoe UI" charset="0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1200">
          <a:solidFill>
            <a:schemeClr val="tx1"/>
          </a:solidFill>
          <a:latin typeface="+mj-lt"/>
          <a:ea typeface="Segoe UI" charset="0"/>
          <a:cs typeface="Segoe UI" charset="0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b="0" i="0" kern="1200">
          <a:solidFill>
            <a:schemeClr val="tx1"/>
          </a:solidFill>
          <a:latin typeface="+mj-lt"/>
          <a:ea typeface="Segoe UI" charset="0"/>
          <a:cs typeface="Segoe UI" charset="0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Font typeface="Arial"/>
        <a:buNone/>
        <a:defRPr sz="1200" b="0" i="0" kern="1200">
          <a:solidFill>
            <a:schemeClr val="tx1"/>
          </a:solidFill>
          <a:latin typeface="+mj-lt"/>
          <a:ea typeface="Segoe UI" charset="0"/>
          <a:cs typeface="Segoe UI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6FE1-885E-49D3-A9F8-9F77A96BB1B8}" type="datetime8">
              <a:rPr lang="en-US" smtClean="0"/>
              <a:pPr/>
              <a:t>8/21/2019 8:53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89C4-5D8C-4CA8-93C4-801AC282D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2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72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p:transition spd="slow">
    <p:random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+mj-lt"/>
          <a:ea typeface="+mj-ea"/>
          <a:cs typeface="+mj-cs"/>
          <a:sym typeface="Bebas Neu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5pPr>
      <a:lvl6pPr marL="319998"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6pPr>
      <a:lvl7pPr marL="640015"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7pPr>
      <a:lvl8pPr marL="960041"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8pPr>
      <a:lvl9pPr marL="1280041" algn="ctr" rtl="0" eaLnBrk="1" fontAlgn="base" hangingPunct="1">
        <a:spcBef>
          <a:spcPct val="0"/>
        </a:spcBef>
        <a:spcAft>
          <a:spcPct val="0"/>
        </a:spcAft>
        <a:defRPr sz="20179">
          <a:solidFill>
            <a:schemeClr val="tx1"/>
          </a:solidFill>
          <a:latin typeface="Bebas Neue" charset="0"/>
          <a:ea typeface="ヒラギノ角ゴ ProN W3" charset="0"/>
          <a:cs typeface="ヒラギノ角ゴ ProN W3" charset="0"/>
          <a:sym typeface="Bebas Neue" charset="0"/>
        </a:defRPr>
      </a:lvl9pPr>
    </p:titleStyle>
    <p:bodyStyle>
      <a:lvl1pPr marL="240026" indent="-240026" algn="l" rtl="0" eaLnBrk="1" fontAlgn="base" hangingPunct="1">
        <a:spcBef>
          <a:spcPts val="773"/>
        </a:spcBef>
        <a:spcAft>
          <a:spcPct val="0"/>
        </a:spcAft>
        <a:defRPr sz="3094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1pPr>
      <a:lvl2pPr marL="453355" indent="-133328" algn="l" rtl="0" eaLnBrk="1" fontAlgn="base" hangingPunct="1">
        <a:spcBef>
          <a:spcPts val="703"/>
        </a:spcBef>
        <a:spcAft>
          <a:spcPct val="0"/>
        </a:spcAft>
        <a:defRPr sz="2672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2pPr>
      <a:lvl3pPr marL="906685" indent="-266663" algn="l" rtl="0" eaLnBrk="1" fontAlgn="base" hangingPunct="1">
        <a:spcBef>
          <a:spcPts val="562"/>
        </a:spcBef>
        <a:spcAft>
          <a:spcPct val="0"/>
        </a:spcAft>
        <a:defRPr sz="2391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3pPr>
      <a:lvl4pPr marL="1368930" indent="-408903" algn="l" rtl="0" eaLnBrk="1" fontAlgn="base" hangingPunct="1">
        <a:spcBef>
          <a:spcPts val="492"/>
        </a:spcBef>
        <a:spcAft>
          <a:spcPct val="0"/>
        </a:spcAft>
        <a:defRPr sz="1969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4pPr>
      <a:lvl5pPr marL="1822297" indent="-542234" algn="l" rtl="0" eaLnBrk="1" fontAlgn="base" hangingPunct="1">
        <a:spcBef>
          <a:spcPts val="492"/>
        </a:spcBef>
        <a:spcAft>
          <a:spcPct val="0"/>
        </a:spcAft>
        <a:defRPr sz="1969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5pPr>
      <a:lvl6pPr marL="2142313" algn="l" rtl="0" eaLnBrk="1" fontAlgn="base" hangingPunct="1">
        <a:spcBef>
          <a:spcPts val="492"/>
        </a:spcBef>
        <a:spcAft>
          <a:spcPct val="0"/>
        </a:spcAft>
        <a:defRPr sz="1969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6pPr>
      <a:lvl7pPr marL="2462327" algn="l" rtl="0" eaLnBrk="1" fontAlgn="base" hangingPunct="1">
        <a:spcBef>
          <a:spcPts val="492"/>
        </a:spcBef>
        <a:spcAft>
          <a:spcPct val="0"/>
        </a:spcAft>
        <a:defRPr sz="1969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7pPr>
      <a:lvl8pPr marL="2782347" algn="l" rtl="0" eaLnBrk="1" fontAlgn="base" hangingPunct="1">
        <a:spcBef>
          <a:spcPts val="492"/>
        </a:spcBef>
        <a:spcAft>
          <a:spcPct val="0"/>
        </a:spcAft>
        <a:defRPr sz="1969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8pPr>
      <a:lvl9pPr marL="3102351" algn="l" rtl="0" eaLnBrk="1" fontAlgn="base" hangingPunct="1">
        <a:spcBef>
          <a:spcPts val="492"/>
        </a:spcBef>
        <a:spcAft>
          <a:spcPct val="0"/>
        </a:spcAft>
        <a:defRPr sz="1969">
          <a:solidFill>
            <a:srgbClr val="FFFFFF"/>
          </a:solidFill>
          <a:latin typeface="+mn-lt"/>
          <a:ea typeface="+mn-ea"/>
          <a:cs typeface="+mn-cs"/>
          <a:sym typeface="Lobster Two Italic" charset="0"/>
        </a:defRPr>
      </a:lvl9pPr>
    </p:bodyStyle>
    <p:otherStyle>
      <a:defPPr>
        <a:defRPr lang="en-US"/>
      </a:defPPr>
      <a:lvl1pPr marL="0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19998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0015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0041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0041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0066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0067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40085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60104" algn="l" defTabSz="319998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3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10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35.xml"/><Relationship Id="rId6" Type="http://schemas.openxmlformats.org/officeDocument/2006/relationships/diagramData" Target="../diagrams/data1.xml"/><Relationship Id="rId5" Type="http://schemas.openxmlformats.org/officeDocument/2006/relationships/image" Target="../media/image17.png"/><Relationship Id="rId10" Type="http://schemas.microsoft.com/office/2007/relationships/diagramDrawing" Target="../diagrams/drawing1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3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3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2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3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3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61BFF5-9CD4-4DDC-A3B4-6C751D99B36D}"/>
              </a:ext>
            </a:extLst>
          </p:cNvPr>
          <p:cNvSpPr/>
          <p:nvPr/>
        </p:nvSpPr>
        <p:spPr>
          <a:xfrm>
            <a:off x="0" y="3745684"/>
            <a:ext cx="12192000" cy="3112316"/>
          </a:xfrm>
          <a:prstGeom prst="rect">
            <a:avLst/>
          </a:prstGeom>
          <a:solidFill>
            <a:srgbClr val="026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A3F0C-1E26-483E-B6D4-7429BC19C2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thing you learned or were reminded of?</a:t>
            </a:r>
          </a:p>
          <a:p>
            <a:r>
              <a:rPr lang="en-US" dirty="0">
                <a:solidFill>
                  <a:schemeClr val="bg1"/>
                </a:solidFill>
              </a:rPr>
              <a:t>Questions or comments?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ECC97F7-2BBF-479D-AFC1-E030274921D1}"/>
              </a:ext>
            </a:extLst>
          </p:cNvPr>
          <p:cNvSpPr txBox="1">
            <a:spLocks/>
          </p:cNvSpPr>
          <p:nvPr/>
        </p:nvSpPr>
        <p:spPr>
          <a:xfrm>
            <a:off x="892969" y="4067153"/>
            <a:ext cx="11001375" cy="4661297"/>
          </a:xfrm>
          <a:prstGeom prst="rect">
            <a:avLst/>
          </a:prstGeom>
        </p:spPr>
        <p:txBody>
          <a:bodyPr vert="horz" lIns="91036" tIns="45503" rIns="91036" bIns="4550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Team Plotting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91735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DB7F08-2038-4FB8-83CF-E5497DA85807}"/>
              </a:ext>
            </a:extLst>
          </p:cNvPr>
          <p:cNvSpPr/>
          <p:nvPr/>
        </p:nvSpPr>
        <p:spPr bwMode="auto">
          <a:xfrm>
            <a:off x="0" y="0"/>
            <a:ext cx="6810232" cy="6858000"/>
          </a:xfrm>
          <a:prstGeom prst="rect">
            <a:avLst/>
          </a:prstGeom>
          <a:solidFill>
            <a:srgbClr val="2E55A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05749-101A-4D0B-BE83-1E5918F99D43}"/>
              </a:ext>
            </a:extLst>
          </p:cNvPr>
          <p:cNvSpPr txBox="1"/>
          <p:nvPr/>
        </p:nvSpPr>
        <p:spPr>
          <a:xfrm>
            <a:off x="0" y="458569"/>
            <a:ext cx="7301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#3 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Measure and Track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91B57-1EB1-42C9-B58C-00F760245372}"/>
              </a:ext>
            </a:extLst>
          </p:cNvPr>
          <p:cNvSpPr txBox="1"/>
          <p:nvPr/>
        </p:nvSpPr>
        <p:spPr>
          <a:xfrm>
            <a:off x="7767975" y="3852267"/>
            <a:ext cx="3491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66B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66B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65373-F413-4301-ADF5-A3D79A62915C}"/>
              </a:ext>
            </a:extLst>
          </p:cNvPr>
          <p:cNvSpPr txBox="1"/>
          <p:nvPr/>
        </p:nvSpPr>
        <p:spPr>
          <a:xfrm>
            <a:off x="7197088" y="4489281"/>
            <a:ext cx="4800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Employee </a:t>
            </a:r>
            <a:b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Continuum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64AB8-3664-47A9-B5EC-3FE6653C0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552" y="999639"/>
            <a:ext cx="3386775" cy="3446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817657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FF846-670B-4712-B84B-C7C48B94CB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197CBF">
              <a:alpha val="78000"/>
            </a:srgbClr>
          </a:solidFill>
        </p:spPr>
        <p:txBody>
          <a:bodyPr/>
          <a:lstStyle/>
          <a:p>
            <a:r>
              <a:rPr lang="en-US" dirty="0"/>
              <a:t>Performance Continuum Plotting Process</a:t>
            </a:r>
          </a:p>
        </p:txBody>
      </p:sp>
    </p:spTree>
    <p:extLst>
      <p:ext uri="{BB962C8B-B14F-4D97-AF65-F5344CB8AC3E}">
        <p14:creationId xmlns:p14="http://schemas.microsoft.com/office/powerpoint/2010/main" val="3809114635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0"/>
            <a:ext cx="18530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1905000"/>
            <a:ext cx="1636288" cy="101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4114800"/>
            <a:ext cx="18530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800600"/>
            <a:ext cx="18530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6"/>
          <p:cNvGrpSpPr/>
          <p:nvPr/>
        </p:nvGrpSpPr>
        <p:grpSpPr>
          <a:xfrm>
            <a:off x="1676400" y="1295400"/>
            <a:ext cx="1853050" cy="1771650"/>
            <a:chOff x="-926525" y="2286000"/>
            <a:chExt cx="1853050" cy="1771650"/>
          </a:xfrm>
        </p:grpSpPr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26525" y="2286000"/>
              <a:ext cx="185305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Oval 53"/>
            <p:cNvSpPr/>
            <p:nvPr/>
          </p:nvSpPr>
          <p:spPr>
            <a:xfrm>
              <a:off x="-152400" y="28194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0" y="2743200"/>
              <a:ext cx="3810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685462797"/>
              </p:ext>
            </p:extLst>
          </p:nvPr>
        </p:nvGraphicFramePr>
        <p:xfrm>
          <a:off x="1066800" y="152400"/>
          <a:ext cx="9982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3" name="Group 42"/>
          <p:cNvGrpSpPr/>
          <p:nvPr/>
        </p:nvGrpSpPr>
        <p:grpSpPr>
          <a:xfrm>
            <a:off x="2438400" y="5181601"/>
            <a:ext cx="419100" cy="274319"/>
            <a:chOff x="7315200" y="4495800"/>
            <a:chExt cx="419100" cy="274319"/>
          </a:xfrm>
        </p:grpSpPr>
        <p:sp>
          <p:nvSpPr>
            <p:cNvPr id="44" name="Rectangle 43"/>
            <p:cNvSpPr/>
            <p:nvPr/>
          </p:nvSpPr>
          <p:spPr>
            <a:xfrm>
              <a:off x="7658100" y="4648200"/>
              <a:ext cx="76200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20000" y="4495800"/>
              <a:ext cx="76200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467600" y="4724400"/>
              <a:ext cx="76200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467600" y="4572000"/>
              <a:ext cx="762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658100" y="4724400"/>
              <a:ext cx="762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315200" y="4648200"/>
              <a:ext cx="76200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3124200" y="5181600"/>
            <a:ext cx="533400" cy="152400"/>
          </a:xfrm>
          <a:prstGeom prst="ellipse">
            <a:avLst/>
          </a:prstGeom>
          <a:solidFill>
            <a:srgbClr val="FFFF99">
              <a:alpha val="2588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77400" y="2286001"/>
            <a:ext cx="762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34600" y="2286001"/>
            <a:ext cx="7620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58400" y="2438401"/>
            <a:ext cx="762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82200" y="2286001"/>
            <a:ext cx="762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63200" y="2438401"/>
            <a:ext cx="762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53600" y="2438401"/>
            <a:ext cx="762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oup 39"/>
          <p:cNvGrpSpPr/>
          <p:nvPr/>
        </p:nvGrpSpPr>
        <p:grpSpPr>
          <a:xfrm>
            <a:off x="8839200" y="4495801"/>
            <a:ext cx="419100" cy="274319"/>
            <a:chOff x="7315200" y="4495800"/>
            <a:chExt cx="419100" cy="274319"/>
          </a:xfrm>
        </p:grpSpPr>
        <p:sp>
          <p:nvSpPr>
            <p:cNvPr id="33" name="Rectangle 32"/>
            <p:cNvSpPr/>
            <p:nvPr/>
          </p:nvSpPr>
          <p:spPr>
            <a:xfrm>
              <a:off x="7658100" y="4648200"/>
              <a:ext cx="76200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620000" y="4495800"/>
              <a:ext cx="76200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67600" y="4724400"/>
              <a:ext cx="76200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67600" y="4572000"/>
              <a:ext cx="7620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58100" y="4724400"/>
              <a:ext cx="76200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15200" y="4648200"/>
              <a:ext cx="76200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9525000" y="4495800"/>
            <a:ext cx="533400" cy="152400"/>
          </a:xfrm>
          <a:prstGeom prst="ellipse">
            <a:avLst/>
          </a:prstGeom>
          <a:solidFill>
            <a:srgbClr val="FFFF99">
              <a:alpha val="2588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667000" y="5257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410200" y="51054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92100" y="2920604"/>
            <a:ext cx="1333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Calibri"/>
              </a:rPr>
              <a:t>*refrain from plotting employees you are unfamiliar with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3900" y="1333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Employee Performance Continuum </a:t>
            </a:r>
            <a:r>
              <a:rPr lang="en-US" sz="1200" b="1" dirty="0">
                <a:solidFill>
                  <a:srgbClr val="0070C0">
                    <a:lumMod val="75000"/>
                  </a:srgbClr>
                </a:solidFill>
                <a:latin typeface="Calibri"/>
              </a:rPr>
              <a:t>Team Plotting Steps </a:t>
            </a:r>
            <a:endParaRPr lang="en-US" sz="1200" dirty="0">
              <a:solidFill>
                <a:srgbClr val="0070C0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8305800" y="381000"/>
            <a:ext cx="533400" cy="609600"/>
          </a:xfrm>
          <a:prstGeom prst="ellipse">
            <a:avLst/>
          </a:prstGeom>
          <a:solidFill>
            <a:srgbClr val="FFFF99">
              <a:alpha val="25882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76400" y="6627168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Calibri"/>
                <a:sym typeface="Symbol"/>
              </a:rPr>
              <a:t> Employee Performance Solutions 2017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52601" y="60960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Calibri"/>
              </a:rPr>
              <a:t>When: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AA3D-1FB7-492A-B842-B62B894D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92" y="1256099"/>
            <a:ext cx="11736198" cy="1279178"/>
          </a:xfrm>
        </p:spPr>
        <p:txBody>
          <a:bodyPr/>
          <a:lstStyle/>
          <a:p>
            <a:r>
              <a:rPr lang="en-US" sz="3600" dirty="0">
                <a:solidFill>
                  <a:srgbClr val="1A80C4"/>
                </a:solidFill>
              </a:rPr>
              <a:t>Two measurements applied independently of on another</a:t>
            </a:r>
            <a:br>
              <a:rPr lang="en-US" sz="3600" dirty="0">
                <a:solidFill>
                  <a:srgbClr val="1A80C4"/>
                </a:solidFill>
              </a:rPr>
            </a:br>
            <a:br>
              <a:rPr lang="en-US" sz="3600" dirty="0">
                <a:solidFill>
                  <a:srgbClr val="1A80C4"/>
                </a:solidFill>
              </a:rPr>
            </a:br>
            <a:r>
              <a:rPr lang="en-US" sz="3600" dirty="0">
                <a:solidFill>
                  <a:srgbClr val="A39A98"/>
                </a:solidFill>
              </a:rPr>
              <a:t>Emphasis on accurate placement of Work Results and Observable Behaviors</a:t>
            </a:r>
            <a:br>
              <a:rPr lang="en-US" sz="3600" dirty="0">
                <a:solidFill>
                  <a:srgbClr val="A39A98"/>
                </a:solidFill>
              </a:rPr>
            </a:br>
            <a:br>
              <a:rPr lang="en-US" sz="3600" dirty="0">
                <a:solidFill>
                  <a:srgbClr val="A39A98"/>
                </a:solidFill>
              </a:rPr>
            </a:br>
            <a:endParaRPr lang="en-US" sz="3600" dirty="0">
              <a:solidFill>
                <a:srgbClr val="A39A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53866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FA2812-8F58-4B80-8A7E-1CE1345EFD74}"/>
              </a:ext>
            </a:extLst>
          </p:cNvPr>
          <p:cNvSpPr/>
          <p:nvPr/>
        </p:nvSpPr>
        <p:spPr>
          <a:xfrm>
            <a:off x="4588778" y="2306973"/>
            <a:ext cx="3489820" cy="3196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389EBD-E4B8-4616-A700-2072AEA8E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9881" y="1435030"/>
            <a:ext cx="5074922" cy="472394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007312E-6B80-4EBE-9AC8-955DC6DCFBF5}"/>
              </a:ext>
            </a:extLst>
          </p:cNvPr>
          <p:cNvGrpSpPr/>
          <p:nvPr/>
        </p:nvGrpSpPr>
        <p:grpSpPr>
          <a:xfrm>
            <a:off x="4154081" y="1874389"/>
            <a:ext cx="623580" cy="3395296"/>
            <a:chOff x="3384958" y="2302228"/>
            <a:chExt cx="623580" cy="3395296"/>
          </a:xfrm>
        </p:grpSpPr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8833DA6F-5E97-4C15-93D4-49062FEA4B48}"/>
                </a:ext>
              </a:extLst>
            </p:cNvPr>
            <p:cNvSpPr/>
            <p:nvPr/>
          </p:nvSpPr>
          <p:spPr>
            <a:xfrm>
              <a:off x="3389152" y="5427678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BE738451-56E2-4483-99C3-7D513036B5B0}"/>
                </a:ext>
              </a:extLst>
            </p:cNvPr>
            <p:cNvSpPr/>
            <p:nvPr/>
          </p:nvSpPr>
          <p:spPr>
            <a:xfrm>
              <a:off x="3389152" y="5088549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E839315C-A843-4042-A0C5-80E4469EB726}"/>
                </a:ext>
              </a:extLst>
            </p:cNvPr>
            <p:cNvSpPr/>
            <p:nvPr/>
          </p:nvSpPr>
          <p:spPr>
            <a:xfrm>
              <a:off x="3384958" y="4343401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5C4C8630-B834-4565-8EDA-34539FBE1E3E}"/>
                </a:ext>
              </a:extLst>
            </p:cNvPr>
            <p:cNvSpPr/>
            <p:nvPr/>
          </p:nvSpPr>
          <p:spPr>
            <a:xfrm>
              <a:off x="3384958" y="3979217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8B155ADC-83F3-45E2-A1BA-C96FD79F6073}"/>
                </a:ext>
              </a:extLst>
            </p:cNvPr>
            <p:cNvSpPr/>
            <p:nvPr/>
          </p:nvSpPr>
          <p:spPr>
            <a:xfrm>
              <a:off x="3384958" y="3592223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Left 13">
              <a:extLst>
                <a:ext uri="{FF2B5EF4-FFF2-40B4-BE49-F238E27FC236}">
                  <a16:creationId xmlns:a16="http://schemas.microsoft.com/office/drawing/2014/main" id="{D6CF0F3C-7022-4229-92D6-F82EF26CF797}"/>
                </a:ext>
              </a:extLst>
            </p:cNvPr>
            <p:cNvSpPr/>
            <p:nvPr/>
          </p:nvSpPr>
          <p:spPr>
            <a:xfrm>
              <a:off x="3384958" y="3267076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16C2FF74-544E-43E2-A975-FB090EEA12B8}"/>
                </a:ext>
              </a:extLst>
            </p:cNvPr>
            <p:cNvSpPr/>
            <p:nvPr/>
          </p:nvSpPr>
          <p:spPr>
            <a:xfrm>
              <a:off x="3394744" y="4693641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Left 15">
              <a:extLst>
                <a:ext uri="{FF2B5EF4-FFF2-40B4-BE49-F238E27FC236}">
                  <a16:creationId xmlns:a16="http://schemas.microsoft.com/office/drawing/2014/main" id="{32D7BE9A-A453-437B-9743-B61A4AE73977}"/>
                </a:ext>
              </a:extLst>
            </p:cNvPr>
            <p:cNvSpPr/>
            <p:nvPr/>
          </p:nvSpPr>
          <p:spPr>
            <a:xfrm>
              <a:off x="3394744" y="2950828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Left 16">
              <a:extLst>
                <a:ext uri="{FF2B5EF4-FFF2-40B4-BE49-F238E27FC236}">
                  <a16:creationId xmlns:a16="http://schemas.microsoft.com/office/drawing/2014/main" id="{8AE1A883-182C-4E0C-9954-858C6334714D}"/>
                </a:ext>
              </a:extLst>
            </p:cNvPr>
            <p:cNvSpPr/>
            <p:nvPr/>
          </p:nvSpPr>
          <p:spPr>
            <a:xfrm>
              <a:off x="3394744" y="2622557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A1C4EFBE-00A4-45AF-A472-61903D8C17BF}"/>
                </a:ext>
              </a:extLst>
            </p:cNvPr>
            <p:cNvSpPr/>
            <p:nvPr/>
          </p:nvSpPr>
          <p:spPr>
            <a:xfrm>
              <a:off x="3384958" y="2302228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796B4D31-71C5-45CD-8610-68F5889281BA}"/>
                </a:ext>
              </a:extLst>
            </p:cNvPr>
            <p:cNvSpPr/>
            <p:nvPr/>
          </p:nvSpPr>
          <p:spPr>
            <a:xfrm>
              <a:off x="3541552" y="5580078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Left 19">
              <a:extLst>
                <a:ext uri="{FF2B5EF4-FFF2-40B4-BE49-F238E27FC236}">
                  <a16:creationId xmlns:a16="http://schemas.microsoft.com/office/drawing/2014/main" id="{3A9F3F47-4023-4848-902B-9D7889F2696B}"/>
                </a:ext>
              </a:extLst>
            </p:cNvPr>
            <p:cNvSpPr/>
            <p:nvPr/>
          </p:nvSpPr>
          <p:spPr>
            <a:xfrm>
              <a:off x="3541552" y="5240949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Left 20">
              <a:extLst>
                <a:ext uri="{FF2B5EF4-FFF2-40B4-BE49-F238E27FC236}">
                  <a16:creationId xmlns:a16="http://schemas.microsoft.com/office/drawing/2014/main" id="{AF471B71-ACB8-4E1D-B335-1A8B8BF11BC1}"/>
                </a:ext>
              </a:extLst>
            </p:cNvPr>
            <p:cNvSpPr/>
            <p:nvPr/>
          </p:nvSpPr>
          <p:spPr>
            <a:xfrm>
              <a:off x="3537358" y="4495801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Left 21">
              <a:extLst>
                <a:ext uri="{FF2B5EF4-FFF2-40B4-BE49-F238E27FC236}">
                  <a16:creationId xmlns:a16="http://schemas.microsoft.com/office/drawing/2014/main" id="{1941F57B-94F6-475B-92AF-7691306C03A9}"/>
                </a:ext>
              </a:extLst>
            </p:cNvPr>
            <p:cNvSpPr/>
            <p:nvPr/>
          </p:nvSpPr>
          <p:spPr>
            <a:xfrm>
              <a:off x="3537358" y="4131617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Left 22">
              <a:extLst>
                <a:ext uri="{FF2B5EF4-FFF2-40B4-BE49-F238E27FC236}">
                  <a16:creationId xmlns:a16="http://schemas.microsoft.com/office/drawing/2014/main" id="{585B0599-298F-4B77-AB61-62647A14F2AB}"/>
                </a:ext>
              </a:extLst>
            </p:cNvPr>
            <p:cNvSpPr/>
            <p:nvPr/>
          </p:nvSpPr>
          <p:spPr>
            <a:xfrm>
              <a:off x="3537358" y="3744623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Left 23">
              <a:extLst>
                <a:ext uri="{FF2B5EF4-FFF2-40B4-BE49-F238E27FC236}">
                  <a16:creationId xmlns:a16="http://schemas.microsoft.com/office/drawing/2014/main" id="{4BBAF0F8-B7BF-48D8-BD99-18C799402DAE}"/>
                </a:ext>
              </a:extLst>
            </p:cNvPr>
            <p:cNvSpPr/>
            <p:nvPr/>
          </p:nvSpPr>
          <p:spPr>
            <a:xfrm>
              <a:off x="3537358" y="3419476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Left 24">
              <a:extLst>
                <a:ext uri="{FF2B5EF4-FFF2-40B4-BE49-F238E27FC236}">
                  <a16:creationId xmlns:a16="http://schemas.microsoft.com/office/drawing/2014/main" id="{21B3FF60-85EA-49C5-955E-60C8314C7BF6}"/>
                </a:ext>
              </a:extLst>
            </p:cNvPr>
            <p:cNvSpPr/>
            <p:nvPr/>
          </p:nvSpPr>
          <p:spPr>
            <a:xfrm>
              <a:off x="3547144" y="4846041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Left 25">
              <a:extLst>
                <a:ext uri="{FF2B5EF4-FFF2-40B4-BE49-F238E27FC236}">
                  <a16:creationId xmlns:a16="http://schemas.microsoft.com/office/drawing/2014/main" id="{193CE725-22DC-44F4-9C5C-00F1156DBA56}"/>
                </a:ext>
              </a:extLst>
            </p:cNvPr>
            <p:cNvSpPr/>
            <p:nvPr/>
          </p:nvSpPr>
          <p:spPr>
            <a:xfrm>
              <a:off x="3547144" y="3103228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Left 26">
              <a:extLst>
                <a:ext uri="{FF2B5EF4-FFF2-40B4-BE49-F238E27FC236}">
                  <a16:creationId xmlns:a16="http://schemas.microsoft.com/office/drawing/2014/main" id="{B7E7CECB-18C2-4735-A053-E154108F6872}"/>
                </a:ext>
              </a:extLst>
            </p:cNvPr>
            <p:cNvSpPr/>
            <p:nvPr/>
          </p:nvSpPr>
          <p:spPr>
            <a:xfrm>
              <a:off x="3547144" y="2774957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Left 27">
              <a:extLst>
                <a:ext uri="{FF2B5EF4-FFF2-40B4-BE49-F238E27FC236}">
                  <a16:creationId xmlns:a16="http://schemas.microsoft.com/office/drawing/2014/main" id="{8371BD3D-6DC1-4EF5-B319-7C1D37CF5706}"/>
                </a:ext>
              </a:extLst>
            </p:cNvPr>
            <p:cNvSpPr/>
            <p:nvPr/>
          </p:nvSpPr>
          <p:spPr>
            <a:xfrm>
              <a:off x="3537358" y="2454628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BF0AFF-7ADC-483F-A3B8-91F3CCF2447E}"/>
              </a:ext>
            </a:extLst>
          </p:cNvPr>
          <p:cNvGrpSpPr/>
          <p:nvPr/>
        </p:nvGrpSpPr>
        <p:grpSpPr>
          <a:xfrm rot="5400000">
            <a:off x="5692339" y="4301938"/>
            <a:ext cx="623580" cy="3395296"/>
            <a:chOff x="3384958" y="2302228"/>
            <a:chExt cx="623580" cy="3395296"/>
          </a:xfrm>
        </p:grpSpPr>
        <p:sp>
          <p:nvSpPr>
            <p:cNvPr id="31" name="Arrow: Left 30">
              <a:extLst>
                <a:ext uri="{FF2B5EF4-FFF2-40B4-BE49-F238E27FC236}">
                  <a16:creationId xmlns:a16="http://schemas.microsoft.com/office/drawing/2014/main" id="{52B6B64C-EC94-4C22-AA0D-D1555DAE10B9}"/>
                </a:ext>
              </a:extLst>
            </p:cNvPr>
            <p:cNvSpPr/>
            <p:nvPr/>
          </p:nvSpPr>
          <p:spPr>
            <a:xfrm>
              <a:off x="3389152" y="5427678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Left 31">
              <a:extLst>
                <a:ext uri="{FF2B5EF4-FFF2-40B4-BE49-F238E27FC236}">
                  <a16:creationId xmlns:a16="http://schemas.microsoft.com/office/drawing/2014/main" id="{884E4E90-D5A8-4566-8511-F5D9EB23DA37}"/>
                </a:ext>
              </a:extLst>
            </p:cNvPr>
            <p:cNvSpPr/>
            <p:nvPr/>
          </p:nvSpPr>
          <p:spPr>
            <a:xfrm>
              <a:off x="3389152" y="5088549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Left 32">
              <a:extLst>
                <a:ext uri="{FF2B5EF4-FFF2-40B4-BE49-F238E27FC236}">
                  <a16:creationId xmlns:a16="http://schemas.microsoft.com/office/drawing/2014/main" id="{BBEE0F12-6CDF-44C1-94ED-AB05EE6B8968}"/>
                </a:ext>
              </a:extLst>
            </p:cNvPr>
            <p:cNvSpPr/>
            <p:nvPr/>
          </p:nvSpPr>
          <p:spPr>
            <a:xfrm>
              <a:off x="3384958" y="4343401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row: Left 33">
              <a:extLst>
                <a:ext uri="{FF2B5EF4-FFF2-40B4-BE49-F238E27FC236}">
                  <a16:creationId xmlns:a16="http://schemas.microsoft.com/office/drawing/2014/main" id="{114298F1-A920-4CF3-A6EB-2D519D5E6F42}"/>
                </a:ext>
              </a:extLst>
            </p:cNvPr>
            <p:cNvSpPr/>
            <p:nvPr/>
          </p:nvSpPr>
          <p:spPr>
            <a:xfrm>
              <a:off x="3384958" y="3979217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row: Left 34">
              <a:extLst>
                <a:ext uri="{FF2B5EF4-FFF2-40B4-BE49-F238E27FC236}">
                  <a16:creationId xmlns:a16="http://schemas.microsoft.com/office/drawing/2014/main" id="{6E0B1512-D189-4122-AD09-E9743F52019B}"/>
                </a:ext>
              </a:extLst>
            </p:cNvPr>
            <p:cNvSpPr/>
            <p:nvPr/>
          </p:nvSpPr>
          <p:spPr>
            <a:xfrm>
              <a:off x="3384958" y="3592223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Left 35">
              <a:extLst>
                <a:ext uri="{FF2B5EF4-FFF2-40B4-BE49-F238E27FC236}">
                  <a16:creationId xmlns:a16="http://schemas.microsoft.com/office/drawing/2014/main" id="{3CCE33B3-36B8-448F-AB67-598AF15AE5DD}"/>
                </a:ext>
              </a:extLst>
            </p:cNvPr>
            <p:cNvSpPr/>
            <p:nvPr/>
          </p:nvSpPr>
          <p:spPr>
            <a:xfrm>
              <a:off x="3384958" y="3267076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Left 36">
              <a:extLst>
                <a:ext uri="{FF2B5EF4-FFF2-40B4-BE49-F238E27FC236}">
                  <a16:creationId xmlns:a16="http://schemas.microsoft.com/office/drawing/2014/main" id="{5E29E2E2-F5EF-4A74-9140-616F3D4A4D88}"/>
                </a:ext>
              </a:extLst>
            </p:cNvPr>
            <p:cNvSpPr/>
            <p:nvPr/>
          </p:nvSpPr>
          <p:spPr>
            <a:xfrm>
              <a:off x="3394744" y="4693641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row: Left 37">
              <a:extLst>
                <a:ext uri="{FF2B5EF4-FFF2-40B4-BE49-F238E27FC236}">
                  <a16:creationId xmlns:a16="http://schemas.microsoft.com/office/drawing/2014/main" id="{D51457BE-A6A7-4963-B68D-A8710EB240CF}"/>
                </a:ext>
              </a:extLst>
            </p:cNvPr>
            <p:cNvSpPr/>
            <p:nvPr/>
          </p:nvSpPr>
          <p:spPr>
            <a:xfrm>
              <a:off x="3394744" y="2950828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Left 38">
              <a:extLst>
                <a:ext uri="{FF2B5EF4-FFF2-40B4-BE49-F238E27FC236}">
                  <a16:creationId xmlns:a16="http://schemas.microsoft.com/office/drawing/2014/main" id="{EC5924CE-FE6A-492F-92E4-84F9D7B678A2}"/>
                </a:ext>
              </a:extLst>
            </p:cNvPr>
            <p:cNvSpPr/>
            <p:nvPr/>
          </p:nvSpPr>
          <p:spPr>
            <a:xfrm>
              <a:off x="3394744" y="2622557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Left 39">
              <a:extLst>
                <a:ext uri="{FF2B5EF4-FFF2-40B4-BE49-F238E27FC236}">
                  <a16:creationId xmlns:a16="http://schemas.microsoft.com/office/drawing/2014/main" id="{E3E8E934-43A2-4FEF-BDA3-36E8BE0D5BEA}"/>
                </a:ext>
              </a:extLst>
            </p:cNvPr>
            <p:cNvSpPr/>
            <p:nvPr/>
          </p:nvSpPr>
          <p:spPr>
            <a:xfrm>
              <a:off x="3384958" y="2302228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Left 40">
              <a:extLst>
                <a:ext uri="{FF2B5EF4-FFF2-40B4-BE49-F238E27FC236}">
                  <a16:creationId xmlns:a16="http://schemas.microsoft.com/office/drawing/2014/main" id="{61F19126-8EBC-47F9-9B46-04FF83656E94}"/>
                </a:ext>
              </a:extLst>
            </p:cNvPr>
            <p:cNvSpPr/>
            <p:nvPr/>
          </p:nvSpPr>
          <p:spPr>
            <a:xfrm>
              <a:off x="3541552" y="5580078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Left 41">
              <a:extLst>
                <a:ext uri="{FF2B5EF4-FFF2-40B4-BE49-F238E27FC236}">
                  <a16:creationId xmlns:a16="http://schemas.microsoft.com/office/drawing/2014/main" id="{747E617A-2E58-4130-BE58-69B103B82C82}"/>
                </a:ext>
              </a:extLst>
            </p:cNvPr>
            <p:cNvSpPr/>
            <p:nvPr/>
          </p:nvSpPr>
          <p:spPr>
            <a:xfrm>
              <a:off x="3541552" y="5240949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row: Left 42">
              <a:extLst>
                <a:ext uri="{FF2B5EF4-FFF2-40B4-BE49-F238E27FC236}">
                  <a16:creationId xmlns:a16="http://schemas.microsoft.com/office/drawing/2014/main" id="{78C5D063-3997-47BC-AA7A-C8AA7AB816A5}"/>
                </a:ext>
              </a:extLst>
            </p:cNvPr>
            <p:cNvSpPr/>
            <p:nvPr/>
          </p:nvSpPr>
          <p:spPr>
            <a:xfrm>
              <a:off x="3537358" y="4495801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Left 43">
              <a:extLst>
                <a:ext uri="{FF2B5EF4-FFF2-40B4-BE49-F238E27FC236}">
                  <a16:creationId xmlns:a16="http://schemas.microsoft.com/office/drawing/2014/main" id="{9FE76D28-FE92-4F19-BBD7-3E189FD08A81}"/>
                </a:ext>
              </a:extLst>
            </p:cNvPr>
            <p:cNvSpPr/>
            <p:nvPr/>
          </p:nvSpPr>
          <p:spPr>
            <a:xfrm>
              <a:off x="3537358" y="4131617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row: Left 44">
              <a:extLst>
                <a:ext uri="{FF2B5EF4-FFF2-40B4-BE49-F238E27FC236}">
                  <a16:creationId xmlns:a16="http://schemas.microsoft.com/office/drawing/2014/main" id="{FC5CC69C-6AC6-459E-8B35-88E45FA1D28A}"/>
                </a:ext>
              </a:extLst>
            </p:cNvPr>
            <p:cNvSpPr/>
            <p:nvPr/>
          </p:nvSpPr>
          <p:spPr>
            <a:xfrm>
              <a:off x="3537358" y="3744623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row: Left 45">
              <a:extLst>
                <a:ext uri="{FF2B5EF4-FFF2-40B4-BE49-F238E27FC236}">
                  <a16:creationId xmlns:a16="http://schemas.microsoft.com/office/drawing/2014/main" id="{FC712821-4C1B-4CD5-9F25-947BBA0F6490}"/>
                </a:ext>
              </a:extLst>
            </p:cNvPr>
            <p:cNvSpPr/>
            <p:nvPr/>
          </p:nvSpPr>
          <p:spPr>
            <a:xfrm>
              <a:off x="3537358" y="3419476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row: Left 46">
              <a:extLst>
                <a:ext uri="{FF2B5EF4-FFF2-40B4-BE49-F238E27FC236}">
                  <a16:creationId xmlns:a16="http://schemas.microsoft.com/office/drawing/2014/main" id="{5693CDEA-F909-423E-8FB2-05A4899D309B}"/>
                </a:ext>
              </a:extLst>
            </p:cNvPr>
            <p:cNvSpPr/>
            <p:nvPr/>
          </p:nvSpPr>
          <p:spPr>
            <a:xfrm>
              <a:off x="3547144" y="4846041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437D7C54-D370-4296-B0F7-6AA822BBA7C4}"/>
                </a:ext>
              </a:extLst>
            </p:cNvPr>
            <p:cNvSpPr/>
            <p:nvPr/>
          </p:nvSpPr>
          <p:spPr>
            <a:xfrm>
              <a:off x="3547144" y="3103228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row: Left 48">
              <a:extLst>
                <a:ext uri="{FF2B5EF4-FFF2-40B4-BE49-F238E27FC236}">
                  <a16:creationId xmlns:a16="http://schemas.microsoft.com/office/drawing/2014/main" id="{62D994CD-666D-4BD4-8B8B-084754E0D864}"/>
                </a:ext>
              </a:extLst>
            </p:cNvPr>
            <p:cNvSpPr/>
            <p:nvPr/>
          </p:nvSpPr>
          <p:spPr>
            <a:xfrm>
              <a:off x="3547144" y="2774957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row: Left 49">
              <a:extLst>
                <a:ext uri="{FF2B5EF4-FFF2-40B4-BE49-F238E27FC236}">
                  <a16:creationId xmlns:a16="http://schemas.microsoft.com/office/drawing/2014/main" id="{014B5CF0-4FC7-48F1-BCC4-FB1C4193D65C}"/>
                </a:ext>
              </a:extLst>
            </p:cNvPr>
            <p:cNvSpPr/>
            <p:nvPr/>
          </p:nvSpPr>
          <p:spPr>
            <a:xfrm>
              <a:off x="3537358" y="2454628"/>
              <a:ext cx="461394" cy="117446"/>
            </a:xfrm>
            <a:prstGeom prst="leftArrow">
              <a:avLst/>
            </a:prstGeom>
            <a:solidFill>
              <a:srgbClr val="1A80C4"/>
            </a:solidFill>
            <a:ln>
              <a:solidFill>
                <a:srgbClr val="33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Arrow: Left 50">
            <a:extLst>
              <a:ext uri="{FF2B5EF4-FFF2-40B4-BE49-F238E27FC236}">
                <a16:creationId xmlns:a16="http://schemas.microsoft.com/office/drawing/2014/main" id="{F028196F-7E2F-45DE-8BF4-DD80DFB7DA75}"/>
              </a:ext>
            </a:extLst>
          </p:cNvPr>
          <p:cNvSpPr/>
          <p:nvPr/>
        </p:nvSpPr>
        <p:spPr>
          <a:xfrm rot="10800000">
            <a:off x="4336616" y="2587333"/>
            <a:ext cx="461394" cy="117446"/>
          </a:xfrm>
          <a:prstGeom prst="leftArrow">
            <a:avLst/>
          </a:prstGeom>
          <a:solidFill>
            <a:srgbClr val="1A80C4"/>
          </a:solidFill>
          <a:ln>
            <a:solidFill>
              <a:srgbClr val="33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Left 51">
            <a:extLst>
              <a:ext uri="{FF2B5EF4-FFF2-40B4-BE49-F238E27FC236}">
                <a16:creationId xmlns:a16="http://schemas.microsoft.com/office/drawing/2014/main" id="{AD40E4EF-1B48-4229-BBA2-F1A9FA5CC5C1}"/>
              </a:ext>
            </a:extLst>
          </p:cNvPr>
          <p:cNvSpPr/>
          <p:nvPr/>
        </p:nvSpPr>
        <p:spPr>
          <a:xfrm rot="5400000">
            <a:off x="5371278" y="5282270"/>
            <a:ext cx="461394" cy="117446"/>
          </a:xfrm>
          <a:prstGeom prst="leftArrow">
            <a:avLst/>
          </a:prstGeom>
          <a:solidFill>
            <a:srgbClr val="1A80C4"/>
          </a:solidFill>
          <a:ln>
            <a:solidFill>
              <a:srgbClr val="33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1C9257-F7AB-4C3A-B346-D2F55515EF35}"/>
              </a:ext>
            </a:extLst>
          </p:cNvPr>
          <p:cNvSpPr txBox="1"/>
          <p:nvPr/>
        </p:nvSpPr>
        <p:spPr>
          <a:xfrm>
            <a:off x="5801868" y="2316017"/>
            <a:ext cx="65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</a:t>
            </a:r>
            <a:endParaRPr lang="en-US" sz="28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23DA5D29-E558-43E3-946B-3A1E58EC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56" y="111968"/>
            <a:ext cx="115671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Staying True to the Performance Continuum</a:t>
            </a:r>
            <a:br>
              <a:rPr lang="en-US" sz="3600" dirty="0"/>
            </a:br>
            <a:r>
              <a:rPr lang="en-US" sz="3600" dirty="0"/>
              <a:t>De-emphasize “quadrant” plotting focus on Continuum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ABE6C6-0702-4856-8B7B-EAB5BF5FFBB2}"/>
              </a:ext>
            </a:extLst>
          </p:cNvPr>
          <p:cNvSpPr/>
          <p:nvPr/>
        </p:nvSpPr>
        <p:spPr>
          <a:xfrm>
            <a:off x="3635360" y="2546535"/>
            <a:ext cx="158510" cy="15378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9EF6DA8-2159-465A-AB18-47FD24327656}"/>
              </a:ext>
            </a:extLst>
          </p:cNvPr>
          <p:cNvSpPr/>
          <p:nvPr/>
        </p:nvSpPr>
        <p:spPr>
          <a:xfrm>
            <a:off x="5543158" y="5489210"/>
            <a:ext cx="158510" cy="15378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36C8747-5E37-4631-8EE6-D6430C1EAA24}"/>
              </a:ext>
            </a:extLst>
          </p:cNvPr>
          <p:cNvSpPr/>
          <p:nvPr/>
        </p:nvSpPr>
        <p:spPr>
          <a:xfrm>
            <a:off x="5570213" y="2544487"/>
            <a:ext cx="158510" cy="15378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06927 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0495 -0.347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  <p:bldP spid="53" grpId="0"/>
      <p:bldP spid="57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DB7F08-2038-4FB8-83CF-E5497DA85807}"/>
              </a:ext>
            </a:extLst>
          </p:cNvPr>
          <p:cNvSpPr/>
          <p:nvPr/>
        </p:nvSpPr>
        <p:spPr bwMode="auto">
          <a:xfrm>
            <a:off x="0" y="0"/>
            <a:ext cx="6810232" cy="6858000"/>
          </a:xfrm>
          <a:prstGeom prst="rect">
            <a:avLst/>
          </a:prstGeom>
          <a:solidFill>
            <a:srgbClr val="2E55A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05749-101A-4D0B-BE83-1E5918F99D43}"/>
              </a:ext>
            </a:extLst>
          </p:cNvPr>
          <p:cNvSpPr txBox="1"/>
          <p:nvPr/>
        </p:nvSpPr>
        <p:spPr>
          <a:xfrm>
            <a:off x="185544" y="458569"/>
            <a:ext cx="7301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#4 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Watch-Out-Factor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61F76-A8D7-4B50-B385-FFFD832B43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03097" y="1367932"/>
            <a:ext cx="2827090" cy="2773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ADFBDA-2672-45F0-AC0B-FB84951BF440}"/>
              </a:ext>
            </a:extLst>
          </p:cNvPr>
          <p:cNvSpPr txBox="1"/>
          <p:nvPr/>
        </p:nvSpPr>
        <p:spPr>
          <a:xfrm>
            <a:off x="7104809" y="4407251"/>
            <a:ext cx="480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 and Consistent Application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082125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AA3D-1FB7-492A-B842-B62B894D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8" y="436321"/>
            <a:ext cx="11736198" cy="1279178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33CC99"/>
                </a:solidFill>
              </a:rPr>
              <a:t>Watch-out-factor</a:t>
            </a:r>
            <a:br>
              <a:rPr lang="en-US" sz="3600" dirty="0">
                <a:solidFill>
                  <a:srgbClr val="1A80C4"/>
                </a:solidFill>
              </a:rPr>
            </a:br>
            <a:br>
              <a:rPr lang="en-US" sz="3600" dirty="0">
                <a:solidFill>
                  <a:srgbClr val="1A80C4"/>
                </a:solidFill>
              </a:rPr>
            </a:b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00A2C-9733-40A2-AD4B-B6AC76EAA252}"/>
              </a:ext>
            </a:extLst>
          </p:cNvPr>
          <p:cNvSpPr txBox="1"/>
          <p:nvPr/>
        </p:nvSpPr>
        <p:spPr>
          <a:xfrm>
            <a:off x="595618" y="1715499"/>
            <a:ext cx="1077985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Over-valuing Work Results in a way that creates inaccurate plotting by:</a:t>
            </a:r>
          </a:p>
          <a:p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1A80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Discounting, justifying,  or overlooking behavior that adversely impacts work relationships, creates delays, impedes efficiency, diverts people’s time and energy away from the work-at-hand, creates more work for the manager, etc.</a:t>
            </a:r>
          </a:p>
          <a:p>
            <a:endParaRPr lang="en-US" sz="2400" dirty="0">
              <a:solidFill>
                <a:srgbClr val="1A8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Here’s how that works….</a:t>
            </a:r>
          </a:p>
          <a:p>
            <a:endParaRPr lang="en-US" sz="2400" dirty="0">
              <a:solidFill>
                <a:srgbClr val="1A8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75345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4448-8EF4-44A7-8F69-D18A1B16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56" y="145776"/>
            <a:ext cx="1156716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Staying True to the Performance Continuum</a:t>
            </a:r>
            <a:br>
              <a:rPr lang="en-US" sz="3600" dirty="0"/>
            </a:br>
            <a:r>
              <a:rPr lang="en-US" sz="3600" dirty="0"/>
              <a:t>De-emphasize “quadrant” plotting focus on Continuum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FA2812-8F58-4B80-8A7E-1CE1345EFD74}"/>
              </a:ext>
            </a:extLst>
          </p:cNvPr>
          <p:cNvSpPr/>
          <p:nvPr/>
        </p:nvSpPr>
        <p:spPr>
          <a:xfrm>
            <a:off x="4588778" y="2306973"/>
            <a:ext cx="3489820" cy="3196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389EBD-E4B8-4616-A700-2072AEA8E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4927" y="1435030"/>
            <a:ext cx="5074922" cy="4723946"/>
          </a:xfrm>
          <a:prstGeom prst="rect">
            <a:avLst/>
          </a:prstGeom>
        </p:spPr>
      </p:pic>
      <p:sp>
        <p:nvSpPr>
          <p:cNvPr id="51" name="Arrow: Left 50">
            <a:extLst>
              <a:ext uri="{FF2B5EF4-FFF2-40B4-BE49-F238E27FC236}">
                <a16:creationId xmlns:a16="http://schemas.microsoft.com/office/drawing/2014/main" id="{F028196F-7E2F-45DE-8BF4-DD80DFB7DA75}"/>
              </a:ext>
            </a:extLst>
          </p:cNvPr>
          <p:cNvSpPr/>
          <p:nvPr/>
        </p:nvSpPr>
        <p:spPr>
          <a:xfrm rot="10800000">
            <a:off x="4336616" y="2587333"/>
            <a:ext cx="461394" cy="117446"/>
          </a:xfrm>
          <a:prstGeom prst="leftArrow">
            <a:avLst/>
          </a:prstGeom>
          <a:solidFill>
            <a:srgbClr val="1A80C4"/>
          </a:solidFill>
          <a:ln>
            <a:solidFill>
              <a:srgbClr val="33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90D6C-95E2-4D5F-B804-A4EABF409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923" y="4824238"/>
            <a:ext cx="158510" cy="481626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068BD6F2-8823-4B3D-A91B-F64CE5D92F8F}"/>
              </a:ext>
            </a:extLst>
          </p:cNvPr>
          <p:cNvSpPr/>
          <p:nvPr/>
        </p:nvSpPr>
        <p:spPr>
          <a:xfrm>
            <a:off x="5437632" y="2590931"/>
            <a:ext cx="158510" cy="15378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752871C-0A92-42F2-AEA2-DA9A42AF6ED5}"/>
              </a:ext>
            </a:extLst>
          </p:cNvPr>
          <p:cNvSpPr/>
          <p:nvPr/>
        </p:nvSpPr>
        <p:spPr>
          <a:xfrm>
            <a:off x="6912859" y="2576394"/>
            <a:ext cx="158510" cy="15378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FA67A2-3025-4850-8BB1-D3A1C4970969}"/>
              </a:ext>
            </a:extLst>
          </p:cNvPr>
          <p:cNvSpPr txBox="1"/>
          <p:nvPr/>
        </p:nvSpPr>
        <p:spPr>
          <a:xfrm>
            <a:off x="5437632" y="2221498"/>
            <a:ext cx="65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</a:t>
            </a:r>
            <a:endParaRPr lang="en-US" sz="2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34722D-C6A7-4408-B607-2DDEFC93DEAE}"/>
              </a:ext>
            </a:extLst>
          </p:cNvPr>
          <p:cNvCxnSpPr>
            <a:cxnSpLocks/>
            <a:stCxn id="9" idx="2"/>
          </p:cNvCxnSpPr>
          <p:nvPr/>
        </p:nvCxnSpPr>
        <p:spPr>
          <a:xfrm flipV="1">
            <a:off x="5536178" y="2799494"/>
            <a:ext cx="1455936" cy="2506370"/>
          </a:xfrm>
          <a:prstGeom prst="straightConnector1">
            <a:avLst/>
          </a:prstGeom>
          <a:ln w="38100">
            <a:solidFill>
              <a:srgbClr val="1A8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C1C9257-F7AB-4C3A-B346-D2F55515EF35}"/>
              </a:ext>
            </a:extLst>
          </p:cNvPr>
          <p:cNvSpPr txBox="1"/>
          <p:nvPr/>
        </p:nvSpPr>
        <p:spPr>
          <a:xfrm>
            <a:off x="6353036" y="2799494"/>
            <a:ext cx="658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ym typeface="Wingdings" panose="05000000000000000000" pitchFamily="2" charset="2"/>
              </a:rPr>
              <a:t></a:t>
            </a:r>
            <a:endParaRPr lang="en-US" sz="6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9BAC3E-BE9C-4D4E-84B1-46CD15DA575B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3790781" y="2659849"/>
            <a:ext cx="3030643" cy="33524"/>
          </a:xfrm>
          <a:prstGeom prst="straightConnector1">
            <a:avLst/>
          </a:prstGeom>
          <a:ln w="38100">
            <a:solidFill>
              <a:srgbClr val="1A80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2614F1D-88FF-4AAF-A08B-4143D0C6E05A}"/>
              </a:ext>
            </a:extLst>
          </p:cNvPr>
          <p:cNvSpPr/>
          <p:nvPr/>
        </p:nvSpPr>
        <p:spPr>
          <a:xfrm>
            <a:off x="3632271" y="2582955"/>
            <a:ext cx="158510" cy="15378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220E6BB-7942-4CAA-8039-44AF0BF849D5}"/>
              </a:ext>
            </a:extLst>
          </p:cNvPr>
          <p:cNvSpPr/>
          <p:nvPr/>
        </p:nvSpPr>
        <p:spPr>
          <a:xfrm>
            <a:off x="5456923" y="5447970"/>
            <a:ext cx="158510" cy="15378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6094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3.54167E-6 -0.308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6" grpId="0" animBg="1"/>
      <p:bldP spid="57" grpId="0" animBg="1"/>
      <p:bldP spid="58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DB7F08-2038-4FB8-83CF-E5497DA85807}"/>
              </a:ext>
            </a:extLst>
          </p:cNvPr>
          <p:cNvSpPr/>
          <p:nvPr/>
        </p:nvSpPr>
        <p:spPr bwMode="auto">
          <a:xfrm>
            <a:off x="0" y="0"/>
            <a:ext cx="6810232" cy="6858000"/>
          </a:xfrm>
          <a:prstGeom prst="rect">
            <a:avLst/>
          </a:prstGeom>
          <a:solidFill>
            <a:srgbClr val="A39A9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05749-101A-4D0B-BE83-1E5918F99D43}"/>
              </a:ext>
            </a:extLst>
          </p:cNvPr>
          <p:cNvSpPr txBox="1"/>
          <p:nvPr/>
        </p:nvSpPr>
        <p:spPr>
          <a:xfrm>
            <a:off x="185544" y="458569"/>
            <a:ext cx="7301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#5 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Team Plotting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FF"/>
                </a:solidFill>
                <a:latin typeface="Segoe headings"/>
              </a:rPr>
              <a:t>An Opportunity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Demonstrate Leadership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Competence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49DD3E-45D1-42D6-9C05-C584584AF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666" y="1314930"/>
            <a:ext cx="3924300" cy="4010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627494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5938CB-D416-4406-8CE0-CC888923EBC3}"/>
              </a:ext>
            </a:extLst>
          </p:cNvPr>
          <p:cNvSpPr/>
          <p:nvPr/>
        </p:nvSpPr>
        <p:spPr>
          <a:xfrm>
            <a:off x="453843" y="4823670"/>
            <a:ext cx="10808515" cy="1442906"/>
          </a:xfrm>
          <a:prstGeom prst="rect">
            <a:avLst/>
          </a:prstGeom>
          <a:solidFill>
            <a:srgbClr val="A39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F6EB23-99DD-4D58-99D3-A6AFCABEB01C}"/>
              </a:ext>
            </a:extLst>
          </p:cNvPr>
          <p:cNvSpPr/>
          <p:nvPr/>
        </p:nvSpPr>
        <p:spPr>
          <a:xfrm>
            <a:off x="453844" y="3674378"/>
            <a:ext cx="10808515" cy="1149292"/>
          </a:xfrm>
          <a:prstGeom prst="rect">
            <a:avLst/>
          </a:prstGeom>
          <a:solidFill>
            <a:srgbClr val="2E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2DD6C1-DD1D-4BCB-BC8C-D89244AF294D}"/>
              </a:ext>
            </a:extLst>
          </p:cNvPr>
          <p:cNvSpPr/>
          <p:nvPr/>
        </p:nvSpPr>
        <p:spPr>
          <a:xfrm>
            <a:off x="453845" y="2617365"/>
            <a:ext cx="10808515" cy="1090569"/>
          </a:xfrm>
          <a:prstGeom prst="rect">
            <a:avLst/>
          </a:prstGeom>
          <a:solidFill>
            <a:srgbClr val="A39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07433-2062-4864-B43E-B351380238D0}"/>
              </a:ext>
            </a:extLst>
          </p:cNvPr>
          <p:cNvSpPr/>
          <p:nvPr/>
        </p:nvSpPr>
        <p:spPr>
          <a:xfrm>
            <a:off x="453843" y="1174459"/>
            <a:ext cx="10808515" cy="1442906"/>
          </a:xfrm>
          <a:prstGeom prst="rect">
            <a:avLst/>
          </a:prstGeom>
          <a:solidFill>
            <a:srgbClr val="2E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1697E-3BD3-4869-A377-98FA0133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4" y="273685"/>
            <a:ext cx="10876466" cy="1325563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1A80C4"/>
                </a:solidFill>
              </a:rPr>
              <a:t>Expectations and the Opportunity to Demonstrate Leadership Skills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3D0EC-6CC4-47B2-A95B-F9637AAC3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43" y="1189904"/>
            <a:ext cx="10808515" cy="485989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What We Look For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Taking a balanced/open to new points of view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Sharing relevant information:</a:t>
            </a:r>
          </a:p>
          <a:p>
            <a:pPr lvl="2"/>
            <a:r>
              <a:rPr lang="en-US" sz="2300" b="1" cap="small" dirty="0">
                <a:solidFill>
                  <a:schemeClr val="bg1"/>
                </a:solidFill>
              </a:rPr>
              <a:t>Concrete examples of an individual’s work accomplishments and observed behaviors </a:t>
            </a:r>
            <a:r>
              <a:rPr lang="en-US" sz="2300" dirty="0">
                <a:solidFill>
                  <a:schemeClr val="bg1"/>
                </a:solidFill>
              </a:rPr>
              <a:t>(their actions).</a:t>
            </a:r>
          </a:p>
          <a:p>
            <a:pPr lvl="2"/>
            <a:r>
              <a:rPr lang="en-US" sz="2300" b="1" cap="small" dirty="0">
                <a:solidFill>
                  <a:schemeClr val="bg1"/>
                </a:solidFill>
              </a:rPr>
              <a:t>Descriptions of an individual’s impact:  </a:t>
            </a:r>
            <a:r>
              <a:rPr lang="en-US" sz="2300" cap="small" dirty="0">
                <a:solidFill>
                  <a:schemeClr val="bg1"/>
                </a:solidFill>
              </a:rPr>
              <a:t>Positive and or adverse effect on work relationships, team cohesiveness, work flow, productivity, etc.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Accurate Plotting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Applying what you heard to the proper plotting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Proper application of Off-Target and On-Target Work Results and Observed Behavior principles 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Two Measurements Applied Independently of One Another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Watch-out-factor:  Over-valuing Results in a way that creates an inflated plotting of the Observed Behavior.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Sweeping behavior under the rug that is causing less effectiveness, impeding collaboration, etc. under the carpet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Expectation:  Be Accountable and Hold Each Other Accountable</a:t>
            </a:r>
          </a:p>
          <a:p>
            <a:pPr lvl="1"/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If you see something, say something.  </a:t>
            </a:r>
            <a:r>
              <a:rPr lang="en-US" dirty="0">
                <a:solidFill>
                  <a:schemeClr val="bg1"/>
                </a:solidFill>
              </a:rPr>
              <a:t>Speak up when the plotting doesn’t align with what you’re hearing.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Don’t let compensation decisions sway honest and accurate plotting.  Performance is just one factor in making pay decisions (Massachusetts Fair Equity Pay Act, Market Pay, Budget, and more).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7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DB7F08-2038-4FB8-83CF-E5497DA85807}"/>
              </a:ext>
            </a:extLst>
          </p:cNvPr>
          <p:cNvSpPr/>
          <p:nvPr/>
        </p:nvSpPr>
        <p:spPr bwMode="auto">
          <a:xfrm>
            <a:off x="0" y="0"/>
            <a:ext cx="6810232" cy="6858000"/>
          </a:xfrm>
          <a:prstGeom prst="rect">
            <a:avLst/>
          </a:prstGeom>
          <a:solidFill>
            <a:srgbClr val="0267A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05749-101A-4D0B-BE83-1E5918F99D43}"/>
              </a:ext>
            </a:extLst>
          </p:cNvPr>
          <p:cNvSpPr txBox="1"/>
          <p:nvPr/>
        </p:nvSpPr>
        <p:spPr>
          <a:xfrm>
            <a:off x="177421" y="335235"/>
            <a:ext cx="5585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#1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 Define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31E98-B557-4BD3-9213-AC8769D3E522}"/>
              </a:ext>
            </a:extLst>
          </p:cNvPr>
          <p:cNvSpPr txBox="1"/>
          <p:nvPr/>
        </p:nvSpPr>
        <p:spPr>
          <a:xfrm>
            <a:off x="7104809" y="4407251"/>
            <a:ext cx="480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Defining Performance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3A8F90-3C4A-42E4-B6FD-829D89902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988" y="1585709"/>
            <a:ext cx="2397173" cy="2906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1864785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DB7F08-2038-4FB8-83CF-E5497DA85807}"/>
              </a:ext>
            </a:extLst>
          </p:cNvPr>
          <p:cNvSpPr/>
          <p:nvPr/>
        </p:nvSpPr>
        <p:spPr bwMode="auto">
          <a:xfrm>
            <a:off x="0" y="0"/>
            <a:ext cx="6810232" cy="6858000"/>
          </a:xfrm>
          <a:prstGeom prst="rect">
            <a:avLst/>
          </a:prstGeom>
          <a:solidFill>
            <a:srgbClr val="2E55A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05749-101A-4D0B-BE83-1E5918F99D43}"/>
              </a:ext>
            </a:extLst>
          </p:cNvPr>
          <p:cNvSpPr txBox="1"/>
          <p:nvPr/>
        </p:nvSpPr>
        <p:spPr>
          <a:xfrm>
            <a:off x="185544" y="458569"/>
            <a:ext cx="73015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#6 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</a:br>
            <a:r>
              <a:rPr lang="en-US" sz="6000" dirty="0">
                <a:solidFill>
                  <a:srgbClr val="FFFFFF"/>
                </a:solidFill>
                <a:latin typeface="Segoe headings"/>
              </a:rPr>
              <a:t>Purpose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heading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FF"/>
                </a:solidFill>
                <a:latin typeface="Segoe headings"/>
              </a:rPr>
              <a:t>Accelerating Employee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FF"/>
                </a:solidFill>
                <a:latin typeface="Segoe headings"/>
              </a:rPr>
              <a:t>Potential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FF"/>
                </a:solidFill>
                <a:latin typeface="Segoe headings"/>
              </a:rPr>
              <a:t>Aligning Performance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FF"/>
                </a:solidFill>
                <a:latin typeface="Segoe headings"/>
              </a:rPr>
              <a:t>Drive Our Business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E77DAAF4-BF97-435B-843E-680BF02C6EC3}"/>
              </a:ext>
            </a:extLst>
          </p:cNvPr>
          <p:cNvSpPr/>
          <p:nvPr/>
        </p:nvSpPr>
        <p:spPr>
          <a:xfrm rot="10800000">
            <a:off x="7225588" y="2874348"/>
            <a:ext cx="1115736" cy="422275"/>
          </a:xfrm>
          <a:prstGeom prst="leftArrow">
            <a:avLst/>
          </a:prstGeom>
          <a:solidFill>
            <a:srgbClr val="5AA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96943DE8-BE85-4408-9F72-4626DED9BA29}"/>
              </a:ext>
            </a:extLst>
          </p:cNvPr>
          <p:cNvSpPr/>
          <p:nvPr/>
        </p:nvSpPr>
        <p:spPr>
          <a:xfrm rot="5400000">
            <a:off x="8871482" y="4217750"/>
            <a:ext cx="1115736" cy="422275"/>
          </a:xfrm>
          <a:prstGeom prst="leftArrow">
            <a:avLst/>
          </a:prstGeom>
          <a:solidFill>
            <a:srgbClr val="5AA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C5194BA-14ED-4CDD-BE1D-D64F32616DF8}"/>
              </a:ext>
            </a:extLst>
          </p:cNvPr>
          <p:cNvSpPr/>
          <p:nvPr/>
        </p:nvSpPr>
        <p:spPr>
          <a:xfrm>
            <a:off x="10498947" y="2782282"/>
            <a:ext cx="1115736" cy="422275"/>
          </a:xfrm>
          <a:prstGeom prst="leftArrow">
            <a:avLst/>
          </a:prstGeom>
          <a:solidFill>
            <a:srgbClr val="5AA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0015DD5D-B1B1-4328-AADA-E851844038E2}"/>
              </a:ext>
            </a:extLst>
          </p:cNvPr>
          <p:cNvSpPr/>
          <p:nvPr/>
        </p:nvSpPr>
        <p:spPr>
          <a:xfrm rot="16200000">
            <a:off x="8905038" y="1382756"/>
            <a:ext cx="1115736" cy="422275"/>
          </a:xfrm>
          <a:prstGeom prst="leftArrow">
            <a:avLst/>
          </a:prstGeom>
          <a:solidFill>
            <a:srgbClr val="5AA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56FCBB-A5C5-409B-A0FB-CEA247D1380E}"/>
              </a:ext>
            </a:extLst>
          </p:cNvPr>
          <p:cNvSpPr/>
          <p:nvPr/>
        </p:nvSpPr>
        <p:spPr>
          <a:xfrm>
            <a:off x="8991549" y="2550688"/>
            <a:ext cx="939567" cy="878312"/>
          </a:xfrm>
          <a:prstGeom prst="ellipse">
            <a:avLst/>
          </a:prstGeom>
          <a:solidFill>
            <a:srgbClr val="A39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30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274628" y="5709070"/>
            <a:ext cx="1339453" cy="351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87" dirty="0">
                <a:latin typeface="Calibri" pitchFamily="34" charset="0"/>
              </a:rPr>
              <a:t>    </a:t>
            </a:r>
            <a:r>
              <a:rPr lang="en-US" sz="1687" b="1" dirty="0">
                <a:solidFill>
                  <a:srgbClr val="92D050"/>
                </a:solidFill>
                <a:latin typeface="Calibri" pitchFamily="34" charset="0"/>
              </a:rPr>
              <a:t>On-Target</a:t>
            </a:r>
            <a:r>
              <a:rPr lang="en-US" sz="1266" b="1" dirty="0">
                <a:solidFill>
                  <a:srgbClr val="92D050"/>
                </a:solidFill>
                <a:latin typeface="Calibri" pitchFamily="34" charset="0"/>
              </a:rPr>
              <a:t> </a:t>
            </a:r>
            <a:endParaRPr lang="en-US" sz="1969" b="1" dirty="0">
              <a:solidFill>
                <a:srgbClr val="92D050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 bwMode="auto">
          <a:xfrm>
            <a:off x="6044483" y="1660922"/>
            <a:ext cx="0" cy="41255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 rot="5400000">
            <a:off x="2850421" y="4384750"/>
            <a:ext cx="150018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66" dirty="0">
                <a:latin typeface="Calibri" pitchFamily="34" charset="0"/>
              </a:rPr>
              <a:t>  </a:t>
            </a:r>
            <a:endParaRPr lang="en-US" sz="1266" b="1" dirty="0">
              <a:solidFill>
                <a:srgbClr val="009999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328710" y="4160602"/>
            <a:ext cx="2565254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87" b="1" dirty="0">
                <a:solidFill>
                  <a:srgbClr val="336699"/>
                </a:solidFill>
                <a:latin typeface="Calibri" pitchFamily="34" charset="0"/>
              </a:rPr>
              <a:t>Grow</a:t>
            </a:r>
          </a:p>
        </p:txBody>
      </p:sp>
      <p:cxnSp>
        <p:nvCxnSpPr>
          <p:cNvPr id="28" name="Straight Connector 27"/>
          <p:cNvCxnSpPr>
            <a:stCxn id="22" idx="1"/>
            <a:endCxn id="22" idx="1"/>
          </p:cNvCxnSpPr>
          <p:nvPr/>
        </p:nvCxnSpPr>
        <p:spPr bwMode="auto">
          <a:xfrm>
            <a:off x="3600515" y="3778221"/>
            <a:ext cx="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22" idx="1"/>
            <a:endCxn id="22" idx="1"/>
          </p:cNvCxnSpPr>
          <p:nvPr/>
        </p:nvCxnSpPr>
        <p:spPr bwMode="auto">
          <a:xfrm>
            <a:off x="3600515" y="3778221"/>
            <a:ext cx="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2" idx="1"/>
            <a:endCxn id="22" idx="1"/>
          </p:cNvCxnSpPr>
          <p:nvPr/>
        </p:nvCxnSpPr>
        <p:spPr bwMode="auto">
          <a:xfrm>
            <a:off x="3600515" y="3778221"/>
            <a:ext cx="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" name="Group 67"/>
          <p:cNvGrpSpPr/>
          <p:nvPr/>
        </p:nvGrpSpPr>
        <p:grpSpPr>
          <a:xfrm>
            <a:off x="2131219" y="3214687"/>
            <a:ext cx="1232297" cy="750094"/>
            <a:chOff x="939800" y="3810000"/>
            <a:chExt cx="1752600" cy="10668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939800" y="3810000"/>
              <a:ext cx="1752600" cy="1066800"/>
            </a:xfrm>
            <a:prstGeom prst="roundRect">
              <a:avLst/>
            </a:prstGeom>
            <a:solidFill>
              <a:srgbClr val="008C8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4078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5254" y="3844246"/>
              <a:ext cx="1600200" cy="9932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969" dirty="0">
                  <a:latin typeface="Calibri" pitchFamily="34" charset="0"/>
                </a:rPr>
                <a:t> </a:t>
              </a:r>
              <a:r>
                <a:rPr lang="en-US" sz="1969" b="1" dirty="0">
                  <a:solidFill>
                    <a:schemeClr val="bg1"/>
                  </a:solidFill>
                  <a:latin typeface="Calibri" pitchFamily="34" charset="0"/>
                </a:rPr>
                <a:t>Work </a:t>
              </a:r>
              <a:br>
                <a:rPr lang="en-US" sz="1969" b="1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US" sz="1969" b="1" dirty="0">
                  <a:solidFill>
                    <a:schemeClr val="bg1"/>
                  </a:solidFill>
                  <a:latin typeface="Calibri" pitchFamily="34" charset="0"/>
                </a:rPr>
                <a:t>Results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20453" y="4004750"/>
            <a:ext cx="1910953" cy="871201"/>
          </a:xfrm>
          <a:prstGeom prst="rect">
            <a:avLst/>
          </a:prstGeom>
          <a:noFill/>
        </p:spPr>
        <p:txBody>
          <a:bodyPr vert="horz" wrap="square" rtlCol="0" anchor="ctr" anchorCtr="1">
            <a:spAutoFit/>
          </a:bodyPr>
          <a:lstStyle/>
          <a:p>
            <a:pPr algn="l"/>
            <a:r>
              <a:rPr lang="en-US" sz="1687" dirty="0">
                <a:solidFill>
                  <a:srgbClr val="FF9900"/>
                </a:solidFill>
                <a:latin typeface="Calibri" pitchFamily="34" charset="0"/>
                <a:ea typeface="Adobe Fan Heiti Std B" pitchFamily="34" charset="-128"/>
              </a:rPr>
              <a:t>Job Responsibilities</a:t>
            </a:r>
          </a:p>
          <a:p>
            <a:pPr algn="l"/>
            <a:r>
              <a:rPr lang="en-US" sz="1687" dirty="0">
                <a:solidFill>
                  <a:srgbClr val="6EA92D"/>
                </a:solidFill>
                <a:latin typeface="Calibri" pitchFamily="34" charset="0"/>
                <a:ea typeface="Adobe Fan Heiti Std B" pitchFamily="34" charset="-128"/>
              </a:rPr>
              <a:t>Goals</a:t>
            </a:r>
          </a:p>
          <a:p>
            <a:pPr algn="l"/>
            <a:r>
              <a:rPr lang="en-US" sz="1687" dirty="0">
                <a:solidFill>
                  <a:srgbClr val="008C82"/>
                </a:solidFill>
                <a:latin typeface="Calibri" pitchFamily="34" charset="0"/>
                <a:ea typeface="Adobe Fan Heiti Std B" pitchFamily="34" charset="-128"/>
              </a:rPr>
              <a:t>Skills</a:t>
            </a:r>
          </a:p>
        </p:txBody>
      </p:sp>
      <p:sp>
        <p:nvSpPr>
          <p:cNvPr id="62" name="Title 3"/>
          <p:cNvSpPr>
            <a:spLocks noGrp="1"/>
          </p:cNvSpPr>
          <p:nvPr>
            <p:ph type="title"/>
          </p:nvPr>
        </p:nvSpPr>
        <p:spPr>
          <a:xfrm>
            <a:off x="1981647" y="107156"/>
            <a:ext cx="8228707" cy="1279178"/>
          </a:xfrm>
        </p:spPr>
        <p:txBody>
          <a:bodyPr>
            <a:noAutofit/>
          </a:bodyPr>
          <a:lstStyle/>
          <a:p>
            <a:pPr>
              <a:spcBef>
                <a:spcPts val="773"/>
              </a:spcBef>
            </a:pPr>
            <a:r>
              <a:rPr lang="en-US" sz="3094" b="1" dirty="0">
                <a:solidFill>
                  <a:srgbClr val="008C82"/>
                </a:solidFill>
                <a:latin typeface="Adobe Fan Heiti Std B" pitchFamily="34" charset="-128"/>
                <a:ea typeface="Adobe Fan Heiti Std B" pitchFamily="34" charset="-128"/>
                <a:cs typeface="Leelawadee" pitchFamily="34" charset="-34"/>
                <a:sym typeface="Gill Sans" charset="0"/>
              </a:rPr>
              <a:t>Employee Performance </a:t>
            </a:r>
            <a:r>
              <a:rPr lang="en-US" sz="3094" b="1" dirty="0">
                <a:solidFill>
                  <a:srgbClr val="6EA92D"/>
                </a:solidFill>
                <a:latin typeface="Adobe Fan Heiti Std B" pitchFamily="34" charset="-128"/>
                <a:ea typeface="Adobe Fan Heiti Std B" pitchFamily="34" charset="-128"/>
                <a:cs typeface="Leelawadee" pitchFamily="34" charset="-34"/>
                <a:sym typeface="Gill Sans" charset="0"/>
              </a:rPr>
              <a:t>Continuum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88469" y="5732860"/>
            <a:ext cx="1285875" cy="25962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87" dirty="0">
                <a:solidFill>
                  <a:srgbClr val="336699"/>
                </a:solidFill>
                <a:latin typeface="Calibri" pitchFamily="34" charset="0"/>
              </a:rPr>
              <a:t>    </a:t>
            </a:r>
            <a:r>
              <a:rPr lang="en-US" sz="1687" b="1" dirty="0">
                <a:solidFill>
                  <a:srgbClr val="336699"/>
                </a:solidFill>
                <a:latin typeface="Calibri" pitchFamily="34" charset="0"/>
              </a:rPr>
              <a:t>Off-Target</a:t>
            </a:r>
            <a:r>
              <a:rPr lang="en-US" sz="1266" b="1" dirty="0">
                <a:solidFill>
                  <a:srgbClr val="336699"/>
                </a:solidFill>
                <a:latin typeface="Calibri" pitchFamily="34" charset="0"/>
              </a:rPr>
              <a:t> </a:t>
            </a:r>
            <a:endParaRPr lang="en-US" sz="1969" b="1" dirty="0">
              <a:solidFill>
                <a:srgbClr val="336699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2782" y="1282736"/>
            <a:ext cx="1071563" cy="351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87" b="1" dirty="0">
                <a:solidFill>
                  <a:srgbClr val="92D050"/>
                </a:solidFill>
                <a:latin typeface="Calibri" pitchFamily="34" charset="0"/>
              </a:rPr>
              <a:t>On-Target</a:t>
            </a:r>
            <a:endParaRPr lang="en-US" sz="1969" b="1" dirty="0">
              <a:solidFill>
                <a:srgbClr val="92D050"/>
              </a:solidFill>
              <a:latin typeface="Calibri" pitchFamily="34" charset="0"/>
            </a:endParaRPr>
          </a:p>
        </p:txBody>
      </p:sp>
      <p:grpSp>
        <p:nvGrpSpPr>
          <p:cNvPr id="10" name="Group 71"/>
          <p:cNvGrpSpPr/>
          <p:nvPr/>
        </p:nvGrpSpPr>
        <p:grpSpPr>
          <a:xfrm>
            <a:off x="4733585" y="6107906"/>
            <a:ext cx="3016504" cy="375047"/>
            <a:chOff x="863600" y="7772400"/>
            <a:chExt cx="1668387" cy="1066800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863600" y="7772400"/>
              <a:ext cx="1447800" cy="1066800"/>
            </a:xfrm>
            <a:prstGeom prst="roundRect">
              <a:avLst/>
            </a:prstGeom>
            <a:solidFill>
              <a:srgbClr val="008C8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fontAlgn="base">
                <a:spcBef>
                  <a:spcPct val="0"/>
                </a:spcBef>
                <a:spcAft>
                  <a:spcPct val="0"/>
                </a:spcAft>
              </a:pPr>
              <a:endParaRPr lang="en-US" sz="4078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31787" y="7853259"/>
              <a:ext cx="1600200" cy="9398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47" dirty="0">
                  <a:latin typeface="Calibri" pitchFamily="34" charset="0"/>
                </a:rPr>
                <a:t> </a:t>
              </a:r>
              <a:r>
                <a:rPr lang="en-US" sz="1547" b="1" dirty="0">
                  <a:solidFill>
                    <a:schemeClr val="bg1"/>
                  </a:solidFill>
                  <a:latin typeface="Calibri" pitchFamily="34" charset="0"/>
                </a:rPr>
                <a:t>Observable Behaviors</a:t>
              </a:r>
            </a:p>
          </p:txBody>
        </p:sp>
      </p:grp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 bwMode="auto">
          <a:xfrm>
            <a:off x="3738563" y="3723680"/>
            <a:ext cx="461184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3738563" y="1660922"/>
            <a:ext cx="4611841" cy="4125516"/>
          </a:xfrm>
          <a:prstGeom prst="rect">
            <a:avLst/>
          </a:prstGeom>
          <a:gradFill flip="none" rotWithShape="1">
            <a:gsLst>
              <a:gs pos="68000">
                <a:srgbClr val="92D050"/>
              </a:gs>
              <a:gs pos="60000">
                <a:srgbClr val="009999"/>
              </a:gs>
              <a:gs pos="100000">
                <a:srgbClr val="0099CC"/>
              </a:gs>
              <a:gs pos="51000">
                <a:srgbClr val="009999">
                  <a:alpha val="59000"/>
                </a:srgbClr>
              </a:gs>
              <a:gs pos="98000">
                <a:srgbClr val="92D050">
                  <a:alpha val="83000"/>
                </a:srgbClr>
              </a:gs>
              <a:gs pos="99000">
                <a:srgbClr val="92D050"/>
              </a:gs>
              <a:gs pos="69000">
                <a:srgbClr val="92D050"/>
              </a:gs>
            </a:gsLst>
            <a:lin ang="19200000" scaled="0"/>
            <a:tileRect/>
          </a:gra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4078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6042422" y="1714500"/>
            <a:ext cx="0" cy="41255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3738563" y="3750469"/>
            <a:ext cx="461184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6096000" y="5893594"/>
            <a:ext cx="235743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3631406" y="1607344"/>
            <a:ext cx="0" cy="214312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3738563" y="3750469"/>
            <a:ext cx="461184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/>
          <p:nvPr/>
        </p:nvCxnSpPr>
        <p:spPr bwMode="auto">
          <a:xfrm flipV="1">
            <a:off x="3631406" y="3268266"/>
            <a:ext cx="0" cy="160734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92D050"/>
            </a:solidFill>
            <a:prstDash val="dash"/>
            <a:round/>
            <a:headEnd type="oval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>
            <a:stCxn id="4" idx="0"/>
            <a:endCxn id="4" idx="2"/>
          </p:cNvCxnSpPr>
          <p:nvPr/>
        </p:nvCxnSpPr>
        <p:spPr bwMode="auto">
          <a:xfrm>
            <a:off x="6044483" y="1660922"/>
            <a:ext cx="0" cy="412551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4167187" y="5893594"/>
            <a:ext cx="235743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dash"/>
            <a:round/>
            <a:headEnd type="oval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" name="Rectangle 101"/>
          <p:cNvSpPr/>
          <p:nvPr/>
        </p:nvSpPr>
        <p:spPr bwMode="auto">
          <a:xfrm>
            <a:off x="6042422" y="1607344"/>
            <a:ext cx="2357438" cy="2143125"/>
          </a:xfrm>
          <a:prstGeom prst="rect">
            <a:avLst/>
          </a:prstGeom>
          <a:solidFill>
            <a:srgbClr val="92D050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92D050">
                <a:alpha val="40000"/>
              </a:srgbClr>
            </a:glow>
            <a:softEdge rad="31750"/>
          </a:effectLst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4078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3" name="Freeform 8"/>
          <p:cNvSpPr>
            <a:spLocks/>
          </p:cNvSpPr>
          <p:nvPr/>
        </p:nvSpPr>
        <p:spPr bwMode="blackWhite">
          <a:xfrm rot="13650165">
            <a:off x="6628475" y="4175896"/>
            <a:ext cx="659680" cy="630660"/>
          </a:xfrm>
          <a:custGeom>
            <a:avLst/>
            <a:gdLst>
              <a:gd name="T0" fmla="*/ 254430 w 472"/>
              <a:gd name="T1" fmla="*/ 786754 h 464"/>
              <a:gd name="T2" fmla="*/ 254430 w 472"/>
              <a:gd name="T3" fmla="*/ 895005 h 464"/>
              <a:gd name="T4" fmla="*/ 936224 w 472"/>
              <a:gd name="T5" fmla="*/ 895005 h 464"/>
              <a:gd name="T6" fmla="*/ 936224 w 472"/>
              <a:gd name="T7" fmla="*/ 231967 h 464"/>
              <a:gd name="T8" fmla="*/ 809009 w 472"/>
              <a:gd name="T9" fmla="*/ 231967 h 464"/>
              <a:gd name="T10" fmla="*/ 809009 w 472"/>
              <a:gd name="T11" fmla="*/ 693967 h 464"/>
              <a:gd name="T12" fmla="*/ 111313 w 472"/>
              <a:gd name="T13" fmla="*/ 0 h 464"/>
              <a:gd name="T14" fmla="*/ 0 w 472"/>
              <a:gd name="T15" fmla="*/ 108251 h 464"/>
              <a:gd name="T16" fmla="*/ 713598 w 472"/>
              <a:gd name="T17" fmla="*/ 771289 h 464"/>
              <a:gd name="T18" fmla="*/ 254430 w 472"/>
              <a:gd name="T19" fmla="*/ 771289 h 464"/>
              <a:gd name="T20" fmla="*/ 254430 w 472"/>
              <a:gd name="T21" fmla="*/ 895005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2"/>
              <a:gd name="T34" fmla="*/ 0 h 464"/>
              <a:gd name="T35" fmla="*/ 472 w 472"/>
              <a:gd name="T36" fmla="*/ 464 h 4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2" h="464">
                <a:moveTo>
                  <a:pt x="128" y="407"/>
                </a:moveTo>
                <a:lnTo>
                  <a:pt x="128" y="463"/>
                </a:lnTo>
                <a:lnTo>
                  <a:pt x="471" y="463"/>
                </a:lnTo>
                <a:lnTo>
                  <a:pt x="471" y="120"/>
                </a:lnTo>
                <a:lnTo>
                  <a:pt x="407" y="120"/>
                </a:lnTo>
                <a:lnTo>
                  <a:pt x="407" y="359"/>
                </a:lnTo>
                <a:lnTo>
                  <a:pt x="56" y="0"/>
                </a:lnTo>
                <a:lnTo>
                  <a:pt x="0" y="56"/>
                </a:lnTo>
                <a:lnTo>
                  <a:pt x="359" y="399"/>
                </a:lnTo>
                <a:lnTo>
                  <a:pt x="128" y="399"/>
                </a:lnTo>
                <a:lnTo>
                  <a:pt x="128" y="463"/>
                </a:lnTo>
              </a:path>
            </a:pathLst>
          </a:custGeom>
          <a:solidFill>
            <a:schemeClr val="bg1"/>
          </a:solidFill>
          <a:ln w="12700" cap="rnd">
            <a:noFill/>
            <a:prstDash val="dash"/>
            <a:round/>
            <a:headEnd type="none" w="sm" len="sm"/>
            <a:tailEnd type="none" w="sm" len="sm"/>
          </a:ln>
        </p:spPr>
        <p:txBody>
          <a:bodyPr lIns="64010" tIns="31994" rIns="64010" bIns="31994"/>
          <a:lstStyle/>
          <a:p>
            <a:pPr>
              <a:defRPr/>
            </a:pPr>
            <a:endParaRPr lang="en-GB" sz="1266"/>
          </a:p>
        </p:txBody>
      </p:sp>
      <p:sp>
        <p:nvSpPr>
          <p:cNvPr id="104" name="Freeform 8"/>
          <p:cNvSpPr>
            <a:spLocks/>
          </p:cNvSpPr>
          <p:nvPr/>
        </p:nvSpPr>
        <p:spPr bwMode="blackWhite">
          <a:xfrm rot="18862291">
            <a:off x="5341718" y="2313844"/>
            <a:ext cx="600240" cy="553480"/>
          </a:xfrm>
          <a:custGeom>
            <a:avLst/>
            <a:gdLst>
              <a:gd name="T0" fmla="*/ 254430 w 472"/>
              <a:gd name="T1" fmla="*/ 786754 h 464"/>
              <a:gd name="T2" fmla="*/ 254430 w 472"/>
              <a:gd name="T3" fmla="*/ 895005 h 464"/>
              <a:gd name="T4" fmla="*/ 936224 w 472"/>
              <a:gd name="T5" fmla="*/ 895005 h 464"/>
              <a:gd name="T6" fmla="*/ 936224 w 472"/>
              <a:gd name="T7" fmla="*/ 231967 h 464"/>
              <a:gd name="T8" fmla="*/ 809009 w 472"/>
              <a:gd name="T9" fmla="*/ 231967 h 464"/>
              <a:gd name="T10" fmla="*/ 809009 w 472"/>
              <a:gd name="T11" fmla="*/ 693967 h 464"/>
              <a:gd name="T12" fmla="*/ 111313 w 472"/>
              <a:gd name="T13" fmla="*/ 0 h 464"/>
              <a:gd name="T14" fmla="*/ 0 w 472"/>
              <a:gd name="T15" fmla="*/ 108251 h 464"/>
              <a:gd name="T16" fmla="*/ 713598 w 472"/>
              <a:gd name="T17" fmla="*/ 771289 h 464"/>
              <a:gd name="T18" fmla="*/ 254430 w 472"/>
              <a:gd name="T19" fmla="*/ 771289 h 464"/>
              <a:gd name="T20" fmla="*/ 254430 w 472"/>
              <a:gd name="T21" fmla="*/ 895005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2"/>
              <a:gd name="T34" fmla="*/ 0 h 464"/>
              <a:gd name="T35" fmla="*/ 472 w 472"/>
              <a:gd name="T36" fmla="*/ 464 h 4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2" h="464">
                <a:moveTo>
                  <a:pt x="128" y="407"/>
                </a:moveTo>
                <a:lnTo>
                  <a:pt x="128" y="463"/>
                </a:lnTo>
                <a:lnTo>
                  <a:pt x="471" y="463"/>
                </a:lnTo>
                <a:lnTo>
                  <a:pt x="471" y="120"/>
                </a:lnTo>
                <a:lnTo>
                  <a:pt x="407" y="120"/>
                </a:lnTo>
                <a:lnTo>
                  <a:pt x="407" y="359"/>
                </a:lnTo>
                <a:lnTo>
                  <a:pt x="56" y="0"/>
                </a:lnTo>
                <a:lnTo>
                  <a:pt x="0" y="56"/>
                </a:lnTo>
                <a:lnTo>
                  <a:pt x="359" y="399"/>
                </a:lnTo>
                <a:lnTo>
                  <a:pt x="128" y="399"/>
                </a:lnTo>
                <a:lnTo>
                  <a:pt x="128" y="463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64010" tIns="31994" rIns="64010" bIns="31994"/>
          <a:lstStyle/>
          <a:p>
            <a:pPr>
              <a:defRPr/>
            </a:pPr>
            <a:endParaRPr lang="en-GB" sz="1266"/>
          </a:p>
        </p:txBody>
      </p:sp>
      <p:sp>
        <p:nvSpPr>
          <p:cNvPr id="109" name="Text Box 12"/>
          <p:cNvSpPr txBox="1">
            <a:spLocks noChangeAspect="1" noChangeArrowheads="1"/>
          </p:cNvSpPr>
          <p:nvPr/>
        </p:nvSpPr>
        <p:spPr bwMode="auto">
          <a:xfrm>
            <a:off x="6087848" y="4896992"/>
            <a:ext cx="1096523" cy="55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010" tIns="31994" rIns="64010" bIns="31994">
            <a:spAutoFit/>
          </a:bodyPr>
          <a:lstStyle/>
          <a:p>
            <a:pPr algn="ctr"/>
            <a:r>
              <a:rPr lang="en-GB" sz="1600" dirty="0">
                <a:latin typeface="Leelawadee" panose="020B0502040204020203" pitchFamily="34" charset="-34"/>
                <a:ea typeface="ＭＳ Ｐゴシック" charset="-128"/>
                <a:cs typeface="Leelawadee" panose="020B0502040204020203" pitchFamily="34" charset="-34"/>
              </a:rPr>
              <a:t>Off-Target </a:t>
            </a:r>
            <a:br>
              <a:rPr lang="en-GB" sz="1600" dirty="0">
                <a:latin typeface="Leelawadee" panose="020B0502040204020203" pitchFamily="34" charset="-34"/>
                <a:ea typeface="ＭＳ Ｐゴシック" charset="-128"/>
                <a:cs typeface="Leelawadee" panose="020B0502040204020203" pitchFamily="34" charset="-34"/>
              </a:rPr>
            </a:br>
            <a:r>
              <a:rPr lang="en-GB" sz="1600" dirty="0">
                <a:latin typeface="Leelawadee" panose="020B0502040204020203" pitchFamily="34" charset="-34"/>
                <a:ea typeface="ＭＳ Ｐゴシック" charset="-128"/>
                <a:cs typeface="Leelawadee" panose="020B0502040204020203" pitchFamily="34" charset="-34"/>
              </a:rPr>
              <a:t>Results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510050" y="3864292"/>
            <a:ext cx="899312" cy="164605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10" tIns="31994" rIns="64010" bIns="31994" numCol="1" rtlCol="0" anchor="t" anchorCtr="0" compatLnSpc="1">
            <a:prstTxWarp prst="textNoShape">
              <a:avLst/>
            </a:prstTxWarp>
          </a:bodyPr>
          <a:lstStyle/>
          <a:p>
            <a:pPr defTabSz="640015"/>
            <a:endParaRPr lang="en-US" sz="1266">
              <a:solidFill>
                <a:srgbClr val="BAD80A"/>
              </a:solidFill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59" y="3174489"/>
            <a:ext cx="274002" cy="449364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15" y="2961746"/>
            <a:ext cx="274002" cy="449364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84" y="2324598"/>
            <a:ext cx="274002" cy="44936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94" y="1875235"/>
            <a:ext cx="274002" cy="44936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09" y="4321596"/>
            <a:ext cx="274002" cy="449364"/>
          </a:xfrm>
          <a:prstGeom prst="rect">
            <a:avLst/>
          </a:prstGeom>
        </p:spPr>
      </p:pic>
      <p:grpSp>
        <p:nvGrpSpPr>
          <p:cNvPr id="127" name="Group 126"/>
          <p:cNvGrpSpPr/>
          <p:nvPr/>
        </p:nvGrpSpPr>
        <p:grpSpPr>
          <a:xfrm>
            <a:off x="7213433" y="3549223"/>
            <a:ext cx="1073311" cy="1810120"/>
            <a:chOff x="8091640" y="5047785"/>
            <a:chExt cx="1526487" cy="2574393"/>
          </a:xfrm>
        </p:grpSpPr>
        <p:grpSp>
          <p:nvGrpSpPr>
            <p:cNvPr id="105" name="Group 18"/>
            <p:cNvGrpSpPr/>
            <p:nvPr/>
          </p:nvGrpSpPr>
          <p:grpSpPr>
            <a:xfrm>
              <a:off x="8959112" y="5047785"/>
              <a:ext cx="450850" cy="1828473"/>
              <a:chOff x="9231113" y="4699504"/>
              <a:chExt cx="450850" cy="1828473"/>
            </a:xfrm>
          </p:grpSpPr>
          <p:sp>
            <p:nvSpPr>
              <p:cNvPr id="106" name="Freeform 105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 rot="542693" flipV="1">
                <a:off x="9231113" y="4776575"/>
                <a:ext cx="450850" cy="1680579"/>
              </a:xfrm>
              <a:custGeom>
                <a:avLst/>
                <a:gdLst>
                  <a:gd name="T0" fmla="*/ 2147483647 w 347"/>
                  <a:gd name="T1" fmla="*/ 0 h 810"/>
                  <a:gd name="T2" fmla="*/ 2147483647 w 347"/>
                  <a:gd name="T3" fmla="*/ 0 h 810"/>
                  <a:gd name="T4" fmla="*/ 2147483647 w 347"/>
                  <a:gd name="T5" fmla="*/ 2147483647 h 810"/>
                  <a:gd name="T6" fmla="*/ 2147483647 w 347"/>
                  <a:gd name="T7" fmla="*/ 2147483647 h 810"/>
                  <a:gd name="T8" fmla="*/ 2147483647 w 347"/>
                  <a:gd name="T9" fmla="*/ 2147483647 h 810"/>
                  <a:gd name="T10" fmla="*/ 2147483647 w 347"/>
                  <a:gd name="T11" fmla="*/ 2147483647 h 810"/>
                  <a:gd name="T12" fmla="*/ 2147483647 w 347"/>
                  <a:gd name="T13" fmla="*/ 2147483647 h 810"/>
                  <a:gd name="T14" fmla="*/ 2147483647 w 347"/>
                  <a:gd name="T15" fmla="*/ 2147483647 h 810"/>
                  <a:gd name="T16" fmla="*/ 2147483647 w 347"/>
                  <a:gd name="T17" fmla="*/ 2147483647 h 810"/>
                  <a:gd name="T18" fmla="*/ 2147483647 w 347"/>
                  <a:gd name="T19" fmla="*/ 2147483647 h 810"/>
                  <a:gd name="T20" fmla="*/ 0 w 347"/>
                  <a:gd name="T21" fmla="*/ 2147483647 h 810"/>
                  <a:gd name="T22" fmla="*/ 2147483647 w 347"/>
                  <a:gd name="T23" fmla="*/ 0 h 8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7"/>
                  <a:gd name="T37" fmla="*/ 0 h 810"/>
                  <a:gd name="T38" fmla="*/ 347 w 347"/>
                  <a:gd name="T39" fmla="*/ 810 h 8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7" h="810">
                    <a:moveTo>
                      <a:pt x="159" y="0"/>
                    </a:moveTo>
                    <a:lnTo>
                      <a:pt x="292" y="0"/>
                    </a:lnTo>
                    <a:lnTo>
                      <a:pt x="63" y="358"/>
                    </a:lnTo>
                    <a:lnTo>
                      <a:pt x="346" y="188"/>
                    </a:lnTo>
                    <a:lnTo>
                      <a:pt x="111" y="634"/>
                    </a:lnTo>
                    <a:lnTo>
                      <a:pt x="187" y="607"/>
                    </a:lnTo>
                    <a:lnTo>
                      <a:pt x="23" y="809"/>
                    </a:lnTo>
                    <a:lnTo>
                      <a:pt x="28" y="549"/>
                    </a:lnTo>
                    <a:lnTo>
                      <a:pt x="68" y="612"/>
                    </a:lnTo>
                    <a:lnTo>
                      <a:pt x="173" y="341"/>
                    </a:lnTo>
                    <a:lnTo>
                      <a:pt x="0" y="429"/>
                    </a:lnTo>
                    <a:lnTo>
                      <a:pt x="159" y="0"/>
                    </a:lnTo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 tIns="64294" bIns="64294" anchor="ctr"/>
              <a:lstStyle/>
              <a:p>
                <a:pPr>
                  <a:defRPr/>
                </a:pPr>
                <a:endParaRPr lang="en-US" sz="1266" dirty="0"/>
              </a:p>
            </p:txBody>
          </p:sp>
          <p:cxnSp>
            <p:nvCxnSpPr>
              <p:cNvPr id="107" name="Straight Connector 106"/>
              <p:cNvCxnSpPr/>
              <p:nvPr/>
            </p:nvCxnSpPr>
            <p:spPr bwMode="auto">
              <a:xfrm flipV="1">
                <a:off x="9322575" y="4699504"/>
                <a:ext cx="0" cy="1828473"/>
              </a:xfrm>
              <a:prstGeom prst="line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8" name="Text Box 12"/>
            <p:cNvSpPr txBox="1">
              <a:spLocks noChangeAspect="1" noChangeArrowheads="1"/>
            </p:cNvSpPr>
            <p:nvPr/>
          </p:nvSpPr>
          <p:spPr bwMode="auto">
            <a:xfrm>
              <a:off x="8091640" y="7099305"/>
              <a:ext cx="1526487" cy="522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4010" tIns="31994" rIns="64010" bIns="31994">
              <a:spAutoFit/>
            </a:bodyPr>
            <a:lstStyle/>
            <a:p>
              <a:pPr algn="ctr"/>
              <a:r>
                <a:rPr lang="en-GB" sz="1969" dirty="0">
                  <a:latin typeface="Leelawadee" panose="020B0502040204020203" pitchFamily="34" charset="-34"/>
                  <a:ea typeface="ＭＳ Ｐゴシック" charset="-128"/>
                  <a:cs typeface="Leelawadee" panose="020B0502040204020203" pitchFamily="34" charset="-34"/>
                </a:rPr>
                <a:t>Growing</a:t>
              </a:r>
            </a:p>
          </p:txBody>
        </p:sp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3949" y="6427828"/>
              <a:ext cx="390525" cy="63341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7" name="Group 116"/>
          <p:cNvGrpSpPr/>
          <p:nvPr/>
        </p:nvGrpSpPr>
        <p:grpSpPr>
          <a:xfrm>
            <a:off x="4243828" y="3878625"/>
            <a:ext cx="1598218" cy="1316098"/>
            <a:chOff x="3987800" y="4482311"/>
            <a:chExt cx="2273021" cy="1871784"/>
          </a:xfrm>
        </p:grpSpPr>
        <p:sp>
          <p:nvSpPr>
            <p:cNvPr id="118" name="Freeform 8"/>
            <p:cNvSpPr>
              <a:spLocks/>
            </p:cNvSpPr>
            <p:nvPr/>
          </p:nvSpPr>
          <p:spPr bwMode="blackWhite">
            <a:xfrm rot="16997566">
              <a:off x="5343246" y="4502947"/>
              <a:ext cx="938212" cy="896939"/>
            </a:xfrm>
            <a:custGeom>
              <a:avLst/>
              <a:gdLst>
                <a:gd name="T0" fmla="*/ 254430 w 472"/>
                <a:gd name="T1" fmla="*/ 786754 h 464"/>
                <a:gd name="T2" fmla="*/ 254430 w 472"/>
                <a:gd name="T3" fmla="*/ 895005 h 464"/>
                <a:gd name="T4" fmla="*/ 936224 w 472"/>
                <a:gd name="T5" fmla="*/ 895005 h 464"/>
                <a:gd name="T6" fmla="*/ 936224 w 472"/>
                <a:gd name="T7" fmla="*/ 231967 h 464"/>
                <a:gd name="T8" fmla="*/ 809009 w 472"/>
                <a:gd name="T9" fmla="*/ 231967 h 464"/>
                <a:gd name="T10" fmla="*/ 809009 w 472"/>
                <a:gd name="T11" fmla="*/ 693967 h 464"/>
                <a:gd name="T12" fmla="*/ 111313 w 472"/>
                <a:gd name="T13" fmla="*/ 0 h 464"/>
                <a:gd name="T14" fmla="*/ 0 w 472"/>
                <a:gd name="T15" fmla="*/ 108251 h 464"/>
                <a:gd name="T16" fmla="*/ 713598 w 472"/>
                <a:gd name="T17" fmla="*/ 771289 h 464"/>
                <a:gd name="T18" fmla="*/ 254430 w 472"/>
                <a:gd name="T19" fmla="*/ 771289 h 464"/>
                <a:gd name="T20" fmla="*/ 254430 w 472"/>
                <a:gd name="T21" fmla="*/ 895005 h 4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2"/>
                <a:gd name="T34" fmla="*/ 0 h 464"/>
                <a:gd name="T35" fmla="*/ 472 w 472"/>
                <a:gd name="T36" fmla="*/ 464 h 4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2" h="464">
                  <a:moveTo>
                    <a:pt x="128" y="407"/>
                  </a:moveTo>
                  <a:lnTo>
                    <a:pt x="128" y="463"/>
                  </a:lnTo>
                  <a:lnTo>
                    <a:pt x="471" y="463"/>
                  </a:lnTo>
                  <a:lnTo>
                    <a:pt x="471" y="120"/>
                  </a:lnTo>
                  <a:lnTo>
                    <a:pt x="407" y="120"/>
                  </a:lnTo>
                  <a:lnTo>
                    <a:pt x="407" y="359"/>
                  </a:lnTo>
                  <a:lnTo>
                    <a:pt x="56" y="0"/>
                  </a:lnTo>
                  <a:lnTo>
                    <a:pt x="0" y="56"/>
                  </a:lnTo>
                  <a:lnTo>
                    <a:pt x="359" y="399"/>
                  </a:lnTo>
                  <a:lnTo>
                    <a:pt x="128" y="399"/>
                  </a:lnTo>
                  <a:lnTo>
                    <a:pt x="128" y="46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64010" tIns="31994" rIns="64010" bIns="31994"/>
            <a:lstStyle/>
            <a:p>
              <a:pPr>
                <a:defRPr/>
              </a:pPr>
              <a:endParaRPr lang="en-GB" sz="1266"/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800" y="5715000"/>
              <a:ext cx="389692" cy="639095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166" y="4799347"/>
              <a:ext cx="389692" cy="639095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6333374" y="2066454"/>
            <a:ext cx="1615112" cy="1480636"/>
            <a:chOff x="6959600" y="1905000"/>
            <a:chExt cx="2297048" cy="2105793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800" y="1905000"/>
              <a:ext cx="389692" cy="639095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352" y="3371698"/>
              <a:ext cx="389692" cy="639095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600" y="2057400"/>
              <a:ext cx="389692" cy="63909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956" y="2943242"/>
              <a:ext cx="389692" cy="639095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733" y="3142511"/>
              <a:ext cx="389692" cy="639095"/>
            </a:xfrm>
            <a:prstGeom prst="rect">
              <a:avLst/>
            </a:prstGeom>
          </p:spPr>
        </p:pic>
      </p:grpSp>
      <p:sp>
        <p:nvSpPr>
          <p:cNvPr id="129" name="Rounded Rectangle 128"/>
          <p:cNvSpPr/>
          <p:nvPr/>
        </p:nvSpPr>
        <p:spPr bwMode="auto">
          <a:xfrm>
            <a:off x="1702594" y="3107531"/>
            <a:ext cx="1821656" cy="1928813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en-US" sz="4078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434703" y="6566899"/>
            <a:ext cx="4572000" cy="2112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73" dirty="0">
                <a:latin typeface="Arial" pitchFamily="34" charset="0"/>
                <a:cs typeface="Arial" pitchFamily="34" charset="0"/>
              </a:rPr>
              <a:t>©2017 Employee Performance Solutions, LLC  All Rights Reserved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902E60-D2E2-405E-A7E7-0721FB8F5CBC}"/>
              </a:ext>
            </a:extLst>
          </p:cNvPr>
          <p:cNvSpPr txBox="1"/>
          <p:nvPr/>
        </p:nvSpPr>
        <p:spPr>
          <a:xfrm>
            <a:off x="6437304" y="2140687"/>
            <a:ext cx="1607344" cy="130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9" dirty="0">
                <a:solidFill>
                  <a:srgbClr val="FFFFFF"/>
                </a:solidFill>
                <a:latin typeface="Calibri"/>
              </a:rPr>
              <a:t>On-Target Work Results and Behaviors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5" grpId="0"/>
      <p:bldP spid="20" grpId="0"/>
      <p:bldP spid="76" grpId="0" animBg="1"/>
      <p:bldP spid="19" grpId="0" animBg="1"/>
      <p:bldP spid="102" grpId="0" animBg="1"/>
      <p:bldP spid="102" grpId="1" animBg="1"/>
      <p:bldP spid="103" grpId="0" animBg="1"/>
      <p:bldP spid="104" grpId="0" animBg="1"/>
      <p:bldP spid="109" grpId="0"/>
      <p:bldP spid="110" grpId="0" animBg="1"/>
      <p:bldP spid="129" grpId="0" animBg="1"/>
      <p:bldP spid="63" grpId="0"/>
      <p:bldP spid="6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7BC831-376C-42FB-9C9C-B8FD8292D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99" y="176386"/>
            <a:ext cx="8760327" cy="72843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72C9D1-2145-41F8-820A-8357FC6B1671}"/>
              </a:ext>
            </a:extLst>
          </p:cNvPr>
          <p:cNvSpPr txBox="1"/>
          <p:nvPr/>
        </p:nvSpPr>
        <p:spPr>
          <a:xfrm>
            <a:off x="9779877" y="746620"/>
            <a:ext cx="19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Guidelines</a:t>
            </a:r>
            <a:r>
              <a:rPr lang="en-US" b="1" dirty="0"/>
              <a:t> for Considering the Two Performance Dimensions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97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292703" y="5783298"/>
            <a:ext cx="1339453" cy="351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Gill Sans" charset="0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On-Target</a:t>
            </a:r>
            <a:r>
              <a:rPr kumimoji="0" lang="en-US" sz="1266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Gill Sans" charset="0"/>
              </a:rPr>
              <a:t> </a:t>
            </a:r>
            <a:endParaRPr kumimoji="0" lang="en-US" sz="1969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Gill Sans" charset="0"/>
            </a:endParaRPr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 bwMode="auto">
          <a:xfrm>
            <a:off x="6093940" y="1671723"/>
            <a:ext cx="0" cy="41255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 rot="5400000">
            <a:off x="2850421" y="4384750"/>
            <a:ext cx="150018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Gill Sans" charset="0"/>
              </a:rPr>
              <a:t>  </a:t>
            </a:r>
            <a:endParaRPr kumimoji="0" lang="en-US" sz="1266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328710" y="4182691"/>
            <a:ext cx="2565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Grow</a:t>
            </a:r>
          </a:p>
        </p:txBody>
      </p:sp>
      <p:cxnSp>
        <p:nvCxnSpPr>
          <p:cNvPr id="28" name="Straight Connector 27"/>
          <p:cNvCxnSpPr>
            <a:stCxn id="22" idx="1"/>
            <a:endCxn id="22" idx="1"/>
          </p:cNvCxnSpPr>
          <p:nvPr/>
        </p:nvCxnSpPr>
        <p:spPr bwMode="auto">
          <a:xfrm>
            <a:off x="3600515" y="3778221"/>
            <a:ext cx="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22" idx="1"/>
            <a:endCxn id="22" idx="1"/>
          </p:cNvCxnSpPr>
          <p:nvPr/>
        </p:nvCxnSpPr>
        <p:spPr bwMode="auto">
          <a:xfrm>
            <a:off x="3600515" y="3778221"/>
            <a:ext cx="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2" idx="1"/>
            <a:endCxn id="22" idx="1"/>
          </p:cNvCxnSpPr>
          <p:nvPr/>
        </p:nvCxnSpPr>
        <p:spPr bwMode="auto">
          <a:xfrm>
            <a:off x="3600515" y="3778221"/>
            <a:ext cx="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" name="Group 67"/>
          <p:cNvGrpSpPr/>
          <p:nvPr/>
        </p:nvGrpSpPr>
        <p:grpSpPr>
          <a:xfrm>
            <a:off x="940841" y="3214687"/>
            <a:ext cx="2422675" cy="750094"/>
            <a:chOff x="939800" y="3810000"/>
            <a:chExt cx="1752600" cy="1066800"/>
          </a:xfrm>
          <a:noFill/>
        </p:grpSpPr>
        <p:sp>
          <p:nvSpPr>
            <p:cNvPr id="23" name="Rounded Rectangle 22"/>
            <p:cNvSpPr/>
            <p:nvPr/>
          </p:nvSpPr>
          <p:spPr bwMode="auto">
            <a:xfrm>
              <a:off x="939800" y="3810000"/>
              <a:ext cx="1752600" cy="1066800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429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7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7008" y="3971604"/>
              <a:ext cx="1600200" cy="5622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429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6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  <a:sym typeface="Gill Sans" charset="0"/>
                </a:rPr>
                <a:t> </a:t>
              </a:r>
              <a:r>
                <a:rPr kumimoji="0" lang="en-US" sz="1969" b="1" i="0" u="none" strike="noStrike" kern="1200" cap="none" spc="0" normalizeH="0" baseline="0" noProof="0" dirty="0">
                  <a:ln>
                    <a:noFill/>
                  </a:ln>
                  <a:solidFill>
                    <a:srgbClr val="80C34D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  <a:sym typeface="Gill Sans" charset="0"/>
                </a:rPr>
                <a:t>Work Results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03681" y="3655556"/>
            <a:ext cx="2422675" cy="871201"/>
          </a:xfrm>
          <a:prstGeom prst="rect">
            <a:avLst/>
          </a:prstGeom>
          <a:noFill/>
        </p:spPr>
        <p:txBody>
          <a:bodyPr vert="horz" wrap="square" rtlCol="0" anchor="ctr" anchorCtr="1">
            <a:spAutoFit/>
          </a:bodyPr>
          <a:lstStyle/>
          <a:p>
            <a:pPr marL="0" marR="0" lvl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Adobe Fan Heiti Std B" pitchFamily="34" charset="-128"/>
                <a:cs typeface="+mn-cs"/>
                <a:sym typeface="Gill Sans" charset="0"/>
              </a:rPr>
              <a:t>Job Responsibilities</a:t>
            </a:r>
          </a:p>
          <a:p>
            <a:pPr marL="0" marR="0" lvl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Adobe Fan Heiti Std B" pitchFamily="34" charset="-128"/>
                <a:cs typeface="+mn-cs"/>
                <a:sym typeface="Gill Sans" charset="0"/>
              </a:rPr>
              <a:t>Goals</a:t>
            </a:r>
          </a:p>
          <a:p>
            <a:pPr marL="0" marR="0" lvl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Adobe Fan Heiti Std B" pitchFamily="34" charset="-128"/>
                <a:cs typeface="+mn-cs"/>
                <a:sym typeface="Gill Sans" charset="0"/>
              </a:rPr>
              <a:t>Skills</a:t>
            </a:r>
          </a:p>
        </p:txBody>
      </p:sp>
      <p:sp>
        <p:nvSpPr>
          <p:cNvPr id="62" name="Title 3"/>
          <p:cNvSpPr>
            <a:spLocks noGrp="1"/>
          </p:cNvSpPr>
          <p:nvPr>
            <p:ph type="title"/>
          </p:nvPr>
        </p:nvSpPr>
        <p:spPr>
          <a:xfrm>
            <a:off x="548645" y="156566"/>
            <a:ext cx="11399511" cy="1279178"/>
          </a:xfrm>
        </p:spPr>
        <p:txBody>
          <a:bodyPr>
            <a:noAutofit/>
          </a:bodyPr>
          <a:lstStyle/>
          <a:p>
            <a:pPr>
              <a:spcBef>
                <a:spcPts val="773"/>
              </a:spcBef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headings"/>
                <a:ea typeface="Adobe Fan Heiti Std B" pitchFamily="34" charset="-128"/>
                <a:cs typeface="Leelawadee" pitchFamily="34" charset="-34"/>
                <a:sym typeface="Gill Sans" charset="0"/>
              </a:rPr>
              <a:t>At-Risk Performance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10407" y="5782735"/>
            <a:ext cx="1285875" cy="25962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7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Gill Sans" charset="0"/>
              </a:rPr>
              <a:t>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Off-Target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2782" y="1282736"/>
            <a:ext cx="1071563" cy="351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Gill Sans" charset="0"/>
              </a:rPr>
              <a:t>On-Targe</a:t>
            </a:r>
            <a:r>
              <a:rPr kumimoji="0" lang="en-US" sz="168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Gill Sans" charset="0"/>
              </a:rPr>
              <a:t>t</a:t>
            </a:r>
            <a:endParaRPr kumimoji="0" lang="en-US" sz="1969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10" name="Group 71"/>
          <p:cNvGrpSpPr/>
          <p:nvPr/>
        </p:nvGrpSpPr>
        <p:grpSpPr>
          <a:xfrm>
            <a:off x="4733585" y="6068442"/>
            <a:ext cx="2988192" cy="414511"/>
            <a:chOff x="863600" y="7660147"/>
            <a:chExt cx="1652728" cy="1179053"/>
          </a:xfrm>
          <a:solidFill>
            <a:schemeClr val="bg1"/>
          </a:solidFill>
        </p:grpSpPr>
        <p:sp>
          <p:nvSpPr>
            <p:cNvPr id="70" name="Rounded Rectangle 69"/>
            <p:cNvSpPr/>
            <p:nvPr/>
          </p:nvSpPr>
          <p:spPr bwMode="auto">
            <a:xfrm>
              <a:off x="863600" y="7772400"/>
              <a:ext cx="1447800" cy="1066800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429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7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16128" y="7660147"/>
              <a:ext cx="1600200" cy="11380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429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4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  <a:sym typeface="Gill Sans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1919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  <a:sym typeface="Gill Sans" charset="0"/>
                </a:rPr>
                <a:t>Observable Behaviors</a:t>
              </a:r>
              <a:endParaRPr kumimoji="0" lang="en-US" sz="1547" b="1" i="0" u="none" strike="noStrike" kern="1200" cap="none" spc="0" normalizeH="0" baseline="0" noProof="0" dirty="0">
                <a:ln>
                  <a:noFill/>
                </a:ln>
                <a:solidFill>
                  <a:srgbClr val="31919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 bwMode="auto">
          <a:xfrm>
            <a:off x="3788019" y="3734481"/>
            <a:ext cx="461184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3788019" y="1671723"/>
            <a:ext cx="4611841" cy="4125516"/>
          </a:xfrm>
          <a:prstGeom prst="rect">
            <a:avLst/>
          </a:prstGeom>
          <a:gradFill flip="none" rotWithShape="1">
            <a:gsLst>
              <a:gs pos="68000">
                <a:srgbClr val="92D050"/>
              </a:gs>
              <a:gs pos="60000">
                <a:srgbClr val="009999"/>
              </a:gs>
              <a:gs pos="100000">
                <a:srgbClr val="0099CC"/>
              </a:gs>
              <a:gs pos="51000">
                <a:srgbClr val="009999">
                  <a:alpha val="59000"/>
                </a:srgbClr>
              </a:gs>
              <a:gs pos="98000">
                <a:srgbClr val="92D050">
                  <a:alpha val="83000"/>
                </a:srgbClr>
              </a:gs>
              <a:gs pos="99000">
                <a:srgbClr val="92D050"/>
              </a:gs>
              <a:gs pos="69000">
                <a:srgbClr val="92D050"/>
              </a:gs>
            </a:gsLst>
            <a:lin ang="19200000" scaled="0"/>
            <a:tileRect/>
          </a:gra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7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6042422" y="1714500"/>
            <a:ext cx="0" cy="41255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3738563" y="3750469"/>
            <a:ext cx="461184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6096000" y="5893594"/>
            <a:ext cx="235743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3631406" y="1607344"/>
            <a:ext cx="0" cy="214312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3738563" y="3750469"/>
            <a:ext cx="461184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/>
          <p:nvPr/>
        </p:nvCxnSpPr>
        <p:spPr bwMode="auto">
          <a:xfrm flipV="1">
            <a:off x="3631406" y="3268266"/>
            <a:ext cx="0" cy="160734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92D050"/>
            </a:solidFill>
            <a:prstDash val="dash"/>
            <a:round/>
            <a:headEnd type="oval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>
            <a:stCxn id="4" idx="0"/>
            <a:endCxn id="4" idx="2"/>
          </p:cNvCxnSpPr>
          <p:nvPr/>
        </p:nvCxnSpPr>
        <p:spPr bwMode="auto">
          <a:xfrm>
            <a:off x="6093940" y="1671723"/>
            <a:ext cx="0" cy="412551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" name="Rectangle 101"/>
          <p:cNvSpPr/>
          <p:nvPr/>
        </p:nvSpPr>
        <p:spPr bwMode="auto">
          <a:xfrm>
            <a:off x="6042422" y="1607344"/>
            <a:ext cx="2357438" cy="2143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3" name="Freeform 8"/>
          <p:cNvSpPr>
            <a:spLocks/>
          </p:cNvSpPr>
          <p:nvPr/>
        </p:nvSpPr>
        <p:spPr bwMode="blackWhite">
          <a:xfrm rot="13650165">
            <a:off x="6628475" y="4175896"/>
            <a:ext cx="659680" cy="630660"/>
          </a:xfrm>
          <a:custGeom>
            <a:avLst/>
            <a:gdLst>
              <a:gd name="T0" fmla="*/ 254430 w 472"/>
              <a:gd name="T1" fmla="*/ 786754 h 464"/>
              <a:gd name="T2" fmla="*/ 254430 w 472"/>
              <a:gd name="T3" fmla="*/ 895005 h 464"/>
              <a:gd name="T4" fmla="*/ 936224 w 472"/>
              <a:gd name="T5" fmla="*/ 895005 h 464"/>
              <a:gd name="T6" fmla="*/ 936224 w 472"/>
              <a:gd name="T7" fmla="*/ 231967 h 464"/>
              <a:gd name="T8" fmla="*/ 809009 w 472"/>
              <a:gd name="T9" fmla="*/ 231967 h 464"/>
              <a:gd name="T10" fmla="*/ 809009 w 472"/>
              <a:gd name="T11" fmla="*/ 693967 h 464"/>
              <a:gd name="T12" fmla="*/ 111313 w 472"/>
              <a:gd name="T13" fmla="*/ 0 h 464"/>
              <a:gd name="T14" fmla="*/ 0 w 472"/>
              <a:gd name="T15" fmla="*/ 108251 h 464"/>
              <a:gd name="T16" fmla="*/ 713598 w 472"/>
              <a:gd name="T17" fmla="*/ 771289 h 464"/>
              <a:gd name="T18" fmla="*/ 254430 w 472"/>
              <a:gd name="T19" fmla="*/ 771289 h 464"/>
              <a:gd name="T20" fmla="*/ 254430 w 472"/>
              <a:gd name="T21" fmla="*/ 895005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2"/>
              <a:gd name="T34" fmla="*/ 0 h 464"/>
              <a:gd name="T35" fmla="*/ 472 w 472"/>
              <a:gd name="T36" fmla="*/ 464 h 4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2" h="464">
                <a:moveTo>
                  <a:pt x="128" y="407"/>
                </a:moveTo>
                <a:lnTo>
                  <a:pt x="128" y="463"/>
                </a:lnTo>
                <a:lnTo>
                  <a:pt x="471" y="463"/>
                </a:lnTo>
                <a:lnTo>
                  <a:pt x="471" y="120"/>
                </a:lnTo>
                <a:lnTo>
                  <a:pt x="407" y="120"/>
                </a:lnTo>
                <a:lnTo>
                  <a:pt x="407" y="359"/>
                </a:lnTo>
                <a:lnTo>
                  <a:pt x="56" y="0"/>
                </a:lnTo>
                <a:lnTo>
                  <a:pt x="0" y="56"/>
                </a:lnTo>
                <a:lnTo>
                  <a:pt x="359" y="399"/>
                </a:lnTo>
                <a:lnTo>
                  <a:pt x="128" y="399"/>
                </a:lnTo>
                <a:lnTo>
                  <a:pt x="128" y="463"/>
                </a:lnTo>
              </a:path>
            </a:pathLst>
          </a:custGeom>
          <a:solidFill>
            <a:schemeClr val="bg1"/>
          </a:solidFill>
          <a:ln w="12700" cap="rnd">
            <a:noFill/>
            <a:prstDash val="dash"/>
            <a:round/>
            <a:headEnd type="none" w="sm" len="sm"/>
            <a:tailEnd type="none" w="sm" len="sm"/>
          </a:ln>
        </p:spPr>
        <p:txBody>
          <a:bodyPr lIns="64010" tIns="31994" rIns="64010" bIns="31994"/>
          <a:lstStyle/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104" name="Freeform 8"/>
          <p:cNvSpPr>
            <a:spLocks/>
          </p:cNvSpPr>
          <p:nvPr/>
        </p:nvSpPr>
        <p:spPr bwMode="blackWhite">
          <a:xfrm rot="18862291">
            <a:off x="5341718" y="2313844"/>
            <a:ext cx="600240" cy="553480"/>
          </a:xfrm>
          <a:custGeom>
            <a:avLst/>
            <a:gdLst>
              <a:gd name="T0" fmla="*/ 254430 w 472"/>
              <a:gd name="T1" fmla="*/ 786754 h 464"/>
              <a:gd name="T2" fmla="*/ 254430 w 472"/>
              <a:gd name="T3" fmla="*/ 895005 h 464"/>
              <a:gd name="T4" fmla="*/ 936224 w 472"/>
              <a:gd name="T5" fmla="*/ 895005 h 464"/>
              <a:gd name="T6" fmla="*/ 936224 w 472"/>
              <a:gd name="T7" fmla="*/ 231967 h 464"/>
              <a:gd name="T8" fmla="*/ 809009 w 472"/>
              <a:gd name="T9" fmla="*/ 231967 h 464"/>
              <a:gd name="T10" fmla="*/ 809009 w 472"/>
              <a:gd name="T11" fmla="*/ 693967 h 464"/>
              <a:gd name="T12" fmla="*/ 111313 w 472"/>
              <a:gd name="T13" fmla="*/ 0 h 464"/>
              <a:gd name="T14" fmla="*/ 0 w 472"/>
              <a:gd name="T15" fmla="*/ 108251 h 464"/>
              <a:gd name="T16" fmla="*/ 713598 w 472"/>
              <a:gd name="T17" fmla="*/ 771289 h 464"/>
              <a:gd name="T18" fmla="*/ 254430 w 472"/>
              <a:gd name="T19" fmla="*/ 771289 h 464"/>
              <a:gd name="T20" fmla="*/ 254430 w 472"/>
              <a:gd name="T21" fmla="*/ 895005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2"/>
              <a:gd name="T34" fmla="*/ 0 h 464"/>
              <a:gd name="T35" fmla="*/ 472 w 472"/>
              <a:gd name="T36" fmla="*/ 464 h 4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2" h="464">
                <a:moveTo>
                  <a:pt x="128" y="407"/>
                </a:moveTo>
                <a:lnTo>
                  <a:pt x="128" y="463"/>
                </a:lnTo>
                <a:lnTo>
                  <a:pt x="471" y="463"/>
                </a:lnTo>
                <a:lnTo>
                  <a:pt x="471" y="120"/>
                </a:lnTo>
                <a:lnTo>
                  <a:pt x="407" y="120"/>
                </a:lnTo>
                <a:lnTo>
                  <a:pt x="407" y="359"/>
                </a:lnTo>
                <a:lnTo>
                  <a:pt x="56" y="0"/>
                </a:lnTo>
                <a:lnTo>
                  <a:pt x="0" y="56"/>
                </a:lnTo>
                <a:lnTo>
                  <a:pt x="359" y="399"/>
                </a:lnTo>
                <a:lnTo>
                  <a:pt x="128" y="399"/>
                </a:lnTo>
                <a:lnTo>
                  <a:pt x="128" y="463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64010" tIns="31994" rIns="64010" bIns="31994"/>
          <a:lstStyle/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7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510050" y="3864292"/>
            <a:ext cx="899312" cy="164605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010" tIns="31994" rIns="64010" bIns="3199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400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78" b="0" i="0" u="none" strike="noStrike" kern="1200" cap="none" spc="0" normalizeH="0" baseline="0" noProof="0">
              <a:ln>
                <a:noFill/>
              </a:ln>
              <a:solidFill>
                <a:srgbClr val="BAD80A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359" y="3174489"/>
            <a:ext cx="274002" cy="449364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15" y="2961746"/>
            <a:ext cx="274002" cy="449364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84" y="2324598"/>
            <a:ext cx="274002" cy="44936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94" y="1875235"/>
            <a:ext cx="274002" cy="44936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09" y="4321596"/>
            <a:ext cx="274002" cy="449364"/>
          </a:xfrm>
          <a:prstGeom prst="rect">
            <a:avLst/>
          </a:prstGeom>
        </p:spPr>
      </p:pic>
      <p:grpSp>
        <p:nvGrpSpPr>
          <p:cNvPr id="127" name="Group 126"/>
          <p:cNvGrpSpPr/>
          <p:nvPr/>
        </p:nvGrpSpPr>
        <p:grpSpPr>
          <a:xfrm>
            <a:off x="7398072" y="3549223"/>
            <a:ext cx="855430" cy="1759367"/>
            <a:chOff x="8354239" y="5047785"/>
            <a:chExt cx="1216612" cy="2502211"/>
          </a:xfrm>
        </p:grpSpPr>
        <p:grpSp>
          <p:nvGrpSpPr>
            <p:cNvPr id="105" name="Group 18"/>
            <p:cNvGrpSpPr/>
            <p:nvPr/>
          </p:nvGrpSpPr>
          <p:grpSpPr>
            <a:xfrm>
              <a:off x="8959112" y="5047785"/>
              <a:ext cx="450850" cy="1828473"/>
              <a:chOff x="9231113" y="4699504"/>
              <a:chExt cx="450850" cy="1828473"/>
            </a:xfrm>
          </p:grpSpPr>
          <p:sp>
            <p:nvSpPr>
              <p:cNvPr id="106" name="Freeform 105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 rot="542693" flipV="1">
                <a:off x="9231113" y="4776575"/>
                <a:ext cx="450850" cy="1680579"/>
              </a:xfrm>
              <a:custGeom>
                <a:avLst/>
                <a:gdLst>
                  <a:gd name="T0" fmla="*/ 2147483647 w 347"/>
                  <a:gd name="T1" fmla="*/ 0 h 810"/>
                  <a:gd name="T2" fmla="*/ 2147483647 w 347"/>
                  <a:gd name="T3" fmla="*/ 0 h 810"/>
                  <a:gd name="T4" fmla="*/ 2147483647 w 347"/>
                  <a:gd name="T5" fmla="*/ 2147483647 h 810"/>
                  <a:gd name="T6" fmla="*/ 2147483647 w 347"/>
                  <a:gd name="T7" fmla="*/ 2147483647 h 810"/>
                  <a:gd name="T8" fmla="*/ 2147483647 w 347"/>
                  <a:gd name="T9" fmla="*/ 2147483647 h 810"/>
                  <a:gd name="T10" fmla="*/ 2147483647 w 347"/>
                  <a:gd name="T11" fmla="*/ 2147483647 h 810"/>
                  <a:gd name="T12" fmla="*/ 2147483647 w 347"/>
                  <a:gd name="T13" fmla="*/ 2147483647 h 810"/>
                  <a:gd name="T14" fmla="*/ 2147483647 w 347"/>
                  <a:gd name="T15" fmla="*/ 2147483647 h 810"/>
                  <a:gd name="T16" fmla="*/ 2147483647 w 347"/>
                  <a:gd name="T17" fmla="*/ 2147483647 h 810"/>
                  <a:gd name="T18" fmla="*/ 2147483647 w 347"/>
                  <a:gd name="T19" fmla="*/ 2147483647 h 810"/>
                  <a:gd name="T20" fmla="*/ 0 w 347"/>
                  <a:gd name="T21" fmla="*/ 2147483647 h 810"/>
                  <a:gd name="T22" fmla="*/ 2147483647 w 347"/>
                  <a:gd name="T23" fmla="*/ 0 h 8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7"/>
                  <a:gd name="T37" fmla="*/ 0 h 810"/>
                  <a:gd name="T38" fmla="*/ 347 w 347"/>
                  <a:gd name="T39" fmla="*/ 810 h 8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7" h="810">
                    <a:moveTo>
                      <a:pt x="159" y="0"/>
                    </a:moveTo>
                    <a:lnTo>
                      <a:pt x="292" y="0"/>
                    </a:lnTo>
                    <a:lnTo>
                      <a:pt x="63" y="358"/>
                    </a:lnTo>
                    <a:lnTo>
                      <a:pt x="346" y="188"/>
                    </a:lnTo>
                    <a:lnTo>
                      <a:pt x="111" y="634"/>
                    </a:lnTo>
                    <a:lnTo>
                      <a:pt x="187" y="607"/>
                    </a:lnTo>
                    <a:lnTo>
                      <a:pt x="23" y="809"/>
                    </a:lnTo>
                    <a:lnTo>
                      <a:pt x="28" y="549"/>
                    </a:lnTo>
                    <a:lnTo>
                      <a:pt x="68" y="612"/>
                    </a:lnTo>
                    <a:lnTo>
                      <a:pt x="173" y="341"/>
                    </a:lnTo>
                    <a:lnTo>
                      <a:pt x="0" y="429"/>
                    </a:lnTo>
                    <a:lnTo>
                      <a:pt x="159" y="0"/>
                    </a:lnTo>
                  </a:path>
                </a:pathLst>
              </a:custGeom>
              <a:solidFill>
                <a:schemeClr val="bg1"/>
              </a:solidFill>
              <a:ln w="6350">
                <a:noFill/>
                <a:round/>
                <a:headEnd/>
                <a:tailEnd/>
              </a:ln>
            </p:spPr>
            <p:txBody>
              <a:bodyPr tIns="64294" bIns="64294" anchor="ctr"/>
              <a:lstStyle/>
              <a:p>
                <a:pPr marL="0" marR="0" lvl="0" indent="0" algn="ctr" defTabSz="64291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7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 charset="0"/>
                  <a:ea typeface="+mn-ea"/>
                  <a:cs typeface="+mn-cs"/>
                  <a:sym typeface="Gill Sans" charset="0"/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 bwMode="auto">
              <a:xfrm flipV="1">
                <a:off x="9322575" y="4699504"/>
                <a:ext cx="0" cy="1828473"/>
              </a:xfrm>
              <a:prstGeom prst="line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8" name="Text Box 12"/>
            <p:cNvSpPr txBox="1">
              <a:spLocks noChangeAspect="1" noChangeArrowheads="1"/>
            </p:cNvSpPr>
            <p:nvPr/>
          </p:nvSpPr>
          <p:spPr bwMode="auto">
            <a:xfrm>
              <a:off x="8354239" y="7151694"/>
              <a:ext cx="1216612" cy="39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4010" tIns="31994" rIns="64010" bIns="31994">
              <a:spAutoFit/>
            </a:bodyPr>
            <a:lstStyle/>
            <a:p>
              <a:pPr marL="0" marR="0" lvl="0" indent="0" algn="l" defTabSz="6429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Gill Sans" charset="0"/>
                </a:rPr>
                <a:t>Growing</a:t>
              </a:r>
            </a:p>
          </p:txBody>
        </p:sp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3949" y="6427828"/>
              <a:ext cx="390525" cy="63341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7" name="Group 116"/>
          <p:cNvGrpSpPr/>
          <p:nvPr/>
        </p:nvGrpSpPr>
        <p:grpSpPr>
          <a:xfrm>
            <a:off x="4243828" y="3878625"/>
            <a:ext cx="1598218" cy="1316098"/>
            <a:chOff x="3987800" y="4482311"/>
            <a:chExt cx="2273021" cy="1871784"/>
          </a:xfrm>
        </p:grpSpPr>
        <p:sp>
          <p:nvSpPr>
            <p:cNvPr id="118" name="Freeform 8"/>
            <p:cNvSpPr>
              <a:spLocks/>
            </p:cNvSpPr>
            <p:nvPr/>
          </p:nvSpPr>
          <p:spPr bwMode="blackWhite">
            <a:xfrm rot="16997566">
              <a:off x="5343246" y="4502947"/>
              <a:ext cx="938212" cy="896939"/>
            </a:xfrm>
            <a:custGeom>
              <a:avLst/>
              <a:gdLst>
                <a:gd name="T0" fmla="*/ 254430 w 472"/>
                <a:gd name="T1" fmla="*/ 786754 h 464"/>
                <a:gd name="T2" fmla="*/ 254430 w 472"/>
                <a:gd name="T3" fmla="*/ 895005 h 464"/>
                <a:gd name="T4" fmla="*/ 936224 w 472"/>
                <a:gd name="T5" fmla="*/ 895005 h 464"/>
                <a:gd name="T6" fmla="*/ 936224 w 472"/>
                <a:gd name="T7" fmla="*/ 231967 h 464"/>
                <a:gd name="T8" fmla="*/ 809009 w 472"/>
                <a:gd name="T9" fmla="*/ 231967 h 464"/>
                <a:gd name="T10" fmla="*/ 809009 w 472"/>
                <a:gd name="T11" fmla="*/ 693967 h 464"/>
                <a:gd name="T12" fmla="*/ 111313 w 472"/>
                <a:gd name="T13" fmla="*/ 0 h 464"/>
                <a:gd name="T14" fmla="*/ 0 w 472"/>
                <a:gd name="T15" fmla="*/ 108251 h 464"/>
                <a:gd name="T16" fmla="*/ 713598 w 472"/>
                <a:gd name="T17" fmla="*/ 771289 h 464"/>
                <a:gd name="T18" fmla="*/ 254430 w 472"/>
                <a:gd name="T19" fmla="*/ 771289 h 464"/>
                <a:gd name="T20" fmla="*/ 254430 w 472"/>
                <a:gd name="T21" fmla="*/ 895005 h 4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2"/>
                <a:gd name="T34" fmla="*/ 0 h 464"/>
                <a:gd name="T35" fmla="*/ 472 w 472"/>
                <a:gd name="T36" fmla="*/ 464 h 4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2" h="464">
                  <a:moveTo>
                    <a:pt x="128" y="407"/>
                  </a:moveTo>
                  <a:lnTo>
                    <a:pt x="128" y="463"/>
                  </a:lnTo>
                  <a:lnTo>
                    <a:pt x="471" y="463"/>
                  </a:lnTo>
                  <a:lnTo>
                    <a:pt x="471" y="120"/>
                  </a:lnTo>
                  <a:lnTo>
                    <a:pt x="407" y="120"/>
                  </a:lnTo>
                  <a:lnTo>
                    <a:pt x="407" y="359"/>
                  </a:lnTo>
                  <a:lnTo>
                    <a:pt x="56" y="0"/>
                  </a:lnTo>
                  <a:lnTo>
                    <a:pt x="0" y="56"/>
                  </a:lnTo>
                  <a:lnTo>
                    <a:pt x="359" y="399"/>
                  </a:lnTo>
                  <a:lnTo>
                    <a:pt x="128" y="399"/>
                  </a:lnTo>
                  <a:lnTo>
                    <a:pt x="128" y="463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64010" tIns="31994" rIns="64010" bIns="31994"/>
            <a:lstStyle/>
            <a:p>
              <a:pPr marL="0" marR="0" lvl="0" indent="0" algn="ctr" defTabSz="6429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7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800" y="5715000"/>
              <a:ext cx="389692" cy="639095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166" y="4799347"/>
              <a:ext cx="389692" cy="639095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6333374" y="2066454"/>
            <a:ext cx="1615112" cy="1480636"/>
            <a:chOff x="6959600" y="1905000"/>
            <a:chExt cx="2297048" cy="2105793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800" y="1905000"/>
              <a:ext cx="389692" cy="639095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352" y="3371698"/>
              <a:ext cx="389692" cy="639095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600" y="2057400"/>
              <a:ext cx="389692" cy="63909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956" y="2943242"/>
              <a:ext cx="389692" cy="639095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733" y="3142511"/>
              <a:ext cx="389692" cy="639095"/>
            </a:xfrm>
            <a:prstGeom prst="rect">
              <a:avLst/>
            </a:prstGeom>
          </p:spPr>
        </p:pic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3A65772-D918-49A1-8B50-254DE38FA38C}"/>
              </a:ext>
            </a:extLst>
          </p:cNvPr>
          <p:cNvCxnSpPr>
            <a:cxnSpLocks/>
            <a:stCxn id="76" idx="3"/>
          </p:cNvCxnSpPr>
          <p:nvPr/>
        </p:nvCxnSpPr>
        <p:spPr bwMode="auto">
          <a:xfrm flipV="1">
            <a:off x="4896282" y="5893595"/>
            <a:ext cx="1628343" cy="189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dash"/>
            <a:round/>
            <a:headEnd type="oval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3EFA561-F8AB-4EDD-8066-B6F22DE67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1616" y="1641970"/>
            <a:ext cx="2278787" cy="209251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8BA4DCD-E6C0-40C8-AB56-AB5DDD07DAF3}"/>
              </a:ext>
            </a:extLst>
          </p:cNvPr>
          <p:cNvSpPr/>
          <p:nvPr/>
        </p:nvSpPr>
        <p:spPr bwMode="auto">
          <a:xfrm>
            <a:off x="3665614" y="1607344"/>
            <a:ext cx="2376808" cy="4068234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B7C41C-8BE5-49C3-A4A6-2617A49B6F15}"/>
              </a:ext>
            </a:extLst>
          </p:cNvPr>
          <p:cNvSpPr/>
          <p:nvPr/>
        </p:nvSpPr>
        <p:spPr bwMode="auto">
          <a:xfrm>
            <a:off x="6015517" y="3750469"/>
            <a:ext cx="1528557" cy="169823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1174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AA3D-1FB7-492A-B842-B62B894D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95" y="2489280"/>
            <a:ext cx="10971609" cy="1279178"/>
          </a:xfrm>
        </p:spPr>
        <p:txBody>
          <a:bodyPr/>
          <a:lstStyle/>
          <a:p>
            <a:r>
              <a:rPr lang="en-US" dirty="0">
                <a:solidFill>
                  <a:srgbClr val="197CBF"/>
                </a:solidFill>
              </a:rPr>
              <a:t>The Important Thing…</a:t>
            </a:r>
          </a:p>
        </p:txBody>
      </p:sp>
    </p:spTree>
    <p:extLst>
      <p:ext uri="{BB962C8B-B14F-4D97-AF65-F5344CB8AC3E}">
        <p14:creationId xmlns:p14="http://schemas.microsoft.com/office/powerpoint/2010/main" val="1298586531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743527" y="5194724"/>
            <a:ext cx="1004590" cy="28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82184">
              <a:defRPr/>
            </a:pPr>
            <a:r>
              <a:rPr lang="en-US" sz="1266" dirty="0">
                <a:latin typeface="Calibri" pitchFamily="34" charset="0"/>
              </a:rPr>
              <a:t>    </a:t>
            </a:r>
            <a:r>
              <a:rPr lang="en-US" sz="1266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</a:rPr>
              <a:t>On-Target</a:t>
            </a:r>
            <a:r>
              <a:rPr lang="en-US" sz="949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</a:rPr>
              <a:t> </a:t>
            </a:r>
            <a:endParaRPr lang="en-US" sz="1477" b="1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 bwMode="auto">
          <a:xfrm>
            <a:off x="6057363" y="2102941"/>
            <a:ext cx="0" cy="30941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 rot="5400000">
            <a:off x="3661816" y="4134287"/>
            <a:ext cx="1125141" cy="23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2184">
              <a:defRPr/>
            </a:pPr>
            <a:r>
              <a:rPr lang="en-US" sz="949" dirty="0">
                <a:latin typeface="Calibri" pitchFamily="34" charset="0"/>
              </a:rPr>
              <a:t>  </a:t>
            </a:r>
            <a:endParaRPr lang="en-US" sz="949" b="1" dirty="0">
              <a:solidFill>
                <a:srgbClr val="009999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270532" y="3966120"/>
            <a:ext cx="1923941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2184">
              <a:defRPr/>
            </a:pPr>
            <a:r>
              <a:rPr lang="en-US" sz="1266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</a:rPr>
              <a:t>Grow</a:t>
            </a:r>
          </a:p>
        </p:txBody>
      </p:sp>
      <p:cxnSp>
        <p:nvCxnSpPr>
          <p:cNvPr id="28" name="Straight Connector 27"/>
          <p:cNvCxnSpPr>
            <a:stCxn id="22" idx="1"/>
            <a:endCxn id="22" idx="1"/>
          </p:cNvCxnSpPr>
          <p:nvPr/>
        </p:nvCxnSpPr>
        <p:spPr bwMode="auto">
          <a:xfrm>
            <a:off x="4224386" y="3690916"/>
            <a:ext cx="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22" idx="1"/>
            <a:endCxn id="22" idx="1"/>
          </p:cNvCxnSpPr>
          <p:nvPr/>
        </p:nvCxnSpPr>
        <p:spPr bwMode="auto">
          <a:xfrm>
            <a:off x="4224386" y="3690916"/>
            <a:ext cx="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stCxn id="22" idx="1"/>
            <a:endCxn id="22" idx="1"/>
          </p:cNvCxnSpPr>
          <p:nvPr/>
        </p:nvCxnSpPr>
        <p:spPr bwMode="auto">
          <a:xfrm>
            <a:off x="4224386" y="3690916"/>
            <a:ext cx="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" name="Group 67"/>
          <p:cNvGrpSpPr/>
          <p:nvPr/>
        </p:nvGrpSpPr>
        <p:grpSpPr>
          <a:xfrm>
            <a:off x="2640213" y="3268266"/>
            <a:ext cx="1406425" cy="562570"/>
            <a:chOff x="939800" y="3810000"/>
            <a:chExt cx="1752600" cy="10668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939800" y="3810000"/>
              <a:ext cx="1752600" cy="106680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48220" tIns="24110" rIns="48220" bIns="24110" numCol="1" rtlCol="0" anchor="t" anchorCtr="0" compatLnSpc="1">
              <a:prstTxWarp prst="textNoShape">
                <a:avLst/>
              </a:prstTxWarp>
            </a:bodyPr>
            <a:lstStyle/>
            <a:p>
              <a:pPr defTabSz="482184">
                <a:defRPr/>
              </a:pPr>
              <a:endParaRPr lang="en-US" sz="3058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620" y="3883527"/>
              <a:ext cx="1600200" cy="6061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defTabSz="482184">
                <a:defRPr/>
              </a:pPr>
              <a:r>
                <a:rPr lang="en-US" sz="1477" dirty="0">
                  <a:solidFill>
                    <a:srgbClr val="80C34D"/>
                  </a:solidFill>
                  <a:latin typeface="Calibri" pitchFamily="34" charset="0"/>
                </a:rPr>
                <a:t> </a:t>
              </a:r>
              <a:r>
                <a:rPr lang="en-US" sz="1477" b="1" dirty="0">
                  <a:solidFill>
                    <a:srgbClr val="80C34D"/>
                  </a:solidFill>
                  <a:latin typeface="Calibri" pitchFamily="34" charset="0"/>
                </a:rPr>
                <a:t>Work Results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39526" y="3538195"/>
            <a:ext cx="1817006" cy="676724"/>
          </a:xfrm>
          <a:prstGeom prst="rect">
            <a:avLst/>
          </a:prstGeom>
          <a:noFill/>
        </p:spPr>
        <p:txBody>
          <a:bodyPr vert="horz" wrap="square" rtlCol="0" anchor="ctr" anchorCtr="1">
            <a:spAutoFit/>
          </a:bodyPr>
          <a:lstStyle/>
          <a:p>
            <a:pPr defTabSz="482184">
              <a:defRPr/>
            </a:pPr>
            <a:r>
              <a:rPr lang="en-US" sz="1266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ea typeface="Adobe Fan Heiti Std B" pitchFamily="34" charset="-128"/>
              </a:rPr>
              <a:t>Job Responsibilities</a:t>
            </a:r>
          </a:p>
          <a:p>
            <a:pPr defTabSz="482184">
              <a:defRPr/>
            </a:pPr>
            <a:r>
              <a:rPr lang="en-US" sz="1266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ea typeface="Adobe Fan Heiti Std B" pitchFamily="34" charset="-128"/>
              </a:rPr>
              <a:t>Goals</a:t>
            </a:r>
          </a:p>
          <a:p>
            <a:pPr defTabSz="482184">
              <a:defRPr/>
            </a:pPr>
            <a:r>
              <a:rPr lang="en-US" sz="1266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ea typeface="Adobe Fan Heiti Std B" pitchFamily="34" charset="-128"/>
              </a:rPr>
              <a:t>Skills</a:t>
            </a:r>
          </a:p>
        </p:txBody>
      </p:sp>
      <p:sp>
        <p:nvSpPr>
          <p:cNvPr id="62" name="Title 3"/>
          <p:cNvSpPr>
            <a:spLocks noGrp="1"/>
          </p:cNvSpPr>
          <p:nvPr>
            <p:ph type="title"/>
          </p:nvPr>
        </p:nvSpPr>
        <p:spPr>
          <a:xfrm>
            <a:off x="3010236" y="937617"/>
            <a:ext cx="6171530" cy="959384"/>
          </a:xfrm>
        </p:spPr>
        <p:txBody>
          <a:bodyPr>
            <a:noAutofit/>
          </a:bodyPr>
          <a:lstStyle/>
          <a:p>
            <a:pPr>
              <a:spcBef>
                <a:spcPts val="58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headings"/>
                <a:ea typeface="Adobe Fan Heiti Std B" pitchFamily="34" charset="-128"/>
                <a:cs typeface="Leelawadee" pitchFamily="34" charset="-34"/>
                <a:sym typeface="Gill Sans" charset="0"/>
              </a:rPr>
              <a:t>Employee Performance Continuum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47545" y="5174590"/>
            <a:ext cx="964406" cy="194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482184">
              <a:defRPr/>
            </a:pPr>
            <a:r>
              <a:rPr lang="en-US" sz="1266" dirty="0">
                <a:solidFill>
                  <a:srgbClr val="336699"/>
                </a:solidFill>
                <a:latin typeface="Calibri" pitchFamily="34" charset="0"/>
              </a:rPr>
              <a:t>    </a:t>
            </a:r>
            <a:r>
              <a:rPr lang="en-US" sz="1266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</a:rPr>
              <a:t>Off-Targe</a:t>
            </a:r>
            <a:r>
              <a:rPr lang="en-US" sz="1266" b="1" dirty="0">
                <a:solidFill>
                  <a:srgbClr val="336699"/>
                </a:solidFill>
                <a:latin typeface="Calibri" pitchFamily="34" charset="0"/>
              </a:rPr>
              <a:t>t</a:t>
            </a:r>
            <a:r>
              <a:rPr lang="en-US" sz="949" b="1" dirty="0">
                <a:solidFill>
                  <a:srgbClr val="336699"/>
                </a:solidFill>
                <a:latin typeface="Calibri" pitchFamily="34" charset="0"/>
              </a:rPr>
              <a:t> </a:t>
            </a:r>
            <a:endParaRPr lang="en-US" sz="1477" b="1" dirty="0">
              <a:solidFill>
                <a:srgbClr val="336699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6087" y="1819302"/>
            <a:ext cx="803673" cy="4819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82184">
              <a:defRPr/>
            </a:pPr>
            <a:r>
              <a:rPr lang="en-US" sz="1266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</a:rPr>
              <a:t>On-Target</a:t>
            </a:r>
            <a:endParaRPr lang="en-US" sz="1477" b="1" dirty="0">
              <a:solidFill>
                <a:srgbClr val="000000">
                  <a:lumMod val="65000"/>
                  <a:lumOff val="35000"/>
                </a:srgbClr>
              </a:solidFill>
              <a:latin typeface="Calibri" pitchFamily="34" charset="0"/>
            </a:endParaRPr>
          </a:p>
        </p:txBody>
      </p:sp>
      <p:grpSp>
        <p:nvGrpSpPr>
          <p:cNvPr id="10" name="Group 71"/>
          <p:cNvGrpSpPr/>
          <p:nvPr/>
        </p:nvGrpSpPr>
        <p:grpSpPr>
          <a:xfrm>
            <a:off x="5172213" y="5428841"/>
            <a:ext cx="2169914" cy="324796"/>
            <a:chOff x="803948" y="7772400"/>
            <a:chExt cx="1600200" cy="1231816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863600" y="7772400"/>
              <a:ext cx="1447800" cy="106680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48220" tIns="24110" rIns="48220" bIns="24110" numCol="1" rtlCol="0" anchor="t" anchorCtr="0" compatLnSpc="1">
              <a:prstTxWarp prst="textNoShape">
                <a:avLst/>
              </a:prstTxWarp>
            </a:bodyPr>
            <a:lstStyle/>
            <a:p>
              <a:pPr defTabSz="482184">
                <a:defRPr/>
              </a:pPr>
              <a:endParaRPr lang="en-US" sz="3058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03948" y="7778586"/>
              <a:ext cx="1600200" cy="1225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82184">
                <a:defRPr/>
              </a:pPr>
              <a:r>
                <a:rPr lang="en-US" sz="1160" dirty="0">
                  <a:latin typeface="Calibri" pitchFamily="34" charset="0"/>
                </a:rPr>
                <a:t> </a:t>
              </a:r>
              <a:r>
                <a:rPr lang="en-US" sz="1500" b="1" dirty="0">
                  <a:solidFill>
                    <a:srgbClr val="319190"/>
                  </a:solidFill>
                  <a:latin typeface="Calibri" pitchFamily="34" charset="0"/>
                </a:rPr>
                <a:t>Observable Behaviors</a:t>
              </a:r>
              <a:endParaRPr lang="en-US" sz="1160" b="1" dirty="0">
                <a:solidFill>
                  <a:srgbClr val="319190"/>
                </a:solidFill>
                <a:latin typeface="Calibri" pitchFamily="34" charset="0"/>
              </a:endParaRPr>
            </a:p>
          </p:txBody>
        </p:sp>
      </p:grp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 bwMode="auto">
          <a:xfrm>
            <a:off x="4327923" y="3650010"/>
            <a:ext cx="34588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4327923" y="2102941"/>
            <a:ext cx="3458881" cy="3094137"/>
          </a:xfrm>
          <a:prstGeom prst="rect">
            <a:avLst/>
          </a:prstGeom>
          <a:gradFill flip="none" rotWithShape="1">
            <a:gsLst>
              <a:gs pos="68000">
                <a:srgbClr val="92D050"/>
              </a:gs>
              <a:gs pos="60000">
                <a:srgbClr val="009999"/>
              </a:gs>
              <a:gs pos="100000">
                <a:srgbClr val="0099CC"/>
              </a:gs>
              <a:gs pos="51000">
                <a:srgbClr val="009999">
                  <a:alpha val="59000"/>
                </a:srgbClr>
              </a:gs>
              <a:gs pos="98000">
                <a:srgbClr val="92D050">
                  <a:alpha val="83000"/>
                </a:srgbClr>
              </a:gs>
              <a:gs pos="99000">
                <a:srgbClr val="92D050"/>
              </a:gs>
              <a:gs pos="69000">
                <a:srgbClr val="92D050"/>
              </a:gs>
            </a:gsLst>
            <a:lin ang="19200000" scaled="0"/>
            <a:tileRect/>
          </a:gra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8220" tIns="24110" rIns="48220" bIns="24110" numCol="1" rtlCol="0" anchor="t" anchorCtr="0" compatLnSpc="1">
            <a:prstTxWarp prst="textNoShape">
              <a:avLst/>
            </a:prstTxWarp>
          </a:bodyPr>
          <a:lstStyle/>
          <a:p>
            <a:pPr defTabSz="482184">
              <a:defRPr/>
            </a:pPr>
            <a:endParaRPr lang="en-US" sz="3058" dirty="0"/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6055816" y="2143125"/>
            <a:ext cx="0" cy="30941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4327923" y="3670102"/>
            <a:ext cx="345888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6096000" y="5277445"/>
            <a:ext cx="176807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4247555" y="2062758"/>
            <a:ext cx="0" cy="160734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4327923" y="3670102"/>
            <a:ext cx="345888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/>
          <p:nvPr/>
        </p:nvCxnSpPr>
        <p:spPr bwMode="auto">
          <a:xfrm flipV="1">
            <a:off x="4247555" y="3308450"/>
            <a:ext cx="0" cy="120550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92D050"/>
            </a:solidFill>
            <a:prstDash val="dash"/>
            <a:round/>
            <a:headEnd type="oval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>
            <a:stCxn id="4" idx="0"/>
            <a:endCxn id="4" idx="2"/>
          </p:cNvCxnSpPr>
          <p:nvPr/>
        </p:nvCxnSpPr>
        <p:spPr bwMode="auto">
          <a:xfrm>
            <a:off x="6057363" y="2102941"/>
            <a:ext cx="0" cy="309413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4649390" y="5277445"/>
            <a:ext cx="176807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dash"/>
            <a:round/>
            <a:headEnd type="oval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" name="Rectangle 101"/>
          <p:cNvSpPr/>
          <p:nvPr/>
        </p:nvSpPr>
        <p:spPr bwMode="auto">
          <a:xfrm>
            <a:off x="6055817" y="2062758"/>
            <a:ext cx="1768079" cy="16073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8220" tIns="24110" rIns="48220" bIns="24110" numCol="1" rtlCol="0" anchor="t" anchorCtr="0" compatLnSpc="1">
            <a:prstTxWarp prst="textNoShape">
              <a:avLst/>
            </a:prstTxWarp>
          </a:bodyPr>
          <a:lstStyle/>
          <a:p>
            <a:pPr defTabSz="482184">
              <a:defRPr/>
            </a:pPr>
            <a:endParaRPr lang="en-US" sz="3058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50D9B8-D5F4-4852-B2C2-F9AEA9F8911D}"/>
              </a:ext>
            </a:extLst>
          </p:cNvPr>
          <p:cNvGrpSpPr/>
          <p:nvPr/>
        </p:nvGrpSpPr>
        <p:grpSpPr>
          <a:xfrm>
            <a:off x="6250926" y="2329648"/>
            <a:ext cx="1314503" cy="827399"/>
            <a:chOff x="6302568" y="1963197"/>
            <a:chExt cx="1752670" cy="1103198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B183976-2080-4478-A9F9-7A9AA8DA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902" y="2617031"/>
              <a:ext cx="274002" cy="44936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2A4E461-AD03-4403-9670-1F7B3498B948}"/>
                </a:ext>
              </a:extLst>
            </p:cNvPr>
            <p:cNvSpPr txBox="1"/>
            <p:nvPr/>
          </p:nvSpPr>
          <p:spPr>
            <a:xfrm>
              <a:off x="6302568" y="1963197"/>
              <a:ext cx="1752670" cy="642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82184"/>
              <a:r>
                <a:rPr lang="en-US" sz="1266" b="1" dirty="0">
                  <a:solidFill>
                    <a:srgbClr val="FFFFFF"/>
                  </a:solidFill>
                  <a:latin typeface="Calibri" pitchFamily="34" charset="0"/>
                </a:rPr>
                <a:t>Coach for Growth</a:t>
              </a:r>
              <a:endParaRPr lang="en-US" sz="1477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E37F7D5-F79C-40D9-B54B-0007212F2A3E}"/>
              </a:ext>
            </a:extLst>
          </p:cNvPr>
          <p:cNvGrpSpPr/>
          <p:nvPr/>
        </p:nvGrpSpPr>
        <p:grpSpPr>
          <a:xfrm>
            <a:off x="6283221" y="4038818"/>
            <a:ext cx="1314503" cy="716241"/>
            <a:chOff x="6345627" y="4242090"/>
            <a:chExt cx="1752670" cy="95498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A962DA0-BEBC-464D-9348-98C02E25B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531" y="4747714"/>
              <a:ext cx="274002" cy="449364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2F86C48-D42E-460E-875B-892174E8E86F}"/>
                </a:ext>
              </a:extLst>
            </p:cNvPr>
            <p:cNvSpPr txBox="1"/>
            <p:nvPr/>
          </p:nvSpPr>
          <p:spPr>
            <a:xfrm>
              <a:off x="6345627" y="4242090"/>
              <a:ext cx="1752670" cy="38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82184"/>
              <a:r>
                <a:rPr lang="en-US" sz="1266" b="1" dirty="0">
                  <a:solidFill>
                    <a:srgbClr val="FFFFFF"/>
                  </a:solidFill>
                  <a:latin typeface="Calibri" pitchFamily="34" charset="0"/>
                </a:rPr>
                <a:t>Coach for Skills</a:t>
              </a:r>
              <a:endParaRPr lang="en-US" sz="1477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8D85E-3A07-404D-977A-1EB66E414CCD}"/>
              </a:ext>
            </a:extLst>
          </p:cNvPr>
          <p:cNvGrpSpPr/>
          <p:nvPr/>
        </p:nvGrpSpPr>
        <p:grpSpPr>
          <a:xfrm>
            <a:off x="4442774" y="2560502"/>
            <a:ext cx="1442741" cy="733037"/>
            <a:chOff x="3953944" y="2281969"/>
            <a:chExt cx="1923655" cy="977383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339C285-09CE-42F8-8A44-5D95CDECE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596" y="2809988"/>
              <a:ext cx="274002" cy="449364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42AF001-8810-47B8-B5F1-BFC8B5AB7D26}"/>
                </a:ext>
              </a:extLst>
            </p:cNvPr>
            <p:cNvSpPr txBox="1"/>
            <p:nvPr/>
          </p:nvSpPr>
          <p:spPr>
            <a:xfrm>
              <a:off x="3953944" y="2281969"/>
              <a:ext cx="1923655" cy="642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82184"/>
              <a:r>
                <a:rPr lang="en-US" sz="1266" b="1" dirty="0">
                  <a:solidFill>
                    <a:srgbClr val="FFFFFF"/>
                  </a:solidFill>
                  <a:latin typeface="Calibri" pitchFamily="34" charset="0"/>
                </a:rPr>
                <a:t>Coach for Behavior</a:t>
              </a:r>
              <a:endParaRPr lang="en-US" sz="1477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62C272-8035-40B3-A5D5-543DBBC4F5B9}"/>
              </a:ext>
            </a:extLst>
          </p:cNvPr>
          <p:cNvGrpSpPr/>
          <p:nvPr/>
        </p:nvGrpSpPr>
        <p:grpSpPr>
          <a:xfrm>
            <a:off x="4567742" y="4070637"/>
            <a:ext cx="1442741" cy="700201"/>
            <a:chOff x="4058322" y="4284515"/>
            <a:chExt cx="1923655" cy="933601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BC69DCB-D895-45E4-B5EE-87EF2C052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303" y="4768752"/>
              <a:ext cx="274002" cy="449364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A50E619-961E-4177-B6E7-48088FD843B2}"/>
                </a:ext>
              </a:extLst>
            </p:cNvPr>
            <p:cNvSpPr txBox="1"/>
            <p:nvPr/>
          </p:nvSpPr>
          <p:spPr>
            <a:xfrm>
              <a:off x="4058322" y="4284515"/>
              <a:ext cx="1923655" cy="382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82184"/>
              <a:r>
                <a:rPr lang="en-US" sz="1266" b="1" dirty="0">
                  <a:solidFill>
                    <a:srgbClr val="FFFFFF"/>
                  </a:solidFill>
                  <a:latin typeface="Calibri" pitchFamily="34" charset="0"/>
                </a:rPr>
                <a:t>Coach Up or Out</a:t>
              </a:r>
              <a:endParaRPr lang="en-US" sz="1477" b="1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339360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-0.0013 -0.168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1784 -0.004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11627 -0.21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27 -0.2162 L -0.43477 -0.208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5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DB7F08-2038-4FB8-83CF-E5497DA85807}"/>
              </a:ext>
            </a:extLst>
          </p:cNvPr>
          <p:cNvSpPr/>
          <p:nvPr/>
        </p:nvSpPr>
        <p:spPr bwMode="auto">
          <a:xfrm>
            <a:off x="0" y="0"/>
            <a:ext cx="6810232" cy="6858000"/>
          </a:xfrm>
          <a:prstGeom prst="rect">
            <a:avLst/>
          </a:prstGeom>
          <a:solidFill>
            <a:srgbClr val="2E55A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05749-101A-4D0B-BE83-1E5918F99D43}"/>
              </a:ext>
            </a:extLst>
          </p:cNvPr>
          <p:cNvSpPr txBox="1"/>
          <p:nvPr/>
        </p:nvSpPr>
        <p:spPr>
          <a:xfrm>
            <a:off x="177421" y="458569"/>
            <a:ext cx="7301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#2 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10-Minute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headings"/>
                <a:ea typeface="+mn-ea"/>
                <a:cs typeface="+mn-cs"/>
              </a:rPr>
              <a:t>Question Conversations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4347B-1F36-40C7-9589-97B94AB48DDD}"/>
              </a:ext>
            </a:extLst>
          </p:cNvPr>
          <p:cNvSpPr txBox="1"/>
          <p:nvPr/>
        </p:nvSpPr>
        <p:spPr>
          <a:xfrm>
            <a:off x="7104809" y="4407251"/>
            <a:ext cx="480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Coaching Forward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A86A3-7FCC-4BF3-9F62-02B10A1DB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973" y="1619752"/>
            <a:ext cx="3195991" cy="2926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62245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7835" y="770905"/>
            <a:ext cx="57303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Segoe UI"/>
              </a:rPr>
              <a:t>Right now, what should I do now to be even more effective in my role?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3B37D-C6B4-4F81-8376-542331AB70CD}"/>
              </a:ext>
            </a:extLst>
          </p:cNvPr>
          <p:cNvSpPr/>
          <p:nvPr/>
        </p:nvSpPr>
        <p:spPr>
          <a:xfrm>
            <a:off x="6876290" y="0"/>
            <a:ext cx="531571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7D9D4-3DEE-413A-954B-437AE2A8A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067" y="1502584"/>
            <a:ext cx="4544549" cy="4023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C04978-F8B1-4C2B-8598-BCF5C855A974}"/>
              </a:ext>
            </a:extLst>
          </p:cNvPr>
          <p:cNvSpPr txBox="1"/>
          <p:nvPr/>
        </p:nvSpPr>
        <p:spPr>
          <a:xfrm>
            <a:off x="7229856" y="461575"/>
            <a:ext cx="306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10MQ’s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Ongoing Conversations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4341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pINr8cvkWFXi_DVNhsw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pINr8cvkWFXi_DVNhsw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ders">
  <a:themeElements>
    <a:clrScheme name="Custom 6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FFFFFF"/>
      </a:hlink>
      <a:folHlink>
        <a:srgbClr val="969696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ight blue headings">
  <a:themeElements>
    <a:clrScheme name="Saba Color Palette">
      <a:dk1>
        <a:srgbClr val="666B6D"/>
      </a:dk1>
      <a:lt1>
        <a:srgbClr val="FFFFFF"/>
      </a:lt1>
      <a:dk2>
        <a:srgbClr val="4CBEE9"/>
      </a:dk2>
      <a:lt2>
        <a:srgbClr val="CCCCCC"/>
      </a:lt2>
      <a:accent1>
        <a:srgbClr val="4DBFEA"/>
      </a:accent1>
      <a:accent2>
        <a:srgbClr val="80C34D"/>
      </a:accent2>
      <a:accent3>
        <a:srgbClr val="F0AB00"/>
      </a:accent3>
      <a:accent4>
        <a:srgbClr val="F9413A"/>
      </a:accent4>
      <a:accent5>
        <a:srgbClr val="7C878E"/>
      </a:accent5>
      <a:accent6>
        <a:srgbClr val="545859"/>
      </a:accent6>
      <a:hlink>
        <a:srgbClr val="4DBFEA"/>
      </a:hlink>
      <a:folHlink>
        <a:srgbClr val="F0AB00"/>
      </a:folHlink>
    </a:clrScheme>
    <a:fontScheme name="Custom 1">
      <a:majorFont>
        <a:latin typeface="Segoe UI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4E5B6F"/>
      </a:dk2>
      <a:lt2>
        <a:srgbClr val="FFFFFF"/>
      </a:lt2>
      <a:accent1>
        <a:srgbClr val="7FD13B"/>
      </a:accent1>
      <a:accent2>
        <a:srgbClr val="92D050"/>
      </a:accent2>
      <a:accent3>
        <a:srgbClr val="00B0F0"/>
      </a:accent3>
      <a:accent4>
        <a:srgbClr val="92D050"/>
      </a:accent4>
      <a:accent5>
        <a:srgbClr val="009999"/>
      </a:accent5>
      <a:accent6>
        <a:srgbClr val="0070C0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leaders">
  <a:themeElements>
    <a:clrScheme name="Custom 6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FFFFF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9467</TotalTime>
  <Words>1221</Words>
  <Application>Microsoft Office PowerPoint</Application>
  <PresentationFormat>Widescreen</PresentationFormat>
  <Paragraphs>198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Adobe Fan Heiti Std B</vt:lpstr>
      <vt:lpstr>Arial</vt:lpstr>
      <vt:lpstr>Bebas Neue</vt:lpstr>
      <vt:lpstr>Bitter Regular</vt:lpstr>
      <vt:lpstr>Calibri</vt:lpstr>
      <vt:lpstr>Calibri Light</vt:lpstr>
      <vt:lpstr>Courier New</vt:lpstr>
      <vt:lpstr>Gill Sans</vt:lpstr>
      <vt:lpstr>Leelawadee</vt:lpstr>
      <vt:lpstr>Rockwell</vt:lpstr>
      <vt:lpstr>Segoe headings</vt:lpstr>
      <vt:lpstr>Segoe UI</vt:lpstr>
      <vt:lpstr>Segoe UI Semilight</vt:lpstr>
      <vt:lpstr>Wingdings</vt:lpstr>
      <vt:lpstr>Wingdings 3</vt:lpstr>
      <vt:lpstr>Office Theme</vt:lpstr>
      <vt:lpstr>1_Office Theme</vt:lpstr>
      <vt:lpstr>leaders</vt:lpstr>
      <vt:lpstr>Light blue headings</vt:lpstr>
      <vt:lpstr>2_Office Theme</vt:lpstr>
      <vt:lpstr>1_leaders</vt:lpstr>
      <vt:lpstr>PowerPoint Presentation</vt:lpstr>
      <vt:lpstr>PowerPoint Presentation</vt:lpstr>
      <vt:lpstr>Employee Performance Continuum</vt:lpstr>
      <vt:lpstr>PowerPoint Presentation</vt:lpstr>
      <vt:lpstr>At-Risk Performance</vt:lpstr>
      <vt:lpstr>The Important Thing…</vt:lpstr>
      <vt:lpstr>Employee Performance Continuum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measurements applied independently of on another  Emphasis on accurate placement of Work Results and Observable Behaviors  </vt:lpstr>
      <vt:lpstr>Staying True to the Performance Continuum De-emphasize “quadrant” plotting focus on Continuum</vt:lpstr>
      <vt:lpstr>PowerPoint Presentation</vt:lpstr>
      <vt:lpstr>Watch-out-factor  </vt:lpstr>
      <vt:lpstr>Staying True to the Performance Continuum De-emphasize “quadrant” plotting focus on Continuum</vt:lpstr>
      <vt:lpstr>PowerPoint Presentation</vt:lpstr>
      <vt:lpstr>Expectations and the Opportunity to Demonstrate Leadership Skills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 and calibrate the plotting to ensure consistent application</dc:title>
  <dc:creator>Jamie</dc:creator>
  <cp:lastModifiedBy>george resker</cp:lastModifiedBy>
  <cp:revision>50</cp:revision>
  <dcterms:created xsi:type="dcterms:W3CDTF">2019-04-19T17:55:12Z</dcterms:created>
  <dcterms:modified xsi:type="dcterms:W3CDTF">2019-08-27T16:52:29Z</dcterms:modified>
</cp:coreProperties>
</file>