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41.xml" ContentType="application/vnd.openxmlformats-officedocument.presentationml.notesSlide+xml"/>
  <Override PartName="/ppt/tags/tag63.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notesSlides/notesSlide42.xml" ContentType="application/vnd.openxmlformats-officedocument.presentationml.notesSlide+xml"/>
  <Override PartName="/ppt/tags/tag64.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54.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tags/tag59.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55.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notesSlides/notesSlide40.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tags/tag5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2"/>
  </p:notesMasterIdLst>
  <p:handoutMasterIdLst>
    <p:handoutMasterId r:id="rId63"/>
  </p:handoutMasterIdLst>
  <p:sldIdLst>
    <p:sldId id="962" r:id="rId2"/>
    <p:sldId id="944" r:id="rId3"/>
    <p:sldId id="966" r:id="rId4"/>
    <p:sldId id="965" r:id="rId5"/>
    <p:sldId id="963" r:id="rId6"/>
    <p:sldId id="884" r:id="rId7"/>
    <p:sldId id="936" r:id="rId8"/>
    <p:sldId id="934" r:id="rId9"/>
    <p:sldId id="935" r:id="rId10"/>
    <p:sldId id="877" r:id="rId11"/>
    <p:sldId id="881" r:id="rId12"/>
    <p:sldId id="927" r:id="rId13"/>
    <p:sldId id="791" r:id="rId14"/>
    <p:sldId id="792" r:id="rId15"/>
    <p:sldId id="793" r:id="rId16"/>
    <p:sldId id="794" r:id="rId17"/>
    <p:sldId id="795" r:id="rId18"/>
    <p:sldId id="796" r:id="rId19"/>
    <p:sldId id="901" r:id="rId20"/>
    <p:sldId id="560" r:id="rId21"/>
    <p:sldId id="952" r:id="rId22"/>
    <p:sldId id="953" r:id="rId23"/>
    <p:sldId id="954" r:id="rId24"/>
    <p:sldId id="955" r:id="rId25"/>
    <p:sldId id="949" r:id="rId26"/>
    <p:sldId id="829" r:id="rId27"/>
    <p:sldId id="930" r:id="rId28"/>
    <p:sldId id="898" r:id="rId29"/>
    <p:sldId id="924" r:id="rId30"/>
    <p:sldId id="688" r:id="rId31"/>
    <p:sldId id="921" r:id="rId32"/>
    <p:sldId id="787" r:id="rId33"/>
    <p:sldId id="890" r:id="rId34"/>
    <p:sldId id="690" r:id="rId35"/>
    <p:sldId id="833" r:id="rId36"/>
    <p:sldId id="811" r:id="rId37"/>
    <p:sldId id="800" r:id="rId38"/>
    <p:sldId id="801" r:id="rId39"/>
    <p:sldId id="802" r:id="rId40"/>
    <p:sldId id="803" r:id="rId41"/>
    <p:sldId id="804" r:id="rId42"/>
    <p:sldId id="805" r:id="rId43"/>
    <p:sldId id="806" r:id="rId44"/>
    <p:sldId id="807" r:id="rId45"/>
    <p:sldId id="808" r:id="rId46"/>
    <p:sldId id="809" r:id="rId47"/>
    <p:sldId id="810" r:id="rId48"/>
    <p:sldId id="837" r:id="rId49"/>
    <p:sldId id="892" r:id="rId50"/>
    <p:sldId id="938" r:id="rId51"/>
    <p:sldId id="940" r:id="rId52"/>
    <p:sldId id="947" r:id="rId53"/>
    <p:sldId id="839" r:id="rId54"/>
    <p:sldId id="897" r:id="rId55"/>
    <p:sldId id="840" r:id="rId56"/>
    <p:sldId id="894" r:id="rId57"/>
    <p:sldId id="943" r:id="rId58"/>
    <p:sldId id="941" r:id="rId59"/>
    <p:sldId id="961" r:id="rId60"/>
    <p:sldId id="904" r:id="rId61"/>
  </p:sldIdLst>
  <p:sldSz cx="13004800" cy="9753600"/>
  <p:notesSz cx="6858000" cy="9296400"/>
  <p:custDataLst>
    <p:tags r:id="rId64"/>
  </p:custDataLst>
  <p:defaultTextStyle>
    <a:defPPr>
      <a:defRPr lang="en-US"/>
    </a:defPPr>
    <a:lvl1pPr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1pPr>
    <a:lvl2pPr marL="455125"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2pPr>
    <a:lvl3pPr marL="910276"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3pPr>
    <a:lvl4pPr marL="136544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4pPr>
    <a:lvl5pPr marL="1820568"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5pPr>
    <a:lvl6pPr marL="2275730"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6pPr>
    <a:lvl7pPr marL="2730859"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7pPr>
    <a:lvl8pPr marL="3186012"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8pPr>
    <a:lvl9pPr marL="3641166" algn="l" defTabSz="455125"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EA92D"/>
    <a:srgbClr val="009999"/>
    <a:srgbClr val="008C82"/>
    <a:srgbClr val="336699"/>
    <a:srgbClr val="FF9900"/>
    <a:srgbClr val="C9DC18"/>
    <a:srgbClr val="006699"/>
    <a:srgbClr val="F95602"/>
    <a:srgbClr val="00CC00"/>
    <a:srgbClr val="BAD80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778" autoAdjust="0"/>
    <p:restoredTop sz="91962" autoAdjust="0"/>
  </p:normalViewPr>
  <p:slideViewPr>
    <p:cSldViewPr>
      <p:cViewPr>
        <p:scale>
          <a:sx n="50" d="100"/>
          <a:sy n="50" d="100"/>
        </p:scale>
        <p:origin x="-3612" y="-1002"/>
      </p:cViewPr>
      <p:guideLst>
        <p:guide orient="horz" pos="3072"/>
        <p:guide pos="4096"/>
      </p:guideLst>
    </p:cSldViewPr>
  </p:slideViewPr>
  <p:outlineViewPr>
    <p:cViewPr>
      <p:scale>
        <a:sx n="33" d="100"/>
        <a:sy n="33" d="100"/>
      </p:scale>
      <p:origin x="276" y="100338"/>
    </p:cViewPr>
  </p:outlineViewPr>
  <p:notesTextViewPr>
    <p:cViewPr>
      <p:scale>
        <a:sx n="100" d="100"/>
        <a:sy n="100" d="100"/>
      </p:scale>
      <p:origin x="0" y="0"/>
    </p:cViewPr>
  </p:notesTextViewPr>
  <p:sorterViewPr>
    <p:cViewPr>
      <p:scale>
        <a:sx n="90" d="100"/>
        <a:sy n="90" d="100"/>
      </p:scale>
      <p:origin x="0" y="0"/>
    </p:cViewPr>
  </p:sorterViewPr>
  <p:notesViewPr>
    <p:cSldViewPr>
      <p:cViewPr>
        <p:scale>
          <a:sx n="93" d="100"/>
          <a:sy n="93" d="100"/>
        </p:scale>
        <p:origin x="-3672" y="3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5F949-75B9-4729-8B37-C4BB07A46C7E}" type="doc">
      <dgm:prSet loTypeId="urn:microsoft.com/office/officeart/2005/8/layout/hProcess9" loCatId="process" qsTypeId="urn:microsoft.com/office/officeart/2005/8/quickstyle/simple1" qsCatId="simple" csTypeId="urn:microsoft.com/office/officeart/2005/8/colors/accent1_2" csCatId="accent1" phldr="1"/>
      <dgm:spPr/>
    </dgm:pt>
    <dgm:pt modelId="{BFC7183F-F46F-43A8-89DF-8BF3122A2F0F}">
      <dgm:prSet phldrT="[Text]" custT="1"/>
      <dgm:spPr>
        <a:solidFill>
          <a:srgbClr val="336699"/>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3600" b="1" dirty="0" smtClean="0">
              <a:latin typeface="Calibri" pitchFamily="34" charset="0"/>
            </a:rPr>
            <a:t>Manager Practices the Delivery</a:t>
          </a:r>
          <a:endParaRPr lang="en-US" sz="3100" b="0" dirty="0" smtClean="0">
            <a:latin typeface="Calibri" pitchFamily="34" charset="0"/>
          </a:endParaRPr>
        </a:p>
      </dgm:t>
    </dgm:pt>
    <dgm:pt modelId="{AE63AD65-6234-49D0-AE5E-8548A005524F}" type="parTrans" cxnId="{428C2F34-BCF6-4F1B-B938-E5352036BFEE}">
      <dgm:prSet/>
      <dgm:spPr/>
      <dgm:t>
        <a:bodyPr/>
        <a:lstStyle/>
        <a:p>
          <a:endParaRPr lang="en-US"/>
        </a:p>
      </dgm:t>
    </dgm:pt>
    <dgm:pt modelId="{4C1109A1-A25E-473E-9E59-DE02F595E72A}" type="sibTrans" cxnId="{428C2F34-BCF6-4F1B-B938-E5352036BFEE}">
      <dgm:prSet/>
      <dgm:spPr/>
      <dgm:t>
        <a:bodyPr/>
        <a:lstStyle/>
        <a:p>
          <a:endParaRPr lang="en-US"/>
        </a:p>
      </dgm:t>
    </dgm:pt>
    <dgm:pt modelId="{0E0B4383-E571-4101-A01B-343F7FF8E7FD}">
      <dgm:prSet phldrT="[Text]" custT="1"/>
      <dgm:spPr>
        <a:solidFill>
          <a:srgbClr val="6EA92D"/>
        </a:solidFill>
      </dgm:spPr>
      <dgm:t>
        <a:bodyPr/>
        <a:lstStyle/>
        <a:p>
          <a:r>
            <a:rPr lang="en-US" sz="2800" b="1" dirty="0" smtClean="0">
              <a:latin typeface="Calibri" pitchFamily="34" charset="0"/>
            </a:rPr>
            <a:t>Employee Gives Feedback </a:t>
          </a:r>
          <a:br>
            <a:rPr lang="en-US" sz="2800" b="1" dirty="0" smtClean="0">
              <a:latin typeface="Calibri" pitchFamily="34" charset="0"/>
            </a:rPr>
          </a:br>
          <a:r>
            <a:rPr lang="en-US" sz="2800" b="0" dirty="0" smtClean="0">
              <a:latin typeface="Calibri" pitchFamily="34" charset="0"/>
            </a:rPr>
            <a:t>*Using Observer’s Notes Form</a:t>
          </a:r>
          <a:endParaRPr lang="en-US" sz="2800" b="0" dirty="0">
            <a:latin typeface="Calibri" pitchFamily="34" charset="0"/>
          </a:endParaRPr>
        </a:p>
      </dgm:t>
    </dgm:pt>
    <dgm:pt modelId="{12B515C0-19A7-48EA-BC96-775D45BEAC9C}" type="parTrans" cxnId="{DC1587AD-DFF6-456B-9808-8430E618340B}">
      <dgm:prSet/>
      <dgm:spPr/>
      <dgm:t>
        <a:bodyPr/>
        <a:lstStyle/>
        <a:p>
          <a:endParaRPr lang="en-US"/>
        </a:p>
      </dgm:t>
    </dgm:pt>
    <dgm:pt modelId="{AEC02FCE-E500-407B-A912-9506A45D33B7}" type="sibTrans" cxnId="{DC1587AD-DFF6-456B-9808-8430E618340B}">
      <dgm:prSet/>
      <dgm:spPr/>
      <dgm:t>
        <a:bodyPr/>
        <a:lstStyle/>
        <a:p>
          <a:endParaRPr lang="en-US"/>
        </a:p>
      </dgm:t>
    </dgm:pt>
    <dgm:pt modelId="{0EAD5481-E23B-45F2-AEF3-F3EBEF0AC6D3}">
      <dgm:prSet phldrT="[Text]" custT="1"/>
      <dgm:spPr>
        <a:solidFill>
          <a:srgbClr val="FF9900"/>
        </a:solidFill>
      </dgm:spPr>
      <dgm:t>
        <a:bodyPr/>
        <a:lstStyle/>
        <a:p>
          <a:r>
            <a:rPr lang="en-US" sz="3600" b="1" dirty="0" smtClean="0">
              <a:latin typeface="Calibri" pitchFamily="34" charset="0"/>
            </a:rPr>
            <a:t/>
          </a:r>
          <a:br>
            <a:rPr lang="en-US" sz="3600" b="1" dirty="0" smtClean="0">
              <a:latin typeface="Calibri" pitchFamily="34" charset="0"/>
            </a:rPr>
          </a:br>
          <a:r>
            <a:rPr lang="en-US" sz="3600" b="1" dirty="0" smtClean="0">
              <a:latin typeface="Calibri" pitchFamily="34" charset="0"/>
            </a:rPr>
            <a:t>Switch Roles</a:t>
          </a:r>
          <a:br>
            <a:rPr lang="en-US" sz="3600" b="1" dirty="0" smtClean="0">
              <a:latin typeface="Calibri" pitchFamily="34" charset="0"/>
            </a:rPr>
          </a:br>
          <a:endParaRPr lang="en-US" sz="3100" b="0" dirty="0">
            <a:latin typeface="Calibri" pitchFamily="34" charset="0"/>
          </a:endParaRPr>
        </a:p>
      </dgm:t>
    </dgm:pt>
    <dgm:pt modelId="{34233FB6-8F68-43A2-BA78-2C020618C42B}" type="parTrans" cxnId="{0C60F4DA-D873-4302-AAF3-D5B28F51B7D1}">
      <dgm:prSet/>
      <dgm:spPr/>
      <dgm:t>
        <a:bodyPr/>
        <a:lstStyle/>
        <a:p>
          <a:endParaRPr lang="en-US"/>
        </a:p>
      </dgm:t>
    </dgm:pt>
    <dgm:pt modelId="{93518D2E-7AA7-424F-944A-8414F068D2B1}" type="sibTrans" cxnId="{0C60F4DA-D873-4302-AAF3-D5B28F51B7D1}">
      <dgm:prSet/>
      <dgm:spPr/>
      <dgm:t>
        <a:bodyPr/>
        <a:lstStyle/>
        <a:p>
          <a:endParaRPr lang="en-US"/>
        </a:p>
      </dgm:t>
    </dgm:pt>
    <dgm:pt modelId="{F5B65EC5-A8D8-46E6-9E86-1BB735C84B7E}" type="pres">
      <dgm:prSet presAssocID="{7D85F949-75B9-4729-8B37-C4BB07A46C7E}" presName="CompostProcess" presStyleCnt="0">
        <dgm:presLayoutVars>
          <dgm:dir/>
          <dgm:resizeHandles val="exact"/>
        </dgm:presLayoutVars>
      </dgm:prSet>
      <dgm:spPr/>
    </dgm:pt>
    <dgm:pt modelId="{F14B9865-1120-4EDD-9673-E3A13B18B2D1}" type="pres">
      <dgm:prSet presAssocID="{7D85F949-75B9-4729-8B37-C4BB07A46C7E}" presName="arrow" presStyleLbl="bgShp" presStyleIdx="0" presStyleCnt="1" custScaleX="117647" custScaleY="79439" custLinFactNeighborX="939" custLinFactNeighborY="10177"/>
      <dgm:spPr/>
    </dgm:pt>
    <dgm:pt modelId="{067B1A59-E8D8-4139-944E-46E120A1AB60}" type="pres">
      <dgm:prSet presAssocID="{7D85F949-75B9-4729-8B37-C4BB07A46C7E}" presName="linearProcess" presStyleCnt="0"/>
      <dgm:spPr/>
    </dgm:pt>
    <dgm:pt modelId="{DD2DBEF7-C7F7-4CEF-ACB6-75B092CDDA51}" type="pres">
      <dgm:prSet presAssocID="{BFC7183F-F46F-43A8-89DF-8BF3122A2F0F}" presName="textNode" presStyleLbl="node1" presStyleIdx="0" presStyleCnt="3" custScaleX="107572" custScaleY="110000">
        <dgm:presLayoutVars>
          <dgm:bulletEnabled val="1"/>
        </dgm:presLayoutVars>
      </dgm:prSet>
      <dgm:spPr>
        <a:prstGeom prst="ellipse">
          <a:avLst/>
        </a:prstGeom>
      </dgm:spPr>
      <dgm:t>
        <a:bodyPr/>
        <a:lstStyle/>
        <a:p>
          <a:endParaRPr lang="en-US"/>
        </a:p>
      </dgm:t>
    </dgm:pt>
    <dgm:pt modelId="{F4C4CA02-29A6-460A-A706-D05B241789CF}" type="pres">
      <dgm:prSet presAssocID="{4C1109A1-A25E-473E-9E59-DE02F595E72A}" presName="sibTrans" presStyleCnt="0"/>
      <dgm:spPr/>
    </dgm:pt>
    <dgm:pt modelId="{D345B59F-BC31-4E08-8E70-B6FC707CEEBC}" type="pres">
      <dgm:prSet presAssocID="{0E0B4383-E571-4101-A01B-343F7FF8E7FD}" presName="textNode" presStyleLbl="node1" presStyleIdx="1" presStyleCnt="3" custScaleY="110000">
        <dgm:presLayoutVars>
          <dgm:bulletEnabled val="1"/>
        </dgm:presLayoutVars>
      </dgm:prSet>
      <dgm:spPr>
        <a:prstGeom prst="ellipse">
          <a:avLst/>
        </a:prstGeom>
      </dgm:spPr>
      <dgm:t>
        <a:bodyPr/>
        <a:lstStyle/>
        <a:p>
          <a:endParaRPr lang="en-US"/>
        </a:p>
      </dgm:t>
    </dgm:pt>
    <dgm:pt modelId="{74C44CF1-680A-4E9E-B75A-ADD1831B1221}" type="pres">
      <dgm:prSet presAssocID="{AEC02FCE-E500-407B-A912-9506A45D33B7}" presName="sibTrans" presStyleCnt="0"/>
      <dgm:spPr/>
    </dgm:pt>
    <dgm:pt modelId="{01BF7D3B-8F17-4068-89BE-F45972EC015A}" type="pres">
      <dgm:prSet presAssocID="{0EAD5481-E23B-45F2-AEF3-F3EBEF0AC6D3}" presName="textNode" presStyleLbl="node1" presStyleIdx="2" presStyleCnt="3" custLinFactNeighborX="-52203" custLinFactNeighborY="676">
        <dgm:presLayoutVars>
          <dgm:bulletEnabled val="1"/>
        </dgm:presLayoutVars>
      </dgm:prSet>
      <dgm:spPr>
        <a:prstGeom prst="ellipse">
          <a:avLst/>
        </a:prstGeom>
      </dgm:spPr>
      <dgm:t>
        <a:bodyPr/>
        <a:lstStyle/>
        <a:p>
          <a:endParaRPr lang="en-US"/>
        </a:p>
      </dgm:t>
    </dgm:pt>
  </dgm:ptLst>
  <dgm:cxnLst>
    <dgm:cxn modelId="{19577C9F-6573-46F0-863B-A9AB8CE70FEA}" type="presOf" srcId="{0EAD5481-E23B-45F2-AEF3-F3EBEF0AC6D3}" destId="{01BF7D3B-8F17-4068-89BE-F45972EC015A}" srcOrd="0" destOrd="0" presId="urn:microsoft.com/office/officeart/2005/8/layout/hProcess9"/>
    <dgm:cxn modelId="{DC1587AD-DFF6-456B-9808-8430E618340B}" srcId="{7D85F949-75B9-4729-8B37-C4BB07A46C7E}" destId="{0E0B4383-E571-4101-A01B-343F7FF8E7FD}" srcOrd="1" destOrd="0" parTransId="{12B515C0-19A7-48EA-BC96-775D45BEAC9C}" sibTransId="{AEC02FCE-E500-407B-A912-9506A45D33B7}"/>
    <dgm:cxn modelId="{BC79D8F0-C259-461E-A4D5-B8C518B18902}" type="presOf" srcId="{BFC7183F-F46F-43A8-89DF-8BF3122A2F0F}" destId="{DD2DBEF7-C7F7-4CEF-ACB6-75B092CDDA51}" srcOrd="0" destOrd="0" presId="urn:microsoft.com/office/officeart/2005/8/layout/hProcess9"/>
    <dgm:cxn modelId="{428C2F34-BCF6-4F1B-B938-E5352036BFEE}" srcId="{7D85F949-75B9-4729-8B37-C4BB07A46C7E}" destId="{BFC7183F-F46F-43A8-89DF-8BF3122A2F0F}" srcOrd="0" destOrd="0" parTransId="{AE63AD65-6234-49D0-AE5E-8548A005524F}" sibTransId="{4C1109A1-A25E-473E-9E59-DE02F595E72A}"/>
    <dgm:cxn modelId="{7789921F-2F82-4E01-BE04-6BB5EDE86A31}" type="presOf" srcId="{0E0B4383-E571-4101-A01B-343F7FF8E7FD}" destId="{D345B59F-BC31-4E08-8E70-B6FC707CEEBC}" srcOrd="0" destOrd="0" presId="urn:microsoft.com/office/officeart/2005/8/layout/hProcess9"/>
    <dgm:cxn modelId="{1C6A4C53-84CC-4BA0-AAF2-750E513B39A2}" type="presOf" srcId="{7D85F949-75B9-4729-8B37-C4BB07A46C7E}" destId="{F5B65EC5-A8D8-46E6-9E86-1BB735C84B7E}" srcOrd="0" destOrd="0" presId="urn:microsoft.com/office/officeart/2005/8/layout/hProcess9"/>
    <dgm:cxn modelId="{0C60F4DA-D873-4302-AAF3-D5B28F51B7D1}" srcId="{7D85F949-75B9-4729-8B37-C4BB07A46C7E}" destId="{0EAD5481-E23B-45F2-AEF3-F3EBEF0AC6D3}" srcOrd="2" destOrd="0" parTransId="{34233FB6-8F68-43A2-BA78-2C020618C42B}" sibTransId="{93518D2E-7AA7-424F-944A-8414F068D2B1}"/>
    <dgm:cxn modelId="{06ACF39E-5903-478B-A0D4-7363B2BE7410}" type="presParOf" srcId="{F5B65EC5-A8D8-46E6-9E86-1BB735C84B7E}" destId="{F14B9865-1120-4EDD-9673-E3A13B18B2D1}" srcOrd="0" destOrd="0" presId="urn:microsoft.com/office/officeart/2005/8/layout/hProcess9"/>
    <dgm:cxn modelId="{8A8FD86C-F92F-4D55-A533-E84132822CB0}" type="presParOf" srcId="{F5B65EC5-A8D8-46E6-9E86-1BB735C84B7E}" destId="{067B1A59-E8D8-4139-944E-46E120A1AB60}" srcOrd="1" destOrd="0" presId="urn:microsoft.com/office/officeart/2005/8/layout/hProcess9"/>
    <dgm:cxn modelId="{5BACB1B7-1323-4AC3-8270-4E770F376D5C}" type="presParOf" srcId="{067B1A59-E8D8-4139-944E-46E120A1AB60}" destId="{DD2DBEF7-C7F7-4CEF-ACB6-75B092CDDA51}" srcOrd="0" destOrd="0" presId="urn:microsoft.com/office/officeart/2005/8/layout/hProcess9"/>
    <dgm:cxn modelId="{9CB67AED-8BC9-48B7-8E34-1C497E34D712}" type="presParOf" srcId="{067B1A59-E8D8-4139-944E-46E120A1AB60}" destId="{F4C4CA02-29A6-460A-A706-D05B241789CF}" srcOrd="1" destOrd="0" presId="urn:microsoft.com/office/officeart/2005/8/layout/hProcess9"/>
    <dgm:cxn modelId="{790B4EE6-7D34-4488-BF4C-9744BC210C1E}" type="presParOf" srcId="{067B1A59-E8D8-4139-944E-46E120A1AB60}" destId="{D345B59F-BC31-4E08-8E70-B6FC707CEEBC}" srcOrd="2" destOrd="0" presId="urn:microsoft.com/office/officeart/2005/8/layout/hProcess9"/>
    <dgm:cxn modelId="{223553FC-A42C-49F3-872B-D74D612FD066}" type="presParOf" srcId="{067B1A59-E8D8-4139-944E-46E120A1AB60}" destId="{74C44CF1-680A-4E9E-B75A-ADD1831B1221}" srcOrd="3" destOrd="0" presId="urn:microsoft.com/office/officeart/2005/8/layout/hProcess9"/>
    <dgm:cxn modelId="{C7F25DC8-7397-4CBB-9D7D-8C2CF4547023}" type="presParOf" srcId="{067B1A59-E8D8-4139-944E-46E120A1AB60}" destId="{01BF7D3B-8F17-4068-89BE-F45972EC015A}"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4B9865-1120-4EDD-9673-E3A13B18B2D1}">
      <dsp:nvSpPr>
        <dsp:cNvPr id="0" name=""/>
        <dsp:cNvSpPr/>
      </dsp:nvSpPr>
      <dsp:spPr>
        <a:xfrm>
          <a:off x="6" y="1667981"/>
          <a:ext cx="12191993" cy="647697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2DBEF7-C7F7-4CEF-ACB6-75B092CDDA51}">
      <dsp:nvSpPr>
        <dsp:cNvPr id="0" name=""/>
        <dsp:cNvSpPr/>
      </dsp:nvSpPr>
      <dsp:spPr>
        <a:xfrm>
          <a:off x="1555" y="2282951"/>
          <a:ext cx="3846179" cy="3587496"/>
        </a:xfrm>
        <a:prstGeom prst="ellipse">
          <a:avLst/>
        </a:prstGeom>
        <a:solidFill>
          <a:srgbClr val="33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b="1" kern="1200" dirty="0" smtClean="0">
              <a:latin typeface="Calibri" pitchFamily="34" charset="0"/>
            </a:rPr>
            <a:t>Manager Practices the Delivery</a:t>
          </a:r>
          <a:endParaRPr lang="en-US" sz="3100" b="0" kern="1200" dirty="0" smtClean="0">
            <a:latin typeface="Calibri" pitchFamily="34" charset="0"/>
          </a:endParaRPr>
        </a:p>
      </dsp:txBody>
      <dsp:txXfrm>
        <a:off x="1555" y="2282951"/>
        <a:ext cx="3846179" cy="3587496"/>
      </dsp:txXfrm>
    </dsp:sp>
    <dsp:sp modelId="{D345B59F-BC31-4E08-8E70-B6FC707CEEBC}">
      <dsp:nvSpPr>
        <dsp:cNvPr id="0" name=""/>
        <dsp:cNvSpPr/>
      </dsp:nvSpPr>
      <dsp:spPr>
        <a:xfrm>
          <a:off x="4443642" y="2282951"/>
          <a:ext cx="3575446" cy="3587496"/>
        </a:xfrm>
        <a:prstGeom prst="ellipse">
          <a:avLst/>
        </a:prstGeom>
        <a:solidFill>
          <a:srgbClr val="6EA9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Calibri" pitchFamily="34" charset="0"/>
            </a:rPr>
            <a:t>Employee Gives Feedback </a:t>
          </a:r>
          <a:br>
            <a:rPr lang="en-US" sz="2800" b="1" kern="1200" dirty="0" smtClean="0">
              <a:latin typeface="Calibri" pitchFamily="34" charset="0"/>
            </a:rPr>
          </a:br>
          <a:r>
            <a:rPr lang="en-US" sz="2800" b="0" kern="1200" dirty="0" smtClean="0">
              <a:latin typeface="Calibri" pitchFamily="34" charset="0"/>
            </a:rPr>
            <a:t>*Using Observer’s Notes Form</a:t>
          </a:r>
          <a:endParaRPr lang="en-US" sz="2800" b="0" kern="1200" dirty="0">
            <a:latin typeface="Calibri" pitchFamily="34" charset="0"/>
          </a:endParaRPr>
        </a:p>
      </dsp:txBody>
      <dsp:txXfrm>
        <a:off x="4443642" y="2282951"/>
        <a:ext cx="3575446" cy="3587496"/>
      </dsp:txXfrm>
    </dsp:sp>
    <dsp:sp modelId="{01BF7D3B-8F17-4068-89BE-F45972EC015A}">
      <dsp:nvSpPr>
        <dsp:cNvPr id="0" name=""/>
        <dsp:cNvSpPr/>
      </dsp:nvSpPr>
      <dsp:spPr>
        <a:xfrm>
          <a:off x="8303915" y="2468066"/>
          <a:ext cx="3575446" cy="3261360"/>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latin typeface="Calibri" pitchFamily="34" charset="0"/>
            </a:rPr>
            <a:t/>
          </a:r>
          <a:br>
            <a:rPr lang="en-US" sz="3600" b="1" kern="1200" dirty="0" smtClean="0">
              <a:latin typeface="Calibri" pitchFamily="34" charset="0"/>
            </a:rPr>
          </a:br>
          <a:r>
            <a:rPr lang="en-US" sz="3600" b="1" kern="1200" dirty="0" smtClean="0">
              <a:latin typeface="Calibri" pitchFamily="34" charset="0"/>
            </a:rPr>
            <a:t>Switch Roles</a:t>
          </a:r>
          <a:br>
            <a:rPr lang="en-US" sz="3600" b="1" kern="1200" dirty="0" smtClean="0">
              <a:latin typeface="Calibri" pitchFamily="34" charset="0"/>
            </a:rPr>
          </a:br>
          <a:endParaRPr lang="en-US" sz="3100" b="0" kern="1200" dirty="0">
            <a:latin typeface="Calibri" pitchFamily="34" charset="0"/>
          </a:endParaRPr>
        </a:p>
      </dsp:txBody>
      <dsp:txXfrm>
        <a:off x="8303915" y="2468066"/>
        <a:ext cx="3575446" cy="32613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79F50FE-2196-4A26-89A4-7FCD9103A3CA}" type="datetimeFigureOut">
              <a:rPr lang="en-US" smtClean="0"/>
              <a:pPr/>
              <a:t>10/16/2017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r>
              <a:rPr lang="en-US" smtClean="0"/>
              <a:t>©2015 Employee Performance Solutions, LLC  All Rights Reserved   </a:t>
            </a: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279D598-0330-4E40-ACB9-3B462D79EE60}" type="slidenum">
              <a:rPr lang="en-US" smtClean="0"/>
              <a:pPr/>
              <a:t>‹#›</a:t>
            </a:fld>
            <a:endParaRPr lang="en-US"/>
          </a:p>
        </p:txBody>
      </p:sp>
    </p:spTree>
    <p:extLst>
      <p:ext uri="{BB962C8B-B14F-4D97-AF65-F5344CB8AC3E}">
        <p14:creationId xmlns="" xmlns:p14="http://schemas.microsoft.com/office/powerpoint/2010/main" val="16230586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2612C68-9BBB-4DBC-9181-9863A64FD60C}" type="datetimeFigureOut">
              <a:rPr lang="en-US" smtClean="0"/>
              <a:pPr/>
              <a:t>10/16/2017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smtClean="0"/>
              <a:t>©2015 Employee Performance Solutions, LLC  All Rights Reserved   </a:t>
            </a: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A4936C3-8A0C-4A9E-AF9C-27243E0FB081}" type="slidenum">
              <a:rPr lang="en-US" smtClean="0"/>
              <a:pPr/>
              <a:t>‹#›</a:t>
            </a:fld>
            <a:endParaRPr lang="en-US"/>
          </a:p>
        </p:txBody>
      </p:sp>
    </p:spTree>
    <p:extLst>
      <p:ext uri="{BB962C8B-B14F-4D97-AF65-F5344CB8AC3E}">
        <p14:creationId xmlns="" xmlns:p14="http://schemas.microsoft.com/office/powerpoint/2010/main" val="1393511114"/>
      </p:ext>
    </p:extLst>
  </p:cSld>
  <p:clrMap bg1="lt1" tx1="dk1" bg2="lt2" tx2="dk2" accent1="accent1" accent2="accent2" accent3="accent3" accent4="accent4" accent5="accent5" accent6="accent6" hlink="hlink" folHlink="folHlink"/>
  <p:hf hdr="0" dt="0"/>
  <p:notesStyle>
    <a:lvl1pPr marL="0" algn="l" defTabSz="910276" rtl="0" eaLnBrk="1" latinLnBrk="0" hangingPunct="1">
      <a:defRPr sz="1100" kern="1200">
        <a:solidFill>
          <a:schemeClr val="tx1"/>
        </a:solidFill>
        <a:latin typeface="+mn-lt"/>
        <a:ea typeface="+mn-ea"/>
        <a:cs typeface="+mn-cs"/>
      </a:defRPr>
    </a:lvl1pPr>
    <a:lvl2pPr marL="455125" algn="l" defTabSz="910276" rtl="0" eaLnBrk="1" latinLnBrk="0" hangingPunct="1">
      <a:defRPr sz="1100" kern="1200">
        <a:solidFill>
          <a:schemeClr val="tx1"/>
        </a:solidFill>
        <a:latin typeface="+mn-lt"/>
        <a:ea typeface="+mn-ea"/>
        <a:cs typeface="+mn-cs"/>
      </a:defRPr>
    </a:lvl2pPr>
    <a:lvl3pPr marL="910276" algn="l" defTabSz="910276" rtl="0" eaLnBrk="1" latinLnBrk="0" hangingPunct="1">
      <a:defRPr sz="1100" kern="1200">
        <a:solidFill>
          <a:schemeClr val="tx1"/>
        </a:solidFill>
        <a:latin typeface="+mn-lt"/>
        <a:ea typeface="+mn-ea"/>
        <a:cs typeface="+mn-cs"/>
      </a:defRPr>
    </a:lvl3pPr>
    <a:lvl4pPr marL="1365440" algn="l" defTabSz="910276" rtl="0" eaLnBrk="1" latinLnBrk="0" hangingPunct="1">
      <a:defRPr sz="1100" kern="1200">
        <a:solidFill>
          <a:schemeClr val="tx1"/>
        </a:solidFill>
        <a:latin typeface="+mn-lt"/>
        <a:ea typeface="+mn-ea"/>
        <a:cs typeface="+mn-cs"/>
      </a:defRPr>
    </a:lvl4pPr>
    <a:lvl5pPr marL="1820568" algn="l" defTabSz="910276" rtl="0" eaLnBrk="1" latinLnBrk="0" hangingPunct="1">
      <a:defRPr sz="1100" kern="1200">
        <a:solidFill>
          <a:schemeClr val="tx1"/>
        </a:solidFill>
        <a:latin typeface="+mn-lt"/>
        <a:ea typeface="+mn-ea"/>
        <a:cs typeface="+mn-cs"/>
      </a:defRPr>
    </a:lvl5pPr>
    <a:lvl6pPr marL="2275730" algn="l" defTabSz="910276" rtl="0" eaLnBrk="1" latinLnBrk="0" hangingPunct="1">
      <a:defRPr sz="1100" kern="1200">
        <a:solidFill>
          <a:schemeClr val="tx1"/>
        </a:solidFill>
        <a:latin typeface="+mn-lt"/>
        <a:ea typeface="+mn-ea"/>
        <a:cs typeface="+mn-cs"/>
      </a:defRPr>
    </a:lvl6pPr>
    <a:lvl7pPr marL="2730859" algn="l" defTabSz="910276" rtl="0" eaLnBrk="1" latinLnBrk="0" hangingPunct="1">
      <a:defRPr sz="1100" kern="1200">
        <a:solidFill>
          <a:schemeClr val="tx1"/>
        </a:solidFill>
        <a:latin typeface="+mn-lt"/>
        <a:ea typeface="+mn-ea"/>
        <a:cs typeface="+mn-cs"/>
      </a:defRPr>
    </a:lvl7pPr>
    <a:lvl8pPr marL="3186012" algn="l" defTabSz="910276" rtl="0" eaLnBrk="1" latinLnBrk="0" hangingPunct="1">
      <a:defRPr sz="1100" kern="1200">
        <a:solidFill>
          <a:schemeClr val="tx1"/>
        </a:solidFill>
        <a:latin typeface="+mn-lt"/>
        <a:ea typeface="+mn-ea"/>
        <a:cs typeface="+mn-cs"/>
      </a:defRPr>
    </a:lvl8pPr>
    <a:lvl9pPr marL="3641166" algn="l" defTabSz="91027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FF0000"/>
                </a:solidFill>
              </a:rPr>
              <a:t>Facilitated Activity</a:t>
            </a:r>
            <a:endParaRPr lang="en-US" dirty="0" smtClean="0">
              <a:solidFill>
                <a:srgbClr val="FF0000"/>
              </a:solidFill>
            </a:endParaRPr>
          </a:p>
          <a:p>
            <a:r>
              <a:rPr lang="en-US" dirty="0" smtClean="0">
                <a:solidFill>
                  <a:srgbClr val="FF0000"/>
                </a:solidFill>
              </a:rPr>
              <a:t>Ask participants to answer the two questions.  Via paper or typing into the chat box.  </a:t>
            </a:r>
            <a:endParaRPr lang="en-US" dirty="0">
              <a:solidFill>
                <a:srgbClr val="FF0000"/>
              </a:solidFill>
            </a:endParaRPr>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5</a:t>
            </a:fld>
            <a:endParaRPr lang="en-US"/>
          </a:p>
        </p:txBody>
      </p:sp>
      <p:sp>
        <p:nvSpPr>
          <p:cNvPr id="6" name="Oval 5"/>
          <p:cNvSpPr/>
          <p:nvPr/>
        </p:nvSpPr>
        <p:spPr>
          <a:xfrm>
            <a:off x="1267239" y="1219200"/>
            <a:ext cx="104360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See  “notes view”  for facilitator activity</a:t>
            </a:r>
            <a:endParaRPr lang="en-US" sz="9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15</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16</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17</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rgbClr val="FF0000"/>
                </a:solidFill>
              </a:rPr>
              <a:t>Facilitated Activity</a:t>
            </a:r>
          </a:p>
          <a:p>
            <a:pPr lvl="0"/>
            <a:r>
              <a:rPr lang="en-US" dirty="0" smtClean="0">
                <a:solidFill>
                  <a:srgbClr val="FF0000"/>
                </a:solidFill>
              </a:rPr>
              <a:t>Participants write their uncensored perceptions, negative and positive.  </a:t>
            </a:r>
          </a:p>
          <a:p>
            <a:pPr lvl="0"/>
            <a:r>
              <a:rPr lang="en-US" dirty="0" smtClean="0">
                <a:solidFill>
                  <a:srgbClr val="FF0000"/>
                </a:solidFill>
              </a:rPr>
              <a:t>5 minutes</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extLst>
      <p:ext uri="{BB962C8B-B14F-4D97-AF65-F5344CB8AC3E}">
        <p14:creationId xmlns:p14="http://schemas.microsoft.com/office/powerpoint/2010/main" xmlns="" val="221365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Facilitated Activity</a:t>
            </a:r>
            <a:endParaRPr lang="en-US" dirty="0" smtClean="0">
              <a:solidFill>
                <a:srgbClr val="FF0000"/>
              </a:solidFill>
            </a:endParaRPr>
          </a:p>
          <a:p>
            <a:r>
              <a:rPr lang="en-US" b="1" dirty="0" smtClean="0">
                <a:solidFill>
                  <a:srgbClr val="FF0000"/>
                </a:solidFill>
              </a:rPr>
              <a:t>Debrief:  </a:t>
            </a:r>
            <a:r>
              <a:rPr lang="en-US" dirty="0" smtClean="0">
                <a:solidFill>
                  <a:srgbClr val="FF0000"/>
                </a:solidFill>
              </a:rPr>
              <a:t>Have participants share their examples at the table.  Optional:  participants share the positive insight example with the individual it was written for (if that person is in the room).   </a:t>
            </a:r>
          </a:p>
          <a:p>
            <a:endParaRPr lang="en-US" dirty="0" smtClean="0">
              <a:solidFill>
                <a:srgbClr val="FF0000"/>
              </a:solidFill>
            </a:endParaRPr>
          </a:p>
          <a:p>
            <a:r>
              <a:rPr lang="en-US" dirty="0" smtClean="0">
                <a:solidFill>
                  <a:srgbClr val="FF0000"/>
                </a:solidFill>
              </a:rPr>
              <a:t>Connect this with the 10-Minute Questions </a:t>
            </a:r>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
        <p:nvSpPr>
          <p:cNvPr id="7" name="Oval 6"/>
          <p:cNvSpPr/>
          <p:nvPr/>
        </p:nvSpPr>
        <p:spPr>
          <a:xfrm>
            <a:off x="1267239" y="762000"/>
            <a:ext cx="104360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See  “notes view”  for facilitator activity</a:t>
            </a:r>
            <a:endParaRPr lang="en-US" sz="900" dirty="0"/>
          </a:p>
        </p:txBody>
      </p:sp>
    </p:spTree>
    <p:extLst>
      <p:ext uri="{BB962C8B-B14F-4D97-AF65-F5344CB8AC3E}">
        <p14:creationId xmlns="" xmlns:p14="http://schemas.microsoft.com/office/powerpoint/2010/main" val="843599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67239" y="4343400"/>
            <a:ext cx="4621696" cy="1301496"/>
          </a:xfrm>
        </p:spPr>
        <p:txBody>
          <a:bodyPr/>
          <a:lstStyle/>
          <a:p>
            <a:r>
              <a:rPr lang="en-US" dirty="0" smtClean="0"/>
              <a:t>Walk through the 3 “bubbles” sets of questions. </a:t>
            </a:r>
          </a:p>
          <a:p>
            <a:endParaRPr lang="en-US" dirty="0" smtClean="0"/>
          </a:p>
          <a:p>
            <a:r>
              <a:rPr lang="en-US" b="1" dirty="0" smtClean="0">
                <a:solidFill>
                  <a:srgbClr val="F95602"/>
                </a:solidFill>
              </a:rPr>
              <a:t>Animated Slide</a:t>
            </a:r>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pic>
        <p:nvPicPr>
          <p:cNvPr id="629762" name="Picture 2"/>
          <p:cNvPicPr>
            <a:picLocks noChangeAspect="1" noChangeArrowheads="1"/>
          </p:cNvPicPr>
          <p:nvPr/>
        </p:nvPicPr>
        <p:blipFill>
          <a:blip r:embed="rId3"/>
          <a:srcRect/>
          <a:stretch>
            <a:fillRect/>
          </a:stretch>
        </p:blipFill>
        <p:spPr bwMode="auto">
          <a:xfrm>
            <a:off x="1490870" y="5105401"/>
            <a:ext cx="3736492" cy="2676525"/>
          </a:xfrm>
          <a:prstGeom prst="rect">
            <a:avLst/>
          </a:prstGeom>
          <a:noFill/>
          <a:ln w="9525">
            <a:noFill/>
            <a:miter lim="800000"/>
            <a:headEnd/>
            <a:tailEnd/>
          </a:ln>
        </p:spPr>
      </p:pic>
    </p:spTree>
    <p:extLst>
      <p:ext uri="{BB962C8B-B14F-4D97-AF65-F5344CB8AC3E}">
        <p14:creationId xmlns:p14="http://schemas.microsoft.com/office/powerpoint/2010/main" xmlns="" val="3541358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the 3 sets of questions.</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extLst>
      <p:ext uri="{BB962C8B-B14F-4D97-AF65-F5344CB8AC3E}">
        <p14:creationId xmlns:p14="http://schemas.microsoft.com/office/powerpoint/2010/main" xmlns="" val="3541358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Facilitated Activity</a:t>
            </a:r>
          </a:p>
          <a:p>
            <a:r>
              <a:rPr lang="en-US" dirty="0" smtClean="0">
                <a:solidFill>
                  <a:srgbClr val="FF0000"/>
                </a:solidFill>
              </a:rPr>
              <a:t>Participants pick an individual (employee) to apply steps 1 – 4.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extLst>
      <p:ext uri="{BB962C8B-B14F-4D97-AF65-F5344CB8AC3E}">
        <p14:creationId xmlns="" xmlns:p14="http://schemas.microsoft.com/office/powerpoint/2010/main" val="2459206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Facilitated Activity</a:t>
            </a:r>
            <a:endParaRPr lang="en-US" dirty="0" smtClean="0">
              <a:solidFill>
                <a:srgbClr val="FF0000"/>
              </a:solidFill>
            </a:endParaRPr>
          </a:p>
          <a:p>
            <a:r>
              <a:rPr lang="en-US" b="1" dirty="0" smtClean="0">
                <a:solidFill>
                  <a:srgbClr val="FF0000"/>
                </a:solidFill>
              </a:rPr>
              <a:t>Debrief:  </a:t>
            </a:r>
            <a:r>
              <a:rPr lang="en-US" dirty="0" smtClean="0">
                <a:solidFill>
                  <a:srgbClr val="FF0000"/>
                </a:solidFill>
              </a:rPr>
              <a:t>Have participants share their examples at the table.  Optional:  participants share the positive insight example with the individual it was written for (if that person is in the room).   </a:t>
            </a:r>
          </a:p>
          <a:p>
            <a:endParaRPr lang="en-US" dirty="0" smtClean="0">
              <a:solidFill>
                <a:srgbClr val="FF0000"/>
              </a:solidFill>
            </a:endParaRPr>
          </a:p>
          <a:p>
            <a:r>
              <a:rPr lang="en-US" dirty="0" smtClean="0">
                <a:solidFill>
                  <a:srgbClr val="FF0000"/>
                </a:solidFill>
              </a:rPr>
              <a:t>Connect this with the 10-Minute Questions </a:t>
            </a:r>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
        <p:nvSpPr>
          <p:cNvPr id="7" name="Oval 6"/>
          <p:cNvSpPr/>
          <p:nvPr/>
        </p:nvSpPr>
        <p:spPr>
          <a:xfrm>
            <a:off x="1267239" y="762000"/>
            <a:ext cx="104360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See  “notes view”  for facilitator activity</a:t>
            </a:r>
            <a:endParaRPr lang="en-US" sz="900" dirty="0"/>
          </a:p>
        </p:txBody>
      </p:sp>
    </p:spTree>
    <p:extLst>
      <p:ext uri="{BB962C8B-B14F-4D97-AF65-F5344CB8AC3E}">
        <p14:creationId xmlns:p14="http://schemas.microsoft.com/office/powerpoint/2010/main" xmlns="" val="843599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Why isn’t the employee meeting expectations?  </a:t>
            </a:r>
          </a:p>
          <a:p>
            <a:pPr lvl="0"/>
            <a:r>
              <a:rPr lang="en-US" dirty="0"/>
              <a:t>Identify what might be happening for this employee.</a:t>
            </a:r>
          </a:p>
          <a:p>
            <a:r>
              <a:rPr lang="en-US" dirty="0" smtClean="0"/>
              <a:t>It’s usually the first quadrant:  the employee doesn’t know.  There’s never been a conversation.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extLst>
      <p:ext uri="{BB962C8B-B14F-4D97-AF65-F5344CB8AC3E}">
        <p14:creationId xmlns="" xmlns:p14="http://schemas.microsoft.com/office/powerpoint/2010/main" val="152451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the slide animation to describe the performance management steps/decisions.  Point:  many managers haven’t communicated target performance and go right to the ready to fire stage.</a:t>
            </a:r>
          </a:p>
          <a:p>
            <a:endParaRPr lang="en-US" dirty="0"/>
          </a:p>
          <a:p>
            <a:r>
              <a:rPr lang="en-US" dirty="0" smtClean="0"/>
              <a:t>Underperforming employees </a:t>
            </a:r>
            <a:r>
              <a:rPr lang="en-US" dirty="0"/>
              <a:t>often have no idea they aren’t meeting target performance expectations. Why would they if the manager hasn’t provided full information</a:t>
            </a:r>
            <a:r>
              <a:rPr lang="en-US" dirty="0" smtClean="0"/>
              <a:t>?  Is no news good news?</a:t>
            </a:r>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27</a:t>
            </a:fld>
            <a:endParaRPr lang="en-US"/>
          </a:p>
        </p:txBody>
      </p:sp>
    </p:spTree>
    <p:extLst>
      <p:ext uri="{BB962C8B-B14F-4D97-AF65-F5344CB8AC3E}">
        <p14:creationId xmlns:p14="http://schemas.microsoft.com/office/powerpoint/2010/main" xmlns="" val="149385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Facilitated Activity</a:t>
            </a:r>
          </a:p>
          <a:p>
            <a:r>
              <a:rPr lang="en-US" dirty="0" smtClean="0">
                <a:solidFill>
                  <a:srgbClr val="FF0000"/>
                </a:solidFill>
              </a:rPr>
              <a:t>Participants pick an individual (employee) to apply steps 1 – 4.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extLst>
      <p:ext uri="{BB962C8B-B14F-4D97-AF65-F5344CB8AC3E}">
        <p14:creationId xmlns:p14="http://schemas.microsoft.com/office/powerpoint/2010/main" xmlns="" val="2459206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Facilitated Activity</a:t>
            </a:r>
          </a:p>
          <a:p>
            <a:r>
              <a:rPr lang="en-US" dirty="0" smtClean="0">
                <a:solidFill>
                  <a:srgbClr val="FF0000"/>
                </a:solidFill>
              </a:rPr>
              <a:t>Participants pick an individual (employee) to apply steps 1 – 4.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extLst>
      <p:ext uri="{BB962C8B-B14F-4D97-AF65-F5344CB8AC3E}">
        <p14:creationId xmlns:p14="http://schemas.microsoft.com/office/powerpoint/2010/main" xmlns="" val="2459206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Facilitated Activity</a:t>
            </a:r>
          </a:p>
          <a:p>
            <a:r>
              <a:rPr lang="en-US" dirty="0" smtClean="0">
                <a:solidFill>
                  <a:srgbClr val="FF0000"/>
                </a:solidFill>
              </a:rPr>
              <a:t>Participants pick an individual (employee) to apply steps 1 – 4.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extLst>
      <p:ext uri="{BB962C8B-B14F-4D97-AF65-F5344CB8AC3E}">
        <p14:creationId xmlns:p14="http://schemas.microsoft.com/office/powerpoint/2010/main" xmlns="" val="2459206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nSpc>
                <a:spcPts val="1400"/>
              </a:lnSpc>
              <a:spcBef>
                <a:spcPts val="300"/>
              </a:spcBef>
              <a:spcAft>
                <a:spcPts val="0"/>
              </a:spcAft>
              <a:buFont typeface="Wingdings"/>
              <a:buChar char=""/>
              <a:tabLst>
                <a:tab pos="228600" algn="l"/>
              </a:tabLst>
            </a:pPr>
            <a:r>
              <a:rPr lang="en-US" dirty="0"/>
              <a:t>Show Brain Fight or Flight Overhead</a:t>
            </a:r>
            <a:endParaRPr lang="en-US" sz="1400" dirty="0"/>
          </a:p>
          <a:p>
            <a:pPr marL="342900" marR="0" lvl="0" indent="-342900">
              <a:lnSpc>
                <a:spcPts val="1400"/>
              </a:lnSpc>
              <a:spcBef>
                <a:spcPts val="300"/>
              </a:spcBef>
              <a:spcAft>
                <a:spcPts val="0"/>
              </a:spcAft>
              <a:buFont typeface="Wingdings"/>
              <a:buChar char=""/>
              <a:tabLst>
                <a:tab pos="228600" algn="l"/>
              </a:tabLst>
            </a:pPr>
            <a:r>
              <a:rPr lang="en-US" dirty="0"/>
              <a:t>Say, “When our brain is in overdrive, it’s like telling someone when you get embarrassed—don’t let your face turn red.  It’s a physiological reaction to threatening information that causes negative responses to feedback.  Today we are going to look at how to provide information in a way that doesn’t push the emotional buttons of the person on the receiving end.”</a:t>
            </a:r>
            <a:endParaRPr lang="en-US" sz="1400" dirty="0"/>
          </a:p>
          <a:p>
            <a:pPr marL="342900" marR="0" lvl="0" indent="-342900">
              <a:lnSpc>
                <a:spcPts val="1400"/>
              </a:lnSpc>
              <a:spcBef>
                <a:spcPts val="300"/>
              </a:spcBef>
              <a:spcAft>
                <a:spcPts val="0"/>
              </a:spcAft>
              <a:buFont typeface="Wingdings"/>
              <a:buChar char=""/>
              <a:tabLst>
                <a:tab pos="228600" algn="l"/>
              </a:tabLst>
            </a:pPr>
            <a:r>
              <a:rPr lang="en-US" dirty="0"/>
              <a:t>We want to provide feedback in a way where we engage the cortex/the thinking part of the brain.</a:t>
            </a:r>
            <a:endParaRPr lang="en-US" sz="1400" dirty="0"/>
          </a:p>
          <a:p>
            <a:pPr>
              <a:lnSpc>
                <a:spcPts val="1400"/>
              </a:lnSpc>
              <a:spcBef>
                <a:spcPts val="300"/>
              </a:spcBef>
              <a:tabLst>
                <a:tab pos="228600" algn="l"/>
              </a:tabLst>
            </a:pPr>
            <a:r>
              <a:rPr lang="en-US" dirty="0"/>
              <a:t> </a:t>
            </a:r>
            <a:endParaRPr lang="en-US" sz="1400" dirty="0">
              <a:latin typeface="Arial"/>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0872E4F2-C5CA-4FE8-AC3C-6B78C5AA5BD2}" type="slidenum">
              <a:rPr lang="en-US" smtClean="0"/>
              <a:pPr>
                <a:defRPr/>
              </a:pPr>
              <a:t>35</a:t>
            </a:fld>
            <a:endParaRPr lang="en-US"/>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algn="ctr" defTabSz="914342" eaLnBrk="0" hangingPunct="0">
              <a:defRPr sz="1600" b="1">
                <a:solidFill>
                  <a:schemeClr val="tx1"/>
                </a:solidFill>
                <a:latin typeface="Arial" charset="0"/>
              </a:defRPr>
            </a:lvl1pPr>
            <a:lvl2pPr marL="702647" indent="-270248" algn="ctr" defTabSz="914342" eaLnBrk="0" hangingPunct="0">
              <a:defRPr sz="1600" b="1">
                <a:solidFill>
                  <a:schemeClr val="tx1"/>
                </a:solidFill>
                <a:latin typeface="Arial" charset="0"/>
              </a:defRPr>
            </a:lvl2pPr>
            <a:lvl3pPr marL="1080995" indent="-216199" algn="ctr" defTabSz="914342" eaLnBrk="0" hangingPunct="0">
              <a:defRPr sz="1600" b="1">
                <a:solidFill>
                  <a:schemeClr val="tx1"/>
                </a:solidFill>
                <a:latin typeface="Arial" charset="0"/>
              </a:defRPr>
            </a:lvl3pPr>
            <a:lvl4pPr marL="1513393" indent="-216199" algn="ctr" defTabSz="914342" eaLnBrk="0" hangingPunct="0">
              <a:defRPr sz="1600" b="1">
                <a:solidFill>
                  <a:schemeClr val="tx1"/>
                </a:solidFill>
                <a:latin typeface="Arial" charset="0"/>
              </a:defRPr>
            </a:lvl4pPr>
            <a:lvl5pPr marL="1945791" indent="-216199" algn="ctr" defTabSz="914342" eaLnBrk="0" hangingPunct="0">
              <a:defRPr sz="1600" b="1">
                <a:solidFill>
                  <a:schemeClr val="tx1"/>
                </a:solidFill>
                <a:latin typeface="Arial" charset="0"/>
              </a:defRPr>
            </a:lvl5pPr>
            <a:lvl6pPr marL="2378189" indent="-216199" algn="ctr" defTabSz="914342" eaLnBrk="0" fontAlgn="base" hangingPunct="0">
              <a:spcBef>
                <a:spcPct val="0"/>
              </a:spcBef>
              <a:spcAft>
                <a:spcPct val="0"/>
              </a:spcAft>
              <a:defRPr sz="1600" b="1">
                <a:solidFill>
                  <a:schemeClr val="tx1"/>
                </a:solidFill>
                <a:latin typeface="Arial" charset="0"/>
              </a:defRPr>
            </a:lvl6pPr>
            <a:lvl7pPr marL="2810587" indent="-216199" algn="ctr" defTabSz="914342" eaLnBrk="0" fontAlgn="base" hangingPunct="0">
              <a:spcBef>
                <a:spcPct val="0"/>
              </a:spcBef>
              <a:spcAft>
                <a:spcPct val="0"/>
              </a:spcAft>
              <a:defRPr sz="1600" b="1">
                <a:solidFill>
                  <a:schemeClr val="tx1"/>
                </a:solidFill>
                <a:latin typeface="Arial" charset="0"/>
              </a:defRPr>
            </a:lvl7pPr>
            <a:lvl8pPr marL="3242985" indent="-216199" algn="ctr" defTabSz="914342" eaLnBrk="0" fontAlgn="base" hangingPunct="0">
              <a:spcBef>
                <a:spcPct val="0"/>
              </a:spcBef>
              <a:spcAft>
                <a:spcPct val="0"/>
              </a:spcAft>
              <a:defRPr sz="1600" b="1">
                <a:solidFill>
                  <a:schemeClr val="tx1"/>
                </a:solidFill>
                <a:latin typeface="Arial" charset="0"/>
              </a:defRPr>
            </a:lvl8pPr>
            <a:lvl9pPr marL="3675383" indent="-216199" algn="ctr" defTabSz="914342" eaLnBrk="0" fontAlgn="base" hangingPunct="0">
              <a:spcBef>
                <a:spcPct val="0"/>
              </a:spcBef>
              <a:spcAft>
                <a:spcPct val="0"/>
              </a:spcAft>
              <a:defRPr sz="1600" b="1">
                <a:solidFill>
                  <a:schemeClr val="tx1"/>
                </a:solidFill>
                <a:latin typeface="Arial" charset="0"/>
              </a:defRPr>
            </a:lvl9pPr>
          </a:lstStyle>
          <a:p>
            <a:pPr algn="r" eaLnBrk="1" hangingPunct="1">
              <a:defRPr/>
            </a:pPr>
            <a:fld id="{D6BB2C89-F47E-41BA-899C-2806D4037DAA}" type="slidenum">
              <a:rPr lang="en-US" sz="1300" b="0">
                <a:solidFill>
                  <a:prstClr val="black"/>
                </a:solidFill>
                <a:latin typeface="Times New Roman" pitchFamily="18" charset="0"/>
              </a:rPr>
              <a:pPr algn="r" eaLnBrk="1" hangingPunct="1">
                <a:defRPr/>
              </a:pPr>
              <a:t>36</a:t>
            </a:fld>
            <a:endParaRPr lang="en-US" sz="1300" b="0" dirty="0">
              <a:solidFill>
                <a:prstClr val="black"/>
              </a:solidFill>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lvl="0"/>
            <a:r>
              <a:rPr lang="en-US" dirty="0"/>
              <a:t>Pull up text on the left side of the slide.  Ask, “When I’m using these words what am I implying about the person</a:t>
            </a:r>
            <a:r>
              <a:rPr lang="en-US" dirty="0" smtClean="0"/>
              <a:t>?”  Last pull up the You’re Deficient wording and picture.  </a:t>
            </a:r>
          </a:p>
          <a:p>
            <a:pPr lvl="0"/>
            <a:endParaRPr lang="en-US" dirty="0"/>
          </a:p>
          <a:p>
            <a:pPr lvl="0"/>
            <a:r>
              <a:rPr lang="en-US" dirty="0"/>
              <a:t>Say, “How we start the conversation can mean the difference between an automatic defensive reaction (the emotional buttons are being pushed) and having the person on the receiving end feel like we’re giving helpful/coaching type information</a:t>
            </a:r>
            <a:r>
              <a:rPr lang="en-US" dirty="0" smtClean="0"/>
              <a:t>.”</a:t>
            </a:r>
          </a:p>
          <a:p>
            <a:pPr lvl="0"/>
            <a:endParaRPr lang="en-US" dirty="0"/>
          </a:p>
          <a:p>
            <a:pPr lvl="0"/>
            <a:r>
              <a:rPr lang="en-US" dirty="0"/>
              <a:t>Say, “Some words imply that there is something wrong with the individual.  Other conversation starts convey future possibilities</a:t>
            </a:r>
            <a:r>
              <a:rPr lang="en-US" dirty="0" smtClean="0"/>
              <a:t>.”</a:t>
            </a:r>
          </a:p>
          <a:p>
            <a:pPr lvl="0"/>
            <a:endParaRPr lang="en-US" dirty="0"/>
          </a:p>
          <a:p>
            <a:pPr lvl="0"/>
            <a:r>
              <a:rPr lang="en-US" dirty="0" smtClean="0"/>
              <a:t>Reference the words on the right side:  This </a:t>
            </a:r>
            <a:r>
              <a:rPr lang="en-US" dirty="0"/>
              <a:t>future </a:t>
            </a:r>
            <a:r>
              <a:rPr lang="en-US" dirty="0" smtClean="0"/>
              <a:t>focused wording helps the brain think </a:t>
            </a:r>
            <a:r>
              <a:rPr lang="en-US" dirty="0"/>
              <a:t>forward and describe what you want people to do.</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37</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r>
              <a:rPr lang="en-US" altLang="en-US" dirty="0" smtClean="0">
                <a:latin typeface="Arial" pitchFamily="34" charset="0"/>
              </a:rPr>
              <a:t>Walk through each slide and let participants work to turn a frustration into a request.  In this example mention that we </a:t>
            </a:r>
            <a:r>
              <a:rPr lang="en-US" altLang="en-US" i="1" dirty="0" smtClean="0">
                <a:latin typeface="Arial" pitchFamily="34" charset="0"/>
              </a:rPr>
              <a:t>feel</a:t>
            </a:r>
            <a:r>
              <a:rPr lang="en-US" altLang="en-US" dirty="0" smtClean="0">
                <a:latin typeface="Arial" pitchFamily="34" charset="0"/>
              </a:rPr>
              <a:t> like saying “stop” but this still doesn’t describe what we want.    </a:t>
            </a:r>
          </a:p>
          <a:p>
            <a:endParaRPr lang="en-US" altLang="en-US" dirty="0">
              <a:latin typeface="Arial" pitchFamily="34" charset="0"/>
            </a:endParaRPr>
          </a:p>
          <a:p>
            <a:r>
              <a:rPr lang="en-US" altLang="en-US" dirty="0" smtClean="0">
                <a:latin typeface="Arial" pitchFamily="34" charset="0"/>
              </a:rPr>
              <a:t>Note:  Become familiar with the animation on these and other slides.</a:t>
            </a:r>
          </a:p>
        </p:txBody>
      </p:sp>
      <p:sp>
        <p:nvSpPr>
          <p:cNvPr id="5" name="Footer Placeholder 4"/>
          <p:cNvSpPr>
            <a:spLocks noGrp="1"/>
          </p:cNvSpPr>
          <p:nvPr>
            <p:ph type="ftr" sz="quarter" idx="10"/>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38</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
        <p:nvSpPr>
          <p:cNvPr id="5" name="Footer Placeholder 4"/>
          <p:cNvSpPr>
            <a:spLocks noGrp="1"/>
          </p:cNvSpPr>
          <p:nvPr>
            <p:ph type="ftr" sz="quarter" idx="10"/>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EB0F105-5DCF-4240-B3DE-55D2A55B9DAC}" type="slidenum">
              <a:rPr lang="en-US" altLang="en-US" sz="800">
                <a:solidFill>
                  <a:prstClr val="black"/>
                </a:solidFill>
              </a:rPr>
              <a:pPr>
                <a:lnSpc>
                  <a:spcPct val="100000"/>
                </a:lnSpc>
              </a:pPr>
              <a:t>39</a:t>
            </a:fld>
            <a:endParaRPr lang="en-US" altLang="en-US" sz="800" dirty="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
        <p:nvSpPr>
          <p:cNvPr id="5" name="Footer Placeholder 4"/>
          <p:cNvSpPr>
            <a:spLocks noGrp="1"/>
          </p:cNvSpPr>
          <p:nvPr>
            <p:ph type="ftr" sz="quarter" idx="10"/>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EB0F105-5DCF-4240-B3DE-55D2A55B9DAC}" type="slidenum">
              <a:rPr lang="en-US" altLang="en-US" sz="800">
                <a:solidFill>
                  <a:prstClr val="black"/>
                </a:solidFill>
              </a:rPr>
              <a:pPr>
                <a:lnSpc>
                  <a:spcPct val="100000"/>
                </a:lnSpc>
              </a:pPr>
              <a:t>40</a:t>
            </a:fld>
            <a:endParaRPr lang="en-US" altLang="en-US" sz="800" dirty="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
        <p:nvSpPr>
          <p:cNvPr id="5" name="Footer Placeholder 4"/>
          <p:cNvSpPr>
            <a:spLocks noGrp="1"/>
          </p:cNvSpPr>
          <p:nvPr>
            <p:ph type="ftr" sz="quarter" idx="10"/>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rgbClr val="FF0000"/>
                </a:solidFill>
              </a:rPr>
              <a:t>Facilitated Activity</a:t>
            </a:r>
          </a:p>
          <a:p>
            <a:pPr lvl="0"/>
            <a:r>
              <a:rPr lang="en-US" dirty="0" smtClean="0">
                <a:solidFill>
                  <a:srgbClr val="FF0000"/>
                </a:solidFill>
              </a:rPr>
              <a:t>Participants think about as many people as they possibly can , people they’ve  worked with (now and in the past) and plot them, using a dot, on the Continuum.  This will take approximately 5 minutes.</a:t>
            </a:r>
          </a:p>
          <a:p>
            <a:pPr lvl="0"/>
            <a:endParaRPr lang="en-US" dirty="0" smtClean="0">
              <a:solidFill>
                <a:srgbClr val="FF0000"/>
              </a:solidFill>
            </a:endParaRPr>
          </a:p>
          <a:p>
            <a:pPr lvl="0"/>
            <a:r>
              <a:rPr lang="en-US" dirty="0" smtClean="0">
                <a:solidFill>
                  <a:srgbClr val="FF0000"/>
                </a:solidFill>
              </a:rPr>
              <a:t>Have participants pair up and discuss their Continuums to explain their thinking behind where they plotted people.  </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extLst>
      <p:ext uri="{BB962C8B-B14F-4D97-AF65-F5344CB8AC3E}">
        <p14:creationId xmlns:p14="http://schemas.microsoft.com/office/powerpoint/2010/main" xmlns="" val="2213658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41</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
        <p:nvSpPr>
          <p:cNvPr id="5" name="Footer Placeholder 4"/>
          <p:cNvSpPr>
            <a:spLocks noGrp="1"/>
          </p:cNvSpPr>
          <p:nvPr>
            <p:ph type="ftr" sz="quarter" idx="10"/>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EB0F105-5DCF-4240-B3DE-55D2A55B9DAC}" type="slidenum">
              <a:rPr lang="en-US" altLang="en-US" sz="800">
                <a:solidFill>
                  <a:prstClr val="black"/>
                </a:solidFill>
              </a:rPr>
              <a:pPr>
                <a:lnSpc>
                  <a:spcPct val="100000"/>
                </a:lnSpc>
              </a:pPr>
              <a:t>42</a:t>
            </a:fld>
            <a:endParaRPr lang="en-US" altLang="en-US" sz="800" dirty="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
        <p:nvSpPr>
          <p:cNvPr id="5" name="Footer Placeholder 4"/>
          <p:cNvSpPr>
            <a:spLocks noGrp="1"/>
          </p:cNvSpPr>
          <p:nvPr>
            <p:ph type="ftr" sz="quarter" idx="10"/>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43</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
        <p:nvSpPr>
          <p:cNvPr id="5" name="Footer Placeholder 4"/>
          <p:cNvSpPr>
            <a:spLocks noGrp="1"/>
          </p:cNvSpPr>
          <p:nvPr>
            <p:ph type="ftr" sz="quarter" idx="10"/>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EB0F105-5DCF-4240-B3DE-55D2A55B9DAC}" type="slidenum">
              <a:rPr lang="en-US" altLang="en-US" sz="800">
                <a:solidFill>
                  <a:prstClr val="black"/>
                </a:solidFill>
              </a:rPr>
              <a:pPr>
                <a:lnSpc>
                  <a:spcPct val="100000"/>
                </a:lnSpc>
              </a:pPr>
              <a:t>44</a:t>
            </a:fld>
            <a:endParaRPr lang="en-US" altLang="en-US" sz="800" dirty="0">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
        <p:nvSpPr>
          <p:cNvPr id="5" name="Footer Placeholder 4"/>
          <p:cNvSpPr>
            <a:spLocks noGrp="1"/>
          </p:cNvSpPr>
          <p:nvPr>
            <p:ph type="ftr" sz="quarter" idx="10"/>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45</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
        <p:nvSpPr>
          <p:cNvPr id="5" name="Footer Placeholder 4"/>
          <p:cNvSpPr>
            <a:spLocks noGrp="1"/>
          </p:cNvSpPr>
          <p:nvPr>
            <p:ph type="ftr" sz="quarter" idx="10"/>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46</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
        <p:nvSpPr>
          <p:cNvPr id="5" name="Footer Placeholder 4"/>
          <p:cNvSpPr>
            <a:spLocks noGrp="1"/>
          </p:cNvSpPr>
          <p:nvPr>
            <p:ph type="ftr" sz="quarter" idx="10"/>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algn="ctr" defTabSz="914440" eaLnBrk="0" hangingPunct="0">
              <a:defRPr sz="1600" b="1">
                <a:solidFill>
                  <a:schemeClr val="tx1"/>
                </a:solidFill>
                <a:latin typeface="Arial" charset="0"/>
              </a:defRPr>
            </a:lvl1pPr>
            <a:lvl2pPr marL="702722" indent="-270278" algn="ctr" defTabSz="914440" eaLnBrk="0" hangingPunct="0">
              <a:defRPr sz="1600" b="1">
                <a:solidFill>
                  <a:schemeClr val="tx1"/>
                </a:solidFill>
                <a:latin typeface="Arial" charset="0"/>
              </a:defRPr>
            </a:lvl2pPr>
            <a:lvl3pPr marL="1081110" indent="-216222" algn="ctr" defTabSz="914440" eaLnBrk="0" hangingPunct="0">
              <a:defRPr sz="1600" b="1">
                <a:solidFill>
                  <a:schemeClr val="tx1"/>
                </a:solidFill>
                <a:latin typeface="Arial" charset="0"/>
              </a:defRPr>
            </a:lvl3pPr>
            <a:lvl4pPr marL="1513554" indent="-216222" algn="ctr" defTabSz="914440" eaLnBrk="0" hangingPunct="0">
              <a:defRPr sz="1600" b="1">
                <a:solidFill>
                  <a:schemeClr val="tx1"/>
                </a:solidFill>
                <a:latin typeface="Arial" charset="0"/>
              </a:defRPr>
            </a:lvl4pPr>
            <a:lvl5pPr marL="1945998" indent="-216222" algn="ctr" defTabSz="914440" eaLnBrk="0" hangingPunct="0">
              <a:defRPr sz="1600" b="1">
                <a:solidFill>
                  <a:schemeClr val="tx1"/>
                </a:solidFill>
                <a:latin typeface="Arial" charset="0"/>
              </a:defRPr>
            </a:lvl5pPr>
            <a:lvl6pPr marL="2378442" indent="-216222" algn="ctr" defTabSz="914440" eaLnBrk="0" fontAlgn="base" hangingPunct="0">
              <a:spcBef>
                <a:spcPct val="0"/>
              </a:spcBef>
              <a:spcAft>
                <a:spcPct val="0"/>
              </a:spcAft>
              <a:defRPr sz="1600" b="1">
                <a:solidFill>
                  <a:schemeClr val="tx1"/>
                </a:solidFill>
                <a:latin typeface="Arial" charset="0"/>
              </a:defRPr>
            </a:lvl6pPr>
            <a:lvl7pPr marL="2810886" indent="-216222" algn="ctr" defTabSz="914440" eaLnBrk="0" fontAlgn="base" hangingPunct="0">
              <a:spcBef>
                <a:spcPct val="0"/>
              </a:spcBef>
              <a:spcAft>
                <a:spcPct val="0"/>
              </a:spcAft>
              <a:defRPr sz="1600" b="1">
                <a:solidFill>
                  <a:schemeClr val="tx1"/>
                </a:solidFill>
                <a:latin typeface="Arial" charset="0"/>
              </a:defRPr>
            </a:lvl7pPr>
            <a:lvl8pPr marL="3243330" indent="-216222" algn="ctr" defTabSz="914440" eaLnBrk="0" fontAlgn="base" hangingPunct="0">
              <a:spcBef>
                <a:spcPct val="0"/>
              </a:spcBef>
              <a:spcAft>
                <a:spcPct val="0"/>
              </a:spcAft>
              <a:defRPr sz="1600" b="1">
                <a:solidFill>
                  <a:schemeClr val="tx1"/>
                </a:solidFill>
                <a:latin typeface="Arial" charset="0"/>
              </a:defRPr>
            </a:lvl8pPr>
            <a:lvl9pPr marL="3675774" indent="-216222" algn="ctr" defTabSz="914440" eaLnBrk="0" fontAlgn="base" hangingPunct="0">
              <a:spcBef>
                <a:spcPct val="0"/>
              </a:spcBef>
              <a:spcAft>
                <a:spcPct val="0"/>
              </a:spcAft>
              <a:defRPr sz="1600" b="1">
                <a:solidFill>
                  <a:schemeClr val="tx1"/>
                </a:solidFill>
                <a:latin typeface="Arial" charset="0"/>
              </a:defRPr>
            </a:lvl9pPr>
          </a:lstStyle>
          <a:p>
            <a:pPr algn="r" eaLnBrk="1" hangingPunct="1">
              <a:defRPr/>
            </a:pPr>
            <a:fld id="{EC2921BF-4081-4D72-992C-BD6B6030F987}" type="slidenum">
              <a:rPr lang="en-US" sz="1300" b="0">
                <a:solidFill>
                  <a:prstClr val="black"/>
                </a:solidFill>
                <a:latin typeface="Times New Roman" pitchFamily="18" charset="0"/>
              </a:rPr>
              <a:pPr algn="r" eaLnBrk="1" hangingPunct="1">
                <a:defRPr/>
              </a:pPr>
              <a:t>47</a:t>
            </a:fld>
            <a:endParaRPr lang="en-US" sz="1300" b="0">
              <a:solidFill>
                <a:prstClr val="black"/>
              </a:solidFill>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dirty="0" smtClean="0"/>
              <a:t>The last point is that taking away the “don’t’, “can’t” etc. won’t always work!  But sometimes just taking away the negative starter word describes the target performance.</a:t>
            </a:r>
          </a:p>
          <a:p>
            <a:pPr eaLnBrk="1" hangingPunct="1"/>
            <a:endParaRPr lang="en-US" dirty="0"/>
          </a:p>
        </p:txBody>
      </p:sp>
      <p:sp>
        <p:nvSpPr>
          <p:cNvPr id="5" name="Footer Placeholder 4"/>
          <p:cNvSpPr>
            <a:spLocks noGrp="1"/>
          </p:cNvSpPr>
          <p:nvPr>
            <p:ph type="ftr" sz="quarter" idx="10"/>
          </p:nvPr>
        </p:nvSpPr>
        <p:spPr/>
        <p:txBody>
          <a:bodyPr/>
          <a:lstStyle/>
          <a:p>
            <a:r>
              <a:rPr lang="en-US" smtClean="0"/>
              <a:t>©2015 Employee Performance Solutions, LLC  All Rights Reserved   </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instructions on this slide</a:t>
            </a:r>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extLst>
      <p:ext uri="{BB962C8B-B14F-4D97-AF65-F5344CB8AC3E}">
        <p14:creationId xmlns:p14="http://schemas.microsoft.com/office/powerpoint/2010/main" xmlns="" val="2459206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Facilitated Activity</a:t>
            </a:r>
          </a:p>
          <a:p>
            <a:r>
              <a:rPr lang="en-US" dirty="0" smtClean="0">
                <a:solidFill>
                  <a:srgbClr val="FF0000"/>
                </a:solidFill>
              </a:rPr>
              <a:t>Participants pick an individual (employee) to apply steps 1 – 4.  </a:t>
            </a: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extLst>
      <p:ext uri="{BB962C8B-B14F-4D97-AF65-F5344CB8AC3E}">
        <p14:creationId xmlns:p14="http://schemas.microsoft.com/office/powerpoint/2010/main" xmlns="" val="2459206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srgbClr val="FF0000"/>
                </a:solidFill>
              </a:rPr>
              <a:t>Facilitated Activity</a:t>
            </a:r>
          </a:p>
          <a:p>
            <a:pPr lvl="0"/>
            <a:r>
              <a:rPr lang="en-US" dirty="0" smtClean="0">
                <a:solidFill>
                  <a:srgbClr val="FF0000"/>
                </a:solidFill>
              </a:rPr>
              <a:t>Participants think about as many people as they possibly can , people they’ve  worked with (now and in the past) and plot them, using a dot, on the Continuum.  This will take approximately 5 minutes.</a:t>
            </a:r>
          </a:p>
          <a:p>
            <a:pPr lvl="0"/>
            <a:endParaRPr lang="en-US" dirty="0" smtClean="0">
              <a:solidFill>
                <a:srgbClr val="FF0000"/>
              </a:solidFill>
            </a:endParaRPr>
          </a:p>
          <a:p>
            <a:pPr lvl="0"/>
            <a:r>
              <a:rPr lang="en-US" dirty="0" smtClean="0">
                <a:solidFill>
                  <a:srgbClr val="FF0000"/>
                </a:solidFill>
              </a:rPr>
              <a:t>Have participants pair up and discuss their Continuums to explain their thinking behind where they plotted people.  </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A4936C3-8A0C-4A9E-AF9C-27243E0FB081}"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©2015 Employee Performance Solutions, LLC  All Rights Reserved   </a:t>
            </a:r>
            <a:endParaRPr lang="en-US"/>
          </a:p>
        </p:txBody>
      </p:sp>
    </p:spTree>
    <p:extLst>
      <p:ext uri="{BB962C8B-B14F-4D97-AF65-F5344CB8AC3E}">
        <p14:creationId xmlns:p14="http://schemas.microsoft.com/office/powerpoint/2010/main" xmlns="" val="22136586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53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54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55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56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57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FF0000"/>
                </a:solidFill>
              </a:rPr>
              <a:t>Facilitated Activity</a:t>
            </a:r>
            <a:endParaRPr lang="en-US" dirty="0" smtClean="0">
              <a:solidFill>
                <a:srgbClr val="FF0000"/>
              </a:solidFill>
            </a:endParaRPr>
          </a:p>
          <a:p>
            <a:r>
              <a:rPr lang="en-US" dirty="0" smtClean="0">
                <a:solidFill>
                  <a:srgbClr val="FF0000"/>
                </a:solidFill>
              </a:rPr>
              <a:t>Ask participants to answer the two questions.  Via paper or typing into the chat box.  </a:t>
            </a:r>
            <a:endParaRPr lang="en-US" dirty="0">
              <a:solidFill>
                <a:srgbClr val="FF0000"/>
              </a:solidFill>
            </a:endParaRPr>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60</a:t>
            </a:fld>
            <a:endParaRPr lang="en-US"/>
          </a:p>
        </p:txBody>
      </p:sp>
      <p:sp>
        <p:nvSpPr>
          <p:cNvPr id="6" name="Oval 5"/>
          <p:cNvSpPr/>
          <p:nvPr/>
        </p:nvSpPr>
        <p:spPr>
          <a:xfrm>
            <a:off x="1267239" y="1219200"/>
            <a:ext cx="1043609"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See  “notes view”  for facilitator activity</a:t>
            </a:r>
            <a:endParaRPr lang="en-US" sz="9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©2015 Employee Performance Solutions, LLC  All Rights Reserved   </a:t>
            </a:r>
            <a:endParaRPr lang="en-US"/>
          </a:p>
        </p:txBody>
      </p:sp>
      <p:sp>
        <p:nvSpPr>
          <p:cNvPr id="5" name="Slide Number Placeholder 4"/>
          <p:cNvSpPr>
            <a:spLocks noGrp="1"/>
          </p:cNvSpPr>
          <p:nvPr>
            <p:ph type="sldNum" sz="quarter" idx="11"/>
          </p:nvPr>
        </p:nvSpPr>
        <p:spPr/>
        <p:txBody>
          <a:bodyPr/>
          <a:lstStyle/>
          <a:p>
            <a:fld id="{9A4936C3-8A0C-4A9E-AF9C-27243E0FB081}"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sldNum" sz="quarter" idx="5"/>
          </p:nvPr>
        </p:nvSpPr>
        <p:spPr>
          <a:noFill/>
        </p:spPr>
        <p:txBody>
          <a:bodyPr/>
          <a:lstStyle>
            <a:lvl1pPr defTabSz="886397" eaLnBrk="0" hangingPunct="0">
              <a:lnSpc>
                <a:spcPct val="90000"/>
              </a:lnSpc>
              <a:defRPr sz="2400">
                <a:solidFill>
                  <a:schemeClr val="tx1"/>
                </a:solidFill>
                <a:latin typeface="Arial" pitchFamily="34" charset="0"/>
              </a:defRPr>
            </a:lvl1pPr>
            <a:lvl2pPr marL="729057" indent="-280406" defTabSz="886397" eaLnBrk="0" hangingPunct="0">
              <a:lnSpc>
                <a:spcPct val="90000"/>
              </a:lnSpc>
              <a:defRPr sz="2400">
                <a:solidFill>
                  <a:schemeClr val="tx1"/>
                </a:solidFill>
                <a:latin typeface="Arial" pitchFamily="34" charset="0"/>
              </a:defRPr>
            </a:lvl2pPr>
            <a:lvl3pPr marL="1121626" indent="-224325" defTabSz="886397" eaLnBrk="0" hangingPunct="0">
              <a:lnSpc>
                <a:spcPct val="90000"/>
              </a:lnSpc>
              <a:defRPr sz="2400">
                <a:solidFill>
                  <a:schemeClr val="tx1"/>
                </a:solidFill>
                <a:latin typeface="Arial" pitchFamily="34" charset="0"/>
              </a:defRPr>
            </a:lvl3pPr>
            <a:lvl4pPr marL="1570276" indent="-224325" defTabSz="886397" eaLnBrk="0" hangingPunct="0">
              <a:lnSpc>
                <a:spcPct val="90000"/>
              </a:lnSpc>
              <a:defRPr sz="2400">
                <a:solidFill>
                  <a:schemeClr val="tx1"/>
                </a:solidFill>
                <a:latin typeface="Arial" pitchFamily="34" charset="0"/>
              </a:defRPr>
            </a:lvl4pPr>
            <a:lvl5pPr marL="2018927" indent="-224325" defTabSz="886397" eaLnBrk="0" hangingPunct="0">
              <a:lnSpc>
                <a:spcPct val="90000"/>
              </a:lnSpc>
              <a:defRPr sz="2400">
                <a:solidFill>
                  <a:schemeClr val="tx1"/>
                </a:solidFill>
                <a:latin typeface="Arial" pitchFamily="34" charset="0"/>
              </a:defRPr>
            </a:lvl5pPr>
            <a:lvl6pPr marL="2467577" indent="-224325" defTabSz="886397" eaLnBrk="0" fontAlgn="base" hangingPunct="0">
              <a:lnSpc>
                <a:spcPct val="90000"/>
              </a:lnSpc>
              <a:spcBef>
                <a:spcPct val="0"/>
              </a:spcBef>
              <a:spcAft>
                <a:spcPct val="0"/>
              </a:spcAft>
              <a:defRPr sz="2400">
                <a:solidFill>
                  <a:schemeClr val="tx1"/>
                </a:solidFill>
                <a:latin typeface="Arial" pitchFamily="34" charset="0"/>
              </a:defRPr>
            </a:lvl6pPr>
            <a:lvl7pPr marL="2916227" indent="-224325" defTabSz="886397" eaLnBrk="0" fontAlgn="base" hangingPunct="0">
              <a:lnSpc>
                <a:spcPct val="90000"/>
              </a:lnSpc>
              <a:spcBef>
                <a:spcPct val="0"/>
              </a:spcBef>
              <a:spcAft>
                <a:spcPct val="0"/>
              </a:spcAft>
              <a:defRPr sz="2400">
                <a:solidFill>
                  <a:schemeClr val="tx1"/>
                </a:solidFill>
                <a:latin typeface="Arial" pitchFamily="34" charset="0"/>
              </a:defRPr>
            </a:lvl7pPr>
            <a:lvl8pPr marL="3364878" indent="-224325" defTabSz="886397" eaLnBrk="0" fontAlgn="base" hangingPunct="0">
              <a:lnSpc>
                <a:spcPct val="90000"/>
              </a:lnSpc>
              <a:spcBef>
                <a:spcPct val="0"/>
              </a:spcBef>
              <a:spcAft>
                <a:spcPct val="0"/>
              </a:spcAft>
              <a:defRPr sz="2400">
                <a:solidFill>
                  <a:schemeClr val="tx1"/>
                </a:solidFill>
                <a:latin typeface="Arial" pitchFamily="34" charset="0"/>
              </a:defRPr>
            </a:lvl8pPr>
            <a:lvl9pPr marL="3813528" indent="-224325" defTabSz="886397" eaLnBrk="0" fontAlgn="base" hangingPunct="0">
              <a:lnSpc>
                <a:spcPct val="90000"/>
              </a:lnSpc>
              <a:spcBef>
                <a:spcPct val="0"/>
              </a:spcBef>
              <a:spcAft>
                <a:spcPct val="0"/>
              </a:spcAft>
              <a:defRPr sz="2400">
                <a:solidFill>
                  <a:schemeClr val="tx1"/>
                </a:solidFill>
                <a:latin typeface="Arial" pitchFamily="34" charset="0"/>
              </a:defRPr>
            </a:lvl9pPr>
          </a:lstStyle>
          <a:p>
            <a:pPr>
              <a:lnSpc>
                <a:spcPct val="100000"/>
              </a:lnSpc>
            </a:pPr>
            <a:fld id="{EF367970-84F6-4CC0-8487-9DCEE837A321}" type="slidenum">
              <a:rPr lang="en-US" altLang="en-US" sz="800">
                <a:solidFill>
                  <a:prstClr val="black"/>
                </a:solidFill>
              </a:rPr>
              <a:pPr>
                <a:lnSpc>
                  <a:spcPct val="100000"/>
                </a:lnSpc>
              </a:pPr>
              <a:t>14</a:t>
            </a:fld>
            <a:endParaRPr lang="en-US" altLang="en-US" sz="800" dirty="0">
              <a:solidFill>
                <a:prstClr val="black"/>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234564601"/>
      </p:ext>
    </p:extLst>
  </p:cSld>
  <p:clrMapOvr>
    <a:masterClrMapping/>
  </p:clrMapOvr>
  <p:transition spd="slow">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0876" y="390524"/>
            <a:ext cx="11703050" cy="1819275"/>
          </a:xfrm>
          <a:prstGeom prst="rect">
            <a:avLst/>
          </a:prstGeom>
        </p:spPr>
        <p:txBody>
          <a:bodyPr vert="horz" lIns="91036" tIns="45503" rIns="91036" bIns="45503"/>
          <a:lstStyle>
            <a:lvl1pPr>
              <a:defRPr sz="6600">
                <a:solidFill>
                  <a:schemeClr val="tx1"/>
                </a:solidFill>
                <a:latin typeface="Arial" pitchFamily="34" charset="0"/>
                <a:cs typeface="Arial" pitchFamily="34" charset="0"/>
              </a:defRPr>
            </a:lvl1pPr>
          </a:lstStyle>
          <a:p>
            <a:r>
              <a:rPr lang="en-US" dirty="0" smtClean="0"/>
              <a:t>TITLE TEXT</a:t>
            </a:r>
            <a:endParaRPr lang="en-US" dirty="0"/>
          </a:p>
        </p:txBody>
      </p:sp>
      <p:sp>
        <p:nvSpPr>
          <p:cNvPr id="6" name="Text Placeholder 5"/>
          <p:cNvSpPr>
            <a:spLocks noGrp="1"/>
          </p:cNvSpPr>
          <p:nvPr>
            <p:ph type="body" sz="quarter" idx="10"/>
          </p:nvPr>
        </p:nvSpPr>
        <p:spPr>
          <a:xfrm>
            <a:off x="635001" y="2667000"/>
            <a:ext cx="11734800" cy="6629400"/>
          </a:xfrm>
          <a:prstGeom prst="rect">
            <a:avLst/>
          </a:prstGeom>
        </p:spPr>
        <p:txBody>
          <a:bodyPr vert="horz" lIns="91036" tIns="45503" rIns="91036" bIns="45503"/>
          <a:lstStyle>
            <a:lvl1pPr>
              <a:defRPr b="0" i="0">
                <a:solidFill>
                  <a:schemeClr val="tx1"/>
                </a:solidFill>
                <a:latin typeface="Arial" pitchFamily="34" charset="0"/>
                <a:cs typeface="Arial" pitchFamily="34" charset="0"/>
              </a:defRPr>
            </a:lvl1pPr>
            <a:lvl2pPr>
              <a:defRPr b="0" i="0">
                <a:solidFill>
                  <a:schemeClr val="tx1"/>
                </a:solidFill>
                <a:latin typeface="Arial" pitchFamily="34" charset="0"/>
                <a:cs typeface="Arial" pitchFamily="34" charset="0"/>
              </a:defRPr>
            </a:lvl2pPr>
            <a:lvl3pPr>
              <a:defRPr b="0" i="0">
                <a:solidFill>
                  <a:schemeClr val="tx1"/>
                </a:solidFill>
                <a:latin typeface="Arial" pitchFamily="34" charset="0"/>
                <a:cs typeface="Arial" pitchFamily="34" charset="0"/>
              </a:defRPr>
            </a:lvl3pPr>
            <a:lvl4pPr>
              <a:defRPr b="0" i="0">
                <a:solidFill>
                  <a:schemeClr val="tx1"/>
                </a:solidFill>
                <a:latin typeface="Arial" pitchFamily="34" charset="0"/>
                <a:cs typeface="Arial" pitchFamily="34" charset="0"/>
              </a:defRPr>
            </a:lvl4pPr>
            <a:lvl5pPr>
              <a:defRPr b="0" i="0">
                <a:solidFill>
                  <a:schemeClr val="tx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1991974477"/>
      </p:ext>
    </p:extLst>
  </p:cSld>
  <p:clrMapOvr>
    <a:masterClrMapping/>
  </p:clrMapOvr>
  <p:transition spd="slow">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 Just On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b="0" i="0">
                <a:solidFill>
                  <a:srgbClr val="000000"/>
                </a:solidFill>
                <a:latin typeface="Bitter Regular"/>
                <a:cs typeface="Bitter Regular"/>
              </a:defRPr>
            </a:lvl1pPr>
          </a:lstStyle>
          <a:p>
            <a:pPr lvl="0"/>
            <a:r>
              <a:rPr lang="en-US" noProof="0" smtClean="0">
                <a:sym typeface="Lobster Two Italic" charset="0"/>
              </a:rPr>
              <a:t>Click icon to add picture</a:t>
            </a:r>
            <a:endParaRPr lang="en-US" noProof="0" dirty="0">
              <a:sym typeface="Lobster Two Italic" charset="0"/>
            </a:endParaRPr>
          </a:p>
        </p:txBody>
      </p:sp>
    </p:spTree>
    <p:extLst>
      <p:ext uri="{BB962C8B-B14F-4D97-AF65-F5344CB8AC3E}">
        <p14:creationId xmlns="" xmlns:p14="http://schemas.microsoft.com/office/powerpoint/2010/main" val="3681020197"/>
      </p:ext>
    </p:extLst>
  </p:cSld>
  <p:clrMapOvr>
    <a:masterClrMapping/>
  </p:clrMapOvr>
  <p:transition spd="slow">
    <p:rand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 Just One Tex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a:solidFill>
                  <a:srgbClr val="000000"/>
                </a:solidFill>
                <a:latin typeface="Bitter Regular"/>
                <a:cs typeface="Bitter Regular"/>
              </a:defRPr>
            </a:lvl1pPr>
          </a:lstStyle>
          <a:p>
            <a:pPr lvl="0"/>
            <a:r>
              <a:rPr lang="en-US" noProof="0" smtClean="0">
                <a:sym typeface="Lobster Two Italic" charset="0"/>
              </a:rPr>
              <a:t>Click icon to add picture</a:t>
            </a:r>
            <a:endParaRPr lang="en-US" noProof="0" dirty="0">
              <a:sym typeface="Lobster Two Italic" charset="0"/>
            </a:endParaRPr>
          </a:p>
        </p:txBody>
      </p:sp>
      <p:sp>
        <p:nvSpPr>
          <p:cNvPr id="3" name="Text Placeholder 8"/>
          <p:cNvSpPr>
            <a:spLocks noGrp="1"/>
          </p:cNvSpPr>
          <p:nvPr>
            <p:ph type="body" sz="quarter" idx="12" hasCustomPrompt="1"/>
          </p:nvPr>
        </p:nvSpPr>
        <p:spPr>
          <a:xfrm>
            <a:off x="0" y="4038723"/>
            <a:ext cx="13004800" cy="1524001"/>
          </a:xfrm>
          <a:prstGeom prst="rect">
            <a:avLst/>
          </a:prstGeom>
          <a:solidFill>
            <a:srgbClr val="DE4222">
              <a:alpha val="86000"/>
            </a:srgbClr>
          </a:solidFill>
          <a:ln>
            <a:noFill/>
          </a:ln>
        </p:spPr>
        <p:txBody>
          <a:bodyPr vert="horz" lIns="91036" tIns="45503" rIns="91036" bIns="45503"/>
          <a:lstStyle>
            <a:lvl1pPr algn="ctr">
              <a:defRPr sz="8000" b="0" i="0" baseline="0">
                <a:solidFill>
                  <a:srgbClr val="FFFFFF"/>
                </a:solidFill>
                <a:latin typeface="Bitter Regular"/>
                <a:cs typeface="Bitter Regular"/>
              </a:defRPr>
            </a:lvl1pPr>
          </a:lstStyle>
          <a:p>
            <a:pPr lvl="0"/>
            <a:r>
              <a:rPr lang="en-US" dirty="0" smtClean="0"/>
              <a:t>YOUR MESSAGE</a:t>
            </a:r>
          </a:p>
        </p:txBody>
      </p:sp>
    </p:spTree>
    <p:extLst>
      <p:ext uri="{BB962C8B-B14F-4D97-AF65-F5344CB8AC3E}">
        <p14:creationId xmlns="" xmlns:p14="http://schemas.microsoft.com/office/powerpoint/2010/main" val="3181672398"/>
      </p:ext>
    </p:extLst>
  </p:cSld>
  <p:clrMapOvr>
    <a:masterClrMapping/>
  </p:clrMapOvr>
  <p:transition spd="slow">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 Just One Text Gree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3004800" cy="9753600"/>
          </a:xfrm>
          <a:prstGeom prst="rect">
            <a:avLst/>
          </a:prstGeom>
          <a:solidFill>
            <a:srgbClr val="FFFFFF"/>
          </a:solidFill>
        </p:spPr>
        <p:txBody>
          <a:bodyPr vert="horz" lIns="91036" tIns="45503" rIns="91036" bIns="45503"/>
          <a:lstStyle>
            <a:lvl1pPr>
              <a:defRPr sz="4800" b="0" i="0">
                <a:solidFill>
                  <a:srgbClr val="000000"/>
                </a:solidFill>
                <a:latin typeface="Bitter Regular"/>
                <a:cs typeface="Bitter Regular"/>
              </a:defRPr>
            </a:lvl1pPr>
          </a:lstStyle>
          <a:p>
            <a:pPr lvl="0"/>
            <a:r>
              <a:rPr lang="en-US" noProof="0" smtClean="0">
                <a:sym typeface="Lobster Two Italic" charset="0"/>
              </a:rPr>
              <a:t>Click icon to add picture</a:t>
            </a:r>
            <a:endParaRPr lang="en-US" noProof="0" dirty="0">
              <a:sym typeface="Lobster Two Italic" charset="0"/>
            </a:endParaRPr>
          </a:p>
        </p:txBody>
      </p:sp>
      <p:sp>
        <p:nvSpPr>
          <p:cNvPr id="5" name="Text Placeholder 8"/>
          <p:cNvSpPr>
            <a:spLocks noGrp="1"/>
          </p:cNvSpPr>
          <p:nvPr>
            <p:ph type="body" sz="quarter" idx="12" hasCustomPrompt="1"/>
          </p:nvPr>
        </p:nvSpPr>
        <p:spPr>
          <a:xfrm>
            <a:off x="0" y="4038723"/>
            <a:ext cx="13004800" cy="1524001"/>
          </a:xfrm>
          <a:prstGeom prst="rect">
            <a:avLst/>
          </a:prstGeom>
          <a:solidFill>
            <a:srgbClr val="28535A">
              <a:alpha val="78000"/>
            </a:srgbClr>
          </a:solidFill>
          <a:ln>
            <a:noFill/>
          </a:ln>
        </p:spPr>
        <p:txBody>
          <a:bodyPr vert="horz" lIns="91036" tIns="45503" rIns="91036" bIns="45503"/>
          <a:lstStyle>
            <a:lvl1pPr algn="ctr">
              <a:defRPr sz="8000" b="0" i="0" baseline="0">
                <a:solidFill>
                  <a:srgbClr val="FFFFFF"/>
                </a:solidFill>
                <a:latin typeface="Bitter Regular"/>
                <a:cs typeface="Bitter Regular"/>
              </a:defRPr>
            </a:lvl1pPr>
          </a:lstStyle>
          <a:p>
            <a:pPr lvl="0"/>
            <a:r>
              <a:rPr lang="en-US" dirty="0" smtClean="0"/>
              <a:t>YOUR MESSAGE</a:t>
            </a:r>
          </a:p>
        </p:txBody>
      </p:sp>
    </p:spTree>
    <p:extLst>
      <p:ext uri="{BB962C8B-B14F-4D97-AF65-F5344CB8AC3E}">
        <p14:creationId xmlns="" xmlns:p14="http://schemas.microsoft.com/office/powerpoint/2010/main" val="602448201"/>
      </p:ext>
    </p:extLst>
  </p:cSld>
  <p:clrMapOvr>
    <a:masterClrMapping/>
  </p:clrMapOvr>
  <p:transition spd="slow">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 A Couple">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0" y="0"/>
            <a:ext cx="6502400" cy="9753600"/>
          </a:xfrm>
          <a:prstGeom prst="rect">
            <a:avLst/>
          </a:prstGeom>
          <a:solidFill>
            <a:srgbClr val="FFFFFF"/>
          </a:solidFill>
        </p:spPr>
        <p:txBody>
          <a:bodyPr vert="horz" lIns="91036" tIns="45503" rIns="91036" bIns="45503"/>
          <a:lstStyle>
            <a:lvl1pPr>
              <a:defRPr sz="3600" b="0" i="0">
                <a:solidFill>
                  <a:srgbClr val="000000"/>
                </a:solidFill>
                <a:latin typeface="Bitter Regular"/>
                <a:cs typeface="Bitter Regular"/>
              </a:defRPr>
            </a:lvl1pPr>
          </a:lstStyle>
          <a:p>
            <a:pPr lvl="0"/>
            <a:r>
              <a:rPr lang="en-US" noProof="0" smtClean="0">
                <a:sym typeface="Lobster Two Italic" charset="0"/>
              </a:rPr>
              <a:t>Click icon to add picture</a:t>
            </a:r>
            <a:endParaRPr lang="en-US" noProof="0" dirty="0">
              <a:sym typeface="Lobster Two Italic" charset="0"/>
            </a:endParaRPr>
          </a:p>
        </p:txBody>
      </p:sp>
      <p:sp>
        <p:nvSpPr>
          <p:cNvPr id="4" name="Picture Placeholder 3"/>
          <p:cNvSpPr>
            <a:spLocks noGrp="1"/>
          </p:cNvSpPr>
          <p:nvPr>
            <p:ph type="pic" sz="quarter" idx="10"/>
          </p:nvPr>
        </p:nvSpPr>
        <p:spPr>
          <a:xfrm>
            <a:off x="6502400" y="0"/>
            <a:ext cx="6502400" cy="9753600"/>
          </a:xfrm>
          <a:prstGeom prst="rect">
            <a:avLst/>
          </a:prstGeom>
          <a:solidFill>
            <a:srgbClr val="FFFFFF"/>
          </a:solidFill>
        </p:spPr>
        <p:txBody>
          <a:bodyPr vert="horz" lIns="91036" tIns="45503" rIns="91036" bIns="45503"/>
          <a:lstStyle>
            <a:lvl1pPr>
              <a:defRPr sz="3600" b="0" i="0">
                <a:solidFill>
                  <a:srgbClr val="000000"/>
                </a:solidFill>
                <a:latin typeface="Bitter Regular"/>
                <a:cs typeface="Bitter Regular"/>
              </a:defRPr>
            </a:lvl1pPr>
          </a:lstStyle>
          <a:p>
            <a:pPr lvl="0"/>
            <a:r>
              <a:rPr lang="en-US" noProof="0" smtClean="0">
                <a:sym typeface="Lobster Two Italic" charset="0"/>
              </a:rPr>
              <a:t>Click icon to add picture</a:t>
            </a:r>
            <a:endParaRPr lang="en-US" noProof="0" dirty="0">
              <a:sym typeface="Lobster Two Italic" charset="0"/>
            </a:endParaRPr>
          </a:p>
        </p:txBody>
      </p:sp>
    </p:spTree>
    <p:extLst>
      <p:ext uri="{BB962C8B-B14F-4D97-AF65-F5344CB8AC3E}">
        <p14:creationId xmlns="" xmlns:p14="http://schemas.microsoft.com/office/powerpoint/2010/main" val="3759201595"/>
      </p:ext>
    </p:extLst>
  </p:cSld>
  <p:clrMapOvr>
    <a:masterClrMapping/>
  </p:clrMapOvr>
  <p:transition spd="slow">
    <p:random/>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 - 3 Images Alt Green">
    <p:spTree>
      <p:nvGrpSpPr>
        <p:cNvPr id="1" name=""/>
        <p:cNvGrpSpPr/>
        <p:nvPr/>
      </p:nvGrpSpPr>
      <p:grpSpPr>
        <a:xfrm>
          <a:off x="0" y="0"/>
          <a:ext cx="0" cy="0"/>
          <a:chOff x="0" y="0"/>
          <a:chExt cx="0" cy="0"/>
        </a:xfrm>
      </p:grpSpPr>
      <p:sp>
        <p:nvSpPr>
          <p:cNvPr id="14" name="Picture Placeholder 3"/>
          <p:cNvSpPr>
            <a:spLocks noGrp="1" noChangeAspect="1"/>
          </p:cNvSpPr>
          <p:nvPr>
            <p:ph type="pic" sz="quarter" idx="14"/>
          </p:nvPr>
        </p:nvSpPr>
        <p:spPr>
          <a:xfrm>
            <a:off x="0" y="0"/>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smtClean="0">
                <a:sym typeface="Lobster Two Italic" charset="0"/>
              </a:rPr>
              <a:t>Click icon to add picture</a:t>
            </a:r>
            <a:endParaRPr lang="en-US" noProof="0" dirty="0">
              <a:sym typeface="Lobster Two Italic" charset="0"/>
            </a:endParaRPr>
          </a:p>
        </p:txBody>
      </p:sp>
      <p:sp>
        <p:nvSpPr>
          <p:cNvPr id="15" name="Picture Placeholder 3"/>
          <p:cNvSpPr>
            <a:spLocks noGrp="1" noChangeAspect="1"/>
          </p:cNvSpPr>
          <p:nvPr>
            <p:ph type="pic" sz="quarter" idx="15"/>
          </p:nvPr>
        </p:nvSpPr>
        <p:spPr>
          <a:xfrm>
            <a:off x="0" y="6525976"/>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smtClean="0">
                <a:sym typeface="Lobster Two Italic" charset="0"/>
              </a:rPr>
              <a:t>Click icon to add picture</a:t>
            </a:r>
            <a:endParaRPr lang="en-US" noProof="0" dirty="0">
              <a:sym typeface="Lobster Two Italic" charset="0"/>
            </a:endParaRPr>
          </a:p>
        </p:txBody>
      </p:sp>
      <p:sp>
        <p:nvSpPr>
          <p:cNvPr id="16" name="Picture Placeholder 3"/>
          <p:cNvSpPr>
            <a:spLocks noGrp="1" noChangeAspect="1"/>
          </p:cNvSpPr>
          <p:nvPr>
            <p:ph type="pic" sz="quarter" idx="13"/>
          </p:nvPr>
        </p:nvSpPr>
        <p:spPr>
          <a:xfrm>
            <a:off x="0" y="3262987"/>
            <a:ext cx="4397443" cy="3273344"/>
          </a:xfrm>
          <a:prstGeom prst="rect">
            <a:avLst/>
          </a:prstGeom>
          <a:solidFill>
            <a:srgbClr val="FFFFFF"/>
          </a:solidFill>
        </p:spPr>
        <p:txBody>
          <a:bodyPr vert="horz" lIns="91036" tIns="45503" rIns="91036" bIns="45503"/>
          <a:lstStyle>
            <a:lvl1pPr>
              <a:defRPr sz="2800">
                <a:solidFill>
                  <a:srgbClr val="000000"/>
                </a:solidFill>
              </a:defRPr>
            </a:lvl1pPr>
          </a:lstStyle>
          <a:p>
            <a:pPr lvl="0"/>
            <a:r>
              <a:rPr lang="en-US" noProof="0" smtClean="0">
                <a:sym typeface="Lobster Two Italic" charset="0"/>
              </a:rPr>
              <a:t>Click icon to add picture</a:t>
            </a:r>
            <a:endParaRPr lang="en-US" noProof="0" dirty="0">
              <a:sym typeface="Lobster Two Italic" charset="0"/>
            </a:endParaRPr>
          </a:p>
        </p:txBody>
      </p:sp>
      <p:sp>
        <p:nvSpPr>
          <p:cNvPr id="8" name="Text Placeholder 8"/>
          <p:cNvSpPr>
            <a:spLocks noGrp="1"/>
          </p:cNvSpPr>
          <p:nvPr>
            <p:ph type="body" sz="quarter" idx="11" hasCustomPrompt="1"/>
          </p:nvPr>
        </p:nvSpPr>
        <p:spPr>
          <a:xfrm>
            <a:off x="4749800" y="9906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smtClean="0"/>
              <a:t>Text One</a:t>
            </a:r>
          </a:p>
        </p:txBody>
      </p:sp>
      <p:sp>
        <p:nvSpPr>
          <p:cNvPr id="9" name="Text Placeholder 8"/>
          <p:cNvSpPr>
            <a:spLocks noGrp="1"/>
          </p:cNvSpPr>
          <p:nvPr>
            <p:ph type="body" sz="quarter" idx="16" hasCustomPrompt="1"/>
          </p:nvPr>
        </p:nvSpPr>
        <p:spPr>
          <a:xfrm>
            <a:off x="4749800" y="41529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smtClean="0"/>
              <a:t>Text Two</a:t>
            </a:r>
          </a:p>
        </p:txBody>
      </p:sp>
      <p:sp>
        <p:nvSpPr>
          <p:cNvPr id="10" name="Text Placeholder 8"/>
          <p:cNvSpPr>
            <a:spLocks noGrp="1"/>
          </p:cNvSpPr>
          <p:nvPr>
            <p:ph type="body" sz="quarter" idx="17" hasCustomPrompt="1"/>
          </p:nvPr>
        </p:nvSpPr>
        <p:spPr>
          <a:xfrm>
            <a:off x="4749800" y="7315200"/>
            <a:ext cx="7391400" cy="1295400"/>
          </a:xfrm>
          <a:prstGeom prst="rect">
            <a:avLst/>
          </a:prstGeom>
        </p:spPr>
        <p:txBody>
          <a:bodyPr vert="horz" lIns="91036" tIns="45503" rIns="91036" bIns="45503"/>
          <a:lstStyle>
            <a:lvl1pPr algn="ctr">
              <a:defRPr sz="6000" i="0" baseline="0">
                <a:latin typeface="Bitter Regular"/>
                <a:cs typeface="Bitter Regular"/>
              </a:defRPr>
            </a:lvl1pPr>
          </a:lstStyle>
          <a:p>
            <a:pPr lvl="0"/>
            <a:r>
              <a:rPr lang="en-US" dirty="0" smtClean="0"/>
              <a:t>Text Three</a:t>
            </a:r>
          </a:p>
        </p:txBody>
      </p:sp>
    </p:spTree>
    <p:extLst>
      <p:ext uri="{BB962C8B-B14F-4D97-AF65-F5344CB8AC3E}">
        <p14:creationId xmlns="" xmlns:p14="http://schemas.microsoft.com/office/powerpoint/2010/main" val="4127386975"/>
      </p:ext>
    </p:extLst>
  </p:cSld>
  <p:clrMapOvr>
    <a:masterClrMapping/>
  </p:clrMapOvr>
  <p:transition spd="slow">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lIns="129453" tIns="64727" rIns="129453" bIns="64727"/>
          <a:lstStyle>
            <a:lvl1pPr>
              <a:defRPr sz="6000">
                <a:latin typeface="Leelawadee" pitchFamily="34" charset="-34"/>
                <a:cs typeface="Leelawadee" pitchFamily="34" charset="-34"/>
              </a:defRPr>
            </a:lvl1pPr>
          </a:lstStyle>
          <a:p>
            <a:r>
              <a:rPr lang="en-US" dirty="0" smtClean="0"/>
              <a:t>Click to edit Master title style</a:t>
            </a:r>
            <a:endParaRPr lang="en-US" dirty="0"/>
          </a:p>
        </p:txBody>
      </p:sp>
      <p:sp>
        <p:nvSpPr>
          <p:cNvPr id="3" name="Content Placeholder 2"/>
          <p:cNvSpPr>
            <a:spLocks noGrp="1"/>
          </p:cNvSpPr>
          <p:nvPr>
            <p:ph idx="1"/>
          </p:nvPr>
        </p:nvSpPr>
        <p:spPr>
          <a:xfrm>
            <a:off x="866987" y="2275966"/>
            <a:ext cx="11704320" cy="6436925"/>
          </a:xfrm>
          <a:prstGeom prst="rect">
            <a:avLst/>
          </a:prstGeom>
        </p:spPr>
        <p:txBody>
          <a:bodyPr lIns="129453" tIns="64727" rIns="129453" bIns="6472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noChangeArrowheads="1"/>
          </p:cNvSpPr>
          <p:nvPr>
            <p:ph type="sldNum" sz="quarter" idx="10"/>
          </p:nvPr>
        </p:nvSpPr>
        <p:spPr>
          <a:xfrm>
            <a:off x="9320107" y="8886615"/>
            <a:ext cx="3034453" cy="677333"/>
          </a:xfrm>
          <a:prstGeom prst="rect">
            <a:avLst/>
          </a:prstGeom>
        </p:spPr>
        <p:txBody>
          <a:bodyPr lIns="129453" tIns="64727" rIns="129453" bIns="64727"/>
          <a:lstStyle>
            <a:lvl1pPr>
              <a:defRPr/>
            </a:lvl1pPr>
          </a:lstStyle>
          <a:p>
            <a:pPr>
              <a:defRPr/>
            </a:pPr>
            <a:fld id="{6C4B6EF7-0855-4D1F-BCD6-641202DCEDBF}" type="slidenum">
              <a:rPr lang="en-US"/>
              <a:pPr>
                <a:defRPr/>
              </a:pPr>
              <a:t>‹#›</a:t>
            </a:fld>
            <a:endParaRPr lang="en-US"/>
          </a:p>
        </p:txBody>
      </p:sp>
    </p:spTree>
    <p:extLst>
      <p:ext uri="{BB962C8B-B14F-4D97-AF65-F5344CB8AC3E}">
        <p14:creationId xmlns="" xmlns:p14="http://schemas.microsoft.com/office/powerpoint/2010/main" val="2183744363"/>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9320107" y="8886615"/>
            <a:ext cx="3034453" cy="677333"/>
          </a:xfrm>
          <a:prstGeom prst="rect">
            <a:avLst/>
          </a:prstGeom>
        </p:spPr>
        <p:txBody>
          <a:bodyPr lIns="129453" tIns="64727" rIns="129453" bIns="64727"/>
          <a:lstStyle>
            <a:lvl1pPr>
              <a:defRPr/>
            </a:lvl1pPr>
          </a:lstStyle>
          <a:p>
            <a:pPr>
              <a:defRPr/>
            </a:pPr>
            <a:fld id="{A04E4345-65E5-4BC2-8AEA-B0345380DC66}" type="slidenum">
              <a:rPr lang="en-US"/>
              <a:pPr>
                <a:defRPr/>
              </a:pPr>
              <a:t>‹#›</a:t>
            </a:fld>
            <a:endParaRPr lang="en-US"/>
          </a:p>
        </p:txBody>
      </p:sp>
    </p:spTree>
    <p:extLst>
      <p:ext uri="{BB962C8B-B14F-4D97-AF65-F5344CB8AC3E}">
        <p14:creationId xmlns="" xmlns:p14="http://schemas.microsoft.com/office/powerpoint/2010/main" val="2445516008"/>
      </p:ext>
    </p:extLst>
  </p:cSld>
  <p:clrMapOvr>
    <a:masterClrMapping/>
  </p:clrMapOvr>
  <p:transition spd="slow">
    <p:random/>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Rectangle 3"/>
          <p:cNvSpPr>
            <a:spLocks noGrp="1" noChangeArrowheads="1"/>
          </p:cNvSpPr>
          <p:nvPr>
            <p:ph type="sldNum" sz="quarter" idx="10"/>
          </p:nvPr>
        </p:nvSpPr>
        <p:spPr>
          <a:xfrm>
            <a:off x="9320107" y="8886615"/>
            <a:ext cx="3034453" cy="677333"/>
          </a:xfrm>
          <a:prstGeom prst="rect">
            <a:avLst/>
          </a:prstGeom>
          <a:ln/>
        </p:spPr>
        <p:txBody>
          <a:bodyPr/>
          <a:lstStyle>
            <a:lvl1pPr>
              <a:defRPr/>
            </a:lvl1pPr>
          </a:lstStyle>
          <a:p>
            <a:pPr>
              <a:defRPr/>
            </a:pPr>
            <a:fld id="{7C0A6E37-841E-4E23-95AD-DF9C80D768D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238577814"/>
      </p:ext>
    </p:extLst>
  </p:cSld>
  <p:clrMapOvr>
    <a:masterClrMapping/>
  </p:clrMapOvr>
  <p:transition spd="slow">
    <p:random/>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smtClean="0"/>
              <a:t>©2014 Employee Performance Solutions LLC</a:t>
            </a:r>
          </a:p>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571C28B2-6165-4E51-AF07-4DBEEC1BC9B6}" type="slidenum">
              <a:rPr lang="en-US" smtClean="0"/>
              <a:pPr/>
              <a:t>‹#›</a:t>
            </a:fld>
            <a:endParaRPr lang="en-US" dirty="0"/>
          </a:p>
        </p:txBody>
      </p:sp>
    </p:spTree>
    <p:custDataLst>
      <p:tags r:id="rId1"/>
    </p:custDataLst>
    <p:extLst>
      <p:ext uri="{BB962C8B-B14F-4D97-AF65-F5344CB8AC3E}">
        <p14:creationId xmlns="" xmlns:p14="http://schemas.microsoft.com/office/powerpoint/2010/main" val="203514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6" name="Text Placeholder 6"/>
          <p:cNvSpPr>
            <a:spLocks noGrp="1"/>
          </p:cNvSpPr>
          <p:nvPr>
            <p:ph type="body" sz="quarter" idx="14" hasCustomPrompt="1"/>
          </p:nvPr>
        </p:nvSpPr>
        <p:spPr>
          <a:xfrm>
            <a:off x="2204721" y="609602"/>
            <a:ext cx="8412480" cy="8412480"/>
          </a:xfrm>
          <a:prstGeom prst="ellipse">
            <a:avLst/>
          </a:prstGeom>
          <a:solidFill>
            <a:srgbClr val="BAD80A"/>
          </a:solidFill>
        </p:spPr>
        <p:txBody>
          <a:bodyPr lIns="91036" tIns="45503" rIns="91036" bIns="45503"/>
          <a:lstStyle>
            <a:lvl1pPr>
              <a:defRPr b="0" i="0">
                <a:latin typeface="Bitter Regular"/>
                <a:cs typeface="Bitter Regular"/>
              </a:defRPr>
            </a:lvl1pPr>
          </a:lstStyle>
          <a:p>
            <a:pPr lvl="0"/>
            <a:r>
              <a:rPr lang="en-US" dirty="0" smtClean="0"/>
              <a:t>  </a:t>
            </a:r>
          </a:p>
        </p:txBody>
      </p:sp>
      <p:sp>
        <p:nvSpPr>
          <p:cNvPr id="10" name="Text Placeholder 9"/>
          <p:cNvSpPr>
            <a:spLocks noGrp="1"/>
          </p:cNvSpPr>
          <p:nvPr>
            <p:ph type="body" sz="quarter" idx="12" hasCustomPrompt="1"/>
          </p:nvPr>
        </p:nvSpPr>
        <p:spPr>
          <a:xfrm>
            <a:off x="4254500" y="8077200"/>
            <a:ext cx="4343400" cy="685800"/>
          </a:xfrm>
          <a:prstGeom prst="rect">
            <a:avLst/>
          </a:prstGeom>
        </p:spPr>
        <p:txBody>
          <a:bodyPr vert="horz" lIns="91036" tIns="45503" rIns="91036" bIns="45503"/>
          <a:lstStyle>
            <a:lvl1pPr algn="ctr">
              <a:defRPr sz="3100" b="0" i="0">
                <a:latin typeface="Leelawadee" pitchFamily="34" charset="-34"/>
                <a:cs typeface="Leelawadee" pitchFamily="34" charset="-34"/>
              </a:defRPr>
            </a:lvl1pPr>
          </a:lstStyle>
          <a:p>
            <a:pPr lvl="0"/>
            <a:r>
              <a:rPr lang="en-US" dirty="0" smtClean="0"/>
              <a:t>BY YOUR NAME</a:t>
            </a:r>
            <a:endParaRPr lang="en-US" dirty="0"/>
          </a:p>
        </p:txBody>
      </p:sp>
      <p:sp>
        <p:nvSpPr>
          <p:cNvPr id="2" name="Title 1"/>
          <p:cNvSpPr>
            <a:spLocks noGrp="1"/>
          </p:cNvSpPr>
          <p:nvPr>
            <p:ph type="title" hasCustomPrompt="1"/>
          </p:nvPr>
        </p:nvSpPr>
        <p:spPr>
          <a:xfrm>
            <a:off x="1930400" y="1524001"/>
            <a:ext cx="8991600" cy="4953000"/>
          </a:xfrm>
          <a:prstGeom prst="rect">
            <a:avLst/>
          </a:prstGeom>
        </p:spPr>
        <p:txBody>
          <a:bodyPr vert="horz" lIns="91036" tIns="45503" rIns="91036" bIns="45503"/>
          <a:lstStyle>
            <a:lvl1pPr algn="ctr">
              <a:defRPr sz="10000" b="1" i="0">
                <a:solidFill>
                  <a:srgbClr val="FFFFFF"/>
                </a:solidFill>
                <a:latin typeface="Leelawadee" pitchFamily="34" charset="-34"/>
                <a:cs typeface="Leelawadee" pitchFamily="34" charset="-34"/>
              </a:defRPr>
            </a:lvl1pPr>
          </a:lstStyle>
          <a:p>
            <a:r>
              <a:rPr lang="en-US" dirty="0" smtClean="0"/>
              <a:t>YOUR</a:t>
            </a:r>
            <a:br>
              <a:rPr lang="en-US" dirty="0" smtClean="0"/>
            </a:br>
            <a:r>
              <a:rPr lang="en-US" dirty="0" smtClean="0"/>
              <a:t>INSPIRING</a:t>
            </a:r>
            <a:br>
              <a:rPr lang="en-US" dirty="0" smtClean="0"/>
            </a:br>
            <a:r>
              <a:rPr lang="en-US" dirty="0" smtClean="0"/>
              <a:t>TITLE</a:t>
            </a:r>
            <a:endParaRPr lang="en-US" dirty="0"/>
          </a:p>
        </p:txBody>
      </p:sp>
      <p:sp>
        <p:nvSpPr>
          <p:cNvPr id="5" name="Text Placeholder 9"/>
          <p:cNvSpPr>
            <a:spLocks noGrp="1"/>
          </p:cNvSpPr>
          <p:nvPr>
            <p:ph type="body" sz="quarter" idx="13" hasCustomPrompt="1"/>
          </p:nvPr>
        </p:nvSpPr>
        <p:spPr>
          <a:xfrm>
            <a:off x="1397123" y="6629400"/>
            <a:ext cx="10058401" cy="990601"/>
          </a:xfrm>
          <a:prstGeom prst="rect">
            <a:avLst/>
          </a:prstGeom>
          <a:solidFill>
            <a:srgbClr val="FFFFFF"/>
          </a:solidFill>
          <a:effectLst/>
        </p:spPr>
        <p:txBody>
          <a:bodyPr vert="horz" lIns="91036" tIns="45503" rIns="91036" bIns="45503"/>
          <a:lstStyle>
            <a:lvl1pPr algn="ctr">
              <a:defRPr sz="5400" b="0" i="0" baseline="0">
                <a:solidFill>
                  <a:schemeClr val="tx1"/>
                </a:solidFill>
                <a:effectLst/>
                <a:latin typeface="Bitter Regular"/>
                <a:cs typeface="Bitter Regular"/>
              </a:defRPr>
            </a:lvl1pPr>
          </a:lstStyle>
          <a:p>
            <a:pPr lvl="0"/>
            <a:r>
              <a:rPr lang="en-US" dirty="0" smtClean="0"/>
              <a:t>YOUR COOL SUBTITLE</a:t>
            </a:r>
            <a:endParaRPr lang="en-US" dirty="0"/>
          </a:p>
        </p:txBody>
      </p:sp>
    </p:spTree>
    <p:extLst>
      <p:ext uri="{BB962C8B-B14F-4D97-AF65-F5344CB8AC3E}">
        <p14:creationId xmlns="" xmlns:p14="http://schemas.microsoft.com/office/powerpoint/2010/main" val="332851241"/>
      </p:ext>
    </p:extLst>
  </p:cSld>
  <p:clrMapOvr>
    <a:masterClrMapping/>
  </p:clrMapOvr>
  <p:transition spd="slow">
    <p:random/>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 name="Rectangle 338"/>
          <p:cNvSpPr>
            <a:spLocks noChangeArrowheads="1"/>
          </p:cNvSpPr>
          <p:nvPr userDrawn="1"/>
        </p:nvSpPr>
        <p:spPr bwMode="auto">
          <a:xfrm>
            <a:off x="12225901" y="9423966"/>
            <a:ext cx="456071" cy="334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16664" tIns="58332" rIns="116664" bIns="58332" anchor="b">
            <a:spAutoFit/>
          </a:bodyPr>
          <a:lstStyle>
            <a:lvl1pPr defTabSz="814388">
              <a:defRPr sz="2400">
                <a:solidFill>
                  <a:schemeClr val="tx1"/>
                </a:solidFill>
                <a:latin typeface="Arial" charset="0"/>
              </a:defRPr>
            </a:lvl1pPr>
            <a:lvl2pPr marL="406400" defTabSz="814388">
              <a:defRPr sz="2400">
                <a:solidFill>
                  <a:schemeClr val="tx1"/>
                </a:solidFill>
                <a:latin typeface="Arial" charset="0"/>
              </a:defRPr>
            </a:lvl2pPr>
            <a:lvl3pPr marL="814388" defTabSz="814388">
              <a:defRPr sz="2400">
                <a:solidFill>
                  <a:schemeClr val="tx1"/>
                </a:solidFill>
                <a:latin typeface="Arial" charset="0"/>
              </a:defRPr>
            </a:lvl3pPr>
            <a:lvl4pPr marL="1222375" defTabSz="814388">
              <a:defRPr sz="2400">
                <a:solidFill>
                  <a:schemeClr val="tx1"/>
                </a:solidFill>
                <a:latin typeface="Arial" charset="0"/>
              </a:defRPr>
            </a:lvl4pPr>
            <a:lvl5pPr marL="1630363" defTabSz="814388">
              <a:defRPr sz="2400">
                <a:solidFill>
                  <a:schemeClr val="tx1"/>
                </a:solidFill>
                <a:latin typeface="Arial" charset="0"/>
              </a:defRPr>
            </a:lvl5pPr>
            <a:lvl6pPr marL="2087563" defTabSz="814388" eaLnBrk="0" fontAlgn="base" hangingPunct="0">
              <a:spcBef>
                <a:spcPct val="0"/>
              </a:spcBef>
              <a:spcAft>
                <a:spcPct val="0"/>
              </a:spcAft>
              <a:defRPr sz="2400">
                <a:solidFill>
                  <a:schemeClr val="tx1"/>
                </a:solidFill>
                <a:latin typeface="Arial" charset="0"/>
              </a:defRPr>
            </a:lvl6pPr>
            <a:lvl7pPr marL="2544763" defTabSz="814388" eaLnBrk="0" fontAlgn="base" hangingPunct="0">
              <a:spcBef>
                <a:spcPct val="0"/>
              </a:spcBef>
              <a:spcAft>
                <a:spcPct val="0"/>
              </a:spcAft>
              <a:defRPr sz="2400">
                <a:solidFill>
                  <a:schemeClr val="tx1"/>
                </a:solidFill>
                <a:latin typeface="Arial" charset="0"/>
              </a:defRPr>
            </a:lvl7pPr>
            <a:lvl8pPr marL="3001963" defTabSz="814388" eaLnBrk="0" fontAlgn="base" hangingPunct="0">
              <a:spcBef>
                <a:spcPct val="0"/>
              </a:spcBef>
              <a:spcAft>
                <a:spcPct val="0"/>
              </a:spcAft>
              <a:defRPr sz="2400">
                <a:solidFill>
                  <a:schemeClr val="tx1"/>
                </a:solidFill>
                <a:latin typeface="Arial" charset="0"/>
              </a:defRPr>
            </a:lvl8pPr>
            <a:lvl9pPr marL="3459163" defTabSz="814388" eaLnBrk="0" fontAlgn="base" hangingPunct="0">
              <a:spcBef>
                <a:spcPct val="0"/>
              </a:spcBef>
              <a:spcAft>
                <a:spcPct val="0"/>
              </a:spcAft>
              <a:defRPr sz="2400">
                <a:solidFill>
                  <a:schemeClr val="tx1"/>
                </a:solidFill>
                <a:latin typeface="Arial" charset="0"/>
              </a:defRPr>
            </a:lvl9pPr>
          </a:lstStyle>
          <a:p>
            <a:pPr algn="r" eaLnBrk="0" hangingPunct="0">
              <a:defRPr/>
            </a:pPr>
            <a:fld id="{660F36CF-34EA-455D-B4F6-DEC53A3EE234}" type="slidenum">
              <a:rPr lang="en-US" altLang="en-US" sz="1400" smtClean="0">
                <a:solidFill>
                  <a:srgbClr val="777777"/>
                </a:solidFill>
              </a:rPr>
              <a:pPr algn="r" eaLnBrk="0" hangingPunct="0">
                <a:defRPr/>
              </a:pPr>
              <a:t>‹#›</a:t>
            </a:fld>
            <a:endParaRPr lang="en-US" altLang="en-US" sz="1400" smtClean="0">
              <a:solidFill>
                <a:srgbClr val="777777"/>
              </a:solidFill>
            </a:endParaRPr>
          </a:p>
        </p:txBody>
      </p:sp>
      <p:sp>
        <p:nvSpPr>
          <p:cNvPr id="369873" name="Rectangle 209"/>
          <p:cNvSpPr>
            <a:spLocks noGrp="1" noChangeArrowheads="1"/>
          </p:cNvSpPr>
          <p:nvPr>
            <p:ph type="ctrTitle"/>
          </p:nvPr>
        </p:nvSpPr>
        <p:spPr bwMode="white">
          <a:xfrm>
            <a:off x="925691" y="3366347"/>
            <a:ext cx="11212124" cy="1180817"/>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anchor="ctr"/>
          <a:lstStyle>
            <a:lvl1pPr algn="ctr">
              <a:defRPr sz="5400" b="0">
                <a:solidFill>
                  <a:srgbClr val="FFFFFF"/>
                </a:solidFill>
              </a:defRPr>
            </a:lvl1pPr>
          </a:lstStyle>
          <a:p>
            <a:pPr lvl="0"/>
            <a:r>
              <a:rPr lang="en-US" altLang="en-US" noProof="0" dirty="0" smtClean="0"/>
              <a:t>Click To Edit Master Title Style</a:t>
            </a:r>
          </a:p>
        </p:txBody>
      </p:sp>
    </p:spTree>
    <p:extLst>
      <p:ext uri="{BB962C8B-B14F-4D97-AF65-F5344CB8AC3E}">
        <p14:creationId xmlns:p14="http://schemas.microsoft.com/office/powerpoint/2010/main" xmlns="" val="2035140985"/>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66986" y="2275886"/>
            <a:ext cx="5743787" cy="6436925"/>
          </a:xfrm>
          <a:prstGeom prst="rect">
            <a:avLst/>
          </a:prstGeo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27520" y="2275886"/>
            <a:ext cx="5743787" cy="6436925"/>
          </a:xfrm>
          <a:prstGeom prst="rect">
            <a:avLst/>
          </a:prstGeo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xfrm>
            <a:off x="9320107" y="8886615"/>
            <a:ext cx="3034453" cy="677333"/>
          </a:xfrm>
          <a:prstGeom prst="rect">
            <a:avLst/>
          </a:prstGeom>
          <a:ln/>
        </p:spPr>
        <p:txBody>
          <a:bodyPr/>
          <a:lstStyle>
            <a:lvl1pPr>
              <a:defRPr/>
            </a:lvl1pPr>
          </a:lstStyle>
          <a:p>
            <a:pPr>
              <a:defRPr/>
            </a:pPr>
            <a:fld id="{7C0A6E37-841E-4E23-95AD-DF9C80D768D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1262906608"/>
      </p:ext>
    </p:extLst>
  </p:cSld>
  <p:clrMapOvr>
    <a:masterClrMapping/>
  </p:clrMapOvr>
  <p:transition spd="slow">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50240" y="8882098"/>
            <a:ext cx="3034453" cy="677333"/>
          </a:xfrm>
          <a:prstGeom prst="rect">
            <a:avLst/>
          </a:prstGeom>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xfrm>
            <a:off x="4443308" y="8882098"/>
            <a:ext cx="4118187" cy="677333"/>
          </a:xfrm>
          <a:prstGeom prst="rect">
            <a:avLst/>
          </a:prstGeom>
          <a:ln/>
        </p:spPr>
        <p:txBody>
          <a:bodyPr/>
          <a:lstStyle>
            <a:lvl1pPr>
              <a:defRPr/>
            </a:lvl1pPr>
          </a:lstStyle>
          <a:p>
            <a:pPr>
              <a:defRPr/>
            </a:pPr>
            <a:r>
              <a:rPr lang="en-US" smtClean="0">
                <a:solidFill>
                  <a:prstClr val="black"/>
                </a:solidFill>
              </a:rPr>
              <a:t>©2015 Employee Performance Solutions, LLC  All Rights Reserved   </a:t>
            </a:r>
            <a:endParaRPr lang="en-US">
              <a:solidFill>
                <a:prstClr val="black"/>
              </a:solidFill>
            </a:endParaRPr>
          </a:p>
        </p:txBody>
      </p:sp>
      <p:sp>
        <p:nvSpPr>
          <p:cNvPr id="5" name="Rectangle 6"/>
          <p:cNvSpPr>
            <a:spLocks noGrp="1" noChangeArrowheads="1"/>
          </p:cNvSpPr>
          <p:nvPr>
            <p:ph type="sldNum" sz="quarter" idx="12"/>
          </p:nvPr>
        </p:nvSpPr>
        <p:spPr>
          <a:xfrm>
            <a:off x="9320107" y="8882098"/>
            <a:ext cx="3034453" cy="677333"/>
          </a:xfrm>
          <a:prstGeom prst="rect">
            <a:avLst/>
          </a:prstGeom>
          <a:ln/>
        </p:spPr>
        <p:txBody>
          <a:bodyPr/>
          <a:lstStyle>
            <a:lvl1pPr>
              <a:defRPr/>
            </a:lvl1pPr>
          </a:lstStyle>
          <a:p>
            <a:pPr>
              <a:defRPr/>
            </a:pPr>
            <a:fld id="{565DAA08-BBA3-4963-8566-93B21903785A}"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3048706709"/>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350000" y="9525000"/>
            <a:ext cx="3034453" cy="519289"/>
          </a:xfrm>
          <a:prstGeom prst="rect">
            <a:avLst/>
          </a:prstGeom>
        </p:spPr>
        <p:txBody>
          <a:bodyPr lIns="130046" tIns="65023" rIns="130046" bIns="65023"/>
          <a:lstStyle/>
          <a:p>
            <a:fld id="{DDB450F9-B08D-437F-B1B4-21686A6C1E0C}" type="slidenum">
              <a:rPr lang="en-US" smtClean="0"/>
              <a:pPr/>
              <a:t>‹#›</a:t>
            </a:fld>
            <a:endParaRPr lang="en-US" dirty="0"/>
          </a:p>
        </p:txBody>
      </p:sp>
      <p:sp>
        <p:nvSpPr>
          <p:cNvPr id="7" name="Footer Placeholder 4"/>
          <p:cNvSpPr>
            <a:spLocks noGrp="1"/>
          </p:cNvSpPr>
          <p:nvPr>
            <p:ph type="ftr" sz="quarter" idx="3"/>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smtClean="0"/>
              <a:t>©2017 copyright Employee Performance Solutions, LLC  All Rights Reserved | For Use Within Client Organization</a:t>
            </a:r>
            <a:endParaRPr lang="en-US" dirty="0"/>
          </a:p>
        </p:txBody>
      </p:sp>
    </p:spTree>
    <p:custDataLst>
      <p:tags r:id="rId1"/>
    </p:custDataLst>
    <p:extLst>
      <p:ext uri="{BB962C8B-B14F-4D97-AF65-F5344CB8AC3E}">
        <p14:creationId xmlns="" xmlns:p14="http://schemas.microsoft.com/office/powerpoint/2010/main" val="129952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2204721" y="609602"/>
            <a:ext cx="8412480" cy="8412480"/>
          </a:xfrm>
          <a:prstGeom prst="ellipse">
            <a:avLst/>
          </a:prstGeom>
          <a:solidFill>
            <a:srgbClr val="DE4222"/>
          </a:solidFill>
        </p:spPr>
        <p:txBody>
          <a:bodyPr lIns="91036" tIns="45503" rIns="91036" bIns="45503"/>
          <a:lstStyle>
            <a:lvl1pPr>
              <a:defRPr>
                <a:latin typeface="Bitter Regular"/>
                <a:cs typeface="Bitter Regular"/>
              </a:defRPr>
            </a:lvl1pPr>
          </a:lstStyle>
          <a:p>
            <a:pPr lvl="0"/>
            <a:r>
              <a:rPr lang="en-US" dirty="0" smtClean="0"/>
              <a:t>  </a:t>
            </a:r>
          </a:p>
        </p:txBody>
      </p:sp>
      <p:sp>
        <p:nvSpPr>
          <p:cNvPr id="10" name="Text Placeholder 9"/>
          <p:cNvSpPr>
            <a:spLocks noGrp="1"/>
          </p:cNvSpPr>
          <p:nvPr>
            <p:ph type="body" sz="quarter" idx="12" hasCustomPrompt="1"/>
          </p:nvPr>
        </p:nvSpPr>
        <p:spPr>
          <a:xfrm>
            <a:off x="4254500" y="8077200"/>
            <a:ext cx="4343400" cy="685800"/>
          </a:xfrm>
          <a:prstGeom prst="rect">
            <a:avLst/>
          </a:prstGeom>
        </p:spPr>
        <p:txBody>
          <a:bodyPr vert="horz" lIns="91036" tIns="45503" rIns="91036" bIns="45503"/>
          <a:lstStyle>
            <a:lvl1pPr algn="ctr">
              <a:defRPr sz="3100" b="0" i="0">
                <a:latin typeface="Bitter Regular"/>
                <a:cs typeface="Bitter Regular"/>
              </a:defRPr>
            </a:lvl1pPr>
          </a:lstStyle>
          <a:p>
            <a:pPr lvl="0"/>
            <a:r>
              <a:rPr lang="en-US" dirty="0" smtClean="0"/>
              <a:t>BY YOUR NAME</a:t>
            </a:r>
            <a:endParaRPr lang="en-US" dirty="0"/>
          </a:p>
        </p:txBody>
      </p:sp>
      <p:sp>
        <p:nvSpPr>
          <p:cNvPr id="2" name="Title 1"/>
          <p:cNvSpPr>
            <a:spLocks noGrp="1"/>
          </p:cNvSpPr>
          <p:nvPr>
            <p:ph type="title" hasCustomPrompt="1"/>
          </p:nvPr>
        </p:nvSpPr>
        <p:spPr>
          <a:xfrm>
            <a:off x="1930400" y="1524001"/>
            <a:ext cx="8991600" cy="4953000"/>
          </a:xfrm>
          <a:prstGeom prst="rect">
            <a:avLst/>
          </a:prstGeom>
        </p:spPr>
        <p:txBody>
          <a:bodyPr vert="horz" lIns="91036" tIns="45503" rIns="91036" bIns="45503"/>
          <a:lstStyle>
            <a:lvl1pPr algn="ctr">
              <a:defRPr sz="10000" b="1" i="0">
                <a:solidFill>
                  <a:srgbClr val="FFFFFF"/>
                </a:solidFill>
                <a:latin typeface="Bitter Regular"/>
                <a:cs typeface="Bitter Regular"/>
              </a:defRPr>
            </a:lvl1pPr>
          </a:lstStyle>
          <a:p>
            <a:r>
              <a:rPr lang="en-US" dirty="0" smtClean="0"/>
              <a:t>YOUR</a:t>
            </a:r>
            <a:br>
              <a:rPr lang="en-US" dirty="0" smtClean="0"/>
            </a:br>
            <a:r>
              <a:rPr lang="en-US" dirty="0" smtClean="0"/>
              <a:t>INSPIRING</a:t>
            </a:r>
            <a:br>
              <a:rPr lang="en-US" dirty="0" smtClean="0"/>
            </a:br>
            <a:r>
              <a:rPr lang="en-US" dirty="0" smtClean="0"/>
              <a:t>TITLE</a:t>
            </a:r>
            <a:endParaRPr lang="en-US" dirty="0"/>
          </a:p>
        </p:txBody>
      </p:sp>
      <p:sp>
        <p:nvSpPr>
          <p:cNvPr id="5" name="Text Placeholder 9"/>
          <p:cNvSpPr>
            <a:spLocks noGrp="1"/>
          </p:cNvSpPr>
          <p:nvPr>
            <p:ph type="body" sz="quarter" idx="13" hasCustomPrompt="1"/>
          </p:nvPr>
        </p:nvSpPr>
        <p:spPr>
          <a:xfrm>
            <a:off x="1397123" y="6629400"/>
            <a:ext cx="10058401" cy="990601"/>
          </a:xfrm>
          <a:prstGeom prst="rect">
            <a:avLst/>
          </a:prstGeom>
          <a:solidFill>
            <a:srgbClr val="FFFFFF"/>
          </a:solidFill>
          <a:effectLst/>
        </p:spPr>
        <p:txBody>
          <a:bodyPr vert="horz" lIns="91036" tIns="45503" rIns="91036" bIns="45503"/>
          <a:lstStyle>
            <a:lvl1pPr algn="ctr">
              <a:defRPr sz="5400" b="0" i="0" baseline="0">
                <a:solidFill>
                  <a:srgbClr val="28535A"/>
                </a:solidFill>
                <a:effectLst/>
                <a:latin typeface="Bitter Regular"/>
                <a:cs typeface="Bitter Regular"/>
              </a:defRPr>
            </a:lvl1pPr>
          </a:lstStyle>
          <a:p>
            <a:pPr lvl="0"/>
            <a:r>
              <a:rPr lang="en-US" dirty="0" smtClean="0"/>
              <a:t>YOUR COOL SUBTITLE</a:t>
            </a:r>
            <a:endParaRPr lang="en-US" dirty="0"/>
          </a:p>
        </p:txBody>
      </p:sp>
    </p:spTree>
    <p:extLst>
      <p:ext uri="{BB962C8B-B14F-4D97-AF65-F5344CB8AC3E}">
        <p14:creationId xmlns="" xmlns:p14="http://schemas.microsoft.com/office/powerpoint/2010/main" val="2049545106"/>
      </p:ext>
    </p:extLst>
  </p:cSld>
  <p:clrMapOvr>
    <a:masterClrMapping/>
  </p:clrMapOvr>
  <p:transition spd="slow">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ucture Slide Orange">
    <p:spTree>
      <p:nvGrpSpPr>
        <p:cNvPr id="1" name=""/>
        <p:cNvGrpSpPr/>
        <p:nvPr/>
      </p:nvGrpSpPr>
      <p:grpSpPr>
        <a:xfrm>
          <a:off x="0" y="0"/>
          <a:ext cx="0" cy="0"/>
          <a:chOff x="0" y="0"/>
          <a:chExt cx="0" cy="0"/>
        </a:xfrm>
      </p:grpSpPr>
      <p:sp>
        <p:nvSpPr>
          <p:cNvPr id="19" name="Text Placeholder 2"/>
          <p:cNvSpPr>
            <a:spLocks noGrp="1"/>
          </p:cNvSpPr>
          <p:nvPr>
            <p:ph type="body" sz="quarter" idx="22" hasCustomPrompt="1"/>
          </p:nvPr>
        </p:nvSpPr>
        <p:spPr>
          <a:xfrm>
            <a:off x="-126997" y="3505201"/>
            <a:ext cx="13208000" cy="533400"/>
          </a:xfrm>
          <a:prstGeom prst="rect">
            <a:avLst/>
          </a:prstGeom>
          <a:ln w="76200" cmpd="sng">
            <a:solidFill>
              <a:srgbClr val="FFFFFF"/>
            </a:solidFill>
          </a:ln>
          <a:effectLst/>
        </p:spPr>
        <p:txBody>
          <a:bodyPr vert="horz" lIns="91036" tIns="45503" rIns="91036" bIns="45503"/>
          <a:lstStyle>
            <a:lvl1pPr>
              <a:defRPr baseline="0">
                <a:latin typeface="Bitter Regular"/>
                <a:cs typeface="Bitter Regular"/>
              </a:defRPr>
            </a:lvl1pPr>
          </a:lstStyle>
          <a:p>
            <a:pPr lvl="0"/>
            <a:r>
              <a:rPr lang="en-US" dirty="0" smtClean="0"/>
              <a:t>  </a:t>
            </a:r>
            <a:endParaRPr lang="en-US" dirty="0"/>
          </a:p>
        </p:txBody>
      </p:sp>
      <p:sp>
        <p:nvSpPr>
          <p:cNvPr id="22" name="Text Placeholder 21"/>
          <p:cNvSpPr>
            <a:spLocks noGrp="1"/>
          </p:cNvSpPr>
          <p:nvPr>
            <p:ph type="body" sz="quarter" idx="16" hasCustomPrompt="1"/>
          </p:nvPr>
        </p:nvSpPr>
        <p:spPr>
          <a:xfrm>
            <a:off x="863600" y="2438400"/>
            <a:ext cx="2590800" cy="2590800"/>
          </a:xfrm>
          <a:prstGeom prst="ellipse">
            <a:avLst/>
          </a:prstGeom>
          <a:solidFill>
            <a:srgbClr val="92D050"/>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 </a:t>
            </a:r>
            <a:endParaRPr lang="en-US" dirty="0"/>
          </a:p>
        </p:txBody>
      </p:sp>
      <p:sp>
        <p:nvSpPr>
          <p:cNvPr id="23" name="Text Placeholder 21"/>
          <p:cNvSpPr>
            <a:spLocks noGrp="1"/>
          </p:cNvSpPr>
          <p:nvPr>
            <p:ph type="body" sz="quarter" idx="17" hasCustomPrompt="1"/>
          </p:nvPr>
        </p:nvSpPr>
        <p:spPr>
          <a:xfrm>
            <a:off x="5130800" y="2438400"/>
            <a:ext cx="2590800" cy="2590800"/>
          </a:xfrm>
          <a:prstGeom prst="ellipse">
            <a:avLst/>
          </a:prstGeom>
          <a:solidFill>
            <a:srgbClr val="009999"/>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 </a:t>
            </a:r>
            <a:endParaRPr lang="en-US" dirty="0"/>
          </a:p>
        </p:txBody>
      </p:sp>
      <p:sp>
        <p:nvSpPr>
          <p:cNvPr id="24" name="Text Placeholder 21"/>
          <p:cNvSpPr>
            <a:spLocks noGrp="1"/>
          </p:cNvSpPr>
          <p:nvPr>
            <p:ph type="body" sz="quarter" idx="18" hasCustomPrompt="1"/>
          </p:nvPr>
        </p:nvSpPr>
        <p:spPr>
          <a:xfrm>
            <a:off x="9398000" y="2438400"/>
            <a:ext cx="2590800" cy="2590800"/>
          </a:xfrm>
          <a:prstGeom prst="ellipse">
            <a:avLst/>
          </a:prstGeom>
          <a:solidFill>
            <a:schemeClr val="tx1">
              <a:lumMod val="65000"/>
              <a:lumOff val="35000"/>
            </a:schemeClr>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 </a:t>
            </a:r>
            <a:endParaRPr lang="en-US" dirty="0"/>
          </a:p>
        </p:txBody>
      </p:sp>
      <p:sp>
        <p:nvSpPr>
          <p:cNvPr id="10" name="Text Placeholder 9"/>
          <p:cNvSpPr>
            <a:spLocks noGrp="1"/>
          </p:cNvSpPr>
          <p:nvPr>
            <p:ph type="body" sz="quarter" idx="10" hasCustomPrompt="1"/>
          </p:nvPr>
        </p:nvSpPr>
        <p:spPr>
          <a:xfrm>
            <a:off x="8636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smtClean="0"/>
              <a:t>Part</a:t>
            </a:r>
          </a:p>
        </p:txBody>
      </p:sp>
      <p:sp>
        <p:nvSpPr>
          <p:cNvPr id="11" name="Text Placeholder 9"/>
          <p:cNvSpPr>
            <a:spLocks noGrp="1"/>
          </p:cNvSpPr>
          <p:nvPr>
            <p:ph type="body" sz="quarter" idx="11" hasCustomPrompt="1"/>
          </p:nvPr>
        </p:nvSpPr>
        <p:spPr>
          <a:xfrm>
            <a:off x="51308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smtClean="0"/>
              <a:t>Part</a:t>
            </a:r>
          </a:p>
        </p:txBody>
      </p:sp>
      <p:sp>
        <p:nvSpPr>
          <p:cNvPr id="12" name="Text Placeholder 9"/>
          <p:cNvSpPr>
            <a:spLocks noGrp="1"/>
          </p:cNvSpPr>
          <p:nvPr>
            <p:ph type="body" sz="quarter" idx="12" hasCustomPrompt="1"/>
          </p:nvPr>
        </p:nvSpPr>
        <p:spPr>
          <a:xfrm>
            <a:off x="9398000" y="5334000"/>
            <a:ext cx="2590800" cy="990601"/>
          </a:xfrm>
          <a:prstGeom prst="rect">
            <a:avLst/>
          </a:prstGeom>
        </p:spPr>
        <p:txBody>
          <a:bodyPr vert="horz" lIns="91036" tIns="45503" rIns="91036" bIns="45503"/>
          <a:lstStyle>
            <a:lvl1pPr algn="ctr">
              <a:defRPr sz="5400" b="0" i="0">
                <a:latin typeface="Bitter Regular"/>
                <a:cs typeface="Bitter Regular"/>
              </a:defRPr>
            </a:lvl1pPr>
          </a:lstStyle>
          <a:p>
            <a:pPr lvl="0"/>
            <a:r>
              <a:rPr lang="en-US" dirty="0" smtClean="0"/>
              <a:t>Part</a:t>
            </a:r>
          </a:p>
        </p:txBody>
      </p:sp>
      <p:sp>
        <p:nvSpPr>
          <p:cNvPr id="14" name="Text Placeholder 13"/>
          <p:cNvSpPr>
            <a:spLocks noGrp="1"/>
          </p:cNvSpPr>
          <p:nvPr>
            <p:ph type="body" sz="quarter" idx="13" hasCustomPrompt="1"/>
          </p:nvPr>
        </p:nvSpPr>
        <p:spPr>
          <a:xfrm>
            <a:off x="863600" y="6172200"/>
            <a:ext cx="25908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smtClean="0"/>
              <a:t>ONE</a:t>
            </a:r>
            <a:endParaRPr lang="en-US" dirty="0"/>
          </a:p>
        </p:txBody>
      </p:sp>
      <p:sp>
        <p:nvSpPr>
          <p:cNvPr id="15" name="Text Placeholder 13"/>
          <p:cNvSpPr>
            <a:spLocks noGrp="1"/>
          </p:cNvSpPr>
          <p:nvPr>
            <p:ph type="body" sz="quarter" idx="14" hasCustomPrompt="1"/>
          </p:nvPr>
        </p:nvSpPr>
        <p:spPr>
          <a:xfrm>
            <a:off x="5130800" y="6172200"/>
            <a:ext cx="25908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smtClean="0"/>
              <a:t>TWO</a:t>
            </a:r>
            <a:endParaRPr lang="en-US" dirty="0"/>
          </a:p>
        </p:txBody>
      </p:sp>
      <p:sp>
        <p:nvSpPr>
          <p:cNvPr id="16" name="Text Placeholder 13"/>
          <p:cNvSpPr>
            <a:spLocks noGrp="1"/>
          </p:cNvSpPr>
          <p:nvPr>
            <p:ph type="body" sz="quarter" idx="15" hasCustomPrompt="1"/>
          </p:nvPr>
        </p:nvSpPr>
        <p:spPr>
          <a:xfrm>
            <a:off x="9321801" y="6172200"/>
            <a:ext cx="2895600" cy="1371600"/>
          </a:xfrm>
          <a:prstGeom prst="rect">
            <a:avLst/>
          </a:prstGeom>
        </p:spPr>
        <p:txBody>
          <a:bodyPr vert="horz" lIns="91036" tIns="45503" rIns="91036" bIns="45503"/>
          <a:lstStyle>
            <a:lvl1pPr algn="ctr">
              <a:defRPr sz="6000" b="0" i="0">
                <a:solidFill>
                  <a:srgbClr val="FFFFFF"/>
                </a:solidFill>
                <a:latin typeface="Bitter Regular"/>
                <a:cs typeface="Bitter Regular"/>
              </a:defRPr>
            </a:lvl1pPr>
          </a:lstStyle>
          <a:p>
            <a:pPr lvl="0"/>
            <a:r>
              <a:rPr lang="en-US" dirty="0" smtClean="0"/>
              <a:t>THREE</a:t>
            </a:r>
            <a:endParaRPr lang="en-US" dirty="0"/>
          </a:p>
        </p:txBody>
      </p:sp>
      <p:sp>
        <p:nvSpPr>
          <p:cNvPr id="13" name="Text Placeholder 13"/>
          <p:cNvSpPr>
            <a:spLocks noGrp="1"/>
          </p:cNvSpPr>
          <p:nvPr>
            <p:ph type="body" sz="quarter" idx="19" hasCustomPrompt="1"/>
          </p:nvPr>
        </p:nvSpPr>
        <p:spPr>
          <a:xfrm>
            <a:off x="8636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smtClean="0"/>
              <a:t>1</a:t>
            </a:r>
            <a:endParaRPr lang="en-US" dirty="0"/>
          </a:p>
        </p:txBody>
      </p:sp>
      <p:sp>
        <p:nvSpPr>
          <p:cNvPr id="17" name="Text Placeholder 13"/>
          <p:cNvSpPr>
            <a:spLocks noGrp="1"/>
          </p:cNvSpPr>
          <p:nvPr>
            <p:ph type="body" sz="quarter" idx="20" hasCustomPrompt="1"/>
          </p:nvPr>
        </p:nvSpPr>
        <p:spPr>
          <a:xfrm>
            <a:off x="51308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smtClean="0"/>
              <a:t>2</a:t>
            </a:r>
            <a:endParaRPr lang="en-US" dirty="0"/>
          </a:p>
        </p:txBody>
      </p:sp>
      <p:sp>
        <p:nvSpPr>
          <p:cNvPr id="18" name="Text Placeholder 13"/>
          <p:cNvSpPr>
            <a:spLocks noGrp="1"/>
          </p:cNvSpPr>
          <p:nvPr>
            <p:ph type="body" sz="quarter" idx="21" hasCustomPrompt="1"/>
          </p:nvPr>
        </p:nvSpPr>
        <p:spPr>
          <a:xfrm>
            <a:off x="9398000" y="2666999"/>
            <a:ext cx="2590800" cy="2133601"/>
          </a:xfrm>
          <a:prstGeom prst="rect">
            <a:avLst/>
          </a:prstGeom>
        </p:spPr>
        <p:txBody>
          <a:bodyPr vert="horz" lIns="91036" tIns="45503" rIns="91036" bIns="45503"/>
          <a:lstStyle>
            <a:lvl1pPr algn="ctr">
              <a:defRPr sz="11900" b="0" i="0">
                <a:solidFill>
                  <a:srgbClr val="FFFFFF"/>
                </a:solidFill>
                <a:latin typeface="Bitter Regular"/>
                <a:cs typeface="Bitter Regular"/>
              </a:defRPr>
            </a:lvl1pPr>
          </a:lstStyle>
          <a:p>
            <a:pPr lvl="0"/>
            <a:r>
              <a:rPr lang="en-US" dirty="0" smtClean="0"/>
              <a:t>3</a:t>
            </a:r>
            <a:endParaRPr lang="en-US" dirty="0"/>
          </a:p>
        </p:txBody>
      </p:sp>
    </p:spTree>
    <p:extLst>
      <p:ext uri="{BB962C8B-B14F-4D97-AF65-F5344CB8AC3E}">
        <p14:creationId xmlns="" xmlns:p14="http://schemas.microsoft.com/office/powerpoint/2010/main" val="4240369784"/>
      </p:ext>
    </p:extLst>
  </p:cSld>
  <p:clrMapOvr>
    <a:masterClrMapping/>
  </p:clrMapOvr>
  <p:transition spd="slow">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6" name="Text Placeholder 5"/>
          <p:cNvSpPr>
            <a:spLocks noGrp="1"/>
          </p:cNvSpPr>
          <p:nvPr>
            <p:ph type="body" sz="quarter" idx="22" hasCustomPrompt="1"/>
          </p:nvPr>
        </p:nvSpPr>
        <p:spPr>
          <a:xfrm>
            <a:off x="10007725" y="-76200"/>
            <a:ext cx="1524001" cy="9906000"/>
          </a:xfrm>
          <a:prstGeom prst="rect">
            <a:avLst/>
          </a:prstGeom>
          <a:solidFill>
            <a:srgbClr val="BAD80A"/>
          </a:solidFill>
          <a:ln w="76200" cmpd="sng">
            <a:solidFill>
              <a:srgbClr val="FFFFFF"/>
            </a:solidFill>
          </a:ln>
        </p:spPr>
        <p:txBody>
          <a:bodyPr vert="horz" lIns="91036" tIns="45503" rIns="91036" bIns="45503"/>
          <a:lstStyle>
            <a:lvl1pPr>
              <a:defRPr>
                <a:latin typeface="Bitter Regular"/>
                <a:cs typeface="Bitter Regular"/>
              </a:defRPr>
            </a:lvl1pPr>
          </a:lstStyle>
          <a:p>
            <a:pPr lvl="0"/>
            <a:r>
              <a:rPr lang="en-US" dirty="0" smtClean="0"/>
              <a:t>  </a:t>
            </a:r>
            <a:endParaRPr lang="en-US" dirty="0"/>
          </a:p>
        </p:txBody>
      </p:sp>
      <p:sp>
        <p:nvSpPr>
          <p:cNvPr id="22" name="Text Placeholder 21"/>
          <p:cNvSpPr>
            <a:spLocks noGrp="1"/>
          </p:cNvSpPr>
          <p:nvPr>
            <p:ph type="body" sz="quarter" idx="16" hasCustomPrompt="1"/>
          </p:nvPr>
        </p:nvSpPr>
        <p:spPr>
          <a:xfrm>
            <a:off x="8940800" y="609600"/>
            <a:ext cx="3657600" cy="3657600"/>
          </a:xfrm>
          <a:prstGeom prst="ellipse">
            <a:avLst/>
          </a:prstGeom>
          <a:solidFill>
            <a:srgbClr val="009999"/>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 </a:t>
            </a:r>
            <a:endParaRPr lang="en-US" dirty="0"/>
          </a:p>
        </p:txBody>
      </p:sp>
      <p:sp>
        <p:nvSpPr>
          <p:cNvPr id="10" name="Text Placeholder 9"/>
          <p:cNvSpPr>
            <a:spLocks noGrp="1"/>
          </p:cNvSpPr>
          <p:nvPr>
            <p:ph type="body" sz="quarter" idx="10" hasCustomPrompt="1"/>
          </p:nvPr>
        </p:nvSpPr>
        <p:spPr>
          <a:xfrm>
            <a:off x="1930401" y="3581525"/>
            <a:ext cx="4267200" cy="2057399"/>
          </a:xfrm>
          <a:prstGeom prst="rect">
            <a:avLst/>
          </a:prstGeom>
        </p:spPr>
        <p:txBody>
          <a:bodyPr vert="horz" lIns="91036" tIns="45503" rIns="91036" bIns="45503"/>
          <a:lstStyle>
            <a:lvl1pPr algn="ctr">
              <a:defRPr sz="10000" i="0">
                <a:latin typeface="Bitter Regular"/>
                <a:cs typeface="Bitter Regular"/>
              </a:defRPr>
            </a:lvl1pPr>
          </a:lstStyle>
          <a:p>
            <a:pPr lvl="0"/>
            <a:r>
              <a:rPr lang="en-US" dirty="0" smtClean="0"/>
              <a:t>Part</a:t>
            </a:r>
          </a:p>
        </p:txBody>
      </p:sp>
      <p:sp>
        <p:nvSpPr>
          <p:cNvPr id="14" name="Text Placeholder 13"/>
          <p:cNvSpPr>
            <a:spLocks noGrp="1"/>
          </p:cNvSpPr>
          <p:nvPr>
            <p:ph type="body" sz="quarter" idx="13" hasCustomPrompt="1"/>
          </p:nvPr>
        </p:nvSpPr>
        <p:spPr>
          <a:xfrm>
            <a:off x="1397001" y="4876800"/>
            <a:ext cx="5486400" cy="3657600"/>
          </a:xfrm>
          <a:prstGeom prst="rect">
            <a:avLst/>
          </a:prstGeom>
        </p:spPr>
        <p:txBody>
          <a:bodyPr vert="horz" lIns="91036" tIns="45503" rIns="91036" bIns="45503"/>
          <a:lstStyle>
            <a:lvl1pPr algn="ctr">
              <a:defRPr sz="11900" i="0">
                <a:solidFill>
                  <a:srgbClr val="FFFFFF"/>
                </a:solidFill>
                <a:latin typeface="Bitter Regular"/>
                <a:cs typeface="Bitter Regular"/>
              </a:defRPr>
            </a:lvl1pPr>
          </a:lstStyle>
          <a:p>
            <a:pPr lvl="0"/>
            <a:r>
              <a:rPr lang="en-US" dirty="0" smtClean="0"/>
              <a:t>ONE</a:t>
            </a:r>
            <a:endParaRPr lang="en-US" dirty="0"/>
          </a:p>
        </p:txBody>
      </p:sp>
      <p:sp>
        <p:nvSpPr>
          <p:cNvPr id="7" name="Text Placeholder 13"/>
          <p:cNvSpPr>
            <a:spLocks noGrp="1"/>
          </p:cNvSpPr>
          <p:nvPr>
            <p:ph type="body" sz="quarter" idx="21" hasCustomPrompt="1"/>
          </p:nvPr>
        </p:nvSpPr>
        <p:spPr>
          <a:xfrm>
            <a:off x="9474200" y="609600"/>
            <a:ext cx="2590800" cy="3657600"/>
          </a:xfrm>
          <a:prstGeom prst="rect">
            <a:avLst/>
          </a:prstGeom>
        </p:spPr>
        <p:txBody>
          <a:bodyPr vert="horz" lIns="91036" tIns="45503" rIns="91036" bIns="45503"/>
          <a:lstStyle>
            <a:lvl1pPr algn="ctr">
              <a:defRPr sz="20100" b="0" i="0">
                <a:solidFill>
                  <a:srgbClr val="FFFFFF"/>
                </a:solidFill>
                <a:latin typeface="Bitter Regular"/>
                <a:cs typeface="Bitter Regular"/>
              </a:defRPr>
            </a:lvl1pPr>
          </a:lstStyle>
          <a:p>
            <a:pPr lvl="0"/>
            <a:r>
              <a:rPr lang="en-US" dirty="0" smtClean="0"/>
              <a:t>1</a:t>
            </a:r>
            <a:endParaRPr lang="en-US" dirty="0"/>
          </a:p>
        </p:txBody>
      </p:sp>
    </p:spTree>
    <p:extLst>
      <p:ext uri="{BB962C8B-B14F-4D97-AF65-F5344CB8AC3E}">
        <p14:creationId xmlns="" xmlns:p14="http://schemas.microsoft.com/office/powerpoint/2010/main" val="3030004517"/>
      </p:ext>
    </p:extLst>
  </p:cSld>
  <p:clrMapOvr>
    <a:masterClrMapping/>
  </p:clrMapOvr>
  <p:transition spd="slow">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4" name="Text Placeholder 5"/>
          <p:cNvSpPr>
            <a:spLocks noGrp="1"/>
          </p:cNvSpPr>
          <p:nvPr>
            <p:ph type="body" sz="quarter" idx="22" hasCustomPrompt="1"/>
          </p:nvPr>
        </p:nvSpPr>
        <p:spPr>
          <a:xfrm>
            <a:off x="10007725" y="-76200"/>
            <a:ext cx="1524001" cy="9906000"/>
          </a:xfrm>
          <a:prstGeom prst="rect">
            <a:avLst/>
          </a:prstGeom>
          <a:solidFill>
            <a:srgbClr val="009999"/>
          </a:solidFill>
          <a:ln w="76200" cmpd="sng">
            <a:solidFill>
              <a:srgbClr val="FFFFFF"/>
            </a:solidFill>
          </a:ln>
        </p:spPr>
        <p:txBody>
          <a:bodyPr vert="horz" lIns="91036" tIns="45503" rIns="91036" bIns="45503"/>
          <a:lstStyle>
            <a:lvl1pPr>
              <a:defRPr>
                <a:latin typeface="Bitter Regular"/>
                <a:cs typeface="Bitter Regular"/>
              </a:defRPr>
            </a:lvl1pPr>
          </a:lstStyle>
          <a:p>
            <a:pPr lvl="0"/>
            <a:r>
              <a:rPr lang="en-US" dirty="0" smtClean="0"/>
              <a:t>  </a:t>
            </a:r>
            <a:endParaRPr lang="en-US" dirty="0"/>
          </a:p>
        </p:txBody>
      </p:sp>
      <p:sp>
        <p:nvSpPr>
          <p:cNvPr id="10" name="Text Placeholder 21"/>
          <p:cNvSpPr>
            <a:spLocks noGrp="1"/>
          </p:cNvSpPr>
          <p:nvPr>
            <p:ph type="body" sz="quarter" idx="16" hasCustomPrompt="1"/>
          </p:nvPr>
        </p:nvSpPr>
        <p:spPr>
          <a:xfrm>
            <a:off x="8940800" y="533400"/>
            <a:ext cx="3657600" cy="3657600"/>
          </a:xfrm>
          <a:prstGeom prst="ellipse">
            <a:avLst/>
          </a:prstGeom>
          <a:solidFill>
            <a:srgbClr val="BAD80A"/>
          </a:solidFill>
          <a:ln w="76200" cmpd="sng">
            <a:solidFill>
              <a:srgbClr val="FFFFFF"/>
            </a:solidFill>
          </a:ln>
        </p:spPr>
        <p:txBody>
          <a:bodyPr vert="horz" lIns="91036" tIns="45503" rIns="91036" bIns="45503"/>
          <a:lstStyle>
            <a:lvl1pPr algn="ctr">
              <a:defRPr sz="14900" baseline="0">
                <a:solidFill>
                  <a:srgbClr val="FFFFFF"/>
                </a:solidFill>
                <a:latin typeface="Bitter Regular"/>
                <a:cs typeface="Bitter Regular"/>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 </a:t>
            </a:r>
            <a:endParaRPr lang="en-US" dirty="0"/>
          </a:p>
        </p:txBody>
      </p:sp>
      <p:sp>
        <p:nvSpPr>
          <p:cNvPr id="11" name="Text Placeholder 13"/>
          <p:cNvSpPr>
            <a:spLocks noGrp="1"/>
          </p:cNvSpPr>
          <p:nvPr>
            <p:ph type="body" sz="quarter" idx="21" hasCustomPrompt="1"/>
          </p:nvPr>
        </p:nvSpPr>
        <p:spPr>
          <a:xfrm>
            <a:off x="9474200" y="609600"/>
            <a:ext cx="2590800" cy="3657600"/>
          </a:xfrm>
          <a:prstGeom prst="rect">
            <a:avLst/>
          </a:prstGeom>
        </p:spPr>
        <p:txBody>
          <a:bodyPr vert="horz" lIns="91036" tIns="45503" rIns="91036" bIns="45503"/>
          <a:lstStyle>
            <a:lvl1pPr algn="ctr">
              <a:defRPr sz="20100" b="0" i="0">
                <a:solidFill>
                  <a:srgbClr val="FFFFFF"/>
                </a:solidFill>
                <a:latin typeface="Bitter Regular"/>
                <a:cs typeface="Bitter Regular"/>
              </a:defRPr>
            </a:lvl1pPr>
          </a:lstStyle>
          <a:p>
            <a:pPr lvl="0"/>
            <a:r>
              <a:rPr lang="en-US" dirty="0" smtClean="0"/>
              <a:t>1</a:t>
            </a:r>
            <a:endParaRPr lang="en-US" dirty="0"/>
          </a:p>
        </p:txBody>
      </p:sp>
      <p:sp>
        <p:nvSpPr>
          <p:cNvPr id="12" name="Text Placeholder 9"/>
          <p:cNvSpPr>
            <a:spLocks noGrp="1"/>
          </p:cNvSpPr>
          <p:nvPr>
            <p:ph type="body" sz="quarter" idx="10" hasCustomPrompt="1"/>
          </p:nvPr>
        </p:nvSpPr>
        <p:spPr>
          <a:xfrm>
            <a:off x="1930401" y="3581525"/>
            <a:ext cx="4267200" cy="2057399"/>
          </a:xfrm>
          <a:prstGeom prst="rect">
            <a:avLst/>
          </a:prstGeom>
        </p:spPr>
        <p:txBody>
          <a:bodyPr vert="horz" lIns="91036" tIns="45503" rIns="91036" bIns="45503"/>
          <a:lstStyle>
            <a:lvl1pPr algn="ctr">
              <a:defRPr sz="10000" i="0">
                <a:latin typeface="Bitter Regular"/>
                <a:cs typeface="Bitter Regular"/>
              </a:defRPr>
            </a:lvl1pPr>
          </a:lstStyle>
          <a:p>
            <a:pPr lvl="0"/>
            <a:r>
              <a:rPr lang="en-US" dirty="0" smtClean="0"/>
              <a:t>Part</a:t>
            </a:r>
          </a:p>
        </p:txBody>
      </p:sp>
      <p:sp>
        <p:nvSpPr>
          <p:cNvPr id="13" name="Text Placeholder 13"/>
          <p:cNvSpPr>
            <a:spLocks noGrp="1"/>
          </p:cNvSpPr>
          <p:nvPr>
            <p:ph type="body" sz="quarter" idx="13" hasCustomPrompt="1"/>
          </p:nvPr>
        </p:nvSpPr>
        <p:spPr>
          <a:xfrm>
            <a:off x="1397001" y="4876800"/>
            <a:ext cx="5486400" cy="3657600"/>
          </a:xfrm>
          <a:prstGeom prst="rect">
            <a:avLst/>
          </a:prstGeom>
        </p:spPr>
        <p:txBody>
          <a:bodyPr vert="horz" lIns="91036" tIns="45503" rIns="91036" bIns="45503"/>
          <a:lstStyle>
            <a:lvl1pPr algn="ctr">
              <a:defRPr sz="11900" i="0">
                <a:solidFill>
                  <a:srgbClr val="FFFFFF"/>
                </a:solidFill>
                <a:latin typeface="Bitter Regular"/>
                <a:cs typeface="Bitter Regular"/>
              </a:defRPr>
            </a:lvl1pPr>
          </a:lstStyle>
          <a:p>
            <a:pPr lvl="0"/>
            <a:r>
              <a:rPr lang="en-US" dirty="0" smtClean="0"/>
              <a:t>ONE</a:t>
            </a:r>
            <a:endParaRPr lang="en-US" dirty="0"/>
          </a:p>
        </p:txBody>
      </p:sp>
    </p:spTree>
    <p:extLst>
      <p:ext uri="{BB962C8B-B14F-4D97-AF65-F5344CB8AC3E}">
        <p14:creationId xmlns="" xmlns:p14="http://schemas.microsoft.com/office/powerpoint/2010/main" val="4163803076"/>
      </p:ext>
    </p:extLst>
  </p:cSld>
  <p:clrMapOvr>
    <a:masterClrMapping/>
  </p:clrMapOvr>
  <p:transition spd="slow">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Big Point Bar Orange">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0" y="3581402"/>
            <a:ext cx="13004800" cy="1905000"/>
          </a:xfrm>
          <a:prstGeom prst="rect">
            <a:avLst/>
          </a:prstGeom>
          <a:solidFill>
            <a:srgbClr val="BAD80A"/>
          </a:solidFill>
        </p:spPr>
        <p:txBody>
          <a:bodyPr vert="horz" lIns="91036" tIns="45503" rIns="91036" bIns="45503"/>
          <a:lstStyle>
            <a:lvl1pPr algn="ctr">
              <a:defRPr sz="10000" b="0" i="0">
                <a:solidFill>
                  <a:srgbClr val="FFFFFF"/>
                </a:solidFill>
                <a:latin typeface="Leelawadee" pitchFamily="34" charset="-34"/>
                <a:cs typeface="Leelawadee" pitchFamily="34" charset="-34"/>
              </a:defRPr>
            </a:lvl1pPr>
          </a:lstStyle>
          <a:p>
            <a:pPr lvl="0"/>
            <a:r>
              <a:rPr lang="en-US" dirty="0" smtClean="0"/>
              <a:t>ONE BIG POINT</a:t>
            </a:r>
            <a:endParaRPr lang="en-US" dirty="0"/>
          </a:p>
        </p:txBody>
      </p:sp>
    </p:spTree>
    <p:extLst>
      <p:ext uri="{BB962C8B-B14F-4D97-AF65-F5344CB8AC3E}">
        <p14:creationId xmlns="" xmlns:p14="http://schemas.microsoft.com/office/powerpoint/2010/main" val="3649263554"/>
      </p:ext>
    </p:extLst>
  </p:cSld>
  <p:clrMapOvr>
    <a:masterClrMapping/>
  </p:clrMapOvr>
  <p:transition spd="slow">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Big Point Bar Green">
    <p:spTree>
      <p:nvGrpSpPr>
        <p:cNvPr id="1" name=""/>
        <p:cNvGrpSpPr/>
        <p:nvPr/>
      </p:nvGrpSpPr>
      <p:grpSpPr>
        <a:xfrm>
          <a:off x="0" y="0"/>
          <a:ext cx="0" cy="0"/>
          <a:chOff x="0" y="0"/>
          <a:chExt cx="0" cy="0"/>
        </a:xfrm>
      </p:grpSpPr>
      <p:sp>
        <p:nvSpPr>
          <p:cNvPr id="3" name="Text Placeholder 13"/>
          <p:cNvSpPr>
            <a:spLocks noGrp="1"/>
          </p:cNvSpPr>
          <p:nvPr>
            <p:ph type="body" sz="quarter" idx="13" hasCustomPrompt="1"/>
          </p:nvPr>
        </p:nvSpPr>
        <p:spPr>
          <a:xfrm>
            <a:off x="0" y="3581402"/>
            <a:ext cx="13004800" cy="1905000"/>
          </a:xfrm>
          <a:prstGeom prst="rect">
            <a:avLst/>
          </a:prstGeom>
          <a:solidFill>
            <a:srgbClr val="009999"/>
          </a:solidFill>
        </p:spPr>
        <p:txBody>
          <a:bodyPr vert="horz" lIns="91036" tIns="45503" rIns="91036" bIns="45503"/>
          <a:lstStyle>
            <a:lvl1pPr algn="ctr">
              <a:defRPr sz="10000" b="0" i="0">
                <a:solidFill>
                  <a:srgbClr val="FFFFFF"/>
                </a:solidFill>
                <a:latin typeface="Leelawadee" pitchFamily="34" charset="-34"/>
                <a:cs typeface="Leelawadee" pitchFamily="34" charset="-34"/>
              </a:defRPr>
            </a:lvl1pPr>
          </a:lstStyle>
          <a:p>
            <a:pPr lvl="0"/>
            <a:r>
              <a:rPr lang="en-US" dirty="0" smtClean="0"/>
              <a:t>ONE BIG POINT</a:t>
            </a:r>
            <a:endParaRPr lang="en-US" dirty="0"/>
          </a:p>
        </p:txBody>
      </p:sp>
    </p:spTree>
    <p:extLst>
      <p:ext uri="{BB962C8B-B14F-4D97-AF65-F5344CB8AC3E}">
        <p14:creationId xmlns="" xmlns:p14="http://schemas.microsoft.com/office/powerpoint/2010/main" val="3382257818"/>
      </p:ext>
    </p:extLst>
  </p:cSld>
  <p:clrMapOvr>
    <a:masterClrMapping/>
  </p:clrMapOvr>
  <p:transition spd="slow">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Point Orange">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0" y="3124325"/>
            <a:ext cx="13004800" cy="3276599"/>
          </a:xfrm>
          <a:prstGeom prst="rect">
            <a:avLst/>
          </a:prstGeom>
          <a:noFill/>
        </p:spPr>
        <p:txBody>
          <a:bodyPr vert="horz" lIns="91036" tIns="45503" rIns="91036" bIns="45503"/>
          <a:lstStyle>
            <a:lvl1pPr algn="ctr">
              <a:defRPr sz="18100" i="0">
                <a:solidFill>
                  <a:srgbClr val="FFFFFF"/>
                </a:solidFill>
                <a:latin typeface="Bitter Regular"/>
                <a:cs typeface="Bitter Regular"/>
              </a:defRPr>
            </a:lvl1pPr>
          </a:lstStyle>
          <a:p>
            <a:pPr lvl="0"/>
            <a:r>
              <a:rPr lang="en-US" dirty="0" smtClean="0"/>
              <a:t>POINT</a:t>
            </a:r>
            <a:endParaRPr lang="en-US" dirty="0"/>
          </a:p>
        </p:txBody>
      </p:sp>
      <p:sp>
        <p:nvSpPr>
          <p:cNvPr id="5" name="Text Placeholder 9"/>
          <p:cNvSpPr>
            <a:spLocks noGrp="1"/>
          </p:cNvSpPr>
          <p:nvPr>
            <p:ph type="body" sz="quarter" idx="10" hasCustomPrompt="1"/>
          </p:nvPr>
        </p:nvSpPr>
        <p:spPr>
          <a:xfrm>
            <a:off x="3378200" y="2590800"/>
            <a:ext cx="6172200" cy="1447799"/>
          </a:xfrm>
          <a:prstGeom prst="rect">
            <a:avLst/>
          </a:prstGeom>
        </p:spPr>
        <p:txBody>
          <a:bodyPr vert="horz" lIns="91036" tIns="45503" rIns="91036" bIns="45503"/>
          <a:lstStyle>
            <a:lvl1pPr algn="ctr">
              <a:defRPr sz="6400" i="0">
                <a:solidFill>
                  <a:schemeClr val="tx1"/>
                </a:solidFill>
                <a:latin typeface="Bitter Regular"/>
                <a:cs typeface="Bitter Regular"/>
              </a:defRPr>
            </a:lvl1pPr>
          </a:lstStyle>
          <a:p>
            <a:pPr lvl="0"/>
            <a:r>
              <a:rPr lang="en-US" dirty="0" smtClean="0"/>
              <a:t>To highlight a</a:t>
            </a:r>
          </a:p>
        </p:txBody>
      </p:sp>
      <p:sp>
        <p:nvSpPr>
          <p:cNvPr id="6" name="Text Placeholder 9"/>
          <p:cNvSpPr>
            <a:spLocks noGrp="1"/>
          </p:cNvSpPr>
          <p:nvPr>
            <p:ph type="body" sz="quarter" idx="14" hasCustomPrompt="1"/>
          </p:nvPr>
        </p:nvSpPr>
        <p:spPr>
          <a:xfrm>
            <a:off x="3378200" y="5638800"/>
            <a:ext cx="6172200" cy="1447799"/>
          </a:xfrm>
          <a:prstGeom prst="rect">
            <a:avLst/>
          </a:prstGeom>
        </p:spPr>
        <p:txBody>
          <a:bodyPr vert="horz" lIns="91036" tIns="45503" rIns="91036" bIns="45503"/>
          <a:lstStyle>
            <a:lvl1pPr algn="ctr">
              <a:defRPr sz="6400" i="0">
                <a:solidFill>
                  <a:schemeClr val="tx1"/>
                </a:solidFill>
                <a:latin typeface="Bitter Regular"/>
                <a:cs typeface="Bitter Regular"/>
              </a:defRPr>
            </a:lvl1pPr>
          </a:lstStyle>
          <a:p>
            <a:pPr lvl="0"/>
            <a:r>
              <a:rPr lang="en-US" dirty="0" smtClean="0"/>
              <a:t>of importance</a:t>
            </a:r>
          </a:p>
        </p:txBody>
      </p:sp>
    </p:spTree>
    <p:extLst>
      <p:ext uri="{BB962C8B-B14F-4D97-AF65-F5344CB8AC3E}">
        <p14:creationId xmlns="" xmlns:p14="http://schemas.microsoft.com/office/powerpoint/2010/main" val="1548180851"/>
      </p:ext>
    </p:extLst>
  </p:cSld>
  <p:clrMapOvr>
    <a:masterClrMapping/>
  </p:clrMapOvr>
  <p:transition spd="slow">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417" r:id="rId1"/>
    <p:sldLayoutId id="2147487454" r:id="rId2"/>
    <p:sldLayoutId id="2147487460" r:id="rId3"/>
    <p:sldLayoutId id="2147487419" r:id="rId4"/>
    <p:sldLayoutId id="2147487461" r:id="rId5"/>
    <p:sldLayoutId id="2147487462" r:id="rId6"/>
    <p:sldLayoutId id="2147487425" r:id="rId7"/>
    <p:sldLayoutId id="2147487426" r:id="rId8"/>
    <p:sldLayoutId id="2147487427" r:id="rId9"/>
    <p:sldLayoutId id="2147487430" r:id="rId10"/>
    <p:sldLayoutId id="2147487402" r:id="rId11"/>
    <p:sldLayoutId id="2147487410" r:id="rId12"/>
    <p:sldLayoutId id="2147487434" r:id="rId13"/>
    <p:sldLayoutId id="2147487406" r:id="rId14"/>
    <p:sldLayoutId id="2147487444" r:id="rId15"/>
    <p:sldLayoutId id="2147487463" r:id="rId16"/>
    <p:sldLayoutId id="2147487464" r:id="rId17"/>
    <p:sldLayoutId id="2147487869" r:id="rId18"/>
    <p:sldLayoutId id="2147487870" r:id="rId19"/>
    <p:sldLayoutId id="2147487871" r:id="rId20"/>
    <p:sldLayoutId id="2147487872" r:id="rId21"/>
    <p:sldLayoutId id="2147487873" r:id="rId22"/>
    <p:sldLayoutId id="2147487874" r:id="rId23"/>
  </p:sldLayoutIdLst>
  <p:transition spd="slow">
    <p:random/>
  </p:transition>
  <p:timing>
    <p:tnLst>
      <p:par>
        <p:cTn id="1" dur="indefinite" restart="never" nodeType="tmRoot"/>
      </p:par>
    </p:tnLst>
  </p:timing>
  <p:hf sldNum="0" hdr="0" dt="0"/>
  <p:txStyles>
    <p:titleStyle>
      <a:lvl1pPr algn="ctr" rtl="0" eaLnBrk="1" fontAlgn="base" hangingPunct="1">
        <a:spcBef>
          <a:spcPct val="0"/>
        </a:spcBef>
        <a:spcAft>
          <a:spcPct val="0"/>
        </a:spcAft>
        <a:defRPr sz="28700">
          <a:solidFill>
            <a:schemeClr val="tx1"/>
          </a:solidFill>
          <a:latin typeface="+mj-lt"/>
          <a:ea typeface="+mj-ea"/>
          <a:cs typeface="+mj-cs"/>
          <a:sym typeface="Bebas Neue" charset="0"/>
        </a:defRPr>
      </a:lvl1pPr>
      <a:lvl2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2pPr>
      <a:lvl3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3pPr>
      <a:lvl4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4pPr>
      <a:lvl5pPr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5pPr>
      <a:lvl6pPr marL="455125"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6pPr>
      <a:lvl7pPr marL="910276"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7pPr>
      <a:lvl8pPr marL="1365440"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8pPr>
      <a:lvl9pPr marL="1820568" algn="ctr" rtl="0" eaLnBrk="1" fontAlgn="base" hangingPunct="1">
        <a:spcBef>
          <a:spcPct val="0"/>
        </a:spcBef>
        <a:spcAft>
          <a:spcPct val="0"/>
        </a:spcAft>
        <a:defRPr sz="28700">
          <a:solidFill>
            <a:schemeClr val="tx1"/>
          </a:solidFill>
          <a:latin typeface="Bebas Neue" charset="0"/>
          <a:ea typeface="ヒラギノ角ゴ ProN W3" charset="0"/>
          <a:cs typeface="ヒラギノ角ゴ ProN W3" charset="0"/>
          <a:sym typeface="Bebas Neue" charset="0"/>
        </a:defRPr>
      </a:lvl9pPr>
    </p:titleStyle>
    <p:bodyStyle>
      <a:lvl1pPr marL="341383" indent="-341383" algn="l" rtl="0" eaLnBrk="1" fontAlgn="base" hangingPunct="1">
        <a:spcBef>
          <a:spcPts val="1099"/>
        </a:spcBef>
        <a:spcAft>
          <a:spcPct val="0"/>
        </a:spcAft>
        <a:defRPr sz="4400">
          <a:solidFill>
            <a:srgbClr val="FFFFFF"/>
          </a:solidFill>
          <a:latin typeface="+mn-lt"/>
          <a:ea typeface="+mn-ea"/>
          <a:cs typeface="+mn-cs"/>
          <a:sym typeface="Lobster Two Italic" charset="0"/>
        </a:defRPr>
      </a:lvl1pPr>
      <a:lvl2pPr marL="644794" indent="-189629" algn="l" rtl="0" eaLnBrk="1" fontAlgn="base" hangingPunct="1">
        <a:spcBef>
          <a:spcPts val="1000"/>
        </a:spcBef>
        <a:spcAft>
          <a:spcPct val="0"/>
        </a:spcAft>
        <a:defRPr sz="3800">
          <a:solidFill>
            <a:srgbClr val="FFFFFF"/>
          </a:solidFill>
          <a:latin typeface="+mn-lt"/>
          <a:ea typeface="+mn-ea"/>
          <a:cs typeface="+mn-cs"/>
          <a:sym typeface="Lobster Two Italic" charset="0"/>
        </a:defRPr>
      </a:lvl2pPr>
      <a:lvl3pPr marL="1289554" indent="-379268" algn="l" rtl="0" eaLnBrk="1" fontAlgn="base" hangingPunct="1">
        <a:spcBef>
          <a:spcPts val="799"/>
        </a:spcBef>
        <a:spcAft>
          <a:spcPct val="0"/>
        </a:spcAft>
        <a:defRPr sz="3400">
          <a:solidFill>
            <a:srgbClr val="FFFFFF"/>
          </a:solidFill>
          <a:latin typeface="+mn-lt"/>
          <a:ea typeface="+mn-ea"/>
          <a:cs typeface="+mn-cs"/>
          <a:sym typeface="Lobster Two Italic" charset="0"/>
        </a:defRPr>
      </a:lvl3pPr>
      <a:lvl4pPr marL="1946992" indent="-581572" algn="l" rtl="0" eaLnBrk="1" fontAlgn="base" hangingPunct="1">
        <a:spcBef>
          <a:spcPts val="700"/>
        </a:spcBef>
        <a:spcAft>
          <a:spcPct val="0"/>
        </a:spcAft>
        <a:defRPr sz="2800">
          <a:solidFill>
            <a:srgbClr val="FFFFFF"/>
          </a:solidFill>
          <a:latin typeface="+mn-lt"/>
          <a:ea typeface="+mn-ea"/>
          <a:cs typeface="+mn-cs"/>
          <a:sym typeface="Lobster Two Italic" charset="0"/>
        </a:defRPr>
      </a:lvl4pPr>
      <a:lvl5pPr marL="2591804" indent="-771205" algn="l" rtl="0" eaLnBrk="1" fontAlgn="base" hangingPunct="1">
        <a:spcBef>
          <a:spcPts val="700"/>
        </a:spcBef>
        <a:spcAft>
          <a:spcPct val="0"/>
        </a:spcAft>
        <a:defRPr sz="2800">
          <a:solidFill>
            <a:srgbClr val="FFFFFF"/>
          </a:solidFill>
          <a:latin typeface="+mn-lt"/>
          <a:ea typeface="+mn-ea"/>
          <a:cs typeface="+mn-cs"/>
          <a:sym typeface="Lobster Two Italic" charset="0"/>
        </a:defRPr>
      </a:lvl5pPr>
      <a:lvl6pPr marL="3046953" algn="l" rtl="0" eaLnBrk="1" fontAlgn="base" hangingPunct="1">
        <a:spcBef>
          <a:spcPts val="700"/>
        </a:spcBef>
        <a:spcAft>
          <a:spcPct val="0"/>
        </a:spcAft>
        <a:defRPr sz="2800">
          <a:solidFill>
            <a:srgbClr val="FFFFFF"/>
          </a:solidFill>
          <a:latin typeface="+mn-lt"/>
          <a:ea typeface="+mn-ea"/>
          <a:cs typeface="+mn-cs"/>
          <a:sym typeface="Lobster Two Italic" charset="0"/>
        </a:defRPr>
      </a:lvl6pPr>
      <a:lvl7pPr marL="3502101" algn="l" rtl="0" eaLnBrk="1" fontAlgn="base" hangingPunct="1">
        <a:spcBef>
          <a:spcPts val="700"/>
        </a:spcBef>
        <a:spcAft>
          <a:spcPct val="0"/>
        </a:spcAft>
        <a:defRPr sz="2800">
          <a:solidFill>
            <a:srgbClr val="FFFFFF"/>
          </a:solidFill>
          <a:latin typeface="+mn-lt"/>
          <a:ea typeface="+mn-ea"/>
          <a:cs typeface="+mn-cs"/>
          <a:sym typeface="Lobster Two Italic" charset="0"/>
        </a:defRPr>
      </a:lvl7pPr>
      <a:lvl8pPr marL="3957256" algn="l" rtl="0" eaLnBrk="1" fontAlgn="base" hangingPunct="1">
        <a:spcBef>
          <a:spcPts val="700"/>
        </a:spcBef>
        <a:spcAft>
          <a:spcPct val="0"/>
        </a:spcAft>
        <a:defRPr sz="2800">
          <a:solidFill>
            <a:srgbClr val="FFFFFF"/>
          </a:solidFill>
          <a:latin typeface="+mn-lt"/>
          <a:ea typeface="+mn-ea"/>
          <a:cs typeface="+mn-cs"/>
          <a:sym typeface="Lobster Two Italic" charset="0"/>
        </a:defRPr>
      </a:lvl8pPr>
      <a:lvl9pPr marL="4412390" algn="l" rtl="0" eaLnBrk="1" fontAlgn="base" hangingPunct="1">
        <a:spcBef>
          <a:spcPts val="700"/>
        </a:spcBef>
        <a:spcAft>
          <a:spcPct val="0"/>
        </a:spcAft>
        <a:defRPr sz="2800">
          <a:solidFill>
            <a:srgbClr val="FFFFFF"/>
          </a:solidFill>
          <a:latin typeface="+mn-lt"/>
          <a:ea typeface="+mn-ea"/>
          <a:cs typeface="+mn-cs"/>
          <a:sym typeface="Lobster Two Italic" charset="0"/>
        </a:defRPr>
      </a:lvl9pPr>
    </p:bodyStyle>
    <p:otherStyle>
      <a:defPPr>
        <a:defRPr lang="en-US"/>
      </a:defPPr>
      <a:lvl1pPr marL="0" algn="l" defTabSz="455125" rtl="0" eaLnBrk="1" latinLnBrk="0" hangingPunct="1">
        <a:defRPr sz="1800" kern="1200">
          <a:solidFill>
            <a:schemeClr val="tx1"/>
          </a:solidFill>
          <a:latin typeface="+mn-lt"/>
          <a:ea typeface="+mn-ea"/>
          <a:cs typeface="+mn-cs"/>
        </a:defRPr>
      </a:lvl1pPr>
      <a:lvl2pPr marL="455125" algn="l" defTabSz="455125" rtl="0" eaLnBrk="1" latinLnBrk="0" hangingPunct="1">
        <a:defRPr sz="1800" kern="1200">
          <a:solidFill>
            <a:schemeClr val="tx1"/>
          </a:solidFill>
          <a:latin typeface="+mn-lt"/>
          <a:ea typeface="+mn-ea"/>
          <a:cs typeface="+mn-cs"/>
        </a:defRPr>
      </a:lvl2pPr>
      <a:lvl3pPr marL="910276" algn="l" defTabSz="455125" rtl="0" eaLnBrk="1" latinLnBrk="0" hangingPunct="1">
        <a:defRPr sz="1800" kern="1200">
          <a:solidFill>
            <a:schemeClr val="tx1"/>
          </a:solidFill>
          <a:latin typeface="+mn-lt"/>
          <a:ea typeface="+mn-ea"/>
          <a:cs typeface="+mn-cs"/>
        </a:defRPr>
      </a:lvl3pPr>
      <a:lvl4pPr marL="1365440" algn="l" defTabSz="455125" rtl="0" eaLnBrk="1" latinLnBrk="0" hangingPunct="1">
        <a:defRPr sz="1800" kern="1200">
          <a:solidFill>
            <a:schemeClr val="tx1"/>
          </a:solidFill>
          <a:latin typeface="+mn-lt"/>
          <a:ea typeface="+mn-ea"/>
          <a:cs typeface="+mn-cs"/>
        </a:defRPr>
      </a:lvl4pPr>
      <a:lvl5pPr marL="1820568" algn="l" defTabSz="455125" rtl="0" eaLnBrk="1" latinLnBrk="0" hangingPunct="1">
        <a:defRPr sz="1800" kern="1200">
          <a:solidFill>
            <a:schemeClr val="tx1"/>
          </a:solidFill>
          <a:latin typeface="+mn-lt"/>
          <a:ea typeface="+mn-ea"/>
          <a:cs typeface="+mn-cs"/>
        </a:defRPr>
      </a:lvl5pPr>
      <a:lvl6pPr marL="2275730" algn="l" defTabSz="455125" rtl="0" eaLnBrk="1" latinLnBrk="0" hangingPunct="1">
        <a:defRPr sz="1800" kern="1200">
          <a:solidFill>
            <a:schemeClr val="tx1"/>
          </a:solidFill>
          <a:latin typeface="+mn-lt"/>
          <a:ea typeface="+mn-ea"/>
          <a:cs typeface="+mn-cs"/>
        </a:defRPr>
      </a:lvl6pPr>
      <a:lvl7pPr marL="2730859" algn="l" defTabSz="455125" rtl="0" eaLnBrk="1" latinLnBrk="0" hangingPunct="1">
        <a:defRPr sz="1800" kern="1200">
          <a:solidFill>
            <a:schemeClr val="tx1"/>
          </a:solidFill>
          <a:latin typeface="+mn-lt"/>
          <a:ea typeface="+mn-ea"/>
          <a:cs typeface="+mn-cs"/>
        </a:defRPr>
      </a:lvl7pPr>
      <a:lvl8pPr marL="3186012" algn="l" defTabSz="455125" rtl="0" eaLnBrk="1" latinLnBrk="0" hangingPunct="1">
        <a:defRPr sz="1800" kern="1200">
          <a:solidFill>
            <a:schemeClr val="tx1"/>
          </a:solidFill>
          <a:latin typeface="+mn-lt"/>
          <a:ea typeface="+mn-ea"/>
          <a:cs typeface="+mn-cs"/>
        </a:defRPr>
      </a:lvl8pPr>
      <a:lvl9pPr marL="3641166" algn="l" defTabSz="4551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14.xml"/><Relationship Id="rId5" Type="http://schemas.openxmlformats.org/officeDocument/2006/relationships/image" Target="../media/image44.jpeg"/><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15.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6.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7.xml"/><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22.xml"/><Relationship Id="rId5" Type="http://schemas.openxmlformats.org/officeDocument/2006/relationships/image" Target="../media/image39.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39.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2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26.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27.xml"/><Relationship Id="rId5" Type="http://schemas.openxmlformats.org/officeDocument/2006/relationships/image" Target="../media/image39.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39.png"/><Relationship Id="rId5" Type="http://schemas.openxmlformats.org/officeDocument/2006/relationships/image" Target="../media/image59.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19.xml"/><Relationship Id="rId7" Type="http://schemas.openxmlformats.org/officeDocument/2006/relationships/image" Target="../media/image65.png"/><Relationship Id="rId2" Type="http://schemas.openxmlformats.org/officeDocument/2006/relationships/slideLayout" Target="../slideLayouts/slideLayout22.xml"/><Relationship Id="rId1" Type="http://schemas.openxmlformats.org/officeDocument/2006/relationships/tags" Target="../tags/tag3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1.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32.xml"/><Relationship Id="rId6" Type="http://schemas.openxmlformats.org/officeDocument/2006/relationships/image" Target="../media/image39.png"/><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image" Target="../media/image39.png"/><Relationship Id="rId5" Type="http://schemas.openxmlformats.org/officeDocument/2006/relationships/image" Target="../media/image69.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18" Type="http://schemas.openxmlformats.org/officeDocument/2006/relationships/image" Target="../media/image23.emf"/><Relationship Id="rId26" Type="http://schemas.openxmlformats.org/officeDocument/2006/relationships/image" Target="../media/image31.png"/><Relationship Id="rId3" Type="http://schemas.openxmlformats.org/officeDocument/2006/relationships/image" Target="../media/image8.jpeg"/><Relationship Id="rId21" Type="http://schemas.openxmlformats.org/officeDocument/2006/relationships/image" Target="../media/image26.emf"/><Relationship Id="rId7" Type="http://schemas.openxmlformats.org/officeDocument/2006/relationships/image" Target="../media/image12.emf"/><Relationship Id="rId12" Type="http://schemas.openxmlformats.org/officeDocument/2006/relationships/image" Target="../media/image17.emf"/><Relationship Id="rId17" Type="http://schemas.openxmlformats.org/officeDocument/2006/relationships/image" Target="../media/image22.emf"/><Relationship Id="rId25" Type="http://schemas.openxmlformats.org/officeDocument/2006/relationships/image" Target="../media/image30.emf"/><Relationship Id="rId2" Type="http://schemas.openxmlformats.org/officeDocument/2006/relationships/slideLayout" Target="../slideLayouts/slideLayout1.xml"/><Relationship Id="rId16" Type="http://schemas.openxmlformats.org/officeDocument/2006/relationships/image" Target="../media/image21.emf"/><Relationship Id="rId20" Type="http://schemas.openxmlformats.org/officeDocument/2006/relationships/image" Target="../media/image25.emf"/><Relationship Id="rId1" Type="http://schemas.openxmlformats.org/officeDocument/2006/relationships/tags" Target="../tags/tag6.xml"/><Relationship Id="rId6" Type="http://schemas.openxmlformats.org/officeDocument/2006/relationships/image" Target="../media/image11.emf"/><Relationship Id="rId11" Type="http://schemas.openxmlformats.org/officeDocument/2006/relationships/image" Target="../media/image16.emf"/><Relationship Id="rId24" Type="http://schemas.openxmlformats.org/officeDocument/2006/relationships/image" Target="../media/image29.emf"/><Relationship Id="rId5" Type="http://schemas.openxmlformats.org/officeDocument/2006/relationships/image" Target="../media/image10.emf"/><Relationship Id="rId15" Type="http://schemas.openxmlformats.org/officeDocument/2006/relationships/image" Target="../media/image20.emf"/><Relationship Id="rId23" Type="http://schemas.openxmlformats.org/officeDocument/2006/relationships/image" Target="../media/image28.emf"/><Relationship Id="rId10" Type="http://schemas.openxmlformats.org/officeDocument/2006/relationships/image" Target="../media/image15.emf"/><Relationship Id="rId19" Type="http://schemas.openxmlformats.org/officeDocument/2006/relationships/image" Target="../media/image24.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 Id="rId22" Type="http://schemas.openxmlformats.org/officeDocument/2006/relationships/image" Target="../media/image27.emf"/></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4.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17.xml"/><Relationship Id="rId1" Type="http://schemas.openxmlformats.org/officeDocument/2006/relationships/tags" Target="../tags/tag35.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17.xml"/><Relationship Id="rId1" Type="http://schemas.openxmlformats.org/officeDocument/2006/relationships/tags" Target="../tags/tag36.xml"/><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37.xml"/><Relationship Id="rId6" Type="http://schemas.openxmlformats.org/officeDocument/2006/relationships/image" Target="../media/image39.png"/><Relationship Id="rId5" Type="http://schemas.openxmlformats.org/officeDocument/2006/relationships/image" Target="../media/image72.png"/><Relationship Id="rId4"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79.png"/><Relationship Id="rId2" Type="http://schemas.openxmlformats.org/officeDocument/2006/relationships/slideLayout" Target="../slideLayouts/slideLayout17.xml"/><Relationship Id="rId1" Type="http://schemas.openxmlformats.org/officeDocument/2006/relationships/tags" Target="../tags/tag39.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hyperlink" Target="http://upload.wikimedia.org/wikipedia/commons/5/5c/Brain_limbicsystem.jpg"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1.xml"/><Relationship Id="rId1" Type="http://schemas.openxmlformats.org/officeDocument/2006/relationships/tags" Target="../tags/tag40.xml"/><Relationship Id="rId5" Type="http://schemas.openxmlformats.org/officeDocument/2006/relationships/image" Target="../media/image81.jpe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4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tags" Target="../tags/tag4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4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4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0.xml"/><Relationship Id="rId1" Type="http://schemas.openxmlformats.org/officeDocument/2006/relationships/tags" Target="../tags/tag4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0.xml"/><Relationship Id="rId1" Type="http://schemas.openxmlformats.org/officeDocument/2006/relationships/tags" Target="../tags/tag4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xml"/><Relationship Id="rId1" Type="http://schemas.openxmlformats.org/officeDocument/2006/relationships/tags" Target="../tags/tag4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0.xml"/><Relationship Id="rId1" Type="http://schemas.openxmlformats.org/officeDocument/2006/relationships/tags" Target="../tags/tag4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0.xml"/><Relationship Id="rId1" Type="http://schemas.openxmlformats.org/officeDocument/2006/relationships/tags" Target="../tags/tag4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0.xml"/><Relationship Id="rId1" Type="http://schemas.openxmlformats.org/officeDocument/2006/relationships/tags" Target="../tags/tag50.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8.xml"/><Relationship Id="rId1" Type="http://schemas.openxmlformats.org/officeDocument/2006/relationships/tags" Target="../tags/tag5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0.xml"/><Relationship Id="rId1" Type="http://schemas.openxmlformats.org/officeDocument/2006/relationships/tags" Target="../tags/tag52.xml"/><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53.xml"/><Relationship Id="rId5" Type="http://schemas.openxmlformats.org/officeDocument/2006/relationships/image" Target="../media/image71.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8.xml"/><Relationship Id="rId5" Type="http://schemas.openxmlformats.org/officeDocument/2006/relationships/image" Target="../media/image33.jpeg"/><Relationship Id="rId4" Type="http://schemas.openxmlformats.org/officeDocument/2006/relationships/image" Target="../media/image3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54.xml"/><Relationship Id="rId5" Type="http://schemas.openxmlformats.org/officeDocument/2006/relationships/image" Target="../media/image84.png"/><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55.xml"/><Relationship Id="rId5" Type="http://schemas.openxmlformats.org/officeDocument/2006/relationships/image" Target="../media/image86.png"/><Relationship Id="rId4" Type="http://schemas.openxmlformats.org/officeDocument/2006/relationships/image" Target="../media/image85.png"/></Relationships>
</file>

<file path=ppt/slides/_rels/slide52.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6.emf"/><Relationship Id="rId3" Type="http://schemas.openxmlformats.org/officeDocument/2006/relationships/image" Target="../media/image8.jpeg"/><Relationship Id="rId7" Type="http://schemas.openxmlformats.org/officeDocument/2006/relationships/image" Target="../media/image19.emf"/><Relationship Id="rId12" Type="http://schemas.openxmlformats.org/officeDocument/2006/relationships/image" Target="../media/image25.emf"/><Relationship Id="rId2" Type="http://schemas.openxmlformats.org/officeDocument/2006/relationships/slideLayout" Target="../slideLayouts/slideLayout1.xml"/><Relationship Id="rId1" Type="http://schemas.openxmlformats.org/officeDocument/2006/relationships/tags" Target="../tags/tag56.xml"/><Relationship Id="rId6" Type="http://schemas.openxmlformats.org/officeDocument/2006/relationships/image" Target="../media/image18.emf"/><Relationship Id="rId11" Type="http://schemas.openxmlformats.org/officeDocument/2006/relationships/image" Target="../media/image24.emf"/><Relationship Id="rId5" Type="http://schemas.openxmlformats.org/officeDocument/2006/relationships/image" Target="../media/image13.emf"/><Relationship Id="rId10" Type="http://schemas.openxmlformats.org/officeDocument/2006/relationships/image" Target="../media/image22.emf"/><Relationship Id="rId4" Type="http://schemas.openxmlformats.org/officeDocument/2006/relationships/image" Target="../media/image10.emf"/><Relationship Id="rId9" Type="http://schemas.openxmlformats.org/officeDocument/2006/relationships/image" Target="../media/image21.emf"/><Relationship Id="rId14" Type="http://schemas.openxmlformats.org/officeDocument/2006/relationships/image" Target="../media/image8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57.xml"/><Relationship Id="rId5" Type="http://schemas.openxmlformats.org/officeDocument/2006/relationships/image" Target="../media/image89.png"/><Relationship Id="rId4" Type="http://schemas.openxmlformats.org/officeDocument/2006/relationships/image" Target="../media/image8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8.xml"/><Relationship Id="rId1" Type="http://schemas.openxmlformats.org/officeDocument/2006/relationships/tags" Target="../tags/tag58.xml"/><Relationship Id="rId5" Type="http://schemas.openxmlformats.org/officeDocument/2006/relationships/image" Target="../media/image91.png"/><Relationship Id="rId4" Type="http://schemas.openxmlformats.org/officeDocument/2006/relationships/image" Target="../media/image9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8.xml"/><Relationship Id="rId1" Type="http://schemas.openxmlformats.org/officeDocument/2006/relationships/tags" Target="../tags/tag59.xml"/><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8.xml"/><Relationship Id="rId1" Type="http://schemas.openxmlformats.org/officeDocument/2006/relationships/tags" Target="../tags/tag60.xml"/><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8.xml"/><Relationship Id="rId1" Type="http://schemas.openxmlformats.org/officeDocument/2006/relationships/tags" Target="../tags/tag61.xml"/><Relationship Id="rId5" Type="http://schemas.openxmlformats.org/officeDocument/2006/relationships/image" Target="../media/image94.png"/><Relationship Id="rId4" Type="http://schemas.openxmlformats.org/officeDocument/2006/relationships/image" Target="../media/image93.png"/></Relationships>
</file>

<file path=ppt/slides/_rels/slide5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8.xml"/><Relationship Id="rId1" Type="http://schemas.openxmlformats.org/officeDocument/2006/relationships/tags" Target="../tags/tag62.xml"/><Relationship Id="rId6" Type="http://schemas.openxmlformats.org/officeDocument/2006/relationships/diagramColors" Target="../diagrams/colors1.xml"/><Relationship Id="rId11" Type="http://schemas.openxmlformats.org/officeDocument/2006/relationships/image" Target="../media/image90.png"/><Relationship Id="rId5" Type="http://schemas.openxmlformats.org/officeDocument/2006/relationships/diagramQuickStyle" Target="../diagrams/quickStyle1.xml"/><Relationship Id="rId10" Type="http://schemas.openxmlformats.org/officeDocument/2006/relationships/image" Target="../media/image92.png"/><Relationship Id="rId4" Type="http://schemas.openxmlformats.org/officeDocument/2006/relationships/diagramLayout" Target="../diagrams/layout1.xml"/><Relationship Id="rId9" Type="http://schemas.openxmlformats.org/officeDocument/2006/relationships/image" Target="../media/image95.jpe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tags" Target="../tags/tag63.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35.png"/><Relationship Id="rId4" Type="http://schemas.openxmlformats.org/officeDocument/2006/relationships/image" Target="../media/image3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64.xml"/><Relationship Id="rId5" Type="http://schemas.openxmlformats.org/officeDocument/2006/relationships/image" Target="../media/image33.jpe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1.png"/><Relationship Id="rId2" Type="http://schemas.openxmlformats.org/officeDocument/2006/relationships/slideLayout" Target="../slideLayouts/slideLayout10.xml"/><Relationship Id="rId1" Type="http://schemas.openxmlformats.org/officeDocument/2006/relationships/tags" Target="../tags/tag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1.png"/><Relationship Id="rId2"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9398000" y="0"/>
            <a:ext cx="3606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3600" dirty="0">
                <a:solidFill>
                  <a:schemeClr val="bg1"/>
                </a:solidFill>
                <a:latin typeface="Arial Narrow" pitchFamily="34" charset="0"/>
              </a:rPr>
              <a:t/>
            </a:r>
            <a:br>
              <a:rPr lang="en-US" sz="3600" dirty="0">
                <a:solidFill>
                  <a:schemeClr val="bg1"/>
                </a:solidFill>
                <a:latin typeface="Arial Narrow" pitchFamily="34" charset="0"/>
              </a:rPr>
            </a:b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3600" dirty="0">
                <a:solidFill>
                  <a:schemeClr val="bg1"/>
                </a:solidFill>
                <a:latin typeface="Arial Narrow" pitchFamily="34" charset="0"/>
              </a:rPr>
              <a:t>Program Facilitator:</a:t>
            </a:r>
          </a:p>
          <a:p>
            <a:pPr marL="0" marR="0" indent="0" algn="l" defTabSz="914400" rtl="0" eaLnBrk="1" fontAlgn="base" latinLnBrk="0" hangingPunct="1">
              <a:lnSpc>
                <a:spcPct val="100000"/>
              </a:lnSpc>
              <a:spcBef>
                <a:spcPct val="0"/>
              </a:spcBef>
              <a:spcAft>
                <a:spcPct val="0"/>
              </a:spcAft>
              <a:buClrTx/>
              <a:buSzTx/>
              <a:buFontTx/>
              <a:buNone/>
              <a:tabLst/>
            </a:pPr>
            <a:endParaRPr lang="en-US" sz="3600" dirty="0">
              <a:solidFill>
                <a:schemeClr val="bg1"/>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bg1"/>
              </a:solidFill>
              <a:effectLst/>
              <a:latin typeface="Arial Narrow" pitchFamily="34" charset="0"/>
              <a:sym typeface="Gill Sans" charset="0"/>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bg1"/>
              </a:solidFill>
              <a:effectLst/>
              <a:latin typeface="Arial Narrow" pitchFamily="34" charset="0"/>
              <a:sym typeface="Gill Sans" charset="0"/>
            </a:endParaRPr>
          </a:p>
        </p:txBody>
      </p:sp>
      <p:sp>
        <p:nvSpPr>
          <p:cNvPr id="6" name="TextBox 5"/>
          <p:cNvSpPr txBox="1"/>
          <p:nvPr/>
        </p:nvSpPr>
        <p:spPr>
          <a:xfrm>
            <a:off x="0" y="2362200"/>
            <a:ext cx="9474200" cy="2246769"/>
          </a:xfrm>
          <a:prstGeom prst="rect">
            <a:avLst/>
          </a:prstGeom>
          <a:noFill/>
        </p:spPr>
        <p:txBody>
          <a:bodyPr wrap="square" rtlCol="0">
            <a:spAutoFit/>
          </a:bodyPr>
          <a:lstStyle/>
          <a:p>
            <a:pPr algn="l"/>
            <a:r>
              <a:rPr lang="en-US" sz="3600" b="1" dirty="0">
                <a:solidFill>
                  <a:srgbClr val="008C82"/>
                </a:solidFill>
                <a:latin typeface="Arial Narrow" pitchFamily="34" charset="0"/>
              </a:rPr>
              <a:t>Engaging in Conversations to </a:t>
            </a:r>
            <a:r>
              <a:rPr lang="en-US" sz="3600" b="1" dirty="0" smtClean="0">
                <a:solidFill>
                  <a:srgbClr val="008C82"/>
                </a:solidFill>
                <a:latin typeface="Arial Narrow" pitchFamily="34" charset="0"/>
              </a:rPr>
              <a:t>Optimize Employee</a:t>
            </a:r>
            <a:endParaRPr lang="en-US" sz="3600" b="1" dirty="0">
              <a:solidFill>
                <a:srgbClr val="008C82"/>
              </a:solidFill>
              <a:latin typeface="Arial Narrow" pitchFamily="34" charset="0"/>
            </a:endParaRPr>
          </a:p>
          <a:p>
            <a:pPr algn="l"/>
            <a:r>
              <a:rPr lang="en-US" sz="3600" dirty="0" smtClean="0">
                <a:solidFill>
                  <a:srgbClr val="009999"/>
                </a:solidFill>
                <a:latin typeface="Arial Narrow" pitchFamily="34" charset="0"/>
              </a:rPr>
              <a:t>Performance </a:t>
            </a:r>
            <a:r>
              <a:rPr lang="en-US" sz="3600" dirty="0">
                <a:solidFill>
                  <a:srgbClr val="009999"/>
                </a:solidFill>
                <a:latin typeface="Arial Narrow" pitchFamily="34" charset="0"/>
              </a:rPr>
              <a:t>and Potential</a:t>
            </a:r>
          </a:p>
          <a:p>
            <a:pPr algn="l"/>
            <a:endParaRPr lang="en-US" sz="3600" dirty="0">
              <a:solidFill>
                <a:srgbClr val="009999"/>
              </a:solidFill>
              <a:latin typeface="Arial Narrow" pitchFamily="34" charset="0"/>
            </a:endParaRPr>
          </a:p>
          <a:p>
            <a:pPr algn="l"/>
            <a:r>
              <a:rPr lang="en-US" sz="3200" dirty="0" smtClean="0">
                <a:solidFill>
                  <a:schemeClr val="tx1">
                    <a:lumMod val="50000"/>
                    <a:lumOff val="50000"/>
                  </a:schemeClr>
                </a:solidFill>
                <a:latin typeface="Arial Narrow" pitchFamily="34" charset="0"/>
              </a:rPr>
              <a:t>Manager’s </a:t>
            </a:r>
            <a:r>
              <a:rPr lang="en-US" sz="3200" dirty="0">
                <a:solidFill>
                  <a:schemeClr val="tx1">
                    <a:lumMod val="50000"/>
                    <a:lumOff val="50000"/>
                  </a:schemeClr>
                </a:solidFill>
                <a:latin typeface="Arial Narrow" pitchFamily="34" charset="0"/>
              </a:rPr>
              <a:t>Program</a:t>
            </a:r>
            <a:endParaRPr lang="en-US" sz="3200" b="1" dirty="0">
              <a:solidFill>
                <a:schemeClr val="tx1">
                  <a:lumMod val="50000"/>
                  <a:lumOff val="50000"/>
                </a:schemeClr>
              </a:solidFill>
              <a:latin typeface="Arial Narrow" pitchFamily="34" charset="0"/>
            </a:endParaRPr>
          </a:p>
        </p:txBody>
      </p:sp>
      <p:pic>
        <p:nvPicPr>
          <p:cNvPr id="7" name="Picture 6" descr="JR01_Logo_Ctr_Final_RGB.jpg"/>
          <p:cNvPicPr>
            <a:picLocks noChangeAspect="1"/>
          </p:cNvPicPr>
          <p:nvPr/>
        </p:nvPicPr>
        <p:blipFill>
          <a:blip r:embed="rId3"/>
          <a:stretch>
            <a:fillRect/>
          </a:stretch>
        </p:blipFill>
        <p:spPr>
          <a:xfrm>
            <a:off x="7645400" y="7010400"/>
            <a:ext cx="1694688" cy="2478024"/>
          </a:xfrm>
          <a:prstGeom prst="rect">
            <a:avLst/>
          </a:prstGeom>
        </p:spPr>
      </p:pic>
      <p:sp>
        <p:nvSpPr>
          <p:cNvPr id="8" name="TextBox 7"/>
          <p:cNvSpPr txBox="1"/>
          <p:nvPr/>
        </p:nvSpPr>
        <p:spPr>
          <a:xfrm rot="19513349">
            <a:off x="2994605" y="3330744"/>
            <a:ext cx="4800600" cy="3631763"/>
          </a:xfrm>
          <a:prstGeom prst="rect">
            <a:avLst/>
          </a:prstGeom>
          <a:noFill/>
        </p:spPr>
        <p:txBody>
          <a:bodyPr wrap="square" rtlCol="0">
            <a:spAutoFit/>
          </a:bodyPr>
          <a:lstStyle/>
          <a:p>
            <a:r>
              <a:rPr lang="en-US" sz="11500" dirty="0" smtClean="0">
                <a:solidFill>
                  <a:srgbClr val="006699"/>
                </a:solidFill>
                <a:latin typeface="Articulate" pitchFamily="2" charset="0"/>
              </a:rPr>
              <a:t>Cover Slide</a:t>
            </a:r>
            <a:endParaRPr lang="en-US" sz="11500" dirty="0">
              <a:solidFill>
                <a:srgbClr val="006699"/>
              </a:solidFill>
              <a:latin typeface="Articulate" pitchFamily="2" charset="0"/>
            </a:endParaRPr>
          </a:p>
        </p:txBody>
      </p:sp>
      <p:sp>
        <p:nvSpPr>
          <p:cNvPr id="9" name="Footer Placeholder 4"/>
          <p:cNvSpPr txBox="1">
            <a:spLocks/>
          </p:cNvSpPr>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j-lt"/>
                <a:ea typeface="ヒラギノ角ゴ ProN W3" charset="0"/>
                <a:cs typeface="ヒラギノ角ゴ ProN W3" charset="0"/>
                <a:sym typeface="Gill Sans" charset="0"/>
              </a:rPr>
              <a:t>©2017 copyright Employee Performance Solutions, LLC  All Rights Reserved | For Use Within Client Organization</a:t>
            </a:r>
            <a:endParaRPr kumimoji="0" lang="en-US" sz="1200" b="0" i="0" u="none" strike="noStrike" kern="1200" cap="none" spc="0" normalizeH="0" baseline="0" noProof="0" dirty="0">
              <a:ln>
                <a:noFill/>
              </a:ln>
              <a:solidFill>
                <a:schemeClr val="tx1">
                  <a:tint val="75000"/>
                </a:schemeClr>
              </a:solidFill>
              <a:effectLst/>
              <a:uLnTx/>
              <a:uFillTx/>
              <a:latin typeface="+mj-lt"/>
              <a:ea typeface="ヒラギノ角ゴ ProN W3" charset="0"/>
              <a:cs typeface="ヒラギノ角ゴ ProN W3" charset="0"/>
              <a:sym typeface="Gill Sans" charset="0"/>
            </a:endParaRPr>
          </a:p>
        </p:txBody>
      </p:sp>
    </p:spTree>
    <p:custDataLst>
      <p:tags r:id="rId1"/>
    </p:custData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Jamie\Dropbox\Camera Uploads\2010-06-01 15.36.5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3493" y="1517227"/>
            <a:ext cx="5608320" cy="7477760"/>
          </a:xfrm>
          <a:prstGeom prst="rect">
            <a:avLst/>
          </a:prstGeom>
          <a:noFill/>
          <a:extLst>
            <a:ext uri="{909E8E84-426E-40DD-AFC4-6F175D3DCCD1}">
              <a14:hiddenFill xmlns="" xmlns:a14="http://schemas.microsoft.com/office/drawing/2010/main">
                <a:solidFill>
                  <a:srgbClr val="FFFFFF"/>
                </a:solidFill>
              </a14:hiddenFill>
            </a:ext>
          </a:extLst>
        </p:spPr>
      </p:pic>
      <p:pic>
        <p:nvPicPr>
          <p:cNvPr id="60419" name="Picture 3" descr="C:\Users\Jamie\Dropbox\Camera Uploads\2010-06-15 13.38.3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27520" y="1582756"/>
            <a:ext cx="5608320" cy="7477760"/>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 xmlns:p14="http://schemas.microsoft.com/office/powerpoint/2010/main" val="1458396894"/>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225800" y="5638800"/>
            <a:ext cx="533400" cy="1143000"/>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Rounded Rectangle 5"/>
          <p:cNvSpPr/>
          <p:nvPr/>
        </p:nvSpPr>
        <p:spPr bwMode="auto">
          <a:xfrm>
            <a:off x="1016000" y="8153400"/>
            <a:ext cx="1295400" cy="685800"/>
          </a:xfrm>
          <a:prstGeom prst="roundRect">
            <a:avLst/>
          </a:pr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7" name="Picture 2"/>
          <p:cNvPicPr>
            <a:picLocks noChangeAspect="1" noChangeArrowheads="1"/>
          </p:cNvPicPr>
          <p:nvPr/>
        </p:nvPicPr>
        <p:blipFill>
          <a:blip r:embed="rId4"/>
          <a:srcRect/>
          <a:stretch>
            <a:fillRect/>
          </a:stretch>
        </p:blipFill>
        <p:spPr bwMode="auto">
          <a:xfrm>
            <a:off x="711200" y="1447800"/>
            <a:ext cx="10192085" cy="7780564"/>
          </a:xfrm>
          <a:prstGeom prst="rect">
            <a:avLst/>
          </a:prstGeom>
          <a:noFill/>
          <a:ln w="9525" algn="in">
            <a:noFill/>
            <a:miter lim="800000"/>
            <a:headEnd/>
            <a:tailEnd/>
          </a:ln>
          <a:effectLst/>
        </p:spPr>
      </p:pic>
      <p:sp>
        <p:nvSpPr>
          <p:cNvPr id="8" name="Title 3"/>
          <p:cNvSpPr>
            <a:spLocks noGrp="1"/>
          </p:cNvSpPr>
          <p:nvPr>
            <p:ph type="title"/>
          </p:nvPr>
        </p:nvSpPr>
        <p:spPr>
          <a:xfrm>
            <a:off x="177800" y="152400"/>
            <a:ext cx="12573000" cy="1819275"/>
          </a:xfrm>
        </p:spPr>
        <p:txBody>
          <a:bodyPr>
            <a:noAutofit/>
          </a:bodyPr>
          <a:lstStyle/>
          <a:p>
            <a:pPr>
              <a:spcBef>
                <a:spcPts val="1099"/>
              </a:spcBef>
            </a:pPr>
            <a:r>
              <a:rPr lang="en-US" sz="4400" b="1" dirty="0" smtClean="0">
                <a:solidFill>
                  <a:srgbClr val="008C82"/>
                </a:solidFill>
                <a:latin typeface="Adobe Fan Heiti Std B" pitchFamily="34" charset="-128"/>
                <a:ea typeface="Adobe Fan Heiti Std B" pitchFamily="34" charset="-128"/>
                <a:cs typeface="Leelawadee" pitchFamily="34" charset="-34"/>
                <a:sym typeface="Gill Sans" charset="0"/>
              </a:rPr>
              <a:t>Use the Employee Performance </a:t>
            </a:r>
            <a:r>
              <a:rPr lang="en-US" sz="4400" b="1" dirty="0" smtClean="0">
                <a:solidFill>
                  <a:srgbClr val="6EA92D"/>
                </a:solidFill>
                <a:latin typeface="Adobe Fan Heiti Std B" pitchFamily="34" charset="-128"/>
                <a:ea typeface="Adobe Fan Heiti Std B" pitchFamily="34" charset="-128"/>
                <a:cs typeface="Leelawadee" pitchFamily="34" charset="-34"/>
                <a:sym typeface="Gill Sans" charset="0"/>
              </a:rPr>
              <a:t>Continuum to:</a:t>
            </a:r>
            <a:endParaRPr lang="en-US" sz="4400" b="1" dirty="0">
              <a:solidFill>
                <a:srgbClr val="6EA92D"/>
              </a:solidFill>
              <a:latin typeface="Adobe Fan Heiti Std B" pitchFamily="34" charset="-128"/>
              <a:ea typeface="Adobe Fan Heiti Std B" pitchFamily="34" charset="-128"/>
              <a:cs typeface="Leelawadee" pitchFamily="34" charset="-34"/>
              <a:sym typeface="Gill Sans" charset="0"/>
            </a:endParaRPr>
          </a:p>
        </p:txBody>
      </p:sp>
      <p:sp>
        <p:nvSpPr>
          <p:cNvPr id="10" name="Rectangle 9"/>
          <p:cNvSpPr/>
          <p:nvPr/>
        </p:nvSpPr>
        <p:spPr bwMode="auto">
          <a:xfrm>
            <a:off x="10769600" y="7086600"/>
            <a:ext cx="2235200" cy="26670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C</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3"/>
          <p:cNvPicPr>
            <a:picLocks noChangeAspect="1" noChangeArrowheads="1"/>
          </p:cNvPicPr>
          <p:nvPr/>
        </p:nvPicPr>
        <p:blipFill>
          <a:blip r:embed="rId5" cstate="print"/>
          <a:srcRect/>
          <a:stretch>
            <a:fillRect/>
          </a:stretch>
        </p:blipFill>
        <p:spPr bwMode="auto">
          <a:xfrm>
            <a:off x="10820400" y="7162800"/>
            <a:ext cx="2082800" cy="1650038"/>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11036291" y="90310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Card</a:t>
            </a:r>
            <a:endParaRPr lang="en-US" sz="3600" b="1" dirty="0">
              <a:latin typeface="Leelawadee" panose="020B0502040204020203" pitchFamily="34" charset="-34"/>
              <a:cs typeface="Leelawadee" panose="020B0502040204020203" pitchFamily="34" charset="-34"/>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14926"/>
          <a:ext cx="13004800" cy="9753599"/>
        </p:xfrm>
        <a:graphic>
          <a:graphicData uri="http://schemas.openxmlformats.org/drawingml/2006/table">
            <a:tbl>
              <a:tblPr firstRow="1" bandRow="1">
                <a:tableStyleId>{69C7853C-536D-4A76-A0AE-DD22124D55A5}</a:tableStyleId>
              </a:tblPr>
              <a:tblGrid>
                <a:gridCol w="5969000"/>
                <a:gridCol w="7035800"/>
              </a:tblGrid>
              <a:tr h="1494919">
                <a:tc gridSpan="2">
                  <a:txBody>
                    <a:bodyPr/>
                    <a:lstStyle/>
                    <a:p>
                      <a:r>
                        <a:rPr lang="en-US" sz="6600" dirty="0" smtClean="0">
                          <a:latin typeface="Adobe Fan Heiti Std B" pitchFamily="34" charset="-128"/>
                          <a:ea typeface="Adobe Fan Heiti Std B" pitchFamily="34" charset="-128"/>
                        </a:rPr>
                        <a:t> Program Purpose</a:t>
                      </a:r>
                      <a:endParaRPr lang="en-US" sz="6600" dirty="0">
                        <a:latin typeface="Adobe Fan Heiti Std B" pitchFamily="34" charset="-128"/>
                        <a:ea typeface="Adobe Fan Heiti Std B" pitchFamily="34" charset="-128"/>
                      </a:endParaRPr>
                    </a:p>
                  </a:txBody>
                  <a:tcPr>
                    <a:solidFill>
                      <a:srgbClr val="92D050"/>
                    </a:solidFill>
                  </a:tcPr>
                </a:tc>
                <a:tc hMerge="1">
                  <a:txBody>
                    <a:bodyPr/>
                    <a:lstStyle/>
                    <a:p>
                      <a:endParaRPr lang="en-US" dirty="0"/>
                    </a:p>
                  </a:txBody>
                  <a:tcPr>
                    <a:solidFill>
                      <a:srgbClr val="92D050"/>
                    </a:solidFill>
                  </a:tcPr>
                </a:tc>
              </a:tr>
              <a:tr h="8258680">
                <a:tc>
                  <a:txBody>
                    <a:bodyPr/>
                    <a:lstStyle/>
                    <a:p>
                      <a:endParaRPr lang="en-US" dirty="0"/>
                    </a:p>
                  </a:txBody>
                  <a:tcPr>
                    <a:solidFill>
                      <a:schemeClr val="bg1"/>
                    </a:solidFill>
                  </a:tcPr>
                </a:tc>
                <a:tc>
                  <a:txBody>
                    <a:bodyPr/>
                    <a:lstStyle/>
                    <a:p>
                      <a:pPr marL="0" marR="0" indent="0" algn="l" defTabSz="455125" rtl="0" eaLnBrk="1" fontAlgn="auto" latinLnBrk="0" hangingPunct="1">
                        <a:lnSpc>
                          <a:spcPct val="100000"/>
                        </a:lnSpc>
                        <a:spcBef>
                          <a:spcPts val="0"/>
                        </a:spcBef>
                        <a:spcAft>
                          <a:spcPts val="0"/>
                        </a:spcAft>
                        <a:buClrTx/>
                        <a:buSzTx/>
                        <a:buFontTx/>
                        <a:buNone/>
                        <a:tabLst/>
                        <a:defRPr/>
                      </a:pPr>
                      <a:endParaRPr lang="en-US" sz="3200" dirty="0" smtClean="0">
                        <a:solidFill>
                          <a:schemeClr val="bg1"/>
                        </a:solidFill>
                        <a:latin typeface="Calibri" pitchFamily="34" charset="0"/>
                        <a:ea typeface="Adobe Fan Heiti Std B" pitchFamily="34" charset="-128"/>
                      </a:endParaRPr>
                    </a:p>
                    <a:p>
                      <a:pPr marL="0" marR="0" indent="0" algn="l" defTabSz="455125" rtl="0" eaLnBrk="1" fontAlgn="auto" latinLnBrk="0" hangingPunct="1">
                        <a:lnSpc>
                          <a:spcPct val="100000"/>
                        </a:lnSpc>
                        <a:spcBef>
                          <a:spcPts val="0"/>
                        </a:spcBef>
                        <a:spcAft>
                          <a:spcPts val="0"/>
                        </a:spcAft>
                        <a:buClrTx/>
                        <a:buSzTx/>
                        <a:buFontTx/>
                        <a:buNone/>
                        <a:tabLst/>
                        <a:defRPr/>
                      </a:pPr>
                      <a:endParaRPr lang="en-US" sz="3200" dirty="0" smtClean="0">
                        <a:solidFill>
                          <a:schemeClr val="bg1"/>
                        </a:solidFill>
                        <a:latin typeface="Calibri" pitchFamily="34" charset="0"/>
                        <a:ea typeface="Adobe Fan Heiti Std B" pitchFamily="34" charset="-128"/>
                      </a:endParaRPr>
                    </a:p>
                    <a:p>
                      <a:pPr marL="0" marR="0" indent="0" algn="l" defTabSz="455125" rtl="0" eaLnBrk="1" fontAlgn="auto" latinLnBrk="0" hangingPunct="1">
                        <a:lnSpc>
                          <a:spcPct val="100000"/>
                        </a:lnSpc>
                        <a:spcBef>
                          <a:spcPts val="0"/>
                        </a:spcBef>
                        <a:spcAft>
                          <a:spcPts val="0"/>
                        </a:spcAft>
                        <a:buClrTx/>
                        <a:buSzTx/>
                        <a:buFontTx/>
                        <a:buNone/>
                        <a:tabLst/>
                        <a:defRPr/>
                      </a:pPr>
                      <a:endParaRPr lang="en-US" sz="3200" dirty="0" smtClean="0">
                        <a:solidFill>
                          <a:schemeClr val="bg1"/>
                        </a:solidFill>
                        <a:latin typeface="Calibri" pitchFamily="34" charset="0"/>
                        <a:ea typeface="Adobe Fan Heiti Std B" pitchFamily="34" charset="-128"/>
                      </a:endParaRPr>
                    </a:p>
                    <a:p>
                      <a:pPr marL="0" marR="0" indent="0" algn="l" defTabSz="455125" rtl="0" eaLnBrk="1" fontAlgn="auto" latinLnBrk="0" hangingPunct="1">
                        <a:lnSpc>
                          <a:spcPct val="100000"/>
                        </a:lnSpc>
                        <a:spcBef>
                          <a:spcPts val="0"/>
                        </a:spcBef>
                        <a:spcAft>
                          <a:spcPts val="0"/>
                        </a:spcAft>
                        <a:buClrTx/>
                        <a:buSzTx/>
                        <a:buFontTx/>
                        <a:buNone/>
                        <a:tabLst/>
                        <a:defRPr/>
                      </a:pPr>
                      <a:endParaRPr lang="en-US" sz="3200" dirty="0" smtClean="0">
                        <a:solidFill>
                          <a:schemeClr val="bg1"/>
                        </a:solidFill>
                        <a:latin typeface="Calibri" pitchFamily="34" charset="0"/>
                        <a:ea typeface="Adobe Fan Heiti Std B" pitchFamily="34" charset="-128"/>
                      </a:endParaRPr>
                    </a:p>
                    <a:p>
                      <a:pPr marL="0" marR="0" indent="0" algn="l" defTabSz="455125"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latin typeface="Calibri" pitchFamily="34" charset="0"/>
                          <a:ea typeface="Adobe Fan Heiti Std B" pitchFamily="34" charset="-128"/>
                        </a:rPr>
                        <a:t>All of the concepts</a:t>
                      </a:r>
                      <a:r>
                        <a:rPr lang="en-US" sz="3200" baseline="0" dirty="0" smtClean="0">
                          <a:solidFill>
                            <a:schemeClr val="bg1"/>
                          </a:solidFill>
                          <a:latin typeface="Calibri" pitchFamily="34" charset="0"/>
                          <a:ea typeface="Adobe Fan Heiti Std B" pitchFamily="34" charset="-128"/>
                        </a:rPr>
                        <a:t> and tools in this program are designed to drive employee performance towards the “upper-right” corner of the Employee Performance Continuum</a:t>
                      </a:r>
                      <a:endParaRPr lang="en-US" sz="3200" dirty="0" smtClean="0">
                        <a:solidFill>
                          <a:schemeClr val="bg1"/>
                        </a:solidFill>
                        <a:latin typeface="Calibri" pitchFamily="34" charset="0"/>
                        <a:ea typeface="Adobe Fan Heiti Std B" pitchFamily="34" charset="-128"/>
                      </a:endParaRPr>
                    </a:p>
                    <a:p>
                      <a:endParaRPr lang="en-US" sz="3200" dirty="0" smtClean="0">
                        <a:solidFill>
                          <a:schemeClr val="bg1"/>
                        </a:solidFill>
                        <a:latin typeface="Calibri" pitchFamily="34" charset="0"/>
                        <a:ea typeface="Adobe Fan Heiti Std B" pitchFamily="34" charset="-128"/>
                      </a:endParaRPr>
                    </a:p>
                    <a:p>
                      <a:r>
                        <a:rPr lang="en-US" sz="3200" dirty="0" smtClean="0">
                          <a:solidFill>
                            <a:schemeClr val="bg1"/>
                          </a:solidFill>
                          <a:latin typeface="Calibri" pitchFamily="34" charset="0"/>
                          <a:ea typeface="Adobe Fan Heiti Std B" pitchFamily="34" charset="-128"/>
                        </a:rPr>
                        <a:t/>
                      </a:r>
                      <a:br>
                        <a:rPr lang="en-US" sz="3200" dirty="0" smtClean="0">
                          <a:solidFill>
                            <a:schemeClr val="bg1"/>
                          </a:solidFill>
                          <a:latin typeface="Calibri" pitchFamily="34" charset="0"/>
                          <a:ea typeface="Adobe Fan Heiti Std B" pitchFamily="34" charset="-128"/>
                        </a:rPr>
                      </a:br>
                      <a:endParaRPr lang="en-US" sz="3200" dirty="0">
                        <a:solidFill>
                          <a:schemeClr val="bg1"/>
                        </a:solidFill>
                        <a:latin typeface="Calibri" pitchFamily="34" charset="0"/>
                        <a:ea typeface="Adobe Fan Heiti Std B" pitchFamily="34" charset="-128"/>
                      </a:endParaRPr>
                    </a:p>
                  </a:txBody>
                  <a:tcPr>
                    <a:solidFill>
                      <a:srgbClr val="92D050"/>
                    </a:solidFill>
                  </a:tcPr>
                </a:tc>
              </a:tr>
            </a:tbl>
          </a:graphicData>
        </a:graphic>
      </p:graphicFrame>
      <p:sp>
        <p:nvSpPr>
          <p:cNvPr id="15" name="Rounded Rectangle 14"/>
          <p:cNvSpPr/>
          <p:nvPr/>
        </p:nvSpPr>
        <p:spPr bwMode="auto">
          <a:xfrm>
            <a:off x="-203200" y="6858000"/>
            <a:ext cx="787400" cy="457200"/>
          </a:xfrm>
          <a:prstGeom prst="roundRect">
            <a:avLst/>
          </a:pr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5" name="Picture 4" descr="blankcontinuum.png"/>
          <p:cNvPicPr>
            <a:picLocks noChangeAspect="1"/>
          </p:cNvPicPr>
          <p:nvPr/>
        </p:nvPicPr>
        <p:blipFill>
          <a:blip r:embed="rId4"/>
          <a:stretch>
            <a:fillRect/>
          </a:stretch>
        </p:blipFill>
        <p:spPr>
          <a:xfrm>
            <a:off x="101600" y="3124200"/>
            <a:ext cx="5743587" cy="5138441"/>
          </a:xfrm>
          <a:prstGeom prst="rect">
            <a:avLst/>
          </a:prstGeom>
        </p:spPr>
      </p:pic>
    </p:spTree>
    <p:custDataLst>
      <p:tags r:id="rId1"/>
    </p:custData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509000" y="0"/>
            <a:ext cx="44958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Rectangle 14"/>
          <p:cNvSpPr/>
          <p:nvPr/>
        </p:nvSpPr>
        <p:spPr bwMode="auto">
          <a:xfrm>
            <a:off x="10769600" y="6781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Rectangle 15"/>
          <p:cNvSpPr/>
          <p:nvPr/>
        </p:nvSpPr>
        <p:spPr bwMode="auto">
          <a:xfrm>
            <a:off x="107696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Box 17"/>
          <p:cNvSpPr txBox="1"/>
          <p:nvPr/>
        </p:nvSpPr>
        <p:spPr>
          <a:xfrm>
            <a:off x="11074400" y="89548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pg8</a:t>
            </a:r>
            <a:endParaRPr lang="en-US" sz="3600" b="1" dirty="0">
              <a:latin typeface="Leelawadee" panose="020B0502040204020203" pitchFamily="34" charset="-34"/>
              <a:cs typeface="Leelawadee" panose="020B0502040204020203" pitchFamily="34" charset="-34"/>
            </a:endParaRPr>
          </a:p>
        </p:txBody>
      </p:sp>
      <p:sp>
        <p:nvSpPr>
          <p:cNvPr id="20" name="Rectangle 19"/>
          <p:cNvSpPr/>
          <p:nvPr/>
        </p:nvSpPr>
        <p:spPr bwMode="auto">
          <a:xfrm>
            <a:off x="10769600" y="6781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1" name="Picture 1"/>
          <p:cNvPicPr>
            <a:picLocks noChangeAspect="1" noChangeArrowheads="1"/>
          </p:cNvPicPr>
          <p:nvPr/>
        </p:nvPicPr>
        <p:blipFill>
          <a:blip r:embed="rId4"/>
          <a:srcRect/>
          <a:stretch>
            <a:fillRect/>
          </a:stretch>
        </p:blipFill>
        <p:spPr bwMode="auto">
          <a:xfrm>
            <a:off x="11226800" y="7162799"/>
            <a:ext cx="1447800" cy="1819192"/>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0" y="1206645"/>
            <a:ext cx="8483600" cy="7421403"/>
          </a:xfrm>
          <a:prstGeom prst="rect">
            <a:avLst/>
          </a:prstGeom>
          <a:noFill/>
          <a:ln w="9525">
            <a:noFill/>
            <a:miter lim="800000"/>
            <a:headEnd/>
            <a:tailEnd/>
          </a:ln>
        </p:spPr>
      </p:pic>
      <p:sp>
        <p:nvSpPr>
          <p:cNvPr id="11" name="Footer Placeholder 4"/>
          <p:cNvSpPr txBox="1">
            <a:spLocks/>
          </p:cNvSpPr>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j-lt"/>
                <a:ea typeface="ヒラギノ角ゴ ProN W3" charset="0"/>
                <a:cs typeface="ヒラギノ角ゴ ProN W3" charset="0"/>
                <a:sym typeface="Gill Sans" charset="0"/>
              </a:rPr>
              <a:t>©2017 copyright Employee Performance Solutions, LLC  All Rights Reserved | For Use Within Client Organization</a:t>
            </a:r>
            <a:endParaRPr kumimoji="0" lang="en-US" sz="1200" b="0" i="0" u="none" strike="noStrike" kern="1200" cap="none" spc="0" normalizeH="0" baseline="0" noProof="0" dirty="0">
              <a:ln>
                <a:noFill/>
              </a:ln>
              <a:solidFill>
                <a:schemeClr val="tx1">
                  <a:tint val="75000"/>
                </a:schemeClr>
              </a:solidFill>
              <a:effectLst/>
              <a:uLnTx/>
              <a:uFillTx/>
              <a:latin typeface="+mj-lt"/>
              <a:ea typeface="ヒラギノ角ゴ ProN W3" charset="0"/>
              <a:cs typeface="ヒラギノ角ゴ ProN W3" charset="0"/>
              <a:sym typeface="Gill Sans" charset="0"/>
            </a:endParaRPr>
          </a:p>
        </p:txBody>
      </p:sp>
    </p:spTree>
    <p:custDataLst>
      <p:tags r:id="rId1"/>
    </p:custDataLst>
    <p:extLst>
      <p:ext uri="{BB962C8B-B14F-4D97-AF65-F5344CB8AC3E}">
        <p14:creationId xmlns:p14="http://schemas.microsoft.com/office/powerpoint/2010/main" xmlns="" val="2215134729"/>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rot="-5400000">
            <a:off x="1625600" y="4651735"/>
            <a:ext cx="9753600" cy="45015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16618" tIns="58309" rIns="116618" bIns="58309"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0963" name="Rectangle 3"/>
          <p:cNvSpPr>
            <a:spLocks noChangeArrowheads="1"/>
          </p:cNvSpPr>
          <p:nvPr/>
        </p:nvSpPr>
        <p:spPr bwMode="auto">
          <a:xfrm>
            <a:off x="1625600" y="0"/>
            <a:ext cx="4924213" cy="10089717"/>
          </a:xfrm>
          <a:prstGeom prst="rect">
            <a:avLst/>
          </a:prstGeom>
          <a:solidFill>
            <a:srgbClr val="FFFFFF"/>
          </a:solidFill>
          <a:ln>
            <a:noFill/>
          </a:ln>
          <a:effectLst/>
          <a:extLst>
            <a:ext uri="{91240B29-F687-4F45-9708-019B960494DF}">
              <a14:hiddenLine xmlns="" xmlns:a14="http://schemas.microsoft.com/office/drawing/2010/main" w="9525" algn="ctr">
                <a:solidFill>
                  <a:schemeClr val="tx2"/>
                </a:solidFill>
                <a:miter lim="800000"/>
                <a:headEnd/>
                <a:tailEnd/>
              </a14:hiddenLine>
            </a:ext>
            <a:ext uri="{AF507438-7753-43E0-B8FC-AC1667EBCBE1}">
              <a14:hiddenEffects xmlns="" xmlns:a14="http://schemas.microsoft.com/office/drawing/2010/main">
                <a:effectLst>
                  <a:outerShdw dist="17961" dir="2700000" algn="ctr" rotWithShape="0">
                    <a:schemeClr val="bg2"/>
                  </a:outerShdw>
                </a:effectLst>
              </a14:hiddenEffects>
            </a:ext>
          </a:extLst>
        </p:spPr>
        <p:txBody>
          <a:bodyPr wrap="square" lIns="116618" tIns="58309" rIns="116618" bIns="58309"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0964" name="Text Box 69"/>
          <p:cNvSpPr txBox="1">
            <a:spLocks noChangeArrowheads="1"/>
          </p:cNvSpPr>
          <p:nvPr/>
        </p:nvSpPr>
        <p:spPr bwMode="auto">
          <a:xfrm>
            <a:off x="1397000" y="5937908"/>
            <a:ext cx="5486400" cy="23395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2"/>
                </a:solidFill>
                <a:miter lim="800000"/>
                <a:headEnd/>
                <a:tailEnd/>
              </a14:hiddenLine>
            </a:ext>
            <a:ext uri="{AF507438-7753-43E0-B8FC-AC1667EBCBE1}">
              <a14:hiddenEffects xmlns="" xmlns:a14="http://schemas.microsoft.com/office/drawing/2010/main">
                <a:effectLst>
                  <a:outerShdw dist="17961" dir="2700000" algn="ctr" rotWithShape="0">
                    <a:schemeClr val="bg2"/>
                  </a:outerShdw>
                </a:effectLst>
              </a14:hiddenEffects>
            </a:ext>
          </a:extLst>
        </p:spPr>
        <p:txBody>
          <a:bodyPr wrap="square" lIns="116618" tIns="58309" rIns="116618" bIns="58309">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nSpc>
                <a:spcPct val="90000"/>
              </a:lnSpc>
              <a:spcBef>
                <a:spcPct val="0"/>
              </a:spcBef>
              <a:buClrTx/>
              <a:buSzTx/>
              <a:buFont typeface="Wingdings" pitchFamily="2" charset="2"/>
              <a:buNone/>
            </a:pPr>
            <a:r>
              <a:rPr lang="en-US" altLang="en-US" sz="5400" b="1" dirty="0">
                <a:solidFill>
                  <a:srgbClr val="33CCCC"/>
                </a:solidFill>
                <a:latin typeface="Adobe Fan Heiti Std B" pitchFamily="34" charset="-128"/>
                <a:ea typeface="Adobe Fan Heiti Std B" pitchFamily="34" charset="-128"/>
                <a:cs typeface="Leelawadee" panose="020B0502040204020203" pitchFamily="34" charset="-34"/>
              </a:rPr>
              <a:t>Uncensored </a:t>
            </a:r>
            <a:r>
              <a:rPr lang="en-US" altLang="en-US" sz="5400" b="1" dirty="0" smtClean="0">
                <a:solidFill>
                  <a:srgbClr val="33CCCC"/>
                </a:solidFill>
                <a:latin typeface="Adobe Fan Heiti Std B" pitchFamily="34" charset="-128"/>
                <a:ea typeface="Adobe Fan Heiti Std B" pitchFamily="34" charset="-128"/>
                <a:cs typeface="Leelawadee" panose="020B0502040204020203" pitchFamily="34" charset="-34"/>
              </a:rPr>
              <a:t> </a:t>
            </a:r>
          </a:p>
          <a:p>
            <a:pPr>
              <a:lnSpc>
                <a:spcPct val="90000"/>
              </a:lnSpc>
              <a:spcBef>
                <a:spcPct val="0"/>
              </a:spcBef>
              <a:buClrTx/>
              <a:buSzTx/>
              <a:buFont typeface="Wingdings" pitchFamily="2" charset="2"/>
              <a:buNone/>
            </a:pPr>
            <a:r>
              <a:rPr lang="en-US" altLang="en-US" sz="5400" b="1" dirty="0" smtClean="0">
                <a:solidFill>
                  <a:srgbClr val="33CCCC"/>
                </a:solidFill>
                <a:latin typeface="Adobe Fan Heiti Std B" pitchFamily="34" charset="-128"/>
                <a:ea typeface="Adobe Fan Heiti Std B" pitchFamily="34" charset="-128"/>
                <a:cs typeface="Leelawadee" panose="020B0502040204020203" pitchFamily="34" charset="-34"/>
              </a:rPr>
              <a:t>Perceptions</a:t>
            </a:r>
            <a:endParaRPr lang="en-US" altLang="en-US" sz="5400" dirty="0">
              <a:solidFill>
                <a:srgbClr val="000000"/>
              </a:solidFill>
              <a:latin typeface="Adobe Fan Heiti Std B" pitchFamily="34" charset="-128"/>
              <a:ea typeface="Adobe Fan Heiti Std B" pitchFamily="34" charset="-128"/>
              <a:cs typeface="Arial" pitchFamily="34" charset="0"/>
            </a:endParaRP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7961" dir="2700000" algn="ctr" rotWithShape="0">
                    <a:schemeClr val="bg2"/>
                  </a:outerShdw>
                </a:effectLst>
              </a14:hiddenEffects>
            </a:ext>
          </a:extLst>
        </p:spPr>
        <p:txBody>
          <a:bodyPr lIns="116618" tIns="58309" rIns="116618" bIns="58309" anchor="ctr">
            <a:spAutoFit/>
          </a:bodyPr>
          <a:lstStyle/>
          <a:p>
            <a:pPr algn="l"/>
            <a:endParaRPr lang="en-US" sz="3400" dirty="0">
              <a:solidFill>
                <a:srgbClr val="FFFFFF"/>
              </a:solidFill>
              <a:latin typeface="Arial" pitchFamily="34" charset="0"/>
              <a:cs typeface="Arial" pitchFamily="34" charset="0"/>
            </a:endParaRPr>
          </a:p>
        </p:txBody>
      </p:sp>
      <p:sp>
        <p:nvSpPr>
          <p:cNvPr id="12" name="Slide Number Placeholder 11"/>
          <p:cNvSpPr>
            <a:spLocks noGrp="1"/>
          </p:cNvSpPr>
          <p:nvPr>
            <p:ph type="sldNum" sz="quarter" idx="4"/>
          </p:nvPr>
        </p:nvSpPr>
        <p:spPr/>
        <p:txBody>
          <a:bodyPr/>
          <a:lstStyle/>
          <a:p>
            <a:fld id="{571C28B2-6165-4E51-AF07-4DBEEC1BC9B6}" type="slidenum">
              <a:rPr lang="en-US" smtClean="0"/>
              <a:pPr/>
              <a:t>14</a:t>
            </a:fld>
            <a:endParaRPr lang="en-US" dirty="0"/>
          </a:p>
        </p:txBody>
      </p:sp>
      <p:sp>
        <p:nvSpPr>
          <p:cNvPr id="8" name="TextBox 7"/>
          <p:cNvSpPr txBox="1"/>
          <p:nvPr/>
        </p:nvSpPr>
        <p:spPr>
          <a:xfrm rot="16200000">
            <a:off x="8346308" y="4128073"/>
            <a:ext cx="1661993" cy="4531048"/>
          </a:xfrm>
          <a:prstGeom prst="rect">
            <a:avLst/>
          </a:prstGeom>
          <a:noFill/>
        </p:spPr>
        <p:txBody>
          <a:bodyPr vert="vert" wrap="none" rtlCol="0" anchor="ctr">
            <a:spAutoFit/>
          </a:bodyPr>
          <a:lstStyle/>
          <a:p>
            <a:r>
              <a:rPr lang="en-US" sz="9600" b="1" dirty="0" smtClean="0">
                <a:latin typeface="Adobe Fan Heiti Std B" pitchFamily="34" charset="-128"/>
                <a:ea typeface="Adobe Fan Heiti Std B" pitchFamily="34" charset="-128"/>
                <a:cs typeface="Leelawadee" pitchFamily="34" charset="-34"/>
              </a:rPr>
              <a:t>positive</a:t>
            </a:r>
            <a:endParaRPr lang="en-US" sz="9600" b="1" dirty="0">
              <a:latin typeface="Adobe Fan Heiti Std B" pitchFamily="34" charset="-128"/>
              <a:ea typeface="Adobe Fan Heiti Std B" pitchFamily="34" charset="-128"/>
              <a:cs typeface="Leelawadee" pitchFamily="34" charset="-34"/>
            </a:endParaRPr>
          </a:p>
        </p:txBody>
      </p:sp>
    </p:spTree>
    <p:custDataLst>
      <p:tags r:id="rId1"/>
    </p:custDataLst>
    <p:extLst>
      <p:ext uri="{BB962C8B-B14F-4D97-AF65-F5344CB8AC3E}">
        <p14:creationId xmlns="" xmlns:p14="http://schemas.microsoft.com/office/powerpoint/2010/main" val="762457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0" end="0"/>
                                            </p:txEl>
                                          </p:spTgt>
                                        </p:tgtEl>
                                        <p:attrNameLst>
                                          <p:attrName>style.color</p:attrName>
                                        </p:attrNameLst>
                                      </p:cBhvr>
                                      <p:to>
                                        <p:clrVal>
                                          <a:srgbClr val="99CC00"/>
                                        </p:clrVal>
                                      </p:to>
                                    </p:set>
                                    <p:set>
                                      <p:cBhvr>
                                        <p:cTn id="7" dur="500" fill="hold"/>
                                        <p:tgtEl>
                                          <p:spTgt spid="8">
                                            <p:txEl>
                                              <p:pRg st="0" end="0"/>
                                            </p:txEl>
                                          </p:spTgt>
                                        </p:tgtEl>
                                        <p:attrNameLst>
                                          <p:attrName>fillcolor</p:attrName>
                                        </p:attrNameLst>
                                      </p:cBhvr>
                                      <p:to>
                                        <p:clrVal>
                                          <a:srgbClr val="99CC00"/>
                                        </p:clrVal>
                                      </p:to>
                                    </p:set>
                                    <p:set>
                                      <p:cBhvr>
                                        <p:cTn id="8"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571C28B2-6165-4E51-AF07-4DBEEC1BC9B6}" type="slidenum">
              <a:rPr lang="en-US" smtClean="0"/>
              <a:pPr/>
              <a:t>15</a:t>
            </a:fld>
            <a:endParaRPr lang="en-US" dirty="0"/>
          </a:p>
        </p:txBody>
      </p:sp>
      <p:sp>
        <p:nvSpPr>
          <p:cNvPr id="8" name="TextBox 7"/>
          <p:cNvSpPr txBox="1"/>
          <p:nvPr/>
        </p:nvSpPr>
        <p:spPr>
          <a:xfrm>
            <a:off x="0" y="6400800"/>
            <a:ext cx="8015657" cy="646331"/>
          </a:xfrm>
          <a:prstGeom prst="rect">
            <a:avLst/>
          </a:prstGeom>
          <a:solidFill>
            <a:srgbClr val="00CC99"/>
          </a:solidFill>
        </p:spPr>
        <p:txBody>
          <a:bodyPr wrap="none" rtlCol="0">
            <a:spAutoFit/>
          </a:bodyPr>
          <a:lstStyle/>
          <a:p>
            <a:r>
              <a:rPr lang="en-US" sz="3600" dirty="0" smtClean="0">
                <a:solidFill>
                  <a:schemeClr val="bg1"/>
                </a:solidFill>
                <a:latin typeface="Leelawadee" pitchFamily="34" charset="-34"/>
                <a:cs typeface="Leelawadee" pitchFamily="34" charset="-34"/>
              </a:rPr>
              <a:t>Finds solutions when none are evident</a:t>
            </a:r>
            <a:endParaRPr lang="en-US" sz="3600" dirty="0">
              <a:solidFill>
                <a:schemeClr val="bg1"/>
              </a:solidFill>
              <a:latin typeface="Leelawadee" pitchFamily="34" charset="-34"/>
              <a:cs typeface="Leelawadee" pitchFamily="34" charset="-34"/>
            </a:endParaRPr>
          </a:p>
        </p:txBody>
      </p:sp>
      <p:sp>
        <p:nvSpPr>
          <p:cNvPr id="9" name="TextBox 8"/>
          <p:cNvSpPr txBox="1"/>
          <p:nvPr/>
        </p:nvSpPr>
        <p:spPr>
          <a:xfrm>
            <a:off x="0" y="7086600"/>
            <a:ext cx="7821245" cy="646331"/>
          </a:xfrm>
          <a:prstGeom prst="rect">
            <a:avLst/>
          </a:prstGeom>
          <a:solidFill>
            <a:srgbClr val="00CC66"/>
          </a:solidFill>
        </p:spPr>
        <p:txBody>
          <a:bodyPr wrap="none" rtlCol="0">
            <a:spAutoFit/>
          </a:bodyPr>
          <a:lstStyle/>
          <a:p>
            <a:r>
              <a:rPr lang="en-US" sz="3600" dirty="0" smtClean="0">
                <a:solidFill>
                  <a:schemeClr val="bg1"/>
                </a:solidFill>
                <a:latin typeface="Leelawadee" pitchFamily="34" charset="-34"/>
                <a:cs typeface="Leelawadee" pitchFamily="34" charset="-34"/>
              </a:rPr>
              <a:t>Gets the work done despite obstacles</a:t>
            </a:r>
            <a:endParaRPr lang="en-US" sz="3600" dirty="0">
              <a:solidFill>
                <a:schemeClr val="bg1"/>
              </a:solidFill>
              <a:latin typeface="Leelawadee" pitchFamily="34" charset="-34"/>
              <a:cs typeface="Leelawadee" pitchFamily="34" charset="-34"/>
            </a:endParaRPr>
          </a:p>
        </p:txBody>
      </p:sp>
      <p:sp>
        <p:nvSpPr>
          <p:cNvPr id="10" name="TextBox 9"/>
          <p:cNvSpPr txBox="1"/>
          <p:nvPr/>
        </p:nvSpPr>
        <p:spPr>
          <a:xfrm>
            <a:off x="0" y="5715000"/>
            <a:ext cx="8473730" cy="646331"/>
          </a:xfrm>
          <a:prstGeom prst="rect">
            <a:avLst/>
          </a:prstGeom>
          <a:solidFill>
            <a:srgbClr val="339966"/>
          </a:solidFill>
        </p:spPr>
        <p:txBody>
          <a:bodyPr wrap="none" rtlCol="0">
            <a:spAutoFit/>
          </a:bodyPr>
          <a:lstStyle/>
          <a:p>
            <a:pPr algn="l"/>
            <a:r>
              <a:rPr lang="en-US" sz="3600" dirty="0" smtClean="0">
                <a:solidFill>
                  <a:schemeClr val="bg1"/>
                </a:solidFill>
                <a:latin typeface="Leelawadee" pitchFamily="34" charset="-34"/>
                <a:cs typeface="Leelawadee" pitchFamily="34" charset="-34"/>
              </a:rPr>
              <a:t>Does things to make the process better </a:t>
            </a:r>
            <a:endParaRPr lang="en-US" sz="3600" dirty="0">
              <a:solidFill>
                <a:schemeClr val="bg1"/>
              </a:solidFill>
              <a:latin typeface="Leelawadee" pitchFamily="34" charset="-34"/>
              <a:cs typeface="Leelawadee" pitchFamily="34" charset="-34"/>
            </a:endParaRPr>
          </a:p>
        </p:txBody>
      </p:sp>
      <p:sp>
        <p:nvSpPr>
          <p:cNvPr id="11" name="TextBox 10"/>
          <p:cNvSpPr txBox="1"/>
          <p:nvPr/>
        </p:nvSpPr>
        <p:spPr>
          <a:xfrm>
            <a:off x="0" y="5029200"/>
            <a:ext cx="6130076" cy="646331"/>
          </a:xfrm>
          <a:prstGeom prst="rect">
            <a:avLst/>
          </a:prstGeom>
          <a:solidFill>
            <a:srgbClr val="008080"/>
          </a:solidFill>
        </p:spPr>
        <p:txBody>
          <a:bodyPr wrap="none" rtlCol="0">
            <a:spAutoFit/>
          </a:bodyPr>
          <a:lstStyle/>
          <a:p>
            <a:r>
              <a:rPr lang="en-US" sz="3600" dirty="0" smtClean="0">
                <a:solidFill>
                  <a:schemeClr val="bg1"/>
                </a:solidFill>
                <a:latin typeface="Leelawadee" pitchFamily="34" charset="-34"/>
                <a:cs typeface="Leelawadee" pitchFamily="34" charset="-34"/>
              </a:rPr>
              <a:t>Takes on the difficult projects</a:t>
            </a:r>
            <a:endParaRPr lang="en-US" sz="3600" dirty="0">
              <a:solidFill>
                <a:schemeClr val="bg1"/>
              </a:solidFill>
              <a:latin typeface="Leelawadee" pitchFamily="34" charset="-34"/>
              <a:cs typeface="Leelawadee" pitchFamily="34" charset="-34"/>
            </a:endParaRPr>
          </a:p>
        </p:txBody>
      </p:sp>
      <p:sp>
        <p:nvSpPr>
          <p:cNvPr id="14" name="TextBox 13"/>
          <p:cNvSpPr txBox="1"/>
          <p:nvPr/>
        </p:nvSpPr>
        <p:spPr>
          <a:xfrm>
            <a:off x="0" y="914400"/>
            <a:ext cx="5335500" cy="646331"/>
          </a:xfrm>
          <a:prstGeom prst="rect">
            <a:avLst/>
          </a:prstGeom>
          <a:solidFill>
            <a:srgbClr val="66CCFF"/>
          </a:solidFill>
        </p:spPr>
        <p:txBody>
          <a:bodyPr wrap="none" rtlCol="0">
            <a:spAutoFit/>
          </a:bodyPr>
          <a:lstStyle/>
          <a:p>
            <a:r>
              <a:rPr lang="en-US" sz="3600" dirty="0" smtClean="0">
                <a:solidFill>
                  <a:schemeClr val="bg1"/>
                </a:solidFill>
                <a:latin typeface="Leelawadee" pitchFamily="34" charset="-34"/>
                <a:cs typeface="Leelawadee" pitchFamily="34" charset="-34"/>
              </a:rPr>
              <a:t>Makes order out of chaos</a:t>
            </a:r>
            <a:endParaRPr lang="en-US" sz="3600" dirty="0">
              <a:solidFill>
                <a:schemeClr val="bg1"/>
              </a:solidFill>
              <a:latin typeface="Leelawadee" pitchFamily="34" charset="-34"/>
              <a:cs typeface="Leelawadee" pitchFamily="34" charset="-34"/>
            </a:endParaRPr>
          </a:p>
        </p:txBody>
      </p:sp>
      <p:sp>
        <p:nvSpPr>
          <p:cNvPr id="16" name="TextBox 15"/>
          <p:cNvSpPr txBox="1"/>
          <p:nvPr/>
        </p:nvSpPr>
        <p:spPr>
          <a:xfrm>
            <a:off x="0" y="3657600"/>
            <a:ext cx="12448793" cy="646331"/>
          </a:xfrm>
          <a:prstGeom prst="rect">
            <a:avLst/>
          </a:prstGeom>
          <a:solidFill>
            <a:srgbClr val="33CCCC"/>
          </a:solidFill>
        </p:spPr>
        <p:txBody>
          <a:bodyPr wrap="none" rtlCol="0">
            <a:spAutoFit/>
          </a:bodyPr>
          <a:lstStyle/>
          <a:p>
            <a:r>
              <a:rPr lang="en-US" sz="3600" dirty="0" smtClean="0">
                <a:solidFill>
                  <a:schemeClr val="bg1"/>
                </a:solidFill>
                <a:latin typeface="Leelawadee" pitchFamily="34" charset="-34"/>
                <a:cs typeface="Leelawadee" pitchFamily="34" charset="-34"/>
              </a:rPr>
              <a:t>Everyone wants to be on his team no matter the assignment</a:t>
            </a:r>
            <a:endParaRPr lang="en-US" sz="3600" dirty="0">
              <a:solidFill>
                <a:schemeClr val="bg1"/>
              </a:solidFill>
              <a:latin typeface="Leelawadee" pitchFamily="34" charset="-34"/>
              <a:cs typeface="Leelawadee" pitchFamily="34" charset="-34"/>
            </a:endParaRPr>
          </a:p>
        </p:txBody>
      </p:sp>
      <p:sp>
        <p:nvSpPr>
          <p:cNvPr id="17" name="TextBox 16"/>
          <p:cNvSpPr txBox="1"/>
          <p:nvPr/>
        </p:nvSpPr>
        <p:spPr>
          <a:xfrm>
            <a:off x="0" y="2971800"/>
            <a:ext cx="10322185" cy="646331"/>
          </a:xfrm>
          <a:prstGeom prst="rect">
            <a:avLst/>
          </a:prstGeom>
          <a:solidFill>
            <a:srgbClr val="00CCFF"/>
          </a:solidFill>
        </p:spPr>
        <p:txBody>
          <a:bodyPr wrap="none" rtlCol="0">
            <a:spAutoFit/>
          </a:bodyPr>
          <a:lstStyle/>
          <a:p>
            <a:r>
              <a:rPr lang="en-US" sz="3600" dirty="0" smtClean="0">
                <a:solidFill>
                  <a:schemeClr val="bg1"/>
                </a:solidFill>
                <a:latin typeface="Leelawadee" pitchFamily="34" charset="-34"/>
                <a:cs typeface="Leelawadee" pitchFamily="34" charset="-34"/>
              </a:rPr>
              <a:t>Every time I work with him I learn something new</a:t>
            </a:r>
            <a:endParaRPr lang="en-US" sz="3600" dirty="0">
              <a:solidFill>
                <a:schemeClr val="bg1"/>
              </a:solidFill>
              <a:latin typeface="Leelawadee" pitchFamily="34" charset="-34"/>
              <a:cs typeface="Leelawadee" pitchFamily="34" charset="-34"/>
            </a:endParaRPr>
          </a:p>
        </p:txBody>
      </p:sp>
      <p:sp>
        <p:nvSpPr>
          <p:cNvPr id="19" name="TextBox 18"/>
          <p:cNvSpPr txBox="1"/>
          <p:nvPr/>
        </p:nvSpPr>
        <p:spPr>
          <a:xfrm>
            <a:off x="0" y="2286000"/>
            <a:ext cx="6895606" cy="646331"/>
          </a:xfrm>
          <a:prstGeom prst="rect">
            <a:avLst/>
          </a:prstGeom>
          <a:solidFill>
            <a:srgbClr val="6699FF"/>
          </a:solidFill>
        </p:spPr>
        <p:txBody>
          <a:bodyPr wrap="none" rtlCol="0">
            <a:spAutoFit/>
          </a:bodyPr>
          <a:lstStyle/>
          <a:p>
            <a:r>
              <a:rPr lang="en-US" sz="3600" dirty="0" smtClean="0">
                <a:solidFill>
                  <a:schemeClr val="bg1"/>
                </a:solidFill>
                <a:latin typeface="Leelawadee" pitchFamily="34" charset="-34"/>
                <a:cs typeface="Leelawadee" pitchFamily="34" charset="-34"/>
              </a:rPr>
              <a:t>The backbone of the department</a:t>
            </a:r>
            <a:endParaRPr lang="en-US" sz="3600" dirty="0">
              <a:solidFill>
                <a:schemeClr val="bg1"/>
              </a:solidFill>
              <a:latin typeface="Leelawadee" pitchFamily="34" charset="-34"/>
              <a:cs typeface="Leelawadee" pitchFamily="34" charset="-34"/>
            </a:endParaRPr>
          </a:p>
        </p:txBody>
      </p:sp>
      <p:sp>
        <p:nvSpPr>
          <p:cNvPr id="20" name="TextBox 19"/>
          <p:cNvSpPr txBox="1"/>
          <p:nvPr/>
        </p:nvSpPr>
        <p:spPr>
          <a:xfrm>
            <a:off x="0" y="1600200"/>
            <a:ext cx="5807295" cy="646331"/>
          </a:xfrm>
          <a:prstGeom prst="rect">
            <a:avLst/>
          </a:prstGeom>
          <a:solidFill>
            <a:srgbClr val="9999FF"/>
          </a:solidFill>
        </p:spPr>
        <p:txBody>
          <a:bodyPr wrap="none" rtlCol="0">
            <a:spAutoFit/>
          </a:bodyPr>
          <a:lstStyle/>
          <a:p>
            <a:r>
              <a:rPr lang="en-US" sz="3600" dirty="0" smtClean="0">
                <a:solidFill>
                  <a:schemeClr val="bg1"/>
                </a:solidFill>
                <a:latin typeface="Leelawadee" pitchFamily="34" charset="-34"/>
                <a:cs typeface="Leelawadee" pitchFamily="34" charset="-34"/>
              </a:rPr>
              <a:t>Is the master of her domain</a:t>
            </a:r>
            <a:endParaRPr lang="en-US" sz="3600" dirty="0">
              <a:solidFill>
                <a:schemeClr val="bg1"/>
              </a:solidFill>
              <a:latin typeface="Leelawadee" pitchFamily="34" charset="-34"/>
              <a:cs typeface="Leelawadee" pitchFamily="34" charset="-34"/>
            </a:endParaRPr>
          </a:p>
        </p:txBody>
      </p:sp>
      <p:sp>
        <p:nvSpPr>
          <p:cNvPr id="21" name="TextBox 20"/>
          <p:cNvSpPr txBox="1"/>
          <p:nvPr/>
        </p:nvSpPr>
        <p:spPr>
          <a:xfrm>
            <a:off x="0" y="4343400"/>
            <a:ext cx="7638181" cy="646331"/>
          </a:xfrm>
          <a:prstGeom prst="rect">
            <a:avLst/>
          </a:prstGeom>
          <a:solidFill>
            <a:srgbClr val="006699"/>
          </a:solidFill>
        </p:spPr>
        <p:txBody>
          <a:bodyPr wrap="none" rtlCol="0">
            <a:spAutoFit/>
          </a:bodyPr>
          <a:lstStyle/>
          <a:p>
            <a:r>
              <a:rPr lang="en-US" sz="3600" dirty="0" smtClean="0">
                <a:solidFill>
                  <a:schemeClr val="bg1"/>
                </a:solidFill>
                <a:latin typeface="Leelawadee" pitchFamily="34" charset="-34"/>
                <a:cs typeface="Leelawadee" pitchFamily="34" charset="-34"/>
              </a:rPr>
              <a:t>Leads the team through tough times</a:t>
            </a:r>
            <a:endParaRPr lang="en-US" sz="3600" dirty="0">
              <a:solidFill>
                <a:schemeClr val="bg1"/>
              </a:solidFill>
              <a:latin typeface="Leelawadee" pitchFamily="34" charset="-34"/>
              <a:cs typeface="Leelawadee" pitchFamily="34" charset="-34"/>
            </a:endParaRPr>
          </a:p>
        </p:txBody>
      </p:sp>
      <p:sp>
        <p:nvSpPr>
          <p:cNvPr id="23" name="TextBox 22"/>
          <p:cNvSpPr txBox="1"/>
          <p:nvPr/>
        </p:nvSpPr>
        <p:spPr>
          <a:xfrm>
            <a:off x="0" y="7772400"/>
            <a:ext cx="6361870" cy="646331"/>
          </a:xfrm>
          <a:prstGeom prst="rect">
            <a:avLst/>
          </a:prstGeom>
          <a:solidFill>
            <a:srgbClr val="00CC00"/>
          </a:solidFill>
        </p:spPr>
        <p:txBody>
          <a:bodyPr wrap="none" rtlCol="0">
            <a:spAutoFit/>
          </a:bodyPr>
          <a:lstStyle/>
          <a:p>
            <a:r>
              <a:rPr lang="en-US" sz="3600" dirty="0" smtClean="0">
                <a:solidFill>
                  <a:schemeClr val="bg1"/>
                </a:solidFill>
                <a:latin typeface="Leelawadee" pitchFamily="34" charset="-34"/>
                <a:cs typeface="Leelawadee" pitchFamily="34" charset="-34"/>
              </a:rPr>
              <a:t>No task is too big or too small</a:t>
            </a:r>
            <a:endParaRPr lang="en-US" sz="3600" dirty="0">
              <a:solidFill>
                <a:schemeClr val="bg1"/>
              </a:solidFill>
              <a:latin typeface="Leelawadee" pitchFamily="34" charset="-34"/>
              <a:cs typeface="Leelawadee" pitchFamily="34" charset="-34"/>
            </a:endParaRPr>
          </a:p>
        </p:txBody>
      </p:sp>
      <p:sp>
        <p:nvSpPr>
          <p:cNvPr id="15" name="Rectangle 14"/>
          <p:cNvSpPr/>
          <p:nvPr/>
        </p:nvSpPr>
        <p:spPr bwMode="auto">
          <a:xfrm>
            <a:off x="0" y="8534400"/>
            <a:ext cx="4064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custDataLst>
      <p:tags r:id="rId1"/>
    </p:custDataLst>
    <p:extLst>
      <p:ext uri="{BB962C8B-B14F-4D97-AF65-F5344CB8AC3E}">
        <p14:creationId xmlns="" xmlns:p14="http://schemas.microsoft.com/office/powerpoint/2010/main" val="762457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6" grpId="0" animBg="1"/>
      <p:bldP spid="17" grpId="0" animBg="1"/>
      <p:bldP spid="19" grpId="0" animBg="1"/>
      <p:bldP spid="20" grpId="0" animBg="1"/>
      <p:bldP spid="21"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rot="-5400000">
            <a:off x="1625600" y="4651735"/>
            <a:ext cx="9753600" cy="450156"/>
          </a:xfrm>
          <a:prstGeom prst="rect">
            <a:avLst/>
          </a:prstGeom>
          <a:solidFill>
            <a:srgbClr val="33CC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16618" tIns="58309" rIns="116618" bIns="58309"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0963" name="Rectangle 3"/>
          <p:cNvSpPr>
            <a:spLocks noChangeArrowheads="1"/>
          </p:cNvSpPr>
          <p:nvPr/>
        </p:nvSpPr>
        <p:spPr bwMode="auto">
          <a:xfrm>
            <a:off x="1578223" y="-168046"/>
            <a:ext cx="4924213" cy="10089717"/>
          </a:xfrm>
          <a:prstGeom prst="rect">
            <a:avLst/>
          </a:prstGeom>
          <a:solidFill>
            <a:srgbClr val="FFFFFF"/>
          </a:solidFill>
          <a:ln>
            <a:noFill/>
          </a:ln>
          <a:effectLst/>
          <a:extLst>
            <a:ext uri="{91240B29-F687-4F45-9708-019B960494DF}">
              <a14:hiddenLine xmlns="" xmlns:a14="http://schemas.microsoft.com/office/drawing/2010/main" w="9525" algn="ctr">
                <a:solidFill>
                  <a:schemeClr val="tx2"/>
                </a:solidFill>
                <a:miter lim="800000"/>
                <a:headEnd/>
                <a:tailEnd/>
              </a14:hiddenLine>
            </a:ext>
            <a:ext uri="{AF507438-7753-43E0-B8FC-AC1667EBCBE1}">
              <a14:hiddenEffects xmlns="" xmlns:a14="http://schemas.microsoft.com/office/drawing/2010/main">
                <a:effectLst>
                  <a:outerShdw dist="17961" dir="2700000" algn="ctr" rotWithShape="0">
                    <a:schemeClr val="bg2"/>
                  </a:outerShdw>
                </a:effectLst>
              </a14:hiddenEffects>
            </a:ext>
          </a:extLst>
        </p:spPr>
        <p:txBody>
          <a:bodyPr wrap="square" lIns="116618" tIns="58309" rIns="116618" bIns="58309"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0964" name="Text Box 69"/>
          <p:cNvSpPr txBox="1">
            <a:spLocks noChangeArrowheads="1"/>
          </p:cNvSpPr>
          <p:nvPr/>
        </p:nvSpPr>
        <p:spPr bwMode="auto">
          <a:xfrm>
            <a:off x="1397000" y="5937908"/>
            <a:ext cx="5486400" cy="2062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2"/>
                </a:solidFill>
                <a:miter lim="800000"/>
                <a:headEnd/>
                <a:tailEnd/>
              </a14:hiddenLine>
            </a:ext>
            <a:ext uri="{AF507438-7753-43E0-B8FC-AC1667EBCBE1}">
              <a14:hiddenEffects xmlns="" xmlns:a14="http://schemas.microsoft.com/office/drawing/2010/main">
                <a:effectLst>
                  <a:outerShdw dist="17961" dir="2700000" algn="ctr" rotWithShape="0">
                    <a:schemeClr val="bg2"/>
                  </a:outerShdw>
                </a:effectLst>
              </a14:hiddenEffects>
            </a:ext>
          </a:extLst>
        </p:spPr>
        <p:txBody>
          <a:bodyPr wrap="square" lIns="116618" tIns="58309" rIns="116618" bIns="58309">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nSpc>
                <a:spcPct val="90000"/>
              </a:lnSpc>
              <a:spcBef>
                <a:spcPct val="0"/>
              </a:spcBef>
              <a:buClrTx/>
              <a:buSzTx/>
              <a:buNone/>
            </a:pPr>
            <a:r>
              <a:rPr lang="en-US" altLang="en-US" sz="4400" b="1" dirty="0" smtClean="0">
                <a:solidFill>
                  <a:srgbClr val="33CCCC"/>
                </a:solidFill>
                <a:latin typeface="Adobe Fan Heiti Std B" pitchFamily="34" charset="-128"/>
                <a:ea typeface="Adobe Fan Heiti Std B" pitchFamily="34" charset="-128"/>
                <a:cs typeface="Leelawadee" panose="020B0502040204020203" pitchFamily="34" charset="-34"/>
              </a:rPr>
              <a:t>Uncensored  </a:t>
            </a:r>
          </a:p>
          <a:p>
            <a:pPr>
              <a:lnSpc>
                <a:spcPct val="90000"/>
              </a:lnSpc>
              <a:spcBef>
                <a:spcPct val="0"/>
              </a:spcBef>
              <a:buClrTx/>
              <a:buSzTx/>
              <a:buNone/>
            </a:pPr>
            <a:r>
              <a:rPr lang="en-US" altLang="en-US" sz="4400" b="1" dirty="0" smtClean="0">
                <a:solidFill>
                  <a:srgbClr val="33CCCC"/>
                </a:solidFill>
                <a:latin typeface="Adobe Fan Heiti Std B" pitchFamily="34" charset="-128"/>
                <a:ea typeface="Adobe Fan Heiti Std B" pitchFamily="34" charset="-128"/>
                <a:cs typeface="Leelawadee" panose="020B0502040204020203" pitchFamily="34" charset="-34"/>
              </a:rPr>
              <a:t>Perceptions</a:t>
            </a:r>
            <a:endParaRPr lang="en-US" altLang="en-US" sz="4400" dirty="0" smtClean="0">
              <a:solidFill>
                <a:srgbClr val="000000"/>
              </a:solidFill>
              <a:latin typeface="Adobe Fan Heiti Std B" pitchFamily="34" charset="-128"/>
              <a:ea typeface="Adobe Fan Heiti Std B" pitchFamily="34" charset="-128"/>
              <a:cs typeface="Arial" pitchFamily="34" charset="0"/>
            </a:endParaRP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17961" dir="2700000" algn="ctr" rotWithShape="0">
                    <a:schemeClr val="bg2"/>
                  </a:outerShdw>
                </a:effectLst>
              </a14:hiddenEffects>
            </a:ext>
          </a:extLst>
        </p:spPr>
        <p:txBody>
          <a:bodyPr lIns="116618" tIns="58309" rIns="116618" bIns="58309" anchor="ctr">
            <a:spAutoFit/>
          </a:bodyPr>
          <a:lstStyle/>
          <a:p>
            <a:pPr algn="l"/>
            <a:endParaRPr lang="en-US" sz="3400" dirty="0">
              <a:solidFill>
                <a:srgbClr val="FFFFFF"/>
              </a:solidFill>
              <a:latin typeface="Arial" pitchFamily="34" charset="0"/>
              <a:cs typeface="Arial" pitchFamily="34" charset="0"/>
            </a:endParaRPr>
          </a:p>
        </p:txBody>
      </p:sp>
      <p:sp>
        <p:nvSpPr>
          <p:cNvPr id="12" name="Slide Number Placeholder 11"/>
          <p:cNvSpPr>
            <a:spLocks noGrp="1"/>
          </p:cNvSpPr>
          <p:nvPr>
            <p:ph type="sldNum" sz="quarter" idx="4"/>
          </p:nvPr>
        </p:nvSpPr>
        <p:spPr/>
        <p:txBody>
          <a:bodyPr/>
          <a:lstStyle/>
          <a:p>
            <a:fld id="{571C28B2-6165-4E51-AF07-4DBEEC1BC9B6}" type="slidenum">
              <a:rPr lang="en-US" smtClean="0"/>
              <a:pPr/>
              <a:t>16</a:t>
            </a:fld>
            <a:endParaRPr lang="en-US" dirty="0"/>
          </a:p>
        </p:txBody>
      </p:sp>
      <p:sp>
        <p:nvSpPr>
          <p:cNvPr id="8" name="TextBox 7"/>
          <p:cNvSpPr txBox="1"/>
          <p:nvPr/>
        </p:nvSpPr>
        <p:spPr>
          <a:xfrm rot="16200000">
            <a:off x="7607644" y="4128081"/>
            <a:ext cx="3139321" cy="4531049"/>
          </a:xfrm>
          <a:prstGeom prst="rect">
            <a:avLst/>
          </a:prstGeom>
          <a:noFill/>
        </p:spPr>
        <p:txBody>
          <a:bodyPr vert="vert" wrap="none" rtlCol="0" anchor="ctr">
            <a:spAutoFit/>
          </a:bodyPr>
          <a:lstStyle/>
          <a:p>
            <a:r>
              <a:rPr lang="en-US" sz="9600" b="1" dirty="0" smtClean="0">
                <a:latin typeface="Adobe Fan Heiti Std B" pitchFamily="34" charset="-128"/>
                <a:ea typeface="Adobe Fan Heiti Std B" pitchFamily="34" charset="-128"/>
                <a:cs typeface="Leelawadee" pitchFamily="34" charset="-34"/>
              </a:rPr>
              <a:t>Not so </a:t>
            </a:r>
          </a:p>
          <a:p>
            <a:r>
              <a:rPr lang="en-US" sz="9600" b="1" dirty="0" smtClean="0">
                <a:latin typeface="Adobe Fan Heiti Std B" pitchFamily="34" charset="-128"/>
                <a:ea typeface="Adobe Fan Heiti Std B" pitchFamily="34" charset="-128"/>
                <a:cs typeface="Leelawadee" pitchFamily="34" charset="-34"/>
              </a:rPr>
              <a:t>positive</a:t>
            </a:r>
            <a:endParaRPr lang="en-US" sz="9600" b="1" dirty="0">
              <a:latin typeface="Adobe Fan Heiti Std B" pitchFamily="34" charset="-128"/>
              <a:ea typeface="Adobe Fan Heiti Std B" pitchFamily="34" charset="-128"/>
              <a:cs typeface="Leelawadee" pitchFamily="34" charset="-34"/>
            </a:endParaRPr>
          </a:p>
        </p:txBody>
      </p:sp>
    </p:spTree>
    <p:custDataLst>
      <p:tags r:id="rId1"/>
    </p:custDataLst>
    <p:extLst>
      <p:ext uri="{BB962C8B-B14F-4D97-AF65-F5344CB8AC3E}">
        <p14:creationId xmlns="" xmlns:p14="http://schemas.microsoft.com/office/powerpoint/2010/main" val="762457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8"/>
                                        </p:tgtEl>
                                        <p:attrNameLst>
                                          <p:attrName>style.color</p:attrName>
                                        </p:attrNameLst>
                                      </p:cBhvr>
                                      <p:to>
                                        <p:clrVal>
                                          <a:schemeClr val="tx2"/>
                                        </p:clrVal>
                                      </p:to>
                                    </p:set>
                                    <p:set>
                                      <p:cBhvr>
                                        <p:cTn id="7" dur="500" fill="hold"/>
                                        <p:tgtEl>
                                          <p:spTgt spid="8"/>
                                        </p:tgtEl>
                                        <p:attrNameLst>
                                          <p:attrName>fillcolor</p:attrName>
                                        </p:attrNameLst>
                                      </p:cBhvr>
                                      <p:to>
                                        <p:clrVal>
                                          <a:schemeClr val="tx2"/>
                                        </p:clrVal>
                                      </p:to>
                                    </p:set>
                                    <p:set>
                                      <p:cBhvr>
                                        <p:cTn id="8"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p:txBody>
          <a:bodyPr/>
          <a:lstStyle/>
          <a:p>
            <a:fld id="{571C28B2-6165-4E51-AF07-4DBEEC1BC9B6}" type="slidenum">
              <a:rPr lang="en-US" smtClean="0"/>
              <a:pPr/>
              <a:t>17</a:t>
            </a:fld>
            <a:endParaRPr lang="en-US" dirty="0"/>
          </a:p>
        </p:txBody>
      </p:sp>
      <p:sp>
        <p:nvSpPr>
          <p:cNvPr id="8" name="TextBox 7"/>
          <p:cNvSpPr txBox="1"/>
          <p:nvPr/>
        </p:nvSpPr>
        <p:spPr>
          <a:xfrm>
            <a:off x="0" y="5943600"/>
            <a:ext cx="8174290" cy="646331"/>
          </a:xfrm>
          <a:prstGeom prst="rect">
            <a:avLst/>
          </a:prstGeom>
          <a:solidFill>
            <a:srgbClr val="D60093"/>
          </a:solidFill>
        </p:spPr>
        <p:txBody>
          <a:bodyPr wrap="none" rtlCol="0">
            <a:spAutoFit/>
          </a:bodyPr>
          <a:lstStyle/>
          <a:p>
            <a:r>
              <a:rPr lang="en-US" sz="3600" dirty="0" smtClean="0">
                <a:solidFill>
                  <a:schemeClr val="bg1"/>
                </a:solidFill>
                <a:latin typeface="Leelawadee" pitchFamily="34" charset="-34"/>
                <a:cs typeface="Leelawadee" pitchFamily="34" charset="-34"/>
              </a:rPr>
              <a:t>Looks good by making others look bad</a:t>
            </a:r>
            <a:endParaRPr lang="en-US" sz="3600" dirty="0">
              <a:solidFill>
                <a:schemeClr val="bg1"/>
              </a:solidFill>
              <a:latin typeface="Leelawadee" pitchFamily="34" charset="-34"/>
              <a:cs typeface="Leelawadee" pitchFamily="34" charset="-34"/>
            </a:endParaRPr>
          </a:p>
        </p:txBody>
      </p:sp>
      <p:sp>
        <p:nvSpPr>
          <p:cNvPr id="9" name="TextBox 8"/>
          <p:cNvSpPr txBox="1"/>
          <p:nvPr/>
        </p:nvSpPr>
        <p:spPr>
          <a:xfrm>
            <a:off x="0" y="6629400"/>
            <a:ext cx="5238935" cy="646331"/>
          </a:xfrm>
          <a:prstGeom prst="rect">
            <a:avLst/>
          </a:prstGeom>
          <a:solidFill>
            <a:srgbClr val="CC0066"/>
          </a:solidFill>
        </p:spPr>
        <p:txBody>
          <a:bodyPr wrap="none" rtlCol="0">
            <a:spAutoFit/>
          </a:bodyPr>
          <a:lstStyle/>
          <a:p>
            <a:r>
              <a:rPr lang="en-US" sz="3600" dirty="0" smtClean="0">
                <a:solidFill>
                  <a:schemeClr val="bg1"/>
                </a:solidFill>
                <a:latin typeface="Leelawadee" pitchFamily="34" charset="-34"/>
                <a:cs typeface="Leelawadee" pitchFamily="34" charset="-34"/>
              </a:rPr>
              <a:t>Shames people via email</a:t>
            </a:r>
            <a:endParaRPr lang="en-US" sz="3600" dirty="0">
              <a:solidFill>
                <a:schemeClr val="bg1"/>
              </a:solidFill>
              <a:latin typeface="Leelawadee" pitchFamily="34" charset="-34"/>
              <a:cs typeface="Leelawadee" pitchFamily="34" charset="-34"/>
            </a:endParaRPr>
          </a:p>
        </p:txBody>
      </p:sp>
      <p:sp>
        <p:nvSpPr>
          <p:cNvPr id="10" name="TextBox 9"/>
          <p:cNvSpPr txBox="1"/>
          <p:nvPr/>
        </p:nvSpPr>
        <p:spPr>
          <a:xfrm>
            <a:off x="0" y="5257800"/>
            <a:ext cx="5701304" cy="646331"/>
          </a:xfrm>
          <a:prstGeom prst="rect">
            <a:avLst/>
          </a:prstGeom>
          <a:solidFill>
            <a:srgbClr val="FF0066"/>
          </a:solidFill>
        </p:spPr>
        <p:txBody>
          <a:bodyPr wrap="none" rtlCol="0">
            <a:spAutoFit/>
          </a:bodyPr>
          <a:lstStyle/>
          <a:p>
            <a:r>
              <a:rPr lang="en-US" sz="3600" dirty="0" smtClean="0">
                <a:solidFill>
                  <a:schemeClr val="bg1"/>
                </a:solidFill>
                <a:latin typeface="Leelawadee" pitchFamily="34" charset="-34"/>
                <a:cs typeface="Leelawadee" pitchFamily="34" charset="-34"/>
              </a:rPr>
              <a:t>Passes off incomplete work</a:t>
            </a:r>
            <a:endParaRPr lang="en-US" sz="3600" dirty="0">
              <a:solidFill>
                <a:schemeClr val="bg1"/>
              </a:solidFill>
              <a:latin typeface="Leelawadee" pitchFamily="34" charset="-34"/>
              <a:cs typeface="Leelawadee" pitchFamily="34" charset="-34"/>
            </a:endParaRPr>
          </a:p>
        </p:txBody>
      </p:sp>
      <p:sp>
        <p:nvSpPr>
          <p:cNvPr id="11" name="TextBox 10"/>
          <p:cNvSpPr txBox="1"/>
          <p:nvPr/>
        </p:nvSpPr>
        <p:spPr>
          <a:xfrm>
            <a:off x="0" y="4572000"/>
            <a:ext cx="11972316" cy="646331"/>
          </a:xfrm>
          <a:prstGeom prst="rect">
            <a:avLst/>
          </a:prstGeom>
          <a:solidFill>
            <a:srgbClr val="FF3399"/>
          </a:solidFill>
        </p:spPr>
        <p:txBody>
          <a:bodyPr wrap="none" rtlCol="0">
            <a:spAutoFit/>
          </a:bodyPr>
          <a:lstStyle/>
          <a:p>
            <a:r>
              <a:rPr lang="en-US" sz="3600" dirty="0" smtClean="0">
                <a:solidFill>
                  <a:schemeClr val="bg1"/>
                </a:solidFill>
                <a:latin typeface="Leelawadee" pitchFamily="34" charset="-34"/>
                <a:cs typeface="Leelawadee" pitchFamily="34" charset="-34"/>
              </a:rPr>
              <a:t>Isn’t delegating, takes on too much and  misses deadlines</a:t>
            </a:r>
            <a:endParaRPr lang="en-US" sz="3600" dirty="0">
              <a:solidFill>
                <a:schemeClr val="bg1"/>
              </a:solidFill>
              <a:latin typeface="Leelawadee" pitchFamily="34" charset="-34"/>
              <a:cs typeface="Leelawadee" pitchFamily="34" charset="-34"/>
            </a:endParaRPr>
          </a:p>
        </p:txBody>
      </p:sp>
      <p:sp>
        <p:nvSpPr>
          <p:cNvPr id="16" name="TextBox 15"/>
          <p:cNvSpPr txBox="1"/>
          <p:nvPr/>
        </p:nvSpPr>
        <p:spPr>
          <a:xfrm>
            <a:off x="0" y="3200400"/>
            <a:ext cx="6230552" cy="646331"/>
          </a:xfrm>
          <a:prstGeom prst="rect">
            <a:avLst/>
          </a:prstGeom>
          <a:solidFill>
            <a:srgbClr val="FF66CC"/>
          </a:solidFill>
        </p:spPr>
        <p:txBody>
          <a:bodyPr wrap="none" rtlCol="0">
            <a:spAutoFit/>
          </a:bodyPr>
          <a:lstStyle/>
          <a:p>
            <a:r>
              <a:rPr lang="en-US" sz="3600" dirty="0" smtClean="0">
                <a:solidFill>
                  <a:schemeClr val="bg1"/>
                </a:solidFill>
                <a:latin typeface="Leelawadee" pitchFamily="34" charset="-34"/>
                <a:cs typeface="Leelawadee" pitchFamily="34" charset="-34"/>
              </a:rPr>
              <a:t>Can’t say yes and can’t say no</a:t>
            </a:r>
            <a:endParaRPr lang="en-US" sz="3600" dirty="0">
              <a:solidFill>
                <a:schemeClr val="bg1"/>
              </a:solidFill>
              <a:latin typeface="Leelawadee" pitchFamily="34" charset="-34"/>
              <a:cs typeface="Leelawadee" pitchFamily="34" charset="-34"/>
            </a:endParaRPr>
          </a:p>
        </p:txBody>
      </p:sp>
      <p:sp>
        <p:nvSpPr>
          <p:cNvPr id="17" name="TextBox 16"/>
          <p:cNvSpPr txBox="1"/>
          <p:nvPr/>
        </p:nvSpPr>
        <p:spPr>
          <a:xfrm>
            <a:off x="0" y="2514600"/>
            <a:ext cx="7360733" cy="646331"/>
          </a:xfrm>
          <a:prstGeom prst="rect">
            <a:avLst/>
          </a:prstGeom>
          <a:solidFill>
            <a:srgbClr val="FF99CC"/>
          </a:solidFill>
        </p:spPr>
        <p:txBody>
          <a:bodyPr wrap="none" rtlCol="0">
            <a:spAutoFit/>
          </a:bodyPr>
          <a:lstStyle/>
          <a:p>
            <a:r>
              <a:rPr lang="en-US" sz="3600" dirty="0" smtClean="0">
                <a:solidFill>
                  <a:schemeClr val="bg1"/>
                </a:solidFill>
                <a:latin typeface="Leelawadee" pitchFamily="34" charset="-34"/>
                <a:cs typeface="Leelawadee" pitchFamily="34" charset="-34"/>
              </a:rPr>
              <a:t>Never takes things to the next level</a:t>
            </a:r>
            <a:endParaRPr lang="en-US" sz="3600" dirty="0">
              <a:solidFill>
                <a:schemeClr val="bg1"/>
              </a:solidFill>
              <a:latin typeface="Leelawadee" pitchFamily="34" charset="-34"/>
              <a:cs typeface="Leelawadee" pitchFamily="34" charset="-34"/>
            </a:endParaRPr>
          </a:p>
        </p:txBody>
      </p:sp>
      <p:sp>
        <p:nvSpPr>
          <p:cNvPr id="19" name="TextBox 18"/>
          <p:cNvSpPr txBox="1"/>
          <p:nvPr/>
        </p:nvSpPr>
        <p:spPr>
          <a:xfrm>
            <a:off x="0" y="1828800"/>
            <a:ext cx="8669874" cy="646331"/>
          </a:xfrm>
          <a:prstGeom prst="rect">
            <a:avLst/>
          </a:prstGeom>
          <a:solidFill>
            <a:srgbClr val="FF9999"/>
          </a:solidFill>
        </p:spPr>
        <p:txBody>
          <a:bodyPr wrap="none" rtlCol="0">
            <a:spAutoFit/>
          </a:bodyPr>
          <a:lstStyle/>
          <a:p>
            <a:r>
              <a:rPr lang="en-US" sz="3600" dirty="0" smtClean="0">
                <a:solidFill>
                  <a:schemeClr val="bg1"/>
                </a:solidFill>
                <a:latin typeface="Leelawadee" pitchFamily="34" charset="-34"/>
                <a:cs typeface="Leelawadee" pitchFamily="34" charset="-34"/>
              </a:rPr>
              <a:t>Over explains things and confuses people</a:t>
            </a:r>
            <a:endParaRPr lang="en-US" sz="3600" dirty="0">
              <a:solidFill>
                <a:schemeClr val="bg1"/>
              </a:solidFill>
              <a:latin typeface="Leelawadee" pitchFamily="34" charset="-34"/>
              <a:cs typeface="Leelawadee" pitchFamily="34" charset="-34"/>
            </a:endParaRPr>
          </a:p>
        </p:txBody>
      </p:sp>
      <p:sp>
        <p:nvSpPr>
          <p:cNvPr id="20" name="TextBox 19"/>
          <p:cNvSpPr txBox="1"/>
          <p:nvPr/>
        </p:nvSpPr>
        <p:spPr>
          <a:xfrm>
            <a:off x="0" y="1143000"/>
            <a:ext cx="9738563" cy="646331"/>
          </a:xfrm>
          <a:prstGeom prst="rect">
            <a:avLst/>
          </a:prstGeom>
          <a:solidFill>
            <a:srgbClr val="FF9966"/>
          </a:solidFill>
        </p:spPr>
        <p:txBody>
          <a:bodyPr wrap="none" rtlCol="0">
            <a:spAutoFit/>
          </a:bodyPr>
          <a:lstStyle/>
          <a:p>
            <a:r>
              <a:rPr lang="en-US" sz="3600" dirty="0" smtClean="0">
                <a:solidFill>
                  <a:schemeClr val="bg1"/>
                </a:solidFill>
                <a:latin typeface="Leelawadee" pitchFamily="34" charset="-34"/>
                <a:cs typeface="Leelawadee" pitchFamily="34" charset="-34"/>
              </a:rPr>
              <a:t>Complains about things that can’t be changed</a:t>
            </a:r>
            <a:endParaRPr lang="en-US" sz="3600" dirty="0">
              <a:solidFill>
                <a:schemeClr val="bg1"/>
              </a:solidFill>
              <a:latin typeface="Leelawadee" pitchFamily="34" charset="-34"/>
              <a:cs typeface="Leelawadee" pitchFamily="34" charset="-34"/>
            </a:endParaRPr>
          </a:p>
        </p:txBody>
      </p:sp>
      <p:sp>
        <p:nvSpPr>
          <p:cNvPr id="21" name="TextBox 20"/>
          <p:cNvSpPr txBox="1"/>
          <p:nvPr/>
        </p:nvSpPr>
        <p:spPr>
          <a:xfrm>
            <a:off x="0" y="3886200"/>
            <a:ext cx="4103624" cy="646331"/>
          </a:xfrm>
          <a:prstGeom prst="rect">
            <a:avLst/>
          </a:prstGeom>
          <a:solidFill>
            <a:srgbClr val="FF33CC"/>
          </a:solidFill>
        </p:spPr>
        <p:txBody>
          <a:bodyPr wrap="none" rtlCol="0">
            <a:spAutoFit/>
          </a:bodyPr>
          <a:lstStyle/>
          <a:p>
            <a:r>
              <a:rPr lang="en-US" sz="3600" dirty="0" smtClean="0">
                <a:solidFill>
                  <a:schemeClr val="bg1"/>
                </a:solidFill>
                <a:latin typeface="Leelawadee" pitchFamily="34" charset="-34"/>
                <a:cs typeface="Leelawadee" pitchFamily="34" charset="-34"/>
              </a:rPr>
              <a:t>Puts the “I” in team</a:t>
            </a:r>
            <a:endParaRPr lang="en-US" sz="3600" dirty="0">
              <a:solidFill>
                <a:schemeClr val="bg1"/>
              </a:solidFill>
              <a:latin typeface="Leelawadee" pitchFamily="34" charset="-34"/>
              <a:cs typeface="Leelawadee" pitchFamily="34" charset="-34"/>
            </a:endParaRPr>
          </a:p>
        </p:txBody>
      </p:sp>
      <p:sp>
        <p:nvSpPr>
          <p:cNvPr id="15" name="TextBox 14"/>
          <p:cNvSpPr txBox="1"/>
          <p:nvPr/>
        </p:nvSpPr>
        <p:spPr>
          <a:xfrm>
            <a:off x="0" y="7315200"/>
            <a:ext cx="12030345" cy="646331"/>
          </a:xfrm>
          <a:prstGeom prst="rect">
            <a:avLst/>
          </a:prstGeom>
          <a:solidFill>
            <a:srgbClr val="CC0066"/>
          </a:solidFill>
        </p:spPr>
        <p:txBody>
          <a:bodyPr wrap="none" rtlCol="0">
            <a:spAutoFit/>
          </a:bodyPr>
          <a:lstStyle/>
          <a:p>
            <a:r>
              <a:rPr lang="en-US" sz="3600" dirty="0" smtClean="0">
                <a:solidFill>
                  <a:schemeClr val="bg1"/>
                </a:solidFill>
                <a:latin typeface="Leelawadee" pitchFamily="34" charset="-34"/>
                <a:cs typeface="Leelawadee" pitchFamily="34" charset="-34"/>
              </a:rPr>
              <a:t>Reinvents everything; won’t build off of the work of others</a:t>
            </a:r>
            <a:endParaRPr lang="en-US" sz="3600" dirty="0">
              <a:solidFill>
                <a:schemeClr val="bg1"/>
              </a:solidFill>
              <a:latin typeface="Leelawadee" pitchFamily="34" charset="-34"/>
              <a:cs typeface="Leelawadee" pitchFamily="34" charset="-34"/>
            </a:endParaRPr>
          </a:p>
        </p:txBody>
      </p:sp>
      <p:sp>
        <p:nvSpPr>
          <p:cNvPr id="18" name="TextBox 17"/>
          <p:cNvSpPr txBox="1"/>
          <p:nvPr/>
        </p:nvSpPr>
        <p:spPr>
          <a:xfrm>
            <a:off x="0" y="7924800"/>
            <a:ext cx="8573565" cy="646331"/>
          </a:xfrm>
          <a:prstGeom prst="rect">
            <a:avLst/>
          </a:prstGeom>
          <a:solidFill>
            <a:srgbClr val="CC0000"/>
          </a:solidFill>
        </p:spPr>
        <p:txBody>
          <a:bodyPr wrap="none" rtlCol="0">
            <a:spAutoFit/>
          </a:bodyPr>
          <a:lstStyle/>
          <a:p>
            <a:r>
              <a:rPr lang="en-US" sz="3600" dirty="0" smtClean="0">
                <a:solidFill>
                  <a:schemeClr val="bg1"/>
                </a:solidFill>
                <a:latin typeface="Leelawadee" pitchFamily="34" charset="-34"/>
                <a:cs typeface="Leelawadee" pitchFamily="34" charset="-34"/>
              </a:rPr>
              <a:t>Doesn’t share his expertise with the team</a:t>
            </a:r>
            <a:endParaRPr lang="en-US" sz="3600" dirty="0">
              <a:solidFill>
                <a:schemeClr val="bg1"/>
              </a:solidFill>
              <a:latin typeface="Leelawadee" pitchFamily="34" charset="-34"/>
              <a:cs typeface="Leelawadee" pitchFamily="34" charset="-34"/>
            </a:endParaRPr>
          </a:p>
        </p:txBody>
      </p:sp>
      <p:sp>
        <p:nvSpPr>
          <p:cNvPr id="22" name="Rectangle 21"/>
          <p:cNvSpPr/>
          <p:nvPr/>
        </p:nvSpPr>
        <p:spPr bwMode="auto">
          <a:xfrm>
            <a:off x="0" y="8686800"/>
            <a:ext cx="4064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custDataLst>
      <p:tags r:id="rId1"/>
    </p:custDataLst>
    <p:extLst>
      <p:ext uri="{BB962C8B-B14F-4D97-AF65-F5344CB8AC3E}">
        <p14:creationId xmlns="" xmlns:p14="http://schemas.microsoft.com/office/powerpoint/2010/main" val="762457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P spid="17" grpId="0" animBg="1"/>
      <p:bldP spid="19" grpId="0" animBg="1"/>
      <p:bldP spid="20" grpId="0" animBg="1"/>
      <p:bldP spid="21" grpId="0" animBg="1"/>
      <p:bldP spid="15"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le 37"/>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Title 3"/>
          <p:cNvSpPr>
            <a:spLocks noGrp="1"/>
          </p:cNvSpPr>
          <p:nvPr>
            <p:ph type="title"/>
          </p:nvPr>
        </p:nvSpPr>
        <p:spPr>
          <a:xfrm>
            <a:off x="0" y="0"/>
            <a:ext cx="9169400" cy="1819275"/>
          </a:xfrm>
        </p:spPr>
        <p:txBody>
          <a:bodyPr>
            <a:noAutofit/>
          </a:bodyPr>
          <a:lstStyle/>
          <a:p>
            <a:pPr>
              <a:spcBef>
                <a:spcPts val="1099"/>
              </a:spcBef>
            </a:pPr>
            <a:r>
              <a:rPr lang="en-US" sz="4800" b="1" dirty="0" smtClean="0">
                <a:solidFill>
                  <a:schemeClr val="tx1">
                    <a:lumMod val="50000"/>
                    <a:lumOff val="50000"/>
                  </a:schemeClr>
                </a:solidFill>
                <a:latin typeface="Adobe Fan Heiti Std B" pitchFamily="34" charset="-128"/>
                <a:ea typeface="Adobe Fan Heiti Std B" pitchFamily="34" charset="-128"/>
                <a:cs typeface="Leelawadee" pitchFamily="34" charset="-34"/>
                <a:sym typeface="Gill Sans" charset="0"/>
              </a:rPr>
              <a:t>Your Uncensored Perceptions</a:t>
            </a:r>
            <a:endParaRPr lang="en-US" sz="4800" b="1" dirty="0">
              <a:solidFill>
                <a:schemeClr val="tx1">
                  <a:lumMod val="50000"/>
                  <a:lumOff val="50000"/>
                </a:schemeClr>
              </a:solidFill>
              <a:latin typeface="Adobe Fan Heiti Std B" pitchFamily="34" charset="-128"/>
              <a:ea typeface="Adobe Fan Heiti Std B" pitchFamily="34" charset="-128"/>
              <a:cs typeface="Leelawadee" pitchFamily="34" charset="-34"/>
              <a:sym typeface="Gill Sans" charset="0"/>
            </a:endParaRPr>
          </a:p>
        </p:txBody>
      </p:sp>
      <p:pic>
        <p:nvPicPr>
          <p:cNvPr id="3074" name="Picture 2"/>
          <p:cNvPicPr>
            <a:picLocks noChangeAspect="1" noChangeArrowheads="1"/>
          </p:cNvPicPr>
          <p:nvPr/>
        </p:nvPicPr>
        <p:blipFill>
          <a:blip r:embed="rId4"/>
          <a:srcRect/>
          <a:stretch>
            <a:fillRect/>
          </a:stretch>
        </p:blipFill>
        <p:spPr bwMode="auto">
          <a:xfrm>
            <a:off x="2844800" y="1295400"/>
            <a:ext cx="6019800" cy="7642827"/>
          </a:xfrm>
          <a:prstGeom prst="rect">
            <a:avLst/>
          </a:prstGeom>
          <a:noFill/>
          <a:ln w="9525">
            <a:solidFill>
              <a:schemeClr val="tx1">
                <a:lumMod val="65000"/>
                <a:lumOff val="35000"/>
              </a:schemeClr>
            </a:solidFill>
            <a:miter lim="800000"/>
            <a:headEnd/>
            <a:tailEnd/>
          </a:ln>
        </p:spPr>
      </p:pic>
      <p:sp>
        <p:nvSpPr>
          <p:cNvPr id="13" name="Rectangle 12"/>
          <p:cNvSpPr/>
          <p:nvPr/>
        </p:nvSpPr>
        <p:spPr bwMode="auto">
          <a:xfrm>
            <a:off x="107696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TextBox 14"/>
          <p:cNvSpPr txBox="1"/>
          <p:nvPr/>
        </p:nvSpPr>
        <p:spPr>
          <a:xfrm>
            <a:off x="11150600" y="89548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pg9</a:t>
            </a:r>
            <a:endParaRPr lang="en-US" sz="3600" b="1" dirty="0">
              <a:latin typeface="Leelawadee" panose="020B0502040204020203" pitchFamily="34" charset="-34"/>
              <a:cs typeface="Leelawadee" panose="020B0502040204020203" pitchFamily="34" charset="-34"/>
            </a:endParaRPr>
          </a:p>
        </p:txBody>
      </p:sp>
      <p:pic>
        <p:nvPicPr>
          <p:cNvPr id="17" name="Picture 2"/>
          <p:cNvPicPr>
            <a:picLocks noChangeAspect="1" noChangeArrowheads="1"/>
          </p:cNvPicPr>
          <p:nvPr/>
        </p:nvPicPr>
        <p:blipFill>
          <a:blip r:embed="rId4"/>
          <a:srcRect/>
          <a:stretch>
            <a:fillRect/>
          </a:stretch>
        </p:blipFill>
        <p:spPr bwMode="auto">
          <a:xfrm>
            <a:off x="11226800" y="7086600"/>
            <a:ext cx="1447800" cy="1838148"/>
          </a:xfrm>
          <a:prstGeom prst="rect">
            <a:avLst/>
          </a:prstGeom>
          <a:noFill/>
          <a:ln w="9525">
            <a:solidFill>
              <a:schemeClr val="tx1">
                <a:lumMod val="65000"/>
                <a:lumOff val="35000"/>
              </a:schemeClr>
            </a:solidFill>
            <a:miter lim="800000"/>
            <a:headEnd/>
            <a:tailEnd/>
          </a:ln>
        </p:spPr>
      </p:pic>
      <p:sp>
        <p:nvSpPr>
          <p:cNvPr id="22" name="Rectangle 21"/>
          <p:cNvSpPr/>
          <p:nvPr/>
        </p:nvSpPr>
        <p:spPr bwMode="auto">
          <a:xfrm>
            <a:off x="9779000" y="52578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Text Box 4"/>
          <p:cNvSpPr txBox="1">
            <a:spLocks noChangeArrowheads="1"/>
          </p:cNvSpPr>
          <p:nvPr/>
        </p:nvSpPr>
        <p:spPr bwMode="auto">
          <a:xfrm>
            <a:off x="9702800" y="61912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Calibri" pitchFamily="34" charset="0"/>
                <a:cs typeface="Arial" pitchFamily="34" charset="0"/>
              </a:rPr>
              <a:t>5-Minutes </a:t>
            </a:r>
            <a:br>
              <a:rPr lang="en-US" sz="2800" b="1" dirty="0" smtClean="0">
                <a:solidFill>
                  <a:schemeClr val="bg1"/>
                </a:solidFill>
                <a:latin typeface="Calibri" pitchFamily="34" charset="0"/>
                <a:cs typeface="Arial" pitchFamily="34" charset="0"/>
              </a:rPr>
            </a:br>
            <a:endParaRPr lang="en-US" sz="5400" b="1" dirty="0" smtClean="0">
              <a:solidFill>
                <a:schemeClr val="bg1"/>
              </a:solidFill>
              <a:latin typeface="Arial" pitchFamily="34" charset="0"/>
              <a:cs typeface="Arial" pitchFamily="34" charset="0"/>
            </a:endParaRPr>
          </a:p>
        </p:txBody>
      </p:sp>
      <p:pic>
        <p:nvPicPr>
          <p:cNvPr id="24" name="Picture 3" descr="Image result for clock icon"/>
          <p:cNvPicPr>
            <a:picLocks noChangeAspect="1" noChangeArrowheads="1"/>
          </p:cNvPicPr>
          <p:nvPr/>
        </p:nvPicPr>
        <p:blipFill>
          <a:blip r:embed="rId5"/>
          <a:stretch>
            <a:fillRect/>
          </a:stretch>
        </p:blipFill>
        <p:spPr bwMode="auto">
          <a:xfrm>
            <a:off x="10836275" y="5324475"/>
            <a:ext cx="923925" cy="923925"/>
          </a:xfrm>
          <a:prstGeom prst="rect">
            <a:avLst/>
          </a:prstGeom>
          <a:noFill/>
          <a:ln>
            <a:noFill/>
          </a:ln>
        </p:spPr>
      </p:pic>
    </p:spTree>
    <p:custDataLst>
      <p:tags r:id="rId1"/>
    </p:custDataLst>
    <p:extLst>
      <p:ext uri="{BB962C8B-B14F-4D97-AF65-F5344CB8AC3E}">
        <p14:creationId xmlns:p14="http://schemas.microsoft.com/office/powerpoint/2010/main" xmlns="" val="372297395"/>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a:solidFill>
            <a:schemeClr val="tx1"/>
          </a:solidFill>
        </p:spPr>
        <p:txBody>
          <a:bodyPr/>
          <a:lstStyle/>
          <a:p>
            <a:r>
              <a:rPr lang="en-US" dirty="0" smtClean="0">
                <a:latin typeface="Adobe Fan Heiti Std B" pitchFamily="34" charset="-128"/>
                <a:ea typeface="Adobe Fan Heiti Std B" pitchFamily="34" charset="-128"/>
              </a:rPr>
              <a:t>Share Examples</a:t>
            </a:r>
            <a:endParaRPr lang="en-US" dirty="0">
              <a:latin typeface="Adobe Fan Heiti Std B" pitchFamily="34" charset="-128"/>
              <a:ea typeface="Adobe Fan Heiti Std B" pitchFamily="34" charset="-128"/>
            </a:endParaRPr>
          </a:p>
        </p:txBody>
      </p:sp>
      <p:pic>
        <p:nvPicPr>
          <p:cNvPr id="726018" name="Picture 2"/>
          <p:cNvPicPr>
            <a:picLocks noChangeAspect="1" noChangeArrowheads="1"/>
          </p:cNvPicPr>
          <p:nvPr/>
        </p:nvPicPr>
        <p:blipFill>
          <a:blip r:embed="rId4"/>
          <a:srcRect/>
          <a:stretch>
            <a:fillRect/>
          </a:stretch>
        </p:blipFill>
        <p:spPr bwMode="auto">
          <a:xfrm>
            <a:off x="4521200" y="5867400"/>
            <a:ext cx="3886200" cy="3886200"/>
          </a:xfrm>
          <a:prstGeom prst="rect">
            <a:avLst/>
          </a:prstGeom>
          <a:noFill/>
          <a:ln w="9525" algn="in">
            <a:noFill/>
            <a:miter lim="800000"/>
            <a:headEnd/>
            <a:tailEnd/>
          </a:ln>
          <a:effectLst/>
        </p:spPr>
      </p:pic>
      <p:sp>
        <p:nvSpPr>
          <p:cNvPr id="6" name="Rectangle 5"/>
          <p:cNvSpPr/>
          <p:nvPr/>
        </p:nvSpPr>
        <p:spPr bwMode="auto">
          <a:xfrm>
            <a:off x="9779000" y="62484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 Box 4"/>
          <p:cNvSpPr txBox="1">
            <a:spLocks noChangeArrowheads="1"/>
          </p:cNvSpPr>
          <p:nvPr/>
        </p:nvSpPr>
        <p:spPr bwMode="auto">
          <a:xfrm>
            <a:off x="9702800" y="71818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Calibri" pitchFamily="34" charset="0"/>
                <a:cs typeface="Arial" pitchFamily="34" charset="0"/>
              </a:rPr>
              <a:t>10-Minutes </a:t>
            </a:r>
            <a:br>
              <a:rPr lang="en-US" sz="2800" b="1" dirty="0" smtClean="0">
                <a:solidFill>
                  <a:schemeClr val="bg1"/>
                </a:solidFill>
                <a:latin typeface="Calibri" pitchFamily="34" charset="0"/>
                <a:cs typeface="Arial" pitchFamily="34" charset="0"/>
              </a:rPr>
            </a:br>
            <a:endParaRPr lang="en-US" sz="5400" b="1" dirty="0" smtClean="0">
              <a:solidFill>
                <a:schemeClr val="bg1"/>
              </a:solidFill>
              <a:latin typeface="Arial" pitchFamily="34" charset="0"/>
              <a:cs typeface="Arial" pitchFamily="34" charset="0"/>
            </a:endParaRPr>
          </a:p>
        </p:txBody>
      </p:sp>
      <p:pic>
        <p:nvPicPr>
          <p:cNvPr id="9" name="Picture 3" descr="Image result for clock icon"/>
          <p:cNvPicPr>
            <a:picLocks noChangeAspect="1" noChangeArrowheads="1"/>
          </p:cNvPicPr>
          <p:nvPr/>
        </p:nvPicPr>
        <p:blipFill>
          <a:blip r:embed="rId5"/>
          <a:stretch>
            <a:fillRect/>
          </a:stretch>
        </p:blipFill>
        <p:spPr bwMode="auto">
          <a:xfrm>
            <a:off x="10836275" y="6315075"/>
            <a:ext cx="923925" cy="923925"/>
          </a:xfrm>
          <a:prstGeom prst="rect">
            <a:avLst/>
          </a:prstGeom>
          <a:noFill/>
          <a:ln>
            <a:noFill/>
          </a:ln>
        </p:spPr>
      </p:pic>
    </p:spTree>
    <p:custDataLst>
      <p:tags r:id="rId1"/>
    </p:custDataLst>
    <p:extLst>
      <p:ext uri="{BB962C8B-B14F-4D97-AF65-F5344CB8AC3E}">
        <p14:creationId xmlns="" xmlns:p14="http://schemas.microsoft.com/office/powerpoint/2010/main" val="959658112"/>
      </p:ext>
    </p:extLst>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14925"/>
          <a:ext cx="13004800" cy="9828026"/>
        </p:xfrm>
        <a:graphic>
          <a:graphicData uri="http://schemas.openxmlformats.org/drawingml/2006/table">
            <a:tbl>
              <a:tblPr firstRow="1" bandRow="1">
                <a:tableStyleId>{69C7853C-536D-4A76-A0AE-DD22124D55A5}</a:tableStyleId>
              </a:tblPr>
              <a:tblGrid>
                <a:gridCol w="3606800"/>
                <a:gridCol w="9398000"/>
              </a:tblGrid>
              <a:tr h="1037779">
                <a:tc gridSpan="2">
                  <a:txBody>
                    <a:bodyPr/>
                    <a:lstStyle/>
                    <a:p>
                      <a:r>
                        <a:rPr lang="en-US" sz="6600" dirty="0" smtClean="0">
                          <a:latin typeface="Adobe Fan Heiti Std B" pitchFamily="34" charset="-128"/>
                          <a:ea typeface="Adobe Fan Heiti Std B" pitchFamily="34" charset="-128"/>
                        </a:rPr>
                        <a:t> Learning</a:t>
                      </a:r>
                      <a:r>
                        <a:rPr lang="en-US" sz="6600" baseline="0" dirty="0" smtClean="0">
                          <a:latin typeface="Adobe Fan Heiti Std B" pitchFamily="34" charset="-128"/>
                          <a:ea typeface="Adobe Fan Heiti Std B" pitchFamily="34" charset="-128"/>
                        </a:rPr>
                        <a:t> Objectives</a:t>
                      </a:r>
                      <a:endParaRPr lang="en-US" sz="6600" dirty="0">
                        <a:latin typeface="Adobe Fan Heiti Std B" pitchFamily="34" charset="-128"/>
                        <a:ea typeface="Adobe Fan Heiti Std B" pitchFamily="34" charset="-128"/>
                      </a:endParaRPr>
                    </a:p>
                  </a:txBody>
                  <a:tcPr>
                    <a:solidFill>
                      <a:srgbClr val="92D050"/>
                    </a:solidFill>
                  </a:tcPr>
                </a:tc>
                <a:tc hMerge="1">
                  <a:txBody>
                    <a:bodyPr/>
                    <a:lstStyle/>
                    <a:p>
                      <a:endParaRPr lang="en-US" dirty="0"/>
                    </a:p>
                  </a:txBody>
                  <a:tcPr>
                    <a:solidFill>
                      <a:srgbClr val="92D050"/>
                    </a:solidFill>
                  </a:tcPr>
                </a:tc>
              </a:tr>
              <a:tr h="1352812">
                <a:tc>
                  <a:txBody>
                    <a:bodyPr/>
                    <a:lstStyle/>
                    <a:p>
                      <a:endParaRPr lang="en-US" dirty="0"/>
                    </a:p>
                  </a:txBody>
                  <a:tcPr>
                    <a:solidFill>
                      <a:schemeClr val="bg1"/>
                    </a:solidFill>
                  </a:tcPr>
                </a:tc>
                <a:tc>
                  <a:txBody>
                    <a:bodyPr/>
                    <a:lstStyle/>
                    <a:p>
                      <a:pPr marL="0" marR="0" indent="0" algn="l" defTabSz="455125"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alibri" pitchFamily="34" charset="0"/>
                          <a:ea typeface="Adobe Fan Heiti Std B" pitchFamily="34" charset="-128"/>
                        </a:rPr>
                        <a:t>Use the Performance</a:t>
                      </a:r>
                      <a:r>
                        <a:rPr lang="en-US" sz="2400" baseline="0" dirty="0" smtClean="0">
                          <a:solidFill>
                            <a:schemeClr val="bg1"/>
                          </a:solidFill>
                          <a:latin typeface="Calibri" pitchFamily="34" charset="0"/>
                          <a:ea typeface="Adobe Fan Heiti Std B" pitchFamily="34" charset="-128"/>
                        </a:rPr>
                        <a:t> Continuum to gain a snapshot of the employee’s current performance in terms of Results and Behaviors.  The intent is to use this tool to help people grow and move forward.</a:t>
                      </a:r>
                      <a:endParaRPr lang="en-US" sz="2400" dirty="0" smtClean="0">
                        <a:solidFill>
                          <a:schemeClr val="bg1"/>
                        </a:solidFill>
                        <a:latin typeface="Calibri" pitchFamily="34" charset="0"/>
                        <a:ea typeface="Adobe Fan Heiti Std B" pitchFamily="34" charset="-128"/>
                      </a:endParaRPr>
                    </a:p>
                  </a:txBody>
                  <a:tcPr anchor="ctr">
                    <a:solidFill>
                      <a:srgbClr val="92D050"/>
                    </a:solidFill>
                  </a:tcPr>
                </a:tc>
              </a:tr>
              <a:tr h="1595229">
                <a:tc>
                  <a:txBody>
                    <a:bodyPr/>
                    <a:lstStyle/>
                    <a:p>
                      <a:endParaRPr lang="en-US" dirty="0"/>
                    </a:p>
                  </a:txBody>
                  <a:tcPr>
                    <a:solidFill>
                      <a:schemeClr val="bg1"/>
                    </a:solidFill>
                  </a:tcPr>
                </a:tc>
                <a:tc>
                  <a:txBody>
                    <a:bodyPr/>
                    <a:lstStyle/>
                    <a:p>
                      <a:r>
                        <a:rPr lang="en-US" sz="2800" dirty="0" smtClean="0">
                          <a:solidFill>
                            <a:schemeClr val="bg1"/>
                          </a:solidFill>
                          <a:latin typeface="Calibri" pitchFamily="34" charset="0"/>
                          <a:ea typeface="Adobe Fan Heiti Std B" pitchFamily="34" charset="-128"/>
                        </a:rPr>
                        <a:t>Give better</a:t>
                      </a:r>
                      <a:r>
                        <a:rPr lang="en-US" sz="2800" baseline="0" dirty="0" smtClean="0">
                          <a:solidFill>
                            <a:schemeClr val="bg1"/>
                          </a:solidFill>
                          <a:latin typeface="Calibri" pitchFamily="34" charset="0"/>
                          <a:ea typeface="Adobe Fan Heiti Std B" pitchFamily="34" charset="-128"/>
                        </a:rPr>
                        <a:t> quality feedback with concrete examples and the positive impact.</a:t>
                      </a:r>
                      <a:endParaRPr lang="en-US" sz="2800" dirty="0">
                        <a:solidFill>
                          <a:schemeClr val="bg1"/>
                        </a:solidFill>
                        <a:latin typeface="Calibri" pitchFamily="34" charset="0"/>
                        <a:ea typeface="Adobe Fan Heiti Std B" pitchFamily="34" charset="-128"/>
                      </a:endParaRPr>
                    </a:p>
                  </a:txBody>
                  <a:tcPr anchor="ctr">
                    <a:solidFill>
                      <a:srgbClr val="92D050"/>
                    </a:solidFill>
                  </a:tcPr>
                </a:tc>
              </a:tr>
              <a:tr h="1661696">
                <a:tc>
                  <a:txBody>
                    <a:bodyPr/>
                    <a:lstStyle/>
                    <a:p>
                      <a:endParaRPr lang="en-US" dirty="0"/>
                    </a:p>
                  </a:txBody>
                  <a:tcPr>
                    <a:solidFill>
                      <a:schemeClr val="bg1"/>
                    </a:solidFill>
                  </a:tcPr>
                </a:tc>
                <a:tc>
                  <a:txBody>
                    <a:bodyPr/>
                    <a:lstStyle/>
                    <a:p>
                      <a:r>
                        <a:rPr lang="en-US" sz="2800" dirty="0" smtClean="0">
                          <a:solidFill>
                            <a:schemeClr val="bg1"/>
                          </a:solidFill>
                          <a:latin typeface="Calibri" pitchFamily="34" charset="0"/>
                          <a:ea typeface="Adobe Fan Heiti Std B" pitchFamily="34" charset="-128"/>
                        </a:rPr>
                        <a:t>Analyze current performance to determine what the employee can do to make even more progress.</a:t>
                      </a:r>
                      <a:r>
                        <a:rPr lang="en-US" sz="2800" baseline="0" dirty="0" smtClean="0">
                          <a:solidFill>
                            <a:schemeClr val="bg1"/>
                          </a:solidFill>
                          <a:latin typeface="Calibri" pitchFamily="34" charset="0"/>
                          <a:ea typeface="Adobe Fan Heiti Std B" pitchFamily="34" charset="-128"/>
                        </a:rPr>
                        <a:t>  The focus is on moving forward versus reviewing past performance.  </a:t>
                      </a:r>
                      <a:endParaRPr lang="en-US" sz="2800" dirty="0">
                        <a:solidFill>
                          <a:schemeClr val="bg1"/>
                        </a:solidFill>
                        <a:latin typeface="Calibri" pitchFamily="34" charset="0"/>
                        <a:ea typeface="Adobe Fan Heiti Std B" pitchFamily="34" charset="-128"/>
                      </a:endParaRPr>
                    </a:p>
                  </a:txBody>
                  <a:tcPr anchor="ctr">
                    <a:solidFill>
                      <a:srgbClr val="92D050"/>
                    </a:solidFill>
                  </a:tcPr>
                </a:tc>
              </a:tr>
              <a:tr h="1728165">
                <a:tc>
                  <a:txBody>
                    <a:bodyPr/>
                    <a:lstStyle/>
                    <a:p>
                      <a:endParaRPr lang="en-US" dirty="0"/>
                    </a:p>
                  </a:txBody>
                  <a:tcPr>
                    <a:solidFill>
                      <a:schemeClr val="bg1"/>
                    </a:solidFill>
                  </a:tcPr>
                </a:tc>
                <a:tc>
                  <a:txBody>
                    <a:bodyPr/>
                    <a:lstStyle/>
                    <a:p>
                      <a:r>
                        <a:rPr lang="en-US" sz="2800" dirty="0" smtClean="0">
                          <a:solidFill>
                            <a:schemeClr val="bg1"/>
                          </a:solidFill>
                          <a:latin typeface="Calibri" pitchFamily="34" charset="0"/>
                          <a:ea typeface="Adobe Fan Heiti Std B" pitchFamily="34" charset="-128"/>
                        </a:rPr>
                        <a:t>Translate performance</a:t>
                      </a:r>
                      <a:r>
                        <a:rPr lang="en-US" sz="2800" baseline="0" dirty="0" smtClean="0">
                          <a:solidFill>
                            <a:schemeClr val="bg1"/>
                          </a:solidFill>
                          <a:latin typeface="Calibri" pitchFamily="34" charset="0"/>
                          <a:ea typeface="Adobe Fan Heiti Std B" pitchFamily="34" charset="-128"/>
                        </a:rPr>
                        <a:t> gaps, large and small, into language describing the “on-target” performance.  </a:t>
                      </a:r>
                      <a:endParaRPr lang="en-US" sz="2800" dirty="0">
                        <a:solidFill>
                          <a:schemeClr val="bg1"/>
                        </a:solidFill>
                        <a:latin typeface="Calibri" pitchFamily="34" charset="0"/>
                        <a:ea typeface="Adobe Fan Heiti Std B" pitchFamily="34" charset="-128"/>
                      </a:endParaRPr>
                    </a:p>
                  </a:txBody>
                  <a:tcPr anchor="ctr">
                    <a:solidFill>
                      <a:srgbClr val="92D050"/>
                    </a:solidFill>
                  </a:tcPr>
                </a:tc>
              </a:tr>
              <a:tr h="2392844">
                <a:tc>
                  <a:txBody>
                    <a:bodyPr/>
                    <a:lstStyle/>
                    <a:p>
                      <a:endParaRPr lang="en-US" dirty="0"/>
                    </a:p>
                  </a:txBody>
                  <a:tcPr>
                    <a:solidFill>
                      <a:schemeClr val="bg1"/>
                    </a:solidFill>
                  </a:tcPr>
                </a:tc>
                <a:tc>
                  <a:txBody>
                    <a:bodyPr/>
                    <a:lstStyle/>
                    <a:p>
                      <a:r>
                        <a:rPr lang="en-US" sz="2800" dirty="0" smtClean="0">
                          <a:solidFill>
                            <a:schemeClr val="bg1"/>
                          </a:solidFill>
                          <a:latin typeface="Calibri" pitchFamily="34" charset="0"/>
                          <a:ea typeface="Adobe Fan Heiti Std B" pitchFamily="34" charset="-128"/>
                        </a:rPr>
                        <a:t>Practice</a:t>
                      </a:r>
                      <a:r>
                        <a:rPr lang="en-US" sz="2800" baseline="0" dirty="0" smtClean="0">
                          <a:solidFill>
                            <a:schemeClr val="bg1"/>
                          </a:solidFill>
                          <a:latin typeface="Calibri" pitchFamily="34" charset="0"/>
                          <a:ea typeface="Adobe Fan Heiti Std B" pitchFamily="34" charset="-128"/>
                        </a:rPr>
                        <a:t> the Conversation using the 10-Minute Conversation Framework</a:t>
                      </a:r>
                      <a:endParaRPr lang="en-US" sz="2800" dirty="0" smtClean="0">
                        <a:solidFill>
                          <a:schemeClr val="bg1"/>
                        </a:solidFill>
                        <a:latin typeface="Calibri" pitchFamily="34" charset="0"/>
                        <a:ea typeface="Adobe Fan Heiti Std B" pitchFamily="34" charset="-128"/>
                      </a:endParaRPr>
                    </a:p>
                  </a:txBody>
                  <a:tcPr anchor="ctr">
                    <a:solidFill>
                      <a:srgbClr val="92D050"/>
                    </a:solidFill>
                  </a:tcPr>
                </a:tc>
              </a:tr>
            </a:tbl>
          </a:graphicData>
        </a:graphic>
      </p:graphicFrame>
      <p:pic>
        <p:nvPicPr>
          <p:cNvPr id="80903" name="Picture 7"/>
          <p:cNvPicPr>
            <a:picLocks noChangeAspect="1" noChangeArrowheads="1"/>
          </p:cNvPicPr>
          <p:nvPr/>
        </p:nvPicPr>
        <p:blipFill>
          <a:blip r:embed="rId3"/>
          <a:srcRect/>
          <a:stretch>
            <a:fillRect/>
          </a:stretch>
        </p:blipFill>
        <p:spPr bwMode="auto">
          <a:xfrm>
            <a:off x="1397000" y="2590800"/>
            <a:ext cx="1485255" cy="1260863"/>
          </a:xfrm>
          <a:prstGeom prst="rect">
            <a:avLst/>
          </a:prstGeom>
          <a:noFill/>
          <a:ln w="9525">
            <a:noFill/>
            <a:miter lim="800000"/>
            <a:headEnd/>
            <a:tailEnd/>
          </a:ln>
        </p:spPr>
      </p:pic>
      <p:pic>
        <p:nvPicPr>
          <p:cNvPr id="80904" name="Picture 8"/>
          <p:cNvPicPr>
            <a:picLocks noChangeAspect="1" noChangeArrowheads="1"/>
          </p:cNvPicPr>
          <p:nvPr/>
        </p:nvPicPr>
        <p:blipFill>
          <a:blip r:embed="rId4"/>
          <a:srcRect/>
          <a:stretch>
            <a:fillRect/>
          </a:stretch>
        </p:blipFill>
        <p:spPr bwMode="auto">
          <a:xfrm>
            <a:off x="1320800" y="4114800"/>
            <a:ext cx="1454727" cy="1391479"/>
          </a:xfrm>
          <a:prstGeom prst="rect">
            <a:avLst/>
          </a:prstGeom>
          <a:noFill/>
          <a:ln w="9525">
            <a:noFill/>
            <a:miter lim="800000"/>
            <a:headEnd/>
            <a:tailEnd/>
          </a:ln>
        </p:spPr>
      </p:pic>
      <p:pic>
        <p:nvPicPr>
          <p:cNvPr id="80906" name="Picture 10"/>
          <p:cNvPicPr>
            <a:picLocks noChangeAspect="1" noChangeArrowheads="1"/>
          </p:cNvPicPr>
          <p:nvPr/>
        </p:nvPicPr>
        <p:blipFill>
          <a:blip r:embed="rId5"/>
          <a:srcRect/>
          <a:stretch>
            <a:fillRect/>
          </a:stretch>
        </p:blipFill>
        <p:spPr bwMode="auto">
          <a:xfrm>
            <a:off x="1320800" y="5867400"/>
            <a:ext cx="1425178" cy="1361364"/>
          </a:xfrm>
          <a:prstGeom prst="rect">
            <a:avLst/>
          </a:prstGeom>
          <a:noFill/>
          <a:ln w="9525">
            <a:noFill/>
            <a:miter lim="800000"/>
            <a:headEnd/>
            <a:tailEnd/>
          </a:ln>
        </p:spPr>
      </p:pic>
      <p:pic>
        <p:nvPicPr>
          <p:cNvPr id="1026" name="Picture 2"/>
          <p:cNvPicPr>
            <a:picLocks noChangeAspect="1" noChangeArrowheads="1"/>
          </p:cNvPicPr>
          <p:nvPr/>
        </p:nvPicPr>
        <p:blipFill>
          <a:blip r:embed="rId6"/>
          <a:srcRect/>
          <a:stretch>
            <a:fillRect/>
          </a:stretch>
        </p:blipFill>
        <p:spPr bwMode="auto">
          <a:xfrm>
            <a:off x="1955511" y="8037665"/>
            <a:ext cx="1575089" cy="1295400"/>
          </a:xfrm>
          <a:prstGeom prst="rect">
            <a:avLst/>
          </a:prstGeom>
          <a:noFill/>
          <a:ln w="9525">
            <a:noFill/>
            <a:miter lim="800000"/>
            <a:headEnd/>
            <a:tailEnd/>
          </a:ln>
        </p:spPr>
      </p:pic>
      <p:pic>
        <p:nvPicPr>
          <p:cNvPr id="3074" name="Picture 2"/>
          <p:cNvPicPr>
            <a:picLocks noChangeAspect="1" noChangeArrowheads="1"/>
          </p:cNvPicPr>
          <p:nvPr/>
        </p:nvPicPr>
        <p:blipFill>
          <a:blip r:embed="rId7"/>
          <a:srcRect/>
          <a:stretch>
            <a:fillRect/>
          </a:stretch>
        </p:blipFill>
        <p:spPr bwMode="auto">
          <a:xfrm>
            <a:off x="37180" y="7885265"/>
            <a:ext cx="1893220" cy="1639735"/>
          </a:xfrm>
          <a:prstGeom prst="rect">
            <a:avLst/>
          </a:prstGeom>
          <a:noFill/>
          <a:ln w="9525">
            <a:noFill/>
            <a:miter lim="800000"/>
            <a:headEnd/>
            <a:tailEnd/>
          </a:ln>
        </p:spPr>
      </p:pic>
      <p:pic>
        <p:nvPicPr>
          <p:cNvPr id="3075" name="Picture 3"/>
          <p:cNvPicPr>
            <a:picLocks noChangeAspect="1" noChangeArrowheads="1"/>
          </p:cNvPicPr>
          <p:nvPr/>
        </p:nvPicPr>
        <p:blipFill>
          <a:blip r:embed="rId8"/>
          <a:srcRect/>
          <a:stretch>
            <a:fillRect/>
          </a:stretch>
        </p:blipFill>
        <p:spPr bwMode="auto">
          <a:xfrm>
            <a:off x="1320800" y="1124274"/>
            <a:ext cx="1419225" cy="1274591"/>
          </a:xfrm>
          <a:prstGeom prst="rect">
            <a:avLst/>
          </a:prstGeom>
          <a:noFill/>
          <a:ln w="9525">
            <a:noFill/>
            <a:miter lim="800000"/>
            <a:headEnd/>
            <a:tailEnd/>
          </a:ln>
        </p:spPr>
      </p:pic>
    </p:spTree>
    <p:custDataLst>
      <p:tags r:id="rId1"/>
    </p:custDataLst>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p:txBody>
          <a:bodyPr/>
          <a:lstStyle/>
          <a:p>
            <a:r>
              <a:rPr lang="en-US" dirty="0"/>
              <a:t>1</a:t>
            </a:r>
          </a:p>
        </p:txBody>
      </p:sp>
      <p:sp>
        <p:nvSpPr>
          <p:cNvPr id="19" name="TextBox 18"/>
          <p:cNvSpPr txBox="1"/>
          <p:nvPr/>
        </p:nvSpPr>
        <p:spPr>
          <a:xfrm>
            <a:off x="2161034" y="9318441"/>
            <a:ext cx="10843767" cy="267415"/>
          </a:xfrm>
          <a:prstGeom prst="rect">
            <a:avLst/>
          </a:prstGeom>
          <a:noFill/>
        </p:spPr>
        <p:txBody>
          <a:bodyPr wrap="square" lIns="91036" tIns="45503" rIns="91036" bIns="45503" rtlCol="0">
            <a:spAutoFit/>
          </a:bodyPr>
          <a:lstStyle/>
          <a:p>
            <a:pPr algn="r"/>
            <a:r>
              <a:rPr lang="en-US" sz="1100" dirty="0">
                <a:solidFill>
                  <a:srgbClr val="FFFFFF"/>
                </a:solidFill>
              </a:rPr>
              <a:t>copyright2013© Employee Performance Solutions LLC</a:t>
            </a:r>
          </a:p>
        </p:txBody>
      </p:sp>
      <p:sp>
        <p:nvSpPr>
          <p:cNvPr id="10" name="Text Placeholder 16"/>
          <p:cNvSpPr>
            <a:spLocks noGrp="1"/>
          </p:cNvSpPr>
          <p:nvPr>
            <p:ph type="body" sz="quarter" idx="21"/>
          </p:nvPr>
        </p:nvSpPr>
        <p:spPr>
          <a:xfrm>
            <a:off x="9474200" y="609600"/>
            <a:ext cx="2590800" cy="3657600"/>
          </a:xfrm>
        </p:spPr>
        <p:txBody>
          <a:bodyPr/>
          <a:lstStyle/>
          <a:p>
            <a:r>
              <a:rPr lang="en-US" dirty="0"/>
              <a:t>1</a:t>
            </a:r>
          </a:p>
        </p:txBody>
      </p:sp>
      <p:sp>
        <p:nvSpPr>
          <p:cNvPr id="12" name="Text Placeholder 16"/>
          <p:cNvSpPr>
            <a:spLocks noGrp="1"/>
          </p:cNvSpPr>
          <p:nvPr>
            <p:ph type="body" sz="quarter" idx="21"/>
          </p:nvPr>
        </p:nvSpPr>
        <p:spPr>
          <a:xfrm>
            <a:off x="9474200" y="609600"/>
            <a:ext cx="2590800" cy="3657600"/>
          </a:xfrm>
        </p:spPr>
        <p:txBody>
          <a:bodyPr/>
          <a:lstStyle/>
          <a:p>
            <a:r>
              <a:rPr lang="en-US" dirty="0"/>
              <a:t>1</a:t>
            </a:r>
          </a:p>
        </p:txBody>
      </p:sp>
      <p:sp>
        <p:nvSpPr>
          <p:cNvPr id="13" name="Text Placeholder 16"/>
          <p:cNvSpPr>
            <a:spLocks noGrp="1"/>
          </p:cNvSpPr>
          <p:nvPr>
            <p:ph type="body" sz="quarter" idx="21"/>
          </p:nvPr>
        </p:nvSpPr>
        <p:spPr>
          <a:xfrm>
            <a:off x="9474200" y="609600"/>
            <a:ext cx="2590800" cy="3657600"/>
          </a:xfrm>
        </p:spPr>
        <p:txBody>
          <a:bodyPr/>
          <a:lstStyle/>
          <a:p>
            <a:r>
              <a:rPr lang="en-US" dirty="0"/>
              <a:t>1</a:t>
            </a:r>
          </a:p>
        </p:txBody>
      </p:sp>
      <p:sp>
        <p:nvSpPr>
          <p:cNvPr id="18" name="TextBox 17"/>
          <p:cNvSpPr txBox="1"/>
          <p:nvPr/>
        </p:nvSpPr>
        <p:spPr>
          <a:xfrm>
            <a:off x="8487711" y="1981200"/>
            <a:ext cx="884971" cy="1554161"/>
          </a:xfrm>
          <a:prstGeom prst="rect">
            <a:avLst/>
          </a:prstGeom>
          <a:noFill/>
        </p:spPr>
        <p:txBody>
          <a:bodyPr wrap="none" lIns="91337" tIns="45665" rIns="91337" bIns="45665" rtlCol="0">
            <a:spAutoFit/>
          </a:bodyPr>
          <a:lstStyle/>
          <a:p>
            <a:r>
              <a:rPr lang="en-US" sz="9500" b="1" dirty="0">
                <a:solidFill>
                  <a:srgbClr val="BAD80A"/>
                </a:solidFill>
                <a:latin typeface="Leelawadee" panose="020B0502040204020203" pitchFamily="34" charset="-34"/>
                <a:cs typeface="Leelawadee" panose="020B0502040204020203" pitchFamily="34" charset="-34"/>
              </a:rPr>
              <a:t>2</a:t>
            </a:r>
          </a:p>
        </p:txBody>
      </p:sp>
      <p:sp>
        <p:nvSpPr>
          <p:cNvPr id="20" name="Rectangle 19"/>
          <p:cNvSpPr/>
          <p:nvPr/>
        </p:nvSpPr>
        <p:spPr bwMode="auto">
          <a:xfrm>
            <a:off x="8509000" y="0"/>
            <a:ext cx="449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4" name="Picture 2"/>
          <p:cNvPicPr>
            <a:picLocks noChangeAspect="1" noChangeArrowheads="1"/>
          </p:cNvPicPr>
          <p:nvPr/>
        </p:nvPicPr>
        <p:blipFill>
          <a:blip r:embed="rId3"/>
          <a:srcRect/>
          <a:stretch>
            <a:fillRect/>
          </a:stretch>
        </p:blipFill>
        <p:spPr bwMode="auto">
          <a:xfrm>
            <a:off x="0" y="907828"/>
            <a:ext cx="8483600" cy="7752013"/>
          </a:xfrm>
          <a:prstGeom prst="rect">
            <a:avLst/>
          </a:prstGeom>
          <a:noFill/>
          <a:ln w="9525">
            <a:noFill/>
            <a:miter lim="800000"/>
            <a:headEnd/>
            <a:tailEnd/>
          </a:ln>
        </p:spPr>
      </p:pic>
      <p:sp>
        <p:nvSpPr>
          <p:cNvPr id="11" name="Rectangle 10"/>
          <p:cNvSpPr/>
          <p:nvPr/>
        </p:nvSpPr>
        <p:spPr bwMode="auto">
          <a:xfrm>
            <a:off x="10769600" y="72390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Rectangle 14"/>
          <p:cNvSpPr/>
          <p:nvPr/>
        </p:nvSpPr>
        <p:spPr bwMode="auto">
          <a:xfrm>
            <a:off x="101600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Box 15"/>
          <p:cNvSpPr txBox="1"/>
          <p:nvPr/>
        </p:nvSpPr>
        <p:spPr>
          <a:xfrm>
            <a:off x="10617200" y="91072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pg10</a:t>
            </a:r>
            <a:endParaRPr lang="en-US" sz="3600" b="1" dirty="0">
              <a:latin typeface="Leelawadee" panose="020B0502040204020203" pitchFamily="34" charset="-34"/>
              <a:cs typeface="Leelawadee" panose="020B0502040204020203" pitchFamily="34" charset="-34"/>
            </a:endParaRPr>
          </a:p>
        </p:txBody>
      </p:sp>
      <p:pic>
        <p:nvPicPr>
          <p:cNvPr id="1026" name="Picture 2"/>
          <p:cNvPicPr>
            <a:picLocks noChangeAspect="1" noChangeArrowheads="1"/>
          </p:cNvPicPr>
          <p:nvPr/>
        </p:nvPicPr>
        <p:blipFill>
          <a:blip r:embed="rId4"/>
          <a:srcRect/>
          <a:stretch>
            <a:fillRect/>
          </a:stretch>
        </p:blipFill>
        <p:spPr bwMode="auto">
          <a:xfrm>
            <a:off x="10464800" y="7010401"/>
            <a:ext cx="1600200" cy="2095412"/>
          </a:xfrm>
          <a:prstGeom prst="rect">
            <a:avLst/>
          </a:prstGeom>
          <a:noFill/>
          <a:ln w="9525">
            <a:noFill/>
            <a:miter lim="800000"/>
            <a:headEnd/>
            <a:tailEnd/>
          </a:ln>
        </p:spPr>
      </p:pic>
      <p:sp>
        <p:nvSpPr>
          <p:cNvPr id="22" name="Footer Placeholder 4"/>
          <p:cNvSpPr txBox="1">
            <a:spLocks/>
          </p:cNvSpPr>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j-lt"/>
                <a:ea typeface="ヒラギノ角ゴ ProN W3" charset="0"/>
                <a:cs typeface="ヒラギノ角ゴ ProN W3" charset="0"/>
                <a:sym typeface="Gill Sans" charset="0"/>
              </a:rPr>
              <a:t>©2017 copyright Employee Performance Solutions, LLC  All Rights Reserved | For Use Within Client Organization</a:t>
            </a:r>
            <a:endParaRPr kumimoji="0" lang="en-US" sz="1200" b="0" i="0" u="none" strike="noStrike" kern="1200" cap="none" spc="0" normalizeH="0" baseline="0" noProof="0" dirty="0">
              <a:ln>
                <a:noFill/>
              </a:ln>
              <a:solidFill>
                <a:schemeClr val="tx1">
                  <a:tint val="75000"/>
                </a:schemeClr>
              </a:solidFill>
              <a:effectLst/>
              <a:uLnTx/>
              <a:uFillTx/>
              <a:latin typeface="+mj-lt"/>
              <a:ea typeface="ヒラギノ角ゴ ProN W3" charset="0"/>
              <a:cs typeface="ヒラギノ角ゴ ProN W3" charset="0"/>
              <a:sym typeface="Gill Sans" charset="0"/>
            </a:endParaRPr>
          </a:p>
        </p:txBody>
      </p:sp>
    </p:spTree>
    <p:custDataLst>
      <p:tags r:id="rId1"/>
    </p:custDataLst>
    <p:extLst>
      <p:ext uri="{BB962C8B-B14F-4D97-AF65-F5344CB8AC3E}">
        <p14:creationId xmlns="" xmlns:p14="http://schemas.microsoft.com/office/powerpoint/2010/main" val="2344174402"/>
      </p:ext>
    </p:extLst>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p:nvPr/>
        </p:nvGrpSpPr>
        <p:grpSpPr>
          <a:xfrm>
            <a:off x="-13081000" y="6400800"/>
            <a:ext cx="12395200" cy="5029200"/>
            <a:chOff x="1016000" y="5334000"/>
            <a:chExt cx="12395200" cy="5029200"/>
          </a:xfrm>
        </p:grpSpPr>
        <p:pic>
          <p:nvPicPr>
            <p:cNvPr id="20992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44600" y="6172200"/>
              <a:ext cx="9779000" cy="4191000"/>
            </a:xfrm>
            <a:prstGeom prst="rect">
              <a:avLst/>
            </a:prstGeom>
            <a:noFill/>
            <a:ln w="9525">
              <a:noFill/>
              <a:miter lim="800000"/>
              <a:headEnd/>
              <a:tailEnd/>
            </a:ln>
          </p:spPr>
        </p:pic>
        <p:grpSp>
          <p:nvGrpSpPr>
            <p:cNvPr id="3" name="Group 29"/>
            <p:cNvGrpSpPr/>
            <p:nvPr/>
          </p:nvGrpSpPr>
          <p:grpSpPr>
            <a:xfrm>
              <a:off x="10160000" y="5334000"/>
              <a:ext cx="3251200" cy="3122269"/>
              <a:chOff x="8102600" y="4953000"/>
              <a:chExt cx="4572000" cy="4095509"/>
            </a:xfrm>
          </p:grpSpPr>
          <p:sp>
            <p:nvSpPr>
              <p:cNvPr id="423950" name="_s1028"/>
              <p:cNvSpPr>
                <a:spLocks noChangeArrowheads="1"/>
              </p:cNvSpPr>
              <p:nvPr/>
            </p:nvSpPr>
            <p:spPr bwMode="auto">
              <a:xfrm>
                <a:off x="8102600" y="4953000"/>
                <a:ext cx="4572000" cy="4095509"/>
              </a:xfrm>
              <a:prstGeom prst="ellipse">
                <a:avLst/>
              </a:prstGeom>
              <a:solidFill>
                <a:srgbClr val="008C82"/>
              </a:solidFill>
              <a:ln w="26924" algn="ctr">
                <a:solidFill>
                  <a:srgbClr val="FFFFFF"/>
                </a:solidFill>
                <a:round/>
                <a:headEnd/>
                <a:tailEnd/>
              </a:ln>
            </p:spPr>
            <p:txBody>
              <a:bodyPr vert="horz" wrap="square" lIns="0" tIns="0" rIns="0" bIns="0" numCol="1" anchor="ctr" anchorCtr="0" compatLnSpc="1">
                <a:prstTxWarp prst="textNoShape">
                  <a:avLst/>
                </a:prstTxWarp>
              </a:bodyPr>
              <a:lstStyle/>
              <a:p>
                <a:endParaRPr lang="en-US"/>
              </a:p>
            </p:txBody>
          </p:sp>
          <p:sp>
            <p:nvSpPr>
              <p:cNvPr id="423951" name="Text Box 15"/>
              <p:cNvSpPr txBox="1">
                <a:spLocks noChangeArrowheads="1"/>
              </p:cNvSpPr>
              <p:nvPr/>
            </p:nvSpPr>
            <p:spPr bwMode="auto">
              <a:xfrm>
                <a:off x="8745538" y="5952523"/>
                <a:ext cx="3318228" cy="270129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4000" b="1" dirty="0" smtClean="0">
                    <a:solidFill>
                      <a:schemeClr val="bg1"/>
                    </a:solidFill>
                    <a:latin typeface="Leelawadee" pitchFamily="34" charset="-34"/>
                    <a:cs typeface="Leelawadee" pitchFamily="34" charset="-34"/>
                  </a:rPr>
                  <a:t>positive</a:t>
                </a:r>
                <a:r>
                  <a:rPr lang="en-US" sz="3200" b="1" dirty="0" smtClean="0">
                    <a:solidFill>
                      <a:schemeClr val="bg1"/>
                    </a:solidFill>
                    <a:latin typeface="Leelawadee" pitchFamily="34" charset="-34"/>
                    <a:cs typeface="Leelawadee" pitchFamily="34" charset="-34"/>
                  </a:rPr>
                  <a:t> </a:t>
                </a:r>
                <a:r>
                  <a:rPr lang="en-US" sz="4000" b="1" dirty="0" smtClean="0">
                    <a:solidFill>
                      <a:schemeClr val="bg1"/>
                    </a:solidFill>
                    <a:latin typeface="Leelawadee" pitchFamily="34" charset="-34"/>
                    <a:cs typeface="Leelawadee" pitchFamily="34" charset="-34"/>
                  </a:rPr>
                  <a:t>impact</a:t>
                </a:r>
                <a:endParaRPr lang="en-US" sz="4000" b="1" dirty="0">
                  <a:solidFill>
                    <a:schemeClr val="bg1"/>
                  </a:solidFill>
                  <a:latin typeface="Leelawadee" pitchFamily="34" charset="-34"/>
                  <a:cs typeface="Leelawadee" pitchFamily="34" charset="-34"/>
                </a:endParaRPr>
              </a:p>
            </p:txBody>
          </p:sp>
        </p:grpSp>
        <p:sp>
          <p:nvSpPr>
            <p:cNvPr id="27" name="TextBox 5"/>
            <p:cNvSpPr txBox="1">
              <a:spLocks noChangeArrowheads="1"/>
            </p:cNvSpPr>
            <p:nvPr/>
          </p:nvSpPr>
          <p:spPr bwMode="auto">
            <a:xfrm>
              <a:off x="1016000" y="9423964"/>
              <a:ext cx="10620587" cy="284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9736" tIns="64869" rIns="129736" bIns="64869">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l" eaLnBrk="1" hangingPunct="1"/>
              <a:r>
                <a:rPr lang="fr-FR" altLang="en-US" sz="1000" b="0" dirty="0">
                  <a:solidFill>
                    <a:srgbClr val="000000"/>
                  </a:solidFill>
                </a:rPr>
                <a:t>©</a:t>
              </a:r>
              <a:r>
                <a:rPr lang="fr-FR" altLang="en-US" sz="1000" b="0" dirty="0" smtClean="0">
                  <a:solidFill>
                    <a:srgbClr val="000000"/>
                  </a:solidFill>
                </a:rPr>
                <a:t>2014 </a:t>
              </a:r>
              <a:r>
                <a:rPr lang="fr-FR" altLang="en-US" sz="1000" b="0" dirty="0">
                  <a:solidFill>
                    <a:srgbClr val="000000"/>
                  </a:solidFill>
                </a:rPr>
                <a:t>Jamie Resker, Employée Performance Solutions, LLC  www.EmployeePerformanceSolutions.com</a:t>
              </a:r>
              <a:endParaRPr lang="en-US" altLang="en-US" sz="1000" b="0" dirty="0">
                <a:solidFill>
                  <a:srgbClr val="000000"/>
                </a:solidFill>
              </a:endParaRPr>
            </a:p>
          </p:txBody>
        </p:sp>
      </p:grpSp>
      <p:grpSp>
        <p:nvGrpSpPr>
          <p:cNvPr id="4" name="Group 29"/>
          <p:cNvGrpSpPr/>
          <p:nvPr/>
        </p:nvGrpSpPr>
        <p:grpSpPr>
          <a:xfrm>
            <a:off x="-9499600" y="4114800"/>
            <a:ext cx="9143999" cy="4038600"/>
            <a:chOff x="-8432800" y="5715000"/>
            <a:chExt cx="9143999" cy="4038600"/>
          </a:xfrm>
        </p:grpSpPr>
        <p:pic>
          <p:nvPicPr>
            <p:cNvPr id="209923"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8432800" y="5991225"/>
              <a:ext cx="6390293" cy="3762375"/>
            </a:xfrm>
            <a:prstGeom prst="rect">
              <a:avLst/>
            </a:prstGeom>
            <a:noFill/>
            <a:ln w="9525">
              <a:noFill/>
              <a:miter lim="800000"/>
              <a:headEnd/>
              <a:tailEnd/>
            </a:ln>
          </p:spPr>
        </p:pic>
        <p:grpSp>
          <p:nvGrpSpPr>
            <p:cNvPr id="5" name="Group 28"/>
            <p:cNvGrpSpPr/>
            <p:nvPr/>
          </p:nvGrpSpPr>
          <p:grpSpPr>
            <a:xfrm>
              <a:off x="-2646767" y="5715000"/>
              <a:ext cx="3357966" cy="3233057"/>
              <a:chOff x="6161437" y="1447800"/>
              <a:chExt cx="4455763" cy="4278086"/>
            </a:xfrm>
          </p:grpSpPr>
          <p:sp>
            <p:nvSpPr>
              <p:cNvPr id="423958" name="_s1030"/>
              <p:cNvSpPr>
                <a:spLocks noChangeArrowheads="1"/>
              </p:cNvSpPr>
              <p:nvPr/>
            </p:nvSpPr>
            <p:spPr bwMode="auto">
              <a:xfrm>
                <a:off x="6161437" y="1447800"/>
                <a:ext cx="4455763" cy="4278086"/>
              </a:xfrm>
              <a:prstGeom prst="ellipse">
                <a:avLst/>
              </a:prstGeom>
              <a:solidFill>
                <a:srgbClr val="92D050"/>
              </a:solidFill>
              <a:ln w="26924" algn="ctr">
                <a:solidFill>
                  <a:srgbClr val="FFFFFF"/>
                </a:solidFill>
                <a:round/>
                <a:headEnd/>
                <a:tailEnd/>
              </a:ln>
            </p:spPr>
            <p:txBody>
              <a:bodyPr vert="horz" wrap="square" lIns="0" tIns="0" rIns="0" bIns="0" numCol="1" anchor="ctr" anchorCtr="0" compatLnSpc="1">
                <a:prstTxWarp prst="textNoShape">
                  <a:avLst/>
                </a:prstTxWarp>
              </a:bodyPr>
              <a:lstStyle/>
              <a:p>
                <a:endParaRPr lang="en-US"/>
              </a:p>
            </p:txBody>
          </p:sp>
          <p:sp>
            <p:nvSpPr>
              <p:cNvPr id="423959" name="Text Box 23"/>
              <p:cNvSpPr txBox="1">
                <a:spLocks noChangeArrowheads="1"/>
              </p:cNvSpPr>
              <p:nvPr/>
            </p:nvSpPr>
            <p:spPr bwMode="auto">
              <a:xfrm>
                <a:off x="6582144" y="2246376"/>
                <a:ext cx="3564610" cy="294118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4000" b="1" dirty="0" smtClean="0">
                    <a:solidFill>
                      <a:schemeClr val="bg1"/>
                    </a:solidFill>
                    <a:latin typeface="Leelawadee" panose="020B0502040204020203" pitchFamily="34" charset="-34"/>
                    <a:cs typeface="Leelawadee" panose="020B0502040204020203" pitchFamily="34" charset="-34"/>
                  </a:rPr>
                  <a:t>specific</a:t>
                </a:r>
              </a:p>
              <a:p>
                <a:r>
                  <a:rPr lang="en-US" sz="4000" b="1" dirty="0" smtClean="0">
                    <a:solidFill>
                      <a:schemeClr val="bg1"/>
                    </a:solidFill>
                    <a:latin typeface="Leelawadee" panose="020B0502040204020203" pitchFamily="34" charset="-34"/>
                    <a:cs typeface="Leelawadee" panose="020B0502040204020203" pitchFamily="34" charset="-34"/>
                  </a:rPr>
                  <a:t>example</a:t>
                </a:r>
                <a:endParaRPr lang="en-US" sz="4000" b="1" dirty="0">
                  <a:solidFill>
                    <a:schemeClr val="bg1"/>
                  </a:solidFill>
                  <a:latin typeface="Leelawadee" panose="020B0502040204020203" pitchFamily="34" charset="-34"/>
                  <a:cs typeface="Leelawadee" panose="020B0502040204020203" pitchFamily="34" charset="-34"/>
                </a:endParaRPr>
              </a:p>
            </p:txBody>
          </p:sp>
        </p:grpSp>
      </p:grpSp>
      <p:sp>
        <p:nvSpPr>
          <p:cNvPr id="21" name="Title 20"/>
          <p:cNvSpPr>
            <a:spLocks noGrp="1"/>
          </p:cNvSpPr>
          <p:nvPr>
            <p:ph type="title"/>
          </p:nvPr>
        </p:nvSpPr>
        <p:spPr>
          <a:xfrm>
            <a:off x="635000" y="-533400"/>
            <a:ext cx="11704320" cy="1625600"/>
          </a:xfrm>
        </p:spPr>
        <p:txBody>
          <a:bodyPr/>
          <a:lstStyle/>
          <a:p>
            <a:r>
              <a:rPr lang="en-US" b="1" dirty="0" smtClean="0"/>
              <a:t/>
            </a:r>
            <a:br>
              <a:rPr lang="en-US" b="1" dirty="0" smtClean="0"/>
            </a:br>
            <a:r>
              <a:rPr lang="en-US" b="1" dirty="0" smtClean="0"/>
              <a:t>3 Steps for Positive Feedback</a:t>
            </a:r>
            <a:endParaRPr lang="en-US" b="1" dirty="0"/>
          </a:p>
        </p:txBody>
      </p:sp>
      <p:grpSp>
        <p:nvGrpSpPr>
          <p:cNvPr id="6" name="Group 28"/>
          <p:cNvGrpSpPr/>
          <p:nvPr/>
        </p:nvGrpSpPr>
        <p:grpSpPr>
          <a:xfrm>
            <a:off x="-4978400" y="1905000"/>
            <a:ext cx="4978400" cy="3505200"/>
            <a:chOff x="-279400" y="1752600"/>
            <a:chExt cx="4978400" cy="3505200"/>
          </a:xfrm>
        </p:grpSpPr>
        <p:grpSp>
          <p:nvGrpSpPr>
            <p:cNvPr id="7" name="Group 30"/>
            <p:cNvGrpSpPr/>
            <p:nvPr/>
          </p:nvGrpSpPr>
          <p:grpSpPr>
            <a:xfrm>
              <a:off x="1141952" y="1752600"/>
              <a:ext cx="3557048" cy="3281157"/>
              <a:chOff x="1397006" y="1221942"/>
              <a:chExt cx="4610094" cy="4892216"/>
            </a:xfrm>
          </p:grpSpPr>
          <p:sp>
            <p:nvSpPr>
              <p:cNvPr id="423942" name="_s1032"/>
              <p:cNvSpPr>
                <a:spLocks noChangeArrowheads="1"/>
              </p:cNvSpPr>
              <p:nvPr/>
            </p:nvSpPr>
            <p:spPr bwMode="auto">
              <a:xfrm>
                <a:off x="1397006" y="1221942"/>
                <a:ext cx="4610094" cy="4886657"/>
              </a:xfrm>
              <a:prstGeom prst="ellipse">
                <a:avLst/>
              </a:prstGeom>
              <a:solidFill>
                <a:srgbClr val="008C82"/>
              </a:solidFill>
              <a:ln w="20574" algn="ctr">
                <a:solidFill>
                  <a:srgbClr val="FFFFFF"/>
                </a:solidFill>
                <a:round/>
                <a:headEnd/>
                <a:tailEnd/>
              </a:ln>
            </p:spPr>
            <p:txBody>
              <a:bodyPr vert="horz" wrap="square" lIns="0" tIns="0" rIns="0" bIns="0" numCol="1" anchor="ctr" anchorCtr="0" compatLnSpc="1">
                <a:prstTxWarp prst="textNoShape">
                  <a:avLst/>
                </a:prstTxWarp>
              </a:bodyPr>
              <a:lstStyle/>
              <a:p>
                <a:endParaRPr lang="en-US"/>
              </a:p>
            </p:txBody>
          </p:sp>
          <p:sp>
            <p:nvSpPr>
              <p:cNvPr id="423943" name="Text Box 7"/>
              <p:cNvSpPr txBox="1">
                <a:spLocks noChangeArrowheads="1"/>
              </p:cNvSpPr>
              <p:nvPr/>
            </p:nvSpPr>
            <p:spPr bwMode="auto">
              <a:xfrm>
                <a:off x="1778000" y="2514600"/>
                <a:ext cx="3872479" cy="359955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4000" b="1" dirty="0" smtClean="0">
                    <a:solidFill>
                      <a:schemeClr val="bg1"/>
                    </a:solidFill>
                    <a:latin typeface="Leelawadee" panose="020B0502040204020203" pitchFamily="34" charset="-34"/>
                    <a:cs typeface="Leelawadee" panose="020B0502040204020203" pitchFamily="34" charset="-34"/>
                  </a:rPr>
                  <a:t>uncensored</a:t>
                </a:r>
              </a:p>
              <a:p>
                <a:r>
                  <a:rPr lang="en-US" sz="4000" b="1" smtClean="0">
                    <a:solidFill>
                      <a:schemeClr val="bg1"/>
                    </a:solidFill>
                    <a:latin typeface="Leelawadee" panose="020B0502040204020203" pitchFamily="34" charset="-34"/>
                    <a:cs typeface="Leelawadee" panose="020B0502040204020203" pitchFamily="34" charset="-34"/>
                  </a:rPr>
                  <a:t>perception</a:t>
                </a:r>
                <a:endParaRPr lang="en-US" sz="4400" b="1" dirty="0">
                  <a:solidFill>
                    <a:schemeClr val="bg1"/>
                  </a:solidFill>
                  <a:latin typeface="Leelawadee" panose="020B0502040204020203" pitchFamily="34" charset="-34"/>
                  <a:cs typeface="Leelawadee" panose="020B0502040204020203" pitchFamily="34" charset="-34"/>
                </a:endParaRPr>
              </a:p>
            </p:txBody>
          </p:sp>
        </p:grpSp>
        <p:pic>
          <p:nvPicPr>
            <p:cNvPr id="209922" name="Picture 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79400" y="3886200"/>
              <a:ext cx="2038350" cy="1371600"/>
            </a:xfrm>
            <a:prstGeom prst="rect">
              <a:avLst/>
            </a:prstGeom>
            <a:noFill/>
            <a:ln w="9525">
              <a:noFill/>
              <a:miter lim="800000"/>
              <a:headEnd/>
              <a:tailEnd/>
            </a:ln>
          </p:spPr>
        </p:pic>
      </p:grpSp>
    </p:spTree>
    <p:custDataLst>
      <p:tags r:id="rId1"/>
    </p:custDataLst>
    <p:extLst>
      <p:ext uri="{BB962C8B-B14F-4D97-AF65-F5344CB8AC3E}">
        <p14:creationId xmlns:p14="http://schemas.microsoft.com/office/powerpoint/2010/main" xmlns="" val="53299826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14071 -0.03125 L 0.39074 -0.03125 " pathEditMode="relative" rAng="0" ptsTypes="AA">
                                      <p:cBhvr>
                                        <p:cTn id="6" dur="2000" fill="hold"/>
                                        <p:tgtEl>
                                          <p:spTgt spid="6"/>
                                        </p:tgtEl>
                                        <p:attrNameLst>
                                          <p:attrName>ppt_x</p:attrName>
                                          <p:attrName>ppt_y</p:attrName>
                                        </p:attrNameLst>
                                      </p:cBhvr>
                                      <p:rCtr x="125"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4652 -0.01955 L 0.67985 -0.01955 " pathEditMode="relative" rAng="0" ptsTypes="AA">
                                      <p:cBhvr>
                                        <p:cTn id="10" dur="2000" fill="hold"/>
                                        <p:tgtEl>
                                          <p:spTgt spid="4"/>
                                        </p:tgtEl>
                                        <p:attrNameLst>
                                          <p:attrName>ppt_x</p:attrName>
                                          <p:attrName>ppt_y</p:attrName>
                                        </p:attrNameLst>
                                      </p:cBhvr>
                                      <p:rCtr x="267" y="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25593 -0.0391 L 0.9475 -0.07039 " pathEditMode="relative" rAng="0" ptsTypes="AA">
                                      <p:cBhvr>
                                        <p:cTn id="14" dur="2000" fill="hold"/>
                                        <p:tgtEl>
                                          <p:spTgt spid="2"/>
                                        </p:tgtEl>
                                        <p:attrNameLst>
                                          <p:attrName>ppt_x</p:attrName>
                                          <p:attrName>ppt_y</p:attrName>
                                        </p:attrNameLst>
                                      </p:cBhvr>
                                      <p:rCtr x="346" y="-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35000" y="-533400"/>
            <a:ext cx="11704320" cy="1625600"/>
          </a:xfrm>
        </p:spPr>
        <p:txBody>
          <a:bodyPr/>
          <a:lstStyle/>
          <a:p>
            <a:r>
              <a:rPr lang="en-US" b="1" dirty="0" smtClean="0"/>
              <a:t/>
            </a:r>
            <a:br>
              <a:rPr lang="en-US" b="1" dirty="0" smtClean="0"/>
            </a:br>
            <a:r>
              <a:rPr lang="en-US" b="1" dirty="0" smtClean="0"/>
              <a:t>Positive Feedback</a:t>
            </a:r>
            <a:endParaRPr lang="en-US" b="1" dirty="0"/>
          </a:p>
        </p:txBody>
      </p:sp>
      <p:grpSp>
        <p:nvGrpSpPr>
          <p:cNvPr id="2" name="Group 30"/>
          <p:cNvGrpSpPr/>
          <p:nvPr/>
        </p:nvGrpSpPr>
        <p:grpSpPr>
          <a:xfrm>
            <a:off x="64481" y="1828800"/>
            <a:ext cx="4610094" cy="5543253"/>
            <a:chOff x="1397006" y="1676400"/>
            <a:chExt cx="4610094" cy="5543253"/>
          </a:xfrm>
        </p:grpSpPr>
        <p:sp>
          <p:nvSpPr>
            <p:cNvPr id="423942" name="_s1032"/>
            <p:cNvSpPr>
              <a:spLocks noChangeArrowheads="1"/>
            </p:cNvSpPr>
            <p:nvPr/>
          </p:nvSpPr>
          <p:spPr bwMode="auto">
            <a:xfrm>
              <a:off x="1397006" y="1676400"/>
              <a:ext cx="4610094" cy="4432199"/>
            </a:xfrm>
            <a:prstGeom prst="ellipse">
              <a:avLst/>
            </a:prstGeom>
            <a:solidFill>
              <a:srgbClr val="008C82"/>
            </a:solidFill>
            <a:ln w="20574" algn="ctr">
              <a:solidFill>
                <a:srgbClr val="FFFFFF"/>
              </a:solidFill>
              <a:round/>
              <a:headEnd/>
              <a:tailEnd/>
            </a:ln>
          </p:spPr>
          <p:txBody>
            <a:bodyPr vert="horz" wrap="square" lIns="0" tIns="0" rIns="0" bIns="0" numCol="1" anchor="ctr" anchorCtr="0" compatLnSpc="1">
              <a:prstTxWarp prst="textNoShape">
                <a:avLst/>
              </a:prstTxWarp>
            </a:bodyPr>
            <a:lstStyle/>
            <a:p>
              <a:endParaRPr lang="en-US"/>
            </a:p>
          </p:txBody>
        </p:sp>
        <p:grpSp>
          <p:nvGrpSpPr>
            <p:cNvPr id="3" name="Group 27"/>
            <p:cNvGrpSpPr/>
            <p:nvPr/>
          </p:nvGrpSpPr>
          <p:grpSpPr>
            <a:xfrm>
              <a:off x="1625600" y="2514600"/>
              <a:ext cx="4024879" cy="4705053"/>
              <a:chOff x="1625600" y="2514600"/>
              <a:chExt cx="4024879" cy="4705053"/>
            </a:xfrm>
          </p:grpSpPr>
          <p:sp>
            <p:nvSpPr>
              <p:cNvPr id="423943" name="Text Box 7"/>
              <p:cNvSpPr txBox="1">
                <a:spLocks noChangeArrowheads="1"/>
              </p:cNvSpPr>
              <p:nvPr/>
            </p:nvSpPr>
            <p:spPr bwMode="auto">
              <a:xfrm>
                <a:off x="1778000" y="2514600"/>
                <a:ext cx="3872479" cy="359955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kumimoji="0" lang="en-US" sz="2000" b="0" i="0" u="none" strike="noStrike" cap="none" normalizeH="0" baseline="0" dirty="0" smtClean="0">
                    <a:ln>
                      <a:noFill/>
                    </a:ln>
                    <a:solidFill>
                      <a:srgbClr val="000000"/>
                    </a:solidFill>
                    <a:effectLst/>
                    <a:latin typeface="Kuhltom" pitchFamily="2" charset="0"/>
                    <a:cs typeface="Arial" pitchFamily="34" charset="0"/>
                  </a:rPr>
                  <a:t> </a:t>
                </a:r>
                <a:r>
                  <a:rPr lang="en-US" sz="4400" dirty="0" smtClean="0">
                    <a:solidFill>
                      <a:schemeClr val="bg1"/>
                    </a:solidFill>
                    <a:latin typeface="Kuhltom" pitchFamily="2" charset="0"/>
                    <a:cs typeface="Leelawadee" panose="020B0502040204020203" pitchFamily="34" charset="-34"/>
                  </a:rPr>
                  <a:t>Readily pitches in where and   </a:t>
                </a:r>
                <a:br>
                  <a:rPr lang="en-US" sz="4400" dirty="0" smtClean="0">
                    <a:solidFill>
                      <a:schemeClr val="bg1"/>
                    </a:solidFill>
                    <a:latin typeface="Kuhltom" pitchFamily="2" charset="0"/>
                    <a:cs typeface="Leelawadee" panose="020B0502040204020203" pitchFamily="34" charset="-34"/>
                  </a:rPr>
                </a:br>
                <a:r>
                  <a:rPr lang="en-US" sz="4400" dirty="0" smtClean="0">
                    <a:solidFill>
                      <a:schemeClr val="bg1"/>
                    </a:solidFill>
                    <a:latin typeface="Kuhltom" pitchFamily="2" charset="0"/>
                    <a:cs typeface="Leelawadee" panose="020B0502040204020203" pitchFamily="34" charset="-34"/>
                  </a:rPr>
                  <a:t>when needed.</a:t>
                </a:r>
                <a:endParaRPr lang="en-US" sz="4400" dirty="0">
                  <a:solidFill>
                    <a:schemeClr val="bg1"/>
                  </a:solidFill>
                  <a:latin typeface="Kuhltom" pitchFamily="2" charset="0"/>
                  <a:cs typeface="Leelawadee" panose="020B0502040204020203" pitchFamily="34" charset="-34"/>
                </a:endParaRPr>
              </a:p>
            </p:txBody>
          </p:sp>
          <p:sp>
            <p:nvSpPr>
              <p:cNvPr id="423944" name="Text Box 8"/>
              <p:cNvSpPr txBox="1">
                <a:spLocks noChangeArrowheads="1"/>
              </p:cNvSpPr>
              <p:nvPr/>
            </p:nvSpPr>
            <p:spPr bwMode="auto">
              <a:xfrm>
                <a:off x="1625600" y="6019800"/>
                <a:ext cx="1780788" cy="119985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chemeClr val="tx1"/>
                    </a:solidFill>
                    <a:latin typeface="Articulate" pitchFamily="2" charset="0"/>
                    <a:cs typeface="Arial" pitchFamily="34" charset="0"/>
                  </a:rPr>
                  <a:t>u</a:t>
                </a:r>
                <a:r>
                  <a:rPr kumimoji="0" lang="en-US" sz="2400" b="1" i="0" u="none" strike="noStrike" cap="none" normalizeH="0" baseline="0" dirty="0" smtClean="0">
                    <a:ln>
                      <a:noFill/>
                    </a:ln>
                    <a:solidFill>
                      <a:schemeClr val="tx1"/>
                    </a:solidFill>
                    <a:effectLst/>
                    <a:latin typeface="Articulate" pitchFamily="2" charset="0"/>
                    <a:cs typeface="Arial" pitchFamily="34" charset="0"/>
                  </a:rPr>
                  <a:t>ncensored</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chemeClr val="tx1"/>
                    </a:solidFill>
                    <a:latin typeface="Articulate" pitchFamily="2" charset="0"/>
                    <a:cs typeface="Arial" pitchFamily="34" charset="0"/>
                  </a:rPr>
                  <a:t>perception</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4" name="Group 29"/>
          <p:cNvGrpSpPr/>
          <p:nvPr/>
        </p:nvGrpSpPr>
        <p:grpSpPr>
          <a:xfrm>
            <a:off x="8432800" y="2057400"/>
            <a:ext cx="4572000" cy="5054032"/>
            <a:chOff x="8102600" y="4953000"/>
            <a:chExt cx="4572000" cy="5054032"/>
          </a:xfrm>
        </p:grpSpPr>
        <p:sp>
          <p:nvSpPr>
            <p:cNvPr id="423950" name="_s1028"/>
            <p:cNvSpPr>
              <a:spLocks noChangeArrowheads="1"/>
            </p:cNvSpPr>
            <p:nvPr/>
          </p:nvSpPr>
          <p:spPr bwMode="auto">
            <a:xfrm>
              <a:off x="8102600" y="4953000"/>
              <a:ext cx="4572000" cy="4095509"/>
            </a:xfrm>
            <a:prstGeom prst="ellipse">
              <a:avLst/>
            </a:prstGeom>
            <a:solidFill>
              <a:srgbClr val="009999"/>
            </a:solidFill>
            <a:ln w="26924" algn="ctr">
              <a:solidFill>
                <a:srgbClr val="FFFFFF"/>
              </a:solidFill>
              <a:round/>
              <a:headEnd/>
              <a:tailEnd/>
            </a:ln>
          </p:spPr>
          <p:txBody>
            <a:bodyPr vert="horz" wrap="square" lIns="0" tIns="0" rIns="0" bIns="0" numCol="1" anchor="ctr" anchorCtr="0" compatLnSpc="1">
              <a:prstTxWarp prst="textNoShape">
                <a:avLst/>
              </a:prstTxWarp>
            </a:bodyPr>
            <a:lstStyle/>
            <a:p>
              <a:endParaRPr lang="en-US"/>
            </a:p>
          </p:txBody>
        </p:sp>
        <p:sp>
          <p:nvSpPr>
            <p:cNvPr id="423951" name="Text Box 15"/>
            <p:cNvSpPr txBox="1">
              <a:spLocks noChangeArrowheads="1"/>
            </p:cNvSpPr>
            <p:nvPr/>
          </p:nvSpPr>
          <p:spPr bwMode="auto">
            <a:xfrm>
              <a:off x="8747811" y="5334000"/>
              <a:ext cx="3318228" cy="270129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3200" dirty="0" smtClean="0">
                  <a:solidFill>
                    <a:schemeClr val="bg1"/>
                  </a:solidFill>
                  <a:latin typeface="Kuhltom" pitchFamily="2" charset="0"/>
                  <a:cs typeface="Leelawadee" pitchFamily="34" charset="-34"/>
                </a:rPr>
                <a:t>Returning the component would have created a 2 week delay.  2 days early!</a:t>
              </a:r>
              <a:endParaRPr lang="en-US" sz="3200" dirty="0">
                <a:solidFill>
                  <a:schemeClr val="bg1"/>
                </a:solidFill>
                <a:latin typeface="Kuhltom" pitchFamily="2" charset="0"/>
                <a:cs typeface="Leelawadee" pitchFamily="34" charset="-34"/>
              </a:endParaRPr>
            </a:p>
          </p:txBody>
        </p:sp>
        <p:sp>
          <p:nvSpPr>
            <p:cNvPr id="423952" name="Text Box 16"/>
            <p:cNvSpPr txBox="1">
              <a:spLocks noChangeArrowheads="1"/>
            </p:cNvSpPr>
            <p:nvPr/>
          </p:nvSpPr>
          <p:spPr bwMode="auto">
            <a:xfrm>
              <a:off x="8286946" y="8874232"/>
              <a:ext cx="1659114" cy="1132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chemeClr val="tx1"/>
                  </a:solidFill>
                  <a:latin typeface="Articulate" pitchFamily="2" charset="0"/>
                  <a:cs typeface="Arial" pitchFamily="34" charset="0"/>
                </a:rPr>
                <a:t>positive</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chemeClr val="tx1"/>
                  </a:solidFill>
                  <a:latin typeface="Articulate" pitchFamily="2" charset="0"/>
                  <a:cs typeface="Arial" pitchFamily="34" charset="0"/>
                </a:rPr>
                <a:t>impact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28"/>
          <p:cNvGrpSpPr/>
          <p:nvPr/>
        </p:nvGrpSpPr>
        <p:grpSpPr>
          <a:xfrm>
            <a:off x="3772115" y="2057400"/>
            <a:ext cx="5168685" cy="4812846"/>
            <a:chOff x="5448515" y="1447800"/>
            <a:chExt cx="5168685" cy="4812846"/>
          </a:xfrm>
        </p:grpSpPr>
        <p:sp>
          <p:nvSpPr>
            <p:cNvPr id="423958" name="_s1030"/>
            <p:cNvSpPr>
              <a:spLocks noChangeArrowheads="1"/>
            </p:cNvSpPr>
            <p:nvPr/>
          </p:nvSpPr>
          <p:spPr bwMode="auto">
            <a:xfrm>
              <a:off x="6161437" y="1447800"/>
              <a:ext cx="4455763" cy="4278086"/>
            </a:xfrm>
            <a:prstGeom prst="ellipse">
              <a:avLst/>
            </a:prstGeom>
            <a:solidFill>
              <a:srgbClr val="92D050"/>
            </a:solidFill>
            <a:ln w="26924" algn="ctr">
              <a:solidFill>
                <a:srgbClr val="FFFFFF"/>
              </a:solidFill>
              <a:round/>
              <a:headEnd/>
              <a:tailEnd/>
            </a:ln>
          </p:spPr>
          <p:txBody>
            <a:bodyPr vert="horz" wrap="square" lIns="0" tIns="0" rIns="0" bIns="0" numCol="1" anchor="ctr" anchorCtr="0" compatLnSpc="1">
              <a:prstTxWarp prst="textNoShape">
                <a:avLst/>
              </a:prstTxWarp>
            </a:bodyPr>
            <a:lstStyle/>
            <a:p>
              <a:endParaRPr lang="en-US"/>
            </a:p>
          </p:txBody>
        </p:sp>
        <p:sp>
          <p:nvSpPr>
            <p:cNvPr id="423959" name="Text Box 23"/>
            <p:cNvSpPr txBox="1">
              <a:spLocks noChangeArrowheads="1"/>
            </p:cNvSpPr>
            <p:nvPr/>
          </p:nvSpPr>
          <p:spPr bwMode="auto">
            <a:xfrm>
              <a:off x="6582144" y="2316616"/>
              <a:ext cx="3564610" cy="294118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r>
                <a:rPr lang="en-US" sz="2800" dirty="0" smtClean="0">
                  <a:solidFill>
                    <a:schemeClr val="bg1"/>
                  </a:solidFill>
                  <a:latin typeface="Kuhltom" pitchFamily="2" charset="0"/>
                  <a:cs typeface="Leelawadee" panose="020B0502040204020203" pitchFamily="34" charset="-34"/>
                </a:rPr>
                <a:t>Fixed “bad code” on a software component from a vendor.</a:t>
              </a:r>
            </a:p>
            <a:p>
              <a:r>
                <a:rPr lang="en-US" sz="2800" dirty="0" smtClean="0">
                  <a:solidFill>
                    <a:schemeClr val="bg1"/>
                  </a:solidFill>
                  <a:latin typeface="Kuhltom" pitchFamily="2" charset="0"/>
                  <a:cs typeface="Leelawadee" panose="020B0502040204020203" pitchFamily="34" charset="-34"/>
                </a:rPr>
                <a:t>Took the initiative to learn this</a:t>
              </a:r>
              <a:r>
                <a:rPr lang="en-US" sz="3200" dirty="0" smtClean="0">
                  <a:solidFill>
                    <a:schemeClr val="bg1"/>
                  </a:solidFill>
                  <a:latin typeface="Kuhltom" pitchFamily="2" charset="0"/>
                  <a:cs typeface="Leelawadee" panose="020B0502040204020203" pitchFamily="34" charset="-34"/>
                </a:rPr>
                <a:t>. </a:t>
              </a:r>
              <a:endParaRPr lang="en-US" sz="3200" dirty="0">
                <a:solidFill>
                  <a:schemeClr val="bg1"/>
                </a:solidFill>
                <a:latin typeface="Kuhltom" pitchFamily="2" charset="0"/>
                <a:cs typeface="Leelawadee" panose="020B0502040204020203" pitchFamily="34" charset="-34"/>
              </a:endParaRPr>
            </a:p>
          </p:txBody>
        </p:sp>
        <p:sp>
          <p:nvSpPr>
            <p:cNvPr id="423960" name="Text Box 24"/>
            <p:cNvSpPr txBox="1">
              <a:spLocks noChangeArrowheads="1"/>
            </p:cNvSpPr>
            <p:nvPr/>
          </p:nvSpPr>
          <p:spPr bwMode="auto">
            <a:xfrm>
              <a:off x="5448515" y="5101998"/>
              <a:ext cx="1604075" cy="115864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chemeClr val="tx1"/>
                  </a:solidFill>
                  <a:latin typeface="Articulate" pitchFamily="2" charset="0"/>
                  <a:cs typeface="Arial" pitchFamily="34" charset="0"/>
                </a:rPr>
                <a:t>s</a:t>
              </a:r>
              <a:r>
                <a:rPr kumimoji="0" lang="en-US" sz="2400" b="1" i="0" u="none" strike="noStrike" cap="none" normalizeH="0" baseline="0" dirty="0" smtClean="0">
                  <a:ln>
                    <a:noFill/>
                  </a:ln>
                  <a:solidFill>
                    <a:schemeClr val="tx1"/>
                  </a:solidFill>
                  <a:effectLst/>
                  <a:latin typeface="Articulate" pitchFamily="2" charset="0"/>
                  <a:cs typeface="Arial" pitchFamily="34" charset="0"/>
                </a:rPr>
                <a:t>pecific</a:t>
              </a:r>
              <a:br>
                <a:rPr kumimoji="0" lang="en-US" sz="2400" b="1" i="0" u="none" strike="noStrike" cap="none" normalizeH="0" baseline="0" dirty="0" smtClean="0">
                  <a:ln>
                    <a:noFill/>
                  </a:ln>
                  <a:solidFill>
                    <a:schemeClr val="tx1"/>
                  </a:solidFill>
                  <a:effectLst/>
                  <a:latin typeface="Articulate" pitchFamily="2" charset="0"/>
                  <a:cs typeface="Arial" pitchFamily="34" charset="0"/>
                </a:rPr>
              </a:br>
              <a:r>
                <a:rPr kumimoji="0" lang="en-US" sz="2400" b="1" i="0" u="none" strike="noStrike" cap="none" normalizeH="0" baseline="0" dirty="0" smtClean="0">
                  <a:ln>
                    <a:noFill/>
                  </a:ln>
                  <a:solidFill>
                    <a:schemeClr val="tx1"/>
                  </a:solidFill>
                  <a:effectLst/>
                  <a:latin typeface="Articulate" pitchFamily="2" charset="0"/>
                  <a:cs typeface="Arial" pitchFamily="34" charset="0"/>
                </a:rPr>
                <a:t>example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0" name="Rectangle 19"/>
          <p:cNvSpPr/>
          <p:nvPr/>
        </p:nvSpPr>
        <p:spPr bwMode="auto">
          <a:xfrm>
            <a:off x="10769600" y="72390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Rectangle 21"/>
          <p:cNvSpPr/>
          <p:nvPr/>
        </p:nvSpPr>
        <p:spPr bwMode="auto">
          <a:xfrm>
            <a:off x="101600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TextBox 22"/>
          <p:cNvSpPr txBox="1"/>
          <p:nvPr/>
        </p:nvSpPr>
        <p:spPr>
          <a:xfrm>
            <a:off x="10617200" y="91072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pg11</a:t>
            </a:r>
            <a:endParaRPr lang="en-US" sz="3600" b="1" dirty="0">
              <a:latin typeface="Leelawadee" panose="020B0502040204020203" pitchFamily="34" charset="-34"/>
              <a:cs typeface="Leelawadee" panose="020B0502040204020203" pitchFamily="34" charset="-34"/>
            </a:endParaRPr>
          </a:p>
        </p:txBody>
      </p:sp>
      <p:pic>
        <p:nvPicPr>
          <p:cNvPr id="24" name="Picture 2"/>
          <p:cNvPicPr>
            <a:picLocks noChangeAspect="1" noChangeArrowheads="1"/>
          </p:cNvPicPr>
          <p:nvPr/>
        </p:nvPicPr>
        <p:blipFill>
          <a:blip r:embed="rId4"/>
          <a:srcRect/>
          <a:stretch>
            <a:fillRect/>
          </a:stretch>
        </p:blipFill>
        <p:spPr bwMode="auto">
          <a:xfrm>
            <a:off x="10464800" y="7086600"/>
            <a:ext cx="1514475" cy="201108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532998266"/>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9779000" y="0"/>
            <a:ext cx="322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p:cNvSpPr txBox="1"/>
          <p:nvPr/>
        </p:nvSpPr>
        <p:spPr>
          <a:xfrm>
            <a:off x="9702800" y="533400"/>
            <a:ext cx="3048000" cy="5386090"/>
          </a:xfrm>
          <a:prstGeom prst="rect">
            <a:avLst/>
          </a:prstGeom>
          <a:noFill/>
        </p:spPr>
        <p:txBody>
          <a:bodyPr wrap="square" rtlCol="0">
            <a:spAutoFit/>
          </a:bodyPr>
          <a:lstStyle/>
          <a:p>
            <a:pPr algn="l"/>
            <a:r>
              <a:rPr lang="en-US" sz="4000" b="1" dirty="0" smtClean="0">
                <a:solidFill>
                  <a:srgbClr val="FFC000"/>
                </a:solidFill>
                <a:latin typeface="Adobe Fan Heiti Std B" pitchFamily="34" charset="-128"/>
                <a:ea typeface="Adobe Fan Heiti Std B" pitchFamily="34" charset="-128"/>
              </a:rPr>
              <a:t>Positive Feedback </a:t>
            </a:r>
            <a:r>
              <a:rPr lang="en-US" sz="3200" b="1" dirty="0" smtClean="0">
                <a:solidFill>
                  <a:srgbClr val="FFC000"/>
                </a:solidFill>
                <a:latin typeface="Adobe Fan Heiti Std B" pitchFamily="34" charset="-128"/>
                <a:ea typeface="Adobe Fan Heiti Std B" pitchFamily="34" charset="-128"/>
              </a:rPr>
              <a:t/>
            </a:r>
            <a:br>
              <a:rPr lang="en-US" sz="3200" b="1" dirty="0" smtClean="0">
                <a:solidFill>
                  <a:srgbClr val="FFC000"/>
                </a:solidFill>
                <a:latin typeface="Adobe Fan Heiti Std B" pitchFamily="34" charset="-128"/>
                <a:ea typeface="Adobe Fan Heiti Std B" pitchFamily="34" charset="-128"/>
              </a:rPr>
            </a:br>
            <a:r>
              <a:rPr lang="en-US" sz="3200" dirty="0" smtClean="0">
                <a:solidFill>
                  <a:srgbClr val="C9DC18"/>
                </a:solidFill>
                <a:latin typeface="Adobe Fan Heiti Std B" pitchFamily="34" charset="-128"/>
                <a:ea typeface="Adobe Fan Heiti Std B" pitchFamily="34" charset="-128"/>
              </a:rPr>
              <a:t>Pairs Exercise</a:t>
            </a:r>
            <a:r>
              <a:rPr lang="en-US" sz="3600" dirty="0" smtClean="0">
                <a:solidFill>
                  <a:srgbClr val="C9DC18"/>
                </a:solidFill>
                <a:latin typeface="Adobe Fan Heiti Std B" pitchFamily="34" charset="-128"/>
                <a:ea typeface="Adobe Fan Heiti Std B" pitchFamily="34" charset="-128"/>
              </a:rPr>
              <a:t> </a:t>
            </a:r>
          </a:p>
          <a:p>
            <a:endParaRPr lang="en-US" sz="3600" dirty="0" smtClean="0">
              <a:solidFill>
                <a:srgbClr val="FFC000"/>
              </a:solidFill>
              <a:latin typeface="Articulate" pitchFamily="2" charset="0"/>
            </a:endParaRPr>
          </a:p>
          <a:p>
            <a:endParaRPr lang="en-US" sz="3200" b="1" dirty="0" smtClean="0">
              <a:solidFill>
                <a:schemeClr val="bg1"/>
              </a:solidFill>
              <a:latin typeface="Articulate" pitchFamily="2" charset="0"/>
            </a:endParaRPr>
          </a:p>
          <a:p>
            <a:endParaRPr lang="en-US" sz="3200" b="1" dirty="0" smtClean="0">
              <a:solidFill>
                <a:schemeClr val="bg1"/>
              </a:solidFill>
              <a:latin typeface="Articulate" pitchFamily="2" charset="0"/>
            </a:endParaRPr>
          </a:p>
          <a:p>
            <a:endParaRPr lang="en-US" sz="3200" b="1" dirty="0" smtClean="0">
              <a:solidFill>
                <a:schemeClr val="bg1"/>
              </a:solidFill>
              <a:latin typeface="Articulate" pitchFamily="2" charset="0"/>
            </a:endParaRPr>
          </a:p>
          <a:p>
            <a:r>
              <a:rPr lang="en-US" sz="3200" b="1" dirty="0" smtClean="0">
                <a:solidFill>
                  <a:schemeClr val="bg1"/>
                </a:solidFill>
                <a:latin typeface="Articulate" pitchFamily="2" charset="0"/>
              </a:rPr>
              <a:t>  </a:t>
            </a:r>
          </a:p>
          <a:p>
            <a:endParaRPr lang="en-US" sz="3200" b="1" dirty="0" smtClean="0">
              <a:solidFill>
                <a:schemeClr val="bg1"/>
              </a:solidFill>
              <a:latin typeface="Articulate" pitchFamily="2" charset="0"/>
            </a:endParaRPr>
          </a:p>
          <a:p>
            <a:endParaRPr lang="en-US" sz="3200" dirty="0">
              <a:latin typeface="Articulate" pitchFamily="2" charset="0"/>
            </a:endParaRPr>
          </a:p>
        </p:txBody>
      </p:sp>
      <p:sp>
        <p:nvSpPr>
          <p:cNvPr id="45" name="Rectangle 44"/>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Rectangle 45"/>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Title 14"/>
          <p:cNvSpPr>
            <a:spLocks noGrp="1"/>
          </p:cNvSpPr>
          <p:nvPr>
            <p:ph type="title"/>
          </p:nvPr>
        </p:nvSpPr>
        <p:spPr>
          <a:xfrm>
            <a:off x="177800" y="0"/>
            <a:ext cx="8915400" cy="1819275"/>
          </a:xfrm>
        </p:spPr>
        <p:txBody>
          <a:bodyPr/>
          <a:lstStyle/>
          <a:p>
            <a:pPr algn="l"/>
            <a:r>
              <a:rPr lang="en-US" sz="7200" b="1" dirty="0" smtClean="0">
                <a:solidFill>
                  <a:srgbClr val="009999"/>
                </a:solidFill>
                <a:latin typeface="Adobe Fan Heiti Std B" pitchFamily="34" charset="-128"/>
                <a:ea typeface="Adobe Fan Heiti Std B" pitchFamily="34" charset="-128"/>
              </a:rPr>
              <a:t>Steps</a:t>
            </a:r>
            <a:r>
              <a:rPr lang="en-US" sz="2800" b="1" dirty="0" smtClean="0">
                <a:latin typeface="Adobe Fan Heiti Std B" pitchFamily="34" charset="-128"/>
                <a:ea typeface="Adobe Fan Heiti Std B" pitchFamily="34" charset="-128"/>
              </a:rPr>
              <a:t/>
            </a:r>
            <a:br>
              <a:rPr lang="en-US" sz="2800" b="1" dirty="0" smtClean="0">
                <a:latin typeface="Adobe Fan Heiti Std B" pitchFamily="34" charset="-128"/>
                <a:ea typeface="Adobe Fan Heiti Std B" pitchFamily="34" charset="-128"/>
              </a:rPr>
            </a:br>
            <a:r>
              <a:rPr lang="en-US" sz="2800" b="1" dirty="0" smtClean="0">
                <a:latin typeface="Calibri" pitchFamily="34" charset="0"/>
                <a:ea typeface="Adobe Fan Heiti Std B" pitchFamily="34" charset="-128"/>
              </a:rPr>
              <a:t>1. Find a partner to work with.   </a:t>
            </a:r>
            <a:br>
              <a:rPr lang="en-US" sz="2800" b="1" dirty="0" smtClean="0">
                <a:latin typeface="Calibri" pitchFamily="34" charset="0"/>
                <a:ea typeface="Adobe Fan Heiti Std B" pitchFamily="34" charset="-128"/>
              </a:rPr>
            </a:br>
            <a:r>
              <a:rPr lang="en-US" sz="2800" b="1" dirty="0" smtClean="0">
                <a:latin typeface="Calibri" pitchFamily="34" charset="0"/>
                <a:ea typeface="Adobe Fan Heiti Std B" pitchFamily="34" charset="-128"/>
              </a:rPr>
              <a:t/>
            </a:r>
            <a:br>
              <a:rPr lang="en-US" sz="2800" b="1" dirty="0" smtClean="0">
                <a:latin typeface="Calibri" pitchFamily="34" charset="0"/>
                <a:ea typeface="Adobe Fan Heiti Std B" pitchFamily="34" charset="-128"/>
              </a:rPr>
            </a:br>
            <a:r>
              <a:rPr lang="en-US" sz="2800" b="1" dirty="0" smtClean="0">
                <a:solidFill>
                  <a:schemeClr val="tx1">
                    <a:lumMod val="50000"/>
                    <a:lumOff val="50000"/>
                  </a:schemeClr>
                </a:solidFill>
                <a:latin typeface="Calibri" pitchFamily="34" charset="0"/>
                <a:ea typeface="Adobe Fan Heiti Std B" pitchFamily="34" charset="-128"/>
              </a:rPr>
              <a:t>2.  Think of </a:t>
            </a:r>
            <a:r>
              <a:rPr lang="en-US" sz="2800" b="1" u="sng" dirty="0" smtClean="0">
                <a:solidFill>
                  <a:schemeClr val="tx1">
                    <a:lumMod val="50000"/>
                    <a:lumOff val="50000"/>
                  </a:schemeClr>
                </a:solidFill>
                <a:latin typeface="Calibri" pitchFamily="34" charset="0"/>
                <a:ea typeface="Adobe Fan Heiti Std B" pitchFamily="34" charset="-128"/>
              </a:rPr>
              <a:t>someone you work with (peer, internal customer, your manager, etc.)</a:t>
            </a:r>
            <a:r>
              <a:rPr lang="en-US" sz="2800" b="1" dirty="0" smtClean="0">
                <a:latin typeface="Calibri" pitchFamily="34" charset="0"/>
                <a:ea typeface="Adobe Fan Heiti Std B" pitchFamily="34" charset="-128"/>
              </a:rPr>
              <a:t/>
            </a:r>
            <a:br>
              <a:rPr lang="en-US" sz="2800" b="1" dirty="0" smtClean="0">
                <a:latin typeface="Calibri" pitchFamily="34" charset="0"/>
                <a:ea typeface="Adobe Fan Heiti Std B" pitchFamily="34" charset="-128"/>
              </a:rPr>
            </a:br>
            <a:r>
              <a:rPr lang="en-US" sz="2800" b="1" dirty="0" smtClean="0">
                <a:latin typeface="Calibri" pitchFamily="34" charset="0"/>
                <a:ea typeface="Adobe Fan Heiti Std B" pitchFamily="34" charset="-128"/>
              </a:rPr>
              <a:t/>
            </a:r>
            <a:br>
              <a:rPr lang="en-US" sz="2800" b="1" dirty="0" smtClean="0">
                <a:latin typeface="Calibri" pitchFamily="34" charset="0"/>
                <a:ea typeface="Adobe Fan Heiti Std B" pitchFamily="34" charset="-128"/>
              </a:rPr>
            </a:br>
            <a:r>
              <a:rPr lang="en-US" sz="2800" b="1" dirty="0" smtClean="0">
                <a:solidFill>
                  <a:srgbClr val="6EA92D"/>
                </a:solidFill>
                <a:latin typeface="Calibri" pitchFamily="34" charset="0"/>
                <a:ea typeface="Adobe Fan Heiti Std B" pitchFamily="34" charset="-128"/>
              </a:rPr>
              <a:t>3.  Interview your partner by asking the three sets of questions: </a:t>
            </a:r>
            <a:br>
              <a:rPr lang="en-US" sz="2800" b="1" dirty="0" smtClean="0">
                <a:solidFill>
                  <a:srgbClr val="6EA92D"/>
                </a:solidFill>
                <a:latin typeface="Calibri" pitchFamily="34" charset="0"/>
                <a:ea typeface="Adobe Fan Heiti Std B" pitchFamily="34" charset="-128"/>
              </a:rPr>
            </a:br>
            <a:r>
              <a:rPr lang="en-US" sz="2800" b="1" dirty="0" smtClean="0">
                <a:solidFill>
                  <a:srgbClr val="6EA92D"/>
                </a:solidFill>
                <a:latin typeface="Calibri" pitchFamily="34" charset="0"/>
                <a:ea typeface="Adobe Fan Heiti Std B" pitchFamily="34" charset="-128"/>
              </a:rPr>
              <a:t/>
            </a:r>
            <a:br>
              <a:rPr lang="en-US" sz="2800" b="1" dirty="0" smtClean="0">
                <a:solidFill>
                  <a:srgbClr val="6EA92D"/>
                </a:solidFill>
                <a:latin typeface="Calibri" pitchFamily="34" charset="0"/>
                <a:ea typeface="Adobe Fan Heiti Std B" pitchFamily="34" charset="-128"/>
              </a:rPr>
            </a:br>
            <a:r>
              <a:rPr lang="en-US" sz="2800" b="1" dirty="0" smtClean="0">
                <a:solidFill>
                  <a:srgbClr val="6EA92D"/>
                </a:solidFill>
                <a:latin typeface="Calibri" pitchFamily="34" charset="0"/>
                <a:ea typeface="Adobe Fan Heiti Std B" pitchFamily="34" charset="-128"/>
              </a:rPr>
              <a:t/>
            </a:r>
            <a:br>
              <a:rPr lang="en-US" sz="2800" b="1" dirty="0" smtClean="0">
                <a:solidFill>
                  <a:srgbClr val="6EA92D"/>
                </a:solidFill>
                <a:latin typeface="Calibri" pitchFamily="34" charset="0"/>
                <a:ea typeface="Adobe Fan Heiti Std B" pitchFamily="34" charset="-128"/>
              </a:rPr>
            </a:br>
            <a:r>
              <a:rPr lang="en-US" sz="2800" b="1" dirty="0" smtClean="0">
                <a:solidFill>
                  <a:srgbClr val="6EA92D"/>
                </a:solidFill>
                <a:latin typeface="Calibri" pitchFamily="34" charset="0"/>
                <a:ea typeface="Adobe Fan Heiti Std B" pitchFamily="34" charset="-128"/>
              </a:rPr>
              <a:t/>
            </a:r>
            <a:br>
              <a:rPr lang="en-US" sz="2800" b="1" dirty="0" smtClean="0">
                <a:solidFill>
                  <a:srgbClr val="6EA92D"/>
                </a:solidFill>
                <a:latin typeface="Calibri" pitchFamily="34" charset="0"/>
                <a:ea typeface="Adobe Fan Heiti Std B" pitchFamily="34" charset="-128"/>
              </a:rPr>
            </a:br>
            <a:r>
              <a:rPr lang="en-US" sz="2800" b="1" dirty="0" smtClean="0">
                <a:solidFill>
                  <a:srgbClr val="6EA92D"/>
                </a:solidFill>
                <a:latin typeface="Calibri" pitchFamily="34" charset="0"/>
                <a:ea typeface="Adobe Fan Heiti Std B" pitchFamily="34" charset="-128"/>
              </a:rPr>
              <a:t/>
            </a:r>
            <a:br>
              <a:rPr lang="en-US" sz="2800" b="1" dirty="0" smtClean="0">
                <a:solidFill>
                  <a:srgbClr val="6EA92D"/>
                </a:solidFill>
                <a:latin typeface="Calibri" pitchFamily="34" charset="0"/>
                <a:ea typeface="Adobe Fan Heiti Std B" pitchFamily="34" charset="-128"/>
              </a:rPr>
            </a:br>
            <a:r>
              <a:rPr lang="en-US" sz="2800" b="1" dirty="0" smtClean="0">
                <a:solidFill>
                  <a:srgbClr val="6EA92D"/>
                </a:solidFill>
                <a:latin typeface="Calibri" pitchFamily="34" charset="0"/>
                <a:ea typeface="Adobe Fan Heiti Std B" pitchFamily="34" charset="-128"/>
              </a:rPr>
              <a:t>  </a:t>
            </a:r>
            <a:r>
              <a:rPr lang="en-US" sz="2400" b="1" dirty="0" smtClean="0">
                <a:solidFill>
                  <a:srgbClr val="009999"/>
                </a:solidFill>
                <a:latin typeface="Calibri" pitchFamily="34" charset="0"/>
                <a:ea typeface="Adobe Fan Heiti Std B" pitchFamily="34" charset="-128"/>
              </a:rPr>
              <a:t/>
            </a:r>
            <a:br>
              <a:rPr lang="en-US" sz="2400" b="1" dirty="0" smtClean="0">
                <a:solidFill>
                  <a:srgbClr val="009999"/>
                </a:solidFill>
                <a:latin typeface="Calibri" pitchFamily="34" charset="0"/>
                <a:ea typeface="Adobe Fan Heiti Std B" pitchFamily="34" charset="-128"/>
              </a:rPr>
            </a:br>
            <a:r>
              <a:rPr lang="en-US" sz="2800" b="1" dirty="0" smtClean="0">
                <a:solidFill>
                  <a:srgbClr val="0070C0"/>
                </a:solidFill>
                <a:latin typeface="Calibri" pitchFamily="34" charset="0"/>
                <a:ea typeface="Adobe Fan Heiti Std B" pitchFamily="34" charset="-128"/>
              </a:rPr>
              <a:t>4.  </a:t>
            </a:r>
            <a:r>
              <a:rPr lang="en-US" sz="2800" b="1" i="1" dirty="0" smtClean="0">
                <a:solidFill>
                  <a:srgbClr val="0070C0"/>
                </a:solidFill>
                <a:latin typeface="Calibri" pitchFamily="34" charset="0"/>
                <a:ea typeface="Adobe Fan Heiti Std B" pitchFamily="34" charset="-128"/>
              </a:rPr>
              <a:t>Record your partner’s answers in their  workbook (not yours)</a:t>
            </a:r>
            <a:r>
              <a:rPr lang="en-US" sz="2800" b="1" dirty="0" smtClean="0">
                <a:latin typeface="Calibri" pitchFamily="34" charset="0"/>
                <a:ea typeface="Adobe Fan Heiti Std B" pitchFamily="34" charset="-128"/>
              </a:rPr>
              <a:t/>
            </a:r>
            <a:br>
              <a:rPr lang="en-US" sz="2800" b="1" dirty="0" smtClean="0">
                <a:latin typeface="Calibri" pitchFamily="34" charset="0"/>
                <a:ea typeface="Adobe Fan Heiti Std B" pitchFamily="34" charset="-128"/>
              </a:rPr>
            </a:br>
            <a:r>
              <a:rPr lang="en-US" sz="2800" b="1" dirty="0" smtClean="0">
                <a:latin typeface="Calibri" pitchFamily="34" charset="0"/>
                <a:ea typeface="Adobe Fan Heiti Std B" pitchFamily="34" charset="-128"/>
              </a:rPr>
              <a:t/>
            </a:r>
            <a:br>
              <a:rPr lang="en-US" sz="2800" b="1" dirty="0" smtClean="0">
                <a:latin typeface="Calibri" pitchFamily="34" charset="0"/>
                <a:ea typeface="Adobe Fan Heiti Std B" pitchFamily="34" charset="-128"/>
              </a:rPr>
            </a:br>
            <a:r>
              <a:rPr lang="en-US" sz="2800" b="1" dirty="0" smtClean="0">
                <a:latin typeface="Calibri" pitchFamily="34" charset="0"/>
                <a:ea typeface="Adobe Fan Heiti Std B" pitchFamily="34" charset="-128"/>
              </a:rPr>
              <a:t>5.  Switch roles</a:t>
            </a:r>
            <a:br>
              <a:rPr lang="en-US" sz="2800" b="1" dirty="0" smtClean="0">
                <a:latin typeface="Calibri" pitchFamily="34" charset="0"/>
                <a:ea typeface="Adobe Fan Heiti Std B" pitchFamily="34" charset="-128"/>
              </a:rPr>
            </a:br>
            <a:r>
              <a:rPr lang="en-US" sz="2800" b="1" dirty="0" smtClean="0">
                <a:latin typeface="Calibri" pitchFamily="34" charset="0"/>
                <a:ea typeface="Adobe Fan Heiti Std B" pitchFamily="34" charset="-128"/>
              </a:rPr>
              <a:t/>
            </a:r>
            <a:br>
              <a:rPr lang="en-US" sz="2800" b="1" dirty="0" smtClean="0">
                <a:latin typeface="Calibri" pitchFamily="34" charset="0"/>
                <a:ea typeface="Adobe Fan Heiti Std B" pitchFamily="34" charset="-128"/>
              </a:rPr>
            </a:br>
            <a:r>
              <a:rPr lang="en-US" sz="2800" b="1" dirty="0" smtClean="0">
                <a:solidFill>
                  <a:schemeClr val="tx1">
                    <a:lumMod val="50000"/>
                    <a:lumOff val="50000"/>
                  </a:schemeClr>
                </a:solidFill>
                <a:latin typeface="Calibri" pitchFamily="34" charset="0"/>
                <a:ea typeface="Adobe Fan Heiti Std B" pitchFamily="34" charset="-128"/>
              </a:rPr>
              <a:t>6.  Return your partner’s workbook</a:t>
            </a:r>
            <a:endParaRPr lang="en-US" sz="2800" b="1" dirty="0">
              <a:solidFill>
                <a:schemeClr val="tx1">
                  <a:lumMod val="50000"/>
                  <a:lumOff val="50000"/>
                </a:schemeClr>
              </a:solidFill>
              <a:latin typeface="Calibri" pitchFamily="34" charset="0"/>
              <a:ea typeface="Adobe Fan Heiti Std B" pitchFamily="34" charset="-128"/>
            </a:endParaRPr>
          </a:p>
        </p:txBody>
      </p:sp>
      <p:cxnSp>
        <p:nvCxnSpPr>
          <p:cNvPr id="21" name="Straight Connector 20"/>
          <p:cNvCxnSpPr/>
          <p:nvPr/>
        </p:nvCxnSpPr>
        <p:spPr bwMode="auto">
          <a:xfrm>
            <a:off x="0" y="1752600"/>
            <a:ext cx="9779000" cy="0"/>
          </a:xfrm>
          <a:prstGeom prst="line">
            <a:avLst/>
          </a:prstGeom>
          <a:solidFill>
            <a:schemeClr val="accent1"/>
          </a:solidFill>
          <a:ln w="31750" cap="flat" cmpd="sng" algn="ctr">
            <a:solidFill>
              <a:srgbClr val="92D05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6" name="TextBox 25"/>
          <p:cNvSpPr txBox="1"/>
          <p:nvPr/>
        </p:nvSpPr>
        <p:spPr>
          <a:xfrm>
            <a:off x="-4089400" y="0"/>
            <a:ext cx="3505200" cy="984885"/>
          </a:xfrm>
          <a:prstGeom prst="rect">
            <a:avLst/>
          </a:prstGeom>
          <a:noFill/>
        </p:spPr>
        <p:txBody>
          <a:bodyPr wrap="square" rtlCol="0">
            <a:spAutoFit/>
          </a:bodyPr>
          <a:lstStyle/>
          <a:p>
            <a:endParaRPr lang="en-US" dirty="0"/>
          </a:p>
        </p:txBody>
      </p:sp>
      <p:pic>
        <p:nvPicPr>
          <p:cNvPr id="27" name="Picture 24"/>
          <p:cNvPicPr>
            <a:picLocks noChangeAspect="1" noChangeArrowheads="1"/>
          </p:cNvPicPr>
          <p:nvPr/>
        </p:nvPicPr>
        <p:blipFill>
          <a:blip r:embed="rId4"/>
          <a:srcRect/>
          <a:stretch>
            <a:fillRect/>
          </a:stretch>
        </p:blipFill>
        <p:spPr bwMode="auto">
          <a:xfrm>
            <a:off x="10388600" y="7010400"/>
            <a:ext cx="1615765" cy="2030539"/>
          </a:xfrm>
          <a:prstGeom prst="rect">
            <a:avLst/>
          </a:prstGeom>
          <a:noFill/>
          <a:ln w="9525">
            <a:solidFill>
              <a:schemeClr val="tx1">
                <a:lumMod val="50000"/>
                <a:lumOff val="50000"/>
              </a:schemeClr>
            </a:solidFill>
            <a:miter lim="800000"/>
            <a:headEnd/>
            <a:tailEnd/>
          </a:ln>
        </p:spPr>
      </p:pic>
      <p:grpSp>
        <p:nvGrpSpPr>
          <p:cNvPr id="2" name="Group 19"/>
          <p:cNvGrpSpPr/>
          <p:nvPr/>
        </p:nvGrpSpPr>
        <p:grpSpPr>
          <a:xfrm>
            <a:off x="9702800" y="5181600"/>
            <a:ext cx="3302000" cy="1752600"/>
            <a:chOff x="9702800" y="5105400"/>
            <a:chExt cx="3302000" cy="1752600"/>
          </a:xfrm>
        </p:grpSpPr>
        <p:sp>
          <p:nvSpPr>
            <p:cNvPr id="22" name="Rectangle 21"/>
            <p:cNvSpPr/>
            <p:nvPr/>
          </p:nvSpPr>
          <p:spPr bwMode="auto">
            <a:xfrm>
              <a:off x="9779000" y="5105400"/>
              <a:ext cx="3225800" cy="17526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4" name="Picture 3" descr="Image result for clock icon"/>
            <p:cNvPicPr>
              <a:picLocks noChangeAspect="1" noChangeArrowheads="1"/>
            </p:cNvPicPr>
            <p:nvPr/>
          </p:nvPicPr>
          <p:blipFill>
            <a:blip r:embed="rId5"/>
            <a:srcRect/>
            <a:stretch>
              <a:fillRect/>
            </a:stretch>
          </p:blipFill>
          <p:spPr bwMode="auto">
            <a:xfrm>
              <a:off x="10845800" y="5181600"/>
              <a:ext cx="838200" cy="838200"/>
            </a:xfrm>
            <a:prstGeom prst="rect">
              <a:avLst/>
            </a:prstGeom>
            <a:noFill/>
            <a:ln w="9525" algn="in">
              <a:noFill/>
              <a:miter lim="800000"/>
              <a:headEnd/>
              <a:tailEnd/>
            </a:ln>
          </p:spPr>
        </p:pic>
        <p:sp>
          <p:nvSpPr>
            <p:cNvPr id="29" name="Text Box 4"/>
            <p:cNvSpPr txBox="1">
              <a:spLocks noChangeArrowheads="1"/>
            </p:cNvSpPr>
            <p:nvPr/>
          </p:nvSpPr>
          <p:spPr bwMode="auto">
            <a:xfrm>
              <a:off x="9702800" y="59626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Calibri" pitchFamily="34" charset="0"/>
                  <a:cs typeface="Arial" pitchFamily="34" charset="0"/>
                </a:rPr>
                <a:t>6-Minutes Total </a:t>
              </a:r>
              <a:br>
                <a:rPr lang="en-US" sz="2800" b="1" dirty="0" smtClean="0">
                  <a:solidFill>
                    <a:schemeClr val="bg1"/>
                  </a:solidFill>
                  <a:latin typeface="Calibri" pitchFamily="34" charset="0"/>
                  <a:cs typeface="Arial" pitchFamily="34" charset="0"/>
                </a:rPr>
              </a:br>
              <a:endParaRPr lang="en-US" sz="5400" b="1" dirty="0" smtClean="0">
                <a:solidFill>
                  <a:schemeClr val="bg1"/>
                </a:solidFill>
                <a:latin typeface="Arial" pitchFamily="34" charset="0"/>
                <a:cs typeface="Arial" pitchFamily="34" charset="0"/>
              </a:endParaRPr>
            </a:p>
          </p:txBody>
        </p:sp>
      </p:grpSp>
      <p:graphicFrame>
        <p:nvGraphicFramePr>
          <p:cNvPr id="30" name="Table 29"/>
          <p:cNvGraphicFramePr>
            <a:graphicFrameLocks noGrp="1"/>
          </p:cNvGraphicFramePr>
          <p:nvPr/>
        </p:nvGraphicFramePr>
        <p:xfrm>
          <a:off x="177800" y="4282440"/>
          <a:ext cx="8991600" cy="1737360"/>
        </p:xfrm>
        <a:graphic>
          <a:graphicData uri="http://schemas.openxmlformats.org/drawingml/2006/table">
            <a:tbl>
              <a:tblPr firstRow="1" bandRow="1">
                <a:tableStyleId>{9DCAF9ED-07DC-4A11-8D7F-57B35C25682E}</a:tableStyleId>
              </a:tblPr>
              <a:tblGrid>
                <a:gridCol w="8991600"/>
              </a:tblGrid>
              <a:tr h="441960">
                <a:tc>
                  <a:txBody>
                    <a:bodyPr/>
                    <a:lstStyle/>
                    <a:p>
                      <a:pPr marL="0" marR="0" indent="0" algn="l" defTabSz="455125" rtl="0" eaLnBrk="1" fontAlgn="auto" latinLnBrk="0" hangingPunct="1">
                        <a:lnSpc>
                          <a:spcPct val="100000"/>
                        </a:lnSpc>
                        <a:spcBef>
                          <a:spcPts val="0"/>
                        </a:spcBef>
                        <a:spcAft>
                          <a:spcPts val="0"/>
                        </a:spcAft>
                        <a:buClrTx/>
                        <a:buSzTx/>
                        <a:buFontTx/>
                        <a:buNone/>
                        <a:tabLst/>
                        <a:defRPr/>
                      </a:pPr>
                      <a:r>
                        <a:rPr lang="en-US" sz="2400" b="1" dirty="0" smtClean="0">
                          <a:latin typeface="Calibri" pitchFamily="34" charset="0"/>
                          <a:ea typeface="Adobe Fan Heiti Std B" pitchFamily="34" charset="-128"/>
                        </a:rPr>
                        <a:t>1.)  What is a positive perception you have about the </a:t>
                      </a:r>
                      <a:br>
                        <a:rPr lang="en-US" sz="2400" b="1" dirty="0" smtClean="0">
                          <a:latin typeface="Calibri" pitchFamily="34" charset="0"/>
                          <a:ea typeface="Adobe Fan Heiti Std B" pitchFamily="34" charset="-128"/>
                        </a:rPr>
                      </a:br>
                      <a:r>
                        <a:rPr lang="en-US" sz="2400" b="1" dirty="0" smtClean="0">
                          <a:latin typeface="Calibri" pitchFamily="34" charset="0"/>
                          <a:ea typeface="Adobe Fan Heiti Std B" pitchFamily="34" charset="-128"/>
                        </a:rPr>
                        <a:t>individual you have in mind (example:  Great team</a:t>
                      </a:r>
                      <a:r>
                        <a:rPr lang="en-US" sz="2400" b="1" baseline="0" dirty="0" smtClean="0">
                          <a:latin typeface="Calibri" pitchFamily="34" charset="0"/>
                          <a:ea typeface="Adobe Fan Heiti Std B" pitchFamily="34" charset="-128"/>
                        </a:rPr>
                        <a:t> </a:t>
                      </a:r>
                      <a:r>
                        <a:rPr lang="en-US" sz="2400" b="1" dirty="0" smtClean="0">
                          <a:latin typeface="Calibri" pitchFamily="34" charset="0"/>
                          <a:ea typeface="Adobe Fan Heiti Std B" pitchFamily="34" charset="-128"/>
                        </a:rPr>
                        <a:t>player)?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EA92D"/>
                    </a:solidFill>
                  </a:tcPr>
                </a:tc>
              </a:tr>
              <a:tr h="370840">
                <a:tc>
                  <a:txBody>
                    <a:bodyPr/>
                    <a:lstStyle/>
                    <a:p>
                      <a:r>
                        <a:rPr lang="en-US" sz="2400" b="1" dirty="0" smtClean="0">
                          <a:solidFill>
                            <a:schemeClr val="bg1"/>
                          </a:solidFill>
                          <a:latin typeface="Calibri" pitchFamily="34" charset="0"/>
                          <a:ea typeface="Adobe Fan Heiti Std B" pitchFamily="34" charset="-128"/>
                        </a:rPr>
                        <a:t> 2.)  Describe a specific example.</a:t>
                      </a:r>
                      <a:endParaRPr lang="en-US" sz="2400" b="1" dirty="0">
                        <a:solidFill>
                          <a:schemeClr val="bg1"/>
                        </a:solidFill>
                        <a:latin typeface="Calibri" pitchFamily="34" charset="0"/>
                        <a:ea typeface="Adobe Fan Heiti Std B"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EA92D"/>
                    </a:solidFill>
                  </a:tcPr>
                </a:tc>
              </a:tr>
              <a:tr h="370840">
                <a:tc>
                  <a:txBody>
                    <a:bodyPr/>
                    <a:lstStyle/>
                    <a:p>
                      <a:r>
                        <a:rPr lang="en-US" sz="2400" b="1" dirty="0" smtClean="0">
                          <a:solidFill>
                            <a:schemeClr val="bg1"/>
                          </a:solidFill>
                          <a:latin typeface="Calibri" pitchFamily="34" charset="0"/>
                          <a:ea typeface="Adobe Fan Heiti Std B" pitchFamily="34" charset="-128"/>
                        </a:rPr>
                        <a:t>3.)  What is the impact?  Why does this matter?</a:t>
                      </a:r>
                      <a:endParaRPr lang="en-US" sz="2400" b="1" dirty="0">
                        <a:solidFill>
                          <a:schemeClr val="bg1"/>
                        </a:solidFill>
                        <a:latin typeface="Calibri" pitchFamily="34" charset="0"/>
                        <a:ea typeface="Adobe Fan Heiti Std B"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EA92D"/>
                    </a:solidFill>
                  </a:tcPr>
                </a:tc>
              </a:tr>
            </a:tbl>
          </a:graphicData>
        </a:graphic>
      </p:graphicFrame>
      <p:sp>
        <p:nvSpPr>
          <p:cNvPr id="17" name="TextBox 16"/>
          <p:cNvSpPr txBox="1"/>
          <p:nvPr/>
        </p:nvSpPr>
        <p:spPr>
          <a:xfrm>
            <a:off x="10617200" y="90310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pg12</a:t>
            </a:r>
            <a:endParaRPr lang="en-US" sz="3600" b="1" dirty="0">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 xmlns:p14="http://schemas.microsoft.com/office/powerpoint/2010/main" val="2216669945"/>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3"/>
          </p:nvPr>
        </p:nvSpPr>
        <p:spPr>
          <a:solidFill>
            <a:schemeClr val="tx1"/>
          </a:solidFill>
        </p:spPr>
        <p:txBody>
          <a:bodyPr/>
          <a:lstStyle/>
          <a:p>
            <a:r>
              <a:rPr lang="en-US" dirty="0" smtClean="0"/>
              <a:t>Share Examples</a:t>
            </a:r>
            <a:endParaRPr lang="en-US" dirty="0"/>
          </a:p>
        </p:txBody>
      </p:sp>
      <p:pic>
        <p:nvPicPr>
          <p:cNvPr id="726018" name="Picture 2"/>
          <p:cNvPicPr>
            <a:picLocks noChangeAspect="1" noChangeArrowheads="1"/>
          </p:cNvPicPr>
          <p:nvPr/>
        </p:nvPicPr>
        <p:blipFill>
          <a:blip r:embed="rId4"/>
          <a:srcRect/>
          <a:stretch>
            <a:fillRect/>
          </a:stretch>
        </p:blipFill>
        <p:spPr bwMode="auto">
          <a:xfrm>
            <a:off x="5054600" y="5867400"/>
            <a:ext cx="3200400" cy="3200400"/>
          </a:xfrm>
          <a:prstGeom prst="rect">
            <a:avLst/>
          </a:prstGeom>
          <a:noFill/>
          <a:ln w="9525" algn="in">
            <a:noFill/>
            <a:miter lim="800000"/>
            <a:headEnd/>
            <a:tailEnd/>
          </a:ln>
          <a:effectLst/>
        </p:spPr>
      </p:pic>
      <p:sp>
        <p:nvSpPr>
          <p:cNvPr id="5" name="Rectangle 4"/>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Rectangle 5"/>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7" name="Picture 24"/>
          <p:cNvPicPr>
            <a:picLocks noChangeAspect="1" noChangeArrowheads="1"/>
          </p:cNvPicPr>
          <p:nvPr/>
        </p:nvPicPr>
        <p:blipFill>
          <a:blip r:embed="rId5"/>
          <a:srcRect/>
          <a:stretch>
            <a:fillRect/>
          </a:stretch>
        </p:blipFill>
        <p:spPr bwMode="auto">
          <a:xfrm>
            <a:off x="10388600" y="7010400"/>
            <a:ext cx="1615765" cy="2030539"/>
          </a:xfrm>
          <a:prstGeom prst="rect">
            <a:avLst/>
          </a:prstGeom>
          <a:noFill/>
          <a:ln w="9525">
            <a:solidFill>
              <a:schemeClr val="tx1">
                <a:lumMod val="50000"/>
                <a:lumOff val="50000"/>
              </a:schemeClr>
            </a:solidFill>
            <a:miter lim="800000"/>
            <a:headEnd/>
            <a:tailEnd/>
          </a:ln>
        </p:spPr>
      </p:pic>
      <p:grpSp>
        <p:nvGrpSpPr>
          <p:cNvPr id="8" name="Group 19"/>
          <p:cNvGrpSpPr/>
          <p:nvPr/>
        </p:nvGrpSpPr>
        <p:grpSpPr>
          <a:xfrm>
            <a:off x="9702800" y="5181600"/>
            <a:ext cx="3302000" cy="1752600"/>
            <a:chOff x="9702800" y="5105400"/>
            <a:chExt cx="3302000" cy="1752600"/>
          </a:xfrm>
        </p:grpSpPr>
        <p:sp>
          <p:nvSpPr>
            <p:cNvPr id="9" name="Rectangle 8"/>
            <p:cNvSpPr/>
            <p:nvPr/>
          </p:nvSpPr>
          <p:spPr bwMode="auto">
            <a:xfrm>
              <a:off x="9779000" y="5105400"/>
              <a:ext cx="3225800" cy="17526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0" name="Picture 3" descr="Image result for clock icon"/>
            <p:cNvPicPr>
              <a:picLocks noChangeAspect="1" noChangeArrowheads="1"/>
            </p:cNvPicPr>
            <p:nvPr/>
          </p:nvPicPr>
          <p:blipFill>
            <a:blip r:embed="rId6"/>
            <a:srcRect/>
            <a:stretch>
              <a:fillRect/>
            </a:stretch>
          </p:blipFill>
          <p:spPr bwMode="auto">
            <a:xfrm>
              <a:off x="10845800" y="5181600"/>
              <a:ext cx="838200" cy="838200"/>
            </a:xfrm>
            <a:prstGeom prst="rect">
              <a:avLst/>
            </a:prstGeom>
            <a:noFill/>
            <a:ln w="9525" algn="in">
              <a:noFill/>
              <a:miter lim="800000"/>
              <a:headEnd/>
              <a:tailEnd/>
            </a:ln>
          </p:spPr>
        </p:pic>
        <p:sp>
          <p:nvSpPr>
            <p:cNvPr id="11" name="Text Box 4"/>
            <p:cNvSpPr txBox="1">
              <a:spLocks noChangeArrowheads="1"/>
            </p:cNvSpPr>
            <p:nvPr/>
          </p:nvSpPr>
          <p:spPr bwMode="auto">
            <a:xfrm>
              <a:off x="9702800" y="59626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Calibri" pitchFamily="34" charset="0"/>
                  <a:cs typeface="Arial" pitchFamily="34" charset="0"/>
                </a:rPr>
                <a:t>5-Minutes </a:t>
              </a:r>
              <a:br>
                <a:rPr lang="en-US" sz="2800" b="1" dirty="0" smtClean="0">
                  <a:solidFill>
                    <a:schemeClr val="bg1"/>
                  </a:solidFill>
                  <a:latin typeface="Calibri" pitchFamily="34" charset="0"/>
                  <a:cs typeface="Arial" pitchFamily="34" charset="0"/>
                </a:rPr>
              </a:br>
              <a:endParaRPr lang="en-US" sz="5400" b="1" dirty="0" smtClean="0">
                <a:solidFill>
                  <a:schemeClr val="bg1"/>
                </a:solidFill>
                <a:latin typeface="Arial" pitchFamily="34" charset="0"/>
                <a:cs typeface="Arial" pitchFamily="34" charset="0"/>
              </a:endParaRPr>
            </a:p>
          </p:txBody>
        </p:sp>
      </p:grpSp>
      <p:sp>
        <p:nvSpPr>
          <p:cNvPr id="12" name="TextBox 11"/>
          <p:cNvSpPr txBox="1"/>
          <p:nvPr/>
        </p:nvSpPr>
        <p:spPr>
          <a:xfrm>
            <a:off x="10617200" y="90310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pg12</a:t>
            </a:r>
            <a:endParaRPr lang="en-US" sz="3600" b="1" dirty="0">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xmlns="" val="959658112"/>
      </p:ext>
    </p:extLst>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p:txBody>
          <a:bodyPr/>
          <a:lstStyle/>
          <a:p>
            <a:r>
              <a:rPr lang="en-US" dirty="0"/>
              <a:t>1</a:t>
            </a:r>
          </a:p>
        </p:txBody>
      </p:sp>
      <p:sp>
        <p:nvSpPr>
          <p:cNvPr id="19" name="TextBox 18"/>
          <p:cNvSpPr txBox="1"/>
          <p:nvPr/>
        </p:nvSpPr>
        <p:spPr>
          <a:xfrm>
            <a:off x="2161034" y="9318441"/>
            <a:ext cx="10843767" cy="267415"/>
          </a:xfrm>
          <a:prstGeom prst="rect">
            <a:avLst/>
          </a:prstGeom>
          <a:noFill/>
        </p:spPr>
        <p:txBody>
          <a:bodyPr wrap="square" lIns="91036" tIns="45503" rIns="91036" bIns="45503" rtlCol="0">
            <a:spAutoFit/>
          </a:bodyPr>
          <a:lstStyle/>
          <a:p>
            <a:pPr algn="r"/>
            <a:r>
              <a:rPr lang="en-US" sz="1100" dirty="0">
                <a:solidFill>
                  <a:srgbClr val="FFFFFF"/>
                </a:solidFill>
              </a:rPr>
              <a:t>copyright2013© Employee Performance Solutions LLC</a:t>
            </a:r>
          </a:p>
        </p:txBody>
      </p:sp>
      <p:sp>
        <p:nvSpPr>
          <p:cNvPr id="10" name="Text Placeholder 16"/>
          <p:cNvSpPr>
            <a:spLocks noGrp="1"/>
          </p:cNvSpPr>
          <p:nvPr>
            <p:ph type="body" sz="quarter" idx="21"/>
          </p:nvPr>
        </p:nvSpPr>
        <p:spPr>
          <a:xfrm>
            <a:off x="9474200" y="609600"/>
            <a:ext cx="2590800" cy="3657600"/>
          </a:xfrm>
        </p:spPr>
        <p:txBody>
          <a:bodyPr/>
          <a:lstStyle/>
          <a:p>
            <a:r>
              <a:rPr lang="en-US" dirty="0"/>
              <a:t>1</a:t>
            </a:r>
          </a:p>
        </p:txBody>
      </p:sp>
      <p:sp>
        <p:nvSpPr>
          <p:cNvPr id="12" name="Text Placeholder 16"/>
          <p:cNvSpPr>
            <a:spLocks noGrp="1"/>
          </p:cNvSpPr>
          <p:nvPr>
            <p:ph type="body" sz="quarter" idx="21"/>
          </p:nvPr>
        </p:nvSpPr>
        <p:spPr>
          <a:xfrm>
            <a:off x="9474200" y="609600"/>
            <a:ext cx="2590800" cy="3657600"/>
          </a:xfrm>
        </p:spPr>
        <p:txBody>
          <a:bodyPr/>
          <a:lstStyle/>
          <a:p>
            <a:r>
              <a:rPr lang="en-US" dirty="0"/>
              <a:t>1</a:t>
            </a:r>
          </a:p>
        </p:txBody>
      </p:sp>
      <p:sp>
        <p:nvSpPr>
          <p:cNvPr id="13" name="Text Placeholder 16"/>
          <p:cNvSpPr>
            <a:spLocks noGrp="1"/>
          </p:cNvSpPr>
          <p:nvPr>
            <p:ph type="body" sz="quarter" idx="21"/>
          </p:nvPr>
        </p:nvSpPr>
        <p:spPr>
          <a:xfrm>
            <a:off x="9474200" y="609600"/>
            <a:ext cx="2590800" cy="3657600"/>
          </a:xfrm>
        </p:spPr>
        <p:txBody>
          <a:bodyPr/>
          <a:lstStyle/>
          <a:p>
            <a:r>
              <a:rPr lang="en-US" dirty="0"/>
              <a:t>1</a:t>
            </a:r>
          </a:p>
        </p:txBody>
      </p:sp>
      <p:sp>
        <p:nvSpPr>
          <p:cNvPr id="18" name="TextBox 17"/>
          <p:cNvSpPr txBox="1"/>
          <p:nvPr/>
        </p:nvSpPr>
        <p:spPr>
          <a:xfrm>
            <a:off x="8487711" y="1981200"/>
            <a:ext cx="884971" cy="1554161"/>
          </a:xfrm>
          <a:prstGeom prst="rect">
            <a:avLst/>
          </a:prstGeom>
          <a:noFill/>
        </p:spPr>
        <p:txBody>
          <a:bodyPr wrap="none" lIns="91337" tIns="45665" rIns="91337" bIns="45665" rtlCol="0">
            <a:spAutoFit/>
          </a:bodyPr>
          <a:lstStyle/>
          <a:p>
            <a:r>
              <a:rPr lang="en-US" sz="9500" b="1" dirty="0">
                <a:solidFill>
                  <a:srgbClr val="BAD80A"/>
                </a:solidFill>
                <a:latin typeface="Leelawadee" panose="020B0502040204020203" pitchFamily="34" charset="-34"/>
                <a:cs typeface="Leelawadee" panose="020B0502040204020203" pitchFamily="34" charset="-34"/>
              </a:rPr>
              <a:t>2</a:t>
            </a:r>
          </a:p>
        </p:txBody>
      </p:sp>
      <p:sp>
        <p:nvSpPr>
          <p:cNvPr id="20" name="Rectangle 19"/>
          <p:cNvSpPr/>
          <p:nvPr/>
        </p:nvSpPr>
        <p:spPr bwMode="auto">
          <a:xfrm>
            <a:off x="8509000" y="0"/>
            <a:ext cx="449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050" name="Picture 2"/>
          <p:cNvPicPr>
            <a:picLocks noChangeAspect="1" noChangeArrowheads="1"/>
          </p:cNvPicPr>
          <p:nvPr/>
        </p:nvPicPr>
        <p:blipFill>
          <a:blip r:embed="rId3"/>
          <a:srcRect/>
          <a:stretch>
            <a:fillRect/>
          </a:stretch>
        </p:blipFill>
        <p:spPr bwMode="auto">
          <a:xfrm>
            <a:off x="0" y="198363"/>
            <a:ext cx="8483599" cy="8887580"/>
          </a:xfrm>
          <a:prstGeom prst="rect">
            <a:avLst/>
          </a:prstGeom>
          <a:noFill/>
          <a:ln w="9525">
            <a:noFill/>
            <a:miter lim="800000"/>
            <a:headEnd/>
            <a:tailEnd/>
          </a:ln>
        </p:spPr>
      </p:pic>
      <p:sp>
        <p:nvSpPr>
          <p:cNvPr id="11" name="Rectangle 10"/>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Rectangle 13"/>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Box 15"/>
          <p:cNvSpPr txBox="1"/>
          <p:nvPr/>
        </p:nvSpPr>
        <p:spPr>
          <a:xfrm>
            <a:off x="10617200" y="90310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pg13</a:t>
            </a:r>
            <a:endParaRPr lang="en-US" sz="3600" b="1" dirty="0">
              <a:latin typeface="Leelawadee" panose="020B0502040204020203" pitchFamily="34" charset="-34"/>
              <a:cs typeface="Leelawadee" panose="020B0502040204020203" pitchFamily="34" charset="-34"/>
            </a:endParaRPr>
          </a:p>
        </p:txBody>
      </p:sp>
      <p:pic>
        <p:nvPicPr>
          <p:cNvPr id="3074" name="Picture 2"/>
          <p:cNvPicPr>
            <a:picLocks noChangeAspect="1" noChangeArrowheads="1"/>
          </p:cNvPicPr>
          <p:nvPr/>
        </p:nvPicPr>
        <p:blipFill>
          <a:blip r:embed="rId4"/>
          <a:srcRect/>
          <a:stretch>
            <a:fillRect/>
          </a:stretch>
        </p:blipFill>
        <p:spPr bwMode="auto">
          <a:xfrm>
            <a:off x="10464800" y="7010400"/>
            <a:ext cx="1514475" cy="1962705"/>
          </a:xfrm>
          <a:prstGeom prst="rect">
            <a:avLst/>
          </a:prstGeom>
          <a:noFill/>
          <a:ln w="9525">
            <a:noFill/>
            <a:miter lim="800000"/>
            <a:headEnd/>
            <a:tailEnd/>
          </a:ln>
        </p:spPr>
      </p:pic>
      <p:sp>
        <p:nvSpPr>
          <p:cNvPr id="21" name="Footer Placeholder 4"/>
          <p:cNvSpPr txBox="1">
            <a:spLocks/>
          </p:cNvSpPr>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j-lt"/>
                <a:ea typeface="ヒラギノ角ゴ ProN W3" charset="0"/>
                <a:cs typeface="ヒラギノ角ゴ ProN W3" charset="0"/>
                <a:sym typeface="Gill Sans" charset="0"/>
              </a:rPr>
              <a:t>©2017 copyright Employee Performance Solutions, LLC  All Rights Reserved | For Use Within Client Organization</a:t>
            </a:r>
            <a:endParaRPr kumimoji="0" lang="en-US" sz="1200" b="0" i="0" u="none" strike="noStrike" kern="1200" cap="none" spc="0" normalizeH="0" baseline="0" noProof="0" dirty="0">
              <a:ln>
                <a:noFill/>
              </a:ln>
              <a:solidFill>
                <a:schemeClr val="tx1">
                  <a:tint val="75000"/>
                </a:schemeClr>
              </a:solidFill>
              <a:effectLst/>
              <a:uLnTx/>
              <a:uFillTx/>
              <a:latin typeface="+mj-lt"/>
              <a:ea typeface="ヒラギノ角ゴ ProN W3" charset="0"/>
              <a:cs typeface="ヒラギノ角ゴ ProN W3" charset="0"/>
              <a:sym typeface="Gill Sans" charset="0"/>
            </a:endParaRPr>
          </a:p>
        </p:txBody>
      </p:sp>
    </p:spTree>
    <p:custDataLst>
      <p:tags r:id="rId1"/>
    </p:custDataLst>
    <p:extLst>
      <p:ext uri="{BB962C8B-B14F-4D97-AF65-F5344CB8AC3E}">
        <p14:creationId xmlns="" xmlns:p14="http://schemas.microsoft.com/office/powerpoint/2010/main" val="2344174402"/>
      </p:ext>
    </p:extLst>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9553245" y="4071358"/>
            <a:ext cx="2311400" cy="530057"/>
          </a:xfrm>
          <a:prstGeom prst="rect">
            <a:avLst/>
          </a:prstGeom>
          <a:noFill/>
        </p:spPr>
        <p:txBody>
          <a:bodyPr wrap="square" lIns="91036" tIns="45503" rIns="91036" bIns="45503" rtlCol="0">
            <a:spAutoFit/>
          </a:bodyPr>
          <a:lstStyle/>
          <a:p>
            <a:r>
              <a:rPr lang="en-US" sz="2800" b="1" dirty="0">
                <a:solidFill>
                  <a:schemeClr val="bg1"/>
                </a:solidFill>
              </a:rPr>
              <a:t>Inhibitors</a:t>
            </a:r>
            <a:endParaRPr lang="en-US" sz="2800" b="1" dirty="0"/>
          </a:p>
        </p:txBody>
      </p:sp>
      <p:sp>
        <p:nvSpPr>
          <p:cNvPr id="2" name="Title 1"/>
          <p:cNvSpPr>
            <a:spLocks noGrp="1"/>
          </p:cNvSpPr>
          <p:nvPr>
            <p:ph type="title"/>
          </p:nvPr>
        </p:nvSpPr>
        <p:spPr>
          <a:xfrm>
            <a:off x="0" y="76200"/>
            <a:ext cx="13004800" cy="1625600"/>
          </a:xfrm>
        </p:spPr>
        <p:txBody>
          <a:bodyPr>
            <a:normAutofit/>
          </a:bodyPr>
          <a:lstStyle/>
          <a:p>
            <a:r>
              <a:rPr lang="en-US" sz="6000" b="1" dirty="0" smtClean="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rPr>
              <a:t>Explanations for Missed Expectations</a:t>
            </a:r>
            <a:endParaRPr lang="en-US" sz="6000" b="1" dirty="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endParaRPr>
          </a:p>
        </p:txBody>
      </p:sp>
      <p:sp>
        <p:nvSpPr>
          <p:cNvPr id="124929" name="Line 1"/>
          <p:cNvSpPr>
            <a:spLocks noChangeShapeType="1"/>
          </p:cNvSpPr>
          <p:nvPr/>
        </p:nvSpPr>
        <p:spPr bwMode="auto">
          <a:xfrm>
            <a:off x="5175250" y="5495925"/>
            <a:ext cx="0" cy="0"/>
          </a:xfrm>
          <a:prstGeom prst="line">
            <a:avLst/>
          </a:prstGeom>
          <a:noFill/>
          <a:ln w="9525"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4930" name="Freeform 2"/>
          <p:cNvSpPr>
            <a:spLocks/>
          </p:cNvSpPr>
          <p:nvPr/>
        </p:nvSpPr>
        <p:spPr bwMode="auto">
          <a:xfrm>
            <a:off x="2032000" y="2438400"/>
            <a:ext cx="3133725" cy="3084513"/>
          </a:xfrm>
          <a:custGeom>
            <a:avLst/>
            <a:gdLst/>
            <a:ahLst/>
            <a:cxnLst>
              <a:cxn ang="0">
                <a:pos x="34724" y="2569580"/>
              </a:cxn>
              <a:cxn ang="0">
                <a:pos x="0" y="2500132"/>
              </a:cxn>
              <a:cxn ang="0">
                <a:pos x="34724" y="2280213"/>
              </a:cxn>
              <a:cxn ang="0">
                <a:pos x="69448" y="2164466"/>
              </a:cxn>
              <a:cxn ang="0">
                <a:pos x="104172" y="2060294"/>
              </a:cxn>
              <a:cxn ang="0">
                <a:pos x="173620" y="1932972"/>
              </a:cxn>
              <a:cxn ang="0">
                <a:pos x="219919" y="1736203"/>
              </a:cxn>
              <a:cxn ang="0">
                <a:pos x="300942" y="1608881"/>
              </a:cxn>
              <a:cxn ang="0">
                <a:pos x="335666" y="1481560"/>
              </a:cxn>
              <a:cxn ang="0">
                <a:pos x="370390" y="1331089"/>
              </a:cxn>
              <a:cxn ang="0">
                <a:pos x="428263" y="1192193"/>
              </a:cxn>
              <a:cxn ang="0">
                <a:pos x="497711" y="1064871"/>
              </a:cxn>
              <a:cxn ang="0">
                <a:pos x="590309" y="949124"/>
              </a:cxn>
              <a:cxn ang="0">
                <a:pos x="671332" y="856527"/>
              </a:cxn>
              <a:cxn ang="0">
                <a:pos x="752354" y="787079"/>
              </a:cxn>
              <a:cxn ang="0">
                <a:pos x="844952" y="706056"/>
              </a:cxn>
              <a:cxn ang="0">
                <a:pos x="972273" y="544010"/>
              </a:cxn>
              <a:cxn ang="0">
                <a:pos x="1088020" y="405114"/>
              </a:cxn>
              <a:cxn ang="0">
                <a:pos x="1180618" y="324091"/>
              </a:cxn>
              <a:cxn ang="0">
                <a:pos x="1307939" y="266218"/>
              </a:cxn>
              <a:cxn ang="0">
                <a:pos x="1446835" y="219919"/>
              </a:cxn>
              <a:cxn ang="0">
                <a:pos x="1562582" y="138896"/>
              </a:cxn>
              <a:cxn ang="0">
                <a:pos x="1678329" y="81023"/>
              </a:cxn>
              <a:cxn ang="0">
                <a:pos x="1875099" y="46299"/>
              </a:cxn>
              <a:cxn ang="0">
                <a:pos x="2118167" y="0"/>
              </a:cxn>
              <a:cxn ang="0">
                <a:pos x="2801073" y="34724"/>
              </a:cxn>
              <a:cxn ang="0">
                <a:pos x="2801073" y="150471"/>
              </a:cxn>
              <a:cxn ang="0">
                <a:pos x="2824223" y="717631"/>
              </a:cxn>
              <a:cxn ang="0">
                <a:pos x="2847372" y="1088021"/>
              </a:cxn>
              <a:cxn ang="0">
                <a:pos x="2824223" y="1678329"/>
              </a:cxn>
              <a:cxn ang="0">
                <a:pos x="2801073" y="1805651"/>
              </a:cxn>
              <a:cxn ang="0">
                <a:pos x="2766349" y="2199190"/>
              </a:cxn>
              <a:cxn ang="0">
                <a:pos x="2777924" y="2673752"/>
              </a:cxn>
              <a:cxn ang="0">
                <a:pos x="2685326" y="2824223"/>
              </a:cxn>
              <a:cxn ang="0">
                <a:pos x="2430683" y="2847372"/>
              </a:cxn>
              <a:cxn ang="0">
                <a:pos x="1562582" y="2858947"/>
              </a:cxn>
              <a:cxn ang="0">
                <a:pos x="798653" y="2835798"/>
              </a:cxn>
              <a:cxn ang="0">
                <a:pos x="509286" y="2789499"/>
              </a:cxn>
              <a:cxn ang="0">
                <a:pos x="416689" y="2754775"/>
              </a:cxn>
              <a:cxn ang="0">
                <a:pos x="115747" y="2708476"/>
              </a:cxn>
            </a:cxnLst>
            <a:rect l="0" t="0" r="r" b="b"/>
            <a:pathLst>
              <a:path w="2851539" h="2893837">
                <a:moveTo>
                  <a:pt x="57873" y="2639028"/>
                </a:moveTo>
                <a:cubicBezTo>
                  <a:pt x="50157" y="2615879"/>
                  <a:pt x="42440" y="2592729"/>
                  <a:pt x="34724" y="2569580"/>
                </a:cubicBezTo>
                <a:cubicBezTo>
                  <a:pt x="30325" y="2556383"/>
                  <a:pt x="17796" y="2547298"/>
                  <a:pt x="11575" y="2534856"/>
                </a:cubicBezTo>
                <a:cubicBezTo>
                  <a:pt x="6119" y="2523943"/>
                  <a:pt x="3858" y="2511707"/>
                  <a:pt x="0" y="2500132"/>
                </a:cubicBezTo>
                <a:cubicBezTo>
                  <a:pt x="3858" y="2449975"/>
                  <a:pt x="3729" y="2399351"/>
                  <a:pt x="11575" y="2349661"/>
                </a:cubicBezTo>
                <a:cubicBezTo>
                  <a:pt x="15381" y="2325558"/>
                  <a:pt x="27008" y="2303362"/>
                  <a:pt x="34724" y="2280213"/>
                </a:cubicBezTo>
                <a:cubicBezTo>
                  <a:pt x="62482" y="2196940"/>
                  <a:pt x="28800" y="2300949"/>
                  <a:pt x="57873" y="2199190"/>
                </a:cubicBezTo>
                <a:cubicBezTo>
                  <a:pt x="61225" y="2187459"/>
                  <a:pt x="66801" y="2176376"/>
                  <a:pt x="69448" y="2164466"/>
                </a:cubicBezTo>
                <a:cubicBezTo>
                  <a:pt x="74539" y="2141556"/>
                  <a:pt x="73602" y="2117282"/>
                  <a:pt x="81023" y="2095018"/>
                </a:cubicBezTo>
                <a:cubicBezTo>
                  <a:pt x="85422" y="2081821"/>
                  <a:pt x="96799" y="2072090"/>
                  <a:pt x="104172" y="2060294"/>
                </a:cubicBezTo>
                <a:cubicBezTo>
                  <a:pt x="116095" y="2041217"/>
                  <a:pt x="128835" y="2022543"/>
                  <a:pt x="138896" y="2002421"/>
                </a:cubicBezTo>
                <a:cubicBezTo>
                  <a:pt x="186819" y="1906574"/>
                  <a:pt x="107276" y="2032489"/>
                  <a:pt x="173620" y="1932972"/>
                </a:cubicBezTo>
                <a:cubicBezTo>
                  <a:pt x="183333" y="1874696"/>
                  <a:pt x="189118" y="1828603"/>
                  <a:pt x="208344" y="1770927"/>
                </a:cubicBezTo>
                <a:cubicBezTo>
                  <a:pt x="212202" y="1759352"/>
                  <a:pt x="215113" y="1747417"/>
                  <a:pt x="219919" y="1736203"/>
                </a:cubicBezTo>
                <a:cubicBezTo>
                  <a:pt x="226716" y="1720344"/>
                  <a:pt x="236060" y="1705671"/>
                  <a:pt x="243068" y="1689904"/>
                </a:cubicBezTo>
                <a:cubicBezTo>
                  <a:pt x="275855" y="1616135"/>
                  <a:pt x="245938" y="1645552"/>
                  <a:pt x="300942" y="1608881"/>
                </a:cubicBezTo>
                <a:cubicBezTo>
                  <a:pt x="304800" y="1597306"/>
                  <a:pt x="309306" y="1585928"/>
                  <a:pt x="312516" y="1574157"/>
                </a:cubicBezTo>
                <a:cubicBezTo>
                  <a:pt x="320887" y="1543462"/>
                  <a:pt x="325606" y="1511743"/>
                  <a:pt x="335666" y="1481560"/>
                </a:cubicBezTo>
                <a:cubicBezTo>
                  <a:pt x="339524" y="1469985"/>
                  <a:pt x="344497" y="1458724"/>
                  <a:pt x="347240" y="1446836"/>
                </a:cubicBezTo>
                <a:cubicBezTo>
                  <a:pt x="356087" y="1408497"/>
                  <a:pt x="355777" y="1367621"/>
                  <a:pt x="370390" y="1331089"/>
                </a:cubicBezTo>
                <a:cubicBezTo>
                  <a:pt x="378106" y="1311798"/>
                  <a:pt x="385100" y="1292202"/>
                  <a:pt x="393539" y="1273215"/>
                </a:cubicBezTo>
                <a:cubicBezTo>
                  <a:pt x="412473" y="1230614"/>
                  <a:pt x="418073" y="1232955"/>
                  <a:pt x="428263" y="1192193"/>
                </a:cubicBezTo>
                <a:cubicBezTo>
                  <a:pt x="433034" y="1173107"/>
                  <a:pt x="432930" y="1152740"/>
                  <a:pt x="439838" y="1134319"/>
                </a:cubicBezTo>
                <a:cubicBezTo>
                  <a:pt x="452674" y="1100089"/>
                  <a:pt x="475970" y="1092824"/>
                  <a:pt x="497711" y="1064871"/>
                </a:cubicBezTo>
                <a:cubicBezTo>
                  <a:pt x="514792" y="1042910"/>
                  <a:pt x="526630" y="1017148"/>
                  <a:pt x="544010" y="995423"/>
                </a:cubicBezTo>
                <a:cubicBezTo>
                  <a:pt x="557644" y="978380"/>
                  <a:pt x="576105" y="965695"/>
                  <a:pt x="590309" y="949124"/>
                </a:cubicBezTo>
                <a:cubicBezTo>
                  <a:pt x="599362" y="938562"/>
                  <a:pt x="604298" y="924869"/>
                  <a:pt x="613458" y="914400"/>
                </a:cubicBezTo>
                <a:cubicBezTo>
                  <a:pt x="631423" y="893868"/>
                  <a:pt x="652041" y="875818"/>
                  <a:pt x="671332" y="856527"/>
                </a:cubicBezTo>
                <a:cubicBezTo>
                  <a:pt x="679049" y="848810"/>
                  <a:pt x="685960" y="840194"/>
                  <a:pt x="694481" y="833377"/>
                </a:cubicBezTo>
                <a:cubicBezTo>
                  <a:pt x="713772" y="817944"/>
                  <a:pt x="734885" y="804548"/>
                  <a:pt x="752354" y="787079"/>
                </a:cubicBezTo>
                <a:cubicBezTo>
                  <a:pt x="762191" y="777242"/>
                  <a:pt x="765035" y="761516"/>
                  <a:pt x="775504" y="752355"/>
                </a:cubicBezTo>
                <a:cubicBezTo>
                  <a:pt x="796442" y="734034"/>
                  <a:pt x="844952" y="706056"/>
                  <a:pt x="844952" y="706056"/>
                </a:cubicBezTo>
                <a:cubicBezTo>
                  <a:pt x="856527" y="690623"/>
                  <a:pt x="867625" y="674821"/>
                  <a:pt x="879676" y="659757"/>
                </a:cubicBezTo>
                <a:cubicBezTo>
                  <a:pt x="925575" y="602383"/>
                  <a:pt x="935041" y="597199"/>
                  <a:pt x="972273" y="544010"/>
                </a:cubicBezTo>
                <a:cubicBezTo>
                  <a:pt x="988228" y="521217"/>
                  <a:pt x="998899" y="494235"/>
                  <a:pt x="1018572" y="474562"/>
                </a:cubicBezTo>
                <a:cubicBezTo>
                  <a:pt x="1041721" y="451413"/>
                  <a:pt x="1060780" y="423274"/>
                  <a:pt x="1088020" y="405114"/>
                </a:cubicBezTo>
                <a:cubicBezTo>
                  <a:pt x="1099595" y="397398"/>
                  <a:pt x="1112275" y="391125"/>
                  <a:pt x="1122744" y="381965"/>
                </a:cubicBezTo>
                <a:cubicBezTo>
                  <a:pt x="1143276" y="364000"/>
                  <a:pt x="1153547" y="327475"/>
                  <a:pt x="1180618" y="324091"/>
                </a:cubicBezTo>
                <a:cubicBezTo>
                  <a:pt x="1211484" y="320233"/>
                  <a:pt x="1242349" y="316375"/>
                  <a:pt x="1273215" y="312517"/>
                </a:cubicBezTo>
                <a:cubicBezTo>
                  <a:pt x="1284790" y="297084"/>
                  <a:pt x="1291888" y="276919"/>
                  <a:pt x="1307939" y="266218"/>
                </a:cubicBezTo>
                <a:cubicBezTo>
                  <a:pt x="1328242" y="252682"/>
                  <a:pt x="1354238" y="250785"/>
                  <a:pt x="1377387" y="243069"/>
                </a:cubicBezTo>
                <a:cubicBezTo>
                  <a:pt x="1400536" y="235353"/>
                  <a:pt x="1423686" y="227636"/>
                  <a:pt x="1446835" y="219919"/>
                </a:cubicBezTo>
                <a:cubicBezTo>
                  <a:pt x="1452055" y="218179"/>
                  <a:pt x="1525924" y="172853"/>
                  <a:pt x="1539433" y="162046"/>
                </a:cubicBezTo>
                <a:cubicBezTo>
                  <a:pt x="1547954" y="155229"/>
                  <a:pt x="1553224" y="144511"/>
                  <a:pt x="1562582" y="138896"/>
                </a:cubicBezTo>
                <a:cubicBezTo>
                  <a:pt x="1573044" y="132619"/>
                  <a:pt x="1585731" y="131180"/>
                  <a:pt x="1597306" y="127322"/>
                </a:cubicBezTo>
                <a:cubicBezTo>
                  <a:pt x="1632182" y="104071"/>
                  <a:pt x="1637206" y="98647"/>
                  <a:pt x="1678329" y="81023"/>
                </a:cubicBezTo>
                <a:cubicBezTo>
                  <a:pt x="1705262" y="69480"/>
                  <a:pt x="1743746" y="61757"/>
                  <a:pt x="1770926" y="57874"/>
                </a:cubicBezTo>
                <a:cubicBezTo>
                  <a:pt x="1805513" y="52933"/>
                  <a:pt x="1840375" y="50157"/>
                  <a:pt x="1875099" y="46299"/>
                </a:cubicBezTo>
                <a:cubicBezTo>
                  <a:pt x="1973661" y="21657"/>
                  <a:pt x="1861407" y="48035"/>
                  <a:pt x="2002420" y="23150"/>
                </a:cubicBezTo>
                <a:cubicBezTo>
                  <a:pt x="2041168" y="16312"/>
                  <a:pt x="2118167" y="0"/>
                  <a:pt x="2118167" y="0"/>
                </a:cubicBezTo>
                <a:cubicBezTo>
                  <a:pt x="2214623" y="3858"/>
                  <a:pt x="2311070" y="7935"/>
                  <a:pt x="2407534" y="11575"/>
                </a:cubicBezTo>
                <a:cubicBezTo>
                  <a:pt x="2760529" y="24896"/>
                  <a:pt x="2623813" y="5182"/>
                  <a:pt x="2801073" y="34724"/>
                </a:cubicBezTo>
                <a:cubicBezTo>
                  <a:pt x="2812648" y="38582"/>
                  <a:pt x="2832838" y="34462"/>
                  <a:pt x="2835797" y="46299"/>
                </a:cubicBezTo>
                <a:cubicBezTo>
                  <a:pt x="2851539" y="109267"/>
                  <a:pt x="2831971" y="119575"/>
                  <a:pt x="2801073" y="150471"/>
                </a:cubicBezTo>
                <a:cubicBezTo>
                  <a:pt x="2771809" y="326064"/>
                  <a:pt x="2778634" y="257114"/>
                  <a:pt x="2801073" y="578734"/>
                </a:cubicBezTo>
                <a:cubicBezTo>
                  <a:pt x="2804340" y="625558"/>
                  <a:pt x="2824223" y="717631"/>
                  <a:pt x="2824223" y="717631"/>
                </a:cubicBezTo>
                <a:cubicBezTo>
                  <a:pt x="2828081" y="821803"/>
                  <a:pt x="2829295" y="926107"/>
                  <a:pt x="2835797" y="1030147"/>
                </a:cubicBezTo>
                <a:cubicBezTo>
                  <a:pt x="2837024" y="1049782"/>
                  <a:pt x="2847372" y="1068348"/>
                  <a:pt x="2847372" y="1088021"/>
                </a:cubicBezTo>
                <a:cubicBezTo>
                  <a:pt x="2847372" y="1172990"/>
                  <a:pt x="2839126" y="1257761"/>
                  <a:pt x="2835797" y="1342664"/>
                </a:cubicBezTo>
                <a:cubicBezTo>
                  <a:pt x="2831410" y="1454533"/>
                  <a:pt x="2830797" y="1566567"/>
                  <a:pt x="2824223" y="1678329"/>
                </a:cubicBezTo>
                <a:cubicBezTo>
                  <a:pt x="2823068" y="1697968"/>
                  <a:pt x="2816167" y="1716847"/>
                  <a:pt x="2812648" y="1736203"/>
                </a:cubicBezTo>
                <a:cubicBezTo>
                  <a:pt x="2808450" y="1759293"/>
                  <a:pt x="2803815" y="1782343"/>
                  <a:pt x="2801073" y="1805651"/>
                </a:cubicBezTo>
                <a:cubicBezTo>
                  <a:pt x="2773674" y="2038545"/>
                  <a:pt x="2804050" y="1845667"/>
                  <a:pt x="2777924" y="2002421"/>
                </a:cubicBezTo>
                <a:cubicBezTo>
                  <a:pt x="2774066" y="2068011"/>
                  <a:pt x="2770869" y="2133643"/>
                  <a:pt x="2766349" y="2199190"/>
                </a:cubicBezTo>
                <a:cubicBezTo>
                  <a:pt x="2763153" y="2245539"/>
                  <a:pt x="2754775" y="2291627"/>
                  <a:pt x="2754775" y="2338086"/>
                </a:cubicBezTo>
                <a:cubicBezTo>
                  <a:pt x="2754775" y="2615092"/>
                  <a:pt x="2736066" y="2548183"/>
                  <a:pt x="2777924" y="2673752"/>
                </a:cubicBezTo>
                <a:cubicBezTo>
                  <a:pt x="2774066" y="2727767"/>
                  <a:pt x="2794731" y="2789678"/>
                  <a:pt x="2766349" y="2835798"/>
                </a:cubicBezTo>
                <a:cubicBezTo>
                  <a:pt x="2752051" y="2859033"/>
                  <a:pt x="2712608" y="2824223"/>
                  <a:pt x="2685326" y="2824223"/>
                </a:cubicBezTo>
                <a:cubicBezTo>
                  <a:pt x="2611919" y="2824223"/>
                  <a:pt x="2538714" y="2831940"/>
                  <a:pt x="2465408" y="2835798"/>
                </a:cubicBezTo>
                <a:cubicBezTo>
                  <a:pt x="2453833" y="2839656"/>
                  <a:pt x="2442415" y="2844020"/>
                  <a:pt x="2430683" y="2847372"/>
                </a:cubicBezTo>
                <a:cubicBezTo>
                  <a:pt x="2268054" y="2893837"/>
                  <a:pt x="2161008" y="2864825"/>
                  <a:pt x="1944547" y="2870522"/>
                </a:cubicBezTo>
                <a:cubicBezTo>
                  <a:pt x="1817225" y="2866664"/>
                  <a:pt x="1689803" y="2865308"/>
                  <a:pt x="1562582" y="2858947"/>
                </a:cubicBezTo>
                <a:cubicBezTo>
                  <a:pt x="1535334" y="2857585"/>
                  <a:pt x="1508828" y="2848198"/>
                  <a:pt x="1481559" y="2847372"/>
                </a:cubicBezTo>
                <a:cubicBezTo>
                  <a:pt x="1253995" y="2840476"/>
                  <a:pt x="1026288" y="2839656"/>
                  <a:pt x="798653" y="2835798"/>
                </a:cubicBezTo>
                <a:cubicBezTo>
                  <a:pt x="534549" y="2806452"/>
                  <a:pt x="793997" y="2839988"/>
                  <a:pt x="648182" y="2812648"/>
                </a:cubicBezTo>
                <a:cubicBezTo>
                  <a:pt x="602049" y="2803998"/>
                  <a:pt x="509286" y="2789499"/>
                  <a:pt x="509286" y="2789499"/>
                </a:cubicBezTo>
                <a:cubicBezTo>
                  <a:pt x="493853" y="2781783"/>
                  <a:pt x="479143" y="2772408"/>
                  <a:pt x="462987" y="2766350"/>
                </a:cubicBezTo>
                <a:cubicBezTo>
                  <a:pt x="448092" y="2760764"/>
                  <a:pt x="432218" y="2758226"/>
                  <a:pt x="416689" y="2754775"/>
                </a:cubicBezTo>
                <a:cubicBezTo>
                  <a:pt x="347914" y="2739491"/>
                  <a:pt x="356309" y="2743705"/>
                  <a:pt x="277792" y="2731626"/>
                </a:cubicBezTo>
                <a:cubicBezTo>
                  <a:pt x="221435" y="2722956"/>
                  <a:pt x="173613" y="2712334"/>
                  <a:pt x="115747" y="2708476"/>
                </a:cubicBezTo>
                <a:cubicBezTo>
                  <a:pt x="88799" y="2706679"/>
                  <a:pt x="61732" y="2708476"/>
                  <a:pt x="34724" y="2708476"/>
                </a:cubicBezTo>
              </a:path>
            </a:pathLst>
          </a:custGeom>
          <a:solidFill>
            <a:srgbClr val="007A72"/>
          </a:solidFill>
          <a:ln w="9525" cap="flat" algn="ctr">
            <a:no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4931" name="Freeform 3"/>
          <p:cNvSpPr>
            <a:spLocks/>
          </p:cNvSpPr>
          <p:nvPr/>
        </p:nvSpPr>
        <p:spPr bwMode="auto">
          <a:xfrm>
            <a:off x="1917700" y="5387975"/>
            <a:ext cx="3232150" cy="3165475"/>
          </a:xfrm>
          <a:custGeom>
            <a:avLst/>
            <a:gdLst/>
            <a:ahLst/>
            <a:cxnLst>
              <a:cxn ang="0">
                <a:pos x="74035" y="53986"/>
              </a:cxn>
              <a:cxn ang="0">
                <a:pos x="305529" y="88710"/>
              </a:cxn>
              <a:cxn ang="0">
                <a:pos x="606470" y="123434"/>
              </a:cxn>
              <a:cxn ang="0">
                <a:pos x="2169053" y="135009"/>
              </a:cxn>
              <a:cxn ang="0">
                <a:pos x="2794086" y="135009"/>
              </a:cxn>
              <a:cxn ang="0">
                <a:pos x="2828810" y="285480"/>
              </a:cxn>
              <a:cxn ang="0">
                <a:pos x="2851959" y="366503"/>
              </a:cxn>
              <a:cxn ang="0">
                <a:pos x="2863534" y="609571"/>
              </a:cxn>
              <a:cxn ang="0">
                <a:pos x="2828810" y="736893"/>
              </a:cxn>
              <a:cxn ang="0">
                <a:pos x="2770936" y="1396650"/>
              </a:cxn>
              <a:cxn ang="0">
                <a:pos x="2770936" y="1940660"/>
              </a:cxn>
              <a:cxn ang="0">
                <a:pos x="2817235" y="2125855"/>
              </a:cxn>
              <a:cxn ang="0">
                <a:pos x="2701488" y="2808761"/>
              </a:cxn>
              <a:cxn ang="0">
                <a:pos x="2157478" y="2785612"/>
              </a:cxn>
              <a:cxn ang="0">
                <a:pos x="1983858" y="2750888"/>
              </a:cxn>
              <a:cxn ang="0">
                <a:pos x="1810237" y="2727738"/>
              </a:cxn>
              <a:cxn ang="0">
                <a:pos x="1694491" y="2693014"/>
              </a:cxn>
              <a:cxn ang="0">
                <a:pos x="1532445" y="2635141"/>
              </a:cxn>
              <a:cxn ang="0">
                <a:pos x="1428273" y="2588842"/>
              </a:cxn>
              <a:cxn ang="0">
                <a:pos x="1324101" y="2530969"/>
              </a:cxn>
              <a:cxn ang="0">
                <a:pos x="1231503" y="2461521"/>
              </a:cxn>
              <a:cxn ang="0">
                <a:pos x="1115756" y="2357348"/>
              </a:cxn>
              <a:cxn ang="0">
                <a:pos x="1046308" y="2206878"/>
              </a:cxn>
              <a:cxn ang="0">
                <a:pos x="1011584" y="2149004"/>
              </a:cxn>
              <a:cxn ang="0">
                <a:pos x="837964" y="2056407"/>
              </a:cxn>
              <a:cxn ang="0">
                <a:pos x="733792" y="1998533"/>
              </a:cxn>
              <a:cxn ang="0">
                <a:pos x="652769" y="1905936"/>
              </a:cxn>
              <a:cxn ang="0">
                <a:pos x="594896" y="1767040"/>
              </a:cxn>
              <a:cxn ang="0">
                <a:pos x="525448" y="1686017"/>
              </a:cxn>
              <a:cxn ang="0">
                <a:pos x="456000" y="1523971"/>
              </a:cxn>
              <a:cxn ang="0">
                <a:pos x="421275" y="1442948"/>
              </a:cxn>
              <a:cxn ang="0">
                <a:pos x="374977" y="1350351"/>
              </a:cxn>
              <a:cxn ang="0">
                <a:pos x="328678" y="1292478"/>
              </a:cxn>
              <a:cxn ang="0">
                <a:pos x="201356" y="1107283"/>
              </a:cxn>
              <a:cxn ang="0">
                <a:pos x="166632" y="1026260"/>
              </a:cxn>
              <a:cxn ang="0">
                <a:pos x="108759" y="852640"/>
              </a:cxn>
              <a:cxn ang="0">
                <a:pos x="62460" y="655870"/>
              </a:cxn>
              <a:cxn ang="0">
                <a:pos x="27736" y="470675"/>
              </a:cxn>
              <a:cxn ang="0">
                <a:pos x="27736" y="320204"/>
              </a:cxn>
              <a:cxn ang="0">
                <a:pos x="62460" y="88710"/>
              </a:cxn>
              <a:cxn ang="0">
                <a:pos x="50886" y="77136"/>
              </a:cxn>
            </a:cxnLst>
            <a:rect l="0" t="0" r="r" b="b"/>
            <a:pathLst>
              <a:path w="2875108" h="2820336">
                <a:moveTo>
                  <a:pt x="50886" y="77136"/>
                </a:moveTo>
                <a:cubicBezTo>
                  <a:pt x="58602" y="69419"/>
                  <a:pt x="64677" y="59601"/>
                  <a:pt x="74035" y="53986"/>
                </a:cubicBezTo>
                <a:cubicBezTo>
                  <a:pt x="111892" y="31272"/>
                  <a:pt x="147549" y="46307"/>
                  <a:pt x="189782" y="53986"/>
                </a:cubicBezTo>
                <a:cubicBezTo>
                  <a:pt x="228261" y="60982"/>
                  <a:pt x="269296" y="76632"/>
                  <a:pt x="305529" y="88710"/>
                </a:cubicBezTo>
                <a:cubicBezTo>
                  <a:pt x="328678" y="96426"/>
                  <a:pt x="351828" y="104143"/>
                  <a:pt x="374977" y="111860"/>
                </a:cubicBezTo>
                <a:cubicBezTo>
                  <a:pt x="448273" y="136293"/>
                  <a:pt x="529306" y="119576"/>
                  <a:pt x="606470" y="123434"/>
                </a:cubicBezTo>
                <a:cubicBezTo>
                  <a:pt x="1025303" y="228144"/>
                  <a:pt x="589920" y="123434"/>
                  <a:pt x="1798663" y="123434"/>
                </a:cubicBezTo>
                <a:cubicBezTo>
                  <a:pt x="1922187" y="123434"/>
                  <a:pt x="2045590" y="131151"/>
                  <a:pt x="2169053" y="135009"/>
                </a:cubicBezTo>
                <a:cubicBezTo>
                  <a:pt x="2361964" y="131151"/>
                  <a:pt x="2554837" y="123434"/>
                  <a:pt x="2747787" y="123434"/>
                </a:cubicBezTo>
                <a:cubicBezTo>
                  <a:pt x="2763695" y="123434"/>
                  <a:pt x="2783733" y="122931"/>
                  <a:pt x="2794086" y="135009"/>
                </a:cubicBezTo>
                <a:cubicBezTo>
                  <a:pt x="2809966" y="153536"/>
                  <a:pt x="2817235" y="204457"/>
                  <a:pt x="2817235" y="204457"/>
                </a:cubicBezTo>
                <a:cubicBezTo>
                  <a:pt x="2821093" y="231465"/>
                  <a:pt x="2823460" y="258728"/>
                  <a:pt x="2828810" y="285480"/>
                </a:cubicBezTo>
                <a:cubicBezTo>
                  <a:pt x="2831203" y="297444"/>
                  <a:pt x="2837032" y="308473"/>
                  <a:pt x="2840384" y="320204"/>
                </a:cubicBezTo>
                <a:cubicBezTo>
                  <a:pt x="2844754" y="335500"/>
                  <a:pt x="2848839" y="350904"/>
                  <a:pt x="2851959" y="366503"/>
                </a:cubicBezTo>
                <a:cubicBezTo>
                  <a:pt x="2864949" y="431452"/>
                  <a:pt x="2867387" y="470628"/>
                  <a:pt x="2875108" y="540123"/>
                </a:cubicBezTo>
                <a:cubicBezTo>
                  <a:pt x="2871250" y="563272"/>
                  <a:pt x="2868625" y="586661"/>
                  <a:pt x="2863534" y="609571"/>
                </a:cubicBezTo>
                <a:cubicBezTo>
                  <a:pt x="2860887" y="621481"/>
                  <a:pt x="2854918" y="632458"/>
                  <a:pt x="2851959" y="644295"/>
                </a:cubicBezTo>
                <a:cubicBezTo>
                  <a:pt x="2824020" y="756049"/>
                  <a:pt x="2855269" y="657510"/>
                  <a:pt x="2828810" y="736893"/>
                </a:cubicBezTo>
                <a:cubicBezTo>
                  <a:pt x="2824952" y="879647"/>
                  <a:pt x="2822332" y="1022441"/>
                  <a:pt x="2817235" y="1165156"/>
                </a:cubicBezTo>
                <a:cubicBezTo>
                  <a:pt x="2808993" y="1395934"/>
                  <a:pt x="2874640" y="1362081"/>
                  <a:pt x="2770936" y="1396650"/>
                </a:cubicBezTo>
                <a:cubicBezTo>
                  <a:pt x="2734653" y="1541783"/>
                  <a:pt x="2750054" y="1457512"/>
                  <a:pt x="2736212" y="1651293"/>
                </a:cubicBezTo>
                <a:cubicBezTo>
                  <a:pt x="2749070" y="1895580"/>
                  <a:pt x="2724574" y="1801571"/>
                  <a:pt x="2770936" y="1940660"/>
                </a:cubicBezTo>
                <a:cubicBezTo>
                  <a:pt x="2775335" y="1953857"/>
                  <a:pt x="2786369" y="1963809"/>
                  <a:pt x="2794086" y="1975384"/>
                </a:cubicBezTo>
                <a:cubicBezTo>
                  <a:pt x="2808063" y="2031295"/>
                  <a:pt x="2817235" y="2059203"/>
                  <a:pt x="2817235" y="2125855"/>
                </a:cubicBezTo>
                <a:cubicBezTo>
                  <a:pt x="2817235" y="2722465"/>
                  <a:pt x="2846174" y="2559876"/>
                  <a:pt x="2794086" y="2820336"/>
                </a:cubicBezTo>
                <a:cubicBezTo>
                  <a:pt x="2763220" y="2816478"/>
                  <a:pt x="2732232" y="2813491"/>
                  <a:pt x="2701488" y="2808761"/>
                </a:cubicBezTo>
                <a:cubicBezTo>
                  <a:pt x="2682044" y="2805769"/>
                  <a:pt x="2663270" y="2798022"/>
                  <a:pt x="2643615" y="2797186"/>
                </a:cubicBezTo>
                <a:cubicBezTo>
                  <a:pt x="2481670" y="2790295"/>
                  <a:pt x="2319524" y="2789470"/>
                  <a:pt x="2157478" y="2785612"/>
                </a:cubicBezTo>
                <a:cubicBezTo>
                  <a:pt x="2118896" y="2777895"/>
                  <a:pt x="2080313" y="2770178"/>
                  <a:pt x="2041731" y="2762462"/>
                </a:cubicBezTo>
                <a:cubicBezTo>
                  <a:pt x="2022440" y="2758604"/>
                  <a:pt x="2002521" y="2757109"/>
                  <a:pt x="1983858" y="2750888"/>
                </a:cubicBezTo>
                <a:cubicBezTo>
                  <a:pt x="1972283" y="2747030"/>
                  <a:pt x="1961228" y="2740926"/>
                  <a:pt x="1949134" y="2739313"/>
                </a:cubicBezTo>
                <a:cubicBezTo>
                  <a:pt x="1903082" y="2733173"/>
                  <a:pt x="1856536" y="2731596"/>
                  <a:pt x="1810237" y="2727738"/>
                </a:cubicBezTo>
                <a:cubicBezTo>
                  <a:pt x="1794804" y="2723880"/>
                  <a:pt x="1779176" y="2720735"/>
                  <a:pt x="1763939" y="2716164"/>
                </a:cubicBezTo>
                <a:cubicBezTo>
                  <a:pt x="1740567" y="2709152"/>
                  <a:pt x="1694491" y="2693014"/>
                  <a:pt x="1694491" y="2693014"/>
                </a:cubicBezTo>
                <a:cubicBezTo>
                  <a:pt x="1686774" y="2685298"/>
                  <a:pt x="1681102" y="2674745"/>
                  <a:pt x="1671341" y="2669865"/>
                </a:cubicBezTo>
                <a:cubicBezTo>
                  <a:pt x="1625481" y="2646935"/>
                  <a:pt x="1581864" y="2643377"/>
                  <a:pt x="1532445" y="2635141"/>
                </a:cubicBezTo>
                <a:cubicBezTo>
                  <a:pt x="1509296" y="2627424"/>
                  <a:pt x="1483300" y="2625526"/>
                  <a:pt x="1462997" y="2611991"/>
                </a:cubicBezTo>
                <a:cubicBezTo>
                  <a:pt x="1451422" y="2604275"/>
                  <a:pt x="1440715" y="2595063"/>
                  <a:pt x="1428273" y="2588842"/>
                </a:cubicBezTo>
                <a:cubicBezTo>
                  <a:pt x="1417360" y="2583386"/>
                  <a:pt x="1404214" y="2583192"/>
                  <a:pt x="1393549" y="2577267"/>
                </a:cubicBezTo>
                <a:cubicBezTo>
                  <a:pt x="1369228" y="2563756"/>
                  <a:pt x="1343774" y="2550642"/>
                  <a:pt x="1324101" y="2530969"/>
                </a:cubicBezTo>
                <a:cubicBezTo>
                  <a:pt x="1316384" y="2523252"/>
                  <a:pt x="1309681" y="2514367"/>
                  <a:pt x="1300951" y="2507819"/>
                </a:cubicBezTo>
                <a:cubicBezTo>
                  <a:pt x="1278693" y="2491126"/>
                  <a:pt x="1251176" y="2481194"/>
                  <a:pt x="1231503" y="2461521"/>
                </a:cubicBezTo>
                <a:cubicBezTo>
                  <a:pt x="1141265" y="2371279"/>
                  <a:pt x="1290416" y="2517410"/>
                  <a:pt x="1173630" y="2415222"/>
                </a:cubicBezTo>
                <a:cubicBezTo>
                  <a:pt x="1153098" y="2397257"/>
                  <a:pt x="1135047" y="2376639"/>
                  <a:pt x="1115756" y="2357348"/>
                </a:cubicBezTo>
                <a:cubicBezTo>
                  <a:pt x="1105919" y="2347511"/>
                  <a:pt x="1099509" y="2334702"/>
                  <a:pt x="1092607" y="2322624"/>
                </a:cubicBezTo>
                <a:cubicBezTo>
                  <a:pt x="1065358" y="2274938"/>
                  <a:pt x="1065280" y="2263792"/>
                  <a:pt x="1046308" y="2206878"/>
                </a:cubicBezTo>
                <a:cubicBezTo>
                  <a:pt x="1042857" y="2196525"/>
                  <a:pt x="1030875" y="2191445"/>
                  <a:pt x="1023159" y="2183728"/>
                </a:cubicBezTo>
                <a:cubicBezTo>
                  <a:pt x="1019301" y="2172153"/>
                  <a:pt x="1019075" y="2158635"/>
                  <a:pt x="1011584" y="2149004"/>
                </a:cubicBezTo>
                <a:cubicBezTo>
                  <a:pt x="972927" y="2099303"/>
                  <a:pt x="958503" y="2079334"/>
                  <a:pt x="907412" y="2067981"/>
                </a:cubicBezTo>
                <a:cubicBezTo>
                  <a:pt x="884502" y="2062890"/>
                  <a:pt x="861113" y="2060265"/>
                  <a:pt x="837964" y="2056407"/>
                </a:cubicBezTo>
                <a:cubicBezTo>
                  <a:pt x="755399" y="2028884"/>
                  <a:pt x="855219" y="2067910"/>
                  <a:pt x="768516" y="2010108"/>
                </a:cubicBezTo>
                <a:cubicBezTo>
                  <a:pt x="758364" y="2003340"/>
                  <a:pt x="745367" y="2002391"/>
                  <a:pt x="733792" y="1998533"/>
                </a:cubicBezTo>
                <a:cubicBezTo>
                  <a:pt x="722217" y="1986958"/>
                  <a:pt x="709547" y="1976384"/>
                  <a:pt x="699068" y="1963809"/>
                </a:cubicBezTo>
                <a:cubicBezTo>
                  <a:pt x="626071" y="1876212"/>
                  <a:pt x="720111" y="1973276"/>
                  <a:pt x="652769" y="1905936"/>
                </a:cubicBezTo>
                <a:cubicBezTo>
                  <a:pt x="625221" y="1823291"/>
                  <a:pt x="643156" y="1856791"/>
                  <a:pt x="606470" y="1801764"/>
                </a:cubicBezTo>
                <a:cubicBezTo>
                  <a:pt x="602612" y="1790189"/>
                  <a:pt x="601173" y="1777502"/>
                  <a:pt x="594896" y="1767040"/>
                </a:cubicBezTo>
                <a:cubicBezTo>
                  <a:pt x="589281" y="1757682"/>
                  <a:pt x="576626" y="1753651"/>
                  <a:pt x="571746" y="1743890"/>
                </a:cubicBezTo>
                <a:cubicBezTo>
                  <a:pt x="539772" y="1679941"/>
                  <a:pt x="588640" y="1707080"/>
                  <a:pt x="525448" y="1686017"/>
                </a:cubicBezTo>
                <a:cubicBezTo>
                  <a:pt x="498847" y="1606216"/>
                  <a:pt x="519552" y="1633824"/>
                  <a:pt x="479149" y="1593419"/>
                </a:cubicBezTo>
                <a:cubicBezTo>
                  <a:pt x="471433" y="1570270"/>
                  <a:pt x="461918" y="1547644"/>
                  <a:pt x="456000" y="1523971"/>
                </a:cubicBezTo>
                <a:cubicBezTo>
                  <a:pt x="452142" y="1508538"/>
                  <a:pt x="450692" y="1492294"/>
                  <a:pt x="444425" y="1477672"/>
                </a:cubicBezTo>
                <a:cubicBezTo>
                  <a:pt x="438945" y="1464886"/>
                  <a:pt x="428992" y="1454523"/>
                  <a:pt x="421275" y="1442948"/>
                </a:cubicBezTo>
                <a:cubicBezTo>
                  <a:pt x="388488" y="1344581"/>
                  <a:pt x="434216" y="1464516"/>
                  <a:pt x="386551" y="1385075"/>
                </a:cubicBezTo>
                <a:cubicBezTo>
                  <a:pt x="380274" y="1374613"/>
                  <a:pt x="381254" y="1360813"/>
                  <a:pt x="374977" y="1350351"/>
                </a:cubicBezTo>
                <a:cubicBezTo>
                  <a:pt x="369362" y="1340993"/>
                  <a:pt x="358644" y="1335723"/>
                  <a:pt x="351827" y="1327202"/>
                </a:cubicBezTo>
                <a:cubicBezTo>
                  <a:pt x="343137" y="1316339"/>
                  <a:pt x="337731" y="1303040"/>
                  <a:pt x="328678" y="1292478"/>
                </a:cubicBezTo>
                <a:cubicBezTo>
                  <a:pt x="291255" y="1248818"/>
                  <a:pt x="288612" y="1250334"/>
                  <a:pt x="247655" y="1223029"/>
                </a:cubicBezTo>
                <a:cubicBezTo>
                  <a:pt x="213593" y="1154906"/>
                  <a:pt x="229962" y="1193100"/>
                  <a:pt x="201356" y="1107283"/>
                </a:cubicBezTo>
                <a:cubicBezTo>
                  <a:pt x="195899" y="1090914"/>
                  <a:pt x="185004" y="1076843"/>
                  <a:pt x="178207" y="1060984"/>
                </a:cubicBezTo>
                <a:cubicBezTo>
                  <a:pt x="173401" y="1049770"/>
                  <a:pt x="171438" y="1037474"/>
                  <a:pt x="166632" y="1026260"/>
                </a:cubicBezTo>
                <a:cubicBezTo>
                  <a:pt x="159835" y="1010401"/>
                  <a:pt x="150280" y="995820"/>
                  <a:pt x="143483" y="979961"/>
                </a:cubicBezTo>
                <a:cubicBezTo>
                  <a:pt x="130500" y="949667"/>
                  <a:pt x="112303" y="866815"/>
                  <a:pt x="108759" y="852640"/>
                </a:cubicBezTo>
                <a:cubicBezTo>
                  <a:pt x="63937" y="673349"/>
                  <a:pt x="121875" y="846201"/>
                  <a:pt x="85610" y="725318"/>
                </a:cubicBezTo>
                <a:cubicBezTo>
                  <a:pt x="78598" y="701945"/>
                  <a:pt x="62460" y="655870"/>
                  <a:pt x="62460" y="655870"/>
                </a:cubicBezTo>
                <a:cubicBezTo>
                  <a:pt x="58602" y="617288"/>
                  <a:pt x="58032" y="578234"/>
                  <a:pt x="50886" y="540123"/>
                </a:cubicBezTo>
                <a:cubicBezTo>
                  <a:pt x="46389" y="516139"/>
                  <a:pt x="35452" y="493824"/>
                  <a:pt x="27736" y="470675"/>
                </a:cubicBezTo>
                <a:cubicBezTo>
                  <a:pt x="23878" y="459100"/>
                  <a:pt x="16162" y="435951"/>
                  <a:pt x="16162" y="435951"/>
                </a:cubicBezTo>
                <a:cubicBezTo>
                  <a:pt x="20020" y="397369"/>
                  <a:pt x="27736" y="358979"/>
                  <a:pt x="27736" y="320204"/>
                </a:cubicBezTo>
                <a:cubicBezTo>
                  <a:pt x="27736" y="0"/>
                  <a:pt x="0" y="197263"/>
                  <a:pt x="27736" y="30837"/>
                </a:cubicBezTo>
                <a:cubicBezTo>
                  <a:pt x="86391" y="89490"/>
                  <a:pt x="17385" y="13584"/>
                  <a:pt x="62460" y="88710"/>
                </a:cubicBezTo>
                <a:cubicBezTo>
                  <a:pt x="68075" y="98068"/>
                  <a:pt x="93327" y="119577"/>
                  <a:pt x="85610" y="111860"/>
                </a:cubicBezTo>
                <a:cubicBezTo>
                  <a:pt x="74035" y="100285"/>
                  <a:pt x="62461" y="88711"/>
                  <a:pt x="50886" y="77136"/>
                </a:cubicBezTo>
                <a:close/>
              </a:path>
            </a:pathLst>
          </a:custGeom>
          <a:solidFill>
            <a:srgbClr val="5BBBB7"/>
          </a:solidFill>
          <a:ln w="9525" cap="flat" algn="ctr">
            <a:no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4932" name="Freeform 4"/>
          <p:cNvSpPr>
            <a:spLocks/>
          </p:cNvSpPr>
          <p:nvPr/>
        </p:nvSpPr>
        <p:spPr bwMode="auto">
          <a:xfrm>
            <a:off x="5156200" y="2514600"/>
            <a:ext cx="3086100" cy="2984500"/>
          </a:xfrm>
          <a:custGeom>
            <a:avLst/>
            <a:gdLst/>
            <a:ahLst/>
            <a:cxnLst>
              <a:cxn ang="0">
                <a:pos x="382063" y="13278"/>
              </a:cxn>
              <a:cxn ang="0">
                <a:pos x="520959" y="59577"/>
              </a:cxn>
              <a:cxn ang="0">
                <a:pos x="856625" y="94301"/>
              </a:cxn>
              <a:cxn ang="0">
                <a:pos x="960797" y="140600"/>
              </a:cxn>
              <a:cxn ang="0">
                <a:pos x="1041820" y="163749"/>
              </a:cxn>
              <a:cxn ang="0">
                <a:pos x="1157567" y="198473"/>
              </a:cxn>
              <a:cxn ang="0">
                <a:pos x="1389060" y="233197"/>
              </a:cxn>
              <a:cxn ang="0">
                <a:pos x="1481658" y="279496"/>
              </a:cxn>
              <a:cxn ang="0">
                <a:pos x="1585830" y="348944"/>
              </a:cxn>
              <a:cxn ang="0">
                <a:pos x="1701577" y="429967"/>
              </a:cxn>
              <a:cxn ang="0">
                <a:pos x="1875197" y="534139"/>
              </a:cxn>
              <a:cxn ang="0">
                <a:pos x="1979369" y="592013"/>
              </a:cxn>
              <a:cxn ang="0">
                <a:pos x="2025668" y="684610"/>
              </a:cxn>
              <a:cxn ang="0">
                <a:pos x="2141415" y="811932"/>
              </a:cxn>
              <a:cxn ang="0">
                <a:pos x="2326610" y="962402"/>
              </a:cxn>
              <a:cxn ang="0">
                <a:pos x="2384483" y="997127"/>
              </a:cxn>
              <a:cxn ang="0">
                <a:pos x="2430782" y="1055000"/>
              </a:cxn>
              <a:cxn ang="0">
                <a:pos x="2477080" y="1159172"/>
              </a:cxn>
              <a:cxn ang="0">
                <a:pos x="2511805" y="1228620"/>
              </a:cxn>
              <a:cxn ang="0">
                <a:pos x="2546529" y="1298068"/>
              </a:cxn>
              <a:cxn ang="0">
                <a:pos x="2592827" y="1355942"/>
              </a:cxn>
              <a:cxn ang="0">
                <a:pos x="2650701" y="1448539"/>
              </a:cxn>
              <a:cxn ang="0">
                <a:pos x="2743298" y="1749481"/>
              </a:cxn>
              <a:cxn ang="0">
                <a:pos x="2801172" y="2038848"/>
              </a:cxn>
              <a:cxn ang="0">
                <a:pos x="2824321" y="2224043"/>
              </a:cxn>
              <a:cxn ang="0">
                <a:pos x="2870620" y="2409238"/>
              </a:cxn>
              <a:cxn ang="0">
                <a:pos x="2662275" y="2698605"/>
              </a:cxn>
              <a:cxn ang="0">
                <a:pos x="2569678" y="2721754"/>
              </a:cxn>
              <a:cxn ang="0">
                <a:pos x="2453931" y="2744904"/>
              </a:cxn>
              <a:cxn ang="0">
                <a:pos x="2199288" y="2744904"/>
              </a:cxn>
              <a:cxn ang="0">
                <a:pos x="1736301" y="2721754"/>
              </a:cxn>
              <a:cxn ang="0">
                <a:pos x="1551106" y="2698605"/>
              </a:cxn>
              <a:cxn ang="0">
                <a:pos x="405212" y="2721754"/>
              </a:cxn>
              <a:cxn ang="0">
                <a:pos x="150569" y="2710180"/>
              </a:cxn>
              <a:cxn ang="0">
                <a:pos x="92696" y="2698605"/>
              </a:cxn>
              <a:cxn ang="0">
                <a:pos x="57972" y="2559709"/>
              </a:cxn>
              <a:cxn ang="0">
                <a:pos x="34822" y="2478686"/>
              </a:cxn>
              <a:cxn ang="0">
                <a:pos x="57972" y="2258767"/>
              </a:cxn>
              <a:cxn ang="0">
                <a:pos x="92696" y="2004124"/>
              </a:cxn>
              <a:cxn ang="0">
                <a:pos x="127420" y="1795780"/>
              </a:cxn>
              <a:cxn ang="0">
                <a:pos x="92696" y="1726332"/>
              </a:cxn>
              <a:cxn ang="0">
                <a:pos x="81121" y="1448539"/>
              </a:cxn>
              <a:cxn ang="0">
                <a:pos x="46397" y="1344367"/>
              </a:cxn>
              <a:cxn ang="0">
                <a:pos x="81121" y="1055000"/>
              </a:cxn>
              <a:cxn ang="0">
                <a:pos x="115845" y="916104"/>
              </a:cxn>
              <a:cxn ang="0">
                <a:pos x="115845" y="788782"/>
              </a:cxn>
              <a:cxn ang="0">
                <a:pos x="57972" y="719334"/>
              </a:cxn>
              <a:cxn ang="0">
                <a:pos x="34822" y="638311"/>
              </a:cxn>
              <a:cxn ang="0">
                <a:pos x="92696" y="140600"/>
              </a:cxn>
              <a:cxn ang="0">
                <a:pos x="254741" y="1704"/>
              </a:cxn>
            </a:cxnLst>
            <a:rect l="0" t="0" r="r" b="b"/>
            <a:pathLst>
              <a:path w="2899819" h="2756478">
                <a:moveTo>
                  <a:pt x="173718" y="1704"/>
                </a:moveTo>
                <a:cubicBezTo>
                  <a:pt x="243166" y="5562"/>
                  <a:pt x="313045" y="4651"/>
                  <a:pt x="382063" y="13278"/>
                </a:cubicBezTo>
                <a:cubicBezTo>
                  <a:pt x="406276" y="16305"/>
                  <a:pt x="428362" y="28712"/>
                  <a:pt x="451511" y="36428"/>
                </a:cubicBezTo>
                <a:cubicBezTo>
                  <a:pt x="474660" y="44144"/>
                  <a:pt x="497810" y="51860"/>
                  <a:pt x="520959" y="59577"/>
                </a:cubicBezTo>
                <a:cubicBezTo>
                  <a:pt x="532534" y="63435"/>
                  <a:pt x="543576" y="69639"/>
                  <a:pt x="555683" y="71152"/>
                </a:cubicBezTo>
                <a:cubicBezTo>
                  <a:pt x="717298" y="91355"/>
                  <a:pt x="617222" y="81002"/>
                  <a:pt x="856625" y="94301"/>
                </a:cubicBezTo>
                <a:cubicBezTo>
                  <a:pt x="879774" y="102018"/>
                  <a:pt x="905770" y="103916"/>
                  <a:pt x="926073" y="117451"/>
                </a:cubicBezTo>
                <a:cubicBezTo>
                  <a:pt x="937648" y="125167"/>
                  <a:pt x="948011" y="135120"/>
                  <a:pt x="960797" y="140600"/>
                </a:cubicBezTo>
                <a:cubicBezTo>
                  <a:pt x="975419" y="146866"/>
                  <a:pt x="991800" y="147805"/>
                  <a:pt x="1007096" y="152175"/>
                </a:cubicBezTo>
                <a:cubicBezTo>
                  <a:pt x="1018827" y="155527"/>
                  <a:pt x="1030089" y="160397"/>
                  <a:pt x="1041820" y="163749"/>
                </a:cubicBezTo>
                <a:cubicBezTo>
                  <a:pt x="1057116" y="168119"/>
                  <a:pt x="1072881" y="170753"/>
                  <a:pt x="1088118" y="175324"/>
                </a:cubicBezTo>
                <a:cubicBezTo>
                  <a:pt x="1111491" y="182336"/>
                  <a:pt x="1133237" y="196601"/>
                  <a:pt x="1157567" y="198473"/>
                </a:cubicBezTo>
                <a:cubicBezTo>
                  <a:pt x="1207724" y="202331"/>
                  <a:pt x="1257880" y="206190"/>
                  <a:pt x="1308037" y="210048"/>
                </a:cubicBezTo>
                <a:cubicBezTo>
                  <a:pt x="1316681" y="212209"/>
                  <a:pt x="1377202" y="226082"/>
                  <a:pt x="1389060" y="233197"/>
                </a:cubicBezTo>
                <a:cubicBezTo>
                  <a:pt x="1398418" y="238812"/>
                  <a:pt x="1402449" y="251467"/>
                  <a:pt x="1412210" y="256347"/>
                </a:cubicBezTo>
                <a:cubicBezTo>
                  <a:pt x="1434035" y="267260"/>
                  <a:pt x="1461355" y="265960"/>
                  <a:pt x="1481658" y="279496"/>
                </a:cubicBezTo>
                <a:cubicBezTo>
                  <a:pt x="1504807" y="294929"/>
                  <a:pt x="1527957" y="310362"/>
                  <a:pt x="1551106" y="325795"/>
                </a:cubicBezTo>
                <a:cubicBezTo>
                  <a:pt x="1562681" y="333511"/>
                  <a:pt x="1575993" y="339107"/>
                  <a:pt x="1585830" y="348944"/>
                </a:cubicBezTo>
                <a:cubicBezTo>
                  <a:pt x="1614310" y="377424"/>
                  <a:pt x="1631596" y="400763"/>
                  <a:pt x="1666853" y="418392"/>
                </a:cubicBezTo>
                <a:cubicBezTo>
                  <a:pt x="1677766" y="423848"/>
                  <a:pt x="1690912" y="424042"/>
                  <a:pt x="1701577" y="429967"/>
                </a:cubicBezTo>
                <a:cubicBezTo>
                  <a:pt x="1814326" y="492606"/>
                  <a:pt x="1726844" y="465221"/>
                  <a:pt x="1817323" y="487840"/>
                </a:cubicBezTo>
                <a:cubicBezTo>
                  <a:pt x="1835992" y="506509"/>
                  <a:pt x="1849644" y="523188"/>
                  <a:pt x="1875197" y="534139"/>
                </a:cubicBezTo>
                <a:cubicBezTo>
                  <a:pt x="1889819" y="540405"/>
                  <a:pt x="1906063" y="541856"/>
                  <a:pt x="1921496" y="545714"/>
                </a:cubicBezTo>
                <a:cubicBezTo>
                  <a:pt x="2028372" y="616964"/>
                  <a:pt x="1896905" y="526041"/>
                  <a:pt x="1979369" y="592013"/>
                </a:cubicBezTo>
                <a:cubicBezTo>
                  <a:pt x="2059949" y="656478"/>
                  <a:pt x="1966325" y="567394"/>
                  <a:pt x="2048817" y="649886"/>
                </a:cubicBezTo>
                <a:cubicBezTo>
                  <a:pt x="2041101" y="661461"/>
                  <a:pt x="2027635" y="670839"/>
                  <a:pt x="2025668" y="684610"/>
                </a:cubicBezTo>
                <a:cubicBezTo>
                  <a:pt x="2019342" y="728890"/>
                  <a:pt x="2057814" y="751481"/>
                  <a:pt x="2083541" y="777208"/>
                </a:cubicBezTo>
                <a:cubicBezTo>
                  <a:pt x="2115317" y="808984"/>
                  <a:pt x="2096340" y="796906"/>
                  <a:pt x="2141415" y="811932"/>
                </a:cubicBezTo>
                <a:cubicBezTo>
                  <a:pt x="2245005" y="915522"/>
                  <a:pt x="2173296" y="852893"/>
                  <a:pt x="2245587" y="904529"/>
                </a:cubicBezTo>
                <a:cubicBezTo>
                  <a:pt x="2257822" y="913268"/>
                  <a:pt x="2308423" y="953309"/>
                  <a:pt x="2326610" y="962402"/>
                </a:cubicBezTo>
                <a:cubicBezTo>
                  <a:pt x="2337523" y="967858"/>
                  <a:pt x="2349759" y="970119"/>
                  <a:pt x="2361334" y="973977"/>
                </a:cubicBezTo>
                <a:cubicBezTo>
                  <a:pt x="2369050" y="981694"/>
                  <a:pt x="2375962" y="990310"/>
                  <a:pt x="2384483" y="997127"/>
                </a:cubicBezTo>
                <a:cubicBezTo>
                  <a:pt x="2395346" y="1005817"/>
                  <a:pt x="2410517" y="1009413"/>
                  <a:pt x="2419207" y="1020276"/>
                </a:cubicBezTo>
                <a:cubicBezTo>
                  <a:pt x="2426829" y="1029803"/>
                  <a:pt x="2425326" y="1044087"/>
                  <a:pt x="2430782" y="1055000"/>
                </a:cubicBezTo>
                <a:cubicBezTo>
                  <a:pt x="2437003" y="1067442"/>
                  <a:pt x="2448281" y="1077012"/>
                  <a:pt x="2453931" y="1089724"/>
                </a:cubicBezTo>
                <a:cubicBezTo>
                  <a:pt x="2463841" y="1112022"/>
                  <a:pt x="2469364" y="1136023"/>
                  <a:pt x="2477080" y="1159172"/>
                </a:cubicBezTo>
                <a:cubicBezTo>
                  <a:pt x="2481479" y="1172369"/>
                  <a:pt x="2494009" y="1181454"/>
                  <a:pt x="2500230" y="1193896"/>
                </a:cubicBezTo>
                <a:cubicBezTo>
                  <a:pt x="2505686" y="1204809"/>
                  <a:pt x="2506349" y="1217707"/>
                  <a:pt x="2511805" y="1228620"/>
                </a:cubicBezTo>
                <a:cubicBezTo>
                  <a:pt x="2518026" y="1241062"/>
                  <a:pt x="2528733" y="1250902"/>
                  <a:pt x="2534954" y="1263344"/>
                </a:cubicBezTo>
                <a:cubicBezTo>
                  <a:pt x="2540410" y="1274257"/>
                  <a:pt x="2540252" y="1287606"/>
                  <a:pt x="2546529" y="1298068"/>
                </a:cubicBezTo>
                <a:cubicBezTo>
                  <a:pt x="2552144" y="1307426"/>
                  <a:pt x="2562861" y="1312696"/>
                  <a:pt x="2569678" y="1321218"/>
                </a:cubicBezTo>
                <a:cubicBezTo>
                  <a:pt x="2578368" y="1332081"/>
                  <a:pt x="2586606" y="1343500"/>
                  <a:pt x="2592827" y="1355942"/>
                </a:cubicBezTo>
                <a:cubicBezTo>
                  <a:pt x="2598283" y="1366855"/>
                  <a:pt x="2598946" y="1379753"/>
                  <a:pt x="2604402" y="1390666"/>
                </a:cubicBezTo>
                <a:cubicBezTo>
                  <a:pt x="2619004" y="1419871"/>
                  <a:pt x="2629167" y="1427006"/>
                  <a:pt x="2650701" y="1448539"/>
                </a:cubicBezTo>
                <a:cubicBezTo>
                  <a:pt x="2673850" y="1517987"/>
                  <a:pt x="2696999" y="1587435"/>
                  <a:pt x="2720149" y="1656883"/>
                </a:cubicBezTo>
                <a:cubicBezTo>
                  <a:pt x="2730210" y="1687066"/>
                  <a:pt x="2743298" y="1749481"/>
                  <a:pt x="2743298" y="1749481"/>
                </a:cubicBezTo>
                <a:cubicBezTo>
                  <a:pt x="2756744" y="1924277"/>
                  <a:pt x="2738965" y="1852230"/>
                  <a:pt x="2778022" y="1969400"/>
                </a:cubicBezTo>
                <a:cubicBezTo>
                  <a:pt x="2785738" y="1992549"/>
                  <a:pt x="2793456" y="2015699"/>
                  <a:pt x="2801172" y="2038848"/>
                </a:cubicBezTo>
                <a:cubicBezTo>
                  <a:pt x="2805030" y="2050423"/>
                  <a:pt x="2812746" y="2073572"/>
                  <a:pt x="2812746" y="2073572"/>
                </a:cubicBezTo>
                <a:cubicBezTo>
                  <a:pt x="2816604" y="2123729"/>
                  <a:pt x="2816475" y="2174353"/>
                  <a:pt x="2824321" y="2224043"/>
                </a:cubicBezTo>
                <a:cubicBezTo>
                  <a:pt x="2828127" y="2248146"/>
                  <a:pt x="2839754" y="2270342"/>
                  <a:pt x="2847470" y="2293491"/>
                </a:cubicBezTo>
                <a:cubicBezTo>
                  <a:pt x="2858982" y="2328027"/>
                  <a:pt x="2864920" y="2375042"/>
                  <a:pt x="2870620" y="2409238"/>
                </a:cubicBezTo>
                <a:cubicBezTo>
                  <a:pt x="2872285" y="2429216"/>
                  <a:pt x="2899819" y="2667052"/>
                  <a:pt x="2870620" y="2687030"/>
                </a:cubicBezTo>
                <a:cubicBezTo>
                  <a:pt x="2813215" y="2726307"/>
                  <a:pt x="2731723" y="2694747"/>
                  <a:pt x="2662275" y="2698605"/>
                </a:cubicBezTo>
                <a:cubicBezTo>
                  <a:pt x="2642984" y="2702463"/>
                  <a:pt x="2623488" y="2705409"/>
                  <a:pt x="2604402" y="2710180"/>
                </a:cubicBezTo>
                <a:cubicBezTo>
                  <a:pt x="2592566" y="2713139"/>
                  <a:pt x="2581588" y="2719107"/>
                  <a:pt x="2569678" y="2721754"/>
                </a:cubicBezTo>
                <a:cubicBezTo>
                  <a:pt x="2546768" y="2726845"/>
                  <a:pt x="2523243" y="2728726"/>
                  <a:pt x="2500230" y="2733329"/>
                </a:cubicBezTo>
                <a:cubicBezTo>
                  <a:pt x="2484631" y="2736449"/>
                  <a:pt x="2469530" y="2741784"/>
                  <a:pt x="2453931" y="2744904"/>
                </a:cubicBezTo>
                <a:cubicBezTo>
                  <a:pt x="2430918" y="2749506"/>
                  <a:pt x="2407632" y="2752620"/>
                  <a:pt x="2384483" y="2756478"/>
                </a:cubicBezTo>
                <a:cubicBezTo>
                  <a:pt x="2322751" y="2752620"/>
                  <a:pt x="2260886" y="2750504"/>
                  <a:pt x="2199288" y="2744904"/>
                </a:cubicBezTo>
                <a:cubicBezTo>
                  <a:pt x="2175916" y="2742779"/>
                  <a:pt x="2153279" y="2734501"/>
                  <a:pt x="2129840" y="2733329"/>
                </a:cubicBezTo>
                <a:cubicBezTo>
                  <a:pt x="1998767" y="2726775"/>
                  <a:pt x="1867481" y="2725612"/>
                  <a:pt x="1736301" y="2721754"/>
                </a:cubicBezTo>
                <a:cubicBezTo>
                  <a:pt x="1693860" y="2717896"/>
                  <a:pt x="1651266" y="2715466"/>
                  <a:pt x="1608979" y="2710180"/>
                </a:cubicBezTo>
                <a:cubicBezTo>
                  <a:pt x="1589458" y="2707740"/>
                  <a:pt x="1570779" y="2698605"/>
                  <a:pt x="1551106" y="2698605"/>
                </a:cubicBezTo>
                <a:cubicBezTo>
                  <a:pt x="1180696" y="2698605"/>
                  <a:pt x="810326" y="2706322"/>
                  <a:pt x="439936" y="2710180"/>
                </a:cubicBezTo>
                <a:cubicBezTo>
                  <a:pt x="428361" y="2714038"/>
                  <a:pt x="417413" y="2721754"/>
                  <a:pt x="405212" y="2721754"/>
                </a:cubicBezTo>
                <a:cubicBezTo>
                  <a:pt x="327677" y="2721754"/>
                  <a:pt x="320648" y="2716716"/>
                  <a:pt x="266316" y="2698605"/>
                </a:cubicBezTo>
                <a:cubicBezTo>
                  <a:pt x="227734" y="2702463"/>
                  <a:pt x="188351" y="2701461"/>
                  <a:pt x="150569" y="2710180"/>
                </a:cubicBezTo>
                <a:cubicBezTo>
                  <a:pt x="137014" y="2713308"/>
                  <a:pt x="129486" y="2736057"/>
                  <a:pt x="115845" y="2733329"/>
                </a:cubicBezTo>
                <a:cubicBezTo>
                  <a:pt x="102204" y="2730601"/>
                  <a:pt x="100412" y="2710180"/>
                  <a:pt x="92696" y="2698605"/>
                </a:cubicBezTo>
                <a:cubicBezTo>
                  <a:pt x="88838" y="2663881"/>
                  <a:pt x="89595" y="2628328"/>
                  <a:pt x="81121" y="2594433"/>
                </a:cubicBezTo>
                <a:cubicBezTo>
                  <a:pt x="77747" y="2580937"/>
                  <a:pt x="63452" y="2572495"/>
                  <a:pt x="57972" y="2559709"/>
                </a:cubicBezTo>
                <a:cubicBezTo>
                  <a:pt x="51706" y="2545087"/>
                  <a:pt x="50767" y="2528706"/>
                  <a:pt x="46397" y="2513410"/>
                </a:cubicBezTo>
                <a:cubicBezTo>
                  <a:pt x="43045" y="2501679"/>
                  <a:pt x="38680" y="2490261"/>
                  <a:pt x="34822" y="2478686"/>
                </a:cubicBezTo>
                <a:cubicBezTo>
                  <a:pt x="38680" y="2436246"/>
                  <a:pt x="41936" y="2393746"/>
                  <a:pt x="46397" y="2351365"/>
                </a:cubicBezTo>
                <a:cubicBezTo>
                  <a:pt x="49653" y="2320430"/>
                  <a:pt x="54716" y="2289702"/>
                  <a:pt x="57972" y="2258767"/>
                </a:cubicBezTo>
                <a:cubicBezTo>
                  <a:pt x="62433" y="2216386"/>
                  <a:pt x="64567" y="2173769"/>
                  <a:pt x="69546" y="2131446"/>
                </a:cubicBezTo>
                <a:cubicBezTo>
                  <a:pt x="72688" y="2104742"/>
                  <a:pt x="86299" y="2032912"/>
                  <a:pt x="92696" y="2004124"/>
                </a:cubicBezTo>
                <a:cubicBezTo>
                  <a:pt x="96147" y="1988595"/>
                  <a:pt x="101655" y="1973516"/>
                  <a:pt x="104270" y="1957825"/>
                </a:cubicBezTo>
                <a:cubicBezTo>
                  <a:pt x="113240" y="1904004"/>
                  <a:pt x="127420" y="1795780"/>
                  <a:pt x="127420" y="1795780"/>
                </a:cubicBezTo>
                <a:cubicBezTo>
                  <a:pt x="123562" y="1784205"/>
                  <a:pt x="121301" y="1771969"/>
                  <a:pt x="115845" y="1761056"/>
                </a:cubicBezTo>
                <a:cubicBezTo>
                  <a:pt x="109624" y="1748614"/>
                  <a:pt x="98176" y="1739118"/>
                  <a:pt x="92696" y="1726332"/>
                </a:cubicBezTo>
                <a:cubicBezTo>
                  <a:pt x="86430" y="1711710"/>
                  <a:pt x="84979" y="1695466"/>
                  <a:pt x="81121" y="1680033"/>
                </a:cubicBezTo>
                <a:cubicBezTo>
                  <a:pt x="89118" y="1568074"/>
                  <a:pt x="103874" y="1539551"/>
                  <a:pt x="81121" y="1448539"/>
                </a:cubicBezTo>
                <a:cubicBezTo>
                  <a:pt x="75203" y="1424866"/>
                  <a:pt x="65688" y="1402240"/>
                  <a:pt x="57972" y="1379091"/>
                </a:cubicBezTo>
                <a:cubicBezTo>
                  <a:pt x="54114" y="1367516"/>
                  <a:pt x="46397" y="1344367"/>
                  <a:pt x="46397" y="1344367"/>
                </a:cubicBezTo>
                <a:cubicBezTo>
                  <a:pt x="59840" y="1115836"/>
                  <a:pt x="42037" y="1211339"/>
                  <a:pt x="81121" y="1055000"/>
                </a:cubicBezTo>
                <a:lnTo>
                  <a:pt x="81121" y="1055000"/>
                </a:lnTo>
                <a:cubicBezTo>
                  <a:pt x="84979" y="1024134"/>
                  <a:pt x="85152" y="992579"/>
                  <a:pt x="92696" y="962402"/>
                </a:cubicBezTo>
                <a:cubicBezTo>
                  <a:pt x="96881" y="945663"/>
                  <a:pt x="109787" y="932260"/>
                  <a:pt x="115845" y="916104"/>
                </a:cubicBezTo>
                <a:cubicBezTo>
                  <a:pt x="121431" y="901209"/>
                  <a:pt x="123562" y="885238"/>
                  <a:pt x="127420" y="869805"/>
                </a:cubicBezTo>
                <a:cubicBezTo>
                  <a:pt x="123562" y="842797"/>
                  <a:pt x="125977" y="814113"/>
                  <a:pt x="115845" y="788782"/>
                </a:cubicBezTo>
                <a:cubicBezTo>
                  <a:pt x="109766" y="773584"/>
                  <a:pt x="91600" y="766633"/>
                  <a:pt x="81121" y="754058"/>
                </a:cubicBezTo>
                <a:cubicBezTo>
                  <a:pt x="72215" y="743371"/>
                  <a:pt x="65688" y="730909"/>
                  <a:pt x="57972" y="719334"/>
                </a:cubicBezTo>
                <a:cubicBezTo>
                  <a:pt x="54114" y="703901"/>
                  <a:pt x="50767" y="688331"/>
                  <a:pt x="46397" y="673035"/>
                </a:cubicBezTo>
                <a:cubicBezTo>
                  <a:pt x="43045" y="661304"/>
                  <a:pt x="34822" y="650512"/>
                  <a:pt x="34822" y="638311"/>
                </a:cubicBezTo>
                <a:cubicBezTo>
                  <a:pt x="34822" y="321359"/>
                  <a:pt x="0" y="407015"/>
                  <a:pt x="69546" y="267921"/>
                </a:cubicBezTo>
                <a:cubicBezTo>
                  <a:pt x="76856" y="231372"/>
                  <a:pt x="88465" y="176563"/>
                  <a:pt x="92696" y="140600"/>
                </a:cubicBezTo>
                <a:cubicBezTo>
                  <a:pt x="97675" y="98276"/>
                  <a:pt x="76988" y="46016"/>
                  <a:pt x="104270" y="13278"/>
                </a:cubicBezTo>
                <a:cubicBezTo>
                  <a:pt x="115335" y="0"/>
                  <a:pt x="221408" y="1704"/>
                  <a:pt x="254741" y="1704"/>
                </a:cubicBezTo>
              </a:path>
            </a:pathLst>
          </a:custGeom>
          <a:solidFill>
            <a:srgbClr val="57767B"/>
          </a:solidFill>
          <a:ln w="9525" cap="flat" algn="ctr">
            <a:no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24933" name="Freeform 5"/>
          <p:cNvSpPr>
            <a:spLocks/>
          </p:cNvSpPr>
          <p:nvPr/>
        </p:nvSpPr>
        <p:spPr bwMode="auto">
          <a:xfrm>
            <a:off x="5060950" y="5410200"/>
            <a:ext cx="3086100" cy="3200400"/>
          </a:xfrm>
          <a:custGeom>
            <a:avLst/>
            <a:gdLst/>
            <a:ahLst/>
            <a:cxnLst>
              <a:cxn ang="0">
                <a:pos x="497712" y="72703"/>
              </a:cxn>
              <a:cxn ang="0">
                <a:pos x="625033" y="107427"/>
              </a:cxn>
              <a:cxn ang="0">
                <a:pos x="1284790" y="119002"/>
              </a:cxn>
              <a:cxn ang="0">
                <a:pos x="1597307" y="84278"/>
              </a:cxn>
              <a:cxn ang="0">
                <a:pos x="1689904" y="37979"/>
              </a:cxn>
              <a:cxn ang="0">
                <a:pos x="1851950" y="49554"/>
              </a:cxn>
              <a:cxn ang="0">
                <a:pos x="2592730" y="72703"/>
              </a:cxn>
              <a:cxn ang="0">
                <a:pos x="2789499" y="107427"/>
              </a:cxn>
              <a:cxn ang="0">
                <a:pos x="2951545" y="153726"/>
              </a:cxn>
              <a:cxn ang="0">
                <a:pos x="2893671" y="362070"/>
              </a:cxn>
              <a:cxn ang="0">
                <a:pos x="2870522" y="477817"/>
              </a:cxn>
              <a:cxn ang="0">
                <a:pos x="2893671" y="663012"/>
              </a:cxn>
              <a:cxn ang="0">
                <a:pos x="2847373" y="755610"/>
              </a:cxn>
              <a:cxn ang="0">
                <a:pos x="2743200" y="1079701"/>
              </a:cxn>
              <a:cxn ang="0">
                <a:pos x="2627454" y="1195448"/>
              </a:cxn>
              <a:cxn ang="0">
                <a:pos x="2558006" y="1369068"/>
              </a:cxn>
              <a:cxn ang="0">
                <a:pos x="2511707" y="1554263"/>
              </a:cxn>
              <a:cxn ang="0">
                <a:pos x="2407535" y="1785757"/>
              </a:cxn>
              <a:cxn ang="0">
                <a:pos x="2268638" y="1901503"/>
              </a:cxn>
              <a:cxn ang="0">
                <a:pos x="2164466" y="2017250"/>
              </a:cxn>
              <a:cxn ang="0">
                <a:pos x="2118168" y="2063549"/>
              </a:cxn>
              <a:cxn ang="0">
                <a:pos x="2002421" y="2132997"/>
              </a:cxn>
              <a:cxn ang="0">
                <a:pos x="1875099" y="2225595"/>
              </a:cxn>
              <a:cxn ang="0">
                <a:pos x="1840375" y="2306617"/>
              </a:cxn>
              <a:cxn ang="0">
                <a:pos x="1724628" y="2387640"/>
              </a:cxn>
              <a:cxn ang="0">
                <a:pos x="1655180" y="2480238"/>
              </a:cxn>
              <a:cxn ang="0">
                <a:pos x="1446836" y="2526536"/>
              </a:cxn>
              <a:cxn ang="0">
                <a:pos x="1365813" y="2561260"/>
              </a:cxn>
              <a:cxn ang="0">
                <a:pos x="1307940" y="2595984"/>
              </a:cxn>
              <a:cxn ang="0">
                <a:pos x="1192193" y="2688582"/>
              </a:cxn>
              <a:cxn ang="0">
                <a:pos x="1030147" y="2758030"/>
              </a:cxn>
              <a:cxn ang="0">
                <a:pos x="937550" y="2781179"/>
              </a:cxn>
              <a:cxn ang="0">
                <a:pos x="694482" y="2839053"/>
              </a:cxn>
              <a:cxn ang="0">
                <a:pos x="601884" y="2896926"/>
              </a:cxn>
              <a:cxn ang="0">
                <a:pos x="277793" y="2931650"/>
              </a:cxn>
              <a:cxn ang="0">
                <a:pos x="185195" y="2885351"/>
              </a:cxn>
              <a:cxn ang="0">
                <a:pos x="127322" y="2329767"/>
              </a:cxn>
              <a:cxn ang="0">
                <a:pos x="92598" y="2248744"/>
              </a:cxn>
              <a:cxn ang="0">
                <a:pos x="69449" y="2075124"/>
              </a:cxn>
              <a:cxn ang="0">
                <a:pos x="34725" y="1808906"/>
              </a:cxn>
              <a:cxn ang="0">
                <a:pos x="104173" y="1774182"/>
              </a:cxn>
              <a:cxn ang="0">
                <a:pos x="81023" y="1577412"/>
              </a:cxn>
              <a:cxn ang="0">
                <a:pos x="23150" y="1507964"/>
              </a:cxn>
              <a:cxn ang="0">
                <a:pos x="11575" y="1322769"/>
              </a:cxn>
              <a:cxn ang="0">
                <a:pos x="11575" y="1195448"/>
              </a:cxn>
              <a:cxn ang="0">
                <a:pos x="46299" y="882931"/>
              </a:cxn>
              <a:cxn ang="0">
                <a:pos x="92598" y="732460"/>
              </a:cxn>
              <a:cxn ang="0">
                <a:pos x="127322" y="547265"/>
              </a:cxn>
              <a:cxn ang="0">
                <a:pos x="127322" y="84278"/>
              </a:cxn>
            </a:cxnLst>
            <a:rect l="0" t="0" r="r" b="b"/>
            <a:pathLst>
              <a:path w="2951545" h="2933558">
                <a:moveTo>
                  <a:pt x="127322" y="84278"/>
                </a:moveTo>
                <a:cubicBezTo>
                  <a:pt x="253741" y="0"/>
                  <a:pt x="159872" y="52830"/>
                  <a:pt x="497712" y="72703"/>
                </a:cubicBezTo>
                <a:cubicBezTo>
                  <a:pt x="517351" y="73858"/>
                  <a:pt x="536605" y="79102"/>
                  <a:pt x="555585" y="84278"/>
                </a:cubicBezTo>
                <a:cubicBezTo>
                  <a:pt x="579127" y="90698"/>
                  <a:pt x="600639" y="106832"/>
                  <a:pt x="625033" y="107427"/>
                </a:cubicBezTo>
                <a:cubicBezTo>
                  <a:pt x="783220" y="111285"/>
                  <a:pt x="941408" y="115144"/>
                  <a:pt x="1099595" y="119002"/>
                </a:cubicBezTo>
                <a:cubicBezTo>
                  <a:pt x="1180369" y="139196"/>
                  <a:pt x="1160989" y="139635"/>
                  <a:pt x="1284790" y="119002"/>
                </a:cubicBezTo>
                <a:cubicBezTo>
                  <a:pt x="1308859" y="114990"/>
                  <a:pt x="1329864" y="97014"/>
                  <a:pt x="1354238" y="95853"/>
                </a:cubicBezTo>
                <a:cubicBezTo>
                  <a:pt x="1435261" y="91995"/>
                  <a:pt x="1516284" y="88136"/>
                  <a:pt x="1597307" y="84278"/>
                </a:cubicBezTo>
                <a:cubicBezTo>
                  <a:pt x="1620456" y="76562"/>
                  <a:pt x="1643606" y="68845"/>
                  <a:pt x="1666755" y="61129"/>
                </a:cubicBezTo>
                <a:cubicBezTo>
                  <a:pt x="1677108" y="57678"/>
                  <a:pt x="1680546" y="43594"/>
                  <a:pt x="1689904" y="37979"/>
                </a:cubicBezTo>
                <a:cubicBezTo>
                  <a:pt x="1700366" y="31702"/>
                  <a:pt x="1713053" y="30263"/>
                  <a:pt x="1724628" y="26405"/>
                </a:cubicBezTo>
                <a:cubicBezTo>
                  <a:pt x="1779384" y="44656"/>
                  <a:pt x="1771410" y="44520"/>
                  <a:pt x="1851950" y="49554"/>
                </a:cubicBezTo>
                <a:cubicBezTo>
                  <a:pt x="1944447" y="55335"/>
                  <a:pt x="2037110" y="58234"/>
                  <a:pt x="2129742" y="61129"/>
                </a:cubicBezTo>
                <a:cubicBezTo>
                  <a:pt x="2284044" y="65951"/>
                  <a:pt x="2438401" y="68845"/>
                  <a:pt x="2592730" y="72703"/>
                </a:cubicBezTo>
                <a:cubicBezTo>
                  <a:pt x="2623596" y="76561"/>
                  <a:pt x="2654644" y="79164"/>
                  <a:pt x="2685327" y="84278"/>
                </a:cubicBezTo>
                <a:cubicBezTo>
                  <a:pt x="2753741" y="95681"/>
                  <a:pt x="2712281" y="98847"/>
                  <a:pt x="2789499" y="107427"/>
                </a:cubicBezTo>
                <a:cubicBezTo>
                  <a:pt x="2839497" y="112982"/>
                  <a:pt x="2889813" y="115144"/>
                  <a:pt x="2939970" y="119002"/>
                </a:cubicBezTo>
                <a:cubicBezTo>
                  <a:pt x="2943828" y="130577"/>
                  <a:pt x="2951545" y="141525"/>
                  <a:pt x="2951545" y="153726"/>
                </a:cubicBezTo>
                <a:cubicBezTo>
                  <a:pt x="2951545" y="239340"/>
                  <a:pt x="2941052" y="254653"/>
                  <a:pt x="2916821" y="327346"/>
                </a:cubicBezTo>
                <a:cubicBezTo>
                  <a:pt x="2912422" y="340543"/>
                  <a:pt x="2901388" y="350495"/>
                  <a:pt x="2893671" y="362070"/>
                </a:cubicBezTo>
                <a:cubicBezTo>
                  <a:pt x="2889813" y="385220"/>
                  <a:pt x="2886700" y="408506"/>
                  <a:pt x="2882097" y="431519"/>
                </a:cubicBezTo>
                <a:cubicBezTo>
                  <a:pt x="2878977" y="447118"/>
                  <a:pt x="2870522" y="461909"/>
                  <a:pt x="2870522" y="477817"/>
                </a:cubicBezTo>
                <a:cubicBezTo>
                  <a:pt x="2870522" y="555078"/>
                  <a:pt x="2878239" y="632146"/>
                  <a:pt x="2882097" y="709311"/>
                </a:cubicBezTo>
                <a:cubicBezTo>
                  <a:pt x="2885955" y="693878"/>
                  <a:pt x="2893671" y="663012"/>
                  <a:pt x="2893671" y="663012"/>
                </a:cubicBezTo>
                <a:cubicBezTo>
                  <a:pt x="2860884" y="761378"/>
                  <a:pt x="2906611" y="641444"/>
                  <a:pt x="2858947" y="720886"/>
                </a:cubicBezTo>
                <a:cubicBezTo>
                  <a:pt x="2852670" y="731348"/>
                  <a:pt x="2851231" y="744035"/>
                  <a:pt x="2847373" y="755610"/>
                </a:cubicBezTo>
                <a:cubicBezTo>
                  <a:pt x="2843515" y="825058"/>
                  <a:pt x="2842393" y="894712"/>
                  <a:pt x="2835798" y="963954"/>
                </a:cubicBezTo>
                <a:cubicBezTo>
                  <a:pt x="2831156" y="1012692"/>
                  <a:pt x="2773334" y="1059612"/>
                  <a:pt x="2743200" y="1079701"/>
                </a:cubicBezTo>
                <a:cubicBezTo>
                  <a:pt x="2731625" y="1087417"/>
                  <a:pt x="2718945" y="1093690"/>
                  <a:pt x="2708476" y="1102850"/>
                </a:cubicBezTo>
                <a:cubicBezTo>
                  <a:pt x="2654309" y="1150246"/>
                  <a:pt x="2658831" y="1148382"/>
                  <a:pt x="2627454" y="1195448"/>
                </a:cubicBezTo>
                <a:cubicBezTo>
                  <a:pt x="2624313" y="1214294"/>
                  <a:pt x="2617873" y="1275195"/>
                  <a:pt x="2604304" y="1299620"/>
                </a:cubicBezTo>
                <a:cubicBezTo>
                  <a:pt x="2590793" y="1323941"/>
                  <a:pt x="2558006" y="1369068"/>
                  <a:pt x="2558006" y="1369068"/>
                </a:cubicBezTo>
                <a:cubicBezTo>
                  <a:pt x="2541645" y="1450869"/>
                  <a:pt x="2552652" y="1408277"/>
                  <a:pt x="2523282" y="1496389"/>
                </a:cubicBezTo>
                <a:cubicBezTo>
                  <a:pt x="2517061" y="1515053"/>
                  <a:pt x="2515565" y="1534972"/>
                  <a:pt x="2511707" y="1554263"/>
                </a:cubicBezTo>
                <a:cubicBezTo>
                  <a:pt x="2505108" y="1646648"/>
                  <a:pt x="2537263" y="1694247"/>
                  <a:pt x="2476983" y="1739458"/>
                </a:cubicBezTo>
                <a:cubicBezTo>
                  <a:pt x="2454725" y="1756151"/>
                  <a:pt x="2430684" y="1770324"/>
                  <a:pt x="2407535" y="1785757"/>
                </a:cubicBezTo>
                <a:cubicBezTo>
                  <a:pt x="2387232" y="1799293"/>
                  <a:pt x="2338087" y="1808906"/>
                  <a:pt x="2338087" y="1808906"/>
                </a:cubicBezTo>
                <a:cubicBezTo>
                  <a:pt x="2316923" y="1840652"/>
                  <a:pt x="2299229" y="1877031"/>
                  <a:pt x="2268638" y="1901503"/>
                </a:cubicBezTo>
                <a:cubicBezTo>
                  <a:pt x="2257775" y="1910193"/>
                  <a:pt x="2245489" y="1916936"/>
                  <a:pt x="2233914" y="1924653"/>
                </a:cubicBezTo>
                <a:cubicBezTo>
                  <a:pt x="2181563" y="2003181"/>
                  <a:pt x="2207289" y="1974428"/>
                  <a:pt x="2164466" y="2017250"/>
                </a:cubicBezTo>
                <a:cubicBezTo>
                  <a:pt x="2160608" y="2028825"/>
                  <a:pt x="2161519" y="2043347"/>
                  <a:pt x="2152892" y="2051974"/>
                </a:cubicBezTo>
                <a:cubicBezTo>
                  <a:pt x="2144265" y="2060601"/>
                  <a:pt x="2129081" y="2058093"/>
                  <a:pt x="2118168" y="2063549"/>
                </a:cubicBezTo>
                <a:cubicBezTo>
                  <a:pt x="2028419" y="2108424"/>
                  <a:pt x="2135999" y="2069180"/>
                  <a:pt x="2048719" y="2098273"/>
                </a:cubicBezTo>
                <a:cubicBezTo>
                  <a:pt x="2033286" y="2109848"/>
                  <a:pt x="2019675" y="2124370"/>
                  <a:pt x="2002421" y="2132997"/>
                </a:cubicBezTo>
                <a:cubicBezTo>
                  <a:pt x="1980596" y="2143910"/>
                  <a:pt x="1932973" y="2156146"/>
                  <a:pt x="1932973" y="2156146"/>
                </a:cubicBezTo>
                <a:cubicBezTo>
                  <a:pt x="1906558" y="2182561"/>
                  <a:pt x="1898028" y="2188908"/>
                  <a:pt x="1875099" y="2225595"/>
                </a:cubicBezTo>
                <a:cubicBezTo>
                  <a:pt x="1865954" y="2240227"/>
                  <a:pt x="1858747" y="2256034"/>
                  <a:pt x="1851950" y="2271893"/>
                </a:cubicBezTo>
                <a:cubicBezTo>
                  <a:pt x="1847144" y="2283107"/>
                  <a:pt x="1847467" y="2296689"/>
                  <a:pt x="1840375" y="2306617"/>
                </a:cubicBezTo>
                <a:cubicBezTo>
                  <a:pt x="1824553" y="2328768"/>
                  <a:pt x="1786542" y="2362470"/>
                  <a:pt x="1759352" y="2376065"/>
                </a:cubicBezTo>
                <a:cubicBezTo>
                  <a:pt x="1748439" y="2381521"/>
                  <a:pt x="1736203" y="2383782"/>
                  <a:pt x="1724628" y="2387640"/>
                </a:cubicBezTo>
                <a:cubicBezTo>
                  <a:pt x="1720770" y="2406931"/>
                  <a:pt x="1720804" y="2427431"/>
                  <a:pt x="1713054" y="2445514"/>
                </a:cubicBezTo>
                <a:cubicBezTo>
                  <a:pt x="1701506" y="2472460"/>
                  <a:pt x="1677640" y="2470612"/>
                  <a:pt x="1655180" y="2480238"/>
                </a:cubicBezTo>
                <a:cubicBezTo>
                  <a:pt x="1639321" y="2487035"/>
                  <a:pt x="1625725" y="2499644"/>
                  <a:pt x="1608882" y="2503387"/>
                </a:cubicBezTo>
                <a:cubicBezTo>
                  <a:pt x="1555618" y="2515223"/>
                  <a:pt x="1499771" y="2513302"/>
                  <a:pt x="1446836" y="2526536"/>
                </a:cubicBezTo>
                <a:cubicBezTo>
                  <a:pt x="1431403" y="2530394"/>
                  <a:pt x="1415970" y="2534253"/>
                  <a:pt x="1400537" y="2538111"/>
                </a:cubicBezTo>
                <a:cubicBezTo>
                  <a:pt x="1388962" y="2545827"/>
                  <a:pt x="1376676" y="2552570"/>
                  <a:pt x="1365813" y="2561260"/>
                </a:cubicBezTo>
                <a:cubicBezTo>
                  <a:pt x="1357292" y="2568077"/>
                  <a:pt x="1352022" y="2578795"/>
                  <a:pt x="1342664" y="2584410"/>
                </a:cubicBezTo>
                <a:cubicBezTo>
                  <a:pt x="1332202" y="2590687"/>
                  <a:pt x="1319515" y="2592126"/>
                  <a:pt x="1307940" y="2595984"/>
                </a:cubicBezTo>
                <a:cubicBezTo>
                  <a:pt x="1265117" y="2638807"/>
                  <a:pt x="1293870" y="2613081"/>
                  <a:pt x="1215342" y="2665432"/>
                </a:cubicBezTo>
                <a:cubicBezTo>
                  <a:pt x="1206262" y="2671485"/>
                  <a:pt x="1200714" y="2681765"/>
                  <a:pt x="1192193" y="2688582"/>
                </a:cubicBezTo>
                <a:cubicBezTo>
                  <a:pt x="1169842" y="2706463"/>
                  <a:pt x="1136757" y="2723915"/>
                  <a:pt x="1111170" y="2734881"/>
                </a:cubicBezTo>
                <a:cubicBezTo>
                  <a:pt x="1090353" y="2743802"/>
                  <a:pt x="1050472" y="2753513"/>
                  <a:pt x="1030147" y="2758030"/>
                </a:cubicBezTo>
                <a:cubicBezTo>
                  <a:pt x="1010942" y="2762298"/>
                  <a:pt x="991360" y="2764834"/>
                  <a:pt x="972274" y="2769605"/>
                </a:cubicBezTo>
                <a:cubicBezTo>
                  <a:pt x="960438" y="2772564"/>
                  <a:pt x="949125" y="2777321"/>
                  <a:pt x="937550" y="2781179"/>
                </a:cubicBezTo>
                <a:cubicBezTo>
                  <a:pt x="914172" y="2804557"/>
                  <a:pt x="915363" y="2810268"/>
                  <a:pt x="879676" y="2815903"/>
                </a:cubicBezTo>
                <a:cubicBezTo>
                  <a:pt x="818226" y="2825606"/>
                  <a:pt x="694482" y="2839053"/>
                  <a:pt x="694482" y="2839053"/>
                </a:cubicBezTo>
                <a:cubicBezTo>
                  <a:pt x="682907" y="2842911"/>
                  <a:pt x="670219" y="2844350"/>
                  <a:pt x="659757" y="2850627"/>
                </a:cubicBezTo>
                <a:cubicBezTo>
                  <a:pt x="552077" y="2915234"/>
                  <a:pt x="740904" y="2827416"/>
                  <a:pt x="601884" y="2896926"/>
                </a:cubicBezTo>
                <a:cubicBezTo>
                  <a:pt x="590971" y="2902382"/>
                  <a:pt x="578996" y="2905542"/>
                  <a:pt x="567160" y="2908501"/>
                </a:cubicBezTo>
                <a:cubicBezTo>
                  <a:pt x="466934" y="2933558"/>
                  <a:pt x="397737" y="2925653"/>
                  <a:pt x="277793" y="2931650"/>
                </a:cubicBezTo>
                <a:cubicBezTo>
                  <a:pt x="266218" y="2927792"/>
                  <a:pt x="253531" y="2926353"/>
                  <a:pt x="243069" y="2920076"/>
                </a:cubicBezTo>
                <a:cubicBezTo>
                  <a:pt x="163622" y="2872408"/>
                  <a:pt x="283567" y="2918143"/>
                  <a:pt x="185195" y="2885351"/>
                </a:cubicBezTo>
                <a:cubicBezTo>
                  <a:pt x="90079" y="2742675"/>
                  <a:pt x="173621" y="2882526"/>
                  <a:pt x="173621" y="2468663"/>
                </a:cubicBezTo>
                <a:cubicBezTo>
                  <a:pt x="173621" y="2333417"/>
                  <a:pt x="198845" y="2353607"/>
                  <a:pt x="127322" y="2329767"/>
                </a:cubicBezTo>
                <a:cubicBezTo>
                  <a:pt x="119606" y="2322050"/>
                  <a:pt x="108472" y="2316647"/>
                  <a:pt x="104173" y="2306617"/>
                </a:cubicBezTo>
                <a:cubicBezTo>
                  <a:pt x="96423" y="2288535"/>
                  <a:pt x="97370" y="2267830"/>
                  <a:pt x="92598" y="2248744"/>
                </a:cubicBezTo>
                <a:cubicBezTo>
                  <a:pt x="89639" y="2236908"/>
                  <a:pt x="84881" y="2225595"/>
                  <a:pt x="81023" y="2214020"/>
                </a:cubicBezTo>
                <a:cubicBezTo>
                  <a:pt x="91222" y="2132433"/>
                  <a:pt x="108460" y="2133640"/>
                  <a:pt x="69449" y="2075124"/>
                </a:cubicBezTo>
                <a:cubicBezTo>
                  <a:pt x="63396" y="2066044"/>
                  <a:pt x="54016" y="2059691"/>
                  <a:pt x="46299" y="2051974"/>
                </a:cubicBezTo>
                <a:cubicBezTo>
                  <a:pt x="4808" y="1927501"/>
                  <a:pt x="21527" y="2006873"/>
                  <a:pt x="34725" y="1808906"/>
                </a:cubicBezTo>
                <a:cubicBezTo>
                  <a:pt x="42441" y="1820481"/>
                  <a:pt x="44233" y="1840902"/>
                  <a:pt x="57874" y="1843630"/>
                </a:cubicBezTo>
                <a:cubicBezTo>
                  <a:pt x="95938" y="1851243"/>
                  <a:pt x="100542" y="1788708"/>
                  <a:pt x="104173" y="1774182"/>
                </a:cubicBezTo>
                <a:cubicBezTo>
                  <a:pt x="100315" y="1743316"/>
                  <a:pt x="96233" y="1712477"/>
                  <a:pt x="92598" y="1681584"/>
                </a:cubicBezTo>
                <a:cubicBezTo>
                  <a:pt x="88516" y="1646886"/>
                  <a:pt x="92071" y="1610557"/>
                  <a:pt x="81023" y="1577412"/>
                </a:cubicBezTo>
                <a:cubicBezTo>
                  <a:pt x="75847" y="1561883"/>
                  <a:pt x="56778" y="1555263"/>
                  <a:pt x="46299" y="1542688"/>
                </a:cubicBezTo>
                <a:cubicBezTo>
                  <a:pt x="37393" y="1532001"/>
                  <a:pt x="30866" y="1519539"/>
                  <a:pt x="23150" y="1507964"/>
                </a:cubicBezTo>
                <a:cubicBezTo>
                  <a:pt x="27008" y="1453949"/>
                  <a:pt x="38103" y="1399966"/>
                  <a:pt x="34725" y="1345919"/>
                </a:cubicBezTo>
                <a:cubicBezTo>
                  <a:pt x="34044" y="1335027"/>
                  <a:pt x="17190" y="1332127"/>
                  <a:pt x="11575" y="1322769"/>
                </a:cubicBezTo>
                <a:cubicBezTo>
                  <a:pt x="5298" y="1312307"/>
                  <a:pt x="3858" y="1299620"/>
                  <a:pt x="0" y="1288045"/>
                </a:cubicBezTo>
                <a:cubicBezTo>
                  <a:pt x="3858" y="1257179"/>
                  <a:pt x="9435" y="1226480"/>
                  <a:pt x="11575" y="1195448"/>
                </a:cubicBezTo>
                <a:cubicBezTo>
                  <a:pt x="17156" y="1114525"/>
                  <a:pt x="14192" y="1032998"/>
                  <a:pt x="23150" y="952379"/>
                </a:cubicBezTo>
                <a:cubicBezTo>
                  <a:pt x="25845" y="928127"/>
                  <a:pt x="38583" y="906080"/>
                  <a:pt x="46299" y="882931"/>
                </a:cubicBezTo>
                <a:cubicBezTo>
                  <a:pt x="68298" y="816932"/>
                  <a:pt x="47196" y="838101"/>
                  <a:pt x="69449" y="778759"/>
                </a:cubicBezTo>
                <a:cubicBezTo>
                  <a:pt x="75507" y="762603"/>
                  <a:pt x="85801" y="748319"/>
                  <a:pt x="92598" y="732460"/>
                </a:cubicBezTo>
                <a:cubicBezTo>
                  <a:pt x="97404" y="721246"/>
                  <a:pt x="100315" y="709311"/>
                  <a:pt x="104173" y="697736"/>
                </a:cubicBezTo>
                <a:cubicBezTo>
                  <a:pt x="112325" y="624367"/>
                  <a:pt x="109631" y="606234"/>
                  <a:pt x="127322" y="547265"/>
                </a:cubicBezTo>
                <a:cubicBezTo>
                  <a:pt x="134334" y="523893"/>
                  <a:pt x="150471" y="477817"/>
                  <a:pt x="150471" y="477817"/>
                </a:cubicBezTo>
                <a:cubicBezTo>
                  <a:pt x="135849" y="199976"/>
                  <a:pt x="143780" y="331143"/>
                  <a:pt x="127322" y="84278"/>
                </a:cubicBezTo>
                <a:close/>
              </a:path>
            </a:pathLst>
          </a:custGeom>
          <a:solidFill>
            <a:srgbClr val="468D97"/>
          </a:solidFill>
          <a:ln w="9525" cap="flat" algn="ctr">
            <a:no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4935" name="Text Box 7"/>
          <p:cNvSpPr txBox="1">
            <a:spLocks noChangeArrowheads="1" noChangeShapeType="1"/>
          </p:cNvSpPr>
          <p:nvPr/>
        </p:nvSpPr>
        <p:spPr bwMode="auto">
          <a:xfrm>
            <a:off x="3446463" y="3067050"/>
            <a:ext cx="1265237" cy="2201863"/>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800" y="1752600"/>
            <a:ext cx="3381375" cy="3152775"/>
          </a:xfrm>
          <a:prstGeom prst="rect">
            <a:avLst/>
          </a:prstGeom>
          <a:noFill/>
          <a:ln w="9525">
            <a:noFill/>
            <a:miter lim="800000"/>
            <a:headEnd/>
            <a:tailEnd/>
          </a:ln>
        </p:spPr>
      </p:pic>
      <p:pic>
        <p:nvPicPr>
          <p:cNvPr id="20"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5400" y="5334000"/>
            <a:ext cx="3333750" cy="3171825"/>
          </a:xfrm>
          <a:prstGeom prst="rect">
            <a:avLst/>
          </a:prstGeom>
          <a:noFill/>
          <a:ln w="9525">
            <a:noFill/>
            <a:miter lim="800000"/>
            <a:headEnd/>
            <a:tailEnd/>
          </a:ln>
        </p:spPr>
      </p:pic>
      <p:pic>
        <p:nvPicPr>
          <p:cNvPr id="21"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213600" y="5410200"/>
            <a:ext cx="3286125" cy="3076575"/>
          </a:xfrm>
          <a:prstGeom prst="rect">
            <a:avLst/>
          </a:prstGeom>
          <a:noFill/>
          <a:ln w="9525">
            <a:noFill/>
            <a:miter lim="800000"/>
            <a:headEnd/>
            <a:tailEnd/>
          </a:ln>
        </p:spPr>
      </p:pic>
      <p:sp>
        <p:nvSpPr>
          <p:cNvPr id="22" name="TextBox 21"/>
          <p:cNvSpPr txBox="1"/>
          <p:nvPr/>
        </p:nvSpPr>
        <p:spPr>
          <a:xfrm>
            <a:off x="5003800" y="3429000"/>
            <a:ext cx="2895600" cy="769441"/>
          </a:xfrm>
          <a:prstGeom prst="rect">
            <a:avLst/>
          </a:prstGeom>
          <a:noFill/>
        </p:spPr>
        <p:txBody>
          <a:bodyPr wrap="square" rtlCol="0">
            <a:spAutoFit/>
          </a:bodyPr>
          <a:lstStyle/>
          <a:p>
            <a:r>
              <a:rPr lang="en-US" sz="4400" dirty="0" smtClean="0">
                <a:solidFill>
                  <a:schemeClr val="bg1"/>
                </a:solidFill>
                <a:latin typeface="Leelawadee" pitchFamily="34" charset="-34"/>
                <a:cs typeface="Leelawadee" pitchFamily="34" charset="-34"/>
              </a:rPr>
              <a:t>Unaware</a:t>
            </a:r>
            <a:endParaRPr lang="en-US" sz="4400" dirty="0">
              <a:solidFill>
                <a:schemeClr val="bg1"/>
              </a:solidFill>
              <a:latin typeface="Leelawadee" pitchFamily="34" charset="-34"/>
              <a:cs typeface="Leelawadee" pitchFamily="34" charset="-34"/>
            </a:endParaRPr>
          </a:p>
        </p:txBody>
      </p:sp>
      <p:sp>
        <p:nvSpPr>
          <p:cNvPr id="23" name="TextBox 22"/>
          <p:cNvSpPr txBox="1"/>
          <p:nvPr/>
        </p:nvSpPr>
        <p:spPr>
          <a:xfrm>
            <a:off x="5003800" y="5715000"/>
            <a:ext cx="2895600" cy="2123658"/>
          </a:xfrm>
          <a:prstGeom prst="rect">
            <a:avLst/>
          </a:prstGeom>
          <a:noFill/>
        </p:spPr>
        <p:txBody>
          <a:bodyPr wrap="square" rtlCol="0">
            <a:spAutoFit/>
          </a:bodyPr>
          <a:lstStyle/>
          <a:p>
            <a:r>
              <a:rPr lang="en-US" sz="4400" dirty="0" smtClean="0">
                <a:solidFill>
                  <a:schemeClr val="bg1"/>
                </a:solidFill>
                <a:latin typeface="Leelawadee" pitchFamily="34" charset="-34"/>
                <a:cs typeface="Leelawadee" pitchFamily="34" charset="-34"/>
              </a:rPr>
              <a:t>Doesn’t Know</a:t>
            </a:r>
          </a:p>
          <a:p>
            <a:r>
              <a:rPr lang="en-US" sz="4400" dirty="0" smtClean="0">
                <a:solidFill>
                  <a:schemeClr val="bg1"/>
                </a:solidFill>
                <a:latin typeface="Leelawadee" pitchFamily="34" charset="-34"/>
                <a:cs typeface="Leelawadee" pitchFamily="34" charset="-34"/>
              </a:rPr>
              <a:t>How</a:t>
            </a:r>
            <a:endParaRPr lang="en-US" sz="4400" dirty="0">
              <a:solidFill>
                <a:schemeClr val="bg1"/>
              </a:solidFill>
              <a:latin typeface="Leelawadee" pitchFamily="34" charset="-34"/>
              <a:cs typeface="Leelawadee" pitchFamily="34" charset="-34"/>
            </a:endParaRPr>
          </a:p>
        </p:txBody>
      </p:sp>
      <p:sp>
        <p:nvSpPr>
          <p:cNvPr id="24" name="TextBox 23"/>
          <p:cNvSpPr txBox="1"/>
          <p:nvPr/>
        </p:nvSpPr>
        <p:spPr>
          <a:xfrm>
            <a:off x="2413000" y="3657600"/>
            <a:ext cx="2895600" cy="769441"/>
          </a:xfrm>
          <a:prstGeom prst="rect">
            <a:avLst/>
          </a:prstGeom>
          <a:noFill/>
        </p:spPr>
        <p:txBody>
          <a:bodyPr wrap="square" rtlCol="0">
            <a:spAutoFit/>
          </a:bodyPr>
          <a:lstStyle/>
          <a:p>
            <a:r>
              <a:rPr lang="en-US" sz="4400" dirty="0" smtClean="0">
                <a:solidFill>
                  <a:schemeClr val="bg1"/>
                </a:solidFill>
                <a:latin typeface="Leelawadee" pitchFamily="34" charset="-34"/>
                <a:cs typeface="Leelawadee" pitchFamily="34" charset="-34"/>
              </a:rPr>
              <a:t>Can’t</a:t>
            </a:r>
            <a:endParaRPr lang="en-US" sz="4400" dirty="0">
              <a:solidFill>
                <a:schemeClr val="bg1"/>
              </a:solidFill>
              <a:latin typeface="Leelawadee" pitchFamily="34" charset="-34"/>
              <a:cs typeface="Leelawadee" pitchFamily="34" charset="-34"/>
            </a:endParaRPr>
          </a:p>
        </p:txBody>
      </p:sp>
      <p:sp>
        <p:nvSpPr>
          <p:cNvPr id="26" name="TextBox 25"/>
          <p:cNvSpPr txBox="1"/>
          <p:nvPr/>
        </p:nvSpPr>
        <p:spPr>
          <a:xfrm>
            <a:off x="2336800" y="6248400"/>
            <a:ext cx="2895600" cy="769441"/>
          </a:xfrm>
          <a:prstGeom prst="rect">
            <a:avLst/>
          </a:prstGeom>
          <a:noFill/>
        </p:spPr>
        <p:txBody>
          <a:bodyPr wrap="square" rtlCol="0">
            <a:spAutoFit/>
          </a:bodyPr>
          <a:lstStyle/>
          <a:p>
            <a:r>
              <a:rPr lang="en-US" sz="4400" dirty="0" smtClean="0">
                <a:solidFill>
                  <a:schemeClr val="bg1"/>
                </a:solidFill>
                <a:latin typeface="Leelawadee" pitchFamily="34" charset="-34"/>
                <a:cs typeface="Leelawadee" pitchFamily="34" charset="-34"/>
              </a:rPr>
              <a:t>Won’t</a:t>
            </a:r>
            <a:endParaRPr lang="en-US" sz="4400" dirty="0">
              <a:solidFill>
                <a:schemeClr val="bg1"/>
              </a:solidFill>
              <a:latin typeface="Leelawadee" pitchFamily="34" charset="-34"/>
              <a:cs typeface="Leelawadee" pitchFamily="34" charset="-34"/>
            </a:endParaRPr>
          </a:p>
        </p:txBody>
      </p:sp>
      <p:pic>
        <p:nvPicPr>
          <p:cNvPr id="27"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289800" y="2362200"/>
            <a:ext cx="3467100" cy="3124200"/>
          </a:xfrm>
          <a:prstGeom prst="rect">
            <a:avLst/>
          </a:prstGeom>
          <a:noFill/>
          <a:ln w="9525">
            <a:noFill/>
            <a:miter lim="800000"/>
            <a:headEnd/>
            <a:tailEnd/>
          </a:ln>
        </p:spPr>
      </p:pic>
      <p:sp>
        <p:nvSpPr>
          <p:cNvPr id="33" name="Rectangle 32"/>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3"/>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6" name="TextBox 35"/>
          <p:cNvSpPr txBox="1"/>
          <p:nvPr/>
        </p:nvSpPr>
        <p:spPr>
          <a:xfrm>
            <a:off x="10617200" y="88786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pg14</a:t>
            </a:r>
            <a:endParaRPr lang="en-US" sz="3600" b="1" dirty="0">
              <a:latin typeface="Leelawadee" panose="020B0502040204020203" pitchFamily="34" charset="-34"/>
              <a:cs typeface="Leelawadee" panose="020B0502040204020203" pitchFamily="34" charset="-34"/>
            </a:endParaRPr>
          </a:p>
        </p:txBody>
      </p:sp>
      <p:pic>
        <p:nvPicPr>
          <p:cNvPr id="29" name="Picture 2"/>
          <p:cNvPicPr>
            <a:picLocks noChangeAspect="1" noChangeArrowheads="1"/>
          </p:cNvPicPr>
          <p:nvPr/>
        </p:nvPicPr>
        <p:blipFill>
          <a:blip r:embed="rId8"/>
          <a:srcRect/>
          <a:stretch>
            <a:fillRect/>
          </a:stretch>
        </p:blipFill>
        <p:spPr bwMode="auto">
          <a:xfrm>
            <a:off x="10541000" y="7086600"/>
            <a:ext cx="1371600" cy="1695237"/>
          </a:xfrm>
          <a:prstGeom prst="rect">
            <a:avLst/>
          </a:prstGeom>
          <a:noFill/>
          <a:ln w="9525">
            <a:solidFill>
              <a:schemeClr val="tx1">
                <a:lumMod val="75000"/>
                <a:lumOff val="25000"/>
              </a:schemeClr>
            </a:solidFill>
            <a:miter lim="800000"/>
            <a:headEnd/>
            <a:tailEnd/>
          </a:ln>
        </p:spPr>
      </p:pic>
    </p:spTree>
    <p:custDataLst>
      <p:tags r:id="rId1"/>
    </p:custDataLst>
    <p:extLst>
      <p:ext uri="{BB962C8B-B14F-4D97-AF65-F5344CB8AC3E}">
        <p14:creationId xmlns="" xmlns:p14="http://schemas.microsoft.com/office/powerpoint/2010/main" val="491361731"/>
      </p:ext>
    </p:extLst>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10769600" y="4572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9" name="Straight Connector 18"/>
          <p:cNvCxnSpPr/>
          <p:nvPr/>
        </p:nvCxnSpPr>
        <p:spPr bwMode="auto">
          <a:xfrm>
            <a:off x="1549400" y="1371600"/>
            <a:ext cx="76200" cy="5488199"/>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6" name="Rounded Rectangle 65"/>
          <p:cNvSpPr/>
          <p:nvPr/>
        </p:nvSpPr>
        <p:spPr>
          <a:xfrm>
            <a:off x="658304" y="4286336"/>
            <a:ext cx="1907368" cy="130048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287" tIns="45638" rIns="91287" bIns="45638" rtlCol="0" anchor="ctr"/>
          <a:lstStyle/>
          <a:p>
            <a:pPr fontAlgn="auto">
              <a:spcBef>
                <a:spcPts val="0"/>
              </a:spcBef>
              <a:spcAft>
                <a:spcPts val="0"/>
              </a:spcAft>
            </a:pPr>
            <a:r>
              <a:rPr lang="en-US" sz="2000" b="1" dirty="0">
                <a:solidFill>
                  <a:schemeClr val="bg1"/>
                </a:solidFill>
                <a:latin typeface="Leelawadee" pitchFamily="34" charset="-34"/>
                <a:cs typeface="Leelawadee" pitchFamily="34" charset="-34"/>
              </a:rPr>
              <a:t>no </a:t>
            </a:r>
          </a:p>
          <a:p>
            <a:pPr fontAlgn="auto">
              <a:spcBef>
                <a:spcPts val="0"/>
              </a:spcBef>
              <a:spcAft>
                <a:spcPts val="0"/>
              </a:spcAft>
            </a:pPr>
            <a:r>
              <a:rPr lang="en-US" sz="2000" b="1" dirty="0">
                <a:solidFill>
                  <a:schemeClr val="bg1"/>
                </a:solidFill>
                <a:latin typeface="Leelawadee" pitchFamily="34" charset="-34"/>
                <a:cs typeface="Leelawadee" pitchFamily="34" charset="-34"/>
              </a:rPr>
              <a:t>agreement</a:t>
            </a:r>
          </a:p>
        </p:txBody>
      </p:sp>
      <p:sp>
        <p:nvSpPr>
          <p:cNvPr id="55" name="TextBox 54"/>
          <p:cNvSpPr txBox="1"/>
          <p:nvPr/>
        </p:nvSpPr>
        <p:spPr>
          <a:xfrm>
            <a:off x="3003434" y="8531913"/>
            <a:ext cx="3200988" cy="1006622"/>
          </a:xfrm>
          <a:prstGeom prst="rect">
            <a:avLst/>
          </a:prstGeom>
          <a:noFill/>
        </p:spPr>
        <p:txBody>
          <a:bodyPr wrap="square" lIns="129823" tIns="64912" rIns="129823" bIns="64912" rtlCol="0">
            <a:spAutoFit/>
          </a:bodyPr>
          <a:lstStyle/>
          <a:p>
            <a:pPr fontAlgn="auto">
              <a:spcBef>
                <a:spcPts val="0"/>
              </a:spcBef>
              <a:spcAft>
                <a:spcPts val="0"/>
              </a:spcAft>
            </a:pPr>
            <a:r>
              <a:rPr lang="en-US" sz="2800" b="1" dirty="0">
                <a:solidFill>
                  <a:schemeClr val="tx1"/>
                </a:solidFill>
                <a:latin typeface="Adobe Fan Heiti Std B" pitchFamily="34" charset="-128"/>
                <a:ea typeface="Adobe Fan Heiti Std B" pitchFamily="34" charset="-128"/>
                <a:cs typeface="Leelawadee" panose="020B0502040204020203" pitchFamily="34" charset="-34"/>
              </a:rPr>
              <a:t>Make </a:t>
            </a:r>
            <a:br>
              <a:rPr lang="en-US" sz="2800" b="1" dirty="0">
                <a:solidFill>
                  <a:schemeClr val="tx1"/>
                </a:solidFill>
                <a:latin typeface="Adobe Fan Heiti Std B" pitchFamily="34" charset="-128"/>
                <a:ea typeface="Adobe Fan Heiti Std B" pitchFamily="34" charset="-128"/>
                <a:cs typeface="Leelawadee" panose="020B0502040204020203" pitchFamily="34" charset="-34"/>
              </a:rPr>
            </a:br>
            <a:r>
              <a:rPr lang="en-US" sz="2800" b="1" dirty="0">
                <a:solidFill>
                  <a:schemeClr val="tx1"/>
                </a:solidFill>
                <a:latin typeface="Adobe Fan Heiti Std B" pitchFamily="34" charset="-128"/>
                <a:ea typeface="Adobe Fan Heiti Std B" pitchFamily="34" charset="-128"/>
                <a:cs typeface="Leelawadee" panose="020B0502040204020203" pitchFamily="34" charset="-34"/>
              </a:rPr>
              <a:t>a Decision</a:t>
            </a:r>
          </a:p>
        </p:txBody>
      </p:sp>
      <p:grpSp>
        <p:nvGrpSpPr>
          <p:cNvPr id="3" name="Group 85"/>
          <p:cNvGrpSpPr/>
          <p:nvPr/>
        </p:nvGrpSpPr>
        <p:grpSpPr>
          <a:xfrm>
            <a:off x="4749800" y="5372171"/>
            <a:ext cx="7728805" cy="1979607"/>
            <a:chOff x="4749800" y="5372171"/>
            <a:chExt cx="7728805" cy="1979607"/>
          </a:xfrm>
        </p:grpSpPr>
        <p:cxnSp>
          <p:nvCxnSpPr>
            <p:cNvPr id="16" name="Straight Connector 15"/>
            <p:cNvCxnSpPr>
              <a:stCxn id="48" idx="3"/>
              <a:endCxn id="49" idx="1"/>
            </p:cNvCxnSpPr>
            <p:nvPr/>
          </p:nvCxnSpPr>
          <p:spPr>
            <a:xfrm flipV="1">
              <a:off x="5011626" y="6701553"/>
              <a:ext cx="4383205" cy="1582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9394815" y="6051298"/>
              <a:ext cx="2430744" cy="130048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dirty="0" smtClean="0">
                  <a:solidFill>
                    <a:schemeClr val="bg1"/>
                  </a:solidFill>
                  <a:latin typeface="Leelawadee" pitchFamily="34" charset="-34"/>
                  <a:cs typeface="Leelawadee" pitchFamily="34" charset="-34"/>
                </a:rPr>
                <a:t>more support</a:t>
              </a:r>
              <a:endParaRPr lang="en-US" sz="2000" b="1" dirty="0">
                <a:solidFill>
                  <a:schemeClr val="bg1"/>
                </a:solidFill>
                <a:latin typeface="Leelawadee" pitchFamily="34" charset="-34"/>
                <a:cs typeface="Leelawadee" pitchFamily="34" charset="-34"/>
              </a:endParaRPr>
            </a:p>
          </p:txBody>
        </p:sp>
        <p:sp>
          <p:nvSpPr>
            <p:cNvPr id="62" name="TextBox 61"/>
            <p:cNvSpPr txBox="1"/>
            <p:nvPr/>
          </p:nvSpPr>
          <p:spPr>
            <a:xfrm>
              <a:off x="4749800" y="6477000"/>
              <a:ext cx="4891425" cy="533400"/>
            </a:xfrm>
            <a:prstGeom prst="rect">
              <a:avLst/>
            </a:prstGeom>
            <a:solidFill>
              <a:schemeClr val="tx1"/>
            </a:solidFill>
            <a:effectLst>
              <a:outerShdw blurRad="50800" dist="38100" dir="5400000" algn="t" rotWithShape="0">
                <a:prstClr val="black">
                  <a:alpha val="40000"/>
                </a:prstClr>
              </a:outerShdw>
            </a:effectLst>
            <a:scene3d>
              <a:camera prst="orthographicFront"/>
              <a:lightRig rig="threePt" dir="t"/>
            </a:scene3d>
            <a:sp3d extrusionH="76200">
              <a:bevelT w="165100" prst="coolSlant"/>
              <a:extrusionClr>
                <a:srgbClr val="66CCFF"/>
              </a:extrusionClr>
            </a:sp3d>
          </p:spPr>
          <p:txBody>
            <a:bodyPr wrap="square" lIns="129823" tIns="64912" rIns="129823" bIns="64912" rtlCol="0">
              <a:spAutoFit/>
            </a:bodyPr>
            <a:lstStyle>
              <a:defPPr>
                <a:defRPr lang="en-US"/>
              </a:defPPr>
              <a:lvl1pPr fontAlgn="auto">
                <a:spcBef>
                  <a:spcPts val="0"/>
                </a:spcBef>
                <a:spcAft>
                  <a:spcPts val="0"/>
                </a:spcAft>
                <a:defRPr sz="2600">
                  <a:solidFill>
                    <a:schemeClr val="bg1"/>
                  </a:solidFill>
                  <a:latin typeface="Bitter Regular"/>
                  <a:cs typeface="+mn-cs"/>
                </a:defRPr>
              </a:lvl1pPr>
            </a:lstStyle>
            <a:p>
              <a:r>
                <a:rPr lang="en-US" dirty="0"/>
                <a:t> </a:t>
              </a:r>
              <a:r>
                <a:rPr lang="en-US" b="1" dirty="0" smtClean="0">
                  <a:latin typeface="Leelawadee" pitchFamily="34" charset="-34"/>
                  <a:cs typeface="Leelawadee" pitchFamily="34" charset="-34"/>
                </a:rPr>
                <a:t>still </a:t>
              </a:r>
              <a:r>
                <a:rPr lang="en-US" b="1" dirty="0">
                  <a:latin typeface="Leelawadee" pitchFamily="34" charset="-34"/>
                  <a:cs typeface="Leelawadee" pitchFamily="34" charset="-34"/>
                </a:rPr>
                <a:t>d</a:t>
              </a:r>
              <a:r>
                <a:rPr lang="en-US" b="1" dirty="0" smtClean="0">
                  <a:latin typeface="Leelawadee" pitchFamily="34" charset="-34"/>
                  <a:cs typeface="Leelawadee" pitchFamily="34" charset="-34"/>
                </a:rPr>
                <a:t>oesn’t </a:t>
              </a:r>
              <a:r>
                <a:rPr lang="en-US" b="1" dirty="0">
                  <a:latin typeface="Leelawadee" pitchFamily="34" charset="-34"/>
                  <a:cs typeface="Leelawadee" pitchFamily="34" charset="-34"/>
                </a:rPr>
                <a:t>k</a:t>
              </a:r>
              <a:r>
                <a:rPr lang="en-US" b="1" dirty="0" smtClean="0">
                  <a:latin typeface="Leelawadee" pitchFamily="34" charset="-34"/>
                  <a:cs typeface="Leelawadee" pitchFamily="34" charset="-34"/>
                </a:rPr>
                <a:t>now </a:t>
              </a:r>
              <a:r>
                <a:rPr lang="en-US" b="1" dirty="0">
                  <a:latin typeface="Leelawadee" pitchFamily="34" charset="-34"/>
                  <a:cs typeface="Leelawadee" pitchFamily="34" charset="-34"/>
                </a:rPr>
                <a:t>h</a:t>
              </a:r>
              <a:r>
                <a:rPr lang="en-US" b="1" dirty="0" smtClean="0">
                  <a:latin typeface="Leelawadee" pitchFamily="34" charset="-34"/>
                  <a:cs typeface="Leelawadee" pitchFamily="34" charset="-34"/>
                </a:rPr>
                <a:t>ow    </a:t>
              </a:r>
              <a:endParaRPr lang="en-US" b="1" dirty="0">
                <a:latin typeface="Leelawadee" pitchFamily="34" charset="-34"/>
                <a:cs typeface="Leelawadee" pitchFamily="34" charset="-34"/>
              </a:endParaRPr>
            </a:p>
          </p:txBody>
        </p:sp>
        <p:sp>
          <p:nvSpPr>
            <p:cNvPr id="95" name="Rectangle 94"/>
            <p:cNvSpPr/>
            <p:nvPr/>
          </p:nvSpPr>
          <p:spPr bwMode="auto">
            <a:xfrm>
              <a:off x="11564204" y="5372171"/>
              <a:ext cx="914401" cy="914401"/>
            </a:xfrm>
            <a:prstGeom prst="rect">
              <a:avLst/>
            </a:prstGeom>
            <a:solidFill>
              <a:srgbClr val="00DECE"/>
            </a:solidFill>
            <a:ln w="25400" cap="flat" cmpd="sng" algn="ctr">
              <a:no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r>
                <a:rPr lang="en-US" b="1" dirty="0">
                  <a:solidFill>
                    <a:schemeClr val="bg1"/>
                  </a:solidFill>
                  <a:latin typeface="Leelawadee" pitchFamily="34" charset="-34"/>
                  <a:cs typeface="Leelawadee" pitchFamily="34" charset="-34"/>
                </a:rPr>
                <a:t>4</a:t>
              </a:r>
            </a:p>
          </p:txBody>
        </p:sp>
      </p:grpSp>
      <p:grpSp>
        <p:nvGrpSpPr>
          <p:cNvPr id="5" name="Group 101"/>
          <p:cNvGrpSpPr/>
          <p:nvPr/>
        </p:nvGrpSpPr>
        <p:grpSpPr>
          <a:xfrm>
            <a:off x="2900176" y="4402562"/>
            <a:ext cx="2896957" cy="3265741"/>
            <a:chOff x="2900176" y="4402562"/>
            <a:chExt cx="2896957" cy="3265741"/>
          </a:xfrm>
        </p:grpSpPr>
        <p:sp>
          <p:nvSpPr>
            <p:cNvPr id="47" name="Freeform 46"/>
            <p:cNvSpPr/>
            <p:nvPr/>
          </p:nvSpPr>
          <p:spPr>
            <a:xfrm>
              <a:off x="3823935" y="4402562"/>
              <a:ext cx="766785" cy="969609"/>
            </a:xfrm>
            <a:custGeom>
              <a:avLst/>
              <a:gdLst/>
              <a:ahLst/>
              <a:cxnLst/>
              <a:rect l="0" t="0" r="0" b="0"/>
              <a:pathLst>
                <a:path>
                  <a:moveTo>
                    <a:pt x="45720" y="0"/>
                  </a:moveTo>
                  <a:lnTo>
                    <a:pt x="45720" y="1639639"/>
                  </a:ln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sp>
        <p:grpSp>
          <p:nvGrpSpPr>
            <p:cNvPr id="6" name="Group 84"/>
            <p:cNvGrpSpPr/>
            <p:nvPr/>
          </p:nvGrpSpPr>
          <p:grpSpPr>
            <a:xfrm>
              <a:off x="2900176" y="5254701"/>
              <a:ext cx="2896957" cy="2413602"/>
              <a:chOff x="2900176" y="5254701"/>
              <a:chExt cx="2896957" cy="2413602"/>
            </a:xfrm>
          </p:grpSpPr>
          <p:grpSp>
            <p:nvGrpSpPr>
              <p:cNvPr id="7" name="Group 83"/>
              <p:cNvGrpSpPr/>
              <p:nvPr/>
            </p:nvGrpSpPr>
            <p:grpSpPr>
              <a:xfrm>
                <a:off x="2900176" y="5254701"/>
                <a:ext cx="2111434" cy="2413602"/>
                <a:chOff x="2900176" y="5254701"/>
                <a:chExt cx="2111434" cy="2413602"/>
              </a:xfrm>
            </p:grpSpPr>
            <p:sp>
              <p:nvSpPr>
                <p:cNvPr id="51" name="Freeform 50"/>
                <p:cNvSpPr/>
                <p:nvPr/>
              </p:nvSpPr>
              <p:spPr>
                <a:xfrm>
                  <a:off x="3837143" y="6186102"/>
                  <a:ext cx="766785" cy="969609"/>
                </a:xfrm>
                <a:custGeom>
                  <a:avLst/>
                  <a:gdLst/>
                  <a:ahLst/>
                  <a:cxnLst/>
                  <a:rect l="0" t="0" r="0" b="0"/>
                  <a:pathLst>
                    <a:path>
                      <a:moveTo>
                        <a:pt x="45720" y="0"/>
                      </a:moveTo>
                      <a:lnTo>
                        <a:pt x="45720" y="1639639"/>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8" name="Rounded Rectangle 47"/>
                <p:cNvSpPr/>
                <p:nvPr/>
              </p:nvSpPr>
              <p:spPr>
                <a:xfrm>
                  <a:off x="2900176" y="6051299"/>
                  <a:ext cx="2111434" cy="161700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dirty="0">
                      <a:solidFill>
                        <a:schemeClr val="bg1"/>
                      </a:solidFill>
                      <a:latin typeface="Leelawadee" panose="020B0502040204020203" pitchFamily="34" charset="-34"/>
                      <a:cs typeface="Leelawadee" panose="020B0502040204020203" pitchFamily="34" charset="-34"/>
                    </a:rPr>
                    <a:t>determine why:  still doesn’t know how, can’t or won’t</a:t>
                  </a:r>
                </a:p>
              </p:txBody>
            </p:sp>
            <p:sp>
              <p:nvSpPr>
                <p:cNvPr id="40" name="TextBox 39"/>
                <p:cNvSpPr txBox="1"/>
                <p:nvPr/>
              </p:nvSpPr>
              <p:spPr>
                <a:xfrm>
                  <a:off x="3490077" y="5254701"/>
                  <a:ext cx="667742" cy="531201"/>
                </a:xfrm>
                <a:prstGeom prst="rect">
                  <a:avLst/>
                </a:prstGeom>
                <a:solidFill>
                  <a:schemeClr val="tx1"/>
                </a:solidFill>
                <a:effectLst>
                  <a:outerShdw blurRad="50800" dist="38100" dir="5400000" algn="t" rotWithShape="0">
                    <a:prstClr val="black">
                      <a:alpha val="40000"/>
                    </a:prstClr>
                  </a:outerShdw>
                </a:effectLst>
                <a:scene3d>
                  <a:camera prst="orthographicFront"/>
                  <a:lightRig rig="threePt" dir="t"/>
                </a:scene3d>
                <a:sp3d extrusionH="76200">
                  <a:bevelT w="165100" prst="coolSlant"/>
                  <a:extrusionClr>
                    <a:srgbClr val="66CCFF"/>
                  </a:extrusionClr>
                </a:sp3d>
              </p:spPr>
              <p:txBody>
                <a:bodyPr wrap="none" lIns="129823" tIns="64912" rIns="129823" bIns="64912" rtlCol="0">
                  <a:spAutoFit/>
                </a:bodyPr>
                <a:lstStyle>
                  <a:defPPr>
                    <a:defRPr lang="en-US"/>
                  </a:defPPr>
                  <a:lvl1pPr fontAlgn="auto">
                    <a:spcBef>
                      <a:spcPts val="0"/>
                    </a:spcBef>
                    <a:spcAft>
                      <a:spcPts val="0"/>
                    </a:spcAft>
                    <a:defRPr sz="2600">
                      <a:solidFill>
                        <a:schemeClr val="bg1"/>
                      </a:solidFill>
                      <a:latin typeface="Bitter Regular"/>
                      <a:ea typeface="ヒラギノ角ゴ ProN W3" charset="0"/>
                      <a:cs typeface="ヒラギノ角ゴ ProN W3" charset="0"/>
                    </a:defRPr>
                  </a:lvl1pPr>
                  <a:lvl2pPr>
                    <a:defRPr>
                      <a:solidFill>
                        <a:srgbClr val="000000"/>
                      </a:solidFill>
                      <a:latin typeface="Gill Sans" charset="0"/>
                      <a:ea typeface="ヒラギノ角ゴ ProN W3" charset="0"/>
                      <a:cs typeface="ヒラギノ角ゴ ProN W3" charset="0"/>
                    </a:defRPr>
                  </a:lvl2pPr>
                  <a:lvl3pPr>
                    <a:defRPr>
                      <a:solidFill>
                        <a:srgbClr val="000000"/>
                      </a:solidFill>
                      <a:latin typeface="Gill Sans" charset="0"/>
                      <a:ea typeface="ヒラギノ角ゴ ProN W3" charset="0"/>
                      <a:cs typeface="ヒラギノ角ゴ ProN W3" charset="0"/>
                    </a:defRPr>
                  </a:lvl3pPr>
                  <a:lvl4pPr>
                    <a:defRPr>
                      <a:solidFill>
                        <a:srgbClr val="000000"/>
                      </a:solidFill>
                      <a:latin typeface="Gill Sans" charset="0"/>
                      <a:ea typeface="ヒラギノ角ゴ ProN W3" charset="0"/>
                      <a:cs typeface="ヒラギノ角ゴ ProN W3" charset="0"/>
                    </a:defRPr>
                  </a:lvl4pPr>
                  <a:lvl5pPr>
                    <a:defRPr>
                      <a:solidFill>
                        <a:srgbClr val="000000"/>
                      </a:solidFill>
                      <a:latin typeface="Gill Sans" charset="0"/>
                      <a:ea typeface="ヒラギノ角ゴ ProN W3" charset="0"/>
                      <a:cs typeface="ヒラギノ角ゴ ProN W3" charset="0"/>
                    </a:defRPr>
                  </a:lvl5pPr>
                  <a:lvl6pPr>
                    <a:defRPr>
                      <a:solidFill>
                        <a:srgbClr val="000000"/>
                      </a:solidFill>
                      <a:latin typeface="Gill Sans" charset="0"/>
                      <a:ea typeface="ヒラギノ角ゴ ProN W3" charset="0"/>
                      <a:cs typeface="ヒラギノ角ゴ ProN W3" charset="0"/>
                    </a:defRPr>
                  </a:lvl6pPr>
                  <a:lvl7pPr>
                    <a:defRPr>
                      <a:solidFill>
                        <a:srgbClr val="000000"/>
                      </a:solidFill>
                      <a:latin typeface="Gill Sans" charset="0"/>
                      <a:ea typeface="ヒラギノ角ゴ ProN W3" charset="0"/>
                      <a:cs typeface="ヒラギノ角ゴ ProN W3" charset="0"/>
                    </a:defRPr>
                  </a:lvl7pPr>
                  <a:lvl8pPr>
                    <a:defRPr>
                      <a:solidFill>
                        <a:srgbClr val="000000"/>
                      </a:solidFill>
                      <a:latin typeface="Gill Sans" charset="0"/>
                      <a:ea typeface="ヒラギノ角ゴ ProN W3" charset="0"/>
                      <a:cs typeface="ヒラギノ角ゴ ProN W3" charset="0"/>
                    </a:defRPr>
                  </a:lvl8pPr>
                  <a:lvl9pPr>
                    <a:defRPr>
                      <a:solidFill>
                        <a:srgbClr val="000000"/>
                      </a:solidFill>
                      <a:latin typeface="Gill Sans" charset="0"/>
                      <a:ea typeface="ヒラギノ角ゴ ProN W3" charset="0"/>
                      <a:cs typeface="ヒラギノ角ゴ ProN W3" charset="0"/>
                    </a:defRPr>
                  </a:lvl9pPr>
                </a:lstStyle>
                <a:p>
                  <a:r>
                    <a:rPr lang="en-US" b="1" dirty="0">
                      <a:latin typeface="Leelawadee" pitchFamily="34" charset="-34"/>
                      <a:cs typeface="Leelawadee" pitchFamily="34" charset="-34"/>
                    </a:rPr>
                    <a:t>n</a:t>
                  </a:r>
                  <a:r>
                    <a:rPr lang="en-US" b="1" dirty="0" smtClean="0">
                      <a:latin typeface="Leelawadee" pitchFamily="34" charset="-34"/>
                      <a:cs typeface="Leelawadee" pitchFamily="34" charset="-34"/>
                    </a:rPr>
                    <a:t>o</a:t>
                  </a:r>
                  <a:endParaRPr lang="en-US" b="1" dirty="0">
                    <a:latin typeface="Leelawadee" pitchFamily="34" charset="-34"/>
                    <a:cs typeface="Leelawadee" pitchFamily="34" charset="-34"/>
                  </a:endParaRPr>
                </a:p>
              </p:txBody>
            </p:sp>
          </p:grpSp>
          <p:sp>
            <p:nvSpPr>
              <p:cNvPr id="96" name="Rectangle 95"/>
              <p:cNvSpPr/>
              <p:nvPr/>
            </p:nvSpPr>
            <p:spPr bwMode="auto">
              <a:xfrm>
                <a:off x="4882732" y="5427221"/>
                <a:ext cx="914401" cy="914401"/>
              </a:xfrm>
              <a:prstGeom prst="rect">
                <a:avLst/>
              </a:prstGeom>
              <a:solidFill>
                <a:srgbClr val="00DECE"/>
              </a:solidFill>
              <a:ln w="25400" cap="flat" cmpd="sng" algn="ctr">
                <a:no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r>
                  <a:rPr lang="en-US" b="1" dirty="0">
                    <a:solidFill>
                      <a:schemeClr val="bg1"/>
                    </a:solidFill>
                    <a:latin typeface="Leelawadee" pitchFamily="34" charset="-34"/>
                    <a:cs typeface="Leelawadee" pitchFamily="34" charset="-34"/>
                  </a:rPr>
                  <a:t>3</a:t>
                </a:r>
              </a:p>
            </p:txBody>
          </p:sp>
        </p:grpSp>
      </p:grpSp>
      <p:sp>
        <p:nvSpPr>
          <p:cNvPr id="99" name="Rectangle 98"/>
          <p:cNvSpPr/>
          <p:nvPr/>
        </p:nvSpPr>
        <p:spPr bwMode="auto">
          <a:xfrm>
            <a:off x="93885" y="3972965"/>
            <a:ext cx="914401" cy="914401"/>
          </a:xfrm>
          <a:prstGeom prst="rect">
            <a:avLst/>
          </a:prstGeom>
          <a:solidFill>
            <a:srgbClr val="00DECE"/>
          </a:solidFill>
          <a:ln w="25400" cap="flat" cmpd="sng" algn="ctr">
            <a:no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r>
              <a:rPr lang="en-US" b="1" dirty="0">
                <a:solidFill>
                  <a:schemeClr val="bg1"/>
                </a:solidFill>
                <a:latin typeface="Leelawadee" pitchFamily="34" charset="-34"/>
                <a:cs typeface="Leelawadee" pitchFamily="34" charset="-34"/>
              </a:rPr>
              <a:t>2</a:t>
            </a:r>
          </a:p>
        </p:txBody>
      </p:sp>
      <p:grpSp>
        <p:nvGrpSpPr>
          <p:cNvPr id="8" name="Group 74"/>
          <p:cNvGrpSpPr/>
          <p:nvPr/>
        </p:nvGrpSpPr>
        <p:grpSpPr>
          <a:xfrm>
            <a:off x="152935" y="105823"/>
            <a:ext cx="7840398" cy="1335140"/>
            <a:chOff x="152935" y="105823"/>
            <a:chExt cx="7840398" cy="1335140"/>
          </a:xfrm>
        </p:grpSpPr>
        <p:sp>
          <p:nvSpPr>
            <p:cNvPr id="36" name="Oval 35"/>
            <p:cNvSpPr/>
            <p:nvPr/>
          </p:nvSpPr>
          <p:spPr>
            <a:xfrm>
              <a:off x="152935" y="136303"/>
              <a:ext cx="2800853" cy="13046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dirty="0">
                  <a:solidFill>
                    <a:schemeClr val="bg1"/>
                  </a:solidFill>
                  <a:latin typeface="Leelawadee" panose="020B0502040204020203" pitchFamily="34" charset="-34"/>
                  <a:cs typeface="Leelawadee" panose="020B0502040204020203" pitchFamily="34" charset="-34"/>
                </a:rPr>
                <a:t>communicate </a:t>
              </a:r>
              <a:r>
                <a:rPr lang="en-US" sz="2000" b="1" dirty="0" smtClean="0">
                  <a:solidFill>
                    <a:schemeClr val="bg1"/>
                  </a:solidFill>
                  <a:latin typeface="Leelawadee" panose="020B0502040204020203" pitchFamily="34" charset="-34"/>
                  <a:cs typeface="Leelawadee" panose="020B0502040204020203" pitchFamily="34" charset="-34"/>
                </a:rPr>
                <a:t>expected performance</a:t>
              </a:r>
              <a:endParaRPr lang="en-US" sz="2000" b="1" dirty="0">
                <a:solidFill>
                  <a:schemeClr val="bg1"/>
                </a:solidFill>
                <a:latin typeface="Leelawadee" panose="020B0502040204020203" pitchFamily="34" charset="-34"/>
                <a:cs typeface="Leelawadee" panose="020B0502040204020203" pitchFamily="34" charset="-34"/>
              </a:endParaRPr>
            </a:p>
          </p:txBody>
        </p:sp>
        <p:sp>
          <p:nvSpPr>
            <p:cNvPr id="98" name="Rectangle 97"/>
            <p:cNvSpPr/>
            <p:nvPr/>
          </p:nvSpPr>
          <p:spPr bwMode="auto">
            <a:xfrm>
              <a:off x="2657200" y="105823"/>
              <a:ext cx="914401" cy="914401"/>
            </a:xfrm>
            <a:prstGeom prst="rect">
              <a:avLst/>
            </a:prstGeom>
            <a:solidFill>
              <a:srgbClr val="00DECE"/>
            </a:solidFill>
            <a:ln w="25400" cap="flat" cmpd="sng" algn="ctr">
              <a:no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r>
                <a:rPr lang="en-US" b="1" dirty="0">
                  <a:solidFill>
                    <a:schemeClr val="bg1"/>
                  </a:solidFill>
                  <a:latin typeface="Leelawadee" pitchFamily="34" charset="-34"/>
                  <a:cs typeface="Leelawadee" pitchFamily="34" charset="-34"/>
                </a:rPr>
                <a:t>1</a:t>
              </a:r>
            </a:p>
          </p:txBody>
        </p:sp>
        <p:sp>
          <p:nvSpPr>
            <p:cNvPr id="73" name="Left Arrow 72"/>
            <p:cNvSpPr/>
            <p:nvPr/>
          </p:nvSpPr>
          <p:spPr>
            <a:xfrm>
              <a:off x="3230655" y="350614"/>
              <a:ext cx="4762678" cy="919047"/>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9823" tIns="64912" rIns="129823" bIns="64912" rtlCol="0" anchor="ctr"/>
            <a:lstStyle/>
            <a:p>
              <a:pPr algn="l" fontAlgn="auto">
                <a:spcBef>
                  <a:spcPts val="0"/>
                </a:spcBef>
                <a:spcAft>
                  <a:spcPts val="0"/>
                </a:spcAft>
              </a:pPr>
              <a:r>
                <a:rPr lang="en-US" sz="2600" dirty="0">
                  <a:solidFill>
                    <a:schemeClr val="bg1"/>
                  </a:solidFill>
                  <a:latin typeface="Bebas" pitchFamily="2" charset="0"/>
                </a:rPr>
                <a:t>         </a:t>
              </a:r>
              <a:r>
                <a:rPr lang="en-US" sz="2600" b="1" dirty="0">
                  <a:solidFill>
                    <a:schemeClr val="bg1"/>
                  </a:solidFill>
                  <a:latin typeface="Leelawadee" panose="020B0502040204020203" pitchFamily="34" charset="-34"/>
                  <a:cs typeface="Leelawadee" panose="020B0502040204020203" pitchFamily="34" charset="-34"/>
                </a:rPr>
                <a:t>   start here</a:t>
              </a:r>
            </a:p>
          </p:txBody>
        </p:sp>
      </p:grpSp>
      <p:grpSp>
        <p:nvGrpSpPr>
          <p:cNvPr id="9" name="Group 75"/>
          <p:cNvGrpSpPr/>
          <p:nvPr/>
        </p:nvGrpSpPr>
        <p:grpSpPr>
          <a:xfrm>
            <a:off x="330200" y="1676400"/>
            <a:ext cx="1907368" cy="1771302"/>
            <a:chOff x="406400" y="1307223"/>
            <a:chExt cx="1907368" cy="1771302"/>
          </a:xfrm>
        </p:grpSpPr>
        <p:sp>
          <p:nvSpPr>
            <p:cNvPr id="37" name="Rounded Rectangle 36"/>
            <p:cNvSpPr/>
            <p:nvPr/>
          </p:nvSpPr>
          <p:spPr>
            <a:xfrm>
              <a:off x="406400" y="1924347"/>
              <a:ext cx="1907368" cy="115417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dirty="0">
                  <a:solidFill>
                    <a:schemeClr val="bg1"/>
                  </a:solidFill>
                  <a:latin typeface="Bitter Regular"/>
                </a:rPr>
                <a:t> </a:t>
              </a:r>
              <a:r>
                <a:rPr lang="en-US" sz="2000" b="1" dirty="0">
                  <a:solidFill>
                    <a:schemeClr val="bg1"/>
                  </a:solidFill>
                  <a:latin typeface="Leelawadee" panose="020B0502040204020203" pitchFamily="34" charset="-34"/>
                  <a:cs typeface="Leelawadee" panose="020B0502040204020203" pitchFamily="34" charset="-34"/>
                </a:rPr>
                <a:t>acknowledge</a:t>
              </a:r>
            </a:p>
            <a:p>
              <a:pPr fontAlgn="auto">
                <a:spcBef>
                  <a:spcPts val="0"/>
                </a:spcBef>
                <a:spcAft>
                  <a:spcPts val="0"/>
                </a:spcAft>
              </a:pPr>
              <a:r>
                <a:rPr lang="en-US" sz="2000" b="1" dirty="0">
                  <a:solidFill>
                    <a:schemeClr val="bg1"/>
                  </a:solidFill>
                  <a:latin typeface="Leelawadee" panose="020B0502040204020203" pitchFamily="34" charset="-34"/>
                  <a:cs typeface="Leelawadee" panose="020B0502040204020203" pitchFamily="34" charset="-34"/>
                </a:rPr>
                <a:t>commitment </a:t>
              </a:r>
            </a:p>
          </p:txBody>
        </p:sp>
        <p:sp>
          <p:nvSpPr>
            <p:cNvPr id="65" name="Oval 64"/>
            <p:cNvSpPr/>
            <p:nvPr/>
          </p:nvSpPr>
          <p:spPr bwMode="auto">
            <a:xfrm>
              <a:off x="1230941" y="1307223"/>
              <a:ext cx="830861" cy="830278"/>
            </a:xfrm>
            <a:prstGeom prst="ellipse">
              <a:avLst/>
            </a:prstGeom>
            <a:solidFill>
              <a:srgbClr val="92D050"/>
            </a:solidFill>
            <a:ln w="25400" cap="flat" cmpd="sng" algn="ctr">
              <a:solidFill>
                <a:srgbClr val="000000"/>
              </a:solidFill>
              <a:prstDash val="solid"/>
              <a:round/>
              <a:headEnd type="none" w="med" len="med"/>
              <a:tailEnd type="none" w="med" len="med"/>
            </a:ln>
            <a:effectLst/>
            <a:extLst/>
          </p:spPr>
          <p:txBody>
            <a:bodyPr vert="horz" wrap="square" lIns="91383" tIns="45690" rIns="91383" bIns="45690" numCol="1" rtlCol="0" anchor="ctr" anchorCtr="0" compatLnSpc="1">
              <a:prstTxWarp prst="textNoShape">
                <a:avLst/>
              </a:prstTxWarp>
            </a:bodyPr>
            <a:lstStyle/>
            <a:p>
              <a:r>
                <a:rPr lang="en-US" sz="5400" dirty="0">
                  <a:sym typeface="Wingdings"/>
                </a:rPr>
                <a:t></a:t>
              </a:r>
              <a:endParaRPr lang="en-US" sz="5400" dirty="0"/>
            </a:p>
          </p:txBody>
        </p:sp>
      </p:grpSp>
      <p:sp>
        <p:nvSpPr>
          <p:cNvPr id="67" name="TextBox 66"/>
          <p:cNvSpPr txBox="1"/>
          <p:nvPr/>
        </p:nvSpPr>
        <p:spPr>
          <a:xfrm>
            <a:off x="983251" y="6708145"/>
            <a:ext cx="1251952" cy="531284"/>
          </a:xfrm>
          <a:prstGeom prst="rect">
            <a:avLst/>
          </a:prstGeom>
          <a:solidFill>
            <a:schemeClr val="tx1"/>
          </a:solidFill>
          <a:effectLst>
            <a:outerShdw blurRad="50800" dist="38100" dir="5400000" algn="t" rotWithShape="0">
              <a:prstClr val="black">
                <a:alpha val="40000"/>
              </a:prstClr>
            </a:outerShdw>
          </a:effectLst>
          <a:scene3d>
            <a:camera prst="orthographicFront"/>
            <a:lightRig rig="threePt" dir="t"/>
          </a:scene3d>
          <a:sp3d extrusionH="76200">
            <a:bevelT w="165100" prst="coolSlant"/>
            <a:extrusionClr>
              <a:srgbClr val="66CCFF"/>
            </a:extrusionClr>
          </a:sp3d>
        </p:spPr>
        <p:txBody>
          <a:bodyPr wrap="square" lIns="129823" tIns="64912" rIns="129823" bIns="64912" rtlCol="0">
            <a:spAutoFit/>
          </a:bodyPr>
          <a:lstStyle/>
          <a:p>
            <a:pPr fontAlgn="auto">
              <a:spcBef>
                <a:spcPts val="0"/>
              </a:spcBef>
              <a:spcAft>
                <a:spcPts val="0"/>
              </a:spcAft>
            </a:pPr>
            <a:r>
              <a:rPr lang="en-US" sz="2600" b="1" dirty="0">
                <a:solidFill>
                  <a:schemeClr val="bg1"/>
                </a:solidFill>
                <a:latin typeface="Leelawadee" pitchFamily="34" charset="-34"/>
                <a:cs typeface="Leelawadee" pitchFamily="34" charset="-34"/>
              </a:rPr>
              <a:t>won’t</a:t>
            </a:r>
            <a:endParaRPr lang="en-US" sz="2600" b="1" dirty="0">
              <a:solidFill>
                <a:prstClr val="black"/>
              </a:solidFill>
              <a:latin typeface="Leelawadee" pitchFamily="34" charset="-34"/>
              <a:cs typeface="Leelawadee" pitchFamily="34" charset="-34"/>
            </a:endParaRPr>
          </a:p>
        </p:txBody>
      </p:sp>
      <p:sp>
        <p:nvSpPr>
          <p:cNvPr id="69" name="Oval 68"/>
          <p:cNvSpPr/>
          <p:nvPr/>
        </p:nvSpPr>
        <p:spPr bwMode="auto">
          <a:xfrm>
            <a:off x="1115253" y="3294382"/>
            <a:ext cx="830861" cy="830278"/>
          </a:xfrm>
          <a:prstGeom prst="ellipse">
            <a:avLst/>
          </a:prstGeom>
          <a:solidFill>
            <a:srgbClr val="F95602"/>
          </a:solidFill>
          <a:ln w="25400" cap="flat" cmpd="sng" algn="ctr">
            <a:solidFill>
              <a:srgbClr val="000000"/>
            </a:solidFill>
            <a:prstDash val="solid"/>
            <a:round/>
            <a:headEnd type="none" w="med" len="med"/>
            <a:tailEnd type="none" w="med" len="med"/>
          </a:ln>
          <a:effectLst/>
          <a:extLst/>
        </p:spPr>
        <p:txBody>
          <a:bodyPr vert="horz" wrap="square" lIns="91383" tIns="45690" rIns="91383" bIns="45690" numCol="1" rtlCol="0" anchor="ctr" anchorCtr="0" compatLnSpc="1">
            <a:prstTxWarp prst="textNoShape">
              <a:avLst/>
            </a:prstTxWarp>
          </a:bodyPr>
          <a:lstStyle/>
          <a:p>
            <a:r>
              <a:rPr lang="en-US" sz="5400" dirty="0">
                <a:solidFill>
                  <a:schemeClr val="tx1"/>
                </a:solidFill>
                <a:sym typeface="Wingdings"/>
              </a:rPr>
              <a:t></a:t>
            </a:r>
            <a:endParaRPr lang="en-US" sz="5400" dirty="0">
              <a:solidFill>
                <a:schemeClr val="tx1"/>
              </a:solidFill>
            </a:endParaRPr>
          </a:p>
        </p:txBody>
      </p:sp>
      <p:sp>
        <p:nvSpPr>
          <p:cNvPr id="71" name="Oval 70"/>
          <p:cNvSpPr/>
          <p:nvPr/>
        </p:nvSpPr>
        <p:spPr bwMode="auto">
          <a:xfrm>
            <a:off x="1163182" y="5727160"/>
            <a:ext cx="830861" cy="830278"/>
          </a:xfrm>
          <a:prstGeom prst="ellipse">
            <a:avLst/>
          </a:prstGeom>
          <a:solidFill>
            <a:srgbClr val="F95602"/>
          </a:solidFill>
          <a:ln w="25400" cap="flat" cmpd="sng" algn="ctr">
            <a:solidFill>
              <a:srgbClr val="000000"/>
            </a:solidFill>
            <a:prstDash val="solid"/>
            <a:round/>
            <a:headEnd type="none" w="med" len="med"/>
            <a:tailEnd type="none" w="med" len="med"/>
          </a:ln>
          <a:effectLst/>
          <a:extLst/>
        </p:spPr>
        <p:txBody>
          <a:bodyPr vert="horz" wrap="square" lIns="91383" tIns="45690" rIns="91383" bIns="45690" numCol="1" rtlCol="0" anchor="ctr" anchorCtr="0" compatLnSpc="1">
            <a:prstTxWarp prst="textNoShape">
              <a:avLst/>
            </a:prstTxWarp>
          </a:bodyPr>
          <a:lstStyle/>
          <a:p>
            <a:r>
              <a:rPr lang="en-US" sz="5400" dirty="0">
                <a:sym typeface="Wingdings"/>
              </a:rPr>
              <a:t></a:t>
            </a:r>
            <a:endParaRPr lang="en-US" sz="5400" dirty="0">
              <a:solidFill>
                <a:schemeClr val="tx1"/>
              </a:solidFill>
            </a:endParaRPr>
          </a:p>
        </p:txBody>
      </p:sp>
      <p:grpSp>
        <p:nvGrpSpPr>
          <p:cNvPr id="11" name="Group 90"/>
          <p:cNvGrpSpPr/>
          <p:nvPr/>
        </p:nvGrpSpPr>
        <p:grpSpPr>
          <a:xfrm>
            <a:off x="3409320" y="7438308"/>
            <a:ext cx="4395404" cy="2253838"/>
            <a:chOff x="3409320" y="7438308"/>
            <a:chExt cx="4395404" cy="2253838"/>
          </a:xfrm>
        </p:grpSpPr>
        <p:cxnSp>
          <p:nvCxnSpPr>
            <p:cNvPr id="54" name="Straight Connector 53"/>
            <p:cNvCxnSpPr>
              <a:endCxn id="92" idx="4"/>
            </p:cNvCxnSpPr>
            <p:nvPr/>
          </p:nvCxnSpPr>
          <p:spPr>
            <a:xfrm flipV="1">
              <a:off x="7107913" y="8268587"/>
              <a:ext cx="12031" cy="8444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734492" y="8417687"/>
              <a:ext cx="667742" cy="531201"/>
            </a:xfrm>
            <a:prstGeom prst="rect">
              <a:avLst/>
            </a:prstGeom>
            <a:solidFill>
              <a:schemeClr val="tx1"/>
            </a:solidFill>
            <a:effectLst>
              <a:outerShdw blurRad="50800" dist="38100" dir="5400000" algn="t" rotWithShape="0">
                <a:prstClr val="black">
                  <a:alpha val="40000"/>
                </a:prstClr>
              </a:outerShdw>
            </a:effectLst>
            <a:scene3d>
              <a:camera prst="orthographicFront"/>
              <a:lightRig rig="threePt" dir="t"/>
            </a:scene3d>
            <a:sp3d extrusionH="76200">
              <a:bevelT w="165100" prst="coolSlant"/>
              <a:extrusionClr>
                <a:srgbClr val="66CCFF"/>
              </a:extrusionClr>
            </a:sp3d>
          </p:spPr>
          <p:txBody>
            <a:bodyPr wrap="none" lIns="129823" tIns="64912" rIns="129823" bIns="64912" rtlCol="0">
              <a:spAutoFit/>
            </a:bodyPr>
            <a:lstStyle>
              <a:defPPr>
                <a:defRPr lang="en-US"/>
              </a:defPPr>
              <a:lvl1pPr fontAlgn="auto">
                <a:spcBef>
                  <a:spcPts val="0"/>
                </a:spcBef>
                <a:spcAft>
                  <a:spcPts val="0"/>
                </a:spcAft>
                <a:defRPr sz="2600">
                  <a:solidFill>
                    <a:schemeClr val="bg1"/>
                  </a:solidFill>
                  <a:latin typeface="Bitter Regular"/>
                  <a:ea typeface="ヒラギノ角ゴ ProN W3" charset="0"/>
                </a:defRPr>
              </a:lvl1pPr>
              <a:lvl2pPr>
                <a:defRPr>
                  <a:solidFill>
                    <a:srgbClr val="000000"/>
                  </a:solidFill>
                  <a:latin typeface="Gill Sans" charset="0"/>
                  <a:ea typeface="ヒラギノ角ゴ ProN W3" charset="0"/>
                  <a:cs typeface="ヒラギノ角ゴ ProN W3" charset="0"/>
                </a:defRPr>
              </a:lvl2pPr>
              <a:lvl3pPr>
                <a:defRPr>
                  <a:solidFill>
                    <a:srgbClr val="000000"/>
                  </a:solidFill>
                  <a:latin typeface="Gill Sans" charset="0"/>
                  <a:ea typeface="ヒラギノ角ゴ ProN W3" charset="0"/>
                  <a:cs typeface="ヒラギノ角ゴ ProN W3" charset="0"/>
                </a:defRPr>
              </a:lvl3pPr>
              <a:lvl4pPr>
                <a:defRPr>
                  <a:solidFill>
                    <a:srgbClr val="000000"/>
                  </a:solidFill>
                  <a:latin typeface="Gill Sans" charset="0"/>
                  <a:ea typeface="ヒラギノ角ゴ ProN W3" charset="0"/>
                  <a:cs typeface="ヒラギノ角ゴ ProN W3" charset="0"/>
                </a:defRPr>
              </a:lvl4pPr>
              <a:lvl5pPr>
                <a:defRPr>
                  <a:solidFill>
                    <a:srgbClr val="000000"/>
                  </a:solidFill>
                  <a:latin typeface="Gill Sans" charset="0"/>
                  <a:ea typeface="ヒラギノ角ゴ ProN W3" charset="0"/>
                  <a:cs typeface="ヒラギノ角ゴ ProN W3" charset="0"/>
                </a:defRPr>
              </a:lvl5pPr>
              <a:lvl6pPr>
                <a:defRPr>
                  <a:solidFill>
                    <a:srgbClr val="000000"/>
                  </a:solidFill>
                  <a:latin typeface="Gill Sans" charset="0"/>
                  <a:ea typeface="ヒラギノ角ゴ ProN W3" charset="0"/>
                  <a:cs typeface="ヒラギノ角ゴ ProN W3" charset="0"/>
                </a:defRPr>
              </a:lvl6pPr>
              <a:lvl7pPr>
                <a:defRPr>
                  <a:solidFill>
                    <a:srgbClr val="000000"/>
                  </a:solidFill>
                  <a:latin typeface="Gill Sans" charset="0"/>
                  <a:ea typeface="ヒラギノ角ゴ ProN W3" charset="0"/>
                  <a:cs typeface="ヒラギノ角ゴ ProN W3" charset="0"/>
                </a:defRPr>
              </a:lvl7pPr>
              <a:lvl8pPr>
                <a:defRPr>
                  <a:solidFill>
                    <a:srgbClr val="000000"/>
                  </a:solidFill>
                  <a:latin typeface="Gill Sans" charset="0"/>
                  <a:ea typeface="ヒラギノ角ゴ ProN W3" charset="0"/>
                  <a:cs typeface="ヒラギノ角ゴ ProN W3" charset="0"/>
                </a:defRPr>
              </a:lvl8pPr>
              <a:lvl9pPr>
                <a:defRPr>
                  <a:solidFill>
                    <a:srgbClr val="000000"/>
                  </a:solidFill>
                  <a:latin typeface="Gill Sans" charset="0"/>
                  <a:ea typeface="ヒラギノ角ゴ ProN W3" charset="0"/>
                  <a:cs typeface="ヒラギノ角ゴ ProN W3" charset="0"/>
                </a:defRPr>
              </a:lvl9pPr>
            </a:lstStyle>
            <a:p>
              <a:r>
                <a:rPr lang="en-US" b="1" dirty="0">
                  <a:latin typeface="Leelawadee" panose="020B0502040204020203" pitchFamily="34" charset="-34"/>
                  <a:cs typeface="Leelawadee" panose="020B0502040204020203" pitchFamily="34" charset="-34"/>
                </a:rPr>
                <a:t>n</a:t>
              </a:r>
              <a:r>
                <a:rPr lang="en-US" b="1" dirty="0" smtClean="0">
                  <a:latin typeface="Leelawadee" panose="020B0502040204020203" pitchFamily="34" charset="-34"/>
                  <a:cs typeface="Leelawadee" panose="020B0502040204020203" pitchFamily="34" charset="-34"/>
                </a:rPr>
                <a:t>o</a:t>
              </a:r>
              <a:endParaRPr lang="en-US" b="1" dirty="0">
                <a:latin typeface="Leelawadee" panose="020B0502040204020203" pitchFamily="34" charset="-34"/>
                <a:cs typeface="Leelawadee" panose="020B0502040204020203" pitchFamily="34" charset="-34"/>
              </a:endParaRPr>
            </a:p>
          </p:txBody>
        </p:sp>
        <p:sp>
          <p:nvSpPr>
            <p:cNvPr id="61" name="TextBox 60"/>
            <p:cNvSpPr txBox="1"/>
            <p:nvPr/>
          </p:nvSpPr>
          <p:spPr>
            <a:xfrm>
              <a:off x="6634433" y="9143853"/>
              <a:ext cx="1030021" cy="531201"/>
            </a:xfrm>
            <a:prstGeom prst="rect">
              <a:avLst/>
            </a:prstGeom>
            <a:solidFill>
              <a:schemeClr val="tx1"/>
            </a:solidFill>
            <a:effectLst>
              <a:outerShdw blurRad="50800" dist="38100" dir="5400000" algn="t" rotWithShape="0">
                <a:prstClr val="black">
                  <a:alpha val="40000"/>
                </a:prstClr>
              </a:outerShdw>
            </a:effectLst>
            <a:scene3d>
              <a:camera prst="orthographicFront"/>
              <a:lightRig rig="threePt" dir="t"/>
            </a:scene3d>
            <a:sp3d extrusionH="76200">
              <a:bevelT w="165100" prst="coolSlant"/>
              <a:extrusionClr>
                <a:srgbClr val="66CCFF"/>
              </a:extrusionClr>
            </a:sp3d>
          </p:spPr>
          <p:txBody>
            <a:bodyPr wrap="none" lIns="129823" tIns="64912" rIns="129823" bIns="64912" rtlCol="0">
              <a:spAutoFit/>
            </a:bodyPr>
            <a:lstStyle>
              <a:defPPr>
                <a:defRPr lang="en-US"/>
              </a:defPPr>
              <a:lvl1pPr fontAlgn="auto">
                <a:spcBef>
                  <a:spcPts val="0"/>
                </a:spcBef>
                <a:spcAft>
                  <a:spcPts val="0"/>
                </a:spcAft>
                <a:defRPr sz="2600">
                  <a:solidFill>
                    <a:schemeClr val="bg1"/>
                  </a:solidFill>
                  <a:latin typeface="Bitter Regular"/>
                  <a:ea typeface="ヒラギノ角ゴ ProN W3" charset="0"/>
                </a:defRPr>
              </a:lvl1pPr>
              <a:lvl2pPr>
                <a:defRPr>
                  <a:solidFill>
                    <a:srgbClr val="000000"/>
                  </a:solidFill>
                  <a:latin typeface="Gill Sans" charset="0"/>
                  <a:ea typeface="ヒラギノ角ゴ ProN W3" charset="0"/>
                  <a:cs typeface="ヒラギノ角ゴ ProN W3" charset="0"/>
                </a:defRPr>
              </a:lvl2pPr>
              <a:lvl3pPr>
                <a:defRPr>
                  <a:solidFill>
                    <a:srgbClr val="000000"/>
                  </a:solidFill>
                  <a:latin typeface="Gill Sans" charset="0"/>
                  <a:ea typeface="ヒラギノ角ゴ ProN W3" charset="0"/>
                  <a:cs typeface="ヒラギノ角ゴ ProN W3" charset="0"/>
                </a:defRPr>
              </a:lvl3pPr>
              <a:lvl4pPr>
                <a:defRPr>
                  <a:solidFill>
                    <a:srgbClr val="000000"/>
                  </a:solidFill>
                  <a:latin typeface="Gill Sans" charset="0"/>
                  <a:ea typeface="ヒラギノ角ゴ ProN W3" charset="0"/>
                  <a:cs typeface="ヒラギノ角ゴ ProN W3" charset="0"/>
                </a:defRPr>
              </a:lvl4pPr>
              <a:lvl5pPr>
                <a:defRPr>
                  <a:solidFill>
                    <a:srgbClr val="000000"/>
                  </a:solidFill>
                  <a:latin typeface="Gill Sans" charset="0"/>
                  <a:ea typeface="ヒラギノ角ゴ ProN W3" charset="0"/>
                  <a:cs typeface="ヒラギノ角ゴ ProN W3" charset="0"/>
                </a:defRPr>
              </a:lvl5pPr>
              <a:lvl6pPr>
                <a:defRPr>
                  <a:solidFill>
                    <a:srgbClr val="000000"/>
                  </a:solidFill>
                  <a:latin typeface="Gill Sans" charset="0"/>
                  <a:ea typeface="ヒラギノ角ゴ ProN W3" charset="0"/>
                  <a:cs typeface="ヒラギノ角ゴ ProN W3" charset="0"/>
                </a:defRPr>
              </a:lvl6pPr>
              <a:lvl7pPr>
                <a:defRPr>
                  <a:solidFill>
                    <a:srgbClr val="000000"/>
                  </a:solidFill>
                  <a:latin typeface="Gill Sans" charset="0"/>
                  <a:ea typeface="ヒラギノ角ゴ ProN W3" charset="0"/>
                  <a:cs typeface="ヒラギノ角ゴ ProN W3" charset="0"/>
                </a:defRPr>
              </a:lvl7pPr>
              <a:lvl8pPr>
                <a:defRPr>
                  <a:solidFill>
                    <a:srgbClr val="000000"/>
                  </a:solidFill>
                  <a:latin typeface="Gill Sans" charset="0"/>
                  <a:ea typeface="ヒラギノ角ゴ ProN W3" charset="0"/>
                  <a:cs typeface="ヒラギノ角ゴ ProN W3" charset="0"/>
                </a:defRPr>
              </a:lvl8pPr>
              <a:lvl9pPr>
                <a:defRPr>
                  <a:solidFill>
                    <a:srgbClr val="000000"/>
                  </a:solidFill>
                  <a:latin typeface="Gill Sans" charset="0"/>
                  <a:ea typeface="ヒラギノ角ゴ ProN W3" charset="0"/>
                  <a:cs typeface="ヒラギノ角ゴ ProN W3" charset="0"/>
                </a:defRPr>
              </a:lvl9pPr>
            </a:lstStyle>
            <a:p>
              <a:r>
                <a:rPr lang="en-US" b="1" dirty="0">
                  <a:latin typeface="Leelawadee" panose="020B0502040204020203" pitchFamily="34" charset="-34"/>
                  <a:cs typeface="Leelawadee" panose="020B0502040204020203" pitchFamily="34" charset="-34"/>
                </a:rPr>
                <a:t>c</a:t>
              </a:r>
              <a:r>
                <a:rPr lang="en-US" b="1" dirty="0" smtClean="0">
                  <a:latin typeface="Leelawadee" panose="020B0502040204020203" pitchFamily="34" charset="-34"/>
                  <a:cs typeface="Leelawadee" panose="020B0502040204020203" pitchFamily="34" charset="-34"/>
                </a:rPr>
                <a:t>an’t</a:t>
              </a:r>
              <a:endParaRPr lang="en-US" b="1" dirty="0">
                <a:latin typeface="Leelawadee" panose="020B0502040204020203" pitchFamily="34" charset="-34"/>
                <a:cs typeface="Leelawadee" panose="020B0502040204020203" pitchFamily="34" charset="-34"/>
              </a:endParaRPr>
            </a:p>
          </p:txBody>
        </p:sp>
        <p:cxnSp>
          <p:nvCxnSpPr>
            <p:cNvPr id="13" name="Straight Connector 12"/>
            <p:cNvCxnSpPr/>
            <p:nvPr/>
          </p:nvCxnSpPr>
          <p:spPr>
            <a:xfrm flipH="1">
              <a:off x="7463793" y="8806022"/>
              <a:ext cx="3409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bwMode="auto">
            <a:xfrm>
              <a:off x="3409320" y="8194213"/>
              <a:ext cx="2456387" cy="1497933"/>
            </a:xfrm>
            <a:prstGeom prst="ellipse">
              <a:avLst/>
            </a:prstGeom>
            <a:noFill/>
            <a:ln w="28575">
              <a:solidFill>
                <a:srgbClr val="FF6600"/>
              </a:solidFill>
            </a:ln>
            <a:effectLst/>
            <a:extLst/>
          </p:spPr>
          <p:txBody>
            <a:bodyPr vert="horz" wrap="square" lIns="129823" tIns="64912" rIns="129823" bIns="64912" numCol="1" rtlCol="0" anchor="t" anchorCtr="0" compatLnSpc="1">
              <a:prstTxWarp prst="textNoShape">
                <a:avLst/>
              </a:prstTxWarp>
            </a:bodyPr>
            <a:lstStyle/>
            <a:p>
              <a:pPr defTabSz="1296200"/>
              <a:endParaRPr lang="en-US" sz="2300" b="1">
                <a:solidFill>
                  <a:schemeClr val="tx1"/>
                </a:solidFill>
                <a:latin typeface="Arial" charset="0"/>
              </a:endParaRPr>
            </a:p>
          </p:txBody>
        </p:sp>
        <p:sp>
          <p:nvSpPr>
            <p:cNvPr id="80" name="Right Arrow 79"/>
            <p:cNvSpPr/>
            <p:nvPr/>
          </p:nvSpPr>
          <p:spPr bwMode="auto">
            <a:xfrm rot="5400000">
              <a:off x="3418495" y="7891263"/>
              <a:ext cx="1032468" cy="410054"/>
            </a:xfrm>
            <a:prstGeom prst="rightArrow">
              <a:avLst/>
            </a:prstGeom>
            <a:solidFill>
              <a:schemeClr val="tx1"/>
            </a:solidFill>
            <a:ln w="25400" cap="flat" cmpd="sng" algn="ctr">
              <a:solidFill>
                <a:srgbClr val="000000"/>
              </a:solid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endParaRPr lang="en-US"/>
            </a:p>
          </p:txBody>
        </p:sp>
        <p:sp>
          <p:nvSpPr>
            <p:cNvPr id="89" name="Right Arrow 88"/>
            <p:cNvSpPr/>
            <p:nvPr/>
          </p:nvSpPr>
          <p:spPr bwMode="auto">
            <a:xfrm rot="10800000">
              <a:off x="5520862" y="9159724"/>
              <a:ext cx="1007777" cy="416075"/>
            </a:xfrm>
            <a:prstGeom prst="rightArrow">
              <a:avLst/>
            </a:prstGeom>
            <a:solidFill>
              <a:schemeClr val="tx1"/>
            </a:solidFill>
            <a:ln w="25400" cap="flat" cmpd="sng" algn="ctr">
              <a:solidFill>
                <a:srgbClr val="000000"/>
              </a:solid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endParaRPr lang="en-US"/>
            </a:p>
          </p:txBody>
        </p:sp>
        <p:sp>
          <p:nvSpPr>
            <p:cNvPr id="46" name="Rectangle 45"/>
            <p:cNvSpPr/>
            <p:nvPr/>
          </p:nvSpPr>
          <p:spPr bwMode="auto">
            <a:xfrm>
              <a:off x="5256820" y="7841964"/>
              <a:ext cx="914401" cy="914401"/>
            </a:xfrm>
            <a:prstGeom prst="rect">
              <a:avLst/>
            </a:prstGeom>
            <a:solidFill>
              <a:srgbClr val="00DECE"/>
            </a:solidFill>
            <a:ln w="25400" cap="flat" cmpd="sng" algn="ctr">
              <a:no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r>
                <a:rPr lang="en-US" b="1" dirty="0">
                  <a:solidFill>
                    <a:schemeClr val="bg1"/>
                  </a:solidFill>
                  <a:latin typeface="Leelawadee" pitchFamily="34" charset="-34"/>
                  <a:cs typeface="Leelawadee" pitchFamily="34" charset="-34"/>
                </a:rPr>
                <a:t>5</a:t>
              </a:r>
            </a:p>
          </p:txBody>
        </p:sp>
        <p:sp>
          <p:nvSpPr>
            <p:cNvPr id="92" name="Oval 91"/>
            <p:cNvSpPr/>
            <p:nvPr/>
          </p:nvSpPr>
          <p:spPr bwMode="auto">
            <a:xfrm>
              <a:off x="6704513" y="7438308"/>
              <a:ext cx="830861" cy="830278"/>
            </a:xfrm>
            <a:prstGeom prst="ellipse">
              <a:avLst/>
            </a:prstGeom>
            <a:solidFill>
              <a:srgbClr val="F95602"/>
            </a:solidFill>
            <a:ln w="25400" cap="flat" cmpd="sng" algn="ctr">
              <a:solidFill>
                <a:srgbClr val="000000"/>
              </a:solidFill>
              <a:prstDash val="solid"/>
              <a:round/>
              <a:headEnd type="none" w="med" len="med"/>
              <a:tailEnd type="none" w="med" len="med"/>
            </a:ln>
            <a:effectLst/>
            <a:extLst/>
          </p:spPr>
          <p:txBody>
            <a:bodyPr vert="horz" wrap="square" lIns="91241" tIns="45614" rIns="91241" bIns="45614" numCol="1" rtlCol="0" anchor="ctr" anchorCtr="0" compatLnSpc="1">
              <a:prstTxWarp prst="textNoShape">
                <a:avLst/>
              </a:prstTxWarp>
            </a:bodyPr>
            <a:lstStyle/>
            <a:p>
              <a:r>
                <a:rPr lang="en-US" sz="5400" dirty="0">
                  <a:sym typeface="Wingdings"/>
                </a:rPr>
                <a:t></a:t>
              </a:r>
              <a:endParaRPr lang="en-US" sz="5400" dirty="0">
                <a:solidFill>
                  <a:schemeClr val="tx1"/>
                </a:solidFill>
              </a:endParaRPr>
            </a:p>
          </p:txBody>
        </p:sp>
      </p:grpSp>
      <p:grpSp>
        <p:nvGrpSpPr>
          <p:cNvPr id="12" name="Group 81"/>
          <p:cNvGrpSpPr/>
          <p:nvPr/>
        </p:nvGrpSpPr>
        <p:grpSpPr>
          <a:xfrm>
            <a:off x="5373745" y="3498778"/>
            <a:ext cx="2842964" cy="1313392"/>
            <a:chOff x="5373745" y="3498778"/>
            <a:chExt cx="2842964" cy="1313392"/>
          </a:xfrm>
        </p:grpSpPr>
        <p:sp>
          <p:nvSpPr>
            <p:cNvPr id="63" name="Freeform 62"/>
            <p:cNvSpPr/>
            <p:nvPr/>
          </p:nvSpPr>
          <p:spPr>
            <a:xfrm rot="5400000" flipH="1">
              <a:off x="6368073" y="3501912"/>
              <a:ext cx="838330" cy="832061"/>
            </a:xfrm>
            <a:custGeom>
              <a:avLst/>
              <a:gdLst/>
              <a:ahLst/>
              <a:cxnLst/>
              <a:rect l="0" t="0" r="0" b="0"/>
              <a:pathLst>
                <a:path>
                  <a:moveTo>
                    <a:pt x="45720" y="0"/>
                  </a:moveTo>
                  <a:lnTo>
                    <a:pt x="45720" y="1639639"/>
                  </a:lnTo>
                </a:path>
              </a:pathLst>
            </a:custGeom>
          </p:spPr>
          <p:style>
            <a:lnRef idx="2">
              <a:schemeClr val="accent1">
                <a:shade val="50000"/>
              </a:schemeClr>
            </a:lnRef>
            <a:fillRef idx="1">
              <a:schemeClr val="accent1"/>
            </a:fillRef>
            <a:effectRef idx="0">
              <a:schemeClr val="accent1"/>
            </a:effectRef>
            <a:fontRef idx="minor">
              <a:schemeClr val="lt1"/>
            </a:fontRef>
          </p:style>
        </p:sp>
        <p:sp>
          <p:nvSpPr>
            <p:cNvPr id="42" name="Rounded Rectangle 41"/>
            <p:cNvSpPr/>
            <p:nvPr/>
          </p:nvSpPr>
          <p:spPr>
            <a:xfrm>
              <a:off x="6309341" y="3511690"/>
              <a:ext cx="1907368" cy="130048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r>
                <a:rPr lang="en-US" sz="2000" b="1" dirty="0">
                  <a:solidFill>
                    <a:schemeClr val="bg1"/>
                  </a:solidFill>
                  <a:latin typeface="Leelawadee" pitchFamily="34" charset="-34"/>
                  <a:cs typeface="Leelawadee" pitchFamily="34" charset="-34"/>
                </a:rPr>
                <a:t>great!</a:t>
              </a:r>
            </a:p>
          </p:txBody>
        </p:sp>
        <p:sp>
          <p:nvSpPr>
            <p:cNvPr id="2" name="Oval 1"/>
            <p:cNvSpPr/>
            <p:nvPr/>
          </p:nvSpPr>
          <p:spPr bwMode="auto">
            <a:xfrm>
              <a:off x="7282536" y="3709517"/>
              <a:ext cx="830861" cy="830278"/>
            </a:xfrm>
            <a:prstGeom prst="ellipse">
              <a:avLst/>
            </a:prstGeom>
            <a:solidFill>
              <a:srgbClr val="92D050"/>
            </a:solidFill>
            <a:ln w="25400" cap="flat" cmpd="sng" algn="ctr">
              <a:solidFill>
                <a:srgbClr val="000000"/>
              </a:solidFill>
              <a:prstDash val="solid"/>
              <a:round/>
              <a:headEnd type="none" w="med" len="med"/>
              <a:tailEnd type="none" w="med" len="med"/>
            </a:ln>
            <a:effectLst/>
            <a:extLst/>
          </p:spPr>
          <p:txBody>
            <a:bodyPr vert="horz" wrap="square" lIns="91383" tIns="45690" rIns="91383" bIns="45690" numCol="1" rtlCol="0" anchor="ctr" anchorCtr="0" compatLnSpc="1">
              <a:prstTxWarp prst="textNoShape">
                <a:avLst/>
              </a:prstTxWarp>
            </a:bodyPr>
            <a:lstStyle/>
            <a:p>
              <a:r>
                <a:rPr lang="en-US" sz="5400" dirty="0">
                  <a:sym typeface="Wingdings"/>
                </a:rPr>
                <a:t></a:t>
              </a:r>
              <a:endParaRPr lang="en-US" sz="5400" dirty="0"/>
            </a:p>
          </p:txBody>
        </p:sp>
        <p:sp>
          <p:nvSpPr>
            <p:cNvPr id="59" name="TextBox 58"/>
            <p:cNvSpPr txBox="1"/>
            <p:nvPr/>
          </p:nvSpPr>
          <p:spPr>
            <a:xfrm>
              <a:off x="5373745" y="4000660"/>
              <a:ext cx="661778" cy="515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287" tIns="45638" rIns="91287" bIns="45638" rtlCol="0" anchor="ctr"/>
            <a:lstStyle>
              <a:defPPr>
                <a:defRPr lang="en-US"/>
              </a:defPPr>
              <a:lvl1pPr fontAlgn="auto">
                <a:spcBef>
                  <a:spcPts val="0"/>
                </a:spcBef>
                <a:spcAft>
                  <a:spcPts val="0"/>
                </a:spcAft>
                <a:defRPr sz="2000">
                  <a:solidFill>
                    <a:schemeClr val="bg1"/>
                  </a:solidFill>
                  <a:latin typeface="Bitter Regular"/>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a:solidFill>
                    <a:schemeClr val="tx1"/>
                  </a:solidFill>
                  <a:latin typeface="Leelawadee" panose="020B0502040204020203" pitchFamily="34" charset="-34"/>
                  <a:cs typeface="Leelawadee" panose="020B0502040204020203" pitchFamily="34" charset="-34"/>
                </a:rPr>
                <a:t>y</a:t>
              </a:r>
              <a:r>
                <a:rPr lang="en-US" b="1" dirty="0" smtClean="0">
                  <a:solidFill>
                    <a:schemeClr val="tx1"/>
                  </a:solidFill>
                  <a:latin typeface="Leelawadee" panose="020B0502040204020203" pitchFamily="34" charset="-34"/>
                  <a:cs typeface="Leelawadee" panose="020B0502040204020203" pitchFamily="34" charset="-34"/>
                </a:rPr>
                <a:t>es</a:t>
              </a:r>
              <a:endParaRPr lang="en-US" b="1" dirty="0">
                <a:solidFill>
                  <a:schemeClr val="tx1"/>
                </a:solidFill>
                <a:latin typeface="Leelawadee" panose="020B0502040204020203" pitchFamily="34" charset="-34"/>
                <a:cs typeface="Leelawadee" panose="020B0502040204020203" pitchFamily="34" charset="-34"/>
              </a:endParaRPr>
            </a:p>
          </p:txBody>
        </p:sp>
      </p:grpSp>
      <p:grpSp>
        <p:nvGrpSpPr>
          <p:cNvPr id="14" name="Group 86"/>
          <p:cNvGrpSpPr/>
          <p:nvPr/>
        </p:nvGrpSpPr>
        <p:grpSpPr>
          <a:xfrm>
            <a:off x="7772037" y="7355268"/>
            <a:ext cx="5163336" cy="2088296"/>
            <a:chOff x="7772037" y="7355268"/>
            <a:chExt cx="5163336" cy="2088296"/>
          </a:xfrm>
        </p:grpSpPr>
        <p:cxnSp>
          <p:nvCxnSpPr>
            <p:cNvPr id="83" name="Straight Connector 82"/>
            <p:cNvCxnSpPr>
              <a:stCxn id="60" idx="3"/>
            </p:cNvCxnSpPr>
            <p:nvPr/>
          </p:nvCxnSpPr>
          <p:spPr>
            <a:xfrm>
              <a:off x="10862080" y="8777736"/>
              <a:ext cx="1799834" cy="515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11097275" y="8096289"/>
              <a:ext cx="1838098" cy="12068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287" tIns="45638" rIns="91287" bIns="45638" rtlCol="0" anchor="ctr"/>
            <a:lstStyle/>
            <a:p>
              <a:pPr algn="l" fontAlgn="auto">
                <a:spcBef>
                  <a:spcPts val="0"/>
                </a:spcBef>
                <a:spcAft>
                  <a:spcPts val="0"/>
                </a:spcAft>
              </a:pPr>
              <a:r>
                <a:rPr lang="en-US" sz="2000" b="1" dirty="0">
                  <a:solidFill>
                    <a:schemeClr val="bg1"/>
                  </a:solidFill>
                  <a:latin typeface="Leelawadee" pitchFamily="34" charset="-34"/>
                  <a:cs typeface="Leelawadee" pitchFamily="34" charset="-34"/>
                </a:rPr>
                <a:t>great!</a:t>
              </a:r>
            </a:p>
          </p:txBody>
        </p:sp>
        <p:sp>
          <p:nvSpPr>
            <p:cNvPr id="50" name="Rounded Rectangle 49"/>
            <p:cNvSpPr/>
            <p:nvPr/>
          </p:nvSpPr>
          <p:spPr>
            <a:xfrm>
              <a:off x="7772037" y="8143084"/>
              <a:ext cx="2093784" cy="130048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dirty="0">
                  <a:solidFill>
                    <a:schemeClr val="bg1"/>
                  </a:solidFill>
                  <a:latin typeface="Leelawadee" pitchFamily="34" charset="-34"/>
                  <a:cs typeface="Leelawadee" pitchFamily="34" charset="-34"/>
                </a:rPr>
                <a:t>now does performance meet target?</a:t>
              </a:r>
            </a:p>
          </p:txBody>
        </p:sp>
        <p:sp>
          <p:nvSpPr>
            <p:cNvPr id="60" name="TextBox 59"/>
            <p:cNvSpPr txBox="1"/>
            <p:nvPr/>
          </p:nvSpPr>
          <p:spPr>
            <a:xfrm>
              <a:off x="10200302" y="8520175"/>
              <a:ext cx="661778" cy="515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287" tIns="45638" rIns="91287" bIns="45638" rtlCol="0" anchor="ctr"/>
            <a:lstStyle>
              <a:defPPr>
                <a:defRPr lang="en-US"/>
              </a:defPPr>
              <a:lvl1pPr fontAlgn="auto">
                <a:spcBef>
                  <a:spcPts val="0"/>
                </a:spcBef>
                <a:spcAft>
                  <a:spcPts val="0"/>
                </a:spcAft>
                <a:defRPr sz="2000">
                  <a:solidFill>
                    <a:schemeClr val="bg1"/>
                  </a:solidFill>
                  <a:latin typeface="Bitter Regular"/>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b="1" dirty="0">
                  <a:solidFill>
                    <a:schemeClr val="tx1"/>
                  </a:solidFill>
                  <a:latin typeface="Leelawadee" panose="020B0502040204020203" pitchFamily="34" charset="-34"/>
                  <a:cs typeface="Leelawadee" panose="020B0502040204020203" pitchFamily="34" charset="-34"/>
                </a:rPr>
                <a:t>y</a:t>
              </a:r>
              <a:r>
                <a:rPr lang="en-US" b="1" dirty="0" smtClean="0">
                  <a:solidFill>
                    <a:schemeClr val="tx1"/>
                  </a:solidFill>
                  <a:latin typeface="Leelawadee" panose="020B0502040204020203" pitchFamily="34" charset="-34"/>
                  <a:cs typeface="Leelawadee" panose="020B0502040204020203" pitchFamily="34" charset="-34"/>
                </a:rPr>
                <a:t>es</a:t>
              </a:r>
              <a:endParaRPr lang="en-US" b="1" dirty="0">
                <a:solidFill>
                  <a:schemeClr val="tx1"/>
                </a:solidFill>
                <a:latin typeface="Leelawadee" panose="020B0502040204020203" pitchFamily="34" charset="-34"/>
                <a:cs typeface="Leelawadee" panose="020B0502040204020203" pitchFamily="34" charset="-34"/>
              </a:endParaRPr>
            </a:p>
          </p:txBody>
        </p:sp>
        <p:cxnSp>
          <p:nvCxnSpPr>
            <p:cNvPr id="4" name="Straight Connector 3"/>
            <p:cNvCxnSpPr/>
            <p:nvPr/>
          </p:nvCxnSpPr>
          <p:spPr>
            <a:xfrm flipH="1">
              <a:off x="9579917" y="7355268"/>
              <a:ext cx="315496" cy="7281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ight Arrow 27"/>
            <p:cNvSpPr/>
            <p:nvPr/>
          </p:nvSpPr>
          <p:spPr bwMode="auto">
            <a:xfrm>
              <a:off x="9761260" y="8612567"/>
              <a:ext cx="439040" cy="216717"/>
            </a:xfrm>
            <a:prstGeom prst="rightArrow">
              <a:avLst/>
            </a:prstGeom>
            <a:solidFill>
              <a:schemeClr val="tx1"/>
            </a:solidFill>
            <a:ln w="25400" cap="flat" cmpd="sng" algn="ctr">
              <a:solidFill>
                <a:srgbClr val="000000"/>
              </a:solid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endParaRPr lang="en-US"/>
            </a:p>
          </p:txBody>
        </p:sp>
        <p:sp>
          <p:nvSpPr>
            <p:cNvPr id="64" name="Oval 63"/>
            <p:cNvSpPr/>
            <p:nvPr/>
          </p:nvSpPr>
          <p:spPr bwMode="auto">
            <a:xfrm>
              <a:off x="12063190" y="8290913"/>
              <a:ext cx="830861" cy="830278"/>
            </a:xfrm>
            <a:prstGeom prst="ellipse">
              <a:avLst/>
            </a:prstGeom>
            <a:solidFill>
              <a:srgbClr val="92D050"/>
            </a:solidFill>
            <a:ln w="25400" cap="flat" cmpd="sng" algn="ctr">
              <a:solidFill>
                <a:srgbClr val="000000"/>
              </a:solidFill>
              <a:prstDash val="solid"/>
              <a:round/>
              <a:headEnd type="none" w="med" len="med"/>
              <a:tailEnd type="none" w="med" len="med"/>
            </a:ln>
            <a:effectLst/>
            <a:extLst/>
          </p:spPr>
          <p:txBody>
            <a:bodyPr vert="horz" wrap="square" lIns="91383" tIns="45690" rIns="91383" bIns="45690" numCol="1" rtlCol="0" anchor="ctr" anchorCtr="0" compatLnSpc="1">
              <a:prstTxWarp prst="textNoShape">
                <a:avLst/>
              </a:prstTxWarp>
            </a:bodyPr>
            <a:lstStyle/>
            <a:p>
              <a:r>
                <a:rPr lang="en-US" sz="5400" dirty="0">
                  <a:sym typeface="Wingdings"/>
                </a:rPr>
                <a:t></a:t>
              </a:r>
              <a:endParaRPr lang="en-US" sz="5400" dirty="0"/>
            </a:p>
          </p:txBody>
        </p:sp>
        <p:sp>
          <p:nvSpPr>
            <p:cNvPr id="68" name="Dodecagon 67"/>
            <p:cNvSpPr/>
            <p:nvPr/>
          </p:nvSpPr>
          <p:spPr bwMode="auto">
            <a:xfrm>
              <a:off x="9304169" y="7570863"/>
              <a:ext cx="866987" cy="846032"/>
            </a:xfrm>
            <a:prstGeom prst="dodecagon">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91287" tIns="45638" rIns="91287" bIns="45638" rtlCol="0" anchor="ctr"/>
            <a:lstStyle/>
            <a:p>
              <a:pPr fontAlgn="auto">
                <a:spcBef>
                  <a:spcPts val="0"/>
                </a:spcBef>
                <a:spcAft>
                  <a:spcPts val="0"/>
                </a:spcAft>
              </a:pPr>
              <a:r>
                <a:rPr lang="en-US" sz="4400" b="1" dirty="0">
                  <a:solidFill>
                    <a:schemeClr val="bg1"/>
                  </a:solidFill>
                  <a:latin typeface="Leelawadee" pitchFamily="34" charset="-34"/>
                  <a:cs typeface="Leelawadee" pitchFamily="34" charset="-34"/>
                </a:rPr>
                <a:t>?</a:t>
              </a:r>
            </a:p>
          </p:txBody>
        </p:sp>
      </p:grpSp>
      <p:sp>
        <p:nvSpPr>
          <p:cNvPr id="74" name="TextBox 73"/>
          <p:cNvSpPr txBox="1"/>
          <p:nvPr/>
        </p:nvSpPr>
        <p:spPr>
          <a:xfrm>
            <a:off x="10617200" y="21730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pg10</a:t>
            </a:r>
            <a:endParaRPr lang="en-US" sz="3600" b="1" dirty="0">
              <a:latin typeface="Leelawadee" panose="020B0502040204020203" pitchFamily="34" charset="-34"/>
              <a:cs typeface="Leelawadee" panose="020B0502040204020203" pitchFamily="34" charset="-34"/>
            </a:endParaRPr>
          </a:p>
        </p:txBody>
      </p:sp>
      <p:grpSp>
        <p:nvGrpSpPr>
          <p:cNvPr id="15" name="Group 100"/>
          <p:cNvGrpSpPr/>
          <p:nvPr/>
        </p:nvGrpSpPr>
        <p:grpSpPr>
          <a:xfrm>
            <a:off x="2844546" y="2323718"/>
            <a:ext cx="2529197" cy="2616251"/>
            <a:chOff x="2844546" y="2323718"/>
            <a:chExt cx="2529197" cy="2616251"/>
          </a:xfrm>
        </p:grpSpPr>
        <p:sp>
          <p:nvSpPr>
            <p:cNvPr id="44" name="Freeform 43"/>
            <p:cNvSpPr/>
            <p:nvPr/>
          </p:nvSpPr>
          <p:spPr>
            <a:xfrm>
              <a:off x="3697060" y="2323718"/>
              <a:ext cx="732103" cy="2331931"/>
            </a:xfrm>
            <a:custGeom>
              <a:avLst/>
              <a:gdLst/>
              <a:ahLst/>
              <a:cxnLst/>
              <a:rect l="0" t="0" r="0" b="0"/>
              <a:pathLst>
                <a:path>
                  <a:moveTo>
                    <a:pt x="45720" y="0"/>
                  </a:moveTo>
                  <a:lnTo>
                    <a:pt x="45720" y="1639639"/>
                  </a:ln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sp>
        <p:grpSp>
          <p:nvGrpSpPr>
            <p:cNvPr id="17" name="Group 80"/>
            <p:cNvGrpSpPr/>
            <p:nvPr/>
          </p:nvGrpSpPr>
          <p:grpSpPr>
            <a:xfrm>
              <a:off x="2844546" y="3343523"/>
              <a:ext cx="2529197" cy="1596446"/>
              <a:chOff x="2844546" y="3343523"/>
              <a:chExt cx="2529197" cy="1596446"/>
            </a:xfrm>
          </p:grpSpPr>
          <p:sp>
            <p:nvSpPr>
              <p:cNvPr id="43" name="Rounded Rectangle 42"/>
              <p:cNvSpPr/>
              <p:nvPr/>
            </p:nvSpPr>
            <p:spPr>
              <a:xfrm>
                <a:off x="2844546" y="3639489"/>
                <a:ext cx="2051999" cy="130048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dirty="0">
                    <a:solidFill>
                      <a:schemeClr val="bg1"/>
                    </a:solidFill>
                    <a:latin typeface="Leelawadee" pitchFamily="34" charset="-34"/>
                    <a:cs typeface="Leelawadee" pitchFamily="34" charset="-34"/>
                  </a:rPr>
                  <a:t>does performance meet target?</a:t>
                </a:r>
              </a:p>
            </p:txBody>
          </p:sp>
          <p:sp>
            <p:nvSpPr>
              <p:cNvPr id="57" name="Dodecagon 56"/>
              <p:cNvSpPr/>
              <p:nvPr/>
            </p:nvSpPr>
            <p:spPr bwMode="auto">
              <a:xfrm>
                <a:off x="4506756" y="3343523"/>
                <a:ext cx="866987" cy="846032"/>
              </a:xfrm>
              <a:prstGeom prst="dodecagon">
                <a:avLst/>
              </a:prstGeom>
              <a:solidFill>
                <a:schemeClr val="bg1">
                  <a:lumMod val="50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lIns="91287" tIns="45638" rIns="91287" bIns="45638" rtlCol="0" anchor="ctr"/>
              <a:lstStyle/>
              <a:p>
                <a:pPr fontAlgn="auto">
                  <a:spcBef>
                    <a:spcPts val="0"/>
                  </a:spcBef>
                  <a:spcAft>
                    <a:spcPts val="0"/>
                  </a:spcAft>
                </a:pPr>
                <a:r>
                  <a:rPr lang="en-US" sz="6000" b="1" dirty="0">
                    <a:solidFill>
                      <a:schemeClr val="bg1"/>
                    </a:solidFill>
                    <a:latin typeface="Leelawadee" pitchFamily="34" charset="-34"/>
                    <a:cs typeface="Leelawadee" pitchFamily="34" charset="-34"/>
                  </a:rPr>
                  <a:t>?</a:t>
                </a:r>
              </a:p>
            </p:txBody>
          </p:sp>
          <p:sp>
            <p:nvSpPr>
              <p:cNvPr id="78" name="Right Arrow 77"/>
              <p:cNvSpPr/>
              <p:nvPr/>
            </p:nvSpPr>
            <p:spPr bwMode="auto">
              <a:xfrm>
                <a:off x="4882731" y="4258239"/>
                <a:ext cx="439040" cy="216717"/>
              </a:xfrm>
              <a:prstGeom prst="rightArrow">
                <a:avLst/>
              </a:prstGeom>
              <a:solidFill>
                <a:schemeClr val="tx1"/>
              </a:solidFill>
              <a:ln w="25400" cap="flat" cmpd="sng" algn="ctr">
                <a:solidFill>
                  <a:srgbClr val="000000"/>
                </a:solid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endParaRPr lang="en-US"/>
              </a:p>
            </p:txBody>
          </p:sp>
        </p:grpSp>
      </p:grpSp>
      <p:grpSp>
        <p:nvGrpSpPr>
          <p:cNvPr id="18" name="Group 93"/>
          <p:cNvGrpSpPr/>
          <p:nvPr/>
        </p:nvGrpSpPr>
        <p:grpSpPr>
          <a:xfrm>
            <a:off x="2841878" y="1314651"/>
            <a:ext cx="2593403" cy="1923651"/>
            <a:chOff x="2841878" y="1314651"/>
            <a:chExt cx="2593403" cy="1923651"/>
          </a:xfrm>
        </p:grpSpPr>
        <p:sp>
          <p:nvSpPr>
            <p:cNvPr id="38" name="Freeform 37"/>
            <p:cNvSpPr/>
            <p:nvPr/>
          </p:nvSpPr>
          <p:spPr>
            <a:xfrm rot="5400000" flipH="1">
              <a:off x="3070265" y="1831934"/>
              <a:ext cx="838330" cy="832061"/>
            </a:xfrm>
            <a:custGeom>
              <a:avLst/>
              <a:gdLst/>
              <a:ahLst/>
              <a:cxnLst/>
              <a:rect l="0" t="0" r="0" b="0"/>
              <a:pathLst>
                <a:path>
                  <a:moveTo>
                    <a:pt x="45720" y="0"/>
                  </a:moveTo>
                  <a:lnTo>
                    <a:pt x="45720" y="1639639"/>
                  </a:lnTo>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sp>
        <p:sp>
          <p:nvSpPr>
            <p:cNvPr id="39" name="Rounded Rectangle 38"/>
            <p:cNvSpPr/>
            <p:nvPr/>
          </p:nvSpPr>
          <p:spPr>
            <a:xfrm>
              <a:off x="2841878" y="1937822"/>
              <a:ext cx="1907368" cy="130048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dirty="0">
                  <a:solidFill>
                    <a:schemeClr val="bg1"/>
                  </a:solidFill>
                  <a:latin typeface="Leelawadee" panose="020B0502040204020203" pitchFamily="34" charset="-34"/>
                  <a:cs typeface="Leelawadee" panose="020B0502040204020203" pitchFamily="34" charset="-34"/>
                </a:rPr>
                <a:t>coach, set goals and follow up </a:t>
              </a:r>
            </a:p>
          </p:txBody>
        </p:sp>
        <p:sp>
          <p:nvSpPr>
            <p:cNvPr id="97" name="Rectangle 96"/>
            <p:cNvSpPr/>
            <p:nvPr/>
          </p:nvSpPr>
          <p:spPr bwMode="auto">
            <a:xfrm>
              <a:off x="4520880" y="1314651"/>
              <a:ext cx="914401" cy="914401"/>
            </a:xfrm>
            <a:prstGeom prst="rect">
              <a:avLst/>
            </a:prstGeom>
            <a:solidFill>
              <a:srgbClr val="00DECE"/>
            </a:solidFill>
            <a:ln w="25400" cap="flat" cmpd="sng" algn="ctr">
              <a:no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r>
                <a:rPr lang="en-US" b="1" dirty="0">
                  <a:solidFill>
                    <a:schemeClr val="bg1"/>
                  </a:solidFill>
                  <a:latin typeface="Leelawadee" pitchFamily="34" charset="-34"/>
                  <a:cs typeface="Leelawadee" pitchFamily="34" charset="-34"/>
                </a:rPr>
                <a:t>2</a:t>
              </a:r>
            </a:p>
          </p:txBody>
        </p:sp>
      </p:grpSp>
      <p:sp>
        <p:nvSpPr>
          <p:cNvPr id="104" name="Rounded Rectangle 103"/>
          <p:cNvSpPr/>
          <p:nvPr/>
        </p:nvSpPr>
        <p:spPr bwMode="auto">
          <a:xfrm>
            <a:off x="2692400" y="1219200"/>
            <a:ext cx="10668000" cy="8534400"/>
          </a:xfrm>
          <a:prstGeom prst="roundRect">
            <a:avLst/>
          </a:prstGeom>
          <a:solidFill>
            <a:schemeClr val="bg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Oval 9"/>
          <p:cNvSpPr/>
          <p:nvPr/>
        </p:nvSpPr>
        <p:spPr bwMode="auto">
          <a:xfrm>
            <a:off x="341113" y="7907049"/>
            <a:ext cx="2620321" cy="1460696"/>
          </a:xfrm>
          <a:prstGeom prst="ellipse">
            <a:avLst/>
          </a:prstGeom>
          <a:noFill/>
          <a:ln w="28575">
            <a:solidFill>
              <a:srgbClr val="FF6600"/>
            </a:solidFill>
          </a:ln>
          <a:effectLst/>
          <a:extLst/>
        </p:spPr>
        <p:txBody>
          <a:bodyPr vert="horz" wrap="square" lIns="129823" tIns="64912" rIns="129823" bIns="64912" numCol="1" rtlCol="0" anchor="t" anchorCtr="0" compatLnSpc="1">
            <a:prstTxWarp prst="textNoShape">
              <a:avLst/>
            </a:prstTxWarp>
          </a:bodyPr>
          <a:lstStyle/>
          <a:p>
            <a:pPr defTabSz="1296200"/>
            <a:endParaRPr lang="en-US" sz="2300" b="1">
              <a:solidFill>
                <a:schemeClr val="tx1"/>
              </a:solidFill>
              <a:latin typeface="Bitter Regular"/>
            </a:endParaRPr>
          </a:p>
        </p:txBody>
      </p:sp>
      <p:sp>
        <p:nvSpPr>
          <p:cNvPr id="70" name="TextBox 69"/>
          <p:cNvSpPr txBox="1"/>
          <p:nvPr/>
        </p:nvSpPr>
        <p:spPr>
          <a:xfrm>
            <a:off x="93883" y="8277775"/>
            <a:ext cx="3200988" cy="500424"/>
          </a:xfrm>
          <a:prstGeom prst="rect">
            <a:avLst/>
          </a:prstGeom>
          <a:noFill/>
        </p:spPr>
        <p:txBody>
          <a:bodyPr wrap="square" lIns="129823" tIns="64912" rIns="129823" bIns="64912" rtlCol="0">
            <a:spAutoFit/>
          </a:bodyPr>
          <a:lstStyle/>
          <a:p>
            <a:pPr fontAlgn="auto">
              <a:spcBef>
                <a:spcPts val="0"/>
              </a:spcBef>
              <a:spcAft>
                <a:spcPts val="0"/>
              </a:spcAft>
            </a:pPr>
            <a:r>
              <a:rPr lang="en-US" sz="2400" dirty="0">
                <a:solidFill>
                  <a:prstClr val="black"/>
                </a:solidFill>
                <a:latin typeface="Bitter Regular"/>
                <a:cs typeface="+mn-cs"/>
              </a:rPr>
              <a:t> </a:t>
            </a:r>
            <a:r>
              <a:rPr lang="en-US" sz="2400" b="1" dirty="0" smtClean="0">
                <a:solidFill>
                  <a:schemeClr val="tx1"/>
                </a:solidFill>
                <a:latin typeface="Adobe Fan Heiti Std B" pitchFamily="34" charset="-128"/>
                <a:ea typeface="Adobe Fan Heiti Std B" pitchFamily="34" charset="-128"/>
                <a:cs typeface="Leelawadee" panose="020B0502040204020203" pitchFamily="34" charset="-34"/>
              </a:rPr>
              <a:t>Make a Decision</a:t>
            </a:r>
            <a:endParaRPr lang="en-US" sz="2400" b="1" dirty="0">
              <a:solidFill>
                <a:schemeClr val="tx1"/>
              </a:solidFill>
              <a:latin typeface="Adobe Fan Heiti Std B" pitchFamily="34" charset="-128"/>
              <a:ea typeface="Adobe Fan Heiti Std B" pitchFamily="34" charset="-128"/>
              <a:cs typeface="Leelawadee" panose="020B0502040204020203" pitchFamily="34" charset="-34"/>
            </a:endParaRPr>
          </a:p>
        </p:txBody>
      </p:sp>
      <p:sp>
        <p:nvSpPr>
          <p:cNvPr id="90" name="Right Arrow 89"/>
          <p:cNvSpPr/>
          <p:nvPr/>
        </p:nvSpPr>
        <p:spPr bwMode="auto">
          <a:xfrm rot="5400000">
            <a:off x="1095062" y="7372036"/>
            <a:ext cx="916598" cy="416075"/>
          </a:xfrm>
          <a:prstGeom prst="rightArrow">
            <a:avLst/>
          </a:prstGeom>
          <a:solidFill>
            <a:schemeClr val="tx1"/>
          </a:solidFill>
          <a:ln w="25400" cap="flat" cmpd="sng" algn="ctr">
            <a:solidFill>
              <a:srgbClr val="000000"/>
            </a:solid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endParaRPr lang="en-US"/>
          </a:p>
        </p:txBody>
      </p:sp>
      <p:sp>
        <p:nvSpPr>
          <p:cNvPr id="72" name="Rectangle 71"/>
          <p:cNvSpPr/>
          <p:nvPr/>
        </p:nvSpPr>
        <p:spPr bwMode="auto">
          <a:xfrm>
            <a:off x="10160000" y="1524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6146" name="Picture 2"/>
          <p:cNvPicPr>
            <a:picLocks noChangeAspect="1" noChangeArrowheads="1"/>
          </p:cNvPicPr>
          <p:nvPr/>
        </p:nvPicPr>
        <p:blipFill>
          <a:blip r:embed="rId4"/>
          <a:srcRect/>
          <a:stretch>
            <a:fillRect/>
          </a:stretch>
        </p:blipFill>
        <p:spPr bwMode="auto">
          <a:xfrm>
            <a:off x="10541000" y="381000"/>
            <a:ext cx="1549400" cy="1791630"/>
          </a:xfrm>
          <a:prstGeom prst="rect">
            <a:avLst/>
          </a:prstGeom>
          <a:noFill/>
          <a:ln w="9525">
            <a:solidFill>
              <a:schemeClr val="tx1">
                <a:lumMod val="65000"/>
                <a:lumOff val="35000"/>
              </a:schemeClr>
            </a:solidFill>
            <a:miter lim="800000"/>
            <a:headEnd/>
            <a:tailEnd/>
          </a:ln>
        </p:spPr>
      </p:pic>
      <p:sp>
        <p:nvSpPr>
          <p:cNvPr id="105" name="TextBox 104"/>
          <p:cNvSpPr txBox="1"/>
          <p:nvPr/>
        </p:nvSpPr>
        <p:spPr>
          <a:xfrm>
            <a:off x="10160000" y="2286000"/>
            <a:ext cx="2286000" cy="584775"/>
          </a:xfrm>
          <a:prstGeom prst="rect">
            <a:avLst/>
          </a:prstGeom>
          <a:noFill/>
        </p:spPr>
        <p:txBody>
          <a:bodyPr wrap="square" rtlCol="0">
            <a:spAutoFit/>
          </a:bodyPr>
          <a:lstStyle/>
          <a:p>
            <a:r>
              <a:rPr lang="en-US" sz="3200" b="1" dirty="0" smtClean="0">
                <a:latin typeface="Leelawadee" panose="020B0502040204020203" pitchFamily="34" charset="-34"/>
                <a:cs typeface="Leelawadee" panose="020B0502040204020203" pitchFamily="34" charset="-34"/>
              </a:rPr>
              <a:t>Pg15</a:t>
            </a:r>
            <a:endParaRPr lang="en-US" sz="3200" b="1" dirty="0">
              <a:latin typeface="Leelawadee" panose="020B0502040204020203" pitchFamily="34" charset="-34"/>
              <a:cs typeface="Leelawadee" panose="020B0502040204020203" pitchFamily="34" charset="-34"/>
            </a:endParaRPr>
          </a:p>
        </p:txBody>
      </p:sp>
      <p:sp>
        <p:nvSpPr>
          <p:cNvPr id="100" name="Rectangle 99"/>
          <p:cNvSpPr/>
          <p:nvPr/>
        </p:nvSpPr>
        <p:spPr bwMode="auto">
          <a:xfrm>
            <a:off x="93885" y="7315200"/>
            <a:ext cx="914401" cy="914401"/>
          </a:xfrm>
          <a:prstGeom prst="rect">
            <a:avLst/>
          </a:prstGeom>
          <a:solidFill>
            <a:srgbClr val="00DECE"/>
          </a:solidFill>
          <a:ln w="25400" cap="flat" cmpd="sng" algn="ctr">
            <a:noFill/>
            <a:prstDash val="solid"/>
            <a:round/>
            <a:headEnd type="none" w="med" len="med"/>
            <a:tailEnd type="none" w="med" len="med"/>
          </a:ln>
          <a:effectLst/>
          <a:extLst/>
        </p:spPr>
        <p:txBody>
          <a:bodyPr vert="horz" wrap="square" lIns="91287" tIns="45638" rIns="91287" bIns="45638" numCol="1" rtlCol="0" anchor="t" anchorCtr="0" compatLnSpc="1">
            <a:prstTxWarp prst="textNoShape">
              <a:avLst/>
            </a:prstTxWarp>
          </a:bodyPr>
          <a:lstStyle/>
          <a:p>
            <a:pPr defTabSz="911398"/>
            <a:r>
              <a:rPr lang="en-US" b="1" dirty="0">
                <a:solidFill>
                  <a:schemeClr val="bg1"/>
                </a:solidFill>
                <a:latin typeface="Leelawadee" pitchFamily="34" charset="-34"/>
                <a:cs typeface="Leelawadee" pitchFamily="34" charset="-34"/>
              </a:rPr>
              <a:t>3</a:t>
            </a:r>
          </a:p>
        </p:txBody>
      </p:sp>
    </p:spTree>
    <p:custDataLst>
      <p:tags r:id="rId1"/>
    </p:custDataLst>
    <p:extLst>
      <p:ext uri="{BB962C8B-B14F-4D97-AF65-F5344CB8AC3E}">
        <p14:creationId xmlns:p14="http://schemas.microsoft.com/office/powerpoint/2010/main" xmlns="" val="349315292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xit" presetSubtype="10" fill="hold" nodeType="click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strVal val="ppt_h"/>
                                          </p:val>
                                        </p:tav>
                                      </p:tavLst>
                                    </p:anim>
                                    <p:set>
                                      <p:cBhvr>
                                        <p:cTn id="58" dur="1" fill="hold">
                                          <p:stCondLst>
                                            <p:cond delay="499"/>
                                          </p:stCondLst>
                                        </p:cTn>
                                        <p:tgtEl>
                                          <p:spTgt spid="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wipe(down)">
                                      <p:cBhvr>
                                        <p:cTn id="65" dur="500"/>
                                        <p:tgtEl>
                                          <p:spTgt spid="10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up)">
                                      <p:cBhvr>
                                        <p:cTn id="75" dur="500"/>
                                        <p:tgtEl>
                                          <p:spTgt spid="6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99"/>
                                        </p:tgtEl>
                                        <p:attrNameLst>
                                          <p:attrName>style.visibility</p:attrName>
                                        </p:attrNameLst>
                                      </p:cBhvr>
                                      <p:to>
                                        <p:strVal val="visible"/>
                                      </p:to>
                                    </p:set>
                                    <p:animEffect transition="in" filter="wipe(up)">
                                      <p:cBhvr>
                                        <p:cTn id="78" dur="500"/>
                                        <p:tgtEl>
                                          <p:spTgt spid="99"/>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up)">
                                      <p:cBhvr>
                                        <p:cTn id="81" dur="500"/>
                                        <p:tgtEl>
                                          <p:spTgt spid="6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wipe(up)">
                                      <p:cBhvr>
                                        <p:cTn id="86" dur="500"/>
                                        <p:tgtEl>
                                          <p:spTgt spid="10"/>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wipe(up)">
                                      <p:cBhvr>
                                        <p:cTn id="89" dur="500"/>
                                        <p:tgtEl>
                                          <p:spTgt spid="90"/>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wipe(up)">
                                      <p:cBhvr>
                                        <p:cTn id="92" dur="500"/>
                                        <p:tgtEl>
                                          <p:spTgt spid="6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up)">
                                      <p:cBhvr>
                                        <p:cTn id="97" dur="500"/>
                                        <p:tgtEl>
                                          <p:spTgt spid="70"/>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wipe(up)">
                                      <p:cBhvr>
                                        <p:cTn id="100" dur="500"/>
                                        <p:tgtEl>
                                          <p:spTgt spid="71"/>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Effect transition="in" filter="wipe(up)">
                                      <p:cBhvr>
                                        <p:cTn id="10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55" grpId="0"/>
      <p:bldP spid="99" grpId="0" animBg="1"/>
      <p:bldP spid="67" grpId="0" animBg="1"/>
      <p:bldP spid="69" grpId="0" animBg="1"/>
      <p:bldP spid="71" grpId="0" animBg="1"/>
      <p:bldP spid="104" grpId="0" animBg="1"/>
      <p:bldP spid="10" grpId="0" animBg="1"/>
      <p:bldP spid="70" grpId="0"/>
      <p:bldP spid="90" grpId="0" animBg="1"/>
      <p:bldP spid="10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srcRect/>
          <a:stretch>
            <a:fillRect/>
          </a:stretch>
        </p:blipFill>
        <p:spPr bwMode="auto">
          <a:xfrm>
            <a:off x="-1" y="2209800"/>
            <a:ext cx="9907899" cy="6781800"/>
          </a:xfrm>
          <a:prstGeom prst="rect">
            <a:avLst/>
          </a:prstGeom>
          <a:noFill/>
          <a:ln w="9525">
            <a:noFill/>
            <a:miter lim="800000"/>
            <a:headEnd/>
            <a:tailEnd/>
          </a:ln>
        </p:spPr>
      </p:pic>
      <p:sp>
        <p:nvSpPr>
          <p:cNvPr id="16" name="Rectangle 15"/>
          <p:cNvSpPr/>
          <p:nvPr/>
        </p:nvSpPr>
        <p:spPr bwMode="auto">
          <a:xfrm>
            <a:off x="9779000" y="0"/>
            <a:ext cx="322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Title 1"/>
          <p:cNvSpPr>
            <a:spLocks noGrp="1"/>
          </p:cNvSpPr>
          <p:nvPr>
            <p:ph type="title"/>
          </p:nvPr>
        </p:nvSpPr>
        <p:spPr>
          <a:xfrm>
            <a:off x="-584200" y="76200"/>
            <a:ext cx="11125200" cy="1625600"/>
          </a:xfrm>
        </p:spPr>
        <p:txBody>
          <a:bodyPr/>
          <a:lstStyle/>
          <a:p>
            <a:r>
              <a:rPr lang="en-US" b="1" dirty="0" smtClean="0">
                <a:latin typeface="Leelawadee" pitchFamily="34" charset="-34"/>
                <a:cs typeface="Leelawadee" pitchFamily="34" charset="-34"/>
              </a:rPr>
              <a:t>Steps 1-5</a:t>
            </a:r>
            <a:br>
              <a:rPr lang="en-US" b="1" dirty="0" smtClean="0">
                <a:latin typeface="Leelawadee" pitchFamily="34" charset="-34"/>
                <a:cs typeface="Leelawadee" pitchFamily="34" charset="-34"/>
              </a:rPr>
            </a:br>
            <a:r>
              <a:rPr lang="en-US" b="1" dirty="0" smtClean="0">
                <a:latin typeface="Leelawadee" pitchFamily="34" charset="-34"/>
                <a:cs typeface="Leelawadee" pitchFamily="34" charset="-34"/>
              </a:rPr>
              <a:t>Analyze Performance</a:t>
            </a:r>
            <a:br>
              <a:rPr lang="en-US" b="1" dirty="0" smtClean="0">
                <a:latin typeface="Leelawadee" pitchFamily="34" charset="-34"/>
                <a:cs typeface="Leelawadee" pitchFamily="34" charset="-34"/>
              </a:rPr>
            </a:br>
            <a:endParaRPr lang="en-US" sz="4800" dirty="0">
              <a:latin typeface="Leelawadee" pitchFamily="34" charset="-34"/>
              <a:cs typeface="Leelawadee" pitchFamily="34" charset="-34"/>
            </a:endParaRPr>
          </a:p>
        </p:txBody>
      </p:sp>
      <p:sp>
        <p:nvSpPr>
          <p:cNvPr id="9" name="TextBox 8"/>
          <p:cNvSpPr txBox="1"/>
          <p:nvPr/>
        </p:nvSpPr>
        <p:spPr>
          <a:xfrm>
            <a:off x="9702800" y="533400"/>
            <a:ext cx="3048000" cy="6801862"/>
          </a:xfrm>
          <a:prstGeom prst="rect">
            <a:avLst/>
          </a:prstGeom>
          <a:noFill/>
        </p:spPr>
        <p:txBody>
          <a:bodyPr wrap="square" rtlCol="0">
            <a:spAutoFit/>
          </a:bodyPr>
          <a:lstStyle/>
          <a:p>
            <a:r>
              <a:rPr lang="en-US" sz="3200" b="1" dirty="0" smtClean="0">
                <a:solidFill>
                  <a:schemeClr val="bg1"/>
                </a:solidFill>
                <a:latin typeface="Articulate" pitchFamily="2" charset="0"/>
              </a:rPr>
              <a:t>Instructions</a:t>
            </a:r>
          </a:p>
          <a:p>
            <a:endParaRPr lang="en-US" sz="3200" b="1" dirty="0" smtClean="0">
              <a:solidFill>
                <a:schemeClr val="bg1"/>
              </a:solidFill>
              <a:latin typeface="Articulate" pitchFamily="2" charset="0"/>
            </a:endParaRPr>
          </a:p>
          <a:p>
            <a:r>
              <a:rPr lang="en-US" sz="3600" dirty="0" smtClean="0">
                <a:solidFill>
                  <a:srgbClr val="FFC000"/>
                </a:solidFill>
                <a:latin typeface="Articulate" pitchFamily="2" charset="0"/>
              </a:rPr>
              <a:t>Read Case 1 </a:t>
            </a:r>
          </a:p>
          <a:p>
            <a:endParaRPr lang="en-US" sz="3600" dirty="0" smtClean="0">
              <a:solidFill>
                <a:srgbClr val="FFC000"/>
              </a:solidFill>
              <a:latin typeface="Articulate" pitchFamily="2" charset="0"/>
            </a:endParaRPr>
          </a:p>
          <a:p>
            <a:r>
              <a:rPr lang="en-US" sz="3600" dirty="0" smtClean="0">
                <a:solidFill>
                  <a:srgbClr val="FFC000"/>
                </a:solidFill>
                <a:latin typeface="Articulate" pitchFamily="2" charset="0"/>
              </a:rPr>
              <a:t>Answer Questions </a:t>
            </a:r>
            <a:br>
              <a:rPr lang="en-US" sz="3600" dirty="0" smtClean="0">
                <a:solidFill>
                  <a:srgbClr val="FFC000"/>
                </a:solidFill>
                <a:latin typeface="Articulate" pitchFamily="2" charset="0"/>
              </a:rPr>
            </a:br>
            <a:r>
              <a:rPr lang="en-US" sz="3600" dirty="0" smtClean="0">
                <a:solidFill>
                  <a:srgbClr val="FFC000"/>
                </a:solidFill>
                <a:latin typeface="Articulate" pitchFamily="2" charset="0"/>
              </a:rPr>
              <a:t>1-5</a:t>
            </a:r>
          </a:p>
          <a:p>
            <a:endParaRPr lang="en-US" sz="3200" b="1" dirty="0" smtClean="0">
              <a:solidFill>
                <a:schemeClr val="bg1"/>
              </a:solidFill>
              <a:latin typeface="Articulate" pitchFamily="2" charset="0"/>
            </a:endParaRPr>
          </a:p>
          <a:p>
            <a:endParaRPr lang="en-US" sz="3200" b="1" dirty="0" smtClean="0">
              <a:solidFill>
                <a:schemeClr val="bg1"/>
              </a:solidFill>
              <a:latin typeface="Articulate" pitchFamily="2" charset="0"/>
            </a:endParaRPr>
          </a:p>
          <a:p>
            <a:endParaRPr lang="en-US" sz="3200" b="1" dirty="0" smtClean="0">
              <a:solidFill>
                <a:schemeClr val="bg1"/>
              </a:solidFill>
              <a:latin typeface="Articulate" pitchFamily="2" charset="0"/>
            </a:endParaRPr>
          </a:p>
          <a:p>
            <a:r>
              <a:rPr lang="en-US" sz="3200" b="1" dirty="0" smtClean="0">
                <a:solidFill>
                  <a:schemeClr val="bg1"/>
                </a:solidFill>
                <a:latin typeface="Articulate" pitchFamily="2" charset="0"/>
              </a:rPr>
              <a:t>  </a:t>
            </a:r>
          </a:p>
          <a:p>
            <a:endParaRPr lang="en-US" sz="3200" b="1" dirty="0" smtClean="0">
              <a:solidFill>
                <a:schemeClr val="bg1"/>
              </a:solidFill>
              <a:latin typeface="Articulate" pitchFamily="2" charset="0"/>
            </a:endParaRPr>
          </a:p>
          <a:p>
            <a:endParaRPr lang="en-US" sz="3200" dirty="0">
              <a:latin typeface="Articulate" pitchFamily="2" charset="0"/>
            </a:endParaRPr>
          </a:p>
        </p:txBody>
      </p:sp>
      <p:sp>
        <p:nvSpPr>
          <p:cNvPr id="45" name="Rectangle 44"/>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Rectangle 45"/>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TextBox 46"/>
          <p:cNvSpPr txBox="1"/>
          <p:nvPr/>
        </p:nvSpPr>
        <p:spPr>
          <a:xfrm>
            <a:off x="10160000" y="9031069"/>
            <a:ext cx="2286000" cy="584775"/>
          </a:xfrm>
          <a:prstGeom prst="rect">
            <a:avLst/>
          </a:prstGeom>
          <a:noFill/>
        </p:spPr>
        <p:txBody>
          <a:bodyPr wrap="square" rtlCol="0">
            <a:spAutoFit/>
          </a:bodyPr>
          <a:lstStyle/>
          <a:p>
            <a:r>
              <a:rPr lang="en-US" sz="3200" b="1" dirty="0" smtClean="0">
                <a:latin typeface="Leelawadee" panose="020B0502040204020203" pitchFamily="34" charset="-34"/>
                <a:cs typeface="Leelawadee" panose="020B0502040204020203" pitchFamily="34" charset="-34"/>
              </a:rPr>
              <a:t>pg16</a:t>
            </a:r>
            <a:endParaRPr lang="en-US" sz="3200" b="1" dirty="0">
              <a:latin typeface="Leelawadee" panose="020B0502040204020203" pitchFamily="34" charset="-34"/>
              <a:cs typeface="Leelawadee" panose="020B0502040204020203" pitchFamily="34" charset="-34"/>
            </a:endParaRPr>
          </a:p>
        </p:txBody>
      </p:sp>
      <p:pic>
        <p:nvPicPr>
          <p:cNvPr id="29" name="Picture 3"/>
          <p:cNvPicPr>
            <a:picLocks noChangeAspect="1" noChangeArrowheads="1"/>
          </p:cNvPicPr>
          <p:nvPr/>
        </p:nvPicPr>
        <p:blipFill>
          <a:blip r:embed="rId5"/>
          <a:srcRect/>
          <a:stretch>
            <a:fillRect/>
          </a:stretch>
        </p:blipFill>
        <p:spPr bwMode="auto">
          <a:xfrm>
            <a:off x="10541000" y="6984751"/>
            <a:ext cx="1514475" cy="2006849"/>
          </a:xfrm>
          <a:prstGeom prst="rect">
            <a:avLst/>
          </a:prstGeom>
          <a:noFill/>
          <a:ln w="9525">
            <a:noFill/>
            <a:miter lim="800000"/>
            <a:headEnd/>
            <a:tailEnd/>
          </a:ln>
        </p:spPr>
      </p:pic>
      <p:grpSp>
        <p:nvGrpSpPr>
          <p:cNvPr id="30" name="Group 29"/>
          <p:cNvGrpSpPr/>
          <p:nvPr/>
        </p:nvGrpSpPr>
        <p:grpSpPr>
          <a:xfrm>
            <a:off x="9702800" y="5105400"/>
            <a:ext cx="3302000" cy="1752600"/>
            <a:chOff x="9702800" y="5105400"/>
            <a:chExt cx="3302000" cy="1752600"/>
          </a:xfrm>
        </p:grpSpPr>
        <p:sp>
          <p:nvSpPr>
            <p:cNvPr id="32" name="Rectangle 31"/>
            <p:cNvSpPr/>
            <p:nvPr/>
          </p:nvSpPr>
          <p:spPr bwMode="auto">
            <a:xfrm>
              <a:off x="9779000" y="5105400"/>
              <a:ext cx="3225800" cy="17526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3" name="Picture 3" descr="Image result for clock icon"/>
            <p:cNvPicPr>
              <a:picLocks noChangeAspect="1" noChangeArrowheads="1"/>
            </p:cNvPicPr>
            <p:nvPr/>
          </p:nvPicPr>
          <p:blipFill>
            <a:blip r:embed="rId6"/>
            <a:srcRect/>
            <a:stretch>
              <a:fillRect/>
            </a:stretch>
          </p:blipFill>
          <p:spPr bwMode="auto">
            <a:xfrm>
              <a:off x="10845800" y="5181600"/>
              <a:ext cx="838200" cy="838200"/>
            </a:xfrm>
            <a:prstGeom prst="rect">
              <a:avLst/>
            </a:prstGeom>
            <a:noFill/>
            <a:ln w="9525" algn="in">
              <a:noFill/>
              <a:miter lim="800000"/>
              <a:headEnd/>
              <a:tailEnd/>
            </a:ln>
          </p:spPr>
        </p:pic>
        <p:sp>
          <p:nvSpPr>
            <p:cNvPr id="35" name="Text Box 4"/>
            <p:cNvSpPr txBox="1">
              <a:spLocks noChangeArrowheads="1"/>
            </p:cNvSpPr>
            <p:nvPr/>
          </p:nvSpPr>
          <p:spPr bwMode="auto">
            <a:xfrm>
              <a:off x="9702800" y="59626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Calibri" pitchFamily="34" charset="0"/>
                  <a:cs typeface="Arial" pitchFamily="34" charset="0"/>
                </a:rPr>
                <a:t>5-Minutes </a:t>
              </a:r>
              <a:br>
                <a:rPr lang="en-US" sz="2800" b="1" dirty="0" smtClean="0">
                  <a:solidFill>
                    <a:schemeClr val="bg1"/>
                  </a:solidFill>
                  <a:latin typeface="Calibri" pitchFamily="34" charset="0"/>
                  <a:cs typeface="Arial" pitchFamily="34" charset="0"/>
                </a:rPr>
              </a:br>
              <a:endParaRPr lang="en-US" sz="5400" b="1" dirty="0" smtClean="0">
                <a:solidFill>
                  <a:schemeClr val="bg1"/>
                </a:solidFill>
                <a:latin typeface="Arial" pitchFamily="34" charset="0"/>
                <a:cs typeface="Arial" pitchFamily="34" charset="0"/>
              </a:endParaRPr>
            </a:p>
          </p:txBody>
        </p:sp>
      </p:grpSp>
    </p:spTree>
    <p:custDataLst>
      <p:tags r:id="rId1"/>
    </p:custDataLst>
    <p:extLst>
      <p:ext uri="{BB962C8B-B14F-4D97-AF65-F5344CB8AC3E}">
        <p14:creationId xmlns:p14="http://schemas.microsoft.com/office/powerpoint/2010/main" xmlns="" val="2216669945"/>
      </p:ext>
    </p:extLst>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4"/>
          <a:srcRect/>
          <a:stretch>
            <a:fillRect/>
          </a:stretch>
        </p:blipFill>
        <p:spPr bwMode="auto">
          <a:xfrm>
            <a:off x="0" y="2667000"/>
            <a:ext cx="10007600" cy="6172200"/>
          </a:xfrm>
          <a:prstGeom prst="rect">
            <a:avLst/>
          </a:prstGeom>
          <a:noFill/>
          <a:ln w="9525">
            <a:noFill/>
            <a:miter lim="800000"/>
            <a:headEnd/>
            <a:tailEnd/>
          </a:ln>
        </p:spPr>
      </p:pic>
      <p:sp>
        <p:nvSpPr>
          <p:cNvPr id="16" name="Rectangle 15"/>
          <p:cNvSpPr/>
          <p:nvPr/>
        </p:nvSpPr>
        <p:spPr bwMode="auto">
          <a:xfrm>
            <a:off x="9779000" y="0"/>
            <a:ext cx="322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Title 1"/>
          <p:cNvSpPr>
            <a:spLocks noGrp="1"/>
          </p:cNvSpPr>
          <p:nvPr>
            <p:ph type="title"/>
          </p:nvPr>
        </p:nvSpPr>
        <p:spPr>
          <a:xfrm>
            <a:off x="-584200" y="76200"/>
            <a:ext cx="11125200" cy="1625600"/>
          </a:xfrm>
        </p:spPr>
        <p:txBody>
          <a:bodyPr/>
          <a:lstStyle/>
          <a:p>
            <a:r>
              <a:rPr lang="en-US" b="1" dirty="0" smtClean="0">
                <a:latin typeface="Leelawadee" pitchFamily="34" charset="-34"/>
                <a:cs typeface="Leelawadee" pitchFamily="34" charset="-34"/>
              </a:rPr>
              <a:t>Steps 1 – 5</a:t>
            </a:r>
            <a:br>
              <a:rPr lang="en-US" b="1" dirty="0" smtClean="0">
                <a:latin typeface="Leelawadee" pitchFamily="34" charset="-34"/>
                <a:cs typeface="Leelawadee" pitchFamily="34" charset="-34"/>
              </a:rPr>
            </a:br>
            <a:r>
              <a:rPr lang="en-US" b="1" dirty="0" smtClean="0">
                <a:latin typeface="Leelawadee" pitchFamily="34" charset="-34"/>
                <a:cs typeface="Leelawadee" pitchFamily="34" charset="-34"/>
              </a:rPr>
              <a:t>Analyze Performance</a:t>
            </a:r>
            <a:br>
              <a:rPr lang="en-US" b="1" dirty="0" smtClean="0">
                <a:latin typeface="Leelawadee" pitchFamily="34" charset="-34"/>
                <a:cs typeface="Leelawadee" pitchFamily="34" charset="-34"/>
              </a:rPr>
            </a:br>
            <a:endParaRPr lang="en-US" sz="4800" dirty="0">
              <a:latin typeface="Leelawadee" pitchFamily="34" charset="-34"/>
              <a:cs typeface="Leelawadee" pitchFamily="34" charset="-34"/>
            </a:endParaRPr>
          </a:p>
        </p:txBody>
      </p:sp>
      <p:sp>
        <p:nvSpPr>
          <p:cNvPr id="9" name="TextBox 8"/>
          <p:cNvSpPr txBox="1"/>
          <p:nvPr/>
        </p:nvSpPr>
        <p:spPr>
          <a:xfrm>
            <a:off x="9702800" y="533400"/>
            <a:ext cx="3048000" cy="6801862"/>
          </a:xfrm>
          <a:prstGeom prst="rect">
            <a:avLst/>
          </a:prstGeom>
          <a:noFill/>
        </p:spPr>
        <p:txBody>
          <a:bodyPr wrap="square" rtlCol="0">
            <a:spAutoFit/>
          </a:bodyPr>
          <a:lstStyle/>
          <a:p>
            <a:r>
              <a:rPr lang="en-US" sz="3200" b="1" dirty="0" smtClean="0">
                <a:solidFill>
                  <a:schemeClr val="bg1"/>
                </a:solidFill>
                <a:latin typeface="Articulate" pitchFamily="2" charset="0"/>
              </a:rPr>
              <a:t>Instructions</a:t>
            </a:r>
          </a:p>
          <a:p>
            <a:endParaRPr lang="en-US" sz="3200" b="1" dirty="0" smtClean="0">
              <a:solidFill>
                <a:schemeClr val="bg1"/>
              </a:solidFill>
              <a:latin typeface="Articulate" pitchFamily="2" charset="0"/>
            </a:endParaRPr>
          </a:p>
          <a:p>
            <a:r>
              <a:rPr lang="en-US" sz="3600" dirty="0" smtClean="0">
                <a:solidFill>
                  <a:srgbClr val="FFC000"/>
                </a:solidFill>
                <a:latin typeface="Articulate" pitchFamily="2" charset="0"/>
              </a:rPr>
              <a:t>Read Case 2 </a:t>
            </a:r>
          </a:p>
          <a:p>
            <a:endParaRPr lang="en-US" sz="3600" dirty="0" smtClean="0">
              <a:solidFill>
                <a:srgbClr val="FFC000"/>
              </a:solidFill>
              <a:latin typeface="Articulate" pitchFamily="2" charset="0"/>
            </a:endParaRPr>
          </a:p>
          <a:p>
            <a:r>
              <a:rPr lang="en-US" sz="3600" dirty="0" smtClean="0">
                <a:solidFill>
                  <a:srgbClr val="FFC000"/>
                </a:solidFill>
                <a:latin typeface="Articulate" pitchFamily="2" charset="0"/>
              </a:rPr>
              <a:t>Answer Questions </a:t>
            </a:r>
            <a:br>
              <a:rPr lang="en-US" sz="3600" dirty="0" smtClean="0">
                <a:solidFill>
                  <a:srgbClr val="FFC000"/>
                </a:solidFill>
                <a:latin typeface="Articulate" pitchFamily="2" charset="0"/>
              </a:rPr>
            </a:br>
            <a:r>
              <a:rPr lang="en-US" sz="3600" dirty="0" smtClean="0">
                <a:solidFill>
                  <a:srgbClr val="FFC000"/>
                </a:solidFill>
                <a:latin typeface="Articulate" pitchFamily="2" charset="0"/>
              </a:rPr>
              <a:t>1 – 5</a:t>
            </a:r>
          </a:p>
          <a:p>
            <a:endParaRPr lang="en-US" sz="3200" b="1" dirty="0" smtClean="0">
              <a:solidFill>
                <a:schemeClr val="bg1"/>
              </a:solidFill>
              <a:latin typeface="Articulate" pitchFamily="2" charset="0"/>
            </a:endParaRPr>
          </a:p>
          <a:p>
            <a:endParaRPr lang="en-US" sz="3200" b="1" dirty="0" smtClean="0">
              <a:solidFill>
                <a:schemeClr val="bg1"/>
              </a:solidFill>
              <a:latin typeface="Articulate" pitchFamily="2" charset="0"/>
            </a:endParaRPr>
          </a:p>
          <a:p>
            <a:endParaRPr lang="en-US" sz="3200" b="1" dirty="0" smtClean="0">
              <a:solidFill>
                <a:schemeClr val="bg1"/>
              </a:solidFill>
              <a:latin typeface="Articulate" pitchFamily="2" charset="0"/>
            </a:endParaRPr>
          </a:p>
          <a:p>
            <a:r>
              <a:rPr lang="en-US" sz="3200" b="1" dirty="0" smtClean="0">
                <a:solidFill>
                  <a:schemeClr val="bg1"/>
                </a:solidFill>
                <a:latin typeface="Articulate" pitchFamily="2" charset="0"/>
              </a:rPr>
              <a:t>  </a:t>
            </a:r>
          </a:p>
          <a:p>
            <a:endParaRPr lang="en-US" sz="3200" b="1" dirty="0" smtClean="0">
              <a:solidFill>
                <a:schemeClr val="bg1"/>
              </a:solidFill>
              <a:latin typeface="Articulate" pitchFamily="2" charset="0"/>
            </a:endParaRPr>
          </a:p>
          <a:p>
            <a:endParaRPr lang="en-US" sz="3200" dirty="0">
              <a:latin typeface="Articulate" pitchFamily="2" charset="0"/>
            </a:endParaRPr>
          </a:p>
        </p:txBody>
      </p:sp>
      <p:sp>
        <p:nvSpPr>
          <p:cNvPr id="45" name="Rectangle 44"/>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Rectangle 45"/>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TextBox 46"/>
          <p:cNvSpPr txBox="1"/>
          <p:nvPr/>
        </p:nvSpPr>
        <p:spPr>
          <a:xfrm>
            <a:off x="10160000" y="9031069"/>
            <a:ext cx="2286000" cy="584775"/>
          </a:xfrm>
          <a:prstGeom prst="rect">
            <a:avLst/>
          </a:prstGeom>
          <a:noFill/>
        </p:spPr>
        <p:txBody>
          <a:bodyPr wrap="square" rtlCol="0">
            <a:spAutoFit/>
          </a:bodyPr>
          <a:lstStyle/>
          <a:p>
            <a:r>
              <a:rPr lang="en-US" sz="3200" b="1" dirty="0" smtClean="0">
                <a:latin typeface="Leelawadee" panose="020B0502040204020203" pitchFamily="34" charset="-34"/>
                <a:cs typeface="Leelawadee" panose="020B0502040204020203" pitchFamily="34" charset="-34"/>
              </a:rPr>
              <a:t>pg16</a:t>
            </a:r>
            <a:endParaRPr lang="en-US" sz="3200" b="1" dirty="0">
              <a:latin typeface="Leelawadee" panose="020B0502040204020203" pitchFamily="34" charset="-34"/>
              <a:cs typeface="Leelawadee" panose="020B0502040204020203" pitchFamily="34" charset="-34"/>
            </a:endParaRPr>
          </a:p>
        </p:txBody>
      </p:sp>
      <p:pic>
        <p:nvPicPr>
          <p:cNvPr id="2051" name="Picture 3"/>
          <p:cNvPicPr>
            <a:picLocks noChangeAspect="1" noChangeArrowheads="1"/>
          </p:cNvPicPr>
          <p:nvPr/>
        </p:nvPicPr>
        <p:blipFill>
          <a:blip r:embed="rId5"/>
          <a:srcRect/>
          <a:stretch>
            <a:fillRect/>
          </a:stretch>
        </p:blipFill>
        <p:spPr bwMode="auto">
          <a:xfrm>
            <a:off x="10541000" y="6934200"/>
            <a:ext cx="1514475" cy="2006849"/>
          </a:xfrm>
          <a:prstGeom prst="rect">
            <a:avLst/>
          </a:prstGeom>
          <a:noFill/>
          <a:ln w="9525">
            <a:noFill/>
            <a:miter lim="800000"/>
            <a:headEnd/>
            <a:tailEnd/>
          </a:ln>
        </p:spPr>
      </p:pic>
      <p:grpSp>
        <p:nvGrpSpPr>
          <p:cNvPr id="2" name="Group 19"/>
          <p:cNvGrpSpPr/>
          <p:nvPr/>
        </p:nvGrpSpPr>
        <p:grpSpPr>
          <a:xfrm>
            <a:off x="9702800" y="5105400"/>
            <a:ext cx="3302000" cy="1752600"/>
            <a:chOff x="9702800" y="5105400"/>
            <a:chExt cx="3302000" cy="1752600"/>
          </a:xfrm>
        </p:grpSpPr>
        <p:sp>
          <p:nvSpPr>
            <p:cNvPr id="22" name="Rectangle 21"/>
            <p:cNvSpPr/>
            <p:nvPr/>
          </p:nvSpPr>
          <p:spPr bwMode="auto">
            <a:xfrm>
              <a:off x="9779000" y="5105400"/>
              <a:ext cx="3225800" cy="17526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4" name="Picture 3" descr="Image result for clock icon"/>
            <p:cNvPicPr>
              <a:picLocks noChangeAspect="1" noChangeArrowheads="1"/>
            </p:cNvPicPr>
            <p:nvPr/>
          </p:nvPicPr>
          <p:blipFill>
            <a:blip r:embed="rId6"/>
            <a:srcRect/>
            <a:stretch>
              <a:fillRect/>
            </a:stretch>
          </p:blipFill>
          <p:spPr bwMode="auto">
            <a:xfrm>
              <a:off x="10845800" y="5181600"/>
              <a:ext cx="838200" cy="838200"/>
            </a:xfrm>
            <a:prstGeom prst="rect">
              <a:avLst/>
            </a:prstGeom>
            <a:noFill/>
            <a:ln w="9525" algn="in">
              <a:noFill/>
              <a:miter lim="800000"/>
              <a:headEnd/>
              <a:tailEnd/>
            </a:ln>
          </p:spPr>
        </p:pic>
        <p:sp>
          <p:nvSpPr>
            <p:cNvPr id="29" name="Text Box 4"/>
            <p:cNvSpPr txBox="1">
              <a:spLocks noChangeArrowheads="1"/>
            </p:cNvSpPr>
            <p:nvPr/>
          </p:nvSpPr>
          <p:spPr bwMode="auto">
            <a:xfrm>
              <a:off x="9702800" y="59626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Calibri" pitchFamily="34" charset="0"/>
                  <a:cs typeface="Arial" pitchFamily="34" charset="0"/>
                </a:rPr>
                <a:t>5-Minutes </a:t>
              </a:r>
              <a:br>
                <a:rPr lang="en-US" sz="2800" b="1" dirty="0" smtClean="0">
                  <a:solidFill>
                    <a:schemeClr val="bg1"/>
                  </a:solidFill>
                  <a:latin typeface="Calibri" pitchFamily="34" charset="0"/>
                  <a:cs typeface="Arial" pitchFamily="34" charset="0"/>
                </a:rPr>
              </a:br>
              <a:endParaRPr lang="en-US" sz="5400" b="1" dirty="0" smtClean="0">
                <a:solidFill>
                  <a:schemeClr val="bg1"/>
                </a:solidFill>
                <a:latin typeface="Arial" pitchFamily="34" charset="0"/>
                <a:cs typeface="Arial" pitchFamily="34" charset="0"/>
              </a:endParaRPr>
            </a:p>
          </p:txBody>
        </p:sp>
      </p:grpSp>
    </p:spTree>
    <p:custDataLst>
      <p:tags r:id="rId1"/>
    </p:custDataLst>
    <p:extLst>
      <p:ext uri="{BB962C8B-B14F-4D97-AF65-F5344CB8AC3E}">
        <p14:creationId xmlns:p14="http://schemas.microsoft.com/office/powerpoint/2010/main" xmlns="" val="2216669945"/>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710MinuteConversation.jpg"/>
          <p:cNvPicPr>
            <a:picLocks noChangeAspect="1"/>
          </p:cNvPicPr>
          <p:nvPr/>
        </p:nvPicPr>
        <p:blipFill>
          <a:blip r:embed="rId3"/>
          <a:stretch>
            <a:fillRect/>
          </a:stretch>
        </p:blipFill>
        <p:spPr>
          <a:xfrm>
            <a:off x="1587" y="0"/>
            <a:ext cx="13001625" cy="9753600"/>
          </a:xfrm>
          <a:prstGeom prst="rect">
            <a:avLst/>
          </a:prstGeom>
        </p:spPr>
      </p:pic>
      <p:sp>
        <p:nvSpPr>
          <p:cNvPr id="3" name="Rectangle 4"/>
          <p:cNvSpPr>
            <a:spLocks noChangeArrowheads="1"/>
          </p:cNvSpPr>
          <p:nvPr/>
        </p:nvSpPr>
        <p:spPr bwMode="auto">
          <a:xfrm>
            <a:off x="6371053" y="-76200"/>
            <a:ext cx="262697" cy="1023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30039" tIns="65020" rIns="130039" bIns="65020" numCol="1" anchor="ctr" anchorCtr="0" compatLnSpc="1">
            <a:prstTxWarp prst="textNoShape">
              <a:avLst/>
            </a:prstTxWarp>
            <a:spAutoFit/>
          </a:bodyPr>
          <a:lstStyle/>
          <a:p>
            <a:endParaRPr lang="en-US"/>
          </a:p>
        </p:txBody>
      </p:sp>
      <p:cxnSp>
        <p:nvCxnSpPr>
          <p:cNvPr id="9" name="Straight Connector 8"/>
          <p:cNvCxnSpPr/>
          <p:nvPr/>
        </p:nvCxnSpPr>
        <p:spPr>
          <a:xfrm>
            <a:off x="6502400" y="7543800"/>
            <a:ext cx="0" cy="1714199"/>
          </a:xfrm>
          <a:prstGeom prst="line">
            <a:avLst/>
          </a:prstGeom>
          <a:ln w="4762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 Box 4"/>
          <p:cNvSpPr txBox="1">
            <a:spLocks noChangeArrowheads="1"/>
          </p:cNvSpPr>
          <p:nvPr/>
        </p:nvSpPr>
        <p:spPr bwMode="auto">
          <a:xfrm rot="16200000">
            <a:off x="5700353" y="3799286"/>
            <a:ext cx="4302921" cy="1428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24" tIns="36524" rIns="36524" bIns="36524" numCol="1" anchor="t" anchorCtr="0" compatLnSpc="1">
            <a:prstTxWarp prst="textNoShape">
              <a:avLst/>
            </a:prstTxWarp>
          </a:bodyPr>
          <a:lstStyle/>
          <a:p>
            <a:pPr algn="l"/>
            <a:endParaRPr lang="en-US" altLang="en-US" sz="18100" b="1" dirty="0">
              <a:solidFill>
                <a:srgbClr val="33CCCC"/>
              </a:solidFill>
              <a:latin typeface="Arial" pitchFamily="34" charset="0"/>
              <a:cs typeface="Arial" pitchFamily="34" charset="0"/>
            </a:endParaRPr>
          </a:p>
        </p:txBody>
      </p:sp>
      <p:sp>
        <p:nvSpPr>
          <p:cNvPr id="18" name="Oval 17"/>
          <p:cNvSpPr/>
          <p:nvPr/>
        </p:nvSpPr>
        <p:spPr bwMode="auto">
          <a:xfrm>
            <a:off x="0" y="533400"/>
            <a:ext cx="4140200" cy="1600200"/>
          </a:xfrm>
          <a:prstGeom prst="ellipse">
            <a:avLst/>
          </a:prstGeom>
          <a:noFill/>
          <a:ln w="254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Oval 18"/>
          <p:cNvSpPr/>
          <p:nvPr/>
        </p:nvSpPr>
        <p:spPr bwMode="auto">
          <a:xfrm>
            <a:off x="4368800" y="457200"/>
            <a:ext cx="4140200" cy="1600200"/>
          </a:xfrm>
          <a:prstGeom prst="ellipse">
            <a:avLst/>
          </a:prstGeom>
          <a:noFill/>
          <a:ln w="254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Oval 19"/>
          <p:cNvSpPr/>
          <p:nvPr/>
        </p:nvSpPr>
        <p:spPr bwMode="auto">
          <a:xfrm>
            <a:off x="8636000" y="457200"/>
            <a:ext cx="4140200" cy="1600200"/>
          </a:xfrm>
          <a:prstGeom prst="ellipse">
            <a:avLst/>
          </a:prstGeom>
          <a:noFill/>
          <a:ln w="254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1" name="Ink 5"/>
          <p:cNvPicPr>
            <a:picLocks noRot="1" noChangeAspect="1" noEditPoints="1" noChangeArrowheads="1" noChangeShapeType="1"/>
          </p:cNvPicPr>
          <p:nvPr/>
        </p:nvPicPr>
        <p:blipFill>
          <a:blip r:embed="rId4"/>
          <a:stretch>
            <a:fillRect/>
          </a:stretch>
        </p:blipFill>
        <p:spPr>
          <a:xfrm>
            <a:off x="549440" y="3495840"/>
            <a:ext cx="2839708" cy="1409370"/>
          </a:xfrm>
          <a:prstGeom prst="rect">
            <a:avLst/>
          </a:prstGeom>
        </p:spPr>
      </p:pic>
      <p:pic>
        <p:nvPicPr>
          <p:cNvPr id="22" name="Ink 6"/>
          <p:cNvPicPr>
            <a:picLocks noRot="1" noChangeAspect="1" noEditPoints="1" noChangeArrowheads="1" noChangeShapeType="1"/>
          </p:cNvPicPr>
          <p:nvPr/>
        </p:nvPicPr>
        <p:blipFill>
          <a:blip r:embed="rId5"/>
          <a:stretch>
            <a:fillRect/>
          </a:stretch>
        </p:blipFill>
        <p:spPr>
          <a:xfrm>
            <a:off x="5197641" y="3495847"/>
            <a:ext cx="1668132" cy="1056932"/>
          </a:xfrm>
          <a:prstGeom prst="rect">
            <a:avLst/>
          </a:prstGeom>
        </p:spPr>
      </p:pic>
      <p:pic>
        <p:nvPicPr>
          <p:cNvPr id="23" name="Ink 7"/>
          <p:cNvPicPr>
            <a:picLocks noRot="1" noChangeAspect="1" noEditPoints="1" noChangeArrowheads="1" noChangeShapeType="1"/>
          </p:cNvPicPr>
          <p:nvPr/>
        </p:nvPicPr>
        <p:blipFill>
          <a:blip r:embed="rId6"/>
          <a:stretch>
            <a:fillRect/>
          </a:stretch>
        </p:blipFill>
        <p:spPr>
          <a:xfrm>
            <a:off x="9617240" y="3267238"/>
            <a:ext cx="1874508" cy="1544311"/>
          </a:xfrm>
          <a:prstGeom prst="rect">
            <a:avLst/>
          </a:prstGeom>
        </p:spPr>
      </p:pic>
      <p:pic>
        <p:nvPicPr>
          <p:cNvPr id="24" name="Ink 8"/>
          <p:cNvPicPr>
            <a:picLocks noRot="1" noChangeAspect="1" noEditPoints="1" noChangeArrowheads="1" noChangeShapeType="1"/>
          </p:cNvPicPr>
          <p:nvPr/>
        </p:nvPicPr>
        <p:blipFill>
          <a:blip r:embed="rId7"/>
          <a:stretch>
            <a:fillRect/>
          </a:stretch>
        </p:blipFill>
        <p:spPr>
          <a:xfrm>
            <a:off x="1082839" y="5019814"/>
            <a:ext cx="2465059" cy="529947"/>
          </a:xfrm>
          <a:prstGeom prst="rect">
            <a:avLst/>
          </a:prstGeom>
        </p:spPr>
      </p:pic>
      <p:pic>
        <p:nvPicPr>
          <p:cNvPr id="25" name="Ink 9"/>
          <p:cNvPicPr>
            <a:picLocks noRot="1" noChangeAspect="1" noEditPoints="1" noChangeArrowheads="1" noChangeShapeType="1"/>
          </p:cNvPicPr>
          <p:nvPr/>
        </p:nvPicPr>
        <p:blipFill>
          <a:blip r:embed="rId8"/>
          <a:stretch>
            <a:fillRect/>
          </a:stretch>
        </p:blipFill>
        <p:spPr>
          <a:xfrm>
            <a:off x="4892840" y="4791218"/>
            <a:ext cx="2730170" cy="785526"/>
          </a:xfrm>
          <a:prstGeom prst="rect">
            <a:avLst/>
          </a:prstGeom>
        </p:spPr>
      </p:pic>
      <p:pic>
        <p:nvPicPr>
          <p:cNvPr id="26" name="Ink 10"/>
          <p:cNvPicPr>
            <a:picLocks noRot="1" noChangeAspect="1" noEditPoints="1" noChangeArrowheads="1" noChangeShapeType="1"/>
          </p:cNvPicPr>
          <p:nvPr/>
        </p:nvPicPr>
        <p:blipFill>
          <a:blip r:embed="rId9"/>
          <a:stretch>
            <a:fillRect/>
          </a:stretch>
        </p:blipFill>
        <p:spPr>
          <a:xfrm>
            <a:off x="9160041" y="4257838"/>
            <a:ext cx="3420731" cy="1506212"/>
          </a:xfrm>
          <a:prstGeom prst="rect">
            <a:avLst/>
          </a:prstGeom>
        </p:spPr>
      </p:pic>
      <p:pic>
        <p:nvPicPr>
          <p:cNvPr id="27" name="Ink 11"/>
          <p:cNvPicPr>
            <a:picLocks noRot="1" noChangeAspect="1" noEditPoints="1" noChangeArrowheads="1" noChangeShapeType="1"/>
          </p:cNvPicPr>
          <p:nvPr/>
        </p:nvPicPr>
        <p:blipFill>
          <a:blip r:embed="rId10"/>
          <a:stretch>
            <a:fillRect/>
          </a:stretch>
        </p:blipFill>
        <p:spPr>
          <a:xfrm>
            <a:off x="4130840" y="8060079"/>
            <a:ext cx="2141207" cy="245721"/>
          </a:xfrm>
          <a:prstGeom prst="rect">
            <a:avLst/>
          </a:prstGeom>
        </p:spPr>
      </p:pic>
      <p:pic>
        <p:nvPicPr>
          <p:cNvPr id="28" name="Ink 12"/>
          <p:cNvPicPr>
            <a:picLocks noRot="1" noChangeAspect="1" noEditPoints="1" noChangeArrowheads="1" noChangeShapeType="1"/>
          </p:cNvPicPr>
          <p:nvPr/>
        </p:nvPicPr>
        <p:blipFill>
          <a:blip r:embed="rId11"/>
          <a:stretch>
            <a:fillRect/>
          </a:stretch>
        </p:blipFill>
        <p:spPr>
          <a:xfrm>
            <a:off x="397040" y="7717163"/>
            <a:ext cx="4270045" cy="741037"/>
          </a:xfrm>
          <a:prstGeom prst="rect">
            <a:avLst/>
          </a:prstGeom>
        </p:spPr>
      </p:pic>
      <p:pic>
        <p:nvPicPr>
          <p:cNvPr id="29" name="Ink 13"/>
          <p:cNvPicPr>
            <a:picLocks noRot="1" noChangeAspect="1" noEditPoints="1" noChangeArrowheads="1" noChangeShapeType="1"/>
          </p:cNvPicPr>
          <p:nvPr/>
        </p:nvPicPr>
        <p:blipFill>
          <a:blip r:embed="rId12"/>
          <a:stretch>
            <a:fillRect/>
          </a:stretch>
        </p:blipFill>
        <p:spPr>
          <a:xfrm>
            <a:off x="4816645" y="7866389"/>
            <a:ext cx="1074398" cy="515611"/>
          </a:xfrm>
          <a:prstGeom prst="rect">
            <a:avLst/>
          </a:prstGeom>
        </p:spPr>
      </p:pic>
      <p:pic>
        <p:nvPicPr>
          <p:cNvPr id="30" name="Ink 14"/>
          <p:cNvPicPr>
            <a:picLocks noRot="1" noChangeAspect="1" noEditPoints="1" noChangeArrowheads="1" noChangeShapeType="1"/>
          </p:cNvPicPr>
          <p:nvPr/>
        </p:nvPicPr>
        <p:blipFill>
          <a:blip r:embed="rId13"/>
          <a:stretch>
            <a:fillRect/>
          </a:stretch>
        </p:blipFill>
        <p:spPr>
          <a:xfrm>
            <a:off x="6493038" y="8136264"/>
            <a:ext cx="426713" cy="550536"/>
          </a:xfrm>
          <a:prstGeom prst="rect">
            <a:avLst/>
          </a:prstGeom>
        </p:spPr>
      </p:pic>
      <p:pic>
        <p:nvPicPr>
          <p:cNvPr id="31" name="Ink 15"/>
          <p:cNvPicPr>
            <a:picLocks noRot="1" noChangeAspect="1" noEditPoints="1" noChangeArrowheads="1" noChangeShapeType="1"/>
          </p:cNvPicPr>
          <p:nvPr/>
        </p:nvPicPr>
        <p:blipFill>
          <a:blip r:embed="rId14"/>
          <a:stretch>
            <a:fillRect/>
          </a:stretch>
        </p:blipFill>
        <p:spPr>
          <a:xfrm>
            <a:off x="7367752" y="8204530"/>
            <a:ext cx="623558" cy="406070"/>
          </a:xfrm>
          <a:prstGeom prst="rect">
            <a:avLst/>
          </a:prstGeom>
        </p:spPr>
      </p:pic>
      <p:pic>
        <p:nvPicPr>
          <p:cNvPr id="32" name="Ink 16"/>
          <p:cNvPicPr>
            <a:picLocks noRot="1" noChangeAspect="1" noEditPoints="1" noChangeArrowheads="1" noChangeShapeType="1"/>
          </p:cNvPicPr>
          <p:nvPr/>
        </p:nvPicPr>
        <p:blipFill>
          <a:blip r:embed="rId15"/>
          <a:stretch>
            <a:fillRect/>
          </a:stretch>
        </p:blipFill>
        <p:spPr>
          <a:xfrm>
            <a:off x="8205947" y="8201348"/>
            <a:ext cx="198118" cy="485452"/>
          </a:xfrm>
          <a:prstGeom prst="rect">
            <a:avLst/>
          </a:prstGeom>
        </p:spPr>
      </p:pic>
      <p:pic>
        <p:nvPicPr>
          <p:cNvPr id="33" name="Ink 17"/>
          <p:cNvPicPr>
            <a:picLocks noRot="1" noChangeAspect="1" noEditPoints="1" noChangeArrowheads="1" noChangeShapeType="1"/>
          </p:cNvPicPr>
          <p:nvPr/>
        </p:nvPicPr>
        <p:blipFill>
          <a:blip r:embed="rId16"/>
          <a:stretch>
            <a:fillRect/>
          </a:stretch>
        </p:blipFill>
        <p:spPr>
          <a:xfrm>
            <a:off x="8594712" y="7915274"/>
            <a:ext cx="84164" cy="23815"/>
          </a:xfrm>
          <a:prstGeom prst="rect">
            <a:avLst/>
          </a:prstGeom>
        </p:spPr>
      </p:pic>
      <p:pic>
        <p:nvPicPr>
          <p:cNvPr id="34" name="Ink 18"/>
          <p:cNvPicPr>
            <a:picLocks noRot="1" noChangeAspect="1" noEditPoints="1" noChangeArrowheads="1" noChangeShapeType="1"/>
          </p:cNvPicPr>
          <p:nvPr/>
        </p:nvPicPr>
        <p:blipFill>
          <a:blip r:embed="rId17"/>
          <a:stretch>
            <a:fillRect/>
          </a:stretch>
        </p:blipFill>
        <p:spPr>
          <a:xfrm>
            <a:off x="8931451" y="7893176"/>
            <a:ext cx="102835" cy="55312"/>
          </a:xfrm>
          <a:prstGeom prst="rect">
            <a:avLst/>
          </a:prstGeom>
        </p:spPr>
      </p:pic>
      <p:pic>
        <p:nvPicPr>
          <p:cNvPr id="35" name="Ink 19"/>
          <p:cNvPicPr>
            <a:picLocks noRot="1" noChangeAspect="1" noEditPoints="1" noChangeArrowheads="1" noChangeShapeType="1"/>
          </p:cNvPicPr>
          <p:nvPr/>
        </p:nvPicPr>
        <p:blipFill>
          <a:blip r:embed="rId18"/>
          <a:stretch>
            <a:fillRect/>
          </a:stretch>
        </p:blipFill>
        <p:spPr>
          <a:xfrm>
            <a:off x="1082840" y="8742530"/>
            <a:ext cx="2609519" cy="1020429"/>
          </a:xfrm>
          <a:prstGeom prst="rect">
            <a:avLst/>
          </a:prstGeom>
        </p:spPr>
      </p:pic>
      <p:pic>
        <p:nvPicPr>
          <p:cNvPr id="36" name="Ink 32"/>
          <p:cNvPicPr>
            <a:picLocks noRot="1" noChangeAspect="1" noEditPoints="1" noChangeArrowheads="1" noChangeShapeType="1"/>
          </p:cNvPicPr>
          <p:nvPr/>
        </p:nvPicPr>
        <p:blipFill>
          <a:blip r:embed="rId19"/>
          <a:stretch>
            <a:fillRect/>
          </a:stretch>
        </p:blipFill>
        <p:spPr>
          <a:xfrm>
            <a:off x="558800" y="152400"/>
            <a:ext cx="11963400" cy="457200"/>
          </a:xfrm>
          <a:prstGeom prst="rect">
            <a:avLst/>
          </a:prstGeom>
        </p:spPr>
      </p:pic>
      <p:pic>
        <p:nvPicPr>
          <p:cNvPr id="37" name="Ink 43"/>
          <p:cNvPicPr>
            <a:picLocks noRot="1" noChangeAspect="1" noEditPoints="1" noChangeArrowheads="1" noChangeShapeType="1"/>
          </p:cNvPicPr>
          <p:nvPr/>
        </p:nvPicPr>
        <p:blipFill>
          <a:blip r:embed="rId20"/>
          <a:stretch>
            <a:fillRect/>
          </a:stretch>
        </p:blipFill>
        <p:spPr>
          <a:xfrm>
            <a:off x="4445000" y="838200"/>
            <a:ext cx="236460" cy="221771"/>
          </a:xfrm>
          <a:prstGeom prst="rect">
            <a:avLst/>
          </a:prstGeom>
        </p:spPr>
      </p:pic>
      <p:pic>
        <p:nvPicPr>
          <p:cNvPr id="38" name="Ink 44"/>
          <p:cNvPicPr>
            <a:picLocks noRot="1" noChangeAspect="1" noEditPoints="1" noChangeArrowheads="1" noChangeShapeType="1"/>
          </p:cNvPicPr>
          <p:nvPr/>
        </p:nvPicPr>
        <p:blipFill>
          <a:blip r:embed="rId21"/>
          <a:stretch>
            <a:fillRect/>
          </a:stretch>
        </p:blipFill>
        <p:spPr>
          <a:xfrm>
            <a:off x="4368800" y="1066800"/>
            <a:ext cx="346010" cy="208345"/>
          </a:xfrm>
          <a:prstGeom prst="rect">
            <a:avLst/>
          </a:prstGeom>
        </p:spPr>
      </p:pic>
      <p:pic>
        <p:nvPicPr>
          <p:cNvPr id="39" name="Ink 45"/>
          <p:cNvPicPr>
            <a:picLocks noRot="1" noChangeAspect="1" noEditPoints="1" noChangeArrowheads="1" noChangeShapeType="1"/>
          </p:cNvPicPr>
          <p:nvPr/>
        </p:nvPicPr>
        <p:blipFill>
          <a:blip r:embed="rId22"/>
          <a:stretch>
            <a:fillRect/>
          </a:stretch>
        </p:blipFill>
        <p:spPr>
          <a:xfrm>
            <a:off x="8788400" y="838200"/>
            <a:ext cx="209473" cy="277870"/>
          </a:xfrm>
          <a:prstGeom prst="rect">
            <a:avLst/>
          </a:prstGeom>
        </p:spPr>
      </p:pic>
      <p:pic>
        <p:nvPicPr>
          <p:cNvPr id="40" name="Ink 46"/>
          <p:cNvPicPr>
            <a:picLocks noRot="1" noChangeAspect="1" noEditPoints="1" noChangeArrowheads="1" noChangeShapeType="1"/>
          </p:cNvPicPr>
          <p:nvPr/>
        </p:nvPicPr>
        <p:blipFill>
          <a:blip r:embed="rId23"/>
          <a:stretch>
            <a:fillRect/>
          </a:stretch>
        </p:blipFill>
        <p:spPr>
          <a:xfrm>
            <a:off x="8712200" y="1066800"/>
            <a:ext cx="277720" cy="167971"/>
          </a:xfrm>
          <a:prstGeom prst="rect">
            <a:avLst/>
          </a:prstGeom>
        </p:spPr>
      </p:pic>
      <p:pic>
        <p:nvPicPr>
          <p:cNvPr id="41" name="Ink 48"/>
          <p:cNvPicPr>
            <a:picLocks noRot="1" noChangeAspect="1" noEditPoints="1" noChangeArrowheads="1" noChangeShapeType="1"/>
          </p:cNvPicPr>
          <p:nvPr/>
        </p:nvPicPr>
        <p:blipFill>
          <a:blip r:embed="rId24"/>
          <a:stretch>
            <a:fillRect/>
          </a:stretch>
        </p:blipFill>
        <p:spPr>
          <a:xfrm>
            <a:off x="406400" y="838200"/>
            <a:ext cx="101535" cy="372692"/>
          </a:xfrm>
          <a:prstGeom prst="rect">
            <a:avLst/>
          </a:prstGeom>
        </p:spPr>
      </p:pic>
      <p:pic>
        <p:nvPicPr>
          <p:cNvPr id="42" name="Ink 49"/>
          <p:cNvPicPr>
            <a:picLocks noRot="1" noChangeAspect="1" noEditPoints="1" noChangeArrowheads="1" noChangeShapeType="1"/>
          </p:cNvPicPr>
          <p:nvPr/>
        </p:nvPicPr>
        <p:blipFill>
          <a:blip r:embed="rId25"/>
          <a:stretch>
            <a:fillRect/>
          </a:stretch>
        </p:blipFill>
        <p:spPr>
          <a:xfrm>
            <a:off x="406400" y="1162161"/>
            <a:ext cx="101372" cy="209439"/>
          </a:xfrm>
          <a:prstGeom prst="rect">
            <a:avLst/>
          </a:prstGeom>
        </p:spPr>
      </p:pic>
      <p:sp>
        <p:nvSpPr>
          <p:cNvPr id="44" name="Rectangle 43"/>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5" name="Rectangle 44"/>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TextBox 45"/>
          <p:cNvSpPr txBox="1"/>
          <p:nvPr/>
        </p:nvSpPr>
        <p:spPr>
          <a:xfrm>
            <a:off x="10236200" y="9031069"/>
            <a:ext cx="2286000" cy="584775"/>
          </a:xfrm>
          <a:prstGeom prst="rect">
            <a:avLst/>
          </a:prstGeom>
          <a:noFill/>
        </p:spPr>
        <p:txBody>
          <a:bodyPr wrap="square" rtlCol="0">
            <a:spAutoFit/>
          </a:bodyPr>
          <a:lstStyle/>
          <a:p>
            <a:r>
              <a:rPr lang="en-US" sz="3200" b="1" dirty="0">
                <a:latin typeface="Leelawadee" panose="020B0502040204020203" pitchFamily="34" charset="-34"/>
                <a:cs typeface="Leelawadee" panose="020B0502040204020203" pitchFamily="34" charset="-34"/>
              </a:rPr>
              <a:t>worksheet</a:t>
            </a:r>
          </a:p>
        </p:txBody>
      </p:sp>
      <p:pic>
        <p:nvPicPr>
          <p:cNvPr id="48" name="Picture 47" descr="10-MinConvImae.png"/>
          <p:cNvPicPr>
            <a:picLocks noChangeAspect="1"/>
          </p:cNvPicPr>
          <p:nvPr/>
        </p:nvPicPr>
        <p:blipFill>
          <a:blip r:embed="rId26"/>
          <a:stretch>
            <a:fillRect/>
          </a:stretch>
        </p:blipFill>
        <p:spPr>
          <a:xfrm>
            <a:off x="10236200" y="7467600"/>
            <a:ext cx="2006100" cy="1523999"/>
          </a:xfrm>
          <a:prstGeom prst="rect">
            <a:avLst/>
          </a:prstGeom>
          <a:ln>
            <a:solidFill>
              <a:schemeClr val="bg1"/>
            </a:solidFill>
          </a:ln>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dissolv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dissolv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left)">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left)">
                                      <p:cBhvr>
                                        <p:cTn id="84" dur="500"/>
                                        <p:tgtEl>
                                          <p:spTgt spid="28"/>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left)">
                                      <p:cBhvr>
                                        <p:cTn id="88" dur="500"/>
                                        <p:tgtEl>
                                          <p:spTgt spid="29"/>
                                        </p:tgtEl>
                                      </p:cBhvr>
                                    </p:animEffect>
                                  </p:childTnLst>
                                </p:cTn>
                              </p:par>
                            </p:childTnLst>
                          </p:cTn>
                        </p:par>
                        <p:par>
                          <p:cTn id="89" fill="hold">
                            <p:stCondLst>
                              <p:cond delay="1000"/>
                            </p:stCondLst>
                            <p:childTnLst>
                              <p:par>
                                <p:cTn id="90" presetID="22" presetClass="entr" presetSubtype="8" fill="hold"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wipe(left)">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wipe(left)">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left)">
                                      <p:cBhvr>
                                        <p:cTn id="102" dur="500"/>
                                        <p:tgtEl>
                                          <p:spTgt spid="31"/>
                                        </p:tgtEl>
                                      </p:cBhvr>
                                    </p:animEffect>
                                  </p:childTnLst>
                                </p:cTn>
                              </p:par>
                            </p:childTnLst>
                          </p:cTn>
                        </p:par>
                        <p:par>
                          <p:cTn id="103" fill="hold">
                            <p:stCondLst>
                              <p:cond delay="500"/>
                            </p:stCondLst>
                            <p:childTnLst>
                              <p:par>
                                <p:cTn id="104" presetID="22" presetClass="entr" presetSubtype="8" fill="hold" nodeType="after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wipe(left)">
                                      <p:cBhvr>
                                        <p:cTn id="106" dur="500"/>
                                        <p:tgtEl>
                                          <p:spTgt spid="32"/>
                                        </p:tgtEl>
                                      </p:cBhvr>
                                    </p:animEffect>
                                  </p:childTnLst>
                                </p:cTn>
                              </p:par>
                            </p:childTnLst>
                          </p:cTn>
                        </p:par>
                        <p:par>
                          <p:cTn id="107" fill="hold">
                            <p:stCondLst>
                              <p:cond delay="1000"/>
                            </p:stCondLst>
                            <p:childTnLst>
                              <p:par>
                                <p:cTn id="108" presetID="22" presetClass="entr" presetSubtype="8" fill="hold"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wipe(left)">
                                      <p:cBhvr>
                                        <p:cTn id="110" dur="500"/>
                                        <p:tgtEl>
                                          <p:spTgt spid="34"/>
                                        </p:tgtEl>
                                      </p:cBhvr>
                                    </p:animEffect>
                                  </p:childTnLst>
                                </p:cTn>
                              </p:par>
                            </p:childTnLst>
                          </p:cTn>
                        </p:par>
                        <p:par>
                          <p:cTn id="111" fill="hold">
                            <p:stCondLst>
                              <p:cond delay="1500"/>
                            </p:stCondLst>
                            <p:childTnLst>
                              <p:par>
                                <p:cTn id="112" presetID="22" presetClass="entr" presetSubtype="8" fill="hold" nodeType="afterEffect">
                                  <p:stCondLst>
                                    <p:cond delay="0"/>
                                  </p:stCondLst>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0"/>
            <a:ext cx="11703050" cy="1819275"/>
          </a:xfrm>
        </p:spPr>
        <p:txBody>
          <a:bodyPr/>
          <a:lstStyle/>
          <a:p>
            <a:r>
              <a:rPr lang="en-US" sz="3200" b="1" kern="1200" dirty="0" smtClean="0">
                <a:latin typeface="Leelawadee" panose="020B0502040204020203" pitchFamily="34" charset="-34"/>
                <a:cs typeface="Leelawadee" panose="020B0502040204020203" pitchFamily="34" charset="-34"/>
                <a:sym typeface="Gill Sans" charset="0"/>
              </a:rPr>
              <a:t>Seven Step Performance Continuum Feedback Method</a:t>
            </a:r>
            <a:endParaRPr lang="en-US" sz="3200" dirty="0"/>
          </a:p>
        </p:txBody>
      </p:sp>
      <p:pic>
        <p:nvPicPr>
          <p:cNvPr id="471041" name="Picture 1"/>
          <p:cNvPicPr>
            <a:picLocks noChangeAspect="1" noChangeArrowheads="1"/>
          </p:cNvPicPr>
          <p:nvPr/>
        </p:nvPicPr>
        <p:blipFill>
          <a:blip r:embed="rId3"/>
          <a:srcRect/>
          <a:stretch>
            <a:fillRect/>
          </a:stretch>
        </p:blipFill>
        <p:spPr bwMode="auto">
          <a:xfrm>
            <a:off x="939800" y="768968"/>
            <a:ext cx="10896600" cy="8824821"/>
          </a:xfrm>
          <a:prstGeom prst="rect">
            <a:avLst/>
          </a:prstGeom>
          <a:noFill/>
          <a:ln w="9525">
            <a:noFill/>
            <a:miter lim="800000"/>
            <a:headEnd/>
            <a:tailEnd/>
          </a:ln>
        </p:spPr>
      </p:pic>
      <p:sp>
        <p:nvSpPr>
          <p:cNvPr id="11" name="Rectangle 10"/>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ectangle 11"/>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nvSpPr>
        <p:spPr>
          <a:xfrm>
            <a:off x="10312400" y="9067799"/>
            <a:ext cx="2057400" cy="523220"/>
          </a:xfrm>
          <a:prstGeom prst="rect">
            <a:avLst/>
          </a:prstGeom>
          <a:noFill/>
        </p:spPr>
        <p:txBody>
          <a:bodyPr wrap="square" rtlCol="0">
            <a:spAutoFit/>
          </a:bodyPr>
          <a:lstStyle/>
          <a:p>
            <a:r>
              <a:rPr lang="en-US" sz="2800" b="1" dirty="0" smtClean="0">
                <a:latin typeface="Leelawadee" panose="020B0502040204020203" pitchFamily="34" charset="-34"/>
                <a:cs typeface="Leelawadee" panose="020B0502040204020203" pitchFamily="34" charset="-34"/>
              </a:rPr>
              <a:t>worksheet</a:t>
            </a:r>
            <a:endParaRPr lang="en-US" sz="2800" b="1" dirty="0">
              <a:latin typeface="Leelawadee" panose="020B0502040204020203" pitchFamily="34" charset="-34"/>
              <a:cs typeface="Leelawadee" panose="020B0502040204020203" pitchFamily="34" charset="-34"/>
            </a:endParaRPr>
          </a:p>
        </p:txBody>
      </p:sp>
      <p:pic>
        <p:nvPicPr>
          <p:cNvPr id="14" name="Picture 2"/>
          <p:cNvPicPr>
            <a:picLocks noChangeAspect="1" noChangeArrowheads="1"/>
          </p:cNvPicPr>
          <p:nvPr/>
        </p:nvPicPr>
        <p:blipFill>
          <a:blip r:embed="rId4"/>
          <a:srcRect/>
          <a:stretch>
            <a:fillRect/>
          </a:stretch>
        </p:blipFill>
        <p:spPr bwMode="auto">
          <a:xfrm>
            <a:off x="10541000" y="6934200"/>
            <a:ext cx="1558569" cy="2057400"/>
          </a:xfrm>
          <a:prstGeom prst="rect">
            <a:avLst/>
          </a:prstGeom>
          <a:noFill/>
          <a:ln w="9525">
            <a:noFill/>
            <a:miter lim="800000"/>
            <a:headEnd/>
            <a:tailEnd/>
          </a:ln>
        </p:spPr>
      </p:pic>
    </p:spTree>
    <p:custDataLst>
      <p:tags r:id="rId1"/>
    </p:custDataLst>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modelnoinstr"/>
          <p:cNvPicPr>
            <a:picLocks noChangeAspect="1" noChangeArrowheads="1"/>
          </p:cNvPicPr>
          <p:nvPr/>
        </p:nvPicPr>
        <p:blipFill>
          <a:blip r:embed="rId3"/>
          <a:srcRect/>
          <a:stretch>
            <a:fillRect/>
          </a:stretch>
        </p:blipFill>
        <p:spPr bwMode="auto">
          <a:xfrm>
            <a:off x="711200" y="20302"/>
            <a:ext cx="10786254" cy="9199898"/>
          </a:xfrm>
          <a:prstGeom prst="rect">
            <a:avLst/>
          </a:prstGeom>
          <a:noFill/>
          <a:ln w="9525" algn="in">
            <a:noFill/>
            <a:miter lim="800000"/>
            <a:headEnd/>
            <a:tailEnd/>
          </a:ln>
          <a:effectLst/>
        </p:spPr>
      </p:pic>
      <p:sp>
        <p:nvSpPr>
          <p:cNvPr id="3" name="Oval 2"/>
          <p:cNvSpPr/>
          <p:nvPr/>
        </p:nvSpPr>
        <p:spPr bwMode="auto">
          <a:xfrm rot="2697256">
            <a:off x="3757502" y="991178"/>
            <a:ext cx="1139128" cy="3270580"/>
          </a:xfrm>
          <a:prstGeom prst="ellipse">
            <a:avLst/>
          </a:prstGeom>
          <a:solidFill>
            <a:schemeClr val="bg2">
              <a:alpha val="6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Oval 4"/>
          <p:cNvSpPr/>
          <p:nvPr/>
        </p:nvSpPr>
        <p:spPr bwMode="auto">
          <a:xfrm rot="2697256">
            <a:off x="7656852" y="5576119"/>
            <a:ext cx="1139128" cy="2660712"/>
          </a:xfrm>
          <a:prstGeom prst="ellipse">
            <a:avLst/>
          </a:prstGeom>
          <a:solidFill>
            <a:srgbClr val="E29ACA">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Oval 5"/>
          <p:cNvSpPr/>
          <p:nvPr/>
        </p:nvSpPr>
        <p:spPr bwMode="auto">
          <a:xfrm rot="7833875">
            <a:off x="3732462" y="5453863"/>
            <a:ext cx="1139128" cy="2660712"/>
          </a:xfrm>
          <a:prstGeom prst="ellipse">
            <a:avLst/>
          </a:prstGeom>
          <a:solidFill>
            <a:srgbClr val="92D050">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Oval 6"/>
          <p:cNvSpPr/>
          <p:nvPr/>
        </p:nvSpPr>
        <p:spPr bwMode="auto">
          <a:xfrm rot="5400000">
            <a:off x="8407400" y="-2057400"/>
            <a:ext cx="762000" cy="4876800"/>
          </a:xfrm>
          <a:prstGeom prst="ellipse">
            <a:avLst/>
          </a:prstGeom>
          <a:solidFill>
            <a:srgbClr val="009999">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Oval 7"/>
          <p:cNvSpPr/>
          <p:nvPr/>
        </p:nvSpPr>
        <p:spPr bwMode="auto">
          <a:xfrm rot="5400000">
            <a:off x="10198100" y="4152900"/>
            <a:ext cx="685800" cy="1676400"/>
          </a:xfrm>
          <a:prstGeom prst="ellipse">
            <a:avLst/>
          </a:prstGeom>
          <a:solidFill>
            <a:srgbClr val="E29ACA">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Oval 8"/>
          <p:cNvSpPr/>
          <p:nvPr/>
        </p:nvSpPr>
        <p:spPr bwMode="auto">
          <a:xfrm rot="5400000">
            <a:off x="1398936" y="4112864"/>
            <a:ext cx="1139128" cy="1752600"/>
          </a:xfrm>
          <a:prstGeom prst="ellipse">
            <a:avLst/>
          </a:prstGeom>
          <a:solidFill>
            <a:srgbClr val="92D050">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Rectangle 12"/>
          <p:cNvSpPr/>
          <p:nvPr/>
        </p:nvSpPr>
        <p:spPr>
          <a:xfrm>
            <a:off x="6273800" y="4648200"/>
            <a:ext cx="3276600" cy="1200329"/>
          </a:xfrm>
          <a:prstGeom prst="rect">
            <a:avLst/>
          </a:prstGeom>
          <a:solidFill>
            <a:schemeClr val="bg1"/>
          </a:solidFill>
        </p:spPr>
        <p:txBody>
          <a:bodyPr wrap="square">
            <a:spAutoFit/>
          </a:bodyPr>
          <a:lstStyle/>
          <a:p>
            <a:pPr algn="l"/>
            <a:r>
              <a:rPr lang="en-US" sz="1800" b="1" dirty="0" smtClean="0">
                <a:solidFill>
                  <a:srgbClr val="E73F4F"/>
                </a:solidFill>
                <a:latin typeface="Leelawadee" pitchFamily="34" charset="-34"/>
                <a:cs typeface="Leelawadee" pitchFamily="34" charset="-34"/>
              </a:rPr>
              <a:t>People feel disrespected and have stopped contributing at meetings.  Losing the value of the team!</a:t>
            </a:r>
            <a:endParaRPr lang="en-US" sz="1800" b="1" dirty="0">
              <a:solidFill>
                <a:srgbClr val="E73F4F"/>
              </a:solidFill>
              <a:latin typeface="Leelawadee" pitchFamily="34" charset="-34"/>
              <a:cs typeface="Leelawadee" pitchFamily="34" charset="-34"/>
            </a:endParaRPr>
          </a:p>
        </p:txBody>
      </p:sp>
      <p:sp>
        <p:nvSpPr>
          <p:cNvPr id="15" name="Rectangle 14"/>
          <p:cNvSpPr/>
          <p:nvPr/>
        </p:nvSpPr>
        <p:spPr>
          <a:xfrm>
            <a:off x="3378200" y="4800600"/>
            <a:ext cx="2870200" cy="1569660"/>
          </a:xfrm>
          <a:prstGeom prst="rect">
            <a:avLst/>
          </a:prstGeom>
        </p:spPr>
        <p:txBody>
          <a:bodyPr wrap="square">
            <a:spAutoFit/>
          </a:bodyPr>
          <a:lstStyle/>
          <a:p>
            <a:pPr algn="l" defTabSz="1298326"/>
            <a:r>
              <a:rPr lang="en-US" sz="2400" b="1" dirty="0" smtClean="0">
                <a:solidFill>
                  <a:srgbClr val="6EA92D"/>
                </a:solidFill>
                <a:latin typeface="Leelawadee" pitchFamily="34" charset="-34"/>
                <a:cs typeface="Leelawadee" pitchFamily="34" charset="-34"/>
              </a:rPr>
              <a:t>Is non supportive of the value of his colleagues; (his team). </a:t>
            </a:r>
            <a:endParaRPr lang="en-US" sz="2400" b="1" dirty="0">
              <a:solidFill>
                <a:srgbClr val="6EA92D"/>
              </a:solidFill>
              <a:latin typeface="Leelawadee" pitchFamily="34" charset="-34"/>
              <a:cs typeface="Leelawadee" pitchFamily="34" charset="-34"/>
            </a:endParaRPr>
          </a:p>
        </p:txBody>
      </p:sp>
      <p:sp>
        <p:nvSpPr>
          <p:cNvPr id="16" name="Rectangle 15"/>
          <p:cNvSpPr/>
          <p:nvPr/>
        </p:nvSpPr>
        <p:spPr>
          <a:xfrm>
            <a:off x="254000" y="6019800"/>
            <a:ext cx="3048000" cy="1938992"/>
          </a:xfrm>
          <a:prstGeom prst="rect">
            <a:avLst/>
          </a:prstGeom>
          <a:solidFill>
            <a:srgbClr val="6EA92D"/>
          </a:solidFill>
        </p:spPr>
        <p:txBody>
          <a:bodyPr wrap="square">
            <a:spAutoFit/>
          </a:bodyPr>
          <a:lstStyle/>
          <a:p>
            <a:pPr algn="l" defTabSz="1298326"/>
            <a:r>
              <a:rPr lang="en-US" sz="2400" b="1" dirty="0" smtClean="0">
                <a:solidFill>
                  <a:schemeClr val="bg1"/>
                </a:solidFill>
                <a:latin typeface="Leelawadee" panose="020B0502040204020203" pitchFamily="34" charset="-34"/>
                <a:cs typeface="Leelawadee" panose="020B0502040204020203" pitchFamily="34" charset="-34"/>
              </a:rPr>
              <a:t>I need for you to work in a way that includes and supports the value of your team.    </a:t>
            </a:r>
            <a:endParaRPr lang="en-US" sz="2400" b="1" dirty="0">
              <a:solidFill>
                <a:schemeClr val="bg1"/>
              </a:solidFill>
              <a:latin typeface="Leelawadee" panose="020B0502040204020203" pitchFamily="34" charset="-34"/>
              <a:cs typeface="Leelawadee" panose="020B0502040204020203" pitchFamily="34" charset="-34"/>
            </a:endParaRPr>
          </a:p>
        </p:txBody>
      </p:sp>
      <p:sp>
        <p:nvSpPr>
          <p:cNvPr id="20" name="TextBox 19"/>
          <p:cNvSpPr txBox="1"/>
          <p:nvPr/>
        </p:nvSpPr>
        <p:spPr>
          <a:xfrm>
            <a:off x="9550400" y="5638799"/>
            <a:ext cx="3200400" cy="2901089"/>
          </a:xfrm>
          <a:prstGeom prst="rect">
            <a:avLst/>
          </a:prstGeom>
          <a:solidFill>
            <a:schemeClr val="tx2"/>
          </a:solidFill>
        </p:spPr>
        <p:txBody>
          <a:bodyPr wrap="square" lIns="129830" tIns="64916" rIns="129830" bIns="64916">
            <a:spAutoFit/>
          </a:bodyPr>
          <a:lstStyle/>
          <a:p>
            <a:pPr algn="l" defTabSz="1298326">
              <a:defRPr/>
            </a:pPr>
            <a:r>
              <a:rPr lang="en-US" sz="2000" b="1" dirty="0" smtClean="0">
                <a:solidFill>
                  <a:schemeClr val="bg1"/>
                </a:solidFill>
                <a:latin typeface="Leelawadee" panose="020B0502040204020203" pitchFamily="34" charset="-34"/>
                <a:cs typeface="Leelawadee" panose="020B0502040204020203" pitchFamily="34" charset="-34"/>
              </a:rPr>
              <a:t/>
            </a:r>
            <a:br>
              <a:rPr lang="en-US" sz="2000" b="1" dirty="0" smtClean="0">
                <a:solidFill>
                  <a:schemeClr val="bg1"/>
                </a:solidFill>
                <a:latin typeface="Leelawadee" panose="020B0502040204020203" pitchFamily="34" charset="-34"/>
                <a:cs typeface="Leelawadee" panose="020B0502040204020203" pitchFamily="34" charset="-34"/>
              </a:rPr>
            </a:br>
            <a:r>
              <a:rPr lang="en-US" sz="2000" b="1" dirty="0" smtClean="0">
                <a:solidFill>
                  <a:schemeClr val="bg1"/>
                </a:solidFill>
                <a:latin typeface="Leelawadee" panose="020B0502040204020203" pitchFamily="34" charset="-34"/>
                <a:cs typeface="Leelawadee" panose="020B0502040204020203" pitchFamily="34" charset="-34"/>
              </a:rPr>
              <a:t>This will go a long way in helping people feel respected, keep them contributing at meetings and tap into the value of having a team in the first place. </a:t>
            </a:r>
            <a:endParaRPr lang="en-US" sz="2000" b="1" dirty="0" smtClean="0">
              <a:solidFill>
                <a:schemeClr val="bg1"/>
              </a:solidFill>
              <a:latin typeface="Calibri" pitchFamily="34" charset="0"/>
              <a:ea typeface="+mn-ea"/>
              <a:cs typeface="Leelawadee" panose="020B0502040204020203" pitchFamily="34" charset="-34"/>
            </a:endParaRPr>
          </a:p>
          <a:p>
            <a:pPr algn="l" defTabSz="1298326">
              <a:defRPr/>
            </a:pPr>
            <a:r>
              <a:rPr lang="en-US" sz="2000" b="1" dirty="0" smtClean="0">
                <a:solidFill>
                  <a:schemeClr val="bg1"/>
                </a:solidFill>
                <a:latin typeface="Calibri" pitchFamily="34" charset="0"/>
                <a:ea typeface="+mn-ea"/>
                <a:cs typeface="Leelawadee" panose="020B0502040204020203" pitchFamily="34" charset="-34"/>
              </a:rPr>
              <a:t>    </a:t>
            </a:r>
            <a:endParaRPr lang="en-US" sz="2000" b="1" dirty="0">
              <a:solidFill>
                <a:schemeClr val="bg1"/>
              </a:solidFill>
              <a:latin typeface="Calibri" pitchFamily="34" charset="0"/>
              <a:ea typeface="+mn-ea"/>
              <a:cs typeface="Leelawadee" panose="020B0502040204020203" pitchFamily="34" charset="-34"/>
            </a:endParaRPr>
          </a:p>
        </p:txBody>
      </p:sp>
      <p:sp>
        <p:nvSpPr>
          <p:cNvPr id="21" name="Freeform 20"/>
          <p:cNvSpPr/>
          <p:nvPr/>
        </p:nvSpPr>
        <p:spPr bwMode="auto">
          <a:xfrm rot="360473">
            <a:off x="1631014" y="1301415"/>
            <a:ext cx="120711" cy="109806"/>
          </a:xfrm>
          <a:custGeom>
            <a:avLst/>
            <a:gdLst>
              <a:gd name="connsiteX0" fmla="*/ 2996 w 33475"/>
              <a:gd name="connsiteY0" fmla="*/ 6531 h 64941"/>
              <a:gd name="connsiteX1" fmla="*/ 16058 w 33475"/>
              <a:gd name="connsiteY1" fmla="*/ 58783 h 64941"/>
              <a:gd name="connsiteX2" fmla="*/ 29121 w 33475"/>
              <a:gd name="connsiteY2" fmla="*/ 19594 h 64941"/>
              <a:gd name="connsiteX3" fmla="*/ 2996 w 33475"/>
              <a:gd name="connsiteY3" fmla="*/ 6531 h 64941"/>
            </a:gdLst>
            <a:ahLst/>
            <a:cxnLst>
              <a:cxn ang="0">
                <a:pos x="connsiteX0" y="connsiteY0"/>
              </a:cxn>
              <a:cxn ang="0">
                <a:pos x="connsiteX1" y="connsiteY1"/>
              </a:cxn>
              <a:cxn ang="0">
                <a:pos x="connsiteX2" y="connsiteY2"/>
              </a:cxn>
              <a:cxn ang="0">
                <a:pos x="connsiteX3" y="connsiteY3"/>
              </a:cxn>
            </a:cxnLst>
            <a:rect l="l" t="t" r="r" b="b"/>
            <a:pathLst>
              <a:path w="33475" h="64941">
                <a:moveTo>
                  <a:pt x="2996" y="6531"/>
                </a:moveTo>
                <a:cubicBezTo>
                  <a:pt x="819" y="13062"/>
                  <a:pt x="0" y="50754"/>
                  <a:pt x="16058" y="58783"/>
                </a:cubicBezTo>
                <a:cubicBezTo>
                  <a:pt x="28374" y="64941"/>
                  <a:pt x="33475" y="32657"/>
                  <a:pt x="29121" y="19594"/>
                </a:cubicBezTo>
                <a:cubicBezTo>
                  <a:pt x="26367" y="11332"/>
                  <a:pt x="5173" y="0"/>
                  <a:pt x="2996" y="6531"/>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23" name="Straight Arrow Connector 22"/>
          <p:cNvCxnSpPr/>
          <p:nvPr/>
        </p:nvCxnSpPr>
        <p:spPr bwMode="auto">
          <a:xfrm flipV="1">
            <a:off x="1854200" y="1371600"/>
            <a:ext cx="533400" cy="3678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 name="Oval 3"/>
          <p:cNvSpPr/>
          <p:nvPr/>
        </p:nvSpPr>
        <p:spPr bwMode="auto">
          <a:xfrm rot="7795809">
            <a:off x="7928165" y="1484295"/>
            <a:ext cx="1139128" cy="2660712"/>
          </a:xfrm>
          <a:prstGeom prst="ellipse">
            <a:avLst/>
          </a:prstGeom>
          <a:solidFill>
            <a:srgbClr val="009999">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nvSpPr>
        <p:spPr>
          <a:xfrm>
            <a:off x="6350000" y="2895600"/>
            <a:ext cx="6654800" cy="1754326"/>
          </a:xfrm>
          <a:prstGeom prst="rect">
            <a:avLst/>
          </a:prstGeom>
          <a:solidFill>
            <a:schemeClr val="bg1"/>
          </a:solidFill>
        </p:spPr>
        <p:txBody>
          <a:bodyPr wrap="square" rtlCol="0">
            <a:spAutoFit/>
          </a:bodyPr>
          <a:lstStyle/>
          <a:p>
            <a:pPr algn="l"/>
            <a:r>
              <a:rPr lang="en-US" sz="1800" b="1" dirty="0" smtClean="0">
                <a:solidFill>
                  <a:srgbClr val="009999"/>
                </a:solidFill>
                <a:latin typeface="Leelawadee" pitchFamily="34" charset="-34"/>
                <a:cs typeface="Leelawadee" pitchFamily="34" charset="-34"/>
              </a:rPr>
              <a:t>1. s</a:t>
            </a:r>
            <a:r>
              <a:rPr lang="en-US" sz="1800" b="1" dirty="0" smtClean="0">
                <a:solidFill>
                  <a:srgbClr val="009999"/>
                </a:solidFill>
                <a:latin typeface="Leelawadee" pitchFamily="34" charset="-34"/>
                <a:ea typeface="Calibri" pitchFamily="34" charset="0"/>
                <a:cs typeface="Leelawadee" pitchFamily="34" charset="-34"/>
              </a:rPr>
              <a:t>hoots down team member ideas before the person has even finished their explanation.  </a:t>
            </a:r>
            <a:br>
              <a:rPr lang="en-US" sz="1800" b="1" dirty="0" smtClean="0">
                <a:solidFill>
                  <a:srgbClr val="009999"/>
                </a:solidFill>
                <a:latin typeface="Leelawadee" pitchFamily="34" charset="-34"/>
                <a:ea typeface="Calibri" pitchFamily="34" charset="0"/>
                <a:cs typeface="Leelawadee" pitchFamily="34" charset="-34"/>
              </a:rPr>
            </a:br>
            <a:r>
              <a:rPr lang="en-US" sz="1800" b="1" dirty="0" smtClean="0">
                <a:solidFill>
                  <a:srgbClr val="009999"/>
                </a:solidFill>
                <a:latin typeface="Leelawadee" pitchFamily="34" charset="-34"/>
                <a:ea typeface="Calibri" pitchFamily="34" charset="0"/>
                <a:cs typeface="Leelawadee" pitchFamily="34" charset="-34"/>
              </a:rPr>
              <a:t>2.  Instead of looking for solutions, places blame on others when the team is not meeting project deadlines </a:t>
            </a:r>
            <a:endParaRPr lang="en-US" sz="1800" b="1" dirty="0" smtClean="0">
              <a:solidFill>
                <a:srgbClr val="009999"/>
              </a:solidFill>
              <a:latin typeface="Leelawadee" pitchFamily="34" charset="-34"/>
              <a:cs typeface="Leelawadee" pitchFamily="34" charset="-34"/>
            </a:endParaRPr>
          </a:p>
          <a:p>
            <a:pPr marL="342900" lvl="0" indent="-342900" algn="l" eaLnBrk="0" hangingPunct="0">
              <a:buAutoNum type="arabicPeriod" startAt="3"/>
            </a:pPr>
            <a:r>
              <a:rPr lang="en-US" sz="1800" b="1" dirty="0" smtClean="0">
                <a:solidFill>
                  <a:srgbClr val="009999"/>
                </a:solidFill>
                <a:latin typeface="Leelawadee" pitchFamily="34" charset="-34"/>
                <a:ea typeface="Calibri" pitchFamily="34" charset="0"/>
                <a:cs typeface="Leelawadee" pitchFamily="34" charset="-34"/>
              </a:rPr>
              <a:t>He doesn’t ask other team members for their input </a:t>
            </a:r>
          </a:p>
          <a:p>
            <a:pPr marL="342900" lvl="0" indent="-342900" algn="l" eaLnBrk="0" hangingPunct="0">
              <a:buAutoNum type="arabicPeriod" startAt="3"/>
            </a:pPr>
            <a:r>
              <a:rPr lang="en-US" sz="1800" b="1" dirty="0" smtClean="0">
                <a:solidFill>
                  <a:srgbClr val="009999"/>
                </a:solidFill>
                <a:latin typeface="Leelawadee" pitchFamily="34" charset="-34"/>
                <a:cs typeface="Leelawadee" pitchFamily="34" charset="-34"/>
              </a:rPr>
              <a:t>Condescending tone</a:t>
            </a:r>
          </a:p>
        </p:txBody>
      </p:sp>
      <p:sp>
        <p:nvSpPr>
          <p:cNvPr id="19" name="Rectangle 18"/>
          <p:cNvSpPr/>
          <p:nvPr/>
        </p:nvSpPr>
        <p:spPr>
          <a:xfrm>
            <a:off x="8178800" y="510210"/>
            <a:ext cx="4826000" cy="3970318"/>
          </a:xfrm>
          <a:prstGeom prst="rect">
            <a:avLst/>
          </a:prstGeom>
          <a:solidFill>
            <a:srgbClr val="009999"/>
          </a:solidFill>
        </p:spPr>
        <p:txBody>
          <a:bodyPr wrap="square">
            <a:spAutoFit/>
          </a:bodyPr>
          <a:lstStyle/>
          <a:p>
            <a:pPr algn="l">
              <a:defRPr/>
            </a:pPr>
            <a:r>
              <a:rPr lang="en-US" sz="1800" b="1" dirty="0" smtClean="0">
                <a:solidFill>
                  <a:schemeClr val="bg1"/>
                </a:solidFill>
                <a:latin typeface="Calibri" pitchFamily="34" charset="0"/>
                <a:cs typeface="Leelawadee" pitchFamily="34" charset="-34"/>
              </a:rPr>
              <a:t>Can I get into the specifics?</a:t>
            </a:r>
          </a:p>
          <a:p>
            <a:pPr algn="l">
              <a:defRPr/>
            </a:pPr>
            <a:endParaRPr lang="en-US" sz="1800" b="1" dirty="0" smtClean="0">
              <a:solidFill>
                <a:schemeClr val="bg1"/>
              </a:solidFill>
              <a:latin typeface="Calibri" pitchFamily="34" charset="0"/>
              <a:cs typeface="Leelawadee" pitchFamily="34" charset="-34"/>
            </a:endParaRPr>
          </a:p>
          <a:p>
            <a:pPr algn="l">
              <a:defRPr/>
            </a:pPr>
            <a:r>
              <a:rPr lang="en-US" sz="1800" b="1" dirty="0" smtClean="0">
                <a:solidFill>
                  <a:schemeClr val="bg1"/>
                </a:solidFill>
                <a:latin typeface="Calibri" pitchFamily="34" charset="0"/>
                <a:cs typeface="Leelawadee" pitchFamily="34" charset="-34"/>
              </a:rPr>
              <a:t>1</a:t>
            </a:r>
            <a:r>
              <a:rPr lang="en-US" sz="1800" b="1" dirty="0" smtClean="0">
                <a:solidFill>
                  <a:schemeClr val="bg1"/>
                </a:solidFill>
                <a:latin typeface="Leelawadee" pitchFamily="34" charset="-34"/>
                <a:cs typeface="Leelawadee" pitchFamily="34" charset="-34"/>
              </a:rPr>
              <a:t>. When anyone on the team is explaining an idea let him/her finish and give others a chance to weigh in.</a:t>
            </a:r>
          </a:p>
          <a:p>
            <a:pPr algn="l">
              <a:defRPr/>
            </a:pPr>
            <a:r>
              <a:rPr lang="en-US" sz="1800" b="1" dirty="0" smtClean="0">
                <a:solidFill>
                  <a:schemeClr val="bg1"/>
                </a:solidFill>
                <a:latin typeface="Leelawadee" pitchFamily="34" charset="-34"/>
                <a:cs typeface="Leelawadee" pitchFamily="34" charset="-34"/>
              </a:rPr>
              <a:t>2. When we’re missing deadlines put your energy into looking for solution (forgo placing blame).</a:t>
            </a:r>
          </a:p>
          <a:p>
            <a:pPr algn="l">
              <a:defRPr/>
            </a:pPr>
            <a:r>
              <a:rPr lang="en-US" sz="1800" b="1" dirty="0" smtClean="0">
                <a:solidFill>
                  <a:schemeClr val="bg1"/>
                </a:solidFill>
                <a:latin typeface="Leelawadee" pitchFamily="34" charset="-34"/>
                <a:cs typeface="Leelawadee" pitchFamily="34" charset="-34"/>
              </a:rPr>
              <a:t>3. When you have an idea ask others for their input.</a:t>
            </a:r>
          </a:p>
          <a:p>
            <a:pPr algn="l">
              <a:defRPr/>
            </a:pPr>
            <a:r>
              <a:rPr lang="en-US" sz="1800" b="1" dirty="0" smtClean="0">
                <a:solidFill>
                  <a:schemeClr val="bg1"/>
                </a:solidFill>
                <a:latin typeface="Leelawadee" pitchFamily="34" charset="-34"/>
                <a:cs typeface="Leelawadee" pitchFamily="34" charset="-34"/>
              </a:rPr>
              <a:t>4. Last, be aware of your tone so that it comes across as helpful and respectful.</a:t>
            </a:r>
            <a:r>
              <a:rPr lang="en-US" sz="1800" b="1" dirty="0" smtClean="0">
                <a:solidFill>
                  <a:srgbClr val="009999"/>
                </a:solidFill>
                <a:latin typeface="Leelawadee" pitchFamily="34" charset="-34"/>
                <a:cs typeface="Leelawadee" pitchFamily="34" charset="-34"/>
              </a:rPr>
              <a:t>..</a:t>
            </a:r>
          </a:p>
          <a:p>
            <a:pPr algn="l">
              <a:defRPr/>
            </a:pPr>
            <a:endParaRPr lang="en-US" sz="1800" b="1" dirty="0" smtClean="0">
              <a:solidFill>
                <a:srgbClr val="009999"/>
              </a:solidFill>
              <a:latin typeface="Leelawadee" pitchFamily="34" charset="-34"/>
              <a:cs typeface="Leelawadee" pitchFamily="34" charset="-34"/>
            </a:endParaRPr>
          </a:p>
          <a:p>
            <a:pPr algn="l">
              <a:defRPr/>
            </a:pPr>
            <a:endParaRPr lang="en-US" sz="1800" b="1" dirty="0">
              <a:solidFill>
                <a:srgbClr val="009999"/>
              </a:solidFill>
              <a:latin typeface="Leelawadee" panose="020B0502040204020203" pitchFamily="34" charset="-34"/>
              <a:cs typeface="Leelawadee" panose="020B0502040204020203" pitchFamily="34" charset="-34"/>
            </a:endParaRPr>
          </a:p>
        </p:txBody>
      </p:sp>
      <p:sp>
        <p:nvSpPr>
          <p:cNvPr id="10" name="TextBox 9"/>
          <p:cNvSpPr txBox="1"/>
          <p:nvPr/>
        </p:nvSpPr>
        <p:spPr>
          <a:xfrm>
            <a:off x="2768600" y="3096161"/>
            <a:ext cx="3276600" cy="1323439"/>
          </a:xfrm>
          <a:prstGeom prst="rect">
            <a:avLst/>
          </a:prstGeom>
          <a:solidFill>
            <a:schemeClr val="bg1"/>
          </a:solidFill>
        </p:spPr>
        <p:txBody>
          <a:bodyPr wrap="square" rtlCol="0">
            <a:spAutoFit/>
          </a:bodyPr>
          <a:lstStyle/>
          <a:p>
            <a:r>
              <a:rPr lang="en-US" sz="1200" b="1" dirty="0" smtClean="0">
                <a:solidFill>
                  <a:schemeClr val="tx1"/>
                </a:solidFill>
                <a:latin typeface="Leelawadee" pitchFamily="34" charset="-34"/>
                <a:cs typeface="Leelawadee" pitchFamily="34" charset="-34"/>
              </a:rPr>
              <a:t>"</a:t>
            </a:r>
            <a:r>
              <a:rPr lang="en-US" sz="2000" b="1" dirty="0" smtClean="0">
                <a:solidFill>
                  <a:schemeClr val="tx1"/>
                </a:solidFill>
                <a:latin typeface="Leelawadee" pitchFamily="34" charset="-34"/>
                <a:cs typeface="Leelawadee" pitchFamily="34" charset="-34"/>
              </a:rPr>
              <a:t>know it all" and is rude, condescending and extremely difficult to work with”.</a:t>
            </a:r>
            <a:endParaRPr lang="en-US" sz="2000" b="1" dirty="0">
              <a:solidFill>
                <a:schemeClr val="tx1"/>
              </a:solidFill>
            </a:endParaRPr>
          </a:p>
        </p:txBody>
      </p:sp>
      <p:sp>
        <p:nvSpPr>
          <p:cNvPr id="24" name="TextBox 23"/>
          <p:cNvSpPr txBox="1"/>
          <p:nvPr/>
        </p:nvSpPr>
        <p:spPr>
          <a:xfrm>
            <a:off x="4368800" y="8421469"/>
            <a:ext cx="4157870" cy="646331"/>
          </a:xfrm>
          <a:prstGeom prst="rect">
            <a:avLst/>
          </a:prstGeom>
          <a:solidFill>
            <a:schemeClr val="bg1"/>
          </a:solidFill>
        </p:spPr>
        <p:txBody>
          <a:bodyPr wrap="none" rtlCol="0">
            <a:spAutoFit/>
          </a:bodyPr>
          <a:lstStyle/>
          <a:p>
            <a:r>
              <a:rPr lang="en-US" sz="3600" dirty="0" smtClean="0">
                <a:solidFill>
                  <a:schemeClr val="tx1"/>
                </a:solidFill>
                <a:latin typeface="Calibri" pitchFamily="34" charset="0"/>
              </a:rPr>
              <a:t>Disrespects the Team</a:t>
            </a:r>
            <a:endParaRPr lang="en-US" sz="3600" dirty="0">
              <a:solidFill>
                <a:schemeClr val="tx1"/>
              </a:solidFill>
              <a:latin typeface="Calibri" pitchFamily="34" charset="0"/>
            </a:endParaRPr>
          </a:p>
        </p:txBody>
      </p:sp>
      <p:sp>
        <p:nvSpPr>
          <p:cNvPr id="29" name="Rounded Rectangle 28"/>
          <p:cNvSpPr/>
          <p:nvPr/>
        </p:nvSpPr>
        <p:spPr bwMode="auto">
          <a:xfrm>
            <a:off x="7874000" y="304800"/>
            <a:ext cx="5054600" cy="4191000"/>
          </a:xfrm>
          <a:prstGeom prst="roundRect">
            <a:avLst/>
          </a:prstGeom>
          <a:noFill/>
          <a:ln w="107950" cap="flat" cmpd="sng" algn="ctr">
            <a:solidFill>
              <a:srgbClr val="C9DC18"/>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Rounded Rectangle 29"/>
          <p:cNvSpPr/>
          <p:nvPr/>
        </p:nvSpPr>
        <p:spPr bwMode="auto">
          <a:xfrm>
            <a:off x="76200" y="5486400"/>
            <a:ext cx="3530600" cy="3505200"/>
          </a:xfrm>
          <a:prstGeom prst="roundRect">
            <a:avLst/>
          </a:prstGeom>
          <a:noFill/>
          <a:ln w="107950" cap="flat" cmpd="sng" algn="ctr">
            <a:solidFill>
              <a:srgbClr val="C9DC18"/>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TextBox 24"/>
          <p:cNvSpPr txBox="1"/>
          <p:nvPr/>
        </p:nvSpPr>
        <p:spPr>
          <a:xfrm>
            <a:off x="330200" y="5029200"/>
            <a:ext cx="685800" cy="984885"/>
          </a:xfrm>
          <a:prstGeom prst="rect">
            <a:avLst/>
          </a:prstGeom>
          <a:noFill/>
        </p:spPr>
        <p:txBody>
          <a:bodyPr wrap="square" rtlCol="0">
            <a:spAutoFit/>
          </a:bodyPr>
          <a:lstStyle/>
          <a:p>
            <a:r>
              <a:rPr lang="en-US" dirty="0" smtClean="0">
                <a:solidFill>
                  <a:schemeClr val="tx1"/>
                </a:solidFill>
                <a:latin typeface="Franklin Gothic Medium" pitchFamily="34" charset="0"/>
              </a:rPr>
              <a:t>5</a:t>
            </a:r>
            <a:endParaRPr lang="en-US" dirty="0">
              <a:solidFill>
                <a:schemeClr val="tx1"/>
              </a:solidFill>
            </a:endParaRPr>
          </a:p>
        </p:txBody>
      </p:sp>
      <p:sp>
        <p:nvSpPr>
          <p:cNvPr id="26" name="TextBox 25"/>
          <p:cNvSpPr txBox="1"/>
          <p:nvPr/>
        </p:nvSpPr>
        <p:spPr>
          <a:xfrm>
            <a:off x="7569200" y="615315"/>
            <a:ext cx="685800" cy="984885"/>
          </a:xfrm>
          <a:prstGeom prst="rect">
            <a:avLst/>
          </a:prstGeom>
          <a:noFill/>
        </p:spPr>
        <p:txBody>
          <a:bodyPr wrap="square" rtlCol="0">
            <a:spAutoFit/>
          </a:bodyPr>
          <a:lstStyle/>
          <a:p>
            <a:r>
              <a:rPr lang="en-US" dirty="0" smtClean="0">
                <a:solidFill>
                  <a:schemeClr val="tx1"/>
                </a:solidFill>
                <a:latin typeface="Franklin Gothic Medium" pitchFamily="34" charset="0"/>
              </a:rPr>
              <a:t>6</a:t>
            </a:r>
            <a:endParaRPr lang="en-US" dirty="0">
              <a:solidFill>
                <a:schemeClr val="tx1"/>
              </a:solidFill>
            </a:endParaRPr>
          </a:p>
        </p:txBody>
      </p:sp>
      <p:sp>
        <p:nvSpPr>
          <p:cNvPr id="31" name="Rounded Rectangle 30"/>
          <p:cNvSpPr/>
          <p:nvPr/>
        </p:nvSpPr>
        <p:spPr bwMode="auto">
          <a:xfrm>
            <a:off x="9169400" y="5410200"/>
            <a:ext cx="3759200" cy="3505200"/>
          </a:xfrm>
          <a:prstGeom prst="roundRect">
            <a:avLst/>
          </a:prstGeom>
          <a:noFill/>
          <a:ln w="107950" cap="flat" cmpd="sng" algn="ctr">
            <a:solidFill>
              <a:srgbClr val="C9DC18"/>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TextBox 26"/>
          <p:cNvSpPr txBox="1"/>
          <p:nvPr/>
        </p:nvSpPr>
        <p:spPr>
          <a:xfrm>
            <a:off x="11760200" y="4800600"/>
            <a:ext cx="685800" cy="984885"/>
          </a:xfrm>
          <a:prstGeom prst="rect">
            <a:avLst/>
          </a:prstGeom>
          <a:noFill/>
        </p:spPr>
        <p:txBody>
          <a:bodyPr wrap="square" rtlCol="0">
            <a:spAutoFit/>
          </a:bodyPr>
          <a:lstStyle/>
          <a:p>
            <a:r>
              <a:rPr lang="en-US" dirty="0" smtClean="0">
                <a:solidFill>
                  <a:schemeClr val="tx1"/>
                </a:solidFill>
                <a:latin typeface="Franklin Gothic Medium" pitchFamily="34" charset="0"/>
              </a:rPr>
              <a:t>7</a:t>
            </a:r>
            <a:endParaRPr lang="en-US" dirty="0">
              <a:solidFill>
                <a:schemeClr val="tx1"/>
              </a:solidFill>
            </a:endParaRPr>
          </a:p>
        </p:txBody>
      </p:sp>
      <p:sp>
        <p:nvSpPr>
          <p:cNvPr id="32" name="Rounded Rectangle 31"/>
          <p:cNvSpPr/>
          <p:nvPr/>
        </p:nvSpPr>
        <p:spPr bwMode="auto">
          <a:xfrm>
            <a:off x="76200" y="3048000"/>
            <a:ext cx="5816600" cy="1524000"/>
          </a:xfrm>
          <a:prstGeom prst="round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Oval 27"/>
          <p:cNvSpPr/>
          <p:nvPr/>
        </p:nvSpPr>
        <p:spPr>
          <a:xfrm>
            <a:off x="2921000" y="1600200"/>
            <a:ext cx="6629400" cy="6324600"/>
          </a:xfrm>
          <a:prstGeom prst="ellipse">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3" name="TextBox 32"/>
          <p:cNvSpPr txBox="1"/>
          <p:nvPr/>
        </p:nvSpPr>
        <p:spPr>
          <a:xfrm>
            <a:off x="3683000" y="914400"/>
            <a:ext cx="3962400" cy="523220"/>
          </a:xfrm>
          <a:prstGeom prst="rect">
            <a:avLst/>
          </a:prstGeom>
          <a:solidFill>
            <a:srgbClr val="00B0F0"/>
          </a:solidFill>
          <a:ln>
            <a:solidFill>
              <a:srgbClr val="92D050"/>
            </a:solidFill>
          </a:ln>
          <a:effectLst>
            <a:glow rad="228600">
              <a:schemeClr val="accent2">
                <a:satMod val="175000"/>
                <a:alpha val="40000"/>
              </a:schemeClr>
            </a:glow>
          </a:effectLst>
        </p:spPr>
        <p:txBody>
          <a:bodyPr wrap="square" rtlCol="0">
            <a:spAutoFit/>
          </a:bodyPr>
          <a:lstStyle/>
          <a:p>
            <a:r>
              <a:rPr lang="en-US" sz="2800" b="1" dirty="0" smtClean="0">
                <a:latin typeface="Leelawadee" panose="020B0502040204020203" pitchFamily="34" charset="-34"/>
                <a:cs typeface="Leelawadee" panose="020B0502040204020203" pitchFamily="34" charset="-34"/>
              </a:rPr>
              <a:t>Follow-along on pg17</a:t>
            </a:r>
            <a:endParaRPr lang="en-US" sz="2800" b="1" dirty="0">
              <a:latin typeface="Leelawadee" panose="020B0502040204020203" pitchFamily="34" charset="-34"/>
              <a:cs typeface="Leelawadee" panose="020B0502040204020203" pitchFamily="34" charset="-34"/>
            </a:endParaRPr>
          </a:p>
        </p:txBody>
      </p:sp>
      <p:sp>
        <p:nvSpPr>
          <p:cNvPr id="35" name="TextBox 34"/>
          <p:cNvSpPr txBox="1"/>
          <p:nvPr/>
        </p:nvSpPr>
        <p:spPr>
          <a:xfrm>
            <a:off x="7797800" y="9067799"/>
            <a:ext cx="4572000" cy="523220"/>
          </a:xfrm>
          <a:prstGeom prst="rect">
            <a:avLst/>
          </a:prstGeom>
          <a:noFill/>
        </p:spPr>
        <p:txBody>
          <a:bodyPr wrap="square" rtlCol="0">
            <a:spAutoFit/>
          </a:bodyPr>
          <a:lstStyle/>
          <a:p>
            <a:r>
              <a:rPr lang="en-US" sz="2800" b="1" dirty="0" smtClean="0">
                <a:latin typeface="Leelawadee" panose="020B0502040204020203" pitchFamily="34" charset="-34"/>
                <a:cs typeface="Leelawadee" panose="020B0502040204020203" pitchFamily="34" charset="-34"/>
              </a:rPr>
              <a:t>Follow Along on Page 17</a:t>
            </a:r>
            <a:endParaRPr lang="en-US" sz="2800" b="1" dirty="0">
              <a:latin typeface="Leelawadee" panose="020B0502040204020203" pitchFamily="34" charset="-34"/>
              <a:cs typeface="Leelawadee" panose="020B0502040204020203" pitchFamily="34" charset="-34"/>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xit" presetSubtype="37" fill="hold" nodeType="clickEffect">
                                  <p:stCondLst>
                                    <p:cond delay="0"/>
                                  </p:stCondLst>
                                  <p:childTnLst>
                                    <p:animEffect transition="out" filter="barn(outVertical)">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right)">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up)">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up)">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up)">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up)">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left)">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ipe(up)">
                                      <p:cBhvr>
                                        <p:cTn id="122" dur="500"/>
                                        <p:tgtEl>
                                          <p:spTgt spid="2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wipe(up)">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barn(inVertical)">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3" grpId="0" animBg="1"/>
      <p:bldP spid="15" grpId="0"/>
      <p:bldP spid="16" grpId="0" animBg="1"/>
      <p:bldP spid="20" grpId="0" animBg="1"/>
      <p:bldP spid="21" grpId="0" animBg="1"/>
      <p:bldP spid="4" grpId="0" animBg="1"/>
      <p:bldP spid="11" grpId="0" animBg="1"/>
      <p:bldP spid="19" grpId="0" animBg="1"/>
      <p:bldP spid="10" grpId="0" animBg="1"/>
      <p:bldP spid="29" grpId="0" animBg="1"/>
      <p:bldP spid="30" grpId="0" animBg="1"/>
      <p:bldP spid="25" grpId="0"/>
      <p:bldP spid="26" grpId="0"/>
      <p:bldP spid="31" grpId="0" animBg="1"/>
      <p:bldP spid="27" grpId="0"/>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modelnoinstr"/>
          <p:cNvPicPr>
            <a:picLocks noChangeAspect="1" noChangeArrowheads="1"/>
          </p:cNvPicPr>
          <p:nvPr/>
        </p:nvPicPr>
        <p:blipFill>
          <a:blip r:embed="rId3"/>
          <a:srcRect/>
          <a:stretch>
            <a:fillRect/>
          </a:stretch>
        </p:blipFill>
        <p:spPr bwMode="auto">
          <a:xfrm>
            <a:off x="711200" y="0"/>
            <a:ext cx="10786254" cy="9199898"/>
          </a:xfrm>
          <a:prstGeom prst="rect">
            <a:avLst/>
          </a:prstGeom>
          <a:noFill/>
          <a:ln w="9525" algn="in">
            <a:noFill/>
            <a:miter lim="800000"/>
            <a:headEnd/>
            <a:tailEnd/>
          </a:ln>
          <a:effectLst/>
        </p:spPr>
      </p:pic>
      <p:sp>
        <p:nvSpPr>
          <p:cNvPr id="3" name="Oval 2"/>
          <p:cNvSpPr/>
          <p:nvPr/>
        </p:nvSpPr>
        <p:spPr bwMode="auto">
          <a:xfrm rot="2697256">
            <a:off x="3757501" y="1016792"/>
            <a:ext cx="1139128" cy="3270580"/>
          </a:xfrm>
          <a:prstGeom prst="ellipse">
            <a:avLst/>
          </a:prstGeom>
          <a:solidFill>
            <a:schemeClr val="bg2">
              <a:alpha val="60000"/>
            </a:scheme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Oval 4"/>
          <p:cNvSpPr/>
          <p:nvPr/>
        </p:nvSpPr>
        <p:spPr bwMode="auto">
          <a:xfrm rot="2697256">
            <a:off x="7656852" y="5576119"/>
            <a:ext cx="1139128" cy="2660712"/>
          </a:xfrm>
          <a:prstGeom prst="ellipse">
            <a:avLst/>
          </a:prstGeom>
          <a:solidFill>
            <a:srgbClr val="E29ACA">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Oval 5"/>
          <p:cNvSpPr/>
          <p:nvPr/>
        </p:nvSpPr>
        <p:spPr bwMode="auto">
          <a:xfrm rot="7833875">
            <a:off x="3732462" y="5453863"/>
            <a:ext cx="1139128" cy="2660712"/>
          </a:xfrm>
          <a:prstGeom prst="ellipse">
            <a:avLst/>
          </a:prstGeom>
          <a:solidFill>
            <a:srgbClr val="92D050">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Oval 6"/>
          <p:cNvSpPr/>
          <p:nvPr/>
        </p:nvSpPr>
        <p:spPr bwMode="auto">
          <a:xfrm rot="5400000">
            <a:off x="8407400" y="-2057400"/>
            <a:ext cx="762000" cy="4876800"/>
          </a:xfrm>
          <a:prstGeom prst="ellipse">
            <a:avLst/>
          </a:prstGeom>
          <a:solidFill>
            <a:srgbClr val="009999">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Oval 7"/>
          <p:cNvSpPr/>
          <p:nvPr/>
        </p:nvSpPr>
        <p:spPr bwMode="auto">
          <a:xfrm rot="5400000">
            <a:off x="10198100" y="4152900"/>
            <a:ext cx="685800" cy="1676400"/>
          </a:xfrm>
          <a:prstGeom prst="ellipse">
            <a:avLst/>
          </a:prstGeom>
          <a:solidFill>
            <a:srgbClr val="E29ACA">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Oval 8"/>
          <p:cNvSpPr/>
          <p:nvPr/>
        </p:nvSpPr>
        <p:spPr bwMode="auto">
          <a:xfrm rot="5400000">
            <a:off x="1398936" y="4112864"/>
            <a:ext cx="1139128" cy="1752600"/>
          </a:xfrm>
          <a:prstGeom prst="ellipse">
            <a:avLst/>
          </a:prstGeom>
          <a:solidFill>
            <a:srgbClr val="92D050">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Rectangle 12"/>
          <p:cNvSpPr/>
          <p:nvPr/>
        </p:nvSpPr>
        <p:spPr>
          <a:xfrm>
            <a:off x="6273800" y="4876800"/>
            <a:ext cx="3276600" cy="2031325"/>
          </a:xfrm>
          <a:prstGeom prst="rect">
            <a:avLst/>
          </a:prstGeom>
          <a:solidFill>
            <a:schemeClr val="bg1"/>
          </a:solidFill>
        </p:spPr>
        <p:txBody>
          <a:bodyPr wrap="square">
            <a:spAutoFit/>
          </a:bodyPr>
          <a:lstStyle/>
          <a:p>
            <a:pPr algn="l"/>
            <a:r>
              <a:rPr lang="en-US" sz="1800" b="1" dirty="0" smtClean="0">
                <a:solidFill>
                  <a:srgbClr val="FF0000"/>
                </a:solidFill>
                <a:latin typeface="Calibri" pitchFamily="34" charset="0"/>
                <a:sym typeface="Wingdings"/>
              </a:rPr>
              <a:t>1.  </a:t>
            </a:r>
            <a:r>
              <a:rPr lang="en-US" sz="1800" b="1" dirty="0" smtClean="0">
                <a:solidFill>
                  <a:srgbClr val="FF0000"/>
                </a:solidFill>
                <a:latin typeface="Calibri" pitchFamily="34" charset="0"/>
              </a:rPr>
              <a:t>Team loses the benefit of his knowledge and experience. </a:t>
            </a:r>
            <a:r>
              <a:rPr lang="en-US" sz="1800" b="1" dirty="0" smtClean="0">
                <a:solidFill>
                  <a:srgbClr val="FF0000"/>
                </a:solidFill>
                <a:latin typeface="Calibri" pitchFamily="34" charset="0"/>
                <a:sym typeface="Wingdings"/>
              </a:rPr>
              <a:t/>
            </a:r>
            <a:br>
              <a:rPr lang="en-US" sz="1800" b="1" dirty="0" smtClean="0">
                <a:solidFill>
                  <a:srgbClr val="FF0000"/>
                </a:solidFill>
                <a:latin typeface="Calibri" pitchFamily="34" charset="0"/>
                <a:sym typeface="Wingdings"/>
              </a:rPr>
            </a:br>
            <a:r>
              <a:rPr lang="en-US" sz="1800" b="1" dirty="0" smtClean="0">
                <a:solidFill>
                  <a:srgbClr val="FF0000"/>
                </a:solidFill>
                <a:latin typeface="Calibri" pitchFamily="34" charset="0"/>
                <a:sym typeface="Wingdings"/>
              </a:rPr>
              <a:t>2.  </a:t>
            </a:r>
            <a:r>
              <a:rPr lang="en-US" sz="1800" b="1" dirty="0" smtClean="0">
                <a:solidFill>
                  <a:srgbClr val="FF0000"/>
                </a:solidFill>
                <a:latin typeface="Calibri" pitchFamily="34" charset="0"/>
              </a:rPr>
              <a:t>Team wasted time and money pursuing faulty ideas.</a:t>
            </a:r>
            <a:endParaRPr lang="en-US" sz="1800" b="1" dirty="0" smtClean="0">
              <a:solidFill>
                <a:srgbClr val="FF0000"/>
              </a:solidFill>
              <a:latin typeface="Calibri" pitchFamily="34" charset="0"/>
              <a:cs typeface="Leelawadee" pitchFamily="34" charset="-34"/>
            </a:endParaRPr>
          </a:p>
          <a:p>
            <a:pPr algn="l"/>
            <a:r>
              <a:rPr lang="en-US" sz="1800" b="1" dirty="0" smtClean="0">
                <a:solidFill>
                  <a:srgbClr val="FF0000"/>
                </a:solidFill>
                <a:latin typeface="Calibri" pitchFamily="34" charset="0"/>
                <a:cs typeface="Leelawadee" pitchFamily="34" charset="-34"/>
              </a:rPr>
              <a:t>3.  He’s squandering opportunities to be seen as a leader</a:t>
            </a:r>
            <a:endParaRPr lang="en-US" sz="1800" b="1" dirty="0">
              <a:solidFill>
                <a:srgbClr val="FF0000"/>
              </a:solidFill>
              <a:latin typeface="Calibri" pitchFamily="34" charset="0"/>
              <a:cs typeface="Leelawadee" pitchFamily="34" charset="-34"/>
            </a:endParaRPr>
          </a:p>
        </p:txBody>
      </p:sp>
      <p:sp>
        <p:nvSpPr>
          <p:cNvPr id="15" name="Rectangle 14"/>
          <p:cNvSpPr/>
          <p:nvPr/>
        </p:nvSpPr>
        <p:spPr>
          <a:xfrm>
            <a:off x="3378200" y="4800600"/>
            <a:ext cx="2870200" cy="1569660"/>
          </a:xfrm>
          <a:prstGeom prst="rect">
            <a:avLst/>
          </a:prstGeom>
        </p:spPr>
        <p:txBody>
          <a:bodyPr wrap="square">
            <a:spAutoFit/>
          </a:bodyPr>
          <a:lstStyle/>
          <a:p>
            <a:pPr algn="l" defTabSz="1298326"/>
            <a:r>
              <a:rPr lang="en-US" sz="2400" b="1" dirty="0" smtClean="0">
                <a:solidFill>
                  <a:srgbClr val="6EA92D"/>
                </a:solidFill>
                <a:latin typeface="Calibri" pitchFamily="34" charset="0"/>
                <a:cs typeface="Leelawadee" pitchFamily="34" charset="-34"/>
              </a:rPr>
              <a:t>Isn’t proactively  sharing his ideas and expertise at team meetings</a:t>
            </a:r>
            <a:r>
              <a:rPr lang="en-US" sz="2400" dirty="0" smtClean="0">
                <a:solidFill>
                  <a:srgbClr val="6EA92D"/>
                </a:solidFill>
                <a:latin typeface="Calibri" pitchFamily="34" charset="0"/>
                <a:cs typeface="Leelawadee" pitchFamily="34" charset="-34"/>
              </a:rPr>
              <a:t>.  </a:t>
            </a:r>
            <a:endParaRPr lang="en-US" sz="2400" dirty="0">
              <a:solidFill>
                <a:srgbClr val="6EA92D"/>
              </a:solidFill>
              <a:latin typeface="Calibri" pitchFamily="34" charset="0"/>
              <a:cs typeface="Leelawadee" pitchFamily="34" charset="-34"/>
            </a:endParaRPr>
          </a:p>
        </p:txBody>
      </p:sp>
      <p:sp>
        <p:nvSpPr>
          <p:cNvPr id="16" name="Rectangle 15"/>
          <p:cNvSpPr/>
          <p:nvPr/>
        </p:nvSpPr>
        <p:spPr>
          <a:xfrm>
            <a:off x="330200" y="5791200"/>
            <a:ext cx="3048000" cy="3046988"/>
          </a:xfrm>
          <a:prstGeom prst="rect">
            <a:avLst/>
          </a:prstGeom>
          <a:solidFill>
            <a:srgbClr val="6EA92D"/>
          </a:solidFill>
        </p:spPr>
        <p:txBody>
          <a:bodyPr wrap="square">
            <a:spAutoFit/>
          </a:bodyPr>
          <a:lstStyle/>
          <a:p>
            <a:pPr algn="l" defTabSz="1298326"/>
            <a:r>
              <a:rPr lang="en-US" sz="2400" b="1" dirty="0" smtClean="0">
                <a:solidFill>
                  <a:schemeClr val="bg1"/>
                </a:solidFill>
                <a:latin typeface="Calibri" pitchFamily="34" charset="0"/>
                <a:cs typeface="Leelawadee" panose="020B0502040204020203" pitchFamily="34" charset="-34"/>
              </a:rPr>
              <a:t>You’re really effective sharing your expertise one-on-one. What’s just as important is proactively sharing your ideas and expertise at team meetings.  </a:t>
            </a:r>
            <a:endParaRPr lang="en-US" sz="2400" b="1" dirty="0">
              <a:solidFill>
                <a:schemeClr val="bg1"/>
              </a:solidFill>
              <a:latin typeface="Calibri" pitchFamily="34" charset="0"/>
              <a:cs typeface="Leelawadee" panose="020B0502040204020203" pitchFamily="34" charset="-34"/>
            </a:endParaRPr>
          </a:p>
        </p:txBody>
      </p:sp>
      <p:sp>
        <p:nvSpPr>
          <p:cNvPr id="20" name="TextBox 19"/>
          <p:cNvSpPr txBox="1"/>
          <p:nvPr/>
        </p:nvSpPr>
        <p:spPr>
          <a:xfrm>
            <a:off x="9474200" y="5554134"/>
            <a:ext cx="3276600" cy="3208866"/>
          </a:xfrm>
          <a:prstGeom prst="rect">
            <a:avLst/>
          </a:prstGeom>
          <a:solidFill>
            <a:srgbClr val="C00000"/>
          </a:solidFill>
        </p:spPr>
        <p:txBody>
          <a:bodyPr wrap="square" lIns="129830" tIns="64916" rIns="129830" bIns="64916">
            <a:spAutoFit/>
          </a:bodyPr>
          <a:lstStyle/>
          <a:p>
            <a:pPr algn="l" defTabSz="1298326">
              <a:defRPr/>
            </a:pPr>
            <a:r>
              <a:rPr lang="en-US" sz="2000" b="1" dirty="0" smtClean="0">
                <a:solidFill>
                  <a:schemeClr val="bg1"/>
                </a:solidFill>
                <a:latin typeface="Calibri" pitchFamily="34" charset="0"/>
                <a:ea typeface="+mn-ea"/>
                <a:cs typeface="Leelawadee" panose="020B0502040204020203" pitchFamily="34" charset="-34"/>
              </a:rPr>
              <a:t>1&amp;2.  The team will have the benefit of your knowledge and experience and will pursue just the best ideas. </a:t>
            </a:r>
          </a:p>
          <a:p>
            <a:pPr algn="l" defTabSz="1298326">
              <a:defRPr/>
            </a:pPr>
            <a:endParaRPr lang="en-US" sz="2000" b="1" dirty="0" smtClean="0">
              <a:solidFill>
                <a:schemeClr val="bg1"/>
              </a:solidFill>
              <a:latin typeface="Calibri" pitchFamily="34" charset="0"/>
              <a:ea typeface="+mn-ea"/>
              <a:cs typeface="Leelawadee" panose="020B0502040204020203" pitchFamily="34" charset="-34"/>
            </a:endParaRPr>
          </a:p>
          <a:p>
            <a:pPr algn="l" defTabSz="1298326">
              <a:defRPr/>
            </a:pPr>
            <a:r>
              <a:rPr lang="en-US" sz="2000" b="1" dirty="0" smtClean="0">
                <a:solidFill>
                  <a:schemeClr val="bg1"/>
                </a:solidFill>
                <a:latin typeface="Calibri" pitchFamily="34" charset="0"/>
                <a:ea typeface="+mn-ea"/>
                <a:cs typeface="Leelawadee" panose="020B0502040204020203" pitchFamily="34" charset="-34"/>
              </a:rPr>
              <a:t>3.  We’ve talked about your interest in taking on more of a leadership role; this is one way to demonstrate this capability.     </a:t>
            </a:r>
            <a:endParaRPr lang="en-US" sz="2000" b="1" dirty="0">
              <a:solidFill>
                <a:schemeClr val="bg1"/>
              </a:solidFill>
              <a:latin typeface="Calibri" pitchFamily="34" charset="0"/>
              <a:ea typeface="+mn-ea"/>
              <a:cs typeface="Leelawadee" panose="020B0502040204020203" pitchFamily="34" charset="-34"/>
            </a:endParaRPr>
          </a:p>
        </p:txBody>
      </p:sp>
      <p:sp>
        <p:nvSpPr>
          <p:cNvPr id="21" name="Freeform 20"/>
          <p:cNvSpPr/>
          <p:nvPr/>
        </p:nvSpPr>
        <p:spPr bwMode="auto">
          <a:xfrm rot="360473">
            <a:off x="1631014" y="1301415"/>
            <a:ext cx="120711" cy="109806"/>
          </a:xfrm>
          <a:custGeom>
            <a:avLst/>
            <a:gdLst>
              <a:gd name="connsiteX0" fmla="*/ 2996 w 33475"/>
              <a:gd name="connsiteY0" fmla="*/ 6531 h 64941"/>
              <a:gd name="connsiteX1" fmla="*/ 16058 w 33475"/>
              <a:gd name="connsiteY1" fmla="*/ 58783 h 64941"/>
              <a:gd name="connsiteX2" fmla="*/ 29121 w 33475"/>
              <a:gd name="connsiteY2" fmla="*/ 19594 h 64941"/>
              <a:gd name="connsiteX3" fmla="*/ 2996 w 33475"/>
              <a:gd name="connsiteY3" fmla="*/ 6531 h 64941"/>
            </a:gdLst>
            <a:ahLst/>
            <a:cxnLst>
              <a:cxn ang="0">
                <a:pos x="connsiteX0" y="connsiteY0"/>
              </a:cxn>
              <a:cxn ang="0">
                <a:pos x="connsiteX1" y="connsiteY1"/>
              </a:cxn>
              <a:cxn ang="0">
                <a:pos x="connsiteX2" y="connsiteY2"/>
              </a:cxn>
              <a:cxn ang="0">
                <a:pos x="connsiteX3" y="connsiteY3"/>
              </a:cxn>
            </a:cxnLst>
            <a:rect l="l" t="t" r="r" b="b"/>
            <a:pathLst>
              <a:path w="33475" h="64941">
                <a:moveTo>
                  <a:pt x="2996" y="6531"/>
                </a:moveTo>
                <a:cubicBezTo>
                  <a:pt x="819" y="13062"/>
                  <a:pt x="0" y="50754"/>
                  <a:pt x="16058" y="58783"/>
                </a:cubicBezTo>
                <a:cubicBezTo>
                  <a:pt x="28374" y="64941"/>
                  <a:pt x="33475" y="32657"/>
                  <a:pt x="29121" y="19594"/>
                </a:cubicBezTo>
                <a:cubicBezTo>
                  <a:pt x="26367" y="11332"/>
                  <a:pt x="5173" y="0"/>
                  <a:pt x="2996" y="6531"/>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23" name="Straight Arrow Connector 22"/>
          <p:cNvCxnSpPr/>
          <p:nvPr/>
        </p:nvCxnSpPr>
        <p:spPr bwMode="auto">
          <a:xfrm flipV="1">
            <a:off x="1854200" y="1371600"/>
            <a:ext cx="533400" cy="3678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 name="Oval 3"/>
          <p:cNvSpPr/>
          <p:nvPr/>
        </p:nvSpPr>
        <p:spPr bwMode="auto">
          <a:xfrm rot="7795809">
            <a:off x="7928165" y="1484295"/>
            <a:ext cx="1139128" cy="2660712"/>
          </a:xfrm>
          <a:prstGeom prst="ellipse">
            <a:avLst/>
          </a:prstGeom>
          <a:solidFill>
            <a:srgbClr val="009999">
              <a:alpha val="39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TextBox 10"/>
          <p:cNvSpPr txBox="1"/>
          <p:nvPr/>
        </p:nvSpPr>
        <p:spPr>
          <a:xfrm>
            <a:off x="6350000" y="3048000"/>
            <a:ext cx="6654800" cy="1200329"/>
          </a:xfrm>
          <a:prstGeom prst="rect">
            <a:avLst/>
          </a:prstGeom>
          <a:solidFill>
            <a:schemeClr val="bg1"/>
          </a:solidFill>
        </p:spPr>
        <p:txBody>
          <a:bodyPr wrap="square" rtlCol="0">
            <a:spAutoFit/>
          </a:bodyPr>
          <a:lstStyle/>
          <a:p>
            <a:pPr algn="l"/>
            <a:r>
              <a:rPr lang="en-US" sz="1800" b="1" dirty="0" smtClean="0">
                <a:solidFill>
                  <a:srgbClr val="009999"/>
                </a:solidFill>
                <a:latin typeface="Calibri" pitchFamily="34" charset="0"/>
                <a:cs typeface="Leelawadee" pitchFamily="34" charset="-34"/>
              </a:rPr>
              <a:t>1.  Won’t speak up when the topic relates to his area of expertise.</a:t>
            </a:r>
          </a:p>
          <a:p>
            <a:pPr algn="l"/>
            <a:r>
              <a:rPr lang="en-US" sz="1800" b="1" dirty="0" smtClean="0">
                <a:solidFill>
                  <a:srgbClr val="009999"/>
                </a:solidFill>
                <a:latin typeface="Calibri" pitchFamily="34" charset="0"/>
                <a:cs typeface="Leelawadee" pitchFamily="34" charset="-34"/>
              </a:rPr>
              <a:t>2.  Needs to be asked a direct question before contributing.</a:t>
            </a:r>
          </a:p>
          <a:p>
            <a:pPr algn="l"/>
            <a:r>
              <a:rPr lang="en-US" sz="1800" b="1" dirty="0" smtClean="0">
                <a:solidFill>
                  <a:srgbClr val="009999"/>
                </a:solidFill>
                <a:latin typeface="Calibri" pitchFamily="34" charset="0"/>
                <a:cs typeface="Leelawadee" pitchFamily="34" charset="-34"/>
              </a:rPr>
              <a:t>3.  When conversation is moving in the wrong direction he lets it continue that way.</a:t>
            </a:r>
            <a:endParaRPr lang="en-US" sz="1600" dirty="0" smtClean="0">
              <a:solidFill>
                <a:srgbClr val="009999"/>
              </a:solidFill>
              <a:latin typeface="Leelawadee" pitchFamily="34" charset="-34"/>
              <a:cs typeface="Leelawadee" pitchFamily="34" charset="-34"/>
            </a:endParaRPr>
          </a:p>
        </p:txBody>
      </p:sp>
      <p:sp>
        <p:nvSpPr>
          <p:cNvPr id="19" name="Rectangle 18"/>
          <p:cNvSpPr/>
          <p:nvPr/>
        </p:nvSpPr>
        <p:spPr>
          <a:xfrm>
            <a:off x="8255000" y="381000"/>
            <a:ext cx="4521200" cy="3693319"/>
          </a:xfrm>
          <a:prstGeom prst="rect">
            <a:avLst/>
          </a:prstGeom>
          <a:solidFill>
            <a:srgbClr val="009999"/>
          </a:solidFill>
        </p:spPr>
        <p:txBody>
          <a:bodyPr wrap="square">
            <a:spAutoFit/>
          </a:bodyPr>
          <a:lstStyle/>
          <a:p>
            <a:pPr algn="l">
              <a:defRPr/>
            </a:pPr>
            <a:r>
              <a:rPr lang="en-US" sz="1800" b="1" dirty="0" smtClean="0">
                <a:solidFill>
                  <a:schemeClr val="bg1"/>
                </a:solidFill>
                <a:latin typeface="Calibri" pitchFamily="34" charset="0"/>
                <a:cs typeface="Leelawadee" pitchFamily="34" charset="-34"/>
              </a:rPr>
              <a:t>Can I get into the specifics?</a:t>
            </a:r>
          </a:p>
          <a:p>
            <a:pPr algn="l">
              <a:defRPr/>
            </a:pPr>
            <a:endParaRPr lang="en-US" sz="1800" b="1" dirty="0" smtClean="0">
              <a:solidFill>
                <a:schemeClr val="bg1"/>
              </a:solidFill>
              <a:latin typeface="Calibri" pitchFamily="34" charset="0"/>
              <a:cs typeface="Leelawadee" pitchFamily="34" charset="-34"/>
            </a:endParaRPr>
          </a:p>
          <a:p>
            <a:pPr algn="l">
              <a:defRPr/>
            </a:pPr>
            <a:r>
              <a:rPr lang="en-US" sz="1800" b="1" dirty="0" smtClean="0">
                <a:solidFill>
                  <a:schemeClr val="bg1"/>
                </a:solidFill>
                <a:latin typeface="Calibri" pitchFamily="34" charset="0"/>
                <a:cs typeface="Leelawadee" pitchFamily="34" charset="-34"/>
              </a:rPr>
              <a:t>1.  Volunteer to contribute whenever the topic relates to your area of expertise.</a:t>
            </a:r>
          </a:p>
          <a:p>
            <a:pPr marL="342900" indent="-342900" algn="l">
              <a:buAutoNum type="arabicPeriod" startAt="2"/>
              <a:defRPr/>
            </a:pPr>
            <a:r>
              <a:rPr lang="en-US" sz="1800" b="1" dirty="0" smtClean="0">
                <a:solidFill>
                  <a:schemeClr val="bg1"/>
                </a:solidFill>
                <a:latin typeface="Calibri" pitchFamily="34" charset="0"/>
                <a:cs typeface="Leelawadee" pitchFamily="34" charset="-34"/>
              </a:rPr>
              <a:t>There are times when the team is taking the conversation in the wrong direction .  This is the time for you to jump in and expand the team’s thinking.</a:t>
            </a:r>
          </a:p>
          <a:p>
            <a:pPr marL="342900" indent="-342900" algn="l">
              <a:buAutoNum type="arabicPeriod" startAt="2"/>
              <a:defRPr/>
            </a:pPr>
            <a:endParaRPr lang="en-US" sz="1800" b="1" dirty="0" smtClean="0">
              <a:solidFill>
                <a:schemeClr val="bg1"/>
              </a:solidFill>
              <a:latin typeface="Calibri" pitchFamily="34" charset="0"/>
              <a:cs typeface="Leelawadee" pitchFamily="34" charset="-34"/>
            </a:endParaRPr>
          </a:p>
          <a:p>
            <a:pPr marL="342900" indent="-342900" algn="l">
              <a:buAutoNum type="arabicPeriod" startAt="2"/>
              <a:defRPr/>
            </a:pPr>
            <a:endParaRPr lang="en-US" sz="1800" b="1" dirty="0" smtClean="0">
              <a:solidFill>
                <a:schemeClr val="bg1"/>
              </a:solidFill>
              <a:latin typeface="Calibri" pitchFamily="34" charset="0"/>
              <a:cs typeface="Leelawadee" pitchFamily="34" charset="-34"/>
            </a:endParaRPr>
          </a:p>
          <a:p>
            <a:pPr marL="342900" indent="-342900" algn="l">
              <a:buAutoNum type="arabicPeriod" startAt="2"/>
              <a:defRPr/>
            </a:pPr>
            <a:endParaRPr lang="en-US" sz="1800" b="1" dirty="0" smtClean="0">
              <a:solidFill>
                <a:schemeClr val="bg1"/>
              </a:solidFill>
              <a:latin typeface="Calibri" pitchFamily="34" charset="0"/>
              <a:cs typeface="Leelawadee" pitchFamily="34" charset="-34"/>
            </a:endParaRPr>
          </a:p>
          <a:p>
            <a:pPr marL="342900" indent="-342900" algn="l">
              <a:buAutoNum type="arabicPeriod" startAt="2"/>
              <a:defRPr/>
            </a:pPr>
            <a:endParaRPr lang="en-US" sz="1800" b="1" dirty="0" smtClean="0">
              <a:solidFill>
                <a:schemeClr val="bg1"/>
              </a:solidFill>
              <a:latin typeface="Calibri" pitchFamily="34" charset="0"/>
              <a:cs typeface="Leelawadee" pitchFamily="34" charset="-34"/>
            </a:endParaRPr>
          </a:p>
          <a:p>
            <a:pPr marL="342900" indent="-342900" algn="l">
              <a:buAutoNum type="arabicPeriod" startAt="2"/>
              <a:defRPr/>
            </a:pPr>
            <a:endParaRPr lang="en-US" sz="1800" b="1" dirty="0">
              <a:solidFill>
                <a:schemeClr val="bg1"/>
              </a:solidFill>
              <a:latin typeface="Calibri" pitchFamily="34" charset="0"/>
              <a:cs typeface="Leelawadee" panose="020B0502040204020203" pitchFamily="34" charset="-34"/>
            </a:endParaRPr>
          </a:p>
        </p:txBody>
      </p:sp>
      <p:sp>
        <p:nvSpPr>
          <p:cNvPr id="10" name="TextBox 9"/>
          <p:cNvSpPr txBox="1"/>
          <p:nvPr/>
        </p:nvSpPr>
        <p:spPr>
          <a:xfrm>
            <a:off x="254000" y="3096161"/>
            <a:ext cx="5791200" cy="1323439"/>
          </a:xfrm>
          <a:prstGeom prst="rect">
            <a:avLst/>
          </a:prstGeom>
          <a:solidFill>
            <a:schemeClr val="bg1"/>
          </a:solidFill>
        </p:spPr>
        <p:txBody>
          <a:bodyPr wrap="square" rtlCol="0">
            <a:spAutoFit/>
          </a:bodyPr>
          <a:lstStyle/>
          <a:p>
            <a:pPr algn="l"/>
            <a:r>
              <a:rPr lang="en-US" sz="1200" dirty="0" smtClean="0">
                <a:solidFill>
                  <a:schemeClr val="tx1"/>
                </a:solidFill>
                <a:latin typeface="Calibri" pitchFamily="34" charset="0"/>
                <a:cs typeface="Leelawadee" pitchFamily="34" charset="-34"/>
              </a:rPr>
              <a:t>-</a:t>
            </a:r>
            <a:r>
              <a:rPr lang="en-US" sz="2000" dirty="0" smtClean="0">
                <a:solidFill>
                  <a:schemeClr val="tx1"/>
                </a:solidFill>
                <a:latin typeface="Calibri" pitchFamily="34" charset="0"/>
                <a:cs typeface="Leelawadee" pitchFamily="34" charset="-34"/>
              </a:rPr>
              <a:t>Doesn’t share his expertise with the group </a:t>
            </a:r>
          </a:p>
          <a:p>
            <a:pPr algn="l"/>
            <a:r>
              <a:rPr lang="en-US" sz="2000" dirty="0" smtClean="0">
                <a:solidFill>
                  <a:schemeClr val="tx1"/>
                </a:solidFill>
                <a:latin typeface="Calibri" pitchFamily="34" charset="0"/>
                <a:cs typeface="Leelawadee" pitchFamily="34" charset="-34"/>
              </a:rPr>
              <a:t>-He’s probably shy , an introvert, has low confidence</a:t>
            </a:r>
          </a:p>
          <a:p>
            <a:pPr algn="l"/>
            <a:r>
              <a:rPr lang="en-US" sz="2000" dirty="0" smtClean="0">
                <a:solidFill>
                  <a:schemeClr val="tx1"/>
                </a:solidFill>
                <a:latin typeface="Calibri" pitchFamily="34" charset="0"/>
                <a:cs typeface="Leelawadee" pitchFamily="34" charset="-34"/>
              </a:rPr>
              <a:t>-Needs a workshop on public speaking</a:t>
            </a:r>
          </a:p>
          <a:p>
            <a:pPr algn="l"/>
            <a:r>
              <a:rPr lang="en-US" sz="2000" dirty="0" smtClean="0">
                <a:solidFill>
                  <a:schemeClr val="tx1"/>
                </a:solidFill>
                <a:latin typeface="Calibri" pitchFamily="34" charset="0"/>
                <a:cs typeface="Leelawadee" pitchFamily="34" charset="-34"/>
              </a:rPr>
              <a:t>-Not a team player, but he’s good 1-to-1</a:t>
            </a:r>
            <a:endParaRPr lang="en-US" sz="2000" dirty="0">
              <a:solidFill>
                <a:schemeClr val="tx1"/>
              </a:solidFill>
              <a:latin typeface="Calibri" pitchFamily="34" charset="0"/>
            </a:endParaRPr>
          </a:p>
        </p:txBody>
      </p:sp>
      <p:sp>
        <p:nvSpPr>
          <p:cNvPr id="24" name="TextBox 23"/>
          <p:cNvSpPr txBox="1"/>
          <p:nvPr/>
        </p:nvSpPr>
        <p:spPr>
          <a:xfrm>
            <a:off x="4597400" y="8534400"/>
            <a:ext cx="3531544" cy="646331"/>
          </a:xfrm>
          <a:prstGeom prst="rect">
            <a:avLst/>
          </a:prstGeom>
          <a:solidFill>
            <a:schemeClr val="bg1"/>
          </a:solidFill>
        </p:spPr>
        <p:txBody>
          <a:bodyPr wrap="none" rtlCol="0">
            <a:spAutoFit/>
          </a:bodyPr>
          <a:lstStyle/>
          <a:p>
            <a:r>
              <a:rPr lang="en-US" sz="3600" dirty="0" smtClean="0">
                <a:solidFill>
                  <a:schemeClr val="tx1"/>
                </a:solidFill>
                <a:latin typeface="Calibri" pitchFamily="34" charset="0"/>
              </a:rPr>
              <a:t>Quiet in Meetings</a:t>
            </a:r>
            <a:endParaRPr lang="en-US" sz="3600" dirty="0">
              <a:solidFill>
                <a:schemeClr val="tx1"/>
              </a:solidFill>
              <a:latin typeface="Calibri" pitchFamily="34" charset="0"/>
            </a:endParaRPr>
          </a:p>
        </p:txBody>
      </p:sp>
      <p:sp>
        <p:nvSpPr>
          <p:cNvPr id="29" name="Rounded Rectangle 28"/>
          <p:cNvSpPr/>
          <p:nvPr/>
        </p:nvSpPr>
        <p:spPr bwMode="auto">
          <a:xfrm>
            <a:off x="7874000" y="228600"/>
            <a:ext cx="5054600" cy="4038600"/>
          </a:xfrm>
          <a:prstGeom prst="roundRect">
            <a:avLst/>
          </a:prstGeom>
          <a:noFill/>
          <a:ln w="107950" cap="flat" cmpd="sng" algn="ctr">
            <a:solidFill>
              <a:srgbClr val="C9DC18"/>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Rounded Rectangle 29"/>
          <p:cNvSpPr/>
          <p:nvPr/>
        </p:nvSpPr>
        <p:spPr bwMode="auto">
          <a:xfrm>
            <a:off x="76200" y="5486400"/>
            <a:ext cx="3530600" cy="3505200"/>
          </a:xfrm>
          <a:prstGeom prst="roundRect">
            <a:avLst/>
          </a:prstGeom>
          <a:noFill/>
          <a:ln w="107950" cap="flat" cmpd="sng" algn="ctr">
            <a:solidFill>
              <a:srgbClr val="C9DC18"/>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TextBox 24"/>
          <p:cNvSpPr txBox="1"/>
          <p:nvPr/>
        </p:nvSpPr>
        <p:spPr>
          <a:xfrm>
            <a:off x="330200" y="4953000"/>
            <a:ext cx="685800" cy="984885"/>
          </a:xfrm>
          <a:prstGeom prst="rect">
            <a:avLst/>
          </a:prstGeom>
          <a:noFill/>
        </p:spPr>
        <p:txBody>
          <a:bodyPr wrap="square" rtlCol="0">
            <a:spAutoFit/>
          </a:bodyPr>
          <a:lstStyle/>
          <a:p>
            <a:r>
              <a:rPr lang="en-US" dirty="0" smtClean="0">
                <a:solidFill>
                  <a:schemeClr val="tx1"/>
                </a:solidFill>
                <a:latin typeface="Franklin Gothic Medium" pitchFamily="34" charset="0"/>
              </a:rPr>
              <a:t>5</a:t>
            </a:r>
            <a:endParaRPr lang="en-US" dirty="0">
              <a:solidFill>
                <a:schemeClr val="tx1"/>
              </a:solidFill>
            </a:endParaRPr>
          </a:p>
        </p:txBody>
      </p:sp>
      <p:sp>
        <p:nvSpPr>
          <p:cNvPr id="26" name="TextBox 25"/>
          <p:cNvSpPr txBox="1"/>
          <p:nvPr/>
        </p:nvSpPr>
        <p:spPr>
          <a:xfrm>
            <a:off x="7569200" y="615315"/>
            <a:ext cx="685800" cy="984885"/>
          </a:xfrm>
          <a:prstGeom prst="rect">
            <a:avLst/>
          </a:prstGeom>
          <a:noFill/>
        </p:spPr>
        <p:txBody>
          <a:bodyPr wrap="square" rtlCol="0">
            <a:spAutoFit/>
          </a:bodyPr>
          <a:lstStyle/>
          <a:p>
            <a:r>
              <a:rPr lang="en-US" dirty="0" smtClean="0">
                <a:solidFill>
                  <a:schemeClr val="tx1"/>
                </a:solidFill>
                <a:latin typeface="Franklin Gothic Medium" pitchFamily="34" charset="0"/>
              </a:rPr>
              <a:t>6</a:t>
            </a:r>
            <a:endParaRPr lang="en-US" dirty="0">
              <a:solidFill>
                <a:schemeClr val="tx1"/>
              </a:solidFill>
            </a:endParaRPr>
          </a:p>
        </p:txBody>
      </p:sp>
      <p:sp>
        <p:nvSpPr>
          <p:cNvPr id="31" name="Rounded Rectangle 30"/>
          <p:cNvSpPr/>
          <p:nvPr/>
        </p:nvSpPr>
        <p:spPr bwMode="auto">
          <a:xfrm>
            <a:off x="9169400" y="5410200"/>
            <a:ext cx="3759200" cy="3505200"/>
          </a:xfrm>
          <a:prstGeom prst="roundRect">
            <a:avLst/>
          </a:prstGeom>
          <a:noFill/>
          <a:ln w="107950" cap="flat" cmpd="sng" algn="ctr">
            <a:solidFill>
              <a:srgbClr val="C9DC18"/>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TextBox 26"/>
          <p:cNvSpPr txBox="1"/>
          <p:nvPr/>
        </p:nvSpPr>
        <p:spPr>
          <a:xfrm>
            <a:off x="11760200" y="4724400"/>
            <a:ext cx="685800" cy="984885"/>
          </a:xfrm>
          <a:prstGeom prst="rect">
            <a:avLst/>
          </a:prstGeom>
          <a:noFill/>
        </p:spPr>
        <p:txBody>
          <a:bodyPr wrap="square" rtlCol="0">
            <a:spAutoFit/>
          </a:bodyPr>
          <a:lstStyle/>
          <a:p>
            <a:r>
              <a:rPr lang="en-US" dirty="0" smtClean="0">
                <a:solidFill>
                  <a:schemeClr val="tx1"/>
                </a:solidFill>
                <a:latin typeface="Franklin Gothic Medium" pitchFamily="34" charset="0"/>
              </a:rPr>
              <a:t>7</a:t>
            </a:r>
            <a:endParaRPr lang="en-US" dirty="0">
              <a:solidFill>
                <a:schemeClr val="tx1"/>
              </a:solidFill>
            </a:endParaRPr>
          </a:p>
        </p:txBody>
      </p:sp>
      <p:sp>
        <p:nvSpPr>
          <p:cNvPr id="32" name="Rounded Rectangle 31"/>
          <p:cNvSpPr/>
          <p:nvPr/>
        </p:nvSpPr>
        <p:spPr bwMode="auto">
          <a:xfrm>
            <a:off x="0" y="3048000"/>
            <a:ext cx="5816600" cy="1524000"/>
          </a:xfrm>
          <a:prstGeom prst="roundRect">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Oval 27"/>
          <p:cNvSpPr/>
          <p:nvPr/>
        </p:nvSpPr>
        <p:spPr>
          <a:xfrm>
            <a:off x="2997200" y="1600200"/>
            <a:ext cx="6629400" cy="6324600"/>
          </a:xfrm>
          <a:prstGeom prst="ellipse">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xit" presetSubtype="37" fill="hold" nodeType="clickEffect">
                                  <p:stCondLst>
                                    <p:cond delay="0"/>
                                  </p:stCondLst>
                                  <p:childTnLst>
                                    <p:animEffect transition="out" filter="barn(outVertical)">
                                      <p:cBhvr>
                                        <p:cTn id="66" dur="500"/>
                                        <p:tgtEl>
                                          <p:spTgt spid="28"/>
                                        </p:tgtEl>
                                      </p:cBhvr>
                                    </p:animEffect>
                                    <p:set>
                                      <p:cBhvr>
                                        <p:cTn id="67" dur="1" fill="hold">
                                          <p:stCondLst>
                                            <p:cond delay="499"/>
                                          </p:stCondLst>
                                        </p:cTn>
                                        <p:tgtEl>
                                          <p:spTgt spid="2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right)">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wipe(left)">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up)">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up)">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up)">
                                      <p:cBhvr>
                                        <p:cTn id="97" dur="50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left)">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up)">
                                      <p:cBhvr>
                                        <p:cTn id="107" dur="500"/>
                                        <p:tgtEl>
                                          <p:spTgt spid="3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left)">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ipe(up)">
                                      <p:cBhvr>
                                        <p:cTn id="122" dur="500"/>
                                        <p:tgtEl>
                                          <p:spTgt spid="27"/>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wipe(up)">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barn(inVertical)">
                                      <p:cBhvr>
                                        <p:cTn id="1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3" grpId="0" animBg="1"/>
      <p:bldP spid="15" grpId="0"/>
      <p:bldP spid="16" grpId="0" animBg="1"/>
      <p:bldP spid="20" grpId="0" animBg="1"/>
      <p:bldP spid="21" grpId="0" animBg="1"/>
      <p:bldP spid="4" grpId="0" animBg="1"/>
      <p:bldP spid="11" grpId="0" animBg="1"/>
      <p:bldP spid="19" grpId="0" animBg="1"/>
      <p:bldP spid="10" grpId="0" animBg="1"/>
      <p:bldP spid="29" grpId="0" animBg="1"/>
      <p:bldP spid="30" grpId="0" animBg="1"/>
      <p:bldP spid="25" grpId="0"/>
      <p:bldP spid="26" grpId="0"/>
      <p:bldP spid="31" grpId="0" animBg="1"/>
      <p:bldP spid="27" grpId="0"/>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9245600" y="0"/>
            <a:ext cx="37592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Title 1"/>
          <p:cNvSpPr>
            <a:spLocks noGrp="1"/>
          </p:cNvSpPr>
          <p:nvPr>
            <p:ph type="title"/>
          </p:nvPr>
        </p:nvSpPr>
        <p:spPr>
          <a:xfrm>
            <a:off x="-584200" y="76200"/>
            <a:ext cx="11125200" cy="1625600"/>
          </a:xfrm>
        </p:spPr>
        <p:txBody>
          <a:bodyPr/>
          <a:lstStyle/>
          <a:p>
            <a:r>
              <a:rPr lang="en-US" b="1" dirty="0" smtClean="0">
                <a:latin typeface="Leelawadee" pitchFamily="34" charset="-34"/>
                <a:cs typeface="Leelawadee" pitchFamily="34" charset="-34"/>
              </a:rPr>
              <a:t>Steps 1 – 4</a:t>
            </a:r>
            <a:br>
              <a:rPr lang="en-US" b="1" dirty="0" smtClean="0">
                <a:latin typeface="Leelawadee" pitchFamily="34" charset="-34"/>
                <a:cs typeface="Leelawadee" pitchFamily="34" charset="-34"/>
              </a:rPr>
            </a:br>
            <a:r>
              <a:rPr lang="en-US" b="1" dirty="0" smtClean="0">
                <a:latin typeface="Leelawadee" pitchFamily="34" charset="-34"/>
                <a:cs typeface="Leelawadee" pitchFamily="34" charset="-34"/>
              </a:rPr>
              <a:t>Analyze Performance</a:t>
            </a:r>
            <a:br>
              <a:rPr lang="en-US" b="1" dirty="0" smtClean="0">
                <a:latin typeface="Leelawadee" pitchFamily="34" charset="-34"/>
                <a:cs typeface="Leelawadee" pitchFamily="34" charset="-34"/>
              </a:rPr>
            </a:br>
            <a:endParaRPr lang="en-US" sz="4800" dirty="0">
              <a:latin typeface="Leelawadee" pitchFamily="34" charset="-34"/>
              <a:cs typeface="Leelawadee" pitchFamily="34" charset="-34"/>
            </a:endParaRPr>
          </a:p>
        </p:txBody>
      </p:sp>
      <p:pic>
        <p:nvPicPr>
          <p:cNvPr id="22" name="Picture 1"/>
          <p:cNvPicPr>
            <a:picLocks noChangeAspect="1" noChangeArrowheads="1"/>
          </p:cNvPicPr>
          <p:nvPr/>
        </p:nvPicPr>
        <p:blipFill>
          <a:blip r:embed="rId4"/>
          <a:srcRect/>
          <a:stretch>
            <a:fillRect/>
          </a:stretch>
        </p:blipFill>
        <p:spPr bwMode="auto">
          <a:xfrm>
            <a:off x="863600" y="3048000"/>
            <a:ext cx="7706169" cy="6240989"/>
          </a:xfrm>
          <a:prstGeom prst="rect">
            <a:avLst/>
          </a:prstGeom>
          <a:noFill/>
          <a:ln w="9525">
            <a:noFill/>
            <a:miter lim="800000"/>
            <a:headEnd/>
            <a:tailEnd/>
          </a:ln>
        </p:spPr>
      </p:pic>
      <p:sp>
        <p:nvSpPr>
          <p:cNvPr id="24" name="Oval 23"/>
          <p:cNvSpPr/>
          <p:nvPr/>
        </p:nvSpPr>
        <p:spPr bwMode="auto">
          <a:xfrm>
            <a:off x="2616200" y="4191000"/>
            <a:ext cx="4267200" cy="4191000"/>
          </a:xfrm>
          <a:prstGeom prst="ellipse">
            <a:avLst/>
          </a:prstGeom>
          <a:solidFill>
            <a:srgbClr val="92D050">
              <a:alpha val="42000"/>
            </a:srgbClr>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nvSpPr>
        <p:spPr>
          <a:xfrm>
            <a:off x="2438396" y="6324600"/>
            <a:ext cx="2692404" cy="1323439"/>
          </a:xfrm>
          <a:prstGeom prst="rect">
            <a:avLst/>
          </a:prstGeom>
          <a:noFill/>
        </p:spPr>
        <p:txBody>
          <a:bodyPr wrap="none" rtlCol="0">
            <a:spAutoFit/>
          </a:bodyPr>
          <a:lstStyle/>
          <a:p>
            <a:r>
              <a:rPr lang="en-US" sz="4000" b="1" dirty="0" smtClean="0">
                <a:solidFill>
                  <a:srgbClr val="F95602"/>
                </a:solidFill>
                <a:latin typeface="Calibri" pitchFamily="34" charset="0"/>
              </a:rPr>
              <a:t>Name the </a:t>
            </a:r>
          </a:p>
          <a:p>
            <a:r>
              <a:rPr lang="en-US" sz="4000" b="1" dirty="0" smtClean="0">
                <a:solidFill>
                  <a:srgbClr val="F95602"/>
                </a:solidFill>
                <a:latin typeface="Calibri" pitchFamily="34" charset="0"/>
              </a:rPr>
              <a:t>*</a:t>
            </a:r>
            <a:r>
              <a:rPr lang="en-US" sz="4000" dirty="0" smtClean="0">
                <a:solidFill>
                  <a:srgbClr val="F95602"/>
                </a:solidFill>
                <a:latin typeface="Calibri" pitchFamily="34" charset="0"/>
              </a:rPr>
              <a:t> </a:t>
            </a:r>
            <a:r>
              <a:rPr lang="en-US" sz="4000" b="1" i="1" u="sng" dirty="0" smtClean="0">
                <a:solidFill>
                  <a:srgbClr val="F95602"/>
                </a:solidFill>
                <a:latin typeface="Calibri" pitchFamily="34" charset="0"/>
              </a:rPr>
              <a:t>issue</a:t>
            </a:r>
            <a:r>
              <a:rPr lang="en-US" sz="4000" b="1" dirty="0" smtClean="0">
                <a:solidFill>
                  <a:srgbClr val="F95602"/>
                </a:solidFill>
                <a:latin typeface="Calibri" pitchFamily="34" charset="0"/>
              </a:rPr>
              <a:t> here</a:t>
            </a:r>
            <a:endParaRPr lang="en-US" sz="4000" b="1" dirty="0">
              <a:solidFill>
                <a:srgbClr val="F95602"/>
              </a:solidFill>
              <a:latin typeface="Calibri" pitchFamily="34" charset="0"/>
            </a:endParaRPr>
          </a:p>
        </p:txBody>
      </p:sp>
      <p:sp>
        <p:nvSpPr>
          <p:cNvPr id="9" name="TextBox 8"/>
          <p:cNvSpPr txBox="1"/>
          <p:nvPr/>
        </p:nvSpPr>
        <p:spPr>
          <a:xfrm>
            <a:off x="9321800" y="533400"/>
            <a:ext cx="3683000" cy="7971413"/>
          </a:xfrm>
          <a:prstGeom prst="rect">
            <a:avLst/>
          </a:prstGeom>
          <a:noFill/>
        </p:spPr>
        <p:txBody>
          <a:bodyPr wrap="square" rtlCol="0">
            <a:spAutoFit/>
          </a:bodyPr>
          <a:lstStyle/>
          <a:p>
            <a:pPr marL="514350" indent="-514350" algn="l"/>
            <a:r>
              <a:rPr lang="en-US" sz="3200" b="1" dirty="0" smtClean="0">
                <a:solidFill>
                  <a:schemeClr val="accent2"/>
                </a:solidFill>
                <a:latin typeface="Articulate" pitchFamily="2" charset="0"/>
              </a:rPr>
              <a:t>Instructions</a:t>
            </a:r>
          </a:p>
          <a:p>
            <a:pPr marL="514350" indent="-514350" algn="l">
              <a:buAutoNum type="arabicPeriod"/>
            </a:pPr>
            <a:r>
              <a:rPr lang="en-US" sz="3200" b="1" dirty="0" smtClean="0">
                <a:solidFill>
                  <a:schemeClr val="bg1"/>
                </a:solidFill>
                <a:latin typeface="Articulate" pitchFamily="2" charset="0"/>
              </a:rPr>
              <a:t>Find a partner </a:t>
            </a:r>
          </a:p>
          <a:p>
            <a:pPr marL="514350" indent="-514350" algn="l">
              <a:buAutoNum type="arabicPeriod"/>
            </a:pPr>
            <a:r>
              <a:rPr lang="en-US" sz="3200" b="1" dirty="0" smtClean="0">
                <a:solidFill>
                  <a:schemeClr val="bg1"/>
                </a:solidFill>
                <a:latin typeface="Articulate" pitchFamily="2" charset="0"/>
              </a:rPr>
              <a:t>Share your scenario while your partner records the information on the worksheet</a:t>
            </a:r>
            <a:endParaRPr lang="en-US" sz="3600" dirty="0" smtClean="0">
              <a:solidFill>
                <a:srgbClr val="FFC000"/>
              </a:solidFill>
              <a:latin typeface="Articulate" pitchFamily="2" charset="0"/>
            </a:endParaRPr>
          </a:p>
          <a:p>
            <a:endParaRPr lang="en-US" sz="3200" b="1" dirty="0" smtClean="0">
              <a:solidFill>
                <a:schemeClr val="bg1"/>
              </a:solidFill>
              <a:latin typeface="Articulate" pitchFamily="2" charset="0"/>
            </a:endParaRPr>
          </a:p>
          <a:p>
            <a:endParaRPr lang="en-US" sz="3200" b="1" dirty="0" smtClean="0">
              <a:solidFill>
                <a:schemeClr val="bg1"/>
              </a:solidFill>
              <a:latin typeface="Articulate" pitchFamily="2" charset="0"/>
            </a:endParaRPr>
          </a:p>
          <a:p>
            <a:endParaRPr lang="en-US" sz="3200" b="1" dirty="0" smtClean="0">
              <a:solidFill>
                <a:schemeClr val="bg1"/>
              </a:solidFill>
              <a:latin typeface="Articulate" pitchFamily="2" charset="0"/>
            </a:endParaRPr>
          </a:p>
          <a:p>
            <a:r>
              <a:rPr lang="en-US" sz="3200" b="1" dirty="0" smtClean="0">
                <a:solidFill>
                  <a:schemeClr val="bg1"/>
                </a:solidFill>
                <a:latin typeface="Articulate" pitchFamily="2" charset="0"/>
              </a:rPr>
              <a:t>Complete </a:t>
            </a:r>
            <a:r>
              <a:rPr lang="en-US" sz="3200" b="1" dirty="0" smtClean="0">
                <a:solidFill>
                  <a:srgbClr val="FFFF00"/>
                </a:solidFill>
                <a:latin typeface="Articulate" pitchFamily="2" charset="0"/>
              </a:rPr>
              <a:t>only</a:t>
            </a:r>
            <a:r>
              <a:rPr lang="en-US" sz="3200" b="1" dirty="0" smtClean="0">
                <a:solidFill>
                  <a:schemeClr val="bg1"/>
                </a:solidFill>
                <a:latin typeface="Articulate" pitchFamily="2" charset="0"/>
              </a:rPr>
              <a:t>  steps 1 - 4</a:t>
            </a:r>
          </a:p>
          <a:p>
            <a:r>
              <a:rPr lang="en-US" sz="3200" b="1" dirty="0" smtClean="0">
                <a:solidFill>
                  <a:schemeClr val="bg1"/>
                </a:solidFill>
                <a:latin typeface="Articulate" pitchFamily="2" charset="0"/>
              </a:rPr>
              <a:t>  </a:t>
            </a:r>
          </a:p>
          <a:p>
            <a:endParaRPr lang="en-US" sz="3200" b="1" dirty="0" smtClean="0">
              <a:solidFill>
                <a:schemeClr val="bg1"/>
              </a:solidFill>
              <a:latin typeface="Articulate" pitchFamily="2" charset="0"/>
            </a:endParaRPr>
          </a:p>
          <a:p>
            <a:endParaRPr lang="en-US" sz="3200" dirty="0">
              <a:latin typeface="Articulate" pitchFamily="2" charset="0"/>
            </a:endParaRPr>
          </a:p>
        </p:txBody>
      </p:sp>
      <p:sp>
        <p:nvSpPr>
          <p:cNvPr id="17" name="TextBox 16"/>
          <p:cNvSpPr txBox="1"/>
          <p:nvPr/>
        </p:nvSpPr>
        <p:spPr>
          <a:xfrm>
            <a:off x="482600" y="2286000"/>
            <a:ext cx="2057400" cy="1446550"/>
          </a:xfrm>
          <a:prstGeom prst="rect">
            <a:avLst/>
          </a:prstGeom>
          <a:solidFill>
            <a:srgbClr val="6BA42C"/>
          </a:solidFill>
        </p:spPr>
        <p:txBody>
          <a:bodyPr wrap="square" rtlCol="0">
            <a:spAutoFit/>
          </a:bodyPr>
          <a:lstStyle/>
          <a:p>
            <a:r>
              <a:rPr lang="en-US" sz="4400" b="1" dirty="0" smtClean="0">
                <a:solidFill>
                  <a:schemeClr val="bg1"/>
                </a:solidFill>
                <a:latin typeface="Calibri" pitchFamily="34" charset="0"/>
              </a:rPr>
              <a:t>start here</a:t>
            </a:r>
            <a:endParaRPr lang="en-US" sz="4400" b="1" dirty="0">
              <a:solidFill>
                <a:schemeClr val="bg1"/>
              </a:solidFill>
              <a:latin typeface="Calibri" pitchFamily="34" charset="0"/>
            </a:endParaRPr>
          </a:p>
        </p:txBody>
      </p:sp>
      <p:sp>
        <p:nvSpPr>
          <p:cNvPr id="21" name="TextBox 20"/>
          <p:cNvSpPr txBox="1"/>
          <p:nvPr/>
        </p:nvSpPr>
        <p:spPr>
          <a:xfrm>
            <a:off x="1778000" y="7620000"/>
            <a:ext cx="2057400" cy="1446550"/>
          </a:xfrm>
          <a:prstGeom prst="rect">
            <a:avLst/>
          </a:prstGeom>
          <a:solidFill>
            <a:srgbClr val="F95602"/>
          </a:solidFill>
        </p:spPr>
        <p:txBody>
          <a:bodyPr wrap="square" rtlCol="0">
            <a:spAutoFit/>
          </a:bodyPr>
          <a:lstStyle/>
          <a:p>
            <a:r>
              <a:rPr lang="en-US" sz="4400" b="1" dirty="0" smtClean="0">
                <a:solidFill>
                  <a:schemeClr val="bg1"/>
                </a:solidFill>
                <a:latin typeface="Calibri" pitchFamily="34" charset="0"/>
              </a:rPr>
              <a:t>stop here</a:t>
            </a:r>
            <a:endParaRPr lang="en-US" sz="4400" b="1" dirty="0">
              <a:solidFill>
                <a:schemeClr val="bg1"/>
              </a:solidFill>
              <a:latin typeface="Calibri" pitchFamily="34" charset="0"/>
            </a:endParaRPr>
          </a:p>
        </p:txBody>
      </p:sp>
      <p:sp>
        <p:nvSpPr>
          <p:cNvPr id="25" name="TextBox 24"/>
          <p:cNvSpPr txBox="1"/>
          <p:nvPr/>
        </p:nvSpPr>
        <p:spPr>
          <a:xfrm>
            <a:off x="3225800" y="3657600"/>
            <a:ext cx="1447800" cy="984885"/>
          </a:xfrm>
          <a:prstGeom prst="rect">
            <a:avLst/>
          </a:prstGeom>
          <a:noFill/>
        </p:spPr>
        <p:txBody>
          <a:bodyPr wrap="square" rtlCol="0">
            <a:spAutoFit/>
          </a:bodyPr>
          <a:lstStyle/>
          <a:p>
            <a:r>
              <a:rPr lang="en-US" dirty="0" smtClean="0">
                <a:latin typeface="Yu Mincho Demibold"/>
                <a:ea typeface="Yu Mincho Demibold"/>
              </a:rPr>
              <a:t>❶</a:t>
            </a:r>
            <a:endParaRPr lang="en-US" dirty="0"/>
          </a:p>
        </p:txBody>
      </p:sp>
      <p:sp>
        <p:nvSpPr>
          <p:cNvPr id="26" name="TextBox 25"/>
          <p:cNvSpPr txBox="1"/>
          <p:nvPr/>
        </p:nvSpPr>
        <p:spPr>
          <a:xfrm>
            <a:off x="4445000" y="7473315"/>
            <a:ext cx="1447800" cy="984885"/>
          </a:xfrm>
          <a:prstGeom prst="rect">
            <a:avLst/>
          </a:prstGeom>
          <a:noFill/>
        </p:spPr>
        <p:txBody>
          <a:bodyPr wrap="square" rtlCol="0">
            <a:spAutoFit/>
          </a:bodyPr>
          <a:lstStyle/>
          <a:p>
            <a:r>
              <a:rPr lang="en-US" dirty="0" smtClean="0">
                <a:latin typeface="Yu Mincho Demibold"/>
                <a:ea typeface="Yu Mincho Demibold"/>
              </a:rPr>
              <a:t>❸</a:t>
            </a:r>
            <a:endParaRPr lang="en-US" dirty="0"/>
          </a:p>
        </p:txBody>
      </p:sp>
      <p:sp>
        <p:nvSpPr>
          <p:cNvPr id="27" name="TextBox 26"/>
          <p:cNvSpPr txBox="1"/>
          <p:nvPr/>
        </p:nvSpPr>
        <p:spPr>
          <a:xfrm>
            <a:off x="4749800" y="3657600"/>
            <a:ext cx="1447800" cy="984885"/>
          </a:xfrm>
          <a:prstGeom prst="rect">
            <a:avLst/>
          </a:prstGeom>
          <a:noFill/>
        </p:spPr>
        <p:txBody>
          <a:bodyPr wrap="square" rtlCol="0">
            <a:spAutoFit/>
          </a:bodyPr>
          <a:lstStyle/>
          <a:p>
            <a:r>
              <a:rPr lang="en-US" dirty="0" smtClean="0">
                <a:latin typeface="Yu Mincho Demibold"/>
                <a:ea typeface="Yu Mincho Demibold"/>
              </a:rPr>
              <a:t>❷</a:t>
            </a:r>
            <a:endParaRPr lang="en-US" dirty="0"/>
          </a:p>
        </p:txBody>
      </p:sp>
      <p:sp>
        <p:nvSpPr>
          <p:cNvPr id="28" name="TextBox 27"/>
          <p:cNvSpPr txBox="1"/>
          <p:nvPr/>
        </p:nvSpPr>
        <p:spPr>
          <a:xfrm>
            <a:off x="1473200" y="6477000"/>
            <a:ext cx="1447800" cy="984885"/>
          </a:xfrm>
          <a:prstGeom prst="rect">
            <a:avLst/>
          </a:prstGeom>
          <a:noFill/>
        </p:spPr>
        <p:txBody>
          <a:bodyPr wrap="square" rtlCol="0">
            <a:spAutoFit/>
          </a:bodyPr>
          <a:lstStyle/>
          <a:p>
            <a:r>
              <a:rPr lang="en-US" dirty="0" smtClean="0">
                <a:latin typeface="Yu Mincho Demibold"/>
                <a:ea typeface="Yu Mincho Demibold"/>
              </a:rPr>
              <a:t>❹</a:t>
            </a:r>
            <a:endParaRPr lang="en-US" dirty="0"/>
          </a:p>
        </p:txBody>
      </p:sp>
      <p:sp>
        <p:nvSpPr>
          <p:cNvPr id="31" name="TextBox 30"/>
          <p:cNvSpPr txBox="1"/>
          <p:nvPr/>
        </p:nvSpPr>
        <p:spPr>
          <a:xfrm>
            <a:off x="0" y="5181600"/>
            <a:ext cx="3352800" cy="1200329"/>
          </a:xfrm>
          <a:prstGeom prst="rect">
            <a:avLst/>
          </a:prstGeom>
          <a:solidFill>
            <a:schemeClr val="bg1"/>
          </a:solidFill>
        </p:spPr>
        <p:txBody>
          <a:bodyPr wrap="square" rtlCol="0">
            <a:spAutoFit/>
          </a:bodyPr>
          <a:lstStyle/>
          <a:p>
            <a:r>
              <a:rPr lang="en-US" sz="3600" b="1" dirty="0" smtClean="0">
                <a:solidFill>
                  <a:srgbClr val="F95602"/>
                </a:solidFill>
                <a:latin typeface="Calibri" pitchFamily="34" charset="0"/>
              </a:rPr>
              <a:t>*</a:t>
            </a:r>
            <a:r>
              <a:rPr lang="en-US" sz="3600" dirty="0" smtClean="0">
                <a:solidFill>
                  <a:srgbClr val="F95602"/>
                </a:solidFill>
                <a:latin typeface="Calibri" pitchFamily="34" charset="0"/>
              </a:rPr>
              <a:t>The</a:t>
            </a:r>
            <a:r>
              <a:rPr lang="en-US" sz="3600" b="1" dirty="0" smtClean="0">
                <a:solidFill>
                  <a:srgbClr val="F95602"/>
                </a:solidFill>
                <a:latin typeface="Calibri" pitchFamily="34" charset="0"/>
              </a:rPr>
              <a:t> issue, </a:t>
            </a:r>
            <a:r>
              <a:rPr lang="en-US" sz="3600" dirty="0" smtClean="0">
                <a:solidFill>
                  <a:srgbClr val="F95602"/>
                </a:solidFill>
                <a:latin typeface="Calibri" pitchFamily="34" charset="0"/>
              </a:rPr>
              <a:t>not the turnaround</a:t>
            </a:r>
            <a:endParaRPr lang="en-US" sz="3600" dirty="0">
              <a:solidFill>
                <a:srgbClr val="F95602"/>
              </a:solidFill>
              <a:latin typeface="Calibri" pitchFamily="34" charset="0"/>
            </a:endParaRPr>
          </a:p>
        </p:txBody>
      </p:sp>
      <p:sp>
        <p:nvSpPr>
          <p:cNvPr id="41" name="Freeform 40"/>
          <p:cNvSpPr/>
          <p:nvPr/>
        </p:nvSpPr>
        <p:spPr bwMode="auto">
          <a:xfrm rot="360473">
            <a:off x="1859614" y="4120815"/>
            <a:ext cx="120711" cy="109806"/>
          </a:xfrm>
          <a:custGeom>
            <a:avLst/>
            <a:gdLst>
              <a:gd name="connsiteX0" fmla="*/ 2996 w 33475"/>
              <a:gd name="connsiteY0" fmla="*/ 6531 h 64941"/>
              <a:gd name="connsiteX1" fmla="*/ 16058 w 33475"/>
              <a:gd name="connsiteY1" fmla="*/ 58783 h 64941"/>
              <a:gd name="connsiteX2" fmla="*/ 29121 w 33475"/>
              <a:gd name="connsiteY2" fmla="*/ 19594 h 64941"/>
              <a:gd name="connsiteX3" fmla="*/ 2996 w 33475"/>
              <a:gd name="connsiteY3" fmla="*/ 6531 h 64941"/>
            </a:gdLst>
            <a:ahLst/>
            <a:cxnLst>
              <a:cxn ang="0">
                <a:pos x="connsiteX0" y="connsiteY0"/>
              </a:cxn>
              <a:cxn ang="0">
                <a:pos x="connsiteX1" y="connsiteY1"/>
              </a:cxn>
              <a:cxn ang="0">
                <a:pos x="connsiteX2" y="connsiteY2"/>
              </a:cxn>
              <a:cxn ang="0">
                <a:pos x="connsiteX3" y="connsiteY3"/>
              </a:cxn>
            </a:cxnLst>
            <a:rect l="l" t="t" r="r" b="b"/>
            <a:pathLst>
              <a:path w="33475" h="64941">
                <a:moveTo>
                  <a:pt x="2996" y="6531"/>
                </a:moveTo>
                <a:cubicBezTo>
                  <a:pt x="819" y="13062"/>
                  <a:pt x="0" y="50754"/>
                  <a:pt x="16058" y="58783"/>
                </a:cubicBezTo>
                <a:cubicBezTo>
                  <a:pt x="28374" y="64941"/>
                  <a:pt x="33475" y="32657"/>
                  <a:pt x="29121" y="19594"/>
                </a:cubicBezTo>
                <a:cubicBezTo>
                  <a:pt x="26367" y="11332"/>
                  <a:pt x="5173" y="0"/>
                  <a:pt x="2996" y="6531"/>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42" name="Straight Arrow Connector 41"/>
          <p:cNvCxnSpPr/>
          <p:nvPr/>
        </p:nvCxnSpPr>
        <p:spPr bwMode="auto">
          <a:xfrm flipV="1">
            <a:off x="2159000" y="3962400"/>
            <a:ext cx="304800" cy="18918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7" name="TextBox 46"/>
          <p:cNvSpPr txBox="1"/>
          <p:nvPr/>
        </p:nvSpPr>
        <p:spPr>
          <a:xfrm>
            <a:off x="10160000" y="9031069"/>
            <a:ext cx="2286000" cy="584775"/>
          </a:xfrm>
          <a:prstGeom prst="rect">
            <a:avLst/>
          </a:prstGeom>
          <a:noFill/>
        </p:spPr>
        <p:txBody>
          <a:bodyPr wrap="square" rtlCol="0">
            <a:spAutoFit/>
          </a:bodyPr>
          <a:lstStyle/>
          <a:p>
            <a:r>
              <a:rPr lang="en-US" sz="3200" b="1" dirty="0" smtClean="0">
                <a:latin typeface="Leelawadee" panose="020B0502040204020203" pitchFamily="34" charset="-34"/>
                <a:cs typeface="Leelawadee" panose="020B0502040204020203" pitchFamily="34" charset="-34"/>
              </a:rPr>
              <a:t>Worksheet</a:t>
            </a:r>
            <a:endParaRPr lang="en-US" sz="3200" b="1" dirty="0">
              <a:latin typeface="Leelawadee" panose="020B0502040204020203" pitchFamily="34" charset="-34"/>
              <a:cs typeface="Leelawadee" panose="020B0502040204020203" pitchFamily="34" charset="-34"/>
            </a:endParaRPr>
          </a:p>
        </p:txBody>
      </p:sp>
      <p:sp>
        <p:nvSpPr>
          <p:cNvPr id="45" name="Rectangle 44"/>
          <p:cNvSpPr/>
          <p:nvPr/>
        </p:nvSpPr>
        <p:spPr bwMode="auto">
          <a:xfrm>
            <a:off x="10769600" y="68580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Rectangle 34"/>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7" name="TextBox 36"/>
          <p:cNvSpPr txBox="1"/>
          <p:nvPr/>
        </p:nvSpPr>
        <p:spPr>
          <a:xfrm>
            <a:off x="10007600" y="9067800"/>
            <a:ext cx="2590800" cy="461664"/>
          </a:xfrm>
          <a:prstGeom prst="rect">
            <a:avLst/>
          </a:prstGeom>
          <a:noFill/>
        </p:spPr>
        <p:txBody>
          <a:bodyPr wrap="square" rtlCol="0">
            <a:spAutoFit/>
          </a:bodyPr>
          <a:lstStyle/>
          <a:p>
            <a:r>
              <a:rPr lang="en-US" sz="2400" b="1" dirty="0" smtClean="0">
                <a:solidFill>
                  <a:schemeClr val="tx1"/>
                </a:solidFill>
                <a:latin typeface="Leelawadee" panose="020B0502040204020203" pitchFamily="34" charset="-34"/>
                <a:cs typeface="Leelawadee" panose="020B0502040204020203" pitchFamily="34" charset="-34"/>
              </a:rPr>
              <a:t>Worksheet Pad</a:t>
            </a:r>
            <a:endParaRPr lang="en-US" sz="2400" b="1" dirty="0">
              <a:solidFill>
                <a:schemeClr val="tx1"/>
              </a:solidFill>
              <a:latin typeface="Leelawadee" panose="020B0502040204020203" pitchFamily="34" charset="-34"/>
              <a:cs typeface="Leelawadee" panose="020B0502040204020203" pitchFamily="34" charset="-34"/>
            </a:endParaRPr>
          </a:p>
        </p:txBody>
      </p:sp>
      <p:pic>
        <p:nvPicPr>
          <p:cNvPr id="48" name="Picture 2"/>
          <p:cNvPicPr>
            <a:picLocks noChangeAspect="1" noChangeArrowheads="1"/>
          </p:cNvPicPr>
          <p:nvPr/>
        </p:nvPicPr>
        <p:blipFill>
          <a:blip r:embed="rId5"/>
          <a:srcRect/>
          <a:stretch>
            <a:fillRect/>
          </a:stretch>
        </p:blipFill>
        <p:spPr bwMode="auto">
          <a:xfrm>
            <a:off x="10388600" y="7010400"/>
            <a:ext cx="1558569" cy="2057400"/>
          </a:xfrm>
          <a:prstGeom prst="rect">
            <a:avLst/>
          </a:prstGeom>
          <a:noFill/>
          <a:ln w="9525">
            <a:noFill/>
            <a:miter lim="800000"/>
            <a:headEnd/>
            <a:tailEnd/>
          </a:ln>
        </p:spPr>
      </p:pic>
      <p:grpSp>
        <p:nvGrpSpPr>
          <p:cNvPr id="36" name="Group 35"/>
          <p:cNvGrpSpPr/>
          <p:nvPr/>
        </p:nvGrpSpPr>
        <p:grpSpPr>
          <a:xfrm>
            <a:off x="9702800" y="4648200"/>
            <a:ext cx="3302000" cy="2209800"/>
            <a:chOff x="9702800" y="5105400"/>
            <a:chExt cx="3302000" cy="2209800"/>
          </a:xfrm>
        </p:grpSpPr>
        <p:sp>
          <p:nvSpPr>
            <p:cNvPr id="29" name="Rectangle 28"/>
            <p:cNvSpPr/>
            <p:nvPr/>
          </p:nvSpPr>
          <p:spPr bwMode="auto">
            <a:xfrm>
              <a:off x="9779000" y="5105400"/>
              <a:ext cx="3225800" cy="22098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0" name="Picture 3" descr="Image result for clock icon"/>
            <p:cNvPicPr>
              <a:picLocks noChangeAspect="1" noChangeArrowheads="1"/>
            </p:cNvPicPr>
            <p:nvPr/>
          </p:nvPicPr>
          <p:blipFill>
            <a:blip r:embed="rId6"/>
            <a:srcRect/>
            <a:stretch>
              <a:fillRect/>
            </a:stretch>
          </p:blipFill>
          <p:spPr bwMode="auto">
            <a:xfrm>
              <a:off x="10845800" y="5181600"/>
              <a:ext cx="838200" cy="838200"/>
            </a:xfrm>
            <a:prstGeom prst="rect">
              <a:avLst/>
            </a:prstGeom>
            <a:noFill/>
            <a:ln w="9525" algn="in">
              <a:noFill/>
              <a:miter lim="800000"/>
              <a:headEnd/>
              <a:tailEnd/>
            </a:ln>
          </p:spPr>
        </p:pic>
        <p:sp>
          <p:nvSpPr>
            <p:cNvPr id="32" name="Text Box 4"/>
            <p:cNvSpPr txBox="1">
              <a:spLocks noChangeArrowheads="1"/>
            </p:cNvSpPr>
            <p:nvPr/>
          </p:nvSpPr>
          <p:spPr bwMode="auto">
            <a:xfrm>
              <a:off x="9702800" y="59626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Calibri" pitchFamily="34" charset="0"/>
                  <a:cs typeface="Arial" pitchFamily="34" charset="0"/>
                </a:rPr>
                <a:t>12-Minutes </a:t>
              </a:r>
              <a:br>
                <a:rPr lang="en-US" sz="2800" b="1" dirty="0" smtClean="0">
                  <a:solidFill>
                    <a:schemeClr val="bg1"/>
                  </a:solidFill>
                  <a:latin typeface="Calibri" pitchFamily="34" charset="0"/>
                  <a:cs typeface="Arial" pitchFamily="34" charset="0"/>
                </a:rPr>
              </a:br>
              <a:r>
                <a:rPr lang="en-US" sz="2800" b="1" dirty="0" smtClean="0">
                  <a:solidFill>
                    <a:schemeClr val="bg1"/>
                  </a:solidFill>
                  <a:latin typeface="Calibri" pitchFamily="34" charset="0"/>
                  <a:cs typeface="Arial" pitchFamily="34" charset="0"/>
                </a:rPr>
                <a:t>Total Time for both examples</a:t>
              </a:r>
              <a:endParaRPr lang="en-US" sz="5400" b="1" dirty="0" smtClean="0">
                <a:solidFill>
                  <a:schemeClr val="bg1"/>
                </a:solidFill>
                <a:latin typeface="Arial" pitchFamily="34" charset="0"/>
                <a:cs typeface="Arial" pitchFamily="34" charset="0"/>
              </a:endParaRPr>
            </a:p>
          </p:txBody>
        </p:sp>
      </p:grpSp>
    </p:spTree>
    <p:custDataLst>
      <p:tags r:id="rId1"/>
    </p:custDataLst>
    <p:extLst>
      <p:ext uri="{BB962C8B-B14F-4D97-AF65-F5344CB8AC3E}">
        <p14:creationId xmlns:p14="http://schemas.microsoft.com/office/powerpoint/2010/main" xmlns="" val="221666994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up)">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down)">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5" grpId="0"/>
      <p:bldP spid="26" grpId="0"/>
      <p:bldP spid="27" grpId="0"/>
      <p:bldP spid="28" grpId="0"/>
      <p:bldP spid="31" grpId="0" animBg="1"/>
      <p:bldP spid="4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p:txBody>
          <a:bodyPr/>
          <a:lstStyle/>
          <a:p>
            <a:r>
              <a:rPr lang="en-US" dirty="0"/>
              <a:t>1</a:t>
            </a:r>
          </a:p>
        </p:txBody>
      </p:sp>
      <p:sp>
        <p:nvSpPr>
          <p:cNvPr id="19" name="TextBox 18"/>
          <p:cNvSpPr txBox="1"/>
          <p:nvPr/>
        </p:nvSpPr>
        <p:spPr>
          <a:xfrm>
            <a:off x="2161034" y="9318441"/>
            <a:ext cx="10843767" cy="267415"/>
          </a:xfrm>
          <a:prstGeom prst="rect">
            <a:avLst/>
          </a:prstGeom>
          <a:noFill/>
        </p:spPr>
        <p:txBody>
          <a:bodyPr wrap="square" lIns="91036" tIns="45503" rIns="91036" bIns="45503" rtlCol="0">
            <a:spAutoFit/>
          </a:bodyPr>
          <a:lstStyle/>
          <a:p>
            <a:pPr algn="r"/>
            <a:r>
              <a:rPr lang="en-US" sz="1100" dirty="0">
                <a:solidFill>
                  <a:srgbClr val="FFFFFF"/>
                </a:solidFill>
              </a:rPr>
              <a:t>copyright2013© Employee Performance Solutions LLC</a:t>
            </a:r>
          </a:p>
        </p:txBody>
      </p:sp>
      <p:sp>
        <p:nvSpPr>
          <p:cNvPr id="10" name="TextBox 9"/>
          <p:cNvSpPr txBox="1"/>
          <p:nvPr/>
        </p:nvSpPr>
        <p:spPr>
          <a:xfrm>
            <a:off x="8487711" y="1981200"/>
            <a:ext cx="884971" cy="1554161"/>
          </a:xfrm>
          <a:prstGeom prst="rect">
            <a:avLst/>
          </a:prstGeom>
          <a:noFill/>
        </p:spPr>
        <p:txBody>
          <a:bodyPr wrap="none" lIns="91337" tIns="45665" rIns="91337" bIns="45665" rtlCol="0">
            <a:spAutoFit/>
          </a:bodyPr>
          <a:lstStyle/>
          <a:p>
            <a:r>
              <a:rPr lang="en-US" sz="9500" b="1" dirty="0">
                <a:solidFill>
                  <a:srgbClr val="BAD80A"/>
                </a:solidFill>
                <a:latin typeface="Leelawadee" panose="020B0502040204020203" pitchFamily="34" charset="-34"/>
                <a:cs typeface="Leelawadee" panose="020B0502040204020203" pitchFamily="34" charset="-34"/>
              </a:rPr>
              <a:t>2</a:t>
            </a:r>
          </a:p>
        </p:txBody>
      </p:sp>
      <p:sp>
        <p:nvSpPr>
          <p:cNvPr id="11" name="Rectangle 10"/>
          <p:cNvSpPr/>
          <p:nvPr/>
        </p:nvSpPr>
        <p:spPr bwMode="auto">
          <a:xfrm>
            <a:off x="8509000" y="0"/>
            <a:ext cx="449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nvSpPr>
        <p:spPr>
          <a:xfrm>
            <a:off x="9112804" y="838200"/>
            <a:ext cx="184522" cy="2400546"/>
          </a:xfrm>
          <a:prstGeom prst="rect">
            <a:avLst/>
          </a:prstGeom>
          <a:noFill/>
        </p:spPr>
        <p:txBody>
          <a:bodyPr wrap="none" lIns="91337" tIns="45665" rIns="91337" bIns="45665" rtlCol="0">
            <a:spAutoFit/>
          </a:bodyPr>
          <a:lstStyle/>
          <a:p>
            <a:endParaRPr lang="en-US" sz="15000" b="1" dirty="0">
              <a:solidFill>
                <a:schemeClr val="bg1"/>
              </a:solidFill>
              <a:latin typeface="Leelawadee" panose="020B0502040204020203" pitchFamily="34" charset="-34"/>
              <a:cs typeface="Leelawadee" panose="020B0502040204020203" pitchFamily="34" charset="-34"/>
            </a:endParaRPr>
          </a:p>
        </p:txBody>
      </p:sp>
      <p:sp>
        <p:nvSpPr>
          <p:cNvPr id="26" name="TextBox 25"/>
          <p:cNvSpPr txBox="1"/>
          <p:nvPr/>
        </p:nvSpPr>
        <p:spPr>
          <a:xfrm>
            <a:off x="10617200" y="90310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a:t>
            </a:r>
            <a:endParaRPr lang="en-US" sz="3600" b="1" dirty="0">
              <a:latin typeface="Leelawadee" panose="020B0502040204020203" pitchFamily="34" charset="-34"/>
              <a:cs typeface="Leelawadee" panose="020B0502040204020203" pitchFamily="34" charset="-34"/>
            </a:endParaRPr>
          </a:p>
        </p:txBody>
      </p:sp>
      <p:pic>
        <p:nvPicPr>
          <p:cNvPr id="4098" name="Picture 2"/>
          <p:cNvPicPr>
            <a:picLocks noChangeAspect="1" noChangeArrowheads="1"/>
          </p:cNvPicPr>
          <p:nvPr/>
        </p:nvPicPr>
        <p:blipFill>
          <a:blip r:embed="rId3"/>
          <a:srcRect t="18605"/>
          <a:stretch>
            <a:fillRect/>
          </a:stretch>
        </p:blipFill>
        <p:spPr bwMode="auto">
          <a:xfrm>
            <a:off x="0" y="750735"/>
            <a:ext cx="8484416" cy="8012265"/>
          </a:xfrm>
          <a:prstGeom prst="rect">
            <a:avLst/>
          </a:prstGeom>
          <a:noFill/>
          <a:ln w="9525">
            <a:noFill/>
            <a:miter lim="800000"/>
            <a:headEnd/>
            <a:tailEnd/>
          </a:ln>
        </p:spPr>
      </p:pic>
      <p:sp>
        <p:nvSpPr>
          <p:cNvPr id="12" name="Rectangle 11"/>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Rectangle 13"/>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5" name="TextBox 14"/>
          <p:cNvSpPr txBox="1"/>
          <p:nvPr/>
        </p:nvSpPr>
        <p:spPr>
          <a:xfrm>
            <a:off x="10312400" y="9067799"/>
            <a:ext cx="2057400" cy="523220"/>
          </a:xfrm>
          <a:prstGeom prst="rect">
            <a:avLst/>
          </a:prstGeom>
          <a:noFill/>
        </p:spPr>
        <p:txBody>
          <a:bodyPr wrap="square" rtlCol="0">
            <a:spAutoFit/>
          </a:bodyPr>
          <a:lstStyle/>
          <a:p>
            <a:r>
              <a:rPr lang="en-US" sz="2800" b="1" dirty="0" smtClean="0">
                <a:latin typeface="Leelawadee" panose="020B0502040204020203" pitchFamily="34" charset="-34"/>
                <a:cs typeface="Leelawadee" panose="020B0502040204020203" pitchFamily="34" charset="-34"/>
              </a:rPr>
              <a:t>pg20</a:t>
            </a:r>
            <a:endParaRPr lang="en-US" sz="2800" b="1" dirty="0">
              <a:latin typeface="Leelawadee" panose="020B0502040204020203" pitchFamily="34" charset="-34"/>
              <a:cs typeface="Leelawadee" panose="020B0502040204020203" pitchFamily="34" charset="-34"/>
            </a:endParaRPr>
          </a:p>
        </p:txBody>
      </p:sp>
      <p:pic>
        <p:nvPicPr>
          <p:cNvPr id="5123" name="Picture 3"/>
          <p:cNvPicPr>
            <a:picLocks noChangeAspect="1" noChangeArrowheads="1"/>
          </p:cNvPicPr>
          <p:nvPr/>
        </p:nvPicPr>
        <p:blipFill>
          <a:blip r:embed="rId4"/>
          <a:srcRect/>
          <a:stretch>
            <a:fillRect/>
          </a:stretch>
        </p:blipFill>
        <p:spPr bwMode="auto">
          <a:xfrm>
            <a:off x="10464800" y="6934200"/>
            <a:ext cx="1521693" cy="1971675"/>
          </a:xfrm>
          <a:prstGeom prst="rect">
            <a:avLst/>
          </a:prstGeom>
          <a:noFill/>
          <a:ln w="9525">
            <a:noFill/>
            <a:miter lim="800000"/>
            <a:headEnd/>
            <a:tailEnd/>
          </a:ln>
        </p:spPr>
      </p:pic>
      <p:sp>
        <p:nvSpPr>
          <p:cNvPr id="16" name="Footer Placeholder 4"/>
          <p:cNvSpPr txBox="1">
            <a:spLocks/>
          </p:cNvSpPr>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j-lt"/>
                <a:ea typeface="ヒラギノ角ゴ ProN W3" charset="0"/>
                <a:cs typeface="ヒラギノ角ゴ ProN W3" charset="0"/>
                <a:sym typeface="Gill Sans" charset="0"/>
              </a:rPr>
              <a:t>©2017 copyright Employee Performance Solutions, LLC  All Rights Reserved | For Use Within Client Organization</a:t>
            </a:r>
            <a:endParaRPr kumimoji="0" lang="en-US" sz="1200" b="0" i="0" u="none" strike="noStrike" kern="1200" cap="none" spc="0" normalizeH="0" baseline="0" noProof="0" dirty="0">
              <a:ln>
                <a:noFill/>
              </a:ln>
              <a:solidFill>
                <a:schemeClr val="tx1">
                  <a:tint val="75000"/>
                </a:schemeClr>
              </a:solidFill>
              <a:effectLst/>
              <a:uLnTx/>
              <a:uFillTx/>
              <a:latin typeface="+mj-lt"/>
              <a:ea typeface="ヒラギノ角ゴ ProN W3" charset="0"/>
              <a:cs typeface="ヒラギノ角ゴ ProN W3" charset="0"/>
              <a:sym typeface="Gill Sans" charset="0"/>
            </a:endParaRPr>
          </a:p>
        </p:txBody>
      </p:sp>
    </p:spTree>
    <p:custDataLst>
      <p:tags r:id="rId1"/>
    </p:custDataLst>
    <p:extLst>
      <p:ext uri="{BB962C8B-B14F-4D97-AF65-F5344CB8AC3E}">
        <p14:creationId xmlns="" xmlns:p14="http://schemas.microsoft.com/office/powerpoint/2010/main" val="3708553187"/>
      </p:ext>
    </p:extLst>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5" name="Picture 5" descr="File:Brain limbicsystem.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43375" y="2167467"/>
            <a:ext cx="3953370" cy="5201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126" name="Rectangle 6"/>
          <p:cNvSpPr>
            <a:spLocks noChangeArrowheads="1"/>
          </p:cNvSpPr>
          <p:nvPr/>
        </p:nvSpPr>
        <p:spPr bwMode="auto">
          <a:xfrm>
            <a:off x="5892800" y="1335475"/>
            <a:ext cx="5743787" cy="6436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29453" tIns="64727" rIns="129453" bIns="64727"/>
          <a:lstStyle/>
          <a:p>
            <a:pPr>
              <a:spcBef>
                <a:spcPct val="20000"/>
              </a:spcBef>
              <a:buClr>
                <a:schemeClr val="tx1"/>
              </a:buClr>
              <a:buSzPct val="90000"/>
              <a:defRPr/>
            </a:pPr>
            <a:r>
              <a:rPr lang="en-US" sz="4000" b="1" dirty="0">
                <a:latin typeface="Leelawadee" panose="020B0502040204020203" pitchFamily="34" charset="-34"/>
                <a:cs typeface="Leelawadee" panose="020B0502040204020203" pitchFamily="34" charset="-34"/>
              </a:rPr>
              <a:t>Under Attack</a:t>
            </a:r>
          </a:p>
          <a:p>
            <a:pPr marL="647277" lvl="1">
              <a:spcBef>
                <a:spcPct val="20000"/>
              </a:spcBef>
              <a:buClr>
                <a:srgbClr val="00CC00"/>
              </a:buClr>
              <a:buSzPct val="70000"/>
              <a:defRPr/>
            </a:pPr>
            <a:r>
              <a:rPr lang="en-US" sz="3400" dirty="0">
                <a:latin typeface="Leelawadee" panose="020B0502040204020203" pitchFamily="34" charset="-34"/>
                <a:cs typeface="Leelawadee" panose="020B0502040204020203" pitchFamily="34" charset="-34"/>
              </a:rPr>
              <a:t>Thinking brain </a:t>
            </a:r>
            <a:br>
              <a:rPr lang="en-US" sz="3400" dirty="0">
                <a:latin typeface="Leelawadee" panose="020B0502040204020203" pitchFamily="34" charset="-34"/>
                <a:cs typeface="Leelawadee" panose="020B0502040204020203" pitchFamily="34" charset="-34"/>
              </a:rPr>
            </a:br>
            <a:r>
              <a:rPr lang="en-US" sz="3400" dirty="0">
                <a:latin typeface="Leelawadee" panose="020B0502040204020203" pitchFamily="34" charset="-34"/>
                <a:cs typeface="Leelawadee" panose="020B0502040204020203" pitchFamily="34" charset="-34"/>
              </a:rPr>
              <a:t>shuts down</a:t>
            </a:r>
          </a:p>
          <a:p>
            <a:pPr marL="647277" lvl="1">
              <a:spcBef>
                <a:spcPct val="20000"/>
              </a:spcBef>
              <a:buClr>
                <a:srgbClr val="00CC00"/>
              </a:buClr>
              <a:buSzPct val="70000"/>
              <a:defRPr/>
            </a:pPr>
            <a:r>
              <a:rPr lang="en-US" sz="3400" b="1" dirty="0">
                <a:latin typeface="Leelawadee" panose="020B0502040204020203" pitchFamily="34" charset="-34"/>
                <a:cs typeface="Leelawadee" panose="020B0502040204020203" pitchFamily="34" charset="-34"/>
              </a:rPr>
              <a:t/>
            </a:r>
            <a:br>
              <a:rPr lang="en-US" sz="3400" b="1" dirty="0">
                <a:latin typeface="Leelawadee" panose="020B0502040204020203" pitchFamily="34" charset="-34"/>
                <a:cs typeface="Leelawadee" panose="020B0502040204020203" pitchFamily="34" charset="-34"/>
              </a:rPr>
            </a:br>
            <a:r>
              <a:rPr lang="en-US" sz="3400" b="1" dirty="0">
                <a:latin typeface="Leelawadee" panose="020B0502040204020203" pitchFamily="34" charset="-34"/>
                <a:cs typeface="Leelawadee" panose="020B0502040204020203" pitchFamily="34" charset="-34"/>
              </a:rPr>
              <a:t>Emotions crank up</a:t>
            </a:r>
          </a:p>
          <a:p>
            <a:pPr lvl="1">
              <a:spcBef>
                <a:spcPct val="20000"/>
              </a:spcBef>
              <a:buClr>
                <a:srgbClr val="00CC00"/>
              </a:buClr>
              <a:buSzPct val="70000"/>
              <a:defRPr/>
            </a:pPr>
            <a:r>
              <a:rPr lang="en-US" sz="3400" dirty="0">
                <a:latin typeface="Leelawadee" panose="020B0502040204020203" pitchFamily="34" charset="-34"/>
                <a:cs typeface="Leelawadee" panose="020B0502040204020203" pitchFamily="34" charset="-34"/>
              </a:rPr>
              <a:t/>
            </a:r>
            <a:br>
              <a:rPr lang="en-US" sz="3400" dirty="0">
                <a:latin typeface="Leelawadee" panose="020B0502040204020203" pitchFamily="34" charset="-34"/>
                <a:cs typeface="Leelawadee" panose="020B0502040204020203" pitchFamily="34" charset="-34"/>
              </a:rPr>
            </a:br>
            <a:r>
              <a:rPr lang="en-US" sz="3400" b="1" dirty="0" smtClean="0">
                <a:solidFill>
                  <a:schemeClr val="tx1"/>
                </a:solidFill>
                <a:latin typeface="Leelawadee" panose="020B0502040204020203" pitchFamily="34" charset="-34"/>
                <a:cs typeface="Leelawadee" panose="020B0502040204020203" pitchFamily="34" charset="-34"/>
              </a:rPr>
              <a:t>Self-esteem </a:t>
            </a:r>
            <a:r>
              <a:rPr lang="en-US" sz="3400" b="1" dirty="0">
                <a:solidFill>
                  <a:schemeClr val="tx1"/>
                </a:solidFill>
                <a:latin typeface="Leelawadee" panose="020B0502040204020203" pitchFamily="34" charset="-34"/>
                <a:cs typeface="Leelawadee" panose="020B0502040204020203" pitchFamily="34" charset="-34"/>
              </a:rPr>
              <a:t>threat</a:t>
            </a:r>
          </a:p>
          <a:p>
            <a:pPr lvl="1">
              <a:spcBef>
                <a:spcPct val="20000"/>
              </a:spcBef>
              <a:buClr>
                <a:srgbClr val="00CC00"/>
              </a:buClr>
              <a:buSzPct val="70000"/>
              <a:defRPr/>
            </a:pPr>
            <a:r>
              <a:rPr lang="en-US" sz="3400" dirty="0">
                <a:solidFill>
                  <a:schemeClr val="tx1"/>
                </a:solidFill>
                <a:latin typeface="Leelawadee" panose="020B0502040204020203" pitchFamily="34" charset="-34"/>
                <a:cs typeface="Leelawadee" panose="020B0502040204020203" pitchFamily="34" charset="-34"/>
              </a:rPr>
              <a:t>Judgment = recoil response</a:t>
            </a:r>
          </a:p>
          <a:p>
            <a:pPr marL="1618277" lvl="2" indent="-323633">
              <a:spcBef>
                <a:spcPct val="20000"/>
              </a:spcBef>
              <a:buClr>
                <a:schemeClr val="tx2"/>
              </a:buClr>
              <a:buSzPct val="70000"/>
              <a:defRPr/>
            </a:pPr>
            <a:endParaRPr lang="en-US" sz="2800" dirty="0">
              <a:latin typeface="Bitter Regular"/>
            </a:endParaRPr>
          </a:p>
          <a:p>
            <a:pPr marL="1618277" lvl="2" indent="-323633">
              <a:spcBef>
                <a:spcPct val="20000"/>
              </a:spcBef>
              <a:buClr>
                <a:schemeClr val="tx2"/>
              </a:buClr>
              <a:buSzPct val="70000"/>
              <a:buFont typeface="Arial" charset="0"/>
              <a:buChar char="-"/>
              <a:defRPr/>
            </a:pPr>
            <a:endParaRPr lang="en-US" sz="2800" dirty="0"/>
          </a:p>
        </p:txBody>
      </p:sp>
      <p:pic>
        <p:nvPicPr>
          <p:cNvPr id="645127" name="Picture 7" descr="http://upload.wikimedia.org/wikipedia/commons/7/7b/Cerebral_Cortex_location.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777952" y="5093549"/>
            <a:ext cx="3038969" cy="3619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128" name="Text Box 8"/>
          <p:cNvSpPr txBox="1">
            <a:spLocks noChangeArrowheads="1"/>
          </p:cNvSpPr>
          <p:nvPr/>
        </p:nvSpPr>
        <p:spPr bwMode="auto">
          <a:xfrm>
            <a:off x="-15240" y="3445493"/>
            <a:ext cx="5093547" cy="1008479"/>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chemeClr val="bg1"/>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29453" tIns="64727" rIns="129453" bIns="64727">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ctr" eaLnBrk="1" hangingPunct="1"/>
            <a:r>
              <a:rPr lang="en-US" sz="5700"/>
              <a:t>OVERDRIVE</a:t>
            </a:r>
          </a:p>
        </p:txBody>
      </p:sp>
      <p:sp>
        <p:nvSpPr>
          <p:cNvPr id="11" name="Rectangle 5"/>
          <p:cNvSpPr>
            <a:spLocks noRot="1" noChangeArrowheads="1"/>
          </p:cNvSpPr>
          <p:nvPr/>
        </p:nvSpPr>
        <p:spPr bwMode="auto">
          <a:xfrm>
            <a:off x="-660400" y="-304800"/>
            <a:ext cx="11704320" cy="162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29453" tIns="64727" rIns="129453" bIns="64727" anchor="ctr"/>
          <a:lstStyle/>
          <a:p>
            <a:r>
              <a:rPr lang="en-US" sz="6000" b="1" dirty="0">
                <a:solidFill>
                  <a:schemeClr val="tx1"/>
                </a:solidFill>
                <a:latin typeface="Leelawadee" pitchFamily="34" charset="-34"/>
                <a:cs typeface="Leelawadee" pitchFamily="34" charset="-34"/>
              </a:rPr>
              <a:t>Reactions to </a:t>
            </a:r>
            <a:r>
              <a:rPr lang="en-US" sz="6000" b="1" dirty="0" smtClean="0">
                <a:solidFill>
                  <a:schemeClr val="tx1"/>
                </a:solidFill>
                <a:latin typeface="Leelawadee" pitchFamily="34" charset="-34"/>
                <a:cs typeface="Leelawadee" pitchFamily="34" charset="-34"/>
              </a:rPr>
              <a:t>“Feedback”</a:t>
            </a:r>
            <a:endParaRPr lang="en-US" sz="6000" b="1" dirty="0">
              <a:solidFill>
                <a:schemeClr val="tx1"/>
              </a:solidFill>
              <a:latin typeface="Leelawadee" pitchFamily="34" charset="-34"/>
              <a:cs typeface="Leelawadee" pitchFamily="34" charset="-34"/>
            </a:endParaRPr>
          </a:p>
        </p:txBody>
      </p:sp>
      <p:sp>
        <p:nvSpPr>
          <p:cNvPr id="17" name="Rectangle 16"/>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Rectangle 17"/>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TextBox 18"/>
          <p:cNvSpPr txBox="1"/>
          <p:nvPr/>
        </p:nvSpPr>
        <p:spPr>
          <a:xfrm>
            <a:off x="10617200" y="90310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pg21</a:t>
            </a:r>
            <a:endParaRPr lang="en-US" sz="3600" b="1" dirty="0">
              <a:latin typeface="Leelawadee" panose="020B0502040204020203" pitchFamily="34" charset="-34"/>
              <a:cs typeface="Leelawadee" panose="020B0502040204020203" pitchFamily="34" charset="-34"/>
            </a:endParaRPr>
          </a:p>
        </p:txBody>
      </p:sp>
      <p:pic>
        <p:nvPicPr>
          <p:cNvPr id="9218" name="Picture 2"/>
          <p:cNvPicPr>
            <a:picLocks noChangeAspect="1" noChangeArrowheads="1"/>
          </p:cNvPicPr>
          <p:nvPr/>
        </p:nvPicPr>
        <p:blipFill>
          <a:blip r:embed="rId7"/>
          <a:srcRect/>
          <a:stretch>
            <a:fillRect/>
          </a:stretch>
        </p:blipFill>
        <p:spPr bwMode="auto">
          <a:xfrm>
            <a:off x="10434812" y="7010400"/>
            <a:ext cx="1523270" cy="1981200"/>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2520955297"/>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45126">
                                            <p:txEl>
                                              <p:pRg st="0" end="0"/>
                                            </p:txEl>
                                          </p:spTgt>
                                        </p:tgtEl>
                                        <p:attrNameLst>
                                          <p:attrName>style.visibility</p:attrName>
                                        </p:attrNameLst>
                                      </p:cBhvr>
                                      <p:to>
                                        <p:strVal val="visible"/>
                                      </p:to>
                                    </p:set>
                                    <p:animEffect transition="in" filter="dissolve">
                                      <p:cBhvr>
                                        <p:cTn id="7" dur="500"/>
                                        <p:tgtEl>
                                          <p:spTgt spid="645126">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45126">
                                            <p:txEl>
                                              <p:pRg st="1" end="1"/>
                                            </p:txEl>
                                          </p:spTgt>
                                        </p:tgtEl>
                                        <p:attrNameLst>
                                          <p:attrName>style.visibility</p:attrName>
                                        </p:attrNameLst>
                                      </p:cBhvr>
                                      <p:to>
                                        <p:strVal val="visible"/>
                                      </p:to>
                                    </p:set>
                                    <p:animEffect transition="in" filter="dissolve">
                                      <p:cBhvr>
                                        <p:cTn id="10" dur="500"/>
                                        <p:tgtEl>
                                          <p:spTgt spid="645126">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45126">
                                            <p:txEl>
                                              <p:pRg st="2" end="2"/>
                                            </p:txEl>
                                          </p:spTgt>
                                        </p:tgtEl>
                                        <p:attrNameLst>
                                          <p:attrName>style.visibility</p:attrName>
                                        </p:attrNameLst>
                                      </p:cBhvr>
                                      <p:to>
                                        <p:strVal val="visible"/>
                                      </p:to>
                                    </p:set>
                                    <p:animEffect transition="in" filter="dissolve">
                                      <p:cBhvr>
                                        <p:cTn id="13" dur="500"/>
                                        <p:tgtEl>
                                          <p:spTgt spid="645126">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45126">
                                            <p:txEl>
                                              <p:pRg st="3" end="3"/>
                                            </p:txEl>
                                          </p:spTgt>
                                        </p:tgtEl>
                                        <p:attrNameLst>
                                          <p:attrName>style.visibility</p:attrName>
                                        </p:attrNameLst>
                                      </p:cBhvr>
                                      <p:to>
                                        <p:strVal val="visible"/>
                                      </p:to>
                                    </p:set>
                                    <p:animEffect transition="in" filter="dissolve">
                                      <p:cBhvr>
                                        <p:cTn id="16" dur="500"/>
                                        <p:tgtEl>
                                          <p:spTgt spid="645126">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45126">
                                            <p:txEl>
                                              <p:pRg st="4" end="4"/>
                                            </p:txEl>
                                          </p:spTgt>
                                        </p:tgtEl>
                                        <p:attrNameLst>
                                          <p:attrName>style.visibility</p:attrName>
                                        </p:attrNameLst>
                                      </p:cBhvr>
                                      <p:to>
                                        <p:strVal val="visible"/>
                                      </p:to>
                                    </p:set>
                                    <p:animEffect transition="in" filter="dissolve">
                                      <p:cBhvr>
                                        <p:cTn id="19" dur="500"/>
                                        <p:tgtEl>
                                          <p:spTgt spid="645126">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mph" presetSubtype="0" fill="hold" nodeType="clickEffect">
                                  <p:stCondLst>
                                    <p:cond delay="0"/>
                                  </p:stCondLst>
                                  <p:childTnLst>
                                    <p:animScale>
                                      <p:cBhvr>
                                        <p:cTn id="23" dur="2000" fill="hold"/>
                                        <p:tgtEl>
                                          <p:spTgt spid="645127"/>
                                        </p:tgtEl>
                                      </p:cBhvr>
                                      <p:by x="25000" y="25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mph" presetSubtype="0" fill="hold" nodeType="clickEffect">
                                  <p:stCondLst>
                                    <p:cond delay="0"/>
                                  </p:stCondLst>
                                  <p:childTnLst>
                                    <p:animScale>
                                      <p:cBhvr>
                                        <p:cTn id="27" dur="500" fill="hold"/>
                                        <p:tgtEl>
                                          <p:spTgt spid="645125"/>
                                        </p:tgtEl>
                                      </p:cBhvr>
                                      <p:by x="150000" y="15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645128"/>
                                        </p:tgtEl>
                                        <p:attrNameLst>
                                          <p:attrName>style.visibility</p:attrName>
                                        </p:attrNameLst>
                                      </p:cBhvr>
                                      <p:to>
                                        <p:strVal val="visible"/>
                                      </p:to>
                                    </p:set>
                                    <p:anim calcmode="lin" valueType="num">
                                      <p:cBhvr>
                                        <p:cTn id="32" dur="500" fill="hold"/>
                                        <p:tgtEl>
                                          <p:spTgt spid="645128"/>
                                        </p:tgtEl>
                                        <p:attrNameLst>
                                          <p:attrName>ppt_w</p:attrName>
                                        </p:attrNameLst>
                                      </p:cBhvr>
                                      <p:tavLst>
                                        <p:tav tm="0">
                                          <p:val>
                                            <p:fltVal val="0"/>
                                          </p:val>
                                        </p:tav>
                                        <p:tav tm="100000">
                                          <p:val>
                                            <p:strVal val="#ppt_w"/>
                                          </p:val>
                                        </p:tav>
                                      </p:tavLst>
                                    </p:anim>
                                    <p:anim calcmode="lin" valueType="num">
                                      <p:cBhvr>
                                        <p:cTn id="33" dur="500" fill="hold"/>
                                        <p:tgtEl>
                                          <p:spTgt spid="645128"/>
                                        </p:tgtEl>
                                        <p:attrNameLst>
                                          <p:attrName>ppt_h</p:attrName>
                                        </p:attrNameLst>
                                      </p:cBhvr>
                                      <p:tavLst>
                                        <p:tav tm="0">
                                          <p:val>
                                            <p:fltVal val="0"/>
                                          </p:val>
                                        </p:tav>
                                        <p:tav tm="100000">
                                          <p:val>
                                            <p:strVal val="#ppt_h"/>
                                          </p:val>
                                        </p:tav>
                                      </p:tavLst>
                                    </p:anim>
                                    <p:animEffect transition="in" filter="fade">
                                      <p:cBhvr>
                                        <p:cTn id="34" dur="500"/>
                                        <p:tgtEl>
                                          <p:spTgt spid="645128"/>
                                        </p:tgtEl>
                                      </p:cBhvr>
                                    </p:animEffect>
                                  </p:childTnLst>
                                </p:cTn>
                              </p:par>
                              <p:par>
                                <p:cTn id="35" presetID="10" presetClass="entr" presetSubtype="0" fill="hold" nodeType="withEffect">
                                  <p:stCondLst>
                                    <p:cond delay="0"/>
                                  </p:stCondLst>
                                  <p:childTnLst>
                                    <p:set>
                                      <p:cBhvr>
                                        <p:cTn id="36" dur="1" fill="hold">
                                          <p:stCondLst>
                                            <p:cond delay="0"/>
                                          </p:stCondLst>
                                        </p:cTn>
                                        <p:tgtEl>
                                          <p:spTgt spid="645126">
                                            <p:txEl>
                                              <p:pRg st="4" end="4"/>
                                            </p:txEl>
                                          </p:spTgt>
                                        </p:tgtEl>
                                        <p:attrNameLst>
                                          <p:attrName>style.visibility</p:attrName>
                                        </p:attrNameLst>
                                      </p:cBhvr>
                                      <p:to>
                                        <p:strVal val="visible"/>
                                      </p:to>
                                    </p:set>
                                    <p:animEffect transition="in" filter="fade">
                                      <p:cBhvr>
                                        <p:cTn id="37" dur="500"/>
                                        <p:tgtEl>
                                          <p:spTgt spid="6451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6502400" y="1143000"/>
            <a:ext cx="6502400" cy="8610600"/>
          </a:xfrm>
          <a:prstGeom prst="rect">
            <a:avLst/>
          </a:prstGeom>
          <a:solidFill>
            <a:schemeClr val="tx1">
              <a:lumMod val="65000"/>
              <a:lumOff val="35000"/>
            </a:schemeClr>
          </a:solidFill>
          <a:ln>
            <a:noFill/>
          </a:ln>
          <a:effectLst/>
          <a:extLst/>
        </p:spPr>
        <p:txBody>
          <a:bodyPr vert="horz" wrap="square" lIns="91405" tIns="45702" rIns="91405" bIns="45702" numCol="1" rtlCol="0" anchor="t" anchorCtr="0" compatLnSpc="1">
            <a:prstTxWarp prst="textNoShape">
              <a:avLst/>
            </a:prstTxWarp>
          </a:bodyPr>
          <a:lstStyle/>
          <a:p>
            <a:pPr defTabSz="914072"/>
            <a:endParaRPr lang="en-US" sz="1600" dirty="0">
              <a:solidFill>
                <a:schemeClr val="tx1"/>
              </a:solidFill>
              <a:latin typeface="Arial" charset="0"/>
            </a:endParaRPr>
          </a:p>
        </p:txBody>
      </p:sp>
      <p:sp>
        <p:nvSpPr>
          <p:cNvPr id="2" name="Rectangle 1"/>
          <p:cNvSpPr/>
          <p:nvPr/>
        </p:nvSpPr>
        <p:spPr bwMode="auto">
          <a:xfrm>
            <a:off x="23342" y="1143000"/>
            <a:ext cx="6502400" cy="8610600"/>
          </a:xfrm>
          <a:prstGeom prst="rect">
            <a:avLst/>
          </a:prstGeom>
          <a:solidFill>
            <a:srgbClr val="33CCCC"/>
          </a:solidFill>
          <a:ln>
            <a:noFill/>
          </a:ln>
          <a:effectLst/>
          <a:extLst/>
        </p:spPr>
        <p:txBody>
          <a:bodyPr vert="horz" wrap="square" lIns="91405" tIns="45702" rIns="91405" bIns="45702" numCol="1" rtlCol="0" anchor="t" anchorCtr="0" compatLnSpc="1">
            <a:prstTxWarp prst="textNoShape">
              <a:avLst/>
            </a:prstTxWarp>
          </a:bodyPr>
          <a:lstStyle/>
          <a:p>
            <a:pPr defTabSz="914072"/>
            <a:endParaRPr lang="en-US" sz="1600" b="1">
              <a:solidFill>
                <a:schemeClr val="tx1"/>
              </a:solidFill>
              <a:latin typeface="Arial" charset="0"/>
            </a:endParaRPr>
          </a:p>
        </p:txBody>
      </p:sp>
      <p:sp>
        <p:nvSpPr>
          <p:cNvPr id="37891" name="Rectangle 4"/>
          <p:cNvSpPr>
            <a:spLocks noGrp="1" noRot="1" noChangeArrowheads="1"/>
          </p:cNvSpPr>
          <p:nvPr>
            <p:ph type="title"/>
          </p:nvPr>
        </p:nvSpPr>
        <p:spPr>
          <a:xfrm>
            <a:off x="635010" y="-10294"/>
            <a:ext cx="11497655" cy="1391211"/>
          </a:xfrm>
        </p:spPr>
        <p:txBody>
          <a:bodyPr/>
          <a:lstStyle/>
          <a:p>
            <a:pPr eaLnBrk="1" hangingPunct="1"/>
            <a:r>
              <a:rPr lang="en-US" sz="6000" dirty="0">
                <a:latin typeface="Leelawadee" panose="020B0502040204020203" pitchFamily="34" charset="-34"/>
                <a:cs typeface="Leelawadee" panose="020B0502040204020203" pitchFamily="34" charset="-34"/>
              </a:rPr>
              <a:t>	</a:t>
            </a:r>
            <a:r>
              <a:rPr lang="en-US" sz="6000" b="1" dirty="0" smtClean="0">
                <a:solidFill>
                  <a:schemeClr val="tx1"/>
                </a:solidFill>
                <a:latin typeface="Leelawadee" panose="020B0502040204020203" pitchFamily="34" charset="-34"/>
                <a:cs typeface="Leelawadee" panose="020B0502040204020203" pitchFamily="34" charset="-34"/>
              </a:rPr>
              <a:t>Conversation Starters</a:t>
            </a:r>
          </a:p>
        </p:txBody>
      </p:sp>
      <p:sp>
        <p:nvSpPr>
          <p:cNvPr id="406533" name="Rectangle 5"/>
          <p:cNvSpPr>
            <a:spLocks noGrp="1" noChangeArrowheads="1"/>
          </p:cNvSpPr>
          <p:nvPr>
            <p:ph type="body" sz="half" idx="1"/>
          </p:nvPr>
        </p:nvSpPr>
        <p:spPr>
          <a:xfrm>
            <a:off x="1161863" y="1534907"/>
            <a:ext cx="5743787" cy="6436925"/>
          </a:xfrm>
        </p:spPr>
        <p:txBody>
          <a:bodyPr/>
          <a:lstStyle/>
          <a:p>
            <a:pPr eaLnBrk="1" hangingPunct="1"/>
            <a:r>
              <a:rPr lang="en-US" sz="3400" dirty="0">
                <a:solidFill>
                  <a:schemeClr val="bg1"/>
                </a:solidFill>
                <a:latin typeface="Leelawadee" panose="020B0502040204020203" pitchFamily="34" charset="-34"/>
                <a:cs typeface="Leelawadee" panose="020B0502040204020203" pitchFamily="34" charset="-34"/>
              </a:rPr>
              <a:t>Improve…</a:t>
            </a:r>
          </a:p>
          <a:p>
            <a:pPr eaLnBrk="1" hangingPunct="1"/>
            <a:r>
              <a:rPr lang="en-US" sz="3400" dirty="0">
                <a:solidFill>
                  <a:schemeClr val="bg1"/>
                </a:solidFill>
                <a:latin typeface="Leelawadee" panose="020B0502040204020203" pitchFamily="34" charset="-34"/>
                <a:cs typeface="Leelawadee" panose="020B0502040204020203" pitchFamily="34" charset="-34"/>
              </a:rPr>
              <a:t>Get better…</a:t>
            </a:r>
          </a:p>
          <a:p>
            <a:pPr eaLnBrk="1" hangingPunct="1"/>
            <a:r>
              <a:rPr lang="en-US" sz="3400" dirty="0" smtClean="0">
                <a:solidFill>
                  <a:schemeClr val="bg1"/>
                </a:solidFill>
                <a:latin typeface="Leelawadee" panose="020B0502040204020203" pitchFamily="34" charset="-34"/>
                <a:cs typeface="Leelawadee" panose="020B0502040204020203" pitchFamily="34" charset="-34"/>
              </a:rPr>
              <a:t>Stop doing…</a:t>
            </a:r>
            <a:endParaRPr lang="en-US" sz="3400" dirty="0">
              <a:solidFill>
                <a:schemeClr val="bg1"/>
              </a:solidFill>
              <a:latin typeface="Leelawadee" panose="020B0502040204020203" pitchFamily="34" charset="-34"/>
              <a:cs typeface="Leelawadee" panose="020B0502040204020203" pitchFamily="34" charset="-34"/>
            </a:endParaRPr>
          </a:p>
          <a:p>
            <a:pPr eaLnBrk="1" hangingPunct="1"/>
            <a:r>
              <a:rPr lang="en-US" sz="3400" dirty="0">
                <a:solidFill>
                  <a:schemeClr val="bg1"/>
                </a:solidFill>
                <a:latin typeface="Leelawadee" panose="020B0502040204020203" pitchFamily="34" charset="-34"/>
                <a:cs typeface="Leelawadee" panose="020B0502040204020203" pitchFamily="34" charset="-34"/>
              </a:rPr>
              <a:t>Weakness…</a:t>
            </a:r>
          </a:p>
          <a:p>
            <a:pPr eaLnBrk="1" hangingPunct="1"/>
            <a:r>
              <a:rPr lang="en-US" sz="3400" dirty="0">
                <a:solidFill>
                  <a:schemeClr val="bg1"/>
                </a:solidFill>
                <a:latin typeface="Leelawadee" panose="020B0502040204020203" pitchFamily="34" charset="-34"/>
                <a:cs typeface="Leelawadee" panose="020B0502040204020203" pitchFamily="34" charset="-34"/>
              </a:rPr>
              <a:t>You never…</a:t>
            </a:r>
          </a:p>
          <a:p>
            <a:pPr eaLnBrk="1" hangingPunct="1"/>
            <a:r>
              <a:rPr lang="en-US" sz="3400" dirty="0" smtClean="0">
                <a:solidFill>
                  <a:schemeClr val="bg1"/>
                </a:solidFill>
                <a:latin typeface="Leelawadee" panose="020B0502040204020203" pitchFamily="34" charset="-34"/>
                <a:cs typeface="Leelawadee" panose="020B0502040204020203" pitchFamily="34" charset="-34"/>
              </a:rPr>
              <a:t>Don’t</a:t>
            </a:r>
            <a:r>
              <a:rPr lang="en-US" sz="3400" dirty="0">
                <a:solidFill>
                  <a:schemeClr val="bg1"/>
                </a:solidFill>
                <a:latin typeface="Leelawadee" panose="020B0502040204020203" pitchFamily="34" charset="-34"/>
                <a:cs typeface="Leelawadee" panose="020B0502040204020203" pitchFamily="34" charset="-34"/>
              </a:rPr>
              <a:t>…</a:t>
            </a:r>
          </a:p>
          <a:p>
            <a:pPr eaLnBrk="1" hangingPunct="1"/>
            <a:r>
              <a:rPr lang="en-US" sz="3400" dirty="0">
                <a:solidFill>
                  <a:schemeClr val="bg1"/>
                </a:solidFill>
                <a:latin typeface="Leelawadee" panose="020B0502040204020203" pitchFamily="34" charset="-34"/>
                <a:cs typeface="Leelawadee" panose="020B0502040204020203" pitchFamily="34" charset="-34"/>
              </a:rPr>
              <a:t>You shouldn’t</a:t>
            </a:r>
            <a:r>
              <a:rPr lang="en-US" sz="3400" dirty="0" smtClean="0">
                <a:solidFill>
                  <a:schemeClr val="bg1"/>
                </a:solidFill>
                <a:latin typeface="Leelawadee" panose="020B0502040204020203" pitchFamily="34" charset="-34"/>
                <a:cs typeface="Leelawadee" panose="020B0502040204020203" pitchFamily="34" charset="-34"/>
              </a:rPr>
              <a:t>…</a:t>
            </a:r>
          </a:p>
          <a:p>
            <a:r>
              <a:rPr lang="en-US" sz="3400" dirty="0" smtClean="0">
                <a:solidFill>
                  <a:schemeClr val="bg1"/>
                </a:solidFill>
                <a:latin typeface="Leelawadee" panose="020B0502040204020203" pitchFamily="34" charset="-34"/>
                <a:cs typeface="Leelawadee" panose="020B0502040204020203" pitchFamily="34" charset="-34"/>
              </a:rPr>
              <a:t>Weakness…</a:t>
            </a:r>
          </a:p>
          <a:p>
            <a:pPr eaLnBrk="1" hangingPunct="1">
              <a:buFont typeface="Wingdings" pitchFamily="2" charset="2"/>
              <a:buNone/>
            </a:pPr>
            <a:r>
              <a:rPr lang="en-US" sz="3400" b="1" dirty="0" smtClean="0">
                <a:solidFill>
                  <a:schemeClr val="bg1"/>
                </a:solidFill>
                <a:latin typeface="Leelawadee" panose="020B0502040204020203" pitchFamily="34" charset="-34"/>
                <a:cs typeface="Leelawadee" panose="020B0502040204020203" pitchFamily="34" charset="-34"/>
              </a:rPr>
              <a:t>             </a:t>
            </a:r>
            <a:endParaRPr lang="en-US" sz="3400" b="1" dirty="0">
              <a:solidFill>
                <a:schemeClr val="bg1"/>
              </a:solidFill>
              <a:latin typeface="Leelawadee" panose="020B0502040204020203" pitchFamily="34" charset="-34"/>
              <a:cs typeface="Leelawadee" panose="020B0502040204020203" pitchFamily="34" charset="-34"/>
            </a:endParaRPr>
          </a:p>
          <a:p>
            <a:pPr eaLnBrk="1" hangingPunct="1">
              <a:buFont typeface="Wingdings" pitchFamily="2" charset="2"/>
              <a:buNone/>
            </a:pPr>
            <a:endParaRPr lang="en-US" sz="3400" dirty="0"/>
          </a:p>
        </p:txBody>
      </p:sp>
      <p:sp>
        <p:nvSpPr>
          <p:cNvPr id="406534" name="Rectangle 6"/>
          <p:cNvSpPr>
            <a:spLocks noGrp="1" noChangeArrowheads="1"/>
          </p:cNvSpPr>
          <p:nvPr>
            <p:ph type="body" sz="half" idx="2"/>
          </p:nvPr>
        </p:nvSpPr>
        <p:spPr>
          <a:xfrm>
            <a:off x="6610773" y="1638201"/>
            <a:ext cx="5743787" cy="7477760"/>
          </a:xfrm>
        </p:spPr>
        <p:txBody>
          <a:bodyPr/>
          <a:lstStyle/>
          <a:p>
            <a:pPr eaLnBrk="1" hangingPunct="1"/>
            <a:r>
              <a:rPr lang="en-US" sz="3400" dirty="0">
                <a:solidFill>
                  <a:schemeClr val="bg1"/>
                </a:solidFill>
                <a:latin typeface="Leelawadee" panose="020B0502040204020203" pitchFamily="34" charset="-34"/>
                <a:cs typeface="Leelawadee" panose="020B0502040204020203" pitchFamily="34" charset="-34"/>
              </a:rPr>
              <a:t>Develop the ability to…</a:t>
            </a:r>
          </a:p>
          <a:p>
            <a:pPr eaLnBrk="1" hangingPunct="1"/>
            <a:r>
              <a:rPr lang="en-US" sz="3400" dirty="0">
                <a:solidFill>
                  <a:schemeClr val="bg1"/>
                </a:solidFill>
                <a:latin typeface="Leelawadee" panose="020B0502040204020203" pitchFamily="34" charset="-34"/>
                <a:cs typeface="Leelawadee" panose="020B0502040204020203" pitchFamily="34" charset="-34"/>
              </a:rPr>
              <a:t>Work on…</a:t>
            </a:r>
          </a:p>
          <a:p>
            <a:pPr eaLnBrk="1" hangingPunct="1"/>
            <a:r>
              <a:rPr lang="en-US" sz="3400" dirty="0">
                <a:solidFill>
                  <a:schemeClr val="bg1"/>
                </a:solidFill>
                <a:latin typeface="Leelawadee" panose="020B0502040204020203" pitchFamily="34" charset="-34"/>
                <a:cs typeface="Leelawadee" panose="020B0502040204020203" pitchFamily="34" charset="-34"/>
              </a:rPr>
              <a:t>Focus on…</a:t>
            </a:r>
          </a:p>
          <a:p>
            <a:pPr eaLnBrk="1" hangingPunct="1"/>
            <a:r>
              <a:rPr lang="en-US" sz="3400" dirty="0">
                <a:solidFill>
                  <a:schemeClr val="bg1"/>
                </a:solidFill>
                <a:latin typeface="Leelawadee" panose="020B0502040204020203" pitchFamily="34" charset="-34"/>
                <a:cs typeface="Leelawadee" panose="020B0502040204020203" pitchFamily="34" charset="-34"/>
              </a:rPr>
              <a:t>Put your energy into…</a:t>
            </a:r>
          </a:p>
          <a:p>
            <a:pPr eaLnBrk="1" hangingPunct="1"/>
            <a:r>
              <a:rPr lang="en-US" sz="3400" dirty="0">
                <a:solidFill>
                  <a:schemeClr val="bg1"/>
                </a:solidFill>
                <a:latin typeface="Leelawadee" panose="020B0502040204020203" pitchFamily="34" charset="-34"/>
                <a:cs typeface="Leelawadee" panose="020B0502040204020203" pitchFamily="34" charset="-34"/>
              </a:rPr>
              <a:t>I need for you to…</a:t>
            </a:r>
          </a:p>
          <a:p>
            <a:pPr eaLnBrk="1" hangingPunct="1">
              <a:buFont typeface="Wingdings" pitchFamily="2" charset="2"/>
              <a:buNone/>
            </a:pPr>
            <a:endParaRPr lang="en-US" sz="3400" b="1" dirty="0">
              <a:solidFill>
                <a:schemeClr val="bg1"/>
              </a:solidFill>
              <a:latin typeface="Leelawadee" panose="020B0502040204020203" pitchFamily="34" charset="-34"/>
              <a:cs typeface="Leelawadee" panose="020B0502040204020203" pitchFamily="34" charset="-34"/>
            </a:endParaRPr>
          </a:p>
          <a:p>
            <a:pPr eaLnBrk="1" hangingPunct="1">
              <a:buFont typeface="Wingdings" pitchFamily="2" charset="2"/>
              <a:buNone/>
            </a:pPr>
            <a:r>
              <a:rPr lang="en-US" sz="3400" b="1" dirty="0">
                <a:solidFill>
                  <a:schemeClr val="bg1"/>
                </a:solidFill>
                <a:latin typeface="Leelawadee" panose="020B0502040204020203" pitchFamily="34" charset="-34"/>
                <a:cs typeface="Leelawadee" panose="020B0502040204020203" pitchFamily="34" charset="-34"/>
              </a:rPr>
              <a:t>FUTURE FOCUSED…</a:t>
            </a:r>
          </a:p>
          <a:p>
            <a:pPr eaLnBrk="1" hangingPunct="1">
              <a:buFont typeface="Wingdings" pitchFamily="2" charset="2"/>
              <a:buNone/>
            </a:pPr>
            <a:r>
              <a:rPr lang="en-US" sz="3400" b="1" dirty="0">
                <a:solidFill>
                  <a:schemeClr val="bg1"/>
                </a:solidFill>
                <a:latin typeface="Leelawadee" panose="020B0502040204020203" pitchFamily="34" charset="-34"/>
                <a:cs typeface="Leelawadee" panose="020B0502040204020203" pitchFamily="34" charset="-34"/>
              </a:rPr>
              <a:t>Possibilities</a:t>
            </a:r>
          </a:p>
        </p:txBody>
      </p:sp>
      <p:sp>
        <p:nvSpPr>
          <p:cNvPr id="9" name="Rectangle 8"/>
          <p:cNvSpPr/>
          <p:nvPr/>
        </p:nvSpPr>
        <p:spPr bwMode="auto">
          <a:xfrm>
            <a:off x="0" y="0"/>
            <a:ext cx="1842347" cy="874226"/>
          </a:xfrm>
          <a:prstGeom prst="rect">
            <a:avLst/>
          </a:prstGeom>
          <a:solidFill>
            <a:schemeClr val="bg1"/>
          </a:solidFill>
          <a:ln>
            <a:noFill/>
          </a:ln>
          <a:effectLst/>
          <a:extLst/>
        </p:spPr>
        <p:txBody>
          <a:bodyPr vert="horz" wrap="square" lIns="129871" tIns="64936" rIns="129871" bIns="64936" numCol="1" rtlCol="0" anchor="t" anchorCtr="0" compatLnSpc="1">
            <a:prstTxWarp prst="textNoShape">
              <a:avLst/>
            </a:prstTxWarp>
          </a:bodyPr>
          <a:lstStyle/>
          <a:p>
            <a:pPr defTabSz="1298725"/>
            <a:endParaRPr lang="en-US" sz="2300" b="1">
              <a:solidFill>
                <a:prstClr val="black"/>
              </a:solidFill>
              <a:latin typeface="Arial" charset="0"/>
            </a:endParaRPr>
          </a:p>
        </p:txBody>
      </p:sp>
      <p:sp>
        <p:nvSpPr>
          <p:cNvPr id="16" name="TextBox 15"/>
          <p:cNvSpPr txBox="1"/>
          <p:nvPr/>
        </p:nvSpPr>
        <p:spPr>
          <a:xfrm>
            <a:off x="10807691" y="89548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pg23</a:t>
            </a:r>
            <a:endParaRPr lang="en-US" sz="3600" b="1" dirty="0">
              <a:latin typeface="Leelawadee" panose="020B0502040204020203" pitchFamily="34" charset="-34"/>
              <a:cs typeface="Leelawadee" panose="020B0502040204020203" pitchFamily="34" charset="-34"/>
            </a:endParaRPr>
          </a:p>
        </p:txBody>
      </p:sp>
      <p:sp>
        <p:nvSpPr>
          <p:cNvPr id="18" name="Rectangle 17"/>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Rectangle 18"/>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TextBox 19"/>
          <p:cNvSpPr txBox="1"/>
          <p:nvPr/>
        </p:nvSpPr>
        <p:spPr>
          <a:xfrm>
            <a:off x="10617200" y="90310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pg22</a:t>
            </a:r>
            <a:endParaRPr lang="en-US" sz="3600" b="1" dirty="0">
              <a:latin typeface="Leelawadee" panose="020B0502040204020203" pitchFamily="34" charset="-34"/>
              <a:cs typeface="Leelawadee" panose="020B0502040204020203" pitchFamily="34" charset="-34"/>
            </a:endParaRPr>
          </a:p>
        </p:txBody>
      </p:sp>
      <p:pic>
        <p:nvPicPr>
          <p:cNvPr id="10242" name="Picture 2"/>
          <p:cNvPicPr>
            <a:picLocks noChangeAspect="1" noChangeArrowheads="1"/>
          </p:cNvPicPr>
          <p:nvPr/>
        </p:nvPicPr>
        <p:blipFill>
          <a:blip r:embed="rId4"/>
          <a:srcRect/>
          <a:stretch>
            <a:fillRect/>
          </a:stretch>
        </p:blipFill>
        <p:spPr bwMode="auto">
          <a:xfrm>
            <a:off x="10388600" y="6884482"/>
            <a:ext cx="1794849" cy="2259518"/>
          </a:xfrm>
          <a:prstGeom prst="rect">
            <a:avLst/>
          </a:prstGeom>
          <a:noFill/>
          <a:ln w="9525">
            <a:noFill/>
            <a:miter lim="800000"/>
            <a:headEnd/>
            <a:tailEnd/>
          </a:ln>
        </p:spPr>
      </p:pic>
      <p:grpSp>
        <p:nvGrpSpPr>
          <p:cNvPr id="17" name="Group 16"/>
          <p:cNvGrpSpPr/>
          <p:nvPr/>
        </p:nvGrpSpPr>
        <p:grpSpPr>
          <a:xfrm>
            <a:off x="25400" y="7008104"/>
            <a:ext cx="4571999" cy="2745493"/>
            <a:chOff x="1549400" y="7430220"/>
            <a:chExt cx="3834579" cy="2285045"/>
          </a:xfrm>
        </p:grpSpPr>
        <p:pic>
          <p:nvPicPr>
            <p:cNvPr id="406536" name="Picture 8" descr="k1166985"/>
            <p:cNvPicPr>
              <a:picLocks noChangeAspect="1" noChangeArrowheads="1"/>
            </p:cNvPicPr>
            <p:nvPr/>
          </p:nvPicPr>
          <p:blipFill>
            <a:blip r:embed="rId5" cstate="print">
              <a:clrChange>
                <a:clrFrom>
                  <a:srgbClr val="FBFAF8"/>
                </a:clrFrom>
                <a:clrTo>
                  <a:srgbClr val="FBFAF8">
                    <a:alpha val="0"/>
                  </a:srgbClr>
                </a:clrTo>
              </a:clrChange>
              <a:extLst>
                <a:ext uri="{28A0092B-C50C-407E-A947-70E740481C1C}">
                  <a14:useLocalDpi xmlns:a14="http://schemas.microsoft.com/office/drawing/2010/main" xmlns="" val="0"/>
                </a:ext>
              </a:extLst>
            </a:blip>
            <a:srcRect/>
            <a:stretch>
              <a:fillRect/>
            </a:stretch>
          </p:blipFill>
          <p:spPr bwMode="auto">
            <a:xfrm>
              <a:off x="1549400" y="7699068"/>
              <a:ext cx="3034453" cy="2016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Rectangle 5"/>
            <p:cNvSpPr txBox="1">
              <a:spLocks noChangeArrowheads="1"/>
            </p:cNvSpPr>
            <p:nvPr/>
          </p:nvSpPr>
          <p:spPr>
            <a:xfrm>
              <a:off x="2793180" y="7430220"/>
              <a:ext cx="2590799" cy="1524001"/>
            </a:xfrm>
            <a:prstGeom prst="rect">
              <a:avLst/>
            </a:prstGeom>
          </p:spPr>
          <p:txBody>
            <a:bodyPr/>
            <a:lstStyle/>
            <a:p>
              <a:pPr marL="341383" marR="0" lvl="0" indent="-341383" algn="l" defTabSz="914400" rtl="0" eaLnBrk="1" fontAlgn="base" latinLnBrk="0" hangingPunct="1">
                <a:lnSpc>
                  <a:spcPct val="100000"/>
                </a:lnSpc>
                <a:spcBef>
                  <a:spcPts val="1099"/>
                </a:spcBef>
                <a:spcAft>
                  <a:spcPct val="0"/>
                </a:spcAft>
                <a:buClrTx/>
                <a:buSzTx/>
                <a:buFontTx/>
                <a:buNone/>
                <a:tabLst/>
                <a:defRPr/>
              </a:pPr>
              <a:r>
                <a:rPr kumimoji="0" lang="en-US" sz="3400" b="1" i="0" u="none" strike="noStrike" kern="0" cap="none" spc="0" normalizeH="0" baseline="0" noProof="0" dirty="0" smtClean="0">
                  <a:ln>
                    <a:noFill/>
                  </a:ln>
                  <a:solidFill>
                    <a:schemeClr val="bg1"/>
                  </a:solidFill>
                  <a:effectLst/>
                  <a:uLnTx/>
                  <a:uFillTx/>
                  <a:latin typeface="Leelawadee" panose="020B0502040204020203" pitchFamily="34" charset="-34"/>
                  <a:ea typeface="+mn-ea"/>
                  <a:cs typeface="Leelawadee" panose="020B0502040204020203" pitchFamily="34" charset="-34"/>
                  <a:sym typeface="Lobster Two Italic" charset="0"/>
                </a:rPr>
                <a:t>YOU’RE</a:t>
              </a:r>
            </a:p>
            <a:p>
              <a:pPr marL="341383" marR="0" lvl="0" indent="-341383" algn="l" defTabSz="914400" rtl="0" eaLnBrk="1" fontAlgn="base" latinLnBrk="0" hangingPunct="1">
                <a:lnSpc>
                  <a:spcPct val="100000"/>
                </a:lnSpc>
                <a:spcBef>
                  <a:spcPts val="1099"/>
                </a:spcBef>
                <a:spcAft>
                  <a:spcPct val="0"/>
                </a:spcAft>
                <a:buClrTx/>
                <a:buSzTx/>
                <a:buFontTx/>
                <a:buNone/>
                <a:tabLst/>
                <a:defRPr/>
              </a:pPr>
              <a:r>
                <a:rPr kumimoji="0" lang="en-US" sz="3400" b="1" i="0" u="none" strike="noStrike" kern="0" cap="none" spc="0" normalizeH="0" baseline="0" noProof="0" dirty="0" smtClean="0">
                  <a:ln>
                    <a:noFill/>
                  </a:ln>
                  <a:solidFill>
                    <a:schemeClr val="bg1"/>
                  </a:solidFill>
                  <a:effectLst/>
                  <a:uLnTx/>
                  <a:uFillTx/>
                  <a:latin typeface="Leelawadee" panose="020B0502040204020203" pitchFamily="34" charset="-34"/>
                  <a:ea typeface="+mn-ea"/>
                  <a:cs typeface="Leelawadee" panose="020B0502040204020203" pitchFamily="34" charset="-34"/>
                  <a:sym typeface="Lobster Two Italic" charset="0"/>
                </a:rPr>
                <a:t>DEFICIENT</a:t>
              </a:r>
            </a:p>
            <a:p>
              <a:pPr marL="341383" marR="0" lvl="0" indent="-341383" algn="l" defTabSz="914400" rtl="0" eaLnBrk="1" fontAlgn="base" latinLnBrk="0" hangingPunct="1">
                <a:lnSpc>
                  <a:spcPct val="100000"/>
                </a:lnSpc>
                <a:spcBef>
                  <a:spcPts val="1099"/>
                </a:spcBef>
                <a:spcAft>
                  <a:spcPct val="0"/>
                </a:spcAft>
                <a:buClrTx/>
                <a:buSzTx/>
                <a:buFont typeface="Wingdings" pitchFamily="2" charset="2"/>
                <a:buNone/>
                <a:tabLst/>
                <a:defRPr/>
              </a:pPr>
              <a:endParaRPr kumimoji="0" lang="en-US" sz="3400" b="0" i="0" u="none" strike="noStrike" kern="0" cap="none" spc="0" normalizeH="0" baseline="0" noProof="0" dirty="0">
                <a:ln>
                  <a:noFill/>
                </a:ln>
                <a:solidFill>
                  <a:srgbClr val="FFFFFF"/>
                </a:solidFill>
                <a:effectLst/>
                <a:uLnTx/>
                <a:uFillTx/>
                <a:latin typeface="+mn-lt"/>
                <a:ea typeface="+mn-ea"/>
                <a:cs typeface="+mn-cs"/>
                <a:sym typeface="Lobster Two Italic" charset="0"/>
              </a:endParaRPr>
            </a:p>
          </p:txBody>
        </p:sp>
      </p:grpSp>
    </p:spTree>
    <p:custDataLst>
      <p:tags r:id="rId1"/>
    </p:custDataLst>
    <p:extLst>
      <p:ext uri="{BB962C8B-B14F-4D97-AF65-F5344CB8AC3E}">
        <p14:creationId xmlns:p14="http://schemas.microsoft.com/office/powerpoint/2010/main" xmlns="" val="162678884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33">
                                            <p:txEl>
                                              <p:pRg st="0" end="0"/>
                                            </p:txEl>
                                          </p:spTgt>
                                        </p:tgtEl>
                                        <p:attrNameLst>
                                          <p:attrName>style.visibility</p:attrName>
                                        </p:attrNameLst>
                                      </p:cBhvr>
                                      <p:to>
                                        <p:strVal val="visible"/>
                                      </p:to>
                                    </p:set>
                                    <p:animEffect transition="in" filter="wipe(left)">
                                      <p:cBhvr>
                                        <p:cTn id="7" dur="500"/>
                                        <p:tgtEl>
                                          <p:spTgt spid="406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6533">
                                            <p:txEl>
                                              <p:pRg st="1" end="1"/>
                                            </p:txEl>
                                          </p:spTgt>
                                        </p:tgtEl>
                                        <p:attrNameLst>
                                          <p:attrName>style.visibility</p:attrName>
                                        </p:attrNameLst>
                                      </p:cBhvr>
                                      <p:to>
                                        <p:strVal val="visible"/>
                                      </p:to>
                                    </p:set>
                                    <p:animEffect transition="in" filter="wipe(left)">
                                      <p:cBhvr>
                                        <p:cTn id="12" dur="500"/>
                                        <p:tgtEl>
                                          <p:spTgt spid="406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6533">
                                            <p:txEl>
                                              <p:pRg st="2" end="2"/>
                                            </p:txEl>
                                          </p:spTgt>
                                        </p:tgtEl>
                                        <p:attrNameLst>
                                          <p:attrName>style.visibility</p:attrName>
                                        </p:attrNameLst>
                                      </p:cBhvr>
                                      <p:to>
                                        <p:strVal val="visible"/>
                                      </p:to>
                                    </p:set>
                                    <p:animEffect transition="in" filter="wipe(left)">
                                      <p:cBhvr>
                                        <p:cTn id="17" dur="500"/>
                                        <p:tgtEl>
                                          <p:spTgt spid="406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6533">
                                            <p:txEl>
                                              <p:pRg st="3" end="3"/>
                                            </p:txEl>
                                          </p:spTgt>
                                        </p:tgtEl>
                                        <p:attrNameLst>
                                          <p:attrName>style.visibility</p:attrName>
                                        </p:attrNameLst>
                                      </p:cBhvr>
                                      <p:to>
                                        <p:strVal val="visible"/>
                                      </p:to>
                                    </p:set>
                                    <p:animEffect transition="in" filter="wipe(left)">
                                      <p:cBhvr>
                                        <p:cTn id="22" dur="500"/>
                                        <p:tgtEl>
                                          <p:spTgt spid="4065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6533">
                                            <p:txEl>
                                              <p:pRg st="4" end="4"/>
                                            </p:txEl>
                                          </p:spTgt>
                                        </p:tgtEl>
                                        <p:attrNameLst>
                                          <p:attrName>style.visibility</p:attrName>
                                        </p:attrNameLst>
                                      </p:cBhvr>
                                      <p:to>
                                        <p:strVal val="visible"/>
                                      </p:to>
                                    </p:set>
                                    <p:animEffect transition="in" filter="wipe(left)">
                                      <p:cBhvr>
                                        <p:cTn id="27" dur="500"/>
                                        <p:tgtEl>
                                          <p:spTgt spid="40653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6533">
                                            <p:txEl>
                                              <p:pRg st="5" end="5"/>
                                            </p:txEl>
                                          </p:spTgt>
                                        </p:tgtEl>
                                        <p:attrNameLst>
                                          <p:attrName>style.visibility</p:attrName>
                                        </p:attrNameLst>
                                      </p:cBhvr>
                                      <p:to>
                                        <p:strVal val="visible"/>
                                      </p:to>
                                    </p:set>
                                    <p:animEffect transition="in" filter="wipe(left)">
                                      <p:cBhvr>
                                        <p:cTn id="32" dur="500"/>
                                        <p:tgtEl>
                                          <p:spTgt spid="40653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6533">
                                            <p:txEl>
                                              <p:pRg st="6" end="6"/>
                                            </p:txEl>
                                          </p:spTgt>
                                        </p:tgtEl>
                                        <p:attrNameLst>
                                          <p:attrName>style.visibility</p:attrName>
                                        </p:attrNameLst>
                                      </p:cBhvr>
                                      <p:to>
                                        <p:strVal val="visible"/>
                                      </p:to>
                                    </p:set>
                                    <p:animEffect transition="in" filter="wipe(left)">
                                      <p:cBhvr>
                                        <p:cTn id="37" dur="500"/>
                                        <p:tgtEl>
                                          <p:spTgt spid="40653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06533">
                                            <p:txEl>
                                              <p:pRg st="7" end="7"/>
                                            </p:txEl>
                                          </p:spTgt>
                                        </p:tgtEl>
                                        <p:attrNameLst>
                                          <p:attrName>style.visibility</p:attrName>
                                        </p:attrNameLst>
                                      </p:cBhvr>
                                      <p:to>
                                        <p:strVal val="visible"/>
                                      </p:to>
                                    </p:set>
                                    <p:animEffect transition="in" filter="wipe(left)">
                                      <p:cBhvr>
                                        <p:cTn id="42" dur="500"/>
                                        <p:tgtEl>
                                          <p:spTgt spid="40653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06533">
                                            <p:txEl>
                                              <p:pRg st="8" end="8"/>
                                            </p:txEl>
                                          </p:spTgt>
                                        </p:tgtEl>
                                        <p:attrNameLst>
                                          <p:attrName>style.visibility</p:attrName>
                                        </p:attrNameLst>
                                      </p:cBhvr>
                                      <p:to>
                                        <p:strVal val="visible"/>
                                      </p:to>
                                    </p:set>
                                    <p:animEffect transition="in" filter="wipe(left)">
                                      <p:cBhvr>
                                        <p:cTn id="47" dur="500"/>
                                        <p:tgtEl>
                                          <p:spTgt spid="40653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Horizont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06534">
                                            <p:txEl>
                                              <p:pRg st="0" end="0"/>
                                            </p:txEl>
                                          </p:spTgt>
                                        </p:tgtEl>
                                        <p:attrNameLst>
                                          <p:attrName>style.visibility</p:attrName>
                                        </p:attrNameLst>
                                      </p:cBhvr>
                                      <p:to>
                                        <p:strVal val="visible"/>
                                      </p:to>
                                    </p:set>
                                    <p:animEffect transition="in" filter="wipe(left)">
                                      <p:cBhvr>
                                        <p:cTn id="62" dur="500"/>
                                        <p:tgtEl>
                                          <p:spTgt spid="40653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06534">
                                            <p:txEl>
                                              <p:pRg st="1" end="1"/>
                                            </p:txEl>
                                          </p:spTgt>
                                        </p:tgtEl>
                                        <p:attrNameLst>
                                          <p:attrName>style.visibility</p:attrName>
                                        </p:attrNameLst>
                                      </p:cBhvr>
                                      <p:to>
                                        <p:strVal val="visible"/>
                                      </p:to>
                                    </p:set>
                                    <p:animEffect transition="in" filter="wipe(left)">
                                      <p:cBhvr>
                                        <p:cTn id="67" dur="500"/>
                                        <p:tgtEl>
                                          <p:spTgt spid="40653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06534">
                                            <p:txEl>
                                              <p:pRg st="2" end="2"/>
                                            </p:txEl>
                                          </p:spTgt>
                                        </p:tgtEl>
                                        <p:attrNameLst>
                                          <p:attrName>style.visibility</p:attrName>
                                        </p:attrNameLst>
                                      </p:cBhvr>
                                      <p:to>
                                        <p:strVal val="visible"/>
                                      </p:to>
                                    </p:set>
                                    <p:animEffect transition="in" filter="wipe(left)">
                                      <p:cBhvr>
                                        <p:cTn id="72" dur="500"/>
                                        <p:tgtEl>
                                          <p:spTgt spid="406534">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06534">
                                            <p:txEl>
                                              <p:pRg st="3" end="3"/>
                                            </p:txEl>
                                          </p:spTgt>
                                        </p:tgtEl>
                                        <p:attrNameLst>
                                          <p:attrName>style.visibility</p:attrName>
                                        </p:attrNameLst>
                                      </p:cBhvr>
                                      <p:to>
                                        <p:strVal val="visible"/>
                                      </p:to>
                                    </p:set>
                                    <p:animEffect transition="in" filter="wipe(left)">
                                      <p:cBhvr>
                                        <p:cTn id="77" dur="500"/>
                                        <p:tgtEl>
                                          <p:spTgt spid="406534">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06534">
                                            <p:txEl>
                                              <p:pRg st="4" end="4"/>
                                            </p:txEl>
                                          </p:spTgt>
                                        </p:tgtEl>
                                        <p:attrNameLst>
                                          <p:attrName>style.visibility</p:attrName>
                                        </p:attrNameLst>
                                      </p:cBhvr>
                                      <p:to>
                                        <p:strVal val="visible"/>
                                      </p:to>
                                    </p:set>
                                    <p:animEffect transition="in" filter="wipe(left)">
                                      <p:cBhvr>
                                        <p:cTn id="82" dur="500"/>
                                        <p:tgtEl>
                                          <p:spTgt spid="406534">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06534">
                                            <p:txEl>
                                              <p:pRg st="6" end="6"/>
                                            </p:txEl>
                                          </p:spTgt>
                                        </p:tgtEl>
                                        <p:attrNameLst>
                                          <p:attrName>style.visibility</p:attrName>
                                        </p:attrNameLst>
                                      </p:cBhvr>
                                      <p:to>
                                        <p:strVal val="visible"/>
                                      </p:to>
                                    </p:set>
                                    <p:animEffect transition="in" filter="wipe(left)">
                                      <p:cBhvr>
                                        <p:cTn id="87" dur="500"/>
                                        <p:tgtEl>
                                          <p:spTgt spid="406534">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06534">
                                            <p:txEl>
                                              <p:pRg st="7" end="7"/>
                                            </p:txEl>
                                          </p:spTgt>
                                        </p:tgtEl>
                                        <p:attrNameLst>
                                          <p:attrName>style.visibility</p:attrName>
                                        </p:attrNameLst>
                                      </p:cBhvr>
                                      <p:to>
                                        <p:strVal val="visible"/>
                                      </p:to>
                                    </p:set>
                                    <p:animEffect transition="in" filter="wipe(left)">
                                      <p:cBhvr>
                                        <p:cTn id="92" dur="500"/>
                                        <p:tgtEl>
                                          <p:spTgt spid="4065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3" grpId="0" build="p"/>
      <p:bldP spid="40653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8324427" y="0"/>
            <a:ext cx="4680373" cy="8875436"/>
          </a:xfrm>
          <a:prstGeom prst="rect">
            <a:avLst/>
          </a:prstGeom>
          <a:solidFill>
            <a:schemeClr val="tx1"/>
          </a:solidFill>
          <a:ln>
            <a:noFill/>
          </a:ln>
          <a:effectLst/>
        </p:spPr>
        <p:txBody>
          <a:bodyPr wrap="square"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b="1"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r>
              <a:rPr lang="en-US" sz="2800" b="1" dirty="0">
                <a:solidFill>
                  <a:srgbClr val="00B050"/>
                </a:solidFill>
                <a:latin typeface="Leelawadee" panose="020B0502040204020203" pitchFamily="34" charset="-34"/>
                <a:cs typeface="Leelawadee" panose="020B0502040204020203" pitchFamily="34" charset="-34"/>
              </a:rPr>
              <a:t/>
            </a:r>
            <a:br>
              <a:rPr lang="en-US" sz="2800" b="1" dirty="0">
                <a:solidFill>
                  <a:srgbClr val="00B050"/>
                </a:solidFill>
                <a:latin typeface="Leelawadee" panose="020B0502040204020203" pitchFamily="34" charset="-34"/>
                <a:cs typeface="Leelawadee" panose="020B0502040204020203" pitchFamily="34" charset="-34"/>
              </a:rPr>
            </a:br>
            <a:endParaRPr lang="en-US" altLang="en-US" sz="4000" dirty="0">
              <a:solidFill>
                <a:srgbClr val="000000"/>
              </a:solidFill>
              <a:latin typeface="Leelawadee" panose="020B0502040204020203" pitchFamily="34" charset="-34"/>
              <a:cs typeface="Leelawadee" panose="020B0502040204020203" pitchFamily="34" charset="-34"/>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0964" name="Text Box 69"/>
          <p:cNvSpPr txBox="1">
            <a:spLocks noChangeArrowheads="1"/>
          </p:cNvSpPr>
          <p:nvPr/>
        </p:nvSpPr>
        <p:spPr bwMode="auto">
          <a:xfrm>
            <a:off x="1968066" y="5718579"/>
            <a:ext cx="4104640" cy="4983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marL="456516" lvl="1" indent="0" eaLnBrk="1" hangingPunct="1">
              <a:buSzPct val="100000"/>
            </a:pPr>
            <a:r>
              <a:rPr lang="en-US" sz="4400" b="1" dirty="0">
                <a:solidFill>
                  <a:srgbClr val="000000"/>
                </a:solidFill>
                <a:latin typeface="Leelawadee" panose="020B0502040204020203" pitchFamily="34" charset="-34"/>
                <a:cs typeface="Leelawadee" panose="020B0502040204020203" pitchFamily="34" charset="-34"/>
              </a:rPr>
              <a:t>Makes mistakes</a:t>
            </a:r>
          </a:p>
          <a:p>
            <a:pPr marL="456516" lvl="1" indent="0" eaLnBrk="1" hangingPunct="1">
              <a:buSzPct val="100000"/>
            </a:pPr>
            <a:r>
              <a:rPr lang="en-US" sz="4400" b="1" dirty="0">
                <a:solidFill>
                  <a:srgbClr val="92D050"/>
                </a:solidFill>
                <a:latin typeface="Leelawadee" panose="020B0502040204020203" pitchFamily="34" charset="-34"/>
                <a:cs typeface="Leelawadee" panose="020B0502040204020203" pitchFamily="34" charset="-34"/>
              </a:rPr>
              <a:t>Stop making so many mistakes</a:t>
            </a: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8305800" y="762000"/>
            <a:ext cx="4749800" cy="11695364"/>
          </a:xfrm>
          <a:prstGeom prst="rect">
            <a:avLst/>
          </a:prstGeom>
          <a:solidFill>
            <a:schemeClr val="tx1"/>
          </a:solidFill>
        </p:spPr>
        <p:txBody>
          <a:bodyPr wrap="square" lIns="91305" tIns="45648" rIns="91305" bIns="45648" rtlCol="0">
            <a:spAutoFit/>
          </a:bodyPr>
          <a:lstStyle/>
          <a:p>
            <a:r>
              <a:rPr lang="en-US" b="1" dirty="0">
                <a:solidFill>
                  <a:srgbClr val="FFFFFF"/>
                </a:solidFill>
                <a:latin typeface="Leelawadee" panose="020B0502040204020203" pitchFamily="34" charset="-34"/>
                <a:cs typeface="Leelawadee" panose="020B0502040204020203" pitchFamily="34" charset="-34"/>
              </a:rPr>
              <a:t>d</a:t>
            </a:r>
            <a:r>
              <a:rPr lang="en-US" b="1" dirty="0" smtClean="0">
                <a:solidFill>
                  <a:srgbClr val="FFFFFF"/>
                </a:solidFill>
                <a:latin typeface="Leelawadee" panose="020B0502040204020203" pitchFamily="34" charset="-34"/>
                <a:cs typeface="Leelawadee" panose="020B0502040204020203" pitchFamily="34" charset="-34"/>
              </a:rPr>
              <a:t>evelop more accuracy</a:t>
            </a: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xmlns="" val="267581528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4">
                                            <p:txEl>
                                              <p:pRg st="1" end="1"/>
                                            </p:txEl>
                                          </p:spTgt>
                                        </p:tgtEl>
                                        <p:attrNameLst>
                                          <p:attrName>style.visibility</p:attrName>
                                        </p:attrNameLst>
                                      </p:cBhvr>
                                      <p:to>
                                        <p:strVal val="visible"/>
                                      </p:to>
                                    </p:set>
                                    <p:animEffect transition="in" filter="fade">
                                      <p:cBhvr>
                                        <p:cTn id="7" dur="500"/>
                                        <p:tgtEl>
                                          <p:spTgt spid="4096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8419750" y="79162"/>
            <a:ext cx="4680373" cy="8361449"/>
          </a:xfrm>
          <a:prstGeom prst="rect">
            <a:avLst/>
          </a:prstGeom>
          <a:solidFill>
            <a:schemeClr val="tx1"/>
          </a:solidFill>
          <a:ln>
            <a:noFill/>
          </a:ln>
          <a:effectLst/>
        </p:spPr>
        <p:txBody>
          <a:bodyPr wrap="square"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b="1"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4000" dirty="0">
              <a:solidFill>
                <a:srgbClr val="000000"/>
              </a:solidFill>
              <a:latin typeface="Leelawadee" panose="020B0502040204020203" pitchFamily="34" charset="-34"/>
              <a:cs typeface="Leelawadee" panose="020B0502040204020203" pitchFamily="34" charset="-34"/>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0964" name="Text Box 69"/>
          <p:cNvSpPr txBox="1">
            <a:spLocks noChangeArrowheads="1"/>
          </p:cNvSpPr>
          <p:nvPr/>
        </p:nvSpPr>
        <p:spPr bwMode="auto">
          <a:xfrm>
            <a:off x="1903730" y="5925297"/>
            <a:ext cx="4104640" cy="1627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nSpc>
                <a:spcPct val="90000"/>
              </a:lnSpc>
              <a:spcBef>
                <a:spcPct val="0"/>
              </a:spcBef>
              <a:buClrTx/>
              <a:buSzTx/>
              <a:buFontTx/>
              <a:buNone/>
            </a:pPr>
            <a:r>
              <a:rPr lang="en-US" altLang="en-US" sz="5800" b="1" dirty="0">
                <a:solidFill>
                  <a:srgbClr val="000000"/>
                </a:solidFill>
                <a:latin typeface="Leelawadee" panose="020B0502040204020203" pitchFamily="34" charset="-34"/>
                <a:cs typeface="Leelawadee" panose="020B0502040204020203" pitchFamily="34" charset="-34"/>
              </a:rPr>
              <a:t>late</a:t>
            </a: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8432799" y="533400"/>
            <a:ext cx="4572001" cy="9910260"/>
          </a:xfrm>
          <a:prstGeom prst="rect">
            <a:avLst/>
          </a:prstGeom>
          <a:solidFill>
            <a:schemeClr val="tx1"/>
          </a:solidFill>
        </p:spPr>
        <p:txBody>
          <a:bodyPr wrap="square" lIns="91305" tIns="45648" rIns="91305" bIns="45648" rtlCol="0">
            <a:spAutoFit/>
          </a:bodyPr>
          <a:lstStyle/>
          <a:p>
            <a:r>
              <a:rPr lang="en-US" b="1" dirty="0" smtClean="0">
                <a:solidFill>
                  <a:srgbClr val="FFFFFF"/>
                </a:solidFill>
                <a:latin typeface="Leelawadee" panose="020B0502040204020203" pitchFamily="34" charset="-34"/>
                <a:cs typeface="Leelawadee" panose="020B0502040204020203" pitchFamily="34" charset="-34"/>
              </a:rPr>
              <a:t>on time</a:t>
            </a: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smtClean="0">
              <a:solidFill>
                <a:srgbClr val="FFFFFF"/>
              </a:solidFill>
              <a:latin typeface="Leelawadee" panose="020B0502040204020203" pitchFamily="34" charset="-34"/>
              <a:cs typeface="Leelawadee" panose="020B0502040204020203" pitchFamily="34" charset="-34"/>
            </a:endParaRPr>
          </a:p>
          <a:p>
            <a:endParaRPr lang="en-US" b="1" dirty="0">
              <a:solidFill>
                <a:srgbClr val="FFFFFF"/>
              </a:solidFill>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xmlns="" val="369960657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rot="-5400000">
            <a:off x="1625600" y="4651807"/>
            <a:ext cx="9753600" cy="45005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1987" name="Rectangle 42"/>
          <p:cNvSpPr>
            <a:spLocks noChangeArrowheads="1"/>
          </p:cNvSpPr>
          <p:nvPr/>
        </p:nvSpPr>
        <p:spPr bwMode="auto">
          <a:xfrm>
            <a:off x="2692400" y="5121283"/>
            <a:ext cx="2910276" cy="4771235"/>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1988" name="Rectangle 43"/>
          <p:cNvSpPr>
            <a:spLocks noChangeArrowheads="1"/>
          </p:cNvSpPr>
          <p:nvPr/>
        </p:nvSpPr>
        <p:spPr bwMode="auto">
          <a:xfrm>
            <a:off x="2692400" y="4108101"/>
            <a:ext cx="10312400" cy="1087150"/>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eaLnBrk="1" hangingPunct="1">
              <a:lnSpc>
                <a:spcPct val="80000"/>
              </a:lnSpc>
              <a:spcBef>
                <a:spcPts val="853"/>
              </a:spcBef>
              <a:spcAft>
                <a:spcPts val="853"/>
              </a:spcAft>
              <a:defRPr/>
            </a:pPr>
            <a:r>
              <a:rPr lang="en-US" b="1" dirty="0">
                <a:solidFill>
                  <a:srgbClr val="FFFFFF"/>
                </a:solidFill>
                <a:latin typeface="Leelawadee" panose="020B0502040204020203" pitchFamily="34" charset="-34"/>
                <a:cs typeface="Leelawadee" panose="020B0502040204020203" pitchFamily="34" charset="-34"/>
              </a:rPr>
              <a:t>Makes assumptions</a:t>
            </a:r>
          </a:p>
          <a:p>
            <a:pPr marL="456516" lvl="1" indent="0" algn="l" eaLnBrk="1" hangingPunct="1">
              <a:lnSpc>
                <a:spcPct val="80000"/>
              </a:lnSpc>
              <a:spcBef>
                <a:spcPts val="853"/>
              </a:spcBef>
              <a:spcAft>
                <a:spcPts val="853"/>
              </a:spcAft>
              <a:defRPr/>
            </a:pPr>
            <a:r>
              <a:rPr lang="en-US" sz="3600" b="1" dirty="0">
                <a:solidFill>
                  <a:srgbClr val="00B050"/>
                </a:solidFill>
                <a:latin typeface="Leelawadee" panose="020B0502040204020203" pitchFamily="34" charset="-34"/>
                <a:cs typeface="Leelawadee" panose="020B0502040204020203" pitchFamily="34" charset="-34"/>
              </a:rPr>
              <a:t> </a:t>
            </a:r>
          </a:p>
        </p:txBody>
      </p:sp>
      <p:sp>
        <p:nvSpPr>
          <p:cNvPr id="41989" name="Rectangle 4"/>
          <p:cNvSpPr>
            <a:spLocks noChangeArrowheads="1"/>
          </p:cNvSpPr>
          <p:nvPr/>
        </p:nvSpPr>
        <p:spPr bwMode="auto">
          <a:xfrm>
            <a:off x="8134776" y="4651807"/>
            <a:ext cx="4870026" cy="450053"/>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1991" name="Text Box 8"/>
          <p:cNvSpPr txBox="1">
            <a:spLocks noChangeArrowheads="1"/>
          </p:cNvSpPr>
          <p:nvPr/>
        </p:nvSpPr>
        <p:spPr bwMode="auto">
          <a:xfrm>
            <a:off x="8419750" y="79162"/>
            <a:ext cx="4680373" cy="10414484"/>
          </a:xfrm>
          <a:prstGeom prst="rect">
            <a:avLst/>
          </a:prstGeom>
          <a:solidFill>
            <a:schemeClr val="tx1"/>
          </a:solidFill>
          <a:ln>
            <a:noFill/>
          </a:ln>
          <a:effectLst/>
        </p:spPr>
        <p:txBody>
          <a:bodyPr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endParaRPr lang="en-US" sz="7700" b="1" dirty="0">
              <a:solidFill>
                <a:srgbClr val="000000"/>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r>
              <a:rPr lang="en-US" sz="2800" b="1" dirty="0">
                <a:solidFill>
                  <a:srgbClr val="00B050"/>
                </a:solidFill>
                <a:latin typeface="Leelawadee" panose="020B0502040204020203" pitchFamily="34" charset="-34"/>
                <a:cs typeface="Leelawadee" panose="020B0502040204020203" pitchFamily="34" charset="-34"/>
              </a:rPr>
              <a:t/>
            </a:r>
            <a:br>
              <a:rPr lang="en-US" sz="2800" b="1" dirty="0">
                <a:solidFill>
                  <a:srgbClr val="00B050"/>
                </a:solidFill>
                <a:latin typeface="Leelawadee" panose="020B0502040204020203" pitchFamily="34" charset="-34"/>
                <a:cs typeface="Leelawadee" panose="020B0502040204020203" pitchFamily="34" charset="-34"/>
              </a:rPr>
            </a:br>
            <a:r>
              <a:rPr lang="en-US" sz="4000" b="1" dirty="0" smtClean="0">
                <a:solidFill>
                  <a:schemeClr val="bg1"/>
                </a:solidFill>
                <a:latin typeface="Leelawadee" panose="020B0502040204020203" pitchFamily="34" charset="-34"/>
                <a:cs typeface="Leelawadee" panose="020B0502040204020203" pitchFamily="34" charset="-34"/>
              </a:rPr>
              <a:t>Make </a:t>
            </a:r>
            <a:r>
              <a:rPr lang="en-US" sz="4000" b="1" dirty="0">
                <a:solidFill>
                  <a:schemeClr val="bg1"/>
                </a:solidFill>
                <a:latin typeface="Leelawadee" panose="020B0502040204020203" pitchFamily="34" charset="-34"/>
                <a:cs typeface="Leelawadee" panose="020B0502040204020203" pitchFamily="34" charset="-34"/>
              </a:rPr>
              <a:t/>
            </a:r>
            <a:br>
              <a:rPr lang="en-US" sz="4000" b="1" dirty="0">
                <a:solidFill>
                  <a:schemeClr val="bg1"/>
                </a:solidFill>
                <a:latin typeface="Leelawadee" panose="020B0502040204020203" pitchFamily="34" charset="-34"/>
                <a:cs typeface="Leelawadee" panose="020B0502040204020203" pitchFamily="34" charset="-34"/>
              </a:rPr>
            </a:br>
            <a:r>
              <a:rPr lang="en-US" sz="4000" b="1" dirty="0">
                <a:solidFill>
                  <a:schemeClr val="bg1"/>
                </a:solidFill>
                <a:latin typeface="Leelawadee" panose="020B0502040204020203" pitchFamily="34" charset="-34"/>
                <a:cs typeface="Leelawadee" panose="020B0502040204020203" pitchFamily="34" charset="-34"/>
              </a:rPr>
              <a:t>conclusions</a:t>
            </a:r>
            <a:br>
              <a:rPr lang="en-US" sz="4000" b="1" dirty="0">
                <a:solidFill>
                  <a:schemeClr val="bg1"/>
                </a:solidFill>
                <a:latin typeface="Leelawadee" panose="020B0502040204020203" pitchFamily="34" charset="-34"/>
                <a:cs typeface="Leelawadee" panose="020B0502040204020203" pitchFamily="34" charset="-34"/>
              </a:rPr>
            </a:br>
            <a:r>
              <a:rPr lang="en-US" sz="4000" b="1" dirty="0">
                <a:solidFill>
                  <a:schemeClr val="bg1"/>
                </a:solidFill>
                <a:latin typeface="Leelawadee" panose="020B0502040204020203" pitchFamily="34" charset="-34"/>
                <a:cs typeface="Leelawadee" panose="020B0502040204020203" pitchFamily="34" charset="-34"/>
              </a:rPr>
              <a:t> based on facts</a:t>
            </a:r>
          </a:p>
          <a:p>
            <a:pPr algn="l">
              <a:lnSpc>
                <a:spcPct val="90000"/>
              </a:lnSpc>
              <a:spcBef>
                <a:spcPct val="0"/>
              </a:spcBef>
              <a:buClrTx/>
              <a:buSzTx/>
              <a:buFontTx/>
              <a:buNone/>
            </a:pPr>
            <a:endParaRPr lang="en-US" altLang="en-US" sz="4000" dirty="0">
              <a:solidFill>
                <a:srgbClr val="000000"/>
              </a:solidFill>
              <a:latin typeface="Leelawadee" panose="020B0502040204020203" pitchFamily="34" charset="-34"/>
              <a:cs typeface="Leelawadee" panose="020B0502040204020203" pitchFamily="34" charset="-34"/>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2017" name="Line 44"/>
          <p:cNvSpPr>
            <a:spLocks noChangeShapeType="1"/>
          </p:cNvSpPr>
          <p:nvPr/>
        </p:nvSpPr>
        <p:spPr bwMode="auto">
          <a:xfrm flipV="1">
            <a:off x="3630507" y="5356133"/>
            <a:ext cx="0" cy="4930987"/>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p>
            <a:pPr algn="l"/>
            <a:endParaRPr lang="en-US" sz="3400" dirty="0">
              <a:solidFill>
                <a:srgbClr val="FFFFFF"/>
              </a:solidFill>
              <a:latin typeface="Arial" pitchFamily="34" charset="0"/>
              <a:cs typeface="Arial" pitchFamily="34" charset="0"/>
            </a:endParaRPr>
          </a:p>
        </p:txBody>
      </p:sp>
      <p:sp>
        <p:nvSpPr>
          <p:cNvPr id="35" name="TextBox 34"/>
          <p:cNvSpPr txBox="1"/>
          <p:nvPr/>
        </p:nvSpPr>
        <p:spPr>
          <a:xfrm>
            <a:off x="3247624" y="4406014"/>
            <a:ext cx="4424481" cy="646330"/>
          </a:xfrm>
          <a:prstGeom prst="rect">
            <a:avLst/>
          </a:prstGeom>
          <a:noFill/>
        </p:spPr>
        <p:txBody>
          <a:bodyPr wrap="none" lIns="91305" tIns="45648" rIns="91305" bIns="45648" rtlCol="0">
            <a:spAutoFit/>
          </a:bodyPr>
          <a:lstStyle/>
          <a:p>
            <a:r>
              <a:rPr lang="en-US" sz="3600" b="1" dirty="0">
                <a:latin typeface="Leelawadee" panose="020B0502040204020203" pitchFamily="34" charset="-34"/>
                <a:cs typeface="Leelawadee" panose="020B0502040204020203" pitchFamily="34" charset="-34"/>
              </a:rPr>
              <a:t>makes assumptions</a:t>
            </a:r>
          </a:p>
        </p:txBody>
      </p:sp>
    </p:spTree>
    <p:custDataLst>
      <p:tags r:id="rId1"/>
    </p:custDataLst>
    <p:extLst>
      <p:ext uri="{BB962C8B-B14F-4D97-AF65-F5344CB8AC3E}">
        <p14:creationId xmlns:p14="http://schemas.microsoft.com/office/powerpoint/2010/main" xmlns="" val="40075913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1">
                                            <p:txEl>
                                              <p:pRg st="3" end="3"/>
                                            </p:txEl>
                                          </p:spTgt>
                                        </p:tgtEl>
                                        <p:attrNameLst>
                                          <p:attrName>style.visibility</p:attrName>
                                        </p:attrNameLst>
                                      </p:cBhvr>
                                      <p:to>
                                        <p:strVal val="visible"/>
                                      </p:to>
                                    </p:set>
                                    <p:animEffect transition="in" filter="fade">
                                      <p:cBhvr>
                                        <p:cTn id="7" dur="500"/>
                                        <p:tgtEl>
                                          <p:spTgt spid="419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0800" y="1143000"/>
            <a:ext cx="8915400" cy="2769989"/>
          </a:xfrm>
          <a:prstGeom prst="rect">
            <a:avLst/>
          </a:prstGeom>
          <a:noFill/>
        </p:spPr>
        <p:txBody>
          <a:bodyPr wrap="square" rtlCol="0">
            <a:spAutoFit/>
          </a:bodyPr>
          <a:lstStyle/>
          <a:p>
            <a:r>
              <a:rPr lang="en-US" dirty="0" smtClean="0">
                <a:latin typeface="Articulate" pitchFamily="2" charset="0"/>
              </a:rPr>
              <a:t>Your 10-Minute Questions Conversation Video Demonstrati</a:t>
            </a:r>
            <a:r>
              <a:rPr lang="en-US" dirty="0" smtClean="0"/>
              <a:t>on</a:t>
            </a:r>
            <a:endParaRPr lang="en-US" dirty="0"/>
          </a:p>
        </p:txBody>
      </p:sp>
    </p:spTree>
    <p:custDataLst>
      <p:tags r:id="rId1"/>
    </p:custDataLst>
    <p:extLst>
      <p:ext uri="{BB962C8B-B14F-4D97-AF65-F5344CB8AC3E}">
        <p14:creationId xmlns="" xmlns:p14="http://schemas.microsoft.com/office/powerpoint/2010/main" val="35167244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rot="-5400000">
            <a:off x="1625600" y="4651807"/>
            <a:ext cx="9753600" cy="45005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1987" name="Rectangle 42"/>
          <p:cNvSpPr>
            <a:spLocks noChangeArrowheads="1"/>
          </p:cNvSpPr>
          <p:nvPr/>
        </p:nvSpPr>
        <p:spPr bwMode="auto">
          <a:xfrm>
            <a:off x="2692400" y="5121283"/>
            <a:ext cx="2910276" cy="4771235"/>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1988" name="Rectangle 43"/>
          <p:cNvSpPr>
            <a:spLocks noChangeArrowheads="1"/>
          </p:cNvSpPr>
          <p:nvPr/>
        </p:nvSpPr>
        <p:spPr bwMode="auto">
          <a:xfrm>
            <a:off x="2692400" y="3595652"/>
            <a:ext cx="10312400" cy="2112046"/>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1989" name="Rectangle 4"/>
          <p:cNvSpPr>
            <a:spLocks noChangeArrowheads="1"/>
          </p:cNvSpPr>
          <p:nvPr/>
        </p:nvSpPr>
        <p:spPr bwMode="auto">
          <a:xfrm>
            <a:off x="8134776" y="4651807"/>
            <a:ext cx="4870026" cy="450053"/>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1991" name="Text Box 8"/>
          <p:cNvSpPr txBox="1">
            <a:spLocks noChangeArrowheads="1"/>
          </p:cNvSpPr>
          <p:nvPr/>
        </p:nvSpPr>
        <p:spPr bwMode="auto">
          <a:xfrm>
            <a:off x="8419750" y="79181"/>
            <a:ext cx="4680373" cy="11369965"/>
          </a:xfrm>
          <a:prstGeom prst="rect">
            <a:avLst/>
          </a:prstGeom>
          <a:solidFill>
            <a:schemeClr val="tx1"/>
          </a:solidFill>
          <a:ln>
            <a:noFill/>
          </a:ln>
          <a:effectLst/>
        </p:spPr>
        <p:txBody>
          <a:bodyPr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eaLnBrk="1" hangingPunct="1">
              <a:lnSpc>
                <a:spcPct val="90000"/>
              </a:lnSpc>
              <a:spcBef>
                <a:spcPts val="600"/>
              </a:spcBef>
              <a:spcAft>
                <a:spcPts val="600"/>
              </a:spcAft>
              <a:buClr>
                <a:srgbClr val="FFFFFF"/>
              </a:buClr>
              <a:buNone/>
            </a:pPr>
            <a:endParaRPr lang="en-US" sz="1800" b="1" dirty="0">
              <a:solidFill>
                <a:srgbClr val="FFFFFF"/>
              </a:solidFill>
            </a:endParaRPr>
          </a:p>
          <a:p>
            <a:pPr marL="456657" lvl="1" indent="0" eaLnBrk="1" hangingPunct="1">
              <a:spcBef>
                <a:spcPts val="600"/>
              </a:spcBef>
              <a:spcAft>
                <a:spcPts val="600"/>
              </a:spcAft>
            </a:pPr>
            <a:r>
              <a:rPr lang="en-US" b="1" dirty="0" smtClean="0">
                <a:solidFill>
                  <a:srgbClr val="33CCCC"/>
                </a:solidFill>
                <a:latin typeface="Leelawadee" panose="020B0502040204020203" pitchFamily="34" charset="-34"/>
                <a:cs typeface="Leelawadee" panose="020B0502040204020203" pitchFamily="34" charset="-34"/>
              </a:rPr>
              <a:t/>
            </a:r>
            <a:br>
              <a:rPr lang="en-US" b="1" dirty="0" smtClean="0">
                <a:solidFill>
                  <a:srgbClr val="33CCCC"/>
                </a:solidFill>
                <a:latin typeface="Leelawadee" panose="020B0502040204020203" pitchFamily="34" charset="-34"/>
                <a:cs typeface="Leelawadee" panose="020B0502040204020203" pitchFamily="34" charset="-34"/>
              </a:rPr>
            </a:br>
            <a:r>
              <a:rPr lang="en-US" sz="3200" b="1" dirty="0" smtClean="0">
                <a:solidFill>
                  <a:schemeClr val="bg1"/>
                </a:solidFill>
                <a:latin typeface="Leelawadee" panose="020B0502040204020203" pitchFamily="34" charset="-34"/>
                <a:cs typeface="Leelawadee" panose="020B0502040204020203" pitchFamily="34" charset="-34"/>
              </a:rPr>
              <a:t>Helpfully </a:t>
            </a:r>
            <a:r>
              <a:rPr lang="en-US" sz="3200" b="1" dirty="0">
                <a:solidFill>
                  <a:schemeClr val="bg1"/>
                </a:solidFill>
                <a:latin typeface="Leelawadee" panose="020B0502040204020203" pitchFamily="34" charset="-34"/>
                <a:cs typeface="Leelawadee" panose="020B0502040204020203" pitchFamily="34" charset="-34"/>
              </a:rPr>
              <a:t>and patiently mentor those with less </a:t>
            </a:r>
            <a:r>
              <a:rPr lang="en-US" sz="3200" b="1" dirty="0" smtClean="0">
                <a:solidFill>
                  <a:schemeClr val="bg1"/>
                </a:solidFill>
                <a:latin typeface="Leelawadee" panose="020B0502040204020203" pitchFamily="34" charset="-34"/>
                <a:cs typeface="Leelawadee" panose="020B0502040204020203" pitchFamily="34" charset="-34"/>
              </a:rPr>
              <a:t>experience</a:t>
            </a:r>
            <a:endParaRPr lang="en-US" sz="3200" b="1" dirty="0">
              <a:solidFill>
                <a:schemeClr val="bg1"/>
              </a:solidFill>
              <a:latin typeface="Leelawadee" panose="020B0502040204020203" pitchFamily="34" charset="-34"/>
              <a:cs typeface="Leelawadee" panose="020B0502040204020203" pitchFamily="34" charset="-34"/>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2017" name="Line 44"/>
          <p:cNvSpPr>
            <a:spLocks noChangeShapeType="1"/>
          </p:cNvSpPr>
          <p:nvPr/>
        </p:nvSpPr>
        <p:spPr bwMode="auto">
          <a:xfrm flipV="1">
            <a:off x="3628129" y="5503741"/>
            <a:ext cx="0" cy="4930987"/>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3073399" y="3844473"/>
            <a:ext cx="4598665" cy="2040528"/>
          </a:xfrm>
          <a:prstGeom prst="rect">
            <a:avLst/>
          </a:prstGeom>
          <a:noFill/>
        </p:spPr>
        <p:txBody>
          <a:bodyPr wrap="square" lIns="91305" tIns="45648" rIns="91305" bIns="45648" rtlCol="0">
            <a:spAutoFit/>
          </a:bodyPr>
          <a:lstStyle/>
          <a:p>
            <a:pPr>
              <a:lnSpc>
                <a:spcPct val="90000"/>
              </a:lnSpc>
              <a:spcBef>
                <a:spcPts val="600"/>
              </a:spcBef>
              <a:spcAft>
                <a:spcPts val="600"/>
              </a:spcAft>
            </a:pPr>
            <a:endParaRPr lang="en-US" sz="2800" b="1" dirty="0">
              <a:latin typeface="Leelawadee" panose="020B0502040204020203" pitchFamily="34" charset="-34"/>
              <a:cs typeface="Leelawadee" panose="020B0502040204020203" pitchFamily="34" charset="-34"/>
            </a:endParaRPr>
          </a:p>
          <a:p>
            <a:pPr>
              <a:lnSpc>
                <a:spcPct val="90000"/>
              </a:lnSpc>
              <a:spcBef>
                <a:spcPts val="600"/>
              </a:spcBef>
              <a:spcAft>
                <a:spcPts val="600"/>
              </a:spcAft>
            </a:pPr>
            <a:r>
              <a:rPr lang="en-US" sz="2800" b="1" dirty="0">
                <a:latin typeface="Leelawadee" panose="020B0502040204020203" pitchFamily="34" charset="-34"/>
                <a:cs typeface="Leelawadee" panose="020B0502040204020203" pitchFamily="34" charset="-34"/>
              </a:rPr>
              <a:t>Condescending to those with less experience</a:t>
            </a:r>
          </a:p>
          <a:p>
            <a:endParaRPr lang="en-US" sz="3600" dirty="0"/>
          </a:p>
        </p:txBody>
      </p:sp>
      <p:sp>
        <p:nvSpPr>
          <p:cNvPr id="36" name="Text Box 7"/>
          <p:cNvSpPr txBox="1">
            <a:spLocks noChangeArrowheads="1"/>
          </p:cNvSpPr>
          <p:nvPr/>
        </p:nvSpPr>
        <p:spPr bwMode="auto">
          <a:xfrm>
            <a:off x="7672064" y="3668617"/>
            <a:ext cx="955039" cy="4300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r>
              <a:rPr lang="en-US" altLang="en-US" sz="15100" dirty="0">
                <a:solidFill>
                  <a:srgbClr val="000000"/>
                </a:solidFill>
                <a:latin typeface="Helvetica 65 Medium" pitchFamily="34" charset="0"/>
                <a:cs typeface="Arial" pitchFamily="34" charset="0"/>
              </a:rPr>
              <a:t>&gt; </a:t>
            </a:r>
          </a:p>
        </p:txBody>
      </p:sp>
    </p:spTree>
    <p:custDataLst>
      <p:tags r:id="rId1"/>
    </p:custDataLst>
    <p:extLst>
      <p:ext uri="{BB962C8B-B14F-4D97-AF65-F5344CB8AC3E}">
        <p14:creationId xmlns:p14="http://schemas.microsoft.com/office/powerpoint/2010/main" xmlns="" val="31855808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1">
                                            <p:txEl>
                                              <p:pRg st="4" end="4"/>
                                            </p:txEl>
                                          </p:spTgt>
                                        </p:tgtEl>
                                        <p:attrNameLst>
                                          <p:attrName>style.visibility</p:attrName>
                                        </p:attrNameLst>
                                      </p:cBhvr>
                                      <p:to>
                                        <p:strVal val="visible"/>
                                      </p:to>
                                    </p:set>
                                    <p:animEffect transition="in" filter="fade">
                                      <p:cBhvr>
                                        <p:cTn id="7" dur="500"/>
                                        <p:tgtEl>
                                          <p:spTgt spid="419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959600" y="0"/>
            <a:ext cx="6045200" cy="9753600"/>
          </a:xfrm>
          <a:prstGeom prst="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0964" name="Text Box 69"/>
          <p:cNvSpPr txBox="1">
            <a:spLocks noChangeArrowheads="1"/>
          </p:cNvSpPr>
          <p:nvPr/>
        </p:nvSpPr>
        <p:spPr bwMode="auto">
          <a:xfrm>
            <a:off x="1578214" y="6009641"/>
            <a:ext cx="4924186" cy="782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eaLnBrk="1" hangingPunct="1">
              <a:lnSpc>
                <a:spcPct val="80000"/>
              </a:lnSpc>
              <a:spcBef>
                <a:spcPts val="853"/>
              </a:spcBef>
              <a:spcAft>
                <a:spcPts val="853"/>
              </a:spcAft>
              <a:buClr>
                <a:srgbClr val="FFFFFF"/>
              </a:buClr>
              <a:defRPr/>
            </a:pPr>
            <a:r>
              <a:rPr lang="en-US" sz="5400" b="1" dirty="0">
                <a:solidFill>
                  <a:srgbClr val="000000"/>
                </a:solidFill>
                <a:latin typeface="Leelawadee" panose="020B0502040204020203" pitchFamily="34" charset="-34"/>
                <a:cs typeface="Leelawadee" panose="020B0502040204020203" pitchFamily="34" charset="-34"/>
              </a:rPr>
              <a:t>overpromises</a:t>
            </a: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7264400" y="5181600"/>
            <a:ext cx="4836297" cy="3637774"/>
          </a:xfrm>
          <a:prstGeom prst="rect">
            <a:avLst/>
          </a:prstGeom>
          <a:noFill/>
        </p:spPr>
        <p:txBody>
          <a:bodyPr wrap="square" lIns="91305" tIns="45648" rIns="91305" bIns="45648" rtlCol="0">
            <a:spAutoFit/>
          </a:bodyPr>
          <a:lstStyle/>
          <a:p>
            <a:pPr marL="455078" lvl="1">
              <a:lnSpc>
                <a:spcPct val="80000"/>
              </a:lnSpc>
              <a:spcBef>
                <a:spcPts val="853"/>
              </a:spcBef>
              <a:spcAft>
                <a:spcPts val="853"/>
              </a:spcAft>
              <a:defRPr/>
            </a:pPr>
            <a:r>
              <a:rPr lang="en-US" sz="4800" b="1" dirty="0">
                <a:solidFill>
                  <a:schemeClr val="bg1"/>
                </a:solidFill>
                <a:latin typeface="Leelawadee" panose="020B0502040204020203" pitchFamily="34" charset="-34"/>
                <a:cs typeface="Leelawadee" panose="020B0502040204020203" pitchFamily="34" charset="-34"/>
              </a:rPr>
              <a:t>Make </a:t>
            </a:r>
            <a:r>
              <a:rPr lang="en-US" sz="4800" b="1" dirty="0" smtClean="0">
                <a:solidFill>
                  <a:schemeClr val="bg1"/>
                </a:solidFill>
                <a:latin typeface="Leelawadee" panose="020B0502040204020203" pitchFamily="34" charset="-34"/>
                <a:cs typeface="Leelawadee" panose="020B0502040204020203" pitchFamily="34" charset="-34"/>
              </a:rPr>
              <a:t>more realistic </a:t>
            </a:r>
            <a:r>
              <a:rPr lang="en-US" sz="4800" b="1" dirty="0">
                <a:solidFill>
                  <a:schemeClr val="bg1"/>
                </a:solidFill>
                <a:latin typeface="Leelawadee" panose="020B0502040204020203" pitchFamily="34" charset="-34"/>
                <a:cs typeface="Leelawadee" panose="020B0502040204020203" pitchFamily="34" charset="-34"/>
              </a:rPr>
              <a:t>commitments for what </a:t>
            </a:r>
            <a:r>
              <a:rPr lang="en-US" sz="4800" b="1" dirty="0" smtClean="0">
                <a:solidFill>
                  <a:schemeClr val="bg1"/>
                </a:solidFill>
                <a:latin typeface="Leelawadee" panose="020B0502040204020203" pitchFamily="34" charset="-34"/>
                <a:cs typeface="Leelawadee" panose="020B0502040204020203" pitchFamily="34" charset="-34"/>
              </a:rPr>
              <a:t> </a:t>
            </a:r>
            <a:r>
              <a:rPr lang="en-US" sz="4800" b="1" dirty="0">
                <a:solidFill>
                  <a:schemeClr val="bg1"/>
                </a:solidFill>
                <a:latin typeface="Leelawadee" panose="020B0502040204020203" pitchFamily="34" charset="-34"/>
                <a:cs typeface="Leelawadee" panose="020B0502040204020203" pitchFamily="34" charset="-34"/>
              </a:rPr>
              <a:t>really can </a:t>
            </a:r>
            <a:r>
              <a:rPr lang="en-US" sz="4800" b="1" dirty="0" smtClean="0">
                <a:solidFill>
                  <a:schemeClr val="bg1"/>
                </a:solidFill>
                <a:latin typeface="Leelawadee" panose="020B0502040204020203" pitchFamily="34" charset="-34"/>
                <a:cs typeface="Leelawadee" panose="020B0502040204020203" pitchFamily="34" charset="-34"/>
              </a:rPr>
              <a:t>be delivered</a:t>
            </a:r>
            <a:endParaRPr lang="en-US" sz="4800" b="1" dirty="0">
              <a:solidFill>
                <a:schemeClr val="bg1"/>
              </a:solidFill>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xmlns="" val="4397117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rot="-5400000">
            <a:off x="1625600" y="4651807"/>
            <a:ext cx="9753600" cy="45005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1987" name="Rectangle 42"/>
          <p:cNvSpPr>
            <a:spLocks noChangeArrowheads="1"/>
          </p:cNvSpPr>
          <p:nvPr/>
        </p:nvSpPr>
        <p:spPr bwMode="auto">
          <a:xfrm>
            <a:off x="2692400" y="5121283"/>
            <a:ext cx="2910276" cy="4771235"/>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1988" name="Rectangle 43"/>
          <p:cNvSpPr>
            <a:spLocks noChangeArrowheads="1"/>
          </p:cNvSpPr>
          <p:nvPr/>
        </p:nvSpPr>
        <p:spPr bwMode="auto">
          <a:xfrm>
            <a:off x="2692400" y="3595652"/>
            <a:ext cx="10312400" cy="2112046"/>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1989" name="Rectangle 4"/>
          <p:cNvSpPr>
            <a:spLocks noChangeArrowheads="1"/>
          </p:cNvSpPr>
          <p:nvPr/>
        </p:nvSpPr>
        <p:spPr bwMode="auto">
          <a:xfrm>
            <a:off x="8134776" y="4651807"/>
            <a:ext cx="4870026" cy="450053"/>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1991" name="Text Box 8"/>
          <p:cNvSpPr txBox="1">
            <a:spLocks noChangeArrowheads="1"/>
          </p:cNvSpPr>
          <p:nvPr/>
        </p:nvSpPr>
        <p:spPr bwMode="auto">
          <a:xfrm>
            <a:off x="8419750" y="79203"/>
            <a:ext cx="4680373" cy="10380463"/>
          </a:xfrm>
          <a:prstGeom prst="rect">
            <a:avLst/>
          </a:prstGeom>
          <a:solidFill>
            <a:schemeClr val="tx1"/>
          </a:solidFill>
          <a:ln>
            <a:noFill/>
          </a:ln>
          <a:effectLst/>
        </p:spPr>
        <p:txBody>
          <a:bodyPr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nSpc>
                <a:spcPct val="90000"/>
              </a:lnSpc>
              <a:spcBef>
                <a:spcPct val="0"/>
              </a:spcBef>
              <a:buClrTx/>
              <a:buSzTx/>
              <a:buFontTx/>
              <a:buNone/>
            </a:pPr>
            <a:endParaRPr lang="en-US" altLang="en-US" sz="6500" dirty="0">
              <a:solidFill>
                <a:srgbClr val="000000"/>
              </a:solidFill>
              <a:latin typeface="Helvetica 65 Medium" pitchFamily="34" charset="0"/>
              <a:cs typeface="Arial" pitchFamily="34" charset="0"/>
            </a:endParaRPr>
          </a:p>
          <a:p>
            <a:pPr>
              <a:lnSpc>
                <a:spcPct val="90000"/>
              </a:lnSpc>
              <a:spcBef>
                <a:spcPct val="0"/>
              </a:spcBef>
              <a:buClrTx/>
              <a:buSzTx/>
              <a:buFontTx/>
              <a:buNone/>
            </a:pPr>
            <a:r>
              <a:rPr lang="en-US" altLang="en-US" sz="6000" b="1" dirty="0">
                <a:solidFill>
                  <a:schemeClr val="bg1"/>
                </a:solidFill>
                <a:latin typeface="Leelawadee" panose="020B0502040204020203" pitchFamily="34" charset="-34"/>
                <a:cs typeface="Leelawadee" panose="020B0502040204020203" pitchFamily="34" charset="-34"/>
              </a:rPr>
              <a:t>proactive</a:t>
            </a: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2017" name="Line 44"/>
          <p:cNvSpPr>
            <a:spLocks noChangeShapeType="1"/>
          </p:cNvSpPr>
          <p:nvPr/>
        </p:nvSpPr>
        <p:spPr bwMode="auto">
          <a:xfrm flipV="1">
            <a:off x="3630507" y="4894862"/>
            <a:ext cx="0" cy="4930987"/>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4794608" y="4117076"/>
            <a:ext cx="2965365" cy="984885"/>
          </a:xfrm>
          <a:prstGeom prst="rect">
            <a:avLst/>
          </a:prstGeom>
          <a:noFill/>
        </p:spPr>
        <p:txBody>
          <a:bodyPr wrap="none" lIns="91305" tIns="45648" rIns="91305" bIns="45648" rtlCol="0">
            <a:spAutoFit/>
          </a:bodyPr>
          <a:lstStyle/>
          <a:p>
            <a:r>
              <a:rPr lang="en-US" b="1" dirty="0" smtClean="0">
                <a:latin typeface="Leelawadee" panose="020B0502040204020203" pitchFamily="34" charset="-34"/>
                <a:cs typeface="Leelawadee" panose="020B0502040204020203" pitchFamily="34" charset="-34"/>
              </a:rPr>
              <a:t>reactive</a:t>
            </a:r>
            <a:endParaRPr lang="en-US" b="1" dirty="0">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xmlns="" val="6828962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1">
                                            <p:txEl>
                                              <p:pRg st="4" end="4"/>
                                            </p:txEl>
                                          </p:spTgt>
                                        </p:tgtEl>
                                        <p:attrNameLst>
                                          <p:attrName>style.visibility</p:attrName>
                                        </p:attrNameLst>
                                      </p:cBhvr>
                                      <p:to>
                                        <p:strVal val="visible"/>
                                      </p:to>
                                    </p:set>
                                    <p:animEffect transition="in" filter="fade">
                                      <p:cBhvr>
                                        <p:cTn id="7" dur="500"/>
                                        <p:tgtEl>
                                          <p:spTgt spid="419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959600" y="0"/>
            <a:ext cx="6045200" cy="9753600"/>
          </a:xfrm>
          <a:prstGeom prst="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0964" name="Text Box 69"/>
          <p:cNvSpPr txBox="1">
            <a:spLocks noChangeArrowheads="1"/>
          </p:cNvSpPr>
          <p:nvPr/>
        </p:nvSpPr>
        <p:spPr bwMode="auto">
          <a:xfrm>
            <a:off x="1987974" y="6009640"/>
            <a:ext cx="4104640" cy="29339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eaLnBrk="1" hangingPunct="1">
              <a:lnSpc>
                <a:spcPct val="80000"/>
              </a:lnSpc>
              <a:spcBef>
                <a:spcPts val="853"/>
              </a:spcBef>
              <a:spcAft>
                <a:spcPts val="853"/>
              </a:spcAft>
              <a:buClr>
                <a:srgbClr val="FFFFFF"/>
              </a:buClr>
              <a:defRPr/>
            </a:pPr>
            <a:r>
              <a:rPr lang="en-US" sz="5400" b="1" dirty="0">
                <a:solidFill>
                  <a:srgbClr val="000000"/>
                </a:solidFill>
                <a:latin typeface="Leelawadee" panose="020B0502040204020203" pitchFamily="34" charset="-34"/>
                <a:cs typeface="Leelawadee" panose="020B0502040204020203" pitchFamily="34" charset="-34"/>
              </a:rPr>
              <a:t>no desire to learn on own…</a:t>
            </a:r>
          </a:p>
          <a:p>
            <a:pPr>
              <a:lnSpc>
                <a:spcPct val="90000"/>
              </a:lnSpc>
              <a:spcBef>
                <a:spcPct val="0"/>
              </a:spcBef>
              <a:buClrTx/>
              <a:buSzTx/>
              <a:buFontTx/>
              <a:buNone/>
            </a:pPr>
            <a:endParaRPr lang="en-US" altLang="en-US" sz="5100" dirty="0">
              <a:solidFill>
                <a:srgbClr val="000000"/>
              </a:solidFill>
              <a:latin typeface="Helvetica 65 Medium" pitchFamily="34" charset="0"/>
              <a:cs typeface="Arial" pitchFamily="34" charset="0"/>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7493000" y="4724400"/>
            <a:ext cx="4572001" cy="4080972"/>
          </a:xfrm>
          <a:prstGeom prst="rect">
            <a:avLst/>
          </a:prstGeom>
          <a:noFill/>
        </p:spPr>
        <p:txBody>
          <a:bodyPr wrap="square" lIns="91305" tIns="45648" rIns="91305" bIns="45648" rtlCol="0">
            <a:spAutoFit/>
          </a:bodyPr>
          <a:lstStyle/>
          <a:p>
            <a:pPr marL="455078" lvl="1">
              <a:lnSpc>
                <a:spcPct val="80000"/>
              </a:lnSpc>
              <a:spcBef>
                <a:spcPts val="853"/>
              </a:spcBef>
              <a:spcAft>
                <a:spcPts val="853"/>
              </a:spcAft>
              <a:defRPr/>
            </a:pPr>
            <a:r>
              <a:rPr lang="en-US" sz="5400" b="1" dirty="0">
                <a:solidFill>
                  <a:schemeClr val="bg1"/>
                </a:solidFill>
                <a:latin typeface="Leelawadee" panose="020B0502040204020203" pitchFamily="34" charset="-34"/>
                <a:cs typeface="Leelawadee" panose="020B0502040204020203" pitchFamily="34" charset="-34"/>
              </a:rPr>
              <a:t>T</a:t>
            </a:r>
            <a:r>
              <a:rPr lang="en-US" sz="5400" b="1" dirty="0" smtClean="0">
                <a:solidFill>
                  <a:schemeClr val="bg1"/>
                </a:solidFill>
                <a:latin typeface="Leelawadee" panose="020B0502040204020203" pitchFamily="34" charset="-34"/>
                <a:cs typeface="Leelawadee" panose="020B0502040204020203" pitchFamily="34" charset="-34"/>
              </a:rPr>
              <a:t>ake </a:t>
            </a:r>
            <a:r>
              <a:rPr lang="en-US" sz="5400" b="1" dirty="0">
                <a:solidFill>
                  <a:schemeClr val="bg1"/>
                </a:solidFill>
                <a:latin typeface="Leelawadee" panose="020B0502040204020203" pitchFamily="34" charset="-34"/>
                <a:cs typeface="Leelawadee" panose="020B0502040204020203" pitchFamily="34" charset="-34"/>
              </a:rPr>
              <a:t>the initiative to </a:t>
            </a:r>
            <a:r>
              <a:rPr lang="en-US" sz="5400" b="1" dirty="0" smtClean="0">
                <a:solidFill>
                  <a:schemeClr val="bg1"/>
                </a:solidFill>
                <a:latin typeface="Leelawadee" panose="020B0502040204020203" pitchFamily="34" charset="-34"/>
                <a:cs typeface="Leelawadee" panose="020B0502040204020203" pitchFamily="34" charset="-34"/>
              </a:rPr>
              <a:t>go beyond what you already know</a:t>
            </a:r>
            <a:endParaRPr lang="en-US" sz="5400" b="1" dirty="0">
              <a:solidFill>
                <a:schemeClr val="bg1"/>
              </a:solidFill>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xmlns="" val="7950019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rot="-5400000">
            <a:off x="1625600" y="4651807"/>
            <a:ext cx="9753600" cy="450053"/>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1987" name="Rectangle 42"/>
          <p:cNvSpPr>
            <a:spLocks noChangeArrowheads="1"/>
          </p:cNvSpPr>
          <p:nvPr/>
        </p:nvSpPr>
        <p:spPr bwMode="auto">
          <a:xfrm>
            <a:off x="2692400" y="5121283"/>
            <a:ext cx="2910276" cy="4771235"/>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1988" name="Rectangle 43"/>
          <p:cNvSpPr>
            <a:spLocks noChangeArrowheads="1"/>
          </p:cNvSpPr>
          <p:nvPr/>
        </p:nvSpPr>
        <p:spPr bwMode="auto">
          <a:xfrm>
            <a:off x="2692400" y="3595652"/>
            <a:ext cx="10312400" cy="2112046"/>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1989" name="Rectangle 4"/>
          <p:cNvSpPr>
            <a:spLocks noChangeArrowheads="1"/>
          </p:cNvSpPr>
          <p:nvPr/>
        </p:nvSpPr>
        <p:spPr bwMode="auto">
          <a:xfrm>
            <a:off x="8134776" y="4651807"/>
            <a:ext cx="4870026" cy="450053"/>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1991" name="Text Box 8"/>
          <p:cNvSpPr txBox="1">
            <a:spLocks noChangeArrowheads="1"/>
          </p:cNvSpPr>
          <p:nvPr/>
        </p:nvSpPr>
        <p:spPr bwMode="auto">
          <a:xfrm>
            <a:off x="7797800" y="0"/>
            <a:ext cx="5302323" cy="11243777"/>
          </a:xfrm>
          <a:prstGeom prst="rect">
            <a:avLst/>
          </a:prstGeom>
          <a:solidFill>
            <a:schemeClr val="tx1"/>
          </a:solidFill>
          <a:ln>
            <a:noFill/>
          </a:ln>
          <a:effectLst/>
        </p:spPr>
        <p:txBody>
          <a:bodyPr wrap="square" lIns="116512" tIns="58258" rIns="116512" bIns="58258">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chemeClr val="bg1"/>
              </a:solidFill>
              <a:latin typeface="Helvetica 65 Medium" pitchFamily="34" charset="0"/>
              <a:cs typeface="Tahoma" pitchFamily="34" charset="0"/>
            </a:endParaRPr>
          </a:p>
          <a:p>
            <a:pPr eaLnBrk="1" hangingPunct="1">
              <a:lnSpc>
                <a:spcPct val="80000"/>
              </a:lnSpc>
              <a:spcBef>
                <a:spcPts val="853"/>
              </a:spcBef>
              <a:spcAft>
                <a:spcPts val="853"/>
              </a:spcAft>
              <a:buClr>
                <a:srgbClr val="FFFFFF"/>
              </a:buClr>
              <a:buNone/>
              <a:defRPr/>
            </a:pPr>
            <a:r>
              <a:rPr lang="en-US" sz="4800" b="1" dirty="0" smtClean="0">
                <a:solidFill>
                  <a:schemeClr val="bg1"/>
                </a:solidFill>
                <a:latin typeface="Leelawadee" panose="020B0502040204020203" pitchFamily="34" charset="-34"/>
                <a:cs typeface="Leelawadee" panose="020B0502040204020203" pitchFamily="34" charset="-34"/>
              </a:rPr>
              <a:t>Complete experiments in about half the amount of time</a:t>
            </a:r>
            <a:endParaRPr lang="en-US" sz="4800" b="1" dirty="0">
              <a:solidFill>
                <a:schemeClr val="bg1"/>
              </a:solidFill>
              <a:latin typeface="Leelawadee" panose="020B0502040204020203" pitchFamily="34" charset="-34"/>
              <a:cs typeface="Leelawadee" panose="020B0502040204020203" pitchFamily="34" charset="-34"/>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a:p>
            <a:pPr algn="l">
              <a:lnSpc>
                <a:spcPct val="90000"/>
              </a:lnSpc>
              <a:spcBef>
                <a:spcPct val="0"/>
              </a:spcBef>
              <a:buClrTx/>
              <a:buSzTx/>
              <a:buFontTx/>
              <a:buNone/>
            </a:pPr>
            <a:endParaRPr lang="en-US" altLang="en-US" sz="7700" dirty="0">
              <a:solidFill>
                <a:srgbClr val="000000"/>
              </a:solidFill>
              <a:latin typeface="Helvetica 65 Medium" pitchFamily="34" charset="0"/>
              <a:cs typeface="Tahoma" pitchFamily="34" charset="0"/>
            </a:endParaRPr>
          </a:p>
        </p:txBody>
      </p:sp>
      <p:sp>
        <p:nvSpPr>
          <p:cNvPr id="42017" name="Line 44"/>
          <p:cNvSpPr>
            <a:spLocks noChangeShapeType="1"/>
          </p:cNvSpPr>
          <p:nvPr/>
        </p:nvSpPr>
        <p:spPr bwMode="auto">
          <a:xfrm flipV="1">
            <a:off x="3628129" y="5503741"/>
            <a:ext cx="0" cy="4930987"/>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512" tIns="58258" rIns="116512" bIns="58258"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3073399" y="3844472"/>
            <a:ext cx="4598665" cy="2091342"/>
          </a:xfrm>
          <a:prstGeom prst="rect">
            <a:avLst/>
          </a:prstGeom>
          <a:noFill/>
        </p:spPr>
        <p:txBody>
          <a:bodyPr wrap="square" lIns="91305" tIns="45648" rIns="91305" bIns="45648" rtlCol="0">
            <a:spAutoFit/>
          </a:bodyPr>
          <a:lstStyle/>
          <a:p>
            <a:pPr>
              <a:lnSpc>
                <a:spcPct val="80000"/>
              </a:lnSpc>
              <a:spcBef>
                <a:spcPts val="853"/>
              </a:spcBef>
              <a:spcAft>
                <a:spcPts val="853"/>
              </a:spcAft>
              <a:defRPr/>
            </a:pPr>
            <a:r>
              <a:rPr lang="en-US" sz="3600" b="1" dirty="0">
                <a:latin typeface="Leelawadee" panose="020B0502040204020203" pitchFamily="34" charset="-34"/>
                <a:cs typeface="Leelawadee" panose="020B0502040204020203" pitchFamily="34" charset="-34"/>
              </a:rPr>
              <a:t>experiments take twice the amount of time they should</a:t>
            </a:r>
          </a:p>
          <a:p>
            <a:endParaRPr lang="en-US" sz="3600" dirty="0"/>
          </a:p>
        </p:txBody>
      </p:sp>
    </p:spTree>
    <p:custDataLst>
      <p:tags r:id="rId1"/>
    </p:custDataLst>
    <p:extLst>
      <p:ext uri="{BB962C8B-B14F-4D97-AF65-F5344CB8AC3E}">
        <p14:creationId xmlns:p14="http://schemas.microsoft.com/office/powerpoint/2010/main" xmlns="" val="104996806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91">
                                            <p:txEl>
                                              <p:pRg st="3" end="3"/>
                                            </p:txEl>
                                          </p:spTgt>
                                        </p:tgtEl>
                                        <p:attrNameLst>
                                          <p:attrName>style.visibility</p:attrName>
                                        </p:attrNameLst>
                                      </p:cBhvr>
                                      <p:to>
                                        <p:strVal val="visible"/>
                                      </p:to>
                                    </p:set>
                                    <p:animEffect transition="in" filter="fade">
                                      <p:cBhvr>
                                        <p:cTn id="7" dur="500"/>
                                        <p:tgtEl>
                                          <p:spTgt spid="419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959600" y="0"/>
            <a:ext cx="6045200" cy="9753600"/>
          </a:xfrm>
          <a:prstGeom prst="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0964" name="Text Box 69"/>
          <p:cNvSpPr txBox="1">
            <a:spLocks noChangeArrowheads="1"/>
          </p:cNvSpPr>
          <p:nvPr/>
        </p:nvSpPr>
        <p:spPr bwMode="auto">
          <a:xfrm>
            <a:off x="1987974" y="6009681"/>
            <a:ext cx="4104640" cy="2670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eaLnBrk="1" hangingPunct="1">
              <a:lnSpc>
                <a:spcPct val="80000"/>
              </a:lnSpc>
              <a:spcBef>
                <a:spcPts val="853"/>
              </a:spcBef>
              <a:spcAft>
                <a:spcPts val="853"/>
              </a:spcAft>
              <a:buClr>
                <a:srgbClr val="FFFFFF"/>
              </a:buClr>
              <a:buNone/>
              <a:defRPr/>
            </a:pPr>
            <a:r>
              <a:rPr lang="en-US" sz="4800" b="1" dirty="0" smtClean="0">
                <a:solidFill>
                  <a:srgbClr val="000000"/>
                </a:solidFill>
                <a:latin typeface="Leelawadee" panose="020B0502040204020203" pitchFamily="34" charset="-34"/>
                <a:cs typeface="Leelawadee" panose="020B0502040204020203" pitchFamily="34" charset="-34"/>
              </a:rPr>
              <a:t>Keeps interrupting me</a:t>
            </a:r>
            <a:endParaRPr lang="en-US" sz="4800" b="1" dirty="0">
              <a:solidFill>
                <a:srgbClr val="000000"/>
              </a:solidFill>
              <a:latin typeface="Leelawadee" panose="020B0502040204020203" pitchFamily="34" charset="-34"/>
              <a:cs typeface="Leelawadee" panose="020B0502040204020203" pitchFamily="34" charset="-34"/>
            </a:endParaRPr>
          </a:p>
          <a:p>
            <a:pPr>
              <a:lnSpc>
                <a:spcPct val="90000"/>
              </a:lnSpc>
              <a:spcBef>
                <a:spcPct val="0"/>
              </a:spcBef>
              <a:buClrTx/>
              <a:buSzTx/>
              <a:buFontTx/>
              <a:buNone/>
            </a:pPr>
            <a:endParaRPr lang="en-US" altLang="en-US" sz="4800" dirty="0">
              <a:solidFill>
                <a:srgbClr val="000000"/>
              </a:solidFill>
              <a:latin typeface="Leelawadee" panose="020B0502040204020203" pitchFamily="34" charset="-34"/>
              <a:cs typeface="Leelawadee" panose="020B0502040204020203" pitchFamily="34" charset="-34"/>
            </a:endParaRPr>
          </a:p>
        </p:txBody>
      </p:sp>
      <p:sp>
        <p:nvSpPr>
          <p:cNvPr id="40965" name="Line 76"/>
          <p:cNvSpPr>
            <a:spLocks noChangeShapeType="1"/>
          </p:cNvSpPr>
          <p:nvPr/>
        </p:nvSpPr>
        <p:spPr bwMode="auto">
          <a:xfrm flipV="1">
            <a:off x="3956050" y="9"/>
            <a:ext cx="0" cy="5689600"/>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7112000" y="5867400"/>
            <a:ext cx="5168558" cy="2086580"/>
          </a:xfrm>
          <a:prstGeom prst="rect">
            <a:avLst/>
          </a:prstGeom>
          <a:noFill/>
        </p:spPr>
        <p:txBody>
          <a:bodyPr wrap="square" lIns="91305" tIns="45648" rIns="91305" bIns="45648" rtlCol="0">
            <a:spAutoFit/>
          </a:bodyPr>
          <a:lstStyle/>
          <a:p>
            <a:pPr marL="455078" lvl="1">
              <a:lnSpc>
                <a:spcPct val="80000"/>
              </a:lnSpc>
              <a:spcBef>
                <a:spcPts val="853"/>
              </a:spcBef>
              <a:spcAft>
                <a:spcPts val="853"/>
              </a:spcAft>
              <a:defRPr/>
            </a:pPr>
            <a:r>
              <a:rPr lang="en-US" sz="5400" b="1" dirty="0" smtClean="0">
                <a:solidFill>
                  <a:schemeClr val="bg1"/>
                </a:solidFill>
                <a:latin typeface="Leelawadee" panose="020B0502040204020203" pitchFamily="34" charset="-34"/>
                <a:cs typeface="Leelawadee" panose="020B0502040204020203" pitchFamily="34" charset="-34"/>
              </a:rPr>
              <a:t>Let me finish what I have to say</a:t>
            </a:r>
            <a:endParaRPr lang="en-US" sz="5400" dirty="0">
              <a:solidFill>
                <a:schemeClr val="bg1"/>
              </a:solidFill>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xmlns="" val="10862145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959600" y="0"/>
            <a:ext cx="6045200" cy="9753600"/>
          </a:xfrm>
          <a:prstGeom prst="rect">
            <a:avLst/>
          </a:pr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962" name="Rectangle 2"/>
          <p:cNvSpPr>
            <a:spLocks noChangeArrowheads="1"/>
          </p:cNvSpPr>
          <p:nvPr/>
        </p:nvSpPr>
        <p:spPr bwMode="auto">
          <a:xfrm rot="-5400000">
            <a:off x="1625600" y="4651822"/>
            <a:ext cx="9753600" cy="450028"/>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p:txBody>
      </p:sp>
      <p:sp>
        <p:nvSpPr>
          <p:cNvPr id="40963" name="Rectangle 3"/>
          <p:cNvSpPr>
            <a:spLocks noChangeArrowheads="1"/>
          </p:cNvSpPr>
          <p:nvPr/>
        </p:nvSpPr>
        <p:spPr bwMode="auto">
          <a:xfrm>
            <a:off x="1578255" y="-167954"/>
            <a:ext cx="4924213" cy="10089590"/>
          </a:xfrm>
          <a:prstGeom prst="rect">
            <a:avLst/>
          </a:prstGeom>
          <a:solidFill>
            <a:srgbClr val="FFFFFF"/>
          </a:solidFill>
          <a:ln>
            <a:noFill/>
          </a:ln>
          <a:effectLst/>
          <a:extLs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490" tIns="58246" rIns="116490" bIns="58246" anchor="ctr">
            <a:spAutoFit/>
          </a:bodyPr>
          <a:lstStyle>
            <a:lvl1pPr eaLnBrk="0" hangingPunct="0">
              <a:lnSpc>
                <a:spcPct val="90000"/>
              </a:lnSpc>
              <a:defRPr sz="2400">
                <a:solidFill>
                  <a:schemeClr val="tx1"/>
                </a:solidFill>
                <a:latin typeface="Arial" pitchFamily="34" charset="0"/>
              </a:defRPr>
            </a:lvl1pPr>
            <a:lvl2pPr marL="742950" indent="-285750" eaLnBrk="0" hangingPunct="0">
              <a:lnSpc>
                <a:spcPct val="90000"/>
              </a:lnSpc>
              <a:defRPr sz="2400">
                <a:solidFill>
                  <a:schemeClr val="tx1"/>
                </a:solidFill>
                <a:latin typeface="Arial" pitchFamily="34" charset="0"/>
              </a:defRPr>
            </a:lvl2pPr>
            <a:lvl3pPr marL="1143000" indent="-228600" eaLnBrk="0" hangingPunct="0">
              <a:lnSpc>
                <a:spcPct val="90000"/>
              </a:lnSpc>
              <a:defRPr sz="2400">
                <a:solidFill>
                  <a:schemeClr val="tx1"/>
                </a:solidFill>
                <a:latin typeface="Arial" pitchFamily="34" charset="0"/>
              </a:defRPr>
            </a:lvl3pPr>
            <a:lvl4pPr marL="1600200" indent="-228600" eaLnBrk="0" hangingPunct="0">
              <a:lnSpc>
                <a:spcPct val="90000"/>
              </a:lnSpc>
              <a:defRPr sz="2400">
                <a:solidFill>
                  <a:schemeClr val="tx1"/>
                </a:solidFill>
                <a:latin typeface="Arial" pitchFamily="34" charset="0"/>
              </a:defRPr>
            </a:lvl4pPr>
            <a:lvl5pPr marL="2057400" indent="-228600" eaLnBrk="0" hangingPunct="0">
              <a:lnSpc>
                <a:spcPct val="90000"/>
              </a:lnSpc>
              <a:defRPr sz="2400">
                <a:solidFill>
                  <a:schemeClr val="tx1"/>
                </a:solidFill>
                <a:latin typeface="Arial" pitchFamily="34" charset="0"/>
              </a:defRPr>
            </a:lvl5pPr>
            <a:lvl6pPr marL="2514600" indent="-228600" eaLnBrk="0" fontAlgn="base" hangingPunct="0">
              <a:lnSpc>
                <a:spcPct val="90000"/>
              </a:lnSpc>
              <a:spcBef>
                <a:spcPct val="0"/>
              </a:spcBef>
              <a:spcAft>
                <a:spcPct val="0"/>
              </a:spcAft>
              <a:defRPr sz="2400">
                <a:solidFill>
                  <a:schemeClr val="tx1"/>
                </a:solidFill>
                <a:latin typeface="Arial" pitchFamily="34" charset="0"/>
              </a:defRPr>
            </a:lvl6pPr>
            <a:lvl7pPr marL="2971800" indent="-228600" eaLnBrk="0" fontAlgn="base" hangingPunct="0">
              <a:lnSpc>
                <a:spcPct val="90000"/>
              </a:lnSpc>
              <a:spcBef>
                <a:spcPct val="0"/>
              </a:spcBef>
              <a:spcAft>
                <a:spcPct val="0"/>
              </a:spcAft>
              <a:defRPr sz="2400">
                <a:solidFill>
                  <a:schemeClr val="tx1"/>
                </a:solidFill>
                <a:latin typeface="Arial" pitchFamily="34" charset="0"/>
              </a:defRPr>
            </a:lvl7pPr>
            <a:lvl8pPr marL="3429000" indent="-228600" eaLnBrk="0" fontAlgn="base" hangingPunct="0">
              <a:lnSpc>
                <a:spcPct val="90000"/>
              </a:lnSpc>
              <a:spcBef>
                <a:spcPct val="0"/>
              </a:spcBef>
              <a:spcAft>
                <a:spcPct val="0"/>
              </a:spcAft>
              <a:defRPr sz="2400">
                <a:solidFill>
                  <a:schemeClr val="tx1"/>
                </a:solidFill>
                <a:latin typeface="Arial" pitchFamily="34" charset="0"/>
              </a:defRPr>
            </a:lvl8pPr>
            <a:lvl9pPr marL="3886200" indent="-228600" eaLnBrk="0" fontAlgn="base" hangingPunct="0">
              <a:lnSpc>
                <a:spcPct val="90000"/>
              </a:lnSpc>
              <a:spcBef>
                <a:spcPct val="0"/>
              </a:spcBef>
              <a:spcAft>
                <a:spcPct val="0"/>
              </a:spcAft>
              <a:defRPr sz="2400">
                <a:solidFill>
                  <a:schemeClr val="tx1"/>
                </a:solidFill>
                <a:latin typeface="Arial" pitchFamily="34" charset="0"/>
              </a:defRPr>
            </a:lvl9pPr>
          </a:lstStyle>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a:solidFill>
                <a:srgbClr val="FFFFFF"/>
              </a:solidFill>
              <a:cs typeface="Arial" pitchFamily="34" charset="0"/>
            </a:endParaRPr>
          </a:p>
          <a:p>
            <a:pPr algn="l"/>
            <a:endParaRPr lang="en-US" altLang="en-US" dirty="0" smtClean="0">
              <a:solidFill>
                <a:srgbClr val="FFFFFF"/>
              </a:solidFill>
              <a:cs typeface="Arial" pitchFamily="34" charset="0"/>
            </a:endParaRPr>
          </a:p>
          <a:p>
            <a:pPr algn="l"/>
            <a:endParaRPr lang="en-US" altLang="en-US" dirty="0" smtClean="0">
              <a:solidFill>
                <a:srgbClr val="FFFFFF"/>
              </a:solidFill>
              <a:cs typeface="Arial" pitchFamily="34" charset="0"/>
            </a:endParaRPr>
          </a:p>
        </p:txBody>
      </p:sp>
      <p:sp>
        <p:nvSpPr>
          <p:cNvPr id="40964" name="Text Box 69"/>
          <p:cNvSpPr txBox="1">
            <a:spLocks noChangeArrowheads="1"/>
          </p:cNvSpPr>
          <p:nvPr/>
        </p:nvSpPr>
        <p:spPr bwMode="auto">
          <a:xfrm>
            <a:off x="1930400" y="5562600"/>
            <a:ext cx="4104640" cy="1890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2"/>
                </a:solidFill>
                <a:miter lim="800000"/>
                <a:headEnd/>
                <a:tailEnd/>
              </a14:hiddenLine>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lIns="116490" tIns="58246" rIns="116490" bIns="58246">
            <a:spAutoFit/>
          </a:bodyPr>
          <a:lstStyle>
            <a:lvl1pPr defTabSz="814388" eaLnBrk="0" hangingPunct="0">
              <a:lnSpc>
                <a:spcPct val="95000"/>
              </a:lnSpc>
              <a:spcBef>
                <a:spcPct val="50000"/>
              </a:spcBef>
              <a:buClr>
                <a:schemeClr val="tx2"/>
              </a:buClr>
              <a:buSzPct val="100000"/>
              <a:buFont typeface="Wingdings" pitchFamily="2" charset="2"/>
              <a:buChar char="§"/>
              <a:defRPr sz="2400">
                <a:solidFill>
                  <a:schemeClr val="tx1"/>
                </a:solidFill>
                <a:latin typeface="Arial" pitchFamily="34" charset="0"/>
              </a:defRPr>
            </a:lvl1pPr>
            <a:lvl2pPr marL="742950" indent="-285750" defTabSz="814388" eaLnBrk="0" hangingPunct="0">
              <a:lnSpc>
                <a:spcPct val="95000"/>
              </a:lnSpc>
              <a:spcBef>
                <a:spcPct val="35000"/>
              </a:spcBef>
              <a:defRPr sz="2000">
                <a:solidFill>
                  <a:schemeClr val="tx1"/>
                </a:solidFill>
                <a:latin typeface="Arial" pitchFamily="34" charset="0"/>
              </a:defRPr>
            </a:lvl2pPr>
            <a:lvl3pPr marL="1143000" indent="-228600" defTabSz="814388" eaLnBrk="0" hangingPunct="0">
              <a:lnSpc>
                <a:spcPct val="95000"/>
              </a:lnSpc>
              <a:spcBef>
                <a:spcPct val="35000"/>
              </a:spcBef>
              <a:defRPr sz="2000">
                <a:solidFill>
                  <a:schemeClr val="tx1"/>
                </a:solidFill>
                <a:latin typeface="Arial" pitchFamily="34" charset="0"/>
              </a:defRPr>
            </a:lvl3pPr>
            <a:lvl4pPr marL="1600200" indent="-228600" defTabSz="814388" eaLnBrk="0" hangingPunct="0">
              <a:lnSpc>
                <a:spcPct val="95000"/>
              </a:lnSpc>
              <a:spcBef>
                <a:spcPct val="35000"/>
              </a:spcBef>
              <a:defRPr sz="2000">
                <a:solidFill>
                  <a:schemeClr val="tx1"/>
                </a:solidFill>
                <a:latin typeface="Arial" pitchFamily="34" charset="0"/>
              </a:defRPr>
            </a:lvl4pPr>
            <a:lvl5pPr marL="2057400" indent="-228600" defTabSz="814388" eaLnBrk="0" hangingPunct="0">
              <a:lnSpc>
                <a:spcPct val="95000"/>
              </a:lnSpc>
              <a:spcBef>
                <a:spcPct val="35000"/>
              </a:spcBef>
              <a:defRPr sz="2000">
                <a:solidFill>
                  <a:schemeClr val="tx1"/>
                </a:solidFill>
                <a:latin typeface="Arial" pitchFamily="34" charset="0"/>
              </a:defRPr>
            </a:lvl5pPr>
            <a:lvl6pPr marL="2514600" indent="-228600" defTabSz="814388" eaLnBrk="0" fontAlgn="base" hangingPunct="0">
              <a:lnSpc>
                <a:spcPct val="95000"/>
              </a:lnSpc>
              <a:spcBef>
                <a:spcPct val="35000"/>
              </a:spcBef>
              <a:spcAft>
                <a:spcPct val="0"/>
              </a:spcAft>
              <a:defRPr sz="2000">
                <a:solidFill>
                  <a:schemeClr val="tx1"/>
                </a:solidFill>
                <a:latin typeface="Arial" pitchFamily="34" charset="0"/>
              </a:defRPr>
            </a:lvl6pPr>
            <a:lvl7pPr marL="2971800" indent="-228600" defTabSz="814388" eaLnBrk="0" fontAlgn="base" hangingPunct="0">
              <a:lnSpc>
                <a:spcPct val="95000"/>
              </a:lnSpc>
              <a:spcBef>
                <a:spcPct val="35000"/>
              </a:spcBef>
              <a:spcAft>
                <a:spcPct val="0"/>
              </a:spcAft>
              <a:defRPr sz="2000">
                <a:solidFill>
                  <a:schemeClr val="tx1"/>
                </a:solidFill>
                <a:latin typeface="Arial" pitchFamily="34" charset="0"/>
              </a:defRPr>
            </a:lvl7pPr>
            <a:lvl8pPr marL="3429000" indent="-228600" defTabSz="814388" eaLnBrk="0" fontAlgn="base" hangingPunct="0">
              <a:lnSpc>
                <a:spcPct val="95000"/>
              </a:lnSpc>
              <a:spcBef>
                <a:spcPct val="35000"/>
              </a:spcBef>
              <a:spcAft>
                <a:spcPct val="0"/>
              </a:spcAft>
              <a:defRPr sz="2000">
                <a:solidFill>
                  <a:schemeClr val="tx1"/>
                </a:solidFill>
                <a:latin typeface="Arial" pitchFamily="34" charset="0"/>
              </a:defRPr>
            </a:lvl8pPr>
            <a:lvl9pPr marL="3886200" indent="-228600" defTabSz="814388" eaLnBrk="0" fontAlgn="base" hangingPunct="0">
              <a:lnSpc>
                <a:spcPct val="95000"/>
              </a:lnSpc>
              <a:spcBef>
                <a:spcPct val="35000"/>
              </a:spcBef>
              <a:spcAft>
                <a:spcPct val="0"/>
              </a:spcAft>
              <a:defRPr sz="2000">
                <a:solidFill>
                  <a:schemeClr val="tx1"/>
                </a:solidFill>
                <a:latin typeface="Arial" pitchFamily="34" charset="0"/>
              </a:defRPr>
            </a:lvl9pPr>
          </a:lstStyle>
          <a:p>
            <a:pPr>
              <a:lnSpc>
                <a:spcPct val="80000"/>
              </a:lnSpc>
              <a:spcBef>
                <a:spcPts val="853"/>
              </a:spcBef>
              <a:spcAft>
                <a:spcPts val="853"/>
              </a:spcAft>
              <a:buNone/>
              <a:defRPr/>
            </a:pPr>
            <a:r>
              <a:rPr lang="en-US" sz="4800" b="1" dirty="0" smtClean="0">
                <a:latin typeface="Leelawadee" panose="020B0502040204020203" pitchFamily="34" charset="-34"/>
                <a:cs typeface="Leelawadee" panose="020B0502040204020203" pitchFamily="34" charset="-34"/>
              </a:rPr>
              <a:t>Passes off incomplete work</a:t>
            </a:r>
            <a:endParaRPr lang="en-US" sz="4800" b="1" dirty="0">
              <a:latin typeface="Leelawadee" panose="020B0502040204020203" pitchFamily="34" charset="-34"/>
              <a:cs typeface="Leelawadee" panose="020B0502040204020203" pitchFamily="34" charset="-34"/>
            </a:endParaRPr>
          </a:p>
        </p:txBody>
      </p:sp>
      <p:sp>
        <p:nvSpPr>
          <p:cNvPr id="40965" name="Line 76"/>
          <p:cNvSpPr>
            <a:spLocks noChangeShapeType="1"/>
          </p:cNvSpPr>
          <p:nvPr/>
        </p:nvSpPr>
        <p:spPr bwMode="auto">
          <a:xfrm flipH="1" flipV="1">
            <a:off x="3956050" y="9"/>
            <a:ext cx="31750" cy="5105391"/>
          </a:xfrm>
          <a:prstGeom prst="line">
            <a:avLst/>
          </a:prstGeom>
          <a:noFill/>
          <a:ln w="76200" cap="rnd">
            <a:solidFill>
              <a:srgbClr val="969696"/>
            </a:solidFill>
            <a:prstDash val="sysDot"/>
            <a:round/>
            <a:headEnd/>
            <a:tailEnd type="none" w="lg"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17961" dir="2700000" algn="ctr" rotWithShape="0">
                    <a:schemeClr val="bg2"/>
                  </a:outerShdw>
                </a:effectLst>
              </a14:hiddenEffects>
            </a:ext>
          </a:extLst>
        </p:spPr>
        <p:txBody>
          <a:bodyPr wrap="square" lIns="116490" tIns="58246" rIns="116490" bIns="58246" anchor="ctr">
            <a:spAutoFit/>
          </a:bodyPr>
          <a:lstStyle/>
          <a:p>
            <a:pPr algn="l"/>
            <a:endParaRPr lang="en-US" sz="3400" dirty="0">
              <a:solidFill>
                <a:srgbClr val="FFFFFF"/>
              </a:solidFill>
              <a:latin typeface="Arial" pitchFamily="34" charset="0"/>
              <a:cs typeface="Arial" pitchFamily="34" charset="0"/>
            </a:endParaRPr>
          </a:p>
        </p:txBody>
      </p:sp>
      <p:sp>
        <p:nvSpPr>
          <p:cNvPr id="2" name="TextBox 1"/>
          <p:cNvSpPr txBox="1"/>
          <p:nvPr/>
        </p:nvSpPr>
        <p:spPr>
          <a:xfrm>
            <a:off x="7035800" y="5791231"/>
            <a:ext cx="5486399" cy="2751377"/>
          </a:xfrm>
          <a:prstGeom prst="rect">
            <a:avLst/>
          </a:prstGeom>
          <a:noFill/>
        </p:spPr>
        <p:txBody>
          <a:bodyPr wrap="square" lIns="91305" tIns="45648" rIns="91305" bIns="45648" rtlCol="0">
            <a:spAutoFit/>
          </a:bodyPr>
          <a:lstStyle/>
          <a:p>
            <a:pPr marL="455078" lvl="1">
              <a:lnSpc>
                <a:spcPct val="80000"/>
              </a:lnSpc>
              <a:spcBef>
                <a:spcPts val="853"/>
              </a:spcBef>
              <a:spcAft>
                <a:spcPts val="853"/>
              </a:spcAft>
              <a:defRPr/>
            </a:pPr>
            <a:r>
              <a:rPr lang="en-US" sz="5400" b="1" dirty="0" smtClean="0">
                <a:solidFill>
                  <a:schemeClr val="bg1"/>
                </a:solidFill>
                <a:latin typeface="Leelawadee" panose="020B0502040204020203" pitchFamily="34" charset="-34"/>
                <a:cs typeface="Leelawadee" panose="020B0502040204020203" pitchFamily="34" charset="-34"/>
              </a:rPr>
              <a:t>Hand off the work to me once it’s  been…</a:t>
            </a:r>
            <a:endParaRPr lang="en-US" sz="5400" dirty="0">
              <a:solidFill>
                <a:schemeClr val="bg1"/>
              </a:solidFill>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xmlns="" val="108621458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rrowheads="1"/>
          </p:cNvSpPr>
          <p:nvPr>
            <p:ph type="title" idx="4294967295"/>
          </p:nvPr>
        </p:nvSpPr>
        <p:spPr>
          <a:xfrm>
            <a:off x="921173" y="325120"/>
            <a:ext cx="11704320" cy="1625600"/>
          </a:xfrm>
          <a:prstGeom prst="rect">
            <a:avLst/>
          </a:prstGeom>
        </p:spPr>
        <p:txBody>
          <a:bodyPr/>
          <a:lstStyle/>
          <a:p>
            <a:pPr eaLnBrk="1" hangingPunct="1"/>
            <a:r>
              <a:rPr lang="en-US" sz="6600" dirty="0" smtClean="0">
                <a:latin typeface="Leelawadee" panose="020B0502040204020203" pitchFamily="34" charset="-34"/>
                <a:cs typeface="Leelawadee" panose="020B0502040204020203" pitchFamily="34" charset="-34"/>
              </a:rPr>
              <a:t>Turn </a:t>
            </a:r>
            <a:r>
              <a:rPr lang="en-US" sz="6600" dirty="0" err="1" smtClean="0">
                <a:latin typeface="Leelawadee" panose="020B0502040204020203" pitchFamily="34" charset="-34"/>
                <a:cs typeface="Leelawadee" panose="020B0502040204020203" pitchFamily="34" charset="-34"/>
              </a:rPr>
              <a:t>Arounds</a:t>
            </a:r>
            <a:endParaRPr lang="en-US" sz="6600" dirty="0" smtClean="0">
              <a:latin typeface="Leelawadee" panose="020B0502040204020203" pitchFamily="34" charset="-34"/>
              <a:cs typeface="Leelawadee" panose="020B0502040204020203" pitchFamily="34" charset="-34"/>
            </a:endParaRPr>
          </a:p>
        </p:txBody>
      </p:sp>
      <p:sp>
        <p:nvSpPr>
          <p:cNvPr id="412675" name="Rectangle 3"/>
          <p:cNvSpPr>
            <a:spLocks noGrp="1" noChangeArrowheads="1"/>
          </p:cNvSpPr>
          <p:nvPr>
            <p:ph type="body" sz="half" idx="4294967295"/>
          </p:nvPr>
        </p:nvSpPr>
        <p:spPr>
          <a:xfrm>
            <a:off x="1192107" y="2275909"/>
            <a:ext cx="10512213" cy="6436925"/>
          </a:xfrm>
          <a:prstGeom prst="rect">
            <a:avLst/>
          </a:prstGeom>
        </p:spPr>
        <p:txBody>
          <a:bodyPr/>
          <a:lstStyle/>
          <a:p>
            <a:pPr eaLnBrk="1" hangingPunct="1">
              <a:lnSpc>
                <a:spcPct val="80000"/>
              </a:lnSpc>
            </a:pPr>
            <a:r>
              <a:rPr lang="en-US" b="1" dirty="0" smtClean="0">
                <a:solidFill>
                  <a:schemeClr val="tx1"/>
                </a:solidFill>
                <a:latin typeface="Leelawadee" panose="020B0502040204020203" pitchFamily="34" charset="-34"/>
                <a:cs typeface="Leelawadee" panose="020B0502040204020203" pitchFamily="34" charset="-34"/>
              </a:rPr>
              <a:t>Does not engage in the difficult client conversations</a:t>
            </a:r>
            <a:br>
              <a:rPr lang="en-US" b="1" dirty="0" smtClean="0">
                <a:solidFill>
                  <a:schemeClr val="tx1"/>
                </a:solidFill>
                <a:latin typeface="Leelawadee" panose="020B0502040204020203" pitchFamily="34" charset="-34"/>
                <a:cs typeface="Leelawadee" panose="020B0502040204020203" pitchFamily="34" charset="-34"/>
              </a:rPr>
            </a:br>
            <a:endParaRPr lang="en-US" b="1" dirty="0" smtClean="0">
              <a:solidFill>
                <a:schemeClr val="tx1"/>
              </a:solidFill>
              <a:latin typeface="Leelawadee" panose="020B0502040204020203" pitchFamily="34" charset="-34"/>
              <a:cs typeface="Leelawadee" panose="020B0502040204020203" pitchFamily="34" charset="-34"/>
            </a:endParaRPr>
          </a:p>
          <a:p>
            <a:pPr eaLnBrk="1" hangingPunct="1">
              <a:lnSpc>
                <a:spcPct val="80000"/>
              </a:lnSpc>
            </a:pPr>
            <a:r>
              <a:rPr lang="en-US" b="1" dirty="0" smtClean="0">
                <a:solidFill>
                  <a:schemeClr val="tx1"/>
                </a:solidFill>
                <a:latin typeface="Leelawadee" panose="020B0502040204020203" pitchFamily="34" charset="-34"/>
                <a:cs typeface="Leelawadee" panose="020B0502040204020203" pitchFamily="34" charset="-34"/>
              </a:rPr>
              <a:t>Doesn’t take responsibility for…</a:t>
            </a:r>
            <a:br>
              <a:rPr lang="en-US" b="1" dirty="0" smtClean="0">
                <a:solidFill>
                  <a:schemeClr val="tx1"/>
                </a:solidFill>
                <a:latin typeface="Leelawadee" panose="020B0502040204020203" pitchFamily="34" charset="-34"/>
                <a:cs typeface="Leelawadee" panose="020B0502040204020203" pitchFamily="34" charset="-34"/>
              </a:rPr>
            </a:br>
            <a:endParaRPr lang="en-US" b="1" dirty="0" smtClean="0">
              <a:solidFill>
                <a:schemeClr val="tx1"/>
              </a:solidFill>
              <a:latin typeface="Leelawadee" panose="020B0502040204020203" pitchFamily="34" charset="-34"/>
              <a:cs typeface="Leelawadee" panose="020B0502040204020203" pitchFamily="34" charset="-34"/>
            </a:endParaRPr>
          </a:p>
          <a:p>
            <a:pPr eaLnBrk="1" hangingPunct="1">
              <a:lnSpc>
                <a:spcPct val="80000"/>
              </a:lnSpc>
            </a:pPr>
            <a:r>
              <a:rPr lang="en-US" b="1" dirty="0" smtClean="0">
                <a:solidFill>
                  <a:schemeClr val="tx1"/>
                </a:solidFill>
                <a:latin typeface="Leelawadee" panose="020B0502040204020203" pitchFamily="34" charset="-34"/>
                <a:cs typeface="Leelawadee" panose="020B0502040204020203" pitchFamily="34" charset="-34"/>
              </a:rPr>
              <a:t>Takes no ownership for…</a:t>
            </a:r>
          </a:p>
          <a:p>
            <a:pPr eaLnBrk="1" hangingPunct="1">
              <a:lnSpc>
                <a:spcPct val="80000"/>
              </a:lnSpc>
            </a:pPr>
            <a:endParaRPr lang="en-US" b="1" dirty="0" smtClean="0">
              <a:solidFill>
                <a:schemeClr val="tx1"/>
              </a:solidFill>
              <a:latin typeface="Leelawadee" panose="020B0502040204020203" pitchFamily="34" charset="-34"/>
              <a:cs typeface="Leelawadee" panose="020B0502040204020203" pitchFamily="34" charset="-34"/>
            </a:endParaRPr>
          </a:p>
          <a:p>
            <a:pPr eaLnBrk="1" hangingPunct="1">
              <a:lnSpc>
                <a:spcPct val="80000"/>
              </a:lnSpc>
            </a:pPr>
            <a:r>
              <a:rPr lang="en-US" b="1" dirty="0" smtClean="0">
                <a:solidFill>
                  <a:schemeClr val="tx1"/>
                </a:solidFill>
                <a:latin typeface="Leelawadee" panose="020B0502040204020203" pitchFamily="34" charset="-34"/>
                <a:cs typeface="Leelawadee" panose="020B0502040204020203" pitchFamily="34" charset="-34"/>
              </a:rPr>
              <a:t>Can’t let others finish their thoughts…</a:t>
            </a:r>
            <a:br>
              <a:rPr lang="en-US" b="1" dirty="0" smtClean="0">
                <a:solidFill>
                  <a:schemeClr val="tx1"/>
                </a:solidFill>
                <a:latin typeface="Leelawadee" panose="020B0502040204020203" pitchFamily="34" charset="-34"/>
                <a:cs typeface="Leelawadee" panose="020B0502040204020203" pitchFamily="34" charset="-34"/>
              </a:rPr>
            </a:br>
            <a:endParaRPr lang="en-US" b="1" dirty="0" smtClean="0">
              <a:solidFill>
                <a:schemeClr val="tx1"/>
              </a:solidFill>
              <a:latin typeface="Leelawadee" panose="020B0502040204020203" pitchFamily="34" charset="-34"/>
              <a:cs typeface="Leelawadee" panose="020B0502040204020203" pitchFamily="34" charset="-34"/>
            </a:endParaRPr>
          </a:p>
          <a:p>
            <a:pPr eaLnBrk="1" hangingPunct="1">
              <a:lnSpc>
                <a:spcPct val="80000"/>
              </a:lnSpc>
            </a:pPr>
            <a:r>
              <a:rPr lang="en-US" b="1" dirty="0" smtClean="0">
                <a:latin typeface="Leelawadee" panose="020B0502040204020203" pitchFamily="34" charset="-34"/>
                <a:cs typeface="Leelawadee" panose="020B0502040204020203" pitchFamily="34" charset="-34"/>
              </a:rPr>
              <a:t>g…</a:t>
            </a:r>
          </a:p>
          <a:p>
            <a:pPr eaLnBrk="1" hangingPunct="1">
              <a:lnSpc>
                <a:spcPct val="80000"/>
              </a:lnSpc>
            </a:pPr>
            <a:endParaRPr lang="en-US" b="1" dirty="0" smtClean="0"/>
          </a:p>
          <a:p>
            <a:pPr lvl="1" eaLnBrk="1" hangingPunct="1">
              <a:lnSpc>
                <a:spcPct val="80000"/>
              </a:lnSpc>
            </a:pPr>
            <a:endParaRPr lang="en-US" sz="4000" dirty="0"/>
          </a:p>
        </p:txBody>
      </p:sp>
      <p:sp>
        <p:nvSpPr>
          <p:cNvPr id="412678" name="Line 6"/>
          <p:cNvSpPr>
            <a:spLocks noChangeShapeType="1"/>
          </p:cNvSpPr>
          <p:nvPr/>
        </p:nvSpPr>
        <p:spPr bwMode="auto">
          <a:xfrm>
            <a:off x="1517227" y="2600960"/>
            <a:ext cx="2709333" cy="108373"/>
          </a:xfrm>
          <a:prstGeom prst="line">
            <a:avLst/>
          </a:prstGeom>
          <a:noFill/>
          <a:ln w="117475">
            <a:solidFill>
              <a:srgbClr val="BAD80A"/>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9722" tIns="64862" rIns="129722" bIns="64862"/>
          <a:lstStyle/>
          <a:p>
            <a:endParaRPr lang="en-US"/>
          </a:p>
        </p:txBody>
      </p:sp>
      <p:sp>
        <p:nvSpPr>
          <p:cNvPr id="412680" name="Line 8"/>
          <p:cNvSpPr>
            <a:spLocks noChangeShapeType="1"/>
          </p:cNvSpPr>
          <p:nvPr/>
        </p:nvSpPr>
        <p:spPr bwMode="auto">
          <a:xfrm>
            <a:off x="1168400" y="4267200"/>
            <a:ext cx="2275840" cy="0"/>
          </a:xfrm>
          <a:prstGeom prst="line">
            <a:avLst/>
          </a:prstGeom>
          <a:noFill/>
          <a:ln w="117475">
            <a:solidFill>
              <a:srgbClr val="00DEC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9722" tIns="64862" rIns="129722" bIns="64862"/>
          <a:lstStyle/>
          <a:p>
            <a:endParaRPr lang="en-US"/>
          </a:p>
        </p:txBody>
      </p:sp>
      <p:sp>
        <p:nvSpPr>
          <p:cNvPr id="412681" name="Line 9"/>
          <p:cNvSpPr>
            <a:spLocks noChangeShapeType="1"/>
          </p:cNvSpPr>
          <p:nvPr/>
        </p:nvSpPr>
        <p:spPr bwMode="auto">
          <a:xfrm>
            <a:off x="2692400" y="5638800"/>
            <a:ext cx="975360" cy="0"/>
          </a:xfrm>
          <a:prstGeom prst="line">
            <a:avLst/>
          </a:prstGeom>
          <a:noFill/>
          <a:ln w="117475">
            <a:solidFill>
              <a:srgbClr val="BAD80A"/>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9722" tIns="64862" rIns="129722" bIns="64862"/>
          <a:lstStyle/>
          <a:p>
            <a:endParaRPr lang="en-US"/>
          </a:p>
        </p:txBody>
      </p:sp>
      <p:sp>
        <p:nvSpPr>
          <p:cNvPr id="412685" name="Line 13"/>
          <p:cNvSpPr>
            <a:spLocks noChangeShapeType="1"/>
          </p:cNvSpPr>
          <p:nvPr/>
        </p:nvSpPr>
        <p:spPr bwMode="auto">
          <a:xfrm>
            <a:off x="1320800" y="6934200"/>
            <a:ext cx="1408853" cy="0"/>
          </a:xfrm>
          <a:prstGeom prst="line">
            <a:avLst/>
          </a:prstGeom>
          <a:noFill/>
          <a:ln w="117475">
            <a:solidFill>
              <a:srgbClr val="00DECE"/>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29722" tIns="64862" rIns="129722" bIns="64862"/>
          <a:lstStyle/>
          <a:p>
            <a:endParaRPr lang="en-US"/>
          </a:p>
        </p:txBody>
      </p:sp>
      <p:sp>
        <p:nvSpPr>
          <p:cNvPr id="13" name="Rectangle 12"/>
          <p:cNvSpPr/>
          <p:nvPr/>
        </p:nvSpPr>
        <p:spPr bwMode="auto">
          <a:xfrm>
            <a:off x="0" y="0"/>
            <a:ext cx="1842347" cy="874226"/>
          </a:xfrm>
          <a:prstGeom prst="rect">
            <a:avLst/>
          </a:prstGeom>
          <a:solidFill>
            <a:schemeClr val="bg1"/>
          </a:solidFill>
          <a:ln>
            <a:noFill/>
          </a:ln>
          <a:effectLst/>
          <a:extLst/>
        </p:spPr>
        <p:txBody>
          <a:bodyPr vert="horz" wrap="square" lIns="129722" tIns="64862" rIns="129722" bIns="64862" numCol="1" rtlCol="0" anchor="t" anchorCtr="0" compatLnSpc="1">
            <a:prstTxWarp prst="textNoShape">
              <a:avLst/>
            </a:prstTxWarp>
          </a:bodyPr>
          <a:lstStyle/>
          <a:p>
            <a:pPr defTabSz="1297263"/>
            <a:endParaRPr lang="en-US" sz="2300" b="1">
              <a:solidFill>
                <a:prstClr val="black"/>
              </a:solidFill>
              <a:latin typeface="Arial" charset="0"/>
            </a:endParaRPr>
          </a:p>
        </p:txBody>
      </p:sp>
    </p:spTree>
    <p:custDataLst>
      <p:tags r:id="rId1"/>
    </p:custDataLst>
    <p:extLst>
      <p:ext uri="{BB962C8B-B14F-4D97-AF65-F5344CB8AC3E}">
        <p14:creationId xmlns:p14="http://schemas.microsoft.com/office/powerpoint/2010/main" xmlns="" val="38530404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12678"/>
                                        </p:tgtEl>
                                        <p:attrNameLst>
                                          <p:attrName>style.visibility</p:attrName>
                                        </p:attrNameLst>
                                      </p:cBhvr>
                                      <p:to>
                                        <p:strVal val="visible"/>
                                      </p:to>
                                    </p:set>
                                    <p:animEffect transition="in" filter="wipe(down)">
                                      <p:cBhvr>
                                        <p:cTn id="23" dur="500"/>
                                        <p:tgtEl>
                                          <p:spTgt spid="4126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12680"/>
                                        </p:tgtEl>
                                        <p:attrNameLst>
                                          <p:attrName>style.visibility</p:attrName>
                                        </p:attrNameLst>
                                      </p:cBhvr>
                                      <p:to>
                                        <p:strVal val="visible"/>
                                      </p:to>
                                    </p:set>
                                    <p:animEffect transition="in" filter="wipe(down)">
                                      <p:cBhvr>
                                        <p:cTn id="28" dur="500"/>
                                        <p:tgtEl>
                                          <p:spTgt spid="41268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12681"/>
                                        </p:tgtEl>
                                        <p:attrNameLst>
                                          <p:attrName>style.visibility</p:attrName>
                                        </p:attrNameLst>
                                      </p:cBhvr>
                                      <p:to>
                                        <p:strVal val="visible"/>
                                      </p:to>
                                    </p:set>
                                    <p:animEffect transition="in" filter="wipe(down)">
                                      <p:cBhvr>
                                        <p:cTn id="33" dur="500"/>
                                        <p:tgtEl>
                                          <p:spTgt spid="41268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12685"/>
                                        </p:tgtEl>
                                        <p:attrNameLst>
                                          <p:attrName>style.visibility</p:attrName>
                                        </p:attrNameLst>
                                      </p:cBhvr>
                                      <p:to>
                                        <p:strVal val="visible"/>
                                      </p:to>
                                    </p:set>
                                    <p:animEffect transition="in" filter="wipe(down)">
                                      <p:cBhvr>
                                        <p:cTn id="38" dur="500"/>
                                        <p:tgtEl>
                                          <p:spTgt spid="41268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412675">
                                            <p:txEl>
                                              <p:pRg st="5" end="5"/>
                                            </p:txEl>
                                          </p:spTgt>
                                        </p:tgtEl>
                                        <p:attrNameLst>
                                          <p:attrName>style.visibility</p:attrName>
                                        </p:attrNameLst>
                                      </p:cBhvr>
                                      <p:to>
                                        <p:strVal val="visible"/>
                                      </p:to>
                                    </p:set>
                                    <p:animEffect transition="in" filter="dissolve">
                                      <p:cBhvr>
                                        <p:cTn id="43" dur="500"/>
                                        <p:tgtEl>
                                          <p:spTgt spid="412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8" grpId="0" animBg="1"/>
      <p:bldP spid="412680" grpId="0" animBg="1"/>
      <p:bldP spid="412681" grpId="0" animBg="1"/>
      <p:bldP spid="41268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9245600" y="0"/>
            <a:ext cx="3759200" cy="9753600"/>
          </a:xfrm>
          <a:prstGeom prst="rect">
            <a:avLst/>
          </a:prstGeom>
          <a:solidFill>
            <a:schemeClr val="tx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Box 17"/>
          <p:cNvSpPr txBox="1"/>
          <p:nvPr/>
        </p:nvSpPr>
        <p:spPr>
          <a:xfrm>
            <a:off x="9245600" y="533400"/>
            <a:ext cx="3429000" cy="2062103"/>
          </a:xfrm>
          <a:prstGeom prst="rect">
            <a:avLst/>
          </a:prstGeom>
          <a:noFill/>
        </p:spPr>
        <p:txBody>
          <a:bodyPr wrap="square" rtlCol="0">
            <a:spAutoFit/>
          </a:bodyPr>
          <a:lstStyle/>
          <a:p>
            <a:r>
              <a:rPr lang="en-US" sz="3200" b="1" dirty="0" smtClean="0">
                <a:solidFill>
                  <a:schemeClr val="bg1"/>
                </a:solidFill>
                <a:latin typeface="Articulate" pitchFamily="2" charset="0"/>
              </a:rPr>
              <a:t>Instructions</a:t>
            </a:r>
          </a:p>
          <a:p>
            <a:r>
              <a:rPr lang="en-US" sz="3200" b="1" dirty="0" smtClean="0">
                <a:solidFill>
                  <a:schemeClr val="bg1"/>
                </a:solidFill>
                <a:latin typeface="Articulate" pitchFamily="2" charset="0"/>
              </a:rPr>
              <a:t>  </a:t>
            </a:r>
          </a:p>
          <a:p>
            <a:endParaRPr lang="en-US" sz="3200" b="1" dirty="0" smtClean="0">
              <a:solidFill>
                <a:schemeClr val="bg1"/>
              </a:solidFill>
              <a:latin typeface="Articulate" pitchFamily="2" charset="0"/>
            </a:endParaRPr>
          </a:p>
          <a:p>
            <a:endParaRPr lang="en-US" sz="3200" dirty="0">
              <a:latin typeface="Articulate" pitchFamily="2" charset="0"/>
            </a:endParaRPr>
          </a:p>
        </p:txBody>
      </p:sp>
      <p:sp>
        <p:nvSpPr>
          <p:cNvPr id="6" name="TextBox 5"/>
          <p:cNvSpPr txBox="1"/>
          <p:nvPr/>
        </p:nvSpPr>
        <p:spPr>
          <a:xfrm>
            <a:off x="9245600" y="1219200"/>
            <a:ext cx="3759200" cy="2285548"/>
          </a:xfrm>
          <a:prstGeom prst="rect">
            <a:avLst/>
          </a:prstGeom>
          <a:noFill/>
        </p:spPr>
        <p:txBody>
          <a:bodyPr wrap="square" lIns="129844" tIns="64922" rIns="129844" bIns="64922" rtlCol="0">
            <a:spAutoFit/>
          </a:bodyPr>
          <a:lstStyle/>
          <a:p>
            <a:pPr marL="405781" indent="-405781" algn="l"/>
            <a:r>
              <a:rPr lang="en-US" sz="2800" dirty="0" smtClean="0">
                <a:solidFill>
                  <a:schemeClr val="bg1"/>
                </a:solidFill>
                <a:latin typeface="Leelawadee" panose="020B0502040204020203" pitchFamily="34" charset="-34"/>
                <a:cs typeface="Leelawadee" panose="020B0502040204020203" pitchFamily="34" charset="-34"/>
              </a:rPr>
              <a:t>Scan the examples </a:t>
            </a:r>
            <a:endParaRPr lang="en-US" sz="2800" dirty="0">
              <a:solidFill>
                <a:schemeClr val="bg1"/>
              </a:solidFill>
              <a:latin typeface="Leelawadee" panose="020B0502040204020203" pitchFamily="34" charset="-34"/>
              <a:cs typeface="Leelawadee" panose="020B0502040204020203" pitchFamily="34" charset="-34"/>
            </a:endParaRPr>
          </a:p>
          <a:p>
            <a:pPr marL="405781" indent="-405781" algn="l">
              <a:buFont typeface="Arial" pitchFamily="34" charset="0"/>
              <a:buChar char="•"/>
            </a:pPr>
            <a:endParaRPr lang="en-US" sz="2800" dirty="0">
              <a:solidFill>
                <a:schemeClr val="bg1"/>
              </a:solidFill>
              <a:latin typeface="Leelawadee" panose="020B0502040204020203" pitchFamily="34" charset="-34"/>
              <a:cs typeface="Leelawadee" panose="020B0502040204020203" pitchFamily="34" charset="-34"/>
            </a:endParaRPr>
          </a:p>
          <a:p>
            <a:pPr algn="l"/>
            <a:endParaRPr lang="en-US" sz="2800" dirty="0">
              <a:solidFill>
                <a:schemeClr val="bg1"/>
              </a:solidFill>
              <a:latin typeface="Leelawadee" panose="020B0502040204020203" pitchFamily="34" charset="-34"/>
              <a:cs typeface="Leelawadee" panose="020B0502040204020203" pitchFamily="34" charset="-34"/>
            </a:endParaRP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smtClean="0">
                <a:solidFill>
                  <a:srgbClr val="92D050"/>
                </a:solidFill>
                <a:latin typeface="Leelawadee" panose="020B0502040204020203" pitchFamily="34" charset="-34"/>
                <a:cs typeface="Leelawadee" panose="020B0502040204020203" pitchFamily="34" charset="-34"/>
              </a:rPr>
              <a:t> </a:t>
            </a:r>
            <a:endParaRPr lang="en-US" sz="2800" b="1" dirty="0">
              <a:solidFill>
                <a:srgbClr val="92D050"/>
              </a:solidFill>
              <a:latin typeface="Leelawadee" panose="020B0502040204020203" pitchFamily="34" charset="-34"/>
              <a:cs typeface="Leelawadee" panose="020B0502040204020203" pitchFamily="34" charset="-34"/>
            </a:endParaRPr>
          </a:p>
        </p:txBody>
      </p:sp>
      <p:pic>
        <p:nvPicPr>
          <p:cNvPr id="59394" name="Picture 2"/>
          <p:cNvPicPr>
            <a:picLocks noChangeAspect="1" noChangeArrowheads="1"/>
          </p:cNvPicPr>
          <p:nvPr/>
        </p:nvPicPr>
        <p:blipFill>
          <a:blip r:embed="rId4"/>
          <a:srcRect/>
          <a:stretch>
            <a:fillRect/>
          </a:stretch>
        </p:blipFill>
        <p:spPr bwMode="auto">
          <a:xfrm>
            <a:off x="2006600" y="617771"/>
            <a:ext cx="6615113" cy="8403815"/>
          </a:xfrm>
          <a:prstGeom prst="rect">
            <a:avLst/>
          </a:prstGeom>
          <a:noFill/>
          <a:ln w="9525">
            <a:noFill/>
            <a:miter lim="800000"/>
            <a:headEnd/>
            <a:tailEnd/>
          </a:ln>
        </p:spPr>
      </p:pic>
      <p:sp>
        <p:nvSpPr>
          <p:cNvPr id="11" name="TextBox 10"/>
          <p:cNvSpPr txBox="1"/>
          <p:nvPr/>
        </p:nvSpPr>
        <p:spPr>
          <a:xfrm>
            <a:off x="11645891" y="89548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pg23</a:t>
            </a:r>
            <a:endParaRPr lang="en-US" sz="3600" b="1" dirty="0">
              <a:latin typeface="Leelawadee" panose="020B0502040204020203" pitchFamily="34" charset="-34"/>
              <a:cs typeface="Leelawadee" panose="020B0502040204020203" pitchFamily="34" charset="-34"/>
            </a:endParaRPr>
          </a:p>
        </p:txBody>
      </p:sp>
      <p:sp>
        <p:nvSpPr>
          <p:cNvPr id="12" name="Rectangle 11"/>
          <p:cNvSpPr/>
          <p:nvPr/>
        </p:nvSpPr>
        <p:spPr bwMode="auto">
          <a:xfrm>
            <a:off x="10769600" y="73152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ectangle 8"/>
          <p:cNvSpPr/>
          <p:nvPr/>
        </p:nvSpPr>
        <p:spPr bwMode="auto">
          <a:xfrm>
            <a:off x="103124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 name="Picture 2"/>
          <p:cNvPicPr>
            <a:picLocks noChangeAspect="1" noChangeArrowheads="1"/>
          </p:cNvPicPr>
          <p:nvPr/>
        </p:nvPicPr>
        <p:blipFill>
          <a:blip r:embed="rId4"/>
          <a:srcRect/>
          <a:stretch>
            <a:fillRect/>
          </a:stretch>
        </p:blipFill>
        <p:spPr bwMode="auto">
          <a:xfrm>
            <a:off x="10769600" y="7162800"/>
            <a:ext cx="1343192" cy="1706386"/>
          </a:xfrm>
          <a:prstGeom prst="rect">
            <a:avLst/>
          </a:prstGeom>
          <a:noFill/>
          <a:ln w="9525">
            <a:noFill/>
            <a:miter lim="800000"/>
            <a:headEnd/>
            <a:tailEnd/>
          </a:ln>
        </p:spPr>
      </p:pic>
      <p:sp>
        <p:nvSpPr>
          <p:cNvPr id="19" name="TextBox 18"/>
          <p:cNvSpPr txBox="1"/>
          <p:nvPr/>
        </p:nvSpPr>
        <p:spPr>
          <a:xfrm>
            <a:off x="10312400" y="9107269"/>
            <a:ext cx="2209800" cy="584775"/>
          </a:xfrm>
          <a:prstGeom prst="rect">
            <a:avLst/>
          </a:prstGeom>
          <a:noFill/>
        </p:spPr>
        <p:txBody>
          <a:bodyPr wrap="square" rtlCol="0">
            <a:spAutoFit/>
          </a:bodyPr>
          <a:lstStyle/>
          <a:p>
            <a:r>
              <a:rPr lang="en-US" sz="3200" b="1" dirty="0" smtClean="0">
                <a:latin typeface="Leelawadee" panose="020B0502040204020203" pitchFamily="34" charset="-34"/>
                <a:cs typeface="Leelawadee" panose="020B0502040204020203" pitchFamily="34" charset="-34"/>
              </a:rPr>
              <a:t>pgs23-32 </a:t>
            </a:r>
            <a:endParaRPr lang="en-US" sz="3200" b="1" dirty="0">
              <a:latin typeface="Leelawadee" panose="020B0502040204020203" pitchFamily="34" charset="-34"/>
              <a:cs typeface="Leelawadee" panose="020B0502040204020203" pitchFamily="34" charset="-34"/>
            </a:endParaRPr>
          </a:p>
        </p:txBody>
      </p:sp>
    </p:spTree>
    <p:custDataLst>
      <p:tags r:id="rId1"/>
    </p:custDataLst>
    <p:extLst>
      <p:ext uri="{BB962C8B-B14F-4D97-AF65-F5344CB8AC3E}">
        <p14:creationId xmlns:p14="http://schemas.microsoft.com/office/powerpoint/2010/main" xmlns="" val="2216669945"/>
      </p:ext>
    </p:extLst>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9779000" y="0"/>
            <a:ext cx="322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Title 1"/>
          <p:cNvSpPr>
            <a:spLocks noGrp="1"/>
          </p:cNvSpPr>
          <p:nvPr>
            <p:ph type="title"/>
          </p:nvPr>
        </p:nvSpPr>
        <p:spPr>
          <a:xfrm>
            <a:off x="-584200" y="76200"/>
            <a:ext cx="11125200" cy="1625600"/>
          </a:xfrm>
        </p:spPr>
        <p:txBody>
          <a:bodyPr/>
          <a:lstStyle/>
          <a:p>
            <a:r>
              <a:rPr lang="en-US" b="1" dirty="0" smtClean="0">
                <a:latin typeface="Leelawadee" pitchFamily="34" charset="-34"/>
                <a:cs typeface="Leelawadee" pitchFamily="34" charset="-34"/>
              </a:rPr>
              <a:t>Steps 5 – 7</a:t>
            </a:r>
            <a:br>
              <a:rPr lang="en-US" b="1" dirty="0" smtClean="0">
                <a:latin typeface="Leelawadee" pitchFamily="34" charset="-34"/>
                <a:cs typeface="Leelawadee" pitchFamily="34" charset="-34"/>
              </a:rPr>
            </a:br>
            <a:r>
              <a:rPr lang="en-US" b="1" dirty="0" smtClean="0">
                <a:latin typeface="Leelawadee" pitchFamily="34" charset="-34"/>
                <a:cs typeface="Leelawadee" pitchFamily="34" charset="-34"/>
              </a:rPr>
              <a:t>Craft the Message</a:t>
            </a:r>
            <a:br>
              <a:rPr lang="en-US" b="1" dirty="0" smtClean="0">
                <a:latin typeface="Leelawadee" pitchFamily="34" charset="-34"/>
                <a:cs typeface="Leelawadee" pitchFamily="34" charset="-34"/>
              </a:rPr>
            </a:br>
            <a:endParaRPr lang="en-US" sz="4800" dirty="0">
              <a:latin typeface="Leelawadee" pitchFamily="34" charset="-34"/>
              <a:cs typeface="Leelawadee" pitchFamily="34" charset="-34"/>
            </a:endParaRPr>
          </a:p>
        </p:txBody>
      </p:sp>
      <p:sp>
        <p:nvSpPr>
          <p:cNvPr id="9" name="TextBox 8"/>
          <p:cNvSpPr txBox="1"/>
          <p:nvPr/>
        </p:nvSpPr>
        <p:spPr>
          <a:xfrm>
            <a:off x="9702800" y="533400"/>
            <a:ext cx="3048000" cy="4524315"/>
          </a:xfrm>
          <a:prstGeom prst="rect">
            <a:avLst/>
          </a:prstGeom>
          <a:noFill/>
        </p:spPr>
        <p:txBody>
          <a:bodyPr wrap="square" rtlCol="0">
            <a:spAutoFit/>
          </a:bodyPr>
          <a:lstStyle/>
          <a:p>
            <a:r>
              <a:rPr lang="en-US" sz="3200" b="1" dirty="0" smtClean="0">
                <a:solidFill>
                  <a:schemeClr val="bg1"/>
                </a:solidFill>
                <a:latin typeface="Articulate" pitchFamily="2" charset="0"/>
              </a:rPr>
              <a:t>Instructions</a:t>
            </a:r>
          </a:p>
          <a:p>
            <a:endParaRPr lang="en-US" sz="3200" b="1" dirty="0" smtClean="0">
              <a:solidFill>
                <a:schemeClr val="bg1"/>
              </a:solidFill>
              <a:latin typeface="Articulate" pitchFamily="2" charset="0"/>
            </a:endParaRPr>
          </a:p>
          <a:p>
            <a:endParaRPr lang="en-US" sz="3200" b="1" dirty="0" smtClean="0">
              <a:solidFill>
                <a:schemeClr val="bg1"/>
              </a:solidFill>
              <a:latin typeface="Articulate" pitchFamily="2" charset="0"/>
            </a:endParaRPr>
          </a:p>
          <a:p>
            <a:r>
              <a:rPr lang="en-US" sz="3200" b="1" dirty="0" smtClean="0">
                <a:solidFill>
                  <a:schemeClr val="bg1"/>
                </a:solidFill>
                <a:latin typeface="Articulate" pitchFamily="2" charset="0"/>
              </a:rPr>
              <a:t>Complete remaining steps 5 - 7</a:t>
            </a:r>
          </a:p>
          <a:p>
            <a:r>
              <a:rPr lang="en-US" sz="3200" b="1" dirty="0" smtClean="0">
                <a:solidFill>
                  <a:schemeClr val="bg1"/>
                </a:solidFill>
                <a:latin typeface="Articulate" pitchFamily="2" charset="0"/>
              </a:rPr>
              <a:t>  </a:t>
            </a:r>
          </a:p>
          <a:p>
            <a:endParaRPr lang="en-US" sz="3200" b="1" dirty="0" smtClean="0">
              <a:solidFill>
                <a:schemeClr val="bg1"/>
              </a:solidFill>
              <a:latin typeface="Articulate" pitchFamily="2" charset="0"/>
            </a:endParaRPr>
          </a:p>
          <a:p>
            <a:endParaRPr lang="en-US" sz="3200" dirty="0">
              <a:latin typeface="Articulate" pitchFamily="2" charset="0"/>
            </a:endParaRPr>
          </a:p>
        </p:txBody>
      </p:sp>
      <p:sp>
        <p:nvSpPr>
          <p:cNvPr id="37" name="Rectangle 36"/>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le 37"/>
          <p:cNvSpPr/>
          <p:nvPr/>
        </p:nvSpPr>
        <p:spPr bwMode="auto">
          <a:xfrm>
            <a:off x="102108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TextBox 38"/>
          <p:cNvSpPr txBox="1"/>
          <p:nvPr/>
        </p:nvSpPr>
        <p:spPr>
          <a:xfrm>
            <a:off x="10160000" y="9031069"/>
            <a:ext cx="2286000" cy="584775"/>
          </a:xfrm>
          <a:prstGeom prst="rect">
            <a:avLst/>
          </a:prstGeom>
          <a:noFill/>
        </p:spPr>
        <p:txBody>
          <a:bodyPr wrap="square" rtlCol="0">
            <a:spAutoFit/>
          </a:bodyPr>
          <a:lstStyle/>
          <a:p>
            <a:r>
              <a:rPr lang="en-US" sz="3200" b="1" dirty="0" smtClean="0">
                <a:latin typeface="Leelawadee" panose="020B0502040204020203" pitchFamily="34" charset="-34"/>
                <a:cs typeface="Leelawadee" panose="020B0502040204020203" pitchFamily="34" charset="-34"/>
              </a:rPr>
              <a:t>worksheet</a:t>
            </a:r>
            <a:endParaRPr lang="en-US" sz="3200" b="1" dirty="0">
              <a:latin typeface="Leelawadee" panose="020B0502040204020203" pitchFamily="34" charset="-34"/>
              <a:cs typeface="Leelawadee" panose="020B0502040204020203" pitchFamily="34" charset="-34"/>
            </a:endParaRPr>
          </a:p>
        </p:txBody>
      </p:sp>
      <p:pic>
        <p:nvPicPr>
          <p:cNvPr id="40" name="Picture 2"/>
          <p:cNvPicPr>
            <a:picLocks noChangeAspect="1" noChangeArrowheads="1"/>
          </p:cNvPicPr>
          <p:nvPr/>
        </p:nvPicPr>
        <p:blipFill>
          <a:blip r:embed="rId4"/>
          <a:srcRect/>
          <a:stretch>
            <a:fillRect/>
          </a:stretch>
        </p:blipFill>
        <p:spPr bwMode="auto">
          <a:xfrm>
            <a:off x="10541000" y="7010400"/>
            <a:ext cx="1558569" cy="2057400"/>
          </a:xfrm>
          <a:prstGeom prst="rect">
            <a:avLst/>
          </a:prstGeom>
          <a:noFill/>
          <a:ln w="9525">
            <a:noFill/>
            <a:miter lim="800000"/>
            <a:headEnd/>
            <a:tailEnd/>
          </a:ln>
        </p:spPr>
      </p:pic>
      <p:pic>
        <p:nvPicPr>
          <p:cNvPr id="30" name="Picture 1"/>
          <p:cNvPicPr>
            <a:picLocks noChangeAspect="1" noChangeArrowheads="1"/>
          </p:cNvPicPr>
          <p:nvPr/>
        </p:nvPicPr>
        <p:blipFill>
          <a:blip r:embed="rId5"/>
          <a:srcRect/>
          <a:stretch>
            <a:fillRect/>
          </a:stretch>
        </p:blipFill>
        <p:spPr bwMode="auto">
          <a:xfrm>
            <a:off x="863600" y="3048000"/>
            <a:ext cx="7706169" cy="6240989"/>
          </a:xfrm>
          <a:prstGeom prst="rect">
            <a:avLst/>
          </a:prstGeom>
          <a:noFill/>
          <a:ln w="9525">
            <a:noFill/>
            <a:miter lim="800000"/>
            <a:headEnd/>
            <a:tailEnd/>
          </a:ln>
        </p:spPr>
      </p:pic>
      <p:sp>
        <p:nvSpPr>
          <p:cNvPr id="32" name="Rectangle 31"/>
          <p:cNvSpPr/>
          <p:nvPr/>
        </p:nvSpPr>
        <p:spPr bwMode="auto">
          <a:xfrm>
            <a:off x="863600" y="6172200"/>
            <a:ext cx="3810000" cy="3048000"/>
          </a:xfrm>
          <a:prstGeom prst="rect">
            <a:avLst/>
          </a:prstGeom>
          <a:solidFill>
            <a:srgbClr val="FFC000">
              <a:alpha val="31000"/>
            </a:srgbClr>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Rectangle 32"/>
          <p:cNvSpPr/>
          <p:nvPr/>
        </p:nvSpPr>
        <p:spPr bwMode="auto">
          <a:xfrm>
            <a:off x="4749800" y="3048000"/>
            <a:ext cx="3810000" cy="3048000"/>
          </a:xfrm>
          <a:prstGeom prst="rect">
            <a:avLst/>
          </a:prstGeom>
          <a:solidFill>
            <a:srgbClr val="92D050">
              <a:alpha val="31000"/>
            </a:srgbClr>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Rectangle 34"/>
          <p:cNvSpPr/>
          <p:nvPr/>
        </p:nvSpPr>
        <p:spPr bwMode="auto">
          <a:xfrm>
            <a:off x="4673600" y="6248400"/>
            <a:ext cx="3810000" cy="3048000"/>
          </a:xfrm>
          <a:prstGeom prst="rect">
            <a:avLst/>
          </a:prstGeom>
          <a:solidFill>
            <a:srgbClr val="009999">
              <a:alpha val="31000"/>
            </a:srgbClr>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6" name="TextBox 35"/>
          <p:cNvSpPr txBox="1"/>
          <p:nvPr/>
        </p:nvSpPr>
        <p:spPr>
          <a:xfrm>
            <a:off x="939800" y="6553200"/>
            <a:ext cx="1143000" cy="984885"/>
          </a:xfrm>
          <a:prstGeom prst="rect">
            <a:avLst/>
          </a:prstGeom>
          <a:noFill/>
        </p:spPr>
        <p:txBody>
          <a:bodyPr wrap="square" rtlCol="0">
            <a:spAutoFit/>
          </a:bodyPr>
          <a:lstStyle/>
          <a:p>
            <a:r>
              <a:rPr lang="en-US" dirty="0" smtClean="0">
                <a:latin typeface="Yu Mincho Demibold"/>
                <a:ea typeface="Yu Mincho Demibold"/>
              </a:rPr>
              <a:t>❺</a:t>
            </a:r>
            <a:endParaRPr lang="en-US" dirty="0"/>
          </a:p>
        </p:txBody>
      </p:sp>
      <p:sp>
        <p:nvSpPr>
          <p:cNvPr id="43" name="TextBox 42"/>
          <p:cNvSpPr txBox="1"/>
          <p:nvPr/>
        </p:nvSpPr>
        <p:spPr>
          <a:xfrm>
            <a:off x="7188200" y="6477000"/>
            <a:ext cx="1143000" cy="984885"/>
          </a:xfrm>
          <a:prstGeom prst="rect">
            <a:avLst/>
          </a:prstGeom>
          <a:noFill/>
        </p:spPr>
        <p:txBody>
          <a:bodyPr wrap="square" rtlCol="0">
            <a:spAutoFit/>
          </a:bodyPr>
          <a:lstStyle/>
          <a:p>
            <a:r>
              <a:rPr lang="en-US" dirty="0" smtClean="0">
                <a:latin typeface="Yu Mincho Demibold"/>
                <a:ea typeface="Yu Mincho Demibold"/>
              </a:rPr>
              <a:t>➐</a:t>
            </a:r>
            <a:endParaRPr lang="en-US" dirty="0"/>
          </a:p>
        </p:txBody>
      </p:sp>
      <p:sp>
        <p:nvSpPr>
          <p:cNvPr id="44" name="TextBox 43"/>
          <p:cNvSpPr txBox="1"/>
          <p:nvPr/>
        </p:nvSpPr>
        <p:spPr>
          <a:xfrm>
            <a:off x="5359400" y="3352800"/>
            <a:ext cx="1143000" cy="984885"/>
          </a:xfrm>
          <a:prstGeom prst="rect">
            <a:avLst/>
          </a:prstGeom>
          <a:noFill/>
        </p:spPr>
        <p:txBody>
          <a:bodyPr wrap="square" rtlCol="0">
            <a:spAutoFit/>
          </a:bodyPr>
          <a:lstStyle/>
          <a:p>
            <a:r>
              <a:rPr lang="en-US" dirty="0" smtClean="0">
                <a:latin typeface="Yu Mincho Demibold"/>
                <a:ea typeface="Yu Mincho Demibold"/>
              </a:rPr>
              <a:t>❻</a:t>
            </a:r>
            <a:endParaRPr lang="en-US" dirty="0"/>
          </a:p>
        </p:txBody>
      </p:sp>
    </p:spTree>
    <p:custDataLst>
      <p:tags r:id="rId1"/>
    </p:custDataLst>
    <p:extLst>
      <p:ext uri="{BB962C8B-B14F-4D97-AF65-F5344CB8AC3E}">
        <p14:creationId xmlns:p14="http://schemas.microsoft.com/office/powerpoint/2010/main" xmlns="" val="2216669945"/>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6320839" y="1855001"/>
            <a:ext cx="6683961" cy="7898637"/>
          </a:xfrm>
          <a:prstGeom prst="rect">
            <a:avLst/>
          </a:prstGeom>
          <a:solidFill>
            <a:srgbClr val="009999"/>
          </a:solidFill>
          <a:ln w="9525" cap="flat" cmpd="sng" algn="in">
            <a:noFill/>
            <a:prstDash val="solid"/>
            <a:round/>
            <a:headEnd type="none" w="med" len="med"/>
            <a:tailEnd type="none" w="med" len="med"/>
          </a:ln>
          <a:effectLst/>
          <a:extLst/>
        </p:spPr>
        <p:txBody>
          <a:bodyPr vert="horz" wrap="square" lIns="36524" tIns="36524" rIns="36524" bIns="36524" numCol="1" rtlCol="0" anchor="t" anchorCtr="0" compatLnSpc="1">
            <a:prstTxWarp prst="textNoShape">
              <a:avLst/>
            </a:prstTxWarp>
          </a:bodyPr>
          <a:lstStyle/>
          <a:p>
            <a:pPr algn="l" defTabSz="913133"/>
            <a:r>
              <a:rPr lang="en-US" sz="1800" b="1" dirty="0">
                <a:solidFill>
                  <a:schemeClr val="tx1"/>
                </a:solidFill>
                <a:latin typeface="Arial" charset="0"/>
                <a:cs typeface="Arial" charset="0"/>
              </a:rPr>
              <a:t>E a</a:t>
            </a:r>
          </a:p>
        </p:txBody>
      </p:sp>
      <p:sp>
        <p:nvSpPr>
          <p:cNvPr id="9" name="Rectangle 8"/>
          <p:cNvSpPr/>
          <p:nvPr/>
        </p:nvSpPr>
        <p:spPr bwMode="auto">
          <a:xfrm>
            <a:off x="0" y="1855001"/>
            <a:ext cx="6683961" cy="7898637"/>
          </a:xfrm>
          <a:prstGeom prst="rect">
            <a:avLst/>
          </a:prstGeom>
          <a:solidFill>
            <a:srgbClr val="008C82"/>
          </a:solidFill>
          <a:ln w="9525" cap="flat" cmpd="sng" algn="in">
            <a:noFill/>
            <a:prstDash val="solid"/>
            <a:round/>
            <a:headEnd type="none" w="med" len="med"/>
            <a:tailEnd type="none" w="med" len="med"/>
          </a:ln>
          <a:effectLst/>
          <a:extLst/>
        </p:spPr>
        <p:txBody>
          <a:bodyPr vert="horz" wrap="square" lIns="36524" tIns="36524" rIns="36524" bIns="36524" numCol="1" rtlCol="0" anchor="t" anchorCtr="0" compatLnSpc="1">
            <a:prstTxWarp prst="textNoShape">
              <a:avLst/>
            </a:prstTxWarp>
          </a:bodyPr>
          <a:lstStyle/>
          <a:p>
            <a:pPr algn="l" defTabSz="913133"/>
            <a:endParaRPr lang="en-US" sz="1800" b="1">
              <a:solidFill>
                <a:schemeClr val="tx1"/>
              </a:solidFill>
              <a:latin typeface="Arial" charset="0"/>
              <a:cs typeface="Arial" charset="0"/>
            </a:endParaRPr>
          </a:p>
        </p:txBody>
      </p:sp>
      <p:sp>
        <p:nvSpPr>
          <p:cNvPr id="4" name="Title 1"/>
          <p:cNvSpPr txBox="1">
            <a:spLocks/>
          </p:cNvSpPr>
          <p:nvPr/>
        </p:nvSpPr>
        <p:spPr>
          <a:xfrm>
            <a:off x="537750" y="51275"/>
            <a:ext cx="11703050" cy="1625600"/>
          </a:xfrm>
          <a:prstGeom prst="rect">
            <a:avLst/>
          </a:prstGeom>
        </p:spPr>
        <p:txBody>
          <a:bodyPr lIns="91277" tIns="45634" rIns="91277" bIns="45634">
            <a:normAutofit/>
          </a:bodyPr>
          <a:lstStyle>
            <a:lvl1pPr algn="ctr" rtl="0" eaLnBrk="0" fontAlgn="base" hangingPunct="0">
              <a:spcBef>
                <a:spcPct val="0"/>
              </a:spcBef>
              <a:spcAft>
                <a:spcPct val="0"/>
              </a:spcAft>
              <a:defRPr sz="4600" b="1">
                <a:solidFill>
                  <a:schemeClr val="tx2"/>
                </a:solidFill>
                <a:latin typeface="+mj-lt"/>
                <a:ea typeface="+mj-ea"/>
                <a:cs typeface="+mj-cs"/>
              </a:defRPr>
            </a:lvl1pPr>
            <a:lvl2pPr algn="ctr" rtl="0" eaLnBrk="0" fontAlgn="base" hangingPunct="0">
              <a:spcBef>
                <a:spcPct val="0"/>
              </a:spcBef>
              <a:spcAft>
                <a:spcPct val="0"/>
              </a:spcAft>
              <a:defRPr sz="4600" b="1">
                <a:solidFill>
                  <a:schemeClr val="tx2"/>
                </a:solidFill>
                <a:latin typeface="Arial" charset="0"/>
              </a:defRPr>
            </a:lvl2pPr>
            <a:lvl3pPr algn="ctr" rtl="0" eaLnBrk="0" fontAlgn="base" hangingPunct="0">
              <a:spcBef>
                <a:spcPct val="0"/>
              </a:spcBef>
              <a:spcAft>
                <a:spcPct val="0"/>
              </a:spcAft>
              <a:defRPr sz="4600" b="1">
                <a:solidFill>
                  <a:schemeClr val="tx2"/>
                </a:solidFill>
                <a:latin typeface="Arial" charset="0"/>
              </a:defRPr>
            </a:lvl3pPr>
            <a:lvl4pPr algn="ctr" rtl="0" eaLnBrk="0" fontAlgn="base" hangingPunct="0">
              <a:spcBef>
                <a:spcPct val="0"/>
              </a:spcBef>
              <a:spcAft>
                <a:spcPct val="0"/>
              </a:spcAft>
              <a:defRPr sz="4600" b="1">
                <a:solidFill>
                  <a:schemeClr val="tx2"/>
                </a:solidFill>
                <a:latin typeface="Arial" charset="0"/>
              </a:defRPr>
            </a:lvl4pPr>
            <a:lvl5pPr algn="ctr" rtl="0" eaLnBrk="0" fontAlgn="base" hangingPunct="0">
              <a:spcBef>
                <a:spcPct val="0"/>
              </a:spcBef>
              <a:spcAft>
                <a:spcPct val="0"/>
              </a:spcAft>
              <a:defRPr sz="4600" b="1">
                <a:solidFill>
                  <a:schemeClr val="tx2"/>
                </a:solidFill>
                <a:latin typeface="Arial" charset="0"/>
              </a:defRPr>
            </a:lvl5pPr>
            <a:lvl6pPr marL="648783" algn="ctr" rtl="0" fontAlgn="base">
              <a:spcBef>
                <a:spcPct val="0"/>
              </a:spcBef>
              <a:spcAft>
                <a:spcPct val="0"/>
              </a:spcAft>
              <a:defRPr sz="4600" b="1">
                <a:solidFill>
                  <a:schemeClr val="tx2"/>
                </a:solidFill>
                <a:latin typeface="Arial" charset="0"/>
              </a:defRPr>
            </a:lvl6pPr>
            <a:lvl7pPr marL="1297595" algn="ctr" rtl="0" fontAlgn="base">
              <a:spcBef>
                <a:spcPct val="0"/>
              </a:spcBef>
              <a:spcAft>
                <a:spcPct val="0"/>
              </a:spcAft>
              <a:defRPr sz="4600" b="1">
                <a:solidFill>
                  <a:schemeClr val="tx2"/>
                </a:solidFill>
                <a:latin typeface="Arial" charset="0"/>
              </a:defRPr>
            </a:lvl7pPr>
            <a:lvl8pPr marL="1946409" algn="ctr" rtl="0" fontAlgn="base">
              <a:spcBef>
                <a:spcPct val="0"/>
              </a:spcBef>
              <a:spcAft>
                <a:spcPct val="0"/>
              </a:spcAft>
              <a:defRPr sz="4600" b="1">
                <a:solidFill>
                  <a:schemeClr val="tx2"/>
                </a:solidFill>
                <a:latin typeface="Arial" charset="0"/>
              </a:defRPr>
            </a:lvl8pPr>
            <a:lvl9pPr marL="2595204" algn="ctr" rtl="0" fontAlgn="base">
              <a:spcBef>
                <a:spcPct val="0"/>
              </a:spcBef>
              <a:spcAft>
                <a:spcPct val="0"/>
              </a:spcAft>
              <a:defRPr sz="4600" b="1">
                <a:solidFill>
                  <a:schemeClr val="tx2"/>
                </a:solidFill>
                <a:latin typeface="Arial" charset="0"/>
              </a:defRPr>
            </a:lvl9pPr>
          </a:lstStyle>
          <a:p>
            <a:r>
              <a:rPr lang="en-US" sz="6000" kern="0" dirty="0">
                <a:solidFill>
                  <a:prstClr val="black">
                    <a:lumMod val="65000"/>
                    <a:lumOff val="35000"/>
                  </a:prstClr>
                </a:solidFill>
                <a:latin typeface="Leelawadee" panose="020B0502040204020203" pitchFamily="34" charset="-34"/>
                <a:ea typeface="ヒラギノ角ゴ ProN W3" charset="0"/>
                <a:cs typeface="Leelawadee" panose="020B0502040204020203" pitchFamily="34" charset="-34"/>
              </a:rPr>
              <a:t> </a:t>
            </a:r>
          </a:p>
        </p:txBody>
      </p:sp>
      <p:sp>
        <p:nvSpPr>
          <p:cNvPr id="2" name="TextBox 1"/>
          <p:cNvSpPr txBox="1"/>
          <p:nvPr/>
        </p:nvSpPr>
        <p:spPr>
          <a:xfrm>
            <a:off x="854838" y="3466959"/>
            <a:ext cx="4831175" cy="1754191"/>
          </a:xfrm>
          <a:prstGeom prst="rect">
            <a:avLst/>
          </a:prstGeom>
          <a:noFill/>
        </p:spPr>
        <p:txBody>
          <a:bodyPr wrap="square" lIns="91314" tIns="45653" rIns="91314" bIns="45653" rtlCol="0">
            <a:spAutoFit/>
          </a:bodyPr>
          <a:lstStyle/>
          <a:p>
            <a:r>
              <a:rPr lang="en-US" sz="3600" b="1" dirty="0">
                <a:solidFill>
                  <a:schemeClr val="bg1"/>
                </a:solidFill>
                <a:latin typeface="Arial" pitchFamily="34" charset="0"/>
                <a:cs typeface="Arial" pitchFamily="34" charset="0"/>
              </a:rPr>
              <a:t>What’s one thing you </a:t>
            </a:r>
            <a:r>
              <a:rPr lang="en-US" sz="3600" b="1" dirty="0" smtClean="0">
                <a:solidFill>
                  <a:schemeClr val="bg1"/>
                </a:solidFill>
                <a:latin typeface="Arial" pitchFamily="34" charset="0"/>
                <a:cs typeface="Arial" pitchFamily="34" charset="0"/>
              </a:rPr>
              <a:t>want to learn from today’s session?</a:t>
            </a:r>
            <a:endParaRPr lang="en-US" sz="3600" b="1" dirty="0">
              <a:solidFill>
                <a:schemeClr val="bg1"/>
              </a:solidFill>
              <a:latin typeface="Arial" pitchFamily="34" charset="0"/>
              <a:cs typeface="Arial" pitchFamily="34" charset="0"/>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63262" y="8177212"/>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099588" y="7282657"/>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80326" y="8239130"/>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32088" y="7285833"/>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31194" y="8239130"/>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90680" y="7282657"/>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6"/>
          <p:cNvSpPr>
            <a:spLocks noGrp="1"/>
          </p:cNvSpPr>
          <p:nvPr>
            <p:ph type="title"/>
          </p:nvPr>
        </p:nvSpPr>
        <p:spPr>
          <a:xfrm>
            <a:off x="863600" y="381000"/>
            <a:ext cx="11703050" cy="1819275"/>
          </a:xfrm>
        </p:spPr>
        <p:txBody>
          <a:bodyPr/>
          <a:lstStyle/>
          <a:p>
            <a:r>
              <a:rPr lang="en-US" sz="4800" b="1" dirty="0" smtClean="0">
                <a:solidFill>
                  <a:schemeClr val="tx1">
                    <a:lumMod val="65000"/>
                    <a:lumOff val="35000"/>
                  </a:schemeClr>
                </a:solidFill>
              </a:rPr>
              <a:t>One Thing…</a:t>
            </a:r>
            <a:endParaRPr lang="en-US" sz="4800" b="1" dirty="0">
              <a:solidFill>
                <a:schemeClr val="tx1">
                  <a:lumMod val="65000"/>
                  <a:lumOff val="35000"/>
                </a:schemeClr>
              </a:solidFill>
              <a:latin typeface="Arial" pitchFamily="34" charset="0"/>
              <a:cs typeface="Arial" pitchFamily="34" charset="0"/>
            </a:endParaRPr>
          </a:p>
        </p:txBody>
      </p:sp>
      <p:pic>
        <p:nvPicPr>
          <p:cNvPr id="15"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97000" y="8001000"/>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1778000" y="8553271"/>
            <a:ext cx="9296400" cy="923194"/>
          </a:xfrm>
          <a:prstGeom prst="rect">
            <a:avLst/>
          </a:prstGeom>
          <a:noFill/>
        </p:spPr>
        <p:txBody>
          <a:bodyPr wrap="square" lIns="91314" tIns="45653" rIns="91314" bIns="45653" rtlCol="0">
            <a:spAutoFit/>
          </a:bodyPr>
          <a:lstStyle/>
          <a:p>
            <a:endParaRPr lang="en-US" sz="5400" b="1" dirty="0">
              <a:solidFill>
                <a:schemeClr val="bg1"/>
              </a:solidFill>
              <a:latin typeface="Arial" pitchFamily="34" charset="0"/>
              <a:cs typeface="Arial" pitchFamily="34" charset="0"/>
            </a:endParaRPr>
          </a:p>
        </p:txBody>
      </p:sp>
      <p:pic>
        <p:nvPicPr>
          <p:cNvPr id="18" name="Picture 4" descr="Image result for blue sticky note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21286093">
            <a:off x="3640659" y="4830008"/>
            <a:ext cx="5857875" cy="4352926"/>
          </a:xfrm>
          <a:prstGeom prst="rect">
            <a:avLst/>
          </a:prstGeom>
          <a:noFill/>
        </p:spPr>
      </p:pic>
    </p:spTree>
    <p:custDataLst>
      <p:tags r:id="rId1"/>
    </p:custDataLst>
    <p:extLst>
      <p:ext uri="{BB962C8B-B14F-4D97-AF65-F5344CB8AC3E}">
        <p14:creationId xmlns:p14="http://schemas.microsoft.com/office/powerpoint/2010/main" xmlns="" val="3574271096"/>
      </p:ext>
    </p:extLst>
  </p:cSld>
  <p:clrMapOvr>
    <a:masterClrMapping/>
  </p:clrMapOvr>
  <p:transition spd="slow">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p:txBody>
          <a:bodyPr/>
          <a:lstStyle/>
          <a:p>
            <a:r>
              <a:rPr lang="en-US" dirty="0"/>
              <a:t>1</a:t>
            </a:r>
          </a:p>
        </p:txBody>
      </p:sp>
      <p:sp>
        <p:nvSpPr>
          <p:cNvPr id="27" name="Text Placeholder 16"/>
          <p:cNvSpPr>
            <a:spLocks noGrp="1"/>
          </p:cNvSpPr>
          <p:nvPr>
            <p:ph type="body" sz="quarter" idx="21"/>
          </p:nvPr>
        </p:nvSpPr>
        <p:spPr>
          <a:xfrm>
            <a:off x="9144000" y="609600"/>
            <a:ext cx="2590800" cy="3657600"/>
          </a:xfrm>
        </p:spPr>
        <p:txBody>
          <a:bodyPr/>
          <a:lstStyle/>
          <a:p>
            <a:r>
              <a:rPr lang="en-US" dirty="0"/>
              <a:t>1</a:t>
            </a:r>
          </a:p>
        </p:txBody>
      </p:sp>
      <p:sp>
        <p:nvSpPr>
          <p:cNvPr id="28" name="Text Placeholder 16"/>
          <p:cNvSpPr>
            <a:spLocks noGrp="1"/>
          </p:cNvSpPr>
          <p:nvPr>
            <p:ph type="body" sz="quarter" idx="21"/>
          </p:nvPr>
        </p:nvSpPr>
        <p:spPr>
          <a:xfrm>
            <a:off x="9144000" y="609600"/>
            <a:ext cx="2590800" cy="3657600"/>
          </a:xfrm>
        </p:spPr>
        <p:txBody>
          <a:bodyPr/>
          <a:lstStyle/>
          <a:p>
            <a:r>
              <a:rPr lang="en-US" dirty="0"/>
              <a:t>1</a:t>
            </a:r>
          </a:p>
        </p:txBody>
      </p:sp>
      <p:sp>
        <p:nvSpPr>
          <p:cNvPr id="29" name="Text Placeholder 16"/>
          <p:cNvSpPr>
            <a:spLocks noGrp="1"/>
          </p:cNvSpPr>
          <p:nvPr>
            <p:ph type="body" sz="quarter" idx="21"/>
          </p:nvPr>
        </p:nvSpPr>
        <p:spPr>
          <a:xfrm>
            <a:off x="9144000" y="609600"/>
            <a:ext cx="2590800" cy="3657600"/>
          </a:xfrm>
        </p:spPr>
        <p:txBody>
          <a:bodyPr/>
          <a:lstStyle/>
          <a:p>
            <a:r>
              <a:rPr lang="en-US" dirty="0"/>
              <a:t>1</a:t>
            </a:r>
          </a:p>
        </p:txBody>
      </p:sp>
      <p:sp>
        <p:nvSpPr>
          <p:cNvPr id="30" name="Rectangle 29"/>
          <p:cNvSpPr/>
          <p:nvPr/>
        </p:nvSpPr>
        <p:spPr bwMode="auto">
          <a:xfrm>
            <a:off x="8509000" y="0"/>
            <a:ext cx="449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Text Box 4"/>
          <p:cNvSpPr txBox="1">
            <a:spLocks noChangeArrowheads="1"/>
          </p:cNvSpPr>
          <p:nvPr/>
        </p:nvSpPr>
        <p:spPr bwMode="auto">
          <a:xfrm>
            <a:off x="8534400" y="2743200"/>
            <a:ext cx="4140200" cy="2147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36450" tIns="36450" rIns="36450" bIns="36450" numCol="1" anchor="t" anchorCtr="0" compatLnSpc="1">
            <a:prstTxWarp prst="textNoShape">
              <a:avLst/>
            </a:prstTxWarp>
          </a:bodyPr>
          <a:lstStyle/>
          <a:p>
            <a:pPr algn="l" defTabSz="911259"/>
            <a:endParaRPr lang="en-US" altLang="en-US" sz="4800" b="1" dirty="0" smtClean="0">
              <a:solidFill>
                <a:schemeClr val="bg1"/>
              </a:solidFill>
              <a:latin typeface="Leelawadee" panose="020B0502040204020203" pitchFamily="34" charset="-34"/>
              <a:cs typeface="Leelawadee" panose="020B0502040204020203" pitchFamily="34" charset="-34"/>
            </a:endParaRPr>
          </a:p>
          <a:p>
            <a:pPr algn="l" defTabSz="911259"/>
            <a:endParaRPr lang="en-US" altLang="en-US" sz="4800" dirty="0" smtClean="0">
              <a:solidFill>
                <a:schemeClr val="bg1"/>
              </a:solidFill>
              <a:latin typeface="Leelawadee" panose="020B0502040204020203" pitchFamily="34" charset="-34"/>
              <a:cs typeface="Leelawadee" panose="020B0502040204020203" pitchFamily="34" charset="-34"/>
            </a:endParaRPr>
          </a:p>
          <a:p>
            <a:pPr algn="l" defTabSz="911259"/>
            <a:r>
              <a:rPr lang="en-US" altLang="en-US" sz="4400" b="1" dirty="0">
                <a:latin typeface="Arial Narrow" pitchFamily="34" charset="0"/>
                <a:cs typeface="Arial" pitchFamily="34" charset="0"/>
              </a:rPr>
              <a:t/>
            </a:r>
            <a:br>
              <a:rPr lang="en-US" altLang="en-US" sz="4400" b="1" dirty="0">
                <a:latin typeface="Arial Narrow" pitchFamily="34" charset="0"/>
                <a:cs typeface="Arial" pitchFamily="34" charset="0"/>
              </a:rPr>
            </a:br>
            <a:endParaRPr lang="en-US" altLang="en-US" sz="1000" dirty="0">
              <a:latin typeface="Arial Narrow" pitchFamily="34" charset="0"/>
              <a:cs typeface="Arial" pitchFamily="34" charset="0"/>
            </a:endParaRPr>
          </a:p>
          <a:p>
            <a:pPr algn="l" defTabSz="911259"/>
            <a:endParaRPr lang="en-US" altLang="en-US" sz="1000" dirty="0">
              <a:latin typeface="Arial Narrow" pitchFamily="34" charset="0"/>
              <a:cs typeface="Arial" pitchFamily="34" charset="0"/>
            </a:endParaRPr>
          </a:p>
          <a:p>
            <a:pPr algn="l" defTabSz="911259"/>
            <a:r>
              <a:rPr lang="en-US" altLang="en-US" sz="1000" dirty="0">
                <a:latin typeface="Arial Narrow" pitchFamily="34" charset="0"/>
                <a:cs typeface="Arial" pitchFamily="34" charset="0"/>
              </a:rPr>
              <a:t/>
            </a:r>
            <a:br>
              <a:rPr lang="en-US" altLang="en-US" sz="1000" dirty="0">
                <a:latin typeface="Arial Narrow" pitchFamily="34" charset="0"/>
                <a:cs typeface="Arial" pitchFamily="34" charset="0"/>
              </a:rPr>
            </a:br>
            <a:endParaRPr lang="en-US" altLang="en-US" sz="1000" b="1" dirty="0">
              <a:latin typeface="Arial Narrow" pitchFamily="34" charset="0"/>
              <a:cs typeface="Arial" pitchFamily="34" charset="0"/>
            </a:endParaRPr>
          </a:p>
          <a:p>
            <a:pPr algn="l" defTabSz="911259"/>
            <a:endParaRPr lang="en-US" altLang="en-US" sz="1000" dirty="0">
              <a:latin typeface="Arial Narrow" pitchFamily="34" charset="0"/>
              <a:cs typeface="Arial" pitchFamily="34" charset="0"/>
            </a:endParaRPr>
          </a:p>
          <a:p>
            <a:pPr algn="l" defTabSz="911259"/>
            <a:endParaRPr lang="en-US" altLang="en-US" sz="1800" dirty="0">
              <a:solidFill>
                <a:schemeClr val="tx1"/>
              </a:solidFill>
              <a:latin typeface="Arial" pitchFamily="34" charset="0"/>
              <a:cs typeface="Arial" pitchFamily="34" charset="0"/>
            </a:endParaRPr>
          </a:p>
        </p:txBody>
      </p:sp>
      <p:sp>
        <p:nvSpPr>
          <p:cNvPr id="21" name="TextBox 20"/>
          <p:cNvSpPr txBox="1"/>
          <p:nvPr/>
        </p:nvSpPr>
        <p:spPr>
          <a:xfrm>
            <a:off x="11645891" y="89548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pg23</a:t>
            </a:r>
            <a:endParaRPr lang="en-US" sz="3600" b="1" dirty="0">
              <a:latin typeface="Leelawadee" panose="020B0502040204020203" pitchFamily="34" charset="-34"/>
              <a:cs typeface="Leelawadee" panose="020B0502040204020203" pitchFamily="34" charset="-34"/>
            </a:endParaRPr>
          </a:p>
        </p:txBody>
      </p:sp>
      <p:pic>
        <p:nvPicPr>
          <p:cNvPr id="5122" name="Picture 2"/>
          <p:cNvPicPr>
            <a:picLocks noChangeAspect="1" noChangeArrowheads="1"/>
          </p:cNvPicPr>
          <p:nvPr/>
        </p:nvPicPr>
        <p:blipFill>
          <a:blip r:embed="rId4"/>
          <a:srcRect/>
          <a:stretch>
            <a:fillRect/>
          </a:stretch>
        </p:blipFill>
        <p:spPr bwMode="auto">
          <a:xfrm>
            <a:off x="0" y="1295400"/>
            <a:ext cx="8483600" cy="8006046"/>
          </a:xfrm>
          <a:prstGeom prst="rect">
            <a:avLst/>
          </a:prstGeom>
          <a:noFill/>
          <a:ln w="9525">
            <a:noFill/>
            <a:miter lim="800000"/>
            <a:headEnd/>
            <a:tailEnd/>
          </a:ln>
        </p:spPr>
      </p:pic>
      <p:sp>
        <p:nvSpPr>
          <p:cNvPr id="12" name="Rectangle 11"/>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Rectangle 12"/>
          <p:cNvSpPr/>
          <p:nvPr/>
        </p:nvSpPr>
        <p:spPr bwMode="auto">
          <a:xfrm>
            <a:off x="102108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Box 13"/>
          <p:cNvSpPr txBox="1"/>
          <p:nvPr/>
        </p:nvSpPr>
        <p:spPr>
          <a:xfrm>
            <a:off x="10160000" y="9031069"/>
            <a:ext cx="2286000" cy="584775"/>
          </a:xfrm>
          <a:prstGeom prst="rect">
            <a:avLst/>
          </a:prstGeom>
          <a:noFill/>
        </p:spPr>
        <p:txBody>
          <a:bodyPr wrap="square" rtlCol="0">
            <a:spAutoFit/>
          </a:bodyPr>
          <a:lstStyle/>
          <a:p>
            <a:r>
              <a:rPr lang="en-US" sz="3200" b="1" dirty="0" smtClean="0">
                <a:latin typeface="Leelawadee" panose="020B0502040204020203" pitchFamily="34" charset="-34"/>
                <a:cs typeface="Leelawadee" panose="020B0502040204020203" pitchFamily="34" charset="-34"/>
              </a:rPr>
              <a:t>pg33</a:t>
            </a:r>
            <a:endParaRPr lang="en-US" sz="3200" b="1" dirty="0">
              <a:latin typeface="Leelawadee" panose="020B0502040204020203" pitchFamily="34" charset="-34"/>
              <a:cs typeface="Leelawadee" panose="020B0502040204020203" pitchFamily="34" charset="-34"/>
            </a:endParaRPr>
          </a:p>
        </p:txBody>
      </p:sp>
      <p:pic>
        <p:nvPicPr>
          <p:cNvPr id="6147" name="Picture 3"/>
          <p:cNvPicPr>
            <a:picLocks noChangeAspect="1" noChangeArrowheads="1"/>
          </p:cNvPicPr>
          <p:nvPr/>
        </p:nvPicPr>
        <p:blipFill>
          <a:blip r:embed="rId5"/>
          <a:srcRect/>
          <a:stretch>
            <a:fillRect/>
          </a:stretch>
        </p:blipFill>
        <p:spPr bwMode="auto">
          <a:xfrm>
            <a:off x="10541000" y="7086600"/>
            <a:ext cx="1416752" cy="1819275"/>
          </a:xfrm>
          <a:prstGeom prst="rect">
            <a:avLst/>
          </a:prstGeom>
          <a:noFill/>
          <a:ln w="9525">
            <a:noFill/>
            <a:miter lim="800000"/>
            <a:headEnd/>
            <a:tailEnd/>
          </a:ln>
        </p:spPr>
      </p:pic>
      <p:sp>
        <p:nvSpPr>
          <p:cNvPr id="16" name="Footer Placeholder 4"/>
          <p:cNvSpPr txBox="1">
            <a:spLocks/>
          </p:cNvSpPr>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j-lt"/>
                <a:ea typeface="ヒラギノ角ゴ ProN W3" charset="0"/>
                <a:cs typeface="ヒラギノ角ゴ ProN W3" charset="0"/>
                <a:sym typeface="Gill Sans" charset="0"/>
              </a:rPr>
              <a:t>©2017 copyright Employee Performance Solutions, LLC  All Rights Reserved | For Use Within Client Organization</a:t>
            </a:r>
            <a:endParaRPr kumimoji="0" lang="en-US" sz="1200" b="0" i="0" u="none" strike="noStrike" kern="1200" cap="none" spc="0" normalizeH="0" baseline="0" noProof="0" dirty="0">
              <a:ln>
                <a:noFill/>
              </a:ln>
              <a:solidFill>
                <a:schemeClr val="tx1">
                  <a:tint val="75000"/>
                </a:schemeClr>
              </a:solidFill>
              <a:effectLst/>
              <a:uLnTx/>
              <a:uFillTx/>
              <a:latin typeface="+mj-lt"/>
              <a:ea typeface="ヒラギノ角ゴ ProN W3" charset="0"/>
              <a:cs typeface="ヒラギノ角ゴ ProN W3" charset="0"/>
              <a:sym typeface="Gill Sans" charset="0"/>
            </a:endParaRPr>
          </a:p>
        </p:txBody>
      </p:sp>
    </p:spTree>
    <p:custDataLst>
      <p:tags r:id="rId1"/>
    </p:custDataLst>
    <p:extLst>
      <p:ext uri="{BB962C8B-B14F-4D97-AF65-F5344CB8AC3E}">
        <p14:creationId xmlns="" xmlns:p14="http://schemas.microsoft.com/office/powerpoint/2010/main" val="392078600"/>
      </p:ext>
    </p:extLst>
  </p:cSld>
  <p:clrMapOvr>
    <a:masterClrMapping/>
  </p:clrMapOvr>
  <p:transition spd="slow">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p:txBody>
          <a:bodyPr/>
          <a:lstStyle/>
          <a:p>
            <a:r>
              <a:rPr lang="en-US" dirty="0"/>
              <a:t>1</a:t>
            </a:r>
          </a:p>
        </p:txBody>
      </p:sp>
      <p:sp>
        <p:nvSpPr>
          <p:cNvPr id="19" name="TextBox 18"/>
          <p:cNvSpPr txBox="1"/>
          <p:nvPr/>
        </p:nvSpPr>
        <p:spPr>
          <a:xfrm>
            <a:off x="2161034" y="9318441"/>
            <a:ext cx="10843767" cy="267415"/>
          </a:xfrm>
          <a:prstGeom prst="rect">
            <a:avLst/>
          </a:prstGeom>
          <a:noFill/>
        </p:spPr>
        <p:txBody>
          <a:bodyPr wrap="square" lIns="91127" tIns="45552" rIns="91127" bIns="45552" rtlCol="0">
            <a:spAutoFit/>
          </a:bodyPr>
          <a:lstStyle/>
          <a:p>
            <a:pPr algn="r"/>
            <a:r>
              <a:rPr lang="en-US" sz="1100" dirty="0">
                <a:solidFill>
                  <a:srgbClr val="FFFFFF"/>
                </a:solidFill>
              </a:rPr>
              <a:t>copyright2013© Employee Performance Solutions LLC</a:t>
            </a:r>
          </a:p>
        </p:txBody>
      </p:sp>
      <p:sp>
        <p:nvSpPr>
          <p:cNvPr id="27" name="Text Placeholder 16"/>
          <p:cNvSpPr>
            <a:spLocks noGrp="1"/>
          </p:cNvSpPr>
          <p:nvPr>
            <p:ph type="body" sz="quarter" idx="21"/>
          </p:nvPr>
        </p:nvSpPr>
        <p:spPr>
          <a:xfrm>
            <a:off x="9144000" y="609600"/>
            <a:ext cx="2590800" cy="3657600"/>
          </a:xfrm>
        </p:spPr>
        <p:txBody>
          <a:bodyPr/>
          <a:lstStyle/>
          <a:p>
            <a:r>
              <a:rPr lang="en-US" dirty="0"/>
              <a:t>1</a:t>
            </a:r>
          </a:p>
        </p:txBody>
      </p:sp>
      <p:sp>
        <p:nvSpPr>
          <p:cNvPr id="28" name="Text Placeholder 16"/>
          <p:cNvSpPr>
            <a:spLocks noGrp="1"/>
          </p:cNvSpPr>
          <p:nvPr>
            <p:ph type="body" sz="quarter" idx="21"/>
          </p:nvPr>
        </p:nvSpPr>
        <p:spPr>
          <a:xfrm>
            <a:off x="9144000" y="609600"/>
            <a:ext cx="2590800" cy="3657600"/>
          </a:xfrm>
        </p:spPr>
        <p:txBody>
          <a:bodyPr/>
          <a:lstStyle/>
          <a:p>
            <a:r>
              <a:rPr lang="en-US" dirty="0"/>
              <a:t>1</a:t>
            </a:r>
          </a:p>
        </p:txBody>
      </p:sp>
      <p:sp>
        <p:nvSpPr>
          <p:cNvPr id="29" name="Text Placeholder 16"/>
          <p:cNvSpPr>
            <a:spLocks noGrp="1"/>
          </p:cNvSpPr>
          <p:nvPr>
            <p:ph type="body" sz="quarter" idx="21"/>
          </p:nvPr>
        </p:nvSpPr>
        <p:spPr>
          <a:xfrm>
            <a:off x="9144000" y="609600"/>
            <a:ext cx="2590800" cy="3657600"/>
          </a:xfrm>
        </p:spPr>
        <p:txBody>
          <a:bodyPr/>
          <a:lstStyle/>
          <a:p>
            <a:r>
              <a:rPr lang="en-US" dirty="0"/>
              <a:t>1</a:t>
            </a:r>
          </a:p>
        </p:txBody>
      </p:sp>
      <p:sp>
        <p:nvSpPr>
          <p:cNvPr id="30" name="Rectangle 29"/>
          <p:cNvSpPr/>
          <p:nvPr/>
        </p:nvSpPr>
        <p:spPr bwMode="auto">
          <a:xfrm>
            <a:off x="8509000" y="0"/>
            <a:ext cx="449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Text Box 4"/>
          <p:cNvSpPr txBox="1">
            <a:spLocks noChangeArrowheads="1"/>
          </p:cNvSpPr>
          <p:nvPr/>
        </p:nvSpPr>
        <p:spPr bwMode="auto">
          <a:xfrm>
            <a:off x="8534400" y="2743200"/>
            <a:ext cx="4140200" cy="2147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36450" tIns="36450" rIns="36450" bIns="36450" numCol="1" anchor="t" anchorCtr="0" compatLnSpc="1">
            <a:prstTxWarp prst="textNoShape">
              <a:avLst/>
            </a:prstTxWarp>
          </a:bodyPr>
          <a:lstStyle/>
          <a:p>
            <a:pPr algn="l" defTabSz="911259"/>
            <a:endParaRPr lang="en-US" altLang="en-US" sz="4800" b="1" dirty="0" smtClean="0">
              <a:solidFill>
                <a:schemeClr val="bg1"/>
              </a:solidFill>
              <a:latin typeface="Leelawadee" panose="020B0502040204020203" pitchFamily="34" charset="-34"/>
              <a:cs typeface="Leelawadee" panose="020B0502040204020203" pitchFamily="34" charset="-34"/>
            </a:endParaRPr>
          </a:p>
          <a:p>
            <a:pPr algn="l" defTabSz="911259"/>
            <a:endParaRPr lang="en-US" altLang="en-US" sz="4800" dirty="0" smtClean="0">
              <a:solidFill>
                <a:schemeClr val="bg1"/>
              </a:solidFill>
              <a:latin typeface="Leelawadee" panose="020B0502040204020203" pitchFamily="34" charset="-34"/>
              <a:cs typeface="Leelawadee" panose="020B0502040204020203" pitchFamily="34" charset="-34"/>
            </a:endParaRPr>
          </a:p>
          <a:p>
            <a:pPr algn="l" defTabSz="911259"/>
            <a:r>
              <a:rPr lang="en-US" altLang="en-US" sz="4400" b="1" dirty="0">
                <a:latin typeface="Arial Narrow" pitchFamily="34" charset="0"/>
                <a:cs typeface="Arial" pitchFamily="34" charset="0"/>
              </a:rPr>
              <a:t/>
            </a:r>
            <a:br>
              <a:rPr lang="en-US" altLang="en-US" sz="4400" b="1" dirty="0">
                <a:latin typeface="Arial Narrow" pitchFamily="34" charset="0"/>
                <a:cs typeface="Arial" pitchFamily="34" charset="0"/>
              </a:rPr>
            </a:br>
            <a:endParaRPr lang="en-US" altLang="en-US" sz="1000" dirty="0">
              <a:latin typeface="Arial Narrow" pitchFamily="34" charset="0"/>
              <a:cs typeface="Arial" pitchFamily="34" charset="0"/>
            </a:endParaRPr>
          </a:p>
          <a:p>
            <a:pPr algn="l" defTabSz="911259"/>
            <a:endParaRPr lang="en-US" altLang="en-US" sz="1000" dirty="0">
              <a:latin typeface="Arial Narrow" pitchFamily="34" charset="0"/>
              <a:cs typeface="Arial" pitchFamily="34" charset="0"/>
            </a:endParaRPr>
          </a:p>
          <a:p>
            <a:pPr algn="l" defTabSz="911259"/>
            <a:r>
              <a:rPr lang="en-US" altLang="en-US" sz="1000" dirty="0">
                <a:latin typeface="Arial Narrow" pitchFamily="34" charset="0"/>
                <a:cs typeface="Arial" pitchFamily="34" charset="0"/>
              </a:rPr>
              <a:t/>
            </a:r>
            <a:br>
              <a:rPr lang="en-US" altLang="en-US" sz="1000" dirty="0">
                <a:latin typeface="Arial Narrow" pitchFamily="34" charset="0"/>
                <a:cs typeface="Arial" pitchFamily="34" charset="0"/>
              </a:rPr>
            </a:br>
            <a:endParaRPr lang="en-US" altLang="en-US" sz="1000" b="1" dirty="0">
              <a:latin typeface="Arial Narrow" pitchFamily="34" charset="0"/>
              <a:cs typeface="Arial" pitchFamily="34" charset="0"/>
            </a:endParaRPr>
          </a:p>
          <a:p>
            <a:pPr algn="l" defTabSz="911259"/>
            <a:endParaRPr lang="en-US" altLang="en-US" sz="1000" dirty="0">
              <a:latin typeface="Arial Narrow" pitchFamily="34" charset="0"/>
              <a:cs typeface="Arial" pitchFamily="34" charset="0"/>
            </a:endParaRPr>
          </a:p>
          <a:p>
            <a:pPr algn="l" defTabSz="911259"/>
            <a:endParaRPr lang="en-US" altLang="en-US" sz="1800" dirty="0">
              <a:solidFill>
                <a:schemeClr val="tx1"/>
              </a:solidFill>
              <a:latin typeface="Arial" pitchFamily="34" charset="0"/>
              <a:cs typeface="Arial" pitchFamily="34" charset="0"/>
            </a:endParaRPr>
          </a:p>
        </p:txBody>
      </p:sp>
      <p:sp>
        <p:nvSpPr>
          <p:cNvPr id="21" name="TextBox 20"/>
          <p:cNvSpPr txBox="1"/>
          <p:nvPr/>
        </p:nvSpPr>
        <p:spPr>
          <a:xfrm>
            <a:off x="11645891" y="89548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pg23</a:t>
            </a:r>
            <a:endParaRPr lang="en-US" sz="3600" b="1" dirty="0">
              <a:latin typeface="Leelawadee" panose="020B0502040204020203" pitchFamily="34" charset="-34"/>
              <a:cs typeface="Leelawadee" panose="020B0502040204020203" pitchFamily="34" charset="-34"/>
            </a:endParaRPr>
          </a:p>
        </p:txBody>
      </p:sp>
      <p:sp>
        <p:nvSpPr>
          <p:cNvPr id="22" name="Rectangle 21"/>
          <p:cNvSpPr/>
          <p:nvPr/>
        </p:nvSpPr>
        <p:spPr bwMode="auto">
          <a:xfrm>
            <a:off x="10769600" y="73152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Rectangle 22"/>
          <p:cNvSpPr/>
          <p:nvPr/>
        </p:nvSpPr>
        <p:spPr bwMode="auto">
          <a:xfrm>
            <a:off x="103124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TextBox 31"/>
          <p:cNvSpPr txBox="1"/>
          <p:nvPr/>
        </p:nvSpPr>
        <p:spPr>
          <a:xfrm>
            <a:off x="10693400" y="91072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pg34</a:t>
            </a:r>
            <a:endParaRPr lang="en-US" sz="3600" b="1" dirty="0">
              <a:latin typeface="Leelawadee" panose="020B0502040204020203" pitchFamily="34" charset="-34"/>
              <a:cs typeface="Leelawadee" panose="020B0502040204020203" pitchFamily="34" charset="-34"/>
            </a:endParaRPr>
          </a:p>
        </p:txBody>
      </p:sp>
      <p:pic>
        <p:nvPicPr>
          <p:cNvPr id="14" name="Picture 2"/>
          <p:cNvPicPr>
            <a:picLocks noChangeAspect="1" noChangeArrowheads="1"/>
          </p:cNvPicPr>
          <p:nvPr/>
        </p:nvPicPr>
        <p:blipFill>
          <a:blip r:embed="rId4"/>
          <a:srcRect b="14244"/>
          <a:stretch>
            <a:fillRect/>
          </a:stretch>
        </p:blipFill>
        <p:spPr bwMode="auto">
          <a:xfrm>
            <a:off x="2" y="-1"/>
            <a:ext cx="8493760" cy="8686801"/>
          </a:xfrm>
          <a:prstGeom prst="rect">
            <a:avLst/>
          </a:prstGeom>
          <a:noFill/>
          <a:ln w="9525">
            <a:noFill/>
            <a:miter lim="800000"/>
            <a:headEnd/>
            <a:tailEnd/>
          </a:ln>
        </p:spPr>
      </p:pic>
      <p:pic>
        <p:nvPicPr>
          <p:cNvPr id="6146" name="Picture 2"/>
          <p:cNvPicPr>
            <a:picLocks noChangeAspect="1" noChangeArrowheads="1"/>
          </p:cNvPicPr>
          <p:nvPr/>
        </p:nvPicPr>
        <p:blipFill>
          <a:blip r:embed="rId5"/>
          <a:srcRect/>
          <a:stretch>
            <a:fillRect/>
          </a:stretch>
        </p:blipFill>
        <p:spPr bwMode="auto">
          <a:xfrm>
            <a:off x="10606234" y="7010399"/>
            <a:ext cx="1763566" cy="2209801"/>
          </a:xfrm>
          <a:prstGeom prst="rect">
            <a:avLst/>
          </a:prstGeom>
          <a:noFill/>
          <a:ln w="9525">
            <a:noFill/>
            <a:miter lim="800000"/>
            <a:headEnd/>
            <a:tailEnd/>
          </a:ln>
        </p:spPr>
      </p:pic>
      <p:sp>
        <p:nvSpPr>
          <p:cNvPr id="16" name="TextBox 15"/>
          <p:cNvSpPr txBox="1"/>
          <p:nvPr/>
        </p:nvSpPr>
        <p:spPr>
          <a:xfrm>
            <a:off x="9626600" y="381000"/>
            <a:ext cx="2362200" cy="5878532"/>
          </a:xfrm>
          <a:prstGeom prst="rect">
            <a:avLst/>
          </a:prstGeom>
          <a:noFill/>
        </p:spPr>
        <p:txBody>
          <a:bodyPr wrap="square" rtlCol="0">
            <a:spAutoFit/>
          </a:bodyPr>
          <a:lstStyle/>
          <a:p>
            <a:pPr algn="l"/>
            <a:r>
              <a:rPr lang="en-US" sz="2800" dirty="0" smtClean="0">
                <a:solidFill>
                  <a:schemeClr val="bg1"/>
                </a:solidFill>
                <a:latin typeface="Adobe Fan Heiti Std B" pitchFamily="34" charset="-128"/>
                <a:ea typeface="Adobe Fan Heiti Std B" pitchFamily="34" charset="-128"/>
                <a:sym typeface="Wingdings 3"/>
              </a:rPr>
              <a:t></a:t>
            </a:r>
            <a:r>
              <a:rPr lang="en-US" sz="2800" dirty="0" smtClean="0">
                <a:solidFill>
                  <a:schemeClr val="bg1"/>
                </a:solidFill>
                <a:latin typeface="Adobe Fan Heiti Std B" pitchFamily="34" charset="-128"/>
                <a:ea typeface="Adobe Fan Heiti Std B" pitchFamily="34" charset="-128"/>
              </a:rPr>
              <a:t>Who schedules this meeting?</a:t>
            </a:r>
            <a:r>
              <a:rPr lang="en-US" sz="3600" dirty="0" smtClean="0">
                <a:latin typeface="Adobe Fan Heiti Std B" pitchFamily="34" charset="-128"/>
                <a:ea typeface="Adobe Fan Heiti Std B" pitchFamily="34" charset="-128"/>
              </a:rPr>
              <a:t> </a:t>
            </a:r>
          </a:p>
          <a:p>
            <a:pPr algn="l"/>
            <a:endParaRPr lang="en-US" sz="3200" dirty="0" smtClean="0">
              <a:latin typeface="Adobe Fan Heiti Std B" pitchFamily="34" charset="-128"/>
              <a:ea typeface="Adobe Fan Heiti Std B" pitchFamily="34" charset="-128"/>
            </a:endParaRPr>
          </a:p>
          <a:p>
            <a:pPr algn="l"/>
            <a:r>
              <a:rPr lang="en-US" sz="2800" dirty="0" smtClean="0">
                <a:solidFill>
                  <a:schemeClr val="bg1"/>
                </a:solidFill>
                <a:latin typeface="Adobe Fan Heiti Std B" pitchFamily="34" charset="-128"/>
                <a:ea typeface="Adobe Fan Heiti Std B" pitchFamily="34" charset="-128"/>
                <a:sym typeface="Wingdings 3"/>
              </a:rPr>
              <a:t> </a:t>
            </a:r>
            <a:r>
              <a:rPr lang="en-US" sz="2800" dirty="0" smtClean="0">
                <a:solidFill>
                  <a:schemeClr val="bg1"/>
                </a:solidFill>
                <a:latin typeface="Adobe Fan Heiti Std B" pitchFamily="34" charset="-128"/>
                <a:ea typeface="Adobe Fan Heiti Std B" pitchFamily="34" charset="-128"/>
              </a:rPr>
              <a:t>Can it be added to an existing meeting?</a:t>
            </a:r>
          </a:p>
          <a:p>
            <a:pPr algn="l"/>
            <a:endParaRPr lang="en-US" sz="2800" dirty="0" smtClean="0">
              <a:solidFill>
                <a:schemeClr val="bg1"/>
              </a:solidFill>
              <a:latin typeface="Adobe Fan Heiti Std B" pitchFamily="34" charset="-128"/>
              <a:ea typeface="Adobe Fan Heiti Std B" pitchFamily="34" charset="-128"/>
            </a:endParaRPr>
          </a:p>
          <a:p>
            <a:pPr algn="l"/>
            <a:r>
              <a:rPr lang="en-US" sz="2800" dirty="0" smtClean="0">
                <a:solidFill>
                  <a:schemeClr val="bg1"/>
                </a:solidFill>
                <a:latin typeface="Adobe Fan Heiti Std B" pitchFamily="34" charset="-128"/>
                <a:ea typeface="Adobe Fan Heiti Std B" pitchFamily="34" charset="-128"/>
                <a:sym typeface="Wingdings 3"/>
              </a:rPr>
              <a:t> </a:t>
            </a:r>
            <a:r>
              <a:rPr lang="en-US" sz="2800" dirty="0" smtClean="0">
                <a:solidFill>
                  <a:schemeClr val="bg1"/>
                </a:solidFill>
                <a:latin typeface="Adobe Fan Heiti Std B" pitchFamily="34" charset="-128"/>
                <a:ea typeface="Adobe Fan Heiti Std B" pitchFamily="34" charset="-128"/>
              </a:rPr>
              <a:t>Other thoughts or questions:</a:t>
            </a:r>
          </a:p>
        </p:txBody>
      </p:sp>
    </p:spTree>
    <p:custDataLst>
      <p:tags r:id="rId1"/>
    </p:custDataLst>
    <p:extLst>
      <p:ext uri="{BB962C8B-B14F-4D97-AF65-F5344CB8AC3E}">
        <p14:creationId xmlns="" xmlns:p14="http://schemas.microsoft.com/office/powerpoint/2010/main" val="392078600"/>
      </p:ext>
    </p:extLst>
  </p:cSld>
  <p:clrMapOvr>
    <a:masterClrMapping/>
  </p:clrMapOvr>
  <p:transition spd="slow">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01710MinuteConversation.jpg"/>
          <p:cNvPicPr>
            <a:picLocks noChangeAspect="1"/>
          </p:cNvPicPr>
          <p:nvPr/>
        </p:nvPicPr>
        <p:blipFill>
          <a:blip r:embed="rId3"/>
          <a:stretch>
            <a:fillRect/>
          </a:stretch>
        </p:blipFill>
        <p:spPr>
          <a:xfrm>
            <a:off x="1587" y="0"/>
            <a:ext cx="13001625" cy="9753600"/>
          </a:xfrm>
          <a:prstGeom prst="rect">
            <a:avLst/>
          </a:prstGeom>
        </p:spPr>
      </p:pic>
      <p:sp>
        <p:nvSpPr>
          <p:cNvPr id="3" name="Rectangle 4"/>
          <p:cNvSpPr>
            <a:spLocks noChangeArrowheads="1"/>
          </p:cNvSpPr>
          <p:nvPr/>
        </p:nvSpPr>
        <p:spPr bwMode="auto">
          <a:xfrm>
            <a:off x="6371053" y="-76200"/>
            <a:ext cx="262697" cy="1023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30039" tIns="65020" rIns="130039" bIns="65020" numCol="1" anchor="ctr" anchorCtr="0" compatLnSpc="1">
            <a:prstTxWarp prst="textNoShape">
              <a:avLst/>
            </a:prstTxWarp>
            <a:spAutoFit/>
          </a:bodyPr>
          <a:lstStyle/>
          <a:p>
            <a:endParaRPr lang="en-US"/>
          </a:p>
        </p:txBody>
      </p:sp>
      <p:cxnSp>
        <p:nvCxnSpPr>
          <p:cNvPr id="9" name="Straight Connector 8"/>
          <p:cNvCxnSpPr/>
          <p:nvPr/>
        </p:nvCxnSpPr>
        <p:spPr>
          <a:xfrm>
            <a:off x="6502400" y="7543800"/>
            <a:ext cx="0" cy="1714199"/>
          </a:xfrm>
          <a:prstGeom prst="line">
            <a:avLst/>
          </a:prstGeom>
          <a:ln w="4762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 Box 4"/>
          <p:cNvSpPr txBox="1">
            <a:spLocks noChangeArrowheads="1"/>
          </p:cNvSpPr>
          <p:nvPr/>
        </p:nvSpPr>
        <p:spPr bwMode="auto">
          <a:xfrm rot="16200000">
            <a:off x="5700353" y="3799286"/>
            <a:ext cx="4302921" cy="14287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36524" tIns="36524" rIns="36524" bIns="36524" numCol="1" anchor="t" anchorCtr="0" compatLnSpc="1">
            <a:prstTxWarp prst="textNoShape">
              <a:avLst/>
            </a:prstTxWarp>
          </a:bodyPr>
          <a:lstStyle/>
          <a:p>
            <a:pPr algn="l"/>
            <a:endParaRPr lang="en-US" altLang="en-US" sz="18100" b="1" dirty="0">
              <a:solidFill>
                <a:srgbClr val="33CCCC"/>
              </a:solidFill>
              <a:latin typeface="Arial" pitchFamily="34" charset="0"/>
              <a:cs typeface="Arial" pitchFamily="34" charset="0"/>
            </a:endParaRPr>
          </a:p>
        </p:txBody>
      </p:sp>
      <p:sp>
        <p:nvSpPr>
          <p:cNvPr id="19" name="Oval 18"/>
          <p:cNvSpPr/>
          <p:nvPr/>
        </p:nvSpPr>
        <p:spPr bwMode="auto">
          <a:xfrm>
            <a:off x="4368800" y="457200"/>
            <a:ext cx="4140200" cy="1600200"/>
          </a:xfrm>
          <a:prstGeom prst="ellipse">
            <a:avLst/>
          </a:prstGeom>
          <a:noFill/>
          <a:ln w="254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2" name="Ink 6"/>
          <p:cNvPicPr>
            <a:picLocks noRot="1" noChangeAspect="1" noEditPoints="1" noChangeArrowheads="1" noChangeShapeType="1"/>
          </p:cNvPicPr>
          <p:nvPr/>
        </p:nvPicPr>
        <p:blipFill>
          <a:blip r:embed="rId4"/>
          <a:stretch>
            <a:fillRect/>
          </a:stretch>
        </p:blipFill>
        <p:spPr>
          <a:xfrm>
            <a:off x="5197641" y="3495847"/>
            <a:ext cx="1668132" cy="1056932"/>
          </a:xfrm>
          <a:prstGeom prst="rect">
            <a:avLst/>
          </a:prstGeom>
        </p:spPr>
      </p:pic>
      <p:pic>
        <p:nvPicPr>
          <p:cNvPr id="25" name="Ink 9"/>
          <p:cNvPicPr>
            <a:picLocks noRot="1" noChangeAspect="1" noEditPoints="1" noChangeArrowheads="1" noChangeShapeType="1"/>
          </p:cNvPicPr>
          <p:nvPr/>
        </p:nvPicPr>
        <p:blipFill>
          <a:blip r:embed="rId5"/>
          <a:stretch>
            <a:fillRect/>
          </a:stretch>
        </p:blipFill>
        <p:spPr>
          <a:xfrm>
            <a:off x="4892840" y="4791218"/>
            <a:ext cx="2730170" cy="785526"/>
          </a:xfrm>
          <a:prstGeom prst="rect">
            <a:avLst/>
          </a:prstGeom>
        </p:spPr>
      </p:pic>
      <p:pic>
        <p:nvPicPr>
          <p:cNvPr id="30" name="Ink 14"/>
          <p:cNvPicPr>
            <a:picLocks noRot="1" noChangeAspect="1" noEditPoints="1" noChangeArrowheads="1" noChangeShapeType="1"/>
          </p:cNvPicPr>
          <p:nvPr/>
        </p:nvPicPr>
        <p:blipFill>
          <a:blip r:embed="rId6"/>
          <a:stretch>
            <a:fillRect/>
          </a:stretch>
        </p:blipFill>
        <p:spPr>
          <a:xfrm>
            <a:off x="6493038" y="8136264"/>
            <a:ext cx="426713" cy="550536"/>
          </a:xfrm>
          <a:prstGeom prst="rect">
            <a:avLst/>
          </a:prstGeom>
        </p:spPr>
      </p:pic>
      <p:pic>
        <p:nvPicPr>
          <p:cNvPr id="31" name="Ink 15"/>
          <p:cNvPicPr>
            <a:picLocks noRot="1" noChangeAspect="1" noEditPoints="1" noChangeArrowheads="1" noChangeShapeType="1"/>
          </p:cNvPicPr>
          <p:nvPr/>
        </p:nvPicPr>
        <p:blipFill>
          <a:blip r:embed="rId7"/>
          <a:stretch>
            <a:fillRect/>
          </a:stretch>
        </p:blipFill>
        <p:spPr>
          <a:xfrm>
            <a:off x="7367752" y="8204530"/>
            <a:ext cx="623558" cy="406070"/>
          </a:xfrm>
          <a:prstGeom prst="rect">
            <a:avLst/>
          </a:prstGeom>
        </p:spPr>
      </p:pic>
      <p:pic>
        <p:nvPicPr>
          <p:cNvPr id="32" name="Ink 16"/>
          <p:cNvPicPr>
            <a:picLocks noRot="1" noChangeAspect="1" noEditPoints="1" noChangeArrowheads="1" noChangeShapeType="1"/>
          </p:cNvPicPr>
          <p:nvPr/>
        </p:nvPicPr>
        <p:blipFill>
          <a:blip r:embed="rId8"/>
          <a:stretch>
            <a:fillRect/>
          </a:stretch>
        </p:blipFill>
        <p:spPr>
          <a:xfrm>
            <a:off x="8205947" y="8201348"/>
            <a:ext cx="198118" cy="485452"/>
          </a:xfrm>
          <a:prstGeom prst="rect">
            <a:avLst/>
          </a:prstGeom>
        </p:spPr>
      </p:pic>
      <p:pic>
        <p:nvPicPr>
          <p:cNvPr id="33" name="Ink 17"/>
          <p:cNvPicPr>
            <a:picLocks noRot="1" noChangeAspect="1" noEditPoints="1" noChangeArrowheads="1" noChangeShapeType="1"/>
          </p:cNvPicPr>
          <p:nvPr/>
        </p:nvPicPr>
        <p:blipFill>
          <a:blip r:embed="rId9"/>
          <a:stretch>
            <a:fillRect/>
          </a:stretch>
        </p:blipFill>
        <p:spPr>
          <a:xfrm>
            <a:off x="8594712" y="7915274"/>
            <a:ext cx="84164" cy="23815"/>
          </a:xfrm>
          <a:prstGeom prst="rect">
            <a:avLst/>
          </a:prstGeom>
        </p:spPr>
      </p:pic>
      <p:pic>
        <p:nvPicPr>
          <p:cNvPr id="34" name="Ink 18"/>
          <p:cNvPicPr>
            <a:picLocks noRot="1" noChangeAspect="1" noEditPoints="1" noChangeArrowheads="1" noChangeShapeType="1"/>
          </p:cNvPicPr>
          <p:nvPr/>
        </p:nvPicPr>
        <p:blipFill>
          <a:blip r:embed="rId10"/>
          <a:stretch>
            <a:fillRect/>
          </a:stretch>
        </p:blipFill>
        <p:spPr>
          <a:xfrm>
            <a:off x="8931451" y="7893176"/>
            <a:ext cx="102835" cy="55312"/>
          </a:xfrm>
          <a:prstGeom prst="rect">
            <a:avLst/>
          </a:prstGeom>
        </p:spPr>
      </p:pic>
      <p:pic>
        <p:nvPicPr>
          <p:cNvPr id="36" name="Ink 32"/>
          <p:cNvPicPr>
            <a:picLocks noRot="1" noChangeAspect="1" noEditPoints="1" noChangeArrowheads="1" noChangeShapeType="1"/>
          </p:cNvPicPr>
          <p:nvPr/>
        </p:nvPicPr>
        <p:blipFill>
          <a:blip r:embed="rId11"/>
          <a:stretch>
            <a:fillRect/>
          </a:stretch>
        </p:blipFill>
        <p:spPr>
          <a:xfrm>
            <a:off x="558800" y="152400"/>
            <a:ext cx="11963400" cy="457200"/>
          </a:xfrm>
          <a:prstGeom prst="rect">
            <a:avLst/>
          </a:prstGeom>
        </p:spPr>
      </p:pic>
      <p:pic>
        <p:nvPicPr>
          <p:cNvPr id="37" name="Ink 43"/>
          <p:cNvPicPr>
            <a:picLocks noRot="1" noChangeAspect="1" noEditPoints="1" noChangeArrowheads="1" noChangeShapeType="1"/>
          </p:cNvPicPr>
          <p:nvPr/>
        </p:nvPicPr>
        <p:blipFill>
          <a:blip r:embed="rId12"/>
          <a:stretch>
            <a:fillRect/>
          </a:stretch>
        </p:blipFill>
        <p:spPr>
          <a:xfrm>
            <a:off x="4445000" y="838200"/>
            <a:ext cx="236460" cy="221771"/>
          </a:xfrm>
          <a:prstGeom prst="rect">
            <a:avLst/>
          </a:prstGeom>
        </p:spPr>
      </p:pic>
      <p:pic>
        <p:nvPicPr>
          <p:cNvPr id="38" name="Ink 44"/>
          <p:cNvPicPr>
            <a:picLocks noRot="1" noChangeAspect="1" noEditPoints="1" noChangeArrowheads="1" noChangeShapeType="1"/>
          </p:cNvPicPr>
          <p:nvPr/>
        </p:nvPicPr>
        <p:blipFill>
          <a:blip r:embed="rId13"/>
          <a:stretch>
            <a:fillRect/>
          </a:stretch>
        </p:blipFill>
        <p:spPr>
          <a:xfrm>
            <a:off x="4368800" y="1066800"/>
            <a:ext cx="346010" cy="208345"/>
          </a:xfrm>
          <a:prstGeom prst="rect">
            <a:avLst/>
          </a:prstGeom>
        </p:spPr>
      </p:pic>
      <p:sp>
        <p:nvSpPr>
          <p:cNvPr id="44" name="Rectangle 43"/>
          <p:cNvSpPr/>
          <p:nvPr/>
        </p:nvSpPr>
        <p:spPr bwMode="auto">
          <a:xfrm>
            <a:off x="10769600" y="73152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5" name="Rectangle 44"/>
          <p:cNvSpPr/>
          <p:nvPr/>
        </p:nvSpPr>
        <p:spPr bwMode="auto">
          <a:xfrm>
            <a:off x="105918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TextBox 45"/>
          <p:cNvSpPr txBox="1"/>
          <p:nvPr/>
        </p:nvSpPr>
        <p:spPr>
          <a:xfrm>
            <a:off x="11226800" y="91072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pg35</a:t>
            </a:r>
            <a:endParaRPr lang="en-US" sz="3600" b="1" dirty="0">
              <a:latin typeface="Leelawadee" panose="020B0502040204020203" pitchFamily="34" charset="-34"/>
              <a:cs typeface="Leelawadee" panose="020B0502040204020203" pitchFamily="34" charset="-34"/>
            </a:endParaRPr>
          </a:p>
        </p:txBody>
      </p:sp>
      <p:pic>
        <p:nvPicPr>
          <p:cNvPr id="7170" name="Picture 2"/>
          <p:cNvPicPr>
            <a:picLocks noChangeAspect="1" noChangeArrowheads="1"/>
          </p:cNvPicPr>
          <p:nvPr/>
        </p:nvPicPr>
        <p:blipFill>
          <a:blip r:embed="rId14"/>
          <a:srcRect/>
          <a:stretch>
            <a:fillRect/>
          </a:stretch>
        </p:blipFill>
        <p:spPr bwMode="auto">
          <a:xfrm>
            <a:off x="10991934" y="7010400"/>
            <a:ext cx="1530266" cy="2122267"/>
          </a:xfrm>
          <a:prstGeom prst="rect">
            <a:avLst/>
          </a:prstGeom>
          <a:noFill/>
          <a:ln w="9525">
            <a:noFill/>
            <a:miter lim="800000"/>
            <a:headEnd/>
            <a:tailEnd/>
          </a:ln>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par>
                          <p:cTn id="50" fill="hold">
                            <p:stCondLst>
                              <p:cond delay="1500"/>
                            </p:stCondLst>
                            <p:childTnLst>
                              <p:par>
                                <p:cTn id="51" presetID="22" presetClass="entr" presetSubtype="8"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p:txBody>
          <a:bodyPr/>
          <a:lstStyle/>
          <a:p>
            <a:r>
              <a:rPr lang="en-US" dirty="0"/>
              <a:t>1</a:t>
            </a:r>
          </a:p>
        </p:txBody>
      </p:sp>
      <p:sp>
        <p:nvSpPr>
          <p:cNvPr id="19" name="TextBox 18"/>
          <p:cNvSpPr txBox="1"/>
          <p:nvPr/>
        </p:nvSpPr>
        <p:spPr>
          <a:xfrm>
            <a:off x="2161034" y="9318441"/>
            <a:ext cx="10843767" cy="267415"/>
          </a:xfrm>
          <a:prstGeom prst="rect">
            <a:avLst/>
          </a:prstGeom>
          <a:noFill/>
        </p:spPr>
        <p:txBody>
          <a:bodyPr wrap="square" lIns="91127" tIns="45552" rIns="91127" bIns="45552" rtlCol="0">
            <a:spAutoFit/>
          </a:bodyPr>
          <a:lstStyle/>
          <a:p>
            <a:pPr algn="r"/>
            <a:r>
              <a:rPr lang="en-US" sz="1100" dirty="0">
                <a:solidFill>
                  <a:srgbClr val="FFFFFF"/>
                </a:solidFill>
              </a:rPr>
              <a:t>copyright2013© Employee Performance Solutions LLC</a:t>
            </a:r>
          </a:p>
        </p:txBody>
      </p:sp>
      <p:sp>
        <p:nvSpPr>
          <p:cNvPr id="27" name="Text Placeholder 16"/>
          <p:cNvSpPr>
            <a:spLocks noGrp="1"/>
          </p:cNvSpPr>
          <p:nvPr>
            <p:ph type="body" sz="quarter" idx="21"/>
          </p:nvPr>
        </p:nvSpPr>
        <p:spPr>
          <a:xfrm>
            <a:off x="9144000" y="609600"/>
            <a:ext cx="2590800" cy="3657600"/>
          </a:xfrm>
        </p:spPr>
        <p:txBody>
          <a:bodyPr/>
          <a:lstStyle/>
          <a:p>
            <a:r>
              <a:rPr lang="en-US" dirty="0"/>
              <a:t>1</a:t>
            </a:r>
          </a:p>
        </p:txBody>
      </p:sp>
      <p:sp>
        <p:nvSpPr>
          <p:cNvPr id="28" name="Text Placeholder 16"/>
          <p:cNvSpPr>
            <a:spLocks noGrp="1"/>
          </p:cNvSpPr>
          <p:nvPr>
            <p:ph type="body" sz="quarter" idx="21"/>
          </p:nvPr>
        </p:nvSpPr>
        <p:spPr>
          <a:xfrm>
            <a:off x="9144000" y="609600"/>
            <a:ext cx="2590800" cy="3657600"/>
          </a:xfrm>
        </p:spPr>
        <p:txBody>
          <a:bodyPr/>
          <a:lstStyle/>
          <a:p>
            <a:r>
              <a:rPr lang="en-US" dirty="0"/>
              <a:t>1</a:t>
            </a:r>
          </a:p>
        </p:txBody>
      </p:sp>
      <p:sp>
        <p:nvSpPr>
          <p:cNvPr id="29" name="Text Placeholder 16"/>
          <p:cNvSpPr>
            <a:spLocks noGrp="1"/>
          </p:cNvSpPr>
          <p:nvPr>
            <p:ph type="body" sz="quarter" idx="21"/>
          </p:nvPr>
        </p:nvSpPr>
        <p:spPr>
          <a:xfrm>
            <a:off x="9144000" y="609600"/>
            <a:ext cx="2590800" cy="3657600"/>
          </a:xfrm>
        </p:spPr>
        <p:txBody>
          <a:bodyPr/>
          <a:lstStyle/>
          <a:p>
            <a:r>
              <a:rPr lang="en-US" dirty="0"/>
              <a:t>1</a:t>
            </a:r>
          </a:p>
        </p:txBody>
      </p:sp>
      <p:sp>
        <p:nvSpPr>
          <p:cNvPr id="30" name="Rectangle 29"/>
          <p:cNvSpPr/>
          <p:nvPr/>
        </p:nvSpPr>
        <p:spPr bwMode="auto">
          <a:xfrm>
            <a:off x="8509000" y="0"/>
            <a:ext cx="449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Text Box 4"/>
          <p:cNvSpPr txBox="1">
            <a:spLocks noChangeArrowheads="1"/>
          </p:cNvSpPr>
          <p:nvPr/>
        </p:nvSpPr>
        <p:spPr bwMode="auto">
          <a:xfrm>
            <a:off x="8534400" y="2743200"/>
            <a:ext cx="4140200" cy="2147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txBody>
          <a:bodyPr vert="horz" wrap="square" lIns="36450" tIns="36450" rIns="36450" bIns="36450" numCol="1" anchor="t" anchorCtr="0" compatLnSpc="1">
            <a:prstTxWarp prst="textNoShape">
              <a:avLst/>
            </a:prstTxWarp>
          </a:bodyPr>
          <a:lstStyle/>
          <a:p>
            <a:pPr algn="l" defTabSz="911259"/>
            <a:endParaRPr lang="en-US" altLang="en-US" sz="4800" b="1" dirty="0" smtClean="0">
              <a:solidFill>
                <a:schemeClr val="bg1"/>
              </a:solidFill>
              <a:latin typeface="Leelawadee" panose="020B0502040204020203" pitchFamily="34" charset="-34"/>
              <a:cs typeface="Leelawadee" panose="020B0502040204020203" pitchFamily="34" charset="-34"/>
            </a:endParaRPr>
          </a:p>
          <a:p>
            <a:pPr algn="l" defTabSz="911259"/>
            <a:endParaRPr lang="en-US" altLang="en-US" sz="4800" dirty="0" smtClean="0">
              <a:solidFill>
                <a:schemeClr val="bg1"/>
              </a:solidFill>
              <a:latin typeface="Leelawadee" panose="020B0502040204020203" pitchFamily="34" charset="-34"/>
              <a:cs typeface="Leelawadee" panose="020B0502040204020203" pitchFamily="34" charset="-34"/>
            </a:endParaRPr>
          </a:p>
          <a:p>
            <a:pPr algn="l" defTabSz="911259"/>
            <a:r>
              <a:rPr lang="en-US" altLang="en-US" sz="4400" b="1" dirty="0">
                <a:latin typeface="Arial Narrow" pitchFamily="34" charset="0"/>
                <a:cs typeface="Arial" pitchFamily="34" charset="0"/>
              </a:rPr>
              <a:t/>
            </a:r>
            <a:br>
              <a:rPr lang="en-US" altLang="en-US" sz="4400" b="1" dirty="0">
                <a:latin typeface="Arial Narrow" pitchFamily="34" charset="0"/>
                <a:cs typeface="Arial" pitchFamily="34" charset="0"/>
              </a:rPr>
            </a:br>
            <a:endParaRPr lang="en-US" altLang="en-US" sz="1000" dirty="0">
              <a:latin typeface="Arial Narrow" pitchFamily="34" charset="0"/>
              <a:cs typeface="Arial" pitchFamily="34" charset="0"/>
            </a:endParaRPr>
          </a:p>
          <a:p>
            <a:pPr algn="l" defTabSz="911259"/>
            <a:endParaRPr lang="en-US" altLang="en-US" sz="1000" dirty="0">
              <a:latin typeface="Arial Narrow" pitchFamily="34" charset="0"/>
              <a:cs typeface="Arial" pitchFamily="34" charset="0"/>
            </a:endParaRPr>
          </a:p>
          <a:p>
            <a:pPr algn="l" defTabSz="911259"/>
            <a:r>
              <a:rPr lang="en-US" altLang="en-US" sz="1000" dirty="0">
                <a:latin typeface="Arial Narrow" pitchFamily="34" charset="0"/>
                <a:cs typeface="Arial" pitchFamily="34" charset="0"/>
              </a:rPr>
              <a:t/>
            </a:r>
            <a:br>
              <a:rPr lang="en-US" altLang="en-US" sz="1000" dirty="0">
                <a:latin typeface="Arial Narrow" pitchFamily="34" charset="0"/>
                <a:cs typeface="Arial" pitchFamily="34" charset="0"/>
              </a:rPr>
            </a:br>
            <a:endParaRPr lang="en-US" altLang="en-US" sz="1000" b="1" dirty="0">
              <a:latin typeface="Arial Narrow" pitchFamily="34" charset="0"/>
              <a:cs typeface="Arial" pitchFamily="34" charset="0"/>
            </a:endParaRPr>
          </a:p>
          <a:p>
            <a:pPr algn="l" defTabSz="911259"/>
            <a:endParaRPr lang="en-US" altLang="en-US" sz="1000" dirty="0">
              <a:latin typeface="Arial Narrow" pitchFamily="34" charset="0"/>
              <a:cs typeface="Arial" pitchFamily="34" charset="0"/>
            </a:endParaRPr>
          </a:p>
          <a:p>
            <a:pPr algn="l" defTabSz="911259"/>
            <a:endParaRPr lang="en-US" altLang="en-US" sz="1800" dirty="0">
              <a:solidFill>
                <a:schemeClr val="tx1"/>
              </a:solidFill>
              <a:latin typeface="Arial" pitchFamily="34" charset="0"/>
              <a:cs typeface="Arial" pitchFamily="34" charset="0"/>
            </a:endParaRPr>
          </a:p>
        </p:txBody>
      </p:sp>
      <p:sp>
        <p:nvSpPr>
          <p:cNvPr id="21" name="TextBox 20"/>
          <p:cNvSpPr txBox="1"/>
          <p:nvPr/>
        </p:nvSpPr>
        <p:spPr>
          <a:xfrm>
            <a:off x="11645891" y="89548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pg23</a:t>
            </a:r>
            <a:endParaRPr lang="en-US" sz="3600" b="1" dirty="0">
              <a:latin typeface="Leelawadee" panose="020B0502040204020203" pitchFamily="34" charset="-34"/>
              <a:cs typeface="Leelawadee" panose="020B0502040204020203" pitchFamily="34" charset="-34"/>
            </a:endParaRPr>
          </a:p>
        </p:txBody>
      </p:sp>
      <p:pic>
        <p:nvPicPr>
          <p:cNvPr id="6146" name="Picture 2"/>
          <p:cNvPicPr>
            <a:picLocks noChangeAspect="1" noChangeArrowheads="1"/>
          </p:cNvPicPr>
          <p:nvPr/>
        </p:nvPicPr>
        <p:blipFill>
          <a:blip r:embed="rId4"/>
          <a:srcRect/>
          <a:stretch>
            <a:fillRect/>
          </a:stretch>
        </p:blipFill>
        <p:spPr bwMode="auto">
          <a:xfrm>
            <a:off x="0" y="1219200"/>
            <a:ext cx="8483600" cy="8511645"/>
          </a:xfrm>
          <a:prstGeom prst="rect">
            <a:avLst/>
          </a:prstGeom>
          <a:noFill/>
          <a:ln w="9525">
            <a:noFill/>
            <a:miter lim="800000"/>
            <a:headEnd/>
            <a:tailEnd/>
          </a:ln>
        </p:spPr>
      </p:pic>
      <p:sp>
        <p:nvSpPr>
          <p:cNvPr id="11" name="TextBox 10"/>
          <p:cNvSpPr txBox="1"/>
          <p:nvPr/>
        </p:nvSpPr>
        <p:spPr>
          <a:xfrm>
            <a:off x="11645891" y="89548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pg23</a:t>
            </a:r>
            <a:endParaRPr lang="en-US" sz="3600" b="1" dirty="0">
              <a:latin typeface="Leelawadee" panose="020B0502040204020203" pitchFamily="34" charset="-34"/>
              <a:cs typeface="Leelawadee" panose="020B0502040204020203" pitchFamily="34" charset="-34"/>
            </a:endParaRPr>
          </a:p>
        </p:txBody>
      </p:sp>
      <p:sp>
        <p:nvSpPr>
          <p:cNvPr id="12" name="Rectangle 11"/>
          <p:cNvSpPr/>
          <p:nvPr/>
        </p:nvSpPr>
        <p:spPr bwMode="auto">
          <a:xfrm>
            <a:off x="10769600" y="73152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Rectangle 12"/>
          <p:cNvSpPr/>
          <p:nvPr/>
        </p:nvSpPr>
        <p:spPr bwMode="auto">
          <a:xfrm>
            <a:off x="103124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Box 13"/>
          <p:cNvSpPr txBox="1"/>
          <p:nvPr/>
        </p:nvSpPr>
        <p:spPr>
          <a:xfrm>
            <a:off x="10693400" y="91072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pg36</a:t>
            </a:r>
            <a:endParaRPr lang="en-US" sz="3600" b="1" dirty="0">
              <a:latin typeface="Leelawadee" panose="020B0502040204020203" pitchFamily="34" charset="-34"/>
              <a:cs typeface="Leelawadee" panose="020B0502040204020203" pitchFamily="34" charset="-34"/>
            </a:endParaRPr>
          </a:p>
        </p:txBody>
      </p:sp>
      <p:pic>
        <p:nvPicPr>
          <p:cNvPr id="9218" name="Picture 2"/>
          <p:cNvPicPr>
            <a:picLocks noChangeAspect="1" noChangeArrowheads="1"/>
          </p:cNvPicPr>
          <p:nvPr/>
        </p:nvPicPr>
        <p:blipFill>
          <a:blip r:embed="rId5"/>
          <a:srcRect/>
          <a:stretch>
            <a:fillRect/>
          </a:stretch>
        </p:blipFill>
        <p:spPr bwMode="auto">
          <a:xfrm>
            <a:off x="10718001" y="7162800"/>
            <a:ext cx="1423199" cy="1905000"/>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392078600"/>
      </p:ext>
    </p:extLst>
  </p:cSld>
  <p:clrMapOvr>
    <a:masterClrMapping/>
  </p:clrMapOvr>
  <p:transition spd="slow">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3759200" cy="9753600"/>
          </a:xfrm>
          <a:prstGeom prst="rect">
            <a:avLst/>
          </a:prstGeom>
          <a:solidFill>
            <a:srgbClr val="3366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TextBox 4"/>
          <p:cNvSpPr txBox="1"/>
          <p:nvPr/>
        </p:nvSpPr>
        <p:spPr>
          <a:xfrm>
            <a:off x="0" y="304800"/>
            <a:ext cx="3683000" cy="9171742"/>
          </a:xfrm>
          <a:prstGeom prst="rect">
            <a:avLst/>
          </a:prstGeom>
          <a:noFill/>
        </p:spPr>
        <p:txBody>
          <a:bodyPr wrap="square" rtlCol="0">
            <a:spAutoFit/>
          </a:bodyPr>
          <a:lstStyle/>
          <a:p>
            <a:pPr algn="r"/>
            <a:r>
              <a:rPr lang="en-US" sz="6000" b="1" dirty="0" smtClean="0">
                <a:solidFill>
                  <a:schemeClr val="bg1"/>
                </a:solidFill>
                <a:latin typeface="Articulate" pitchFamily="2" charset="0"/>
                <a:sym typeface="Wingdings 3"/>
              </a:rPr>
              <a:t></a:t>
            </a:r>
            <a:r>
              <a:rPr lang="en-US" sz="6000" b="1" dirty="0" smtClean="0">
                <a:solidFill>
                  <a:schemeClr val="bg1"/>
                </a:solidFill>
                <a:latin typeface="Articulate" pitchFamily="2" charset="0"/>
              </a:rPr>
              <a:t>Setting</a:t>
            </a:r>
            <a:br>
              <a:rPr lang="en-US" sz="6000" b="1" dirty="0" smtClean="0">
                <a:solidFill>
                  <a:schemeClr val="bg1"/>
                </a:solidFill>
                <a:latin typeface="Articulate" pitchFamily="2" charset="0"/>
              </a:rPr>
            </a:br>
            <a:r>
              <a:rPr lang="en-US" sz="3200" dirty="0" smtClean="0">
                <a:solidFill>
                  <a:schemeClr val="bg1"/>
                </a:solidFill>
                <a:latin typeface="Articulate" pitchFamily="2" charset="0"/>
              </a:rPr>
              <a:t>10-Minute Questions Conversation</a:t>
            </a:r>
            <a:r>
              <a:rPr lang="en-US" sz="4000" dirty="0" smtClean="0">
                <a:solidFill>
                  <a:schemeClr val="bg1"/>
                </a:solidFill>
                <a:latin typeface="Articulate" pitchFamily="2" charset="0"/>
              </a:rPr>
              <a:t/>
            </a:r>
            <a:br>
              <a:rPr lang="en-US" sz="4000" dirty="0" smtClean="0">
                <a:solidFill>
                  <a:schemeClr val="bg1"/>
                </a:solidFill>
                <a:latin typeface="Articulate" pitchFamily="2" charset="0"/>
              </a:rPr>
            </a:br>
            <a:r>
              <a:rPr lang="en-US" sz="4000" dirty="0" smtClean="0">
                <a:solidFill>
                  <a:schemeClr val="bg1"/>
                </a:solidFill>
                <a:latin typeface="Articulate" pitchFamily="2" charset="0"/>
              </a:rPr>
              <a:t/>
            </a:r>
            <a:br>
              <a:rPr lang="en-US" sz="4000" dirty="0" smtClean="0">
                <a:solidFill>
                  <a:schemeClr val="bg1"/>
                </a:solidFill>
                <a:latin typeface="Articulate" pitchFamily="2" charset="0"/>
              </a:rPr>
            </a:br>
            <a:r>
              <a:rPr lang="en-US" sz="6000" b="1" dirty="0" smtClean="0">
                <a:solidFill>
                  <a:schemeClr val="bg1"/>
                </a:solidFill>
                <a:latin typeface="Articulate" pitchFamily="2" charset="0"/>
                <a:sym typeface="Wingdings 3"/>
              </a:rPr>
              <a:t> </a:t>
            </a:r>
            <a:r>
              <a:rPr lang="en-US" sz="6000" b="1" dirty="0" smtClean="0">
                <a:solidFill>
                  <a:schemeClr val="bg1"/>
                </a:solidFill>
                <a:latin typeface="Articulate" pitchFamily="2" charset="0"/>
              </a:rPr>
              <a:t>Roles</a:t>
            </a:r>
            <a:endParaRPr lang="en-US" sz="6000" dirty="0" smtClean="0">
              <a:solidFill>
                <a:schemeClr val="bg1"/>
              </a:solidFill>
              <a:latin typeface="Articulate" pitchFamily="2" charset="0"/>
            </a:endParaRPr>
          </a:p>
          <a:p>
            <a:endParaRPr lang="en-US" sz="4000" dirty="0" smtClean="0">
              <a:solidFill>
                <a:schemeClr val="bg1"/>
              </a:solidFill>
              <a:latin typeface="Articulate" pitchFamily="2" charset="0"/>
            </a:endParaRPr>
          </a:p>
          <a:p>
            <a:endParaRPr lang="en-US" sz="4000" dirty="0" smtClean="0">
              <a:solidFill>
                <a:schemeClr val="bg1"/>
              </a:solidFill>
              <a:latin typeface="Articulate" pitchFamily="2" charset="0"/>
            </a:endParaRPr>
          </a:p>
          <a:p>
            <a:r>
              <a:rPr lang="en-US" sz="5400" b="1" dirty="0" smtClean="0">
                <a:solidFill>
                  <a:schemeClr val="bg1"/>
                </a:solidFill>
                <a:latin typeface="Articulate" pitchFamily="2" charset="0"/>
                <a:sym typeface="Wingdings 3"/>
              </a:rPr>
              <a:t> </a:t>
            </a:r>
            <a:r>
              <a:rPr lang="en-US" sz="5400" b="1" dirty="0" smtClean="0">
                <a:solidFill>
                  <a:schemeClr val="bg1"/>
                </a:solidFill>
                <a:latin typeface="Articulate" pitchFamily="2" charset="0"/>
              </a:rPr>
              <a:t>Purpose</a:t>
            </a:r>
          </a:p>
          <a:p>
            <a:r>
              <a:rPr lang="en-US" sz="4000" dirty="0" smtClean="0">
                <a:solidFill>
                  <a:schemeClr val="bg1"/>
                </a:solidFill>
                <a:latin typeface="Articulate" pitchFamily="2" charset="0"/>
              </a:rPr>
              <a:t>Practice Your Message:  Steps 5 - 7</a:t>
            </a:r>
          </a:p>
          <a:p>
            <a:endParaRPr lang="en-US" sz="4000" dirty="0" smtClean="0">
              <a:solidFill>
                <a:schemeClr val="bg1"/>
              </a:solidFill>
              <a:latin typeface="Articulate" pitchFamily="2" charset="0"/>
            </a:endParaRPr>
          </a:p>
          <a:p>
            <a:endParaRPr lang="en-US" sz="4000" dirty="0" smtClean="0">
              <a:solidFill>
                <a:schemeClr val="bg1"/>
              </a:solidFill>
              <a:latin typeface="Articulate" pitchFamily="2" charset="0"/>
            </a:endParaRPr>
          </a:p>
        </p:txBody>
      </p:sp>
      <p:sp>
        <p:nvSpPr>
          <p:cNvPr id="19" name="Rectangle 1"/>
          <p:cNvSpPr>
            <a:spLocks noChangeArrowheads="1"/>
          </p:cNvSpPr>
          <p:nvPr/>
        </p:nvSpPr>
        <p:spPr bwMode="auto">
          <a:xfrm>
            <a:off x="5359400" y="9372600"/>
            <a:ext cx="3141886" cy="12311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4D4D4D"/>
                </a:solidFill>
                <a:effectLst/>
                <a:latin typeface="Articulate" pitchFamily="2" charset="0"/>
                <a:cs typeface="Arial" pitchFamily="34" charset="0"/>
              </a:rPr>
              <a:t> </a:t>
            </a:r>
            <a:r>
              <a:rPr kumimoji="0" lang="en-US" sz="800" b="0" i="0" u="none" strike="noStrike" cap="none" normalizeH="0" baseline="0" smtClean="0">
                <a:ln>
                  <a:noFill/>
                </a:ln>
                <a:solidFill>
                  <a:srgbClr val="4D4D4D"/>
                </a:solidFill>
                <a:effectLst/>
                <a:latin typeface="Articulate" pitchFamily="2" charset="0"/>
                <a:cs typeface="Arial" pitchFamily="34" charset="0"/>
              </a:rPr>
              <a:t>©2015 Employee Performance Solutions, LLC  All Rights Reserved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3" name="Straight Arrow Connector 12"/>
          <p:cNvCxnSpPr/>
          <p:nvPr/>
        </p:nvCxnSpPr>
        <p:spPr bwMode="auto">
          <a:xfrm>
            <a:off x="-2717800" y="762000"/>
            <a:ext cx="1005840" cy="0"/>
          </a:xfrm>
          <a:prstGeom prst="straightConnector1">
            <a:avLst/>
          </a:prstGeom>
          <a:solidFill>
            <a:schemeClr val="accent1"/>
          </a:solidFill>
          <a:ln w="79375" cap="flat" cmpd="sng" algn="ctr">
            <a:solidFill>
              <a:srgbClr val="92D05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7" name="Picture 26"/>
          <p:cNvPicPr>
            <a:picLocks noChangeAspect="1" noChangeArrowheads="1"/>
          </p:cNvPicPr>
          <p:nvPr/>
        </p:nvPicPr>
        <p:blipFill>
          <a:blip r:embed="rId4"/>
          <a:stretch>
            <a:fillRect/>
          </a:stretch>
        </p:blipFill>
        <p:spPr bwMode="auto">
          <a:xfrm>
            <a:off x="4521200" y="0"/>
            <a:ext cx="4572000" cy="4291509"/>
          </a:xfrm>
          <a:prstGeom prst="rect">
            <a:avLst/>
          </a:prstGeom>
          <a:noFill/>
          <a:ln>
            <a:noFill/>
          </a:ln>
        </p:spPr>
      </p:pic>
      <p:cxnSp>
        <p:nvCxnSpPr>
          <p:cNvPr id="12" name="Straight Arrow Connector 11"/>
          <p:cNvCxnSpPr/>
          <p:nvPr/>
        </p:nvCxnSpPr>
        <p:spPr bwMode="auto">
          <a:xfrm>
            <a:off x="3591560" y="838200"/>
            <a:ext cx="1005840" cy="0"/>
          </a:xfrm>
          <a:prstGeom prst="straightConnector1">
            <a:avLst/>
          </a:prstGeom>
          <a:solidFill>
            <a:schemeClr val="accent1"/>
          </a:solidFill>
          <a:ln w="79375" cap="flat" cmpd="sng" algn="ctr">
            <a:solidFill>
              <a:srgbClr val="336699"/>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28" name="Picture 2"/>
          <p:cNvPicPr>
            <a:picLocks noChangeAspect="1" noChangeArrowheads="1"/>
          </p:cNvPicPr>
          <p:nvPr/>
        </p:nvPicPr>
        <p:blipFill>
          <a:blip r:embed="rId5"/>
          <a:srcRect l="12912" r="12384"/>
          <a:stretch>
            <a:fillRect/>
          </a:stretch>
        </p:blipFill>
        <p:spPr bwMode="auto">
          <a:xfrm>
            <a:off x="5130800" y="5719704"/>
            <a:ext cx="4648200" cy="3500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9" name="Straight Arrow Connector 28"/>
          <p:cNvCxnSpPr/>
          <p:nvPr/>
        </p:nvCxnSpPr>
        <p:spPr bwMode="auto">
          <a:xfrm>
            <a:off x="3743960" y="5867400"/>
            <a:ext cx="1386840" cy="0"/>
          </a:xfrm>
          <a:prstGeom prst="straightConnector1">
            <a:avLst/>
          </a:prstGeom>
          <a:solidFill>
            <a:schemeClr val="accent1"/>
          </a:solidFill>
          <a:ln w="79375" cap="flat" cmpd="sng" algn="ctr">
            <a:solidFill>
              <a:srgbClr val="336699"/>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p:nvPr/>
        </p:nvCxnSpPr>
        <p:spPr bwMode="auto">
          <a:xfrm>
            <a:off x="3743960" y="4038600"/>
            <a:ext cx="1234440" cy="0"/>
          </a:xfrm>
          <a:prstGeom prst="straightConnector1">
            <a:avLst/>
          </a:prstGeom>
          <a:solidFill>
            <a:schemeClr val="accent1"/>
          </a:solidFill>
          <a:ln w="79375" cap="flat" cmpd="sng" algn="ctr">
            <a:solidFill>
              <a:srgbClr val="336699"/>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custDataLst>
      <p:tags r:id="rId1"/>
    </p:custDataLst>
  </p:cSld>
  <p:clrMapOvr>
    <a:masterClrMapping/>
  </p:clrMapOvr>
  <p:transition spd="slow">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245600" y="0"/>
            <a:ext cx="3759200" cy="9753600"/>
          </a:xfrm>
          <a:prstGeom prst="rect">
            <a:avLst/>
          </a:prstGeom>
          <a:solidFill>
            <a:srgbClr val="3366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Box 12"/>
          <p:cNvSpPr txBox="1"/>
          <p:nvPr/>
        </p:nvSpPr>
        <p:spPr>
          <a:xfrm>
            <a:off x="0" y="0"/>
            <a:ext cx="9144000" cy="9633406"/>
          </a:xfrm>
          <a:prstGeom prst="rect">
            <a:avLst/>
          </a:prstGeom>
          <a:noFill/>
        </p:spPr>
        <p:txBody>
          <a:bodyPr wrap="square" rtlCol="0">
            <a:spAutoFit/>
          </a:bodyPr>
          <a:lstStyle/>
          <a:p>
            <a:pPr algn="l"/>
            <a:r>
              <a:rPr lang="en-US" sz="4000" b="1" dirty="0" smtClean="0">
                <a:solidFill>
                  <a:schemeClr val="tx1">
                    <a:lumMod val="50000"/>
                    <a:lumOff val="50000"/>
                  </a:schemeClr>
                </a:solidFill>
                <a:latin typeface="Adobe Fan Heiti Std B" pitchFamily="34" charset="-128"/>
                <a:ea typeface="Adobe Fan Heiti Std B" pitchFamily="34" charset="-128"/>
              </a:rPr>
              <a:t>Your Goals When Practicing Your Conversation:</a:t>
            </a:r>
          </a:p>
          <a:p>
            <a:pPr algn="l"/>
            <a:endParaRPr lang="en-US" sz="4000" b="1" dirty="0" smtClean="0">
              <a:solidFill>
                <a:srgbClr val="F95602"/>
              </a:solidFill>
              <a:latin typeface="Calibri" pitchFamily="34" charset="0"/>
            </a:endParaRPr>
          </a:p>
          <a:p>
            <a:pPr algn="l"/>
            <a:r>
              <a:rPr lang="en-US" sz="3200" b="1" dirty="0" smtClean="0">
                <a:latin typeface="Calibri" pitchFamily="34" charset="0"/>
              </a:rPr>
              <a:t>1. Reframe:  describe the performance you want to see (versus past problems)</a:t>
            </a:r>
          </a:p>
          <a:p>
            <a:pPr algn="l"/>
            <a:r>
              <a:rPr lang="en-US" sz="3200" dirty="0" smtClean="0">
                <a:latin typeface="Calibri" pitchFamily="34" charset="0"/>
              </a:rPr>
              <a:t> </a:t>
            </a:r>
          </a:p>
          <a:p>
            <a:pPr algn="l"/>
            <a:r>
              <a:rPr lang="en-US" sz="3200" b="1" dirty="0" smtClean="0">
                <a:solidFill>
                  <a:srgbClr val="6EA92D"/>
                </a:solidFill>
                <a:latin typeface="Calibri" pitchFamily="34" charset="0"/>
              </a:rPr>
              <a:t>2.  Describe the </a:t>
            </a:r>
            <a:r>
              <a:rPr lang="en-US" sz="3200" b="1" u="sng" dirty="0" smtClean="0">
                <a:solidFill>
                  <a:srgbClr val="6EA92D"/>
                </a:solidFill>
                <a:latin typeface="Calibri" pitchFamily="34" charset="0"/>
              </a:rPr>
              <a:t>specific actions</a:t>
            </a:r>
            <a:r>
              <a:rPr lang="en-US" sz="3200" b="1" dirty="0" smtClean="0">
                <a:solidFill>
                  <a:srgbClr val="6EA92D"/>
                </a:solidFill>
                <a:latin typeface="Calibri" pitchFamily="34" charset="0"/>
              </a:rPr>
              <a:t> (avoid being vague)  </a:t>
            </a:r>
          </a:p>
          <a:p>
            <a:pPr algn="l"/>
            <a:r>
              <a:rPr lang="en-US" sz="3200" b="1" dirty="0" smtClean="0">
                <a:solidFill>
                  <a:srgbClr val="009999"/>
                </a:solidFill>
                <a:latin typeface="Calibri" pitchFamily="34" charset="0"/>
              </a:rPr>
              <a:t> </a:t>
            </a:r>
          </a:p>
          <a:p>
            <a:pPr algn="l"/>
            <a:r>
              <a:rPr lang="en-US" sz="3200" b="1" dirty="0" smtClean="0">
                <a:solidFill>
                  <a:srgbClr val="336699"/>
                </a:solidFill>
                <a:latin typeface="Calibri" pitchFamily="34" charset="0"/>
              </a:rPr>
              <a:t>3. Allow the  employee the opportunity to respond, ask questions, and add his/her thoughts during the conversation.</a:t>
            </a:r>
            <a:r>
              <a:rPr lang="en-US" sz="3200" b="1" dirty="0" smtClean="0">
                <a:solidFill>
                  <a:schemeClr val="tx1"/>
                </a:solidFill>
                <a:latin typeface="Calibri" pitchFamily="34" charset="0"/>
              </a:rPr>
              <a:t/>
            </a:r>
            <a:br>
              <a:rPr lang="en-US" sz="3200" b="1" dirty="0" smtClean="0">
                <a:solidFill>
                  <a:schemeClr val="tx1"/>
                </a:solidFill>
                <a:latin typeface="Calibri" pitchFamily="34" charset="0"/>
              </a:rPr>
            </a:br>
            <a:endParaRPr lang="en-US" sz="3200" b="1" dirty="0" smtClean="0">
              <a:solidFill>
                <a:schemeClr val="tx1"/>
              </a:solidFill>
              <a:latin typeface="Calibri" pitchFamily="34" charset="0"/>
            </a:endParaRPr>
          </a:p>
          <a:p>
            <a:pPr marL="514350" indent="-514350" algn="l">
              <a:buAutoNum type="arabicPeriod" startAt="4"/>
            </a:pPr>
            <a:r>
              <a:rPr lang="en-US" sz="3200" b="1" dirty="0" smtClean="0">
                <a:solidFill>
                  <a:srgbClr val="009999"/>
                </a:solidFill>
                <a:latin typeface="Calibri" pitchFamily="34" charset="0"/>
              </a:rPr>
              <a:t>Be aware of talking too much</a:t>
            </a:r>
          </a:p>
          <a:p>
            <a:pPr marL="514350" indent="-514350" algn="l"/>
            <a:endParaRPr lang="en-US" sz="3200" b="1" dirty="0" smtClean="0">
              <a:solidFill>
                <a:srgbClr val="009999"/>
              </a:solidFill>
              <a:latin typeface="Calibri" pitchFamily="34" charset="0"/>
            </a:endParaRPr>
          </a:p>
          <a:p>
            <a:pPr marL="514350" indent="-514350" algn="l"/>
            <a:endParaRPr lang="en-US" sz="3200" b="1" dirty="0" smtClean="0">
              <a:solidFill>
                <a:srgbClr val="009999"/>
              </a:solidFill>
              <a:latin typeface="Calibri" pitchFamily="34" charset="0"/>
            </a:endParaRPr>
          </a:p>
          <a:p>
            <a:pPr algn="l"/>
            <a:r>
              <a:rPr lang="en-US" sz="3200" dirty="0" smtClean="0">
                <a:latin typeface="Calibri" pitchFamily="34" charset="0"/>
              </a:rPr>
              <a:t> </a:t>
            </a:r>
            <a:endParaRPr lang="en-US" sz="3200" b="1" dirty="0" smtClean="0">
              <a:solidFill>
                <a:srgbClr val="F95602"/>
              </a:solidFill>
              <a:latin typeface="Calibri" pitchFamily="34" charset="0"/>
            </a:endParaRPr>
          </a:p>
          <a:p>
            <a:pPr algn="l"/>
            <a:r>
              <a:rPr lang="en-US" sz="4400" dirty="0" smtClean="0">
                <a:latin typeface="Calibri" pitchFamily="34" charset="0"/>
              </a:rPr>
              <a:t> </a:t>
            </a:r>
          </a:p>
          <a:p>
            <a:pPr algn="l"/>
            <a:endParaRPr lang="en-US" sz="4000" dirty="0">
              <a:latin typeface="Calibri" pitchFamily="34" charset="0"/>
            </a:endParaRPr>
          </a:p>
        </p:txBody>
      </p:sp>
      <p:pic>
        <p:nvPicPr>
          <p:cNvPr id="14" name="Picture 13"/>
          <p:cNvPicPr>
            <a:picLocks noChangeAspect="1" noChangeArrowheads="1"/>
          </p:cNvPicPr>
          <p:nvPr/>
        </p:nvPicPr>
        <p:blipFill>
          <a:blip r:embed="rId4"/>
          <a:stretch>
            <a:fillRect/>
          </a:stretch>
        </p:blipFill>
        <p:spPr bwMode="auto">
          <a:xfrm>
            <a:off x="9189321" y="0"/>
            <a:ext cx="3815479" cy="3581400"/>
          </a:xfrm>
          <a:prstGeom prst="rect">
            <a:avLst/>
          </a:prstGeom>
          <a:noFill/>
          <a:ln>
            <a:noFill/>
          </a:ln>
        </p:spPr>
      </p:pic>
    </p:spTree>
    <p:custDataLst>
      <p:tags r:id="rId1"/>
    </p:custDataLst>
  </p:cSld>
  <p:clrMapOvr>
    <a:masterClrMapping/>
  </p:clrMapOvr>
  <p:transition spd="slow">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609600"/>
            <a:ext cx="9245600" cy="2362200"/>
          </a:xfrm>
          <a:prstGeom prst="rect">
            <a:avLst/>
          </a:prstGeom>
          <a:solidFill>
            <a:srgbClr val="3366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Rectangle 17"/>
          <p:cNvSpPr/>
          <p:nvPr/>
        </p:nvSpPr>
        <p:spPr bwMode="auto">
          <a:xfrm>
            <a:off x="0" y="2971800"/>
            <a:ext cx="9245600" cy="6781800"/>
          </a:xfrm>
          <a:prstGeom prst="rect">
            <a:avLst/>
          </a:prstGeom>
          <a:solidFill>
            <a:srgbClr val="3366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Rectangle 2"/>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Rectangle 3"/>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chemeClr val="bg1"/>
                </a:solidFill>
                <a:effectLst/>
                <a:latin typeface="Calibri" pitchFamily="34" charset="0"/>
                <a:sym typeface="Gill Sans" charset="0"/>
              </a:rPr>
              <a:t>Observer’s Role and the</a:t>
            </a:r>
            <a:r>
              <a:rPr kumimoji="0" lang="en-US" sz="5800" b="0" i="0" u="none" strike="noStrike" cap="none" normalizeH="0" dirty="0" smtClean="0">
                <a:ln>
                  <a:noFill/>
                </a:ln>
                <a:solidFill>
                  <a:schemeClr val="bg1"/>
                </a:solidFill>
                <a:effectLst/>
                <a:latin typeface="Calibri" pitchFamily="34" charset="0"/>
                <a:sym typeface="Gill Sans" charset="0"/>
              </a:rPr>
              <a:t> Notes Form</a:t>
            </a:r>
            <a:endParaRPr kumimoji="0" lang="en-US" sz="5800" b="0" i="0" u="none" strike="noStrike" cap="none" normalizeH="0" baseline="0" dirty="0">
              <a:ln>
                <a:noFill/>
              </a:ln>
              <a:solidFill>
                <a:schemeClr val="bg1"/>
              </a:solidFill>
              <a:effectLst/>
              <a:latin typeface="Calibri" pitchFamily="34" charset="0"/>
              <a:sym typeface="Gill Sans" charset="0"/>
            </a:endParaRPr>
          </a:p>
        </p:txBody>
      </p:sp>
      <p:sp>
        <p:nvSpPr>
          <p:cNvPr id="9" name="Rectangle 8"/>
          <p:cNvSpPr/>
          <p:nvPr/>
        </p:nvSpPr>
        <p:spPr bwMode="auto">
          <a:xfrm>
            <a:off x="10769600" y="7467600"/>
            <a:ext cx="2235200" cy="18288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TextBox 9"/>
          <p:cNvSpPr txBox="1"/>
          <p:nvPr/>
        </p:nvSpPr>
        <p:spPr>
          <a:xfrm>
            <a:off x="11150600" y="8458200"/>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pg39</a:t>
            </a:r>
            <a:endParaRPr lang="en-US" sz="3600" b="1" dirty="0">
              <a:latin typeface="Leelawadee" panose="020B0502040204020203" pitchFamily="34" charset="-34"/>
              <a:cs typeface="Leelawadee" panose="020B0502040204020203" pitchFamily="34" charset="-34"/>
            </a:endParaRPr>
          </a:p>
        </p:txBody>
      </p:sp>
      <p:sp>
        <p:nvSpPr>
          <p:cNvPr id="8" name="Rectangle 7"/>
          <p:cNvSpPr/>
          <p:nvPr/>
        </p:nvSpPr>
        <p:spPr bwMode="auto">
          <a:xfrm>
            <a:off x="10769600" y="73152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2" name="Picture 2"/>
          <p:cNvPicPr>
            <a:picLocks noChangeAspect="1" noChangeArrowheads="1"/>
          </p:cNvPicPr>
          <p:nvPr/>
        </p:nvPicPr>
        <p:blipFill>
          <a:blip r:embed="rId4"/>
          <a:srcRect/>
          <a:stretch>
            <a:fillRect/>
          </a:stretch>
        </p:blipFill>
        <p:spPr bwMode="auto">
          <a:xfrm>
            <a:off x="9315500" y="7315200"/>
            <a:ext cx="1530300" cy="1962150"/>
          </a:xfrm>
          <a:prstGeom prst="rect">
            <a:avLst/>
          </a:prstGeom>
          <a:noFill/>
          <a:ln w="9525">
            <a:noFill/>
            <a:miter lim="800000"/>
            <a:headEnd/>
            <a:tailEnd/>
          </a:ln>
        </p:spPr>
      </p:pic>
      <p:sp>
        <p:nvSpPr>
          <p:cNvPr id="13" name="TextBox 12"/>
          <p:cNvSpPr txBox="1"/>
          <p:nvPr/>
        </p:nvSpPr>
        <p:spPr>
          <a:xfrm>
            <a:off x="0" y="0"/>
            <a:ext cx="8636000" cy="10372070"/>
          </a:xfrm>
          <a:prstGeom prst="rect">
            <a:avLst/>
          </a:prstGeom>
          <a:noFill/>
        </p:spPr>
        <p:txBody>
          <a:bodyPr wrap="square" rtlCol="0">
            <a:spAutoFit/>
          </a:bodyPr>
          <a:lstStyle/>
          <a:p>
            <a:pPr algn="l"/>
            <a:r>
              <a:rPr lang="en-US" sz="4000" b="1" dirty="0" smtClean="0">
                <a:solidFill>
                  <a:srgbClr val="F95602"/>
                </a:solidFill>
                <a:latin typeface="Adobe Fan Heiti Std B" pitchFamily="34" charset="-128"/>
                <a:ea typeface="Adobe Fan Heiti Std B" pitchFamily="34" charset="-128"/>
              </a:rPr>
              <a:t>Did the manager...</a:t>
            </a:r>
          </a:p>
          <a:p>
            <a:pPr algn="l"/>
            <a:r>
              <a:rPr lang="en-US" sz="3200" b="1" dirty="0" smtClean="0">
                <a:solidFill>
                  <a:schemeClr val="bg1"/>
                </a:solidFill>
                <a:latin typeface="Calibri" pitchFamily="34" charset="0"/>
                <a:ea typeface="Adobe Fan Heiti Std B" pitchFamily="34" charset="-128"/>
              </a:rPr>
              <a:t>1.  Use the </a:t>
            </a:r>
            <a:r>
              <a:rPr lang="en-US" sz="3200" b="1" u="sng" dirty="0" smtClean="0">
                <a:solidFill>
                  <a:schemeClr val="bg1"/>
                </a:solidFill>
                <a:latin typeface="Calibri" pitchFamily="34" charset="0"/>
                <a:ea typeface="Adobe Fan Heiti Std B" pitchFamily="34" charset="-128"/>
              </a:rPr>
              <a:t>turnaround technique</a:t>
            </a:r>
            <a:r>
              <a:rPr lang="en-US" sz="3200" b="1" dirty="0" smtClean="0">
                <a:solidFill>
                  <a:schemeClr val="bg1"/>
                </a:solidFill>
                <a:latin typeface="Calibri" pitchFamily="34" charset="0"/>
                <a:ea typeface="Adobe Fan Heiti Std B" pitchFamily="34" charset="-128"/>
              </a:rPr>
              <a:t>?  </a:t>
            </a:r>
          </a:p>
          <a:p>
            <a:pPr algn="l"/>
            <a:r>
              <a:rPr lang="en-US" sz="3200" dirty="0" smtClean="0">
                <a:latin typeface="Calibri" pitchFamily="34" charset="0"/>
                <a:ea typeface="Adobe Fan Heiti Std B" pitchFamily="34" charset="-128"/>
              </a:rPr>
              <a:t> </a:t>
            </a:r>
          </a:p>
          <a:p>
            <a:pPr algn="l"/>
            <a:r>
              <a:rPr lang="en-US" sz="3200" b="1" dirty="0" smtClean="0">
                <a:solidFill>
                  <a:schemeClr val="bg1"/>
                </a:solidFill>
                <a:latin typeface="Calibri" pitchFamily="34" charset="0"/>
                <a:ea typeface="Adobe Fan Heiti Std B" pitchFamily="34" charset="-128"/>
              </a:rPr>
              <a:t>2.  Describe the </a:t>
            </a:r>
            <a:r>
              <a:rPr lang="en-US" sz="3200" b="1" u="sng" dirty="0" smtClean="0">
                <a:solidFill>
                  <a:schemeClr val="bg1"/>
                </a:solidFill>
                <a:latin typeface="Calibri" pitchFamily="34" charset="0"/>
                <a:ea typeface="Adobe Fan Heiti Std B" pitchFamily="34" charset="-128"/>
              </a:rPr>
              <a:t>specific actions</a:t>
            </a:r>
            <a:r>
              <a:rPr lang="en-US" sz="3200" b="1" dirty="0" smtClean="0">
                <a:solidFill>
                  <a:schemeClr val="bg1"/>
                </a:solidFill>
                <a:latin typeface="Calibri" pitchFamily="34" charset="0"/>
                <a:ea typeface="Adobe Fan Heiti Std B" pitchFamily="34" charset="-128"/>
              </a:rPr>
              <a:t> he/she wants to have happen in the future?  </a:t>
            </a:r>
          </a:p>
          <a:p>
            <a:pPr algn="l"/>
            <a:r>
              <a:rPr lang="en-US" sz="3200" b="1" dirty="0" smtClean="0">
                <a:solidFill>
                  <a:schemeClr val="bg1"/>
                </a:solidFill>
                <a:latin typeface="Calibri" pitchFamily="34" charset="0"/>
                <a:ea typeface="Adobe Fan Heiti Std B" pitchFamily="34" charset="-128"/>
              </a:rPr>
              <a:t> </a:t>
            </a:r>
          </a:p>
          <a:p>
            <a:pPr algn="l"/>
            <a:r>
              <a:rPr lang="en-US" sz="3200" b="1" dirty="0" smtClean="0">
                <a:solidFill>
                  <a:schemeClr val="bg1"/>
                </a:solidFill>
                <a:latin typeface="Calibri" pitchFamily="34" charset="0"/>
                <a:ea typeface="Adobe Fan Heiti Std B" pitchFamily="34" charset="-128"/>
              </a:rPr>
              <a:t>3. Allow the  employee the opportunity to respond, ask questions, and add his/her thoughts during the conversation?</a:t>
            </a:r>
          </a:p>
          <a:p>
            <a:pPr algn="l"/>
            <a:r>
              <a:rPr lang="en-US" sz="3200" dirty="0" smtClean="0">
                <a:solidFill>
                  <a:schemeClr val="bg1"/>
                </a:solidFill>
                <a:latin typeface="Calibri" pitchFamily="34" charset="0"/>
                <a:ea typeface="Adobe Fan Heiti Std B" pitchFamily="34" charset="-128"/>
              </a:rPr>
              <a:t> </a:t>
            </a:r>
            <a:endParaRPr lang="en-US" sz="3200" b="1" dirty="0" smtClean="0">
              <a:solidFill>
                <a:schemeClr val="bg1"/>
              </a:solidFill>
              <a:latin typeface="Calibri" pitchFamily="34" charset="0"/>
              <a:ea typeface="Adobe Fan Heiti Std B" pitchFamily="34" charset="-128"/>
            </a:endParaRPr>
          </a:p>
          <a:p>
            <a:pPr algn="l"/>
            <a:r>
              <a:rPr lang="en-US" sz="3200" b="1" dirty="0" smtClean="0">
                <a:solidFill>
                  <a:schemeClr val="bg1"/>
                </a:solidFill>
                <a:latin typeface="Calibri" pitchFamily="34" charset="0"/>
                <a:ea typeface="Adobe Fan Heiti Std B" pitchFamily="34" charset="-128"/>
              </a:rPr>
              <a:t>4.)  Name </a:t>
            </a:r>
            <a:r>
              <a:rPr lang="en-US" sz="3200" b="1" u="sng" dirty="0" smtClean="0">
                <a:solidFill>
                  <a:schemeClr val="bg1"/>
                </a:solidFill>
                <a:latin typeface="Calibri" pitchFamily="34" charset="0"/>
                <a:ea typeface="Adobe Fan Heiti Std B" pitchFamily="34" charset="-128"/>
              </a:rPr>
              <a:t>one positive aspect</a:t>
            </a:r>
            <a:r>
              <a:rPr lang="en-US" sz="3200" b="1" dirty="0" smtClean="0">
                <a:solidFill>
                  <a:schemeClr val="bg1"/>
                </a:solidFill>
                <a:latin typeface="Calibri" pitchFamily="34" charset="0"/>
                <a:ea typeface="Adobe Fan Heiti Std B" pitchFamily="34" charset="-128"/>
              </a:rPr>
              <a:t> about how the manager handled the conversation and </a:t>
            </a:r>
            <a:r>
              <a:rPr lang="en-US" sz="3200" b="1" u="sng" dirty="0" smtClean="0">
                <a:solidFill>
                  <a:schemeClr val="bg1"/>
                </a:solidFill>
                <a:latin typeface="Calibri" pitchFamily="34" charset="0"/>
                <a:ea typeface="Adobe Fan Heiti Std B" pitchFamily="34" charset="-128"/>
              </a:rPr>
              <a:t>one aspect that could have been handled differently.  </a:t>
            </a:r>
            <a:r>
              <a:rPr lang="en-US" sz="3200" u="sng" dirty="0" smtClean="0">
                <a:solidFill>
                  <a:schemeClr val="bg1"/>
                </a:solidFill>
                <a:latin typeface="Calibri" pitchFamily="34" charset="0"/>
                <a:ea typeface="Adobe Fan Heiti Std B" pitchFamily="34" charset="-128"/>
              </a:rPr>
              <a:t/>
            </a:r>
            <a:br>
              <a:rPr lang="en-US" sz="3200" u="sng" dirty="0" smtClean="0">
                <a:solidFill>
                  <a:schemeClr val="bg1"/>
                </a:solidFill>
                <a:latin typeface="Calibri" pitchFamily="34" charset="0"/>
                <a:ea typeface="Adobe Fan Heiti Std B" pitchFamily="34" charset="-128"/>
              </a:rPr>
            </a:br>
            <a:endParaRPr lang="en-US" sz="3200" dirty="0" smtClean="0">
              <a:solidFill>
                <a:schemeClr val="bg1"/>
              </a:solidFill>
              <a:latin typeface="Calibri" pitchFamily="34" charset="0"/>
              <a:ea typeface="Adobe Fan Heiti Std B" pitchFamily="34" charset="-128"/>
            </a:endParaRPr>
          </a:p>
          <a:p>
            <a:pPr algn="l"/>
            <a:r>
              <a:rPr lang="en-US" sz="3200" b="1" dirty="0" smtClean="0">
                <a:solidFill>
                  <a:schemeClr val="bg1"/>
                </a:solidFill>
                <a:latin typeface="Calibri" pitchFamily="34" charset="0"/>
                <a:ea typeface="Adobe Fan Heiti Std B" pitchFamily="34" charset="-128"/>
              </a:rPr>
              <a:t>5.)  When the manager delivered the message was anything said that put the direct report on the defense?  If so, what was it?  What’s another way it could have been stated?</a:t>
            </a:r>
          </a:p>
          <a:p>
            <a:pPr algn="l"/>
            <a:r>
              <a:rPr lang="en-US" sz="4400" dirty="0" smtClean="0">
                <a:solidFill>
                  <a:srgbClr val="336699"/>
                </a:solidFill>
                <a:latin typeface="Calibri" pitchFamily="34" charset="0"/>
                <a:ea typeface="Adobe Fan Heiti Std B" pitchFamily="34" charset="-128"/>
              </a:rPr>
              <a:t> </a:t>
            </a:r>
          </a:p>
          <a:p>
            <a:pPr algn="l"/>
            <a:endParaRPr lang="en-US" sz="4000" dirty="0">
              <a:latin typeface="Calibri" pitchFamily="34" charset="0"/>
            </a:endParaRPr>
          </a:p>
        </p:txBody>
      </p:sp>
    </p:spTree>
    <p:custDataLst>
      <p:tags r:id="rId1"/>
    </p:custDataLst>
  </p:cSld>
  <p:clrMapOvr>
    <a:masterClrMapping/>
  </p:clrMapOvr>
  <p:transition spd="slow">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6502400" cy="9753600"/>
          </a:xfrm>
          <a:prstGeom prst="rect">
            <a:avLst/>
          </a:prstGeom>
          <a:solidFill>
            <a:srgbClr val="3366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TextBox 4"/>
          <p:cNvSpPr txBox="1"/>
          <p:nvPr/>
        </p:nvSpPr>
        <p:spPr>
          <a:xfrm>
            <a:off x="0" y="304800"/>
            <a:ext cx="6273800" cy="10864513"/>
          </a:xfrm>
          <a:prstGeom prst="rect">
            <a:avLst/>
          </a:prstGeom>
          <a:noFill/>
        </p:spPr>
        <p:txBody>
          <a:bodyPr wrap="square" rtlCol="0">
            <a:spAutoFit/>
          </a:bodyPr>
          <a:lstStyle/>
          <a:p>
            <a:pPr algn="l"/>
            <a:r>
              <a:rPr lang="en-US" sz="6000" b="1" dirty="0" smtClean="0">
                <a:solidFill>
                  <a:schemeClr val="bg1"/>
                </a:solidFill>
                <a:latin typeface="Articulate" pitchFamily="2" charset="0"/>
                <a:sym typeface="Wingdings 3"/>
              </a:rPr>
              <a:t></a:t>
            </a:r>
            <a:r>
              <a:rPr lang="en-US" sz="8000" b="1" dirty="0" smtClean="0">
                <a:solidFill>
                  <a:schemeClr val="bg1"/>
                </a:solidFill>
                <a:latin typeface="Articulate" pitchFamily="2" charset="0"/>
                <a:sym typeface="Wingdings 3"/>
              </a:rPr>
              <a:t>Read the Practice Instructions on pages</a:t>
            </a:r>
          </a:p>
          <a:p>
            <a:pPr algn="l"/>
            <a:r>
              <a:rPr lang="en-US" sz="8000" b="1" dirty="0" smtClean="0">
                <a:solidFill>
                  <a:schemeClr val="bg1"/>
                </a:solidFill>
                <a:latin typeface="Articulate" pitchFamily="2" charset="0"/>
                <a:sym typeface="Wingdings 3"/>
              </a:rPr>
              <a:t>37 and 38</a:t>
            </a:r>
            <a:r>
              <a:rPr lang="en-US" sz="4800" b="1" dirty="0" smtClean="0">
                <a:solidFill>
                  <a:schemeClr val="bg1"/>
                </a:solidFill>
                <a:latin typeface="Articulate" pitchFamily="2" charset="0"/>
              </a:rPr>
              <a:t/>
            </a:r>
            <a:br>
              <a:rPr lang="en-US" sz="4800" b="1" dirty="0" smtClean="0">
                <a:solidFill>
                  <a:schemeClr val="bg1"/>
                </a:solidFill>
                <a:latin typeface="Articulate" pitchFamily="2" charset="0"/>
              </a:rPr>
            </a:br>
            <a:r>
              <a:rPr lang="en-US" sz="4000" dirty="0" smtClean="0">
                <a:solidFill>
                  <a:schemeClr val="bg1"/>
                </a:solidFill>
                <a:latin typeface="Articulate" pitchFamily="2" charset="0"/>
              </a:rPr>
              <a:t/>
            </a:r>
            <a:br>
              <a:rPr lang="en-US" sz="4000" dirty="0" smtClean="0">
                <a:solidFill>
                  <a:schemeClr val="bg1"/>
                </a:solidFill>
                <a:latin typeface="Articulate" pitchFamily="2" charset="0"/>
              </a:rPr>
            </a:br>
            <a:r>
              <a:rPr lang="en-US" sz="4000" dirty="0" smtClean="0">
                <a:solidFill>
                  <a:schemeClr val="bg1"/>
                </a:solidFill>
                <a:latin typeface="Articulate" pitchFamily="2" charset="0"/>
              </a:rPr>
              <a:t/>
            </a:r>
            <a:br>
              <a:rPr lang="en-US" sz="4000" dirty="0" smtClean="0">
                <a:solidFill>
                  <a:schemeClr val="bg1"/>
                </a:solidFill>
                <a:latin typeface="Articulate" pitchFamily="2" charset="0"/>
              </a:rPr>
            </a:br>
            <a:endParaRPr lang="en-US" sz="6000" dirty="0" smtClean="0">
              <a:solidFill>
                <a:schemeClr val="bg1"/>
              </a:solidFill>
              <a:latin typeface="Articulate" pitchFamily="2" charset="0"/>
            </a:endParaRPr>
          </a:p>
          <a:p>
            <a:endParaRPr lang="en-US" sz="4000" dirty="0" smtClean="0">
              <a:solidFill>
                <a:schemeClr val="bg1"/>
              </a:solidFill>
              <a:latin typeface="Articulate" pitchFamily="2" charset="0"/>
            </a:endParaRPr>
          </a:p>
          <a:p>
            <a:endParaRPr lang="en-US" sz="4000" dirty="0" smtClean="0">
              <a:solidFill>
                <a:schemeClr val="bg1"/>
              </a:solidFill>
              <a:latin typeface="Articulate" pitchFamily="2" charset="0"/>
            </a:endParaRPr>
          </a:p>
          <a:p>
            <a:endParaRPr lang="en-US" sz="4000" dirty="0" smtClean="0">
              <a:solidFill>
                <a:schemeClr val="bg1"/>
              </a:solidFill>
              <a:latin typeface="Articulate" pitchFamily="2" charset="0"/>
            </a:endParaRPr>
          </a:p>
          <a:p>
            <a:endParaRPr lang="en-US" sz="4000" dirty="0" smtClean="0">
              <a:solidFill>
                <a:schemeClr val="bg1"/>
              </a:solidFill>
              <a:latin typeface="Articulate" pitchFamily="2" charset="0"/>
            </a:endParaRPr>
          </a:p>
        </p:txBody>
      </p:sp>
      <p:cxnSp>
        <p:nvCxnSpPr>
          <p:cNvPr id="13" name="Straight Arrow Connector 12"/>
          <p:cNvCxnSpPr/>
          <p:nvPr/>
        </p:nvCxnSpPr>
        <p:spPr bwMode="auto">
          <a:xfrm>
            <a:off x="-2717800" y="762000"/>
            <a:ext cx="1005840" cy="0"/>
          </a:xfrm>
          <a:prstGeom prst="straightConnector1">
            <a:avLst/>
          </a:prstGeom>
          <a:solidFill>
            <a:schemeClr val="accent1"/>
          </a:solidFill>
          <a:ln w="79375" cap="flat" cmpd="sng" algn="ctr">
            <a:solidFill>
              <a:srgbClr val="92D05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7" name="Rectangle 16"/>
          <p:cNvSpPr/>
          <p:nvPr/>
        </p:nvSpPr>
        <p:spPr bwMode="auto">
          <a:xfrm>
            <a:off x="10312400" y="8686800"/>
            <a:ext cx="2235200" cy="914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TextBox 24"/>
          <p:cNvSpPr txBox="1"/>
          <p:nvPr/>
        </p:nvSpPr>
        <p:spPr>
          <a:xfrm>
            <a:off x="10312400" y="8839200"/>
            <a:ext cx="2286000"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Pg37-38</a:t>
            </a:r>
            <a:endParaRPr lang="en-US" sz="3600" b="1" dirty="0">
              <a:latin typeface="Leelawadee" panose="020B0502040204020203" pitchFamily="34" charset="-34"/>
              <a:cs typeface="Leelawadee" panose="020B0502040204020203" pitchFamily="34" charset="-34"/>
            </a:endParaRPr>
          </a:p>
        </p:txBody>
      </p:sp>
      <p:pic>
        <p:nvPicPr>
          <p:cNvPr id="10" name="Picture 1"/>
          <p:cNvPicPr>
            <a:picLocks noChangeAspect="1" noChangeArrowheads="1"/>
          </p:cNvPicPr>
          <p:nvPr/>
        </p:nvPicPr>
        <p:blipFill>
          <a:blip r:embed="rId4"/>
          <a:srcRect/>
          <a:stretch>
            <a:fillRect/>
          </a:stretch>
        </p:blipFill>
        <p:spPr bwMode="auto">
          <a:xfrm>
            <a:off x="6611368" y="1576833"/>
            <a:ext cx="3472432" cy="4587103"/>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5"/>
          <a:srcRect/>
          <a:stretch>
            <a:fillRect/>
          </a:stretch>
        </p:blipFill>
        <p:spPr bwMode="auto">
          <a:xfrm>
            <a:off x="9398000" y="3496936"/>
            <a:ext cx="3048000" cy="3970664"/>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ransition spd="slow">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77800" y="1752600"/>
          <a:ext cx="12192000" cy="815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Image result for clock icon"/>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679740" y="7644825"/>
            <a:ext cx="1165060" cy="1165060"/>
          </a:xfrm>
          <a:prstGeom prst="rect">
            <a:avLst/>
          </a:prstGeom>
          <a:noFill/>
          <a:ln w="9525" algn="in">
            <a:noFill/>
            <a:miter lim="800000"/>
            <a:headEnd/>
            <a:tailEnd/>
          </a:ln>
        </p:spPr>
      </p:pic>
      <p:pic>
        <p:nvPicPr>
          <p:cNvPr id="7" name="Picture 6" descr="plus.jpg"/>
          <p:cNvPicPr>
            <a:picLocks noChangeAspect="1"/>
          </p:cNvPicPr>
          <p:nvPr/>
        </p:nvPicPr>
        <p:blipFill>
          <a:blip r:embed="rId9"/>
          <a:stretch>
            <a:fillRect/>
          </a:stretch>
        </p:blipFill>
        <p:spPr>
          <a:xfrm>
            <a:off x="4214496" y="2057400"/>
            <a:ext cx="1068704" cy="1042638"/>
          </a:xfrm>
          <a:prstGeom prst="rect">
            <a:avLst/>
          </a:prstGeom>
        </p:spPr>
      </p:pic>
      <p:sp>
        <p:nvSpPr>
          <p:cNvPr id="8" name="TextBox 7"/>
          <p:cNvSpPr txBox="1"/>
          <p:nvPr/>
        </p:nvSpPr>
        <p:spPr>
          <a:xfrm>
            <a:off x="1320800" y="8864025"/>
            <a:ext cx="1905000" cy="584775"/>
          </a:xfrm>
          <a:prstGeom prst="rect">
            <a:avLst/>
          </a:prstGeom>
          <a:noFill/>
        </p:spPr>
        <p:txBody>
          <a:bodyPr wrap="square" rtlCol="0">
            <a:spAutoFit/>
          </a:bodyPr>
          <a:lstStyle/>
          <a:p>
            <a:r>
              <a:rPr lang="en-US" sz="3200" b="1" dirty="0" smtClean="0">
                <a:latin typeface="Calibri" pitchFamily="34" charset="0"/>
              </a:rPr>
              <a:t>5-minutes</a:t>
            </a:r>
            <a:endParaRPr lang="en-US" sz="3200" b="1" dirty="0">
              <a:latin typeface="Calibri" pitchFamily="34" charset="0"/>
            </a:endParaRPr>
          </a:p>
        </p:txBody>
      </p:sp>
      <p:sp>
        <p:nvSpPr>
          <p:cNvPr id="10" name="TextBox 9"/>
          <p:cNvSpPr txBox="1"/>
          <p:nvPr/>
        </p:nvSpPr>
        <p:spPr>
          <a:xfrm>
            <a:off x="5740400" y="8915400"/>
            <a:ext cx="1905000" cy="584775"/>
          </a:xfrm>
          <a:prstGeom prst="rect">
            <a:avLst/>
          </a:prstGeom>
          <a:noFill/>
        </p:spPr>
        <p:txBody>
          <a:bodyPr wrap="square" rtlCol="0">
            <a:spAutoFit/>
          </a:bodyPr>
          <a:lstStyle/>
          <a:p>
            <a:r>
              <a:rPr lang="en-US" sz="3200" b="1" dirty="0" smtClean="0">
                <a:latin typeface="Calibri" pitchFamily="34" charset="0"/>
              </a:rPr>
              <a:t>2-minutes</a:t>
            </a:r>
            <a:endParaRPr lang="en-US" sz="3200" b="1" dirty="0">
              <a:latin typeface="Calibri" pitchFamily="34" charset="0"/>
            </a:endParaRPr>
          </a:p>
        </p:txBody>
      </p:sp>
      <p:pic>
        <p:nvPicPr>
          <p:cNvPr id="4" name="Picture 2"/>
          <p:cNvPicPr>
            <a:picLocks noChangeAspect="1" noChangeArrowheads="1"/>
          </p:cNvPicPr>
          <p:nvPr/>
        </p:nvPicPr>
        <p:blipFill>
          <a:blip r:embed="rId10"/>
          <a:srcRect/>
          <a:stretch>
            <a:fillRect/>
          </a:stretch>
        </p:blipFill>
        <p:spPr bwMode="auto">
          <a:xfrm>
            <a:off x="5207000" y="381000"/>
            <a:ext cx="2819400" cy="3657600"/>
          </a:xfrm>
          <a:prstGeom prst="rect">
            <a:avLst/>
          </a:prstGeom>
          <a:ln w="38100" cap="sq">
            <a:solidFill>
              <a:srgbClr val="6EA92D"/>
            </a:solidFill>
            <a:prstDash val="solid"/>
            <a:miter lim="800000"/>
          </a:ln>
          <a:effectLst>
            <a:glow rad="101600">
              <a:srgbClr val="6EA92D">
                <a:alpha val="60000"/>
              </a:srgbClr>
            </a:glow>
            <a:outerShdw blurRad="50800" dist="38100" dir="16200000" rotWithShape="0">
              <a:prstClr val="black">
                <a:alpha val="40000"/>
              </a:prstClr>
            </a:outerShdw>
          </a:effectLst>
        </p:spPr>
      </p:pic>
      <p:pic>
        <p:nvPicPr>
          <p:cNvPr id="3" name="Picture 2"/>
          <p:cNvPicPr>
            <a:picLocks noChangeAspect="1" noChangeArrowheads="1"/>
          </p:cNvPicPr>
          <p:nvPr/>
        </p:nvPicPr>
        <p:blipFill>
          <a:blip r:embed="rId11"/>
          <a:stretch>
            <a:fillRect/>
          </a:stretch>
        </p:blipFill>
        <p:spPr bwMode="auto">
          <a:xfrm>
            <a:off x="330200" y="228600"/>
            <a:ext cx="3962400" cy="3719308"/>
          </a:xfrm>
          <a:prstGeom prst="rect">
            <a:avLst/>
          </a:prstGeom>
          <a:ln w="38100" cap="sq">
            <a:solidFill>
              <a:srgbClr val="336699"/>
            </a:solidFill>
            <a:prstDash val="solid"/>
            <a:miter lim="800000"/>
          </a:ln>
          <a:effectLst>
            <a:glow rad="101600">
              <a:srgbClr val="336699">
                <a:alpha val="60000"/>
              </a:srgbClr>
            </a:glow>
            <a:outerShdw blurRad="50800" dist="38100" dir="2700000" algn="tl" rotWithShape="0">
              <a:srgbClr val="000000">
                <a:alpha val="43000"/>
              </a:srgbClr>
            </a:outerShdw>
          </a:effectLst>
        </p:spPr>
      </p:pic>
      <p:sp>
        <p:nvSpPr>
          <p:cNvPr id="10242" name="AutoShape 2" descr="Image result for st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3" descr="Image result for clock icon"/>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99340" y="7620000"/>
            <a:ext cx="1165060" cy="1165060"/>
          </a:xfrm>
          <a:prstGeom prst="rect">
            <a:avLst/>
          </a:prstGeom>
          <a:noFill/>
          <a:ln w="9525" algn="in">
            <a:noFill/>
            <a:miter lim="800000"/>
            <a:headEnd/>
            <a:tailEnd/>
          </a:ln>
        </p:spPr>
      </p:pic>
    </p:spTree>
    <p:custDataLst>
      <p:tags r:id="rId1"/>
    </p:custDataLst>
  </p:cSld>
  <p:clrMapOvr>
    <a:masterClrMapping/>
  </p:clrMapOvr>
  <p:transition spd="slow">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14925"/>
          <a:ext cx="13004800" cy="9828026"/>
        </p:xfrm>
        <a:graphic>
          <a:graphicData uri="http://schemas.openxmlformats.org/drawingml/2006/table">
            <a:tbl>
              <a:tblPr firstRow="1" bandRow="1">
                <a:tableStyleId>{69C7853C-536D-4A76-A0AE-DD22124D55A5}</a:tableStyleId>
              </a:tblPr>
              <a:tblGrid>
                <a:gridCol w="3606800"/>
                <a:gridCol w="9398000"/>
              </a:tblGrid>
              <a:tr h="1037779">
                <a:tc gridSpan="2">
                  <a:txBody>
                    <a:bodyPr/>
                    <a:lstStyle/>
                    <a:p>
                      <a:r>
                        <a:rPr lang="en-US" sz="6600" dirty="0" smtClean="0">
                          <a:latin typeface="Adobe Fan Heiti Std B" pitchFamily="34" charset="-128"/>
                          <a:ea typeface="Adobe Fan Heiti Std B" pitchFamily="34" charset="-128"/>
                        </a:rPr>
                        <a:t> Recap </a:t>
                      </a:r>
                      <a:endParaRPr lang="en-US" sz="6600" dirty="0">
                        <a:latin typeface="Adobe Fan Heiti Std B" pitchFamily="34" charset="-128"/>
                        <a:ea typeface="Adobe Fan Heiti Std B" pitchFamily="34" charset="-128"/>
                      </a:endParaRPr>
                    </a:p>
                  </a:txBody>
                  <a:tcPr>
                    <a:solidFill>
                      <a:srgbClr val="92D050"/>
                    </a:solidFill>
                  </a:tcPr>
                </a:tc>
                <a:tc hMerge="1">
                  <a:txBody>
                    <a:bodyPr/>
                    <a:lstStyle/>
                    <a:p>
                      <a:endParaRPr lang="en-US" dirty="0"/>
                    </a:p>
                  </a:txBody>
                  <a:tcPr>
                    <a:solidFill>
                      <a:srgbClr val="92D050"/>
                    </a:solidFill>
                  </a:tcPr>
                </a:tc>
              </a:tr>
              <a:tr h="1352812">
                <a:tc>
                  <a:txBody>
                    <a:bodyPr/>
                    <a:lstStyle/>
                    <a:p>
                      <a:endParaRPr lang="en-US" dirty="0"/>
                    </a:p>
                  </a:txBody>
                  <a:tcPr>
                    <a:solidFill>
                      <a:schemeClr val="bg1"/>
                    </a:solidFill>
                  </a:tcPr>
                </a:tc>
                <a:tc>
                  <a:txBody>
                    <a:bodyPr/>
                    <a:lstStyle/>
                    <a:p>
                      <a:pPr marL="0" marR="0" indent="0" algn="l" defTabSz="455125"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Calibri" pitchFamily="34" charset="0"/>
                          <a:ea typeface="Adobe Fan Heiti Std B" pitchFamily="34" charset="-128"/>
                        </a:rPr>
                        <a:t>Use the Performance</a:t>
                      </a:r>
                      <a:r>
                        <a:rPr lang="en-US" sz="2400" baseline="0" dirty="0" smtClean="0">
                          <a:solidFill>
                            <a:schemeClr val="bg1"/>
                          </a:solidFill>
                          <a:latin typeface="Calibri" pitchFamily="34" charset="0"/>
                          <a:ea typeface="Adobe Fan Heiti Std B" pitchFamily="34" charset="-128"/>
                        </a:rPr>
                        <a:t> Continuum to gain a snapshot of the employee’s current performance in terms of Results and Behaviors.  The intent is to use this tool to help people grow and move forward.</a:t>
                      </a:r>
                      <a:endParaRPr lang="en-US" sz="2400" dirty="0" smtClean="0">
                        <a:solidFill>
                          <a:schemeClr val="bg1"/>
                        </a:solidFill>
                        <a:latin typeface="Calibri" pitchFamily="34" charset="0"/>
                        <a:ea typeface="Adobe Fan Heiti Std B" pitchFamily="34" charset="-128"/>
                      </a:endParaRPr>
                    </a:p>
                  </a:txBody>
                  <a:tcPr anchor="ctr">
                    <a:solidFill>
                      <a:srgbClr val="92D050"/>
                    </a:solidFill>
                  </a:tcPr>
                </a:tc>
              </a:tr>
              <a:tr h="1595229">
                <a:tc>
                  <a:txBody>
                    <a:bodyPr/>
                    <a:lstStyle/>
                    <a:p>
                      <a:endParaRPr lang="en-US" dirty="0"/>
                    </a:p>
                  </a:txBody>
                  <a:tcPr>
                    <a:solidFill>
                      <a:schemeClr val="bg1"/>
                    </a:solidFill>
                  </a:tcPr>
                </a:tc>
                <a:tc>
                  <a:txBody>
                    <a:bodyPr/>
                    <a:lstStyle/>
                    <a:p>
                      <a:r>
                        <a:rPr lang="en-US" sz="2800" dirty="0" smtClean="0">
                          <a:solidFill>
                            <a:schemeClr val="bg1"/>
                          </a:solidFill>
                          <a:latin typeface="Calibri" pitchFamily="34" charset="0"/>
                          <a:ea typeface="Adobe Fan Heiti Std B" pitchFamily="34" charset="-128"/>
                        </a:rPr>
                        <a:t>Give better</a:t>
                      </a:r>
                      <a:r>
                        <a:rPr lang="en-US" sz="2800" baseline="0" dirty="0" smtClean="0">
                          <a:solidFill>
                            <a:schemeClr val="bg1"/>
                          </a:solidFill>
                          <a:latin typeface="Calibri" pitchFamily="34" charset="0"/>
                          <a:ea typeface="Adobe Fan Heiti Std B" pitchFamily="34" charset="-128"/>
                        </a:rPr>
                        <a:t> quality feedback with concrete examples and the positive impact.</a:t>
                      </a:r>
                      <a:endParaRPr lang="en-US" sz="2800" dirty="0">
                        <a:solidFill>
                          <a:schemeClr val="bg1"/>
                        </a:solidFill>
                        <a:latin typeface="Calibri" pitchFamily="34" charset="0"/>
                        <a:ea typeface="Adobe Fan Heiti Std B" pitchFamily="34" charset="-128"/>
                      </a:endParaRPr>
                    </a:p>
                  </a:txBody>
                  <a:tcPr anchor="ctr">
                    <a:solidFill>
                      <a:srgbClr val="92D050"/>
                    </a:solidFill>
                  </a:tcPr>
                </a:tc>
              </a:tr>
              <a:tr h="1661696">
                <a:tc>
                  <a:txBody>
                    <a:bodyPr/>
                    <a:lstStyle/>
                    <a:p>
                      <a:endParaRPr lang="en-US" dirty="0"/>
                    </a:p>
                  </a:txBody>
                  <a:tcPr>
                    <a:solidFill>
                      <a:schemeClr val="bg1"/>
                    </a:solidFill>
                  </a:tcPr>
                </a:tc>
                <a:tc>
                  <a:txBody>
                    <a:bodyPr/>
                    <a:lstStyle/>
                    <a:p>
                      <a:r>
                        <a:rPr lang="en-US" sz="2800" dirty="0" smtClean="0">
                          <a:solidFill>
                            <a:schemeClr val="bg1"/>
                          </a:solidFill>
                          <a:latin typeface="Calibri" pitchFamily="34" charset="0"/>
                          <a:ea typeface="Adobe Fan Heiti Std B" pitchFamily="34" charset="-128"/>
                        </a:rPr>
                        <a:t>Analyze current performance to determine what the employee can do to make even more progress.</a:t>
                      </a:r>
                      <a:r>
                        <a:rPr lang="en-US" sz="2800" baseline="0" dirty="0" smtClean="0">
                          <a:solidFill>
                            <a:schemeClr val="bg1"/>
                          </a:solidFill>
                          <a:latin typeface="Calibri" pitchFamily="34" charset="0"/>
                          <a:ea typeface="Adobe Fan Heiti Std B" pitchFamily="34" charset="-128"/>
                        </a:rPr>
                        <a:t>  The focus is on moving forward versus reviewing past performance.  </a:t>
                      </a:r>
                      <a:endParaRPr lang="en-US" sz="2800" dirty="0">
                        <a:solidFill>
                          <a:schemeClr val="bg1"/>
                        </a:solidFill>
                        <a:latin typeface="Calibri" pitchFamily="34" charset="0"/>
                        <a:ea typeface="Adobe Fan Heiti Std B" pitchFamily="34" charset="-128"/>
                      </a:endParaRPr>
                    </a:p>
                  </a:txBody>
                  <a:tcPr anchor="ctr">
                    <a:solidFill>
                      <a:srgbClr val="92D050"/>
                    </a:solidFill>
                  </a:tcPr>
                </a:tc>
              </a:tr>
              <a:tr h="1728165">
                <a:tc>
                  <a:txBody>
                    <a:bodyPr/>
                    <a:lstStyle/>
                    <a:p>
                      <a:endParaRPr lang="en-US" dirty="0"/>
                    </a:p>
                  </a:txBody>
                  <a:tcPr>
                    <a:solidFill>
                      <a:schemeClr val="bg1"/>
                    </a:solidFill>
                  </a:tcPr>
                </a:tc>
                <a:tc>
                  <a:txBody>
                    <a:bodyPr/>
                    <a:lstStyle/>
                    <a:p>
                      <a:r>
                        <a:rPr lang="en-US" sz="2800" dirty="0" smtClean="0">
                          <a:solidFill>
                            <a:schemeClr val="bg1"/>
                          </a:solidFill>
                          <a:latin typeface="Calibri" pitchFamily="34" charset="0"/>
                          <a:ea typeface="Adobe Fan Heiti Std B" pitchFamily="34" charset="-128"/>
                        </a:rPr>
                        <a:t>Translate performance</a:t>
                      </a:r>
                      <a:r>
                        <a:rPr lang="en-US" sz="2800" baseline="0" dirty="0" smtClean="0">
                          <a:solidFill>
                            <a:schemeClr val="bg1"/>
                          </a:solidFill>
                          <a:latin typeface="Calibri" pitchFamily="34" charset="0"/>
                          <a:ea typeface="Adobe Fan Heiti Std B" pitchFamily="34" charset="-128"/>
                        </a:rPr>
                        <a:t> gaps, large and small, into language describing the “on-target” performance.  </a:t>
                      </a:r>
                      <a:endParaRPr lang="en-US" sz="2800" dirty="0">
                        <a:solidFill>
                          <a:schemeClr val="bg1"/>
                        </a:solidFill>
                        <a:latin typeface="Calibri" pitchFamily="34" charset="0"/>
                        <a:ea typeface="Adobe Fan Heiti Std B" pitchFamily="34" charset="-128"/>
                      </a:endParaRPr>
                    </a:p>
                  </a:txBody>
                  <a:tcPr anchor="ctr">
                    <a:solidFill>
                      <a:srgbClr val="92D050"/>
                    </a:solidFill>
                  </a:tcPr>
                </a:tc>
              </a:tr>
              <a:tr h="2392844">
                <a:tc>
                  <a:txBody>
                    <a:bodyPr/>
                    <a:lstStyle/>
                    <a:p>
                      <a:endParaRPr lang="en-US" dirty="0"/>
                    </a:p>
                  </a:txBody>
                  <a:tcPr>
                    <a:solidFill>
                      <a:schemeClr val="bg1"/>
                    </a:solidFill>
                  </a:tcPr>
                </a:tc>
                <a:tc>
                  <a:txBody>
                    <a:bodyPr/>
                    <a:lstStyle/>
                    <a:p>
                      <a:r>
                        <a:rPr lang="en-US" sz="2800" b="1" baseline="0" dirty="0" smtClean="0">
                          <a:solidFill>
                            <a:schemeClr val="bg1"/>
                          </a:solidFill>
                          <a:latin typeface="Calibri" pitchFamily="34" charset="0"/>
                          <a:ea typeface="Adobe Fan Heiti Std B" pitchFamily="34" charset="-128"/>
                        </a:rPr>
                        <a:t>These tools and approaches help inform the 10-Minute Questions Framework when the employee asks: </a:t>
                      </a:r>
                      <a:r>
                        <a:rPr lang="en-US" sz="2800" baseline="0" dirty="0" smtClean="0">
                          <a:solidFill>
                            <a:schemeClr val="bg1"/>
                          </a:solidFill>
                          <a:latin typeface="Calibri" pitchFamily="34" charset="0"/>
                          <a:ea typeface="Adobe Fan Heiti Std B" pitchFamily="34" charset="-128"/>
                        </a:rPr>
                        <a:t> </a:t>
                      </a:r>
                    </a:p>
                    <a:p>
                      <a:r>
                        <a:rPr lang="en-US" sz="2800" baseline="0" dirty="0" smtClean="0">
                          <a:solidFill>
                            <a:schemeClr val="bg1"/>
                          </a:solidFill>
                          <a:latin typeface="Calibri" pitchFamily="34" charset="0"/>
                          <a:ea typeface="Adobe Fan Heiti Std B" pitchFamily="34" charset="-128"/>
                        </a:rPr>
                        <a:t>1.  What’s one thing I’m doing well and should continue with?</a:t>
                      </a:r>
                    </a:p>
                    <a:p>
                      <a:r>
                        <a:rPr lang="en-US" sz="2800" baseline="0" dirty="0" smtClean="0">
                          <a:solidFill>
                            <a:schemeClr val="bg1"/>
                          </a:solidFill>
                          <a:latin typeface="Calibri" pitchFamily="34" charset="0"/>
                          <a:ea typeface="Adobe Fan Heiti Std B" pitchFamily="34" charset="-128"/>
                        </a:rPr>
                        <a:t>2.  What’s one thing I can make even more progress in my role?</a:t>
                      </a:r>
                      <a:endParaRPr lang="en-US" sz="2800" dirty="0" smtClean="0">
                        <a:solidFill>
                          <a:schemeClr val="bg1"/>
                        </a:solidFill>
                        <a:latin typeface="Calibri" pitchFamily="34" charset="0"/>
                        <a:ea typeface="Adobe Fan Heiti Std B" pitchFamily="34" charset="-128"/>
                      </a:endParaRPr>
                    </a:p>
                  </a:txBody>
                  <a:tcPr anchor="ctr">
                    <a:solidFill>
                      <a:schemeClr val="tx1"/>
                    </a:solidFill>
                  </a:tcPr>
                </a:tc>
              </a:tr>
            </a:tbl>
          </a:graphicData>
        </a:graphic>
      </p:graphicFrame>
      <p:pic>
        <p:nvPicPr>
          <p:cNvPr id="80903" name="Picture 7"/>
          <p:cNvPicPr>
            <a:picLocks noChangeAspect="1" noChangeArrowheads="1"/>
          </p:cNvPicPr>
          <p:nvPr/>
        </p:nvPicPr>
        <p:blipFill>
          <a:blip r:embed="rId3"/>
          <a:srcRect/>
          <a:stretch>
            <a:fillRect/>
          </a:stretch>
        </p:blipFill>
        <p:spPr bwMode="auto">
          <a:xfrm>
            <a:off x="1397000" y="2590800"/>
            <a:ext cx="1485255" cy="1260863"/>
          </a:xfrm>
          <a:prstGeom prst="rect">
            <a:avLst/>
          </a:prstGeom>
          <a:noFill/>
          <a:ln w="9525">
            <a:noFill/>
            <a:miter lim="800000"/>
            <a:headEnd/>
            <a:tailEnd/>
          </a:ln>
        </p:spPr>
      </p:pic>
      <p:pic>
        <p:nvPicPr>
          <p:cNvPr id="80904" name="Picture 8"/>
          <p:cNvPicPr>
            <a:picLocks noChangeAspect="1" noChangeArrowheads="1"/>
          </p:cNvPicPr>
          <p:nvPr/>
        </p:nvPicPr>
        <p:blipFill>
          <a:blip r:embed="rId4"/>
          <a:srcRect/>
          <a:stretch>
            <a:fillRect/>
          </a:stretch>
        </p:blipFill>
        <p:spPr bwMode="auto">
          <a:xfrm>
            <a:off x="1320800" y="4114800"/>
            <a:ext cx="1454727" cy="1391479"/>
          </a:xfrm>
          <a:prstGeom prst="rect">
            <a:avLst/>
          </a:prstGeom>
          <a:noFill/>
          <a:ln w="9525">
            <a:noFill/>
            <a:miter lim="800000"/>
            <a:headEnd/>
            <a:tailEnd/>
          </a:ln>
        </p:spPr>
      </p:pic>
      <p:pic>
        <p:nvPicPr>
          <p:cNvPr id="80906" name="Picture 10"/>
          <p:cNvPicPr>
            <a:picLocks noChangeAspect="1" noChangeArrowheads="1"/>
          </p:cNvPicPr>
          <p:nvPr/>
        </p:nvPicPr>
        <p:blipFill>
          <a:blip r:embed="rId5"/>
          <a:srcRect/>
          <a:stretch>
            <a:fillRect/>
          </a:stretch>
        </p:blipFill>
        <p:spPr bwMode="auto">
          <a:xfrm>
            <a:off x="1320800" y="5867400"/>
            <a:ext cx="1425178" cy="1361364"/>
          </a:xfrm>
          <a:prstGeom prst="rect">
            <a:avLst/>
          </a:prstGeom>
          <a:noFill/>
          <a:ln w="9525">
            <a:noFill/>
            <a:miter lim="800000"/>
            <a:headEnd/>
            <a:tailEnd/>
          </a:ln>
        </p:spPr>
      </p:pic>
      <p:pic>
        <p:nvPicPr>
          <p:cNvPr id="3074" name="Picture 2"/>
          <p:cNvPicPr>
            <a:picLocks noChangeAspect="1" noChangeArrowheads="1"/>
          </p:cNvPicPr>
          <p:nvPr/>
        </p:nvPicPr>
        <p:blipFill>
          <a:blip r:embed="rId6"/>
          <a:srcRect/>
          <a:stretch>
            <a:fillRect/>
          </a:stretch>
        </p:blipFill>
        <p:spPr bwMode="auto">
          <a:xfrm>
            <a:off x="482600" y="7376416"/>
            <a:ext cx="2744671" cy="2377184"/>
          </a:xfrm>
          <a:prstGeom prst="rect">
            <a:avLst/>
          </a:prstGeom>
          <a:noFill/>
          <a:ln w="9525">
            <a:solidFill>
              <a:srgbClr val="92D050"/>
            </a:solidFill>
            <a:miter lim="800000"/>
            <a:headEnd/>
            <a:tailEnd/>
          </a:ln>
          <a:effectLst>
            <a:glow rad="228600">
              <a:schemeClr val="accent3">
                <a:satMod val="175000"/>
                <a:alpha val="40000"/>
              </a:schemeClr>
            </a:glow>
            <a:softEdge rad="317500"/>
          </a:effectLst>
        </p:spPr>
      </p:pic>
      <p:pic>
        <p:nvPicPr>
          <p:cNvPr id="3075" name="Picture 3"/>
          <p:cNvPicPr>
            <a:picLocks noChangeAspect="1" noChangeArrowheads="1"/>
          </p:cNvPicPr>
          <p:nvPr/>
        </p:nvPicPr>
        <p:blipFill>
          <a:blip r:embed="rId7"/>
          <a:srcRect/>
          <a:stretch>
            <a:fillRect/>
          </a:stretch>
        </p:blipFill>
        <p:spPr bwMode="auto">
          <a:xfrm>
            <a:off x="1320800" y="1124274"/>
            <a:ext cx="1419225" cy="1274591"/>
          </a:xfrm>
          <a:prstGeom prst="rect">
            <a:avLst/>
          </a:prstGeom>
          <a:noFill/>
          <a:ln w="9525">
            <a:noFill/>
            <a:miter lim="800000"/>
            <a:headEnd/>
            <a:tailEnd/>
          </a:ln>
        </p:spPr>
      </p:pic>
    </p:spTree>
    <p:custDataLst>
      <p:tags r:id="rId1"/>
    </p:custData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1"/>
          </p:nvPr>
        </p:nvSpPr>
        <p:spPr/>
        <p:txBody>
          <a:bodyPr/>
          <a:lstStyle/>
          <a:p>
            <a:r>
              <a:rPr lang="en-US" dirty="0"/>
              <a:t>1</a:t>
            </a:r>
          </a:p>
        </p:txBody>
      </p:sp>
      <p:sp>
        <p:nvSpPr>
          <p:cNvPr id="19" name="TextBox 18"/>
          <p:cNvSpPr txBox="1"/>
          <p:nvPr/>
        </p:nvSpPr>
        <p:spPr>
          <a:xfrm>
            <a:off x="2161034" y="9318441"/>
            <a:ext cx="10843767" cy="267415"/>
          </a:xfrm>
          <a:prstGeom prst="rect">
            <a:avLst/>
          </a:prstGeom>
          <a:noFill/>
        </p:spPr>
        <p:txBody>
          <a:bodyPr wrap="square" lIns="91036" tIns="45503" rIns="91036" bIns="45503" rtlCol="0">
            <a:spAutoFit/>
          </a:bodyPr>
          <a:lstStyle/>
          <a:p>
            <a:pPr algn="r"/>
            <a:r>
              <a:rPr lang="en-US" sz="1100" dirty="0">
                <a:solidFill>
                  <a:srgbClr val="FFFFFF"/>
                </a:solidFill>
              </a:rPr>
              <a:t>copyright2013© Employee Performance Solutions LLC</a:t>
            </a:r>
          </a:p>
        </p:txBody>
      </p:sp>
      <p:sp>
        <p:nvSpPr>
          <p:cNvPr id="10" name="Text Placeholder 16"/>
          <p:cNvSpPr>
            <a:spLocks noGrp="1"/>
          </p:cNvSpPr>
          <p:nvPr>
            <p:ph type="body" sz="quarter" idx="21"/>
          </p:nvPr>
        </p:nvSpPr>
        <p:spPr>
          <a:xfrm>
            <a:off x="9474200" y="609600"/>
            <a:ext cx="2590800" cy="3657600"/>
          </a:xfrm>
        </p:spPr>
        <p:txBody>
          <a:bodyPr/>
          <a:lstStyle/>
          <a:p>
            <a:r>
              <a:rPr lang="en-US" dirty="0"/>
              <a:t>1</a:t>
            </a:r>
          </a:p>
        </p:txBody>
      </p:sp>
      <p:sp>
        <p:nvSpPr>
          <p:cNvPr id="12" name="Text Placeholder 16"/>
          <p:cNvSpPr>
            <a:spLocks noGrp="1"/>
          </p:cNvSpPr>
          <p:nvPr>
            <p:ph type="body" sz="quarter" idx="21"/>
          </p:nvPr>
        </p:nvSpPr>
        <p:spPr>
          <a:xfrm>
            <a:off x="9474200" y="609600"/>
            <a:ext cx="2590800" cy="3657600"/>
          </a:xfrm>
        </p:spPr>
        <p:txBody>
          <a:bodyPr/>
          <a:lstStyle/>
          <a:p>
            <a:r>
              <a:rPr lang="en-US" dirty="0"/>
              <a:t>1</a:t>
            </a:r>
          </a:p>
        </p:txBody>
      </p:sp>
      <p:sp>
        <p:nvSpPr>
          <p:cNvPr id="13" name="Text Placeholder 16"/>
          <p:cNvSpPr>
            <a:spLocks noGrp="1"/>
          </p:cNvSpPr>
          <p:nvPr>
            <p:ph type="body" sz="quarter" idx="21"/>
          </p:nvPr>
        </p:nvSpPr>
        <p:spPr>
          <a:xfrm>
            <a:off x="9474200" y="609600"/>
            <a:ext cx="2590800" cy="3657600"/>
          </a:xfrm>
        </p:spPr>
        <p:txBody>
          <a:bodyPr/>
          <a:lstStyle/>
          <a:p>
            <a:r>
              <a:rPr lang="en-US" dirty="0"/>
              <a:t>1</a:t>
            </a:r>
          </a:p>
        </p:txBody>
      </p:sp>
      <p:sp>
        <p:nvSpPr>
          <p:cNvPr id="18" name="TextBox 17"/>
          <p:cNvSpPr txBox="1"/>
          <p:nvPr/>
        </p:nvSpPr>
        <p:spPr>
          <a:xfrm>
            <a:off x="8487711" y="1981200"/>
            <a:ext cx="884971" cy="1554161"/>
          </a:xfrm>
          <a:prstGeom prst="rect">
            <a:avLst/>
          </a:prstGeom>
          <a:noFill/>
        </p:spPr>
        <p:txBody>
          <a:bodyPr wrap="none" lIns="91337" tIns="45665" rIns="91337" bIns="45665" rtlCol="0">
            <a:spAutoFit/>
          </a:bodyPr>
          <a:lstStyle/>
          <a:p>
            <a:r>
              <a:rPr lang="en-US" sz="9500" b="1" dirty="0">
                <a:solidFill>
                  <a:srgbClr val="BAD80A"/>
                </a:solidFill>
                <a:latin typeface="Leelawadee" panose="020B0502040204020203" pitchFamily="34" charset="-34"/>
                <a:cs typeface="Leelawadee" panose="020B0502040204020203" pitchFamily="34" charset="-34"/>
              </a:rPr>
              <a:t>2</a:t>
            </a:r>
          </a:p>
        </p:txBody>
      </p:sp>
      <p:sp>
        <p:nvSpPr>
          <p:cNvPr id="20" name="Rectangle 19"/>
          <p:cNvSpPr/>
          <p:nvPr/>
        </p:nvSpPr>
        <p:spPr bwMode="auto">
          <a:xfrm>
            <a:off x="8509000" y="0"/>
            <a:ext cx="4495800" cy="9753600"/>
          </a:xfrm>
          <a:prstGeom prst="rect">
            <a:avLst/>
          </a:prstGeom>
          <a:solidFill>
            <a:schemeClr val="tx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Rectangle 25"/>
          <p:cNvSpPr/>
          <p:nvPr/>
        </p:nvSpPr>
        <p:spPr bwMode="auto">
          <a:xfrm>
            <a:off x="5130800" y="1600200"/>
            <a:ext cx="3124200" cy="2286000"/>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3"/>
          <p:cNvSpPr/>
          <p:nvPr/>
        </p:nvSpPr>
        <p:spPr bwMode="auto">
          <a:xfrm>
            <a:off x="10769600" y="7162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Rectangle 34"/>
          <p:cNvSpPr/>
          <p:nvPr/>
        </p:nvSpPr>
        <p:spPr bwMode="auto">
          <a:xfrm>
            <a:off x="10160000" y="6858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6" name="TextBox 35"/>
          <p:cNvSpPr txBox="1"/>
          <p:nvPr/>
        </p:nvSpPr>
        <p:spPr>
          <a:xfrm>
            <a:off x="10617200" y="90310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pg5</a:t>
            </a:r>
            <a:endParaRPr lang="en-US" sz="3600" b="1" dirty="0">
              <a:latin typeface="Leelawadee" panose="020B0502040204020203" pitchFamily="34" charset="-34"/>
              <a:cs typeface="Leelawadee" panose="020B0502040204020203" pitchFamily="34" charset="-34"/>
            </a:endParaRPr>
          </a:p>
        </p:txBody>
      </p:sp>
      <p:pic>
        <p:nvPicPr>
          <p:cNvPr id="33" name="Picture 2"/>
          <p:cNvPicPr>
            <a:picLocks noChangeAspect="1" noChangeArrowheads="1"/>
          </p:cNvPicPr>
          <p:nvPr/>
        </p:nvPicPr>
        <p:blipFill>
          <a:blip r:embed="rId4"/>
          <a:srcRect/>
          <a:stretch>
            <a:fillRect/>
          </a:stretch>
        </p:blipFill>
        <p:spPr bwMode="auto">
          <a:xfrm>
            <a:off x="10450655" y="7010400"/>
            <a:ext cx="1690545" cy="2093748"/>
          </a:xfrm>
          <a:prstGeom prst="rect">
            <a:avLst/>
          </a:prstGeom>
          <a:noFill/>
          <a:ln w="9525">
            <a:noFill/>
            <a:miter lim="800000"/>
            <a:headEnd/>
            <a:tailEnd/>
          </a:ln>
        </p:spPr>
      </p:pic>
      <p:pic>
        <p:nvPicPr>
          <p:cNvPr id="110593" name="Picture 1"/>
          <p:cNvPicPr>
            <a:picLocks noChangeAspect="1" noChangeArrowheads="1"/>
          </p:cNvPicPr>
          <p:nvPr/>
        </p:nvPicPr>
        <p:blipFill>
          <a:blip r:embed="rId5"/>
          <a:srcRect/>
          <a:stretch>
            <a:fillRect/>
          </a:stretch>
        </p:blipFill>
        <p:spPr bwMode="auto">
          <a:xfrm>
            <a:off x="76200" y="3547150"/>
            <a:ext cx="8407400" cy="4834850"/>
          </a:xfrm>
          <a:prstGeom prst="rect">
            <a:avLst/>
          </a:prstGeom>
          <a:noFill/>
          <a:ln w="9525">
            <a:noFill/>
            <a:miter lim="800000"/>
            <a:headEnd/>
            <a:tailEnd/>
          </a:ln>
        </p:spPr>
      </p:pic>
      <p:sp>
        <p:nvSpPr>
          <p:cNvPr id="21" name="Footer Placeholder 4"/>
          <p:cNvSpPr txBox="1">
            <a:spLocks/>
          </p:cNvSpPr>
          <p:nvPr/>
        </p:nvSpPr>
        <p:spPr>
          <a:xfrm>
            <a:off x="-50800" y="9386888"/>
            <a:ext cx="8458199" cy="519112"/>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j-lt"/>
                <a:ea typeface="ヒラギノ角ゴ ProN W3" charset="0"/>
                <a:cs typeface="ヒラギノ角ゴ ProN W3" charset="0"/>
                <a:sym typeface="Gill Sans" charset="0"/>
              </a:rPr>
              <a:t>©2017 copyright Employee Performance Solutions, LLC  All Rights Reserved | For Use Within Client Organization</a:t>
            </a:r>
            <a:endParaRPr kumimoji="0" lang="en-US" sz="1200" b="0" i="0" u="none" strike="noStrike" kern="1200" cap="none" spc="0" normalizeH="0" baseline="0" noProof="0" dirty="0">
              <a:ln>
                <a:noFill/>
              </a:ln>
              <a:solidFill>
                <a:schemeClr val="tx1">
                  <a:tint val="75000"/>
                </a:schemeClr>
              </a:solidFill>
              <a:effectLst/>
              <a:uLnTx/>
              <a:uFillTx/>
              <a:latin typeface="+mj-lt"/>
              <a:ea typeface="ヒラギノ角ゴ ProN W3" charset="0"/>
              <a:cs typeface="ヒラギノ角ゴ ProN W3" charset="0"/>
              <a:sym typeface="Gill Sans" charset="0"/>
            </a:endParaRPr>
          </a:p>
        </p:txBody>
      </p:sp>
    </p:spTree>
    <p:custDataLst>
      <p:tags r:id="rId1"/>
    </p:custDataLst>
    <p:extLst>
      <p:ext uri="{BB962C8B-B14F-4D97-AF65-F5344CB8AC3E}">
        <p14:creationId xmlns:p14="http://schemas.microsoft.com/office/powerpoint/2010/main" xmlns="" val="2344174402"/>
      </p:ext>
    </p:extLst>
  </p:cSld>
  <p:clrMapOvr>
    <a:masterClrMapping/>
  </p:clrMapOvr>
  <p:transition spd="slow">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6320839" y="1855001"/>
            <a:ext cx="6683961" cy="7898637"/>
          </a:xfrm>
          <a:prstGeom prst="rect">
            <a:avLst/>
          </a:prstGeom>
          <a:solidFill>
            <a:srgbClr val="009999"/>
          </a:solidFill>
          <a:ln w="9525" cap="flat" cmpd="sng" algn="in">
            <a:noFill/>
            <a:prstDash val="solid"/>
            <a:round/>
            <a:headEnd type="none" w="med" len="med"/>
            <a:tailEnd type="none" w="med" len="med"/>
          </a:ln>
          <a:effectLst/>
          <a:extLst/>
        </p:spPr>
        <p:txBody>
          <a:bodyPr vert="horz" wrap="square" lIns="36524" tIns="36524" rIns="36524" bIns="36524" numCol="1" rtlCol="0" anchor="t" anchorCtr="0" compatLnSpc="1">
            <a:prstTxWarp prst="textNoShape">
              <a:avLst/>
            </a:prstTxWarp>
          </a:bodyPr>
          <a:lstStyle/>
          <a:p>
            <a:pPr algn="l" defTabSz="913133"/>
            <a:r>
              <a:rPr lang="en-US" sz="1800" b="1" dirty="0">
                <a:solidFill>
                  <a:schemeClr val="tx1"/>
                </a:solidFill>
                <a:latin typeface="Arial" charset="0"/>
                <a:cs typeface="Arial" charset="0"/>
              </a:rPr>
              <a:t>E a</a:t>
            </a:r>
          </a:p>
        </p:txBody>
      </p:sp>
      <p:sp>
        <p:nvSpPr>
          <p:cNvPr id="9" name="Rectangle 8"/>
          <p:cNvSpPr/>
          <p:nvPr/>
        </p:nvSpPr>
        <p:spPr bwMode="auto">
          <a:xfrm>
            <a:off x="0" y="1855001"/>
            <a:ext cx="6683961" cy="7898637"/>
          </a:xfrm>
          <a:prstGeom prst="rect">
            <a:avLst/>
          </a:prstGeom>
          <a:solidFill>
            <a:srgbClr val="008C82"/>
          </a:solidFill>
          <a:ln w="9525" cap="flat" cmpd="sng" algn="in">
            <a:noFill/>
            <a:prstDash val="solid"/>
            <a:round/>
            <a:headEnd type="none" w="med" len="med"/>
            <a:tailEnd type="none" w="med" len="med"/>
          </a:ln>
          <a:effectLst/>
          <a:extLst/>
        </p:spPr>
        <p:txBody>
          <a:bodyPr vert="horz" wrap="square" lIns="36524" tIns="36524" rIns="36524" bIns="36524" numCol="1" rtlCol="0" anchor="t" anchorCtr="0" compatLnSpc="1">
            <a:prstTxWarp prst="textNoShape">
              <a:avLst/>
            </a:prstTxWarp>
          </a:bodyPr>
          <a:lstStyle/>
          <a:p>
            <a:pPr algn="l" defTabSz="913133"/>
            <a:endParaRPr lang="en-US" sz="1800" b="1">
              <a:solidFill>
                <a:schemeClr val="tx1"/>
              </a:solidFill>
              <a:latin typeface="Arial" charset="0"/>
              <a:cs typeface="Arial" charset="0"/>
            </a:endParaRPr>
          </a:p>
        </p:txBody>
      </p:sp>
      <p:sp>
        <p:nvSpPr>
          <p:cNvPr id="4" name="Title 1"/>
          <p:cNvSpPr txBox="1">
            <a:spLocks/>
          </p:cNvSpPr>
          <p:nvPr/>
        </p:nvSpPr>
        <p:spPr>
          <a:xfrm>
            <a:off x="537750" y="51275"/>
            <a:ext cx="11703050" cy="1625600"/>
          </a:xfrm>
          <a:prstGeom prst="rect">
            <a:avLst/>
          </a:prstGeom>
        </p:spPr>
        <p:txBody>
          <a:bodyPr lIns="91277" tIns="45634" rIns="91277" bIns="45634">
            <a:normAutofit/>
          </a:bodyPr>
          <a:lstStyle>
            <a:lvl1pPr algn="ctr" rtl="0" eaLnBrk="0" fontAlgn="base" hangingPunct="0">
              <a:spcBef>
                <a:spcPct val="0"/>
              </a:spcBef>
              <a:spcAft>
                <a:spcPct val="0"/>
              </a:spcAft>
              <a:defRPr sz="4600" b="1">
                <a:solidFill>
                  <a:schemeClr val="tx2"/>
                </a:solidFill>
                <a:latin typeface="+mj-lt"/>
                <a:ea typeface="+mj-ea"/>
                <a:cs typeface="+mj-cs"/>
              </a:defRPr>
            </a:lvl1pPr>
            <a:lvl2pPr algn="ctr" rtl="0" eaLnBrk="0" fontAlgn="base" hangingPunct="0">
              <a:spcBef>
                <a:spcPct val="0"/>
              </a:spcBef>
              <a:spcAft>
                <a:spcPct val="0"/>
              </a:spcAft>
              <a:defRPr sz="4600" b="1">
                <a:solidFill>
                  <a:schemeClr val="tx2"/>
                </a:solidFill>
                <a:latin typeface="Arial" charset="0"/>
              </a:defRPr>
            </a:lvl2pPr>
            <a:lvl3pPr algn="ctr" rtl="0" eaLnBrk="0" fontAlgn="base" hangingPunct="0">
              <a:spcBef>
                <a:spcPct val="0"/>
              </a:spcBef>
              <a:spcAft>
                <a:spcPct val="0"/>
              </a:spcAft>
              <a:defRPr sz="4600" b="1">
                <a:solidFill>
                  <a:schemeClr val="tx2"/>
                </a:solidFill>
                <a:latin typeface="Arial" charset="0"/>
              </a:defRPr>
            </a:lvl3pPr>
            <a:lvl4pPr algn="ctr" rtl="0" eaLnBrk="0" fontAlgn="base" hangingPunct="0">
              <a:spcBef>
                <a:spcPct val="0"/>
              </a:spcBef>
              <a:spcAft>
                <a:spcPct val="0"/>
              </a:spcAft>
              <a:defRPr sz="4600" b="1">
                <a:solidFill>
                  <a:schemeClr val="tx2"/>
                </a:solidFill>
                <a:latin typeface="Arial" charset="0"/>
              </a:defRPr>
            </a:lvl4pPr>
            <a:lvl5pPr algn="ctr" rtl="0" eaLnBrk="0" fontAlgn="base" hangingPunct="0">
              <a:spcBef>
                <a:spcPct val="0"/>
              </a:spcBef>
              <a:spcAft>
                <a:spcPct val="0"/>
              </a:spcAft>
              <a:defRPr sz="4600" b="1">
                <a:solidFill>
                  <a:schemeClr val="tx2"/>
                </a:solidFill>
                <a:latin typeface="Arial" charset="0"/>
              </a:defRPr>
            </a:lvl5pPr>
            <a:lvl6pPr marL="648783" algn="ctr" rtl="0" fontAlgn="base">
              <a:spcBef>
                <a:spcPct val="0"/>
              </a:spcBef>
              <a:spcAft>
                <a:spcPct val="0"/>
              </a:spcAft>
              <a:defRPr sz="4600" b="1">
                <a:solidFill>
                  <a:schemeClr val="tx2"/>
                </a:solidFill>
                <a:latin typeface="Arial" charset="0"/>
              </a:defRPr>
            </a:lvl6pPr>
            <a:lvl7pPr marL="1297595" algn="ctr" rtl="0" fontAlgn="base">
              <a:spcBef>
                <a:spcPct val="0"/>
              </a:spcBef>
              <a:spcAft>
                <a:spcPct val="0"/>
              </a:spcAft>
              <a:defRPr sz="4600" b="1">
                <a:solidFill>
                  <a:schemeClr val="tx2"/>
                </a:solidFill>
                <a:latin typeface="Arial" charset="0"/>
              </a:defRPr>
            </a:lvl7pPr>
            <a:lvl8pPr marL="1946409" algn="ctr" rtl="0" fontAlgn="base">
              <a:spcBef>
                <a:spcPct val="0"/>
              </a:spcBef>
              <a:spcAft>
                <a:spcPct val="0"/>
              </a:spcAft>
              <a:defRPr sz="4600" b="1">
                <a:solidFill>
                  <a:schemeClr val="tx2"/>
                </a:solidFill>
                <a:latin typeface="Arial" charset="0"/>
              </a:defRPr>
            </a:lvl8pPr>
            <a:lvl9pPr marL="2595204" algn="ctr" rtl="0" fontAlgn="base">
              <a:spcBef>
                <a:spcPct val="0"/>
              </a:spcBef>
              <a:spcAft>
                <a:spcPct val="0"/>
              </a:spcAft>
              <a:defRPr sz="4600" b="1">
                <a:solidFill>
                  <a:schemeClr val="tx2"/>
                </a:solidFill>
                <a:latin typeface="Arial" charset="0"/>
              </a:defRPr>
            </a:lvl9pPr>
          </a:lstStyle>
          <a:p>
            <a:r>
              <a:rPr lang="en-US" sz="6000" kern="0" dirty="0">
                <a:solidFill>
                  <a:prstClr val="black">
                    <a:lumMod val="65000"/>
                    <a:lumOff val="35000"/>
                  </a:prstClr>
                </a:solidFill>
                <a:latin typeface="Leelawadee" panose="020B0502040204020203" pitchFamily="34" charset="-34"/>
                <a:ea typeface="ヒラギノ角ゴ ProN W3" charset="0"/>
                <a:cs typeface="Leelawadee" panose="020B0502040204020203" pitchFamily="34" charset="-34"/>
              </a:rPr>
              <a:t> </a:t>
            </a:r>
          </a:p>
        </p:txBody>
      </p:sp>
      <p:sp>
        <p:nvSpPr>
          <p:cNvPr id="2" name="TextBox 1"/>
          <p:cNvSpPr txBox="1"/>
          <p:nvPr/>
        </p:nvSpPr>
        <p:spPr>
          <a:xfrm>
            <a:off x="854838" y="3466959"/>
            <a:ext cx="4831175" cy="1200329"/>
          </a:xfrm>
          <a:prstGeom prst="rect">
            <a:avLst/>
          </a:prstGeom>
          <a:noFill/>
        </p:spPr>
        <p:txBody>
          <a:bodyPr wrap="square" lIns="91314" tIns="45653" rIns="91314" bIns="45653" rtlCol="0">
            <a:spAutoFit/>
          </a:bodyPr>
          <a:lstStyle/>
          <a:p>
            <a:r>
              <a:rPr lang="en-US" sz="3600" b="1" dirty="0">
                <a:solidFill>
                  <a:schemeClr val="bg1"/>
                </a:solidFill>
                <a:latin typeface="Arial" pitchFamily="34" charset="0"/>
                <a:cs typeface="Arial" pitchFamily="34" charset="0"/>
              </a:rPr>
              <a:t>What’s one thing you learned and will use?</a:t>
            </a:r>
          </a:p>
        </p:txBody>
      </p:sp>
      <p:sp>
        <p:nvSpPr>
          <p:cNvPr id="13" name="TextBox 12"/>
          <p:cNvSpPr txBox="1"/>
          <p:nvPr/>
        </p:nvSpPr>
        <p:spPr>
          <a:xfrm>
            <a:off x="7072562" y="3466920"/>
            <a:ext cx="5622420" cy="1754191"/>
          </a:xfrm>
          <a:prstGeom prst="rect">
            <a:avLst/>
          </a:prstGeom>
          <a:noFill/>
        </p:spPr>
        <p:txBody>
          <a:bodyPr wrap="square" lIns="91314" tIns="45653" rIns="91314" bIns="45653" rtlCol="0">
            <a:spAutoFit/>
          </a:bodyPr>
          <a:lstStyle/>
          <a:p>
            <a:r>
              <a:rPr lang="en-US" sz="3600" b="1" dirty="0">
                <a:solidFill>
                  <a:schemeClr val="bg1"/>
                </a:solidFill>
                <a:latin typeface="Arial" pitchFamily="34" charset="0"/>
                <a:cs typeface="Arial" pitchFamily="34" charset="0"/>
              </a:rPr>
              <a:t>What’s one thing you have a </a:t>
            </a:r>
            <a:r>
              <a:rPr lang="en-US" sz="3600" b="1" dirty="0" smtClean="0">
                <a:solidFill>
                  <a:schemeClr val="bg1"/>
                </a:solidFill>
                <a:latin typeface="Arial" pitchFamily="34" charset="0"/>
                <a:cs typeface="Arial" pitchFamily="34" charset="0"/>
              </a:rPr>
              <a:t>question or comment about</a:t>
            </a:r>
            <a:r>
              <a:rPr lang="en-US" sz="3600" b="1" dirty="0">
                <a:solidFill>
                  <a:schemeClr val="bg1"/>
                </a:solidFill>
                <a:latin typeface="Arial" pitchFamily="34" charset="0"/>
                <a:cs typeface="Arial" pitchFamily="34" charset="0"/>
              </a:rPr>
              <a:t>?</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63262" y="8177212"/>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099588" y="7282657"/>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80326" y="8239130"/>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32088" y="7285833"/>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31194" y="8239130"/>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90680" y="7282657"/>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6"/>
          <p:cNvSpPr>
            <a:spLocks noGrp="1"/>
          </p:cNvSpPr>
          <p:nvPr>
            <p:ph type="title"/>
          </p:nvPr>
        </p:nvSpPr>
        <p:spPr>
          <a:xfrm>
            <a:off x="863600" y="381000"/>
            <a:ext cx="11703050" cy="1819275"/>
          </a:xfrm>
        </p:spPr>
        <p:txBody>
          <a:bodyPr/>
          <a:lstStyle/>
          <a:p>
            <a:r>
              <a:rPr lang="en-US" sz="4800" b="1" dirty="0" smtClean="0">
                <a:solidFill>
                  <a:schemeClr val="tx1">
                    <a:lumMod val="65000"/>
                    <a:lumOff val="35000"/>
                  </a:schemeClr>
                </a:solidFill>
                <a:latin typeface="Arial" pitchFamily="34" charset="0"/>
                <a:cs typeface="Arial" pitchFamily="34" charset="0"/>
              </a:rPr>
              <a:t>Please Share Your Insight …</a:t>
            </a:r>
            <a:endParaRPr lang="en-US" sz="4800" b="1" dirty="0">
              <a:solidFill>
                <a:schemeClr val="tx1">
                  <a:lumMod val="65000"/>
                  <a:lumOff val="35000"/>
                </a:schemeClr>
              </a:solidFill>
              <a:latin typeface="Arial" pitchFamily="34" charset="0"/>
              <a:cs typeface="Arial" pitchFamily="34" charset="0"/>
            </a:endParaRPr>
          </a:p>
        </p:txBody>
      </p:sp>
      <p:pic>
        <p:nvPicPr>
          <p:cNvPr id="15"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97000" y="8001000"/>
            <a:ext cx="682625" cy="633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1778000" y="8553271"/>
            <a:ext cx="9296400" cy="923194"/>
          </a:xfrm>
          <a:prstGeom prst="rect">
            <a:avLst/>
          </a:prstGeom>
          <a:noFill/>
        </p:spPr>
        <p:txBody>
          <a:bodyPr wrap="square" lIns="91314" tIns="45653" rIns="91314" bIns="45653" rtlCol="0">
            <a:spAutoFit/>
          </a:bodyPr>
          <a:lstStyle/>
          <a:p>
            <a:endParaRPr lang="en-US" sz="5400" b="1" dirty="0">
              <a:solidFill>
                <a:schemeClr val="bg1"/>
              </a:solidFill>
              <a:latin typeface="Arial" pitchFamily="34" charset="0"/>
              <a:cs typeface="Arial" pitchFamily="34" charset="0"/>
            </a:endParaRPr>
          </a:p>
        </p:txBody>
      </p:sp>
      <p:pic>
        <p:nvPicPr>
          <p:cNvPr id="18" name="Picture 4" descr="Image result for blue sticky notes"/>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21286093">
            <a:off x="3640659" y="4830008"/>
            <a:ext cx="5857875" cy="4352926"/>
          </a:xfrm>
          <a:prstGeom prst="rect">
            <a:avLst/>
          </a:prstGeom>
          <a:noFill/>
        </p:spPr>
      </p:pic>
    </p:spTree>
    <p:custDataLst>
      <p:tags r:id="rId1"/>
    </p:custDataLst>
    <p:extLst>
      <p:ext uri="{BB962C8B-B14F-4D97-AF65-F5344CB8AC3E}">
        <p14:creationId xmlns:p14="http://schemas.microsoft.com/office/powerpoint/2010/main" xmlns="" val="3574271096"/>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626600" y="8225135"/>
            <a:ext cx="1905000" cy="461665"/>
          </a:xfrm>
          <a:prstGeom prst="rect">
            <a:avLst/>
          </a:prstGeom>
          <a:solidFill>
            <a:schemeClr val="bg1"/>
          </a:solidFill>
        </p:spPr>
        <p:txBody>
          <a:bodyPr wrap="square" rtlCol="0">
            <a:spAutoFit/>
          </a:bodyPr>
          <a:lstStyle/>
          <a:p>
            <a:pPr algn="l"/>
            <a:r>
              <a:rPr lang="en-US" sz="2400" dirty="0" smtClean="0">
                <a:latin typeface="Calibri" pitchFamily="34" charset="0"/>
              </a:rPr>
              <a:t>    </a:t>
            </a:r>
            <a:r>
              <a:rPr lang="en-US" sz="2400" b="1" dirty="0" smtClean="0">
                <a:solidFill>
                  <a:srgbClr val="92D050"/>
                </a:solidFill>
                <a:latin typeface="Calibri" pitchFamily="34" charset="0"/>
              </a:rPr>
              <a:t>On-Target</a:t>
            </a:r>
            <a:r>
              <a:rPr lang="en-US" sz="1800" b="1" dirty="0" smtClean="0">
                <a:solidFill>
                  <a:srgbClr val="92D050"/>
                </a:solidFill>
                <a:latin typeface="Calibri" pitchFamily="34" charset="0"/>
              </a:rPr>
              <a:t> </a:t>
            </a:r>
            <a:endParaRPr lang="en-US" sz="2800" b="1" dirty="0">
              <a:solidFill>
                <a:srgbClr val="92D050"/>
              </a:solidFill>
              <a:latin typeface="Calibri" pitchFamily="34" charset="0"/>
            </a:endParaRPr>
          </a:p>
        </p:txBody>
      </p:sp>
      <p:cxnSp>
        <p:nvCxnSpPr>
          <p:cNvPr id="6" name="Straight Connector 5"/>
          <p:cNvCxnSpPr>
            <a:stCxn id="4" idx="0"/>
            <a:endCxn id="4" idx="2"/>
          </p:cNvCxnSpPr>
          <p:nvPr/>
        </p:nvCxnSpPr>
        <p:spPr bwMode="auto">
          <a:xfrm>
            <a:off x="6429132" y="2362200"/>
            <a:ext cx="0" cy="58674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rot="5400000">
            <a:off x="1886466" y="6255604"/>
            <a:ext cx="2133600" cy="369332"/>
          </a:xfrm>
          <a:prstGeom prst="rect">
            <a:avLst/>
          </a:prstGeom>
          <a:noFill/>
        </p:spPr>
        <p:txBody>
          <a:bodyPr wrap="square" rtlCol="0">
            <a:spAutoFit/>
          </a:bodyPr>
          <a:lstStyle/>
          <a:p>
            <a:pPr algn="l"/>
            <a:r>
              <a:rPr lang="en-US" sz="1800" dirty="0" smtClean="0">
                <a:latin typeface="Calibri" pitchFamily="34" charset="0"/>
              </a:rPr>
              <a:t>  </a:t>
            </a:r>
            <a:endParaRPr lang="en-US" sz="1800" b="1" dirty="0">
              <a:solidFill>
                <a:srgbClr val="009999"/>
              </a:solidFill>
              <a:latin typeface="Calibri" pitchFamily="34" charset="0"/>
            </a:endParaRPr>
          </a:p>
        </p:txBody>
      </p:sp>
      <p:sp>
        <p:nvSpPr>
          <p:cNvPr id="35" name="TextBox 34"/>
          <p:cNvSpPr txBox="1"/>
          <p:nvPr/>
        </p:nvSpPr>
        <p:spPr>
          <a:xfrm rot="16200000">
            <a:off x="1144476" y="5936748"/>
            <a:ext cx="3648361" cy="461665"/>
          </a:xfrm>
          <a:prstGeom prst="rect">
            <a:avLst/>
          </a:prstGeom>
          <a:noFill/>
        </p:spPr>
        <p:txBody>
          <a:bodyPr wrap="square" rtlCol="0">
            <a:spAutoFit/>
          </a:bodyPr>
          <a:lstStyle/>
          <a:p>
            <a:pPr algn="l"/>
            <a:r>
              <a:rPr lang="en-US" sz="2400" b="1" dirty="0" smtClean="0">
                <a:solidFill>
                  <a:srgbClr val="336699"/>
                </a:solidFill>
                <a:latin typeface="Calibri" pitchFamily="34" charset="0"/>
              </a:rPr>
              <a:t>Grow</a:t>
            </a:r>
            <a:endParaRPr lang="en-US" sz="2400" b="1" dirty="0">
              <a:solidFill>
                <a:srgbClr val="336699"/>
              </a:solidFill>
              <a:latin typeface="Calibri" pitchFamily="34" charset="0"/>
            </a:endParaRPr>
          </a:p>
        </p:txBody>
      </p:sp>
      <p:cxnSp>
        <p:nvCxnSpPr>
          <p:cNvPr id="28" name="Straight Connector 27"/>
          <p:cNvCxnSpPr>
            <a:stCxn id="22" idx="1"/>
            <a:endCxn id="22" idx="1"/>
          </p:cNvCxnSpPr>
          <p:nvPr/>
        </p:nvCxnSpPr>
        <p:spPr bwMode="auto">
          <a:xfrm>
            <a:off x="2953266" y="5373470"/>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p:cNvCxnSpPr>
            <a:stCxn id="22" idx="1"/>
            <a:endCxn id="22" idx="1"/>
          </p:cNvCxnSpPr>
          <p:nvPr/>
        </p:nvCxnSpPr>
        <p:spPr bwMode="auto">
          <a:xfrm>
            <a:off x="2953266" y="5373470"/>
            <a:ext cx="0" cy="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a:stCxn id="22" idx="1"/>
            <a:endCxn id="22" idx="1"/>
          </p:cNvCxnSpPr>
          <p:nvPr/>
        </p:nvCxnSpPr>
        <p:spPr bwMode="auto">
          <a:xfrm>
            <a:off x="2953266" y="5373470"/>
            <a:ext cx="0" cy="0"/>
          </a:xfrm>
          <a:prstGeom prst="line">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3" name="Group 67"/>
          <p:cNvGrpSpPr/>
          <p:nvPr/>
        </p:nvGrpSpPr>
        <p:grpSpPr>
          <a:xfrm>
            <a:off x="863600" y="4572000"/>
            <a:ext cx="1752600" cy="1066800"/>
            <a:chOff x="939800" y="3810000"/>
            <a:chExt cx="1752600" cy="1066800"/>
          </a:xfrm>
        </p:grpSpPr>
        <p:sp>
          <p:nvSpPr>
            <p:cNvPr id="23" name="Rounded Rectangle 22"/>
            <p:cNvSpPr/>
            <p:nvPr/>
          </p:nvSpPr>
          <p:spPr bwMode="auto">
            <a:xfrm>
              <a:off x="939800" y="3810000"/>
              <a:ext cx="17526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Box 17"/>
            <p:cNvSpPr txBox="1"/>
            <p:nvPr/>
          </p:nvSpPr>
          <p:spPr>
            <a:xfrm>
              <a:off x="1016000" y="3846493"/>
              <a:ext cx="1600200" cy="954107"/>
            </a:xfrm>
            <a:prstGeom prst="rect">
              <a:avLst/>
            </a:prstGeom>
            <a:noFill/>
            <a:ln>
              <a:noFill/>
            </a:ln>
          </p:spPr>
          <p:txBody>
            <a:bodyPr wrap="square" rtlCol="0">
              <a:spAutoFit/>
            </a:bodyPr>
            <a:lstStyle/>
            <a:p>
              <a:r>
                <a:rPr lang="en-US" sz="2800" dirty="0" smtClean="0">
                  <a:latin typeface="Calibri" pitchFamily="34" charset="0"/>
                </a:rPr>
                <a:t> </a:t>
              </a:r>
              <a:r>
                <a:rPr lang="en-US" sz="2800" b="1" dirty="0" smtClean="0">
                  <a:solidFill>
                    <a:schemeClr val="bg1"/>
                  </a:solidFill>
                  <a:latin typeface="Calibri" pitchFamily="34" charset="0"/>
                </a:rPr>
                <a:t>Work </a:t>
              </a:r>
              <a:br>
                <a:rPr lang="en-US" sz="2800" b="1" dirty="0" smtClean="0">
                  <a:solidFill>
                    <a:schemeClr val="bg1"/>
                  </a:solidFill>
                  <a:latin typeface="Calibri" pitchFamily="34" charset="0"/>
                </a:rPr>
              </a:br>
              <a:r>
                <a:rPr lang="en-US" sz="2800" b="1" dirty="0" smtClean="0">
                  <a:solidFill>
                    <a:schemeClr val="bg1"/>
                  </a:solidFill>
                  <a:latin typeface="Calibri" pitchFamily="34" charset="0"/>
                </a:rPr>
                <a:t>Results </a:t>
              </a:r>
              <a:endParaRPr lang="en-US" sz="2800" b="1" dirty="0">
                <a:solidFill>
                  <a:schemeClr val="bg1"/>
                </a:solidFill>
                <a:latin typeface="Calibri" pitchFamily="34" charset="0"/>
              </a:endParaRPr>
            </a:p>
          </p:txBody>
        </p:sp>
      </p:grpSp>
      <p:sp>
        <p:nvSpPr>
          <p:cNvPr id="20" name="TextBox 19"/>
          <p:cNvSpPr txBox="1"/>
          <p:nvPr/>
        </p:nvSpPr>
        <p:spPr>
          <a:xfrm>
            <a:off x="279400" y="5715000"/>
            <a:ext cx="2717800" cy="1200329"/>
          </a:xfrm>
          <a:prstGeom prst="rect">
            <a:avLst/>
          </a:prstGeom>
          <a:noFill/>
        </p:spPr>
        <p:txBody>
          <a:bodyPr vert="horz" wrap="square" rtlCol="0" anchor="ctr" anchorCtr="1">
            <a:spAutoFit/>
          </a:bodyPr>
          <a:lstStyle/>
          <a:p>
            <a:pPr algn="l"/>
            <a:r>
              <a:rPr lang="en-US" sz="2400" dirty="0" smtClean="0">
                <a:solidFill>
                  <a:srgbClr val="FF9900"/>
                </a:solidFill>
                <a:latin typeface="Calibri" pitchFamily="34" charset="0"/>
                <a:ea typeface="Adobe Fan Heiti Std B" pitchFamily="34" charset="-128"/>
              </a:rPr>
              <a:t>Job Responsibilities</a:t>
            </a:r>
          </a:p>
          <a:p>
            <a:pPr algn="l"/>
            <a:r>
              <a:rPr lang="en-US" sz="2400" dirty="0" smtClean="0">
                <a:solidFill>
                  <a:srgbClr val="6EA92D"/>
                </a:solidFill>
                <a:latin typeface="Calibri" pitchFamily="34" charset="0"/>
                <a:ea typeface="Adobe Fan Heiti Std B" pitchFamily="34" charset="-128"/>
              </a:rPr>
              <a:t>Goals</a:t>
            </a:r>
          </a:p>
          <a:p>
            <a:pPr algn="l"/>
            <a:r>
              <a:rPr lang="en-US" sz="2400" dirty="0" smtClean="0">
                <a:solidFill>
                  <a:srgbClr val="008C82"/>
                </a:solidFill>
                <a:latin typeface="Calibri" pitchFamily="34" charset="0"/>
                <a:ea typeface="Adobe Fan Heiti Std B" pitchFamily="34" charset="-128"/>
              </a:rPr>
              <a:t>Skills</a:t>
            </a:r>
            <a:endParaRPr lang="en-US" sz="2400" dirty="0">
              <a:solidFill>
                <a:srgbClr val="008C82"/>
              </a:solidFill>
              <a:latin typeface="Calibri" pitchFamily="34" charset="0"/>
              <a:ea typeface="Adobe Fan Heiti Std B" pitchFamily="34" charset="-128"/>
            </a:endParaRPr>
          </a:p>
        </p:txBody>
      </p:sp>
      <p:sp>
        <p:nvSpPr>
          <p:cNvPr id="62" name="Title 3"/>
          <p:cNvSpPr>
            <a:spLocks noGrp="1"/>
          </p:cNvSpPr>
          <p:nvPr>
            <p:ph type="title"/>
          </p:nvPr>
        </p:nvSpPr>
        <p:spPr>
          <a:xfrm>
            <a:off x="650876" y="152400"/>
            <a:ext cx="11703050" cy="1819275"/>
          </a:xfrm>
        </p:spPr>
        <p:txBody>
          <a:bodyPr>
            <a:noAutofit/>
          </a:bodyPr>
          <a:lstStyle/>
          <a:p>
            <a:pPr>
              <a:spcBef>
                <a:spcPts val="1099"/>
              </a:spcBef>
            </a:pPr>
            <a:r>
              <a:rPr lang="en-US" sz="4400" b="1" dirty="0" smtClean="0">
                <a:solidFill>
                  <a:srgbClr val="008C82"/>
                </a:solidFill>
                <a:latin typeface="Adobe Fan Heiti Std B" pitchFamily="34" charset="-128"/>
                <a:ea typeface="Adobe Fan Heiti Std B" pitchFamily="34" charset="-128"/>
                <a:cs typeface="Leelawadee" pitchFamily="34" charset="-34"/>
                <a:sym typeface="Gill Sans" charset="0"/>
              </a:rPr>
              <a:t>Employee Performance </a:t>
            </a:r>
            <a:r>
              <a:rPr lang="en-US" sz="4400" b="1" dirty="0" smtClean="0">
                <a:solidFill>
                  <a:srgbClr val="6EA92D"/>
                </a:solidFill>
                <a:latin typeface="Adobe Fan Heiti Std B" pitchFamily="34" charset="-128"/>
                <a:ea typeface="Adobe Fan Heiti Std B" pitchFamily="34" charset="-128"/>
                <a:cs typeface="Leelawadee" pitchFamily="34" charset="-34"/>
                <a:sym typeface="Gill Sans" charset="0"/>
              </a:rPr>
              <a:t>Continuum</a:t>
            </a:r>
            <a:endParaRPr lang="en-US" sz="4400" b="1" dirty="0">
              <a:solidFill>
                <a:srgbClr val="6EA92D"/>
              </a:solidFill>
              <a:latin typeface="Adobe Fan Heiti Std B" pitchFamily="34" charset="-128"/>
              <a:ea typeface="Adobe Fan Heiti Std B" pitchFamily="34" charset="-128"/>
              <a:cs typeface="Leelawadee" pitchFamily="34" charset="-34"/>
              <a:sym typeface="Gill Sans" charset="0"/>
            </a:endParaRPr>
          </a:p>
        </p:txBody>
      </p:sp>
      <p:sp>
        <p:nvSpPr>
          <p:cNvPr id="76" name="TextBox 75"/>
          <p:cNvSpPr txBox="1"/>
          <p:nvPr/>
        </p:nvSpPr>
        <p:spPr>
          <a:xfrm>
            <a:off x="2082800" y="8153400"/>
            <a:ext cx="1828800" cy="369332"/>
          </a:xfrm>
          <a:prstGeom prst="rect">
            <a:avLst/>
          </a:prstGeom>
          <a:solidFill>
            <a:schemeClr val="bg1"/>
          </a:solidFill>
        </p:spPr>
        <p:txBody>
          <a:bodyPr wrap="square" lIns="0" tIns="0" rIns="0" bIns="0" rtlCol="0">
            <a:spAutoFit/>
          </a:bodyPr>
          <a:lstStyle/>
          <a:p>
            <a:pPr algn="l"/>
            <a:r>
              <a:rPr lang="en-US" sz="2400" dirty="0" smtClean="0">
                <a:solidFill>
                  <a:srgbClr val="336699"/>
                </a:solidFill>
                <a:latin typeface="Calibri" pitchFamily="34" charset="0"/>
              </a:rPr>
              <a:t>    </a:t>
            </a:r>
            <a:r>
              <a:rPr lang="en-US" sz="2400" b="1" dirty="0" smtClean="0">
                <a:solidFill>
                  <a:srgbClr val="336699"/>
                </a:solidFill>
                <a:latin typeface="Calibri" pitchFamily="34" charset="0"/>
              </a:rPr>
              <a:t>Off-Target</a:t>
            </a:r>
            <a:r>
              <a:rPr lang="en-US" sz="1800" b="1" dirty="0" smtClean="0">
                <a:solidFill>
                  <a:srgbClr val="336699"/>
                </a:solidFill>
                <a:latin typeface="Calibri" pitchFamily="34" charset="0"/>
              </a:rPr>
              <a:t> </a:t>
            </a:r>
            <a:endParaRPr lang="en-US" sz="2800" b="1" dirty="0">
              <a:solidFill>
                <a:srgbClr val="336699"/>
              </a:solidFill>
              <a:latin typeface="Calibri" pitchFamily="34" charset="0"/>
            </a:endParaRPr>
          </a:p>
        </p:txBody>
      </p:sp>
      <p:sp>
        <p:nvSpPr>
          <p:cNvPr id="19" name="TextBox 18"/>
          <p:cNvSpPr txBox="1"/>
          <p:nvPr/>
        </p:nvSpPr>
        <p:spPr>
          <a:xfrm>
            <a:off x="2387600" y="1824335"/>
            <a:ext cx="1524001" cy="461665"/>
          </a:xfrm>
          <a:prstGeom prst="rect">
            <a:avLst/>
          </a:prstGeom>
          <a:solidFill>
            <a:schemeClr val="bg1"/>
          </a:solidFill>
        </p:spPr>
        <p:txBody>
          <a:bodyPr wrap="square" rtlCol="0">
            <a:spAutoFit/>
          </a:bodyPr>
          <a:lstStyle/>
          <a:p>
            <a:pPr algn="l"/>
            <a:r>
              <a:rPr lang="en-US" sz="2400" b="1" dirty="0" smtClean="0">
                <a:solidFill>
                  <a:srgbClr val="92D050"/>
                </a:solidFill>
                <a:latin typeface="Calibri" pitchFamily="34" charset="0"/>
              </a:rPr>
              <a:t>On-Target</a:t>
            </a:r>
            <a:endParaRPr lang="en-US" sz="2800" b="1" dirty="0">
              <a:solidFill>
                <a:srgbClr val="92D050"/>
              </a:solidFill>
              <a:latin typeface="Calibri" pitchFamily="34" charset="0"/>
            </a:endParaRPr>
          </a:p>
        </p:txBody>
      </p:sp>
      <p:grpSp>
        <p:nvGrpSpPr>
          <p:cNvPr id="10" name="Group 71"/>
          <p:cNvGrpSpPr/>
          <p:nvPr/>
        </p:nvGrpSpPr>
        <p:grpSpPr>
          <a:xfrm>
            <a:off x="4368800" y="8686800"/>
            <a:ext cx="4114800" cy="533400"/>
            <a:chOff x="787400" y="7772400"/>
            <a:chExt cx="1600200" cy="1066800"/>
          </a:xfrm>
        </p:grpSpPr>
        <p:sp>
          <p:nvSpPr>
            <p:cNvPr id="70" name="Rounded Rectangle 69"/>
            <p:cNvSpPr/>
            <p:nvPr/>
          </p:nvSpPr>
          <p:spPr bwMode="auto">
            <a:xfrm>
              <a:off x="863600" y="7772400"/>
              <a:ext cx="1447800" cy="1066800"/>
            </a:xfrm>
            <a:prstGeom prst="roundRect">
              <a:avLst/>
            </a:prstGeom>
            <a:solidFill>
              <a:srgbClr val="008C82"/>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Box 70"/>
            <p:cNvSpPr txBox="1"/>
            <p:nvPr/>
          </p:nvSpPr>
          <p:spPr>
            <a:xfrm>
              <a:off x="787400" y="7905750"/>
              <a:ext cx="1600200" cy="769442"/>
            </a:xfrm>
            <a:prstGeom prst="rect">
              <a:avLst/>
            </a:prstGeom>
            <a:noFill/>
            <a:ln>
              <a:noFill/>
            </a:ln>
          </p:spPr>
          <p:txBody>
            <a:bodyPr wrap="square" rtlCol="0">
              <a:spAutoFit/>
            </a:bodyPr>
            <a:lstStyle/>
            <a:p>
              <a:r>
                <a:rPr lang="en-US" sz="2200" dirty="0" smtClean="0">
                  <a:latin typeface="Calibri" pitchFamily="34" charset="0"/>
                </a:rPr>
                <a:t> </a:t>
              </a:r>
              <a:r>
                <a:rPr lang="en-US" sz="2200" b="1" dirty="0" smtClean="0">
                  <a:solidFill>
                    <a:schemeClr val="bg1"/>
                  </a:solidFill>
                  <a:latin typeface="Calibri" pitchFamily="34" charset="0"/>
                </a:rPr>
                <a:t>Observable Behaviors</a:t>
              </a:r>
              <a:endParaRPr lang="en-US" sz="2200" b="1" dirty="0">
                <a:solidFill>
                  <a:schemeClr val="bg1"/>
                </a:solidFill>
                <a:latin typeface="Calibri" pitchFamily="34" charset="0"/>
              </a:endParaRPr>
            </a:p>
          </p:txBody>
        </p:sp>
      </p:grpSp>
      <p:cxnSp>
        <p:nvCxnSpPr>
          <p:cNvPr id="8" name="Straight Connector 7"/>
          <p:cNvCxnSpPr>
            <a:stCxn id="4" idx="1"/>
            <a:endCxn id="4" idx="3"/>
          </p:cNvCxnSpPr>
          <p:nvPr/>
        </p:nvCxnSpPr>
        <p:spPr bwMode="auto">
          <a:xfrm>
            <a:off x="3149600" y="5295900"/>
            <a:ext cx="6559063"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 name="Rectangle 3"/>
          <p:cNvSpPr/>
          <p:nvPr/>
        </p:nvSpPr>
        <p:spPr bwMode="auto">
          <a:xfrm>
            <a:off x="3149600" y="2362200"/>
            <a:ext cx="6559063" cy="5867400"/>
          </a:xfrm>
          <a:prstGeom prst="rect">
            <a:avLst/>
          </a:prstGeom>
          <a:gradFill flip="none" rotWithShape="1">
            <a:gsLst>
              <a:gs pos="68000">
                <a:srgbClr val="92D050"/>
              </a:gs>
              <a:gs pos="60000">
                <a:srgbClr val="009999"/>
              </a:gs>
              <a:gs pos="100000">
                <a:srgbClr val="0099CC"/>
              </a:gs>
              <a:gs pos="51000">
                <a:srgbClr val="009999">
                  <a:alpha val="59000"/>
                </a:srgbClr>
              </a:gs>
              <a:gs pos="98000">
                <a:srgbClr val="92D050">
                  <a:alpha val="83000"/>
                </a:srgbClr>
              </a:gs>
              <a:gs pos="99000">
                <a:srgbClr val="92D050"/>
              </a:gs>
              <a:gs pos="69000">
                <a:srgbClr val="92D050"/>
              </a:gs>
            </a:gsLst>
            <a:lin ang="19200000" scaled="0"/>
            <a:tileRect/>
          </a:gra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60" name="Straight Connector 59"/>
          <p:cNvCxnSpPr/>
          <p:nvPr/>
        </p:nvCxnSpPr>
        <p:spPr bwMode="auto">
          <a:xfrm>
            <a:off x="6426200" y="2438400"/>
            <a:ext cx="0" cy="586740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1" name="Straight Connector 60"/>
          <p:cNvCxnSpPr/>
          <p:nvPr/>
        </p:nvCxnSpPr>
        <p:spPr bwMode="auto">
          <a:xfrm>
            <a:off x="3149600" y="5334000"/>
            <a:ext cx="6559063" cy="0"/>
          </a:xfrm>
          <a:prstGeom prst="line">
            <a:avLst/>
          </a:prstGeom>
          <a:solidFill>
            <a:schemeClr val="accent1"/>
          </a:solidFill>
          <a:ln w="254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2" name="Straight Arrow Connector 71"/>
          <p:cNvCxnSpPr/>
          <p:nvPr/>
        </p:nvCxnSpPr>
        <p:spPr bwMode="auto">
          <a:xfrm>
            <a:off x="6502400" y="8382000"/>
            <a:ext cx="3352800" cy="0"/>
          </a:xfrm>
          <a:prstGeom prst="straightConnector1">
            <a:avLst/>
          </a:prstGeom>
          <a:solidFill>
            <a:schemeClr val="accent1"/>
          </a:solidFill>
          <a:ln w="57150" cap="flat" cmpd="sng" algn="ctr">
            <a:solidFill>
              <a:srgbClr val="FFC000"/>
            </a:solidFill>
            <a:prstDash val="dash"/>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p:cNvCxnSpPr/>
          <p:nvPr/>
        </p:nvCxnSpPr>
        <p:spPr bwMode="auto">
          <a:xfrm flipV="1">
            <a:off x="2997200" y="2286000"/>
            <a:ext cx="0" cy="3048000"/>
          </a:xfrm>
          <a:prstGeom prst="straightConnector1">
            <a:avLst/>
          </a:prstGeom>
          <a:solidFill>
            <a:schemeClr val="accent1"/>
          </a:solidFill>
          <a:ln w="50800" cap="flat" cmpd="sng" algn="ctr">
            <a:solidFill>
              <a:srgbClr val="FFC000"/>
            </a:solidFill>
            <a:prstDash val="dash"/>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6" name="Straight Connector 95"/>
          <p:cNvCxnSpPr/>
          <p:nvPr/>
        </p:nvCxnSpPr>
        <p:spPr bwMode="auto">
          <a:xfrm>
            <a:off x="3149600" y="5334000"/>
            <a:ext cx="6559063" cy="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7" name="Straight Arrow Connector 96"/>
          <p:cNvCxnSpPr/>
          <p:nvPr/>
        </p:nvCxnSpPr>
        <p:spPr bwMode="auto">
          <a:xfrm flipV="1">
            <a:off x="2997200" y="4648200"/>
            <a:ext cx="0" cy="2286000"/>
          </a:xfrm>
          <a:prstGeom prst="straightConnector1">
            <a:avLst/>
          </a:prstGeom>
          <a:solidFill>
            <a:schemeClr val="accent1"/>
          </a:solidFill>
          <a:ln w="50800" cap="flat" cmpd="sng" algn="ctr">
            <a:solidFill>
              <a:srgbClr val="92D050"/>
            </a:solidFill>
            <a:prstDash val="dash"/>
            <a:round/>
            <a:headEnd type="oval"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9" name="Straight Connector 98"/>
          <p:cNvCxnSpPr>
            <a:stCxn id="4" idx="0"/>
            <a:endCxn id="4" idx="2"/>
          </p:cNvCxnSpPr>
          <p:nvPr/>
        </p:nvCxnSpPr>
        <p:spPr bwMode="auto">
          <a:xfrm>
            <a:off x="6429132" y="2362200"/>
            <a:ext cx="0" cy="5867400"/>
          </a:xfrm>
          <a:prstGeom prst="line">
            <a:avLst/>
          </a:prstGeom>
          <a:solidFill>
            <a:schemeClr val="accent1"/>
          </a:solidFill>
          <a:ln w="76200"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1" name="Straight Arrow Connector 100"/>
          <p:cNvCxnSpPr/>
          <p:nvPr/>
        </p:nvCxnSpPr>
        <p:spPr bwMode="auto">
          <a:xfrm>
            <a:off x="3759200" y="8382000"/>
            <a:ext cx="3352800" cy="0"/>
          </a:xfrm>
          <a:prstGeom prst="straightConnector1">
            <a:avLst/>
          </a:prstGeom>
          <a:solidFill>
            <a:schemeClr val="accent1"/>
          </a:solidFill>
          <a:ln w="57150" cap="flat" cmpd="sng" algn="ctr">
            <a:solidFill>
              <a:srgbClr val="92D050"/>
            </a:solidFill>
            <a:prstDash val="dash"/>
            <a:round/>
            <a:headEnd type="oval"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2" name="Rectangle 101"/>
          <p:cNvSpPr/>
          <p:nvPr/>
        </p:nvSpPr>
        <p:spPr bwMode="auto">
          <a:xfrm>
            <a:off x="6426200" y="2286000"/>
            <a:ext cx="3352800" cy="3048000"/>
          </a:xfrm>
          <a:prstGeom prst="rect">
            <a:avLst/>
          </a:prstGeom>
          <a:solidFill>
            <a:srgbClr val="92D050"/>
          </a:solidFill>
          <a:ln w="76200" cap="flat" cmpd="sng" algn="ctr">
            <a:solidFill>
              <a:srgbClr val="92D050"/>
            </a:solidFill>
            <a:prstDash val="solid"/>
            <a:round/>
            <a:headEnd type="none" w="med" len="med"/>
            <a:tailEnd type="none" w="med" len="med"/>
          </a:ln>
          <a:effectLst>
            <a:glow rad="228600">
              <a:srgbClr val="92D050">
                <a:alpha val="40000"/>
              </a:srgbClr>
            </a:glow>
            <a:softEdge rad="31750"/>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3" name="Freeform 8"/>
          <p:cNvSpPr>
            <a:spLocks/>
          </p:cNvSpPr>
          <p:nvPr/>
        </p:nvSpPr>
        <p:spPr bwMode="blackWhite">
          <a:xfrm rot="13650165">
            <a:off x="7259698" y="5939052"/>
            <a:ext cx="938212" cy="896939"/>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noFill/>
            <a:prstDash val="dash"/>
            <a:round/>
            <a:headEnd type="none" w="sm" len="sm"/>
            <a:tailEnd type="none" w="sm" len="sm"/>
          </a:ln>
        </p:spPr>
        <p:txBody>
          <a:bodyPr lIns="91036" tIns="45503" rIns="91036" bIns="45503"/>
          <a:lstStyle/>
          <a:p>
            <a:pPr>
              <a:defRPr/>
            </a:pPr>
            <a:endParaRPr lang="en-GB"/>
          </a:p>
        </p:txBody>
      </p:sp>
      <p:sp>
        <p:nvSpPr>
          <p:cNvPr id="104" name="Freeform 8"/>
          <p:cNvSpPr>
            <a:spLocks/>
          </p:cNvSpPr>
          <p:nvPr/>
        </p:nvSpPr>
        <p:spPr bwMode="blackWhite">
          <a:xfrm rot="18862291">
            <a:off x="5429642" y="3290800"/>
            <a:ext cx="853675" cy="787172"/>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solidFill>
              <a:schemeClr val="bg1"/>
            </a:solidFill>
            <a:round/>
            <a:headEnd type="none" w="sm" len="sm"/>
            <a:tailEnd type="none" w="sm" len="sm"/>
          </a:ln>
        </p:spPr>
        <p:txBody>
          <a:bodyPr lIns="91036" tIns="45503" rIns="91036" bIns="45503"/>
          <a:lstStyle/>
          <a:p>
            <a:pPr>
              <a:defRPr/>
            </a:pPr>
            <a:endParaRPr lang="en-GB"/>
          </a:p>
        </p:txBody>
      </p:sp>
      <p:sp>
        <p:nvSpPr>
          <p:cNvPr id="109" name="Text Box 12"/>
          <p:cNvSpPr txBox="1">
            <a:spLocks noChangeAspect="1" noChangeArrowheads="1"/>
          </p:cNvSpPr>
          <p:nvPr/>
        </p:nvSpPr>
        <p:spPr bwMode="auto">
          <a:xfrm>
            <a:off x="6640443" y="7098995"/>
            <a:ext cx="833919" cy="529793"/>
          </a:xfrm>
          <a:prstGeom prst="rect">
            <a:avLst/>
          </a:prstGeom>
          <a:noFill/>
          <a:ln w="9525">
            <a:noFill/>
            <a:miter lim="800000"/>
            <a:headEnd/>
            <a:tailEnd/>
          </a:ln>
        </p:spPr>
        <p:txBody>
          <a:bodyPr wrap="none" lIns="91036" tIns="45503" rIns="91036" bIns="45503">
            <a:spAutoFit/>
          </a:bodyPr>
          <a:lstStyle/>
          <a:p>
            <a:pPr algn="ctr"/>
            <a:r>
              <a:rPr lang="en-GB" sz="2800" dirty="0">
                <a:solidFill>
                  <a:schemeClr val="tx1"/>
                </a:solidFill>
                <a:latin typeface="Leelawadee" panose="020B0502040204020203" pitchFamily="34" charset="-34"/>
                <a:ea typeface="ＭＳ Ｐゴシック" charset="-128"/>
                <a:cs typeface="Leelawadee" panose="020B0502040204020203" pitchFamily="34" charset="-34"/>
              </a:rPr>
              <a:t>Low</a:t>
            </a:r>
          </a:p>
        </p:txBody>
      </p:sp>
      <p:sp>
        <p:nvSpPr>
          <p:cNvPr id="110" name="Rectangle 109"/>
          <p:cNvSpPr/>
          <p:nvPr/>
        </p:nvSpPr>
        <p:spPr bwMode="auto">
          <a:xfrm>
            <a:off x="7091271" y="5495881"/>
            <a:ext cx="1279022" cy="234105"/>
          </a:xfrm>
          <a:prstGeom prst="rect">
            <a:avLst/>
          </a:prstGeom>
          <a:solidFill>
            <a:srgbClr val="92D050"/>
          </a:solidFill>
          <a:ln w="25400" cap="flat" cmpd="sng" algn="ctr">
            <a:noFill/>
            <a:prstDash val="solid"/>
            <a:round/>
            <a:headEnd type="none" w="med" len="med"/>
            <a:tailEnd type="none" w="med" len="med"/>
          </a:ln>
          <a:effectLst/>
          <a:extLst/>
        </p:spPr>
        <p:txBody>
          <a:bodyPr vert="horz" wrap="square" lIns="91036" tIns="45503" rIns="91036" bIns="45503" numCol="1" rtlCol="0" anchor="t" anchorCtr="0" compatLnSpc="1">
            <a:prstTxWarp prst="textNoShape">
              <a:avLst/>
            </a:prstTxWarp>
          </a:bodyPr>
          <a:lstStyle/>
          <a:p>
            <a:pPr defTabSz="910276"/>
            <a:endParaRPr lang="en-US">
              <a:solidFill>
                <a:srgbClr val="BAD80A"/>
              </a:solidFill>
            </a:endParaRPr>
          </a:p>
        </p:txBody>
      </p:sp>
      <p:pic>
        <p:nvPicPr>
          <p:cNvPr id="111" name="Picture 110"/>
          <p:cNvPicPr>
            <a:picLocks noChangeAspect="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3553222" y="4514828"/>
            <a:ext cx="389692" cy="639095"/>
          </a:xfrm>
          <a:prstGeom prst="rect">
            <a:avLst/>
          </a:prstGeom>
        </p:spPr>
      </p:pic>
      <p:pic>
        <p:nvPicPr>
          <p:cNvPr id="112" name="Picture 111"/>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497905" y="4212260"/>
            <a:ext cx="389692" cy="639095"/>
          </a:xfrm>
          <a:prstGeom prst="rect">
            <a:avLst/>
          </a:prstGeom>
        </p:spPr>
      </p:pic>
      <p:pic>
        <p:nvPicPr>
          <p:cNvPr id="113" name="Picture 112"/>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407586" y="3306095"/>
            <a:ext cx="389692" cy="639095"/>
          </a:xfrm>
          <a:prstGeom prst="rect">
            <a:avLst/>
          </a:prstGeom>
        </p:spPr>
      </p:pic>
      <p:pic>
        <p:nvPicPr>
          <p:cNvPr id="114" name="Picture 113"/>
          <p:cNvPicPr>
            <a:picLocks noChangeAspect="1"/>
          </p:cNvPicPr>
          <p:nvPr/>
        </p:nvPicPr>
        <p:blipFill>
          <a:blip r:embed="rId4">
            <a:duotone>
              <a:schemeClr val="accent1">
                <a:shade val="45000"/>
                <a:satMod val="135000"/>
              </a:schemeClr>
              <a:prstClr val="white"/>
            </a:duotone>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716613" y="2667000"/>
            <a:ext cx="389692" cy="639095"/>
          </a:xfrm>
          <a:prstGeom prst="rect">
            <a:avLst/>
          </a:prstGeom>
        </p:spPr>
      </p:pic>
      <p:pic>
        <p:nvPicPr>
          <p:cNvPr id="115" name="Picture 11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735372" y="6146269"/>
            <a:ext cx="389692" cy="639095"/>
          </a:xfrm>
          <a:prstGeom prst="rect">
            <a:avLst/>
          </a:prstGeom>
        </p:spPr>
      </p:pic>
      <p:grpSp>
        <p:nvGrpSpPr>
          <p:cNvPr id="127" name="Group 126"/>
          <p:cNvGrpSpPr/>
          <p:nvPr/>
        </p:nvGrpSpPr>
        <p:grpSpPr>
          <a:xfrm>
            <a:off x="8083165" y="5047785"/>
            <a:ext cx="1543435" cy="2581576"/>
            <a:chOff x="8083165" y="5047785"/>
            <a:chExt cx="1543435" cy="2581576"/>
          </a:xfrm>
        </p:grpSpPr>
        <p:grpSp>
          <p:nvGrpSpPr>
            <p:cNvPr id="105" name="Group 18"/>
            <p:cNvGrpSpPr/>
            <p:nvPr/>
          </p:nvGrpSpPr>
          <p:grpSpPr>
            <a:xfrm>
              <a:off x="8959112" y="5047785"/>
              <a:ext cx="450850" cy="1828473"/>
              <a:chOff x="9231113" y="4699504"/>
              <a:chExt cx="450850" cy="1828473"/>
            </a:xfrm>
          </p:grpSpPr>
          <p:sp>
            <p:nvSpPr>
              <p:cNvPr id="106" name="Freeform 105"/>
              <p:cNvSpPr>
                <a:spLocks/>
              </p:cNvSpPr>
              <p:nvPr>
                <p:custDataLst>
                  <p:tags r:id="rId2"/>
                </p:custDataLst>
              </p:nvPr>
            </p:nvSpPr>
            <p:spPr bwMode="auto">
              <a:xfrm rot="542693" flipV="1">
                <a:off x="9231113" y="4776575"/>
                <a:ext cx="450850" cy="1680579"/>
              </a:xfrm>
              <a:custGeom>
                <a:avLst/>
                <a:gdLst>
                  <a:gd name="T0" fmla="*/ 2147483647 w 347"/>
                  <a:gd name="T1" fmla="*/ 0 h 810"/>
                  <a:gd name="T2" fmla="*/ 2147483647 w 347"/>
                  <a:gd name="T3" fmla="*/ 0 h 810"/>
                  <a:gd name="T4" fmla="*/ 2147483647 w 347"/>
                  <a:gd name="T5" fmla="*/ 2147483647 h 810"/>
                  <a:gd name="T6" fmla="*/ 2147483647 w 347"/>
                  <a:gd name="T7" fmla="*/ 2147483647 h 810"/>
                  <a:gd name="T8" fmla="*/ 2147483647 w 347"/>
                  <a:gd name="T9" fmla="*/ 2147483647 h 810"/>
                  <a:gd name="T10" fmla="*/ 2147483647 w 347"/>
                  <a:gd name="T11" fmla="*/ 2147483647 h 810"/>
                  <a:gd name="T12" fmla="*/ 2147483647 w 347"/>
                  <a:gd name="T13" fmla="*/ 2147483647 h 810"/>
                  <a:gd name="T14" fmla="*/ 2147483647 w 347"/>
                  <a:gd name="T15" fmla="*/ 2147483647 h 810"/>
                  <a:gd name="T16" fmla="*/ 2147483647 w 347"/>
                  <a:gd name="T17" fmla="*/ 2147483647 h 810"/>
                  <a:gd name="T18" fmla="*/ 2147483647 w 347"/>
                  <a:gd name="T19" fmla="*/ 2147483647 h 810"/>
                  <a:gd name="T20" fmla="*/ 0 w 347"/>
                  <a:gd name="T21" fmla="*/ 2147483647 h 810"/>
                  <a:gd name="T22" fmla="*/ 2147483647 w 347"/>
                  <a:gd name="T23" fmla="*/ 0 h 8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7"/>
                  <a:gd name="T37" fmla="*/ 0 h 810"/>
                  <a:gd name="T38" fmla="*/ 347 w 347"/>
                  <a:gd name="T39" fmla="*/ 810 h 8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7" h="810">
                    <a:moveTo>
                      <a:pt x="159" y="0"/>
                    </a:moveTo>
                    <a:lnTo>
                      <a:pt x="292" y="0"/>
                    </a:lnTo>
                    <a:lnTo>
                      <a:pt x="63" y="358"/>
                    </a:lnTo>
                    <a:lnTo>
                      <a:pt x="346" y="188"/>
                    </a:lnTo>
                    <a:lnTo>
                      <a:pt x="111" y="634"/>
                    </a:lnTo>
                    <a:lnTo>
                      <a:pt x="187" y="607"/>
                    </a:lnTo>
                    <a:lnTo>
                      <a:pt x="23" y="809"/>
                    </a:lnTo>
                    <a:lnTo>
                      <a:pt x="28" y="549"/>
                    </a:lnTo>
                    <a:lnTo>
                      <a:pt x="68" y="612"/>
                    </a:lnTo>
                    <a:lnTo>
                      <a:pt x="173" y="341"/>
                    </a:lnTo>
                    <a:lnTo>
                      <a:pt x="0" y="429"/>
                    </a:lnTo>
                    <a:lnTo>
                      <a:pt x="159" y="0"/>
                    </a:lnTo>
                  </a:path>
                </a:pathLst>
              </a:custGeom>
              <a:solidFill>
                <a:schemeClr val="bg1"/>
              </a:solidFill>
              <a:ln w="6350">
                <a:noFill/>
                <a:round/>
                <a:headEnd/>
                <a:tailEnd/>
              </a:ln>
            </p:spPr>
            <p:txBody>
              <a:bodyPr tIns="91440" bIns="91440" anchor="ctr"/>
              <a:lstStyle/>
              <a:p>
                <a:pPr>
                  <a:defRPr/>
                </a:pPr>
                <a:endParaRPr lang="en-US" dirty="0"/>
              </a:p>
            </p:txBody>
          </p:sp>
          <p:cxnSp>
            <p:nvCxnSpPr>
              <p:cNvPr id="107" name="Straight Connector 106"/>
              <p:cNvCxnSpPr/>
              <p:nvPr/>
            </p:nvCxnSpPr>
            <p:spPr bwMode="auto">
              <a:xfrm flipV="1">
                <a:off x="9322575" y="4699504"/>
                <a:ext cx="0" cy="1828473"/>
              </a:xfrm>
              <a:prstGeom prst="line">
                <a:avLst/>
              </a:prstGeom>
              <a:solidFill>
                <a:schemeClr val="accent1"/>
              </a:solidFill>
              <a:ln w="44450"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108" name="Text Box 12"/>
            <p:cNvSpPr txBox="1">
              <a:spLocks noChangeAspect="1" noChangeArrowheads="1"/>
            </p:cNvSpPr>
            <p:nvPr/>
          </p:nvSpPr>
          <p:spPr bwMode="auto">
            <a:xfrm>
              <a:off x="8083165" y="7099304"/>
              <a:ext cx="1543435" cy="530057"/>
            </a:xfrm>
            <a:prstGeom prst="rect">
              <a:avLst/>
            </a:prstGeom>
            <a:noFill/>
            <a:ln w="9525">
              <a:noFill/>
              <a:miter lim="800000"/>
              <a:headEnd/>
              <a:tailEnd/>
            </a:ln>
          </p:spPr>
          <p:txBody>
            <a:bodyPr wrap="none" lIns="91036" tIns="45503" rIns="91036" bIns="45503">
              <a:spAutoFit/>
            </a:bodyPr>
            <a:lstStyle/>
            <a:p>
              <a:pPr algn="ctr"/>
              <a:r>
                <a:rPr lang="en-GB" sz="2800" dirty="0">
                  <a:solidFill>
                    <a:schemeClr val="tx1"/>
                  </a:solidFill>
                  <a:latin typeface="Leelawadee" panose="020B0502040204020203" pitchFamily="34" charset="-34"/>
                  <a:ea typeface="ＭＳ Ｐゴシック" charset="-128"/>
                  <a:cs typeface="Leelawadee" panose="020B0502040204020203" pitchFamily="34" charset="-34"/>
                </a:rPr>
                <a:t>Growing</a:t>
              </a:r>
            </a:p>
          </p:txBody>
        </p:sp>
        <p:pic>
          <p:nvPicPr>
            <p:cNvPr id="116"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9103949" y="6427828"/>
              <a:ext cx="390525" cy="633414"/>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17" name="Group 116"/>
          <p:cNvGrpSpPr/>
          <p:nvPr/>
        </p:nvGrpSpPr>
        <p:grpSpPr>
          <a:xfrm>
            <a:off x="3868199" y="5516267"/>
            <a:ext cx="2273021" cy="1871784"/>
            <a:chOff x="3987800" y="4482311"/>
            <a:chExt cx="2273021" cy="1871784"/>
          </a:xfrm>
        </p:grpSpPr>
        <p:sp>
          <p:nvSpPr>
            <p:cNvPr id="118" name="Freeform 8"/>
            <p:cNvSpPr>
              <a:spLocks/>
            </p:cNvSpPr>
            <p:nvPr/>
          </p:nvSpPr>
          <p:spPr bwMode="blackWhite">
            <a:xfrm rot="16997566">
              <a:off x="5343246" y="4502947"/>
              <a:ext cx="938212" cy="896939"/>
            </a:xfrm>
            <a:custGeom>
              <a:avLst/>
              <a:gdLst>
                <a:gd name="T0" fmla="*/ 254430 w 472"/>
                <a:gd name="T1" fmla="*/ 786754 h 464"/>
                <a:gd name="T2" fmla="*/ 254430 w 472"/>
                <a:gd name="T3" fmla="*/ 895005 h 464"/>
                <a:gd name="T4" fmla="*/ 936224 w 472"/>
                <a:gd name="T5" fmla="*/ 895005 h 464"/>
                <a:gd name="T6" fmla="*/ 936224 w 472"/>
                <a:gd name="T7" fmla="*/ 231967 h 464"/>
                <a:gd name="T8" fmla="*/ 809009 w 472"/>
                <a:gd name="T9" fmla="*/ 231967 h 464"/>
                <a:gd name="T10" fmla="*/ 809009 w 472"/>
                <a:gd name="T11" fmla="*/ 693967 h 464"/>
                <a:gd name="T12" fmla="*/ 111313 w 472"/>
                <a:gd name="T13" fmla="*/ 0 h 464"/>
                <a:gd name="T14" fmla="*/ 0 w 472"/>
                <a:gd name="T15" fmla="*/ 108251 h 464"/>
                <a:gd name="T16" fmla="*/ 713598 w 472"/>
                <a:gd name="T17" fmla="*/ 771289 h 464"/>
                <a:gd name="T18" fmla="*/ 254430 w 472"/>
                <a:gd name="T19" fmla="*/ 771289 h 464"/>
                <a:gd name="T20" fmla="*/ 254430 w 472"/>
                <a:gd name="T21" fmla="*/ 895005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464"/>
                <a:gd name="T35" fmla="*/ 472 w 472"/>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chemeClr val="bg1"/>
            </a:solidFill>
            <a:ln w="12700" cap="rnd">
              <a:solidFill>
                <a:schemeClr val="bg1"/>
              </a:solidFill>
              <a:round/>
              <a:headEnd type="none" w="sm" len="sm"/>
              <a:tailEnd type="none" w="sm" len="sm"/>
            </a:ln>
          </p:spPr>
          <p:txBody>
            <a:bodyPr lIns="91036" tIns="45503" rIns="91036" bIns="45503"/>
            <a:lstStyle/>
            <a:p>
              <a:pPr>
                <a:defRPr/>
              </a:pPr>
              <a:endParaRPr lang="en-GB"/>
            </a:p>
          </p:txBody>
        </p:sp>
        <p:pic>
          <p:nvPicPr>
            <p:cNvPr id="119" name="Picture 11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987800" y="5715000"/>
              <a:ext cx="389692" cy="639095"/>
            </a:xfrm>
            <a:prstGeom prst="rect">
              <a:avLst/>
            </a:prstGeom>
          </p:spPr>
        </p:pic>
        <p:pic>
          <p:nvPicPr>
            <p:cNvPr id="120" name="Picture 11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117166" y="4799347"/>
              <a:ext cx="389692" cy="639095"/>
            </a:xfrm>
            <a:prstGeom prst="rect">
              <a:avLst/>
            </a:prstGeom>
          </p:spPr>
        </p:pic>
      </p:grpSp>
      <p:grpSp>
        <p:nvGrpSpPr>
          <p:cNvPr id="121" name="Group 120"/>
          <p:cNvGrpSpPr/>
          <p:nvPr/>
        </p:nvGrpSpPr>
        <p:grpSpPr>
          <a:xfrm>
            <a:off x="6839999" y="2938956"/>
            <a:ext cx="2297048" cy="2105793"/>
            <a:chOff x="6959600" y="1905000"/>
            <a:chExt cx="2297048" cy="2105793"/>
          </a:xfrm>
        </p:grpSpPr>
        <p:pic>
          <p:nvPicPr>
            <p:cNvPr id="122" name="Picture 12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178800" y="1905000"/>
              <a:ext cx="389692" cy="639095"/>
            </a:xfrm>
            <a:prstGeom prst="rect">
              <a:avLst/>
            </a:prstGeom>
          </p:spPr>
        </p:pic>
        <p:pic>
          <p:nvPicPr>
            <p:cNvPr id="123" name="Picture 12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235352" y="3371698"/>
              <a:ext cx="389692" cy="639095"/>
            </a:xfrm>
            <a:prstGeom prst="rect">
              <a:avLst/>
            </a:prstGeom>
          </p:spPr>
        </p:pic>
        <p:pic>
          <p:nvPicPr>
            <p:cNvPr id="124" name="Picture 1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959600" y="2057400"/>
              <a:ext cx="389692" cy="639095"/>
            </a:xfrm>
            <a:prstGeom prst="rect">
              <a:avLst/>
            </a:prstGeom>
          </p:spPr>
        </p:pic>
        <p:pic>
          <p:nvPicPr>
            <p:cNvPr id="125" name="Picture 12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866956" y="2943242"/>
              <a:ext cx="389692" cy="639095"/>
            </a:xfrm>
            <a:prstGeom prst="rect">
              <a:avLst/>
            </a:prstGeom>
          </p:spPr>
        </p:pic>
        <p:pic>
          <p:nvPicPr>
            <p:cNvPr id="126" name="Picture 12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940733" y="3142511"/>
              <a:ext cx="389692" cy="639095"/>
            </a:xfrm>
            <a:prstGeom prst="rect">
              <a:avLst/>
            </a:prstGeom>
          </p:spPr>
        </p:pic>
      </p:grpSp>
      <p:sp>
        <p:nvSpPr>
          <p:cNvPr id="129" name="Rounded Rectangle 128"/>
          <p:cNvSpPr/>
          <p:nvPr/>
        </p:nvSpPr>
        <p:spPr bwMode="auto">
          <a:xfrm>
            <a:off x="254000" y="4419600"/>
            <a:ext cx="2590800" cy="2743200"/>
          </a:xfrm>
          <a:prstGeom prst="roundRect">
            <a:avLst/>
          </a:prstGeom>
          <a:no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7" name="Rectangle 56"/>
          <p:cNvSpPr/>
          <p:nvPr/>
        </p:nvSpPr>
        <p:spPr bwMode="auto">
          <a:xfrm>
            <a:off x="10769600" y="5257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8" name="Rectangle 57"/>
          <p:cNvSpPr/>
          <p:nvPr/>
        </p:nvSpPr>
        <p:spPr bwMode="auto">
          <a:xfrm>
            <a:off x="10160000" y="49530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9" name="TextBox 58"/>
          <p:cNvSpPr txBox="1"/>
          <p:nvPr/>
        </p:nvSpPr>
        <p:spPr>
          <a:xfrm>
            <a:off x="10617200" y="7126069"/>
            <a:ext cx="1409709" cy="646331"/>
          </a:xfrm>
          <a:prstGeom prst="rect">
            <a:avLst/>
          </a:prstGeom>
          <a:noFill/>
        </p:spPr>
        <p:txBody>
          <a:bodyPr wrap="square" rtlCol="0">
            <a:spAutoFit/>
          </a:bodyPr>
          <a:lstStyle/>
          <a:p>
            <a:r>
              <a:rPr lang="en-US" sz="3600" b="1" dirty="0" smtClean="0">
                <a:latin typeface="Leelawadee" panose="020B0502040204020203" pitchFamily="34" charset="-34"/>
                <a:cs typeface="Leelawadee" panose="020B0502040204020203" pitchFamily="34" charset="-34"/>
              </a:rPr>
              <a:t>pg6</a:t>
            </a:r>
            <a:endParaRPr lang="en-US" sz="3600" b="1" dirty="0">
              <a:latin typeface="Leelawadee" panose="020B0502040204020203" pitchFamily="34" charset="-34"/>
              <a:cs typeface="Leelawadee" panose="020B0502040204020203" pitchFamily="34" charset="-34"/>
            </a:endParaRPr>
          </a:p>
        </p:txBody>
      </p:sp>
      <p:pic>
        <p:nvPicPr>
          <p:cNvPr id="63" name="Picture 2"/>
          <p:cNvPicPr>
            <a:picLocks noChangeAspect="1" noChangeArrowheads="1"/>
          </p:cNvPicPr>
          <p:nvPr/>
        </p:nvPicPr>
        <p:blipFill>
          <a:blip r:embed="rId6"/>
          <a:srcRect/>
          <a:stretch>
            <a:fillRect/>
          </a:stretch>
        </p:blipFill>
        <p:spPr bwMode="auto">
          <a:xfrm>
            <a:off x="10450655" y="5105400"/>
            <a:ext cx="1690545" cy="2093748"/>
          </a:xfrm>
          <a:prstGeom prst="rect">
            <a:avLst/>
          </a:prstGeom>
          <a:noFill/>
          <a:ln w="9525">
            <a:noFill/>
            <a:miter lim="800000"/>
            <a:headEnd/>
            <a:tailEnd/>
          </a:ln>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wipe(up)">
                                      <p:cBhvr>
                                        <p:cTn id="15" dur="500"/>
                                        <p:tgtEl>
                                          <p:spTgt spid="12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wipe(left)">
                                      <p:cBhvr>
                                        <p:cTn id="19" dur="500"/>
                                        <p:tgtEl>
                                          <p:spTgt spid="9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down)">
                                      <p:cBhvr>
                                        <p:cTn id="24" dur="500"/>
                                        <p:tgtEl>
                                          <p:spTgt spid="7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wipe(down)">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9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wipe(down)">
                                      <p:cBhvr>
                                        <p:cTn id="53" dur="500"/>
                                        <p:tgtEl>
                                          <p:spTgt spid="9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500"/>
                                        <p:tgtEl>
                                          <p:spTgt spid="7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01"/>
                                        </p:tgtEl>
                                        <p:attrNameLst>
                                          <p:attrName>style.visibility</p:attrName>
                                        </p:attrNameLst>
                                      </p:cBhvr>
                                      <p:to>
                                        <p:strVal val="visible"/>
                                      </p:to>
                                    </p:set>
                                    <p:animEffect transition="in" filter="wipe(left)">
                                      <p:cBhvr>
                                        <p:cTn id="73" dur="500"/>
                                        <p:tgtEl>
                                          <p:spTgt spid="10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9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50" presetClass="entr" presetSubtype="0" decel="100000" fill="hold" grpId="0" nodeType="clickEffect">
                                  <p:stCondLst>
                                    <p:cond delay="0"/>
                                  </p:stCondLst>
                                  <p:childTnLst>
                                    <p:set>
                                      <p:cBhvr>
                                        <p:cTn id="81" dur="1" fill="hold">
                                          <p:stCondLst>
                                            <p:cond delay="0"/>
                                          </p:stCondLst>
                                        </p:cTn>
                                        <p:tgtEl>
                                          <p:spTgt spid="102"/>
                                        </p:tgtEl>
                                        <p:attrNameLst>
                                          <p:attrName>style.visibility</p:attrName>
                                        </p:attrNameLst>
                                      </p:cBhvr>
                                      <p:to>
                                        <p:strVal val="visible"/>
                                      </p:to>
                                    </p:set>
                                    <p:anim calcmode="lin" valueType="num">
                                      <p:cBhvr>
                                        <p:cTn id="82" dur="1000" fill="hold"/>
                                        <p:tgtEl>
                                          <p:spTgt spid="102"/>
                                        </p:tgtEl>
                                        <p:attrNameLst>
                                          <p:attrName>ppt_w</p:attrName>
                                        </p:attrNameLst>
                                      </p:cBhvr>
                                      <p:tavLst>
                                        <p:tav tm="0">
                                          <p:val>
                                            <p:strVal val="#ppt_w+.3"/>
                                          </p:val>
                                        </p:tav>
                                        <p:tav tm="100000">
                                          <p:val>
                                            <p:strVal val="#ppt_w"/>
                                          </p:val>
                                        </p:tav>
                                      </p:tavLst>
                                    </p:anim>
                                    <p:anim calcmode="lin" valueType="num">
                                      <p:cBhvr>
                                        <p:cTn id="83" dur="1000" fill="hold"/>
                                        <p:tgtEl>
                                          <p:spTgt spid="102"/>
                                        </p:tgtEl>
                                        <p:attrNameLst>
                                          <p:attrName>ppt_h</p:attrName>
                                        </p:attrNameLst>
                                      </p:cBhvr>
                                      <p:tavLst>
                                        <p:tav tm="0">
                                          <p:val>
                                            <p:strVal val="#ppt_h"/>
                                          </p:val>
                                        </p:tav>
                                        <p:tav tm="100000">
                                          <p:val>
                                            <p:strVal val="#ppt_h"/>
                                          </p:val>
                                        </p:tav>
                                      </p:tavLst>
                                    </p:anim>
                                    <p:animEffect transition="in" filter="fade">
                                      <p:cBhvr>
                                        <p:cTn id="84" dur="1000"/>
                                        <p:tgtEl>
                                          <p:spTgt spid="102"/>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xit" presetSubtype="10" fill="hold" grpId="1" nodeType="clickEffect">
                                  <p:stCondLst>
                                    <p:cond delay="0"/>
                                  </p:stCondLst>
                                  <p:childTnLst>
                                    <p:anim calcmode="lin" valueType="num">
                                      <p:cBhvr>
                                        <p:cTn id="88" dur="500"/>
                                        <p:tgtEl>
                                          <p:spTgt spid="102"/>
                                        </p:tgtEl>
                                        <p:attrNameLst>
                                          <p:attrName>ppt_w</p:attrName>
                                        </p:attrNameLst>
                                      </p:cBhvr>
                                      <p:tavLst>
                                        <p:tav tm="0">
                                          <p:val>
                                            <p:strVal val="ppt_w"/>
                                          </p:val>
                                        </p:tav>
                                        <p:tav tm="100000">
                                          <p:val>
                                            <p:fltVal val="0"/>
                                          </p:val>
                                        </p:tav>
                                      </p:tavLst>
                                    </p:anim>
                                    <p:anim calcmode="lin" valueType="num">
                                      <p:cBhvr>
                                        <p:cTn id="89" dur="500"/>
                                        <p:tgtEl>
                                          <p:spTgt spid="102"/>
                                        </p:tgtEl>
                                        <p:attrNameLst>
                                          <p:attrName>ppt_h</p:attrName>
                                        </p:attrNameLst>
                                      </p:cBhvr>
                                      <p:tavLst>
                                        <p:tav tm="0">
                                          <p:val>
                                            <p:strVal val="ppt_h"/>
                                          </p:val>
                                        </p:tav>
                                        <p:tav tm="100000">
                                          <p:val>
                                            <p:strVal val="ppt_h"/>
                                          </p:val>
                                        </p:tav>
                                      </p:tavLst>
                                    </p:anim>
                                    <p:set>
                                      <p:cBhvr>
                                        <p:cTn id="90" dur="1" fill="hold">
                                          <p:stCondLst>
                                            <p:cond delay="499"/>
                                          </p:stCondLst>
                                        </p:cTn>
                                        <p:tgtEl>
                                          <p:spTgt spid="10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50" presetClass="entr" presetSubtype="0" decel="100000" fill="hold" nodeType="clickEffect">
                                  <p:stCondLst>
                                    <p:cond delay="0"/>
                                  </p:stCondLst>
                                  <p:childTnLst>
                                    <p:set>
                                      <p:cBhvr>
                                        <p:cTn id="94" dur="1" fill="hold">
                                          <p:stCondLst>
                                            <p:cond delay="0"/>
                                          </p:stCondLst>
                                        </p:cTn>
                                        <p:tgtEl>
                                          <p:spTgt spid="121"/>
                                        </p:tgtEl>
                                        <p:attrNameLst>
                                          <p:attrName>style.visibility</p:attrName>
                                        </p:attrNameLst>
                                      </p:cBhvr>
                                      <p:to>
                                        <p:strVal val="visible"/>
                                      </p:to>
                                    </p:set>
                                    <p:anim calcmode="lin" valueType="num">
                                      <p:cBhvr>
                                        <p:cTn id="95" dur="1000" fill="hold"/>
                                        <p:tgtEl>
                                          <p:spTgt spid="121"/>
                                        </p:tgtEl>
                                        <p:attrNameLst>
                                          <p:attrName>ppt_w</p:attrName>
                                        </p:attrNameLst>
                                      </p:cBhvr>
                                      <p:tavLst>
                                        <p:tav tm="0">
                                          <p:val>
                                            <p:strVal val="#ppt_w+.3"/>
                                          </p:val>
                                        </p:tav>
                                        <p:tav tm="100000">
                                          <p:val>
                                            <p:strVal val="#ppt_w"/>
                                          </p:val>
                                        </p:tav>
                                      </p:tavLst>
                                    </p:anim>
                                    <p:anim calcmode="lin" valueType="num">
                                      <p:cBhvr>
                                        <p:cTn id="96" dur="1000" fill="hold"/>
                                        <p:tgtEl>
                                          <p:spTgt spid="121"/>
                                        </p:tgtEl>
                                        <p:attrNameLst>
                                          <p:attrName>ppt_h</p:attrName>
                                        </p:attrNameLst>
                                      </p:cBhvr>
                                      <p:tavLst>
                                        <p:tav tm="0">
                                          <p:val>
                                            <p:strVal val="#ppt_h"/>
                                          </p:val>
                                        </p:tav>
                                        <p:tav tm="100000">
                                          <p:val>
                                            <p:strVal val="#ppt_h"/>
                                          </p:val>
                                        </p:tav>
                                      </p:tavLst>
                                    </p:anim>
                                    <p:animEffect transition="in" filter="fade">
                                      <p:cBhvr>
                                        <p:cTn id="97" dur="1000"/>
                                        <p:tgtEl>
                                          <p:spTgt spid="12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127"/>
                                        </p:tgtEl>
                                        <p:attrNameLst>
                                          <p:attrName>style.visibility</p:attrName>
                                        </p:attrNameLst>
                                      </p:cBhvr>
                                      <p:to>
                                        <p:strVal val="visible"/>
                                      </p:to>
                                    </p:set>
                                    <p:animEffect transition="in" filter="wipe(down)">
                                      <p:cBhvr>
                                        <p:cTn id="102" dur="500"/>
                                        <p:tgtEl>
                                          <p:spTgt spid="12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115"/>
                                        </p:tgtEl>
                                        <p:attrNameLst>
                                          <p:attrName>style.visibility</p:attrName>
                                        </p:attrNameLst>
                                      </p:cBhvr>
                                      <p:to>
                                        <p:strVal val="visible"/>
                                      </p:to>
                                    </p:set>
                                    <p:animEffect transition="in" filter="wipe(down)">
                                      <p:cBhvr>
                                        <p:cTn id="107" dur="500"/>
                                        <p:tgtEl>
                                          <p:spTgt spid="115"/>
                                        </p:tgtEl>
                                      </p:cBhvr>
                                    </p:animEffect>
                                  </p:childTnLst>
                                </p:cTn>
                              </p:par>
                            </p:childTnLst>
                          </p:cTn>
                        </p:par>
                        <p:par>
                          <p:cTn id="108" fill="hold">
                            <p:stCondLst>
                              <p:cond delay="500"/>
                            </p:stCondLst>
                            <p:childTnLst>
                              <p:par>
                                <p:cTn id="109" presetID="22" presetClass="entr" presetSubtype="4" fill="hold" grpId="0" nodeType="afterEffect">
                                  <p:stCondLst>
                                    <p:cond delay="0"/>
                                  </p:stCondLst>
                                  <p:childTnLst>
                                    <p:set>
                                      <p:cBhvr>
                                        <p:cTn id="110" dur="1" fill="hold">
                                          <p:stCondLst>
                                            <p:cond delay="0"/>
                                          </p:stCondLst>
                                        </p:cTn>
                                        <p:tgtEl>
                                          <p:spTgt spid="109"/>
                                        </p:tgtEl>
                                        <p:attrNameLst>
                                          <p:attrName>style.visibility</p:attrName>
                                        </p:attrNameLst>
                                      </p:cBhvr>
                                      <p:to>
                                        <p:strVal val="visible"/>
                                      </p:to>
                                    </p:set>
                                    <p:animEffect transition="in" filter="wipe(down)">
                                      <p:cBhvr>
                                        <p:cTn id="111" dur="500"/>
                                        <p:tgtEl>
                                          <p:spTgt spid="109"/>
                                        </p:tgtEl>
                                      </p:cBhvr>
                                    </p:animEffect>
                                  </p:childTnLst>
                                </p:cTn>
                              </p:par>
                            </p:childTnLst>
                          </p:cTn>
                        </p:par>
                        <p:par>
                          <p:cTn id="112" fill="hold">
                            <p:stCondLst>
                              <p:cond delay="1000"/>
                            </p:stCondLst>
                            <p:childTnLst>
                              <p:par>
                                <p:cTn id="113" presetID="22" presetClass="entr" presetSubtype="1"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up)">
                                      <p:cBhvr>
                                        <p:cTn id="115" dur="500"/>
                                        <p:tgtEl>
                                          <p:spTgt spid="110"/>
                                        </p:tgtEl>
                                      </p:cBhvr>
                                    </p:animEffect>
                                  </p:childTnLst>
                                </p:cTn>
                              </p:par>
                            </p:childTnLst>
                          </p:cTn>
                        </p:par>
                        <p:par>
                          <p:cTn id="116" fill="hold">
                            <p:stCondLst>
                              <p:cond delay="1500"/>
                            </p:stCondLst>
                            <p:childTnLst>
                              <p:par>
                                <p:cTn id="117" presetID="22" presetClass="entr" presetSubtype="4" fill="hold" grpId="0" nodeType="afterEffect">
                                  <p:stCondLst>
                                    <p:cond delay="0"/>
                                  </p:stCondLst>
                                  <p:childTnLst>
                                    <p:set>
                                      <p:cBhvr>
                                        <p:cTn id="118" dur="1" fill="hold">
                                          <p:stCondLst>
                                            <p:cond delay="0"/>
                                          </p:stCondLst>
                                        </p:cTn>
                                        <p:tgtEl>
                                          <p:spTgt spid="103"/>
                                        </p:tgtEl>
                                        <p:attrNameLst>
                                          <p:attrName>style.visibility</p:attrName>
                                        </p:attrNameLst>
                                      </p:cBhvr>
                                      <p:to>
                                        <p:strVal val="visible"/>
                                      </p:to>
                                    </p:set>
                                    <p:animEffect transition="in" filter="wipe(down)">
                                      <p:cBhvr>
                                        <p:cTn id="119" dur="500"/>
                                        <p:tgtEl>
                                          <p:spTgt spid="10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112"/>
                                        </p:tgtEl>
                                        <p:attrNameLst>
                                          <p:attrName>style.visibility</p:attrName>
                                        </p:attrNameLst>
                                      </p:cBhvr>
                                      <p:to>
                                        <p:strVal val="visible"/>
                                      </p:to>
                                    </p:set>
                                    <p:animEffect transition="in" filter="wipe(down)">
                                      <p:cBhvr>
                                        <p:cTn id="124" dur="500"/>
                                        <p:tgtEl>
                                          <p:spTgt spid="112"/>
                                        </p:tgtEl>
                                      </p:cBhvr>
                                    </p:animEffect>
                                  </p:childTnLst>
                                </p:cTn>
                              </p:par>
                            </p:childTnLst>
                          </p:cTn>
                        </p:par>
                        <p:par>
                          <p:cTn id="125" fill="hold">
                            <p:stCondLst>
                              <p:cond delay="500"/>
                            </p:stCondLst>
                            <p:childTnLst>
                              <p:par>
                                <p:cTn id="126" presetID="22" presetClass="entr" presetSubtype="4" fill="hold" nodeType="afterEffect">
                                  <p:stCondLst>
                                    <p:cond delay="0"/>
                                  </p:stCondLst>
                                  <p:childTnLst>
                                    <p:set>
                                      <p:cBhvr>
                                        <p:cTn id="127" dur="1" fill="hold">
                                          <p:stCondLst>
                                            <p:cond delay="0"/>
                                          </p:stCondLst>
                                        </p:cTn>
                                        <p:tgtEl>
                                          <p:spTgt spid="114"/>
                                        </p:tgtEl>
                                        <p:attrNameLst>
                                          <p:attrName>style.visibility</p:attrName>
                                        </p:attrNameLst>
                                      </p:cBhvr>
                                      <p:to>
                                        <p:strVal val="visible"/>
                                      </p:to>
                                    </p:set>
                                    <p:animEffect transition="in" filter="wipe(down)">
                                      <p:cBhvr>
                                        <p:cTn id="128" dur="500"/>
                                        <p:tgtEl>
                                          <p:spTgt spid="114"/>
                                        </p:tgtEl>
                                      </p:cBhvr>
                                    </p:animEffect>
                                  </p:childTnLst>
                                </p:cTn>
                              </p:par>
                            </p:childTnLst>
                          </p:cTn>
                        </p:par>
                        <p:par>
                          <p:cTn id="129" fill="hold">
                            <p:stCondLst>
                              <p:cond delay="1000"/>
                            </p:stCondLst>
                            <p:childTnLst>
                              <p:par>
                                <p:cTn id="130" presetID="22" presetClass="entr" presetSubtype="4" fill="hold" nodeType="afterEffect">
                                  <p:stCondLst>
                                    <p:cond delay="0"/>
                                  </p:stCondLst>
                                  <p:childTnLst>
                                    <p:set>
                                      <p:cBhvr>
                                        <p:cTn id="131" dur="1" fill="hold">
                                          <p:stCondLst>
                                            <p:cond delay="0"/>
                                          </p:stCondLst>
                                        </p:cTn>
                                        <p:tgtEl>
                                          <p:spTgt spid="113"/>
                                        </p:tgtEl>
                                        <p:attrNameLst>
                                          <p:attrName>style.visibility</p:attrName>
                                        </p:attrNameLst>
                                      </p:cBhvr>
                                      <p:to>
                                        <p:strVal val="visible"/>
                                      </p:to>
                                    </p:set>
                                    <p:animEffect transition="in" filter="wipe(down)">
                                      <p:cBhvr>
                                        <p:cTn id="132" dur="500"/>
                                        <p:tgtEl>
                                          <p:spTgt spid="113"/>
                                        </p:tgtEl>
                                      </p:cBhvr>
                                    </p:animEffect>
                                  </p:childTnLst>
                                </p:cTn>
                              </p:par>
                              <p:par>
                                <p:cTn id="133" presetID="22" presetClass="entr" presetSubtype="4" fill="hold" nodeType="withEffect">
                                  <p:stCondLst>
                                    <p:cond delay="0"/>
                                  </p:stCondLst>
                                  <p:childTnLst>
                                    <p:set>
                                      <p:cBhvr>
                                        <p:cTn id="134" dur="1" fill="hold">
                                          <p:stCondLst>
                                            <p:cond delay="0"/>
                                          </p:stCondLst>
                                        </p:cTn>
                                        <p:tgtEl>
                                          <p:spTgt spid="111"/>
                                        </p:tgtEl>
                                        <p:attrNameLst>
                                          <p:attrName>style.visibility</p:attrName>
                                        </p:attrNameLst>
                                      </p:cBhvr>
                                      <p:to>
                                        <p:strVal val="visible"/>
                                      </p:to>
                                    </p:set>
                                    <p:animEffect transition="in" filter="wipe(down)">
                                      <p:cBhvr>
                                        <p:cTn id="135" dur="500"/>
                                        <p:tgtEl>
                                          <p:spTgt spid="111"/>
                                        </p:tgtEl>
                                      </p:cBhvr>
                                    </p:animEffect>
                                  </p:childTnLst>
                                </p:cTn>
                              </p:par>
                            </p:childTnLst>
                          </p:cTn>
                        </p:par>
                        <p:par>
                          <p:cTn id="136" fill="hold">
                            <p:stCondLst>
                              <p:cond delay="1500"/>
                            </p:stCondLst>
                            <p:childTnLst>
                              <p:par>
                                <p:cTn id="137" presetID="22" presetClass="entr" presetSubtype="8" fill="hold" grpId="0"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7"/>
                                        </p:tgtEl>
                                        <p:attrNameLst>
                                          <p:attrName>style.visibility</p:attrName>
                                        </p:attrNameLst>
                                      </p:cBhvr>
                                      <p:to>
                                        <p:strVal val="visible"/>
                                      </p:to>
                                    </p:set>
                                    <p:animEffect transition="in" filter="wipe(down)">
                                      <p:cBhvr>
                                        <p:cTn id="14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 grpId="0"/>
      <p:bldP spid="20" grpId="0"/>
      <p:bldP spid="76" grpId="0" animBg="1"/>
      <p:bldP spid="19" grpId="0" animBg="1"/>
      <p:bldP spid="102" grpId="0" animBg="1"/>
      <p:bldP spid="102" grpId="1" animBg="1"/>
      <p:bldP spid="103" grpId="0" animBg="1"/>
      <p:bldP spid="104" grpId="0" animBg="1"/>
      <p:bldP spid="109" grpId="0"/>
      <p:bldP spid="110" grpId="0" animBg="1"/>
      <p:bldP spid="1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cont.png"/>
          <p:cNvPicPr>
            <a:picLocks noChangeAspect="1"/>
          </p:cNvPicPr>
          <p:nvPr/>
        </p:nvPicPr>
        <p:blipFill>
          <a:blip r:embed="rId4"/>
          <a:stretch>
            <a:fillRect/>
          </a:stretch>
        </p:blipFill>
        <p:spPr>
          <a:xfrm>
            <a:off x="-50800" y="1524000"/>
            <a:ext cx="8407400" cy="7481641"/>
          </a:xfrm>
          <a:prstGeom prst="rect">
            <a:avLst/>
          </a:prstGeom>
        </p:spPr>
      </p:pic>
      <p:grpSp>
        <p:nvGrpSpPr>
          <p:cNvPr id="61" name="Group 60"/>
          <p:cNvGrpSpPr/>
          <p:nvPr/>
        </p:nvGrpSpPr>
        <p:grpSpPr>
          <a:xfrm>
            <a:off x="2616200" y="5979575"/>
            <a:ext cx="632486" cy="1203337"/>
            <a:chOff x="2616200" y="5979575"/>
            <a:chExt cx="632486" cy="1203337"/>
          </a:xfrm>
        </p:grpSpPr>
        <p:sp>
          <p:nvSpPr>
            <p:cNvPr id="28" name="Freeform 27"/>
            <p:cNvSpPr/>
            <p:nvPr/>
          </p:nvSpPr>
          <p:spPr bwMode="auto">
            <a:xfrm flipH="1">
              <a:off x="3149600" y="7086600"/>
              <a:ext cx="99086" cy="96312"/>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Freeform 28"/>
            <p:cNvSpPr/>
            <p:nvPr/>
          </p:nvSpPr>
          <p:spPr bwMode="auto">
            <a:xfrm flipH="1">
              <a:off x="2616200" y="5979575"/>
              <a:ext cx="99086" cy="19262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37" name="Rectangle 36"/>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le 37"/>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TextBox 38"/>
          <p:cNvSpPr txBox="1"/>
          <p:nvPr/>
        </p:nvSpPr>
        <p:spPr>
          <a:xfrm>
            <a:off x="9626600" y="-914400"/>
            <a:ext cx="3048000" cy="3046988"/>
          </a:xfrm>
          <a:prstGeom prst="rect">
            <a:avLst/>
          </a:prstGeom>
          <a:noFill/>
        </p:spPr>
        <p:txBody>
          <a:bodyPr wrap="square" rtlCol="0">
            <a:spAutoFit/>
          </a:bodyPr>
          <a:lstStyle/>
          <a:p>
            <a:endParaRPr lang="en-US" sz="3200" b="1" dirty="0" smtClean="0">
              <a:solidFill>
                <a:schemeClr val="bg1"/>
              </a:solidFill>
              <a:latin typeface="Articulate" pitchFamily="2" charset="0"/>
            </a:endParaRPr>
          </a:p>
          <a:p>
            <a:endParaRPr lang="en-US" sz="3200" b="1" dirty="0" smtClean="0">
              <a:solidFill>
                <a:schemeClr val="bg1"/>
              </a:solidFill>
              <a:latin typeface="Articulate" pitchFamily="2" charset="0"/>
            </a:endParaRPr>
          </a:p>
          <a:p>
            <a:r>
              <a:rPr lang="en-US" sz="3200" b="1" dirty="0" smtClean="0">
                <a:solidFill>
                  <a:schemeClr val="bg1"/>
                </a:solidFill>
                <a:latin typeface="Articulate" pitchFamily="2" charset="0"/>
              </a:rPr>
              <a:t>Instructions</a:t>
            </a:r>
          </a:p>
          <a:p>
            <a:r>
              <a:rPr lang="en-US" sz="3200" b="1" dirty="0" smtClean="0">
                <a:solidFill>
                  <a:schemeClr val="bg1"/>
                </a:solidFill>
                <a:latin typeface="Articulate" pitchFamily="2" charset="0"/>
              </a:rPr>
              <a:t>  </a:t>
            </a:r>
          </a:p>
          <a:p>
            <a:endParaRPr lang="en-US" sz="3200" b="1" dirty="0" smtClean="0">
              <a:solidFill>
                <a:schemeClr val="bg1"/>
              </a:solidFill>
              <a:latin typeface="Articulate" pitchFamily="2" charset="0"/>
            </a:endParaRPr>
          </a:p>
          <a:p>
            <a:endParaRPr lang="en-US" sz="3200" dirty="0">
              <a:latin typeface="Articulate" pitchFamily="2" charset="0"/>
            </a:endParaRPr>
          </a:p>
        </p:txBody>
      </p:sp>
      <p:sp>
        <p:nvSpPr>
          <p:cNvPr id="43" name="TextBox 42"/>
          <p:cNvSpPr txBox="1"/>
          <p:nvPr/>
        </p:nvSpPr>
        <p:spPr>
          <a:xfrm>
            <a:off x="9474200" y="685800"/>
            <a:ext cx="3530600" cy="2716435"/>
          </a:xfrm>
          <a:prstGeom prst="rect">
            <a:avLst/>
          </a:prstGeom>
          <a:noFill/>
        </p:spPr>
        <p:txBody>
          <a:bodyPr wrap="square" lIns="129844" tIns="64922" rIns="129844" bIns="64922" rtlCol="0">
            <a:spAutoFit/>
          </a:bodyPr>
          <a:lstStyle/>
          <a:p>
            <a:pPr marL="405781" indent="-405781" algn="l">
              <a:buFont typeface="Arial" pitchFamily="34" charset="0"/>
              <a:buChar char="•"/>
            </a:pPr>
            <a:r>
              <a:rPr lang="en-US" sz="2800" dirty="0" smtClean="0">
                <a:solidFill>
                  <a:schemeClr val="bg1"/>
                </a:solidFill>
                <a:latin typeface="Leelawadee" panose="020B0502040204020203" pitchFamily="34" charset="-34"/>
                <a:cs typeface="Leelawadee" panose="020B0502040204020203" pitchFamily="34" charset="-34"/>
              </a:rPr>
              <a:t>Plot as many people as you can think of:  past and present</a:t>
            </a:r>
            <a:endParaRPr lang="en-US" sz="2800" dirty="0">
              <a:solidFill>
                <a:schemeClr val="bg1"/>
              </a:solidFill>
              <a:latin typeface="Leelawadee" panose="020B0502040204020203" pitchFamily="34" charset="-34"/>
              <a:cs typeface="Leelawadee" panose="020B0502040204020203" pitchFamily="34" charset="-34"/>
            </a:endParaRP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smtClean="0">
                <a:solidFill>
                  <a:srgbClr val="92D050"/>
                </a:solidFill>
                <a:latin typeface="Leelawadee" panose="020B0502040204020203" pitchFamily="34" charset="-34"/>
                <a:cs typeface="Leelawadee" panose="020B0502040204020203" pitchFamily="34" charset="-34"/>
              </a:rPr>
              <a:t> </a:t>
            </a:r>
            <a:endParaRPr lang="en-US" sz="2800" b="1" dirty="0">
              <a:solidFill>
                <a:srgbClr val="92D050"/>
              </a:solidFill>
              <a:latin typeface="Leelawadee" panose="020B0502040204020203" pitchFamily="34" charset="-34"/>
              <a:cs typeface="Leelawadee" panose="020B0502040204020203" pitchFamily="34" charset="-34"/>
            </a:endParaRPr>
          </a:p>
        </p:txBody>
      </p:sp>
      <p:sp>
        <p:nvSpPr>
          <p:cNvPr id="44" name="Title 3"/>
          <p:cNvSpPr>
            <a:spLocks noGrp="1"/>
          </p:cNvSpPr>
          <p:nvPr>
            <p:ph type="title"/>
          </p:nvPr>
        </p:nvSpPr>
        <p:spPr>
          <a:xfrm>
            <a:off x="0" y="0"/>
            <a:ext cx="9169400" cy="1819275"/>
          </a:xfrm>
        </p:spPr>
        <p:txBody>
          <a:bodyPr>
            <a:noAutofit/>
          </a:bodyPr>
          <a:lstStyle/>
          <a:p>
            <a:r>
              <a:rPr lang="en-US" sz="4800" b="1" kern="1200" dirty="0" smtClean="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rPr>
              <a:t>Where I see others:  </a:t>
            </a:r>
            <a:r>
              <a:rPr lang="en-US" sz="4800" b="1" kern="1200" dirty="0" smtClean="0">
                <a:solidFill>
                  <a:schemeClr val="tx1">
                    <a:lumMod val="65000"/>
                    <a:lumOff val="35000"/>
                  </a:schemeClr>
                </a:solidFill>
                <a:latin typeface="Leelawadee" panose="020B0502040204020203" pitchFamily="34" charset="-34"/>
                <a:ea typeface="ヒラギノ角ゴ ProN W3" charset="0"/>
                <a:cs typeface="Leelawadee" panose="020B0502040204020203" pitchFamily="34" charset="-34"/>
                <a:sym typeface="Gill Sans" charset="0"/>
              </a:rPr>
              <a:t/>
            </a:r>
            <a:br>
              <a:rPr lang="en-US" sz="4800" b="1" kern="1200" dirty="0" smtClean="0">
                <a:solidFill>
                  <a:schemeClr val="tx1">
                    <a:lumMod val="65000"/>
                    <a:lumOff val="35000"/>
                  </a:schemeClr>
                </a:solidFill>
                <a:latin typeface="Leelawadee" panose="020B0502040204020203" pitchFamily="34" charset="-34"/>
                <a:ea typeface="ヒラギノ角ゴ ProN W3" charset="0"/>
                <a:cs typeface="Leelawadee" panose="020B0502040204020203" pitchFamily="34" charset="-34"/>
                <a:sym typeface="Gill Sans" charset="0"/>
              </a:rPr>
            </a:br>
            <a:r>
              <a:rPr lang="en-US" sz="3200" kern="1200" dirty="0" smtClean="0">
                <a:solidFill>
                  <a:srgbClr val="6EA92D"/>
                </a:solidFill>
                <a:latin typeface="Leelawadee" panose="020B0502040204020203" pitchFamily="34" charset="-34"/>
                <a:ea typeface="ヒラギノ角ゴ ProN W3" charset="0"/>
                <a:cs typeface="Leelawadee" panose="020B0502040204020203" pitchFamily="34" charset="-34"/>
                <a:sym typeface="Gill Sans" charset="0"/>
              </a:rPr>
              <a:t>Applying your experience to the Continuum</a:t>
            </a:r>
            <a:endParaRPr lang="en-US" sz="4800" kern="1200" dirty="0">
              <a:solidFill>
                <a:srgbClr val="6EA92D"/>
              </a:solidFill>
              <a:latin typeface="Leelawadee" panose="020B0502040204020203" pitchFamily="34" charset="-34"/>
              <a:ea typeface="ヒラギノ角ゴ ProN W3" charset="0"/>
              <a:cs typeface="Leelawadee" panose="020B0502040204020203" pitchFamily="34" charset="-34"/>
              <a:sym typeface="Gill Sans" charset="0"/>
            </a:endParaRPr>
          </a:p>
        </p:txBody>
      </p:sp>
      <p:sp>
        <p:nvSpPr>
          <p:cNvPr id="41" name="Rectangle 40"/>
          <p:cNvSpPr/>
          <p:nvPr/>
        </p:nvSpPr>
        <p:spPr bwMode="auto">
          <a:xfrm>
            <a:off x="10769600" y="6934200"/>
            <a:ext cx="2235200" cy="28194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7" name="Rectangle 46"/>
          <p:cNvSpPr/>
          <p:nvPr/>
        </p:nvSpPr>
        <p:spPr bwMode="auto">
          <a:xfrm>
            <a:off x="10769600" y="67818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3"/>
          <p:cNvSpPr/>
          <p:nvPr/>
        </p:nvSpPr>
        <p:spPr bwMode="auto">
          <a:xfrm>
            <a:off x="9779000" y="53340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Text Box 4"/>
          <p:cNvSpPr txBox="1">
            <a:spLocks noChangeArrowheads="1"/>
          </p:cNvSpPr>
          <p:nvPr/>
        </p:nvSpPr>
        <p:spPr bwMode="auto">
          <a:xfrm>
            <a:off x="9702800" y="62674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Calibri" pitchFamily="34" charset="0"/>
                <a:cs typeface="Arial" pitchFamily="34" charset="0"/>
              </a:rPr>
              <a:t>5-Minutes </a:t>
            </a:r>
            <a:br>
              <a:rPr lang="en-US" sz="2800" b="1" dirty="0" smtClean="0">
                <a:solidFill>
                  <a:schemeClr val="bg1"/>
                </a:solidFill>
                <a:latin typeface="Calibri" pitchFamily="34" charset="0"/>
                <a:cs typeface="Arial" pitchFamily="34" charset="0"/>
              </a:rPr>
            </a:br>
            <a:endParaRPr lang="en-US" sz="5400" b="1" dirty="0" smtClean="0">
              <a:solidFill>
                <a:schemeClr val="bg1"/>
              </a:solidFill>
              <a:latin typeface="Arial" pitchFamily="34" charset="0"/>
              <a:cs typeface="Arial" pitchFamily="34" charset="0"/>
            </a:endParaRPr>
          </a:p>
        </p:txBody>
      </p:sp>
      <p:pic>
        <p:nvPicPr>
          <p:cNvPr id="40" name="Picture 3" descr="Image result for clock icon"/>
          <p:cNvPicPr>
            <a:picLocks noChangeAspect="1" noChangeArrowheads="1"/>
          </p:cNvPicPr>
          <p:nvPr/>
        </p:nvPicPr>
        <p:blipFill>
          <a:blip r:embed="rId5"/>
          <a:stretch>
            <a:fillRect/>
          </a:stretch>
        </p:blipFill>
        <p:spPr bwMode="auto">
          <a:xfrm>
            <a:off x="10836275" y="5400675"/>
            <a:ext cx="923925" cy="923925"/>
          </a:xfrm>
          <a:prstGeom prst="rect">
            <a:avLst/>
          </a:prstGeom>
          <a:noFill/>
          <a:ln>
            <a:noFill/>
          </a:ln>
        </p:spPr>
      </p:pic>
      <p:grpSp>
        <p:nvGrpSpPr>
          <p:cNvPr id="59" name="Group 58"/>
          <p:cNvGrpSpPr/>
          <p:nvPr/>
        </p:nvGrpSpPr>
        <p:grpSpPr>
          <a:xfrm>
            <a:off x="5300353" y="3429000"/>
            <a:ext cx="1177991" cy="1905000"/>
            <a:chOff x="5300353" y="3429000"/>
            <a:chExt cx="1177991" cy="1905000"/>
          </a:xfrm>
        </p:grpSpPr>
        <p:sp>
          <p:nvSpPr>
            <p:cNvPr id="9" name="Freeform 8"/>
            <p:cNvSpPr/>
            <p:nvPr/>
          </p:nvSpPr>
          <p:spPr bwMode="auto">
            <a:xfrm>
              <a:off x="5300353" y="4667321"/>
              <a:ext cx="138564" cy="110070"/>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Freeform 19"/>
            <p:cNvSpPr/>
            <p:nvPr/>
          </p:nvSpPr>
          <p:spPr bwMode="auto">
            <a:xfrm flipH="1">
              <a:off x="6181084" y="5141375"/>
              <a:ext cx="297260" cy="19262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Freeform 20"/>
            <p:cNvSpPr/>
            <p:nvPr/>
          </p:nvSpPr>
          <p:spPr bwMode="auto">
            <a:xfrm flipH="1">
              <a:off x="5740400" y="3429000"/>
              <a:ext cx="495431" cy="96312"/>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Freeform 48"/>
            <p:cNvSpPr/>
            <p:nvPr/>
          </p:nvSpPr>
          <p:spPr bwMode="auto">
            <a:xfrm flipV="1">
              <a:off x="6121400" y="44196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grpSp>
      <p:grpSp>
        <p:nvGrpSpPr>
          <p:cNvPr id="58" name="Group 57"/>
          <p:cNvGrpSpPr/>
          <p:nvPr/>
        </p:nvGrpSpPr>
        <p:grpSpPr>
          <a:xfrm>
            <a:off x="1701800" y="3124200"/>
            <a:ext cx="3213552" cy="1864743"/>
            <a:chOff x="1701800" y="3124200"/>
            <a:chExt cx="3213552" cy="1864743"/>
          </a:xfrm>
        </p:grpSpPr>
        <p:sp>
          <p:nvSpPr>
            <p:cNvPr id="15" name="Freeform 14"/>
            <p:cNvSpPr/>
            <p:nvPr/>
          </p:nvSpPr>
          <p:spPr bwMode="auto">
            <a:xfrm flipH="1">
              <a:off x="3378200" y="3733800"/>
              <a:ext cx="198173" cy="192624"/>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Freeform 15"/>
            <p:cNvSpPr/>
            <p:nvPr/>
          </p:nvSpPr>
          <p:spPr bwMode="auto">
            <a:xfrm flipH="1">
              <a:off x="2387600" y="4419600"/>
              <a:ext cx="297259" cy="19262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Freeform 25"/>
            <p:cNvSpPr/>
            <p:nvPr/>
          </p:nvSpPr>
          <p:spPr bwMode="auto">
            <a:xfrm flipH="1">
              <a:off x="2387600" y="3124200"/>
              <a:ext cx="198173" cy="192624"/>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
          <p:nvSpPr>
            <p:cNvPr id="27" name="Freeform 26"/>
            <p:cNvSpPr/>
            <p:nvPr/>
          </p:nvSpPr>
          <p:spPr bwMode="auto">
            <a:xfrm flipH="1" flipV="1">
              <a:off x="4521200" y="3429000"/>
              <a:ext cx="297259" cy="57786"/>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Freeform 30"/>
            <p:cNvSpPr/>
            <p:nvPr/>
          </p:nvSpPr>
          <p:spPr bwMode="auto">
            <a:xfrm flipV="1">
              <a:off x="4743760" y="4920148"/>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2" name="Freeform 31"/>
            <p:cNvSpPr/>
            <p:nvPr/>
          </p:nvSpPr>
          <p:spPr bwMode="auto">
            <a:xfrm flipV="1">
              <a:off x="4286560" y="4920148"/>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2" name="Freeform 51"/>
            <p:cNvSpPr/>
            <p:nvPr/>
          </p:nvSpPr>
          <p:spPr bwMode="auto">
            <a:xfrm flipV="1">
              <a:off x="1701800" y="37338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grpSp>
      <p:grpSp>
        <p:nvGrpSpPr>
          <p:cNvPr id="60" name="Group 59"/>
          <p:cNvGrpSpPr/>
          <p:nvPr/>
        </p:nvGrpSpPr>
        <p:grpSpPr>
          <a:xfrm>
            <a:off x="4438960" y="5791200"/>
            <a:ext cx="2539832" cy="1135595"/>
            <a:chOff x="4438960" y="5791200"/>
            <a:chExt cx="2539832" cy="1135595"/>
          </a:xfrm>
        </p:grpSpPr>
        <p:sp>
          <p:nvSpPr>
            <p:cNvPr id="14" name="Freeform 13"/>
            <p:cNvSpPr/>
            <p:nvPr/>
          </p:nvSpPr>
          <p:spPr bwMode="auto">
            <a:xfrm flipV="1">
              <a:off x="4438960" y="5834548"/>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Freeform 17"/>
            <p:cNvSpPr/>
            <p:nvPr/>
          </p:nvSpPr>
          <p:spPr bwMode="auto">
            <a:xfrm flipH="1" flipV="1">
              <a:off x="5740400" y="6477000"/>
              <a:ext cx="198176" cy="57786"/>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0" name="Freeform 29"/>
            <p:cNvSpPr/>
            <p:nvPr/>
          </p:nvSpPr>
          <p:spPr bwMode="auto">
            <a:xfrm flipH="1">
              <a:off x="6350000" y="6629400"/>
              <a:ext cx="99086" cy="152400"/>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tx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Freeform 49"/>
            <p:cNvSpPr/>
            <p:nvPr/>
          </p:nvSpPr>
          <p:spPr bwMode="auto">
            <a:xfrm flipV="1">
              <a:off x="6807200" y="68580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1" name="Freeform 50"/>
            <p:cNvSpPr/>
            <p:nvPr/>
          </p:nvSpPr>
          <p:spPr bwMode="auto">
            <a:xfrm flipV="1">
              <a:off x="4826000" y="6553200"/>
              <a:ext cx="171592" cy="68795"/>
            </a:xfrm>
            <a:custGeom>
              <a:avLst/>
              <a:gdLst>
                <a:gd name="connsiteX0" fmla="*/ 106559 w 106559"/>
                <a:gd name="connsiteY0" fmla="*/ 87085 h 87085"/>
                <a:gd name="connsiteX1" fmla="*/ 84788 w 106559"/>
                <a:gd name="connsiteY1" fmla="*/ 0 h 87085"/>
                <a:gd name="connsiteX2" fmla="*/ 106559 w 106559"/>
                <a:gd name="connsiteY2" fmla="*/ 87085 h 87085"/>
              </a:gdLst>
              <a:ahLst/>
              <a:cxnLst>
                <a:cxn ang="0">
                  <a:pos x="connsiteX0" y="connsiteY0"/>
                </a:cxn>
                <a:cxn ang="0">
                  <a:pos x="connsiteX1" y="connsiteY1"/>
                </a:cxn>
                <a:cxn ang="0">
                  <a:pos x="connsiteX2" y="connsiteY2"/>
                </a:cxn>
              </a:cxnLst>
              <a:rect l="l" t="t" r="r" b="b"/>
              <a:pathLst>
                <a:path w="106559" h="87085">
                  <a:moveTo>
                    <a:pt x="106559" y="87085"/>
                  </a:moveTo>
                  <a:lnTo>
                    <a:pt x="84788" y="0"/>
                  </a:lnTo>
                  <a:cubicBezTo>
                    <a:pt x="0" y="28262"/>
                    <a:pt x="106559" y="87085"/>
                    <a:pt x="106559" y="87085"/>
                  </a:cubicBezTo>
                  <a:close/>
                </a:path>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54" name="Straight Arrow Connector 53"/>
            <p:cNvCxnSpPr>
              <a:stCxn id="50" idx="0"/>
            </p:cNvCxnSpPr>
            <p:nvPr/>
          </p:nvCxnSpPr>
          <p:spPr bwMode="auto">
            <a:xfrm flipH="1" flipV="1">
              <a:off x="6959600" y="6324600"/>
              <a:ext cx="19192" cy="53340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Arrow Connector 55"/>
            <p:cNvCxnSpPr>
              <a:stCxn id="51" idx="0"/>
            </p:cNvCxnSpPr>
            <p:nvPr/>
          </p:nvCxnSpPr>
          <p:spPr bwMode="auto">
            <a:xfrm flipH="1" flipV="1">
              <a:off x="4978400" y="5791200"/>
              <a:ext cx="19192" cy="762000"/>
            </a:xfrm>
            <a:prstGeom prst="straightConnector1">
              <a:avLst/>
            </a:prstGeom>
            <a:solidFill>
              <a:schemeClr val="accent1"/>
            </a:solidFill>
            <a:ln w="25400" cap="flat" cmpd="sng" algn="ctr">
              <a:solidFill>
                <a:srgbClr val="000000"/>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grpSp>
        <p:nvGrpSpPr>
          <p:cNvPr id="42" name="Group 10"/>
          <p:cNvGrpSpPr/>
          <p:nvPr/>
        </p:nvGrpSpPr>
        <p:grpSpPr>
          <a:xfrm>
            <a:off x="10845800" y="7086600"/>
            <a:ext cx="2082800" cy="1964453"/>
            <a:chOff x="5638800" y="2133600"/>
            <a:chExt cx="2286000" cy="2193053"/>
          </a:xfrm>
        </p:grpSpPr>
        <p:pic>
          <p:nvPicPr>
            <p:cNvPr id="48" name="Picture 3"/>
            <p:cNvPicPr>
              <a:picLocks noChangeAspect="1" noChangeArrowheads="1"/>
            </p:cNvPicPr>
            <p:nvPr/>
          </p:nvPicPr>
          <p:blipFill>
            <a:blip r:embed="rId6" cstate="print"/>
            <a:srcRect/>
            <a:stretch>
              <a:fillRect/>
            </a:stretch>
          </p:blipFill>
          <p:spPr bwMode="auto">
            <a:xfrm>
              <a:off x="5638800" y="2133600"/>
              <a:ext cx="2286000" cy="2193053"/>
            </a:xfrm>
            <a:prstGeom prst="rect">
              <a:avLst/>
            </a:prstGeom>
            <a:ln>
              <a:noFill/>
            </a:ln>
            <a:effectLst>
              <a:outerShdw blurRad="292100" dist="139700" dir="2700000" algn="tl" rotWithShape="0">
                <a:srgbClr val="333333">
                  <a:alpha val="65000"/>
                </a:srgbClr>
              </a:outerShdw>
            </a:effectLst>
          </p:spPr>
        </p:pic>
        <p:pic>
          <p:nvPicPr>
            <p:cNvPr id="53" name="Picture 3"/>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rot="16200000">
              <a:off x="6658233" y="3400167"/>
              <a:ext cx="247135" cy="1524000"/>
            </a:xfrm>
            <a:prstGeom prst="rect">
              <a:avLst/>
            </a:prstGeom>
            <a:noFill/>
            <a:ln w="9525">
              <a:noFill/>
              <a:miter lim="800000"/>
              <a:headEnd/>
              <a:tailEnd/>
            </a:ln>
          </p:spPr>
        </p:pic>
      </p:grpSp>
      <p:sp>
        <p:nvSpPr>
          <p:cNvPr id="46" name="Text Box 4"/>
          <p:cNvSpPr txBox="1">
            <a:spLocks noChangeArrowheads="1"/>
          </p:cNvSpPr>
          <p:nvPr/>
        </p:nvSpPr>
        <p:spPr bwMode="auto">
          <a:xfrm>
            <a:off x="10236200" y="91630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Calibri" pitchFamily="34" charset="0"/>
                <a:cs typeface="Arial" pitchFamily="34" charset="0"/>
              </a:rPr>
              <a:t>Card </a:t>
            </a:r>
            <a:br>
              <a:rPr lang="en-US" sz="2800" b="1" dirty="0" smtClean="0">
                <a:solidFill>
                  <a:schemeClr val="bg1"/>
                </a:solidFill>
                <a:latin typeface="Calibri" pitchFamily="34" charset="0"/>
                <a:cs typeface="Arial" pitchFamily="34" charset="0"/>
              </a:rPr>
            </a:br>
            <a:endParaRPr lang="en-US" sz="5400" b="1" dirty="0" smtClean="0">
              <a:solidFill>
                <a:schemeClr val="bg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xmlns="" val="37229739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dissolve">
                                      <p:cBhvr>
                                        <p:cTn id="11" dur="500"/>
                                        <p:tgtEl>
                                          <p:spTgt spid="5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dissolve">
                                      <p:cBhvr>
                                        <p:cTn id="15" dur="500"/>
                                        <p:tgtEl>
                                          <p:spTgt spid="6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dissolve">
                                      <p:cBhvr>
                                        <p:cTn id="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9245600" y="0"/>
            <a:ext cx="3759200" cy="71628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le 37"/>
          <p:cNvSpPr/>
          <p:nvPr/>
        </p:nvSpPr>
        <p:spPr bwMode="auto">
          <a:xfrm>
            <a:off x="9245600" y="0"/>
            <a:ext cx="3759200" cy="97536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TextBox 38"/>
          <p:cNvSpPr txBox="1"/>
          <p:nvPr/>
        </p:nvSpPr>
        <p:spPr>
          <a:xfrm>
            <a:off x="9626600" y="-990600"/>
            <a:ext cx="3048000" cy="3046988"/>
          </a:xfrm>
          <a:prstGeom prst="rect">
            <a:avLst/>
          </a:prstGeom>
          <a:noFill/>
        </p:spPr>
        <p:txBody>
          <a:bodyPr wrap="square" rtlCol="0">
            <a:spAutoFit/>
          </a:bodyPr>
          <a:lstStyle/>
          <a:p>
            <a:endParaRPr lang="en-US" sz="3200" b="1" dirty="0" smtClean="0">
              <a:solidFill>
                <a:schemeClr val="bg1"/>
              </a:solidFill>
              <a:latin typeface="Articulate" pitchFamily="2" charset="0"/>
            </a:endParaRPr>
          </a:p>
          <a:p>
            <a:endParaRPr lang="en-US" sz="3200" b="1" dirty="0" smtClean="0">
              <a:solidFill>
                <a:schemeClr val="bg1"/>
              </a:solidFill>
              <a:latin typeface="Articulate" pitchFamily="2" charset="0"/>
            </a:endParaRPr>
          </a:p>
          <a:p>
            <a:r>
              <a:rPr lang="en-US" sz="3200" b="1" dirty="0" smtClean="0">
                <a:solidFill>
                  <a:schemeClr val="bg1"/>
                </a:solidFill>
                <a:latin typeface="Articulate" pitchFamily="2" charset="0"/>
              </a:rPr>
              <a:t>Instructions</a:t>
            </a:r>
          </a:p>
          <a:p>
            <a:r>
              <a:rPr lang="en-US" sz="3200" b="1" dirty="0" smtClean="0">
                <a:solidFill>
                  <a:schemeClr val="bg1"/>
                </a:solidFill>
                <a:latin typeface="Articulate" pitchFamily="2" charset="0"/>
              </a:rPr>
              <a:t>  </a:t>
            </a:r>
          </a:p>
          <a:p>
            <a:endParaRPr lang="en-US" sz="3200" b="1" dirty="0" smtClean="0">
              <a:solidFill>
                <a:schemeClr val="bg1"/>
              </a:solidFill>
              <a:latin typeface="Articulate" pitchFamily="2" charset="0"/>
            </a:endParaRPr>
          </a:p>
          <a:p>
            <a:endParaRPr lang="en-US" sz="3200" dirty="0">
              <a:latin typeface="Articulate" pitchFamily="2" charset="0"/>
            </a:endParaRPr>
          </a:p>
        </p:txBody>
      </p:sp>
      <p:sp>
        <p:nvSpPr>
          <p:cNvPr id="43" name="TextBox 42"/>
          <p:cNvSpPr txBox="1"/>
          <p:nvPr/>
        </p:nvSpPr>
        <p:spPr>
          <a:xfrm>
            <a:off x="9474200" y="1066800"/>
            <a:ext cx="3530600" cy="5301758"/>
          </a:xfrm>
          <a:prstGeom prst="rect">
            <a:avLst/>
          </a:prstGeom>
          <a:noFill/>
        </p:spPr>
        <p:txBody>
          <a:bodyPr wrap="square" lIns="129844" tIns="64922" rIns="129844" bIns="64922" rtlCol="0">
            <a:spAutoFit/>
          </a:bodyPr>
          <a:lstStyle/>
          <a:p>
            <a:pPr marL="405781" indent="-405781" algn="l">
              <a:buFont typeface="Arial" pitchFamily="34" charset="0"/>
              <a:buChar char="•"/>
            </a:pPr>
            <a:r>
              <a:rPr lang="en-US" sz="2800" dirty="0" smtClean="0">
                <a:solidFill>
                  <a:schemeClr val="bg1"/>
                </a:solidFill>
                <a:latin typeface="Leelawadee" panose="020B0502040204020203" pitchFamily="34" charset="-34"/>
                <a:cs typeface="Leelawadee" panose="020B0502040204020203" pitchFamily="34" charset="-34"/>
              </a:rPr>
              <a:t>Pair up with another participant and take turns explaining your thinking behind your plotting (choose 2 -3 plots per person to explain)</a:t>
            </a:r>
            <a:endParaRPr lang="en-US" sz="2800" dirty="0">
              <a:solidFill>
                <a:schemeClr val="bg1"/>
              </a:solidFill>
              <a:latin typeface="Leelawadee" panose="020B0502040204020203" pitchFamily="34" charset="-34"/>
              <a:cs typeface="Leelawadee" panose="020B0502040204020203" pitchFamily="34" charset="-34"/>
            </a:endParaRPr>
          </a:p>
          <a:p>
            <a:pPr marL="405781" indent="-405781" algn="l">
              <a:buFont typeface="Arial" pitchFamily="34" charset="0"/>
              <a:buChar char="•"/>
            </a:pPr>
            <a:endParaRPr lang="en-US" sz="2800" b="1" dirty="0">
              <a:solidFill>
                <a:srgbClr val="33CCCC"/>
              </a:solidFill>
              <a:latin typeface="Leelawadee" panose="020B0502040204020203" pitchFamily="34" charset="-34"/>
              <a:cs typeface="Leelawadee" panose="020B0502040204020203" pitchFamily="34" charset="-34"/>
            </a:endParaRPr>
          </a:p>
          <a:p>
            <a:pPr marL="405781" indent="-405781" algn="l"/>
            <a:r>
              <a:rPr lang="en-US" sz="2800" b="1" dirty="0" smtClean="0">
                <a:solidFill>
                  <a:srgbClr val="92D050"/>
                </a:solidFill>
                <a:latin typeface="Leelawadee" panose="020B0502040204020203" pitchFamily="34" charset="-34"/>
                <a:cs typeface="Leelawadee" panose="020B0502040204020203" pitchFamily="34" charset="-34"/>
              </a:rPr>
              <a:t> </a:t>
            </a:r>
            <a:endParaRPr lang="en-US" sz="2800" b="1" dirty="0">
              <a:solidFill>
                <a:srgbClr val="92D050"/>
              </a:solidFill>
              <a:latin typeface="Leelawadee" panose="020B0502040204020203" pitchFamily="34" charset="-34"/>
              <a:cs typeface="Leelawadee" panose="020B0502040204020203" pitchFamily="34" charset="-34"/>
            </a:endParaRPr>
          </a:p>
        </p:txBody>
      </p:sp>
      <p:sp>
        <p:nvSpPr>
          <p:cNvPr id="44" name="Title 3"/>
          <p:cNvSpPr>
            <a:spLocks noGrp="1"/>
          </p:cNvSpPr>
          <p:nvPr>
            <p:ph type="title"/>
          </p:nvPr>
        </p:nvSpPr>
        <p:spPr>
          <a:xfrm>
            <a:off x="0" y="542925"/>
            <a:ext cx="9169400" cy="1819275"/>
          </a:xfrm>
        </p:spPr>
        <p:txBody>
          <a:bodyPr>
            <a:noAutofit/>
          </a:bodyPr>
          <a:lstStyle/>
          <a:p>
            <a:r>
              <a:rPr lang="en-US" sz="2800" b="1" kern="1200" dirty="0" smtClean="0">
                <a:solidFill>
                  <a:schemeClr val="tx1">
                    <a:lumMod val="65000"/>
                    <a:lumOff val="35000"/>
                  </a:schemeClr>
                </a:solidFill>
                <a:latin typeface="Adobe Fan Heiti Std B" pitchFamily="34" charset="-128"/>
                <a:ea typeface="Adobe Fan Heiti Std B" pitchFamily="34" charset="-128"/>
                <a:cs typeface="Leelawadee" panose="020B0502040204020203" pitchFamily="34" charset="-34"/>
                <a:sym typeface="Gill Sans" charset="0"/>
              </a:rPr>
              <a:t>Connect with another workshop participant and </a:t>
            </a:r>
            <a:r>
              <a:rPr lang="en-US" sz="4800" kern="1200" dirty="0" smtClean="0">
                <a:solidFill>
                  <a:srgbClr val="6EA92D"/>
                </a:solidFill>
                <a:latin typeface="Leelawadee" panose="020B0502040204020203" pitchFamily="34" charset="-34"/>
                <a:ea typeface="ヒラギノ角ゴ ProN W3" charset="0"/>
                <a:cs typeface="Leelawadee" panose="020B0502040204020203" pitchFamily="34" charset="-34"/>
                <a:sym typeface="Gill Sans" charset="0"/>
              </a:rPr>
              <a:t>explain your thinking…</a:t>
            </a:r>
            <a:endParaRPr lang="en-US" sz="4800" kern="1200" dirty="0">
              <a:solidFill>
                <a:srgbClr val="6EA92D"/>
              </a:solidFill>
              <a:latin typeface="Leelawadee" panose="020B0502040204020203" pitchFamily="34" charset="-34"/>
              <a:ea typeface="ヒラギノ角ゴ ProN W3" charset="0"/>
              <a:cs typeface="Leelawadee" panose="020B0502040204020203" pitchFamily="34" charset="-34"/>
              <a:sym typeface="Gill Sans" charset="0"/>
            </a:endParaRPr>
          </a:p>
        </p:txBody>
      </p:sp>
      <p:sp>
        <p:nvSpPr>
          <p:cNvPr id="40" name="Rectangle 39"/>
          <p:cNvSpPr/>
          <p:nvPr/>
        </p:nvSpPr>
        <p:spPr bwMode="auto">
          <a:xfrm>
            <a:off x="10769600" y="7086600"/>
            <a:ext cx="2235200" cy="2667000"/>
          </a:xfrm>
          <a:prstGeom prst="rect">
            <a:avLst/>
          </a:prstGeom>
          <a:solidFill>
            <a:srgbClr val="92D050"/>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Rectangle 45"/>
          <p:cNvSpPr/>
          <p:nvPr/>
        </p:nvSpPr>
        <p:spPr bwMode="auto">
          <a:xfrm>
            <a:off x="10769600" y="6858000"/>
            <a:ext cx="2235200" cy="152400"/>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Rectangle 33"/>
          <p:cNvSpPr/>
          <p:nvPr/>
        </p:nvSpPr>
        <p:spPr bwMode="auto">
          <a:xfrm>
            <a:off x="9779000" y="5486400"/>
            <a:ext cx="3225800" cy="1524000"/>
          </a:xfrm>
          <a:prstGeom prst="rect">
            <a:avLst/>
          </a:prstGeom>
          <a:solidFill>
            <a:srgbClr val="009999"/>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8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rPr>
              <a:t> </a:t>
            </a:r>
            <a:endParaRPr kumimoji="0" lang="en-US" sz="58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Text Box 4"/>
          <p:cNvSpPr txBox="1">
            <a:spLocks noChangeArrowheads="1"/>
          </p:cNvSpPr>
          <p:nvPr/>
        </p:nvSpPr>
        <p:spPr bwMode="auto">
          <a:xfrm>
            <a:off x="9702800" y="64198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Calibri" pitchFamily="34" charset="0"/>
                <a:cs typeface="Arial" pitchFamily="34" charset="0"/>
              </a:rPr>
              <a:t>10-Minutes </a:t>
            </a:r>
            <a:br>
              <a:rPr lang="en-US" sz="2800" b="1" dirty="0" smtClean="0">
                <a:solidFill>
                  <a:schemeClr val="bg1"/>
                </a:solidFill>
                <a:latin typeface="Calibri" pitchFamily="34" charset="0"/>
                <a:cs typeface="Arial" pitchFamily="34" charset="0"/>
              </a:rPr>
            </a:br>
            <a:endParaRPr lang="en-US" sz="5400" b="1" dirty="0" smtClean="0">
              <a:solidFill>
                <a:schemeClr val="bg1"/>
              </a:solidFill>
              <a:latin typeface="Arial" pitchFamily="34" charset="0"/>
              <a:cs typeface="Arial" pitchFamily="34" charset="0"/>
            </a:endParaRPr>
          </a:p>
        </p:txBody>
      </p:sp>
      <p:pic>
        <p:nvPicPr>
          <p:cNvPr id="41" name="Picture 3" descr="Image result for clock icon"/>
          <p:cNvPicPr>
            <a:picLocks noChangeAspect="1" noChangeArrowheads="1"/>
          </p:cNvPicPr>
          <p:nvPr/>
        </p:nvPicPr>
        <p:blipFill>
          <a:blip r:embed="rId4"/>
          <a:stretch>
            <a:fillRect/>
          </a:stretch>
        </p:blipFill>
        <p:spPr bwMode="auto">
          <a:xfrm>
            <a:off x="10836275" y="5553075"/>
            <a:ext cx="923925" cy="923925"/>
          </a:xfrm>
          <a:prstGeom prst="rect">
            <a:avLst/>
          </a:prstGeom>
          <a:noFill/>
          <a:ln>
            <a:noFill/>
          </a:ln>
        </p:spPr>
      </p:pic>
      <p:pic>
        <p:nvPicPr>
          <p:cNvPr id="1027" name="Picture 3"/>
          <p:cNvPicPr>
            <a:picLocks noChangeAspect="1" noChangeArrowheads="1"/>
          </p:cNvPicPr>
          <p:nvPr/>
        </p:nvPicPr>
        <p:blipFill>
          <a:blip r:embed="rId5"/>
          <a:srcRect/>
          <a:stretch>
            <a:fillRect/>
          </a:stretch>
        </p:blipFill>
        <p:spPr bwMode="auto">
          <a:xfrm>
            <a:off x="1016000" y="2286000"/>
            <a:ext cx="7656527" cy="6601680"/>
          </a:xfrm>
          <a:prstGeom prst="rect">
            <a:avLst/>
          </a:prstGeom>
          <a:noFill/>
          <a:ln w="9525">
            <a:noFill/>
            <a:miter lim="800000"/>
            <a:headEnd/>
            <a:tailEnd/>
          </a:ln>
        </p:spPr>
      </p:pic>
      <p:grpSp>
        <p:nvGrpSpPr>
          <p:cNvPr id="16" name="Group 10"/>
          <p:cNvGrpSpPr/>
          <p:nvPr/>
        </p:nvGrpSpPr>
        <p:grpSpPr>
          <a:xfrm>
            <a:off x="10845800" y="7239000"/>
            <a:ext cx="2082800" cy="1964453"/>
            <a:chOff x="5638800" y="2133600"/>
            <a:chExt cx="2286000" cy="2193053"/>
          </a:xfrm>
        </p:grpSpPr>
        <p:pic>
          <p:nvPicPr>
            <p:cNvPr id="17" name="Picture 3"/>
            <p:cNvPicPr>
              <a:picLocks noChangeAspect="1" noChangeArrowheads="1"/>
            </p:cNvPicPr>
            <p:nvPr/>
          </p:nvPicPr>
          <p:blipFill>
            <a:blip r:embed="rId6" cstate="print"/>
            <a:srcRect/>
            <a:stretch>
              <a:fillRect/>
            </a:stretch>
          </p:blipFill>
          <p:spPr bwMode="auto">
            <a:xfrm>
              <a:off x="5638800" y="2133600"/>
              <a:ext cx="2286000" cy="2193053"/>
            </a:xfrm>
            <a:prstGeom prst="rect">
              <a:avLst/>
            </a:prstGeom>
            <a:ln>
              <a:noFill/>
            </a:ln>
            <a:effectLst>
              <a:outerShdw blurRad="292100" dist="139700" dir="2700000" algn="tl" rotWithShape="0">
                <a:srgbClr val="333333">
                  <a:alpha val="65000"/>
                </a:srgbClr>
              </a:outerShdw>
            </a:effectLst>
          </p:spPr>
        </p:pic>
        <p:pic>
          <p:nvPicPr>
            <p:cNvPr id="18" name="Picture 3"/>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rot="16200000">
              <a:off x="6658233" y="3400167"/>
              <a:ext cx="247135" cy="1524000"/>
            </a:xfrm>
            <a:prstGeom prst="rect">
              <a:avLst/>
            </a:prstGeom>
            <a:noFill/>
            <a:ln w="9525">
              <a:noFill/>
              <a:miter lim="800000"/>
              <a:headEnd/>
              <a:tailEnd/>
            </a:ln>
          </p:spPr>
        </p:pic>
      </p:grpSp>
      <p:sp>
        <p:nvSpPr>
          <p:cNvPr id="19" name="Text Box 4"/>
          <p:cNvSpPr txBox="1">
            <a:spLocks noChangeArrowheads="1"/>
          </p:cNvSpPr>
          <p:nvPr/>
        </p:nvSpPr>
        <p:spPr bwMode="auto">
          <a:xfrm>
            <a:off x="10236200" y="9163050"/>
            <a:ext cx="3124200" cy="5143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b="1" dirty="0" smtClean="0">
                <a:solidFill>
                  <a:schemeClr val="bg1"/>
                </a:solidFill>
                <a:latin typeface="Calibri" pitchFamily="34" charset="0"/>
                <a:cs typeface="Arial" pitchFamily="34" charset="0"/>
              </a:rPr>
              <a:t>Card </a:t>
            </a:r>
            <a:br>
              <a:rPr lang="en-US" sz="2800" b="1" dirty="0" smtClean="0">
                <a:solidFill>
                  <a:schemeClr val="bg1"/>
                </a:solidFill>
                <a:latin typeface="Calibri" pitchFamily="34" charset="0"/>
                <a:cs typeface="Arial" pitchFamily="34" charset="0"/>
              </a:rPr>
            </a:br>
            <a:endParaRPr lang="en-US" sz="5400" b="1" dirty="0" smtClean="0">
              <a:solidFill>
                <a:schemeClr val="bg1"/>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xmlns="" val="372297395"/>
      </p:ext>
    </p:extLst>
  </p:cSld>
  <p:clrMapOvr>
    <a:masterClrMapping/>
  </p:clrMapOvr>
  <p:transition spd="slow">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2efc36ec5576d6dff2d5e9e8762beb087f3c285"/>
  <p:tag name="ISPRING_RESOURCE_PATHS_HASH_2" val="12efc36ec5576d6dff2d5e9e8762beb087f3c285"/>
  <p:tag name="ARTICULATE_SLIDE_THUMBNAIL_REFRESH" val="1"/>
  <p:tag name="ARTICULATE_PROJECT_OPEN" val="0"/>
  <p:tag name="ARTICULATE_SLIDE_COUNT" val="6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bpINr8cvkWFXi_DVNhswQ"/>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UDIO_ID" val="350"/>
  <p:tag name="ARTICULATE_USED_LAYOUT" val="17"/>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UDIO_ID" val="350"/>
  <p:tag name="ARTICULATE_USED_LAYOUT" val="17"/>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440"/>
  <p:tag name="ARTICULATE_USED_LAYOUT" val="4"/>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UDIO_ID" val="735"/>
  <p:tag name="ARTICULATE_USED_LAYOUT" val="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UDIO_ID" val="737"/>
  <p:tag name="ARTICULATE_USED_LAYOUT" val="1"/>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UDIO_ID" val="738"/>
  <p:tag name="ARTICULATE_USED_LAYOUT" val="1"/>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UDIO_ID" val="684"/>
  <p:tag name="ARTICULATE_USED_LAYOUT" val="1"/>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UDIO_ID" val="688"/>
  <p:tag name="ARTICULATE_USED_LAYOUT" val="1"/>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UDIO_ID" val="680"/>
  <p:tag name="ARTICULATE_USED_LAYOUT" val="1"/>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UDIO_ID" val="683"/>
  <p:tag name="ARTICULATE_USED_LAYOUT" val="1"/>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UDIO_ID" val="689"/>
  <p:tag name="ARTICULATE_USED_LAYOUT" val="1"/>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UDIO_ID" val="690"/>
  <p:tag name="ARTICULATE_USED_LAYOUT" val="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690"/>
  <p:tag name="ARTICULATE_USED_LAYOUT" val="1"/>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692"/>
  <p:tag name="ARTICULATE_USED_LAYOUT" val="4"/>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UDIO_ID" val="427"/>
  <p:tag name="ARTICULATE_USED_LAYOUT" val="2"/>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eaders">
  <a:themeElements>
    <a:clrScheme name="Custom 6">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FFFFFF"/>
      </a:hlink>
      <a:folHlink>
        <a:srgbClr val="969696"/>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150716</TotalTime>
  <Pages>0</Pages>
  <Words>3018</Words>
  <Characters>0</Characters>
  <Application>Microsoft Office PowerPoint</Application>
  <PresentationFormat>Custom</PresentationFormat>
  <Lines>0</Lines>
  <Paragraphs>994</Paragraphs>
  <Slides>60</Slides>
  <Notes>46</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leaders</vt:lpstr>
      <vt:lpstr>Slide 1</vt:lpstr>
      <vt:lpstr>Slide 2</vt:lpstr>
      <vt:lpstr>Slide 3</vt:lpstr>
      <vt:lpstr>Slide 4</vt:lpstr>
      <vt:lpstr>One Thing…</vt:lpstr>
      <vt:lpstr>Slide 6</vt:lpstr>
      <vt:lpstr>Employee Performance Continuum</vt:lpstr>
      <vt:lpstr>Where I see others:   Applying your experience to the Continuum</vt:lpstr>
      <vt:lpstr>Connect with another workshop participant and explain your thinking…</vt:lpstr>
      <vt:lpstr>Slide 10</vt:lpstr>
      <vt:lpstr>Use the Employee Performance Continuum to:</vt:lpstr>
      <vt:lpstr>Slide 12</vt:lpstr>
      <vt:lpstr>Slide 13</vt:lpstr>
      <vt:lpstr>Slide 14</vt:lpstr>
      <vt:lpstr>Slide 15</vt:lpstr>
      <vt:lpstr>Slide 16</vt:lpstr>
      <vt:lpstr>Slide 17</vt:lpstr>
      <vt:lpstr>Your Uncensored Perceptions</vt:lpstr>
      <vt:lpstr>Slide 19</vt:lpstr>
      <vt:lpstr>Slide 20</vt:lpstr>
      <vt:lpstr> 3 Steps for Positive Feedback</vt:lpstr>
      <vt:lpstr> Positive Feedback</vt:lpstr>
      <vt:lpstr>Steps 1. Find a partner to work with.     2.  Think of someone you work with (peer, internal customer, your manager, etc.)  3.  Interview your partner by asking the three sets of questions:         4.  Record your partner’s answers in their  workbook (not yours)  5.  Switch roles  6.  Return your partner’s workbook</vt:lpstr>
      <vt:lpstr>Slide 24</vt:lpstr>
      <vt:lpstr>Slide 25</vt:lpstr>
      <vt:lpstr>Explanations for Missed Expectations</vt:lpstr>
      <vt:lpstr>Slide 27</vt:lpstr>
      <vt:lpstr>Steps 1-5 Analyze Performance </vt:lpstr>
      <vt:lpstr>Steps 1 – 5 Analyze Performance </vt:lpstr>
      <vt:lpstr>Seven Step Performance Continuum Feedback Method</vt:lpstr>
      <vt:lpstr>Slide 31</vt:lpstr>
      <vt:lpstr>Slide 32</vt:lpstr>
      <vt:lpstr>Steps 1 – 4 Analyze Performance </vt:lpstr>
      <vt:lpstr>Slide 34</vt:lpstr>
      <vt:lpstr>Slide 35</vt:lpstr>
      <vt:lpstr> Conversation Starters</vt:lpstr>
      <vt:lpstr>Slide 37</vt:lpstr>
      <vt:lpstr>Slide 38</vt:lpstr>
      <vt:lpstr>Slide 39</vt:lpstr>
      <vt:lpstr>Slide 40</vt:lpstr>
      <vt:lpstr>Slide 41</vt:lpstr>
      <vt:lpstr>Slide 42</vt:lpstr>
      <vt:lpstr>Slide 43</vt:lpstr>
      <vt:lpstr>Slide 44</vt:lpstr>
      <vt:lpstr>Slide 45</vt:lpstr>
      <vt:lpstr>Slide 46</vt:lpstr>
      <vt:lpstr>Turn Arounds</vt:lpstr>
      <vt:lpstr>Slide 48</vt:lpstr>
      <vt:lpstr>Steps 5 – 7 Craft the Message </vt:lpstr>
      <vt:lpstr>Slide 50</vt:lpstr>
      <vt:lpstr>Slide 51</vt:lpstr>
      <vt:lpstr>Slide 52</vt:lpstr>
      <vt:lpstr>Slide 53</vt:lpstr>
      <vt:lpstr>Slide 54</vt:lpstr>
      <vt:lpstr>Slide 55</vt:lpstr>
      <vt:lpstr>Slide 56</vt:lpstr>
      <vt:lpstr>Slide 57</vt:lpstr>
      <vt:lpstr>Slide 58</vt:lpstr>
      <vt:lpstr>Slide 59</vt:lpstr>
      <vt:lpstr>Please Share Your Insight …</vt:lpstr>
    </vt:vector>
  </TitlesOfParts>
  <Company>Employee Performance Solutions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3 Colleagues</dc:title>
  <dc:creator>Jamie Resker</dc:creator>
  <cp:lastModifiedBy>Jamie Resker</cp:lastModifiedBy>
  <cp:revision>440</cp:revision>
  <cp:lastPrinted>2014-02-25T04:31:51Z</cp:lastPrinted>
  <dcterms:created xsi:type="dcterms:W3CDTF">2014-01-17T02:44:56Z</dcterms:created>
  <dcterms:modified xsi:type="dcterms:W3CDTF">2017-10-16T18:57:41Z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D9EC599E-F21D-42F4-AB21-62EB2F569F3B</vt:lpwstr>
  </property>
  <property fmtid="{D5CDD505-2E9C-101B-9397-08002B2CF9AE}" pid="3" name="ArticulatePath">
    <vt:lpwstr>halogen eps Sept Webinar</vt:lpwstr>
  </property>
</Properties>
</file>