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373" r:id="rId2"/>
  </p:sldIdLst>
  <p:sldSz cx="7772400" cy="10058400"/>
  <p:notesSz cx="6858000" cy="9144000"/>
  <p:custDataLst>
    <p:tags r:id="rId4"/>
  </p:custDataLst>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83A343"/>
    <a:srgbClr val="DED410"/>
    <a:srgbClr val="A1A1A1"/>
    <a:srgbClr val="5DBAFF"/>
    <a:srgbClr val="008DF6"/>
    <a:srgbClr val="CC3300"/>
    <a:srgbClr val="FF9900"/>
    <a:srgbClr val="F0EA00"/>
    <a:srgbClr val="5B93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7" autoAdjust="0"/>
    <p:restoredTop sz="94681" autoAdjust="0"/>
  </p:normalViewPr>
  <p:slideViewPr>
    <p:cSldViewPr>
      <p:cViewPr varScale="1">
        <p:scale>
          <a:sx n="44" d="100"/>
          <a:sy n="44" d="100"/>
        </p:scale>
        <p:origin x="2520" y="54"/>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284F3-E34A-49AF-AEAC-A3B0D89D19A0}" type="datetimeFigureOut">
              <a:rPr lang="en-US" smtClean="0"/>
              <a:pPr/>
              <a:t>8/3/2018</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4E999-C7E5-440F-AE1A-6FB8FA2E9E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24E999-C7E5-440F-AE1A-6FB8FA2E9EBB}" type="slidenum">
              <a:rPr lang="en-US" smtClean="0"/>
              <a:pPr/>
              <a:t>1</a:t>
            </a:fld>
            <a:endParaRPr lang="en-US"/>
          </a:p>
        </p:txBody>
      </p:sp>
    </p:spTree>
    <p:extLst>
      <p:ext uri="{BB962C8B-B14F-4D97-AF65-F5344CB8AC3E}">
        <p14:creationId xmlns:p14="http://schemas.microsoft.com/office/powerpoint/2010/main" val="754195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68D1BE-2DE9-454F-94D2-A21F33424D4F}" type="datetime1">
              <a:rPr lang="en-US" smtClean="0"/>
              <a:pPr/>
              <a:t>8/3/2018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26343F-4DB4-45F8-8968-60DC0B5BAFDD}" type="datetime1">
              <a:rPr lang="en-US" smtClean="0"/>
              <a:pPr/>
              <a:t>8/3/2018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text">
    <p:spTree>
      <p:nvGrpSpPr>
        <p:cNvPr id="1" name=""/>
        <p:cNvGrpSpPr/>
        <p:nvPr/>
      </p:nvGrpSpPr>
      <p:grpSpPr>
        <a:xfrm>
          <a:off x="0" y="0"/>
          <a:ext cx="0" cy="0"/>
          <a:chOff x="0" y="0"/>
          <a:chExt cx="0" cy="0"/>
        </a:xfrm>
      </p:grpSpPr>
    </p:spTree>
    <p:custDataLst>
      <p:tags r:id="rId1"/>
    </p:custData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orkbookpage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995160" cy="435398"/>
          </a:xfrm>
        </p:spPr>
        <p:txBody>
          <a:bodyPr>
            <a:noAutofit/>
          </a:bodyPr>
          <a:lstStyle>
            <a:lvl1pPr algn="l">
              <a:defRPr sz="1200">
                <a:solidFill>
                  <a:schemeClr val="bg1">
                    <a:lumMod val="65000"/>
                  </a:schemeClr>
                </a:solidFill>
              </a:defRPr>
            </a:lvl1pPr>
          </a:lstStyle>
          <a:p>
            <a:endParaRPr lang="en-US" dirty="0"/>
          </a:p>
        </p:txBody>
      </p:sp>
      <p:sp>
        <p:nvSpPr>
          <p:cNvPr id="4" name="Footer Placeholder 3"/>
          <p:cNvSpPr>
            <a:spLocks noGrp="1"/>
          </p:cNvSpPr>
          <p:nvPr>
            <p:ph type="ftr" sz="quarter" idx="11"/>
          </p:nvPr>
        </p:nvSpPr>
        <p:spPr>
          <a:xfrm>
            <a:off x="457200" y="9322648"/>
            <a:ext cx="7010400" cy="535516"/>
          </a:xfrm>
        </p:spPr>
        <p:txBody>
          <a:bodyPr/>
          <a:lstStyle>
            <a:lvl1pPr>
              <a:defRPr sz="1000"/>
            </a:lvl1pPr>
          </a:lstStyle>
          <a:p>
            <a:r>
              <a:rPr lang="en-US" sz="900" dirty="0"/>
              <a:t>©2017 Employee Performance Solutions, LLC  All Rights Reserved v12-17  www.EmployeePerformanceSolutions.com  </a:t>
            </a:r>
          </a:p>
          <a:p>
            <a:fld id="{E38D2AB5-5CBE-48A7-A686-F2E4C4661931}" type="slidenum">
              <a:rPr lang="en-US" smtClean="0"/>
              <a:pPr/>
              <a:t>‹#›</a:t>
            </a:fld>
            <a:endParaRPr lang="en-US" dirty="0"/>
          </a:p>
        </p:txBody>
      </p:sp>
      <p:cxnSp>
        <p:nvCxnSpPr>
          <p:cNvPr id="7" name="Straight Connector 6"/>
          <p:cNvCxnSpPr/>
          <p:nvPr userDrawn="1"/>
        </p:nvCxnSpPr>
        <p:spPr>
          <a:xfrm>
            <a:off x="381000" y="609600"/>
            <a:ext cx="701040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53F482-8574-41A4-B809-E7C5D6E0D696}" type="datetime1">
              <a:rPr lang="en-US" smtClean="0"/>
              <a:pPr/>
              <a:t>8/3/2018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EA0223-1580-48F1-8A98-AAC583D247E5}" type="datetime1">
              <a:rPr lang="en-US" smtClean="0"/>
              <a:pPr/>
              <a:t>8/3/2018</a:t>
            </a:fld>
            <a:endParaRPr lang="en-US" dirty="0"/>
          </a:p>
        </p:txBody>
      </p:sp>
      <p:sp>
        <p:nvSpPr>
          <p:cNvPr id="5" name="Footer Placeholder 4"/>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4697B2-A61E-4D72-8B66-504D56203432}" type="datetime1">
              <a:rPr lang="en-US" smtClean="0"/>
              <a:pPr/>
              <a:t>8/3/2018</a:t>
            </a:fld>
            <a:endParaRPr lang="en-US" dirty="0"/>
          </a:p>
        </p:txBody>
      </p:sp>
      <p:sp>
        <p:nvSpPr>
          <p:cNvPr id="6" name="Footer Placeholder 5"/>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7" name="Slide Number Placeholder 6"/>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5"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5"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B93C4D-F892-4F2B-A7EB-31D6FA9A0D21}" type="datetime1">
              <a:rPr lang="en-US" smtClean="0"/>
              <a:pPr/>
              <a:t>8/3/2018</a:t>
            </a:fld>
            <a:endParaRPr lang="en-US" dirty="0"/>
          </a:p>
        </p:txBody>
      </p:sp>
      <p:sp>
        <p:nvSpPr>
          <p:cNvPr id="8" name="Footer Placeholder 7"/>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9" name="Slide Number Placeholder 8"/>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56BDC6-24A0-45AB-9B9A-B0AFA42E4575}" type="datetime1">
              <a:rPr lang="en-US" smtClean="0"/>
              <a:pPr/>
              <a:t>8/3/2018</a:t>
            </a:fld>
            <a:endParaRPr lang="en-US" dirty="0"/>
          </a:p>
        </p:txBody>
      </p:sp>
      <p:sp>
        <p:nvSpPr>
          <p:cNvPr id="4" name="Footer Placeholder 3"/>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5" name="Slide Number Placeholder 4"/>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B295A-6AFB-482E-A2D9-6E1905560820}" type="datetime1">
              <a:rPr lang="en-US" smtClean="0"/>
              <a:pPr/>
              <a:t>8/3/2018</a:t>
            </a:fld>
            <a:endParaRPr lang="en-US" dirty="0"/>
          </a:p>
        </p:txBody>
      </p:sp>
      <p:sp>
        <p:nvSpPr>
          <p:cNvPr id="3" name="Footer Placeholder 2"/>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4" name="Slide Number Placeholder 3"/>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45F6BF-E10F-41A7-8C7A-E6492B372EA5}" type="datetime1">
              <a:rPr lang="en-US" smtClean="0"/>
              <a:pPr/>
              <a:t>8/3/2018</a:t>
            </a:fld>
            <a:endParaRPr lang="en-US" dirty="0"/>
          </a:p>
        </p:txBody>
      </p:sp>
      <p:sp>
        <p:nvSpPr>
          <p:cNvPr id="6" name="Footer Placeholder 5"/>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7" name="Slide Number Placeholder 6"/>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9882A6-CA8A-45BC-A563-29E375EEC9D6}" type="datetime1">
              <a:rPr lang="en-US" smtClean="0"/>
              <a:pPr/>
              <a:t>8/3/2018</a:t>
            </a:fld>
            <a:endParaRPr lang="en-US" dirty="0"/>
          </a:p>
        </p:txBody>
      </p:sp>
      <p:sp>
        <p:nvSpPr>
          <p:cNvPr id="6" name="Footer Placeholder 5"/>
          <p:cNvSpPr>
            <a:spLocks noGrp="1"/>
          </p:cNvSpPr>
          <p:nvPr>
            <p:ph type="ftr" sz="quarter" idx="11"/>
          </p:nvPr>
        </p:nvSpPr>
        <p:spPr/>
        <p:txBody>
          <a:bodyPr/>
          <a:lstStyle/>
          <a:p>
            <a:r>
              <a:rPr lang="en-US"/>
              <a:t>©2017 Employee Performance Solutions, LLC  All Rights Reserved v12-17  www.EmployeePerformanceSolutions.com  </a:t>
            </a:r>
            <a:endParaRPr lang="en-US" dirty="0"/>
          </a:p>
        </p:txBody>
      </p:sp>
      <p:sp>
        <p:nvSpPr>
          <p:cNvPr id="7" name="Slide Number Placeholder 6"/>
          <p:cNvSpPr>
            <a:spLocks noGrp="1"/>
          </p:cNvSpPr>
          <p:nvPr>
            <p:ph type="sldNum" sz="quarter" idx="12"/>
          </p:nvPr>
        </p:nvSpPr>
        <p:spPr/>
        <p:txBody>
          <a:bodyPr/>
          <a:lstStyle/>
          <a:p>
            <a:fld id="{ED58986D-4596-4604-8B49-CD261738932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5"/>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52"/>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AC9B295A-6AFB-482E-A2D9-6E1905560820}" type="datetime1">
              <a:rPr lang="en-US" smtClean="0"/>
              <a:pPr/>
              <a:t>8/3/2018</a:t>
            </a:fld>
            <a:endParaRPr lang="en-US" dirty="0"/>
          </a:p>
        </p:txBody>
      </p:sp>
      <p:sp>
        <p:nvSpPr>
          <p:cNvPr id="5" name="Footer Placeholder 4"/>
          <p:cNvSpPr>
            <a:spLocks noGrp="1"/>
          </p:cNvSpPr>
          <p:nvPr>
            <p:ph type="ftr" sz="quarter" idx="3"/>
          </p:nvPr>
        </p:nvSpPr>
        <p:spPr>
          <a:xfrm>
            <a:off x="2655570" y="9322652"/>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©2017 Employee Performance Solutions, LLC  All Rights Reserved v12-17  www.EmployeePerformanceSolutions.com  </a:t>
            </a:r>
            <a:endParaRPr lang="en-US" dirty="0"/>
          </a:p>
        </p:txBody>
      </p:sp>
      <p:sp>
        <p:nvSpPr>
          <p:cNvPr id="6" name="Slide Number Placeholder 5"/>
          <p:cNvSpPr>
            <a:spLocks noGrp="1"/>
          </p:cNvSpPr>
          <p:nvPr>
            <p:ph type="sldNum" sz="quarter" idx="4"/>
          </p:nvPr>
        </p:nvSpPr>
        <p:spPr>
          <a:xfrm>
            <a:off x="5570220" y="9322652"/>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ED58986D-4596-4604-8B49-CD26173893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pPr lvl="0"/>
            <a:r>
              <a:rPr lang="en-US" dirty="0">
                <a:solidFill>
                  <a:srgbClr val="808080"/>
                </a:solidFill>
                <a:latin typeface="Calibri" pitchFamily="34" charset="0"/>
                <a:cs typeface="Arial" pitchFamily="34" charset="0"/>
              </a:rPr>
              <a:t>Performance and Potential Snapshot:  Visualize and Reflect on Your Performance and Potential</a:t>
            </a:r>
            <a:endParaRPr lang="en-US" dirty="0">
              <a:solidFill>
                <a:schemeClr val="tx1"/>
              </a:solidFill>
            </a:endParaRPr>
          </a:p>
        </p:txBody>
      </p:sp>
      <p:sp>
        <p:nvSpPr>
          <p:cNvPr id="2" name="Footer Placeholder 1"/>
          <p:cNvSpPr>
            <a:spLocks noGrp="1"/>
          </p:cNvSpPr>
          <p:nvPr>
            <p:ph type="ftr" sz="quarter" idx="11"/>
          </p:nvPr>
        </p:nvSpPr>
        <p:spPr/>
        <p:txBody>
          <a:bodyPr/>
          <a:lstStyle/>
          <a:p>
            <a:r>
              <a:rPr lang="en-US" sz="900"/>
              <a:t>©2017 Employee Performance Solutions, LLC  All Rights Reserved v12-17  www.EmployeePerformanceSolutions.com  </a:t>
            </a:r>
          </a:p>
          <a:p>
            <a:fld id="{E38D2AB5-5CBE-48A7-A686-F2E4C4661931}" type="slidenum">
              <a:rPr lang="en-US" smtClean="0"/>
              <a:pPr/>
              <a:t>1</a:t>
            </a:fld>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2416029565"/>
              </p:ext>
            </p:extLst>
          </p:nvPr>
        </p:nvGraphicFramePr>
        <p:xfrm>
          <a:off x="723900" y="5715000"/>
          <a:ext cx="6324600" cy="2315859"/>
        </p:xfrm>
        <a:graphic>
          <a:graphicData uri="http://schemas.openxmlformats.org/drawingml/2006/table">
            <a:tbl>
              <a:tblPr/>
              <a:tblGrid>
                <a:gridCol w="1707677">
                  <a:extLst>
                    <a:ext uri="{9D8B030D-6E8A-4147-A177-3AD203B41FA5}">
                      <a16:colId xmlns:a16="http://schemas.microsoft.com/office/drawing/2014/main" val="20000"/>
                    </a:ext>
                  </a:extLst>
                </a:gridCol>
                <a:gridCol w="4616923">
                  <a:extLst>
                    <a:ext uri="{9D8B030D-6E8A-4147-A177-3AD203B41FA5}">
                      <a16:colId xmlns:a16="http://schemas.microsoft.com/office/drawing/2014/main" val="20001"/>
                    </a:ext>
                  </a:extLst>
                </a:gridCol>
              </a:tblGrid>
              <a:tr h="457579">
                <a:tc gridSpan="2">
                  <a:txBody>
                    <a:bodyPr/>
                    <a:lstStyle/>
                    <a:p>
                      <a:pPr marR="0" indent="0" algn="l" rtl="0">
                        <a:lnSpc>
                          <a:spcPct val="119000"/>
                        </a:lnSpc>
                        <a:spcBef>
                          <a:spcPts val="0"/>
                        </a:spcBef>
                        <a:spcAft>
                          <a:spcPts val="0"/>
                        </a:spcAft>
                      </a:pPr>
                      <a:r>
                        <a:rPr lang="en-US" sz="900" b="1" kern="1200" dirty="0">
                          <a:solidFill>
                            <a:srgbClr val="000000"/>
                          </a:solidFill>
                          <a:latin typeface="Calibri"/>
                        </a:rPr>
                        <a:t> </a:t>
                      </a:r>
                      <a:endParaRPr lang="en-US" sz="500" kern="1400" dirty="0">
                        <a:solidFill>
                          <a:srgbClr val="000000"/>
                        </a:solidFill>
                        <a:latin typeface="Calibri"/>
                      </a:endParaRPr>
                    </a:p>
                    <a:p>
                      <a:pPr marR="0" indent="0" algn="l" rtl="0">
                        <a:lnSpc>
                          <a:spcPct val="119000"/>
                        </a:lnSpc>
                        <a:spcBef>
                          <a:spcPts val="0"/>
                        </a:spcBef>
                        <a:spcAft>
                          <a:spcPts val="0"/>
                        </a:spcAft>
                      </a:pPr>
                      <a:r>
                        <a:rPr lang="en-US" sz="1300" kern="1400" dirty="0">
                          <a:solidFill>
                            <a:srgbClr val="000000"/>
                          </a:solidFill>
                          <a:latin typeface="Arial"/>
                        </a:rPr>
                        <a:t> </a:t>
                      </a:r>
                      <a:endParaRPr lang="en-US" sz="500" kern="1400" dirty="0">
                        <a:solidFill>
                          <a:srgbClr val="000000"/>
                        </a:solidFill>
                        <a:latin typeface="Calibri"/>
                      </a:endParaRPr>
                    </a:p>
                  </a:txBody>
                  <a:tcPr marL="65839" marR="65839" marT="32919" marB="32919">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1858280">
                <a:tc>
                  <a:txBody>
                    <a:bodyPr/>
                    <a:lstStyle/>
                    <a:p>
                      <a:r>
                        <a:rPr lang="en-US" sz="1200" b="1" kern="1200" dirty="0">
                          <a:solidFill>
                            <a:schemeClr val="accent5"/>
                          </a:solidFill>
                          <a:effectLst/>
                          <a:latin typeface="+mn-lt"/>
                          <a:ea typeface="+mn-ea"/>
                          <a:cs typeface="+mn-cs"/>
                        </a:rPr>
                        <a:t>Step 1:  Start by Describing Your Perspective About Your Performance and Potential</a:t>
                      </a:r>
                      <a:endParaRPr lang="en-US" sz="1200" kern="1200" dirty="0">
                        <a:solidFill>
                          <a:schemeClr val="accent5"/>
                        </a:solidFill>
                        <a:effectLst/>
                        <a:latin typeface="+mn-lt"/>
                        <a:ea typeface="+mn-ea"/>
                        <a:cs typeface="+mn-cs"/>
                      </a:endParaRPr>
                    </a:p>
                    <a:p>
                      <a:endParaRPr lang="en-US" sz="500" kern="1400" dirty="0">
                        <a:solidFill>
                          <a:srgbClr val="000000"/>
                        </a:solidFill>
                        <a:latin typeface="Calibri"/>
                      </a:endParaRPr>
                    </a:p>
                    <a:p>
                      <a:pPr marR="0" indent="0" algn="l" rtl="0">
                        <a:lnSpc>
                          <a:spcPct val="119000"/>
                        </a:lnSpc>
                        <a:spcBef>
                          <a:spcPts val="0"/>
                        </a:spcBef>
                        <a:spcAft>
                          <a:spcPts val="0"/>
                        </a:spcAft>
                      </a:pPr>
                      <a:r>
                        <a:rPr lang="en-US" sz="1200" kern="1400" dirty="0">
                          <a:solidFill>
                            <a:srgbClr val="000000"/>
                          </a:solidFill>
                          <a:latin typeface="Arial"/>
                        </a:rPr>
                        <a:t> </a:t>
                      </a:r>
                      <a:endParaRPr lang="en-US" sz="500" kern="1400" dirty="0">
                        <a:solidFill>
                          <a:srgbClr val="000000"/>
                        </a:solidFill>
                        <a:latin typeface="Calibri"/>
                      </a:endParaRPr>
                    </a:p>
                    <a:p>
                      <a:pPr marR="0" indent="0" algn="l" rtl="0">
                        <a:lnSpc>
                          <a:spcPct val="119000"/>
                        </a:lnSpc>
                        <a:spcBef>
                          <a:spcPts val="0"/>
                        </a:spcBef>
                        <a:spcAft>
                          <a:spcPts val="0"/>
                        </a:spcAft>
                      </a:pPr>
                      <a:r>
                        <a:rPr lang="en-US" sz="1200" kern="1400" dirty="0">
                          <a:solidFill>
                            <a:srgbClr val="000000"/>
                          </a:solidFill>
                          <a:latin typeface="Arial"/>
                        </a:rPr>
                        <a:t> </a:t>
                      </a:r>
                      <a:endParaRPr lang="en-US" sz="500" kern="1400" dirty="0">
                        <a:solidFill>
                          <a:srgbClr val="000000"/>
                        </a:solidFill>
                        <a:latin typeface="Calibri"/>
                      </a:endParaRPr>
                    </a:p>
                  </a:txBody>
                  <a:tcPr marL="65839" marR="65839" marT="32919" marB="32919">
                    <a:lnL>
                      <a:noFill/>
                    </a:lnL>
                    <a:lnR>
                      <a:noFill/>
                    </a:lnR>
                    <a:lnT>
                      <a:noFill/>
                    </a:lnT>
                    <a:lnB>
                      <a:noFill/>
                    </a:lnB>
                  </a:tcPr>
                </a:tc>
                <a:tc>
                  <a:txBody>
                    <a:bodyPr/>
                    <a:lstStyle/>
                    <a:p>
                      <a:pPr lvl="0"/>
                      <a:r>
                        <a:rPr lang="en-US" sz="1000" b="1" kern="1200" cap="none" baseline="0" dirty="0">
                          <a:solidFill>
                            <a:schemeClr val="tx1"/>
                          </a:solidFill>
                          <a:effectLst/>
                          <a:latin typeface="+mn-lt"/>
                          <a:ea typeface="+mn-ea"/>
                          <a:cs typeface="+mn-cs"/>
                        </a:rPr>
                        <a:t>1.  The Present Snapshot:  Reflect on your current performance </a:t>
                      </a:r>
                    </a:p>
                    <a:p>
                      <a:pPr marL="171450" lvl="0" indent="-171450">
                        <a:buFont typeface="Arial" panose="020B0604020202020204" pitchFamily="34" charset="0"/>
                        <a:buChar char="•"/>
                      </a:pPr>
                      <a:r>
                        <a:rPr lang="en-US" sz="1000" kern="1200" cap="none" baseline="0" dirty="0">
                          <a:solidFill>
                            <a:schemeClr val="tx1"/>
                          </a:solidFill>
                          <a:effectLst/>
                          <a:latin typeface="+mn-lt"/>
                          <a:ea typeface="+mn-ea"/>
                          <a:cs typeface="+mn-cs"/>
                        </a:rPr>
                        <a:t>Where do you see yourself now?  </a:t>
                      </a:r>
                    </a:p>
                    <a:p>
                      <a:pPr marL="171450" lvl="0" indent="-171450">
                        <a:buFont typeface="Arial" panose="020B0604020202020204" pitchFamily="34" charset="0"/>
                        <a:buChar char="•"/>
                      </a:pPr>
                      <a:r>
                        <a:rPr lang="en-US" sz="1000" kern="1200" cap="none" baseline="0" dirty="0">
                          <a:solidFill>
                            <a:schemeClr val="tx1"/>
                          </a:solidFill>
                          <a:effectLst/>
                          <a:latin typeface="+mn-lt"/>
                          <a:ea typeface="+mn-ea"/>
                          <a:cs typeface="+mn-cs"/>
                        </a:rPr>
                        <a:t>Would you put yourself in different places depending upon the various aspects </a:t>
                      </a:r>
                      <a:br>
                        <a:rPr lang="en-US" sz="1000" kern="1200" cap="none" baseline="0" dirty="0">
                          <a:solidFill>
                            <a:schemeClr val="tx1"/>
                          </a:solidFill>
                          <a:effectLst/>
                          <a:latin typeface="+mn-lt"/>
                          <a:ea typeface="+mn-ea"/>
                          <a:cs typeface="+mn-cs"/>
                        </a:rPr>
                      </a:br>
                      <a:r>
                        <a:rPr lang="en-US" sz="1000" kern="1200" cap="none" baseline="0" dirty="0">
                          <a:solidFill>
                            <a:schemeClr val="tx1"/>
                          </a:solidFill>
                          <a:effectLst/>
                          <a:latin typeface="+mn-lt"/>
                          <a:ea typeface="+mn-ea"/>
                          <a:cs typeface="+mn-cs"/>
                        </a:rPr>
                        <a:t>of your job? </a:t>
                      </a:r>
                      <a:r>
                        <a:rPr lang="en-US" sz="1000" b="1" kern="1200" cap="none" baseline="0" dirty="0">
                          <a:solidFill>
                            <a:schemeClr val="tx1"/>
                          </a:solidFill>
                          <a:effectLst/>
                          <a:latin typeface="+mn-lt"/>
                          <a:ea typeface="+mn-ea"/>
                          <a:cs typeface="+mn-cs"/>
                        </a:rPr>
                        <a:t> </a:t>
                      </a:r>
                      <a:r>
                        <a:rPr lang="en-US" sz="1000" kern="1200" cap="none"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cap="none" baseline="0" dirty="0">
                          <a:solidFill>
                            <a:schemeClr val="tx1"/>
                          </a:solidFill>
                          <a:effectLst/>
                          <a:latin typeface="+mn-lt"/>
                          <a:ea typeface="+mn-ea"/>
                          <a:cs typeface="+mn-cs"/>
                        </a:rPr>
                        <a:t>2.  The Future Snapshot:  Your Potential</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cap="none" baseline="0" dirty="0">
                          <a:solidFill>
                            <a:schemeClr val="tx1"/>
                          </a:solidFill>
                          <a:effectLst/>
                          <a:latin typeface="+mn-lt"/>
                          <a:ea typeface="+mn-ea"/>
                          <a:cs typeface="+mn-cs"/>
                        </a:rPr>
                        <a:t>Where do you have the potential and desire to move?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cap="none" baseline="0" dirty="0">
                          <a:solidFill>
                            <a:schemeClr val="tx1"/>
                          </a:solidFill>
                          <a:effectLst/>
                          <a:latin typeface="+mn-lt"/>
                          <a:ea typeface="+mn-ea"/>
                          <a:cs typeface="+mn-cs"/>
                        </a:rPr>
                        <a:t>What is one thing you can do to make progress?</a:t>
                      </a:r>
                    </a:p>
                    <a:p>
                      <a:pPr marL="0" indent="0">
                        <a:buNone/>
                      </a:pPr>
                      <a:endParaRPr lang="en-US" sz="1000" kern="1200" cap="none" baseline="0" dirty="0">
                        <a:solidFill>
                          <a:schemeClr val="tx1"/>
                        </a:solidFill>
                        <a:effectLst/>
                        <a:latin typeface="+mn-lt"/>
                        <a:ea typeface="+mn-ea"/>
                        <a:cs typeface="+mn-cs"/>
                      </a:endParaRPr>
                    </a:p>
                    <a:p>
                      <a:pPr marL="228600" indent="-228600">
                        <a:buAutoNum type="arabicPeriod" startAt="3"/>
                      </a:pPr>
                      <a:endParaRPr lang="en-US" sz="1000" kern="1200" cap="none" baseline="0" dirty="0">
                        <a:solidFill>
                          <a:schemeClr val="tx1"/>
                        </a:solidFill>
                        <a:effectLst/>
                        <a:latin typeface="+mn-lt"/>
                        <a:ea typeface="+mn-ea"/>
                        <a:cs typeface="+mn-cs"/>
                      </a:endParaRPr>
                    </a:p>
                    <a:p>
                      <a:pPr marL="0" indent="0">
                        <a:buNone/>
                      </a:pPr>
                      <a:endParaRPr lang="en-US" sz="100" kern="1400" cap="none" baseline="0" dirty="0">
                        <a:solidFill>
                          <a:srgbClr val="000000"/>
                        </a:solidFill>
                        <a:latin typeface="Calibri"/>
                      </a:endParaRPr>
                    </a:p>
                  </a:txBody>
                  <a:tcPr marL="65839" marR="65839" marT="32919" marB="32919">
                    <a:lnL>
                      <a:noFill/>
                    </a:lnL>
                    <a:lnR>
                      <a:noFill/>
                    </a:lnR>
                    <a:lnT>
                      <a:noFill/>
                    </a:lnT>
                    <a:lnB>
                      <a:noFill/>
                    </a:lnB>
                  </a:tcPr>
                </a:tc>
                <a:extLst>
                  <a:ext uri="{0D108BD9-81ED-4DB2-BD59-A6C34878D82A}">
                    <a16:rowId xmlns:a16="http://schemas.microsoft.com/office/drawing/2014/main" val="10001"/>
                  </a:ext>
                </a:extLst>
              </a:tr>
            </a:tbl>
          </a:graphicData>
        </a:graphic>
      </p:graphicFrame>
      <p:graphicFrame>
        <p:nvGraphicFramePr>
          <p:cNvPr id="13" name="Table 12">
            <a:extLst>
              <a:ext uri="{FF2B5EF4-FFF2-40B4-BE49-F238E27FC236}">
                <a16:creationId xmlns:a16="http://schemas.microsoft.com/office/drawing/2014/main" id="{1676F0EE-42AF-4DF5-966B-D92890BA22A7}"/>
              </a:ext>
            </a:extLst>
          </p:cNvPr>
          <p:cNvGraphicFramePr>
            <a:graphicFrameLocks noGrp="1"/>
          </p:cNvGraphicFramePr>
          <p:nvPr>
            <p:extLst>
              <p:ext uri="{D42A27DB-BD31-4B8C-83A1-F6EECF244321}">
                <p14:modId xmlns:p14="http://schemas.microsoft.com/office/powerpoint/2010/main" val="573929011"/>
              </p:ext>
            </p:extLst>
          </p:nvPr>
        </p:nvGraphicFramePr>
        <p:xfrm>
          <a:off x="716280" y="7106363"/>
          <a:ext cx="6324600" cy="2315859"/>
        </p:xfrm>
        <a:graphic>
          <a:graphicData uri="http://schemas.openxmlformats.org/drawingml/2006/table">
            <a:tbl>
              <a:tblPr/>
              <a:tblGrid>
                <a:gridCol w="1707677">
                  <a:extLst>
                    <a:ext uri="{9D8B030D-6E8A-4147-A177-3AD203B41FA5}">
                      <a16:colId xmlns:a16="http://schemas.microsoft.com/office/drawing/2014/main" val="20000"/>
                    </a:ext>
                  </a:extLst>
                </a:gridCol>
                <a:gridCol w="4616923">
                  <a:extLst>
                    <a:ext uri="{9D8B030D-6E8A-4147-A177-3AD203B41FA5}">
                      <a16:colId xmlns:a16="http://schemas.microsoft.com/office/drawing/2014/main" val="20001"/>
                    </a:ext>
                  </a:extLst>
                </a:gridCol>
              </a:tblGrid>
              <a:tr h="457579">
                <a:tc gridSpan="2">
                  <a:txBody>
                    <a:bodyPr/>
                    <a:lstStyle/>
                    <a:p>
                      <a:pPr marR="0" indent="0" algn="l" rtl="0">
                        <a:lnSpc>
                          <a:spcPct val="119000"/>
                        </a:lnSpc>
                        <a:spcBef>
                          <a:spcPts val="0"/>
                        </a:spcBef>
                        <a:spcAft>
                          <a:spcPts val="0"/>
                        </a:spcAft>
                      </a:pPr>
                      <a:r>
                        <a:rPr lang="en-US" sz="900" b="1" kern="1200" dirty="0">
                          <a:solidFill>
                            <a:srgbClr val="000000"/>
                          </a:solidFill>
                          <a:latin typeface="Calibri"/>
                        </a:rPr>
                        <a:t> </a:t>
                      </a:r>
                      <a:endParaRPr lang="en-US" sz="500" kern="1400" dirty="0">
                        <a:solidFill>
                          <a:srgbClr val="000000"/>
                        </a:solidFill>
                        <a:latin typeface="Calibri"/>
                      </a:endParaRPr>
                    </a:p>
                  </a:txBody>
                  <a:tcPr marL="65839" marR="65839" marT="32919" marB="32919">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1858280">
                <a:tc>
                  <a:txBody>
                    <a:bodyPr/>
                    <a:lstStyle/>
                    <a:p>
                      <a:r>
                        <a:rPr lang="en-US" sz="1200" b="1" kern="1200" dirty="0">
                          <a:solidFill>
                            <a:schemeClr val="accent5"/>
                          </a:solidFill>
                          <a:effectLst/>
                          <a:latin typeface="+mn-lt"/>
                          <a:ea typeface="+mn-ea"/>
                          <a:cs typeface="+mn-cs"/>
                        </a:rPr>
                        <a:t>Step 2:  Your Manager</a:t>
                      </a:r>
                    </a:p>
                    <a:p>
                      <a:r>
                        <a:rPr lang="en-US" sz="1200" b="1" kern="1200" dirty="0">
                          <a:solidFill>
                            <a:schemeClr val="accent5"/>
                          </a:solidFill>
                          <a:effectLst/>
                          <a:latin typeface="+mn-lt"/>
                          <a:ea typeface="+mn-ea"/>
                          <a:cs typeface="+mn-cs"/>
                        </a:rPr>
                        <a:t>Shares His or Her Perspective</a:t>
                      </a:r>
                      <a:endParaRPr lang="en-US" sz="1200" kern="1200" dirty="0">
                        <a:solidFill>
                          <a:schemeClr val="accent5"/>
                        </a:solidFill>
                        <a:effectLst/>
                        <a:latin typeface="+mn-lt"/>
                        <a:ea typeface="+mn-ea"/>
                        <a:cs typeface="+mn-cs"/>
                      </a:endParaRPr>
                    </a:p>
                    <a:p>
                      <a:endParaRPr lang="en-US" sz="500" kern="1400" dirty="0">
                        <a:solidFill>
                          <a:srgbClr val="000000"/>
                        </a:solidFill>
                        <a:latin typeface="Calibri"/>
                      </a:endParaRPr>
                    </a:p>
                    <a:p>
                      <a:pPr marR="0" indent="0" algn="l" rtl="0">
                        <a:lnSpc>
                          <a:spcPct val="119000"/>
                        </a:lnSpc>
                        <a:spcBef>
                          <a:spcPts val="0"/>
                        </a:spcBef>
                        <a:spcAft>
                          <a:spcPts val="0"/>
                        </a:spcAft>
                      </a:pPr>
                      <a:r>
                        <a:rPr lang="en-US" sz="1200" kern="1400" dirty="0">
                          <a:solidFill>
                            <a:srgbClr val="000000"/>
                          </a:solidFill>
                          <a:latin typeface="Arial"/>
                        </a:rPr>
                        <a:t> </a:t>
                      </a:r>
                      <a:endParaRPr lang="en-US" sz="500" kern="1400" dirty="0">
                        <a:solidFill>
                          <a:srgbClr val="000000"/>
                        </a:solidFill>
                        <a:latin typeface="Calibri"/>
                      </a:endParaRPr>
                    </a:p>
                    <a:p>
                      <a:pPr marR="0" indent="0" algn="l" rtl="0">
                        <a:lnSpc>
                          <a:spcPct val="119000"/>
                        </a:lnSpc>
                        <a:spcBef>
                          <a:spcPts val="0"/>
                        </a:spcBef>
                        <a:spcAft>
                          <a:spcPts val="0"/>
                        </a:spcAft>
                      </a:pPr>
                      <a:r>
                        <a:rPr lang="en-US" sz="1200" kern="1400" dirty="0">
                          <a:solidFill>
                            <a:srgbClr val="000000"/>
                          </a:solidFill>
                          <a:latin typeface="Arial"/>
                        </a:rPr>
                        <a:t> </a:t>
                      </a:r>
                      <a:endParaRPr lang="en-US" sz="500" kern="1400" dirty="0">
                        <a:solidFill>
                          <a:srgbClr val="000000"/>
                        </a:solidFill>
                        <a:latin typeface="Calibri"/>
                      </a:endParaRPr>
                    </a:p>
                  </a:txBody>
                  <a:tcPr marL="65839" marR="65839" marT="32919" marB="32919">
                    <a:lnL>
                      <a:noFill/>
                    </a:lnL>
                    <a:lnR>
                      <a:noFill/>
                    </a:lnR>
                    <a:lnT>
                      <a:noFill/>
                    </a:lnT>
                    <a:lnB>
                      <a:noFill/>
                    </a:lnB>
                  </a:tcPr>
                </a:tc>
                <a:tc>
                  <a:txBody>
                    <a:bodyPr/>
                    <a:lstStyle/>
                    <a:p>
                      <a:pPr marL="228600" indent="-228600">
                        <a:buFont typeface="Arial" panose="020B0604020202020204" pitchFamily="34" charset="0"/>
                        <a:buAutoNum type="arabicPeriod"/>
                      </a:pPr>
                      <a:r>
                        <a:rPr lang="en-US" sz="1000" b="1" kern="1200" cap="none" baseline="0" dirty="0">
                          <a:solidFill>
                            <a:schemeClr val="tx1"/>
                          </a:solidFill>
                          <a:effectLst/>
                          <a:latin typeface="+mn-lt"/>
                          <a:ea typeface="+mn-ea"/>
                          <a:cs typeface="+mn-cs"/>
                        </a:rPr>
                        <a:t>Reflect on the Present:  </a:t>
                      </a:r>
                    </a:p>
                    <a:p>
                      <a:pPr marL="228600" indent="-228600">
                        <a:buFont typeface="Arial" panose="020B0604020202020204" pitchFamily="34" charset="0"/>
                        <a:buChar char="•"/>
                      </a:pPr>
                      <a:r>
                        <a:rPr lang="en-US" sz="1000" kern="1200" cap="none" baseline="0" dirty="0">
                          <a:solidFill>
                            <a:schemeClr val="tx1"/>
                          </a:solidFill>
                          <a:effectLst/>
                          <a:latin typeface="+mn-lt"/>
                          <a:ea typeface="+mn-ea"/>
                          <a:cs typeface="+mn-cs"/>
                        </a:rPr>
                        <a:t>Where on the Continuum the employee’s current performance?   Explain your thinking.</a:t>
                      </a:r>
                    </a:p>
                    <a:p>
                      <a:r>
                        <a:rPr lang="en-US" sz="1000" b="1" kern="1200" cap="none" baseline="0" dirty="0">
                          <a:solidFill>
                            <a:schemeClr val="tx1"/>
                          </a:solidFill>
                          <a:effectLst/>
                          <a:latin typeface="+mn-lt"/>
                          <a:ea typeface="+mn-ea"/>
                          <a:cs typeface="+mn-cs"/>
                        </a:rPr>
                        <a:t>2.   Plans for Future Growth/Moving Ahead</a:t>
                      </a:r>
                      <a:endParaRPr lang="en-US" sz="1000" kern="1200" cap="none" baseline="0" dirty="0">
                        <a:solidFill>
                          <a:schemeClr val="tx1"/>
                        </a:solidFill>
                        <a:effectLst/>
                        <a:latin typeface="+mn-lt"/>
                        <a:ea typeface="+mn-ea"/>
                        <a:cs typeface="+mn-cs"/>
                      </a:endParaRPr>
                    </a:p>
                    <a:p>
                      <a:pPr marL="171450" lvl="0" indent="-171450">
                        <a:buFont typeface="Arial" panose="020B0604020202020204" pitchFamily="34" charset="0"/>
                        <a:buChar char="•"/>
                      </a:pPr>
                      <a:r>
                        <a:rPr lang="en-US" sz="1000" kern="1200" cap="none" baseline="0" dirty="0">
                          <a:solidFill>
                            <a:schemeClr val="tx1"/>
                          </a:solidFill>
                          <a:effectLst/>
                          <a:latin typeface="+mn-lt"/>
                          <a:ea typeface="+mn-ea"/>
                          <a:cs typeface="+mn-cs"/>
                        </a:rPr>
                        <a:t>Describe how this individual can continue moving forward.  Be specific and by discussing ideas for specific actions and steps:</a:t>
                      </a:r>
                    </a:p>
                    <a:p>
                      <a:pPr marL="628650" lvl="1" indent="-171450">
                        <a:buFont typeface="Arial" panose="020B0604020202020204" pitchFamily="34" charset="0"/>
                        <a:buChar char="•"/>
                      </a:pPr>
                      <a:r>
                        <a:rPr lang="en-US" sz="1000" cap="none" baseline="0" dirty="0">
                          <a:effectLst/>
                        </a:rPr>
                        <a:t>Discuss and explore ideas about developing new skills, leveraging strengths, shifting or adopting a new behavior or work style.  </a:t>
                      </a:r>
                    </a:p>
                    <a:p>
                      <a:pPr marL="628650" lvl="1" indent="-171450">
                        <a:buFont typeface="Arial" panose="020B0604020202020204" pitchFamily="34" charset="0"/>
                        <a:buChar char="•"/>
                      </a:pPr>
                      <a:r>
                        <a:rPr lang="en-US" sz="1000" kern="1200" cap="none" baseline="0" dirty="0">
                          <a:solidFill>
                            <a:schemeClr val="tx1"/>
                          </a:solidFill>
                          <a:effectLst/>
                          <a:latin typeface="+mn-lt"/>
                          <a:ea typeface="+mn-ea"/>
                          <a:cs typeface="+mn-cs"/>
                        </a:rPr>
                        <a:t>Together, identify at least one action and agree on next steps.  </a:t>
                      </a:r>
                    </a:p>
                    <a:p>
                      <a:pPr lvl="0"/>
                      <a:endParaRPr lang="en-US" sz="1000" kern="1200" cap="none" baseline="0" dirty="0">
                        <a:solidFill>
                          <a:schemeClr val="tx1"/>
                        </a:solidFill>
                        <a:effectLst/>
                        <a:latin typeface="+mn-lt"/>
                        <a:ea typeface="+mn-ea"/>
                        <a:cs typeface="+mn-cs"/>
                      </a:endParaRPr>
                    </a:p>
                    <a:p>
                      <a:pPr marL="0" indent="0">
                        <a:buNone/>
                      </a:pPr>
                      <a:endParaRPr lang="en-US" sz="100" kern="1400" cap="none" baseline="0" dirty="0">
                        <a:solidFill>
                          <a:srgbClr val="000000"/>
                        </a:solidFill>
                        <a:latin typeface="Calibri"/>
                      </a:endParaRPr>
                    </a:p>
                  </a:txBody>
                  <a:tcPr marL="65839" marR="65839" marT="32919" marB="32919">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21" name="Rectangle 2">
            <a:extLst>
              <a:ext uri="{FF2B5EF4-FFF2-40B4-BE49-F238E27FC236}">
                <a16:creationId xmlns:a16="http://schemas.microsoft.com/office/drawing/2014/main" id="{9759393E-C1B1-40AB-879F-4BB5B5FD0549}"/>
              </a:ext>
            </a:extLst>
          </p:cNvPr>
          <p:cNvSpPr>
            <a:spLocks noChangeArrowheads="1"/>
          </p:cNvSpPr>
          <p:nvPr/>
        </p:nvSpPr>
        <p:spPr bwMode="auto">
          <a:xfrm>
            <a:off x="381000" y="650458"/>
            <a:ext cx="6934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b="1" dirty="0">
                <a:latin typeface="Calibri" panose="020F0502020204030204" pitchFamily="34" charset="0"/>
                <a:ea typeface="Times New Roman" panose="02020603050405020304" pitchFamily="18" charset="0"/>
                <a:cs typeface="Times New Roman" panose="02020603050405020304" pitchFamily="18" charset="0"/>
              </a:rPr>
              <a:t>Guidelines for Using This Worksheet</a:t>
            </a:r>
            <a:br>
              <a:rPr lang="en-US" altLang="en-US" sz="1000" b="1" dirty="0">
                <a:latin typeface="Calibri" panose="020F0502020204030204" pitchFamily="34" charset="0"/>
                <a:ea typeface="Times New Roman" panose="02020603050405020304" pitchFamily="18" charset="0"/>
                <a:cs typeface="Times New Roman" panose="02020603050405020304" pitchFamily="18" charset="0"/>
              </a:rPr>
            </a:br>
            <a:r>
              <a:rPr lang="en-US" altLang="en-US" sz="1000" dirty="0">
                <a:latin typeface="Calibri" panose="020F0502020204030204" pitchFamily="34" charset="0"/>
                <a:ea typeface="Times New Roman" panose="02020603050405020304" pitchFamily="18" charset="0"/>
                <a:cs typeface="Times New Roman" panose="02020603050405020304" pitchFamily="18" charset="0"/>
              </a:rPr>
              <a:t>Use this worksheet and exercise to explain to your manger how you see your performance and potential.  Then listen to your manager’s perspective.  Work to ensure you are aligned and work towards future goals.  </a:t>
            </a:r>
            <a:r>
              <a:rPr kumimoji="0" lang="en-US" altLang="en-US" sz="10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 visual model and questions below are designed to facilitate dialogue about current expectations and ideas for future growth, your interests and potential.   </a:t>
            </a:r>
            <a:endParaRPr kumimoji="0" lang="en-US" altLang="en-US" sz="1800" i="0" u="none" strike="noStrike" cap="none" normalizeH="0" baseline="0" dirty="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25F3D440-2F95-45FD-A941-D3F055519BD9}"/>
              </a:ext>
            </a:extLst>
          </p:cNvPr>
          <p:cNvPicPr>
            <a:picLocks noChangeAspect="1"/>
          </p:cNvPicPr>
          <p:nvPr/>
        </p:nvPicPr>
        <p:blipFill>
          <a:blip r:embed="rId4"/>
          <a:stretch>
            <a:fillRect/>
          </a:stretch>
        </p:blipFill>
        <p:spPr>
          <a:xfrm>
            <a:off x="1828800" y="1380115"/>
            <a:ext cx="4558149" cy="4626080"/>
          </a:xfrm>
          <a:prstGeom prst="rect">
            <a:avLst/>
          </a:prstGeom>
        </p:spPr>
      </p:pic>
    </p:spTree>
    <p:custDataLst>
      <p:tags r:id="rId1"/>
    </p:custDataLst>
    <p:extLst>
      <p:ext uri="{BB962C8B-B14F-4D97-AF65-F5344CB8AC3E}">
        <p14:creationId xmlns:p14="http://schemas.microsoft.com/office/powerpoint/2010/main" val="1555155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44470</TotalTime>
  <Words>109</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Performance and Potential Snapshot:  Visualize and Reflect on Your Performance and Potential</vt:lpstr>
    </vt:vector>
  </TitlesOfParts>
  <Company>Employee Performance Solutions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Resker</dc:creator>
  <cp:lastModifiedBy>WordRake</cp:lastModifiedBy>
  <cp:revision>654</cp:revision>
  <dcterms:created xsi:type="dcterms:W3CDTF">2017-12-08T02:45:57Z</dcterms:created>
  <dcterms:modified xsi:type="dcterms:W3CDTF">2018-08-03T21:12:17Z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C621089B-4171-4C6E-A34A-946E9FA04B98</vt:lpwstr>
  </property>
  <property fmtid="{D5CDD505-2E9C-101B-9397-08002B2CF9AE}" pid="3" name="ArticulatePath">
    <vt:lpwstr>Presentation2</vt:lpwstr>
  </property>
</Properties>
</file>