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95" r:id="rId2"/>
    <p:sldId id="280" r:id="rId3"/>
    <p:sldId id="296" r:id="rId4"/>
    <p:sldId id="288" r:id="rId5"/>
    <p:sldId id="298" r:id="rId6"/>
    <p:sldId id="277" r:id="rId7"/>
    <p:sldId id="270" r:id="rId8"/>
    <p:sldId id="301" r:id="rId9"/>
    <p:sldId id="297" r:id="rId10"/>
    <p:sldId id="299" r:id="rId11"/>
    <p:sldId id="300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 Bertelli" initials="EB" lastIdx="1" clrIdx="0">
    <p:extLst/>
  </p:cmAuthor>
  <p:cmAuthor id="2" name="Emily Bertelli" initials="EB [2]" lastIdx="1" clrIdx="1">
    <p:extLst/>
  </p:cmAuthor>
  <p:cmAuthor id="3" name="Emily Bertelli" initials="EB [3]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83B"/>
    <a:srgbClr val="E5E6E7"/>
    <a:srgbClr val="E40C79"/>
    <a:srgbClr val="595959"/>
    <a:srgbClr val="AB1734"/>
    <a:srgbClr val="931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01"/>
    <p:restoredTop sz="92445"/>
  </p:normalViewPr>
  <p:slideViewPr>
    <p:cSldViewPr snapToGrid="0" snapToObjects="1">
      <p:cViewPr varScale="1">
        <p:scale>
          <a:sx n="117" d="100"/>
          <a:sy n="117" d="100"/>
        </p:scale>
        <p:origin x="1080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0D205B-FDA2-A84D-A050-37F777442208}" type="datetimeFigureOut">
              <a:rPr lang="en-US" smtClean="0"/>
              <a:t>2/1/18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3536D-4CC3-8948-BA67-D764B2418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48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3536D-4CC3-8948-BA67-D764B24188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14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3536D-4CC3-8948-BA67-D764B24188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9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,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"/>
          <p:cNvSpPr/>
          <p:nvPr userDrawn="1"/>
        </p:nvSpPr>
        <p:spPr>
          <a:xfrm>
            <a:off x="0" y="-2"/>
            <a:ext cx="9144000" cy="6858002"/>
          </a:xfrm>
          <a:prstGeom prst="rect">
            <a:avLst/>
          </a:prstGeom>
          <a:solidFill>
            <a:srgbClr val="E5E6E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545953"/>
            <a:ext cx="8779598" cy="1453415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l">
              <a:defRPr sz="4800">
                <a:solidFill>
                  <a:srgbClr val="E40C79"/>
                </a:solidFill>
                <a:latin typeface="Mensch" pitchFamily="2" charset="0"/>
                <a:ea typeface="Mensch" pitchFamily="2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7833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53415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rgbClr val="E40C79"/>
                </a:solidFill>
                <a:latin typeface="Mensch" pitchFamily="2" charset="0"/>
                <a:ea typeface="Mensch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782292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1F383B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61601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40C7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39395" y="1876555"/>
            <a:ext cx="8865210" cy="437406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1F383B"/>
                </a:solidFill>
              </a:defRPr>
            </a:lvl1pPr>
            <a:lvl2pPr marL="457200" indent="0">
              <a:buNone/>
              <a:defRPr sz="2400">
                <a:solidFill>
                  <a:srgbClr val="1F383B"/>
                </a:solidFill>
              </a:defRPr>
            </a:lvl2pPr>
            <a:lvl3pPr marL="914400" indent="0">
              <a:buNone/>
              <a:defRPr sz="2000">
                <a:solidFill>
                  <a:srgbClr val="1F383B"/>
                </a:solidFill>
              </a:defRPr>
            </a:lvl3pPr>
            <a:lvl4pPr marL="1371600" indent="0">
              <a:buNone/>
              <a:defRPr sz="1800">
                <a:solidFill>
                  <a:srgbClr val="1F383B"/>
                </a:solidFill>
              </a:defRPr>
            </a:lvl4pPr>
            <a:lvl5pPr marL="1828800" indent="0">
              <a:buNone/>
              <a:defRPr sz="1800">
                <a:solidFill>
                  <a:srgbClr val="1F383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hape 5"/>
          <p:cNvSpPr txBox="1">
            <a:spLocks/>
          </p:cNvSpPr>
          <p:nvPr userDrawn="1"/>
        </p:nvSpPr>
        <p:spPr>
          <a:xfrm>
            <a:off x="7772400" y="6385241"/>
            <a:ext cx="914400" cy="2692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10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5"/>
          <p:cNvSpPr/>
          <p:nvPr userDrawn="1"/>
        </p:nvSpPr>
        <p:spPr>
          <a:xfrm>
            <a:off x="0" y="-12701"/>
            <a:ext cx="3726954" cy="6883401"/>
          </a:xfrm>
          <a:prstGeom prst="rect">
            <a:avLst/>
          </a:prstGeom>
          <a:solidFill>
            <a:srgbClr val="E5E6E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spcBef>
                <a:spcPts val="400"/>
              </a:spcBef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888" y="457200"/>
            <a:ext cx="2949178" cy="1600200"/>
          </a:xfrm>
        </p:spPr>
        <p:txBody>
          <a:bodyPr anchor="t" anchorCtr="0"/>
          <a:lstStyle>
            <a:lvl1pPr algn="l">
              <a:defRPr sz="3200">
                <a:solidFill>
                  <a:srgbClr val="1F38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888" y="2057400"/>
            <a:ext cx="2949178" cy="3811588"/>
          </a:xfrm>
        </p:spPr>
        <p:txBody>
          <a:bodyPr>
            <a:normAutofit/>
          </a:bodyPr>
          <a:lstStyle>
            <a:lvl1pPr marL="285750" indent="-285750" algn="l">
              <a:buFont typeface="Arial" charset="0"/>
              <a:buChar char="•"/>
              <a:defRPr sz="1800">
                <a:solidFill>
                  <a:srgbClr val="1F383B"/>
                </a:solidFill>
              </a:defRPr>
            </a:lvl1pPr>
            <a:lvl2pPr marL="742950" indent="-285750" algn="l">
              <a:buFont typeface="LucidaGrande" charset="0"/>
              <a:buChar char="-"/>
              <a:defRPr sz="1800">
                <a:solidFill>
                  <a:srgbClr val="1F383B"/>
                </a:solidFill>
              </a:defRPr>
            </a:lvl2pPr>
            <a:lvl3pPr marL="1200150" indent="-285750" algn="l">
              <a:buFont typeface="Arial" charset="0"/>
              <a:buChar char="•"/>
              <a:defRPr sz="1800">
                <a:solidFill>
                  <a:srgbClr val="1F383B"/>
                </a:solidFill>
              </a:defRPr>
            </a:lvl3pPr>
            <a:lvl4pPr marL="809244" indent="0" algn="l">
              <a:buNone/>
              <a:defRPr sz="1800"/>
            </a:lvl4pPr>
            <a:lvl5pPr marL="1828800" indent="0" algn="l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</a:rPr>
              <a:t>Click to edit Master text styles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</a:rPr>
              <a:t>Second level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</a:rPr>
              <a:t>Third level</a:t>
            </a:r>
          </a:p>
        </p:txBody>
      </p:sp>
      <p:sp>
        <p:nvSpPr>
          <p:cNvPr id="8" name="Shape 5"/>
          <p:cNvSpPr>
            <a:spLocks noGrp="1"/>
          </p:cNvSpPr>
          <p:nvPr>
            <p:ph type="sldNum" sz="quarter" idx="10"/>
          </p:nvPr>
        </p:nvSpPr>
        <p:spPr>
          <a:xfrm>
            <a:off x="7772400" y="6385241"/>
            <a:ext cx="914400" cy="2692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232995" y="457199"/>
            <a:ext cx="4453805" cy="5411789"/>
          </a:xfrm>
        </p:spPr>
        <p:txBody>
          <a:bodyPr/>
          <a:lstStyle>
            <a:lvl1pPr>
              <a:defRPr sz="3200">
                <a:solidFill>
                  <a:srgbClr val="595959"/>
                </a:solidFill>
              </a:defRPr>
            </a:lvl1pPr>
            <a:lvl2pPr>
              <a:defRPr sz="2800">
                <a:solidFill>
                  <a:srgbClr val="595959"/>
                </a:solidFill>
              </a:defRPr>
            </a:lvl2pPr>
            <a:lvl3pPr>
              <a:defRPr sz="2400">
                <a:solidFill>
                  <a:srgbClr val="595959"/>
                </a:solidFill>
              </a:defRPr>
            </a:lvl3pPr>
            <a:lvl4pPr>
              <a:defRPr sz="2000">
                <a:solidFill>
                  <a:srgbClr val="595959"/>
                </a:solidFill>
              </a:defRPr>
            </a:lvl4pPr>
            <a:lvl5pPr>
              <a:defRPr sz="2000">
                <a:solidFill>
                  <a:srgbClr val="595959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9943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 -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5"/>
          <p:cNvSpPr/>
          <p:nvPr userDrawn="1"/>
        </p:nvSpPr>
        <p:spPr>
          <a:xfrm>
            <a:off x="5417046" y="-12701"/>
            <a:ext cx="3726954" cy="6883401"/>
          </a:xfrm>
          <a:prstGeom prst="rect">
            <a:avLst/>
          </a:prstGeom>
          <a:solidFill>
            <a:srgbClr val="E5E6E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spcBef>
                <a:spcPts val="400"/>
              </a:spcBef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" name="Shape 5"/>
          <p:cNvSpPr>
            <a:spLocks noGrp="1"/>
          </p:cNvSpPr>
          <p:nvPr>
            <p:ph type="sldNum" sz="quarter" idx="10"/>
          </p:nvPr>
        </p:nvSpPr>
        <p:spPr>
          <a:xfrm>
            <a:off x="7772400" y="6381363"/>
            <a:ext cx="914400" cy="276995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lvl1pPr algn="r">
              <a:defRPr sz="12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28600" y="457199"/>
            <a:ext cx="4682405" cy="5411789"/>
          </a:xfrm>
        </p:spPr>
        <p:txBody>
          <a:bodyPr/>
          <a:lstStyle>
            <a:lvl1pPr>
              <a:defRPr sz="3200">
                <a:solidFill>
                  <a:srgbClr val="595959"/>
                </a:solidFill>
              </a:defRPr>
            </a:lvl1pPr>
            <a:lvl2pPr>
              <a:defRPr sz="2800">
                <a:solidFill>
                  <a:srgbClr val="595959"/>
                </a:solidFill>
              </a:defRPr>
            </a:lvl2pPr>
            <a:lvl3pPr>
              <a:defRPr sz="2400">
                <a:solidFill>
                  <a:srgbClr val="595959"/>
                </a:solidFill>
              </a:defRPr>
            </a:lvl3pPr>
            <a:lvl4pPr>
              <a:defRPr sz="2000">
                <a:solidFill>
                  <a:srgbClr val="595959"/>
                </a:solidFill>
              </a:defRPr>
            </a:lvl4pPr>
            <a:lvl5pPr>
              <a:defRPr sz="2000">
                <a:solidFill>
                  <a:srgbClr val="595959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805934" y="457200"/>
            <a:ext cx="2949178" cy="1600200"/>
          </a:xfrm>
        </p:spPr>
        <p:txBody>
          <a:bodyPr anchor="t" anchorCtr="0"/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805934" y="2057400"/>
            <a:ext cx="2949178" cy="3811588"/>
          </a:xfrm>
        </p:spPr>
        <p:txBody>
          <a:bodyPr>
            <a:normAutofit/>
          </a:bodyPr>
          <a:lstStyle>
            <a:lvl1pPr marL="285750" indent="-285750" algn="l">
              <a:buFont typeface="Arial" charset="0"/>
              <a:buChar char="•"/>
              <a:defRPr sz="1800">
                <a:solidFill>
                  <a:srgbClr val="1F383B"/>
                </a:solidFill>
              </a:defRPr>
            </a:lvl1pPr>
            <a:lvl2pPr marL="742950" indent="-285750" algn="l">
              <a:buFont typeface="LucidaGrande" charset="0"/>
              <a:buChar char="-"/>
              <a:defRPr sz="1800">
                <a:solidFill>
                  <a:srgbClr val="1F383B"/>
                </a:solidFill>
              </a:defRPr>
            </a:lvl2pPr>
            <a:lvl3pPr marL="1200150" indent="-285750" algn="l">
              <a:buFont typeface="Arial" charset="0"/>
              <a:buChar char="•"/>
              <a:defRPr sz="1800">
                <a:solidFill>
                  <a:srgbClr val="1F383B"/>
                </a:solidFill>
              </a:defRPr>
            </a:lvl3pPr>
            <a:lvl4pPr marL="809244" indent="0" algn="l">
              <a:buNone/>
              <a:defRPr sz="1800"/>
            </a:lvl4pPr>
            <a:lvl5pPr marL="1828800" indent="0" algn="l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</a:rPr>
              <a:t>Click to edit Master text styles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</a:rPr>
              <a:t>Second level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45554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6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3"/>
          <p:cNvSpPr/>
          <p:nvPr userDrawn="1"/>
        </p:nvSpPr>
        <p:spPr>
          <a:xfrm>
            <a:off x="0" y="-1"/>
            <a:ext cx="9144000" cy="146367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4636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hape 5"/>
          <p:cNvSpPr>
            <a:spLocks noGrp="1"/>
          </p:cNvSpPr>
          <p:nvPr>
            <p:ph type="sldNum" sz="quarter" idx="4"/>
          </p:nvPr>
        </p:nvSpPr>
        <p:spPr>
          <a:xfrm>
            <a:off x="7772400" y="6385241"/>
            <a:ext cx="914400" cy="2692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286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68" r:id="rId4"/>
    <p:sldLayoutId id="2147483677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rgbClr val="1F383B"/>
          </a:solidFill>
          <a:latin typeface="Mensch" pitchFamily="2" charset="0"/>
          <a:ea typeface="Mensch" pitchFamily="2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F38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F383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F383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F383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F383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1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.ccsa.org/discover_charter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info.ccsa.org/discover_charters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C7AC6-830B-4250-BDDE-6FBB8179C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53912"/>
            <a:ext cx="9144000" cy="233000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5300" dirty="0">
                <a:solidFill>
                  <a:srgbClr val="E40C79"/>
                </a:solidFill>
              </a:rPr>
              <a:t>In-School Campaign</a:t>
            </a:r>
            <a:br>
              <a:rPr lang="en-US" sz="5300" dirty="0">
                <a:solidFill>
                  <a:srgbClr val="E40C79"/>
                </a:solidFill>
              </a:rPr>
            </a:br>
            <a:r>
              <a:rPr lang="en-US" sz="5300" dirty="0">
                <a:solidFill>
                  <a:srgbClr val="E40C79"/>
                </a:solidFill>
              </a:rPr>
              <a:t>Discover Charter Schools</a:t>
            </a:r>
            <a:br>
              <a:rPr lang="en-US" dirty="0">
                <a:solidFill>
                  <a:srgbClr val="E40C79"/>
                </a:solidFill>
              </a:rPr>
            </a:br>
            <a:r>
              <a:rPr lang="en-US" sz="3800" dirty="0">
                <a:solidFill>
                  <a:srgbClr val="1F383B"/>
                </a:solidFill>
                <a:latin typeface="+mn-lt"/>
              </a:rPr>
              <a:t>A school-based, pro-charter campaign.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730722"/>
            <a:ext cx="7118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CHARTER LEADER GUIDE</a:t>
            </a:r>
          </a:p>
          <a:p>
            <a:r>
              <a:rPr lang="en-US" sz="2400" dirty="0"/>
              <a:t>February 2018</a:t>
            </a:r>
          </a:p>
        </p:txBody>
      </p:sp>
    </p:spTree>
    <p:extLst>
      <p:ext uri="{BB962C8B-B14F-4D97-AF65-F5344CB8AC3E}">
        <p14:creationId xmlns:p14="http://schemas.microsoft.com/office/powerpoint/2010/main" val="1713020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410" y="2009954"/>
            <a:ext cx="4883590" cy="48480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32028" y="0"/>
            <a:ext cx="4911972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356" y="17252"/>
            <a:ext cx="4206672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E40C79"/>
                </a:solidFill>
                <a:latin typeface="Mensch Mensch" charset="0"/>
                <a:ea typeface="Mensch Mensch" charset="0"/>
                <a:cs typeface="Mensch Mensch" charset="0"/>
              </a:rPr>
              <a:t>2. Open to all</a:t>
            </a:r>
          </a:p>
          <a:p>
            <a:r>
              <a:rPr lang="en-US" sz="2800" dirty="0">
                <a:solidFill>
                  <a:schemeClr val="dk1"/>
                </a:solidFill>
              </a:rPr>
              <a:t>Public schools that put students first: Charter schools are excellent schools open to all. </a:t>
            </a:r>
            <a:endParaRPr lang="en-US" sz="2400" dirty="0">
              <a:latin typeface="Calibri" charset="0"/>
              <a:ea typeface="Calibri" charset="0"/>
              <a:cs typeface="Times New Roman" charset="0"/>
            </a:endParaRPr>
          </a:p>
          <a:p>
            <a:endParaRPr lang="en-US" sz="2800" dirty="0">
              <a:solidFill>
                <a:schemeClr val="dk1"/>
              </a:solidFill>
            </a:endParaRPr>
          </a:p>
          <a:p>
            <a:r>
              <a:rPr lang="en-US" sz="2200" dirty="0">
                <a:solidFill>
                  <a:schemeClr val="dk1"/>
                </a:solidFill>
              </a:rPr>
              <a:t>Our schools are open to all students and do not have special eligibility or entrance requirements. </a:t>
            </a:r>
          </a:p>
          <a:p>
            <a:r>
              <a:rPr lang="en-US" sz="2200" dirty="0">
                <a:solidFill>
                  <a:schemeClr val="dk1"/>
                </a:solidFill>
              </a:rPr>
              <a:t> </a:t>
            </a:r>
          </a:p>
          <a:p>
            <a:r>
              <a:rPr lang="en-US" sz="2200" dirty="0">
                <a:solidFill>
                  <a:schemeClr val="dk1"/>
                </a:solidFill>
              </a:rPr>
              <a:t>Charter public schools are built on the belief that every student should have the chance to go to a great school that puts their needs first, regardless of zip code, income or ability level. </a:t>
            </a:r>
          </a:p>
          <a:p>
            <a:r>
              <a:rPr lang="en-US" sz="2800" dirty="0"/>
              <a:t> </a:t>
            </a:r>
            <a:endParaRPr lang="en-US" sz="2800" dirty="0">
              <a:latin typeface="Calibri" charset="0"/>
              <a:ea typeface="Calibri" charset="0"/>
              <a:cs typeface="Times New Roman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43890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420" y="513204"/>
            <a:ext cx="4167188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32028" y="-38886"/>
            <a:ext cx="4911972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356" y="17252"/>
            <a:ext cx="4206672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E40C79"/>
                </a:solidFill>
                <a:latin typeface="Mensch Mensch" charset="0"/>
                <a:ea typeface="Mensch Mensch" charset="0"/>
                <a:cs typeface="Mensch Mensch" charset="0"/>
              </a:rPr>
              <a:t>3. Accountable</a:t>
            </a:r>
          </a:p>
          <a:p>
            <a:r>
              <a:rPr lang="en-US" sz="2800" dirty="0">
                <a:solidFill>
                  <a:schemeClr val="dk1"/>
                </a:solidFill>
              </a:rPr>
              <a:t>Public schools that put students first: Charter schools are accountable. </a:t>
            </a:r>
            <a:endParaRPr lang="en-US" sz="2400" dirty="0">
              <a:latin typeface="Calibri" charset="0"/>
              <a:ea typeface="Calibri" charset="0"/>
              <a:cs typeface="Times New Roman" charset="0"/>
            </a:endParaRPr>
          </a:p>
          <a:p>
            <a:endParaRPr lang="en-US" sz="2800" dirty="0">
              <a:solidFill>
                <a:schemeClr val="dk1"/>
              </a:solidFill>
            </a:endParaRPr>
          </a:p>
          <a:p>
            <a:r>
              <a:rPr lang="en-US" sz="2200" dirty="0">
                <a:solidFill>
                  <a:schemeClr val="dk1"/>
                </a:solidFill>
              </a:rPr>
              <a:t>Charter public schools are free from bureaucratic restrictions and red tape that gets between students, teachers and learning. In exchange, our schools are held to high performance standards. </a:t>
            </a:r>
          </a:p>
          <a:p>
            <a:r>
              <a:rPr lang="en-US" sz="2200" dirty="0">
                <a:solidFill>
                  <a:schemeClr val="dk1"/>
                </a:solidFill>
              </a:rPr>
              <a:t> </a:t>
            </a:r>
          </a:p>
          <a:p>
            <a:r>
              <a:rPr lang="en-US" sz="2200" dirty="0">
                <a:solidFill>
                  <a:schemeClr val="dk1"/>
                </a:solidFill>
              </a:rPr>
              <a:t>We are accountable to the families we serve for delivering the results we promise. </a:t>
            </a:r>
          </a:p>
          <a:p>
            <a:r>
              <a:rPr lang="en-US" sz="2800" dirty="0"/>
              <a:t> </a:t>
            </a:r>
            <a:endParaRPr lang="en-US" sz="2800" dirty="0">
              <a:latin typeface="Calibri" charset="0"/>
              <a:ea typeface="Calibri" charset="0"/>
              <a:cs typeface="Times New Roman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09415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40C79"/>
                </a:solidFill>
              </a:rPr>
              <a:t>Charter leader guide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11E0F-F821-41CC-A486-77627D5DE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95" y="1876555"/>
            <a:ext cx="8865210" cy="437406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This guide will help answer: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b="1" dirty="0"/>
              <a:t>Why </a:t>
            </a:r>
            <a:r>
              <a:rPr lang="en-US" dirty="0"/>
              <a:t>we are doing the campaign.</a:t>
            </a:r>
            <a:endParaRPr lang="en-US" b="1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b="1" dirty="0"/>
              <a:t>Who</a:t>
            </a:r>
            <a:r>
              <a:rPr lang="en-US" dirty="0"/>
              <a:t> we are targeting.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b="1" dirty="0"/>
              <a:t>How</a:t>
            </a:r>
            <a:r>
              <a:rPr lang="en-US" dirty="0"/>
              <a:t> you can participate and make the most out of available resources.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b="1" dirty="0"/>
              <a:t>What</a:t>
            </a:r>
            <a:r>
              <a:rPr lang="en-US" dirty="0"/>
              <a:t> messages we encourage you to use.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US" dirty="0"/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99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Campaign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/>
              <a:t>Respond to school leader requests for tools and resources to communicate with their school communities.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US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/>
              <a:t>Equip schools with the tools and resources they need to help boost awareness and support for charter schools in their school communities.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US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/>
              <a:t>Collaborate with charter schools in the implementation of a unified messaging campaign using the branded tools and resources.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US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US" dirty="0"/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758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Target audiences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CCD7E99-C653-471F-BB79-AAE4D4E1C0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328" y="2535989"/>
            <a:ext cx="4136366" cy="3019245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rgbClr val="1F383B"/>
                </a:solidFill>
              </a:rPr>
              <a:t>The general public is largely unaware, and holds undefined views, of charter schools. 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>
                <a:solidFill>
                  <a:srgbClr val="1F383B"/>
                </a:solidFill>
              </a:rPr>
              <a:t>Once informed about the benefits of charter schools, the public supports them.</a:t>
            </a:r>
            <a:endParaRPr lang="en-US" sz="2400" dirty="0"/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endParaRPr lang="en-US" sz="2400" dirty="0">
              <a:solidFill>
                <a:srgbClr val="1F383B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39395" y="2273301"/>
            <a:ext cx="8865210" cy="39773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733694" y="1814811"/>
            <a:ext cx="3" cy="446159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5">
            <a:extLst>
              <a:ext uri="{FF2B5EF4-FFF2-40B4-BE49-F238E27FC236}">
                <a16:creationId xmlns:a16="http://schemas.microsoft.com/office/drawing/2014/main" id="{DCCD7E99-C653-471F-BB79-AAE4D4E1C097}"/>
              </a:ext>
            </a:extLst>
          </p:cNvPr>
          <p:cNvSpPr txBox="1">
            <a:spLocks/>
          </p:cNvSpPr>
          <p:nvPr/>
        </p:nvSpPr>
        <p:spPr>
          <a:xfrm>
            <a:off x="5191627" y="2417996"/>
            <a:ext cx="3266573" cy="3203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1F383B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F383B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F383B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F383B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F383B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/>
              <a:t>Target Audiences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400" dirty="0"/>
              <a:t>Prospective parents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400" dirty="0"/>
              <a:t>Current parents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400" dirty="0"/>
              <a:t>School staff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400" dirty="0"/>
              <a:t>Community leaders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400" dirty="0"/>
              <a:t>Elected officials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400" dirty="0"/>
              <a:t>Opinion leaders</a:t>
            </a: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6924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TRUSTED MESSENGERS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CCD7E99-C653-471F-BB79-AAE4D4E1C0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510" y="1943069"/>
            <a:ext cx="4136366" cy="4221693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rgbClr val="1F383B"/>
                </a:solidFill>
              </a:rPr>
              <a:t>Those closest to charter schools are the most effective and authentic spokespeople, including charter school operators, teachers, students, alumni, and parents.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r>
              <a:rPr lang="en-US" sz="2400" dirty="0"/>
              <a:t>They can act as ambassadors and help reach beyond your school walls. </a:t>
            </a: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endParaRPr lang="en-US" sz="2400" dirty="0">
              <a:solidFill>
                <a:srgbClr val="1F383B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39395" y="2273301"/>
            <a:ext cx="8865210" cy="39773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>
            <a:endCxn id="3" idx="2"/>
          </p:cNvCxnSpPr>
          <p:nvPr/>
        </p:nvCxnSpPr>
        <p:spPr>
          <a:xfrm>
            <a:off x="4571997" y="1789022"/>
            <a:ext cx="3" cy="446159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5">
            <a:extLst>
              <a:ext uri="{FF2B5EF4-FFF2-40B4-BE49-F238E27FC236}">
                <a16:creationId xmlns:a16="http://schemas.microsoft.com/office/drawing/2014/main" id="{DCCD7E99-C653-471F-BB79-AAE4D4E1C097}"/>
              </a:ext>
            </a:extLst>
          </p:cNvPr>
          <p:cNvSpPr txBox="1">
            <a:spLocks/>
          </p:cNvSpPr>
          <p:nvPr/>
        </p:nvSpPr>
        <p:spPr>
          <a:xfrm>
            <a:off x="4720118" y="1937693"/>
            <a:ext cx="4136366" cy="4221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1F383B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F383B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F383B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F383B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F383B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/>
              <a:t>Trusted Messengers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400" dirty="0"/>
              <a:t>Charter school teachers who also worked in traditional district schools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400" dirty="0"/>
              <a:t>Parents of charter school students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400" dirty="0"/>
              <a:t>Current charter school students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400" dirty="0"/>
              <a:t>Charter school alumni </a:t>
            </a: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2685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this Campaign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395" y="1732643"/>
            <a:ext cx="8865210" cy="4683078"/>
          </a:xfrm>
        </p:spPr>
        <p:txBody>
          <a:bodyPr>
            <a:normAutofit/>
          </a:bodyPr>
          <a:lstStyle/>
          <a:p>
            <a:pPr marL="342900" lvl="0" indent="-342900">
              <a:buFont typeface="Arial" charset="0"/>
              <a:buChar char="•"/>
            </a:pPr>
            <a:r>
              <a:rPr lang="en-US" dirty="0"/>
              <a:t>Customize and print the posters. Display them at your school sites. 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dirty="0"/>
              <a:t>Print and distribute FAQs with your school communities. 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dirty="0"/>
              <a:t>Share newsletter articles with your parents and school communities. 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dirty="0"/>
              <a:t>Share social media assets and messages directly across your social media platforms using the hashtag: #</a:t>
            </a:r>
            <a:r>
              <a:rPr lang="en-US" dirty="0" err="1"/>
              <a:t>DiscoverCharterSchools</a:t>
            </a:r>
            <a:r>
              <a:rPr lang="en-US" dirty="0"/>
              <a:t>.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dirty="0"/>
              <a:t>Visit the website (</a:t>
            </a:r>
            <a:r>
              <a:rPr lang="en-US" dirty="0">
                <a:hlinkClick r:id="rId3"/>
              </a:rPr>
              <a:t>https://info.ccsa.org/discover_charters)</a:t>
            </a:r>
            <a:r>
              <a:rPr lang="en-US" dirty="0"/>
              <a:t> for all of the downloadable resources.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670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703" y="0"/>
            <a:ext cx="3199701" cy="6858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E40C79"/>
                </a:solidFill>
              </a:rPr>
              <a:t>Campaign Resources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98489" y="1490012"/>
            <a:ext cx="4453805" cy="5285434"/>
          </a:xfrm>
        </p:spPr>
        <p:txBody>
          <a:bodyPr>
            <a:normAutofit/>
          </a:bodyPr>
          <a:lstStyle/>
          <a:p>
            <a:r>
              <a:rPr lang="en-US" sz="2800" dirty="0"/>
              <a:t>Monthly charter school messaging</a:t>
            </a:r>
          </a:p>
          <a:p>
            <a:r>
              <a:rPr lang="en-US" sz="2800" dirty="0"/>
              <a:t>Sharable/downloadable social media assets</a:t>
            </a:r>
          </a:p>
          <a:p>
            <a:r>
              <a:rPr lang="en-US" sz="2800" dirty="0"/>
              <a:t>Sample newsletter content </a:t>
            </a:r>
          </a:p>
          <a:p>
            <a:r>
              <a:rPr lang="en-US" sz="2800" dirty="0"/>
              <a:t>Customizable posters</a:t>
            </a:r>
          </a:p>
          <a:p>
            <a:r>
              <a:rPr lang="en-US" sz="2800" dirty="0"/>
              <a:t>FAQs </a:t>
            </a:r>
          </a:p>
          <a:p>
            <a:r>
              <a:rPr lang="en-US" sz="2800" dirty="0"/>
              <a:t>Website landing page: </a:t>
            </a:r>
            <a:r>
              <a:rPr lang="en-US" sz="2800" dirty="0">
                <a:hlinkClick r:id="rId2"/>
              </a:rPr>
              <a:t>https://info.ccsa.org/discover_charters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194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70008"/>
            <a:ext cx="9144000" cy="210484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br>
              <a:rPr lang="en-US" sz="5400" dirty="0">
                <a:solidFill>
                  <a:srgbClr val="E40C79"/>
                </a:solidFill>
              </a:rPr>
            </a:br>
            <a:r>
              <a:rPr lang="en-US" sz="5400" dirty="0">
                <a:solidFill>
                  <a:srgbClr val="E40C79"/>
                </a:solidFill>
              </a:rPr>
              <a:t>Messages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57932" y="46237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28867" y="4115926"/>
            <a:ext cx="342959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E40C79"/>
                </a:solidFill>
                <a:latin typeface="Mensch Mensch" charset="0"/>
                <a:ea typeface="Mensch Mensch" charset="0"/>
                <a:cs typeface="Mensch Mensch" charset="0"/>
              </a:rPr>
              <a:t>Month 1: Public</a:t>
            </a:r>
          </a:p>
          <a:p>
            <a:r>
              <a:rPr lang="en-US" sz="2800" dirty="0">
                <a:solidFill>
                  <a:srgbClr val="E40C79"/>
                </a:solidFill>
                <a:latin typeface="Mensch Mensch" charset="0"/>
                <a:ea typeface="Mensch Mensch" charset="0"/>
                <a:cs typeface="Mensch Mensch" charset="0"/>
              </a:rPr>
              <a:t>Month 2: Open to all</a:t>
            </a:r>
          </a:p>
          <a:p>
            <a:r>
              <a:rPr lang="en-US" sz="2800" dirty="0">
                <a:solidFill>
                  <a:srgbClr val="E40C79"/>
                </a:solidFill>
                <a:latin typeface="Mensch Mensch" charset="0"/>
                <a:ea typeface="Mensch Mensch" charset="0"/>
                <a:cs typeface="Mensch Mensch" charset="0"/>
              </a:rPr>
              <a:t>Month 3: Accountable</a:t>
            </a:r>
          </a:p>
          <a:p>
            <a:endParaRPr lang="en-US" sz="2800" dirty="0">
              <a:solidFill>
                <a:srgbClr val="E40C79"/>
              </a:solidFill>
              <a:latin typeface="Mensch Mensch" charset="0"/>
              <a:ea typeface="Mensch Mensch" charset="0"/>
              <a:cs typeface="Mensch Mensc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976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036" y="0"/>
            <a:ext cx="4531976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81036" y="0"/>
            <a:ext cx="4531976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235054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E40C79"/>
                </a:solidFill>
                <a:latin typeface="Mensch Mensch" charset="0"/>
                <a:ea typeface="Mensch Mensch" charset="0"/>
                <a:cs typeface="Mensch Mensch" charset="0"/>
              </a:rPr>
              <a:t>1. Public</a:t>
            </a:r>
          </a:p>
          <a:p>
            <a:r>
              <a:rPr lang="en-US" sz="2800" dirty="0">
                <a:solidFill>
                  <a:schemeClr val="dk1"/>
                </a:solidFill>
              </a:rPr>
              <a:t>Public schools that put students first: Charter schools are public schools. </a:t>
            </a:r>
          </a:p>
          <a:p>
            <a:endParaRPr lang="en-US" sz="2800" dirty="0">
              <a:solidFill>
                <a:schemeClr val="dk1"/>
              </a:solidFill>
            </a:endParaRPr>
          </a:p>
          <a:p>
            <a:r>
              <a:rPr lang="en-US" sz="2200" dirty="0">
                <a:solidFill>
                  <a:schemeClr val="dk1"/>
                </a:solidFill>
              </a:rPr>
              <a:t>Charter public schools strengthen our public school system by offering more kids an opportunity for a great public education that puts their needs first.</a:t>
            </a:r>
          </a:p>
          <a:p>
            <a:r>
              <a:rPr lang="en-US" sz="2200" dirty="0">
                <a:solidFill>
                  <a:schemeClr val="dk1"/>
                </a:solidFill>
              </a:rPr>
              <a:t> </a:t>
            </a:r>
          </a:p>
          <a:p>
            <a:r>
              <a:rPr lang="en-US" sz="2200" dirty="0">
                <a:solidFill>
                  <a:schemeClr val="dk1"/>
                </a:solidFill>
              </a:rPr>
              <a:t>A “one-size fits all” approach doesn’t work when it comes to education. Our schools offer the personal attention, creativity and passionate teaching that kids needs to learn.</a:t>
            </a:r>
            <a:r>
              <a:rPr lang="en-US" sz="2200" dirty="0"/>
              <a:t> </a:t>
            </a:r>
            <a:endParaRPr lang="en-US" sz="2200" dirty="0"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908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F383B"/>
      </a:accent1>
      <a:accent2>
        <a:srgbClr val="005953"/>
      </a:accent2>
      <a:accent3>
        <a:srgbClr val="808080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755</TotalTime>
  <Words>476</Words>
  <Application>Microsoft Macintosh PowerPoint</Application>
  <PresentationFormat>On-screen Show (4:3)</PresentationFormat>
  <Paragraphs>78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LucidaGrande</vt:lpstr>
      <vt:lpstr>Mensch</vt:lpstr>
      <vt:lpstr>Mensch Mensch</vt:lpstr>
      <vt:lpstr>Times New Roman</vt:lpstr>
      <vt:lpstr>Office Theme</vt:lpstr>
      <vt:lpstr>In-School Campaign Discover Charter Schools A school-based, pro-charter campaign. </vt:lpstr>
      <vt:lpstr>Charter leader guide contents</vt:lpstr>
      <vt:lpstr>Campaign goals</vt:lpstr>
      <vt:lpstr>Target audiences</vt:lpstr>
      <vt:lpstr>TRUSTED MESSENGERS</vt:lpstr>
      <vt:lpstr>How to use this Campaign</vt:lpstr>
      <vt:lpstr>Campaign Resources</vt:lpstr>
      <vt:lpstr> Messages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Beldon Wolson</dc:creator>
  <cp:lastModifiedBy>Jaimie King</cp:lastModifiedBy>
  <cp:revision>76</cp:revision>
  <dcterms:created xsi:type="dcterms:W3CDTF">2015-09-17T18:11:00Z</dcterms:created>
  <dcterms:modified xsi:type="dcterms:W3CDTF">2018-02-01T21:47:31Z</dcterms:modified>
</cp:coreProperties>
</file>