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235"/>
    <a:srgbClr val="297FB9"/>
    <a:srgbClr val="D0BD9F"/>
    <a:srgbClr val="D0BA9E"/>
    <a:srgbClr val="297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24"/>
    <p:restoredTop sz="96087"/>
  </p:normalViewPr>
  <p:slideViewPr>
    <p:cSldViewPr>
      <p:cViewPr varScale="1">
        <p:scale>
          <a:sx n="160" d="100"/>
          <a:sy n="160" d="100"/>
        </p:scale>
        <p:origin x="456" y="176"/>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10.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microsoft.com/office/2007/relationships/hdphoto" Target="../media/hdphoto7.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9" name="Object 1" descr="/tmp/-LBYYHi6ekLYGJRM2AzX-HiRes.jpg">
            <a:extLst>
              <a:ext uri="{FF2B5EF4-FFF2-40B4-BE49-F238E27FC236}">
                <a16:creationId xmlns:a16="http://schemas.microsoft.com/office/drawing/2014/main" id="{78ED6035-C4E3-B245-84A3-97CA8900A363}"/>
              </a:ext>
            </a:extLst>
          </p:cNvPr>
          <p:cNvPicPr>
            <a:picLocks noChangeAspect="1"/>
          </p:cNvPicPr>
          <p:nvPr/>
        </p:nvPicPr>
        <p:blipFill>
          <a:blip r:embed="rId2" cstate="print"/>
          <a:src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E1356543-62D2-B24F-B1D4-CF0142B74DDC}"/>
              </a:ext>
            </a:extLst>
          </p:cNvPr>
          <p:cNvSpPr/>
          <p:nvPr/>
        </p:nvSpPr>
        <p:spPr>
          <a:xfrm>
            <a:off x="0" y="0"/>
            <a:ext cx="76200" cy="5143500"/>
          </a:xfrm>
          <a:prstGeom prst="rect">
            <a:avLst/>
          </a:prstGeom>
          <a:solidFill>
            <a:srgbClr val="29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48B4EB6-BEF8-2449-B34B-6A83474E41F1}"/>
              </a:ext>
            </a:extLst>
          </p:cNvPr>
          <p:cNvSpPr/>
          <p:nvPr/>
        </p:nvSpPr>
        <p:spPr>
          <a:xfrm>
            <a:off x="914400" y="2571750"/>
            <a:ext cx="8229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latin typeface="Yu Gothic" charset="-128"/>
                <a:ea typeface="Yu Gothic" charset="-128"/>
                <a:cs typeface="Yu Gothic" charset="-128"/>
              </a:rPr>
              <a:t>For Sales Development Reps (SDRs)</a:t>
            </a:r>
          </a:p>
        </p:txBody>
      </p:sp>
      <p:sp>
        <p:nvSpPr>
          <p:cNvPr id="6" name="Rectangle 5">
            <a:extLst>
              <a:ext uri="{FF2B5EF4-FFF2-40B4-BE49-F238E27FC236}">
                <a16:creationId xmlns:a16="http://schemas.microsoft.com/office/drawing/2014/main" id="{45A7AD39-9E52-9445-9743-4ADCED512CD5}"/>
              </a:ext>
            </a:extLst>
          </p:cNvPr>
          <p:cNvSpPr/>
          <p:nvPr/>
        </p:nvSpPr>
        <p:spPr>
          <a:xfrm>
            <a:off x="876631" y="1200150"/>
            <a:ext cx="8229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latin typeface="Yu Gothic" charset="-128"/>
                <a:ea typeface="Yu Gothic" charset="-128"/>
                <a:cs typeface="Yu Gothic" charset="-128"/>
              </a:rPr>
              <a:t>SALES PLAYBOOK SERIES</a:t>
            </a:r>
          </a:p>
        </p:txBody>
      </p:sp>
      <p:sp>
        <p:nvSpPr>
          <p:cNvPr id="8" name="Rectangle 7">
            <a:extLst>
              <a:ext uri="{FF2B5EF4-FFF2-40B4-BE49-F238E27FC236}">
                <a16:creationId xmlns:a16="http://schemas.microsoft.com/office/drawing/2014/main" id="{A9D19A1C-D7B4-7E45-B0AE-9B655737FB5D}"/>
              </a:ext>
            </a:extLst>
          </p:cNvPr>
          <p:cNvSpPr/>
          <p:nvPr/>
        </p:nvSpPr>
        <p:spPr>
          <a:xfrm>
            <a:off x="685800" y="1885950"/>
            <a:ext cx="8229600" cy="914400"/>
          </a:xfrm>
          <a:prstGeom prst="rect">
            <a:avLst/>
          </a:prstGeom>
          <a:solidFill>
            <a:srgbClr val="D0BD9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343235"/>
                </a:solidFill>
                <a:latin typeface="Yu Gothic" charset="-128"/>
                <a:ea typeface="Yu Gothic" charset="-128"/>
                <a:cs typeface="Yu Gothic" charset="-128"/>
              </a:rPr>
              <a:t> Sales Prospecting Playbook</a:t>
            </a:r>
            <a:endParaRPr lang="en-US" sz="4400" dirty="0">
              <a:solidFill>
                <a:srgbClr val="343235"/>
              </a:solidFill>
            </a:endParaRPr>
          </a:p>
        </p:txBody>
      </p:sp>
      <p:sp>
        <p:nvSpPr>
          <p:cNvPr id="4" name="Rectangle 3">
            <a:extLst>
              <a:ext uri="{FF2B5EF4-FFF2-40B4-BE49-F238E27FC236}">
                <a16:creationId xmlns:a16="http://schemas.microsoft.com/office/drawing/2014/main" id="{05E8BE8B-A887-AD47-8FFF-897C701A9955}"/>
              </a:ext>
            </a:extLst>
          </p:cNvPr>
          <p:cNvSpPr/>
          <p:nvPr/>
        </p:nvSpPr>
        <p:spPr>
          <a:xfrm>
            <a:off x="685800" y="1885950"/>
            <a:ext cx="76200" cy="914400"/>
          </a:xfrm>
          <a:prstGeom prst="rect">
            <a:avLst/>
          </a:prstGeom>
          <a:solidFill>
            <a:srgbClr val="29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bg>
      <p:bgPr>
        <a:solidFill>
          <a:srgbClr val="34323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5E6253-4F15-EC48-B654-7E54EA94159C}"/>
              </a:ext>
            </a:extLst>
          </p:cNvPr>
          <p:cNvSpPr/>
          <p:nvPr/>
        </p:nvSpPr>
        <p:spPr>
          <a:xfrm>
            <a:off x="1414882" y="270076"/>
            <a:ext cx="6486071" cy="523220"/>
          </a:xfrm>
          <a:prstGeom prst="rect">
            <a:avLst/>
          </a:prstGeom>
        </p:spPr>
        <p:txBody>
          <a:bodyPr wrap="none">
            <a:spAutoFit/>
          </a:bodyPr>
          <a:lstStyle/>
          <a:p>
            <a:pPr algn="ctr"/>
            <a:r>
              <a:rPr lang="en-US" sz="2800" dirty="0">
                <a:solidFill>
                  <a:schemeClr val="bg1"/>
                </a:solidFill>
                <a:latin typeface="Yu Gothic" charset="-128"/>
                <a:ea typeface="Yu Gothic" charset="-128"/>
                <a:cs typeface="Yu Gothic" charset="-128"/>
              </a:rPr>
              <a:t>Prospecting Methodology – Sales Side</a:t>
            </a:r>
          </a:p>
        </p:txBody>
      </p:sp>
      <p:sp>
        <p:nvSpPr>
          <p:cNvPr id="4" name="Rectangle 3">
            <a:extLst>
              <a:ext uri="{FF2B5EF4-FFF2-40B4-BE49-F238E27FC236}">
                <a16:creationId xmlns:a16="http://schemas.microsoft.com/office/drawing/2014/main" id="{B4AC9E4A-8C7C-E94A-91BB-F5758678AB52}"/>
              </a:ext>
            </a:extLst>
          </p:cNvPr>
          <p:cNvSpPr/>
          <p:nvPr/>
        </p:nvSpPr>
        <p:spPr>
          <a:xfrm>
            <a:off x="381000" y="742950"/>
            <a:ext cx="8382000" cy="307777"/>
          </a:xfrm>
          <a:prstGeom prst="rect">
            <a:avLst/>
          </a:prstGeom>
        </p:spPr>
        <p:txBody>
          <a:bodyPr wrap="square">
            <a:spAutoFit/>
          </a:bodyPr>
          <a:lstStyle/>
          <a:p>
            <a:pPr algn="ctr"/>
            <a:r>
              <a:rPr lang="en-US" sz="1400" dirty="0">
                <a:solidFill>
                  <a:schemeClr val="bg1"/>
                </a:solidFill>
                <a:latin typeface="Yu Gothic" charset="-128"/>
                <a:ea typeface="Yu Gothic" charset="-128"/>
                <a:cs typeface="Yu Gothic" charset="-128"/>
              </a:rPr>
              <a:t>Once you have followed-up on your MQLs, follow this methodology for your Cold Outreach</a:t>
            </a:r>
          </a:p>
        </p:txBody>
      </p:sp>
      <p:sp>
        <p:nvSpPr>
          <p:cNvPr id="5" name="Pentagon 4">
            <a:extLst>
              <a:ext uri="{FF2B5EF4-FFF2-40B4-BE49-F238E27FC236}">
                <a16:creationId xmlns:a16="http://schemas.microsoft.com/office/drawing/2014/main" id="{21DAB0C5-770D-5849-84FC-E8B0C6021B01}"/>
              </a:ext>
            </a:extLst>
          </p:cNvPr>
          <p:cNvSpPr/>
          <p:nvPr/>
        </p:nvSpPr>
        <p:spPr>
          <a:xfrm>
            <a:off x="375698" y="2724150"/>
            <a:ext cx="2900901" cy="914400"/>
          </a:xfrm>
          <a:prstGeom prst="homePlate">
            <a:avLst>
              <a:gd name="adj" fmla="val 23913"/>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Yu Gothic" charset="-128"/>
                <a:ea typeface="Yu Gothic" charset="-128"/>
              </a:rPr>
              <a:t>Identify Targets</a:t>
            </a:r>
            <a:endParaRPr lang="en-US" sz="1600" dirty="0">
              <a:solidFill>
                <a:schemeClr val="bg1"/>
              </a:solidFill>
            </a:endParaRPr>
          </a:p>
        </p:txBody>
      </p:sp>
      <p:sp>
        <p:nvSpPr>
          <p:cNvPr id="7" name="Chevron 6">
            <a:extLst>
              <a:ext uri="{FF2B5EF4-FFF2-40B4-BE49-F238E27FC236}">
                <a16:creationId xmlns:a16="http://schemas.microsoft.com/office/drawing/2014/main" id="{BF8708C6-37D5-FE45-893F-30A8EEA262D0}"/>
              </a:ext>
            </a:extLst>
          </p:cNvPr>
          <p:cNvSpPr/>
          <p:nvPr/>
        </p:nvSpPr>
        <p:spPr>
          <a:xfrm>
            <a:off x="3124199" y="2724150"/>
            <a:ext cx="2895600" cy="914400"/>
          </a:xfrm>
          <a:prstGeom prst="chevron">
            <a:avLst>
              <a:gd name="adj" fmla="val 23043"/>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latin typeface="Yu Gothic" charset="-128"/>
                <a:ea typeface="Yu Gothic" charset="-128"/>
              </a:rPr>
              <a:t>Outreach Sequence</a:t>
            </a:r>
          </a:p>
        </p:txBody>
      </p:sp>
      <p:sp>
        <p:nvSpPr>
          <p:cNvPr id="8" name="Chevron 7">
            <a:extLst>
              <a:ext uri="{FF2B5EF4-FFF2-40B4-BE49-F238E27FC236}">
                <a16:creationId xmlns:a16="http://schemas.microsoft.com/office/drawing/2014/main" id="{440CC2C6-FF5F-934A-A009-6CFDF0D42249}"/>
              </a:ext>
            </a:extLst>
          </p:cNvPr>
          <p:cNvSpPr/>
          <p:nvPr/>
        </p:nvSpPr>
        <p:spPr>
          <a:xfrm>
            <a:off x="5867400" y="2724150"/>
            <a:ext cx="2895600" cy="914400"/>
          </a:xfrm>
          <a:prstGeom prst="chevron">
            <a:avLst>
              <a:gd name="adj" fmla="val 23043"/>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latin typeface="Yu Gothic" charset="-128"/>
                <a:ea typeface="Yu Gothic" charset="-128"/>
              </a:rPr>
              <a:t>Sending Emails</a:t>
            </a:r>
          </a:p>
        </p:txBody>
      </p:sp>
      <p:sp>
        <p:nvSpPr>
          <p:cNvPr id="9" name="Rectangle 8">
            <a:extLst>
              <a:ext uri="{FF2B5EF4-FFF2-40B4-BE49-F238E27FC236}">
                <a16:creationId xmlns:a16="http://schemas.microsoft.com/office/drawing/2014/main" id="{B5C92332-4A73-B54D-9CF6-777850E2AA57}"/>
              </a:ext>
            </a:extLst>
          </p:cNvPr>
          <p:cNvSpPr/>
          <p:nvPr/>
        </p:nvSpPr>
        <p:spPr>
          <a:xfrm>
            <a:off x="319507" y="1812727"/>
            <a:ext cx="2728492" cy="830997"/>
          </a:xfrm>
          <a:prstGeom prst="rect">
            <a:avLst/>
          </a:prstGeom>
        </p:spPr>
        <p:txBody>
          <a:bodyPr wrap="square">
            <a:spAutoFit/>
          </a:bodyPr>
          <a:lstStyle/>
          <a:p>
            <a:r>
              <a:rPr lang="en-US" sz="1200" dirty="0">
                <a:solidFill>
                  <a:schemeClr val="bg1"/>
                </a:solidFill>
                <a:latin typeface="Yu Gothic" charset="-128"/>
                <a:ea typeface="Yu Gothic" charset="-128"/>
                <a:cs typeface="Yu Gothic" charset="-128"/>
              </a:rPr>
              <a:t>Sales Ops will provide you with a SFDC Lead View you should use. This filters out recent MQLs so you don’t inundate them with emails.</a:t>
            </a:r>
            <a:endParaRPr lang="en-US" sz="1200" dirty="0"/>
          </a:p>
        </p:txBody>
      </p:sp>
      <p:sp>
        <p:nvSpPr>
          <p:cNvPr id="10" name="Rectangle 9">
            <a:extLst>
              <a:ext uri="{FF2B5EF4-FFF2-40B4-BE49-F238E27FC236}">
                <a16:creationId xmlns:a16="http://schemas.microsoft.com/office/drawing/2014/main" id="{06D12A58-35D5-134F-9C8F-78505076D155}"/>
              </a:ext>
            </a:extLst>
          </p:cNvPr>
          <p:cNvSpPr/>
          <p:nvPr/>
        </p:nvSpPr>
        <p:spPr>
          <a:xfrm>
            <a:off x="3134801" y="3678507"/>
            <a:ext cx="2667001" cy="1015663"/>
          </a:xfrm>
          <a:prstGeom prst="rect">
            <a:avLst/>
          </a:prstGeom>
        </p:spPr>
        <p:txBody>
          <a:bodyPr wrap="square">
            <a:spAutoFit/>
          </a:bodyPr>
          <a:lstStyle/>
          <a:p>
            <a:r>
              <a:rPr lang="en-US" sz="1200" dirty="0">
                <a:solidFill>
                  <a:schemeClr val="bg1"/>
                </a:solidFill>
                <a:latin typeface="Yu Gothic" charset="-128"/>
                <a:ea typeface="Yu Gothic" charset="-128"/>
                <a:cs typeface="Yu Gothic" charset="-128"/>
              </a:rPr>
              <a:t>Sales ops has created a series of “Outreach Sequence” templates in </a:t>
            </a:r>
            <a:r>
              <a:rPr lang="en-US" sz="1200" dirty="0" err="1">
                <a:solidFill>
                  <a:schemeClr val="bg1"/>
                </a:solidFill>
                <a:latin typeface="Yu Gothic" charset="-128"/>
                <a:ea typeface="Yu Gothic" charset="-128"/>
                <a:cs typeface="Yu Gothic" charset="-128"/>
              </a:rPr>
              <a:t>Prospect.io</a:t>
            </a:r>
            <a:r>
              <a:rPr lang="en-US" sz="1200" dirty="0">
                <a:solidFill>
                  <a:schemeClr val="bg1"/>
                </a:solidFill>
                <a:latin typeface="Yu Gothic" charset="-128"/>
                <a:ea typeface="Yu Gothic" charset="-128"/>
                <a:cs typeface="Yu Gothic" charset="-128"/>
              </a:rPr>
              <a:t> for each Target Persona. They will send you the credentials and links to training. </a:t>
            </a:r>
            <a:endParaRPr lang="en-US" sz="1200" dirty="0"/>
          </a:p>
        </p:txBody>
      </p:sp>
      <p:sp>
        <p:nvSpPr>
          <p:cNvPr id="11" name="Rectangle 10">
            <a:extLst>
              <a:ext uri="{FF2B5EF4-FFF2-40B4-BE49-F238E27FC236}">
                <a16:creationId xmlns:a16="http://schemas.microsoft.com/office/drawing/2014/main" id="{CAD9D484-6422-9A4F-8BB7-BAA2B143137F}"/>
              </a:ext>
            </a:extLst>
          </p:cNvPr>
          <p:cNvSpPr/>
          <p:nvPr/>
        </p:nvSpPr>
        <p:spPr>
          <a:xfrm>
            <a:off x="5867400" y="1628061"/>
            <a:ext cx="2705149" cy="1015663"/>
          </a:xfrm>
          <a:prstGeom prst="rect">
            <a:avLst/>
          </a:prstGeom>
        </p:spPr>
        <p:txBody>
          <a:bodyPr wrap="square">
            <a:spAutoFit/>
          </a:bodyPr>
          <a:lstStyle/>
          <a:p>
            <a:r>
              <a:rPr lang="en-US" sz="1200" dirty="0">
                <a:solidFill>
                  <a:schemeClr val="bg1"/>
                </a:solidFill>
                <a:latin typeface="Yu Gothic" charset="-128"/>
                <a:ea typeface="Yu Gothic" charset="-128"/>
                <a:cs typeface="Yu Gothic" charset="-128"/>
              </a:rPr>
              <a:t>When you have identified your target contacts you can add them to the correct Outreach Sequence. Direct replies will come straight to your regular email account.</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bg>
      <p:bgPr>
        <a:solidFill>
          <a:srgbClr val="34323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A63B11-8792-C447-8C84-2343211F9351}"/>
              </a:ext>
            </a:extLst>
          </p:cNvPr>
          <p:cNvSpPr/>
          <p:nvPr/>
        </p:nvSpPr>
        <p:spPr>
          <a:xfrm>
            <a:off x="2936136" y="270076"/>
            <a:ext cx="3443571" cy="523220"/>
          </a:xfrm>
          <a:prstGeom prst="rect">
            <a:avLst/>
          </a:prstGeom>
        </p:spPr>
        <p:txBody>
          <a:bodyPr wrap="none">
            <a:spAutoFit/>
          </a:bodyPr>
          <a:lstStyle/>
          <a:p>
            <a:pPr algn="ctr"/>
            <a:r>
              <a:rPr lang="en-US" sz="2800" dirty="0">
                <a:solidFill>
                  <a:schemeClr val="bg1"/>
                </a:solidFill>
                <a:latin typeface="Yu Gothic" charset="-128"/>
                <a:ea typeface="Yu Gothic" charset="-128"/>
                <a:cs typeface="Yu Gothic" charset="-128"/>
              </a:rPr>
              <a:t>Triaging Responses</a:t>
            </a:r>
          </a:p>
        </p:txBody>
      </p:sp>
      <p:sp>
        <p:nvSpPr>
          <p:cNvPr id="4" name="Rectangle 3">
            <a:extLst>
              <a:ext uri="{FF2B5EF4-FFF2-40B4-BE49-F238E27FC236}">
                <a16:creationId xmlns:a16="http://schemas.microsoft.com/office/drawing/2014/main" id="{ECD1F44E-53AA-454C-88D0-EFB78DB55BD3}"/>
              </a:ext>
            </a:extLst>
          </p:cNvPr>
          <p:cNvSpPr/>
          <p:nvPr/>
        </p:nvSpPr>
        <p:spPr>
          <a:xfrm>
            <a:off x="457200" y="742950"/>
            <a:ext cx="8229600" cy="523220"/>
          </a:xfrm>
          <a:prstGeom prst="rect">
            <a:avLst/>
          </a:prstGeom>
        </p:spPr>
        <p:txBody>
          <a:bodyPr wrap="square">
            <a:spAutoFit/>
          </a:bodyPr>
          <a:lstStyle/>
          <a:p>
            <a:pPr algn="ctr"/>
            <a:r>
              <a:rPr lang="en-US" sz="1400" dirty="0">
                <a:solidFill>
                  <a:schemeClr val="bg1"/>
                </a:solidFill>
                <a:latin typeface="Yu Gothic" charset="-128"/>
                <a:ea typeface="Yu Gothic" charset="-128"/>
                <a:cs typeface="Yu Gothic" charset="-128"/>
              </a:rPr>
              <a:t>There are 3 potential outcomes based on the responses you receive from your MQL Follow-ups and Cold Outreach Sequences</a:t>
            </a:r>
          </a:p>
        </p:txBody>
      </p:sp>
      <p:sp>
        <p:nvSpPr>
          <p:cNvPr id="5" name="Rectangle 4">
            <a:extLst>
              <a:ext uri="{FF2B5EF4-FFF2-40B4-BE49-F238E27FC236}">
                <a16:creationId xmlns:a16="http://schemas.microsoft.com/office/drawing/2014/main" id="{B66853C7-13FE-7843-8D71-4EEAC50393E2}"/>
              </a:ext>
            </a:extLst>
          </p:cNvPr>
          <p:cNvSpPr/>
          <p:nvPr/>
        </p:nvSpPr>
        <p:spPr>
          <a:xfrm>
            <a:off x="475753" y="4095750"/>
            <a:ext cx="8229600" cy="954107"/>
          </a:xfrm>
          <a:prstGeom prst="rect">
            <a:avLst/>
          </a:prstGeom>
        </p:spPr>
        <p:txBody>
          <a:bodyPr wrap="square">
            <a:spAutoFit/>
          </a:bodyPr>
          <a:lstStyle/>
          <a:p>
            <a:pPr algn="ctr"/>
            <a:r>
              <a:rPr lang="en-US" sz="1400" dirty="0">
                <a:solidFill>
                  <a:schemeClr val="bg1"/>
                </a:solidFill>
                <a:latin typeface="Yu Gothic" charset="-128"/>
                <a:ea typeface="Yu Gothic" charset="-128"/>
                <a:cs typeface="Yu Gothic" charset="-128"/>
              </a:rPr>
              <a:t>Convert the contact to Opportunity when you have qualified them for BANT in your call. If their response is neutral such as “let’s touch base later in the year” then mark the Lead Status = Recycle. If their response is very negative such as “stop bothering me”, or you see they are a student, mark Lead Status = “Unqualified”</a:t>
            </a:r>
          </a:p>
        </p:txBody>
      </p:sp>
      <p:sp>
        <p:nvSpPr>
          <p:cNvPr id="6" name="Rectangle 5">
            <a:extLst>
              <a:ext uri="{FF2B5EF4-FFF2-40B4-BE49-F238E27FC236}">
                <a16:creationId xmlns:a16="http://schemas.microsoft.com/office/drawing/2014/main" id="{9DCE838E-84DE-F14E-A494-D4100E9B3C64}"/>
              </a:ext>
            </a:extLst>
          </p:cNvPr>
          <p:cNvSpPr/>
          <p:nvPr/>
        </p:nvSpPr>
        <p:spPr>
          <a:xfrm>
            <a:off x="5410200" y="3028950"/>
            <a:ext cx="685800" cy="753928"/>
          </a:xfrm>
          <a:prstGeom prst="rect">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5A47F5-7322-2F4A-9E0A-0358B602FE6D}"/>
              </a:ext>
            </a:extLst>
          </p:cNvPr>
          <p:cNvSpPr/>
          <p:nvPr/>
        </p:nvSpPr>
        <p:spPr>
          <a:xfrm>
            <a:off x="3200400" y="3028950"/>
            <a:ext cx="685800" cy="753928"/>
          </a:xfrm>
          <a:prstGeom prst="rect">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8ABD99-D6E6-7648-B475-BAC8BF171AFF}"/>
              </a:ext>
            </a:extLst>
          </p:cNvPr>
          <p:cNvSpPr/>
          <p:nvPr/>
        </p:nvSpPr>
        <p:spPr>
          <a:xfrm>
            <a:off x="4315021" y="1808495"/>
            <a:ext cx="685800" cy="753928"/>
          </a:xfrm>
          <a:prstGeom prst="rect">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FAC8B5-6F31-7B4E-8B29-B40FC107D863}"/>
              </a:ext>
            </a:extLst>
          </p:cNvPr>
          <p:cNvSpPr/>
          <p:nvPr/>
        </p:nvSpPr>
        <p:spPr>
          <a:xfrm>
            <a:off x="3555654" y="1420958"/>
            <a:ext cx="2069797" cy="307777"/>
          </a:xfrm>
          <a:prstGeom prst="rect">
            <a:avLst/>
          </a:prstGeom>
        </p:spPr>
        <p:txBody>
          <a:bodyPr wrap="none">
            <a:spAutoFit/>
          </a:bodyPr>
          <a:lstStyle/>
          <a:p>
            <a:r>
              <a:rPr lang="en-US" sz="1400" dirty="0">
                <a:solidFill>
                  <a:schemeClr val="bg1"/>
                </a:solidFill>
                <a:latin typeface="Yu Gothic" charset="-128"/>
                <a:ea typeface="Yu Gothic" charset="-128"/>
              </a:rPr>
              <a:t>Convert to Opportunity</a:t>
            </a:r>
            <a:endParaRPr lang="en-US" sz="1400" dirty="0"/>
          </a:p>
        </p:txBody>
      </p:sp>
      <p:sp>
        <p:nvSpPr>
          <p:cNvPr id="10" name="Rectangle 9">
            <a:extLst>
              <a:ext uri="{FF2B5EF4-FFF2-40B4-BE49-F238E27FC236}">
                <a16:creationId xmlns:a16="http://schemas.microsoft.com/office/drawing/2014/main" id="{9553839A-01E8-5E4D-A9E9-8CD96A7B7664}"/>
              </a:ext>
            </a:extLst>
          </p:cNvPr>
          <p:cNvSpPr/>
          <p:nvPr/>
        </p:nvSpPr>
        <p:spPr>
          <a:xfrm>
            <a:off x="6182929" y="3257550"/>
            <a:ext cx="827471" cy="307777"/>
          </a:xfrm>
          <a:prstGeom prst="rect">
            <a:avLst/>
          </a:prstGeom>
        </p:spPr>
        <p:txBody>
          <a:bodyPr wrap="none">
            <a:spAutoFit/>
          </a:bodyPr>
          <a:lstStyle/>
          <a:p>
            <a:r>
              <a:rPr lang="en-US" sz="1400" dirty="0">
                <a:solidFill>
                  <a:schemeClr val="bg1"/>
                </a:solidFill>
                <a:latin typeface="Yu Gothic" charset="-128"/>
                <a:ea typeface="Yu Gothic" charset="-128"/>
              </a:rPr>
              <a:t>Recycle</a:t>
            </a:r>
            <a:endParaRPr lang="en-US" sz="1400" dirty="0"/>
          </a:p>
        </p:txBody>
      </p:sp>
      <p:sp>
        <p:nvSpPr>
          <p:cNvPr id="11" name="Rectangle 10">
            <a:extLst>
              <a:ext uri="{FF2B5EF4-FFF2-40B4-BE49-F238E27FC236}">
                <a16:creationId xmlns:a16="http://schemas.microsoft.com/office/drawing/2014/main" id="{83C9DEEA-E060-2843-8882-0882C1CB4FDA}"/>
              </a:ext>
            </a:extLst>
          </p:cNvPr>
          <p:cNvSpPr/>
          <p:nvPr/>
        </p:nvSpPr>
        <p:spPr>
          <a:xfrm>
            <a:off x="2057400" y="3257550"/>
            <a:ext cx="1138453" cy="307777"/>
          </a:xfrm>
          <a:prstGeom prst="rect">
            <a:avLst/>
          </a:prstGeom>
        </p:spPr>
        <p:txBody>
          <a:bodyPr wrap="none">
            <a:spAutoFit/>
          </a:bodyPr>
          <a:lstStyle/>
          <a:p>
            <a:r>
              <a:rPr lang="en-US" sz="1400" dirty="0">
                <a:solidFill>
                  <a:schemeClr val="bg1"/>
                </a:solidFill>
                <a:latin typeface="Yu Gothic" charset="-128"/>
                <a:ea typeface="Yu Gothic" charset="-128"/>
              </a:rPr>
              <a:t>Unqualified</a:t>
            </a:r>
            <a:endParaRPr lang="en-US" sz="1400" dirty="0"/>
          </a:p>
        </p:txBody>
      </p:sp>
      <p:pic>
        <p:nvPicPr>
          <p:cNvPr id="12" name="Picture 11">
            <a:extLst>
              <a:ext uri="{FF2B5EF4-FFF2-40B4-BE49-F238E27FC236}">
                <a16:creationId xmlns:a16="http://schemas.microsoft.com/office/drawing/2014/main" id="{20E67CB4-7C0B-8649-8974-09E8344E856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5566952" y="3257550"/>
            <a:ext cx="376648" cy="376648"/>
          </a:xfrm>
          <a:prstGeom prst="rect">
            <a:avLst/>
          </a:prstGeom>
        </p:spPr>
      </p:pic>
      <p:pic>
        <p:nvPicPr>
          <p:cNvPr id="13" name="Picture 12">
            <a:extLst>
              <a:ext uri="{FF2B5EF4-FFF2-40B4-BE49-F238E27FC236}">
                <a16:creationId xmlns:a16="http://schemas.microsoft.com/office/drawing/2014/main" id="{1C7E61AF-F0C9-C740-8AFC-EBA15BF5ED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3352800" y="3188003"/>
            <a:ext cx="374347" cy="374347"/>
          </a:xfrm>
          <a:prstGeom prst="rect">
            <a:avLst/>
          </a:prstGeom>
        </p:spPr>
      </p:pic>
      <p:pic>
        <p:nvPicPr>
          <p:cNvPr id="14" name="Picture 13">
            <a:extLst>
              <a:ext uri="{FF2B5EF4-FFF2-40B4-BE49-F238E27FC236}">
                <a16:creationId xmlns:a16="http://schemas.microsoft.com/office/drawing/2014/main" id="{23ECCEC3-D104-2249-B28D-3A140D353BA8}"/>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4380010" y="1910710"/>
            <a:ext cx="555821" cy="555821"/>
          </a:xfrm>
          <a:prstGeom prst="rect">
            <a:avLst/>
          </a:prstGeom>
        </p:spPr>
      </p:pic>
      <p:sp>
        <p:nvSpPr>
          <p:cNvPr id="15" name="Rectangle 14">
            <a:extLst>
              <a:ext uri="{FF2B5EF4-FFF2-40B4-BE49-F238E27FC236}">
                <a16:creationId xmlns:a16="http://schemas.microsoft.com/office/drawing/2014/main" id="{11E28196-DA7C-484A-9885-5F5EA8FDA8F7}"/>
              </a:ext>
            </a:extLst>
          </p:cNvPr>
          <p:cNvSpPr/>
          <p:nvPr/>
        </p:nvSpPr>
        <p:spPr>
          <a:xfrm>
            <a:off x="4253017" y="3172342"/>
            <a:ext cx="827471" cy="307777"/>
          </a:xfrm>
          <a:prstGeom prst="rect">
            <a:avLst/>
          </a:prstGeom>
        </p:spPr>
        <p:txBody>
          <a:bodyPr wrap="none">
            <a:spAutoFit/>
          </a:bodyPr>
          <a:lstStyle/>
          <a:p>
            <a:r>
              <a:rPr lang="en-US" sz="1400" dirty="0">
                <a:solidFill>
                  <a:schemeClr val="bg1"/>
                </a:solidFill>
                <a:latin typeface="Yu Gothic" charset="-128"/>
                <a:ea typeface="Yu Gothic" charset="-128"/>
              </a:rPr>
              <a:t>TRIAGE</a:t>
            </a:r>
            <a:endParaRPr lang="en-US" sz="1400" dirty="0"/>
          </a:p>
        </p:txBody>
      </p:sp>
      <p:sp>
        <p:nvSpPr>
          <p:cNvPr id="16" name="Right Arrow 15">
            <a:extLst>
              <a:ext uri="{FF2B5EF4-FFF2-40B4-BE49-F238E27FC236}">
                <a16:creationId xmlns:a16="http://schemas.microsoft.com/office/drawing/2014/main" id="{A17D1518-7DA7-3942-B9F3-A5D01F20BD8A}"/>
              </a:ext>
            </a:extLst>
          </p:cNvPr>
          <p:cNvSpPr/>
          <p:nvPr/>
        </p:nvSpPr>
        <p:spPr>
          <a:xfrm>
            <a:off x="5082209" y="3232068"/>
            <a:ext cx="195864" cy="1883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D709D762-5E20-6240-B105-E6923AD074D6}"/>
              </a:ext>
            </a:extLst>
          </p:cNvPr>
          <p:cNvSpPr/>
          <p:nvPr/>
        </p:nvSpPr>
        <p:spPr>
          <a:xfrm rot="10800000">
            <a:off x="4013689" y="3245417"/>
            <a:ext cx="195864" cy="1883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41EFEEEF-91A3-354A-98B8-0A136AE0AEE5}"/>
              </a:ext>
            </a:extLst>
          </p:cNvPr>
          <p:cNvSpPr/>
          <p:nvPr/>
        </p:nvSpPr>
        <p:spPr>
          <a:xfrm rot="16200000">
            <a:off x="4572000" y="2840626"/>
            <a:ext cx="195864" cy="1883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3">
    <p:bg>
      <p:bgPr>
        <a:solidFill>
          <a:srgbClr val="297FB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AAD26D-2522-1F46-8637-B09E95552D07}"/>
              </a:ext>
            </a:extLst>
          </p:cNvPr>
          <p:cNvSpPr/>
          <p:nvPr/>
        </p:nvSpPr>
        <p:spPr>
          <a:xfrm>
            <a:off x="2743200" y="209550"/>
            <a:ext cx="3789820" cy="523220"/>
          </a:xfrm>
          <a:prstGeom prst="rect">
            <a:avLst/>
          </a:prstGeom>
        </p:spPr>
        <p:txBody>
          <a:bodyPr wrap="none">
            <a:spAutoFit/>
          </a:bodyPr>
          <a:lstStyle/>
          <a:p>
            <a:pPr algn="ctr"/>
            <a:r>
              <a:rPr lang="en-US" sz="2800" dirty="0">
                <a:solidFill>
                  <a:schemeClr val="bg1"/>
                </a:solidFill>
                <a:latin typeface="Yu Gothic" charset="-128"/>
                <a:ea typeface="Yu Gothic" charset="-128"/>
                <a:cs typeface="Yu Gothic" charset="-128"/>
              </a:rPr>
              <a:t>Lifecycle of a Contact</a:t>
            </a:r>
          </a:p>
        </p:txBody>
      </p:sp>
      <p:sp>
        <p:nvSpPr>
          <p:cNvPr id="4" name="Pentagon 3">
            <a:extLst>
              <a:ext uri="{FF2B5EF4-FFF2-40B4-BE49-F238E27FC236}">
                <a16:creationId xmlns:a16="http://schemas.microsoft.com/office/drawing/2014/main" id="{34760813-9F45-B948-B040-521FBE3D1362}"/>
              </a:ext>
            </a:extLst>
          </p:cNvPr>
          <p:cNvSpPr/>
          <p:nvPr/>
        </p:nvSpPr>
        <p:spPr>
          <a:xfrm>
            <a:off x="323850" y="2571750"/>
            <a:ext cx="1752600" cy="914400"/>
          </a:xfrm>
          <a:prstGeom prst="homePlate">
            <a:avLst>
              <a:gd name="adj" fmla="val 239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343235"/>
                </a:solidFill>
                <a:latin typeface="Yu Gothic" charset="-128"/>
                <a:ea typeface="Yu Gothic" charset="-128"/>
              </a:rPr>
              <a:t>Lead</a:t>
            </a:r>
            <a:endParaRPr lang="en-US" sz="1600" dirty="0">
              <a:solidFill>
                <a:srgbClr val="343235"/>
              </a:solidFill>
            </a:endParaRPr>
          </a:p>
        </p:txBody>
      </p:sp>
      <p:sp>
        <p:nvSpPr>
          <p:cNvPr id="5" name="Chevron 4">
            <a:extLst>
              <a:ext uri="{FF2B5EF4-FFF2-40B4-BE49-F238E27FC236}">
                <a16:creationId xmlns:a16="http://schemas.microsoft.com/office/drawing/2014/main" id="{E6E997FD-4670-724F-8777-44D7813B7116}"/>
              </a:ext>
            </a:extLst>
          </p:cNvPr>
          <p:cNvSpPr/>
          <p:nvPr/>
        </p:nvSpPr>
        <p:spPr>
          <a:xfrm>
            <a:off x="1981200" y="2571750"/>
            <a:ext cx="1752600" cy="914400"/>
          </a:xfrm>
          <a:prstGeom prst="chevron">
            <a:avLst>
              <a:gd name="adj" fmla="val 230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343235"/>
                </a:solidFill>
              </a:rPr>
              <a:t>MQL</a:t>
            </a:r>
          </a:p>
        </p:txBody>
      </p:sp>
      <p:sp>
        <p:nvSpPr>
          <p:cNvPr id="6" name="Chevron 5">
            <a:extLst>
              <a:ext uri="{FF2B5EF4-FFF2-40B4-BE49-F238E27FC236}">
                <a16:creationId xmlns:a16="http://schemas.microsoft.com/office/drawing/2014/main" id="{B2A622C0-5B9E-9A44-AF0F-1AEF13AB24C5}"/>
              </a:ext>
            </a:extLst>
          </p:cNvPr>
          <p:cNvSpPr/>
          <p:nvPr/>
        </p:nvSpPr>
        <p:spPr>
          <a:xfrm>
            <a:off x="3638550" y="2571750"/>
            <a:ext cx="1752600" cy="914400"/>
          </a:xfrm>
          <a:prstGeom prst="chevron">
            <a:avLst>
              <a:gd name="adj" fmla="val 230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343235"/>
                </a:solidFill>
              </a:rPr>
              <a:t>Opportunity</a:t>
            </a:r>
          </a:p>
        </p:txBody>
      </p:sp>
      <p:sp>
        <p:nvSpPr>
          <p:cNvPr id="7" name="Chevron 6">
            <a:extLst>
              <a:ext uri="{FF2B5EF4-FFF2-40B4-BE49-F238E27FC236}">
                <a16:creationId xmlns:a16="http://schemas.microsoft.com/office/drawing/2014/main" id="{ECCEFE76-29BC-C044-B3F1-4E1ED6223966}"/>
              </a:ext>
            </a:extLst>
          </p:cNvPr>
          <p:cNvSpPr/>
          <p:nvPr/>
        </p:nvSpPr>
        <p:spPr>
          <a:xfrm>
            <a:off x="5295900" y="2571750"/>
            <a:ext cx="1752600" cy="914400"/>
          </a:xfrm>
          <a:prstGeom prst="chevron">
            <a:avLst>
              <a:gd name="adj" fmla="val 230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343235"/>
                </a:solidFill>
              </a:rPr>
              <a:t>Pipeline Opportunity</a:t>
            </a:r>
          </a:p>
        </p:txBody>
      </p:sp>
      <p:sp>
        <p:nvSpPr>
          <p:cNvPr id="8" name="Chevron 7">
            <a:extLst>
              <a:ext uri="{FF2B5EF4-FFF2-40B4-BE49-F238E27FC236}">
                <a16:creationId xmlns:a16="http://schemas.microsoft.com/office/drawing/2014/main" id="{B2FBC3F2-838D-BA47-A966-F96BAF481FFA}"/>
              </a:ext>
            </a:extLst>
          </p:cNvPr>
          <p:cNvSpPr/>
          <p:nvPr/>
        </p:nvSpPr>
        <p:spPr>
          <a:xfrm>
            <a:off x="6953250" y="2571750"/>
            <a:ext cx="1752600" cy="914400"/>
          </a:xfrm>
          <a:prstGeom prst="chevron">
            <a:avLst>
              <a:gd name="adj" fmla="val 230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343235"/>
                </a:solidFill>
              </a:rPr>
              <a:t>Customer</a:t>
            </a:r>
          </a:p>
        </p:txBody>
      </p:sp>
      <p:sp>
        <p:nvSpPr>
          <p:cNvPr id="9" name="Rectangle 8">
            <a:extLst>
              <a:ext uri="{FF2B5EF4-FFF2-40B4-BE49-F238E27FC236}">
                <a16:creationId xmlns:a16="http://schemas.microsoft.com/office/drawing/2014/main" id="{81E23E34-C419-CE4A-A69C-EB6BF88E0DA0}"/>
              </a:ext>
            </a:extLst>
          </p:cNvPr>
          <p:cNvSpPr/>
          <p:nvPr/>
        </p:nvSpPr>
        <p:spPr>
          <a:xfrm>
            <a:off x="371475" y="1339394"/>
            <a:ext cx="1657350" cy="1169551"/>
          </a:xfrm>
          <a:prstGeom prst="rect">
            <a:avLst/>
          </a:prstGeom>
        </p:spPr>
        <p:txBody>
          <a:bodyPr wrap="square">
            <a:spAutoFit/>
          </a:bodyPr>
          <a:lstStyle/>
          <a:p>
            <a:r>
              <a:rPr lang="en-US" sz="1400" dirty="0">
                <a:solidFill>
                  <a:schemeClr val="bg1"/>
                </a:solidFill>
                <a:latin typeface="Yu Gothic" charset="-128"/>
                <a:ea typeface="Yu Gothic" charset="-128"/>
                <a:cs typeface="Yu Gothic" charset="-128"/>
              </a:rPr>
              <a:t>Raw leads that marketing sends content to, and that you send cold emails to.</a:t>
            </a:r>
            <a:endParaRPr lang="en-US" sz="1400" dirty="0"/>
          </a:p>
        </p:txBody>
      </p:sp>
      <p:sp>
        <p:nvSpPr>
          <p:cNvPr id="10" name="Rectangle 9">
            <a:extLst>
              <a:ext uri="{FF2B5EF4-FFF2-40B4-BE49-F238E27FC236}">
                <a16:creationId xmlns:a16="http://schemas.microsoft.com/office/drawing/2014/main" id="{8FADB432-F783-CF48-9163-F1C38738C7CD}"/>
              </a:ext>
            </a:extLst>
          </p:cNvPr>
          <p:cNvSpPr/>
          <p:nvPr/>
        </p:nvSpPr>
        <p:spPr>
          <a:xfrm>
            <a:off x="1981200" y="3562350"/>
            <a:ext cx="1657350" cy="954107"/>
          </a:xfrm>
          <a:prstGeom prst="rect">
            <a:avLst/>
          </a:prstGeom>
        </p:spPr>
        <p:txBody>
          <a:bodyPr wrap="square">
            <a:spAutoFit/>
          </a:bodyPr>
          <a:lstStyle/>
          <a:p>
            <a:r>
              <a:rPr lang="en-US" sz="1400" dirty="0">
                <a:solidFill>
                  <a:schemeClr val="bg1"/>
                </a:solidFill>
                <a:latin typeface="Yu Gothic" charset="-128"/>
                <a:ea typeface="Yu Gothic" charset="-128"/>
              </a:rPr>
              <a:t>Contacts marketing alerts you to follow-up with.</a:t>
            </a:r>
            <a:endParaRPr lang="en-US" sz="1400" dirty="0"/>
          </a:p>
        </p:txBody>
      </p:sp>
      <p:sp>
        <p:nvSpPr>
          <p:cNvPr id="11" name="Rectangle 10">
            <a:extLst>
              <a:ext uri="{FF2B5EF4-FFF2-40B4-BE49-F238E27FC236}">
                <a16:creationId xmlns:a16="http://schemas.microsoft.com/office/drawing/2014/main" id="{0BC93322-ACC0-994B-8838-60C6E317DE2E}"/>
              </a:ext>
            </a:extLst>
          </p:cNvPr>
          <p:cNvSpPr/>
          <p:nvPr/>
        </p:nvSpPr>
        <p:spPr>
          <a:xfrm>
            <a:off x="3617429" y="1123950"/>
            <a:ext cx="1657350" cy="1384995"/>
          </a:xfrm>
          <a:prstGeom prst="rect">
            <a:avLst/>
          </a:prstGeom>
        </p:spPr>
        <p:txBody>
          <a:bodyPr wrap="square">
            <a:spAutoFit/>
          </a:bodyPr>
          <a:lstStyle/>
          <a:p>
            <a:r>
              <a:rPr lang="en-US" sz="1400" dirty="0">
                <a:solidFill>
                  <a:schemeClr val="bg1"/>
                </a:solidFill>
                <a:latin typeface="Yu Gothic" charset="-128"/>
                <a:ea typeface="Yu Gothic" charset="-128"/>
              </a:rPr>
              <a:t>Leads you convert who accepted your meeting offer, and you qualified for BANT</a:t>
            </a:r>
            <a:endParaRPr lang="en-US" sz="1400" dirty="0"/>
          </a:p>
        </p:txBody>
      </p:sp>
      <p:sp>
        <p:nvSpPr>
          <p:cNvPr id="12" name="Rectangle 11">
            <a:extLst>
              <a:ext uri="{FF2B5EF4-FFF2-40B4-BE49-F238E27FC236}">
                <a16:creationId xmlns:a16="http://schemas.microsoft.com/office/drawing/2014/main" id="{4708B38E-2A2C-CA48-BF86-D9666C1759CD}"/>
              </a:ext>
            </a:extLst>
          </p:cNvPr>
          <p:cNvSpPr/>
          <p:nvPr/>
        </p:nvSpPr>
        <p:spPr>
          <a:xfrm>
            <a:off x="5343525" y="3562350"/>
            <a:ext cx="1657350" cy="1169551"/>
          </a:xfrm>
          <a:prstGeom prst="rect">
            <a:avLst/>
          </a:prstGeom>
        </p:spPr>
        <p:txBody>
          <a:bodyPr wrap="square">
            <a:spAutoFit/>
          </a:bodyPr>
          <a:lstStyle/>
          <a:p>
            <a:r>
              <a:rPr lang="en-US" sz="1400" dirty="0">
                <a:solidFill>
                  <a:schemeClr val="bg1"/>
                </a:solidFill>
                <a:latin typeface="Yu Gothic" charset="-128"/>
                <a:ea typeface="Yu Gothic" charset="-128"/>
              </a:rPr>
              <a:t>Opportunities you pass to the AEs who then put a date and dollar value on.</a:t>
            </a:r>
            <a:endParaRPr lang="en-US" sz="1400" dirty="0"/>
          </a:p>
        </p:txBody>
      </p:sp>
      <p:sp>
        <p:nvSpPr>
          <p:cNvPr id="13" name="Rectangle 12">
            <a:extLst>
              <a:ext uri="{FF2B5EF4-FFF2-40B4-BE49-F238E27FC236}">
                <a16:creationId xmlns:a16="http://schemas.microsoft.com/office/drawing/2014/main" id="{2C8493CD-C87E-1349-899A-1D605CF919C3}"/>
              </a:ext>
            </a:extLst>
          </p:cNvPr>
          <p:cNvSpPr/>
          <p:nvPr/>
        </p:nvSpPr>
        <p:spPr>
          <a:xfrm>
            <a:off x="6979754" y="1985725"/>
            <a:ext cx="1657350" cy="523220"/>
          </a:xfrm>
          <a:prstGeom prst="rect">
            <a:avLst/>
          </a:prstGeom>
        </p:spPr>
        <p:txBody>
          <a:bodyPr wrap="square">
            <a:spAutoFit/>
          </a:bodyPr>
          <a:lstStyle/>
          <a:p>
            <a:r>
              <a:rPr lang="en-US" sz="1400" dirty="0">
                <a:solidFill>
                  <a:schemeClr val="bg1"/>
                </a:solidFill>
                <a:latin typeface="Yu Gothic" charset="-128"/>
                <a:ea typeface="Yu Gothic" charset="-128"/>
              </a:rPr>
              <a:t>A signed, paying customer.</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bg>
      <p:bgPr>
        <a:solidFill>
          <a:srgbClr val="297FB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F057C-7049-C349-A655-6976F27A2FF4}"/>
              </a:ext>
            </a:extLst>
          </p:cNvPr>
          <p:cNvSpPr/>
          <p:nvPr/>
        </p:nvSpPr>
        <p:spPr>
          <a:xfrm>
            <a:off x="914400" y="2114550"/>
            <a:ext cx="1066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343235"/>
                </a:solidFill>
                <a:latin typeface="Yu Gothic" charset="-128"/>
                <a:ea typeface="Yu Gothic" charset="-128"/>
                <a:cs typeface="Yu Gothic" charset="-128"/>
              </a:rPr>
              <a:t>B</a:t>
            </a:r>
            <a:endParaRPr lang="en-US" sz="5400" b="1" dirty="0">
              <a:solidFill>
                <a:srgbClr val="343235"/>
              </a:solidFill>
            </a:endParaRPr>
          </a:p>
        </p:txBody>
      </p:sp>
      <p:sp>
        <p:nvSpPr>
          <p:cNvPr id="4" name="Rectangle 3">
            <a:extLst>
              <a:ext uri="{FF2B5EF4-FFF2-40B4-BE49-F238E27FC236}">
                <a16:creationId xmlns:a16="http://schemas.microsoft.com/office/drawing/2014/main" id="{D6913A47-0153-5540-B236-AE36490CDE69}"/>
              </a:ext>
            </a:extLst>
          </p:cNvPr>
          <p:cNvSpPr/>
          <p:nvPr/>
        </p:nvSpPr>
        <p:spPr>
          <a:xfrm>
            <a:off x="2964290" y="2114550"/>
            <a:ext cx="1066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343235"/>
                </a:solidFill>
                <a:latin typeface="Yu Gothic" charset="-128"/>
                <a:ea typeface="Yu Gothic" charset="-128"/>
              </a:rPr>
              <a:t>A</a:t>
            </a:r>
            <a:endParaRPr lang="en-US" sz="5400" b="1" dirty="0">
              <a:solidFill>
                <a:srgbClr val="343235"/>
              </a:solidFill>
            </a:endParaRPr>
          </a:p>
        </p:txBody>
      </p:sp>
      <p:sp>
        <p:nvSpPr>
          <p:cNvPr id="5" name="Rectangle 4">
            <a:extLst>
              <a:ext uri="{FF2B5EF4-FFF2-40B4-BE49-F238E27FC236}">
                <a16:creationId xmlns:a16="http://schemas.microsoft.com/office/drawing/2014/main" id="{79F056B5-0A4C-8148-B4E8-4D6E0D56ED8E}"/>
              </a:ext>
            </a:extLst>
          </p:cNvPr>
          <p:cNvSpPr/>
          <p:nvPr/>
        </p:nvSpPr>
        <p:spPr>
          <a:xfrm>
            <a:off x="5014180" y="2114550"/>
            <a:ext cx="1066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343235"/>
                </a:solidFill>
                <a:latin typeface="Yu Gothic" charset="-128"/>
                <a:ea typeface="Yu Gothic" charset="-128"/>
              </a:rPr>
              <a:t>N</a:t>
            </a:r>
            <a:endParaRPr lang="en-US" sz="5400" b="1" dirty="0">
              <a:solidFill>
                <a:srgbClr val="343235"/>
              </a:solidFill>
            </a:endParaRPr>
          </a:p>
        </p:txBody>
      </p:sp>
      <p:sp>
        <p:nvSpPr>
          <p:cNvPr id="6" name="Rectangle 5">
            <a:extLst>
              <a:ext uri="{FF2B5EF4-FFF2-40B4-BE49-F238E27FC236}">
                <a16:creationId xmlns:a16="http://schemas.microsoft.com/office/drawing/2014/main" id="{0EAADCA7-DBE9-3F4D-8263-DDE9745FEE1F}"/>
              </a:ext>
            </a:extLst>
          </p:cNvPr>
          <p:cNvSpPr/>
          <p:nvPr/>
        </p:nvSpPr>
        <p:spPr>
          <a:xfrm>
            <a:off x="7064071" y="2114550"/>
            <a:ext cx="1066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343235"/>
                </a:solidFill>
                <a:latin typeface="Yu Gothic" charset="-128"/>
                <a:ea typeface="Yu Gothic" charset="-128"/>
              </a:rPr>
              <a:t>T</a:t>
            </a:r>
            <a:endParaRPr lang="en-US" sz="5400" b="1" dirty="0">
              <a:solidFill>
                <a:srgbClr val="343235"/>
              </a:solidFill>
            </a:endParaRPr>
          </a:p>
        </p:txBody>
      </p:sp>
      <p:sp>
        <p:nvSpPr>
          <p:cNvPr id="7" name="Rectangle 6">
            <a:extLst>
              <a:ext uri="{FF2B5EF4-FFF2-40B4-BE49-F238E27FC236}">
                <a16:creationId xmlns:a16="http://schemas.microsoft.com/office/drawing/2014/main" id="{D0872E76-3C22-9B43-A563-FFD8DC919CB1}"/>
              </a:ext>
            </a:extLst>
          </p:cNvPr>
          <p:cNvSpPr/>
          <p:nvPr/>
        </p:nvSpPr>
        <p:spPr>
          <a:xfrm>
            <a:off x="1305721" y="260021"/>
            <a:ext cx="6532558" cy="523220"/>
          </a:xfrm>
          <a:prstGeom prst="rect">
            <a:avLst/>
          </a:prstGeom>
        </p:spPr>
        <p:txBody>
          <a:bodyPr wrap="none">
            <a:spAutoFit/>
          </a:bodyPr>
          <a:lstStyle/>
          <a:p>
            <a:r>
              <a:rPr lang="en-US" sz="2800" dirty="0">
                <a:solidFill>
                  <a:schemeClr val="bg1"/>
                </a:solidFill>
                <a:latin typeface="Yu Gothic" charset="-128"/>
                <a:ea typeface="Yu Gothic" charset="-128"/>
                <a:cs typeface="Yu Gothic" charset="-128"/>
              </a:rPr>
              <a:t>BANT Lead Qualification Methodology</a:t>
            </a:r>
          </a:p>
        </p:txBody>
      </p:sp>
      <p:sp>
        <p:nvSpPr>
          <p:cNvPr id="8" name="Rectangle 7">
            <a:extLst>
              <a:ext uri="{FF2B5EF4-FFF2-40B4-BE49-F238E27FC236}">
                <a16:creationId xmlns:a16="http://schemas.microsoft.com/office/drawing/2014/main" id="{D2D36040-3677-E04B-A1F6-C100684E1764}"/>
              </a:ext>
            </a:extLst>
          </p:cNvPr>
          <p:cNvSpPr/>
          <p:nvPr/>
        </p:nvSpPr>
        <p:spPr>
          <a:xfrm>
            <a:off x="381000" y="742950"/>
            <a:ext cx="8382000" cy="523220"/>
          </a:xfrm>
          <a:prstGeom prst="rect">
            <a:avLst/>
          </a:prstGeom>
        </p:spPr>
        <p:txBody>
          <a:bodyPr wrap="square">
            <a:spAutoFit/>
          </a:bodyPr>
          <a:lstStyle/>
          <a:p>
            <a:pPr algn="ctr"/>
            <a:r>
              <a:rPr lang="en-US" sz="1400" dirty="0">
                <a:solidFill>
                  <a:schemeClr val="bg1"/>
                </a:solidFill>
                <a:latin typeface="Yu Gothic" charset="-128"/>
                <a:ea typeface="Yu Gothic" charset="-128"/>
                <a:cs typeface="Yu Gothic" charset="-128"/>
              </a:rPr>
              <a:t>Following BANT enables us to pass high quality opportunities to AEs, and ensures they know the key information that will help them advance the opportunity through the sales cycle.</a:t>
            </a:r>
          </a:p>
        </p:txBody>
      </p:sp>
      <p:sp>
        <p:nvSpPr>
          <p:cNvPr id="9" name="Rectangle 8">
            <a:extLst>
              <a:ext uri="{FF2B5EF4-FFF2-40B4-BE49-F238E27FC236}">
                <a16:creationId xmlns:a16="http://schemas.microsoft.com/office/drawing/2014/main" id="{EECFA93B-CBAB-924B-8837-137BA3BC4367}"/>
              </a:ext>
            </a:extLst>
          </p:cNvPr>
          <p:cNvSpPr/>
          <p:nvPr/>
        </p:nvSpPr>
        <p:spPr>
          <a:xfrm>
            <a:off x="914400" y="3181350"/>
            <a:ext cx="1066800" cy="307777"/>
          </a:xfrm>
          <a:prstGeom prst="rect">
            <a:avLst/>
          </a:prstGeom>
        </p:spPr>
        <p:txBody>
          <a:bodyPr wrap="square">
            <a:spAutoFit/>
          </a:bodyPr>
          <a:lstStyle/>
          <a:p>
            <a:pPr algn="ctr"/>
            <a:r>
              <a:rPr lang="en-US" sz="1400" dirty="0">
                <a:solidFill>
                  <a:schemeClr val="bg1"/>
                </a:solidFill>
                <a:latin typeface="Yu Gothic" charset="-128"/>
                <a:ea typeface="Yu Gothic" charset="-128"/>
                <a:cs typeface="Yu Gothic" charset="-128"/>
              </a:rPr>
              <a:t>Budget</a:t>
            </a:r>
          </a:p>
        </p:txBody>
      </p:sp>
      <p:sp>
        <p:nvSpPr>
          <p:cNvPr id="10" name="Rectangle 9">
            <a:extLst>
              <a:ext uri="{FF2B5EF4-FFF2-40B4-BE49-F238E27FC236}">
                <a16:creationId xmlns:a16="http://schemas.microsoft.com/office/drawing/2014/main" id="{B2AF9BF0-EE54-8649-91C9-87962642DD61}"/>
              </a:ext>
            </a:extLst>
          </p:cNvPr>
          <p:cNvSpPr/>
          <p:nvPr/>
        </p:nvSpPr>
        <p:spPr>
          <a:xfrm>
            <a:off x="2964290" y="3181350"/>
            <a:ext cx="1066800" cy="307777"/>
          </a:xfrm>
          <a:prstGeom prst="rect">
            <a:avLst/>
          </a:prstGeom>
        </p:spPr>
        <p:txBody>
          <a:bodyPr wrap="square">
            <a:spAutoFit/>
          </a:bodyPr>
          <a:lstStyle/>
          <a:p>
            <a:pPr algn="ctr"/>
            <a:r>
              <a:rPr lang="en-US" sz="1400" dirty="0">
                <a:solidFill>
                  <a:schemeClr val="bg1"/>
                </a:solidFill>
                <a:latin typeface="Yu Gothic" charset="-128"/>
                <a:ea typeface="Yu Gothic" charset="-128"/>
                <a:cs typeface="Yu Gothic" charset="-128"/>
              </a:rPr>
              <a:t>Authority</a:t>
            </a:r>
          </a:p>
        </p:txBody>
      </p:sp>
      <p:sp>
        <p:nvSpPr>
          <p:cNvPr id="11" name="Rectangle 10">
            <a:extLst>
              <a:ext uri="{FF2B5EF4-FFF2-40B4-BE49-F238E27FC236}">
                <a16:creationId xmlns:a16="http://schemas.microsoft.com/office/drawing/2014/main" id="{FB1ECA61-60B6-7141-A7A5-25EC130A26BD}"/>
              </a:ext>
            </a:extLst>
          </p:cNvPr>
          <p:cNvSpPr/>
          <p:nvPr/>
        </p:nvSpPr>
        <p:spPr>
          <a:xfrm>
            <a:off x="5105400" y="3181350"/>
            <a:ext cx="1066800" cy="307777"/>
          </a:xfrm>
          <a:prstGeom prst="rect">
            <a:avLst/>
          </a:prstGeom>
        </p:spPr>
        <p:txBody>
          <a:bodyPr wrap="square">
            <a:spAutoFit/>
          </a:bodyPr>
          <a:lstStyle/>
          <a:p>
            <a:pPr algn="ctr"/>
            <a:r>
              <a:rPr lang="en-US" sz="1400" dirty="0">
                <a:solidFill>
                  <a:schemeClr val="bg1"/>
                </a:solidFill>
                <a:latin typeface="Yu Gothic" charset="-128"/>
                <a:ea typeface="Yu Gothic" charset="-128"/>
                <a:cs typeface="Yu Gothic" charset="-128"/>
              </a:rPr>
              <a:t>Need</a:t>
            </a:r>
          </a:p>
        </p:txBody>
      </p:sp>
      <p:sp>
        <p:nvSpPr>
          <p:cNvPr id="12" name="Rectangle 11">
            <a:extLst>
              <a:ext uri="{FF2B5EF4-FFF2-40B4-BE49-F238E27FC236}">
                <a16:creationId xmlns:a16="http://schemas.microsoft.com/office/drawing/2014/main" id="{7F1FA9C1-CAC2-F245-AB02-9D77706E3AC0}"/>
              </a:ext>
            </a:extLst>
          </p:cNvPr>
          <p:cNvSpPr/>
          <p:nvPr/>
        </p:nvSpPr>
        <p:spPr>
          <a:xfrm>
            <a:off x="7222325" y="3181350"/>
            <a:ext cx="1066800" cy="307777"/>
          </a:xfrm>
          <a:prstGeom prst="rect">
            <a:avLst/>
          </a:prstGeom>
        </p:spPr>
        <p:txBody>
          <a:bodyPr wrap="square">
            <a:spAutoFit/>
          </a:bodyPr>
          <a:lstStyle/>
          <a:p>
            <a:pPr algn="ctr"/>
            <a:r>
              <a:rPr lang="en-US" sz="1400" dirty="0">
                <a:solidFill>
                  <a:schemeClr val="bg1"/>
                </a:solidFill>
                <a:latin typeface="Yu Gothic" charset="-128"/>
                <a:ea typeface="Yu Gothic" charset="-128"/>
                <a:cs typeface="Yu Gothic" charset="-128"/>
              </a:rPr>
              <a:t>Timing</a:t>
            </a:r>
          </a:p>
        </p:txBody>
      </p:sp>
      <p:sp>
        <p:nvSpPr>
          <p:cNvPr id="13" name="Rectangle 12">
            <a:extLst>
              <a:ext uri="{FF2B5EF4-FFF2-40B4-BE49-F238E27FC236}">
                <a16:creationId xmlns:a16="http://schemas.microsoft.com/office/drawing/2014/main" id="{953BC073-463C-474D-8DCF-8D9B18944338}"/>
              </a:ext>
            </a:extLst>
          </p:cNvPr>
          <p:cNvSpPr/>
          <p:nvPr/>
        </p:nvSpPr>
        <p:spPr>
          <a:xfrm>
            <a:off x="533400" y="3480016"/>
            <a:ext cx="1828800" cy="830997"/>
          </a:xfrm>
          <a:prstGeom prst="rect">
            <a:avLst/>
          </a:prstGeom>
        </p:spPr>
        <p:txBody>
          <a:bodyPr wrap="square">
            <a:spAutoFit/>
          </a:bodyPr>
          <a:lstStyle/>
          <a:p>
            <a:pPr algn="ctr"/>
            <a:r>
              <a:rPr lang="en-US" sz="1200" dirty="0">
                <a:solidFill>
                  <a:schemeClr val="bg1"/>
                </a:solidFill>
                <a:latin typeface="Yu Gothic" charset="-128"/>
                <a:ea typeface="Yu Gothic" charset="-128"/>
                <a:cs typeface="Yu Gothic" charset="-128"/>
              </a:rPr>
              <a:t>Do they have budget earmarked to solve this problem with a solution?</a:t>
            </a:r>
          </a:p>
        </p:txBody>
      </p:sp>
      <p:sp>
        <p:nvSpPr>
          <p:cNvPr id="14" name="Rectangle 13">
            <a:extLst>
              <a:ext uri="{FF2B5EF4-FFF2-40B4-BE49-F238E27FC236}">
                <a16:creationId xmlns:a16="http://schemas.microsoft.com/office/drawing/2014/main" id="{C1C8A20D-8DBF-8147-9FC4-23F082CFDA0E}"/>
              </a:ext>
            </a:extLst>
          </p:cNvPr>
          <p:cNvSpPr/>
          <p:nvPr/>
        </p:nvSpPr>
        <p:spPr>
          <a:xfrm>
            <a:off x="2636042" y="3480016"/>
            <a:ext cx="1828800" cy="1015663"/>
          </a:xfrm>
          <a:prstGeom prst="rect">
            <a:avLst/>
          </a:prstGeom>
        </p:spPr>
        <p:txBody>
          <a:bodyPr wrap="square">
            <a:spAutoFit/>
          </a:bodyPr>
          <a:lstStyle/>
          <a:p>
            <a:pPr algn="ctr"/>
            <a:r>
              <a:rPr lang="en-US" sz="1200" dirty="0">
                <a:solidFill>
                  <a:schemeClr val="bg1"/>
                </a:solidFill>
                <a:latin typeface="Yu Gothic" charset="-128"/>
                <a:ea typeface="Yu Gothic" charset="-128"/>
                <a:cs typeface="Yu Gothic" charset="-128"/>
              </a:rPr>
              <a:t>Is this person in a position to make a decision or able to bring that person to the next call?</a:t>
            </a:r>
          </a:p>
        </p:txBody>
      </p:sp>
      <p:sp>
        <p:nvSpPr>
          <p:cNvPr id="15" name="Rectangle 14">
            <a:extLst>
              <a:ext uri="{FF2B5EF4-FFF2-40B4-BE49-F238E27FC236}">
                <a16:creationId xmlns:a16="http://schemas.microsoft.com/office/drawing/2014/main" id="{7322ACF1-4062-4C49-829F-284781538152}"/>
              </a:ext>
            </a:extLst>
          </p:cNvPr>
          <p:cNvSpPr/>
          <p:nvPr/>
        </p:nvSpPr>
        <p:spPr>
          <a:xfrm>
            <a:off x="4738684" y="3480016"/>
            <a:ext cx="1828800" cy="1200329"/>
          </a:xfrm>
          <a:prstGeom prst="rect">
            <a:avLst/>
          </a:prstGeom>
        </p:spPr>
        <p:txBody>
          <a:bodyPr wrap="square">
            <a:spAutoFit/>
          </a:bodyPr>
          <a:lstStyle/>
          <a:p>
            <a:pPr algn="ctr"/>
            <a:r>
              <a:rPr lang="en-US" sz="1200" dirty="0">
                <a:solidFill>
                  <a:schemeClr val="bg1"/>
                </a:solidFill>
                <a:latin typeface="Yu Gothic" charset="-128"/>
                <a:ea typeface="Yu Gothic" charset="-128"/>
                <a:cs typeface="Yu Gothic" charset="-128"/>
              </a:rPr>
              <a:t>Are they able to quantify the cost of the problem to their business? Or at least acutely describe the problem they face?</a:t>
            </a:r>
          </a:p>
        </p:txBody>
      </p:sp>
      <p:sp>
        <p:nvSpPr>
          <p:cNvPr id="16" name="Rectangle 15">
            <a:extLst>
              <a:ext uri="{FF2B5EF4-FFF2-40B4-BE49-F238E27FC236}">
                <a16:creationId xmlns:a16="http://schemas.microsoft.com/office/drawing/2014/main" id="{C04384B5-1A4A-D74C-8A95-1D37D31D4B27}"/>
              </a:ext>
            </a:extLst>
          </p:cNvPr>
          <p:cNvSpPr/>
          <p:nvPr/>
        </p:nvSpPr>
        <p:spPr>
          <a:xfrm>
            <a:off x="6841325" y="3480016"/>
            <a:ext cx="1828800" cy="830997"/>
          </a:xfrm>
          <a:prstGeom prst="rect">
            <a:avLst/>
          </a:prstGeom>
        </p:spPr>
        <p:txBody>
          <a:bodyPr wrap="square">
            <a:spAutoFit/>
          </a:bodyPr>
          <a:lstStyle/>
          <a:p>
            <a:pPr algn="ctr"/>
            <a:r>
              <a:rPr lang="en-US" sz="1200" dirty="0">
                <a:solidFill>
                  <a:schemeClr val="bg1"/>
                </a:solidFill>
                <a:latin typeface="Yu Gothic" charset="-128"/>
                <a:ea typeface="Yu Gothic" charset="-128"/>
                <a:cs typeface="Yu Gothic" charset="-128"/>
              </a:rPr>
              <a:t>Are they looking to get a solution to their problem in place within the next 9 months?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3" name="Object 1" descr="/tmp/-LBYYHi6ekLYGJRM2AzX-HiRes.jpg">
            <a:extLst>
              <a:ext uri="{FF2B5EF4-FFF2-40B4-BE49-F238E27FC236}">
                <a16:creationId xmlns:a16="http://schemas.microsoft.com/office/drawing/2014/main" id="{3E0BD574-7963-9F48-9FD3-C77CC6A47B13}"/>
              </a:ext>
            </a:extLst>
          </p:cNvPr>
          <p:cNvPicPr>
            <a:picLocks noChangeAspect="1"/>
          </p:cNvPicPr>
          <p:nvPr/>
        </p:nvPicPr>
        <p:blipFill>
          <a:blip r:embed="rId2" cstate="print"/>
          <a:src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D57E1144-25A2-4447-950A-50A002B8DBED}"/>
              </a:ext>
            </a:extLst>
          </p:cNvPr>
          <p:cNvSpPr/>
          <p:nvPr/>
        </p:nvSpPr>
        <p:spPr>
          <a:xfrm>
            <a:off x="381000" y="1962150"/>
            <a:ext cx="8229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Yu Gothic" charset="-128"/>
                <a:ea typeface="Yu Gothic" charset="-128"/>
                <a:cs typeface="Yu Gothic" charset="-128"/>
              </a:rPr>
              <a:t>Find Opportunities</a:t>
            </a:r>
          </a:p>
        </p:txBody>
      </p:sp>
      <p:sp>
        <p:nvSpPr>
          <p:cNvPr id="6" name="Rectangle 5">
            <a:extLst>
              <a:ext uri="{FF2B5EF4-FFF2-40B4-BE49-F238E27FC236}">
                <a16:creationId xmlns:a16="http://schemas.microsoft.com/office/drawing/2014/main" id="{38D56DE3-656A-454B-862C-8E0DF4314EF0}"/>
              </a:ext>
            </a:extLst>
          </p:cNvPr>
          <p:cNvSpPr/>
          <p:nvPr/>
        </p:nvSpPr>
        <p:spPr>
          <a:xfrm>
            <a:off x="2438400" y="1200150"/>
            <a:ext cx="4038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Yu Gothic" charset="-128"/>
                <a:ea typeface="Yu Gothic" charset="-128"/>
                <a:cs typeface="Yu Gothic" charset="-128"/>
              </a:rPr>
              <a:t>Your primary mission as a SDR</a:t>
            </a:r>
          </a:p>
        </p:txBody>
      </p:sp>
      <p:sp>
        <p:nvSpPr>
          <p:cNvPr id="7" name="Rectangle 6">
            <a:extLst>
              <a:ext uri="{FF2B5EF4-FFF2-40B4-BE49-F238E27FC236}">
                <a16:creationId xmlns:a16="http://schemas.microsoft.com/office/drawing/2014/main" id="{E632ACC8-BF49-A04D-B336-D5A6A5C6E0F4}"/>
              </a:ext>
            </a:extLst>
          </p:cNvPr>
          <p:cNvSpPr/>
          <p:nvPr/>
        </p:nvSpPr>
        <p:spPr>
          <a:xfrm>
            <a:off x="228600" y="3028950"/>
            <a:ext cx="86868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Yu Gothic" charset="-128"/>
                <a:ea typeface="Yu Gothic" charset="-128"/>
                <a:cs typeface="Yu Gothic" charset="-128"/>
              </a:rPr>
              <a:t>By reaching out to your accounts on a monthly basis, and fielding inbound Marketing Qualified Leads (MQLs), you will identify leads in or approaching a sales cycle. With a potential opportunity identified you will qualify it to verify whether it’s ready to engage with an Account Executive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7A5FDD-326F-064A-934B-ADF4DB964C05}"/>
              </a:ext>
            </a:extLst>
          </p:cNvPr>
          <p:cNvSpPr/>
          <p:nvPr/>
        </p:nvSpPr>
        <p:spPr>
          <a:xfrm>
            <a:off x="2362200" y="0"/>
            <a:ext cx="6781800" cy="5143500"/>
          </a:xfrm>
          <a:prstGeom prst="rect">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E9A2A3A-9F13-ED41-B181-9376B634DE09}"/>
              </a:ext>
            </a:extLst>
          </p:cNvPr>
          <p:cNvPicPr>
            <a:picLocks noChangeAspect="1"/>
          </p:cNvPicPr>
          <p:nvPr/>
        </p:nvPicPr>
        <p:blipFill rotWithShape="1">
          <a:blip r:embed="rId2">
            <a:extLst>
              <a:ext uri="{28A0092B-C50C-407E-A947-70E740481C1C}">
                <a14:useLocalDpi xmlns:a14="http://schemas.microsoft.com/office/drawing/2010/main" val="0"/>
              </a:ext>
            </a:extLst>
          </a:blip>
          <a:srcRect l="12952" r="20133"/>
          <a:stretch/>
        </p:blipFill>
        <p:spPr>
          <a:xfrm>
            <a:off x="0" y="0"/>
            <a:ext cx="2362200" cy="5143500"/>
          </a:xfrm>
          <a:prstGeom prst="rect">
            <a:avLst/>
          </a:prstGeom>
        </p:spPr>
      </p:pic>
      <p:sp>
        <p:nvSpPr>
          <p:cNvPr id="8" name="TextBox 7">
            <a:extLst>
              <a:ext uri="{FF2B5EF4-FFF2-40B4-BE49-F238E27FC236}">
                <a16:creationId xmlns:a16="http://schemas.microsoft.com/office/drawing/2014/main" id="{94C89282-3434-F84F-988C-2BBD04696FF9}"/>
              </a:ext>
            </a:extLst>
          </p:cNvPr>
          <p:cNvSpPr txBox="1"/>
          <p:nvPr/>
        </p:nvSpPr>
        <p:spPr>
          <a:xfrm>
            <a:off x="3505200" y="971074"/>
            <a:ext cx="5608983" cy="3139321"/>
          </a:xfrm>
          <a:prstGeom prst="rect">
            <a:avLst/>
          </a:prstGeom>
          <a:noFill/>
        </p:spPr>
        <p:txBody>
          <a:bodyPr wrap="square" rtlCol="0">
            <a:spAutoFit/>
          </a:bodyPr>
          <a:lstStyle/>
          <a:p>
            <a:r>
              <a:rPr lang="en-US" sz="1600" dirty="0">
                <a:solidFill>
                  <a:schemeClr val="bg1"/>
                </a:solidFill>
                <a:latin typeface="Yu Gothic" charset="-128"/>
                <a:ea typeface="Yu Gothic" charset="-128"/>
                <a:cs typeface="Yu Gothic" charset="-128"/>
              </a:rPr>
              <a:t>Generate 200 new opportunities</a:t>
            </a:r>
          </a:p>
          <a:p>
            <a:pPr marL="285750" indent="-285750">
              <a:buFont typeface="Arial" panose="020B0604020202020204" pitchFamily="34" charset="0"/>
              <a:buChar char="•"/>
            </a:pPr>
            <a:r>
              <a:rPr lang="en-US" sz="1400" dirty="0">
                <a:solidFill>
                  <a:schemeClr val="bg1"/>
                </a:solidFill>
                <a:latin typeface="Yu Gothic" charset="-128"/>
                <a:ea typeface="Yu Gothic" charset="-128"/>
                <a:cs typeface="Yu Gothic" charset="-128"/>
              </a:rPr>
              <a:t>That’s 50 per quarter</a:t>
            </a:r>
          </a:p>
          <a:p>
            <a:pPr marL="285750" indent="-285750">
              <a:buFont typeface="Arial" panose="020B0604020202020204" pitchFamily="34" charset="0"/>
              <a:buChar char="•"/>
            </a:pPr>
            <a:r>
              <a:rPr lang="en-US" sz="1400" dirty="0">
                <a:solidFill>
                  <a:schemeClr val="bg1"/>
                </a:solidFill>
                <a:latin typeface="Yu Gothic" charset="-128"/>
                <a:ea typeface="Yu Gothic" charset="-128"/>
                <a:cs typeface="Yu Gothic" charset="-128"/>
              </a:rPr>
              <a:t>Or 4 per week</a:t>
            </a:r>
          </a:p>
          <a:p>
            <a:pPr marL="285750" indent="-285750">
              <a:buFont typeface="Arial" panose="020B0604020202020204" pitchFamily="34" charset="0"/>
              <a:buChar char="•"/>
            </a:pPr>
            <a:r>
              <a:rPr lang="en-US" sz="1400" dirty="0">
                <a:solidFill>
                  <a:schemeClr val="bg1"/>
                </a:solidFill>
                <a:latin typeface="Yu Gothic" charset="-128"/>
                <a:ea typeface="Yu Gothic" charset="-128"/>
                <a:cs typeface="Yu Gothic" charset="-128"/>
              </a:rPr>
              <a:t>And is 50% of your goal allocation</a:t>
            </a:r>
          </a:p>
          <a:p>
            <a:endParaRPr lang="en-US" sz="1600" dirty="0">
              <a:solidFill>
                <a:schemeClr val="bg1"/>
              </a:solidFill>
              <a:latin typeface="Yu Gothic" charset="-128"/>
              <a:ea typeface="Yu Gothic" charset="-128"/>
              <a:cs typeface="Yu Gothic" charset="-128"/>
            </a:endParaRPr>
          </a:p>
          <a:p>
            <a:r>
              <a:rPr lang="en-US" sz="1600" dirty="0">
                <a:solidFill>
                  <a:schemeClr val="bg1"/>
                </a:solidFill>
                <a:latin typeface="Yu Gothic" charset="-128"/>
                <a:ea typeface="Yu Gothic" charset="-128"/>
                <a:cs typeface="Yu Gothic" charset="-128"/>
              </a:rPr>
              <a:t>Have your opportunities convert into $1M in bookings</a:t>
            </a:r>
          </a:p>
          <a:p>
            <a:pPr marL="285750" indent="-285750">
              <a:buFont typeface="Arial" panose="020B0604020202020204" pitchFamily="34" charset="0"/>
              <a:buChar char="•"/>
            </a:pPr>
            <a:r>
              <a:rPr lang="en-US" sz="1400" dirty="0">
                <a:solidFill>
                  <a:schemeClr val="bg1"/>
                </a:solidFill>
                <a:latin typeface="Yu Gothic" charset="-128"/>
                <a:ea typeface="Yu Gothic" charset="-128"/>
                <a:cs typeface="Yu Gothic" charset="-128"/>
              </a:rPr>
              <a:t>That’s $250k per quarter</a:t>
            </a:r>
          </a:p>
          <a:p>
            <a:pPr marL="285750" indent="-285750">
              <a:buFont typeface="Arial" panose="020B0604020202020204" pitchFamily="34" charset="0"/>
              <a:buChar char="•"/>
            </a:pPr>
            <a:r>
              <a:rPr lang="en-US" sz="1400" dirty="0">
                <a:solidFill>
                  <a:schemeClr val="bg1"/>
                </a:solidFill>
                <a:latin typeface="Yu Gothic" charset="-128"/>
                <a:ea typeface="Yu Gothic" charset="-128"/>
                <a:cs typeface="Yu Gothic" charset="-128"/>
              </a:rPr>
              <a:t>And is 25% of your goal allocation</a:t>
            </a:r>
          </a:p>
          <a:p>
            <a:endParaRPr lang="en-US" sz="1600" dirty="0">
              <a:solidFill>
                <a:schemeClr val="bg1"/>
              </a:solidFill>
              <a:latin typeface="Yu Gothic" charset="-128"/>
              <a:ea typeface="Yu Gothic" charset="-128"/>
              <a:cs typeface="Yu Gothic" charset="-128"/>
            </a:endParaRPr>
          </a:p>
          <a:p>
            <a:r>
              <a:rPr lang="en-US" sz="1600" dirty="0">
                <a:solidFill>
                  <a:schemeClr val="bg1"/>
                </a:solidFill>
                <a:latin typeface="Yu Gothic" charset="-128"/>
                <a:ea typeface="Yu Gothic" charset="-128"/>
                <a:cs typeface="Yu Gothic" charset="-128"/>
              </a:rPr>
              <a:t>Host 400 meetings</a:t>
            </a:r>
          </a:p>
          <a:p>
            <a:pPr marL="285750" indent="-285750">
              <a:buFont typeface="Arial" panose="020B0604020202020204" pitchFamily="34" charset="0"/>
              <a:buChar char="•"/>
            </a:pPr>
            <a:r>
              <a:rPr lang="en-US" sz="1400" dirty="0">
                <a:solidFill>
                  <a:schemeClr val="bg1"/>
                </a:solidFill>
                <a:latin typeface="Yu Gothic" charset="-128"/>
                <a:ea typeface="Yu Gothic" charset="-128"/>
                <a:cs typeface="Yu Gothic" charset="-128"/>
              </a:rPr>
              <a:t>That’s 100 per quarter</a:t>
            </a:r>
          </a:p>
          <a:p>
            <a:pPr marL="285750" indent="-285750">
              <a:buFont typeface="Arial" panose="020B0604020202020204" pitchFamily="34" charset="0"/>
              <a:buChar char="•"/>
            </a:pPr>
            <a:r>
              <a:rPr lang="en-US" sz="1400" dirty="0">
                <a:solidFill>
                  <a:schemeClr val="bg1"/>
                </a:solidFill>
                <a:latin typeface="Yu Gothic" charset="-128"/>
                <a:ea typeface="Yu Gothic" charset="-128"/>
                <a:cs typeface="Yu Gothic" charset="-128"/>
              </a:rPr>
              <a:t>Or 8 per week</a:t>
            </a:r>
          </a:p>
          <a:p>
            <a:pPr marL="285750" indent="-285750">
              <a:buFont typeface="Arial" panose="020B0604020202020204" pitchFamily="34" charset="0"/>
              <a:buChar char="•"/>
            </a:pPr>
            <a:r>
              <a:rPr lang="en-US" sz="1400" dirty="0">
                <a:solidFill>
                  <a:schemeClr val="bg1"/>
                </a:solidFill>
                <a:latin typeface="Yu Gothic" charset="-128"/>
                <a:ea typeface="Yu Gothic" charset="-128"/>
                <a:cs typeface="Yu Gothic" charset="-128"/>
              </a:rPr>
              <a:t>And is 25% of your goal allocation</a:t>
            </a:r>
          </a:p>
        </p:txBody>
      </p:sp>
      <p:sp>
        <p:nvSpPr>
          <p:cNvPr id="9" name="Rectangle 8">
            <a:extLst>
              <a:ext uri="{FF2B5EF4-FFF2-40B4-BE49-F238E27FC236}">
                <a16:creationId xmlns:a16="http://schemas.microsoft.com/office/drawing/2014/main" id="{E15BD4E8-D0CA-AB40-82F7-B7041D6F898C}"/>
              </a:ext>
            </a:extLst>
          </p:cNvPr>
          <p:cNvSpPr/>
          <p:nvPr/>
        </p:nvSpPr>
        <p:spPr>
          <a:xfrm>
            <a:off x="3048000" y="89535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43235"/>
                </a:solidFill>
                <a:latin typeface="Yu Gothic" charset="-128"/>
                <a:ea typeface="Yu Gothic" charset="-128"/>
              </a:rPr>
              <a:t>1</a:t>
            </a:r>
            <a:endParaRPr lang="en-US" sz="1400" dirty="0">
              <a:solidFill>
                <a:srgbClr val="343235"/>
              </a:solidFill>
            </a:endParaRPr>
          </a:p>
        </p:txBody>
      </p:sp>
      <p:sp>
        <p:nvSpPr>
          <p:cNvPr id="10" name="Rectangle 9">
            <a:extLst>
              <a:ext uri="{FF2B5EF4-FFF2-40B4-BE49-F238E27FC236}">
                <a16:creationId xmlns:a16="http://schemas.microsoft.com/office/drawing/2014/main" id="{13B585CD-6901-CF40-8024-0B205C6E92EE}"/>
              </a:ext>
            </a:extLst>
          </p:cNvPr>
          <p:cNvSpPr/>
          <p:nvPr/>
        </p:nvSpPr>
        <p:spPr>
          <a:xfrm>
            <a:off x="3048000" y="203835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43235"/>
                </a:solidFill>
                <a:latin typeface="Yu Gothic" charset="-128"/>
                <a:ea typeface="Yu Gothic" charset="-128"/>
              </a:rPr>
              <a:t>2</a:t>
            </a:r>
            <a:endParaRPr lang="en-US" sz="1400" dirty="0">
              <a:solidFill>
                <a:srgbClr val="343235"/>
              </a:solidFill>
            </a:endParaRPr>
          </a:p>
        </p:txBody>
      </p:sp>
      <p:sp>
        <p:nvSpPr>
          <p:cNvPr id="11" name="Rectangle 10">
            <a:extLst>
              <a:ext uri="{FF2B5EF4-FFF2-40B4-BE49-F238E27FC236}">
                <a16:creationId xmlns:a16="http://schemas.microsoft.com/office/drawing/2014/main" id="{1B37F8ED-50AB-B144-B6D1-1C51F5DF9391}"/>
              </a:ext>
            </a:extLst>
          </p:cNvPr>
          <p:cNvSpPr/>
          <p:nvPr/>
        </p:nvSpPr>
        <p:spPr>
          <a:xfrm>
            <a:off x="3048000" y="295275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43235"/>
                </a:solidFill>
                <a:latin typeface="Yu Gothic" charset="-128"/>
                <a:ea typeface="Yu Gothic" charset="-128"/>
              </a:rPr>
              <a:t>3</a:t>
            </a:r>
            <a:endParaRPr lang="en-US" sz="1400" dirty="0">
              <a:solidFill>
                <a:srgbClr val="343235"/>
              </a:solidFill>
            </a:endParaRPr>
          </a:p>
        </p:txBody>
      </p:sp>
      <p:sp>
        <p:nvSpPr>
          <p:cNvPr id="12" name="Rectangle 11">
            <a:extLst>
              <a:ext uri="{FF2B5EF4-FFF2-40B4-BE49-F238E27FC236}">
                <a16:creationId xmlns:a16="http://schemas.microsoft.com/office/drawing/2014/main" id="{83B878D1-DF48-7C4E-89D3-9AEE9B38D6BA}"/>
              </a:ext>
            </a:extLst>
          </p:cNvPr>
          <p:cNvSpPr/>
          <p:nvPr/>
        </p:nvSpPr>
        <p:spPr>
          <a:xfrm>
            <a:off x="3048000" y="4349175"/>
            <a:ext cx="5715000" cy="584775"/>
          </a:xfrm>
          <a:prstGeom prst="rect">
            <a:avLst/>
          </a:prstGeom>
        </p:spPr>
        <p:txBody>
          <a:bodyPr wrap="square">
            <a:spAutoFit/>
          </a:bodyPr>
          <a:lstStyle/>
          <a:p>
            <a:r>
              <a:rPr lang="en-US" sz="1600" dirty="0">
                <a:solidFill>
                  <a:schemeClr val="bg1"/>
                </a:solidFill>
                <a:latin typeface="Yu Gothic" charset="-128"/>
                <a:ea typeface="Yu Gothic" charset="-128"/>
              </a:rPr>
              <a:t>Your variable compensation tied to your annual goals will be paid out quarterly. </a:t>
            </a:r>
            <a:endParaRPr lang="en-US" sz="1600" dirty="0"/>
          </a:p>
        </p:txBody>
      </p:sp>
      <p:sp>
        <p:nvSpPr>
          <p:cNvPr id="13" name="Rectangle 12">
            <a:extLst>
              <a:ext uri="{FF2B5EF4-FFF2-40B4-BE49-F238E27FC236}">
                <a16:creationId xmlns:a16="http://schemas.microsoft.com/office/drawing/2014/main" id="{7D72DAEF-942B-8545-917E-3D51AB5CCD29}"/>
              </a:ext>
            </a:extLst>
          </p:cNvPr>
          <p:cNvSpPr/>
          <p:nvPr/>
        </p:nvSpPr>
        <p:spPr>
          <a:xfrm>
            <a:off x="4038600" y="209550"/>
            <a:ext cx="3558988" cy="523220"/>
          </a:xfrm>
          <a:prstGeom prst="rect">
            <a:avLst/>
          </a:prstGeom>
        </p:spPr>
        <p:txBody>
          <a:bodyPr wrap="none">
            <a:spAutoFit/>
          </a:bodyPr>
          <a:lstStyle/>
          <a:p>
            <a:r>
              <a:rPr lang="en-US" sz="2800" dirty="0">
                <a:solidFill>
                  <a:schemeClr val="bg1"/>
                </a:solidFill>
                <a:latin typeface="Yu Gothic" charset="-128"/>
                <a:ea typeface="Yu Gothic" charset="-128"/>
                <a:cs typeface="Yu Gothic" charset="-128"/>
              </a:rPr>
              <a:t>Your 3 Annual Goals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D282D0-BA08-F947-AF8D-2854C18457DD}"/>
              </a:ext>
            </a:extLst>
          </p:cNvPr>
          <p:cNvSpPr/>
          <p:nvPr/>
        </p:nvSpPr>
        <p:spPr>
          <a:xfrm>
            <a:off x="2362200" y="0"/>
            <a:ext cx="6781800" cy="5143500"/>
          </a:xfrm>
          <a:prstGeom prst="rect">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1" descr="/tmp/-LBYjDDk3qoDO4GCzgdE-HiRes.jpg">
            <a:extLst>
              <a:ext uri="{FF2B5EF4-FFF2-40B4-BE49-F238E27FC236}">
                <a16:creationId xmlns:a16="http://schemas.microsoft.com/office/drawing/2014/main" id="{1328E7C2-ED0C-7947-9473-F9D525A0C558}"/>
              </a:ext>
            </a:extLst>
          </p:cNvPr>
          <p:cNvPicPr>
            <a:picLocks noChangeAspect="1"/>
          </p:cNvPicPr>
          <p:nvPr/>
        </p:nvPicPr>
        <p:blipFill rotWithShape="1">
          <a:blip r:embed="rId2" cstate="print"/>
          <a:srcRect l="53108" t="-81" r="21058" b="81"/>
          <a:stretch/>
        </p:blipFill>
        <p:spPr>
          <a:xfrm>
            <a:off x="-1" y="0"/>
            <a:ext cx="2362201" cy="5143500"/>
          </a:xfrm>
          <a:prstGeom prst="rect">
            <a:avLst/>
          </a:prstGeom>
        </p:spPr>
      </p:pic>
      <p:sp>
        <p:nvSpPr>
          <p:cNvPr id="5" name="Rectangle 4">
            <a:extLst>
              <a:ext uri="{FF2B5EF4-FFF2-40B4-BE49-F238E27FC236}">
                <a16:creationId xmlns:a16="http://schemas.microsoft.com/office/drawing/2014/main" id="{F9B481A2-F4DB-094A-A153-FA6796BC7F88}"/>
              </a:ext>
            </a:extLst>
          </p:cNvPr>
          <p:cNvSpPr/>
          <p:nvPr/>
        </p:nvSpPr>
        <p:spPr>
          <a:xfrm>
            <a:off x="4273855" y="209550"/>
            <a:ext cx="3187091" cy="523220"/>
          </a:xfrm>
          <a:prstGeom prst="rect">
            <a:avLst/>
          </a:prstGeom>
        </p:spPr>
        <p:txBody>
          <a:bodyPr wrap="none">
            <a:spAutoFit/>
          </a:bodyPr>
          <a:lstStyle/>
          <a:p>
            <a:r>
              <a:rPr lang="en-US" sz="2800" dirty="0">
                <a:solidFill>
                  <a:schemeClr val="bg1"/>
                </a:solidFill>
                <a:latin typeface="Yu Gothic" charset="-128"/>
                <a:ea typeface="Yu Gothic" charset="-128"/>
                <a:cs typeface="Yu Gothic" charset="-128"/>
              </a:rPr>
              <a:t>Account Coverage</a:t>
            </a:r>
          </a:p>
        </p:txBody>
      </p:sp>
      <p:sp>
        <p:nvSpPr>
          <p:cNvPr id="6" name="Rectangle 5">
            <a:extLst>
              <a:ext uri="{FF2B5EF4-FFF2-40B4-BE49-F238E27FC236}">
                <a16:creationId xmlns:a16="http://schemas.microsoft.com/office/drawing/2014/main" id="{8F03B9F8-168F-AA4D-B2C3-4D5B2847F8D1}"/>
              </a:ext>
            </a:extLst>
          </p:cNvPr>
          <p:cNvSpPr/>
          <p:nvPr/>
        </p:nvSpPr>
        <p:spPr>
          <a:xfrm>
            <a:off x="3839441" y="742950"/>
            <a:ext cx="4055919" cy="338554"/>
          </a:xfrm>
          <a:prstGeom prst="rect">
            <a:avLst/>
          </a:prstGeom>
        </p:spPr>
        <p:txBody>
          <a:bodyPr wrap="none">
            <a:spAutoFit/>
          </a:bodyPr>
          <a:lstStyle/>
          <a:p>
            <a:r>
              <a:rPr lang="en-US" sz="1600" dirty="0">
                <a:solidFill>
                  <a:schemeClr val="bg1"/>
                </a:solidFill>
                <a:latin typeface="Yu Gothic" charset="-128"/>
                <a:ea typeface="Yu Gothic" charset="-128"/>
                <a:cs typeface="Yu Gothic" charset="-128"/>
              </a:rPr>
              <a:t>The foundation of your sales prospecting</a:t>
            </a:r>
          </a:p>
        </p:txBody>
      </p:sp>
      <p:sp>
        <p:nvSpPr>
          <p:cNvPr id="7" name="Rectangle 6">
            <a:extLst>
              <a:ext uri="{FF2B5EF4-FFF2-40B4-BE49-F238E27FC236}">
                <a16:creationId xmlns:a16="http://schemas.microsoft.com/office/drawing/2014/main" id="{43BBE8F1-526B-5A43-80CA-9436DF7AA64D}"/>
              </a:ext>
            </a:extLst>
          </p:cNvPr>
          <p:cNvSpPr/>
          <p:nvPr/>
        </p:nvSpPr>
        <p:spPr>
          <a:xfrm>
            <a:off x="2971800" y="1649701"/>
            <a:ext cx="5791200" cy="2862322"/>
          </a:xfrm>
          <a:prstGeom prst="rect">
            <a:avLst/>
          </a:prstGeom>
        </p:spPr>
        <p:txBody>
          <a:bodyPr wrap="square">
            <a:spAutoFit/>
          </a:bodyPr>
          <a:lstStyle/>
          <a:p>
            <a:r>
              <a:rPr lang="en-US" b="1" dirty="0">
                <a:solidFill>
                  <a:schemeClr val="bg1"/>
                </a:solidFill>
                <a:latin typeface="Yu Gothic" charset="-128"/>
                <a:ea typeface="Yu Gothic" charset="-128"/>
                <a:cs typeface="Yu Gothic" charset="-128"/>
              </a:rPr>
              <a:t>You will need to target 1,500 accounts</a:t>
            </a:r>
          </a:p>
          <a:p>
            <a:r>
              <a:rPr lang="en-US" sz="1400" dirty="0">
                <a:solidFill>
                  <a:schemeClr val="bg1"/>
                </a:solidFill>
                <a:latin typeface="Yu Gothic" charset="-128"/>
                <a:ea typeface="Yu Gothic" charset="-128"/>
                <a:cs typeface="Yu Gothic" charset="-128"/>
              </a:rPr>
              <a:t>Our data shows it’s reasonable to convert 3% of your target accounts into paying customers each year at our average selling price of $22k. This is enough to reach your annual goal to support $1M in new bookings. And your goal to generate 200 opportunities.</a:t>
            </a:r>
          </a:p>
          <a:p>
            <a:endParaRPr lang="en-US" sz="1600" dirty="0">
              <a:solidFill>
                <a:schemeClr val="bg1"/>
              </a:solidFill>
              <a:latin typeface="Yu Gothic" charset="-128"/>
              <a:ea typeface="Yu Gothic" charset="-128"/>
              <a:cs typeface="Yu Gothic" charset="-128"/>
            </a:endParaRPr>
          </a:p>
          <a:p>
            <a:r>
              <a:rPr lang="en-US" b="1" dirty="0">
                <a:solidFill>
                  <a:schemeClr val="bg1"/>
                </a:solidFill>
                <a:latin typeface="Yu Gothic" charset="-128"/>
                <a:ea typeface="Yu Gothic" charset="-128"/>
                <a:cs typeface="Yu Gothic" charset="-128"/>
              </a:rPr>
              <a:t>You will need ~3 contacts per account</a:t>
            </a:r>
          </a:p>
          <a:p>
            <a:r>
              <a:rPr lang="en-US" sz="1400" dirty="0">
                <a:solidFill>
                  <a:schemeClr val="bg1"/>
                </a:solidFill>
                <a:latin typeface="Yu Gothic" charset="-128"/>
                <a:ea typeface="Yu Gothic" charset="-128"/>
                <a:cs typeface="Yu Gothic" charset="-128"/>
              </a:rPr>
              <a:t>Our analysis also shows it’s best to reach out to multiple contacts at each company. This is because the buyer’s journey can begin with multiple people at a company. This also helps you build awareness within your accounts. Your opportunities are more likely to gain traction if others in the account have heard from you previously.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9C1963-318D-1F47-BCEC-8523732E3691}"/>
              </a:ext>
            </a:extLst>
          </p:cNvPr>
          <p:cNvSpPr/>
          <p:nvPr/>
        </p:nvSpPr>
        <p:spPr>
          <a:xfrm>
            <a:off x="2362200" y="0"/>
            <a:ext cx="6781800" cy="5143500"/>
          </a:xfrm>
          <a:prstGeom prst="rect">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1" descr="/tmp/-LBYjDDk3qoDO4GCzgdE-HiRes.jpg">
            <a:extLst>
              <a:ext uri="{FF2B5EF4-FFF2-40B4-BE49-F238E27FC236}">
                <a16:creationId xmlns:a16="http://schemas.microsoft.com/office/drawing/2014/main" id="{69824A5B-37F0-8F4F-9C1C-7DF2EE4CE8C9}"/>
              </a:ext>
            </a:extLst>
          </p:cNvPr>
          <p:cNvPicPr>
            <a:picLocks noChangeAspect="1"/>
          </p:cNvPicPr>
          <p:nvPr/>
        </p:nvPicPr>
        <p:blipFill rotWithShape="1">
          <a:blip r:embed="rId2" cstate="print"/>
          <a:srcRect l="42500" r="31667"/>
          <a:stretch/>
        </p:blipFill>
        <p:spPr>
          <a:xfrm>
            <a:off x="0" y="0"/>
            <a:ext cx="2362200" cy="5143500"/>
          </a:xfrm>
          <a:prstGeom prst="rect">
            <a:avLst/>
          </a:prstGeom>
        </p:spPr>
      </p:pic>
      <p:sp>
        <p:nvSpPr>
          <p:cNvPr id="5" name="Rectangle 4">
            <a:extLst>
              <a:ext uri="{FF2B5EF4-FFF2-40B4-BE49-F238E27FC236}">
                <a16:creationId xmlns:a16="http://schemas.microsoft.com/office/drawing/2014/main" id="{BBD80156-A1CF-C741-80C2-9689DC0E4D89}"/>
              </a:ext>
            </a:extLst>
          </p:cNvPr>
          <p:cNvSpPr/>
          <p:nvPr/>
        </p:nvSpPr>
        <p:spPr>
          <a:xfrm>
            <a:off x="4884214" y="209550"/>
            <a:ext cx="1765227" cy="523220"/>
          </a:xfrm>
          <a:prstGeom prst="rect">
            <a:avLst/>
          </a:prstGeom>
        </p:spPr>
        <p:txBody>
          <a:bodyPr wrap="none">
            <a:spAutoFit/>
          </a:bodyPr>
          <a:lstStyle/>
          <a:p>
            <a:r>
              <a:rPr lang="en-US" sz="2800" dirty="0">
                <a:solidFill>
                  <a:schemeClr val="bg1"/>
                </a:solidFill>
                <a:latin typeface="Yu Gothic" charset="-128"/>
                <a:ea typeface="Yu Gothic" charset="-128"/>
                <a:cs typeface="Yu Gothic" charset="-128"/>
              </a:rPr>
              <a:t>Targeting</a:t>
            </a:r>
          </a:p>
        </p:txBody>
      </p:sp>
      <p:sp>
        <p:nvSpPr>
          <p:cNvPr id="6" name="Rectangle 5">
            <a:extLst>
              <a:ext uri="{FF2B5EF4-FFF2-40B4-BE49-F238E27FC236}">
                <a16:creationId xmlns:a16="http://schemas.microsoft.com/office/drawing/2014/main" id="{80EFDAD3-8795-424F-AE6F-413C24FDCF2E}"/>
              </a:ext>
            </a:extLst>
          </p:cNvPr>
          <p:cNvSpPr/>
          <p:nvPr/>
        </p:nvSpPr>
        <p:spPr>
          <a:xfrm>
            <a:off x="2770654" y="742950"/>
            <a:ext cx="5992346" cy="338554"/>
          </a:xfrm>
          <a:prstGeom prst="rect">
            <a:avLst/>
          </a:prstGeom>
        </p:spPr>
        <p:txBody>
          <a:bodyPr wrap="none">
            <a:spAutoFit/>
          </a:bodyPr>
          <a:lstStyle/>
          <a:p>
            <a:pPr algn="ctr"/>
            <a:r>
              <a:rPr lang="en-US" sz="1600" dirty="0">
                <a:solidFill>
                  <a:schemeClr val="bg1"/>
                </a:solidFill>
                <a:latin typeface="Yu Gothic" charset="-128"/>
                <a:ea typeface="Yu Gothic" charset="-128"/>
                <a:cs typeface="Yu Gothic" charset="-128"/>
              </a:rPr>
              <a:t>How to arrive at the best set of target accounts and contacts. </a:t>
            </a:r>
          </a:p>
        </p:txBody>
      </p:sp>
      <p:sp>
        <p:nvSpPr>
          <p:cNvPr id="7" name="TextBox 6">
            <a:extLst>
              <a:ext uri="{FF2B5EF4-FFF2-40B4-BE49-F238E27FC236}">
                <a16:creationId xmlns:a16="http://schemas.microsoft.com/office/drawing/2014/main" id="{ABA78BF5-D3C8-7845-8FAE-4D76B6928318}"/>
              </a:ext>
            </a:extLst>
          </p:cNvPr>
          <p:cNvSpPr txBox="1"/>
          <p:nvPr/>
        </p:nvSpPr>
        <p:spPr>
          <a:xfrm>
            <a:off x="2962336" y="1428750"/>
            <a:ext cx="5608983" cy="2616101"/>
          </a:xfrm>
          <a:prstGeom prst="rect">
            <a:avLst/>
          </a:prstGeom>
          <a:noFill/>
        </p:spPr>
        <p:txBody>
          <a:bodyPr wrap="square" rtlCol="0">
            <a:spAutoFit/>
          </a:bodyPr>
          <a:lstStyle/>
          <a:p>
            <a:r>
              <a:rPr lang="en-US" sz="1600" dirty="0">
                <a:solidFill>
                  <a:schemeClr val="bg1"/>
                </a:solidFill>
                <a:latin typeface="Yu Gothic" charset="-128"/>
                <a:ea typeface="Yu Gothic" charset="-128"/>
                <a:cs typeface="Yu Gothic" charset="-128"/>
              </a:rPr>
              <a:t>Filters to use while building lists</a:t>
            </a:r>
          </a:p>
          <a:p>
            <a:pPr marL="285750" indent="-285750">
              <a:buFont typeface="Arial" panose="020B0604020202020204" pitchFamily="34" charset="0"/>
              <a:buChar char="•"/>
            </a:pPr>
            <a:r>
              <a:rPr lang="en-US" sz="1400" dirty="0">
                <a:solidFill>
                  <a:schemeClr val="bg1"/>
                </a:solidFill>
                <a:latin typeface="Yu Gothic" charset="-128"/>
                <a:ea typeface="Yu Gothic" charset="-128"/>
                <a:cs typeface="Yu Gothic" charset="-128"/>
              </a:rPr>
              <a:t>200+ employees, US-based, uses SFDC, Software/IT/Internet</a:t>
            </a:r>
          </a:p>
          <a:p>
            <a:endParaRPr lang="en-US" sz="1600" dirty="0">
              <a:solidFill>
                <a:schemeClr val="bg1"/>
              </a:solidFill>
              <a:latin typeface="Yu Gothic" charset="-128"/>
              <a:ea typeface="Yu Gothic" charset="-128"/>
              <a:cs typeface="Yu Gothic" charset="-128"/>
            </a:endParaRPr>
          </a:p>
          <a:p>
            <a:r>
              <a:rPr lang="en-US" sz="1600" dirty="0">
                <a:solidFill>
                  <a:schemeClr val="bg1"/>
                </a:solidFill>
                <a:latin typeface="Yu Gothic" charset="-128"/>
                <a:ea typeface="Yu Gothic" charset="-128"/>
                <a:cs typeface="Yu Gothic" charset="-128"/>
              </a:rPr>
              <a:t>Personas</a:t>
            </a:r>
          </a:p>
          <a:p>
            <a:pPr marL="285750" indent="-285750">
              <a:buFont typeface="Arial" panose="020B0604020202020204" pitchFamily="34" charset="0"/>
              <a:buChar char="•"/>
            </a:pPr>
            <a:r>
              <a:rPr lang="en-US" sz="1400" dirty="0">
                <a:solidFill>
                  <a:schemeClr val="bg1"/>
                </a:solidFill>
                <a:latin typeface="Yu Gothic" charset="-128"/>
                <a:ea typeface="Yu Gothic" charset="-128"/>
                <a:cs typeface="Yu Gothic" charset="-128"/>
              </a:rPr>
              <a:t>VP marketing, CMO, Dir of Prod Marketing, Sales Enablement</a:t>
            </a:r>
          </a:p>
          <a:p>
            <a:endParaRPr lang="en-US" sz="1600" dirty="0">
              <a:solidFill>
                <a:schemeClr val="bg1"/>
              </a:solidFill>
              <a:latin typeface="Yu Gothic" charset="-128"/>
              <a:ea typeface="Yu Gothic" charset="-128"/>
              <a:cs typeface="Yu Gothic" charset="-128"/>
            </a:endParaRPr>
          </a:p>
          <a:p>
            <a:r>
              <a:rPr lang="en-US" sz="1600" dirty="0">
                <a:solidFill>
                  <a:schemeClr val="bg1"/>
                </a:solidFill>
                <a:latin typeface="Yu Gothic" charset="-128"/>
                <a:ea typeface="Yu Gothic" charset="-128"/>
                <a:cs typeface="Yu Gothic" charset="-128"/>
              </a:rPr>
              <a:t>Tools</a:t>
            </a:r>
          </a:p>
          <a:p>
            <a:pPr marL="285750" indent="-285750">
              <a:buFont typeface="Arial" panose="020B0604020202020204" pitchFamily="34" charset="0"/>
              <a:buChar char="•"/>
            </a:pPr>
            <a:r>
              <a:rPr lang="en-US" sz="1400" dirty="0">
                <a:solidFill>
                  <a:schemeClr val="bg1"/>
                </a:solidFill>
                <a:latin typeface="Yu Gothic" charset="-128"/>
                <a:ea typeface="Yu Gothic" charset="-128"/>
                <a:cs typeface="Yu Gothic" charset="-128"/>
              </a:rPr>
              <a:t>Our team uses </a:t>
            </a:r>
            <a:r>
              <a:rPr lang="en-US" sz="1400" dirty="0" err="1">
                <a:solidFill>
                  <a:schemeClr val="bg1"/>
                </a:solidFill>
                <a:latin typeface="Yu Gothic" charset="-128"/>
                <a:ea typeface="Yu Gothic" charset="-128"/>
                <a:cs typeface="Yu Gothic" charset="-128"/>
              </a:rPr>
              <a:t>DiscoverOrg</a:t>
            </a:r>
            <a:r>
              <a:rPr lang="en-US" sz="1400" dirty="0">
                <a:solidFill>
                  <a:schemeClr val="bg1"/>
                </a:solidFill>
                <a:latin typeface="Yu Gothic" charset="-128"/>
                <a:ea typeface="Yu Gothic" charset="-128"/>
                <a:cs typeface="Yu Gothic" charset="-128"/>
              </a:rPr>
              <a:t> to identify new contacts. It is integrated with SFDC so passing new contacts across is automatic. You will be allocated adequate credits to build and maintain your contact lists.</a:t>
            </a:r>
          </a:p>
        </p:txBody>
      </p:sp>
      <p:sp>
        <p:nvSpPr>
          <p:cNvPr id="8" name="Rectangle 7">
            <a:extLst>
              <a:ext uri="{FF2B5EF4-FFF2-40B4-BE49-F238E27FC236}">
                <a16:creationId xmlns:a16="http://schemas.microsoft.com/office/drawing/2014/main" id="{A53DD506-0FCD-A540-B55A-8B83D08346A4}"/>
              </a:ext>
            </a:extLst>
          </p:cNvPr>
          <p:cNvSpPr/>
          <p:nvPr/>
        </p:nvSpPr>
        <p:spPr>
          <a:xfrm>
            <a:off x="2909327" y="4324350"/>
            <a:ext cx="5715000" cy="584775"/>
          </a:xfrm>
          <a:prstGeom prst="rect">
            <a:avLst/>
          </a:prstGeom>
        </p:spPr>
        <p:txBody>
          <a:bodyPr wrap="square">
            <a:spAutoFit/>
          </a:bodyPr>
          <a:lstStyle/>
          <a:p>
            <a:pPr algn="ctr"/>
            <a:r>
              <a:rPr lang="en-US" sz="1600" dirty="0">
                <a:solidFill>
                  <a:schemeClr val="bg1"/>
                </a:solidFill>
                <a:latin typeface="Yu Gothic" charset="-128"/>
                <a:ea typeface="Yu Gothic" charset="-128"/>
              </a:rPr>
              <a:t>The sales operations team will inform you of any changes to the target personas and company filters.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EA23F9-D7B7-1F47-B89A-9F442FD53BC9}"/>
              </a:ext>
            </a:extLst>
          </p:cNvPr>
          <p:cNvSpPr/>
          <p:nvPr/>
        </p:nvSpPr>
        <p:spPr>
          <a:xfrm>
            <a:off x="-2650" y="0"/>
            <a:ext cx="6781800" cy="5143500"/>
          </a:xfrm>
          <a:prstGeom prst="rect">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59AE6F3-92B1-CF41-AADF-1296459D311F}"/>
              </a:ext>
            </a:extLst>
          </p:cNvPr>
          <p:cNvPicPr>
            <a:picLocks noChangeAspect="1"/>
          </p:cNvPicPr>
          <p:nvPr/>
        </p:nvPicPr>
        <p:blipFill rotWithShape="1">
          <a:blip r:embed="rId2">
            <a:extLst>
              <a:ext uri="{28A0092B-C50C-407E-A947-70E740481C1C}">
                <a14:useLocalDpi xmlns:a14="http://schemas.microsoft.com/office/drawing/2010/main" val="0"/>
              </a:ext>
            </a:extLst>
          </a:blip>
          <a:srcRect l="21891"/>
          <a:stretch/>
        </p:blipFill>
        <p:spPr>
          <a:xfrm>
            <a:off x="6779150" y="0"/>
            <a:ext cx="2364850" cy="5143500"/>
          </a:xfrm>
          <a:prstGeom prst="rect">
            <a:avLst/>
          </a:prstGeom>
        </p:spPr>
      </p:pic>
      <p:sp>
        <p:nvSpPr>
          <p:cNvPr id="7" name="Rectangle 6">
            <a:extLst>
              <a:ext uri="{FF2B5EF4-FFF2-40B4-BE49-F238E27FC236}">
                <a16:creationId xmlns:a16="http://schemas.microsoft.com/office/drawing/2014/main" id="{E305DE74-DE90-4C44-B885-B0AB40F3AF89}"/>
              </a:ext>
            </a:extLst>
          </p:cNvPr>
          <p:cNvSpPr/>
          <p:nvPr/>
        </p:nvSpPr>
        <p:spPr>
          <a:xfrm>
            <a:off x="2301127" y="209550"/>
            <a:ext cx="2255746" cy="523220"/>
          </a:xfrm>
          <a:prstGeom prst="rect">
            <a:avLst/>
          </a:prstGeom>
        </p:spPr>
        <p:txBody>
          <a:bodyPr wrap="none">
            <a:spAutoFit/>
          </a:bodyPr>
          <a:lstStyle/>
          <a:p>
            <a:r>
              <a:rPr lang="en-US" sz="2800" dirty="0">
                <a:solidFill>
                  <a:schemeClr val="bg1"/>
                </a:solidFill>
                <a:latin typeface="Yu Gothic" charset="-128"/>
                <a:ea typeface="Yu Gothic" charset="-128"/>
                <a:cs typeface="Yu Gothic" charset="-128"/>
              </a:rPr>
              <a:t>List Building</a:t>
            </a:r>
          </a:p>
        </p:txBody>
      </p:sp>
      <p:sp>
        <p:nvSpPr>
          <p:cNvPr id="8" name="Rectangle 7">
            <a:extLst>
              <a:ext uri="{FF2B5EF4-FFF2-40B4-BE49-F238E27FC236}">
                <a16:creationId xmlns:a16="http://schemas.microsoft.com/office/drawing/2014/main" id="{CBBB4FCA-F46D-2742-A2C3-A37135D9EF71}"/>
              </a:ext>
            </a:extLst>
          </p:cNvPr>
          <p:cNvSpPr/>
          <p:nvPr/>
        </p:nvSpPr>
        <p:spPr>
          <a:xfrm>
            <a:off x="1348944" y="758777"/>
            <a:ext cx="4160113" cy="338554"/>
          </a:xfrm>
          <a:prstGeom prst="rect">
            <a:avLst/>
          </a:prstGeom>
        </p:spPr>
        <p:txBody>
          <a:bodyPr wrap="none">
            <a:spAutoFit/>
          </a:bodyPr>
          <a:lstStyle/>
          <a:p>
            <a:pPr algn="ctr"/>
            <a:r>
              <a:rPr lang="en-US" sz="1600" dirty="0">
                <a:solidFill>
                  <a:schemeClr val="bg1"/>
                </a:solidFill>
                <a:latin typeface="Yu Gothic" charset="-128"/>
                <a:ea typeface="Yu Gothic" charset="-128"/>
                <a:cs typeface="Yu Gothic" charset="-128"/>
              </a:rPr>
              <a:t>How to build and maintain your target list.</a:t>
            </a:r>
          </a:p>
        </p:txBody>
      </p:sp>
      <p:sp>
        <p:nvSpPr>
          <p:cNvPr id="9" name="TextBox 8">
            <a:extLst>
              <a:ext uri="{FF2B5EF4-FFF2-40B4-BE49-F238E27FC236}">
                <a16:creationId xmlns:a16="http://schemas.microsoft.com/office/drawing/2014/main" id="{A9552D46-8750-994E-BA59-09DA4D6539DF}"/>
              </a:ext>
            </a:extLst>
          </p:cNvPr>
          <p:cNvSpPr txBox="1"/>
          <p:nvPr/>
        </p:nvSpPr>
        <p:spPr>
          <a:xfrm>
            <a:off x="381000" y="1266944"/>
            <a:ext cx="6096000" cy="3477875"/>
          </a:xfrm>
          <a:prstGeom prst="rect">
            <a:avLst/>
          </a:prstGeom>
          <a:noFill/>
        </p:spPr>
        <p:txBody>
          <a:bodyPr wrap="square" rtlCol="0">
            <a:spAutoFit/>
          </a:bodyPr>
          <a:lstStyle/>
          <a:p>
            <a:r>
              <a:rPr lang="en-US" sz="1600" dirty="0">
                <a:solidFill>
                  <a:schemeClr val="bg1"/>
                </a:solidFill>
                <a:latin typeface="Yu Gothic" charset="-128"/>
                <a:ea typeface="Yu Gothic" charset="-128"/>
                <a:cs typeface="Yu Gothic" charset="-128"/>
              </a:rPr>
              <a:t>Use </a:t>
            </a:r>
            <a:r>
              <a:rPr lang="en-US" sz="1600" dirty="0" err="1">
                <a:solidFill>
                  <a:schemeClr val="bg1"/>
                </a:solidFill>
                <a:latin typeface="Yu Gothic" charset="-128"/>
                <a:ea typeface="Yu Gothic" charset="-128"/>
                <a:cs typeface="Yu Gothic" charset="-128"/>
              </a:rPr>
              <a:t>DiscoverOrg</a:t>
            </a:r>
            <a:r>
              <a:rPr lang="en-US" sz="1600" dirty="0">
                <a:solidFill>
                  <a:schemeClr val="bg1"/>
                </a:solidFill>
                <a:latin typeface="Yu Gothic" charset="-128"/>
                <a:ea typeface="Yu Gothic" charset="-128"/>
                <a:cs typeface="Yu Gothic" charset="-128"/>
              </a:rPr>
              <a:t> to build your target set</a:t>
            </a:r>
          </a:p>
          <a:p>
            <a:pPr marL="285750" indent="-285750">
              <a:buFont typeface="Arial" panose="020B0604020202020204" pitchFamily="34" charset="0"/>
              <a:buChar char="•"/>
            </a:pPr>
            <a:r>
              <a:rPr lang="en-US" sz="1400" dirty="0">
                <a:solidFill>
                  <a:schemeClr val="bg1"/>
                </a:solidFill>
                <a:latin typeface="Yu Gothic" charset="-128"/>
                <a:ea typeface="Yu Gothic" charset="-128"/>
                <a:cs typeface="Yu Gothic" charset="-128"/>
              </a:rPr>
              <a:t>Sales operations will provide your credentials and links to training.</a:t>
            </a:r>
          </a:p>
          <a:p>
            <a:pPr marL="285750" indent="-285750">
              <a:buFont typeface="Arial" panose="020B0604020202020204" pitchFamily="34" charset="0"/>
              <a:buChar char="•"/>
            </a:pPr>
            <a:r>
              <a:rPr lang="en-US" sz="1400" dirty="0">
                <a:solidFill>
                  <a:schemeClr val="bg1"/>
                </a:solidFill>
                <a:latin typeface="Yu Gothic" charset="-128"/>
                <a:ea typeface="Yu Gothic" charset="-128"/>
                <a:cs typeface="Yu Gothic" charset="-128"/>
              </a:rPr>
              <a:t>Follow filters on previous “Targeting” slide to correctly build your list</a:t>
            </a:r>
          </a:p>
          <a:p>
            <a:endParaRPr lang="en-US" sz="1600" dirty="0">
              <a:solidFill>
                <a:schemeClr val="bg1"/>
              </a:solidFill>
              <a:latin typeface="Yu Gothic" charset="-128"/>
              <a:ea typeface="Yu Gothic" charset="-128"/>
              <a:cs typeface="Yu Gothic" charset="-128"/>
            </a:endParaRPr>
          </a:p>
          <a:p>
            <a:r>
              <a:rPr lang="en-US" sz="1600" dirty="0">
                <a:solidFill>
                  <a:schemeClr val="bg1"/>
                </a:solidFill>
                <a:latin typeface="Yu Gothic" charset="-128"/>
                <a:ea typeface="Yu Gothic" charset="-128"/>
                <a:cs typeface="Yu Gothic" charset="-128"/>
              </a:rPr>
              <a:t>All contacts enter SFDC as Leads</a:t>
            </a:r>
          </a:p>
          <a:p>
            <a:pPr marL="285750" indent="-285750">
              <a:buFont typeface="Arial" panose="020B0604020202020204" pitchFamily="34" charset="0"/>
              <a:buChar char="•"/>
            </a:pPr>
            <a:r>
              <a:rPr lang="en-US" sz="1400" dirty="0" err="1">
                <a:solidFill>
                  <a:schemeClr val="bg1"/>
                </a:solidFill>
                <a:latin typeface="Yu Gothic" charset="-128"/>
                <a:ea typeface="Yu Gothic" charset="-128"/>
                <a:cs typeface="Yu Gothic" charset="-128"/>
              </a:rPr>
              <a:t>DiscoverOrg</a:t>
            </a:r>
            <a:r>
              <a:rPr lang="en-US" sz="1400" dirty="0">
                <a:solidFill>
                  <a:schemeClr val="bg1"/>
                </a:solidFill>
                <a:latin typeface="Yu Gothic" charset="-128"/>
                <a:ea typeface="Yu Gothic" charset="-128"/>
                <a:cs typeface="Yu Gothic" charset="-128"/>
              </a:rPr>
              <a:t> integration sends your lists directly to SFDC as Leads</a:t>
            </a:r>
          </a:p>
          <a:p>
            <a:pPr marL="285750" indent="-285750">
              <a:buFont typeface="Arial" panose="020B0604020202020204" pitchFamily="34" charset="0"/>
              <a:buChar char="•"/>
            </a:pPr>
            <a:r>
              <a:rPr lang="en-US" sz="1400" dirty="0">
                <a:solidFill>
                  <a:schemeClr val="bg1"/>
                </a:solidFill>
                <a:latin typeface="Yu Gothic" charset="-128"/>
                <a:ea typeface="Yu Gothic" charset="-128"/>
                <a:cs typeface="Yu Gothic" charset="-128"/>
              </a:rPr>
              <a:t>They should remain as Leads until you convert them to an Opportunity.</a:t>
            </a:r>
          </a:p>
          <a:p>
            <a:endParaRPr lang="en-US" sz="1600" dirty="0">
              <a:solidFill>
                <a:schemeClr val="bg1"/>
              </a:solidFill>
              <a:latin typeface="Yu Gothic" charset="-128"/>
              <a:ea typeface="Yu Gothic" charset="-128"/>
              <a:cs typeface="Yu Gothic" charset="-128"/>
            </a:endParaRPr>
          </a:p>
          <a:p>
            <a:r>
              <a:rPr lang="en-US" sz="1600" dirty="0">
                <a:solidFill>
                  <a:schemeClr val="bg1"/>
                </a:solidFill>
                <a:latin typeface="Yu Gothic" charset="-128"/>
                <a:ea typeface="Yu Gothic" charset="-128"/>
                <a:cs typeface="Yu Gothic" charset="-128"/>
              </a:rPr>
              <a:t>Sales Ops will review your target list quarterly</a:t>
            </a:r>
          </a:p>
          <a:p>
            <a:pPr marL="285750" indent="-285750">
              <a:buFont typeface="Arial" panose="020B0604020202020204" pitchFamily="34" charset="0"/>
              <a:buChar char="•"/>
            </a:pPr>
            <a:r>
              <a:rPr lang="en-US" sz="1400" dirty="0">
                <a:solidFill>
                  <a:schemeClr val="bg1"/>
                </a:solidFill>
                <a:latin typeface="Yu Gothic" charset="-128"/>
                <a:ea typeface="Yu Gothic" charset="-128"/>
                <a:cs typeface="Yu Gothic" charset="-128"/>
              </a:rPr>
              <a:t>They will remove “</a:t>
            </a:r>
            <a:r>
              <a:rPr lang="en-US" sz="1400" dirty="0" err="1">
                <a:solidFill>
                  <a:schemeClr val="bg1"/>
                </a:solidFill>
                <a:latin typeface="Yu Gothic" charset="-128"/>
                <a:ea typeface="Yu Gothic" charset="-128"/>
                <a:cs typeface="Yu Gothic" charset="-128"/>
              </a:rPr>
              <a:t>dormants</a:t>
            </a:r>
            <a:r>
              <a:rPr lang="en-US" sz="1400" dirty="0">
                <a:solidFill>
                  <a:schemeClr val="bg1"/>
                </a:solidFill>
                <a:latin typeface="Yu Gothic" charset="-128"/>
                <a:ea typeface="Yu Gothic" charset="-128"/>
                <a:cs typeface="Yu Gothic" charset="-128"/>
              </a:rPr>
              <a:t>” who have not Opened or Clicked an email in the last 6 months. They will also remove those who have Bounced or Unsubscribed.</a:t>
            </a:r>
          </a:p>
          <a:p>
            <a:pPr marL="285750" indent="-285750">
              <a:buFont typeface="Arial" panose="020B0604020202020204" pitchFamily="34" charset="0"/>
              <a:buChar char="•"/>
            </a:pPr>
            <a:r>
              <a:rPr lang="en-US" sz="1400" dirty="0">
                <a:solidFill>
                  <a:schemeClr val="bg1"/>
                </a:solidFill>
                <a:latin typeface="Yu Gothic" charset="-128"/>
                <a:ea typeface="Yu Gothic" charset="-128"/>
                <a:cs typeface="Yu Gothic" charset="-128"/>
              </a:rPr>
              <a:t>Sales Ops will then alert you with details on how many additional contacts you must find.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bg>
      <p:bgPr>
        <a:solidFill>
          <a:srgbClr val="343235"/>
        </a:solidFill>
        <a:effectLst/>
      </p:bgPr>
    </p:bg>
    <p:spTree>
      <p:nvGrpSpPr>
        <p:cNvPr id="1" name=""/>
        <p:cNvGrpSpPr/>
        <p:nvPr/>
      </p:nvGrpSpPr>
      <p:grpSpPr>
        <a:xfrm>
          <a:off x="0" y="0"/>
          <a:ext cx="0" cy="0"/>
          <a:chOff x="0" y="0"/>
          <a:chExt cx="0" cy="0"/>
        </a:xfrm>
      </p:grpSpPr>
      <p:sp>
        <p:nvSpPr>
          <p:cNvPr id="3" name="Pentagon 2">
            <a:extLst>
              <a:ext uri="{FF2B5EF4-FFF2-40B4-BE49-F238E27FC236}">
                <a16:creationId xmlns:a16="http://schemas.microsoft.com/office/drawing/2014/main" id="{E46F77F5-3F07-D34A-A9D5-F42F55332CDC}"/>
              </a:ext>
            </a:extLst>
          </p:cNvPr>
          <p:cNvSpPr/>
          <p:nvPr/>
        </p:nvSpPr>
        <p:spPr>
          <a:xfrm>
            <a:off x="323850" y="2724150"/>
            <a:ext cx="2266950" cy="914400"/>
          </a:xfrm>
          <a:prstGeom prst="homePlate">
            <a:avLst>
              <a:gd name="adj" fmla="val 23913"/>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Yu Gothic" charset="-128"/>
                <a:ea typeface="Yu Gothic" charset="-128"/>
              </a:rPr>
              <a:t>Content Email Sent</a:t>
            </a:r>
            <a:endParaRPr lang="en-US" sz="1600" dirty="0">
              <a:solidFill>
                <a:schemeClr val="bg1"/>
              </a:solidFill>
            </a:endParaRPr>
          </a:p>
        </p:txBody>
      </p:sp>
      <p:sp>
        <p:nvSpPr>
          <p:cNvPr id="4" name="Chevron 3">
            <a:extLst>
              <a:ext uri="{FF2B5EF4-FFF2-40B4-BE49-F238E27FC236}">
                <a16:creationId xmlns:a16="http://schemas.microsoft.com/office/drawing/2014/main" id="{C3035E7D-57D7-DA49-9203-02BB6DEE78EB}"/>
              </a:ext>
            </a:extLst>
          </p:cNvPr>
          <p:cNvSpPr/>
          <p:nvPr/>
        </p:nvSpPr>
        <p:spPr>
          <a:xfrm>
            <a:off x="2418632" y="2724150"/>
            <a:ext cx="2239286" cy="914400"/>
          </a:xfrm>
          <a:prstGeom prst="chevron">
            <a:avLst>
              <a:gd name="adj" fmla="val 23043"/>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latin typeface="Yu Gothic" charset="-128"/>
                <a:ea typeface="Yu Gothic" charset="-128"/>
              </a:rPr>
              <a:t>Prospect Clicks</a:t>
            </a:r>
          </a:p>
        </p:txBody>
      </p:sp>
      <p:sp>
        <p:nvSpPr>
          <p:cNvPr id="6" name="Chevron 5">
            <a:extLst>
              <a:ext uri="{FF2B5EF4-FFF2-40B4-BE49-F238E27FC236}">
                <a16:creationId xmlns:a16="http://schemas.microsoft.com/office/drawing/2014/main" id="{CC1281FE-8067-BC4A-82DD-9B647AA856C9}"/>
              </a:ext>
            </a:extLst>
          </p:cNvPr>
          <p:cNvSpPr/>
          <p:nvPr/>
        </p:nvSpPr>
        <p:spPr>
          <a:xfrm>
            <a:off x="4485750" y="2724150"/>
            <a:ext cx="2239617" cy="914400"/>
          </a:xfrm>
          <a:prstGeom prst="chevron">
            <a:avLst>
              <a:gd name="adj" fmla="val 23043"/>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latin typeface="Yu Gothic" charset="-128"/>
                <a:ea typeface="Yu Gothic" charset="-128"/>
              </a:rPr>
              <a:t>MQL Alert</a:t>
            </a:r>
          </a:p>
        </p:txBody>
      </p:sp>
      <p:sp>
        <p:nvSpPr>
          <p:cNvPr id="7" name="Chevron 6">
            <a:extLst>
              <a:ext uri="{FF2B5EF4-FFF2-40B4-BE49-F238E27FC236}">
                <a16:creationId xmlns:a16="http://schemas.microsoft.com/office/drawing/2014/main" id="{5B859238-7F96-4F45-BE47-8F48D8F9A432}"/>
              </a:ext>
            </a:extLst>
          </p:cNvPr>
          <p:cNvSpPr/>
          <p:nvPr/>
        </p:nvSpPr>
        <p:spPr>
          <a:xfrm>
            <a:off x="6553200" y="2724150"/>
            <a:ext cx="2239617" cy="914400"/>
          </a:xfrm>
          <a:prstGeom prst="chevron">
            <a:avLst>
              <a:gd name="adj" fmla="val 23043"/>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latin typeface="Yu Gothic" charset="-128"/>
                <a:ea typeface="Yu Gothic" charset="-128"/>
              </a:rPr>
              <a:t>MQL Pursuit</a:t>
            </a:r>
          </a:p>
        </p:txBody>
      </p:sp>
      <p:sp>
        <p:nvSpPr>
          <p:cNvPr id="8" name="Rectangle 7">
            <a:extLst>
              <a:ext uri="{FF2B5EF4-FFF2-40B4-BE49-F238E27FC236}">
                <a16:creationId xmlns:a16="http://schemas.microsoft.com/office/drawing/2014/main" id="{6ECFB98D-6F13-A746-B115-34D258E8582B}"/>
              </a:ext>
            </a:extLst>
          </p:cNvPr>
          <p:cNvSpPr/>
          <p:nvPr/>
        </p:nvSpPr>
        <p:spPr>
          <a:xfrm>
            <a:off x="323850" y="1962150"/>
            <a:ext cx="2038350" cy="646331"/>
          </a:xfrm>
          <a:prstGeom prst="rect">
            <a:avLst/>
          </a:prstGeom>
        </p:spPr>
        <p:txBody>
          <a:bodyPr wrap="square">
            <a:spAutoFit/>
          </a:bodyPr>
          <a:lstStyle/>
          <a:p>
            <a:r>
              <a:rPr lang="en-US" sz="1200" dirty="0">
                <a:solidFill>
                  <a:schemeClr val="bg1"/>
                </a:solidFill>
                <a:latin typeface="Yu Gothic" charset="-128"/>
                <a:ea typeface="Yu Gothic" charset="-128"/>
                <a:cs typeface="Yu Gothic" charset="-128"/>
              </a:rPr>
              <a:t>Marketing sends 1 “content” email per contact per month.</a:t>
            </a:r>
            <a:endParaRPr lang="en-US" sz="1200" dirty="0"/>
          </a:p>
        </p:txBody>
      </p:sp>
      <p:sp>
        <p:nvSpPr>
          <p:cNvPr id="9" name="Rectangle 8">
            <a:extLst>
              <a:ext uri="{FF2B5EF4-FFF2-40B4-BE49-F238E27FC236}">
                <a16:creationId xmlns:a16="http://schemas.microsoft.com/office/drawing/2014/main" id="{21819F52-BD30-9046-B5E6-D3CE621FB56A}"/>
              </a:ext>
            </a:extLst>
          </p:cNvPr>
          <p:cNvSpPr/>
          <p:nvPr/>
        </p:nvSpPr>
        <p:spPr>
          <a:xfrm>
            <a:off x="2499967" y="3669658"/>
            <a:ext cx="2038350" cy="646331"/>
          </a:xfrm>
          <a:prstGeom prst="rect">
            <a:avLst/>
          </a:prstGeom>
        </p:spPr>
        <p:txBody>
          <a:bodyPr wrap="square">
            <a:spAutoFit/>
          </a:bodyPr>
          <a:lstStyle/>
          <a:p>
            <a:r>
              <a:rPr lang="en-US" sz="1200" dirty="0">
                <a:solidFill>
                  <a:schemeClr val="bg1"/>
                </a:solidFill>
                <a:latin typeface="Yu Gothic" charset="-128"/>
                <a:ea typeface="Yu Gothic" charset="-128"/>
                <a:cs typeface="Yu Gothic" charset="-128"/>
              </a:rPr>
              <a:t>Hubspot tracks when prospects click the link to view content.</a:t>
            </a:r>
            <a:endParaRPr lang="en-US" sz="1200" dirty="0"/>
          </a:p>
        </p:txBody>
      </p:sp>
      <p:sp>
        <p:nvSpPr>
          <p:cNvPr id="10" name="Rectangle 9">
            <a:extLst>
              <a:ext uri="{FF2B5EF4-FFF2-40B4-BE49-F238E27FC236}">
                <a16:creationId xmlns:a16="http://schemas.microsoft.com/office/drawing/2014/main" id="{3CA481F2-D598-0C47-9170-33CACAFD1E84}"/>
              </a:ext>
            </a:extLst>
          </p:cNvPr>
          <p:cNvSpPr/>
          <p:nvPr/>
        </p:nvSpPr>
        <p:spPr>
          <a:xfrm>
            <a:off x="4538980" y="1777484"/>
            <a:ext cx="2038350" cy="830997"/>
          </a:xfrm>
          <a:prstGeom prst="rect">
            <a:avLst/>
          </a:prstGeom>
        </p:spPr>
        <p:txBody>
          <a:bodyPr wrap="square">
            <a:spAutoFit/>
          </a:bodyPr>
          <a:lstStyle/>
          <a:p>
            <a:r>
              <a:rPr lang="en-US" sz="1200" dirty="0">
                <a:solidFill>
                  <a:schemeClr val="bg1"/>
                </a:solidFill>
                <a:latin typeface="Yu Gothic" charset="-128"/>
                <a:ea typeface="Yu Gothic" charset="-128"/>
                <a:cs typeface="Yu Gothic" charset="-128"/>
              </a:rPr>
              <a:t>You will receive an email alert when one of your contacts meets the MQL criteria.</a:t>
            </a:r>
            <a:endParaRPr lang="en-US" sz="1200" dirty="0"/>
          </a:p>
        </p:txBody>
      </p:sp>
      <p:sp>
        <p:nvSpPr>
          <p:cNvPr id="11" name="Rectangle 10">
            <a:extLst>
              <a:ext uri="{FF2B5EF4-FFF2-40B4-BE49-F238E27FC236}">
                <a16:creationId xmlns:a16="http://schemas.microsoft.com/office/drawing/2014/main" id="{D52BDEB8-9DF6-854B-A6D1-EFDABDC860FE}"/>
              </a:ext>
            </a:extLst>
          </p:cNvPr>
          <p:cNvSpPr/>
          <p:nvPr/>
        </p:nvSpPr>
        <p:spPr>
          <a:xfrm>
            <a:off x="6629400" y="3677156"/>
            <a:ext cx="2038350" cy="1015663"/>
          </a:xfrm>
          <a:prstGeom prst="rect">
            <a:avLst/>
          </a:prstGeom>
        </p:spPr>
        <p:txBody>
          <a:bodyPr wrap="square">
            <a:spAutoFit/>
          </a:bodyPr>
          <a:lstStyle/>
          <a:p>
            <a:r>
              <a:rPr lang="en-US" sz="1200" dirty="0">
                <a:solidFill>
                  <a:schemeClr val="bg1"/>
                </a:solidFill>
                <a:latin typeface="Yu Gothic" charset="-128"/>
                <a:ea typeface="Yu Gothic" charset="-128"/>
                <a:cs typeface="Yu Gothic" charset="-128"/>
              </a:rPr>
              <a:t>As quickly as possible, you should reach out to the MQL using one of the “MQL Email Templates” found in SFDC.</a:t>
            </a:r>
            <a:endParaRPr lang="en-US" sz="1200" dirty="0"/>
          </a:p>
        </p:txBody>
      </p:sp>
      <p:sp>
        <p:nvSpPr>
          <p:cNvPr id="12" name="Rectangle 11">
            <a:extLst>
              <a:ext uri="{FF2B5EF4-FFF2-40B4-BE49-F238E27FC236}">
                <a16:creationId xmlns:a16="http://schemas.microsoft.com/office/drawing/2014/main" id="{E40D8E3A-5F3F-F74F-9E9B-7EA4F3C4D280}"/>
              </a:ext>
            </a:extLst>
          </p:cNvPr>
          <p:cNvSpPr/>
          <p:nvPr/>
        </p:nvSpPr>
        <p:spPr>
          <a:xfrm>
            <a:off x="1006117" y="270076"/>
            <a:ext cx="7303602" cy="523220"/>
          </a:xfrm>
          <a:prstGeom prst="rect">
            <a:avLst/>
          </a:prstGeom>
        </p:spPr>
        <p:txBody>
          <a:bodyPr wrap="none">
            <a:spAutoFit/>
          </a:bodyPr>
          <a:lstStyle/>
          <a:p>
            <a:pPr algn="ctr"/>
            <a:r>
              <a:rPr lang="en-US" sz="2800" dirty="0">
                <a:solidFill>
                  <a:schemeClr val="bg1"/>
                </a:solidFill>
                <a:latin typeface="Yu Gothic" charset="-128"/>
                <a:ea typeface="Yu Gothic" charset="-128"/>
                <a:cs typeface="Yu Gothic" charset="-128"/>
              </a:rPr>
              <a:t>Prospecting Methodology – Marketing Side</a:t>
            </a:r>
          </a:p>
        </p:txBody>
      </p:sp>
      <p:sp>
        <p:nvSpPr>
          <p:cNvPr id="13" name="Rectangle 12">
            <a:extLst>
              <a:ext uri="{FF2B5EF4-FFF2-40B4-BE49-F238E27FC236}">
                <a16:creationId xmlns:a16="http://schemas.microsoft.com/office/drawing/2014/main" id="{19E8A36F-2227-9041-A8AE-39A89D162BD3}"/>
              </a:ext>
            </a:extLst>
          </p:cNvPr>
          <p:cNvSpPr/>
          <p:nvPr/>
        </p:nvSpPr>
        <p:spPr>
          <a:xfrm>
            <a:off x="381000" y="745386"/>
            <a:ext cx="8382000" cy="307777"/>
          </a:xfrm>
          <a:prstGeom prst="rect">
            <a:avLst/>
          </a:prstGeom>
        </p:spPr>
        <p:txBody>
          <a:bodyPr wrap="square">
            <a:spAutoFit/>
          </a:bodyPr>
          <a:lstStyle/>
          <a:p>
            <a:pPr algn="ctr"/>
            <a:r>
              <a:rPr lang="en-US" sz="1400" dirty="0">
                <a:solidFill>
                  <a:schemeClr val="bg1"/>
                </a:solidFill>
                <a:latin typeface="Yu Gothic" charset="-128"/>
                <a:ea typeface="Yu Gothic" charset="-128"/>
                <a:cs typeface="Yu Gothic" charset="-128"/>
              </a:rPr>
              <a:t>This is a high-level view of how marketing will support your prospecting efforts.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bg>
      <p:bgPr>
        <a:solidFill>
          <a:srgbClr val="34323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872B8D4-D43F-4440-AA78-37656AA7CAC1}"/>
              </a:ext>
            </a:extLst>
          </p:cNvPr>
          <p:cNvSpPr/>
          <p:nvPr/>
        </p:nvSpPr>
        <p:spPr>
          <a:xfrm>
            <a:off x="838200" y="1513022"/>
            <a:ext cx="533400" cy="525328"/>
          </a:xfrm>
          <a:prstGeom prst="rect">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44816F4-44F2-124A-962E-18C8529C11B3}"/>
              </a:ext>
            </a:extLst>
          </p:cNvPr>
          <p:cNvSpPr/>
          <p:nvPr/>
        </p:nvSpPr>
        <p:spPr>
          <a:xfrm>
            <a:off x="838200" y="2503622"/>
            <a:ext cx="533400" cy="525328"/>
          </a:xfrm>
          <a:prstGeom prst="rect">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1FC2FF-82F6-8248-A1AD-DEA8BED2337F}"/>
              </a:ext>
            </a:extLst>
          </p:cNvPr>
          <p:cNvSpPr/>
          <p:nvPr/>
        </p:nvSpPr>
        <p:spPr>
          <a:xfrm>
            <a:off x="810922" y="3570422"/>
            <a:ext cx="533400" cy="525328"/>
          </a:xfrm>
          <a:prstGeom prst="rect">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214A0C3-EA2D-CD42-B78A-1E6673777E67}"/>
              </a:ext>
            </a:extLst>
          </p:cNvPr>
          <p:cNvSpPr/>
          <p:nvPr/>
        </p:nvSpPr>
        <p:spPr>
          <a:xfrm>
            <a:off x="4753656" y="1513022"/>
            <a:ext cx="533400" cy="525328"/>
          </a:xfrm>
          <a:prstGeom prst="rect">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8BCAA41-A7F2-234F-9BEF-5E3F2AF9B141}"/>
              </a:ext>
            </a:extLst>
          </p:cNvPr>
          <p:cNvSpPr/>
          <p:nvPr/>
        </p:nvSpPr>
        <p:spPr>
          <a:xfrm>
            <a:off x="4748990" y="2504573"/>
            <a:ext cx="533400" cy="525328"/>
          </a:xfrm>
          <a:prstGeom prst="rect">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1EC7595-01CA-F24D-BC4D-0CAB4E6ECF45}"/>
              </a:ext>
            </a:extLst>
          </p:cNvPr>
          <p:cNvSpPr/>
          <p:nvPr/>
        </p:nvSpPr>
        <p:spPr>
          <a:xfrm>
            <a:off x="1828800" y="295930"/>
            <a:ext cx="5501827" cy="523220"/>
          </a:xfrm>
          <a:prstGeom prst="rect">
            <a:avLst/>
          </a:prstGeom>
        </p:spPr>
        <p:txBody>
          <a:bodyPr wrap="none">
            <a:spAutoFit/>
          </a:bodyPr>
          <a:lstStyle/>
          <a:p>
            <a:pPr algn="ctr"/>
            <a:r>
              <a:rPr lang="en-US" sz="2800" dirty="0">
                <a:solidFill>
                  <a:schemeClr val="bg1"/>
                </a:solidFill>
                <a:latin typeface="Yu Gothic" charset="-128"/>
                <a:ea typeface="Yu Gothic" charset="-128"/>
                <a:cs typeface="Yu Gothic" charset="-128"/>
              </a:rPr>
              <a:t>Response Types &amp; MQL Criteria</a:t>
            </a:r>
          </a:p>
        </p:txBody>
      </p:sp>
      <p:sp>
        <p:nvSpPr>
          <p:cNvPr id="4" name="Rectangle 3">
            <a:extLst>
              <a:ext uri="{FF2B5EF4-FFF2-40B4-BE49-F238E27FC236}">
                <a16:creationId xmlns:a16="http://schemas.microsoft.com/office/drawing/2014/main" id="{E5C6873C-B458-1F45-9AC7-A532B605C212}"/>
              </a:ext>
            </a:extLst>
          </p:cNvPr>
          <p:cNvSpPr/>
          <p:nvPr/>
        </p:nvSpPr>
        <p:spPr>
          <a:xfrm>
            <a:off x="382325" y="742950"/>
            <a:ext cx="8382000" cy="307777"/>
          </a:xfrm>
          <a:prstGeom prst="rect">
            <a:avLst/>
          </a:prstGeom>
        </p:spPr>
        <p:txBody>
          <a:bodyPr wrap="square">
            <a:spAutoFit/>
          </a:bodyPr>
          <a:lstStyle/>
          <a:p>
            <a:pPr algn="ctr"/>
            <a:r>
              <a:rPr lang="en-US" sz="1400" dirty="0">
                <a:solidFill>
                  <a:schemeClr val="bg1"/>
                </a:solidFill>
                <a:latin typeface="Yu Gothic" charset="-128"/>
                <a:ea typeface="Yu Gothic" charset="-128"/>
                <a:cs typeface="Yu Gothic" charset="-128"/>
              </a:rPr>
              <a:t>Summary of Types of responses you’ll see in your MQL queue</a:t>
            </a:r>
          </a:p>
        </p:txBody>
      </p:sp>
      <p:sp>
        <p:nvSpPr>
          <p:cNvPr id="5" name="Rectangle 4">
            <a:extLst>
              <a:ext uri="{FF2B5EF4-FFF2-40B4-BE49-F238E27FC236}">
                <a16:creationId xmlns:a16="http://schemas.microsoft.com/office/drawing/2014/main" id="{15914F91-72F5-A543-8C20-473E5EFB9691}"/>
              </a:ext>
            </a:extLst>
          </p:cNvPr>
          <p:cNvSpPr/>
          <p:nvPr/>
        </p:nvSpPr>
        <p:spPr>
          <a:xfrm>
            <a:off x="388713" y="4347686"/>
            <a:ext cx="8382000" cy="738664"/>
          </a:xfrm>
          <a:prstGeom prst="rect">
            <a:avLst/>
          </a:prstGeom>
        </p:spPr>
        <p:txBody>
          <a:bodyPr wrap="square">
            <a:spAutoFit/>
          </a:bodyPr>
          <a:lstStyle/>
          <a:p>
            <a:pPr algn="ctr"/>
            <a:r>
              <a:rPr lang="en-US" sz="1400" dirty="0">
                <a:solidFill>
                  <a:schemeClr val="bg1"/>
                </a:solidFill>
                <a:latin typeface="Yu Gothic" charset="-128"/>
                <a:ea typeface="Yu Gothic" charset="-128"/>
              </a:rPr>
              <a:t>All leads in your MQL queue have passed our demographic filter [size, region, competitors, students]. You will see in the SFDC Lead record the exact last action the lead has taken. Use this information to tailor your MQL responses.</a:t>
            </a:r>
            <a:endParaRPr lang="en-US" sz="1400" dirty="0"/>
          </a:p>
        </p:txBody>
      </p:sp>
      <p:sp>
        <p:nvSpPr>
          <p:cNvPr id="6" name="Rectangle 5">
            <a:extLst>
              <a:ext uri="{FF2B5EF4-FFF2-40B4-BE49-F238E27FC236}">
                <a16:creationId xmlns:a16="http://schemas.microsoft.com/office/drawing/2014/main" id="{5F67B0B3-D1FB-FB41-AF82-27B0240217A8}"/>
              </a:ext>
            </a:extLst>
          </p:cNvPr>
          <p:cNvSpPr/>
          <p:nvPr/>
        </p:nvSpPr>
        <p:spPr>
          <a:xfrm>
            <a:off x="1371600" y="1491317"/>
            <a:ext cx="3048000" cy="2708434"/>
          </a:xfrm>
          <a:prstGeom prst="rect">
            <a:avLst/>
          </a:prstGeom>
        </p:spPr>
        <p:txBody>
          <a:bodyPr wrap="square">
            <a:spAutoFit/>
          </a:bodyPr>
          <a:lstStyle/>
          <a:p>
            <a:r>
              <a:rPr lang="en-US" sz="1400" b="1" dirty="0">
                <a:solidFill>
                  <a:schemeClr val="bg1"/>
                </a:solidFill>
                <a:latin typeface="Yu Gothic" charset="-128"/>
                <a:ea typeface="Yu Gothic" charset="-128"/>
              </a:rPr>
              <a:t>eBook</a:t>
            </a:r>
          </a:p>
          <a:p>
            <a:r>
              <a:rPr lang="en-US" sz="1200" dirty="0">
                <a:solidFill>
                  <a:schemeClr val="bg1"/>
                </a:solidFill>
                <a:latin typeface="Yu Gothic" charset="-128"/>
                <a:ea typeface="Yu Gothic" charset="-128"/>
              </a:rPr>
              <a:t>Must have viewed eBook AND explored Product or Pricing pages.</a:t>
            </a:r>
            <a:endParaRPr lang="en-US" sz="1400" b="1" dirty="0">
              <a:solidFill>
                <a:schemeClr val="bg1"/>
              </a:solidFill>
              <a:latin typeface="Yu Gothic" charset="-128"/>
              <a:ea typeface="Yu Gothic" charset="-128"/>
            </a:endParaRPr>
          </a:p>
          <a:p>
            <a:endParaRPr lang="en-US" sz="1400" b="1" dirty="0">
              <a:solidFill>
                <a:schemeClr val="bg1"/>
              </a:solidFill>
              <a:latin typeface="Yu Gothic" charset="-128"/>
              <a:ea typeface="Yu Gothic" charset="-128"/>
            </a:endParaRPr>
          </a:p>
          <a:p>
            <a:endParaRPr lang="en-US" sz="1400" b="1" dirty="0">
              <a:solidFill>
                <a:schemeClr val="bg1"/>
              </a:solidFill>
              <a:latin typeface="Yu Gothic" charset="-128"/>
              <a:ea typeface="Yu Gothic" charset="-128"/>
            </a:endParaRPr>
          </a:p>
          <a:p>
            <a:r>
              <a:rPr lang="en-US" sz="1400" b="1" dirty="0">
                <a:solidFill>
                  <a:schemeClr val="bg1"/>
                </a:solidFill>
                <a:latin typeface="Yu Gothic" charset="-128"/>
                <a:ea typeface="Yu Gothic" charset="-128"/>
              </a:rPr>
              <a:t>Free Trial</a:t>
            </a:r>
          </a:p>
          <a:p>
            <a:r>
              <a:rPr lang="en-US" sz="1200" dirty="0">
                <a:solidFill>
                  <a:schemeClr val="bg1"/>
                </a:solidFill>
                <a:latin typeface="Yu Gothic" charset="-128"/>
                <a:ea typeface="Yu Gothic" charset="-128"/>
              </a:rPr>
              <a:t>Sent directly to you when (and IF) they complete on-boarding.</a:t>
            </a:r>
          </a:p>
          <a:p>
            <a:endParaRPr lang="en-US" sz="1400" b="1" dirty="0">
              <a:solidFill>
                <a:schemeClr val="bg1"/>
              </a:solidFill>
              <a:latin typeface="Yu Gothic" charset="-128"/>
              <a:ea typeface="Yu Gothic" charset="-128"/>
            </a:endParaRPr>
          </a:p>
          <a:p>
            <a:endParaRPr lang="en-US" sz="1400" b="1" dirty="0">
              <a:solidFill>
                <a:schemeClr val="bg1"/>
              </a:solidFill>
              <a:latin typeface="Yu Gothic" charset="-128"/>
              <a:ea typeface="Yu Gothic" charset="-128"/>
            </a:endParaRPr>
          </a:p>
          <a:p>
            <a:r>
              <a:rPr lang="en-US" sz="1400" b="1" dirty="0">
                <a:solidFill>
                  <a:schemeClr val="bg1"/>
                </a:solidFill>
                <a:latin typeface="Yu Gothic" charset="-128"/>
                <a:ea typeface="Yu Gothic" charset="-128"/>
              </a:rPr>
              <a:t>Demo Request</a:t>
            </a:r>
          </a:p>
          <a:p>
            <a:r>
              <a:rPr lang="en-US" sz="1200" dirty="0">
                <a:solidFill>
                  <a:schemeClr val="bg1"/>
                </a:solidFill>
                <a:latin typeface="Yu Gothic" charset="-128"/>
                <a:ea typeface="Yu Gothic" charset="-128"/>
              </a:rPr>
              <a:t>Sent directly to you regardless of behavior.</a:t>
            </a:r>
            <a:endParaRPr lang="en-US" sz="1200" dirty="0"/>
          </a:p>
        </p:txBody>
      </p:sp>
      <p:sp>
        <p:nvSpPr>
          <p:cNvPr id="8" name="Rectangle 7">
            <a:extLst>
              <a:ext uri="{FF2B5EF4-FFF2-40B4-BE49-F238E27FC236}">
                <a16:creationId xmlns:a16="http://schemas.microsoft.com/office/drawing/2014/main" id="{F03A005C-B717-A14A-81C6-ED011404EA6B}"/>
              </a:ext>
            </a:extLst>
          </p:cNvPr>
          <p:cNvSpPr/>
          <p:nvPr/>
        </p:nvSpPr>
        <p:spPr>
          <a:xfrm>
            <a:off x="5333999" y="1460144"/>
            <a:ext cx="3436713" cy="1692771"/>
          </a:xfrm>
          <a:prstGeom prst="rect">
            <a:avLst/>
          </a:prstGeom>
        </p:spPr>
        <p:txBody>
          <a:bodyPr wrap="square">
            <a:spAutoFit/>
          </a:bodyPr>
          <a:lstStyle/>
          <a:p>
            <a:r>
              <a:rPr lang="en-US" sz="1400" b="1" dirty="0">
                <a:solidFill>
                  <a:schemeClr val="bg1"/>
                </a:solidFill>
                <a:latin typeface="Yu Gothic" charset="-128"/>
                <a:ea typeface="Yu Gothic" charset="-128"/>
              </a:rPr>
              <a:t>Events</a:t>
            </a:r>
          </a:p>
          <a:p>
            <a:r>
              <a:rPr lang="en-US" sz="1200" dirty="0">
                <a:solidFill>
                  <a:schemeClr val="bg1"/>
                </a:solidFill>
                <a:latin typeface="Yu Gothic" charset="-128"/>
                <a:ea typeface="Yu Gothic" charset="-128"/>
              </a:rPr>
              <a:t>Must have viewed a Product or Pricing page after the event.</a:t>
            </a:r>
            <a:endParaRPr lang="en-US" sz="1400" b="1" dirty="0">
              <a:solidFill>
                <a:schemeClr val="bg1"/>
              </a:solidFill>
              <a:latin typeface="Yu Gothic" charset="-128"/>
              <a:ea typeface="Yu Gothic" charset="-128"/>
            </a:endParaRPr>
          </a:p>
          <a:p>
            <a:endParaRPr lang="en-US" sz="1400" b="1" dirty="0">
              <a:solidFill>
                <a:schemeClr val="bg1"/>
              </a:solidFill>
              <a:latin typeface="Yu Gothic" charset="-128"/>
              <a:ea typeface="Yu Gothic" charset="-128"/>
            </a:endParaRPr>
          </a:p>
          <a:p>
            <a:endParaRPr lang="en-US" sz="1400" b="1" dirty="0">
              <a:solidFill>
                <a:schemeClr val="bg1"/>
              </a:solidFill>
              <a:latin typeface="Yu Gothic" charset="-128"/>
              <a:ea typeface="Yu Gothic" charset="-128"/>
            </a:endParaRPr>
          </a:p>
          <a:p>
            <a:r>
              <a:rPr lang="en-US" sz="1400" b="1" dirty="0">
                <a:solidFill>
                  <a:schemeClr val="bg1"/>
                </a:solidFill>
                <a:latin typeface="Yu Gothic" charset="-128"/>
                <a:ea typeface="Yu Gothic" charset="-128"/>
              </a:rPr>
              <a:t>Organic</a:t>
            </a:r>
          </a:p>
          <a:p>
            <a:r>
              <a:rPr lang="en-US" sz="1200" dirty="0">
                <a:solidFill>
                  <a:schemeClr val="bg1"/>
                </a:solidFill>
                <a:latin typeface="Yu Gothic" charset="-128"/>
                <a:ea typeface="Yu Gothic" charset="-128"/>
              </a:rPr>
              <a:t>If lead spontaneously visits Product or Pricing page they’ll appear in your MQL queue.</a:t>
            </a:r>
          </a:p>
        </p:txBody>
      </p:sp>
      <p:pic>
        <p:nvPicPr>
          <p:cNvPr id="9" name="Picture 8">
            <a:extLst>
              <a:ext uri="{FF2B5EF4-FFF2-40B4-BE49-F238E27FC236}">
                <a16:creationId xmlns:a16="http://schemas.microsoft.com/office/drawing/2014/main" id="{08D5E1AA-EC07-F040-AE53-855A300AFDF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933174" y="1581150"/>
            <a:ext cx="355600" cy="355600"/>
          </a:xfrm>
          <a:prstGeom prst="rect">
            <a:avLst/>
          </a:prstGeom>
        </p:spPr>
      </p:pic>
      <p:pic>
        <p:nvPicPr>
          <p:cNvPr id="13" name="Picture 12">
            <a:extLst>
              <a:ext uri="{FF2B5EF4-FFF2-40B4-BE49-F238E27FC236}">
                <a16:creationId xmlns:a16="http://schemas.microsoft.com/office/drawing/2014/main" id="{EA588201-F38B-3A45-9091-23ADD612640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992376" y="2612472"/>
            <a:ext cx="263046" cy="263046"/>
          </a:xfrm>
          <a:prstGeom prst="rect">
            <a:avLst/>
          </a:prstGeom>
        </p:spPr>
      </p:pic>
      <p:pic>
        <p:nvPicPr>
          <p:cNvPr id="14" name="Picture 13">
            <a:extLst>
              <a:ext uri="{FF2B5EF4-FFF2-40B4-BE49-F238E27FC236}">
                <a16:creationId xmlns:a16="http://schemas.microsoft.com/office/drawing/2014/main" id="{A498DB6D-5A73-FA42-B8B5-DE46EF409233}"/>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933174" y="3688638"/>
            <a:ext cx="322248" cy="322248"/>
          </a:xfrm>
          <a:prstGeom prst="rect">
            <a:avLst/>
          </a:prstGeom>
        </p:spPr>
      </p:pic>
      <p:pic>
        <p:nvPicPr>
          <p:cNvPr id="15" name="Picture 14">
            <a:extLst>
              <a:ext uri="{FF2B5EF4-FFF2-40B4-BE49-F238E27FC236}">
                <a16:creationId xmlns:a16="http://schemas.microsoft.com/office/drawing/2014/main" id="{E8585793-F7EB-CC46-9E3B-1744CFCDF295}"/>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4838682" y="1584588"/>
            <a:ext cx="367144" cy="367144"/>
          </a:xfrm>
          <a:prstGeom prst="rect">
            <a:avLst/>
          </a:prstGeom>
        </p:spPr>
      </p:pic>
      <p:pic>
        <p:nvPicPr>
          <p:cNvPr id="16" name="Picture 15">
            <a:extLst>
              <a:ext uri="{FF2B5EF4-FFF2-40B4-BE49-F238E27FC236}">
                <a16:creationId xmlns:a16="http://schemas.microsoft.com/office/drawing/2014/main" id="{EA124575-1444-6446-8C77-05C84ABD7994}"/>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Lst>
          </a:blip>
          <a:stretch>
            <a:fillRect/>
          </a:stretch>
        </p:blipFill>
        <p:spPr>
          <a:xfrm>
            <a:off x="4845119" y="2595715"/>
            <a:ext cx="341142" cy="3411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bg>
      <p:bgPr>
        <a:solidFill>
          <a:srgbClr val="34323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1DCDAD-DC3B-7547-8DFD-0B427784AADE}"/>
              </a:ext>
            </a:extLst>
          </p:cNvPr>
          <p:cNvSpPr/>
          <p:nvPr/>
        </p:nvSpPr>
        <p:spPr>
          <a:xfrm>
            <a:off x="1430462" y="295930"/>
            <a:ext cx="6298520" cy="523220"/>
          </a:xfrm>
          <a:prstGeom prst="rect">
            <a:avLst/>
          </a:prstGeom>
        </p:spPr>
        <p:txBody>
          <a:bodyPr wrap="none">
            <a:spAutoFit/>
          </a:bodyPr>
          <a:lstStyle/>
          <a:p>
            <a:pPr algn="ctr"/>
            <a:r>
              <a:rPr lang="en-US" sz="2800" dirty="0">
                <a:solidFill>
                  <a:schemeClr val="bg1"/>
                </a:solidFill>
                <a:latin typeface="Yu Gothic" charset="-128"/>
                <a:ea typeface="Yu Gothic" charset="-128"/>
                <a:cs typeface="Yu Gothic" charset="-128"/>
              </a:rPr>
              <a:t>Anatomy of Effective MQL Follow-up</a:t>
            </a:r>
          </a:p>
        </p:txBody>
      </p:sp>
      <p:sp>
        <p:nvSpPr>
          <p:cNvPr id="4" name="Rectangle 3">
            <a:extLst>
              <a:ext uri="{FF2B5EF4-FFF2-40B4-BE49-F238E27FC236}">
                <a16:creationId xmlns:a16="http://schemas.microsoft.com/office/drawing/2014/main" id="{F879B0D1-B681-F341-8A5A-F3940EA23433}"/>
              </a:ext>
            </a:extLst>
          </p:cNvPr>
          <p:cNvSpPr/>
          <p:nvPr/>
        </p:nvSpPr>
        <p:spPr>
          <a:xfrm>
            <a:off x="1219200" y="1803290"/>
            <a:ext cx="1066800" cy="1066800"/>
          </a:xfrm>
          <a:prstGeom prst="rect">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FE09F4-B61A-614E-B3ED-D78BBBA15188}"/>
              </a:ext>
            </a:extLst>
          </p:cNvPr>
          <p:cNvSpPr/>
          <p:nvPr/>
        </p:nvSpPr>
        <p:spPr>
          <a:xfrm>
            <a:off x="6873444" y="1803290"/>
            <a:ext cx="1066800" cy="1066800"/>
          </a:xfrm>
          <a:prstGeom prst="rect">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33995ED-E151-2141-A8BA-E27A4558A4BA}"/>
              </a:ext>
            </a:extLst>
          </p:cNvPr>
          <p:cNvSpPr/>
          <p:nvPr/>
        </p:nvSpPr>
        <p:spPr>
          <a:xfrm>
            <a:off x="4046322" y="1803290"/>
            <a:ext cx="1066800" cy="1066800"/>
          </a:xfrm>
          <a:prstGeom prst="rect">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2173CA6-84E6-BE49-AE04-063680AEA24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388161" y="1995272"/>
            <a:ext cx="728878" cy="728878"/>
          </a:xfrm>
          <a:prstGeom prst="rect">
            <a:avLst/>
          </a:prstGeom>
        </p:spPr>
      </p:pic>
      <p:pic>
        <p:nvPicPr>
          <p:cNvPr id="8" name="Picture 7">
            <a:extLst>
              <a:ext uri="{FF2B5EF4-FFF2-40B4-BE49-F238E27FC236}">
                <a16:creationId xmlns:a16="http://schemas.microsoft.com/office/drawing/2014/main" id="{E626A9E8-9ADD-8B46-9A6D-32BD2FC0AA5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4191000" y="1957011"/>
            <a:ext cx="806340" cy="806340"/>
          </a:xfrm>
          <a:prstGeom prst="rect">
            <a:avLst/>
          </a:prstGeom>
        </p:spPr>
      </p:pic>
      <p:pic>
        <p:nvPicPr>
          <p:cNvPr id="9" name="Picture 8">
            <a:extLst>
              <a:ext uri="{FF2B5EF4-FFF2-40B4-BE49-F238E27FC236}">
                <a16:creationId xmlns:a16="http://schemas.microsoft.com/office/drawing/2014/main" id="{062DB0AA-CCB7-144F-AC31-9EC8B5509264}"/>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7010400" y="1917810"/>
            <a:ext cx="806340" cy="806340"/>
          </a:xfrm>
          <a:prstGeom prst="rect">
            <a:avLst/>
          </a:prstGeom>
        </p:spPr>
      </p:pic>
      <p:sp>
        <p:nvSpPr>
          <p:cNvPr id="10" name="Rectangle 9">
            <a:extLst>
              <a:ext uri="{FF2B5EF4-FFF2-40B4-BE49-F238E27FC236}">
                <a16:creationId xmlns:a16="http://schemas.microsoft.com/office/drawing/2014/main" id="{9EBAEC5C-B348-DF4E-B2AE-0121B0061151}"/>
              </a:ext>
            </a:extLst>
          </p:cNvPr>
          <p:cNvSpPr/>
          <p:nvPr/>
        </p:nvSpPr>
        <p:spPr>
          <a:xfrm>
            <a:off x="1066354" y="2939644"/>
            <a:ext cx="1308371" cy="369332"/>
          </a:xfrm>
          <a:prstGeom prst="rect">
            <a:avLst/>
          </a:prstGeom>
        </p:spPr>
        <p:txBody>
          <a:bodyPr wrap="none">
            <a:spAutoFit/>
          </a:bodyPr>
          <a:lstStyle/>
          <a:p>
            <a:r>
              <a:rPr lang="en-US" dirty="0">
                <a:solidFill>
                  <a:schemeClr val="bg1"/>
                </a:solidFill>
                <a:latin typeface="Yu Gothic" charset="-128"/>
                <a:ea typeface="Yu Gothic" charset="-128"/>
              </a:rPr>
              <a:t>Templates</a:t>
            </a:r>
          </a:p>
        </p:txBody>
      </p:sp>
      <p:sp>
        <p:nvSpPr>
          <p:cNvPr id="11" name="Rectangle 10">
            <a:extLst>
              <a:ext uri="{FF2B5EF4-FFF2-40B4-BE49-F238E27FC236}">
                <a16:creationId xmlns:a16="http://schemas.microsoft.com/office/drawing/2014/main" id="{4AE9BD12-6A58-F54F-841E-2819921FB4F7}"/>
              </a:ext>
            </a:extLst>
          </p:cNvPr>
          <p:cNvSpPr/>
          <p:nvPr/>
        </p:nvSpPr>
        <p:spPr>
          <a:xfrm>
            <a:off x="4066893" y="2939644"/>
            <a:ext cx="1010213" cy="369332"/>
          </a:xfrm>
          <a:prstGeom prst="rect">
            <a:avLst/>
          </a:prstGeom>
        </p:spPr>
        <p:txBody>
          <a:bodyPr wrap="none">
            <a:spAutoFit/>
          </a:bodyPr>
          <a:lstStyle/>
          <a:p>
            <a:pPr algn="ctr"/>
            <a:r>
              <a:rPr lang="en-US" dirty="0">
                <a:solidFill>
                  <a:schemeClr val="bg1"/>
                </a:solidFill>
                <a:latin typeface="Yu Gothic" charset="-128"/>
                <a:ea typeface="Yu Gothic" charset="-128"/>
              </a:rPr>
              <a:t>Context</a:t>
            </a:r>
          </a:p>
        </p:txBody>
      </p:sp>
      <p:sp>
        <p:nvSpPr>
          <p:cNvPr id="12" name="Rectangle 11">
            <a:extLst>
              <a:ext uri="{FF2B5EF4-FFF2-40B4-BE49-F238E27FC236}">
                <a16:creationId xmlns:a16="http://schemas.microsoft.com/office/drawing/2014/main" id="{8FDCB930-E339-B744-AC57-9430A2FA26A9}"/>
              </a:ext>
            </a:extLst>
          </p:cNvPr>
          <p:cNvSpPr/>
          <p:nvPr/>
        </p:nvSpPr>
        <p:spPr>
          <a:xfrm>
            <a:off x="6757468" y="2939644"/>
            <a:ext cx="1298753" cy="369332"/>
          </a:xfrm>
          <a:prstGeom prst="rect">
            <a:avLst/>
          </a:prstGeom>
        </p:spPr>
        <p:txBody>
          <a:bodyPr wrap="none">
            <a:spAutoFit/>
          </a:bodyPr>
          <a:lstStyle/>
          <a:p>
            <a:pPr algn="ctr"/>
            <a:r>
              <a:rPr lang="en-US" dirty="0">
                <a:solidFill>
                  <a:schemeClr val="bg1"/>
                </a:solidFill>
                <a:latin typeface="Yu Gothic" charset="-128"/>
                <a:ea typeface="Yu Gothic" charset="-128"/>
              </a:rPr>
              <a:t>Customize</a:t>
            </a:r>
          </a:p>
        </p:txBody>
      </p:sp>
      <p:sp>
        <p:nvSpPr>
          <p:cNvPr id="13" name="Rectangle 12">
            <a:extLst>
              <a:ext uri="{FF2B5EF4-FFF2-40B4-BE49-F238E27FC236}">
                <a16:creationId xmlns:a16="http://schemas.microsoft.com/office/drawing/2014/main" id="{F6088690-0E78-7944-9E74-FBD2C5458AF5}"/>
              </a:ext>
            </a:extLst>
          </p:cNvPr>
          <p:cNvSpPr/>
          <p:nvPr/>
        </p:nvSpPr>
        <p:spPr>
          <a:xfrm>
            <a:off x="411287" y="3308687"/>
            <a:ext cx="2712913" cy="1015663"/>
          </a:xfrm>
          <a:prstGeom prst="rect">
            <a:avLst/>
          </a:prstGeom>
        </p:spPr>
        <p:txBody>
          <a:bodyPr wrap="square">
            <a:spAutoFit/>
          </a:bodyPr>
          <a:lstStyle/>
          <a:p>
            <a:r>
              <a:rPr lang="en-US" sz="1200" dirty="0">
                <a:solidFill>
                  <a:schemeClr val="bg1"/>
                </a:solidFill>
                <a:latin typeface="Yu Gothic" charset="-128"/>
                <a:ea typeface="Yu Gothic" charset="-128"/>
                <a:cs typeface="Yu Gothic" charset="-128"/>
              </a:rPr>
              <a:t>Follow one of the SFDC “MQL Email Templates” as your starting point. If you have previously spoken with the contact you are allowed to create your own email.</a:t>
            </a:r>
            <a:endParaRPr lang="en-US" sz="1200" dirty="0"/>
          </a:p>
        </p:txBody>
      </p:sp>
      <p:sp>
        <p:nvSpPr>
          <p:cNvPr id="14" name="Rectangle 13">
            <a:extLst>
              <a:ext uri="{FF2B5EF4-FFF2-40B4-BE49-F238E27FC236}">
                <a16:creationId xmlns:a16="http://schemas.microsoft.com/office/drawing/2014/main" id="{1DA3A395-CA7D-D742-AD52-12E10356B226}"/>
              </a:ext>
            </a:extLst>
          </p:cNvPr>
          <p:cNvSpPr/>
          <p:nvPr/>
        </p:nvSpPr>
        <p:spPr>
          <a:xfrm>
            <a:off x="3341535" y="3308687"/>
            <a:ext cx="2712913" cy="830997"/>
          </a:xfrm>
          <a:prstGeom prst="rect">
            <a:avLst/>
          </a:prstGeom>
        </p:spPr>
        <p:txBody>
          <a:bodyPr wrap="square">
            <a:spAutoFit/>
          </a:bodyPr>
          <a:lstStyle/>
          <a:p>
            <a:r>
              <a:rPr lang="en-US" sz="1200" dirty="0">
                <a:solidFill>
                  <a:schemeClr val="bg1"/>
                </a:solidFill>
                <a:latin typeface="Yu Gothic" charset="-128"/>
                <a:ea typeface="Yu Gothic" charset="-128"/>
                <a:cs typeface="Yu Gothic" charset="-128"/>
              </a:rPr>
              <a:t>The SFDC record will show you what action the contact has recently taken. Be sure to reference this action in the email.</a:t>
            </a:r>
            <a:endParaRPr lang="en-US" sz="1200" dirty="0"/>
          </a:p>
        </p:txBody>
      </p:sp>
      <p:sp>
        <p:nvSpPr>
          <p:cNvPr id="15" name="Rectangle 14">
            <a:extLst>
              <a:ext uri="{FF2B5EF4-FFF2-40B4-BE49-F238E27FC236}">
                <a16:creationId xmlns:a16="http://schemas.microsoft.com/office/drawing/2014/main" id="{E802ED1F-6AED-E540-A237-940E388B3A67}"/>
              </a:ext>
            </a:extLst>
          </p:cNvPr>
          <p:cNvSpPr/>
          <p:nvPr/>
        </p:nvSpPr>
        <p:spPr>
          <a:xfrm>
            <a:off x="6242767" y="3308687"/>
            <a:ext cx="2712913" cy="830997"/>
          </a:xfrm>
          <a:prstGeom prst="rect">
            <a:avLst/>
          </a:prstGeom>
        </p:spPr>
        <p:txBody>
          <a:bodyPr wrap="square">
            <a:spAutoFit/>
          </a:bodyPr>
          <a:lstStyle/>
          <a:p>
            <a:r>
              <a:rPr lang="en-US" sz="1200" dirty="0">
                <a:solidFill>
                  <a:schemeClr val="bg1"/>
                </a:solidFill>
                <a:latin typeface="Yu Gothic" charset="-128"/>
                <a:ea typeface="Yu Gothic" charset="-128"/>
                <a:cs typeface="Yu Gothic" charset="-128"/>
              </a:rPr>
              <a:t>Do quick research to understand the contact’s role and what the company does. Reference this in your MQL follow-up email.</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Arial"/>
        <a:cs typeface="Arial"/>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1221</Words>
  <Application>Microsoft Macintosh PowerPoint</Application>
  <PresentationFormat>On-screen Show (16:9)</PresentationFormat>
  <Paragraphs>131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Yu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Rode</cp:lastModifiedBy>
  <cp:revision>28</cp:revision>
  <dcterms:created xsi:type="dcterms:W3CDTF">2018-05-03T01:03:30Z</dcterms:created>
  <dcterms:modified xsi:type="dcterms:W3CDTF">2018-05-03T15:17:42Z</dcterms:modified>
</cp:coreProperties>
</file>