
<file path=[Content_Types].xml><?xml version="1.0" encoding="utf-8"?>
<Types xmlns="http://schemas.openxmlformats.org/package/2006/content-types">
  <Default Extension="png" ContentType="image/png"/>
  <Default Extension="0D196650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2"/>
  </p:sldMasterIdLst>
  <p:notesMasterIdLst>
    <p:notesMasterId r:id="rId15"/>
  </p:notesMasterIdLst>
  <p:sldIdLst>
    <p:sldId id="256" r:id="rId3"/>
    <p:sldId id="305" r:id="rId4"/>
    <p:sldId id="307" r:id="rId5"/>
    <p:sldId id="308" r:id="rId6"/>
    <p:sldId id="309" r:id="rId7"/>
    <p:sldId id="311" r:id="rId8"/>
    <p:sldId id="317" r:id="rId9"/>
    <p:sldId id="310" r:id="rId10"/>
    <p:sldId id="312" r:id="rId11"/>
    <p:sldId id="314" r:id="rId12"/>
    <p:sldId id="315" r:id="rId13"/>
    <p:sldId id="316" r:id="rId1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18D"/>
    <a:srgbClr val="1A9DAC"/>
    <a:srgbClr val="598752"/>
    <a:srgbClr val="6DA463"/>
    <a:srgbClr val="A65C45"/>
    <a:srgbClr val="CC7054"/>
    <a:srgbClr val="FFFFFF"/>
    <a:srgbClr val="D6A700"/>
    <a:srgbClr val="958CB2"/>
    <a:srgbClr val="7F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4"/>
  </p:normalViewPr>
  <p:slideViewPr>
    <p:cSldViewPr showGuides="1">
      <p:cViewPr varScale="1">
        <p:scale>
          <a:sx n="86" d="100"/>
          <a:sy n="86" d="100"/>
        </p:scale>
        <p:origin x="1083" y="48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8A6BB3-15F9-4141-AB05-7BFCB398C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6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919288" y="14430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783263"/>
            <a:ext cx="2182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340768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427168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1787168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330768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5062" y="4960139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4982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021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0474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8136903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16818D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268760"/>
            <a:ext cx="3025775" cy="47525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268760"/>
            <a:ext cx="3024188" cy="47525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268760"/>
            <a:ext cx="3020316" cy="2337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3642359"/>
            <a:ext cx="3020316" cy="23789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356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  <p15:guide id="4" pos="1927" userDrawn="1">
          <p15:clr>
            <a:srgbClr val="FBAE40"/>
          </p15:clr>
        </p15:guide>
        <p15:guide id="5" pos="1907" userDrawn="1">
          <p15:clr>
            <a:srgbClr val="FBAE40"/>
          </p15:clr>
        </p15:guide>
        <p15:guide id="6" pos="3833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orient="horz" pos="22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8136903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16818D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268760"/>
            <a:ext cx="3025775" cy="47525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268760"/>
            <a:ext cx="3020316" cy="2337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3642359"/>
            <a:ext cx="3020316" cy="23789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268760"/>
            <a:ext cx="2385743" cy="4728796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7576800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440160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184353"/>
            <a:ext cx="7058025" cy="69291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9751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2547440"/>
            <a:ext cx="4283969" cy="220486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 smtClean="0"/>
              <a:t>100%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564519"/>
            <a:ext cx="3601021" cy="218778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4896321"/>
            <a:ext cx="7129412" cy="62091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6" name="Picture 5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7898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1767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6587628" cy="446407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16818D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15583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6587628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16818D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4843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46402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46402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5811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666" y="1584000"/>
            <a:ext cx="3167583" cy="443728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737" y="1584000"/>
            <a:ext cx="3167583" cy="443728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Bullet Point</a:t>
            </a:r>
          </a:p>
          <a:p>
            <a:pPr lvl="2"/>
            <a:r>
              <a:rPr lang="en-US" dirty="0" smtClean="0"/>
              <a:t>Third Bullet Point</a:t>
            </a:r>
          </a:p>
          <a:p>
            <a:pPr lvl="3"/>
            <a:endParaRPr lang="en-US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3457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4944" y="1584148"/>
            <a:ext cx="3167583" cy="443714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0015" y="1584148"/>
            <a:ext cx="3167583" cy="443714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1898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27943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46402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02559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0D196650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gurpreetjagpal" TargetMode="External"/><Relationship Id="rId2" Type="http://schemas.openxmlformats.org/officeDocument/2006/relationships/hyperlink" Target="mailto:Gurpreet.Jagpal@uwe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5400" dirty="0" smtClean="0"/>
          </a:p>
          <a:p>
            <a:pPr eaLnBrk="1" hangingPunct="1">
              <a:spcBef>
                <a:spcPct val="0"/>
              </a:spcBef>
            </a:pPr>
            <a:r>
              <a:rPr lang="en-GB" sz="5400" dirty="0" smtClean="0"/>
              <a:t>Ask </a:t>
            </a:r>
            <a:r>
              <a:rPr lang="en-GB" sz="5400" dirty="0"/>
              <a:t>Me </a:t>
            </a:r>
            <a:r>
              <a:rPr lang="en-GB" sz="5400" dirty="0" smtClean="0"/>
              <a:t>Anything: </a:t>
            </a:r>
          </a:p>
          <a:p>
            <a:pPr eaLnBrk="1" hangingPunct="1">
              <a:spcBef>
                <a:spcPct val="0"/>
              </a:spcBef>
            </a:pPr>
            <a:endParaRPr lang="en-GB" sz="5400" dirty="0"/>
          </a:p>
          <a:p>
            <a:pPr eaLnBrk="1" hangingPunct="1">
              <a:spcBef>
                <a:spcPct val="0"/>
              </a:spcBef>
            </a:pPr>
            <a:r>
              <a:rPr lang="en-GB" sz="5400" dirty="0" smtClean="0"/>
              <a:t>Recognition</a:t>
            </a:r>
            <a:r>
              <a:rPr lang="en-GB" sz="5400" dirty="0"/>
              <a:t>, Rankings, and Awards</a:t>
            </a:r>
            <a:endParaRPr lang="en-GB" altLang="en-US" sz="5400" dirty="0">
              <a:ea typeface="ＭＳ Ｐゴシック" charset="-128"/>
            </a:endParaRP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Professor Gurpreet Jagpal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Director of the Institute for Enterprise and Entrepreneurship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9552" y="4960139"/>
            <a:ext cx="1324649" cy="197053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December 2019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2016/17 Awards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7488832" cy="4464074"/>
          </a:xfrm>
        </p:spPr>
        <p:txBody>
          <a:bodyPr/>
          <a:lstStyle/>
          <a:p>
            <a:r>
              <a:rPr lang="en-US" dirty="0"/>
              <a:t>Our Incubation space </a:t>
            </a:r>
          </a:p>
          <a:p>
            <a:pPr lvl="1"/>
            <a:r>
              <a:rPr lang="en-US" dirty="0"/>
              <a:t>Outstanding Emerging Entrepreneurship Centre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Our Learning Provision </a:t>
            </a:r>
          </a:p>
          <a:p>
            <a:pPr lvl="1"/>
            <a:r>
              <a:rPr lang="en-US" dirty="0"/>
              <a:t>Highly Commended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Entrepreneurial University</a:t>
            </a:r>
            <a:endParaRPr lang="en-GB" dirty="0"/>
          </a:p>
          <a:p>
            <a:pPr marL="266700" lvl="1" indent="0">
              <a:buNone/>
            </a:pPr>
            <a:endParaRPr lang="en-GB" i="1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6427"/>
          <a:stretch/>
        </p:blipFill>
        <p:spPr>
          <a:xfrm>
            <a:off x="4932040" y="2535748"/>
            <a:ext cx="3244213" cy="199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1777" r="50000" b="82641"/>
          <a:stretch/>
        </p:blipFill>
        <p:spPr>
          <a:xfrm>
            <a:off x="4087191" y="4757849"/>
            <a:ext cx="4668796" cy="760353"/>
          </a:xfrm>
          <a:prstGeom prst="rect">
            <a:avLst/>
          </a:prstGeom>
        </p:spPr>
      </p:pic>
      <p:pic>
        <p:nvPicPr>
          <p:cNvPr id="8" name="Picture_x0020_2" descr="cid:image001.png@01D2488E.0D1966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84496"/>
            <a:ext cx="2232248" cy="1440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749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Eco-System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700808"/>
            <a:ext cx="7416825" cy="515719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1340768"/>
            <a:ext cx="7799386" cy="792088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2200" b="1" dirty="0">
                <a:solidFill>
                  <a:prstClr val="black"/>
                </a:solidFill>
              </a:rPr>
              <a:t>Building internal relationships between the centre and academic faculties. </a:t>
            </a:r>
          </a:p>
        </p:txBody>
      </p:sp>
    </p:spTree>
    <p:extLst>
      <p:ext uri="{BB962C8B-B14F-4D97-AF65-F5344CB8AC3E}">
        <p14:creationId xmlns:p14="http://schemas.microsoft.com/office/powerpoint/2010/main" val="543048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Ask me anything……..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9592" y="4221162"/>
            <a:ext cx="6515620" cy="1224062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Gurpreet.Jagpal@uwe.ac.uk</a:t>
            </a:r>
            <a:endParaRPr lang="en-GB" dirty="0" smtClean="0"/>
          </a:p>
          <a:p>
            <a:r>
              <a:rPr lang="en-GB" dirty="0" smtClean="0"/>
              <a:t>@gupsjagpal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www.linkedin.com/in/gurpreetjagpal</a:t>
            </a:r>
            <a:endParaRPr lang="en-GB" dirty="0" smtClean="0"/>
          </a:p>
          <a:p>
            <a:r>
              <a:rPr lang="en-GB" dirty="0" smtClean="0"/>
              <a:t>+44(0) 7958 568 211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631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Key Areas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just"/>
            <a:r>
              <a:rPr lang="en-GB" sz="2200" dirty="0"/>
              <a:t>Importance of organisational strategy/vision and senior leadership </a:t>
            </a:r>
            <a:r>
              <a:rPr lang="en-GB" sz="2200" dirty="0" smtClean="0"/>
              <a:t>support</a:t>
            </a:r>
          </a:p>
          <a:p>
            <a:pPr lvl="0" algn="just"/>
            <a:endParaRPr lang="en-GB" sz="2200" dirty="0"/>
          </a:p>
          <a:p>
            <a:pPr lvl="0" algn="just"/>
            <a:r>
              <a:rPr lang="en-GB" sz="2200" dirty="0"/>
              <a:t>Establishing a benchmark and set of KPIs to be measured </a:t>
            </a:r>
            <a:r>
              <a:rPr lang="en-GB" sz="2200" dirty="0" smtClean="0"/>
              <a:t>year-on-year</a:t>
            </a:r>
          </a:p>
          <a:p>
            <a:pPr lvl="0" algn="just"/>
            <a:endParaRPr lang="en-GB" sz="2200" dirty="0"/>
          </a:p>
          <a:p>
            <a:pPr lvl="0" algn="just"/>
            <a:r>
              <a:rPr lang="en-GB" sz="2200" dirty="0"/>
              <a:t>Role of awards and (external) recognition in driving your centre’s </a:t>
            </a:r>
            <a:r>
              <a:rPr lang="en-GB" sz="2200" dirty="0" smtClean="0"/>
              <a:t>reputation</a:t>
            </a:r>
          </a:p>
          <a:p>
            <a:pPr lvl="0" algn="just"/>
            <a:endParaRPr lang="en-GB" sz="2200" dirty="0"/>
          </a:p>
          <a:p>
            <a:pPr lvl="0" algn="just"/>
            <a:r>
              <a:rPr lang="en-GB" sz="2200" dirty="0" smtClean="0"/>
              <a:t>Building internal relationships between the centre and academic faculties.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7275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7488832" cy="4464074"/>
          </a:xfrm>
        </p:spPr>
        <p:txBody>
          <a:bodyPr/>
          <a:lstStyle/>
          <a:p>
            <a:pPr marL="285750" indent="-285750" algn="just">
              <a:lnSpc>
                <a:spcPct val="115000"/>
              </a:lnSpc>
            </a:pP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September 2006 </a:t>
            </a:r>
            <a:r>
              <a:rPr lang="mr-IN" sz="12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 Birmingham City University supporting Staff and Student Enterprise and university-business collaboration.</a:t>
            </a:r>
          </a:p>
          <a:p>
            <a:pPr marL="285750" indent="-285750" algn="just">
              <a:lnSpc>
                <a:spcPct val="115000"/>
              </a:lnSpc>
            </a:pPr>
            <a:endParaRPr lang="en-GB" sz="12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September 2010 </a:t>
            </a:r>
            <a:r>
              <a:rPr lang="mr-IN" sz="12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University of Birmingham designing and delivering postgraduate and graduate enterprise programmes and operational responsibility for the enterprise team. </a:t>
            </a:r>
          </a:p>
          <a:p>
            <a:pPr marL="285750" indent="-285750" algn="just">
              <a:lnSpc>
                <a:spcPct val="115000"/>
              </a:lnSpc>
            </a:pPr>
            <a:endParaRPr lang="en-GB" sz="12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September 2012 </a:t>
            </a:r>
            <a:r>
              <a:rPr lang="mr-IN" sz="12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 Deputy Director UCL Advances, University College, London (UCL). Strategic oversight of enterprise and small business engagement activities. </a:t>
            </a:r>
          </a:p>
          <a:p>
            <a:pPr marL="285750" indent="-285750" algn="just">
              <a:lnSpc>
                <a:spcPct val="115000"/>
              </a:lnSpc>
            </a:pPr>
            <a:endParaRPr lang="en-GB" sz="12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September 2014 </a:t>
            </a:r>
            <a:r>
              <a:rPr lang="mr-IN" sz="12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 Director of Research, Enterprise and Innovation, and CEO South Bank University Enterprises Ltd. Responsibility for the strategic and day-to-day operations for London South Bank University’s (LSBU) research and enterprise activities</a:t>
            </a:r>
            <a:r>
              <a:rPr lang="en-GB" sz="12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560388" lvl="1" indent="-285750" algn="just">
              <a:lnSpc>
                <a:spcPct val="115000"/>
              </a:lnSpc>
            </a:pP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 At LSBU, and in a relatively short period of time (approximately 18-months), established an award-winning research and enterprise centre. </a:t>
            </a:r>
            <a:endParaRPr lang="en-GB" sz="1200" dirty="0" smtClean="0">
              <a:latin typeface="Calibri" charset="0"/>
              <a:ea typeface="Calibri" charset="0"/>
              <a:cs typeface="Calibri" charset="0"/>
            </a:endParaRPr>
          </a:p>
          <a:p>
            <a:pPr marL="560388" lvl="1" indent="-285750" algn="just">
              <a:lnSpc>
                <a:spcPct val="115000"/>
              </a:lnSpc>
            </a:pPr>
            <a:endParaRPr lang="en-GB" sz="1200" dirty="0">
              <a:latin typeface="Calibri" charset="0"/>
              <a:ea typeface="Calibri" charset="0"/>
              <a:cs typeface="Arial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en-GB" sz="1200" dirty="0" smtClean="0">
                <a:latin typeface="Calibri" charset="0"/>
                <a:ea typeface="Calibri" charset="0"/>
                <a:cs typeface="Calibri" charset="0"/>
              </a:rPr>
              <a:t>July 2018 – Professor and Director of the Institute for Enterprise and Entrepreneurship at UWE Bristol</a:t>
            </a:r>
          </a:p>
          <a:p>
            <a:pPr marL="285750" indent="-285750" algn="just">
              <a:lnSpc>
                <a:spcPct val="115000"/>
              </a:lnSpc>
            </a:pPr>
            <a:endParaRPr lang="en-GB" sz="12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en-GB" sz="1200" b="1" dirty="0" smtClean="0">
                <a:latin typeface="Calibri" charset="0"/>
                <a:ea typeface="Calibri" charset="0"/>
                <a:cs typeface="Calibri" charset="0"/>
              </a:rPr>
              <a:t>Common </a:t>
            </a:r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thread is establishing and fostering the growth of a number of enterprise and business outreach centres strengthening their links with local industry. </a:t>
            </a:r>
          </a:p>
          <a:p>
            <a:pPr marL="285750" indent="-285750" algn="just">
              <a:lnSpc>
                <a:spcPct val="115000"/>
              </a:lnSpc>
            </a:pPr>
            <a:endParaRPr lang="en-GB" sz="12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8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rganisational Strategy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1412776"/>
            <a:ext cx="7799386" cy="64765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Importance of organisational strategy/vision and senior leadership </a:t>
            </a:r>
            <a:r>
              <a:rPr lang="en-GB" sz="2400" b="1" dirty="0" smtClean="0"/>
              <a:t>support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12492" r="34625" b="9919"/>
          <a:stretch/>
        </p:blipFill>
        <p:spPr>
          <a:xfrm>
            <a:off x="683568" y="2420888"/>
            <a:ext cx="2966811" cy="367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6304" r="30417" b="1680"/>
          <a:stretch/>
        </p:blipFill>
        <p:spPr>
          <a:xfrm>
            <a:off x="5508104" y="2420888"/>
            <a:ext cx="2974850" cy="3699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3157" y="407590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&gt;&gt;&gt;&gt;&gt;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62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rganisational Strategy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63888" y="403566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&gt;&gt;&gt;&gt;&gt;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723" t="18085" r="22093" b="21816"/>
          <a:stretch/>
        </p:blipFill>
        <p:spPr>
          <a:xfrm>
            <a:off x="683568" y="2348880"/>
            <a:ext cx="2810880" cy="3779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422" t="16843" r="38047" b="17257"/>
          <a:stretch/>
        </p:blipFill>
        <p:spPr>
          <a:xfrm>
            <a:off x="5004048" y="2421310"/>
            <a:ext cx="3744416" cy="359804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1340768"/>
            <a:ext cx="7799386" cy="64765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Importance of organisational strategy/vision and senior leadership </a:t>
            </a:r>
            <a:r>
              <a:rPr lang="en-GB" sz="2400" b="1" dirty="0" smtClean="0"/>
              <a:t>support</a:t>
            </a: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64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KPIs (1)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7848872" cy="4464074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2800" b="1" dirty="0"/>
              <a:t>Establishing a benchmark and set of KPIs to be measured </a:t>
            </a:r>
            <a:r>
              <a:rPr lang="en-GB" sz="2800" b="1" dirty="0" smtClean="0"/>
              <a:t>year-on-year</a:t>
            </a:r>
          </a:p>
          <a:p>
            <a:pPr marL="0" lvl="0" indent="0" algn="ctr">
              <a:buNone/>
            </a:pPr>
            <a:endParaRPr lang="en-GB" sz="2800" dirty="0"/>
          </a:p>
          <a:p>
            <a:pPr algn="just"/>
            <a:r>
              <a:rPr lang="en-GB" sz="2400" dirty="0" smtClean="0"/>
              <a:t>Research Income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Enterprise Income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Student/Graduate Start Ups</a:t>
            </a:r>
          </a:p>
          <a:p>
            <a:pPr algn="just"/>
            <a:endParaRPr lang="en-GB" sz="2800" dirty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marL="0" lvl="0" indent="0" algn="ctr">
              <a:buNone/>
            </a:pPr>
            <a:endParaRPr lang="en-GB" sz="2800" dirty="0"/>
          </a:p>
          <a:p>
            <a:pPr marL="0" lv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6897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Number of Graduate Start </a:t>
            </a:r>
            <a:r>
              <a:rPr lang="en-GB" sz="1600" dirty="0" smtClean="0"/>
              <a:t>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Number </a:t>
            </a:r>
            <a:r>
              <a:rPr lang="en-GB" sz="1600" dirty="0"/>
              <a:t>of student/graduate learner hours </a:t>
            </a:r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Number of students/graduates with business ideas advised </a:t>
            </a:r>
            <a:r>
              <a:rPr lang="en-GB" sz="1600" dirty="0" smtClean="0"/>
              <a:t>1-2-1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Number of supported student/graduate </a:t>
            </a:r>
            <a:r>
              <a:rPr lang="en-GB" sz="1600" dirty="0" smtClean="0"/>
              <a:t>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Amount </a:t>
            </a:r>
            <a:r>
              <a:rPr lang="en-GB" sz="1600" dirty="0"/>
              <a:t>of income raised by student/graduate ventures 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KPIs (2)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Number of new staff start-ups supported </a:t>
            </a:r>
            <a:endParaRPr lang="en-GB" sz="16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Number </a:t>
            </a:r>
            <a:r>
              <a:rPr lang="en-GB" sz="1600" dirty="0">
                <a:solidFill>
                  <a:prstClr val="black"/>
                </a:solidFill>
              </a:rPr>
              <a:t>of external businesses supported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Incubation Occupation Rates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Number of Business operating in Incubators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Total turnover of businesses in Incubators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Number of enterprise related training participants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3194117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KPIs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7848872" cy="4464074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2800" dirty="0"/>
              <a:t>Establishing a benchmark and set of KPIs to be measured </a:t>
            </a:r>
            <a:r>
              <a:rPr lang="en-GB" sz="2800" dirty="0" smtClean="0"/>
              <a:t>year-on-year</a:t>
            </a:r>
          </a:p>
          <a:p>
            <a:pPr marL="0" lvl="0" indent="0" algn="ctr">
              <a:buNone/>
            </a:pPr>
            <a:endParaRPr lang="en-GB" sz="2800" dirty="0"/>
          </a:p>
          <a:p>
            <a:pPr algn="just"/>
            <a:r>
              <a:rPr lang="en-GB" sz="2800" dirty="0" smtClean="0"/>
              <a:t>Research Income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Enterprise Income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Student/Graduate Start Ups</a:t>
            </a:r>
          </a:p>
          <a:p>
            <a:pPr algn="just"/>
            <a:endParaRPr lang="en-GB" sz="2800" dirty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marL="0" lvl="0" indent="0" algn="ctr">
              <a:buNone/>
            </a:pPr>
            <a:endParaRPr lang="en-GB" sz="2800" dirty="0"/>
          </a:p>
          <a:p>
            <a:pPr marL="0" lvl="0" indent="0" algn="ctr">
              <a:buNone/>
            </a:pPr>
            <a:endParaRPr lang="en-GB" sz="2800" dirty="0"/>
          </a:p>
        </p:txBody>
      </p:sp>
      <p:pic>
        <p:nvPicPr>
          <p:cNvPr id="7" name="Picture 6" descr="REI Annual Review 15_16-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7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Recognition and Awards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9666" y="2204864"/>
            <a:ext cx="3167583" cy="3816424"/>
          </a:xfrm>
        </p:spPr>
        <p:txBody>
          <a:bodyPr/>
          <a:lstStyle/>
          <a:p>
            <a:r>
              <a:rPr lang="en-GB" sz="2000" dirty="0" smtClean="0"/>
              <a:t>Times </a:t>
            </a:r>
            <a:r>
              <a:rPr lang="en-GB" sz="2000" dirty="0"/>
              <a:t>Higher Awards</a:t>
            </a:r>
          </a:p>
          <a:p>
            <a:pPr lvl="1"/>
            <a:r>
              <a:rPr lang="en-GB" i="1" dirty="0"/>
              <a:t>Business School of the Year</a:t>
            </a:r>
          </a:p>
          <a:p>
            <a:pPr lvl="1"/>
            <a:r>
              <a:rPr lang="en-GB" i="1" dirty="0"/>
              <a:t>Knowledge Exchange/Transfer Initiative of the Year</a:t>
            </a:r>
          </a:p>
          <a:p>
            <a:pPr lvl="1"/>
            <a:r>
              <a:rPr lang="en-GB" i="1" dirty="0"/>
              <a:t>Outstanding Contribution to the Local Community</a:t>
            </a:r>
          </a:p>
          <a:p>
            <a:pPr lvl="1"/>
            <a:r>
              <a:rPr lang="en-GB" i="1" dirty="0"/>
              <a:t>Outstanding Entrepreneurial University</a:t>
            </a:r>
          </a:p>
          <a:p>
            <a:pPr lvl="1"/>
            <a:r>
              <a:rPr lang="en-GB" i="1" dirty="0"/>
              <a:t>Outstanding Support for </a:t>
            </a:r>
            <a:r>
              <a:rPr lang="en-GB" i="1" dirty="0" smtClean="0"/>
              <a:t>Students</a:t>
            </a:r>
          </a:p>
          <a:p>
            <a:pPr lvl="1"/>
            <a:endParaRPr lang="en-GB" i="1" dirty="0"/>
          </a:p>
          <a:p>
            <a:r>
              <a:rPr lang="en-GB" sz="2000" dirty="0"/>
              <a:t>Guardian Awards</a:t>
            </a:r>
          </a:p>
          <a:p>
            <a:pPr lvl="1"/>
            <a:r>
              <a:rPr lang="en-GB" i="1" dirty="0"/>
              <a:t>Business Collaboration</a:t>
            </a:r>
          </a:p>
          <a:p>
            <a:pPr lvl="1"/>
            <a:r>
              <a:rPr lang="en-GB" i="1" dirty="0"/>
              <a:t>Employability and Entrepreneurship</a:t>
            </a:r>
          </a:p>
          <a:p>
            <a:pPr lvl="1"/>
            <a:r>
              <a:rPr lang="en-GB" i="1" dirty="0"/>
              <a:t>Social and </a:t>
            </a:r>
            <a:r>
              <a:rPr lang="en-GB" i="1" dirty="0" smtClean="0"/>
              <a:t>Community</a:t>
            </a:r>
          </a:p>
          <a:p>
            <a:pPr lvl="1"/>
            <a:endParaRPr lang="en-GB" i="1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86766" y="2204863"/>
            <a:ext cx="3167583" cy="3820759"/>
          </a:xfrm>
        </p:spPr>
        <p:txBody>
          <a:bodyPr/>
          <a:lstStyle/>
          <a:p>
            <a:r>
              <a:rPr lang="en-GB" sz="2000" dirty="0"/>
              <a:t>Global Consortium of Entrepreneurship Centres</a:t>
            </a:r>
          </a:p>
          <a:p>
            <a:pPr lvl="1"/>
            <a:r>
              <a:rPr lang="en-GB" i="1" dirty="0"/>
              <a:t>Outstanding Emerging Entrepreneurship </a:t>
            </a:r>
            <a:r>
              <a:rPr lang="en-GB" i="1" dirty="0" smtClean="0"/>
              <a:t>Centre</a:t>
            </a:r>
          </a:p>
          <a:p>
            <a:pPr marL="266700" lvl="1" indent="0">
              <a:buNone/>
            </a:pPr>
            <a:endParaRPr lang="en-GB" i="1" dirty="0"/>
          </a:p>
          <a:p>
            <a:r>
              <a:rPr lang="en-GB" sz="2000" dirty="0"/>
              <a:t>UBI Global</a:t>
            </a:r>
          </a:p>
          <a:p>
            <a:pPr lvl="1"/>
            <a:r>
              <a:rPr lang="en-GB" i="1" dirty="0"/>
              <a:t>Ranking for </a:t>
            </a:r>
            <a:r>
              <a:rPr lang="en-GB" i="1" dirty="0" smtClean="0"/>
              <a:t>Innovation Centre</a:t>
            </a:r>
          </a:p>
          <a:p>
            <a:pPr marL="266700" lvl="1" indent="0">
              <a:buNone/>
            </a:pPr>
            <a:endParaRPr lang="en-GB" i="1" dirty="0"/>
          </a:p>
          <a:p>
            <a:r>
              <a:rPr lang="en-GB" sz="2000" dirty="0"/>
              <a:t>IOEE</a:t>
            </a:r>
          </a:p>
          <a:p>
            <a:pPr lvl="1"/>
            <a:r>
              <a:rPr lang="en-GB" i="1" dirty="0"/>
              <a:t>Accredited/recognised enterprise and entrepreneurship provision</a:t>
            </a:r>
          </a:p>
          <a:p>
            <a:endParaRPr lang="en-GB" sz="2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37525" y="1412776"/>
            <a:ext cx="7416824" cy="57606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818D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818D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 smtClean="0"/>
              <a:t>Role of awards and (external) recognition in driving your centre’s reputation</a:t>
            </a:r>
            <a:endParaRPr lang="en-GB" sz="1050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30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810831F2544D8A7E6DDAEB5BA513" ma:contentTypeVersion="0" ma:contentTypeDescription="Create a new document." ma:contentTypeScope="" ma:versionID="9c0d8ab86a9fa0b92fcddec66860f4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3ECC6E4-C16C-412D-A640-E5E2DAA02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146</TotalTime>
  <Words>483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Courier New</vt:lpstr>
      <vt:lpstr>Georgia</vt:lpstr>
      <vt:lpstr>Tahoma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Gurpreet Jagpal</cp:lastModifiedBy>
  <cp:revision>36</cp:revision>
  <cp:lastPrinted>2016-04-26T08:55:24Z</cp:lastPrinted>
  <dcterms:created xsi:type="dcterms:W3CDTF">2016-04-27T08:33:48Z</dcterms:created>
  <dcterms:modified xsi:type="dcterms:W3CDTF">2019-12-12T11:18:40Z</dcterms:modified>
</cp:coreProperties>
</file>