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Comfortaa" panose="020B0604020202020204" charset="0"/>
      <p:regular r:id="rId38"/>
      <p:bold r:id="rId39"/>
    </p:embeddedFont>
    <p:embeddedFont>
      <p:font typeface="Calibri" panose="020F0502020204030204" pitchFamily="34" charset="0"/>
      <p:regular r:id="rId40"/>
      <p:bold r:id="rId41"/>
      <p:italic r:id="rId42"/>
      <p:boldItalic r:id="rId43"/>
    </p:embeddedFont>
    <p:embeddedFont>
      <p:font typeface="Arial Black" panose="020B0A04020102020204" pitchFamily="34" charset="0"/>
      <p:bold r:id="rId44"/>
    </p:embeddedFont>
    <p:embeddedFont>
      <p:font typeface="Arial Narrow" panose="020B0606020202030204" pitchFamily="34" charset="0"/>
      <p:regular r:id="rId45"/>
      <p:bold r:id="rId46"/>
      <p:italic r:id="rId47"/>
      <p:boldItalic r:id="rId48"/>
    </p:embeddedFont>
    <p:embeddedFont>
      <p:font typeface="Open Sans SemiBold" panose="020B0604020202020204" charset="0"/>
      <p:regular r:id="rId49"/>
      <p:bold r:id="rId50"/>
      <p:italic r:id="rId51"/>
      <p:boldItalic r:id="rId52"/>
    </p:embeddedFont>
    <p:embeddedFont>
      <p:font typeface="Open Sans" panose="020B0604020202020204" charset="0"/>
      <p:regular r:id="rId53"/>
      <p:bold r:id="rId54"/>
      <p:italic r:id="rId55"/>
      <p:boldItalic r:id="rId56"/>
    </p:embeddedFont>
    <p:embeddedFont>
      <p:font typeface="Roboto" panose="020B0604020202020204" charset="0"/>
      <p:regular r:id="rId57"/>
      <p:bold r:id="rId58"/>
      <p:italic r:id="rId59"/>
      <p:boldItalic r:id="rId60"/>
    </p:embeddedFont>
    <p:embeddedFont>
      <p:font typeface="Raleway" panose="020B0604020202020204" charset="0"/>
      <p:regular r:id="rId61"/>
      <p:bold r:id="rId62"/>
      <p:italic r:id="rId63"/>
      <p:boldItalic r:id="rId64"/>
    </p:embeddedFont>
    <p:embeddedFont>
      <p:font typeface="Open Sans ExtraBold" panose="020B0604020202020204" charset="0"/>
      <p:bold r:id="rId65"/>
      <p:boldItalic r:id="rId66"/>
    </p:embeddedFont>
    <p:embeddedFont>
      <p:font typeface="Open Sans Light"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CA41F76-7D60-42EA-B61A-3222FFEC4A2F}">
  <a:tblStyle styleId="{ECA41F76-7D60-42EA-B61A-3222FFEC4A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735" autoAdjust="0"/>
  </p:normalViewPr>
  <p:slideViewPr>
    <p:cSldViewPr snapToGrid="0">
      <p:cViewPr>
        <p:scale>
          <a:sx n="119" d="100"/>
          <a:sy n="119" d="100"/>
        </p:scale>
        <p:origin x="-394" y="77"/>
      </p:cViewPr>
      <p:guideLst>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font" Target="fonts/font26.fntdata"/><Relationship Id="rId68" Type="http://schemas.openxmlformats.org/officeDocument/2006/relationships/font" Target="fonts/font31.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66" Type="http://schemas.openxmlformats.org/officeDocument/2006/relationships/font" Target="fonts/font29.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font" Target="fonts/font2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65" Type="http://schemas.openxmlformats.org/officeDocument/2006/relationships/font" Target="fonts/font28.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font" Target="fonts/font27.fntdata"/><Relationship Id="rId69" Type="http://schemas.openxmlformats.org/officeDocument/2006/relationships/font" Target="fonts/font32.fntdata"/><Relationship Id="rId8" Type="http://schemas.openxmlformats.org/officeDocument/2006/relationships/slide" Target="slides/slide6.xml"/><Relationship Id="rId51" Type="http://schemas.openxmlformats.org/officeDocument/2006/relationships/font" Target="fonts/font14.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 Id="rId67" Type="http://schemas.openxmlformats.org/officeDocument/2006/relationships/font" Target="fonts/font30.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font" Target="fonts/font25.fntdata"/><Relationship Id="rId70" Type="http://schemas.openxmlformats.org/officeDocument/2006/relationships/font" Target="fonts/font33.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2355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a6d80d81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a6d80d81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highlight>
                  <a:srgbClr val="FFFFFF"/>
                </a:highlight>
              </a:rPr>
              <a:t>Thank you for attending today’s session that will provide a bit of insight-- from those who have walked these paths before --about the role of citizens in disaster preparedness, and how, through those preparations and planning, a sense of community can emerge.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And speaking about walking these paths before… I wish to remind everyone we are gathering on Treaty Number Six territory. For centuries, footsteps from a diversity of Indigenous people, such as the Cree, Saulteaux [Sole-toe], Blackfoot, Dene and Nakota Sioux have marked –and continue to mark– this land. We also acknowledge this as the Métis’ homeland, and the home of the largest concentration of Inuit south of the 60th parallel.</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a:solidFill>
                  <a:schemeClr val="dk1"/>
                </a:solidFill>
                <a:highlight>
                  <a:srgbClr val="FFFFFF"/>
                </a:highlight>
              </a:rPr>
              <a:t>We have planned, what I you will find to be, an enlightening and engaging session for the next hour and a half. That time will likely go by quickly, so I am going to get us started. Let me begin with this to set the stage: It has been said that in an emergency situation, a first responder is not the first responder. Rather, the first responder is your neighbour.</a:t>
            </a:r>
            <a:endParaRPr>
              <a:solidFill>
                <a:schemeClr val="dk1"/>
              </a:solidFill>
              <a:highlight>
                <a:srgbClr val="FFFFFF"/>
              </a:high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800">
                <a:latin typeface="Open Sans"/>
                <a:ea typeface="Open Sans"/>
                <a:cs typeface="Open Sans"/>
                <a:sym typeface="Open Sans"/>
              </a:rPr>
              <a:t>-To provide a bit of context, the City’s climate plans -- both mitigation and adaptation -- were identified in the City’s environment Plan called, The Way We Green - in 2011, as being key strategies that our City would need to develop in great depth, and again in The Way Ahead in 2016, and a  specific Council Initiative.  -</a:t>
            </a:r>
            <a:endParaRPr sz="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800">
                <a:latin typeface="Open Sans"/>
                <a:ea typeface="Open Sans"/>
                <a:cs typeface="Open Sans"/>
                <a:sym typeface="Open Sans"/>
              </a:rPr>
              <a:t>Last March, Edmonton hosted the world for the inaugural Cities IPCC Science and Climate Change conference where the Edmonton Declaration was put forward; to date, over 4,500 cities are committing to science-based climate action. </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800">
                <a:latin typeface="Open Sans"/>
                <a:ea typeface="Open Sans"/>
                <a:cs typeface="Open Sans"/>
                <a:sym typeface="Open Sans"/>
              </a:rPr>
              <a:t>I’ll start with some context for the Climate Resilient Edmonton Startegy.</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800">
                <a:latin typeface="Open Sans"/>
                <a:ea typeface="Open Sans"/>
                <a:cs typeface="Open Sans"/>
                <a:sym typeface="Open Sans"/>
              </a:rPr>
              <a:t>Id like to draw your attention to the right side of this image….</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800">
                <a:latin typeface="Open Sans"/>
                <a:ea typeface="Open Sans"/>
                <a:cs typeface="Open Sans"/>
                <a:sym typeface="Open Sans"/>
              </a:rPr>
              <a:t>Climate mitigation and adaptation are part of Council’s most current strategy called ConnectEdmonton, where Climate Resilience is identified as one of Council’s four strategic goals. </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800">
                <a:latin typeface="Open Sans"/>
                <a:ea typeface="Open Sans"/>
                <a:cs typeface="Open Sans"/>
                <a:sym typeface="Open Sans"/>
              </a:rPr>
              <a:t>-Last November, Climate Resilient Edmonton: Adaptation Strategy and Action Plan was presented at City Hall.</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r>
              <a:rPr lang="en" sz="1800">
                <a:latin typeface="Open Sans"/>
                <a:ea typeface="Open Sans"/>
                <a:cs typeface="Open Sans"/>
                <a:sym typeface="Open Sans"/>
              </a:rPr>
              <a:t>Bear with me as I tell you a little about the strategy.</a:t>
            </a:r>
            <a:endParaRPr sz="1800">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400">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First, lets review some</a:t>
            </a:r>
            <a:r>
              <a:rPr lang="en" sz="1800">
                <a:solidFill>
                  <a:srgbClr val="000000"/>
                </a:solidFill>
              </a:rPr>
              <a:t> terminology. </a:t>
            </a:r>
            <a:endParaRPr sz="1800"/>
          </a:p>
          <a:p>
            <a:pPr marL="457200" lvl="0" indent="-342900" algn="l" rtl="0">
              <a:lnSpc>
                <a:spcPct val="100000"/>
              </a:lnSpc>
              <a:spcBef>
                <a:spcPts val="0"/>
              </a:spcBef>
              <a:spcAft>
                <a:spcPts val="0"/>
              </a:spcAft>
              <a:buSzPts val="1800"/>
              <a:buChar char="●"/>
            </a:pPr>
            <a:r>
              <a:rPr lang="en" sz="1800"/>
              <a:t>W</a:t>
            </a:r>
            <a:r>
              <a:rPr lang="en" sz="1800">
                <a:solidFill>
                  <a:srgbClr val="000000"/>
                </a:solidFill>
              </a:rPr>
              <a:t>eather </a:t>
            </a:r>
            <a:r>
              <a:rPr lang="en" sz="1800"/>
              <a:t>is</a:t>
            </a:r>
            <a:r>
              <a:rPr lang="en" sz="1800">
                <a:solidFill>
                  <a:srgbClr val="000000"/>
                </a:solidFill>
              </a:rPr>
              <a:t> short term phenomenon, it covers a limited area and changes rapidly. A good way to think about weather is that it is what’s happening outside now. </a:t>
            </a:r>
            <a:endParaRPr sz="1800">
              <a:solidFill>
                <a:srgbClr val="000000"/>
              </a:solidFill>
            </a:endParaRPr>
          </a:p>
          <a:p>
            <a:pPr marL="457200" lvl="0" indent="-342900" algn="l" rtl="0">
              <a:lnSpc>
                <a:spcPct val="100000"/>
              </a:lnSpc>
              <a:spcBef>
                <a:spcPts val="0"/>
              </a:spcBef>
              <a:spcAft>
                <a:spcPts val="0"/>
              </a:spcAft>
              <a:buSzPts val="1800"/>
              <a:buChar char="●"/>
            </a:pPr>
            <a:r>
              <a:rPr lang="en" sz="1800">
                <a:solidFill>
                  <a:srgbClr val="000000"/>
                </a:solidFill>
              </a:rPr>
              <a:t>Climate on the other hand is long term, typically talked about at a wider spatial scale, and it changes gradually. Climate is the average of weather over many years, assessed at 30 year intervals. </a:t>
            </a:r>
            <a:endParaRPr sz="1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80bc42cd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580bc42cd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a:t>So… what is in store for Edmonton    this is what the models tells us:</a:t>
            </a:r>
            <a:endParaRPr sz="1600"/>
          </a:p>
          <a:p>
            <a:pPr marL="457200" lvl="0" indent="-342900" algn="l" rtl="0">
              <a:lnSpc>
                <a:spcPct val="100000"/>
              </a:lnSpc>
              <a:spcBef>
                <a:spcPts val="0"/>
              </a:spcBef>
              <a:spcAft>
                <a:spcPts val="0"/>
              </a:spcAft>
              <a:buSzPts val="1800"/>
              <a:buChar char="●"/>
            </a:pPr>
            <a:r>
              <a:rPr lang="en" sz="1800"/>
              <a:t>Temperature highs rarely seen before </a:t>
            </a:r>
            <a:endParaRPr sz="1800"/>
          </a:p>
          <a:p>
            <a:pPr marL="457200" lvl="0" indent="-342900" algn="l" rtl="0">
              <a:lnSpc>
                <a:spcPct val="100000"/>
              </a:lnSpc>
              <a:spcBef>
                <a:spcPts val="0"/>
              </a:spcBef>
              <a:spcAft>
                <a:spcPts val="0"/>
              </a:spcAft>
              <a:buSzPts val="1800"/>
              <a:buChar char="●"/>
            </a:pPr>
            <a:r>
              <a:rPr lang="en" sz="1800"/>
              <a:t>Chance of multi-year drought is more than doubling </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And while not depicted on this slide, Precipitation risks are also something we need to be aware of  </a:t>
            </a:r>
            <a:endParaRPr sz="1800"/>
          </a:p>
          <a:p>
            <a:pPr marL="457200" lvl="0" indent="-342900" algn="l" rtl="0">
              <a:lnSpc>
                <a:spcPct val="100000"/>
              </a:lnSpc>
              <a:spcBef>
                <a:spcPts val="0"/>
              </a:spcBef>
              <a:spcAft>
                <a:spcPts val="0"/>
              </a:spcAft>
              <a:buSzPts val="1800"/>
              <a:buChar char="●"/>
            </a:pPr>
            <a:r>
              <a:rPr lang="en" sz="1800"/>
              <a:t>Risk of River Flooding will remains low</a:t>
            </a:r>
            <a:endParaRPr sz="1800"/>
          </a:p>
          <a:p>
            <a:pPr marL="457200" lvl="0" indent="-342900" algn="l" rtl="0">
              <a:lnSpc>
                <a:spcPct val="100000"/>
              </a:lnSpc>
              <a:spcBef>
                <a:spcPts val="0"/>
              </a:spcBef>
              <a:spcAft>
                <a:spcPts val="0"/>
              </a:spcAft>
              <a:buSzPts val="1800"/>
              <a:buChar char="●"/>
            </a:pPr>
            <a:r>
              <a:rPr lang="en" sz="1800"/>
              <a:t>Risk of Urban Flooding will almost double - which is a bigger concern for Edmonton.</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It seems a bit counter-intuitive to talk about flooding if we’re heading into increased droughts along with higher temperatures.  The heavy precipitation is thought to be coming at us in short, but severe bursts, unlike gentle rains of the past that had time to soak into the soil. This precipitation will be the likely cause of overland flooding as the water races to lower points of land.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673d5d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673d5d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My work focuses on climate change adaptation, supporting our community to be able to withstand and bounce back from climate change impacts.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Another part of our office focuses on climate mitigation, finding ways to reduce emissions so that we might keep the temperature from continuing to rise. At the City, we refer to this as energy transition…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None/>
            </a:pPr>
            <a:endParaRPr b="1">
              <a:solidFill>
                <a:schemeClr val="dk1"/>
              </a:solidFill>
            </a:endParaRPr>
          </a:p>
          <a:p>
            <a:pPr marL="0" lvl="0" indent="0" algn="l" rtl="0">
              <a:lnSpc>
                <a:spcPct val="115000"/>
              </a:lnSpc>
              <a:spcBef>
                <a:spcPts val="0"/>
              </a:spcBef>
              <a:spcAft>
                <a:spcPts val="0"/>
              </a:spcAft>
              <a:buNone/>
            </a:pPr>
            <a:endParaRPr sz="1400">
              <a:solidFill>
                <a:schemeClr val="dk2"/>
              </a:solidFill>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800"/>
              <a:t>Adapting to climate change is important from a risk management perspective. When the strategy was being considered, we needed to set boundaries for this work. We know that our transportation network moves well beyond Edmonton, and a glitch on any major highway entering Edmonton certainly impacts our City, just as an ice storm in Florida impacts our supply of oranges, and drought in California impacts our supply of almonds and fire in the Okanagan can impact our wine supply. </a:t>
            </a:r>
            <a:endParaRPr sz="1800"/>
          </a:p>
          <a:p>
            <a:pPr marL="0" lvl="0" indent="0" algn="l" rtl="0">
              <a:lnSpc>
                <a:spcPct val="100000"/>
              </a:lnSpc>
              <a:spcBef>
                <a:spcPts val="0"/>
              </a:spcBef>
              <a:spcAft>
                <a:spcPts val="0"/>
              </a:spcAft>
              <a:buSzPts val="1100"/>
              <a:buNone/>
            </a:pPr>
            <a:r>
              <a:rPr lang="en" sz="1800"/>
              <a:t>But, the effort required to develop a strategy for Edmonton was a large enough undertaking without so we landed on Edmonton City Limits PLUS the International Airport, given the important role it plays in moving goods… and people.</a:t>
            </a:r>
            <a:endParaRPr sz="1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 The forecasts, modeling and considerations was many years of work by scientists, experts and community stakeholders and our team continually monitors for new information.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When I bring this to citizens, I always tell them that this information is meant to inform, not shock.  If we don’t have any idea of what to expect, then it’s very difficult to figure out what we should prepare for.  </a:t>
            </a:r>
            <a:endParaRPr sz="1800">
              <a:solidFill>
                <a:schemeClr val="dk1"/>
              </a:solidFill>
            </a:endParaRPr>
          </a:p>
          <a:p>
            <a:pPr marL="0" lvl="0" indent="0" algn="l" rtl="0">
              <a:lnSpc>
                <a:spcPct val="100000"/>
              </a:lnSpc>
              <a:spcBef>
                <a:spcPts val="0"/>
              </a:spcBef>
              <a:spcAft>
                <a:spcPts val="0"/>
              </a:spcAft>
              <a:buSzPts val="1100"/>
              <a:buNone/>
            </a:pPr>
            <a:endParaRPr sz="1800"/>
          </a:p>
          <a:p>
            <a:pPr marL="0" lvl="0" indent="0" algn="l" rtl="0">
              <a:spcBef>
                <a:spcPts val="0"/>
              </a:spcBef>
              <a:spcAft>
                <a:spcPts val="0"/>
              </a:spcAft>
              <a:buClr>
                <a:schemeClr val="dk1"/>
              </a:buClr>
              <a:buSzPts val="1100"/>
              <a:buFont typeface="Arial"/>
              <a:buNone/>
            </a:pPr>
            <a:r>
              <a:rPr lang="en" sz="1800">
                <a:solidFill>
                  <a:schemeClr val="dk1"/>
                </a:solidFill>
              </a:rPr>
              <a:t>The strategy is online, for those interested.</a:t>
            </a:r>
            <a:endParaRPr sz="1800">
              <a:solidFill>
                <a:schemeClr val="dk1"/>
              </a:solidFill>
            </a:endParaRPr>
          </a:p>
          <a:p>
            <a:pPr marL="0" lvl="0" indent="0" algn="l" rtl="0">
              <a:lnSpc>
                <a:spcPct val="100000"/>
              </a:lnSpc>
              <a:spcBef>
                <a:spcPts val="0"/>
              </a:spcBef>
              <a:spcAft>
                <a:spcPts val="0"/>
              </a:spcAft>
              <a:buSzPts val="1100"/>
              <a:buNone/>
            </a:pPr>
            <a:endParaRPr sz="1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t>With </a:t>
            </a:r>
            <a:r>
              <a:rPr lang="en" sz="1800">
                <a:solidFill>
                  <a:srgbClr val="000000"/>
                </a:solidFill>
              </a:rPr>
              <a:t>climate change we are looking at two things - one of them being acute, short term shocks. These are sometimes referred to as climate hazards, and they are</a:t>
            </a:r>
            <a:r>
              <a:rPr lang="en" sz="1800"/>
              <a:t> </a:t>
            </a:r>
            <a:r>
              <a:rPr lang="en" sz="1800">
                <a:solidFill>
                  <a:srgbClr val="000000"/>
                </a:solidFill>
              </a:rPr>
              <a:t>events that already occur, but climate change may be changing their</a:t>
            </a:r>
            <a:r>
              <a:rPr lang="en" sz="1800" b="1" i="1">
                <a:solidFill>
                  <a:srgbClr val="000000"/>
                </a:solidFill>
              </a:rPr>
              <a:t> frequency</a:t>
            </a:r>
            <a:r>
              <a:rPr lang="en" sz="1800">
                <a:solidFill>
                  <a:srgbClr val="000000"/>
                </a:solidFill>
              </a:rPr>
              <a:t> and </a:t>
            </a:r>
            <a:r>
              <a:rPr lang="en" sz="1800" b="1" i="1">
                <a:solidFill>
                  <a:srgbClr val="000000"/>
                </a:solidFill>
              </a:rPr>
              <a:t>intensity</a:t>
            </a:r>
            <a:r>
              <a:rPr lang="en" sz="1800">
                <a:solidFill>
                  <a:srgbClr val="000000"/>
                </a:solidFill>
              </a:rPr>
              <a:t>. Examples of this includes </a:t>
            </a:r>
            <a:endParaRPr sz="1800"/>
          </a:p>
          <a:p>
            <a:pPr marL="457200" lvl="0" indent="0" algn="l" rtl="0">
              <a:lnSpc>
                <a:spcPct val="100000"/>
              </a:lnSpc>
              <a:spcBef>
                <a:spcPts val="0"/>
              </a:spcBef>
              <a:spcAft>
                <a:spcPts val="0"/>
              </a:spcAft>
              <a:buNone/>
            </a:pPr>
            <a:r>
              <a:rPr lang="en" sz="1800"/>
              <a:t>-</a:t>
            </a:r>
            <a:r>
              <a:rPr lang="en" sz="1800">
                <a:solidFill>
                  <a:srgbClr val="000000"/>
                </a:solidFill>
              </a:rPr>
              <a:t>extreme rainfall events that lead to flash flooding, </a:t>
            </a:r>
            <a:endParaRPr sz="1800">
              <a:solidFill>
                <a:srgbClr val="000000"/>
              </a:solidFill>
            </a:endParaRPr>
          </a:p>
          <a:p>
            <a:pPr marL="457200" lvl="0" indent="0" algn="l" rtl="0">
              <a:lnSpc>
                <a:spcPct val="100000"/>
              </a:lnSpc>
              <a:spcBef>
                <a:spcPts val="0"/>
              </a:spcBef>
              <a:spcAft>
                <a:spcPts val="0"/>
              </a:spcAft>
              <a:buNone/>
            </a:pPr>
            <a:r>
              <a:rPr lang="en" sz="1800"/>
              <a:t>-</a:t>
            </a:r>
            <a:r>
              <a:rPr lang="en" sz="1800">
                <a:solidFill>
                  <a:srgbClr val="000000"/>
                </a:solidFill>
              </a:rPr>
              <a:t>hail events, </a:t>
            </a:r>
            <a:endParaRPr sz="1800">
              <a:solidFill>
                <a:srgbClr val="000000"/>
              </a:solidFill>
            </a:endParaRPr>
          </a:p>
          <a:p>
            <a:pPr marL="457200" lvl="0" indent="0" algn="l" rtl="0">
              <a:lnSpc>
                <a:spcPct val="100000"/>
              </a:lnSpc>
              <a:spcBef>
                <a:spcPts val="0"/>
              </a:spcBef>
              <a:spcAft>
                <a:spcPts val="0"/>
              </a:spcAft>
              <a:buNone/>
            </a:pPr>
            <a:r>
              <a:rPr lang="en" sz="1800"/>
              <a:t>-</a:t>
            </a:r>
            <a:r>
              <a:rPr lang="en" sz="1800">
                <a:solidFill>
                  <a:srgbClr val="000000"/>
                </a:solidFill>
              </a:rPr>
              <a:t>freezing rain, that sort of thing</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 sz="1800"/>
              <a:t>It is the climate shocks that give us most concern when it comes to helping citizens prepare for climate change and climate-related emergencies.</a:t>
            </a:r>
            <a:endParaRPr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solidFill>
                  <a:srgbClr val="000000"/>
                </a:solidFill>
              </a:rPr>
              <a:t>The other thing that we take into consideration when assessing climate change impacts are</a:t>
            </a:r>
            <a:r>
              <a:rPr lang="en" sz="1800" b="1" i="1">
                <a:solidFill>
                  <a:srgbClr val="000000"/>
                </a:solidFill>
              </a:rPr>
              <a:t> long term, slow onset climate stresses. </a:t>
            </a:r>
            <a:r>
              <a:rPr lang="en" sz="1800"/>
              <a:t>These stresses occur only because of </a:t>
            </a:r>
            <a:r>
              <a:rPr lang="en" sz="1800">
                <a:solidFill>
                  <a:srgbClr val="000000"/>
                </a:solidFill>
              </a:rPr>
              <a:t>climate change. This includes such things as glacial retreat, ecosystem shift, overall increased temperature, overall drying conditions,</a:t>
            </a:r>
            <a:r>
              <a:rPr lang="en" sz="1800"/>
              <a:t>....occurrences that happen over long periods of time that we may not really notice until the change is in place.</a:t>
            </a:r>
            <a:endParaRPr sz="1800"/>
          </a:p>
          <a:p>
            <a:pPr marL="0" lvl="0" indent="0" algn="l" rtl="0">
              <a:lnSpc>
                <a:spcPct val="100000"/>
              </a:lnSpc>
              <a:spcBef>
                <a:spcPts val="0"/>
              </a:spcBef>
              <a:spcAft>
                <a:spcPts val="0"/>
              </a:spcAft>
              <a:buNone/>
            </a:pPr>
            <a:endParaRPr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sz="1400">
                <a:solidFill>
                  <a:schemeClr val="dk1"/>
                </a:solidFill>
              </a:rPr>
              <a:t>So to put the acute shocks and stresses in perspective…. One of the chronic stresses we expect is that our river valley will transform from a boreal-parkland ecosystem to one that more closely resembles the prairies.  In essence, Edmonton’s climate will become much more like the lands surrounding Calgary, or southern Alberta, generally.  And some of us think, hey, maybe we will oneday be able to grow enough grapes or apples or other heat-loving fruits and vegetables.  But with that change comes a lack of water, and we know that most plants don’t grow without a steady supply.</a:t>
            </a:r>
            <a:endParaRPr sz="1400">
              <a:solidFill>
                <a:schemeClr val="dk1"/>
              </a:solidFill>
            </a:endParaRPr>
          </a:p>
          <a:p>
            <a:pPr marL="457200" lvl="0" indent="0" algn="l" rtl="0">
              <a:lnSpc>
                <a:spcPct val="115000"/>
              </a:lnSpc>
              <a:spcBef>
                <a:spcPts val="0"/>
              </a:spcBef>
              <a:spcAft>
                <a:spcPts val="0"/>
              </a:spcAft>
              <a:buSzPts val="1100"/>
              <a:buNone/>
            </a:pPr>
            <a:endParaRPr sz="1400">
              <a:solidFill>
                <a:schemeClr val="dk1"/>
              </a:solidFill>
            </a:endParaRPr>
          </a:p>
          <a:p>
            <a:pPr marL="457200" lvl="0" indent="0" algn="l" rtl="0">
              <a:lnSpc>
                <a:spcPct val="115000"/>
              </a:lnSpc>
              <a:spcBef>
                <a:spcPts val="0"/>
              </a:spcBef>
              <a:spcAft>
                <a:spcPts val="0"/>
              </a:spcAft>
              <a:buSzPts val="1100"/>
              <a:buNone/>
            </a:pPr>
            <a:r>
              <a:rPr lang="en" sz="1400">
                <a:solidFill>
                  <a:schemeClr val="dk1"/>
                </a:solidFill>
              </a:rPr>
              <a:t>We also need to be prepared for more extreme and severe weather.  Sure, we’re used to cold, but the extreme heat in summer over an extended period is not the Edmonton I know, and something most of us here are not well prepared for.  Those of you living in this area may have noticed how gusty the wind has become in recent years.  Sustained, high wind speeds have been modeled for Edmonton, with great certainty. It is these climate hazards, or acute shocks that will create the most grief for us if we do not prepare -- individually, in communities, and the City’s infrastructure and services.</a:t>
            </a:r>
            <a:endParaRPr sz="1400">
              <a:solidFill>
                <a:schemeClr val="dk1"/>
              </a:solidFill>
            </a:endParaRPr>
          </a:p>
          <a:p>
            <a:pPr marL="457200" lvl="0" indent="0" algn="l" rtl="0">
              <a:lnSpc>
                <a:spcPct val="115000"/>
              </a:lnSpc>
              <a:spcBef>
                <a:spcPts val="0"/>
              </a:spcBef>
              <a:spcAft>
                <a:spcPts val="0"/>
              </a:spcAft>
              <a:buSzPts val="1100"/>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a66f589a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a66f589a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https://www.cbc.ca/news/canada/calgary/high-river-flood-alberta-uncertain-future-1.4710837</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 people in these photos are probably neighbours.</a:t>
            </a:r>
            <a:endParaRPr dirty="0"/>
          </a:p>
          <a:p>
            <a:pPr marL="0" lvl="0" indent="0" algn="l" rtl="0">
              <a:spcBef>
                <a:spcPts val="0"/>
              </a:spcBef>
              <a:spcAft>
                <a:spcPts val="0"/>
              </a:spcAft>
              <a:buNone/>
            </a:pPr>
            <a:r>
              <a:rPr lang="en" dirty="0"/>
              <a:t>~PAUSE~</a:t>
            </a:r>
            <a:endParaRPr dirty="0"/>
          </a:p>
          <a:p>
            <a:pPr marL="0" lvl="0" indent="0" algn="l" rtl="0">
              <a:spcBef>
                <a:spcPts val="0"/>
              </a:spcBef>
              <a:spcAft>
                <a:spcPts val="0"/>
              </a:spcAft>
              <a:buNone/>
            </a:pPr>
            <a:r>
              <a:rPr lang="en" dirty="0"/>
              <a:t>Just imagine if they actually knew each other BEFORE disaster hit…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a:solidFill>
                <a:schemeClr val="dk1"/>
              </a:solidFill>
            </a:endParaRPr>
          </a:p>
          <a:p>
            <a:pPr marL="457200" lvl="0" indent="0" algn="l" rtl="0">
              <a:lnSpc>
                <a:spcPct val="115000"/>
              </a:lnSpc>
              <a:spcBef>
                <a:spcPts val="0"/>
              </a:spcBef>
              <a:spcAft>
                <a:spcPts val="0"/>
              </a:spcAft>
              <a:buSzPts val="1100"/>
              <a:buNone/>
            </a:pPr>
            <a:r>
              <a:rPr lang="en" sz="1800">
                <a:solidFill>
                  <a:schemeClr val="dk1"/>
                </a:solidFill>
              </a:rPr>
              <a:t>It’s important to remember that events occurring outside of Edmonton, such as the fires in BC last summer, also have the potential to impact Edmonton.  This makes breathing very difficult, especially for those whose respiratory systems are already compromised. Last August, we experienced two weeks of very poor air quality.</a:t>
            </a:r>
            <a:endParaRPr sz="1800">
              <a:solidFill>
                <a:schemeClr val="dk1"/>
              </a:solidFill>
            </a:endParaRPr>
          </a:p>
          <a:p>
            <a:pPr marL="457200" lvl="0" indent="0" algn="l" rtl="0">
              <a:lnSpc>
                <a:spcPct val="115000"/>
              </a:lnSpc>
              <a:spcBef>
                <a:spcPts val="0"/>
              </a:spcBef>
              <a:spcAft>
                <a:spcPts val="0"/>
              </a:spcAft>
              <a:buSzPts val="1100"/>
              <a:buNone/>
            </a:pPr>
            <a:r>
              <a:rPr lang="en" sz="1800">
                <a:solidFill>
                  <a:schemeClr val="dk1"/>
                </a:solidFill>
              </a:rPr>
              <a:t>And while we didn’t experience an ice storm per se last winter, two warming trends led to pretty treacherous sidewalks and a reported increase of slips and falls by medical staff at local hospitals.  </a:t>
            </a:r>
            <a:endParaRPr sz="1800">
              <a:solidFill>
                <a:schemeClr val="dk1"/>
              </a:solidFill>
            </a:endParaRPr>
          </a:p>
          <a:p>
            <a:pPr marL="457200" lvl="0" indent="0" algn="l" rtl="0">
              <a:lnSpc>
                <a:spcPct val="115000"/>
              </a:lnSpc>
              <a:spcBef>
                <a:spcPts val="0"/>
              </a:spcBef>
              <a:spcAft>
                <a:spcPts val="0"/>
              </a:spcAft>
              <a:buSzPts val="1100"/>
              <a:buNone/>
            </a:pPr>
            <a:r>
              <a:rPr lang="en" sz="1800">
                <a:solidFill>
                  <a:schemeClr val="dk1"/>
                </a:solidFill>
              </a:rPr>
              <a:t>It sounds doom and gloom, but it only becomes an emergency is we are unprepared. </a:t>
            </a:r>
            <a:endParaRPr sz="1800">
              <a:solidFill>
                <a:schemeClr val="dk1"/>
              </a:solidFill>
            </a:endParaRPr>
          </a:p>
          <a:p>
            <a:pPr marL="457200" lvl="0" indent="0" algn="l" rtl="0">
              <a:lnSpc>
                <a:spcPct val="115000"/>
              </a:lnSpc>
              <a:spcBef>
                <a:spcPts val="0"/>
              </a:spcBef>
              <a:spcAft>
                <a:spcPts val="0"/>
              </a:spcAft>
              <a:buSzPts val="1100"/>
              <a:buNone/>
            </a:pPr>
            <a:r>
              <a:rPr lang="en" sz="1800">
                <a:solidFill>
                  <a:schemeClr val="dk1"/>
                </a:solidFill>
              </a:rPr>
              <a:t>So just how do we prepare? Let’s look...</a:t>
            </a:r>
            <a:endParaRPr sz="1800">
              <a:solidFill>
                <a:schemeClr val="dk1"/>
              </a:solidFill>
            </a:endParaRPr>
          </a:p>
          <a:p>
            <a:pPr marL="457200" lvl="0" indent="0" algn="l" rtl="0">
              <a:lnSpc>
                <a:spcPct val="115000"/>
              </a:lnSpc>
              <a:spcBef>
                <a:spcPts val="0"/>
              </a:spcBef>
              <a:spcAft>
                <a:spcPts val="0"/>
              </a:spcAft>
              <a:buSzPts val="1100"/>
              <a:buNone/>
            </a:pPr>
            <a:endParaRPr sz="18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a66f589a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a66f589a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Part of being prepared is tapping into local news and social media channels that will tells us in advance of what to expect. For this reason, Communications was considered in the Climate Resilient Edmonton strategy, because if the communications systems goes down, it becomes very difficult to reach people.  It’s also another reason why it’s a good idea to build climate preparedness plans at a community level -- not just at the individual homeowner level. That way, word can spread from neighbour to neighbour…. If neighbours know each other! </a:t>
            </a:r>
            <a:endParaRPr sz="1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817f8f23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5817f8f23b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sz="1400">
                <a:solidFill>
                  <a:schemeClr val="dk1"/>
                </a:solidFill>
              </a:rPr>
              <a:t>There are a number of ways that homeowners can respond to climate change.  Some actions are individualized, but some broaden out to the community level.  Imagine all of the neighbours walking around the nighbourhood and identifying the trees that are showing signs of stress and weakness.  One large windstorm could take them out, and severely damage private property with them. What if the neighbourhood could all agree on which ones need to be removed or trimmed, and could call upon the City to help out, </a:t>
            </a:r>
            <a:r>
              <a:rPr lang="en" sz="1400" i="1" u="sng">
                <a:solidFill>
                  <a:schemeClr val="dk1"/>
                </a:solidFill>
              </a:rPr>
              <a:t>without </a:t>
            </a:r>
            <a:r>
              <a:rPr lang="en" sz="1400">
                <a:solidFill>
                  <a:schemeClr val="dk1"/>
                </a:solidFill>
              </a:rPr>
              <a:t>having to deal with a “save the trees” petition from disgruntled neighbours?</a:t>
            </a:r>
            <a:endParaRPr sz="1400">
              <a:solidFill>
                <a:schemeClr val="dk1"/>
              </a:solidFill>
            </a:endParaRPr>
          </a:p>
          <a:p>
            <a:pPr marL="457200" lvl="0" indent="0" algn="l" rtl="0">
              <a:lnSpc>
                <a:spcPct val="115000"/>
              </a:lnSpc>
              <a:spcBef>
                <a:spcPts val="0"/>
              </a:spcBef>
              <a:spcAft>
                <a:spcPts val="0"/>
              </a:spcAft>
              <a:buSzPts val="1100"/>
              <a:buNone/>
            </a:pPr>
            <a:r>
              <a:rPr lang="en" sz="1400">
                <a:solidFill>
                  <a:schemeClr val="dk1"/>
                </a:solidFill>
              </a:rPr>
              <a:t>Your home emergency kit might contain phone and text numbers for your neighbours or others to call upon for assistance. Who in the neighbourhood is able to shut off the power and gas in your home? If you don’t bother to get to know your neighbours before disaster strikes, then bad weather can easily escalate into an emergency.  But if you have all of these things figured out beforehand and know who to call, then it becomes much more manageable.</a:t>
            </a:r>
            <a:r>
              <a:rPr lang="en" sz="1800">
                <a:solidFill>
                  <a:schemeClr val="dk1"/>
                </a:solidFill>
              </a:rPr>
              <a:t> This is asset-based community development, yes?</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sz="1800">
                <a:solidFill>
                  <a:schemeClr val="dk1"/>
                </a:solidFill>
              </a:rPr>
              <a:t>This year, we are working on developing materials and programs that will, eventually, support a variety of audiences in their understanding of climate change and how to adapt to Edmonton’s changing climate.  Different audiences mean different approaches, and one that I am very excited about is helping citizens to develop climate resilient neighbourhoods.</a:t>
            </a:r>
            <a:endParaRPr sz="18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8bff32002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1"/>
              </a:buClr>
              <a:buSzPts val="1800"/>
              <a:buChar char="●"/>
            </a:pPr>
            <a:r>
              <a:rPr lang="en"/>
              <a:t>Neighbourhood networks… and support and invite them to network with other neighbourhoods so they can broaden their understanding and capacity.</a:t>
            </a:r>
            <a:endParaRPr/>
          </a:p>
          <a:p>
            <a:pPr marL="457200" lvl="0" indent="-342900" algn="l" rtl="0">
              <a:lnSpc>
                <a:spcPct val="115000"/>
              </a:lnSpc>
              <a:spcBef>
                <a:spcPts val="0"/>
              </a:spcBef>
              <a:spcAft>
                <a:spcPts val="0"/>
              </a:spcAft>
              <a:buClr>
                <a:schemeClr val="dk1"/>
              </a:buClr>
              <a:buSzPts val="1800"/>
              <a:buChar char="●"/>
            </a:pPr>
            <a:r>
              <a:rPr lang="en"/>
              <a:t>This proposed approach is based on a fair bit of research but it still sits in the planning stages. Conversations I’ve had with with the “doers” out there-- including experienced community staff at the City; locally; provincially nationally national, locally, and beyond our borders, have confirmed for me that this approach is sound and we are on the right track. </a:t>
            </a:r>
            <a:endParaRPr b="1"/>
          </a:p>
        </p:txBody>
      </p:sp>
      <p:sp>
        <p:nvSpPr>
          <p:cNvPr id="392" name="Google Shape;392;g58bff32002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a66f589a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So now I am looking forward to hearing from our panelists so I can add to my knowledge and gain new perspectives for my work.  And what I find very impressive about each panelist is that they will be sharing their first hand experience, compared to my </a:t>
            </a:r>
            <a:r>
              <a:rPr lang="en" sz="1800" b="1" i="1"/>
              <a:t>planned </a:t>
            </a:r>
            <a:r>
              <a:rPr lang="en" sz="1800"/>
              <a:t>approach.  So let’s now hear from  a “doer”  Eva Bogdan will share her experience that emerged from the High River Floods of 2013.</a:t>
            </a:r>
            <a:endParaRPr sz="1800"/>
          </a:p>
          <a:p>
            <a:pPr marL="0" lvl="0" indent="0" algn="l" rtl="0">
              <a:spcBef>
                <a:spcPts val="0"/>
              </a:spcBef>
              <a:spcAft>
                <a:spcPts val="0"/>
              </a:spcAft>
              <a:buNone/>
            </a:pPr>
            <a:endParaRPr sz="1800"/>
          </a:p>
        </p:txBody>
      </p:sp>
      <p:sp>
        <p:nvSpPr>
          <p:cNvPr id="400" name="Google Shape;400;g5a66f589a2_0_25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a66f589a2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Google Shape;405;g5a66f589a2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a66f589a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5a66f589a2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The next  “doer” will will hear from is Sarah Hunn, the Emergency Management Community Liaison Officer with the City of Victoria Fire Department.</a:t>
            </a:r>
            <a:endParaRPr sz="1800">
              <a:solidFill>
                <a:schemeClr val="dk1"/>
              </a:solidFill>
            </a:endParaRPr>
          </a:p>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a66f589a2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5a66f589a2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1"/>
                </a:solidFill>
              </a:rPr>
              <a:t>Our final panelist is also a “doer”, please welcome Adam Conway with Emergency Management at the University of Alberta here in Edmonton.</a:t>
            </a:r>
            <a:endParaRPr sz="1800">
              <a:solidFill>
                <a:schemeClr val="dk1"/>
              </a:solidFill>
            </a:endParaRPr>
          </a:p>
          <a:p>
            <a:pPr marL="457200" lvl="0" indent="0" algn="l" rtl="0">
              <a:lnSpc>
                <a:spcPct val="115000"/>
              </a:lnSpc>
              <a:spcBef>
                <a:spcPts val="0"/>
              </a:spcBef>
              <a:spcAft>
                <a:spcPts val="0"/>
              </a:spcAft>
              <a:buNone/>
            </a:pPr>
            <a:endParaRPr sz="1400"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a66f589a2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5a66f589a2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t>Thank you to all of our panel presenters! You have given me lots to think about, and I have a few questions.  But before we venture down that path, I’d like to turn it to our audience who has been sitting quietly for the past (45) minutes.  I’d like to give you a bit of time to talk.</a:t>
            </a:r>
            <a:endParaRPr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aa3b0498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aa3b049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https://www.cbc.ca/news/canada/montreal/ice-storm-1998-1.4469977</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5a66f589a2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5a66f589a2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t>I ask that, over the next 10 minutes, for you to share at your table any highlights from your experiences in this space that you think your table mates may find interesting. Or, some of the challenges you face with this work.</a:t>
            </a:r>
            <a:endParaRPr sz="1800"/>
          </a:p>
          <a:p>
            <a:pPr marL="0" lvl="0" indent="0" algn="l" rtl="0">
              <a:lnSpc>
                <a:spcPct val="115000"/>
              </a:lnSpc>
              <a:spcBef>
                <a:spcPts val="0"/>
              </a:spcBef>
              <a:spcAft>
                <a:spcPts val="0"/>
              </a:spcAft>
              <a:buSzPts val="1100"/>
              <a:buNone/>
            </a:pPr>
            <a:r>
              <a:rPr lang="en" sz="1800"/>
              <a:t>Some of you may have something to share, while some may just want to take it all in - that’s your call.  Then, as a table, come up with a couple of questions for our panelists.  If you can also identify which panelist you would like to answer the question, that’s good too!  We’ll reconvene in about 10 minutes, which doesn’t give you much time...</a:t>
            </a:r>
            <a:endParaRPr sz="1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a66f589a2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g5a66f589a2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a66f589a2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g5a66f589a2_0_2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5a66f589a2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5" name="Google Shape;505;g5a66f589a2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580bc42cd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580bc42cd5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aa3b049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aa3b049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https://www.cbc.ca/news/canada/ottawa/what-you-should-know-after-tornado-1.4834605</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545454"/>
                </a:solidFill>
                <a:highlight>
                  <a:srgbClr val="FFFFFF"/>
                </a:highlight>
                <a:latin typeface="Open Sans"/>
                <a:ea typeface="Open Sans"/>
                <a:cs typeface="Open Sans"/>
                <a:sym typeface="Open Sans"/>
              </a:rPr>
              <a:t>(Photo Credit: Sean Kilpatrick/Canadian Press)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aa27595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aa27595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aa275952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aa27595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people in these photos are probably neighbours.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~PAUSE~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Just imagine if they actually knew each other BEFORE disaster hit…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t>This afternoon’s session is about how </a:t>
            </a:r>
            <a:r>
              <a:rPr lang="en" sz="1800" b="1" i="1"/>
              <a:t>preparing </a:t>
            </a:r>
            <a:r>
              <a:rPr lang="en" sz="1800"/>
              <a:t>for emergency situations is a good way to build a sense of community. We are told that we should always have enough food, water and so on hand to get us through at least 72 hours, in case of an emergency. I have also been told that emergencies only occur when we are not prepared.  If we are well prepared for impacts, the emergency bells don’t play quite so loud.</a:t>
            </a:r>
            <a:endParaRPr sz="1800"/>
          </a:p>
          <a:p>
            <a:pPr marL="0" lvl="0" indent="0" algn="l" rtl="0">
              <a:lnSpc>
                <a:spcPct val="115000"/>
              </a:lnSpc>
              <a:spcBef>
                <a:spcPts val="0"/>
              </a:spcBef>
              <a:spcAft>
                <a:spcPts val="0"/>
              </a:spcAft>
              <a:buSzPts val="1100"/>
              <a:buNone/>
            </a:pPr>
            <a:r>
              <a:rPr lang="en" sz="1800"/>
              <a:t>This 90-minute sessions will include brief presentations on different types of emergencies and the role of community planning. Presentations will be followed by an opportunity for you, at your table, to have brief discussions, ending with a suite of questions that you --or I-- pose to our panelists.</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 </a:t>
            </a:r>
            <a:endParaRPr sz="1800"/>
          </a:p>
          <a:p>
            <a:pPr marL="0" lvl="0" indent="0" algn="l" rtl="0">
              <a:lnSpc>
                <a:spcPct val="115000"/>
              </a:lnSpc>
              <a:spcBef>
                <a:spcPts val="0"/>
              </a:spcBef>
              <a:spcAft>
                <a:spcPts val="0"/>
              </a:spcAft>
              <a:buSzPts val="1100"/>
              <a:buNone/>
            </a:pPr>
            <a:endParaRPr sz="1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a66f589a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5a66f589a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t>So first, let’s meet our panelists.</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Eva Bogdan…</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Sarah Hunn… </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Adam Conway...</a:t>
            </a:r>
            <a:r>
              <a:rPr lang="en" sz="1800">
                <a:solidFill>
                  <a:srgbClr val="222222"/>
                </a:solidFill>
              </a:rPr>
              <a:t>the Team Lead of Emergency Management at the University of Alberta since 2010, and the team lead for Safety Implementation and Collaboration since 2015.</a:t>
            </a:r>
            <a:endParaRPr sz="1800">
              <a:solidFill>
                <a:srgbClr val="222222"/>
              </a:solidFill>
            </a:endParaRPr>
          </a:p>
          <a:p>
            <a:pPr marL="457200" lvl="0" indent="0" algn="l" rtl="0">
              <a:lnSpc>
                <a:spcPct val="115000"/>
              </a:lnSpc>
              <a:spcBef>
                <a:spcPts val="0"/>
              </a:spcBef>
              <a:spcAft>
                <a:spcPts val="0"/>
              </a:spcAft>
              <a:buClr>
                <a:schemeClr val="dk1"/>
              </a:buClr>
              <a:buSzPts val="1100"/>
              <a:buFont typeface="Arial"/>
              <a:buNone/>
            </a:pPr>
            <a:r>
              <a:rPr lang="en" sz="1800">
                <a:solidFill>
                  <a:srgbClr val="222222"/>
                </a:solidFill>
              </a:rPr>
              <a:t>He is responsible for the University's readiness for a major emergency, including readiness, response and recovery, and the integration of safety tools into workplaces.</a:t>
            </a:r>
            <a:endParaRPr sz="1800">
              <a:solidFill>
                <a:srgbClr val="222222"/>
              </a:solidFill>
            </a:endParaRPr>
          </a:p>
          <a:p>
            <a:pPr marL="457200" lvl="0" indent="0" algn="l" rtl="0">
              <a:lnSpc>
                <a:spcPct val="115000"/>
              </a:lnSpc>
              <a:spcBef>
                <a:spcPts val="0"/>
              </a:spcBef>
              <a:spcAft>
                <a:spcPts val="0"/>
              </a:spcAft>
              <a:buClr>
                <a:schemeClr val="dk1"/>
              </a:buClr>
              <a:buSzPts val="1100"/>
              <a:buFont typeface="Arial"/>
              <a:buNone/>
            </a:pPr>
            <a:r>
              <a:rPr lang="en" sz="1800">
                <a:solidFill>
                  <a:srgbClr val="222222"/>
                </a:solidFill>
              </a:rPr>
              <a:t>He has been an emergency manager since 1999</a:t>
            </a:r>
            <a:r>
              <a:rPr lang="en" sz="1000">
                <a:solidFill>
                  <a:srgbClr val="222222"/>
                </a:solidFill>
              </a:rPr>
              <a:t>, first with the Canadian Red Cross Society for 6 years, then with the provincial EMO in Alberta, the Alberta Emergency Management Agency, for 4 years.</a:t>
            </a:r>
            <a:endParaRPr sz="1000">
              <a:solidFill>
                <a:srgbClr val="222222"/>
              </a:solidFill>
            </a:endParaRPr>
          </a:p>
          <a:p>
            <a:pPr marL="0" lvl="0" indent="457200" algn="l" rtl="0">
              <a:lnSpc>
                <a:spcPct val="115000"/>
              </a:lnSpc>
              <a:spcBef>
                <a:spcPts val="0"/>
              </a:spcBef>
              <a:spcAft>
                <a:spcPts val="0"/>
              </a:spcAft>
              <a:buClr>
                <a:schemeClr val="dk1"/>
              </a:buClr>
              <a:buSzPts val="1100"/>
              <a:buFont typeface="Arial"/>
              <a:buNone/>
            </a:pPr>
            <a:r>
              <a:rPr lang="en" sz="1800">
                <a:solidFill>
                  <a:srgbClr val="222222"/>
                </a:solidFill>
              </a:rPr>
              <a:t>He has responded, in a variety of roles, to floods, fires, tornadoes, chemical releases, shootings and humanitarian crises.</a:t>
            </a:r>
            <a:endParaRPr sz="1800">
              <a:solidFill>
                <a:srgbClr val="222222"/>
              </a:solidFill>
            </a:endParaRPr>
          </a:p>
          <a:p>
            <a:pPr marL="0" lvl="0" indent="457200" algn="l" rtl="0">
              <a:lnSpc>
                <a:spcPct val="115000"/>
              </a:lnSpc>
              <a:spcBef>
                <a:spcPts val="0"/>
              </a:spcBef>
              <a:spcAft>
                <a:spcPts val="0"/>
              </a:spcAft>
              <a:buClr>
                <a:schemeClr val="dk1"/>
              </a:buClr>
              <a:buSzPts val="1100"/>
              <a:buFont typeface="Arial"/>
              <a:buNone/>
            </a:pPr>
            <a:r>
              <a:rPr lang="en" sz="1000">
                <a:solidFill>
                  <a:srgbClr val="222222"/>
                </a:solidFill>
              </a:rPr>
              <a:t>In his spare time, he is a father and husband, and an enthusiastic member of the performing arts in Edmonton</a:t>
            </a:r>
            <a:endParaRPr sz="1000">
              <a:solidFill>
                <a:srgbClr val="222222"/>
              </a:solidFill>
            </a:endParaRPr>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And I’m Heather Wheeliker; I’ll be facilitating today’s sessions. I work for the City of Edmonton in the Policy and Environmental Management Unit, which is part of the Economic and Environmental Sustainability Branch. I provide community and staff engagement and programming in support of the City’s Environmental Management System, and Climate Adaptation and Resilience. </a:t>
            </a:r>
            <a:endParaRPr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a66f589a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5a66f589a2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800"/>
              <a:t>Here is our outline for this morning.</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I will present on Edmonton’s </a:t>
            </a:r>
            <a:r>
              <a:rPr lang="en" sz="1800" i="1" u="sng"/>
              <a:t>plan </a:t>
            </a:r>
            <a:r>
              <a:rPr lang="en" sz="1800"/>
              <a:t>for  developing Climate Resilient Neighhbourhoods.</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Eva will provide a case study of her community experience at the High River AB flood of 2013</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Sarah will speak to emergency preparedness and climate resilience in Victoria BC.</a:t>
            </a:r>
            <a:endParaRPr sz="1800"/>
          </a:p>
          <a:p>
            <a:pPr marL="0" lvl="0" indent="0" algn="l" rtl="0">
              <a:lnSpc>
                <a:spcPct val="115000"/>
              </a:lnSpc>
              <a:spcBef>
                <a:spcPts val="0"/>
              </a:spcBef>
              <a:spcAft>
                <a:spcPts val="0"/>
              </a:spcAft>
              <a:buSzPts val="1100"/>
              <a:buNone/>
            </a:pPr>
            <a:endParaRPr sz="1800"/>
          </a:p>
          <a:p>
            <a:pPr marL="0" lvl="0" indent="0" algn="l" rtl="0">
              <a:lnSpc>
                <a:spcPct val="115000"/>
              </a:lnSpc>
              <a:spcBef>
                <a:spcPts val="0"/>
              </a:spcBef>
              <a:spcAft>
                <a:spcPts val="0"/>
              </a:spcAft>
              <a:buSzPts val="1100"/>
              <a:buNone/>
            </a:pPr>
            <a:r>
              <a:rPr lang="en" sz="1800"/>
              <a:t>Adam will share about Emergency preparedness at the UofA</a:t>
            </a:r>
            <a:endParaRPr sz="1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SzPts val="1400"/>
              <a:buNone/>
              <a:defRPr sz="3200" b="1" i="0" u="none" strike="noStrike" cap="none">
                <a:solidFill>
                  <a:srgbClr val="FFFFFF"/>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57200" y="1269937"/>
            <a:ext cx="8229600" cy="33246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5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5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457200" y="205979"/>
            <a:ext cx="62484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19"/>
          <p:cNvSpPr txBox="1">
            <a:spLocks noGrp="1"/>
          </p:cNvSpPr>
          <p:nvPr>
            <p:ph type="body" idx="1"/>
          </p:nvPr>
        </p:nvSpPr>
        <p:spPr>
          <a:xfrm>
            <a:off x="457200" y="1257300"/>
            <a:ext cx="8229600" cy="285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19"/>
          <p:cNvSpPr txBox="1">
            <a:spLocks noGrp="1"/>
          </p:cNvSpPr>
          <p:nvPr>
            <p:ph type="dt" idx="10"/>
          </p:nvPr>
        </p:nvSpPr>
        <p:spPr>
          <a:xfrm>
            <a:off x="457200" y="4767263"/>
            <a:ext cx="2133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19"/>
          <p:cNvSpPr txBox="1">
            <a:spLocks noGrp="1"/>
          </p:cNvSpPr>
          <p:nvPr>
            <p:ph type="ftr" idx="11"/>
          </p:nvPr>
        </p:nvSpPr>
        <p:spPr>
          <a:xfrm>
            <a:off x="3124200" y="4767263"/>
            <a:ext cx="2895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mparison" type="twoTxTwoObj">
  <p:cSld name="TWO_OBJECTS_WITH_TEXT">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 name="Google Shape;66;p21"/>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7" name="Google Shape;67;p21"/>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68" name="Google Shape;68;p21"/>
          <p:cNvSpPr txBox="1">
            <a:spLocks noGrp="1"/>
          </p:cNvSpPr>
          <p:nvPr>
            <p:ph type="body" idx="3"/>
          </p:nvPr>
        </p:nvSpPr>
        <p:spPr>
          <a:xfrm>
            <a:off x="4645033" y="1151335"/>
            <a:ext cx="4041900" cy="4800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0"/>
              </a:spcBef>
              <a:spcAft>
                <a:spcPts val="0"/>
              </a:spcAft>
              <a:buClr>
                <a:srgbClr val="000000"/>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9" name="Google Shape;69;p21"/>
          <p:cNvSpPr txBox="1">
            <a:spLocks noGrp="1"/>
          </p:cNvSpPr>
          <p:nvPr>
            <p:ph type="body" idx="4"/>
          </p:nvPr>
        </p:nvSpPr>
        <p:spPr>
          <a:xfrm>
            <a:off x="4645033" y="1631156"/>
            <a:ext cx="4041900" cy="2963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20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600" b="0" i="0" u="none" strike="noStrike" cap="none">
                <a:solidFill>
                  <a:srgbClr val="000000"/>
                </a:solidFill>
                <a:latin typeface="Arial"/>
                <a:ea typeface="Arial"/>
                <a:cs typeface="Arial"/>
                <a:sym typeface="Arial"/>
              </a:defRPr>
            </a:lvl9pPr>
          </a:lstStyle>
          <a:p>
            <a:endParaRPr/>
          </a:p>
        </p:txBody>
      </p:sp>
      <p:sp>
        <p:nvSpPr>
          <p:cNvPr id="70" name="Google Shape;70;p21"/>
          <p:cNvSpPr txBox="1">
            <a:spLocks noGrp="1"/>
          </p:cNvSpPr>
          <p:nvPr>
            <p:ph type="dt" idx="10"/>
          </p:nvPr>
        </p:nvSpPr>
        <p:spPr>
          <a:xfrm>
            <a:off x="457200" y="4767263"/>
            <a:ext cx="2133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1" name="Google Shape;71;p21"/>
          <p:cNvSpPr txBox="1">
            <a:spLocks noGrp="1"/>
          </p:cNvSpPr>
          <p:nvPr>
            <p:ph type="ftr" idx="11"/>
          </p:nvPr>
        </p:nvSpPr>
        <p:spPr>
          <a:xfrm>
            <a:off x="3124200" y="4767263"/>
            <a:ext cx="2895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22"/>
          <p:cNvSpPr/>
          <p:nvPr/>
        </p:nvSpPr>
        <p:spPr>
          <a:xfrm>
            <a:off x="190500" y="-1588"/>
            <a:ext cx="3086100" cy="137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74" name="Google Shape;74;p22"/>
          <p:cNvSpPr txBox="1">
            <a:spLocks noGrp="1"/>
          </p:cNvSpPr>
          <p:nvPr>
            <p:ph type="ctrTitle"/>
          </p:nvPr>
        </p:nvSpPr>
        <p:spPr>
          <a:xfrm>
            <a:off x="3505200" y="1826423"/>
            <a:ext cx="4953000" cy="1102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22"/>
          <p:cNvSpPr txBox="1">
            <a:spLocks noGrp="1"/>
          </p:cNvSpPr>
          <p:nvPr>
            <p:ph type="subTitle" idx="1"/>
          </p:nvPr>
        </p:nvSpPr>
        <p:spPr>
          <a:xfrm>
            <a:off x="3505200" y="3429000"/>
            <a:ext cx="4953000" cy="1028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57200" y="205979"/>
            <a:ext cx="62484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9" name="Google Shape;79;p24"/>
          <p:cNvSpPr txBox="1">
            <a:spLocks noGrp="1"/>
          </p:cNvSpPr>
          <p:nvPr>
            <p:ph type="body" idx="1"/>
          </p:nvPr>
        </p:nvSpPr>
        <p:spPr>
          <a:xfrm>
            <a:off x="457200" y="1257300"/>
            <a:ext cx="8229600" cy="285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0" name="Google Shape;80;p24"/>
          <p:cNvSpPr txBox="1">
            <a:spLocks noGrp="1"/>
          </p:cNvSpPr>
          <p:nvPr>
            <p:ph type="dt" idx="10"/>
          </p:nvPr>
        </p:nvSpPr>
        <p:spPr>
          <a:xfrm>
            <a:off x="457200" y="4767263"/>
            <a:ext cx="2133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1" name="Google Shape;81;p24"/>
          <p:cNvSpPr txBox="1">
            <a:spLocks noGrp="1"/>
          </p:cNvSpPr>
          <p:nvPr>
            <p:ph type="ftr" idx="11"/>
          </p:nvPr>
        </p:nvSpPr>
        <p:spPr>
          <a:xfrm>
            <a:off x="3124200" y="4767263"/>
            <a:ext cx="2895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8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8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8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5"/>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 Column Wide Margin">
  <p:cSld name="1 Column Wide Margin">
    <p:spTree>
      <p:nvGrpSpPr>
        <p:cNvPr id="1" name="Shape 86"/>
        <p:cNvGrpSpPr/>
        <p:nvPr/>
      </p:nvGrpSpPr>
      <p:grpSpPr>
        <a:xfrm>
          <a:off x="0" y="0"/>
          <a:ext cx="0" cy="0"/>
          <a:chOff x="0" y="0"/>
          <a:chExt cx="0" cy="0"/>
        </a:xfrm>
      </p:grpSpPr>
      <p:sp>
        <p:nvSpPr>
          <p:cNvPr id="87" name="Google Shape;87;p29"/>
          <p:cNvSpPr txBox="1">
            <a:spLocks noGrp="1"/>
          </p:cNvSpPr>
          <p:nvPr>
            <p:ph type="title"/>
          </p:nvPr>
        </p:nvSpPr>
        <p:spPr>
          <a:xfrm>
            <a:off x="457200" y="205979"/>
            <a:ext cx="6248400" cy="8574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8" name="Google Shape;88;p29"/>
          <p:cNvSpPr txBox="1">
            <a:spLocks noGrp="1"/>
          </p:cNvSpPr>
          <p:nvPr>
            <p:ph type="body" idx="1"/>
          </p:nvPr>
        </p:nvSpPr>
        <p:spPr>
          <a:xfrm>
            <a:off x="457200" y="1257300"/>
            <a:ext cx="6248400" cy="2857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29"/>
          <p:cNvSpPr txBox="1">
            <a:spLocks noGrp="1"/>
          </p:cNvSpPr>
          <p:nvPr>
            <p:ph type="dt" idx="10"/>
          </p:nvPr>
        </p:nvSpPr>
        <p:spPr>
          <a:xfrm>
            <a:off x="457200" y="4767263"/>
            <a:ext cx="2133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29"/>
          <p:cNvSpPr txBox="1">
            <a:spLocks noGrp="1"/>
          </p:cNvSpPr>
          <p:nvPr>
            <p:ph type="ftr" idx="11"/>
          </p:nvPr>
        </p:nvSpPr>
        <p:spPr>
          <a:xfrm>
            <a:off x="3124200" y="4767263"/>
            <a:ext cx="2895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Style 4B">
  <p:cSld name="Divider Style 4B">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91"/>
        <p:cNvGrpSpPr/>
        <p:nvPr/>
      </p:nvGrpSpPr>
      <p:grpSpPr>
        <a:xfrm>
          <a:off x="0" y="0"/>
          <a:ext cx="0" cy="0"/>
          <a:chOff x="0" y="0"/>
          <a:chExt cx="0" cy="0"/>
        </a:xfrm>
      </p:grpSpPr>
      <p:sp>
        <p:nvSpPr>
          <p:cNvPr id="92" name="Google Shape;92;p30"/>
          <p:cNvSpPr txBox="1">
            <a:spLocks noGrp="1"/>
          </p:cNvSpPr>
          <p:nvPr>
            <p:ph type="dt" idx="10"/>
          </p:nvPr>
        </p:nvSpPr>
        <p:spPr>
          <a:xfrm>
            <a:off x="457200" y="4767263"/>
            <a:ext cx="2133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3" name="Google Shape;93;p30"/>
          <p:cNvSpPr txBox="1">
            <a:spLocks noGrp="1"/>
          </p:cNvSpPr>
          <p:nvPr>
            <p:ph type="ftr" idx="11"/>
          </p:nvPr>
        </p:nvSpPr>
        <p:spPr>
          <a:xfrm>
            <a:off x="3124200" y="4767263"/>
            <a:ext cx="2895600" cy="27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30"/>
          <p:cNvSpPr txBox="1">
            <a:spLocks noGrp="1"/>
          </p:cNvSpPr>
          <p:nvPr>
            <p:ph type="sldNum" idx="12"/>
          </p:nvPr>
        </p:nvSpPr>
        <p:spPr>
          <a:xfrm>
            <a:off x="6553200" y="4767263"/>
            <a:ext cx="2133600" cy="2748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0"/>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1"/>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02"/>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0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7400" y="823550"/>
            <a:ext cx="3484576" cy="3496400"/>
          </a:xfrm>
          <a:prstGeom prst="rect">
            <a:avLst/>
          </a:prstGeom>
          <a:noFill/>
          <a:ln>
            <a:noFill/>
          </a:ln>
        </p:spPr>
      </p:pic>
      <p:sp>
        <p:nvSpPr>
          <p:cNvPr id="111" name="Google Shape;111;p42"/>
          <p:cNvSpPr txBox="1"/>
          <p:nvPr/>
        </p:nvSpPr>
        <p:spPr>
          <a:xfrm>
            <a:off x="3811975" y="560350"/>
            <a:ext cx="5202600" cy="3759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400"/>
              </a:spcBef>
              <a:spcAft>
                <a:spcPts val="0"/>
              </a:spcAft>
              <a:buNone/>
            </a:pPr>
            <a:r>
              <a:rPr lang="en" sz="3600">
                <a:solidFill>
                  <a:srgbClr val="2F64AD"/>
                </a:solidFill>
                <a:latin typeface="Open Sans ExtraBold"/>
                <a:ea typeface="Open Sans ExtraBold"/>
                <a:cs typeface="Open Sans ExtraBold"/>
                <a:sym typeface="Open Sans ExtraBold"/>
              </a:rPr>
              <a:t>ABCD</a:t>
            </a:r>
            <a:endParaRPr sz="3600">
              <a:solidFill>
                <a:srgbClr val="2F64AD"/>
              </a:solidFill>
              <a:latin typeface="Open Sans ExtraBold"/>
              <a:ea typeface="Open Sans ExtraBold"/>
              <a:cs typeface="Open Sans ExtraBold"/>
              <a:sym typeface="Open Sans ExtraBold"/>
            </a:endParaRPr>
          </a:p>
          <a:p>
            <a:pPr marL="0" lvl="0" indent="0" algn="l" rtl="0">
              <a:lnSpc>
                <a:spcPct val="80000"/>
              </a:lnSpc>
              <a:spcBef>
                <a:spcPts val="1100"/>
              </a:spcBef>
              <a:spcAft>
                <a:spcPts val="0"/>
              </a:spcAft>
              <a:buNone/>
            </a:pPr>
            <a:r>
              <a:rPr lang="en" sz="2400" i="1">
                <a:solidFill>
                  <a:srgbClr val="2F64AD"/>
                </a:solidFill>
                <a:latin typeface="Open Sans SemiBold"/>
                <a:ea typeface="Open Sans SemiBold"/>
                <a:cs typeface="Open Sans SemiBold"/>
                <a:sym typeface="Open Sans SemiBold"/>
              </a:rPr>
              <a:t>Healthy Neighbourhoods, Healthy Cities Conference</a:t>
            </a:r>
            <a:endParaRPr sz="2400" i="1">
              <a:solidFill>
                <a:srgbClr val="2F64AD"/>
              </a:solidFill>
              <a:latin typeface="Open Sans SemiBold"/>
              <a:ea typeface="Open Sans SemiBold"/>
              <a:cs typeface="Open Sans SemiBold"/>
              <a:sym typeface="Open Sans SemiBold"/>
            </a:endParaRPr>
          </a:p>
          <a:p>
            <a:pPr marL="0" lvl="0" indent="0" algn="l" rtl="0">
              <a:lnSpc>
                <a:spcPct val="150000"/>
              </a:lnSpc>
              <a:spcBef>
                <a:spcPts val="1100"/>
              </a:spcBef>
              <a:spcAft>
                <a:spcPts val="0"/>
              </a:spcAft>
              <a:buNone/>
            </a:pPr>
            <a:r>
              <a:rPr lang="en" sz="2400">
                <a:solidFill>
                  <a:srgbClr val="2F64AD"/>
                </a:solidFill>
                <a:latin typeface="Open Sans Light"/>
                <a:ea typeface="Open Sans Light"/>
                <a:cs typeface="Open Sans Light"/>
                <a:sym typeface="Open Sans Light"/>
              </a:rPr>
              <a:t>May 28-30 | Edmonton, Alberta</a:t>
            </a:r>
            <a:endParaRPr sz="2400" i="1">
              <a:solidFill>
                <a:srgbClr val="2F64AD"/>
              </a:solidFill>
              <a:latin typeface="Open Sans Light"/>
              <a:ea typeface="Open Sans Light"/>
              <a:cs typeface="Open Sans Light"/>
              <a:sym typeface="Open Sans Light"/>
            </a:endParaRPr>
          </a:p>
          <a:p>
            <a:pPr marL="0" lvl="0" indent="0" algn="l" rtl="0">
              <a:lnSpc>
                <a:spcPct val="150000"/>
              </a:lnSpc>
              <a:spcBef>
                <a:spcPts val="0"/>
              </a:spcBef>
              <a:spcAft>
                <a:spcPts val="0"/>
              </a:spcAft>
              <a:buNone/>
            </a:pPr>
            <a:endParaRPr>
              <a:solidFill>
                <a:srgbClr val="2F64AD"/>
              </a:solidFill>
              <a:latin typeface="Open Sans Light"/>
              <a:ea typeface="Open Sans Light"/>
              <a:cs typeface="Open Sans Light"/>
              <a:sym typeface="Open Sans Light"/>
            </a:endParaRPr>
          </a:p>
          <a:p>
            <a:pPr marL="0" lvl="0" indent="0" algn="l" rtl="0">
              <a:lnSpc>
                <a:spcPct val="80000"/>
              </a:lnSpc>
              <a:spcBef>
                <a:spcPts val="400"/>
              </a:spcBef>
              <a:spcAft>
                <a:spcPts val="0"/>
              </a:spcAft>
              <a:buNone/>
            </a:pPr>
            <a:r>
              <a:rPr lang="en" sz="2400" b="1" i="1">
                <a:solidFill>
                  <a:srgbClr val="2F64AD"/>
                </a:solidFill>
                <a:latin typeface="Open Sans"/>
                <a:ea typeface="Open Sans"/>
                <a:cs typeface="Open Sans"/>
                <a:sym typeface="Open Sans"/>
              </a:rPr>
              <a:t>Emergency Preparedness Builds Social Capital</a:t>
            </a:r>
            <a:endParaRPr sz="2400" b="1" i="1">
              <a:solidFill>
                <a:srgbClr val="2F64AD"/>
              </a:solidFill>
              <a:latin typeface="Open Sans"/>
              <a:ea typeface="Open Sans"/>
              <a:cs typeface="Open Sans"/>
              <a:sym typeface="Open Sans"/>
            </a:endParaRPr>
          </a:p>
          <a:p>
            <a:pPr marL="0" lvl="0" indent="0" algn="l" rtl="0">
              <a:lnSpc>
                <a:spcPct val="80000"/>
              </a:lnSpc>
              <a:spcBef>
                <a:spcPts val="1100"/>
              </a:spcBef>
              <a:spcAft>
                <a:spcPts val="0"/>
              </a:spcAft>
              <a:buNone/>
            </a:pPr>
            <a:r>
              <a:rPr lang="en" sz="2400" i="1">
                <a:solidFill>
                  <a:srgbClr val="2F64AD"/>
                </a:solidFill>
                <a:latin typeface="Open Sans Light"/>
                <a:ea typeface="Open Sans Light"/>
                <a:cs typeface="Open Sans Light"/>
                <a:sym typeface="Open Sans Light"/>
              </a:rPr>
              <a:t>Facilitated Panel Discussion</a:t>
            </a:r>
            <a:endParaRPr sz="2400" i="1">
              <a:solidFill>
                <a:srgbClr val="2F64AD"/>
              </a:solidFill>
              <a:latin typeface="Open Sans Light"/>
              <a:ea typeface="Open Sans Light"/>
              <a:cs typeface="Open Sans Light"/>
              <a:sym typeface="Open Sans Light"/>
            </a:endParaRPr>
          </a:p>
          <a:p>
            <a:pPr marL="0" lvl="0" indent="0" algn="l" rtl="0">
              <a:lnSpc>
                <a:spcPct val="150000"/>
              </a:lnSpc>
              <a:spcBef>
                <a:spcPts val="1100"/>
              </a:spcBef>
              <a:spcAft>
                <a:spcPts val="0"/>
              </a:spcAft>
              <a:buNone/>
            </a:pPr>
            <a:endParaRPr sz="1800">
              <a:solidFill>
                <a:srgbClr val="2F64AD"/>
              </a:solidFill>
              <a:latin typeface="Open Sans Light"/>
              <a:ea typeface="Open Sans Light"/>
              <a:cs typeface="Open Sans Light"/>
              <a:sym typeface="Open Sans Light"/>
            </a:endParaRPr>
          </a:p>
          <a:p>
            <a:pPr marL="0" lvl="0" indent="0" algn="l" rtl="0">
              <a:spcBef>
                <a:spcPts val="0"/>
              </a:spcBef>
              <a:spcAft>
                <a:spcPts val="0"/>
              </a:spcAft>
              <a:buNone/>
            </a:pPr>
            <a:endParaRPr sz="1800">
              <a:solidFill>
                <a:srgbClr val="2F64AD"/>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51" descr=" 17-07-008 Council Orientation Documents- GogSlides1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10"/>
          </a:xfrm>
          <a:prstGeom prst="rect">
            <a:avLst/>
          </a:prstGeom>
          <a:noFill/>
          <a:ln>
            <a:noFill/>
          </a:ln>
        </p:spPr>
      </p:pic>
      <p:sp>
        <p:nvSpPr>
          <p:cNvPr id="206" name="Google Shape;206;p51"/>
          <p:cNvSpPr/>
          <p:nvPr/>
        </p:nvSpPr>
        <p:spPr>
          <a:xfrm>
            <a:off x="274275" y="2092575"/>
            <a:ext cx="6963900" cy="1319100"/>
          </a:xfrm>
          <a:prstGeom prst="rect">
            <a:avLst/>
          </a:pr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rgbClr val="FFFFFF"/>
              </a:solidFill>
              <a:latin typeface="Open Sans"/>
              <a:ea typeface="Open Sans"/>
              <a:cs typeface="Open Sans"/>
              <a:sym typeface="Open Sans"/>
            </a:endParaRPr>
          </a:p>
        </p:txBody>
      </p:sp>
      <p:pic>
        <p:nvPicPr>
          <p:cNvPr id="207" name="Google Shape;207;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96049" y="3950953"/>
            <a:ext cx="1516500" cy="1192550"/>
          </a:xfrm>
          <a:prstGeom prst="rect">
            <a:avLst/>
          </a:prstGeom>
          <a:noFill/>
          <a:ln>
            <a:noFill/>
          </a:ln>
        </p:spPr>
      </p:pic>
      <p:sp>
        <p:nvSpPr>
          <p:cNvPr id="208" name="Google Shape;208;p51"/>
          <p:cNvSpPr txBox="1">
            <a:spLocks noGrp="1"/>
          </p:cNvSpPr>
          <p:nvPr>
            <p:ph type="title" idx="4294967295"/>
          </p:nvPr>
        </p:nvSpPr>
        <p:spPr>
          <a:xfrm>
            <a:off x="0" y="772875"/>
            <a:ext cx="7312500" cy="1189500"/>
          </a:xfrm>
          <a:prstGeom prst="rect">
            <a:avLst/>
          </a:prstGeom>
        </p:spPr>
        <p:txBody>
          <a:bodyPr spcFirstLastPara="1" wrap="square" lIns="91425" tIns="91425" rIns="91425" bIns="91425" anchor="t" anchorCtr="0">
            <a:noAutofit/>
          </a:bodyPr>
          <a:lstStyle/>
          <a:p>
            <a:pPr marL="400050" lvl="0" indent="0" algn="l" rtl="0">
              <a:spcBef>
                <a:spcPts val="0"/>
              </a:spcBef>
              <a:spcAft>
                <a:spcPts val="0"/>
              </a:spcAft>
              <a:buClr>
                <a:schemeClr val="dk1"/>
              </a:buClr>
              <a:buSzPts val="1100"/>
              <a:buFont typeface="Arial"/>
              <a:buNone/>
            </a:pPr>
            <a:r>
              <a:rPr lang="en">
                <a:solidFill>
                  <a:srgbClr val="FFFFFF"/>
                </a:solidFill>
                <a:latin typeface="Open Sans ExtraBold"/>
                <a:ea typeface="Open Sans ExtraBold"/>
                <a:cs typeface="Open Sans ExtraBold"/>
                <a:sym typeface="Open Sans ExtraBold"/>
              </a:rPr>
              <a:t>CLIMATE RESILIENT EDMONTON</a:t>
            </a:r>
            <a:br>
              <a:rPr lang="en">
                <a:solidFill>
                  <a:srgbClr val="FFFFFF"/>
                </a:solidFill>
                <a:latin typeface="Open Sans ExtraBold"/>
                <a:ea typeface="Open Sans ExtraBold"/>
                <a:cs typeface="Open Sans ExtraBold"/>
                <a:sym typeface="Open Sans ExtraBold"/>
              </a:rPr>
            </a:br>
            <a:r>
              <a:rPr lang="en">
                <a:solidFill>
                  <a:srgbClr val="FFFFFF"/>
                </a:solidFill>
                <a:latin typeface="Open Sans"/>
                <a:ea typeface="Open Sans"/>
                <a:cs typeface="Open Sans"/>
                <a:sym typeface="Open Sans"/>
              </a:rPr>
              <a:t>Adaptation Strategy and Action Plan</a:t>
            </a:r>
            <a:endParaRPr>
              <a:solidFill>
                <a:srgbClr val="FFFFFF"/>
              </a:solidFill>
              <a:latin typeface="Open Sans"/>
              <a:ea typeface="Open Sans"/>
              <a:cs typeface="Open Sans"/>
              <a:sym typeface="Open Sans"/>
            </a:endParaRPr>
          </a:p>
          <a:p>
            <a:pPr marL="400050" lvl="0" indent="0" algn="l" rtl="0">
              <a:spcBef>
                <a:spcPts val="1000"/>
              </a:spcBef>
              <a:spcAft>
                <a:spcPts val="0"/>
              </a:spcAft>
              <a:buClr>
                <a:schemeClr val="dk1"/>
              </a:buClr>
              <a:buSzPts val="1100"/>
              <a:buFont typeface="Arial"/>
              <a:buNone/>
            </a:pPr>
            <a:r>
              <a:rPr lang="en" sz="2400" i="1">
                <a:solidFill>
                  <a:srgbClr val="9FCEE2"/>
                </a:solidFill>
                <a:latin typeface="Open Sans"/>
                <a:ea typeface="Open Sans"/>
                <a:cs typeface="Open Sans"/>
                <a:sym typeface="Open Sans"/>
              </a:rPr>
              <a:t>Climate Resilient Neighbourhoods</a:t>
            </a:r>
            <a:endParaRPr sz="2400" i="1">
              <a:solidFill>
                <a:srgbClr val="9FCEE2"/>
              </a:solidFill>
              <a:latin typeface="Open Sans"/>
              <a:ea typeface="Open Sans"/>
              <a:cs typeface="Open Sans"/>
              <a:sym typeface="Open Sans"/>
            </a:endParaRPr>
          </a:p>
          <a:p>
            <a:pPr marL="628650" lvl="0" indent="0" algn="l" rtl="0">
              <a:spcBef>
                <a:spcPts val="0"/>
              </a:spcBef>
              <a:spcAft>
                <a:spcPts val="0"/>
              </a:spcAft>
              <a:buClr>
                <a:schemeClr val="dk1"/>
              </a:buClr>
              <a:buSzPts val="1100"/>
              <a:buFont typeface="Arial"/>
              <a:buNone/>
            </a:pPr>
            <a:endParaRPr>
              <a:solidFill>
                <a:srgbClr val="FFFFFF"/>
              </a:solidFill>
              <a:latin typeface="Open Sans"/>
              <a:ea typeface="Open Sans"/>
              <a:cs typeface="Open Sans"/>
              <a:sym typeface="Open Sans"/>
            </a:endParaRPr>
          </a:p>
        </p:txBody>
      </p:sp>
      <p:sp>
        <p:nvSpPr>
          <p:cNvPr id="209" name="Google Shape;209;p51"/>
          <p:cNvSpPr txBox="1"/>
          <p:nvPr/>
        </p:nvSpPr>
        <p:spPr>
          <a:xfrm>
            <a:off x="486250" y="2902450"/>
            <a:ext cx="5688900" cy="133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9FCEE2"/>
                </a:solidFill>
              </a:rPr>
              <a:t>ABCD, </a:t>
            </a:r>
            <a:r>
              <a:rPr lang="en" sz="1800">
                <a:solidFill>
                  <a:srgbClr val="9FCEE2"/>
                </a:solidFill>
              </a:rPr>
              <a:t>MAY 28-30 2019</a:t>
            </a:r>
            <a:endParaRPr sz="1800">
              <a:solidFill>
                <a:srgbClr val="9FCEE2"/>
              </a:solidFill>
            </a:endParaRPr>
          </a:p>
          <a:p>
            <a:pPr marL="0" lvl="0" indent="0" algn="l" rtl="0">
              <a:spcBef>
                <a:spcPts val="0"/>
              </a:spcBef>
              <a:spcAft>
                <a:spcPts val="0"/>
              </a:spcAft>
              <a:buNone/>
            </a:pPr>
            <a:r>
              <a:rPr lang="en" sz="1800">
                <a:solidFill>
                  <a:srgbClr val="9FCEE2"/>
                </a:solidFill>
              </a:rPr>
              <a:t>EDMONTON ALBERTA</a:t>
            </a:r>
            <a:r>
              <a:rPr lang="en" sz="1800">
                <a:solidFill>
                  <a:schemeClr val="lt1"/>
                </a:solidFill>
              </a:rPr>
              <a:t> </a:t>
            </a:r>
            <a:endParaRPr sz="1800">
              <a:solidFill>
                <a:schemeClr val="lt1"/>
              </a:solidFill>
            </a:endParaRPr>
          </a:p>
          <a:p>
            <a:pPr marL="0" lvl="0" indent="0" algn="l" rtl="0">
              <a:spcBef>
                <a:spcPts val="0"/>
              </a:spcBef>
              <a:spcAft>
                <a:spcPts val="0"/>
              </a:spcAft>
              <a:buNone/>
            </a:pPr>
            <a:r>
              <a:rPr lang="en" sz="3000" b="1">
                <a:solidFill>
                  <a:schemeClr val="lt1"/>
                </a:solidFill>
                <a:latin typeface="Open Sans"/>
                <a:ea typeface="Open Sans"/>
                <a:cs typeface="Open Sans"/>
                <a:sym typeface="Open Sans"/>
              </a:rPr>
              <a:t>Heather Wheeliker</a:t>
            </a:r>
            <a:endParaRPr sz="3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52"/>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BACKGROUND &amp; CONTEXT</a:t>
            </a:r>
            <a:endParaRPr>
              <a:solidFill>
                <a:srgbClr val="0B5394"/>
              </a:solidFill>
              <a:latin typeface="Open Sans ExtraBold"/>
              <a:ea typeface="Open Sans ExtraBold"/>
              <a:cs typeface="Open Sans ExtraBold"/>
              <a:sym typeface="Open Sans ExtraBold"/>
            </a:endParaRPr>
          </a:p>
        </p:txBody>
      </p:sp>
      <p:sp>
        <p:nvSpPr>
          <p:cNvPr id="215" name="Google Shape;215;p52"/>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0B5394"/>
                </a:solidFill>
                <a:latin typeface="Open Sans Light"/>
                <a:ea typeface="Open Sans Light"/>
                <a:cs typeface="Open Sans Light"/>
                <a:sym typeface="Open Sans Light"/>
              </a:rPr>
              <a:t>3</a:t>
            </a:r>
            <a:endParaRPr sz="1000" b="0" i="0" u="none" strike="noStrike" cap="none">
              <a:solidFill>
                <a:srgbClr val="0B5394"/>
              </a:solidFill>
              <a:latin typeface="Open Sans Light"/>
              <a:ea typeface="Open Sans Light"/>
              <a:cs typeface="Open Sans Light"/>
              <a:sym typeface="Open Sans Light"/>
            </a:endParaRPr>
          </a:p>
        </p:txBody>
      </p:sp>
      <p:cxnSp>
        <p:nvCxnSpPr>
          <p:cNvPr id="216" name="Google Shape;216;p52"/>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217" name="Google Shape;217;p52"/>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218" name="Google Shape;218;p52" descr="Background pointer shape in timeline graphic"/>
          <p:cNvSpPr/>
          <p:nvPr/>
        </p:nvSpPr>
        <p:spPr>
          <a:xfrm>
            <a:off x="480725" y="2503800"/>
            <a:ext cx="2680200" cy="745500"/>
          </a:xfrm>
          <a:prstGeom prst="homePlate">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9" name="Google Shape;219;p52"/>
          <p:cNvGrpSpPr/>
          <p:nvPr/>
        </p:nvGrpSpPr>
        <p:grpSpPr>
          <a:xfrm>
            <a:off x="2838850" y="2503800"/>
            <a:ext cx="2089200" cy="745500"/>
            <a:chOff x="2838850" y="2503800"/>
            <a:chExt cx="2089200" cy="745500"/>
          </a:xfrm>
        </p:grpSpPr>
        <p:sp>
          <p:nvSpPr>
            <p:cNvPr id="220" name="Google Shape;220;p52" descr="Background pointer shape in timeline graphic"/>
            <p:cNvSpPr/>
            <p:nvPr/>
          </p:nvSpPr>
          <p:spPr>
            <a:xfrm>
              <a:off x="2838850" y="250380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2"/>
            <p:cNvSpPr txBox="1"/>
            <p:nvPr/>
          </p:nvSpPr>
          <p:spPr>
            <a:xfrm>
              <a:off x="3075554" y="2641350"/>
              <a:ext cx="15072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2017  </a:t>
              </a:r>
              <a:endParaRPr sz="1200" b="0" i="0" u="none" strike="noStrike" cap="none">
                <a:solidFill>
                  <a:srgbClr val="FFFFFF"/>
                </a:solidFill>
                <a:latin typeface="Roboto"/>
                <a:ea typeface="Roboto"/>
                <a:cs typeface="Roboto"/>
                <a:sym typeface="Roboto"/>
              </a:endParaRPr>
            </a:p>
          </p:txBody>
        </p:sp>
      </p:grpSp>
      <p:sp>
        <p:nvSpPr>
          <p:cNvPr id="222" name="Google Shape;222;p52" descr="Background pointer shape in timeline graphic"/>
          <p:cNvSpPr/>
          <p:nvPr/>
        </p:nvSpPr>
        <p:spPr>
          <a:xfrm>
            <a:off x="4582750" y="2503800"/>
            <a:ext cx="42330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2"/>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224" name="Google Shape;224;p52"/>
          <p:cNvSpPr txBox="1"/>
          <p:nvPr/>
        </p:nvSpPr>
        <p:spPr>
          <a:xfrm>
            <a:off x="6842825" y="3784250"/>
            <a:ext cx="1859100" cy="47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a:solidFill>
                  <a:schemeClr val="dk2"/>
                </a:solidFill>
                <a:latin typeface="Open Sans"/>
                <a:ea typeface="Open Sans"/>
                <a:cs typeface="Open Sans"/>
                <a:sym typeface="Open Sans"/>
              </a:rPr>
              <a:t>Nov. 2018 - climate adaptation strategy </a:t>
            </a:r>
            <a:endParaRPr sz="1400" b="0" i="0" u="none" strike="noStrike" cap="none">
              <a:solidFill>
                <a:schemeClr val="dk2"/>
              </a:solidFill>
              <a:latin typeface="Open Sans"/>
              <a:ea typeface="Open Sans"/>
              <a:cs typeface="Open Sans"/>
              <a:sym typeface="Open Sans"/>
            </a:endParaRPr>
          </a:p>
        </p:txBody>
      </p:sp>
      <p:sp>
        <p:nvSpPr>
          <p:cNvPr id="225" name="Google Shape;225;p52"/>
          <p:cNvSpPr txBox="1"/>
          <p:nvPr/>
        </p:nvSpPr>
        <p:spPr>
          <a:xfrm>
            <a:off x="789550" y="2641350"/>
            <a:ext cx="18000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2015/2016</a:t>
            </a:r>
            <a:endParaRPr sz="1200" b="0" i="0" u="none" strike="noStrike" cap="none">
              <a:solidFill>
                <a:srgbClr val="FFFFFF"/>
              </a:solidFill>
              <a:latin typeface="Roboto"/>
              <a:ea typeface="Roboto"/>
              <a:cs typeface="Roboto"/>
              <a:sym typeface="Roboto"/>
            </a:endParaRPr>
          </a:p>
        </p:txBody>
      </p:sp>
      <p:grpSp>
        <p:nvGrpSpPr>
          <p:cNvPr id="226" name="Google Shape;226;p52"/>
          <p:cNvGrpSpPr/>
          <p:nvPr/>
        </p:nvGrpSpPr>
        <p:grpSpPr>
          <a:xfrm>
            <a:off x="1213319" y="2027009"/>
            <a:ext cx="186608" cy="503539"/>
            <a:chOff x="777447" y="1610215"/>
            <a:chExt cx="198900" cy="593656"/>
          </a:xfrm>
        </p:grpSpPr>
        <p:cxnSp>
          <p:nvCxnSpPr>
            <p:cNvPr id="227" name="Google Shape;227;p52"/>
            <p:cNvCxnSpPr/>
            <p:nvPr/>
          </p:nvCxnSpPr>
          <p:spPr>
            <a:xfrm>
              <a:off x="876909" y="1649171"/>
              <a:ext cx="0" cy="554700"/>
            </a:xfrm>
            <a:prstGeom prst="straightConnector1">
              <a:avLst/>
            </a:prstGeom>
            <a:noFill/>
            <a:ln w="9525" cap="flat" cmpd="sng">
              <a:solidFill>
                <a:srgbClr val="434343"/>
              </a:solidFill>
              <a:prstDash val="solid"/>
              <a:round/>
              <a:headEnd type="none" w="sm" len="sm"/>
              <a:tailEnd type="none" w="sm" len="sm"/>
            </a:ln>
          </p:spPr>
        </p:cxnSp>
        <p:sp>
          <p:nvSpPr>
            <p:cNvPr id="228" name="Google Shape;228;p52"/>
            <p:cNvSpPr/>
            <p:nvPr/>
          </p:nvSpPr>
          <p:spPr>
            <a:xfrm>
              <a:off x="777447" y="1610215"/>
              <a:ext cx="198900" cy="198900"/>
            </a:xfrm>
            <a:prstGeom prst="ellipse">
              <a:avLst/>
            </a:prstGeom>
            <a:solidFill>
              <a:srgbClr val="2A3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 name="Google Shape;229;p52"/>
          <p:cNvGrpSpPr/>
          <p:nvPr/>
        </p:nvGrpSpPr>
        <p:grpSpPr>
          <a:xfrm>
            <a:off x="1892419" y="3195261"/>
            <a:ext cx="186608" cy="503539"/>
            <a:chOff x="2223534" y="2938958"/>
            <a:chExt cx="198900" cy="593656"/>
          </a:xfrm>
        </p:grpSpPr>
        <p:cxnSp>
          <p:nvCxnSpPr>
            <p:cNvPr id="230" name="Google Shape;230;p52"/>
            <p:cNvCxnSpPr/>
            <p:nvPr/>
          </p:nvCxnSpPr>
          <p:spPr>
            <a:xfrm rot="10800000">
              <a:off x="2322997" y="2938958"/>
              <a:ext cx="0" cy="554700"/>
            </a:xfrm>
            <a:prstGeom prst="straightConnector1">
              <a:avLst/>
            </a:prstGeom>
            <a:noFill/>
            <a:ln w="9525" cap="flat" cmpd="sng">
              <a:solidFill>
                <a:srgbClr val="434343"/>
              </a:solidFill>
              <a:prstDash val="solid"/>
              <a:round/>
              <a:headEnd type="none" w="sm" len="sm"/>
              <a:tailEnd type="none" w="sm" len="sm"/>
            </a:ln>
          </p:spPr>
        </p:cxnSp>
        <p:sp>
          <p:nvSpPr>
            <p:cNvPr id="231" name="Google Shape;231;p52"/>
            <p:cNvSpPr/>
            <p:nvPr/>
          </p:nvSpPr>
          <p:spPr>
            <a:xfrm rot="10800000" flipH="1">
              <a:off x="2223534" y="3333714"/>
              <a:ext cx="198900" cy="198900"/>
            </a:xfrm>
            <a:prstGeom prst="ellipse">
              <a:avLst/>
            </a:prstGeom>
            <a:solidFill>
              <a:srgbClr val="2A3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 name="Google Shape;232;p52"/>
          <p:cNvSpPr txBox="1"/>
          <p:nvPr/>
        </p:nvSpPr>
        <p:spPr>
          <a:xfrm>
            <a:off x="76300" y="1429750"/>
            <a:ext cx="24132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The Way Ahead Implementation Plan </a:t>
            </a:r>
            <a:endParaRPr sz="1400" b="0" i="1" u="none" strike="noStrike" cap="none">
              <a:solidFill>
                <a:schemeClr val="dk2"/>
              </a:solidFill>
              <a:latin typeface="Open Sans"/>
              <a:ea typeface="Open Sans"/>
              <a:cs typeface="Open Sans"/>
              <a:sym typeface="Open Sans"/>
            </a:endParaRPr>
          </a:p>
        </p:txBody>
      </p:sp>
      <p:sp>
        <p:nvSpPr>
          <p:cNvPr id="233" name="Google Shape;233;p52"/>
          <p:cNvSpPr txBox="1"/>
          <p:nvPr/>
        </p:nvSpPr>
        <p:spPr>
          <a:xfrm>
            <a:off x="1247975" y="3705550"/>
            <a:ext cx="1685700" cy="39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Council Initiative</a:t>
            </a:r>
            <a:endParaRPr sz="1400" b="0" i="1" u="none" strike="noStrike" cap="none">
              <a:solidFill>
                <a:schemeClr val="dk2"/>
              </a:solidFill>
              <a:latin typeface="Open Sans"/>
              <a:ea typeface="Open Sans"/>
              <a:cs typeface="Open Sans"/>
              <a:sym typeface="Open Sans"/>
            </a:endParaRPr>
          </a:p>
        </p:txBody>
      </p:sp>
      <p:grpSp>
        <p:nvGrpSpPr>
          <p:cNvPr id="234" name="Google Shape;234;p52"/>
          <p:cNvGrpSpPr/>
          <p:nvPr/>
        </p:nvGrpSpPr>
        <p:grpSpPr>
          <a:xfrm>
            <a:off x="8195022" y="2027009"/>
            <a:ext cx="186608" cy="503539"/>
            <a:chOff x="3918084" y="1610215"/>
            <a:chExt cx="198900" cy="593656"/>
          </a:xfrm>
        </p:grpSpPr>
        <p:cxnSp>
          <p:nvCxnSpPr>
            <p:cNvPr id="235" name="Google Shape;235;p52"/>
            <p:cNvCxnSpPr/>
            <p:nvPr/>
          </p:nvCxnSpPr>
          <p:spPr>
            <a:xfrm>
              <a:off x="4017546" y="1649171"/>
              <a:ext cx="0" cy="554700"/>
            </a:xfrm>
            <a:prstGeom prst="straightConnector1">
              <a:avLst/>
            </a:prstGeom>
            <a:noFill/>
            <a:ln w="9525" cap="flat" cmpd="sng">
              <a:solidFill>
                <a:srgbClr val="434343"/>
              </a:solidFill>
              <a:prstDash val="solid"/>
              <a:round/>
              <a:headEnd type="none" w="sm" len="sm"/>
              <a:tailEnd type="none" w="sm" len="sm"/>
            </a:ln>
          </p:spPr>
        </p:cxnSp>
        <p:sp>
          <p:nvSpPr>
            <p:cNvPr id="236" name="Google Shape;236;p52"/>
            <p:cNvSpPr/>
            <p:nvPr/>
          </p:nvSpPr>
          <p:spPr>
            <a:xfrm>
              <a:off x="3918084" y="1610215"/>
              <a:ext cx="198900" cy="198900"/>
            </a:xfrm>
            <a:prstGeom prst="ellipse">
              <a:avLst/>
            </a:prstGeom>
            <a:solidFill>
              <a:srgbClr val="2A3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Google Shape;237;p52"/>
          <p:cNvGrpSpPr/>
          <p:nvPr/>
        </p:nvGrpSpPr>
        <p:grpSpPr>
          <a:xfrm>
            <a:off x="7745272" y="3230249"/>
            <a:ext cx="186608" cy="503539"/>
            <a:chOff x="5958946" y="2938958"/>
            <a:chExt cx="198900" cy="593656"/>
          </a:xfrm>
        </p:grpSpPr>
        <p:cxnSp>
          <p:nvCxnSpPr>
            <p:cNvPr id="238" name="Google Shape;238;p52"/>
            <p:cNvCxnSpPr/>
            <p:nvPr/>
          </p:nvCxnSpPr>
          <p:spPr>
            <a:xfrm rot="10800000">
              <a:off x="6058409" y="2938958"/>
              <a:ext cx="0" cy="554700"/>
            </a:xfrm>
            <a:prstGeom prst="straightConnector1">
              <a:avLst/>
            </a:prstGeom>
            <a:noFill/>
            <a:ln w="9525" cap="flat" cmpd="sng">
              <a:solidFill>
                <a:srgbClr val="434343"/>
              </a:solidFill>
              <a:prstDash val="solid"/>
              <a:round/>
              <a:headEnd type="none" w="sm" len="sm"/>
              <a:tailEnd type="none" w="sm" len="sm"/>
            </a:ln>
          </p:spPr>
        </p:cxnSp>
        <p:sp>
          <p:nvSpPr>
            <p:cNvPr id="239" name="Google Shape;239;p52"/>
            <p:cNvSpPr/>
            <p:nvPr/>
          </p:nvSpPr>
          <p:spPr>
            <a:xfrm rot="10800000" flipH="1">
              <a:off x="5958946" y="3333714"/>
              <a:ext cx="198900" cy="198900"/>
            </a:xfrm>
            <a:prstGeom prst="ellipse">
              <a:avLst/>
            </a:prstGeom>
            <a:solidFill>
              <a:srgbClr val="2A3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0" name="Google Shape;240;p52"/>
          <p:cNvSpPr txBox="1"/>
          <p:nvPr/>
        </p:nvSpPr>
        <p:spPr>
          <a:xfrm>
            <a:off x="5811850" y="977600"/>
            <a:ext cx="3003900" cy="89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1" u="none" strike="noStrike" cap="none">
                <a:solidFill>
                  <a:schemeClr val="dk2"/>
                </a:solidFill>
                <a:latin typeface="Open Sans"/>
                <a:ea typeface="Open Sans"/>
                <a:cs typeface="Open Sans"/>
                <a:sym typeface="Open Sans"/>
              </a:rPr>
              <a:t>Council’s Strategic Plan - ConnectEdmonton (2019-2028)</a:t>
            </a:r>
            <a:endParaRPr sz="1600" b="0" i="0" u="none" strike="noStrike" cap="none">
              <a:solidFill>
                <a:schemeClr val="dk2"/>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dk2"/>
              </a:buClr>
              <a:buSzPts val="1400"/>
              <a:buFont typeface="Open Sans"/>
              <a:buChar char="●"/>
            </a:pPr>
            <a:r>
              <a:rPr lang="en" sz="1400" b="0" i="0" u="none" strike="noStrike" cap="none">
                <a:solidFill>
                  <a:schemeClr val="dk2"/>
                </a:solidFill>
                <a:latin typeface="Open Sans"/>
                <a:ea typeface="Open Sans"/>
                <a:cs typeface="Open Sans"/>
                <a:sym typeface="Open Sans"/>
              </a:rPr>
              <a:t>Goal: Climate Resilience </a:t>
            </a:r>
            <a:endParaRPr sz="1400" b="0" i="0" u="none" strike="noStrike" cap="none">
              <a:solidFill>
                <a:srgbClr val="000000"/>
              </a:solidFill>
              <a:latin typeface="Open Sans"/>
              <a:ea typeface="Open Sans"/>
              <a:cs typeface="Open Sans"/>
              <a:sym typeface="Open Sans"/>
            </a:endParaRPr>
          </a:p>
        </p:txBody>
      </p:sp>
      <p:sp>
        <p:nvSpPr>
          <p:cNvPr id="241" name="Google Shape;241;p52"/>
          <p:cNvSpPr txBox="1"/>
          <p:nvPr/>
        </p:nvSpPr>
        <p:spPr>
          <a:xfrm>
            <a:off x="4133850" y="3876100"/>
            <a:ext cx="2413200" cy="66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2"/>
                </a:solidFill>
                <a:latin typeface="Open Sans"/>
                <a:ea typeface="Open Sans"/>
                <a:cs typeface="Open Sans"/>
                <a:sym typeface="Open Sans"/>
              </a:rPr>
              <a:t>Edmonton Declaration</a:t>
            </a:r>
            <a:endParaRPr sz="1400" b="0" i="0" u="none" strike="noStrike" cap="none">
              <a:solidFill>
                <a:schemeClr val="dk2"/>
              </a:solidFill>
              <a:latin typeface="Open Sans"/>
              <a:ea typeface="Open Sans"/>
              <a:cs typeface="Open Sans"/>
              <a:sym typeface="Open Sans"/>
            </a:endParaRPr>
          </a:p>
          <a:p>
            <a:pPr marL="114300" marR="0" lvl="0" indent="-146050" algn="l" rtl="0">
              <a:lnSpc>
                <a:spcPct val="100000"/>
              </a:lnSpc>
              <a:spcBef>
                <a:spcPts val="0"/>
              </a:spcBef>
              <a:spcAft>
                <a:spcPts val="0"/>
              </a:spcAft>
              <a:buClr>
                <a:schemeClr val="dk2"/>
              </a:buClr>
              <a:buSzPts val="1400"/>
              <a:buFont typeface="Open Sans"/>
              <a:buChar char="-"/>
            </a:pPr>
            <a:r>
              <a:rPr lang="en" sz="1400" i="1" u="none" strike="noStrike" cap="none">
                <a:solidFill>
                  <a:schemeClr val="dk2"/>
                </a:solidFill>
                <a:latin typeface="Arial Narrow"/>
                <a:ea typeface="Arial Narrow"/>
                <a:cs typeface="Arial Narrow"/>
                <a:sym typeface="Arial Narrow"/>
              </a:rPr>
              <a:t>CitiesIPCC Science and  Climate Change conference</a:t>
            </a:r>
            <a:r>
              <a:rPr lang="en" sz="1400" b="0" i="0" u="none" strike="noStrike" cap="none">
                <a:solidFill>
                  <a:schemeClr val="dk2"/>
                </a:solidFill>
                <a:latin typeface="Open Sans"/>
                <a:ea typeface="Open Sans"/>
                <a:cs typeface="Open Sans"/>
                <a:sym typeface="Open Sans"/>
              </a:rPr>
              <a:t> </a:t>
            </a:r>
            <a:endParaRPr sz="1400" b="0" i="0" u="none" strike="noStrike" cap="none">
              <a:solidFill>
                <a:schemeClr val="dk2"/>
              </a:solidFill>
              <a:latin typeface="Open Sans"/>
              <a:ea typeface="Open Sans"/>
              <a:cs typeface="Open Sans"/>
              <a:sym typeface="Open Sans"/>
            </a:endParaRPr>
          </a:p>
        </p:txBody>
      </p:sp>
      <p:grpSp>
        <p:nvGrpSpPr>
          <p:cNvPr id="242" name="Google Shape;242;p52"/>
          <p:cNvGrpSpPr/>
          <p:nvPr/>
        </p:nvGrpSpPr>
        <p:grpSpPr>
          <a:xfrm>
            <a:off x="5397619" y="3195261"/>
            <a:ext cx="186608" cy="503539"/>
            <a:chOff x="2223534" y="2938958"/>
            <a:chExt cx="198900" cy="593656"/>
          </a:xfrm>
        </p:grpSpPr>
        <p:cxnSp>
          <p:nvCxnSpPr>
            <p:cNvPr id="243" name="Google Shape;243;p52"/>
            <p:cNvCxnSpPr/>
            <p:nvPr/>
          </p:nvCxnSpPr>
          <p:spPr>
            <a:xfrm rot="10800000">
              <a:off x="2322997" y="2938958"/>
              <a:ext cx="0" cy="554700"/>
            </a:xfrm>
            <a:prstGeom prst="straightConnector1">
              <a:avLst/>
            </a:prstGeom>
            <a:noFill/>
            <a:ln w="9525" cap="flat" cmpd="sng">
              <a:solidFill>
                <a:srgbClr val="434343"/>
              </a:solidFill>
              <a:prstDash val="solid"/>
              <a:round/>
              <a:headEnd type="none" w="sm" len="sm"/>
              <a:tailEnd type="none" w="sm" len="sm"/>
            </a:ln>
          </p:spPr>
        </p:cxnSp>
        <p:sp>
          <p:nvSpPr>
            <p:cNvPr id="244" name="Google Shape;244;p52"/>
            <p:cNvSpPr/>
            <p:nvPr/>
          </p:nvSpPr>
          <p:spPr>
            <a:xfrm rot="10800000" flipH="1">
              <a:off x="2223534" y="3333714"/>
              <a:ext cx="198900" cy="198900"/>
            </a:xfrm>
            <a:prstGeom prst="ellipse">
              <a:avLst/>
            </a:prstGeom>
            <a:solidFill>
              <a:srgbClr val="2A39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5" name="Google Shape;245;p52"/>
          <p:cNvSpPr txBox="1"/>
          <p:nvPr/>
        </p:nvSpPr>
        <p:spPr>
          <a:xfrm>
            <a:off x="233400" y="4693538"/>
            <a:ext cx="8677200" cy="47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Impacts and risk management</a:t>
            </a:r>
            <a:r>
              <a:rPr lang="en" sz="1000" b="0"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a:t>
            </a:r>
            <a:r>
              <a:rPr lang="en" sz="1000" b="0"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Cities are directly vulnerable</a:t>
            </a:r>
            <a:r>
              <a:rPr lang="en" sz="1000" b="0"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a:t>
            </a:r>
            <a:r>
              <a:rPr lang="en" sz="1000" b="0" i="0" u="none" strike="noStrike" cap="none">
                <a:solidFill>
                  <a:srgbClr val="000000"/>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Investment reduces exposure</a:t>
            </a:r>
            <a:endParaRPr sz="1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3"/>
          <p:cNvSpPr txBox="1">
            <a:spLocks noGrp="1"/>
          </p:cNvSpPr>
          <p:nvPr>
            <p:ph type="body" idx="1"/>
          </p:nvPr>
        </p:nvSpPr>
        <p:spPr>
          <a:xfrm>
            <a:off x="163138" y="984350"/>
            <a:ext cx="3708300" cy="177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400" b="1">
                <a:solidFill>
                  <a:srgbClr val="595959"/>
                </a:solidFill>
                <a:latin typeface="Arial"/>
                <a:ea typeface="Arial"/>
                <a:cs typeface="Arial"/>
                <a:sym typeface="Arial"/>
              </a:rPr>
              <a:t>Weather</a:t>
            </a:r>
            <a:endParaRPr sz="2400">
              <a:solidFill>
                <a:srgbClr val="595959"/>
              </a:solidFill>
            </a:endParaRPr>
          </a:p>
          <a:p>
            <a:pPr marL="0" lvl="0" indent="0" algn="l" rtl="0">
              <a:lnSpc>
                <a:spcPct val="115000"/>
              </a:lnSpc>
              <a:spcBef>
                <a:spcPts val="0"/>
              </a:spcBef>
              <a:spcAft>
                <a:spcPts val="0"/>
              </a:spcAft>
              <a:buClr>
                <a:srgbClr val="000000"/>
              </a:buClr>
              <a:buSzPts val="1100"/>
              <a:buFont typeface="Arial"/>
              <a:buNone/>
            </a:pPr>
            <a:r>
              <a:rPr lang="en" sz="2400">
                <a:solidFill>
                  <a:srgbClr val="595959"/>
                </a:solidFill>
                <a:latin typeface="Arial"/>
                <a:ea typeface="Arial"/>
                <a:cs typeface="Arial"/>
                <a:sym typeface="Arial"/>
              </a:rPr>
              <a:t>short-term, limited area, changes rapidly</a:t>
            </a:r>
            <a:r>
              <a:rPr lang="en" sz="2400">
                <a:solidFill>
                  <a:srgbClr val="595959"/>
                </a:solidFill>
              </a:rPr>
              <a:t>…</a:t>
            </a:r>
            <a:r>
              <a:rPr lang="en" sz="2400">
                <a:solidFill>
                  <a:srgbClr val="595959"/>
                </a:solidFill>
                <a:latin typeface="Arial"/>
                <a:ea typeface="Arial"/>
                <a:cs typeface="Arial"/>
                <a:sym typeface="Arial"/>
              </a:rPr>
              <a:t> happening outside now</a:t>
            </a:r>
            <a:endParaRPr sz="2400"/>
          </a:p>
          <a:p>
            <a:pPr marL="0" lvl="0" indent="0" algn="l" rtl="0">
              <a:lnSpc>
                <a:spcPct val="115000"/>
              </a:lnSpc>
              <a:spcBef>
                <a:spcPts val="1600"/>
              </a:spcBef>
              <a:spcAft>
                <a:spcPts val="0"/>
              </a:spcAft>
              <a:buClr>
                <a:srgbClr val="000000"/>
              </a:buClr>
              <a:buSzPts val="1100"/>
              <a:buFont typeface="Arial"/>
              <a:buNone/>
            </a:pPr>
            <a:endParaRPr sz="1800">
              <a:solidFill>
                <a:srgbClr val="595959"/>
              </a:solidFill>
              <a:latin typeface="Arial"/>
              <a:ea typeface="Arial"/>
              <a:cs typeface="Arial"/>
              <a:sym typeface="Arial"/>
            </a:endParaRPr>
          </a:p>
          <a:p>
            <a:pPr marL="0" lvl="0" indent="0" algn="l" rtl="0">
              <a:lnSpc>
                <a:spcPct val="115000"/>
              </a:lnSpc>
              <a:spcBef>
                <a:spcPts val="1600"/>
              </a:spcBef>
              <a:spcAft>
                <a:spcPts val="0"/>
              </a:spcAft>
              <a:buClr>
                <a:srgbClr val="000000"/>
              </a:buClr>
              <a:buSzPts val="1100"/>
              <a:buFont typeface="Arial"/>
              <a:buNone/>
            </a:pPr>
            <a:endParaRPr sz="1800">
              <a:solidFill>
                <a:srgbClr val="595959"/>
              </a:solidFill>
            </a:endParaRPr>
          </a:p>
          <a:p>
            <a:pPr marL="0" lvl="0" indent="0" algn="l" rtl="0">
              <a:lnSpc>
                <a:spcPct val="115000"/>
              </a:lnSpc>
              <a:spcBef>
                <a:spcPts val="1600"/>
              </a:spcBef>
              <a:spcAft>
                <a:spcPts val="1600"/>
              </a:spcAft>
              <a:buClr>
                <a:srgbClr val="000000"/>
              </a:buClr>
              <a:buSzPts val="1100"/>
              <a:buFont typeface="Arial"/>
              <a:buNone/>
            </a:pPr>
            <a:endParaRPr sz="1800">
              <a:solidFill>
                <a:srgbClr val="595959"/>
              </a:solidFill>
            </a:endParaRPr>
          </a:p>
        </p:txBody>
      </p:sp>
      <p:pic>
        <p:nvPicPr>
          <p:cNvPr id="251" name="Google Shape;251;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87525" y="3102976"/>
            <a:ext cx="4401899" cy="1620727"/>
          </a:xfrm>
          <a:prstGeom prst="rect">
            <a:avLst/>
          </a:prstGeom>
          <a:noFill/>
          <a:ln>
            <a:noFill/>
          </a:ln>
        </p:spPr>
      </p:pic>
      <p:sp>
        <p:nvSpPr>
          <p:cNvPr id="252" name="Google Shape;252;p53"/>
          <p:cNvSpPr txBox="1">
            <a:spLocks noGrp="1"/>
          </p:cNvSpPr>
          <p:nvPr>
            <p:ph type="title"/>
          </p:nvPr>
        </p:nvSpPr>
        <p:spPr>
          <a:xfrm>
            <a:off x="451700" y="214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WEATHER or CLIMATE?</a:t>
            </a:r>
            <a:endParaRPr>
              <a:solidFill>
                <a:srgbClr val="0B5394"/>
              </a:solidFill>
              <a:latin typeface="Open Sans ExtraBold"/>
              <a:ea typeface="Open Sans ExtraBold"/>
              <a:cs typeface="Open Sans ExtraBold"/>
              <a:sym typeface="Open Sans ExtraBold"/>
            </a:endParaRPr>
          </a:p>
        </p:txBody>
      </p:sp>
      <p:sp>
        <p:nvSpPr>
          <p:cNvPr id="253" name="Google Shape;253;p53"/>
          <p:cNvSpPr txBox="1"/>
          <p:nvPr/>
        </p:nvSpPr>
        <p:spPr>
          <a:xfrm>
            <a:off x="4392275" y="1013900"/>
            <a:ext cx="4401900" cy="171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b="1">
                <a:solidFill>
                  <a:srgbClr val="1155CC"/>
                </a:solidFill>
              </a:rPr>
              <a:t>Climate</a:t>
            </a:r>
            <a:endParaRPr sz="2400">
              <a:solidFill>
                <a:srgbClr val="1155CC"/>
              </a:solidFill>
            </a:endParaRPr>
          </a:p>
          <a:p>
            <a:pPr marL="0" lvl="0" indent="0" algn="l" rtl="0">
              <a:lnSpc>
                <a:spcPct val="115000"/>
              </a:lnSpc>
              <a:spcBef>
                <a:spcPts val="0"/>
              </a:spcBef>
              <a:spcAft>
                <a:spcPts val="1600"/>
              </a:spcAft>
              <a:buClr>
                <a:schemeClr val="dk1"/>
              </a:buClr>
              <a:buSzPts val="1100"/>
              <a:buFont typeface="Arial"/>
              <a:buNone/>
            </a:pPr>
            <a:r>
              <a:rPr lang="en" sz="2400">
                <a:solidFill>
                  <a:srgbClr val="1155CC"/>
                </a:solidFill>
              </a:rPr>
              <a:t>long-term, wide area, changes gradually… average of weather over many years</a:t>
            </a:r>
            <a:endParaRPr sz="2400">
              <a:solidFill>
                <a:srgbClr val="1155CC"/>
              </a:solidFill>
            </a:endParaRPr>
          </a:p>
        </p:txBody>
      </p:sp>
      <p:pic>
        <p:nvPicPr>
          <p:cNvPr id="254" name="Google Shape;254;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3150" y="3102979"/>
            <a:ext cx="4034572" cy="1413747"/>
          </a:xfrm>
          <a:prstGeom prst="rect">
            <a:avLst/>
          </a:prstGeom>
          <a:noFill/>
          <a:ln>
            <a:noFill/>
          </a:ln>
        </p:spPr>
      </p:pic>
      <p:sp>
        <p:nvSpPr>
          <p:cNvPr id="255" name="Google Shape;255;p53"/>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4</a:t>
            </a:r>
            <a:endParaRPr sz="1000" b="0" i="0" u="none" strike="noStrike" cap="none">
              <a:solidFill>
                <a:srgbClr val="0B5394"/>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title"/>
          </p:nvPr>
        </p:nvSpPr>
        <p:spPr>
          <a:xfrm>
            <a:off x="451700" y="2149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IT’S GETTING HOT OUT THERE!</a:t>
            </a:r>
            <a:endParaRPr>
              <a:solidFill>
                <a:srgbClr val="0B5394"/>
              </a:solidFill>
              <a:latin typeface="Open Sans ExtraBold"/>
              <a:ea typeface="Open Sans ExtraBold"/>
              <a:cs typeface="Open Sans ExtraBold"/>
              <a:sym typeface="Open Sans ExtraBold"/>
            </a:endParaRPr>
          </a:p>
        </p:txBody>
      </p:sp>
      <p:grpSp>
        <p:nvGrpSpPr>
          <p:cNvPr id="261" name="Google Shape;261;p54"/>
          <p:cNvGrpSpPr/>
          <p:nvPr/>
        </p:nvGrpSpPr>
        <p:grpSpPr>
          <a:xfrm>
            <a:off x="221530" y="1263965"/>
            <a:ext cx="5378644" cy="3879527"/>
            <a:chOff x="5164250" y="1623100"/>
            <a:chExt cx="4161749" cy="2089924"/>
          </a:xfrm>
        </p:grpSpPr>
        <p:pic>
          <p:nvPicPr>
            <p:cNvPr id="262" name="Google Shape;262;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69967" y="1623100"/>
              <a:ext cx="4150314" cy="2089924"/>
            </a:xfrm>
            <a:prstGeom prst="rect">
              <a:avLst/>
            </a:prstGeom>
            <a:noFill/>
            <a:ln>
              <a:noFill/>
            </a:ln>
          </p:spPr>
        </p:pic>
        <p:pic>
          <p:nvPicPr>
            <p:cNvPr id="263" name="Google Shape;263;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9967" y="1623100"/>
              <a:ext cx="4150315" cy="2089924"/>
            </a:xfrm>
            <a:prstGeom prst="rect">
              <a:avLst/>
            </a:prstGeom>
            <a:noFill/>
            <a:ln>
              <a:noFill/>
            </a:ln>
          </p:spPr>
        </p:pic>
        <p:pic>
          <p:nvPicPr>
            <p:cNvPr id="264" name="Google Shape;264;p5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64250" y="1623100"/>
              <a:ext cx="4161749" cy="2089924"/>
            </a:xfrm>
            <a:prstGeom prst="rect">
              <a:avLst/>
            </a:prstGeom>
            <a:noFill/>
            <a:ln>
              <a:noFill/>
            </a:ln>
          </p:spPr>
        </p:pic>
        <p:pic>
          <p:nvPicPr>
            <p:cNvPr id="265" name="Google Shape;265;p5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64250" y="1623100"/>
              <a:ext cx="4161749" cy="2089924"/>
            </a:xfrm>
            <a:prstGeom prst="rect">
              <a:avLst/>
            </a:prstGeom>
            <a:noFill/>
            <a:ln>
              <a:noFill/>
            </a:ln>
          </p:spPr>
        </p:pic>
      </p:grpSp>
      <p:pic>
        <p:nvPicPr>
          <p:cNvPr id="266" name="Google Shape;266;p5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403274" y="970700"/>
            <a:ext cx="3661100" cy="4172799"/>
          </a:xfrm>
          <a:prstGeom prst="rect">
            <a:avLst/>
          </a:prstGeom>
          <a:noFill/>
          <a:ln>
            <a:noFill/>
          </a:ln>
        </p:spPr>
      </p:pic>
      <p:sp>
        <p:nvSpPr>
          <p:cNvPr id="267" name="Google Shape;267;p54"/>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5</a:t>
            </a:r>
            <a:endParaRPr sz="1000" b="0" i="0" u="none" strike="noStrike" cap="none">
              <a:solidFill>
                <a:srgbClr val="0B5394"/>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5"/>
          <p:cNvSpPr txBox="1">
            <a:spLocks noGrp="1"/>
          </p:cNvSpPr>
          <p:nvPr>
            <p:ph type="title"/>
          </p:nvPr>
        </p:nvSpPr>
        <p:spPr>
          <a:xfrm>
            <a:off x="311700" y="1243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MITIGATION or ADAPTATION?</a:t>
            </a:r>
            <a:endParaRPr>
              <a:solidFill>
                <a:srgbClr val="0B5394"/>
              </a:solidFill>
              <a:latin typeface="Open Sans ExtraBold"/>
              <a:ea typeface="Open Sans ExtraBold"/>
              <a:cs typeface="Open Sans ExtraBold"/>
              <a:sym typeface="Open Sans ExtraBold"/>
            </a:endParaRPr>
          </a:p>
        </p:txBody>
      </p:sp>
      <p:pic>
        <p:nvPicPr>
          <p:cNvPr id="273" name="Google Shape;273;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909675" y="2830971"/>
            <a:ext cx="3287327" cy="2006425"/>
          </a:xfrm>
          <a:prstGeom prst="rect">
            <a:avLst/>
          </a:prstGeom>
          <a:noFill/>
          <a:ln>
            <a:noFill/>
          </a:ln>
        </p:spPr>
      </p:pic>
      <p:pic>
        <p:nvPicPr>
          <p:cNvPr id="274" name="Google Shape;274;p5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95800" y="2957575"/>
            <a:ext cx="2118998" cy="1879824"/>
          </a:xfrm>
          <a:prstGeom prst="rect">
            <a:avLst/>
          </a:prstGeom>
          <a:noFill/>
          <a:ln>
            <a:noFill/>
          </a:ln>
        </p:spPr>
      </p:pic>
      <p:pic>
        <p:nvPicPr>
          <p:cNvPr id="275" name="Google Shape;275;p5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15063" y="1427357"/>
            <a:ext cx="1589127" cy="1581269"/>
          </a:xfrm>
          <a:prstGeom prst="rect">
            <a:avLst/>
          </a:prstGeom>
          <a:noFill/>
          <a:ln>
            <a:noFill/>
          </a:ln>
        </p:spPr>
      </p:pic>
      <p:pic>
        <p:nvPicPr>
          <p:cNvPr id="276" name="Google Shape;276;p5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16875" y="1406525"/>
            <a:ext cx="1633306" cy="1602101"/>
          </a:xfrm>
          <a:prstGeom prst="rect">
            <a:avLst/>
          </a:prstGeom>
          <a:noFill/>
          <a:ln>
            <a:noFill/>
          </a:ln>
        </p:spPr>
      </p:pic>
      <p:pic>
        <p:nvPicPr>
          <p:cNvPr id="277" name="Google Shape;277;p5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211516" y="697025"/>
            <a:ext cx="1546785" cy="2006425"/>
          </a:xfrm>
          <a:prstGeom prst="rect">
            <a:avLst/>
          </a:prstGeom>
          <a:noFill/>
          <a:ln>
            <a:noFill/>
          </a:ln>
        </p:spPr>
      </p:pic>
      <p:pic>
        <p:nvPicPr>
          <p:cNvPr id="278" name="Google Shape;278;p55"/>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02203" y="695271"/>
            <a:ext cx="1589125" cy="2066210"/>
          </a:xfrm>
          <a:prstGeom prst="rect">
            <a:avLst/>
          </a:prstGeom>
          <a:noFill/>
          <a:ln>
            <a:noFill/>
          </a:ln>
        </p:spPr>
      </p:pic>
      <p:sp>
        <p:nvSpPr>
          <p:cNvPr id="279" name="Google Shape;279;p55"/>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6</a:t>
            </a:r>
            <a:endParaRPr sz="1000" b="0" i="0" u="none" strike="noStrike" cap="none">
              <a:solidFill>
                <a:srgbClr val="0B5394"/>
              </a:solidFill>
              <a:latin typeface="Open Sans Light"/>
              <a:ea typeface="Open Sans Light"/>
              <a:cs typeface="Open Sans Light"/>
              <a:sym typeface="Open Sans 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6"/>
          <p:cNvSpPr txBox="1">
            <a:spLocks noGrp="1"/>
          </p:cNvSpPr>
          <p:nvPr>
            <p:ph type="title"/>
          </p:nvPr>
        </p:nvSpPr>
        <p:spPr>
          <a:xfrm>
            <a:off x="311700" y="368825"/>
            <a:ext cx="8419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SCOPE - CLIMATE ADAPTATION</a:t>
            </a:r>
            <a:endParaRPr>
              <a:solidFill>
                <a:srgbClr val="0B5394"/>
              </a:solidFill>
              <a:latin typeface="Open Sans ExtraBold"/>
              <a:ea typeface="Open Sans ExtraBold"/>
              <a:cs typeface="Open Sans ExtraBold"/>
              <a:sym typeface="Open Sans ExtraBold"/>
            </a:endParaRPr>
          </a:p>
        </p:txBody>
      </p:sp>
      <p:sp>
        <p:nvSpPr>
          <p:cNvPr id="285" name="Google Shape;285;p56"/>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1000" b="0" i="0" u="none" strike="noStrike" cap="none">
                <a:solidFill>
                  <a:srgbClr val="0B5394"/>
                </a:solidFill>
                <a:latin typeface="Open Sans Light"/>
                <a:ea typeface="Open Sans Light"/>
                <a:cs typeface="Open Sans Light"/>
                <a:sym typeface="Open Sans Light"/>
              </a:rPr>
              <a:t>4</a:t>
            </a:r>
            <a:endParaRPr sz="1000" b="0" i="0" u="none" strike="noStrike" cap="none">
              <a:solidFill>
                <a:srgbClr val="0B5394"/>
              </a:solidFill>
              <a:latin typeface="Open Sans Light"/>
              <a:ea typeface="Open Sans Light"/>
              <a:cs typeface="Open Sans Light"/>
              <a:sym typeface="Open Sans Light"/>
            </a:endParaRPr>
          </a:p>
        </p:txBody>
      </p:sp>
      <p:cxnSp>
        <p:nvCxnSpPr>
          <p:cNvPr id="286" name="Google Shape;286;p56"/>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287" name="Google Shape;287;p56"/>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288" name="Google Shape;288;p56"/>
          <p:cNvSpPr txBox="1">
            <a:spLocks noGrp="1"/>
          </p:cNvSpPr>
          <p:nvPr>
            <p:ph type="body" idx="1"/>
          </p:nvPr>
        </p:nvSpPr>
        <p:spPr>
          <a:xfrm>
            <a:off x="397800" y="1019500"/>
            <a:ext cx="8394300" cy="359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i="1">
                <a:latin typeface="Open Sans"/>
                <a:ea typeface="Open Sans"/>
                <a:cs typeface="Open Sans"/>
                <a:sym typeface="Open Sans"/>
              </a:rPr>
              <a:t>Community and civic operations  </a:t>
            </a:r>
            <a:endParaRPr i="1">
              <a:latin typeface="Open Sans"/>
              <a:ea typeface="Open Sans"/>
              <a:cs typeface="Open Sans"/>
              <a:sym typeface="Open Sans"/>
            </a:endParaRPr>
          </a:p>
          <a:p>
            <a:pPr marL="0" lvl="0" indent="0" algn="l" rtl="0">
              <a:lnSpc>
                <a:spcPct val="115000"/>
              </a:lnSpc>
              <a:spcBef>
                <a:spcPts val="0"/>
              </a:spcBef>
              <a:spcAft>
                <a:spcPts val="0"/>
              </a:spcAft>
              <a:buSzPts val="1800"/>
              <a:buNone/>
            </a:pPr>
            <a:endParaRPr i="1">
              <a:latin typeface="Open Sans"/>
              <a:ea typeface="Open Sans"/>
              <a:cs typeface="Open Sans"/>
              <a:sym typeface="Open Sans"/>
            </a:endParaRPr>
          </a:p>
          <a:p>
            <a:pPr marL="0" lvl="0" indent="0" algn="l" rtl="0">
              <a:lnSpc>
                <a:spcPct val="115000"/>
              </a:lnSpc>
              <a:spcBef>
                <a:spcPts val="0"/>
              </a:spcBef>
              <a:spcAft>
                <a:spcPts val="0"/>
              </a:spcAft>
              <a:buSzPts val="1800"/>
              <a:buNone/>
            </a:pPr>
            <a:r>
              <a:rPr lang="en" i="1">
                <a:latin typeface="Open Sans"/>
                <a:ea typeface="Open Sans"/>
                <a:cs typeface="Open Sans"/>
                <a:sym typeface="Open Sans"/>
              </a:rPr>
              <a:t>Edmonton city boundary</a:t>
            </a:r>
            <a:endParaRPr i="1">
              <a:latin typeface="Open Sans"/>
              <a:ea typeface="Open Sans"/>
              <a:cs typeface="Open Sans"/>
              <a:sym typeface="Open Sans"/>
            </a:endParaRPr>
          </a:p>
          <a:p>
            <a:pPr marL="0" lvl="0" indent="0" algn="l" rtl="0">
              <a:lnSpc>
                <a:spcPct val="115000"/>
              </a:lnSpc>
              <a:spcBef>
                <a:spcPts val="0"/>
              </a:spcBef>
              <a:spcAft>
                <a:spcPts val="0"/>
              </a:spcAft>
              <a:buSzPts val="1800"/>
              <a:buNone/>
            </a:pPr>
            <a:endParaRPr i="1">
              <a:latin typeface="Open Sans"/>
              <a:ea typeface="Open Sans"/>
              <a:cs typeface="Open Sans"/>
              <a:sym typeface="Open Sans"/>
            </a:endParaRPr>
          </a:p>
          <a:p>
            <a:pPr marL="0" lvl="0" indent="0" algn="l" rtl="0">
              <a:lnSpc>
                <a:spcPct val="115000"/>
              </a:lnSpc>
              <a:spcBef>
                <a:spcPts val="0"/>
              </a:spcBef>
              <a:spcAft>
                <a:spcPts val="0"/>
              </a:spcAft>
              <a:buSzPts val="1800"/>
              <a:buNone/>
            </a:pPr>
            <a:r>
              <a:rPr lang="en" i="1">
                <a:latin typeface="Open Sans"/>
                <a:ea typeface="Open Sans"/>
                <a:cs typeface="Open Sans"/>
                <a:sym typeface="Open Sans"/>
              </a:rPr>
              <a:t>Assets and services</a:t>
            </a:r>
            <a:r>
              <a:rPr lang="en" sz="1600" i="1">
                <a:latin typeface="Open Sans"/>
                <a:ea typeface="Open Sans"/>
                <a:cs typeface="Open Sans"/>
                <a:sym typeface="Open Sans"/>
              </a:rPr>
              <a:t> </a:t>
            </a:r>
            <a:endParaRPr sz="1600" i="1">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Infrastructure</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Energy and utilities</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Transportation </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People</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Emergency management</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Economy</a:t>
            </a:r>
            <a:endParaRPr sz="1600">
              <a:latin typeface="Open Sans"/>
              <a:ea typeface="Open Sans"/>
              <a:cs typeface="Open Sans"/>
              <a:sym typeface="Open Sans"/>
            </a:endParaRPr>
          </a:p>
          <a:p>
            <a:pPr marL="457200" lvl="0" indent="-330200" algn="l" rtl="0">
              <a:lnSpc>
                <a:spcPct val="100000"/>
              </a:lnSpc>
              <a:spcBef>
                <a:spcPts val="0"/>
              </a:spcBef>
              <a:spcAft>
                <a:spcPts val="0"/>
              </a:spcAft>
              <a:buClr>
                <a:schemeClr val="dk2"/>
              </a:buClr>
              <a:buSzPts val="1600"/>
              <a:buFont typeface="Open Sans"/>
              <a:buChar char="●"/>
            </a:pPr>
            <a:r>
              <a:rPr lang="en" sz="1600">
                <a:latin typeface="Open Sans"/>
                <a:ea typeface="Open Sans"/>
                <a:cs typeface="Open Sans"/>
                <a:sym typeface="Open Sans"/>
              </a:rPr>
              <a:t>Environment</a:t>
            </a:r>
            <a:endParaRPr sz="1600" i="1">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1600" i="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400">
              <a:latin typeface="Open Sans"/>
              <a:ea typeface="Open Sans"/>
              <a:cs typeface="Open Sans"/>
              <a:sym typeface="Open Sans"/>
            </a:endParaRPr>
          </a:p>
          <a:p>
            <a:pPr marL="0" lvl="0" indent="457200" algn="l" rtl="0">
              <a:lnSpc>
                <a:spcPct val="115000"/>
              </a:lnSpc>
              <a:spcBef>
                <a:spcPts val="0"/>
              </a:spcBef>
              <a:spcAft>
                <a:spcPts val="0"/>
              </a:spcAft>
              <a:buClr>
                <a:schemeClr val="dk1"/>
              </a:buClr>
              <a:buSzPts val="1100"/>
              <a:buFont typeface="Arial"/>
              <a:buNone/>
            </a:pPr>
            <a:endParaRPr sz="14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14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1400">
              <a:latin typeface="Open Sans"/>
              <a:ea typeface="Open Sans"/>
              <a:cs typeface="Open Sans"/>
              <a:sym typeface="Open Sans"/>
            </a:endParaRPr>
          </a:p>
        </p:txBody>
      </p:sp>
      <p:pic>
        <p:nvPicPr>
          <p:cNvPr id="289" name="Google Shape;289;p56"/>
          <p:cNvPicPr preferRelativeResize="0"/>
          <p:nvPr/>
        </p:nvPicPr>
        <p:blipFill rotWithShape="1">
          <a:blip r:embed="rId3">
            <a:alphaModFix/>
          </a:blip>
          <a:srcRect/>
          <a:stretch/>
        </p:blipFill>
        <p:spPr>
          <a:xfrm>
            <a:off x="5185425" y="971150"/>
            <a:ext cx="3240975" cy="36854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title"/>
          </p:nvPr>
        </p:nvSpPr>
        <p:spPr>
          <a:xfrm>
            <a:off x="271650" y="222875"/>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TAKING ACTION</a:t>
            </a:r>
            <a:endParaRPr>
              <a:solidFill>
                <a:srgbClr val="0B5394"/>
              </a:solidFill>
              <a:latin typeface="Open Sans ExtraBold"/>
              <a:ea typeface="Open Sans ExtraBold"/>
              <a:cs typeface="Open Sans ExtraBold"/>
              <a:sym typeface="Open Sans ExtraBold"/>
            </a:endParaRPr>
          </a:p>
        </p:txBody>
      </p:sp>
      <p:sp>
        <p:nvSpPr>
          <p:cNvPr id="295" name="Google Shape;295;p57"/>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1000" b="0" i="0" u="none" strike="noStrike" cap="none">
                <a:solidFill>
                  <a:srgbClr val="0B5394"/>
                </a:solidFill>
                <a:latin typeface="Open Sans Light"/>
                <a:ea typeface="Open Sans Light"/>
                <a:cs typeface="Open Sans Light"/>
                <a:sym typeface="Open Sans Light"/>
              </a:rPr>
              <a:t>10</a:t>
            </a:r>
            <a:endParaRPr sz="1400" b="0" i="0" u="none" strike="noStrike" cap="none">
              <a:solidFill>
                <a:srgbClr val="000000"/>
              </a:solidFill>
              <a:latin typeface="Arial"/>
              <a:ea typeface="Arial"/>
              <a:cs typeface="Arial"/>
              <a:sym typeface="Arial"/>
            </a:endParaRPr>
          </a:p>
        </p:txBody>
      </p:sp>
      <p:cxnSp>
        <p:nvCxnSpPr>
          <p:cNvPr id="296" name="Google Shape;296;p57"/>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297" name="Google Shape;297;p57"/>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298" name="Google Shape;298;p57"/>
          <p:cNvSpPr txBox="1">
            <a:spLocks noGrp="1"/>
          </p:cNvSpPr>
          <p:nvPr>
            <p:ph type="body" idx="1"/>
          </p:nvPr>
        </p:nvSpPr>
        <p:spPr>
          <a:xfrm>
            <a:off x="311700" y="708925"/>
            <a:ext cx="8510700" cy="400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solidFill>
                  <a:srgbClr val="1155CC"/>
                </a:solidFill>
                <a:latin typeface="Arial Narrow"/>
                <a:ea typeface="Arial Narrow"/>
                <a:cs typeface="Arial Narrow"/>
                <a:sym typeface="Arial Narrow"/>
              </a:rPr>
              <a:t>Climate Resilient Edmonton: Adaptation Strategy and Action Plan</a:t>
            </a:r>
            <a:endParaRPr sz="2400" b="1">
              <a:solidFill>
                <a:srgbClr val="1155CC"/>
              </a:solidFill>
              <a:latin typeface="Arial Narrow"/>
              <a:ea typeface="Arial Narrow"/>
              <a:cs typeface="Arial Narrow"/>
              <a:sym typeface="Arial Narrow"/>
            </a:endParaRPr>
          </a:p>
          <a:p>
            <a:pPr marL="0" lvl="0" indent="0" algn="l" rtl="0">
              <a:lnSpc>
                <a:spcPct val="115000"/>
              </a:lnSpc>
              <a:spcBef>
                <a:spcPts val="0"/>
              </a:spcBef>
              <a:spcAft>
                <a:spcPts val="0"/>
              </a:spcAft>
              <a:buClr>
                <a:schemeClr val="dk1"/>
              </a:buClr>
              <a:buSzPts val="1100"/>
              <a:buFont typeface="Arial"/>
              <a:buNone/>
            </a:pPr>
            <a:r>
              <a:rPr lang="en" i="1">
                <a:solidFill>
                  <a:srgbClr val="394DC5"/>
                </a:solidFill>
                <a:latin typeface="Arial Narrow"/>
                <a:ea typeface="Arial Narrow"/>
                <a:cs typeface="Arial Narrow"/>
                <a:sym typeface="Arial Narrow"/>
              </a:rPr>
              <a:t>Received by </a:t>
            </a:r>
            <a:r>
              <a:rPr lang="en" i="1">
                <a:solidFill>
                  <a:srgbClr val="1155CC"/>
                </a:solidFill>
                <a:latin typeface="Arial Narrow"/>
                <a:ea typeface="Arial Narrow"/>
                <a:cs typeface="Arial Narrow"/>
                <a:sym typeface="Arial Narrow"/>
              </a:rPr>
              <a:t>Executive Committee of City Council on Nov.13, 2018</a:t>
            </a:r>
            <a:endParaRPr i="1">
              <a:solidFill>
                <a:srgbClr val="1155CC"/>
              </a:solidFill>
              <a:latin typeface="Arial Narrow"/>
              <a:ea typeface="Arial Narrow"/>
              <a:cs typeface="Arial Narrow"/>
              <a:sym typeface="Arial Narrow"/>
            </a:endParaRPr>
          </a:p>
          <a:p>
            <a:pPr marL="457200" lvl="0" indent="285750" algn="l" rtl="0">
              <a:lnSpc>
                <a:spcPct val="230000"/>
              </a:lnSpc>
              <a:spcBef>
                <a:spcPts val="1000"/>
              </a:spcBef>
              <a:spcAft>
                <a:spcPts val="0"/>
              </a:spcAft>
              <a:buSzPts val="1800"/>
              <a:buNone/>
            </a:pPr>
            <a:r>
              <a:rPr lang="en" b="1">
                <a:latin typeface="Open Sans"/>
                <a:ea typeface="Open Sans"/>
                <a:cs typeface="Open Sans"/>
                <a:sym typeface="Open Sans"/>
              </a:rPr>
              <a:t>Science </a:t>
            </a:r>
            <a:r>
              <a:rPr lang="en">
                <a:latin typeface="Open Sans"/>
                <a:ea typeface="Open Sans"/>
                <a:cs typeface="Open Sans"/>
                <a:sym typeface="Open Sans"/>
              </a:rPr>
              <a:t>and </a:t>
            </a:r>
            <a:r>
              <a:rPr lang="en" b="1">
                <a:latin typeface="Open Sans"/>
                <a:ea typeface="Open Sans"/>
                <a:cs typeface="Open Sans"/>
                <a:sym typeface="Open Sans"/>
              </a:rPr>
              <a:t>Evidence Based</a:t>
            </a:r>
            <a:r>
              <a:rPr lang="en">
                <a:latin typeface="Open Sans"/>
                <a:ea typeface="Open Sans"/>
                <a:cs typeface="Open Sans"/>
                <a:sym typeface="Open Sans"/>
              </a:rPr>
              <a:t> Decisions</a:t>
            </a:r>
            <a:endParaRPr>
              <a:latin typeface="Open Sans"/>
              <a:ea typeface="Open Sans"/>
              <a:cs typeface="Open Sans"/>
              <a:sym typeface="Open Sans"/>
            </a:endParaRPr>
          </a:p>
          <a:p>
            <a:pPr marL="457200" lvl="0" indent="285750" algn="l" rtl="0">
              <a:lnSpc>
                <a:spcPct val="230000"/>
              </a:lnSpc>
              <a:spcBef>
                <a:spcPts val="0"/>
              </a:spcBef>
              <a:spcAft>
                <a:spcPts val="0"/>
              </a:spcAft>
              <a:buSzPts val="1800"/>
              <a:buNone/>
            </a:pPr>
            <a:r>
              <a:rPr lang="en">
                <a:latin typeface="Open Sans"/>
                <a:ea typeface="Open Sans"/>
                <a:cs typeface="Open Sans"/>
                <a:sym typeface="Open Sans"/>
              </a:rPr>
              <a:t>Preparing for Changing </a:t>
            </a:r>
            <a:r>
              <a:rPr lang="en" b="1">
                <a:latin typeface="Open Sans"/>
                <a:ea typeface="Open Sans"/>
                <a:cs typeface="Open Sans"/>
                <a:sym typeface="Open Sans"/>
              </a:rPr>
              <a:t>Temperatures</a:t>
            </a:r>
            <a:endParaRPr b="1">
              <a:latin typeface="Open Sans"/>
              <a:ea typeface="Open Sans"/>
              <a:cs typeface="Open Sans"/>
              <a:sym typeface="Open Sans"/>
            </a:endParaRPr>
          </a:p>
          <a:p>
            <a:pPr marL="457200" lvl="0" indent="285750" algn="l" rtl="0">
              <a:lnSpc>
                <a:spcPct val="230000"/>
              </a:lnSpc>
              <a:spcBef>
                <a:spcPts val="0"/>
              </a:spcBef>
              <a:spcAft>
                <a:spcPts val="0"/>
              </a:spcAft>
              <a:buSzPts val="1800"/>
              <a:buNone/>
            </a:pPr>
            <a:r>
              <a:rPr lang="en">
                <a:latin typeface="Open Sans"/>
                <a:ea typeface="Open Sans"/>
                <a:cs typeface="Open Sans"/>
                <a:sym typeface="Open Sans"/>
              </a:rPr>
              <a:t>Preparing for Changing </a:t>
            </a:r>
            <a:r>
              <a:rPr lang="en" b="1">
                <a:latin typeface="Open Sans"/>
                <a:ea typeface="Open Sans"/>
                <a:cs typeface="Open Sans"/>
                <a:sym typeface="Open Sans"/>
              </a:rPr>
              <a:t>Precipitation</a:t>
            </a:r>
            <a:endParaRPr b="1">
              <a:latin typeface="Open Sans"/>
              <a:ea typeface="Open Sans"/>
              <a:cs typeface="Open Sans"/>
              <a:sym typeface="Open Sans"/>
            </a:endParaRPr>
          </a:p>
          <a:p>
            <a:pPr marL="457200" lvl="0" indent="285750" algn="l" rtl="0">
              <a:lnSpc>
                <a:spcPct val="230000"/>
              </a:lnSpc>
              <a:spcBef>
                <a:spcPts val="0"/>
              </a:spcBef>
              <a:spcAft>
                <a:spcPts val="0"/>
              </a:spcAft>
              <a:buSzPts val="1800"/>
              <a:buNone/>
            </a:pPr>
            <a:r>
              <a:rPr lang="en">
                <a:latin typeface="Open Sans"/>
                <a:ea typeface="Open Sans"/>
                <a:cs typeface="Open Sans"/>
                <a:sym typeface="Open Sans"/>
              </a:rPr>
              <a:t>Preparing for Changing </a:t>
            </a:r>
            <a:r>
              <a:rPr lang="en" b="1">
                <a:latin typeface="Open Sans"/>
                <a:ea typeface="Open Sans"/>
                <a:cs typeface="Open Sans"/>
                <a:sym typeface="Open Sans"/>
              </a:rPr>
              <a:t>Weather Extremes</a:t>
            </a:r>
            <a:endParaRPr b="1">
              <a:latin typeface="Open Sans"/>
              <a:ea typeface="Open Sans"/>
              <a:cs typeface="Open Sans"/>
              <a:sym typeface="Open Sans"/>
            </a:endParaRPr>
          </a:p>
          <a:p>
            <a:pPr marL="457200" lvl="0" indent="285750" algn="l" rtl="0">
              <a:lnSpc>
                <a:spcPct val="230000"/>
              </a:lnSpc>
              <a:spcBef>
                <a:spcPts val="0"/>
              </a:spcBef>
              <a:spcAft>
                <a:spcPts val="0"/>
              </a:spcAft>
              <a:buSzPts val="1800"/>
              <a:buNone/>
            </a:pPr>
            <a:r>
              <a:rPr lang="en">
                <a:latin typeface="Open Sans"/>
                <a:ea typeface="Open Sans"/>
                <a:cs typeface="Open Sans"/>
                <a:sym typeface="Open Sans"/>
              </a:rPr>
              <a:t>Preparing for Changing </a:t>
            </a:r>
            <a:r>
              <a:rPr lang="en" b="1">
                <a:latin typeface="Open Sans"/>
                <a:ea typeface="Open Sans"/>
                <a:cs typeface="Open Sans"/>
                <a:sym typeface="Open Sans"/>
              </a:rPr>
              <a:t>Ecosystems </a:t>
            </a:r>
            <a:endParaRPr b="1">
              <a:highlight>
                <a:srgbClr val="FFFF00"/>
              </a:highlight>
              <a:latin typeface="Open Sans"/>
              <a:ea typeface="Open Sans"/>
              <a:cs typeface="Open Sans"/>
              <a:sym typeface="Open Sans"/>
            </a:endParaRPr>
          </a:p>
          <a:p>
            <a:pPr marL="0" lvl="0" indent="0" algn="l" rtl="0">
              <a:lnSpc>
                <a:spcPct val="115000"/>
              </a:lnSpc>
              <a:spcBef>
                <a:spcPts val="0"/>
              </a:spcBef>
              <a:spcAft>
                <a:spcPts val="1600"/>
              </a:spcAft>
              <a:buSzPts val="1800"/>
              <a:buNone/>
            </a:pPr>
            <a:endParaRPr>
              <a:latin typeface="Open Sans"/>
              <a:ea typeface="Open Sans"/>
              <a:cs typeface="Open Sans"/>
              <a:sym typeface="Open Sans"/>
            </a:endParaRPr>
          </a:p>
        </p:txBody>
      </p:sp>
      <p:pic>
        <p:nvPicPr>
          <p:cNvPr id="299" name="Google Shape;299;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53260" y="1429350"/>
            <a:ext cx="2469139" cy="3192701"/>
          </a:xfrm>
          <a:prstGeom prst="rect">
            <a:avLst/>
          </a:prstGeom>
          <a:noFill/>
          <a:ln>
            <a:noFill/>
          </a:ln>
        </p:spPr>
      </p:pic>
      <p:pic>
        <p:nvPicPr>
          <p:cNvPr id="300" name="Google Shape;300;p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8410" y="1664980"/>
            <a:ext cx="501557" cy="572700"/>
          </a:xfrm>
          <a:prstGeom prst="rect">
            <a:avLst/>
          </a:prstGeom>
          <a:noFill/>
          <a:ln>
            <a:noFill/>
          </a:ln>
        </p:spPr>
      </p:pic>
      <p:pic>
        <p:nvPicPr>
          <p:cNvPr id="301" name="Google Shape;301;p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4325" y="2324525"/>
            <a:ext cx="534275" cy="526686"/>
          </a:xfrm>
          <a:prstGeom prst="rect">
            <a:avLst/>
          </a:prstGeom>
          <a:noFill/>
          <a:ln>
            <a:noFill/>
          </a:ln>
        </p:spPr>
      </p:pic>
      <p:pic>
        <p:nvPicPr>
          <p:cNvPr id="302" name="Google Shape;302;p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18400" y="2938049"/>
            <a:ext cx="501575" cy="537648"/>
          </a:xfrm>
          <a:prstGeom prst="rect">
            <a:avLst/>
          </a:prstGeom>
          <a:noFill/>
          <a:ln>
            <a:noFill/>
          </a:ln>
        </p:spPr>
      </p:pic>
      <p:pic>
        <p:nvPicPr>
          <p:cNvPr id="303" name="Google Shape;303;p5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27399" y="3561547"/>
            <a:ext cx="501575" cy="551364"/>
          </a:xfrm>
          <a:prstGeom prst="rect">
            <a:avLst/>
          </a:prstGeom>
          <a:noFill/>
          <a:ln>
            <a:noFill/>
          </a:ln>
        </p:spPr>
      </p:pic>
      <p:pic>
        <p:nvPicPr>
          <p:cNvPr id="304" name="Google Shape;304;p5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27400" y="4198749"/>
            <a:ext cx="501575" cy="423303"/>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9" cy="5143500"/>
          </a:xfrm>
          <a:prstGeom prst="rect">
            <a:avLst/>
          </a:prstGeom>
          <a:noFill/>
          <a:ln>
            <a:noFill/>
          </a:ln>
        </p:spPr>
      </p:pic>
      <p:sp>
        <p:nvSpPr>
          <p:cNvPr id="310" name="Google Shape;310;p5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latin typeface="Arial"/>
                <a:ea typeface="Arial"/>
                <a:cs typeface="Arial"/>
                <a:sym typeface="Arial"/>
              </a:rPr>
              <a:t>Climate Change - Acute Shocks</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a:latin typeface="Arial"/>
                <a:ea typeface="Arial"/>
                <a:cs typeface="Arial"/>
                <a:sym typeface="Arial"/>
              </a:rPr>
              <a:t>Climate Change - Chronic Stresses</a:t>
            </a:r>
            <a:endParaRPr/>
          </a:p>
        </p:txBody>
      </p:sp>
      <p:sp>
        <p:nvSpPr>
          <p:cNvPr id="316" name="Google Shape;316;p59"/>
          <p:cNvSpPr txBox="1">
            <a:spLocks noGrp="1"/>
          </p:cNvSpPr>
          <p:nvPr>
            <p:ph type="body" idx="1"/>
          </p:nvPr>
        </p:nvSpPr>
        <p:spPr>
          <a:xfrm>
            <a:off x="457200" y="1270397"/>
            <a:ext cx="8229600" cy="33242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3200"/>
              <a:buFont typeface="Arial"/>
              <a:buNone/>
            </a:pPr>
            <a:endParaRPr>
              <a:solidFill>
                <a:srgbClr val="000000"/>
              </a:solidFill>
              <a:latin typeface="Arial"/>
              <a:ea typeface="Arial"/>
              <a:cs typeface="Arial"/>
              <a:sym typeface="Arial"/>
            </a:endParaRPr>
          </a:p>
        </p:txBody>
      </p:sp>
      <p:sp>
        <p:nvSpPr>
          <p:cNvPr id="317" name="Google Shape;317;p59"/>
          <p:cNvSpPr txBox="1"/>
          <p:nvPr/>
        </p:nvSpPr>
        <p:spPr>
          <a:xfrm>
            <a:off x="4862513" y="4801792"/>
            <a:ext cx="4386262" cy="5667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Arial"/>
                <a:ea typeface="Arial"/>
                <a:cs typeface="Arial"/>
                <a:sym typeface="Arial"/>
              </a:rPr>
              <a:t>Photo Credit: https://commons.wikimedia.org/wiki/File:F5_tornado_Elie_Manitoba_2007.jpg</a:t>
            </a:r>
            <a:endParaRPr sz="800" b="0" i="0" u="none" strike="noStrike" cap="none">
              <a:solidFill>
                <a:srgbClr val="FFFFFF"/>
              </a:solidFill>
              <a:latin typeface="Arial"/>
              <a:ea typeface="Arial"/>
              <a:cs typeface="Arial"/>
              <a:sym typeface="Arial"/>
            </a:endParaRPr>
          </a:p>
        </p:txBody>
      </p:sp>
      <p:pic>
        <p:nvPicPr>
          <p:cNvPr id="318" name="Google Shape;318;p59"/>
          <p:cNvPicPr preferRelativeResize="0"/>
          <p:nvPr/>
        </p:nvPicPr>
        <p:blipFill rotWithShape="1">
          <a:blip r:embed="rId3">
            <a:alphaModFix/>
          </a:blip>
          <a:srcRect/>
          <a:stretch/>
        </p:blipFill>
        <p:spPr>
          <a:xfrm>
            <a:off x="404816" y="236823"/>
            <a:ext cx="8334375" cy="4398281"/>
          </a:xfrm>
          <a:prstGeom prst="rect">
            <a:avLst/>
          </a:prstGeom>
          <a:noFill/>
          <a:ln>
            <a:noFill/>
          </a:ln>
        </p:spPr>
      </p:pic>
      <p:sp>
        <p:nvSpPr>
          <p:cNvPr id="319" name="Google Shape;319;p59"/>
          <p:cNvSpPr txBox="1"/>
          <p:nvPr/>
        </p:nvSpPr>
        <p:spPr>
          <a:xfrm>
            <a:off x="406223" y="4594621"/>
            <a:ext cx="8331600" cy="41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Photo Credit: https://video.nationalgeographic.com/video/news/151021-glacier-national-park-melting-vin</a:t>
            </a:r>
            <a:endParaRPr sz="1400" b="0" i="0" u="none" strike="noStrike" cap="none">
              <a:solidFill>
                <a:srgbClr val="000000"/>
              </a:solidFill>
              <a:latin typeface="Arial"/>
              <a:ea typeface="Arial"/>
              <a:cs typeface="Arial"/>
              <a:sym typeface="Arial"/>
            </a:endParaRPr>
          </a:p>
        </p:txBody>
      </p:sp>
      <p:sp>
        <p:nvSpPr>
          <p:cNvPr id="320" name="Google Shape;320;p59"/>
          <p:cNvSpPr txBox="1"/>
          <p:nvPr/>
        </p:nvSpPr>
        <p:spPr>
          <a:xfrm>
            <a:off x="1400178" y="4122853"/>
            <a:ext cx="7339013" cy="51792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Arial"/>
                <a:ea typeface="Arial"/>
                <a:cs typeface="Arial"/>
                <a:sym typeface="Arial"/>
              </a:rPr>
              <a:t>Climate Change – Chronic Stresses</a:t>
            </a:r>
            <a:endParaRPr sz="3000" b="1"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0"/>
          <p:cNvSpPr txBox="1">
            <a:spLocks noGrp="1"/>
          </p:cNvSpPr>
          <p:nvPr>
            <p:ph type="title"/>
          </p:nvPr>
        </p:nvSpPr>
        <p:spPr>
          <a:xfrm>
            <a:off x="420050" y="210600"/>
            <a:ext cx="8419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Shocks and Stresses</a:t>
            </a:r>
            <a:endParaRPr>
              <a:solidFill>
                <a:srgbClr val="0B5394"/>
              </a:solidFill>
              <a:latin typeface="Open Sans ExtraBold"/>
              <a:ea typeface="Open Sans ExtraBold"/>
              <a:cs typeface="Open Sans ExtraBold"/>
              <a:sym typeface="Open Sans ExtraBold"/>
            </a:endParaRPr>
          </a:p>
        </p:txBody>
      </p:sp>
      <p:sp>
        <p:nvSpPr>
          <p:cNvPr id="326" name="Google Shape;326;p60"/>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 sz="1000" b="0" i="0" u="none" strike="noStrike" cap="none">
                <a:solidFill>
                  <a:srgbClr val="0B5394"/>
                </a:solidFill>
                <a:latin typeface="Open Sans Light"/>
                <a:ea typeface="Open Sans Light"/>
                <a:cs typeface="Open Sans Light"/>
                <a:sym typeface="Open Sans Light"/>
              </a:rPr>
              <a:t>7</a:t>
            </a:r>
            <a:endParaRPr sz="1000" b="0" i="0" u="none" strike="noStrike" cap="none">
              <a:solidFill>
                <a:srgbClr val="0B5394"/>
              </a:solidFill>
              <a:latin typeface="Open Sans Light"/>
              <a:ea typeface="Open Sans Light"/>
              <a:cs typeface="Open Sans Light"/>
              <a:sym typeface="Open Sans Light"/>
            </a:endParaRPr>
          </a:p>
        </p:txBody>
      </p:sp>
      <p:cxnSp>
        <p:nvCxnSpPr>
          <p:cNvPr id="327" name="Google Shape;327;p60"/>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328" name="Google Shape;328;p60"/>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329" name="Google Shape;329;p60"/>
          <p:cNvSpPr txBox="1">
            <a:spLocks noGrp="1"/>
          </p:cNvSpPr>
          <p:nvPr>
            <p:ph type="body" idx="1"/>
          </p:nvPr>
        </p:nvSpPr>
        <p:spPr>
          <a:xfrm>
            <a:off x="397800" y="1019500"/>
            <a:ext cx="4052100" cy="17979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sz="1600" b="1" i="1">
                <a:latin typeface="Open Sans"/>
                <a:ea typeface="Open Sans"/>
                <a:cs typeface="Open Sans"/>
                <a:sym typeface="Open Sans"/>
              </a:rPr>
              <a:t>Transformational ecosystem shift</a:t>
            </a:r>
            <a:r>
              <a:rPr lang="en" sz="1600" i="1">
                <a:latin typeface="Open Sans"/>
                <a:ea typeface="Open Sans"/>
                <a:cs typeface="Open Sans"/>
                <a:sym typeface="Open Sans"/>
              </a:rPr>
              <a:t>   (Chronic Stress)</a:t>
            </a:r>
            <a:endParaRPr sz="1600" i="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600" i="1">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600" b="1" i="1">
                <a:latin typeface="Open Sans"/>
                <a:ea typeface="Open Sans"/>
                <a:cs typeface="Open Sans"/>
                <a:sym typeface="Open Sans"/>
              </a:rPr>
              <a:t>Extreme weather</a:t>
            </a:r>
            <a:r>
              <a:rPr lang="en" sz="1600">
                <a:latin typeface="Open Sans"/>
                <a:ea typeface="Open Sans"/>
                <a:cs typeface="Open Sans"/>
                <a:sym typeface="Open Sans"/>
              </a:rPr>
              <a:t> </a:t>
            </a:r>
            <a:r>
              <a:rPr lang="en" sz="1600" i="1">
                <a:latin typeface="Open Sans"/>
                <a:ea typeface="Open Sans"/>
                <a:cs typeface="Open Sans"/>
                <a:sym typeface="Open Sans"/>
              </a:rPr>
              <a:t>(Acute Shock)</a:t>
            </a:r>
            <a:endParaRPr sz="1600" i="1">
              <a:latin typeface="Open Sans"/>
              <a:ea typeface="Open Sans"/>
              <a:cs typeface="Open Sans"/>
              <a:sym typeface="Open Sans"/>
            </a:endParaRPr>
          </a:p>
          <a:p>
            <a:pPr marL="0" lvl="0" indent="0" algn="l" rtl="0">
              <a:lnSpc>
                <a:spcPct val="115000"/>
              </a:lnSpc>
              <a:spcBef>
                <a:spcPts val="0"/>
              </a:spcBef>
              <a:spcAft>
                <a:spcPts val="0"/>
              </a:spcAft>
              <a:buNone/>
            </a:pPr>
            <a:r>
              <a:rPr lang="en" sz="1400">
                <a:latin typeface="Open Sans"/>
                <a:ea typeface="Open Sans"/>
                <a:cs typeface="Open Sans"/>
                <a:sym typeface="Open Sans"/>
              </a:rPr>
              <a:t>Climate hazards will be more frequent and extreme/severe  </a:t>
            </a:r>
            <a:endParaRPr sz="1400">
              <a:latin typeface="Open Sans"/>
              <a:ea typeface="Open Sans"/>
              <a:cs typeface="Open Sans"/>
              <a:sym typeface="Open Sans"/>
            </a:endParaRPr>
          </a:p>
          <a:p>
            <a:pPr marL="914400" lvl="0" indent="0" algn="l" rtl="0">
              <a:lnSpc>
                <a:spcPct val="115000"/>
              </a:lnSpc>
              <a:spcBef>
                <a:spcPts val="0"/>
              </a:spcBef>
              <a:spcAft>
                <a:spcPts val="0"/>
              </a:spcAft>
              <a:buSzPts val="1800"/>
              <a:buNone/>
            </a:pPr>
            <a:endParaRPr sz="1400">
              <a:latin typeface="Open Sans"/>
              <a:ea typeface="Open Sans"/>
              <a:cs typeface="Open Sans"/>
              <a:sym typeface="Open Sans"/>
            </a:endParaRPr>
          </a:p>
          <a:p>
            <a:pPr marL="914400" lvl="0" indent="0" algn="l" rtl="0">
              <a:lnSpc>
                <a:spcPct val="115000"/>
              </a:lnSpc>
              <a:spcBef>
                <a:spcPts val="0"/>
              </a:spcBef>
              <a:spcAft>
                <a:spcPts val="0"/>
              </a:spcAft>
              <a:buSzPts val="1800"/>
              <a:buNone/>
            </a:pPr>
            <a:endParaRPr sz="1600" i="1">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14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1400">
              <a:latin typeface="Open Sans"/>
              <a:ea typeface="Open Sans"/>
              <a:cs typeface="Open Sans"/>
              <a:sym typeface="Open Sans"/>
            </a:endParaRPr>
          </a:p>
        </p:txBody>
      </p:sp>
      <p:pic>
        <p:nvPicPr>
          <p:cNvPr id="330" name="Google Shape;330;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08413" y="386838"/>
            <a:ext cx="4051975" cy="2020246"/>
          </a:xfrm>
          <a:prstGeom prst="rect">
            <a:avLst/>
          </a:prstGeom>
          <a:noFill/>
          <a:ln>
            <a:noFill/>
          </a:ln>
        </p:spPr>
      </p:pic>
      <p:sp>
        <p:nvSpPr>
          <p:cNvPr id="331" name="Google Shape;331;p60"/>
          <p:cNvSpPr txBox="1"/>
          <p:nvPr/>
        </p:nvSpPr>
        <p:spPr>
          <a:xfrm>
            <a:off x="4706725" y="4472805"/>
            <a:ext cx="3457500" cy="21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000000"/>
                </a:solidFill>
                <a:latin typeface="Arial"/>
                <a:ea typeface="Arial"/>
                <a:cs typeface="Arial"/>
                <a:sym typeface="Arial"/>
              </a:rPr>
              <a:t>Source: Alberta Biodiversity Monitoring Institute </a:t>
            </a:r>
            <a:endParaRPr sz="800" b="0" i="0" u="none" strike="noStrike" cap="none">
              <a:solidFill>
                <a:srgbClr val="000000"/>
              </a:solidFill>
              <a:latin typeface="Arial"/>
              <a:ea typeface="Arial"/>
              <a:cs typeface="Arial"/>
              <a:sym typeface="Arial"/>
            </a:endParaRPr>
          </a:p>
        </p:txBody>
      </p:sp>
      <p:pic>
        <p:nvPicPr>
          <p:cNvPr id="332" name="Google Shape;332;p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69197" y="2540930"/>
            <a:ext cx="1127310" cy="1798018"/>
          </a:xfrm>
          <a:prstGeom prst="rect">
            <a:avLst/>
          </a:prstGeom>
          <a:noFill/>
          <a:ln>
            <a:noFill/>
          </a:ln>
        </p:spPr>
      </p:pic>
      <p:pic>
        <p:nvPicPr>
          <p:cNvPr id="333" name="Google Shape;333;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68549" y="2540930"/>
            <a:ext cx="1131696" cy="1798017"/>
          </a:xfrm>
          <a:prstGeom prst="rect">
            <a:avLst/>
          </a:prstGeom>
          <a:noFill/>
          <a:ln>
            <a:noFill/>
          </a:ln>
        </p:spPr>
      </p:pic>
      <p:pic>
        <p:nvPicPr>
          <p:cNvPr id="334" name="Google Shape;334;p6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172286" y="2540930"/>
            <a:ext cx="1122174" cy="1798018"/>
          </a:xfrm>
          <a:prstGeom prst="rect">
            <a:avLst/>
          </a:prstGeom>
          <a:noFill/>
          <a:ln>
            <a:noFill/>
          </a:ln>
        </p:spPr>
      </p:pic>
      <p:sp>
        <p:nvSpPr>
          <p:cNvPr id="335" name="Google Shape;335;p60"/>
          <p:cNvSpPr txBox="1"/>
          <p:nvPr/>
        </p:nvSpPr>
        <p:spPr>
          <a:xfrm>
            <a:off x="5211543" y="4325044"/>
            <a:ext cx="1018800" cy="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Historical</a:t>
            </a:r>
            <a:endParaRPr sz="1000" b="0" i="0" u="none" strike="noStrike" cap="none">
              <a:solidFill>
                <a:srgbClr val="000000"/>
              </a:solidFill>
              <a:latin typeface="Arial"/>
              <a:ea typeface="Arial"/>
              <a:cs typeface="Arial"/>
              <a:sym typeface="Arial"/>
            </a:endParaRPr>
          </a:p>
        </p:txBody>
      </p:sp>
      <p:sp>
        <p:nvSpPr>
          <p:cNvPr id="336" name="Google Shape;336;p60"/>
          <p:cNvSpPr txBox="1"/>
          <p:nvPr/>
        </p:nvSpPr>
        <p:spPr>
          <a:xfrm>
            <a:off x="6567862" y="4325044"/>
            <a:ext cx="1018800" cy="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2050s</a:t>
            </a:r>
            <a:endParaRPr sz="1000" b="0" i="0" u="none" strike="noStrike" cap="none">
              <a:solidFill>
                <a:srgbClr val="000000"/>
              </a:solidFill>
              <a:latin typeface="Arial"/>
              <a:ea typeface="Arial"/>
              <a:cs typeface="Arial"/>
              <a:sym typeface="Arial"/>
            </a:endParaRPr>
          </a:p>
        </p:txBody>
      </p:sp>
      <p:sp>
        <p:nvSpPr>
          <p:cNvPr id="337" name="Google Shape;337;p60"/>
          <p:cNvSpPr txBox="1"/>
          <p:nvPr/>
        </p:nvSpPr>
        <p:spPr>
          <a:xfrm>
            <a:off x="7739909" y="4325044"/>
            <a:ext cx="1018800" cy="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2080s</a:t>
            </a:r>
            <a:endParaRPr sz="1000" b="0" i="0" u="none" strike="noStrike" cap="none">
              <a:solidFill>
                <a:srgbClr val="000000"/>
              </a:solidFill>
              <a:latin typeface="Arial"/>
              <a:ea typeface="Arial"/>
              <a:cs typeface="Arial"/>
              <a:sym typeface="Arial"/>
            </a:endParaRPr>
          </a:p>
        </p:txBody>
      </p:sp>
      <p:sp>
        <p:nvSpPr>
          <p:cNvPr id="338" name="Google Shape;338;p60"/>
          <p:cNvSpPr/>
          <p:nvPr/>
        </p:nvSpPr>
        <p:spPr>
          <a:xfrm>
            <a:off x="5366244" y="3526392"/>
            <a:ext cx="162300" cy="151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0"/>
          <p:cNvSpPr/>
          <p:nvPr/>
        </p:nvSpPr>
        <p:spPr>
          <a:xfrm>
            <a:off x="6554926" y="3526392"/>
            <a:ext cx="162300" cy="151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0"/>
          <p:cNvSpPr/>
          <p:nvPr/>
        </p:nvSpPr>
        <p:spPr>
          <a:xfrm>
            <a:off x="7779628" y="3526392"/>
            <a:ext cx="162300" cy="151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6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84064" y="2739625"/>
            <a:ext cx="2352673" cy="172535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3"/>
          <p:cNvPicPr preferRelativeResize="0"/>
          <p:nvPr/>
        </p:nvPicPr>
        <p:blipFill>
          <a:blip r:embed="rId3">
            <a:alphaModFix/>
          </a:blip>
          <a:stretch>
            <a:fillRect/>
          </a:stretch>
        </p:blipFill>
        <p:spPr>
          <a:xfrm>
            <a:off x="375400" y="0"/>
            <a:ext cx="8393190" cy="5143500"/>
          </a:xfrm>
          <a:prstGeom prst="rect">
            <a:avLst/>
          </a:prstGeom>
          <a:noFill/>
          <a:ln>
            <a:noFill/>
          </a:ln>
        </p:spPr>
      </p:pic>
      <p:sp>
        <p:nvSpPr>
          <p:cNvPr id="117" name="Google Shape;117;p43"/>
          <p:cNvSpPr txBox="1"/>
          <p:nvPr/>
        </p:nvSpPr>
        <p:spPr>
          <a:xfrm>
            <a:off x="255775" y="4684925"/>
            <a:ext cx="8589000" cy="2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3"/>
          <p:cNvSpPr txBox="1"/>
          <p:nvPr/>
        </p:nvSpPr>
        <p:spPr>
          <a:xfrm>
            <a:off x="5065975" y="4579475"/>
            <a:ext cx="37788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Photo credit: cbc.ca/news</a:t>
            </a:r>
            <a:endParaRPr sz="24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800" y="532875"/>
            <a:ext cx="3556687" cy="2065625"/>
          </a:xfrm>
          <a:prstGeom prst="rect">
            <a:avLst/>
          </a:prstGeom>
          <a:noFill/>
          <a:ln>
            <a:noFill/>
          </a:ln>
        </p:spPr>
      </p:pic>
      <p:pic>
        <p:nvPicPr>
          <p:cNvPr id="347" name="Google Shape;347;p6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7800" y="2654000"/>
            <a:ext cx="2930924" cy="1957725"/>
          </a:xfrm>
          <a:prstGeom prst="rect">
            <a:avLst/>
          </a:prstGeom>
          <a:noFill/>
          <a:ln>
            <a:noFill/>
          </a:ln>
        </p:spPr>
      </p:pic>
      <p:pic>
        <p:nvPicPr>
          <p:cNvPr id="348" name="Google Shape;348;p6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203450" y="532875"/>
            <a:ext cx="2754174" cy="2065625"/>
          </a:xfrm>
          <a:prstGeom prst="rect">
            <a:avLst/>
          </a:prstGeom>
          <a:noFill/>
          <a:ln>
            <a:noFill/>
          </a:ln>
        </p:spPr>
      </p:pic>
      <p:sp>
        <p:nvSpPr>
          <p:cNvPr id="349" name="Google Shape;349;p61"/>
          <p:cNvSpPr txBox="1">
            <a:spLocks noGrp="1"/>
          </p:cNvSpPr>
          <p:nvPr>
            <p:ph type="title"/>
          </p:nvPr>
        </p:nvSpPr>
        <p:spPr>
          <a:xfrm>
            <a:off x="362250" y="0"/>
            <a:ext cx="8419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SEASONAL IMPACTS</a:t>
            </a:r>
            <a:endParaRPr>
              <a:solidFill>
                <a:srgbClr val="0B5394"/>
              </a:solidFill>
              <a:latin typeface="Open Sans ExtraBold"/>
              <a:ea typeface="Open Sans ExtraBold"/>
              <a:cs typeface="Open Sans ExtraBold"/>
              <a:sym typeface="Open Sans ExtraBold"/>
            </a:endParaRPr>
          </a:p>
        </p:txBody>
      </p:sp>
      <p:sp>
        <p:nvSpPr>
          <p:cNvPr id="350" name="Google Shape;350;p61"/>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0B5394"/>
                </a:solidFill>
                <a:latin typeface="Open Sans Light"/>
                <a:ea typeface="Open Sans Light"/>
                <a:cs typeface="Open Sans Light"/>
                <a:sym typeface="Open Sans Light"/>
              </a:rPr>
              <a:t>9</a:t>
            </a:r>
            <a:endParaRPr sz="1000" b="0" i="0" u="none" strike="noStrike" cap="none">
              <a:solidFill>
                <a:srgbClr val="0B5394"/>
              </a:solidFill>
              <a:latin typeface="Open Sans Light"/>
              <a:ea typeface="Open Sans Light"/>
              <a:cs typeface="Open Sans Light"/>
              <a:sym typeface="Open Sans Light"/>
            </a:endParaRPr>
          </a:p>
        </p:txBody>
      </p:sp>
      <p:cxnSp>
        <p:nvCxnSpPr>
          <p:cNvPr id="351" name="Google Shape;351;p61"/>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352" name="Google Shape;352;p61"/>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353" name="Google Shape;353;p61"/>
          <p:cNvSpPr txBox="1"/>
          <p:nvPr/>
        </p:nvSpPr>
        <p:spPr>
          <a:xfrm>
            <a:off x="6737125" y="861560"/>
            <a:ext cx="2038484" cy="1487700"/>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Arial"/>
                <a:ea typeface="Arial"/>
                <a:cs typeface="Arial"/>
                <a:sym typeface="Arial"/>
              </a:rPr>
              <a:t>SUMMER</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Arial"/>
                <a:ea typeface="Arial"/>
                <a:cs typeface="Arial"/>
                <a:sym typeface="Arial"/>
              </a:rPr>
              <a:t>hotter, drier</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chemeClr val="dk1"/>
                </a:solidFill>
                <a:latin typeface="Arial"/>
                <a:ea typeface="Arial"/>
                <a:cs typeface="Arial"/>
                <a:sym typeface="Arial"/>
              </a:rPr>
              <a:t>AVG TEMPS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B5394"/>
                </a:solidFill>
                <a:latin typeface="Arial"/>
                <a:ea typeface="Arial"/>
                <a:cs typeface="Arial"/>
                <a:sym typeface="Arial"/>
              </a:rPr>
              <a:t>historic:</a:t>
            </a:r>
            <a:r>
              <a:rPr lang="en" sz="1600" b="0" i="0" u="none" strike="noStrike" cap="none">
                <a:solidFill>
                  <a:schemeClr val="dk1"/>
                </a:solidFill>
                <a:latin typeface="Arial"/>
                <a:ea typeface="Arial"/>
                <a:cs typeface="Arial"/>
                <a:sym typeface="Arial"/>
              </a:rPr>
              <a:t> </a:t>
            </a:r>
            <a:r>
              <a:rPr lang="en" sz="1600" b="0" i="0" u="none" strike="noStrike" cap="none">
                <a:solidFill>
                  <a:srgbClr val="000000"/>
                </a:solidFill>
                <a:latin typeface="Arial"/>
                <a:ea typeface="Arial"/>
                <a:cs typeface="Arial"/>
                <a:sym typeface="Arial"/>
              </a:rPr>
              <a:t>15.1</a:t>
            </a:r>
            <a:r>
              <a:rPr lang="en" sz="1600" b="0" i="0" u="none" strike="noStrike" cap="none" baseline="30000">
                <a:solidFill>
                  <a:srgbClr val="000000"/>
                </a:solidFill>
                <a:latin typeface="Arial"/>
                <a:ea typeface="Arial"/>
                <a:cs typeface="Arial"/>
                <a:sym typeface="Arial"/>
              </a:rPr>
              <a:t>o</a:t>
            </a:r>
            <a:r>
              <a:rPr lang="en" sz="1600" b="0" i="0" u="none" strike="noStrike" cap="none">
                <a:solidFill>
                  <a:srgbClr val="000000"/>
                </a:solidFill>
                <a:latin typeface="Arial"/>
                <a:ea typeface="Arial"/>
                <a:cs typeface="Arial"/>
                <a:sym typeface="Arial"/>
              </a:rPr>
              <a:t>C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1C4587"/>
                </a:solidFill>
                <a:latin typeface="Arial"/>
                <a:ea typeface="Arial"/>
                <a:cs typeface="Arial"/>
                <a:sym typeface="Arial"/>
              </a:rPr>
              <a:t>2050s: </a:t>
            </a:r>
            <a:r>
              <a:rPr lang="en" sz="1600" b="0" i="0" u="none" strike="noStrike" cap="none">
                <a:solidFill>
                  <a:srgbClr val="000000"/>
                </a:solidFill>
                <a:latin typeface="Arial"/>
                <a:ea typeface="Arial"/>
                <a:cs typeface="Arial"/>
                <a:sym typeface="Arial"/>
              </a:rPr>
              <a:t>17.2-19.5</a:t>
            </a:r>
            <a:r>
              <a:rPr lang="en" sz="1600" b="0" i="0" u="none" strike="noStrike" cap="none" baseline="30000">
                <a:solidFill>
                  <a:schemeClr val="dk1"/>
                </a:solidFill>
                <a:latin typeface="Arial"/>
                <a:ea typeface="Arial"/>
                <a:cs typeface="Arial"/>
                <a:sym typeface="Arial"/>
              </a:rPr>
              <a:t>o</a:t>
            </a:r>
            <a:r>
              <a:rPr lang="en" sz="1600" b="0" i="0" u="none" strike="noStrike" cap="none">
                <a:solidFill>
                  <a:schemeClr val="dk1"/>
                </a:solidFill>
                <a:latin typeface="Arial"/>
                <a:ea typeface="Arial"/>
                <a:cs typeface="Arial"/>
                <a:sym typeface="Arial"/>
              </a:rPr>
              <a:t>C</a:t>
            </a:r>
            <a:r>
              <a:rPr lang="en"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4" name="Google Shape;354;p61"/>
          <p:cNvSpPr txBox="1"/>
          <p:nvPr/>
        </p:nvSpPr>
        <p:spPr>
          <a:xfrm>
            <a:off x="3273267" y="2962496"/>
            <a:ext cx="2294700" cy="1496100"/>
          </a:xfrm>
          <a:prstGeom prst="rect">
            <a:avLst/>
          </a:prstGeom>
          <a:solidFill>
            <a:srgbClr val="43434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WINTER</a:t>
            </a:r>
            <a:endParaRPr sz="1600"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Arial"/>
                <a:ea typeface="Arial"/>
                <a:cs typeface="Arial"/>
                <a:sym typeface="Arial"/>
              </a:rPr>
              <a:t>warmer, wetter</a:t>
            </a: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rgbClr val="FFFFFF"/>
                </a:solidFill>
                <a:latin typeface="Arial"/>
                <a:ea typeface="Arial"/>
                <a:cs typeface="Arial"/>
                <a:sym typeface="Arial"/>
              </a:rPr>
              <a:t>AVG TEMPS</a:t>
            </a:r>
            <a:endParaRPr sz="8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historic: </a:t>
            </a:r>
            <a:r>
              <a:rPr lang="en" sz="1600" b="0" i="0" u="none" strike="noStrike" cap="none">
                <a:solidFill>
                  <a:srgbClr val="FFFFFF"/>
                </a:solidFill>
                <a:latin typeface="Arial"/>
                <a:ea typeface="Arial"/>
                <a:cs typeface="Arial"/>
                <a:sym typeface="Arial"/>
              </a:rPr>
              <a:t>-13</a:t>
            </a:r>
            <a:r>
              <a:rPr lang="en" sz="1600" b="0" i="0" u="none" strike="noStrike" cap="none" baseline="30000">
                <a:solidFill>
                  <a:srgbClr val="FFFFFF"/>
                </a:solidFill>
                <a:latin typeface="Arial"/>
                <a:ea typeface="Arial"/>
                <a:cs typeface="Arial"/>
                <a:sym typeface="Arial"/>
              </a:rPr>
              <a:t>o</a:t>
            </a:r>
            <a:r>
              <a:rPr lang="en" sz="1600" b="0" i="0" u="none" strike="noStrike" cap="none">
                <a:solidFill>
                  <a:srgbClr val="FFFFFF"/>
                </a:solidFill>
                <a:latin typeface="Arial"/>
                <a:ea typeface="Arial"/>
                <a:cs typeface="Arial"/>
                <a:sym typeface="Arial"/>
              </a:rPr>
              <a:t>C </a:t>
            </a:r>
            <a:endParaRPr sz="16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FFFFFF"/>
                </a:solidFill>
                <a:latin typeface="Arial"/>
                <a:ea typeface="Arial"/>
                <a:cs typeface="Arial"/>
                <a:sym typeface="Arial"/>
              </a:rPr>
              <a:t>2050s: </a:t>
            </a:r>
            <a:r>
              <a:rPr lang="en" sz="1600" b="0" i="0" u="none" strike="noStrike" cap="none">
                <a:solidFill>
                  <a:srgbClr val="FFFFFF"/>
                </a:solidFill>
                <a:latin typeface="Arial"/>
                <a:ea typeface="Arial"/>
                <a:cs typeface="Arial"/>
                <a:sym typeface="Arial"/>
              </a:rPr>
              <a:t>-10.1 to -7.5</a:t>
            </a:r>
            <a:r>
              <a:rPr lang="en" sz="1600" b="0" i="0" u="none" strike="noStrike" cap="none" baseline="30000">
                <a:solidFill>
                  <a:srgbClr val="FFFFFF"/>
                </a:solidFill>
                <a:latin typeface="Arial"/>
                <a:ea typeface="Arial"/>
                <a:cs typeface="Arial"/>
                <a:sym typeface="Arial"/>
              </a:rPr>
              <a:t>o</a:t>
            </a:r>
            <a:r>
              <a:rPr lang="en" sz="1600" b="0" i="0" u="none" strike="noStrike" cap="none">
                <a:solidFill>
                  <a:srgbClr val="FFFFFF"/>
                </a:solidFill>
                <a:latin typeface="Arial"/>
                <a:ea typeface="Arial"/>
                <a:cs typeface="Arial"/>
                <a:sym typeface="Arial"/>
              </a:rPr>
              <a:t>C</a:t>
            </a:r>
            <a:r>
              <a:rPr lang="en"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5" name="Google Shape;355;p61"/>
          <p:cNvSpPr txBox="1"/>
          <p:nvPr/>
        </p:nvSpPr>
        <p:spPr>
          <a:xfrm>
            <a:off x="5255413" y="420438"/>
            <a:ext cx="1702200" cy="452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545454"/>
                </a:solidFill>
                <a:highlight>
                  <a:srgbClr val="FFFFFF"/>
                </a:highlight>
                <a:latin typeface="Open Sans"/>
                <a:ea typeface="Open Sans"/>
                <a:cs typeface="Open Sans"/>
                <a:sym typeface="Open Sans"/>
              </a:rPr>
              <a:t>(@Raptor_Chick/Twitter)</a:t>
            </a:r>
            <a:endParaRPr sz="1400" b="0" i="0" u="none" strike="noStrike" cap="none">
              <a:solidFill>
                <a:srgbClr val="000000"/>
              </a:solidFill>
              <a:latin typeface="Arial"/>
              <a:ea typeface="Arial"/>
              <a:cs typeface="Arial"/>
              <a:sym typeface="Arial"/>
            </a:endParaRPr>
          </a:p>
        </p:txBody>
      </p:sp>
      <p:sp>
        <p:nvSpPr>
          <p:cNvPr id="356" name="Google Shape;356;p61"/>
          <p:cNvSpPr txBox="1"/>
          <p:nvPr/>
        </p:nvSpPr>
        <p:spPr>
          <a:xfrm>
            <a:off x="397800" y="4385350"/>
            <a:ext cx="2674800" cy="27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545454"/>
                </a:solidFill>
                <a:highlight>
                  <a:srgbClr val="FFFFFF"/>
                </a:highlight>
                <a:latin typeface="Open Sans"/>
                <a:ea typeface="Open Sans"/>
                <a:cs typeface="Open Sans"/>
                <a:sym typeface="Open Sans"/>
              </a:rPr>
              <a:t>(Aaron Vincent Elkaim/Canadian Press)</a:t>
            </a:r>
            <a:endParaRPr sz="1400" b="0" i="0" u="none" strike="noStrike" cap="none">
              <a:solidFill>
                <a:srgbClr val="000000"/>
              </a:solidFill>
              <a:latin typeface="Arial"/>
              <a:ea typeface="Arial"/>
              <a:cs typeface="Arial"/>
              <a:sym typeface="Arial"/>
            </a:endParaRPr>
          </a:p>
        </p:txBody>
      </p:sp>
      <p:sp>
        <p:nvSpPr>
          <p:cNvPr id="357" name="Google Shape;357;p61"/>
          <p:cNvSpPr txBox="1"/>
          <p:nvPr/>
        </p:nvSpPr>
        <p:spPr>
          <a:xfrm>
            <a:off x="2433175" y="2252975"/>
            <a:ext cx="1521300" cy="452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b="0" i="0" u="none" strike="noStrike" cap="none">
                <a:solidFill>
                  <a:srgbClr val="545454"/>
                </a:solidFill>
                <a:highlight>
                  <a:srgbClr val="FFFFFF"/>
                </a:highlight>
                <a:latin typeface="Open Sans"/>
                <a:ea typeface="Open Sans"/>
                <a:cs typeface="Open Sans"/>
                <a:sym typeface="Open Sans"/>
              </a:rPr>
              <a:t>(B.C. Wildfire Service)</a:t>
            </a:r>
            <a:endParaRPr sz="1400" b="0" i="0" u="none" strike="noStrike" cap="none">
              <a:solidFill>
                <a:srgbClr val="000000"/>
              </a:solidFill>
              <a:latin typeface="Arial"/>
              <a:ea typeface="Arial"/>
              <a:cs typeface="Arial"/>
              <a:sym typeface="Arial"/>
            </a:endParaRPr>
          </a:p>
        </p:txBody>
      </p:sp>
      <p:cxnSp>
        <p:nvCxnSpPr>
          <p:cNvPr id="358" name="Google Shape;358;p61"/>
          <p:cNvCxnSpPr/>
          <p:nvPr/>
        </p:nvCxnSpPr>
        <p:spPr>
          <a:xfrm>
            <a:off x="3273275" y="1275775"/>
            <a:ext cx="1325100" cy="22500"/>
          </a:xfrm>
          <a:prstGeom prst="straightConnector1">
            <a:avLst/>
          </a:prstGeom>
          <a:noFill/>
          <a:ln w="76200" cap="flat" cmpd="sng">
            <a:solidFill>
              <a:schemeClr val="dk2"/>
            </a:solidFill>
            <a:prstDash val="solid"/>
            <a:round/>
            <a:headEnd type="none" w="sm" len="sm"/>
            <a:tailEnd type="triangle" w="med" len="med"/>
          </a:ln>
        </p:spPr>
      </p:cxnSp>
      <p:pic>
        <p:nvPicPr>
          <p:cNvPr id="359" name="Google Shape;359;p6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100800" y="2349250"/>
            <a:ext cx="2674799" cy="2036151"/>
          </a:xfrm>
          <a:prstGeom prst="rect">
            <a:avLst/>
          </a:prstGeom>
          <a:noFill/>
          <a:ln>
            <a:noFill/>
          </a:ln>
        </p:spPr>
      </p:pic>
      <p:sp>
        <p:nvSpPr>
          <p:cNvPr id="360" name="Google Shape;360;p61"/>
          <p:cNvSpPr txBox="1"/>
          <p:nvPr/>
        </p:nvSpPr>
        <p:spPr>
          <a:xfrm>
            <a:off x="7706100" y="4187400"/>
            <a:ext cx="1202400" cy="27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a:solidFill>
                  <a:srgbClr val="545454"/>
                </a:solidFill>
                <a:highlight>
                  <a:srgbClr val="FFFFFF"/>
                </a:highlight>
                <a:latin typeface="Open Sans"/>
                <a:ea typeface="Open Sans"/>
                <a:cs typeface="Open Sans"/>
                <a:sym typeface="Open Sans"/>
              </a:rPr>
              <a:t>(CTV Vancouver)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1"/>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3"/>
          <p:cNvSpPr txBox="1">
            <a:spLocks noGrp="1"/>
          </p:cNvSpPr>
          <p:nvPr>
            <p:ph type="title"/>
          </p:nvPr>
        </p:nvSpPr>
        <p:spPr>
          <a:xfrm>
            <a:off x="299300" y="0"/>
            <a:ext cx="8419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HOMEOWNER ACTIONS</a:t>
            </a:r>
            <a:endParaRPr>
              <a:solidFill>
                <a:srgbClr val="0B5394"/>
              </a:solidFill>
              <a:latin typeface="Open Sans ExtraBold"/>
              <a:ea typeface="Open Sans ExtraBold"/>
              <a:cs typeface="Open Sans ExtraBold"/>
              <a:sym typeface="Open Sans ExtraBold"/>
            </a:endParaRPr>
          </a:p>
        </p:txBody>
      </p:sp>
      <p:sp>
        <p:nvSpPr>
          <p:cNvPr id="371" name="Google Shape;371;p63"/>
          <p:cNvSpPr txBox="1"/>
          <p:nvPr/>
        </p:nvSpPr>
        <p:spPr>
          <a:xfrm>
            <a:off x="1807550" y="470115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0B5394"/>
                </a:solidFill>
                <a:latin typeface="Open Sans Light"/>
                <a:ea typeface="Open Sans Light"/>
                <a:cs typeface="Open Sans Light"/>
                <a:sym typeface="Open Sans Light"/>
              </a:rPr>
              <a:t>9</a:t>
            </a:r>
            <a:endParaRPr sz="1000" b="0" i="0" u="none" strike="noStrike" cap="none">
              <a:solidFill>
                <a:srgbClr val="0B5394"/>
              </a:solidFill>
              <a:latin typeface="Open Sans Light"/>
              <a:ea typeface="Open Sans Light"/>
              <a:cs typeface="Open Sans Light"/>
              <a:sym typeface="Open Sans Light"/>
            </a:endParaRPr>
          </a:p>
        </p:txBody>
      </p:sp>
      <p:cxnSp>
        <p:nvCxnSpPr>
          <p:cNvPr id="372" name="Google Shape;372;p63"/>
          <p:cNvCxnSpPr/>
          <p:nvPr/>
        </p:nvCxnSpPr>
        <p:spPr>
          <a:xfrm rot="10800000">
            <a:off x="434300" y="4866488"/>
            <a:ext cx="8149500" cy="0"/>
          </a:xfrm>
          <a:prstGeom prst="straightConnector1">
            <a:avLst/>
          </a:prstGeom>
          <a:noFill/>
          <a:ln w="28575" cap="flat" cmpd="sng">
            <a:solidFill>
              <a:srgbClr val="0B5394"/>
            </a:solidFill>
            <a:prstDash val="solid"/>
            <a:round/>
            <a:headEnd type="none" w="sm" len="sm"/>
            <a:tailEnd type="none" w="sm" len="sm"/>
          </a:ln>
        </p:spPr>
      </p:cxnSp>
      <p:cxnSp>
        <p:nvCxnSpPr>
          <p:cNvPr id="373" name="Google Shape;373;p63"/>
          <p:cNvCxnSpPr/>
          <p:nvPr/>
        </p:nvCxnSpPr>
        <p:spPr>
          <a:xfrm rot="10800000">
            <a:off x="434300" y="4807013"/>
            <a:ext cx="8149500" cy="0"/>
          </a:xfrm>
          <a:prstGeom prst="straightConnector1">
            <a:avLst/>
          </a:prstGeom>
          <a:noFill/>
          <a:ln w="28575" cap="flat" cmpd="sng">
            <a:solidFill>
              <a:srgbClr val="6FA8DC"/>
            </a:solidFill>
            <a:prstDash val="solid"/>
            <a:round/>
            <a:headEnd type="none" w="sm" len="sm"/>
            <a:tailEnd type="none" w="sm" len="sm"/>
          </a:ln>
        </p:spPr>
      </p:cxnSp>
      <p:graphicFrame>
        <p:nvGraphicFramePr>
          <p:cNvPr id="374" name="Google Shape;374;p63"/>
          <p:cNvGraphicFramePr/>
          <p:nvPr/>
        </p:nvGraphicFramePr>
        <p:xfrm>
          <a:off x="483200" y="650700"/>
          <a:ext cx="7745475" cy="4218975"/>
        </p:xfrm>
        <a:graphic>
          <a:graphicData uri="http://schemas.openxmlformats.org/drawingml/2006/table">
            <a:tbl>
              <a:tblPr>
                <a:noFill/>
                <a:tableStyleId>{ECA41F76-7D60-42EA-B61A-3222FFEC4A2F}</a:tableStyleId>
              </a:tblPr>
              <a:tblGrid>
                <a:gridCol w="1268500"/>
                <a:gridCol w="2128300"/>
                <a:gridCol w="4348675"/>
              </a:tblGrid>
              <a:tr h="125532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sz="1800" b="1">
                          <a:latin typeface="Comfortaa"/>
                          <a:ea typeface="Comfortaa"/>
                          <a:cs typeface="Comfortaa"/>
                          <a:sym typeface="Comfortaa"/>
                        </a:rPr>
                        <a:t>Changing Temperatures</a:t>
                      </a:r>
                      <a:endParaRPr sz="1800" b="1">
                        <a:latin typeface="Comfortaa"/>
                        <a:ea typeface="Comfortaa"/>
                        <a:cs typeface="Comfortaa"/>
                        <a:sym typeface="Comfortaa"/>
                      </a:endParaRPr>
                    </a:p>
                  </a:txBody>
                  <a:tcPr marL="91425" marR="91425" marT="91425" marB="91425" anchor="ctr"/>
                </a:tc>
                <a:tc>
                  <a:txBody>
                    <a:bodyPr/>
                    <a:lstStyle/>
                    <a:p>
                      <a:pPr marL="0" lvl="0" indent="0" algn="l" rtl="0">
                        <a:spcBef>
                          <a:spcPts val="0"/>
                        </a:spcBef>
                        <a:spcAft>
                          <a:spcPts val="0"/>
                        </a:spcAft>
                        <a:buNone/>
                      </a:pPr>
                      <a:r>
                        <a:rPr lang="en" sz="1800">
                          <a:latin typeface="Droid Sans"/>
                          <a:ea typeface="Droid Sans"/>
                          <a:cs typeface="Droid Sans"/>
                          <a:sym typeface="Droid Sans"/>
                        </a:rPr>
                        <a:t>insulation  ■  awnings  </a:t>
                      </a:r>
                      <a:r>
                        <a:rPr lang="en" sz="1800">
                          <a:solidFill>
                            <a:schemeClr val="dk1"/>
                          </a:solidFill>
                          <a:latin typeface="Droid Sans"/>
                          <a:ea typeface="Droid Sans"/>
                          <a:cs typeface="Droid Sans"/>
                          <a:sym typeface="Droid Sans"/>
                        </a:rPr>
                        <a:t>■</a:t>
                      </a:r>
                      <a:r>
                        <a:rPr lang="en" sz="1800">
                          <a:latin typeface="Droid Sans"/>
                          <a:ea typeface="Droid Sans"/>
                          <a:cs typeface="Droid Sans"/>
                          <a:sym typeface="Droid Sans"/>
                        </a:rPr>
                        <a:t>  window shades </a:t>
                      </a:r>
                      <a:r>
                        <a:rPr lang="en" sz="1800">
                          <a:solidFill>
                            <a:schemeClr val="dk1"/>
                          </a:solidFill>
                          <a:latin typeface="Droid Sans"/>
                          <a:ea typeface="Droid Sans"/>
                          <a:cs typeface="Droid Sans"/>
                          <a:sym typeface="Droid Sans"/>
                        </a:rPr>
                        <a:t>■</a:t>
                      </a:r>
                      <a:r>
                        <a:rPr lang="en" sz="1800">
                          <a:latin typeface="Droid Sans"/>
                          <a:ea typeface="Droid Sans"/>
                          <a:cs typeface="Droid Sans"/>
                          <a:sym typeface="Droid Sans"/>
                        </a:rPr>
                        <a:t> he furnace  </a:t>
                      </a:r>
                      <a:r>
                        <a:rPr lang="en" sz="1800">
                          <a:solidFill>
                            <a:schemeClr val="dk1"/>
                          </a:solidFill>
                          <a:latin typeface="Droid Sans"/>
                          <a:ea typeface="Droid Sans"/>
                          <a:cs typeface="Droid Sans"/>
                          <a:sym typeface="Droid Sans"/>
                        </a:rPr>
                        <a:t>■</a:t>
                      </a:r>
                      <a:r>
                        <a:rPr lang="en" sz="1800">
                          <a:latin typeface="Droid Sans"/>
                          <a:ea typeface="Droid Sans"/>
                          <a:cs typeface="Droid Sans"/>
                          <a:sym typeface="Droid Sans"/>
                        </a:rPr>
                        <a:t>   access to water &amp; air conditioned spaces   </a:t>
                      </a:r>
                      <a:r>
                        <a:rPr lang="en" sz="1800">
                          <a:highlight>
                            <a:srgbClr val="84CCC7"/>
                          </a:highlight>
                          <a:latin typeface="Droid Sans"/>
                          <a:ea typeface="Droid Sans"/>
                          <a:cs typeface="Droid Sans"/>
                          <a:sym typeface="Droid Sans"/>
                        </a:rPr>
                        <a:t>■   know your neighbours</a:t>
                      </a:r>
                      <a:endParaRPr sz="1800">
                        <a:highlight>
                          <a:srgbClr val="84CCC7"/>
                        </a:highlight>
                        <a:latin typeface="Droid Sans"/>
                        <a:ea typeface="Droid Sans"/>
                        <a:cs typeface="Droid Sans"/>
                        <a:sym typeface="Droid Sans"/>
                      </a:endParaRPr>
                    </a:p>
                  </a:txBody>
                  <a:tcPr marL="91425" marR="91425" marT="91425" marB="91425"/>
                </a:tc>
              </a:tr>
              <a:tr h="98605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sz="1800" b="1">
                          <a:latin typeface="Comfortaa"/>
                          <a:ea typeface="Comfortaa"/>
                          <a:cs typeface="Comfortaa"/>
                          <a:sym typeface="Comfortaa"/>
                        </a:rPr>
                        <a:t>Changing Precipitation</a:t>
                      </a:r>
                      <a:endParaRPr sz="1800" b="1">
                        <a:latin typeface="Comfortaa"/>
                        <a:ea typeface="Comfortaa"/>
                        <a:cs typeface="Comfortaa"/>
                        <a:sym typeface="Comfortaa"/>
                      </a:endParaRPr>
                    </a:p>
                  </a:txBody>
                  <a:tcPr marL="91425" marR="91425" marT="91425" marB="91425" anchor="ctr"/>
                </a:tc>
                <a:tc>
                  <a:txBody>
                    <a:bodyPr/>
                    <a:lstStyle/>
                    <a:p>
                      <a:pPr marL="0" lvl="0" indent="0" algn="l" rtl="0">
                        <a:spcBef>
                          <a:spcPts val="0"/>
                        </a:spcBef>
                        <a:spcAft>
                          <a:spcPts val="0"/>
                        </a:spcAft>
                        <a:buNone/>
                      </a:pPr>
                      <a:r>
                        <a:rPr lang="en" sz="1800">
                          <a:solidFill>
                            <a:schemeClr val="dk1"/>
                          </a:solidFill>
                          <a:latin typeface="Droid Sans"/>
                          <a:ea typeface="Droid Sans"/>
                          <a:cs typeface="Droid Sans"/>
                          <a:sym typeface="Droid Sans"/>
                        </a:rPr>
                        <a:t>Sump pumps   ■  sewage backwater valves  ■   lot grading  ■   eaves troughs </a:t>
                      </a:r>
                      <a:r>
                        <a:rPr lang="en" sz="1800">
                          <a:highlight>
                            <a:srgbClr val="84CCC7"/>
                          </a:highlight>
                          <a:latin typeface="Droid Sans"/>
                          <a:ea typeface="Droid Sans"/>
                          <a:cs typeface="Droid Sans"/>
                          <a:sym typeface="Droid Sans"/>
                        </a:rPr>
                        <a:t>■   know your neighbours</a:t>
                      </a:r>
                      <a:r>
                        <a:rPr lang="en" sz="1800">
                          <a:solidFill>
                            <a:schemeClr val="accent4"/>
                          </a:solidFill>
                          <a:latin typeface="Droid Sans"/>
                          <a:ea typeface="Droid Sans"/>
                          <a:cs typeface="Droid Sans"/>
                          <a:sym typeface="Droid Sans"/>
                        </a:rPr>
                        <a:t> </a:t>
                      </a:r>
                      <a:endParaRPr sz="1200"/>
                    </a:p>
                  </a:txBody>
                  <a:tcPr marL="91425" marR="91425" marT="91425" marB="91425"/>
                </a:tc>
              </a:tr>
              <a:tr h="986050">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sz="1800" b="1">
                          <a:latin typeface="Comfortaa"/>
                          <a:ea typeface="Comfortaa"/>
                          <a:cs typeface="Comfortaa"/>
                          <a:sym typeface="Comfortaa"/>
                        </a:rPr>
                        <a:t>Changing Weather Extremes</a:t>
                      </a:r>
                      <a:endParaRPr sz="1800" b="1">
                        <a:latin typeface="Comfortaa"/>
                        <a:ea typeface="Comfortaa"/>
                        <a:cs typeface="Comfortaa"/>
                        <a:sym typeface="Comfortaa"/>
                      </a:endParaRPr>
                    </a:p>
                  </a:txBody>
                  <a:tcPr marL="91425" marR="91425" marT="91425" marB="91425" anchor="ctr"/>
                </a:tc>
                <a:tc>
                  <a:txBody>
                    <a:bodyPr/>
                    <a:lstStyle/>
                    <a:p>
                      <a:pPr marL="0" lvl="0" indent="0" algn="l" rtl="0">
                        <a:spcBef>
                          <a:spcPts val="0"/>
                        </a:spcBef>
                        <a:spcAft>
                          <a:spcPts val="0"/>
                        </a:spcAft>
                        <a:buClr>
                          <a:schemeClr val="dk1"/>
                        </a:buClr>
                        <a:buSzPts val="1100"/>
                        <a:buFont typeface="Arial"/>
                        <a:buNone/>
                      </a:pPr>
                      <a:r>
                        <a:rPr lang="en" sz="1800">
                          <a:solidFill>
                            <a:schemeClr val="dk1"/>
                          </a:solidFill>
                          <a:latin typeface="Droid Sans"/>
                          <a:ea typeface="Droid Sans"/>
                          <a:cs typeface="Droid Sans"/>
                          <a:sym typeface="Droid Sans"/>
                        </a:rPr>
                        <a:t>Sand / ice cleats for traction  ■   prune weak trees  ■   secure outdoor furniture   </a:t>
                      </a:r>
                      <a:r>
                        <a:rPr lang="en" sz="1800">
                          <a:highlight>
                            <a:srgbClr val="84CCC7"/>
                          </a:highlight>
                          <a:latin typeface="Droid Sans"/>
                          <a:ea typeface="Droid Sans"/>
                          <a:cs typeface="Droid Sans"/>
                          <a:sym typeface="Droid Sans"/>
                        </a:rPr>
                        <a:t>■   neighbours   ■   emergency prepared</a:t>
                      </a:r>
                      <a:endParaRPr>
                        <a:highlight>
                          <a:srgbClr val="84CCC7"/>
                        </a:highlight>
                      </a:endParaRPr>
                    </a:p>
                  </a:txBody>
                  <a:tcPr marL="91425" marR="91425" marT="91425" marB="91425"/>
                </a:tc>
              </a:tr>
              <a:tr h="927225">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n" sz="1800" b="1">
                          <a:latin typeface="Comfortaa"/>
                          <a:ea typeface="Comfortaa"/>
                          <a:cs typeface="Comfortaa"/>
                          <a:sym typeface="Comfortaa"/>
                        </a:rPr>
                        <a:t>Changing Ecosystems</a:t>
                      </a:r>
                      <a:endParaRPr sz="1800" b="1">
                        <a:latin typeface="Comfortaa"/>
                        <a:ea typeface="Comfortaa"/>
                        <a:cs typeface="Comfortaa"/>
                        <a:sym typeface="Comfortaa"/>
                      </a:endParaRPr>
                    </a:p>
                  </a:txBody>
                  <a:tcPr marL="91425" marR="91425" marT="91425" marB="91425" anchor="ctr"/>
                </a:tc>
                <a:tc>
                  <a:txBody>
                    <a:bodyPr/>
                    <a:lstStyle/>
                    <a:p>
                      <a:pPr marL="0" lvl="0" indent="0" algn="l" rtl="0">
                        <a:spcBef>
                          <a:spcPts val="0"/>
                        </a:spcBef>
                        <a:spcAft>
                          <a:spcPts val="0"/>
                        </a:spcAft>
                        <a:buNone/>
                      </a:pPr>
                      <a:r>
                        <a:rPr lang="en" sz="1800">
                          <a:solidFill>
                            <a:schemeClr val="dk1"/>
                          </a:solidFill>
                          <a:latin typeface="Droid Sans"/>
                          <a:ea typeface="Droid Sans"/>
                          <a:cs typeface="Droid Sans"/>
                          <a:sym typeface="Droid Sans"/>
                        </a:rPr>
                        <a:t>■   Rainbarrels  ■  native grasses / plants        </a:t>
                      </a:r>
                      <a:endParaRPr sz="1800">
                        <a:solidFill>
                          <a:schemeClr val="dk1"/>
                        </a:solidFill>
                        <a:latin typeface="Droid Sans"/>
                        <a:ea typeface="Droid Sans"/>
                        <a:cs typeface="Droid Sans"/>
                        <a:sym typeface="Droid Sans"/>
                      </a:endParaRPr>
                    </a:p>
                    <a:p>
                      <a:pPr marL="0" lvl="0" indent="0" algn="l" rtl="0">
                        <a:spcBef>
                          <a:spcPts val="0"/>
                        </a:spcBef>
                        <a:spcAft>
                          <a:spcPts val="0"/>
                        </a:spcAft>
                        <a:buClr>
                          <a:schemeClr val="dk1"/>
                        </a:buClr>
                        <a:buSzPts val="1100"/>
                        <a:buFont typeface="Arial"/>
                        <a:buNone/>
                      </a:pPr>
                      <a:r>
                        <a:rPr lang="en" sz="1800">
                          <a:solidFill>
                            <a:schemeClr val="dk1"/>
                          </a:solidFill>
                          <a:latin typeface="Droid Sans"/>
                          <a:ea typeface="Droid Sans"/>
                          <a:cs typeface="Droid Sans"/>
                          <a:sym typeface="Droid Sans"/>
                        </a:rPr>
                        <a:t>■   drought-tolerant species</a:t>
                      </a:r>
                      <a:endParaRPr/>
                    </a:p>
                  </a:txBody>
                  <a:tcPr marL="91425" marR="91425" marT="91425" marB="91425"/>
                </a:tc>
              </a:tr>
            </a:tbl>
          </a:graphicData>
        </a:graphic>
      </p:graphicFrame>
      <p:pic>
        <p:nvPicPr>
          <p:cNvPr id="375" name="Google Shape;375;p6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8350" y="687869"/>
            <a:ext cx="833775" cy="837831"/>
          </a:xfrm>
          <a:prstGeom prst="rect">
            <a:avLst/>
          </a:prstGeom>
          <a:noFill/>
          <a:ln>
            <a:noFill/>
          </a:ln>
        </p:spPr>
      </p:pic>
      <p:pic>
        <p:nvPicPr>
          <p:cNvPr id="376" name="Google Shape;376;p6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07017" y="1938441"/>
            <a:ext cx="896448" cy="837825"/>
          </a:xfrm>
          <a:prstGeom prst="rect">
            <a:avLst/>
          </a:prstGeom>
          <a:noFill/>
          <a:ln>
            <a:noFill/>
          </a:ln>
        </p:spPr>
      </p:pic>
      <p:pic>
        <p:nvPicPr>
          <p:cNvPr id="377" name="Google Shape;377;p6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42925" y="3058825"/>
            <a:ext cx="1024625" cy="754300"/>
          </a:xfrm>
          <a:prstGeom prst="rect">
            <a:avLst/>
          </a:prstGeom>
          <a:noFill/>
          <a:ln>
            <a:noFill/>
          </a:ln>
        </p:spPr>
      </p:pic>
      <p:pic>
        <p:nvPicPr>
          <p:cNvPr id="378" name="Google Shape;378;p6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56887" y="4142013"/>
            <a:ext cx="1196750" cy="5301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64"/>
          <p:cNvSpPr txBox="1">
            <a:spLocks noGrp="1"/>
          </p:cNvSpPr>
          <p:nvPr>
            <p:ph type="title"/>
          </p:nvPr>
        </p:nvSpPr>
        <p:spPr>
          <a:xfrm>
            <a:off x="311700" y="368825"/>
            <a:ext cx="8419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B5394"/>
                </a:solidFill>
                <a:latin typeface="Open Sans ExtraBold"/>
                <a:ea typeface="Open Sans ExtraBold"/>
                <a:cs typeface="Open Sans ExtraBold"/>
                <a:sym typeface="Open Sans ExtraBold"/>
              </a:rPr>
              <a:t>ACTION PLAN: Involve Citizens</a:t>
            </a:r>
            <a:endParaRPr>
              <a:solidFill>
                <a:srgbClr val="0B5394"/>
              </a:solidFill>
              <a:latin typeface="Open Sans"/>
              <a:ea typeface="Open Sans"/>
              <a:cs typeface="Open Sans"/>
              <a:sym typeface="Open Sans"/>
            </a:endParaRPr>
          </a:p>
        </p:txBody>
      </p:sp>
      <p:sp>
        <p:nvSpPr>
          <p:cNvPr id="384" name="Google Shape;384;p64"/>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0B5394"/>
                </a:solidFill>
                <a:latin typeface="Open Sans Light"/>
                <a:ea typeface="Open Sans Light"/>
                <a:cs typeface="Open Sans Light"/>
                <a:sym typeface="Open Sans Light"/>
              </a:rPr>
              <a:t>14</a:t>
            </a:r>
            <a:endParaRPr sz="1000" b="0" i="0" u="none" strike="noStrike" cap="none">
              <a:solidFill>
                <a:srgbClr val="0B5394"/>
              </a:solidFill>
              <a:latin typeface="Open Sans Light"/>
              <a:ea typeface="Open Sans Light"/>
              <a:cs typeface="Open Sans Light"/>
              <a:sym typeface="Open Sans Light"/>
            </a:endParaRPr>
          </a:p>
        </p:txBody>
      </p:sp>
      <p:cxnSp>
        <p:nvCxnSpPr>
          <p:cNvPr id="385" name="Google Shape;385;p64"/>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386" name="Google Shape;386;p64"/>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387" name="Google Shape;387;p64"/>
          <p:cNvSpPr txBox="1">
            <a:spLocks noGrp="1"/>
          </p:cNvSpPr>
          <p:nvPr>
            <p:ph type="body" idx="1"/>
          </p:nvPr>
        </p:nvSpPr>
        <p:spPr>
          <a:xfrm>
            <a:off x="324300" y="1107950"/>
            <a:ext cx="8394300" cy="3774600"/>
          </a:xfrm>
          <a:prstGeom prst="rect">
            <a:avLst/>
          </a:prstGeom>
          <a:noFill/>
          <a:ln>
            <a:noFill/>
          </a:ln>
        </p:spPr>
        <p:txBody>
          <a:bodyPr spcFirstLastPara="1" wrap="square" lIns="91425" tIns="91425" rIns="91425" bIns="91425" anchor="t" anchorCtr="0">
            <a:noAutofit/>
          </a:bodyPr>
          <a:lstStyle/>
          <a:p>
            <a:pPr marL="457200" marR="3985370" lvl="0" indent="-330200" algn="l" rtl="0">
              <a:lnSpc>
                <a:spcPct val="175000"/>
              </a:lnSpc>
              <a:spcBef>
                <a:spcPts val="0"/>
              </a:spcBef>
              <a:spcAft>
                <a:spcPts val="0"/>
              </a:spcAft>
              <a:buClr>
                <a:srgbClr val="0B5394"/>
              </a:buClr>
              <a:buSzPts val="1600"/>
              <a:buFont typeface="Open Sans"/>
              <a:buChar char="●"/>
            </a:pPr>
            <a:r>
              <a:rPr lang="en" sz="1600" b="1">
                <a:solidFill>
                  <a:srgbClr val="0B5394"/>
                </a:solidFill>
                <a:latin typeface="Open Sans"/>
                <a:ea typeface="Open Sans"/>
                <a:cs typeface="Open Sans"/>
                <a:sym typeface="Open Sans"/>
              </a:rPr>
              <a:t>Climate Resilient Neighbourhoods</a:t>
            </a:r>
            <a:endParaRPr sz="1600" b="1">
              <a:solidFill>
                <a:srgbClr val="0B5394"/>
              </a:solidFill>
              <a:latin typeface="Open Sans"/>
              <a:ea typeface="Open Sans"/>
              <a:cs typeface="Open Sans"/>
              <a:sym typeface="Open Sans"/>
            </a:endParaRPr>
          </a:p>
          <a:p>
            <a:pPr marL="457200" marR="3985370" lvl="0" indent="-330200" algn="l" rtl="0">
              <a:lnSpc>
                <a:spcPct val="175000"/>
              </a:lnSpc>
              <a:spcBef>
                <a:spcPts val="0"/>
              </a:spcBef>
              <a:spcAft>
                <a:spcPts val="0"/>
              </a:spcAft>
              <a:buClr>
                <a:srgbClr val="000000"/>
              </a:buClr>
              <a:buSzPts val="1600"/>
              <a:buFont typeface="Open Sans"/>
              <a:buChar char="●"/>
            </a:pPr>
            <a:r>
              <a:rPr lang="en" sz="1600" b="1">
                <a:solidFill>
                  <a:srgbClr val="000000"/>
                </a:solidFill>
                <a:latin typeface="Open Sans"/>
                <a:ea typeface="Open Sans"/>
                <a:cs typeface="Open Sans"/>
                <a:sym typeface="Open Sans"/>
              </a:rPr>
              <a:t>Climate Resilient Homes</a:t>
            </a:r>
            <a:endParaRPr sz="1600" b="1">
              <a:solidFill>
                <a:srgbClr val="000000"/>
              </a:solidFill>
              <a:latin typeface="Open Sans"/>
              <a:ea typeface="Open Sans"/>
              <a:cs typeface="Open Sans"/>
              <a:sym typeface="Open Sans"/>
            </a:endParaRPr>
          </a:p>
          <a:p>
            <a:pPr marL="457200" marR="3985370" lvl="0" indent="-330200" algn="l" rtl="0">
              <a:lnSpc>
                <a:spcPct val="175000"/>
              </a:lnSpc>
              <a:spcBef>
                <a:spcPts val="0"/>
              </a:spcBef>
              <a:spcAft>
                <a:spcPts val="0"/>
              </a:spcAft>
              <a:buClr>
                <a:srgbClr val="0B5394"/>
              </a:buClr>
              <a:buSzPts val="1600"/>
              <a:buFont typeface="Open Sans"/>
              <a:buChar char="●"/>
            </a:pPr>
            <a:r>
              <a:rPr lang="en" sz="1600" b="1">
                <a:solidFill>
                  <a:srgbClr val="0B5394"/>
                </a:solidFill>
                <a:latin typeface="Open Sans"/>
                <a:ea typeface="Open Sans"/>
                <a:cs typeface="Open Sans"/>
                <a:sym typeface="Open Sans"/>
              </a:rPr>
              <a:t>Climate Resilient People</a:t>
            </a:r>
            <a:endParaRPr sz="1600" b="1">
              <a:solidFill>
                <a:srgbClr val="0B5394"/>
              </a:solidFill>
              <a:latin typeface="Open Sans"/>
              <a:ea typeface="Open Sans"/>
              <a:cs typeface="Open Sans"/>
              <a:sym typeface="Open Sans"/>
            </a:endParaRPr>
          </a:p>
          <a:p>
            <a:pPr marL="457200" marR="3185271" lvl="0" indent="-330200" algn="l" rtl="0">
              <a:lnSpc>
                <a:spcPct val="175000"/>
              </a:lnSpc>
              <a:spcBef>
                <a:spcPts val="0"/>
              </a:spcBef>
              <a:spcAft>
                <a:spcPts val="0"/>
              </a:spcAft>
              <a:buClr>
                <a:srgbClr val="000000"/>
              </a:buClr>
              <a:buSzPts val="1600"/>
              <a:buFont typeface="Open Sans"/>
              <a:buChar char="●"/>
            </a:pPr>
            <a:r>
              <a:rPr lang="en" sz="1600" b="1">
                <a:solidFill>
                  <a:srgbClr val="000000"/>
                </a:solidFill>
                <a:latin typeface="Open Sans"/>
                <a:ea typeface="Open Sans"/>
                <a:cs typeface="Open Sans"/>
                <a:sym typeface="Open Sans"/>
              </a:rPr>
              <a:t>Climate Resilient Schools</a:t>
            </a:r>
            <a:endParaRPr sz="1600" b="1">
              <a:solidFill>
                <a:srgbClr val="000000"/>
              </a:solidFill>
              <a:latin typeface="Open Sans"/>
              <a:ea typeface="Open Sans"/>
              <a:cs typeface="Open Sans"/>
              <a:sym typeface="Open Sans"/>
            </a:endParaRPr>
          </a:p>
          <a:p>
            <a:pPr marL="457200" marR="3699620" lvl="0" indent="-330200" algn="l" rtl="0">
              <a:lnSpc>
                <a:spcPct val="175000"/>
              </a:lnSpc>
              <a:spcBef>
                <a:spcPts val="0"/>
              </a:spcBef>
              <a:spcAft>
                <a:spcPts val="0"/>
              </a:spcAft>
              <a:buClr>
                <a:srgbClr val="0B5394"/>
              </a:buClr>
              <a:buSzPts val="1600"/>
              <a:buFont typeface="Open Sans"/>
              <a:buChar char="●"/>
            </a:pPr>
            <a:r>
              <a:rPr lang="en" sz="1600" b="1">
                <a:solidFill>
                  <a:srgbClr val="0B5394"/>
                </a:solidFill>
                <a:latin typeface="Open Sans"/>
                <a:ea typeface="Open Sans"/>
                <a:cs typeface="Open Sans"/>
                <a:sym typeface="Open Sans"/>
              </a:rPr>
              <a:t>Climate Resilient Community Leagues</a:t>
            </a:r>
            <a:endParaRPr sz="1600" b="1">
              <a:solidFill>
                <a:srgbClr val="0B5394"/>
              </a:solidFill>
              <a:latin typeface="Open Sans"/>
              <a:ea typeface="Open Sans"/>
              <a:cs typeface="Open Sans"/>
              <a:sym typeface="Open Sans"/>
            </a:endParaRPr>
          </a:p>
          <a:p>
            <a:pPr marL="457200" marR="3985370" lvl="0" indent="-330200" algn="l" rtl="0">
              <a:lnSpc>
                <a:spcPct val="175000"/>
              </a:lnSpc>
              <a:spcBef>
                <a:spcPts val="0"/>
              </a:spcBef>
              <a:spcAft>
                <a:spcPts val="0"/>
              </a:spcAft>
              <a:buClr>
                <a:srgbClr val="000000"/>
              </a:buClr>
              <a:buSzPts val="1600"/>
              <a:buFont typeface="Open Sans"/>
              <a:buChar char="●"/>
            </a:pPr>
            <a:r>
              <a:rPr lang="en" sz="1600" b="1">
                <a:solidFill>
                  <a:srgbClr val="000000"/>
                </a:solidFill>
                <a:latin typeface="Open Sans"/>
                <a:ea typeface="Open Sans"/>
                <a:cs typeface="Open Sans"/>
                <a:sym typeface="Open Sans"/>
              </a:rPr>
              <a:t>Climate Resilient Buildings</a:t>
            </a:r>
            <a:endParaRPr sz="1600" b="1">
              <a:solidFill>
                <a:srgbClr val="000000"/>
              </a:solidFill>
              <a:latin typeface="Open Sans"/>
              <a:ea typeface="Open Sans"/>
              <a:cs typeface="Open Sans"/>
              <a:sym typeface="Open Sans"/>
            </a:endParaRPr>
          </a:p>
          <a:p>
            <a:pPr marL="457200" marR="3985370" lvl="0" indent="-330200" algn="l" rtl="0">
              <a:lnSpc>
                <a:spcPct val="175000"/>
              </a:lnSpc>
              <a:spcBef>
                <a:spcPts val="0"/>
              </a:spcBef>
              <a:spcAft>
                <a:spcPts val="0"/>
              </a:spcAft>
              <a:buClr>
                <a:srgbClr val="0B5394"/>
              </a:buClr>
              <a:buSzPts val="1600"/>
              <a:buFont typeface="Open Sans"/>
              <a:buChar char="●"/>
            </a:pPr>
            <a:r>
              <a:rPr lang="en" sz="1600" b="1">
                <a:solidFill>
                  <a:srgbClr val="0B5394"/>
                </a:solidFill>
                <a:latin typeface="Open Sans"/>
                <a:ea typeface="Open Sans"/>
                <a:cs typeface="Open Sans"/>
                <a:sym typeface="Open Sans"/>
              </a:rPr>
              <a:t>Climate Resilient Businesses</a:t>
            </a:r>
            <a:endParaRPr sz="1600" b="1">
              <a:solidFill>
                <a:srgbClr val="0B5394"/>
              </a:solidFill>
              <a:latin typeface="Open Sans"/>
              <a:ea typeface="Open Sans"/>
              <a:cs typeface="Open Sans"/>
              <a:sym typeface="Open Sans"/>
            </a:endParaRPr>
          </a:p>
          <a:p>
            <a:pPr marL="457200" marR="3985370" lvl="0" indent="-330200" algn="l" rtl="0">
              <a:lnSpc>
                <a:spcPct val="175000"/>
              </a:lnSpc>
              <a:spcBef>
                <a:spcPts val="0"/>
              </a:spcBef>
              <a:spcAft>
                <a:spcPts val="0"/>
              </a:spcAft>
              <a:buClr>
                <a:srgbClr val="000000"/>
              </a:buClr>
              <a:buSzPts val="1600"/>
              <a:buFont typeface="Open Sans"/>
              <a:buChar char="●"/>
            </a:pPr>
            <a:r>
              <a:rPr lang="en" sz="1600" b="1">
                <a:solidFill>
                  <a:srgbClr val="000000"/>
                </a:solidFill>
                <a:latin typeface="Open Sans"/>
                <a:ea typeface="Open Sans"/>
                <a:cs typeface="Open Sans"/>
                <a:sym typeface="Open Sans"/>
              </a:rPr>
              <a:t>Community Climate Resilience Hubs </a:t>
            </a:r>
            <a:endParaRPr sz="1600" b="1">
              <a:solidFill>
                <a:srgbClr val="000000"/>
              </a:solidFill>
              <a:latin typeface="Open Sans"/>
              <a:ea typeface="Open Sans"/>
              <a:cs typeface="Open Sans"/>
              <a:sym typeface="Open Sans"/>
            </a:endParaRPr>
          </a:p>
        </p:txBody>
      </p:sp>
      <p:pic>
        <p:nvPicPr>
          <p:cNvPr id="388" name="Google Shape;388;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9542" y="2962338"/>
            <a:ext cx="3258956" cy="1515037"/>
          </a:xfrm>
          <a:prstGeom prst="rect">
            <a:avLst/>
          </a:prstGeom>
          <a:noFill/>
          <a:ln>
            <a:noFill/>
          </a:ln>
        </p:spPr>
      </p:pic>
      <p:pic>
        <p:nvPicPr>
          <p:cNvPr id="389" name="Google Shape;389;p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59002" y="1144064"/>
            <a:ext cx="2940021" cy="16157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5"/>
          <p:cNvSpPr/>
          <p:nvPr/>
        </p:nvSpPr>
        <p:spPr>
          <a:xfrm rot="10800000">
            <a:off x="7318391" y="2"/>
            <a:ext cx="6146400" cy="5143500"/>
          </a:xfrm>
          <a:custGeom>
            <a:avLst/>
            <a:gdLst/>
            <a:ahLst/>
            <a:cxnLst/>
            <a:rect l="l" t="t" r="r" b="b"/>
            <a:pathLst>
              <a:path w="120000" h="120000" extrusionOk="0">
                <a:moveTo>
                  <a:pt x="15840" y="0"/>
                </a:moveTo>
                <a:lnTo>
                  <a:pt x="15874" y="79"/>
                </a:lnTo>
                <a:lnTo>
                  <a:pt x="93958" y="0"/>
                </a:lnTo>
                <a:lnTo>
                  <a:pt x="120000" y="59999"/>
                </a:lnTo>
                <a:lnTo>
                  <a:pt x="93958" y="119999"/>
                </a:lnTo>
                <a:lnTo>
                  <a:pt x="13062" y="119999"/>
                </a:lnTo>
                <a:lnTo>
                  <a:pt x="13062" y="119999"/>
                </a:lnTo>
                <a:lnTo>
                  <a:pt x="0" y="119999"/>
                </a:lnTo>
                <a:lnTo>
                  <a:pt x="26041" y="59999"/>
                </a:lnTo>
                <a:lnTo>
                  <a:pt x="6" y="16"/>
                </a:lnTo>
                <a:close/>
              </a:path>
            </a:pathLst>
          </a:custGeom>
          <a:solidFill>
            <a:srgbClr val="2F64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5" name="Google Shape;395;p65"/>
          <p:cNvSpPr/>
          <p:nvPr/>
        </p:nvSpPr>
        <p:spPr>
          <a:xfrm>
            <a:off x="-4392996" y="0"/>
            <a:ext cx="6146400" cy="5143500"/>
          </a:xfrm>
          <a:custGeom>
            <a:avLst/>
            <a:gdLst/>
            <a:ahLst/>
            <a:cxnLst/>
            <a:rect l="l" t="t" r="r" b="b"/>
            <a:pathLst>
              <a:path w="120000" h="120000" extrusionOk="0">
                <a:moveTo>
                  <a:pt x="15840" y="0"/>
                </a:moveTo>
                <a:lnTo>
                  <a:pt x="15874" y="79"/>
                </a:lnTo>
                <a:lnTo>
                  <a:pt x="93958" y="0"/>
                </a:lnTo>
                <a:lnTo>
                  <a:pt x="120000" y="59999"/>
                </a:lnTo>
                <a:lnTo>
                  <a:pt x="93958" y="119999"/>
                </a:lnTo>
                <a:lnTo>
                  <a:pt x="13062" y="119999"/>
                </a:lnTo>
                <a:lnTo>
                  <a:pt x="13062" y="119999"/>
                </a:lnTo>
                <a:lnTo>
                  <a:pt x="0" y="119999"/>
                </a:lnTo>
                <a:lnTo>
                  <a:pt x="26041" y="59999"/>
                </a:lnTo>
                <a:lnTo>
                  <a:pt x="6" y="16"/>
                </a:lnTo>
                <a:close/>
              </a:path>
            </a:pathLst>
          </a:custGeom>
          <a:solidFill>
            <a:srgbClr val="84CC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6" name="Google Shape;396;p65"/>
          <p:cNvSpPr txBox="1"/>
          <p:nvPr/>
        </p:nvSpPr>
        <p:spPr>
          <a:xfrm>
            <a:off x="1700225" y="895975"/>
            <a:ext cx="6048300" cy="4247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Raleway"/>
              <a:buChar char="●"/>
            </a:pPr>
            <a:r>
              <a:rPr lang="en" sz="2400" b="1">
                <a:latin typeface="Raleway"/>
                <a:ea typeface="Raleway"/>
                <a:cs typeface="Raleway"/>
                <a:sym typeface="Raleway"/>
              </a:rPr>
              <a:t>Information Sessions</a:t>
            </a:r>
            <a:r>
              <a:rPr lang="en" sz="2400">
                <a:latin typeface="Raleway"/>
                <a:ea typeface="Raleway"/>
                <a:cs typeface="Raleway"/>
                <a:sym typeface="Raleway"/>
              </a:rPr>
              <a:t> @ Community Buildings (Leagues)</a:t>
            </a:r>
            <a:endParaRPr sz="2400">
              <a:latin typeface="Raleway"/>
              <a:ea typeface="Raleway"/>
              <a:cs typeface="Raleway"/>
              <a:sym typeface="Raleway"/>
            </a:endParaRPr>
          </a:p>
          <a:p>
            <a:pPr marL="457200" lvl="0" indent="-381000" algn="l" rtl="0">
              <a:lnSpc>
                <a:spcPct val="115000"/>
              </a:lnSpc>
              <a:spcBef>
                <a:spcPts val="0"/>
              </a:spcBef>
              <a:spcAft>
                <a:spcPts val="0"/>
              </a:spcAft>
              <a:buSzPts val="2400"/>
              <a:buFont typeface="Raleway"/>
              <a:buChar char="●"/>
            </a:pPr>
            <a:r>
              <a:rPr lang="en" sz="2400" b="1">
                <a:latin typeface="Raleway"/>
                <a:ea typeface="Raleway"/>
                <a:cs typeface="Raleway"/>
                <a:sym typeface="Raleway"/>
              </a:rPr>
              <a:t>Community Workshops</a:t>
            </a:r>
            <a:endParaRPr sz="2400" b="1">
              <a:latin typeface="Raleway"/>
              <a:ea typeface="Raleway"/>
              <a:cs typeface="Raleway"/>
              <a:sym typeface="Raleway"/>
            </a:endParaRPr>
          </a:p>
          <a:p>
            <a:pPr marL="914400" lvl="1" indent="-381000" algn="l" rtl="0">
              <a:lnSpc>
                <a:spcPct val="115000"/>
              </a:lnSpc>
              <a:spcBef>
                <a:spcPts val="0"/>
              </a:spcBef>
              <a:spcAft>
                <a:spcPts val="0"/>
              </a:spcAft>
              <a:buSzPts val="2400"/>
              <a:buFont typeface="Raleway"/>
              <a:buChar char="○"/>
            </a:pPr>
            <a:r>
              <a:rPr lang="en" sz="2400">
                <a:latin typeface="Raleway"/>
                <a:ea typeface="Raleway"/>
                <a:cs typeface="Raleway"/>
                <a:sym typeface="Raleway"/>
              </a:rPr>
              <a:t>3-4 sessions</a:t>
            </a:r>
            <a:endParaRPr sz="2400">
              <a:latin typeface="Raleway"/>
              <a:ea typeface="Raleway"/>
              <a:cs typeface="Raleway"/>
              <a:sym typeface="Raleway"/>
            </a:endParaRPr>
          </a:p>
          <a:p>
            <a:pPr marL="914400" lvl="1" indent="-381000" algn="l" rtl="0">
              <a:lnSpc>
                <a:spcPct val="115000"/>
              </a:lnSpc>
              <a:spcBef>
                <a:spcPts val="0"/>
              </a:spcBef>
              <a:spcAft>
                <a:spcPts val="0"/>
              </a:spcAft>
              <a:buSzPts val="2400"/>
              <a:buFont typeface="Raleway"/>
              <a:buChar char="○"/>
            </a:pPr>
            <a:r>
              <a:rPr lang="en" sz="2400">
                <a:latin typeface="Raleway"/>
                <a:ea typeface="Raleway"/>
                <a:cs typeface="Raleway"/>
                <a:sym typeface="Raleway"/>
              </a:rPr>
              <a:t>Build initial sessions with community</a:t>
            </a:r>
            <a:endParaRPr sz="2400">
              <a:latin typeface="Raleway"/>
              <a:ea typeface="Raleway"/>
              <a:cs typeface="Raleway"/>
              <a:sym typeface="Raleway"/>
            </a:endParaRPr>
          </a:p>
          <a:p>
            <a:pPr marL="914400" lvl="1" indent="-381000" algn="l" rtl="0">
              <a:lnSpc>
                <a:spcPct val="115000"/>
              </a:lnSpc>
              <a:spcBef>
                <a:spcPts val="0"/>
              </a:spcBef>
              <a:spcAft>
                <a:spcPts val="0"/>
              </a:spcAft>
              <a:buSzPts val="2400"/>
              <a:buFont typeface="Raleway"/>
              <a:buChar char="○"/>
            </a:pPr>
            <a:r>
              <a:rPr lang="en" sz="2400">
                <a:latin typeface="Raleway"/>
                <a:ea typeface="Raleway"/>
                <a:cs typeface="Raleway"/>
                <a:sym typeface="Raleway"/>
              </a:rPr>
              <a:t>Link climate resilience with emergency preparedness</a:t>
            </a:r>
            <a:endParaRPr sz="2400">
              <a:latin typeface="Raleway"/>
              <a:ea typeface="Raleway"/>
              <a:cs typeface="Raleway"/>
              <a:sym typeface="Raleway"/>
            </a:endParaRPr>
          </a:p>
          <a:p>
            <a:pPr marL="914400" lvl="1" indent="-381000" algn="l" rtl="0">
              <a:lnSpc>
                <a:spcPct val="115000"/>
              </a:lnSpc>
              <a:spcBef>
                <a:spcPts val="0"/>
              </a:spcBef>
              <a:spcAft>
                <a:spcPts val="0"/>
              </a:spcAft>
              <a:buSzPts val="2400"/>
              <a:buFont typeface="Raleway"/>
              <a:buChar char="○"/>
            </a:pPr>
            <a:r>
              <a:rPr lang="en" sz="2400">
                <a:latin typeface="Raleway"/>
                <a:ea typeface="Raleway"/>
                <a:cs typeface="Raleway"/>
                <a:sym typeface="Raleway"/>
              </a:rPr>
              <a:t>Create neighbourhood networks</a:t>
            </a:r>
            <a:endParaRPr sz="2400">
              <a:latin typeface="Raleway"/>
              <a:ea typeface="Raleway"/>
              <a:cs typeface="Raleway"/>
              <a:sym typeface="Raleway"/>
            </a:endParaRPr>
          </a:p>
          <a:p>
            <a:pPr marL="0" lvl="0" indent="0" algn="l" rtl="0">
              <a:lnSpc>
                <a:spcPct val="115000"/>
              </a:lnSpc>
              <a:spcBef>
                <a:spcPts val="0"/>
              </a:spcBef>
              <a:spcAft>
                <a:spcPts val="0"/>
              </a:spcAft>
              <a:buNone/>
            </a:pPr>
            <a:r>
              <a:rPr lang="en" sz="2400">
                <a:latin typeface="Raleway"/>
                <a:ea typeface="Raleway"/>
                <a:cs typeface="Raleway"/>
                <a:sym typeface="Raleway"/>
              </a:rPr>
              <a:t> </a:t>
            </a:r>
            <a:endParaRPr sz="2400">
              <a:latin typeface="Raleway"/>
              <a:ea typeface="Raleway"/>
              <a:cs typeface="Raleway"/>
              <a:sym typeface="Raleway"/>
            </a:endParaRPr>
          </a:p>
          <a:p>
            <a:pPr marL="457200" lvl="0" indent="0" algn="l" rtl="0">
              <a:lnSpc>
                <a:spcPct val="115000"/>
              </a:lnSpc>
              <a:spcBef>
                <a:spcPts val="0"/>
              </a:spcBef>
              <a:spcAft>
                <a:spcPts val="0"/>
              </a:spcAft>
              <a:buNone/>
            </a:pPr>
            <a:endParaRPr sz="1800" b="1">
              <a:solidFill>
                <a:srgbClr val="2F64AD"/>
              </a:solidFill>
            </a:endParaRPr>
          </a:p>
          <a:p>
            <a:pPr marL="457200" lvl="0" indent="0" algn="l" rtl="0">
              <a:lnSpc>
                <a:spcPct val="115000"/>
              </a:lnSpc>
              <a:spcBef>
                <a:spcPts val="0"/>
              </a:spcBef>
              <a:spcAft>
                <a:spcPts val="0"/>
              </a:spcAft>
              <a:buNone/>
            </a:pPr>
            <a:endParaRPr sz="2400">
              <a:solidFill>
                <a:srgbClr val="2F64AD"/>
              </a:solidFill>
            </a:endParaRPr>
          </a:p>
        </p:txBody>
      </p:sp>
      <p:sp>
        <p:nvSpPr>
          <p:cNvPr id="397" name="Google Shape;397;p65"/>
          <p:cNvSpPr txBox="1"/>
          <p:nvPr/>
        </p:nvSpPr>
        <p:spPr>
          <a:xfrm>
            <a:off x="597175" y="63325"/>
            <a:ext cx="7808100" cy="65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2D5C97"/>
                </a:solidFill>
                <a:latin typeface="Raleway"/>
                <a:ea typeface="Raleway"/>
                <a:cs typeface="Raleway"/>
                <a:sym typeface="Raleway"/>
              </a:rPr>
              <a:t>Climate Resilient Neighbourhoods</a:t>
            </a:r>
            <a:r>
              <a:rPr lang="en" sz="4200" b="1">
                <a:solidFill>
                  <a:srgbClr val="2D5C97"/>
                </a:solidFill>
                <a:latin typeface="Raleway"/>
                <a:ea typeface="Raleway"/>
                <a:cs typeface="Raleway"/>
                <a:sym typeface="Raleway"/>
              </a:rPr>
              <a:t> </a:t>
            </a:r>
            <a:endParaRPr sz="4200" b="1">
              <a:solidFill>
                <a:srgbClr val="2D5C97"/>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6"/>
          <p:cNvPicPr preferRelativeResize="0"/>
          <p:nvPr/>
        </p:nvPicPr>
        <p:blipFill rotWithShape="1">
          <a:blip r:embed="rId3">
            <a:alphaModFix/>
          </a:blip>
          <a:srcRect/>
          <a:stretch/>
        </p:blipFill>
        <p:spPr>
          <a:xfrm>
            <a:off x="-1191" y="0"/>
            <a:ext cx="9144000" cy="51435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7"/>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SESSION STRUCTURE</a:t>
            </a:r>
            <a:endParaRPr>
              <a:solidFill>
                <a:srgbClr val="0B5394"/>
              </a:solidFill>
              <a:latin typeface="Open Sans ExtraBold"/>
              <a:ea typeface="Open Sans ExtraBold"/>
              <a:cs typeface="Open Sans ExtraBold"/>
              <a:sym typeface="Open Sans ExtraBold"/>
            </a:endParaRPr>
          </a:p>
        </p:txBody>
      </p:sp>
      <p:sp>
        <p:nvSpPr>
          <p:cNvPr id="408" name="Google Shape;408;p67"/>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09" name="Google Shape;409;p67"/>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10" name="Google Shape;410;p67"/>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11" name="Google Shape;411;p67"/>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12" name="Google Shape;412;p67"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7"/>
          <p:cNvSpPr txBox="1">
            <a:spLocks noGrp="1"/>
          </p:cNvSpPr>
          <p:nvPr>
            <p:ph type="title"/>
          </p:nvPr>
        </p:nvSpPr>
        <p:spPr>
          <a:xfrm>
            <a:off x="2544800" y="1045075"/>
            <a:ext cx="6599100" cy="35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Heather:</a:t>
            </a:r>
            <a:r>
              <a:rPr lang="en" sz="2400">
                <a:solidFill>
                  <a:srgbClr val="CFE2F3"/>
                </a:solidFill>
                <a:latin typeface="Open Sans"/>
                <a:ea typeface="Open Sans"/>
                <a:cs typeface="Open Sans"/>
                <a:sym typeface="Open Sans"/>
              </a:rPr>
              <a:t> Climate Resilient Neighbourhoods</a:t>
            </a:r>
            <a:endParaRPr sz="2400">
              <a:solidFill>
                <a:srgbClr val="CFE2F3"/>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0B5394"/>
                </a:solidFill>
                <a:latin typeface="Open Sans ExtraBold"/>
                <a:ea typeface="Open Sans ExtraBold"/>
                <a:cs typeface="Open Sans ExtraBold"/>
                <a:sym typeface="Open Sans ExtraBold"/>
              </a:rPr>
              <a:t>Eva: </a:t>
            </a:r>
            <a:r>
              <a:rPr lang="en" sz="2400">
                <a:solidFill>
                  <a:srgbClr val="0B5394"/>
                </a:solidFill>
                <a:latin typeface="Open Sans"/>
                <a:ea typeface="Open Sans"/>
                <a:cs typeface="Open Sans"/>
                <a:sym typeface="Open Sans"/>
              </a:rPr>
              <a:t>High River Case Study</a:t>
            </a: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Sarah:</a:t>
            </a:r>
            <a:r>
              <a:rPr lang="en" sz="2400">
                <a:solidFill>
                  <a:srgbClr val="CFE2F3"/>
                </a:solidFill>
                <a:latin typeface="Open Sans"/>
                <a:ea typeface="Open Sans"/>
                <a:cs typeface="Open Sans"/>
                <a:sym typeface="Open Sans"/>
              </a:rPr>
              <a:t> VictoriaReady</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CFE2F3"/>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Adam:</a:t>
            </a:r>
            <a:r>
              <a:rPr lang="en" sz="2400">
                <a:solidFill>
                  <a:srgbClr val="CFE2F3"/>
                </a:solidFill>
                <a:latin typeface="Open Sans"/>
                <a:ea typeface="Open Sans"/>
                <a:cs typeface="Open Sans"/>
                <a:sym typeface="Open Sans"/>
              </a:rPr>
              <a:t> UofA Emergency Prepared</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a:solidFill>
                <a:srgbClr val="0B5394"/>
              </a:solidFill>
              <a:latin typeface="Open Sans ExtraBold"/>
              <a:ea typeface="Open Sans ExtraBold"/>
              <a:cs typeface="Open Sans ExtraBold"/>
              <a:sym typeface="Open Sans ExtraBold"/>
            </a:endParaRPr>
          </a:p>
        </p:txBody>
      </p:sp>
      <p:sp>
        <p:nvSpPr>
          <p:cNvPr id="414" name="Google Shape;414;p67"/>
          <p:cNvSpPr txBox="1"/>
          <p:nvPr/>
        </p:nvSpPr>
        <p:spPr>
          <a:xfrm>
            <a:off x="788700" y="1241725"/>
            <a:ext cx="18120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Presentations</a:t>
            </a:r>
            <a:endParaRPr sz="200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SESSION STRUCTURE</a:t>
            </a:r>
            <a:endParaRPr>
              <a:solidFill>
                <a:srgbClr val="0B5394"/>
              </a:solidFill>
              <a:latin typeface="Open Sans ExtraBold"/>
              <a:ea typeface="Open Sans ExtraBold"/>
              <a:cs typeface="Open Sans ExtraBold"/>
              <a:sym typeface="Open Sans ExtraBold"/>
            </a:endParaRPr>
          </a:p>
        </p:txBody>
      </p:sp>
      <p:sp>
        <p:nvSpPr>
          <p:cNvPr id="420" name="Google Shape;420;p68"/>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21" name="Google Shape;421;p68"/>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22" name="Google Shape;422;p68"/>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23" name="Google Shape;423;p68"/>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24" name="Google Shape;424;p68"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8"/>
          <p:cNvSpPr txBox="1">
            <a:spLocks noGrp="1"/>
          </p:cNvSpPr>
          <p:nvPr>
            <p:ph type="title"/>
          </p:nvPr>
        </p:nvSpPr>
        <p:spPr>
          <a:xfrm>
            <a:off x="2600700" y="1045075"/>
            <a:ext cx="6543300" cy="35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Heather:</a:t>
            </a:r>
            <a:r>
              <a:rPr lang="en" sz="2400">
                <a:solidFill>
                  <a:srgbClr val="CFE2F3"/>
                </a:solidFill>
                <a:latin typeface="Open Sans"/>
                <a:ea typeface="Open Sans"/>
                <a:cs typeface="Open Sans"/>
                <a:sym typeface="Open Sans"/>
              </a:rPr>
              <a:t> Climate Resilient Neighbourhoods</a:t>
            </a:r>
            <a:endParaRPr sz="2400">
              <a:solidFill>
                <a:srgbClr val="CFE2F3"/>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Eva: </a:t>
            </a:r>
            <a:r>
              <a:rPr lang="en" sz="2400">
                <a:solidFill>
                  <a:srgbClr val="CFE2F3"/>
                </a:solidFill>
                <a:latin typeface="Open Sans"/>
                <a:ea typeface="Open Sans"/>
                <a:cs typeface="Open Sans"/>
                <a:sym typeface="Open Sans"/>
              </a:rPr>
              <a:t>High River Case Study</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2A3990"/>
                </a:solidFill>
                <a:latin typeface="Open Sans ExtraBold"/>
                <a:ea typeface="Open Sans ExtraBold"/>
                <a:cs typeface="Open Sans ExtraBold"/>
                <a:sym typeface="Open Sans ExtraBold"/>
              </a:rPr>
              <a:t>Sarah:</a:t>
            </a:r>
            <a:r>
              <a:rPr lang="en" sz="2400">
                <a:solidFill>
                  <a:srgbClr val="2A3990"/>
                </a:solidFill>
                <a:latin typeface="Open Sans"/>
                <a:ea typeface="Open Sans"/>
                <a:cs typeface="Open Sans"/>
                <a:sym typeface="Open Sans"/>
              </a:rPr>
              <a:t> VictoriaReady</a:t>
            </a:r>
            <a:endParaRPr sz="240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CFE2F3"/>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Adam:</a:t>
            </a:r>
            <a:r>
              <a:rPr lang="en" sz="2400">
                <a:solidFill>
                  <a:srgbClr val="CFE2F3"/>
                </a:solidFill>
                <a:latin typeface="Open Sans"/>
                <a:ea typeface="Open Sans"/>
                <a:cs typeface="Open Sans"/>
                <a:sym typeface="Open Sans"/>
              </a:rPr>
              <a:t> UofA Emergency Prepared</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a:solidFill>
                <a:srgbClr val="0B5394"/>
              </a:solidFill>
              <a:latin typeface="Open Sans ExtraBold"/>
              <a:ea typeface="Open Sans ExtraBold"/>
              <a:cs typeface="Open Sans ExtraBold"/>
              <a:sym typeface="Open Sans ExtraBold"/>
            </a:endParaRPr>
          </a:p>
        </p:txBody>
      </p:sp>
      <p:sp>
        <p:nvSpPr>
          <p:cNvPr id="426" name="Google Shape;426;p68"/>
          <p:cNvSpPr txBox="1"/>
          <p:nvPr/>
        </p:nvSpPr>
        <p:spPr>
          <a:xfrm>
            <a:off x="788700" y="1241725"/>
            <a:ext cx="18120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Presentations</a:t>
            </a:r>
            <a:endParaRPr sz="200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SESSION STRUCTURE</a:t>
            </a:r>
            <a:endParaRPr>
              <a:solidFill>
                <a:srgbClr val="0B5394"/>
              </a:solidFill>
              <a:latin typeface="Open Sans ExtraBold"/>
              <a:ea typeface="Open Sans ExtraBold"/>
              <a:cs typeface="Open Sans ExtraBold"/>
              <a:sym typeface="Open Sans ExtraBold"/>
            </a:endParaRPr>
          </a:p>
        </p:txBody>
      </p:sp>
      <p:sp>
        <p:nvSpPr>
          <p:cNvPr id="432" name="Google Shape;432;p69"/>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33" name="Google Shape;433;p69"/>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34" name="Google Shape;434;p69"/>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35" name="Google Shape;435;p69"/>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36" name="Google Shape;436;p69"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txBox="1">
            <a:spLocks noGrp="1"/>
          </p:cNvSpPr>
          <p:nvPr>
            <p:ph type="title"/>
          </p:nvPr>
        </p:nvSpPr>
        <p:spPr>
          <a:xfrm>
            <a:off x="2544800" y="1045075"/>
            <a:ext cx="6599100" cy="35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Heather:</a:t>
            </a:r>
            <a:r>
              <a:rPr lang="en" sz="2400">
                <a:solidFill>
                  <a:srgbClr val="CFE2F3"/>
                </a:solidFill>
                <a:latin typeface="Open Sans"/>
                <a:ea typeface="Open Sans"/>
                <a:cs typeface="Open Sans"/>
                <a:sym typeface="Open Sans"/>
              </a:rPr>
              <a:t> Climate Resilient Neighbourhoods</a:t>
            </a:r>
            <a:endParaRPr sz="2400">
              <a:solidFill>
                <a:srgbClr val="CFE2F3"/>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Eva: </a:t>
            </a:r>
            <a:r>
              <a:rPr lang="en" sz="2400">
                <a:solidFill>
                  <a:srgbClr val="CFE2F3"/>
                </a:solidFill>
                <a:latin typeface="Open Sans"/>
                <a:ea typeface="Open Sans"/>
                <a:cs typeface="Open Sans"/>
                <a:sym typeface="Open Sans"/>
              </a:rPr>
              <a:t>High River Case Study</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CFE2F3"/>
                </a:solidFill>
                <a:latin typeface="Open Sans ExtraBold"/>
                <a:ea typeface="Open Sans ExtraBold"/>
                <a:cs typeface="Open Sans ExtraBold"/>
                <a:sym typeface="Open Sans ExtraBold"/>
              </a:rPr>
              <a:t>Sarah:</a:t>
            </a:r>
            <a:r>
              <a:rPr lang="en" sz="2400">
                <a:solidFill>
                  <a:srgbClr val="CFE2F3"/>
                </a:solidFill>
                <a:latin typeface="Open Sans"/>
                <a:ea typeface="Open Sans"/>
                <a:cs typeface="Open Sans"/>
                <a:sym typeface="Open Sans"/>
              </a:rPr>
              <a:t> VictoriaReady</a:t>
            </a:r>
            <a:endParaRPr sz="2400">
              <a:solidFill>
                <a:srgbClr val="CFE2F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CFE2F3"/>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rgbClr val="2A3990"/>
                </a:solidFill>
                <a:latin typeface="Open Sans ExtraBold"/>
                <a:ea typeface="Open Sans ExtraBold"/>
                <a:cs typeface="Open Sans ExtraBold"/>
                <a:sym typeface="Open Sans ExtraBold"/>
              </a:rPr>
              <a:t>Adam:</a:t>
            </a:r>
            <a:r>
              <a:rPr lang="en" sz="2400">
                <a:solidFill>
                  <a:srgbClr val="2A3990"/>
                </a:solidFill>
                <a:latin typeface="Open Sans"/>
                <a:ea typeface="Open Sans"/>
                <a:cs typeface="Open Sans"/>
                <a:sym typeface="Open Sans"/>
              </a:rPr>
              <a:t> UofA Emergency Management</a:t>
            </a:r>
            <a:endParaRPr sz="240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a:solidFill>
                <a:srgbClr val="0B5394"/>
              </a:solidFill>
              <a:latin typeface="Open Sans ExtraBold"/>
              <a:ea typeface="Open Sans ExtraBold"/>
              <a:cs typeface="Open Sans ExtraBold"/>
              <a:sym typeface="Open Sans ExtraBold"/>
            </a:endParaRPr>
          </a:p>
        </p:txBody>
      </p:sp>
      <p:sp>
        <p:nvSpPr>
          <p:cNvPr id="438" name="Google Shape;438;p69"/>
          <p:cNvSpPr txBox="1"/>
          <p:nvPr/>
        </p:nvSpPr>
        <p:spPr>
          <a:xfrm>
            <a:off x="788700" y="1241725"/>
            <a:ext cx="18120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Presentations</a:t>
            </a:r>
            <a:endParaRPr sz="2000">
              <a:solidFill>
                <a:srgbClr val="FFFF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0"/>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PANEL DISCUSSION </a:t>
            </a:r>
            <a:endParaRPr>
              <a:solidFill>
                <a:srgbClr val="0B5394"/>
              </a:solidFill>
              <a:latin typeface="Open Sans ExtraBold"/>
              <a:ea typeface="Open Sans ExtraBold"/>
              <a:cs typeface="Open Sans ExtraBold"/>
              <a:sym typeface="Open Sans ExtraBold"/>
            </a:endParaRPr>
          </a:p>
        </p:txBody>
      </p:sp>
      <p:sp>
        <p:nvSpPr>
          <p:cNvPr id="444" name="Google Shape;444;p70"/>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45" name="Google Shape;445;p70"/>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46" name="Google Shape;446;p70"/>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47" name="Google Shape;447;p70"/>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48" name="Google Shape;448;p70"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70" descr="Background pointer shape in timeline graphic"/>
          <p:cNvSpPr/>
          <p:nvPr/>
        </p:nvSpPr>
        <p:spPr>
          <a:xfrm>
            <a:off x="455600" y="19836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70" descr="Background pointer shape in timeline graphic"/>
          <p:cNvSpPr/>
          <p:nvPr/>
        </p:nvSpPr>
        <p:spPr>
          <a:xfrm>
            <a:off x="455575" y="282785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70" descr="Background pointer shape in timeline graphic"/>
          <p:cNvSpPr/>
          <p:nvPr/>
        </p:nvSpPr>
        <p:spPr>
          <a:xfrm>
            <a:off x="455600" y="36475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0"/>
          <p:cNvSpPr txBox="1">
            <a:spLocks noGrp="1"/>
          </p:cNvSpPr>
          <p:nvPr>
            <p:ph type="title"/>
          </p:nvPr>
        </p:nvSpPr>
        <p:spPr>
          <a:xfrm>
            <a:off x="2691825" y="12417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Meet the Panel</a:t>
            </a:r>
            <a:endParaRPr>
              <a:solidFill>
                <a:srgbClr val="EFEFEF"/>
              </a:solidFill>
              <a:latin typeface="Open Sans ExtraBold"/>
              <a:ea typeface="Open Sans ExtraBold"/>
              <a:cs typeface="Open Sans ExtraBold"/>
              <a:sym typeface="Open Sans ExtraBold"/>
            </a:endParaRPr>
          </a:p>
        </p:txBody>
      </p:sp>
      <p:sp>
        <p:nvSpPr>
          <p:cNvPr id="453" name="Google Shape;453;p70"/>
          <p:cNvSpPr txBox="1">
            <a:spLocks noGrp="1"/>
          </p:cNvSpPr>
          <p:nvPr>
            <p:ph type="title"/>
          </p:nvPr>
        </p:nvSpPr>
        <p:spPr>
          <a:xfrm>
            <a:off x="2691825" y="207855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Presentations</a:t>
            </a:r>
            <a:endParaRPr>
              <a:solidFill>
                <a:srgbClr val="EFEFEF"/>
              </a:solidFill>
              <a:latin typeface="Open Sans ExtraBold"/>
              <a:ea typeface="Open Sans ExtraBold"/>
              <a:cs typeface="Open Sans ExtraBold"/>
              <a:sym typeface="Open Sans ExtraBold"/>
            </a:endParaRPr>
          </a:p>
        </p:txBody>
      </p:sp>
      <p:sp>
        <p:nvSpPr>
          <p:cNvPr id="454" name="Google Shape;454;p70"/>
          <p:cNvSpPr txBox="1">
            <a:spLocks noGrp="1"/>
          </p:cNvSpPr>
          <p:nvPr>
            <p:ph type="title"/>
          </p:nvPr>
        </p:nvSpPr>
        <p:spPr>
          <a:xfrm>
            <a:off x="2691825" y="2915363"/>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Table Talk</a:t>
            </a:r>
            <a:endParaRPr>
              <a:solidFill>
                <a:srgbClr val="0B5394"/>
              </a:solidFill>
              <a:latin typeface="Open Sans ExtraBold"/>
              <a:ea typeface="Open Sans ExtraBold"/>
              <a:cs typeface="Open Sans ExtraBold"/>
              <a:sym typeface="Open Sans ExtraBold"/>
            </a:endParaRPr>
          </a:p>
        </p:txBody>
      </p:sp>
      <p:sp>
        <p:nvSpPr>
          <p:cNvPr id="455" name="Google Shape;455;p70"/>
          <p:cNvSpPr txBox="1">
            <a:spLocks noGrp="1"/>
          </p:cNvSpPr>
          <p:nvPr>
            <p:ph type="title"/>
          </p:nvPr>
        </p:nvSpPr>
        <p:spPr>
          <a:xfrm>
            <a:off x="2691825" y="375220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Q &amp; As </a:t>
            </a:r>
            <a:r>
              <a:rPr lang="en">
                <a:solidFill>
                  <a:srgbClr val="0B5394"/>
                </a:solidFill>
                <a:latin typeface="Open Sans ExtraBold"/>
                <a:ea typeface="Open Sans ExtraBold"/>
                <a:cs typeface="Open Sans ExtraBold"/>
                <a:sym typeface="Open Sans ExtraBold"/>
              </a:rPr>
              <a:t> </a:t>
            </a:r>
            <a:endParaRPr>
              <a:solidFill>
                <a:srgbClr val="0B5394"/>
              </a:solidFill>
              <a:latin typeface="Open Sans ExtraBold"/>
              <a:ea typeface="Open Sans ExtraBold"/>
              <a:cs typeface="Open Sans ExtraBold"/>
              <a:sym typeface="Open Sans ExtraBold"/>
            </a:endParaRPr>
          </a:p>
        </p:txBody>
      </p:sp>
      <p:sp>
        <p:nvSpPr>
          <p:cNvPr id="456" name="Google Shape;456;p70"/>
          <p:cNvSpPr txBox="1"/>
          <p:nvPr/>
        </p:nvSpPr>
        <p:spPr>
          <a:xfrm>
            <a:off x="6626275" y="4024375"/>
            <a:ext cx="2220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45454"/>
                </a:solidFill>
                <a:highlight>
                  <a:srgbClr val="FFFFFF"/>
                </a:highlight>
                <a:latin typeface="Open Sans"/>
                <a:ea typeface="Open Sans"/>
                <a:cs typeface="Open Sans"/>
                <a:sym typeface="Open Sans"/>
              </a:rPr>
              <a:t>(Timothy Neesam/CBC)</a:t>
            </a:r>
            <a:endParaRPr/>
          </a:p>
        </p:txBody>
      </p:sp>
      <p:pic>
        <p:nvPicPr>
          <p:cNvPr id="457" name="Google Shape;457;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5120" y="1155325"/>
            <a:ext cx="2683380" cy="29315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4"/>
          <p:cNvPicPr preferRelativeResize="0"/>
          <p:nvPr/>
        </p:nvPicPr>
        <p:blipFill>
          <a:blip r:embed="rId3">
            <a:alphaModFix/>
          </a:blip>
          <a:stretch>
            <a:fillRect/>
          </a:stretch>
        </p:blipFill>
        <p:spPr>
          <a:xfrm>
            <a:off x="377406" y="0"/>
            <a:ext cx="8389193" cy="5143501"/>
          </a:xfrm>
          <a:prstGeom prst="rect">
            <a:avLst/>
          </a:prstGeom>
          <a:noFill/>
          <a:ln>
            <a:noFill/>
          </a:ln>
        </p:spPr>
      </p:pic>
      <p:sp>
        <p:nvSpPr>
          <p:cNvPr id="124" name="Google Shape;124;p44"/>
          <p:cNvSpPr txBox="1"/>
          <p:nvPr/>
        </p:nvSpPr>
        <p:spPr>
          <a:xfrm>
            <a:off x="377400" y="4393200"/>
            <a:ext cx="4206600" cy="7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smtClean="0"/>
              <a:t>Photo </a:t>
            </a:r>
            <a:r>
              <a:rPr lang="en" sz="2000" b="1" dirty="0"/>
              <a:t>Credit: </a:t>
            </a:r>
            <a:endParaRPr sz="2000" b="1" dirty="0"/>
          </a:p>
          <a:p>
            <a:pPr marL="0" lvl="0" indent="0" algn="l" rtl="0">
              <a:spcBef>
                <a:spcPts val="0"/>
              </a:spcBef>
              <a:spcAft>
                <a:spcPts val="0"/>
              </a:spcAft>
              <a:buNone/>
            </a:pPr>
            <a:r>
              <a:rPr lang="en" sz="2000" b="1" dirty="0"/>
              <a:t>Ryan Remiorz/Canadian </a:t>
            </a:r>
            <a:r>
              <a:rPr lang="en" sz="2000" b="1" dirty="0" smtClean="0"/>
              <a:t>Press</a:t>
            </a:r>
            <a:endParaRPr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1"/>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TABLE TALK</a:t>
            </a:r>
            <a:endParaRPr>
              <a:solidFill>
                <a:srgbClr val="0B5394"/>
              </a:solidFill>
              <a:latin typeface="Open Sans ExtraBold"/>
              <a:ea typeface="Open Sans ExtraBold"/>
              <a:cs typeface="Open Sans ExtraBold"/>
              <a:sym typeface="Open Sans ExtraBold"/>
            </a:endParaRPr>
          </a:p>
        </p:txBody>
      </p:sp>
      <p:sp>
        <p:nvSpPr>
          <p:cNvPr id="463" name="Google Shape;463;p71"/>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64" name="Google Shape;464;p71"/>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65" name="Google Shape;465;p71"/>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66" name="Google Shape;466;p71"/>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67" name="Google Shape;467;p71"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txBox="1">
            <a:spLocks noGrp="1"/>
          </p:cNvSpPr>
          <p:nvPr>
            <p:ph type="title"/>
          </p:nvPr>
        </p:nvSpPr>
        <p:spPr>
          <a:xfrm>
            <a:off x="2600700" y="1045075"/>
            <a:ext cx="6543300" cy="290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dirty="0">
                <a:solidFill>
                  <a:srgbClr val="2A3990"/>
                </a:solidFill>
                <a:latin typeface="Open Sans ExtraBold"/>
                <a:ea typeface="Open Sans ExtraBold"/>
                <a:cs typeface="Open Sans ExtraBold"/>
                <a:sym typeface="Open Sans ExtraBold"/>
              </a:rPr>
              <a:t>Engage in a short discussion:</a:t>
            </a:r>
            <a:endParaRPr sz="2400" dirty="0">
              <a:solidFill>
                <a:srgbClr val="2A3990"/>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1200" dirty="0">
              <a:solidFill>
                <a:srgbClr val="2A3990"/>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dirty="0">
                <a:solidFill>
                  <a:srgbClr val="2A3990"/>
                </a:solidFill>
                <a:latin typeface="Open Sans ExtraBold"/>
                <a:ea typeface="Open Sans ExtraBold"/>
                <a:cs typeface="Open Sans ExtraBold"/>
                <a:sym typeface="Open Sans ExtraBold"/>
              </a:rPr>
              <a:t>Share your experiences</a:t>
            </a:r>
            <a:r>
              <a:rPr lang="en" sz="2400" dirty="0">
                <a:solidFill>
                  <a:srgbClr val="2A3990"/>
                </a:solidFill>
                <a:latin typeface="Open Sans"/>
                <a:ea typeface="Open Sans"/>
                <a:cs typeface="Open Sans"/>
                <a:sym typeface="Open Sans"/>
              </a:rPr>
              <a:t> in </a:t>
            </a:r>
            <a:r>
              <a:rPr lang="en" sz="2400" dirty="0" smtClean="0">
                <a:solidFill>
                  <a:srgbClr val="2A3990"/>
                </a:solidFill>
                <a:latin typeface="Open Sans"/>
                <a:ea typeface="Open Sans"/>
                <a:cs typeface="Open Sans"/>
                <a:sym typeface="Open Sans"/>
              </a:rPr>
              <a:t>community </a:t>
            </a:r>
            <a:r>
              <a:rPr lang="en" sz="2400" dirty="0">
                <a:solidFill>
                  <a:srgbClr val="2A3990"/>
                </a:solidFill>
                <a:latin typeface="Open Sans"/>
                <a:ea typeface="Open Sans"/>
                <a:cs typeface="Open Sans"/>
                <a:sym typeface="Open Sans"/>
              </a:rPr>
              <a:t>capacity building for </a:t>
            </a:r>
            <a:r>
              <a:rPr lang="en" sz="2400" dirty="0" smtClean="0">
                <a:solidFill>
                  <a:srgbClr val="2A3990"/>
                </a:solidFill>
                <a:latin typeface="Open Sans"/>
                <a:ea typeface="Open Sans"/>
                <a:cs typeface="Open Sans"/>
                <a:sym typeface="Open Sans"/>
              </a:rPr>
              <a:t>emergency </a:t>
            </a:r>
            <a:r>
              <a:rPr lang="en" sz="2400" dirty="0">
                <a:solidFill>
                  <a:srgbClr val="2A3990"/>
                </a:solidFill>
                <a:latin typeface="Open Sans"/>
                <a:ea typeface="Open Sans"/>
                <a:cs typeface="Open Sans"/>
                <a:sym typeface="Open Sans"/>
              </a:rPr>
              <a:t>preparedness</a:t>
            </a:r>
            <a:endParaRPr sz="2400" dirty="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dirty="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dirty="0">
                <a:solidFill>
                  <a:srgbClr val="2A3990"/>
                </a:solidFill>
                <a:latin typeface="Open Sans ExtraBold"/>
                <a:ea typeface="Open Sans ExtraBold"/>
                <a:cs typeface="Open Sans ExtraBold"/>
                <a:sym typeface="Open Sans ExtraBold"/>
              </a:rPr>
              <a:t>What questions</a:t>
            </a:r>
            <a:r>
              <a:rPr lang="en" sz="2400" dirty="0">
                <a:solidFill>
                  <a:srgbClr val="2A3990"/>
                </a:solidFill>
                <a:latin typeface="Open Sans"/>
                <a:ea typeface="Open Sans"/>
                <a:cs typeface="Open Sans"/>
                <a:sym typeface="Open Sans"/>
              </a:rPr>
              <a:t> do you have?</a:t>
            </a:r>
            <a:endParaRPr sz="2400" dirty="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dirty="0">
              <a:solidFill>
                <a:srgbClr val="2A3990"/>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dirty="0">
                <a:solidFill>
                  <a:srgbClr val="2A3990"/>
                </a:solidFill>
                <a:latin typeface="Open Sans ExtraBold"/>
                <a:ea typeface="Open Sans ExtraBold"/>
                <a:cs typeface="Open Sans ExtraBold"/>
                <a:sym typeface="Open Sans ExtraBold"/>
              </a:rPr>
              <a:t>What challenges</a:t>
            </a:r>
            <a:r>
              <a:rPr lang="en" sz="2400" dirty="0">
                <a:solidFill>
                  <a:srgbClr val="2A3990"/>
                </a:solidFill>
                <a:latin typeface="Open Sans"/>
                <a:ea typeface="Open Sans"/>
                <a:cs typeface="Open Sans"/>
                <a:sym typeface="Open Sans"/>
              </a:rPr>
              <a:t> do you face?</a:t>
            </a:r>
            <a:endParaRPr sz="2400" dirty="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i="1" dirty="0">
              <a:solidFill>
                <a:schemeClr val="accent5"/>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endParaRPr sz="2400" dirty="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dirty="0">
              <a:solidFill>
                <a:srgbClr val="0B5394"/>
              </a:solidFill>
              <a:latin typeface="Open Sans ExtraBold"/>
              <a:ea typeface="Open Sans ExtraBold"/>
              <a:cs typeface="Open Sans ExtraBold"/>
              <a:sym typeface="Open Sans ExtraBold"/>
            </a:endParaRPr>
          </a:p>
        </p:txBody>
      </p:sp>
      <p:sp>
        <p:nvSpPr>
          <p:cNvPr id="469" name="Google Shape;469;p71"/>
          <p:cNvSpPr txBox="1"/>
          <p:nvPr/>
        </p:nvSpPr>
        <p:spPr>
          <a:xfrm>
            <a:off x="788700" y="1241725"/>
            <a:ext cx="18120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Table Talk</a:t>
            </a:r>
            <a:endParaRPr sz="2000">
              <a:solidFill>
                <a:srgbClr val="FFFFFF"/>
              </a:solidFill>
            </a:endParaRPr>
          </a:p>
        </p:txBody>
      </p:sp>
      <p:sp>
        <p:nvSpPr>
          <p:cNvPr id="470" name="Google Shape;470;p71"/>
          <p:cNvSpPr txBox="1"/>
          <p:nvPr/>
        </p:nvSpPr>
        <p:spPr>
          <a:xfrm>
            <a:off x="-75" y="4026075"/>
            <a:ext cx="9144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i="1">
                <a:solidFill>
                  <a:schemeClr val="accent5"/>
                </a:solidFill>
                <a:latin typeface="Open Sans ExtraBold"/>
                <a:ea typeface="Open Sans ExtraBold"/>
                <a:cs typeface="Open Sans ExtraBold"/>
                <a:sym typeface="Open Sans ExtraBold"/>
              </a:rPr>
              <a:t>QUESTIONS for the panel: two from each table</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2"/>
          <p:cNvSpPr txBox="1">
            <a:spLocks noGrp="1"/>
          </p:cNvSpPr>
          <p:nvPr>
            <p:ph type="title"/>
          </p:nvPr>
        </p:nvSpPr>
        <p:spPr>
          <a:xfrm>
            <a:off x="3978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PANEL DISCUSSION </a:t>
            </a:r>
            <a:endParaRPr>
              <a:solidFill>
                <a:srgbClr val="0B5394"/>
              </a:solidFill>
              <a:latin typeface="Open Sans ExtraBold"/>
              <a:ea typeface="Open Sans ExtraBold"/>
              <a:cs typeface="Open Sans ExtraBold"/>
              <a:sym typeface="Open Sans ExtraBold"/>
            </a:endParaRPr>
          </a:p>
        </p:txBody>
      </p:sp>
      <p:sp>
        <p:nvSpPr>
          <p:cNvPr id="476" name="Google Shape;476;p72"/>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77" name="Google Shape;477;p72"/>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78" name="Google Shape;478;p72"/>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79" name="Google Shape;479;p72"/>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80" name="Google Shape;480;p72"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72" descr="Background pointer shape in timeline graphic"/>
          <p:cNvSpPr/>
          <p:nvPr/>
        </p:nvSpPr>
        <p:spPr>
          <a:xfrm>
            <a:off x="455600" y="19836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2" descr="Background pointer shape in timeline graphic"/>
          <p:cNvSpPr/>
          <p:nvPr/>
        </p:nvSpPr>
        <p:spPr>
          <a:xfrm>
            <a:off x="455575" y="282785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2" descr="Background pointer shape in timeline graphic"/>
          <p:cNvSpPr/>
          <p:nvPr/>
        </p:nvSpPr>
        <p:spPr>
          <a:xfrm>
            <a:off x="455600" y="36475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2"/>
          <p:cNvSpPr txBox="1">
            <a:spLocks noGrp="1"/>
          </p:cNvSpPr>
          <p:nvPr>
            <p:ph type="title"/>
          </p:nvPr>
        </p:nvSpPr>
        <p:spPr>
          <a:xfrm>
            <a:off x="2691825" y="12417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Meet the Panel</a:t>
            </a:r>
            <a:endParaRPr>
              <a:solidFill>
                <a:srgbClr val="EFEFEF"/>
              </a:solidFill>
              <a:latin typeface="Open Sans ExtraBold"/>
              <a:ea typeface="Open Sans ExtraBold"/>
              <a:cs typeface="Open Sans ExtraBold"/>
              <a:sym typeface="Open Sans ExtraBold"/>
            </a:endParaRPr>
          </a:p>
        </p:txBody>
      </p:sp>
      <p:sp>
        <p:nvSpPr>
          <p:cNvPr id="485" name="Google Shape;485;p72"/>
          <p:cNvSpPr txBox="1">
            <a:spLocks noGrp="1"/>
          </p:cNvSpPr>
          <p:nvPr>
            <p:ph type="title"/>
          </p:nvPr>
        </p:nvSpPr>
        <p:spPr>
          <a:xfrm>
            <a:off x="2691825" y="207855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Presentations</a:t>
            </a:r>
            <a:endParaRPr>
              <a:solidFill>
                <a:srgbClr val="EFEFEF"/>
              </a:solidFill>
              <a:latin typeface="Open Sans ExtraBold"/>
              <a:ea typeface="Open Sans ExtraBold"/>
              <a:cs typeface="Open Sans ExtraBold"/>
              <a:sym typeface="Open Sans ExtraBold"/>
            </a:endParaRPr>
          </a:p>
        </p:txBody>
      </p:sp>
      <p:sp>
        <p:nvSpPr>
          <p:cNvPr id="486" name="Google Shape;486;p72"/>
          <p:cNvSpPr txBox="1">
            <a:spLocks noGrp="1"/>
          </p:cNvSpPr>
          <p:nvPr>
            <p:ph type="title"/>
          </p:nvPr>
        </p:nvSpPr>
        <p:spPr>
          <a:xfrm>
            <a:off x="2691825" y="2915363"/>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EFEFEF"/>
                </a:solidFill>
                <a:latin typeface="Open Sans ExtraBold"/>
                <a:ea typeface="Open Sans ExtraBold"/>
                <a:cs typeface="Open Sans ExtraBold"/>
                <a:sym typeface="Open Sans ExtraBold"/>
              </a:rPr>
              <a:t>Table Talk</a:t>
            </a:r>
            <a:endParaRPr>
              <a:solidFill>
                <a:srgbClr val="EFEFEF"/>
              </a:solidFill>
              <a:latin typeface="Open Sans ExtraBold"/>
              <a:ea typeface="Open Sans ExtraBold"/>
              <a:cs typeface="Open Sans ExtraBold"/>
              <a:sym typeface="Open Sans ExtraBold"/>
            </a:endParaRPr>
          </a:p>
        </p:txBody>
      </p:sp>
      <p:sp>
        <p:nvSpPr>
          <p:cNvPr id="487" name="Google Shape;487;p72"/>
          <p:cNvSpPr txBox="1">
            <a:spLocks noGrp="1"/>
          </p:cNvSpPr>
          <p:nvPr>
            <p:ph type="title"/>
          </p:nvPr>
        </p:nvSpPr>
        <p:spPr>
          <a:xfrm>
            <a:off x="2691825" y="375220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Q &amp; As  </a:t>
            </a:r>
            <a:endParaRPr>
              <a:solidFill>
                <a:srgbClr val="0B5394"/>
              </a:solidFill>
              <a:latin typeface="Open Sans ExtraBold"/>
              <a:ea typeface="Open Sans ExtraBold"/>
              <a:cs typeface="Open Sans ExtraBold"/>
              <a:sym typeface="Open Sans ExtraBold"/>
            </a:endParaRPr>
          </a:p>
        </p:txBody>
      </p:sp>
      <p:sp>
        <p:nvSpPr>
          <p:cNvPr id="488" name="Google Shape;488;p72"/>
          <p:cNvSpPr txBox="1"/>
          <p:nvPr/>
        </p:nvSpPr>
        <p:spPr>
          <a:xfrm>
            <a:off x="6626275" y="4024375"/>
            <a:ext cx="2220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45454"/>
                </a:solidFill>
                <a:highlight>
                  <a:srgbClr val="FFFFFF"/>
                </a:highlight>
                <a:latin typeface="Open Sans"/>
                <a:ea typeface="Open Sans"/>
                <a:cs typeface="Open Sans"/>
                <a:sym typeface="Open Sans"/>
              </a:rPr>
              <a:t>(Timothy Neesam/CBC)</a:t>
            </a:r>
            <a:endParaRPr/>
          </a:p>
        </p:txBody>
      </p:sp>
      <p:pic>
        <p:nvPicPr>
          <p:cNvPr id="489" name="Google Shape;489;p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5120" y="1155325"/>
            <a:ext cx="2683380" cy="293155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3"/>
          <p:cNvSpPr txBox="1">
            <a:spLocks noGrp="1"/>
          </p:cNvSpPr>
          <p:nvPr>
            <p:ph type="title"/>
          </p:nvPr>
        </p:nvSpPr>
        <p:spPr>
          <a:xfrm>
            <a:off x="397800" y="398075"/>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Questions and Answers for the Panel</a:t>
            </a:r>
            <a:endParaRPr>
              <a:solidFill>
                <a:srgbClr val="0B5394"/>
              </a:solidFill>
              <a:latin typeface="Open Sans ExtraBold"/>
              <a:ea typeface="Open Sans ExtraBold"/>
              <a:cs typeface="Open Sans ExtraBold"/>
              <a:sym typeface="Open Sans ExtraBold"/>
            </a:endParaRPr>
          </a:p>
        </p:txBody>
      </p:sp>
      <p:sp>
        <p:nvSpPr>
          <p:cNvPr id="495" name="Google Shape;495;p73"/>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496" name="Google Shape;496;p73"/>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497" name="Google Shape;497;p73"/>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498" name="Google Shape;498;p73"/>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499" name="Google Shape;499;p73"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3"/>
          <p:cNvSpPr txBox="1">
            <a:spLocks noGrp="1"/>
          </p:cNvSpPr>
          <p:nvPr>
            <p:ph type="title"/>
          </p:nvPr>
        </p:nvSpPr>
        <p:spPr>
          <a:xfrm>
            <a:off x="2600700" y="1045075"/>
            <a:ext cx="6543300" cy="290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accent5"/>
                </a:solidFill>
                <a:latin typeface="Open Sans ExtraBold"/>
                <a:ea typeface="Open Sans ExtraBold"/>
                <a:cs typeface="Open Sans ExtraBold"/>
                <a:sym typeface="Open Sans ExtraBold"/>
              </a:rPr>
              <a:t>Round ONE:</a:t>
            </a:r>
            <a:endParaRPr sz="2400">
              <a:solidFill>
                <a:schemeClr val="accent5"/>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r>
              <a:rPr lang="en" sz="2400">
                <a:solidFill>
                  <a:srgbClr val="2A3990"/>
                </a:solidFill>
                <a:latin typeface="Open Sans ExtraBold"/>
                <a:ea typeface="Open Sans ExtraBold"/>
                <a:cs typeface="Open Sans ExtraBold"/>
                <a:sym typeface="Open Sans ExtraBold"/>
              </a:rPr>
              <a:t>Tables ask one question each.</a:t>
            </a:r>
            <a:endParaRPr sz="2400">
              <a:solidFill>
                <a:srgbClr val="2A3990"/>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1200">
              <a:solidFill>
                <a:srgbClr val="2A3990"/>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100" i="1">
                <a:solidFill>
                  <a:srgbClr val="2A3990"/>
                </a:solidFill>
                <a:latin typeface="Open Sans ExtraBold"/>
                <a:ea typeface="Open Sans ExtraBold"/>
                <a:cs typeface="Open Sans ExtraBold"/>
                <a:sym typeface="Open Sans ExtraBold"/>
              </a:rPr>
              <a:t>Direct to a panelist,</a:t>
            </a:r>
            <a:r>
              <a:rPr lang="en" sz="2400" i="1">
                <a:solidFill>
                  <a:srgbClr val="2A3990"/>
                </a:solidFill>
                <a:latin typeface="Open Sans"/>
                <a:ea typeface="Open Sans"/>
                <a:cs typeface="Open Sans"/>
                <a:sym typeface="Open Sans"/>
              </a:rPr>
              <a:t> optional</a:t>
            </a:r>
            <a:r>
              <a:rPr lang="en" sz="2400">
                <a:solidFill>
                  <a:srgbClr val="2A3990"/>
                </a:solidFill>
                <a:latin typeface="Open Sans ExtraBold"/>
                <a:ea typeface="Open Sans ExtraBold"/>
                <a:cs typeface="Open Sans ExtraBold"/>
                <a:sym typeface="Open Sans ExtraBold"/>
              </a:rPr>
              <a:t> </a:t>
            </a:r>
            <a:endParaRPr sz="2400" i="1">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2A3990"/>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chemeClr val="accent5"/>
                </a:solidFill>
                <a:latin typeface="Open Sans ExtraBold"/>
                <a:ea typeface="Open Sans ExtraBold"/>
                <a:cs typeface="Open Sans ExtraBold"/>
                <a:sym typeface="Open Sans ExtraBold"/>
              </a:rPr>
              <a:t>Round TWO: </a:t>
            </a:r>
            <a:endParaRPr sz="2400">
              <a:solidFill>
                <a:schemeClr val="accent5"/>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rgbClr val="2A3990"/>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rgbClr val="2A3990"/>
                </a:solidFill>
                <a:latin typeface="Open Sans ExtraBold"/>
                <a:ea typeface="Open Sans ExtraBold"/>
                <a:cs typeface="Open Sans ExtraBold"/>
                <a:sym typeface="Open Sans ExtraBold"/>
              </a:rPr>
              <a:t>Repeat, time permitting</a:t>
            </a:r>
            <a:endParaRPr sz="2400">
              <a:solidFill>
                <a:srgbClr val="2A3990"/>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i="1">
              <a:solidFill>
                <a:schemeClr val="accent5"/>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a:solidFill>
                <a:srgbClr val="0B5394"/>
              </a:solidFill>
              <a:latin typeface="Open Sans ExtraBold"/>
              <a:ea typeface="Open Sans ExtraBold"/>
              <a:cs typeface="Open Sans ExtraBold"/>
              <a:sym typeface="Open Sans ExtraBold"/>
            </a:endParaRPr>
          </a:p>
        </p:txBody>
      </p:sp>
      <p:sp>
        <p:nvSpPr>
          <p:cNvPr id="501" name="Google Shape;501;p73"/>
          <p:cNvSpPr txBox="1"/>
          <p:nvPr/>
        </p:nvSpPr>
        <p:spPr>
          <a:xfrm>
            <a:off x="788700" y="1241725"/>
            <a:ext cx="1474800" cy="3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rPr>
              <a:t>Q&amp;As</a:t>
            </a:r>
            <a:endParaRPr sz="2000">
              <a:solidFill>
                <a:srgbClr val="FFFFFF"/>
              </a:solidFill>
            </a:endParaRPr>
          </a:p>
        </p:txBody>
      </p:sp>
      <p:sp>
        <p:nvSpPr>
          <p:cNvPr id="502" name="Google Shape;502;p73"/>
          <p:cNvSpPr txBox="1"/>
          <p:nvPr/>
        </p:nvSpPr>
        <p:spPr>
          <a:xfrm>
            <a:off x="-75" y="4026075"/>
            <a:ext cx="9144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chemeClr val="accent5"/>
                </a:solidFill>
                <a:latin typeface="Open Sans ExtraBold"/>
                <a:ea typeface="Open Sans ExtraBold"/>
                <a:cs typeface="Open Sans ExtraBold"/>
                <a:sym typeface="Open Sans ExtraBold"/>
              </a:rPr>
              <a:t>QUESTIONS for the panel: two from each table</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title"/>
          </p:nvPr>
        </p:nvSpPr>
        <p:spPr>
          <a:xfrm>
            <a:off x="397800" y="414325"/>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THANK YOU, PANEL!</a:t>
            </a:r>
            <a:endParaRPr>
              <a:solidFill>
                <a:srgbClr val="0B5394"/>
              </a:solidFill>
              <a:latin typeface="Open Sans ExtraBold"/>
              <a:ea typeface="Open Sans ExtraBold"/>
              <a:cs typeface="Open Sans ExtraBold"/>
              <a:sym typeface="Open Sans ExtraBold"/>
            </a:endParaRPr>
          </a:p>
        </p:txBody>
      </p:sp>
      <p:sp>
        <p:nvSpPr>
          <p:cNvPr id="508" name="Google Shape;508;p74"/>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509" name="Google Shape;509;p74"/>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510" name="Google Shape;510;p74"/>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511" name="Google Shape;511;p74"/>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512" name="Google Shape;512;p74"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4" descr="Background pointer shape in timeline graphic"/>
          <p:cNvSpPr/>
          <p:nvPr/>
        </p:nvSpPr>
        <p:spPr>
          <a:xfrm>
            <a:off x="455600" y="19836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74" descr="Background pointer shape in timeline graphic"/>
          <p:cNvSpPr/>
          <p:nvPr/>
        </p:nvSpPr>
        <p:spPr>
          <a:xfrm>
            <a:off x="455575" y="282785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74" descr="Background pointer shape in timeline graphic"/>
          <p:cNvSpPr/>
          <p:nvPr/>
        </p:nvSpPr>
        <p:spPr>
          <a:xfrm>
            <a:off x="455600" y="36475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4"/>
          <p:cNvSpPr txBox="1">
            <a:spLocks noGrp="1"/>
          </p:cNvSpPr>
          <p:nvPr>
            <p:ph type="title"/>
          </p:nvPr>
        </p:nvSpPr>
        <p:spPr>
          <a:xfrm>
            <a:off x="2544775" y="365727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Glenda Cooper,</a:t>
            </a:r>
            <a:r>
              <a:rPr lang="en" sz="2400">
                <a:solidFill>
                  <a:srgbClr val="0B5394"/>
                </a:solidFill>
                <a:latin typeface="Open Sans ExtraBold"/>
                <a:ea typeface="Open Sans ExtraBold"/>
                <a:cs typeface="Open Sans ExtraBold"/>
                <a:sym typeface="Open Sans ExtraBold"/>
              </a:rPr>
              <a:t> Tamarack</a:t>
            </a:r>
            <a:endParaRPr sz="2400">
              <a:solidFill>
                <a:srgbClr val="0B5394"/>
              </a:solidFill>
              <a:latin typeface="Open Sans ExtraBold"/>
              <a:ea typeface="Open Sans ExtraBold"/>
              <a:cs typeface="Open Sans ExtraBold"/>
              <a:sym typeface="Open Sans ExtraBold"/>
            </a:endParaRPr>
          </a:p>
        </p:txBody>
      </p:sp>
      <p:sp>
        <p:nvSpPr>
          <p:cNvPr id="517" name="Google Shape;517;p74"/>
          <p:cNvSpPr txBox="1">
            <a:spLocks noGrp="1"/>
          </p:cNvSpPr>
          <p:nvPr>
            <p:ph type="title"/>
          </p:nvPr>
        </p:nvSpPr>
        <p:spPr>
          <a:xfrm>
            <a:off x="2544775" y="11941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Eva Bogdan, </a:t>
            </a:r>
            <a:r>
              <a:rPr lang="en" sz="2400">
                <a:solidFill>
                  <a:srgbClr val="0B5394"/>
                </a:solidFill>
                <a:latin typeface="Open Sans ExtraBold"/>
                <a:ea typeface="Open Sans ExtraBold"/>
                <a:cs typeface="Open Sans ExtraBold"/>
                <a:sym typeface="Open Sans ExtraBold"/>
              </a:rPr>
              <a:t>PhD Candidate, UofA</a:t>
            </a:r>
            <a:endParaRPr sz="2400">
              <a:solidFill>
                <a:srgbClr val="0B5394"/>
              </a:solidFill>
              <a:latin typeface="Open Sans ExtraBold"/>
              <a:ea typeface="Open Sans ExtraBold"/>
              <a:cs typeface="Open Sans ExtraBold"/>
              <a:sym typeface="Open Sans ExtraBold"/>
            </a:endParaRPr>
          </a:p>
        </p:txBody>
      </p:sp>
      <p:sp>
        <p:nvSpPr>
          <p:cNvPr id="518" name="Google Shape;518;p74"/>
          <p:cNvSpPr txBox="1">
            <a:spLocks noGrp="1"/>
          </p:cNvSpPr>
          <p:nvPr>
            <p:ph type="title"/>
          </p:nvPr>
        </p:nvSpPr>
        <p:spPr>
          <a:xfrm>
            <a:off x="2544775" y="2030938"/>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Sarah Hunn, </a:t>
            </a:r>
            <a:r>
              <a:rPr lang="en" sz="2400">
                <a:solidFill>
                  <a:srgbClr val="0B5394"/>
                </a:solidFill>
                <a:latin typeface="Open Sans ExtraBold"/>
                <a:ea typeface="Open Sans ExtraBold"/>
                <a:cs typeface="Open Sans ExtraBold"/>
                <a:sym typeface="Open Sans ExtraBold"/>
              </a:rPr>
              <a:t>City </a:t>
            </a:r>
            <a:r>
              <a:rPr lang="en" sz="1800">
                <a:solidFill>
                  <a:srgbClr val="0B5394"/>
                </a:solidFill>
                <a:latin typeface="Open Sans ExtraBold"/>
                <a:ea typeface="Open Sans ExtraBold"/>
                <a:cs typeface="Open Sans ExtraBold"/>
                <a:sym typeface="Open Sans ExtraBold"/>
              </a:rPr>
              <a:t>of</a:t>
            </a:r>
            <a:r>
              <a:rPr lang="en" sz="2400">
                <a:solidFill>
                  <a:srgbClr val="0B5394"/>
                </a:solidFill>
                <a:latin typeface="Open Sans ExtraBold"/>
                <a:ea typeface="Open Sans ExtraBold"/>
                <a:cs typeface="Open Sans ExtraBold"/>
                <a:sym typeface="Open Sans ExtraBold"/>
              </a:rPr>
              <a:t> Victoria</a:t>
            </a:r>
            <a:endParaRPr sz="2400">
              <a:solidFill>
                <a:srgbClr val="0B5394"/>
              </a:solidFill>
              <a:latin typeface="Open Sans ExtraBold"/>
              <a:ea typeface="Open Sans ExtraBold"/>
              <a:cs typeface="Open Sans ExtraBold"/>
              <a:sym typeface="Open Sans ExtraBold"/>
            </a:endParaRPr>
          </a:p>
        </p:txBody>
      </p:sp>
      <p:sp>
        <p:nvSpPr>
          <p:cNvPr id="519" name="Google Shape;519;p74"/>
          <p:cNvSpPr txBox="1">
            <a:spLocks noGrp="1"/>
          </p:cNvSpPr>
          <p:nvPr>
            <p:ph type="title"/>
          </p:nvPr>
        </p:nvSpPr>
        <p:spPr>
          <a:xfrm>
            <a:off x="2544775" y="286777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Adam Conway , </a:t>
            </a:r>
            <a:r>
              <a:rPr lang="en" sz="2400">
                <a:solidFill>
                  <a:srgbClr val="0B5394"/>
                </a:solidFill>
                <a:latin typeface="Open Sans ExtraBold"/>
                <a:ea typeface="Open Sans ExtraBold"/>
                <a:cs typeface="Open Sans ExtraBold"/>
                <a:sym typeface="Open Sans ExtraBold"/>
              </a:rPr>
              <a:t>University </a:t>
            </a:r>
            <a:r>
              <a:rPr lang="en" sz="1800">
                <a:solidFill>
                  <a:srgbClr val="0B5394"/>
                </a:solidFill>
                <a:latin typeface="Open Sans ExtraBold"/>
                <a:ea typeface="Open Sans ExtraBold"/>
                <a:cs typeface="Open Sans ExtraBold"/>
                <a:sym typeface="Open Sans ExtraBold"/>
              </a:rPr>
              <a:t>of</a:t>
            </a:r>
            <a:r>
              <a:rPr lang="en" sz="2400">
                <a:solidFill>
                  <a:srgbClr val="0B5394"/>
                </a:solidFill>
                <a:latin typeface="Open Sans ExtraBold"/>
                <a:ea typeface="Open Sans ExtraBold"/>
                <a:cs typeface="Open Sans ExtraBold"/>
                <a:sym typeface="Open Sans ExtraBold"/>
              </a:rPr>
              <a:t> Alberta</a:t>
            </a:r>
            <a:endParaRPr sz="2400">
              <a:solidFill>
                <a:srgbClr val="0B5394"/>
              </a:solidFill>
              <a:latin typeface="Open Sans ExtraBold"/>
              <a:ea typeface="Open Sans ExtraBold"/>
              <a:cs typeface="Open Sans ExtraBold"/>
              <a:sym typeface="Open Sans ExtraBold"/>
            </a:endParaRPr>
          </a:p>
        </p:txBody>
      </p:sp>
      <p:sp>
        <p:nvSpPr>
          <p:cNvPr id="520" name="Google Shape;520;p74"/>
          <p:cNvSpPr txBox="1"/>
          <p:nvPr/>
        </p:nvSpPr>
        <p:spPr>
          <a:xfrm>
            <a:off x="788700" y="1241713"/>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521" name="Google Shape;521;p74"/>
          <p:cNvSpPr txBox="1"/>
          <p:nvPr/>
        </p:nvSpPr>
        <p:spPr>
          <a:xfrm>
            <a:off x="788700" y="2069125"/>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522" name="Google Shape;522;p74"/>
          <p:cNvSpPr txBox="1"/>
          <p:nvPr/>
        </p:nvSpPr>
        <p:spPr>
          <a:xfrm>
            <a:off x="788700" y="2896538"/>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523" name="Google Shape;523;p74"/>
          <p:cNvSpPr txBox="1"/>
          <p:nvPr/>
        </p:nvSpPr>
        <p:spPr>
          <a:xfrm>
            <a:off x="788700" y="3735250"/>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Convenor</a:t>
            </a:r>
            <a:endParaRPr sz="240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Google Shape;528;p75" descr=" 17-07-008 Council Orientation Documents- GogSlides15.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10"/>
          </a:xfrm>
          <a:prstGeom prst="rect">
            <a:avLst/>
          </a:prstGeom>
          <a:noFill/>
          <a:ln>
            <a:noFill/>
          </a:ln>
        </p:spPr>
      </p:pic>
      <p:sp>
        <p:nvSpPr>
          <p:cNvPr id="529" name="Google Shape;529;p75"/>
          <p:cNvSpPr/>
          <p:nvPr/>
        </p:nvSpPr>
        <p:spPr>
          <a:xfrm>
            <a:off x="274275" y="2092575"/>
            <a:ext cx="6963900" cy="1319100"/>
          </a:xfrm>
          <a:prstGeom prst="rect">
            <a:avLst/>
          </a:prstGeom>
          <a:solidFill>
            <a:srgbClr val="073763"/>
          </a:solidFill>
          <a:ln w="9525"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 sz="2400" b="1" i="1" u="none" strike="noStrike" cap="none">
                <a:solidFill>
                  <a:srgbClr val="FFFFFF"/>
                </a:solidFill>
                <a:latin typeface="Open Sans"/>
                <a:ea typeface="Open Sans"/>
                <a:cs typeface="Open Sans"/>
                <a:sym typeface="Open Sans"/>
              </a:rPr>
              <a:t> </a:t>
            </a:r>
            <a:endParaRPr sz="2400" b="1" i="1" u="none" strike="noStrike" cap="none">
              <a:solidFill>
                <a:srgbClr val="FFFFFF"/>
              </a:solidFill>
              <a:latin typeface="Open Sans"/>
              <a:ea typeface="Open Sans"/>
              <a:cs typeface="Open Sans"/>
              <a:sym typeface="Open Sans"/>
            </a:endParaRPr>
          </a:p>
        </p:txBody>
      </p:sp>
      <p:sp>
        <p:nvSpPr>
          <p:cNvPr id="530" name="Google Shape;530;p75"/>
          <p:cNvSpPr txBox="1"/>
          <p:nvPr/>
        </p:nvSpPr>
        <p:spPr>
          <a:xfrm>
            <a:off x="355025" y="266700"/>
            <a:ext cx="6743700" cy="44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2400" b="1" dirty="0">
              <a:solidFill>
                <a:srgbClr val="FFFFFF"/>
              </a:solidFill>
            </a:endParaRPr>
          </a:p>
          <a:p>
            <a:pPr marL="0" lvl="0" indent="0" algn="l" rtl="0">
              <a:spcBef>
                <a:spcPts val="0"/>
              </a:spcBef>
              <a:spcAft>
                <a:spcPts val="0"/>
              </a:spcAft>
              <a:buClr>
                <a:schemeClr val="dk1"/>
              </a:buClr>
              <a:buSzPts val="1100"/>
              <a:buFont typeface="Arial"/>
              <a:buNone/>
            </a:pPr>
            <a:r>
              <a:rPr lang="en" sz="3000" b="1" dirty="0">
                <a:solidFill>
                  <a:schemeClr val="lt1"/>
                </a:solidFill>
              </a:rPr>
              <a:t>For more info: </a:t>
            </a:r>
            <a:endParaRPr sz="3000" b="1" dirty="0">
              <a:solidFill>
                <a:schemeClr val="lt1"/>
              </a:solidFill>
            </a:endParaRPr>
          </a:p>
          <a:p>
            <a:pPr marL="0" lvl="0" indent="0" algn="l" rtl="0">
              <a:spcBef>
                <a:spcPts val="0"/>
              </a:spcBef>
              <a:spcAft>
                <a:spcPts val="0"/>
              </a:spcAft>
              <a:buClr>
                <a:schemeClr val="dk1"/>
              </a:buClr>
              <a:buSzPts val="1100"/>
              <a:buFont typeface="Arial"/>
              <a:buNone/>
            </a:pPr>
            <a:endParaRPr sz="3000" b="1" dirty="0">
              <a:solidFill>
                <a:schemeClr val="lt1"/>
              </a:solidFill>
            </a:endParaRPr>
          </a:p>
          <a:p>
            <a:pPr marL="0" lvl="0" indent="0" algn="l" rtl="0">
              <a:spcBef>
                <a:spcPts val="0"/>
              </a:spcBef>
              <a:spcAft>
                <a:spcPts val="0"/>
              </a:spcAft>
              <a:buNone/>
            </a:pPr>
            <a:r>
              <a:rPr lang="en" sz="2400" b="1" dirty="0">
                <a:solidFill>
                  <a:srgbClr val="FFFFFF"/>
                </a:solidFill>
              </a:rPr>
              <a:t>Heather Wheeliker</a:t>
            </a:r>
            <a:endParaRPr sz="2400" b="1" dirty="0">
              <a:solidFill>
                <a:srgbClr val="FFFFFF"/>
              </a:solidFill>
            </a:endParaRPr>
          </a:p>
          <a:p>
            <a:pPr marL="0" lvl="0" indent="0" algn="l" rtl="0">
              <a:spcBef>
                <a:spcPts val="0"/>
              </a:spcBef>
              <a:spcAft>
                <a:spcPts val="0"/>
              </a:spcAft>
              <a:buNone/>
            </a:pPr>
            <a:r>
              <a:rPr lang="en" sz="2400" dirty="0">
                <a:solidFill>
                  <a:srgbClr val="FFFFFF"/>
                </a:solidFill>
              </a:rPr>
              <a:t>Policy and Environmental Management Unit</a:t>
            </a:r>
            <a:endParaRPr sz="2400" dirty="0">
              <a:solidFill>
                <a:srgbClr val="FFFFFF"/>
              </a:solidFill>
            </a:endParaRPr>
          </a:p>
          <a:p>
            <a:pPr marL="0" lvl="0" indent="0" algn="l" rtl="0">
              <a:spcBef>
                <a:spcPts val="0"/>
              </a:spcBef>
              <a:spcAft>
                <a:spcPts val="0"/>
              </a:spcAft>
              <a:buNone/>
            </a:pPr>
            <a:r>
              <a:rPr lang="en" sz="2400" dirty="0">
                <a:solidFill>
                  <a:srgbClr val="FFFFFF"/>
                </a:solidFill>
              </a:rPr>
              <a:t>e: heather.wheeliker@edmonton.ca</a:t>
            </a:r>
            <a:endParaRPr sz="2400" dirty="0">
              <a:solidFill>
                <a:srgbClr val="FFFFFF"/>
              </a:solidFill>
            </a:endParaRPr>
          </a:p>
          <a:p>
            <a:pPr marL="0" lvl="0" indent="0" algn="l" rtl="0">
              <a:spcBef>
                <a:spcPts val="0"/>
              </a:spcBef>
              <a:spcAft>
                <a:spcPts val="0"/>
              </a:spcAft>
              <a:buNone/>
            </a:pPr>
            <a:r>
              <a:rPr lang="en" sz="2400" dirty="0">
                <a:solidFill>
                  <a:srgbClr val="FFFFFF"/>
                </a:solidFill>
              </a:rPr>
              <a:t>w: edmonton.ca/resilientedmonton</a:t>
            </a:r>
            <a:endParaRPr sz="2400" dirty="0">
              <a:solidFill>
                <a:srgbClr val="FFFFFF"/>
              </a:solidFill>
            </a:endParaRPr>
          </a:p>
          <a:p>
            <a:pPr marL="0" lvl="0" indent="0" algn="l" rtl="0">
              <a:spcBef>
                <a:spcPts val="0"/>
              </a:spcBef>
              <a:spcAft>
                <a:spcPts val="0"/>
              </a:spcAft>
              <a:buNone/>
            </a:pPr>
            <a:endParaRPr sz="2400" dirty="0">
              <a:solidFill>
                <a:srgbClr val="FFFFFF"/>
              </a:solidFill>
            </a:endParaRPr>
          </a:p>
          <a:p>
            <a:pPr marL="0" lvl="0" indent="0" algn="l" rtl="0">
              <a:spcBef>
                <a:spcPts val="0"/>
              </a:spcBef>
              <a:spcAft>
                <a:spcPts val="0"/>
              </a:spcAft>
              <a:buNone/>
            </a:pPr>
            <a:endParaRPr sz="2400" dirty="0">
              <a:solidFill>
                <a:srgbClr val="FFFFFF"/>
              </a:solidFill>
            </a:endParaRPr>
          </a:p>
          <a:p>
            <a:pPr marL="0" lvl="0" indent="0" algn="l" rtl="0">
              <a:spcBef>
                <a:spcPts val="0"/>
              </a:spcBef>
              <a:spcAft>
                <a:spcPts val="0"/>
              </a:spcAft>
              <a:buNone/>
            </a:pPr>
            <a:endParaRPr sz="2400" dirty="0">
              <a:solidFill>
                <a:srgbClr val="FFFFFF"/>
              </a:solidFill>
            </a:endParaRPr>
          </a:p>
          <a:p>
            <a:pPr marL="0" lvl="0" indent="0" algn="l" rtl="0">
              <a:spcBef>
                <a:spcPts val="0"/>
              </a:spcBef>
              <a:spcAft>
                <a:spcPts val="0"/>
              </a:spcAft>
              <a:buNone/>
            </a:pPr>
            <a:endParaRPr dirty="0">
              <a:solidFill>
                <a:srgbClr val="FFFFFF"/>
              </a:solidFill>
            </a:endParaRPr>
          </a:p>
        </p:txBody>
      </p:sp>
      <p:cxnSp>
        <p:nvCxnSpPr>
          <p:cNvPr id="531" name="Google Shape;531;p75"/>
          <p:cNvCxnSpPr/>
          <p:nvPr/>
        </p:nvCxnSpPr>
        <p:spPr>
          <a:xfrm rot="10800000" flipH="1">
            <a:off x="421825" y="3295600"/>
            <a:ext cx="6147900" cy="13200"/>
          </a:xfrm>
          <a:prstGeom prst="straightConnector1">
            <a:avLst/>
          </a:prstGeom>
          <a:noFill/>
          <a:ln w="9525" cap="flat" cmpd="sng">
            <a:solidFill>
              <a:schemeClr val="lt2"/>
            </a:solidFill>
            <a:prstDash val="solid"/>
            <a:round/>
            <a:headEnd type="none" w="med" len="med"/>
            <a:tailEnd type="none" w="med" len="med"/>
          </a:ln>
        </p:spPr>
      </p:cxnSp>
      <p:pic>
        <p:nvPicPr>
          <p:cNvPr id="532" name="Google Shape;532;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96049" y="3950953"/>
            <a:ext cx="1516500" cy="11925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45"/>
          <p:cNvPicPr preferRelativeResize="0"/>
          <p:nvPr/>
        </p:nvPicPr>
        <p:blipFill>
          <a:blip r:embed="rId3">
            <a:alphaModFix/>
          </a:blip>
          <a:stretch>
            <a:fillRect/>
          </a:stretch>
        </p:blipFill>
        <p:spPr>
          <a:xfrm>
            <a:off x="28425" y="0"/>
            <a:ext cx="9144000" cy="5143500"/>
          </a:xfrm>
          <a:prstGeom prst="rect">
            <a:avLst/>
          </a:prstGeom>
          <a:noFill/>
          <a:ln>
            <a:noFill/>
          </a:ln>
        </p:spPr>
      </p:pic>
      <p:sp>
        <p:nvSpPr>
          <p:cNvPr id="130" name="Google Shape;130;p45"/>
          <p:cNvSpPr txBox="1"/>
          <p:nvPr/>
        </p:nvSpPr>
        <p:spPr>
          <a:xfrm>
            <a:off x="28425" y="4727100"/>
            <a:ext cx="6190500" cy="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solidFill>
                  <a:srgbClr val="FFFFFF"/>
                </a:solidFill>
              </a:rPr>
              <a:t>Photo </a:t>
            </a:r>
            <a:r>
              <a:rPr lang="en" sz="2000" dirty="0">
                <a:solidFill>
                  <a:srgbClr val="FFFFFF"/>
                </a:solidFill>
              </a:rPr>
              <a:t>Credit: Sean Kilpatrick/Canadian </a:t>
            </a:r>
            <a:r>
              <a:rPr lang="en" sz="2000" dirty="0" smtClean="0">
                <a:solidFill>
                  <a:srgbClr val="FFFFFF"/>
                </a:solidFill>
              </a:rPr>
              <a:t>Press</a:t>
            </a:r>
            <a:endParaRPr sz="20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0125" y="0"/>
            <a:ext cx="7763762" cy="5143501"/>
          </a:xfrm>
          <a:prstGeom prst="rect">
            <a:avLst/>
          </a:prstGeom>
          <a:noFill/>
          <a:ln>
            <a:noFill/>
          </a:ln>
        </p:spPr>
      </p:pic>
      <p:sp>
        <p:nvSpPr>
          <p:cNvPr id="136" name="Google Shape;136;p46"/>
          <p:cNvSpPr txBox="1"/>
          <p:nvPr/>
        </p:nvSpPr>
        <p:spPr>
          <a:xfrm>
            <a:off x="690175" y="4722000"/>
            <a:ext cx="4981800" cy="4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Photo Credit: Paul Daly/The Canadian Press  </a:t>
            </a:r>
            <a:endParaRPr sz="18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4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44950" y="2454025"/>
            <a:ext cx="4028026" cy="2565379"/>
          </a:xfrm>
          <a:prstGeom prst="rect">
            <a:avLst/>
          </a:prstGeom>
          <a:noFill/>
          <a:ln>
            <a:noFill/>
          </a:ln>
        </p:spPr>
      </p:pic>
      <p:sp>
        <p:nvSpPr>
          <p:cNvPr id="142" name="Google Shape;142;p47"/>
          <p:cNvSpPr txBox="1"/>
          <p:nvPr/>
        </p:nvSpPr>
        <p:spPr>
          <a:xfrm>
            <a:off x="4444976" y="4809175"/>
            <a:ext cx="2584500" cy="21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t>Photo Credit: Paul Daly/The Canadian Press  </a:t>
            </a:r>
            <a:endParaRPr sz="800" b="1"/>
          </a:p>
        </p:txBody>
      </p:sp>
      <p:pic>
        <p:nvPicPr>
          <p:cNvPr id="143" name="Google Shape;143;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51525" y="2454075"/>
            <a:ext cx="4193426" cy="2565475"/>
          </a:xfrm>
          <a:prstGeom prst="rect">
            <a:avLst/>
          </a:prstGeom>
          <a:noFill/>
          <a:ln>
            <a:noFill/>
          </a:ln>
        </p:spPr>
      </p:pic>
      <p:sp>
        <p:nvSpPr>
          <p:cNvPr id="144" name="Google Shape;144;p47"/>
          <p:cNvSpPr txBox="1"/>
          <p:nvPr/>
        </p:nvSpPr>
        <p:spPr>
          <a:xfrm>
            <a:off x="251525" y="4811857"/>
            <a:ext cx="2838900" cy="2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smtClean="0">
                <a:solidFill>
                  <a:srgbClr val="FFFFFF"/>
                </a:solidFill>
              </a:rPr>
              <a:t>Photo </a:t>
            </a:r>
            <a:r>
              <a:rPr lang="en" sz="900" dirty="0">
                <a:solidFill>
                  <a:srgbClr val="FFFFFF"/>
                </a:solidFill>
              </a:rPr>
              <a:t>Credit: Sean Kilpatrick/Canadian </a:t>
            </a:r>
            <a:r>
              <a:rPr lang="en" sz="900" dirty="0" smtClean="0">
                <a:solidFill>
                  <a:srgbClr val="FFFFFF"/>
                </a:solidFill>
              </a:rPr>
              <a:t>Press</a:t>
            </a:r>
            <a:endParaRPr sz="900" dirty="0">
              <a:solidFill>
                <a:srgbClr val="FFFFFF"/>
              </a:solidFill>
            </a:endParaRPr>
          </a:p>
        </p:txBody>
      </p:sp>
      <p:pic>
        <p:nvPicPr>
          <p:cNvPr id="145" name="Google Shape;145;p4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382950" y="0"/>
            <a:ext cx="4090026" cy="2453975"/>
          </a:xfrm>
          <a:prstGeom prst="rect">
            <a:avLst/>
          </a:prstGeom>
          <a:noFill/>
          <a:ln>
            <a:noFill/>
          </a:ln>
        </p:spPr>
      </p:pic>
      <p:sp>
        <p:nvSpPr>
          <p:cNvPr id="146" name="Google Shape;146;p47"/>
          <p:cNvSpPr txBox="1"/>
          <p:nvPr/>
        </p:nvSpPr>
        <p:spPr>
          <a:xfrm>
            <a:off x="4386324" y="2069775"/>
            <a:ext cx="19302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dirty="0" smtClean="0"/>
              <a:t>Photo </a:t>
            </a:r>
            <a:r>
              <a:rPr lang="en" sz="900" b="1" dirty="0"/>
              <a:t>Credit: </a:t>
            </a:r>
            <a:endParaRPr sz="900" b="1" dirty="0"/>
          </a:p>
          <a:p>
            <a:pPr marL="0" lvl="0" indent="0" algn="l" rtl="0">
              <a:spcBef>
                <a:spcPts val="0"/>
              </a:spcBef>
              <a:spcAft>
                <a:spcPts val="0"/>
              </a:spcAft>
              <a:buNone/>
            </a:pPr>
            <a:r>
              <a:rPr lang="en" sz="900" b="1" dirty="0"/>
              <a:t>Ryan Remiorz/Canadian </a:t>
            </a:r>
            <a:r>
              <a:rPr lang="en" sz="900" b="1" dirty="0" smtClean="0"/>
              <a:t>Press</a:t>
            </a:r>
            <a:endParaRPr sz="900" b="1" dirty="0"/>
          </a:p>
        </p:txBody>
      </p:sp>
      <p:pic>
        <p:nvPicPr>
          <p:cNvPr id="147" name="Google Shape;147;p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35150" y="0"/>
            <a:ext cx="4193424" cy="2453976"/>
          </a:xfrm>
          <a:prstGeom prst="rect">
            <a:avLst/>
          </a:prstGeom>
          <a:noFill/>
          <a:ln>
            <a:noFill/>
          </a:ln>
        </p:spPr>
      </p:pic>
      <p:sp>
        <p:nvSpPr>
          <p:cNvPr id="148" name="Google Shape;148;p47"/>
          <p:cNvSpPr txBox="1"/>
          <p:nvPr/>
        </p:nvSpPr>
        <p:spPr>
          <a:xfrm>
            <a:off x="375392" y="2143727"/>
            <a:ext cx="1824900" cy="23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FFFFF"/>
                </a:solidFill>
              </a:rPr>
              <a:t>Photo credit: cbc.ca/news</a:t>
            </a:r>
            <a:endParaRPr sz="90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8"/>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PANEL DISCUSSION SESSION STRUCTURE </a:t>
            </a:r>
            <a:endParaRPr>
              <a:solidFill>
                <a:srgbClr val="0B5394"/>
              </a:solidFill>
              <a:latin typeface="Open Sans ExtraBold"/>
              <a:ea typeface="Open Sans ExtraBold"/>
              <a:cs typeface="Open Sans ExtraBold"/>
              <a:sym typeface="Open Sans ExtraBold"/>
            </a:endParaRPr>
          </a:p>
        </p:txBody>
      </p:sp>
      <p:sp>
        <p:nvSpPr>
          <p:cNvPr id="154" name="Google Shape;154;p48"/>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155" name="Google Shape;155;p48"/>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156" name="Google Shape;156;p48"/>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157" name="Google Shape;157;p48"/>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158" name="Google Shape;158;p48"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8" descr="Background pointer shape in timeline graphic"/>
          <p:cNvSpPr/>
          <p:nvPr/>
        </p:nvSpPr>
        <p:spPr>
          <a:xfrm>
            <a:off x="455600" y="19836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48" descr="Background pointer shape in timeline graphic"/>
          <p:cNvSpPr/>
          <p:nvPr/>
        </p:nvSpPr>
        <p:spPr>
          <a:xfrm>
            <a:off x="455575" y="282785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8" descr="Background pointer shape in timeline graphic"/>
          <p:cNvSpPr/>
          <p:nvPr/>
        </p:nvSpPr>
        <p:spPr>
          <a:xfrm>
            <a:off x="455600" y="36475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48"/>
          <p:cNvSpPr txBox="1">
            <a:spLocks noGrp="1"/>
          </p:cNvSpPr>
          <p:nvPr>
            <p:ph type="title"/>
          </p:nvPr>
        </p:nvSpPr>
        <p:spPr>
          <a:xfrm>
            <a:off x="2691825" y="12417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Meet the Panel</a:t>
            </a:r>
            <a:endParaRPr>
              <a:solidFill>
                <a:srgbClr val="0B5394"/>
              </a:solidFill>
              <a:latin typeface="Open Sans ExtraBold"/>
              <a:ea typeface="Open Sans ExtraBold"/>
              <a:cs typeface="Open Sans ExtraBold"/>
              <a:sym typeface="Open Sans ExtraBold"/>
            </a:endParaRPr>
          </a:p>
        </p:txBody>
      </p:sp>
      <p:sp>
        <p:nvSpPr>
          <p:cNvPr id="163" name="Google Shape;163;p48"/>
          <p:cNvSpPr txBox="1">
            <a:spLocks noGrp="1"/>
          </p:cNvSpPr>
          <p:nvPr>
            <p:ph type="title"/>
          </p:nvPr>
        </p:nvSpPr>
        <p:spPr>
          <a:xfrm>
            <a:off x="2691825" y="207855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Presentations</a:t>
            </a:r>
            <a:endParaRPr>
              <a:solidFill>
                <a:srgbClr val="0B5394"/>
              </a:solidFill>
              <a:latin typeface="Open Sans ExtraBold"/>
              <a:ea typeface="Open Sans ExtraBold"/>
              <a:cs typeface="Open Sans ExtraBold"/>
              <a:sym typeface="Open Sans ExtraBold"/>
            </a:endParaRPr>
          </a:p>
        </p:txBody>
      </p:sp>
      <p:sp>
        <p:nvSpPr>
          <p:cNvPr id="164" name="Google Shape;164;p48"/>
          <p:cNvSpPr txBox="1">
            <a:spLocks noGrp="1"/>
          </p:cNvSpPr>
          <p:nvPr>
            <p:ph type="title"/>
          </p:nvPr>
        </p:nvSpPr>
        <p:spPr>
          <a:xfrm>
            <a:off x="2691825" y="2915363"/>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Table Talk</a:t>
            </a:r>
            <a:endParaRPr>
              <a:solidFill>
                <a:srgbClr val="0B5394"/>
              </a:solidFill>
              <a:latin typeface="Open Sans ExtraBold"/>
              <a:ea typeface="Open Sans ExtraBold"/>
              <a:cs typeface="Open Sans ExtraBold"/>
              <a:sym typeface="Open Sans ExtraBold"/>
            </a:endParaRPr>
          </a:p>
        </p:txBody>
      </p:sp>
      <p:sp>
        <p:nvSpPr>
          <p:cNvPr id="165" name="Google Shape;165;p48"/>
          <p:cNvSpPr txBox="1">
            <a:spLocks noGrp="1"/>
          </p:cNvSpPr>
          <p:nvPr>
            <p:ph type="title"/>
          </p:nvPr>
        </p:nvSpPr>
        <p:spPr>
          <a:xfrm>
            <a:off x="2691825" y="3752200"/>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Q &amp; As  </a:t>
            </a:r>
            <a:endParaRPr>
              <a:solidFill>
                <a:srgbClr val="0B5394"/>
              </a:solidFill>
              <a:latin typeface="Open Sans ExtraBold"/>
              <a:ea typeface="Open Sans ExtraBold"/>
              <a:cs typeface="Open Sans ExtraBold"/>
              <a:sym typeface="Open Sans ExtraBold"/>
            </a:endParaRPr>
          </a:p>
        </p:txBody>
      </p:sp>
      <p:sp>
        <p:nvSpPr>
          <p:cNvPr id="166" name="Google Shape;166;p48"/>
          <p:cNvSpPr txBox="1"/>
          <p:nvPr/>
        </p:nvSpPr>
        <p:spPr>
          <a:xfrm>
            <a:off x="6626275" y="4024375"/>
            <a:ext cx="2220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45454"/>
                </a:solidFill>
                <a:highlight>
                  <a:srgbClr val="FFFFFF"/>
                </a:highlight>
                <a:latin typeface="Open Sans"/>
                <a:ea typeface="Open Sans"/>
                <a:cs typeface="Open Sans"/>
                <a:sym typeface="Open Sans"/>
              </a:rPr>
              <a:t>(Timothy Neesam/CBC)</a:t>
            </a:r>
            <a:endParaRPr/>
          </a:p>
        </p:txBody>
      </p:sp>
      <p:pic>
        <p:nvPicPr>
          <p:cNvPr id="167" name="Google Shape;167;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5120" y="1155325"/>
            <a:ext cx="2683380" cy="29315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9"/>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MEET THE PANEL</a:t>
            </a:r>
            <a:endParaRPr>
              <a:solidFill>
                <a:srgbClr val="0B5394"/>
              </a:solidFill>
              <a:latin typeface="Open Sans ExtraBold"/>
              <a:ea typeface="Open Sans ExtraBold"/>
              <a:cs typeface="Open Sans ExtraBold"/>
              <a:sym typeface="Open Sans ExtraBold"/>
            </a:endParaRPr>
          </a:p>
        </p:txBody>
      </p:sp>
      <p:sp>
        <p:nvSpPr>
          <p:cNvPr id="173" name="Google Shape;173;p49"/>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174" name="Google Shape;174;p49"/>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175" name="Google Shape;175;p49"/>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176" name="Google Shape;176;p49"/>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177" name="Google Shape;177;p49"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9" descr="Background pointer shape in timeline graphic"/>
          <p:cNvSpPr/>
          <p:nvPr/>
        </p:nvSpPr>
        <p:spPr>
          <a:xfrm>
            <a:off x="455600" y="19836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9" descr="Background pointer shape in timeline graphic"/>
          <p:cNvSpPr/>
          <p:nvPr/>
        </p:nvSpPr>
        <p:spPr>
          <a:xfrm>
            <a:off x="455575" y="2827850"/>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9" descr="Background pointer shape in timeline graphic"/>
          <p:cNvSpPr/>
          <p:nvPr/>
        </p:nvSpPr>
        <p:spPr>
          <a:xfrm>
            <a:off x="455600" y="364757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9"/>
          <p:cNvSpPr txBox="1">
            <a:spLocks noGrp="1"/>
          </p:cNvSpPr>
          <p:nvPr>
            <p:ph type="title"/>
          </p:nvPr>
        </p:nvSpPr>
        <p:spPr>
          <a:xfrm>
            <a:off x="2544775" y="365727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Heather Wheeliker, </a:t>
            </a:r>
            <a:r>
              <a:rPr lang="en" sz="2400">
                <a:solidFill>
                  <a:srgbClr val="0B5394"/>
                </a:solidFill>
                <a:latin typeface="Open Sans ExtraBold"/>
                <a:ea typeface="Open Sans ExtraBold"/>
                <a:cs typeface="Open Sans ExtraBold"/>
                <a:sym typeface="Open Sans ExtraBold"/>
              </a:rPr>
              <a:t>City</a:t>
            </a:r>
            <a:r>
              <a:rPr lang="en" sz="1800">
                <a:solidFill>
                  <a:srgbClr val="0B5394"/>
                </a:solidFill>
                <a:latin typeface="Open Sans ExtraBold"/>
                <a:ea typeface="Open Sans ExtraBold"/>
                <a:cs typeface="Open Sans ExtraBold"/>
                <a:sym typeface="Open Sans ExtraBold"/>
              </a:rPr>
              <a:t> of </a:t>
            </a:r>
            <a:r>
              <a:rPr lang="en" sz="2300">
                <a:solidFill>
                  <a:srgbClr val="0B5394"/>
                </a:solidFill>
                <a:latin typeface="Open Sans ExtraBold"/>
                <a:ea typeface="Open Sans ExtraBold"/>
                <a:cs typeface="Open Sans ExtraBold"/>
                <a:sym typeface="Open Sans ExtraBold"/>
              </a:rPr>
              <a:t>Edmonton</a:t>
            </a:r>
            <a:endParaRPr sz="2300">
              <a:solidFill>
                <a:srgbClr val="0B5394"/>
              </a:solidFill>
              <a:latin typeface="Open Sans ExtraBold"/>
              <a:ea typeface="Open Sans ExtraBold"/>
              <a:cs typeface="Open Sans ExtraBold"/>
              <a:sym typeface="Open Sans ExtraBold"/>
            </a:endParaRPr>
          </a:p>
        </p:txBody>
      </p:sp>
      <p:sp>
        <p:nvSpPr>
          <p:cNvPr id="182" name="Google Shape;182;p49"/>
          <p:cNvSpPr txBox="1">
            <a:spLocks noGrp="1"/>
          </p:cNvSpPr>
          <p:nvPr>
            <p:ph type="title"/>
          </p:nvPr>
        </p:nvSpPr>
        <p:spPr>
          <a:xfrm>
            <a:off x="2544775" y="1194288"/>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Eva Bogdan, </a:t>
            </a:r>
            <a:r>
              <a:rPr lang="en" sz="2400">
                <a:solidFill>
                  <a:srgbClr val="0B5394"/>
                </a:solidFill>
                <a:latin typeface="Open Sans ExtraBold"/>
                <a:ea typeface="Open Sans ExtraBold"/>
                <a:cs typeface="Open Sans ExtraBold"/>
                <a:sym typeface="Open Sans ExtraBold"/>
              </a:rPr>
              <a:t>PhD Candidate, UofA</a:t>
            </a:r>
            <a:endParaRPr sz="2400">
              <a:solidFill>
                <a:srgbClr val="0B5394"/>
              </a:solidFill>
              <a:latin typeface="Open Sans ExtraBold"/>
              <a:ea typeface="Open Sans ExtraBold"/>
              <a:cs typeface="Open Sans ExtraBold"/>
              <a:sym typeface="Open Sans ExtraBold"/>
            </a:endParaRPr>
          </a:p>
        </p:txBody>
      </p:sp>
      <p:sp>
        <p:nvSpPr>
          <p:cNvPr id="183" name="Google Shape;183;p49"/>
          <p:cNvSpPr txBox="1">
            <a:spLocks noGrp="1"/>
          </p:cNvSpPr>
          <p:nvPr>
            <p:ph type="title"/>
          </p:nvPr>
        </p:nvSpPr>
        <p:spPr>
          <a:xfrm>
            <a:off x="2544775" y="19847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Sarah Hunn, </a:t>
            </a:r>
            <a:r>
              <a:rPr lang="en" sz="2400">
                <a:solidFill>
                  <a:srgbClr val="0B5394"/>
                </a:solidFill>
                <a:latin typeface="Open Sans ExtraBold"/>
                <a:ea typeface="Open Sans ExtraBold"/>
                <a:cs typeface="Open Sans ExtraBold"/>
                <a:sym typeface="Open Sans ExtraBold"/>
              </a:rPr>
              <a:t>City </a:t>
            </a:r>
            <a:r>
              <a:rPr lang="en" sz="1800">
                <a:solidFill>
                  <a:srgbClr val="0B5394"/>
                </a:solidFill>
                <a:latin typeface="Open Sans ExtraBold"/>
                <a:ea typeface="Open Sans ExtraBold"/>
                <a:cs typeface="Open Sans ExtraBold"/>
                <a:sym typeface="Open Sans ExtraBold"/>
              </a:rPr>
              <a:t>of</a:t>
            </a:r>
            <a:r>
              <a:rPr lang="en" sz="2400">
                <a:solidFill>
                  <a:srgbClr val="0B5394"/>
                </a:solidFill>
                <a:latin typeface="Open Sans ExtraBold"/>
                <a:ea typeface="Open Sans ExtraBold"/>
                <a:cs typeface="Open Sans ExtraBold"/>
                <a:sym typeface="Open Sans ExtraBold"/>
              </a:rPr>
              <a:t> Victoria</a:t>
            </a:r>
            <a:endParaRPr sz="2400">
              <a:solidFill>
                <a:srgbClr val="0B5394"/>
              </a:solidFill>
              <a:latin typeface="Open Sans ExtraBold"/>
              <a:ea typeface="Open Sans ExtraBold"/>
              <a:cs typeface="Open Sans ExtraBold"/>
              <a:sym typeface="Open Sans ExtraBold"/>
            </a:endParaRPr>
          </a:p>
        </p:txBody>
      </p:sp>
      <p:sp>
        <p:nvSpPr>
          <p:cNvPr id="184" name="Google Shape;184;p49"/>
          <p:cNvSpPr txBox="1">
            <a:spLocks noGrp="1"/>
          </p:cNvSpPr>
          <p:nvPr>
            <p:ph type="title"/>
          </p:nvPr>
        </p:nvSpPr>
        <p:spPr>
          <a:xfrm>
            <a:off x="2544775" y="2812025"/>
            <a:ext cx="6452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Adam Conway , </a:t>
            </a:r>
            <a:r>
              <a:rPr lang="en" sz="2400">
                <a:solidFill>
                  <a:srgbClr val="0B5394"/>
                </a:solidFill>
                <a:latin typeface="Open Sans ExtraBold"/>
                <a:ea typeface="Open Sans ExtraBold"/>
                <a:cs typeface="Open Sans ExtraBold"/>
                <a:sym typeface="Open Sans ExtraBold"/>
              </a:rPr>
              <a:t>University </a:t>
            </a:r>
            <a:r>
              <a:rPr lang="en" sz="1800">
                <a:solidFill>
                  <a:srgbClr val="0B5394"/>
                </a:solidFill>
                <a:latin typeface="Open Sans ExtraBold"/>
                <a:ea typeface="Open Sans ExtraBold"/>
                <a:cs typeface="Open Sans ExtraBold"/>
                <a:sym typeface="Open Sans ExtraBold"/>
              </a:rPr>
              <a:t>of</a:t>
            </a:r>
            <a:r>
              <a:rPr lang="en" sz="2400">
                <a:solidFill>
                  <a:srgbClr val="0B5394"/>
                </a:solidFill>
                <a:latin typeface="Open Sans ExtraBold"/>
                <a:ea typeface="Open Sans ExtraBold"/>
                <a:cs typeface="Open Sans ExtraBold"/>
                <a:sym typeface="Open Sans ExtraBold"/>
              </a:rPr>
              <a:t> Alberta</a:t>
            </a:r>
            <a:endParaRPr sz="2400">
              <a:solidFill>
                <a:srgbClr val="0B5394"/>
              </a:solidFill>
              <a:latin typeface="Open Sans ExtraBold"/>
              <a:ea typeface="Open Sans ExtraBold"/>
              <a:cs typeface="Open Sans ExtraBold"/>
              <a:sym typeface="Open Sans ExtraBold"/>
            </a:endParaRPr>
          </a:p>
        </p:txBody>
      </p:sp>
      <p:sp>
        <p:nvSpPr>
          <p:cNvPr id="185" name="Google Shape;185;p49"/>
          <p:cNvSpPr txBox="1"/>
          <p:nvPr/>
        </p:nvSpPr>
        <p:spPr>
          <a:xfrm>
            <a:off x="788700" y="1241713"/>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186" name="Google Shape;186;p49"/>
          <p:cNvSpPr txBox="1"/>
          <p:nvPr/>
        </p:nvSpPr>
        <p:spPr>
          <a:xfrm>
            <a:off x="788700" y="2069125"/>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187" name="Google Shape;187;p49"/>
          <p:cNvSpPr txBox="1"/>
          <p:nvPr/>
        </p:nvSpPr>
        <p:spPr>
          <a:xfrm>
            <a:off x="788700" y="2896538"/>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Panelist</a:t>
            </a:r>
            <a:endParaRPr sz="2400">
              <a:solidFill>
                <a:srgbClr val="FFFFFF"/>
              </a:solidFill>
            </a:endParaRPr>
          </a:p>
        </p:txBody>
      </p:sp>
      <p:sp>
        <p:nvSpPr>
          <p:cNvPr id="188" name="Google Shape;188;p49"/>
          <p:cNvSpPr txBox="1"/>
          <p:nvPr/>
        </p:nvSpPr>
        <p:spPr>
          <a:xfrm>
            <a:off x="788700" y="3735250"/>
            <a:ext cx="15741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Facilitator</a:t>
            </a:r>
            <a:endParaRPr sz="240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0"/>
          <p:cNvSpPr txBox="1">
            <a:spLocks noGrp="1"/>
          </p:cNvSpPr>
          <p:nvPr>
            <p:ph type="title"/>
          </p:nvPr>
        </p:nvSpPr>
        <p:spPr>
          <a:xfrm>
            <a:off x="311700" y="404900"/>
            <a:ext cx="8763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B5394"/>
                </a:solidFill>
                <a:latin typeface="Open Sans ExtraBold"/>
                <a:ea typeface="Open Sans ExtraBold"/>
                <a:cs typeface="Open Sans ExtraBold"/>
                <a:sym typeface="Open Sans ExtraBold"/>
              </a:rPr>
              <a:t>PRESENTATIONS</a:t>
            </a:r>
            <a:endParaRPr>
              <a:solidFill>
                <a:srgbClr val="0B5394"/>
              </a:solidFill>
              <a:latin typeface="Open Sans ExtraBold"/>
              <a:ea typeface="Open Sans ExtraBold"/>
              <a:cs typeface="Open Sans ExtraBold"/>
              <a:sym typeface="Open Sans ExtraBold"/>
            </a:endParaRPr>
          </a:p>
        </p:txBody>
      </p:sp>
      <p:sp>
        <p:nvSpPr>
          <p:cNvPr id="194" name="Google Shape;194;p50"/>
          <p:cNvSpPr txBox="1"/>
          <p:nvPr/>
        </p:nvSpPr>
        <p:spPr>
          <a:xfrm>
            <a:off x="1807550" y="4775500"/>
            <a:ext cx="7199400" cy="2712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a:solidFill>
                  <a:srgbClr val="0B5394"/>
                </a:solidFill>
                <a:latin typeface="Open Sans Light"/>
                <a:ea typeface="Open Sans Light"/>
                <a:cs typeface="Open Sans Light"/>
                <a:sym typeface="Open Sans Light"/>
              </a:rPr>
              <a:t>2</a:t>
            </a:r>
            <a:endParaRPr sz="1000" b="0" i="0" u="none" strike="noStrike" cap="none">
              <a:solidFill>
                <a:srgbClr val="0B5394"/>
              </a:solidFill>
              <a:latin typeface="Open Sans Light"/>
              <a:ea typeface="Open Sans Light"/>
              <a:cs typeface="Open Sans Light"/>
              <a:sym typeface="Open Sans Light"/>
            </a:endParaRPr>
          </a:p>
        </p:txBody>
      </p:sp>
      <p:cxnSp>
        <p:nvCxnSpPr>
          <p:cNvPr id="195" name="Google Shape;195;p50"/>
          <p:cNvCxnSpPr/>
          <p:nvPr/>
        </p:nvCxnSpPr>
        <p:spPr>
          <a:xfrm rot="10800000">
            <a:off x="397800" y="4775500"/>
            <a:ext cx="8510700" cy="0"/>
          </a:xfrm>
          <a:prstGeom prst="straightConnector1">
            <a:avLst/>
          </a:prstGeom>
          <a:noFill/>
          <a:ln w="28575" cap="flat" cmpd="sng">
            <a:solidFill>
              <a:srgbClr val="0B5394"/>
            </a:solidFill>
            <a:prstDash val="solid"/>
            <a:round/>
            <a:headEnd type="none" w="sm" len="sm"/>
            <a:tailEnd type="none" w="sm" len="sm"/>
          </a:ln>
        </p:spPr>
      </p:cxnSp>
      <p:cxnSp>
        <p:nvCxnSpPr>
          <p:cNvPr id="196" name="Google Shape;196;p50"/>
          <p:cNvCxnSpPr/>
          <p:nvPr/>
        </p:nvCxnSpPr>
        <p:spPr>
          <a:xfrm rot="10800000">
            <a:off x="397800" y="4716025"/>
            <a:ext cx="8510700" cy="0"/>
          </a:xfrm>
          <a:prstGeom prst="straightConnector1">
            <a:avLst/>
          </a:prstGeom>
          <a:noFill/>
          <a:ln w="28575" cap="flat" cmpd="sng">
            <a:solidFill>
              <a:srgbClr val="6FA8DC"/>
            </a:solidFill>
            <a:prstDash val="solid"/>
            <a:round/>
            <a:headEnd type="none" w="sm" len="sm"/>
            <a:tailEnd type="none" w="sm" len="sm"/>
          </a:ln>
        </p:spPr>
      </p:cxnSp>
      <p:sp>
        <p:nvSpPr>
          <p:cNvPr id="197" name="Google Shape;197;p50"/>
          <p:cNvSpPr txBox="1"/>
          <p:nvPr/>
        </p:nvSpPr>
        <p:spPr>
          <a:xfrm>
            <a:off x="5839217" y="2641350"/>
            <a:ext cx="1685700" cy="47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Roboto"/>
                <a:ea typeface="Roboto"/>
                <a:cs typeface="Roboto"/>
                <a:sym typeface="Roboto"/>
              </a:rPr>
              <a:t>2018 </a:t>
            </a:r>
            <a:endParaRPr sz="1200" b="0" i="0" u="none" strike="noStrike" cap="none">
              <a:solidFill>
                <a:srgbClr val="FFFFFF"/>
              </a:solidFill>
              <a:latin typeface="Roboto"/>
              <a:ea typeface="Roboto"/>
              <a:cs typeface="Roboto"/>
              <a:sym typeface="Roboto"/>
            </a:endParaRPr>
          </a:p>
        </p:txBody>
      </p:sp>
      <p:sp>
        <p:nvSpPr>
          <p:cNvPr id="198" name="Google Shape;198;p50" descr="Background pointer shape in timeline graphic"/>
          <p:cNvSpPr/>
          <p:nvPr/>
        </p:nvSpPr>
        <p:spPr>
          <a:xfrm>
            <a:off x="455600" y="1155325"/>
            <a:ext cx="2089200" cy="745500"/>
          </a:xfrm>
          <a:prstGeom prst="chevron">
            <a:avLst>
              <a:gd name="adj" fmla="val 50000"/>
            </a:avLst>
          </a:prstGeom>
          <a:solidFill>
            <a:srgbClr val="2F64AD"/>
          </a:solidFill>
          <a:ln w="9525" cap="flat" cmpd="sng">
            <a:solidFill>
              <a:srgbClr val="FFFFFF"/>
            </a:solidFill>
            <a:prstDash val="solid"/>
            <a:round/>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0"/>
          <p:cNvSpPr txBox="1">
            <a:spLocks noGrp="1"/>
          </p:cNvSpPr>
          <p:nvPr>
            <p:ph type="title"/>
          </p:nvPr>
        </p:nvSpPr>
        <p:spPr>
          <a:xfrm>
            <a:off x="2544800" y="1045075"/>
            <a:ext cx="6599100" cy="350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0B5394"/>
                </a:solidFill>
                <a:latin typeface="Open Sans ExtraBold"/>
                <a:ea typeface="Open Sans ExtraBold"/>
                <a:cs typeface="Open Sans ExtraBold"/>
                <a:sym typeface="Open Sans ExtraBold"/>
              </a:rPr>
              <a:t>Heather:</a:t>
            </a:r>
            <a:r>
              <a:rPr lang="en" sz="2400">
                <a:solidFill>
                  <a:srgbClr val="0B5394"/>
                </a:solidFill>
                <a:latin typeface="Open Sans"/>
                <a:ea typeface="Open Sans"/>
                <a:cs typeface="Open Sans"/>
                <a:sym typeface="Open Sans"/>
              </a:rPr>
              <a:t> Climate Resilient Neighbourhoods</a:t>
            </a:r>
            <a:endParaRPr sz="2400">
              <a:solidFill>
                <a:srgbClr val="0B5394"/>
              </a:solidFill>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0B5394"/>
                </a:solidFill>
                <a:latin typeface="Open Sans ExtraBold"/>
                <a:ea typeface="Open Sans ExtraBold"/>
                <a:cs typeface="Open Sans ExtraBold"/>
                <a:sym typeface="Open Sans ExtraBold"/>
              </a:rPr>
              <a:t>Eva: </a:t>
            </a:r>
            <a:r>
              <a:rPr lang="en" sz="2400">
                <a:solidFill>
                  <a:srgbClr val="0B5394"/>
                </a:solidFill>
                <a:latin typeface="Open Sans"/>
                <a:ea typeface="Open Sans"/>
                <a:cs typeface="Open Sans"/>
                <a:sym typeface="Open Sans"/>
              </a:rPr>
              <a:t>High River Case Study</a:t>
            </a: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2400">
                <a:solidFill>
                  <a:srgbClr val="0B5394"/>
                </a:solidFill>
                <a:latin typeface="Open Sans ExtraBold"/>
                <a:ea typeface="Open Sans ExtraBold"/>
                <a:cs typeface="Open Sans ExtraBold"/>
                <a:sym typeface="Open Sans ExtraBold"/>
              </a:rPr>
              <a:t>Sarah:</a:t>
            </a:r>
            <a:r>
              <a:rPr lang="en" sz="2400">
                <a:solidFill>
                  <a:srgbClr val="0B5394"/>
                </a:solidFill>
                <a:latin typeface="Open Sans"/>
                <a:ea typeface="Open Sans"/>
                <a:cs typeface="Open Sans"/>
                <a:sym typeface="Open Sans"/>
              </a:rPr>
              <a:t> Victoria</a:t>
            </a:r>
            <a:r>
              <a:rPr lang="en" sz="2400">
                <a:solidFill>
                  <a:srgbClr val="3C78D8"/>
                </a:solidFill>
                <a:latin typeface="Open Sans"/>
                <a:ea typeface="Open Sans"/>
                <a:cs typeface="Open Sans"/>
                <a:sym typeface="Open Sans"/>
              </a:rPr>
              <a:t>Ready</a:t>
            </a:r>
            <a:endParaRPr sz="2400">
              <a:solidFill>
                <a:srgbClr val="3C78D8"/>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spcBef>
                <a:spcPts val="0"/>
              </a:spcBef>
              <a:spcAft>
                <a:spcPts val="0"/>
              </a:spcAft>
              <a:buClr>
                <a:schemeClr val="dk1"/>
              </a:buClr>
              <a:buSzPts val="1100"/>
              <a:buFont typeface="Arial"/>
              <a:buNone/>
            </a:pPr>
            <a:r>
              <a:rPr lang="en" sz="2400">
                <a:solidFill>
                  <a:srgbClr val="0B5394"/>
                </a:solidFill>
                <a:latin typeface="Open Sans ExtraBold"/>
                <a:ea typeface="Open Sans ExtraBold"/>
                <a:cs typeface="Open Sans ExtraBold"/>
                <a:sym typeface="Open Sans ExtraBold"/>
              </a:rPr>
              <a:t>Adam:</a:t>
            </a:r>
            <a:r>
              <a:rPr lang="en" sz="2400">
                <a:solidFill>
                  <a:srgbClr val="0B5394"/>
                </a:solidFill>
                <a:latin typeface="Open Sans"/>
                <a:ea typeface="Open Sans"/>
                <a:cs typeface="Open Sans"/>
                <a:sym typeface="Open Sans"/>
              </a:rPr>
              <a:t> UofA Emergency Management</a:t>
            </a:r>
            <a:endParaRPr sz="2400">
              <a:solidFill>
                <a:srgbClr val="0B5394"/>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400">
              <a:solidFill>
                <a:srgbClr val="0B5394"/>
              </a:solidFill>
              <a:latin typeface="Open Sans ExtraBold"/>
              <a:ea typeface="Open Sans ExtraBold"/>
              <a:cs typeface="Open Sans ExtraBold"/>
              <a:sym typeface="Open Sans ExtraBold"/>
            </a:endParaRPr>
          </a:p>
          <a:p>
            <a:pPr marL="0" lvl="0" indent="0" algn="l" rtl="0">
              <a:lnSpc>
                <a:spcPct val="100000"/>
              </a:lnSpc>
              <a:spcBef>
                <a:spcPts val="0"/>
              </a:spcBef>
              <a:spcAft>
                <a:spcPts val="0"/>
              </a:spcAft>
              <a:buClr>
                <a:schemeClr val="dk1"/>
              </a:buClr>
              <a:buSzPts val="1100"/>
              <a:buFont typeface="Arial"/>
              <a:buNone/>
            </a:pPr>
            <a:endParaRPr sz="2300">
              <a:solidFill>
                <a:srgbClr val="0B5394"/>
              </a:solidFill>
              <a:latin typeface="Open Sans ExtraBold"/>
              <a:ea typeface="Open Sans ExtraBold"/>
              <a:cs typeface="Open Sans ExtraBold"/>
              <a:sym typeface="Open Sans ExtraBold"/>
            </a:endParaRPr>
          </a:p>
        </p:txBody>
      </p:sp>
      <p:sp>
        <p:nvSpPr>
          <p:cNvPr id="200" name="Google Shape;200;p50"/>
          <p:cNvSpPr txBox="1"/>
          <p:nvPr/>
        </p:nvSpPr>
        <p:spPr>
          <a:xfrm>
            <a:off x="788700" y="1241725"/>
            <a:ext cx="1812000"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FFFF"/>
                </a:solidFill>
              </a:rPr>
              <a:t>Presentations</a:t>
            </a:r>
            <a:endParaRPr sz="200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3481</Words>
  <Application>Microsoft Office PowerPoint</Application>
  <PresentationFormat>On-screen Show (16:9)</PresentationFormat>
  <Paragraphs>369</Paragraphs>
  <Slides>34</Slides>
  <Notes>34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Arial</vt:lpstr>
      <vt:lpstr>Comfortaa</vt:lpstr>
      <vt:lpstr>Calibri</vt:lpstr>
      <vt:lpstr>Arial Black</vt:lpstr>
      <vt:lpstr>Arial Narrow</vt:lpstr>
      <vt:lpstr>Open Sans SemiBold</vt:lpstr>
      <vt:lpstr>Open Sans</vt:lpstr>
      <vt:lpstr>Roboto</vt:lpstr>
      <vt:lpstr>Raleway</vt:lpstr>
      <vt:lpstr>Open Sans ExtraBold</vt:lpstr>
      <vt:lpstr>Droid Sans</vt:lpstr>
      <vt:lpstr>Open Sans Light</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PANEL DISCUSSION SESSION STRUCTURE </vt:lpstr>
      <vt:lpstr>MEET THE PANEL</vt:lpstr>
      <vt:lpstr>PRESENTATIONS</vt:lpstr>
      <vt:lpstr>CLIMATE RESILIENT EDMONTON Adaptation Strategy and Action Plan Climate Resilient Neighbourhoods </vt:lpstr>
      <vt:lpstr>BACKGROUND &amp; CONTEXT</vt:lpstr>
      <vt:lpstr>WEATHER or CLIMATE?</vt:lpstr>
      <vt:lpstr>IT’S GETTING HOT OUT THERE!</vt:lpstr>
      <vt:lpstr>MITIGATION or ADAPTATION?</vt:lpstr>
      <vt:lpstr>SCOPE - CLIMATE ADAPTATION</vt:lpstr>
      <vt:lpstr>TAKING ACTION</vt:lpstr>
      <vt:lpstr>Climate Change - Acute Shocks</vt:lpstr>
      <vt:lpstr>Climate Change - Chronic Stresses</vt:lpstr>
      <vt:lpstr>Shocks and Stresses</vt:lpstr>
      <vt:lpstr>SEASONAL IMPACTS</vt:lpstr>
      <vt:lpstr>PowerPoint Presentation</vt:lpstr>
      <vt:lpstr>HOMEOWNER ACTIONS</vt:lpstr>
      <vt:lpstr>ACTION PLAN: Involve Citizens</vt:lpstr>
      <vt:lpstr>PowerPoint Presentation</vt:lpstr>
      <vt:lpstr>PowerPoint Presentation</vt:lpstr>
      <vt:lpstr>SESSION STRUCTURE</vt:lpstr>
      <vt:lpstr>SESSION STRUCTURE</vt:lpstr>
      <vt:lpstr>SESSION STRUCTURE</vt:lpstr>
      <vt:lpstr>PANEL DISCUSSION </vt:lpstr>
      <vt:lpstr>TABLE TALK</vt:lpstr>
      <vt:lpstr>PANEL DISCUSSION </vt:lpstr>
      <vt:lpstr>Questions and Answers for the Panel</vt:lpstr>
      <vt:lpstr>THANK YOU, PANEL!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Wheeliker</dc:creator>
  <cp:lastModifiedBy>Heather Wheeliker</cp:lastModifiedBy>
  <cp:revision>4</cp:revision>
  <dcterms:modified xsi:type="dcterms:W3CDTF">2019-05-27T18:36:13Z</dcterms:modified>
</cp:coreProperties>
</file>