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89" r:id="rId5"/>
    <p:sldMasterId id="2147483692" r:id="rId6"/>
    <p:sldMasterId id="2147483705" r:id="rId7"/>
  </p:sldMasterIdLst>
  <p:notesMasterIdLst>
    <p:notesMasterId r:id="rId21"/>
  </p:notesMasterIdLst>
  <p:handoutMasterIdLst>
    <p:handoutMasterId r:id="rId22"/>
  </p:handoutMasterIdLst>
  <p:sldIdLst>
    <p:sldId id="335" r:id="rId8"/>
    <p:sldId id="602" r:id="rId9"/>
    <p:sldId id="600" r:id="rId10"/>
    <p:sldId id="672" r:id="rId11"/>
    <p:sldId id="665" r:id="rId12"/>
    <p:sldId id="666" r:id="rId13"/>
    <p:sldId id="667" r:id="rId14"/>
    <p:sldId id="669" r:id="rId15"/>
    <p:sldId id="670" r:id="rId16"/>
    <p:sldId id="671" r:id="rId17"/>
    <p:sldId id="668" r:id="rId18"/>
    <p:sldId id="673" r:id="rId19"/>
    <p:sldId id="676" r:id="rId20"/>
  </p:sldIdLst>
  <p:sldSz cx="12192000" cy="6858000"/>
  <p:notesSz cx="6858000" cy="1438275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AE"/>
    <a:srgbClr val="006AA3"/>
    <a:srgbClr val="0075B0"/>
    <a:srgbClr val="00649D"/>
    <a:srgbClr val="CC9900"/>
    <a:srgbClr val="B4CDE6"/>
    <a:srgbClr val="034EA2"/>
    <a:srgbClr val="034EA5"/>
    <a:srgbClr val="33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D8823-F104-4538-B88E-C6FAB03A84D2}" v="617" dt="2019-05-27T18:40:33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71328" autoAdjust="0"/>
  </p:normalViewPr>
  <p:slideViewPr>
    <p:cSldViewPr snapToGrid="0">
      <p:cViewPr varScale="1">
        <p:scale>
          <a:sx n="33" d="100"/>
          <a:sy n="33" d="100"/>
        </p:scale>
        <p:origin x="81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9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pPr>
              <a:defRPr/>
            </a:pPr>
            <a:fld id="{92F2FF2E-A60A-4E0A-BB33-70008FD76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23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9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6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defTabSz="93172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algn="r" defTabSz="931726">
              <a:defRPr sz="1200"/>
            </a:lvl1pPr>
          </a:lstStyle>
          <a:p>
            <a:pPr>
              <a:defRPr/>
            </a:pPr>
            <a:fld id="{7C735C19-9D0C-40A8-9F28-F47342DE3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5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1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1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https://windsorstar.com/pmn/news-pmn/alaska-putting-together-pieces-after-massive-earthquake/wcm/a2ec9f47-57ef-4bce-a88a-f788d1acf6a3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1 in 3 probability of a damaging earthquake in the next 50 years, this may not seem like it will be a concern but the ground is shaking every day and it’s just a matter of time. About 1,000</a:t>
            </a:r>
            <a:r>
              <a:rPr lang="en-CA" sz="12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earthquakes are recorded each year in the Lower Mainland and</a:t>
            </a:r>
            <a:r>
              <a:rPr lang="en-CA" sz="12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Vancouver island. The province’s estimates are that 14,000 people will be displaced from their home in the Capital Regional District</a:t>
            </a:r>
            <a:endParaRPr lang="en-CA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3 types of earthquakes that affect our region, without going into the science of the differences, they are: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shallow crustal earthquake, which lasts between a few seconds up to a minute, we often get small versions of this type each year. Shallow crustal earthquakes can still have aftershocks.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deep earthquake can be a few seconds or up to about 30 seconds and they don’t usually have aftershocks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subduction earthquake, often called the Cascadia Subduction Zone earthquake, can be between 1 and 4 minutes in duration. These are the earthquakes that will cause tsunamis, the other two types won’t cause a tsunami. Aftershocks for subduction earthquakes can last for months afterwards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important to recognize that we are continuously</a:t>
            </a:r>
            <a:r>
              <a:rPr lang="en-CA" sz="12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new things about earthquake science as new technologies develop that give us more insight into the ground beneath our feet</a:t>
            </a: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CA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https://www.vicnews.com/news/one-man-missing-in-relation-to-downtown-victoria-fire/</a:t>
            </a: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6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0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C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735C19-9D0C-40A8-9F28-F47342DE30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51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9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4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07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8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6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37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1F14-DA07-2342-83A6-4D345DD3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8E00-E748-9A4B-9D0F-EB3D7D020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2EF7-7162-AC4E-81F5-D4F8A1E6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D3873-1AD4-2840-8566-39117F4F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E9577-9DA8-F842-80A8-4BA74A40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0D07-E622-364F-ADF7-AA76D485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8D34-6E18-434E-90E9-FA3EDFAF0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2EE71-C7E9-554B-93E8-99CE0F217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F5F92-0B8A-C144-B56E-3088E5EA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EB37E-C997-194F-8F61-5188E000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0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E001-2161-2A45-9787-FCA86877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2D45-2506-9848-8420-7D56EE6E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D03D-BA1B-7F4C-A07F-8B938830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9F7BE-90AC-9541-A848-E142DAE9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A10F-87FC-DC4B-ACA2-D51F0F9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1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6E3F-175B-E347-A8C8-75CF3FB2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5E02-2200-0443-AB70-00279435B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01F2A-6B40-A14A-8501-2F6EB64BC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1EBE3-8490-5D45-9659-A1F0E93F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4747C-2C48-074C-9F22-85D133A4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6A50-DAF2-B84C-8EFD-7EEC454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3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FA8-B6D1-4819-80B2-EF94D94A2C21}" type="datetimeFigureOut">
              <a:rPr lang="en-CA" smtClean="0"/>
              <a:t>2019-05-28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1CDA5-DF5F-4C4D-B138-9AD298CBF8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314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F498C-DA82-2847-A4CD-047A08D2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B919D-F892-7A41-B317-DD2397E8D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192B8-A4BB-1D46-9875-F3D50AE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FF38F-FCE6-354B-8A7A-B083E63C9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5FE73-1D7F-5E46-B821-43F899FC1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2F5DE-9812-B344-B2C7-C64A9EC2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D95D2-AAB3-934C-AE52-71B79D8F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C464D-0629-8C44-BF5A-A3994AAC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3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9645-F9F4-7C4C-B875-00E8F38B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A3785-681E-B043-8354-4F3F000D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BD9AA-ABE1-FD48-A4AA-97BAA362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0E16D-D78B-854E-A2A2-32BB08D7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6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36276-538D-B34E-A91F-EB972417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F4DDA-D08C-3345-B7BB-CA5AAB5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ABF9B-68FF-7942-AE56-B161F4E0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3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FB2D-4BFB-594A-B8A6-C593E791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062E7-AFB4-7944-B128-18D2CFBC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F850B-4EF3-C24B-81DF-2E171E5E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4F688-9AB1-C940-BE35-5DEA068F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5497C-A4BC-6A46-A66F-06C6BD94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E3AF4-F1E6-5940-A2F8-D3DB5EFA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3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BB59-D497-EC42-A687-5D597AEF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59DD9-9F16-2E41-A757-DA59E69E2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BEC73-431E-1946-9DC7-5BA2F2BEE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D3A18-3AAD-944D-94AC-0F9C18CC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41318-4C3F-9C48-BC35-78D78F05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E6D57-5E3F-0A45-B26F-24D00779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9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A119-F674-8D4E-A6A2-51FA2B48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1C485-48C6-E943-B821-2E981BEB1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2FF7E-CBE5-1B48-A82E-AB454417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2EC9C-BAF2-F04B-8665-20DED620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FB67-3476-2D42-989D-1C5E4ECE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14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82C55-85DF-1D46-A7FF-183DC0B69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38DDD-9098-BE43-B1FC-BBC1D888D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0D14-FCB2-B74C-BC01-2113DBAE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91E95-6FE5-E140-ACCE-A1F706F9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2E077-403A-F14B-9A5F-5AD29014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97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13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314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8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01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FA8-B6D1-4819-80B2-EF94D94A2C21}" type="datetimeFigureOut">
              <a:rPr lang="en-CA" smtClean="0"/>
              <a:t>2019-05-28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1CDA5-DF5F-4C4D-B138-9AD298CBF89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394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5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5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0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9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5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864"/>
            <a:ext cx="12192000" cy="707136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775521" y="6504432"/>
            <a:ext cx="4128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Emergency Preparedness Workshop</a:t>
            </a:r>
            <a:endParaRPr lang="en-CA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659DC-739C-4B6E-9F79-5283D9EF47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864"/>
            <a:ext cx="12192000" cy="707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A89E3C-E1FE-4586-844A-8661CF93BF55}"/>
              </a:ext>
            </a:extLst>
          </p:cNvPr>
          <p:cNvSpPr txBox="1"/>
          <p:nvPr userDrawn="1"/>
        </p:nvSpPr>
        <p:spPr>
          <a:xfrm>
            <a:off x="1775521" y="6504432"/>
            <a:ext cx="4128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Emergency Preparedness to Build Social Capital</a:t>
            </a:r>
          </a:p>
        </p:txBody>
      </p:sp>
    </p:spTree>
    <p:extLst>
      <p:ext uri="{BB962C8B-B14F-4D97-AF65-F5344CB8AC3E}">
        <p14:creationId xmlns:p14="http://schemas.microsoft.com/office/powerpoint/2010/main" val="192823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A89EA-434F-814D-A599-5A05893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24CCD-584C-814F-8C13-55EA970A0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3AE4-692F-7746-9D08-8BCFB6620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5DFA-18C9-E14F-807A-8D697294807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A470C-1BFB-8347-9814-141FFEB25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0BF32-F8AD-9E44-ADDE-1E787EEFA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15F3-86A3-3341-A2E3-E2F139EEA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hunn@victoria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2"/>
            <a:ext cx="12192000" cy="3457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BD274-D976-5647-A196-906B9F5C5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2" y="5024325"/>
            <a:ext cx="10125307" cy="1833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0C811-B561-A046-B547-FD5FDAD28D97}"/>
              </a:ext>
            </a:extLst>
          </p:cNvPr>
          <p:cNvSpPr txBox="1"/>
          <p:nvPr/>
        </p:nvSpPr>
        <p:spPr>
          <a:xfrm>
            <a:off x="1962617" y="3930989"/>
            <a:ext cx="999149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Preparedness to Build Social Capital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Sarah Hunn, City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393671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047916" cy="34622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time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Recap last session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Transition to neighbour-lead projects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Leave session 3 with clear plan of what to do, by who, when, what resources are needed, next steps,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$500 for shared supplies from VictoriaReady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$200 for projects from BRN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1999E-7BCF-40BF-A182-970CD386D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798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2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From Pilot</a:t>
            </a:r>
          </a:p>
        </p:txBody>
      </p:sp>
      <p:cxnSp>
        <p:nvCxnSpPr>
          <p:cNvPr id="16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4"/>
            <a:ext cx="5542279" cy="34622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94% of neighbours got to know each other better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100% of neighbours became more connected with each other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100% of neighbours achieved better understanding of their collective strengths, assets and vulnerabilities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100% of neighbours took action to be better prepared for emergencies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 descr="IMG_20180111_132624011_HDR">
            <a:extLst>
              <a:ext uri="{FF2B5EF4-FFF2-40B4-BE49-F238E27FC236}">
                <a16:creationId xmlns:a16="http://schemas.microsoft.com/office/drawing/2014/main" id="{D955397C-CE1B-4BB5-8248-CFCC3466E40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r="1973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580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Forward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Currently delivering Connect and Prepare to 3 sites – all CRHC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Plans to deliver an additional 3 sites in the fall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VictoriaReady is creating a ‘workshop in a box’ to reach more sites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7B105-31FD-4550-980B-DEED1C6CB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0" r="714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7413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94" y="3043666"/>
            <a:ext cx="4826405" cy="31272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Sarah Hunn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Emergency Management Community Liaison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Victoria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AE9DE-592B-4341-BE94-106D45773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6" y="505457"/>
            <a:ext cx="10125307" cy="18336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292079-4364-4FEB-94C6-9055FEC5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CBE52-921E-45FB-83BE-6CE321829F59}"/>
              </a:ext>
            </a:extLst>
          </p:cNvPr>
          <p:cNvSpPr txBox="1"/>
          <p:nvPr/>
        </p:nvSpPr>
        <p:spPr>
          <a:xfrm>
            <a:off x="7470545" y="3092966"/>
            <a:ext cx="4488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250.920.3373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shunn@victoria.ca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victoriaready.ca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580273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1" y="963877"/>
            <a:ext cx="382092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4400" b="1" dirty="0">
                <a:solidFill>
                  <a:srgbClr val="006A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18735795-87CE-4EC2-AF1E-D4A2D9F73398}"/>
              </a:ext>
            </a:extLst>
          </p:cNvPr>
          <p:cNvSpPr/>
          <p:nvPr/>
        </p:nvSpPr>
        <p:spPr>
          <a:xfrm>
            <a:off x="5519936" y="2087470"/>
            <a:ext cx="3723147" cy="961914"/>
          </a:xfrm>
          <a:prstGeom prst="homePlate">
            <a:avLst/>
          </a:prstGeom>
          <a:solidFill>
            <a:srgbClr val="65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EF44B989-4204-4039-B8D4-F0EFCF9721EE}"/>
              </a:ext>
            </a:extLst>
          </p:cNvPr>
          <p:cNvSpPr/>
          <p:nvPr/>
        </p:nvSpPr>
        <p:spPr>
          <a:xfrm>
            <a:off x="5519936" y="3042512"/>
            <a:ext cx="3723147" cy="961914"/>
          </a:xfrm>
          <a:prstGeom prst="homePlate">
            <a:avLst/>
          </a:prstGeom>
          <a:solidFill>
            <a:srgbClr val="00D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4FD4AD45-6960-4914-A746-09F43396D121}"/>
              </a:ext>
            </a:extLst>
          </p:cNvPr>
          <p:cNvSpPr/>
          <p:nvPr/>
        </p:nvSpPr>
        <p:spPr>
          <a:xfrm>
            <a:off x="5519936" y="3982498"/>
            <a:ext cx="3723147" cy="961914"/>
          </a:xfrm>
          <a:prstGeom prst="homePlate">
            <a:avLst/>
          </a:prstGeom>
          <a:solidFill>
            <a:srgbClr val="0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6E156964-A790-4EF5-9FAD-ADF20A42E2D0}"/>
              </a:ext>
            </a:extLst>
          </p:cNvPr>
          <p:cNvSpPr/>
          <p:nvPr/>
        </p:nvSpPr>
        <p:spPr>
          <a:xfrm>
            <a:off x="5519936" y="1128956"/>
            <a:ext cx="3723147" cy="961914"/>
          </a:xfrm>
          <a:prstGeom prst="homePlate">
            <a:avLst/>
          </a:prstGeom>
          <a:solidFill>
            <a:srgbClr val="C1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01D2B2A0-8EF2-4B3C-A724-722FA93F9A86}"/>
              </a:ext>
            </a:extLst>
          </p:cNvPr>
          <p:cNvSpPr/>
          <p:nvPr/>
        </p:nvSpPr>
        <p:spPr>
          <a:xfrm>
            <a:off x="5519936" y="4944412"/>
            <a:ext cx="3723147" cy="961914"/>
          </a:xfrm>
          <a:prstGeom prst="homePlate">
            <a:avLst/>
          </a:prstGeom>
          <a:solidFill>
            <a:srgbClr val="006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F601AC-6BF0-4302-9101-47DA0ECB827A}"/>
              </a:ext>
            </a:extLst>
          </p:cNvPr>
          <p:cNvSpPr txBox="1"/>
          <p:nvPr/>
        </p:nvSpPr>
        <p:spPr>
          <a:xfrm>
            <a:off x="5519935" y="1414696"/>
            <a:ext cx="37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Hazards and Preparedness</a:t>
            </a:r>
            <a:endParaRPr lang="en-C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2CF2D4-DB0B-495C-9836-B34857E3FF3F}"/>
              </a:ext>
            </a:extLst>
          </p:cNvPr>
          <p:cNvSpPr txBox="1"/>
          <p:nvPr/>
        </p:nvSpPr>
        <p:spPr>
          <a:xfrm>
            <a:off x="5519935" y="2378589"/>
            <a:ext cx="37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VictoriaReady</a:t>
            </a:r>
            <a:endParaRPr lang="en-CA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D76D1-4F41-4946-A411-E50840BE110A}"/>
              </a:ext>
            </a:extLst>
          </p:cNvPr>
          <p:cNvSpPr txBox="1"/>
          <p:nvPr/>
        </p:nvSpPr>
        <p:spPr>
          <a:xfrm>
            <a:off x="5519936" y="3337103"/>
            <a:ext cx="35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</a:t>
            </a:r>
            <a:r>
              <a:rPr lang="en-CA" dirty="0"/>
              <a:t> and Prepare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D2C306-CED9-4599-9993-5AE19CBBA576}"/>
              </a:ext>
            </a:extLst>
          </p:cNvPr>
          <p:cNvSpPr txBox="1"/>
          <p:nvPr/>
        </p:nvSpPr>
        <p:spPr>
          <a:xfrm>
            <a:off x="5520805" y="4278789"/>
            <a:ext cx="35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</a:t>
            </a:r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05D3FD-9FAB-488B-BBF3-6FB9C227DE63}"/>
              </a:ext>
            </a:extLst>
          </p:cNvPr>
          <p:cNvSpPr txBox="1"/>
          <p:nvPr/>
        </p:nvSpPr>
        <p:spPr>
          <a:xfrm>
            <a:off x="5521500" y="5233238"/>
            <a:ext cx="35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Plans for the Future</a:t>
            </a:r>
            <a:endParaRPr lang="en-CA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3438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62FC7B-F80D-4587-891A-AE63B64D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6FA351-87D4-493C-9699-63E14CF2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3558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Structure fire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Everyday emergencies</a:t>
            </a:r>
          </a:p>
          <a:p>
            <a:pPr marL="228600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u="sng" dirty="0"/>
              <a:t>We recommend everyone to have at least 7 days of supplies </a:t>
            </a:r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7A16A-6AED-4E12-AC15-43CAA8CE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r="1796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AC5303-646F-49E8-A9C7-1796C87DE1BA}"/>
              </a:ext>
            </a:extLst>
          </p:cNvPr>
          <p:cNvSpPr txBox="1"/>
          <p:nvPr/>
        </p:nvSpPr>
        <p:spPr>
          <a:xfrm>
            <a:off x="8785252" y="6059259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Anchorage Alaska earthquake - November 30, 2018</a:t>
            </a:r>
            <a:endParaRPr lang="en-CA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7547552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62FC7B-F80D-4587-891A-AE63B64D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Preparedness</a:t>
            </a:r>
          </a:p>
        </p:txBody>
      </p:sp>
      <p:cxnSp>
        <p:nvCxnSpPr>
          <p:cNvPr id="15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6FA351-87D4-493C-9699-63E14CF2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54% of British Columbians say their households have any emergency plans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13% feel their emergency plans are reasonably complete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20% have any contacts and plan with neighbours to help each other</a:t>
            </a:r>
          </a:p>
          <a:p>
            <a:pPr marL="228600"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i="1" dirty="0"/>
              <a:t>Source: BC Government Personal Preparedness Survey Report, 2018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15B38-B08F-48A2-BBF0-444226F2C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D2600-BCB9-4A0B-9966-91EA4BE29AE2}"/>
              </a:ext>
            </a:extLst>
          </p:cNvPr>
          <p:cNvSpPr txBox="1"/>
          <p:nvPr/>
        </p:nvSpPr>
        <p:spPr>
          <a:xfrm>
            <a:off x="9035424" y="6037262"/>
            <a:ext cx="336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Plaza Hotel Fire, downtown Victoria  – May 6, 2019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26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VictoriaReady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719083C-2578-4E05-87FE-A72FDA1F7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2241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2574925"/>
            <a:ext cx="5119687" cy="3462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staff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50 volunteers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Emergency Preparedness Workshops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Website, resources and materials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Outreach events, exercises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8212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and Prepare</a:t>
            </a:r>
          </a:p>
        </p:txBody>
      </p: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2574925"/>
            <a:ext cx="5618162" cy="3462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Partnership with SHIFT Collaborative’s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Building Resilient Neighbourhoods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Strengthen social connections between neighbours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 them become better prepared and resilient together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Started in 2018, piloted at 3 Victoria locations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Currently delivering the program to an additional 3 sites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B9016-69EF-4BA6-A9CE-D13E52F10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1" r="1" b="138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8648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Design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2574925"/>
            <a:ext cx="5186362" cy="3462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Neighbour champions, orientation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facilitated workshops (on location)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Resources, funding, support to access grants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Leave the program more connected and working on projects that will contribute to emergency preparedness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2969B-5D3D-4C71-879F-59265AAC52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r="21452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938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1</a:t>
            </a:r>
          </a:p>
        </p:txBody>
      </p:sp>
      <p:cxnSp>
        <p:nvCxnSpPr>
          <p:cNvPr id="19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2574925"/>
            <a:ext cx="5119687" cy="3462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76D91-21C0-45F6-B2F9-770641ED6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 r="15487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25B8608-7057-4994-B0CB-85C2538492B3}"/>
              </a:ext>
            </a:extLst>
          </p:cNvPr>
          <p:cNvSpPr txBox="1">
            <a:spLocks/>
          </p:cNvSpPr>
          <p:nvPr/>
        </p:nvSpPr>
        <p:spPr>
          <a:xfrm>
            <a:off x="655321" y="2529612"/>
            <a:ext cx="5245700" cy="3462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time</a:t>
            </a:r>
          </a:p>
          <a:p>
            <a:pPr fontAlgn="auto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Introductions and overview</a:t>
            </a:r>
          </a:p>
          <a:p>
            <a:pPr fontAlgn="auto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 presentation from BRN and VictoriaReady</a:t>
            </a:r>
          </a:p>
          <a:p>
            <a:pPr fontAlgn="auto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Tabletop exercise – needs, challenges, assets and solutions </a:t>
            </a:r>
          </a:p>
          <a:p>
            <a:pPr fontAlgn="auto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Thinking about ‘small’ vs ‘large’ emergencies and everyday readiness </a:t>
            </a:r>
          </a:p>
          <a:p>
            <a:pPr fontAlgn="auto">
              <a:spcAft>
                <a:spcPts val="600"/>
              </a:spcAft>
            </a:pPr>
            <a:endParaRPr lang="en-US" sz="2400" dirty="0"/>
          </a:p>
          <a:p>
            <a:pPr fontAlgn="auto">
              <a:spcAft>
                <a:spcPts val="600"/>
              </a:spcAft>
            </a:pPr>
            <a:endParaRPr lang="en-US" sz="2400" dirty="0"/>
          </a:p>
          <a:p>
            <a:pPr fontAlgn="auto">
              <a:spcAft>
                <a:spcPts val="600"/>
              </a:spcAft>
            </a:pPr>
            <a:endParaRPr lang="en-US" sz="2400" dirty="0"/>
          </a:p>
          <a:p>
            <a:pPr fontAlgn="auto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07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DCEA7A-EC9E-4F6B-9B19-E74CE78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007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04B8B0C-9E57-451E-A3ED-7D3F148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173928" cy="34622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time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barometer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Recap last session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strengths/weaknesses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 presentation from BRN and VictoriaReady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 projects to build resilience and social connection for both long and short term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 descr="C:\Users\Windows\AppData\Local\Microsoft\Windows\INetCache\Content.Outlook\NQDRJ1BO\IMG_7199 (3).jpg">
            <a:extLst>
              <a:ext uri="{FF2B5EF4-FFF2-40B4-BE49-F238E27FC236}">
                <a16:creationId xmlns:a16="http://schemas.microsoft.com/office/drawing/2014/main" id="{4FB957BF-1508-475A-8098-2AAF83ED3EE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8063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4" name="TextBox 3"/>
          <p:cNvSpPr txBox="1"/>
          <p:nvPr/>
        </p:nvSpPr>
        <p:spPr>
          <a:xfrm>
            <a:off x="781333" y="2103232"/>
            <a:ext cx="6047916" cy="439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954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D3C2BAE73BD45809C6393FAB0D67B" ma:contentTypeVersion="8" ma:contentTypeDescription="Create a new document." ma:contentTypeScope="" ma:versionID="8b6e160b70529e14db20d87f33897d82">
  <xsd:schema xmlns:xsd="http://www.w3.org/2001/XMLSchema" xmlns:xs="http://www.w3.org/2001/XMLSchema" xmlns:p="http://schemas.microsoft.com/office/2006/metadata/properties" xmlns:ns2="f17ece83-603a-40c5-a4d8-2b9747a699e7" xmlns:ns3="dd70ea1e-9f28-400b-8a10-7ebd1c608679" targetNamespace="http://schemas.microsoft.com/office/2006/metadata/properties" ma:root="true" ma:fieldsID="36d819d484ebfab76245df1da3eb4ede" ns2:_="" ns3:_="">
    <xsd:import namespace="f17ece83-603a-40c5-a4d8-2b9747a699e7"/>
    <xsd:import namespace="dd70ea1e-9f28-400b-8a10-7ebd1c608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ece83-603a-40c5-a4d8-2b9747a699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0ea1e-9f28-400b-8a10-7ebd1c608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70ea1e-9f28-400b-8a10-7ebd1c60867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A27278-B862-471D-B894-83521EF0F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7ece83-603a-40c5-a4d8-2b9747a699e7"/>
    <ds:schemaRef ds:uri="dd70ea1e-9f28-400b-8a10-7ebd1c608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A0C43B-F74C-4709-88CB-D4378D8D2B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55D8D8-FB7D-4277-AAD9-255AD5AFA805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dd70ea1e-9f28-400b-8a10-7ebd1c608679"/>
    <ds:schemaRef ds:uri="http://schemas.microsoft.com/office/2006/metadata/properties"/>
    <ds:schemaRef ds:uri="f17ece83-603a-40c5-a4d8-2b9747a699e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693</Words>
  <Application>Microsoft Office PowerPoint</Application>
  <PresentationFormat>Widescreen</PresentationFormat>
  <Paragraphs>111</Paragraphs>
  <Slides>13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Symbol</vt:lpstr>
      <vt:lpstr>Times New Roman</vt:lpstr>
      <vt:lpstr>2_Custom Design</vt:lpstr>
      <vt:lpstr>3_Custom Design</vt:lpstr>
      <vt:lpstr>4_Custom Design</vt:lpstr>
      <vt:lpstr>Office Theme</vt:lpstr>
      <vt:lpstr>PowerPoint Presentation</vt:lpstr>
      <vt:lpstr>PowerPoint Presentation</vt:lpstr>
      <vt:lpstr>Hazards</vt:lpstr>
      <vt:lpstr>Personal Preparedness</vt:lpstr>
      <vt:lpstr>VictoriaReady</vt:lpstr>
      <vt:lpstr>Connect and Prepare</vt:lpstr>
      <vt:lpstr>Program Design</vt:lpstr>
      <vt:lpstr>Workshop 1</vt:lpstr>
      <vt:lpstr>Workshop 2</vt:lpstr>
      <vt:lpstr>Workshop 3</vt:lpstr>
      <vt:lpstr>Results From Pilot</vt:lpstr>
      <vt:lpstr>Moving Forward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EOC Operations</dc:creator>
  <cp:lastModifiedBy>glenda cooper</cp:lastModifiedBy>
  <cp:revision>12</cp:revision>
  <dcterms:created xsi:type="dcterms:W3CDTF">2019-03-12T17:51:18Z</dcterms:created>
  <dcterms:modified xsi:type="dcterms:W3CDTF">2019-05-28T12:43:21Z</dcterms:modified>
</cp:coreProperties>
</file>