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51" r:id="rId2"/>
    <p:sldMasterId id="2147483777" r:id="rId3"/>
  </p:sldMasterIdLst>
  <p:notesMasterIdLst>
    <p:notesMasterId r:id="rId23"/>
  </p:notesMasterIdLst>
  <p:handoutMasterIdLst>
    <p:handoutMasterId r:id="rId24"/>
  </p:handoutMasterIdLst>
  <p:sldIdLst>
    <p:sldId id="321" r:id="rId4"/>
    <p:sldId id="380" r:id="rId5"/>
    <p:sldId id="387" r:id="rId6"/>
    <p:sldId id="300" r:id="rId7"/>
    <p:sldId id="382" r:id="rId8"/>
    <p:sldId id="381" r:id="rId9"/>
    <p:sldId id="363" r:id="rId10"/>
    <p:sldId id="325" r:id="rId11"/>
    <p:sldId id="368" r:id="rId12"/>
    <p:sldId id="369" r:id="rId13"/>
    <p:sldId id="370" r:id="rId14"/>
    <p:sldId id="374" r:id="rId15"/>
    <p:sldId id="365" r:id="rId16"/>
    <p:sldId id="383" r:id="rId17"/>
    <p:sldId id="384" r:id="rId18"/>
    <p:sldId id="386" r:id="rId19"/>
    <p:sldId id="385" r:id="rId20"/>
    <p:sldId id="346" r:id="rId21"/>
    <p:sldId id="388"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90" autoAdjust="0"/>
    <p:restoredTop sz="77163" autoAdjust="0"/>
  </p:normalViewPr>
  <p:slideViewPr>
    <p:cSldViewPr>
      <p:cViewPr varScale="1">
        <p:scale>
          <a:sx n="76" d="100"/>
          <a:sy n="76" d="100"/>
        </p:scale>
        <p:origin x="216" y="3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E76F42A-619F-4C06-A6BE-115643C8F8C9}" type="datetimeFigureOut">
              <a:rPr lang="en-US" smtClean="0"/>
              <a:t>9/13/18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442DF20-08D3-4509-91DA-4B609A6A60DD}" type="slidenum">
              <a:rPr lang="en-US" smtClean="0"/>
              <a:t>‹#›</a:t>
            </a:fld>
            <a:endParaRPr lang="en-US"/>
          </a:p>
        </p:txBody>
      </p:sp>
    </p:spTree>
    <p:extLst>
      <p:ext uri="{BB962C8B-B14F-4D97-AF65-F5344CB8AC3E}">
        <p14:creationId xmlns:p14="http://schemas.microsoft.com/office/powerpoint/2010/main" val="566814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24189A9-6F4A-44A7-B357-35A2AE824BB7}" type="datetimeFigureOut">
              <a:rPr lang="en-US" smtClean="0"/>
              <a:t>9/13/18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FE05A0-000D-45F5-9748-FE069630A7DE}" type="slidenum">
              <a:rPr lang="en-US" smtClean="0"/>
              <a:t>‹#›</a:t>
            </a:fld>
            <a:endParaRPr lang="en-US"/>
          </a:p>
        </p:txBody>
      </p:sp>
    </p:spTree>
    <p:extLst>
      <p:ext uri="{BB962C8B-B14F-4D97-AF65-F5344CB8AC3E}">
        <p14:creationId xmlns:p14="http://schemas.microsoft.com/office/powerpoint/2010/main" val="86794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B784794-4FC9-4393-934C-CB1B64F66580}" type="slidenum">
              <a:rPr lang="en-US"/>
              <a:pPr/>
              <a:t>1</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4174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barriers of measuring NPI effectiveness</a:t>
            </a:r>
            <a:r>
              <a:rPr lang="en-US" baseline="0" dirty="0"/>
              <a:t> is that </a:t>
            </a:r>
            <a:r>
              <a:rPr lang="en-US" dirty="0"/>
              <a:t>NPI is only one piece of the puzzle when it comes to poverty issues. If one of the puzzle pieces isn’t working well then all of the other pieces also suffer in what they can achieve. E.g. If the economy is poor this can affect the business community – if the business community isn’t doing well that can affect the taxes paid to government</a:t>
            </a:r>
            <a:r>
              <a:rPr lang="en-US" baseline="0" dirty="0"/>
              <a:t> which affects availability of funding for programs such as NPI or affordable housing, childcare, education and training. Every piece has a role to play in the bigger picture and each has an impact on the other.</a:t>
            </a:r>
            <a:endParaRPr lang="en-US" dirty="0"/>
          </a:p>
        </p:txBody>
      </p:sp>
      <p:sp>
        <p:nvSpPr>
          <p:cNvPr id="4" name="Slide Number Placeholder 3"/>
          <p:cNvSpPr>
            <a:spLocks noGrp="1"/>
          </p:cNvSpPr>
          <p:nvPr>
            <p:ph type="sldNum" sz="quarter" idx="10"/>
          </p:nvPr>
        </p:nvSpPr>
        <p:spPr/>
        <p:txBody>
          <a:bodyPr/>
          <a:lstStyle/>
          <a:p>
            <a:fld id="{C494452F-DA2A-4867-A90C-6299B2361F87}" type="slidenum">
              <a:rPr lang="en-US" smtClean="0"/>
              <a:t>10</a:t>
            </a:fld>
            <a:endParaRPr lang="en-US"/>
          </a:p>
        </p:txBody>
      </p:sp>
    </p:spTree>
    <p:extLst>
      <p:ext uri="{BB962C8B-B14F-4D97-AF65-F5344CB8AC3E}">
        <p14:creationId xmlns:p14="http://schemas.microsoft.com/office/powerpoint/2010/main" val="1442004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the impacts of NPI – we see that there are limitations to what the funding can do and that other factors</a:t>
            </a:r>
            <a:r>
              <a:rPr lang="en-US" baseline="0" dirty="0"/>
              <a:t> are also needed in order to tackle poverty – including changes to funding formulas for Housing needs in Niagara, increased social assistance rates, higher paying jobs, improved transportation such as Go Train service. These are items beyond NPI’s means to address and requires advocacy. That is why it’s important to have advocacy groups such as NPRN. </a:t>
            </a:r>
          </a:p>
          <a:p>
            <a:endParaRPr lang="en-US" baseline="0" dirty="0"/>
          </a:p>
          <a:p>
            <a:r>
              <a:rPr lang="en-US" baseline="0" dirty="0"/>
              <a:t>However funding is necessary to make changes – what’s important is that we can show to the people making decisions on funding the impact that the work is doing in the community. </a:t>
            </a:r>
            <a:endParaRPr lang="en-US" dirty="0"/>
          </a:p>
        </p:txBody>
      </p:sp>
      <p:sp>
        <p:nvSpPr>
          <p:cNvPr id="4" name="Slide Number Placeholder 3"/>
          <p:cNvSpPr>
            <a:spLocks noGrp="1"/>
          </p:cNvSpPr>
          <p:nvPr>
            <p:ph type="sldNum" sz="quarter" idx="10"/>
          </p:nvPr>
        </p:nvSpPr>
        <p:spPr/>
        <p:txBody>
          <a:bodyPr/>
          <a:lstStyle/>
          <a:p>
            <a:fld id="{C494452F-DA2A-4867-A90C-6299B2361F87}" type="slidenum">
              <a:rPr lang="en-US" smtClean="0"/>
              <a:t>11</a:t>
            </a:fld>
            <a:endParaRPr lang="en-US"/>
          </a:p>
        </p:txBody>
      </p:sp>
    </p:spTree>
    <p:extLst>
      <p:ext uri="{BB962C8B-B14F-4D97-AF65-F5344CB8AC3E}">
        <p14:creationId xmlns:p14="http://schemas.microsoft.com/office/powerpoint/2010/main" val="1442004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the pieces together</a:t>
            </a:r>
            <a:r>
              <a:rPr lang="en-US" baseline="0" dirty="0"/>
              <a:t> is more than just funding projects – its about advocacy for the things that funding can’t fix. </a:t>
            </a:r>
            <a:r>
              <a:rPr lang="en-US" dirty="0"/>
              <a:t>By working together</a:t>
            </a:r>
            <a:r>
              <a:rPr lang="en-US" baseline="0" dirty="0"/>
              <a:t> we can not only alleviate the effects of poverty but eliminate poverty. </a:t>
            </a:r>
          </a:p>
          <a:p>
            <a:endParaRPr lang="en-US" dirty="0"/>
          </a:p>
        </p:txBody>
      </p:sp>
      <p:sp>
        <p:nvSpPr>
          <p:cNvPr id="4" name="Slide Number Placeholder 3"/>
          <p:cNvSpPr>
            <a:spLocks noGrp="1"/>
          </p:cNvSpPr>
          <p:nvPr>
            <p:ph type="sldNum" sz="quarter" idx="10"/>
          </p:nvPr>
        </p:nvSpPr>
        <p:spPr/>
        <p:txBody>
          <a:bodyPr/>
          <a:lstStyle/>
          <a:p>
            <a:fld id="{C494452F-DA2A-4867-A90C-6299B2361F87}" type="slidenum">
              <a:rPr lang="en-US" smtClean="0"/>
              <a:t>12</a:t>
            </a:fld>
            <a:endParaRPr lang="en-US"/>
          </a:p>
        </p:txBody>
      </p:sp>
    </p:spTree>
    <p:extLst>
      <p:ext uri="{BB962C8B-B14F-4D97-AF65-F5344CB8AC3E}">
        <p14:creationId xmlns:p14="http://schemas.microsoft.com/office/powerpoint/2010/main" val="2503343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aseline="0" dirty="0"/>
              <a:t>With NPI the resources are – the financials ($1.5M); the time, the people, the agencies, the political will from Regional Council, also – Municipal, Provincial, and Federal government have the resources. </a:t>
            </a:r>
            <a:endParaRPr lang="en-US" sz="1100" dirty="0"/>
          </a:p>
          <a:p>
            <a:pPr marL="457200" indent="-457200" eaLnBrk="1" hangingPunct="1">
              <a:spcBef>
                <a:spcPts val="0"/>
              </a:spcBef>
              <a:buNone/>
              <a:defRPr/>
            </a:pPr>
            <a:endParaRPr lang="en-US" sz="1100" dirty="0">
              <a:latin typeface="Calibri" pitchFamily="34" charset="0"/>
              <a:cs typeface="Calibri" pitchFamily="34" charset="0"/>
            </a:endParaRPr>
          </a:p>
          <a:p>
            <a:pPr marL="457200" indent="-457200" eaLnBrk="1" hangingPunct="1">
              <a:spcBef>
                <a:spcPts val="0"/>
              </a:spcBef>
              <a:buNone/>
              <a:defRPr/>
            </a:pPr>
            <a:r>
              <a:rPr lang="en-US" sz="1100" dirty="0">
                <a:latin typeface="Calibri" pitchFamily="34" charset="0"/>
                <a:cs typeface="Calibri" pitchFamily="34" charset="0"/>
              </a:rPr>
              <a:t>The frameworks used to examine the issues of poverty and make corresponding recommendations for poverty reduction strategies in Niagara are:</a:t>
            </a:r>
          </a:p>
          <a:p>
            <a:pPr marL="0" lvl="0" indent="-57150" eaLnBrk="1" hangingPunct="1">
              <a:spcBef>
                <a:spcPts val="0"/>
              </a:spcBef>
              <a:buClrTx/>
              <a:buSzPct val="75000"/>
              <a:buFont typeface="+mj-lt"/>
              <a:buNone/>
              <a:defRPr/>
            </a:pPr>
            <a:r>
              <a:rPr lang="en-US" sz="1100" dirty="0">
                <a:latin typeface="Calibri" pitchFamily="34" charset="0"/>
                <a:cs typeface="Calibri" pitchFamily="34" charset="0"/>
              </a:rPr>
              <a:t>Measures of poverty;</a:t>
            </a:r>
            <a:r>
              <a:rPr lang="en-US" sz="1100" baseline="0" dirty="0">
                <a:latin typeface="Calibri" pitchFamily="34" charset="0"/>
                <a:cs typeface="Calibri" pitchFamily="34" charset="0"/>
              </a:rPr>
              <a:t> </a:t>
            </a:r>
            <a:r>
              <a:rPr lang="en-US" sz="1100" dirty="0">
                <a:latin typeface="Calibri" pitchFamily="34" charset="0"/>
                <a:cs typeface="Calibri" pitchFamily="34" charset="0"/>
              </a:rPr>
              <a:t>Impact on the Social Determinants of Health; Experiences of Powerlessness and Social Exclusion; Community Impact</a:t>
            </a:r>
          </a:p>
          <a:p>
            <a:pPr marL="0" marR="0" lvl="0" indent="-121158" algn="l" defTabSz="914400" rtl="0" eaLnBrk="1" fontAlgn="auto" latinLnBrk="0" hangingPunct="1">
              <a:lnSpc>
                <a:spcPct val="100000"/>
              </a:lnSpc>
              <a:spcBef>
                <a:spcPts val="0"/>
              </a:spcBef>
              <a:spcAft>
                <a:spcPts val="0"/>
              </a:spcAft>
              <a:buClrTx/>
              <a:buSzTx/>
              <a:buFont typeface="Calibri" pitchFamily="34" charset="0"/>
              <a:buNone/>
              <a:tabLst/>
              <a:defRPr/>
            </a:pPr>
            <a:endParaRPr lang="en-US" sz="1100" dirty="0"/>
          </a:p>
          <a:p>
            <a:pPr marL="0" marR="0" lvl="0" indent="-121158" algn="l" defTabSz="914400" rtl="0" eaLnBrk="1" fontAlgn="auto" latinLnBrk="0" hangingPunct="1">
              <a:lnSpc>
                <a:spcPct val="100000"/>
              </a:lnSpc>
              <a:spcBef>
                <a:spcPts val="0"/>
              </a:spcBef>
              <a:spcAft>
                <a:spcPts val="0"/>
              </a:spcAft>
              <a:buClrTx/>
              <a:buSzTx/>
              <a:buFont typeface="Calibri" pitchFamily="34" charset="0"/>
              <a:buNone/>
              <a:tabLst/>
              <a:defRPr/>
            </a:pPr>
            <a:r>
              <a:rPr lang="en-US" sz="1100" dirty="0"/>
              <a:t>Recommendations</a:t>
            </a:r>
            <a:r>
              <a:rPr lang="en-US" sz="1100" baseline="0" dirty="0"/>
              <a:t> for Action are - </a:t>
            </a:r>
            <a:r>
              <a:rPr lang="en-US" sz="1100" dirty="0">
                <a:latin typeface="Calibri" pitchFamily="34" charset="0"/>
                <a:cs typeface="Calibri" pitchFamily="34" charset="0"/>
              </a:rPr>
              <a:t>Decrease poverty through advocacy; Appropriate and flexible supports which address the broader determinants of health for adults living in poverty; Mitigate the negative effects of low income on children and youth through programs and services; Monitor our progress</a:t>
            </a:r>
          </a:p>
          <a:p>
            <a:pPr marL="0" marR="0" lvl="0" indent="-121158" algn="l" defTabSz="914400" rtl="0" eaLnBrk="1" fontAlgn="auto" latinLnBrk="0" hangingPunct="1">
              <a:lnSpc>
                <a:spcPct val="100000"/>
              </a:lnSpc>
              <a:spcBef>
                <a:spcPts val="0"/>
              </a:spcBef>
              <a:spcAft>
                <a:spcPts val="0"/>
              </a:spcAft>
              <a:buClrTx/>
              <a:buSzTx/>
              <a:buFont typeface="Calibri" pitchFamily="34" charset="0"/>
              <a:buNone/>
              <a:tabLst/>
              <a:defRPr/>
            </a:pPr>
            <a:endParaRPr lang="en-US" sz="1100" dirty="0"/>
          </a:p>
          <a:p>
            <a:pPr marL="0" marR="0" lvl="0" indent="-121158" algn="l" defTabSz="914400" rtl="0" eaLnBrk="1" fontAlgn="auto" latinLnBrk="0" hangingPunct="1">
              <a:lnSpc>
                <a:spcPct val="100000"/>
              </a:lnSpc>
              <a:spcBef>
                <a:spcPts val="0"/>
              </a:spcBef>
              <a:spcAft>
                <a:spcPts val="0"/>
              </a:spcAft>
              <a:buClrTx/>
              <a:buSzTx/>
              <a:buFont typeface="Calibri" pitchFamily="34" charset="0"/>
              <a:buNone/>
              <a:tabLst/>
              <a:defRPr/>
            </a:pPr>
            <a:r>
              <a:rPr lang="en-US" sz="1100" dirty="0"/>
              <a:t>Vision: Work to increase prosperity by investing resources to support ideas that respond to the recommendations for action in neighbourhoods in need of attention. </a:t>
            </a:r>
          </a:p>
          <a:p>
            <a:pPr marL="0" lvl="0" indent="-121158">
              <a:buFont typeface="Calibri" pitchFamily="34" charset="0"/>
              <a:buNone/>
            </a:pPr>
            <a:endParaRPr lang="en-US" sz="1100"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pPr>
                <a:defRPr/>
              </a:pPr>
              <a:t>13</a:t>
            </a:fld>
            <a:endParaRPr lang="en-US"/>
          </a:p>
        </p:txBody>
      </p:sp>
    </p:spTree>
    <p:extLst>
      <p:ext uri="{BB962C8B-B14F-4D97-AF65-F5344CB8AC3E}">
        <p14:creationId xmlns:p14="http://schemas.microsoft.com/office/powerpoint/2010/main" val="788191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MECHANISM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Because we know that investing in projects alone will not eliminate</a:t>
            </a:r>
            <a:r>
              <a:rPr lang="en-US" sz="1000" baseline="0" dirty="0"/>
              <a:t> poverty we also created the Niagara Poverty Reduction Network. Originally an advisory committee to NPI, it was seen early on that it needed to expand and become an advocacy group for the issues of poverty. </a:t>
            </a:r>
            <a:r>
              <a:rPr lang="en-US" sz="1000" dirty="0" err="1"/>
              <a:t>NPRN</a:t>
            </a:r>
            <a:r>
              <a:rPr lang="en-US" sz="1000" dirty="0"/>
              <a:t> is working collectively to reduce poverty in Niagara through information sharing, changing attitudes, and compelling Niagara citizens to get involved and take action.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a:p>
            <a:pPr marL="0" indent="0">
              <a:buNone/>
            </a:pPr>
            <a:r>
              <a:rPr lang="en-US" sz="1000" dirty="0">
                <a:solidFill>
                  <a:schemeClr val="tx1"/>
                </a:solidFill>
                <a:latin typeface="Calibri" pitchFamily="34" charset="0"/>
                <a:cs typeface="Calibri" pitchFamily="34" charset="0"/>
              </a:rPr>
              <a:t>NPRN provides leadership in informing and changing attitudes about poverty, sharing ideas, resources and information services to leverage, collaborate and maximize the opportunities for community engagement. </a:t>
            </a:r>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60685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494452F-DA2A-4867-A90C-6299B2361F87}" type="slidenum">
              <a:rPr lang="en-US" smtClean="0"/>
              <a:t>15</a:t>
            </a:fld>
            <a:endParaRPr lang="en-US"/>
          </a:p>
        </p:txBody>
      </p:sp>
    </p:spTree>
    <p:extLst>
      <p:ext uri="{BB962C8B-B14F-4D97-AF65-F5344CB8AC3E}">
        <p14:creationId xmlns:p14="http://schemas.microsoft.com/office/powerpoint/2010/main" val="1502414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965648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Love this quote</a:t>
            </a:r>
            <a:r>
              <a:rPr lang="en-US" baseline="0" dirty="0"/>
              <a:t> – I introduced at one of our meetings…</a:t>
            </a:r>
          </a:p>
          <a:p>
            <a:r>
              <a:rPr lang="en-CA" sz="1200" kern="1200" dirty="0">
                <a:solidFill>
                  <a:schemeClr val="tx1"/>
                </a:solidFill>
                <a:effectLst/>
                <a:latin typeface="+mn-lt"/>
                <a:ea typeface="+mn-ea"/>
                <a:cs typeface="+mn-cs"/>
              </a:rPr>
              <a:t>Dr. Cornel Ronald West is an American philosopher, political activist, social critic, author, and public intellectual</a:t>
            </a:r>
            <a:r>
              <a:rPr lang="en-CA" sz="1200" kern="1200" baseline="0" dirty="0">
                <a:solidFill>
                  <a:schemeClr val="tx1"/>
                </a:solidFill>
                <a:effectLst/>
                <a:latin typeface="+mn-lt"/>
                <a:ea typeface="+mn-ea"/>
                <a:cs typeface="+mn-cs"/>
              </a:rPr>
              <a:t> who also loves jazz.</a:t>
            </a:r>
            <a:endParaRPr lang="en-CA" dirty="0"/>
          </a:p>
        </p:txBody>
      </p:sp>
      <p:sp>
        <p:nvSpPr>
          <p:cNvPr id="4" name="Slide Number Placeholder 3"/>
          <p:cNvSpPr>
            <a:spLocks noGrp="1"/>
          </p:cNvSpPr>
          <p:nvPr>
            <p:ph type="sldNum" sz="quarter" idx="10"/>
          </p:nvPr>
        </p:nvSpPr>
        <p:spPr/>
        <p:txBody>
          <a:bodyPr/>
          <a:lstStyle/>
          <a:p>
            <a:fld id="{45FE05A0-000D-45F5-9748-FE069630A7DE}" type="slidenum">
              <a:rPr lang="en-US" smtClean="0"/>
              <a:t>17</a:t>
            </a:fld>
            <a:endParaRPr lang="en-US"/>
          </a:p>
        </p:txBody>
      </p:sp>
    </p:spTree>
    <p:extLst>
      <p:ext uri="{BB962C8B-B14F-4D97-AF65-F5344CB8AC3E}">
        <p14:creationId xmlns:p14="http://schemas.microsoft.com/office/powerpoint/2010/main" val="1718681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B784794-4FC9-4393-934C-CB1B64F66580}" type="slidenum">
              <a:rPr lang="en-US"/>
              <a:pPr/>
              <a:t>18</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mn-lt"/>
                <a:ea typeface="+mn-ea"/>
                <a:cs typeface="+mn-cs"/>
              </a:rPr>
              <a:t>TOOL</a:t>
            </a:r>
          </a:p>
          <a:p>
            <a:r>
              <a:rPr lang="en-US" sz="1200" b="0" i="0" u="none" strike="noStrike" kern="1200" baseline="0" dirty="0">
                <a:solidFill>
                  <a:schemeClr val="tx1"/>
                </a:solidFill>
                <a:latin typeface="+mn-lt"/>
                <a:ea typeface="+mn-ea"/>
                <a:cs typeface="+mn-cs"/>
              </a:rPr>
              <a:t>Community Services was awarded $476,763 as a successful applicant to the Province’s Local Poverty Reduction Fund (LPRF).  </a:t>
            </a:r>
            <a:endParaRPr lang="en-CA"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Which will result in a report outlining the state of poverty in Niagara using data from the 2016 census, an analysis on the impacts, outcomes, and value of Niagara Region’s poverty reduction strategy (NPI) and offer recommendations on best practices moving forward. </a:t>
            </a:r>
            <a:endParaRPr lang="en-US" dirty="0"/>
          </a:p>
        </p:txBody>
      </p:sp>
    </p:spTree>
    <p:extLst>
      <p:ext uri="{BB962C8B-B14F-4D97-AF65-F5344CB8AC3E}">
        <p14:creationId xmlns:p14="http://schemas.microsoft.com/office/powerpoint/2010/main" val="2674891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B784794-4FC9-4393-934C-CB1B64F66580}" type="slidenum">
              <a:rPr lang="en-US"/>
              <a:pPr/>
              <a:t>19</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8596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EFD83-9B04-4173-8462-F1777B8D2439}" type="slidenum">
              <a:rPr lang="en-US" altLang="en-US"/>
              <a:pPr/>
              <a:t>2</a:t>
            </a:fld>
            <a:endParaRPr lang="en-US" alt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sz="1200" kern="1200" dirty="0">
                <a:solidFill>
                  <a:schemeClr val="tx1"/>
                </a:solidFill>
                <a:effectLst/>
                <a:latin typeface="+mn-lt"/>
                <a:ea typeface="+mn-ea"/>
                <a:cs typeface="+mn-cs"/>
              </a:rPr>
              <a:t>The Regional Municipality of Niagara lies on the west side of the Niagara River, between lakes Ontario and Erie. We are the southern end of what’s called</a:t>
            </a:r>
            <a:r>
              <a:rPr lang="en-US" sz="1200" kern="1200" baseline="0" dirty="0">
                <a:solidFill>
                  <a:schemeClr val="tx1"/>
                </a:solidFill>
                <a:effectLst/>
                <a:latin typeface="+mn-lt"/>
                <a:ea typeface="+mn-ea"/>
                <a:cs typeface="+mn-cs"/>
              </a:rPr>
              <a:t> the “Golden Horseshoe”. </a:t>
            </a:r>
            <a:r>
              <a:rPr lang="en-US" sz="1200" kern="1200" dirty="0">
                <a:solidFill>
                  <a:schemeClr val="tx1"/>
                </a:solidFill>
                <a:effectLst/>
                <a:latin typeface="+mn-lt"/>
                <a:ea typeface="+mn-ea"/>
                <a:cs typeface="+mn-cs"/>
              </a:rPr>
              <a:t>There are 12 municipalities with a 2 tier (Regional &amp; Municipal) government</a:t>
            </a:r>
            <a:r>
              <a:rPr lang="en-US" sz="1200" kern="1200" baseline="0" dirty="0">
                <a:solidFill>
                  <a:schemeClr val="tx1"/>
                </a:solidFill>
                <a:effectLst/>
                <a:latin typeface="+mn-lt"/>
                <a:ea typeface="+mn-ea"/>
                <a:cs typeface="+mn-cs"/>
              </a:rPr>
              <a:t> structure. We have a population of approximately </a:t>
            </a:r>
            <a:r>
              <a:rPr lang="en-US" b="0" dirty="0">
                <a:effectLst/>
              </a:rPr>
              <a:t>449,000 people in an area of  approximately</a:t>
            </a:r>
            <a:r>
              <a:rPr lang="en-US" b="0" baseline="0" dirty="0">
                <a:effectLst/>
              </a:rPr>
              <a:t> </a:t>
            </a:r>
            <a:r>
              <a:rPr lang="en-US" sz="1200" kern="1200" dirty="0">
                <a:solidFill>
                  <a:schemeClr val="tx1"/>
                </a:solidFill>
                <a:effectLst/>
                <a:latin typeface="+mn-lt"/>
                <a:ea typeface="+mn-ea"/>
                <a:cs typeface="+mn-cs"/>
              </a:rPr>
              <a:t>1,800 km²</a:t>
            </a:r>
          </a:p>
          <a:p>
            <a:endParaRPr lang="en-US" altLang="en-US" sz="1200" kern="1200" dirty="0">
              <a:solidFill>
                <a:schemeClr val="tx1"/>
              </a:solidFill>
              <a:effectLst/>
              <a:latin typeface="+mn-lt"/>
              <a:ea typeface="+mn-ea"/>
              <a:cs typeface="+mn-cs"/>
            </a:endParaRPr>
          </a:p>
          <a:p>
            <a:endParaRPr lang="en-US" altLang="en-US" dirty="0"/>
          </a:p>
        </p:txBody>
      </p:sp>
    </p:spTree>
    <p:extLst>
      <p:ext uri="{BB962C8B-B14F-4D97-AF65-F5344CB8AC3E}">
        <p14:creationId xmlns:p14="http://schemas.microsoft.com/office/powerpoint/2010/main" val="3476066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want to talk about how the Niagara Region went about developing and implementing our local poverty reduction strategy – what Tools, Techniques, and Mechanisms we put in place to get to where we are. </a:t>
            </a:r>
          </a:p>
          <a:p>
            <a:r>
              <a:rPr lang="en-US" baseline="0" dirty="0"/>
              <a:t>I won’t be able to get through everything so I’m going to go through this very quickly…</a:t>
            </a:r>
            <a:endParaRPr lang="en-US" dirty="0"/>
          </a:p>
        </p:txBody>
      </p:sp>
      <p:sp>
        <p:nvSpPr>
          <p:cNvPr id="4" name="Slide Number Placeholder 3"/>
          <p:cNvSpPr>
            <a:spLocks noGrp="1"/>
          </p:cNvSpPr>
          <p:nvPr>
            <p:ph type="sldNum" sz="quarter" idx="10"/>
          </p:nvPr>
        </p:nvSpPr>
        <p:spPr/>
        <p:txBody>
          <a:bodyPr/>
          <a:lstStyle/>
          <a:p>
            <a:fld id="{45FE05A0-000D-45F5-9748-FE069630A7DE}" type="slidenum">
              <a:rPr lang="en-US" smtClean="0"/>
              <a:t>3</a:t>
            </a:fld>
            <a:endParaRPr lang="en-US"/>
          </a:p>
        </p:txBody>
      </p:sp>
    </p:spTree>
    <p:extLst>
      <p:ext uri="{BB962C8B-B14F-4D97-AF65-F5344CB8AC3E}">
        <p14:creationId xmlns:p14="http://schemas.microsoft.com/office/powerpoint/2010/main" val="35910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eaLnBrk="0" fontAlgn="base" hangingPunct="0">
              <a:spcBef>
                <a:spcPct val="30000"/>
              </a:spcBef>
              <a:spcAft>
                <a:spcPct val="0"/>
              </a:spcAft>
              <a:defRPr/>
            </a:pPr>
            <a:r>
              <a:rPr lang="en-US" sz="1100" dirty="0">
                <a:latin typeface="Calibri" pitchFamily="34" charset="0"/>
                <a:cs typeface="Calibri" pitchFamily="34" charset="0"/>
              </a:rPr>
              <a:t>TOOL</a:t>
            </a:r>
          </a:p>
          <a:p>
            <a:pPr defTabSz="914350" eaLnBrk="0" fontAlgn="base" hangingPunct="0">
              <a:spcBef>
                <a:spcPct val="30000"/>
              </a:spcBef>
              <a:spcAft>
                <a:spcPct val="0"/>
              </a:spcAft>
              <a:defRPr/>
            </a:pPr>
            <a:r>
              <a:rPr lang="en-US" sz="1100" dirty="0">
                <a:latin typeface="Calibri" pitchFamily="34" charset="0"/>
                <a:cs typeface="Calibri" pitchFamily="34" charset="0"/>
              </a:rPr>
              <a:t>Where to begin? </a:t>
            </a:r>
            <a:r>
              <a:rPr lang="en-US" sz="1100" dirty="0"/>
              <a:t>Funding was made available with the upload of Social</a:t>
            </a:r>
            <a:r>
              <a:rPr lang="en-US" sz="1100" baseline="0" dirty="0"/>
              <a:t> Assistance costs for children in 2008. However the report from Brock came out in 2017. </a:t>
            </a:r>
          </a:p>
          <a:p>
            <a:pPr defTabSz="914350" eaLnBrk="0" fontAlgn="base" hangingPunct="0">
              <a:spcBef>
                <a:spcPct val="30000"/>
              </a:spcBef>
              <a:spcAft>
                <a:spcPct val="0"/>
              </a:spcAft>
              <a:defRPr/>
            </a:pPr>
            <a:endParaRPr lang="en-US" sz="1100" baseline="0" dirty="0"/>
          </a:p>
          <a:p>
            <a:pPr marL="0" marR="0" lvl="0" indent="0" algn="l" defTabSz="914350" rtl="0" eaLnBrk="0" fontAlgn="base" latinLnBrk="0" hangingPunct="0">
              <a:lnSpc>
                <a:spcPct val="100000"/>
              </a:lnSpc>
              <a:spcBef>
                <a:spcPct val="30000"/>
              </a:spcBef>
              <a:spcAft>
                <a:spcPct val="0"/>
              </a:spcAft>
              <a:buClrTx/>
              <a:buSzTx/>
              <a:buFontTx/>
              <a:buNone/>
              <a:tabLst/>
              <a:defRPr/>
            </a:pPr>
            <a:r>
              <a:rPr lang="en-US" sz="1100" dirty="0">
                <a:latin typeface="Calibri" pitchFamily="34" charset="0"/>
                <a:cs typeface="Calibri" pitchFamily="34" charset="0"/>
              </a:rPr>
              <a:t>NPI follows the recommendations made in the report: “</a:t>
            </a:r>
            <a:r>
              <a:rPr lang="en-US" sz="1100" i="1" dirty="0">
                <a:latin typeface="Calibri" pitchFamily="34" charset="0"/>
                <a:cs typeface="Calibri" pitchFamily="34" charset="0"/>
              </a:rPr>
              <a:t>Legacy of Poverty?  Addressing Cycles of Poverty &amp; The Impact on Child Health in Niagara Region</a:t>
            </a:r>
            <a:r>
              <a:rPr lang="en-US" sz="1100" dirty="0">
                <a:latin typeface="Calibri" pitchFamily="34" charset="0"/>
                <a:cs typeface="Calibri" pitchFamily="34" charset="0"/>
              </a:rPr>
              <a:t>” released in 2007; and in 2011, the report was updated with “</a:t>
            </a:r>
            <a:r>
              <a:rPr lang="en-US" sz="1100" i="1" dirty="0">
                <a:latin typeface="Calibri" pitchFamily="34" charset="0"/>
                <a:cs typeface="Calibri" pitchFamily="34" charset="0"/>
              </a:rPr>
              <a:t>Building a New Legacy: Increasing Prosperity for Niagara Residents by Improving the Quality of Neighbourhood Life”, </a:t>
            </a:r>
            <a:r>
              <a:rPr lang="en-US" sz="1100" dirty="0">
                <a:latin typeface="Calibri" pitchFamily="34" charset="0"/>
                <a:cs typeface="Calibri" pitchFamily="34" charset="0"/>
              </a:rPr>
              <a:t>renewing the framework for annual NPI investment</a:t>
            </a:r>
          </a:p>
          <a:p>
            <a:pPr defTabSz="914350" eaLnBrk="0" fontAlgn="base" hangingPunct="0">
              <a:spcBef>
                <a:spcPct val="30000"/>
              </a:spcBef>
              <a:spcAft>
                <a:spcPct val="0"/>
              </a:spcAft>
              <a:defRPr/>
            </a:pPr>
            <a:endParaRPr lang="en-US" sz="1100" dirty="0"/>
          </a:p>
          <a:p>
            <a:pPr defTabSz="914350" eaLnBrk="0" fontAlgn="base" hangingPunct="0">
              <a:spcBef>
                <a:spcPct val="30000"/>
              </a:spcBef>
              <a:spcAft>
                <a:spcPct val="0"/>
              </a:spcAft>
              <a:defRPr/>
            </a:pPr>
            <a:r>
              <a:rPr lang="en-US" sz="1100" dirty="0"/>
              <a:t>The broad recommendations in these</a:t>
            </a:r>
            <a:r>
              <a:rPr lang="en-US" sz="1100" baseline="0" dirty="0"/>
              <a:t> </a:t>
            </a:r>
            <a:r>
              <a:rPr lang="en-US" sz="1100" dirty="0"/>
              <a:t>reports sets the</a:t>
            </a:r>
            <a:r>
              <a:rPr lang="en-US" sz="1100" baseline="0" dirty="0"/>
              <a:t> context for funding initiatives. Projects must demonstrate how they address at least one of the following:</a:t>
            </a:r>
            <a:endParaRPr lang="en-US" sz="1100" dirty="0"/>
          </a:p>
          <a:p>
            <a:pPr marL="228587" indent="-228587" defTabSz="914350" eaLnBrk="0" fontAlgn="base" hangingPunct="0">
              <a:spcBef>
                <a:spcPct val="30000"/>
              </a:spcBef>
              <a:spcAft>
                <a:spcPct val="0"/>
              </a:spcAft>
              <a:buFont typeface="+mj-lt"/>
              <a:buAutoNum type="arabicPeriod"/>
              <a:defRPr/>
            </a:pPr>
            <a:r>
              <a:rPr lang="en-US" sz="1100" b="1" dirty="0"/>
              <a:t>Reduce poverty through advocacy </a:t>
            </a:r>
            <a:r>
              <a:rPr lang="en-US" sz="1100" dirty="0"/>
              <a:t>– Proposals to create opportunities for communities of practice to occur (such as community development activities; multi-sectoral agency collaborations, etc.) in order to improve service delivery.</a:t>
            </a:r>
          </a:p>
          <a:p>
            <a:pPr marL="228587" indent="-228587" defTabSz="914350" eaLnBrk="0" fontAlgn="base" hangingPunct="0">
              <a:spcBef>
                <a:spcPct val="30000"/>
              </a:spcBef>
              <a:spcAft>
                <a:spcPct val="0"/>
              </a:spcAft>
              <a:buFont typeface="+mj-lt"/>
              <a:buAutoNum type="arabicPeriod"/>
              <a:defRPr/>
            </a:pPr>
            <a:r>
              <a:rPr lang="en-US" sz="1100" b="1" dirty="0"/>
              <a:t>Appropriate supports which address the broader determinants of health for adults </a:t>
            </a:r>
            <a:r>
              <a:rPr lang="en-US" sz="1100" dirty="0"/>
              <a:t>– Proposals to offer meaningful engagement opportunities to enhance opportunities for social inclusion.</a:t>
            </a:r>
          </a:p>
          <a:p>
            <a:pPr marL="228587" indent="-228587" defTabSz="914350" eaLnBrk="0" fontAlgn="base" hangingPunct="0">
              <a:spcBef>
                <a:spcPct val="30000"/>
              </a:spcBef>
              <a:spcAft>
                <a:spcPct val="0"/>
              </a:spcAft>
              <a:buFont typeface="+mj-lt"/>
              <a:buAutoNum type="arabicPeriod"/>
              <a:defRPr/>
            </a:pPr>
            <a:r>
              <a:rPr lang="en-US" sz="1100" b="1" dirty="0"/>
              <a:t>Mitigate the negative effects of low income on children and youth through programs and services </a:t>
            </a:r>
            <a:r>
              <a:rPr lang="en-US" sz="1100" dirty="0"/>
              <a:t>– Proposals to show how projects will meaningfully engage people in poverty to address isolation and stigma.</a:t>
            </a:r>
          </a:p>
          <a:p>
            <a:pPr marL="228587" indent="-228587" defTabSz="914350" eaLnBrk="0" fontAlgn="base" hangingPunct="0">
              <a:spcBef>
                <a:spcPct val="30000"/>
              </a:spcBef>
              <a:spcAft>
                <a:spcPct val="0"/>
              </a:spcAft>
              <a:buFont typeface="+mj-lt"/>
              <a:buAutoNum type="arabicPeriod"/>
              <a:defRPr/>
            </a:pPr>
            <a:r>
              <a:rPr lang="en-US" sz="1100" b="1" dirty="0"/>
              <a:t>Monitor our progress </a:t>
            </a:r>
            <a:r>
              <a:rPr lang="en-US" sz="1100" dirty="0"/>
              <a:t>– Proposals to develop increased capacity and foster sustainable commitment from the community. </a:t>
            </a:r>
          </a:p>
          <a:p>
            <a:pPr defTabSz="914350"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51002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TECHNIQUE</a:t>
            </a:r>
          </a:p>
          <a:p>
            <a:r>
              <a:rPr lang="en-US" dirty="0"/>
              <a:t>Research and experience shows that families do better when they live in strong and supportive communities.  In short, place matters. NPI is based on data and analysis and issues funding in a calculated manner in order to ensure that funding is appropriately distributed to the areas of need. </a:t>
            </a:r>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pPr>
                <a:defRPr/>
              </a:pPr>
              <a:t>5</a:t>
            </a:fld>
            <a:endParaRPr lang="en-US"/>
          </a:p>
        </p:txBody>
      </p:sp>
    </p:spTree>
    <p:extLst>
      <p:ext uri="{BB962C8B-B14F-4D97-AF65-F5344CB8AC3E}">
        <p14:creationId xmlns:p14="http://schemas.microsoft.com/office/powerpoint/2010/main" val="1946596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50" rtl="0" eaLnBrk="0" fontAlgn="base" latinLnBrk="0" hangingPunct="0">
              <a:lnSpc>
                <a:spcPct val="100000"/>
              </a:lnSpc>
              <a:spcBef>
                <a:spcPct val="30000"/>
              </a:spcBef>
              <a:spcAft>
                <a:spcPct val="0"/>
              </a:spcAft>
              <a:buClrTx/>
              <a:buSzTx/>
              <a:buFontTx/>
              <a:buNone/>
              <a:tabLst/>
              <a:defRPr/>
            </a:pPr>
            <a:r>
              <a:rPr lang="en-CA" sz="1200" b="0" i="0" u="none" strike="noStrike" kern="1200" dirty="0">
                <a:solidFill>
                  <a:schemeClr val="tx1"/>
                </a:solidFill>
                <a:effectLst/>
                <a:latin typeface="+mn-lt"/>
                <a:ea typeface="+mn-ea"/>
                <a:cs typeface="+mn-cs"/>
              </a:rPr>
              <a:t>Also in 2008. By the time the Provincial</a:t>
            </a:r>
            <a:r>
              <a:rPr lang="en-CA" sz="1200" b="0" i="0" u="none" strike="noStrike" kern="1200" baseline="0" dirty="0">
                <a:solidFill>
                  <a:schemeClr val="tx1"/>
                </a:solidFill>
                <a:effectLst/>
                <a:latin typeface="+mn-lt"/>
                <a:ea typeface="+mn-ea"/>
                <a:cs typeface="+mn-cs"/>
              </a:rPr>
              <a:t> plan came out – we had already started funding projects in Niagara.</a:t>
            </a:r>
            <a:endParaRPr lang="en-CA" dirty="0"/>
          </a:p>
          <a:p>
            <a:pPr marL="0" marR="0" lvl="0" indent="0" algn="l" defTabSz="91435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1846106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it works</a:t>
            </a:r>
          </a:p>
          <a:p>
            <a:endParaRPr lang="en-US" dirty="0"/>
          </a:p>
          <a:p>
            <a:r>
              <a:rPr lang="en-US" dirty="0"/>
              <a:t>I’ll get</a:t>
            </a:r>
            <a:r>
              <a:rPr lang="en-US" baseline="0" dirty="0"/>
              <a:t> back to ‘Short-term’ project evaluation at the end.</a:t>
            </a:r>
            <a:endParaRPr lang="en-US" dirty="0"/>
          </a:p>
        </p:txBody>
      </p:sp>
      <p:sp>
        <p:nvSpPr>
          <p:cNvPr id="4" name="Slide Number Placeholder 3"/>
          <p:cNvSpPr>
            <a:spLocks noGrp="1"/>
          </p:cNvSpPr>
          <p:nvPr>
            <p:ph type="sldNum" sz="quarter" idx="10"/>
          </p:nvPr>
        </p:nvSpPr>
        <p:spPr/>
        <p:txBody>
          <a:bodyPr/>
          <a:lstStyle/>
          <a:p>
            <a:fld id="{C494452F-DA2A-4867-A90C-6299B2361F8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48656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what have we done in the past 10 years. </a:t>
            </a:r>
            <a:r>
              <a:rPr lang="en-US" dirty="0"/>
              <a:t>Funding has been given for all kinds of programs:</a:t>
            </a:r>
          </a:p>
          <a:p>
            <a:endParaRPr lang="en-US" dirty="0"/>
          </a:p>
          <a:p>
            <a:r>
              <a:rPr lang="en-US" baseline="0" dirty="0"/>
              <a:t>362 projects contracted out to 85 different agencies</a:t>
            </a:r>
          </a:p>
        </p:txBody>
      </p:sp>
      <p:sp>
        <p:nvSpPr>
          <p:cNvPr id="4" name="Slide Number Placeholder 3"/>
          <p:cNvSpPr>
            <a:spLocks noGrp="1"/>
          </p:cNvSpPr>
          <p:nvPr>
            <p:ph type="sldNum" sz="quarter" idx="10"/>
          </p:nvPr>
        </p:nvSpPr>
        <p:spPr/>
        <p:txBody>
          <a:bodyPr/>
          <a:lstStyle/>
          <a:p>
            <a:fld id="{C494452F-DA2A-4867-A90C-6299B2361F87}" type="slidenum">
              <a:rPr lang="en-US" smtClean="0"/>
              <a:t>8</a:t>
            </a:fld>
            <a:endParaRPr lang="en-US"/>
          </a:p>
        </p:txBody>
      </p:sp>
    </p:spTree>
    <p:extLst>
      <p:ext uri="{BB962C8B-B14F-4D97-AF65-F5344CB8AC3E}">
        <p14:creationId xmlns:p14="http://schemas.microsoft.com/office/powerpoint/2010/main" val="1079869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thinking</a:t>
            </a:r>
            <a:r>
              <a:rPr lang="en-US" baseline="0" dirty="0"/>
              <a:t> about funding projects to address poverty…</a:t>
            </a:r>
            <a:endParaRPr lang="en-US" dirty="0"/>
          </a:p>
          <a:p>
            <a:endParaRPr lang="en-US" dirty="0"/>
          </a:p>
          <a:p>
            <a:r>
              <a:rPr lang="en-US" dirty="0"/>
              <a:t>Actions in Poverty Reduction/Elimination</a:t>
            </a:r>
          </a:p>
          <a:p>
            <a:r>
              <a:rPr lang="en-US" dirty="0"/>
              <a:t>There is no magic bullet</a:t>
            </a:r>
            <a:r>
              <a:rPr lang="en-US" baseline="0" dirty="0"/>
              <a:t> for Poverty Reduction – would be great to give everyone a million dollars but that would still not solve all the issues.</a:t>
            </a:r>
          </a:p>
          <a:p>
            <a:r>
              <a:rPr lang="en-US" baseline="0" dirty="0"/>
              <a:t>Mostly systemic issues listed here – solutions are systemic as well although assistance with these issues can be provided on an individual basis (i.e. Lack of Transportation/Poor transit system means dealing with the system of transportation however providing people with bus passes until the larger issue is resolved will assist individuals with their immediate need) </a:t>
            </a:r>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N:\Lucy DeFazio\Leanne\958 NR Powerpoint templates\958 NR Powerpoint template 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496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23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379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a:solidFill>
                <a:prstClr val="white">
                  <a:tint val="75000"/>
                </a:prstClr>
              </a:solidFill>
            </a:endParaRPr>
          </a:p>
        </p:txBody>
      </p:sp>
      <p:sp>
        <p:nvSpPr>
          <p:cNvPr id="19" name="Footer Placeholder 18"/>
          <p:cNvSpPr>
            <a:spLocks noGrp="1"/>
          </p:cNvSpPr>
          <p:nvPr>
            <p:ph type="ftr" sz="quarter" idx="11"/>
          </p:nvPr>
        </p:nvSpPr>
        <p:spPr/>
        <p:txBody>
          <a:bodyPr/>
          <a:lstStyle/>
          <a:p>
            <a:pPr>
              <a:defRPr/>
            </a:pPr>
            <a:r>
              <a:rPr lang="en-US">
                <a:solidFill>
                  <a:prstClr val="white">
                    <a:tint val="75000"/>
                  </a:prstClr>
                </a:solidFill>
              </a:rPr>
              <a:t>www.becon.org</a:t>
            </a:r>
          </a:p>
        </p:txBody>
      </p:sp>
      <p:sp>
        <p:nvSpPr>
          <p:cNvPr id="27" name="Slide Number Placeholder 26"/>
          <p:cNvSpPr>
            <a:spLocks noGrp="1"/>
          </p:cNvSpPr>
          <p:nvPr>
            <p:ph type="sldNum" sz="quarter" idx="12"/>
          </p:nvPr>
        </p:nvSpPr>
        <p:spPr/>
        <p:txBody>
          <a:bodyPr/>
          <a:lstStyle/>
          <a:p>
            <a:pPr>
              <a:defRPr/>
            </a:pPr>
            <a:fld id="{27721FFA-3118-40FF-A9F1-1727849761B7}"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66900382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26" name="Picture 2" descr="N:\Lucy DeFazio\Leanne\958 NR Powerpoint templates\958 NR Powerpoint template 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19122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28C0AC-3E13-4212-90BE-A62FDCF9AA57}" type="datetime1">
              <a:rPr lang="en-US" smtClean="0">
                <a:solidFill>
                  <a:prstClr val="black">
                    <a:tint val="75000"/>
                  </a:prstClr>
                </a:solidFill>
              </a:rPr>
              <a:pPr/>
              <a:t>9/13/18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A7F9A7-BB4B-4E04-9446-9D4E06379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058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97920C-6BC3-4BB3-AB2E-7DD195F2D7E6}" type="datetime1">
              <a:rPr lang="en-US" smtClean="0">
                <a:solidFill>
                  <a:prstClr val="black">
                    <a:tint val="75000"/>
                  </a:prstClr>
                </a:solidFill>
              </a:rPr>
              <a:pPr/>
              <a:t>9/13/18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A7F9A7-BB4B-4E04-9446-9D4E06379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46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E088B9-FADF-4F61-9BE1-F323E3586444}" type="datetime1">
              <a:rPr lang="en-US" smtClean="0">
                <a:solidFill>
                  <a:prstClr val="black">
                    <a:tint val="75000"/>
                  </a:prstClr>
                </a:solidFill>
              </a:rPr>
              <a:pPr/>
              <a:t>9/13/18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A7F9A7-BB4B-4E04-9446-9D4E06379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133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910B39-92F5-485F-8FC7-9CBF69146390}" type="datetime1">
              <a:rPr lang="en-US" smtClean="0">
                <a:solidFill>
                  <a:prstClr val="black">
                    <a:tint val="75000"/>
                  </a:prstClr>
                </a:solidFill>
              </a:rPr>
              <a:pPr/>
              <a:t>9/13/18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A7F9A7-BB4B-4E04-9446-9D4E06379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054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8E644-6A73-42FA-BD1E-2A5A8D8C3DF2}" type="datetime1">
              <a:rPr lang="en-US" smtClean="0">
                <a:solidFill>
                  <a:prstClr val="black">
                    <a:tint val="75000"/>
                  </a:prstClr>
                </a:solidFill>
              </a:rPr>
              <a:pPr/>
              <a:t>9/13/18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A7F9A7-BB4B-4E04-9446-9D4E06379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366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218E2-D08E-4132-A29A-9AED56D4C952}" type="datetime1">
              <a:rPr lang="en-US" smtClean="0">
                <a:solidFill>
                  <a:prstClr val="black">
                    <a:tint val="75000"/>
                  </a:prstClr>
                </a:solidFill>
              </a:rPr>
              <a:pPr/>
              <a:t>9/13/18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A7F9A7-BB4B-4E04-9446-9D4E06379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13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825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79FB20-901E-4DB9-BC11-BE0911A81D3A}" type="datetime1">
              <a:rPr lang="en-US" smtClean="0">
                <a:solidFill>
                  <a:prstClr val="black">
                    <a:tint val="75000"/>
                  </a:prstClr>
                </a:solidFill>
              </a:rPr>
              <a:pPr/>
              <a:t>9/13/18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A7F9A7-BB4B-4E04-9446-9D4E06379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827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3664C2-8834-45B6-951E-268A32AC06C5}" type="datetime1">
              <a:rPr lang="en-US" smtClean="0">
                <a:solidFill>
                  <a:prstClr val="black">
                    <a:tint val="75000"/>
                  </a:prstClr>
                </a:solidFill>
              </a:rPr>
              <a:pPr/>
              <a:t>9/13/18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A7F9A7-BB4B-4E04-9446-9D4E06379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662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75F2E-4412-4F27-912C-9A020DAEE371}" type="datetime1">
              <a:rPr lang="en-US" smtClean="0">
                <a:solidFill>
                  <a:prstClr val="black">
                    <a:tint val="75000"/>
                  </a:prstClr>
                </a:solidFill>
              </a:rPr>
              <a:pPr/>
              <a:t>9/13/18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A7F9A7-BB4B-4E04-9446-9D4E06379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93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39321-0E5A-42AB-A381-6DA6846C3E63}" type="datetime1">
              <a:rPr lang="en-US" smtClean="0">
                <a:solidFill>
                  <a:prstClr val="black">
                    <a:tint val="75000"/>
                  </a:prstClr>
                </a:solidFill>
              </a:rPr>
              <a:pPr/>
              <a:t>9/13/18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A7F9A7-BB4B-4E04-9446-9D4E06379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157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7E2E76-E09A-4118-8C59-D3BB3E51A72A}" type="datetime1">
              <a:rPr lang="en-US" smtClean="0">
                <a:solidFill>
                  <a:prstClr val="black">
                    <a:tint val="75000"/>
                  </a:prstClr>
                </a:solidFill>
              </a:rPr>
              <a:pPr/>
              <a:t>9/13/18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A7F9A7-BB4B-4E04-9446-9D4E06379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430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26" name="Picture 2" descr="N:\Lucy DeFazio\Leanne\958 NR Powerpoint templates\958 NR Powerpoint template 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016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N:\Lucy DeFazio\Leanne\958 NR Powerpoint templates\958 NR Powerpoint template 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290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623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255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701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857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898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910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968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689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474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1925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80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AED1CA-4F68-4FCE-9F4F-9EA5D49B488D}" type="datetimeFigureOut">
              <a:rPr lang="en-US" smtClean="0">
                <a:solidFill>
                  <a:prstClr val="black">
                    <a:tint val="75000"/>
                  </a:prstClr>
                </a:solidFill>
              </a:rPr>
              <a:pPr/>
              <a:t>9/13/18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BAB8EA-A0EB-4573-9269-AFA159FF3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05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5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998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77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36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77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989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br>
              <a:rPr lang="fr-FR" sz="3600" b="1" dirty="0">
                <a:solidFill>
                  <a:srgbClr val="006600"/>
                </a:solidFill>
                <a:latin typeface="Verdana" pitchFamily="34" charset="0"/>
              </a:rPr>
            </a:br>
            <a:br>
              <a:rPr lang="fr-FR" sz="3600" b="1" dirty="0">
                <a:solidFill>
                  <a:srgbClr val="006600"/>
                </a:solidFill>
                <a:latin typeface="Verdana" pitchFamily="34" charset="0"/>
              </a:rPr>
            </a:br>
            <a:r>
              <a:rPr lang="fr-FR" sz="3600" b="1" dirty="0" err="1">
                <a:solidFill>
                  <a:srgbClr val="006600"/>
                </a:solidFill>
                <a:latin typeface="Verdana" pitchFamily="34" charset="0"/>
              </a:rPr>
              <a:t>Welcome</a:t>
            </a:r>
            <a:br>
              <a:rPr lang="fr-FR" sz="3600" b="1" dirty="0">
                <a:solidFill>
                  <a:srgbClr val="006600"/>
                </a:solidFill>
                <a:latin typeface="Verdana" pitchFamily="34" charset="0"/>
              </a:rPr>
            </a:b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z="3600" b="1" i="1" dirty="0">
                <a:solidFill>
                  <a:srgbClr val="006600"/>
                </a:solidFill>
                <a:latin typeface="Verdana" pitchFamily="34" charset="0"/>
              </a:rPr>
              <a:t>SAEO PD Day 2012</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pic>
        <p:nvPicPr>
          <p:cNvPr id="7" name="Picture 2" descr="N:\Lucy DeFazio\Leanne\958 NR Powerpoint templates\958 NR Powerpoint template B.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9047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defTabSz="914400" rtl="0" eaLnBrk="1" latinLnBrk="0" hangingPunct="1">
        <a:spcBef>
          <a:spcPct val="0"/>
        </a:spcBef>
        <a:buNone/>
        <a:defRPr sz="4400" kern="1200">
          <a:solidFill>
            <a:schemeClr val="tx2">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60000"/>
              <a:lumOff val="4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6A9BD-6948-4F82-8AF7-6C86B5FD0BDD}" type="datetime1">
              <a:rPr lang="en-US" smtClean="0">
                <a:solidFill>
                  <a:prstClr val="black">
                    <a:tint val="75000"/>
                  </a:prstClr>
                </a:solidFill>
              </a:rPr>
              <a:pPr/>
              <a:t>9/13/18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7F9A7-BB4B-4E04-9446-9D4E063793FB}" type="slidenum">
              <a:rPr lang="en-US" smtClean="0">
                <a:solidFill>
                  <a:prstClr val="black">
                    <a:tint val="75000"/>
                  </a:prstClr>
                </a:solidFill>
              </a:rPr>
              <a:pPr/>
              <a:t>‹#›</a:t>
            </a:fld>
            <a:endParaRPr lang="en-US">
              <a:solidFill>
                <a:prstClr val="black">
                  <a:tint val="75000"/>
                </a:prstClr>
              </a:solidFill>
            </a:endParaRPr>
          </a:p>
        </p:txBody>
      </p:sp>
      <p:pic>
        <p:nvPicPr>
          <p:cNvPr id="7" name="Picture 2" descr="N:\Lucy DeFazio\Leanne\958 NR Powerpoint templates\958 NR Powerpoint template 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60938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804"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br>
              <a:rPr lang="fr-FR" sz="3600" b="1" dirty="0">
                <a:solidFill>
                  <a:srgbClr val="006600"/>
                </a:solidFill>
                <a:latin typeface="Verdana" pitchFamily="34" charset="0"/>
              </a:rPr>
            </a:br>
            <a:br>
              <a:rPr lang="fr-FR" sz="3600" b="1" dirty="0">
                <a:solidFill>
                  <a:srgbClr val="006600"/>
                </a:solidFill>
                <a:latin typeface="Verdana" pitchFamily="34" charset="0"/>
              </a:rPr>
            </a:br>
            <a:r>
              <a:rPr lang="fr-FR" sz="3600" b="1" dirty="0" err="1">
                <a:solidFill>
                  <a:srgbClr val="006600"/>
                </a:solidFill>
                <a:latin typeface="Verdana" pitchFamily="34" charset="0"/>
              </a:rPr>
              <a:t>Welcome</a:t>
            </a:r>
            <a:br>
              <a:rPr lang="fr-FR" sz="3600" b="1" dirty="0">
                <a:solidFill>
                  <a:srgbClr val="006600"/>
                </a:solidFill>
                <a:latin typeface="Verdana" pitchFamily="34" charset="0"/>
              </a:rPr>
            </a:b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z="3600" b="1" i="1" dirty="0">
                <a:solidFill>
                  <a:srgbClr val="006600"/>
                </a:solidFill>
                <a:latin typeface="Verdana" pitchFamily="34" charset="0"/>
              </a:rPr>
              <a:t>SAEO PD Day 2012</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2BC11-3607-470D-BA18-BEB46717AD88}" type="datetimeFigureOut">
              <a:rPr lang="en-US" smtClean="0">
                <a:solidFill>
                  <a:prstClr val="black">
                    <a:tint val="75000"/>
                  </a:prstClr>
                </a:solidFill>
              </a:rPr>
              <a:pPr/>
              <a:t>9/13/18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pic>
        <p:nvPicPr>
          <p:cNvPr id="7" name="Picture 2" descr="N:\Lucy DeFazio\Leanne\958 NR Powerpoint templates\958 NR Powerpoint template B.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07786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ctr" defTabSz="914400" rtl="0" eaLnBrk="1" latinLnBrk="0" hangingPunct="1">
        <a:spcBef>
          <a:spcPct val="0"/>
        </a:spcBef>
        <a:buNone/>
        <a:defRPr sz="4400" kern="1200">
          <a:solidFill>
            <a:schemeClr val="tx2">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60000"/>
              <a:lumOff val="4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7.xml"/><Relationship Id="rId5" Type="http://schemas.openxmlformats.org/officeDocument/2006/relationships/image" Target="../media/image20.png"/><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7.xml"/><Relationship Id="rId5" Type="http://schemas.openxmlformats.org/officeDocument/2006/relationships/image" Target="../media/image23.emf"/><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www.goodreads.com/author/show/6176.Cornel_West" TargetMode="External"/><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7.xml"/><Relationship Id="rId5" Type="http://schemas.openxmlformats.org/officeDocument/2006/relationships/image" Target="../media/image26.png"/><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myaandplicense.com/wp-content/uploads/2011/10/toolbox.jpg" TargetMode="External"/><Relationship Id="rId7" Type="http://schemas.openxmlformats.org/officeDocument/2006/relationships/hyperlink" Target="http://www.woodenclocks.co.uk/Mechanisms-for-projects-3.pdf"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1219200"/>
            <a:ext cx="8382000" cy="2127250"/>
          </a:xfrm>
        </p:spPr>
        <p:txBody>
          <a:bodyPr>
            <a:normAutofit/>
          </a:bodyPr>
          <a:lstStyle/>
          <a:p>
            <a:pPr eaLnBrk="1" hangingPunct="1"/>
            <a:r>
              <a:rPr lang="en-US" sz="5400" dirty="0"/>
              <a:t>Niagara Prosperity Initiative</a:t>
            </a:r>
            <a:br>
              <a:rPr lang="en-US" sz="5400" dirty="0"/>
            </a:br>
            <a:r>
              <a:rPr lang="en-US" sz="2400" dirty="0"/>
              <a:t>The Role of Municipalities in Poverty Reduction:</a:t>
            </a:r>
            <a:br>
              <a:rPr lang="en-US" sz="2400" dirty="0"/>
            </a:br>
            <a:r>
              <a:rPr lang="en-US" sz="2400" dirty="0"/>
              <a:t>The Ontario Experience</a:t>
            </a:r>
            <a:endParaRPr lang="en-US" dirty="0"/>
          </a:p>
        </p:txBody>
      </p:sp>
      <p:sp>
        <p:nvSpPr>
          <p:cNvPr id="2" name="TextBox 1"/>
          <p:cNvSpPr txBox="1"/>
          <p:nvPr/>
        </p:nvSpPr>
        <p:spPr>
          <a:xfrm>
            <a:off x="6629400" y="3816352"/>
            <a:ext cx="1753493" cy="646331"/>
          </a:xfrm>
          <a:prstGeom prst="rect">
            <a:avLst/>
          </a:prstGeom>
          <a:noFill/>
        </p:spPr>
        <p:txBody>
          <a:bodyPr wrap="none" rtlCol="0">
            <a:spAutoFit/>
          </a:bodyPr>
          <a:lstStyle/>
          <a:p>
            <a:r>
              <a:rPr lang="en-US" b="1" dirty="0"/>
              <a:t>September 2018</a:t>
            </a:r>
          </a:p>
          <a:p>
            <a:endParaRPr lang="en-US" dirty="0"/>
          </a:p>
        </p:txBody>
      </p:sp>
    </p:spTree>
    <p:extLst>
      <p:ext uri="{BB962C8B-B14F-4D97-AF65-F5344CB8AC3E}">
        <p14:creationId xmlns:p14="http://schemas.microsoft.com/office/powerpoint/2010/main" val="2591113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dirty="0">
                <a:solidFill>
                  <a:schemeClr val="tx2">
                    <a:lumMod val="75000"/>
                  </a:schemeClr>
                </a:solidFill>
              </a:rPr>
              <a:t>NPI is one piece of the puzzle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6567487" cy="476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064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dirty="0">
                <a:solidFill>
                  <a:schemeClr val="tx2">
                    <a:lumMod val="75000"/>
                  </a:schemeClr>
                </a:solidFill>
              </a:rPr>
              <a:t>Tackling Poverty</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3" y="1371600"/>
            <a:ext cx="9091537" cy="548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865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527591"/>
            <a:ext cx="5257800" cy="511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685800"/>
            <a:ext cx="8229600" cy="1143000"/>
          </a:xfrm>
        </p:spPr>
        <p:txBody>
          <a:bodyPr/>
          <a:lstStyle/>
          <a:p>
            <a:r>
              <a:rPr lang="en-US" dirty="0">
                <a:solidFill>
                  <a:schemeClr val="tx1"/>
                </a:solidFill>
              </a:rPr>
              <a:t>Putting the Pieces Together</a:t>
            </a:r>
          </a:p>
        </p:txBody>
      </p:sp>
      <p:sp>
        <p:nvSpPr>
          <p:cNvPr id="3" name="Rectangle 2"/>
          <p:cNvSpPr/>
          <p:nvPr/>
        </p:nvSpPr>
        <p:spPr>
          <a:xfrm rot="20176387">
            <a:off x="1420002" y="2398840"/>
            <a:ext cx="2224570" cy="707886"/>
          </a:xfrm>
          <a:prstGeom prst="rect">
            <a:avLst/>
          </a:prstGeom>
          <a:noFill/>
          <a:effectLst>
            <a:innerShdw blurRad="63500" dist="50800" dir="18900000">
              <a:prstClr val="black">
                <a:alpha val="50000"/>
              </a:prstClr>
            </a:innerShdw>
          </a:effectLst>
        </p:spPr>
        <p:txBody>
          <a:bodyPr wrap="square" lIns="91440" tIns="45720" rIns="91440" bIns="45720">
            <a:spAutoFit/>
            <a:scene3d>
              <a:camera prst="isometricOffAxis1Right"/>
              <a:lightRig rig="threePt" dir="t"/>
            </a:scene3d>
          </a:bodyPr>
          <a:lstStyle/>
          <a:p>
            <a:pPr algn="ctr"/>
            <a:r>
              <a:rPr lang="en-US" sz="4000" b="1" cap="none" spc="0" dirty="0">
                <a:ln w="17780" cmpd="sng">
                  <a:solidFill>
                    <a:srgbClr val="92D050"/>
                  </a:solidFill>
                  <a:prstDash val="solid"/>
                  <a:miter lim="800000"/>
                </a:ln>
                <a:solidFill>
                  <a:schemeClr val="tx2"/>
                </a:solidFill>
                <a:effectLst>
                  <a:outerShdw blurRad="50800" algn="tl" rotWithShape="0">
                    <a:srgbClr val="000000"/>
                  </a:outerShdw>
                </a:effectLst>
              </a:rPr>
              <a:t>Funding</a:t>
            </a:r>
          </a:p>
        </p:txBody>
      </p:sp>
      <p:sp>
        <p:nvSpPr>
          <p:cNvPr id="5" name="Rectangle 4"/>
          <p:cNvSpPr/>
          <p:nvPr/>
        </p:nvSpPr>
        <p:spPr>
          <a:xfrm rot="1797044">
            <a:off x="6505167" y="2042679"/>
            <a:ext cx="2224570" cy="707886"/>
          </a:xfrm>
          <a:prstGeom prst="rect">
            <a:avLst/>
          </a:prstGeom>
          <a:noFill/>
          <a:effectLst>
            <a:innerShdw blurRad="63500" dist="50800" dir="18900000">
              <a:prstClr val="black">
                <a:alpha val="50000"/>
              </a:prstClr>
            </a:innerShdw>
          </a:effectLst>
        </p:spPr>
        <p:txBody>
          <a:bodyPr wrap="square" lIns="91440" tIns="45720" rIns="91440" bIns="45720">
            <a:spAutoFit/>
            <a:scene3d>
              <a:camera prst="isometricOffAxis1Right"/>
              <a:lightRig rig="threePt" dir="t"/>
            </a:scene3d>
          </a:bodyPr>
          <a:lstStyle/>
          <a:p>
            <a:pPr algn="ctr"/>
            <a:r>
              <a:rPr lang="en-US" sz="4000" b="1" cap="none" spc="0" dirty="0">
                <a:ln w="17780" cmpd="sng">
                  <a:solidFill>
                    <a:srgbClr val="92D050"/>
                  </a:solidFill>
                  <a:prstDash val="solid"/>
                  <a:miter lim="800000"/>
                </a:ln>
                <a:solidFill>
                  <a:schemeClr val="tx2"/>
                </a:solidFill>
                <a:effectLst>
                  <a:outerShdw blurRad="50800" algn="tl" rotWithShape="0">
                    <a:srgbClr val="000000"/>
                  </a:outerShdw>
                </a:effectLst>
              </a:rPr>
              <a:t>Advocacy</a:t>
            </a:r>
          </a:p>
        </p:txBody>
      </p:sp>
      <p:sp>
        <p:nvSpPr>
          <p:cNvPr id="6" name="Rectangle 5"/>
          <p:cNvSpPr/>
          <p:nvPr/>
        </p:nvSpPr>
        <p:spPr>
          <a:xfrm rot="2596310">
            <a:off x="7156" y="4338934"/>
            <a:ext cx="3414229" cy="1323439"/>
          </a:xfrm>
          <a:prstGeom prst="rect">
            <a:avLst/>
          </a:prstGeom>
          <a:noFill/>
          <a:effectLst>
            <a:innerShdw blurRad="63500" dist="50800" dir="18900000">
              <a:prstClr val="black">
                <a:alpha val="50000"/>
              </a:prstClr>
            </a:innerShdw>
          </a:effectLst>
          <a:scene3d>
            <a:camera prst="perspectiveContrastingLeftFacing"/>
            <a:lightRig rig="threePt" dir="t"/>
          </a:scene3d>
        </p:spPr>
        <p:txBody>
          <a:bodyPr wrap="square" lIns="91440" tIns="45720" rIns="91440" bIns="45720">
            <a:spAutoFit/>
            <a:scene3d>
              <a:camera prst="isometricOffAxis1Right"/>
              <a:lightRig rig="threePt" dir="t"/>
            </a:scene3d>
          </a:bodyPr>
          <a:lstStyle/>
          <a:p>
            <a:pPr algn="ctr"/>
            <a:r>
              <a:rPr lang="en-US" sz="4000" b="1" cap="none" spc="0" dirty="0">
                <a:ln w="17780" cmpd="sng">
                  <a:solidFill>
                    <a:srgbClr val="92D050"/>
                  </a:solidFill>
                  <a:prstDash val="solid"/>
                  <a:miter lim="800000"/>
                </a:ln>
                <a:solidFill>
                  <a:schemeClr val="tx2"/>
                </a:solidFill>
                <a:effectLst>
                  <a:outerShdw blurRad="50800" algn="tl" rotWithShape="0">
                    <a:srgbClr val="000000"/>
                  </a:outerShdw>
                </a:effectLst>
              </a:rPr>
              <a:t>Citizen Involvement</a:t>
            </a:r>
          </a:p>
        </p:txBody>
      </p:sp>
      <p:sp>
        <p:nvSpPr>
          <p:cNvPr id="7" name="Rectangle 6"/>
          <p:cNvSpPr/>
          <p:nvPr/>
        </p:nvSpPr>
        <p:spPr>
          <a:xfrm rot="21226421">
            <a:off x="4631603" y="4539641"/>
            <a:ext cx="3690791" cy="1323439"/>
          </a:xfrm>
          <a:prstGeom prst="rect">
            <a:avLst/>
          </a:prstGeom>
          <a:noFill/>
          <a:effectLst>
            <a:innerShdw blurRad="63500" dist="50800" dir="18900000">
              <a:prstClr val="black">
                <a:alpha val="50000"/>
              </a:prstClr>
            </a:innerShdw>
          </a:effectLst>
          <a:scene3d>
            <a:camera prst="isometricTopUp"/>
            <a:lightRig rig="threePt" dir="t"/>
          </a:scene3d>
        </p:spPr>
        <p:txBody>
          <a:bodyPr wrap="square" lIns="91440" tIns="45720" rIns="91440" bIns="45720">
            <a:spAutoFit/>
            <a:scene3d>
              <a:camera prst="isometricOffAxis1Right"/>
              <a:lightRig rig="threePt" dir="t"/>
            </a:scene3d>
          </a:bodyPr>
          <a:lstStyle/>
          <a:p>
            <a:pPr algn="ctr"/>
            <a:r>
              <a:rPr lang="en-US" sz="4000" b="1" cap="none" spc="0" dirty="0">
                <a:ln w="17780" cmpd="sng">
                  <a:solidFill>
                    <a:srgbClr val="92D050"/>
                  </a:solidFill>
                  <a:prstDash val="solid"/>
                  <a:miter lim="800000"/>
                </a:ln>
                <a:solidFill>
                  <a:schemeClr val="tx2"/>
                </a:solidFill>
                <a:effectLst>
                  <a:outerShdw blurRad="50800" algn="tl" rotWithShape="0">
                    <a:srgbClr val="000000"/>
                  </a:outerShdw>
                </a:effectLst>
              </a:rPr>
              <a:t>Community Development</a:t>
            </a:r>
          </a:p>
        </p:txBody>
      </p:sp>
    </p:spTree>
    <p:extLst>
      <p:ext uri="{BB962C8B-B14F-4D97-AF65-F5344CB8AC3E}">
        <p14:creationId xmlns:p14="http://schemas.microsoft.com/office/powerpoint/2010/main" val="4165391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715962"/>
          </a:xfrm>
        </p:spPr>
        <p:txBody>
          <a:bodyPr>
            <a:noAutofit/>
          </a:bodyPr>
          <a:lstStyle/>
          <a:p>
            <a:pPr algn="ctr"/>
            <a:r>
              <a:rPr lang="en-US" sz="4800" dirty="0">
                <a:latin typeface="Baskerville Old Face" pitchFamily="18" charset="0"/>
              </a:rPr>
              <a:t>Theory of Change</a:t>
            </a:r>
          </a:p>
        </p:txBody>
      </p:sp>
      <p:pic>
        <p:nvPicPr>
          <p:cNvPr id="8" name="Picture 4"/>
          <p:cNvPicPr>
            <a:picLocks noGrp="1" noChangeAspect="1" noChangeArrowheads="1"/>
          </p:cNvPicPr>
          <p:nvPr>
            <p:ph idx="4294967295"/>
          </p:nvPr>
        </p:nvPicPr>
        <p:blipFill>
          <a:blip r:embed="rId3" cstate="print"/>
          <a:srcRect/>
          <a:stretch>
            <a:fillRect/>
          </a:stretch>
        </p:blipFill>
        <p:spPr bwMode="auto">
          <a:xfrm>
            <a:off x="1600200" y="1447800"/>
            <a:ext cx="5715000" cy="4981575"/>
          </a:xfrm>
          <a:prstGeom prst="rect">
            <a:avLst/>
          </a:prstGeom>
          <a:noFill/>
          <a:ln w="9525">
            <a:noFill/>
            <a:miter lim="800000"/>
            <a:headEnd/>
            <a:tailEnd/>
          </a:ln>
        </p:spPr>
      </p:pic>
    </p:spTree>
    <p:extLst>
      <p:ext uri="{BB962C8B-B14F-4D97-AF65-F5344CB8AC3E}">
        <p14:creationId xmlns:p14="http://schemas.microsoft.com/office/powerpoint/2010/main" val="2948680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23900"/>
            <a:ext cx="8153400" cy="762000"/>
          </a:xfrm>
        </p:spPr>
        <p:txBody>
          <a:bodyPr>
            <a:normAutofit fontScale="90000"/>
          </a:bodyPr>
          <a:lstStyle/>
          <a:p>
            <a:r>
              <a:rPr lang="en-US" sz="3200" dirty="0">
                <a:solidFill>
                  <a:schemeClr val="tx1"/>
                </a:solidFill>
              </a:rPr>
              <a:t>Balancing Government &amp; Community Ownership</a:t>
            </a:r>
            <a:br>
              <a:rPr lang="en-US" sz="3200" dirty="0">
                <a:solidFill>
                  <a:schemeClr val="tx1"/>
                </a:solidFill>
              </a:rPr>
            </a:br>
            <a:r>
              <a:rPr lang="en-US" sz="3200" dirty="0">
                <a:solidFill>
                  <a:schemeClr val="tx1"/>
                </a:solidFill>
              </a:rPr>
              <a:t>Niagara Poverty Reduction Network</a:t>
            </a:r>
          </a:p>
        </p:txBody>
      </p:sp>
      <p:sp>
        <p:nvSpPr>
          <p:cNvPr id="3" name="Content Placeholder 2"/>
          <p:cNvSpPr>
            <a:spLocks noGrp="1"/>
          </p:cNvSpPr>
          <p:nvPr>
            <p:ph idx="1"/>
          </p:nvPr>
        </p:nvSpPr>
        <p:spPr>
          <a:xfrm>
            <a:off x="466725" y="1791440"/>
            <a:ext cx="8229600" cy="990600"/>
          </a:xfrm>
        </p:spPr>
        <p:txBody>
          <a:bodyPr>
            <a:normAutofit fontScale="92500" lnSpcReduction="10000"/>
          </a:bodyPr>
          <a:lstStyle/>
          <a:p>
            <a:pPr marL="0" indent="0">
              <a:buNone/>
            </a:pPr>
            <a:r>
              <a:rPr lang="en-US" sz="2200" dirty="0">
                <a:solidFill>
                  <a:schemeClr val="tx1"/>
                </a:solidFill>
                <a:latin typeface="Calibri" pitchFamily="34" charset="0"/>
                <a:cs typeface="Calibri" pitchFamily="34" charset="0"/>
              </a:rPr>
              <a:t>The Niagara Poverty Reduction Network is working collectively to wipe out poverty through education, collaboration and advocacy to address poverty's root causes. </a:t>
            </a:r>
          </a:p>
        </p:txBody>
      </p:sp>
      <p:pic>
        <p:nvPicPr>
          <p:cNvPr id="4" name="Picture 3"/>
          <p:cNvPicPr>
            <a:picLocks noChangeAspect="1"/>
          </p:cNvPicPr>
          <p:nvPr/>
        </p:nvPicPr>
        <p:blipFill>
          <a:blip r:embed="rId3"/>
          <a:stretch>
            <a:fillRect/>
          </a:stretch>
        </p:blipFill>
        <p:spPr>
          <a:xfrm>
            <a:off x="381000" y="3228975"/>
            <a:ext cx="8401050" cy="3105150"/>
          </a:xfrm>
          <a:prstGeom prst="rect">
            <a:avLst/>
          </a:prstGeom>
        </p:spPr>
      </p:pic>
      <p:pic>
        <p:nvPicPr>
          <p:cNvPr id="6" name="Picture 5"/>
          <p:cNvPicPr>
            <a:picLocks noChangeAspect="1"/>
          </p:cNvPicPr>
          <p:nvPr/>
        </p:nvPicPr>
        <p:blipFill>
          <a:blip r:embed="rId4"/>
          <a:stretch>
            <a:fillRect/>
          </a:stretch>
        </p:blipFill>
        <p:spPr>
          <a:xfrm>
            <a:off x="381000" y="2847235"/>
            <a:ext cx="2457450" cy="381740"/>
          </a:xfrm>
          <a:prstGeom prst="rect">
            <a:avLst/>
          </a:prstGeom>
        </p:spPr>
      </p:pic>
    </p:spTree>
    <p:extLst>
      <p:ext uri="{BB962C8B-B14F-4D97-AF65-F5344CB8AC3E}">
        <p14:creationId xmlns:p14="http://schemas.microsoft.com/office/powerpoint/2010/main" val="1921898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543550" y="4495800"/>
            <a:ext cx="3048000" cy="2166963"/>
          </a:xfrm>
          <a:prstGeom prst="rect">
            <a:avLst/>
          </a:prstGeom>
        </p:spPr>
      </p:pic>
      <p:sp>
        <p:nvSpPr>
          <p:cNvPr id="2" name="Title 1"/>
          <p:cNvSpPr>
            <a:spLocks noGrp="1"/>
          </p:cNvSpPr>
          <p:nvPr>
            <p:ph type="title"/>
          </p:nvPr>
        </p:nvSpPr>
        <p:spPr>
          <a:xfrm>
            <a:off x="457200" y="381000"/>
            <a:ext cx="8229600" cy="1143000"/>
          </a:xfrm>
        </p:spPr>
        <p:txBody>
          <a:bodyPr>
            <a:normAutofit fontScale="90000"/>
          </a:bodyPr>
          <a:lstStyle/>
          <a:p>
            <a:r>
              <a:rPr lang="en-US" dirty="0">
                <a:solidFill>
                  <a:schemeClr val="tx1"/>
                </a:solidFill>
              </a:rPr>
              <a:t>Niagara Poverty Reduction Network</a:t>
            </a:r>
            <a:endParaRPr lang="en-US" dirty="0"/>
          </a:p>
        </p:txBody>
      </p:sp>
      <p:pic>
        <p:nvPicPr>
          <p:cNvPr id="5" name="Picture 4"/>
          <p:cNvPicPr>
            <a:picLocks noChangeAspect="1"/>
          </p:cNvPicPr>
          <p:nvPr/>
        </p:nvPicPr>
        <p:blipFill>
          <a:blip r:embed="rId4"/>
          <a:stretch>
            <a:fillRect/>
          </a:stretch>
        </p:blipFill>
        <p:spPr>
          <a:xfrm>
            <a:off x="438150" y="1471518"/>
            <a:ext cx="8153400" cy="3024282"/>
          </a:xfrm>
          <a:prstGeom prst="rect">
            <a:avLst/>
          </a:prstGeom>
        </p:spPr>
      </p:pic>
      <p:pic>
        <p:nvPicPr>
          <p:cNvPr id="7" name="Picture 6"/>
          <p:cNvPicPr>
            <a:picLocks noChangeAspect="1"/>
          </p:cNvPicPr>
          <p:nvPr/>
        </p:nvPicPr>
        <p:blipFill>
          <a:blip r:embed="rId5"/>
          <a:stretch>
            <a:fillRect/>
          </a:stretch>
        </p:blipFill>
        <p:spPr>
          <a:xfrm>
            <a:off x="76200" y="4776334"/>
            <a:ext cx="5314950" cy="1619968"/>
          </a:xfrm>
          <a:prstGeom prst="rect">
            <a:avLst/>
          </a:prstGeom>
        </p:spPr>
      </p:pic>
    </p:spTree>
    <p:extLst>
      <p:ext uri="{BB962C8B-B14F-4D97-AF65-F5344CB8AC3E}">
        <p14:creationId xmlns:p14="http://schemas.microsoft.com/office/powerpoint/2010/main" val="930461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153400" cy="762000"/>
          </a:xfrm>
        </p:spPr>
        <p:txBody>
          <a:bodyPr/>
          <a:lstStyle/>
          <a:p>
            <a:r>
              <a:rPr lang="en-US" sz="3200" dirty="0">
                <a:solidFill>
                  <a:schemeClr val="tx1"/>
                </a:solidFill>
              </a:rPr>
              <a:t>Niagara Poverty Reduction Network</a:t>
            </a:r>
          </a:p>
        </p:txBody>
      </p:sp>
      <p:sp>
        <p:nvSpPr>
          <p:cNvPr id="3" name="Content Placeholder 2"/>
          <p:cNvSpPr>
            <a:spLocks noGrp="1"/>
          </p:cNvSpPr>
          <p:nvPr>
            <p:ph idx="1"/>
          </p:nvPr>
        </p:nvSpPr>
        <p:spPr>
          <a:xfrm>
            <a:off x="470848" y="1295400"/>
            <a:ext cx="8229600" cy="1104900"/>
          </a:xfrm>
        </p:spPr>
        <p:txBody>
          <a:bodyPr>
            <a:normAutofit/>
          </a:bodyPr>
          <a:lstStyle/>
          <a:p>
            <a:pPr marL="0" indent="0">
              <a:buNone/>
            </a:pPr>
            <a:r>
              <a:rPr lang="en-US" sz="2200" dirty="0">
                <a:solidFill>
                  <a:schemeClr val="tx1"/>
                </a:solidFill>
                <a:latin typeface="Calibri" pitchFamily="34" charset="0"/>
                <a:cs typeface="Calibri" pitchFamily="34" charset="0"/>
              </a:rPr>
              <a:t>The NPRN has several associated working groups. These groups have representation from a wide-range of community organizations and meet regularly to work on relevant, poverty-related initiatives.</a:t>
            </a:r>
          </a:p>
        </p:txBody>
      </p:sp>
      <p:pic>
        <p:nvPicPr>
          <p:cNvPr id="5" name="Picture 4"/>
          <p:cNvPicPr>
            <a:picLocks noChangeAspect="1"/>
          </p:cNvPicPr>
          <p:nvPr/>
        </p:nvPicPr>
        <p:blipFill>
          <a:blip r:embed="rId3"/>
          <a:stretch>
            <a:fillRect/>
          </a:stretch>
        </p:blipFill>
        <p:spPr>
          <a:xfrm>
            <a:off x="152400" y="2743200"/>
            <a:ext cx="5825850" cy="3313381"/>
          </a:xfrm>
          <a:prstGeom prst="rect">
            <a:avLst/>
          </a:prstGeom>
        </p:spPr>
      </p:pic>
      <p:pic>
        <p:nvPicPr>
          <p:cNvPr id="8" name="Picture 7"/>
          <p:cNvPicPr>
            <a:picLocks noChangeAspect="1"/>
          </p:cNvPicPr>
          <p:nvPr/>
        </p:nvPicPr>
        <p:blipFill>
          <a:blip r:embed="rId4"/>
          <a:stretch>
            <a:fillRect/>
          </a:stretch>
        </p:blipFill>
        <p:spPr>
          <a:xfrm>
            <a:off x="2286000" y="4343400"/>
            <a:ext cx="5505450" cy="2263662"/>
          </a:xfrm>
          <a:prstGeom prst="rect">
            <a:avLst/>
          </a:prstGeom>
        </p:spPr>
      </p:pic>
      <p:pic>
        <p:nvPicPr>
          <p:cNvPr id="9" name="Picture 8"/>
          <p:cNvPicPr>
            <a:picLocks noChangeAspect="1"/>
          </p:cNvPicPr>
          <p:nvPr/>
        </p:nvPicPr>
        <p:blipFill>
          <a:blip r:embed="rId5"/>
          <a:stretch>
            <a:fillRect/>
          </a:stretch>
        </p:blipFill>
        <p:spPr>
          <a:xfrm>
            <a:off x="3429000" y="2447633"/>
            <a:ext cx="5583110" cy="1552867"/>
          </a:xfrm>
          <a:prstGeom prst="rect">
            <a:avLst/>
          </a:prstGeom>
        </p:spPr>
      </p:pic>
    </p:spTree>
    <p:extLst>
      <p:ext uri="{BB962C8B-B14F-4D97-AF65-F5344CB8AC3E}">
        <p14:creationId xmlns:p14="http://schemas.microsoft.com/office/powerpoint/2010/main" val="3310636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166843"/>
            <a:ext cx="4572000" cy="4801314"/>
          </a:xfrm>
          <a:prstGeom prst="rect">
            <a:avLst/>
          </a:prstGeom>
        </p:spPr>
        <p:txBody>
          <a:bodyPr>
            <a:spAutoFit/>
          </a:bodyPr>
          <a:lstStyle/>
          <a:p>
            <a:pPr algn="just"/>
            <a:r>
              <a:rPr lang="en-CA" dirty="0"/>
              <a:t>“To be a jazz freedom fighter is to attempt to galvanize and energize world-weary people into forms of organization with accountable leadership that promote critical exchange and broad reflection. The interplay of individuality and unity is not one of uniformity and unanimity imposed from above but rather of conflict among diverse groupings that reach a dynamic consensus subject to questioning and criticism. As with a soloist in a jazz quartet, quintet or band, individuality is promoted in order to sustain and increase the creative tension with the group--a tension that yields higher levels of performance to achieve the aim of the collective project.” </a:t>
            </a:r>
          </a:p>
          <a:p>
            <a:pPr algn="r"/>
            <a:r>
              <a:rPr lang="en-CA" dirty="0"/>
              <a:t> </a:t>
            </a:r>
            <a:br>
              <a:rPr lang="en-CA" dirty="0"/>
            </a:br>
            <a:r>
              <a:rPr lang="en-CA" dirty="0"/>
              <a:t>― </a:t>
            </a:r>
            <a:r>
              <a:rPr lang="en-CA" dirty="0">
                <a:hlinkClick r:id="rId3"/>
              </a:rPr>
              <a:t>Cornel West</a:t>
            </a:r>
            <a:r>
              <a:rPr lang="en-CA" dirty="0"/>
              <a:t>,</a:t>
            </a:r>
          </a:p>
        </p:txBody>
      </p:sp>
    </p:spTree>
    <p:extLst>
      <p:ext uri="{BB962C8B-B14F-4D97-AF65-F5344CB8AC3E}">
        <p14:creationId xmlns:p14="http://schemas.microsoft.com/office/powerpoint/2010/main" val="2925010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4801" y="838201"/>
            <a:ext cx="4125916" cy="3352800"/>
          </a:xfrm>
          <a:prstGeom prst="rect">
            <a:avLst/>
          </a:prstGeom>
        </p:spPr>
      </p:pic>
      <p:pic>
        <p:nvPicPr>
          <p:cNvPr id="6" name="Picture 5"/>
          <p:cNvPicPr>
            <a:picLocks noChangeAspect="1"/>
          </p:cNvPicPr>
          <p:nvPr/>
        </p:nvPicPr>
        <p:blipFill>
          <a:blip r:embed="rId4"/>
          <a:stretch>
            <a:fillRect/>
          </a:stretch>
        </p:blipFill>
        <p:spPr>
          <a:xfrm>
            <a:off x="4572000" y="1828800"/>
            <a:ext cx="4435218" cy="4193700"/>
          </a:xfrm>
          <a:prstGeom prst="rect">
            <a:avLst/>
          </a:prstGeom>
        </p:spPr>
      </p:pic>
      <p:pic>
        <p:nvPicPr>
          <p:cNvPr id="7" name="Picture 6"/>
          <p:cNvPicPr>
            <a:picLocks noChangeAspect="1"/>
          </p:cNvPicPr>
          <p:nvPr/>
        </p:nvPicPr>
        <p:blipFill>
          <a:blip r:embed="rId5"/>
          <a:stretch>
            <a:fillRect/>
          </a:stretch>
        </p:blipFill>
        <p:spPr>
          <a:xfrm>
            <a:off x="354017" y="4876800"/>
            <a:ext cx="4105275" cy="1492827"/>
          </a:xfrm>
          <a:prstGeom prst="rect">
            <a:avLst/>
          </a:prstGeom>
        </p:spPr>
      </p:pic>
    </p:spTree>
    <p:extLst>
      <p:ext uri="{BB962C8B-B14F-4D97-AF65-F5344CB8AC3E}">
        <p14:creationId xmlns:p14="http://schemas.microsoft.com/office/powerpoint/2010/main" val="3318876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600" y="762000"/>
            <a:ext cx="8553450" cy="5762625"/>
          </a:xfrm>
          <a:prstGeom prst="rect">
            <a:avLst/>
          </a:prstGeom>
        </p:spPr>
      </p:pic>
    </p:spTree>
    <p:extLst>
      <p:ext uri="{BB962C8B-B14F-4D97-AF65-F5344CB8AC3E}">
        <p14:creationId xmlns:p14="http://schemas.microsoft.com/office/powerpoint/2010/main" val="4118857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5956" y="-101734"/>
            <a:ext cx="9329955" cy="7035933"/>
          </a:xfrm>
          <a:prstGeom prst="rect">
            <a:avLst/>
          </a:prstGeom>
        </p:spPr>
      </p:pic>
      <p:pic>
        <p:nvPicPr>
          <p:cNvPr id="809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14400"/>
            <a:ext cx="6324600" cy="4743450"/>
          </a:xfrm>
          <a:prstGeom prst="rect">
            <a:avLst/>
          </a:prstGeom>
          <a:noFill/>
          <a:effectLst>
            <a:outerShdw blurRad="50800" dist="50800" dir="5400000" algn="ctr" rotWithShape="0">
              <a:srgbClr val="000000">
                <a:alpha val="58000"/>
              </a:srgbClr>
            </a:outerShdw>
            <a:softEdge rad="165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371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myaandplicense.com/wp-content/uploads/2011/10/toolbox-300x225.jpg">
            <a:hlinkClick r:id="rId3"/>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624804" y="628650"/>
            <a:ext cx="3911600" cy="2933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838201"/>
            <a:ext cx="8077200" cy="1453454"/>
          </a:xfrm>
        </p:spPr>
        <p:txBody>
          <a:bodyPr>
            <a:normAutofit fontScale="90000"/>
          </a:bodyPr>
          <a:lstStyle/>
          <a:p>
            <a:r>
              <a:rPr lang="en-US" sz="4000" b="1" dirty="0">
                <a:solidFill>
                  <a:schemeClr val="tx1"/>
                </a:solidFill>
              </a:rPr>
              <a:t>Step 1: Tools</a:t>
            </a:r>
            <a:br>
              <a:rPr lang="en-US" b="1" dirty="0">
                <a:solidFill>
                  <a:schemeClr val="tx1"/>
                </a:solidFill>
              </a:rPr>
            </a:br>
            <a:r>
              <a:rPr lang="en-US" sz="2700" dirty="0">
                <a:solidFill>
                  <a:schemeClr val="tx1"/>
                </a:solidFill>
              </a:rPr>
              <a:t>Mapping tool; Data; Research; Communication tools; </a:t>
            </a:r>
            <a:br>
              <a:rPr lang="en-US" sz="2700" dirty="0">
                <a:solidFill>
                  <a:schemeClr val="tx1"/>
                </a:solidFill>
              </a:rPr>
            </a:br>
            <a:r>
              <a:rPr lang="en-US" sz="2700" dirty="0">
                <a:solidFill>
                  <a:schemeClr val="tx1"/>
                </a:solidFill>
              </a:rPr>
              <a:t>Financial investments; Evaluation</a:t>
            </a:r>
            <a:endParaRPr lang="en-US" sz="3100" b="1" dirty="0">
              <a:solidFill>
                <a:schemeClr val="tx1"/>
              </a:solidFill>
            </a:endParaRPr>
          </a:p>
        </p:txBody>
      </p:sp>
      <p:pic>
        <p:nvPicPr>
          <p:cNvPr id="4" name="Picture 4" descr="Animated figures and winner"/>
          <p:cNvPicPr>
            <a:picLocks noChangeAspect="1" noChangeArrowheads="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artisticCrisscrossEtching/>
                    </a14:imgEffect>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100260" y="3886200"/>
            <a:ext cx="4891339" cy="28323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echanisms-for-projects-3.pdf">
            <a:hlinkClick r:id="rId7"/>
          </p:cNvPr>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250019" y="4038600"/>
            <a:ext cx="3831191" cy="27088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2548830"/>
            <a:ext cx="8077200" cy="1384995"/>
          </a:xfrm>
          <a:prstGeom prst="rect">
            <a:avLst/>
          </a:prstGeom>
        </p:spPr>
        <p:txBody>
          <a:bodyPr wrap="square">
            <a:spAutoFit/>
          </a:bodyPr>
          <a:lstStyle/>
          <a:p>
            <a:pPr algn="ctr"/>
            <a:r>
              <a:rPr lang="en-US" sz="3600" b="1" dirty="0">
                <a:latin typeface="+mj-lt"/>
                <a:ea typeface="+mj-ea"/>
                <a:cs typeface="+mj-cs"/>
              </a:rPr>
              <a:t>Step 2: Techniques</a:t>
            </a:r>
            <a:br>
              <a:rPr lang="en-US" sz="3600" b="1" dirty="0">
                <a:latin typeface="+mj-lt"/>
                <a:ea typeface="+mj-ea"/>
                <a:cs typeface="+mj-cs"/>
              </a:rPr>
            </a:br>
            <a:r>
              <a:rPr lang="en-US" sz="2400" dirty="0">
                <a:latin typeface="+mj-lt"/>
                <a:ea typeface="+mj-ea"/>
                <a:cs typeface="+mj-cs"/>
              </a:rPr>
              <a:t>Review committee; Reports to council; Legacy reports (strategy); Secretariat; Convener; Community conversations</a:t>
            </a:r>
            <a:endParaRPr lang="en-CA" sz="2400" dirty="0">
              <a:latin typeface="+mj-lt"/>
              <a:ea typeface="+mj-ea"/>
              <a:cs typeface="+mj-cs"/>
            </a:endParaRPr>
          </a:p>
        </p:txBody>
      </p:sp>
      <p:sp>
        <p:nvSpPr>
          <p:cNvPr id="7" name="Title 3"/>
          <p:cNvSpPr txBox="1">
            <a:spLocks/>
          </p:cNvSpPr>
          <p:nvPr/>
        </p:nvSpPr>
        <p:spPr>
          <a:xfrm>
            <a:off x="381000" y="4278602"/>
            <a:ext cx="8305800" cy="222885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Step 3: Mechanisms</a:t>
            </a:r>
            <a:br>
              <a:rPr lang="en-US" sz="3600" b="1" dirty="0"/>
            </a:br>
            <a:r>
              <a:rPr lang="en-US" sz="2700" dirty="0">
                <a:solidFill>
                  <a:prstClr val="black"/>
                </a:solidFill>
              </a:rPr>
              <a:t>RFP process for investing funding; Community based issue development; Other networks at the neighbourhood level; Niagara Poverty Reduction Network (</a:t>
            </a:r>
            <a:r>
              <a:rPr lang="en-US" sz="2700" dirty="0" err="1">
                <a:solidFill>
                  <a:prstClr val="black"/>
                </a:solidFill>
              </a:rPr>
              <a:t>NRPN</a:t>
            </a:r>
            <a:r>
              <a:rPr lang="en-US" sz="2700" dirty="0">
                <a:solidFill>
                  <a:prstClr val="black"/>
                </a:solidFill>
              </a:rPr>
              <a:t>)</a:t>
            </a:r>
            <a:br>
              <a:rPr lang="en-US" sz="2700" dirty="0">
                <a:solidFill>
                  <a:prstClr val="black"/>
                </a:solidFill>
              </a:rPr>
            </a:br>
            <a:br>
              <a:rPr lang="en-US" sz="2700" dirty="0">
                <a:solidFill>
                  <a:prstClr val="black"/>
                </a:solidFill>
              </a:rPr>
            </a:br>
            <a:endParaRPr lang="en-US" sz="2700" b="1" dirty="0"/>
          </a:p>
        </p:txBody>
      </p:sp>
    </p:spTree>
    <p:extLst>
      <p:ext uri="{BB962C8B-B14F-4D97-AF65-F5344CB8AC3E}">
        <p14:creationId xmlns:p14="http://schemas.microsoft.com/office/powerpoint/2010/main" val="2485525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28" y="657588"/>
            <a:ext cx="8229600" cy="1143000"/>
          </a:xfrm>
        </p:spPr>
        <p:txBody>
          <a:bodyPr>
            <a:normAutofit fontScale="90000"/>
          </a:bodyPr>
          <a:lstStyle/>
          <a:p>
            <a:pPr algn="ctr"/>
            <a:r>
              <a:rPr lang="en-US" sz="3600" dirty="0"/>
              <a:t>Developing and Implementing Local Poverty Reduction Strategies</a:t>
            </a:r>
          </a:p>
        </p:txBody>
      </p:sp>
      <p:sp>
        <p:nvSpPr>
          <p:cNvPr id="3" name="Content Placeholder 2"/>
          <p:cNvSpPr>
            <a:spLocks noGrp="1"/>
          </p:cNvSpPr>
          <p:nvPr>
            <p:ph idx="1"/>
          </p:nvPr>
        </p:nvSpPr>
        <p:spPr>
          <a:xfrm>
            <a:off x="477928" y="1847115"/>
            <a:ext cx="8229600" cy="1752600"/>
          </a:xfrm>
        </p:spPr>
        <p:txBody>
          <a:bodyPr>
            <a:normAutofit/>
          </a:bodyPr>
          <a:lstStyle/>
          <a:p>
            <a:pPr marL="0" lvl="0" indent="0">
              <a:buNone/>
            </a:pPr>
            <a:r>
              <a:rPr lang="en-US" sz="2400" dirty="0">
                <a:latin typeface="Calibri" pitchFamily="34" charset="0"/>
                <a:cs typeface="Calibri" pitchFamily="34" charset="0"/>
              </a:rPr>
              <a:t>The Niagara Prosperity Initiative (NPI) began in 2008, when Niagara Regional Council approved $1.5 million in yearly investments to address poverty reduction initiatives in Niagara</a:t>
            </a:r>
          </a:p>
          <a:p>
            <a:pPr lvl="0">
              <a:buFont typeface="Wingdings" pitchFamily="2" charset="2"/>
              <a:buChar char="Ø"/>
            </a:pPr>
            <a:endParaRPr lang="en-US" sz="2600" dirty="0">
              <a:latin typeface="Calibri" pitchFamily="34" charset="0"/>
              <a:cs typeface="Calibri" pitchFamily="34" charset="0"/>
            </a:endParaRPr>
          </a:p>
          <a:p>
            <a:pPr lvl="0">
              <a:buFont typeface="Wingdings" pitchFamily="2" charset="2"/>
              <a:buChar char="Ø"/>
            </a:pPr>
            <a:endParaRPr lang="en-US" sz="2600" dirty="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48A7F9A7-BB4B-4E04-9446-9D4E063793FB}" type="slidenum">
              <a:rPr lang="en-US" smtClean="0">
                <a:solidFill>
                  <a:prstClr val="black">
                    <a:tint val="75000"/>
                  </a:prstClr>
                </a:solidFill>
              </a:rPr>
              <a:pPr/>
              <a:t>4</a:t>
            </a:fld>
            <a:endParaRPr lang="en-US">
              <a:solidFill>
                <a:prstClr val="black">
                  <a:tint val="75000"/>
                </a:prst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59194">
            <a:off x="1541024" y="3242350"/>
            <a:ext cx="2366168" cy="333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89581">
            <a:off x="4544577" y="3314353"/>
            <a:ext cx="2426584" cy="31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124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3600" dirty="0">
                <a:solidFill>
                  <a:srgbClr val="002060"/>
                </a:solidFill>
              </a:rPr>
              <a:t>Niagara Prosperity Initiative </a:t>
            </a:r>
          </a:p>
        </p:txBody>
      </p:sp>
      <p:sp>
        <p:nvSpPr>
          <p:cNvPr id="3" name="Content Placeholder 2"/>
          <p:cNvSpPr>
            <a:spLocks noGrp="1"/>
          </p:cNvSpPr>
          <p:nvPr>
            <p:ph idx="1"/>
          </p:nvPr>
        </p:nvSpPr>
        <p:spPr>
          <a:xfrm>
            <a:off x="457200" y="1981200"/>
            <a:ext cx="8229600" cy="4343400"/>
          </a:xfrm>
        </p:spPr>
        <p:txBody>
          <a:bodyPr/>
          <a:lstStyle/>
          <a:p>
            <a:pPr marL="0" indent="0">
              <a:buNone/>
            </a:pPr>
            <a:r>
              <a:rPr lang="en-US" sz="2400" b="1" dirty="0">
                <a:solidFill>
                  <a:srgbClr val="002060"/>
                </a:solidFill>
              </a:rPr>
              <a:t>Place-Based Strategy</a:t>
            </a:r>
          </a:p>
          <a:p>
            <a:pPr marL="0" indent="0">
              <a:buNone/>
            </a:pPr>
            <a:endParaRPr lang="en-US" sz="2400" b="1" dirty="0">
              <a:solidFill>
                <a:srgbClr val="002060"/>
              </a:solidFill>
            </a:endParaRPr>
          </a:p>
          <a:p>
            <a:pPr marL="0" indent="0">
              <a:buNone/>
            </a:pPr>
            <a:r>
              <a:rPr lang="en-US" sz="2400" b="1" dirty="0">
                <a:solidFill>
                  <a:srgbClr val="002060"/>
                </a:solidFill>
              </a:rPr>
              <a:t>Goals:</a:t>
            </a:r>
          </a:p>
          <a:p>
            <a:pPr lvl="1"/>
            <a:r>
              <a:rPr lang="en-US" sz="2400" dirty="0">
                <a:solidFill>
                  <a:srgbClr val="002060"/>
                </a:solidFill>
              </a:rPr>
              <a:t>Create stronger and more prosperous neighbourhoods</a:t>
            </a:r>
          </a:p>
          <a:p>
            <a:pPr lvl="1"/>
            <a:r>
              <a:rPr lang="en-US" sz="2400" dirty="0">
                <a:solidFill>
                  <a:srgbClr val="002060"/>
                </a:solidFill>
              </a:rPr>
              <a:t>Improve engagement of people living in poverty</a:t>
            </a:r>
          </a:p>
          <a:p>
            <a:pPr lvl="1"/>
            <a:r>
              <a:rPr lang="en-US" sz="2400" dirty="0">
                <a:solidFill>
                  <a:srgbClr val="002060"/>
                </a:solidFill>
              </a:rPr>
              <a:t>Improve health for people living in poverty, and</a:t>
            </a:r>
          </a:p>
          <a:p>
            <a:pPr lvl="1"/>
            <a:r>
              <a:rPr lang="en-US" sz="2400" dirty="0">
                <a:solidFill>
                  <a:srgbClr val="002060"/>
                </a:solidFill>
              </a:rPr>
              <a:t>Create greater economic prosperity for individuals and their communities</a:t>
            </a:r>
          </a:p>
          <a:p>
            <a:endParaRPr lang="en-US" dirty="0"/>
          </a:p>
        </p:txBody>
      </p:sp>
    </p:spTree>
    <p:extLst>
      <p:ext uri="{BB962C8B-B14F-4D97-AF65-F5344CB8AC3E}">
        <p14:creationId xmlns:p14="http://schemas.microsoft.com/office/powerpoint/2010/main" val="784782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fontScale="90000"/>
          </a:bodyPr>
          <a:lstStyle/>
          <a:p>
            <a:r>
              <a:rPr lang="en-US" sz="3600" dirty="0"/>
              <a:t>Breaking the Cycle: </a:t>
            </a:r>
            <a:br>
              <a:rPr lang="en-US" sz="3600" dirty="0"/>
            </a:br>
            <a:r>
              <a:rPr lang="en-US" sz="3600" dirty="0"/>
              <a:t>Ontario’s Poverty Reduction Strategy</a:t>
            </a:r>
          </a:p>
        </p:txBody>
      </p:sp>
      <p:sp>
        <p:nvSpPr>
          <p:cNvPr id="3" name="Content Placeholder 2"/>
          <p:cNvSpPr>
            <a:spLocks noGrp="1"/>
          </p:cNvSpPr>
          <p:nvPr>
            <p:ph idx="1"/>
          </p:nvPr>
        </p:nvSpPr>
        <p:spPr>
          <a:xfrm>
            <a:off x="457200" y="2133600"/>
            <a:ext cx="8229600" cy="4267200"/>
          </a:xfrm>
        </p:spPr>
        <p:txBody>
          <a:bodyPr>
            <a:normAutofit/>
          </a:bodyPr>
          <a:lstStyle/>
          <a:p>
            <a:pPr marL="0" lvl="0" indent="0">
              <a:buNone/>
            </a:pPr>
            <a:r>
              <a:rPr lang="en-US" sz="2600" dirty="0"/>
              <a:t>On May 6, 2008 the Ontario legislature unanimously passed The Poverty Reduction Act, which commits successive provincial governments to act on poverty</a:t>
            </a:r>
          </a:p>
          <a:p>
            <a:pPr marL="0" lvl="0" indent="0">
              <a:buNone/>
            </a:pPr>
            <a:r>
              <a:rPr lang="en-US" sz="2600" dirty="0"/>
              <a:t>and provides measures to track progress </a:t>
            </a:r>
          </a:p>
          <a:p>
            <a:pPr marL="0" lvl="0" indent="0">
              <a:buNone/>
            </a:pPr>
            <a:r>
              <a:rPr lang="en-US" sz="2600" dirty="0"/>
              <a:t>over time. And in December 2008, the </a:t>
            </a:r>
          </a:p>
          <a:p>
            <a:pPr marL="0" lvl="0" indent="0">
              <a:buNone/>
            </a:pPr>
            <a:r>
              <a:rPr lang="en-US" sz="2600" dirty="0"/>
              <a:t>Government of Ontario introduced the </a:t>
            </a:r>
          </a:p>
          <a:p>
            <a:pPr marL="0" lvl="0" indent="0">
              <a:buNone/>
            </a:pPr>
            <a:r>
              <a:rPr lang="en-US" sz="2600" dirty="0"/>
              <a:t>plan Breaking the Cycle: Ontario’s </a:t>
            </a:r>
          </a:p>
          <a:p>
            <a:pPr marL="0" lvl="0" indent="0">
              <a:buNone/>
            </a:pPr>
            <a:r>
              <a:rPr lang="en-US" sz="2600" dirty="0"/>
              <a:t>Poverty Reduction Strategy.</a:t>
            </a:r>
          </a:p>
          <a:p>
            <a:pPr marL="0" lvl="0" indent="0">
              <a:buNone/>
            </a:pPr>
            <a:endParaRPr lang="en-US" sz="2400" dirty="0">
              <a:latin typeface="Calibri" pitchFamily="34" charset="0"/>
              <a:cs typeface="Calibri" pitchFamily="34" charset="0"/>
            </a:endParaRPr>
          </a:p>
          <a:p>
            <a:pPr lvl="0">
              <a:buFont typeface="Wingdings" pitchFamily="2" charset="2"/>
              <a:buChar char="Ø"/>
            </a:pPr>
            <a:endParaRPr lang="en-US" sz="2600" dirty="0">
              <a:latin typeface="Calibri" pitchFamily="34" charset="0"/>
              <a:cs typeface="Calibri" pitchFamily="34" charset="0"/>
            </a:endParaRPr>
          </a:p>
          <a:p>
            <a:pPr lvl="0">
              <a:buFont typeface="Wingdings" pitchFamily="2" charset="2"/>
              <a:buChar char="Ø"/>
            </a:pPr>
            <a:endParaRPr lang="en-US" sz="2600" dirty="0">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003151"/>
            <a:ext cx="2757582" cy="3569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416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944562"/>
          </a:xfrm>
        </p:spPr>
        <p:txBody>
          <a:bodyPr>
            <a:normAutofit/>
          </a:bodyPr>
          <a:lstStyle/>
          <a:p>
            <a:r>
              <a:rPr lang="en-US" sz="4000" dirty="0"/>
              <a:t>NPI Approach</a:t>
            </a:r>
          </a:p>
        </p:txBody>
      </p:sp>
      <p:sp>
        <p:nvSpPr>
          <p:cNvPr id="3" name="Content Placeholder 2"/>
          <p:cNvSpPr>
            <a:spLocks noGrp="1"/>
          </p:cNvSpPr>
          <p:nvPr>
            <p:ph idx="1"/>
          </p:nvPr>
        </p:nvSpPr>
        <p:spPr>
          <a:xfrm>
            <a:off x="381000" y="1447800"/>
            <a:ext cx="8305800" cy="4724400"/>
          </a:xfrm>
        </p:spPr>
        <p:txBody>
          <a:bodyPr>
            <a:noAutofit/>
          </a:bodyPr>
          <a:lstStyle/>
          <a:p>
            <a:r>
              <a:rPr lang="en-US" sz="2100" dirty="0">
                <a:latin typeface="Calibri" pitchFamily="34" charset="0"/>
                <a:cs typeface="Calibri" pitchFamily="34" charset="0"/>
              </a:rPr>
              <a:t>Use available data (poverty reports; mapping tool data)</a:t>
            </a:r>
          </a:p>
          <a:p>
            <a:r>
              <a:rPr lang="en-US" sz="2100" dirty="0">
                <a:latin typeface="Calibri" pitchFamily="34" charset="0"/>
                <a:cs typeface="Calibri" pitchFamily="34" charset="0"/>
              </a:rPr>
              <a:t>Listen to the community and use expert advice on how to address poverty; use the recommendations from the poverty reports</a:t>
            </a:r>
          </a:p>
          <a:p>
            <a:r>
              <a:rPr lang="en-US" sz="2100" dirty="0">
                <a:latin typeface="Calibri" pitchFamily="34" charset="0"/>
                <a:cs typeface="Calibri" pitchFamily="34" charset="0"/>
              </a:rPr>
              <a:t>Place the recommendations in a Request For Proposal (RFP) for the community to respond on how poverty will be addressed given funding</a:t>
            </a:r>
          </a:p>
          <a:p>
            <a:r>
              <a:rPr lang="en-US" sz="2100" dirty="0">
                <a:latin typeface="Calibri" pitchFamily="34" charset="0"/>
                <a:cs typeface="Calibri" pitchFamily="34" charset="0"/>
              </a:rPr>
              <a:t>Funding is allocated through a place-based approach – addressing poverty at the community/neighbourhood level</a:t>
            </a:r>
          </a:p>
          <a:p>
            <a:r>
              <a:rPr lang="en-US" sz="2100" dirty="0">
                <a:latin typeface="Calibri" pitchFamily="34" charset="0"/>
                <a:cs typeface="Calibri" pitchFamily="34" charset="0"/>
              </a:rPr>
              <a:t>Has an independent review committee decide on who receives funding</a:t>
            </a:r>
          </a:p>
          <a:p>
            <a:r>
              <a:rPr lang="en-US" sz="2100" dirty="0">
                <a:latin typeface="Calibri" pitchFamily="34" charset="0"/>
                <a:cs typeface="Calibri" pitchFamily="34" charset="0"/>
              </a:rPr>
              <a:t>Contracts a secretariat to manage the NPI contracts</a:t>
            </a:r>
          </a:p>
          <a:p>
            <a:r>
              <a:rPr lang="en-US" sz="2100" dirty="0">
                <a:latin typeface="Calibri" pitchFamily="34" charset="0"/>
                <a:cs typeface="Calibri" pitchFamily="34" charset="0"/>
              </a:rPr>
              <a:t>Employs a Convener to assist in collaboration efforts in the community</a:t>
            </a:r>
          </a:p>
          <a:p>
            <a:r>
              <a:rPr lang="en-US" sz="2100" dirty="0">
                <a:latin typeface="Calibri" pitchFamily="34" charset="0"/>
                <a:cs typeface="Calibri" pitchFamily="34" charset="0"/>
              </a:rPr>
              <a:t>Complete Short-term Project evaluation to provide outcome data for ongoing investment</a:t>
            </a:r>
          </a:p>
          <a:p>
            <a:pPr lvl="1"/>
            <a:endParaRPr lang="en-US" sz="2000" dirty="0">
              <a:latin typeface="Calibri" pitchFamily="34" charset="0"/>
              <a:cs typeface="Calibri" pitchFamily="34" charset="0"/>
            </a:endParaRPr>
          </a:p>
        </p:txBody>
      </p:sp>
    </p:spTree>
    <p:extLst>
      <p:ext uri="{BB962C8B-B14F-4D97-AF65-F5344CB8AC3E}">
        <p14:creationId xmlns:p14="http://schemas.microsoft.com/office/powerpoint/2010/main" val="3480382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52475"/>
            <a:ext cx="8610196" cy="1143000"/>
          </a:xfrm>
        </p:spPr>
        <p:txBody>
          <a:bodyPr>
            <a:noAutofit/>
          </a:bodyPr>
          <a:lstStyle/>
          <a:p>
            <a:r>
              <a:rPr lang="en-US" sz="3200" dirty="0">
                <a:solidFill>
                  <a:srgbClr val="002060"/>
                </a:solidFill>
              </a:rPr>
              <a:t>Niagara Region Investments in Poverty Reduction</a:t>
            </a:r>
          </a:p>
        </p:txBody>
      </p:sp>
      <p:pic>
        <p:nvPicPr>
          <p:cNvPr id="7" name="Picture 6"/>
          <p:cNvPicPr>
            <a:picLocks noChangeAspect="1"/>
          </p:cNvPicPr>
          <p:nvPr/>
        </p:nvPicPr>
        <p:blipFill>
          <a:blip r:embed="rId3"/>
          <a:stretch>
            <a:fillRect/>
          </a:stretch>
        </p:blipFill>
        <p:spPr>
          <a:xfrm>
            <a:off x="762000" y="1905000"/>
            <a:ext cx="7455608" cy="3620596"/>
          </a:xfrm>
          <a:prstGeom prst="rect">
            <a:avLst/>
          </a:prstGeom>
        </p:spPr>
      </p:pic>
    </p:spTree>
    <p:extLst>
      <p:ext uri="{BB962C8B-B14F-4D97-AF65-F5344CB8AC3E}">
        <p14:creationId xmlns:p14="http://schemas.microsoft.com/office/powerpoint/2010/main" val="2623526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4294967295"/>
          </p:nvPr>
        </p:nvPicPr>
        <p:blipFill>
          <a:blip r:embed="rId3" cstate="print"/>
          <a:srcRect/>
          <a:stretch>
            <a:fillRect/>
          </a:stretch>
        </p:blipFill>
        <p:spPr bwMode="auto">
          <a:xfrm>
            <a:off x="381000" y="762000"/>
            <a:ext cx="8298040" cy="5715000"/>
          </a:xfrm>
          <a:prstGeom prst="rect">
            <a:avLst/>
          </a:prstGeom>
          <a:noFill/>
          <a:ln w="9525">
            <a:noFill/>
            <a:miter lim="800000"/>
            <a:headEnd/>
            <a:tailEnd/>
          </a:ln>
        </p:spPr>
      </p:pic>
    </p:spTree>
    <p:extLst>
      <p:ext uri="{BB962C8B-B14F-4D97-AF65-F5344CB8AC3E}">
        <p14:creationId xmlns:p14="http://schemas.microsoft.com/office/powerpoint/2010/main" val="2567243334"/>
      </p:ext>
    </p:extLst>
  </p:cSld>
  <p:clrMapOvr>
    <a:masterClrMapping/>
  </p:clrMapOvr>
</p:sld>
</file>

<file path=ppt/theme/theme1.xml><?xml version="1.0" encoding="utf-8"?>
<a:theme xmlns:a="http://schemas.openxmlformats.org/drawingml/2006/main" name="5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R-PPT-HDRCUR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1888</TotalTime>
  <Words>1677</Words>
  <Application>Microsoft Macintosh PowerPoint</Application>
  <PresentationFormat>On-screen Show (4:3)</PresentationFormat>
  <Paragraphs>117</Paragraphs>
  <Slides>19</Slides>
  <Notes>19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Baskerville Old Face</vt:lpstr>
      <vt:lpstr>Calibri</vt:lpstr>
      <vt:lpstr>Verdana</vt:lpstr>
      <vt:lpstr>Wingdings</vt:lpstr>
      <vt:lpstr>5_Default Theme</vt:lpstr>
      <vt:lpstr>NR-PPT-HDRCURVE</vt:lpstr>
      <vt:lpstr>8_Default Theme</vt:lpstr>
      <vt:lpstr>Niagara Prosperity Initiative The Role of Municipalities in Poverty Reduction: The Ontario Experience</vt:lpstr>
      <vt:lpstr>PowerPoint Presentation</vt:lpstr>
      <vt:lpstr>Step 1: Tools Mapping tool; Data; Research; Communication tools;  Financial investments; Evaluation</vt:lpstr>
      <vt:lpstr>Developing and Implementing Local Poverty Reduction Strategies</vt:lpstr>
      <vt:lpstr>Niagara Prosperity Initiative </vt:lpstr>
      <vt:lpstr>Breaking the Cycle:  Ontario’s Poverty Reduction Strategy</vt:lpstr>
      <vt:lpstr>NPI Approach</vt:lpstr>
      <vt:lpstr>Niagara Region Investments in Poverty Reduction</vt:lpstr>
      <vt:lpstr>PowerPoint Presentation</vt:lpstr>
      <vt:lpstr>NPI is one piece of the puzzle</vt:lpstr>
      <vt:lpstr>Tackling Poverty</vt:lpstr>
      <vt:lpstr>Putting the Pieces Together</vt:lpstr>
      <vt:lpstr>Theory of Change</vt:lpstr>
      <vt:lpstr>Balancing Government &amp; Community Ownership Niagara Poverty Reduction Network</vt:lpstr>
      <vt:lpstr>Niagara Poverty Reduction Network</vt:lpstr>
      <vt:lpstr>Niagara Poverty Reduction Network</vt:lpstr>
      <vt:lpstr>PowerPoint Presentation</vt:lpstr>
      <vt:lpstr>PowerPoint Presentation</vt:lpstr>
      <vt:lpstr>PowerPoint Presentation</vt:lpstr>
    </vt:vector>
  </TitlesOfParts>
  <Company>Niagara Region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Tackling Poverty</dc:title>
  <dc:creator>pennisi</dc:creator>
  <cp:lastModifiedBy>Ruté Ojigbo</cp:lastModifiedBy>
  <cp:revision>186</cp:revision>
  <cp:lastPrinted>2016-04-26T17:34:11Z</cp:lastPrinted>
  <dcterms:created xsi:type="dcterms:W3CDTF">2014-02-14T15:03:34Z</dcterms:created>
  <dcterms:modified xsi:type="dcterms:W3CDTF">2018-09-13T19:32:15Z</dcterms:modified>
</cp:coreProperties>
</file>