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7" r:id="rId4"/>
    <p:sldId id="291" r:id="rId5"/>
    <p:sldId id="276" r:id="rId6"/>
    <p:sldId id="285" r:id="rId7"/>
    <p:sldId id="278" r:id="rId8"/>
    <p:sldId id="279" r:id="rId9"/>
    <p:sldId id="280" r:id="rId10"/>
    <p:sldId id="281" r:id="rId11"/>
    <p:sldId id="282" r:id="rId12"/>
    <p:sldId id="283" r:id="rId13"/>
    <p:sldId id="292" r:id="rId14"/>
    <p:sldId id="275" r:id="rId1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404BE188-FDA8-7E4E-AB6C-B3D238079096}">
          <p14:sldIdLst>
            <p14:sldId id="256"/>
            <p14:sldId id="257"/>
            <p14:sldId id="277"/>
            <p14:sldId id="291"/>
            <p14:sldId id="276"/>
            <p14:sldId id="285"/>
            <p14:sldId id="278"/>
            <p14:sldId id="279"/>
            <p14:sldId id="280"/>
            <p14:sldId id="281"/>
            <p14:sldId id="282"/>
            <p14:sldId id="283"/>
            <p14:sldId id="292"/>
            <p14:sldId id="275"/>
          </p14:sldIdLst>
        </p14:section>
        <p14:section name="Visuel Library" id="{880F1B38-4BF9-9D49-81C4-0CB4285D9AF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04" autoAdjust="0"/>
  </p:normalViewPr>
  <p:slideViewPr>
    <p:cSldViewPr snapToGrid="0" snapToObjects="1">
      <p:cViewPr>
        <p:scale>
          <a:sx n="91" d="100"/>
          <a:sy n="91" d="100"/>
        </p:scale>
        <p:origin x="-1554" y="-438"/>
      </p:cViewPr>
      <p:guideLst>
        <p:guide orient="horz" pos="2155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3448" y="-112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A956CDF-086B-474F-BEF9-4CABEECB2E26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66597AD-DFDC-3846-A792-2604544D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3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AAB3AF9-4EAF-7F4D-AC56-7732E0FF244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E9DD9FA-9A84-E143-86E3-47119075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7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D9FA-9A84-E143-86E3-47119075FC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5355-65D7-0D4C-B310-E31A1CB8889D}" type="datetime1">
              <a:rPr lang="en-US" smtClean="0"/>
              <a:t>6/11/2018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7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1"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 sz="200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defRPr>
            </a:lvl1pPr>
            <a:lvl2pPr>
              <a:spcBef>
                <a:spcPts val="0"/>
              </a:spcBef>
              <a:defRPr sz="1800">
                <a:latin typeface="Aparajita" panose="020B0604020202020204" pitchFamily="34" charset="0"/>
                <a:cs typeface="Aparajita" panose="020B0604020202020204" pitchFamily="34" charset="0"/>
              </a:defRPr>
            </a:lvl2pPr>
            <a:lvl3pPr>
              <a:spcBef>
                <a:spcPts val="0"/>
              </a:spcBef>
              <a:defRPr sz="1800">
                <a:latin typeface="Aparajita" panose="020B0604020202020204" pitchFamily="34" charset="0"/>
                <a:cs typeface="Aparajita" panose="020B0604020202020204" pitchFamily="34" charset="0"/>
              </a:defRPr>
            </a:lvl3pPr>
            <a:lvl4pPr>
              <a:spcBef>
                <a:spcPts val="0"/>
              </a:spcBef>
              <a:defRPr sz="1800">
                <a:latin typeface="Aparajita" panose="020B0604020202020204" pitchFamily="34" charset="0"/>
                <a:cs typeface="Aparajita" panose="020B0604020202020204" pitchFamily="34" charset="0"/>
              </a:defRPr>
            </a:lvl4pPr>
            <a:lvl5pPr>
              <a:spcBef>
                <a:spcPts val="0"/>
              </a:spcBef>
              <a:defRPr sz="1800">
                <a:latin typeface="Aparajita" panose="020B0604020202020204" pitchFamily="34" charset="0"/>
                <a:cs typeface="Aparajit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D74A-C24E-49BD-B147-D61D879B66BB}" type="datetime1">
              <a:rPr lang="en-CA" smtClean="0"/>
              <a:t>2018-06-11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38C0-6E4D-4641-949B-08111C55012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858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7DB6-28F2-6B4F-B157-E07B60B8B109}" type="datetime1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424385" y="2369236"/>
            <a:ext cx="3742153" cy="2409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/>
              <a:t>Poverty Reduction Strategy Engagement:  What We </a:t>
            </a:r>
            <a:r>
              <a:rPr lang="en-US" sz="3200" b="1" smtClean="0"/>
              <a:t>Heard So </a:t>
            </a:r>
            <a:r>
              <a:rPr lang="en-CA" sz="3200" b="1" smtClean="0"/>
              <a:t>Far</a:t>
            </a:r>
            <a:r>
              <a:rPr lang="en-US" sz="3600" b="1" dirty="0" smtClean="0">
                <a:latin typeface="Verdana"/>
                <a:cs typeface="Verdana"/>
              </a:rPr>
              <a:t/>
            </a:r>
            <a:br>
              <a:rPr lang="en-US" sz="3600" b="1" dirty="0" smtClean="0">
                <a:latin typeface="Verdana"/>
                <a:cs typeface="Verdana"/>
              </a:rPr>
            </a:br>
            <a:r>
              <a:rPr lang="en-US" sz="3600" b="1" smtClean="0">
                <a:latin typeface="Verdana"/>
                <a:cs typeface="Verdana"/>
              </a:rPr>
              <a:t/>
            </a:r>
            <a:br>
              <a:rPr lang="en-US" sz="3600" b="1" smtClean="0">
                <a:latin typeface="Verdana"/>
                <a:cs typeface="Verdana"/>
              </a:rPr>
            </a:br>
            <a:endParaRPr lang="en-US" sz="28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4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57200" y="193730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US" sz="2700" b="1" i="1" smtClean="0">
                <a:latin typeface="Verdana"/>
                <a:cs typeface="Verdana"/>
              </a:rPr>
              <a:t>Unique Experiences of Indigenous People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19505"/>
            <a:ext cx="8129752" cy="47716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15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heard that certain barriers/challenges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unique to or </a:t>
            </a:r>
            <a:r>
              <a:rPr lang="en-US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greater for Indigenous </a:t>
            </a:r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be even more pronounced </a:t>
            </a:r>
            <a:r>
              <a:rPr lang="en-US"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15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in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northern or remote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communities, women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LGBTQ and Two-Spirit people, and those </a:t>
            </a:r>
            <a:r>
              <a:rPr lang="en-US"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15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disabilities.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5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 of barriers/challenges we heard about</a:t>
            </a:r>
            <a:r>
              <a:rPr lang="en-US" sz="15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9112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5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Colonialism and racism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enough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recognition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First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Nations, Inuit and Métis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governments; 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Culturally-biased government funding; 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training and job opportunities in communities; 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 of traditional economies; 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cost of living in remote communities (in particular the high cost of food); 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over‑representation in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child welfare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system, criminal justice system and homeless population;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basic infrastructure in certain communities; and,</a:t>
            </a:r>
          </a:p>
          <a:p>
            <a:pPr marL="9112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oving from a reserve or remote community to an urban setting.</a:t>
            </a:r>
          </a:p>
        </p:txBody>
      </p:sp>
    </p:spTree>
    <p:extLst>
      <p:ext uri="{BB962C8B-B14F-4D97-AF65-F5344CB8AC3E}">
        <p14:creationId xmlns:p14="http://schemas.microsoft.com/office/powerpoint/2010/main" val="18482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57200" y="193730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CA" sz="2700" b="1" i="1" smtClean="0">
                <a:latin typeface="Verdana"/>
                <a:cs typeface="Verdana"/>
              </a:rPr>
              <a:t>Service Delivery Issues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7048" y="1481960"/>
            <a:ext cx="8129752" cy="3720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knowledge about federal programs and services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particularly among rural and remote First Nations, Inuit and Métis communities</a:t>
            </a:r>
          </a:p>
          <a:p>
            <a:pPr>
              <a:spcBef>
                <a:spcPts val="1200"/>
              </a:spcBef>
            </a:pP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Applying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help can be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 for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who are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</a:t>
            </a:r>
          </a:p>
          <a:p>
            <a:pPr>
              <a:spcBef>
                <a:spcPts val="1200"/>
              </a:spcBef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about programs and services should be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accessible and easy to understand.</a:t>
            </a:r>
          </a:p>
          <a:p>
            <a:pPr>
              <a:spcBef>
                <a:spcPts val="1200"/>
              </a:spcBef>
            </a:pP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layers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administration and bureaucratic complexity.</a:t>
            </a:r>
          </a:p>
          <a:p>
            <a:pPr>
              <a:spcBef>
                <a:spcPts val="1200"/>
              </a:spcBef>
            </a:pP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accessing services in person,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Canadians feel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judged and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discriminated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57200" y="193730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CA" sz="2700" b="1" i="1" smtClean="0">
                <a:latin typeface="Verdana"/>
                <a:cs typeface="Verdana"/>
              </a:rPr>
              <a:t>Advice on Targets </a:t>
            </a:r>
            <a:r>
              <a:rPr lang="en-CA" sz="2700" b="1" i="1" dirty="0" smtClean="0">
                <a:latin typeface="Verdana"/>
                <a:cs typeface="Verdana"/>
              </a:rPr>
              <a:t>and Indicators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08387"/>
            <a:ext cx="8129752" cy="41305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Strategy focused on achieving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 results that can be measured in precise, innovative ways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accountable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Strategy’s goals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(e.g., through 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legislation)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urrent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approaches to measuring poverty present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</a:t>
            </a:r>
          </a:p>
          <a:p>
            <a:pPr>
              <a:spcBef>
                <a:spcPts val="1200"/>
              </a:spcBef>
            </a:pP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Existing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measures rely on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methods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produce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indicators when measuring 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poverty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e.g., health, housing, access to quality 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food)</a:t>
            </a:r>
          </a:p>
          <a:p>
            <a:pPr>
              <a:spcBef>
                <a:spcPts val="1200"/>
              </a:spcBef>
            </a:pP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argets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ambitious and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inspire long-term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poverty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Short-term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targets 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encourage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immediate 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those who are struggling in poverty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today.</a:t>
            </a:r>
          </a:p>
        </p:txBody>
      </p:sp>
    </p:spTree>
    <p:extLst>
      <p:ext uri="{BB962C8B-B14F-4D97-AF65-F5344CB8AC3E}">
        <p14:creationId xmlns:p14="http://schemas.microsoft.com/office/powerpoint/2010/main" val="8147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57200" y="193729"/>
            <a:ext cx="8229600" cy="930877"/>
          </a:xfrm>
        </p:spPr>
        <p:txBody>
          <a:bodyPr tIns="421200" anchor="ctr" anchorCtr="0">
            <a:noAutofit/>
          </a:bodyPr>
          <a:lstStyle/>
          <a:p>
            <a:pPr algn="l"/>
            <a:r>
              <a:rPr lang="en-US" sz="2400" b="1" i="1" smtClean="0">
                <a:latin typeface="Verdana"/>
                <a:cs typeface="Verdana"/>
              </a:rPr>
              <a:t>A foundation has already been laid for the Poverty Reduction Strategy</a:t>
            </a:r>
            <a:endParaRPr lang="en-US" sz="2400" b="1" i="1" dirty="0">
              <a:latin typeface="Verdana"/>
              <a:cs typeface="Verdana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CE2B6B-7FFE-FA46-BED3-31567387080B}" type="slidenum">
              <a:rPr lang="en-US" sz="1000" smtClean="0"/>
              <a:pPr/>
              <a:t>13</a:t>
            </a:fld>
            <a:endParaRPr lang="en-US" sz="1000"/>
          </a:p>
        </p:txBody>
      </p:sp>
      <p:sp>
        <p:nvSpPr>
          <p:cNvPr id="15" name="TextBox 14"/>
          <p:cNvSpPr txBox="1"/>
          <p:nvPr/>
        </p:nvSpPr>
        <p:spPr>
          <a:xfrm>
            <a:off x="339658" y="6173829"/>
            <a:ext cx="845749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4225" y="4283474"/>
            <a:ext cx="1739104" cy="1286191"/>
            <a:chOff x="104225" y="4283474"/>
            <a:chExt cx="1739104" cy="1286191"/>
          </a:xfrm>
        </p:grpSpPr>
        <p:pic>
          <p:nvPicPr>
            <p:cNvPr id="17" name="Picture 16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5" y="4283474"/>
              <a:ext cx="1739104" cy="128619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86227" y="4695736"/>
              <a:ext cx="1340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National</a:t>
              </a:r>
            </a:p>
            <a:p>
              <a:pPr algn="ctr"/>
              <a:r>
                <a:rPr lang="en-CA" sz="1200" b="1" dirty="0" smtClean="0"/>
                <a:t>Housing Strategy</a:t>
              </a:r>
              <a:endParaRPr lang="en-CA" sz="12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7901" y="2316357"/>
            <a:ext cx="1386708" cy="1586376"/>
            <a:chOff x="167901" y="2316357"/>
            <a:chExt cx="1386708" cy="1586376"/>
          </a:xfrm>
        </p:grpSpPr>
        <p:pic>
          <p:nvPicPr>
            <p:cNvPr id="19" name="Picture 18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067" y="2416191"/>
              <a:ext cx="1586376" cy="138670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21547" y="2793692"/>
              <a:ext cx="5592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b="1" dirty="0" smtClean="0"/>
                <a:t>GIS</a:t>
              </a:r>
              <a:endParaRPr lang="en-CA" sz="1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7046" y="3222187"/>
              <a:ext cx="1125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 smtClean="0"/>
                <a:t>enhancements</a:t>
              </a:r>
              <a:endParaRPr lang="en-CA" sz="1200" b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55332" y="2701748"/>
            <a:ext cx="1711355" cy="1638126"/>
            <a:chOff x="1486196" y="3376451"/>
            <a:chExt cx="1499271" cy="1470222"/>
          </a:xfrm>
        </p:grpSpPr>
        <p:pic>
          <p:nvPicPr>
            <p:cNvPr id="22" name="Picture 21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551700" y="3468975"/>
              <a:ext cx="1470222" cy="128517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486196" y="3808007"/>
              <a:ext cx="14992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Canada </a:t>
              </a:r>
            </a:p>
            <a:p>
              <a:pPr algn="ctr"/>
              <a:r>
                <a:rPr lang="en-CA" sz="1200" b="1" dirty="0" smtClean="0"/>
                <a:t>Child </a:t>
              </a:r>
            </a:p>
            <a:p>
              <a:pPr algn="ctr"/>
              <a:r>
                <a:rPr lang="en-CA" sz="1200" b="1" dirty="0" smtClean="0"/>
                <a:t>Benefit </a:t>
              </a:r>
              <a:endParaRPr lang="en-CA" sz="12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73777" y="1271736"/>
            <a:ext cx="1576470" cy="1165911"/>
            <a:chOff x="973777" y="1271736"/>
            <a:chExt cx="1576470" cy="1165911"/>
          </a:xfrm>
        </p:grpSpPr>
        <p:pic>
          <p:nvPicPr>
            <p:cNvPr id="24" name="Picture 23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777" y="1271736"/>
              <a:ext cx="1576470" cy="116591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104546" y="1654233"/>
              <a:ext cx="1340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Infrastructure Investments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50247" y="1426354"/>
            <a:ext cx="1626676" cy="1795833"/>
            <a:chOff x="3130610" y="2903316"/>
            <a:chExt cx="1203033" cy="1376254"/>
          </a:xfrm>
        </p:grpSpPr>
        <p:pic>
          <p:nvPicPr>
            <p:cNvPr id="29" name="Picture 28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44000" y="2989926"/>
              <a:ext cx="1376254" cy="120303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3275517" y="3131507"/>
              <a:ext cx="841342" cy="100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CA" sz="1200" b="1" smtClean="0"/>
                <a:t>New Investments for</a:t>
              </a:r>
            </a:p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CA" sz="1200" b="1" smtClean="0"/>
                <a:t> Indigenous People</a:t>
              </a:r>
              <a:endParaRPr lang="en-CA" sz="12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62931" y="1426354"/>
            <a:ext cx="1874019" cy="1529717"/>
            <a:chOff x="169390" y="3933400"/>
            <a:chExt cx="1904544" cy="1522907"/>
          </a:xfrm>
        </p:grpSpPr>
        <p:pic>
          <p:nvPicPr>
            <p:cNvPr id="32" name="Picture 31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390" y="3933400"/>
              <a:ext cx="1904544" cy="1522907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87155" y="4413797"/>
              <a:ext cx="1277004" cy="643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smtClean="0"/>
                <a:t>ELCC Frameworks and agreements</a:t>
              </a:r>
              <a:endParaRPr lang="en-CA" sz="1200" b="1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17440" y="3001101"/>
            <a:ext cx="1541628" cy="1763602"/>
            <a:chOff x="4608785" y="3962912"/>
            <a:chExt cx="1541628" cy="1763602"/>
          </a:xfrm>
        </p:grpSpPr>
        <p:pic>
          <p:nvPicPr>
            <p:cNvPr id="35" name="Picture 34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97798" y="4073899"/>
              <a:ext cx="1763602" cy="1541628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4860000" y="4436534"/>
              <a:ext cx="9748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Enhanced Student Grants/ Loans</a:t>
              </a:r>
              <a:endParaRPr lang="en-CA" sz="12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73222" y="4764703"/>
            <a:ext cx="1354049" cy="1453225"/>
            <a:chOff x="1873222" y="4764703"/>
            <a:chExt cx="1354049" cy="1453225"/>
          </a:xfrm>
        </p:grpSpPr>
        <p:pic>
          <p:nvPicPr>
            <p:cNvPr id="37" name="Picture 36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23634" y="4814291"/>
              <a:ext cx="1453225" cy="1354049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187837" y="5147144"/>
              <a:ext cx="5992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Skills Boost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39431" y="5628036"/>
              <a:ext cx="10960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(EI flexibilities)</a:t>
              </a:r>
              <a:endParaRPr lang="en-CA" sz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80172" y="3345988"/>
            <a:ext cx="1813610" cy="1612407"/>
            <a:chOff x="2861275" y="4239675"/>
            <a:chExt cx="1617600" cy="1196330"/>
          </a:xfrm>
        </p:grpSpPr>
        <p:pic>
          <p:nvPicPr>
            <p:cNvPr id="44" name="Picture 43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275" y="4239675"/>
              <a:ext cx="1617600" cy="119633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059740" y="4603378"/>
              <a:ext cx="1246417" cy="577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New Indigenous Skills and Emp. Training Program</a:t>
              </a:r>
              <a:endParaRPr lang="en-CA" sz="12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57579" y="1367753"/>
            <a:ext cx="1803742" cy="1333995"/>
            <a:chOff x="672962" y="3596424"/>
            <a:chExt cx="2075148" cy="1659326"/>
          </a:xfrm>
        </p:grpSpPr>
        <p:pic>
          <p:nvPicPr>
            <p:cNvPr id="47" name="Picture 46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62" y="3596424"/>
              <a:ext cx="2075148" cy="1659326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985641" y="4202116"/>
              <a:ext cx="1433963" cy="574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New EI benefit for caregivers</a:t>
              </a:r>
              <a:endParaRPr lang="en-CA" sz="12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36950" y="4495905"/>
            <a:ext cx="1905335" cy="1409130"/>
            <a:chOff x="206981" y="4556340"/>
            <a:chExt cx="2192028" cy="1752786"/>
          </a:xfrm>
        </p:grpSpPr>
        <p:pic>
          <p:nvPicPr>
            <p:cNvPr id="50" name="Picture 49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81" y="4556340"/>
              <a:ext cx="2192028" cy="1752786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586012" y="5094190"/>
              <a:ext cx="1433964" cy="8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$$$ for home care and mental health</a:t>
              </a:r>
              <a:endParaRPr lang="en-CA" sz="12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00505" y="1158616"/>
            <a:ext cx="1531721" cy="1752270"/>
            <a:chOff x="5900505" y="1158616"/>
            <a:chExt cx="1531721" cy="1752270"/>
          </a:xfrm>
        </p:grpSpPr>
        <p:pic>
          <p:nvPicPr>
            <p:cNvPr id="52" name="Picture 51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0231" y="1268890"/>
              <a:ext cx="1752270" cy="1531721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6183551" y="1619251"/>
              <a:ext cx="8914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More flexible</a:t>
              </a:r>
            </a:p>
            <a:p>
              <a:pPr algn="ctr"/>
              <a:r>
                <a:rPr lang="en-CA" sz="1200" b="1" smtClean="0"/>
                <a:t> access to EI benefits</a:t>
              </a:r>
              <a:endParaRPr lang="en-CA" sz="12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49288" y="2956072"/>
            <a:ext cx="1481249" cy="1694530"/>
            <a:chOff x="7549288" y="2956072"/>
            <a:chExt cx="1481249" cy="1694530"/>
          </a:xfrm>
        </p:grpSpPr>
        <p:pic>
          <p:nvPicPr>
            <p:cNvPr id="54" name="Picture 53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42648" y="3062712"/>
              <a:ext cx="1694530" cy="1481249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7852453" y="3486454"/>
              <a:ext cx="78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CA" sz="1200" b="1" dirty="0" smtClean="0"/>
                <a:t>CPP</a:t>
              </a:r>
              <a:endParaRPr lang="en-CA" sz="12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27946" y="3933248"/>
              <a:ext cx="10633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 smtClean="0"/>
                <a:t>Enhancement</a:t>
              </a:r>
              <a:endParaRPr lang="en-CA" sz="12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76924" y="4793309"/>
            <a:ext cx="1370566" cy="1696368"/>
            <a:chOff x="4176924" y="4793309"/>
            <a:chExt cx="1370566" cy="1696368"/>
          </a:xfrm>
        </p:grpSpPr>
        <p:pic>
          <p:nvPicPr>
            <p:cNvPr id="57" name="Picture 56" descr="Sans titre - 1 copy.png"/>
            <p:cNvPicPr>
              <a:picLocks noChangeAspect="1"/>
            </p:cNvPicPr>
            <p:nvPr/>
          </p:nvPicPr>
          <p:blipFill>
            <a:blip r:embed="rId4" cstate="print">
              <a:alphaModFix amt="69000"/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14023" y="4956210"/>
              <a:ext cx="1696368" cy="1370566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265644" y="5287550"/>
              <a:ext cx="10712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CA" sz="1200" b="1" dirty="0" smtClean="0"/>
                <a:t>New Canada Labour </a:t>
              </a:r>
            </a:p>
            <a:p>
              <a:pPr algn="ctr">
                <a:lnSpc>
                  <a:spcPts val="1200"/>
                </a:lnSpc>
              </a:pPr>
              <a:r>
                <a:rPr lang="en-CA" sz="1200" b="1" dirty="0" smtClean="0"/>
                <a:t>Code</a:t>
              </a:r>
            </a:p>
            <a:p>
              <a:pPr algn="ctr">
                <a:lnSpc>
                  <a:spcPts val="1200"/>
                </a:lnSpc>
              </a:pPr>
              <a:r>
                <a:rPr lang="en-CA" sz="1200" b="1" dirty="0" smtClean="0"/>
                <a:t>flexibilities</a:t>
              </a:r>
              <a:endParaRPr lang="en-CA" sz="1200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936950" y="2989074"/>
            <a:ext cx="1596887" cy="1181011"/>
            <a:chOff x="5932231" y="3692326"/>
            <a:chExt cx="1596887" cy="1181011"/>
          </a:xfrm>
        </p:grpSpPr>
        <p:pic>
          <p:nvPicPr>
            <p:cNvPr id="60" name="Picture 59" descr="Sans titre - 1 copy.png"/>
            <p:cNvPicPr>
              <a:picLocks noChangeAspect="1"/>
            </p:cNvPicPr>
            <p:nvPr/>
          </p:nvPicPr>
          <p:blipFill>
            <a:blip r:embed="rId2" cstate="print">
              <a:alphaModFix amt="69000"/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2231" y="3692326"/>
              <a:ext cx="1596887" cy="1181011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107465" y="4115806"/>
              <a:ext cx="12464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smtClean="0"/>
                <a:t>Canada Workers Benefit</a:t>
              </a:r>
              <a:endParaRPr lang="en-CA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12888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373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2400" b="1" i="1" smtClean="0">
                <a:latin typeface="Verdana"/>
                <a:cs typeface="Verdana"/>
              </a:rPr>
              <a:t>Conclusion</a:t>
            </a:r>
            <a:endParaRPr lang="en-US" sz="2400" i="1" dirty="0">
              <a:latin typeface="Verdana"/>
              <a:cs typeface="Verdan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710" y="1324303"/>
            <a:ext cx="8129752" cy="4498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/>
              <a:t>C</a:t>
            </a:r>
            <a:r>
              <a:rPr lang="en-CA" sz="2000" smtClean="0"/>
              <a:t>onversation </a:t>
            </a:r>
            <a:r>
              <a:rPr lang="en-CA" sz="2000"/>
              <a:t>with </a:t>
            </a:r>
            <a:r>
              <a:rPr lang="en-CA" sz="2000" smtClean="0"/>
              <a:t>Canadians on poverty reduction is not over.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smtClean="0"/>
              <a:t>Substantial recent progress in adressing poverty in Canada, but this is a persistent problem: </a:t>
            </a:r>
            <a:r>
              <a:rPr lang="en-CA" sz="2000" u="sng" smtClean="0"/>
              <a:t>roughly 1 in 10 continue to struggle to make ends meet each year</a:t>
            </a:r>
            <a:r>
              <a:rPr lang="en-CA" sz="2000" smtClean="0"/>
              <a:t>. 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smtClean="0"/>
              <a:t>As such, reaching goals likely to require brand new ideas on top of existing programs/policies - we took stock of many innovative proposals during engagement. 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smtClean="0"/>
              <a:t>Setting targets and publicly measuring/reporting on progress will be key to understanding where/how GoC needs to think “outside of the box”.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smtClean="0"/>
              <a:t>The Poverty </a:t>
            </a:r>
            <a:r>
              <a:rPr lang="en-CA" sz="2000"/>
              <a:t>Reduction Strategy is in development and will be released in 2018</a:t>
            </a:r>
            <a:r>
              <a:rPr lang="en-CA" sz="2000" smtClean="0"/>
              <a:t>.  Stay tuned!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73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46088" y="277813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pPr algn="l"/>
            <a:r>
              <a:rPr lang="en-US" sz="2700" b="1" smtClean="0">
                <a:latin typeface="Verdana"/>
                <a:cs typeface="Verdana"/>
              </a:rPr>
              <a:t>Context</a:t>
            </a:r>
            <a:endParaRPr lang="en-US" sz="2800" dirty="0">
              <a:latin typeface="Verdana"/>
              <a:cs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633" y="1949536"/>
            <a:ext cx="8223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Verdana"/>
                <a:cs typeface="Verdana"/>
              </a:rPr>
              <a:t>The Government is committed to developing a Canadian Poverty </a:t>
            </a:r>
            <a:r>
              <a:rPr lang="en-CA" sz="2000">
                <a:latin typeface="Verdana"/>
                <a:cs typeface="Verdana"/>
              </a:rPr>
              <a:t>Reduction </a:t>
            </a:r>
            <a:r>
              <a:rPr lang="en-CA" sz="2000" smtClean="0">
                <a:latin typeface="Verdana"/>
                <a:cs typeface="Verdana"/>
              </a:rPr>
              <a:t>Strategy that </a:t>
            </a:r>
            <a:r>
              <a:rPr lang="en-CA" sz="2000" dirty="0">
                <a:latin typeface="Verdana"/>
                <a:cs typeface="Verdana"/>
              </a:rPr>
              <a:t>sets targets to reduce </a:t>
            </a:r>
            <a:r>
              <a:rPr lang="en-CA" sz="2000">
                <a:latin typeface="Verdana"/>
                <a:cs typeface="Verdana"/>
              </a:rPr>
              <a:t>poverty</a:t>
            </a:r>
            <a:r>
              <a:rPr lang="en-CA" sz="2000" smtClean="0">
                <a:latin typeface="Verdana"/>
                <a:cs typeface="Verdana"/>
              </a:rPr>
              <a:t>, </a:t>
            </a:r>
            <a:r>
              <a:rPr lang="en-CA" sz="2000" dirty="0">
                <a:latin typeface="Verdana"/>
                <a:cs typeface="Verdana"/>
              </a:rPr>
              <a:t>includes a plan to measure and publicly report </a:t>
            </a:r>
            <a:r>
              <a:rPr lang="en-CA" sz="2000">
                <a:latin typeface="Verdana"/>
                <a:cs typeface="Verdana"/>
              </a:rPr>
              <a:t>on </a:t>
            </a:r>
            <a:r>
              <a:rPr lang="en-CA" sz="2000" smtClean="0">
                <a:latin typeface="Verdana"/>
                <a:cs typeface="Verdana"/>
              </a:rPr>
              <a:t>progress and </a:t>
            </a:r>
            <a:r>
              <a:rPr lang="en-CA" sz="2000">
                <a:latin typeface="Verdana"/>
                <a:cs typeface="Verdana"/>
              </a:rPr>
              <a:t>that aligns with and supports existing provincial/territorial/municipal strategies.</a:t>
            </a:r>
            <a:endParaRPr lang="en-CA" sz="2000" dirty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Verdana"/>
                <a:cs typeface="Verdana"/>
              </a:rPr>
              <a:t>Public engagement </a:t>
            </a:r>
            <a:r>
              <a:rPr lang="en-CA" sz="2000" dirty="0" smtClean="0">
                <a:latin typeface="Verdana"/>
                <a:cs typeface="Verdana"/>
              </a:rPr>
              <a:t>commenced February 2017 and the What We Heard report was released on February 20, 2018.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 smtClean="0">
              <a:latin typeface="Verdana"/>
              <a:cs typeface="Verdana"/>
            </a:endParaRPr>
          </a:p>
          <a:p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425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30754" y="6398294"/>
            <a:ext cx="2133600" cy="365125"/>
          </a:xfrm>
        </p:spPr>
        <p:txBody>
          <a:bodyPr/>
          <a:lstStyle/>
          <a:p>
            <a:fld id="{242638C0-6E4D-4641-949B-08111C550126}" type="slidenum">
              <a:rPr lang="en-CA" smtClean="0"/>
              <a:t>3</a:t>
            </a:fld>
            <a:endParaRPr lang="en-C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59" y="1620620"/>
            <a:ext cx="1990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2245774"/>
            <a:ext cx="1008111" cy="132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209" y="2241365"/>
            <a:ext cx="847151" cy="132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105" y="2241365"/>
            <a:ext cx="743335" cy="132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012160" y="3782770"/>
            <a:ext cx="266429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59" y="3961576"/>
            <a:ext cx="2062733" cy="75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50" y="4655735"/>
            <a:ext cx="2985538" cy="78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901430"/>
            <a:ext cx="5616623" cy="375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39087"/>
            <a:ext cx="1990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4" y="974458"/>
            <a:ext cx="2516510" cy="28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3" y="398394"/>
            <a:ext cx="2516510" cy="5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437" y="556414"/>
            <a:ext cx="6109051" cy="56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3"/>
          <p:cNvSpPr>
            <a:spLocks/>
          </p:cNvSpPr>
          <p:nvPr/>
        </p:nvSpPr>
        <p:spPr bwMode="auto">
          <a:xfrm>
            <a:off x="1604404" y="5615079"/>
            <a:ext cx="2431705" cy="460072"/>
          </a:xfrm>
          <a:prstGeom prst="roundRect">
            <a:avLst>
              <a:gd name="adj" fmla="val 17597"/>
            </a:avLst>
          </a:prstGeom>
          <a:solidFill>
            <a:srgbClr val="D5EDF3"/>
          </a:solidFill>
          <a:ln w="25400" cap="flat" cmpd="sng">
            <a:noFill/>
            <a:prstDash val="solid"/>
            <a:round/>
            <a:headEnd/>
            <a:tailEnd/>
          </a:ln>
          <a:effectLst>
            <a:outerShdw blurRad="38100" dist="23000" dir="5400000" algn="ctr" rotWithShape="0">
              <a:srgbClr val="000000">
                <a:alpha val="34998"/>
              </a:srgbClr>
            </a:outerShdw>
          </a:effectLst>
        </p:spPr>
        <p:txBody>
          <a:bodyPr wrap="square" lIns="45718" tIns="45718" rIns="45718" bIns="45718" anchor="ctr">
            <a:noAutofit/>
          </a:bodyPr>
          <a:lstStyle/>
          <a:p>
            <a:pPr fontAlgn="base" hangingPunct="0">
              <a:spcAft>
                <a:spcPts val="0"/>
              </a:spcAft>
            </a:pPr>
            <a:r>
              <a:rPr lang="en-US" sz="105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National Poverty Conference </a:t>
            </a:r>
            <a:r>
              <a:rPr lang="en-US" sz="105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 </a:t>
            </a:r>
            <a:r>
              <a:rPr lang="en-US" sz="1000" b="1" kern="1200" dirty="0" smtClean="0">
                <a:effectLst/>
                <a:latin typeface="Calibri"/>
                <a:ea typeface="Calibri"/>
                <a:cs typeface="Calibri"/>
              </a:rPr>
              <a:t>(</a:t>
            </a:r>
            <a:r>
              <a:rPr lang="en-US" sz="1000" b="1" kern="1200" dirty="0">
                <a:effectLst/>
                <a:latin typeface="Calibri"/>
                <a:ea typeface="Calibri"/>
                <a:cs typeface="Calibri"/>
              </a:rPr>
              <a:t>September 27-28, </a:t>
            </a:r>
            <a:r>
              <a:rPr lang="en-US" sz="1000" b="1" kern="1200" dirty="0" smtClean="0">
                <a:effectLst/>
                <a:latin typeface="Calibri"/>
                <a:ea typeface="Calibri"/>
                <a:cs typeface="Calibri"/>
              </a:rPr>
              <a:t>2018)</a:t>
            </a:r>
            <a:endParaRPr lang="en-US" sz="1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AutoShape 3"/>
          <p:cNvSpPr>
            <a:spLocks/>
          </p:cNvSpPr>
          <p:nvPr/>
        </p:nvSpPr>
        <p:spPr bwMode="auto">
          <a:xfrm>
            <a:off x="4309212" y="5613093"/>
            <a:ext cx="2433600" cy="460800"/>
          </a:xfrm>
          <a:prstGeom prst="roundRect">
            <a:avLst>
              <a:gd name="adj" fmla="val 17597"/>
            </a:avLst>
          </a:prstGeom>
          <a:solidFill>
            <a:srgbClr val="D5EDF3"/>
          </a:solidFill>
          <a:ln w="25400" cap="flat" cmpd="sng">
            <a:noFill/>
            <a:prstDash val="solid"/>
            <a:round/>
            <a:headEnd/>
            <a:tailEnd/>
          </a:ln>
          <a:effectLst>
            <a:outerShdw blurRad="38100" dist="23000" dir="5400000" algn="ctr" rotWithShape="0">
              <a:srgbClr val="000000">
                <a:alpha val="34998"/>
              </a:srgbClr>
            </a:outerShdw>
          </a:effectLst>
        </p:spPr>
        <p:txBody>
          <a:bodyPr wrap="square" lIns="45718" tIns="45718" rIns="45718" bIns="45718" anchor="ctr">
            <a:noAutofit/>
          </a:bodyPr>
          <a:lstStyle/>
          <a:p>
            <a:pPr marL="0" marR="0" lvl="0" indent="0" defTabSz="914400" eaLnBrk="1" fontAlgn="base" latinLnBrk="0" hangingPunct="0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Calibri"/>
                <a:cs typeface="Calibri"/>
              </a:rPr>
              <a:t>Release of </a:t>
            </a:r>
            <a:r>
              <a:rPr kumimoji="0" lang="en-US" sz="105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Calibri"/>
                <a:cs typeface="Calibri"/>
              </a:rPr>
              <a:t>What We Heard Report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(February 20, 2018)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89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6088" y="277813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smtClean="0">
                <a:latin typeface="Verdana"/>
                <a:cs typeface="Verdana"/>
              </a:rPr>
              <a:t>Tamarack Institute was a key partner</a:t>
            </a:r>
            <a:endParaRPr lang="en-US" sz="2400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6" y="2259059"/>
            <a:ext cx="2728036" cy="2509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3364" y="1828799"/>
            <a:ext cx="487154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Partnered with ESDC as part of PRS consultations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Leveraged their </a:t>
            </a:r>
            <a:r>
              <a:rPr lang="en-CA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Vibrant Communities</a:t>
            </a:r>
            <a:r>
              <a:rPr lang="en-CA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network of partner organizations to deliver 33 community conversations (in-person engagement events)</a:t>
            </a:r>
          </a:p>
          <a:p>
            <a:pPr marL="285750" lvl="1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Tamarack’s organizational </a:t>
            </a:r>
            <a:r>
              <a: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</a:t>
            </a:r>
            <a:r>
              <a: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 an ideal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to connect the PRS engagement process with a wide range of views and experiences from Canadians across the country </a:t>
            </a:r>
          </a:p>
        </p:txBody>
      </p:sp>
    </p:spTree>
    <p:extLst>
      <p:ext uri="{BB962C8B-B14F-4D97-AF65-F5344CB8AC3E}">
        <p14:creationId xmlns:p14="http://schemas.microsoft.com/office/powerpoint/2010/main" val="1702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46088" y="277813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pPr algn="l"/>
            <a:r>
              <a:rPr lang="en-US" sz="2700" b="1" smtClean="0">
                <a:latin typeface="Verdana"/>
                <a:cs typeface="Verdana"/>
              </a:rPr>
              <a:t>Other Consultation Activities </a:t>
            </a:r>
            <a:endParaRPr lang="en-US" sz="2800" dirty="0">
              <a:latin typeface="Verdana"/>
              <a:cs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633" y="1045646"/>
            <a:ext cx="822325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5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keeping with our multi-dimensional approach on poverty, we </a:t>
            </a:r>
            <a:r>
              <a:rPr lang="en-CA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paid close attention to </a:t>
            </a:r>
            <a:r>
              <a:rPr lang="en-CA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consultation activities across </a:t>
            </a:r>
            <a:r>
              <a:rPr lang="en-CA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CA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GoC, including: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enewal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Aboriginal Skills and Employment Training Strategy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led by ESDC</a:t>
            </a:r>
            <a:endParaRPr lang="en-CA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Housing Strategy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led by Canada Mortgage and Housing Corporation</a:t>
            </a:r>
            <a:endParaRPr lang="en-CA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ew </a:t>
            </a:r>
            <a:r>
              <a:rPr lang="en-US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accessibility legislation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led by </a:t>
            </a:r>
            <a:r>
              <a:rPr 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ESDC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/>
                <a:cs typeface="Verdana"/>
              </a:rPr>
              <a:t>The Standing Committee on Human Resources, Skills and Social Development and the Status of Persons with Disabilities’ study of poverty reduction (“</a:t>
            </a:r>
            <a:r>
              <a:rPr lang="en-US" sz="1600" b="1">
                <a:latin typeface="Verdana"/>
                <a:cs typeface="Verdana"/>
              </a:rPr>
              <a:t>Breaking the Cycle: Study on Poverty Reduction</a:t>
            </a:r>
            <a:r>
              <a:rPr lang="en-US" sz="1600">
                <a:latin typeface="Verdana"/>
                <a:cs typeface="Verdana"/>
              </a:rPr>
              <a:t>”)</a:t>
            </a:r>
            <a:endParaRPr lang="en-CA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1200"/>
              </a:spcBef>
            </a:pPr>
            <a:endParaRPr lang="en-US" sz="13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b="1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others</a:t>
            </a:r>
            <a:br>
              <a:rPr lang="en-US" b="1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1" i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CA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CA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CA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46088" y="277813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CA" sz="2700" b="1" i="1">
                <a:latin typeface="Verdana"/>
                <a:cs typeface="Verdana"/>
              </a:rPr>
              <a:t>What We Heard from </a:t>
            </a:r>
            <a:r>
              <a:rPr lang="en-CA" sz="2700" b="1" i="1" smtClean="0">
                <a:latin typeface="Verdana"/>
                <a:cs typeface="Verdana"/>
              </a:rPr>
              <a:t>Canadians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088" y="1418629"/>
            <a:ext cx="8109934" cy="401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Basic </a:t>
            </a:r>
            <a:r>
              <a:rPr lang="en-CA"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CA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hemes</a:t>
            </a:r>
            <a:r>
              <a:rPr lang="en-CA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08585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Inability to Meet Basic Needs</a:t>
            </a:r>
          </a:p>
          <a:p>
            <a:pPr marL="108585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with Joining the Middle Class</a:t>
            </a:r>
            <a:endParaRPr lang="en-US" sz="2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Risks of Slipping into Poverty</a:t>
            </a:r>
          </a:p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en-US" sz="200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2000" b="1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also heard about:</a:t>
            </a:r>
          </a:p>
          <a:p>
            <a:pPr marL="10858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Uniques Experiences of First Nations, Inuit and Métis</a:t>
            </a:r>
            <a:endParaRPr lang="en-US" sz="2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Delivery Issues</a:t>
            </a:r>
          </a:p>
          <a:p>
            <a:pPr marL="10858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 on Targets and Indicators</a:t>
            </a:r>
            <a:endParaRPr lang="en-CA"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311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105103" y="151305"/>
            <a:ext cx="8372475" cy="665163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CA" sz="2700" b="1" i="1" smtClean="0">
                <a:latin typeface="Verdana"/>
                <a:cs typeface="Verdana"/>
              </a:rPr>
              <a:t>Theme 1: Inability to Meet Basic Needs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998483"/>
            <a:ext cx="8143876" cy="47611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CA" sz="17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17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A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truggling </a:t>
            </a:r>
            <a:r>
              <a:rPr lang="en-CA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afford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necessities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7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 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 of providing for </a:t>
            </a:r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children’s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Insufficient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affordable and suitable housing,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homelessness</a:t>
            </a:r>
            <a:endParaRPr lang="en-US" sz="17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ood insecurity –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particular concern for First Nations, Inuit and Métis communities </a:t>
            </a:r>
          </a:p>
          <a:p>
            <a:pPr>
              <a:spcBef>
                <a:spcPts val="1200"/>
              </a:spcBef>
            </a:pP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inks between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illness</a:t>
            </a:r>
            <a:r>
              <a:rPr lang="en-US" sz="1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disability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poverty</a:t>
            </a:r>
            <a:endParaRPr lang="en-US" sz="17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relationship between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ental illness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and/or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poverty</a:t>
            </a:r>
            <a:endParaRPr lang="en-US" sz="1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62454" y="111863"/>
            <a:ext cx="8229600" cy="665162"/>
          </a:xfrm>
        </p:spPr>
        <p:txBody>
          <a:bodyPr tIns="421200" anchor="ctr" anchorCtr="0">
            <a:noAutofit/>
          </a:bodyPr>
          <a:lstStyle/>
          <a:p>
            <a:r>
              <a:rPr lang="en-CA" sz="2200" b="1" i="1" smtClean="0">
                <a:latin typeface="Verdana"/>
                <a:cs typeface="Verdana"/>
              </a:rPr>
              <a:t>Theme 2: Challenges with Joining the Middle Class</a:t>
            </a:r>
            <a:endParaRPr lang="en-US" sz="2200" i="1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2454" y="1355834"/>
            <a:ext cx="8224346" cy="4351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finding stable jobs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concerns about the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 nature of work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Discrimination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limiting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 prospects and income for many </a:t>
            </a:r>
            <a:endParaRPr lang="en-US" sz="17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are taking longer to join the workforce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 in the past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education, training and child care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living with disabilities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always have enough access to education, training and support to participate fully in the workforce.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Canadian credentials and language barriers can limit prospects of some 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newcomers.</a:t>
            </a:r>
          </a:p>
        </p:txBody>
      </p:sp>
    </p:spTree>
    <p:extLst>
      <p:ext uri="{BB962C8B-B14F-4D97-AF65-F5344CB8AC3E}">
        <p14:creationId xmlns:p14="http://schemas.microsoft.com/office/powerpoint/2010/main" val="2758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457200" y="120158"/>
            <a:ext cx="8229600" cy="665162"/>
          </a:xfrm>
        </p:spPr>
        <p:txBody>
          <a:bodyPr tIns="421200" anchor="ctr" anchorCtr="0">
            <a:normAutofit fontScale="90000"/>
          </a:bodyPr>
          <a:lstStyle/>
          <a:p>
            <a:r>
              <a:rPr lang="en-CA" sz="2700" b="1" i="1" smtClean="0">
                <a:latin typeface="Verdana"/>
                <a:cs typeface="Verdana"/>
              </a:rPr>
              <a:t>Theme 3: Risks of Slipping into Poverty</a:t>
            </a:r>
            <a:endParaRPr lang="en-US" sz="2800" i="1" dirty="0">
              <a:latin typeface="Verdana"/>
              <a:cs typeface="Verdan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015066"/>
            <a:ext cx="8382000" cy="49127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sz="16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often a trigger for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Canadians to fall into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poverty and some </a:t>
            </a: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outh feel insecure in precarious low-wage employment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CA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Reductions </a:t>
            </a:r>
            <a:r>
              <a:rPr lang="en-CA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benefits and/or social assistance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seen as </a:t>
            </a:r>
            <a:r>
              <a:rPr lang="en-CA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disincentive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find and maintain employment.</a:t>
            </a:r>
            <a:endParaRPr lang="en-CA" sz="17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ome </a:t>
            </a:r>
            <a:r>
              <a:rPr lang="en-US" sz="1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seniors need more support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retirement years</a:t>
            </a:r>
          </a:p>
          <a:p>
            <a:pPr>
              <a:spcBef>
                <a:spcPts val="1200"/>
              </a:spcBef>
            </a:pPr>
            <a:r>
              <a:rPr lang="en-US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Canadians </a:t>
            </a:r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marginalized groups </a:t>
            </a:r>
            <a:r>
              <a:rPr lang="en-US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 to have more unstable, </a:t>
            </a:r>
            <a:r>
              <a:rPr lang="en-US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low-wage work.</a:t>
            </a:r>
            <a:endParaRPr lang="en-US" sz="1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A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CA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npaid </a:t>
            </a:r>
            <a:r>
              <a:rPr lang="en-CA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caregiving </a:t>
            </a:r>
            <a:r>
              <a:rPr lang="en-CA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responsibilities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falling </a:t>
            </a:r>
            <a:r>
              <a:rPr lang="en-CA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disproportionately </a:t>
            </a:r>
            <a:r>
              <a:rPr lang="en-CA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</a:t>
            </a:r>
          </a:p>
          <a:p>
            <a:pPr>
              <a:spcBef>
                <a:spcPts val="1200"/>
              </a:spcBef>
            </a:pPr>
            <a:r>
              <a:rPr lang="en-CA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 </a:t>
            </a:r>
            <a:r>
              <a:rPr lang="en-CA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fleeing domestic </a:t>
            </a:r>
            <a:r>
              <a:rPr lang="en-CA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violence</a:t>
            </a:r>
            <a:r>
              <a:rPr lang="en-CA" sz="1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CA" sz="17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A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Losing </a:t>
            </a:r>
            <a:r>
              <a:rPr lang="en-CA" sz="17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CA" sz="17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</a:t>
            </a:r>
            <a:r>
              <a:rPr lang="en-CA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devastating emotional and financial impacts which can lead to </a:t>
            </a:r>
            <a:r>
              <a:rPr lang="en-CA" sz="1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poverty.</a:t>
            </a:r>
            <a:endParaRPr lang="en-CA" sz="1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 Palette 1 - ESDC-Service Can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Colour Palette 1 - ESDC-Service Canada</Template>
  <TotalTime>3419</TotalTime>
  <Words>1036</Words>
  <Application>Microsoft Office PowerPoint</Application>
  <PresentationFormat>On-screen Show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Colour Palette 1 - ESDC-Service Canada</vt:lpstr>
      <vt:lpstr>Poverty Reduction Strategy Engagement:  What We Heard So Far  </vt:lpstr>
      <vt:lpstr>Context</vt:lpstr>
      <vt:lpstr>PowerPoint Presentation</vt:lpstr>
      <vt:lpstr>PowerPoint Presentation</vt:lpstr>
      <vt:lpstr>Other Consultation Activities </vt:lpstr>
      <vt:lpstr>What We Heard from Canadians</vt:lpstr>
      <vt:lpstr>Theme 1: Inability to Meet Basic Needs</vt:lpstr>
      <vt:lpstr>Theme 2: Challenges with Joining the Middle Class</vt:lpstr>
      <vt:lpstr>Theme 3: Risks of Slipping into Poverty</vt:lpstr>
      <vt:lpstr>Unique Experiences of Indigenous People</vt:lpstr>
      <vt:lpstr>Service Delivery Issues</vt:lpstr>
      <vt:lpstr>Advice on Targets and Indicators</vt:lpstr>
      <vt:lpstr>A foundation has already been laid for the Poverty Reduction Strategy</vt:lpstr>
      <vt:lpstr>PowerPoint Presentation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SubTitle</dc:title>
  <dc:creator>Dounev, Dean D [NC]</dc:creator>
  <cp:lastModifiedBy>Dugas, Eric O [NC]</cp:lastModifiedBy>
  <cp:revision>97</cp:revision>
  <cp:lastPrinted>2018-06-05T17:00:11Z</cp:lastPrinted>
  <dcterms:created xsi:type="dcterms:W3CDTF">2018-02-12T11:28:33Z</dcterms:created>
  <dcterms:modified xsi:type="dcterms:W3CDTF">2018-06-11T20:30:17Z</dcterms:modified>
</cp:coreProperties>
</file>