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56" r:id="rId2"/>
    <p:sldId id="290" r:id="rId3"/>
    <p:sldId id="262" r:id="rId4"/>
    <p:sldId id="261" r:id="rId5"/>
    <p:sldId id="289" r:id="rId6"/>
    <p:sldId id="280" r:id="rId7"/>
    <p:sldId id="278" r:id="rId8"/>
    <p:sldId id="282" r:id="rId9"/>
    <p:sldId id="293" r:id="rId10"/>
    <p:sldId id="294" r:id="rId11"/>
    <p:sldId id="295" r:id="rId12"/>
    <p:sldId id="296" r:id="rId13"/>
    <p:sldId id="297" r:id="rId14"/>
    <p:sldId id="298" r:id="rId15"/>
    <p:sldId id="299" r:id="rId16"/>
    <p:sldId id="285" r:id="rId17"/>
    <p:sldId id="288" r:id="rId18"/>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F8F9"/>
    <a:srgbClr val="F2F2F2"/>
    <a:srgbClr val="DB5250"/>
    <a:srgbClr val="F46D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6"/>
    <p:restoredTop sz="75682" autoAdjust="0"/>
  </p:normalViewPr>
  <p:slideViewPr>
    <p:cSldViewPr snapToGrid="0" snapToObjects="1">
      <p:cViewPr varScale="1">
        <p:scale>
          <a:sx n="41" d="100"/>
          <a:sy n="41" d="100"/>
        </p:scale>
        <p:origin x="224" y="3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6" d="100"/>
          <a:sy n="66" d="100"/>
        </p:scale>
        <p:origin x="-3106" y="-77"/>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5D28E-5A10-4238-9BBD-B071AD18CC0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CA"/>
        </a:p>
      </dgm:t>
    </dgm:pt>
    <dgm:pt modelId="{6CE0B0AA-E57A-43AD-B859-E709F36FE65D}">
      <dgm:prSet phldrT="[Text]"/>
      <dgm:spPr/>
      <dgm:t>
        <a:bodyPr/>
        <a:lstStyle/>
        <a:p>
          <a:r>
            <a:rPr lang="en-CA" dirty="0">
              <a:latin typeface="Open Sans"/>
              <a:cs typeface="Helvetica" panose="020B0604020202020204" pitchFamily="34" charset="0"/>
            </a:rPr>
            <a:t>Capacity and Skills</a:t>
          </a:r>
        </a:p>
      </dgm:t>
    </dgm:pt>
    <dgm:pt modelId="{1B4E175C-0708-456C-8CA7-2B28453669B5}" type="parTrans" cxnId="{54F8FB64-BBE3-4FE4-A41B-0CBBC57F4D95}">
      <dgm:prSet/>
      <dgm:spPr/>
      <dgm:t>
        <a:bodyPr/>
        <a:lstStyle/>
        <a:p>
          <a:endParaRPr lang="en-CA">
            <a:latin typeface="Helvetica" panose="020B0604020202020204" pitchFamily="34" charset="0"/>
            <a:cs typeface="Helvetica" panose="020B0604020202020204" pitchFamily="34" charset="0"/>
          </a:endParaRPr>
        </a:p>
      </dgm:t>
    </dgm:pt>
    <dgm:pt modelId="{5C4A3267-9CD9-4BFF-80B3-D33C5B18B9F8}" type="sibTrans" cxnId="{54F8FB64-BBE3-4FE4-A41B-0CBBC57F4D95}">
      <dgm:prSet/>
      <dgm:spPr/>
      <dgm:t>
        <a:bodyPr/>
        <a:lstStyle/>
        <a:p>
          <a:endParaRPr lang="en-CA">
            <a:latin typeface="Helvetica" panose="020B0604020202020204" pitchFamily="34" charset="0"/>
            <a:cs typeface="Helvetica" panose="020B0604020202020204" pitchFamily="34" charset="0"/>
          </a:endParaRPr>
        </a:p>
      </dgm:t>
    </dgm:pt>
    <dgm:pt modelId="{5260008F-5813-4355-9C43-34ECECC972A9}">
      <dgm:prSet phldrT="[Text]"/>
      <dgm:spPr/>
      <dgm:t>
        <a:bodyPr/>
        <a:lstStyle/>
        <a:p>
          <a:r>
            <a:rPr lang="en-CA" dirty="0">
              <a:latin typeface="Open Sans"/>
              <a:cs typeface="Helvetica" panose="020B0604020202020204" pitchFamily="34" charset="0"/>
            </a:rPr>
            <a:t>Funding and Capital</a:t>
          </a:r>
        </a:p>
      </dgm:t>
    </dgm:pt>
    <dgm:pt modelId="{C1925219-4B67-4127-8035-F9C8B38640C2}" type="parTrans" cxnId="{DDE61D15-F825-40BB-920B-740370DB1AA7}">
      <dgm:prSet/>
      <dgm:spPr/>
      <dgm:t>
        <a:bodyPr/>
        <a:lstStyle/>
        <a:p>
          <a:endParaRPr lang="en-CA">
            <a:latin typeface="Helvetica" panose="020B0604020202020204" pitchFamily="34" charset="0"/>
            <a:cs typeface="Helvetica" panose="020B0604020202020204" pitchFamily="34" charset="0"/>
          </a:endParaRPr>
        </a:p>
      </dgm:t>
    </dgm:pt>
    <dgm:pt modelId="{4E8DE867-AB7A-401F-A512-C5D79F099C24}" type="sibTrans" cxnId="{DDE61D15-F825-40BB-920B-740370DB1AA7}">
      <dgm:prSet/>
      <dgm:spPr/>
      <dgm:t>
        <a:bodyPr/>
        <a:lstStyle/>
        <a:p>
          <a:endParaRPr lang="en-CA">
            <a:latin typeface="Helvetica" panose="020B0604020202020204" pitchFamily="34" charset="0"/>
            <a:cs typeface="Helvetica" panose="020B0604020202020204" pitchFamily="34" charset="0"/>
          </a:endParaRPr>
        </a:p>
      </dgm:t>
    </dgm:pt>
    <dgm:pt modelId="{C30104D6-F342-428D-BA0D-695A028F08C4}">
      <dgm:prSet phldrT="[Text]"/>
      <dgm:spPr/>
      <dgm:t>
        <a:bodyPr/>
        <a:lstStyle/>
        <a:p>
          <a:r>
            <a:rPr lang="en-CA" dirty="0">
              <a:latin typeface="Open Sans"/>
              <a:cs typeface="Helvetica" panose="020B0604020202020204" pitchFamily="34" charset="0"/>
            </a:rPr>
            <a:t>Market Access</a:t>
          </a:r>
        </a:p>
      </dgm:t>
    </dgm:pt>
    <dgm:pt modelId="{A83B5E3F-A990-4458-AB32-69239D50529F}" type="parTrans" cxnId="{D2782EDE-2AE5-437B-9D36-48F1E8E5FD0E}">
      <dgm:prSet/>
      <dgm:spPr/>
      <dgm:t>
        <a:bodyPr/>
        <a:lstStyle/>
        <a:p>
          <a:endParaRPr lang="en-CA">
            <a:latin typeface="Helvetica" panose="020B0604020202020204" pitchFamily="34" charset="0"/>
            <a:cs typeface="Helvetica" panose="020B0604020202020204" pitchFamily="34" charset="0"/>
          </a:endParaRPr>
        </a:p>
      </dgm:t>
    </dgm:pt>
    <dgm:pt modelId="{08B57301-3CBE-4298-9C77-24207C6DEA0A}" type="sibTrans" cxnId="{D2782EDE-2AE5-437B-9D36-48F1E8E5FD0E}">
      <dgm:prSet/>
      <dgm:spPr/>
      <dgm:t>
        <a:bodyPr/>
        <a:lstStyle/>
        <a:p>
          <a:endParaRPr lang="en-CA">
            <a:latin typeface="Helvetica" panose="020B0604020202020204" pitchFamily="34" charset="0"/>
            <a:cs typeface="Helvetica" panose="020B0604020202020204" pitchFamily="34" charset="0"/>
          </a:endParaRPr>
        </a:p>
      </dgm:t>
    </dgm:pt>
    <dgm:pt modelId="{FD74DD1C-F44A-450D-96E6-C8AC9D56509F}">
      <dgm:prSet phldrT="[Text]"/>
      <dgm:spPr/>
      <dgm:t>
        <a:bodyPr/>
        <a:lstStyle/>
        <a:p>
          <a:r>
            <a:rPr lang="en-CA" dirty="0">
              <a:latin typeface="Open Sans"/>
              <a:cs typeface="Helvetica" panose="020B0604020202020204" pitchFamily="34" charset="0"/>
            </a:rPr>
            <a:t>Policy and Regulatory Environment</a:t>
          </a:r>
        </a:p>
      </dgm:t>
    </dgm:pt>
    <dgm:pt modelId="{9438C80A-08B9-41F5-AC03-D6BA9560D918}" type="parTrans" cxnId="{2F6C295B-A95D-437B-9363-510E690A8A15}">
      <dgm:prSet/>
      <dgm:spPr/>
      <dgm:t>
        <a:bodyPr/>
        <a:lstStyle/>
        <a:p>
          <a:endParaRPr lang="en-CA">
            <a:latin typeface="Helvetica" panose="020B0604020202020204" pitchFamily="34" charset="0"/>
            <a:cs typeface="Helvetica" panose="020B0604020202020204" pitchFamily="34" charset="0"/>
          </a:endParaRPr>
        </a:p>
      </dgm:t>
    </dgm:pt>
    <dgm:pt modelId="{7084BA35-7547-42EF-8110-D2094E50E3AA}" type="sibTrans" cxnId="{2F6C295B-A95D-437B-9363-510E690A8A15}">
      <dgm:prSet/>
      <dgm:spPr/>
      <dgm:t>
        <a:bodyPr/>
        <a:lstStyle/>
        <a:p>
          <a:endParaRPr lang="en-CA">
            <a:latin typeface="Helvetica" panose="020B0604020202020204" pitchFamily="34" charset="0"/>
            <a:cs typeface="Helvetica" panose="020B0604020202020204" pitchFamily="34" charset="0"/>
          </a:endParaRPr>
        </a:p>
      </dgm:t>
    </dgm:pt>
    <dgm:pt modelId="{6B3AB72A-07F1-4CBF-B463-CC5AE6008816}">
      <dgm:prSet phldrT="[Text]"/>
      <dgm:spPr/>
      <dgm:t>
        <a:bodyPr/>
        <a:lstStyle/>
        <a:p>
          <a:r>
            <a:rPr lang="en-CA" dirty="0">
              <a:latin typeface="Open Sans"/>
              <a:cs typeface="Helvetica" panose="020B0604020202020204" pitchFamily="34" charset="0"/>
            </a:rPr>
            <a:t>Knowledge Transfer, Data and Impact Measurement</a:t>
          </a:r>
        </a:p>
      </dgm:t>
    </dgm:pt>
    <dgm:pt modelId="{07056C4D-772F-4472-AF6D-1F6A29E62897}" type="parTrans" cxnId="{600799E2-1C8F-437E-812C-EA0C296072E6}">
      <dgm:prSet/>
      <dgm:spPr/>
      <dgm:t>
        <a:bodyPr/>
        <a:lstStyle/>
        <a:p>
          <a:endParaRPr lang="en-CA">
            <a:latin typeface="Helvetica" panose="020B0604020202020204" pitchFamily="34" charset="0"/>
            <a:cs typeface="Helvetica" panose="020B0604020202020204" pitchFamily="34" charset="0"/>
          </a:endParaRPr>
        </a:p>
      </dgm:t>
    </dgm:pt>
    <dgm:pt modelId="{E0448298-9C33-4717-99D7-1F30A2B63133}" type="sibTrans" cxnId="{600799E2-1C8F-437E-812C-EA0C296072E6}">
      <dgm:prSet/>
      <dgm:spPr/>
      <dgm:t>
        <a:bodyPr/>
        <a:lstStyle/>
        <a:p>
          <a:endParaRPr lang="en-CA">
            <a:latin typeface="Helvetica" panose="020B0604020202020204" pitchFamily="34" charset="0"/>
            <a:cs typeface="Helvetica" panose="020B0604020202020204" pitchFamily="34" charset="0"/>
          </a:endParaRPr>
        </a:p>
      </dgm:t>
    </dgm:pt>
    <dgm:pt modelId="{38D84C7D-15A6-4208-B6D2-36F31D93537E}">
      <dgm:prSet phldrT="[Text]"/>
      <dgm:spPr/>
      <dgm:t>
        <a:bodyPr/>
        <a:lstStyle/>
        <a:p>
          <a:r>
            <a:rPr lang="en-CA" dirty="0">
              <a:latin typeface="Open Sans"/>
              <a:cs typeface="Helvetica" panose="020B0604020202020204" pitchFamily="34" charset="0"/>
            </a:rPr>
            <a:t>Mobilization and Awareness</a:t>
          </a:r>
        </a:p>
      </dgm:t>
    </dgm:pt>
    <dgm:pt modelId="{DA0CEF06-CE14-42C3-B6D7-ECE55472E194}" type="parTrans" cxnId="{B4002DF2-DD27-4DBA-8FA0-99466E056F32}">
      <dgm:prSet/>
      <dgm:spPr/>
      <dgm:t>
        <a:bodyPr/>
        <a:lstStyle/>
        <a:p>
          <a:endParaRPr lang="en-CA">
            <a:latin typeface="Helvetica" panose="020B0604020202020204" pitchFamily="34" charset="0"/>
            <a:cs typeface="Helvetica" panose="020B0604020202020204" pitchFamily="34" charset="0"/>
          </a:endParaRPr>
        </a:p>
      </dgm:t>
    </dgm:pt>
    <dgm:pt modelId="{DCA88886-94DE-49CB-AC0D-54152AB532B8}" type="sibTrans" cxnId="{B4002DF2-DD27-4DBA-8FA0-99466E056F32}">
      <dgm:prSet/>
      <dgm:spPr/>
      <dgm:t>
        <a:bodyPr/>
        <a:lstStyle/>
        <a:p>
          <a:endParaRPr lang="en-CA">
            <a:latin typeface="Helvetica" panose="020B0604020202020204" pitchFamily="34" charset="0"/>
            <a:cs typeface="Helvetica" panose="020B0604020202020204" pitchFamily="34" charset="0"/>
          </a:endParaRPr>
        </a:p>
      </dgm:t>
    </dgm:pt>
    <dgm:pt modelId="{7788906D-8F7A-4E95-A66F-CEC82BC1ED18}" type="pres">
      <dgm:prSet presAssocID="{7895D28E-5A10-4238-9BBD-B071AD18CC06}" presName="Name0" presStyleCnt="0">
        <dgm:presLayoutVars>
          <dgm:dir/>
          <dgm:resizeHandles val="exact"/>
        </dgm:presLayoutVars>
      </dgm:prSet>
      <dgm:spPr/>
    </dgm:pt>
    <dgm:pt modelId="{9D154AD3-412C-40DC-9B68-F58E39BAF65C}" type="pres">
      <dgm:prSet presAssocID="{6CE0B0AA-E57A-43AD-B859-E709F36FE65D}" presName="composite" presStyleCnt="0"/>
      <dgm:spPr/>
    </dgm:pt>
    <dgm:pt modelId="{8EA8869F-3F74-46F8-B25C-6C2F59CD244C}" type="pres">
      <dgm:prSet presAssocID="{6CE0B0AA-E57A-43AD-B859-E709F36FE65D}" presName="rect1" presStyleLbl="trAlignAcc1" presStyleIdx="0" presStyleCnt="6">
        <dgm:presLayoutVars>
          <dgm:bulletEnabled val="1"/>
        </dgm:presLayoutVars>
      </dgm:prSet>
      <dgm:spPr/>
    </dgm:pt>
    <dgm:pt modelId="{335BE8BD-F937-490C-AEC4-E00667EF609D}" type="pres">
      <dgm:prSet presAssocID="{6CE0B0AA-E57A-43AD-B859-E709F36FE65D}" presName="rect2" presStyleLbl="fgImgPlace1" presStyleIdx="0" presStyleCnt="6" custScaleX="127985" custScaleY="84572"/>
      <dgm:spPr>
        <a:solidFill>
          <a:schemeClr val="bg1"/>
        </a:solidFill>
        <a:ln>
          <a:noFill/>
        </a:ln>
      </dgm:spPr>
    </dgm:pt>
    <dgm:pt modelId="{69E54F52-8F54-49A2-8674-5C0AF7AC4791}" type="pres">
      <dgm:prSet presAssocID="{5C4A3267-9CD9-4BFF-80B3-D33C5B18B9F8}" presName="sibTrans" presStyleCnt="0"/>
      <dgm:spPr/>
    </dgm:pt>
    <dgm:pt modelId="{3F5FD0B4-B84B-4EC7-9561-BC9F74087CEA}" type="pres">
      <dgm:prSet presAssocID="{5260008F-5813-4355-9C43-34ECECC972A9}" presName="composite" presStyleCnt="0"/>
      <dgm:spPr/>
    </dgm:pt>
    <dgm:pt modelId="{FBC67B7E-EEB6-48DB-9050-603F305C5B07}" type="pres">
      <dgm:prSet presAssocID="{5260008F-5813-4355-9C43-34ECECC972A9}" presName="rect1" presStyleLbl="trAlignAcc1" presStyleIdx="1" presStyleCnt="6">
        <dgm:presLayoutVars>
          <dgm:bulletEnabled val="1"/>
        </dgm:presLayoutVars>
      </dgm:prSet>
      <dgm:spPr/>
    </dgm:pt>
    <dgm:pt modelId="{3BCA7695-2BEA-4D63-B61E-8116264B90E6}" type="pres">
      <dgm:prSet presAssocID="{5260008F-5813-4355-9C43-34ECECC972A9}" presName="rect2" presStyleLbl="fgImgPlace1" presStyleIdx="1" presStyleCnt="6" custScaleX="116607" custScaleY="77124"/>
      <dgm:spPr>
        <a:solidFill>
          <a:schemeClr val="bg1"/>
        </a:solidFill>
        <a:ln>
          <a:noFill/>
        </a:ln>
      </dgm:spPr>
    </dgm:pt>
    <dgm:pt modelId="{E508F511-7F59-49AC-AD31-99DB0C50E12E}" type="pres">
      <dgm:prSet presAssocID="{4E8DE867-AB7A-401F-A512-C5D79F099C24}" presName="sibTrans" presStyleCnt="0"/>
      <dgm:spPr/>
    </dgm:pt>
    <dgm:pt modelId="{62CB6B06-09D9-4209-9ABA-9F83F93F0F09}" type="pres">
      <dgm:prSet presAssocID="{C30104D6-F342-428D-BA0D-695A028F08C4}" presName="composite" presStyleCnt="0"/>
      <dgm:spPr/>
    </dgm:pt>
    <dgm:pt modelId="{28E755B9-0F44-423F-9AC9-55EB94D9A6D1}" type="pres">
      <dgm:prSet presAssocID="{C30104D6-F342-428D-BA0D-695A028F08C4}" presName="rect1" presStyleLbl="trAlignAcc1" presStyleIdx="2" presStyleCnt="6">
        <dgm:presLayoutVars>
          <dgm:bulletEnabled val="1"/>
        </dgm:presLayoutVars>
      </dgm:prSet>
      <dgm:spPr/>
    </dgm:pt>
    <dgm:pt modelId="{AF7B8DAB-0120-425E-8F1D-B75940FA6510}" type="pres">
      <dgm:prSet presAssocID="{C30104D6-F342-428D-BA0D-695A028F08C4}" presName="rect2" presStyleLbl="fgImgPlace1" presStyleIdx="2" presStyleCnt="6" custScaleX="116607" custScaleY="77124"/>
      <dgm:spPr>
        <a:solidFill>
          <a:schemeClr val="bg1"/>
        </a:solidFill>
        <a:ln>
          <a:noFill/>
        </a:ln>
      </dgm:spPr>
    </dgm:pt>
    <dgm:pt modelId="{535B0E9B-2363-4409-AA2E-045672896BED}" type="pres">
      <dgm:prSet presAssocID="{08B57301-3CBE-4298-9C77-24207C6DEA0A}" presName="sibTrans" presStyleCnt="0"/>
      <dgm:spPr/>
    </dgm:pt>
    <dgm:pt modelId="{E4487E63-1780-4E36-8468-939511B50FAC}" type="pres">
      <dgm:prSet presAssocID="{FD74DD1C-F44A-450D-96E6-C8AC9D56509F}" presName="composite" presStyleCnt="0"/>
      <dgm:spPr/>
    </dgm:pt>
    <dgm:pt modelId="{98257C0B-F392-4825-836A-AE76DDC61334}" type="pres">
      <dgm:prSet presAssocID="{FD74DD1C-F44A-450D-96E6-C8AC9D56509F}" presName="rect1" presStyleLbl="trAlignAcc1" presStyleIdx="3" presStyleCnt="6">
        <dgm:presLayoutVars>
          <dgm:bulletEnabled val="1"/>
        </dgm:presLayoutVars>
      </dgm:prSet>
      <dgm:spPr/>
    </dgm:pt>
    <dgm:pt modelId="{AF46B41E-727C-403E-85B0-FEC939BAEB59}" type="pres">
      <dgm:prSet presAssocID="{FD74DD1C-F44A-450D-96E6-C8AC9D56509F}" presName="rect2" presStyleLbl="fgImgPlace1" presStyleIdx="3" presStyleCnt="6" custScaleX="116607" custScaleY="77124"/>
      <dgm:spPr>
        <a:solidFill>
          <a:schemeClr val="bg1"/>
        </a:solidFill>
        <a:ln>
          <a:noFill/>
        </a:ln>
      </dgm:spPr>
    </dgm:pt>
    <dgm:pt modelId="{47DE3C78-85AF-49EC-8128-BDE8F4DDF9D2}" type="pres">
      <dgm:prSet presAssocID="{7084BA35-7547-42EF-8110-D2094E50E3AA}" presName="sibTrans" presStyleCnt="0"/>
      <dgm:spPr/>
    </dgm:pt>
    <dgm:pt modelId="{23964A3D-8E10-4103-81BD-814B9618B518}" type="pres">
      <dgm:prSet presAssocID="{6B3AB72A-07F1-4CBF-B463-CC5AE6008816}" presName="composite" presStyleCnt="0"/>
      <dgm:spPr/>
    </dgm:pt>
    <dgm:pt modelId="{B8CA639A-C243-4279-8127-5B1BBC2FF87E}" type="pres">
      <dgm:prSet presAssocID="{6B3AB72A-07F1-4CBF-B463-CC5AE6008816}" presName="rect1" presStyleLbl="trAlignAcc1" presStyleIdx="4" presStyleCnt="6">
        <dgm:presLayoutVars>
          <dgm:bulletEnabled val="1"/>
        </dgm:presLayoutVars>
      </dgm:prSet>
      <dgm:spPr/>
    </dgm:pt>
    <dgm:pt modelId="{901D7A00-CD44-41AA-B149-9FED82518653}" type="pres">
      <dgm:prSet presAssocID="{6B3AB72A-07F1-4CBF-B463-CC5AE6008816}" presName="rect2" presStyleLbl="fgImgPlace1" presStyleIdx="4" presStyleCnt="6" custScaleX="112813" custScaleY="77124"/>
      <dgm:spPr>
        <a:solidFill>
          <a:schemeClr val="bg1"/>
        </a:solidFill>
        <a:ln>
          <a:noFill/>
        </a:ln>
      </dgm:spPr>
    </dgm:pt>
    <dgm:pt modelId="{454714A3-2F39-42C2-A816-DF9E20C499D0}" type="pres">
      <dgm:prSet presAssocID="{E0448298-9C33-4717-99D7-1F30A2B63133}" presName="sibTrans" presStyleCnt="0"/>
      <dgm:spPr/>
    </dgm:pt>
    <dgm:pt modelId="{003FBD1D-874B-4C5C-87F0-958119C1DFD7}" type="pres">
      <dgm:prSet presAssocID="{38D84C7D-15A6-4208-B6D2-36F31D93537E}" presName="composite" presStyleCnt="0"/>
      <dgm:spPr/>
    </dgm:pt>
    <dgm:pt modelId="{D704A8BE-79FF-470F-AC33-951CE0231CF7}" type="pres">
      <dgm:prSet presAssocID="{38D84C7D-15A6-4208-B6D2-36F31D93537E}" presName="rect1" presStyleLbl="trAlignAcc1" presStyleIdx="5" presStyleCnt="6">
        <dgm:presLayoutVars>
          <dgm:bulletEnabled val="1"/>
        </dgm:presLayoutVars>
      </dgm:prSet>
      <dgm:spPr/>
    </dgm:pt>
    <dgm:pt modelId="{BFE4B4E9-1917-4010-AB45-3CF63E05F047}" type="pres">
      <dgm:prSet presAssocID="{38D84C7D-15A6-4208-B6D2-36F31D93537E}" presName="rect2" presStyleLbl="fgImgPlace1" presStyleIdx="5" presStyleCnt="6" custScaleX="112813" custScaleY="77124" custLinFactNeighborX="-17596" custLinFactNeighborY="-12212"/>
      <dgm:spPr>
        <a:solidFill>
          <a:schemeClr val="bg1"/>
        </a:solidFill>
        <a:ln>
          <a:noFill/>
        </a:ln>
      </dgm:spPr>
    </dgm:pt>
  </dgm:ptLst>
  <dgm:cxnLst>
    <dgm:cxn modelId="{BCCC960A-5F6B-4BC3-AA12-8D9927589BBA}" type="presOf" srcId="{FD74DD1C-F44A-450D-96E6-C8AC9D56509F}" destId="{98257C0B-F392-4825-836A-AE76DDC61334}" srcOrd="0" destOrd="0" presId="urn:microsoft.com/office/officeart/2008/layout/PictureStrips"/>
    <dgm:cxn modelId="{DDE61D15-F825-40BB-920B-740370DB1AA7}" srcId="{7895D28E-5A10-4238-9BBD-B071AD18CC06}" destId="{5260008F-5813-4355-9C43-34ECECC972A9}" srcOrd="1" destOrd="0" parTransId="{C1925219-4B67-4127-8035-F9C8B38640C2}" sibTransId="{4E8DE867-AB7A-401F-A512-C5D79F099C24}"/>
    <dgm:cxn modelId="{7E8D3C26-BA6A-49D7-ADAC-742DCFB79215}" type="presOf" srcId="{6CE0B0AA-E57A-43AD-B859-E709F36FE65D}" destId="{8EA8869F-3F74-46F8-B25C-6C2F59CD244C}" srcOrd="0" destOrd="0" presId="urn:microsoft.com/office/officeart/2008/layout/PictureStrips"/>
    <dgm:cxn modelId="{FB70515A-E3FF-4149-95DD-C923398E1BB1}" type="presOf" srcId="{7895D28E-5A10-4238-9BBD-B071AD18CC06}" destId="{7788906D-8F7A-4E95-A66F-CEC82BC1ED18}" srcOrd="0" destOrd="0" presId="urn:microsoft.com/office/officeart/2008/layout/PictureStrips"/>
    <dgm:cxn modelId="{2F6C295B-A95D-437B-9363-510E690A8A15}" srcId="{7895D28E-5A10-4238-9BBD-B071AD18CC06}" destId="{FD74DD1C-F44A-450D-96E6-C8AC9D56509F}" srcOrd="3" destOrd="0" parTransId="{9438C80A-08B9-41F5-AC03-D6BA9560D918}" sibTransId="{7084BA35-7547-42EF-8110-D2094E50E3AA}"/>
    <dgm:cxn modelId="{C0E0A95E-7256-4359-9BC2-7BB3CC4CC0E8}" type="presOf" srcId="{C30104D6-F342-428D-BA0D-695A028F08C4}" destId="{28E755B9-0F44-423F-9AC9-55EB94D9A6D1}" srcOrd="0" destOrd="0" presId="urn:microsoft.com/office/officeart/2008/layout/PictureStrips"/>
    <dgm:cxn modelId="{54F8FB64-BBE3-4FE4-A41B-0CBBC57F4D95}" srcId="{7895D28E-5A10-4238-9BBD-B071AD18CC06}" destId="{6CE0B0AA-E57A-43AD-B859-E709F36FE65D}" srcOrd="0" destOrd="0" parTransId="{1B4E175C-0708-456C-8CA7-2B28453669B5}" sibTransId="{5C4A3267-9CD9-4BFF-80B3-D33C5B18B9F8}"/>
    <dgm:cxn modelId="{528A576E-B515-43AF-B37F-281F23EAABDF}" type="presOf" srcId="{6B3AB72A-07F1-4CBF-B463-CC5AE6008816}" destId="{B8CA639A-C243-4279-8127-5B1BBC2FF87E}" srcOrd="0" destOrd="0" presId="urn:microsoft.com/office/officeart/2008/layout/PictureStrips"/>
    <dgm:cxn modelId="{FD3F169D-E1BA-451B-A88A-E03BD5B8E4A7}" type="presOf" srcId="{38D84C7D-15A6-4208-B6D2-36F31D93537E}" destId="{D704A8BE-79FF-470F-AC33-951CE0231CF7}" srcOrd="0" destOrd="0" presId="urn:microsoft.com/office/officeart/2008/layout/PictureStrips"/>
    <dgm:cxn modelId="{112B64BB-4EBC-4BFF-A8D1-284A107CABE4}" type="presOf" srcId="{5260008F-5813-4355-9C43-34ECECC972A9}" destId="{FBC67B7E-EEB6-48DB-9050-603F305C5B07}" srcOrd="0" destOrd="0" presId="urn:microsoft.com/office/officeart/2008/layout/PictureStrips"/>
    <dgm:cxn modelId="{D2782EDE-2AE5-437B-9D36-48F1E8E5FD0E}" srcId="{7895D28E-5A10-4238-9BBD-B071AD18CC06}" destId="{C30104D6-F342-428D-BA0D-695A028F08C4}" srcOrd="2" destOrd="0" parTransId="{A83B5E3F-A990-4458-AB32-69239D50529F}" sibTransId="{08B57301-3CBE-4298-9C77-24207C6DEA0A}"/>
    <dgm:cxn modelId="{600799E2-1C8F-437E-812C-EA0C296072E6}" srcId="{7895D28E-5A10-4238-9BBD-B071AD18CC06}" destId="{6B3AB72A-07F1-4CBF-B463-CC5AE6008816}" srcOrd="4" destOrd="0" parTransId="{07056C4D-772F-4472-AF6D-1F6A29E62897}" sibTransId="{E0448298-9C33-4717-99D7-1F30A2B63133}"/>
    <dgm:cxn modelId="{B4002DF2-DD27-4DBA-8FA0-99466E056F32}" srcId="{7895D28E-5A10-4238-9BBD-B071AD18CC06}" destId="{38D84C7D-15A6-4208-B6D2-36F31D93537E}" srcOrd="5" destOrd="0" parTransId="{DA0CEF06-CE14-42C3-B6D7-ECE55472E194}" sibTransId="{DCA88886-94DE-49CB-AC0D-54152AB532B8}"/>
    <dgm:cxn modelId="{0FCB8531-52E0-4D8C-AC22-9DF4D4D091FB}" type="presParOf" srcId="{7788906D-8F7A-4E95-A66F-CEC82BC1ED18}" destId="{9D154AD3-412C-40DC-9B68-F58E39BAF65C}" srcOrd="0" destOrd="0" presId="urn:microsoft.com/office/officeart/2008/layout/PictureStrips"/>
    <dgm:cxn modelId="{1A4B602E-6884-4FD9-BDC1-D2BB9E5F4589}" type="presParOf" srcId="{9D154AD3-412C-40DC-9B68-F58E39BAF65C}" destId="{8EA8869F-3F74-46F8-B25C-6C2F59CD244C}" srcOrd="0" destOrd="0" presId="urn:microsoft.com/office/officeart/2008/layout/PictureStrips"/>
    <dgm:cxn modelId="{B30B753E-4D1A-4490-ACE1-35392ADB3F13}" type="presParOf" srcId="{9D154AD3-412C-40DC-9B68-F58E39BAF65C}" destId="{335BE8BD-F937-490C-AEC4-E00667EF609D}" srcOrd="1" destOrd="0" presId="urn:microsoft.com/office/officeart/2008/layout/PictureStrips"/>
    <dgm:cxn modelId="{E010B3E6-D746-499F-8503-0EC992404A83}" type="presParOf" srcId="{7788906D-8F7A-4E95-A66F-CEC82BC1ED18}" destId="{69E54F52-8F54-49A2-8674-5C0AF7AC4791}" srcOrd="1" destOrd="0" presId="urn:microsoft.com/office/officeart/2008/layout/PictureStrips"/>
    <dgm:cxn modelId="{7C254755-1458-4594-B535-09C2D3E3B795}" type="presParOf" srcId="{7788906D-8F7A-4E95-A66F-CEC82BC1ED18}" destId="{3F5FD0B4-B84B-4EC7-9561-BC9F74087CEA}" srcOrd="2" destOrd="0" presId="urn:microsoft.com/office/officeart/2008/layout/PictureStrips"/>
    <dgm:cxn modelId="{79C9D6EC-F0BA-4D93-AD5C-F7B4A2A7D7D0}" type="presParOf" srcId="{3F5FD0B4-B84B-4EC7-9561-BC9F74087CEA}" destId="{FBC67B7E-EEB6-48DB-9050-603F305C5B07}" srcOrd="0" destOrd="0" presId="urn:microsoft.com/office/officeart/2008/layout/PictureStrips"/>
    <dgm:cxn modelId="{9D0D8012-AD29-4C34-AD13-00B37755D7DE}" type="presParOf" srcId="{3F5FD0B4-B84B-4EC7-9561-BC9F74087CEA}" destId="{3BCA7695-2BEA-4D63-B61E-8116264B90E6}" srcOrd="1" destOrd="0" presId="urn:microsoft.com/office/officeart/2008/layout/PictureStrips"/>
    <dgm:cxn modelId="{76231D93-D3F4-471C-AF91-34BE65B96CE0}" type="presParOf" srcId="{7788906D-8F7A-4E95-A66F-CEC82BC1ED18}" destId="{E508F511-7F59-49AC-AD31-99DB0C50E12E}" srcOrd="3" destOrd="0" presId="urn:microsoft.com/office/officeart/2008/layout/PictureStrips"/>
    <dgm:cxn modelId="{9FA9C783-8628-40F3-8A7D-5AEF272A8758}" type="presParOf" srcId="{7788906D-8F7A-4E95-A66F-CEC82BC1ED18}" destId="{62CB6B06-09D9-4209-9ABA-9F83F93F0F09}" srcOrd="4" destOrd="0" presId="urn:microsoft.com/office/officeart/2008/layout/PictureStrips"/>
    <dgm:cxn modelId="{42BDE9EE-3AD2-49B7-A9F4-DBEBBF270130}" type="presParOf" srcId="{62CB6B06-09D9-4209-9ABA-9F83F93F0F09}" destId="{28E755B9-0F44-423F-9AC9-55EB94D9A6D1}" srcOrd="0" destOrd="0" presId="urn:microsoft.com/office/officeart/2008/layout/PictureStrips"/>
    <dgm:cxn modelId="{A9B0EE1C-3611-443C-9524-F2A2DC3A289D}" type="presParOf" srcId="{62CB6B06-09D9-4209-9ABA-9F83F93F0F09}" destId="{AF7B8DAB-0120-425E-8F1D-B75940FA6510}" srcOrd="1" destOrd="0" presId="urn:microsoft.com/office/officeart/2008/layout/PictureStrips"/>
    <dgm:cxn modelId="{4EF74D40-6114-4A48-90DB-5A175EFD50FA}" type="presParOf" srcId="{7788906D-8F7A-4E95-A66F-CEC82BC1ED18}" destId="{535B0E9B-2363-4409-AA2E-045672896BED}" srcOrd="5" destOrd="0" presId="urn:microsoft.com/office/officeart/2008/layout/PictureStrips"/>
    <dgm:cxn modelId="{DF26E4E0-0B8A-449E-8F45-5EEF714E9F59}" type="presParOf" srcId="{7788906D-8F7A-4E95-A66F-CEC82BC1ED18}" destId="{E4487E63-1780-4E36-8468-939511B50FAC}" srcOrd="6" destOrd="0" presId="urn:microsoft.com/office/officeart/2008/layout/PictureStrips"/>
    <dgm:cxn modelId="{21DD30EF-D54E-4C26-A8B5-7F019CC59D76}" type="presParOf" srcId="{E4487E63-1780-4E36-8468-939511B50FAC}" destId="{98257C0B-F392-4825-836A-AE76DDC61334}" srcOrd="0" destOrd="0" presId="urn:microsoft.com/office/officeart/2008/layout/PictureStrips"/>
    <dgm:cxn modelId="{C905B69C-66E6-4EF9-B55C-90E115C9E2AC}" type="presParOf" srcId="{E4487E63-1780-4E36-8468-939511B50FAC}" destId="{AF46B41E-727C-403E-85B0-FEC939BAEB59}" srcOrd="1" destOrd="0" presId="urn:microsoft.com/office/officeart/2008/layout/PictureStrips"/>
    <dgm:cxn modelId="{23D13E12-7B61-44A7-8B2F-1AA917978D21}" type="presParOf" srcId="{7788906D-8F7A-4E95-A66F-CEC82BC1ED18}" destId="{47DE3C78-85AF-49EC-8128-BDE8F4DDF9D2}" srcOrd="7" destOrd="0" presId="urn:microsoft.com/office/officeart/2008/layout/PictureStrips"/>
    <dgm:cxn modelId="{C34F6A6E-D70E-4E21-BEA2-A1E071183494}" type="presParOf" srcId="{7788906D-8F7A-4E95-A66F-CEC82BC1ED18}" destId="{23964A3D-8E10-4103-81BD-814B9618B518}" srcOrd="8" destOrd="0" presId="urn:microsoft.com/office/officeart/2008/layout/PictureStrips"/>
    <dgm:cxn modelId="{0EABF819-AAA9-4BF6-A054-7B7AFE93C3FB}" type="presParOf" srcId="{23964A3D-8E10-4103-81BD-814B9618B518}" destId="{B8CA639A-C243-4279-8127-5B1BBC2FF87E}" srcOrd="0" destOrd="0" presId="urn:microsoft.com/office/officeart/2008/layout/PictureStrips"/>
    <dgm:cxn modelId="{77BB6617-BFB5-4D0D-849A-678314A22A8C}" type="presParOf" srcId="{23964A3D-8E10-4103-81BD-814B9618B518}" destId="{901D7A00-CD44-41AA-B149-9FED82518653}" srcOrd="1" destOrd="0" presId="urn:microsoft.com/office/officeart/2008/layout/PictureStrips"/>
    <dgm:cxn modelId="{7CE68B7D-1D05-4229-9764-3627B445CF64}" type="presParOf" srcId="{7788906D-8F7A-4E95-A66F-CEC82BC1ED18}" destId="{454714A3-2F39-42C2-A816-DF9E20C499D0}" srcOrd="9" destOrd="0" presId="urn:microsoft.com/office/officeart/2008/layout/PictureStrips"/>
    <dgm:cxn modelId="{2AE4FF09-92B6-45B3-89B3-2242930C5781}" type="presParOf" srcId="{7788906D-8F7A-4E95-A66F-CEC82BC1ED18}" destId="{003FBD1D-874B-4C5C-87F0-958119C1DFD7}" srcOrd="10" destOrd="0" presId="urn:microsoft.com/office/officeart/2008/layout/PictureStrips"/>
    <dgm:cxn modelId="{8B3AF483-4A2C-4FDA-B10B-DFFBFC715241}" type="presParOf" srcId="{003FBD1D-874B-4C5C-87F0-958119C1DFD7}" destId="{D704A8BE-79FF-470F-AC33-951CE0231CF7}" srcOrd="0" destOrd="0" presId="urn:microsoft.com/office/officeart/2008/layout/PictureStrips"/>
    <dgm:cxn modelId="{B051F90A-AF1C-4608-97EF-690EACC0B373}" type="presParOf" srcId="{003FBD1D-874B-4C5C-87F0-958119C1DFD7}" destId="{BFE4B4E9-1917-4010-AB45-3CF63E05F04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8869F-3F74-46F8-B25C-6C2F59CD244C}">
      <dsp:nvSpPr>
        <dsp:cNvPr id="0" name=""/>
        <dsp:cNvSpPr/>
      </dsp:nvSpPr>
      <dsp:spPr>
        <a:xfrm>
          <a:off x="293209" y="672008"/>
          <a:ext cx="3687286" cy="11522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0476"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dirty="0">
              <a:latin typeface="Open Sans"/>
              <a:cs typeface="Helvetica" panose="020B0604020202020204" pitchFamily="34" charset="0"/>
            </a:rPr>
            <a:t>Capacity and Skills</a:t>
          </a:r>
        </a:p>
      </dsp:txBody>
      <dsp:txXfrm>
        <a:off x="293209" y="672008"/>
        <a:ext cx="3687286" cy="1152276"/>
      </dsp:txXfrm>
    </dsp:sp>
    <dsp:sp modelId="{335BE8BD-F937-490C-AEC4-E00667EF609D}">
      <dsp:nvSpPr>
        <dsp:cNvPr id="0" name=""/>
        <dsp:cNvSpPr/>
      </dsp:nvSpPr>
      <dsp:spPr>
        <a:xfrm>
          <a:off x="26709" y="598899"/>
          <a:ext cx="1032319" cy="1023228"/>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BC67B7E-EEB6-48DB-9050-603F305C5B07}">
      <dsp:nvSpPr>
        <dsp:cNvPr id="0" name=""/>
        <dsp:cNvSpPr/>
      </dsp:nvSpPr>
      <dsp:spPr>
        <a:xfrm>
          <a:off x="4332979" y="649480"/>
          <a:ext cx="3687286" cy="11522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0476"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dirty="0">
              <a:latin typeface="Open Sans"/>
              <a:cs typeface="Helvetica" panose="020B0604020202020204" pitchFamily="34" charset="0"/>
            </a:rPr>
            <a:t>Funding and Capital</a:t>
          </a:r>
        </a:p>
      </dsp:txBody>
      <dsp:txXfrm>
        <a:off x="4332979" y="649480"/>
        <a:ext cx="3687286" cy="1152276"/>
      </dsp:txXfrm>
    </dsp:sp>
    <dsp:sp modelId="{3BCA7695-2BEA-4D63-B61E-8116264B90E6}">
      <dsp:nvSpPr>
        <dsp:cNvPr id="0" name=""/>
        <dsp:cNvSpPr/>
      </dsp:nvSpPr>
      <dsp:spPr>
        <a:xfrm>
          <a:off x="4112366" y="621428"/>
          <a:ext cx="940544" cy="933116"/>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8E755B9-0F44-423F-9AC9-55EB94D9A6D1}">
      <dsp:nvSpPr>
        <dsp:cNvPr id="0" name=""/>
        <dsp:cNvSpPr/>
      </dsp:nvSpPr>
      <dsp:spPr>
        <a:xfrm>
          <a:off x="8366324" y="665852"/>
          <a:ext cx="3579889" cy="111871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57743"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dirty="0">
              <a:latin typeface="Open Sans"/>
              <a:cs typeface="Helvetica" panose="020B0604020202020204" pitchFamily="34" charset="0"/>
            </a:rPr>
            <a:t>Market Access</a:t>
          </a:r>
        </a:p>
      </dsp:txBody>
      <dsp:txXfrm>
        <a:off x="8366324" y="665852"/>
        <a:ext cx="3579889" cy="1118715"/>
      </dsp:txXfrm>
    </dsp:sp>
    <dsp:sp modelId="{AF7B8DAB-0120-425E-8F1D-B75940FA6510}">
      <dsp:nvSpPr>
        <dsp:cNvPr id="0" name=""/>
        <dsp:cNvSpPr/>
      </dsp:nvSpPr>
      <dsp:spPr>
        <a:xfrm>
          <a:off x="8152137" y="638617"/>
          <a:ext cx="913150" cy="905938"/>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8257C0B-F392-4825-836A-AE76DDC61334}">
      <dsp:nvSpPr>
        <dsp:cNvPr id="0" name=""/>
        <dsp:cNvSpPr/>
      </dsp:nvSpPr>
      <dsp:spPr>
        <a:xfrm>
          <a:off x="228655" y="1984210"/>
          <a:ext cx="3687286" cy="11522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0476"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dirty="0">
              <a:latin typeface="Open Sans"/>
              <a:cs typeface="Helvetica" panose="020B0604020202020204" pitchFamily="34" charset="0"/>
            </a:rPr>
            <a:t>Policy and Regulatory Environment</a:t>
          </a:r>
        </a:p>
      </dsp:txBody>
      <dsp:txXfrm>
        <a:off x="228655" y="1984210"/>
        <a:ext cx="3687286" cy="1152276"/>
      </dsp:txXfrm>
    </dsp:sp>
    <dsp:sp modelId="{AF46B41E-727C-403E-85B0-FEC939BAEB59}">
      <dsp:nvSpPr>
        <dsp:cNvPr id="0" name=""/>
        <dsp:cNvSpPr/>
      </dsp:nvSpPr>
      <dsp:spPr>
        <a:xfrm>
          <a:off x="8043" y="1956157"/>
          <a:ext cx="940544" cy="933116"/>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8CA639A-C243-4279-8127-5B1BBC2FF87E}">
      <dsp:nvSpPr>
        <dsp:cNvPr id="0" name=""/>
        <dsp:cNvSpPr/>
      </dsp:nvSpPr>
      <dsp:spPr>
        <a:xfrm>
          <a:off x="4253124" y="1984210"/>
          <a:ext cx="3687286" cy="11522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0476"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dirty="0">
              <a:latin typeface="Open Sans"/>
              <a:cs typeface="Helvetica" panose="020B0604020202020204" pitchFamily="34" charset="0"/>
            </a:rPr>
            <a:t>Knowledge Transfer, Data and Impact Measurement</a:t>
          </a:r>
        </a:p>
      </dsp:txBody>
      <dsp:txXfrm>
        <a:off x="4253124" y="1984210"/>
        <a:ext cx="3687286" cy="1152276"/>
      </dsp:txXfrm>
    </dsp:sp>
    <dsp:sp modelId="{901D7A00-CD44-41AA-B149-9FED82518653}">
      <dsp:nvSpPr>
        <dsp:cNvPr id="0" name=""/>
        <dsp:cNvSpPr/>
      </dsp:nvSpPr>
      <dsp:spPr>
        <a:xfrm>
          <a:off x="4047813" y="1956157"/>
          <a:ext cx="909942" cy="933116"/>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704A8BE-79FF-470F-AC33-951CE0231CF7}">
      <dsp:nvSpPr>
        <dsp:cNvPr id="0" name=""/>
        <dsp:cNvSpPr/>
      </dsp:nvSpPr>
      <dsp:spPr>
        <a:xfrm>
          <a:off x="8277593" y="1984210"/>
          <a:ext cx="3687286" cy="115227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0476"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dirty="0">
              <a:latin typeface="Open Sans"/>
              <a:cs typeface="Helvetica" panose="020B0604020202020204" pitchFamily="34" charset="0"/>
            </a:rPr>
            <a:t>Mobilization and Awareness</a:t>
          </a:r>
        </a:p>
      </dsp:txBody>
      <dsp:txXfrm>
        <a:off x="8277593" y="1984210"/>
        <a:ext cx="3687286" cy="1152276"/>
      </dsp:txXfrm>
    </dsp:sp>
    <dsp:sp modelId="{BFE4B4E9-1917-4010-AB45-3CF63E05F047}">
      <dsp:nvSpPr>
        <dsp:cNvPr id="0" name=""/>
        <dsp:cNvSpPr/>
      </dsp:nvSpPr>
      <dsp:spPr>
        <a:xfrm>
          <a:off x="7930354" y="1808405"/>
          <a:ext cx="909942" cy="933116"/>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412630B-8931-47A3-9CDE-2C703ACB024B}" type="datetimeFigureOut">
              <a:rPr lang="en-US" smtClean="0"/>
              <a:t>6/12/18</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35A0DDD-888D-4933-A6EA-807262B524D6}" type="slidenum">
              <a:rPr lang="en-US" smtClean="0"/>
              <a:t>‹#›</a:t>
            </a:fld>
            <a:endParaRPr lang="en-US"/>
          </a:p>
        </p:txBody>
      </p:sp>
    </p:spTree>
    <p:extLst>
      <p:ext uri="{BB962C8B-B14F-4D97-AF65-F5344CB8AC3E}">
        <p14:creationId xmlns:p14="http://schemas.microsoft.com/office/powerpoint/2010/main" val="666881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FR"/>
          </a:p>
        </p:txBody>
      </p:sp>
      <p:sp>
        <p:nvSpPr>
          <p:cNvPr id="3" name="Espace réservé de la date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1CD549D-3D0D-414E-916A-30B8F5D5C00C}" type="datetimeFigureOut">
              <a:rPr lang="fr-FR" smtClean="0"/>
              <a:t>12/06/2018</a:t>
            </a:fld>
            <a:endParaRPr lang="fr-FR"/>
          </a:p>
        </p:txBody>
      </p:sp>
      <p:sp>
        <p:nvSpPr>
          <p:cNvPr id="4" name="Espace réservé de l’image des diapositives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FR"/>
          </a:p>
        </p:txBody>
      </p:sp>
      <p:sp>
        <p:nvSpPr>
          <p:cNvPr id="5" name="Espace réservé des commentaire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8EB09B8-8BB6-3C48-9627-6A808E0E9AC7}" type="slidenum">
              <a:rPr lang="fr-FR" smtClean="0"/>
              <a:t>‹#›</a:t>
            </a:fld>
            <a:endParaRPr lang="fr-FR"/>
          </a:p>
        </p:txBody>
      </p:sp>
    </p:spTree>
    <p:extLst>
      <p:ext uri="{BB962C8B-B14F-4D97-AF65-F5344CB8AC3E}">
        <p14:creationId xmlns:p14="http://schemas.microsoft.com/office/powerpoint/2010/main" val="36317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B09B8-8BB6-3C48-9627-6A808E0E9AC7}" type="slidenum">
              <a:rPr lang="fr-FR" smtClean="0"/>
              <a:t>1</a:t>
            </a:fld>
            <a:endParaRPr lang="fr-FR"/>
          </a:p>
        </p:txBody>
      </p:sp>
    </p:spTree>
    <p:extLst>
      <p:ext uri="{BB962C8B-B14F-4D97-AF65-F5344CB8AC3E}">
        <p14:creationId xmlns:p14="http://schemas.microsoft.com/office/powerpoint/2010/main" val="3288154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8EB09B8-8BB6-3C48-9627-6A808E0E9AC7}" type="slidenum">
              <a:rPr lang="fr-FR" smtClean="0"/>
              <a:t>10</a:t>
            </a:fld>
            <a:endParaRPr lang="fr-FR"/>
          </a:p>
        </p:txBody>
      </p:sp>
    </p:spTree>
    <p:extLst>
      <p:ext uri="{BB962C8B-B14F-4D97-AF65-F5344CB8AC3E}">
        <p14:creationId xmlns:p14="http://schemas.microsoft.com/office/powerpoint/2010/main" val="2876482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8EB09B8-8BB6-3C48-9627-6A808E0E9AC7}" type="slidenum">
              <a:rPr lang="fr-FR" smtClean="0"/>
              <a:t>11</a:t>
            </a:fld>
            <a:endParaRPr lang="fr-FR"/>
          </a:p>
        </p:txBody>
      </p:sp>
    </p:spTree>
    <p:extLst>
      <p:ext uri="{BB962C8B-B14F-4D97-AF65-F5344CB8AC3E}">
        <p14:creationId xmlns:p14="http://schemas.microsoft.com/office/powerpoint/2010/main" val="288727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8EB09B8-8BB6-3C48-9627-6A808E0E9AC7}" type="slidenum">
              <a:rPr lang="fr-FR" smtClean="0"/>
              <a:t>12</a:t>
            </a:fld>
            <a:endParaRPr lang="fr-FR"/>
          </a:p>
        </p:txBody>
      </p:sp>
    </p:spTree>
    <p:extLst>
      <p:ext uri="{BB962C8B-B14F-4D97-AF65-F5344CB8AC3E}">
        <p14:creationId xmlns:p14="http://schemas.microsoft.com/office/powerpoint/2010/main" val="4097856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8EB09B8-8BB6-3C48-9627-6A808E0E9AC7}" type="slidenum">
              <a:rPr lang="fr-FR" smtClean="0"/>
              <a:t>13</a:t>
            </a:fld>
            <a:endParaRPr lang="fr-FR"/>
          </a:p>
        </p:txBody>
      </p:sp>
    </p:spTree>
    <p:extLst>
      <p:ext uri="{BB962C8B-B14F-4D97-AF65-F5344CB8AC3E}">
        <p14:creationId xmlns:p14="http://schemas.microsoft.com/office/powerpoint/2010/main" val="1314364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8EB09B8-8BB6-3C48-9627-6A808E0E9AC7}" type="slidenum">
              <a:rPr lang="fr-FR" smtClean="0"/>
              <a:t>14</a:t>
            </a:fld>
            <a:endParaRPr lang="fr-FR"/>
          </a:p>
        </p:txBody>
      </p:sp>
    </p:spTree>
    <p:extLst>
      <p:ext uri="{BB962C8B-B14F-4D97-AF65-F5344CB8AC3E}">
        <p14:creationId xmlns:p14="http://schemas.microsoft.com/office/powerpoint/2010/main" val="3085221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CA" dirty="0"/>
          </a:p>
        </p:txBody>
      </p:sp>
      <p:sp>
        <p:nvSpPr>
          <p:cNvPr id="4" name="Slide Number Placeholder 3"/>
          <p:cNvSpPr>
            <a:spLocks noGrp="1"/>
          </p:cNvSpPr>
          <p:nvPr>
            <p:ph type="sldNum" sz="quarter" idx="10"/>
          </p:nvPr>
        </p:nvSpPr>
        <p:spPr/>
        <p:txBody>
          <a:bodyPr/>
          <a:lstStyle/>
          <a:p>
            <a:fld id="{38EB09B8-8BB6-3C48-9627-6A808E0E9AC7}" type="slidenum">
              <a:rPr lang="fr-FR" smtClean="0"/>
              <a:t>15</a:t>
            </a:fld>
            <a:endParaRPr lang="fr-FR"/>
          </a:p>
        </p:txBody>
      </p:sp>
    </p:spTree>
    <p:extLst>
      <p:ext uri="{BB962C8B-B14F-4D97-AF65-F5344CB8AC3E}">
        <p14:creationId xmlns:p14="http://schemas.microsoft.com/office/powerpoint/2010/main" val="1913853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CA" dirty="0"/>
          </a:p>
        </p:txBody>
      </p:sp>
      <p:sp>
        <p:nvSpPr>
          <p:cNvPr id="4" name="Slide Number Placeholder 3"/>
          <p:cNvSpPr>
            <a:spLocks noGrp="1"/>
          </p:cNvSpPr>
          <p:nvPr>
            <p:ph type="sldNum" sz="quarter" idx="10"/>
          </p:nvPr>
        </p:nvSpPr>
        <p:spPr/>
        <p:txBody>
          <a:bodyPr/>
          <a:lstStyle/>
          <a:p>
            <a:fld id="{38EB09B8-8BB6-3C48-9627-6A808E0E9AC7}" type="slidenum">
              <a:rPr lang="fr-FR" smtClean="0"/>
              <a:t>16</a:t>
            </a:fld>
            <a:endParaRPr lang="fr-FR"/>
          </a:p>
        </p:txBody>
      </p:sp>
    </p:spTree>
    <p:extLst>
      <p:ext uri="{BB962C8B-B14F-4D97-AF65-F5344CB8AC3E}">
        <p14:creationId xmlns:p14="http://schemas.microsoft.com/office/powerpoint/2010/main" val="974205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B09B8-8BB6-3C48-9627-6A808E0E9AC7}" type="slidenum">
              <a:rPr lang="fr-FR" smtClean="0"/>
              <a:t>17</a:t>
            </a:fld>
            <a:endParaRPr lang="fr-FR"/>
          </a:p>
        </p:txBody>
      </p:sp>
    </p:spTree>
    <p:extLst>
      <p:ext uri="{BB962C8B-B14F-4D97-AF65-F5344CB8AC3E}">
        <p14:creationId xmlns:p14="http://schemas.microsoft.com/office/powerpoint/2010/main" val="387721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8EB09B8-8BB6-3C48-9627-6A808E0E9AC7}" type="slidenum">
              <a:rPr lang="fr-FR" smtClean="0"/>
              <a:t>2</a:t>
            </a:fld>
            <a:endParaRPr lang="fr-FR"/>
          </a:p>
        </p:txBody>
      </p:sp>
    </p:spTree>
    <p:extLst>
      <p:ext uri="{BB962C8B-B14F-4D97-AF65-F5344CB8AC3E}">
        <p14:creationId xmlns:p14="http://schemas.microsoft.com/office/powerpoint/2010/main" val="326631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EB09B8-8BB6-3C48-9627-6A808E0E9AC7}" type="slidenum">
              <a:rPr lang="fr-FR" smtClean="0"/>
              <a:t>3</a:t>
            </a:fld>
            <a:endParaRPr lang="fr-FR"/>
          </a:p>
        </p:txBody>
      </p:sp>
    </p:spTree>
    <p:extLst>
      <p:ext uri="{BB962C8B-B14F-4D97-AF65-F5344CB8AC3E}">
        <p14:creationId xmlns:p14="http://schemas.microsoft.com/office/powerpoint/2010/main" val="212902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r>
              <a:rPr lang="en-CA"/>
              <a:t>Secret</a:t>
            </a:r>
          </a:p>
        </p:txBody>
      </p:sp>
      <p:sp>
        <p:nvSpPr>
          <p:cNvPr id="5" name="Slide Number Placeholder 4"/>
          <p:cNvSpPr>
            <a:spLocks noGrp="1"/>
          </p:cNvSpPr>
          <p:nvPr>
            <p:ph type="sldNum" sz="quarter" idx="11"/>
          </p:nvPr>
        </p:nvSpPr>
        <p:spPr/>
        <p:txBody>
          <a:bodyPr/>
          <a:lstStyle/>
          <a:p>
            <a:fld id="{921CBAC6-C25D-43DB-B2F8-B2BDDCF04DAE}" type="slidenum">
              <a:rPr lang="en-CA" smtClean="0"/>
              <a:t>4</a:t>
            </a:fld>
            <a:endParaRPr lang="en-CA"/>
          </a:p>
        </p:txBody>
      </p:sp>
    </p:spTree>
    <p:extLst>
      <p:ext uri="{BB962C8B-B14F-4D97-AF65-F5344CB8AC3E}">
        <p14:creationId xmlns:p14="http://schemas.microsoft.com/office/powerpoint/2010/main" val="1336286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10"/>
          </p:nvPr>
        </p:nvSpPr>
        <p:spPr/>
        <p:txBody>
          <a:bodyPr/>
          <a:lstStyle/>
          <a:p>
            <a:fld id="{38EB09B8-8BB6-3C48-9627-6A808E0E9AC7}" type="slidenum">
              <a:rPr lang="fr-FR" smtClean="0"/>
              <a:t>5</a:t>
            </a:fld>
            <a:endParaRPr lang="fr-FR"/>
          </a:p>
        </p:txBody>
      </p:sp>
    </p:spTree>
    <p:extLst>
      <p:ext uri="{BB962C8B-B14F-4D97-AF65-F5344CB8AC3E}">
        <p14:creationId xmlns:p14="http://schemas.microsoft.com/office/powerpoint/2010/main" val="789754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CA" sz="1200" dirty="0">
              <a:latin typeface="+mn-lt"/>
            </a:endParaRPr>
          </a:p>
        </p:txBody>
      </p:sp>
      <p:sp>
        <p:nvSpPr>
          <p:cNvPr id="4" name="Slide Number Placeholder 3"/>
          <p:cNvSpPr>
            <a:spLocks noGrp="1"/>
          </p:cNvSpPr>
          <p:nvPr>
            <p:ph type="sldNum" sz="quarter" idx="10"/>
          </p:nvPr>
        </p:nvSpPr>
        <p:spPr/>
        <p:txBody>
          <a:bodyPr/>
          <a:lstStyle/>
          <a:p>
            <a:fld id="{38EB09B8-8BB6-3C48-9627-6A808E0E9AC7}" type="slidenum">
              <a:rPr lang="fr-FR" smtClean="0"/>
              <a:t>6</a:t>
            </a:fld>
            <a:endParaRPr lang="fr-FR"/>
          </a:p>
        </p:txBody>
      </p:sp>
    </p:spTree>
    <p:extLst>
      <p:ext uri="{BB962C8B-B14F-4D97-AF65-F5344CB8AC3E}">
        <p14:creationId xmlns:p14="http://schemas.microsoft.com/office/powerpoint/2010/main" val="2998866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EB09B8-8BB6-3C48-9627-6A808E0E9AC7}" type="slidenum">
              <a:rPr lang="fr-FR" smtClean="0"/>
              <a:t>7</a:t>
            </a:fld>
            <a:endParaRPr lang="fr-FR"/>
          </a:p>
        </p:txBody>
      </p:sp>
    </p:spTree>
    <p:extLst>
      <p:ext uri="{BB962C8B-B14F-4D97-AF65-F5344CB8AC3E}">
        <p14:creationId xmlns:p14="http://schemas.microsoft.com/office/powerpoint/2010/main" val="368459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lvl="0"/>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5A015D-6C00-481B-96BE-D103B0176EAF}" type="slidenum">
              <a:rPr lang="en-US" smtClean="0"/>
              <a:t>8</a:t>
            </a:fld>
            <a:endParaRPr lang="en-US"/>
          </a:p>
        </p:txBody>
      </p:sp>
    </p:spTree>
    <p:extLst>
      <p:ext uri="{BB962C8B-B14F-4D97-AF65-F5344CB8AC3E}">
        <p14:creationId xmlns:p14="http://schemas.microsoft.com/office/powerpoint/2010/main" val="3062189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8EB09B8-8BB6-3C48-9627-6A808E0E9AC7}" type="slidenum">
              <a:rPr lang="fr-FR" smtClean="0"/>
              <a:t>9</a:t>
            </a:fld>
            <a:endParaRPr lang="fr-FR"/>
          </a:p>
        </p:txBody>
      </p:sp>
    </p:spTree>
    <p:extLst>
      <p:ext uri="{BB962C8B-B14F-4D97-AF65-F5344CB8AC3E}">
        <p14:creationId xmlns:p14="http://schemas.microsoft.com/office/powerpoint/2010/main" val="2481432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0" y="-2"/>
            <a:ext cx="12240000" cy="6887429"/>
          </a:xfrm>
          <a:prstGeom prst="rect">
            <a:avLst/>
          </a:prstGeom>
        </p:spPr>
      </p:pic>
      <p:sp>
        <p:nvSpPr>
          <p:cNvPr id="2" name="Titre 1"/>
          <p:cNvSpPr>
            <a:spLocks noGrp="1"/>
          </p:cNvSpPr>
          <p:nvPr>
            <p:ph type="ctrTitle"/>
          </p:nvPr>
        </p:nvSpPr>
        <p:spPr>
          <a:xfrm>
            <a:off x="4722312" y="2217108"/>
            <a:ext cx="6939420" cy="2325766"/>
          </a:xfrm>
        </p:spPr>
        <p:txBody>
          <a:bodyPr anchor="ctr" anchorCtr="0">
            <a:normAutofit/>
          </a:bodyPr>
          <a:lstStyle>
            <a:lvl1pPr algn="r">
              <a:defRPr sz="5400" b="0">
                <a:solidFill>
                  <a:schemeClr val="tx1"/>
                </a:solidFill>
              </a:defRPr>
            </a:lvl1pPr>
          </a:lstStyle>
          <a:p>
            <a:r>
              <a:rPr lang="en-CA" noProof="0" dirty="0" err="1"/>
              <a:t>Cliquez</a:t>
            </a:r>
            <a:r>
              <a:rPr lang="en-CA" noProof="0" dirty="0"/>
              <a:t> et </a:t>
            </a:r>
            <a:r>
              <a:rPr lang="en-CA" noProof="0" dirty="0" err="1"/>
              <a:t>modifiez</a:t>
            </a:r>
            <a:r>
              <a:rPr lang="en-CA" noProof="0" dirty="0"/>
              <a:t> le titre</a:t>
            </a:r>
          </a:p>
        </p:txBody>
      </p:sp>
      <p:sp>
        <p:nvSpPr>
          <p:cNvPr id="3" name="Sous-titre 2"/>
          <p:cNvSpPr>
            <a:spLocks noGrp="1"/>
          </p:cNvSpPr>
          <p:nvPr>
            <p:ph type="subTitle" idx="1"/>
          </p:nvPr>
        </p:nvSpPr>
        <p:spPr>
          <a:xfrm>
            <a:off x="6100093" y="4734838"/>
            <a:ext cx="5561639" cy="1052188"/>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dirty="0" err="1"/>
              <a:t>Cliquez</a:t>
            </a:r>
            <a:r>
              <a:rPr lang="en-CA" noProof="0" dirty="0"/>
              <a:t> pour modifier le style des sous-titres du masque</a:t>
            </a:r>
          </a:p>
        </p:txBody>
      </p:sp>
    </p:spTree>
    <p:extLst>
      <p:ext uri="{BB962C8B-B14F-4D97-AF65-F5344CB8AC3E}">
        <p14:creationId xmlns:p14="http://schemas.microsoft.com/office/powerpoint/2010/main" val="918856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a:xfrm>
            <a:off x="759826" y="1453019"/>
            <a:ext cx="10692000" cy="4723944"/>
          </a:xfrm>
        </p:spPr>
        <p:txBody>
          <a:bodyPr vert="eaVert"/>
          <a:lstStyle/>
          <a:p>
            <a:pPr lvl="0"/>
            <a:r>
              <a:rPr lang="en-CA" noProof="0" dirty="0" err="1"/>
              <a:t>Cliquez</a:t>
            </a:r>
            <a:r>
              <a:rPr lang="en-CA" noProof="0" dirty="0"/>
              <a:t> pour modifier les styles du </a:t>
            </a:r>
            <a:r>
              <a:rPr lang="en-CA" noProof="0" dirty="0" err="1"/>
              <a:t>texte</a:t>
            </a:r>
            <a:r>
              <a:rPr lang="en-CA" noProof="0" dirty="0"/>
              <a:t> du masque</a:t>
            </a:r>
          </a:p>
          <a:p>
            <a:pPr lvl="1"/>
            <a:r>
              <a:rPr lang="en-CA" noProof="0" dirty="0" err="1"/>
              <a:t>Deuxième</a:t>
            </a:r>
            <a:r>
              <a:rPr lang="en-CA" noProof="0" dirty="0"/>
              <a:t> </a:t>
            </a:r>
            <a:r>
              <a:rPr lang="en-CA" noProof="0" dirty="0" err="1"/>
              <a:t>niveau</a:t>
            </a:r>
            <a:endParaRPr lang="en-CA" noProof="0" dirty="0"/>
          </a:p>
          <a:p>
            <a:pPr lvl="2"/>
            <a:r>
              <a:rPr lang="en-CA" noProof="0" dirty="0" err="1"/>
              <a:t>Troisième</a:t>
            </a:r>
            <a:r>
              <a:rPr lang="en-CA" noProof="0" dirty="0"/>
              <a:t> </a:t>
            </a:r>
            <a:r>
              <a:rPr lang="en-CA" noProof="0" dirty="0" err="1"/>
              <a:t>niveau</a:t>
            </a:r>
            <a:endParaRPr lang="en-CA" noProof="0" dirty="0"/>
          </a:p>
          <a:p>
            <a:pPr lvl="3"/>
            <a:r>
              <a:rPr lang="en-CA" noProof="0" dirty="0" err="1"/>
              <a:t>Quatrième</a:t>
            </a:r>
            <a:r>
              <a:rPr lang="en-CA" noProof="0" dirty="0"/>
              <a:t> </a:t>
            </a:r>
            <a:r>
              <a:rPr lang="en-CA" noProof="0" dirty="0" err="1"/>
              <a:t>niveau</a:t>
            </a:r>
            <a:endParaRPr lang="en-CA" noProof="0" dirty="0"/>
          </a:p>
          <a:p>
            <a:pPr lvl="4"/>
            <a:r>
              <a:rPr lang="en-CA" noProof="0" dirty="0" err="1"/>
              <a:t>Cinquième</a:t>
            </a:r>
            <a:r>
              <a:rPr lang="en-CA" noProof="0" dirty="0"/>
              <a:t> </a:t>
            </a:r>
            <a:r>
              <a:rPr lang="en-CA" noProof="0" dirty="0" err="1"/>
              <a:t>niveau</a:t>
            </a:r>
            <a:endParaRPr lang="en-CA" noProof="0" dirty="0"/>
          </a:p>
        </p:txBody>
      </p:sp>
      <p:sp>
        <p:nvSpPr>
          <p:cNvPr id="6" name="Espace réservé du numéro de diapositive 5"/>
          <p:cNvSpPr>
            <a:spLocks noGrp="1"/>
          </p:cNvSpPr>
          <p:nvPr>
            <p:ph type="sldNum" sz="quarter" idx="12"/>
          </p:nvPr>
        </p:nvSpPr>
        <p:spPr/>
        <p:txBody>
          <a:bodyPr/>
          <a:lstStyle/>
          <a:p>
            <a:fld id="{FDC4236F-3A81-BC4D-A43A-6194B859204A}" type="slidenum">
              <a:rPr lang="en-CA" noProof="0" smtClean="0"/>
              <a:t>‹#›</a:t>
            </a:fld>
            <a:endParaRPr lang="en-CA" noProof="0" dirty="0"/>
          </a:p>
        </p:txBody>
      </p:sp>
      <p:sp>
        <p:nvSpPr>
          <p:cNvPr id="7" name="Espace réservé du titre 1"/>
          <p:cNvSpPr>
            <a:spLocks noGrp="1"/>
          </p:cNvSpPr>
          <p:nvPr>
            <p:ph type="title"/>
          </p:nvPr>
        </p:nvSpPr>
        <p:spPr>
          <a:xfrm>
            <a:off x="2782958" y="230188"/>
            <a:ext cx="8668868" cy="945469"/>
          </a:xfrm>
          <a:prstGeom prst="rect">
            <a:avLst/>
          </a:prstGeom>
        </p:spPr>
        <p:txBody>
          <a:bodyPr vert="horz" lIns="91440" tIns="45720" rIns="91440" bIns="45720" rtlCol="0" anchor="ctr">
            <a:normAutofit/>
          </a:bodyPr>
          <a:lstStyle/>
          <a:p>
            <a:r>
              <a:rPr lang="en-CA" noProof="0" dirty="0" err="1"/>
              <a:t>Cliquez</a:t>
            </a:r>
            <a:r>
              <a:rPr lang="en-CA" noProof="0" dirty="0"/>
              <a:t> et </a:t>
            </a:r>
            <a:r>
              <a:rPr lang="en-CA" noProof="0" dirty="0" err="1"/>
              <a:t>modifiez</a:t>
            </a:r>
            <a:r>
              <a:rPr lang="en-CA" noProof="0" dirty="0"/>
              <a:t> le titre</a:t>
            </a:r>
          </a:p>
        </p:txBody>
      </p:sp>
    </p:spTree>
    <p:extLst>
      <p:ext uri="{BB962C8B-B14F-4D97-AF65-F5344CB8AC3E}">
        <p14:creationId xmlns:p14="http://schemas.microsoft.com/office/powerpoint/2010/main" val="18593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1327759"/>
            <a:ext cx="2628900" cy="4849204"/>
          </a:xfrm>
        </p:spPr>
        <p:txBody>
          <a:bodyPr vert="eaVert"/>
          <a:lstStyle>
            <a:lvl1pPr>
              <a:defRPr>
                <a:solidFill>
                  <a:schemeClr val="tx1"/>
                </a:solidFill>
              </a:defRPr>
            </a:lvl1pPr>
          </a:lstStyle>
          <a:p>
            <a:r>
              <a:rPr lang="en-CA" noProof="0" dirty="0" err="1"/>
              <a:t>Cliquez</a:t>
            </a:r>
            <a:r>
              <a:rPr lang="en-CA" noProof="0" dirty="0"/>
              <a:t> et </a:t>
            </a:r>
            <a:r>
              <a:rPr lang="en-CA" noProof="0" dirty="0" err="1"/>
              <a:t>modifiez</a:t>
            </a:r>
            <a:r>
              <a:rPr lang="en-CA" noProof="0" dirty="0"/>
              <a:t> le titre</a:t>
            </a:r>
          </a:p>
        </p:txBody>
      </p:sp>
      <p:sp>
        <p:nvSpPr>
          <p:cNvPr id="3" name="Espace réservé du texte vertical 2"/>
          <p:cNvSpPr>
            <a:spLocks noGrp="1"/>
          </p:cNvSpPr>
          <p:nvPr>
            <p:ph type="body" orient="vert" idx="1"/>
          </p:nvPr>
        </p:nvSpPr>
        <p:spPr>
          <a:xfrm>
            <a:off x="838200" y="1327759"/>
            <a:ext cx="7734300" cy="4849204"/>
          </a:xfrm>
        </p:spPr>
        <p:txBody>
          <a:bodyPr vert="eaVert"/>
          <a:lstStyle/>
          <a:p>
            <a:pPr lvl="0"/>
            <a:r>
              <a:rPr lang="en-CA" noProof="0" dirty="0" err="1"/>
              <a:t>Cliquez</a:t>
            </a:r>
            <a:r>
              <a:rPr lang="en-CA" noProof="0" dirty="0"/>
              <a:t> pour modifier les styles du </a:t>
            </a:r>
            <a:r>
              <a:rPr lang="en-CA" noProof="0" dirty="0" err="1"/>
              <a:t>texte</a:t>
            </a:r>
            <a:r>
              <a:rPr lang="en-CA" noProof="0" dirty="0"/>
              <a:t> du masque</a:t>
            </a:r>
          </a:p>
          <a:p>
            <a:pPr lvl="1"/>
            <a:r>
              <a:rPr lang="en-CA" noProof="0" dirty="0" err="1"/>
              <a:t>Deuxième</a:t>
            </a:r>
            <a:r>
              <a:rPr lang="en-CA" noProof="0" dirty="0"/>
              <a:t> </a:t>
            </a:r>
            <a:r>
              <a:rPr lang="en-CA" noProof="0" dirty="0" err="1"/>
              <a:t>niveau</a:t>
            </a:r>
            <a:endParaRPr lang="en-CA" noProof="0" dirty="0"/>
          </a:p>
          <a:p>
            <a:pPr lvl="2"/>
            <a:r>
              <a:rPr lang="en-CA" noProof="0" dirty="0" err="1"/>
              <a:t>Troisième</a:t>
            </a:r>
            <a:r>
              <a:rPr lang="en-CA" noProof="0" dirty="0"/>
              <a:t> </a:t>
            </a:r>
            <a:r>
              <a:rPr lang="en-CA" noProof="0" dirty="0" err="1"/>
              <a:t>niveau</a:t>
            </a:r>
            <a:endParaRPr lang="en-CA" noProof="0" dirty="0"/>
          </a:p>
          <a:p>
            <a:pPr lvl="3"/>
            <a:r>
              <a:rPr lang="en-CA" noProof="0" dirty="0" err="1"/>
              <a:t>Quatrième</a:t>
            </a:r>
            <a:r>
              <a:rPr lang="en-CA" noProof="0" dirty="0"/>
              <a:t> </a:t>
            </a:r>
            <a:r>
              <a:rPr lang="en-CA" noProof="0" dirty="0" err="1"/>
              <a:t>niveau</a:t>
            </a:r>
            <a:endParaRPr lang="en-CA" noProof="0" dirty="0"/>
          </a:p>
          <a:p>
            <a:pPr lvl="4"/>
            <a:r>
              <a:rPr lang="en-CA" noProof="0" dirty="0" err="1"/>
              <a:t>Cinquième</a:t>
            </a:r>
            <a:r>
              <a:rPr lang="en-CA" noProof="0" dirty="0"/>
              <a:t> </a:t>
            </a:r>
            <a:r>
              <a:rPr lang="en-CA" noProof="0" dirty="0" err="1"/>
              <a:t>niveau</a:t>
            </a:r>
            <a:endParaRPr lang="en-CA" noProof="0" dirty="0"/>
          </a:p>
        </p:txBody>
      </p:sp>
      <p:sp>
        <p:nvSpPr>
          <p:cNvPr id="6" name="Espace réservé du numéro de diapositive 5"/>
          <p:cNvSpPr>
            <a:spLocks noGrp="1"/>
          </p:cNvSpPr>
          <p:nvPr>
            <p:ph type="sldNum" sz="quarter" idx="12"/>
          </p:nvPr>
        </p:nvSpPr>
        <p:spPr/>
        <p:txBody>
          <a:bodyPr/>
          <a:lstStyle/>
          <a:p>
            <a:fld id="{FDC4236F-3A81-BC4D-A43A-6194B859204A}" type="slidenum">
              <a:rPr lang="en-CA" noProof="0" smtClean="0"/>
              <a:t>‹#›</a:t>
            </a:fld>
            <a:endParaRPr lang="en-CA" noProof="0" dirty="0"/>
          </a:p>
        </p:txBody>
      </p:sp>
      <p:sp>
        <p:nvSpPr>
          <p:cNvPr id="7" name="Espace réservé du titre 1"/>
          <p:cNvSpPr txBox="1">
            <a:spLocks/>
          </p:cNvSpPr>
          <p:nvPr userDrawn="1"/>
        </p:nvSpPr>
        <p:spPr>
          <a:xfrm>
            <a:off x="2782958" y="230188"/>
            <a:ext cx="8668868" cy="945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Helvetica" charset="0"/>
                <a:ea typeface="Helvetica" charset="0"/>
                <a:cs typeface="Helvetica" charset="0"/>
              </a:defRPr>
            </a:lvl1pPr>
          </a:lstStyle>
          <a:p>
            <a:r>
              <a:rPr lang="en-CA" noProof="0" dirty="0" err="1"/>
              <a:t>Cliquez</a:t>
            </a:r>
            <a:r>
              <a:rPr lang="en-CA" noProof="0" dirty="0"/>
              <a:t> et </a:t>
            </a:r>
            <a:r>
              <a:rPr lang="en-CA" noProof="0" dirty="0" err="1"/>
              <a:t>modifiez</a:t>
            </a:r>
            <a:r>
              <a:rPr lang="en-CA" noProof="0" dirty="0"/>
              <a:t> le titre</a:t>
            </a:r>
          </a:p>
        </p:txBody>
      </p:sp>
    </p:spTree>
    <p:extLst>
      <p:ext uri="{BB962C8B-B14F-4D97-AF65-F5344CB8AC3E}">
        <p14:creationId xmlns:p14="http://schemas.microsoft.com/office/powerpoint/2010/main" val="499965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9235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5"/>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4873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8277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9826" y="1411705"/>
            <a:ext cx="10692000" cy="4765258"/>
          </a:xfrm>
        </p:spPr>
        <p:txBody>
          <a:bodyPr/>
          <a:lstStyle/>
          <a:p>
            <a:pPr lvl="0"/>
            <a:r>
              <a:rPr lang="en-CA" noProof="0" dirty="0" err="1"/>
              <a:t>Cliquez</a:t>
            </a:r>
            <a:r>
              <a:rPr lang="en-CA" noProof="0" dirty="0"/>
              <a:t> pour modifier les styles du </a:t>
            </a:r>
            <a:r>
              <a:rPr lang="en-CA" noProof="0" dirty="0" err="1"/>
              <a:t>texte</a:t>
            </a:r>
            <a:r>
              <a:rPr lang="en-CA" noProof="0" dirty="0"/>
              <a:t> du masque</a:t>
            </a:r>
          </a:p>
          <a:p>
            <a:pPr lvl="1"/>
            <a:r>
              <a:rPr lang="en-CA" noProof="0" dirty="0" err="1"/>
              <a:t>Deuxième</a:t>
            </a:r>
            <a:r>
              <a:rPr lang="en-CA" noProof="0" dirty="0"/>
              <a:t> </a:t>
            </a:r>
            <a:r>
              <a:rPr lang="en-CA" noProof="0" dirty="0" err="1"/>
              <a:t>niveau</a:t>
            </a:r>
            <a:endParaRPr lang="en-CA" noProof="0" dirty="0"/>
          </a:p>
          <a:p>
            <a:pPr lvl="2"/>
            <a:r>
              <a:rPr lang="en-CA" noProof="0" dirty="0" err="1"/>
              <a:t>Troisième</a:t>
            </a:r>
            <a:r>
              <a:rPr lang="en-CA" noProof="0" dirty="0"/>
              <a:t> </a:t>
            </a:r>
            <a:r>
              <a:rPr lang="en-CA" noProof="0" dirty="0" err="1"/>
              <a:t>niveau</a:t>
            </a:r>
            <a:endParaRPr lang="en-CA" noProof="0" dirty="0"/>
          </a:p>
          <a:p>
            <a:pPr lvl="3"/>
            <a:r>
              <a:rPr lang="en-CA" noProof="0" dirty="0" err="1"/>
              <a:t>Quatrième</a:t>
            </a:r>
            <a:r>
              <a:rPr lang="en-CA" noProof="0" dirty="0"/>
              <a:t> </a:t>
            </a:r>
            <a:r>
              <a:rPr lang="en-CA" noProof="0" dirty="0" err="1"/>
              <a:t>niveau</a:t>
            </a:r>
            <a:endParaRPr lang="en-CA" noProof="0" dirty="0"/>
          </a:p>
          <a:p>
            <a:pPr lvl="4"/>
            <a:r>
              <a:rPr lang="en-CA" noProof="0" dirty="0" err="1"/>
              <a:t>Cinquième</a:t>
            </a:r>
            <a:r>
              <a:rPr lang="en-CA" noProof="0" dirty="0"/>
              <a:t> </a:t>
            </a:r>
            <a:r>
              <a:rPr lang="en-CA" noProof="0" dirty="0" err="1"/>
              <a:t>niveau</a:t>
            </a:r>
            <a:endParaRPr lang="en-CA" noProof="0" dirty="0"/>
          </a:p>
        </p:txBody>
      </p:sp>
      <p:sp>
        <p:nvSpPr>
          <p:cNvPr id="6" name="Espace réservé du numéro de diapositive 5"/>
          <p:cNvSpPr>
            <a:spLocks noGrp="1"/>
          </p:cNvSpPr>
          <p:nvPr>
            <p:ph type="sldNum" sz="quarter" idx="12"/>
          </p:nvPr>
        </p:nvSpPr>
        <p:spPr/>
        <p:txBody>
          <a:bodyPr/>
          <a:lstStyle/>
          <a:p>
            <a:fld id="{FDC4236F-3A81-BC4D-A43A-6194B859204A}" type="slidenum">
              <a:rPr lang="en-CA" noProof="0" smtClean="0"/>
              <a:t>‹#›</a:t>
            </a:fld>
            <a:endParaRPr lang="en-CA" noProof="0" dirty="0"/>
          </a:p>
        </p:txBody>
      </p:sp>
      <p:sp>
        <p:nvSpPr>
          <p:cNvPr id="7" name="Espace réservé du titre 1"/>
          <p:cNvSpPr>
            <a:spLocks noGrp="1"/>
          </p:cNvSpPr>
          <p:nvPr>
            <p:ph type="title"/>
          </p:nvPr>
        </p:nvSpPr>
        <p:spPr>
          <a:xfrm>
            <a:off x="2782958" y="230188"/>
            <a:ext cx="8668868" cy="945469"/>
          </a:xfrm>
          <a:prstGeom prst="rect">
            <a:avLst/>
          </a:prstGeom>
        </p:spPr>
        <p:txBody>
          <a:bodyPr vert="horz" lIns="91440" tIns="45720" rIns="91440" bIns="45720" rtlCol="0" anchor="ctr">
            <a:normAutofit/>
          </a:bodyPr>
          <a:lstStyle/>
          <a:p>
            <a:r>
              <a:rPr lang="en-CA" noProof="0" dirty="0" err="1"/>
              <a:t>Cliquez</a:t>
            </a:r>
            <a:r>
              <a:rPr lang="en-CA" noProof="0" dirty="0"/>
              <a:t> et </a:t>
            </a:r>
            <a:r>
              <a:rPr lang="en-CA" noProof="0" dirty="0" err="1"/>
              <a:t>modifiez</a:t>
            </a:r>
            <a:r>
              <a:rPr lang="en-CA" noProof="0" dirty="0"/>
              <a:t> le titre</a:t>
            </a:r>
          </a:p>
        </p:txBody>
      </p:sp>
    </p:spTree>
    <p:extLst>
      <p:ext uri="{BB962C8B-B14F-4D97-AF65-F5344CB8AC3E}">
        <p14:creationId xmlns:p14="http://schemas.microsoft.com/office/powerpoint/2010/main" val="66827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5" y="0"/>
            <a:ext cx="12240000" cy="6887429"/>
          </a:xfrm>
          <a:prstGeom prst="rect">
            <a:avLst/>
          </a:prstGeom>
        </p:spPr>
      </p:pic>
      <p:sp>
        <p:nvSpPr>
          <p:cNvPr id="2" name="Titre 1"/>
          <p:cNvSpPr>
            <a:spLocks noGrp="1"/>
          </p:cNvSpPr>
          <p:nvPr>
            <p:ph type="title"/>
          </p:nvPr>
        </p:nvSpPr>
        <p:spPr>
          <a:xfrm>
            <a:off x="3579541" y="2238034"/>
            <a:ext cx="8259533" cy="2118182"/>
          </a:xfrm>
        </p:spPr>
        <p:txBody>
          <a:bodyPr anchor="ctr" anchorCtr="0">
            <a:normAutofit/>
          </a:bodyPr>
          <a:lstStyle>
            <a:lvl1pPr algn="r">
              <a:defRPr sz="4800">
                <a:solidFill>
                  <a:schemeClr val="tx1"/>
                </a:solidFill>
              </a:defRPr>
            </a:lvl1pPr>
          </a:lstStyle>
          <a:p>
            <a:r>
              <a:rPr lang="en-CA" noProof="0" dirty="0" err="1"/>
              <a:t>Cliquez</a:t>
            </a:r>
            <a:r>
              <a:rPr lang="en-CA" noProof="0" dirty="0"/>
              <a:t> et </a:t>
            </a:r>
            <a:r>
              <a:rPr lang="en-CA" noProof="0" dirty="0" err="1"/>
              <a:t>modifiez</a:t>
            </a:r>
            <a:r>
              <a:rPr lang="en-CA" noProof="0" dirty="0"/>
              <a:t> le titre</a:t>
            </a:r>
          </a:p>
        </p:txBody>
      </p:sp>
    </p:spTree>
    <p:extLst>
      <p:ext uri="{BB962C8B-B14F-4D97-AF65-F5344CB8AC3E}">
        <p14:creationId xmlns:p14="http://schemas.microsoft.com/office/powerpoint/2010/main" val="32734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13150" y="1391754"/>
            <a:ext cx="2379945" cy="4785209"/>
          </a:xfrm>
        </p:spPr>
        <p:txBody>
          <a:bodyPr/>
          <a:lstStyle>
            <a:lvl1pPr marL="0" indent="0">
              <a:buNone/>
              <a:defRPr/>
            </a:lvl1pPr>
          </a:lstStyle>
          <a:p>
            <a:pPr lvl="0"/>
            <a:r>
              <a:rPr lang="en-CA" noProof="0" dirty="0" err="1"/>
              <a:t>Cliquez</a:t>
            </a:r>
            <a:r>
              <a:rPr lang="en-CA" noProof="0" dirty="0"/>
              <a:t> pour modifier les styles du </a:t>
            </a:r>
            <a:r>
              <a:rPr lang="en-CA" noProof="0" dirty="0" err="1"/>
              <a:t>texte</a:t>
            </a:r>
            <a:r>
              <a:rPr lang="en-CA" noProof="0" dirty="0"/>
              <a:t> du masque</a:t>
            </a:r>
          </a:p>
        </p:txBody>
      </p:sp>
      <p:sp>
        <p:nvSpPr>
          <p:cNvPr id="4" name="Espace réservé du contenu 3"/>
          <p:cNvSpPr>
            <a:spLocks noGrp="1"/>
          </p:cNvSpPr>
          <p:nvPr>
            <p:ph sz="half" idx="2"/>
          </p:nvPr>
        </p:nvSpPr>
        <p:spPr>
          <a:xfrm>
            <a:off x="2782958" y="1391754"/>
            <a:ext cx="9054138" cy="4785210"/>
          </a:xfrm>
        </p:spPr>
        <p:txBody>
          <a:bodyPr/>
          <a:lstStyle/>
          <a:p>
            <a:pPr lvl="0"/>
            <a:r>
              <a:rPr lang="en-CA" noProof="0" dirty="0" err="1"/>
              <a:t>Cliquez</a:t>
            </a:r>
            <a:r>
              <a:rPr lang="en-CA" noProof="0" dirty="0"/>
              <a:t> pour modifier les styles du </a:t>
            </a:r>
            <a:r>
              <a:rPr lang="en-CA" noProof="0" dirty="0" err="1"/>
              <a:t>texte</a:t>
            </a:r>
            <a:r>
              <a:rPr lang="en-CA" noProof="0" dirty="0"/>
              <a:t> du masque</a:t>
            </a:r>
          </a:p>
          <a:p>
            <a:pPr lvl="1"/>
            <a:r>
              <a:rPr lang="en-CA" noProof="0" dirty="0" err="1"/>
              <a:t>Deuxième</a:t>
            </a:r>
            <a:r>
              <a:rPr lang="en-CA" noProof="0" dirty="0"/>
              <a:t> </a:t>
            </a:r>
            <a:r>
              <a:rPr lang="en-CA" noProof="0" dirty="0" err="1"/>
              <a:t>niveau</a:t>
            </a:r>
            <a:endParaRPr lang="en-CA" noProof="0" dirty="0"/>
          </a:p>
          <a:p>
            <a:pPr lvl="2"/>
            <a:r>
              <a:rPr lang="en-CA" noProof="0" dirty="0" err="1"/>
              <a:t>Troisième</a:t>
            </a:r>
            <a:r>
              <a:rPr lang="en-CA" noProof="0" dirty="0"/>
              <a:t> </a:t>
            </a:r>
            <a:r>
              <a:rPr lang="en-CA" noProof="0" dirty="0" err="1"/>
              <a:t>niveau</a:t>
            </a:r>
            <a:endParaRPr lang="en-CA" noProof="0" dirty="0"/>
          </a:p>
          <a:p>
            <a:pPr lvl="3"/>
            <a:r>
              <a:rPr lang="en-CA" noProof="0" dirty="0" err="1"/>
              <a:t>Quatrième</a:t>
            </a:r>
            <a:r>
              <a:rPr lang="en-CA" noProof="0" dirty="0"/>
              <a:t> </a:t>
            </a:r>
            <a:r>
              <a:rPr lang="en-CA" noProof="0" dirty="0" err="1"/>
              <a:t>niveau</a:t>
            </a:r>
            <a:endParaRPr lang="en-CA" noProof="0" dirty="0"/>
          </a:p>
          <a:p>
            <a:pPr lvl="4"/>
            <a:r>
              <a:rPr lang="en-CA" noProof="0" dirty="0" err="1"/>
              <a:t>Cinquième</a:t>
            </a:r>
            <a:r>
              <a:rPr lang="en-CA" noProof="0" dirty="0"/>
              <a:t> </a:t>
            </a:r>
            <a:r>
              <a:rPr lang="en-CA" noProof="0" dirty="0" err="1"/>
              <a:t>niveau</a:t>
            </a:r>
            <a:endParaRPr lang="en-CA" noProof="0" dirty="0"/>
          </a:p>
        </p:txBody>
      </p:sp>
      <p:sp>
        <p:nvSpPr>
          <p:cNvPr id="7" name="Espace réservé du numéro de diapositive 6"/>
          <p:cNvSpPr>
            <a:spLocks noGrp="1"/>
          </p:cNvSpPr>
          <p:nvPr>
            <p:ph type="sldNum" sz="quarter" idx="12"/>
          </p:nvPr>
        </p:nvSpPr>
        <p:spPr/>
        <p:txBody>
          <a:bodyPr/>
          <a:lstStyle/>
          <a:p>
            <a:fld id="{FDC4236F-3A81-BC4D-A43A-6194B859204A}" type="slidenum">
              <a:rPr lang="en-CA" noProof="0" smtClean="0"/>
              <a:t>‹#›</a:t>
            </a:fld>
            <a:endParaRPr lang="en-CA" noProof="0" dirty="0"/>
          </a:p>
        </p:txBody>
      </p:sp>
      <p:sp>
        <p:nvSpPr>
          <p:cNvPr id="8" name="Espace réservé du titre 1"/>
          <p:cNvSpPr>
            <a:spLocks noGrp="1"/>
          </p:cNvSpPr>
          <p:nvPr>
            <p:ph type="title"/>
          </p:nvPr>
        </p:nvSpPr>
        <p:spPr>
          <a:xfrm>
            <a:off x="2782958" y="230188"/>
            <a:ext cx="8668868" cy="945469"/>
          </a:xfrm>
          <a:prstGeom prst="rect">
            <a:avLst/>
          </a:prstGeom>
        </p:spPr>
        <p:txBody>
          <a:bodyPr vert="horz" lIns="91440" tIns="45720" rIns="91440" bIns="45720" rtlCol="0" anchor="ctr">
            <a:normAutofit/>
          </a:bodyPr>
          <a:lstStyle/>
          <a:p>
            <a:r>
              <a:rPr lang="en-CA" noProof="0" dirty="0" err="1"/>
              <a:t>Cliquez</a:t>
            </a:r>
            <a:r>
              <a:rPr lang="en-CA" noProof="0" dirty="0"/>
              <a:t> et </a:t>
            </a:r>
            <a:r>
              <a:rPr lang="en-CA" noProof="0" dirty="0" err="1"/>
              <a:t>modifiez</a:t>
            </a:r>
            <a:r>
              <a:rPr lang="en-CA" noProof="0" dirty="0"/>
              <a:t> le titre</a:t>
            </a:r>
          </a:p>
        </p:txBody>
      </p:sp>
    </p:spTree>
    <p:extLst>
      <p:ext uri="{BB962C8B-B14F-4D97-AF65-F5344CB8AC3E}">
        <p14:creationId xmlns:p14="http://schemas.microsoft.com/office/powerpoint/2010/main" val="192184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9788" y="141677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dirty="0" err="1"/>
              <a:t>Cliquez</a:t>
            </a:r>
            <a:r>
              <a:rPr lang="en-CA" noProof="0" dirty="0"/>
              <a:t> pour modifier les styles du </a:t>
            </a:r>
            <a:r>
              <a:rPr lang="en-CA" noProof="0" dirty="0" err="1"/>
              <a:t>texte</a:t>
            </a:r>
            <a:r>
              <a:rPr lang="en-CA" noProof="0" dirty="0"/>
              <a:t> du masque</a:t>
            </a:r>
          </a:p>
        </p:txBody>
      </p:sp>
      <p:sp>
        <p:nvSpPr>
          <p:cNvPr id="4" name="Espace réservé du contenu 3"/>
          <p:cNvSpPr>
            <a:spLocks noGrp="1"/>
          </p:cNvSpPr>
          <p:nvPr>
            <p:ph sz="half" idx="2"/>
          </p:nvPr>
        </p:nvSpPr>
        <p:spPr>
          <a:xfrm>
            <a:off x="839788" y="2367419"/>
            <a:ext cx="5157787" cy="3822244"/>
          </a:xfrm>
        </p:spPr>
        <p:txBody>
          <a:bodyPr/>
          <a:lstStyle/>
          <a:p>
            <a:pPr lvl="0"/>
            <a:r>
              <a:rPr lang="en-CA" noProof="0" dirty="0" err="1"/>
              <a:t>Cliquez</a:t>
            </a:r>
            <a:r>
              <a:rPr lang="en-CA" noProof="0" dirty="0"/>
              <a:t> pour modifier les styles du </a:t>
            </a:r>
            <a:r>
              <a:rPr lang="en-CA" noProof="0" dirty="0" err="1"/>
              <a:t>texte</a:t>
            </a:r>
            <a:r>
              <a:rPr lang="en-CA" noProof="0" dirty="0"/>
              <a:t> du masque</a:t>
            </a:r>
          </a:p>
          <a:p>
            <a:pPr lvl="1"/>
            <a:r>
              <a:rPr lang="en-CA" noProof="0" dirty="0" err="1"/>
              <a:t>Deuxième</a:t>
            </a:r>
            <a:r>
              <a:rPr lang="en-CA" noProof="0" dirty="0"/>
              <a:t> </a:t>
            </a:r>
            <a:r>
              <a:rPr lang="en-CA" noProof="0" dirty="0" err="1"/>
              <a:t>niveau</a:t>
            </a:r>
            <a:endParaRPr lang="en-CA" noProof="0" dirty="0"/>
          </a:p>
          <a:p>
            <a:pPr lvl="2"/>
            <a:r>
              <a:rPr lang="en-CA" noProof="0" dirty="0" err="1"/>
              <a:t>Troisième</a:t>
            </a:r>
            <a:r>
              <a:rPr lang="en-CA" noProof="0" dirty="0"/>
              <a:t> </a:t>
            </a:r>
            <a:r>
              <a:rPr lang="en-CA" noProof="0" dirty="0" err="1"/>
              <a:t>niveau</a:t>
            </a:r>
            <a:endParaRPr lang="en-CA" noProof="0" dirty="0"/>
          </a:p>
          <a:p>
            <a:pPr lvl="3"/>
            <a:r>
              <a:rPr lang="en-CA" noProof="0" dirty="0" err="1"/>
              <a:t>Quatrième</a:t>
            </a:r>
            <a:r>
              <a:rPr lang="en-CA" noProof="0" dirty="0"/>
              <a:t> </a:t>
            </a:r>
            <a:r>
              <a:rPr lang="en-CA" noProof="0" dirty="0" err="1"/>
              <a:t>niveau</a:t>
            </a:r>
            <a:endParaRPr lang="en-CA" noProof="0" dirty="0"/>
          </a:p>
          <a:p>
            <a:pPr lvl="4"/>
            <a:r>
              <a:rPr lang="en-CA" noProof="0" dirty="0" err="1"/>
              <a:t>Cinquième</a:t>
            </a:r>
            <a:r>
              <a:rPr lang="en-CA" noProof="0" dirty="0"/>
              <a:t> </a:t>
            </a:r>
            <a:r>
              <a:rPr lang="en-CA" noProof="0" dirty="0" err="1"/>
              <a:t>niveau</a:t>
            </a:r>
            <a:endParaRPr lang="en-CA" noProof="0" dirty="0"/>
          </a:p>
        </p:txBody>
      </p:sp>
      <p:sp>
        <p:nvSpPr>
          <p:cNvPr id="5" name="Espace réservé du texte 4"/>
          <p:cNvSpPr>
            <a:spLocks noGrp="1"/>
          </p:cNvSpPr>
          <p:nvPr>
            <p:ph type="body" sz="quarter" idx="3"/>
          </p:nvPr>
        </p:nvSpPr>
        <p:spPr>
          <a:xfrm>
            <a:off x="6172200" y="141677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dirty="0" err="1"/>
              <a:t>Cliquez</a:t>
            </a:r>
            <a:r>
              <a:rPr lang="en-CA" noProof="0" dirty="0"/>
              <a:t> pour modifier les styles du </a:t>
            </a:r>
            <a:r>
              <a:rPr lang="en-CA" noProof="0" dirty="0" err="1"/>
              <a:t>texte</a:t>
            </a:r>
            <a:r>
              <a:rPr lang="en-CA" noProof="0" dirty="0"/>
              <a:t> du masque</a:t>
            </a:r>
          </a:p>
        </p:txBody>
      </p:sp>
      <p:sp>
        <p:nvSpPr>
          <p:cNvPr id="6" name="Espace réservé du contenu 5"/>
          <p:cNvSpPr>
            <a:spLocks noGrp="1"/>
          </p:cNvSpPr>
          <p:nvPr>
            <p:ph sz="quarter" idx="4"/>
          </p:nvPr>
        </p:nvSpPr>
        <p:spPr>
          <a:xfrm>
            <a:off x="6172200" y="2367419"/>
            <a:ext cx="5183188" cy="3822244"/>
          </a:xfrm>
        </p:spPr>
        <p:txBody>
          <a:bodyPr/>
          <a:lstStyle/>
          <a:p>
            <a:pPr lvl="0"/>
            <a:r>
              <a:rPr lang="en-CA" noProof="0" dirty="0" err="1"/>
              <a:t>Cliquez</a:t>
            </a:r>
            <a:r>
              <a:rPr lang="en-CA" noProof="0" dirty="0"/>
              <a:t> pour modifier les styles du </a:t>
            </a:r>
            <a:r>
              <a:rPr lang="en-CA" noProof="0" dirty="0" err="1"/>
              <a:t>texte</a:t>
            </a:r>
            <a:r>
              <a:rPr lang="en-CA" noProof="0" dirty="0"/>
              <a:t> du masque</a:t>
            </a:r>
          </a:p>
          <a:p>
            <a:pPr lvl="1"/>
            <a:r>
              <a:rPr lang="en-CA" noProof="0" dirty="0" err="1"/>
              <a:t>Deuxième</a:t>
            </a:r>
            <a:r>
              <a:rPr lang="en-CA" noProof="0" dirty="0"/>
              <a:t> </a:t>
            </a:r>
            <a:r>
              <a:rPr lang="en-CA" noProof="0" dirty="0" err="1"/>
              <a:t>niveau</a:t>
            </a:r>
            <a:endParaRPr lang="en-CA" noProof="0" dirty="0"/>
          </a:p>
          <a:p>
            <a:pPr lvl="2"/>
            <a:r>
              <a:rPr lang="en-CA" noProof="0" dirty="0" err="1"/>
              <a:t>Troisième</a:t>
            </a:r>
            <a:r>
              <a:rPr lang="en-CA" noProof="0" dirty="0"/>
              <a:t> </a:t>
            </a:r>
            <a:r>
              <a:rPr lang="en-CA" noProof="0" dirty="0" err="1"/>
              <a:t>niveau</a:t>
            </a:r>
            <a:endParaRPr lang="en-CA" noProof="0" dirty="0"/>
          </a:p>
          <a:p>
            <a:pPr lvl="3"/>
            <a:r>
              <a:rPr lang="en-CA" noProof="0" dirty="0" err="1"/>
              <a:t>Quatrième</a:t>
            </a:r>
            <a:r>
              <a:rPr lang="en-CA" noProof="0" dirty="0"/>
              <a:t> </a:t>
            </a:r>
            <a:r>
              <a:rPr lang="en-CA" noProof="0" dirty="0" err="1"/>
              <a:t>niveau</a:t>
            </a:r>
            <a:endParaRPr lang="en-CA" noProof="0" dirty="0"/>
          </a:p>
          <a:p>
            <a:pPr lvl="4"/>
            <a:r>
              <a:rPr lang="en-CA" noProof="0" dirty="0" err="1"/>
              <a:t>Cinquième</a:t>
            </a:r>
            <a:r>
              <a:rPr lang="en-CA" noProof="0" dirty="0"/>
              <a:t> </a:t>
            </a:r>
            <a:r>
              <a:rPr lang="en-CA" noProof="0" dirty="0" err="1"/>
              <a:t>niveau</a:t>
            </a:r>
            <a:endParaRPr lang="en-CA" noProof="0" dirty="0"/>
          </a:p>
        </p:txBody>
      </p:sp>
      <p:sp>
        <p:nvSpPr>
          <p:cNvPr id="9" name="Espace réservé du numéro de diapositive 8"/>
          <p:cNvSpPr>
            <a:spLocks noGrp="1"/>
          </p:cNvSpPr>
          <p:nvPr>
            <p:ph type="sldNum" sz="quarter" idx="12"/>
          </p:nvPr>
        </p:nvSpPr>
        <p:spPr/>
        <p:txBody>
          <a:bodyPr/>
          <a:lstStyle/>
          <a:p>
            <a:fld id="{FDC4236F-3A81-BC4D-A43A-6194B859204A}" type="slidenum">
              <a:rPr lang="en-CA" noProof="0" smtClean="0"/>
              <a:t>‹#›</a:t>
            </a:fld>
            <a:endParaRPr lang="en-CA" noProof="0" dirty="0"/>
          </a:p>
        </p:txBody>
      </p:sp>
      <p:sp>
        <p:nvSpPr>
          <p:cNvPr id="10" name="Espace réservé du titre 1"/>
          <p:cNvSpPr>
            <a:spLocks noGrp="1"/>
          </p:cNvSpPr>
          <p:nvPr>
            <p:ph type="title"/>
          </p:nvPr>
        </p:nvSpPr>
        <p:spPr>
          <a:xfrm>
            <a:off x="2782958" y="230188"/>
            <a:ext cx="8668868" cy="945469"/>
          </a:xfrm>
          <a:prstGeom prst="rect">
            <a:avLst/>
          </a:prstGeom>
        </p:spPr>
        <p:txBody>
          <a:bodyPr vert="horz" lIns="91440" tIns="45720" rIns="91440" bIns="45720" rtlCol="0" anchor="ctr">
            <a:normAutofit/>
          </a:bodyPr>
          <a:lstStyle/>
          <a:p>
            <a:r>
              <a:rPr lang="en-CA" noProof="0" dirty="0" err="1"/>
              <a:t>Cliquez</a:t>
            </a:r>
            <a:r>
              <a:rPr lang="en-CA" noProof="0" dirty="0"/>
              <a:t> et </a:t>
            </a:r>
            <a:r>
              <a:rPr lang="en-CA" noProof="0" dirty="0" err="1"/>
              <a:t>modifiez</a:t>
            </a:r>
            <a:r>
              <a:rPr lang="en-CA" noProof="0" dirty="0"/>
              <a:t> le titre</a:t>
            </a:r>
          </a:p>
        </p:txBody>
      </p:sp>
    </p:spTree>
    <p:extLst>
      <p:ext uri="{BB962C8B-B14F-4D97-AF65-F5344CB8AC3E}">
        <p14:creationId xmlns:p14="http://schemas.microsoft.com/office/powerpoint/2010/main" val="13837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FDC4236F-3A81-BC4D-A43A-6194B859204A}" type="slidenum">
              <a:rPr lang="en-CA" noProof="0" smtClean="0"/>
              <a:t>‹#›</a:t>
            </a:fld>
            <a:endParaRPr lang="en-CA" noProof="0" dirty="0"/>
          </a:p>
        </p:txBody>
      </p:sp>
      <p:sp>
        <p:nvSpPr>
          <p:cNvPr id="6" name="Espace réservé du titre 1"/>
          <p:cNvSpPr>
            <a:spLocks noGrp="1"/>
          </p:cNvSpPr>
          <p:nvPr>
            <p:ph type="title"/>
          </p:nvPr>
        </p:nvSpPr>
        <p:spPr>
          <a:xfrm>
            <a:off x="2782958" y="230188"/>
            <a:ext cx="8668868" cy="945469"/>
          </a:xfrm>
          <a:prstGeom prst="rect">
            <a:avLst/>
          </a:prstGeom>
        </p:spPr>
        <p:txBody>
          <a:bodyPr vert="horz" lIns="91440" tIns="45720" rIns="91440" bIns="45720" rtlCol="0" anchor="ctr">
            <a:normAutofit/>
          </a:bodyPr>
          <a:lstStyle/>
          <a:p>
            <a:r>
              <a:rPr lang="en-CA" noProof="0" dirty="0" err="1"/>
              <a:t>Cliquez</a:t>
            </a:r>
            <a:r>
              <a:rPr lang="en-CA" noProof="0" dirty="0"/>
              <a:t> et </a:t>
            </a:r>
            <a:r>
              <a:rPr lang="en-CA" noProof="0" dirty="0" err="1"/>
              <a:t>modifiez</a:t>
            </a:r>
            <a:r>
              <a:rPr lang="en-CA" noProof="0" dirty="0"/>
              <a:t> le titre</a:t>
            </a:r>
          </a:p>
        </p:txBody>
      </p:sp>
    </p:spTree>
    <p:extLst>
      <p:ext uri="{BB962C8B-B14F-4D97-AF65-F5344CB8AC3E}">
        <p14:creationId xmlns:p14="http://schemas.microsoft.com/office/powerpoint/2010/main" val="203957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DC4236F-3A81-BC4D-A43A-6194B859204A}" type="slidenum">
              <a:rPr lang="en-CA" noProof="0" smtClean="0"/>
              <a:t>‹#›</a:t>
            </a:fld>
            <a:endParaRPr lang="en-CA" noProof="0" dirty="0"/>
          </a:p>
        </p:txBody>
      </p:sp>
    </p:spTree>
    <p:extLst>
      <p:ext uri="{BB962C8B-B14F-4D97-AF65-F5344CB8AC3E}">
        <p14:creationId xmlns:p14="http://schemas.microsoft.com/office/powerpoint/2010/main" val="922260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93304" y="1440493"/>
            <a:ext cx="9056318" cy="4584526"/>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CA" noProof="0" dirty="0" err="1"/>
              <a:t>Cliquez</a:t>
            </a:r>
            <a:r>
              <a:rPr lang="en-CA" noProof="0" dirty="0"/>
              <a:t> pour modifier les styles du </a:t>
            </a:r>
            <a:r>
              <a:rPr lang="en-CA" noProof="0" dirty="0" err="1"/>
              <a:t>texte</a:t>
            </a:r>
            <a:r>
              <a:rPr lang="en-CA" noProof="0" dirty="0"/>
              <a:t> du masque</a:t>
            </a:r>
          </a:p>
          <a:p>
            <a:pPr lvl="1"/>
            <a:r>
              <a:rPr lang="en-CA" noProof="0" dirty="0" err="1"/>
              <a:t>Deuxième</a:t>
            </a:r>
            <a:r>
              <a:rPr lang="en-CA" noProof="0" dirty="0"/>
              <a:t> </a:t>
            </a:r>
            <a:r>
              <a:rPr lang="en-CA" noProof="0" dirty="0" err="1"/>
              <a:t>niveau</a:t>
            </a:r>
            <a:endParaRPr lang="en-CA" noProof="0" dirty="0"/>
          </a:p>
          <a:p>
            <a:pPr lvl="2"/>
            <a:r>
              <a:rPr lang="en-CA" noProof="0" dirty="0" err="1"/>
              <a:t>Troisième</a:t>
            </a:r>
            <a:r>
              <a:rPr lang="en-CA" noProof="0" dirty="0"/>
              <a:t> </a:t>
            </a:r>
            <a:r>
              <a:rPr lang="en-CA" noProof="0" dirty="0" err="1"/>
              <a:t>niveau</a:t>
            </a:r>
            <a:endParaRPr lang="en-CA" noProof="0" dirty="0"/>
          </a:p>
          <a:p>
            <a:pPr lvl="3"/>
            <a:r>
              <a:rPr lang="en-CA" noProof="0" dirty="0" err="1"/>
              <a:t>Quatrième</a:t>
            </a:r>
            <a:r>
              <a:rPr lang="en-CA" noProof="0" dirty="0"/>
              <a:t> </a:t>
            </a:r>
            <a:r>
              <a:rPr lang="en-CA" noProof="0" dirty="0" err="1"/>
              <a:t>niveau</a:t>
            </a:r>
            <a:endParaRPr lang="en-CA" noProof="0" dirty="0"/>
          </a:p>
          <a:p>
            <a:pPr lvl="4"/>
            <a:r>
              <a:rPr lang="en-CA" noProof="0" dirty="0" err="1"/>
              <a:t>Cinquième</a:t>
            </a:r>
            <a:r>
              <a:rPr lang="en-CA" noProof="0" dirty="0"/>
              <a:t> </a:t>
            </a:r>
            <a:r>
              <a:rPr lang="en-CA" noProof="0" dirty="0" err="1"/>
              <a:t>niveau</a:t>
            </a:r>
            <a:endParaRPr lang="en-CA" noProof="0" dirty="0"/>
          </a:p>
        </p:txBody>
      </p:sp>
      <p:sp>
        <p:nvSpPr>
          <p:cNvPr id="4" name="Espace réservé du texte 3"/>
          <p:cNvSpPr>
            <a:spLocks noGrp="1"/>
          </p:cNvSpPr>
          <p:nvPr>
            <p:ph type="body" sz="half" idx="2"/>
          </p:nvPr>
        </p:nvSpPr>
        <p:spPr>
          <a:xfrm>
            <a:off x="162838" y="1440493"/>
            <a:ext cx="2517733" cy="45845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noProof="0" dirty="0" err="1"/>
              <a:t>Cliquez</a:t>
            </a:r>
            <a:r>
              <a:rPr lang="en-CA" noProof="0" dirty="0"/>
              <a:t> pour modifier les styles du </a:t>
            </a:r>
            <a:r>
              <a:rPr lang="en-CA" noProof="0" dirty="0" err="1"/>
              <a:t>texte</a:t>
            </a:r>
            <a:r>
              <a:rPr lang="en-CA" noProof="0" dirty="0"/>
              <a:t> du masque</a:t>
            </a:r>
          </a:p>
        </p:txBody>
      </p:sp>
      <p:sp>
        <p:nvSpPr>
          <p:cNvPr id="7" name="Espace réservé du numéro de diapositive 6"/>
          <p:cNvSpPr>
            <a:spLocks noGrp="1"/>
          </p:cNvSpPr>
          <p:nvPr>
            <p:ph type="sldNum" sz="quarter" idx="12"/>
          </p:nvPr>
        </p:nvSpPr>
        <p:spPr/>
        <p:txBody>
          <a:bodyPr/>
          <a:lstStyle/>
          <a:p>
            <a:fld id="{FDC4236F-3A81-BC4D-A43A-6194B859204A}" type="slidenum">
              <a:rPr lang="en-CA" noProof="0" smtClean="0"/>
              <a:t>‹#›</a:t>
            </a:fld>
            <a:endParaRPr lang="en-CA" noProof="0" dirty="0"/>
          </a:p>
        </p:txBody>
      </p:sp>
      <p:sp>
        <p:nvSpPr>
          <p:cNvPr id="8" name="Espace réservé du titre 1"/>
          <p:cNvSpPr>
            <a:spLocks noGrp="1"/>
          </p:cNvSpPr>
          <p:nvPr>
            <p:ph type="title"/>
          </p:nvPr>
        </p:nvSpPr>
        <p:spPr>
          <a:xfrm>
            <a:off x="2782958" y="230188"/>
            <a:ext cx="8668868" cy="945469"/>
          </a:xfrm>
          <a:prstGeom prst="rect">
            <a:avLst/>
          </a:prstGeom>
        </p:spPr>
        <p:txBody>
          <a:bodyPr vert="horz" lIns="91440" tIns="45720" rIns="91440" bIns="45720" rtlCol="0" anchor="ctr">
            <a:normAutofit/>
          </a:bodyPr>
          <a:lstStyle/>
          <a:p>
            <a:r>
              <a:rPr lang="en-CA" noProof="0" dirty="0" err="1"/>
              <a:t>Cliquez</a:t>
            </a:r>
            <a:r>
              <a:rPr lang="en-CA" noProof="0" dirty="0"/>
              <a:t> et </a:t>
            </a:r>
            <a:r>
              <a:rPr lang="en-CA" noProof="0" dirty="0" err="1"/>
              <a:t>modifiez</a:t>
            </a:r>
            <a:r>
              <a:rPr lang="en-CA" noProof="0" dirty="0"/>
              <a:t> le titre</a:t>
            </a:r>
          </a:p>
        </p:txBody>
      </p:sp>
    </p:spTree>
    <p:extLst>
      <p:ext uri="{BB962C8B-B14F-4D97-AF65-F5344CB8AC3E}">
        <p14:creationId xmlns:p14="http://schemas.microsoft.com/office/powerpoint/2010/main" val="204000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2782958" y="1400626"/>
            <a:ext cx="8572430" cy="46472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noProof="0" dirty="0"/>
          </a:p>
        </p:txBody>
      </p:sp>
      <p:sp>
        <p:nvSpPr>
          <p:cNvPr id="4" name="Espace réservé du texte 3"/>
          <p:cNvSpPr>
            <a:spLocks noGrp="1"/>
          </p:cNvSpPr>
          <p:nvPr>
            <p:ph type="body" sz="half" idx="2"/>
          </p:nvPr>
        </p:nvSpPr>
        <p:spPr>
          <a:xfrm>
            <a:off x="304800" y="1395663"/>
            <a:ext cx="2363245" cy="46606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noProof="0" dirty="0" err="1"/>
              <a:t>Cliquez</a:t>
            </a:r>
            <a:r>
              <a:rPr lang="en-CA" noProof="0" dirty="0"/>
              <a:t> pour modifier les styles du </a:t>
            </a:r>
            <a:r>
              <a:rPr lang="en-CA" noProof="0" dirty="0" err="1"/>
              <a:t>texte</a:t>
            </a:r>
            <a:r>
              <a:rPr lang="en-CA" noProof="0" dirty="0"/>
              <a:t> du masque</a:t>
            </a:r>
          </a:p>
        </p:txBody>
      </p:sp>
      <p:sp>
        <p:nvSpPr>
          <p:cNvPr id="7" name="Espace réservé du numéro de diapositive 6"/>
          <p:cNvSpPr>
            <a:spLocks noGrp="1"/>
          </p:cNvSpPr>
          <p:nvPr>
            <p:ph type="sldNum" sz="quarter" idx="12"/>
          </p:nvPr>
        </p:nvSpPr>
        <p:spPr/>
        <p:txBody>
          <a:bodyPr/>
          <a:lstStyle/>
          <a:p>
            <a:fld id="{FDC4236F-3A81-BC4D-A43A-6194B859204A}" type="slidenum">
              <a:rPr lang="en-CA" noProof="0" smtClean="0"/>
              <a:t>‹#›</a:t>
            </a:fld>
            <a:endParaRPr lang="en-CA" noProof="0" dirty="0"/>
          </a:p>
        </p:txBody>
      </p:sp>
      <p:sp>
        <p:nvSpPr>
          <p:cNvPr id="9" name="Espace réservé du titre 1"/>
          <p:cNvSpPr>
            <a:spLocks noGrp="1"/>
          </p:cNvSpPr>
          <p:nvPr>
            <p:ph type="title"/>
          </p:nvPr>
        </p:nvSpPr>
        <p:spPr>
          <a:xfrm>
            <a:off x="2782958" y="230188"/>
            <a:ext cx="8668868" cy="945469"/>
          </a:xfrm>
          <a:prstGeom prst="rect">
            <a:avLst/>
          </a:prstGeom>
        </p:spPr>
        <p:txBody>
          <a:bodyPr vert="horz" lIns="91440" tIns="45720" rIns="91440" bIns="45720" rtlCol="0" anchor="ctr">
            <a:normAutofit/>
          </a:bodyPr>
          <a:lstStyle/>
          <a:p>
            <a:r>
              <a:rPr lang="en-CA" noProof="0" dirty="0" err="1"/>
              <a:t>Cliquez</a:t>
            </a:r>
            <a:r>
              <a:rPr lang="en-CA" noProof="0" dirty="0"/>
              <a:t> et </a:t>
            </a:r>
            <a:r>
              <a:rPr lang="en-CA" noProof="0" dirty="0" err="1"/>
              <a:t>modifiez</a:t>
            </a:r>
            <a:r>
              <a:rPr lang="en-CA" noProof="0" dirty="0"/>
              <a:t> le titre</a:t>
            </a:r>
          </a:p>
        </p:txBody>
      </p:sp>
    </p:spTree>
    <p:extLst>
      <p:ext uri="{BB962C8B-B14F-4D97-AF65-F5344CB8AC3E}">
        <p14:creationId xmlns:p14="http://schemas.microsoft.com/office/powerpoint/2010/main" val="1763408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Image 13"/>
          <p:cNvPicPr>
            <a:picLocks noChangeAspect="1"/>
          </p:cNvPicPr>
          <p:nvPr userDrawn="1"/>
        </p:nvPicPr>
        <p:blipFill rotWithShape="1">
          <a:blip r:embed="rId16">
            <a:extLst>
              <a:ext uri="{28A0092B-C50C-407E-A947-70E740481C1C}">
                <a14:useLocalDpi xmlns:a14="http://schemas.microsoft.com/office/drawing/2010/main" val="0"/>
              </a:ext>
            </a:extLst>
          </a:blip>
          <a:srcRect b="8366"/>
          <a:stretch/>
        </p:blipFill>
        <p:spPr>
          <a:xfrm>
            <a:off x="759825" y="6189473"/>
            <a:ext cx="10688974" cy="668527"/>
          </a:xfrm>
          <a:prstGeom prst="rect">
            <a:avLst/>
          </a:prstGeom>
        </p:spPr>
      </p:pic>
      <p:pic>
        <p:nvPicPr>
          <p:cNvPr id="7" name="Imag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230188"/>
            <a:ext cx="12204000" cy="997629"/>
          </a:xfrm>
          <a:prstGeom prst="rect">
            <a:avLst/>
          </a:prstGeom>
        </p:spPr>
      </p:pic>
      <p:sp>
        <p:nvSpPr>
          <p:cNvPr id="2" name="Espace réservé du titre 1"/>
          <p:cNvSpPr>
            <a:spLocks noGrp="1"/>
          </p:cNvSpPr>
          <p:nvPr>
            <p:ph type="title"/>
          </p:nvPr>
        </p:nvSpPr>
        <p:spPr>
          <a:xfrm>
            <a:off x="2782958" y="230188"/>
            <a:ext cx="8668868" cy="945469"/>
          </a:xfrm>
          <a:prstGeom prst="rect">
            <a:avLst/>
          </a:prstGeom>
        </p:spPr>
        <p:txBody>
          <a:bodyPr vert="horz" lIns="91440" tIns="45720" rIns="91440" bIns="45720" rtlCol="0" anchor="ctr">
            <a:normAutofit/>
          </a:bodyPr>
          <a:lstStyle/>
          <a:p>
            <a:r>
              <a:rPr lang="en-CA" noProof="0" dirty="0" err="1"/>
              <a:t>Cliquez</a:t>
            </a:r>
            <a:r>
              <a:rPr lang="en-CA" noProof="0" dirty="0"/>
              <a:t> et </a:t>
            </a:r>
            <a:r>
              <a:rPr lang="en-CA" noProof="0" dirty="0" err="1"/>
              <a:t>modifiez</a:t>
            </a:r>
            <a:r>
              <a:rPr lang="en-CA" noProof="0" dirty="0"/>
              <a:t> le titre</a:t>
            </a:r>
          </a:p>
        </p:txBody>
      </p:sp>
      <p:sp>
        <p:nvSpPr>
          <p:cNvPr id="3" name="Espace réservé du texte 2"/>
          <p:cNvSpPr>
            <a:spLocks noGrp="1"/>
          </p:cNvSpPr>
          <p:nvPr>
            <p:ph type="body" idx="1"/>
          </p:nvPr>
        </p:nvSpPr>
        <p:spPr>
          <a:xfrm>
            <a:off x="759826" y="1445971"/>
            <a:ext cx="10692000" cy="4730992"/>
          </a:xfrm>
          <a:prstGeom prst="rect">
            <a:avLst/>
          </a:prstGeom>
        </p:spPr>
        <p:txBody>
          <a:bodyPr vert="horz" lIns="91440" tIns="45720" rIns="91440" bIns="45720" rtlCol="0">
            <a:normAutofit/>
          </a:bodyPr>
          <a:lstStyle/>
          <a:p>
            <a:pPr lvl="0"/>
            <a:r>
              <a:rPr lang="en-CA" noProof="0" dirty="0" err="1"/>
              <a:t>Cliquez</a:t>
            </a:r>
            <a:r>
              <a:rPr lang="en-CA" noProof="0" dirty="0"/>
              <a:t> pour modifier les styles du </a:t>
            </a:r>
            <a:r>
              <a:rPr lang="en-CA" noProof="0" dirty="0" err="1"/>
              <a:t>texte</a:t>
            </a:r>
            <a:r>
              <a:rPr lang="en-CA" noProof="0" dirty="0"/>
              <a:t> du masque</a:t>
            </a:r>
          </a:p>
          <a:p>
            <a:pPr lvl="1"/>
            <a:r>
              <a:rPr lang="en-CA" noProof="0" dirty="0" err="1"/>
              <a:t>Deuxième</a:t>
            </a:r>
            <a:r>
              <a:rPr lang="en-CA" noProof="0" dirty="0"/>
              <a:t> </a:t>
            </a:r>
            <a:r>
              <a:rPr lang="en-CA" noProof="0" dirty="0" err="1"/>
              <a:t>niveau</a:t>
            </a:r>
            <a:endParaRPr lang="en-CA" noProof="0" dirty="0"/>
          </a:p>
          <a:p>
            <a:pPr lvl="2"/>
            <a:r>
              <a:rPr lang="en-CA" noProof="0" dirty="0" err="1"/>
              <a:t>Troisième</a:t>
            </a:r>
            <a:r>
              <a:rPr lang="en-CA" noProof="0" dirty="0"/>
              <a:t> </a:t>
            </a:r>
            <a:r>
              <a:rPr lang="en-CA" noProof="0" dirty="0" err="1"/>
              <a:t>niveau</a:t>
            </a:r>
            <a:endParaRPr lang="en-CA" noProof="0" dirty="0"/>
          </a:p>
          <a:p>
            <a:pPr lvl="3"/>
            <a:r>
              <a:rPr lang="en-CA" noProof="0" dirty="0" err="1"/>
              <a:t>Quatrième</a:t>
            </a:r>
            <a:r>
              <a:rPr lang="en-CA" noProof="0" dirty="0"/>
              <a:t> </a:t>
            </a:r>
            <a:r>
              <a:rPr lang="en-CA" noProof="0" dirty="0" err="1"/>
              <a:t>niveau</a:t>
            </a:r>
            <a:endParaRPr lang="en-CA" noProof="0" dirty="0"/>
          </a:p>
          <a:p>
            <a:pPr lvl="4"/>
            <a:r>
              <a:rPr lang="en-CA" noProof="0" dirty="0" err="1"/>
              <a:t>Cinquième</a:t>
            </a:r>
            <a:r>
              <a:rPr lang="en-CA" noProof="0" dirty="0"/>
              <a:t> </a:t>
            </a:r>
            <a:r>
              <a:rPr lang="en-CA" noProof="0" dirty="0" err="1"/>
              <a:t>niveau</a:t>
            </a:r>
            <a:endParaRPr lang="en-CA" noProof="0" dirty="0"/>
          </a:p>
        </p:txBody>
      </p:sp>
      <p:sp>
        <p:nvSpPr>
          <p:cNvPr id="6" name="Espace réservé du numéro de diapositive 5"/>
          <p:cNvSpPr>
            <a:spLocks noGrp="1"/>
          </p:cNvSpPr>
          <p:nvPr>
            <p:ph type="sldNum" sz="quarter" idx="4"/>
          </p:nvPr>
        </p:nvSpPr>
        <p:spPr>
          <a:xfrm>
            <a:off x="10391394" y="6409987"/>
            <a:ext cx="1057405" cy="307497"/>
          </a:xfrm>
          <a:prstGeom prst="rect">
            <a:avLst/>
          </a:prstGeom>
        </p:spPr>
        <p:txBody>
          <a:bodyPr vert="horz" lIns="91440" tIns="45720" rIns="91440" bIns="45720" rtlCol="0" anchor="ctr"/>
          <a:lstStyle>
            <a:lvl1pPr algn="r">
              <a:defRPr sz="1400" b="1">
                <a:solidFill>
                  <a:srgbClr val="DB5250"/>
                </a:solidFill>
                <a:latin typeface="Helvetica" charset="0"/>
                <a:ea typeface="Helvetica" charset="0"/>
                <a:cs typeface="Helvetica" charset="0"/>
              </a:defRPr>
            </a:lvl1pPr>
          </a:lstStyle>
          <a:p>
            <a:fld id="{FDC4236F-3A81-BC4D-A43A-6194B859204A}" type="slidenum">
              <a:rPr lang="en-CA" noProof="0" smtClean="0"/>
              <a:pPr/>
              <a:t>‹#›</a:t>
            </a:fld>
            <a:endParaRPr lang="en-CA" noProof="0" dirty="0"/>
          </a:p>
        </p:txBody>
      </p:sp>
    </p:spTree>
    <p:extLst>
      <p:ext uri="{BB962C8B-B14F-4D97-AF65-F5344CB8AC3E}">
        <p14:creationId xmlns:p14="http://schemas.microsoft.com/office/powerpoint/2010/main" val="1752974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000" kern="1200">
          <a:solidFill>
            <a:schemeClr val="bg1"/>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38401" y="2784397"/>
            <a:ext cx="9223332" cy="2325766"/>
          </a:xfrm>
        </p:spPr>
        <p:txBody>
          <a:bodyPr>
            <a:normAutofit fontScale="90000"/>
          </a:bodyPr>
          <a:lstStyle/>
          <a:p>
            <a:br>
              <a:rPr lang="en-CA" dirty="0"/>
            </a:br>
            <a:r>
              <a:rPr lang="en-CA" dirty="0"/>
              <a:t> A National Consultation and </a:t>
            </a:r>
            <a:br>
              <a:rPr lang="en-CA" dirty="0"/>
            </a:br>
            <a:r>
              <a:rPr lang="en-CA" dirty="0"/>
              <a:t>Co-Creation Process</a:t>
            </a:r>
            <a:r>
              <a:rPr lang="en-CA" sz="4400" dirty="0"/>
              <a:t>: </a:t>
            </a:r>
            <a:br>
              <a:rPr lang="en-CA" sz="4400" dirty="0"/>
            </a:br>
            <a:r>
              <a:rPr lang="en-CA" sz="4400" dirty="0"/>
              <a:t>What We’ve Heard</a:t>
            </a:r>
            <a:br>
              <a:rPr lang="en-CA" dirty="0"/>
            </a:br>
            <a:br>
              <a:rPr lang="en-CA" b="1" dirty="0">
                <a:latin typeface="Helvetica" panose="020B0604020202020204" pitchFamily="34" charset="0"/>
                <a:cs typeface="Helvetica" panose="020B0604020202020204" pitchFamily="34" charset="0"/>
              </a:rPr>
            </a:br>
            <a:br>
              <a:rPr lang="en-CA" b="1" dirty="0">
                <a:latin typeface="Helvetica" panose="020B0604020202020204" pitchFamily="34" charset="0"/>
                <a:cs typeface="Helvetica" panose="020B0604020202020204" pitchFamily="34" charset="0"/>
              </a:rPr>
            </a:br>
            <a:endParaRPr lang="en-CA"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7204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3"/>
          <p:cNvSpPr txBox="1">
            <a:spLocks/>
          </p:cNvSpPr>
          <p:nvPr/>
        </p:nvSpPr>
        <p:spPr>
          <a:xfrm>
            <a:off x="2761307" y="285727"/>
            <a:ext cx="9428116" cy="864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Helvetica" charset="0"/>
                <a:ea typeface="Helvetica" charset="0"/>
                <a:cs typeface="Helvetica" charset="0"/>
              </a:defRPr>
            </a:lvl1pPr>
          </a:lstStyle>
          <a:p>
            <a:r>
              <a:rPr lang="en-CA" sz="3200" dirty="0">
                <a:latin typeface="Helvetica" panose="020B0604020202020204" pitchFamily="34" charset="0"/>
                <a:cs typeface="Helvetica" panose="020B0604020202020204" pitchFamily="34" charset="0"/>
              </a:rPr>
              <a:t>Funding and Capital </a:t>
            </a:r>
          </a:p>
        </p:txBody>
      </p:sp>
      <p:sp>
        <p:nvSpPr>
          <p:cNvPr id="13" name="Rectangle 12"/>
          <p:cNvSpPr/>
          <p:nvPr/>
        </p:nvSpPr>
        <p:spPr>
          <a:xfrm>
            <a:off x="262592" y="1567760"/>
            <a:ext cx="5475077" cy="370348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400" b="1" dirty="0">
                <a:solidFill>
                  <a:srgbClr val="C00000"/>
                </a:solidFill>
                <a:latin typeface="Open Sans"/>
                <a:cs typeface="Helvetica" panose="020B0604020202020204" pitchFamily="34" charset="0"/>
              </a:rPr>
              <a:t>Current needs and gaps</a:t>
            </a:r>
          </a:p>
          <a:p>
            <a:endParaRPr lang="en-CA" sz="400" b="1" dirty="0">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Grants and contribution funding is typically too inflexible and short-term to enable innovative approaches</a:t>
            </a:r>
          </a:p>
          <a:p>
            <a:pPr marL="361950" indent="-200025">
              <a:buFont typeface="Arial" panose="020B0604020202020204" pitchFamily="34" charset="0"/>
              <a:buChar char="•"/>
            </a:pPr>
            <a:endParaRPr lang="en-CA" sz="1600" i="1"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Traditional financial institutions offer few financial products that meet the needs of social purpose organizations, such as patient capital for not-for-profit organizations; there is an opportunity to mobilize private and charitable capital </a:t>
            </a:r>
          </a:p>
        </p:txBody>
      </p:sp>
      <p:sp>
        <p:nvSpPr>
          <p:cNvPr id="15" name="Rectangle 14"/>
          <p:cNvSpPr/>
          <p:nvPr/>
        </p:nvSpPr>
        <p:spPr>
          <a:xfrm>
            <a:off x="6144137" y="1553453"/>
            <a:ext cx="5513176" cy="37177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400" b="1" dirty="0">
                <a:solidFill>
                  <a:srgbClr val="C00000"/>
                </a:solidFill>
                <a:latin typeface="Open Sans"/>
                <a:cs typeface="Helvetica" panose="020B0604020202020204" pitchFamily="34" charset="0"/>
              </a:rPr>
              <a:t>Ideas we have heard </a:t>
            </a:r>
            <a:endParaRPr lang="en-CA" sz="400" b="1" dirty="0">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Encourage innovation in the administration of Grants and Contributions programs</a:t>
            </a: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A social finance fund to accelerate the growth of  existing and emerging social finance investment funds </a:t>
            </a: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p:txBody>
      </p:sp>
      <p:sp>
        <p:nvSpPr>
          <p:cNvPr id="5" name="TextBox 4"/>
          <p:cNvSpPr txBox="1"/>
          <p:nvPr/>
        </p:nvSpPr>
        <p:spPr>
          <a:xfrm>
            <a:off x="11731180" y="6426064"/>
            <a:ext cx="433811" cy="369332"/>
          </a:xfrm>
          <a:prstGeom prst="rect">
            <a:avLst/>
          </a:prstGeom>
          <a:noFill/>
        </p:spPr>
        <p:txBody>
          <a:bodyPr wrap="square" rtlCol="0">
            <a:spAutoFit/>
          </a:bodyPr>
          <a:lstStyle/>
          <a:p>
            <a:r>
              <a:rPr lang="en-CA" dirty="0"/>
              <a:t>10</a:t>
            </a:r>
          </a:p>
        </p:txBody>
      </p:sp>
    </p:spTree>
    <p:extLst>
      <p:ext uri="{BB962C8B-B14F-4D97-AF65-F5344CB8AC3E}">
        <p14:creationId xmlns:p14="http://schemas.microsoft.com/office/powerpoint/2010/main" val="2012010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3"/>
          <p:cNvSpPr txBox="1">
            <a:spLocks/>
          </p:cNvSpPr>
          <p:nvPr/>
        </p:nvSpPr>
        <p:spPr>
          <a:xfrm>
            <a:off x="2770360" y="276656"/>
            <a:ext cx="9421640" cy="864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Helvetica" charset="0"/>
                <a:ea typeface="Helvetica" charset="0"/>
                <a:cs typeface="Helvetica" charset="0"/>
              </a:defRPr>
            </a:lvl1pPr>
          </a:lstStyle>
          <a:p>
            <a:r>
              <a:rPr lang="en-CA" sz="3200" dirty="0">
                <a:latin typeface="Helvetica" panose="020B0604020202020204" pitchFamily="34" charset="0"/>
                <a:cs typeface="Helvetica" panose="020B0604020202020204" pitchFamily="34" charset="0"/>
              </a:rPr>
              <a:t>Market Access</a:t>
            </a:r>
          </a:p>
        </p:txBody>
      </p:sp>
      <p:sp>
        <p:nvSpPr>
          <p:cNvPr id="13" name="Rectangle 12"/>
          <p:cNvSpPr/>
          <p:nvPr/>
        </p:nvSpPr>
        <p:spPr>
          <a:xfrm>
            <a:off x="262592" y="1567760"/>
            <a:ext cx="5475077" cy="428964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400" b="1" dirty="0">
                <a:solidFill>
                  <a:srgbClr val="C00000"/>
                </a:solidFill>
                <a:latin typeface="Open Sans"/>
                <a:cs typeface="Helvetica" panose="020B0604020202020204" pitchFamily="34" charset="0"/>
              </a:rPr>
              <a:t>Current needs and gaps</a:t>
            </a:r>
          </a:p>
          <a:p>
            <a:endParaRPr lang="en-CA" sz="400" b="1" dirty="0">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Social enterprises need a market for their goods and services and often struggle to participate in large procurement processes</a:t>
            </a:r>
          </a:p>
          <a:p>
            <a:pPr marL="161925"/>
            <a:endParaRPr lang="en-CA" sz="1600" i="1"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Procurement processes of large purchasers do not systematically consider social impacts</a:t>
            </a:r>
          </a:p>
          <a:p>
            <a:pPr marL="161925"/>
            <a:endParaRPr lang="en-CA" sz="1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Large-scale purchasers and individual customers lack tools and information to assess the social impact of goods and services they are buying  </a:t>
            </a:r>
          </a:p>
        </p:txBody>
      </p:sp>
      <p:sp>
        <p:nvSpPr>
          <p:cNvPr id="15" name="Rectangle 14"/>
          <p:cNvSpPr/>
          <p:nvPr/>
        </p:nvSpPr>
        <p:spPr>
          <a:xfrm>
            <a:off x="6144137" y="1553455"/>
            <a:ext cx="5513176" cy="430395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400" b="1" dirty="0">
                <a:solidFill>
                  <a:srgbClr val="C00000"/>
                </a:solidFill>
                <a:latin typeface="Open Sans"/>
                <a:cs typeface="Helvetica" panose="020B0604020202020204" pitchFamily="34" charset="0"/>
              </a:rPr>
              <a:t>Ideas we have heard</a:t>
            </a:r>
          </a:p>
          <a:p>
            <a:endParaRPr lang="en-CA" sz="400" b="1" dirty="0">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Through its purchasing power, the Government of Canada could create a sustained demand for the products and services provided by social enterprises</a:t>
            </a:r>
          </a:p>
          <a:p>
            <a:pPr marL="161925"/>
            <a:endParaRPr lang="en-CA" sz="1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Enhance the capacity of social purpose organizations to participate in public procurement processes </a:t>
            </a:r>
          </a:p>
        </p:txBody>
      </p:sp>
      <p:sp>
        <p:nvSpPr>
          <p:cNvPr id="5" name="TextBox 4"/>
          <p:cNvSpPr txBox="1"/>
          <p:nvPr/>
        </p:nvSpPr>
        <p:spPr>
          <a:xfrm>
            <a:off x="11731180" y="6426064"/>
            <a:ext cx="433811" cy="369332"/>
          </a:xfrm>
          <a:prstGeom prst="rect">
            <a:avLst/>
          </a:prstGeom>
          <a:noFill/>
        </p:spPr>
        <p:txBody>
          <a:bodyPr wrap="square" rtlCol="0">
            <a:spAutoFit/>
          </a:bodyPr>
          <a:lstStyle/>
          <a:p>
            <a:r>
              <a:rPr lang="en-CA" dirty="0"/>
              <a:t>11</a:t>
            </a:r>
          </a:p>
        </p:txBody>
      </p:sp>
    </p:spTree>
    <p:extLst>
      <p:ext uri="{BB962C8B-B14F-4D97-AF65-F5344CB8AC3E}">
        <p14:creationId xmlns:p14="http://schemas.microsoft.com/office/powerpoint/2010/main" val="2657852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3"/>
          <p:cNvSpPr txBox="1">
            <a:spLocks/>
          </p:cNvSpPr>
          <p:nvPr/>
        </p:nvSpPr>
        <p:spPr>
          <a:xfrm>
            <a:off x="2752252" y="285709"/>
            <a:ext cx="9439747" cy="864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Helvetica" charset="0"/>
                <a:ea typeface="Helvetica" charset="0"/>
                <a:cs typeface="Helvetica" charset="0"/>
              </a:defRPr>
            </a:lvl1pPr>
          </a:lstStyle>
          <a:p>
            <a:r>
              <a:rPr lang="en-CA" sz="3200" dirty="0">
                <a:latin typeface="Helvetica" panose="020B0604020202020204" pitchFamily="34" charset="0"/>
                <a:cs typeface="Helvetica" panose="020B0604020202020204" pitchFamily="34" charset="0"/>
              </a:rPr>
              <a:t>Policy and Regulatory Environment</a:t>
            </a:r>
          </a:p>
        </p:txBody>
      </p:sp>
      <p:sp>
        <p:nvSpPr>
          <p:cNvPr id="13" name="Rectangle 12"/>
          <p:cNvSpPr/>
          <p:nvPr/>
        </p:nvSpPr>
        <p:spPr>
          <a:xfrm>
            <a:off x="262592" y="1567760"/>
            <a:ext cx="5475077" cy="428964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400" b="1" dirty="0">
                <a:solidFill>
                  <a:srgbClr val="C00000"/>
                </a:solidFill>
                <a:latin typeface="Open Sans"/>
                <a:cs typeface="Helvetica" panose="020B0604020202020204" pitchFamily="34" charset="0"/>
              </a:rPr>
              <a:t>Current needs and gaps</a:t>
            </a:r>
          </a:p>
          <a:p>
            <a:endParaRPr lang="en-CA" sz="400" b="1" dirty="0">
              <a:latin typeface="Open Sans"/>
              <a:cs typeface="Helvetica" panose="020B0604020202020204" pitchFamily="34" charset="0"/>
            </a:endParaRPr>
          </a:p>
          <a:p>
            <a:pPr marL="361950" indent="-200025">
              <a:spcAft>
                <a:spcPts val="200"/>
              </a:spcAft>
              <a:buFont typeface="Arial" panose="020B0604020202020204" pitchFamily="34" charset="0"/>
              <a:buChar char="•"/>
            </a:pPr>
            <a:r>
              <a:rPr lang="en-CA" sz="1600" dirty="0">
                <a:solidFill>
                  <a:schemeClr val="tx1"/>
                </a:solidFill>
                <a:latin typeface="Open Sans"/>
                <a:cs typeface="Helvetica" panose="020B0604020202020204" pitchFamily="34" charset="0"/>
              </a:rPr>
              <a:t>Stakeholders have told us that current rules, particularly those related to the </a:t>
            </a:r>
            <a:r>
              <a:rPr lang="en-CA" sz="1600" i="1" dirty="0">
                <a:solidFill>
                  <a:schemeClr val="tx1"/>
                </a:solidFill>
                <a:latin typeface="Open Sans"/>
                <a:cs typeface="Helvetica" panose="020B0604020202020204" pitchFamily="34" charset="0"/>
              </a:rPr>
              <a:t>Income Tax Act, </a:t>
            </a:r>
            <a:r>
              <a:rPr lang="en-CA" sz="1600" dirty="0">
                <a:solidFill>
                  <a:schemeClr val="tx1"/>
                </a:solidFill>
                <a:latin typeface="Open Sans"/>
                <a:cs typeface="Helvetica" panose="020B0604020202020204" pitchFamily="34" charset="0"/>
              </a:rPr>
              <a:t>are constraining the ability of organizations to innovate to deliver better outcomes, including:</a:t>
            </a:r>
          </a:p>
          <a:p>
            <a:pPr marL="904875" lvl="1" indent="-285750">
              <a:buFont typeface="Courier New" panose="02070309020205020404" pitchFamily="49" charset="0"/>
              <a:buChar char="o"/>
            </a:pPr>
            <a:r>
              <a:rPr lang="en-CA" sz="1600" dirty="0">
                <a:solidFill>
                  <a:schemeClr val="tx1"/>
                </a:solidFill>
                <a:latin typeface="Open Sans"/>
                <a:cs typeface="Helvetica" panose="020B0604020202020204" pitchFamily="34" charset="0"/>
              </a:rPr>
              <a:t>unrelated vs related business (defining what social enterprises can and cannot do)</a:t>
            </a:r>
          </a:p>
          <a:p>
            <a:pPr marL="904875" lvl="1" indent="-285750">
              <a:buFont typeface="Courier New" panose="02070309020205020404" pitchFamily="49" charset="0"/>
              <a:buChar char="o"/>
            </a:pPr>
            <a:r>
              <a:rPr lang="en-CA" sz="1600" dirty="0">
                <a:solidFill>
                  <a:schemeClr val="tx1"/>
                </a:solidFill>
                <a:latin typeface="Open Sans"/>
                <a:cs typeface="Helvetica" panose="020B0604020202020204" pitchFamily="34" charset="0"/>
              </a:rPr>
              <a:t>income generation by non-profit organizations</a:t>
            </a:r>
          </a:p>
          <a:p>
            <a:pPr marL="904875" lvl="1" indent="-285750">
              <a:buFont typeface="Courier New" panose="02070309020205020404" pitchFamily="49" charset="0"/>
              <a:buChar char="o"/>
            </a:pPr>
            <a:r>
              <a:rPr lang="en-CA" sz="1600" dirty="0">
                <a:solidFill>
                  <a:schemeClr val="tx1"/>
                </a:solidFill>
                <a:latin typeface="Open Sans"/>
                <a:cs typeface="Helvetica" panose="020B0604020202020204" pitchFamily="34" charset="0"/>
              </a:rPr>
              <a:t>program-related investments by charitable foundations</a:t>
            </a:r>
            <a:endParaRPr lang="en-CA" sz="14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endParaRPr lang="en-CA" sz="12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Those consulted also felt that many rules are difficult to navigate or focus on prohibiting behaviour rather than enabling change </a:t>
            </a:r>
          </a:p>
        </p:txBody>
      </p:sp>
      <p:sp>
        <p:nvSpPr>
          <p:cNvPr id="15" name="Rectangle 14"/>
          <p:cNvSpPr/>
          <p:nvPr/>
        </p:nvSpPr>
        <p:spPr>
          <a:xfrm>
            <a:off x="6075771" y="1567760"/>
            <a:ext cx="5513176" cy="4289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400" b="1" dirty="0">
                <a:solidFill>
                  <a:srgbClr val="C00000"/>
                </a:solidFill>
                <a:latin typeface="Open Sans"/>
                <a:cs typeface="Helvetica" panose="020B0604020202020204" pitchFamily="34" charset="0"/>
              </a:rPr>
              <a:t>Ideas we have heard</a:t>
            </a:r>
          </a:p>
          <a:p>
            <a:endParaRPr lang="en-CA" sz="400" b="1" dirty="0">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Clear and enabling legislation, regulations and regulatory guidance are needed</a:t>
            </a: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p:txBody>
      </p:sp>
      <p:sp>
        <p:nvSpPr>
          <p:cNvPr id="5" name="TextBox 4"/>
          <p:cNvSpPr txBox="1"/>
          <p:nvPr/>
        </p:nvSpPr>
        <p:spPr>
          <a:xfrm>
            <a:off x="11731180" y="6426064"/>
            <a:ext cx="433811" cy="369332"/>
          </a:xfrm>
          <a:prstGeom prst="rect">
            <a:avLst/>
          </a:prstGeom>
          <a:noFill/>
        </p:spPr>
        <p:txBody>
          <a:bodyPr wrap="square" rtlCol="0">
            <a:spAutoFit/>
          </a:bodyPr>
          <a:lstStyle/>
          <a:p>
            <a:r>
              <a:rPr lang="en-CA" dirty="0"/>
              <a:t>12</a:t>
            </a:r>
          </a:p>
        </p:txBody>
      </p:sp>
    </p:spTree>
    <p:extLst>
      <p:ext uri="{BB962C8B-B14F-4D97-AF65-F5344CB8AC3E}">
        <p14:creationId xmlns:p14="http://schemas.microsoft.com/office/powerpoint/2010/main" val="2366382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3"/>
          <p:cNvSpPr txBox="1">
            <a:spLocks/>
          </p:cNvSpPr>
          <p:nvPr/>
        </p:nvSpPr>
        <p:spPr>
          <a:xfrm>
            <a:off x="2761306" y="285710"/>
            <a:ext cx="9430693" cy="864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Helvetica" charset="0"/>
                <a:ea typeface="Helvetica" charset="0"/>
                <a:cs typeface="Helvetica" charset="0"/>
              </a:defRPr>
            </a:lvl1pPr>
          </a:lstStyle>
          <a:p>
            <a:r>
              <a:rPr lang="en-CA" sz="3200" dirty="0">
                <a:latin typeface="Helvetica" panose="020B0604020202020204" pitchFamily="34" charset="0"/>
                <a:cs typeface="Helvetica" panose="020B0604020202020204" pitchFamily="34" charset="0"/>
              </a:rPr>
              <a:t>Knowledge Transfer, Data and Impact Measurement</a:t>
            </a:r>
          </a:p>
        </p:txBody>
      </p:sp>
      <p:sp>
        <p:nvSpPr>
          <p:cNvPr id="13" name="Rectangle 12"/>
          <p:cNvSpPr/>
          <p:nvPr/>
        </p:nvSpPr>
        <p:spPr>
          <a:xfrm>
            <a:off x="225910" y="1298818"/>
            <a:ext cx="5393424" cy="48653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400" b="1" dirty="0">
                <a:solidFill>
                  <a:srgbClr val="C00000"/>
                </a:solidFill>
                <a:latin typeface="Open Sans"/>
                <a:cs typeface="Helvetica" panose="020B0604020202020204" pitchFamily="34" charset="0"/>
              </a:rPr>
              <a:t>Current needs and gaps</a:t>
            </a:r>
          </a:p>
          <a:p>
            <a:endParaRPr lang="en-CA" sz="400" b="1" dirty="0">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Critical gaps in foundational data on non-profit and charitable sectors </a:t>
            </a: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Data and knowledge are needed at multiple levels, from field-level data to improve service delivery, to aggregated, national-level data sets to identify proven intervention models</a:t>
            </a: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Social purpose organizations and funders need data to demonstrate their impact and to make decisions on where to invest</a:t>
            </a: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Lack of mechanisms to assess, share, and disseminate best practices and innovative approaches across Canada</a:t>
            </a: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Low impact measurement capacity of social purpose organizations</a:t>
            </a: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p:txBody>
      </p:sp>
      <p:sp>
        <p:nvSpPr>
          <p:cNvPr id="15" name="Rectangle 14"/>
          <p:cNvSpPr/>
          <p:nvPr/>
        </p:nvSpPr>
        <p:spPr>
          <a:xfrm>
            <a:off x="6068833" y="1313928"/>
            <a:ext cx="5513176" cy="48502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400" b="1" dirty="0">
                <a:solidFill>
                  <a:srgbClr val="C00000"/>
                </a:solidFill>
                <a:latin typeface="Open Sans"/>
                <a:cs typeface="Helvetica" panose="020B0604020202020204" pitchFamily="34" charset="0"/>
              </a:rPr>
              <a:t>Ideas we have heard</a:t>
            </a: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Support national networks for sharing social innovation knowledge among community practitioners, investors, funders, government and researchers </a:t>
            </a: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Develop a social innovation data development plan</a:t>
            </a: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Increase academic research, including academic-community partnership research, to improve interventions and best practices</a:t>
            </a:r>
          </a:p>
          <a:p>
            <a:pPr marL="161925"/>
            <a:endParaRPr lang="en-CA" sz="1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p:txBody>
      </p:sp>
      <p:sp>
        <p:nvSpPr>
          <p:cNvPr id="6" name="TextBox 5"/>
          <p:cNvSpPr txBox="1"/>
          <p:nvPr/>
        </p:nvSpPr>
        <p:spPr>
          <a:xfrm>
            <a:off x="11731180" y="6426064"/>
            <a:ext cx="433811" cy="369332"/>
          </a:xfrm>
          <a:prstGeom prst="rect">
            <a:avLst/>
          </a:prstGeom>
          <a:noFill/>
        </p:spPr>
        <p:txBody>
          <a:bodyPr wrap="square" rtlCol="0">
            <a:spAutoFit/>
          </a:bodyPr>
          <a:lstStyle/>
          <a:p>
            <a:r>
              <a:rPr lang="en-CA" dirty="0"/>
              <a:t>13</a:t>
            </a:r>
          </a:p>
        </p:txBody>
      </p:sp>
    </p:spTree>
    <p:extLst>
      <p:ext uri="{BB962C8B-B14F-4D97-AF65-F5344CB8AC3E}">
        <p14:creationId xmlns:p14="http://schemas.microsoft.com/office/powerpoint/2010/main" val="745107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3"/>
          <p:cNvSpPr txBox="1">
            <a:spLocks/>
          </p:cNvSpPr>
          <p:nvPr/>
        </p:nvSpPr>
        <p:spPr>
          <a:xfrm>
            <a:off x="2743200" y="294763"/>
            <a:ext cx="9448800" cy="864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Helvetica" charset="0"/>
                <a:ea typeface="Helvetica" charset="0"/>
                <a:cs typeface="Helvetica" charset="0"/>
              </a:defRPr>
            </a:lvl1pPr>
          </a:lstStyle>
          <a:p>
            <a:r>
              <a:rPr lang="en-CA" sz="3200" dirty="0">
                <a:latin typeface="Helvetica" panose="020B0604020202020204" pitchFamily="34" charset="0"/>
                <a:cs typeface="Helvetica" panose="020B0604020202020204" pitchFamily="34" charset="0"/>
              </a:rPr>
              <a:t>Mobilization and Awareness </a:t>
            </a:r>
          </a:p>
        </p:txBody>
      </p:sp>
      <p:sp>
        <p:nvSpPr>
          <p:cNvPr id="13" name="Rectangle 12"/>
          <p:cNvSpPr/>
          <p:nvPr/>
        </p:nvSpPr>
        <p:spPr>
          <a:xfrm>
            <a:off x="344245" y="1567760"/>
            <a:ext cx="5393424" cy="38003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400" b="1" dirty="0">
                <a:solidFill>
                  <a:srgbClr val="C00000"/>
                </a:solidFill>
                <a:latin typeface="Open Sans"/>
                <a:cs typeface="Helvetica" panose="020B0604020202020204" pitchFamily="34" charset="0"/>
              </a:rPr>
              <a:t>Current needs and gaps</a:t>
            </a:r>
          </a:p>
          <a:p>
            <a:endParaRPr lang="en-CA" sz="400" b="1" dirty="0">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Few spaces and venues exist for organizations from different regions and sectors to come together, collaborate and innovate around specific challenges</a:t>
            </a:r>
            <a:endParaRPr lang="en-CA" sz="1600" i="1"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Low awareness of social innovation and approaches to social finance and social enterprise in the charitable and non-profit sectors, the private and public sectors, and amongst the general public </a:t>
            </a: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Low awareness inhibits social purpose organizations from attracting funders, buyers and other partners</a:t>
            </a:r>
          </a:p>
        </p:txBody>
      </p:sp>
      <p:sp>
        <p:nvSpPr>
          <p:cNvPr id="15" name="Rectangle 14"/>
          <p:cNvSpPr/>
          <p:nvPr/>
        </p:nvSpPr>
        <p:spPr>
          <a:xfrm>
            <a:off x="6144137" y="1553454"/>
            <a:ext cx="5513176" cy="38146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400" b="1" dirty="0">
                <a:solidFill>
                  <a:srgbClr val="C00000"/>
                </a:solidFill>
                <a:latin typeface="Open Sans"/>
                <a:cs typeface="Helvetica" panose="020B0604020202020204" pitchFamily="34" charset="0"/>
              </a:rPr>
              <a:t>Ideas we have heard</a:t>
            </a:r>
          </a:p>
          <a:p>
            <a:endParaRPr lang="en-CA" sz="400" b="1" dirty="0">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The Government has a role to play in building awareness of SI/SF among Canadians and within the federal public service</a:t>
            </a: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Awareness campaign, prizes and challenges, and the promotion of physical and virtual collaborative spaces</a:t>
            </a:r>
          </a:p>
        </p:txBody>
      </p:sp>
      <p:sp>
        <p:nvSpPr>
          <p:cNvPr id="5" name="TextBox 4"/>
          <p:cNvSpPr txBox="1"/>
          <p:nvPr/>
        </p:nvSpPr>
        <p:spPr>
          <a:xfrm>
            <a:off x="11731180" y="6426064"/>
            <a:ext cx="433811" cy="369332"/>
          </a:xfrm>
          <a:prstGeom prst="rect">
            <a:avLst/>
          </a:prstGeom>
          <a:noFill/>
        </p:spPr>
        <p:txBody>
          <a:bodyPr wrap="square" rtlCol="0">
            <a:spAutoFit/>
          </a:bodyPr>
          <a:lstStyle/>
          <a:p>
            <a:r>
              <a:rPr lang="en-CA" dirty="0"/>
              <a:t>14</a:t>
            </a:r>
          </a:p>
        </p:txBody>
      </p:sp>
    </p:spTree>
    <p:extLst>
      <p:ext uri="{BB962C8B-B14F-4D97-AF65-F5344CB8AC3E}">
        <p14:creationId xmlns:p14="http://schemas.microsoft.com/office/powerpoint/2010/main" val="1519078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3"/>
          <p:cNvSpPr txBox="1">
            <a:spLocks/>
          </p:cNvSpPr>
          <p:nvPr/>
        </p:nvSpPr>
        <p:spPr>
          <a:xfrm>
            <a:off x="2743200" y="294763"/>
            <a:ext cx="9448800" cy="864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Helvetica" charset="0"/>
                <a:ea typeface="Helvetica" charset="0"/>
                <a:cs typeface="Helvetica" charset="0"/>
              </a:defRPr>
            </a:lvl1pPr>
          </a:lstStyle>
          <a:p>
            <a:r>
              <a:rPr lang="en-CA" sz="3200" dirty="0">
                <a:latin typeface="Helvetica" panose="020B0604020202020204" pitchFamily="34" charset="0"/>
                <a:cs typeface="Helvetica" panose="020B0604020202020204" pitchFamily="34" charset="0"/>
              </a:rPr>
              <a:t>Indigenous Communities</a:t>
            </a:r>
          </a:p>
        </p:txBody>
      </p:sp>
      <p:sp>
        <p:nvSpPr>
          <p:cNvPr id="13" name="Rectangle 12"/>
          <p:cNvSpPr/>
          <p:nvPr/>
        </p:nvSpPr>
        <p:spPr>
          <a:xfrm>
            <a:off x="376517" y="1309574"/>
            <a:ext cx="5361149" cy="46231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400" b="1" dirty="0">
                <a:solidFill>
                  <a:srgbClr val="C00000"/>
                </a:solidFill>
                <a:latin typeface="Open Sans"/>
                <a:cs typeface="Helvetica" panose="020B0604020202020204" pitchFamily="34" charset="0"/>
              </a:rPr>
              <a:t>Current needs and gaps</a:t>
            </a: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Capacity and skills gap is particularly acute in the Indigenous context related to innovation</a:t>
            </a: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Inflexible funding practices associated with federal funding prevent communities from pursuing innovative solutions </a:t>
            </a: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Need for Indigenous-led knowledge transfer initiatives and innovation hubs </a:t>
            </a: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Mainstream definitions of SI and SF are often unknown in Indigenous communities; can create confusion and act as a barrier </a:t>
            </a:r>
          </a:p>
          <a:p>
            <a:pPr marL="161925"/>
            <a:endParaRPr lang="en-CA" sz="1600" dirty="0">
              <a:solidFill>
                <a:schemeClr val="tx1"/>
              </a:solidFill>
              <a:latin typeface="Open Sans"/>
              <a:cs typeface="Helvetica" panose="020B0604020202020204" pitchFamily="34" charset="0"/>
            </a:endParaRPr>
          </a:p>
        </p:txBody>
      </p:sp>
      <p:sp>
        <p:nvSpPr>
          <p:cNvPr id="15" name="Rectangle 14"/>
          <p:cNvSpPr/>
          <p:nvPr/>
        </p:nvSpPr>
        <p:spPr>
          <a:xfrm>
            <a:off x="6160034" y="1309574"/>
            <a:ext cx="5302624" cy="461878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400" b="1" dirty="0">
                <a:solidFill>
                  <a:srgbClr val="C00000"/>
                </a:solidFill>
                <a:latin typeface="Open Sans"/>
                <a:cs typeface="Helvetica" panose="020B0604020202020204" pitchFamily="34" charset="0"/>
              </a:rPr>
              <a:t>Ideas we have heard</a:t>
            </a:r>
            <a:endParaRPr lang="en-CA" sz="1600" dirty="0">
              <a:solidFill>
                <a:schemeClr val="tx1"/>
              </a:solidFill>
              <a:latin typeface="Open Sans"/>
              <a:cs typeface="Helvetica" panose="020B0604020202020204" pitchFamily="34" charset="0"/>
            </a:endParaRPr>
          </a:p>
          <a:p>
            <a:pPr marL="504825" indent="-342900">
              <a:buFont typeface="Arial" panose="020B0604020202020204" pitchFamily="34" charset="0"/>
              <a:buChar char="•"/>
            </a:pPr>
            <a:r>
              <a:rPr lang="en-CA" sz="1600" dirty="0">
                <a:solidFill>
                  <a:schemeClr val="tx1"/>
                </a:solidFill>
                <a:latin typeface="Open Sans"/>
                <a:cs typeface="Helvetica" panose="020B0604020202020204" pitchFamily="34" charset="0"/>
              </a:rPr>
              <a:t>Indigenous social innovation and social finance initiatives should be Indigenous-led</a:t>
            </a:r>
          </a:p>
          <a:p>
            <a:pPr marL="504825" indent="-342900">
              <a:buFont typeface="Arial" panose="020B0604020202020204" pitchFamily="34" charset="0"/>
              <a:buChar char="•"/>
            </a:pPr>
            <a:endParaRPr lang="en-CA" sz="1600" dirty="0">
              <a:solidFill>
                <a:schemeClr val="tx1"/>
              </a:solidFill>
              <a:latin typeface="Open Sans"/>
              <a:cs typeface="Helvetica" panose="020B0604020202020204" pitchFamily="34" charset="0"/>
            </a:endParaRPr>
          </a:p>
          <a:p>
            <a:pPr marL="504825" indent="-342900">
              <a:buFont typeface="Arial" panose="020B0604020202020204" pitchFamily="34" charset="0"/>
              <a:buChar char="•"/>
            </a:pPr>
            <a:r>
              <a:rPr lang="en-CA" sz="1600" dirty="0">
                <a:solidFill>
                  <a:schemeClr val="tx1"/>
                </a:solidFill>
                <a:latin typeface="Open Sans"/>
                <a:cs typeface="Helvetica" panose="020B0604020202020204" pitchFamily="34" charset="0"/>
              </a:rPr>
              <a:t>Government of Canada should remain open to continued engagement, at a pace determined by Indigenous communities</a:t>
            </a:r>
          </a:p>
          <a:p>
            <a:pPr marL="504825" indent="-342900">
              <a:buFont typeface="Arial" panose="020B0604020202020204" pitchFamily="34" charset="0"/>
              <a:buChar char="•"/>
            </a:pPr>
            <a:endParaRPr lang="en-CA" sz="1600" dirty="0">
              <a:solidFill>
                <a:schemeClr val="tx1"/>
              </a:solidFill>
              <a:latin typeface="Open Sans"/>
              <a:cs typeface="Helvetica" panose="020B0604020202020204" pitchFamily="34" charset="0"/>
            </a:endParaRPr>
          </a:p>
          <a:p>
            <a:pPr marL="504825" indent="-342900">
              <a:buFont typeface="Arial" panose="020B0604020202020204" pitchFamily="34" charset="0"/>
              <a:buChar char="•"/>
            </a:pPr>
            <a:r>
              <a:rPr lang="en-CA" sz="1600" dirty="0">
                <a:solidFill>
                  <a:schemeClr val="tx1"/>
                </a:solidFill>
                <a:latin typeface="Open Sans"/>
                <a:cs typeface="Helvetica" panose="020B0604020202020204" pitchFamily="34" charset="0"/>
              </a:rPr>
              <a:t>Indigenous communities must be engaged in the design of, and able to benefit from measures resulting from this Strategy, particularly in the areas of building capacity and skills, funding and capital, and knowledge sharing and mobilization.</a:t>
            </a: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p:txBody>
      </p:sp>
      <p:sp>
        <p:nvSpPr>
          <p:cNvPr id="5" name="TextBox 4"/>
          <p:cNvSpPr txBox="1"/>
          <p:nvPr/>
        </p:nvSpPr>
        <p:spPr>
          <a:xfrm>
            <a:off x="11731180" y="6426064"/>
            <a:ext cx="433811" cy="369332"/>
          </a:xfrm>
          <a:prstGeom prst="rect">
            <a:avLst/>
          </a:prstGeom>
          <a:noFill/>
        </p:spPr>
        <p:txBody>
          <a:bodyPr wrap="square" rtlCol="0">
            <a:spAutoFit/>
          </a:bodyPr>
          <a:lstStyle/>
          <a:p>
            <a:r>
              <a:rPr lang="en-CA" dirty="0"/>
              <a:t>15</a:t>
            </a:r>
          </a:p>
        </p:txBody>
      </p:sp>
    </p:spTree>
    <p:extLst>
      <p:ext uri="{BB962C8B-B14F-4D97-AF65-F5344CB8AC3E}">
        <p14:creationId xmlns:p14="http://schemas.microsoft.com/office/powerpoint/2010/main" val="139978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700" y="269508"/>
            <a:ext cx="9410299" cy="854780"/>
          </a:xfrm>
        </p:spPr>
        <p:txBody>
          <a:bodyPr>
            <a:normAutofit/>
          </a:bodyPr>
          <a:lstStyle/>
          <a:p>
            <a:r>
              <a:rPr lang="en-CA" sz="3200" dirty="0">
                <a:latin typeface="Helvetica" panose="020B0604020202020204" pitchFamily="34" charset="0"/>
                <a:ea typeface="Open Sans" panose="020B0606030504020204" pitchFamily="34" charset="0"/>
                <a:cs typeface="Helvetica" panose="020B0604020202020204" pitchFamily="34" charset="0"/>
              </a:rPr>
              <a:t>Next Steps</a:t>
            </a:r>
          </a:p>
        </p:txBody>
      </p:sp>
      <p:sp>
        <p:nvSpPr>
          <p:cNvPr id="3" name="Content Placeholder 2"/>
          <p:cNvSpPr>
            <a:spLocks noGrp="1"/>
          </p:cNvSpPr>
          <p:nvPr>
            <p:ph idx="1"/>
          </p:nvPr>
        </p:nvSpPr>
        <p:spPr>
          <a:xfrm>
            <a:off x="527382" y="1268760"/>
            <a:ext cx="10972800" cy="4302224"/>
          </a:xfrm>
        </p:spPr>
        <p:txBody>
          <a:bodyPr>
            <a:noAutofit/>
          </a:bodyPr>
          <a:lstStyle/>
          <a:p>
            <a:pPr marL="0" lvl="0" indent="0">
              <a:buNone/>
            </a:pPr>
            <a:endParaRPr lang="en-CA" sz="900" dirty="0">
              <a:solidFill>
                <a:srgbClr val="7E8C8D"/>
              </a:solidFill>
              <a:latin typeface="Open Sans" panose="020B0606030504020204" pitchFamily="34" charset="0"/>
              <a:ea typeface="Open Sans" panose="020B0606030504020204" pitchFamily="34" charset="0"/>
              <a:cs typeface="Open Sans" panose="020B0606030504020204" pitchFamily="34" charset="0"/>
            </a:endParaRPr>
          </a:p>
          <a:p>
            <a:r>
              <a:rPr lang="en-CA" sz="2000" dirty="0">
                <a:latin typeface="Open Sans"/>
                <a:ea typeface="Open Sans" panose="020B0606030504020204" pitchFamily="34" charset="0"/>
                <a:cs typeface="Helvetica" panose="020B0604020202020204" pitchFamily="34" charset="0"/>
              </a:rPr>
              <a:t>The Steering Group will be delivering its proposed recommendations for a Strategy to ESDC’s Ministers in June 2018, which are expected to be publically released shortly thereafter.  </a:t>
            </a:r>
            <a:endParaRPr lang="en-CA" sz="1600" dirty="0">
              <a:latin typeface="Open Sans"/>
              <a:ea typeface="Open Sans" panose="020B0606030504020204" pitchFamily="34" charset="0"/>
              <a:cs typeface="Helvetica" panose="020B0604020202020204" pitchFamily="34" charset="0"/>
            </a:endParaRPr>
          </a:p>
          <a:p>
            <a:pPr marL="457200" lvl="1" indent="0">
              <a:buNone/>
            </a:pPr>
            <a:endParaRPr lang="en-CA" sz="1600" dirty="0">
              <a:latin typeface="Open Sans"/>
              <a:ea typeface="Open Sans" panose="020B0606030504020204" pitchFamily="34" charset="0"/>
              <a:cs typeface="Helvetica" panose="020B0604020202020204" pitchFamily="34" charset="0"/>
            </a:endParaRPr>
          </a:p>
          <a:p>
            <a:r>
              <a:rPr lang="en-CA" sz="2000" dirty="0">
                <a:latin typeface="Open Sans"/>
                <a:ea typeface="Open Sans" panose="020B0606030504020204" pitchFamily="34" charset="0"/>
                <a:cs typeface="Helvetica" panose="020B0604020202020204" pitchFamily="34" charset="0"/>
              </a:rPr>
              <a:t>Over the coming months, ESDC will engage other government departments to review and respond to the Steering Groups recommendations. </a:t>
            </a:r>
          </a:p>
          <a:p>
            <a:endParaRPr lang="en-CA" sz="2000" dirty="0">
              <a:latin typeface="Open Sans"/>
              <a:ea typeface="Open Sans" panose="020B0606030504020204" pitchFamily="34" charset="0"/>
              <a:cs typeface="Helvetica" panose="020B0604020202020204" pitchFamily="34" charset="0"/>
            </a:endParaRPr>
          </a:p>
          <a:p>
            <a:pPr lvl="0"/>
            <a:endParaRPr lang="en-US" sz="1800" dirty="0">
              <a:latin typeface="Open Sans"/>
              <a:ea typeface="Open Sans" panose="020B0606030504020204" pitchFamily="34" charset="0"/>
              <a:cs typeface="Open Sans" panose="020B0606030504020204" pitchFamily="34" charset="0"/>
            </a:endParaRPr>
          </a:p>
          <a:p>
            <a:pPr lvl="0"/>
            <a:endParaRPr lang="en-CA" sz="1800" dirty="0"/>
          </a:p>
        </p:txBody>
      </p:sp>
      <p:sp>
        <p:nvSpPr>
          <p:cNvPr id="5" name="TextBox 4"/>
          <p:cNvSpPr txBox="1"/>
          <p:nvPr/>
        </p:nvSpPr>
        <p:spPr>
          <a:xfrm>
            <a:off x="11731180" y="6426064"/>
            <a:ext cx="433811" cy="369332"/>
          </a:xfrm>
          <a:prstGeom prst="rect">
            <a:avLst/>
          </a:prstGeom>
          <a:noFill/>
        </p:spPr>
        <p:txBody>
          <a:bodyPr wrap="square" rtlCol="0">
            <a:spAutoFit/>
          </a:bodyPr>
          <a:lstStyle/>
          <a:p>
            <a:r>
              <a:rPr lang="en-CA" dirty="0"/>
              <a:t>16</a:t>
            </a:r>
          </a:p>
        </p:txBody>
      </p:sp>
    </p:spTree>
    <p:extLst>
      <p:ext uri="{BB962C8B-B14F-4D97-AF65-F5344CB8AC3E}">
        <p14:creationId xmlns:p14="http://schemas.microsoft.com/office/powerpoint/2010/main" val="815644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3948" y="229252"/>
            <a:ext cx="9468051" cy="954655"/>
          </a:xfrm>
        </p:spPr>
        <p:txBody>
          <a:bodyPr>
            <a:normAutofit/>
          </a:bodyPr>
          <a:lstStyle/>
          <a:p>
            <a:r>
              <a:rPr lang="en-CA" sz="3200" dirty="0">
                <a:latin typeface="Helvetica" panose="020B0604020202020204" pitchFamily="34" charset="0"/>
                <a:ea typeface="Open Sans" panose="020B0606030504020204" pitchFamily="34" charset="0"/>
                <a:cs typeface="Helvetica" panose="020B0604020202020204" pitchFamily="34" charset="0"/>
              </a:rPr>
              <a:t>ANNEX: Co-Creation Steering Group</a:t>
            </a:r>
          </a:p>
        </p:txBody>
      </p:sp>
      <p:sp>
        <p:nvSpPr>
          <p:cNvPr id="3" name="Content Placeholder 2"/>
          <p:cNvSpPr>
            <a:spLocks noGrp="1"/>
          </p:cNvSpPr>
          <p:nvPr>
            <p:ph sz="half" idx="1"/>
          </p:nvPr>
        </p:nvSpPr>
        <p:spPr>
          <a:xfrm>
            <a:off x="478644" y="1556793"/>
            <a:ext cx="6049460" cy="4597971"/>
          </a:xfrm>
        </p:spPr>
        <p:txBody>
          <a:bodyPr>
            <a:noAutofit/>
          </a:bodyPr>
          <a:lstStyle/>
          <a:p>
            <a:r>
              <a:rPr lang="en-CA" sz="2000" b="1" dirty="0">
                <a:solidFill>
                  <a:schemeClr val="tx1">
                    <a:lumMod val="65000"/>
                    <a:lumOff val="35000"/>
                  </a:schemeClr>
                </a:solidFill>
                <a:latin typeface="Open Sans"/>
              </a:rPr>
              <a:t>Ajmal </a:t>
            </a:r>
            <a:r>
              <a:rPr lang="en-CA" sz="2000" b="1" dirty="0" err="1">
                <a:solidFill>
                  <a:schemeClr val="tx1">
                    <a:lumMod val="65000"/>
                    <a:lumOff val="35000"/>
                  </a:schemeClr>
                </a:solidFill>
                <a:latin typeface="Open Sans"/>
              </a:rPr>
              <a:t>Sataar</a:t>
            </a:r>
            <a:r>
              <a:rPr lang="en-CA" sz="2000" dirty="0">
                <a:solidFill>
                  <a:schemeClr val="tx1">
                    <a:lumMod val="65000"/>
                    <a:lumOff val="35000"/>
                  </a:schemeClr>
                </a:solidFill>
                <a:latin typeface="Open Sans"/>
              </a:rPr>
              <a:t>, Inspire Nunavut (stakeholder co-chair)</a:t>
            </a:r>
          </a:p>
          <a:p>
            <a:r>
              <a:rPr lang="en-CA" sz="2000" b="1" dirty="0">
                <a:solidFill>
                  <a:schemeClr val="tx1">
                    <a:lumMod val="65000"/>
                    <a:lumOff val="35000"/>
                  </a:schemeClr>
                </a:solidFill>
                <a:latin typeface="Open Sans"/>
              </a:rPr>
              <a:t>Allyson Hewitt</a:t>
            </a:r>
            <a:r>
              <a:rPr lang="en-CA" sz="2000" dirty="0">
                <a:solidFill>
                  <a:schemeClr val="tx1">
                    <a:lumMod val="65000"/>
                    <a:lumOff val="35000"/>
                  </a:schemeClr>
                </a:solidFill>
                <a:latin typeface="Open Sans"/>
              </a:rPr>
              <a:t>, </a:t>
            </a:r>
            <a:r>
              <a:rPr lang="en-CA" sz="2000" dirty="0" err="1">
                <a:solidFill>
                  <a:schemeClr val="tx1">
                    <a:lumMod val="65000"/>
                    <a:lumOff val="35000"/>
                  </a:schemeClr>
                </a:solidFill>
                <a:latin typeface="Open Sans"/>
              </a:rPr>
              <a:t>MaRS</a:t>
            </a:r>
            <a:r>
              <a:rPr lang="en-CA" sz="2000" dirty="0">
                <a:solidFill>
                  <a:schemeClr val="tx1">
                    <a:lumMod val="65000"/>
                    <a:lumOff val="35000"/>
                  </a:schemeClr>
                </a:solidFill>
                <a:latin typeface="Open Sans"/>
              </a:rPr>
              <a:t> Discovery District</a:t>
            </a:r>
          </a:p>
          <a:p>
            <a:r>
              <a:rPr lang="en-CA" sz="2000" b="1" dirty="0">
                <a:solidFill>
                  <a:schemeClr val="tx1">
                    <a:lumMod val="65000"/>
                    <a:lumOff val="35000"/>
                  </a:schemeClr>
                </a:solidFill>
                <a:latin typeface="Open Sans"/>
              </a:rPr>
              <a:t>Brenda </a:t>
            </a:r>
            <a:r>
              <a:rPr lang="en-CA" sz="2000" b="1" dirty="0" err="1">
                <a:solidFill>
                  <a:schemeClr val="tx1">
                    <a:lumMod val="65000"/>
                    <a:lumOff val="35000"/>
                  </a:schemeClr>
                </a:solidFill>
                <a:latin typeface="Open Sans"/>
              </a:rPr>
              <a:t>Zurba</a:t>
            </a:r>
            <a:r>
              <a:rPr lang="en-CA" sz="2000" dirty="0">
                <a:solidFill>
                  <a:schemeClr val="tx1">
                    <a:lumMod val="65000"/>
                    <a:lumOff val="35000"/>
                  </a:schemeClr>
                </a:solidFill>
                <a:latin typeface="Open Sans"/>
              </a:rPr>
              <a:t>, </a:t>
            </a:r>
            <a:r>
              <a:rPr lang="en-CA" sz="2000" dirty="0" err="1">
                <a:solidFill>
                  <a:schemeClr val="tx1">
                    <a:lumMod val="65000"/>
                    <a:lumOff val="35000"/>
                  </a:schemeClr>
                </a:solidFill>
                <a:latin typeface="Open Sans"/>
              </a:rPr>
              <a:t>Aski</a:t>
            </a:r>
            <a:r>
              <a:rPr lang="en-CA" sz="2000" dirty="0">
                <a:solidFill>
                  <a:schemeClr val="tx1">
                    <a:lumMod val="65000"/>
                    <a:lumOff val="35000"/>
                  </a:schemeClr>
                </a:solidFill>
                <a:latin typeface="Open Sans"/>
              </a:rPr>
              <a:t> Capital</a:t>
            </a:r>
          </a:p>
          <a:p>
            <a:r>
              <a:rPr lang="en-CA" sz="2000" b="1" dirty="0">
                <a:solidFill>
                  <a:schemeClr val="tx1">
                    <a:lumMod val="65000"/>
                    <a:lumOff val="35000"/>
                  </a:schemeClr>
                </a:solidFill>
                <a:latin typeface="Open Sans"/>
              </a:rPr>
              <a:t>Carl </a:t>
            </a:r>
            <a:r>
              <a:rPr lang="en-CA" sz="2000" b="1" dirty="0" err="1">
                <a:solidFill>
                  <a:schemeClr val="tx1">
                    <a:lumMod val="65000"/>
                    <a:lumOff val="35000"/>
                  </a:schemeClr>
                </a:solidFill>
                <a:latin typeface="Open Sans"/>
              </a:rPr>
              <a:t>Pursey</a:t>
            </a:r>
            <a:r>
              <a:rPr lang="en-CA" sz="2000" dirty="0">
                <a:solidFill>
                  <a:schemeClr val="tx1">
                    <a:lumMod val="65000"/>
                    <a:lumOff val="35000"/>
                  </a:schemeClr>
                </a:solidFill>
                <a:latin typeface="Open Sans"/>
              </a:rPr>
              <a:t>, PEI Federation of Labour</a:t>
            </a:r>
          </a:p>
          <a:p>
            <a:r>
              <a:rPr lang="en-CA" sz="2000" b="1" dirty="0">
                <a:solidFill>
                  <a:schemeClr val="tx1">
                    <a:lumMod val="65000"/>
                    <a:lumOff val="35000"/>
                  </a:schemeClr>
                </a:solidFill>
                <a:latin typeface="Open Sans"/>
              </a:rPr>
              <a:t>Catherine Scott</a:t>
            </a:r>
            <a:r>
              <a:rPr lang="en-CA" sz="2000" dirty="0">
                <a:solidFill>
                  <a:schemeClr val="tx1">
                    <a:lumMod val="65000"/>
                    <a:lumOff val="35000"/>
                  </a:schemeClr>
                </a:solidFill>
                <a:latin typeface="Open Sans"/>
              </a:rPr>
              <a:t>, Employment and Social Development Canada (government co-chair)</a:t>
            </a:r>
          </a:p>
          <a:p>
            <a:r>
              <a:rPr lang="en-CA" sz="2000" b="1" dirty="0">
                <a:solidFill>
                  <a:schemeClr val="tx1">
                    <a:lumMod val="65000"/>
                    <a:lumOff val="35000"/>
                  </a:schemeClr>
                </a:solidFill>
                <a:latin typeface="Open Sans"/>
              </a:rPr>
              <a:t>David </a:t>
            </a:r>
            <a:r>
              <a:rPr lang="en-CA" sz="2000" b="1" dirty="0" err="1">
                <a:solidFill>
                  <a:schemeClr val="tx1">
                    <a:lumMod val="65000"/>
                    <a:lumOff val="35000"/>
                  </a:schemeClr>
                </a:solidFill>
                <a:latin typeface="Open Sans"/>
              </a:rPr>
              <a:t>LePage</a:t>
            </a:r>
            <a:r>
              <a:rPr lang="en-CA" sz="2000" dirty="0">
                <a:solidFill>
                  <a:schemeClr val="tx1">
                    <a:lumMod val="65000"/>
                    <a:lumOff val="35000"/>
                  </a:schemeClr>
                </a:solidFill>
                <a:latin typeface="Open Sans"/>
              </a:rPr>
              <a:t>, Social Enterprise Council of Canada </a:t>
            </a:r>
          </a:p>
          <a:p>
            <a:r>
              <a:rPr lang="en-CA" sz="2000" b="1" dirty="0">
                <a:solidFill>
                  <a:schemeClr val="tx1">
                    <a:lumMod val="65000"/>
                    <a:lumOff val="35000"/>
                  </a:schemeClr>
                </a:solidFill>
                <a:latin typeface="Open Sans"/>
              </a:rPr>
              <a:t>David Upton</a:t>
            </a:r>
            <a:r>
              <a:rPr lang="en-CA" sz="2000" dirty="0">
                <a:solidFill>
                  <a:schemeClr val="tx1">
                    <a:lumMod val="65000"/>
                    <a:lumOff val="35000"/>
                  </a:schemeClr>
                </a:solidFill>
                <a:latin typeface="Open Sans"/>
              </a:rPr>
              <a:t>, Common Good Solutions</a:t>
            </a:r>
          </a:p>
          <a:p>
            <a:r>
              <a:rPr lang="en-CA" sz="2000" b="1" dirty="0">
                <a:solidFill>
                  <a:schemeClr val="tx1">
                    <a:lumMod val="65000"/>
                    <a:lumOff val="35000"/>
                  </a:schemeClr>
                </a:solidFill>
                <a:latin typeface="Open Sans"/>
              </a:rPr>
              <a:t>Don Palmer</a:t>
            </a:r>
            <a:r>
              <a:rPr lang="en-CA" sz="2000" dirty="0">
                <a:solidFill>
                  <a:schemeClr val="tx1">
                    <a:lumMod val="65000"/>
                    <a:lumOff val="35000"/>
                  </a:schemeClr>
                </a:solidFill>
                <a:latin typeface="Open Sans"/>
              </a:rPr>
              <a:t>, Causeway Work Centre</a:t>
            </a:r>
          </a:p>
          <a:p>
            <a:r>
              <a:rPr lang="en-CA" sz="2000" b="1" dirty="0">
                <a:solidFill>
                  <a:schemeClr val="tx1">
                    <a:lumMod val="65000"/>
                    <a:lumOff val="35000"/>
                  </a:schemeClr>
                </a:solidFill>
                <a:latin typeface="Open Sans"/>
              </a:rPr>
              <a:t>Francine </a:t>
            </a:r>
            <a:r>
              <a:rPr lang="en-CA" sz="2000" b="1" dirty="0" err="1">
                <a:solidFill>
                  <a:schemeClr val="tx1">
                    <a:lumMod val="65000"/>
                    <a:lumOff val="35000"/>
                  </a:schemeClr>
                </a:solidFill>
                <a:latin typeface="Open Sans"/>
              </a:rPr>
              <a:t>Whiteduck</a:t>
            </a:r>
            <a:r>
              <a:rPr lang="en-CA" sz="2000" dirty="0">
                <a:solidFill>
                  <a:schemeClr val="tx1">
                    <a:lumMod val="65000"/>
                    <a:lumOff val="35000"/>
                  </a:schemeClr>
                </a:solidFill>
                <a:latin typeface="Open Sans"/>
              </a:rPr>
              <a:t>, </a:t>
            </a:r>
            <a:r>
              <a:rPr lang="en-CA" sz="2000" dirty="0" err="1">
                <a:solidFill>
                  <a:schemeClr val="tx1">
                    <a:lumMod val="65000"/>
                    <a:lumOff val="35000"/>
                  </a:schemeClr>
                </a:solidFill>
                <a:latin typeface="Open Sans"/>
              </a:rPr>
              <a:t>Whiteduck</a:t>
            </a:r>
            <a:r>
              <a:rPr lang="en-CA" sz="2000" dirty="0">
                <a:solidFill>
                  <a:schemeClr val="tx1">
                    <a:lumMod val="65000"/>
                    <a:lumOff val="35000"/>
                  </a:schemeClr>
                </a:solidFill>
                <a:latin typeface="Open Sans"/>
              </a:rPr>
              <a:t> Resources Inc.</a:t>
            </a:r>
          </a:p>
        </p:txBody>
      </p:sp>
      <p:sp>
        <p:nvSpPr>
          <p:cNvPr id="4" name="Content Placeholder 3"/>
          <p:cNvSpPr>
            <a:spLocks noGrp="1"/>
          </p:cNvSpPr>
          <p:nvPr>
            <p:ph sz="half" idx="2"/>
          </p:nvPr>
        </p:nvSpPr>
        <p:spPr>
          <a:xfrm>
            <a:off x="6528104" y="1484785"/>
            <a:ext cx="5435599" cy="4669979"/>
          </a:xfrm>
        </p:spPr>
        <p:txBody>
          <a:bodyPr>
            <a:noAutofit/>
          </a:bodyPr>
          <a:lstStyle/>
          <a:p>
            <a:r>
              <a:rPr lang="en-CA" sz="2000" b="1" dirty="0">
                <a:solidFill>
                  <a:schemeClr val="tx1">
                    <a:lumMod val="65000"/>
                    <a:lumOff val="35000"/>
                  </a:schemeClr>
                </a:solidFill>
                <a:latin typeface="Open Sans"/>
              </a:rPr>
              <a:t>Dr. James Tansey</a:t>
            </a:r>
            <a:r>
              <a:rPr lang="en-CA" sz="2000" dirty="0">
                <a:solidFill>
                  <a:schemeClr val="tx1">
                    <a:lumMod val="65000"/>
                    <a:lumOff val="35000"/>
                  </a:schemeClr>
                </a:solidFill>
                <a:latin typeface="Open Sans"/>
              </a:rPr>
              <a:t>, UBC, Sauder School of Business</a:t>
            </a:r>
          </a:p>
          <a:p>
            <a:r>
              <a:rPr lang="en-CA" sz="2000" b="1" dirty="0">
                <a:solidFill>
                  <a:schemeClr val="tx1">
                    <a:lumMod val="65000"/>
                    <a:lumOff val="35000"/>
                  </a:schemeClr>
                </a:solidFill>
                <a:latin typeface="Open Sans"/>
              </a:rPr>
              <a:t>Lauren Dobell</a:t>
            </a:r>
            <a:r>
              <a:rPr lang="en-CA" sz="2000" dirty="0">
                <a:solidFill>
                  <a:schemeClr val="tx1">
                    <a:lumMod val="65000"/>
                    <a:lumOff val="35000"/>
                  </a:schemeClr>
                </a:solidFill>
                <a:latin typeface="Open Sans"/>
              </a:rPr>
              <a:t>, Canadian Credit Union Association and </a:t>
            </a:r>
            <a:r>
              <a:rPr lang="en-CA" sz="2000" dirty="0" err="1">
                <a:solidFill>
                  <a:schemeClr val="tx1">
                    <a:lumMod val="65000"/>
                    <a:lumOff val="35000"/>
                  </a:schemeClr>
                </a:solidFill>
                <a:latin typeface="Open Sans"/>
              </a:rPr>
              <a:t>Vancity</a:t>
            </a:r>
            <a:endParaRPr lang="en-CA" sz="2000" dirty="0">
              <a:solidFill>
                <a:schemeClr val="tx1">
                  <a:lumMod val="65000"/>
                  <a:lumOff val="35000"/>
                </a:schemeClr>
              </a:solidFill>
              <a:latin typeface="Open Sans"/>
            </a:endParaRPr>
          </a:p>
          <a:p>
            <a:r>
              <a:rPr lang="en-CA" sz="2000" b="1" dirty="0">
                <a:solidFill>
                  <a:schemeClr val="tx1">
                    <a:lumMod val="65000"/>
                    <a:lumOff val="35000"/>
                  </a:schemeClr>
                </a:solidFill>
                <a:latin typeface="Open Sans"/>
              </a:rPr>
              <a:t>Marie J. Bouchard</a:t>
            </a:r>
            <a:r>
              <a:rPr lang="en-CA" sz="2000" dirty="0">
                <a:solidFill>
                  <a:schemeClr val="tx1">
                    <a:lumMod val="65000"/>
                    <a:lumOff val="35000"/>
                  </a:schemeClr>
                </a:solidFill>
                <a:latin typeface="Open Sans"/>
              </a:rPr>
              <a:t>, UQAM, Canada Research Chair on Social Economy</a:t>
            </a:r>
          </a:p>
          <a:p>
            <a:r>
              <a:rPr lang="en-CA" sz="2000" b="1" dirty="0">
                <a:solidFill>
                  <a:schemeClr val="tx1">
                    <a:lumMod val="65000"/>
                    <a:lumOff val="35000"/>
                  </a:schemeClr>
                </a:solidFill>
                <a:latin typeface="Open Sans"/>
              </a:rPr>
              <a:t>Nancy </a:t>
            </a:r>
            <a:r>
              <a:rPr lang="en-CA" sz="2000" b="1" dirty="0" err="1">
                <a:solidFill>
                  <a:schemeClr val="tx1">
                    <a:lumMod val="65000"/>
                    <a:lumOff val="35000"/>
                  </a:schemeClr>
                </a:solidFill>
                <a:latin typeface="Open Sans"/>
              </a:rPr>
              <a:t>Neamtan</a:t>
            </a:r>
            <a:r>
              <a:rPr lang="en-CA" sz="2000" dirty="0">
                <a:solidFill>
                  <a:schemeClr val="tx1">
                    <a:lumMod val="65000"/>
                    <a:lumOff val="35000"/>
                  </a:schemeClr>
                </a:solidFill>
                <a:latin typeface="Open Sans"/>
              </a:rPr>
              <a:t>, </a:t>
            </a:r>
            <a:r>
              <a:rPr lang="en-CA" sz="2000" dirty="0" err="1">
                <a:solidFill>
                  <a:schemeClr val="tx1">
                    <a:lumMod val="65000"/>
                    <a:lumOff val="35000"/>
                  </a:schemeClr>
                </a:solidFill>
                <a:latin typeface="Open Sans"/>
              </a:rPr>
              <a:t>Chantier</a:t>
            </a:r>
            <a:r>
              <a:rPr lang="en-CA" sz="2000" dirty="0">
                <a:solidFill>
                  <a:schemeClr val="tx1">
                    <a:lumMod val="65000"/>
                    <a:lumOff val="35000"/>
                  </a:schemeClr>
                </a:solidFill>
                <a:latin typeface="Open Sans"/>
              </a:rPr>
              <a:t> de </a:t>
            </a:r>
            <a:r>
              <a:rPr lang="en-CA" sz="2000" dirty="0" err="1">
                <a:solidFill>
                  <a:schemeClr val="tx1">
                    <a:lumMod val="65000"/>
                    <a:lumOff val="35000"/>
                  </a:schemeClr>
                </a:solidFill>
                <a:latin typeface="Open Sans"/>
              </a:rPr>
              <a:t>l’économie</a:t>
            </a:r>
            <a:r>
              <a:rPr lang="en-CA" sz="2000" dirty="0">
                <a:solidFill>
                  <a:schemeClr val="tx1">
                    <a:lumMod val="65000"/>
                    <a:lumOff val="35000"/>
                  </a:schemeClr>
                </a:solidFill>
                <a:latin typeface="Open Sans"/>
              </a:rPr>
              <a:t> </a:t>
            </a:r>
            <a:r>
              <a:rPr lang="en-CA" sz="2000" dirty="0" err="1">
                <a:solidFill>
                  <a:schemeClr val="tx1">
                    <a:lumMod val="65000"/>
                    <a:lumOff val="35000"/>
                  </a:schemeClr>
                </a:solidFill>
                <a:latin typeface="Open Sans"/>
              </a:rPr>
              <a:t>sociale</a:t>
            </a:r>
            <a:endParaRPr lang="en-CA" sz="2000" dirty="0">
              <a:solidFill>
                <a:schemeClr val="tx1">
                  <a:lumMod val="65000"/>
                  <a:lumOff val="35000"/>
                </a:schemeClr>
              </a:solidFill>
              <a:latin typeface="Open Sans"/>
            </a:endParaRPr>
          </a:p>
          <a:p>
            <a:r>
              <a:rPr lang="en-CA" sz="2000" b="1" dirty="0">
                <a:solidFill>
                  <a:schemeClr val="tx1">
                    <a:lumMod val="65000"/>
                    <a:lumOff val="35000"/>
                  </a:schemeClr>
                </a:solidFill>
                <a:latin typeface="Open Sans"/>
              </a:rPr>
              <a:t>Norm Tasevski</a:t>
            </a:r>
            <a:r>
              <a:rPr lang="en-CA" sz="2000" dirty="0">
                <a:solidFill>
                  <a:schemeClr val="tx1">
                    <a:lumMod val="65000"/>
                    <a:lumOff val="35000"/>
                  </a:schemeClr>
                </a:solidFill>
                <a:latin typeface="Open Sans"/>
              </a:rPr>
              <a:t>, Purpose Capital</a:t>
            </a:r>
          </a:p>
          <a:p>
            <a:r>
              <a:rPr lang="en-CA" sz="2000" b="1" dirty="0">
                <a:solidFill>
                  <a:schemeClr val="tx1">
                    <a:lumMod val="65000"/>
                    <a:lumOff val="35000"/>
                  </a:schemeClr>
                </a:solidFill>
                <a:latin typeface="Open Sans"/>
              </a:rPr>
              <a:t>Roselyne Mavungu</a:t>
            </a:r>
            <a:r>
              <a:rPr lang="en-CA" sz="2000" dirty="0">
                <a:solidFill>
                  <a:schemeClr val="tx1">
                    <a:lumMod val="65000"/>
                    <a:lumOff val="35000"/>
                  </a:schemeClr>
                </a:solidFill>
                <a:latin typeface="Open Sans"/>
              </a:rPr>
              <a:t>, </a:t>
            </a:r>
            <a:r>
              <a:rPr lang="en-CA" sz="2000" dirty="0" err="1">
                <a:solidFill>
                  <a:schemeClr val="tx1">
                    <a:lumMod val="65000"/>
                    <a:lumOff val="35000"/>
                  </a:schemeClr>
                </a:solidFill>
                <a:latin typeface="Open Sans"/>
              </a:rPr>
              <a:t>MicroEntreprendre</a:t>
            </a:r>
            <a:endParaRPr lang="en-CA" sz="2000" dirty="0">
              <a:solidFill>
                <a:schemeClr val="tx1">
                  <a:lumMod val="65000"/>
                  <a:lumOff val="35000"/>
                </a:schemeClr>
              </a:solidFill>
              <a:latin typeface="Open Sans"/>
            </a:endParaRPr>
          </a:p>
          <a:p>
            <a:r>
              <a:rPr lang="en-CA" sz="2000" b="1" dirty="0">
                <a:solidFill>
                  <a:schemeClr val="tx1">
                    <a:lumMod val="65000"/>
                    <a:lumOff val="35000"/>
                  </a:schemeClr>
                </a:solidFill>
                <a:latin typeface="Open Sans"/>
              </a:rPr>
              <a:t>Stephen Huddart</a:t>
            </a:r>
            <a:r>
              <a:rPr lang="en-CA" sz="2000" dirty="0">
                <a:solidFill>
                  <a:schemeClr val="tx1">
                    <a:lumMod val="65000"/>
                    <a:lumOff val="35000"/>
                  </a:schemeClr>
                </a:solidFill>
                <a:latin typeface="Open Sans"/>
              </a:rPr>
              <a:t>, J.W. McConnell Family Foundation</a:t>
            </a:r>
          </a:p>
          <a:p>
            <a:r>
              <a:rPr lang="en-CA" sz="2000" b="1" dirty="0">
                <a:solidFill>
                  <a:schemeClr val="tx1">
                    <a:lumMod val="65000"/>
                    <a:lumOff val="35000"/>
                  </a:schemeClr>
                </a:solidFill>
                <a:latin typeface="Open Sans"/>
              </a:rPr>
              <a:t>Tania Carnegie</a:t>
            </a:r>
            <a:r>
              <a:rPr lang="en-CA" sz="2000" dirty="0">
                <a:solidFill>
                  <a:schemeClr val="tx1">
                    <a:lumMod val="65000"/>
                    <a:lumOff val="35000"/>
                  </a:schemeClr>
                </a:solidFill>
                <a:latin typeface="Open Sans"/>
              </a:rPr>
              <a:t>, KPMG Impact Ventures</a:t>
            </a:r>
          </a:p>
        </p:txBody>
      </p:sp>
      <p:sp>
        <p:nvSpPr>
          <p:cNvPr id="7" name="TextBox 6"/>
          <p:cNvSpPr txBox="1"/>
          <p:nvPr/>
        </p:nvSpPr>
        <p:spPr>
          <a:xfrm>
            <a:off x="11731180" y="6426064"/>
            <a:ext cx="433811" cy="369332"/>
          </a:xfrm>
          <a:prstGeom prst="rect">
            <a:avLst/>
          </a:prstGeom>
          <a:noFill/>
        </p:spPr>
        <p:txBody>
          <a:bodyPr wrap="square" rtlCol="0">
            <a:spAutoFit/>
          </a:bodyPr>
          <a:lstStyle/>
          <a:p>
            <a:r>
              <a:rPr lang="en-CA" dirty="0"/>
              <a:t>17</a:t>
            </a:r>
          </a:p>
        </p:txBody>
      </p:sp>
    </p:spTree>
    <p:extLst>
      <p:ext uri="{BB962C8B-B14F-4D97-AF65-F5344CB8AC3E}">
        <p14:creationId xmlns:p14="http://schemas.microsoft.com/office/powerpoint/2010/main" val="339704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C4236F-3A81-BC4D-A43A-6194B859204A}" type="slidenum">
              <a:rPr lang="en-CA" noProof="0" smtClean="0"/>
              <a:t>2</a:t>
            </a:fld>
            <a:endParaRPr lang="en-CA" noProof="0" dirty="0"/>
          </a:p>
        </p:txBody>
      </p:sp>
      <p:sp>
        <p:nvSpPr>
          <p:cNvPr id="3" name="Title 2"/>
          <p:cNvSpPr>
            <a:spLocks noGrp="1"/>
          </p:cNvSpPr>
          <p:nvPr>
            <p:ph type="title"/>
          </p:nvPr>
        </p:nvSpPr>
        <p:spPr>
          <a:xfrm>
            <a:off x="2852065" y="230188"/>
            <a:ext cx="9405256" cy="945469"/>
          </a:xfrm>
        </p:spPr>
        <p:txBody>
          <a:bodyPr>
            <a:noAutofit/>
          </a:bodyPr>
          <a:lstStyle/>
          <a:p>
            <a:r>
              <a:rPr lang="en-CA" sz="2800" dirty="0">
                <a:latin typeface="Helvetica" panose="020B0604020202020204" pitchFamily="34" charset="0"/>
                <a:ea typeface="Open Sans" panose="020B0606030504020204" pitchFamily="34" charset="0"/>
                <a:cs typeface="Helvetica" panose="020B0604020202020204" pitchFamily="34" charset="0"/>
              </a:rPr>
              <a:t>Why a Social Innovation and Social Finance Strategy? </a:t>
            </a:r>
            <a:endParaRPr lang="en-CA" sz="2800" dirty="0"/>
          </a:p>
        </p:txBody>
      </p:sp>
      <p:sp>
        <p:nvSpPr>
          <p:cNvPr id="5" name="TextBox 4"/>
          <p:cNvSpPr txBox="1"/>
          <p:nvPr/>
        </p:nvSpPr>
        <p:spPr>
          <a:xfrm>
            <a:off x="631371" y="1262743"/>
            <a:ext cx="10602685" cy="923330"/>
          </a:xfrm>
          <a:prstGeom prst="rect">
            <a:avLst/>
          </a:prstGeom>
          <a:noFill/>
        </p:spPr>
        <p:txBody>
          <a:bodyPr wrap="square" rtlCol="0">
            <a:spAutoFit/>
          </a:bodyPr>
          <a:lstStyle/>
          <a:p>
            <a:pPr algn="ctr"/>
            <a:r>
              <a:rPr lang="en-CA" dirty="0">
                <a:latin typeface="Helvetica" panose="020B0604020202020204" pitchFamily="34" charset="0"/>
                <a:cs typeface="Helvetica" panose="020B0604020202020204" pitchFamily="34" charset="0"/>
              </a:rPr>
              <a:t>Canada faces certain </a:t>
            </a:r>
            <a:r>
              <a:rPr lang="en-CA" b="1" dirty="0">
                <a:latin typeface="Helvetica" panose="020B0604020202020204" pitchFamily="34" charset="0"/>
                <a:cs typeface="Helvetica" panose="020B0604020202020204" pitchFamily="34" charset="0"/>
              </a:rPr>
              <a:t>complex and persistent social and environmental challenges, </a:t>
            </a:r>
            <a:r>
              <a:rPr lang="en-CA" dirty="0">
                <a:latin typeface="Helvetica" panose="020B0604020202020204" pitchFamily="34" charset="0"/>
                <a:cs typeface="Helvetica" panose="020B0604020202020204" pitchFamily="34" charset="0"/>
              </a:rPr>
              <a:t>that have not been effectively addressed through traditional solutions.  For example:</a:t>
            </a:r>
          </a:p>
          <a:p>
            <a:endParaRPr lang="en-CA" dirty="0"/>
          </a:p>
        </p:txBody>
      </p:sp>
      <p:sp>
        <p:nvSpPr>
          <p:cNvPr id="6" name="TextBox 5"/>
          <p:cNvSpPr txBox="1"/>
          <p:nvPr/>
        </p:nvSpPr>
        <p:spPr>
          <a:xfrm>
            <a:off x="424540" y="2299470"/>
            <a:ext cx="2808515" cy="923330"/>
          </a:xfrm>
          <a:prstGeom prst="rect">
            <a:avLst/>
          </a:prstGeom>
          <a:solidFill>
            <a:srgbClr val="D7F8F9"/>
          </a:solidFill>
        </p:spPr>
        <p:txBody>
          <a:bodyPr wrap="square" rtlCol="0" anchor="ctr">
            <a:spAutoFit/>
          </a:bodyPr>
          <a:lstStyle/>
          <a:p>
            <a:pPr algn="ctr"/>
            <a:r>
              <a:rPr lang="en-CA" b="1" dirty="0"/>
              <a:t>5% </a:t>
            </a:r>
            <a:r>
              <a:rPr lang="en-CA" dirty="0"/>
              <a:t>of children and </a:t>
            </a:r>
            <a:r>
              <a:rPr lang="en-CA" b="1" dirty="0"/>
              <a:t>8% </a:t>
            </a:r>
            <a:r>
              <a:rPr lang="en-CA" dirty="0"/>
              <a:t>of adults live in food insecure households.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494" y="3203524"/>
            <a:ext cx="1308945" cy="1036684"/>
          </a:xfrm>
          <a:prstGeom prst="rect">
            <a:avLst/>
          </a:prstGeom>
        </p:spPr>
      </p:pic>
      <p:sp>
        <p:nvSpPr>
          <p:cNvPr id="8" name="TextBox 7"/>
          <p:cNvSpPr txBox="1"/>
          <p:nvPr/>
        </p:nvSpPr>
        <p:spPr>
          <a:xfrm>
            <a:off x="4882912" y="2186073"/>
            <a:ext cx="2993570" cy="1200329"/>
          </a:xfrm>
          <a:prstGeom prst="rect">
            <a:avLst/>
          </a:prstGeom>
          <a:solidFill>
            <a:srgbClr val="D7F8F9"/>
          </a:solidFill>
        </p:spPr>
        <p:txBody>
          <a:bodyPr wrap="square" rtlCol="0">
            <a:spAutoFit/>
          </a:bodyPr>
          <a:lstStyle/>
          <a:p>
            <a:pPr algn="ctr"/>
            <a:r>
              <a:rPr lang="en-CA" dirty="0"/>
              <a:t>The employment rate of Canadians with disabilities is </a:t>
            </a:r>
            <a:r>
              <a:rPr lang="en-CA" b="1" dirty="0"/>
              <a:t>49%</a:t>
            </a:r>
            <a:r>
              <a:rPr lang="en-CA" dirty="0"/>
              <a:t>, compared to </a:t>
            </a:r>
            <a:r>
              <a:rPr lang="en-CA" b="1" dirty="0"/>
              <a:t>76%</a:t>
            </a:r>
            <a:r>
              <a:rPr lang="en-CA" dirty="0"/>
              <a:t> for those without.</a:t>
            </a:r>
          </a:p>
        </p:txBody>
      </p:sp>
      <p:sp>
        <p:nvSpPr>
          <p:cNvPr id="9" name="TextBox 8"/>
          <p:cNvSpPr txBox="1"/>
          <p:nvPr/>
        </p:nvSpPr>
        <p:spPr>
          <a:xfrm>
            <a:off x="9139854" y="2280194"/>
            <a:ext cx="2570113" cy="923330"/>
          </a:xfrm>
          <a:prstGeom prst="rect">
            <a:avLst/>
          </a:prstGeom>
          <a:solidFill>
            <a:srgbClr val="D7F8F9"/>
          </a:solidFill>
        </p:spPr>
        <p:txBody>
          <a:bodyPr wrap="square" rtlCol="0">
            <a:spAutoFit/>
          </a:bodyPr>
          <a:lstStyle/>
          <a:p>
            <a:pPr algn="ctr"/>
            <a:r>
              <a:rPr lang="en-CA" dirty="0"/>
              <a:t>Between </a:t>
            </a:r>
            <a:r>
              <a:rPr lang="en-CA" b="1" dirty="0"/>
              <a:t>36%</a:t>
            </a:r>
            <a:r>
              <a:rPr lang="en-CA" dirty="0"/>
              <a:t> and </a:t>
            </a:r>
            <a:r>
              <a:rPr lang="en-CA" b="1" dirty="0"/>
              <a:t>38%</a:t>
            </a:r>
            <a:r>
              <a:rPr lang="en-CA" dirty="0"/>
              <a:t> of refugees report </a:t>
            </a:r>
            <a:r>
              <a:rPr lang="en-CA" b="1" dirty="0"/>
              <a:t>severe emotional</a:t>
            </a:r>
            <a:r>
              <a:rPr lang="en-CA" dirty="0"/>
              <a:t> difficulties.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9103" y="3294963"/>
            <a:ext cx="1110751" cy="853806"/>
          </a:xfrm>
          <a:prstGeom prst="rect">
            <a:avLst/>
          </a:prstGeom>
        </p:spPr>
      </p:pic>
      <p:sp>
        <p:nvSpPr>
          <p:cNvPr id="12" name="TextBox 11"/>
          <p:cNvSpPr txBox="1"/>
          <p:nvPr/>
        </p:nvSpPr>
        <p:spPr>
          <a:xfrm>
            <a:off x="8131220" y="4629188"/>
            <a:ext cx="2667407" cy="1200329"/>
          </a:xfrm>
          <a:prstGeom prst="rect">
            <a:avLst/>
          </a:prstGeom>
          <a:solidFill>
            <a:srgbClr val="D7F8F9"/>
          </a:solidFill>
        </p:spPr>
        <p:txBody>
          <a:bodyPr wrap="square" rtlCol="0">
            <a:spAutoFit/>
          </a:bodyPr>
          <a:lstStyle/>
          <a:p>
            <a:pPr algn="ctr"/>
            <a:r>
              <a:rPr lang="en-CA" b="1" dirty="0"/>
              <a:t>1 in 5 </a:t>
            </a:r>
            <a:r>
              <a:rPr lang="en-CA" dirty="0"/>
              <a:t>seniors reports feeling a lack of companionship, left out or isolated from others.</a:t>
            </a:r>
          </a:p>
        </p:txBody>
      </p:sp>
      <p:sp>
        <p:nvSpPr>
          <p:cNvPr id="13" name="TextBox 12"/>
          <p:cNvSpPr txBox="1"/>
          <p:nvPr/>
        </p:nvSpPr>
        <p:spPr>
          <a:xfrm>
            <a:off x="2919429" y="4629188"/>
            <a:ext cx="2329542" cy="1200329"/>
          </a:xfrm>
          <a:prstGeom prst="rect">
            <a:avLst/>
          </a:prstGeom>
          <a:solidFill>
            <a:srgbClr val="D7F8F9"/>
          </a:solidFill>
        </p:spPr>
        <p:txBody>
          <a:bodyPr wrap="square" rtlCol="0">
            <a:spAutoFit/>
          </a:bodyPr>
          <a:lstStyle/>
          <a:p>
            <a:pPr algn="ctr"/>
            <a:r>
              <a:rPr lang="en-CA" b="1" dirty="0"/>
              <a:t>28% </a:t>
            </a:r>
            <a:r>
              <a:rPr lang="en-CA" dirty="0"/>
              <a:t>of on-reserve First Nations people and </a:t>
            </a:r>
            <a:r>
              <a:rPr lang="en-CA" b="1" dirty="0"/>
              <a:t>30% </a:t>
            </a:r>
            <a:r>
              <a:rPr lang="en-CA" dirty="0"/>
              <a:t>of Inuit live in </a:t>
            </a:r>
            <a:r>
              <a:rPr lang="en-CA" b="1" dirty="0"/>
              <a:t>crowded homes</a:t>
            </a:r>
            <a:r>
              <a:rPr lang="en-CA" dirty="0"/>
              <a:t>.</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295540" y="4779802"/>
            <a:ext cx="1177447" cy="899097"/>
          </a:xfrm>
          <a:prstGeom prst="rect">
            <a:avLst/>
          </a:prstGeom>
        </p:spPr>
      </p:pic>
      <p:sp>
        <p:nvSpPr>
          <p:cNvPr id="16" name="Rectangle 15"/>
          <p:cNvSpPr/>
          <p:nvPr/>
        </p:nvSpPr>
        <p:spPr>
          <a:xfrm>
            <a:off x="6177243" y="4779802"/>
            <a:ext cx="1477485" cy="8990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3499" y="4291846"/>
            <a:ext cx="1964972" cy="1964972"/>
          </a:xfrm>
          <a:prstGeom prst="rect">
            <a:avLst/>
          </a:prstGeom>
        </p:spPr>
      </p:pic>
    </p:spTree>
    <p:extLst>
      <p:ext uri="{BB962C8B-B14F-4D97-AF65-F5344CB8AC3E}">
        <p14:creationId xmlns:p14="http://schemas.microsoft.com/office/powerpoint/2010/main" val="4206986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722" y="254000"/>
            <a:ext cx="9413044" cy="905933"/>
          </a:xfrm>
        </p:spPr>
        <p:txBody>
          <a:bodyPr>
            <a:noAutofit/>
          </a:bodyPr>
          <a:lstStyle/>
          <a:p>
            <a:r>
              <a:rPr lang="en-CA" sz="2800" dirty="0">
                <a:latin typeface="Helvetica" panose="020B0604020202020204" pitchFamily="34" charset="0"/>
                <a:ea typeface="Open Sans" panose="020B0606030504020204" pitchFamily="34" charset="0"/>
                <a:cs typeface="Helvetica" panose="020B0604020202020204" pitchFamily="34" charset="0"/>
              </a:rPr>
              <a:t>Why a Social Innovation and Social Finance Strategy? </a:t>
            </a:r>
          </a:p>
        </p:txBody>
      </p:sp>
      <p:sp>
        <p:nvSpPr>
          <p:cNvPr id="3" name="Content Placeholder 2"/>
          <p:cNvSpPr>
            <a:spLocks noGrp="1"/>
          </p:cNvSpPr>
          <p:nvPr>
            <p:ph idx="1"/>
          </p:nvPr>
        </p:nvSpPr>
        <p:spPr>
          <a:xfrm>
            <a:off x="466785" y="1412775"/>
            <a:ext cx="11596909" cy="4703171"/>
          </a:xfrm>
        </p:spPr>
        <p:txBody>
          <a:bodyPr>
            <a:normAutofit fontScale="92500" lnSpcReduction="20000"/>
          </a:bodyPr>
          <a:lstStyle/>
          <a:p>
            <a:pPr marL="0" indent="0">
              <a:buNone/>
            </a:pPr>
            <a:endParaRPr lang="en-CA" sz="2600" dirty="0">
              <a:latin typeface="Helvetica" panose="020B0604020202020204" pitchFamily="34" charset="0"/>
              <a:cs typeface="Helvetica" panose="020B0604020202020204" pitchFamily="34" charset="0"/>
            </a:endParaRPr>
          </a:p>
          <a:p>
            <a:r>
              <a:rPr lang="en-CA" sz="2600" dirty="0">
                <a:latin typeface="Helvetica" panose="020B0604020202020204" pitchFamily="34" charset="0"/>
                <a:cs typeface="Helvetica" panose="020B0604020202020204" pitchFamily="34" charset="0"/>
              </a:rPr>
              <a:t>A collective awareness is emerging that we need to </a:t>
            </a:r>
            <a:r>
              <a:rPr lang="en-CA" sz="2600" b="1" dirty="0">
                <a:latin typeface="Helvetica" panose="020B0604020202020204" pitchFamily="34" charset="0"/>
                <a:cs typeface="Helvetica" panose="020B0604020202020204" pitchFamily="34" charset="0"/>
              </a:rPr>
              <a:t>think and act differently </a:t>
            </a:r>
            <a:r>
              <a:rPr lang="en-CA" sz="2600" dirty="0">
                <a:latin typeface="Helvetica" panose="020B0604020202020204" pitchFamily="34" charset="0"/>
                <a:cs typeface="Helvetica" panose="020B0604020202020204" pitchFamily="34" charset="0"/>
              </a:rPr>
              <a:t>if we are to create better social and environmental outcomes for Canadians.  </a:t>
            </a:r>
          </a:p>
          <a:p>
            <a:pPr lvl="1"/>
            <a:r>
              <a:rPr lang="en-CA" sz="2200" dirty="0">
                <a:latin typeface="Helvetica" panose="020B0604020202020204" pitchFamily="34" charset="0"/>
                <a:cs typeface="Helvetica" panose="020B0604020202020204" pitchFamily="34" charset="0"/>
              </a:rPr>
              <a:t>Actors in all parts of society are breaking out of their historically defined roles, merging profit and purpose</a:t>
            </a:r>
          </a:p>
          <a:p>
            <a:pPr lvl="1">
              <a:spcAft>
                <a:spcPts val="1200"/>
              </a:spcAft>
            </a:pPr>
            <a:r>
              <a:rPr lang="en-CA" sz="2200" dirty="0">
                <a:latin typeface="Helvetica" panose="020B0604020202020204" pitchFamily="34" charset="0"/>
                <a:cs typeface="Helvetica" panose="020B0604020202020204" pitchFamily="34" charset="0"/>
              </a:rPr>
              <a:t>Governments around the world are recognizing the important contribution that the social sector makes to economic growth and that innovation must be supported beyond the business and tech sectors.  </a:t>
            </a:r>
            <a:endParaRPr lang="en-CA" sz="2600" dirty="0">
              <a:latin typeface="Helvetica" panose="020B0604020202020204" pitchFamily="34" charset="0"/>
              <a:cs typeface="Helvetica" panose="020B0604020202020204" pitchFamily="34" charset="0"/>
            </a:endParaRPr>
          </a:p>
          <a:p>
            <a:r>
              <a:rPr lang="en-CA" sz="2600" dirty="0">
                <a:latin typeface="Helvetica" panose="020B0604020202020204" pitchFamily="34" charset="0"/>
                <a:cs typeface="Helvetica" panose="020B0604020202020204" pitchFamily="34" charset="0"/>
              </a:rPr>
              <a:t>Investing in social innovation and social finance will help the</a:t>
            </a:r>
            <a:r>
              <a:rPr lang="en-CA" sz="2600" b="1" dirty="0">
                <a:latin typeface="Helvetica" panose="020B0604020202020204" pitchFamily="34" charset="0"/>
                <a:cs typeface="Helvetica" panose="020B0604020202020204" pitchFamily="34" charset="0"/>
              </a:rPr>
              <a:t> </a:t>
            </a:r>
            <a:r>
              <a:rPr lang="en-CA" sz="2600" dirty="0">
                <a:latin typeface="Helvetica" panose="020B0604020202020204" pitchFamily="34" charset="0"/>
                <a:cs typeface="Helvetica" panose="020B0604020202020204" pitchFamily="34" charset="0"/>
              </a:rPr>
              <a:t>Government of Canada to:</a:t>
            </a:r>
          </a:p>
          <a:p>
            <a:pPr lvl="1"/>
            <a:r>
              <a:rPr lang="en-CA" sz="2200" dirty="0">
                <a:latin typeface="Helvetica" panose="020B0604020202020204" pitchFamily="34" charset="0"/>
                <a:cs typeface="Helvetica" panose="020B0604020202020204" pitchFamily="34" charset="0"/>
              </a:rPr>
              <a:t>Enable and support communities and social purpose organizations across Canada to make real progress on issues that matter</a:t>
            </a:r>
          </a:p>
          <a:p>
            <a:pPr lvl="1"/>
            <a:r>
              <a:rPr lang="en-CA" sz="2200" dirty="0">
                <a:latin typeface="Helvetica" panose="020B0604020202020204" pitchFamily="34" charset="0"/>
                <a:cs typeface="Helvetica" panose="020B0604020202020204" pitchFamily="34" charset="0"/>
              </a:rPr>
              <a:t>Deliver better and measurable outcomes in Government priority areas (e.g. poverty)</a:t>
            </a:r>
          </a:p>
          <a:p>
            <a:pPr lvl="1"/>
            <a:r>
              <a:rPr lang="en-CA" sz="2200" dirty="0">
                <a:latin typeface="Helvetica" panose="020B0604020202020204" pitchFamily="34" charset="0"/>
                <a:cs typeface="Helvetica" panose="020B0604020202020204" pitchFamily="34" charset="0"/>
              </a:rPr>
              <a:t>Make Canada a global leader in social innovation and provide new tools to help Canada meet its UN’s Sustainable Development Goals </a:t>
            </a:r>
            <a:endParaRPr lang="en-CA" sz="2000" dirty="0">
              <a:latin typeface="Open Sans"/>
            </a:endParaRPr>
          </a:p>
        </p:txBody>
      </p:sp>
      <p:sp>
        <p:nvSpPr>
          <p:cNvPr id="10" name="TextBox 9"/>
          <p:cNvSpPr txBox="1"/>
          <p:nvPr/>
        </p:nvSpPr>
        <p:spPr>
          <a:xfrm>
            <a:off x="11731180" y="6426064"/>
            <a:ext cx="433811" cy="369332"/>
          </a:xfrm>
          <a:prstGeom prst="rect">
            <a:avLst/>
          </a:prstGeom>
          <a:noFill/>
        </p:spPr>
        <p:txBody>
          <a:bodyPr wrap="square" rtlCol="0">
            <a:spAutoFit/>
          </a:bodyPr>
          <a:lstStyle/>
          <a:p>
            <a:r>
              <a:rPr lang="en-CA" dirty="0"/>
              <a:t>5</a:t>
            </a:r>
          </a:p>
        </p:txBody>
      </p:sp>
      <p:sp>
        <p:nvSpPr>
          <p:cNvPr id="11" name="Espace réservé du contenu 1"/>
          <p:cNvSpPr txBox="1">
            <a:spLocks/>
          </p:cNvSpPr>
          <p:nvPr/>
        </p:nvSpPr>
        <p:spPr>
          <a:xfrm>
            <a:off x="542088" y="5107835"/>
            <a:ext cx="10983505" cy="10081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endParaRPr lang="en-CA" sz="2000" dirty="0"/>
          </a:p>
        </p:txBody>
      </p:sp>
    </p:spTree>
    <p:extLst>
      <p:ext uri="{BB962C8B-B14F-4D97-AF65-F5344CB8AC3E}">
        <p14:creationId xmlns:p14="http://schemas.microsoft.com/office/powerpoint/2010/main" val="3978694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0249" y="340229"/>
            <a:ext cx="9624151" cy="828169"/>
          </a:xfrm>
        </p:spPr>
        <p:txBody>
          <a:bodyPr>
            <a:normAutofit/>
          </a:bodyPr>
          <a:lstStyle/>
          <a:p>
            <a:r>
              <a:rPr lang="en-US" sz="2800" dirty="0">
                <a:latin typeface="Helvetica" panose="020B0604020202020204" pitchFamily="34" charset="0"/>
                <a:ea typeface="Open Sans" panose="020B0606030504020204" pitchFamily="34" charset="0"/>
                <a:cs typeface="Helvetica" panose="020B0604020202020204" pitchFamily="34" charset="0"/>
              </a:rPr>
              <a:t>Context</a:t>
            </a:r>
          </a:p>
        </p:txBody>
      </p:sp>
      <p:sp>
        <p:nvSpPr>
          <p:cNvPr id="3" name="Content Placeholder 2"/>
          <p:cNvSpPr>
            <a:spLocks noGrp="1"/>
          </p:cNvSpPr>
          <p:nvPr>
            <p:ph idx="1"/>
          </p:nvPr>
        </p:nvSpPr>
        <p:spPr>
          <a:xfrm>
            <a:off x="609601" y="1658396"/>
            <a:ext cx="10972800" cy="4104456"/>
          </a:xfrm>
        </p:spPr>
        <p:txBody>
          <a:bodyPr>
            <a:normAutofit/>
          </a:bodyPr>
          <a:lstStyle/>
          <a:p>
            <a:r>
              <a:rPr lang="en-US" sz="2400" dirty="0">
                <a:latin typeface="Helvetica" panose="020B0604020202020204" pitchFamily="34" charset="0"/>
                <a:cs typeface="Helvetica" panose="020B0604020202020204" pitchFamily="34" charset="0"/>
              </a:rPr>
              <a:t>Development of a federal Social Innovation and Social Finance (SI/SF) Strategy is a joint mandate commitment shared between the Minister of Families, Children and Social Development and the Minister of Employment, Workforce Development and </a:t>
            </a:r>
            <a:r>
              <a:rPr lang="en-US" sz="2400" dirty="0" err="1">
                <a:latin typeface="Helvetica" panose="020B0604020202020204" pitchFamily="34" charset="0"/>
                <a:cs typeface="Helvetica" panose="020B0604020202020204" pitchFamily="34" charset="0"/>
              </a:rPr>
              <a:t>Labour</a:t>
            </a:r>
            <a:r>
              <a:rPr lang="en-US" sz="2400" dirty="0">
                <a:latin typeface="Helvetica" panose="020B0604020202020204" pitchFamily="34" charset="0"/>
                <a:cs typeface="Helvetica" panose="020B0604020202020204" pitchFamily="34" charset="0"/>
              </a:rPr>
              <a:t>.</a:t>
            </a:r>
          </a:p>
          <a:p>
            <a:endParaRPr lang="en-US" sz="2400" dirty="0">
              <a:latin typeface="Helvetica" panose="020B0604020202020204" pitchFamily="34" charset="0"/>
              <a:cs typeface="Helvetica" panose="020B0604020202020204" pitchFamily="34" charset="0"/>
            </a:endParaRPr>
          </a:p>
          <a:p>
            <a:r>
              <a:rPr lang="en-US" sz="2400" dirty="0">
                <a:latin typeface="Helvetica" panose="020B0604020202020204" pitchFamily="34" charset="0"/>
                <a:cs typeface="Helvetica" panose="020B0604020202020204" pitchFamily="34" charset="0"/>
              </a:rPr>
              <a:t>A Co-Creation Steering Group composed of 16 external stakeholders and one Government official was appointed in June 2017 </a:t>
            </a:r>
            <a:r>
              <a:rPr lang="en-CA" sz="2400" dirty="0">
                <a:latin typeface="Helvetica" panose="020B0604020202020204" pitchFamily="34" charset="0"/>
                <a:cs typeface="Helvetica" panose="020B0604020202020204" pitchFamily="34" charset="0"/>
              </a:rPr>
              <a:t>with the mandate to guide the development of a SI/SF Strategy for Canada and provide recommendations for Government consideration by June 2018.</a:t>
            </a:r>
          </a:p>
          <a:p>
            <a:endParaRPr lang="en-US" dirty="0"/>
          </a:p>
          <a:p>
            <a:endParaRPr lang="en-US" dirty="0"/>
          </a:p>
          <a:p>
            <a:pPr marL="0" indent="0">
              <a:buNone/>
            </a:pPr>
            <a:endParaRPr lang="en-CA" dirty="0"/>
          </a:p>
          <a:p>
            <a:pPr defTabSz="914400"/>
            <a:endParaRPr lang="en-US" sz="1600" dirty="0">
              <a:solidFill>
                <a:srgbClr val="7E8C8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11731180" y="6426064"/>
            <a:ext cx="433811" cy="369332"/>
          </a:xfrm>
          <a:prstGeom prst="rect">
            <a:avLst/>
          </a:prstGeom>
          <a:noFill/>
        </p:spPr>
        <p:txBody>
          <a:bodyPr wrap="square" rtlCol="0">
            <a:spAutoFit/>
          </a:bodyPr>
          <a:lstStyle/>
          <a:p>
            <a:r>
              <a:rPr lang="en-CA" dirty="0"/>
              <a:t>2</a:t>
            </a:r>
          </a:p>
        </p:txBody>
      </p:sp>
    </p:spTree>
    <p:extLst>
      <p:ext uri="{BB962C8B-B14F-4D97-AF65-F5344CB8AC3E}">
        <p14:creationId xmlns:p14="http://schemas.microsoft.com/office/powerpoint/2010/main" val="1319940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C4236F-3A81-BC4D-A43A-6194B859204A}" type="slidenum">
              <a:rPr lang="en-CA" noProof="0" smtClean="0"/>
              <a:t>5</a:t>
            </a:fld>
            <a:endParaRPr lang="en-CA" noProof="0" dirty="0"/>
          </a:p>
        </p:txBody>
      </p:sp>
      <p:sp>
        <p:nvSpPr>
          <p:cNvPr id="4" name="Title 3"/>
          <p:cNvSpPr>
            <a:spLocks noGrp="1"/>
          </p:cNvSpPr>
          <p:nvPr>
            <p:ph type="title"/>
          </p:nvPr>
        </p:nvSpPr>
        <p:spPr/>
        <p:txBody>
          <a:bodyPr/>
          <a:lstStyle/>
          <a:p>
            <a:r>
              <a:rPr lang="en-CA" b="1" dirty="0"/>
              <a:t>Engaging With Canadians</a:t>
            </a:r>
          </a:p>
        </p:txBody>
      </p:sp>
      <p:pic>
        <p:nvPicPr>
          <p:cNvPr id="1028" name="Picture 4" descr="\\hrdc-drhc.net\settings\FolderRedir\QC\QC2\jessica.slade\Desktop\strat.png"/>
          <p:cNvPicPr>
            <a:picLocks noChangeAspect="1" noChangeArrowheads="1"/>
          </p:cNvPicPr>
          <p:nvPr/>
        </p:nvPicPr>
        <p:blipFill rotWithShape="1">
          <a:blip r:embed="rId3">
            <a:extLst>
              <a:ext uri="{28A0092B-C50C-407E-A947-70E740481C1C}">
                <a14:useLocalDpi xmlns:a14="http://schemas.microsoft.com/office/drawing/2010/main" val="0"/>
              </a:ext>
            </a:extLst>
          </a:blip>
          <a:srcRect t="17142" b="37531"/>
          <a:stretch/>
        </p:blipFill>
        <p:spPr bwMode="auto">
          <a:xfrm>
            <a:off x="0" y="1771171"/>
            <a:ext cx="6369457" cy="3512844"/>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3708875" y="1503016"/>
            <a:ext cx="2177753" cy="1735841"/>
          </a:xfrm>
          <a:prstGeom prst="ellipse">
            <a:avLst/>
          </a:prstGeom>
          <a:solidFill>
            <a:srgbClr val="D7F8F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pic>
        <p:nvPicPr>
          <p:cNvPr id="1026" name="Picture 2" descr="\\hrdc-drhc.net\settings\FolderRedir\QC\QC2\jessica.slade\Desktop\strat.png"/>
          <p:cNvPicPr>
            <a:picLocks noChangeAspect="1" noChangeArrowheads="1"/>
          </p:cNvPicPr>
          <p:nvPr/>
        </p:nvPicPr>
        <p:blipFill rotWithShape="1">
          <a:blip r:embed="rId3">
            <a:extLst>
              <a:ext uri="{28A0092B-C50C-407E-A947-70E740481C1C}">
                <a14:useLocalDpi xmlns:a14="http://schemas.microsoft.com/office/drawing/2010/main" val="0"/>
              </a:ext>
            </a:extLst>
          </a:blip>
          <a:srcRect t="10681" b="83202"/>
          <a:stretch/>
        </p:blipFill>
        <p:spPr bwMode="auto">
          <a:xfrm>
            <a:off x="4012062" y="1186299"/>
            <a:ext cx="7821006" cy="5821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2477" y="4384094"/>
            <a:ext cx="1591734" cy="1568109"/>
          </a:xfrm>
          <a:prstGeom prst="rect">
            <a:avLst/>
          </a:prstGeom>
        </p:spPr>
      </p:pic>
      <p:pic>
        <p:nvPicPr>
          <p:cNvPr id="1029" name="Picture 5" descr="\\hrdc-drhc.net\settings\FolderRedir\QC\QC2\jessica.slade\Desktop\strat.png"/>
          <p:cNvPicPr>
            <a:picLocks noChangeAspect="1" noChangeArrowheads="1"/>
          </p:cNvPicPr>
          <p:nvPr/>
        </p:nvPicPr>
        <p:blipFill rotWithShape="1">
          <a:blip r:embed="rId3">
            <a:extLst>
              <a:ext uri="{28A0092B-C50C-407E-A947-70E740481C1C}">
                <a14:useLocalDpi xmlns:a14="http://schemas.microsoft.com/office/drawing/2010/main" val="0"/>
              </a:ext>
            </a:extLst>
          </a:blip>
          <a:srcRect t="84501" b="5146"/>
          <a:stretch/>
        </p:blipFill>
        <p:spPr bwMode="auto">
          <a:xfrm>
            <a:off x="6220342" y="3571530"/>
            <a:ext cx="5838788" cy="73546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3828519" y="3708874"/>
            <a:ext cx="2177753" cy="1668669"/>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3" name="Oval 12"/>
          <p:cNvSpPr/>
          <p:nvPr/>
        </p:nvSpPr>
        <p:spPr>
          <a:xfrm>
            <a:off x="4771398" y="2734654"/>
            <a:ext cx="1716215" cy="1572337"/>
          </a:xfrm>
          <a:prstGeom prst="ellipse">
            <a:avLst/>
          </a:prstGeom>
          <a:solidFill>
            <a:srgbClr val="D7F8F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pic>
        <p:nvPicPr>
          <p:cNvPr id="1027" name="Picture 3" descr="\\hrdc-drhc.net\settings\FolderRedir\QC\QC2\jessica.slade\Desktop\strat.png"/>
          <p:cNvPicPr>
            <a:picLocks noChangeAspect="1" noChangeArrowheads="1"/>
          </p:cNvPicPr>
          <p:nvPr/>
        </p:nvPicPr>
        <p:blipFill rotWithShape="1">
          <a:blip r:embed="rId3">
            <a:extLst>
              <a:ext uri="{28A0092B-C50C-407E-A947-70E740481C1C}">
                <a14:useLocalDpi xmlns:a14="http://schemas.microsoft.com/office/drawing/2010/main" val="0"/>
              </a:ext>
            </a:extLst>
          </a:blip>
          <a:srcRect l="1369" t="62755" r="1398" b="16515"/>
          <a:stretch/>
        </p:blipFill>
        <p:spPr bwMode="auto">
          <a:xfrm>
            <a:off x="4320625" y="4384094"/>
            <a:ext cx="5896598" cy="15296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763709" y="1989602"/>
            <a:ext cx="2068083" cy="830997"/>
          </a:xfrm>
          <a:prstGeom prst="rect">
            <a:avLst/>
          </a:prstGeom>
          <a:noFill/>
        </p:spPr>
        <p:txBody>
          <a:bodyPr wrap="square" rtlCol="0">
            <a:spAutoFit/>
          </a:bodyPr>
          <a:lstStyle/>
          <a:p>
            <a:pPr algn="ctr"/>
            <a:r>
              <a:rPr lang="en-CA" sz="1200" dirty="0"/>
              <a:t>The SI/SF Steering Group’s </a:t>
            </a:r>
          </a:p>
          <a:p>
            <a:pPr algn="ctr"/>
            <a:r>
              <a:rPr lang="en-CA" sz="1200" b="1" dirty="0"/>
              <a:t>17 members </a:t>
            </a:r>
            <a:r>
              <a:rPr lang="en-CA" sz="1200" dirty="0"/>
              <a:t>engaged with </a:t>
            </a:r>
            <a:r>
              <a:rPr lang="en-CA" sz="1200" b="1" dirty="0"/>
              <a:t>hundreds </a:t>
            </a:r>
            <a:r>
              <a:rPr lang="en-CA" sz="1200" dirty="0"/>
              <a:t>of Canadian individuals and organizations.</a:t>
            </a:r>
          </a:p>
        </p:txBody>
      </p:sp>
      <p:sp>
        <p:nvSpPr>
          <p:cNvPr id="16" name="TextBox 15"/>
          <p:cNvSpPr txBox="1"/>
          <p:nvPr/>
        </p:nvSpPr>
        <p:spPr>
          <a:xfrm>
            <a:off x="7815944" y="1989602"/>
            <a:ext cx="3940628" cy="1384995"/>
          </a:xfrm>
          <a:prstGeom prst="rect">
            <a:avLst/>
          </a:prstGeom>
          <a:solidFill>
            <a:srgbClr val="D7F8F9"/>
          </a:solidFill>
        </p:spPr>
        <p:txBody>
          <a:bodyPr wrap="square" rtlCol="0">
            <a:spAutoFit/>
          </a:bodyPr>
          <a:lstStyle/>
          <a:p>
            <a:pPr algn="ctr"/>
            <a:r>
              <a:rPr lang="en-CA" sz="1400" dirty="0"/>
              <a:t>Consultation and engagement sessions included: </a:t>
            </a:r>
          </a:p>
          <a:p>
            <a:pPr algn="ctr"/>
            <a:r>
              <a:rPr lang="en-CA" sz="1400" b="1" dirty="0"/>
              <a:t>charities and non-profit organizations, Indigenous organizations, foundations, co-operatives and </a:t>
            </a:r>
            <a:r>
              <a:rPr lang="en-CA" sz="1400" b="1" dirty="0" err="1"/>
              <a:t>mutuals</a:t>
            </a:r>
            <a:r>
              <a:rPr lang="en-CA" sz="1400" b="1" dirty="0"/>
              <a:t>, social enterprises, unions, umbrella groups, individual social innovators </a:t>
            </a:r>
          </a:p>
          <a:p>
            <a:pPr algn="ctr"/>
            <a:r>
              <a:rPr lang="en-CA" sz="1400" b="1" dirty="0"/>
              <a:t>and community members.</a:t>
            </a:r>
          </a:p>
        </p:txBody>
      </p:sp>
      <p:sp>
        <p:nvSpPr>
          <p:cNvPr id="17" name="TextBox 16"/>
          <p:cNvSpPr txBox="1"/>
          <p:nvPr/>
        </p:nvSpPr>
        <p:spPr>
          <a:xfrm>
            <a:off x="4771398" y="2917489"/>
            <a:ext cx="1716215" cy="1200329"/>
          </a:xfrm>
          <a:prstGeom prst="rect">
            <a:avLst/>
          </a:prstGeom>
          <a:noFill/>
        </p:spPr>
        <p:txBody>
          <a:bodyPr wrap="square" rtlCol="0">
            <a:spAutoFit/>
          </a:bodyPr>
          <a:lstStyle/>
          <a:p>
            <a:pPr algn="ctr"/>
            <a:r>
              <a:rPr lang="en-CA" sz="1200" b="1" dirty="0"/>
              <a:t>Over 60 </a:t>
            </a:r>
          </a:p>
          <a:p>
            <a:pPr algn="ctr"/>
            <a:r>
              <a:rPr lang="en-CA" sz="1200" dirty="0"/>
              <a:t>consultation and engagement sessions held in person, by teleconference </a:t>
            </a:r>
          </a:p>
          <a:p>
            <a:pPr algn="ctr"/>
            <a:r>
              <a:rPr lang="en-CA" sz="1200" dirty="0"/>
              <a:t>and online.</a:t>
            </a:r>
            <a:endParaRPr lang="en-CA" sz="1200" b="1"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612316">
            <a:off x="855868" y="3400947"/>
            <a:ext cx="161585" cy="161585"/>
          </a:xfrm>
          <a:prstGeom prst="rect">
            <a:avLst/>
          </a:prstGeom>
        </p:spPr>
      </p:pic>
      <p:sp>
        <p:nvSpPr>
          <p:cNvPr id="11" name="TextBox 10"/>
          <p:cNvSpPr txBox="1"/>
          <p:nvPr/>
        </p:nvSpPr>
        <p:spPr>
          <a:xfrm>
            <a:off x="333930" y="3571530"/>
            <a:ext cx="612000" cy="216000"/>
          </a:xfrm>
          <a:prstGeom prst="rect">
            <a:avLst/>
          </a:prstGeom>
          <a:solidFill>
            <a:srgbClr val="F2F2F2">
              <a:alpha val="0"/>
            </a:srgbClr>
          </a:solidFill>
        </p:spPr>
        <p:txBody>
          <a:bodyPr wrap="square" rtlCol="0">
            <a:spAutoFit/>
          </a:bodyPr>
          <a:lstStyle/>
          <a:p>
            <a:r>
              <a:rPr lang="en-CA" sz="1050" b="1" dirty="0"/>
              <a:t>Calgary</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7614" y="1912802"/>
            <a:ext cx="1278167" cy="1487374"/>
          </a:xfrm>
          <a:prstGeom prst="rect">
            <a:avLst/>
          </a:prstGeom>
        </p:spPr>
      </p:pic>
    </p:spTree>
    <p:extLst>
      <p:ext uri="{BB962C8B-B14F-4D97-AF65-F5344CB8AC3E}">
        <p14:creationId xmlns:p14="http://schemas.microsoft.com/office/powerpoint/2010/main" val="34426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2" y="248063"/>
            <a:ext cx="9482668" cy="957611"/>
          </a:xfrm>
        </p:spPr>
        <p:txBody>
          <a:bodyPr>
            <a:normAutofit/>
          </a:bodyPr>
          <a:lstStyle/>
          <a:p>
            <a:r>
              <a:rPr lang="en-CA" sz="3200" dirty="0">
                <a:latin typeface="Helvetica" panose="020B0604020202020204" pitchFamily="34" charset="0"/>
                <a:ea typeface="Open Sans" panose="020B0606030504020204" pitchFamily="34" charset="0"/>
                <a:cs typeface="Helvetica" panose="020B0604020202020204" pitchFamily="34" charset="0"/>
              </a:rPr>
              <a:t>Where we are</a:t>
            </a:r>
            <a:endParaRPr lang="en-US" sz="3200" dirty="0">
              <a:latin typeface="Helvetica" panose="020B0604020202020204" pitchFamily="34" charset="0"/>
              <a:ea typeface="Open Sans" panose="020B0606030504020204" pitchFamily="34" charset="0"/>
              <a:cs typeface="Helvetica" panose="020B0604020202020204" pitchFamily="34" charset="0"/>
            </a:endParaRPr>
          </a:p>
        </p:txBody>
      </p:sp>
      <p:sp>
        <p:nvSpPr>
          <p:cNvPr id="3" name="Content Placeholder 2"/>
          <p:cNvSpPr>
            <a:spLocks noGrp="1"/>
          </p:cNvSpPr>
          <p:nvPr>
            <p:ph idx="1"/>
          </p:nvPr>
        </p:nvSpPr>
        <p:spPr>
          <a:xfrm>
            <a:off x="388058" y="1500119"/>
            <a:ext cx="11463843" cy="4752528"/>
          </a:xfrm>
        </p:spPr>
        <p:txBody>
          <a:bodyPr>
            <a:noAutofit/>
          </a:bodyPr>
          <a:lstStyle/>
          <a:p>
            <a:pPr marL="0" indent="0">
              <a:buNone/>
            </a:pPr>
            <a:endParaRPr lang="en-CA" sz="2000" dirty="0">
              <a:latin typeface="Helvetica" panose="020B0604020202020204" pitchFamily="34" charset="0"/>
              <a:ea typeface="Open Sans" panose="020B0606030504020204" pitchFamily="34" charset="0"/>
              <a:cs typeface="Helvetica" panose="020B0604020202020204" pitchFamily="34" charset="0"/>
            </a:endParaRPr>
          </a:p>
          <a:p>
            <a:r>
              <a:rPr lang="en-CA" sz="2000" dirty="0">
                <a:latin typeface="Helvetica" panose="020B0604020202020204" pitchFamily="34" charset="0"/>
                <a:ea typeface="Open Sans" panose="020B0606030504020204" pitchFamily="34" charset="0"/>
                <a:cs typeface="Helvetica" panose="020B0604020202020204" pitchFamily="34" charset="0"/>
              </a:rPr>
              <a:t>The Steering Group has a one-year mandate (June 2017 – June 2018) and has</a:t>
            </a:r>
            <a:r>
              <a:rPr lang="en-US" sz="2000" dirty="0">
                <a:latin typeface="Helvetica" panose="020B0604020202020204" pitchFamily="34" charset="0"/>
                <a:ea typeface="Open Sans" panose="020B0606030504020204" pitchFamily="34" charset="0"/>
                <a:cs typeface="Helvetica" panose="020B0604020202020204" pitchFamily="34" charset="0"/>
              </a:rPr>
              <a:t> held extensive consultations, participated in numerous teleconference calls and met in-person six times to support the development of a proposed SI/SF Strategy for Canada.</a:t>
            </a:r>
          </a:p>
          <a:p>
            <a:endParaRPr lang="en-US" sz="2000" dirty="0">
              <a:latin typeface="Helvetica" panose="020B0604020202020204" pitchFamily="34" charset="0"/>
              <a:ea typeface="Open Sans" panose="020B0606030504020204" pitchFamily="34" charset="0"/>
              <a:cs typeface="Helvetica" panose="020B0604020202020204" pitchFamily="34" charset="0"/>
            </a:endParaRPr>
          </a:p>
          <a:p>
            <a:r>
              <a:rPr lang="en-CA" sz="2000" dirty="0">
                <a:latin typeface="Helvetica" panose="020B0604020202020204" pitchFamily="34" charset="0"/>
                <a:ea typeface="Open Sans" panose="020B0606030504020204" pitchFamily="34" charset="0"/>
                <a:cs typeface="Helvetica" panose="020B0604020202020204" pitchFamily="34" charset="0"/>
              </a:rPr>
              <a:t>A number of key federal departments have participated in the process including: Finance Canada, Privy Council Office, Canada Revenue Agency, Innovation, Science and Economic Development Canada, Treasury Board Secretariat, Canada Mortgage and Housing Corporation, Public Services and Procurement Canada and Indigenous Services Canada, among others.</a:t>
            </a:r>
          </a:p>
          <a:p>
            <a:pPr marL="0" indent="0">
              <a:buNone/>
            </a:pPr>
            <a:endParaRPr lang="en-CA" sz="2000" dirty="0">
              <a:latin typeface="Helvetica" panose="020B0604020202020204" pitchFamily="34" charset="0"/>
              <a:ea typeface="Open Sans" panose="020B0606030504020204" pitchFamily="34" charset="0"/>
              <a:cs typeface="Helvetica" panose="020B0604020202020204" pitchFamily="34" charset="0"/>
            </a:endParaRPr>
          </a:p>
        </p:txBody>
      </p:sp>
      <p:sp>
        <p:nvSpPr>
          <p:cNvPr id="5" name="TextBox 4"/>
          <p:cNvSpPr txBox="1"/>
          <p:nvPr/>
        </p:nvSpPr>
        <p:spPr>
          <a:xfrm>
            <a:off x="11731180" y="6426064"/>
            <a:ext cx="433811" cy="369332"/>
          </a:xfrm>
          <a:prstGeom prst="rect">
            <a:avLst/>
          </a:prstGeom>
          <a:noFill/>
        </p:spPr>
        <p:txBody>
          <a:bodyPr wrap="square" rtlCol="0">
            <a:spAutoFit/>
          </a:bodyPr>
          <a:lstStyle/>
          <a:p>
            <a:r>
              <a:rPr lang="en-CA" dirty="0"/>
              <a:t>3</a:t>
            </a:r>
          </a:p>
        </p:txBody>
      </p:sp>
    </p:spTree>
    <p:extLst>
      <p:ext uri="{BB962C8B-B14F-4D97-AF65-F5344CB8AC3E}">
        <p14:creationId xmlns:p14="http://schemas.microsoft.com/office/powerpoint/2010/main" val="266473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3"/>
          <p:cNvSpPr txBox="1">
            <a:spLocks/>
          </p:cNvSpPr>
          <p:nvPr/>
        </p:nvSpPr>
        <p:spPr>
          <a:xfrm>
            <a:off x="2734735" y="260802"/>
            <a:ext cx="9156523" cy="8895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Helvetica" charset="0"/>
                <a:ea typeface="Helvetica" charset="0"/>
                <a:cs typeface="Helvetica" charset="0"/>
              </a:defRPr>
            </a:lvl1pPr>
          </a:lstStyle>
          <a:p>
            <a:r>
              <a:rPr lang="en-CA" sz="3200" dirty="0">
                <a:latin typeface="Helvetica" panose="020B0604020202020204" pitchFamily="34" charset="0"/>
                <a:ea typeface="Open Sans" panose="020B0606030504020204" pitchFamily="34" charset="0"/>
                <a:cs typeface="Helvetica" panose="020B0604020202020204" pitchFamily="34" charset="0"/>
              </a:rPr>
              <a:t>Steering Group’s Vision and Overall Goal for the Strategy</a:t>
            </a:r>
            <a:endParaRPr lang="en-CA" sz="3200" b="1" dirty="0">
              <a:latin typeface="Helvetica" panose="020B0604020202020204" pitchFamily="34" charset="0"/>
              <a:cs typeface="Helvetica" panose="020B0604020202020204" pitchFamily="34" charset="0"/>
            </a:endParaRPr>
          </a:p>
        </p:txBody>
      </p:sp>
      <p:sp>
        <p:nvSpPr>
          <p:cNvPr id="13" name="Rectangle 12"/>
          <p:cNvSpPr/>
          <p:nvPr/>
        </p:nvSpPr>
        <p:spPr>
          <a:xfrm>
            <a:off x="497099" y="1772816"/>
            <a:ext cx="5475077" cy="35466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400" b="1" dirty="0">
                <a:solidFill>
                  <a:srgbClr val="C00000"/>
                </a:solidFill>
                <a:latin typeface="Open Sans"/>
                <a:cs typeface="Helvetica" panose="020B0604020202020204" pitchFamily="34" charset="0"/>
              </a:rPr>
              <a:t>Vision </a:t>
            </a:r>
            <a:endParaRPr lang="en-CA" b="1" dirty="0">
              <a:solidFill>
                <a:srgbClr val="C00000"/>
              </a:solidFill>
              <a:latin typeface="Open Sans"/>
              <a:cs typeface="Helvetica" panose="020B0604020202020204" pitchFamily="34" charset="0"/>
            </a:endParaRPr>
          </a:p>
          <a:p>
            <a:endParaRPr lang="en-CA" sz="400" b="1" dirty="0">
              <a:latin typeface="Open Sans"/>
              <a:cs typeface="Helvetica" panose="020B0604020202020204" pitchFamily="34" charset="0"/>
            </a:endParaRPr>
          </a:p>
          <a:p>
            <a:r>
              <a:rPr lang="en-CA" sz="1900" dirty="0">
                <a:solidFill>
                  <a:schemeClr val="tx1"/>
                </a:solidFill>
                <a:latin typeface="Open Sans"/>
                <a:cs typeface="Helvetica" panose="020B0604020202020204" pitchFamily="34" charset="0"/>
              </a:rPr>
              <a:t>A Strategy that supports a future for Canada:</a:t>
            </a:r>
          </a:p>
          <a:p>
            <a:endParaRPr lang="en-CA" sz="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r>
              <a:rPr lang="en-CA" sz="1900" dirty="0">
                <a:solidFill>
                  <a:schemeClr val="tx1"/>
                </a:solidFill>
                <a:latin typeface="Open Sans"/>
                <a:cs typeface="Helvetica" panose="020B0604020202020204" pitchFamily="34" charset="0"/>
              </a:rPr>
              <a:t>In which communities thrive and flourish;</a:t>
            </a:r>
          </a:p>
          <a:p>
            <a:pPr marL="361950" indent="-200025">
              <a:buFont typeface="Arial" panose="020B0604020202020204" pitchFamily="34" charset="0"/>
              <a:buChar char="•"/>
            </a:pPr>
            <a:r>
              <a:rPr lang="en-CA" sz="1900" dirty="0">
                <a:solidFill>
                  <a:schemeClr val="tx1"/>
                </a:solidFill>
                <a:latin typeface="Open Sans"/>
                <a:cs typeface="Helvetica" panose="020B0604020202020204" pitchFamily="34" charset="0"/>
              </a:rPr>
              <a:t>Where individuals, including those living in vulnerable circumstances, have access to good jobs and homes, healthy food and strong social connections; and</a:t>
            </a:r>
          </a:p>
          <a:p>
            <a:pPr marL="361950" indent="-200025">
              <a:buFont typeface="Arial" panose="020B0604020202020204" pitchFamily="34" charset="0"/>
              <a:buChar char="•"/>
            </a:pPr>
            <a:r>
              <a:rPr lang="en-CA" sz="1900" dirty="0">
                <a:solidFill>
                  <a:schemeClr val="tx1"/>
                </a:solidFill>
                <a:latin typeface="Open Sans"/>
                <a:cs typeface="Helvetica" panose="020B0604020202020204" pitchFamily="34" charset="0"/>
              </a:rPr>
              <a:t>Characterized by reconciliation with Indigenous peoples, vibrant diversity and social and economic inclusion.</a:t>
            </a:r>
          </a:p>
          <a:p>
            <a:pPr marL="161925"/>
            <a:endParaRPr lang="en-CA" sz="600" dirty="0">
              <a:solidFill>
                <a:schemeClr val="tx1"/>
              </a:solidFill>
              <a:latin typeface="Helvetica" panose="020B0604020202020204" pitchFamily="34" charset="0"/>
              <a:cs typeface="Helvetica" panose="020B0604020202020204" pitchFamily="34" charset="0"/>
            </a:endParaRPr>
          </a:p>
        </p:txBody>
      </p:sp>
      <p:sp>
        <p:nvSpPr>
          <p:cNvPr id="15" name="Rectangle 14"/>
          <p:cNvSpPr/>
          <p:nvPr/>
        </p:nvSpPr>
        <p:spPr>
          <a:xfrm>
            <a:off x="6183525" y="1772815"/>
            <a:ext cx="5417926" cy="35466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400" b="1" dirty="0">
                <a:solidFill>
                  <a:srgbClr val="C00000"/>
                </a:solidFill>
                <a:latin typeface="Open Sans"/>
                <a:cs typeface="Helvetica" panose="020B0604020202020204" pitchFamily="34" charset="0"/>
              </a:rPr>
              <a:t>Overall goal</a:t>
            </a:r>
          </a:p>
          <a:p>
            <a:endParaRPr lang="en-CA" sz="400" b="1" dirty="0">
              <a:latin typeface="Open Sans"/>
              <a:cs typeface="Helvetica" panose="020B0604020202020204" pitchFamily="34" charset="0"/>
            </a:endParaRPr>
          </a:p>
          <a:p>
            <a:r>
              <a:rPr lang="en-CA" sz="1900" dirty="0">
                <a:solidFill>
                  <a:schemeClr val="tx1"/>
                </a:solidFill>
                <a:latin typeface="Open Sans"/>
                <a:cs typeface="Helvetica" panose="020B0604020202020204" pitchFamily="34" charset="0"/>
              </a:rPr>
              <a:t>To build and reinforce ecosystems through an integrated set of measures and a whole of government approach that fosters social innovation to improve outcomes for people in vulnerable circumstance and creates inclusive and sustainable communities, including through the approaches of social finance and social enterprise.</a:t>
            </a:r>
          </a:p>
        </p:txBody>
      </p:sp>
      <p:sp>
        <p:nvSpPr>
          <p:cNvPr id="6" name="TextBox 5"/>
          <p:cNvSpPr txBox="1"/>
          <p:nvPr/>
        </p:nvSpPr>
        <p:spPr>
          <a:xfrm>
            <a:off x="11731180" y="6426064"/>
            <a:ext cx="433811" cy="369332"/>
          </a:xfrm>
          <a:prstGeom prst="rect">
            <a:avLst/>
          </a:prstGeom>
          <a:noFill/>
        </p:spPr>
        <p:txBody>
          <a:bodyPr wrap="square" rtlCol="0">
            <a:spAutoFit/>
          </a:bodyPr>
          <a:lstStyle/>
          <a:p>
            <a:r>
              <a:rPr lang="en-CA" dirty="0"/>
              <a:t>6</a:t>
            </a:r>
          </a:p>
        </p:txBody>
      </p:sp>
    </p:spTree>
    <p:extLst>
      <p:ext uri="{BB962C8B-B14F-4D97-AF65-F5344CB8AC3E}">
        <p14:creationId xmlns:p14="http://schemas.microsoft.com/office/powerpoint/2010/main" val="202693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1"/>
          <p:cNvSpPr/>
          <p:nvPr/>
        </p:nvSpPr>
        <p:spPr>
          <a:xfrm>
            <a:off x="1" y="5227427"/>
            <a:ext cx="12192000" cy="6762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itre 3"/>
          <p:cNvSpPr txBox="1">
            <a:spLocks/>
          </p:cNvSpPr>
          <p:nvPr/>
        </p:nvSpPr>
        <p:spPr>
          <a:xfrm>
            <a:off x="2734733" y="235401"/>
            <a:ext cx="9465759" cy="10345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Helvetica" charset="0"/>
                <a:ea typeface="Helvetica" charset="0"/>
                <a:cs typeface="Helvetica" charset="0"/>
              </a:defRPr>
            </a:lvl1pPr>
          </a:lstStyle>
          <a:p>
            <a:r>
              <a:rPr lang="en-CA" sz="2000" b="1" dirty="0"/>
              <a:t>The Steering Group has identified several interconnected areas for action to advance the development of SI/SF ecosystems in Canada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50106482"/>
              </p:ext>
            </p:extLst>
          </p:nvPr>
        </p:nvGraphicFramePr>
        <p:xfrm>
          <a:off x="40480" y="1677357"/>
          <a:ext cx="11972923" cy="3735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405" y="2290824"/>
            <a:ext cx="833437" cy="83343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85523" y="2175834"/>
            <a:ext cx="948427" cy="948427"/>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02151" y="2101323"/>
            <a:ext cx="907948" cy="907948"/>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3038" y="3707000"/>
            <a:ext cx="726973" cy="726973"/>
          </a:xfrm>
          <a:prstGeom prst="rect">
            <a:avLst/>
          </a:prstGeom>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85523" y="3706999"/>
            <a:ext cx="726973" cy="726973"/>
          </a:xfrm>
          <a:prstGeom prst="rect">
            <a:avLst/>
          </a:prstGeom>
        </p:spPr>
      </p:pic>
      <p:pic>
        <p:nvPicPr>
          <p:cNvPr id="27" name="Picture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74829" y="3707000"/>
            <a:ext cx="841274" cy="841274"/>
          </a:xfrm>
          <a:prstGeom prst="rect">
            <a:avLst/>
          </a:prstGeom>
        </p:spPr>
      </p:pic>
      <p:sp>
        <p:nvSpPr>
          <p:cNvPr id="14" name="Rectangle 13"/>
          <p:cNvSpPr/>
          <p:nvPr/>
        </p:nvSpPr>
        <p:spPr>
          <a:xfrm>
            <a:off x="527447" y="5217390"/>
            <a:ext cx="11137107" cy="696348"/>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975"/>
            <a:r>
              <a:rPr lang="en-CA" b="1" dirty="0">
                <a:solidFill>
                  <a:srgbClr val="C00000"/>
                </a:solidFill>
                <a:latin typeface="Open Sans"/>
                <a:cs typeface="Helvetica" panose="020B0604020202020204" pitchFamily="34" charset="0"/>
              </a:rPr>
              <a:t>Governance and Public Service Infrastructure: </a:t>
            </a:r>
            <a:r>
              <a:rPr lang="en-CA" dirty="0">
                <a:solidFill>
                  <a:schemeClr val="tx1"/>
                </a:solidFill>
                <a:latin typeface="Open Sans"/>
                <a:cs typeface="Helvetica" panose="020B0604020202020204" pitchFamily="34" charset="0"/>
              </a:rPr>
              <a:t>to support the integration of the strategy across the areas for action, including enabling framework legislation</a:t>
            </a:r>
          </a:p>
        </p:txBody>
      </p:sp>
      <p:sp>
        <p:nvSpPr>
          <p:cNvPr id="4" name="Rectangle 3"/>
          <p:cNvSpPr/>
          <p:nvPr/>
        </p:nvSpPr>
        <p:spPr>
          <a:xfrm>
            <a:off x="434444" y="1559071"/>
            <a:ext cx="11224157" cy="369332"/>
          </a:xfrm>
          <a:prstGeom prst="rect">
            <a:avLst/>
          </a:prstGeom>
        </p:spPr>
        <p:txBody>
          <a:bodyPr wrap="square">
            <a:spAutoFit/>
          </a:bodyPr>
          <a:lstStyle/>
          <a:p>
            <a:pPr algn="ctr"/>
            <a:r>
              <a:rPr lang="en-CA" b="1" dirty="0">
                <a:latin typeface="Open Sans"/>
              </a:rPr>
              <a:t>These areas for action should be implemented through an integrated approach </a:t>
            </a:r>
          </a:p>
        </p:txBody>
      </p:sp>
      <p:sp>
        <p:nvSpPr>
          <p:cNvPr id="16" name="TextBox 15"/>
          <p:cNvSpPr txBox="1"/>
          <p:nvPr/>
        </p:nvSpPr>
        <p:spPr>
          <a:xfrm>
            <a:off x="11731180" y="6426064"/>
            <a:ext cx="433811" cy="369332"/>
          </a:xfrm>
          <a:prstGeom prst="rect">
            <a:avLst/>
          </a:prstGeom>
          <a:noFill/>
        </p:spPr>
        <p:txBody>
          <a:bodyPr wrap="square" rtlCol="0">
            <a:spAutoFit/>
          </a:bodyPr>
          <a:lstStyle/>
          <a:p>
            <a:r>
              <a:rPr lang="en-CA" dirty="0"/>
              <a:t>7</a:t>
            </a:r>
          </a:p>
        </p:txBody>
      </p:sp>
    </p:spTree>
    <p:extLst>
      <p:ext uri="{BB962C8B-B14F-4D97-AF65-F5344CB8AC3E}">
        <p14:creationId xmlns:p14="http://schemas.microsoft.com/office/powerpoint/2010/main" val="145963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3"/>
          <p:cNvSpPr txBox="1">
            <a:spLocks/>
          </p:cNvSpPr>
          <p:nvPr/>
        </p:nvSpPr>
        <p:spPr>
          <a:xfrm>
            <a:off x="2734732" y="290475"/>
            <a:ext cx="9446043" cy="864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Helvetica" charset="0"/>
                <a:ea typeface="Helvetica" charset="0"/>
                <a:cs typeface="Helvetica" charset="0"/>
              </a:defRPr>
            </a:lvl1pPr>
          </a:lstStyle>
          <a:p>
            <a:r>
              <a:rPr lang="en-CA" sz="3200" dirty="0">
                <a:latin typeface="Helvetica" panose="020B0604020202020204" pitchFamily="34" charset="0"/>
                <a:cs typeface="Helvetica" panose="020B0604020202020204" pitchFamily="34" charset="0"/>
              </a:rPr>
              <a:t>Capacity and Skills</a:t>
            </a:r>
          </a:p>
        </p:txBody>
      </p:sp>
      <p:sp>
        <p:nvSpPr>
          <p:cNvPr id="13" name="Rectangle 12"/>
          <p:cNvSpPr/>
          <p:nvPr/>
        </p:nvSpPr>
        <p:spPr>
          <a:xfrm>
            <a:off x="262592" y="1567760"/>
            <a:ext cx="5475077" cy="428964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400" b="1" dirty="0">
                <a:solidFill>
                  <a:srgbClr val="C00000"/>
                </a:solidFill>
                <a:latin typeface="Open Sans"/>
                <a:cs typeface="Helvetica" panose="020B0604020202020204" pitchFamily="34" charset="0"/>
              </a:rPr>
              <a:t>Current needs and gaps</a:t>
            </a:r>
          </a:p>
          <a:p>
            <a:endParaRPr lang="en-CA" sz="400" b="1" dirty="0">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New skills are needed to enable innovative approaches (e.g., design thinking, R&amp;D methodologies), and existing training is not sufficient to meet demand </a:t>
            </a:r>
          </a:p>
          <a:p>
            <a:pPr marL="161925"/>
            <a:endParaRPr lang="en-CA" sz="1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Capacity for SI/SF approaches is generally low within government, the not-for-profit sector, and the private sector</a:t>
            </a:r>
          </a:p>
          <a:p>
            <a:pPr marL="161925"/>
            <a:endParaRPr lang="en-CA" sz="1600" dirty="0">
              <a:solidFill>
                <a:schemeClr val="tx1"/>
              </a:solidFill>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Federally-funded innovation and business supports are not consistently available or promoted to social purpose organizations, with limited access for rural and remote communities</a:t>
            </a:r>
          </a:p>
          <a:p>
            <a:pPr marL="361950" indent="-200025">
              <a:buFont typeface="Arial" panose="020B0604020202020204" pitchFamily="34" charset="0"/>
              <a:buChar char="•"/>
            </a:pPr>
            <a:endParaRPr lang="en-CA" sz="1600" dirty="0">
              <a:solidFill>
                <a:schemeClr val="tx1"/>
              </a:solidFill>
              <a:latin typeface="Open Sans"/>
              <a:cs typeface="Helvetica" panose="020B0604020202020204" pitchFamily="34" charset="0"/>
            </a:endParaRPr>
          </a:p>
        </p:txBody>
      </p:sp>
      <p:sp>
        <p:nvSpPr>
          <p:cNvPr id="15" name="Rectangle 14"/>
          <p:cNvSpPr/>
          <p:nvPr/>
        </p:nvSpPr>
        <p:spPr>
          <a:xfrm>
            <a:off x="6144137" y="1553455"/>
            <a:ext cx="5513176" cy="430395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400" b="1" dirty="0">
                <a:solidFill>
                  <a:srgbClr val="C00000"/>
                </a:solidFill>
                <a:latin typeface="Open Sans"/>
                <a:cs typeface="Helvetica" panose="020B0604020202020204" pitchFamily="34" charset="0"/>
              </a:rPr>
              <a:t>Ideas we have heard </a:t>
            </a:r>
            <a:endParaRPr lang="en-CA" sz="1600" b="1" dirty="0">
              <a:latin typeface="Open Sans"/>
              <a:cs typeface="Helvetica" panose="020B0604020202020204" pitchFamily="34" charset="0"/>
            </a:endParaRP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Social purpose organizations should be able to access federally funded innovation and business supports</a:t>
            </a:r>
          </a:p>
          <a:p>
            <a:pPr marL="161925"/>
            <a:r>
              <a:rPr lang="en-CA" sz="1600" dirty="0">
                <a:solidFill>
                  <a:schemeClr val="tx1"/>
                </a:solidFill>
                <a:latin typeface="Open Sans"/>
                <a:cs typeface="Helvetica" panose="020B0604020202020204" pitchFamily="34" charset="0"/>
              </a:rPr>
              <a:t> </a:t>
            </a:r>
          </a:p>
          <a:p>
            <a:pPr marL="361950" indent="-200025">
              <a:buFont typeface="Arial" panose="020B0604020202020204" pitchFamily="34" charset="0"/>
              <a:buChar char="•"/>
            </a:pPr>
            <a:r>
              <a:rPr lang="en-CA" sz="1600" dirty="0">
                <a:solidFill>
                  <a:schemeClr val="tx1"/>
                </a:solidFill>
                <a:latin typeface="Open Sans"/>
                <a:cs typeface="Helvetica" panose="020B0604020202020204" pitchFamily="34" charset="0"/>
              </a:rPr>
              <a:t>Government investments are needed to help social purpose organizations to innovate</a:t>
            </a:r>
          </a:p>
        </p:txBody>
      </p:sp>
      <p:sp>
        <p:nvSpPr>
          <p:cNvPr id="5" name="TextBox 4"/>
          <p:cNvSpPr txBox="1"/>
          <p:nvPr/>
        </p:nvSpPr>
        <p:spPr>
          <a:xfrm>
            <a:off x="11731180" y="6426064"/>
            <a:ext cx="433811" cy="369332"/>
          </a:xfrm>
          <a:prstGeom prst="rect">
            <a:avLst/>
          </a:prstGeom>
          <a:noFill/>
        </p:spPr>
        <p:txBody>
          <a:bodyPr wrap="square" rtlCol="0">
            <a:spAutoFit/>
          </a:bodyPr>
          <a:lstStyle/>
          <a:p>
            <a:r>
              <a:rPr lang="en-CA" dirty="0"/>
              <a:t>9</a:t>
            </a:r>
          </a:p>
        </p:txBody>
      </p:sp>
    </p:spTree>
    <p:extLst>
      <p:ext uri="{BB962C8B-B14F-4D97-AF65-F5344CB8AC3E}">
        <p14:creationId xmlns:p14="http://schemas.microsoft.com/office/powerpoint/2010/main" val="412625807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2311</TotalTime>
  <Words>1723</Words>
  <Application>Microsoft Macintosh PowerPoint</Application>
  <PresentationFormat>Widescreen</PresentationFormat>
  <Paragraphs>209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Courier New</vt:lpstr>
      <vt:lpstr>Helvetica</vt:lpstr>
      <vt:lpstr>Open Sans</vt:lpstr>
      <vt:lpstr>Thème Office</vt:lpstr>
      <vt:lpstr>  A National Consultation and  Co-Creation Process:  What We’ve Heard   </vt:lpstr>
      <vt:lpstr>Why a Social Innovation and Social Finance Strategy? </vt:lpstr>
      <vt:lpstr>Why a Social Innovation and Social Finance Strategy? </vt:lpstr>
      <vt:lpstr>Context</vt:lpstr>
      <vt:lpstr>Engaging With Canadians</vt:lpstr>
      <vt:lpstr>Where we 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ANNEX: Co-Creation Steering Group</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Adam Vasey</cp:lastModifiedBy>
  <cp:revision>198</cp:revision>
  <cp:lastPrinted>2018-06-11T20:02:30Z</cp:lastPrinted>
  <dcterms:created xsi:type="dcterms:W3CDTF">2017-06-06T17:40:50Z</dcterms:created>
  <dcterms:modified xsi:type="dcterms:W3CDTF">2018-06-13T04:51:26Z</dcterms:modified>
</cp:coreProperties>
</file>