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3" r:id="rId2"/>
    <p:sldId id="282" r:id="rId3"/>
    <p:sldId id="279" r:id="rId4"/>
    <p:sldId id="277" r:id="rId5"/>
    <p:sldId id="276" r:id="rId6"/>
    <p:sldId id="278" r:id="rId7"/>
    <p:sldId id="283" r:id="rId8"/>
    <p:sldId id="261" r:id="rId9"/>
    <p:sldId id="281" r:id="rId10"/>
    <p:sldId id="280" r:id="rId11"/>
    <p:sldId id="264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6">
          <p15:clr>
            <a:srgbClr val="A4A3A4"/>
          </p15:clr>
        </p15:guide>
        <p15:guide id="2" pos="2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2A84"/>
    <a:srgbClr val="252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54" autoAdjust="0"/>
    <p:restoredTop sz="94562"/>
  </p:normalViewPr>
  <p:slideViewPr>
    <p:cSldViewPr snapToGrid="0" snapToObjects="1">
      <p:cViewPr>
        <p:scale>
          <a:sx n="131" d="100"/>
          <a:sy n="131" d="100"/>
        </p:scale>
        <p:origin x="352" y="328"/>
      </p:cViewPr>
      <p:guideLst>
        <p:guide orient="horz" pos="716"/>
        <p:guide pos="28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2B6DA-4034-024E-B92D-72E97D0F7E3C}" type="datetimeFigureOut">
              <a:rPr lang="en-US" smtClean="0"/>
              <a:t>6/12/18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1F232-4327-9246-AA28-414384E0A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93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1F232-4327-9246-AA28-414384E0AC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24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Relationship Id="rId3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3" y="0"/>
            <a:ext cx="6330704" cy="51435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2485328" y="2016549"/>
            <a:ext cx="6227183" cy="1842839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rgbClr val="FFFFFF"/>
                </a:solidFill>
                <a:latin typeface="Palatino"/>
                <a:cs typeface="Palatino"/>
              </a:defRPr>
            </a:lvl1pPr>
          </a:lstStyle>
          <a:p>
            <a:r>
              <a:rPr lang="en-CA" dirty="0" smtClean="0"/>
              <a:t>This is a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396941" y="5094302"/>
            <a:ext cx="1295930" cy="64142"/>
            <a:chOff x="389925" y="-331"/>
            <a:chExt cx="1295930" cy="64142"/>
          </a:xfrm>
        </p:grpSpPr>
        <p:sp>
          <p:nvSpPr>
            <p:cNvPr id="10" name="Rectangle 9"/>
            <p:cNvSpPr/>
            <p:nvPr userDrawn="1"/>
          </p:nvSpPr>
          <p:spPr>
            <a:xfrm>
              <a:off x="389925" y="-331"/>
              <a:ext cx="259186" cy="641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49111" y="-331"/>
              <a:ext cx="259186" cy="641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908297" y="-331"/>
              <a:ext cx="259186" cy="641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167483" y="-331"/>
              <a:ext cx="259186" cy="641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426669" y="-331"/>
              <a:ext cx="259186" cy="641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</p:grpSp>
      <p:pic>
        <p:nvPicPr>
          <p:cNvPr id="4" name="Picture 3" descr="Logo_Standard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71" y="4725577"/>
            <a:ext cx="1284500" cy="21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1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Gill Sans"/>
                <a:cs typeface="Gill Sans"/>
              </a:defRPr>
            </a:lvl1pPr>
          </a:lstStyle>
          <a:p>
            <a:fld id="{1889C9EC-4993-A143-89F1-14803A78E3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2117501"/>
            <a:ext cx="4038600" cy="197989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None/>
              <a:defRPr sz="1600" b="0" i="0" baseline="0">
                <a:solidFill>
                  <a:srgbClr val="FFFFFF"/>
                </a:solidFill>
                <a:latin typeface="Gill Sans Light"/>
                <a:cs typeface="Gill Sans Light"/>
              </a:defRPr>
            </a:lvl1pPr>
          </a:lstStyle>
          <a:p>
            <a:pPr lvl="0"/>
            <a:r>
              <a:rPr lang="en-US" dirty="0" smtClean="0"/>
              <a:t>This is an example of a page with two </a:t>
            </a:r>
            <a:br>
              <a:rPr lang="en-US" dirty="0" smtClean="0"/>
            </a:br>
            <a:r>
              <a:rPr lang="en-US" dirty="0" smtClean="0"/>
              <a:t>Columns of text 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48200" y="2117501"/>
            <a:ext cx="4038600" cy="197989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None/>
              <a:defRPr sz="1600" b="0" i="0" baseline="0">
                <a:solidFill>
                  <a:srgbClr val="FFFFFF"/>
                </a:solidFill>
                <a:latin typeface="Gill Sans Light"/>
                <a:cs typeface="Gill Sans Light"/>
              </a:defRPr>
            </a:lvl1pPr>
          </a:lstStyle>
          <a:p>
            <a:pPr lvl="0"/>
            <a:r>
              <a:rPr lang="en-US" dirty="0" smtClean="0"/>
              <a:t>This is an example of a page with two </a:t>
            </a:r>
            <a:br>
              <a:rPr lang="en-US" dirty="0" smtClean="0"/>
            </a:br>
            <a:r>
              <a:rPr lang="en-US" dirty="0" smtClean="0"/>
              <a:t>Columns of text </a:t>
            </a:r>
          </a:p>
        </p:txBody>
      </p:sp>
      <p:sp>
        <p:nvSpPr>
          <p:cNvPr id="12" name="Title 15"/>
          <p:cNvSpPr>
            <a:spLocks noGrp="1"/>
          </p:cNvSpPr>
          <p:nvPr>
            <p:ph type="title" hasCustomPrompt="1"/>
          </p:nvPr>
        </p:nvSpPr>
        <p:spPr>
          <a:xfrm>
            <a:off x="457200" y="783001"/>
            <a:ext cx="8229600" cy="662845"/>
          </a:xfrm>
          <a:prstGeom prst="rect">
            <a:avLst/>
          </a:prstGeom>
        </p:spPr>
        <p:txBody>
          <a:bodyPr vert="horz"/>
          <a:lstStyle>
            <a:lvl1pPr algn="l">
              <a:defRPr sz="3700">
                <a:solidFill>
                  <a:srgbClr val="FFFFFF"/>
                </a:solidFill>
                <a:latin typeface="Palatino"/>
                <a:cs typeface="Palatino"/>
              </a:defRPr>
            </a:lvl1pPr>
          </a:lstStyle>
          <a:p>
            <a:r>
              <a:rPr lang="en-CA" dirty="0" smtClean="0"/>
              <a:t>Example Title</a:t>
            </a:r>
            <a:endParaRPr lang="en-US"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421037" y="5124186"/>
            <a:ext cx="1295930" cy="64142"/>
            <a:chOff x="389925" y="-331"/>
            <a:chExt cx="1295930" cy="64142"/>
          </a:xfrm>
        </p:grpSpPr>
        <p:sp>
          <p:nvSpPr>
            <p:cNvPr id="27" name="Rectangle 26"/>
            <p:cNvSpPr/>
            <p:nvPr userDrawn="1"/>
          </p:nvSpPr>
          <p:spPr>
            <a:xfrm>
              <a:off x="389925" y="-331"/>
              <a:ext cx="259186" cy="641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649111" y="-331"/>
              <a:ext cx="259186" cy="641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908297" y="-331"/>
              <a:ext cx="259186" cy="641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1167483" y="-331"/>
              <a:ext cx="259186" cy="641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1426669" y="-331"/>
              <a:ext cx="259186" cy="641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</p:grpSp>
      <p:pic>
        <p:nvPicPr>
          <p:cNvPr id="32" name="Picture 31" descr="Logo_Standard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67" y="4747990"/>
            <a:ext cx="1284500" cy="219305"/>
          </a:xfrm>
          <a:prstGeom prst="rect">
            <a:avLst/>
          </a:prstGeom>
        </p:spPr>
      </p:pic>
      <p:grpSp>
        <p:nvGrpSpPr>
          <p:cNvPr id="35" name="Group 34"/>
          <p:cNvGrpSpPr/>
          <p:nvPr userDrawn="1"/>
        </p:nvGrpSpPr>
        <p:grpSpPr>
          <a:xfrm>
            <a:off x="421037" y="-331"/>
            <a:ext cx="1295930" cy="64142"/>
            <a:chOff x="389925" y="-331"/>
            <a:chExt cx="1295930" cy="64142"/>
          </a:xfrm>
        </p:grpSpPr>
        <p:sp>
          <p:nvSpPr>
            <p:cNvPr id="36" name="Rectangle 35"/>
            <p:cNvSpPr/>
            <p:nvPr userDrawn="1"/>
          </p:nvSpPr>
          <p:spPr>
            <a:xfrm>
              <a:off x="389925" y="-331"/>
              <a:ext cx="259186" cy="641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649111" y="-331"/>
              <a:ext cx="259186" cy="641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908297" y="-331"/>
              <a:ext cx="259186" cy="641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1167483" y="-331"/>
              <a:ext cx="259186" cy="641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1426669" y="-331"/>
              <a:ext cx="259186" cy="641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</p:grpSp>
      <p:cxnSp>
        <p:nvCxnSpPr>
          <p:cNvPr id="42" name="Straight Connector 41"/>
          <p:cNvCxnSpPr/>
          <p:nvPr userDrawn="1"/>
        </p:nvCxnSpPr>
        <p:spPr>
          <a:xfrm>
            <a:off x="432000" y="4576099"/>
            <a:ext cx="8280000" cy="0"/>
          </a:xfrm>
          <a:prstGeom prst="line">
            <a:avLst/>
          </a:prstGeom>
          <a:ln w="12700">
            <a:solidFill>
              <a:schemeClr val="tx1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509713"/>
            <a:ext cx="8229600" cy="463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en-US" dirty="0" smtClean="0"/>
              <a:t>Example Subtitle Here</a:t>
            </a:r>
            <a:endParaRPr lang="en-US" dirty="0"/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279092" y="1457430"/>
            <a:ext cx="724647" cy="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499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785026"/>
            <a:ext cx="4038600" cy="463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en-US" dirty="0" smtClean="0"/>
              <a:t>Example Subtitle Here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646613" y="782638"/>
            <a:ext cx="4040187" cy="33147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368778"/>
            <a:ext cx="4038600" cy="272861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None/>
              <a:defRPr sz="1600" b="0" i="0" baseline="0">
                <a:solidFill>
                  <a:srgbClr val="252130"/>
                </a:solidFill>
                <a:latin typeface="Gill Sans Light"/>
                <a:cs typeface="Gill Sans Light"/>
              </a:defRPr>
            </a:lvl1pPr>
          </a:lstStyle>
          <a:p>
            <a:pPr lvl="0"/>
            <a:r>
              <a:rPr lang="en-US" dirty="0" smtClean="0"/>
              <a:t>This is an example of a page with two </a:t>
            </a:r>
            <a:br>
              <a:rPr lang="en-US" dirty="0" smtClean="0"/>
            </a:br>
            <a:r>
              <a:rPr lang="en-US" dirty="0" smtClean="0"/>
              <a:t>Columns of text 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 algn="r">
              <a:defRPr>
                <a:solidFill>
                  <a:srgbClr val="252130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rgbClr val="252130"/>
                </a:solidFill>
                <a:latin typeface="Gill Sans"/>
                <a:cs typeface="Gill Sans"/>
              </a:defRPr>
            </a:lvl1pPr>
          </a:lstStyle>
          <a:p>
            <a:fld id="{1889C9EC-4993-A143-89F1-14803A78E3A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421037" y="5124186"/>
            <a:ext cx="1295930" cy="64142"/>
            <a:chOff x="389925" y="-331"/>
            <a:chExt cx="1295930" cy="64142"/>
          </a:xfrm>
        </p:grpSpPr>
        <p:sp>
          <p:nvSpPr>
            <p:cNvPr id="30" name="Rectangle 29"/>
            <p:cNvSpPr/>
            <p:nvPr userDrawn="1"/>
          </p:nvSpPr>
          <p:spPr>
            <a:xfrm>
              <a:off x="389925" y="-331"/>
              <a:ext cx="259186" cy="641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649111" y="-331"/>
              <a:ext cx="259186" cy="641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908297" y="-331"/>
              <a:ext cx="259186" cy="641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1167483" y="-331"/>
              <a:ext cx="259186" cy="641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1426669" y="-331"/>
              <a:ext cx="259186" cy="641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</p:grpSp>
      <p:pic>
        <p:nvPicPr>
          <p:cNvPr id="35" name="Picture 34" descr="Logo_Standard_CMYK-0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08" y="4750157"/>
            <a:ext cx="1296000" cy="221268"/>
          </a:xfrm>
          <a:prstGeom prst="rect">
            <a:avLst/>
          </a:prstGeom>
        </p:spPr>
      </p:pic>
      <p:grpSp>
        <p:nvGrpSpPr>
          <p:cNvPr id="36" name="Group 35"/>
          <p:cNvGrpSpPr/>
          <p:nvPr userDrawn="1"/>
        </p:nvGrpSpPr>
        <p:grpSpPr>
          <a:xfrm>
            <a:off x="421037" y="-331"/>
            <a:ext cx="1295930" cy="64142"/>
            <a:chOff x="389925" y="-331"/>
            <a:chExt cx="1295930" cy="64142"/>
          </a:xfrm>
        </p:grpSpPr>
        <p:sp>
          <p:nvSpPr>
            <p:cNvPr id="37" name="Rectangle 36"/>
            <p:cNvSpPr/>
            <p:nvPr userDrawn="1"/>
          </p:nvSpPr>
          <p:spPr>
            <a:xfrm>
              <a:off x="389925" y="-331"/>
              <a:ext cx="259186" cy="641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649111" y="-331"/>
              <a:ext cx="259186" cy="641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908297" y="-331"/>
              <a:ext cx="259186" cy="641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1167483" y="-331"/>
              <a:ext cx="259186" cy="641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1426669" y="-331"/>
              <a:ext cx="259186" cy="641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</p:grpSp>
      <p:cxnSp>
        <p:nvCxnSpPr>
          <p:cNvPr id="43" name="Straight Connector 42"/>
          <p:cNvCxnSpPr/>
          <p:nvPr userDrawn="1"/>
        </p:nvCxnSpPr>
        <p:spPr>
          <a:xfrm>
            <a:off x="432000" y="4576099"/>
            <a:ext cx="8280000" cy="0"/>
          </a:xfrm>
          <a:prstGeom prst="line">
            <a:avLst/>
          </a:prstGeom>
          <a:ln w="12700">
            <a:solidFill>
              <a:schemeClr val="tx1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>
            <a:off x="279092" y="1255713"/>
            <a:ext cx="724647" cy="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704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785026"/>
            <a:ext cx="4038600" cy="463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0" baseline="0">
                <a:solidFill>
                  <a:srgbClr val="FFFFFF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en-US" dirty="0" smtClean="0"/>
              <a:t>Example Subtitle Here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646613" y="782638"/>
            <a:ext cx="4040187" cy="33147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368778"/>
            <a:ext cx="4038600" cy="272861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None/>
              <a:defRPr sz="1600" b="0" i="0" baseline="0">
                <a:solidFill>
                  <a:srgbClr val="FFFFFF"/>
                </a:solidFill>
                <a:latin typeface="Gill Sans Light"/>
                <a:cs typeface="Gill Sans Light"/>
              </a:defRPr>
            </a:lvl1pPr>
          </a:lstStyle>
          <a:p>
            <a:pPr lvl="0"/>
            <a:r>
              <a:rPr lang="en-US" dirty="0" smtClean="0"/>
              <a:t>This is an example of a page with two </a:t>
            </a:r>
            <a:br>
              <a:rPr lang="en-US" dirty="0" smtClean="0"/>
            </a:br>
            <a:r>
              <a:rPr lang="en-US" dirty="0" smtClean="0"/>
              <a:t>Columns of text </a:t>
            </a:r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421037" y="5124186"/>
            <a:ext cx="1295930" cy="64142"/>
            <a:chOff x="389925" y="-331"/>
            <a:chExt cx="1295930" cy="64142"/>
          </a:xfrm>
        </p:grpSpPr>
        <p:sp>
          <p:nvSpPr>
            <p:cNvPr id="30" name="Rectangle 29"/>
            <p:cNvSpPr/>
            <p:nvPr userDrawn="1"/>
          </p:nvSpPr>
          <p:spPr>
            <a:xfrm>
              <a:off x="389925" y="-331"/>
              <a:ext cx="259186" cy="641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649111" y="-331"/>
              <a:ext cx="259186" cy="641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908297" y="-331"/>
              <a:ext cx="259186" cy="641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1167483" y="-331"/>
              <a:ext cx="259186" cy="641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1426669" y="-331"/>
              <a:ext cx="259186" cy="641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421037" y="-331"/>
            <a:ext cx="1295930" cy="64142"/>
            <a:chOff x="389925" y="-331"/>
            <a:chExt cx="1295930" cy="64142"/>
          </a:xfrm>
        </p:grpSpPr>
        <p:sp>
          <p:nvSpPr>
            <p:cNvPr id="37" name="Rectangle 36"/>
            <p:cNvSpPr/>
            <p:nvPr userDrawn="1"/>
          </p:nvSpPr>
          <p:spPr>
            <a:xfrm>
              <a:off x="389925" y="-331"/>
              <a:ext cx="259186" cy="641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649111" y="-331"/>
              <a:ext cx="259186" cy="641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908297" y="-331"/>
              <a:ext cx="259186" cy="641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1167483" y="-331"/>
              <a:ext cx="259186" cy="641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1426669" y="-331"/>
              <a:ext cx="259186" cy="641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</p:grpSp>
      <p:cxnSp>
        <p:nvCxnSpPr>
          <p:cNvPr id="43" name="Straight Connector 42"/>
          <p:cNvCxnSpPr/>
          <p:nvPr userDrawn="1"/>
        </p:nvCxnSpPr>
        <p:spPr>
          <a:xfrm>
            <a:off x="432000" y="4576099"/>
            <a:ext cx="8280000" cy="0"/>
          </a:xfrm>
          <a:prstGeom prst="line">
            <a:avLst/>
          </a:prstGeom>
          <a:ln w="12700">
            <a:solidFill>
              <a:schemeClr val="tx1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>
            <a:off x="279092" y="1255713"/>
            <a:ext cx="724647" cy="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Gill Sans"/>
                <a:cs typeface="Gill Sans"/>
              </a:defRPr>
            </a:lvl1pPr>
          </a:lstStyle>
          <a:p>
            <a:fld id="{1889C9EC-4993-A143-89F1-14803A78E3A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Logo_Standard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67" y="4747990"/>
            <a:ext cx="1284500" cy="21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90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124200" y="590550"/>
            <a:ext cx="5562600" cy="3578038"/>
          </a:xfrm>
          <a:prstGeom prst="rect">
            <a:avLst/>
          </a:prstGeom>
        </p:spPr>
        <p:txBody>
          <a:bodyPr vert="horz"/>
          <a:lstStyle>
            <a:lvl1pPr>
              <a:tabLst>
                <a:tab pos="3136900" algn="l"/>
              </a:tabLst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97556" y="2039471"/>
            <a:ext cx="3478388" cy="2442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 algn="r">
              <a:defRPr>
                <a:solidFill>
                  <a:srgbClr val="252130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rgbClr val="252130"/>
                </a:solidFill>
                <a:latin typeface="Gill Sans"/>
                <a:cs typeface="Gill Sans"/>
              </a:defRPr>
            </a:lvl1pPr>
          </a:lstStyle>
          <a:p>
            <a:fld id="{1889C9EC-4993-A143-89F1-14803A78E3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21037" y="2681908"/>
            <a:ext cx="3050296" cy="100220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None/>
              <a:defRPr sz="1600" b="0" i="0" baseline="0">
                <a:solidFill>
                  <a:srgbClr val="252130"/>
                </a:solidFill>
                <a:latin typeface="Gill Sans Light"/>
                <a:cs typeface="Gill Sans Light"/>
              </a:defRPr>
            </a:lvl1pPr>
          </a:lstStyle>
          <a:p>
            <a:pPr lvl="0"/>
            <a:r>
              <a:rPr lang="en-US" dirty="0" smtClean="0"/>
              <a:t>Example Text Here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21037" y="5124186"/>
            <a:ext cx="1295930" cy="64142"/>
            <a:chOff x="389925" y="-331"/>
            <a:chExt cx="1295930" cy="64142"/>
          </a:xfrm>
        </p:grpSpPr>
        <p:sp>
          <p:nvSpPr>
            <p:cNvPr id="31" name="Rectangle 30"/>
            <p:cNvSpPr/>
            <p:nvPr userDrawn="1"/>
          </p:nvSpPr>
          <p:spPr>
            <a:xfrm>
              <a:off x="389925" y="-331"/>
              <a:ext cx="259186" cy="641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649111" y="-331"/>
              <a:ext cx="259186" cy="641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908297" y="-331"/>
              <a:ext cx="259186" cy="641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1167483" y="-331"/>
              <a:ext cx="259186" cy="641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1426669" y="-331"/>
              <a:ext cx="259186" cy="641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</p:grpSp>
      <p:pic>
        <p:nvPicPr>
          <p:cNvPr id="36" name="Picture 35" descr="Logo_Standard_CMYK-0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08" y="4750157"/>
            <a:ext cx="1296000" cy="221268"/>
          </a:xfrm>
          <a:prstGeom prst="rect">
            <a:avLst/>
          </a:prstGeom>
        </p:spPr>
      </p:pic>
      <p:grpSp>
        <p:nvGrpSpPr>
          <p:cNvPr id="37" name="Group 36"/>
          <p:cNvGrpSpPr/>
          <p:nvPr userDrawn="1"/>
        </p:nvGrpSpPr>
        <p:grpSpPr>
          <a:xfrm>
            <a:off x="421037" y="-331"/>
            <a:ext cx="1295930" cy="64142"/>
            <a:chOff x="389925" y="-331"/>
            <a:chExt cx="1295930" cy="64142"/>
          </a:xfrm>
        </p:grpSpPr>
        <p:sp>
          <p:nvSpPr>
            <p:cNvPr id="38" name="Rectangle 37"/>
            <p:cNvSpPr/>
            <p:nvPr userDrawn="1"/>
          </p:nvSpPr>
          <p:spPr>
            <a:xfrm>
              <a:off x="389925" y="-331"/>
              <a:ext cx="259186" cy="641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649111" y="-331"/>
              <a:ext cx="259186" cy="641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908297" y="-331"/>
              <a:ext cx="259186" cy="641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1167483" y="-331"/>
              <a:ext cx="259186" cy="641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1426669" y="-331"/>
              <a:ext cx="259186" cy="641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</p:grpSp>
      <p:cxnSp>
        <p:nvCxnSpPr>
          <p:cNvPr id="43" name="Straight Connector 42"/>
          <p:cNvCxnSpPr/>
          <p:nvPr userDrawn="1"/>
        </p:nvCxnSpPr>
        <p:spPr>
          <a:xfrm>
            <a:off x="432000" y="4576099"/>
            <a:ext cx="8280000" cy="0"/>
          </a:xfrm>
          <a:prstGeom prst="line">
            <a:avLst/>
          </a:prstGeom>
          <a:ln w="12700">
            <a:solidFill>
              <a:schemeClr val="tx1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21037" y="2204411"/>
            <a:ext cx="3050296" cy="463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0" baseline="0">
                <a:solidFill>
                  <a:srgbClr val="1C1922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en-US" dirty="0" smtClean="0"/>
              <a:t>Example Subtitle Here</a:t>
            </a:r>
            <a:endParaRPr lang="en-US" dirty="0"/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279092" y="2661149"/>
            <a:ext cx="724647" cy="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989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124200" y="590550"/>
            <a:ext cx="5562600" cy="3578038"/>
          </a:xfrm>
          <a:prstGeom prst="rect">
            <a:avLst/>
          </a:prstGeom>
        </p:spPr>
        <p:txBody>
          <a:bodyPr vert="horz"/>
          <a:lstStyle>
            <a:lvl1pPr>
              <a:tabLst>
                <a:tab pos="3136900" algn="l"/>
              </a:tabLst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21037" y="2681908"/>
            <a:ext cx="3050296" cy="100220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None/>
              <a:defRPr sz="1600" b="0" i="0" baseline="0">
                <a:solidFill>
                  <a:srgbClr val="FFFFFF"/>
                </a:solidFill>
                <a:latin typeface="Gill Sans Light"/>
                <a:cs typeface="Gill Sans Light"/>
              </a:defRPr>
            </a:lvl1pPr>
          </a:lstStyle>
          <a:p>
            <a:pPr lvl="0"/>
            <a:r>
              <a:rPr lang="en-US" dirty="0" smtClean="0"/>
              <a:t>Example Text Here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21037" y="5124186"/>
            <a:ext cx="1295930" cy="64142"/>
            <a:chOff x="389925" y="-331"/>
            <a:chExt cx="1295930" cy="64142"/>
          </a:xfrm>
        </p:grpSpPr>
        <p:sp>
          <p:nvSpPr>
            <p:cNvPr id="31" name="Rectangle 30"/>
            <p:cNvSpPr/>
            <p:nvPr userDrawn="1"/>
          </p:nvSpPr>
          <p:spPr>
            <a:xfrm>
              <a:off x="389925" y="-331"/>
              <a:ext cx="259186" cy="641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649111" y="-331"/>
              <a:ext cx="259186" cy="641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908297" y="-331"/>
              <a:ext cx="259186" cy="641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1167483" y="-331"/>
              <a:ext cx="259186" cy="641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1426669" y="-331"/>
              <a:ext cx="259186" cy="641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</p:grpSp>
      <p:grpSp>
        <p:nvGrpSpPr>
          <p:cNvPr id="37" name="Group 36"/>
          <p:cNvGrpSpPr/>
          <p:nvPr userDrawn="1"/>
        </p:nvGrpSpPr>
        <p:grpSpPr>
          <a:xfrm>
            <a:off x="421037" y="-331"/>
            <a:ext cx="1295930" cy="64142"/>
            <a:chOff x="389925" y="-331"/>
            <a:chExt cx="1295930" cy="64142"/>
          </a:xfrm>
        </p:grpSpPr>
        <p:sp>
          <p:nvSpPr>
            <p:cNvPr id="38" name="Rectangle 37"/>
            <p:cNvSpPr/>
            <p:nvPr userDrawn="1"/>
          </p:nvSpPr>
          <p:spPr>
            <a:xfrm>
              <a:off x="389925" y="-331"/>
              <a:ext cx="259186" cy="641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649111" y="-331"/>
              <a:ext cx="259186" cy="641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908297" y="-331"/>
              <a:ext cx="259186" cy="641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1167483" y="-331"/>
              <a:ext cx="259186" cy="641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1426669" y="-331"/>
              <a:ext cx="259186" cy="641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</p:grpSp>
      <p:cxnSp>
        <p:nvCxnSpPr>
          <p:cNvPr id="43" name="Straight Connector 42"/>
          <p:cNvCxnSpPr/>
          <p:nvPr userDrawn="1"/>
        </p:nvCxnSpPr>
        <p:spPr>
          <a:xfrm>
            <a:off x="432000" y="4576099"/>
            <a:ext cx="8280000" cy="0"/>
          </a:xfrm>
          <a:prstGeom prst="line">
            <a:avLst/>
          </a:prstGeom>
          <a:ln w="12700">
            <a:solidFill>
              <a:schemeClr val="tx1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21037" y="2204411"/>
            <a:ext cx="3050296" cy="463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0" baseline="0">
                <a:solidFill>
                  <a:srgbClr val="FFFFFF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en-US" dirty="0" smtClean="0"/>
              <a:t>Example Subtitle Here</a:t>
            </a:r>
            <a:endParaRPr lang="en-US" dirty="0"/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279092" y="2661149"/>
            <a:ext cx="724647" cy="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Gill Sans"/>
                <a:cs typeface="Gill Sans"/>
              </a:defRPr>
            </a:lvl1pPr>
          </a:lstStyle>
          <a:p>
            <a:fld id="{1889C9EC-4993-A143-89F1-14803A78E3A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5" name="Picture 24" descr="Logo_Standard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67" y="4747990"/>
            <a:ext cx="1284500" cy="21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2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u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3" y="0"/>
            <a:ext cx="6330704" cy="5143500"/>
          </a:xfrm>
          <a:prstGeom prst="rect">
            <a:avLst/>
          </a:prstGeom>
        </p:spPr>
      </p:pic>
      <p:sp>
        <p:nvSpPr>
          <p:cNvPr id="6" name="Title 12"/>
          <p:cNvSpPr>
            <a:spLocks noGrp="1"/>
          </p:cNvSpPr>
          <p:nvPr>
            <p:ph type="title" hasCustomPrompt="1"/>
          </p:nvPr>
        </p:nvSpPr>
        <p:spPr>
          <a:xfrm>
            <a:off x="2485328" y="2016549"/>
            <a:ext cx="6227183" cy="1842839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chemeClr val="tx1"/>
                </a:solidFill>
                <a:latin typeface="Palatino"/>
                <a:cs typeface="Palatino"/>
              </a:defRPr>
            </a:lvl1pPr>
          </a:lstStyle>
          <a:p>
            <a:r>
              <a:rPr lang="en-CA" dirty="0" smtClean="0"/>
              <a:t>This is a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396941" y="5094302"/>
            <a:ext cx="1295930" cy="64142"/>
            <a:chOff x="389925" y="-331"/>
            <a:chExt cx="1295930" cy="64142"/>
          </a:xfrm>
        </p:grpSpPr>
        <p:sp>
          <p:nvSpPr>
            <p:cNvPr id="10" name="Rectangle 9"/>
            <p:cNvSpPr/>
            <p:nvPr userDrawn="1"/>
          </p:nvSpPr>
          <p:spPr>
            <a:xfrm>
              <a:off x="389925" y="-331"/>
              <a:ext cx="259186" cy="641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49111" y="-331"/>
              <a:ext cx="259186" cy="641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908297" y="-331"/>
              <a:ext cx="259186" cy="641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167483" y="-331"/>
              <a:ext cx="259186" cy="641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426669" y="-331"/>
              <a:ext cx="259186" cy="641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</p:grpSp>
      <p:pic>
        <p:nvPicPr>
          <p:cNvPr id="8" name="Picture 7" descr="Logo_Standard_CMYK-04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942" y="4720273"/>
            <a:ext cx="1296000" cy="22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4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Gill Sans"/>
                <a:cs typeface="Gill Sans"/>
              </a:defRPr>
            </a:lvl1pPr>
          </a:lstStyle>
          <a:p>
            <a:fld id="{1889C9EC-4993-A143-89F1-14803A78E3A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21037" y="5124186"/>
            <a:ext cx="1295930" cy="64142"/>
            <a:chOff x="389925" y="-331"/>
            <a:chExt cx="1295930" cy="64142"/>
          </a:xfrm>
        </p:grpSpPr>
        <p:sp>
          <p:nvSpPr>
            <p:cNvPr id="16" name="Rectangle 15"/>
            <p:cNvSpPr/>
            <p:nvPr userDrawn="1"/>
          </p:nvSpPr>
          <p:spPr>
            <a:xfrm>
              <a:off x="389925" y="-331"/>
              <a:ext cx="259186" cy="641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49111" y="-331"/>
              <a:ext cx="259186" cy="641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908297" y="-331"/>
              <a:ext cx="259186" cy="641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167483" y="-331"/>
              <a:ext cx="259186" cy="641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1426669" y="-331"/>
              <a:ext cx="259186" cy="641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</p:grpSp>
      <p:pic>
        <p:nvPicPr>
          <p:cNvPr id="22" name="Picture 21" descr="Logo_Standard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67" y="4747990"/>
            <a:ext cx="1284500" cy="219305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421037" y="-331"/>
            <a:ext cx="1295930" cy="64142"/>
            <a:chOff x="389925" y="-331"/>
            <a:chExt cx="1295930" cy="64142"/>
          </a:xfrm>
        </p:grpSpPr>
        <p:sp>
          <p:nvSpPr>
            <p:cNvPr id="24" name="Rectangle 23"/>
            <p:cNvSpPr/>
            <p:nvPr userDrawn="1"/>
          </p:nvSpPr>
          <p:spPr>
            <a:xfrm>
              <a:off x="389925" y="-331"/>
              <a:ext cx="259186" cy="641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649111" y="-331"/>
              <a:ext cx="259186" cy="641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908297" y="-331"/>
              <a:ext cx="259186" cy="641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1167483" y="-331"/>
              <a:ext cx="259186" cy="641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426669" y="-331"/>
              <a:ext cx="259186" cy="641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432000" y="4576099"/>
            <a:ext cx="8280000" cy="0"/>
          </a:xfrm>
          <a:prstGeom prst="line">
            <a:avLst/>
          </a:prstGeom>
          <a:ln w="12700">
            <a:solidFill>
              <a:schemeClr val="tx1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43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 algn="r">
              <a:defRPr>
                <a:solidFill>
                  <a:srgbClr val="252130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rgbClr val="252130"/>
                </a:solidFill>
                <a:latin typeface="Gill Sans"/>
                <a:cs typeface="Gill Sans"/>
              </a:defRPr>
            </a:lvl1pPr>
          </a:lstStyle>
          <a:p>
            <a:fld id="{1889C9EC-4993-A143-89F1-14803A78E3A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421037" y="-331"/>
            <a:ext cx="1295930" cy="64142"/>
            <a:chOff x="389925" y="-331"/>
            <a:chExt cx="1295930" cy="64142"/>
          </a:xfrm>
        </p:grpSpPr>
        <p:sp>
          <p:nvSpPr>
            <p:cNvPr id="10" name="Rectangle 9"/>
            <p:cNvSpPr/>
            <p:nvPr userDrawn="1"/>
          </p:nvSpPr>
          <p:spPr>
            <a:xfrm>
              <a:off x="389925" y="-331"/>
              <a:ext cx="259186" cy="641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49111" y="-331"/>
              <a:ext cx="259186" cy="641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908297" y="-331"/>
              <a:ext cx="259186" cy="641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167483" y="-331"/>
              <a:ext cx="259186" cy="641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426669" y="-331"/>
              <a:ext cx="259186" cy="641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421037" y="5124186"/>
            <a:ext cx="1295930" cy="64142"/>
            <a:chOff x="389925" y="-331"/>
            <a:chExt cx="1295930" cy="64142"/>
          </a:xfrm>
        </p:grpSpPr>
        <p:sp>
          <p:nvSpPr>
            <p:cNvPr id="26" name="Rectangle 25"/>
            <p:cNvSpPr/>
            <p:nvPr userDrawn="1"/>
          </p:nvSpPr>
          <p:spPr>
            <a:xfrm>
              <a:off x="389925" y="-331"/>
              <a:ext cx="259186" cy="641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649111" y="-331"/>
              <a:ext cx="259186" cy="641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908297" y="-331"/>
              <a:ext cx="259186" cy="641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1167483" y="-331"/>
              <a:ext cx="259186" cy="641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1426669" y="-331"/>
              <a:ext cx="259186" cy="641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</p:grpSp>
      <p:pic>
        <p:nvPicPr>
          <p:cNvPr id="31" name="Picture 30" descr="Logo_Standard_CMYK-0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08" y="4750157"/>
            <a:ext cx="1296000" cy="221268"/>
          </a:xfrm>
          <a:prstGeom prst="rect">
            <a:avLst/>
          </a:prstGeom>
        </p:spPr>
      </p:pic>
      <p:cxnSp>
        <p:nvCxnSpPr>
          <p:cNvPr id="32" name="Straight Connector 31"/>
          <p:cNvCxnSpPr/>
          <p:nvPr userDrawn="1"/>
        </p:nvCxnSpPr>
        <p:spPr>
          <a:xfrm>
            <a:off x="432000" y="4576099"/>
            <a:ext cx="8280000" cy="0"/>
          </a:xfrm>
          <a:prstGeom prst="line">
            <a:avLst/>
          </a:prstGeom>
          <a:ln w="12700">
            <a:solidFill>
              <a:schemeClr val="tx1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96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 algn="r">
              <a:defRPr>
                <a:solidFill>
                  <a:srgbClr val="252130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rgbClr val="252130"/>
                </a:solidFill>
                <a:latin typeface="Gill Sans"/>
                <a:cs typeface="Gill Sans"/>
              </a:defRPr>
            </a:lvl1pPr>
          </a:lstStyle>
          <a:p>
            <a:fld id="{1889C9EC-4993-A143-89F1-14803A78E3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5"/>
          <p:cNvSpPr>
            <a:spLocks noGrp="1"/>
          </p:cNvSpPr>
          <p:nvPr>
            <p:ph type="title" hasCustomPrompt="1"/>
          </p:nvPr>
        </p:nvSpPr>
        <p:spPr>
          <a:xfrm>
            <a:off x="4589261" y="2071589"/>
            <a:ext cx="4122739" cy="532285"/>
          </a:xfrm>
          <a:prstGeom prst="rect">
            <a:avLst/>
          </a:prstGeom>
        </p:spPr>
        <p:txBody>
          <a:bodyPr vert="horz"/>
          <a:lstStyle>
            <a:lvl1pPr algn="l">
              <a:defRPr sz="3000">
                <a:solidFill>
                  <a:schemeClr val="tx2"/>
                </a:solidFill>
                <a:latin typeface="Palatino"/>
                <a:cs typeface="Palatino"/>
              </a:defRPr>
            </a:lvl1pPr>
          </a:lstStyle>
          <a:p>
            <a:r>
              <a:rPr lang="en-CA" dirty="0" smtClean="0"/>
              <a:t>Title Here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594615" y="2719551"/>
            <a:ext cx="351550" cy="187429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None/>
              <a:defRPr sz="1400" b="0" baseline="0">
                <a:solidFill>
                  <a:srgbClr val="772A84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en-US" dirty="0" smtClean="0"/>
              <a:t>#</a:t>
            </a:r>
          </a:p>
          <a:p>
            <a:pPr lvl="0"/>
            <a:r>
              <a:rPr lang="en-US" dirty="0" smtClean="0"/>
              <a:t>#</a:t>
            </a:r>
          </a:p>
          <a:p>
            <a:pPr lvl="0"/>
            <a:r>
              <a:rPr lang="en-US" dirty="0" smtClean="0"/>
              <a:t>#</a:t>
            </a:r>
          </a:p>
          <a:p>
            <a:pPr lvl="0"/>
            <a:r>
              <a:rPr lang="en-US" dirty="0" smtClean="0"/>
              <a:t>#</a:t>
            </a:r>
          </a:p>
          <a:p>
            <a:pPr lvl="0"/>
            <a:r>
              <a:rPr lang="en-US" dirty="0" smtClean="0"/>
              <a:t>#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037345" y="2719551"/>
            <a:ext cx="3674656" cy="187429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None/>
              <a:defRPr sz="1400" baseline="0">
                <a:solidFill>
                  <a:srgbClr val="252130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en-US" dirty="0" smtClean="0"/>
              <a:t>Page Name</a:t>
            </a:r>
          </a:p>
          <a:p>
            <a:pPr lvl="0"/>
            <a:r>
              <a:rPr lang="en-US" dirty="0" smtClean="0"/>
              <a:t>Page Name</a:t>
            </a:r>
          </a:p>
          <a:p>
            <a:pPr lvl="0"/>
            <a:r>
              <a:rPr lang="en-US" dirty="0" smtClean="0"/>
              <a:t>Page Name</a:t>
            </a:r>
          </a:p>
          <a:p>
            <a:pPr lvl="0"/>
            <a:r>
              <a:rPr lang="en-US" dirty="0" smtClean="0"/>
              <a:t>Page Name</a:t>
            </a:r>
          </a:p>
          <a:p>
            <a:pPr lvl="0"/>
            <a:r>
              <a:rPr lang="en-US" dirty="0" smtClean="0"/>
              <a:t>Page Name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421037" y="5124186"/>
            <a:ext cx="1295930" cy="64142"/>
            <a:chOff x="389925" y="-331"/>
            <a:chExt cx="1295930" cy="64142"/>
          </a:xfrm>
        </p:grpSpPr>
        <p:sp>
          <p:nvSpPr>
            <p:cNvPr id="26" name="Rectangle 25"/>
            <p:cNvSpPr/>
            <p:nvPr userDrawn="1"/>
          </p:nvSpPr>
          <p:spPr>
            <a:xfrm>
              <a:off x="389925" y="-331"/>
              <a:ext cx="259186" cy="641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649111" y="-331"/>
              <a:ext cx="259186" cy="641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908297" y="-331"/>
              <a:ext cx="259186" cy="641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1167483" y="-331"/>
              <a:ext cx="259186" cy="641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1426669" y="-331"/>
              <a:ext cx="259186" cy="641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</p:grpSp>
      <p:pic>
        <p:nvPicPr>
          <p:cNvPr id="31" name="Picture 30" descr="Logo_Standard_CMYK-0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08" y="4750157"/>
            <a:ext cx="1296000" cy="221268"/>
          </a:xfrm>
          <a:prstGeom prst="rect">
            <a:avLst/>
          </a:prstGeom>
        </p:spPr>
      </p:pic>
      <p:grpSp>
        <p:nvGrpSpPr>
          <p:cNvPr id="32" name="Group 31"/>
          <p:cNvGrpSpPr/>
          <p:nvPr userDrawn="1"/>
        </p:nvGrpSpPr>
        <p:grpSpPr>
          <a:xfrm>
            <a:off x="421037" y="-331"/>
            <a:ext cx="1295930" cy="64142"/>
            <a:chOff x="389925" y="-331"/>
            <a:chExt cx="1295930" cy="64142"/>
          </a:xfrm>
        </p:grpSpPr>
        <p:sp>
          <p:nvSpPr>
            <p:cNvPr id="33" name="Rectangle 32"/>
            <p:cNvSpPr/>
            <p:nvPr userDrawn="1"/>
          </p:nvSpPr>
          <p:spPr>
            <a:xfrm>
              <a:off x="389925" y="-331"/>
              <a:ext cx="259186" cy="641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649111" y="-331"/>
              <a:ext cx="259186" cy="641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908297" y="-331"/>
              <a:ext cx="259186" cy="641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167483" y="-331"/>
              <a:ext cx="259186" cy="641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1426669" y="-331"/>
              <a:ext cx="259186" cy="641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</p:grpSp>
      <p:cxnSp>
        <p:nvCxnSpPr>
          <p:cNvPr id="39" name="Straight Connector 38"/>
          <p:cNvCxnSpPr/>
          <p:nvPr userDrawn="1"/>
        </p:nvCxnSpPr>
        <p:spPr>
          <a:xfrm>
            <a:off x="432000" y="4576099"/>
            <a:ext cx="8280000" cy="0"/>
          </a:xfrm>
          <a:prstGeom prst="line">
            <a:avLst/>
          </a:prstGeom>
          <a:ln w="12700">
            <a:solidFill>
              <a:schemeClr val="tx1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4370292" y="2663642"/>
            <a:ext cx="724647" cy="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54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5"/>
          <p:cNvSpPr>
            <a:spLocks noGrp="1"/>
          </p:cNvSpPr>
          <p:nvPr>
            <p:ph type="title" hasCustomPrompt="1"/>
          </p:nvPr>
        </p:nvSpPr>
        <p:spPr>
          <a:xfrm>
            <a:off x="4589261" y="2071589"/>
            <a:ext cx="4122739" cy="532285"/>
          </a:xfrm>
          <a:prstGeom prst="rect">
            <a:avLst/>
          </a:prstGeom>
        </p:spPr>
        <p:txBody>
          <a:bodyPr vert="horz"/>
          <a:lstStyle>
            <a:lvl1pPr algn="l">
              <a:defRPr sz="3000">
                <a:solidFill>
                  <a:schemeClr val="bg1"/>
                </a:solidFill>
                <a:latin typeface="Palatino"/>
                <a:cs typeface="Palatino"/>
              </a:defRPr>
            </a:lvl1pPr>
          </a:lstStyle>
          <a:p>
            <a:r>
              <a:rPr lang="en-CA" dirty="0" smtClean="0"/>
              <a:t>Title Here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594615" y="2719551"/>
            <a:ext cx="351550" cy="187429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None/>
              <a:defRPr sz="1400" b="0" baseline="0">
                <a:solidFill>
                  <a:srgbClr val="FFFFFF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en-US" dirty="0" smtClean="0"/>
              <a:t>#</a:t>
            </a:r>
          </a:p>
          <a:p>
            <a:pPr lvl="0"/>
            <a:r>
              <a:rPr lang="en-US" dirty="0" smtClean="0"/>
              <a:t>#</a:t>
            </a:r>
          </a:p>
          <a:p>
            <a:pPr lvl="0"/>
            <a:r>
              <a:rPr lang="en-US" dirty="0" smtClean="0"/>
              <a:t>#</a:t>
            </a:r>
          </a:p>
          <a:p>
            <a:pPr lvl="0"/>
            <a:r>
              <a:rPr lang="en-US" dirty="0" smtClean="0"/>
              <a:t>#</a:t>
            </a:r>
          </a:p>
          <a:p>
            <a:pPr lvl="0"/>
            <a:r>
              <a:rPr lang="en-US" dirty="0" smtClean="0"/>
              <a:t>#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037345" y="2719551"/>
            <a:ext cx="3674656" cy="187429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None/>
              <a:defRPr sz="1400" baseline="0">
                <a:solidFill>
                  <a:srgbClr val="FFFFFF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en-US" dirty="0" smtClean="0"/>
              <a:t>Page Name</a:t>
            </a:r>
          </a:p>
          <a:p>
            <a:pPr lvl="0"/>
            <a:r>
              <a:rPr lang="en-US" dirty="0" smtClean="0"/>
              <a:t>Page Name</a:t>
            </a:r>
          </a:p>
          <a:p>
            <a:pPr lvl="0"/>
            <a:r>
              <a:rPr lang="en-US" dirty="0" smtClean="0"/>
              <a:t>Page Name</a:t>
            </a:r>
          </a:p>
          <a:p>
            <a:pPr lvl="0"/>
            <a:r>
              <a:rPr lang="en-US" dirty="0" smtClean="0"/>
              <a:t>Page Name</a:t>
            </a:r>
          </a:p>
          <a:p>
            <a:pPr lvl="0"/>
            <a:r>
              <a:rPr lang="en-US" dirty="0" smtClean="0"/>
              <a:t>Page Name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421037" y="5124186"/>
            <a:ext cx="1295930" cy="64142"/>
            <a:chOff x="389925" y="-331"/>
            <a:chExt cx="1295930" cy="64142"/>
          </a:xfrm>
        </p:grpSpPr>
        <p:sp>
          <p:nvSpPr>
            <p:cNvPr id="26" name="Rectangle 25"/>
            <p:cNvSpPr/>
            <p:nvPr userDrawn="1"/>
          </p:nvSpPr>
          <p:spPr>
            <a:xfrm>
              <a:off x="389925" y="-331"/>
              <a:ext cx="259186" cy="641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649111" y="-331"/>
              <a:ext cx="259186" cy="641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908297" y="-331"/>
              <a:ext cx="259186" cy="641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1167483" y="-331"/>
              <a:ext cx="259186" cy="641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1426669" y="-331"/>
              <a:ext cx="259186" cy="641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</p:grpSp>
      <p:grpSp>
        <p:nvGrpSpPr>
          <p:cNvPr id="32" name="Group 31"/>
          <p:cNvGrpSpPr/>
          <p:nvPr userDrawn="1"/>
        </p:nvGrpSpPr>
        <p:grpSpPr>
          <a:xfrm>
            <a:off x="421037" y="-331"/>
            <a:ext cx="1295930" cy="64142"/>
            <a:chOff x="389925" y="-331"/>
            <a:chExt cx="1295930" cy="64142"/>
          </a:xfrm>
        </p:grpSpPr>
        <p:sp>
          <p:nvSpPr>
            <p:cNvPr id="33" name="Rectangle 32"/>
            <p:cNvSpPr/>
            <p:nvPr userDrawn="1"/>
          </p:nvSpPr>
          <p:spPr>
            <a:xfrm>
              <a:off x="389925" y="-331"/>
              <a:ext cx="259186" cy="641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649111" y="-331"/>
              <a:ext cx="259186" cy="641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908297" y="-331"/>
              <a:ext cx="259186" cy="641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167483" y="-331"/>
              <a:ext cx="259186" cy="641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1426669" y="-331"/>
              <a:ext cx="259186" cy="641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</p:grpSp>
      <p:cxnSp>
        <p:nvCxnSpPr>
          <p:cNvPr id="39" name="Straight Connector 38"/>
          <p:cNvCxnSpPr/>
          <p:nvPr userDrawn="1"/>
        </p:nvCxnSpPr>
        <p:spPr>
          <a:xfrm>
            <a:off x="432000" y="4576099"/>
            <a:ext cx="8280000" cy="0"/>
          </a:xfrm>
          <a:prstGeom prst="line">
            <a:avLst/>
          </a:prstGeom>
          <a:ln w="12700">
            <a:solidFill>
              <a:schemeClr val="tx1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4370292" y="2663642"/>
            <a:ext cx="724647" cy="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Gill Sans"/>
                <a:cs typeface="Gill Sans"/>
              </a:defRPr>
            </a:lvl1pPr>
          </a:lstStyle>
          <a:p>
            <a:fld id="{1889C9EC-4993-A143-89F1-14803A78E3A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8" name="Picture 37" descr="Logo_Standard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67" y="4747990"/>
            <a:ext cx="1284500" cy="21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 algn="r">
              <a:defRPr>
                <a:solidFill>
                  <a:srgbClr val="252130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rgbClr val="252130"/>
                </a:solidFill>
                <a:latin typeface="Gill Sans"/>
                <a:cs typeface="Gill Sans"/>
              </a:defRPr>
            </a:lvl1pPr>
          </a:lstStyle>
          <a:p>
            <a:fld id="{1889C9EC-4993-A143-89F1-14803A78E3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457200" y="783001"/>
            <a:ext cx="8229600" cy="662845"/>
          </a:xfrm>
          <a:prstGeom prst="rect">
            <a:avLst/>
          </a:prstGeom>
        </p:spPr>
        <p:txBody>
          <a:bodyPr vert="horz"/>
          <a:lstStyle>
            <a:lvl1pPr algn="l">
              <a:defRPr sz="3000">
                <a:solidFill>
                  <a:srgbClr val="252130"/>
                </a:solidFill>
                <a:latin typeface="Palatino"/>
                <a:cs typeface="Palatino"/>
              </a:defRPr>
            </a:lvl1pPr>
          </a:lstStyle>
          <a:p>
            <a:r>
              <a:rPr lang="en-CA" dirty="0" smtClean="0"/>
              <a:t>Example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510392"/>
            <a:ext cx="8229600" cy="46299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None/>
              <a:defRPr sz="2000" baseline="0">
                <a:solidFill>
                  <a:srgbClr val="252130"/>
                </a:solidFill>
                <a:latin typeface="Gill Sans"/>
                <a:cs typeface="Gill Sans"/>
              </a:defRPr>
            </a:lvl1pPr>
          </a:lstStyle>
          <a:p>
            <a:r>
              <a:rPr lang="en-US" sz="2200" dirty="0" smtClean="0">
                <a:solidFill>
                  <a:srgbClr val="772A84"/>
                </a:solidFill>
                <a:latin typeface="Gill Sans"/>
                <a:cs typeface="Gill Sans"/>
              </a:rPr>
              <a:t>Example Subtitle Here</a:t>
            </a:r>
            <a:endParaRPr lang="en-US" sz="2200" dirty="0">
              <a:solidFill>
                <a:srgbClr val="772A84"/>
              </a:solidFill>
              <a:latin typeface="Gill Sans"/>
              <a:cs typeface="Gill Sans"/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2123179"/>
            <a:ext cx="8229600" cy="197989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None/>
              <a:defRPr sz="1600" b="0" i="0" baseline="0">
                <a:solidFill>
                  <a:srgbClr val="252130"/>
                </a:solidFill>
                <a:latin typeface="Gill Sans Light"/>
                <a:cs typeface="Gill Sans Light"/>
              </a:defRPr>
            </a:lvl1pPr>
          </a:lstStyle>
          <a:p>
            <a:pPr lvl="0"/>
            <a:r>
              <a:rPr lang="en-US" dirty="0" smtClean="0"/>
              <a:t>Example Text Here</a:t>
            </a: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421037" y="5124186"/>
            <a:ext cx="1295930" cy="64142"/>
            <a:chOff x="389925" y="-331"/>
            <a:chExt cx="1295930" cy="64142"/>
          </a:xfrm>
        </p:grpSpPr>
        <p:sp>
          <p:nvSpPr>
            <p:cNvPr id="28" name="Rectangle 27"/>
            <p:cNvSpPr/>
            <p:nvPr userDrawn="1"/>
          </p:nvSpPr>
          <p:spPr>
            <a:xfrm>
              <a:off x="389925" y="-331"/>
              <a:ext cx="259186" cy="641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649111" y="-331"/>
              <a:ext cx="259186" cy="641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908297" y="-331"/>
              <a:ext cx="259186" cy="641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1167483" y="-331"/>
              <a:ext cx="259186" cy="641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1426669" y="-331"/>
              <a:ext cx="259186" cy="641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</p:grpSp>
      <p:pic>
        <p:nvPicPr>
          <p:cNvPr id="33" name="Picture 32" descr="Logo_Standard_CMYK-0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08" y="4750157"/>
            <a:ext cx="1296000" cy="221268"/>
          </a:xfrm>
          <a:prstGeom prst="rect">
            <a:avLst/>
          </a:prstGeom>
        </p:spPr>
      </p:pic>
      <p:grpSp>
        <p:nvGrpSpPr>
          <p:cNvPr id="34" name="Group 33"/>
          <p:cNvGrpSpPr/>
          <p:nvPr userDrawn="1"/>
        </p:nvGrpSpPr>
        <p:grpSpPr>
          <a:xfrm>
            <a:off x="421037" y="-331"/>
            <a:ext cx="1295930" cy="64142"/>
            <a:chOff x="389925" y="-331"/>
            <a:chExt cx="1295930" cy="64142"/>
          </a:xfrm>
        </p:grpSpPr>
        <p:sp>
          <p:nvSpPr>
            <p:cNvPr id="35" name="Rectangle 34"/>
            <p:cNvSpPr/>
            <p:nvPr userDrawn="1"/>
          </p:nvSpPr>
          <p:spPr>
            <a:xfrm>
              <a:off x="389925" y="-331"/>
              <a:ext cx="259186" cy="641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649111" y="-331"/>
              <a:ext cx="259186" cy="641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908297" y="-331"/>
              <a:ext cx="259186" cy="641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1167483" y="-331"/>
              <a:ext cx="259186" cy="641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1426669" y="-331"/>
              <a:ext cx="259186" cy="641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</p:grpSp>
      <p:cxnSp>
        <p:nvCxnSpPr>
          <p:cNvPr id="41" name="Straight Connector 40"/>
          <p:cNvCxnSpPr/>
          <p:nvPr userDrawn="1"/>
        </p:nvCxnSpPr>
        <p:spPr>
          <a:xfrm>
            <a:off x="432000" y="4576099"/>
            <a:ext cx="8280000" cy="0"/>
          </a:xfrm>
          <a:prstGeom prst="line">
            <a:avLst/>
          </a:prstGeom>
          <a:ln w="12700">
            <a:solidFill>
              <a:schemeClr val="tx1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>
          <a:xfrm>
            <a:off x="279092" y="1457430"/>
            <a:ext cx="724647" cy="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893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509713"/>
            <a:ext cx="8229600" cy="463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en-US" dirty="0" smtClean="0"/>
              <a:t>Example Subtitle Here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Gill Sans"/>
                <a:cs typeface="Gill Sans"/>
              </a:defRPr>
            </a:lvl1pPr>
          </a:lstStyle>
          <a:p>
            <a:fld id="{1889C9EC-4993-A143-89F1-14803A78E3A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100" y="2552700"/>
            <a:ext cx="8293100" cy="38100"/>
          </a:xfrm>
          <a:prstGeom prst="rect">
            <a:avLst/>
          </a:prstGeom>
        </p:spPr>
      </p:pic>
      <p:sp>
        <p:nvSpPr>
          <p:cNvPr id="12" name="Title 15"/>
          <p:cNvSpPr>
            <a:spLocks noGrp="1"/>
          </p:cNvSpPr>
          <p:nvPr>
            <p:ph type="title" hasCustomPrompt="1"/>
          </p:nvPr>
        </p:nvSpPr>
        <p:spPr>
          <a:xfrm>
            <a:off x="457200" y="783001"/>
            <a:ext cx="8229600" cy="662845"/>
          </a:xfrm>
          <a:prstGeom prst="rect">
            <a:avLst/>
          </a:prstGeom>
        </p:spPr>
        <p:txBody>
          <a:bodyPr vert="horz"/>
          <a:lstStyle>
            <a:lvl1pPr algn="l">
              <a:defRPr sz="3700">
                <a:solidFill>
                  <a:schemeClr val="bg1"/>
                </a:solidFill>
                <a:latin typeface="Palatino"/>
                <a:cs typeface="Palatino"/>
              </a:defRPr>
            </a:lvl1pPr>
          </a:lstStyle>
          <a:p>
            <a:r>
              <a:rPr lang="en-CA" dirty="0" smtClean="0"/>
              <a:t>Example Title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2123179"/>
            <a:ext cx="8229600" cy="197989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None/>
              <a:defRPr sz="1600" b="0" i="0" baseline="0">
                <a:solidFill>
                  <a:schemeClr val="bg1"/>
                </a:solidFill>
                <a:latin typeface="Gill Sans Light"/>
                <a:cs typeface="Gill Sans Light"/>
              </a:defRPr>
            </a:lvl1pPr>
          </a:lstStyle>
          <a:p>
            <a:pPr lvl="0"/>
            <a:r>
              <a:rPr lang="en-US" dirty="0" smtClean="0"/>
              <a:t>Example Text Here</a:t>
            </a:r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421037" y="5124186"/>
            <a:ext cx="1295930" cy="64142"/>
            <a:chOff x="389925" y="-331"/>
            <a:chExt cx="1295930" cy="64142"/>
          </a:xfrm>
        </p:grpSpPr>
        <p:sp>
          <p:nvSpPr>
            <p:cNvPr id="30" name="Rectangle 29"/>
            <p:cNvSpPr/>
            <p:nvPr userDrawn="1"/>
          </p:nvSpPr>
          <p:spPr>
            <a:xfrm>
              <a:off x="389925" y="-331"/>
              <a:ext cx="259186" cy="641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649111" y="-331"/>
              <a:ext cx="259186" cy="641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908297" y="-331"/>
              <a:ext cx="259186" cy="641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1167483" y="-331"/>
              <a:ext cx="259186" cy="641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1426669" y="-331"/>
              <a:ext cx="259186" cy="641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</p:grpSp>
      <p:pic>
        <p:nvPicPr>
          <p:cNvPr id="35" name="Picture 34" descr="Logo_Standard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67" y="4747990"/>
            <a:ext cx="1284500" cy="219305"/>
          </a:xfrm>
          <a:prstGeom prst="rect">
            <a:avLst/>
          </a:prstGeom>
        </p:spPr>
      </p:pic>
      <p:grpSp>
        <p:nvGrpSpPr>
          <p:cNvPr id="36" name="Group 35"/>
          <p:cNvGrpSpPr/>
          <p:nvPr userDrawn="1"/>
        </p:nvGrpSpPr>
        <p:grpSpPr>
          <a:xfrm>
            <a:off x="421037" y="-331"/>
            <a:ext cx="1295930" cy="64142"/>
            <a:chOff x="389925" y="-331"/>
            <a:chExt cx="1295930" cy="64142"/>
          </a:xfrm>
        </p:grpSpPr>
        <p:sp>
          <p:nvSpPr>
            <p:cNvPr id="37" name="Rectangle 36"/>
            <p:cNvSpPr/>
            <p:nvPr userDrawn="1"/>
          </p:nvSpPr>
          <p:spPr>
            <a:xfrm>
              <a:off x="389925" y="-331"/>
              <a:ext cx="259186" cy="641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649111" y="-331"/>
              <a:ext cx="259186" cy="641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908297" y="-331"/>
              <a:ext cx="259186" cy="641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1167483" y="-331"/>
              <a:ext cx="259186" cy="641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1426669" y="-331"/>
              <a:ext cx="259186" cy="641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</p:grpSp>
      <p:cxnSp>
        <p:nvCxnSpPr>
          <p:cNvPr id="43" name="Straight Connector 42"/>
          <p:cNvCxnSpPr/>
          <p:nvPr userDrawn="1"/>
        </p:nvCxnSpPr>
        <p:spPr>
          <a:xfrm>
            <a:off x="432000" y="4576099"/>
            <a:ext cx="8280000" cy="0"/>
          </a:xfrm>
          <a:prstGeom prst="line">
            <a:avLst/>
          </a:prstGeom>
          <a:ln w="12700">
            <a:solidFill>
              <a:schemeClr val="tx1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>
            <a:off x="279092" y="1457430"/>
            <a:ext cx="724647" cy="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81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 algn="r">
              <a:defRPr>
                <a:solidFill>
                  <a:srgbClr val="252130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rgbClr val="252130"/>
                </a:solidFill>
                <a:latin typeface="Gill Sans"/>
                <a:cs typeface="Gill Sans"/>
              </a:defRPr>
            </a:lvl1pPr>
          </a:lstStyle>
          <a:p>
            <a:fld id="{1889C9EC-4993-A143-89F1-14803A78E3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2117501"/>
            <a:ext cx="4038600" cy="197989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None/>
              <a:defRPr sz="1800" b="0" i="0" baseline="0">
                <a:solidFill>
                  <a:srgbClr val="252130"/>
                </a:solidFill>
                <a:latin typeface="Gill Sans Light"/>
                <a:cs typeface="Gill Sans Light"/>
              </a:defRPr>
            </a:lvl1pPr>
          </a:lstStyle>
          <a:p>
            <a:pPr lvl="0"/>
            <a:r>
              <a:rPr lang="en-US" dirty="0" smtClean="0"/>
              <a:t>This is an example of a page with two </a:t>
            </a:r>
            <a:br>
              <a:rPr lang="en-US" dirty="0" smtClean="0"/>
            </a:br>
            <a:r>
              <a:rPr lang="en-US" dirty="0" smtClean="0"/>
              <a:t>Columns of text 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48200" y="2117501"/>
            <a:ext cx="4038600" cy="197989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None/>
              <a:defRPr sz="1800" b="0" i="0" baseline="0">
                <a:solidFill>
                  <a:srgbClr val="252130"/>
                </a:solidFill>
                <a:latin typeface="Gill Sans Light"/>
                <a:cs typeface="Gill Sans Light"/>
              </a:defRPr>
            </a:lvl1pPr>
          </a:lstStyle>
          <a:p>
            <a:pPr lvl="0"/>
            <a:r>
              <a:rPr lang="en-US" dirty="0" smtClean="0"/>
              <a:t>This is an example of a page with two </a:t>
            </a:r>
            <a:br>
              <a:rPr lang="en-US" dirty="0" smtClean="0"/>
            </a:br>
            <a:r>
              <a:rPr lang="en-US" dirty="0" smtClean="0"/>
              <a:t>Columns of text 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7200" y="783001"/>
            <a:ext cx="8229600" cy="662845"/>
          </a:xfrm>
          <a:prstGeom prst="rect">
            <a:avLst/>
          </a:prstGeom>
        </p:spPr>
        <p:txBody>
          <a:bodyPr vert="horz"/>
          <a:lstStyle>
            <a:lvl1pPr algn="l">
              <a:defRPr sz="3700">
                <a:solidFill>
                  <a:srgbClr val="252130"/>
                </a:solidFill>
                <a:latin typeface="Palatino"/>
                <a:cs typeface="Palatino"/>
              </a:defRPr>
            </a:lvl1pPr>
          </a:lstStyle>
          <a:p>
            <a:r>
              <a:rPr lang="en-CA" dirty="0" smtClean="0"/>
              <a:t>Example Title</a:t>
            </a:r>
            <a:endParaRPr lang="en-US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21037" y="5124186"/>
            <a:ext cx="1295930" cy="64142"/>
            <a:chOff x="389925" y="-331"/>
            <a:chExt cx="1295930" cy="64142"/>
          </a:xfrm>
        </p:grpSpPr>
        <p:sp>
          <p:nvSpPr>
            <p:cNvPr id="31" name="Rectangle 30"/>
            <p:cNvSpPr/>
            <p:nvPr userDrawn="1"/>
          </p:nvSpPr>
          <p:spPr>
            <a:xfrm>
              <a:off x="389925" y="-331"/>
              <a:ext cx="259186" cy="641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649111" y="-331"/>
              <a:ext cx="259186" cy="641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908297" y="-331"/>
              <a:ext cx="259186" cy="641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1167483" y="-331"/>
              <a:ext cx="259186" cy="641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1426669" y="-331"/>
              <a:ext cx="259186" cy="641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</p:grpSp>
      <p:pic>
        <p:nvPicPr>
          <p:cNvPr id="36" name="Picture 35" descr="Logo_Standard_CMYK-0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08" y="4750157"/>
            <a:ext cx="1296000" cy="221268"/>
          </a:xfrm>
          <a:prstGeom prst="rect">
            <a:avLst/>
          </a:prstGeom>
        </p:spPr>
      </p:pic>
      <p:grpSp>
        <p:nvGrpSpPr>
          <p:cNvPr id="37" name="Group 36"/>
          <p:cNvGrpSpPr/>
          <p:nvPr userDrawn="1"/>
        </p:nvGrpSpPr>
        <p:grpSpPr>
          <a:xfrm>
            <a:off x="421037" y="-331"/>
            <a:ext cx="1295930" cy="64142"/>
            <a:chOff x="389925" y="-331"/>
            <a:chExt cx="1295930" cy="64142"/>
          </a:xfrm>
        </p:grpSpPr>
        <p:sp>
          <p:nvSpPr>
            <p:cNvPr id="38" name="Rectangle 37"/>
            <p:cNvSpPr/>
            <p:nvPr userDrawn="1"/>
          </p:nvSpPr>
          <p:spPr>
            <a:xfrm>
              <a:off x="389925" y="-331"/>
              <a:ext cx="259186" cy="641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649111" y="-331"/>
              <a:ext cx="259186" cy="641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908297" y="-331"/>
              <a:ext cx="259186" cy="641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1167483" y="-331"/>
              <a:ext cx="259186" cy="641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1426669" y="-331"/>
              <a:ext cx="259186" cy="641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1620"/>
                </a:solidFill>
              </a:endParaRPr>
            </a:p>
          </p:txBody>
        </p:sp>
      </p:grpSp>
      <p:cxnSp>
        <p:nvCxnSpPr>
          <p:cNvPr id="44" name="Straight Connector 43"/>
          <p:cNvCxnSpPr/>
          <p:nvPr userDrawn="1"/>
        </p:nvCxnSpPr>
        <p:spPr>
          <a:xfrm>
            <a:off x="432000" y="4576099"/>
            <a:ext cx="8280000" cy="0"/>
          </a:xfrm>
          <a:prstGeom prst="line">
            <a:avLst/>
          </a:prstGeom>
          <a:ln w="12700">
            <a:solidFill>
              <a:schemeClr val="tx1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509713"/>
            <a:ext cx="8229600" cy="463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0" baseline="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en-US" dirty="0" smtClean="0"/>
              <a:t>Example Subtitle Here</a:t>
            </a:r>
            <a:endParaRPr lang="en-US" dirty="0"/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279092" y="1457430"/>
            <a:ext cx="724647" cy="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33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3E3EF-EA19-1442-8593-228C8B77BE23}" type="datetimeFigureOut">
              <a:rPr lang="en-US" smtClean="0"/>
              <a:t>6/12/18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9C9EC-4993-A143-89F1-14803A78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1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6" r:id="rId6"/>
    <p:sldLayoutId id="2147483662" r:id="rId7"/>
    <p:sldLayoutId id="2147483663" r:id="rId8"/>
    <p:sldLayoutId id="2147483652" r:id="rId9"/>
    <p:sldLayoutId id="2147483664" r:id="rId10"/>
    <p:sldLayoutId id="2147483665" r:id="rId11"/>
    <p:sldLayoutId id="2147483668" r:id="rId12"/>
    <p:sldLayoutId id="2147483657" r:id="rId13"/>
    <p:sldLayoutId id="2147483667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5328" y="1420587"/>
            <a:ext cx="6227183" cy="2438802"/>
          </a:xfrm>
        </p:spPr>
        <p:txBody>
          <a:bodyPr/>
          <a:lstStyle/>
          <a:p>
            <a:r>
              <a:rPr lang="en-US" dirty="0" smtClean="0"/>
              <a:t>What can a Social </a:t>
            </a:r>
            <a:r>
              <a:rPr lang="en-US" dirty="0"/>
              <a:t>I</a:t>
            </a:r>
            <a:r>
              <a:rPr lang="en-US" dirty="0" smtClean="0"/>
              <a:t>nnovation Approach Contribute to Poverty Elimination?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9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9421"/>
            <a:ext cx="8229600" cy="1176425"/>
          </a:xfrm>
        </p:spPr>
        <p:txBody>
          <a:bodyPr/>
          <a:lstStyle/>
          <a:p>
            <a:r>
              <a:rPr lang="en-US" sz="3200" dirty="0">
                <a:latin typeface="+mj-lt"/>
              </a:rPr>
              <a:t>5</a:t>
            </a:r>
            <a:r>
              <a:rPr lang="en-US" sz="3200" dirty="0" smtClean="0">
                <a:latin typeface="+mj-lt"/>
              </a:rPr>
              <a:t>) Work Across </a:t>
            </a:r>
            <a:r>
              <a:rPr lang="en-US" sz="3200" dirty="0">
                <a:latin typeface="+mj-lt"/>
              </a:rPr>
              <a:t>L</a:t>
            </a:r>
            <a:r>
              <a:rPr lang="en-US" sz="3200" dirty="0" smtClean="0">
                <a:latin typeface="+mj-lt"/>
              </a:rPr>
              <a:t>evels and Systems</a:t>
            </a:r>
            <a:endParaRPr lang="en-US" sz="3200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373626" y="938477"/>
            <a:ext cx="8313174" cy="1853973"/>
          </a:xfrm>
        </p:spPr>
        <p:txBody>
          <a:bodyPr/>
          <a:lstStyle/>
          <a:p>
            <a:r>
              <a:rPr lang="en-US" dirty="0" smtClean="0"/>
              <a:t>Scaling Out, Up and Deep, Role of the System Entrepreneur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680" y="2517058"/>
            <a:ext cx="5176829" cy="24494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5" y="1445846"/>
            <a:ext cx="3653587" cy="272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4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42" y="1509712"/>
            <a:ext cx="6631558" cy="35644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2787" y="304800"/>
            <a:ext cx="8298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6</a:t>
            </a:r>
            <a:r>
              <a:rPr lang="en-US" sz="3200" dirty="0" smtClean="0"/>
              <a:t>) Evaluate Patiently, Learn Vigorously</a:t>
            </a:r>
            <a:endParaRPr lang="en-US" sz="32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68826" y="1509712"/>
            <a:ext cx="2674373" cy="2836145"/>
          </a:xfrm>
        </p:spPr>
        <p:txBody>
          <a:bodyPr/>
          <a:lstStyle/>
          <a:p>
            <a:r>
              <a:rPr lang="en-US" dirty="0" smtClean="0"/>
              <a:t>Open Data</a:t>
            </a:r>
          </a:p>
          <a:p>
            <a:r>
              <a:rPr lang="en-US" dirty="0" smtClean="0"/>
              <a:t>Trans-</a:t>
            </a:r>
            <a:r>
              <a:rPr lang="en-US" dirty="0" err="1" smtClean="0"/>
              <a:t>disciplinarity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raditional knowledge</a:t>
            </a:r>
          </a:p>
          <a:p>
            <a:r>
              <a:rPr lang="en-US" dirty="0" smtClean="0"/>
              <a:t>Developmental Evaluation</a:t>
            </a:r>
          </a:p>
          <a:p>
            <a:r>
              <a:rPr lang="en-US" dirty="0" smtClean="0"/>
              <a:t>Strategic Learning</a:t>
            </a:r>
          </a:p>
          <a:p>
            <a:r>
              <a:rPr lang="en-US" dirty="0" smtClean="0"/>
              <a:t>Emergent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14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457200" y="2117501"/>
            <a:ext cx="8229600" cy="1979896"/>
          </a:xfrm>
        </p:spPr>
        <p:txBody>
          <a:bodyPr/>
          <a:lstStyle/>
          <a:p>
            <a:endParaRPr lang="en-CA" sz="1800" i="1" dirty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algn="ctr"/>
            <a:r>
              <a:rPr lang="en-CA" sz="1800" dirty="0">
                <a:solidFill>
                  <a:schemeClr val="bg1"/>
                </a:solidFill>
                <a:cs typeface="Helvetica Neue"/>
              </a:rPr>
              <a:t>A social innovation is any initiative, product, process, program or design that challenges and, over time, changes, the defining </a:t>
            </a:r>
            <a:r>
              <a:rPr lang="en-CA" sz="1800" i="1" dirty="0">
                <a:solidFill>
                  <a:schemeClr val="bg1"/>
                </a:solidFill>
                <a:cs typeface="Helvetica Neue"/>
              </a:rPr>
              <a:t>routines, resource and authority flows or beliefs </a:t>
            </a:r>
            <a:r>
              <a:rPr lang="en-CA" sz="1800" dirty="0">
                <a:solidFill>
                  <a:schemeClr val="bg1"/>
                </a:solidFill>
                <a:cs typeface="Helvetica Neue"/>
              </a:rPr>
              <a:t>of the broader social system in which it is introduced. Successful social innovations have durability, scale and transformative impact</a:t>
            </a:r>
            <a:r>
              <a:rPr lang="en-CA" sz="1800" dirty="0" smtClean="0">
                <a:solidFill>
                  <a:schemeClr val="bg1"/>
                </a:solidFill>
                <a:cs typeface="Helvetica Neue"/>
              </a:rPr>
              <a:t>.</a:t>
            </a:r>
          </a:p>
          <a:p>
            <a:pPr algn="ctr"/>
            <a:r>
              <a:rPr lang="en-CA" sz="1800" dirty="0" smtClean="0">
                <a:solidFill>
                  <a:schemeClr val="bg1"/>
                </a:solidFill>
                <a:cs typeface="Helvetica Neue"/>
              </a:rPr>
              <a:t>- Dr. </a:t>
            </a:r>
            <a:r>
              <a:rPr lang="en-CA" sz="1800" dirty="0" smtClean="0">
                <a:solidFill>
                  <a:schemeClr val="bg1"/>
                </a:solidFill>
                <a:cs typeface="Helvetica Neue"/>
              </a:rPr>
              <a:t>Frances Westley</a:t>
            </a:r>
            <a:endParaRPr lang="en-CA" sz="1800" dirty="0">
              <a:solidFill>
                <a:schemeClr val="bg1"/>
              </a:solidFill>
              <a:cs typeface="Helvetica Neue"/>
            </a:endParaRPr>
          </a:p>
          <a:p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5073"/>
            <a:ext cx="8229600" cy="662845"/>
          </a:xfrm>
        </p:spPr>
        <p:txBody>
          <a:bodyPr/>
          <a:lstStyle/>
          <a:p>
            <a:r>
              <a:rPr lang="en-US" dirty="0" smtClean="0"/>
              <a:t>What is Social Innovation?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457200" y="1447118"/>
            <a:ext cx="8229600" cy="463550"/>
          </a:xfrm>
        </p:spPr>
        <p:txBody>
          <a:bodyPr/>
          <a:lstStyle/>
          <a:p>
            <a:pPr algn="ctr"/>
            <a:r>
              <a:rPr lang="en-CA" i="1" dirty="0">
                <a:latin typeface="Helvetica Neue"/>
                <a:cs typeface="Helvetica Neue"/>
              </a:rPr>
              <a:t>Changing the system dynamics, rules and routines that created the problem in the first place</a:t>
            </a:r>
          </a:p>
          <a:p>
            <a:endParaRPr lang="en-US" dirty="0"/>
          </a:p>
        </p:txBody>
      </p:sp>
      <p:pic>
        <p:nvPicPr>
          <p:cNvPr id="7" name="Picture 6" descr="Screen Shot 2016-09-21 at 9.33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392" y="3562032"/>
            <a:ext cx="1243971" cy="127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7" b="14822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6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847035"/>
            <a:ext cx="3971037" cy="144942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59968" y="857250"/>
            <a:ext cx="0" cy="3429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362" y="1578990"/>
            <a:ext cx="3971037" cy="19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1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9421"/>
            <a:ext cx="8229600" cy="1176425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1) Methods for Experimentation and Systems Design </a:t>
            </a:r>
            <a:endParaRPr lang="en-US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457200" y="1627700"/>
            <a:ext cx="4262285" cy="1853973"/>
          </a:xfrm>
        </p:spPr>
        <p:txBody>
          <a:bodyPr/>
          <a:lstStyle/>
          <a:p>
            <a:r>
              <a:rPr lang="en-US" dirty="0" smtClean="0"/>
              <a:t>Service Journeys, Innovation Units, Social Labs, Futures and Scenarios, Systems Mapping, Strategic Design, Containers for Risk &amp; Iteration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9732"/>
            <a:ext cx="7750168" cy="2123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22" y="1509712"/>
            <a:ext cx="3512408" cy="23111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261" y="4261102"/>
            <a:ext cx="1309739" cy="83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2" b="21644"/>
          <a:stretch/>
        </p:blipFill>
        <p:spPr>
          <a:xfrm>
            <a:off x="20" y="10"/>
            <a:ext cx="9143979" cy="317960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87836" y="3419642"/>
            <a:ext cx="8176104" cy="92733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en-US" sz="3200" dirty="0"/>
              <a:t>2) </a:t>
            </a:r>
            <a:r>
              <a:rPr lang="en-US" sz="3200" dirty="0" smtClean="0"/>
              <a:t>Raise our Gaze: Unleash Agency</a:t>
            </a:r>
            <a:r>
              <a:rPr lang="en-US" sz="3200" dirty="0"/>
              <a:t>, Relationships &amp; Collaboration across Boundaries</a:t>
            </a:r>
          </a:p>
        </p:txBody>
      </p:sp>
    </p:spTree>
    <p:extLst>
      <p:ext uri="{BB962C8B-B14F-4D97-AF65-F5344CB8AC3E}">
        <p14:creationId xmlns:p14="http://schemas.microsoft.com/office/powerpoint/2010/main" val="24501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9421"/>
            <a:ext cx="8229600" cy="1176425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3) Financial innovation and market-based tools</a:t>
            </a:r>
            <a:endParaRPr lang="en-US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457201" y="1627700"/>
            <a:ext cx="2859932" cy="1853973"/>
          </a:xfrm>
        </p:spPr>
        <p:txBody>
          <a:bodyPr/>
          <a:lstStyle/>
          <a:p>
            <a:r>
              <a:rPr lang="en-US" dirty="0" smtClean="0"/>
              <a:t>New forms of capital</a:t>
            </a:r>
          </a:p>
          <a:p>
            <a:r>
              <a:rPr lang="en-US" dirty="0" smtClean="0"/>
              <a:t>Stacking to reduce risk</a:t>
            </a:r>
          </a:p>
          <a:p>
            <a:r>
              <a:rPr lang="en-US" dirty="0" smtClean="0"/>
              <a:t>Outcomes based finance</a:t>
            </a:r>
          </a:p>
          <a:p>
            <a:r>
              <a:rPr lang="en-US" dirty="0" smtClean="0"/>
              <a:t>Social Procurement</a:t>
            </a:r>
          </a:p>
          <a:p>
            <a:r>
              <a:rPr lang="en-US" dirty="0" smtClean="0"/>
              <a:t>Integration with social enterprise</a:t>
            </a:r>
          </a:p>
          <a:p>
            <a:r>
              <a:rPr lang="en-US" dirty="0" smtClean="0"/>
              <a:t>Changing regulatory regime for charities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355" y="1059593"/>
            <a:ext cx="5516445" cy="370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36" y="198621"/>
            <a:ext cx="7137199" cy="29343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5911" y="3215148"/>
            <a:ext cx="78758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4</a:t>
            </a:r>
            <a:r>
              <a:rPr lang="en-US" sz="3000" b="1" dirty="0" smtClean="0">
                <a:solidFill>
                  <a:schemeClr val="bg1"/>
                </a:solidFill>
              </a:rPr>
              <a:t>) Advance Big Cultural Ideas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We aim to create a reconciliation </a:t>
            </a:r>
            <a:r>
              <a:rPr lang="en-US" sz="2000" b="1" dirty="0">
                <a:solidFill>
                  <a:schemeClr val="bg1"/>
                </a:solidFill>
              </a:rPr>
              <a:t>economy</a:t>
            </a:r>
            <a:r>
              <a:rPr lang="en-US" sz="2000" dirty="0">
                <a:solidFill>
                  <a:schemeClr val="bg1"/>
                </a:solidFill>
              </a:rPr>
              <a:t>. In a reconciliation economy, wealth and resources are </a:t>
            </a:r>
            <a:r>
              <a:rPr lang="en-US" sz="2000" i="1" dirty="0">
                <a:solidFill>
                  <a:schemeClr val="bg1"/>
                </a:solidFill>
              </a:rPr>
              <a:t>equitably shared</a:t>
            </a:r>
            <a:r>
              <a:rPr lang="en-US" sz="2000" dirty="0">
                <a:solidFill>
                  <a:schemeClr val="bg1"/>
                </a:solidFill>
              </a:rPr>
              <a:t> and </a:t>
            </a:r>
            <a:r>
              <a:rPr lang="en-US" sz="2000" i="1" dirty="0">
                <a:solidFill>
                  <a:schemeClr val="bg1"/>
                </a:solidFill>
              </a:rPr>
              <a:t>sustainably managed.</a:t>
            </a:r>
            <a:r>
              <a:rPr lang="en-US" sz="2000" dirty="0">
                <a:solidFill>
                  <a:schemeClr val="bg1"/>
                </a:solidFill>
              </a:rPr>
              <a:t> 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5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92" y="482599"/>
            <a:ext cx="4989015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7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cConnel">
      <a:dk1>
        <a:srgbClr val="1C1922"/>
      </a:dk1>
      <a:lt1>
        <a:sysClr val="window" lastClr="FFFFFF"/>
      </a:lt1>
      <a:dk2>
        <a:srgbClr val="40154D"/>
      </a:dk2>
      <a:lt2>
        <a:srgbClr val="EFF1F8"/>
      </a:lt2>
      <a:accent1>
        <a:srgbClr val="631A74"/>
      </a:accent1>
      <a:accent2>
        <a:srgbClr val="A9014F"/>
      </a:accent2>
      <a:accent3>
        <a:srgbClr val="CE1578"/>
      </a:accent3>
      <a:accent4>
        <a:srgbClr val="EA4748"/>
      </a:accent4>
      <a:accent5>
        <a:srgbClr val="E76A1A"/>
      </a:accent5>
      <a:accent6>
        <a:srgbClr val="F2A116"/>
      </a:accent6>
      <a:hlink>
        <a:srgbClr val="F2A116"/>
      </a:hlink>
      <a:folHlink>
        <a:srgbClr val="631A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7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cConnell_Powerpoint_Template" id="{26EF9C02-3C76-B941-9CE3-118F2F2DA1F2}" vid="{35C5F6D1-32C7-8F44-8D7A-A6C5432EDA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McConnell_Powerpoint_Template</Template>
  <TotalTime>589</TotalTime>
  <Words>228</Words>
  <Application>Microsoft Macintosh PowerPoint</Application>
  <PresentationFormat>On-screen Show (16:9)</PresentationFormat>
  <Paragraphs>28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Gill Sans</vt:lpstr>
      <vt:lpstr>Gill Sans Light</vt:lpstr>
      <vt:lpstr>Helvetica Neue</vt:lpstr>
      <vt:lpstr>Palatino</vt:lpstr>
      <vt:lpstr>Arial</vt:lpstr>
      <vt:lpstr>Office Theme</vt:lpstr>
      <vt:lpstr>What can a Social Innovation Approach Contribute to Poverty Elimination?</vt:lpstr>
      <vt:lpstr>What is Social Innovation?</vt:lpstr>
      <vt:lpstr>PowerPoint Presentation</vt:lpstr>
      <vt:lpstr>PowerPoint Presentation</vt:lpstr>
      <vt:lpstr>1) Methods for Experimentation and Systems Design </vt:lpstr>
      <vt:lpstr>2) Raise our Gaze: Unleash Agency, Relationships &amp; Collaboration across Boundaries</vt:lpstr>
      <vt:lpstr>3) Financial innovation and market-based tools</vt:lpstr>
      <vt:lpstr>PowerPoint Presentation</vt:lpstr>
      <vt:lpstr>PowerPoint Presentation</vt:lpstr>
      <vt:lpstr>5) Work Across Levels and Systems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Darcy Riddell</dc:creator>
  <cp:lastModifiedBy>Darcy Riddell</cp:lastModifiedBy>
  <cp:revision>19</cp:revision>
  <dcterms:created xsi:type="dcterms:W3CDTF">2018-06-13T04:25:58Z</dcterms:created>
  <dcterms:modified xsi:type="dcterms:W3CDTF">2018-06-13T14:15:53Z</dcterms:modified>
</cp:coreProperties>
</file>