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71" r:id="rId4"/>
    <p:sldId id="260" r:id="rId5"/>
    <p:sldId id="269" r:id="rId6"/>
    <p:sldId id="261" r:id="rId7"/>
    <p:sldId id="262" r:id="rId8"/>
    <p:sldId id="270" r:id="rId9"/>
    <p:sldId id="266" r:id="rId10"/>
    <p:sldId id="263" r:id="rId11"/>
    <p:sldId id="267" r:id="rId12"/>
    <p:sldId id="264" r:id="rId13"/>
    <p:sldId id="265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802A0-6431-49E8-B038-DA2D6E2BC7B6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6FF28-4208-47A9-B0F1-E8908DE04F1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264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4BFC4-18EC-404E-B00C-9190E95B0F0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6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4BFC4-18EC-404E-B00C-9190E95B0F0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729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92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251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658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84909" y="4879919"/>
            <a:ext cx="11227091" cy="1631373"/>
          </a:xfrm>
          <a:prstGeom prst="rect">
            <a:avLst/>
          </a:prstGeom>
          <a:solidFill>
            <a:srgbClr val="043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9631" y="496743"/>
            <a:ext cx="10515600" cy="1469876"/>
          </a:xfrm>
        </p:spPr>
        <p:txBody>
          <a:bodyPr anchor="t">
            <a:normAutofit/>
          </a:bodyPr>
          <a:lstStyle>
            <a:lvl1pPr>
              <a:defRPr sz="4800" b="1" i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CA" dirty="0" smtClean="0"/>
              <a:t>Title of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9631" y="1966620"/>
            <a:ext cx="10515600" cy="93518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 smtClean="0"/>
              <a:t>Subtitle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99631" y="2901800"/>
            <a:ext cx="4959349" cy="457200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accent6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 smtClean="0"/>
              <a:t>Day / Month / Year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96" y="4664999"/>
            <a:ext cx="6050357" cy="1978083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493808" y="393370"/>
            <a:ext cx="11227200" cy="0"/>
          </a:xfrm>
          <a:prstGeom prst="line">
            <a:avLst/>
          </a:prstGeom>
          <a:ln w="76200">
            <a:solidFill>
              <a:srgbClr val="043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16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18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01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547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182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241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13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3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874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A7603-C363-4978-9837-0189E8089829}" type="datetimeFigureOut">
              <a:rPr lang="en-CA" smtClean="0"/>
              <a:t>05/06/2018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9C20-51B5-40F6-9F07-036D49D689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02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ightsofchildren.ca/category/best-interests-of-children/" TargetMode="External"/><Relationship Id="rId2" Type="http://schemas.openxmlformats.org/officeDocument/2006/relationships/hyperlink" Target="https://www.placetocallhome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cs.ca/en/product-produit/news-release-federal-provincial-and-territorial-ministers-from-across-the-country-gather-to-discuss-human-right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ttawacitizen.com/news/local-news/reevely-ottawa-mpps-bill-to-forbid-discrimination-for-poverty-refugee-status-mor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swire.ca/news-releases/rights-city-montreal-celebrates-role-in-advancing-human-rights-worldwide-624814824.html" TargetMode="External"/><Relationship Id="rId2" Type="http://schemas.openxmlformats.org/officeDocument/2006/relationships/hyperlink" Target="https://humanrightshub.ca/2018/01/31/welcome-to-winnipeg-human-rights-capital-canada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631" y="496743"/>
            <a:ext cx="10515600" cy="2222706"/>
          </a:xfrm>
        </p:spPr>
        <p:txBody>
          <a:bodyPr>
            <a:normAutofit/>
          </a:bodyPr>
          <a:lstStyle/>
          <a:p>
            <a:pPr algn="ctr"/>
            <a:r>
              <a:rPr lang="en-CA" sz="3600" dirty="0"/>
              <a:t>Human Rights in the City: 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 smtClean="0"/>
              <a:t>Working </a:t>
            </a:r>
            <a:r>
              <a:rPr lang="en-CA" sz="3600" dirty="0"/>
              <a:t>towards recognition, institutionalization, and accountability of human rights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824" y="3447184"/>
            <a:ext cx="10515600" cy="93518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Tamarack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Innovation Summit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Vancouver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3480956" y="2989984"/>
            <a:ext cx="4959349" cy="457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12, 2018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113161" y="3945915"/>
            <a:ext cx="5712926" cy="893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b="0" i="0" kern="1200" baseline="0">
                <a:solidFill>
                  <a:schemeClr val="accent6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342892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b="0" i="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685783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b="0" i="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028675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1371566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1714457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348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240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132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222222"/>
                </a:solidFill>
              </a:rPr>
              <a:t>Kate Butler, </a:t>
            </a:r>
            <a:r>
              <a:rPr lang="en-US" dirty="0" smtClean="0">
                <a:solidFill>
                  <a:srgbClr val="222222"/>
                </a:solidFill>
              </a:rPr>
              <a:t>Lead, </a:t>
            </a:r>
            <a:r>
              <a:rPr lang="en-US" dirty="0">
                <a:solidFill>
                  <a:srgbClr val="222222"/>
                </a:solidFill>
              </a:rPr>
              <a:t>Human Rights and </a:t>
            </a:r>
            <a:r>
              <a:rPr lang="en-US" dirty="0" smtClean="0">
                <a:solidFill>
                  <a:srgbClr val="222222"/>
                </a:solidFill>
              </a:rPr>
              <a:t>Learning</a:t>
            </a:r>
            <a:endParaRPr lang="en-US" dirty="0">
              <a:solidFill>
                <a:srgbClr val="2222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18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Establish institutions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assumptions underpinning rights are that institutions will be created and will help to develop the content of this right, promote its implementation, and facilitate its realization</a:t>
            </a:r>
          </a:p>
          <a:p>
            <a:r>
              <a:rPr lang="en-CA" dirty="0" smtClean="0"/>
              <a:t>If these institutions are not created, it’s unlikely </a:t>
            </a:r>
            <a:r>
              <a:rPr lang="en-CA" dirty="0" smtClean="0"/>
              <a:t>that a particular right will </a:t>
            </a:r>
            <a:r>
              <a:rPr lang="en-CA" dirty="0" smtClean="0"/>
              <a:t>be realized by people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92" y="4423719"/>
            <a:ext cx="1618735" cy="215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8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Exercise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Look at the </a:t>
            </a:r>
            <a:r>
              <a:rPr lang="en-CA" dirty="0" smtClean="0"/>
              <a:t>social and economic right at your table.</a:t>
            </a:r>
            <a:endParaRPr lang="en-CA" dirty="0" smtClean="0"/>
          </a:p>
          <a:p>
            <a:r>
              <a:rPr lang="en-CA" dirty="0" smtClean="0"/>
              <a:t>What </a:t>
            </a:r>
            <a:r>
              <a:rPr lang="en-CA" dirty="0" smtClean="0"/>
              <a:t>kinds of institutions might be </a:t>
            </a:r>
            <a:r>
              <a:rPr lang="en-CA" dirty="0" smtClean="0"/>
              <a:t>created at the municipal or regional level that might let people realize this right? 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Think </a:t>
            </a:r>
            <a:r>
              <a:rPr lang="en-CA" dirty="0" smtClean="0"/>
              <a:t>outside the box. What about a human rights court, run by an ombudsperson? Or a new power for an existing body?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8344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Promote accountability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Ensuring the governments are accountable to their citizens and other rights holders</a:t>
            </a:r>
          </a:p>
          <a:p>
            <a:r>
              <a:rPr lang="en-CA" dirty="0" smtClean="0"/>
              <a:t>“Appropriate means of redress, or remedies, must be available to any aggrieved individual or group, and appropriate means of ensuring governmental accountability must be put in place”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097" y="4923781"/>
            <a:ext cx="22860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613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Exercise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the courts are not recognizing social and economic rights at this moment, what other kinds </a:t>
            </a:r>
            <a:r>
              <a:rPr lang="en-CA" dirty="0" smtClean="0"/>
              <a:t>of accountability mechanisms might be in place </a:t>
            </a:r>
            <a:r>
              <a:rPr lang="en-CA" dirty="0" smtClean="0"/>
              <a:t>for your social and economic right?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Think about landlords, schools and/or school boards, workplaces, </a:t>
            </a:r>
            <a:r>
              <a:rPr lang="en-CA" dirty="0" err="1" smtClean="0"/>
              <a:t>etc</a:t>
            </a:r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63086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can still work towards a greater inclusion of social and economic rights at various levels of government and by the courts</a:t>
            </a:r>
          </a:p>
          <a:p>
            <a:r>
              <a:rPr lang="en-CA" dirty="0"/>
              <a:t> </a:t>
            </a:r>
            <a:r>
              <a:rPr lang="en-CA" dirty="0" smtClean="0"/>
              <a:t>In the meantime, however, the RIA framework (recognition, institutions &amp; accountability) may help us build a culture of rights in our communities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619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&amp; Outline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Intros &amp; icebreaker</a:t>
            </a:r>
            <a:endParaRPr lang="en-CA" dirty="0"/>
          </a:p>
          <a:p>
            <a:r>
              <a:rPr lang="en-CA" dirty="0" smtClean="0"/>
              <a:t>Socia</a:t>
            </a:r>
            <a:r>
              <a:rPr lang="en-CA" dirty="0" smtClean="0"/>
              <a:t>l and economic rights</a:t>
            </a:r>
          </a:p>
          <a:p>
            <a:r>
              <a:rPr lang="en-CA" dirty="0" smtClean="0"/>
              <a:t>RIA framework</a:t>
            </a:r>
          </a:p>
          <a:p>
            <a:r>
              <a:rPr lang="en-CA" dirty="0" smtClean="0"/>
              <a:t>Exercises</a:t>
            </a:r>
          </a:p>
          <a:p>
            <a:r>
              <a:rPr lang="en-CA" dirty="0" smtClean="0"/>
              <a:t>Conclusions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952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social and economic rights?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i="1" dirty="0" smtClean="0"/>
              <a:t>“Overcoming </a:t>
            </a:r>
            <a:r>
              <a:rPr lang="en-CA" i="1" dirty="0"/>
              <a:t>poverty is not a gesture of charity. It is an act of justice. It is the protection of a fundamental human right, the right to dignity and a decent life</a:t>
            </a:r>
            <a:r>
              <a:rPr lang="en-CA" i="1" dirty="0" smtClean="0"/>
              <a:t>.” </a:t>
            </a:r>
            <a:r>
              <a:rPr lang="en-CA" i="1" dirty="0"/>
              <a:t>Nelson </a:t>
            </a:r>
            <a:r>
              <a:rPr lang="en-CA" i="1" dirty="0" smtClean="0"/>
              <a:t>Mandela</a:t>
            </a:r>
          </a:p>
          <a:p>
            <a:endParaRPr lang="en-CA" dirty="0" smtClean="0"/>
          </a:p>
          <a:p>
            <a:r>
              <a:rPr lang="en-CA" sz="2200" dirty="0" smtClean="0"/>
              <a:t>the </a:t>
            </a:r>
            <a:r>
              <a:rPr lang="en-CA" sz="2200" dirty="0"/>
              <a:t>right to an adequate standard of living, including </a:t>
            </a:r>
            <a:r>
              <a:rPr lang="en-CA" sz="2200" dirty="0" smtClean="0"/>
              <a:t>housing</a:t>
            </a:r>
            <a:endParaRPr lang="en-CA" sz="2200" dirty="0"/>
          </a:p>
          <a:p>
            <a:r>
              <a:rPr lang="en-CA" sz="2200" dirty="0"/>
              <a:t>the right to work</a:t>
            </a:r>
          </a:p>
          <a:p>
            <a:r>
              <a:rPr lang="en-CA" sz="2200" dirty="0" smtClean="0"/>
              <a:t>the </a:t>
            </a:r>
            <a:r>
              <a:rPr lang="en-CA" sz="2200" dirty="0"/>
              <a:t>right to the highest attainable standards of physical and mental health</a:t>
            </a:r>
          </a:p>
          <a:p>
            <a:r>
              <a:rPr lang="en-CA" sz="2200" dirty="0"/>
              <a:t>the right to </a:t>
            </a:r>
            <a:r>
              <a:rPr lang="en-CA" sz="2200" dirty="0" smtClean="0"/>
              <a:t>education</a:t>
            </a:r>
          </a:p>
          <a:p>
            <a:r>
              <a:rPr lang="en-CA" sz="2200" dirty="0"/>
              <a:t>the right to an adequate standard of living, including adequate </a:t>
            </a:r>
            <a:r>
              <a:rPr lang="en-CA" sz="2200" dirty="0" smtClean="0"/>
              <a:t>food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853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Status of economic &amp; social rights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Some international successes (Optional Protocol on the International Covenant on Economic Social and Cultural Rights has been adopted)</a:t>
            </a:r>
          </a:p>
          <a:p>
            <a:r>
              <a:rPr lang="en-CA" dirty="0" smtClean="0"/>
              <a:t>Federal:</a:t>
            </a:r>
          </a:p>
          <a:p>
            <a:pPr lvl="1"/>
            <a:r>
              <a:rPr lang="en-CA" dirty="0" smtClean="0">
                <a:hlinkClick r:id="rId2"/>
              </a:rPr>
              <a:t>National Housing </a:t>
            </a:r>
            <a:r>
              <a:rPr lang="en-CA" dirty="0" smtClean="0">
                <a:hlinkClick r:id="rId2"/>
              </a:rPr>
              <a:t>Strategy </a:t>
            </a:r>
            <a:r>
              <a:rPr lang="en-CA" dirty="0" smtClean="0"/>
              <a:t>– right to housing built in</a:t>
            </a:r>
            <a:endParaRPr lang="en-CA" dirty="0" smtClean="0"/>
          </a:p>
          <a:p>
            <a:pPr lvl="1"/>
            <a:r>
              <a:rPr lang="en-CA" dirty="0" smtClean="0">
                <a:hlinkClick r:id="rId3"/>
              </a:rPr>
              <a:t>Best Interests of the Child in Family Law </a:t>
            </a:r>
            <a:r>
              <a:rPr lang="en-CA" dirty="0" smtClean="0">
                <a:hlinkClick r:id="rId3"/>
              </a:rPr>
              <a:t>reform </a:t>
            </a:r>
            <a:r>
              <a:rPr lang="en-CA" dirty="0" smtClean="0"/>
              <a:t>– best interest of the child as a core component of the Convention on the Rights of the Child</a:t>
            </a:r>
          </a:p>
          <a:p>
            <a:pPr lvl="1"/>
            <a:r>
              <a:rPr lang="en-CA" dirty="0" smtClean="0">
                <a:hlinkClick r:id="rId4"/>
              </a:rPr>
              <a:t>Federal, provincial, territorial meeting </a:t>
            </a:r>
            <a:r>
              <a:rPr lang="en-CA" dirty="0" smtClean="0"/>
              <a:t>in December 2017 for ministers responsible for human rights (includes a commitment to econ &amp; social rights)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85107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Status of economic &amp; social rights (cont’d)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Provincial:</a:t>
            </a:r>
          </a:p>
          <a:p>
            <a:pPr lvl="1"/>
            <a:r>
              <a:rPr lang="en-CA" dirty="0"/>
              <a:t>Ontario: </a:t>
            </a:r>
            <a:r>
              <a:rPr lang="en-CA" dirty="0">
                <a:hlinkClick r:id="rId2"/>
              </a:rPr>
              <a:t>Private Members bill </a:t>
            </a:r>
            <a:r>
              <a:rPr lang="en-CA" dirty="0"/>
              <a:t>attempting to get social condition as part of the Ontario Human Rights </a:t>
            </a:r>
            <a:r>
              <a:rPr lang="en-CA" dirty="0" smtClean="0"/>
              <a:t>Code introduced in fall 2017</a:t>
            </a:r>
          </a:p>
          <a:p>
            <a:pPr lvl="1"/>
            <a:r>
              <a:rPr lang="en-CA" dirty="0" smtClean="0"/>
              <a:t>B.C.: Legislation for the Poverty Reduction plan will be released this fall. There is some hope that social and economic rights will be mentioned</a:t>
            </a:r>
            <a:endParaRPr lang="en-CA" dirty="0"/>
          </a:p>
          <a:p>
            <a:r>
              <a:rPr lang="en-CA" dirty="0" smtClean="0"/>
              <a:t>However</a:t>
            </a:r>
            <a:r>
              <a:rPr lang="en-CA" dirty="0"/>
              <a:t>, courts still have mostly resisted recognizing social and economic </a:t>
            </a:r>
            <a:r>
              <a:rPr lang="en-CA" dirty="0" smtClean="0"/>
              <a:t>rights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323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RIA </a:t>
            </a:r>
            <a:r>
              <a:rPr lang="en-CA" dirty="0" smtClean="0"/>
              <a:t>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Legal recognition</a:t>
            </a:r>
          </a:p>
          <a:p>
            <a:r>
              <a:rPr lang="en-CA" dirty="0" smtClean="0"/>
              <a:t>Institutionalization</a:t>
            </a:r>
          </a:p>
          <a:p>
            <a:r>
              <a:rPr lang="en-CA" dirty="0" smtClean="0"/>
              <a:t>Accountability</a:t>
            </a:r>
          </a:p>
          <a:p>
            <a:endParaRPr lang="en-CA" dirty="0"/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Proposed </a:t>
            </a:r>
            <a:r>
              <a:rPr lang="en-CA" dirty="0" smtClean="0"/>
              <a:t>by Philip Alston, the UN Special Rapporteur on extreme poverty and human </a:t>
            </a:r>
            <a:r>
              <a:rPr lang="en-CA" dirty="0" smtClean="0"/>
              <a:t>rights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829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Legal recognition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States should ensure that their domestic law is consistent with their international legal obligations by incorporating norms of international human rights law into their domestic law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389" y="3538151"/>
            <a:ext cx="2113810" cy="331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3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Winnipeg is billing itself as the </a:t>
            </a:r>
            <a:r>
              <a:rPr lang="en-CA" dirty="0">
                <a:hlinkClick r:id="rId2"/>
              </a:rPr>
              <a:t>Human Rights Capital of </a:t>
            </a:r>
            <a:r>
              <a:rPr lang="en-CA" dirty="0" smtClean="0">
                <a:hlinkClick r:id="rId2"/>
              </a:rPr>
              <a:t>Canada</a:t>
            </a:r>
            <a:endParaRPr lang="en-CA" dirty="0" smtClean="0"/>
          </a:p>
          <a:p>
            <a:r>
              <a:rPr lang="en-CA" dirty="0"/>
              <a:t>Montreal has engaged in a number of activities over the last year to frame itself as a human rights city (</a:t>
            </a:r>
            <a:r>
              <a:rPr lang="fr-FR" i="1" dirty="0" err="1">
                <a:hlinkClick r:id="rId3"/>
              </a:rPr>
              <a:t>Rights</a:t>
            </a:r>
            <a:r>
              <a:rPr lang="fr-FR" i="1" dirty="0">
                <a:hlinkClick r:id="rId3"/>
              </a:rPr>
              <a:t> City/Montréal, ville des droits humains</a:t>
            </a:r>
            <a:r>
              <a:rPr lang="fr-FR" i="1" dirty="0"/>
              <a:t>)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224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Exercise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What would recognition </a:t>
            </a:r>
            <a:r>
              <a:rPr lang="en-CA" dirty="0" smtClean="0"/>
              <a:t>of the </a:t>
            </a:r>
            <a:r>
              <a:rPr lang="en-CA" dirty="0" smtClean="0"/>
              <a:t>human </a:t>
            </a:r>
            <a:r>
              <a:rPr lang="en-CA" dirty="0" smtClean="0"/>
              <a:t>right on your table </a:t>
            </a:r>
            <a:r>
              <a:rPr lang="en-CA" dirty="0" smtClean="0"/>
              <a:t>look like in your community? </a:t>
            </a:r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Think about how the right might be phrased, where it would be (city charter? Bylaws?), and why </a:t>
            </a:r>
            <a:r>
              <a:rPr lang="en-CA" dirty="0" smtClean="0"/>
              <a:t>this would make a difference.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800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678</Words>
  <Application>Microsoft Office PowerPoint</Application>
  <PresentationFormat>Widescreen</PresentationFormat>
  <Paragraphs>73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Human Rights in the City:   Working towards recognition, institutionalization, and accountability of human rights</vt:lpstr>
      <vt:lpstr>Introductions &amp; Outline</vt:lpstr>
      <vt:lpstr>What are social and economic rights?</vt:lpstr>
      <vt:lpstr>Status of economic &amp; social rights</vt:lpstr>
      <vt:lpstr>Status of economic &amp; social rights (cont’d)</vt:lpstr>
      <vt:lpstr>New RIA framework</vt:lpstr>
      <vt:lpstr>Legal recognition</vt:lpstr>
      <vt:lpstr>Examples</vt:lpstr>
      <vt:lpstr>Exercise #1</vt:lpstr>
      <vt:lpstr>Establish institutions</vt:lpstr>
      <vt:lpstr>Exercise #2</vt:lpstr>
      <vt:lpstr>Promote accountability</vt:lpstr>
      <vt:lpstr>Exercise #3</vt:lpstr>
      <vt:lpstr>Conclusions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in the City:   Working towards recognition, institutionalization, and accountability of human rights</dc:title>
  <dc:creator>Kate Butler</dc:creator>
  <cp:lastModifiedBy>Kate Butler</cp:lastModifiedBy>
  <cp:revision>15</cp:revision>
  <dcterms:created xsi:type="dcterms:W3CDTF">2018-05-29T18:04:44Z</dcterms:created>
  <dcterms:modified xsi:type="dcterms:W3CDTF">2018-06-05T18:55:24Z</dcterms:modified>
</cp:coreProperties>
</file>