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86" r:id="rId2"/>
    <p:sldMasterId id="2147483687" r:id="rId3"/>
  </p:sldMasterIdLst>
  <p:notesMasterIdLst>
    <p:notesMasterId r:id="rId3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312">
          <p15:clr>
            <a:srgbClr val="000000"/>
          </p15:clr>
        </p15:guide>
      </p15:sldGuideLst>
    </p:ext>
    <p:ext uri="{2D200454-40CA-4A62-9FC3-DE9A4176ACB9}">
      <p15:notesGuideLst xmlns:p15="http://schemas.microsoft.com/office/powerpoint/2012/main">
        <p15:guide id="1" orient="horz" pos="3024">
          <p15:clr>
            <a:srgbClr val="000000"/>
          </p15:clr>
        </p15:guide>
        <p15:guide id="2" pos="2304">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4EE2C-8D33-4077-9B11-41255AFE9963}">
  <a:tblStyle styleId="{98A4EE2C-8D33-4077-9B11-41255AFE996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80" y="64"/>
      </p:cViewPr>
      <p:guideLst>
        <p:guide orient="horz" pos="2160"/>
        <p:guide pos="331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7" cy="481012"/>
          </a:xfrm>
          <a:prstGeom prst="rect">
            <a:avLst/>
          </a:prstGeom>
          <a:noFill/>
          <a:ln>
            <a:noFill/>
          </a:ln>
        </p:spPr>
        <p:txBody>
          <a:bodyPr spcFirstLastPara="1" wrap="square" lIns="95725" tIns="47850" rIns="95725" bIns="47850" anchor="t"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7" cy="481012"/>
          </a:xfrm>
          <a:prstGeom prst="rect">
            <a:avLst/>
          </a:prstGeom>
          <a:noFill/>
          <a:ln>
            <a:noFill/>
          </a:ln>
        </p:spPr>
        <p:txBody>
          <a:bodyPr spcFirstLastPara="1" wrap="square" lIns="95725" tIns="47850" rIns="95725" bIns="47850"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19137"/>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0250" y="4560887"/>
            <a:ext cx="5854700" cy="4321175"/>
          </a:xfrm>
          <a:prstGeom prst="rect">
            <a:avLst/>
          </a:prstGeom>
          <a:noFill/>
          <a:ln>
            <a:noFill/>
          </a:ln>
        </p:spPr>
        <p:txBody>
          <a:bodyPr spcFirstLastPara="1" wrap="square" lIns="95725" tIns="47850" rIns="95725" bIns="4785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118600"/>
            <a:ext cx="3170237" cy="481012"/>
          </a:xfrm>
          <a:prstGeom prst="rect">
            <a:avLst/>
          </a:prstGeom>
          <a:noFill/>
          <a:ln>
            <a:noFill/>
          </a:ln>
        </p:spPr>
        <p:txBody>
          <a:bodyPr spcFirstLastPara="1" wrap="square" lIns="95725" tIns="47850" rIns="95725" bIns="47850" anchor="b"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18600"/>
            <a:ext cx="3170237" cy="481012"/>
          </a:xfrm>
          <a:prstGeom prst="rect">
            <a:avLst/>
          </a:prstGeom>
          <a:noFill/>
          <a:ln>
            <a:noFill/>
          </a:ln>
        </p:spPr>
        <p:txBody>
          <a:bodyPr spcFirstLastPara="1" wrap="square" lIns="95725" tIns="47850" rIns="95725" bIns="478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5a7151ba28_0_6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5a7151ba28_0_68:notes"/>
          <p:cNvSpPr txBox="1">
            <a:spLocks noGrp="1"/>
          </p:cNvSpPr>
          <p:nvPr>
            <p:ph type="body" idx="1"/>
          </p:nvPr>
        </p:nvSpPr>
        <p:spPr>
          <a:xfrm>
            <a:off x="731520" y="4560570"/>
            <a:ext cx="5852100" cy="4320600"/>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Introductions. Who we are, a bit about our lives, and how we got into this work. </a:t>
            </a:r>
            <a:br>
              <a:rPr lang="en-US"/>
            </a:br>
            <a:br>
              <a:rPr lang="en-US"/>
            </a:br>
            <a:r>
              <a:rPr lang="en-US"/>
              <a:t>Wh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5: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Neither sex or gender is a binary! People exist outside of the binary. </a:t>
            </a:r>
            <a:endParaRPr/>
          </a:p>
        </p:txBody>
      </p:sp>
      <p:sp>
        <p:nvSpPr>
          <p:cNvPr id="305" name="Google Shape;305;p15: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5a7151ba28_0_26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5a7151ba28_0_269:notes"/>
          <p:cNvSpPr txBox="1">
            <a:spLocks noGrp="1"/>
          </p:cNvSpPr>
          <p:nvPr>
            <p:ph type="body" idx="1"/>
          </p:nvPr>
        </p:nvSpPr>
        <p:spPr>
          <a:xfrm>
            <a:off x="730250" y="4560887"/>
            <a:ext cx="5854800" cy="4321200"/>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Hersharon, there is a better version of this. I can’t find it, do you happen to know about it?</a:t>
            </a:r>
            <a:endParaRPr/>
          </a:p>
        </p:txBody>
      </p:sp>
      <p:sp>
        <p:nvSpPr>
          <p:cNvPr id="314" name="Google Shape;314;g5a7151ba28_0_269:notes"/>
          <p:cNvSpPr txBox="1">
            <a:spLocks noGrp="1"/>
          </p:cNvSpPr>
          <p:nvPr>
            <p:ph type="sldNum" idx="12"/>
          </p:nvPr>
        </p:nvSpPr>
        <p:spPr>
          <a:xfrm>
            <a:off x="4143375" y="9118600"/>
            <a:ext cx="3170100" cy="480900"/>
          </a:xfrm>
          <a:prstGeom prst="rect">
            <a:avLst/>
          </a:prstGeom>
        </p:spPr>
        <p:txBody>
          <a:bodyPr spcFirstLastPara="1" wrap="square" lIns="95725" tIns="47850" rIns="95725" bIns="478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7: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320" name="Google Shape;320;p1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8: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Gender socialization. And consider the children that don’t identify as either reading these magazines. Where do they fit? </a:t>
            </a:r>
            <a:endParaRPr/>
          </a:p>
        </p:txBody>
      </p:sp>
      <p:sp>
        <p:nvSpPr>
          <p:cNvPr id="327" name="Google Shape;327;p18: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334" name="Google Shape;334;p21: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5a7151ba28_0_1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5a7151ba28_0_118:notes"/>
          <p:cNvSpPr txBox="1">
            <a:spLocks noGrp="1"/>
          </p:cNvSpPr>
          <p:nvPr>
            <p:ph type="body" idx="1"/>
          </p:nvPr>
        </p:nvSpPr>
        <p:spPr>
          <a:xfrm>
            <a:off x="731520" y="4560570"/>
            <a:ext cx="5852100" cy="4320600"/>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Intersectionaity- Show the snail video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2: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350" name="Google Shape;350;p2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a7151ba28_0_16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a7151ba28_0_167:notes"/>
          <p:cNvSpPr txBox="1">
            <a:spLocks noGrp="1"/>
          </p:cNvSpPr>
          <p:nvPr>
            <p:ph type="body" idx="1"/>
          </p:nvPr>
        </p:nvSpPr>
        <p:spPr>
          <a:xfrm>
            <a:off x="731520" y="4560570"/>
            <a:ext cx="5852100" cy="4320600"/>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More information on diversity/intersectionality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3: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371" name="Google Shape;371;p23: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4: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379" name="Google Shape;379;p24: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3" name="Google Shape;233;p2:notes"/>
          <p:cNvSpPr txBox="1">
            <a:spLocks noGrp="1"/>
          </p:cNvSpPr>
          <p:nvPr>
            <p:ph type="body" idx="1"/>
          </p:nvPr>
        </p:nvSpPr>
        <p:spPr>
          <a:xfrm>
            <a:off x="730250" y="4560887"/>
            <a:ext cx="5854700" cy="4321175"/>
          </a:xfrm>
          <a:prstGeom prst="rect">
            <a:avLst/>
          </a:prstGeom>
          <a:noFill/>
          <a:ln>
            <a:noFill/>
          </a:ln>
        </p:spPr>
        <p:txBody>
          <a:bodyPr spcFirstLastPara="1" wrap="square" lIns="95725" tIns="47850" rIns="95725" bIns="47850" anchor="t" anchorCtr="0">
            <a:noAutofit/>
          </a:bodyPr>
          <a:lstStyle/>
          <a:p>
            <a:pPr marL="0" marR="0" lvl="0" indent="0" algn="l" rtl="0">
              <a:spcBef>
                <a:spcPts val="0"/>
              </a:spcBef>
              <a:spcAft>
                <a:spcPts val="0"/>
              </a:spcAft>
              <a:buSzPts val="1000"/>
              <a:buFont typeface="Arial"/>
              <a:buNone/>
            </a:pPr>
            <a:r>
              <a:rPr lang="en-US" sz="1000" b="0" i="0" u="none" strike="noStrike" cap="none">
                <a:latin typeface="Arial"/>
                <a:ea typeface="Arial"/>
                <a:cs typeface="Arial"/>
                <a:sym typeface="Arial"/>
              </a:rPr>
              <a:t>KEY MESSAGES </a:t>
            </a:r>
            <a:endParaRPr/>
          </a:p>
          <a:p>
            <a:pPr marL="0" marR="0" lvl="0" indent="0" algn="l" rtl="0">
              <a:spcBef>
                <a:spcPts val="0"/>
              </a:spcBef>
              <a:spcAft>
                <a:spcPts val="0"/>
              </a:spcAft>
              <a:buSzPts val="1000"/>
              <a:buFont typeface="Arial"/>
              <a:buChar char="-"/>
            </a:pPr>
            <a:r>
              <a:rPr lang="en-US" sz="1000" b="0" i="0" u="none" strike="noStrike" cap="none">
                <a:latin typeface="Arial"/>
                <a:ea typeface="Arial"/>
                <a:cs typeface="Arial"/>
                <a:sym typeface="Arial"/>
              </a:rPr>
              <a:t>Welcome Remarks:</a:t>
            </a:r>
            <a:endParaRPr/>
          </a:p>
          <a:p>
            <a:pPr marL="0" marR="0" lvl="0" indent="0" algn="l" rtl="0">
              <a:spcBef>
                <a:spcPts val="0"/>
              </a:spcBef>
              <a:spcAft>
                <a:spcPts val="0"/>
              </a:spcAft>
              <a:buSzPts val="1000"/>
              <a:buFont typeface="Arial"/>
              <a:buChar char="-"/>
            </a:pPr>
            <a:r>
              <a:rPr lang="en-US" sz="1000" b="0" i="0" u="none" strike="noStrike" cap="none">
                <a:latin typeface="Arial"/>
                <a:ea typeface="Arial"/>
                <a:cs typeface="Arial"/>
                <a:sym typeface="Arial"/>
              </a:rPr>
              <a:t>Introduce Facilitators</a:t>
            </a:r>
            <a:endParaRPr/>
          </a:p>
          <a:p>
            <a:pPr marL="0" marR="0" lvl="0" indent="0" algn="l" rtl="0">
              <a:spcBef>
                <a:spcPts val="0"/>
              </a:spcBef>
              <a:spcAft>
                <a:spcPts val="0"/>
              </a:spcAft>
              <a:buSzPts val="1000"/>
              <a:buFont typeface="Arial"/>
              <a:buChar char="-"/>
            </a:pPr>
            <a:r>
              <a:rPr lang="en-US" sz="1000" b="0" i="0" u="none" strike="noStrike" cap="none">
                <a:latin typeface="Arial"/>
                <a:ea typeface="Arial"/>
                <a:cs typeface="Arial"/>
                <a:sym typeface="Arial"/>
              </a:rPr>
              <a:t>Participant Introductions:</a:t>
            </a:r>
            <a:endParaRPr/>
          </a:p>
          <a:p>
            <a:pPr marL="650875" marR="0" lvl="1" indent="-177800" algn="l" rtl="0">
              <a:spcBef>
                <a:spcPts val="0"/>
              </a:spcBef>
              <a:spcAft>
                <a:spcPts val="0"/>
              </a:spcAft>
              <a:buSzPts val="1000"/>
              <a:buFont typeface="Arial"/>
              <a:buChar char="-"/>
            </a:pPr>
            <a:r>
              <a:rPr lang="en-US" sz="1000" b="1" i="0" u="none" strike="noStrike" cap="none">
                <a:latin typeface="Arial"/>
                <a:ea typeface="Arial"/>
                <a:cs typeface="Arial"/>
                <a:sym typeface="Arial"/>
              </a:rPr>
              <a:t>Include their name, who they represent, have they taken the online training, their desired outcomes for the training</a:t>
            </a:r>
            <a:endParaRPr/>
          </a:p>
          <a:p>
            <a:pPr marL="0" marR="0" lvl="0" indent="0" algn="l" rtl="0">
              <a:spcBef>
                <a:spcPts val="0"/>
              </a:spcBef>
              <a:spcAft>
                <a:spcPts val="0"/>
              </a:spcAft>
              <a:buSzPts val="1000"/>
              <a:buFont typeface="Arial"/>
              <a:buNone/>
            </a:pPr>
            <a:endParaRPr sz="1000" b="0" i="0" u="none" strike="noStrike" cap="none">
              <a:latin typeface="Arial"/>
              <a:ea typeface="Arial"/>
              <a:cs typeface="Arial"/>
              <a:sym typeface="Arial"/>
            </a:endParaRPr>
          </a:p>
          <a:p>
            <a:pPr marL="0" marR="0" lvl="0" indent="0" algn="l" rtl="0">
              <a:spcBef>
                <a:spcPts val="0"/>
              </a:spcBef>
              <a:spcAft>
                <a:spcPts val="0"/>
              </a:spcAft>
              <a:buNone/>
            </a:pPr>
            <a:endParaRPr sz="1000" b="0" i="0" u="none" strike="noStrike" cap="none">
              <a:latin typeface="Arial"/>
              <a:ea typeface="Arial"/>
              <a:cs typeface="Arial"/>
              <a:sym typeface="Arial"/>
            </a:endParaRPr>
          </a:p>
        </p:txBody>
      </p:sp>
      <p:sp>
        <p:nvSpPr>
          <p:cNvPr id="234" name="Google Shape;234;p2:notes"/>
          <p:cNvSpPr txBox="1"/>
          <p:nvPr/>
        </p:nvSpPr>
        <p:spPr>
          <a:xfrm>
            <a:off x="4143375" y="9118600"/>
            <a:ext cx="3170237" cy="481012"/>
          </a:xfrm>
          <a:prstGeom prst="rect">
            <a:avLst/>
          </a:prstGeom>
          <a:noFill/>
          <a:ln>
            <a:noFill/>
          </a:ln>
        </p:spPr>
        <p:txBody>
          <a:bodyPr spcFirstLastPara="1" wrap="square" lIns="95725" tIns="47850" rIns="95725" bIns="4785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7: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Inner city school kids</a:t>
            </a:r>
            <a:endParaRPr/>
          </a:p>
        </p:txBody>
      </p:sp>
      <p:sp>
        <p:nvSpPr>
          <p:cNvPr id="386" name="Google Shape;386;p2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8: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396" name="Google Shape;396;p28: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9: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405" name="Google Shape;405;p2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a83e6dc94_0_0: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a83e6dc94_0_0:notes"/>
          <p:cNvSpPr txBox="1">
            <a:spLocks noGrp="1"/>
          </p:cNvSpPr>
          <p:nvPr>
            <p:ph type="body" idx="1"/>
          </p:nvPr>
        </p:nvSpPr>
        <p:spPr>
          <a:xfrm>
            <a:off x="730250" y="4560887"/>
            <a:ext cx="5854800" cy="4321200"/>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ABCD and GBA+</a:t>
            </a:r>
            <a:br>
              <a:rPr lang="en-US"/>
            </a:br>
            <a:br>
              <a:rPr lang="en-US"/>
            </a:br>
            <a:r>
              <a:rPr lang="en-US"/>
              <a:t>Both approaches involve a look at the exsisting resources, strengths and abilities of the group of people or project being undertake. GBA+ aims to design things in a way that will strengthen and involve people </a:t>
            </a:r>
            <a:endParaRPr/>
          </a:p>
        </p:txBody>
      </p:sp>
      <p:sp>
        <p:nvSpPr>
          <p:cNvPr id="416" name="Google Shape;416;g5a83e6dc94_0_0:notes"/>
          <p:cNvSpPr txBox="1">
            <a:spLocks noGrp="1"/>
          </p:cNvSpPr>
          <p:nvPr>
            <p:ph type="sldNum" idx="12"/>
          </p:nvPr>
        </p:nvSpPr>
        <p:spPr>
          <a:xfrm>
            <a:off x="4143375" y="9118600"/>
            <a:ext cx="3170100" cy="480900"/>
          </a:xfrm>
          <a:prstGeom prst="rect">
            <a:avLst/>
          </a:prstGeom>
        </p:spPr>
        <p:txBody>
          <a:bodyPr spcFirstLastPara="1" wrap="square" lIns="95725" tIns="47850" rIns="95725" bIns="478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1: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424" name="Google Shape;424;p31: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2: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446" name="Google Shape;446;p3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3: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460" name="Google Shape;460;p33: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5: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466" name="Google Shape;466;p25: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5a7151ba28_0_27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5a7151ba28_0_276:notes"/>
          <p:cNvSpPr txBox="1">
            <a:spLocks noGrp="1"/>
          </p:cNvSpPr>
          <p:nvPr>
            <p:ph type="body" idx="1"/>
          </p:nvPr>
        </p:nvSpPr>
        <p:spPr>
          <a:xfrm>
            <a:off x="731520" y="4560570"/>
            <a:ext cx="5852100" cy="4320600"/>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Use the diversity lenses. Who is going to be impacted by this work</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5a7151ba28_0_35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5a7151ba28_0_357:notes"/>
          <p:cNvSpPr txBox="1">
            <a:spLocks noGrp="1"/>
          </p:cNvSpPr>
          <p:nvPr>
            <p:ph type="body" idx="1"/>
          </p:nvPr>
        </p:nvSpPr>
        <p:spPr>
          <a:xfrm>
            <a:off x="731520" y="4560570"/>
            <a:ext cx="5852100" cy="4320600"/>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Walkability</a:t>
            </a:r>
            <a:endParaRPr/>
          </a:p>
          <a:p>
            <a:pPr marL="0" lvl="0" indent="0" algn="l" rtl="0">
              <a:spcBef>
                <a:spcPts val="0"/>
              </a:spcBef>
              <a:spcAft>
                <a:spcPts val="0"/>
              </a:spcAft>
              <a:buNone/>
            </a:pPr>
            <a:r>
              <a:rPr lang="en-US"/>
              <a:t>Liveability</a:t>
            </a:r>
            <a:endParaRPr/>
          </a:p>
          <a:p>
            <a:pPr marL="0" lvl="0" indent="0" algn="l" rtl="0">
              <a:spcBef>
                <a:spcPts val="0"/>
              </a:spcBef>
              <a:spcAft>
                <a:spcPts val="0"/>
              </a:spcAft>
              <a:buNone/>
            </a:pPr>
            <a:endParaRPr/>
          </a:p>
          <a:p>
            <a:pPr marL="0" lvl="0" indent="0" algn="l" rtl="0">
              <a:spcBef>
                <a:spcPts val="0"/>
              </a:spcBef>
              <a:spcAft>
                <a:spcPts val="0"/>
              </a:spcAft>
              <a:buNone/>
            </a:pPr>
            <a:r>
              <a:rPr lang="en-US"/>
              <a:t>These slides are about a policy issue in the city that are making sidewalks unsafe. The women’s initiative is looking at the policy “Sidewalk hoarding” to see what can be done to leave more sidewalk accessible and with better visability. </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a83e6dc94_1_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a83e6dc94_1_10:notes"/>
          <p:cNvSpPr txBox="1">
            <a:spLocks noGrp="1"/>
          </p:cNvSpPr>
          <p:nvPr>
            <p:ph type="body" idx="1"/>
          </p:nvPr>
        </p:nvSpPr>
        <p:spPr>
          <a:xfrm>
            <a:off x="731520" y="4560570"/>
            <a:ext cx="5852100" cy="4320600"/>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Current WAVE cohort. Using an asset based lens is how the WAVE committee is formed and how the group are skilled in GBA+ </a:t>
            </a:r>
            <a:br>
              <a:rPr lang="en-US"/>
            </a:br>
            <a:r>
              <a:rPr lang="en-US"/>
              <a:t>When recruting the group we use an intersectional lens (we will go more indepth with this further in the presentation) and look at the assets, connections, gifts, skills, and life experiences as we recruit. These different women bring different lenses that allow us to implement a GBA+ lens in everything we do.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5: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487" name="Google Shape;487;p35: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6: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494" name="Google Shape;494;p36: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8: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sz="2400"/>
              <a:t>Public Consultation Processes to Ensure you are Inclusive</a:t>
            </a:r>
            <a:endParaRPr sz="2400"/>
          </a:p>
          <a:p>
            <a:pPr marL="0" lvl="0" indent="0" algn="l" rtl="0">
              <a:spcBef>
                <a:spcPts val="0"/>
              </a:spcBef>
              <a:spcAft>
                <a:spcPts val="0"/>
              </a:spcAft>
              <a:buNone/>
            </a:pPr>
            <a:r>
              <a:rPr lang="en-US"/>
              <a:t>What area of work do you think is important to focus on?  City Planners?  City Policy?  City Leadership?  Why?</a:t>
            </a:r>
            <a:endParaRPr/>
          </a:p>
          <a:p>
            <a:pPr marL="0" lvl="0" indent="0" algn="l" rtl="0">
              <a:spcBef>
                <a:spcPts val="0"/>
              </a:spcBef>
              <a:spcAft>
                <a:spcPts val="0"/>
              </a:spcAft>
              <a:buNone/>
            </a:pPr>
            <a:r>
              <a:rPr lang="en-US"/>
              <a:t>Discuss Council Orientation Policy</a:t>
            </a:r>
            <a:endParaRPr/>
          </a:p>
          <a:p>
            <a:pPr marL="0" lvl="0" indent="0" algn="l" rtl="0">
              <a:spcBef>
                <a:spcPts val="0"/>
              </a:spcBef>
              <a:spcAft>
                <a:spcPts val="0"/>
              </a:spcAft>
              <a:buNone/>
            </a:pPr>
            <a:r>
              <a:rPr lang="en-US"/>
              <a:t>Council Parental Leave Policy</a:t>
            </a:r>
            <a:endParaRPr/>
          </a:p>
          <a:p>
            <a:pPr marL="0" lvl="0" indent="0" algn="l" rtl="0">
              <a:spcBef>
                <a:spcPts val="0"/>
              </a:spcBef>
              <a:spcAft>
                <a:spcPts val="0"/>
              </a:spcAft>
              <a:buNone/>
            </a:pPr>
            <a:r>
              <a:rPr lang="en-US"/>
              <a:t>Programs at Recreation facilites</a:t>
            </a:r>
            <a:endParaRPr/>
          </a:p>
        </p:txBody>
      </p:sp>
      <p:sp>
        <p:nvSpPr>
          <p:cNvPr id="501" name="Google Shape;501;p38: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9: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509" name="Google Shape;509;p3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5a7151ba28_0_446: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5a7151ba28_0_446:notes"/>
          <p:cNvSpPr txBox="1">
            <a:spLocks noGrp="1"/>
          </p:cNvSpPr>
          <p:nvPr>
            <p:ph type="body" idx="1"/>
          </p:nvPr>
        </p:nvSpPr>
        <p:spPr>
          <a:xfrm>
            <a:off x="730250" y="4560887"/>
            <a:ext cx="5854800" cy="4321200"/>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517" name="Google Shape;517;g5a7151ba28_0_446:notes"/>
          <p:cNvSpPr txBox="1">
            <a:spLocks noGrp="1"/>
          </p:cNvSpPr>
          <p:nvPr>
            <p:ph type="sldNum" idx="12"/>
          </p:nvPr>
        </p:nvSpPr>
        <p:spPr>
          <a:xfrm>
            <a:off x="4143375" y="9118600"/>
            <a:ext cx="3170100" cy="480900"/>
          </a:xfrm>
          <a:prstGeom prst="rect">
            <a:avLst/>
          </a:prstGeom>
        </p:spPr>
        <p:txBody>
          <a:bodyPr spcFirstLastPara="1" wrap="square" lIns="95725" tIns="47850" rIns="95725" bIns="478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0: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525" name="Google Shape;525;p40: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5a83e6dc94_1_5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5a83e6dc94_1_59:notes"/>
          <p:cNvSpPr txBox="1">
            <a:spLocks noGrp="1"/>
          </p:cNvSpPr>
          <p:nvPr>
            <p:ph type="body" idx="1"/>
          </p:nvPr>
        </p:nvSpPr>
        <p:spPr>
          <a:xfrm>
            <a:off x="731520" y="4560570"/>
            <a:ext cx="5852100" cy="4320600"/>
          </a:xfrm>
          <a:prstGeom prst="rect">
            <a:avLst/>
          </a:prstGeom>
          <a:noFill/>
          <a:ln>
            <a:noFill/>
          </a:ln>
        </p:spPr>
        <p:txBody>
          <a:bodyPr spcFirstLastPara="1" wrap="square" lIns="97000" tIns="97000" rIns="97000" bIns="97000" anchor="t" anchorCtr="0">
            <a:noAutofit/>
          </a:bodyPr>
          <a:lstStyle/>
          <a:p>
            <a:pPr marL="0" marR="0" lvl="0" indent="0" algn="l" rtl="0">
              <a:spcBef>
                <a:spcPts val="0"/>
              </a:spcBef>
              <a:spcAft>
                <a:spcPts val="0"/>
              </a:spcAft>
              <a:buClr>
                <a:schemeClr val="dk1"/>
              </a:buClr>
              <a:buSzPts val="1300"/>
              <a:buFont typeface="Arial"/>
              <a:buNone/>
            </a:pPr>
            <a:r>
              <a:rPr lang="en-US" sz="1300" b="1" i="0" u="none" strike="noStrike" cap="none">
                <a:solidFill>
                  <a:schemeClr val="dk1"/>
                </a:solidFill>
                <a:latin typeface="Arial"/>
                <a:ea typeface="Arial"/>
                <a:cs typeface="Arial"/>
                <a:sym typeface="Arial"/>
              </a:rPr>
              <a:t>SPEAKING NOTES:</a:t>
            </a:r>
            <a:endParaRPr sz="1500"/>
          </a:p>
          <a:p>
            <a:pPr marL="482600" marR="0" lvl="0" indent="-323850" algn="l" rtl="0">
              <a:spcBef>
                <a:spcPts val="0"/>
              </a:spcBef>
              <a:spcAft>
                <a:spcPts val="0"/>
              </a:spcAft>
              <a:buClr>
                <a:schemeClr val="dk1"/>
              </a:buClr>
              <a:buSzPts val="1300"/>
              <a:buFont typeface="Arial"/>
              <a:buChar char="●"/>
            </a:pPr>
            <a:r>
              <a:rPr lang="en-US" sz="1300" b="0" i="0" u="none" strike="noStrike" cap="none">
                <a:solidFill>
                  <a:schemeClr val="dk1"/>
                </a:solidFill>
                <a:latin typeface="Arial"/>
                <a:ea typeface="Arial"/>
                <a:cs typeface="Arial"/>
                <a:sym typeface="Arial"/>
              </a:rPr>
              <a:t>Kaylin to provide a verbal summary of women’s initiative presentation slides from Women’s Initiative presentation</a:t>
            </a:r>
            <a:r>
              <a:rPr lang="en-US" sz="1300">
                <a:solidFill>
                  <a:schemeClr val="dk1"/>
                </a:solidFill>
              </a:rPr>
              <a:t>- Internal</a:t>
            </a:r>
            <a:endParaRPr sz="1300">
              <a:solidFill>
                <a:schemeClr val="dk1"/>
              </a:solidFill>
            </a:endParaRPr>
          </a:p>
          <a:p>
            <a:pPr marL="482600" marR="0" lvl="0" indent="-323850" algn="l" rtl="0">
              <a:spcBef>
                <a:spcPts val="0"/>
              </a:spcBef>
              <a:spcAft>
                <a:spcPts val="0"/>
              </a:spcAft>
              <a:buClr>
                <a:schemeClr val="dk1"/>
              </a:buClr>
              <a:buSzPts val="1300"/>
              <a:buFont typeface="Arial"/>
              <a:buChar char="●"/>
            </a:pPr>
            <a:r>
              <a:rPr lang="en-US" sz="1300">
                <a:solidFill>
                  <a:schemeClr val="dk1"/>
                </a:solidFill>
              </a:rPr>
              <a:t>Elyssa to speak to WAVE experience. </a:t>
            </a:r>
            <a:endParaRPr sz="13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4: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259" name="Google Shape;259;p4: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5: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267" name="Google Shape;267;p5: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a83e6dc94_1_1: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5a83e6dc94_1_1:notes"/>
          <p:cNvSpPr txBox="1">
            <a:spLocks noGrp="1"/>
          </p:cNvSpPr>
          <p:nvPr>
            <p:ph type="body" idx="1"/>
          </p:nvPr>
        </p:nvSpPr>
        <p:spPr>
          <a:xfrm>
            <a:off x="730250" y="4560887"/>
            <a:ext cx="5854800" cy="4321200"/>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r>
              <a:rPr lang="en-US"/>
              <a:t>Connect these core values throughout the presentation</a:t>
            </a:r>
            <a:endParaRPr/>
          </a:p>
        </p:txBody>
      </p:sp>
      <p:sp>
        <p:nvSpPr>
          <p:cNvPr id="280" name="Google Shape;280;g5a83e6dc94_1_1:notes"/>
          <p:cNvSpPr txBox="1">
            <a:spLocks noGrp="1"/>
          </p:cNvSpPr>
          <p:nvPr>
            <p:ph type="sldNum" idx="12"/>
          </p:nvPr>
        </p:nvSpPr>
        <p:spPr>
          <a:xfrm>
            <a:off x="4143375" y="9118600"/>
            <a:ext cx="3170100" cy="480900"/>
          </a:xfrm>
          <a:prstGeom prst="rect">
            <a:avLst/>
          </a:prstGeom>
        </p:spPr>
        <p:txBody>
          <a:bodyPr spcFirstLastPara="1" wrap="square" lIns="95725" tIns="47850" rIns="95725" bIns="478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a7151ba28_0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5a7151ba28_0_218:notes"/>
          <p:cNvSpPr txBox="1">
            <a:spLocks noGrp="1"/>
          </p:cNvSpPr>
          <p:nvPr>
            <p:ph type="body" idx="1"/>
          </p:nvPr>
        </p:nvSpPr>
        <p:spPr>
          <a:xfrm>
            <a:off x="731520" y="4560570"/>
            <a:ext cx="5852100" cy="4320600"/>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txBox="1">
            <a:spLocks noGrp="1"/>
          </p:cNvSpPr>
          <p:nvPr>
            <p:ph type="body" idx="1"/>
          </p:nvPr>
        </p:nvSpPr>
        <p:spPr>
          <a:xfrm>
            <a:off x="730250" y="4560887"/>
            <a:ext cx="5854700" cy="4321175"/>
          </a:xfrm>
          <a:prstGeom prst="rect">
            <a:avLst/>
          </a:prstGeom>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294" name="Google Shape;294;p13: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1676400" y="1676400"/>
            <a:ext cx="7239000" cy="1470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2800"/>
              <a:buNone/>
              <a:defRPr sz="3600" b="1" i="0" u="none" strike="noStrike" cap="none">
                <a:solidFill>
                  <a:schemeClr val="lt1"/>
                </a:solidFill>
                <a:latin typeface="Arial"/>
                <a:ea typeface="Arial"/>
                <a:cs typeface="Arial"/>
                <a:sym typeface="Arial"/>
              </a:defRPr>
            </a:lvl1pPr>
            <a:lvl2pPr marR="0" lvl="1" algn="ctr" rtl="0">
              <a:spcBef>
                <a:spcPts val="0"/>
              </a:spcBef>
              <a:spcAft>
                <a:spcPts val="0"/>
              </a:spcAft>
              <a:buSzPts val="2800"/>
              <a:buNone/>
              <a:defRPr sz="3600" b="1" i="0" u="none" strike="noStrike" cap="none">
                <a:solidFill>
                  <a:schemeClr val="lt1"/>
                </a:solidFill>
                <a:latin typeface="Arial"/>
                <a:ea typeface="Arial"/>
                <a:cs typeface="Arial"/>
                <a:sym typeface="Arial"/>
              </a:defRPr>
            </a:lvl2pPr>
            <a:lvl3pPr marR="0" lvl="2" algn="ctr" rtl="0">
              <a:spcBef>
                <a:spcPts val="0"/>
              </a:spcBef>
              <a:spcAft>
                <a:spcPts val="0"/>
              </a:spcAft>
              <a:buSzPts val="2800"/>
              <a:buNone/>
              <a:defRPr sz="3600" b="1" i="0" u="none" strike="noStrike" cap="none">
                <a:solidFill>
                  <a:schemeClr val="lt1"/>
                </a:solidFill>
                <a:latin typeface="Arial"/>
                <a:ea typeface="Arial"/>
                <a:cs typeface="Arial"/>
                <a:sym typeface="Arial"/>
              </a:defRPr>
            </a:lvl3pPr>
            <a:lvl4pPr marR="0" lvl="3" algn="ctr" rtl="0">
              <a:spcBef>
                <a:spcPts val="0"/>
              </a:spcBef>
              <a:spcAft>
                <a:spcPts val="0"/>
              </a:spcAft>
              <a:buSzPts val="2800"/>
              <a:buNone/>
              <a:defRPr sz="3600" b="1" i="0" u="none" strike="noStrike" cap="none">
                <a:solidFill>
                  <a:schemeClr val="lt1"/>
                </a:solidFill>
                <a:latin typeface="Arial"/>
                <a:ea typeface="Arial"/>
                <a:cs typeface="Arial"/>
                <a:sym typeface="Arial"/>
              </a:defRPr>
            </a:lvl4pPr>
            <a:lvl5pPr marR="0" lvl="4" algn="ctr" rtl="0">
              <a:spcBef>
                <a:spcPts val="0"/>
              </a:spcBef>
              <a:spcAft>
                <a:spcPts val="0"/>
              </a:spcAft>
              <a:buSzPts val="2800"/>
              <a:buNone/>
              <a:defRPr sz="3600" b="1" i="0" u="none" strike="noStrike" cap="none">
                <a:solidFill>
                  <a:schemeClr val="lt1"/>
                </a:solidFill>
                <a:latin typeface="Arial"/>
                <a:ea typeface="Arial"/>
                <a:cs typeface="Arial"/>
                <a:sym typeface="Arial"/>
              </a:defRPr>
            </a:lvl5pPr>
            <a:lvl6pPr marR="0" lvl="5" algn="l" rtl="0">
              <a:spcBef>
                <a:spcPts val="0"/>
              </a:spcBef>
              <a:spcAft>
                <a:spcPts val="0"/>
              </a:spcAft>
              <a:buSzPts val="2800"/>
              <a:buNone/>
              <a:defRPr sz="3600" b="1" i="0" u="none" strike="noStrike" cap="none">
                <a:solidFill>
                  <a:srgbClr val="005072"/>
                </a:solidFill>
                <a:latin typeface="Arial"/>
                <a:ea typeface="Arial"/>
                <a:cs typeface="Arial"/>
                <a:sym typeface="Arial"/>
              </a:defRPr>
            </a:lvl6pPr>
            <a:lvl7pPr marR="0" lvl="6" algn="l" rtl="0">
              <a:spcBef>
                <a:spcPts val="0"/>
              </a:spcBef>
              <a:spcAft>
                <a:spcPts val="0"/>
              </a:spcAft>
              <a:buSzPts val="2800"/>
              <a:buNone/>
              <a:defRPr sz="3600" b="1" i="0" u="none" strike="noStrike" cap="none">
                <a:solidFill>
                  <a:srgbClr val="005072"/>
                </a:solidFill>
                <a:latin typeface="Arial"/>
                <a:ea typeface="Arial"/>
                <a:cs typeface="Arial"/>
                <a:sym typeface="Arial"/>
              </a:defRPr>
            </a:lvl7pPr>
            <a:lvl8pPr marR="0" lvl="7" algn="l" rtl="0">
              <a:spcBef>
                <a:spcPts val="0"/>
              </a:spcBef>
              <a:spcAft>
                <a:spcPts val="0"/>
              </a:spcAft>
              <a:buSzPts val="2800"/>
              <a:buNone/>
              <a:defRPr sz="3600" b="1" i="0" u="none" strike="noStrike" cap="none">
                <a:solidFill>
                  <a:srgbClr val="005072"/>
                </a:solidFill>
                <a:latin typeface="Arial"/>
                <a:ea typeface="Arial"/>
                <a:cs typeface="Arial"/>
                <a:sym typeface="Arial"/>
              </a:defRPr>
            </a:lvl8pPr>
            <a:lvl9pPr marR="0" lvl="8" algn="l" rtl="0">
              <a:spcBef>
                <a:spcPts val="0"/>
              </a:spcBef>
              <a:spcAft>
                <a:spcPts val="0"/>
              </a:spcAft>
              <a:buSzPts val="2800"/>
              <a:buNone/>
              <a:defRPr sz="3600" b="1" i="0" u="none" strike="noStrike" cap="none">
                <a:solidFill>
                  <a:srgbClr val="005072"/>
                </a:solidFill>
                <a:latin typeface="Arial"/>
                <a:ea typeface="Arial"/>
                <a:cs typeface="Arial"/>
                <a:sym typeface="Arial"/>
              </a:defRPr>
            </a:lvl9pPr>
          </a:lstStyle>
          <a:p>
            <a:endParaRPr/>
          </a:p>
        </p:txBody>
      </p:sp>
      <p:sp>
        <p:nvSpPr>
          <p:cNvPr id="56" name="Google Shape;56;p13"/>
          <p:cNvSpPr txBox="1">
            <a:spLocks noGrp="1"/>
          </p:cNvSpPr>
          <p:nvPr>
            <p:ph type="subTitle" idx="1"/>
          </p:nvPr>
        </p:nvSpPr>
        <p:spPr>
          <a:xfrm>
            <a:off x="1676400" y="3429000"/>
            <a:ext cx="7239000" cy="2209800"/>
          </a:xfrm>
          <a:prstGeom prst="rect">
            <a:avLst/>
          </a:prstGeom>
          <a:noFill/>
          <a:ln>
            <a:noFill/>
          </a:ln>
        </p:spPr>
        <p:txBody>
          <a:bodyPr spcFirstLastPara="1" wrap="square" lIns="91425" tIns="45700" rIns="91425" bIns="45700" anchor="t" anchorCtr="0"/>
          <a:lstStyle>
            <a:lvl1pPr marR="0" lvl="0" algn="ctr"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16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16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1600"/>
              </a:spcBef>
              <a:spcAft>
                <a:spcPts val="160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57" name="Google Shape;57;p13"/>
          <p:cNvSpPr txBox="1">
            <a:spLocks noGrp="1"/>
          </p:cNvSpPr>
          <p:nvPr>
            <p:ph type="body" idx="2"/>
          </p:nvPr>
        </p:nvSpPr>
        <p:spPr>
          <a:xfrm>
            <a:off x="71252" y="5791200"/>
            <a:ext cx="1224000" cy="914400"/>
          </a:xfrm>
          <a:prstGeom prst="rect">
            <a:avLst/>
          </a:prstGeom>
          <a:noFill/>
          <a:ln>
            <a:noFill/>
          </a:ln>
        </p:spPr>
        <p:txBody>
          <a:bodyPr spcFirstLastPara="1" wrap="square" lIns="0" tIns="0" rIns="0" bIns="0" anchor="t" anchorCtr="0"/>
          <a:lstStyle>
            <a:lvl1pPr marL="457200" marR="0" lvl="0" indent="-228600" algn="r" rtl="0">
              <a:spcBef>
                <a:spcPts val="240"/>
              </a:spcBef>
              <a:spcAft>
                <a:spcPts val="0"/>
              </a:spcAft>
              <a:buSzPts val="1800"/>
              <a:buNone/>
              <a:defRPr sz="12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1676400" y="1676400"/>
            <a:ext cx="7239000" cy="1470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2800"/>
              <a:buNone/>
              <a:defRPr sz="3600" b="1" i="0" u="none" strike="noStrike" cap="none">
                <a:solidFill>
                  <a:srgbClr val="005072"/>
                </a:solidFill>
                <a:latin typeface="Arial"/>
                <a:ea typeface="Arial"/>
                <a:cs typeface="Arial"/>
                <a:sym typeface="Arial"/>
              </a:defRPr>
            </a:lvl1pPr>
            <a:lvl2pPr marR="0" lvl="1" algn="ctr" rtl="0">
              <a:spcBef>
                <a:spcPts val="0"/>
              </a:spcBef>
              <a:spcAft>
                <a:spcPts val="0"/>
              </a:spcAft>
              <a:buSzPts val="2800"/>
              <a:buNone/>
              <a:defRPr sz="3600" b="1" i="0" u="none" strike="noStrike" cap="none">
                <a:solidFill>
                  <a:schemeClr val="lt1"/>
                </a:solidFill>
                <a:latin typeface="Arial"/>
                <a:ea typeface="Arial"/>
                <a:cs typeface="Arial"/>
                <a:sym typeface="Arial"/>
              </a:defRPr>
            </a:lvl2pPr>
            <a:lvl3pPr marR="0" lvl="2" algn="ctr" rtl="0">
              <a:spcBef>
                <a:spcPts val="0"/>
              </a:spcBef>
              <a:spcAft>
                <a:spcPts val="0"/>
              </a:spcAft>
              <a:buSzPts val="2800"/>
              <a:buNone/>
              <a:defRPr sz="3600" b="1" i="0" u="none" strike="noStrike" cap="none">
                <a:solidFill>
                  <a:schemeClr val="lt1"/>
                </a:solidFill>
                <a:latin typeface="Arial"/>
                <a:ea typeface="Arial"/>
                <a:cs typeface="Arial"/>
                <a:sym typeface="Arial"/>
              </a:defRPr>
            </a:lvl3pPr>
            <a:lvl4pPr marR="0" lvl="3" algn="ctr" rtl="0">
              <a:spcBef>
                <a:spcPts val="0"/>
              </a:spcBef>
              <a:spcAft>
                <a:spcPts val="0"/>
              </a:spcAft>
              <a:buSzPts val="2800"/>
              <a:buNone/>
              <a:defRPr sz="3600" b="1" i="0" u="none" strike="noStrike" cap="none">
                <a:solidFill>
                  <a:schemeClr val="lt1"/>
                </a:solidFill>
                <a:latin typeface="Arial"/>
                <a:ea typeface="Arial"/>
                <a:cs typeface="Arial"/>
                <a:sym typeface="Arial"/>
              </a:defRPr>
            </a:lvl4pPr>
            <a:lvl5pPr marR="0" lvl="4" algn="ctr" rtl="0">
              <a:spcBef>
                <a:spcPts val="0"/>
              </a:spcBef>
              <a:spcAft>
                <a:spcPts val="0"/>
              </a:spcAft>
              <a:buSzPts val="2800"/>
              <a:buNone/>
              <a:defRPr sz="3600" b="1" i="0" u="none" strike="noStrike" cap="none">
                <a:solidFill>
                  <a:schemeClr val="lt1"/>
                </a:solidFill>
                <a:latin typeface="Arial"/>
                <a:ea typeface="Arial"/>
                <a:cs typeface="Arial"/>
                <a:sym typeface="Arial"/>
              </a:defRPr>
            </a:lvl5pPr>
            <a:lvl6pPr marR="0" lvl="5" algn="l" rtl="0">
              <a:spcBef>
                <a:spcPts val="0"/>
              </a:spcBef>
              <a:spcAft>
                <a:spcPts val="0"/>
              </a:spcAft>
              <a:buSzPts val="2800"/>
              <a:buNone/>
              <a:defRPr sz="3600" b="1" i="0" u="none" strike="noStrike" cap="none">
                <a:solidFill>
                  <a:srgbClr val="005072"/>
                </a:solidFill>
                <a:latin typeface="Arial"/>
                <a:ea typeface="Arial"/>
                <a:cs typeface="Arial"/>
                <a:sym typeface="Arial"/>
              </a:defRPr>
            </a:lvl6pPr>
            <a:lvl7pPr marR="0" lvl="6" algn="l" rtl="0">
              <a:spcBef>
                <a:spcPts val="0"/>
              </a:spcBef>
              <a:spcAft>
                <a:spcPts val="0"/>
              </a:spcAft>
              <a:buSzPts val="2800"/>
              <a:buNone/>
              <a:defRPr sz="3600" b="1" i="0" u="none" strike="noStrike" cap="none">
                <a:solidFill>
                  <a:srgbClr val="005072"/>
                </a:solidFill>
                <a:latin typeface="Arial"/>
                <a:ea typeface="Arial"/>
                <a:cs typeface="Arial"/>
                <a:sym typeface="Arial"/>
              </a:defRPr>
            </a:lvl7pPr>
            <a:lvl8pPr marR="0" lvl="7" algn="l" rtl="0">
              <a:spcBef>
                <a:spcPts val="0"/>
              </a:spcBef>
              <a:spcAft>
                <a:spcPts val="0"/>
              </a:spcAft>
              <a:buSzPts val="2800"/>
              <a:buNone/>
              <a:defRPr sz="3600" b="1" i="0" u="none" strike="noStrike" cap="none">
                <a:solidFill>
                  <a:srgbClr val="005072"/>
                </a:solidFill>
                <a:latin typeface="Arial"/>
                <a:ea typeface="Arial"/>
                <a:cs typeface="Arial"/>
                <a:sym typeface="Arial"/>
              </a:defRPr>
            </a:lvl8pPr>
            <a:lvl9pPr marR="0" lvl="8" algn="l" rtl="0">
              <a:spcBef>
                <a:spcPts val="0"/>
              </a:spcBef>
              <a:spcAft>
                <a:spcPts val="0"/>
              </a:spcAft>
              <a:buSzPts val="2800"/>
              <a:buNone/>
              <a:defRPr sz="3600" b="1" i="0" u="none" strike="noStrike" cap="none">
                <a:solidFill>
                  <a:srgbClr val="005072"/>
                </a:solidFill>
                <a:latin typeface="Arial"/>
                <a:ea typeface="Arial"/>
                <a:cs typeface="Arial"/>
                <a:sym typeface="Arial"/>
              </a:defRPr>
            </a:lvl9pPr>
          </a:lstStyle>
          <a:p>
            <a:endParaRPr/>
          </a:p>
        </p:txBody>
      </p:sp>
      <p:sp>
        <p:nvSpPr>
          <p:cNvPr id="60" name="Google Shape;60;p14"/>
          <p:cNvSpPr txBox="1">
            <a:spLocks noGrp="1"/>
          </p:cNvSpPr>
          <p:nvPr>
            <p:ph type="subTitle" idx="1"/>
          </p:nvPr>
        </p:nvSpPr>
        <p:spPr>
          <a:xfrm>
            <a:off x="1676400" y="3429000"/>
            <a:ext cx="7239000" cy="2209800"/>
          </a:xfrm>
          <a:prstGeom prst="rect">
            <a:avLst/>
          </a:prstGeom>
          <a:noFill/>
          <a:ln>
            <a:noFill/>
          </a:ln>
        </p:spPr>
        <p:txBody>
          <a:bodyPr spcFirstLastPara="1" wrap="square" lIns="91425" tIns="45700" rIns="91425" bIns="45700" anchor="t" anchorCtr="0"/>
          <a:lstStyle>
            <a:lvl1pPr marR="0" lvl="0" algn="ctr" rtl="0">
              <a:spcBef>
                <a:spcPts val="480"/>
              </a:spcBef>
              <a:spcAft>
                <a:spcPts val="0"/>
              </a:spcAft>
              <a:buClr>
                <a:srgbClr val="005072"/>
              </a:buClr>
              <a:buSzPts val="2400"/>
              <a:buFont typeface="Arial"/>
              <a:buNone/>
              <a:defRPr sz="2400" b="0" i="0" u="none" strike="noStrike" cap="none">
                <a:solidFill>
                  <a:srgbClr val="005072"/>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16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16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1600"/>
              </a:spcBef>
              <a:spcAft>
                <a:spcPts val="160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61" name="Google Shape;61;p14"/>
          <p:cNvSpPr txBox="1">
            <a:spLocks noGrp="1"/>
          </p:cNvSpPr>
          <p:nvPr>
            <p:ph type="dt" idx="10"/>
          </p:nvPr>
        </p:nvSpPr>
        <p:spPr>
          <a:xfrm>
            <a:off x="1676400" y="6356350"/>
            <a:ext cx="14478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14"/>
          <p:cNvSpPr txBox="1">
            <a:spLocks noGrp="1"/>
          </p:cNvSpPr>
          <p:nvPr>
            <p:ph type="ftr" idx="11"/>
          </p:nvPr>
        </p:nvSpPr>
        <p:spPr>
          <a:xfrm>
            <a:off x="3886200" y="6356350"/>
            <a:ext cx="31242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 name="Google Shape;63;p14"/>
          <p:cNvSpPr txBox="1">
            <a:spLocks noGrp="1"/>
          </p:cNvSpPr>
          <p:nvPr>
            <p:ph type="sldNum" idx="12"/>
          </p:nvPr>
        </p:nvSpPr>
        <p:spPr>
          <a:xfrm>
            <a:off x="7848600" y="6356350"/>
            <a:ext cx="10668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5072"/>
              </a:buClr>
              <a:buSzPts val="1200"/>
              <a:buFont typeface="Arial"/>
              <a:buNone/>
              <a:defRPr sz="1200" b="0" i="0" u="none" strike="noStrike" cap="none">
                <a:solidFill>
                  <a:srgbClr val="005072"/>
                </a:solidFill>
                <a:latin typeface="Arial"/>
                <a:ea typeface="Arial"/>
                <a:cs typeface="Arial"/>
                <a:sym typeface="Arial"/>
              </a:defRPr>
            </a:lvl1pPr>
            <a:lvl2pPr marL="0" marR="0" lvl="1" indent="0" algn="r" rtl="0">
              <a:lnSpc>
                <a:spcPct val="100000"/>
              </a:lnSpc>
              <a:spcBef>
                <a:spcPts val="0"/>
              </a:spcBef>
              <a:spcAft>
                <a:spcPts val="0"/>
              </a:spcAft>
              <a:buClr>
                <a:srgbClr val="005072"/>
              </a:buClr>
              <a:buSzPts val="1200"/>
              <a:buFont typeface="Arial"/>
              <a:buNone/>
              <a:defRPr sz="1200" b="0" i="0" u="none" strike="noStrike" cap="none">
                <a:solidFill>
                  <a:srgbClr val="005072"/>
                </a:solidFill>
                <a:latin typeface="Arial"/>
                <a:ea typeface="Arial"/>
                <a:cs typeface="Arial"/>
                <a:sym typeface="Arial"/>
              </a:defRPr>
            </a:lvl2pPr>
            <a:lvl3pPr marL="0" marR="0" lvl="2" indent="0" algn="r" rtl="0">
              <a:lnSpc>
                <a:spcPct val="100000"/>
              </a:lnSpc>
              <a:spcBef>
                <a:spcPts val="0"/>
              </a:spcBef>
              <a:spcAft>
                <a:spcPts val="0"/>
              </a:spcAft>
              <a:buClr>
                <a:srgbClr val="005072"/>
              </a:buClr>
              <a:buSzPts val="1200"/>
              <a:buFont typeface="Arial"/>
              <a:buNone/>
              <a:defRPr sz="1200" b="0" i="0" u="none" strike="noStrike" cap="none">
                <a:solidFill>
                  <a:srgbClr val="005072"/>
                </a:solidFill>
                <a:latin typeface="Arial"/>
                <a:ea typeface="Arial"/>
                <a:cs typeface="Arial"/>
                <a:sym typeface="Arial"/>
              </a:defRPr>
            </a:lvl3pPr>
            <a:lvl4pPr marL="0" marR="0" lvl="3" indent="0" algn="r" rtl="0">
              <a:lnSpc>
                <a:spcPct val="100000"/>
              </a:lnSpc>
              <a:spcBef>
                <a:spcPts val="0"/>
              </a:spcBef>
              <a:spcAft>
                <a:spcPts val="0"/>
              </a:spcAft>
              <a:buClr>
                <a:srgbClr val="005072"/>
              </a:buClr>
              <a:buSzPts val="1200"/>
              <a:buFont typeface="Arial"/>
              <a:buNone/>
              <a:defRPr sz="1200" b="0" i="0" u="none" strike="noStrike" cap="none">
                <a:solidFill>
                  <a:srgbClr val="005072"/>
                </a:solidFill>
                <a:latin typeface="Arial"/>
                <a:ea typeface="Arial"/>
                <a:cs typeface="Arial"/>
                <a:sym typeface="Arial"/>
              </a:defRPr>
            </a:lvl4pPr>
            <a:lvl5pPr marL="0" marR="0" lvl="4" indent="0" algn="r" rtl="0">
              <a:lnSpc>
                <a:spcPct val="100000"/>
              </a:lnSpc>
              <a:spcBef>
                <a:spcPts val="0"/>
              </a:spcBef>
              <a:spcAft>
                <a:spcPts val="0"/>
              </a:spcAft>
              <a:buClr>
                <a:srgbClr val="005072"/>
              </a:buClr>
              <a:buSzPts val="1200"/>
              <a:buFont typeface="Arial"/>
              <a:buNone/>
              <a:defRPr sz="1200" b="0" i="0" u="none" strike="noStrike" cap="none">
                <a:solidFill>
                  <a:srgbClr val="005072"/>
                </a:solidFill>
                <a:latin typeface="Arial"/>
                <a:ea typeface="Arial"/>
                <a:cs typeface="Arial"/>
                <a:sym typeface="Arial"/>
              </a:defRPr>
            </a:lvl5pPr>
            <a:lvl6pPr marL="0" marR="0" lvl="5" indent="0" algn="r" rtl="0">
              <a:lnSpc>
                <a:spcPct val="100000"/>
              </a:lnSpc>
              <a:spcBef>
                <a:spcPts val="0"/>
              </a:spcBef>
              <a:spcAft>
                <a:spcPts val="0"/>
              </a:spcAft>
              <a:buClr>
                <a:srgbClr val="005072"/>
              </a:buClr>
              <a:buSzPts val="1200"/>
              <a:buFont typeface="Arial"/>
              <a:buNone/>
              <a:defRPr sz="1200" b="0" i="0" u="none" strike="noStrike" cap="none">
                <a:solidFill>
                  <a:srgbClr val="005072"/>
                </a:solidFill>
                <a:latin typeface="Arial"/>
                <a:ea typeface="Arial"/>
                <a:cs typeface="Arial"/>
                <a:sym typeface="Arial"/>
              </a:defRPr>
            </a:lvl6pPr>
            <a:lvl7pPr marL="0" marR="0" lvl="6" indent="0" algn="r" rtl="0">
              <a:lnSpc>
                <a:spcPct val="100000"/>
              </a:lnSpc>
              <a:spcBef>
                <a:spcPts val="0"/>
              </a:spcBef>
              <a:spcAft>
                <a:spcPts val="0"/>
              </a:spcAft>
              <a:buClr>
                <a:srgbClr val="005072"/>
              </a:buClr>
              <a:buSzPts val="1200"/>
              <a:buFont typeface="Arial"/>
              <a:buNone/>
              <a:defRPr sz="1200" b="0" i="0" u="none" strike="noStrike" cap="none">
                <a:solidFill>
                  <a:srgbClr val="005072"/>
                </a:solidFill>
                <a:latin typeface="Arial"/>
                <a:ea typeface="Arial"/>
                <a:cs typeface="Arial"/>
                <a:sym typeface="Arial"/>
              </a:defRPr>
            </a:lvl7pPr>
            <a:lvl8pPr marL="0" marR="0" lvl="7" indent="0" algn="r" rtl="0">
              <a:lnSpc>
                <a:spcPct val="100000"/>
              </a:lnSpc>
              <a:spcBef>
                <a:spcPts val="0"/>
              </a:spcBef>
              <a:spcAft>
                <a:spcPts val="0"/>
              </a:spcAft>
              <a:buClr>
                <a:srgbClr val="005072"/>
              </a:buClr>
              <a:buSzPts val="1200"/>
              <a:buFont typeface="Arial"/>
              <a:buNone/>
              <a:defRPr sz="1200" b="0" i="0" u="none" strike="noStrike" cap="none">
                <a:solidFill>
                  <a:srgbClr val="005072"/>
                </a:solidFill>
                <a:latin typeface="Arial"/>
                <a:ea typeface="Arial"/>
                <a:cs typeface="Arial"/>
                <a:sym typeface="Arial"/>
              </a:defRPr>
            </a:lvl8pPr>
            <a:lvl9pPr marL="0" marR="0" lvl="8" indent="0" algn="r" rtl="0">
              <a:lnSpc>
                <a:spcPct val="100000"/>
              </a:lnSpc>
              <a:spcBef>
                <a:spcPts val="0"/>
              </a:spcBef>
              <a:spcAft>
                <a:spcPts val="0"/>
              </a:spcAft>
              <a:buClr>
                <a:srgbClr val="005072"/>
              </a:buClr>
              <a:buSzPts val="1200"/>
              <a:buFont typeface="Arial"/>
              <a:buNone/>
              <a:defRPr sz="1200" b="0" i="0" u="none" strike="noStrike" cap="none">
                <a:solidFill>
                  <a:srgbClr val="0050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828800" y="1905000"/>
            <a:ext cx="68580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2800"/>
              <a:buNone/>
              <a:defRPr sz="3600" b="1" i="0" u="none" strike="noStrike" cap="none">
                <a:solidFill>
                  <a:schemeClr val="lt1"/>
                </a:solidFill>
                <a:latin typeface="Arial"/>
                <a:ea typeface="Arial"/>
                <a:cs typeface="Arial"/>
                <a:sym typeface="Arial"/>
              </a:defRPr>
            </a:lvl1pPr>
            <a:lvl2pPr marR="0" lvl="1" algn="ctr" rtl="0">
              <a:spcBef>
                <a:spcPts val="0"/>
              </a:spcBef>
              <a:spcAft>
                <a:spcPts val="0"/>
              </a:spcAft>
              <a:buSzPts val="2800"/>
              <a:buNone/>
              <a:defRPr sz="3600" b="1" i="0" u="none" strike="noStrike" cap="none">
                <a:solidFill>
                  <a:schemeClr val="lt1"/>
                </a:solidFill>
                <a:latin typeface="Arial"/>
                <a:ea typeface="Arial"/>
                <a:cs typeface="Arial"/>
                <a:sym typeface="Arial"/>
              </a:defRPr>
            </a:lvl2pPr>
            <a:lvl3pPr marR="0" lvl="2" algn="ctr" rtl="0">
              <a:spcBef>
                <a:spcPts val="0"/>
              </a:spcBef>
              <a:spcAft>
                <a:spcPts val="0"/>
              </a:spcAft>
              <a:buSzPts val="2800"/>
              <a:buNone/>
              <a:defRPr sz="3600" b="1" i="0" u="none" strike="noStrike" cap="none">
                <a:solidFill>
                  <a:schemeClr val="lt1"/>
                </a:solidFill>
                <a:latin typeface="Arial"/>
                <a:ea typeface="Arial"/>
                <a:cs typeface="Arial"/>
                <a:sym typeface="Arial"/>
              </a:defRPr>
            </a:lvl3pPr>
            <a:lvl4pPr marR="0" lvl="3" algn="ctr" rtl="0">
              <a:spcBef>
                <a:spcPts val="0"/>
              </a:spcBef>
              <a:spcAft>
                <a:spcPts val="0"/>
              </a:spcAft>
              <a:buSzPts val="2800"/>
              <a:buNone/>
              <a:defRPr sz="3600" b="1" i="0" u="none" strike="noStrike" cap="none">
                <a:solidFill>
                  <a:schemeClr val="lt1"/>
                </a:solidFill>
                <a:latin typeface="Arial"/>
                <a:ea typeface="Arial"/>
                <a:cs typeface="Arial"/>
                <a:sym typeface="Arial"/>
              </a:defRPr>
            </a:lvl4pPr>
            <a:lvl5pPr marR="0" lvl="4" algn="ctr" rtl="0">
              <a:spcBef>
                <a:spcPts val="0"/>
              </a:spcBef>
              <a:spcAft>
                <a:spcPts val="0"/>
              </a:spcAft>
              <a:buSzPts val="2800"/>
              <a:buNone/>
              <a:defRPr sz="3600" b="1" i="0" u="none" strike="noStrike" cap="none">
                <a:solidFill>
                  <a:schemeClr val="lt1"/>
                </a:solidFill>
                <a:latin typeface="Arial"/>
                <a:ea typeface="Arial"/>
                <a:cs typeface="Arial"/>
                <a:sym typeface="Arial"/>
              </a:defRPr>
            </a:lvl5pPr>
            <a:lvl6pPr marR="0" lvl="5" algn="l" rtl="0">
              <a:spcBef>
                <a:spcPts val="0"/>
              </a:spcBef>
              <a:spcAft>
                <a:spcPts val="0"/>
              </a:spcAft>
              <a:buSzPts val="2800"/>
              <a:buNone/>
              <a:defRPr sz="3600" b="1" i="0" u="none" strike="noStrike" cap="none">
                <a:solidFill>
                  <a:srgbClr val="005072"/>
                </a:solidFill>
                <a:latin typeface="Arial"/>
                <a:ea typeface="Arial"/>
                <a:cs typeface="Arial"/>
                <a:sym typeface="Arial"/>
              </a:defRPr>
            </a:lvl6pPr>
            <a:lvl7pPr marR="0" lvl="6" algn="l" rtl="0">
              <a:spcBef>
                <a:spcPts val="0"/>
              </a:spcBef>
              <a:spcAft>
                <a:spcPts val="0"/>
              </a:spcAft>
              <a:buSzPts val="2800"/>
              <a:buNone/>
              <a:defRPr sz="3600" b="1" i="0" u="none" strike="noStrike" cap="none">
                <a:solidFill>
                  <a:srgbClr val="005072"/>
                </a:solidFill>
                <a:latin typeface="Arial"/>
                <a:ea typeface="Arial"/>
                <a:cs typeface="Arial"/>
                <a:sym typeface="Arial"/>
              </a:defRPr>
            </a:lvl7pPr>
            <a:lvl8pPr marR="0" lvl="7" algn="l" rtl="0">
              <a:spcBef>
                <a:spcPts val="0"/>
              </a:spcBef>
              <a:spcAft>
                <a:spcPts val="0"/>
              </a:spcAft>
              <a:buSzPts val="2800"/>
              <a:buNone/>
              <a:defRPr sz="3600" b="1" i="0" u="none" strike="noStrike" cap="none">
                <a:solidFill>
                  <a:srgbClr val="005072"/>
                </a:solidFill>
                <a:latin typeface="Arial"/>
                <a:ea typeface="Arial"/>
                <a:cs typeface="Arial"/>
                <a:sym typeface="Arial"/>
              </a:defRPr>
            </a:lvl8pPr>
            <a:lvl9pPr marR="0" lvl="8" algn="l" rtl="0">
              <a:spcBef>
                <a:spcPts val="0"/>
              </a:spcBef>
              <a:spcAft>
                <a:spcPts val="0"/>
              </a:spcAft>
              <a:buSzPts val="2800"/>
              <a:buNone/>
              <a:defRPr sz="3600" b="1" i="0" u="none" strike="noStrike" cap="none">
                <a:solidFill>
                  <a:srgbClr val="005072"/>
                </a:solidFill>
                <a:latin typeface="Arial"/>
                <a:ea typeface="Arial"/>
                <a:cs typeface="Arial"/>
                <a:sym typeface="Arial"/>
              </a:defRPr>
            </a:lvl9pPr>
          </a:lstStyle>
          <a:p>
            <a:endParaRPr/>
          </a:p>
        </p:txBody>
      </p:sp>
      <p:sp>
        <p:nvSpPr>
          <p:cNvPr id="66" name="Google Shape;66;p15"/>
          <p:cNvSpPr txBox="1">
            <a:spLocks noGrp="1"/>
          </p:cNvSpPr>
          <p:nvPr>
            <p:ph type="body" idx="1"/>
          </p:nvPr>
        </p:nvSpPr>
        <p:spPr>
          <a:xfrm>
            <a:off x="1828800" y="3429000"/>
            <a:ext cx="6858000" cy="2209800"/>
          </a:xfrm>
          <a:prstGeom prst="rect">
            <a:avLst/>
          </a:prstGeom>
          <a:noFill/>
          <a:ln>
            <a:noFill/>
          </a:ln>
        </p:spPr>
        <p:txBody>
          <a:bodyPr spcFirstLastPara="1" wrap="square" lIns="91425" tIns="45700" rIns="91425" bIns="45700" anchor="t" anchorCtr="0"/>
          <a:lstStyle>
            <a:lvl1pPr marL="457200" marR="0" lvl="0" indent="-228600" algn="ctr" rtl="0">
              <a:spcBef>
                <a:spcPts val="480"/>
              </a:spcBef>
              <a:spcAft>
                <a:spcPts val="0"/>
              </a:spcAft>
              <a:buSzPts val="1800"/>
              <a:buNone/>
              <a:defRPr sz="2400" b="0" i="0" u="none" strike="noStrike" cap="none">
                <a:solidFill>
                  <a:srgbClr val="005072"/>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 name="Google Shape;67;p15"/>
          <p:cNvSpPr txBox="1">
            <a:spLocks noGrp="1"/>
          </p:cNvSpPr>
          <p:nvPr>
            <p:ph type="dt" idx="10"/>
          </p:nvPr>
        </p:nvSpPr>
        <p:spPr>
          <a:xfrm>
            <a:off x="1676400" y="6356350"/>
            <a:ext cx="14478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15"/>
          <p:cNvSpPr txBox="1">
            <a:spLocks noGrp="1"/>
          </p:cNvSpPr>
          <p:nvPr>
            <p:ph type="ftr" idx="11"/>
          </p:nvPr>
        </p:nvSpPr>
        <p:spPr>
          <a:xfrm>
            <a:off x="3886200" y="6356350"/>
            <a:ext cx="31242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 name="Google Shape;69;p15"/>
          <p:cNvSpPr txBox="1">
            <a:spLocks noGrp="1"/>
          </p:cNvSpPr>
          <p:nvPr>
            <p:ph type="sldNum" idx="12"/>
          </p:nvPr>
        </p:nvSpPr>
        <p:spPr>
          <a:xfrm>
            <a:off x="7848600" y="6356350"/>
            <a:ext cx="10668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800"/>
              <a:buFont typeface="Arial"/>
              <a:buNone/>
              <a:defRPr sz="1800" b="0" i="0" u="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Google Shape;79;p17"/>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7"/>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7"/>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
        <p:cNvGrpSpPr/>
        <p:nvPr/>
      </p:nvGrpSpPr>
      <p:grpSpPr>
        <a:xfrm>
          <a:off x="0" y="0"/>
          <a:ext cx="0" cy="0"/>
          <a:chOff x="0" y="0"/>
          <a:chExt cx="0" cy="0"/>
        </a:xfrm>
      </p:grpSpPr>
      <p:sp>
        <p:nvSpPr>
          <p:cNvPr id="83" name="Google Shape;83;p18"/>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subTitle" idx="1"/>
          </p:nvPr>
        </p:nvSpPr>
        <p:spPr>
          <a:xfrm>
            <a:off x="1371600" y="3886200"/>
            <a:ext cx="6400800" cy="17529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5" name="Google Shape;85;p18"/>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8"/>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18"/>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19"/>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9"/>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rot="5400000">
            <a:off x="4732350" y="2171687"/>
            <a:ext cx="5851500" cy="20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body" idx="1"/>
          </p:nvPr>
        </p:nvSpPr>
        <p:spPr>
          <a:xfrm rot="5400000">
            <a:off x="541350" y="190487"/>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20"/>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20"/>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00" name="Google Shape;100;p21"/>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21"/>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21"/>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06" name="Google Shape;106;p22"/>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7" name="Google Shape;107;p22"/>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8" name="Google Shape;108;p22"/>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457200" y="273051"/>
            <a:ext cx="3008400" cy="1161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13" name="Google Shape;113;p23"/>
          <p:cNvSpPr txBox="1">
            <a:spLocks noGrp="1"/>
          </p:cNvSpPr>
          <p:nvPr>
            <p:ph type="body" idx="1"/>
          </p:nvPr>
        </p:nvSpPr>
        <p:spPr>
          <a:xfrm>
            <a:off x="3575050" y="273051"/>
            <a:ext cx="5111700" cy="58527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4" name="Google Shape;114;p23"/>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5" name="Google Shape;115;p23"/>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20" name="Google Shape;120;p24"/>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24"/>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25" name="Google Shape;125;p25"/>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6" name="Google Shape;126;p25"/>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7" name="Google Shape;127;p25"/>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25"/>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34" name="Google Shape;134;p26"/>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26"/>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6"/>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26"/>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26"/>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9"/>
        <p:cNvGrpSpPr/>
        <p:nvPr/>
      </p:nvGrpSpPr>
      <p:grpSpPr>
        <a:xfrm>
          <a:off x="0" y="0"/>
          <a:ext cx="0" cy="0"/>
          <a:chOff x="0" y="0"/>
          <a:chExt cx="0" cy="0"/>
        </a:xfrm>
      </p:grpSpPr>
      <p:sp>
        <p:nvSpPr>
          <p:cNvPr id="140" name="Google Shape;140;p27"/>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41" name="Google Shape;141;p27"/>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42" name="Google Shape;142;p27"/>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p27"/>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4" name="Google Shape;144;p27"/>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1"/>
        <p:cNvGrpSpPr/>
        <p:nvPr/>
      </p:nvGrpSpPr>
      <p:grpSpPr>
        <a:xfrm>
          <a:off x="0" y="0"/>
          <a:ext cx="0" cy="0"/>
          <a:chOff x="0" y="0"/>
          <a:chExt cx="0" cy="0"/>
        </a:xfrm>
      </p:grpSpPr>
      <p:sp>
        <p:nvSpPr>
          <p:cNvPr id="152" name="Google Shape;152;p29"/>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53" name="Google Shape;153;p29"/>
          <p:cNvSpPr txBox="1">
            <a:spLocks noGrp="1"/>
          </p:cNvSpPr>
          <p:nvPr>
            <p:ph type="subTitle" idx="1"/>
          </p:nvPr>
        </p:nvSpPr>
        <p:spPr>
          <a:xfrm>
            <a:off x="1371600" y="3886200"/>
            <a:ext cx="6400800" cy="17529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4" name="Google Shape;154;p29"/>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29"/>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29"/>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157"/>
        <p:cNvGrpSpPr/>
        <p:nvPr/>
      </p:nvGrpSpPr>
      <p:grpSpPr>
        <a:xfrm>
          <a:off x="0" y="0"/>
          <a:ext cx="0" cy="0"/>
          <a:chOff x="0" y="0"/>
          <a:chExt cx="0" cy="0"/>
        </a:xfrm>
      </p:grpSpPr>
      <p:sp>
        <p:nvSpPr>
          <p:cNvPr id="158" name="Google Shape;158;p30"/>
          <p:cNvSpPr/>
          <p:nvPr/>
        </p:nvSpPr>
        <p:spPr>
          <a:xfrm>
            <a:off x="0" y="0"/>
            <a:ext cx="9144000" cy="685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0"/>
          <p:cNvSpPr txBox="1">
            <a:spLocks noGrp="1"/>
          </p:cNvSpPr>
          <p:nvPr>
            <p:ph type="title"/>
          </p:nvPr>
        </p:nvSpPr>
        <p:spPr>
          <a:xfrm>
            <a:off x="311700" y="3387267"/>
            <a:ext cx="3119700" cy="2715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5pPr>
            <a:lvl6pPr marL="457200" marR="0" lvl="5" indent="0" algn="l" rtl="0">
              <a:lnSpc>
                <a:spcPct val="10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6pPr>
            <a:lvl7pPr marL="914400" marR="0" lvl="6" indent="0" algn="l" rtl="0">
              <a:lnSpc>
                <a:spcPct val="10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7pPr>
            <a:lvl8pPr marL="1371600" marR="0" lvl="7" indent="0" algn="l" rtl="0">
              <a:lnSpc>
                <a:spcPct val="10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8pPr>
            <a:lvl9pPr marL="1828800" marR="0" lvl="8" indent="0" algn="l" rtl="0">
              <a:lnSpc>
                <a:spcPct val="10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9pPr>
          </a:lstStyle>
          <a:p>
            <a:endParaRPr/>
          </a:p>
        </p:txBody>
      </p:sp>
      <p:sp>
        <p:nvSpPr>
          <p:cNvPr id="160" name="Google Shape;160;p30"/>
          <p:cNvSpPr txBox="1">
            <a:spLocks noGrp="1"/>
          </p:cNvSpPr>
          <p:nvPr>
            <p:ph type="body" idx="1"/>
          </p:nvPr>
        </p:nvSpPr>
        <p:spPr>
          <a:xfrm>
            <a:off x="3529200" y="3387333"/>
            <a:ext cx="5295300" cy="27153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9pPr>
          </a:lstStyle>
          <a:p>
            <a:endParaRPr/>
          </a:p>
        </p:txBody>
      </p:sp>
      <p:sp>
        <p:nvSpPr>
          <p:cNvPr id="161" name="Google Shape;161;p30"/>
          <p:cNvSpPr txBox="1">
            <a:spLocks noGrp="1"/>
          </p:cNvSpPr>
          <p:nvPr>
            <p:ph type="sldNum" idx="12"/>
          </p:nvPr>
        </p:nvSpPr>
        <p:spPr>
          <a:xfrm>
            <a:off x="8472458" y="6217623"/>
            <a:ext cx="548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64" name="Google Shape;164;p3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31"/>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Google Shape;166;p31"/>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31"/>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8"/>
        <p:cNvGrpSpPr/>
        <p:nvPr/>
      </p:nvGrpSpPr>
      <p:grpSpPr>
        <a:xfrm>
          <a:off x="0" y="0"/>
          <a:ext cx="0" cy="0"/>
          <a:chOff x="0" y="0"/>
          <a:chExt cx="0" cy="0"/>
        </a:xfrm>
      </p:grpSpPr>
      <p:sp>
        <p:nvSpPr>
          <p:cNvPr id="169" name="Google Shape;169;p32"/>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0" name="Google Shape;170;p32"/>
          <p:cNvSpPr txBox="1">
            <a:spLocks noGrp="1"/>
          </p:cNvSpPr>
          <p:nvPr>
            <p:ph type="body" idx="1"/>
          </p:nvPr>
        </p:nvSpPr>
        <p:spPr>
          <a:xfrm>
            <a:off x="457200" y="1535113"/>
            <a:ext cx="4040100" cy="6396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chemeClr val="dk1"/>
              </a:buClr>
              <a:buSzPts val="2400"/>
              <a:buFont typeface="Calibri"/>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171" name="Google Shape;171;p32"/>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72" name="Google Shape;172;p32"/>
          <p:cNvSpPr txBox="1">
            <a:spLocks noGrp="1"/>
          </p:cNvSpPr>
          <p:nvPr>
            <p:ph type="body" idx="3"/>
          </p:nvPr>
        </p:nvSpPr>
        <p:spPr>
          <a:xfrm>
            <a:off x="4645025" y="1535113"/>
            <a:ext cx="4041900" cy="6396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chemeClr val="dk1"/>
              </a:buClr>
              <a:buSzPts val="2400"/>
              <a:buFont typeface="Calibri"/>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173" name="Google Shape;173;p32"/>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74" name="Google Shape;174;p32"/>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p32"/>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6" name="Google Shape;176;p32"/>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7"/>
        <p:cNvGrpSpPr/>
        <p:nvPr/>
      </p:nvGrpSpPr>
      <p:grpSpPr>
        <a:xfrm>
          <a:off x="0" y="0"/>
          <a:ext cx="0" cy="0"/>
          <a:chOff x="0" y="0"/>
          <a:chExt cx="0" cy="0"/>
        </a:xfrm>
      </p:grpSpPr>
      <p:sp>
        <p:nvSpPr>
          <p:cNvPr id="178" name="Google Shape;178;p33"/>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9" name="Google Shape;179;p33"/>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33"/>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33"/>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2" name="Google Shape;182;p33"/>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p33"/>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
        <p:cNvGrpSpPr/>
        <p:nvPr/>
      </p:nvGrpSpPr>
      <p:grpSpPr>
        <a:xfrm>
          <a:off x="0" y="0"/>
          <a:ext cx="0" cy="0"/>
          <a:chOff x="0" y="0"/>
          <a:chExt cx="0" cy="0"/>
        </a:xfrm>
      </p:grpSpPr>
      <p:sp>
        <p:nvSpPr>
          <p:cNvPr id="185" name="Google Shape;185;p34"/>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6" name="Google Shape;186;p34"/>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7" name="Google Shape;187;p34"/>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rot="5400000">
            <a:off x="4732350" y="2171687"/>
            <a:ext cx="5851500" cy="20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90" name="Google Shape;190;p35"/>
          <p:cNvSpPr txBox="1">
            <a:spLocks noGrp="1"/>
          </p:cNvSpPr>
          <p:nvPr>
            <p:ph type="body" idx="1"/>
          </p:nvPr>
        </p:nvSpPr>
        <p:spPr>
          <a:xfrm rot="5400000">
            <a:off x="541350" y="190487"/>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1" name="Google Shape;191;p35"/>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2" name="Google Shape;192;p35"/>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3" name="Google Shape;193;p35"/>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96" name="Google Shape;196;p36"/>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7" name="Google Shape;197;p36"/>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36"/>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9" name="Google Shape;199;p36"/>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02" name="Google Shape;202;p37"/>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898989"/>
              </a:buClr>
              <a:buSzPts val="3200"/>
              <a:buFont typeface="Arial"/>
              <a:buNone/>
              <a:defRPr sz="3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03" name="Google Shape;203;p37"/>
          <p:cNvSpPr txBox="1">
            <a:spLocks noGrp="1"/>
          </p:cNvSpPr>
          <p:nvPr>
            <p:ph type="body" idx="1"/>
          </p:nvPr>
        </p:nvSpPr>
        <p:spPr>
          <a:xfrm>
            <a:off x="1792288" y="5367339"/>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9pPr>
          </a:lstStyle>
          <a:p>
            <a:endParaRPr/>
          </a:p>
        </p:txBody>
      </p:sp>
      <p:sp>
        <p:nvSpPr>
          <p:cNvPr id="204" name="Google Shape;204;p37"/>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5" name="Google Shape;205;p37"/>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6" name="Google Shape;206;p37"/>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7"/>
        <p:cNvGrpSpPr/>
        <p:nvPr/>
      </p:nvGrpSpPr>
      <p:grpSpPr>
        <a:xfrm>
          <a:off x="0" y="0"/>
          <a:ext cx="0" cy="0"/>
          <a:chOff x="0" y="0"/>
          <a:chExt cx="0" cy="0"/>
        </a:xfrm>
      </p:grpSpPr>
      <p:sp>
        <p:nvSpPr>
          <p:cNvPr id="208" name="Google Shape;208;p38"/>
          <p:cNvSpPr txBox="1">
            <a:spLocks noGrp="1"/>
          </p:cNvSpPr>
          <p:nvPr>
            <p:ph type="title"/>
          </p:nvPr>
        </p:nvSpPr>
        <p:spPr>
          <a:xfrm>
            <a:off x="457200" y="273051"/>
            <a:ext cx="3008400" cy="1161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09" name="Google Shape;209;p38"/>
          <p:cNvSpPr txBox="1">
            <a:spLocks noGrp="1"/>
          </p:cNvSpPr>
          <p:nvPr>
            <p:ph type="body" idx="1"/>
          </p:nvPr>
        </p:nvSpPr>
        <p:spPr>
          <a:xfrm>
            <a:off x="3575050" y="273051"/>
            <a:ext cx="5111700" cy="58533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0" name="Google Shape;210;p38"/>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9pPr>
          </a:lstStyle>
          <a:p>
            <a:endParaRPr/>
          </a:p>
        </p:txBody>
      </p:sp>
      <p:sp>
        <p:nvSpPr>
          <p:cNvPr id="211" name="Google Shape;211;p38"/>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2" name="Google Shape;212;p38"/>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3" name="Google Shape;213;p38"/>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4"/>
        <p:cNvGrpSpPr/>
        <p:nvPr/>
      </p:nvGrpSpPr>
      <p:grpSpPr>
        <a:xfrm>
          <a:off x="0" y="0"/>
          <a:ext cx="0" cy="0"/>
          <a:chOff x="0" y="0"/>
          <a:chExt cx="0" cy="0"/>
        </a:xfrm>
      </p:grpSpPr>
      <p:sp>
        <p:nvSpPr>
          <p:cNvPr id="215" name="Google Shape;215;p39"/>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16" name="Google Shape;216;p39"/>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7" name="Google Shape;217;p39"/>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Google Shape;218;p39"/>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9"/>
        <p:cNvGrpSpPr/>
        <p:nvPr/>
      </p:nvGrpSpPr>
      <p:grpSpPr>
        <a:xfrm>
          <a:off x="0" y="0"/>
          <a:ext cx="0" cy="0"/>
          <a:chOff x="0" y="0"/>
          <a:chExt cx="0" cy="0"/>
        </a:xfrm>
      </p:grpSpPr>
      <p:sp>
        <p:nvSpPr>
          <p:cNvPr id="220" name="Google Shape;220;p40"/>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21" name="Google Shape;221;p40"/>
          <p:cNvSpPr txBox="1">
            <a:spLocks noGrp="1"/>
          </p:cNvSpPr>
          <p:nvPr>
            <p:ph type="body" idx="1"/>
          </p:nvPr>
        </p:nvSpPr>
        <p:spPr>
          <a:xfrm>
            <a:off x="722313" y="2906713"/>
            <a:ext cx="7772400" cy="15000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rgbClr val="888888"/>
              </a:buClr>
              <a:buSzPts val="2000"/>
              <a:buFont typeface="Calibri"/>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222" name="Google Shape;222;p40"/>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3" name="Google Shape;223;p40"/>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Google Shape;224;p40"/>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4" name="Google Shape;44;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 name="Google Shape;73;p16"/>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16"/>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6"/>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47" name="Google Shape;147;p2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Google Shape;148;p28"/>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p28"/>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p28"/>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3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hRiWgx4sHG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udSjBbGwJEg"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hyperlink" Target="http://www.swc-cfc.gc.ca/gba-acs/gbacourse-coursacs-eng.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p6w-d1mmjFU"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1"/>
          <p:cNvSpPr txBox="1"/>
          <p:nvPr/>
        </p:nvSpPr>
        <p:spPr>
          <a:xfrm>
            <a:off x="1175050" y="4739633"/>
            <a:ext cx="6930000" cy="17904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Clr>
                <a:schemeClr val="dk1"/>
              </a:buClr>
              <a:buSzPts val="800"/>
              <a:buFont typeface="Arial"/>
              <a:buNone/>
            </a:pPr>
            <a:endParaRPr sz="3200">
              <a:solidFill>
                <a:srgbClr val="888888"/>
              </a:solidFill>
              <a:latin typeface="Calibri"/>
              <a:ea typeface="Calibri"/>
              <a:cs typeface="Calibri"/>
              <a:sym typeface="Calibri"/>
            </a:endParaRPr>
          </a:p>
          <a:p>
            <a:pPr marL="0" lvl="0" indent="0" algn="ctr" rtl="0">
              <a:lnSpc>
                <a:spcPct val="80000"/>
              </a:lnSpc>
              <a:spcBef>
                <a:spcPts val="640"/>
              </a:spcBef>
              <a:spcAft>
                <a:spcPts val="0"/>
              </a:spcAft>
              <a:buClr>
                <a:schemeClr val="dk1"/>
              </a:buClr>
              <a:buSzPts val="600"/>
              <a:buFont typeface="Arial"/>
              <a:buNone/>
            </a:pPr>
            <a:endParaRPr/>
          </a:p>
        </p:txBody>
      </p:sp>
      <p:pic>
        <p:nvPicPr>
          <p:cNvPr id="230" name="Google Shape;230;p41"/>
          <p:cNvPicPr preferRelativeResize="0"/>
          <p:nvPr/>
        </p:nvPicPr>
        <p:blipFill>
          <a:blip r:embed="rId3">
            <a:alphaModFix/>
          </a:blip>
          <a:stretch>
            <a:fillRect/>
          </a:stretch>
        </p:blipFill>
        <p:spPr>
          <a:xfrm>
            <a:off x="2697725" y="1554715"/>
            <a:ext cx="3748551" cy="37485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0"/>
          <p:cNvSpPr txBox="1">
            <a:spLocks noGrp="1"/>
          </p:cNvSpPr>
          <p:nvPr>
            <p:ph type="ctrTitle"/>
          </p:nvPr>
        </p:nvSpPr>
        <p:spPr>
          <a:xfrm>
            <a:off x="1790700" y="152400"/>
            <a:ext cx="6400800" cy="14700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600"/>
              <a:buFont typeface="Arial"/>
              <a:buNone/>
            </a:pPr>
            <a:r>
              <a:rPr lang="en-US" sz="3600" b="1" i="0" u="none" strike="noStrike" cap="none">
                <a:solidFill>
                  <a:srgbClr val="7030A0"/>
                </a:solidFill>
                <a:latin typeface="Arial"/>
                <a:ea typeface="Arial"/>
                <a:cs typeface="Arial"/>
                <a:sym typeface="Arial"/>
              </a:rPr>
              <a:t>Sex and Gender</a:t>
            </a:r>
            <a:endParaRPr/>
          </a:p>
        </p:txBody>
      </p:sp>
      <p:sp>
        <p:nvSpPr>
          <p:cNvPr id="308" name="Google Shape;308;p50"/>
          <p:cNvSpPr txBox="1"/>
          <p:nvPr/>
        </p:nvSpPr>
        <p:spPr>
          <a:xfrm>
            <a:off x="1273975" y="1462975"/>
            <a:ext cx="6596100" cy="16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030A0"/>
              </a:buClr>
              <a:buSzPts val="2400"/>
              <a:buFont typeface="Arial"/>
              <a:buNone/>
            </a:pPr>
            <a:r>
              <a:rPr lang="en-US" sz="2400" b="1" i="0" u="none">
                <a:solidFill>
                  <a:srgbClr val="7030A0"/>
                </a:solidFill>
                <a:latin typeface="Arial"/>
                <a:ea typeface="Arial"/>
                <a:cs typeface="Arial"/>
                <a:sym typeface="Arial"/>
              </a:rPr>
              <a:t>Sex</a:t>
            </a:r>
            <a:endParaRPr/>
          </a:p>
          <a:p>
            <a:pPr marL="0" marR="0" lvl="0" indent="0" algn="l" rtl="0">
              <a:lnSpc>
                <a:spcPct val="100000"/>
              </a:lnSpc>
              <a:spcBef>
                <a:spcPts val="480"/>
              </a:spcBef>
              <a:spcAft>
                <a:spcPts val="0"/>
              </a:spcAft>
              <a:buClr>
                <a:schemeClr val="dk2"/>
              </a:buClr>
              <a:buSzPts val="2400"/>
              <a:buFont typeface="Arial"/>
              <a:buNone/>
            </a:pPr>
            <a:r>
              <a:rPr lang="en-US" sz="2400" b="1" i="0" u="none">
                <a:solidFill>
                  <a:schemeClr val="dk2"/>
                </a:solidFill>
                <a:latin typeface="Arial"/>
                <a:ea typeface="Arial"/>
                <a:cs typeface="Arial"/>
                <a:sym typeface="Arial"/>
              </a:rPr>
              <a:t>Biological</a:t>
            </a:r>
            <a:r>
              <a:rPr lang="en-US" sz="2400" b="0" i="0" u="none">
                <a:solidFill>
                  <a:schemeClr val="dk2"/>
                </a:solidFill>
                <a:latin typeface="Arial"/>
                <a:ea typeface="Arial"/>
                <a:cs typeface="Arial"/>
                <a:sym typeface="Arial"/>
              </a:rPr>
              <a:t> </a:t>
            </a:r>
            <a:endParaRPr/>
          </a:p>
          <a:p>
            <a:pPr marL="0" marR="0" lvl="0" indent="0" algn="l" rtl="0">
              <a:lnSpc>
                <a:spcPct val="100000"/>
              </a:lnSpc>
              <a:spcBef>
                <a:spcPts val="480"/>
              </a:spcBef>
              <a:spcAft>
                <a:spcPts val="0"/>
              </a:spcAft>
              <a:buClr>
                <a:srgbClr val="7030A0"/>
              </a:buClr>
              <a:buSzPts val="2400"/>
              <a:buFont typeface="Arial"/>
              <a:buChar char="•"/>
            </a:pPr>
            <a:r>
              <a:rPr lang="en-US" sz="2400" b="0" i="0" u="none">
                <a:solidFill>
                  <a:schemeClr val="dk2"/>
                </a:solidFill>
                <a:latin typeface="Arial"/>
                <a:ea typeface="Arial"/>
                <a:cs typeface="Arial"/>
                <a:sym typeface="Arial"/>
              </a:rPr>
              <a:t>Genetics, physiology, hormones, anatomy</a:t>
            </a:r>
            <a:endParaRPr sz="2400" b="0" i="0" u="none">
              <a:solidFill>
                <a:schemeClr val="dk2"/>
              </a:solidFill>
              <a:latin typeface="Arial"/>
              <a:ea typeface="Arial"/>
              <a:cs typeface="Arial"/>
              <a:sym typeface="Arial"/>
            </a:endParaRPr>
          </a:p>
          <a:p>
            <a:pPr marL="0" marR="0" lvl="0" indent="0" algn="l" rtl="0">
              <a:lnSpc>
                <a:spcPct val="100000"/>
              </a:lnSpc>
              <a:spcBef>
                <a:spcPts val="480"/>
              </a:spcBef>
              <a:spcAft>
                <a:spcPts val="0"/>
              </a:spcAft>
              <a:buClr>
                <a:schemeClr val="dk2"/>
              </a:buClr>
              <a:buSzPts val="2400"/>
              <a:buFont typeface="Arial"/>
              <a:buChar char="•"/>
            </a:pPr>
            <a:r>
              <a:rPr lang="en-US" sz="2400">
                <a:solidFill>
                  <a:schemeClr val="dk2"/>
                </a:solidFill>
              </a:rPr>
              <a:t>Sex also isn’t binary and up to 1% of the population is born intersex. </a:t>
            </a:r>
            <a:endParaRPr sz="2400">
              <a:solidFill>
                <a:schemeClr val="dk2"/>
              </a:solidFill>
            </a:endParaRPr>
          </a:p>
          <a:p>
            <a:pPr marL="0" marR="0" lvl="0" indent="0" algn="l" rtl="0">
              <a:lnSpc>
                <a:spcPct val="100000"/>
              </a:lnSpc>
              <a:spcBef>
                <a:spcPts val="0"/>
              </a:spcBef>
              <a:spcAft>
                <a:spcPts val="0"/>
              </a:spcAft>
              <a:buNone/>
            </a:pPr>
            <a:endParaRPr sz="2400" b="0" i="0" u="none">
              <a:solidFill>
                <a:schemeClr val="dk2"/>
              </a:solidFill>
              <a:latin typeface="Arial"/>
              <a:ea typeface="Arial"/>
              <a:cs typeface="Arial"/>
              <a:sym typeface="Arial"/>
            </a:endParaRPr>
          </a:p>
        </p:txBody>
      </p:sp>
      <p:sp>
        <p:nvSpPr>
          <p:cNvPr id="309" name="Google Shape;309;p50"/>
          <p:cNvSpPr txBox="1"/>
          <p:nvPr/>
        </p:nvSpPr>
        <p:spPr>
          <a:xfrm>
            <a:off x="1273987" y="3858875"/>
            <a:ext cx="7086600" cy="1981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30A0"/>
              </a:buClr>
              <a:buSzPts val="2400"/>
              <a:buFont typeface="Arial"/>
              <a:buNone/>
            </a:pPr>
            <a:r>
              <a:rPr lang="en-US" sz="2400" b="1" i="0" u="none">
                <a:solidFill>
                  <a:srgbClr val="7030A0"/>
                </a:solidFill>
                <a:latin typeface="Arial"/>
                <a:ea typeface="Arial"/>
                <a:cs typeface="Arial"/>
                <a:sym typeface="Arial"/>
              </a:rPr>
              <a:t>Gender  </a:t>
            </a:r>
            <a:endParaRPr/>
          </a:p>
          <a:p>
            <a:pPr marL="342900" marR="0" lvl="0" indent="-342900" algn="l" rtl="0">
              <a:lnSpc>
                <a:spcPct val="100000"/>
              </a:lnSpc>
              <a:spcBef>
                <a:spcPts val="480"/>
              </a:spcBef>
              <a:spcAft>
                <a:spcPts val="0"/>
              </a:spcAft>
              <a:buClr>
                <a:schemeClr val="dk2"/>
              </a:buClr>
              <a:buSzPts val="2400"/>
              <a:buFont typeface="Arial"/>
              <a:buNone/>
            </a:pPr>
            <a:r>
              <a:rPr lang="en-US" sz="2400" b="1" i="0" u="none">
                <a:solidFill>
                  <a:schemeClr val="dk2"/>
                </a:solidFill>
                <a:latin typeface="Arial"/>
                <a:ea typeface="Arial"/>
                <a:cs typeface="Arial"/>
                <a:sym typeface="Arial"/>
              </a:rPr>
              <a:t>Social construction</a:t>
            </a:r>
            <a:r>
              <a:rPr lang="en-US" sz="2400" b="0" i="0" u="none">
                <a:solidFill>
                  <a:schemeClr val="dk2"/>
                </a:solidFill>
                <a:latin typeface="Arial"/>
                <a:ea typeface="Arial"/>
                <a:cs typeface="Arial"/>
                <a:sym typeface="Arial"/>
              </a:rPr>
              <a:t> with r</a:t>
            </a:r>
            <a:r>
              <a:rPr lang="en-US" sz="2400">
                <a:solidFill>
                  <a:schemeClr val="dk2"/>
                </a:solidFill>
              </a:rPr>
              <a:t>eal life impacts</a:t>
            </a:r>
            <a:endParaRPr/>
          </a:p>
          <a:p>
            <a:pPr marL="342900" marR="0" lvl="0" indent="-342900" algn="l" rtl="0">
              <a:lnSpc>
                <a:spcPct val="100000"/>
              </a:lnSpc>
              <a:spcBef>
                <a:spcPts val="480"/>
              </a:spcBef>
              <a:spcAft>
                <a:spcPts val="0"/>
              </a:spcAft>
              <a:buClr>
                <a:srgbClr val="7030A0"/>
              </a:buClr>
              <a:buSzPts val="2400"/>
              <a:buFont typeface="Arial"/>
              <a:buChar char="•"/>
            </a:pPr>
            <a:r>
              <a:rPr lang="en-US" sz="2400" b="0" i="0" u="none">
                <a:solidFill>
                  <a:schemeClr val="dk2"/>
                </a:solidFill>
                <a:latin typeface="Arial"/>
                <a:ea typeface="Arial"/>
                <a:cs typeface="Arial"/>
                <a:sym typeface="Arial"/>
              </a:rPr>
              <a:t>Informed by society, culture, norms, history, responsibilities, expectations, roles</a:t>
            </a:r>
            <a:endParaRPr/>
          </a:p>
          <a:p>
            <a:pPr marL="342900" marR="0" lvl="0" indent="-342900" algn="l" rtl="0">
              <a:lnSpc>
                <a:spcPct val="100000"/>
              </a:lnSpc>
              <a:spcBef>
                <a:spcPts val="480"/>
              </a:spcBef>
              <a:spcAft>
                <a:spcPts val="0"/>
              </a:spcAft>
              <a:buClr>
                <a:schemeClr val="dk1"/>
              </a:buClr>
              <a:buSzPts val="2400"/>
              <a:buFont typeface="Arial"/>
              <a:buNone/>
            </a:pPr>
            <a:endParaRPr sz="2400" b="1" i="0" u="none">
              <a:solidFill>
                <a:schemeClr val="dk2"/>
              </a:solidFill>
              <a:latin typeface="Arial"/>
              <a:ea typeface="Arial"/>
              <a:cs typeface="Arial"/>
              <a:sym typeface="Arial"/>
            </a:endParaRPr>
          </a:p>
          <a:p>
            <a:pPr marL="0" marR="0" lvl="0" indent="0" algn="l" rtl="0">
              <a:lnSpc>
                <a:spcPct val="100000"/>
              </a:lnSpc>
              <a:spcBef>
                <a:spcPts val="0"/>
              </a:spcBef>
              <a:spcAft>
                <a:spcPts val="0"/>
              </a:spcAft>
              <a:buNone/>
            </a:pPr>
            <a:endParaRPr sz="2400" b="1" i="0" u="none">
              <a:solidFill>
                <a:schemeClr val="dk2"/>
              </a:solidFill>
              <a:latin typeface="Arial"/>
              <a:ea typeface="Arial"/>
              <a:cs typeface="Arial"/>
              <a:sym typeface="Arial"/>
            </a:endParaRPr>
          </a:p>
        </p:txBody>
      </p:sp>
      <p:sp>
        <p:nvSpPr>
          <p:cNvPr id="310" name="Google Shape;310;p50"/>
          <p:cNvSpPr txBox="1"/>
          <p:nvPr/>
        </p:nvSpPr>
        <p:spPr>
          <a:xfrm>
            <a:off x="7848600" y="6356350"/>
            <a:ext cx="1066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1000"/>
                                        <p:tgtEl>
                                          <p:spTgt spid="308"/>
                                        </p:tgtEl>
                                      </p:cBhvr>
                                    </p:animEffect>
                                  </p:childTnLst>
                                </p:cTn>
                              </p:par>
                              <p:par>
                                <p:cTn id="8" presetID="10" presetClass="entr" presetSubtype="0" fill="hold" nodeType="withEffect">
                                  <p:stCondLst>
                                    <p:cond delay="0"/>
                                  </p:stCondLst>
                                  <p:childTnLst>
                                    <p:set>
                                      <p:cBhvr>
                                        <p:cTn id="9" dur="1" fill="hold">
                                          <p:stCondLst>
                                            <p:cond delay="0"/>
                                          </p:stCondLst>
                                        </p:cTn>
                                        <p:tgtEl>
                                          <p:spTgt spid="309"/>
                                        </p:tgtEl>
                                        <p:attrNameLst>
                                          <p:attrName>style.visibility</p:attrName>
                                        </p:attrNameLst>
                                      </p:cBhvr>
                                      <p:to>
                                        <p:strVal val="visible"/>
                                      </p:to>
                                    </p:set>
                                    <p:animEffect transition="in" filter="fade">
                                      <p:cBhvr>
                                        <p:cTn id="10" dur="1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317" name="Google Shape;317;p51"/>
          <p:cNvPicPr preferRelativeResize="0"/>
          <p:nvPr/>
        </p:nvPicPr>
        <p:blipFill>
          <a:blip r:embed="rId3">
            <a:alphaModFix/>
          </a:blip>
          <a:stretch>
            <a:fillRect/>
          </a:stretch>
        </p:blipFill>
        <p:spPr>
          <a:xfrm>
            <a:off x="556650" y="830829"/>
            <a:ext cx="8030698" cy="51963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2"/>
          <p:cNvSpPr txBox="1"/>
          <p:nvPr/>
        </p:nvSpPr>
        <p:spPr>
          <a:xfrm>
            <a:off x="1752600" y="1295400"/>
            <a:ext cx="6858000" cy="47545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30A0"/>
              </a:buClr>
              <a:buSzPts val="2400"/>
              <a:buFont typeface="Arial"/>
              <a:buChar char="•"/>
            </a:pPr>
            <a:r>
              <a:rPr lang="en-US" sz="2400" b="0" i="0" u="none">
                <a:solidFill>
                  <a:srgbClr val="1F497D"/>
                </a:solidFill>
                <a:latin typeface="Arial"/>
                <a:ea typeface="Arial"/>
                <a:cs typeface="Arial"/>
                <a:sym typeface="Arial"/>
              </a:rPr>
              <a:t>Both </a:t>
            </a:r>
            <a:r>
              <a:rPr lang="en-US" sz="2400" b="0" i="1" u="none">
                <a:solidFill>
                  <a:srgbClr val="7030A0"/>
                </a:solidFill>
                <a:latin typeface="Arial"/>
                <a:ea typeface="Arial"/>
                <a:cs typeface="Arial"/>
                <a:sym typeface="Arial"/>
              </a:rPr>
              <a:t>sex</a:t>
            </a:r>
            <a:r>
              <a:rPr lang="en-US" sz="2400" b="0" i="0" u="none">
                <a:solidFill>
                  <a:srgbClr val="7030A0"/>
                </a:solidFill>
                <a:latin typeface="Arial"/>
                <a:ea typeface="Arial"/>
                <a:cs typeface="Arial"/>
                <a:sym typeface="Arial"/>
              </a:rPr>
              <a:t> </a:t>
            </a:r>
            <a:r>
              <a:rPr lang="en-US" sz="2400" b="0" i="0" u="none">
                <a:solidFill>
                  <a:srgbClr val="1F497D"/>
                </a:solidFill>
                <a:latin typeface="Arial"/>
                <a:ea typeface="Arial"/>
                <a:cs typeface="Arial"/>
                <a:sym typeface="Arial"/>
              </a:rPr>
              <a:t>and </a:t>
            </a:r>
            <a:r>
              <a:rPr lang="en-US" sz="2400" b="0" i="1" u="none">
                <a:solidFill>
                  <a:srgbClr val="7030A0"/>
                </a:solidFill>
                <a:latin typeface="Arial"/>
                <a:ea typeface="Arial"/>
                <a:cs typeface="Arial"/>
                <a:sym typeface="Arial"/>
              </a:rPr>
              <a:t>gender</a:t>
            </a:r>
            <a:r>
              <a:rPr lang="en-US" sz="2400" b="0" i="0" u="none">
                <a:solidFill>
                  <a:srgbClr val="7030A0"/>
                </a:solidFill>
                <a:latin typeface="Arial"/>
                <a:ea typeface="Arial"/>
                <a:cs typeface="Arial"/>
                <a:sym typeface="Arial"/>
              </a:rPr>
              <a:t> </a:t>
            </a:r>
            <a:r>
              <a:rPr lang="en-US" sz="2400" b="0" i="0" u="none">
                <a:solidFill>
                  <a:srgbClr val="1F497D"/>
                </a:solidFill>
                <a:latin typeface="Arial"/>
                <a:ea typeface="Arial"/>
                <a:cs typeface="Arial"/>
                <a:sym typeface="Arial"/>
              </a:rPr>
              <a:t>influence the experience of policies, programs, and initiatives. </a:t>
            </a:r>
            <a:endParaRPr sz="2400" b="0" i="1" u="none">
              <a:solidFill>
                <a:srgbClr val="7030A0"/>
              </a:solidFill>
              <a:latin typeface="Arial"/>
              <a:ea typeface="Arial"/>
              <a:cs typeface="Arial"/>
              <a:sym typeface="Arial"/>
            </a:endParaRPr>
          </a:p>
          <a:p>
            <a:pPr marL="342900" marR="0" lvl="0" indent="-342900" algn="l" rtl="0">
              <a:lnSpc>
                <a:spcPct val="100000"/>
              </a:lnSpc>
              <a:spcBef>
                <a:spcPts val="1800"/>
              </a:spcBef>
              <a:spcAft>
                <a:spcPts val="0"/>
              </a:spcAft>
              <a:buClr>
                <a:srgbClr val="7030A0"/>
              </a:buClr>
              <a:buSzPts val="2400"/>
              <a:buFont typeface="Arial"/>
              <a:buChar char="•"/>
            </a:pPr>
            <a:r>
              <a:rPr lang="en-US" sz="2400" b="0" i="0" u="none">
                <a:solidFill>
                  <a:srgbClr val="1F497D"/>
                </a:solidFill>
                <a:latin typeface="Arial"/>
                <a:ea typeface="Arial"/>
                <a:cs typeface="Arial"/>
                <a:sym typeface="Arial"/>
              </a:rPr>
              <a:t>Importantly, differential effects of an initiative will </a:t>
            </a:r>
            <a:r>
              <a:rPr lang="en-US" sz="2400" b="1" i="0" u="none">
                <a:solidFill>
                  <a:srgbClr val="7030A0"/>
                </a:solidFill>
                <a:latin typeface="Arial"/>
                <a:ea typeface="Arial"/>
                <a:cs typeface="Arial"/>
                <a:sym typeface="Arial"/>
              </a:rPr>
              <a:t>most often reflect gender differences </a:t>
            </a:r>
            <a:r>
              <a:rPr lang="en-US" sz="2400" b="0" i="0" u="none">
                <a:solidFill>
                  <a:srgbClr val="1F497D"/>
                </a:solidFill>
                <a:latin typeface="Arial"/>
                <a:ea typeface="Arial"/>
                <a:cs typeface="Arial"/>
                <a:sym typeface="Arial"/>
              </a:rPr>
              <a:t>such as:</a:t>
            </a:r>
            <a:endParaRPr/>
          </a:p>
          <a:p>
            <a:pPr marL="914400" marR="0" lvl="1" indent="-342900" algn="l" rtl="0">
              <a:lnSpc>
                <a:spcPct val="100000"/>
              </a:lnSpc>
              <a:spcBef>
                <a:spcPts val="1800"/>
              </a:spcBef>
              <a:spcAft>
                <a:spcPts val="0"/>
              </a:spcAft>
              <a:buClr>
                <a:srgbClr val="7030A0"/>
              </a:buClr>
              <a:buSzPts val="2000"/>
              <a:buFont typeface="Arial"/>
              <a:buChar char="•"/>
            </a:pPr>
            <a:r>
              <a:rPr lang="en-US" sz="2000" b="0" i="0" u="none" strike="noStrike" cap="none">
                <a:solidFill>
                  <a:srgbClr val="0081AB"/>
                </a:solidFill>
                <a:latin typeface="Arial"/>
                <a:ea typeface="Arial"/>
                <a:cs typeface="Arial"/>
                <a:sym typeface="Arial"/>
              </a:rPr>
              <a:t>Socially constructed roles;</a:t>
            </a:r>
            <a:endParaRPr/>
          </a:p>
          <a:p>
            <a:pPr marL="914400" marR="0" lvl="1" indent="-342900" algn="l" rtl="0">
              <a:lnSpc>
                <a:spcPct val="100000"/>
              </a:lnSpc>
              <a:spcBef>
                <a:spcPts val="1800"/>
              </a:spcBef>
              <a:spcAft>
                <a:spcPts val="0"/>
              </a:spcAft>
              <a:buClr>
                <a:srgbClr val="7030A0"/>
              </a:buClr>
              <a:buSzPts val="2000"/>
              <a:buFont typeface="Arial"/>
              <a:buChar char="•"/>
            </a:pPr>
            <a:r>
              <a:rPr lang="en-US" sz="2000" b="0" i="0" u="none" strike="noStrike" cap="none">
                <a:solidFill>
                  <a:srgbClr val="0081AB"/>
                </a:solidFill>
                <a:latin typeface="Arial"/>
                <a:ea typeface="Arial"/>
                <a:cs typeface="Arial"/>
                <a:sym typeface="Arial"/>
              </a:rPr>
              <a:t>Differential power relationships; and</a:t>
            </a:r>
            <a:endParaRPr/>
          </a:p>
          <a:p>
            <a:pPr marL="914400" marR="0" lvl="1" indent="-342900" algn="l" rtl="0">
              <a:lnSpc>
                <a:spcPct val="100000"/>
              </a:lnSpc>
              <a:spcBef>
                <a:spcPts val="1800"/>
              </a:spcBef>
              <a:spcAft>
                <a:spcPts val="0"/>
              </a:spcAft>
              <a:buClr>
                <a:srgbClr val="7030A0"/>
              </a:buClr>
              <a:buSzPts val="2000"/>
              <a:buFont typeface="Arial"/>
              <a:buChar char="•"/>
            </a:pPr>
            <a:r>
              <a:rPr lang="en-US" sz="2000" b="0" i="0" u="none" strike="noStrike" cap="none">
                <a:solidFill>
                  <a:srgbClr val="0081AB"/>
                </a:solidFill>
                <a:latin typeface="Arial"/>
                <a:ea typeface="Arial"/>
                <a:cs typeface="Arial"/>
                <a:sym typeface="Arial"/>
              </a:rPr>
              <a:t>Gender norms, expectations, and stereotypes. </a:t>
            </a:r>
            <a:endParaRPr sz="2000" b="0" i="0" u="none" strike="noStrike" cap="none">
              <a:solidFill>
                <a:srgbClr val="0081AB"/>
              </a:solidFill>
              <a:latin typeface="Arial"/>
              <a:ea typeface="Arial"/>
              <a:cs typeface="Arial"/>
              <a:sym typeface="Arial"/>
            </a:endParaRPr>
          </a:p>
          <a:p>
            <a:pPr marL="914400" marR="0" lvl="1" indent="-342900" algn="l" rtl="0">
              <a:lnSpc>
                <a:spcPct val="100000"/>
              </a:lnSpc>
              <a:spcBef>
                <a:spcPts val="1800"/>
              </a:spcBef>
              <a:spcAft>
                <a:spcPts val="0"/>
              </a:spcAft>
              <a:buClr>
                <a:srgbClr val="7030A0"/>
              </a:buClr>
              <a:buSzPts val="2400"/>
              <a:buFont typeface="Arial"/>
              <a:buChar char="•"/>
            </a:pPr>
            <a:r>
              <a:rPr lang="en-US" sz="2400" b="0" i="0" u="none" strike="noStrike" cap="none">
                <a:solidFill>
                  <a:srgbClr val="1F497D"/>
                </a:solidFill>
                <a:latin typeface="Arial"/>
                <a:ea typeface="Arial"/>
                <a:cs typeface="Arial"/>
                <a:sym typeface="Arial"/>
              </a:rPr>
              <a:t>These differences are the result of the </a:t>
            </a:r>
            <a:r>
              <a:rPr lang="en-US" sz="2400" b="1" i="0" u="none" strike="noStrike" cap="none">
                <a:solidFill>
                  <a:srgbClr val="7030A0"/>
                </a:solidFill>
                <a:latin typeface="Arial"/>
                <a:ea typeface="Arial"/>
                <a:cs typeface="Arial"/>
                <a:sym typeface="Arial"/>
              </a:rPr>
              <a:t>gender socialization process</a:t>
            </a:r>
            <a:r>
              <a:rPr lang="en-US" sz="2400" b="1" i="0" u="none" strike="noStrike" cap="none">
                <a:solidFill>
                  <a:srgbClr val="1F497D"/>
                </a:solidFill>
                <a:latin typeface="Arial"/>
                <a:ea typeface="Arial"/>
                <a:cs typeface="Arial"/>
                <a:sym typeface="Arial"/>
              </a:rPr>
              <a:t>.</a:t>
            </a:r>
            <a:endParaRPr/>
          </a:p>
        </p:txBody>
      </p:sp>
      <p:sp>
        <p:nvSpPr>
          <p:cNvPr id="323" name="Google Shape;323;p52"/>
          <p:cNvSpPr txBox="1"/>
          <p:nvPr/>
        </p:nvSpPr>
        <p:spPr>
          <a:xfrm>
            <a:off x="1905000" y="381000"/>
            <a:ext cx="632460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600"/>
              <a:buFont typeface="Arial"/>
              <a:buNone/>
            </a:pPr>
            <a:r>
              <a:rPr lang="en-US" sz="3600" b="1" i="0" u="none">
                <a:solidFill>
                  <a:srgbClr val="7030A0"/>
                </a:solidFill>
                <a:latin typeface="Arial"/>
                <a:ea typeface="Arial"/>
                <a:cs typeface="Arial"/>
                <a:sym typeface="Arial"/>
              </a:rPr>
              <a:t>Sex and Gender in GBA+</a:t>
            </a:r>
            <a:endParaRPr/>
          </a:p>
        </p:txBody>
      </p:sp>
      <p:sp>
        <p:nvSpPr>
          <p:cNvPr id="324" name="Google Shape;324;p52"/>
          <p:cNvSpPr txBox="1"/>
          <p:nvPr/>
        </p:nvSpPr>
        <p:spPr>
          <a:xfrm>
            <a:off x="7848600" y="6356350"/>
            <a:ext cx="1066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53" descr="C:\Users\leah.ward\AppData\Local\Microsoft\Windows\Temporary Internet Files\Content.Outlook\K9E17NO7\IMG_1036.PNG"/>
          <p:cNvPicPr preferRelativeResize="0"/>
          <p:nvPr/>
        </p:nvPicPr>
        <p:blipFill rotWithShape="1">
          <a:blip r:embed="rId3">
            <a:alphaModFix/>
          </a:blip>
          <a:srcRect t="17335" b="15297"/>
          <a:stretch/>
        </p:blipFill>
        <p:spPr>
          <a:xfrm>
            <a:off x="893763" y="868363"/>
            <a:ext cx="7356475" cy="5121275"/>
          </a:xfrm>
          <a:prstGeom prst="rect">
            <a:avLst/>
          </a:prstGeom>
          <a:noFill/>
          <a:ln>
            <a:noFill/>
          </a:ln>
        </p:spPr>
      </p:pic>
      <p:sp>
        <p:nvSpPr>
          <p:cNvPr id="330" name="Google Shape;330;p53"/>
          <p:cNvSpPr txBox="1"/>
          <p:nvPr/>
        </p:nvSpPr>
        <p:spPr>
          <a:xfrm>
            <a:off x="1973262" y="152400"/>
            <a:ext cx="661035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600"/>
              <a:buFont typeface="Arial"/>
              <a:buNone/>
            </a:pPr>
            <a:endParaRPr/>
          </a:p>
        </p:txBody>
      </p:sp>
      <p:sp>
        <p:nvSpPr>
          <p:cNvPr id="331" name="Google Shape;331;p53"/>
          <p:cNvSpPr txBox="1"/>
          <p:nvPr/>
        </p:nvSpPr>
        <p:spPr>
          <a:xfrm>
            <a:off x="7848600" y="6356350"/>
            <a:ext cx="10668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4"/>
          <p:cNvSpPr txBox="1">
            <a:spLocks noGrp="1"/>
          </p:cNvSpPr>
          <p:nvPr>
            <p:ph type="title"/>
          </p:nvPr>
        </p:nvSpPr>
        <p:spPr>
          <a:xfrm>
            <a:off x="1905000" y="304800"/>
            <a:ext cx="6484937" cy="68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100"/>
              <a:buFont typeface="Arial"/>
              <a:buNone/>
            </a:pPr>
            <a:r>
              <a:rPr lang="en-US" sz="3100" b="1" i="0" u="none" strike="noStrike" cap="none">
                <a:solidFill>
                  <a:srgbClr val="7030A0"/>
                </a:solidFill>
                <a:latin typeface="Arial"/>
                <a:ea typeface="Arial"/>
                <a:cs typeface="Arial"/>
                <a:sym typeface="Arial"/>
              </a:rPr>
              <a:t> = Intersectionality</a:t>
            </a:r>
            <a:endParaRPr/>
          </a:p>
        </p:txBody>
      </p:sp>
      <p:sp>
        <p:nvSpPr>
          <p:cNvPr id="337" name="Google Shape;337;p54"/>
          <p:cNvSpPr txBox="1">
            <a:spLocks noGrp="1"/>
          </p:cNvSpPr>
          <p:nvPr>
            <p:ph type="body" idx="1"/>
          </p:nvPr>
        </p:nvSpPr>
        <p:spPr>
          <a:xfrm>
            <a:off x="1600200" y="1109662"/>
            <a:ext cx="7010400" cy="193833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5072"/>
              </a:buClr>
              <a:buSzPts val="2400"/>
              <a:buFont typeface="Noto Sans Symbols"/>
              <a:buChar char="➢"/>
            </a:pPr>
            <a:r>
              <a:rPr lang="en-US" sz="2400" b="0" i="0" u="none" strike="noStrike" cap="none">
                <a:solidFill>
                  <a:srgbClr val="005072"/>
                </a:solidFill>
                <a:latin typeface="Arial"/>
                <a:ea typeface="Arial"/>
                <a:cs typeface="Arial"/>
                <a:sym typeface="Arial"/>
              </a:rPr>
              <a:t>Promotes the understanding that human beings are shaped by multiple identity factors. </a:t>
            </a:r>
            <a:endParaRPr/>
          </a:p>
          <a:p>
            <a:pPr marL="742950" marR="0" lvl="1" indent="-285750" algn="l" rtl="0">
              <a:lnSpc>
                <a:spcPct val="100000"/>
              </a:lnSpc>
              <a:spcBef>
                <a:spcPts val="1000"/>
              </a:spcBef>
              <a:spcAft>
                <a:spcPts val="0"/>
              </a:spcAft>
              <a:buClr>
                <a:srgbClr val="7030A0"/>
              </a:buClr>
              <a:buSzPts val="2000"/>
              <a:buFont typeface="Noto Sans Symbols"/>
              <a:buChar char="▪"/>
            </a:pPr>
            <a:r>
              <a:rPr lang="en-US" sz="2000" b="0" i="0" u="none" strike="noStrike" cap="none">
                <a:solidFill>
                  <a:srgbClr val="0081AB"/>
                </a:solidFill>
                <a:latin typeface="Arial"/>
                <a:ea typeface="Arial"/>
                <a:cs typeface="Arial"/>
                <a:sym typeface="Arial"/>
              </a:rPr>
              <a:t>(e.g., ethnicity/ “race”, Indigeneity, gender, class, sexuality, geography, age, disability/ability, migration, status, religion). </a:t>
            </a:r>
            <a:endParaRPr/>
          </a:p>
        </p:txBody>
      </p:sp>
      <p:sp>
        <p:nvSpPr>
          <p:cNvPr id="338" name="Google Shape;338;p54"/>
          <p:cNvSpPr/>
          <p:nvPr/>
        </p:nvSpPr>
        <p:spPr>
          <a:xfrm>
            <a:off x="2514600" y="152400"/>
            <a:ext cx="914400" cy="914400"/>
          </a:xfrm>
          <a:custGeom>
            <a:avLst/>
            <a:gdLst/>
            <a:ahLst/>
            <a:cxnLst/>
            <a:rect l="l" t="t" r="r" b="b"/>
            <a:pathLst>
              <a:path w="914400" h="914400" extrusionOk="0">
                <a:moveTo>
                  <a:pt x="121204" y="370689"/>
                </a:moveTo>
                <a:lnTo>
                  <a:pt x="370689" y="370689"/>
                </a:lnTo>
                <a:lnTo>
                  <a:pt x="370689" y="121204"/>
                </a:lnTo>
                <a:lnTo>
                  <a:pt x="543711" y="121204"/>
                </a:lnTo>
                <a:lnTo>
                  <a:pt x="543711" y="370689"/>
                </a:lnTo>
                <a:lnTo>
                  <a:pt x="793196" y="370689"/>
                </a:lnTo>
                <a:lnTo>
                  <a:pt x="793196" y="543711"/>
                </a:lnTo>
                <a:lnTo>
                  <a:pt x="543711" y="543711"/>
                </a:lnTo>
                <a:lnTo>
                  <a:pt x="543711" y="793196"/>
                </a:lnTo>
                <a:lnTo>
                  <a:pt x="370689" y="793196"/>
                </a:lnTo>
                <a:lnTo>
                  <a:pt x="370689" y="543711"/>
                </a:lnTo>
                <a:lnTo>
                  <a:pt x="121204" y="543711"/>
                </a:lnTo>
                <a:lnTo>
                  <a:pt x="121204" y="370689"/>
                </a:lnTo>
                <a:close/>
              </a:path>
            </a:pathLst>
          </a:custGeom>
          <a:solidFill>
            <a:srgbClr val="7030A0"/>
          </a:solidFill>
          <a:ln>
            <a:noFill/>
          </a:ln>
          <a:effectLst>
            <a:outerShdw blurRad="63500" dist="38100" dir="2700000">
              <a:srgbClr val="000000">
                <a:alpha val="3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39" name="Google Shape;339;p54"/>
          <p:cNvGrpSpPr/>
          <p:nvPr/>
        </p:nvGrpSpPr>
        <p:grpSpPr>
          <a:xfrm>
            <a:off x="2647950" y="3048000"/>
            <a:ext cx="5810250" cy="3541712"/>
            <a:chOff x="0" y="0"/>
            <a:chExt cx="2147483647" cy="2147483647"/>
          </a:xfrm>
        </p:grpSpPr>
        <p:pic>
          <p:nvPicPr>
            <p:cNvPr id="340" name="Google Shape;340;p54"/>
            <p:cNvPicPr preferRelativeResize="0"/>
            <p:nvPr/>
          </p:nvPicPr>
          <p:blipFill rotWithShape="1">
            <a:blip r:embed="rId3">
              <a:alphaModFix/>
            </a:blip>
            <a:srcRect l="39431" t="38586" r="21135" b="18586"/>
            <a:stretch/>
          </p:blipFill>
          <p:spPr>
            <a:xfrm>
              <a:off x="5485844" y="0"/>
              <a:ext cx="2141997802" cy="2147483647"/>
            </a:xfrm>
            <a:prstGeom prst="rect">
              <a:avLst/>
            </a:prstGeom>
            <a:noFill/>
            <a:ln>
              <a:noFill/>
            </a:ln>
          </p:spPr>
        </p:pic>
        <p:sp>
          <p:nvSpPr>
            <p:cNvPr id="341" name="Google Shape;341;p54"/>
            <p:cNvSpPr txBox="1"/>
            <p:nvPr/>
          </p:nvSpPr>
          <p:spPr>
            <a:xfrm>
              <a:off x="0" y="1867376827"/>
              <a:ext cx="816747653" cy="2801068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6A6"/>
                </a:buClr>
                <a:buSzPts val="1200"/>
                <a:buFont typeface="Arial"/>
                <a:buNone/>
              </a:pPr>
              <a:r>
                <a:rPr lang="en-US" sz="1200" b="0" i="0" u="none">
                  <a:solidFill>
                    <a:srgbClr val="A6A6A6"/>
                  </a:solidFill>
                  <a:latin typeface="Arial"/>
                  <a:ea typeface="Arial"/>
                  <a:cs typeface="Arial"/>
                  <a:sym typeface="Arial"/>
                </a:rPr>
                <a:t>Adapted from the work of </a:t>
              </a:r>
              <a:r>
                <a:rPr lang="en-US" sz="1200" b="1" i="0" u="none">
                  <a:solidFill>
                    <a:srgbClr val="A6A6A6"/>
                  </a:solidFill>
                  <a:latin typeface="Arial"/>
                  <a:ea typeface="Arial"/>
                  <a:cs typeface="Arial"/>
                  <a:sym typeface="Arial"/>
                </a:rPr>
                <a:t>Kimberlé Crenshaw</a:t>
              </a:r>
              <a:endParaRPr/>
            </a:p>
          </p:txBody>
        </p:sp>
      </p:grpSp>
      <p:sp>
        <p:nvSpPr>
          <p:cNvPr id="342" name="Google Shape;342;p54"/>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5" descr="SUBSCRIBE to Chescaleigh! http://bit.ly/chescaSUBSCRIBE&#10;TWEET this video http://ctt.ec/VUcsh&#10;Animation by the lovely Kat Blaque http://youtube.com/TransDIYer&#10;• • • • • • • • • • • • • • • • •&#10;&#10;Wanna learn more about privilege and how to understand it? Check out this great piece from Everyday Feminism &#10;&#10;Privilege 101: A Quick And Dirty Guide&#10;http://everydayfeminism.com/2014/09/what-is-privilege/&#10;&#10;• • • • • • • • • • • • • • • • •&#10;&#10;If you love Kat's work, you have to watch her &quot;Draw My Life&quot; video. It's incredible https://www.youtube.com/watch?v=QQqGCfa-oEo&#10;&#10;&quot;Sometimes you're a Caterpillar&quot; was truly a labor of love, taking over 3 months to complete all the animation, so please check out Kat's channel and show her lots of love! &#10;&#10;Kat Blaque&#10;YouTube | http://youtube.com/TransDIYer&#10;Twitter | http://twitter.com/kat_blaque&#10;Tumblr | http://katblaque.tumblr.com&#10;Merch &amp; Artwork | http://society6.com/kattyb&#10;&#10;• • • • • • • • • • • • • • • • •&#10;&#10;Let's keep in touch! &#10;&#10;Check out my podcast &quot;Last Name Basis&quot;&#10;iTunes | http://bit.ly/1yHd3KI&#10;Soundcloud | http://bit.ly/1wU2EnX&#10;&#10;My work on Upworthy | http://upworthy.com/franchesca-ramsey&#10;Website | http://franchesca.net&#10;Comedy videos | http://youtube.com/chescaleigh&#10;Hair Videos | http://youtube.com/chescalocs&#10;Vlogs | http://youtube.com/chescavlogs&#10;Twitter  | http://twitter.com/chescaleigh&#10;Facebook  | http://facebook.com/chescaleigh&#10;Tumblr  | http://blog.franchesca.net&#10;Google + | http://gplus.to/chescaleigh&#10;Instagram | http://instagram.com/chescaleigh&#10;Pinterest | http://www.pinterest.com/chescaleigh" title="Sometimes You're A Caterpillar">
            <a:hlinkClick r:id="rId3"/>
          </p:cNvPr>
          <p:cNvPicPr preferRelativeResize="0"/>
          <p:nvPr/>
        </p:nvPicPr>
        <p:blipFill>
          <a:blip r:embed="rId4">
            <a:alphaModFix/>
          </a:blip>
          <a:stretch>
            <a:fillRect/>
          </a:stretch>
        </p:blipFill>
        <p:spPr>
          <a:xfrm>
            <a:off x="434163" y="196650"/>
            <a:ext cx="8275675" cy="6206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52" name="Google Shape;352;p56"/>
          <p:cNvGrpSpPr/>
          <p:nvPr/>
        </p:nvGrpSpPr>
        <p:grpSpPr>
          <a:xfrm>
            <a:off x="2308225" y="2362200"/>
            <a:ext cx="5810250" cy="3541712"/>
            <a:chOff x="0" y="0"/>
            <a:chExt cx="2147483647" cy="2147483647"/>
          </a:xfrm>
        </p:grpSpPr>
        <p:pic>
          <p:nvPicPr>
            <p:cNvPr id="353" name="Google Shape;353;p56"/>
            <p:cNvPicPr preferRelativeResize="0"/>
            <p:nvPr/>
          </p:nvPicPr>
          <p:blipFill rotWithShape="1">
            <a:blip r:embed="rId3">
              <a:alphaModFix/>
            </a:blip>
            <a:srcRect l="39431" t="38586" r="21135" b="18586"/>
            <a:stretch/>
          </p:blipFill>
          <p:spPr>
            <a:xfrm>
              <a:off x="5485844" y="0"/>
              <a:ext cx="2141997802" cy="2147483647"/>
            </a:xfrm>
            <a:prstGeom prst="rect">
              <a:avLst/>
            </a:prstGeom>
            <a:noFill/>
            <a:ln>
              <a:noFill/>
            </a:ln>
          </p:spPr>
        </p:pic>
        <p:sp>
          <p:nvSpPr>
            <p:cNvPr id="354" name="Google Shape;354;p56"/>
            <p:cNvSpPr txBox="1"/>
            <p:nvPr/>
          </p:nvSpPr>
          <p:spPr>
            <a:xfrm>
              <a:off x="0" y="1867376827"/>
              <a:ext cx="816747653" cy="2801068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6A6"/>
                </a:buClr>
                <a:buSzPts val="1200"/>
                <a:buFont typeface="Arial"/>
                <a:buNone/>
              </a:pPr>
              <a:r>
                <a:rPr lang="en-US" sz="1200" b="0" i="0" u="none">
                  <a:solidFill>
                    <a:srgbClr val="A6A6A6"/>
                  </a:solidFill>
                  <a:latin typeface="Arial"/>
                  <a:ea typeface="Arial"/>
                  <a:cs typeface="Arial"/>
                  <a:sym typeface="Arial"/>
                </a:rPr>
                <a:t>Adapted from the work of </a:t>
              </a:r>
              <a:r>
                <a:rPr lang="en-US" sz="1200" b="1" i="0" u="none">
                  <a:solidFill>
                    <a:srgbClr val="A6A6A6"/>
                  </a:solidFill>
                  <a:latin typeface="Arial"/>
                  <a:ea typeface="Arial"/>
                  <a:cs typeface="Arial"/>
                  <a:sym typeface="Arial"/>
                </a:rPr>
                <a:t>Kimberlé Crenshaw</a:t>
              </a:r>
              <a:endParaRPr/>
            </a:p>
          </p:txBody>
        </p:sp>
      </p:grpSp>
      <p:sp>
        <p:nvSpPr>
          <p:cNvPr id="355" name="Google Shape;355;p56"/>
          <p:cNvSpPr txBox="1">
            <a:spLocks noGrp="1"/>
          </p:cNvSpPr>
          <p:nvPr>
            <p:ph type="title"/>
          </p:nvPr>
        </p:nvSpPr>
        <p:spPr>
          <a:xfrm>
            <a:off x="1905000" y="266700"/>
            <a:ext cx="6484937" cy="68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100"/>
              <a:buFont typeface="Arial"/>
              <a:buNone/>
            </a:pPr>
            <a:r>
              <a:rPr lang="en-US" sz="3100" b="1" i="0" u="none" strike="noStrike" cap="none">
                <a:solidFill>
                  <a:srgbClr val="7030A0"/>
                </a:solidFill>
                <a:latin typeface="Arial"/>
                <a:ea typeface="Arial"/>
                <a:cs typeface="Arial"/>
                <a:sym typeface="Arial"/>
              </a:rPr>
              <a:t> = Intersectionality</a:t>
            </a:r>
            <a:endParaRPr/>
          </a:p>
        </p:txBody>
      </p:sp>
      <p:sp>
        <p:nvSpPr>
          <p:cNvPr id="356" name="Google Shape;356;p56"/>
          <p:cNvSpPr txBox="1">
            <a:spLocks noGrp="1"/>
          </p:cNvSpPr>
          <p:nvPr>
            <p:ph type="body" idx="1"/>
          </p:nvPr>
        </p:nvSpPr>
        <p:spPr>
          <a:xfrm>
            <a:off x="1600200" y="1109662"/>
            <a:ext cx="7010400" cy="94773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30A0"/>
              </a:buClr>
              <a:buSzPts val="2400"/>
              <a:buFont typeface="Arial"/>
              <a:buChar char="•"/>
            </a:pPr>
            <a:r>
              <a:rPr lang="en-US" sz="2400" b="0" i="0" u="none" strike="noStrike" cap="none">
                <a:solidFill>
                  <a:srgbClr val="005072"/>
                </a:solidFill>
                <a:latin typeface="Arial"/>
                <a:ea typeface="Arial"/>
                <a:cs typeface="Arial"/>
                <a:sym typeface="Arial"/>
              </a:rPr>
              <a:t>Promotes the understanding that human beings are shaped by multiple identity factors. </a:t>
            </a:r>
            <a:endParaRPr/>
          </a:p>
        </p:txBody>
      </p:sp>
      <p:sp>
        <p:nvSpPr>
          <p:cNvPr id="357" name="Google Shape;357;p56"/>
          <p:cNvSpPr/>
          <p:nvPr/>
        </p:nvSpPr>
        <p:spPr>
          <a:xfrm>
            <a:off x="2514600" y="152400"/>
            <a:ext cx="914400" cy="914400"/>
          </a:xfrm>
          <a:custGeom>
            <a:avLst/>
            <a:gdLst/>
            <a:ahLst/>
            <a:cxnLst/>
            <a:rect l="l" t="t" r="r" b="b"/>
            <a:pathLst>
              <a:path w="914400" h="914400" extrusionOk="0">
                <a:moveTo>
                  <a:pt x="121204" y="370689"/>
                </a:moveTo>
                <a:lnTo>
                  <a:pt x="370689" y="370689"/>
                </a:lnTo>
                <a:lnTo>
                  <a:pt x="370689" y="121204"/>
                </a:lnTo>
                <a:lnTo>
                  <a:pt x="543711" y="121204"/>
                </a:lnTo>
                <a:lnTo>
                  <a:pt x="543711" y="370689"/>
                </a:lnTo>
                <a:lnTo>
                  <a:pt x="793196" y="370689"/>
                </a:lnTo>
                <a:lnTo>
                  <a:pt x="793196" y="543711"/>
                </a:lnTo>
                <a:lnTo>
                  <a:pt x="543711" y="543711"/>
                </a:lnTo>
                <a:lnTo>
                  <a:pt x="543711" y="793196"/>
                </a:lnTo>
                <a:lnTo>
                  <a:pt x="370689" y="793196"/>
                </a:lnTo>
                <a:lnTo>
                  <a:pt x="370689" y="543711"/>
                </a:lnTo>
                <a:lnTo>
                  <a:pt x="121204" y="543711"/>
                </a:lnTo>
                <a:lnTo>
                  <a:pt x="121204" y="370689"/>
                </a:lnTo>
                <a:close/>
              </a:path>
            </a:pathLst>
          </a:custGeom>
          <a:solidFill>
            <a:srgbClr val="7030A0"/>
          </a:solidFill>
          <a:ln>
            <a:noFill/>
          </a:ln>
          <a:effectLst>
            <a:outerShdw blurRad="63500" dist="38100" dir="5400000">
              <a:srgbClr val="000000">
                <a:alpha val="3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58" name="Google Shape;358;p56"/>
          <p:cNvGrpSpPr/>
          <p:nvPr/>
        </p:nvGrpSpPr>
        <p:grpSpPr>
          <a:xfrm>
            <a:off x="2292350" y="1909762"/>
            <a:ext cx="5175250" cy="4603750"/>
            <a:chOff x="0" y="0"/>
            <a:chExt cx="2147483646" cy="2147483646"/>
          </a:xfrm>
        </p:grpSpPr>
        <p:pic>
          <p:nvPicPr>
            <p:cNvPr id="359" name="Google Shape;359;p56"/>
            <p:cNvPicPr preferRelativeResize="0"/>
            <p:nvPr/>
          </p:nvPicPr>
          <p:blipFill rotWithShape="1">
            <a:blip r:embed="rId4">
              <a:alphaModFix/>
            </a:blip>
            <a:srcRect/>
            <a:stretch/>
          </p:blipFill>
          <p:spPr>
            <a:xfrm>
              <a:off x="218486122" y="0"/>
              <a:ext cx="1928997524" cy="2147483646"/>
            </a:xfrm>
            <a:prstGeom prst="rect">
              <a:avLst/>
            </a:prstGeom>
            <a:noFill/>
            <a:ln>
              <a:noFill/>
            </a:ln>
          </p:spPr>
        </p:pic>
        <p:sp>
          <p:nvSpPr>
            <p:cNvPr id="360" name="Google Shape;360;p56"/>
            <p:cNvSpPr txBox="1"/>
            <p:nvPr/>
          </p:nvSpPr>
          <p:spPr>
            <a:xfrm>
              <a:off x="0" y="1917184151"/>
              <a:ext cx="942653254" cy="215489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6A6"/>
                </a:buClr>
                <a:buSzPts val="1200"/>
                <a:buFont typeface="Arial"/>
                <a:buNone/>
              </a:pPr>
              <a:r>
                <a:rPr lang="en-US" sz="1200" b="0" i="0" u="none">
                  <a:solidFill>
                    <a:srgbClr val="A6A6A6"/>
                  </a:solidFill>
                  <a:latin typeface="Arial"/>
                  <a:ea typeface="Arial"/>
                  <a:cs typeface="Arial"/>
                  <a:sym typeface="Arial"/>
                </a:rPr>
                <a:t>Johns Hopkins University – Diversity Wheel</a:t>
              </a:r>
              <a:endParaRPr/>
            </a:p>
          </p:txBody>
        </p:sp>
      </p:grpSp>
      <p:sp>
        <p:nvSpPr>
          <p:cNvPr id="361" name="Google Shape;361;p56"/>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16</a:t>
            </a:fld>
            <a:endParaRP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5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68" name="Google Shape;368;p57"/>
          <p:cNvPicPr preferRelativeResize="0"/>
          <p:nvPr/>
        </p:nvPicPr>
        <p:blipFill>
          <a:blip r:embed="rId3">
            <a:alphaModFix/>
          </a:blip>
          <a:stretch>
            <a:fillRect/>
          </a:stretch>
        </p:blipFill>
        <p:spPr>
          <a:xfrm>
            <a:off x="1498925" y="873775"/>
            <a:ext cx="6146150" cy="5110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8"/>
          <p:cNvSpPr txBox="1">
            <a:spLocks noGrp="1"/>
          </p:cNvSpPr>
          <p:nvPr>
            <p:ph type="title"/>
          </p:nvPr>
        </p:nvSpPr>
        <p:spPr>
          <a:xfrm>
            <a:off x="1905000" y="304800"/>
            <a:ext cx="6484937" cy="68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100"/>
              <a:buFont typeface="Arial"/>
              <a:buNone/>
            </a:pPr>
            <a:r>
              <a:rPr lang="en-US" sz="3100" b="1" i="0" u="none" strike="noStrike" cap="none">
                <a:solidFill>
                  <a:srgbClr val="7030A0"/>
                </a:solidFill>
                <a:latin typeface="Arial"/>
                <a:ea typeface="Arial"/>
                <a:cs typeface="Arial"/>
                <a:sym typeface="Arial"/>
              </a:rPr>
              <a:t> = Intersectionality</a:t>
            </a:r>
            <a:endParaRPr/>
          </a:p>
        </p:txBody>
      </p:sp>
      <p:sp>
        <p:nvSpPr>
          <p:cNvPr id="374" name="Google Shape;374;p58"/>
          <p:cNvSpPr txBox="1">
            <a:spLocks noGrp="1"/>
          </p:cNvSpPr>
          <p:nvPr>
            <p:ph type="body" idx="1"/>
          </p:nvPr>
        </p:nvSpPr>
        <p:spPr>
          <a:xfrm>
            <a:off x="1905000" y="1066800"/>
            <a:ext cx="6553200" cy="4953000"/>
          </a:xfrm>
          <a:prstGeom prst="rect">
            <a:avLst/>
          </a:prstGeom>
          <a:noFill/>
          <a:ln>
            <a:noFill/>
          </a:ln>
        </p:spPr>
        <p:txBody>
          <a:bodyPr spcFirstLastPara="1" wrap="square" lIns="91425" tIns="45700" rIns="91425" bIns="45700" anchor="t" anchorCtr="0">
            <a:noAutofit/>
          </a:bodyPr>
          <a:lstStyle/>
          <a:p>
            <a:pPr marL="342900" marR="0" lvl="0" indent="-266700" algn="l" rtl="0">
              <a:lnSpc>
                <a:spcPct val="100000"/>
              </a:lnSpc>
              <a:spcBef>
                <a:spcPts val="0"/>
              </a:spcBef>
              <a:spcAft>
                <a:spcPts val="0"/>
              </a:spcAft>
              <a:buClr>
                <a:srgbClr val="7030A0"/>
              </a:buClr>
              <a:buSzPts val="1200"/>
              <a:buFont typeface="Arial"/>
              <a:buNone/>
            </a:pPr>
            <a:endParaRPr sz="1200" b="0" i="0" u="none" strike="noStrike" cap="none">
              <a:solidFill>
                <a:srgbClr val="8064A2"/>
              </a:solidFill>
              <a:latin typeface="Arial"/>
              <a:ea typeface="Arial"/>
              <a:cs typeface="Arial"/>
              <a:sym typeface="Arial"/>
            </a:endParaRPr>
          </a:p>
          <a:p>
            <a:pPr marL="342900" marR="0" lvl="0" indent="-342900" algn="l" rtl="0">
              <a:lnSpc>
                <a:spcPct val="100000"/>
              </a:lnSpc>
              <a:spcBef>
                <a:spcPts val="1200"/>
              </a:spcBef>
              <a:spcAft>
                <a:spcPts val="0"/>
              </a:spcAft>
              <a:buClr>
                <a:srgbClr val="7030A0"/>
              </a:buClr>
              <a:buSzPts val="2400"/>
              <a:buFont typeface="Arial"/>
              <a:buChar char="•"/>
            </a:pPr>
            <a:r>
              <a:rPr lang="en-US" sz="2400" b="0" i="0" u="none" strike="noStrike" cap="none">
                <a:solidFill>
                  <a:srgbClr val="005072"/>
                </a:solidFill>
                <a:latin typeface="Arial"/>
                <a:ea typeface="Arial"/>
                <a:cs typeface="Arial"/>
                <a:sym typeface="Arial"/>
              </a:rPr>
              <a:t>Helps us understand how different factors affect access to </a:t>
            </a:r>
            <a:r>
              <a:rPr lang="en-US" sz="2400" b="1" i="1" u="none" strike="noStrike" cap="none">
                <a:solidFill>
                  <a:srgbClr val="7030A0"/>
                </a:solidFill>
                <a:latin typeface="Arial"/>
                <a:ea typeface="Arial"/>
                <a:cs typeface="Arial"/>
                <a:sym typeface="Arial"/>
              </a:rPr>
              <a:t>rights</a:t>
            </a:r>
            <a:r>
              <a:rPr lang="en-US" sz="2400" b="0" i="0" u="none" strike="noStrike" cap="none">
                <a:solidFill>
                  <a:srgbClr val="7030A0"/>
                </a:solidFill>
                <a:latin typeface="Arial"/>
                <a:ea typeface="Arial"/>
                <a:cs typeface="Arial"/>
                <a:sym typeface="Arial"/>
              </a:rPr>
              <a:t> </a:t>
            </a:r>
            <a:r>
              <a:rPr lang="en-US" sz="2400" b="0" i="0" u="none" strike="noStrike" cap="none">
                <a:solidFill>
                  <a:srgbClr val="005072"/>
                </a:solidFill>
                <a:latin typeface="Arial"/>
                <a:ea typeface="Arial"/>
                <a:cs typeface="Arial"/>
                <a:sym typeface="Arial"/>
              </a:rPr>
              <a:t>and </a:t>
            </a:r>
            <a:r>
              <a:rPr lang="en-US" sz="2400" b="1" i="1" u="none" strike="noStrike" cap="none">
                <a:solidFill>
                  <a:srgbClr val="7030A0"/>
                </a:solidFill>
                <a:latin typeface="Arial"/>
                <a:ea typeface="Arial"/>
                <a:cs typeface="Arial"/>
                <a:sym typeface="Arial"/>
              </a:rPr>
              <a:t>opportunities</a:t>
            </a:r>
            <a:r>
              <a:rPr lang="en-US" sz="2400" b="0" i="0" u="none" strike="noStrike" cap="none">
                <a:solidFill>
                  <a:srgbClr val="005072"/>
                </a:solidFill>
                <a:latin typeface="Arial"/>
                <a:ea typeface="Arial"/>
                <a:cs typeface="Arial"/>
                <a:sym typeface="Arial"/>
              </a:rPr>
              <a:t>. </a:t>
            </a:r>
            <a:endParaRPr sz="2400" b="0" i="0" u="none" strike="noStrike" cap="none">
              <a:solidFill>
                <a:srgbClr val="005072"/>
              </a:solidFill>
              <a:latin typeface="Arial"/>
              <a:ea typeface="Arial"/>
              <a:cs typeface="Arial"/>
              <a:sym typeface="Arial"/>
            </a:endParaRPr>
          </a:p>
          <a:p>
            <a:pPr marL="342900" marR="0" lvl="0" indent="-342900" algn="l" rtl="0">
              <a:lnSpc>
                <a:spcPct val="100000"/>
              </a:lnSpc>
              <a:spcBef>
                <a:spcPts val="1800"/>
              </a:spcBef>
              <a:spcAft>
                <a:spcPts val="0"/>
              </a:spcAft>
              <a:buClr>
                <a:srgbClr val="7030A0"/>
              </a:buClr>
              <a:buSzPts val="2400"/>
              <a:buFont typeface="Arial"/>
              <a:buChar char="•"/>
            </a:pPr>
            <a:r>
              <a:rPr lang="en-US" sz="2400" b="0" i="0" u="none" strike="noStrike" cap="none">
                <a:solidFill>
                  <a:srgbClr val="005072"/>
                </a:solidFill>
                <a:latin typeface="Arial"/>
                <a:ea typeface="Arial"/>
                <a:cs typeface="Arial"/>
                <a:sym typeface="Arial"/>
              </a:rPr>
              <a:t>These factors interact to form systems of inequality and structures of </a:t>
            </a:r>
            <a:r>
              <a:rPr lang="en-US" sz="2400" b="1" i="1" u="none" strike="noStrike" cap="none">
                <a:solidFill>
                  <a:srgbClr val="7030A0"/>
                </a:solidFill>
                <a:latin typeface="Arial"/>
                <a:ea typeface="Arial"/>
                <a:cs typeface="Arial"/>
                <a:sym typeface="Arial"/>
              </a:rPr>
              <a:t>power</a:t>
            </a:r>
            <a:r>
              <a:rPr lang="en-US" sz="2400" b="0" i="0" u="none" strike="noStrike" cap="none">
                <a:solidFill>
                  <a:srgbClr val="005072"/>
                </a:solidFill>
                <a:latin typeface="Arial"/>
                <a:ea typeface="Arial"/>
                <a:cs typeface="Arial"/>
                <a:sym typeface="Arial"/>
              </a:rPr>
              <a:t>, </a:t>
            </a:r>
            <a:r>
              <a:rPr lang="en-US" sz="2400" b="1" i="1" u="none" strike="noStrike" cap="none">
                <a:solidFill>
                  <a:srgbClr val="7030A0"/>
                </a:solidFill>
                <a:latin typeface="Arial"/>
                <a:ea typeface="Arial"/>
                <a:cs typeface="Arial"/>
                <a:sym typeface="Arial"/>
              </a:rPr>
              <a:t>privilege</a:t>
            </a:r>
            <a:r>
              <a:rPr lang="en-US" sz="2400" b="0" i="0" u="none" strike="noStrike" cap="none">
                <a:solidFill>
                  <a:srgbClr val="005072"/>
                </a:solidFill>
                <a:latin typeface="Arial"/>
                <a:ea typeface="Arial"/>
                <a:cs typeface="Arial"/>
                <a:sym typeface="Arial"/>
              </a:rPr>
              <a:t>, and </a:t>
            </a:r>
            <a:r>
              <a:rPr lang="en-US" sz="2400" b="1" i="1" u="none" strike="noStrike" cap="none">
                <a:solidFill>
                  <a:srgbClr val="7030A0"/>
                </a:solidFill>
                <a:latin typeface="Arial"/>
                <a:ea typeface="Arial"/>
                <a:cs typeface="Arial"/>
                <a:sym typeface="Arial"/>
              </a:rPr>
              <a:t>oppression</a:t>
            </a:r>
            <a:r>
              <a:rPr lang="en-US" sz="2400" b="1" i="0" u="none" strike="noStrike" cap="none">
                <a:solidFill>
                  <a:srgbClr val="005072"/>
                </a:solidFill>
                <a:latin typeface="Arial"/>
                <a:ea typeface="Arial"/>
                <a:cs typeface="Arial"/>
                <a:sym typeface="Arial"/>
              </a:rPr>
              <a:t>. </a:t>
            </a:r>
            <a:endParaRPr/>
          </a:p>
          <a:p>
            <a:pPr marL="742950" marR="0" lvl="1" indent="-285750" algn="l" rtl="0">
              <a:lnSpc>
                <a:spcPct val="100000"/>
              </a:lnSpc>
              <a:spcBef>
                <a:spcPts val="1800"/>
              </a:spcBef>
              <a:spcAft>
                <a:spcPts val="0"/>
              </a:spcAft>
              <a:buClr>
                <a:srgbClr val="7030A0"/>
              </a:buClr>
              <a:buSzPts val="2000"/>
              <a:buFont typeface="Arial"/>
              <a:buChar char="•"/>
            </a:pPr>
            <a:r>
              <a:rPr lang="en-US" sz="2000" b="0" i="0" u="none" strike="noStrike" cap="none">
                <a:solidFill>
                  <a:srgbClr val="0081AB"/>
                </a:solidFill>
                <a:latin typeface="Arial"/>
                <a:ea typeface="Arial"/>
                <a:cs typeface="Arial"/>
                <a:sym typeface="Arial"/>
              </a:rPr>
              <a:t>e.g.: laws, policies, state governments and other political and economic institutions, media.</a:t>
            </a:r>
            <a:endParaRPr sz="2000" b="0" i="0" u="none" strike="noStrike" cap="none">
              <a:solidFill>
                <a:srgbClr val="0081AB"/>
              </a:solidFill>
              <a:latin typeface="Arial"/>
              <a:ea typeface="Arial"/>
              <a:cs typeface="Arial"/>
              <a:sym typeface="Arial"/>
            </a:endParaRPr>
          </a:p>
          <a:p>
            <a:pPr marL="342900" marR="0" lvl="0" indent="-342900" algn="l" rtl="0">
              <a:lnSpc>
                <a:spcPct val="100000"/>
              </a:lnSpc>
              <a:spcBef>
                <a:spcPts val="1800"/>
              </a:spcBef>
              <a:spcAft>
                <a:spcPts val="0"/>
              </a:spcAft>
              <a:buClr>
                <a:srgbClr val="7030A0"/>
              </a:buClr>
              <a:buSzPts val="2400"/>
              <a:buFont typeface="Arial"/>
              <a:buChar char="•"/>
            </a:pPr>
            <a:r>
              <a:rPr lang="en-US" sz="2400" b="0" i="0" u="none" strike="noStrike" cap="none">
                <a:solidFill>
                  <a:srgbClr val="005072"/>
                </a:solidFill>
                <a:latin typeface="Arial"/>
                <a:ea typeface="Arial"/>
                <a:cs typeface="Arial"/>
                <a:sym typeface="Arial"/>
              </a:rPr>
              <a:t>Inequities are the result of intersections of different:</a:t>
            </a:r>
            <a:endParaRPr/>
          </a:p>
          <a:p>
            <a:pPr marL="742950" marR="0" lvl="1" indent="-285750" algn="l" rtl="0">
              <a:lnSpc>
                <a:spcPct val="100000"/>
              </a:lnSpc>
              <a:spcBef>
                <a:spcPts val="1800"/>
              </a:spcBef>
              <a:spcAft>
                <a:spcPts val="0"/>
              </a:spcAft>
              <a:buClr>
                <a:srgbClr val="7030A0"/>
              </a:buClr>
              <a:buSzPts val="2000"/>
              <a:buFont typeface="Arial"/>
              <a:buChar char="•"/>
            </a:pPr>
            <a:r>
              <a:rPr lang="en-US" sz="2000" b="0" i="0" u="none" strike="noStrike" cap="none">
                <a:solidFill>
                  <a:srgbClr val="0081AB"/>
                </a:solidFill>
                <a:latin typeface="Arial"/>
                <a:ea typeface="Arial"/>
                <a:cs typeface="Arial"/>
                <a:sym typeface="Arial"/>
              </a:rPr>
              <a:t>social locations, power relations and experiences.</a:t>
            </a:r>
            <a:endParaRPr/>
          </a:p>
          <a:p>
            <a:pPr marL="342900" marR="0" lvl="0" indent="-215900" algn="l" rtl="0">
              <a:spcBef>
                <a:spcPts val="1000"/>
              </a:spcBef>
              <a:spcAft>
                <a:spcPts val="0"/>
              </a:spcAft>
              <a:buClr>
                <a:srgbClr val="005072"/>
              </a:buClr>
              <a:buSzPts val="2000"/>
              <a:buFont typeface="Arial"/>
              <a:buNone/>
            </a:pPr>
            <a:endParaRPr sz="2000" b="0" i="0" u="none" strike="noStrike" cap="none">
              <a:solidFill>
                <a:srgbClr val="0081AB"/>
              </a:solidFill>
              <a:latin typeface="Arial"/>
              <a:ea typeface="Arial"/>
              <a:cs typeface="Arial"/>
              <a:sym typeface="Arial"/>
            </a:endParaRPr>
          </a:p>
        </p:txBody>
      </p:sp>
      <p:sp>
        <p:nvSpPr>
          <p:cNvPr id="375" name="Google Shape;375;p58"/>
          <p:cNvSpPr/>
          <p:nvPr/>
        </p:nvSpPr>
        <p:spPr>
          <a:xfrm>
            <a:off x="2514600" y="152400"/>
            <a:ext cx="914400" cy="914400"/>
          </a:xfrm>
          <a:custGeom>
            <a:avLst/>
            <a:gdLst/>
            <a:ahLst/>
            <a:cxnLst/>
            <a:rect l="l" t="t" r="r" b="b"/>
            <a:pathLst>
              <a:path w="914400" h="914400" extrusionOk="0">
                <a:moveTo>
                  <a:pt x="121204" y="370689"/>
                </a:moveTo>
                <a:lnTo>
                  <a:pt x="370689" y="370689"/>
                </a:lnTo>
                <a:lnTo>
                  <a:pt x="370689" y="121204"/>
                </a:lnTo>
                <a:lnTo>
                  <a:pt x="543711" y="121204"/>
                </a:lnTo>
                <a:lnTo>
                  <a:pt x="543711" y="370689"/>
                </a:lnTo>
                <a:lnTo>
                  <a:pt x="793196" y="370689"/>
                </a:lnTo>
                <a:lnTo>
                  <a:pt x="793196" y="543711"/>
                </a:lnTo>
                <a:lnTo>
                  <a:pt x="543711" y="543711"/>
                </a:lnTo>
                <a:lnTo>
                  <a:pt x="543711" y="793196"/>
                </a:lnTo>
                <a:lnTo>
                  <a:pt x="370689" y="793196"/>
                </a:lnTo>
                <a:lnTo>
                  <a:pt x="370689" y="543711"/>
                </a:lnTo>
                <a:lnTo>
                  <a:pt x="121204" y="543711"/>
                </a:lnTo>
                <a:lnTo>
                  <a:pt x="121204" y="370689"/>
                </a:lnTo>
                <a:close/>
              </a:path>
            </a:pathLst>
          </a:custGeom>
          <a:solidFill>
            <a:srgbClr val="7030A0"/>
          </a:solidFill>
          <a:ln>
            <a:noFill/>
          </a:ln>
          <a:effectLst>
            <a:outerShdw blurRad="63500" dist="38100" dir="2700000">
              <a:srgbClr val="000000">
                <a:alpha val="3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76" name="Google Shape;376;p58"/>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9"/>
          <p:cNvSpPr txBox="1">
            <a:spLocks noGrp="1"/>
          </p:cNvSpPr>
          <p:nvPr>
            <p:ph type="body" idx="1"/>
          </p:nvPr>
        </p:nvSpPr>
        <p:spPr>
          <a:xfrm>
            <a:off x="1752600" y="1066800"/>
            <a:ext cx="6934200" cy="5181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30A0"/>
              </a:buClr>
              <a:buSzPts val="2400"/>
              <a:buFont typeface="Arial"/>
              <a:buChar char="•"/>
            </a:pPr>
            <a:r>
              <a:rPr lang="en-US" sz="2400" b="0" i="0" u="none" strike="noStrike" cap="none">
                <a:solidFill>
                  <a:schemeClr val="dk2"/>
                </a:solidFill>
                <a:latin typeface="Arial"/>
                <a:ea typeface="Arial"/>
                <a:cs typeface="Arial"/>
                <a:sym typeface="Arial"/>
              </a:rPr>
              <a:t>Visible minorities, women and gender non-conforming people (to name a few) are often excluded in:</a:t>
            </a:r>
            <a:endParaRPr/>
          </a:p>
          <a:p>
            <a:pPr marL="914400" marR="0" lvl="1" indent="-342900" algn="l" rtl="0">
              <a:lnSpc>
                <a:spcPct val="100000"/>
              </a:lnSpc>
              <a:spcBef>
                <a:spcPts val="1800"/>
              </a:spcBef>
              <a:spcAft>
                <a:spcPts val="0"/>
              </a:spcAft>
              <a:buClr>
                <a:srgbClr val="7030A0"/>
              </a:buClr>
              <a:buSzPts val="2000"/>
              <a:buFont typeface="Courier New"/>
              <a:buChar char="o"/>
            </a:pPr>
            <a:r>
              <a:rPr lang="en-US" sz="2000" b="0" i="0" u="none" strike="noStrike" cap="none">
                <a:solidFill>
                  <a:srgbClr val="0081AB"/>
                </a:solidFill>
                <a:latin typeface="Arial"/>
                <a:ea typeface="Arial"/>
                <a:cs typeface="Arial"/>
                <a:sym typeface="Arial"/>
              </a:rPr>
              <a:t>Decision-making and leadership; </a:t>
            </a:r>
            <a:endParaRPr/>
          </a:p>
          <a:p>
            <a:pPr marL="914400" marR="0" lvl="1" indent="-342900" algn="l" rtl="0">
              <a:lnSpc>
                <a:spcPct val="100000"/>
              </a:lnSpc>
              <a:spcBef>
                <a:spcPts val="1800"/>
              </a:spcBef>
              <a:spcAft>
                <a:spcPts val="0"/>
              </a:spcAft>
              <a:buClr>
                <a:srgbClr val="7030A0"/>
              </a:buClr>
              <a:buSzPts val="2000"/>
              <a:buFont typeface="Courier New"/>
              <a:buChar char="o"/>
            </a:pPr>
            <a:r>
              <a:rPr lang="en-US" sz="2000" b="0" i="0" u="none" strike="noStrike" cap="none">
                <a:solidFill>
                  <a:srgbClr val="0081AB"/>
                </a:solidFill>
                <a:latin typeface="Arial"/>
                <a:ea typeface="Arial"/>
                <a:cs typeface="Arial"/>
                <a:sym typeface="Arial"/>
              </a:rPr>
              <a:t>Access and control over resources;</a:t>
            </a:r>
            <a:endParaRPr/>
          </a:p>
          <a:p>
            <a:pPr marL="914400" marR="0" lvl="1" indent="-342900" algn="l" rtl="0">
              <a:lnSpc>
                <a:spcPct val="100000"/>
              </a:lnSpc>
              <a:spcBef>
                <a:spcPts val="1800"/>
              </a:spcBef>
              <a:spcAft>
                <a:spcPts val="0"/>
              </a:spcAft>
              <a:buClr>
                <a:srgbClr val="7030A0"/>
              </a:buClr>
              <a:buSzPts val="2000"/>
              <a:buFont typeface="Courier New"/>
              <a:buChar char="o"/>
            </a:pPr>
            <a:r>
              <a:rPr lang="en-US" sz="2000" b="0" i="0" u="none" strike="noStrike" cap="none">
                <a:solidFill>
                  <a:srgbClr val="0081AB"/>
                </a:solidFill>
                <a:latin typeface="Arial"/>
                <a:ea typeface="Arial"/>
                <a:cs typeface="Arial"/>
                <a:sym typeface="Arial"/>
              </a:rPr>
              <a:t>Labour market participation and economic security; and </a:t>
            </a:r>
            <a:endParaRPr/>
          </a:p>
          <a:p>
            <a:pPr marL="914400" marR="0" lvl="1" indent="-342900" algn="l" rtl="0">
              <a:lnSpc>
                <a:spcPct val="100000"/>
              </a:lnSpc>
              <a:spcBef>
                <a:spcPts val="1800"/>
              </a:spcBef>
              <a:spcAft>
                <a:spcPts val="0"/>
              </a:spcAft>
              <a:buClr>
                <a:srgbClr val="7030A0"/>
              </a:buClr>
              <a:buSzPts val="2000"/>
              <a:buFont typeface="Courier New"/>
              <a:buChar char="o"/>
            </a:pPr>
            <a:r>
              <a:rPr lang="en-US" sz="2000" b="0" i="0" u="none" strike="noStrike" cap="none">
                <a:solidFill>
                  <a:srgbClr val="0081AB"/>
                </a:solidFill>
                <a:latin typeface="Arial"/>
                <a:ea typeface="Arial"/>
                <a:cs typeface="Arial"/>
                <a:sym typeface="Arial"/>
              </a:rPr>
              <a:t>Health, safety, and social resources. </a:t>
            </a:r>
            <a:endParaRPr/>
          </a:p>
          <a:p>
            <a:pPr marL="342900" marR="0" lvl="0" indent="-342900" algn="l" rtl="0">
              <a:lnSpc>
                <a:spcPct val="100000"/>
              </a:lnSpc>
              <a:spcBef>
                <a:spcPts val="1800"/>
              </a:spcBef>
              <a:spcAft>
                <a:spcPts val="0"/>
              </a:spcAft>
              <a:buClr>
                <a:srgbClr val="7030A0"/>
              </a:buClr>
              <a:buSzPts val="2400"/>
              <a:buFont typeface="Arial"/>
              <a:buChar char="•"/>
            </a:pPr>
            <a:r>
              <a:rPr lang="en-US" sz="2400" b="0" i="0" u="none" strike="noStrike" cap="none">
                <a:solidFill>
                  <a:schemeClr val="dk2"/>
                </a:solidFill>
                <a:latin typeface="Arial"/>
                <a:ea typeface="Arial"/>
                <a:cs typeface="Arial"/>
                <a:sym typeface="Arial"/>
              </a:rPr>
              <a:t>Exclusions are amplified by </a:t>
            </a:r>
            <a:r>
              <a:rPr lang="en-US" sz="2400" b="1" i="0" u="none" strike="noStrike" cap="none">
                <a:solidFill>
                  <a:srgbClr val="005072"/>
                </a:solidFill>
                <a:latin typeface="Arial"/>
                <a:ea typeface="Arial"/>
                <a:cs typeface="Arial"/>
                <a:sym typeface="Arial"/>
              </a:rPr>
              <a:t>ethnicity, ability, socioeconomic status, gender identity,  sexual orientation, etc.</a:t>
            </a:r>
            <a:endParaRPr/>
          </a:p>
        </p:txBody>
      </p:sp>
      <p:sp>
        <p:nvSpPr>
          <p:cNvPr id="382" name="Google Shape;382;p59"/>
          <p:cNvSpPr txBox="1"/>
          <p:nvPr/>
        </p:nvSpPr>
        <p:spPr>
          <a:xfrm>
            <a:off x="1600200" y="228600"/>
            <a:ext cx="7239000" cy="58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200"/>
              <a:buFont typeface="Arial"/>
              <a:buNone/>
            </a:pPr>
            <a:r>
              <a:rPr lang="en-US" sz="3200" b="1" i="0" u="none">
                <a:solidFill>
                  <a:srgbClr val="7030A0"/>
                </a:solidFill>
                <a:latin typeface="Arial"/>
                <a:ea typeface="Arial"/>
                <a:cs typeface="Arial"/>
                <a:sym typeface="Arial"/>
              </a:rPr>
              <a:t>What</a:t>
            </a:r>
            <a:r>
              <a:rPr lang="en-US" sz="2400" b="0" i="0" u="none">
                <a:solidFill>
                  <a:srgbClr val="376092"/>
                </a:solidFill>
                <a:latin typeface="Arial"/>
                <a:ea typeface="Arial"/>
                <a:cs typeface="Arial"/>
                <a:sym typeface="Arial"/>
              </a:rPr>
              <a:t> </a:t>
            </a:r>
            <a:r>
              <a:rPr lang="en-US" sz="3200" b="1" i="0" u="none">
                <a:solidFill>
                  <a:srgbClr val="7030A0"/>
                </a:solidFill>
                <a:latin typeface="Arial"/>
                <a:ea typeface="Arial"/>
                <a:cs typeface="Arial"/>
                <a:sym typeface="Arial"/>
              </a:rPr>
              <a:t>does this mean? </a:t>
            </a:r>
            <a:endParaRPr/>
          </a:p>
        </p:txBody>
      </p:sp>
      <p:sp>
        <p:nvSpPr>
          <p:cNvPr id="383" name="Google Shape;383;p59"/>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2"/>
          <p:cNvPicPr preferRelativeResize="0"/>
          <p:nvPr/>
        </p:nvPicPr>
        <p:blipFill rotWithShape="1">
          <a:blip r:embed="rId3">
            <a:alphaModFix/>
          </a:blip>
          <a:srcRect/>
          <a:stretch/>
        </p:blipFill>
        <p:spPr>
          <a:xfrm>
            <a:off x="6781800" y="4572000"/>
            <a:ext cx="1955800" cy="1485900"/>
          </a:xfrm>
          <a:prstGeom prst="rect">
            <a:avLst/>
          </a:prstGeom>
          <a:noFill/>
          <a:ln>
            <a:noFill/>
          </a:ln>
        </p:spPr>
      </p:pic>
      <p:sp>
        <p:nvSpPr>
          <p:cNvPr id="237" name="Google Shape;237;p42"/>
          <p:cNvSpPr txBox="1">
            <a:spLocks noGrp="1"/>
          </p:cNvSpPr>
          <p:nvPr>
            <p:ph type="ctrTitle"/>
          </p:nvPr>
        </p:nvSpPr>
        <p:spPr>
          <a:xfrm>
            <a:off x="1257300" y="609600"/>
            <a:ext cx="66294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600"/>
              <a:buFont typeface="Arial"/>
              <a:buNone/>
            </a:pPr>
            <a:r>
              <a:rPr lang="en-US" sz="3600" b="1" i="0" u="none" strike="noStrike" cap="none">
                <a:solidFill>
                  <a:srgbClr val="7030A0"/>
                </a:solidFill>
                <a:latin typeface="Arial"/>
                <a:ea typeface="Arial"/>
                <a:cs typeface="Arial"/>
                <a:sym typeface="Arial"/>
              </a:rPr>
              <a:t>Learning Objectives</a:t>
            </a:r>
            <a:endParaRPr/>
          </a:p>
        </p:txBody>
      </p:sp>
      <p:sp>
        <p:nvSpPr>
          <p:cNvPr id="238" name="Google Shape;238;p42"/>
          <p:cNvSpPr txBox="1">
            <a:spLocks noGrp="1"/>
          </p:cNvSpPr>
          <p:nvPr>
            <p:ph type="subTitle" idx="1"/>
          </p:nvPr>
        </p:nvSpPr>
        <p:spPr>
          <a:xfrm>
            <a:off x="952500" y="1711625"/>
            <a:ext cx="7239000" cy="3886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30A0"/>
              </a:buClr>
              <a:buSzPts val="2400"/>
              <a:buFont typeface="Arial"/>
              <a:buChar char="•"/>
            </a:pPr>
            <a:r>
              <a:rPr lang="en-US" sz="2400" b="0" i="0" u="none" strike="noStrike" cap="none">
                <a:solidFill>
                  <a:srgbClr val="005072"/>
                </a:solidFill>
                <a:latin typeface="Arial"/>
                <a:ea typeface="Arial"/>
                <a:cs typeface="Arial"/>
                <a:sym typeface="Arial"/>
              </a:rPr>
              <a:t>Define the </a:t>
            </a:r>
            <a:r>
              <a:rPr lang="en-US" sz="2400" b="1" i="0" u="none" strike="noStrike" cap="none">
                <a:solidFill>
                  <a:srgbClr val="005072"/>
                </a:solidFill>
                <a:latin typeface="Arial"/>
                <a:ea typeface="Arial"/>
                <a:cs typeface="Arial"/>
                <a:sym typeface="Arial"/>
              </a:rPr>
              <a:t>key concepts of GBA+</a:t>
            </a:r>
            <a:endParaRPr/>
          </a:p>
          <a:p>
            <a:pPr marL="342900" marR="0" lvl="0" indent="-342900" algn="l" rtl="0">
              <a:lnSpc>
                <a:spcPct val="100000"/>
              </a:lnSpc>
              <a:spcBef>
                <a:spcPts val="1800"/>
              </a:spcBef>
              <a:spcAft>
                <a:spcPts val="0"/>
              </a:spcAft>
              <a:buClr>
                <a:srgbClr val="7030A0"/>
              </a:buClr>
              <a:buSzPts val="2400"/>
              <a:buFont typeface="Arial"/>
              <a:buChar char="•"/>
            </a:pPr>
            <a:r>
              <a:rPr lang="en-US" sz="2400" b="0" i="0" u="none" strike="noStrike" cap="none">
                <a:solidFill>
                  <a:srgbClr val="005072"/>
                </a:solidFill>
                <a:latin typeface="Arial"/>
                <a:ea typeface="Arial"/>
                <a:cs typeface="Arial"/>
                <a:sym typeface="Arial"/>
              </a:rPr>
              <a:t>Recognize how sex, gender, intersectionality and root causes can </a:t>
            </a:r>
            <a:r>
              <a:rPr lang="en-US" sz="2400" b="1" i="0" u="none" strike="noStrike" cap="none">
                <a:solidFill>
                  <a:srgbClr val="005072"/>
                </a:solidFill>
                <a:latin typeface="Arial"/>
                <a:ea typeface="Arial"/>
                <a:cs typeface="Arial"/>
                <a:sym typeface="Arial"/>
              </a:rPr>
              <a:t>influence the outcomes</a:t>
            </a:r>
            <a:r>
              <a:rPr lang="en-US" sz="2400" b="0" i="0" u="none" strike="noStrike" cap="none">
                <a:solidFill>
                  <a:srgbClr val="005072"/>
                </a:solidFill>
                <a:latin typeface="Arial"/>
                <a:ea typeface="Arial"/>
                <a:cs typeface="Arial"/>
                <a:sym typeface="Arial"/>
              </a:rPr>
              <a:t> of policies, programs, and legislation</a:t>
            </a:r>
            <a:endParaRPr/>
          </a:p>
          <a:p>
            <a:pPr marL="342900" marR="0" lvl="0" indent="-342900" algn="l" rtl="0">
              <a:lnSpc>
                <a:spcPct val="100000"/>
              </a:lnSpc>
              <a:spcBef>
                <a:spcPts val="1800"/>
              </a:spcBef>
              <a:spcAft>
                <a:spcPts val="0"/>
              </a:spcAft>
              <a:buClr>
                <a:srgbClr val="7030A0"/>
              </a:buClr>
              <a:buSzPts val="2400"/>
              <a:buFont typeface="Arial"/>
              <a:buChar char="•"/>
            </a:pPr>
            <a:r>
              <a:rPr lang="en-US" sz="2400" b="1" i="0" u="none" strike="noStrike" cap="none">
                <a:solidFill>
                  <a:srgbClr val="005072"/>
                </a:solidFill>
                <a:latin typeface="Arial"/>
                <a:ea typeface="Arial"/>
                <a:cs typeface="Arial"/>
                <a:sym typeface="Arial"/>
              </a:rPr>
              <a:t>Apply</a:t>
            </a:r>
            <a:r>
              <a:rPr lang="en-US" sz="2400" b="0" i="0" u="none" strike="noStrike" cap="none">
                <a:solidFill>
                  <a:srgbClr val="005072"/>
                </a:solidFill>
                <a:latin typeface="Arial"/>
                <a:ea typeface="Arial"/>
                <a:cs typeface="Arial"/>
                <a:sym typeface="Arial"/>
              </a:rPr>
              <a:t> some basic GBA+ concepts and processes</a:t>
            </a:r>
            <a:endParaRPr sz="2400" b="0" i="0" u="none" strike="noStrike" cap="none">
              <a:solidFill>
                <a:srgbClr val="005072"/>
              </a:solidFill>
              <a:latin typeface="Arial"/>
              <a:ea typeface="Arial"/>
              <a:cs typeface="Arial"/>
              <a:sym typeface="Arial"/>
            </a:endParaRPr>
          </a:p>
          <a:p>
            <a:pPr marL="342900" marR="0" lvl="0" indent="-342900" algn="l" rtl="0">
              <a:lnSpc>
                <a:spcPct val="100000"/>
              </a:lnSpc>
              <a:spcBef>
                <a:spcPts val="1800"/>
              </a:spcBef>
              <a:spcAft>
                <a:spcPts val="0"/>
              </a:spcAft>
              <a:buClr>
                <a:srgbClr val="7030A0"/>
              </a:buClr>
              <a:buSzPts val="2400"/>
              <a:buFont typeface="Arial"/>
              <a:buChar char="•"/>
            </a:pPr>
            <a:r>
              <a:rPr lang="en-US"/>
              <a:t>See how GBA+ is complementary to ABCD</a:t>
            </a:r>
            <a:endParaRPr/>
          </a:p>
          <a:p>
            <a:pPr marL="0" marR="0" lvl="0" indent="0" algn="ctr" rtl="0">
              <a:spcBef>
                <a:spcPts val="1080"/>
              </a:spcBef>
              <a:spcAft>
                <a:spcPts val="0"/>
              </a:spcAft>
              <a:buClr>
                <a:srgbClr val="005072"/>
              </a:buClr>
              <a:buSzPts val="2400"/>
              <a:buFont typeface="Arial"/>
              <a:buNone/>
            </a:pPr>
            <a:endParaRPr sz="2400" b="0" i="0" u="none" strike="noStrike" cap="none">
              <a:solidFill>
                <a:srgbClr val="005072"/>
              </a:solidFill>
              <a:latin typeface="Arial"/>
              <a:ea typeface="Arial"/>
              <a:cs typeface="Arial"/>
              <a:sym typeface="Arial"/>
            </a:endParaRPr>
          </a:p>
        </p:txBody>
      </p:sp>
      <p:sp>
        <p:nvSpPr>
          <p:cNvPr id="239" name="Google Shape;239;p42"/>
          <p:cNvSpPr txBox="1"/>
          <p:nvPr/>
        </p:nvSpPr>
        <p:spPr>
          <a:xfrm>
            <a:off x="7848600" y="6356350"/>
            <a:ext cx="1066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5072"/>
              </a:buClr>
              <a:buSzPts val="1200"/>
              <a:buFont typeface="Arial"/>
              <a:buNone/>
            </a:pPr>
            <a:fld id="{00000000-1234-1234-1234-123412341234}" type="slidenum">
              <a:rPr lang="en-US" sz="1200" b="0" i="0" u="none" strike="noStrike" cap="none">
                <a:solidFill>
                  <a:srgbClr val="005072"/>
                </a:solidFill>
                <a:latin typeface="Arial"/>
                <a:ea typeface="Arial"/>
                <a:cs typeface="Arial"/>
                <a:sym typeface="Arial"/>
              </a:r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8" name="Google Shape;388;p60"/>
          <p:cNvGrpSpPr/>
          <p:nvPr/>
        </p:nvGrpSpPr>
        <p:grpSpPr>
          <a:xfrm>
            <a:off x="1810512" y="231648"/>
            <a:ext cx="6480048" cy="6138673"/>
            <a:chOff x="0" y="0"/>
            <a:chExt cx="2147483647" cy="2147483647"/>
          </a:xfrm>
        </p:grpSpPr>
        <p:grpSp>
          <p:nvGrpSpPr>
            <p:cNvPr id="389" name="Google Shape;389;p60"/>
            <p:cNvGrpSpPr/>
            <p:nvPr/>
          </p:nvGrpSpPr>
          <p:grpSpPr>
            <a:xfrm>
              <a:off x="0" y="0"/>
              <a:ext cx="2147483647" cy="2147483647"/>
              <a:chOff x="0" y="0"/>
              <a:chExt cx="2147483647" cy="2147483647"/>
            </a:xfrm>
          </p:grpSpPr>
          <p:pic>
            <p:nvPicPr>
              <p:cNvPr id="390" name="Google Shape;390;p60" descr="Image result for it's the same distance"/>
              <p:cNvPicPr preferRelativeResize="0"/>
              <p:nvPr/>
            </p:nvPicPr>
            <p:blipFill rotWithShape="1">
              <a:blip r:embed="rId3">
                <a:alphaModFix/>
              </a:blip>
              <a:srcRect/>
              <a:stretch/>
            </p:blipFill>
            <p:spPr>
              <a:xfrm>
                <a:off x="0" y="0"/>
                <a:ext cx="2147483647" cy="2147483647"/>
              </a:xfrm>
              <a:prstGeom prst="rect">
                <a:avLst/>
              </a:prstGeom>
              <a:noFill/>
              <a:ln>
                <a:noFill/>
              </a:ln>
            </p:spPr>
          </p:pic>
          <p:sp>
            <p:nvSpPr>
              <p:cNvPr id="391" name="Google Shape;391;p60"/>
              <p:cNvSpPr txBox="1"/>
              <p:nvPr/>
            </p:nvSpPr>
            <p:spPr>
              <a:xfrm>
                <a:off x="799658" y="212189470"/>
                <a:ext cx="1267892449" cy="111070771"/>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92" name="Google Shape;392;p60"/>
            <p:cNvSpPr/>
            <p:nvPr/>
          </p:nvSpPr>
          <p:spPr>
            <a:xfrm>
              <a:off x="306461911" y="212189470"/>
              <a:ext cx="656568381" cy="482046416"/>
            </a:xfrm>
            <a:prstGeom prst="wedgeEllipseCallout">
              <a:avLst>
                <a:gd name="adj1" fmla="val 6300"/>
                <a:gd name="adj2" fmla="val 24300"/>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It’s the same distance!</a:t>
              </a:r>
              <a:endParaRPr/>
            </a:p>
          </p:txBody>
        </p:sp>
      </p:grpSp>
      <p:sp>
        <p:nvSpPr>
          <p:cNvPr id="393" name="Google Shape;393;p60"/>
          <p:cNvSpPr txBox="1"/>
          <p:nvPr/>
        </p:nvSpPr>
        <p:spPr>
          <a:xfrm>
            <a:off x="7848600" y="6356350"/>
            <a:ext cx="10668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1"/>
          <p:cNvSpPr txBox="1"/>
          <p:nvPr/>
        </p:nvSpPr>
        <p:spPr>
          <a:xfrm>
            <a:off x="899150" y="1118625"/>
            <a:ext cx="3324300" cy="4991100"/>
          </a:xfrm>
          <a:prstGeom prst="rect">
            <a:avLst/>
          </a:prstGeom>
          <a:noFill/>
          <a:ln>
            <a:noFill/>
          </a:ln>
        </p:spPr>
        <p:txBody>
          <a:bodyPr spcFirstLastPara="1" wrap="square" lIns="91425" tIns="45700" rIns="91425" bIns="45700" anchor="ctr" anchorCtr="0">
            <a:noAutofit/>
          </a:bodyPr>
          <a:lstStyle/>
          <a:p>
            <a:pPr marL="361950" marR="0" lvl="1" indent="-161925" algn="l" rtl="0">
              <a:lnSpc>
                <a:spcPct val="100000"/>
              </a:lnSpc>
              <a:spcBef>
                <a:spcPts val="0"/>
              </a:spcBef>
              <a:spcAft>
                <a:spcPts val="0"/>
              </a:spcAft>
              <a:buClr>
                <a:srgbClr val="7030A0"/>
              </a:buClr>
              <a:buSzPts val="2000"/>
              <a:buFont typeface="Arial"/>
              <a:buChar char="•"/>
            </a:pPr>
            <a:r>
              <a:rPr lang="en-US" sz="2000" b="0" i="0" u="none" strike="noStrike" cap="none">
                <a:solidFill>
                  <a:schemeClr val="dk2"/>
                </a:solidFill>
                <a:latin typeface="Arial"/>
                <a:ea typeface="Arial"/>
                <a:cs typeface="Arial"/>
                <a:sym typeface="Arial"/>
              </a:rPr>
              <a:t>Means treatment according to people’s </a:t>
            </a:r>
            <a:r>
              <a:rPr lang="en-US" sz="2000" b="1" i="1" u="none" strike="noStrike" cap="none">
                <a:solidFill>
                  <a:srgbClr val="7030A0"/>
                </a:solidFill>
                <a:latin typeface="Arial"/>
                <a:ea typeface="Arial"/>
                <a:cs typeface="Arial"/>
                <a:sym typeface="Arial"/>
              </a:rPr>
              <a:t>respective needs</a:t>
            </a:r>
            <a:r>
              <a:rPr lang="en-US" sz="2000" b="0" i="0" u="none" strike="noStrike" cap="none">
                <a:solidFill>
                  <a:srgbClr val="0081AB"/>
                </a:solidFill>
                <a:latin typeface="Arial"/>
                <a:ea typeface="Arial"/>
                <a:cs typeface="Arial"/>
                <a:sym typeface="Arial"/>
              </a:rPr>
              <a:t>.</a:t>
            </a:r>
            <a:endParaRPr/>
          </a:p>
          <a:p>
            <a:pPr marL="361950" marR="0" lvl="1" indent="-161925" algn="l" rtl="0">
              <a:lnSpc>
                <a:spcPct val="100000"/>
              </a:lnSpc>
              <a:spcBef>
                <a:spcPts val="1800"/>
              </a:spcBef>
              <a:spcAft>
                <a:spcPts val="0"/>
              </a:spcAft>
              <a:buClr>
                <a:srgbClr val="7030A0"/>
              </a:buClr>
              <a:buSzPts val="2000"/>
              <a:buFont typeface="Arial"/>
              <a:buChar char="•"/>
            </a:pPr>
            <a:r>
              <a:rPr lang="en-US" sz="2000" b="0" i="0" u="none" strike="noStrike" cap="none">
                <a:solidFill>
                  <a:schemeClr val="dk2"/>
                </a:solidFill>
                <a:latin typeface="Arial"/>
                <a:ea typeface="Arial"/>
                <a:cs typeface="Arial"/>
                <a:sym typeface="Arial"/>
              </a:rPr>
              <a:t>May require </a:t>
            </a:r>
            <a:r>
              <a:rPr lang="en-US" sz="2000" b="1" i="1" u="none" strike="noStrike" cap="none">
                <a:solidFill>
                  <a:srgbClr val="7030A0"/>
                </a:solidFill>
                <a:latin typeface="Arial"/>
                <a:ea typeface="Arial"/>
                <a:cs typeface="Arial"/>
                <a:sym typeface="Arial"/>
              </a:rPr>
              <a:t>different  treatment </a:t>
            </a:r>
            <a:r>
              <a:rPr lang="en-US" sz="2000" b="0" i="0" u="none" strike="noStrike" cap="none">
                <a:solidFill>
                  <a:schemeClr val="dk2"/>
                </a:solidFill>
                <a:latin typeface="Arial"/>
                <a:ea typeface="Arial"/>
                <a:cs typeface="Arial"/>
                <a:sym typeface="Arial"/>
              </a:rPr>
              <a:t>or compensation for historical or social disadvantages. </a:t>
            </a:r>
            <a:endParaRPr/>
          </a:p>
          <a:p>
            <a:pPr marL="361950" marR="0" lvl="1" indent="-161925" algn="l" rtl="0">
              <a:lnSpc>
                <a:spcPct val="100000"/>
              </a:lnSpc>
              <a:spcBef>
                <a:spcPts val="1800"/>
              </a:spcBef>
              <a:spcAft>
                <a:spcPts val="0"/>
              </a:spcAft>
              <a:buClr>
                <a:srgbClr val="7030A0"/>
              </a:buClr>
              <a:buSzPts val="2000"/>
              <a:buFont typeface="Arial"/>
              <a:buChar char="•"/>
            </a:pPr>
            <a:r>
              <a:rPr lang="en-US" sz="2000" b="0" i="0" u="none" strike="noStrike" cap="none">
                <a:solidFill>
                  <a:schemeClr val="dk2"/>
                </a:solidFill>
                <a:latin typeface="Arial"/>
                <a:ea typeface="Arial"/>
                <a:cs typeface="Arial"/>
                <a:sym typeface="Arial"/>
              </a:rPr>
              <a:t>Ensures people have </a:t>
            </a:r>
            <a:r>
              <a:rPr lang="en-US" sz="2000" b="1" i="1" u="none" strike="noStrike" cap="none">
                <a:solidFill>
                  <a:srgbClr val="7030A0"/>
                </a:solidFill>
                <a:latin typeface="Arial"/>
                <a:ea typeface="Arial"/>
                <a:cs typeface="Arial"/>
                <a:sym typeface="Arial"/>
              </a:rPr>
              <a:t>appropriate measures </a:t>
            </a:r>
            <a:r>
              <a:rPr lang="en-US" sz="2000" b="0" i="0" u="none" strike="noStrike" cap="none">
                <a:solidFill>
                  <a:schemeClr val="dk2"/>
                </a:solidFill>
                <a:latin typeface="Arial"/>
                <a:ea typeface="Arial"/>
                <a:cs typeface="Arial"/>
                <a:sym typeface="Arial"/>
              </a:rPr>
              <a:t>to achieve their desires, needs, and aspirations.</a:t>
            </a:r>
            <a:endParaRPr/>
          </a:p>
        </p:txBody>
      </p:sp>
      <p:sp>
        <p:nvSpPr>
          <p:cNvPr id="399" name="Google Shape;399;p61"/>
          <p:cNvSpPr txBox="1"/>
          <p:nvPr/>
        </p:nvSpPr>
        <p:spPr>
          <a:xfrm>
            <a:off x="644650" y="295275"/>
            <a:ext cx="3200400" cy="68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200"/>
              <a:buFont typeface="Arial"/>
              <a:buNone/>
            </a:pPr>
            <a:r>
              <a:rPr lang="en-US" sz="3200" b="1" i="0" u="none">
                <a:solidFill>
                  <a:srgbClr val="7030A0"/>
                </a:solidFill>
                <a:latin typeface="Arial"/>
                <a:ea typeface="Arial"/>
                <a:cs typeface="Arial"/>
                <a:sym typeface="Arial"/>
              </a:rPr>
              <a:t>EQUITY</a:t>
            </a:r>
            <a:endParaRPr/>
          </a:p>
        </p:txBody>
      </p:sp>
      <p:sp>
        <p:nvSpPr>
          <p:cNvPr id="400" name="Google Shape;400;p61"/>
          <p:cNvSpPr txBox="1"/>
          <p:nvPr/>
        </p:nvSpPr>
        <p:spPr>
          <a:xfrm>
            <a:off x="7848600" y="6356350"/>
            <a:ext cx="10668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21</a:t>
            </a:fld>
            <a:endParaRPr/>
          </a:p>
        </p:txBody>
      </p:sp>
      <p:sp>
        <p:nvSpPr>
          <p:cNvPr id="401" name="Google Shape;401;p61"/>
          <p:cNvSpPr txBox="1"/>
          <p:nvPr/>
        </p:nvSpPr>
        <p:spPr>
          <a:xfrm>
            <a:off x="4831600" y="295275"/>
            <a:ext cx="3379800" cy="68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200"/>
              <a:buFont typeface="Arial"/>
              <a:buNone/>
            </a:pPr>
            <a:r>
              <a:rPr lang="en-US" sz="3200" b="1" i="0" u="none">
                <a:solidFill>
                  <a:srgbClr val="7030A0"/>
                </a:solidFill>
                <a:latin typeface="Arial"/>
                <a:ea typeface="Arial"/>
                <a:cs typeface="Arial"/>
                <a:sym typeface="Arial"/>
              </a:rPr>
              <a:t>EQUALITY</a:t>
            </a:r>
            <a:endParaRPr/>
          </a:p>
        </p:txBody>
      </p:sp>
      <p:sp>
        <p:nvSpPr>
          <p:cNvPr id="402" name="Google Shape;402;p61"/>
          <p:cNvSpPr txBox="1"/>
          <p:nvPr/>
        </p:nvSpPr>
        <p:spPr>
          <a:xfrm>
            <a:off x="4315600" y="981075"/>
            <a:ext cx="3895800" cy="5029200"/>
          </a:xfrm>
          <a:prstGeom prst="rect">
            <a:avLst/>
          </a:prstGeom>
          <a:noFill/>
          <a:ln>
            <a:noFill/>
          </a:ln>
        </p:spPr>
        <p:txBody>
          <a:bodyPr spcFirstLastPara="1" wrap="square" lIns="91425" tIns="45700" rIns="91425" bIns="45700" anchor="ctr" anchorCtr="0">
            <a:noAutofit/>
          </a:bodyPr>
          <a:lstStyle/>
          <a:p>
            <a:pPr marL="542925" marR="0" lvl="1" indent="-276225" algn="l" rtl="0">
              <a:lnSpc>
                <a:spcPct val="100000"/>
              </a:lnSpc>
              <a:spcBef>
                <a:spcPts val="0"/>
              </a:spcBef>
              <a:spcAft>
                <a:spcPts val="0"/>
              </a:spcAft>
              <a:buClr>
                <a:srgbClr val="7030A0"/>
              </a:buClr>
              <a:buSzPts val="2000"/>
              <a:buFont typeface="Arial"/>
              <a:buChar char="•"/>
            </a:pPr>
            <a:r>
              <a:rPr lang="en-US" sz="2000" b="0" i="0" u="none" strike="noStrike" cap="none">
                <a:solidFill>
                  <a:schemeClr val="dk2"/>
                </a:solidFill>
                <a:latin typeface="Arial"/>
                <a:ea typeface="Arial"/>
                <a:cs typeface="Arial"/>
                <a:sym typeface="Arial"/>
              </a:rPr>
              <a:t>Achieved when everyone enjoys the same rights and all people </a:t>
            </a:r>
            <a:r>
              <a:rPr lang="en-US" sz="2000" b="1" i="1" u="none" strike="noStrike" cap="none">
                <a:solidFill>
                  <a:srgbClr val="7030A0"/>
                </a:solidFill>
                <a:latin typeface="Arial"/>
                <a:ea typeface="Arial"/>
                <a:cs typeface="Arial"/>
                <a:sym typeface="Arial"/>
              </a:rPr>
              <a:t>benefit equally </a:t>
            </a:r>
            <a:r>
              <a:rPr lang="en-US" sz="2000" b="0" i="0" u="none" strike="noStrike" cap="none">
                <a:solidFill>
                  <a:schemeClr val="dk2"/>
                </a:solidFill>
                <a:latin typeface="Arial"/>
                <a:ea typeface="Arial"/>
                <a:cs typeface="Arial"/>
                <a:sym typeface="Arial"/>
              </a:rPr>
              <a:t>in all aspects of society; </a:t>
            </a:r>
            <a:endParaRPr/>
          </a:p>
          <a:p>
            <a:pPr marL="542925" marR="0" lvl="1" indent="-276225" algn="l" rtl="0">
              <a:lnSpc>
                <a:spcPct val="100000"/>
              </a:lnSpc>
              <a:spcBef>
                <a:spcPts val="1800"/>
              </a:spcBef>
              <a:spcAft>
                <a:spcPts val="0"/>
              </a:spcAft>
              <a:buClr>
                <a:srgbClr val="7030A0"/>
              </a:buClr>
              <a:buSzPts val="2000"/>
              <a:buFont typeface="Arial"/>
              <a:buChar char="•"/>
            </a:pPr>
            <a:r>
              <a:rPr lang="en-US" sz="2000" b="0" i="0" u="none" strike="noStrike" cap="none">
                <a:solidFill>
                  <a:schemeClr val="dk2"/>
                </a:solidFill>
                <a:latin typeface="Arial"/>
                <a:ea typeface="Arial"/>
                <a:cs typeface="Arial"/>
                <a:sym typeface="Arial"/>
              </a:rPr>
              <a:t>Factors such as gender, race, sexual orientation, socioeconomic status, etc.</a:t>
            </a:r>
            <a:r>
              <a:rPr lang="en-US" sz="2000" b="0" i="0" u="none" strike="noStrike" cap="none">
                <a:solidFill>
                  <a:srgbClr val="0081AB"/>
                </a:solidFill>
                <a:latin typeface="Arial"/>
                <a:ea typeface="Arial"/>
                <a:cs typeface="Arial"/>
                <a:sym typeface="Arial"/>
              </a:rPr>
              <a:t> </a:t>
            </a:r>
            <a:r>
              <a:rPr lang="en-US" sz="2000" b="1" i="1" u="none" strike="noStrike" cap="none">
                <a:solidFill>
                  <a:srgbClr val="7030A0"/>
                </a:solidFill>
                <a:latin typeface="Arial"/>
                <a:ea typeface="Arial"/>
                <a:cs typeface="Arial"/>
                <a:sym typeface="Arial"/>
              </a:rPr>
              <a:t>do not limit</a:t>
            </a:r>
            <a:r>
              <a:rPr lang="en-US" sz="2000" b="0" i="1" u="none" strike="noStrike" cap="none">
                <a:solidFill>
                  <a:srgbClr val="7030A0"/>
                </a:solidFill>
                <a:latin typeface="Arial"/>
                <a:ea typeface="Arial"/>
                <a:cs typeface="Arial"/>
                <a:sym typeface="Arial"/>
              </a:rPr>
              <a:t> </a:t>
            </a:r>
            <a:r>
              <a:rPr lang="en-US" sz="2000" b="0" i="0" u="none" strike="noStrike" cap="none">
                <a:solidFill>
                  <a:schemeClr val="dk2"/>
                </a:solidFill>
                <a:latin typeface="Arial"/>
                <a:ea typeface="Arial"/>
                <a:cs typeface="Arial"/>
                <a:sym typeface="Arial"/>
              </a:rPr>
              <a:t>those rights and benefits; and </a:t>
            </a:r>
            <a:endParaRPr/>
          </a:p>
          <a:p>
            <a:pPr marL="542925" marR="0" lvl="1" indent="-276225" algn="l" rtl="0">
              <a:lnSpc>
                <a:spcPct val="100000"/>
              </a:lnSpc>
              <a:spcBef>
                <a:spcPts val="1800"/>
              </a:spcBef>
              <a:spcAft>
                <a:spcPts val="0"/>
              </a:spcAft>
              <a:buClr>
                <a:srgbClr val="7030A0"/>
              </a:buClr>
              <a:buSzPts val="2000"/>
              <a:buFont typeface="Arial"/>
              <a:buChar char="•"/>
            </a:pPr>
            <a:r>
              <a:rPr lang="en-US" sz="2000" b="0" i="0" u="none" strike="noStrike" cap="none">
                <a:solidFill>
                  <a:schemeClr val="dk2"/>
                </a:solidFill>
                <a:latin typeface="Arial"/>
                <a:ea typeface="Arial"/>
                <a:cs typeface="Arial"/>
                <a:sym typeface="Arial"/>
              </a:rPr>
              <a:t>The different behaviours, aspirations and needs of people are </a:t>
            </a:r>
            <a:r>
              <a:rPr lang="en-US" sz="2000" b="1" i="1" u="none" strike="noStrike" cap="none">
                <a:solidFill>
                  <a:srgbClr val="7030A0"/>
                </a:solidFill>
                <a:latin typeface="Arial"/>
                <a:ea typeface="Arial"/>
                <a:cs typeface="Arial"/>
                <a:sym typeface="Arial"/>
              </a:rPr>
              <a:t>equally valued</a:t>
            </a:r>
            <a:r>
              <a:rPr lang="en-US" sz="2000" b="0" i="0" u="none" strike="noStrike" cap="none">
                <a:solidFill>
                  <a:srgbClr val="0081AB"/>
                </a:solidFill>
                <a:latin typeface="Arial"/>
                <a:ea typeface="Arial"/>
                <a:cs typeface="Arial"/>
                <a:sym typeface="Arial"/>
              </a:rPr>
              <a: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2"/>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	EQUITY and EQUALITY</a:t>
            </a:r>
            <a:endParaRPr/>
          </a:p>
        </p:txBody>
      </p:sp>
      <p:sp>
        <p:nvSpPr>
          <p:cNvPr id="408" name="Google Shape;408;p62"/>
          <p:cNvSpPr txBox="1"/>
          <p:nvPr/>
        </p:nvSpPr>
        <p:spPr>
          <a:xfrm>
            <a:off x="1447800" y="419100"/>
            <a:ext cx="7515225"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2700"/>
              <a:buFont typeface="Arial"/>
              <a:buNone/>
            </a:pPr>
            <a:endParaRPr/>
          </a:p>
        </p:txBody>
      </p:sp>
      <p:sp>
        <p:nvSpPr>
          <p:cNvPr id="409" name="Google Shape;409;p62"/>
          <p:cNvSpPr txBox="1"/>
          <p:nvPr/>
        </p:nvSpPr>
        <p:spPr>
          <a:xfrm>
            <a:off x="2057400" y="5608637"/>
            <a:ext cx="3048000"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a:p>
        </p:txBody>
      </p:sp>
      <p:sp>
        <p:nvSpPr>
          <p:cNvPr id="410" name="Google Shape;410;p62"/>
          <p:cNvSpPr txBox="1"/>
          <p:nvPr/>
        </p:nvSpPr>
        <p:spPr>
          <a:xfrm>
            <a:off x="5638800" y="5608637"/>
            <a:ext cx="3048000"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a:p>
        </p:txBody>
      </p:sp>
      <p:sp>
        <p:nvSpPr>
          <p:cNvPr id="411" name="Google Shape;411;p62"/>
          <p:cNvSpPr txBox="1"/>
          <p:nvPr/>
        </p:nvSpPr>
        <p:spPr>
          <a:xfrm>
            <a:off x="7848600" y="6356350"/>
            <a:ext cx="10668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22</a:t>
            </a:fld>
            <a:endParaRPr/>
          </a:p>
        </p:txBody>
      </p:sp>
      <p:pic>
        <p:nvPicPr>
          <p:cNvPr id="412" name="Google Shape;412;p62"/>
          <p:cNvPicPr preferRelativeResize="0"/>
          <p:nvPr/>
        </p:nvPicPr>
        <p:blipFill>
          <a:blip r:embed="rId3">
            <a:alphaModFix/>
          </a:blip>
          <a:stretch>
            <a:fillRect/>
          </a:stretch>
        </p:blipFill>
        <p:spPr>
          <a:xfrm>
            <a:off x="1226363" y="829150"/>
            <a:ext cx="6691276" cy="4779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3"/>
          <p:cNvSpPr txBox="1">
            <a:spLocks noGrp="1"/>
          </p:cNvSpPr>
          <p:nvPr>
            <p:ph type="title"/>
          </p:nvPr>
        </p:nvSpPr>
        <p:spPr>
          <a:xfrm>
            <a:off x="1143000" y="1868275"/>
            <a:ext cx="6858000" cy="11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000000"/>
              </a:solidFill>
            </a:endParaRPr>
          </a:p>
        </p:txBody>
      </p:sp>
      <p:sp>
        <p:nvSpPr>
          <p:cNvPr id="419" name="Google Shape;419;p63"/>
          <p:cNvSpPr txBox="1">
            <a:spLocks noGrp="1"/>
          </p:cNvSpPr>
          <p:nvPr>
            <p:ph type="body" idx="1"/>
          </p:nvPr>
        </p:nvSpPr>
        <p:spPr>
          <a:xfrm>
            <a:off x="1143000" y="3011275"/>
            <a:ext cx="6858000" cy="2209800"/>
          </a:xfrm>
          <a:prstGeom prst="rect">
            <a:avLst/>
          </a:prstGeom>
        </p:spPr>
        <p:txBody>
          <a:bodyPr spcFirstLastPara="1" wrap="square" lIns="91425" tIns="45700" rIns="91425" bIns="45700" anchor="t" anchorCtr="0">
            <a:noAutofit/>
          </a:bodyPr>
          <a:lstStyle/>
          <a:p>
            <a:pPr marL="0" lvl="0" indent="0" algn="ctr" rtl="0">
              <a:spcBef>
                <a:spcPts val="480"/>
              </a:spcBef>
              <a:spcAft>
                <a:spcPts val="0"/>
              </a:spcAft>
              <a:buNone/>
            </a:pPr>
            <a:endParaRPr/>
          </a:p>
        </p:txBody>
      </p:sp>
      <p:sp>
        <p:nvSpPr>
          <p:cNvPr id="420" name="Google Shape;420;p63"/>
          <p:cNvSpPr txBox="1">
            <a:spLocks noGrp="1"/>
          </p:cNvSpPr>
          <p:nvPr>
            <p:ph type="sldNum" idx="12"/>
          </p:nvPr>
        </p:nvSpPr>
        <p:spPr>
          <a:xfrm>
            <a:off x="7848600" y="6356350"/>
            <a:ext cx="106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fld id="{00000000-1234-1234-1234-123412341234}" type="slidenum">
              <a:rPr lang="en-US"/>
              <a:t>23</a:t>
            </a:fld>
            <a:endParaRPr sz="1000">
              <a:solidFill>
                <a:schemeClr val="dk2"/>
              </a:solidFill>
            </a:endParaRPr>
          </a:p>
        </p:txBody>
      </p:sp>
      <p:pic>
        <p:nvPicPr>
          <p:cNvPr id="421" name="Google Shape;421;p63"/>
          <p:cNvPicPr preferRelativeResize="0"/>
          <p:nvPr/>
        </p:nvPicPr>
        <p:blipFill>
          <a:blip r:embed="rId3">
            <a:alphaModFix/>
          </a:blip>
          <a:stretch>
            <a:fillRect/>
          </a:stretch>
        </p:blipFill>
        <p:spPr>
          <a:xfrm>
            <a:off x="2581275" y="1381125"/>
            <a:ext cx="3981450" cy="4095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4" descr="Image result for sandra jensen"/>
          <p:cNvSpPr txBox="1"/>
          <p:nvPr/>
        </p:nvSpPr>
        <p:spPr>
          <a:xfrm>
            <a:off x="0"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7" name="Google Shape;427;p64"/>
          <p:cNvSpPr txBox="1"/>
          <p:nvPr/>
        </p:nvSpPr>
        <p:spPr>
          <a:xfrm>
            <a:off x="1019974" y="194675"/>
            <a:ext cx="7239000" cy="68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200"/>
              <a:buFont typeface="Arial"/>
              <a:buNone/>
            </a:pPr>
            <a:r>
              <a:rPr lang="en-US" sz="3200" b="1" i="0" u="none">
                <a:solidFill>
                  <a:srgbClr val="7030A0"/>
                </a:solidFill>
                <a:latin typeface="Arial"/>
                <a:ea typeface="Arial"/>
                <a:cs typeface="Arial"/>
                <a:sym typeface="Arial"/>
              </a:rPr>
              <a:t>Root Causes</a:t>
            </a:r>
            <a:endParaRPr/>
          </a:p>
        </p:txBody>
      </p:sp>
      <p:sp>
        <p:nvSpPr>
          <p:cNvPr id="428" name="Google Shape;428;p64"/>
          <p:cNvSpPr/>
          <p:nvPr/>
        </p:nvSpPr>
        <p:spPr>
          <a:xfrm>
            <a:off x="4364037" y="3208337"/>
            <a:ext cx="1936750" cy="1223962"/>
          </a:xfrm>
          <a:prstGeom prst="ellipse">
            <a:avLst/>
          </a:prstGeom>
          <a:gradFill>
            <a:gsLst>
              <a:gs pos="0">
                <a:srgbClr val="DAFDA7"/>
              </a:gs>
              <a:gs pos="35000">
                <a:srgbClr val="E4FDC2"/>
              </a:gs>
              <a:gs pos="100000">
                <a:srgbClr val="F5FFE6"/>
              </a:gs>
            </a:gsLst>
            <a:lin ang="16200000" scaled="0"/>
          </a:gradFill>
          <a:ln>
            <a:noFill/>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6600"/>
              </a:buClr>
              <a:buSzPts val="1600"/>
              <a:buFont typeface="Arial"/>
              <a:buNone/>
            </a:pPr>
            <a:r>
              <a:rPr lang="en-US" sz="1600" b="1" i="0" u="none">
                <a:solidFill>
                  <a:srgbClr val="006600"/>
                </a:solidFill>
                <a:latin typeface="Arial"/>
                <a:ea typeface="Arial"/>
                <a:cs typeface="Arial"/>
                <a:sym typeface="Arial"/>
              </a:rPr>
              <a:t>Individual</a:t>
            </a:r>
            <a:endParaRPr/>
          </a:p>
          <a:p>
            <a:pPr marL="0" marR="0" lvl="0" indent="0" algn="ctr" rtl="0">
              <a:lnSpc>
                <a:spcPct val="100000"/>
              </a:lnSpc>
              <a:spcBef>
                <a:spcPts val="0"/>
              </a:spcBef>
              <a:spcAft>
                <a:spcPts val="0"/>
              </a:spcAft>
              <a:buClr>
                <a:srgbClr val="006600"/>
              </a:buClr>
              <a:buSzPts val="1600"/>
              <a:buFont typeface="Arial"/>
              <a:buNone/>
            </a:pPr>
            <a:r>
              <a:rPr lang="en-US" sz="1600" b="1" i="0" u="none">
                <a:solidFill>
                  <a:srgbClr val="006600"/>
                </a:solidFill>
                <a:latin typeface="Arial"/>
                <a:ea typeface="Arial"/>
                <a:cs typeface="Arial"/>
                <a:sym typeface="Arial"/>
              </a:rPr>
              <a:t>&amp; Community</a:t>
            </a:r>
            <a:endParaRPr/>
          </a:p>
        </p:txBody>
      </p:sp>
      <p:sp>
        <p:nvSpPr>
          <p:cNvPr id="429" name="Google Shape;429;p64"/>
          <p:cNvSpPr/>
          <p:nvPr/>
        </p:nvSpPr>
        <p:spPr>
          <a:xfrm>
            <a:off x="1566849" y="3208325"/>
            <a:ext cx="1936800" cy="1268400"/>
          </a:xfrm>
          <a:prstGeom prst="ellipse">
            <a:avLst/>
          </a:prstGeom>
          <a:gradFill>
            <a:gsLst>
              <a:gs pos="0">
                <a:srgbClr val="A3C4FF"/>
              </a:gs>
              <a:gs pos="35000">
                <a:srgbClr val="BFD5FF"/>
              </a:gs>
              <a:gs pos="100000">
                <a:srgbClr val="E5EEFF"/>
              </a:gs>
            </a:gsLst>
            <a:lin ang="16200000" scaled="0"/>
          </a:gradFill>
          <a:ln>
            <a:noFill/>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76092"/>
              </a:buClr>
              <a:buSzPts val="1800"/>
              <a:buFont typeface="Arial"/>
              <a:buNone/>
            </a:pPr>
            <a:r>
              <a:rPr lang="en-US" sz="1800" b="1" i="0" u="none">
                <a:solidFill>
                  <a:srgbClr val="376092"/>
                </a:solidFill>
                <a:latin typeface="Arial"/>
                <a:ea typeface="Arial"/>
                <a:cs typeface="Arial"/>
                <a:sym typeface="Arial"/>
              </a:rPr>
              <a:t>Patriarchy</a:t>
            </a:r>
            <a:endParaRPr/>
          </a:p>
        </p:txBody>
      </p:sp>
      <p:sp>
        <p:nvSpPr>
          <p:cNvPr id="430" name="Google Shape;430;p64"/>
          <p:cNvSpPr/>
          <p:nvPr/>
        </p:nvSpPr>
        <p:spPr>
          <a:xfrm>
            <a:off x="2681275" y="5157775"/>
            <a:ext cx="2154300" cy="1379400"/>
          </a:xfrm>
          <a:prstGeom prst="ellipse">
            <a:avLst/>
          </a:prstGeom>
          <a:gradFill>
            <a:gsLst>
              <a:gs pos="0">
                <a:srgbClr val="FFBE86"/>
              </a:gs>
              <a:gs pos="35000">
                <a:srgbClr val="FFD0AA"/>
              </a:gs>
              <a:gs pos="100000">
                <a:srgbClr val="FFEBDB"/>
              </a:gs>
            </a:gsLst>
            <a:lin ang="16200000" scaled="0"/>
          </a:gradFill>
          <a:ln>
            <a:noFill/>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984807"/>
              </a:buClr>
              <a:buSzPts val="1600"/>
              <a:buFont typeface="Arial"/>
              <a:buNone/>
            </a:pPr>
            <a:r>
              <a:rPr lang="en-US" sz="1600" b="1" i="0" u="none">
                <a:solidFill>
                  <a:srgbClr val="984807"/>
                </a:solidFill>
                <a:latin typeface="Arial"/>
                <a:ea typeface="Arial"/>
                <a:cs typeface="Arial"/>
                <a:sym typeface="Arial"/>
              </a:rPr>
              <a:t>Homophobia</a:t>
            </a:r>
            <a:endParaRPr/>
          </a:p>
        </p:txBody>
      </p:sp>
      <p:sp>
        <p:nvSpPr>
          <p:cNvPr id="431" name="Google Shape;431;p64"/>
          <p:cNvSpPr/>
          <p:nvPr/>
        </p:nvSpPr>
        <p:spPr>
          <a:xfrm>
            <a:off x="6313487" y="5157787"/>
            <a:ext cx="1800225" cy="1223962"/>
          </a:xfrm>
          <a:prstGeom prst="ellipse">
            <a:avLst/>
          </a:prstGeom>
          <a:gradFill>
            <a:gsLst>
              <a:gs pos="0">
                <a:srgbClr val="FFA2A1"/>
              </a:gs>
              <a:gs pos="35000">
                <a:srgbClr val="FFBEBD"/>
              </a:gs>
              <a:gs pos="100000">
                <a:srgbClr val="FFE5E5"/>
              </a:gs>
            </a:gsLst>
            <a:lin ang="16200000" scaled="0"/>
          </a:gradFill>
          <a:ln>
            <a:noFill/>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32523"/>
              </a:buClr>
              <a:buSzPts val="1800"/>
              <a:buFont typeface="Arial"/>
              <a:buNone/>
            </a:pPr>
            <a:r>
              <a:rPr lang="en-US" sz="1800" b="1" i="0" u="none">
                <a:solidFill>
                  <a:srgbClr val="632523"/>
                </a:solidFill>
                <a:latin typeface="Arial"/>
                <a:ea typeface="Arial"/>
                <a:cs typeface="Arial"/>
                <a:sym typeface="Arial"/>
              </a:rPr>
              <a:t>Sexism</a:t>
            </a:r>
            <a:endParaRPr/>
          </a:p>
        </p:txBody>
      </p:sp>
      <p:sp>
        <p:nvSpPr>
          <p:cNvPr id="432" name="Google Shape;432;p64"/>
          <p:cNvSpPr/>
          <p:nvPr/>
        </p:nvSpPr>
        <p:spPr>
          <a:xfrm>
            <a:off x="7169150" y="3387725"/>
            <a:ext cx="1800225" cy="1223962"/>
          </a:xfrm>
          <a:prstGeom prst="ellipse">
            <a:avLst/>
          </a:prstGeom>
          <a:gradFill>
            <a:gsLst>
              <a:gs pos="0">
                <a:srgbClr val="BCBCBC"/>
              </a:gs>
              <a:gs pos="35000">
                <a:srgbClr val="D0D0D0"/>
              </a:gs>
              <a:gs pos="100000">
                <a:srgbClr val="EDEDED"/>
              </a:gs>
            </a:gsLst>
            <a:lin ang="16200000" scaled="0"/>
          </a:gradFill>
          <a:ln>
            <a:noFill/>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Racism</a:t>
            </a:r>
            <a:endParaRPr/>
          </a:p>
        </p:txBody>
      </p:sp>
      <p:sp>
        <p:nvSpPr>
          <p:cNvPr id="433" name="Google Shape;433;p64"/>
          <p:cNvSpPr/>
          <p:nvPr/>
        </p:nvSpPr>
        <p:spPr>
          <a:xfrm>
            <a:off x="6740525" y="1550600"/>
            <a:ext cx="2154300" cy="1486200"/>
          </a:xfrm>
          <a:prstGeom prst="ellipse">
            <a:avLst/>
          </a:prstGeom>
          <a:solidFill>
            <a:srgbClr val="C4BD97"/>
          </a:solidFill>
          <a:ln>
            <a:noFill/>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a:solidFill>
                  <a:srgbClr val="000000"/>
                </a:solidFill>
                <a:latin typeface="Arial"/>
                <a:ea typeface="Arial"/>
                <a:cs typeface="Arial"/>
                <a:sym typeface="Arial"/>
              </a:rPr>
              <a:t>Islamophobia</a:t>
            </a:r>
            <a:endParaRPr/>
          </a:p>
        </p:txBody>
      </p:sp>
      <p:sp>
        <p:nvSpPr>
          <p:cNvPr id="434" name="Google Shape;434;p64"/>
          <p:cNvSpPr/>
          <p:nvPr/>
        </p:nvSpPr>
        <p:spPr>
          <a:xfrm>
            <a:off x="4304550" y="1031062"/>
            <a:ext cx="1906500" cy="1224000"/>
          </a:xfrm>
          <a:prstGeom prst="ellipse">
            <a:avLst/>
          </a:prstGeom>
          <a:gradFill>
            <a:gsLst>
              <a:gs pos="0">
                <a:srgbClr val="9EEAFF"/>
              </a:gs>
              <a:gs pos="35000">
                <a:srgbClr val="BBEFFF"/>
              </a:gs>
              <a:gs pos="100000">
                <a:srgbClr val="E4F9FF"/>
              </a:gs>
            </a:gsLst>
            <a:lin ang="16200000" scaled="0"/>
          </a:gradFill>
          <a:ln>
            <a:noFill/>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7375E"/>
              </a:buClr>
              <a:buSzPts val="1600"/>
              <a:buFont typeface="Arial"/>
              <a:buNone/>
            </a:pPr>
            <a:r>
              <a:rPr lang="en-US" sz="1600" b="1" i="0" u="none">
                <a:solidFill>
                  <a:srgbClr val="17375E"/>
                </a:solidFill>
                <a:latin typeface="Arial"/>
                <a:ea typeface="Arial"/>
                <a:cs typeface="Arial"/>
                <a:sym typeface="Arial"/>
              </a:rPr>
              <a:t>Colonialism</a:t>
            </a:r>
            <a:endParaRPr/>
          </a:p>
        </p:txBody>
      </p:sp>
      <p:sp>
        <p:nvSpPr>
          <p:cNvPr id="435" name="Google Shape;435;p64"/>
          <p:cNvSpPr/>
          <p:nvPr/>
        </p:nvSpPr>
        <p:spPr>
          <a:xfrm>
            <a:off x="2181225" y="1744662"/>
            <a:ext cx="1800225" cy="1223962"/>
          </a:xfrm>
          <a:prstGeom prst="ellipse">
            <a:avLst/>
          </a:prstGeom>
          <a:gradFill>
            <a:gsLst>
              <a:gs pos="0">
                <a:srgbClr val="C9B5E8"/>
              </a:gs>
              <a:gs pos="35000">
                <a:srgbClr val="D9CBEE"/>
              </a:gs>
              <a:gs pos="100000">
                <a:srgbClr val="F0EAF9"/>
              </a:gs>
            </a:gsLst>
            <a:lin ang="16200000" scaled="0"/>
          </a:gradFill>
          <a:ln>
            <a:noFill/>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030A0"/>
              </a:buClr>
              <a:buSzPts val="1800"/>
              <a:buFont typeface="Arial"/>
              <a:buNone/>
            </a:pPr>
            <a:r>
              <a:rPr lang="en-US" sz="1800" b="1" i="0" u="none">
                <a:solidFill>
                  <a:srgbClr val="7030A0"/>
                </a:solidFill>
                <a:latin typeface="Arial"/>
                <a:ea typeface="Arial"/>
                <a:cs typeface="Arial"/>
                <a:sym typeface="Arial"/>
              </a:rPr>
              <a:t>Classism</a:t>
            </a:r>
            <a:endParaRPr/>
          </a:p>
        </p:txBody>
      </p:sp>
      <p:cxnSp>
        <p:nvCxnSpPr>
          <p:cNvPr id="436" name="Google Shape;436;p64"/>
          <p:cNvCxnSpPr/>
          <p:nvPr/>
        </p:nvCxnSpPr>
        <p:spPr>
          <a:xfrm rot="10800000">
            <a:off x="5322887" y="2295525"/>
            <a:ext cx="0" cy="912812"/>
          </a:xfrm>
          <a:prstGeom prst="straightConnector1">
            <a:avLst/>
          </a:prstGeom>
          <a:noFill/>
          <a:ln w="38100" cap="flat" cmpd="sng">
            <a:solidFill>
              <a:srgbClr val="4BACC6"/>
            </a:solidFill>
            <a:prstDash val="solid"/>
            <a:miter lim="800000"/>
            <a:headEnd type="none" w="med" len="med"/>
            <a:tailEnd type="stealth" w="med" len="med"/>
          </a:ln>
          <a:effectLst>
            <a:outerShdw blurRad="63500" dist="23000" dir="5400000">
              <a:srgbClr val="000000">
                <a:alpha val="34901"/>
              </a:srgbClr>
            </a:outerShdw>
          </a:effectLst>
        </p:spPr>
      </p:cxnSp>
      <p:cxnSp>
        <p:nvCxnSpPr>
          <p:cNvPr id="437" name="Google Shape;437;p64"/>
          <p:cNvCxnSpPr/>
          <p:nvPr/>
        </p:nvCxnSpPr>
        <p:spPr>
          <a:xfrm rot="10800000" flipH="1">
            <a:off x="6018212" y="2789237"/>
            <a:ext cx="885825" cy="598487"/>
          </a:xfrm>
          <a:prstGeom prst="straightConnector1">
            <a:avLst/>
          </a:prstGeom>
          <a:noFill/>
          <a:ln w="38100" cap="flat" cmpd="sng">
            <a:solidFill>
              <a:srgbClr val="C4BD97"/>
            </a:solidFill>
            <a:prstDash val="solid"/>
            <a:miter lim="800000"/>
            <a:headEnd type="none" w="med" len="med"/>
            <a:tailEnd type="stealth" w="med" len="med"/>
          </a:ln>
          <a:effectLst>
            <a:outerShdw blurRad="63500" dist="23000" dir="5400000">
              <a:srgbClr val="000000">
                <a:alpha val="34901"/>
              </a:srgbClr>
            </a:outerShdw>
          </a:effectLst>
        </p:spPr>
      </p:cxnSp>
      <p:cxnSp>
        <p:nvCxnSpPr>
          <p:cNvPr id="438" name="Google Shape;438;p64"/>
          <p:cNvCxnSpPr/>
          <p:nvPr/>
        </p:nvCxnSpPr>
        <p:spPr>
          <a:xfrm>
            <a:off x="6300787" y="3865562"/>
            <a:ext cx="869950" cy="0"/>
          </a:xfrm>
          <a:prstGeom prst="straightConnector1">
            <a:avLst/>
          </a:prstGeom>
          <a:noFill/>
          <a:ln w="38100" cap="flat" cmpd="sng">
            <a:solidFill>
              <a:srgbClr val="7F7F7F"/>
            </a:solidFill>
            <a:prstDash val="solid"/>
            <a:miter lim="800000"/>
            <a:headEnd type="none" w="med" len="med"/>
            <a:tailEnd type="stealth" w="med" len="med"/>
          </a:ln>
          <a:effectLst>
            <a:outerShdw blurRad="63500" dist="23000" dir="5400000">
              <a:srgbClr val="000000">
                <a:alpha val="34901"/>
              </a:srgbClr>
            </a:outerShdw>
          </a:effectLst>
        </p:spPr>
      </p:cxnSp>
      <p:cxnSp>
        <p:nvCxnSpPr>
          <p:cNvPr id="439" name="Google Shape;439;p64"/>
          <p:cNvCxnSpPr/>
          <p:nvPr/>
        </p:nvCxnSpPr>
        <p:spPr>
          <a:xfrm flipH="1">
            <a:off x="4356100" y="4365625"/>
            <a:ext cx="566737" cy="971550"/>
          </a:xfrm>
          <a:prstGeom prst="straightConnector1">
            <a:avLst/>
          </a:prstGeom>
          <a:noFill/>
          <a:ln w="38100" cap="flat" cmpd="sng">
            <a:solidFill>
              <a:srgbClr val="F79646"/>
            </a:solidFill>
            <a:prstDash val="solid"/>
            <a:miter lim="800000"/>
            <a:headEnd type="none" w="med" len="med"/>
            <a:tailEnd type="stealth" w="med" len="med"/>
          </a:ln>
          <a:effectLst>
            <a:outerShdw blurRad="63500" dist="23000" dir="5400000">
              <a:srgbClr val="000000">
                <a:alpha val="34901"/>
              </a:srgbClr>
            </a:outerShdw>
          </a:effectLst>
        </p:spPr>
      </p:cxnSp>
      <p:cxnSp>
        <p:nvCxnSpPr>
          <p:cNvPr id="440" name="Google Shape;440;p64"/>
          <p:cNvCxnSpPr/>
          <p:nvPr/>
        </p:nvCxnSpPr>
        <p:spPr>
          <a:xfrm rot="10800000">
            <a:off x="3717925" y="2789237"/>
            <a:ext cx="930275" cy="598487"/>
          </a:xfrm>
          <a:prstGeom prst="straightConnector1">
            <a:avLst/>
          </a:prstGeom>
          <a:noFill/>
          <a:ln w="38100" cap="flat" cmpd="sng">
            <a:solidFill>
              <a:srgbClr val="8064A2"/>
            </a:solidFill>
            <a:prstDash val="solid"/>
            <a:miter lim="800000"/>
            <a:headEnd type="none" w="med" len="med"/>
            <a:tailEnd type="stealth" w="med" len="med"/>
          </a:ln>
          <a:effectLst>
            <a:outerShdw blurRad="63500" dist="23000" dir="5400000">
              <a:srgbClr val="000000">
                <a:alpha val="34901"/>
              </a:srgbClr>
            </a:outerShdw>
          </a:effectLst>
        </p:spPr>
      </p:cxnSp>
      <p:cxnSp>
        <p:nvCxnSpPr>
          <p:cNvPr id="441" name="Google Shape;441;p64"/>
          <p:cNvCxnSpPr/>
          <p:nvPr/>
        </p:nvCxnSpPr>
        <p:spPr>
          <a:xfrm rot="10800000">
            <a:off x="3503612" y="3875087"/>
            <a:ext cx="860425" cy="0"/>
          </a:xfrm>
          <a:prstGeom prst="straightConnector1">
            <a:avLst/>
          </a:prstGeom>
          <a:noFill/>
          <a:ln w="38100" cap="flat" cmpd="sng">
            <a:solidFill>
              <a:schemeClr val="accent1"/>
            </a:solidFill>
            <a:prstDash val="solid"/>
            <a:miter lim="800000"/>
            <a:headEnd type="none" w="med" len="med"/>
            <a:tailEnd type="stealth" w="med" len="med"/>
          </a:ln>
          <a:effectLst>
            <a:outerShdw blurRad="63500" dist="23000" dir="5400000">
              <a:srgbClr val="000000">
                <a:alpha val="34901"/>
              </a:srgbClr>
            </a:outerShdw>
          </a:effectLst>
        </p:spPr>
      </p:cxnSp>
      <p:cxnSp>
        <p:nvCxnSpPr>
          <p:cNvPr id="442" name="Google Shape;442;p64"/>
          <p:cNvCxnSpPr/>
          <p:nvPr/>
        </p:nvCxnSpPr>
        <p:spPr>
          <a:xfrm>
            <a:off x="5821362" y="4365625"/>
            <a:ext cx="755650" cy="971550"/>
          </a:xfrm>
          <a:prstGeom prst="straightConnector1">
            <a:avLst/>
          </a:prstGeom>
          <a:noFill/>
          <a:ln w="38100" cap="flat" cmpd="sng">
            <a:solidFill>
              <a:schemeClr val="accent2"/>
            </a:solidFill>
            <a:prstDash val="solid"/>
            <a:miter lim="800000"/>
            <a:headEnd type="none" w="med" len="med"/>
            <a:tailEnd type="stealth" w="med" len="med"/>
          </a:ln>
          <a:effectLst>
            <a:outerShdw blurRad="63500" dist="23000" dir="5400000">
              <a:srgbClr val="000000">
                <a:alpha val="34901"/>
              </a:srgbClr>
            </a:outerShdw>
          </a:effectLst>
        </p:spPr>
      </p:cxnSp>
      <p:sp>
        <p:nvSpPr>
          <p:cNvPr id="443" name="Google Shape;443;p64"/>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5072"/>
              </a:buClr>
              <a:buSzPts val="1200"/>
              <a:buFont typeface="Arial"/>
              <a:buNone/>
            </a:pPr>
            <a:fld id="{00000000-1234-1234-1234-123412341234}" type="slidenum">
              <a:rPr lang="en-US" sz="1200" b="0" i="0" u="none">
                <a:solidFill>
                  <a:srgbClr val="005072"/>
                </a:solidFill>
                <a:latin typeface="Arial"/>
                <a:ea typeface="Arial"/>
                <a:cs typeface="Arial"/>
                <a:sym typeface="Arial"/>
              </a:rP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5"/>
          <p:cNvSpPr txBox="1">
            <a:spLocks noGrp="1"/>
          </p:cNvSpPr>
          <p:nvPr>
            <p:ph type="title"/>
          </p:nvPr>
        </p:nvSpPr>
        <p:spPr>
          <a:xfrm>
            <a:off x="1676400" y="152400"/>
            <a:ext cx="72390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600"/>
              <a:buFont typeface="Arial"/>
              <a:buNone/>
            </a:pPr>
            <a:r>
              <a:rPr lang="en-US" sz="3600" b="1" i="0" u="none" strike="noStrike" cap="none">
                <a:solidFill>
                  <a:srgbClr val="7030A0"/>
                </a:solidFill>
                <a:latin typeface="Arial"/>
                <a:ea typeface="Arial"/>
                <a:cs typeface="Arial"/>
                <a:sym typeface="Arial"/>
              </a:rPr>
              <a:t>“Race”, Racism and Ethnicity</a:t>
            </a:r>
            <a:endParaRPr/>
          </a:p>
        </p:txBody>
      </p:sp>
      <p:sp>
        <p:nvSpPr>
          <p:cNvPr id="449" name="Google Shape;449;p65"/>
          <p:cNvSpPr txBox="1">
            <a:spLocks noGrp="1"/>
          </p:cNvSpPr>
          <p:nvPr>
            <p:ph type="body" idx="1"/>
          </p:nvPr>
        </p:nvSpPr>
        <p:spPr>
          <a:xfrm>
            <a:off x="2097087" y="1295400"/>
            <a:ext cx="6705600" cy="3530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30A0"/>
              </a:buClr>
              <a:buSzPts val="2000"/>
              <a:buFont typeface="Arial"/>
              <a:buChar char="•"/>
            </a:pPr>
            <a:r>
              <a:rPr lang="en-US" sz="2000" b="1" i="0" u="none">
                <a:solidFill>
                  <a:srgbClr val="7030A0"/>
                </a:solidFill>
                <a:latin typeface="Arial"/>
                <a:ea typeface="Arial"/>
                <a:cs typeface="Arial"/>
                <a:sym typeface="Arial"/>
              </a:rPr>
              <a:t>Race: </a:t>
            </a:r>
            <a:r>
              <a:rPr lang="en-US" sz="2000" b="0" i="0" u="none">
                <a:solidFill>
                  <a:srgbClr val="005072"/>
                </a:solidFill>
                <a:latin typeface="Arial"/>
                <a:ea typeface="Arial"/>
                <a:cs typeface="Arial"/>
                <a:sym typeface="Arial"/>
              </a:rPr>
              <a:t>a group of people identified as distinct from other groups because of </a:t>
            </a:r>
            <a:r>
              <a:rPr lang="en-US" sz="2000" b="1" i="1" u="none">
                <a:solidFill>
                  <a:srgbClr val="E46C0A"/>
                </a:solidFill>
                <a:latin typeface="Arial"/>
                <a:ea typeface="Arial"/>
                <a:cs typeface="Arial"/>
                <a:sym typeface="Arial"/>
              </a:rPr>
              <a:t>supposed</a:t>
            </a:r>
            <a:r>
              <a:rPr lang="en-US" sz="2000" b="0" i="0" u="none">
                <a:solidFill>
                  <a:srgbClr val="7030A0"/>
                </a:solidFill>
                <a:latin typeface="Arial"/>
                <a:ea typeface="Arial"/>
                <a:cs typeface="Arial"/>
                <a:sym typeface="Arial"/>
              </a:rPr>
              <a:t> </a:t>
            </a:r>
            <a:r>
              <a:rPr lang="en-US" sz="2000" b="0" i="0" u="none">
                <a:solidFill>
                  <a:srgbClr val="005072"/>
                </a:solidFill>
                <a:latin typeface="Arial"/>
                <a:ea typeface="Arial"/>
                <a:cs typeface="Arial"/>
                <a:sym typeface="Arial"/>
              </a:rPr>
              <a:t>physical or genetic traits shared by the group.</a:t>
            </a:r>
            <a:endParaRPr/>
          </a:p>
          <a:p>
            <a:pPr marL="342900" marR="0" lvl="0" indent="-342900" algn="just" rtl="0">
              <a:lnSpc>
                <a:spcPct val="100000"/>
              </a:lnSpc>
              <a:spcBef>
                <a:spcPts val="1600"/>
              </a:spcBef>
              <a:spcAft>
                <a:spcPts val="0"/>
              </a:spcAft>
              <a:buClr>
                <a:srgbClr val="7030A0"/>
              </a:buClr>
              <a:buSzPts val="2000"/>
              <a:buFont typeface="Arial"/>
              <a:buChar char="•"/>
            </a:pPr>
            <a:r>
              <a:rPr lang="en-US" sz="2000" b="1" i="0" u="none">
                <a:solidFill>
                  <a:srgbClr val="7030A0"/>
                </a:solidFill>
                <a:latin typeface="Arial"/>
                <a:ea typeface="Arial"/>
                <a:cs typeface="Arial"/>
                <a:sym typeface="Arial"/>
              </a:rPr>
              <a:t>Racism: </a:t>
            </a:r>
            <a:r>
              <a:rPr lang="en-US" sz="2000" b="0" i="0" u="none">
                <a:solidFill>
                  <a:srgbClr val="005072"/>
                </a:solidFill>
                <a:latin typeface="Arial"/>
                <a:ea typeface="Arial"/>
                <a:cs typeface="Arial"/>
                <a:sym typeface="Arial"/>
              </a:rPr>
              <a:t>the belief that </a:t>
            </a:r>
            <a:r>
              <a:rPr lang="en-US" sz="2000" b="1" i="1" u="none">
                <a:solidFill>
                  <a:srgbClr val="E46C0A"/>
                </a:solidFill>
                <a:latin typeface="Arial"/>
                <a:ea typeface="Arial"/>
                <a:cs typeface="Arial"/>
                <a:sym typeface="Arial"/>
              </a:rPr>
              <a:t>race</a:t>
            </a:r>
            <a:r>
              <a:rPr lang="en-US" sz="2000" b="1" i="1" u="none">
                <a:solidFill>
                  <a:srgbClr val="7030A0"/>
                </a:solidFill>
                <a:latin typeface="Arial"/>
                <a:ea typeface="Arial"/>
                <a:cs typeface="Arial"/>
                <a:sym typeface="Arial"/>
              </a:rPr>
              <a:t> </a:t>
            </a:r>
            <a:r>
              <a:rPr lang="en-US" sz="2000" b="0" i="0" u="none">
                <a:solidFill>
                  <a:srgbClr val="005072"/>
                </a:solidFill>
                <a:latin typeface="Arial"/>
                <a:ea typeface="Arial"/>
                <a:cs typeface="Arial"/>
                <a:sym typeface="Arial"/>
              </a:rPr>
              <a:t>accounts for differences in human character or ability and that a particular race is superior to others. Often exhibited through comments and behaviours that are meant to </a:t>
            </a:r>
            <a:r>
              <a:rPr lang="en-US" sz="2000" b="1" i="1" u="none">
                <a:solidFill>
                  <a:srgbClr val="E46C0A"/>
                </a:solidFill>
                <a:latin typeface="Arial"/>
                <a:ea typeface="Arial"/>
                <a:cs typeface="Arial"/>
                <a:sym typeface="Arial"/>
              </a:rPr>
              <a:t>offend</a:t>
            </a:r>
            <a:r>
              <a:rPr lang="en-US" sz="2000" b="0" i="0" u="none">
                <a:solidFill>
                  <a:srgbClr val="005072"/>
                </a:solidFill>
                <a:latin typeface="Arial"/>
                <a:ea typeface="Arial"/>
                <a:cs typeface="Arial"/>
                <a:sym typeface="Arial"/>
              </a:rPr>
              <a:t> and </a:t>
            </a:r>
            <a:r>
              <a:rPr lang="en-US" sz="2000" b="1" i="1" u="none">
                <a:solidFill>
                  <a:srgbClr val="E46C0A"/>
                </a:solidFill>
                <a:latin typeface="Arial"/>
                <a:ea typeface="Arial"/>
                <a:cs typeface="Arial"/>
                <a:sym typeface="Arial"/>
              </a:rPr>
              <a:t>oppress</a:t>
            </a:r>
            <a:r>
              <a:rPr lang="en-US" sz="2000" b="0" i="0" u="none">
                <a:solidFill>
                  <a:srgbClr val="E46C0A"/>
                </a:solidFill>
                <a:latin typeface="Arial"/>
                <a:ea typeface="Arial"/>
                <a:cs typeface="Arial"/>
                <a:sym typeface="Arial"/>
              </a:rPr>
              <a:t> </a:t>
            </a:r>
            <a:r>
              <a:rPr lang="en-US" sz="2000" b="1" i="1" u="none">
                <a:solidFill>
                  <a:srgbClr val="E46C0A"/>
                </a:solidFill>
                <a:latin typeface="Arial"/>
                <a:ea typeface="Arial"/>
                <a:cs typeface="Arial"/>
                <a:sym typeface="Arial"/>
              </a:rPr>
              <a:t>a specific group of people while privileging another.</a:t>
            </a:r>
            <a:endParaRPr sz="2000" b="0" i="0" u="none">
              <a:solidFill>
                <a:srgbClr val="E46C0A"/>
              </a:solidFill>
              <a:latin typeface="Arial"/>
              <a:ea typeface="Arial"/>
              <a:cs typeface="Arial"/>
              <a:sym typeface="Arial"/>
            </a:endParaRPr>
          </a:p>
          <a:p>
            <a:pPr marL="342900" marR="0" lvl="0" indent="-215900" algn="l" rtl="0">
              <a:spcBef>
                <a:spcPts val="1600"/>
              </a:spcBef>
              <a:spcAft>
                <a:spcPts val="0"/>
              </a:spcAft>
              <a:buClr>
                <a:srgbClr val="005072"/>
              </a:buClr>
              <a:buSzPts val="2000"/>
              <a:buFont typeface="Arial"/>
              <a:buNone/>
            </a:pPr>
            <a:endParaRPr sz="2000" b="0" i="0" u="none">
              <a:solidFill>
                <a:srgbClr val="E46C0A"/>
              </a:solidFill>
              <a:latin typeface="Arial"/>
              <a:ea typeface="Arial"/>
              <a:cs typeface="Arial"/>
              <a:sym typeface="Arial"/>
            </a:endParaRPr>
          </a:p>
        </p:txBody>
      </p:sp>
      <p:grpSp>
        <p:nvGrpSpPr>
          <p:cNvPr id="450" name="Google Shape;450;p65"/>
          <p:cNvGrpSpPr/>
          <p:nvPr/>
        </p:nvGrpSpPr>
        <p:grpSpPr>
          <a:xfrm>
            <a:off x="112712" y="1295400"/>
            <a:ext cx="3316287" cy="4357687"/>
            <a:chOff x="0" y="0"/>
            <a:chExt cx="2147483647" cy="2147483647"/>
          </a:xfrm>
        </p:grpSpPr>
        <p:sp>
          <p:nvSpPr>
            <p:cNvPr id="451" name="Google Shape;451;p65"/>
            <p:cNvSpPr/>
            <p:nvPr/>
          </p:nvSpPr>
          <p:spPr>
            <a:xfrm>
              <a:off x="0" y="0"/>
              <a:ext cx="1184251537" cy="375516234"/>
            </a:xfrm>
            <a:prstGeom prst="ellipse">
              <a:avLst/>
            </a:prstGeom>
            <a:solidFill>
              <a:srgbClr val="DBEEF4"/>
            </a:solidFill>
            <a:ln>
              <a:noFill/>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1800"/>
                <a:buFont typeface="Arial"/>
                <a:buNone/>
              </a:pPr>
              <a:r>
                <a:rPr lang="en-US" sz="1800" b="1" i="0" u="none">
                  <a:solidFill>
                    <a:srgbClr val="7F7F7F"/>
                  </a:solidFill>
                  <a:latin typeface="Arial"/>
                  <a:ea typeface="Arial"/>
                  <a:cs typeface="Arial"/>
                  <a:sym typeface="Arial"/>
                </a:rPr>
                <a:t>stereotypes</a:t>
              </a:r>
              <a:endParaRPr/>
            </a:p>
          </p:txBody>
        </p:sp>
        <p:sp>
          <p:nvSpPr>
            <p:cNvPr id="452" name="Google Shape;452;p65"/>
            <p:cNvSpPr/>
            <p:nvPr/>
          </p:nvSpPr>
          <p:spPr>
            <a:xfrm>
              <a:off x="203543224" y="776066811"/>
              <a:ext cx="1282939190" cy="375516234"/>
            </a:xfrm>
            <a:prstGeom prst="ellipse">
              <a:avLst/>
            </a:prstGeom>
            <a:solidFill>
              <a:srgbClr val="93CDDD"/>
            </a:solidFill>
            <a:ln>
              <a:noFill/>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04040"/>
                </a:buClr>
                <a:buSzPts val="2200"/>
                <a:buFont typeface="Arial"/>
                <a:buNone/>
              </a:pPr>
              <a:r>
                <a:rPr lang="en-US" sz="2200" b="1" i="0" u="none">
                  <a:solidFill>
                    <a:srgbClr val="404040"/>
                  </a:solidFill>
                  <a:latin typeface="Arial"/>
                  <a:ea typeface="Arial"/>
                  <a:cs typeface="Arial"/>
                  <a:sym typeface="Arial"/>
                </a:rPr>
                <a:t>prejudice</a:t>
              </a:r>
              <a:endParaRPr/>
            </a:p>
          </p:txBody>
        </p:sp>
        <p:sp>
          <p:nvSpPr>
            <p:cNvPr id="453" name="Google Shape;453;p65"/>
            <p:cNvSpPr/>
            <p:nvPr/>
          </p:nvSpPr>
          <p:spPr>
            <a:xfrm>
              <a:off x="124387208" y="1696864176"/>
              <a:ext cx="2023096438" cy="450619470"/>
            </a:xfrm>
            <a:prstGeom prst="ellipse">
              <a:avLst/>
            </a:prstGeom>
            <a:solidFill>
              <a:srgbClr val="215968"/>
            </a:solidFill>
            <a:ln>
              <a:noFill/>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600"/>
                <a:buFont typeface="Arial"/>
                <a:buNone/>
              </a:pPr>
              <a:r>
                <a:rPr lang="en-US" sz="2600" b="1" i="0" u="none">
                  <a:solidFill>
                    <a:schemeClr val="lt1"/>
                  </a:solidFill>
                  <a:latin typeface="Arial"/>
                  <a:ea typeface="Arial"/>
                  <a:cs typeface="Arial"/>
                  <a:sym typeface="Arial"/>
                </a:rPr>
                <a:t>discrimination</a:t>
              </a:r>
              <a:endParaRPr/>
            </a:p>
          </p:txBody>
        </p:sp>
        <p:cxnSp>
          <p:nvCxnSpPr>
            <p:cNvPr id="454" name="Google Shape;454;p65"/>
            <p:cNvCxnSpPr/>
            <p:nvPr/>
          </p:nvCxnSpPr>
          <p:spPr>
            <a:xfrm>
              <a:off x="625021615" y="382557404"/>
              <a:ext cx="219991176" cy="393509464"/>
            </a:xfrm>
            <a:prstGeom prst="straightConnector1">
              <a:avLst/>
            </a:prstGeom>
            <a:noFill/>
            <a:ln w="38100" cap="flat" cmpd="sng">
              <a:solidFill>
                <a:srgbClr val="403152"/>
              </a:solidFill>
              <a:prstDash val="solid"/>
              <a:miter lim="800000"/>
              <a:headEnd type="none" w="med" len="med"/>
              <a:tailEnd type="stealth" w="med" len="med"/>
            </a:ln>
          </p:spPr>
        </p:cxnSp>
        <p:cxnSp>
          <p:nvCxnSpPr>
            <p:cNvPr id="455" name="Google Shape;455;p65"/>
            <p:cNvCxnSpPr/>
            <p:nvPr/>
          </p:nvCxnSpPr>
          <p:spPr>
            <a:xfrm>
              <a:off x="986876255" y="1151583103"/>
              <a:ext cx="298118870" cy="545281080"/>
            </a:xfrm>
            <a:prstGeom prst="straightConnector1">
              <a:avLst/>
            </a:prstGeom>
            <a:noFill/>
            <a:ln w="38100" cap="flat" cmpd="sng">
              <a:solidFill>
                <a:srgbClr val="403152"/>
              </a:solidFill>
              <a:prstDash val="solid"/>
              <a:miter lim="800000"/>
              <a:headEnd type="none" w="med" len="med"/>
              <a:tailEnd type="stealth" w="med" len="med"/>
            </a:ln>
            <a:effectLst>
              <a:outerShdw blurRad="63500" dist="20000" dir="5400000">
                <a:srgbClr val="000000">
                  <a:alpha val="37647"/>
                </a:srgbClr>
              </a:outerShdw>
            </a:effectLst>
          </p:spPr>
        </p:cxnSp>
      </p:grpSp>
      <p:sp>
        <p:nvSpPr>
          <p:cNvPr id="456" name="Google Shape;456;p65"/>
          <p:cNvSpPr txBox="1"/>
          <p:nvPr/>
        </p:nvSpPr>
        <p:spPr>
          <a:xfrm>
            <a:off x="3409950" y="4419600"/>
            <a:ext cx="5562600" cy="22161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30A0"/>
              </a:buClr>
              <a:buSzPts val="2000"/>
              <a:buFont typeface="Arial"/>
              <a:buChar char="•"/>
            </a:pPr>
            <a:r>
              <a:rPr lang="en-US" sz="2000" b="1" i="0" u="none">
                <a:solidFill>
                  <a:srgbClr val="7030A0"/>
                </a:solidFill>
                <a:latin typeface="Arial"/>
                <a:ea typeface="Arial"/>
                <a:cs typeface="Arial"/>
                <a:sym typeface="Arial"/>
              </a:rPr>
              <a:t>Ethnicity</a:t>
            </a:r>
            <a:r>
              <a:rPr lang="en-US" sz="2000" b="0" i="0" u="none">
                <a:solidFill>
                  <a:srgbClr val="005072"/>
                </a:solidFill>
                <a:latin typeface="Arial"/>
                <a:ea typeface="Arial"/>
                <a:cs typeface="Arial"/>
                <a:sym typeface="Arial"/>
              </a:rPr>
              <a:t>: A </a:t>
            </a:r>
            <a:r>
              <a:rPr lang="en-US" sz="2000" b="1" i="0" u="none">
                <a:solidFill>
                  <a:srgbClr val="E46C0A"/>
                </a:solidFill>
                <a:latin typeface="Arial"/>
                <a:ea typeface="Arial"/>
                <a:cs typeface="Arial"/>
                <a:sym typeface="Arial"/>
              </a:rPr>
              <a:t>shared culture </a:t>
            </a:r>
            <a:r>
              <a:rPr lang="en-US" sz="2000" b="0" i="0" u="none">
                <a:solidFill>
                  <a:srgbClr val="005072"/>
                </a:solidFill>
                <a:latin typeface="Arial"/>
                <a:ea typeface="Arial"/>
                <a:cs typeface="Arial"/>
                <a:sym typeface="Arial"/>
              </a:rPr>
              <a:t>and </a:t>
            </a:r>
            <a:r>
              <a:rPr lang="en-US" sz="2000" b="1" i="0" u="none">
                <a:solidFill>
                  <a:srgbClr val="E46C0A"/>
                </a:solidFill>
                <a:latin typeface="Arial"/>
                <a:ea typeface="Arial"/>
                <a:cs typeface="Arial"/>
                <a:sym typeface="Arial"/>
              </a:rPr>
              <a:t>way of life</a:t>
            </a:r>
            <a:r>
              <a:rPr lang="en-US" sz="2000" b="0" i="0" u="none">
                <a:solidFill>
                  <a:srgbClr val="005072"/>
                </a:solidFill>
                <a:latin typeface="Arial"/>
                <a:ea typeface="Arial"/>
                <a:cs typeface="Arial"/>
                <a:sym typeface="Arial"/>
              </a:rPr>
              <a:t>. This can be reflected in language, religion, material culture such as clothing and food, and cultural products such as music and art. Ethnicity is often a major source of social cohesion and social conflict.</a:t>
            </a:r>
            <a:endParaRPr/>
          </a:p>
          <a:p>
            <a:pPr marL="0" marR="0" lvl="0" indent="0" algn="l" rtl="0">
              <a:lnSpc>
                <a:spcPct val="100000"/>
              </a:lnSpc>
              <a:spcBef>
                <a:spcPts val="0"/>
              </a:spcBef>
              <a:spcAft>
                <a:spcPts val="0"/>
              </a:spcAft>
              <a:buNone/>
            </a:pPr>
            <a:endParaRPr sz="2000" b="0" i="0" u="none">
              <a:solidFill>
                <a:srgbClr val="005072"/>
              </a:solidFill>
              <a:latin typeface="Arial"/>
              <a:ea typeface="Arial"/>
              <a:cs typeface="Arial"/>
              <a:sym typeface="Arial"/>
            </a:endParaRPr>
          </a:p>
        </p:txBody>
      </p:sp>
      <p:sp>
        <p:nvSpPr>
          <p:cNvPr id="457" name="Google Shape;457;p65"/>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25</a:t>
            </a:fld>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449">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449">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449">
                                            <p:txEl>
                                              <p:pRg st="2" end="2"/>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56"/>
                                        </p:tgtEl>
                                        <p:attrNameLst>
                                          <p:attrName>style.visibility</p:attrName>
                                        </p:attrNameLst>
                                      </p:cBhvr>
                                      <p:to>
                                        <p:strVal val="visible"/>
                                      </p:to>
                                    </p:set>
                                    <p:animEffect transition="in" filter="fade">
                                      <p:cBhvr>
                                        <p:cTn id="31" dur="10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6"/>
          <p:cNvSpPr txBox="1">
            <a:spLocks noGrp="1"/>
          </p:cNvSpPr>
          <p:nvPr>
            <p:ph type="title"/>
          </p:nvPr>
        </p:nvSpPr>
        <p:spPr>
          <a:xfrm>
            <a:off x="952500" y="2942425"/>
            <a:ext cx="7239000" cy="91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030A0"/>
              </a:buClr>
              <a:buSzPts val="3200"/>
              <a:buFont typeface="Arial"/>
              <a:buNone/>
            </a:pPr>
            <a:r>
              <a:rPr lang="en-US" sz="3200" b="1" i="0" u="none" strike="noStrike" cap="none">
                <a:solidFill>
                  <a:srgbClr val="7030A0"/>
                </a:solidFill>
                <a:latin typeface="Arial"/>
                <a:ea typeface="Arial"/>
                <a:cs typeface="Arial"/>
                <a:sym typeface="Arial"/>
              </a:rPr>
              <a:t>Gender-Based Analysis Plus (GBA+) in Practice</a:t>
            </a:r>
            <a:endParaRPr/>
          </a:p>
        </p:txBody>
      </p:sp>
      <p:sp>
        <p:nvSpPr>
          <p:cNvPr id="463" name="Google Shape;463;p66"/>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7"/>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27</a:t>
            </a:fld>
            <a:endParaRPr/>
          </a:p>
        </p:txBody>
      </p:sp>
      <p:pic>
        <p:nvPicPr>
          <p:cNvPr id="469" name="Google Shape;469;p67"/>
          <p:cNvPicPr preferRelativeResize="0"/>
          <p:nvPr/>
        </p:nvPicPr>
        <p:blipFill>
          <a:blip r:embed="rId3">
            <a:alphaModFix/>
          </a:blip>
          <a:stretch>
            <a:fillRect/>
          </a:stretch>
        </p:blipFill>
        <p:spPr>
          <a:xfrm>
            <a:off x="58125" y="1714500"/>
            <a:ext cx="9144003" cy="5143501"/>
          </a:xfrm>
          <a:prstGeom prst="rect">
            <a:avLst/>
          </a:prstGeom>
          <a:noFill/>
          <a:ln>
            <a:noFill/>
          </a:ln>
        </p:spPr>
      </p:pic>
      <p:sp>
        <p:nvSpPr>
          <p:cNvPr id="470" name="Google Shape;470;p67"/>
          <p:cNvSpPr txBox="1"/>
          <p:nvPr/>
        </p:nvSpPr>
        <p:spPr>
          <a:xfrm>
            <a:off x="1869450" y="0"/>
            <a:ext cx="5405100" cy="228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100" b="1">
                <a:solidFill>
                  <a:srgbClr val="7030A0"/>
                </a:solidFill>
              </a:rPr>
              <a:t>Application of GBA+</a:t>
            </a:r>
            <a:br>
              <a:rPr lang="en-US" sz="3200" b="1">
                <a:solidFill>
                  <a:srgbClr val="604A7B"/>
                </a:solidFill>
              </a:rPr>
            </a:b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8"/>
          <p:cNvSpPr txBox="1">
            <a:spLocks noGrp="1"/>
          </p:cNvSpPr>
          <p:nvPr>
            <p:ph type="title"/>
          </p:nvPr>
        </p:nvSpPr>
        <p:spPr>
          <a:xfrm>
            <a:off x="457200" y="274637"/>
            <a:ext cx="8229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6" name="Google Shape;476;p68"/>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endParaRPr/>
          </a:p>
        </p:txBody>
      </p:sp>
      <p:pic>
        <p:nvPicPr>
          <p:cNvPr id="477" name="Google Shape;477;p68"/>
          <p:cNvPicPr preferRelativeResize="0"/>
          <p:nvPr/>
        </p:nvPicPr>
        <p:blipFill>
          <a:blip r:embed="rId3">
            <a:alphaModFix/>
          </a:blip>
          <a:stretch>
            <a:fillRect/>
          </a:stretch>
        </p:blipFill>
        <p:spPr>
          <a:xfrm>
            <a:off x="2726313" y="1291500"/>
            <a:ext cx="3855274"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9"/>
          <p:cNvSpPr txBox="1">
            <a:spLocks noGrp="1"/>
          </p:cNvSpPr>
          <p:nvPr>
            <p:ph type="title"/>
          </p:nvPr>
        </p:nvSpPr>
        <p:spPr>
          <a:xfrm>
            <a:off x="457200" y="274637"/>
            <a:ext cx="8229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3" name="Google Shape;483;p69"/>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342900" lvl="0" indent="63500" algn="l" rtl="0">
              <a:spcBef>
                <a:spcPts val="640"/>
              </a:spcBef>
              <a:spcAft>
                <a:spcPts val="0"/>
              </a:spcAft>
              <a:buNone/>
            </a:pPr>
            <a:endParaRPr/>
          </a:p>
        </p:txBody>
      </p:sp>
      <p:pic>
        <p:nvPicPr>
          <p:cNvPr id="484" name="Google Shape;484;p69"/>
          <p:cNvPicPr preferRelativeResize="0"/>
          <p:nvPr/>
        </p:nvPicPr>
        <p:blipFill>
          <a:blip r:embed="rId3">
            <a:alphaModFix/>
          </a:blip>
          <a:stretch>
            <a:fillRect/>
          </a:stretch>
        </p:blipFill>
        <p:spPr>
          <a:xfrm>
            <a:off x="68300" y="857250"/>
            <a:ext cx="9144003"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3"/>
          <p:cNvPicPr preferRelativeResize="0"/>
          <p:nvPr/>
        </p:nvPicPr>
        <p:blipFill>
          <a:blip r:embed="rId3">
            <a:alphaModFix/>
          </a:blip>
          <a:stretch>
            <a:fillRect/>
          </a:stretch>
        </p:blipFill>
        <p:spPr>
          <a:xfrm>
            <a:off x="787226" y="1215857"/>
            <a:ext cx="7865501" cy="442629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0"/>
          <p:cNvSpPr txBox="1">
            <a:spLocks noGrp="1"/>
          </p:cNvSpPr>
          <p:nvPr>
            <p:ph type="title"/>
          </p:nvPr>
        </p:nvSpPr>
        <p:spPr>
          <a:xfrm>
            <a:off x="952500" y="533400"/>
            <a:ext cx="7239000"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100"/>
              <a:buFont typeface="Arial"/>
              <a:buNone/>
            </a:pPr>
            <a:r>
              <a:rPr lang="en-US" sz="3100" b="1" i="0" u="none" strike="noStrike" cap="none">
                <a:solidFill>
                  <a:srgbClr val="7030A0"/>
                </a:solidFill>
                <a:latin typeface="Arial"/>
                <a:ea typeface="Arial"/>
                <a:cs typeface="Arial"/>
                <a:sym typeface="Arial"/>
              </a:rPr>
              <a:t>Application of GBA+</a:t>
            </a:r>
            <a:br>
              <a:rPr lang="en-US" sz="3200" b="1" i="0" u="none" strike="noStrike" cap="none">
                <a:solidFill>
                  <a:srgbClr val="604A7B"/>
                </a:solidFill>
                <a:latin typeface="Arial"/>
                <a:ea typeface="Arial"/>
                <a:cs typeface="Arial"/>
                <a:sym typeface="Arial"/>
              </a:rPr>
            </a:br>
            <a:endParaRPr/>
          </a:p>
        </p:txBody>
      </p:sp>
      <p:sp>
        <p:nvSpPr>
          <p:cNvPr id="490" name="Google Shape;490;p70"/>
          <p:cNvSpPr txBox="1"/>
          <p:nvPr/>
        </p:nvSpPr>
        <p:spPr>
          <a:xfrm>
            <a:off x="952500" y="1733200"/>
            <a:ext cx="7117500" cy="395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072"/>
              </a:buClr>
              <a:buSzPts val="2400"/>
              <a:buFont typeface="Arial"/>
              <a:buNone/>
            </a:pPr>
            <a:r>
              <a:rPr lang="en-US" sz="2400" b="0" i="0" u="none">
                <a:solidFill>
                  <a:srgbClr val="005072"/>
                </a:solidFill>
                <a:latin typeface="Arial"/>
                <a:ea typeface="Arial"/>
                <a:cs typeface="Arial"/>
                <a:sym typeface="Arial"/>
              </a:rPr>
              <a:t>The use of  GBA+ leads to </a:t>
            </a:r>
            <a:r>
              <a:rPr lang="en-US" sz="2400" b="1" i="0" u="none">
                <a:solidFill>
                  <a:srgbClr val="005072"/>
                </a:solidFill>
                <a:latin typeface="Arial"/>
                <a:ea typeface="Arial"/>
                <a:cs typeface="Arial"/>
                <a:sym typeface="Arial"/>
              </a:rPr>
              <a:t>intersectional and gender responsive </a:t>
            </a:r>
            <a:r>
              <a:rPr lang="en-US" sz="2400" b="0" i="0" u="none">
                <a:solidFill>
                  <a:srgbClr val="005072"/>
                </a:solidFill>
                <a:latin typeface="Arial"/>
                <a:ea typeface="Arial"/>
                <a:cs typeface="Arial"/>
                <a:sym typeface="Arial"/>
              </a:rPr>
              <a:t>policies, programs and legislation when:</a:t>
            </a:r>
            <a:endParaRPr/>
          </a:p>
          <a:p>
            <a:pPr marL="0" marR="0" lvl="0" indent="0" algn="l" rtl="0">
              <a:lnSpc>
                <a:spcPct val="100000"/>
              </a:lnSpc>
              <a:spcBef>
                <a:spcPts val="0"/>
              </a:spcBef>
              <a:spcAft>
                <a:spcPts val="0"/>
              </a:spcAft>
              <a:buClr>
                <a:schemeClr val="dk1"/>
              </a:buClr>
              <a:buSzPts val="2400"/>
              <a:buFont typeface="Arial"/>
              <a:buNone/>
            </a:pPr>
            <a:endParaRPr sz="2400" b="0" i="0" u="none">
              <a:solidFill>
                <a:srgbClr val="005072"/>
              </a:solidFill>
              <a:latin typeface="Arial"/>
              <a:ea typeface="Arial"/>
              <a:cs typeface="Arial"/>
              <a:sym typeface="Arial"/>
            </a:endParaRPr>
          </a:p>
          <a:p>
            <a:pPr marL="1600200" marR="0" lvl="3" indent="-228600" algn="l" rtl="0">
              <a:lnSpc>
                <a:spcPct val="100000"/>
              </a:lnSpc>
              <a:spcBef>
                <a:spcPts val="600"/>
              </a:spcBef>
              <a:spcAft>
                <a:spcPts val="0"/>
              </a:spcAft>
              <a:buClr>
                <a:srgbClr val="7030A0"/>
              </a:buClr>
              <a:buSzPts val="2000"/>
              <a:buFont typeface="Noto Sans Symbols"/>
              <a:buChar char="▪"/>
            </a:pPr>
            <a:r>
              <a:rPr lang="en-US" sz="2000" b="0" i="0" u="none" strike="noStrike" cap="none">
                <a:solidFill>
                  <a:srgbClr val="0081AB"/>
                </a:solidFill>
                <a:latin typeface="Arial"/>
                <a:ea typeface="Arial"/>
                <a:cs typeface="Arial"/>
                <a:sym typeface="Arial"/>
              </a:rPr>
              <a:t>root causes, gender norms, roles, and inequalities have been considered;</a:t>
            </a:r>
            <a:endParaRPr/>
          </a:p>
          <a:p>
            <a:pPr marL="457200" marR="0" lvl="1" indent="0" algn="ctr" rtl="0">
              <a:lnSpc>
                <a:spcPct val="100000"/>
              </a:lnSpc>
              <a:spcBef>
                <a:spcPts val="1200"/>
              </a:spcBef>
              <a:spcAft>
                <a:spcPts val="0"/>
              </a:spcAft>
              <a:buClr>
                <a:srgbClr val="7030A0"/>
              </a:buClr>
              <a:buSzPts val="2000"/>
              <a:buFont typeface="Arial"/>
              <a:buNone/>
            </a:pPr>
            <a:r>
              <a:rPr lang="en-US" sz="2000" b="1" i="1" u="none" strike="noStrike" cap="none">
                <a:solidFill>
                  <a:srgbClr val="7030A0"/>
                </a:solidFill>
                <a:latin typeface="Arial"/>
                <a:ea typeface="Arial"/>
                <a:cs typeface="Arial"/>
                <a:sym typeface="Arial"/>
              </a:rPr>
              <a:t>AND</a:t>
            </a:r>
            <a:endParaRPr/>
          </a:p>
          <a:p>
            <a:pPr marL="457200" marR="0" lvl="1" indent="0" algn="ctr" rtl="0">
              <a:lnSpc>
                <a:spcPct val="100000"/>
              </a:lnSpc>
              <a:spcBef>
                <a:spcPts val="1200"/>
              </a:spcBef>
              <a:spcAft>
                <a:spcPts val="0"/>
              </a:spcAft>
              <a:buClr>
                <a:schemeClr val="dk1"/>
              </a:buClr>
              <a:buSzPts val="2000"/>
              <a:buFont typeface="Arial"/>
              <a:buNone/>
            </a:pPr>
            <a:endParaRPr sz="2000" b="1" i="1" u="none" strike="noStrike" cap="none">
              <a:solidFill>
                <a:srgbClr val="7030A0"/>
              </a:solidFill>
              <a:latin typeface="Arial"/>
              <a:ea typeface="Arial"/>
              <a:cs typeface="Arial"/>
              <a:sym typeface="Arial"/>
            </a:endParaRPr>
          </a:p>
          <a:p>
            <a:pPr marL="1600200" marR="0" lvl="3" indent="-228600" algn="l" rtl="0">
              <a:lnSpc>
                <a:spcPct val="100000"/>
              </a:lnSpc>
              <a:spcBef>
                <a:spcPts val="1200"/>
              </a:spcBef>
              <a:spcAft>
                <a:spcPts val="0"/>
              </a:spcAft>
              <a:buClr>
                <a:srgbClr val="7030A0"/>
              </a:buClr>
              <a:buSzPts val="2000"/>
              <a:buFont typeface="Noto Sans Symbols"/>
              <a:buChar char="▪"/>
            </a:pPr>
            <a:r>
              <a:rPr lang="en-US" sz="2000" b="0" i="0" u="none" strike="noStrike" cap="none">
                <a:solidFill>
                  <a:srgbClr val="0081AB"/>
                </a:solidFill>
                <a:latin typeface="Arial"/>
                <a:ea typeface="Arial"/>
                <a:cs typeface="Arial"/>
                <a:sym typeface="Arial"/>
              </a:rPr>
              <a:t>measures have been taken to actively address inequalities.</a:t>
            </a:r>
            <a:endParaRPr/>
          </a:p>
        </p:txBody>
      </p:sp>
      <p:sp>
        <p:nvSpPr>
          <p:cNvPr id="491" name="Google Shape;491;p70"/>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1"/>
          <p:cNvSpPr txBox="1">
            <a:spLocks noGrp="1"/>
          </p:cNvSpPr>
          <p:nvPr>
            <p:ph type="title"/>
          </p:nvPr>
        </p:nvSpPr>
        <p:spPr>
          <a:xfrm>
            <a:off x="952500" y="615375"/>
            <a:ext cx="7239000"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100"/>
              <a:buFont typeface="Arial"/>
              <a:buNone/>
            </a:pPr>
            <a:r>
              <a:rPr lang="en-US" sz="3100" b="1" i="0" u="none" strike="noStrike" cap="none">
                <a:solidFill>
                  <a:srgbClr val="7030A0"/>
                </a:solidFill>
                <a:latin typeface="Arial"/>
                <a:ea typeface="Arial"/>
                <a:cs typeface="Arial"/>
                <a:sym typeface="Arial"/>
              </a:rPr>
              <a:t>Application of GBA+</a:t>
            </a:r>
            <a:br>
              <a:rPr lang="en-US" sz="3200" b="1" i="0" u="none" strike="noStrike" cap="none">
                <a:solidFill>
                  <a:srgbClr val="604A7B"/>
                </a:solidFill>
                <a:latin typeface="Arial"/>
                <a:ea typeface="Arial"/>
                <a:cs typeface="Arial"/>
                <a:sym typeface="Arial"/>
              </a:rPr>
            </a:br>
            <a:endParaRPr/>
          </a:p>
        </p:txBody>
      </p:sp>
      <p:graphicFrame>
        <p:nvGraphicFramePr>
          <p:cNvPr id="497" name="Google Shape;497;p71"/>
          <p:cNvGraphicFramePr/>
          <p:nvPr/>
        </p:nvGraphicFramePr>
        <p:xfrm>
          <a:off x="1200163" y="1784063"/>
          <a:ext cx="3000000" cy="3000000"/>
        </p:xfrm>
        <a:graphic>
          <a:graphicData uri="http://schemas.openxmlformats.org/drawingml/2006/table">
            <a:tbl>
              <a:tblPr>
                <a:noFill/>
                <a:tableStyleId>{98A4EE2C-8D33-4077-9B11-41255AFE9963}</a:tableStyleId>
              </a:tblPr>
              <a:tblGrid>
                <a:gridCol w="2811450">
                  <a:extLst>
                    <a:ext uri="{9D8B030D-6E8A-4147-A177-3AD203B41FA5}">
                      <a16:colId xmlns:a16="http://schemas.microsoft.com/office/drawing/2014/main" val="20000"/>
                    </a:ext>
                  </a:extLst>
                </a:gridCol>
                <a:gridCol w="3932225">
                  <a:extLst>
                    <a:ext uri="{9D8B030D-6E8A-4147-A177-3AD203B41FA5}">
                      <a16:colId xmlns:a16="http://schemas.microsoft.com/office/drawing/2014/main" val="20001"/>
                    </a:ext>
                  </a:extLst>
                </a:gridCol>
              </a:tblGrid>
              <a:tr h="863600">
                <a:tc>
                  <a:txBody>
                    <a:bodyPr/>
                    <a:lstStyle/>
                    <a:p>
                      <a:pPr marL="0" marR="0" lvl="0" indent="0" algn="r" rtl="0">
                        <a:lnSpc>
                          <a:spcPct val="115000"/>
                        </a:lnSpc>
                        <a:spcBef>
                          <a:spcPts val="0"/>
                        </a:spcBef>
                        <a:spcAft>
                          <a:spcPts val="0"/>
                        </a:spcAft>
                        <a:buClr>
                          <a:srgbClr val="376092"/>
                        </a:buClr>
                        <a:buSzPts val="1700"/>
                        <a:buFont typeface="Arial"/>
                        <a:buNone/>
                      </a:pPr>
                      <a:r>
                        <a:rPr lang="en-US" sz="1700" b="1" i="0" u="none" strike="noStrike" cap="none">
                          <a:solidFill>
                            <a:srgbClr val="376092"/>
                          </a:solidFill>
                          <a:latin typeface="Arial"/>
                          <a:ea typeface="Arial"/>
                          <a:cs typeface="Arial"/>
                          <a:sym typeface="Arial"/>
                        </a:rPr>
                        <a:t> </a:t>
                      </a:r>
                      <a:endParaRPr sz="1100" b="1" i="0" u="none" strike="noStrike" cap="none">
                        <a:solidFill>
                          <a:srgbClr val="376092"/>
                        </a:solidFill>
                        <a:latin typeface="Arial"/>
                        <a:ea typeface="Arial"/>
                        <a:cs typeface="Arial"/>
                        <a:sym typeface="Arial"/>
                      </a:endParaRPr>
                    </a:p>
                    <a:p>
                      <a:pPr marL="0" marR="0" lvl="0" indent="0" algn="r" rtl="0">
                        <a:lnSpc>
                          <a:spcPct val="115000"/>
                        </a:lnSpc>
                        <a:spcBef>
                          <a:spcPts val="0"/>
                        </a:spcBef>
                        <a:spcAft>
                          <a:spcPts val="0"/>
                        </a:spcAft>
                        <a:buClr>
                          <a:srgbClr val="376092"/>
                        </a:buClr>
                        <a:buSzPts val="2000"/>
                        <a:buFont typeface="Arial"/>
                        <a:buNone/>
                      </a:pPr>
                      <a:r>
                        <a:rPr lang="en-US" sz="2000" b="1" i="0" u="none" strike="noStrike" cap="none">
                          <a:solidFill>
                            <a:srgbClr val="376092"/>
                          </a:solidFill>
                          <a:latin typeface="Arial"/>
                          <a:ea typeface="Arial"/>
                          <a:cs typeface="Arial"/>
                          <a:sym typeface="Arial"/>
                        </a:rPr>
                        <a:t>What</a:t>
                      </a:r>
                      <a:endParaRPr/>
                    </a:p>
                  </a:txBody>
                  <a:tcPr marL="17775" marR="17775" marT="0" marB="0">
                    <a:solidFill>
                      <a:srgbClr val="DCE6F2"/>
                    </a:solidFill>
                  </a:tcPr>
                </a:tc>
                <a:tc>
                  <a:txBody>
                    <a:bodyPr/>
                    <a:lstStyle/>
                    <a:p>
                      <a:pPr marL="46037" marR="0" lvl="0" indent="0" algn="l" rtl="0">
                        <a:lnSpc>
                          <a:spcPct val="115000"/>
                        </a:lnSpc>
                        <a:spcBef>
                          <a:spcPts val="0"/>
                        </a:spcBef>
                        <a:spcAft>
                          <a:spcPts val="0"/>
                        </a:spcAft>
                        <a:buClr>
                          <a:srgbClr val="376092"/>
                        </a:buClr>
                        <a:buSzPts val="3600"/>
                        <a:buFont typeface="Arial"/>
                        <a:buNone/>
                      </a:pPr>
                      <a:r>
                        <a:rPr lang="en-US" sz="3600" b="1" i="0" u="none" strike="noStrike" cap="none">
                          <a:solidFill>
                            <a:srgbClr val="376092"/>
                          </a:solidFill>
                          <a:latin typeface="Arial"/>
                          <a:ea typeface="Arial"/>
                          <a:cs typeface="Arial"/>
                          <a:sym typeface="Arial"/>
                        </a:rPr>
                        <a:t>A</a:t>
                      </a:r>
                      <a:r>
                        <a:rPr lang="en-US" sz="2000" b="1" i="0" u="none" strike="noStrike" cap="none">
                          <a:solidFill>
                            <a:srgbClr val="376092"/>
                          </a:solidFill>
                          <a:latin typeface="Arial"/>
                          <a:ea typeface="Arial"/>
                          <a:cs typeface="Arial"/>
                          <a:sym typeface="Arial"/>
                        </a:rPr>
                        <a:t>ssumptions are you making?</a:t>
                      </a:r>
                      <a:endParaRPr/>
                    </a:p>
                  </a:txBody>
                  <a:tcPr marL="17775" marR="17775" marT="144000" marB="0">
                    <a:solidFill>
                      <a:srgbClr val="DCE6F2"/>
                    </a:solidFill>
                  </a:tcPr>
                </a:tc>
                <a:extLst>
                  <a:ext uri="{0D108BD9-81ED-4DB2-BD59-A6C34878D82A}">
                    <a16:rowId xmlns:a16="http://schemas.microsoft.com/office/drawing/2014/main" val="10000"/>
                  </a:ext>
                </a:extLst>
              </a:tr>
              <a:tr h="863600">
                <a:tc>
                  <a:txBody>
                    <a:bodyPr/>
                    <a:lstStyle/>
                    <a:p>
                      <a:pPr marL="0" marR="0" lvl="0" indent="0" algn="r" rtl="0">
                        <a:lnSpc>
                          <a:spcPct val="115000"/>
                        </a:lnSpc>
                        <a:spcBef>
                          <a:spcPts val="0"/>
                        </a:spcBef>
                        <a:spcAft>
                          <a:spcPts val="0"/>
                        </a:spcAft>
                        <a:buClr>
                          <a:srgbClr val="31859C"/>
                        </a:buClr>
                        <a:buSzPts val="1700"/>
                        <a:buFont typeface="Arial"/>
                        <a:buNone/>
                      </a:pPr>
                      <a:r>
                        <a:rPr lang="en-US" sz="1700" b="1" i="0" u="none" strike="noStrike" cap="none">
                          <a:solidFill>
                            <a:srgbClr val="31859C"/>
                          </a:solidFill>
                          <a:latin typeface="Arial"/>
                          <a:ea typeface="Arial"/>
                          <a:cs typeface="Arial"/>
                          <a:sym typeface="Arial"/>
                        </a:rPr>
                        <a:t> </a:t>
                      </a:r>
                      <a:endParaRPr sz="1100" b="1" i="0" u="none" strike="noStrike" cap="none">
                        <a:solidFill>
                          <a:srgbClr val="31859C"/>
                        </a:solidFill>
                        <a:latin typeface="Arial"/>
                        <a:ea typeface="Arial"/>
                        <a:cs typeface="Arial"/>
                        <a:sym typeface="Arial"/>
                      </a:endParaRPr>
                    </a:p>
                    <a:p>
                      <a:pPr marL="0" marR="0" lvl="0" indent="0" algn="r" rtl="0">
                        <a:lnSpc>
                          <a:spcPct val="115000"/>
                        </a:lnSpc>
                        <a:spcBef>
                          <a:spcPts val="0"/>
                        </a:spcBef>
                        <a:spcAft>
                          <a:spcPts val="0"/>
                        </a:spcAft>
                        <a:buClr>
                          <a:srgbClr val="31859C"/>
                        </a:buClr>
                        <a:buSzPts val="2000"/>
                        <a:buFont typeface="Arial"/>
                        <a:buNone/>
                      </a:pPr>
                      <a:r>
                        <a:rPr lang="en-US" sz="2000" b="1" i="0" u="none" strike="noStrike" cap="none">
                          <a:solidFill>
                            <a:srgbClr val="31859C"/>
                          </a:solidFill>
                          <a:latin typeface="Arial"/>
                          <a:ea typeface="Arial"/>
                          <a:cs typeface="Arial"/>
                          <a:sym typeface="Arial"/>
                        </a:rPr>
                        <a:t>Who could be left</a:t>
                      </a:r>
                      <a:endParaRPr/>
                    </a:p>
                  </a:txBody>
                  <a:tcPr marL="17775" marR="17775" marT="0" marB="0">
                    <a:solidFill>
                      <a:srgbClr val="93CDDD">
                        <a:alpha val="19607"/>
                      </a:srgbClr>
                    </a:solidFill>
                  </a:tcPr>
                </a:tc>
                <a:tc>
                  <a:txBody>
                    <a:bodyPr/>
                    <a:lstStyle/>
                    <a:p>
                      <a:pPr marL="46037" marR="0" lvl="0" indent="0" algn="l" rtl="0">
                        <a:lnSpc>
                          <a:spcPct val="115000"/>
                        </a:lnSpc>
                        <a:spcBef>
                          <a:spcPts val="0"/>
                        </a:spcBef>
                        <a:spcAft>
                          <a:spcPts val="0"/>
                        </a:spcAft>
                        <a:buClr>
                          <a:srgbClr val="31859C"/>
                        </a:buClr>
                        <a:buSzPts val="3600"/>
                        <a:buFont typeface="Arial"/>
                        <a:buNone/>
                      </a:pPr>
                      <a:r>
                        <a:rPr lang="en-US" sz="3600" b="1" i="0" u="none" strike="noStrike" cap="none">
                          <a:solidFill>
                            <a:srgbClr val="31859C"/>
                          </a:solidFill>
                          <a:latin typeface="Arial"/>
                          <a:ea typeface="Arial"/>
                          <a:cs typeface="Arial"/>
                          <a:sym typeface="Arial"/>
                        </a:rPr>
                        <a:t>B</a:t>
                      </a:r>
                      <a:r>
                        <a:rPr lang="en-US" sz="2000" b="1" i="0" u="none" strike="noStrike" cap="none">
                          <a:solidFill>
                            <a:srgbClr val="31859C"/>
                          </a:solidFill>
                          <a:latin typeface="Arial"/>
                          <a:ea typeface="Arial"/>
                          <a:cs typeface="Arial"/>
                          <a:sym typeface="Arial"/>
                        </a:rPr>
                        <a:t>ehind?</a:t>
                      </a:r>
                      <a:endParaRPr/>
                    </a:p>
                  </a:txBody>
                  <a:tcPr marL="17775" marR="17775" marT="144000" marB="0">
                    <a:solidFill>
                      <a:srgbClr val="93CDDD">
                        <a:alpha val="19607"/>
                      </a:srgbClr>
                    </a:solidFill>
                  </a:tcPr>
                </a:tc>
                <a:extLst>
                  <a:ext uri="{0D108BD9-81ED-4DB2-BD59-A6C34878D82A}">
                    <a16:rowId xmlns:a16="http://schemas.microsoft.com/office/drawing/2014/main" val="10001"/>
                  </a:ext>
                </a:extLst>
              </a:tr>
              <a:tr h="863600">
                <a:tc>
                  <a:txBody>
                    <a:bodyPr/>
                    <a:lstStyle/>
                    <a:p>
                      <a:pPr marL="0" marR="0" lvl="0" indent="0" algn="r" rtl="0">
                        <a:lnSpc>
                          <a:spcPct val="115000"/>
                        </a:lnSpc>
                        <a:spcBef>
                          <a:spcPts val="0"/>
                        </a:spcBef>
                        <a:spcAft>
                          <a:spcPts val="0"/>
                        </a:spcAft>
                        <a:buClr>
                          <a:srgbClr val="984807"/>
                        </a:buClr>
                        <a:buSzPts val="1700"/>
                        <a:buFont typeface="Arial"/>
                        <a:buNone/>
                      </a:pPr>
                      <a:r>
                        <a:rPr lang="en-US" sz="1700" b="1" i="0" u="none" strike="noStrike" cap="none">
                          <a:solidFill>
                            <a:srgbClr val="984807"/>
                          </a:solidFill>
                          <a:latin typeface="Arial"/>
                          <a:ea typeface="Arial"/>
                          <a:cs typeface="Arial"/>
                          <a:sym typeface="Arial"/>
                        </a:rPr>
                        <a:t> </a:t>
                      </a:r>
                      <a:endParaRPr sz="1100" b="1" i="0" u="none" strike="noStrike" cap="none">
                        <a:solidFill>
                          <a:srgbClr val="984807"/>
                        </a:solidFill>
                        <a:latin typeface="Arial"/>
                        <a:ea typeface="Arial"/>
                        <a:cs typeface="Arial"/>
                        <a:sym typeface="Arial"/>
                      </a:endParaRPr>
                    </a:p>
                    <a:p>
                      <a:pPr marL="0" marR="0" lvl="0" indent="0" algn="r" rtl="0">
                        <a:lnSpc>
                          <a:spcPct val="115000"/>
                        </a:lnSpc>
                        <a:spcBef>
                          <a:spcPts val="0"/>
                        </a:spcBef>
                        <a:spcAft>
                          <a:spcPts val="0"/>
                        </a:spcAft>
                        <a:buClr>
                          <a:srgbClr val="984807"/>
                        </a:buClr>
                        <a:buSzPts val="2000"/>
                        <a:buFont typeface="Arial"/>
                        <a:buNone/>
                      </a:pPr>
                      <a:r>
                        <a:rPr lang="en-US" sz="2000" b="1" i="0" u="none" strike="noStrike" cap="none">
                          <a:solidFill>
                            <a:srgbClr val="984807"/>
                          </a:solidFill>
                          <a:latin typeface="Arial"/>
                          <a:ea typeface="Arial"/>
                          <a:cs typeface="Arial"/>
                          <a:sym typeface="Arial"/>
                        </a:rPr>
                        <a:t>Who did you</a:t>
                      </a:r>
                      <a:endParaRPr/>
                    </a:p>
                  </a:txBody>
                  <a:tcPr marL="17775" marR="17775" marT="0" marB="0">
                    <a:solidFill>
                      <a:srgbClr val="FDEADA"/>
                    </a:solidFill>
                  </a:tcPr>
                </a:tc>
                <a:tc>
                  <a:txBody>
                    <a:bodyPr/>
                    <a:lstStyle/>
                    <a:p>
                      <a:pPr marL="46037" marR="0" lvl="0" indent="0" algn="l" rtl="0">
                        <a:lnSpc>
                          <a:spcPct val="115000"/>
                        </a:lnSpc>
                        <a:spcBef>
                          <a:spcPts val="0"/>
                        </a:spcBef>
                        <a:spcAft>
                          <a:spcPts val="0"/>
                        </a:spcAft>
                        <a:buClr>
                          <a:srgbClr val="984807"/>
                        </a:buClr>
                        <a:buSzPts val="3600"/>
                        <a:buFont typeface="Arial"/>
                        <a:buNone/>
                      </a:pPr>
                      <a:r>
                        <a:rPr lang="en-US" sz="3600" b="1" i="0" u="none" strike="noStrike" cap="none">
                          <a:solidFill>
                            <a:srgbClr val="984807"/>
                          </a:solidFill>
                          <a:latin typeface="Arial"/>
                          <a:ea typeface="Arial"/>
                          <a:cs typeface="Arial"/>
                          <a:sym typeface="Arial"/>
                        </a:rPr>
                        <a:t>C</a:t>
                      </a:r>
                      <a:r>
                        <a:rPr lang="en-US" sz="2000" b="1" i="0" u="none" strike="noStrike" cap="none">
                          <a:solidFill>
                            <a:srgbClr val="984807"/>
                          </a:solidFill>
                          <a:latin typeface="Arial"/>
                          <a:ea typeface="Arial"/>
                          <a:cs typeface="Arial"/>
                          <a:sym typeface="Arial"/>
                        </a:rPr>
                        <a:t>onsult?</a:t>
                      </a:r>
                      <a:endParaRPr/>
                    </a:p>
                  </a:txBody>
                  <a:tcPr marL="17775" marR="17775" marT="144000" marB="0">
                    <a:solidFill>
                      <a:srgbClr val="FDEADA"/>
                    </a:solidFill>
                  </a:tcPr>
                </a:tc>
                <a:extLst>
                  <a:ext uri="{0D108BD9-81ED-4DB2-BD59-A6C34878D82A}">
                    <a16:rowId xmlns:a16="http://schemas.microsoft.com/office/drawing/2014/main" val="10002"/>
                  </a:ext>
                </a:extLst>
              </a:tr>
              <a:tr h="863600">
                <a:tc>
                  <a:txBody>
                    <a:bodyPr/>
                    <a:lstStyle/>
                    <a:p>
                      <a:pPr marL="0" marR="0" lvl="0" indent="0" algn="r" rtl="0">
                        <a:lnSpc>
                          <a:spcPct val="115000"/>
                        </a:lnSpc>
                        <a:spcBef>
                          <a:spcPts val="0"/>
                        </a:spcBef>
                        <a:spcAft>
                          <a:spcPts val="0"/>
                        </a:spcAft>
                        <a:buClr>
                          <a:srgbClr val="8064A2"/>
                        </a:buClr>
                        <a:buSzPts val="1700"/>
                        <a:buFont typeface="Arial"/>
                        <a:buNone/>
                      </a:pPr>
                      <a:r>
                        <a:rPr lang="en-US" sz="1700" b="1" i="0" u="none" strike="noStrike" cap="none">
                          <a:solidFill>
                            <a:srgbClr val="8064A2"/>
                          </a:solidFill>
                          <a:latin typeface="Arial"/>
                          <a:ea typeface="Arial"/>
                          <a:cs typeface="Arial"/>
                          <a:sym typeface="Arial"/>
                        </a:rPr>
                        <a:t> </a:t>
                      </a:r>
                      <a:endParaRPr sz="1100" b="1" i="0" u="none" strike="noStrike" cap="none">
                        <a:solidFill>
                          <a:srgbClr val="8064A2"/>
                        </a:solidFill>
                        <a:latin typeface="Arial"/>
                        <a:ea typeface="Arial"/>
                        <a:cs typeface="Arial"/>
                        <a:sym typeface="Arial"/>
                      </a:endParaRPr>
                    </a:p>
                    <a:p>
                      <a:pPr marL="0" marR="0" lvl="0" indent="0" algn="r" rtl="0">
                        <a:lnSpc>
                          <a:spcPct val="115000"/>
                        </a:lnSpc>
                        <a:spcBef>
                          <a:spcPts val="0"/>
                        </a:spcBef>
                        <a:spcAft>
                          <a:spcPts val="0"/>
                        </a:spcAft>
                        <a:buClr>
                          <a:srgbClr val="8064A2"/>
                        </a:buClr>
                        <a:buSzPts val="2000"/>
                        <a:buFont typeface="Arial"/>
                        <a:buNone/>
                      </a:pPr>
                      <a:r>
                        <a:rPr lang="en-US" sz="2000" b="1" i="0" u="none" strike="noStrike" cap="none">
                          <a:solidFill>
                            <a:srgbClr val="8064A2"/>
                          </a:solidFill>
                          <a:latin typeface="Arial"/>
                          <a:ea typeface="Arial"/>
                          <a:cs typeface="Arial"/>
                          <a:sym typeface="Arial"/>
                        </a:rPr>
                        <a:t>What</a:t>
                      </a:r>
                      <a:endParaRPr/>
                    </a:p>
                  </a:txBody>
                  <a:tcPr marL="17775" marR="17775" marT="0" marB="0">
                    <a:solidFill>
                      <a:srgbClr val="8064A2">
                        <a:alpha val="19607"/>
                      </a:srgbClr>
                    </a:solidFill>
                  </a:tcPr>
                </a:tc>
                <a:tc>
                  <a:txBody>
                    <a:bodyPr/>
                    <a:lstStyle/>
                    <a:p>
                      <a:pPr marL="46037" marR="0" lvl="0" indent="0" algn="l" rtl="0">
                        <a:lnSpc>
                          <a:spcPct val="115000"/>
                        </a:lnSpc>
                        <a:spcBef>
                          <a:spcPts val="0"/>
                        </a:spcBef>
                        <a:spcAft>
                          <a:spcPts val="0"/>
                        </a:spcAft>
                        <a:buClr>
                          <a:srgbClr val="8064A2"/>
                        </a:buClr>
                        <a:buSzPts val="3600"/>
                        <a:buFont typeface="Arial"/>
                        <a:buNone/>
                      </a:pPr>
                      <a:r>
                        <a:rPr lang="en-US" sz="3600" b="1" i="0" u="none" strike="noStrike" cap="none">
                          <a:solidFill>
                            <a:srgbClr val="8064A2"/>
                          </a:solidFill>
                          <a:latin typeface="Arial"/>
                          <a:ea typeface="Arial"/>
                          <a:cs typeface="Arial"/>
                          <a:sym typeface="Arial"/>
                        </a:rPr>
                        <a:t>D</a:t>
                      </a:r>
                      <a:r>
                        <a:rPr lang="en-US" sz="2000" b="1" i="0" u="none" strike="noStrike" cap="none">
                          <a:solidFill>
                            <a:srgbClr val="8064A2"/>
                          </a:solidFill>
                          <a:latin typeface="Arial"/>
                          <a:ea typeface="Arial"/>
                          <a:cs typeface="Arial"/>
                          <a:sym typeface="Arial"/>
                        </a:rPr>
                        <a:t>ata did you look at?</a:t>
                      </a:r>
                      <a:endParaRPr/>
                    </a:p>
                  </a:txBody>
                  <a:tcPr marL="17775" marR="17775" marT="144000" marB="0">
                    <a:solidFill>
                      <a:srgbClr val="8064A2">
                        <a:alpha val="19607"/>
                      </a:srgbClr>
                    </a:solidFill>
                  </a:tcPr>
                </a:tc>
                <a:extLst>
                  <a:ext uri="{0D108BD9-81ED-4DB2-BD59-A6C34878D82A}">
                    <a16:rowId xmlns:a16="http://schemas.microsoft.com/office/drawing/2014/main" val="10003"/>
                  </a:ext>
                </a:extLst>
              </a:tr>
              <a:tr h="863600">
                <a:tc>
                  <a:txBody>
                    <a:bodyPr/>
                    <a:lstStyle/>
                    <a:p>
                      <a:pPr marL="0" marR="0" lvl="0" indent="0" algn="l" rtl="0">
                        <a:lnSpc>
                          <a:spcPct val="115000"/>
                        </a:lnSpc>
                        <a:spcBef>
                          <a:spcPts val="0"/>
                        </a:spcBef>
                        <a:spcAft>
                          <a:spcPts val="0"/>
                        </a:spcAft>
                        <a:buClr>
                          <a:srgbClr val="953735"/>
                        </a:buClr>
                        <a:buSzPts val="1700"/>
                        <a:buFont typeface="Arial"/>
                        <a:buNone/>
                      </a:pPr>
                      <a:r>
                        <a:rPr lang="en-US" sz="1700" b="1" i="0" u="none" strike="noStrike" cap="none">
                          <a:solidFill>
                            <a:srgbClr val="953735"/>
                          </a:solidFill>
                          <a:latin typeface="Arial"/>
                          <a:ea typeface="Arial"/>
                          <a:cs typeface="Arial"/>
                          <a:sym typeface="Arial"/>
                        </a:rPr>
                        <a:t> </a:t>
                      </a:r>
                      <a:endParaRPr sz="1100" b="1" i="0" u="none" strike="noStrike" cap="none">
                        <a:solidFill>
                          <a:srgbClr val="953735"/>
                        </a:solidFill>
                        <a:latin typeface="Arial"/>
                        <a:ea typeface="Arial"/>
                        <a:cs typeface="Arial"/>
                        <a:sym typeface="Arial"/>
                      </a:endParaRPr>
                    </a:p>
                    <a:p>
                      <a:pPr marL="0" marR="0" lvl="0" indent="0" algn="r" rtl="0">
                        <a:lnSpc>
                          <a:spcPct val="115000"/>
                        </a:lnSpc>
                        <a:spcBef>
                          <a:spcPts val="0"/>
                        </a:spcBef>
                        <a:spcAft>
                          <a:spcPts val="0"/>
                        </a:spcAft>
                        <a:buClr>
                          <a:srgbClr val="953735"/>
                        </a:buClr>
                        <a:buSzPts val="2000"/>
                        <a:buFont typeface="Arial"/>
                        <a:buNone/>
                      </a:pPr>
                      <a:r>
                        <a:rPr lang="en-US" sz="2000" b="1" i="0" u="none" strike="noStrike" cap="none">
                          <a:solidFill>
                            <a:srgbClr val="953735"/>
                          </a:solidFill>
                          <a:latin typeface="Arial"/>
                          <a:ea typeface="Arial"/>
                          <a:cs typeface="Arial"/>
                          <a:sym typeface="Arial"/>
                        </a:rPr>
                        <a:t>How are you ensuring</a:t>
                      </a:r>
                      <a:endParaRPr/>
                    </a:p>
                  </a:txBody>
                  <a:tcPr marL="17775" marR="17775" marT="0" marB="0">
                    <a:solidFill>
                      <a:srgbClr val="F2DCDB"/>
                    </a:solidFill>
                  </a:tcPr>
                </a:tc>
                <a:tc>
                  <a:txBody>
                    <a:bodyPr/>
                    <a:lstStyle/>
                    <a:p>
                      <a:pPr marL="46037" marR="0" lvl="0" indent="0" algn="l" rtl="0">
                        <a:lnSpc>
                          <a:spcPct val="115000"/>
                        </a:lnSpc>
                        <a:spcBef>
                          <a:spcPts val="0"/>
                        </a:spcBef>
                        <a:spcAft>
                          <a:spcPts val="0"/>
                        </a:spcAft>
                        <a:buClr>
                          <a:srgbClr val="953735"/>
                        </a:buClr>
                        <a:buSzPts val="3600"/>
                        <a:buFont typeface="Arial"/>
                        <a:buNone/>
                      </a:pPr>
                      <a:r>
                        <a:rPr lang="en-US" sz="3600" b="1" i="0" u="none" strike="noStrike" cap="none">
                          <a:solidFill>
                            <a:srgbClr val="953735"/>
                          </a:solidFill>
                          <a:latin typeface="Arial"/>
                          <a:ea typeface="Arial"/>
                          <a:cs typeface="Arial"/>
                          <a:sym typeface="Arial"/>
                        </a:rPr>
                        <a:t>E</a:t>
                      </a:r>
                      <a:r>
                        <a:rPr lang="en-US" sz="2000" b="1" i="0" u="none" strike="noStrike" cap="none">
                          <a:solidFill>
                            <a:srgbClr val="953735"/>
                          </a:solidFill>
                          <a:latin typeface="Arial"/>
                          <a:ea typeface="Arial"/>
                          <a:cs typeface="Arial"/>
                          <a:sym typeface="Arial"/>
                        </a:rPr>
                        <a:t>quality of outcomes?</a:t>
                      </a:r>
                      <a:endParaRPr/>
                    </a:p>
                  </a:txBody>
                  <a:tcPr marL="17775" marR="17775" marT="144000" marB="0">
                    <a:solidFill>
                      <a:srgbClr val="F2DCDB"/>
                    </a:solidFill>
                  </a:tcPr>
                </a:tc>
                <a:extLst>
                  <a:ext uri="{0D108BD9-81ED-4DB2-BD59-A6C34878D82A}">
                    <a16:rowId xmlns:a16="http://schemas.microsoft.com/office/drawing/2014/main" val="10004"/>
                  </a:ext>
                </a:extLst>
              </a:tr>
            </a:tbl>
          </a:graphicData>
        </a:graphic>
      </p:graphicFrame>
      <p:sp>
        <p:nvSpPr>
          <p:cNvPr id="498" name="Google Shape;498;p71"/>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2"/>
          <p:cNvSpPr txBox="1">
            <a:spLocks noGrp="1"/>
          </p:cNvSpPr>
          <p:nvPr>
            <p:ph type="title"/>
          </p:nvPr>
        </p:nvSpPr>
        <p:spPr>
          <a:xfrm>
            <a:off x="1676400" y="381000"/>
            <a:ext cx="7239000" cy="91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030A0"/>
              </a:buClr>
              <a:buSzPts val="3600"/>
              <a:buFont typeface="Arial"/>
              <a:buNone/>
            </a:pPr>
            <a:r>
              <a:rPr lang="en-US" sz="3600" b="1" i="0" u="none" strike="noStrike" cap="none">
                <a:solidFill>
                  <a:srgbClr val="7030A0"/>
                </a:solidFill>
                <a:latin typeface="Arial"/>
                <a:ea typeface="Arial"/>
                <a:cs typeface="Arial"/>
                <a:sym typeface="Arial"/>
              </a:rPr>
              <a:t>Exercise #2 Case Study</a:t>
            </a:r>
            <a:endParaRPr/>
          </a:p>
        </p:txBody>
      </p:sp>
      <p:pic>
        <p:nvPicPr>
          <p:cNvPr id="504" name="Google Shape;504;p72"/>
          <p:cNvPicPr preferRelativeResize="0"/>
          <p:nvPr/>
        </p:nvPicPr>
        <p:blipFill rotWithShape="1">
          <a:blip r:embed="rId3">
            <a:alphaModFix/>
          </a:blip>
          <a:srcRect/>
          <a:stretch/>
        </p:blipFill>
        <p:spPr>
          <a:xfrm>
            <a:off x="1981200" y="1581150"/>
            <a:ext cx="6553200" cy="4362450"/>
          </a:xfrm>
          <a:prstGeom prst="rect">
            <a:avLst/>
          </a:prstGeom>
          <a:noFill/>
          <a:ln>
            <a:noFill/>
          </a:ln>
        </p:spPr>
      </p:pic>
      <p:sp>
        <p:nvSpPr>
          <p:cNvPr id="505" name="Google Shape;505;p72"/>
          <p:cNvSpPr txBox="1"/>
          <p:nvPr/>
        </p:nvSpPr>
        <p:spPr>
          <a:xfrm>
            <a:off x="2362200" y="2110800"/>
            <a:ext cx="4165800" cy="298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600"/>
              <a:buFont typeface="Arial"/>
              <a:buNone/>
            </a:pPr>
            <a:r>
              <a:rPr lang="en-US" sz="3600" b="1" i="0" u="none">
                <a:solidFill>
                  <a:srgbClr val="7030A0"/>
                </a:solidFill>
                <a:latin typeface="Arial"/>
                <a:ea typeface="Arial"/>
                <a:cs typeface="Arial"/>
                <a:sym typeface="Arial"/>
              </a:rPr>
              <a:t> </a:t>
            </a:r>
            <a:endParaRPr sz="3600" b="1" i="0" u="none">
              <a:solidFill>
                <a:srgbClr val="7030A0"/>
              </a:solidFill>
              <a:latin typeface="Arial"/>
              <a:ea typeface="Arial"/>
              <a:cs typeface="Arial"/>
              <a:sym typeface="Arial"/>
            </a:endParaRPr>
          </a:p>
          <a:p>
            <a:pPr marL="0" marR="0" lvl="0" indent="0" algn="ctr" rtl="0">
              <a:lnSpc>
                <a:spcPct val="100000"/>
              </a:lnSpc>
              <a:spcBef>
                <a:spcPts val="0"/>
              </a:spcBef>
              <a:spcAft>
                <a:spcPts val="0"/>
              </a:spcAft>
              <a:buClr>
                <a:srgbClr val="7030A0"/>
              </a:buClr>
              <a:buSzPts val="3600"/>
              <a:buFont typeface="Arial"/>
              <a:buNone/>
            </a:pPr>
            <a:r>
              <a:rPr lang="en-US" sz="3600" b="1" i="0" u="none">
                <a:solidFill>
                  <a:srgbClr val="7030A0"/>
                </a:solidFill>
                <a:latin typeface="Arial"/>
                <a:ea typeface="Arial"/>
                <a:cs typeface="Arial"/>
                <a:sym typeface="Arial"/>
              </a:rPr>
              <a:t>Public Consultation Processes</a:t>
            </a:r>
            <a:r>
              <a:rPr lang="en-US" sz="3600" b="1">
                <a:solidFill>
                  <a:srgbClr val="7030A0"/>
                </a:solidFill>
              </a:rPr>
              <a:t> </a:t>
            </a:r>
            <a:endParaRPr/>
          </a:p>
        </p:txBody>
      </p:sp>
      <p:sp>
        <p:nvSpPr>
          <p:cNvPr id="506" name="Google Shape;506;p72"/>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3"/>
          <p:cNvSpPr txBox="1">
            <a:spLocks noGrp="1"/>
          </p:cNvSpPr>
          <p:nvPr>
            <p:ph type="title"/>
          </p:nvPr>
        </p:nvSpPr>
        <p:spPr>
          <a:xfrm>
            <a:off x="952500" y="269600"/>
            <a:ext cx="7239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200"/>
              <a:buFont typeface="Arial"/>
              <a:buNone/>
            </a:pPr>
            <a:r>
              <a:rPr lang="en-US" sz="3200" b="1" i="0" u="none" strike="noStrike" cap="none">
                <a:solidFill>
                  <a:srgbClr val="7030A0"/>
                </a:solidFill>
                <a:latin typeface="Arial"/>
                <a:ea typeface="Arial"/>
                <a:cs typeface="Arial"/>
                <a:sym typeface="Arial"/>
              </a:rPr>
              <a:t>Resources</a:t>
            </a:r>
            <a:endParaRPr/>
          </a:p>
        </p:txBody>
      </p:sp>
      <p:sp>
        <p:nvSpPr>
          <p:cNvPr id="512" name="Google Shape;512;p73"/>
          <p:cNvSpPr txBox="1">
            <a:spLocks noGrp="1"/>
          </p:cNvSpPr>
          <p:nvPr>
            <p:ph type="body" idx="1"/>
          </p:nvPr>
        </p:nvSpPr>
        <p:spPr>
          <a:xfrm>
            <a:off x="952500" y="1165950"/>
            <a:ext cx="72390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30A0"/>
              </a:buClr>
              <a:buSzPts val="2400"/>
              <a:buFont typeface="Arial"/>
              <a:buChar char="•"/>
            </a:pPr>
            <a:r>
              <a:rPr lang="en-US" sz="2400" b="0" i="0" u="none">
                <a:solidFill>
                  <a:srgbClr val="005072"/>
                </a:solidFill>
                <a:latin typeface="Arial"/>
                <a:ea typeface="Arial"/>
                <a:cs typeface="Arial"/>
                <a:sym typeface="Arial"/>
              </a:rPr>
              <a:t>Status of Women – What is GBA+</a:t>
            </a:r>
            <a:endParaRPr/>
          </a:p>
          <a:p>
            <a:pPr marL="342900" marR="0" lvl="0" indent="-342900" algn="l" rtl="0">
              <a:lnSpc>
                <a:spcPct val="100000"/>
              </a:lnSpc>
              <a:spcBef>
                <a:spcPts val="480"/>
              </a:spcBef>
              <a:spcAft>
                <a:spcPts val="0"/>
              </a:spcAft>
              <a:buClr>
                <a:srgbClr val="7030A0"/>
              </a:buClr>
              <a:buSzPts val="2400"/>
              <a:buFont typeface="Arial"/>
              <a:buChar char="•"/>
            </a:pPr>
            <a:r>
              <a:rPr lang="en-US" sz="2400" b="0" i="0" u="none">
                <a:solidFill>
                  <a:srgbClr val="005072"/>
                </a:solidFill>
                <a:latin typeface="Arial"/>
                <a:ea typeface="Arial"/>
                <a:cs typeface="Arial"/>
                <a:sym typeface="Arial"/>
              </a:rPr>
              <a:t>Five GBA+ Templates</a:t>
            </a:r>
            <a:endParaRPr/>
          </a:p>
          <a:p>
            <a:pPr marL="342900" marR="0" lvl="0" indent="-342900" algn="l" rtl="0">
              <a:lnSpc>
                <a:spcPct val="100000"/>
              </a:lnSpc>
              <a:spcBef>
                <a:spcPts val="480"/>
              </a:spcBef>
              <a:spcAft>
                <a:spcPts val="0"/>
              </a:spcAft>
              <a:buClr>
                <a:srgbClr val="7030A0"/>
              </a:buClr>
              <a:buSzPts val="2400"/>
              <a:buFont typeface="Arial"/>
              <a:buChar char="•"/>
            </a:pPr>
            <a:r>
              <a:rPr lang="en-US" sz="2400" b="0" i="0" u="none">
                <a:solidFill>
                  <a:srgbClr val="005072"/>
                </a:solidFill>
                <a:latin typeface="Arial"/>
                <a:ea typeface="Arial"/>
                <a:cs typeface="Arial"/>
                <a:sym typeface="Arial"/>
              </a:rPr>
              <a:t>Inclusive Language and Communication Guide</a:t>
            </a:r>
            <a:endParaRPr/>
          </a:p>
          <a:p>
            <a:pPr marL="342900" marR="0" lvl="0" indent="-342900" algn="l" rtl="0">
              <a:lnSpc>
                <a:spcPct val="100000"/>
              </a:lnSpc>
              <a:spcBef>
                <a:spcPts val="480"/>
              </a:spcBef>
              <a:spcAft>
                <a:spcPts val="0"/>
              </a:spcAft>
              <a:buClr>
                <a:srgbClr val="7030A0"/>
              </a:buClr>
              <a:buSzPts val="2400"/>
              <a:buFont typeface="Arial"/>
              <a:buChar char="•"/>
            </a:pPr>
            <a:r>
              <a:rPr lang="en-US" sz="2400" b="0" i="0" u="none">
                <a:solidFill>
                  <a:srgbClr val="005072"/>
                </a:solidFill>
                <a:latin typeface="Arial"/>
                <a:ea typeface="Arial"/>
                <a:cs typeface="Arial"/>
                <a:sym typeface="Arial"/>
              </a:rPr>
              <a:t>Gender Mainstreaming Video</a:t>
            </a:r>
            <a:endParaRPr/>
          </a:p>
          <a:p>
            <a:pPr marL="342900" marR="0" lvl="0" indent="-342900" algn="ctr" rtl="0">
              <a:lnSpc>
                <a:spcPct val="100000"/>
              </a:lnSpc>
              <a:spcBef>
                <a:spcPts val="480"/>
              </a:spcBef>
              <a:spcAft>
                <a:spcPts val="0"/>
              </a:spcAft>
              <a:buClr>
                <a:srgbClr val="005072"/>
              </a:buClr>
              <a:buSzPts val="2400"/>
              <a:buFont typeface="Arial"/>
              <a:buNone/>
            </a:pPr>
            <a:r>
              <a:rPr lang="en-US" sz="2400" b="0" i="0" u="sng">
                <a:solidFill>
                  <a:schemeClr val="hlink"/>
                </a:solidFill>
                <a:latin typeface="Arial"/>
                <a:ea typeface="Arial"/>
                <a:cs typeface="Arial"/>
                <a:sym typeface="Arial"/>
                <a:hlinkClick r:id="rId3"/>
              </a:rPr>
              <a:t>https://www.youtube.com/watch?v=udSjBbGwJEg</a:t>
            </a:r>
            <a:r>
              <a:rPr lang="en-US" sz="2400" b="0" i="0" u="none">
                <a:solidFill>
                  <a:srgbClr val="005072"/>
                </a:solidFill>
                <a:latin typeface="Arial"/>
                <a:ea typeface="Arial"/>
                <a:cs typeface="Arial"/>
                <a:sym typeface="Arial"/>
              </a:rPr>
              <a:t> </a:t>
            </a:r>
            <a:endParaRPr/>
          </a:p>
          <a:p>
            <a:pPr marL="342900" marR="0" lvl="0" indent="-342900" algn="l" rtl="0">
              <a:lnSpc>
                <a:spcPct val="100000"/>
              </a:lnSpc>
              <a:spcBef>
                <a:spcPts val="480"/>
              </a:spcBef>
              <a:spcAft>
                <a:spcPts val="0"/>
              </a:spcAft>
              <a:buClr>
                <a:srgbClr val="7030A0"/>
              </a:buClr>
              <a:buSzPts val="2400"/>
              <a:buFont typeface="Arial"/>
              <a:buChar char="•"/>
            </a:pPr>
            <a:r>
              <a:rPr lang="en-US" sz="2400" b="0" i="0" u="none">
                <a:solidFill>
                  <a:srgbClr val="005072"/>
                </a:solidFill>
                <a:latin typeface="Arial"/>
                <a:ea typeface="Arial"/>
                <a:cs typeface="Arial"/>
                <a:sym typeface="Arial"/>
              </a:rPr>
              <a:t>Online GBA+ course developed by Status of Women Canada: </a:t>
            </a:r>
            <a:endParaRPr/>
          </a:p>
          <a:p>
            <a:pPr marL="342900" marR="0" lvl="0" indent="-342900" algn="l" rtl="0">
              <a:lnSpc>
                <a:spcPct val="100000"/>
              </a:lnSpc>
              <a:spcBef>
                <a:spcPts val="480"/>
              </a:spcBef>
              <a:spcAft>
                <a:spcPts val="0"/>
              </a:spcAft>
              <a:buClr>
                <a:srgbClr val="005072"/>
              </a:buClr>
              <a:buSzPts val="2400"/>
              <a:buFont typeface="Arial"/>
              <a:buNone/>
            </a:pPr>
            <a:r>
              <a:rPr lang="en-US" sz="2400" b="0" i="0" u="sng">
                <a:solidFill>
                  <a:schemeClr val="hlink"/>
                </a:solidFill>
                <a:latin typeface="Arial"/>
                <a:ea typeface="Arial"/>
                <a:cs typeface="Arial"/>
                <a:sym typeface="Arial"/>
                <a:hlinkClick r:id="rId4"/>
              </a:rPr>
              <a:t>http://www.swc-cfc.gc.ca/gba-acs/gbacourse-coursacs-eng.html</a:t>
            </a:r>
            <a:endParaRPr/>
          </a:p>
          <a:p>
            <a:pPr marL="342900" marR="0" lvl="0" indent="-190500" algn="l" rtl="0">
              <a:lnSpc>
                <a:spcPct val="100000"/>
              </a:lnSpc>
              <a:spcBef>
                <a:spcPts val="480"/>
              </a:spcBef>
              <a:spcAft>
                <a:spcPts val="0"/>
              </a:spcAft>
              <a:buClr>
                <a:srgbClr val="7030A0"/>
              </a:buClr>
              <a:buSzPts val="2400"/>
              <a:buFont typeface="Arial"/>
              <a:buNone/>
            </a:pPr>
            <a:endParaRPr sz="2400" b="1" i="0" u="none">
              <a:solidFill>
                <a:srgbClr val="005072"/>
              </a:solidFill>
              <a:latin typeface="Arial"/>
              <a:ea typeface="Arial"/>
              <a:cs typeface="Arial"/>
              <a:sym typeface="Arial"/>
            </a:endParaRPr>
          </a:p>
          <a:p>
            <a:pPr marL="342900" marR="0" lvl="0" indent="-190500" algn="l" rtl="0">
              <a:spcBef>
                <a:spcPts val="480"/>
              </a:spcBef>
              <a:spcAft>
                <a:spcPts val="0"/>
              </a:spcAft>
              <a:buClr>
                <a:srgbClr val="005072"/>
              </a:buClr>
              <a:buSzPts val="2400"/>
              <a:buFont typeface="Arial"/>
              <a:buNone/>
            </a:pPr>
            <a:endParaRPr sz="2400" b="1" i="0" u="none">
              <a:solidFill>
                <a:srgbClr val="005072"/>
              </a:solidFill>
              <a:latin typeface="Arial"/>
              <a:ea typeface="Arial"/>
              <a:cs typeface="Arial"/>
              <a:sym typeface="Arial"/>
            </a:endParaRPr>
          </a:p>
        </p:txBody>
      </p:sp>
      <p:sp>
        <p:nvSpPr>
          <p:cNvPr id="513" name="Google Shape;513;p73"/>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200"/>
              <a:buFont typeface="Arial"/>
              <a:buNone/>
            </a:pPr>
            <a:fld id="{00000000-1234-1234-1234-123412341234}" type="slidenum">
              <a:rPr lang="en-US" sz="1200" b="0" i="0" u="none">
                <a:solidFill>
                  <a:schemeClr val="dk2"/>
                </a:solidFill>
                <a:latin typeface="Arial"/>
                <a:ea typeface="Arial"/>
                <a:cs typeface="Arial"/>
                <a:sym typeface="Arial"/>
              </a:rPr>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4"/>
          <p:cNvSpPr txBox="1">
            <a:spLocks noGrp="1"/>
          </p:cNvSpPr>
          <p:nvPr>
            <p:ph type="title"/>
          </p:nvPr>
        </p:nvSpPr>
        <p:spPr>
          <a:xfrm>
            <a:off x="1828800" y="1905000"/>
            <a:ext cx="6858000" cy="11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74"/>
          <p:cNvSpPr txBox="1">
            <a:spLocks noGrp="1"/>
          </p:cNvSpPr>
          <p:nvPr>
            <p:ph type="body" idx="1"/>
          </p:nvPr>
        </p:nvSpPr>
        <p:spPr>
          <a:xfrm>
            <a:off x="1828800" y="3429000"/>
            <a:ext cx="6858000" cy="2209800"/>
          </a:xfrm>
          <a:prstGeom prst="rect">
            <a:avLst/>
          </a:prstGeom>
        </p:spPr>
        <p:txBody>
          <a:bodyPr spcFirstLastPara="1" wrap="square" lIns="91425" tIns="45700" rIns="91425" bIns="45700" anchor="t" anchorCtr="0">
            <a:noAutofit/>
          </a:bodyPr>
          <a:lstStyle/>
          <a:p>
            <a:pPr marL="0" lvl="0" indent="0" algn="ctr" rtl="0">
              <a:spcBef>
                <a:spcPts val="480"/>
              </a:spcBef>
              <a:spcAft>
                <a:spcPts val="0"/>
              </a:spcAft>
              <a:buNone/>
            </a:pPr>
            <a:endParaRPr/>
          </a:p>
        </p:txBody>
      </p:sp>
      <p:sp>
        <p:nvSpPr>
          <p:cNvPr id="521" name="Google Shape;521;p74"/>
          <p:cNvSpPr txBox="1">
            <a:spLocks noGrp="1"/>
          </p:cNvSpPr>
          <p:nvPr>
            <p:ph type="sldNum" idx="12"/>
          </p:nvPr>
        </p:nvSpPr>
        <p:spPr>
          <a:xfrm>
            <a:off x="7848600" y="6356350"/>
            <a:ext cx="106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fld id="{00000000-1234-1234-1234-123412341234}" type="slidenum">
              <a:rPr lang="en-US"/>
              <a:t>34</a:t>
            </a:fld>
            <a:endParaRPr sz="1000">
              <a:solidFill>
                <a:schemeClr val="dk2"/>
              </a:solidFill>
            </a:endParaRPr>
          </a:p>
        </p:txBody>
      </p:sp>
      <p:pic>
        <p:nvPicPr>
          <p:cNvPr id="522" name="Google Shape;522;p74"/>
          <p:cNvPicPr preferRelativeResize="0"/>
          <p:nvPr/>
        </p:nvPicPr>
        <p:blipFill>
          <a:blip r:embed="rId3">
            <a:alphaModFix/>
          </a:blip>
          <a:stretch>
            <a:fillRect/>
          </a:stretch>
        </p:blipFill>
        <p:spPr>
          <a:xfrm>
            <a:off x="418407" y="706450"/>
            <a:ext cx="8179697" cy="5445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5"/>
          <p:cNvSpPr txBox="1">
            <a:spLocks noGrp="1"/>
          </p:cNvSpPr>
          <p:nvPr>
            <p:ph type="subTitle" idx="1"/>
          </p:nvPr>
        </p:nvSpPr>
        <p:spPr>
          <a:xfrm>
            <a:off x="952512" y="4638675"/>
            <a:ext cx="7239000" cy="1828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200"/>
              <a:buFont typeface="Arial"/>
              <a:buNone/>
            </a:pPr>
            <a:r>
              <a:rPr lang="en-US" sz="3200" b="1" i="0" u="none" strike="noStrike" cap="none">
                <a:solidFill>
                  <a:srgbClr val="7030A0"/>
                </a:solidFill>
                <a:latin typeface="Arial"/>
                <a:ea typeface="Arial"/>
                <a:cs typeface="Arial"/>
                <a:sym typeface="Arial"/>
              </a:rPr>
              <a:t>Questions?</a:t>
            </a:r>
            <a:endParaRPr/>
          </a:p>
          <a:p>
            <a:pPr marL="0" marR="0" lvl="0" indent="0" algn="ctr" rtl="0">
              <a:lnSpc>
                <a:spcPct val="100000"/>
              </a:lnSpc>
              <a:spcBef>
                <a:spcPts val="640"/>
              </a:spcBef>
              <a:spcAft>
                <a:spcPts val="0"/>
              </a:spcAft>
              <a:buClr>
                <a:srgbClr val="7030A0"/>
              </a:buClr>
              <a:buSzPts val="3200"/>
              <a:buFont typeface="Arial"/>
              <a:buNone/>
            </a:pPr>
            <a:r>
              <a:rPr lang="en-US" sz="3200" b="1"/>
              <a:t>marian.bruin@edmonton.ca</a:t>
            </a:r>
            <a:endParaRPr/>
          </a:p>
        </p:txBody>
      </p:sp>
      <p:pic>
        <p:nvPicPr>
          <p:cNvPr id="528" name="Google Shape;528;p75"/>
          <p:cNvPicPr preferRelativeResize="0"/>
          <p:nvPr/>
        </p:nvPicPr>
        <p:blipFill rotWithShape="1">
          <a:blip r:embed="rId3">
            <a:alphaModFix/>
          </a:blip>
          <a:srcRect/>
          <a:stretch/>
        </p:blipFill>
        <p:spPr>
          <a:xfrm>
            <a:off x="1400662" y="609600"/>
            <a:ext cx="5486400" cy="4029075"/>
          </a:xfrm>
          <a:prstGeom prst="rect">
            <a:avLst/>
          </a:prstGeom>
          <a:noFill/>
          <a:ln>
            <a:noFill/>
          </a:ln>
        </p:spPr>
      </p:pic>
      <p:sp>
        <p:nvSpPr>
          <p:cNvPr id="529" name="Google Shape;529;p75"/>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5072"/>
              </a:buClr>
              <a:buSzPts val="1200"/>
              <a:buFont typeface="Arial"/>
              <a:buNone/>
            </a:pPr>
            <a:fld id="{00000000-1234-1234-1234-123412341234}" type="slidenum">
              <a:rPr lang="en-US" sz="1200" b="0" i="0" u="none">
                <a:solidFill>
                  <a:srgbClr val="005072"/>
                </a:solidFill>
                <a:latin typeface="Arial"/>
                <a:ea typeface="Arial"/>
                <a:cs typeface="Arial"/>
                <a:sym typeface="Arial"/>
              </a:rPr>
              <a:t>35</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cxnSp>
        <p:nvCxnSpPr>
          <p:cNvPr id="249" name="Google Shape;249;p44"/>
          <p:cNvCxnSpPr>
            <a:endCxn id="250" idx="1"/>
          </p:cNvCxnSpPr>
          <p:nvPr/>
        </p:nvCxnSpPr>
        <p:spPr>
          <a:xfrm>
            <a:off x="2484600" y="3359383"/>
            <a:ext cx="1404000" cy="0"/>
          </a:xfrm>
          <a:prstGeom prst="straightConnector1">
            <a:avLst/>
          </a:prstGeom>
          <a:noFill/>
          <a:ln w="9525" cap="flat" cmpd="sng">
            <a:solidFill>
              <a:schemeClr val="dk2"/>
            </a:solidFill>
            <a:prstDash val="lgDash"/>
            <a:round/>
            <a:headEnd type="none" w="sm" len="sm"/>
            <a:tailEnd type="none" w="sm" len="sm"/>
          </a:ln>
        </p:spPr>
      </p:cxnSp>
      <p:sp>
        <p:nvSpPr>
          <p:cNvPr id="250" name="Google Shape;250;p44"/>
          <p:cNvSpPr/>
          <p:nvPr/>
        </p:nvSpPr>
        <p:spPr>
          <a:xfrm>
            <a:off x="3888600" y="2506333"/>
            <a:ext cx="1366800" cy="1706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200"/>
              <a:buFont typeface="Calibri"/>
              <a:buNone/>
            </a:pPr>
            <a:r>
              <a:rPr lang="en-US" sz="1200" b="0" i="0" u="none" strike="noStrike" cap="none">
                <a:solidFill>
                  <a:srgbClr val="FFFFFF"/>
                </a:solidFill>
                <a:latin typeface="Calibri"/>
                <a:ea typeface="Calibri"/>
                <a:cs typeface="Calibri"/>
                <a:sym typeface="Calibri"/>
              </a:rPr>
              <a:t>Supported by Community Inclusion &amp; Investment</a:t>
            </a:r>
            <a:br>
              <a:rPr lang="en-US" sz="1200" b="0" i="0" u="none" strike="noStrike" cap="none">
                <a:solidFill>
                  <a:srgbClr val="FFFFFF"/>
                </a:solidFill>
                <a:latin typeface="Calibri"/>
                <a:ea typeface="Calibri"/>
                <a:cs typeface="Calibri"/>
                <a:sym typeface="Calibri"/>
              </a:rPr>
            </a:br>
            <a:r>
              <a:rPr lang="en-US" sz="1200" b="0" i="0" u="none" strike="noStrike" cap="none">
                <a:solidFill>
                  <a:srgbClr val="FFFFFF"/>
                </a:solidFill>
                <a:latin typeface="Calibri"/>
                <a:ea typeface="Calibri"/>
                <a:cs typeface="Calibri"/>
                <a:sym typeface="Calibri"/>
              </a:rPr>
              <a:t>Citizen Services</a:t>
            </a:r>
            <a:endParaRPr/>
          </a:p>
        </p:txBody>
      </p:sp>
      <p:sp>
        <p:nvSpPr>
          <p:cNvPr id="251" name="Google Shape;251;p44"/>
          <p:cNvSpPr/>
          <p:nvPr/>
        </p:nvSpPr>
        <p:spPr>
          <a:xfrm>
            <a:off x="1093450" y="2000900"/>
            <a:ext cx="1928100" cy="32343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3F3F3"/>
              </a:buClr>
              <a:buSzPts val="1800"/>
              <a:buFont typeface="Calibri"/>
              <a:buNone/>
            </a:pPr>
            <a:r>
              <a:rPr lang="en-US" sz="1800" b="0" i="0" u="none" strike="noStrike" cap="none">
                <a:solidFill>
                  <a:srgbClr val="F3F3F3"/>
                </a:solidFill>
                <a:latin typeface="Calibri"/>
                <a:ea typeface="Calibri"/>
                <a:cs typeface="Calibri"/>
                <a:sym typeface="Calibri"/>
              </a:rPr>
              <a:t>Women’s Council Initiative</a:t>
            </a:r>
            <a:endParaRPr/>
          </a:p>
          <a:p>
            <a:pPr marL="0" marR="0" lvl="0" indent="0" algn="ctr" rtl="0">
              <a:lnSpc>
                <a:spcPct val="100000"/>
              </a:lnSpc>
              <a:spcBef>
                <a:spcPts val="0"/>
              </a:spcBef>
              <a:spcAft>
                <a:spcPts val="0"/>
              </a:spcAft>
              <a:buClr>
                <a:srgbClr val="F3F3F3"/>
              </a:buClr>
              <a:buSzPts val="1600"/>
              <a:buFont typeface="Calibri"/>
              <a:buNone/>
            </a:pPr>
            <a:r>
              <a:rPr lang="en-US" sz="1600" b="0" i="0" u="none" strike="noStrike" cap="none">
                <a:solidFill>
                  <a:srgbClr val="F3F3F3"/>
                </a:solidFill>
                <a:latin typeface="Calibri"/>
                <a:ea typeface="Calibri"/>
                <a:cs typeface="Calibri"/>
                <a:sym typeface="Calibri"/>
              </a:rPr>
              <a:t>Sponsor: Councillor </a:t>
            </a:r>
            <a:br>
              <a:rPr lang="en-US" sz="1600" b="0" i="0" u="none" strike="noStrike" cap="none">
                <a:solidFill>
                  <a:srgbClr val="F3F3F3"/>
                </a:solidFill>
                <a:latin typeface="Calibri"/>
                <a:ea typeface="Calibri"/>
                <a:cs typeface="Calibri"/>
                <a:sym typeface="Calibri"/>
              </a:rPr>
            </a:br>
            <a:r>
              <a:rPr lang="en-US" sz="1600" b="0" i="0" u="none" strike="noStrike" cap="none">
                <a:solidFill>
                  <a:srgbClr val="F3F3F3"/>
                </a:solidFill>
                <a:latin typeface="Calibri"/>
                <a:ea typeface="Calibri"/>
                <a:cs typeface="Calibri"/>
                <a:sym typeface="Calibri"/>
              </a:rPr>
              <a:t>Bev Esslinger and Mayor Don Iveson</a:t>
            </a:r>
            <a:endParaRPr/>
          </a:p>
        </p:txBody>
      </p:sp>
      <p:sp>
        <p:nvSpPr>
          <p:cNvPr id="252" name="Google Shape;252;p44"/>
          <p:cNvSpPr/>
          <p:nvPr/>
        </p:nvSpPr>
        <p:spPr>
          <a:xfrm>
            <a:off x="6508050" y="1431700"/>
            <a:ext cx="1525800" cy="17064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Women’s Advocacy Voice of Edmonton (WAVE)</a:t>
            </a:r>
            <a:endParaRPr/>
          </a:p>
        </p:txBody>
      </p:sp>
      <p:sp>
        <p:nvSpPr>
          <p:cNvPr id="253" name="Google Shape;253;p44"/>
          <p:cNvSpPr/>
          <p:nvPr/>
        </p:nvSpPr>
        <p:spPr>
          <a:xfrm>
            <a:off x="6508050" y="3826100"/>
            <a:ext cx="1525800" cy="17064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500"/>
              <a:buFont typeface="Calibri"/>
              <a:buNone/>
            </a:pPr>
            <a:r>
              <a:rPr lang="en-US" sz="1500">
                <a:solidFill>
                  <a:srgbClr val="FFFFFF"/>
                </a:solidFill>
                <a:latin typeface="Calibri"/>
                <a:ea typeface="Calibri"/>
                <a:cs typeface="Calibri"/>
                <a:sym typeface="Calibri"/>
              </a:rPr>
              <a:t>Programs and events</a:t>
            </a:r>
            <a:endParaRPr/>
          </a:p>
        </p:txBody>
      </p:sp>
      <p:cxnSp>
        <p:nvCxnSpPr>
          <p:cNvPr id="254" name="Google Shape;254;p44"/>
          <p:cNvCxnSpPr>
            <a:stCxn id="252" idx="1"/>
            <a:endCxn id="250" idx="3"/>
          </p:cNvCxnSpPr>
          <p:nvPr/>
        </p:nvCxnSpPr>
        <p:spPr>
          <a:xfrm flipH="1">
            <a:off x="5255550" y="2284900"/>
            <a:ext cx="1252500" cy="1074600"/>
          </a:xfrm>
          <a:prstGeom prst="straightConnector1">
            <a:avLst/>
          </a:prstGeom>
          <a:noFill/>
          <a:ln w="9525" cap="flat" cmpd="sng">
            <a:solidFill>
              <a:schemeClr val="dk2"/>
            </a:solidFill>
            <a:prstDash val="lgDash"/>
            <a:round/>
            <a:headEnd type="none" w="sm" len="sm"/>
            <a:tailEnd type="none" w="sm" len="sm"/>
          </a:ln>
        </p:spPr>
      </p:cxnSp>
      <p:cxnSp>
        <p:nvCxnSpPr>
          <p:cNvPr id="255" name="Google Shape;255;p44"/>
          <p:cNvCxnSpPr>
            <a:stCxn id="253" idx="1"/>
          </p:cNvCxnSpPr>
          <p:nvPr/>
        </p:nvCxnSpPr>
        <p:spPr>
          <a:xfrm rot="10800000">
            <a:off x="5287350" y="3716600"/>
            <a:ext cx="1220700" cy="962700"/>
          </a:xfrm>
          <a:prstGeom prst="straightConnector1">
            <a:avLst/>
          </a:prstGeom>
          <a:noFill/>
          <a:ln w="9525" cap="flat" cmpd="sng">
            <a:solidFill>
              <a:schemeClr val="dk2"/>
            </a:solidFill>
            <a:prstDash val="lgDash"/>
            <a:round/>
            <a:headEnd type="none" w="sm" len="sm"/>
            <a:tailEnd type="none" w="sm" len="sm"/>
          </a:ln>
        </p:spPr>
      </p:cxnSp>
      <p:cxnSp>
        <p:nvCxnSpPr>
          <p:cNvPr id="256" name="Google Shape;256;p44"/>
          <p:cNvCxnSpPr>
            <a:stCxn id="252" idx="2"/>
          </p:cNvCxnSpPr>
          <p:nvPr/>
        </p:nvCxnSpPr>
        <p:spPr>
          <a:xfrm flipH="1">
            <a:off x="7218750" y="3138100"/>
            <a:ext cx="52200" cy="634800"/>
          </a:xfrm>
          <a:prstGeom prst="straightConnector1">
            <a:avLst/>
          </a:prstGeom>
          <a:noFill/>
          <a:ln w="9525" cap="flat" cmpd="sng">
            <a:solidFill>
              <a:schemeClr val="dk2"/>
            </a:solidFill>
            <a:prstDash val="lgDash"/>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5"/>
          <p:cNvSpPr txBox="1"/>
          <p:nvPr/>
        </p:nvSpPr>
        <p:spPr>
          <a:xfrm>
            <a:off x="1143000" y="457200"/>
            <a:ext cx="6858000" cy="68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2900"/>
              <a:buFont typeface="Arial"/>
              <a:buNone/>
            </a:pPr>
            <a:r>
              <a:rPr lang="en-US" sz="2900" b="1" i="0" u="none" strike="noStrike" cap="none">
                <a:solidFill>
                  <a:srgbClr val="7030A0"/>
                </a:solidFill>
                <a:latin typeface="Arial"/>
                <a:ea typeface="Arial"/>
                <a:cs typeface="Arial"/>
                <a:sym typeface="Arial"/>
              </a:rPr>
              <a:t>Gender-Based Analysis Plus (GBA+)</a:t>
            </a:r>
            <a:endParaRPr/>
          </a:p>
        </p:txBody>
      </p:sp>
      <p:pic>
        <p:nvPicPr>
          <p:cNvPr id="262" name="Google Shape;262;p45" descr="\\goa\desktop\P_S\swamy.deleoncontrera\Desktop\Gender analysis.png"/>
          <p:cNvPicPr preferRelativeResize="0"/>
          <p:nvPr/>
        </p:nvPicPr>
        <p:blipFill rotWithShape="1">
          <a:blip r:embed="rId3">
            <a:alphaModFix/>
          </a:blip>
          <a:srcRect/>
          <a:stretch/>
        </p:blipFill>
        <p:spPr>
          <a:xfrm>
            <a:off x="2216162" y="4702850"/>
            <a:ext cx="4711699" cy="2355850"/>
          </a:xfrm>
          <a:prstGeom prst="rect">
            <a:avLst/>
          </a:prstGeom>
          <a:noFill/>
          <a:ln>
            <a:noFill/>
          </a:ln>
        </p:spPr>
      </p:pic>
      <p:sp>
        <p:nvSpPr>
          <p:cNvPr id="263" name="Google Shape;263;p45"/>
          <p:cNvSpPr txBox="1"/>
          <p:nvPr/>
        </p:nvSpPr>
        <p:spPr>
          <a:xfrm>
            <a:off x="1497000" y="1322725"/>
            <a:ext cx="7010400" cy="3962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403152"/>
              </a:buClr>
              <a:buSzPts val="2400"/>
              <a:buFont typeface="Arial"/>
              <a:buChar char="•"/>
            </a:pPr>
            <a:r>
              <a:rPr lang="en-US" sz="2400" b="0" i="0" u="none" strike="noStrike" cap="none">
                <a:solidFill>
                  <a:srgbClr val="005072"/>
                </a:solidFill>
                <a:latin typeface="Arial"/>
                <a:ea typeface="Arial"/>
                <a:cs typeface="Arial"/>
                <a:sym typeface="Arial"/>
              </a:rPr>
              <a:t>A </a:t>
            </a:r>
            <a:r>
              <a:rPr lang="en-US" sz="2400" b="1" i="0" u="none" strike="noStrike" cap="none">
                <a:solidFill>
                  <a:srgbClr val="E46C0A"/>
                </a:solidFill>
                <a:latin typeface="Arial"/>
                <a:ea typeface="Arial"/>
                <a:cs typeface="Arial"/>
                <a:sym typeface="Arial"/>
              </a:rPr>
              <a:t>tool of analysis </a:t>
            </a:r>
            <a:r>
              <a:rPr lang="en-US" sz="2400" b="0" i="0" u="none" strike="noStrike" cap="none">
                <a:solidFill>
                  <a:srgbClr val="005072"/>
                </a:solidFill>
                <a:latin typeface="Arial"/>
                <a:ea typeface="Arial"/>
                <a:cs typeface="Arial"/>
                <a:sym typeface="Arial"/>
              </a:rPr>
              <a:t>that assesses the effects of policies, programs and services, and legislation on diverse groups of women, gender non-conforming, and men.</a:t>
            </a:r>
            <a:endParaRPr/>
          </a:p>
          <a:p>
            <a:pPr marL="342900" marR="0" lvl="0" indent="-342900" algn="l" rtl="0">
              <a:lnSpc>
                <a:spcPct val="100000"/>
              </a:lnSpc>
              <a:spcBef>
                <a:spcPts val="1200"/>
              </a:spcBef>
              <a:spcAft>
                <a:spcPts val="0"/>
              </a:spcAft>
              <a:buClr>
                <a:srgbClr val="403152"/>
              </a:buClr>
              <a:buSzPts val="2400"/>
              <a:buFont typeface="Arial"/>
              <a:buChar char="•"/>
            </a:pPr>
            <a:r>
              <a:rPr lang="en-US" sz="2400" b="1" i="0" u="none" strike="noStrike" cap="none">
                <a:solidFill>
                  <a:srgbClr val="E46C0A"/>
                </a:solidFill>
                <a:latin typeface="Arial"/>
                <a:ea typeface="Arial"/>
                <a:cs typeface="Arial"/>
                <a:sym typeface="Arial"/>
              </a:rPr>
              <a:t>Raises awareness </a:t>
            </a:r>
            <a:r>
              <a:rPr lang="en-US" sz="2400" b="0" i="0" u="none" strike="noStrike" cap="none">
                <a:solidFill>
                  <a:srgbClr val="005072"/>
                </a:solidFill>
                <a:latin typeface="Arial"/>
                <a:ea typeface="Arial"/>
                <a:cs typeface="Arial"/>
                <a:sym typeface="Arial"/>
              </a:rPr>
              <a:t>about differences among the genders through intersectional analysis.</a:t>
            </a:r>
            <a:endParaRPr sz="2400" b="0" i="0" u="none" strike="noStrike" cap="none">
              <a:solidFill>
                <a:srgbClr val="005072"/>
              </a:solidFill>
              <a:latin typeface="Arial"/>
              <a:ea typeface="Arial"/>
              <a:cs typeface="Arial"/>
              <a:sym typeface="Arial"/>
            </a:endParaRPr>
          </a:p>
          <a:p>
            <a:pPr marL="342900" marR="0" lvl="0" indent="-342900" algn="l" rtl="0">
              <a:lnSpc>
                <a:spcPct val="100000"/>
              </a:lnSpc>
              <a:spcBef>
                <a:spcPts val="1200"/>
              </a:spcBef>
              <a:spcAft>
                <a:spcPts val="0"/>
              </a:spcAft>
              <a:buClr>
                <a:srgbClr val="403152"/>
              </a:buClr>
              <a:buSzPts val="2400"/>
              <a:buFont typeface="Arial"/>
              <a:buChar char="•"/>
            </a:pPr>
            <a:r>
              <a:rPr lang="en-US" sz="2400" b="0" i="0" u="none" strike="noStrike" cap="none">
                <a:solidFill>
                  <a:srgbClr val="005072"/>
                </a:solidFill>
                <a:latin typeface="Arial"/>
                <a:ea typeface="Arial"/>
                <a:cs typeface="Arial"/>
                <a:sym typeface="Arial"/>
              </a:rPr>
              <a:t>Identifies ways to </a:t>
            </a:r>
            <a:r>
              <a:rPr lang="en-US" sz="2400" b="1" i="0" u="none" strike="noStrike" cap="none">
                <a:solidFill>
                  <a:srgbClr val="E46C0A"/>
                </a:solidFill>
                <a:latin typeface="Arial"/>
                <a:ea typeface="Arial"/>
                <a:cs typeface="Arial"/>
                <a:sym typeface="Arial"/>
              </a:rPr>
              <a:t>reduce</a:t>
            </a:r>
            <a:r>
              <a:rPr lang="en-US" sz="2400" b="0" i="0" u="none" strike="noStrike" cap="none">
                <a:solidFill>
                  <a:srgbClr val="005072"/>
                </a:solidFill>
                <a:latin typeface="Arial"/>
                <a:ea typeface="Arial"/>
                <a:cs typeface="Arial"/>
                <a:sym typeface="Arial"/>
              </a:rPr>
              <a:t> and </a:t>
            </a:r>
            <a:r>
              <a:rPr lang="en-US" sz="2400" b="1" i="0" u="none" strike="noStrike" cap="none">
                <a:solidFill>
                  <a:srgbClr val="E46C0A"/>
                </a:solidFill>
                <a:latin typeface="Arial"/>
                <a:ea typeface="Arial"/>
                <a:cs typeface="Arial"/>
                <a:sym typeface="Arial"/>
              </a:rPr>
              <a:t>prevent </a:t>
            </a:r>
            <a:r>
              <a:rPr lang="en-US" sz="2400" b="0" i="0" u="none" strike="noStrike" cap="none">
                <a:solidFill>
                  <a:srgbClr val="005072"/>
                </a:solidFill>
                <a:latin typeface="Arial"/>
                <a:ea typeface="Arial"/>
                <a:cs typeface="Arial"/>
                <a:sym typeface="Arial"/>
              </a:rPr>
              <a:t>inequality.</a:t>
            </a:r>
            <a:endParaRPr sz="2400" b="0" i="0" u="none" strike="noStrike" cap="none">
              <a:solidFill>
                <a:srgbClr val="005072"/>
              </a:solidFill>
              <a:latin typeface="Arial"/>
              <a:ea typeface="Arial"/>
              <a:cs typeface="Arial"/>
              <a:sym typeface="Arial"/>
            </a:endParaRPr>
          </a:p>
          <a:p>
            <a:pPr marL="0" marR="0" lvl="0" indent="0" algn="l" rtl="0">
              <a:lnSpc>
                <a:spcPct val="100000"/>
              </a:lnSpc>
              <a:spcBef>
                <a:spcPts val="600"/>
              </a:spcBef>
              <a:spcAft>
                <a:spcPts val="0"/>
              </a:spcAft>
              <a:buNone/>
            </a:pPr>
            <a:endParaRPr sz="2400" b="0" i="0" u="none">
              <a:solidFill>
                <a:srgbClr val="005072"/>
              </a:solidFill>
              <a:latin typeface="Arial"/>
              <a:ea typeface="Arial"/>
              <a:cs typeface="Arial"/>
              <a:sym typeface="Arial"/>
            </a:endParaRPr>
          </a:p>
        </p:txBody>
      </p:sp>
      <p:sp>
        <p:nvSpPr>
          <p:cNvPr id="264" name="Google Shape;264;p45"/>
          <p:cNvSpPr txBox="1"/>
          <p:nvPr/>
        </p:nvSpPr>
        <p:spPr>
          <a:xfrm>
            <a:off x="7848600" y="6356350"/>
            <a:ext cx="1066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5072"/>
              </a:buClr>
              <a:buSzPts val="1200"/>
              <a:buFont typeface="Arial"/>
              <a:buNone/>
            </a:pPr>
            <a:fld id="{00000000-1234-1234-1234-123412341234}" type="slidenum">
              <a:rPr lang="en-US" sz="1200" b="0" i="0" u="none">
                <a:solidFill>
                  <a:srgbClr val="005072"/>
                </a:solidFill>
                <a:latin typeface="Arial"/>
                <a:ea typeface="Arial"/>
                <a:cs typeface="Arial"/>
                <a:sym typeface="Arial"/>
              </a:rPr>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6"/>
          <p:cNvSpPr txBox="1">
            <a:spLocks noGrp="1"/>
          </p:cNvSpPr>
          <p:nvPr>
            <p:ph type="title"/>
          </p:nvPr>
        </p:nvSpPr>
        <p:spPr>
          <a:xfrm>
            <a:off x="1039425" y="367350"/>
            <a:ext cx="7239000" cy="913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030A0"/>
              </a:buClr>
              <a:buSzPts val="3200"/>
              <a:buFont typeface="Arial"/>
              <a:buNone/>
            </a:pPr>
            <a:r>
              <a:rPr lang="en-US" sz="3200" b="1" i="0" u="none" strike="noStrike" cap="none">
                <a:solidFill>
                  <a:srgbClr val="7030A0"/>
                </a:solidFill>
                <a:latin typeface="Arial"/>
                <a:ea typeface="Arial"/>
                <a:cs typeface="Arial"/>
                <a:sym typeface="Arial"/>
              </a:rPr>
              <a:t>Benefits for GBA+  </a:t>
            </a:r>
            <a:br>
              <a:rPr lang="en-US" sz="3200" b="1" i="0" u="none" strike="noStrike" cap="none">
                <a:solidFill>
                  <a:srgbClr val="604A7B"/>
                </a:solidFill>
                <a:latin typeface="Arial"/>
                <a:ea typeface="Arial"/>
                <a:cs typeface="Arial"/>
                <a:sym typeface="Arial"/>
              </a:rPr>
            </a:br>
            <a:endParaRPr/>
          </a:p>
        </p:txBody>
      </p:sp>
      <p:sp>
        <p:nvSpPr>
          <p:cNvPr id="270" name="Google Shape;270;p46"/>
          <p:cNvSpPr txBox="1">
            <a:spLocks noGrp="1"/>
          </p:cNvSpPr>
          <p:nvPr>
            <p:ph type="body" idx="1"/>
          </p:nvPr>
        </p:nvSpPr>
        <p:spPr>
          <a:xfrm>
            <a:off x="1700212" y="1519237"/>
            <a:ext cx="6934200" cy="2895600"/>
          </a:xfrm>
          <a:prstGeom prst="rect">
            <a:avLst/>
          </a:prstGeom>
          <a:noFill/>
          <a:ln>
            <a:noFill/>
          </a:ln>
        </p:spPr>
        <p:txBody>
          <a:bodyPr spcFirstLastPara="1" wrap="square" lIns="91425" tIns="45700" rIns="91425" bIns="45700" anchor="t" anchorCtr="0">
            <a:noAutofit/>
          </a:bodyPr>
          <a:lstStyle/>
          <a:p>
            <a:pPr marL="342900" marR="0" lvl="0" indent="-190500" algn="ctr" rtl="0">
              <a:lnSpc>
                <a:spcPct val="100000"/>
              </a:lnSpc>
              <a:spcBef>
                <a:spcPts val="0"/>
              </a:spcBef>
              <a:spcAft>
                <a:spcPts val="0"/>
              </a:spcAft>
              <a:buClr>
                <a:srgbClr val="005072"/>
              </a:buClr>
              <a:buSzPts val="2400"/>
              <a:buFont typeface="Arial"/>
              <a:buNone/>
            </a:pPr>
            <a:endParaRPr sz="2400" b="0" i="0" u="none" strike="noStrike" cap="none">
              <a:solidFill>
                <a:srgbClr val="005072"/>
              </a:solidFill>
              <a:latin typeface="Arial"/>
              <a:ea typeface="Arial"/>
              <a:cs typeface="Arial"/>
              <a:sym typeface="Arial"/>
            </a:endParaRPr>
          </a:p>
          <a:p>
            <a:pPr marL="342900" marR="0" lvl="0" indent="-190500" algn="ctr" rtl="0">
              <a:lnSpc>
                <a:spcPct val="100000"/>
              </a:lnSpc>
              <a:spcBef>
                <a:spcPts val="480"/>
              </a:spcBef>
              <a:spcAft>
                <a:spcPts val="0"/>
              </a:spcAft>
              <a:buClr>
                <a:srgbClr val="005072"/>
              </a:buClr>
              <a:buSzPts val="2400"/>
              <a:buFont typeface="Arial"/>
              <a:buNone/>
            </a:pPr>
            <a:endParaRPr sz="2400" b="0" i="0" u="none" strike="noStrike" cap="none">
              <a:solidFill>
                <a:srgbClr val="005072"/>
              </a:solidFill>
              <a:latin typeface="Arial"/>
              <a:ea typeface="Arial"/>
              <a:cs typeface="Arial"/>
              <a:sym typeface="Arial"/>
            </a:endParaRPr>
          </a:p>
          <a:p>
            <a:pPr marL="342900" marR="0" lvl="0" indent="-190500" algn="ctr" rtl="0">
              <a:lnSpc>
                <a:spcPct val="100000"/>
              </a:lnSpc>
              <a:spcBef>
                <a:spcPts val="480"/>
              </a:spcBef>
              <a:spcAft>
                <a:spcPts val="0"/>
              </a:spcAft>
              <a:buClr>
                <a:srgbClr val="005072"/>
              </a:buClr>
              <a:buSzPts val="2400"/>
              <a:buFont typeface="Arial"/>
              <a:buNone/>
            </a:pPr>
            <a:endParaRPr sz="2400" b="0" i="0" u="none" strike="noStrike" cap="none">
              <a:solidFill>
                <a:srgbClr val="005072"/>
              </a:solidFill>
              <a:latin typeface="Arial"/>
              <a:ea typeface="Arial"/>
              <a:cs typeface="Arial"/>
              <a:sym typeface="Arial"/>
            </a:endParaRPr>
          </a:p>
          <a:p>
            <a:pPr marL="342900" marR="0" lvl="0" indent="-190500" algn="ctr" rtl="0">
              <a:lnSpc>
                <a:spcPct val="100000"/>
              </a:lnSpc>
              <a:spcBef>
                <a:spcPts val="480"/>
              </a:spcBef>
              <a:spcAft>
                <a:spcPts val="0"/>
              </a:spcAft>
              <a:buClr>
                <a:srgbClr val="005072"/>
              </a:buClr>
              <a:buSzPts val="2400"/>
              <a:buFont typeface="Arial"/>
              <a:buNone/>
            </a:pPr>
            <a:endParaRPr sz="2400" b="0" i="0" u="none" strike="noStrike" cap="none">
              <a:solidFill>
                <a:srgbClr val="005072"/>
              </a:solidFill>
              <a:latin typeface="Arial"/>
              <a:ea typeface="Arial"/>
              <a:cs typeface="Arial"/>
              <a:sym typeface="Arial"/>
            </a:endParaRPr>
          </a:p>
          <a:p>
            <a:pPr marL="342900" marR="0" lvl="0" indent="-190500" algn="r" rtl="0">
              <a:lnSpc>
                <a:spcPct val="100000"/>
              </a:lnSpc>
              <a:spcBef>
                <a:spcPts val="480"/>
              </a:spcBef>
              <a:spcAft>
                <a:spcPts val="0"/>
              </a:spcAft>
              <a:buClr>
                <a:srgbClr val="005072"/>
              </a:buClr>
              <a:buSzPts val="2400"/>
              <a:buFont typeface="Arial"/>
              <a:buNone/>
            </a:pPr>
            <a:endParaRPr sz="2400" b="0" i="0" u="none" strike="noStrike" cap="none">
              <a:solidFill>
                <a:srgbClr val="005072"/>
              </a:solidFill>
              <a:latin typeface="Arial"/>
              <a:ea typeface="Arial"/>
              <a:cs typeface="Arial"/>
              <a:sym typeface="Arial"/>
            </a:endParaRPr>
          </a:p>
          <a:p>
            <a:pPr marL="342900" marR="0" lvl="0" indent="-292100" algn="ctr" rtl="0">
              <a:lnSpc>
                <a:spcPct val="100000"/>
              </a:lnSpc>
              <a:spcBef>
                <a:spcPts val="160"/>
              </a:spcBef>
              <a:spcAft>
                <a:spcPts val="0"/>
              </a:spcAft>
              <a:buClr>
                <a:srgbClr val="005072"/>
              </a:buClr>
              <a:buSzPts val="800"/>
              <a:buFont typeface="Arial"/>
              <a:buNone/>
            </a:pPr>
            <a:endParaRPr sz="800" b="0" i="0" u="none" strike="noStrike" cap="none">
              <a:solidFill>
                <a:srgbClr val="005072"/>
              </a:solidFill>
              <a:latin typeface="Arial"/>
              <a:ea typeface="Arial"/>
              <a:cs typeface="Arial"/>
              <a:sym typeface="Arial"/>
            </a:endParaRPr>
          </a:p>
          <a:p>
            <a:pPr marL="342900" marR="0" lvl="0" indent="-190500" algn="ctr" rtl="0">
              <a:lnSpc>
                <a:spcPct val="100000"/>
              </a:lnSpc>
              <a:spcBef>
                <a:spcPts val="480"/>
              </a:spcBef>
              <a:spcAft>
                <a:spcPts val="0"/>
              </a:spcAft>
              <a:buClr>
                <a:srgbClr val="005072"/>
              </a:buClr>
              <a:buSzPts val="2400"/>
              <a:buFont typeface="Arial"/>
              <a:buNone/>
            </a:pPr>
            <a:endParaRPr sz="2400" b="0" i="0" u="none" strike="noStrike" cap="none">
              <a:solidFill>
                <a:srgbClr val="005072"/>
              </a:solidFill>
              <a:latin typeface="Arial"/>
              <a:ea typeface="Arial"/>
              <a:cs typeface="Arial"/>
              <a:sym typeface="Arial"/>
            </a:endParaRPr>
          </a:p>
          <a:p>
            <a:pPr marL="342900" marR="0" lvl="0" indent="-342900" algn="ctr" rtl="0">
              <a:lnSpc>
                <a:spcPct val="100000"/>
              </a:lnSpc>
              <a:spcBef>
                <a:spcPts val="480"/>
              </a:spcBef>
              <a:spcAft>
                <a:spcPts val="0"/>
              </a:spcAft>
              <a:buClr>
                <a:srgbClr val="005072"/>
              </a:buClr>
              <a:buSzPts val="2400"/>
              <a:buFont typeface="Arial"/>
              <a:buNone/>
            </a:pPr>
            <a:endParaRPr sz="2400" b="0" i="0" u="none" strike="noStrike" cap="none">
              <a:solidFill>
                <a:srgbClr val="FF0000"/>
              </a:solidFill>
              <a:latin typeface="Arial"/>
              <a:ea typeface="Arial"/>
              <a:cs typeface="Arial"/>
              <a:sym typeface="Arial"/>
            </a:endParaRPr>
          </a:p>
          <a:p>
            <a:pPr marL="342900" marR="0" lvl="0" indent="-342900" algn="ctr" rtl="0">
              <a:spcBef>
                <a:spcPts val="480"/>
              </a:spcBef>
              <a:spcAft>
                <a:spcPts val="0"/>
              </a:spcAft>
              <a:buNone/>
            </a:pPr>
            <a:endParaRPr sz="2400" b="0" i="0" u="none">
              <a:solidFill>
                <a:srgbClr val="FF0000"/>
              </a:solidFill>
              <a:latin typeface="Arial"/>
              <a:ea typeface="Arial"/>
              <a:cs typeface="Arial"/>
              <a:sym typeface="Arial"/>
            </a:endParaRPr>
          </a:p>
        </p:txBody>
      </p:sp>
      <p:sp>
        <p:nvSpPr>
          <p:cNvPr id="271" name="Google Shape;271;p46"/>
          <p:cNvSpPr txBox="1"/>
          <p:nvPr/>
        </p:nvSpPr>
        <p:spPr>
          <a:xfrm>
            <a:off x="1039425" y="1519225"/>
            <a:ext cx="3003600" cy="4524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030A0"/>
              </a:buClr>
              <a:buSzPts val="2400"/>
              <a:buFont typeface="Arial"/>
              <a:buChar char="•"/>
            </a:pPr>
            <a:r>
              <a:rPr lang="en-US" sz="2400" b="0" i="0" u="none">
                <a:solidFill>
                  <a:srgbClr val="005072"/>
                </a:solidFill>
                <a:latin typeface="Arial"/>
                <a:ea typeface="Arial"/>
                <a:cs typeface="Arial"/>
                <a:sym typeface="Arial"/>
              </a:rPr>
              <a:t>Enhanced decision-making</a:t>
            </a:r>
            <a:endParaRPr/>
          </a:p>
          <a:p>
            <a:pPr marL="342900" marR="0" lvl="0" indent="-190500" algn="l" rtl="0">
              <a:lnSpc>
                <a:spcPct val="100000"/>
              </a:lnSpc>
              <a:spcBef>
                <a:spcPts val="0"/>
              </a:spcBef>
              <a:spcAft>
                <a:spcPts val="0"/>
              </a:spcAft>
              <a:buClr>
                <a:srgbClr val="7030A0"/>
              </a:buClr>
              <a:buSzPts val="2400"/>
              <a:buFont typeface="Arial"/>
              <a:buNone/>
            </a:pPr>
            <a:endParaRPr sz="2400" b="0" i="0" u="none">
              <a:solidFill>
                <a:srgbClr val="005072"/>
              </a:solidFill>
              <a:latin typeface="Arial"/>
              <a:ea typeface="Arial"/>
              <a:cs typeface="Arial"/>
              <a:sym typeface="Arial"/>
            </a:endParaRPr>
          </a:p>
          <a:p>
            <a:pPr marL="342900" marR="0" lvl="0" indent="-342900" algn="l" rtl="0">
              <a:lnSpc>
                <a:spcPct val="100000"/>
              </a:lnSpc>
              <a:spcBef>
                <a:spcPts val="0"/>
              </a:spcBef>
              <a:spcAft>
                <a:spcPts val="0"/>
              </a:spcAft>
              <a:buClr>
                <a:srgbClr val="7030A0"/>
              </a:buClr>
              <a:buSzPts val="2400"/>
              <a:buFont typeface="Arial"/>
              <a:buChar char="•"/>
            </a:pPr>
            <a:r>
              <a:rPr lang="en-US" sz="2400" b="0" i="0" u="none">
                <a:solidFill>
                  <a:srgbClr val="005072"/>
                </a:solidFill>
                <a:latin typeface="Arial"/>
                <a:ea typeface="Arial"/>
                <a:cs typeface="Arial"/>
                <a:sym typeface="Arial"/>
              </a:rPr>
              <a:t>Improved data and information  </a:t>
            </a:r>
            <a:endParaRPr/>
          </a:p>
          <a:p>
            <a:pPr marL="342900" marR="0" lvl="0" indent="-190500" algn="l" rtl="0">
              <a:lnSpc>
                <a:spcPct val="100000"/>
              </a:lnSpc>
              <a:spcBef>
                <a:spcPts val="0"/>
              </a:spcBef>
              <a:spcAft>
                <a:spcPts val="0"/>
              </a:spcAft>
              <a:buClr>
                <a:srgbClr val="7030A0"/>
              </a:buClr>
              <a:buSzPts val="2400"/>
              <a:buFont typeface="Arial"/>
              <a:buNone/>
            </a:pPr>
            <a:endParaRPr sz="2400" b="0" i="0" u="none">
              <a:solidFill>
                <a:srgbClr val="005072"/>
              </a:solidFill>
              <a:latin typeface="Arial"/>
              <a:ea typeface="Arial"/>
              <a:cs typeface="Arial"/>
              <a:sym typeface="Arial"/>
            </a:endParaRPr>
          </a:p>
          <a:p>
            <a:pPr marL="342900" marR="0" lvl="0" indent="-342900" algn="l" rtl="0">
              <a:lnSpc>
                <a:spcPct val="100000"/>
              </a:lnSpc>
              <a:spcBef>
                <a:spcPts val="0"/>
              </a:spcBef>
              <a:spcAft>
                <a:spcPts val="0"/>
              </a:spcAft>
              <a:buClr>
                <a:srgbClr val="7030A0"/>
              </a:buClr>
              <a:buSzPts val="2400"/>
              <a:buFont typeface="Arial"/>
              <a:buChar char="•"/>
            </a:pPr>
            <a:r>
              <a:rPr lang="en-US" sz="2400" b="0" i="0" u="none">
                <a:solidFill>
                  <a:srgbClr val="005072"/>
                </a:solidFill>
                <a:latin typeface="Arial"/>
                <a:ea typeface="Arial"/>
                <a:cs typeface="Arial"/>
                <a:sym typeface="Arial"/>
              </a:rPr>
              <a:t>Improved effectiveness</a:t>
            </a:r>
            <a:endParaRPr/>
          </a:p>
          <a:p>
            <a:pPr marL="342900" marR="0" lvl="0" indent="-190500" algn="l" rtl="0">
              <a:lnSpc>
                <a:spcPct val="100000"/>
              </a:lnSpc>
              <a:spcBef>
                <a:spcPts val="0"/>
              </a:spcBef>
              <a:spcAft>
                <a:spcPts val="0"/>
              </a:spcAft>
              <a:buClr>
                <a:srgbClr val="7030A0"/>
              </a:buClr>
              <a:buSzPts val="2400"/>
              <a:buFont typeface="Arial"/>
              <a:buNone/>
            </a:pPr>
            <a:endParaRPr sz="2400" b="0" i="0" u="none">
              <a:solidFill>
                <a:srgbClr val="005072"/>
              </a:solidFill>
              <a:latin typeface="Arial"/>
              <a:ea typeface="Arial"/>
              <a:cs typeface="Arial"/>
              <a:sym typeface="Arial"/>
            </a:endParaRPr>
          </a:p>
          <a:p>
            <a:pPr marL="342900" marR="0" lvl="0" indent="-342900" algn="l" rtl="0">
              <a:lnSpc>
                <a:spcPct val="100000"/>
              </a:lnSpc>
              <a:spcBef>
                <a:spcPts val="0"/>
              </a:spcBef>
              <a:spcAft>
                <a:spcPts val="0"/>
              </a:spcAft>
              <a:buClr>
                <a:srgbClr val="7030A0"/>
              </a:buClr>
              <a:buSzPts val="2400"/>
              <a:buFont typeface="Arial"/>
              <a:buChar char="•"/>
            </a:pPr>
            <a:r>
              <a:rPr lang="en-US" sz="2400" b="0" i="0" u="none">
                <a:solidFill>
                  <a:srgbClr val="005072"/>
                </a:solidFill>
                <a:latin typeface="Arial"/>
                <a:ea typeface="Arial"/>
                <a:cs typeface="Arial"/>
                <a:sym typeface="Arial"/>
              </a:rPr>
              <a:t>Equality of outcomes</a:t>
            </a:r>
            <a:endParaRPr/>
          </a:p>
          <a:p>
            <a:pPr marL="0" marR="0" lvl="0" indent="0" algn="l" rtl="0">
              <a:lnSpc>
                <a:spcPct val="100000"/>
              </a:lnSpc>
              <a:spcBef>
                <a:spcPts val="0"/>
              </a:spcBef>
              <a:spcAft>
                <a:spcPts val="0"/>
              </a:spcAft>
              <a:buNone/>
            </a:pPr>
            <a:endParaRPr sz="2400" b="0" i="0" u="none">
              <a:solidFill>
                <a:srgbClr val="005072"/>
              </a:solidFill>
              <a:latin typeface="Arial"/>
              <a:ea typeface="Arial"/>
              <a:cs typeface="Arial"/>
              <a:sym typeface="Arial"/>
            </a:endParaRPr>
          </a:p>
        </p:txBody>
      </p:sp>
      <p:pic>
        <p:nvPicPr>
          <p:cNvPr id="272" name="Google Shape;272;p46"/>
          <p:cNvPicPr preferRelativeResize="0"/>
          <p:nvPr/>
        </p:nvPicPr>
        <p:blipFill rotWithShape="1">
          <a:blip r:embed="rId3">
            <a:alphaModFix/>
          </a:blip>
          <a:srcRect/>
          <a:stretch/>
        </p:blipFill>
        <p:spPr>
          <a:xfrm>
            <a:off x="4648200" y="1689100"/>
            <a:ext cx="2438400" cy="1203325"/>
          </a:xfrm>
          <a:prstGeom prst="rect">
            <a:avLst/>
          </a:prstGeom>
          <a:noFill/>
          <a:ln>
            <a:noFill/>
          </a:ln>
        </p:spPr>
      </p:pic>
      <p:pic>
        <p:nvPicPr>
          <p:cNvPr id="273" name="Google Shape;273;p46"/>
          <p:cNvPicPr preferRelativeResize="0"/>
          <p:nvPr/>
        </p:nvPicPr>
        <p:blipFill rotWithShape="1">
          <a:blip r:embed="rId4">
            <a:alphaModFix/>
          </a:blip>
          <a:srcRect/>
          <a:stretch/>
        </p:blipFill>
        <p:spPr>
          <a:xfrm>
            <a:off x="6653212" y="2722562"/>
            <a:ext cx="2373312" cy="1384300"/>
          </a:xfrm>
          <a:prstGeom prst="rect">
            <a:avLst/>
          </a:prstGeom>
          <a:noFill/>
          <a:ln>
            <a:noFill/>
          </a:ln>
        </p:spPr>
      </p:pic>
      <p:pic>
        <p:nvPicPr>
          <p:cNvPr id="274" name="Google Shape;274;p46" descr="\\goa\desktop\P_S\swamy.deleoncontrera\Desktop\effectivness.jpg"/>
          <p:cNvPicPr preferRelativeResize="0"/>
          <p:nvPr/>
        </p:nvPicPr>
        <p:blipFill rotWithShape="1">
          <a:blip r:embed="rId5">
            <a:alphaModFix/>
          </a:blip>
          <a:srcRect/>
          <a:stretch/>
        </p:blipFill>
        <p:spPr>
          <a:xfrm rot="240000">
            <a:off x="4389437" y="3736975"/>
            <a:ext cx="2217737" cy="1325562"/>
          </a:xfrm>
          <a:prstGeom prst="rect">
            <a:avLst/>
          </a:prstGeom>
          <a:noFill/>
          <a:ln>
            <a:noFill/>
          </a:ln>
        </p:spPr>
      </p:pic>
      <p:pic>
        <p:nvPicPr>
          <p:cNvPr id="275" name="Google Shape;275;p46" descr="http://www.islamiclife.com/2015/01/25/5197.jpg"/>
          <p:cNvPicPr preferRelativeResize="0"/>
          <p:nvPr/>
        </p:nvPicPr>
        <p:blipFill rotWithShape="1">
          <a:blip r:embed="rId6">
            <a:alphaModFix/>
          </a:blip>
          <a:srcRect/>
          <a:stretch/>
        </p:blipFill>
        <p:spPr>
          <a:xfrm>
            <a:off x="6838950" y="4876800"/>
            <a:ext cx="1787525" cy="1176337"/>
          </a:xfrm>
          <a:prstGeom prst="rect">
            <a:avLst/>
          </a:prstGeom>
          <a:noFill/>
          <a:ln>
            <a:noFill/>
          </a:ln>
        </p:spPr>
      </p:pic>
      <p:sp>
        <p:nvSpPr>
          <p:cNvPr id="276" name="Google Shape;276;p46"/>
          <p:cNvSpPr txBox="1"/>
          <p:nvPr/>
        </p:nvSpPr>
        <p:spPr>
          <a:xfrm>
            <a:off x="7932737" y="6324600"/>
            <a:ext cx="1066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5072"/>
              </a:buClr>
              <a:buSzPts val="1200"/>
              <a:buFont typeface="Arial"/>
              <a:buNone/>
            </a:pPr>
            <a:fld id="{00000000-1234-1234-1234-123412341234}" type="slidenum">
              <a:rPr lang="en-US" sz="1200" b="0" i="0" u="none">
                <a:solidFill>
                  <a:srgbClr val="005072"/>
                </a:solidFill>
                <a:latin typeface="Arial"/>
                <a:ea typeface="Arial"/>
                <a:cs typeface="Arial"/>
                <a:sym typeface="Arial"/>
              </a:rP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7"/>
          <p:cNvSpPr txBox="1">
            <a:spLocks noGrp="1"/>
          </p:cNvSpPr>
          <p:nvPr>
            <p:ph type="title"/>
          </p:nvPr>
        </p:nvSpPr>
        <p:spPr>
          <a:xfrm>
            <a:off x="459300" y="1891900"/>
            <a:ext cx="8247900" cy="3927300"/>
          </a:xfrm>
          <a:prstGeom prst="rect">
            <a:avLst/>
          </a:prstGeom>
        </p:spPr>
        <p:txBody>
          <a:bodyPr spcFirstLastPara="1" wrap="square" lIns="91425" tIns="45700" rIns="91425" bIns="45700" anchor="t" anchorCtr="0">
            <a:noAutofit/>
          </a:bodyPr>
          <a:lstStyle/>
          <a:p>
            <a:pPr marL="685800" lvl="0" indent="-295275" algn="l" rtl="0">
              <a:lnSpc>
                <a:spcPct val="115000"/>
              </a:lnSpc>
              <a:spcBef>
                <a:spcPts val="600"/>
              </a:spcBef>
              <a:spcAft>
                <a:spcPts val="0"/>
              </a:spcAft>
              <a:buClr>
                <a:srgbClr val="222222"/>
              </a:buClr>
              <a:buSzPts val="1050"/>
              <a:buChar char="●"/>
            </a:pPr>
            <a:r>
              <a:rPr lang="en-US" sz="1050" b="0" i="1">
                <a:solidFill>
                  <a:srgbClr val="222222"/>
                </a:solidFill>
              </a:rPr>
              <a:t>Everyone has gifts</a:t>
            </a:r>
            <a:r>
              <a:rPr lang="en-US" sz="1050" b="0">
                <a:solidFill>
                  <a:srgbClr val="222222"/>
                </a:solidFill>
              </a:rPr>
              <a:t>: Each person in a community has something to contribute.</a:t>
            </a:r>
            <a:endParaRPr sz="1050" b="0">
              <a:solidFill>
                <a:srgbClr val="222222"/>
              </a:solidFill>
            </a:endParaRPr>
          </a:p>
          <a:p>
            <a:pPr marL="914400" lvl="0" indent="0" algn="l" rtl="0">
              <a:lnSpc>
                <a:spcPct val="115000"/>
              </a:lnSpc>
              <a:spcBef>
                <a:spcPts val="600"/>
              </a:spcBef>
              <a:spcAft>
                <a:spcPts val="0"/>
              </a:spcAft>
              <a:buNone/>
            </a:pPr>
            <a:r>
              <a:rPr lang="en-US" sz="1050" b="0">
                <a:solidFill>
                  <a:srgbClr val="222222"/>
                </a:solidFill>
              </a:rPr>
              <a:t>Looks at the diversity of contributions of people of intersecting identities. </a:t>
            </a:r>
            <a:endParaRPr sz="1050" b="0">
              <a:solidFill>
                <a:srgbClr val="222222"/>
              </a:solidFill>
            </a:endParaRPr>
          </a:p>
          <a:p>
            <a:pPr marL="685800" lvl="0" indent="-295275" algn="l" rtl="0">
              <a:lnSpc>
                <a:spcPct val="115000"/>
              </a:lnSpc>
              <a:spcBef>
                <a:spcPts val="600"/>
              </a:spcBef>
              <a:spcAft>
                <a:spcPts val="0"/>
              </a:spcAft>
              <a:buClr>
                <a:srgbClr val="222222"/>
              </a:buClr>
              <a:buSzPts val="1050"/>
              <a:buChar char="●"/>
            </a:pPr>
            <a:r>
              <a:rPr lang="en-US" sz="1050" b="0" i="1">
                <a:solidFill>
                  <a:srgbClr val="222222"/>
                </a:solidFill>
              </a:rPr>
              <a:t>Relationships build a community</a:t>
            </a:r>
            <a:r>
              <a:rPr lang="en-US" sz="1050" b="0">
                <a:solidFill>
                  <a:srgbClr val="222222"/>
                </a:solidFill>
              </a:rPr>
              <a:t>: People must be connected in order for sustainable community development to take place.</a:t>
            </a:r>
            <a:endParaRPr sz="1050" b="0">
              <a:solidFill>
                <a:srgbClr val="222222"/>
              </a:solidFill>
            </a:endParaRPr>
          </a:p>
          <a:p>
            <a:pPr marL="914400" lvl="0" indent="0" algn="l" rtl="0">
              <a:lnSpc>
                <a:spcPct val="115000"/>
              </a:lnSpc>
              <a:spcBef>
                <a:spcPts val="600"/>
              </a:spcBef>
              <a:spcAft>
                <a:spcPts val="0"/>
              </a:spcAft>
              <a:buNone/>
            </a:pPr>
            <a:r>
              <a:rPr lang="en-US" sz="1050" b="0">
                <a:solidFill>
                  <a:srgbClr val="222222"/>
                </a:solidFill>
              </a:rPr>
              <a:t>GBA+ looks at how people exist in the world and connects their lived experiences</a:t>
            </a:r>
            <a:endParaRPr sz="1050" b="0">
              <a:solidFill>
                <a:srgbClr val="222222"/>
              </a:solidFill>
            </a:endParaRPr>
          </a:p>
          <a:p>
            <a:pPr marL="685800" lvl="0" indent="-295275" algn="l" rtl="0">
              <a:lnSpc>
                <a:spcPct val="115000"/>
              </a:lnSpc>
              <a:spcBef>
                <a:spcPts val="600"/>
              </a:spcBef>
              <a:spcAft>
                <a:spcPts val="0"/>
              </a:spcAft>
              <a:buClr>
                <a:srgbClr val="222222"/>
              </a:buClr>
              <a:buSzPts val="1050"/>
              <a:buChar char="●"/>
            </a:pPr>
            <a:r>
              <a:rPr lang="en-US" sz="1050" b="0" i="1">
                <a:solidFill>
                  <a:srgbClr val="222222"/>
                </a:solidFill>
              </a:rPr>
              <a:t>Citizens at the center</a:t>
            </a:r>
            <a:r>
              <a:rPr lang="en-US" sz="1050" b="0">
                <a:solidFill>
                  <a:srgbClr val="222222"/>
                </a:solidFill>
              </a:rPr>
              <a:t>: Citizens should be viewed as actors—not recipients—in development.</a:t>
            </a:r>
            <a:endParaRPr sz="1050" b="0">
              <a:solidFill>
                <a:srgbClr val="222222"/>
              </a:solidFill>
            </a:endParaRPr>
          </a:p>
          <a:p>
            <a:pPr marL="914400" lvl="0" indent="0" algn="l" rtl="0">
              <a:lnSpc>
                <a:spcPct val="115000"/>
              </a:lnSpc>
              <a:spcBef>
                <a:spcPts val="600"/>
              </a:spcBef>
              <a:spcAft>
                <a:spcPts val="0"/>
              </a:spcAft>
              <a:buNone/>
            </a:pPr>
            <a:r>
              <a:rPr lang="en-US" sz="1050" b="0">
                <a:solidFill>
                  <a:srgbClr val="222222"/>
                </a:solidFill>
              </a:rPr>
              <a:t>All work done is with Citizens in mind.</a:t>
            </a:r>
            <a:endParaRPr sz="1050" b="0">
              <a:solidFill>
                <a:srgbClr val="222222"/>
              </a:solidFill>
            </a:endParaRPr>
          </a:p>
          <a:p>
            <a:pPr marL="685800" lvl="0" indent="-295275" algn="l" rtl="0">
              <a:lnSpc>
                <a:spcPct val="115000"/>
              </a:lnSpc>
              <a:spcBef>
                <a:spcPts val="600"/>
              </a:spcBef>
              <a:spcAft>
                <a:spcPts val="0"/>
              </a:spcAft>
              <a:buClr>
                <a:srgbClr val="222222"/>
              </a:buClr>
              <a:buSzPts val="1050"/>
              <a:buChar char="●"/>
            </a:pPr>
            <a:r>
              <a:rPr lang="en-US" sz="1050" b="0" i="1">
                <a:solidFill>
                  <a:srgbClr val="222222"/>
                </a:solidFill>
              </a:rPr>
              <a:t>Leaders involve others</a:t>
            </a:r>
            <a:r>
              <a:rPr lang="en-US" sz="1050" b="0">
                <a:solidFill>
                  <a:srgbClr val="222222"/>
                </a:solidFill>
              </a:rPr>
              <a:t>: Community development is strongest when it involves a broad base of community action.</a:t>
            </a:r>
            <a:endParaRPr sz="1050" b="0">
              <a:solidFill>
                <a:srgbClr val="222222"/>
              </a:solidFill>
            </a:endParaRPr>
          </a:p>
          <a:p>
            <a:pPr marL="914400" lvl="0" indent="0" algn="l" rtl="0">
              <a:lnSpc>
                <a:spcPct val="115000"/>
              </a:lnSpc>
              <a:spcBef>
                <a:spcPts val="600"/>
              </a:spcBef>
              <a:spcAft>
                <a:spcPts val="0"/>
              </a:spcAft>
              <a:buNone/>
            </a:pPr>
            <a:r>
              <a:rPr lang="en-US" sz="1050" b="0">
                <a:solidFill>
                  <a:srgbClr val="222222"/>
                </a:solidFill>
              </a:rPr>
              <a:t>Broad community action and broad representation</a:t>
            </a:r>
            <a:endParaRPr sz="1050" b="0">
              <a:solidFill>
                <a:srgbClr val="222222"/>
              </a:solidFill>
            </a:endParaRPr>
          </a:p>
          <a:p>
            <a:pPr marL="685800" lvl="0" indent="-295275" algn="l" rtl="0">
              <a:lnSpc>
                <a:spcPct val="115000"/>
              </a:lnSpc>
              <a:spcBef>
                <a:spcPts val="600"/>
              </a:spcBef>
              <a:spcAft>
                <a:spcPts val="0"/>
              </a:spcAft>
              <a:buClr>
                <a:srgbClr val="222222"/>
              </a:buClr>
              <a:buSzPts val="1050"/>
              <a:buChar char="●"/>
            </a:pPr>
            <a:r>
              <a:rPr lang="en-US" sz="1050" b="0" i="1">
                <a:solidFill>
                  <a:srgbClr val="222222"/>
                </a:solidFill>
              </a:rPr>
              <a:t>People care</a:t>
            </a:r>
            <a:r>
              <a:rPr lang="en-US" sz="1050" b="0">
                <a:solidFill>
                  <a:srgbClr val="222222"/>
                </a:solidFill>
              </a:rPr>
              <a:t>: Challenge notions of "apathy" by listening to people's interests.</a:t>
            </a:r>
            <a:endParaRPr sz="1050" b="0">
              <a:solidFill>
                <a:srgbClr val="222222"/>
              </a:solidFill>
            </a:endParaRPr>
          </a:p>
          <a:p>
            <a:pPr marL="914400" lvl="0" indent="0" algn="l" rtl="0">
              <a:lnSpc>
                <a:spcPct val="115000"/>
              </a:lnSpc>
              <a:spcBef>
                <a:spcPts val="600"/>
              </a:spcBef>
              <a:spcAft>
                <a:spcPts val="0"/>
              </a:spcAft>
              <a:buNone/>
            </a:pPr>
            <a:r>
              <a:rPr lang="en-US" sz="1050" b="0">
                <a:solidFill>
                  <a:srgbClr val="222222"/>
                </a:solidFill>
              </a:rPr>
              <a:t>GBA+ works with people where they are. </a:t>
            </a:r>
            <a:endParaRPr sz="1050" b="0">
              <a:solidFill>
                <a:srgbClr val="222222"/>
              </a:solidFill>
            </a:endParaRPr>
          </a:p>
          <a:p>
            <a:pPr marL="685800" lvl="0" indent="-295275" algn="l" rtl="0">
              <a:lnSpc>
                <a:spcPct val="115000"/>
              </a:lnSpc>
              <a:spcBef>
                <a:spcPts val="600"/>
              </a:spcBef>
              <a:spcAft>
                <a:spcPts val="0"/>
              </a:spcAft>
              <a:buClr>
                <a:srgbClr val="222222"/>
              </a:buClr>
              <a:buSzPts val="1050"/>
              <a:buChar char="●"/>
            </a:pPr>
            <a:r>
              <a:rPr lang="en-US" sz="1050" b="0" i="1">
                <a:solidFill>
                  <a:srgbClr val="222222"/>
                </a:solidFill>
              </a:rPr>
              <a:t>Listen</a:t>
            </a:r>
            <a:r>
              <a:rPr lang="en-US" sz="1050" b="0">
                <a:solidFill>
                  <a:srgbClr val="222222"/>
                </a:solidFill>
              </a:rPr>
              <a:t>: Decisions should come from conversations where people are heard.</a:t>
            </a:r>
            <a:endParaRPr sz="1050" b="0">
              <a:solidFill>
                <a:srgbClr val="222222"/>
              </a:solidFill>
            </a:endParaRPr>
          </a:p>
          <a:p>
            <a:pPr marL="914400" lvl="0" indent="0" algn="l" rtl="0">
              <a:lnSpc>
                <a:spcPct val="115000"/>
              </a:lnSpc>
              <a:spcBef>
                <a:spcPts val="600"/>
              </a:spcBef>
              <a:spcAft>
                <a:spcPts val="0"/>
              </a:spcAft>
              <a:buNone/>
            </a:pPr>
            <a:r>
              <a:rPr lang="en-US" sz="1050" b="0">
                <a:solidFill>
                  <a:srgbClr val="222222"/>
                </a:solidFill>
              </a:rPr>
              <a:t>GBA+ is about listening to and hearing people’s lived experiences and needs</a:t>
            </a:r>
            <a:endParaRPr sz="1050" b="0">
              <a:solidFill>
                <a:srgbClr val="222222"/>
              </a:solidFill>
            </a:endParaRPr>
          </a:p>
          <a:p>
            <a:pPr marL="685800" lvl="0" indent="-295275" algn="l" rtl="0">
              <a:lnSpc>
                <a:spcPct val="115000"/>
              </a:lnSpc>
              <a:spcBef>
                <a:spcPts val="600"/>
              </a:spcBef>
              <a:spcAft>
                <a:spcPts val="0"/>
              </a:spcAft>
              <a:buClr>
                <a:srgbClr val="222222"/>
              </a:buClr>
              <a:buSzPts val="1050"/>
              <a:buChar char="●"/>
            </a:pPr>
            <a:r>
              <a:rPr lang="en-US" sz="1050" b="0" i="1">
                <a:solidFill>
                  <a:srgbClr val="222222"/>
                </a:solidFill>
              </a:rPr>
              <a:t>Ask</a:t>
            </a:r>
            <a:r>
              <a:rPr lang="en-US" sz="1050" b="0">
                <a:solidFill>
                  <a:srgbClr val="222222"/>
                </a:solidFill>
              </a:rPr>
              <a:t>: Asking for ideas is more sustainable than giving solutions.</a:t>
            </a:r>
            <a:endParaRPr sz="1050" b="0">
              <a:solidFill>
                <a:srgbClr val="222222"/>
              </a:solidFill>
            </a:endParaRPr>
          </a:p>
          <a:p>
            <a:pPr marL="914400" lvl="0" indent="0" algn="l" rtl="0">
              <a:lnSpc>
                <a:spcPct val="115000"/>
              </a:lnSpc>
              <a:spcBef>
                <a:spcPts val="600"/>
              </a:spcBef>
              <a:spcAft>
                <a:spcPts val="0"/>
              </a:spcAft>
              <a:buNone/>
            </a:pPr>
            <a:r>
              <a:rPr lang="en-US" sz="1050" b="0">
                <a:solidFill>
                  <a:srgbClr val="222222"/>
                </a:solidFill>
              </a:rPr>
              <a:t>Solutions are best found when we hear from diverse people</a:t>
            </a:r>
            <a:endParaRPr sz="1050" b="0">
              <a:solidFill>
                <a:srgbClr val="222222"/>
              </a:solidFill>
            </a:endParaRPr>
          </a:p>
          <a:p>
            <a:pPr marL="685800" lvl="0" indent="-295275" algn="l" rtl="0">
              <a:lnSpc>
                <a:spcPct val="115000"/>
              </a:lnSpc>
              <a:spcBef>
                <a:spcPts val="600"/>
              </a:spcBef>
              <a:spcAft>
                <a:spcPts val="0"/>
              </a:spcAft>
              <a:buClr>
                <a:srgbClr val="222222"/>
              </a:buClr>
              <a:buSzPts val="1050"/>
              <a:buChar char="●"/>
            </a:pPr>
            <a:r>
              <a:rPr lang="en-US" sz="1050" b="0" i="1">
                <a:solidFill>
                  <a:srgbClr val="222222"/>
                </a:solidFill>
              </a:rPr>
              <a:t>Inside-out organization</a:t>
            </a:r>
            <a:r>
              <a:rPr lang="en-US" sz="1050" b="0">
                <a:solidFill>
                  <a:srgbClr val="222222"/>
                </a:solidFill>
              </a:rPr>
              <a:t>: Local community members are in control.</a:t>
            </a:r>
            <a:endParaRPr sz="1050" b="0">
              <a:solidFill>
                <a:srgbClr val="222222"/>
              </a:solidFill>
            </a:endParaRPr>
          </a:p>
          <a:p>
            <a:pPr marL="685800" lvl="0" indent="-295275" algn="l" rtl="0">
              <a:lnSpc>
                <a:spcPct val="115000"/>
              </a:lnSpc>
              <a:spcBef>
                <a:spcPts val="0"/>
              </a:spcBef>
              <a:spcAft>
                <a:spcPts val="0"/>
              </a:spcAft>
              <a:buClr>
                <a:srgbClr val="222222"/>
              </a:buClr>
              <a:buSzPts val="1050"/>
              <a:buChar char="●"/>
            </a:pPr>
            <a:r>
              <a:rPr lang="en-US" sz="1050" b="0" i="1">
                <a:solidFill>
                  <a:srgbClr val="222222"/>
                </a:solidFill>
              </a:rPr>
              <a:t>Institutions serve the community</a:t>
            </a:r>
            <a:r>
              <a:rPr lang="en-US" sz="1050" b="0">
                <a:solidFill>
                  <a:srgbClr val="222222"/>
                </a:solidFill>
              </a:rPr>
              <a:t>: Institutional leaders should create opportunities for community-member involvement, then "step back.</a:t>
            </a:r>
            <a:endParaRPr sz="1050" b="0">
              <a:solidFill>
                <a:srgbClr val="222222"/>
              </a:solidFill>
            </a:endParaRPr>
          </a:p>
          <a:p>
            <a:pPr marL="0" lvl="0" indent="0" algn="l" rtl="0">
              <a:spcBef>
                <a:spcPts val="100"/>
              </a:spcBef>
              <a:spcAft>
                <a:spcPts val="0"/>
              </a:spcAft>
              <a:buNone/>
            </a:pPr>
            <a:endParaRPr/>
          </a:p>
        </p:txBody>
      </p:sp>
      <p:sp>
        <p:nvSpPr>
          <p:cNvPr id="283" name="Google Shape;283;p47"/>
          <p:cNvSpPr txBox="1">
            <a:spLocks noGrp="1"/>
          </p:cNvSpPr>
          <p:nvPr>
            <p:ph type="body" idx="1"/>
          </p:nvPr>
        </p:nvSpPr>
        <p:spPr>
          <a:xfrm>
            <a:off x="1143000" y="832300"/>
            <a:ext cx="6858000" cy="483600"/>
          </a:xfrm>
          <a:prstGeom prst="rect">
            <a:avLst/>
          </a:prstGeom>
        </p:spPr>
        <p:txBody>
          <a:bodyPr spcFirstLastPara="1" wrap="square" lIns="91425" tIns="45700" rIns="91425" bIns="45700" anchor="t" anchorCtr="0">
            <a:noAutofit/>
          </a:bodyPr>
          <a:lstStyle/>
          <a:p>
            <a:pPr marL="0" lvl="0" indent="0" algn="ctr" rtl="0">
              <a:spcBef>
                <a:spcPts val="480"/>
              </a:spcBef>
              <a:spcAft>
                <a:spcPts val="0"/>
              </a:spcAft>
              <a:buNone/>
            </a:pPr>
            <a:r>
              <a:rPr lang="en-US"/>
              <a:t>GBA+ works within Asset Based Community Development. They are complementary. </a:t>
            </a:r>
            <a:endParaRPr/>
          </a:p>
        </p:txBody>
      </p:sp>
      <p:sp>
        <p:nvSpPr>
          <p:cNvPr id="284" name="Google Shape;284;p47"/>
          <p:cNvSpPr txBox="1">
            <a:spLocks noGrp="1"/>
          </p:cNvSpPr>
          <p:nvPr>
            <p:ph type="sldNum" idx="12"/>
          </p:nvPr>
        </p:nvSpPr>
        <p:spPr>
          <a:xfrm>
            <a:off x="7848600" y="6356350"/>
            <a:ext cx="106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fld id="{00000000-1234-1234-1234-123412341234}" type="slidenum">
              <a:rPr lang="en-US"/>
              <a:t>7</a:t>
            </a:fld>
            <a:endParaRPr sz="10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4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91" name="Google Shape;291;p48" descr="Gender-Based Analysis Plus (GBA+) is a tool to looking at how different genders and diverse people experience policies, programs and initiatives. This is an introduction to the concept and use of GBA+ lenses." title="Gender-Based Analysis + : What is it and Why?">
            <a:hlinkClick r:id="rId3"/>
          </p:cNvPr>
          <p:cNvPicPr preferRelativeResize="0"/>
          <p:nvPr/>
        </p:nvPicPr>
        <p:blipFill>
          <a:blip r:embed="rId4">
            <a:alphaModFix/>
          </a:blip>
          <a:stretch>
            <a:fillRect/>
          </a:stretch>
        </p:blipFill>
        <p:spPr>
          <a:xfrm>
            <a:off x="1398288" y="1007733"/>
            <a:ext cx="6456725" cy="4842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9"/>
          <p:cNvSpPr txBox="1"/>
          <p:nvPr/>
        </p:nvSpPr>
        <p:spPr>
          <a:xfrm>
            <a:off x="7848600" y="6356350"/>
            <a:ext cx="1066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Arial"/>
              <a:buNone/>
            </a:pPr>
            <a:fld id="{00000000-1234-1234-1234-123412341234}" type="slidenum">
              <a:rPr lang="en-US" sz="1200" b="0" i="0" u="none">
                <a:solidFill>
                  <a:srgbClr val="898989"/>
                </a:solidFill>
                <a:latin typeface="Arial"/>
                <a:ea typeface="Arial"/>
                <a:cs typeface="Arial"/>
                <a:sym typeface="Arial"/>
              </a:rPr>
              <a:t>9</a:t>
            </a:fld>
            <a:endParaRPr/>
          </a:p>
        </p:txBody>
      </p:sp>
      <p:sp>
        <p:nvSpPr>
          <p:cNvPr id="297" name="Google Shape;297;p49"/>
          <p:cNvSpPr txBox="1"/>
          <p:nvPr/>
        </p:nvSpPr>
        <p:spPr>
          <a:xfrm>
            <a:off x="1371600" y="476250"/>
            <a:ext cx="7543800" cy="58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3200"/>
              <a:buFont typeface="Arial"/>
              <a:buNone/>
            </a:pPr>
            <a:r>
              <a:rPr lang="en-US" sz="3200" b="1" i="0" u="none">
                <a:solidFill>
                  <a:srgbClr val="7030A0"/>
                </a:solidFill>
                <a:latin typeface="Arial"/>
                <a:ea typeface="Arial"/>
                <a:cs typeface="Arial"/>
                <a:sym typeface="Arial"/>
              </a:rPr>
              <a:t>Our vision: Gender Equality</a:t>
            </a:r>
            <a:endParaRPr/>
          </a:p>
        </p:txBody>
      </p:sp>
      <p:grpSp>
        <p:nvGrpSpPr>
          <p:cNvPr id="298" name="Google Shape;298;p49"/>
          <p:cNvGrpSpPr/>
          <p:nvPr/>
        </p:nvGrpSpPr>
        <p:grpSpPr>
          <a:xfrm>
            <a:off x="837000" y="2263102"/>
            <a:ext cx="7673817" cy="2253606"/>
            <a:chOff x="0" y="0"/>
            <a:chExt cx="2147483647" cy="2147483647"/>
          </a:xfrm>
        </p:grpSpPr>
        <p:pic>
          <p:nvPicPr>
            <p:cNvPr id="299" name="Google Shape;299;p49"/>
            <p:cNvPicPr preferRelativeResize="0"/>
            <p:nvPr/>
          </p:nvPicPr>
          <p:blipFill rotWithShape="1">
            <a:blip r:embed="rId3">
              <a:alphaModFix/>
            </a:blip>
            <a:srcRect l="73640"/>
            <a:stretch/>
          </p:blipFill>
          <p:spPr>
            <a:xfrm>
              <a:off x="1619738224" y="0"/>
              <a:ext cx="527745422" cy="2147483647"/>
            </a:xfrm>
            <a:prstGeom prst="rect">
              <a:avLst/>
            </a:prstGeom>
            <a:noFill/>
            <a:ln>
              <a:noFill/>
            </a:ln>
          </p:spPr>
        </p:pic>
        <p:sp>
          <p:nvSpPr>
            <p:cNvPr id="300" name="Google Shape;300;p49"/>
            <p:cNvSpPr txBox="1"/>
            <p:nvPr/>
          </p:nvSpPr>
          <p:spPr>
            <a:xfrm>
              <a:off x="0" y="331063670"/>
              <a:ext cx="926225825" cy="115344960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58ED5"/>
                </a:buClr>
                <a:buSzPts val="3500"/>
                <a:buFont typeface="Arial"/>
                <a:buNone/>
              </a:pPr>
              <a:r>
                <a:rPr lang="en-US" sz="3000" b="1" i="0" u="none">
                  <a:solidFill>
                    <a:srgbClr val="558ED5"/>
                  </a:solidFill>
                  <a:latin typeface="Arial"/>
                  <a:ea typeface="Arial"/>
                  <a:cs typeface="Arial"/>
                  <a:sym typeface="Arial"/>
                </a:rPr>
                <a:t>Gender</a:t>
              </a:r>
              <a:endParaRPr sz="3000"/>
            </a:p>
            <a:p>
              <a:pPr marL="0" marR="0" lvl="0" indent="0" algn="ctr" rtl="0">
                <a:lnSpc>
                  <a:spcPct val="100000"/>
                </a:lnSpc>
                <a:spcBef>
                  <a:spcPts val="0"/>
                </a:spcBef>
                <a:spcAft>
                  <a:spcPts val="0"/>
                </a:spcAft>
                <a:buClr>
                  <a:srgbClr val="558ED5"/>
                </a:buClr>
                <a:buSzPts val="3500"/>
                <a:buFont typeface="Arial"/>
                <a:buNone/>
              </a:pPr>
              <a:r>
                <a:rPr lang="en-US" sz="3000" b="1" i="0" u="none">
                  <a:solidFill>
                    <a:srgbClr val="558ED5"/>
                  </a:solidFill>
                  <a:latin typeface="Arial"/>
                  <a:ea typeface="Arial"/>
                  <a:cs typeface="Arial"/>
                  <a:sym typeface="Arial"/>
                </a:rPr>
                <a:t>Mainstreamin</a:t>
              </a:r>
              <a:r>
                <a:rPr lang="en-US" sz="3000" b="1">
                  <a:solidFill>
                    <a:srgbClr val="558ED5"/>
                  </a:solidFill>
                </a:rPr>
                <a:t>g</a:t>
              </a:r>
              <a:endParaRPr sz="3000"/>
            </a:p>
          </p:txBody>
        </p:sp>
        <p:sp>
          <p:nvSpPr>
            <p:cNvPr id="301" name="Google Shape;301;p49"/>
            <p:cNvSpPr/>
            <p:nvPr/>
          </p:nvSpPr>
          <p:spPr>
            <a:xfrm>
              <a:off x="855133095" y="0"/>
              <a:ext cx="142183850" cy="1937059369"/>
            </a:xfrm>
            <a:prstGeom prst="leftBrace">
              <a:avLst>
                <a:gd name="adj1" fmla="val 450"/>
                <a:gd name="adj2" fmla="val 50000"/>
              </a:avLst>
            </a:prstGeom>
            <a:noFill/>
            <a:ln w="57150" cap="flat" cmpd="sng">
              <a:solidFill>
                <a:srgbClr val="0099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2" name="Google Shape;302;p49"/>
            <p:cNvSpPr txBox="1"/>
            <p:nvPr/>
          </p:nvSpPr>
          <p:spPr>
            <a:xfrm>
              <a:off x="926225194" y="158538725"/>
              <a:ext cx="721075703" cy="16199811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2200"/>
                <a:buFont typeface="Arial"/>
                <a:buNone/>
              </a:pPr>
              <a:r>
                <a:rPr lang="en-US" sz="2200" b="1" i="0" u="none">
                  <a:solidFill>
                    <a:srgbClr val="7F7F7F"/>
                  </a:solidFill>
                  <a:latin typeface="Arial"/>
                  <a:ea typeface="Arial"/>
                  <a:cs typeface="Arial"/>
                  <a:sym typeface="Arial"/>
                </a:rPr>
                <a:t>GBA+</a:t>
              </a:r>
              <a:endParaRPr/>
            </a:p>
            <a:p>
              <a:pPr marL="0" marR="0" lvl="0" indent="0" algn="l" rtl="0">
                <a:lnSpc>
                  <a:spcPct val="100000"/>
                </a:lnSpc>
                <a:spcBef>
                  <a:spcPts val="0"/>
                </a:spcBef>
                <a:spcAft>
                  <a:spcPts val="0"/>
                </a:spcAft>
                <a:buClr>
                  <a:srgbClr val="7F7F7F"/>
                </a:buClr>
                <a:buSzPts val="2200"/>
                <a:buFont typeface="Arial"/>
                <a:buNone/>
              </a:pPr>
              <a:r>
                <a:rPr lang="en-US" sz="2200" b="1" i="0" u="none">
                  <a:solidFill>
                    <a:srgbClr val="7F7F7F"/>
                  </a:solidFill>
                  <a:latin typeface="Arial"/>
                  <a:ea typeface="Arial"/>
                  <a:cs typeface="Arial"/>
                  <a:sym typeface="Arial"/>
                </a:rPr>
                <a:t>Community</a:t>
              </a:r>
              <a:endParaRPr/>
            </a:p>
            <a:p>
              <a:pPr marL="0" marR="0" lvl="0" indent="0" algn="l" rtl="0">
                <a:lnSpc>
                  <a:spcPct val="100000"/>
                </a:lnSpc>
                <a:spcBef>
                  <a:spcPts val="0"/>
                </a:spcBef>
                <a:spcAft>
                  <a:spcPts val="0"/>
                </a:spcAft>
                <a:buClr>
                  <a:srgbClr val="7F7F7F"/>
                </a:buClr>
                <a:buSzPts val="2200"/>
                <a:buFont typeface="Arial"/>
                <a:buNone/>
              </a:pPr>
              <a:r>
                <a:rPr lang="en-US" sz="2200" b="1" i="0" u="none">
                  <a:solidFill>
                    <a:srgbClr val="7F7F7F"/>
                  </a:solidFill>
                  <a:latin typeface="Arial"/>
                  <a:ea typeface="Arial"/>
                  <a:cs typeface="Arial"/>
                  <a:sym typeface="Arial"/>
                </a:rPr>
                <a:t>Capacity &amp; Outreach</a:t>
              </a:r>
              <a:endParaRPr/>
            </a:p>
            <a:p>
              <a:pPr marL="0" marR="0" lvl="0" indent="0" algn="l" rtl="0">
                <a:lnSpc>
                  <a:spcPct val="100000"/>
                </a:lnSpc>
                <a:spcBef>
                  <a:spcPts val="0"/>
                </a:spcBef>
                <a:spcAft>
                  <a:spcPts val="0"/>
                </a:spcAft>
                <a:buClr>
                  <a:srgbClr val="7F7F7F"/>
                </a:buClr>
                <a:buSzPts val="2200"/>
                <a:buFont typeface="Arial"/>
                <a:buNone/>
              </a:pPr>
              <a:r>
                <a:rPr lang="en-US" sz="2200" b="1" i="0" u="none">
                  <a:solidFill>
                    <a:srgbClr val="7F7F7F"/>
                  </a:solidFill>
                  <a:latin typeface="Arial"/>
                  <a:ea typeface="Arial"/>
                  <a:cs typeface="Arial"/>
                  <a:sym typeface="Arial"/>
                </a:rPr>
                <a:t>Research &amp; Analytics</a:t>
              </a:r>
              <a:endParaRPr/>
            </a:p>
            <a:p>
              <a:pPr marL="0" marR="0" lvl="0" indent="0" algn="l" rtl="0">
                <a:lnSpc>
                  <a:spcPct val="100000"/>
                </a:lnSpc>
                <a:spcBef>
                  <a:spcPts val="0"/>
                </a:spcBef>
                <a:spcAft>
                  <a:spcPts val="0"/>
                </a:spcAft>
                <a:buClr>
                  <a:srgbClr val="7F7F7F"/>
                </a:buClr>
                <a:buSzPts val="2200"/>
                <a:buFont typeface="Arial"/>
                <a:buNone/>
              </a:pPr>
              <a:r>
                <a:rPr lang="en-US" sz="2200" b="1" i="0" u="none">
                  <a:solidFill>
                    <a:srgbClr val="7F7F7F"/>
                  </a:solidFill>
                  <a:latin typeface="Arial"/>
                  <a:ea typeface="Arial"/>
                  <a:cs typeface="Arial"/>
                  <a:sym typeface="Arial"/>
                </a:rPr>
                <a:t>Gender Budgeting</a:t>
              </a:r>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1375</Words>
  <Application>Microsoft Office PowerPoint</Application>
  <PresentationFormat>On-screen Show (4:3)</PresentationFormat>
  <Paragraphs>216</Paragraphs>
  <Slides>35</Slides>
  <Notes>35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Arial</vt:lpstr>
      <vt:lpstr>Calibri</vt:lpstr>
      <vt:lpstr>Comic Sans MS</vt:lpstr>
      <vt:lpstr>Courier New</vt:lpstr>
      <vt:lpstr>Noto Sans Symbols</vt:lpstr>
      <vt:lpstr>Simple Light</vt:lpstr>
      <vt:lpstr>Office Theme</vt:lpstr>
      <vt:lpstr>Office Theme</vt:lpstr>
      <vt:lpstr>PowerPoint Presentation</vt:lpstr>
      <vt:lpstr>Learning Objectives</vt:lpstr>
      <vt:lpstr>PowerPoint Presentation</vt:lpstr>
      <vt:lpstr>PowerPoint Presentation</vt:lpstr>
      <vt:lpstr>PowerPoint Presentation</vt:lpstr>
      <vt:lpstr>Benefits for GBA+   </vt:lpstr>
      <vt:lpstr>Everyone has gifts: Each person in a community has something to contribute. Looks at the diversity of contributions of people of intersecting identities.  Relationships build a community: People must be connected in order for sustainable community development to take place. GBA+ looks at how people exist in the world and connects their lived experiences Citizens at the center: Citizens should be viewed as actors—not recipients—in development. All work done is with Citizens in mind. Leaders involve others: Community development is strongest when it involves a broad base of community action. Broad community action and broad representation People care: Challenge notions of "apathy" by listening to people's interests. GBA+ works with people where they are.  Listen: Decisions should come from conversations where people are heard. GBA+ is about listening to and hearing people’s lived experiences and needs Ask: Asking for ideas is more sustainable than giving solutions. Solutions are best found when we hear from diverse people Inside-out organization: Local community members are in control. Institutions serve the community: Institutional leaders should create opportunities for community-member involvement, then "step back. </vt:lpstr>
      <vt:lpstr>PowerPoint Presentation</vt:lpstr>
      <vt:lpstr>PowerPoint Presentation</vt:lpstr>
      <vt:lpstr>Sex and Gender</vt:lpstr>
      <vt:lpstr>PowerPoint Presentation</vt:lpstr>
      <vt:lpstr>PowerPoint Presentation</vt:lpstr>
      <vt:lpstr>PowerPoint Presentation</vt:lpstr>
      <vt:lpstr> = Intersectionality</vt:lpstr>
      <vt:lpstr>PowerPoint Presentation</vt:lpstr>
      <vt:lpstr> = Intersectionality</vt:lpstr>
      <vt:lpstr>PowerPoint Presentation</vt:lpstr>
      <vt:lpstr> = Intersectionality</vt:lpstr>
      <vt:lpstr>PowerPoint Presentation</vt:lpstr>
      <vt:lpstr>PowerPoint Presentation</vt:lpstr>
      <vt:lpstr>PowerPoint Presentation</vt:lpstr>
      <vt:lpstr> EQUITY and EQUALITY</vt:lpstr>
      <vt:lpstr>PowerPoint Presentation</vt:lpstr>
      <vt:lpstr>PowerPoint Presentation</vt:lpstr>
      <vt:lpstr>“Race”, Racism and Ethnicity</vt:lpstr>
      <vt:lpstr>Gender-Based Analysis Plus (GBA+) in Practice</vt:lpstr>
      <vt:lpstr>PowerPoint Presentation</vt:lpstr>
      <vt:lpstr>PowerPoint Presentation</vt:lpstr>
      <vt:lpstr>PowerPoint Presentation</vt:lpstr>
      <vt:lpstr>Application of GBA+ </vt:lpstr>
      <vt:lpstr>Application of GBA+ </vt:lpstr>
      <vt:lpstr>Exercise #2 Case Study</vt:lpstr>
      <vt:lpstr>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dc:creator>
  <cp:lastModifiedBy>Heather Keam</cp:lastModifiedBy>
  <cp:revision>1</cp:revision>
  <dcterms:modified xsi:type="dcterms:W3CDTF">2019-05-24T23:18:48Z</dcterms:modified>
</cp:coreProperties>
</file>