
<file path=[Content_Types].xml><?xml version="1.0" encoding="utf-8"?>
<Types xmlns="http://schemas.openxmlformats.org/package/2006/content-types">
  <Default Extension="tmp" ContentType="image/png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79" r:id="rId5"/>
    <p:sldId id="268" r:id="rId6"/>
    <p:sldId id="263" r:id="rId7"/>
    <p:sldId id="297" r:id="rId8"/>
    <p:sldId id="296" r:id="rId9"/>
    <p:sldId id="295" r:id="rId10"/>
    <p:sldId id="298" r:id="rId11"/>
    <p:sldId id="299" r:id="rId12"/>
    <p:sldId id="261" r:id="rId13"/>
    <p:sldId id="258" r:id="rId14"/>
    <p:sldId id="259" r:id="rId15"/>
    <p:sldId id="262" r:id="rId16"/>
    <p:sldId id="270" r:id="rId17"/>
    <p:sldId id="274" r:id="rId18"/>
    <p:sldId id="284" r:id="rId19"/>
    <p:sldId id="282" r:id="rId20"/>
    <p:sldId id="271" r:id="rId21"/>
    <p:sldId id="283" r:id="rId22"/>
    <p:sldId id="272" r:id="rId23"/>
    <p:sldId id="276" r:id="rId24"/>
    <p:sldId id="265" r:id="rId25"/>
  </p:sldIdLst>
  <p:sldSz cx="9144000" cy="6858000" type="screen4x3"/>
  <p:notesSz cx="6797675" cy="9926638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0" autoAdjust="0"/>
    <p:restoredTop sz="94660"/>
  </p:normalViewPr>
  <p:slideViewPr>
    <p:cSldViewPr>
      <p:cViewPr varScale="1">
        <p:scale>
          <a:sx n="86" d="100"/>
          <a:sy n="86" d="100"/>
        </p:scale>
        <p:origin x="109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B3FF4-235E-41D2-B01B-929BA73E1B81}" type="datetimeFigureOut">
              <a:rPr lang="es-MX" smtClean="0"/>
              <a:t>26/01/2018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9CEFD-1541-4FF3-8B2B-FF4066B0E0A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3919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B3FF4-235E-41D2-B01B-929BA73E1B81}" type="datetimeFigureOut">
              <a:rPr lang="es-MX" smtClean="0"/>
              <a:t>26/01/2018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9CEFD-1541-4FF3-8B2B-FF4066B0E0A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08203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B3FF4-235E-41D2-B01B-929BA73E1B81}" type="datetimeFigureOut">
              <a:rPr lang="es-MX" smtClean="0"/>
              <a:t>26/01/2018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9CEFD-1541-4FF3-8B2B-FF4066B0E0A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59843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B3FF4-235E-41D2-B01B-929BA73E1B81}" type="datetimeFigureOut">
              <a:rPr lang="es-MX" smtClean="0"/>
              <a:t>26/01/2018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9CEFD-1541-4FF3-8B2B-FF4066B0E0A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41108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B3FF4-235E-41D2-B01B-929BA73E1B81}" type="datetimeFigureOut">
              <a:rPr lang="es-MX" smtClean="0"/>
              <a:t>26/01/2018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9CEFD-1541-4FF3-8B2B-FF4066B0E0A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48069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B3FF4-235E-41D2-B01B-929BA73E1B81}" type="datetimeFigureOut">
              <a:rPr lang="es-MX" smtClean="0"/>
              <a:t>26/01/2018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9CEFD-1541-4FF3-8B2B-FF4066B0E0A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88997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B3FF4-235E-41D2-B01B-929BA73E1B81}" type="datetimeFigureOut">
              <a:rPr lang="es-MX" smtClean="0"/>
              <a:t>26/01/2018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9CEFD-1541-4FF3-8B2B-FF4066B0E0A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37517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B3FF4-235E-41D2-B01B-929BA73E1B81}" type="datetimeFigureOut">
              <a:rPr lang="es-MX" smtClean="0"/>
              <a:t>26/01/2018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9CEFD-1541-4FF3-8B2B-FF4066B0E0A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11003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B3FF4-235E-41D2-B01B-929BA73E1B81}" type="datetimeFigureOut">
              <a:rPr lang="es-MX" smtClean="0"/>
              <a:t>26/01/2018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9CEFD-1541-4FF3-8B2B-FF4066B0E0A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36836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B3FF4-235E-41D2-B01B-929BA73E1B81}" type="datetimeFigureOut">
              <a:rPr lang="es-MX" smtClean="0"/>
              <a:t>26/01/2018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9CEFD-1541-4FF3-8B2B-FF4066B0E0A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94664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B3FF4-235E-41D2-B01B-929BA73E1B81}" type="datetimeFigureOut">
              <a:rPr lang="es-MX" smtClean="0"/>
              <a:t>26/01/2018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9CEFD-1541-4FF3-8B2B-FF4066B0E0A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97379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B3FF4-235E-41D2-B01B-929BA73E1B81}" type="datetimeFigureOut">
              <a:rPr lang="es-MX" smtClean="0"/>
              <a:t>26/01/2018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89CEFD-1541-4FF3-8B2B-FF4066B0E0A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86880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servicio.social@anahuac.mx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brenda.perezf@anahuac.mx" TargetMode="External"/><Relationship Id="rId5" Type="http://schemas.openxmlformats.org/officeDocument/2006/relationships/hyperlink" Target="mailto:guadalupe.navarro@anahuac.mx" TargetMode="External"/><Relationship Id="rId4" Type="http://schemas.openxmlformats.org/officeDocument/2006/relationships/hyperlink" Target="mailto:ernesto.saldana@anahuac.mx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anahuacmayab.mx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MX" sz="5400" b="1" dirty="0" smtClean="0">
                <a:solidFill>
                  <a:schemeClr val="accent6">
                    <a:lumMod val="50000"/>
                  </a:schemeClr>
                </a:solidFill>
              </a:rPr>
              <a:t>Servicio Social UAM</a:t>
            </a:r>
            <a:endParaRPr lang="es-MX" sz="5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115616" y="3886200"/>
            <a:ext cx="7056784" cy="1752600"/>
          </a:xfrm>
        </p:spPr>
        <p:txBody>
          <a:bodyPr>
            <a:normAutofit/>
          </a:bodyPr>
          <a:lstStyle/>
          <a:p>
            <a:r>
              <a:rPr lang="es-MX" sz="2400" b="1" dirty="0" smtClean="0">
                <a:solidFill>
                  <a:schemeClr val="tx1"/>
                </a:solidFill>
              </a:rPr>
              <a:t>14 de Febrero 2018 – 14 Agosto 2018</a:t>
            </a:r>
            <a:endParaRPr lang="es-MX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54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4 Imagen"/>
          <p:cNvPicPr/>
          <p:nvPr/>
        </p:nvPicPr>
        <p:blipFill rotWithShape="1">
          <a:blip r:embed="rId2"/>
          <a:srcRect l="7344" t="8691" r="9375" b="3320"/>
          <a:stretch/>
        </p:blipFill>
        <p:spPr bwMode="auto">
          <a:xfrm>
            <a:off x="1115616" y="188640"/>
            <a:ext cx="7128792" cy="64807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3" name="Conector recto de flecha 2"/>
          <p:cNvCxnSpPr/>
          <p:nvPr/>
        </p:nvCxnSpPr>
        <p:spPr>
          <a:xfrm>
            <a:off x="1259632" y="2132856"/>
            <a:ext cx="1440160" cy="0"/>
          </a:xfrm>
          <a:prstGeom prst="straightConnector1">
            <a:avLst/>
          </a:prstGeom>
          <a:ln w="76200">
            <a:tailEnd type="triangle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Elipse 6"/>
          <p:cNvSpPr/>
          <p:nvPr/>
        </p:nvSpPr>
        <p:spPr>
          <a:xfrm>
            <a:off x="2771800" y="1952836"/>
            <a:ext cx="1224136" cy="324036"/>
          </a:xfrm>
          <a:prstGeom prst="ellipse">
            <a:avLst/>
          </a:prstGeom>
          <a:noFill/>
          <a:ln w="3175"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6698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29600" cy="1143000"/>
          </a:xfrm>
        </p:spPr>
        <p:txBody>
          <a:bodyPr>
            <a:normAutofit/>
          </a:bodyPr>
          <a:lstStyle/>
          <a:p>
            <a:r>
              <a:rPr lang="es-MX" b="1" dirty="0" smtClean="0"/>
              <a:t>Instituciones Aceptadas</a:t>
            </a:r>
            <a:endParaRPr lang="es-MX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1759" y="2348880"/>
            <a:ext cx="8229600" cy="3273227"/>
          </a:xfrm>
        </p:spPr>
        <p:txBody>
          <a:bodyPr>
            <a:normAutofit lnSpcReduction="10000"/>
          </a:bodyPr>
          <a:lstStyle/>
          <a:p>
            <a:r>
              <a:rPr lang="es-MX" dirty="0" smtClean="0"/>
              <a:t>Dependencias o </a:t>
            </a:r>
            <a:r>
              <a:rPr lang="es-MX" dirty="0" smtClean="0">
                <a:solidFill>
                  <a:schemeClr val="accent6">
                    <a:lumMod val="75000"/>
                  </a:schemeClr>
                </a:solidFill>
              </a:rPr>
              <a:t>Instituciones de Gobierno</a:t>
            </a:r>
            <a:r>
              <a:rPr lang="es-MX" dirty="0" smtClean="0"/>
              <a:t>, ubicadas dentro del Estado de Yucatán.</a:t>
            </a:r>
          </a:p>
          <a:p>
            <a:endParaRPr lang="es-MX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s-MX" dirty="0" smtClean="0">
                <a:solidFill>
                  <a:schemeClr val="accent6">
                    <a:lumMod val="75000"/>
                  </a:schemeClr>
                </a:solidFill>
              </a:rPr>
              <a:t>Asociaciones Civiles </a:t>
            </a:r>
            <a:r>
              <a:rPr lang="es-MX" dirty="0" smtClean="0"/>
              <a:t>NO Lucrativas.</a:t>
            </a:r>
          </a:p>
          <a:p>
            <a:pPr marL="0" indent="0">
              <a:buNone/>
            </a:pPr>
            <a:endParaRPr lang="es-MX" dirty="0" smtClean="0"/>
          </a:p>
          <a:p>
            <a:r>
              <a:rPr lang="es-MX" dirty="0" smtClean="0">
                <a:solidFill>
                  <a:schemeClr val="accent6">
                    <a:lumMod val="75000"/>
                  </a:schemeClr>
                </a:solidFill>
              </a:rPr>
              <a:t>Universidad Anáhuac </a:t>
            </a:r>
            <a:r>
              <a:rPr lang="es-MX" dirty="0" err="1" smtClean="0">
                <a:solidFill>
                  <a:schemeClr val="accent6">
                    <a:lumMod val="75000"/>
                  </a:schemeClr>
                </a:solidFill>
              </a:rPr>
              <a:t>Mayab</a:t>
            </a:r>
            <a:endParaRPr lang="es-MX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35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MX" b="1" dirty="0" smtClean="0"/>
              <a:t>Período de realización o prestación del Servicio Social</a:t>
            </a:r>
            <a:endParaRPr lang="es-MX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3633267"/>
          </a:xfrm>
        </p:spPr>
        <p:txBody>
          <a:bodyPr>
            <a:normAutofit/>
          </a:bodyPr>
          <a:lstStyle/>
          <a:p>
            <a:r>
              <a:rPr lang="es-MX" dirty="0" smtClean="0"/>
              <a:t>Es el período al que te inscribes oficialmente (de 6 a 24 meses), mismo que debes registrar en </a:t>
            </a:r>
            <a:r>
              <a:rPr lang="es-MX" u="sng" dirty="0" smtClean="0"/>
              <a:t>TODA</a:t>
            </a:r>
            <a:r>
              <a:rPr lang="es-MX" dirty="0" smtClean="0"/>
              <a:t> la documentación que entregues, es: </a:t>
            </a:r>
          </a:p>
          <a:p>
            <a:pPr marL="457200" lvl="1" indent="0" algn="ctr">
              <a:buNone/>
            </a:pPr>
            <a:r>
              <a:rPr lang="es-MX" sz="5000" b="1" dirty="0" smtClean="0">
                <a:solidFill>
                  <a:srgbClr val="FF0000"/>
                </a:solidFill>
              </a:rPr>
              <a:t>14 de Febrero de 2018 al 14 de Agosto de 2018.</a:t>
            </a:r>
            <a:endParaRPr lang="es-MX" sz="5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916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274638"/>
            <a:ext cx="8496944" cy="1143000"/>
          </a:xfrm>
        </p:spPr>
        <p:txBody>
          <a:bodyPr>
            <a:normAutofit/>
          </a:bodyPr>
          <a:lstStyle/>
          <a:p>
            <a:r>
              <a:rPr lang="es-MX" b="1" dirty="0" smtClean="0"/>
              <a:t>Paso 2: Inscripción al Servicio social</a:t>
            </a:r>
            <a:endParaRPr lang="es-MX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32859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s-MX" dirty="0" smtClean="0"/>
              <a:t>Para poder inscribirte oficialmente al servicio social,  debes realizar tu proceso de entrega de documentos de inicio en las fechas establecidas en </a:t>
            </a:r>
            <a:r>
              <a:rPr lang="es-MX" b="1" dirty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Servicios Escolares o en CAA:</a:t>
            </a:r>
          </a:p>
          <a:p>
            <a:pPr marL="0" indent="0">
              <a:buNone/>
            </a:pPr>
            <a:r>
              <a:rPr lang="es-MX" dirty="0" smtClean="0"/>
              <a:t>  </a:t>
            </a:r>
          </a:p>
          <a:p>
            <a:pPr marL="0" indent="0" algn="ctr">
              <a:buNone/>
            </a:pPr>
            <a:r>
              <a:rPr lang="es-MX" sz="4000" dirty="0" smtClean="0">
                <a:solidFill>
                  <a:srgbClr val="FF0000"/>
                </a:solidFill>
                <a:sym typeface="Wingdings" pitchFamily="2" charset="2"/>
              </a:rPr>
              <a:t>Del Miércoles 14 de Febrero y termina el Viernes de 16 de Febrero del 2018 (sin excepción).</a:t>
            </a:r>
            <a:endParaRPr lang="es-MX" dirty="0" smtClean="0">
              <a:solidFill>
                <a:srgbClr val="FF0000"/>
              </a:solidFill>
              <a:sym typeface="Wingdings" pitchFamily="2" charset="2"/>
            </a:endParaRPr>
          </a:p>
          <a:p>
            <a:pPr marL="0" indent="0">
              <a:buNone/>
            </a:pPr>
            <a:endParaRPr lang="es-MX" dirty="0" smtClean="0">
              <a:sym typeface="Wingdings" pitchFamily="2" charset="2"/>
            </a:endParaRPr>
          </a:p>
          <a:p>
            <a:pPr marL="0" indent="0">
              <a:buNone/>
            </a:pPr>
            <a:r>
              <a:rPr lang="es-MX" b="1" dirty="0" smtClean="0">
                <a:sym typeface="Wingdings" pitchFamily="2" charset="2"/>
              </a:rPr>
              <a:t>Documentos a entregar:</a:t>
            </a:r>
          </a:p>
          <a:p>
            <a:r>
              <a:rPr lang="es-MX" dirty="0" smtClean="0">
                <a:sym typeface="Wingdings" pitchFamily="2" charset="2"/>
              </a:rPr>
              <a:t>Carta de inicio (con todos los requisitos necesarios).</a:t>
            </a:r>
          </a:p>
          <a:p>
            <a:pPr marL="342900" lvl="2" indent="-342900"/>
            <a:r>
              <a:rPr lang="es-MX" sz="3100" dirty="0">
                <a:sym typeface="Wingdings" pitchFamily="2" charset="2"/>
              </a:rPr>
              <a:t>Foto tamaño infantil RECIENTE (en blanco y negro o a color).</a:t>
            </a:r>
          </a:p>
          <a:p>
            <a:pPr marL="342900" lvl="2" indent="-342900"/>
            <a:r>
              <a:rPr lang="es-MX" sz="3100" dirty="0">
                <a:sym typeface="Wingdings" pitchFamily="2" charset="2"/>
              </a:rPr>
              <a:t>Comprobante de pago </a:t>
            </a:r>
            <a:r>
              <a:rPr lang="es-MX" sz="3100" dirty="0" smtClean="0">
                <a:sym typeface="Wingdings" pitchFamily="2" charset="2"/>
              </a:rPr>
              <a:t>(pago en caja $750.00) </a:t>
            </a:r>
            <a:r>
              <a:rPr lang="es-MX" sz="3100" i="1" dirty="0" smtClean="0">
                <a:sym typeface="Wingdings" pitchFamily="2" charset="2"/>
              </a:rPr>
              <a:t>No debes tener adeudos financieros para poder realizar el pago.</a:t>
            </a:r>
          </a:p>
          <a:p>
            <a:pPr marL="342900" lvl="2" indent="-342900"/>
            <a:r>
              <a:rPr lang="es-MX" sz="3100" dirty="0" smtClean="0">
                <a:sym typeface="Wingdings" pitchFamily="2" charset="2"/>
              </a:rPr>
              <a:t>Comprobante </a:t>
            </a:r>
            <a:r>
              <a:rPr lang="es-MX" sz="3100" dirty="0">
                <a:sym typeface="Wingdings" pitchFamily="2" charset="2"/>
              </a:rPr>
              <a:t>de asistencia a plática informativa del servicio social.</a:t>
            </a:r>
          </a:p>
          <a:p>
            <a:pPr lvl="2"/>
            <a:endParaRPr lang="es-MX" dirty="0" smtClean="0">
              <a:sym typeface="Wingdings" pitchFamily="2" charset="2"/>
            </a:endParaRPr>
          </a:p>
          <a:p>
            <a:pPr marL="0" indent="0">
              <a:buNone/>
            </a:pPr>
            <a:r>
              <a:rPr lang="es-MX" sz="2300" u="sng" dirty="0"/>
              <a:t>Nota: todos los formatos se encuentran en la página </a:t>
            </a:r>
            <a:r>
              <a:rPr lang="es-MX" sz="2300" u="sng" dirty="0" smtClean="0"/>
              <a:t>web, </a:t>
            </a:r>
            <a:r>
              <a:rPr lang="es-MX" sz="2300" u="sng" dirty="0"/>
              <a:t>a excepción de la carta ASUA.</a:t>
            </a:r>
          </a:p>
          <a:p>
            <a:pPr marL="0" indent="0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8913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b="1" dirty="0" smtClean="0"/>
              <a:t>Paso 3: Prestación del Servicio Social y participación en un evento ASUA</a:t>
            </a:r>
            <a:endParaRPr lang="es-MX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525963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es-MX" dirty="0" smtClean="0"/>
              <a:t>Debes cumplir con </a:t>
            </a:r>
            <a:r>
              <a:rPr lang="es-MX" b="1" dirty="0" smtClean="0">
                <a:solidFill>
                  <a:schemeClr val="accent6">
                    <a:lumMod val="75000"/>
                  </a:schemeClr>
                </a:solidFill>
              </a:rPr>
              <a:t>480 horas </a:t>
            </a:r>
            <a:r>
              <a:rPr lang="es-MX" dirty="0" smtClean="0"/>
              <a:t>de prestación de servicio en el plazo que hayas elegido.</a:t>
            </a:r>
          </a:p>
          <a:p>
            <a:pPr marL="514350" indent="-514350">
              <a:buAutoNum type="arabicPeriod"/>
            </a:pPr>
            <a:r>
              <a:rPr lang="es-MX" dirty="0" smtClean="0"/>
              <a:t> También es indispensable que cumplas con un </a:t>
            </a:r>
            <a:r>
              <a:rPr lang="es-MX" b="1" dirty="0" smtClean="0">
                <a:solidFill>
                  <a:schemeClr val="accent6">
                    <a:lumMod val="75000"/>
                  </a:schemeClr>
                </a:solidFill>
              </a:rPr>
              <a:t>evento ASUA</a:t>
            </a:r>
            <a:r>
              <a:rPr lang="es-MX" dirty="0" smtClean="0"/>
              <a:t>, para conocer las opciones, debes acudir a las oficinas de VFI para inscribirte a una de ellas. Es muy importante que recuerdes que si no cumples con tu evento ASUA, </a:t>
            </a:r>
            <a:r>
              <a:rPr lang="es-MX" u="sng" dirty="0" smtClean="0"/>
              <a:t>no podrás realizar la liberación de tu Servicio Social</a:t>
            </a:r>
            <a:r>
              <a:rPr lang="es-MX" dirty="0" smtClean="0"/>
              <a:t>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4242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s-MX" b="1" dirty="0" smtClean="0"/>
              <a:t>Paso 4: Entrega de Documentos de  	término para Liberación </a:t>
            </a:r>
            <a:endParaRPr lang="es-MX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844824"/>
            <a:ext cx="8712968" cy="4525963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es-MX" dirty="0" smtClean="0"/>
              <a:t>Ya que hayas concluido la prestación de tu servicio social, debes entregar TODOS los documentos indicados para la liberación de tu Servicio Social en </a:t>
            </a:r>
            <a:r>
              <a:rPr lang="es-MX" b="1" dirty="0" smtClean="0">
                <a:solidFill>
                  <a:schemeClr val="accent6">
                    <a:lumMod val="75000"/>
                  </a:schemeClr>
                </a:solidFill>
              </a:rPr>
              <a:t>Servicios Escolares o CAA</a:t>
            </a:r>
            <a:r>
              <a:rPr lang="es-MX" dirty="0" smtClean="0"/>
              <a:t>:</a:t>
            </a:r>
          </a:p>
          <a:p>
            <a:pPr marL="0" indent="0" algn="just">
              <a:buNone/>
            </a:pPr>
            <a:endParaRPr lang="es-MX" dirty="0" smtClean="0"/>
          </a:p>
          <a:p>
            <a:pPr marL="0" indent="0" algn="ctr">
              <a:buNone/>
            </a:pPr>
            <a:r>
              <a:rPr lang="es-MX" dirty="0"/>
              <a:t> </a:t>
            </a:r>
            <a:r>
              <a:rPr lang="es-MX" sz="3900" dirty="0" smtClean="0">
                <a:solidFill>
                  <a:srgbClr val="FF0000"/>
                </a:solidFill>
              </a:rPr>
              <a:t>Del 14 al 17 de Agosto de 2018 </a:t>
            </a:r>
            <a:r>
              <a:rPr lang="es-MX" sz="3600" dirty="0">
                <a:solidFill>
                  <a:srgbClr val="FF0000"/>
                </a:solidFill>
                <a:sym typeface="Wingdings" pitchFamily="2" charset="2"/>
              </a:rPr>
              <a:t>(sin excepción).</a:t>
            </a:r>
            <a:endParaRPr lang="es-MX" sz="4000" dirty="0">
              <a:solidFill>
                <a:srgbClr val="FF0000"/>
              </a:solidFill>
              <a:sym typeface="Wingdings" pitchFamily="2" charset="2"/>
            </a:endParaRPr>
          </a:p>
          <a:p>
            <a:pPr marL="0" indent="0" algn="just">
              <a:buNone/>
            </a:pPr>
            <a:endParaRPr lang="es-MX" dirty="0" smtClean="0"/>
          </a:p>
          <a:p>
            <a:pPr marL="1371600" lvl="2" indent="-457200">
              <a:buFont typeface="+mj-lt"/>
              <a:buAutoNum type="arabicPeriod"/>
            </a:pPr>
            <a:r>
              <a:rPr lang="es-MX" sz="3500" dirty="0" smtClean="0"/>
              <a:t>Carta de término.</a:t>
            </a:r>
          </a:p>
          <a:p>
            <a:pPr marL="1371600" lvl="2" indent="-457200">
              <a:buFont typeface="+mj-lt"/>
              <a:buAutoNum type="arabicPeriod"/>
            </a:pPr>
            <a:r>
              <a:rPr lang="es-MX" sz="3500" dirty="0" smtClean="0"/>
              <a:t>Reportes mensuales</a:t>
            </a:r>
            <a:r>
              <a:rPr lang="es-MX" sz="3500" dirty="0"/>
              <a:t> </a:t>
            </a:r>
            <a:r>
              <a:rPr lang="es-MX" sz="3500" dirty="0" smtClean="0"/>
              <a:t>(6).</a:t>
            </a:r>
          </a:p>
          <a:p>
            <a:pPr marL="1371600" lvl="2" indent="-457200">
              <a:buFont typeface="+mj-lt"/>
              <a:buAutoNum type="arabicPeriod"/>
            </a:pPr>
            <a:r>
              <a:rPr lang="es-MX" sz="3500" dirty="0" smtClean="0"/>
              <a:t>Evaluación a la Institución.</a:t>
            </a:r>
          </a:p>
          <a:p>
            <a:pPr marL="1371600" lvl="2" indent="-457200">
              <a:buFont typeface="+mj-lt"/>
              <a:buAutoNum type="arabicPeriod"/>
            </a:pPr>
            <a:r>
              <a:rPr lang="es-MX" sz="3500" dirty="0" smtClean="0"/>
              <a:t>Carta de Evento ASUA.</a:t>
            </a:r>
          </a:p>
          <a:p>
            <a:pPr marL="914400" lvl="2" indent="0">
              <a:buNone/>
            </a:pPr>
            <a:endParaRPr lang="es-MX" dirty="0"/>
          </a:p>
          <a:p>
            <a:pPr marL="114300" indent="0">
              <a:buNone/>
            </a:pPr>
            <a:endParaRPr lang="es-MX" dirty="0" smtClean="0"/>
          </a:p>
        </p:txBody>
      </p:sp>
    </p:spTree>
    <p:extLst>
      <p:ext uri="{BB962C8B-B14F-4D97-AF65-F5344CB8AC3E}">
        <p14:creationId xmlns:p14="http://schemas.microsoft.com/office/powerpoint/2010/main" val="328784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MX" b="1" dirty="0" smtClean="0"/>
              <a:t>Requerimientos de FORMA en </a:t>
            </a:r>
            <a:r>
              <a:rPr lang="es-MX" b="1" u="sng" dirty="0" smtClean="0">
                <a:solidFill>
                  <a:srgbClr val="FF0000"/>
                </a:solidFill>
              </a:rPr>
              <a:t>documentación</a:t>
            </a:r>
            <a:r>
              <a:rPr lang="es-MX" b="1" dirty="0" smtClean="0"/>
              <a:t> de Servicio Social</a:t>
            </a:r>
            <a:endParaRPr lang="es-MX" b="1" dirty="0"/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354360" y="1691680"/>
            <a:ext cx="8435280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s-MX" altLang="es-MX" sz="3000" dirty="0" smtClean="0"/>
          </a:p>
          <a:p>
            <a:pPr marL="914400" lvl="1" indent="-457200" eaLnBrk="1" hangingPunct="1">
              <a:spcBef>
                <a:spcPct val="50000"/>
              </a:spcBef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"/>
            </a:pPr>
            <a:r>
              <a:rPr lang="es-MX" altLang="es-MX" sz="2000" dirty="0" smtClean="0"/>
              <a:t>Periodo de prestación: debe ser el mismo en </a:t>
            </a:r>
            <a:r>
              <a:rPr lang="es-MX" altLang="es-MX" sz="2000" i="1" u="sng" dirty="0" smtClean="0"/>
              <a:t>todos</a:t>
            </a:r>
            <a:r>
              <a:rPr lang="es-MX" altLang="es-MX" sz="2000" dirty="0" smtClean="0"/>
              <a:t> los documentos (</a:t>
            </a:r>
            <a:r>
              <a:rPr lang="es-MX" altLang="es-MX" sz="2000" i="1" dirty="0" smtClean="0"/>
              <a:t>Día, mes, año</a:t>
            </a:r>
            <a:r>
              <a:rPr lang="es-MX" altLang="es-MX" sz="2000" dirty="0" smtClean="0"/>
              <a:t>).</a:t>
            </a:r>
          </a:p>
          <a:p>
            <a:pPr marL="914400" lvl="1" indent="-457200" eaLnBrk="1" hangingPunct="1">
              <a:spcBef>
                <a:spcPct val="50000"/>
              </a:spcBef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"/>
            </a:pPr>
            <a:r>
              <a:rPr lang="es-MX" altLang="es-MX" sz="2000" dirty="0" smtClean="0"/>
              <a:t>Nombre del alumno completo</a:t>
            </a:r>
            <a:r>
              <a:rPr lang="es-MX" altLang="es-MX" sz="2000" i="1" dirty="0" smtClean="0"/>
              <a:t> (Acta de nacimiento) </a:t>
            </a:r>
            <a:r>
              <a:rPr lang="es-MX" altLang="es-MX" sz="2000" dirty="0"/>
              <a:t>y correcto </a:t>
            </a:r>
            <a:r>
              <a:rPr lang="es-MX" altLang="es-MX" sz="2000" dirty="0" smtClean="0"/>
              <a:t>(</a:t>
            </a:r>
            <a:r>
              <a:rPr lang="es-MX" altLang="es-MX" sz="2000" i="1" dirty="0" smtClean="0"/>
              <a:t>acentos</a:t>
            </a:r>
            <a:r>
              <a:rPr lang="es-MX" altLang="es-MX" sz="2000" dirty="0" smtClean="0"/>
              <a:t>). </a:t>
            </a:r>
            <a:r>
              <a:rPr lang="es-MX" altLang="es-MX" sz="2000" dirty="0" smtClean="0">
                <a:solidFill>
                  <a:schemeClr val="accent6">
                    <a:lumMod val="75000"/>
                  </a:schemeClr>
                </a:solidFill>
              </a:rPr>
              <a:t>Así saldrá en su título.</a:t>
            </a:r>
          </a:p>
          <a:p>
            <a:pPr marL="914400" lvl="1" indent="-457200" eaLnBrk="1" hangingPunct="1">
              <a:spcBef>
                <a:spcPct val="50000"/>
              </a:spcBef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"/>
            </a:pPr>
            <a:r>
              <a:rPr lang="es-MX" altLang="es-MX" sz="2000" dirty="0" smtClean="0"/>
              <a:t>Nombre de la licenciatura completo y correcto.</a:t>
            </a:r>
          </a:p>
          <a:p>
            <a:pPr marL="914400" lvl="1" indent="-457200" eaLnBrk="1" hangingPunct="1">
              <a:spcBef>
                <a:spcPct val="50000"/>
              </a:spcBef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"/>
            </a:pPr>
            <a:r>
              <a:rPr lang="es-MX" altLang="es-MX" sz="2000" dirty="0" smtClean="0"/>
              <a:t>Nombre de la institución completo y correcto (si es A.C., S.C., I.A.P., etc.).</a:t>
            </a:r>
          </a:p>
          <a:p>
            <a:pPr marL="914400" lvl="1" indent="-457200" eaLnBrk="1" hangingPunct="1">
              <a:spcBef>
                <a:spcPct val="50000"/>
              </a:spcBef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"/>
            </a:pPr>
            <a:r>
              <a:rPr lang="es-MX" altLang="es-MX" sz="2000" dirty="0" smtClean="0"/>
              <a:t>Nombre completo y correcto del responsable del servicio.</a:t>
            </a:r>
          </a:p>
          <a:p>
            <a:pPr marL="914400" lvl="1" indent="-457200" eaLnBrk="1" hangingPunct="1">
              <a:spcBef>
                <a:spcPct val="50000"/>
              </a:spcBef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"/>
            </a:pPr>
            <a:r>
              <a:rPr lang="es-MX" altLang="es-MX" sz="2000" dirty="0" smtClean="0"/>
              <a:t>Puesto completo y correcto del responsable del servicio</a:t>
            </a:r>
            <a:endParaRPr lang="es-MX" altLang="es-MX" sz="2000" dirty="0"/>
          </a:p>
        </p:txBody>
      </p:sp>
    </p:spTree>
    <p:extLst>
      <p:ext uri="{BB962C8B-B14F-4D97-AF65-F5344CB8AC3E}">
        <p14:creationId xmlns:p14="http://schemas.microsoft.com/office/powerpoint/2010/main" val="531601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583951"/>
              </p:ext>
            </p:extLst>
          </p:nvPr>
        </p:nvGraphicFramePr>
        <p:xfrm>
          <a:off x="467544" y="332656"/>
          <a:ext cx="8424936" cy="65589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442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80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836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b="1" u="none" strike="noStrike" dirty="0">
                          <a:effectLst/>
                        </a:rPr>
                        <a:t>DIVISIÓN</a:t>
                      </a:r>
                      <a:endParaRPr lang="es-MX" sz="2000" b="1" i="0" u="none" strike="noStrike" dirty="0">
                        <a:solidFill>
                          <a:srgbClr val="F2F2F2"/>
                        </a:solidFill>
                        <a:effectLst/>
                        <a:latin typeface="BellGothic Blk BT" panose="020B0706020202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LICENCIATURA</a:t>
                      </a:r>
                      <a:endParaRPr lang="es-MX" sz="2000" b="1" i="0" u="none" strike="noStrike" dirty="0">
                        <a:solidFill>
                          <a:srgbClr val="F2F2F2"/>
                        </a:solidFill>
                        <a:effectLst/>
                        <a:latin typeface="BellGothic Blk BT" panose="020B0706020202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9316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s-MX" sz="1600" b="1" u="none" strike="noStrike" dirty="0">
                          <a:effectLst/>
                        </a:rPr>
                        <a:t>ARQUITECTURA, COMUNICACIÓN Y DISEÑO</a:t>
                      </a:r>
                      <a:endParaRPr lang="es-MX" sz="1600" b="1" i="0" u="none" strike="noStrike" dirty="0">
                        <a:solidFill>
                          <a:srgbClr val="FFFFFF"/>
                        </a:solidFill>
                        <a:effectLst/>
                        <a:latin typeface="BellGothic Blk BT" panose="020B0706020202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Arquitectura</a:t>
                      </a:r>
                      <a:endParaRPr lang="es-MX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9316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Comunicación</a:t>
                      </a:r>
                      <a:endParaRPr lang="es-MX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9316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Diseño Gráfico</a:t>
                      </a:r>
                      <a:endParaRPr lang="es-MX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9316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Diseño Multimedia</a:t>
                      </a:r>
                      <a:endParaRPr lang="es-MX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9316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Diseño Industrial</a:t>
                      </a:r>
                      <a:endParaRPr lang="es-MX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9316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Diseño y Producción de Moda</a:t>
                      </a:r>
                      <a:endParaRPr lang="es-MX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9316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MX" sz="1600" b="1" u="none" strike="noStrike" dirty="0">
                          <a:effectLst/>
                        </a:rPr>
                        <a:t>CIENCIAS </a:t>
                      </a:r>
                      <a:r>
                        <a:rPr lang="es-MX" sz="1600" b="1" u="none" strike="noStrike" dirty="0" smtClean="0">
                          <a:effectLst/>
                        </a:rPr>
                        <a:t>JURÍDICAS   Y SOCIALES</a:t>
                      </a:r>
                      <a:endParaRPr lang="es-MX" sz="1600" b="1" i="0" u="none" strike="noStrike" dirty="0">
                        <a:solidFill>
                          <a:srgbClr val="FFFFFF"/>
                        </a:solidFill>
                        <a:effectLst/>
                        <a:latin typeface="BellGothic Blk BT" panose="020B0706020202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Administración Pública y Gobierno</a:t>
                      </a:r>
                      <a:endParaRPr lang="es-MX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9316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Derecho</a:t>
                      </a:r>
                      <a:endParaRPr lang="es-MX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9316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Psicología</a:t>
                      </a:r>
                      <a:endParaRPr lang="es-MX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9316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Psicopedagogía</a:t>
                      </a:r>
                      <a:endParaRPr lang="es-MX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9316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s-MX" sz="1600" b="1" u="none" strike="noStrike" dirty="0">
                          <a:effectLst/>
                        </a:rPr>
                        <a:t>NEGOCIOS</a:t>
                      </a:r>
                      <a:endParaRPr lang="es-MX" sz="1600" b="1" i="0" u="none" strike="noStrike" dirty="0">
                        <a:solidFill>
                          <a:srgbClr val="FFFFFF"/>
                        </a:solidFill>
                        <a:effectLst/>
                        <a:latin typeface="BellGothic Blk BT" panose="020B0706020202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Dirección y Administración de Empresas</a:t>
                      </a:r>
                      <a:endParaRPr lang="es-MX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9316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Finanzas y Contaduría Pública</a:t>
                      </a:r>
                      <a:endParaRPr lang="es-MX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9316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Turismo</a:t>
                      </a:r>
                      <a:r>
                        <a:rPr lang="es-MX" sz="18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Internacional</a:t>
                      </a:r>
                      <a:endParaRPr lang="es-MX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1820113"/>
                  </a:ext>
                </a:extLst>
              </a:tr>
              <a:tr h="199316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8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Mercadotecnia Estratégica</a:t>
                      </a:r>
                      <a:endParaRPr lang="es-MX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9316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Negocios Internacionales</a:t>
                      </a:r>
                      <a:endParaRPr lang="es-MX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9316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Administración Turística</a:t>
                      </a:r>
                      <a:endParaRPr lang="es-MX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9316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Gastronomía</a:t>
                      </a:r>
                      <a:endParaRPr lang="es-MX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9316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s-MX" sz="1600" b="1" u="none" strike="noStrike" dirty="0">
                          <a:effectLst/>
                        </a:rPr>
                        <a:t>INGENIERÍA Y CIENCIAS EXACTAS</a:t>
                      </a:r>
                      <a:endParaRPr lang="es-MX" sz="1600" b="1" i="0" u="none" strike="noStrike" dirty="0">
                        <a:solidFill>
                          <a:srgbClr val="FFFFFF"/>
                        </a:solidFill>
                        <a:effectLst/>
                        <a:latin typeface="BellGothic Blk BT" panose="020B0706020202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Ingeniería Civil para la Dirección</a:t>
                      </a:r>
                      <a:endParaRPr lang="es-MX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9316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Ingeniería en Diseño y Animación Digital</a:t>
                      </a:r>
                      <a:endParaRPr lang="es-MX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99316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Ingeniería en Sistemas y Tecnologías de Información</a:t>
                      </a:r>
                      <a:endParaRPr lang="es-MX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99316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Ingeniería Industrial para la Dirección</a:t>
                      </a:r>
                      <a:endParaRPr lang="es-MX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99316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Ingeniería Mecatrónica</a:t>
                      </a:r>
                      <a:endParaRPr lang="es-MX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840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-315416"/>
            <a:ext cx="8229600" cy="1143000"/>
          </a:xfrm>
        </p:spPr>
        <p:txBody>
          <a:bodyPr>
            <a:normAutofit/>
          </a:bodyPr>
          <a:lstStyle/>
          <a:p>
            <a:r>
              <a:rPr lang="es-MX" b="1" dirty="0" smtClean="0"/>
              <a:t>Carta de inicio</a:t>
            </a:r>
            <a:endParaRPr lang="es-MX" b="1" dirty="0"/>
          </a:p>
        </p:txBody>
      </p:sp>
      <p:sp>
        <p:nvSpPr>
          <p:cNvPr id="6" name="Rectángulo 5"/>
          <p:cNvSpPr/>
          <p:nvPr/>
        </p:nvSpPr>
        <p:spPr>
          <a:xfrm>
            <a:off x="1907704" y="548680"/>
            <a:ext cx="5400600" cy="63093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900" smtClean="0">
                <a:solidFill>
                  <a:schemeClr val="tx1"/>
                </a:solidFill>
              </a:rPr>
              <a:t> </a:t>
            </a:r>
            <a:endParaRPr lang="es-MX" sz="900" dirty="0">
              <a:solidFill>
                <a:schemeClr val="tx1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7003" y="569629"/>
            <a:ext cx="4843269" cy="6546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12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-315416"/>
            <a:ext cx="8229600" cy="1143000"/>
          </a:xfrm>
        </p:spPr>
        <p:txBody>
          <a:bodyPr>
            <a:normAutofit/>
          </a:bodyPr>
          <a:lstStyle/>
          <a:p>
            <a:r>
              <a:rPr lang="es-MX" b="1" dirty="0" smtClean="0"/>
              <a:t>Carta de Término</a:t>
            </a:r>
            <a:endParaRPr lang="es-MX" b="1" dirty="0"/>
          </a:p>
        </p:txBody>
      </p:sp>
      <p:sp>
        <p:nvSpPr>
          <p:cNvPr id="6" name="Rectángulo 5"/>
          <p:cNvSpPr/>
          <p:nvPr/>
        </p:nvSpPr>
        <p:spPr>
          <a:xfrm>
            <a:off x="2123728" y="678217"/>
            <a:ext cx="5184576" cy="60631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736" y="764704"/>
            <a:ext cx="5061992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8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b="1" dirty="0" smtClean="0"/>
              <a:t>Especificaciones</a:t>
            </a:r>
            <a:endParaRPr lang="es-MX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12776"/>
            <a:ext cx="8291264" cy="5256584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s-MX" dirty="0" smtClean="0">
                <a:sym typeface="Wingdings" pitchFamily="2" charset="2"/>
              </a:rPr>
              <a:t>Únicamente podrás inscribirte al Servicio Social una vez que hayas cubierto el </a:t>
            </a:r>
            <a:r>
              <a:rPr lang="es-MX" b="1" dirty="0" smtClean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70%</a:t>
            </a:r>
            <a:r>
              <a:rPr lang="es-MX" dirty="0" smtClean="0">
                <a:sym typeface="Wingdings" pitchFamily="2" charset="2"/>
              </a:rPr>
              <a:t> de créditos de tu plan de estudios.</a:t>
            </a:r>
          </a:p>
          <a:p>
            <a:pPr marL="514350" indent="-514350">
              <a:buFont typeface="+mj-lt"/>
              <a:buAutoNum type="arabicPeriod"/>
            </a:pPr>
            <a:r>
              <a:rPr lang="es-MX" dirty="0" smtClean="0">
                <a:sym typeface="Wingdings" pitchFamily="2" charset="2"/>
              </a:rPr>
              <a:t>La prestación de tu servicio debe ser de al menos </a:t>
            </a:r>
            <a:r>
              <a:rPr lang="es-MX" b="1" dirty="0" smtClean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480 horas</a:t>
            </a:r>
            <a:r>
              <a:rPr lang="es-MX" dirty="0" smtClean="0">
                <a:sym typeface="Wingdings" pitchFamily="2" charset="2"/>
              </a:rPr>
              <a:t>, en un período mínimo de </a:t>
            </a:r>
            <a:r>
              <a:rPr lang="es-MX" b="1" dirty="0" smtClean="0">
                <a:sym typeface="Wingdings" pitchFamily="2" charset="2"/>
              </a:rPr>
              <a:t>seis meses </a:t>
            </a:r>
            <a:r>
              <a:rPr lang="es-MX" dirty="0" smtClean="0">
                <a:sym typeface="Wingdings" pitchFamily="2" charset="2"/>
              </a:rPr>
              <a:t>y máximo de </a:t>
            </a:r>
            <a:r>
              <a:rPr lang="es-MX" b="1" dirty="0" smtClean="0">
                <a:sym typeface="Wingdings" pitchFamily="2" charset="2"/>
              </a:rPr>
              <a:t>2 años</a:t>
            </a:r>
            <a:r>
              <a:rPr lang="es-MX" dirty="0" smtClean="0">
                <a:sym typeface="Wingdings" pitchFamily="2" charset="2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s-ES_tradnl" altLang="es-MX" dirty="0"/>
              <a:t>El tiempo de prestación debe ser </a:t>
            </a:r>
            <a:r>
              <a:rPr lang="es-ES_tradnl" altLang="es-MX" b="1" dirty="0" smtClean="0"/>
              <a:t>continúo</a:t>
            </a:r>
            <a:r>
              <a:rPr lang="es-ES_tradnl" altLang="es-MX" dirty="0" smtClean="0"/>
              <a:t> </a:t>
            </a:r>
            <a:r>
              <a:rPr lang="es-ES_tradnl" altLang="es-MX" dirty="0"/>
              <a:t>y no podrás darte de baja durante el mismo</a:t>
            </a:r>
            <a:r>
              <a:rPr lang="es-ES_tradnl" altLang="es-MX" dirty="0" smtClean="0"/>
              <a:t>.</a:t>
            </a:r>
            <a:endParaRPr lang="es-MX" dirty="0" smtClean="0">
              <a:sym typeface="Wingdings" pitchFamily="2" charset="2"/>
            </a:endParaRPr>
          </a:p>
          <a:p>
            <a:pPr marL="514350" indent="-514350">
              <a:buFont typeface="+mj-lt"/>
              <a:buAutoNum type="arabicPeriod"/>
            </a:pPr>
            <a:r>
              <a:rPr lang="es-MX" dirty="0" smtClean="0">
                <a:sym typeface="Wingdings" pitchFamily="2" charset="2"/>
              </a:rPr>
              <a:t>El cumplimiento del mismo es </a:t>
            </a:r>
            <a:r>
              <a:rPr lang="es-MX" b="1" dirty="0" smtClean="0">
                <a:sym typeface="Wingdings" pitchFamily="2" charset="2"/>
              </a:rPr>
              <a:t>requisito de titulación</a:t>
            </a:r>
            <a:r>
              <a:rPr lang="es-MX" dirty="0" smtClean="0">
                <a:sym typeface="Wingdings" pitchFamily="2" charset="2"/>
              </a:rPr>
              <a:t> y un complemento de tu formación profesional, exigido por las disposiciones legales, las normas universitarias y el procedimiento para la acreditación del mismo.</a:t>
            </a:r>
          </a:p>
          <a:p>
            <a:pPr marL="0" indent="0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725952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3204" y="34311"/>
            <a:ext cx="8229600" cy="1143000"/>
          </a:xfrm>
        </p:spPr>
        <p:txBody>
          <a:bodyPr>
            <a:normAutofit/>
          </a:bodyPr>
          <a:lstStyle/>
          <a:p>
            <a:r>
              <a:rPr lang="es-MX" b="1" dirty="0" smtClean="0"/>
              <a:t>Reporte Mensual</a:t>
            </a:r>
            <a:endParaRPr lang="es-MX" b="1" dirty="0"/>
          </a:p>
        </p:txBody>
      </p:sp>
      <p:sp>
        <p:nvSpPr>
          <p:cNvPr id="4" name="Rectángulo 3"/>
          <p:cNvSpPr/>
          <p:nvPr/>
        </p:nvSpPr>
        <p:spPr>
          <a:xfrm>
            <a:off x="2123728" y="928235"/>
            <a:ext cx="4752528" cy="581313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9360" y="1044410"/>
            <a:ext cx="4330872" cy="5846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71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3204" y="34311"/>
            <a:ext cx="8229600" cy="1143000"/>
          </a:xfrm>
        </p:spPr>
        <p:txBody>
          <a:bodyPr>
            <a:normAutofit/>
          </a:bodyPr>
          <a:lstStyle/>
          <a:p>
            <a:r>
              <a:rPr lang="es-MX" b="1" dirty="0" smtClean="0"/>
              <a:t>Evaluación de la Institución</a:t>
            </a:r>
            <a:endParaRPr lang="es-MX" b="1" dirty="0"/>
          </a:p>
        </p:txBody>
      </p:sp>
      <p:sp>
        <p:nvSpPr>
          <p:cNvPr id="4" name="Rectángulo 3"/>
          <p:cNvSpPr/>
          <p:nvPr/>
        </p:nvSpPr>
        <p:spPr>
          <a:xfrm>
            <a:off x="2123728" y="980729"/>
            <a:ext cx="4752528" cy="57411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744" y="726110"/>
            <a:ext cx="4140435" cy="5962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16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b="1" dirty="0" smtClean="0"/>
              <a:t>Reglamento </a:t>
            </a:r>
            <a:endParaRPr lang="es-MX" b="1" dirty="0"/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791580" y="1844824"/>
            <a:ext cx="756084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buSzPct val="85000"/>
              <a:buFont typeface="Wingdings" pitchFamily="2" charset="2"/>
              <a:buChar char="è"/>
            </a:pPr>
            <a:r>
              <a:rPr lang="es-ES_tradnl" altLang="es-MX" sz="2400" dirty="0" smtClean="0">
                <a:latin typeface="Tahoma" pitchFamily="34" charset="0"/>
                <a:sym typeface="Wingdings" pitchFamily="2" charset="2"/>
              </a:rPr>
              <a:t>En la página web de la Universidad se localiza el reglamento de Servicio Social.</a:t>
            </a:r>
          </a:p>
          <a:p>
            <a:pPr algn="just">
              <a:buSzPct val="85000"/>
              <a:buFont typeface="Wingdings" pitchFamily="2" charset="2"/>
              <a:buChar char="è"/>
            </a:pPr>
            <a:endParaRPr lang="es-ES_tradnl" altLang="es-MX" sz="2400" dirty="0" smtClean="0">
              <a:latin typeface="Tahoma" pitchFamily="34" charset="0"/>
              <a:sym typeface="Wingdings" pitchFamily="2" charset="2"/>
            </a:endParaRPr>
          </a:p>
          <a:p>
            <a:pPr algn="just">
              <a:buSzPct val="85000"/>
              <a:buFont typeface="Wingdings" pitchFamily="2" charset="2"/>
              <a:buChar char="è"/>
            </a:pPr>
            <a:r>
              <a:rPr lang="es-ES_tradnl" altLang="es-MX" sz="2400" dirty="0" smtClean="0">
                <a:latin typeface="Tahoma" pitchFamily="34" charset="0"/>
                <a:sym typeface="Wingdings" pitchFamily="2" charset="2"/>
              </a:rPr>
              <a:t>Al inscribirte al Servicio Social, firmarás un comprobante, mismo que se archivará en tu expediente escolar, en el cual te comprometes a leer dicho Reglamento.</a:t>
            </a:r>
          </a:p>
          <a:p>
            <a:pPr algn="just">
              <a:buSzPct val="85000"/>
            </a:pPr>
            <a:endParaRPr lang="es-ES_tradnl" altLang="es-MX" sz="2400" dirty="0">
              <a:latin typeface="Tahoma" pitchFamily="34" charset="0"/>
              <a:sym typeface="Wingdings" pitchFamily="2" charset="2"/>
            </a:endParaRPr>
          </a:p>
          <a:p>
            <a:pPr algn="just">
              <a:buSzPct val="85000"/>
              <a:buFont typeface="Wingdings" pitchFamily="2" charset="2"/>
              <a:buChar char="è"/>
            </a:pPr>
            <a:r>
              <a:rPr lang="es-ES_tradnl" altLang="es-MX" sz="2400" dirty="0">
                <a:latin typeface="Tahoma" pitchFamily="34" charset="0"/>
                <a:sym typeface="Wingdings" pitchFamily="2" charset="2"/>
              </a:rPr>
              <a:t>Cada alumno tiene como obligación leer DETENIDAMENTE dicho reglamento.</a:t>
            </a:r>
          </a:p>
        </p:txBody>
      </p:sp>
    </p:spTree>
    <p:extLst>
      <p:ext uri="{BB962C8B-B14F-4D97-AF65-F5344CB8AC3E}">
        <p14:creationId xmlns:p14="http://schemas.microsoft.com/office/powerpoint/2010/main" val="437752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b="1" dirty="0" smtClean="0"/>
              <a:t>Sanciones</a:t>
            </a:r>
            <a:endParaRPr lang="es-MX" b="1" dirty="0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744844" y="1268760"/>
            <a:ext cx="756084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buSzPct val="85000"/>
            </a:pPr>
            <a:r>
              <a:rPr lang="es-ES_tradnl" altLang="es-MX" sz="2400" b="1" dirty="0">
                <a:solidFill>
                  <a:srgbClr val="FF3300"/>
                </a:solidFill>
                <a:latin typeface="Tahoma" pitchFamily="34" charset="0"/>
              </a:rPr>
              <a:t>El Servicio Social de cualquier prestador se puede cancelar por las siguientes causas:</a:t>
            </a:r>
          </a:p>
          <a:p>
            <a:pPr algn="just">
              <a:buSzPct val="85000"/>
            </a:pPr>
            <a:endParaRPr lang="es-ES_tradnl" altLang="es-MX" sz="3200" dirty="0" smtClean="0">
              <a:latin typeface="Tahoma" pitchFamily="34" charset="0"/>
              <a:sym typeface="Wingdings" pitchFamily="2" charset="2"/>
            </a:endParaRPr>
          </a:p>
          <a:p>
            <a:pPr algn="just">
              <a:buSzPct val="85000"/>
            </a:pPr>
            <a:endParaRPr lang="es-ES_tradnl" altLang="es-MX" sz="3200" dirty="0">
              <a:latin typeface="Tahoma" pitchFamily="34" charset="0"/>
              <a:sym typeface="Wingdings" pitchFamily="2" charset="2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838200" y="2270549"/>
            <a:ext cx="73914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s-ES_tradnl" altLang="es-MX" sz="2000" dirty="0">
                <a:latin typeface="Tahoma" pitchFamily="34" charset="0"/>
                <a:sym typeface="Wingdings" pitchFamily="2" charset="2"/>
              </a:rPr>
              <a:t>  </a:t>
            </a:r>
            <a:r>
              <a:rPr lang="es-ES_tradnl" altLang="es-MX" sz="2000" dirty="0">
                <a:latin typeface="Tahoma" pitchFamily="34" charset="0"/>
              </a:rPr>
              <a:t>Tachar, alterar, falsificar o destruir fichas de registros, reportes, cartas o cualquier documento otorgado por las instituciones inscritas o presentado al departamento de Servicio Social.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744844" y="4293096"/>
            <a:ext cx="7696200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  <a:buFont typeface="Wingdings" pitchFamily="2" charset="2"/>
              <a:buChar char="è"/>
            </a:pPr>
            <a:r>
              <a:rPr lang="es-ES_tradnl" altLang="es-MX" sz="2000" dirty="0">
                <a:latin typeface="Tahoma" pitchFamily="34" charset="0"/>
              </a:rPr>
              <a:t>Incurrir en alguna de las faltas previstas por el Reglamento de Servicio Social.</a:t>
            </a:r>
          </a:p>
          <a:p>
            <a:pPr algn="just">
              <a:spcBef>
                <a:spcPct val="50000"/>
              </a:spcBef>
              <a:buFont typeface="Wingdings" pitchFamily="2" charset="2"/>
              <a:buChar char="è"/>
            </a:pPr>
            <a:r>
              <a:rPr lang="es-ES_tradnl" altLang="es-MX" sz="2000" dirty="0">
                <a:latin typeface="Tahoma" pitchFamily="34" charset="0"/>
              </a:rPr>
              <a:t>El alumno que sea sancionado con la cancelación de su servicio social, no tendrá derecho a inscribirse nuevamente, sino hasta un año después.</a:t>
            </a:r>
          </a:p>
          <a:p>
            <a:pPr algn="just">
              <a:spcBef>
                <a:spcPct val="50000"/>
              </a:spcBef>
              <a:buFont typeface="Wingdings" pitchFamily="2" charset="2"/>
              <a:buChar char="è"/>
            </a:pPr>
            <a:r>
              <a:rPr lang="es-ES_tradnl" altLang="es-MX" sz="2000" b="1" dirty="0" smtClean="0">
                <a:latin typeface="Tahoma" pitchFamily="34" charset="0"/>
              </a:rPr>
              <a:t>AUDITORÍAS</a:t>
            </a:r>
            <a:r>
              <a:rPr lang="es-ES_tradnl" altLang="es-MX" sz="2000" b="1" dirty="0">
                <a:latin typeface="Tahoma" pitchFamily="34" charset="0"/>
              </a:rPr>
              <a:t>	</a:t>
            </a: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755650" y="3563937"/>
            <a:ext cx="7696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s-ES_tradnl" altLang="es-MX" sz="2000" dirty="0">
                <a:latin typeface="Tahoma" pitchFamily="34" charset="0"/>
                <a:sym typeface="Wingdings" pitchFamily="2" charset="2"/>
              </a:rPr>
              <a:t>  </a:t>
            </a:r>
            <a:r>
              <a:rPr lang="es-ES_tradnl" altLang="es-MX" sz="2000" dirty="0">
                <a:latin typeface="Tahoma" pitchFamily="34" charset="0"/>
              </a:rPr>
              <a:t>Incumplir con las obligaciones a las que se comprometió con la institución con la que se registró.</a:t>
            </a:r>
          </a:p>
        </p:txBody>
      </p:sp>
    </p:spTree>
    <p:extLst>
      <p:ext uri="{BB962C8B-B14F-4D97-AF65-F5344CB8AC3E}">
        <p14:creationId xmlns:p14="http://schemas.microsoft.com/office/powerpoint/2010/main" val="3734325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3" name="Rectangle 5"/>
          <p:cNvSpPr>
            <a:spLocks noChangeArrowheads="1"/>
          </p:cNvSpPr>
          <p:nvPr/>
        </p:nvSpPr>
        <p:spPr bwMode="auto">
          <a:xfrm>
            <a:off x="287622" y="1212436"/>
            <a:ext cx="8748874" cy="5384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s-MX" b="1" dirty="0"/>
              <a:t>Informes: </a:t>
            </a:r>
            <a:r>
              <a:rPr lang="es-MX" sz="2000" dirty="0" smtClean="0"/>
              <a:t>Pamela </a:t>
            </a:r>
            <a:r>
              <a:rPr lang="es-MX" sz="2000" dirty="0" err="1" smtClean="0"/>
              <a:t>Kemp</a:t>
            </a:r>
            <a:r>
              <a:rPr lang="es-MX" sz="2000" dirty="0" smtClean="0"/>
              <a:t> Medina</a:t>
            </a:r>
            <a:endParaRPr lang="es-MX" sz="2000" dirty="0"/>
          </a:p>
          <a:p>
            <a:pPr algn="ctr">
              <a:defRPr/>
            </a:pPr>
            <a:r>
              <a:rPr lang="es-MX" dirty="0">
                <a:hlinkClick r:id="rId3"/>
              </a:rPr>
              <a:t>servicio.social@anahuac.mx</a:t>
            </a:r>
            <a:endParaRPr lang="es-MX" dirty="0"/>
          </a:p>
          <a:p>
            <a:pPr algn="ctr">
              <a:defRPr/>
            </a:pPr>
            <a:r>
              <a:rPr lang="es-MX" dirty="0"/>
              <a:t>Coordinación de Servicio Social</a:t>
            </a:r>
          </a:p>
          <a:p>
            <a:pPr algn="ctr">
              <a:defRPr/>
            </a:pPr>
            <a:r>
              <a:rPr lang="es-MX" dirty="0"/>
              <a:t>Ext. </a:t>
            </a:r>
            <a:r>
              <a:rPr lang="es-MX" dirty="0" smtClean="0"/>
              <a:t>262</a:t>
            </a:r>
            <a:endParaRPr lang="es-MX" dirty="0"/>
          </a:p>
          <a:p>
            <a:pPr algn="ctr">
              <a:defRPr/>
            </a:pPr>
            <a:endParaRPr lang="es-MX" b="1" dirty="0"/>
          </a:p>
          <a:p>
            <a:pPr algn="ctr">
              <a:defRPr/>
            </a:pPr>
            <a:r>
              <a:rPr lang="es-MX" b="1" dirty="0"/>
              <a:t>Autorizaciones:</a:t>
            </a:r>
            <a:r>
              <a:rPr lang="es-MX" dirty="0"/>
              <a:t> </a:t>
            </a:r>
            <a:r>
              <a:rPr lang="es-MX" sz="2000" dirty="0"/>
              <a:t>CD. Ernesto Saldaña </a:t>
            </a:r>
            <a:r>
              <a:rPr lang="es-MX" sz="2000" dirty="0" err="1"/>
              <a:t>Aportela</a:t>
            </a:r>
            <a:endParaRPr lang="es-MX" sz="2000" dirty="0"/>
          </a:p>
          <a:p>
            <a:pPr algn="ctr">
              <a:defRPr/>
            </a:pPr>
            <a:r>
              <a:rPr lang="es-MX" dirty="0">
                <a:hlinkClick r:id="rId4"/>
              </a:rPr>
              <a:t>ernesto.saldana@anahuac.mx</a:t>
            </a:r>
            <a:r>
              <a:rPr lang="es-MX" dirty="0"/>
              <a:t> </a:t>
            </a:r>
          </a:p>
          <a:p>
            <a:pPr algn="ctr">
              <a:defRPr/>
            </a:pPr>
            <a:r>
              <a:rPr lang="es-MX" dirty="0"/>
              <a:t>Dirección de Compromiso Social</a:t>
            </a:r>
          </a:p>
          <a:p>
            <a:pPr algn="ctr">
              <a:defRPr/>
            </a:pPr>
            <a:r>
              <a:rPr lang="es-MX" dirty="0"/>
              <a:t>Ext. 260</a:t>
            </a:r>
          </a:p>
          <a:p>
            <a:pPr algn="ctr">
              <a:defRPr/>
            </a:pPr>
            <a:endParaRPr lang="es-MX" b="1" u="sng" dirty="0"/>
          </a:p>
          <a:p>
            <a:pPr algn="ctr">
              <a:defRPr/>
            </a:pPr>
            <a:r>
              <a:rPr lang="es-MX" b="1" dirty="0"/>
              <a:t>Entrega de documentación (Servicios Escolares): </a:t>
            </a:r>
            <a:r>
              <a:rPr lang="es-MX" sz="2000" dirty="0" smtClean="0"/>
              <a:t>Roberto Moreno</a:t>
            </a:r>
            <a:endParaRPr lang="es-MX" sz="2000" dirty="0"/>
          </a:p>
          <a:p>
            <a:pPr algn="ctr">
              <a:defRPr/>
            </a:pPr>
            <a:r>
              <a:rPr lang="es-MX" dirty="0">
                <a:hlinkClick r:id="rId5"/>
              </a:rPr>
              <a:t>r</a:t>
            </a:r>
            <a:r>
              <a:rPr lang="es-MX" dirty="0" smtClean="0">
                <a:hlinkClick r:id="rId5"/>
              </a:rPr>
              <a:t>oberto.moreno@anahuac.mx</a:t>
            </a:r>
            <a:r>
              <a:rPr lang="es-MX" dirty="0" smtClean="0"/>
              <a:t> </a:t>
            </a:r>
            <a:endParaRPr lang="es-MX" dirty="0"/>
          </a:p>
          <a:p>
            <a:pPr algn="ctr">
              <a:defRPr/>
            </a:pPr>
            <a:r>
              <a:rPr lang="es-MX" dirty="0"/>
              <a:t>Servicios Escolares</a:t>
            </a:r>
          </a:p>
          <a:p>
            <a:pPr algn="ctr">
              <a:defRPr/>
            </a:pPr>
            <a:r>
              <a:rPr lang="es-MX" dirty="0"/>
              <a:t>Ext. 217 </a:t>
            </a:r>
          </a:p>
          <a:p>
            <a:pPr algn="ctr">
              <a:defRPr/>
            </a:pPr>
            <a:endParaRPr lang="es-MX" dirty="0"/>
          </a:p>
          <a:p>
            <a:pPr algn="ctr">
              <a:defRPr/>
            </a:pPr>
            <a:r>
              <a:rPr lang="es-MX" b="1" dirty="0"/>
              <a:t>Evento ASUA: </a:t>
            </a:r>
            <a:r>
              <a:rPr lang="es-MX" sz="2000" dirty="0"/>
              <a:t>Brenda Pérez</a:t>
            </a:r>
          </a:p>
          <a:p>
            <a:pPr algn="ctr">
              <a:defRPr/>
            </a:pPr>
            <a:r>
              <a:rPr lang="es-MX" dirty="0">
                <a:hlinkClick r:id="rId6"/>
              </a:rPr>
              <a:t>brenda.perezf@anahuac.mx</a:t>
            </a:r>
            <a:r>
              <a:rPr lang="es-MX" dirty="0"/>
              <a:t> </a:t>
            </a:r>
          </a:p>
          <a:p>
            <a:pPr algn="ctr">
              <a:defRPr/>
            </a:pPr>
            <a:r>
              <a:rPr lang="es-MX" dirty="0"/>
              <a:t>Coordinación </a:t>
            </a:r>
            <a:r>
              <a:rPr lang="es-MX" dirty="0" smtClean="0"/>
              <a:t>ASUA</a:t>
            </a:r>
          </a:p>
          <a:p>
            <a:pPr algn="ctr">
              <a:defRPr/>
            </a:pPr>
            <a:r>
              <a:rPr lang="es-MX" dirty="0" smtClean="0"/>
              <a:t>Ext .263</a:t>
            </a:r>
            <a:endParaRPr lang="es-MX" dirty="0"/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defRPr/>
            </a:pPr>
            <a:endParaRPr lang="es-ES" sz="2800" dirty="0"/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493204" y="34311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s-MX" b="1" u="sng" dirty="0"/>
              <a:t>Informes  y Autorizaciones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9992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b="1" dirty="0" smtClean="0"/>
              <a:t>¿Qué es el Servicio Social?</a:t>
            </a:r>
            <a:endParaRPr lang="es-MX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12776"/>
            <a:ext cx="8291264" cy="525658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MX" dirty="0">
                <a:sym typeface="Wingdings" pitchFamily="2" charset="2"/>
              </a:rPr>
              <a:t>Es una </a:t>
            </a:r>
            <a:r>
              <a:rPr lang="es-MX" u="sng" dirty="0">
                <a:sym typeface="Wingdings" pitchFamily="2" charset="2"/>
              </a:rPr>
              <a:t>actividad formativa y de </a:t>
            </a:r>
            <a:r>
              <a:rPr lang="es-MX" u="sng" dirty="0" smtClean="0">
                <a:sym typeface="Wingdings" pitchFamily="2" charset="2"/>
              </a:rPr>
              <a:t>servicio.</a:t>
            </a:r>
          </a:p>
          <a:p>
            <a:pPr marL="0" indent="0">
              <a:buNone/>
            </a:pPr>
            <a:endParaRPr lang="es-MX" dirty="0">
              <a:sym typeface="Wingdings" pitchFamily="2" charset="2"/>
            </a:endParaRPr>
          </a:p>
          <a:p>
            <a:pPr marL="400050" lvl="1" indent="0">
              <a:buNone/>
            </a:pPr>
            <a:r>
              <a:rPr lang="es-MX" dirty="0" smtClean="0">
                <a:sym typeface="Wingdings" pitchFamily="2" charset="2"/>
              </a:rPr>
              <a:t>-</a:t>
            </a:r>
            <a:r>
              <a:rPr lang="es-MX" dirty="0">
                <a:sym typeface="Wingdings" pitchFamily="2" charset="2"/>
              </a:rPr>
              <a:t>P</a:t>
            </a:r>
            <a:r>
              <a:rPr lang="es-MX" dirty="0" smtClean="0">
                <a:sym typeface="Wingdings" pitchFamily="2" charset="2"/>
              </a:rPr>
              <a:t>or </a:t>
            </a:r>
            <a:r>
              <a:rPr lang="es-MX" dirty="0">
                <a:sym typeface="Wingdings" pitchFamily="2" charset="2"/>
              </a:rPr>
              <a:t>un lado </a:t>
            </a:r>
            <a:r>
              <a:rPr lang="es-MX" b="1" dirty="0">
                <a:sym typeface="Wingdings" pitchFamily="2" charset="2"/>
              </a:rPr>
              <a:t>afirma y amplía tu formación </a:t>
            </a:r>
            <a:r>
              <a:rPr lang="es-MX" b="1" dirty="0" smtClean="0">
                <a:sym typeface="Wingdings" pitchFamily="2" charset="2"/>
              </a:rPr>
              <a:t>académica,</a:t>
            </a:r>
            <a:r>
              <a:rPr lang="es-MX" dirty="0" smtClean="0">
                <a:sym typeface="Wingdings" pitchFamily="2" charset="2"/>
              </a:rPr>
              <a:t> fomentando </a:t>
            </a:r>
            <a:r>
              <a:rPr lang="es-MX" dirty="0">
                <a:sym typeface="Wingdings" pitchFamily="2" charset="2"/>
              </a:rPr>
              <a:t>en ti una conciencia de </a:t>
            </a:r>
            <a:r>
              <a:rPr lang="es-MX" b="1" dirty="0">
                <a:sym typeface="Wingdings" pitchFamily="2" charset="2"/>
              </a:rPr>
              <a:t>solidaridad con la sociedad</a:t>
            </a:r>
            <a:r>
              <a:rPr lang="es-MX" dirty="0">
                <a:sym typeface="Wingdings" pitchFamily="2" charset="2"/>
              </a:rPr>
              <a:t>.</a:t>
            </a:r>
            <a:br>
              <a:rPr lang="es-MX" dirty="0">
                <a:sym typeface="Wingdings" pitchFamily="2" charset="2"/>
              </a:rPr>
            </a:br>
            <a:r>
              <a:rPr lang="es-MX" dirty="0">
                <a:sym typeface="Wingdings" pitchFamily="2" charset="2"/>
              </a:rPr>
              <a:t/>
            </a:r>
            <a:br>
              <a:rPr lang="es-MX" dirty="0">
                <a:sym typeface="Wingdings" pitchFamily="2" charset="2"/>
              </a:rPr>
            </a:br>
            <a:r>
              <a:rPr lang="es-MX" dirty="0">
                <a:sym typeface="Wingdings" pitchFamily="2" charset="2"/>
              </a:rPr>
              <a:t>-Es también un factor estratégico en la tarea de </a:t>
            </a:r>
            <a:r>
              <a:rPr lang="es-MX" b="1" dirty="0">
                <a:sym typeface="Wingdings" pitchFamily="2" charset="2"/>
              </a:rPr>
              <a:t>impulsar el desarrollo municipal</a:t>
            </a:r>
            <a:r>
              <a:rPr lang="es-MX" dirty="0">
                <a:sym typeface="Wingdings" pitchFamily="2" charset="2"/>
              </a:rPr>
              <a:t>, estatal, regional y  nacional; así como para mejorar los mecanismos que conducen a </a:t>
            </a:r>
            <a:r>
              <a:rPr lang="es-MX" b="1" dirty="0">
                <a:sym typeface="Wingdings" pitchFamily="2" charset="2"/>
              </a:rPr>
              <a:t>disminuir las desigualdades sociales </a:t>
            </a:r>
            <a:r>
              <a:rPr lang="es-MX" dirty="0">
                <a:sym typeface="Wingdings" pitchFamily="2" charset="2"/>
              </a:rPr>
              <a:t>propiciando mayores oportunidades para un </a:t>
            </a:r>
            <a:r>
              <a:rPr lang="es-MX" b="1" dirty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desarrollo individual y comunitario.</a:t>
            </a:r>
          </a:p>
          <a:p>
            <a:pPr marL="0" indent="0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9562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b="1" dirty="0" smtClean="0"/>
              <a:t>Fundamentos Legales</a:t>
            </a:r>
            <a:endParaRPr lang="es-MX" b="1" dirty="0"/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443656" y="1472898"/>
            <a:ext cx="8229600" cy="83026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_tradnl" altLang="es-MX" sz="2400" dirty="0" smtClean="0">
                <a:solidFill>
                  <a:prstClr val="white"/>
                </a:solidFill>
                <a:sym typeface="Wingdings" pitchFamily="2" charset="2"/>
              </a:rPr>
              <a:t></a:t>
            </a:r>
            <a:r>
              <a:rPr lang="es-ES_tradnl" altLang="es-MX" sz="2400" dirty="0" smtClean="0">
                <a:solidFill>
                  <a:prstClr val="white"/>
                </a:solidFill>
              </a:rPr>
              <a:t>  </a:t>
            </a:r>
            <a:r>
              <a:rPr lang="es-ES_tradnl" altLang="es-MX" sz="2400" dirty="0">
                <a:solidFill>
                  <a:prstClr val="white"/>
                </a:solidFill>
              </a:rPr>
              <a:t>Los </a:t>
            </a:r>
            <a:r>
              <a:rPr lang="es-ES_tradnl" altLang="es-MX" sz="2400" dirty="0" smtClean="0">
                <a:solidFill>
                  <a:prstClr val="white"/>
                </a:solidFill>
              </a:rPr>
              <a:t>Arts. 3° </a:t>
            </a:r>
            <a:r>
              <a:rPr lang="es-ES_tradnl" altLang="es-MX" sz="2400" dirty="0">
                <a:solidFill>
                  <a:prstClr val="white"/>
                </a:solidFill>
              </a:rPr>
              <a:t>y </a:t>
            </a:r>
            <a:r>
              <a:rPr lang="es-ES_tradnl" altLang="es-MX" sz="2400" dirty="0" smtClean="0">
                <a:solidFill>
                  <a:prstClr val="white"/>
                </a:solidFill>
              </a:rPr>
              <a:t>5° </a:t>
            </a:r>
            <a:r>
              <a:rPr lang="es-ES_tradnl" altLang="es-MX" sz="2400" dirty="0">
                <a:solidFill>
                  <a:prstClr val="white"/>
                </a:solidFill>
              </a:rPr>
              <a:t>de la Constitución de los Estados Unidos Mexicanos.</a:t>
            </a:r>
            <a:endParaRPr lang="es-MX" altLang="es-MX" sz="2400" dirty="0">
              <a:solidFill>
                <a:prstClr val="white"/>
              </a:solidFill>
            </a:endParaRP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425002" y="2432791"/>
            <a:ext cx="8229600" cy="46166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s-ES_tradnl" altLang="es-MX" sz="2400" dirty="0" smtClean="0">
                <a:solidFill>
                  <a:prstClr val="white"/>
                </a:solidFill>
                <a:sym typeface="Wingdings" pitchFamily="2" charset="2"/>
              </a:rPr>
              <a:t></a:t>
            </a:r>
            <a:r>
              <a:rPr lang="es-ES_tradnl" altLang="es-MX" sz="2400" dirty="0" smtClean="0">
                <a:solidFill>
                  <a:prstClr val="white"/>
                </a:solidFill>
              </a:rPr>
              <a:t>   </a:t>
            </a:r>
            <a:r>
              <a:rPr lang="es-ES_tradnl" altLang="es-MX" sz="2400" dirty="0">
                <a:solidFill>
                  <a:prstClr val="white"/>
                </a:solidFill>
              </a:rPr>
              <a:t>La Ley Reglamentaria del artículo 5° </a:t>
            </a:r>
            <a:r>
              <a:rPr lang="es-ES_tradnl" altLang="es-MX" sz="2400" dirty="0" smtClean="0">
                <a:solidFill>
                  <a:prstClr val="white"/>
                </a:solidFill>
              </a:rPr>
              <a:t>Constitucional</a:t>
            </a:r>
            <a:r>
              <a:rPr lang="es-ES_tradnl" altLang="es-MX" sz="2400" dirty="0">
                <a:solidFill>
                  <a:prstClr val="white"/>
                </a:solidFill>
              </a:rPr>
              <a:t>. </a:t>
            </a:r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425002" y="3061231"/>
            <a:ext cx="8229600" cy="457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_tradnl" altLang="es-MX" sz="2400" dirty="0" smtClean="0">
                <a:solidFill>
                  <a:prstClr val="white"/>
                </a:solidFill>
                <a:sym typeface="Wingdings" pitchFamily="2" charset="2"/>
              </a:rPr>
              <a:t></a:t>
            </a:r>
            <a:r>
              <a:rPr lang="es-ES_tradnl" altLang="es-MX" sz="2400" dirty="0" smtClean="0">
                <a:solidFill>
                  <a:prstClr val="white"/>
                </a:solidFill>
              </a:rPr>
              <a:t>  </a:t>
            </a:r>
            <a:r>
              <a:rPr lang="es-ES_tradnl" altLang="es-MX" sz="2400" dirty="0">
                <a:solidFill>
                  <a:prstClr val="white"/>
                </a:solidFill>
              </a:rPr>
              <a:t>La Ley de Educación</a:t>
            </a:r>
            <a:endParaRPr lang="es-MX" altLang="es-MX" sz="2400" dirty="0">
              <a:solidFill>
                <a:prstClr val="white"/>
              </a:solidFill>
            </a:endParaRPr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410661" y="5873641"/>
            <a:ext cx="8229600" cy="8318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_tradnl" altLang="es-MX" sz="2400" dirty="0" smtClean="0">
                <a:solidFill>
                  <a:prstClr val="white"/>
                </a:solidFill>
                <a:sym typeface="Wingdings" pitchFamily="2" charset="2"/>
              </a:rPr>
              <a:t></a:t>
            </a:r>
            <a:r>
              <a:rPr lang="es-ES_tradnl" altLang="es-MX" sz="2400" dirty="0" smtClean="0">
                <a:solidFill>
                  <a:prstClr val="white"/>
                </a:solidFill>
              </a:rPr>
              <a:t>  </a:t>
            </a:r>
            <a:r>
              <a:rPr lang="es-ES_tradnl" altLang="es-MX" sz="2400" dirty="0">
                <a:solidFill>
                  <a:prstClr val="white"/>
                </a:solidFill>
              </a:rPr>
              <a:t>Reglamento de Servicio Social de la Universidad Anáhuac Mayab.</a:t>
            </a:r>
            <a:endParaRPr lang="es-MX" altLang="es-MX" sz="2400" dirty="0">
              <a:solidFill>
                <a:prstClr val="white"/>
              </a:solidFill>
            </a:endParaRP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425002" y="3626108"/>
            <a:ext cx="8229600" cy="120032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_tradnl" altLang="es-MX" sz="2400" dirty="0" smtClean="0">
                <a:solidFill>
                  <a:prstClr val="white"/>
                </a:solidFill>
                <a:sym typeface="Wingdings" pitchFamily="2" charset="2"/>
              </a:rPr>
              <a:t></a:t>
            </a:r>
            <a:r>
              <a:rPr lang="es-ES_tradnl" altLang="es-MX" sz="2400" dirty="0" smtClean="0">
                <a:solidFill>
                  <a:prstClr val="white"/>
                </a:solidFill>
              </a:rPr>
              <a:t>  </a:t>
            </a:r>
            <a:r>
              <a:rPr lang="es-MX" altLang="es-MX" sz="2400" dirty="0">
                <a:solidFill>
                  <a:prstClr val="white"/>
                </a:solidFill>
              </a:rPr>
              <a:t>Reglamento para la Prestación del Servicio Social de los Estudiantes de las Instituciones de Educación Superior en la República Mexicana.</a:t>
            </a:r>
          </a:p>
        </p:txBody>
      </p:sp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410661" y="4934114"/>
            <a:ext cx="8229600" cy="83099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_tradnl" altLang="es-MX" sz="2400" dirty="0" smtClean="0">
                <a:solidFill>
                  <a:prstClr val="white"/>
                </a:solidFill>
                <a:sym typeface="Wingdings" pitchFamily="2" charset="2"/>
              </a:rPr>
              <a:t></a:t>
            </a:r>
            <a:r>
              <a:rPr lang="es-ES_tradnl" altLang="es-MX" sz="2400" dirty="0" smtClean="0">
                <a:solidFill>
                  <a:prstClr val="white"/>
                </a:solidFill>
              </a:rPr>
              <a:t>  </a:t>
            </a:r>
            <a:r>
              <a:rPr lang="es-ES_tradnl" altLang="es-MX" sz="2400" dirty="0">
                <a:solidFill>
                  <a:prstClr val="white"/>
                </a:solidFill>
              </a:rPr>
              <a:t>Reglamento </a:t>
            </a:r>
            <a:r>
              <a:rPr lang="es-ES_tradnl" altLang="es-MX" sz="2400" dirty="0" smtClean="0">
                <a:solidFill>
                  <a:prstClr val="white"/>
                </a:solidFill>
              </a:rPr>
              <a:t>para Alumnos de Licenciatura de la Universidad Anáhuac</a:t>
            </a:r>
            <a:endParaRPr lang="es-MX" altLang="es-MX" sz="2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634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b="1" dirty="0" smtClean="0"/>
              <a:t>Pasos a seguir</a:t>
            </a:r>
            <a:endParaRPr lang="es-MX" b="1" dirty="0"/>
          </a:p>
        </p:txBody>
      </p:sp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683568" y="1572004"/>
            <a:ext cx="4561681" cy="431800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r"/>
            <a:r>
              <a:rPr lang="es-MX" altLang="es-MX" sz="2400" b="1" dirty="0" smtClean="0">
                <a:solidFill>
                  <a:schemeClr val="bg1"/>
                </a:solidFill>
                <a:latin typeface="Tahoma" pitchFamily="34" charset="0"/>
              </a:rPr>
              <a:t>1</a:t>
            </a:r>
            <a:r>
              <a:rPr lang="es-MX" altLang="es-MX" sz="2400" b="1" dirty="0">
                <a:solidFill>
                  <a:schemeClr val="bg1"/>
                </a:solidFill>
                <a:latin typeface="Tahoma" pitchFamily="34" charset="0"/>
              </a:rPr>
              <a:t>.- </a:t>
            </a:r>
            <a:r>
              <a:rPr lang="es-MX" altLang="es-MX" sz="2400" b="1" dirty="0" smtClean="0">
                <a:solidFill>
                  <a:schemeClr val="bg1"/>
                </a:solidFill>
                <a:latin typeface="Tahoma" pitchFamily="34" charset="0"/>
              </a:rPr>
              <a:t>Elección de la Institución</a:t>
            </a:r>
            <a:endParaRPr lang="es-ES" altLang="es-MX" sz="2400" b="1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1907704" y="3232445"/>
            <a:ext cx="5688632" cy="762393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r>
              <a:rPr lang="es-MX" altLang="es-MX" sz="2400" b="1" dirty="0" smtClean="0">
                <a:solidFill>
                  <a:schemeClr val="bg1"/>
                </a:solidFill>
                <a:latin typeface="Tahoma" pitchFamily="34" charset="0"/>
              </a:rPr>
              <a:t>3.- </a:t>
            </a:r>
            <a:r>
              <a:rPr lang="es-MX" altLang="es-MX" sz="2400" b="1" dirty="0">
                <a:solidFill>
                  <a:schemeClr val="bg1"/>
                </a:solidFill>
                <a:latin typeface="Tahoma" pitchFamily="34" charset="0"/>
              </a:rPr>
              <a:t>Prestación del Servicio Social y</a:t>
            </a:r>
          </a:p>
          <a:p>
            <a:r>
              <a:rPr lang="es-ES" altLang="es-MX" sz="2400" b="1" dirty="0">
                <a:solidFill>
                  <a:schemeClr val="bg1"/>
                </a:solidFill>
                <a:latin typeface="Tahoma" pitchFamily="34" charset="0"/>
              </a:rPr>
              <a:t>Participación en un evento ASUA</a:t>
            </a:r>
          </a:p>
        </p:txBody>
      </p:sp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2589213" y="4365104"/>
            <a:ext cx="6097587" cy="1235323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s-MX" altLang="es-MX" sz="2400" b="1" dirty="0" smtClean="0">
                <a:solidFill>
                  <a:schemeClr val="bg1"/>
                </a:solidFill>
                <a:latin typeface="Tahoma" pitchFamily="34" charset="0"/>
              </a:rPr>
              <a:t>4.-</a:t>
            </a:r>
            <a:r>
              <a:rPr lang="es-MX" altLang="es-MX" sz="2400" b="1" dirty="0">
                <a:solidFill>
                  <a:schemeClr val="bg1"/>
                </a:solidFill>
                <a:latin typeface="Tahoma" pitchFamily="34" charset="0"/>
              </a:rPr>
              <a:t>Entrega de Documentos </a:t>
            </a:r>
            <a:r>
              <a:rPr lang="es-MX" altLang="es-MX" sz="2400" b="1" dirty="0" smtClean="0">
                <a:solidFill>
                  <a:schemeClr val="bg1"/>
                </a:solidFill>
                <a:latin typeface="Tahoma" pitchFamily="34" charset="0"/>
              </a:rPr>
              <a:t>de Término </a:t>
            </a:r>
          </a:p>
          <a:p>
            <a:pPr algn="ctr"/>
            <a:r>
              <a:rPr lang="es-MX" altLang="es-MX" sz="2400" b="1" dirty="0">
                <a:solidFill>
                  <a:schemeClr val="bg1"/>
                </a:solidFill>
                <a:latin typeface="Tahoma" pitchFamily="34" charset="0"/>
              </a:rPr>
              <a:t>d</a:t>
            </a:r>
            <a:r>
              <a:rPr lang="es-MX" altLang="es-MX" sz="2400" b="1" dirty="0" smtClean="0">
                <a:solidFill>
                  <a:schemeClr val="bg1"/>
                </a:solidFill>
                <a:latin typeface="Tahoma" pitchFamily="34" charset="0"/>
              </a:rPr>
              <a:t>el servicio social para liberación de </a:t>
            </a:r>
          </a:p>
          <a:p>
            <a:r>
              <a:rPr lang="es-MX" altLang="es-MX" sz="2400" b="1" dirty="0">
                <a:solidFill>
                  <a:schemeClr val="bg1"/>
                </a:solidFill>
                <a:latin typeface="Tahoma" pitchFamily="34" charset="0"/>
              </a:rPr>
              <a:t> </a:t>
            </a:r>
            <a:r>
              <a:rPr lang="es-MX" altLang="es-MX" sz="2400" b="1" dirty="0" smtClean="0">
                <a:solidFill>
                  <a:schemeClr val="bg1"/>
                </a:solidFill>
                <a:latin typeface="Tahoma" pitchFamily="34" charset="0"/>
              </a:rPr>
              <a:t> </a:t>
            </a:r>
            <a:r>
              <a:rPr lang="es-MX" altLang="es-MX" sz="2400" b="1" dirty="0">
                <a:solidFill>
                  <a:schemeClr val="bg1"/>
                </a:solidFill>
                <a:latin typeface="Tahoma" pitchFamily="34" charset="0"/>
              </a:rPr>
              <a:t>C</a:t>
            </a:r>
            <a:r>
              <a:rPr lang="es-MX" altLang="es-MX" sz="2400" b="1" dirty="0" smtClean="0">
                <a:solidFill>
                  <a:schemeClr val="bg1"/>
                </a:solidFill>
                <a:latin typeface="Tahoma" pitchFamily="34" charset="0"/>
              </a:rPr>
              <a:t>onstancia</a:t>
            </a:r>
            <a:endParaRPr lang="es-ES" altLang="es-MX" sz="2400" b="1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1331640" y="2359172"/>
            <a:ext cx="5472608" cy="431800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r>
              <a:rPr lang="es-MX" altLang="es-MX" sz="2400" b="1" dirty="0" smtClean="0">
                <a:solidFill>
                  <a:schemeClr val="bg1"/>
                </a:solidFill>
                <a:latin typeface="Tahoma" pitchFamily="34" charset="0"/>
              </a:rPr>
              <a:t>2.- Inscripción al Servicio social</a:t>
            </a:r>
            <a:endParaRPr lang="es-ES" altLang="es-MX" sz="2400" b="1" dirty="0">
              <a:solidFill>
                <a:schemeClr val="bg1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059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b="1" dirty="0" smtClean="0"/>
              <a:t>Paso 1: ¿Dónde puedo realizar mi Servicio Social?</a:t>
            </a:r>
            <a:endParaRPr lang="es-MX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s-MX" dirty="0" smtClean="0"/>
              <a:t>1. Para elegir la Institución en la que llevarás a cabo tu Servicio Social, primero debes consultar el catálogo de Instituciones inscritas a la Universidad. Puedes encontrarlos en la página web:</a:t>
            </a:r>
          </a:p>
          <a:p>
            <a:pPr marL="0" indent="0">
              <a:buNone/>
            </a:pPr>
            <a:endParaRPr lang="es-MX" dirty="0" smtClean="0"/>
          </a:p>
          <a:p>
            <a:pPr marL="800100" lvl="2" indent="0">
              <a:buNone/>
            </a:pPr>
            <a:r>
              <a:rPr lang="es-MX" dirty="0" smtClean="0">
                <a:hlinkClick r:id="rId3"/>
              </a:rPr>
              <a:t>http://anahuacmayab.mx</a:t>
            </a:r>
            <a:r>
              <a:rPr lang="es-MX" dirty="0" smtClean="0"/>
              <a:t> </a:t>
            </a:r>
            <a:r>
              <a:rPr lang="es-MX" dirty="0" smtClean="0">
                <a:sym typeface="Wingdings" pitchFamily="2" charset="2"/>
              </a:rPr>
              <a:t> </a:t>
            </a:r>
            <a:r>
              <a:rPr lang="es-MX" dirty="0">
                <a:sym typeface="Wingdings" pitchFamily="2" charset="2"/>
              </a:rPr>
              <a:t>Herramientas </a:t>
            </a:r>
            <a:r>
              <a:rPr lang="es-MX" dirty="0" smtClean="0">
                <a:sym typeface="Wingdings" pitchFamily="2" charset="2"/>
              </a:rPr>
              <a:t> Panel de Alumnos</a:t>
            </a:r>
            <a:r>
              <a:rPr lang="es-MX" dirty="0">
                <a:sym typeface="Wingdings" pitchFamily="2" charset="2"/>
              </a:rPr>
              <a:t> </a:t>
            </a:r>
            <a:r>
              <a:rPr lang="es-MX" dirty="0" smtClean="0">
                <a:sym typeface="Wingdings" pitchFamily="2" charset="2"/>
              </a:rPr>
              <a:t> trámites, formatos y papeleo  servicio social  (consultar </a:t>
            </a:r>
            <a:r>
              <a:rPr lang="es-MX" dirty="0">
                <a:sym typeface="Wingdings" pitchFamily="2" charset="2"/>
              </a:rPr>
              <a:t>anexos) </a:t>
            </a:r>
          </a:p>
          <a:p>
            <a:pPr marL="800100" lvl="2" indent="0">
              <a:buNone/>
            </a:pPr>
            <a:endParaRPr lang="es-MX" dirty="0" smtClean="0">
              <a:sym typeface="Wingdings" pitchFamily="2" charset="2"/>
            </a:endParaRPr>
          </a:p>
          <a:p>
            <a:pPr marL="0" indent="0">
              <a:buNone/>
            </a:pPr>
            <a:r>
              <a:rPr lang="es-MX" dirty="0" smtClean="0">
                <a:sym typeface="Wingdings" pitchFamily="2" charset="2"/>
              </a:rPr>
              <a:t>2. Ya que hayas elegido, debes ponerte en contacto con el responsable de la Institución para agendar una entrevista en la que evaluarán si cuentas con el perfil requerido y te explicarán las funciones y actividades </a:t>
            </a:r>
            <a:r>
              <a:rPr lang="es-MX" dirty="0">
                <a:sym typeface="Wingdings" pitchFamily="2" charset="2"/>
              </a:rPr>
              <a:t>a</a:t>
            </a:r>
            <a:r>
              <a:rPr lang="es-MX" dirty="0" smtClean="0">
                <a:sym typeface="Wingdings" pitchFamily="2" charset="2"/>
              </a:rPr>
              <a:t> desempeñar.</a:t>
            </a:r>
          </a:p>
          <a:p>
            <a:pPr marL="514350" indent="-514350">
              <a:buFont typeface="+mj-lt"/>
              <a:buAutoNum type="arabicPeriod"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8651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76" y="1052736"/>
            <a:ext cx="8811855" cy="5544616"/>
          </a:xfrm>
          <a:prstGeom prst="rect">
            <a:avLst/>
          </a:prstGeom>
        </p:spPr>
      </p:pic>
      <p:cxnSp>
        <p:nvCxnSpPr>
          <p:cNvPr id="3" name="Conector recto de flecha 2"/>
          <p:cNvCxnSpPr/>
          <p:nvPr/>
        </p:nvCxnSpPr>
        <p:spPr>
          <a:xfrm flipH="1">
            <a:off x="6735336" y="313215"/>
            <a:ext cx="1008112" cy="720080"/>
          </a:xfrm>
          <a:prstGeom prst="straightConnector1">
            <a:avLst/>
          </a:prstGeom>
          <a:ln w="76200">
            <a:tailEnd type="triangle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Elipse 10"/>
          <p:cNvSpPr/>
          <p:nvPr/>
        </p:nvSpPr>
        <p:spPr>
          <a:xfrm>
            <a:off x="5571769" y="980728"/>
            <a:ext cx="1376495" cy="576064"/>
          </a:xfrm>
          <a:prstGeom prst="ellipse">
            <a:avLst/>
          </a:prstGeom>
          <a:noFill/>
          <a:ln w="3175"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4767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8" y="1494098"/>
            <a:ext cx="9036496" cy="4815222"/>
          </a:xfrm>
          <a:prstGeom prst="rect">
            <a:avLst/>
          </a:prstGeom>
        </p:spPr>
      </p:pic>
      <p:cxnSp>
        <p:nvCxnSpPr>
          <p:cNvPr id="3" name="Conector recto de flecha 2"/>
          <p:cNvCxnSpPr/>
          <p:nvPr/>
        </p:nvCxnSpPr>
        <p:spPr>
          <a:xfrm flipH="1">
            <a:off x="8100392" y="4592507"/>
            <a:ext cx="1008112" cy="720080"/>
          </a:xfrm>
          <a:prstGeom prst="straightConnector1">
            <a:avLst/>
          </a:prstGeom>
          <a:ln w="76200">
            <a:tailEnd type="triangle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Elipse 3"/>
          <p:cNvSpPr/>
          <p:nvPr/>
        </p:nvSpPr>
        <p:spPr>
          <a:xfrm>
            <a:off x="6516216" y="5301208"/>
            <a:ext cx="1872208" cy="864096"/>
          </a:xfrm>
          <a:prstGeom prst="ellipse">
            <a:avLst/>
          </a:prstGeom>
          <a:noFill/>
          <a:ln w="3175"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265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412776"/>
            <a:ext cx="8961911" cy="4752528"/>
          </a:xfrm>
          <a:prstGeom prst="rect">
            <a:avLst/>
          </a:prstGeom>
        </p:spPr>
      </p:pic>
      <p:sp>
        <p:nvSpPr>
          <p:cNvPr id="4" name="Elipse 3"/>
          <p:cNvSpPr/>
          <p:nvPr/>
        </p:nvSpPr>
        <p:spPr>
          <a:xfrm>
            <a:off x="2483768" y="4221088"/>
            <a:ext cx="1224136" cy="1584176"/>
          </a:xfrm>
          <a:prstGeom prst="ellipse">
            <a:avLst/>
          </a:prstGeom>
          <a:noFill/>
          <a:ln w="3175"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5" name="Conector recto de flecha 4"/>
          <p:cNvCxnSpPr/>
          <p:nvPr/>
        </p:nvCxnSpPr>
        <p:spPr>
          <a:xfrm>
            <a:off x="1187624" y="3789040"/>
            <a:ext cx="1296144" cy="864096"/>
          </a:xfrm>
          <a:prstGeom prst="straightConnector1">
            <a:avLst/>
          </a:prstGeom>
          <a:ln w="76200">
            <a:tailEnd type="triangle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659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2691</TotalTime>
  <Words>1132</Words>
  <Application>Microsoft Office PowerPoint</Application>
  <PresentationFormat>Presentación en pantalla (4:3)</PresentationFormat>
  <Paragraphs>139</Paragraphs>
  <Slides>24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30" baseType="lpstr">
      <vt:lpstr>Arial</vt:lpstr>
      <vt:lpstr>BellGothic Blk BT</vt:lpstr>
      <vt:lpstr>Calibri</vt:lpstr>
      <vt:lpstr>Tahoma</vt:lpstr>
      <vt:lpstr>Wingdings</vt:lpstr>
      <vt:lpstr>Tema de Office</vt:lpstr>
      <vt:lpstr>Servicio Social UAM</vt:lpstr>
      <vt:lpstr>Especificaciones</vt:lpstr>
      <vt:lpstr>¿Qué es el Servicio Social?</vt:lpstr>
      <vt:lpstr>Fundamentos Legales</vt:lpstr>
      <vt:lpstr>Pasos a seguir</vt:lpstr>
      <vt:lpstr>Paso 1: ¿Dónde puedo realizar mi Servicio Social?</vt:lpstr>
      <vt:lpstr>Presentación de PowerPoint</vt:lpstr>
      <vt:lpstr>Presentación de PowerPoint</vt:lpstr>
      <vt:lpstr>Presentación de PowerPoint</vt:lpstr>
      <vt:lpstr>Presentación de PowerPoint</vt:lpstr>
      <vt:lpstr>Instituciones Aceptadas</vt:lpstr>
      <vt:lpstr>Período de realización o prestación del Servicio Social</vt:lpstr>
      <vt:lpstr>Paso 2: Inscripción al Servicio social</vt:lpstr>
      <vt:lpstr>Paso 3: Prestación del Servicio Social y participación en un evento ASUA</vt:lpstr>
      <vt:lpstr>Paso 4: Entrega de Documentos de   término para Liberación </vt:lpstr>
      <vt:lpstr>Requerimientos de FORMA en documentación de Servicio Social</vt:lpstr>
      <vt:lpstr>Presentación de PowerPoint</vt:lpstr>
      <vt:lpstr>Carta de inicio</vt:lpstr>
      <vt:lpstr>Carta de Término</vt:lpstr>
      <vt:lpstr>Reporte Mensual</vt:lpstr>
      <vt:lpstr>Evaluación de la Institución</vt:lpstr>
      <vt:lpstr>Reglamento </vt:lpstr>
      <vt:lpstr>Sanciones</vt:lpstr>
      <vt:lpstr>Informes  y Autorizaciones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Servicio Social UAM</dc:title>
  <dc:creator>usuario</dc:creator>
  <cp:lastModifiedBy>Kemp Medina Pamela</cp:lastModifiedBy>
  <cp:revision>159</cp:revision>
  <cp:lastPrinted>2016-04-18T20:49:58Z</cp:lastPrinted>
  <dcterms:created xsi:type="dcterms:W3CDTF">2014-09-19T17:41:32Z</dcterms:created>
  <dcterms:modified xsi:type="dcterms:W3CDTF">2018-01-26T17:29:04Z</dcterms:modified>
</cp:coreProperties>
</file>