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9" r:id="rId5"/>
    <p:sldId id="268" r:id="rId6"/>
    <p:sldId id="263" r:id="rId7"/>
    <p:sldId id="297" r:id="rId8"/>
    <p:sldId id="296" r:id="rId9"/>
    <p:sldId id="295" r:id="rId10"/>
    <p:sldId id="298" r:id="rId11"/>
    <p:sldId id="299" r:id="rId12"/>
    <p:sldId id="261" r:id="rId13"/>
    <p:sldId id="258" r:id="rId14"/>
    <p:sldId id="259" r:id="rId15"/>
    <p:sldId id="262" r:id="rId16"/>
    <p:sldId id="270" r:id="rId17"/>
    <p:sldId id="274" r:id="rId18"/>
    <p:sldId id="284" r:id="rId19"/>
    <p:sldId id="282" r:id="rId20"/>
    <p:sldId id="271" r:id="rId21"/>
    <p:sldId id="283" r:id="rId22"/>
    <p:sldId id="272" r:id="rId23"/>
    <p:sldId id="276" r:id="rId24"/>
    <p:sldId id="265" r:id="rId25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86" d="100"/>
          <a:sy n="86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20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8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1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0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9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5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0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83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6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3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3FF4-235E-41D2-B01B-929BA73E1B81}" type="datetimeFigureOut">
              <a:rPr lang="es-MX" smtClean="0"/>
              <a:t>10/04/2018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8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io.social@anahuac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enda.perezf@anahuac.mx" TargetMode="External"/><Relationship Id="rId5" Type="http://schemas.openxmlformats.org/officeDocument/2006/relationships/hyperlink" Target="mailto:guadalupe.navarro@anahuac.mx" TargetMode="External"/><Relationship Id="rId4" Type="http://schemas.openxmlformats.org/officeDocument/2006/relationships/hyperlink" Target="mailto:ernesto.saldana@anahuac.m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ahuacmayab.mx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chemeClr val="accent6">
                    <a:lumMod val="50000"/>
                  </a:schemeClr>
                </a:solidFill>
              </a:rPr>
              <a:t>Servicio Social UAM</a:t>
            </a:r>
            <a:endParaRPr lang="es-MX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14 de Mayo al 14 Noviembre 2018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/>
          <p:nvPr/>
        </p:nvPicPr>
        <p:blipFill rotWithShape="1">
          <a:blip r:embed="rId2"/>
          <a:srcRect l="7344" t="8691" r="9375" b="3320"/>
          <a:stretch/>
        </p:blipFill>
        <p:spPr bwMode="auto">
          <a:xfrm>
            <a:off x="1115616" y="188640"/>
            <a:ext cx="7128792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1259632" y="2132856"/>
            <a:ext cx="1440160" cy="0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2771800" y="1952836"/>
            <a:ext cx="1224136" cy="32403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9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Instituciones Aceptadas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759" y="2348880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Dependencias o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Instituciones de Gobierno</a:t>
            </a:r>
            <a:r>
              <a:rPr lang="es-MX" dirty="0" smtClean="0"/>
              <a:t>, ubicadas dentro del Estado de Yucatán.</a:t>
            </a:r>
          </a:p>
          <a:p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Asociaciones Civiles </a:t>
            </a:r>
            <a:r>
              <a:rPr lang="es-MX" dirty="0" smtClean="0"/>
              <a:t>NO Lucrativas.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Universidad Anáhuac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</a:rPr>
              <a:t>Mayab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Período de realización o prestación del Servicio Social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33267"/>
          </a:xfrm>
        </p:spPr>
        <p:txBody>
          <a:bodyPr>
            <a:normAutofit/>
          </a:bodyPr>
          <a:lstStyle/>
          <a:p>
            <a:r>
              <a:rPr lang="es-MX" dirty="0" smtClean="0"/>
              <a:t>Es el período al que te inscribes oficialmente (de 6 a 24 meses), mismo que debes registrar en </a:t>
            </a:r>
            <a:r>
              <a:rPr lang="es-MX" u="sng" dirty="0" smtClean="0"/>
              <a:t>TODA</a:t>
            </a:r>
            <a:r>
              <a:rPr lang="es-MX" dirty="0" smtClean="0"/>
              <a:t> la documentación que entregues, es: </a:t>
            </a:r>
          </a:p>
          <a:p>
            <a:pPr marL="457200" lvl="1" indent="0" algn="ctr">
              <a:buNone/>
            </a:pPr>
            <a:r>
              <a:rPr lang="es-MX" sz="5000" b="1" dirty="0" smtClean="0">
                <a:solidFill>
                  <a:srgbClr val="FF0000"/>
                </a:solidFill>
              </a:rPr>
              <a:t>14 de Mayo al 14 de Noviembre de 2018.</a:t>
            </a:r>
            <a:endParaRPr lang="es-MX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Paso 2: Inscripción al Servicio social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Para poder inscribirte oficialmente al servicio social,  debes realizar tu proceso de entrega de documentos de inicio en las fechas establecidas en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Servicios Escolares o en CAA:</a:t>
            </a:r>
          </a:p>
          <a:p>
            <a:pPr marL="0" indent="0">
              <a:buNone/>
            </a:pPr>
            <a:r>
              <a:rPr lang="es-MX" dirty="0" smtClean="0"/>
              <a:t>  </a:t>
            </a:r>
          </a:p>
          <a:p>
            <a:pPr marL="0" indent="0" algn="ctr">
              <a:buNone/>
            </a:pPr>
            <a:r>
              <a:rPr lang="es-MX" sz="4000" dirty="0" smtClean="0">
                <a:solidFill>
                  <a:srgbClr val="FF0000"/>
                </a:solidFill>
                <a:sym typeface="Wingdings" pitchFamily="2" charset="2"/>
              </a:rPr>
              <a:t>Del lunes 14 de mayo y termina el Viernes de 18 de mayo del 2018 (sin excepción).</a:t>
            </a:r>
            <a:endParaRPr lang="es-MX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ym typeface="Wingdings" pitchFamily="2" charset="2"/>
              </a:rPr>
              <a:t>Documentos a entregar:</a:t>
            </a:r>
          </a:p>
          <a:p>
            <a:r>
              <a:rPr lang="es-MX" dirty="0" smtClean="0">
                <a:sym typeface="Wingdings" pitchFamily="2" charset="2"/>
              </a:rPr>
              <a:t>Carta de inicio (con todos los requisitos necesarios).</a:t>
            </a:r>
          </a:p>
          <a:p>
            <a:pPr marL="342900" lvl="2" indent="-342900"/>
            <a:r>
              <a:rPr lang="es-MX" sz="3100" dirty="0">
                <a:sym typeface="Wingdings" pitchFamily="2" charset="2"/>
              </a:rPr>
              <a:t>Foto tamaño infantil RECIENTE (en blanco y negro o a color).</a:t>
            </a:r>
          </a:p>
          <a:p>
            <a:pPr marL="342900" lvl="2" indent="-342900"/>
            <a:r>
              <a:rPr lang="es-MX" sz="3100" dirty="0">
                <a:sym typeface="Wingdings" pitchFamily="2" charset="2"/>
              </a:rPr>
              <a:t>Comprobante de pago </a:t>
            </a:r>
            <a:r>
              <a:rPr lang="es-MX" sz="3100" dirty="0" smtClean="0">
                <a:sym typeface="Wingdings" pitchFamily="2" charset="2"/>
              </a:rPr>
              <a:t>(pago en caja $750.00) </a:t>
            </a:r>
            <a:r>
              <a:rPr lang="es-MX" sz="3100" i="1" dirty="0" smtClean="0">
                <a:sym typeface="Wingdings" pitchFamily="2" charset="2"/>
              </a:rPr>
              <a:t>No debes tener adeudos financieros para poder realizar el pago.</a:t>
            </a:r>
          </a:p>
          <a:p>
            <a:pPr marL="342900" lvl="2" indent="-342900"/>
            <a:r>
              <a:rPr lang="es-MX" sz="3100" dirty="0" smtClean="0">
                <a:sym typeface="Wingdings" pitchFamily="2" charset="2"/>
              </a:rPr>
              <a:t>Comprobante </a:t>
            </a:r>
            <a:r>
              <a:rPr lang="es-MX" sz="3100" dirty="0">
                <a:sym typeface="Wingdings" pitchFamily="2" charset="2"/>
              </a:rPr>
              <a:t>de asistencia a plática informativa del servicio social.</a:t>
            </a:r>
          </a:p>
          <a:p>
            <a:pPr lvl="2"/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sz="2300" u="sng" dirty="0"/>
              <a:t>Nota: todos los formatos se encuentran en la página </a:t>
            </a:r>
            <a:r>
              <a:rPr lang="es-MX" sz="2300" u="sng" dirty="0" smtClean="0"/>
              <a:t>web, </a:t>
            </a:r>
            <a:r>
              <a:rPr lang="es-MX" sz="2300" u="sng" dirty="0"/>
              <a:t>a excepción de la carta ASUA.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1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Paso 3: Prestación del Servicio Social y participación en un evento ASUA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MX" dirty="0" smtClean="0"/>
              <a:t>Debes cumplir con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480 horas </a:t>
            </a:r>
            <a:r>
              <a:rPr lang="es-MX" dirty="0" smtClean="0"/>
              <a:t>de prestación de servicio en el plazo que hayas elegido.</a:t>
            </a:r>
          </a:p>
          <a:p>
            <a:pPr marL="514350" indent="-514350">
              <a:buAutoNum type="arabicPeriod"/>
            </a:pPr>
            <a:r>
              <a:rPr lang="es-MX" dirty="0" smtClean="0"/>
              <a:t> También es indispensable que cumplas con un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evento ASUA</a:t>
            </a:r>
            <a:r>
              <a:rPr lang="es-MX" dirty="0" smtClean="0"/>
              <a:t>, para conocer las opciones, debes acudir a las oficinas de VFI para inscribirte a una de ellas. Es muy importante que recuerdes que si no cumples con tu evento ASUA, </a:t>
            </a:r>
            <a:r>
              <a:rPr lang="es-MX" u="sng" dirty="0" smtClean="0"/>
              <a:t>no podrás realizar la liberación de tu Servicio Social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Paso 4: Entrega de Documentos de  	término para Liberación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Ya que hayas concluido la prestación de tu servicio social, debes entregar TODOS los documentos indicados para la liberación de tu Servicio Social en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Servicios Escolares o CAA</a:t>
            </a:r>
            <a:r>
              <a:rPr lang="es-MX" dirty="0" smtClean="0"/>
              <a:t>: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/>
              <a:t> </a:t>
            </a:r>
            <a:r>
              <a:rPr lang="es-MX" sz="3900" dirty="0" smtClean="0">
                <a:solidFill>
                  <a:srgbClr val="FF0000"/>
                </a:solidFill>
              </a:rPr>
              <a:t>Del miércoles 14 al </a:t>
            </a:r>
            <a:r>
              <a:rPr lang="es-MX" sz="3900" dirty="0" smtClean="0">
                <a:solidFill>
                  <a:srgbClr val="FF0000"/>
                </a:solidFill>
              </a:rPr>
              <a:t>viernes </a:t>
            </a:r>
            <a:r>
              <a:rPr lang="es-MX" sz="3900" dirty="0" smtClean="0">
                <a:solidFill>
                  <a:srgbClr val="FF0000"/>
                </a:solidFill>
              </a:rPr>
              <a:t>16 de Noviembre de 2018 </a:t>
            </a:r>
            <a:r>
              <a:rPr lang="es-MX" sz="3600" b="1" dirty="0">
                <a:solidFill>
                  <a:srgbClr val="FF0000"/>
                </a:solidFill>
                <a:sym typeface="Wingdings" pitchFamily="2" charset="2"/>
              </a:rPr>
              <a:t>(sin excepción).</a:t>
            </a:r>
            <a:endParaRPr lang="es-MX" sz="40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endParaRPr lang="es-MX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Carta de término.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Reportes mensuales</a:t>
            </a:r>
            <a:r>
              <a:rPr lang="es-MX" sz="3500" dirty="0"/>
              <a:t> </a:t>
            </a:r>
            <a:r>
              <a:rPr lang="es-MX" sz="3500" dirty="0" smtClean="0"/>
              <a:t>(6).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Evaluación a la Institución.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Carta de Evento ASUA.</a:t>
            </a:r>
          </a:p>
          <a:p>
            <a:pPr marL="914400" lvl="2" indent="0">
              <a:buNone/>
            </a:pPr>
            <a:endParaRPr lang="es-MX" dirty="0"/>
          </a:p>
          <a:p>
            <a:pPr marL="11430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287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Requerimientos de FORMA en </a:t>
            </a:r>
            <a:r>
              <a:rPr lang="es-MX" b="1" u="sng" dirty="0" smtClean="0">
                <a:solidFill>
                  <a:srgbClr val="FF0000"/>
                </a:solidFill>
              </a:rPr>
              <a:t>documentación</a:t>
            </a:r>
            <a:r>
              <a:rPr lang="es-MX" b="1" dirty="0" smtClean="0"/>
              <a:t> de Servicio Social</a:t>
            </a:r>
            <a:endParaRPr lang="es-MX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4360" y="1691680"/>
            <a:ext cx="84352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altLang="es-MX" sz="3000" dirty="0" smtClean="0"/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Periodo de prestación: debe ser el mismo en </a:t>
            </a:r>
            <a:r>
              <a:rPr lang="es-MX" altLang="es-MX" sz="2000" i="1" u="sng" dirty="0" smtClean="0"/>
              <a:t>todos</a:t>
            </a:r>
            <a:r>
              <a:rPr lang="es-MX" altLang="es-MX" sz="2000" dirty="0" smtClean="0"/>
              <a:t> los documentos (</a:t>
            </a:r>
            <a:r>
              <a:rPr lang="es-MX" altLang="es-MX" sz="2000" i="1" dirty="0" smtClean="0"/>
              <a:t>Día, mes, año</a:t>
            </a:r>
            <a:r>
              <a:rPr lang="es-MX" altLang="es-MX" sz="2000" dirty="0" smtClean="0"/>
              <a:t>).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del alumno completo</a:t>
            </a:r>
            <a:r>
              <a:rPr lang="es-MX" altLang="es-MX" sz="2000" i="1" dirty="0" smtClean="0"/>
              <a:t> (Acta de nacimiento) </a:t>
            </a:r>
            <a:r>
              <a:rPr lang="es-MX" altLang="es-MX" sz="2000" dirty="0"/>
              <a:t>y correcto </a:t>
            </a:r>
            <a:r>
              <a:rPr lang="es-MX" altLang="es-MX" sz="2000" dirty="0" smtClean="0"/>
              <a:t>(</a:t>
            </a:r>
            <a:r>
              <a:rPr lang="es-MX" altLang="es-MX" sz="2000" i="1" dirty="0" smtClean="0"/>
              <a:t>acentos</a:t>
            </a:r>
            <a:r>
              <a:rPr lang="es-MX" altLang="es-MX" sz="2000" dirty="0" smtClean="0"/>
              <a:t>). </a:t>
            </a:r>
            <a:r>
              <a:rPr lang="es-MX" altLang="es-MX" sz="2000" dirty="0" smtClean="0">
                <a:solidFill>
                  <a:schemeClr val="accent6">
                    <a:lumMod val="75000"/>
                  </a:schemeClr>
                </a:solidFill>
              </a:rPr>
              <a:t>Así saldrá en su título.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 la licenciatura completo y correcto.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 la institución completo y correcto (si es A.C., S.C., I.A.P., etc.).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completo y correcto del responsable del servicio.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Puesto completo y correcto del responsable del servicio</a:t>
            </a:r>
            <a:endParaRPr lang="es-MX" altLang="es-MX" sz="2000" dirty="0"/>
          </a:p>
        </p:txBody>
      </p:sp>
    </p:spTree>
    <p:extLst>
      <p:ext uri="{BB962C8B-B14F-4D97-AF65-F5344CB8AC3E}">
        <p14:creationId xmlns:p14="http://schemas.microsoft.com/office/powerpoint/2010/main" val="531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3951"/>
              </p:ext>
            </p:extLst>
          </p:nvPr>
        </p:nvGraphicFramePr>
        <p:xfrm>
          <a:off x="467544" y="332656"/>
          <a:ext cx="8424936" cy="6558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DIVISIÓN</a:t>
                      </a:r>
                      <a:endParaRPr lang="es-MX" sz="2000" b="1" i="0" u="none" strike="noStrike" dirty="0">
                        <a:solidFill>
                          <a:srgbClr val="F2F2F2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LICENCIATURA</a:t>
                      </a:r>
                      <a:endParaRPr lang="es-MX" sz="2000" b="1" i="0" u="none" strike="noStrike" dirty="0">
                        <a:solidFill>
                          <a:srgbClr val="F2F2F2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1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ARQUITECTURA, COMUNICACIÓN Y DISEÑO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Arquitectura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Comunicación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Gráfico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Multimedia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Industrial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y Producción de Moda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CIENCIAS </a:t>
                      </a:r>
                      <a:r>
                        <a:rPr lang="es-MX" sz="1600" b="1" u="none" strike="noStrike" dirty="0" smtClean="0">
                          <a:effectLst/>
                        </a:rPr>
                        <a:t>JURÍDICAS   Y SOCIALES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Pública y Gobierno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Derecho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Psicología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Psicopedagogía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1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NEGOCIOS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Dirección y Administración de Empresas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Finanzas y Contaduría Pública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  <a:r>
                        <a:rPr lang="es-MX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Internacional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2011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Mercadotecnia Estratégica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Negocios Internacionales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Turística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Gastronomía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31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INGENIERÍA Y CIENCIAS EXACTAS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Civil para la Dirección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en Diseño y Animación Digital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en Sistemas y Tecnologías de Información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Industrial para la Dirección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Mecatrónica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Carta de inicio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1907704" y="548680"/>
            <a:ext cx="5400600" cy="6309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smtClean="0">
                <a:solidFill>
                  <a:schemeClr val="tx1"/>
                </a:solidFill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620688"/>
            <a:ext cx="483971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Carta de Término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2123728" y="678217"/>
            <a:ext cx="5184576" cy="6063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688982"/>
            <a:ext cx="5040560" cy="64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Especificaciones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Únicamente podrás inscribirte al Servicio Social una vez que hayas cubierto el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70%</a:t>
            </a:r>
            <a:r>
              <a:rPr lang="es-MX" dirty="0" smtClean="0">
                <a:sym typeface="Wingdings" pitchFamily="2" charset="2"/>
              </a:rPr>
              <a:t> de créditos de tu plan de estudios.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La prestación de tu servicio debe ser de al menos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480 horas</a:t>
            </a:r>
            <a:r>
              <a:rPr lang="es-MX" dirty="0" smtClean="0">
                <a:sym typeface="Wingdings" pitchFamily="2" charset="2"/>
              </a:rPr>
              <a:t>, en un período mínimo de </a:t>
            </a:r>
            <a:r>
              <a:rPr lang="es-MX" b="1" dirty="0" smtClean="0">
                <a:sym typeface="Wingdings" pitchFamily="2" charset="2"/>
              </a:rPr>
              <a:t>seis meses </a:t>
            </a:r>
            <a:r>
              <a:rPr lang="es-MX" dirty="0" smtClean="0">
                <a:sym typeface="Wingdings" pitchFamily="2" charset="2"/>
              </a:rPr>
              <a:t>y máximo de </a:t>
            </a:r>
            <a:r>
              <a:rPr lang="es-MX" b="1" dirty="0" smtClean="0">
                <a:sym typeface="Wingdings" pitchFamily="2" charset="2"/>
              </a:rPr>
              <a:t>2 años</a:t>
            </a:r>
            <a:r>
              <a:rPr lang="es-MX" dirty="0" smtClean="0">
                <a:sym typeface="Wingdings" pitchFamily="2" charset="2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dirty="0"/>
              <a:t>El tiempo de prestación debe ser </a:t>
            </a:r>
            <a:r>
              <a:rPr lang="es-ES_tradnl" altLang="es-MX" b="1" dirty="0" smtClean="0"/>
              <a:t>continúo</a:t>
            </a:r>
            <a:r>
              <a:rPr lang="es-ES_tradnl" altLang="es-MX" dirty="0" smtClean="0"/>
              <a:t> </a:t>
            </a:r>
            <a:r>
              <a:rPr lang="es-ES_tradnl" altLang="es-MX" dirty="0"/>
              <a:t>y no podrás darte de baja durante el mismo</a:t>
            </a:r>
            <a:r>
              <a:rPr lang="es-ES_tradnl" altLang="es-MX" dirty="0" smtClean="0"/>
              <a:t>.</a:t>
            </a:r>
            <a:endParaRPr lang="es-MX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El cumplimiento del mismo es </a:t>
            </a:r>
            <a:r>
              <a:rPr lang="es-MX" b="1" dirty="0" smtClean="0">
                <a:sym typeface="Wingdings" pitchFamily="2" charset="2"/>
              </a:rPr>
              <a:t>requisito de titulación</a:t>
            </a:r>
            <a:r>
              <a:rPr lang="es-MX" dirty="0" smtClean="0">
                <a:sym typeface="Wingdings" pitchFamily="2" charset="2"/>
              </a:rPr>
              <a:t> y un complemento de tu formación profesional, exigido por las disposiciones legales, las normas universitarias y el procedimiento para la acreditación del mismo.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259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Reporte Mensual</a:t>
            </a: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2123728" y="928235"/>
            <a:ext cx="4752528" cy="5813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84" y="802542"/>
            <a:ext cx="4245816" cy="60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Evaluación de la Institución</a:t>
            </a: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2123728" y="980729"/>
            <a:ext cx="4752528" cy="5741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726110"/>
            <a:ext cx="4140435" cy="59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Reglamento </a:t>
            </a:r>
            <a:endParaRPr lang="es-MX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1580" y="1844824"/>
            <a:ext cx="75608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 smtClean="0">
                <a:latin typeface="Tahoma" pitchFamily="34" charset="0"/>
                <a:sym typeface="Wingdings" pitchFamily="2" charset="2"/>
              </a:rPr>
              <a:t>En la página web de la Universidad se localiza el reglamento de Servicio Social.</a:t>
            </a:r>
          </a:p>
          <a:p>
            <a:pPr algn="just">
              <a:buSzPct val="85000"/>
              <a:buFont typeface="Wingdings" pitchFamily="2" charset="2"/>
              <a:buChar char="è"/>
            </a:pPr>
            <a:endParaRPr lang="es-ES_tradnl" altLang="es-MX" sz="2400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 smtClean="0">
                <a:latin typeface="Tahoma" pitchFamily="34" charset="0"/>
                <a:sym typeface="Wingdings" pitchFamily="2" charset="2"/>
              </a:rPr>
              <a:t>Al inscribirte al Servicio Social, firmarás un comprobante, mismo que se archivará en tu expediente escolar, en el cual te comprometes a leer dicho Reglamento.</a:t>
            </a:r>
          </a:p>
          <a:p>
            <a:pPr algn="just">
              <a:buSzPct val="85000"/>
            </a:pPr>
            <a:endParaRPr lang="es-ES_tradnl" altLang="es-MX" sz="2400" dirty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>
                <a:latin typeface="Tahoma" pitchFamily="34" charset="0"/>
                <a:sym typeface="Wingdings" pitchFamily="2" charset="2"/>
              </a:rPr>
              <a:t>Cada alumno tiene como obligación leer DETENIDAMENTE dicho reglamento.</a:t>
            </a:r>
          </a:p>
        </p:txBody>
      </p:sp>
    </p:spTree>
    <p:extLst>
      <p:ext uri="{BB962C8B-B14F-4D97-AF65-F5344CB8AC3E}">
        <p14:creationId xmlns:p14="http://schemas.microsoft.com/office/powerpoint/2010/main" val="4377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Sanciones</a:t>
            </a:r>
            <a:endParaRPr lang="es-MX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4844" y="1268760"/>
            <a:ext cx="75608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85000"/>
            </a:pPr>
            <a:r>
              <a:rPr lang="es-ES_tradnl" altLang="es-MX" sz="2400" b="1" dirty="0">
                <a:solidFill>
                  <a:srgbClr val="FF3300"/>
                </a:solidFill>
                <a:latin typeface="Tahoma" pitchFamily="34" charset="0"/>
              </a:rPr>
              <a:t>El Servicio Social de cualquier prestador se puede cancelar por las siguientes causas:</a:t>
            </a:r>
          </a:p>
          <a:p>
            <a:pPr algn="just">
              <a:buSzPct val="85000"/>
            </a:pPr>
            <a:endParaRPr lang="es-ES_tradnl" altLang="es-MX" sz="3200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</a:pPr>
            <a:endParaRPr lang="es-ES_tradnl" altLang="es-MX" sz="3200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2270549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MX" sz="2000" dirty="0">
                <a:latin typeface="Tahoma" pitchFamily="34" charset="0"/>
                <a:sym typeface="Wingdings" pitchFamily="2" charset="2"/>
              </a:rPr>
              <a:t>  </a:t>
            </a:r>
            <a:r>
              <a:rPr lang="es-ES_tradnl" altLang="es-MX" sz="2000" dirty="0">
                <a:latin typeface="Tahoma" pitchFamily="34" charset="0"/>
              </a:rPr>
              <a:t>Tachar, alterar, falsificar o destruir fichas de registros, reportes, cartas o cualquier documento otorgado por las instituciones inscritas o presentado al departamento de Servicio Social.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844" y="4293096"/>
            <a:ext cx="769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dirty="0">
                <a:latin typeface="Tahoma" pitchFamily="34" charset="0"/>
              </a:rPr>
              <a:t>Incurrir en alguna de las faltas previstas por el Reglamento de Servicio Social.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dirty="0">
                <a:latin typeface="Tahoma" pitchFamily="34" charset="0"/>
              </a:rPr>
              <a:t>El alumno que sea sancionado con la cancelación de su servicio social, no tendrá derecho a inscribirse nuevamente, sino hasta un año después.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b="1" dirty="0" smtClean="0">
                <a:latin typeface="Tahoma" pitchFamily="34" charset="0"/>
              </a:rPr>
              <a:t>AUDITORÍAS</a:t>
            </a:r>
            <a:r>
              <a:rPr lang="es-ES_tradnl" altLang="es-MX" sz="2000" b="1" dirty="0">
                <a:latin typeface="Tahoma" pitchFamily="34" charset="0"/>
              </a:rPr>
              <a:t>	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5650" y="3563937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MX" sz="2000" dirty="0">
                <a:latin typeface="Tahoma" pitchFamily="34" charset="0"/>
                <a:sym typeface="Wingdings" pitchFamily="2" charset="2"/>
              </a:rPr>
              <a:t>  </a:t>
            </a:r>
            <a:r>
              <a:rPr lang="es-ES_tradnl" altLang="es-MX" sz="2000" dirty="0">
                <a:latin typeface="Tahoma" pitchFamily="34" charset="0"/>
              </a:rPr>
              <a:t>Incumplir con las obligaciones a las que se comprometió con la institución con la que se registró.</a:t>
            </a:r>
          </a:p>
        </p:txBody>
      </p:sp>
    </p:spTree>
    <p:extLst>
      <p:ext uri="{BB962C8B-B14F-4D97-AF65-F5344CB8AC3E}">
        <p14:creationId xmlns:p14="http://schemas.microsoft.com/office/powerpoint/2010/main" val="37343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87622" y="1212436"/>
            <a:ext cx="8748874" cy="53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MX" b="1" dirty="0"/>
              <a:t>Informes: </a:t>
            </a:r>
            <a:r>
              <a:rPr lang="es-MX" sz="2000" dirty="0" smtClean="0"/>
              <a:t>Pamela </a:t>
            </a:r>
            <a:r>
              <a:rPr lang="es-MX" sz="2000" dirty="0" err="1" smtClean="0"/>
              <a:t>Kemp</a:t>
            </a:r>
            <a:r>
              <a:rPr lang="es-MX" sz="2000" dirty="0" smtClean="0"/>
              <a:t> Medina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3"/>
              </a:rPr>
              <a:t>servicio.social@anahuac.mx</a:t>
            </a:r>
            <a:endParaRPr lang="es-MX" dirty="0"/>
          </a:p>
          <a:p>
            <a:pPr algn="ctr">
              <a:defRPr/>
            </a:pPr>
            <a:r>
              <a:rPr lang="es-MX" dirty="0"/>
              <a:t>Coordinación de Servicio Social</a:t>
            </a:r>
          </a:p>
          <a:p>
            <a:pPr algn="ctr">
              <a:defRPr/>
            </a:pPr>
            <a:r>
              <a:rPr lang="es-MX" dirty="0"/>
              <a:t>Ext. </a:t>
            </a:r>
            <a:r>
              <a:rPr lang="es-MX" dirty="0" smtClean="0"/>
              <a:t>262</a:t>
            </a:r>
            <a:endParaRPr lang="es-MX" dirty="0"/>
          </a:p>
          <a:p>
            <a:pPr algn="ctr">
              <a:defRPr/>
            </a:pPr>
            <a:endParaRPr lang="es-MX" b="1" dirty="0"/>
          </a:p>
          <a:p>
            <a:pPr algn="ctr">
              <a:defRPr/>
            </a:pPr>
            <a:r>
              <a:rPr lang="es-MX" b="1" dirty="0"/>
              <a:t>Autorizaciones:</a:t>
            </a:r>
            <a:r>
              <a:rPr lang="es-MX" dirty="0"/>
              <a:t> </a:t>
            </a:r>
            <a:r>
              <a:rPr lang="es-MX" sz="2000" dirty="0"/>
              <a:t>CD. Ernesto Saldaña </a:t>
            </a:r>
            <a:r>
              <a:rPr lang="es-MX" sz="2000" dirty="0" err="1"/>
              <a:t>Aportela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4"/>
              </a:rPr>
              <a:t>ernesto.saldana@anahuac.mx</a:t>
            </a:r>
            <a:r>
              <a:rPr lang="es-MX" dirty="0"/>
              <a:t> </a:t>
            </a:r>
          </a:p>
          <a:p>
            <a:pPr algn="ctr">
              <a:defRPr/>
            </a:pPr>
            <a:r>
              <a:rPr lang="es-MX" dirty="0"/>
              <a:t>Dirección de Compromiso Social</a:t>
            </a:r>
          </a:p>
          <a:p>
            <a:pPr algn="ctr">
              <a:defRPr/>
            </a:pPr>
            <a:r>
              <a:rPr lang="es-MX" dirty="0"/>
              <a:t>Ext. 260</a:t>
            </a:r>
          </a:p>
          <a:p>
            <a:pPr algn="ctr">
              <a:defRPr/>
            </a:pPr>
            <a:endParaRPr lang="es-MX" b="1" u="sng" dirty="0"/>
          </a:p>
          <a:p>
            <a:pPr algn="ctr">
              <a:defRPr/>
            </a:pPr>
            <a:r>
              <a:rPr lang="es-MX" b="1" dirty="0"/>
              <a:t>Entrega de documentación (Servicios Escolares): </a:t>
            </a:r>
            <a:r>
              <a:rPr lang="es-MX" sz="2000" dirty="0" smtClean="0"/>
              <a:t>Roberto Moreno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5"/>
              </a:rPr>
              <a:t>r</a:t>
            </a:r>
            <a:r>
              <a:rPr lang="es-MX" dirty="0" smtClean="0">
                <a:hlinkClick r:id="rId5"/>
              </a:rPr>
              <a:t>oberto.moreno@anahuac.mx</a:t>
            </a:r>
            <a:r>
              <a:rPr lang="es-MX" dirty="0" smtClean="0"/>
              <a:t> </a:t>
            </a:r>
            <a:endParaRPr lang="es-MX" dirty="0"/>
          </a:p>
          <a:p>
            <a:pPr algn="ctr">
              <a:defRPr/>
            </a:pPr>
            <a:r>
              <a:rPr lang="es-MX" dirty="0"/>
              <a:t>Servicios Escolares</a:t>
            </a:r>
          </a:p>
          <a:p>
            <a:pPr algn="ctr">
              <a:defRPr/>
            </a:pPr>
            <a:r>
              <a:rPr lang="es-MX" dirty="0"/>
              <a:t>Ext. 217 </a:t>
            </a:r>
          </a:p>
          <a:p>
            <a:pPr algn="ctr">
              <a:defRPr/>
            </a:pPr>
            <a:endParaRPr lang="es-MX" dirty="0"/>
          </a:p>
          <a:p>
            <a:pPr algn="ctr">
              <a:defRPr/>
            </a:pPr>
            <a:r>
              <a:rPr lang="es-MX" b="1" dirty="0"/>
              <a:t>Evento ASUA: </a:t>
            </a:r>
            <a:r>
              <a:rPr lang="es-MX" sz="2000" dirty="0"/>
              <a:t>Brenda Pérez</a:t>
            </a:r>
          </a:p>
          <a:p>
            <a:pPr algn="ctr">
              <a:defRPr/>
            </a:pPr>
            <a:r>
              <a:rPr lang="es-MX" dirty="0">
                <a:hlinkClick r:id="rId6"/>
              </a:rPr>
              <a:t>brenda.perezf@anahuac.mx</a:t>
            </a:r>
            <a:r>
              <a:rPr lang="es-MX" dirty="0"/>
              <a:t> </a:t>
            </a:r>
          </a:p>
          <a:p>
            <a:pPr algn="ctr">
              <a:defRPr/>
            </a:pPr>
            <a:r>
              <a:rPr lang="es-MX" dirty="0"/>
              <a:t>Coordinación </a:t>
            </a:r>
            <a:r>
              <a:rPr lang="es-MX" dirty="0" smtClean="0"/>
              <a:t>ASUA</a:t>
            </a:r>
          </a:p>
          <a:p>
            <a:pPr algn="ctr">
              <a:defRPr/>
            </a:pPr>
            <a:r>
              <a:rPr lang="es-MX" dirty="0" smtClean="0"/>
              <a:t>Ext .263</a:t>
            </a:r>
            <a:endParaRPr lang="es-MX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s-ES" sz="28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b="1" u="sng" dirty="0"/>
              <a:t>Informes  y Autorizaciones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¿Qué es el Servicio Social?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sym typeface="Wingdings" pitchFamily="2" charset="2"/>
              </a:rPr>
              <a:t>Es una </a:t>
            </a:r>
            <a:r>
              <a:rPr lang="es-MX" u="sng" dirty="0">
                <a:sym typeface="Wingdings" pitchFamily="2" charset="2"/>
              </a:rPr>
              <a:t>actividad formativa y de </a:t>
            </a:r>
            <a:r>
              <a:rPr lang="es-MX" u="sng" dirty="0" smtClean="0">
                <a:sym typeface="Wingdings" pitchFamily="2" charset="2"/>
              </a:rPr>
              <a:t>servicio.</a:t>
            </a:r>
          </a:p>
          <a:p>
            <a:pPr marL="0" indent="0">
              <a:buNone/>
            </a:pPr>
            <a:endParaRPr lang="es-MX" dirty="0">
              <a:sym typeface="Wingdings" pitchFamily="2" charset="2"/>
            </a:endParaRPr>
          </a:p>
          <a:p>
            <a:pPr marL="400050" lvl="1" indent="0">
              <a:buNone/>
            </a:pPr>
            <a:r>
              <a:rPr lang="es-MX" dirty="0" smtClean="0">
                <a:sym typeface="Wingdings" pitchFamily="2" charset="2"/>
              </a:rPr>
              <a:t>-</a:t>
            </a:r>
            <a:r>
              <a:rPr lang="es-MX" dirty="0">
                <a:sym typeface="Wingdings" pitchFamily="2" charset="2"/>
              </a:rPr>
              <a:t>P</a:t>
            </a:r>
            <a:r>
              <a:rPr lang="es-MX" dirty="0" smtClean="0">
                <a:sym typeface="Wingdings" pitchFamily="2" charset="2"/>
              </a:rPr>
              <a:t>or </a:t>
            </a:r>
            <a:r>
              <a:rPr lang="es-MX" dirty="0">
                <a:sym typeface="Wingdings" pitchFamily="2" charset="2"/>
              </a:rPr>
              <a:t>un lado </a:t>
            </a:r>
            <a:r>
              <a:rPr lang="es-MX" b="1" dirty="0">
                <a:sym typeface="Wingdings" pitchFamily="2" charset="2"/>
              </a:rPr>
              <a:t>afirma y amplía tu formación </a:t>
            </a:r>
            <a:r>
              <a:rPr lang="es-MX" b="1" dirty="0" smtClean="0">
                <a:sym typeface="Wingdings" pitchFamily="2" charset="2"/>
              </a:rPr>
              <a:t>académica,</a:t>
            </a:r>
            <a:r>
              <a:rPr lang="es-MX" dirty="0" smtClean="0">
                <a:sym typeface="Wingdings" pitchFamily="2" charset="2"/>
              </a:rPr>
              <a:t> fomentando </a:t>
            </a:r>
            <a:r>
              <a:rPr lang="es-MX" dirty="0">
                <a:sym typeface="Wingdings" pitchFamily="2" charset="2"/>
              </a:rPr>
              <a:t>en ti una conciencia de </a:t>
            </a:r>
            <a:r>
              <a:rPr lang="es-MX" b="1" dirty="0">
                <a:sym typeface="Wingdings" pitchFamily="2" charset="2"/>
              </a:rPr>
              <a:t>solidaridad con la sociedad</a:t>
            </a:r>
            <a:r>
              <a:rPr lang="es-MX" dirty="0">
                <a:sym typeface="Wingdings" pitchFamily="2" charset="2"/>
              </a:rPr>
              <a:t>.</a:t>
            </a:r>
            <a:br>
              <a:rPr lang="es-MX" dirty="0">
                <a:sym typeface="Wingdings" pitchFamily="2" charset="2"/>
              </a:rPr>
            </a:br>
            <a:r>
              <a:rPr lang="es-MX" dirty="0">
                <a:sym typeface="Wingdings" pitchFamily="2" charset="2"/>
              </a:rPr>
              <a:t/>
            </a:r>
            <a:br>
              <a:rPr lang="es-MX" dirty="0">
                <a:sym typeface="Wingdings" pitchFamily="2" charset="2"/>
              </a:rPr>
            </a:br>
            <a:r>
              <a:rPr lang="es-MX" dirty="0">
                <a:sym typeface="Wingdings" pitchFamily="2" charset="2"/>
              </a:rPr>
              <a:t>-Es también un factor estratégico en la tarea de </a:t>
            </a:r>
            <a:r>
              <a:rPr lang="es-MX" b="1" dirty="0">
                <a:sym typeface="Wingdings" pitchFamily="2" charset="2"/>
              </a:rPr>
              <a:t>impulsar el desarrollo municipal</a:t>
            </a:r>
            <a:r>
              <a:rPr lang="es-MX" dirty="0">
                <a:sym typeface="Wingdings" pitchFamily="2" charset="2"/>
              </a:rPr>
              <a:t>, estatal, regional y  nacional; así como para mejorar los mecanismos que conducen a </a:t>
            </a:r>
            <a:r>
              <a:rPr lang="es-MX" b="1" dirty="0">
                <a:sym typeface="Wingdings" pitchFamily="2" charset="2"/>
              </a:rPr>
              <a:t>disminuir las desigualdades sociales </a:t>
            </a:r>
            <a:r>
              <a:rPr lang="es-MX" dirty="0">
                <a:sym typeface="Wingdings" pitchFamily="2" charset="2"/>
              </a:rPr>
              <a:t>propiciando mayores oportunidades para un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desarrollo individual y comunitario.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6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Fundamentos Legales</a:t>
            </a:r>
            <a:endParaRPr lang="es-MX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3656" y="1472898"/>
            <a:ext cx="8229600" cy="830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Los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Arts. 3° </a:t>
            </a:r>
            <a:r>
              <a:rPr lang="es-ES_tradnl" altLang="es-MX" sz="2400" dirty="0">
                <a:solidFill>
                  <a:prstClr val="white"/>
                </a:solidFill>
              </a:rPr>
              <a:t>y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5° </a:t>
            </a:r>
            <a:r>
              <a:rPr lang="es-ES_tradnl" altLang="es-MX" sz="2400" dirty="0">
                <a:solidFill>
                  <a:prstClr val="white"/>
                </a:solidFill>
              </a:rPr>
              <a:t>de la Constitución de los Estados Unidos Mexicanos.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5002" y="2432791"/>
            <a:ext cx="8229600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 </a:t>
            </a:r>
            <a:r>
              <a:rPr lang="es-ES_tradnl" altLang="es-MX" sz="2400" dirty="0">
                <a:solidFill>
                  <a:prstClr val="white"/>
                </a:solidFill>
              </a:rPr>
              <a:t>La Ley Reglamentaria del artículo 5°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Constitucional</a:t>
            </a:r>
            <a:r>
              <a:rPr lang="es-ES_tradnl" altLang="es-MX" sz="2400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25002" y="3061231"/>
            <a:ext cx="82296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La Ley de Educación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0661" y="5873641"/>
            <a:ext cx="8229600" cy="831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Reglamento de Servicio Social de la Universidad Anáhuac Mayab.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5002" y="3626108"/>
            <a:ext cx="8229600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MX" altLang="es-MX" sz="2400" dirty="0">
                <a:solidFill>
                  <a:prstClr val="white"/>
                </a:solidFill>
              </a:rPr>
              <a:t>Reglamento para la Prestación del Servicio Social de los Estudiantes de las Instituciones de Educación Superior en la República Mexicana.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10661" y="4934114"/>
            <a:ext cx="82296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Reglamento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para Alumnos de Licenciatura de la Universidad Anáhuac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Pasos a seguir</a:t>
            </a:r>
            <a:endParaRPr lang="es-MX" b="1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3568" y="1572004"/>
            <a:ext cx="4561681" cy="431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r"/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.-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Elección de la Institución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907704" y="3232445"/>
            <a:ext cx="5688632" cy="76239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3.- 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Prestación del Servicio Social y</a:t>
            </a:r>
          </a:p>
          <a:p>
            <a:r>
              <a:rPr lang="es-ES" altLang="es-MX" sz="2400" b="1" dirty="0">
                <a:solidFill>
                  <a:schemeClr val="bg1"/>
                </a:solidFill>
                <a:latin typeface="Tahoma" pitchFamily="34" charset="0"/>
              </a:rPr>
              <a:t>Participación en un evento ASUA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89213" y="4365104"/>
            <a:ext cx="6097587" cy="123532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4.-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Entrega de Documentos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de Término </a:t>
            </a:r>
          </a:p>
          <a:p>
            <a:pPr algn="ctr"/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d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el servicio social para liberación de </a:t>
            </a:r>
          </a:p>
          <a:p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C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onstancia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31640" y="2359172"/>
            <a:ext cx="5472608" cy="431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2.- Inscripción al Servicio social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Paso 1: ¿Dónde puedo realizar mi Servicio Social?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1. Para elegir la Institución en la que llevarás a cabo tu Servicio Social, primero debes consultar el catálogo de Instituciones inscritas a la Universidad. Puedes encontrarlos en la página web:</a:t>
            </a:r>
          </a:p>
          <a:p>
            <a:pPr marL="0" indent="0">
              <a:buNone/>
            </a:pPr>
            <a:endParaRPr lang="es-MX" dirty="0" smtClean="0"/>
          </a:p>
          <a:p>
            <a:pPr marL="800100" lvl="2" indent="0">
              <a:buNone/>
            </a:pPr>
            <a:r>
              <a:rPr lang="es-MX" dirty="0" smtClean="0">
                <a:hlinkClick r:id="rId3"/>
              </a:rPr>
              <a:t>http://anahuacmayab.mx</a:t>
            </a:r>
            <a:r>
              <a:rPr lang="es-MX" dirty="0" smtClean="0"/>
              <a:t> 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b="1" dirty="0" smtClean="0">
                <a:sym typeface="Wingdings" pitchFamily="2" charset="2"/>
              </a:rPr>
              <a:t>Anáhuac </a:t>
            </a:r>
            <a:r>
              <a:rPr lang="es-MX" b="1" dirty="0" smtClean="0">
                <a:sym typeface="Wingdings" pitchFamily="2" charset="2"/>
              </a:rPr>
              <a:t> </a:t>
            </a:r>
            <a:r>
              <a:rPr lang="es-MX" b="1" dirty="0">
                <a:sym typeface="Wingdings" pitchFamily="2" charset="2"/>
              </a:rPr>
              <a:t>Alumnos  Panel de Alumnos  </a:t>
            </a:r>
            <a:r>
              <a:rPr lang="es-MX" b="1" dirty="0" smtClean="0">
                <a:sym typeface="Wingdings" pitchFamily="2" charset="2"/>
              </a:rPr>
              <a:t>trámites, formatos y papeleo  servicio social  (consultar </a:t>
            </a:r>
            <a:r>
              <a:rPr lang="es-MX" b="1" dirty="0">
                <a:sym typeface="Wingdings" pitchFamily="2" charset="2"/>
              </a:rPr>
              <a:t>anexos) </a:t>
            </a:r>
          </a:p>
          <a:p>
            <a:pPr marL="800100" lvl="2" indent="0">
              <a:buNone/>
            </a:pPr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dirty="0" smtClean="0">
                <a:sym typeface="Wingdings" pitchFamily="2" charset="2"/>
              </a:rPr>
              <a:t>2. Ya que hayas elegido, debes ponerte en contacto con el responsable de la Institución para agendar una entrevista en la que evaluarán si cuentas con el perfil requerido y te explicarán las funciones y actividades </a:t>
            </a:r>
            <a:r>
              <a:rPr lang="es-MX" dirty="0">
                <a:sym typeface="Wingdings" pitchFamily="2" charset="2"/>
              </a:rPr>
              <a:t>a</a:t>
            </a:r>
            <a:r>
              <a:rPr lang="es-MX" dirty="0" smtClean="0">
                <a:sym typeface="Wingdings" pitchFamily="2" charset="2"/>
              </a:rPr>
              <a:t> desempeñar.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5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3122" r="1252" b="5008"/>
          <a:stretch/>
        </p:blipFill>
        <p:spPr>
          <a:xfrm>
            <a:off x="35496" y="1340768"/>
            <a:ext cx="9038943" cy="4683751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084168" y="1340768"/>
            <a:ext cx="1376495" cy="576064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7100623" y="903990"/>
            <a:ext cx="1008112" cy="720080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094" r="758" b="4453"/>
          <a:stretch/>
        </p:blipFill>
        <p:spPr>
          <a:xfrm>
            <a:off x="-30107" y="1196752"/>
            <a:ext cx="9174107" cy="483216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876256" y="5090937"/>
            <a:ext cx="1872208" cy="86409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8351912" y="4726145"/>
            <a:ext cx="594320" cy="581817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61911" cy="475252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483768" y="4221088"/>
            <a:ext cx="1224136" cy="158417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87624" y="3789040"/>
            <a:ext cx="1296144" cy="864096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1133</Words>
  <Application>Microsoft Office PowerPoint</Application>
  <PresentationFormat>Presentación en pantalla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BellGothic Blk BT</vt:lpstr>
      <vt:lpstr>Calibri</vt:lpstr>
      <vt:lpstr>Tahoma</vt:lpstr>
      <vt:lpstr>Wingdings</vt:lpstr>
      <vt:lpstr>Tema de Office</vt:lpstr>
      <vt:lpstr>Servicio Social UAM</vt:lpstr>
      <vt:lpstr>Especificaciones</vt:lpstr>
      <vt:lpstr>¿Qué es el Servicio Social?</vt:lpstr>
      <vt:lpstr>Fundamentos Legales</vt:lpstr>
      <vt:lpstr>Pasos a seguir</vt:lpstr>
      <vt:lpstr>Paso 1: ¿Dónde puedo realizar mi Servicio Social?</vt:lpstr>
      <vt:lpstr>Presentación de PowerPoint</vt:lpstr>
      <vt:lpstr>Presentación de PowerPoint</vt:lpstr>
      <vt:lpstr>Presentación de PowerPoint</vt:lpstr>
      <vt:lpstr>Presentación de PowerPoint</vt:lpstr>
      <vt:lpstr>Instituciones Aceptadas</vt:lpstr>
      <vt:lpstr>Período de realización o prestación del Servicio Social</vt:lpstr>
      <vt:lpstr>Paso 2: Inscripción al Servicio social</vt:lpstr>
      <vt:lpstr>Paso 3: Prestación del Servicio Social y participación en un evento ASUA</vt:lpstr>
      <vt:lpstr>Paso 4: Entrega de Documentos de   término para Liberación </vt:lpstr>
      <vt:lpstr>Requerimientos de FORMA en documentación de Servicio Social</vt:lpstr>
      <vt:lpstr>Presentación de PowerPoint</vt:lpstr>
      <vt:lpstr>Carta de inicio</vt:lpstr>
      <vt:lpstr>Carta de Término</vt:lpstr>
      <vt:lpstr>Reporte Mensual</vt:lpstr>
      <vt:lpstr>Evaluación de la Institución</vt:lpstr>
      <vt:lpstr>Reglamento </vt:lpstr>
      <vt:lpstr>Sanciones</vt:lpstr>
      <vt:lpstr>Informes  y Autorizaciones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Social UAM</dc:title>
  <dc:creator>usuario</dc:creator>
  <cp:lastModifiedBy>Kemp Medina Pamela</cp:lastModifiedBy>
  <cp:revision>166</cp:revision>
  <cp:lastPrinted>2016-04-18T20:49:58Z</cp:lastPrinted>
  <dcterms:created xsi:type="dcterms:W3CDTF">2014-09-19T17:41:32Z</dcterms:created>
  <dcterms:modified xsi:type="dcterms:W3CDTF">2018-04-10T17:02:00Z</dcterms:modified>
</cp:coreProperties>
</file>