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0" r:id="rId2"/>
    <p:sldId id="261" r:id="rId3"/>
    <p:sldId id="262" r:id="rId4"/>
    <p:sldId id="264" r:id="rId5"/>
    <p:sldId id="265" r:id="rId6"/>
    <p:sldId id="266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</p:sldIdLst>
  <p:sldSz cx="10080625" cy="774065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/>
    <p:restoredTop sz="94674"/>
  </p:normalViewPr>
  <p:slideViewPr>
    <p:cSldViewPr snapToGrid="0" snapToObjects="1">
      <p:cViewPr varScale="1">
        <p:scale>
          <a:sx n="62" d="100"/>
          <a:sy n="62" d="100"/>
        </p:scale>
        <p:origin x="7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1266815"/>
            <a:ext cx="8568531" cy="2694893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4065633"/>
            <a:ext cx="7560469" cy="1868865"/>
          </a:xfrm>
        </p:spPr>
        <p:txBody>
          <a:bodyPr/>
          <a:lstStyle>
            <a:lvl1pPr marL="0" indent="0" algn="ctr">
              <a:buNone/>
              <a:defRPr sz="2646"/>
            </a:lvl1pPr>
            <a:lvl2pPr marL="504017" indent="0" algn="ctr">
              <a:buNone/>
              <a:defRPr sz="2205"/>
            </a:lvl2pPr>
            <a:lvl3pPr marL="1008035" indent="0" algn="ctr">
              <a:buNone/>
              <a:defRPr sz="1984"/>
            </a:lvl3pPr>
            <a:lvl4pPr marL="1512052" indent="0" algn="ctr">
              <a:buNone/>
              <a:defRPr sz="1764"/>
            </a:lvl4pPr>
            <a:lvl5pPr marL="2016069" indent="0" algn="ctr">
              <a:buNone/>
              <a:defRPr sz="1764"/>
            </a:lvl5pPr>
            <a:lvl6pPr marL="2520086" indent="0" algn="ctr">
              <a:buNone/>
              <a:defRPr sz="1764"/>
            </a:lvl6pPr>
            <a:lvl7pPr marL="3024104" indent="0" algn="ctr">
              <a:buNone/>
              <a:defRPr sz="1764"/>
            </a:lvl7pPr>
            <a:lvl8pPr marL="3528121" indent="0" algn="ctr">
              <a:buNone/>
              <a:defRPr sz="1764"/>
            </a:lvl8pPr>
            <a:lvl9pPr marL="4032138" indent="0" algn="ctr">
              <a:buNone/>
              <a:defRPr sz="1764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D3D8-53B9-CE4A-9EB2-007BCA2E6F53}" type="datetimeFigureOut">
              <a:rPr lang="es-ES_tradnl" smtClean="0"/>
              <a:t>15/02/2019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794E-19C1-924D-8A50-599EA828ECE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59749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D3D8-53B9-CE4A-9EB2-007BCA2E6F53}" type="datetimeFigureOut">
              <a:rPr lang="es-ES_tradnl" smtClean="0"/>
              <a:t>15/02/2019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794E-19C1-924D-8A50-599EA828ECE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0403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412118"/>
            <a:ext cx="2173635" cy="6559843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4" y="412118"/>
            <a:ext cx="6394896" cy="6559843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D3D8-53B9-CE4A-9EB2-007BCA2E6F53}" type="datetimeFigureOut">
              <a:rPr lang="es-ES_tradnl" smtClean="0"/>
              <a:t>15/02/2019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794E-19C1-924D-8A50-599EA828ECE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04882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D3D8-53B9-CE4A-9EB2-007BCA2E6F53}" type="datetimeFigureOut">
              <a:rPr lang="es-ES_tradnl" smtClean="0"/>
              <a:t>15/02/2019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794E-19C1-924D-8A50-599EA828ECE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51713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793" y="1929789"/>
            <a:ext cx="8694539" cy="3219895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3" y="5180145"/>
            <a:ext cx="8694539" cy="1693267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4017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8035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205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06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00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4104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812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213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D3D8-53B9-CE4A-9EB2-007BCA2E6F53}" type="datetimeFigureOut">
              <a:rPr lang="es-ES_tradnl" smtClean="0"/>
              <a:t>15/02/2019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794E-19C1-924D-8A50-599EA828ECE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9091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2060590"/>
            <a:ext cx="4284266" cy="4911371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6" y="2060590"/>
            <a:ext cx="4284266" cy="4911371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D3D8-53B9-CE4A-9EB2-007BCA2E6F53}" type="datetimeFigureOut">
              <a:rPr lang="es-ES_tradnl" smtClean="0"/>
              <a:t>15/02/2019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794E-19C1-924D-8A50-599EA828ECE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40633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412120"/>
            <a:ext cx="8694539" cy="1496168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7" y="1897535"/>
            <a:ext cx="4264576" cy="929953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017" indent="0">
              <a:buNone/>
              <a:defRPr sz="2205" b="1"/>
            </a:lvl2pPr>
            <a:lvl3pPr marL="1008035" indent="0">
              <a:buNone/>
              <a:defRPr sz="1984" b="1"/>
            </a:lvl3pPr>
            <a:lvl4pPr marL="1512052" indent="0">
              <a:buNone/>
              <a:defRPr sz="1764" b="1"/>
            </a:lvl4pPr>
            <a:lvl5pPr marL="2016069" indent="0">
              <a:buNone/>
              <a:defRPr sz="1764" b="1"/>
            </a:lvl5pPr>
            <a:lvl6pPr marL="2520086" indent="0">
              <a:buNone/>
              <a:defRPr sz="1764" b="1"/>
            </a:lvl6pPr>
            <a:lvl7pPr marL="3024104" indent="0">
              <a:buNone/>
              <a:defRPr sz="1764" b="1"/>
            </a:lvl7pPr>
            <a:lvl8pPr marL="3528121" indent="0">
              <a:buNone/>
              <a:defRPr sz="1764" b="1"/>
            </a:lvl8pPr>
            <a:lvl9pPr marL="4032138" indent="0">
              <a:buNone/>
              <a:defRPr sz="1764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7" y="2827487"/>
            <a:ext cx="4264576" cy="415880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7" y="1897535"/>
            <a:ext cx="4285579" cy="929953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017" indent="0">
              <a:buNone/>
              <a:defRPr sz="2205" b="1"/>
            </a:lvl2pPr>
            <a:lvl3pPr marL="1008035" indent="0">
              <a:buNone/>
              <a:defRPr sz="1984" b="1"/>
            </a:lvl3pPr>
            <a:lvl4pPr marL="1512052" indent="0">
              <a:buNone/>
              <a:defRPr sz="1764" b="1"/>
            </a:lvl4pPr>
            <a:lvl5pPr marL="2016069" indent="0">
              <a:buNone/>
              <a:defRPr sz="1764" b="1"/>
            </a:lvl5pPr>
            <a:lvl6pPr marL="2520086" indent="0">
              <a:buNone/>
              <a:defRPr sz="1764" b="1"/>
            </a:lvl6pPr>
            <a:lvl7pPr marL="3024104" indent="0">
              <a:buNone/>
              <a:defRPr sz="1764" b="1"/>
            </a:lvl7pPr>
            <a:lvl8pPr marL="3528121" indent="0">
              <a:buNone/>
              <a:defRPr sz="1764" b="1"/>
            </a:lvl8pPr>
            <a:lvl9pPr marL="4032138" indent="0">
              <a:buNone/>
              <a:defRPr sz="1764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2827487"/>
            <a:ext cx="4285579" cy="415880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D3D8-53B9-CE4A-9EB2-007BCA2E6F53}" type="datetimeFigureOut">
              <a:rPr lang="es-ES_tradnl" smtClean="0"/>
              <a:t>15/02/2019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794E-19C1-924D-8A50-599EA828ECE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431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D3D8-53B9-CE4A-9EB2-007BCA2E6F53}" type="datetimeFigureOut">
              <a:rPr lang="es-ES_tradnl" smtClean="0"/>
              <a:t>15/02/2019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794E-19C1-924D-8A50-599EA828ECE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24060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D3D8-53B9-CE4A-9EB2-007BCA2E6F53}" type="datetimeFigureOut">
              <a:rPr lang="es-ES_tradnl" smtClean="0"/>
              <a:t>15/02/2019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794E-19C1-924D-8A50-599EA828ECE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5044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516043"/>
            <a:ext cx="3251264" cy="1806152"/>
          </a:xfrm>
        </p:spPr>
        <p:txBody>
          <a:bodyPr anchor="b"/>
          <a:lstStyle>
            <a:lvl1pPr>
              <a:defRPr sz="3528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1114512"/>
            <a:ext cx="5103316" cy="5500879"/>
          </a:xfrm>
        </p:spPr>
        <p:txBody>
          <a:bodyPr/>
          <a:lstStyle>
            <a:lvl1pPr>
              <a:defRPr sz="3528"/>
            </a:lvl1pPr>
            <a:lvl2pPr>
              <a:defRPr sz="3087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2322195"/>
            <a:ext cx="3251264" cy="4302153"/>
          </a:xfrm>
        </p:spPr>
        <p:txBody>
          <a:bodyPr/>
          <a:lstStyle>
            <a:lvl1pPr marL="0" indent="0">
              <a:buNone/>
              <a:defRPr sz="1764"/>
            </a:lvl1pPr>
            <a:lvl2pPr marL="504017" indent="0">
              <a:buNone/>
              <a:defRPr sz="1543"/>
            </a:lvl2pPr>
            <a:lvl3pPr marL="1008035" indent="0">
              <a:buNone/>
              <a:defRPr sz="1323"/>
            </a:lvl3pPr>
            <a:lvl4pPr marL="1512052" indent="0">
              <a:buNone/>
              <a:defRPr sz="1102"/>
            </a:lvl4pPr>
            <a:lvl5pPr marL="2016069" indent="0">
              <a:buNone/>
              <a:defRPr sz="1102"/>
            </a:lvl5pPr>
            <a:lvl6pPr marL="2520086" indent="0">
              <a:buNone/>
              <a:defRPr sz="1102"/>
            </a:lvl6pPr>
            <a:lvl7pPr marL="3024104" indent="0">
              <a:buNone/>
              <a:defRPr sz="1102"/>
            </a:lvl7pPr>
            <a:lvl8pPr marL="3528121" indent="0">
              <a:buNone/>
              <a:defRPr sz="1102"/>
            </a:lvl8pPr>
            <a:lvl9pPr marL="4032138" indent="0">
              <a:buNone/>
              <a:defRPr sz="1102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D3D8-53B9-CE4A-9EB2-007BCA2E6F53}" type="datetimeFigureOut">
              <a:rPr lang="es-ES_tradnl" smtClean="0"/>
              <a:t>15/02/2019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794E-19C1-924D-8A50-599EA828ECE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37934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516043"/>
            <a:ext cx="3251264" cy="1806152"/>
          </a:xfrm>
        </p:spPr>
        <p:txBody>
          <a:bodyPr anchor="b"/>
          <a:lstStyle>
            <a:lvl1pPr>
              <a:defRPr sz="3528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85579" y="1114512"/>
            <a:ext cx="5103316" cy="5500879"/>
          </a:xfrm>
        </p:spPr>
        <p:txBody>
          <a:bodyPr anchor="t"/>
          <a:lstStyle>
            <a:lvl1pPr marL="0" indent="0">
              <a:buNone/>
              <a:defRPr sz="3528"/>
            </a:lvl1pPr>
            <a:lvl2pPr marL="504017" indent="0">
              <a:buNone/>
              <a:defRPr sz="3087"/>
            </a:lvl2pPr>
            <a:lvl3pPr marL="1008035" indent="0">
              <a:buNone/>
              <a:defRPr sz="2646"/>
            </a:lvl3pPr>
            <a:lvl4pPr marL="1512052" indent="0">
              <a:buNone/>
              <a:defRPr sz="2205"/>
            </a:lvl4pPr>
            <a:lvl5pPr marL="2016069" indent="0">
              <a:buNone/>
              <a:defRPr sz="2205"/>
            </a:lvl5pPr>
            <a:lvl6pPr marL="2520086" indent="0">
              <a:buNone/>
              <a:defRPr sz="2205"/>
            </a:lvl6pPr>
            <a:lvl7pPr marL="3024104" indent="0">
              <a:buNone/>
              <a:defRPr sz="2205"/>
            </a:lvl7pPr>
            <a:lvl8pPr marL="3528121" indent="0">
              <a:buNone/>
              <a:defRPr sz="2205"/>
            </a:lvl8pPr>
            <a:lvl9pPr marL="4032138" indent="0">
              <a:buNone/>
              <a:defRPr sz="2205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2322195"/>
            <a:ext cx="3251264" cy="4302153"/>
          </a:xfrm>
        </p:spPr>
        <p:txBody>
          <a:bodyPr/>
          <a:lstStyle>
            <a:lvl1pPr marL="0" indent="0">
              <a:buNone/>
              <a:defRPr sz="1764"/>
            </a:lvl1pPr>
            <a:lvl2pPr marL="504017" indent="0">
              <a:buNone/>
              <a:defRPr sz="1543"/>
            </a:lvl2pPr>
            <a:lvl3pPr marL="1008035" indent="0">
              <a:buNone/>
              <a:defRPr sz="1323"/>
            </a:lvl3pPr>
            <a:lvl4pPr marL="1512052" indent="0">
              <a:buNone/>
              <a:defRPr sz="1102"/>
            </a:lvl4pPr>
            <a:lvl5pPr marL="2016069" indent="0">
              <a:buNone/>
              <a:defRPr sz="1102"/>
            </a:lvl5pPr>
            <a:lvl6pPr marL="2520086" indent="0">
              <a:buNone/>
              <a:defRPr sz="1102"/>
            </a:lvl6pPr>
            <a:lvl7pPr marL="3024104" indent="0">
              <a:buNone/>
              <a:defRPr sz="1102"/>
            </a:lvl7pPr>
            <a:lvl8pPr marL="3528121" indent="0">
              <a:buNone/>
              <a:defRPr sz="1102"/>
            </a:lvl8pPr>
            <a:lvl9pPr marL="4032138" indent="0">
              <a:buNone/>
              <a:defRPr sz="1102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D3D8-53B9-CE4A-9EB2-007BCA2E6F53}" type="datetimeFigureOut">
              <a:rPr lang="es-ES_tradnl" smtClean="0"/>
              <a:t>15/02/2019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794E-19C1-924D-8A50-599EA828ECE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44520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412120"/>
            <a:ext cx="8694539" cy="1496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2060590"/>
            <a:ext cx="8694539" cy="4911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43" y="7174437"/>
            <a:ext cx="2268141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AD3D8-53B9-CE4A-9EB2-007BCA2E6F53}" type="datetimeFigureOut">
              <a:rPr lang="es-ES_tradnl" smtClean="0"/>
              <a:t>15/02/2019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9207" y="7174437"/>
            <a:ext cx="3402211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9441" y="7174437"/>
            <a:ext cx="2268141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9794E-19C1-924D-8A50-599EA828ECE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274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8035" rtl="0" eaLnBrk="1" latinLnBrk="0" hangingPunct="1">
        <a:lnSpc>
          <a:spcPct val="90000"/>
        </a:lnSpc>
        <a:spcBef>
          <a:spcPct val="0"/>
        </a:spcBef>
        <a:buNone/>
        <a:defRPr sz="48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09" indent="-252009" algn="l" defTabSz="1008035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26" indent="-252009" algn="l" defTabSz="1008035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043" indent="-252009" algn="l" defTabSz="1008035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060" indent="-252009" algn="l" defTabSz="1008035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078" indent="-252009" algn="l" defTabSz="1008035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095" indent="-252009" algn="l" defTabSz="1008035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112" indent="-252009" algn="l" defTabSz="1008035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130" indent="-252009" algn="l" defTabSz="1008035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147" indent="-252009" algn="l" defTabSz="1008035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035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17" algn="l" defTabSz="1008035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035" algn="l" defTabSz="1008035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052" algn="l" defTabSz="1008035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069" algn="l" defTabSz="1008035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086" algn="l" defTabSz="1008035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104" algn="l" defTabSz="1008035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121" algn="l" defTabSz="1008035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138" algn="l" defTabSz="1008035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ersona, texto, interior&#10;&#10;&#10;&#10;Descripción generada automáticamente">
            <a:extLst>
              <a:ext uri="{FF2B5EF4-FFF2-40B4-BE49-F238E27FC236}">
                <a16:creationId xmlns:a16="http://schemas.microsoft.com/office/drawing/2014/main" id="{2A04419B-6BB4-3B49-824D-F0A49BD70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80625" cy="77406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6047" y="5380892"/>
            <a:ext cx="8568531" cy="1398564"/>
          </a:xfrm>
        </p:spPr>
        <p:txBody>
          <a:bodyPr>
            <a:normAutofit fontScale="90000"/>
          </a:bodyPr>
          <a:lstStyle/>
          <a:p>
            <a:r>
              <a:rPr lang="es-ES_tradnl" sz="4400" b="1" dirty="0" smtClean="0">
                <a:solidFill>
                  <a:schemeClr val="bg1"/>
                </a:solidFill>
              </a:rPr>
              <a:t>Retos y desafíos de la responsabilidad social en el siglo XXI </a:t>
            </a:r>
            <a:br>
              <a:rPr lang="es-ES_tradnl" sz="4400" b="1" dirty="0" smtClean="0">
                <a:solidFill>
                  <a:schemeClr val="bg1"/>
                </a:solidFill>
              </a:rPr>
            </a:br>
            <a:r>
              <a:rPr lang="es-ES_tradnl" sz="2700" b="1" dirty="0" smtClean="0">
                <a:solidFill>
                  <a:schemeClr val="bg1"/>
                </a:solidFill>
              </a:rPr>
              <a:t>(Mesa panel.  Febrero de 2019)</a:t>
            </a:r>
            <a:endParaRPr lang="es-ES_tradnl" sz="2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74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0725" y="412120"/>
            <a:ext cx="6876857" cy="1496168"/>
          </a:xfrm>
        </p:spPr>
        <p:txBody>
          <a:bodyPr>
            <a:normAutofit/>
          </a:bodyPr>
          <a:lstStyle/>
          <a:p>
            <a:pPr algn="r"/>
            <a:r>
              <a:rPr lang="es-MX" sz="3200" dirty="0" smtClean="0"/>
              <a:t>¿Es posible que las empresas sean socialmente responsables?</a:t>
            </a:r>
            <a:endParaRPr lang="es-MX" sz="32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8178" y="2127519"/>
            <a:ext cx="4622867" cy="462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92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48733" y="412120"/>
            <a:ext cx="6938850" cy="1496168"/>
          </a:xfrm>
        </p:spPr>
        <p:txBody>
          <a:bodyPr>
            <a:normAutofit/>
          </a:bodyPr>
          <a:lstStyle/>
          <a:p>
            <a:r>
              <a:rPr lang="es-MX" sz="3200" dirty="0" smtClean="0"/>
              <a:t>¿Buscan las empresas ser socialmente responsables?  En caso afirmativo, ¿por qué lo hacen?</a:t>
            </a:r>
            <a:endParaRPr lang="es-MX" sz="32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3137" y="2848593"/>
            <a:ext cx="5466566" cy="409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12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17736" y="412120"/>
            <a:ext cx="6969846" cy="1496168"/>
          </a:xfrm>
        </p:spPr>
        <p:txBody>
          <a:bodyPr>
            <a:normAutofit/>
          </a:bodyPr>
          <a:lstStyle/>
          <a:p>
            <a:pPr algn="r"/>
            <a:r>
              <a:rPr lang="es-MX" sz="3200" dirty="0" smtClean="0"/>
              <a:t>¿Qué no es responsabilidad social?</a:t>
            </a:r>
            <a:endParaRPr lang="es-MX" sz="32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2894" y="2524340"/>
            <a:ext cx="5261621" cy="404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69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79729" y="412120"/>
            <a:ext cx="6907853" cy="1496168"/>
          </a:xfrm>
        </p:spPr>
        <p:txBody>
          <a:bodyPr>
            <a:normAutofit/>
          </a:bodyPr>
          <a:lstStyle/>
          <a:p>
            <a:r>
              <a:rPr lang="es-MX" sz="3200" dirty="0" smtClean="0"/>
              <a:t>¿Cuál es el papel de las instituciones de educación superior en la responsabilidad social? (empresarial y en general)</a:t>
            </a:r>
            <a:endParaRPr lang="es-MX" sz="32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6680" y="2668586"/>
            <a:ext cx="5127534" cy="384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02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33234" y="412120"/>
            <a:ext cx="6954348" cy="1496168"/>
          </a:xfrm>
        </p:spPr>
        <p:txBody>
          <a:bodyPr>
            <a:normAutofit/>
          </a:bodyPr>
          <a:lstStyle/>
          <a:p>
            <a:pPr algn="r"/>
            <a:r>
              <a:rPr lang="es-MX" sz="3200" dirty="0" smtClean="0"/>
              <a:t>Comentarios generales</a:t>
            </a:r>
            <a:endParaRPr lang="es-MX" sz="32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737" y="2687557"/>
            <a:ext cx="6096796" cy="3883724"/>
          </a:xfrm>
        </p:spPr>
      </p:pic>
    </p:spTree>
    <p:extLst>
      <p:ext uri="{BB962C8B-B14F-4D97-AF65-F5344CB8AC3E}">
        <p14:creationId xmlns:p14="http://schemas.microsoft.com/office/powerpoint/2010/main" val="2666132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95227" y="412120"/>
            <a:ext cx="6892355" cy="1496168"/>
          </a:xfrm>
        </p:spPr>
        <p:txBody>
          <a:bodyPr/>
          <a:lstStyle/>
          <a:p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95227" y="2060590"/>
            <a:ext cx="6892355" cy="4911371"/>
          </a:xfrm>
        </p:spPr>
        <p:txBody>
          <a:bodyPr/>
          <a:lstStyle/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pPr marL="0" indent="0" algn="ctr">
              <a:buNone/>
            </a:pPr>
            <a:r>
              <a:rPr lang="es-MX" dirty="0" smtClean="0"/>
              <a:t>¡Muchas gracias!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53489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ersona, ropa, interior, pared&#10;&#10;&#10;&#10;Descripción generada automáticamente">
            <a:extLst>
              <a:ext uri="{FF2B5EF4-FFF2-40B4-BE49-F238E27FC236}">
                <a16:creationId xmlns:a16="http://schemas.microsoft.com/office/drawing/2014/main" id="{B7997136-036E-EE4F-AA2C-4F1472E16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80625" cy="77406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043" y="3122241"/>
            <a:ext cx="8694539" cy="1496168"/>
          </a:xfrm>
        </p:spPr>
        <p:txBody>
          <a:bodyPr/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</a:rPr>
              <a:t>Panelistas</a:t>
            </a:r>
            <a:endParaRPr lang="es-ES_tradn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895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87557" y="412120"/>
            <a:ext cx="6800025" cy="1496168"/>
          </a:xfrm>
        </p:spPr>
        <p:txBody>
          <a:bodyPr>
            <a:normAutofit/>
          </a:bodyPr>
          <a:lstStyle/>
          <a:p>
            <a:pPr algn="r"/>
            <a:r>
              <a:rPr lang="es-ES_tradnl" sz="3600" dirty="0" smtClean="0"/>
              <a:t>Dra. María Eugenia López Ponce</a:t>
            </a:r>
            <a:endParaRPr lang="es-ES_tradnl" sz="360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2587557" y="2060590"/>
            <a:ext cx="4402179" cy="4911371"/>
          </a:xfrm>
        </p:spPr>
        <p:txBody>
          <a:bodyPr>
            <a:normAutofit lnSpcReduction="10000"/>
          </a:bodyPr>
          <a:lstStyle/>
          <a:p>
            <a:r>
              <a:rPr lang="es-MX" sz="2000" dirty="0" smtClean="0"/>
              <a:t>Cuenta </a:t>
            </a:r>
            <a:r>
              <a:rPr lang="es-MX" sz="2000" dirty="0"/>
              <a:t>con un Doctorado en Ciencias de la Administración, con Maestría en Ciencias de la Educación y Licenciatura en Administración. </a:t>
            </a:r>
            <a:endParaRPr lang="es-MX" sz="2000" dirty="0" smtClean="0"/>
          </a:p>
          <a:p>
            <a:r>
              <a:rPr lang="es-MX" sz="2000" dirty="0" smtClean="0"/>
              <a:t>Funge </a:t>
            </a:r>
            <a:r>
              <a:rPr lang="es-MX" sz="2000" dirty="0"/>
              <a:t>como Profesora de Tiempo Completo del Instituto Tecnológico Superior de </a:t>
            </a:r>
            <a:r>
              <a:rPr lang="es-MX" sz="2000" dirty="0" err="1"/>
              <a:t>Calkiní</a:t>
            </a:r>
            <a:r>
              <a:rPr lang="es-MX" sz="2000" dirty="0"/>
              <a:t> en el Estado de Campeche. </a:t>
            </a:r>
            <a:endParaRPr lang="es-MX" sz="2000" dirty="0" smtClean="0"/>
          </a:p>
          <a:p>
            <a:r>
              <a:rPr lang="es-MX" sz="2000" dirty="0" smtClean="0"/>
              <a:t>Miembro </a:t>
            </a:r>
            <a:r>
              <a:rPr lang="es-MX" sz="2000" dirty="0"/>
              <a:t>del Grupo Estratégico </a:t>
            </a:r>
            <a:r>
              <a:rPr lang="es-MX" sz="2000" dirty="0" err="1"/>
              <a:t>TecNM</a:t>
            </a:r>
            <a:r>
              <a:rPr lang="es-MX" sz="2000" dirty="0"/>
              <a:t>-PRODEP del Área de Fortalecimiento Académico de la Dirección de </a:t>
            </a:r>
            <a:r>
              <a:rPr lang="es-MX" sz="2000" dirty="0" smtClean="0"/>
              <a:t>Posgrado</a:t>
            </a:r>
          </a:p>
          <a:p>
            <a:r>
              <a:rPr lang="es-MX" sz="2000" dirty="0"/>
              <a:t>Líder y Colaboradora en Proyectos de Investigación del Tecnológico </a:t>
            </a:r>
            <a:r>
              <a:rPr lang="es-MX" sz="2000" dirty="0" smtClean="0"/>
              <a:t>Nacional </a:t>
            </a:r>
            <a:r>
              <a:rPr lang="es-MX" sz="2000" dirty="0"/>
              <a:t>de México (</a:t>
            </a:r>
            <a:r>
              <a:rPr lang="es-MX" sz="2000" dirty="0" err="1"/>
              <a:t>TecNM</a:t>
            </a:r>
            <a:r>
              <a:rPr lang="es-MX" sz="2000" dirty="0"/>
              <a:t>) y </a:t>
            </a:r>
            <a:r>
              <a:rPr lang="es-MX" sz="2000" dirty="0" smtClean="0"/>
              <a:t>PRODEP</a:t>
            </a:r>
          </a:p>
          <a:p>
            <a:r>
              <a:rPr lang="es-MX" sz="2000" dirty="0" smtClean="0"/>
              <a:t>Diversas certificaciones y reconocimientos</a:t>
            </a:r>
            <a:endParaRPr lang="es-ES_tradnl" sz="2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219" y="2845861"/>
            <a:ext cx="2158107" cy="240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0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64231" y="412120"/>
            <a:ext cx="6923351" cy="1496168"/>
          </a:xfrm>
        </p:spPr>
        <p:txBody>
          <a:bodyPr>
            <a:normAutofit/>
          </a:bodyPr>
          <a:lstStyle/>
          <a:p>
            <a:pPr algn="r"/>
            <a:r>
              <a:rPr lang="es-MX" sz="3200" dirty="0" smtClean="0"/>
              <a:t>Mtro. Carlos Manuel Hornelas Pineda</a:t>
            </a:r>
            <a:endParaRPr lang="es-MX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64231" y="2060590"/>
            <a:ext cx="4138047" cy="4911371"/>
          </a:xfrm>
        </p:spPr>
        <p:txBody>
          <a:bodyPr>
            <a:normAutofit/>
          </a:bodyPr>
          <a:lstStyle/>
          <a:p>
            <a:pPr lvl="0"/>
            <a:r>
              <a:rPr lang="es-MX" sz="2000" dirty="0"/>
              <a:t>Candidato a Doctor en “Gobierno y Gestión Pública”. Universidad Anáhuac Mayab. Mérida, Yucatán.</a:t>
            </a:r>
          </a:p>
          <a:p>
            <a:r>
              <a:rPr lang="es-MX" sz="2000" dirty="0"/>
              <a:t>Profesor de tiempo completo en la Universidad Anáhuac Mayab</a:t>
            </a:r>
          </a:p>
          <a:p>
            <a:r>
              <a:rPr lang="es-MX" sz="2000" dirty="0" smtClean="0"/>
              <a:t>Encargado </a:t>
            </a:r>
            <a:r>
              <a:rPr lang="es-MX" sz="2000" dirty="0"/>
              <a:t>de la movilidad e internacionalización en la Escuela de Comunicación.</a:t>
            </a:r>
          </a:p>
          <a:p>
            <a:r>
              <a:rPr lang="es-MX" sz="2000" dirty="0" smtClean="0"/>
              <a:t>Productor y conductor de programas de radio</a:t>
            </a:r>
          </a:p>
          <a:p>
            <a:r>
              <a:rPr lang="es-MX" sz="2000" dirty="0" smtClean="0"/>
              <a:t>Amplia experiencia en producción de programas educativos y sociales.</a:t>
            </a:r>
          </a:p>
          <a:p>
            <a:r>
              <a:rPr lang="es-MX" sz="2000" dirty="0" smtClean="0"/>
              <a:t>Autor de artículos y columnista </a:t>
            </a:r>
            <a:endParaRPr lang="es-MX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534" y="2513811"/>
            <a:ext cx="2576604" cy="3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63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33234" y="412120"/>
            <a:ext cx="6954348" cy="1496168"/>
          </a:xfrm>
        </p:spPr>
        <p:txBody>
          <a:bodyPr>
            <a:normAutofit/>
          </a:bodyPr>
          <a:lstStyle/>
          <a:p>
            <a:pPr algn="r"/>
            <a:r>
              <a:rPr lang="es-MX" sz="3200" dirty="0" smtClean="0"/>
              <a:t>Mtro. Leopoldo Castillo Magaña</a:t>
            </a:r>
            <a:endParaRPr lang="es-MX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33233" y="2060590"/>
            <a:ext cx="4618495" cy="4911371"/>
          </a:xfrm>
        </p:spPr>
        <p:txBody>
          <a:bodyPr>
            <a:normAutofit lnSpcReduction="10000"/>
          </a:bodyPr>
          <a:lstStyle/>
          <a:p>
            <a:pPr algn="just">
              <a:spcAft>
                <a:spcPts val="0"/>
              </a:spcAft>
            </a:pPr>
            <a:r>
              <a:rPr lang="es-ES" sz="2000" dirty="0">
                <a:ea typeface="Times New Roman" panose="02020603050405020304" pitchFamily="18" charset="0"/>
              </a:rPr>
              <a:t>Maestro en educación por la Universidad Pedagógica Nacional. Titulado con mención honorífica </a:t>
            </a:r>
            <a:endParaRPr lang="es-ES" sz="2000" dirty="0" smtClean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2000" dirty="0" smtClean="0">
                <a:ea typeface="Times New Roman" panose="02020603050405020304" pitchFamily="18" charset="0"/>
              </a:rPr>
              <a:t>Licenciado </a:t>
            </a:r>
            <a:r>
              <a:rPr lang="es-ES" sz="2000" dirty="0">
                <a:ea typeface="Times New Roman" panose="02020603050405020304" pitchFamily="18" charset="0"/>
              </a:rPr>
              <a:t>en ciencias de la comunicación por el Instituto de Ciencias Sociales de Mérida, A.C. Diploma por el mejor promedio de la generación</a:t>
            </a:r>
            <a:endParaRPr lang="es-MX" sz="2000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2000" dirty="0" smtClean="0">
                <a:ea typeface="Times New Roman" panose="02020603050405020304" pitchFamily="18" charset="0"/>
              </a:rPr>
              <a:t>Actualmente es profesor </a:t>
            </a:r>
            <a:r>
              <a:rPr lang="es-ES" sz="2000" dirty="0">
                <a:ea typeface="Times New Roman" panose="02020603050405020304" pitchFamily="18" charset="0"/>
              </a:rPr>
              <a:t>de planta del área de las humanidades en la Universidad Anáhuac-Mayab, así como también de posgrados en otras instituciones, particularmente de la Universidad </a:t>
            </a:r>
            <a:r>
              <a:rPr lang="es-ES" sz="2000" dirty="0" err="1">
                <a:ea typeface="Times New Roman" panose="02020603050405020304" pitchFamily="18" charset="0"/>
              </a:rPr>
              <a:t>Tecmilenio</a:t>
            </a:r>
            <a:r>
              <a:rPr lang="es-ES" sz="2000" dirty="0">
                <a:ea typeface="Times New Roman" panose="02020603050405020304" pitchFamily="18" charset="0"/>
              </a:rPr>
              <a:t>. </a:t>
            </a:r>
            <a:endParaRPr lang="es-ES" sz="2000" dirty="0" smtClean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2000" dirty="0" smtClean="0"/>
              <a:t>Es comentarista de radio y columnista en temas educativos, filosóficos y humanos. </a:t>
            </a:r>
            <a:endParaRPr lang="es-MX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691" y="2811364"/>
            <a:ext cx="1904906" cy="247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81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64231" y="412120"/>
            <a:ext cx="6923351" cy="1496168"/>
          </a:xfrm>
        </p:spPr>
        <p:txBody>
          <a:bodyPr>
            <a:normAutofit/>
          </a:bodyPr>
          <a:lstStyle/>
          <a:p>
            <a:pPr algn="r"/>
            <a:r>
              <a:rPr lang="es-MX" sz="3200" dirty="0" smtClean="0"/>
              <a:t>Mtra. Valentina Bolio Domínguez</a:t>
            </a:r>
            <a:endParaRPr lang="es-MX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64232" y="2060590"/>
            <a:ext cx="4277532" cy="4911371"/>
          </a:xfrm>
        </p:spPr>
        <p:txBody>
          <a:bodyPr>
            <a:normAutofit lnSpcReduction="10000"/>
          </a:bodyPr>
          <a:lstStyle/>
          <a:p>
            <a:r>
              <a:rPr lang="es-MX" sz="2000" dirty="0"/>
              <a:t>Profesor de tiempo completo de la Universidad Marista de Mérida. </a:t>
            </a:r>
            <a:endParaRPr lang="es-MX" sz="2000" dirty="0" smtClean="0"/>
          </a:p>
          <a:p>
            <a:r>
              <a:rPr lang="es-MX" sz="2000" dirty="0" smtClean="0"/>
              <a:t>Estudió </a:t>
            </a:r>
            <a:r>
              <a:rPr lang="es-MX" sz="2000" dirty="0"/>
              <a:t>la Licenciatura en psicología (Universidad Marista de Mérida), la Maestría en Tecnologías de la Información (Universidad de Salamanca, España) y la Maestría en Investigación Educativa (Facultad de Educación de la UADY). </a:t>
            </a:r>
            <a:endParaRPr lang="es-MX" sz="2000" dirty="0" smtClean="0"/>
          </a:p>
          <a:p>
            <a:r>
              <a:rPr lang="es-MX" sz="2000" dirty="0" smtClean="0"/>
              <a:t>Actualmente </a:t>
            </a:r>
            <a:r>
              <a:rPr lang="es-MX" sz="2000" dirty="0"/>
              <a:t>es Directora de Calidad Educativa en la Universidad Marista de </a:t>
            </a:r>
            <a:r>
              <a:rPr lang="es-MX" sz="2000" dirty="0" smtClean="0"/>
              <a:t>Mérida</a:t>
            </a:r>
          </a:p>
          <a:p>
            <a:r>
              <a:rPr lang="es-MX" sz="2000" dirty="0"/>
              <a:t>Es candidato a </a:t>
            </a:r>
            <a:r>
              <a:rPr lang="es-MX" sz="2000" dirty="0" smtClean="0"/>
              <a:t>doctor en la </a:t>
            </a:r>
            <a:r>
              <a:rPr lang="es-MX" sz="2000" dirty="0"/>
              <a:t>Universidad Marista de </a:t>
            </a:r>
            <a:r>
              <a:rPr lang="es-MX" sz="2000" dirty="0" smtClean="0"/>
              <a:t>Mérida.  </a:t>
            </a:r>
          </a:p>
          <a:p>
            <a:r>
              <a:rPr lang="es-MX" sz="2000" dirty="0" smtClean="0"/>
              <a:t>Su tesis en </a:t>
            </a:r>
            <a:r>
              <a:rPr lang="es-MX" sz="2000" dirty="0"/>
              <a:t>la línea de Responsabilidad Social Universitaria (RSU)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697" y="2471979"/>
            <a:ext cx="2389120" cy="358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68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17736" y="412120"/>
            <a:ext cx="6969846" cy="1496168"/>
          </a:xfrm>
        </p:spPr>
        <p:txBody>
          <a:bodyPr>
            <a:normAutofit/>
          </a:bodyPr>
          <a:lstStyle/>
          <a:p>
            <a:pPr algn="r"/>
            <a:r>
              <a:rPr lang="es-MX" sz="3200" dirty="0" smtClean="0"/>
              <a:t>Mtro. Luis Rovirosa Pérez</a:t>
            </a:r>
            <a:endParaRPr lang="es-MX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17736" y="2060590"/>
            <a:ext cx="4401518" cy="4911371"/>
          </a:xfrm>
        </p:spPr>
        <p:txBody>
          <a:bodyPr>
            <a:normAutofit/>
          </a:bodyPr>
          <a:lstStyle/>
          <a:p>
            <a:r>
              <a:rPr lang="es-ES" sz="2000" dirty="0"/>
              <a:t>Candidato a Doctor en Análisis Estratégico y Desarrollo Sustentable por la Universidad Anáhuac </a:t>
            </a:r>
            <a:r>
              <a:rPr lang="es-ES" sz="2000" dirty="0" smtClean="0"/>
              <a:t>– Mayab; </a:t>
            </a:r>
            <a:r>
              <a:rPr lang="es-ES" sz="2000" dirty="0"/>
              <a:t>Maestría en Finanzas por la Universidad de las Américas – Puebla </a:t>
            </a:r>
            <a:r>
              <a:rPr lang="es-ES" sz="2000" dirty="0" smtClean="0"/>
              <a:t>1997-1999; </a:t>
            </a:r>
            <a:r>
              <a:rPr lang="es-ES" sz="2000" dirty="0"/>
              <a:t>Licenciatura en Economía por la Universidad Juárez Autónoma de Tabasco 1989 – </a:t>
            </a:r>
            <a:r>
              <a:rPr lang="es-ES" sz="2000" dirty="0" smtClean="0"/>
              <a:t>1994.</a:t>
            </a:r>
          </a:p>
          <a:p>
            <a:r>
              <a:rPr lang="es-ES" sz="2000" dirty="0"/>
              <a:t>Áreas de interés:  Finanzas Corporativas, Capital Social, Teoría de la Empresa, Economía, Desarrollo Regional, Asociaciones Público - Privadas en Estados Mexicanos, Ecosistemas de Innovación y Pilares de Competitividad Global</a:t>
            </a:r>
            <a:endParaRPr lang="es-MX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33" y="2526224"/>
            <a:ext cx="2635910" cy="351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97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72719" y="2060590"/>
            <a:ext cx="6814863" cy="4911371"/>
          </a:xfrm>
        </p:spPr>
        <p:txBody>
          <a:bodyPr/>
          <a:lstStyle/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pPr marL="0" indent="0" algn="ctr">
              <a:buNone/>
            </a:pPr>
            <a:r>
              <a:rPr lang="es-MX" dirty="0" smtClean="0"/>
              <a:t>Preguntas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95866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79729" y="412120"/>
            <a:ext cx="6907853" cy="1496168"/>
          </a:xfrm>
        </p:spPr>
        <p:txBody>
          <a:bodyPr>
            <a:normAutofit/>
          </a:bodyPr>
          <a:lstStyle/>
          <a:p>
            <a:pPr algn="r"/>
            <a:r>
              <a:rPr lang="es-MX" sz="3200" dirty="0" smtClean="0"/>
              <a:t>¿Qué es la responsabilidad social?</a:t>
            </a:r>
            <a:endParaRPr lang="es-MX" sz="32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4288" y="2305990"/>
            <a:ext cx="6481893" cy="362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264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</TotalTime>
  <Words>493</Words>
  <Application>Microsoft Office PowerPoint</Application>
  <PresentationFormat>Personalizado</PresentationFormat>
  <Paragraphs>44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Tema de Office</vt:lpstr>
      <vt:lpstr>Retos y desafíos de la responsabilidad social en el siglo XXI  (Mesa panel.  Febrero de 2019)</vt:lpstr>
      <vt:lpstr>Panelistas</vt:lpstr>
      <vt:lpstr>Dra. María Eugenia López Ponce</vt:lpstr>
      <vt:lpstr>Mtro. Carlos Manuel Hornelas Pineda</vt:lpstr>
      <vt:lpstr>Mtro. Leopoldo Castillo Magaña</vt:lpstr>
      <vt:lpstr>Mtra. Valentina Bolio Domínguez</vt:lpstr>
      <vt:lpstr>Mtro. Luis Rovirosa Pérez</vt:lpstr>
      <vt:lpstr>Presentación de PowerPoint</vt:lpstr>
      <vt:lpstr>¿Qué es la responsabilidad social?</vt:lpstr>
      <vt:lpstr>¿Es posible que las empresas sean socialmente responsables?</vt:lpstr>
      <vt:lpstr>¿Buscan las empresas ser socialmente responsables?  En caso afirmativo, ¿por qué lo hacen?</vt:lpstr>
      <vt:lpstr>¿Qué no es responsabilidad social?</vt:lpstr>
      <vt:lpstr>¿Cuál es el papel de las instituciones de educación superior en la responsabilidad social? (empresarial y en general)</vt:lpstr>
      <vt:lpstr>Comentarios generales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Ortega Rios Covian Roberto Antonio</dc:creator>
  <cp:lastModifiedBy>Barroso Tanoira Francisco Gerardo</cp:lastModifiedBy>
  <cp:revision>26</cp:revision>
  <dcterms:created xsi:type="dcterms:W3CDTF">2016-12-02T19:37:17Z</dcterms:created>
  <dcterms:modified xsi:type="dcterms:W3CDTF">2019-02-16T00:25:00Z</dcterms:modified>
</cp:coreProperties>
</file>