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0" r:id="rId2"/>
    <p:sldId id="261" r:id="rId3"/>
    <p:sldId id="262" r:id="rId4"/>
    <p:sldId id="264" r:id="rId5"/>
    <p:sldId id="265" r:id="rId6"/>
    <p:sldId id="266" r:id="rId7"/>
    <p:sldId id="268" r:id="rId8"/>
    <p:sldId id="267" r:id="rId9"/>
    <p:sldId id="269" r:id="rId10"/>
    <p:sldId id="270" r:id="rId11"/>
    <p:sldId id="271" r:id="rId12"/>
    <p:sldId id="272" r:id="rId13"/>
    <p:sldId id="274" r:id="rId14"/>
    <p:sldId id="277" r:id="rId15"/>
    <p:sldId id="278" r:id="rId16"/>
    <p:sldId id="275" r:id="rId17"/>
    <p:sldId id="279" r:id="rId18"/>
    <p:sldId id="280" r:id="rId19"/>
    <p:sldId id="281" r:id="rId20"/>
    <p:sldId id="282" r:id="rId21"/>
    <p:sldId id="283" r:id="rId22"/>
    <p:sldId id="263" r:id="rId23"/>
  </p:sldIdLst>
  <p:sldSz cx="10080625" cy="774065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68"/>
    <p:restoredTop sz="94674"/>
  </p:normalViewPr>
  <p:slideViewPr>
    <p:cSldViewPr snapToGrid="0" snapToObjects="1">
      <p:cViewPr varScale="1">
        <p:scale>
          <a:sx n="62" d="100"/>
          <a:sy n="62" d="100"/>
        </p:scale>
        <p:origin x="79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047" y="1266815"/>
            <a:ext cx="8568531" cy="2694893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078" y="4065633"/>
            <a:ext cx="7560469" cy="1868865"/>
          </a:xfrm>
        </p:spPr>
        <p:txBody>
          <a:bodyPr/>
          <a:lstStyle>
            <a:lvl1pPr marL="0" indent="0" algn="ctr">
              <a:buNone/>
              <a:defRPr sz="2646"/>
            </a:lvl1pPr>
            <a:lvl2pPr marL="504017" indent="0" algn="ctr">
              <a:buNone/>
              <a:defRPr sz="2205"/>
            </a:lvl2pPr>
            <a:lvl3pPr marL="1008035" indent="0" algn="ctr">
              <a:buNone/>
              <a:defRPr sz="1984"/>
            </a:lvl3pPr>
            <a:lvl4pPr marL="1512052" indent="0" algn="ctr">
              <a:buNone/>
              <a:defRPr sz="1764"/>
            </a:lvl4pPr>
            <a:lvl5pPr marL="2016069" indent="0" algn="ctr">
              <a:buNone/>
              <a:defRPr sz="1764"/>
            </a:lvl5pPr>
            <a:lvl6pPr marL="2520086" indent="0" algn="ctr">
              <a:buNone/>
              <a:defRPr sz="1764"/>
            </a:lvl6pPr>
            <a:lvl7pPr marL="3024104" indent="0" algn="ctr">
              <a:buNone/>
              <a:defRPr sz="1764"/>
            </a:lvl7pPr>
            <a:lvl8pPr marL="3528121" indent="0" algn="ctr">
              <a:buNone/>
              <a:defRPr sz="1764"/>
            </a:lvl8pPr>
            <a:lvl9pPr marL="4032138" indent="0" algn="ctr">
              <a:buNone/>
              <a:defRPr sz="1764"/>
            </a:lvl9pPr>
          </a:lstStyle>
          <a:p>
            <a:r>
              <a:rPr lang="es-ES_tradnl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59749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0403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3948" y="412118"/>
            <a:ext cx="2173635" cy="6559843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3044" y="412118"/>
            <a:ext cx="6394896" cy="6559843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04882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51713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793" y="1929789"/>
            <a:ext cx="8694539" cy="3219895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793" y="5180145"/>
            <a:ext cx="8694539" cy="1693267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4017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8035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205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606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200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4104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812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213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99091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3043" y="2060590"/>
            <a:ext cx="4284266" cy="4911371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3316" y="2060590"/>
            <a:ext cx="4284266" cy="4911371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40633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412120"/>
            <a:ext cx="8694539" cy="1496168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4357" y="1897535"/>
            <a:ext cx="4264576" cy="929953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17" indent="0">
              <a:buNone/>
              <a:defRPr sz="2205" b="1"/>
            </a:lvl2pPr>
            <a:lvl3pPr marL="1008035" indent="0">
              <a:buNone/>
              <a:defRPr sz="1984" b="1"/>
            </a:lvl3pPr>
            <a:lvl4pPr marL="1512052" indent="0">
              <a:buNone/>
              <a:defRPr sz="1764" b="1"/>
            </a:lvl4pPr>
            <a:lvl5pPr marL="2016069" indent="0">
              <a:buNone/>
              <a:defRPr sz="1764" b="1"/>
            </a:lvl5pPr>
            <a:lvl6pPr marL="2520086" indent="0">
              <a:buNone/>
              <a:defRPr sz="1764" b="1"/>
            </a:lvl6pPr>
            <a:lvl7pPr marL="3024104" indent="0">
              <a:buNone/>
              <a:defRPr sz="1764" b="1"/>
            </a:lvl7pPr>
            <a:lvl8pPr marL="3528121" indent="0">
              <a:buNone/>
              <a:defRPr sz="1764" b="1"/>
            </a:lvl8pPr>
            <a:lvl9pPr marL="4032138" indent="0">
              <a:buNone/>
              <a:defRPr sz="1764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57" y="2827487"/>
            <a:ext cx="4264576" cy="415880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317" y="1897535"/>
            <a:ext cx="4285579" cy="929953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17" indent="0">
              <a:buNone/>
              <a:defRPr sz="2205" b="1"/>
            </a:lvl2pPr>
            <a:lvl3pPr marL="1008035" indent="0">
              <a:buNone/>
              <a:defRPr sz="1984" b="1"/>
            </a:lvl3pPr>
            <a:lvl4pPr marL="1512052" indent="0">
              <a:buNone/>
              <a:defRPr sz="1764" b="1"/>
            </a:lvl4pPr>
            <a:lvl5pPr marL="2016069" indent="0">
              <a:buNone/>
              <a:defRPr sz="1764" b="1"/>
            </a:lvl5pPr>
            <a:lvl6pPr marL="2520086" indent="0">
              <a:buNone/>
              <a:defRPr sz="1764" b="1"/>
            </a:lvl6pPr>
            <a:lvl7pPr marL="3024104" indent="0">
              <a:buNone/>
              <a:defRPr sz="1764" b="1"/>
            </a:lvl7pPr>
            <a:lvl8pPr marL="3528121" indent="0">
              <a:buNone/>
              <a:defRPr sz="1764" b="1"/>
            </a:lvl8pPr>
            <a:lvl9pPr marL="4032138" indent="0">
              <a:buNone/>
              <a:defRPr sz="1764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317" y="2827487"/>
            <a:ext cx="4285579" cy="415880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431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24060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55044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516043"/>
            <a:ext cx="3251264" cy="1806152"/>
          </a:xfrm>
        </p:spPr>
        <p:txBody>
          <a:bodyPr anchor="b"/>
          <a:lstStyle>
            <a:lvl1pPr>
              <a:defRPr sz="3528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579" y="1114512"/>
            <a:ext cx="5103316" cy="5500879"/>
          </a:xfrm>
        </p:spPr>
        <p:txBody>
          <a:bodyPr/>
          <a:lstStyle>
            <a:lvl1pPr>
              <a:defRPr sz="3528"/>
            </a:lvl1pPr>
            <a:lvl2pPr>
              <a:defRPr sz="3087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2322195"/>
            <a:ext cx="3251264" cy="4302153"/>
          </a:xfrm>
        </p:spPr>
        <p:txBody>
          <a:bodyPr/>
          <a:lstStyle>
            <a:lvl1pPr marL="0" indent="0">
              <a:buNone/>
              <a:defRPr sz="1764"/>
            </a:lvl1pPr>
            <a:lvl2pPr marL="504017" indent="0">
              <a:buNone/>
              <a:defRPr sz="1543"/>
            </a:lvl2pPr>
            <a:lvl3pPr marL="1008035" indent="0">
              <a:buNone/>
              <a:defRPr sz="1323"/>
            </a:lvl3pPr>
            <a:lvl4pPr marL="1512052" indent="0">
              <a:buNone/>
              <a:defRPr sz="1102"/>
            </a:lvl4pPr>
            <a:lvl5pPr marL="2016069" indent="0">
              <a:buNone/>
              <a:defRPr sz="1102"/>
            </a:lvl5pPr>
            <a:lvl6pPr marL="2520086" indent="0">
              <a:buNone/>
              <a:defRPr sz="1102"/>
            </a:lvl6pPr>
            <a:lvl7pPr marL="3024104" indent="0">
              <a:buNone/>
              <a:defRPr sz="1102"/>
            </a:lvl7pPr>
            <a:lvl8pPr marL="3528121" indent="0">
              <a:buNone/>
              <a:defRPr sz="1102"/>
            </a:lvl8pPr>
            <a:lvl9pPr marL="4032138" indent="0">
              <a:buNone/>
              <a:defRPr sz="1102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37934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516043"/>
            <a:ext cx="3251264" cy="1806152"/>
          </a:xfrm>
        </p:spPr>
        <p:txBody>
          <a:bodyPr anchor="b"/>
          <a:lstStyle>
            <a:lvl1pPr>
              <a:defRPr sz="3528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85579" y="1114512"/>
            <a:ext cx="5103316" cy="5500879"/>
          </a:xfrm>
        </p:spPr>
        <p:txBody>
          <a:bodyPr anchor="t"/>
          <a:lstStyle>
            <a:lvl1pPr marL="0" indent="0">
              <a:buNone/>
              <a:defRPr sz="3528"/>
            </a:lvl1pPr>
            <a:lvl2pPr marL="504017" indent="0">
              <a:buNone/>
              <a:defRPr sz="3087"/>
            </a:lvl2pPr>
            <a:lvl3pPr marL="1008035" indent="0">
              <a:buNone/>
              <a:defRPr sz="2646"/>
            </a:lvl3pPr>
            <a:lvl4pPr marL="1512052" indent="0">
              <a:buNone/>
              <a:defRPr sz="2205"/>
            </a:lvl4pPr>
            <a:lvl5pPr marL="2016069" indent="0">
              <a:buNone/>
              <a:defRPr sz="2205"/>
            </a:lvl5pPr>
            <a:lvl6pPr marL="2520086" indent="0">
              <a:buNone/>
              <a:defRPr sz="2205"/>
            </a:lvl6pPr>
            <a:lvl7pPr marL="3024104" indent="0">
              <a:buNone/>
              <a:defRPr sz="2205"/>
            </a:lvl7pPr>
            <a:lvl8pPr marL="3528121" indent="0">
              <a:buNone/>
              <a:defRPr sz="2205"/>
            </a:lvl8pPr>
            <a:lvl9pPr marL="4032138" indent="0">
              <a:buNone/>
              <a:defRPr sz="2205"/>
            </a:lvl9pPr>
          </a:lstStyle>
          <a:p>
            <a:r>
              <a:rPr lang="es-ES_tradnl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2322195"/>
            <a:ext cx="3251264" cy="4302153"/>
          </a:xfrm>
        </p:spPr>
        <p:txBody>
          <a:bodyPr/>
          <a:lstStyle>
            <a:lvl1pPr marL="0" indent="0">
              <a:buNone/>
              <a:defRPr sz="1764"/>
            </a:lvl1pPr>
            <a:lvl2pPr marL="504017" indent="0">
              <a:buNone/>
              <a:defRPr sz="1543"/>
            </a:lvl2pPr>
            <a:lvl3pPr marL="1008035" indent="0">
              <a:buNone/>
              <a:defRPr sz="1323"/>
            </a:lvl3pPr>
            <a:lvl4pPr marL="1512052" indent="0">
              <a:buNone/>
              <a:defRPr sz="1102"/>
            </a:lvl4pPr>
            <a:lvl5pPr marL="2016069" indent="0">
              <a:buNone/>
              <a:defRPr sz="1102"/>
            </a:lvl5pPr>
            <a:lvl6pPr marL="2520086" indent="0">
              <a:buNone/>
              <a:defRPr sz="1102"/>
            </a:lvl6pPr>
            <a:lvl7pPr marL="3024104" indent="0">
              <a:buNone/>
              <a:defRPr sz="1102"/>
            </a:lvl7pPr>
            <a:lvl8pPr marL="3528121" indent="0">
              <a:buNone/>
              <a:defRPr sz="1102"/>
            </a:lvl8pPr>
            <a:lvl9pPr marL="4032138" indent="0">
              <a:buNone/>
              <a:defRPr sz="1102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44520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3043" y="412120"/>
            <a:ext cx="8694539" cy="14961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043" y="2060590"/>
            <a:ext cx="8694539" cy="49113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043" y="7174437"/>
            <a:ext cx="2268141" cy="41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9207" y="7174437"/>
            <a:ext cx="3402211" cy="41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19441" y="7174437"/>
            <a:ext cx="2268141" cy="41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27465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8035" rtl="0" eaLnBrk="1" latinLnBrk="0" hangingPunct="1">
        <a:lnSpc>
          <a:spcPct val="90000"/>
        </a:lnSpc>
        <a:spcBef>
          <a:spcPct val="0"/>
        </a:spcBef>
        <a:buNone/>
        <a:defRPr sz="485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009" indent="-252009" algn="l" defTabSz="1008035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7" kern="1200">
          <a:solidFill>
            <a:schemeClr val="tx1"/>
          </a:solidFill>
          <a:latin typeface="+mn-lt"/>
          <a:ea typeface="+mn-ea"/>
          <a:cs typeface="+mn-cs"/>
        </a:defRPr>
      </a:lvl1pPr>
      <a:lvl2pPr marL="756026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60043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4060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8078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2095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6112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80130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4147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4017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8035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2052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6069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20086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4104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8121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2138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texto, interior&#10;&#10;&#10;&#10;Descripción generada automáticamente">
            <a:extLst>
              <a:ext uri="{FF2B5EF4-FFF2-40B4-BE49-F238E27FC236}">
                <a16:creationId xmlns:a16="http://schemas.microsoft.com/office/drawing/2014/main" id="{2A04419B-6BB4-3B49-824D-F0A49BD703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56047" y="5380892"/>
            <a:ext cx="8568531" cy="1398564"/>
          </a:xfrm>
        </p:spPr>
        <p:txBody>
          <a:bodyPr/>
          <a:lstStyle/>
          <a:p>
            <a:endParaRPr lang="es-ES_trad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1747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6" r="52768"/>
          <a:stretch/>
        </p:blipFill>
        <p:spPr bwMode="auto">
          <a:xfrm>
            <a:off x="2389145" y="781987"/>
            <a:ext cx="3460134" cy="5738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Marcador de contenido 3"/>
          <p:cNvSpPr>
            <a:spLocks noGrp="1"/>
          </p:cNvSpPr>
          <p:nvPr>
            <p:ph sz="half" idx="2"/>
          </p:nvPr>
        </p:nvSpPr>
        <p:spPr>
          <a:xfrm>
            <a:off x="6259721" y="1162203"/>
            <a:ext cx="3820904" cy="329659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2400" b="1" dirty="0" smtClean="0">
                <a:latin typeface="Tw Cen MT" panose="020B0602020104020603" pitchFamily="34" charset="0"/>
              </a:rPr>
              <a:t>Comunicación Gubernamental</a:t>
            </a:r>
          </a:p>
          <a:p>
            <a:pPr marL="0" indent="0">
              <a:buNone/>
            </a:pPr>
            <a:r>
              <a:rPr lang="es-MX" sz="2400" dirty="0" smtClean="0">
                <a:latin typeface="Tw Cen MT" panose="020B0602020104020603" pitchFamily="34" charset="0"/>
              </a:rPr>
              <a:t>“El conjunto de recursos técnicos y humanos organizados  y destinados a:</a:t>
            </a:r>
          </a:p>
          <a:p>
            <a:r>
              <a:rPr lang="es-MX" sz="2400" dirty="0">
                <a:latin typeface="Tw Cen MT" panose="020B0602020104020603" pitchFamily="34" charset="0"/>
              </a:rPr>
              <a:t>R</a:t>
            </a:r>
            <a:r>
              <a:rPr lang="es-MX" sz="2400" dirty="0" smtClean="0">
                <a:latin typeface="Tw Cen MT" panose="020B0602020104020603" pitchFamily="34" charset="0"/>
              </a:rPr>
              <a:t>ealizar funciones informativas y periodísticas, </a:t>
            </a:r>
            <a:endParaRPr lang="es-MX" sz="2400" dirty="0">
              <a:latin typeface="Tw Cen MT" panose="020B0602020104020603" pitchFamily="34" charset="0"/>
            </a:endParaRPr>
          </a:p>
          <a:p>
            <a:r>
              <a:rPr lang="es-MX" sz="2400" dirty="0">
                <a:latin typeface="Tw Cen MT" panose="020B0602020104020603" pitchFamily="34" charset="0"/>
              </a:rPr>
              <a:t>C</a:t>
            </a:r>
            <a:r>
              <a:rPr lang="es-MX" sz="2400" dirty="0" smtClean="0">
                <a:latin typeface="Tw Cen MT" panose="020B0602020104020603" pitchFamily="34" charset="0"/>
              </a:rPr>
              <a:t>apaces de contribuir a una correcta transparencia y publicidad en la ejecución de la política pública”. </a:t>
            </a:r>
          </a:p>
          <a:p>
            <a:pPr marL="0" indent="0" algn="r">
              <a:buNone/>
            </a:pPr>
            <a:endParaRPr lang="es-MX" sz="2400" i="1" dirty="0" smtClean="0">
              <a:solidFill>
                <a:schemeClr val="accent6">
                  <a:lumMod val="50000"/>
                </a:schemeClr>
              </a:solidFill>
              <a:latin typeface="Tw Cen MT" panose="020B0602020104020603" pitchFamily="34" charset="0"/>
            </a:endParaRPr>
          </a:p>
          <a:p>
            <a:pPr marL="0" indent="0" algn="r">
              <a:buNone/>
            </a:pPr>
            <a:r>
              <a:rPr lang="es-MX" sz="2400" i="1" dirty="0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Vega </a:t>
            </a:r>
            <a:r>
              <a:rPr lang="es-MX" sz="2400" i="1" dirty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(2001 p.144).</a:t>
            </a:r>
            <a:endParaRPr lang="es-ES_tradnl" sz="2400" i="1" dirty="0">
              <a:solidFill>
                <a:schemeClr val="accent2">
                  <a:lumMod val="75000"/>
                </a:schemeClr>
              </a:solidFill>
              <a:latin typeface="Tw Cen MT" panose="020B0602020104020603" pitchFamily="34" charset="0"/>
            </a:endParaRPr>
          </a:p>
          <a:p>
            <a:endParaRPr lang="es-MX" sz="2400" dirty="0" smtClean="0">
              <a:solidFill>
                <a:schemeClr val="accent6">
                  <a:lumMod val="50000"/>
                </a:schemeClr>
              </a:solidFill>
              <a:latin typeface="Tw Cen MT" panose="020B0602020104020603" pitchFamily="34" charset="0"/>
            </a:endParaRPr>
          </a:p>
          <a:p>
            <a:pPr marL="0" indent="0" algn="r">
              <a:buNone/>
            </a:pPr>
            <a:endParaRPr lang="es-MX" sz="2000" i="1" dirty="0" smtClean="0">
              <a:solidFill>
                <a:schemeClr val="accent6">
                  <a:lumMod val="50000"/>
                </a:schemeClr>
              </a:solidFill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91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3092450" y="1746168"/>
            <a:ext cx="5980113" cy="31747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008035">
              <a:lnSpc>
                <a:spcPct val="90000"/>
              </a:lnSpc>
              <a:spcBef>
                <a:spcPts val="1102"/>
              </a:spcBef>
            </a:pPr>
            <a:r>
              <a:rPr lang="es-MX" sz="2800" b="1" dirty="0">
                <a:solidFill>
                  <a:prstClr val="black"/>
                </a:solidFill>
                <a:latin typeface="Tw Cen MT" panose="020B0602020104020603" pitchFamily="34" charset="0"/>
              </a:rPr>
              <a:t>Análisis de Contenido </a:t>
            </a:r>
          </a:p>
          <a:p>
            <a:pPr lvl="0" defTabSz="1008035">
              <a:lnSpc>
                <a:spcPct val="90000"/>
              </a:lnSpc>
              <a:spcBef>
                <a:spcPts val="1102"/>
              </a:spcBef>
            </a:pPr>
            <a:r>
              <a:rPr lang="es-ES_tradnl" sz="2800" dirty="0">
                <a:solidFill>
                  <a:prstClr val="black"/>
                </a:solidFill>
                <a:latin typeface="Tw Cen MT" panose="020B0602020104020603" pitchFamily="34" charset="0"/>
              </a:rPr>
              <a:t>El </a:t>
            </a:r>
            <a:r>
              <a:rPr lang="es-ES_tradnl" sz="2800" dirty="0">
                <a:solidFill>
                  <a:srgbClr val="ED7D31">
                    <a:lumMod val="75000"/>
                  </a:srgbClr>
                </a:solidFill>
                <a:latin typeface="Tw Cen MT" panose="020B0602020104020603" pitchFamily="34" charset="0"/>
              </a:rPr>
              <a:t>análisis de contenido </a:t>
            </a:r>
            <a:r>
              <a:rPr lang="es-ES_tradnl" sz="2800" dirty="0">
                <a:solidFill>
                  <a:prstClr val="black"/>
                </a:solidFill>
                <a:latin typeface="Tw Cen MT" panose="020B0602020104020603" pitchFamily="34" charset="0"/>
              </a:rPr>
              <a:t>es “un conjunto de técnicas que utiliza procedimientos sistemáticos y objetivos de descripción del contenido de los mensajes”. </a:t>
            </a:r>
          </a:p>
          <a:p>
            <a:pPr lvl="0" defTabSz="1008035">
              <a:lnSpc>
                <a:spcPct val="90000"/>
              </a:lnSpc>
              <a:spcBef>
                <a:spcPts val="1102"/>
              </a:spcBef>
            </a:pPr>
            <a:endParaRPr lang="es-ES_tradnl" sz="2800" dirty="0">
              <a:solidFill>
                <a:prstClr val="black"/>
              </a:solidFill>
              <a:latin typeface="Tw Cen MT" panose="020B0602020104020603" pitchFamily="34" charset="0"/>
            </a:endParaRPr>
          </a:p>
          <a:p>
            <a:pPr lvl="0" algn="r" defTabSz="1008035">
              <a:lnSpc>
                <a:spcPct val="90000"/>
              </a:lnSpc>
              <a:spcBef>
                <a:spcPts val="1102"/>
              </a:spcBef>
            </a:pPr>
            <a:r>
              <a:rPr lang="es-ES_tradnl" sz="2400" i="1" dirty="0">
                <a:solidFill>
                  <a:srgbClr val="ED7D31">
                    <a:lumMod val="75000"/>
                  </a:srgbClr>
                </a:solidFill>
                <a:latin typeface="Tw Cen MT" panose="020B0602020104020603" pitchFamily="34" charset="0"/>
              </a:rPr>
              <a:t>(</a:t>
            </a:r>
            <a:r>
              <a:rPr lang="es-ES_tradnl" sz="2400" i="1" dirty="0" err="1">
                <a:solidFill>
                  <a:srgbClr val="ED7D31">
                    <a:lumMod val="75000"/>
                  </a:srgbClr>
                </a:solidFill>
                <a:latin typeface="Tw Cen MT" panose="020B0602020104020603" pitchFamily="34" charset="0"/>
              </a:rPr>
              <a:t>Bardin</a:t>
            </a:r>
            <a:r>
              <a:rPr lang="es-ES_tradnl" sz="2400" i="1" dirty="0">
                <a:solidFill>
                  <a:srgbClr val="ED7D31">
                    <a:lumMod val="75000"/>
                  </a:srgbClr>
                </a:solidFill>
                <a:latin typeface="Tw Cen MT" panose="020B0602020104020603" pitchFamily="34" charset="0"/>
              </a:rPr>
              <a:t> en Cáceres, 2003, p. 55)</a:t>
            </a:r>
            <a:endParaRPr lang="es-MX" sz="2400" dirty="0">
              <a:solidFill>
                <a:srgbClr val="ED7D31">
                  <a:lumMod val="75000"/>
                </a:srgbClr>
              </a:solidFill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16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22 Grupo"/>
          <p:cNvGrpSpPr/>
          <p:nvPr/>
        </p:nvGrpSpPr>
        <p:grpSpPr>
          <a:xfrm>
            <a:off x="2437868" y="1160880"/>
            <a:ext cx="1620357" cy="3133602"/>
            <a:chOff x="779645" y="1167609"/>
            <a:chExt cx="2250074" cy="3776270"/>
          </a:xfrm>
        </p:grpSpPr>
        <p:sp>
          <p:nvSpPr>
            <p:cNvPr id="5" name="3 Anillo"/>
            <p:cNvSpPr/>
            <p:nvPr/>
          </p:nvSpPr>
          <p:spPr>
            <a:xfrm>
              <a:off x="779645" y="3176970"/>
              <a:ext cx="1766909" cy="1766909"/>
            </a:xfrm>
            <a:prstGeom prst="donut">
              <a:avLst>
                <a:gd name="adj" fmla="val 20000"/>
              </a:avLst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6 Forma libre"/>
            <p:cNvSpPr/>
            <p:nvPr/>
          </p:nvSpPr>
          <p:spPr>
            <a:xfrm rot="17700000">
              <a:off x="1402224" y="1736578"/>
              <a:ext cx="2196464" cy="1058526"/>
            </a:xfrm>
            <a:custGeom>
              <a:avLst/>
              <a:gdLst>
                <a:gd name="connsiteX0" fmla="*/ 0 w 2196464"/>
                <a:gd name="connsiteY0" fmla="*/ 0 h 1058526"/>
                <a:gd name="connsiteX1" fmla="*/ 2196464 w 2196464"/>
                <a:gd name="connsiteY1" fmla="*/ 0 h 1058526"/>
                <a:gd name="connsiteX2" fmla="*/ 2196464 w 2196464"/>
                <a:gd name="connsiteY2" fmla="*/ 1058526 h 1058526"/>
                <a:gd name="connsiteX3" fmla="*/ 0 w 2196464"/>
                <a:gd name="connsiteY3" fmla="*/ 1058526 h 1058526"/>
                <a:gd name="connsiteX4" fmla="*/ 0 w 2196464"/>
                <a:gd name="connsiteY4" fmla="*/ 0 h 1058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6464" h="1058526">
                  <a:moveTo>
                    <a:pt x="0" y="0"/>
                  </a:moveTo>
                  <a:lnTo>
                    <a:pt x="2196464" y="0"/>
                  </a:lnTo>
                  <a:lnTo>
                    <a:pt x="2196464" y="1058526"/>
                  </a:lnTo>
                  <a:lnTo>
                    <a:pt x="0" y="105852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8419" tIns="0" rIns="0" bIns="0" numCol="1" spcCol="1270" anchor="ctr" anchorCtr="0">
              <a:noAutofit/>
            </a:bodyPr>
            <a:lstStyle/>
            <a:p>
              <a:pPr lvl="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kern="1200" dirty="0" smtClean="0">
                  <a:latin typeface="Tw Cen MT" panose="020B0602020104020603" pitchFamily="34" charset="0"/>
                </a:rPr>
                <a:t>1. Selección de objeto de análisis</a:t>
              </a:r>
              <a:endParaRPr lang="es-MX" kern="1200" dirty="0">
                <a:latin typeface="Tw Cen MT" panose="020B0602020104020603" pitchFamily="34" charset="0"/>
              </a:endParaRPr>
            </a:p>
          </p:txBody>
        </p:sp>
      </p:grpSp>
      <p:grpSp>
        <p:nvGrpSpPr>
          <p:cNvPr id="7" name="23 Grupo"/>
          <p:cNvGrpSpPr/>
          <p:nvPr/>
        </p:nvGrpSpPr>
        <p:grpSpPr>
          <a:xfrm>
            <a:off x="3743602" y="3595127"/>
            <a:ext cx="1088414" cy="2227717"/>
            <a:chOff x="2085378" y="3601856"/>
            <a:chExt cx="1511403" cy="2684598"/>
          </a:xfrm>
        </p:grpSpPr>
        <p:sp>
          <p:nvSpPr>
            <p:cNvPr id="8" name="8 Elipse"/>
            <p:cNvSpPr/>
            <p:nvPr/>
          </p:nvSpPr>
          <p:spPr>
            <a:xfrm>
              <a:off x="2679644" y="3601856"/>
              <a:ext cx="917137" cy="917137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9 Forma libre"/>
            <p:cNvSpPr/>
            <p:nvPr/>
          </p:nvSpPr>
          <p:spPr>
            <a:xfrm rot="17700000">
              <a:off x="1593420" y="4878367"/>
              <a:ext cx="1900045" cy="916130"/>
            </a:xfrm>
            <a:custGeom>
              <a:avLst/>
              <a:gdLst>
                <a:gd name="connsiteX0" fmla="*/ 0 w 1900045"/>
                <a:gd name="connsiteY0" fmla="*/ 0 h 916130"/>
                <a:gd name="connsiteX1" fmla="*/ 1900045 w 1900045"/>
                <a:gd name="connsiteY1" fmla="*/ 0 h 916130"/>
                <a:gd name="connsiteX2" fmla="*/ 1900045 w 1900045"/>
                <a:gd name="connsiteY2" fmla="*/ 916130 h 916130"/>
                <a:gd name="connsiteX3" fmla="*/ 0 w 1900045"/>
                <a:gd name="connsiteY3" fmla="*/ 916130 h 916130"/>
                <a:gd name="connsiteX4" fmla="*/ 0 w 1900045"/>
                <a:gd name="connsiteY4" fmla="*/ 0 h 916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0045" h="916130">
                  <a:moveTo>
                    <a:pt x="0" y="0"/>
                  </a:moveTo>
                  <a:lnTo>
                    <a:pt x="1900045" y="0"/>
                  </a:lnTo>
                  <a:lnTo>
                    <a:pt x="1900045" y="916130"/>
                  </a:lnTo>
                  <a:lnTo>
                    <a:pt x="0" y="91613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-1" tIns="0" rIns="58420" bIns="-1" numCol="1" spcCol="1270" anchor="ctr" anchorCtr="0">
              <a:noAutofit/>
            </a:bodyPr>
            <a:lstStyle/>
            <a:p>
              <a:pPr lvl="0" algn="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300" kern="1200" dirty="0" smtClean="0">
                  <a:latin typeface="Tw Cen MT" panose="020B0602020104020603" pitchFamily="34" charset="0"/>
                </a:rPr>
                <a:t>2</a:t>
              </a:r>
              <a:r>
                <a:rPr lang="es-MX" kern="1200" dirty="0" smtClean="0">
                  <a:latin typeface="Tw Cen MT" panose="020B0602020104020603" pitchFamily="34" charset="0"/>
                </a:rPr>
                <a:t>. </a:t>
              </a:r>
              <a:r>
                <a:rPr lang="es-MX" kern="1200" dirty="0" err="1" smtClean="0">
                  <a:latin typeface="Tw Cen MT" panose="020B0602020104020603" pitchFamily="34" charset="0"/>
                </a:rPr>
                <a:t>preanálisis</a:t>
              </a:r>
              <a:endParaRPr lang="es-MX" kern="1200" dirty="0">
                <a:latin typeface="Tw Cen MT" panose="020B0602020104020603" pitchFamily="34" charset="0"/>
              </a:endParaRPr>
            </a:p>
          </p:txBody>
        </p:sp>
      </p:grpSp>
      <p:grpSp>
        <p:nvGrpSpPr>
          <p:cNvPr id="10" name="24 Grupo"/>
          <p:cNvGrpSpPr/>
          <p:nvPr/>
        </p:nvGrpSpPr>
        <p:grpSpPr>
          <a:xfrm>
            <a:off x="4793689" y="3595127"/>
            <a:ext cx="1088414" cy="2227717"/>
            <a:chOff x="3135465" y="3601856"/>
            <a:chExt cx="1511403" cy="2684598"/>
          </a:xfrm>
        </p:grpSpPr>
        <p:sp>
          <p:nvSpPr>
            <p:cNvPr id="11" name="11 Elipse"/>
            <p:cNvSpPr/>
            <p:nvPr/>
          </p:nvSpPr>
          <p:spPr>
            <a:xfrm>
              <a:off x="3729731" y="3601856"/>
              <a:ext cx="917137" cy="917137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12 Forma libre"/>
            <p:cNvSpPr/>
            <p:nvPr/>
          </p:nvSpPr>
          <p:spPr>
            <a:xfrm rot="17700000">
              <a:off x="2643507" y="4878367"/>
              <a:ext cx="1900045" cy="916130"/>
            </a:xfrm>
            <a:custGeom>
              <a:avLst/>
              <a:gdLst>
                <a:gd name="connsiteX0" fmla="*/ 0 w 1900045"/>
                <a:gd name="connsiteY0" fmla="*/ 0 h 916130"/>
                <a:gd name="connsiteX1" fmla="*/ 1900045 w 1900045"/>
                <a:gd name="connsiteY1" fmla="*/ 0 h 916130"/>
                <a:gd name="connsiteX2" fmla="*/ 1900045 w 1900045"/>
                <a:gd name="connsiteY2" fmla="*/ 916130 h 916130"/>
                <a:gd name="connsiteX3" fmla="*/ 0 w 1900045"/>
                <a:gd name="connsiteY3" fmla="*/ 916130 h 916130"/>
                <a:gd name="connsiteX4" fmla="*/ 0 w 1900045"/>
                <a:gd name="connsiteY4" fmla="*/ 0 h 916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0045" h="916130">
                  <a:moveTo>
                    <a:pt x="0" y="0"/>
                  </a:moveTo>
                  <a:lnTo>
                    <a:pt x="1900045" y="0"/>
                  </a:lnTo>
                  <a:lnTo>
                    <a:pt x="1900045" y="916130"/>
                  </a:lnTo>
                  <a:lnTo>
                    <a:pt x="0" y="91613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-1" tIns="0" rIns="58420" bIns="-1" numCol="1" spcCol="1270" anchor="ctr" anchorCtr="0">
              <a:noAutofit/>
            </a:bodyPr>
            <a:lstStyle/>
            <a:p>
              <a:pPr lvl="0" algn="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300" kern="1200" dirty="0" smtClean="0">
                  <a:latin typeface="Tw Cen MT" panose="020B0602020104020603" pitchFamily="34" charset="0"/>
                </a:rPr>
                <a:t>3. </a:t>
              </a:r>
              <a:r>
                <a:rPr lang="es-MX" kern="1200" dirty="0" smtClean="0">
                  <a:latin typeface="Tw Cen MT" panose="020B0602020104020603" pitchFamily="34" charset="0"/>
                </a:rPr>
                <a:t>Definición de unidades de análisis</a:t>
              </a:r>
              <a:endParaRPr lang="es-MX" kern="1200" dirty="0">
                <a:latin typeface="Tw Cen MT" panose="020B0602020104020603" pitchFamily="34" charset="0"/>
              </a:endParaRPr>
            </a:p>
          </p:txBody>
        </p:sp>
      </p:grpSp>
      <p:grpSp>
        <p:nvGrpSpPr>
          <p:cNvPr id="13" name="25 Grupo"/>
          <p:cNvGrpSpPr/>
          <p:nvPr/>
        </p:nvGrpSpPr>
        <p:grpSpPr>
          <a:xfrm>
            <a:off x="6438182" y="1160880"/>
            <a:ext cx="1620357" cy="3133602"/>
            <a:chOff x="4779959" y="1167609"/>
            <a:chExt cx="2250074" cy="3776270"/>
          </a:xfrm>
        </p:grpSpPr>
        <p:sp>
          <p:nvSpPr>
            <p:cNvPr id="14" name="14 Anillo"/>
            <p:cNvSpPr/>
            <p:nvPr/>
          </p:nvSpPr>
          <p:spPr>
            <a:xfrm>
              <a:off x="4779959" y="3176970"/>
              <a:ext cx="1766909" cy="1766909"/>
            </a:xfrm>
            <a:prstGeom prst="donut">
              <a:avLst>
                <a:gd name="adj" fmla="val 20000"/>
              </a:avLst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15 Forma libre"/>
            <p:cNvSpPr/>
            <p:nvPr/>
          </p:nvSpPr>
          <p:spPr>
            <a:xfrm rot="17700000">
              <a:off x="5402538" y="1736578"/>
              <a:ext cx="2196464" cy="1058526"/>
            </a:xfrm>
            <a:custGeom>
              <a:avLst/>
              <a:gdLst>
                <a:gd name="connsiteX0" fmla="*/ 0 w 2196464"/>
                <a:gd name="connsiteY0" fmla="*/ 0 h 1058526"/>
                <a:gd name="connsiteX1" fmla="*/ 2196464 w 2196464"/>
                <a:gd name="connsiteY1" fmla="*/ 0 h 1058526"/>
                <a:gd name="connsiteX2" fmla="*/ 2196464 w 2196464"/>
                <a:gd name="connsiteY2" fmla="*/ 1058526 h 1058526"/>
                <a:gd name="connsiteX3" fmla="*/ 0 w 2196464"/>
                <a:gd name="connsiteY3" fmla="*/ 1058526 h 1058526"/>
                <a:gd name="connsiteX4" fmla="*/ 0 w 2196464"/>
                <a:gd name="connsiteY4" fmla="*/ 0 h 1058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6464" h="1058526">
                  <a:moveTo>
                    <a:pt x="0" y="0"/>
                  </a:moveTo>
                  <a:lnTo>
                    <a:pt x="2196464" y="0"/>
                  </a:lnTo>
                  <a:lnTo>
                    <a:pt x="2196464" y="1058526"/>
                  </a:lnTo>
                  <a:lnTo>
                    <a:pt x="0" y="105852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8420" tIns="0" rIns="0" bIns="0" numCol="1" spcCol="1270" anchor="ctr" anchorCtr="0">
              <a:noAutofit/>
            </a:bodyPr>
            <a:lstStyle/>
            <a:p>
              <a:pPr lvl="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300" kern="1200" dirty="0" smtClean="0">
                  <a:latin typeface="Tw Cen MT" panose="020B0602020104020603" pitchFamily="34" charset="0"/>
                </a:rPr>
                <a:t>4. </a:t>
              </a:r>
              <a:r>
                <a:rPr lang="es-MX" kern="1200" dirty="0" smtClean="0">
                  <a:latin typeface="Tw Cen MT" panose="020B0602020104020603" pitchFamily="34" charset="0"/>
                </a:rPr>
                <a:t>Establecimiento de reglas de análisis</a:t>
              </a:r>
              <a:endParaRPr lang="es-MX" kern="1200" dirty="0">
                <a:latin typeface="Tw Cen MT" panose="020B0602020104020603" pitchFamily="34" charset="0"/>
              </a:endParaRPr>
            </a:p>
          </p:txBody>
        </p:sp>
      </p:grpSp>
      <p:grpSp>
        <p:nvGrpSpPr>
          <p:cNvPr id="16" name="26 Grupo"/>
          <p:cNvGrpSpPr/>
          <p:nvPr/>
        </p:nvGrpSpPr>
        <p:grpSpPr>
          <a:xfrm>
            <a:off x="7743916" y="3595127"/>
            <a:ext cx="1088414" cy="2227717"/>
            <a:chOff x="6085692" y="3601856"/>
            <a:chExt cx="1511403" cy="2684598"/>
          </a:xfrm>
        </p:grpSpPr>
        <p:sp>
          <p:nvSpPr>
            <p:cNvPr id="17" name="16 Elipse"/>
            <p:cNvSpPr/>
            <p:nvPr/>
          </p:nvSpPr>
          <p:spPr>
            <a:xfrm>
              <a:off x="6679958" y="3601856"/>
              <a:ext cx="917137" cy="917137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17 Forma libre"/>
            <p:cNvSpPr/>
            <p:nvPr/>
          </p:nvSpPr>
          <p:spPr>
            <a:xfrm rot="17700000">
              <a:off x="5593734" y="4878367"/>
              <a:ext cx="1900045" cy="916130"/>
            </a:xfrm>
            <a:custGeom>
              <a:avLst/>
              <a:gdLst>
                <a:gd name="connsiteX0" fmla="*/ 0 w 1900045"/>
                <a:gd name="connsiteY0" fmla="*/ 0 h 916130"/>
                <a:gd name="connsiteX1" fmla="*/ 1900045 w 1900045"/>
                <a:gd name="connsiteY1" fmla="*/ 0 h 916130"/>
                <a:gd name="connsiteX2" fmla="*/ 1900045 w 1900045"/>
                <a:gd name="connsiteY2" fmla="*/ 916130 h 916130"/>
                <a:gd name="connsiteX3" fmla="*/ 0 w 1900045"/>
                <a:gd name="connsiteY3" fmla="*/ 916130 h 916130"/>
                <a:gd name="connsiteX4" fmla="*/ 0 w 1900045"/>
                <a:gd name="connsiteY4" fmla="*/ 0 h 916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0045" h="916130">
                  <a:moveTo>
                    <a:pt x="0" y="0"/>
                  </a:moveTo>
                  <a:lnTo>
                    <a:pt x="1900045" y="0"/>
                  </a:lnTo>
                  <a:lnTo>
                    <a:pt x="1900045" y="916130"/>
                  </a:lnTo>
                  <a:lnTo>
                    <a:pt x="0" y="91613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-1" tIns="0" rIns="58420" bIns="-1" numCol="1" spcCol="1270" anchor="ctr" anchorCtr="0">
              <a:noAutofit/>
            </a:bodyPr>
            <a:lstStyle/>
            <a:p>
              <a:pPr lvl="0" algn="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300" kern="1200" dirty="0" smtClean="0">
                  <a:latin typeface="Tw Cen MT" panose="020B0602020104020603" pitchFamily="34" charset="0"/>
                </a:rPr>
                <a:t>5. </a:t>
              </a:r>
              <a:r>
                <a:rPr lang="es-MX" kern="1200" dirty="0" smtClean="0">
                  <a:latin typeface="Tw Cen MT" panose="020B0602020104020603" pitchFamily="34" charset="0"/>
                </a:rPr>
                <a:t>Códigos de clasificación y categorías </a:t>
              </a:r>
              <a:endParaRPr lang="es-MX" kern="1200" dirty="0">
                <a:latin typeface="Tw Cen MT" panose="020B0602020104020603" pitchFamily="34" charset="0"/>
              </a:endParaRPr>
            </a:p>
          </p:txBody>
        </p:sp>
      </p:grpSp>
      <p:grpSp>
        <p:nvGrpSpPr>
          <p:cNvPr id="19" name="27 Grupo"/>
          <p:cNvGrpSpPr/>
          <p:nvPr/>
        </p:nvGrpSpPr>
        <p:grpSpPr>
          <a:xfrm>
            <a:off x="8794002" y="3595127"/>
            <a:ext cx="1088414" cy="2227717"/>
            <a:chOff x="7135778" y="3601856"/>
            <a:chExt cx="1511403" cy="2684598"/>
          </a:xfrm>
        </p:grpSpPr>
        <p:sp>
          <p:nvSpPr>
            <p:cNvPr id="20" name="19 Elipse"/>
            <p:cNvSpPr/>
            <p:nvPr/>
          </p:nvSpPr>
          <p:spPr>
            <a:xfrm>
              <a:off x="7730044" y="3601856"/>
              <a:ext cx="917137" cy="917137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20 Forma libre"/>
            <p:cNvSpPr/>
            <p:nvPr/>
          </p:nvSpPr>
          <p:spPr>
            <a:xfrm rot="17700000">
              <a:off x="6643820" y="4878367"/>
              <a:ext cx="1900045" cy="916130"/>
            </a:xfrm>
            <a:custGeom>
              <a:avLst/>
              <a:gdLst>
                <a:gd name="connsiteX0" fmla="*/ 0 w 1900045"/>
                <a:gd name="connsiteY0" fmla="*/ 0 h 916130"/>
                <a:gd name="connsiteX1" fmla="*/ 1900045 w 1900045"/>
                <a:gd name="connsiteY1" fmla="*/ 0 h 916130"/>
                <a:gd name="connsiteX2" fmla="*/ 1900045 w 1900045"/>
                <a:gd name="connsiteY2" fmla="*/ 916130 h 916130"/>
                <a:gd name="connsiteX3" fmla="*/ 0 w 1900045"/>
                <a:gd name="connsiteY3" fmla="*/ 916130 h 916130"/>
                <a:gd name="connsiteX4" fmla="*/ 0 w 1900045"/>
                <a:gd name="connsiteY4" fmla="*/ 0 h 916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0045" h="916130">
                  <a:moveTo>
                    <a:pt x="0" y="0"/>
                  </a:moveTo>
                  <a:lnTo>
                    <a:pt x="1900045" y="0"/>
                  </a:lnTo>
                  <a:lnTo>
                    <a:pt x="1900045" y="916130"/>
                  </a:lnTo>
                  <a:lnTo>
                    <a:pt x="0" y="91613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-1" tIns="0" rIns="58420" bIns="-1" numCol="1" spcCol="1270" anchor="ctr" anchorCtr="0">
              <a:noAutofit/>
            </a:bodyPr>
            <a:lstStyle/>
            <a:p>
              <a:pPr lvl="0" algn="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300" kern="1200" dirty="0" smtClean="0">
                  <a:latin typeface="Tw Cen MT" panose="020B0602020104020603" pitchFamily="34" charset="0"/>
                </a:rPr>
                <a:t>6. </a:t>
              </a:r>
              <a:r>
                <a:rPr lang="es-MX" kern="1200" dirty="0" smtClean="0">
                  <a:latin typeface="Tw Cen MT" panose="020B0602020104020603" pitchFamily="34" charset="0"/>
                </a:rPr>
                <a:t>Integración de resultados</a:t>
              </a:r>
              <a:endParaRPr lang="es-MX" kern="1200" dirty="0">
                <a:latin typeface="Tw Cen MT" panose="020B06020201040206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216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043" y="3122241"/>
            <a:ext cx="8694539" cy="1496168"/>
          </a:xfrm>
        </p:spPr>
        <p:txBody>
          <a:bodyPr/>
          <a:lstStyle/>
          <a:p>
            <a:pPr algn="ctr"/>
            <a:r>
              <a:rPr lang="es-ES_tradnl" b="1" dirty="0" smtClean="0">
                <a:solidFill>
                  <a:schemeClr val="bg1"/>
                </a:solidFill>
              </a:rPr>
              <a:t>Metodología</a:t>
            </a:r>
            <a:endParaRPr lang="es-ES_trad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0931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3"/>
          <p:cNvSpPr>
            <a:spLocks noGrp="1"/>
          </p:cNvSpPr>
          <p:nvPr>
            <p:ph sz="half" idx="2"/>
          </p:nvPr>
        </p:nvSpPr>
        <p:spPr>
          <a:xfrm>
            <a:off x="2511615" y="1820680"/>
            <a:ext cx="7146735" cy="4324864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s-MX" sz="2800" dirty="0" smtClean="0">
                <a:latin typeface="Tw Cen MT" panose="020B0602020104020603" pitchFamily="34" charset="0"/>
              </a:rPr>
              <a:t>El </a:t>
            </a:r>
            <a:r>
              <a:rPr lang="es-MX" sz="2800" dirty="0">
                <a:latin typeface="Tw Cen MT" panose="020B0602020104020603" pitchFamily="34" charset="0"/>
              </a:rPr>
              <a:t>estudio a realizar consta de tres etapas: </a:t>
            </a:r>
            <a:r>
              <a:rPr lang="es-MX" sz="2800" dirty="0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(1) diagnóstico</a:t>
            </a:r>
            <a:r>
              <a:rPr lang="es-MX" sz="2800" dirty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, </a:t>
            </a:r>
            <a:r>
              <a:rPr lang="es-MX" sz="2800" dirty="0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(2) diseño </a:t>
            </a:r>
            <a:r>
              <a:rPr lang="es-MX" sz="2800" dirty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e </a:t>
            </a:r>
            <a:r>
              <a:rPr lang="es-MX" sz="2800" dirty="0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(3) implementación.</a:t>
            </a:r>
          </a:p>
          <a:p>
            <a:pPr marL="0" lvl="0" indent="0">
              <a:buNone/>
            </a:pPr>
            <a:endParaRPr lang="es-MX" sz="2800" dirty="0">
              <a:solidFill>
                <a:srgbClr val="FF0000"/>
              </a:solidFill>
              <a:latin typeface="Tw Cen MT" panose="020B0602020104020603" pitchFamily="34" charset="0"/>
            </a:endParaRPr>
          </a:p>
          <a:p>
            <a:pPr marL="0" lvl="0" indent="0">
              <a:buNone/>
            </a:pPr>
            <a:r>
              <a:rPr lang="es-MX" sz="2800" dirty="0" smtClean="0">
                <a:latin typeface="Tw Cen MT" panose="020B0602020104020603" pitchFamily="34" charset="0"/>
              </a:rPr>
              <a:t>Es una  investigación  </a:t>
            </a:r>
            <a:r>
              <a:rPr lang="es-MX" sz="2800" dirty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descriptiva</a:t>
            </a:r>
            <a:r>
              <a:rPr lang="es-MX" sz="2800" dirty="0">
                <a:latin typeface="Tw Cen MT" panose="020B0602020104020603" pitchFamily="34" charset="0"/>
              </a:rPr>
              <a:t> bajo el </a:t>
            </a:r>
            <a:r>
              <a:rPr lang="es-MX" sz="2800" dirty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paradigma </a:t>
            </a:r>
            <a:r>
              <a:rPr lang="es-MX" sz="2800" dirty="0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cualitativo.</a:t>
            </a:r>
          </a:p>
          <a:p>
            <a:pPr marL="0" lvl="0" indent="0">
              <a:buNone/>
            </a:pPr>
            <a:endParaRPr lang="es-MX" sz="2800" dirty="0">
              <a:solidFill>
                <a:srgbClr val="FF0000"/>
              </a:solidFill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s-MX" sz="2800" dirty="0" smtClean="0">
                <a:latin typeface="Tw Cen MT" panose="020B0602020104020603" pitchFamily="34" charset="0"/>
              </a:rPr>
              <a:t>Se  </a:t>
            </a:r>
            <a:r>
              <a:rPr lang="es-MX" sz="2800" dirty="0">
                <a:latin typeface="Tw Cen MT" panose="020B0602020104020603" pitchFamily="34" charset="0"/>
              </a:rPr>
              <a:t>analizarán los mensajes institucionales </a:t>
            </a:r>
            <a:r>
              <a:rPr lang="es-ES_tradnl" sz="2800" dirty="0" smtClean="0">
                <a:latin typeface="Tw Cen MT" panose="020B0602020104020603" pitchFamily="34" charset="0"/>
              </a:rPr>
              <a:t>utilizando </a:t>
            </a:r>
            <a:r>
              <a:rPr lang="es-ES_tradnl" sz="2800" dirty="0">
                <a:latin typeface="Tw Cen MT" panose="020B0602020104020603" pitchFamily="34" charset="0"/>
              </a:rPr>
              <a:t>el análisis de </a:t>
            </a:r>
            <a:r>
              <a:rPr lang="es-ES_tradnl" sz="2800" dirty="0" smtClean="0">
                <a:latin typeface="Tw Cen MT" panose="020B0602020104020603" pitchFamily="34" charset="0"/>
              </a:rPr>
              <a:t>contenido</a:t>
            </a:r>
            <a:r>
              <a:rPr lang="es-ES_tradnl" sz="2800" dirty="0">
                <a:latin typeface="Tw Cen MT" panose="020B0602020104020603" pitchFamily="34" charset="0"/>
              </a:rPr>
              <a:t> </a:t>
            </a:r>
            <a:r>
              <a:rPr lang="es-ES_tradnl" sz="2800" dirty="0" smtClean="0">
                <a:latin typeface="Tw Cen MT" panose="020B0602020104020603" pitchFamily="34" charset="0"/>
              </a:rPr>
              <a:t>propuesto por </a:t>
            </a:r>
            <a:r>
              <a:rPr lang="es-ES_tradnl" sz="2800" dirty="0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Cáceres (2006).</a:t>
            </a:r>
            <a:endParaRPr lang="es-ES_tradnl" sz="2800" dirty="0">
              <a:solidFill>
                <a:schemeClr val="accent2">
                  <a:lumMod val="75000"/>
                </a:schemeClr>
              </a:solidFill>
              <a:latin typeface="Tw Cen MT" panose="020B0602020104020603" pitchFamily="34" charset="0"/>
            </a:endParaRPr>
          </a:p>
        </p:txBody>
      </p:sp>
      <p:sp>
        <p:nvSpPr>
          <p:cNvPr id="3" name="1 Rectángulo"/>
          <p:cNvSpPr/>
          <p:nvPr/>
        </p:nvSpPr>
        <p:spPr>
          <a:xfrm>
            <a:off x="2511616" y="684772"/>
            <a:ext cx="319659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4400" b="1" dirty="0" smtClean="0">
                <a:solidFill>
                  <a:schemeClr val="bg2">
                    <a:lumMod val="25000"/>
                  </a:schemeClr>
                </a:solidFill>
                <a:latin typeface="Tw Cen MT" panose="020B0602020104020603" pitchFamily="34" charset="0"/>
              </a:rPr>
              <a:t>Metodología</a:t>
            </a:r>
            <a:endParaRPr lang="es-MX" sz="4400" b="1" dirty="0">
              <a:solidFill>
                <a:schemeClr val="bg2">
                  <a:lumMod val="25000"/>
                </a:schemeClr>
              </a:solidFill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098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549525" y="271614"/>
            <a:ext cx="7094538" cy="2116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008035">
              <a:lnSpc>
                <a:spcPct val="90000"/>
              </a:lnSpc>
              <a:spcBef>
                <a:spcPts val="1102"/>
              </a:spcBef>
            </a:pPr>
            <a:r>
              <a:rPr lang="es-MX" sz="3600" b="1" dirty="0">
                <a:solidFill>
                  <a:srgbClr val="ED7D31">
                    <a:lumMod val="75000"/>
                  </a:srgbClr>
                </a:solidFill>
                <a:latin typeface="Tw Cen MT" panose="020B0602020104020603" pitchFamily="34" charset="0"/>
              </a:rPr>
              <a:t>Primera </a:t>
            </a:r>
            <a:r>
              <a:rPr lang="es-MX" sz="3600" b="1" dirty="0" smtClean="0">
                <a:solidFill>
                  <a:srgbClr val="ED7D31">
                    <a:lumMod val="75000"/>
                  </a:srgbClr>
                </a:solidFill>
                <a:latin typeface="Tw Cen MT" panose="020B0602020104020603" pitchFamily="34" charset="0"/>
              </a:rPr>
              <a:t>etapa: Diagnóstico</a:t>
            </a:r>
            <a:endParaRPr lang="es-MX" sz="3600" b="1" dirty="0">
              <a:solidFill>
                <a:srgbClr val="ED7D31">
                  <a:lumMod val="75000"/>
                </a:srgbClr>
              </a:solidFill>
              <a:latin typeface="Tw Cen MT" panose="020B0602020104020603" pitchFamily="34" charset="0"/>
            </a:endParaRPr>
          </a:p>
          <a:p>
            <a:pPr lvl="0" defTabSz="1008035">
              <a:lnSpc>
                <a:spcPct val="90000"/>
              </a:lnSpc>
              <a:spcBef>
                <a:spcPts val="1102"/>
              </a:spcBef>
            </a:pPr>
            <a:r>
              <a:rPr lang="es-MX" sz="2400" dirty="0" smtClean="0">
                <a:solidFill>
                  <a:prstClr val="black"/>
                </a:solidFill>
                <a:latin typeface="Tw Cen MT" panose="020B0602020104020603" pitchFamily="34" charset="0"/>
              </a:rPr>
              <a:t>Consiste </a:t>
            </a:r>
            <a:r>
              <a:rPr lang="es-MX" sz="2400" dirty="0">
                <a:solidFill>
                  <a:srgbClr val="ED7D31">
                    <a:lumMod val="75000"/>
                  </a:srgbClr>
                </a:solidFill>
                <a:latin typeface="Tw Cen MT" panose="020B0602020104020603" pitchFamily="34" charset="0"/>
              </a:rPr>
              <a:t>elaborar un diagnóstico </a:t>
            </a:r>
            <a:r>
              <a:rPr lang="es-MX" sz="2400" dirty="0">
                <a:solidFill>
                  <a:prstClr val="black"/>
                </a:solidFill>
                <a:latin typeface="Tw Cen MT" panose="020B0602020104020603" pitchFamily="34" charset="0"/>
              </a:rPr>
              <a:t>que permita determinar si la dependencia ha emitido mensajes diferenciando la comunicación gubernamental y comunicación política</a:t>
            </a:r>
            <a:r>
              <a:rPr lang="es-MX" sz="2800" dirty="0">
                <a:solidFill>
                  <a:prstClr val="black"/>
                </a:solidFill>
                <a:latin typeface="Tw Cen MT" panose="020B0602020104020603" pitchFamily="34" charset="0"/>
              </a:rPr>
              <a:t>.</a:t>
            </a:r>
          </a:p>
        </p:txBody>
      </p:sp>
      <p:sp>
        <p:nvSpPr>
          <p:cNvPr id="3" name="Rectángulo 2"/>
          <p:cNvSpPr/>
          <p:nvPr/>
        </p:nvSpPr>
        <p:spPr>
          <a:xfrm>
            <a:off x="2549525" y="2576474"/>
            <a:ext cx="709453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Tipo y diseño: </a:t>
            </a:r>
            <a:r>
              <a:rPr lang="es-MX" sz="2400" dirty="0">
                <a:latin typeface="Tw Cen MT" panose="020B0602020104020603" pitchFamily="34" charset="0"/>
              </a:rPr>
              <a:t>Descriptivo – cualitativo.</a:t>
            </a:r>
          </a:p>
          <a:p>
            <a:endParaRPr lang="es-MX" sz="2400" dirty="0" smtClean="0">
              <a:latin typeface="Tw Cen MT" panose="020B0602020104020603" pitchFamily="34" charset="0"/>
            </a:endParaRPr>
          </a:p>
          <a:p>
            <a:r>
              <a:rPr lang="es-MX" sz="2400" dirty="0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Informantes </a:t>
            </a:r>
            <a:r>
              <a:rPr lang="es-MX" sz="2400" dirty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clave: </a:t>
            </a:r>
          </a:p>
          <a:p>
            <a:r>
              <a:rPr lang="es-MX" sz="2400" dirty="0">
                <a:latin typeface="Tw Cen MT" panose="020B0602020104020603" pitchFamily="34" charset="0"/>
              </a:rPr>
              <a:t>Área 1: </a:t>
            </a:r>
            <a:r>
              <a:rPr lang="es-MX" sz="2400" dirty="0" smtClean="0">
                <a:latin typeface="Tw Cen MT" panose="020B0602020104020603" pitchFamily="34" charset="0"/>
              </a:rPr>
              <a:t>Funcionarios </a:t>
            </a:r>
            <a:r>
              <a:rPr lang="es-MX" sz="2400" dirty="0">
                <a:latin typeface="Tw Cen MT" panose="020B0602020104020603" pitchFamily="34" charset="0"/>
              </a:rPr>
              <a:t>y ex funcionarios que han estado a cargo del área de Comunicación Social en </a:t>
            </a:r>
            <a:r>
              <a:rPr lang="es-MX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los últimos 10 años.</a:t>
            </a:r>
          </a:p>
          <a:p>
            <a:r>
              <a:rPr lang="es-MX" sz="2400" dirty="0">
                <a:latin typeface="Tw Cen MT" panose="020B0602020104020603" pitchFamily="34" charset="0"/>
              </a:rPr>
              <a:t>Área 2: </a:t>
            </a:r>
            <a:r>
              <a:rPr lang="es-MX" sz="2400" dirty="0" smtClean="0">
                <a:latin typeface="Tw Cen MT" panose="020B0602020104020603" pitchFamily="34" charset="0"/>
              </a:rPr>
              <a:t>Funcionario </a:t>
            </a:r>
            <a:r>
              <a:rPr lang="es-MX" sz="2400" dirty="0">
                <a:latin typeface="Tw Cen MT" panose="020B0602020104020603" pitchFamily="34" charset="0"/>
              </a:rPr>
              <a:t>a cargo del seguimiento del </a:t>
            </a:r>
            <a:r>
              <a:rPr lang="es-MX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Plan Municipal de Desarrollo.</a:t>
            </a:r>
          </a:p>
          <a:p>
            <a:endParaRPr lang="es-MX" sz="2400" dirty="0">
              <a:latin typeface="Tw Cen MT" panose="020B0602020104020603" pitchFamily="34" charset="0"/>
            </a:endParaRPr>
          </a:p>
          <a:p>
            <a:pPr algn="just"/>
            <a:r>
              <a:rPr lang="es-MX" sz="2400" dirty="0">
                <a:latin typeface="Tw Cen MT" panose="020B0602020104020603" pitchFamily="34" charset="0"/>
              </a:rPr>
              <a:t>Criterios de selección: (1) capacidad operativa de recolección y análisis, (2) su entendimiento del fenómeno; y (3) la naturaleza del fenómeno bajo análisis. </a:t>
            </a:r>
            <a:r>
              <a:rPr lang="es-ES" sz="2400" i="1" dirty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(Hernández, Fernández, Baptista (2014)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287727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520950" y="812309"/>
            <a:ext cx="5038725" cy="611603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1008035">
              <a:lnSpc>
                <a:spcPct val="90000"/>
              </a:lnSpc>
              <a:spcBef>
                <a:spcPts val="1102"/>
              </a:spcBef>
            </a:pPr>
            <a:endParaRPr lang="es-MX" sz="3200" dirty="0">
              <a:solidFill>
                <a:prstClr val="black"/>
              </a:solidFill>
              <a:latin typeface="Tw Cen MT" panose="020B0602020104020603" pitchFamily="34" charset="0"/>
            </a:endParaRPr>
          </a:p>
          <a:p>
            <a:pPr marL="252009" lvl="0" indent="-252009" defTabSz="1008035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Char char="•"/>
            </a:pPr>
            <a:r>
              <a:rPr lang="es-MX" sz="3200" dirty="0">
                <a:solidFill>
                  <a:srgbClr val="ED7D31">
                    <a:lumMod val="75000"/>
                  </a:srgbClr>
                </a:solidFill>
                <a:latin typeface="Tw Cen MT" panose="020B0602020104020603" pitchFamily="34" charset="0"/>
              </a:rPr>
              <a:t>Instrumentos: </a:t>
            </a:r>
            <a:r>
              <a:rPr lang="es-MX" sz="3200" dirty="0">
                <a:solidFill>
                  <a:prstClr val="black"/>
                </a:solidFill>
                <a:latin typeface="Tw Cen MT" panose="020B0602020104020603" pitchFamily="34" charset="0"/>
              </a:rPr>
              <a:t>Entrevista </a:t>
            </a:r>
            <a:r>
              <a:rPr lang="es-MX" sz="3200" dirty="0" err="1">
                <a:solidFill>
                  <a:prstClr val="black"/>
                </a:solidFill>
                <a:latin typeface="Tw Cen MT" panose="020B0602020104020603" pitchFamily="34" charset="0"/>
              </a:rPr>
              <a:t>semi</a:t>
            </a:r>
            <a:r>
              <a:rPr lang="es-MX" sz="3200" dirty="0">
                <a:solidFill>
                  <a:prstClr val="black"/>
                </a:solidFill>
                <a:latin typeface="Tw Cen MT" panose="020B0602020104020603" pitchFamily="34" charset="0"/>
              </a:rPr>
              <a:t>-estructurada.</a:t>
            </a:r>
          </a:p>
          <a:p>
            <a:pPr marL="252009" lvl="0" indent="-252009" defTabSz="1008035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Char char="•"/>
            </a:pPr>
            <a:endParaRPr lang="es-MX" sz="3200" dirty="0">
              <a:solidFill>
                <a:prstClr val="black"/>
              </a:solidFill>
              <a:latin typeface="Tw Cen MT" panose="020B0602020104020603" pitchFamily="34" charset="0"/>
            </a:endParaRPr>
          </a:p>
          <a:p>
            <a:pPr marL="252009" lvl="0" indent="-252009" defTabSz="1008035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Char char="•"/>
            </a:pPr>
            <a:r>
              <a:rPr lang="es-MX" sz="3200" dirty="0">
                <a:solidFill>
                  <a:srgbClr val="ED7D31">
                    <a:lumMod val="75000"/>
                  </a:srgbClr>
                </a:solidFill>
                <a:latin typeface="Tw Cen MT" panose="020B0602020104020603" pitchFamily="34" charset="0"/>
              </a:rPr>
              <a:t>Validez y confiabilidad: </a:t>
            </a:r>
            <a:r>
              <a:rPr lang="es-MX" sz="3200" dirty="0">
                <a:solidFill>
                  <a:prstClr val="black"/>
                </a:solidFill>
                <a:latin typeface="Tw Cen MT" panose="020B0602020104020603" pitchFamily="34" charset="0"/>
              </a:rPr>
              <a:t>Por juicio de expertos.</a:t>
            </a:r>
          </a:p>
          <a:p>
            <a:pPr marL="252009" lvl="0" indent="-252009" defTabSz="1008035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Char char="•"/>
            </a:pPr>
            <a:endParaRPr lang="es-MX" sz="3200" dirty="0">
              <a:solidFill>
                <a:prstClr val="black"/>
              </a:solidFill>
              <a:latin typeface="Tw Cen MT" panose="020B0602020104020603" pitchFamily="34" charset="0"/>
            </a:endParaRPr>
          </a:p>
          <a:p>
            <a:pPr marL="252009" lvl="0" indent="-252009" defTabSz="1008035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Char char="•"/>
            </a:pPr>
            <a:r>
              <a:rPr lang="es-MX" sz="3200" dirty="0">
                <a:solidFill>
                  <a:srgbClr val="ED7D31">
                    <a:lumMod val="75000"/>
                  </a:srgbClr>
                </a:solidFill>
                <a:latin typeface="Tw Cen MT" panose="020B0602020104020603" pitchFamily="34" charset="0"/>
              </a:rPr>
              <a:t>Plan de análisis de la información:  </a:t>
            </a:r>
            <a:r>
              <a:rPr lang="es-MX" sz="3200" dirty="0">
                <a:solidFill>
                  <a:prstClr val="black"/>
                </a:solidFill>
                <a:latin typeface="Tw Cen MT" panose="020B0602020104020603" pitchFamily="34" charset="0"/>
              </a:rPr>
              <a:t>Se generará un diagnóstico a partir de los resultados arrojados por instrumento.</a:t>
            </a:r>
          </a:p>
        </p:txBody>
      </p:sp>
    </p:spTree>
    <p:extLst>
      <p:ext uri="{BB962C8B-B14F-4D97-AF65-F5344CB8AC3E}">
        <p14:creationId xmlns:p14="http://schemas.microsoft.com/office/powerpoint/2010/main" val="198267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2573242" y="282234"/>
            <a:ext cx="7672866" cy="1496168"/>
          </a:xfrm>
        </p:spPr>
        <p:txBody>
          <a:bodyPr>
            <a:noAutofit/>
          </a:bodyPr>
          <a:lstStyle/>
          <a:p>
            <a:r>
              <a:rPr lang="es-ES_tradnl" sz="3200" b="1" dirty="0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Segunda etapa: Diseño del Modelo de Evaluación.</a:t>
            </a:r>
            <a:endParaRPr lang="es-ES_tradnl" sz="3200" b="1" dirty="0">
              <a:solidFill>
                <a:schemeClr val="accent2">
                  <a:lumMod val="75000"/>
                </a:schemeClr>
              </a:solidFill>
              <a:latin typeface="Tw Cen MT" panose="020B0602020104020603" pitchFamily="34" charset="0"/>
            </a:endParaRPr>
          </a:p>
        </p:txBody>
      </p:sp>
      <p:sp>
        <p:nvSpPr>
          <p:cNvPr id="4" name="4 Rectángulo"/>
          <p:cNvSpPr/>
          <p:nvPr/>
        </p:nvSpPr>
        <p:spPr>
          <a:xfrm>
            <a:off x="2573242" y="1692032"/>
            <a:ext cx="74746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Consiste en </a:t>
            </a:r>
            <a:r>
              <a:rPr lang="es-ES_tradnl" sz="2800" dirty="0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confeccionar el  </a:t>
            </a:r>
            <a:r>
              <a:rPr lang="es-ES_tradnl" sz="2800" dirty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modelo </a:t>
            </a:r>
            <a:r>
              <a:rPr lang="es-ES_tradnl" sz="2800" dirty="0">
                <a:latin typeface="Tw Cen MT" panose="020B0602020104020603" pitchFamily="34" charset="0"/>
              </a:rPr>
              <a:t>a partir  del marco teórico y el </a:t>
            </a:r>
            <a:r>
              <a:rPr lang="es-ES_tradnl" sz="2800" dirty="0" smtClean="0">
                <a:latin typeface="Tw Cen MT" panose="020B0602020104020603" pitchFamily="34" charset="0"/>
              </a:rPr>
              <a:t>análisis diagnóstico </a:t>
            </a:r>
            <a:r>
              <a:rPr lang="es-ES_tradnl" sz="2800" dirty="0">
                <a:latin typeface="Tw Cen MT" panose="020B0602020104020603" pitchFamily="34" charset="0"/>
              </a:rPr>
              <a:t>de la información de la etapa </a:t>
            </a:r>
            <a:r>
              <a:rPr lang="es-ES_tradnl" sz="2800" dirty="0" smtClean="0">
                <a:latin typeface="Tw Cen MT" panose="020B0602020104020603" pitchFamily="34" charset="0"/>
              </a:rPr>
              <a:t>uno.</a:t>
            </a:r>
            <a:endParaRPr lang="es-MX" sz="2800" dirty="0">
              <a:latin typeface="Tw Cen MT" panose="020B0602020104020603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573242" y="3041836"/>
            <a:ext cx="7123113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MX" dirty="0">
              <a:latin typeface="Tw Cen MT" panose="020B0602020104020603" pitchFamily="34" charset="0"/>
            </a:endParaRPr>
          </a:p>
          <a:p>
            <a:r>
              <a:rPr lang="es-MX" sz="2800" dirty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Tipo y diseño: </a:t>
            </a:r>
            <a:r>
              <a:rPr lang="es-MX" sz="2800" dirty="0">
                <a:latin typeface="Tw Cen MT" panose="020B0602020104020603" pitchFamily="34" charset="0"/>
              </a:rPr>
              <a:t>Descriptivo – cualitativo.</a:t>
            </a:r>
          </a:p>
          <a:p>
            <a:endParaRPr lang="es-MX" sz="2800" dirty="0">
              <a:solidFill>
                <a:srgbClr val="FF0000"/>
              </a:solidFill>
              <a:latin typeface="Tw Cen MT" panose="020B0602020104020603" pitchFamily="34" charset="0"/>
            </a:endParaRPr>
          </a:p>
          <a:p>
            <a:r>
              <a:rPr lang="es-MX" sz="2800" dirty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Unidades de análisis: </a:t>
            </a:r>
            <a:r>
              <a:rPr lang="es-MX" sz="2800" dirty="0">
                <a:latin typeface="Tw Cen MT" panose="020B0602020104020603" pitchFamily="34" charset="0"/>
              </a:rPr>
              <a:t>Fuentes bibliográficas.</a:t>
            </a:r>
          </a:p>
          <a:p>
            <a:endParaRPr lang="es-MX" sz="2800" dirty="0">
              <a:latin typeface="Tw Cen MT" panose="020B0602020104020603" pitchFamily="34" charset="0"/>
            </a:endParaRPr>
          </a:p>
          <a:p>
            <a:r>
              <a:rPr lang="es-MX" sz="2800" dirty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Instrumentos: </a:t>
            </a:r>
            <a:r>
              <a:rPr lang="es-MX" sz="2800" dirty="0">
                <a:latin typeface="Tw Cen MT" panose="020B0602020104020603" pitchFamily="34" charset="0"/>
              </a:rPr>
              <a:t>Revisión documental</a:t>
            </a:r>
          </a:p>
          <a:p>
            <a:endParaRPr lang="es-MX" sz="2800" dirty="0">
              <a:latin typeface="Tw Cen MT" panose="020B0602020104020603" pitchFamily="34" charset="0"/>
            </a:endParaRPr>
          </a:p>
          <a:p>
            <a:r>
              <a:rPr lang="es-MX" sz="2800" dirty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Plan de análisis de la información: </a:t>
            </a:r>
            <a:r>
              <a:rPr lang="es-MX" sz="2800" dirty="0">
                <a:latin typeface="Tw Cen MT" panose="020B0602020104020603" pitchFamily="34" charset="0"/>
              </a:rPr>
              <a:t>Generación del modelo de evaluación de las políticas de comunicación social.</a:t>
            </a:r>
          </a:p>
        </p:txBody>
      </p:sp>
    </p:spTree>
    <p:extLst>
      <p:ext uri="{BB962C8B-B14F-4D97-AF65-F5344CB8AC3E}">
        <p14:creationId xmlns:p14="http://schemas.microsoft.com/office/powerpoint/2010/main" val="198435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2497256" y="144549"/>
            <a:ext cx="7440996" cy="1496168"/>
          </a:xfrm>
        </p:spPr>
        <p:txBody>
          <a:bodyPr>
            <a:normAutofit/>
          </a:bodyPr>
          <a:lstStyle/>
          <a:p>
            <a:r>
              <a:rPr lang="es-ES_tradnl" sz="2800" b="1" dirty="0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Etapa 3: Implementación del modelo de evaluación.</a:t>
            </a:r>
            <a:endParaRPr lang="es-ES_tradnl" sz="2800" dirty="0">
              <a:solidFill>
                <a:schemeClr val="accent2">
                  <a:lumMod val="75000"/>
                </a:schemeClr>
              </a:solidFill>
              <a:latin typeface="Tw Cen MT" panose="020B0602020104020603" pitchFamily="34" charset="0"/>
            </a:endParaRPr>
          </a:p>
        </p:txBody>
      </p:sp>
      <p:sp>
        <p:nvSpPr>
          <p:cNvPr id="8" name="2 Rectángulo"/>
          <p:cNvSpPr/>
          <p:nvPr/>
        </p:nvSpPr>
        <p:spPr>
          <a:xfrm>
            <a:off x="2497256" y="1640717"/>
            <a:ext cx="74409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 smtClean="0">
                <a:latin typeface="Tw Cen MT" panose="020B0602020104020603" pitchFamily="34" charset="0"/>
              </a:rPr>
              <a:t>Consiste en aplicar </a:t>
            </a:r>
            <a:r>
              <a:rPr lang="es-MX" sz="2400" dirty="0">
                <a:latin typeface="Tw Cen MT" panose="020B0602020104020603" pitchFamily="34" charset="0"/>
              </a:rPr>
              <a:t>la evaluación de la comunicación de las políticas públicas del Ayuntamiento de Mérida a través del método de </a:t>
            </a:r>
            <a:r>
              <a:rPr lang="es-MX" sz="2400" dirty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análisis de </a:t>
            </a:r>
            <a:r>
              <a:rPr lang="es-MX" sz="2400" dirty="0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contenido propuesto por Cáceres (2006)</a:t>
            </a:r>
            <a:endParaRPr lang="es-MX" sz="2400" dirty="0">
              <a:solidFill>
                <a:schemeClr val="accent2">
                  <a:lumMod val="75000"/>
                </a:schemeClr>
              </a:solidFill>
              <a:latin typeface="Tw Cen MT" panose="020B0602020104020603" pitchFamily="34" charset="0"/>
            </a:endParaRPr>
          </a:p>
        </p:txBody>
      </p:sp>
      <p:sp>
        <p:nvSpPr>
          <p:cNvPr id="9" name="Marcador de contenido 3"/>
          <p:cNvSpPr>
            <a:spLocks noGrp="1"/>
          </p:cNvSpPr>
          <p:nvPr>
            <p:ph sz="half" idx="2"/>
          </p:nvPr>
        </p:nvSpPr>
        <p:spPr>
          <a:xfrm>
            <a:off x="2497256" y="3136885"/>
            <a:ext cx="7440996" cy="3931564"/>
          </a:xfrm>
        </p:spPr>
        <p:txBody>
          <a:bodyPr>
            <a:noAutofit/>
          </a:bodyPr>
          <a:lstStyle/>
          <a:p>
            <a:endParaRPr lang="es-MX" sz="3200" dirty="0">
              <a:latin typeface="Tw Cen MT" panose="020B0602020104020603" pitchFamily="34" charset="0"/>
            </a:endParaRPr>
          </a:p>
          <a:p>
            <a:r>
              <a:rPr lang="es-MX" sz="2800" dirty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Tipo y diseño: </a:t>
            </a:r>
            <a:r>
              <a:rPr lang="es-MX" sz="2800" dirty="0">
                <a:latin typeface="Tw Cen MT" panose="020B0602020104020603" pitchFamily="34" charset="0"/>
              </a:rPr>
              <a:t>D</a:t>
            </a:r>
            <a:r>
              <a:rPr lang="es-MX" sz="2800" dirty="0" smtClean="0">
                <a:latin typeface="Tw Cen MT" panose="020B0602020104020603" pitchFamily="34" charset="0"/>
              </a:rPr>
              <a:t>escriptivo – cualitativo.</a:t>
            </a:r>
          </a:p>
          <a:p>
            <a:endParaRPr lang="es-MX" sz="2800" dirty="0" smtClean="0">
              <a:solidFill>
                <a:srgbClr val="FF0000"/>
              </a:solidFill>
              <a:latin typeface="Tw Cen MT" panose="020B0602020104020603" pitchFamily="34" charset="0"/>
            </a:endParaRPr>
          </a:p>
          <a:p>
            <a:r>
              <a:rPr lang="es-MX" sz="2800" dirty="0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Unidades de análisis: </a:t>
            </a:r>
            <a:r>
              <a:rPr lang="es-MX" sz="2800" dirty="0" smtClean="0">
                <a:latin typeface="Tw Cen MT" panose="020B0602020104020603" pitchFamily="34" charset="0"/>
              </a:rPr>
              <a:t>Medios de difusión del mensaje emitido (comunicados de prensa; y publicaciones en twitter y </a:t>
            </a:r>
            <a:r>
              <a:rPr lang="es-MX" sz="2800" dirty="0" err="1" smtClean="0">
                <a:latin typeface="Tw Cen MT" panose="020B0602020104020603" pitchFamily="34" charset="0"/>
              </a:rPr>
              <a:t>facebook</a:t>
            </a:r>
            <a:r>
              <a:rPr lang="es-MX" sz="2800" dirty="0" smtClean="0">
                <a:latin typeface="Tw Cen MT" panose="020B0602020104020603" pitchFamily="34" charset="0"/>
              </a:rPr>
              <a:t>).</a:t>
            </a:r>
          </a:p>
          <a:p>
            <a:endParaRPr lang="es-MX" sz="2800" dirty="0">
              <a:latin typeface="Tw Cen MT" panose="020B0602020104020603" pitchFamily="34" charset="0"/>
            </a:endParaRPr>
          </a:p>
          <a:p>
            <a:r>
              <a:rPr lang="es-MX" sz="2800" dirty="0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Instrumento: </a:t>
            </a:r>
            <a:r>
              <a:rPr lang="es-MX" sz="2800" dirty="0" smtClean="0">
                <a:latin typeface="Tw Cen MT" panose="020B0602020104020603" pitchFamily="34" charset="0"/>
              </a:rPr>
              <a:t>Matriz de análisis de contenido de la comunicación de las políticas públicas</a:t>
            </a:r>
            <a:r>
              <a:rPr lang="es-MX" sz="3200" dirty="0" smtClean="0">
                <a:latin typeface="Tw Cen MT" panose="020B0602020104020603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10434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663825" y="796102"/>
            <a:ext cx="65659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dirty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Trabajo de campo: </a:t>
            </a:r>
            <a:r>
              <a:rPr lang="es-MX" sz="2800" dirty="0">
                <a:latin typeface="Tw Cen MT" panose="020B0602020104020603" pitchFamily="34" charset="0"/>
              </a:rPr>
              <a:t>Aplicación de la matriz de análisis de contenido durante 30 días.</a:t>
            </a:r>
          </a:p>
          <a:p>
            <a:endParaRPr lang="es-MX" sz="2800" dirty="0">
              <a:latin typeface="Tw Cen MT" panose="020B0602020104020603" pitchFamily="34" charset="0"/>
            </a:endParaRPr>
          </a:p>
          <a:p>
            <a:r>
              <a:rPr lang="es-MX" sz="2800" dirty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Validez y confiabilidad: </a:t>
            </a:r>
            <a:r>
              <a:rPr lang="es-MX" sz="2800" dirty="0">
                <a:latin typeface="Tw Cen MT" panose="020B0602020104020603" pitchFamily="34" charset="0"/>
              </a:rPr>
              <a:t>Juicio de expertos con perfiles relacionados con la comunicación </a:t>
            </a:r>
            <a:r>
              <a:rPr lang="es-MX" sz="2800" dirty="0" smtClean="0">
                <a:latin typeface="Tw Cen MT" panose="020B0602020104020603" pitchFamily="34" charset="0"/>
              </a:rPr>
              <a:t>social y </a:t>
            </a:r>
            <a:r>
              <a:rPr lang="es-MX" sz="2800" dirty="0">
                <a:latin typeface="Tw Cen MT" panose="020B0602020104020603" pitchFamily="34" charset="0"/>
              </a:rPr>
              <a:t>comunicación política y </a:t>
            </a:r>
            <a:r>
              <a:rPr lang="es-MX" sz="2800" dirty="0" smtClean="0">
                <a:latin typeface="Tw Cen MT" panose="020B0602020104020603" pitchFamily="34" charset="0"/>
              </a:rPr>
              <a:t>gubernamental.</a:t>
            </a:r>
            <a:endParaRPr lang="es-MX" sz="2800" dirty="0">
              <a:latin typeface="Tw Cen MT" panose="020B0602020104020603" pitchFamily="34" charset="0"/>
            </a:endParaRPr>
          </a:p>
          <a:p>
            <a:endParaRPr lang="es-MX" sz="2800" dirty="0">
              <a:latin typeface="Tw Cen MT" panose="020B0602020104020603" pitchFamily="34" charset="0"/>
            </a:endParaRPr>
          </a:p>
          <a:p>
            <a:r>
              <a:rPr lang="es-MX" sz="2800" dirty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Plan de análisis de la información: </a:t>
            </a:r>
            <a:r>
              <a:rPr lang="es-MX" sz="2800" dirty="0">
                <a:latin typeface="Tw Cen MT" panose="020B0602020104020603" pitchFamily="34" charset="0"/>
              </a:rPr>
              <a:t>Integración de resultados a partir de la matriz implementada.</a:t>
            </a:r>
          </a:p>
        </p:txBody>
      </p:sp>
    </p:spTree>
    <p:extLst>
      <p:ext uri="{BB962C8B-B14F-4D97-AF65-F5344CB8AC3E}">
        <p14:creationId xmlns:p14="http://schemas.microsoft.com/office/powerpoint/2010/main" val="395479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871538" y="1405821"/>
            <a:ext cx="862965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sz="3600" b="1" dirty="0">
                <a:solidFill>
                  <a:prstClr val="white"/>
                </a:solidFill>
                <a:latin typeface="Tw Cen MT" panose="020B0602020104020603" pitchFamily="34" charset="0"/>
              </a:rPr>
              <a:t>PROBAR LA EFICACIA DE UN </a:t>
            </a:r>
          </a:p>
          <a:p>
            <a:pPr lvl="0"/>
            <a:r>
              <a:rPr lang="es-MX" sz="3600" b="1" dirty="0">
                <a:solidFill>
                  <a:prstClr val="white"/>
                </a:solidFill>
                <a:latin typeface="Tw Cen MT" panose="020B0602020104020603" pitchFamily="34" charset="0"/>
              </a:rPr>
              <a:t>MODELO DE EVALUACIÓN DE </a:t>
            </a:r>
          </a:p>
          <a:p>
            <a:pPr lvl="0"/>
            <a:r>
              <a:rPr lang="es-MX" sz="3600" b="1" dirty="0">
                <a:solidFill>
                  <a:prstClr val="white"/>
                </a:solidFill>
                <a:latin typeface="Tw Cen MT" panose="020B0602020104020603" pitchFamily="34" charset="0"/>
              </a:rPr>
              <a:t>POLÍTICAS DE COMUNICACIÓN SOCIAL </a:t>
            </a:r>
          </a:p>
          <a:p>
            <a:pPr lvl="0"/>
            <a:endParaRPr lang="es-MX" sz="2400" dirty="0">
              <a:solidFill>
                <a:prstClr val="white"/>
              </a:solidFill>
              <a:latin typeface="Tw Cen MT" panose="020B0602020104020603" pitchFamily="34" charset="0"/>
            </a:endParaRPr>
          </a:p>
          <a:p>
            <a:pPr lvl="0"/>
            <a:r>
              <a:rPr lang="es-MX" sz="2400" dirty="0">
                <a:solidFill>
                  <a:prstClr val="white"/>
                </a:solidFill>
                <a:latin typeface="Tw Cen MT" panose="020B0602020104020603" pitchFamily="34" charset="0"/>
              </a:rPr>
              <a:t>Mtro. Mario Alonso Trujeque Lara</a:t>
            </a:r>
          </a:p>
          <a:p>
            <a:pPr lvl="0"/>
            <a:endParaRPr lang="es-MX" sz="2400" dirty="0">
              <a:solidFill>
                <a:prstClr val="white"/>
              </a:solidFill>
              <a:latin typeface="Tw Cen MT" panose="020B0602020104020603" pitchFamily="34" charset="0"/>
            </a:endParaRPr>
          </a:p>
          <a:p>
            <a:pPr lvl="0"/>
            <a:endParaRPr lang="es-MX" sz="2400" dirty="0">
              <a:solidFill>
                <a:prstClr val="white"/>
              </a:solidFill>
              <a:latin typeface="Tw Cen MT" panose="020B0602020104020603" pitchFamily="34" charset="0"/>
            </a:endParaRPr>
          </a:p>
          <a:p>
            <a:pPr lvl="0"/>
            <a:r>
              <a:rPr lang="es-MX" sz="2400" dirty="0">
                <a:solidFill>
                  <a:prstClr val="white"/>
                </a:solidFill>
                <a:latin typeface="Tw Cen MT" panose="020B0602020104020603" pitchFamily="34" charset="0"/>
              </a:rPr>
              <a:t>Universidad Anáhuac </a:t>
            </a:r>
            <a:r>
              <a:rPr lang="es-MX" sz="2400" dirty="0" err="1">
                <a:solidFill>
                  <a:prstClr val="white"/>
                </a:solidFill>
                <a:latin typeface="Tw Cen MT" panose="020B0602020104020603" pitchFamily="34" charset="0"/>
              </a:rPr>
              <a:t>Mayab</a:t>
            </a:r>
            <a:endParaRPr lang="es-MX" sz="2400" dirty="0">
              <a:solidFill>
                <a:prstClr val="white"/>
              </a:solidFill>
              <a:latin typeface="Tw Cen MT" panose="020B0602020104020603" pitchFamily="34" charset="0"/>
            </a:endParaRPr>
          </a:p>
          <a:p>
            <a:pPr lvl="0"/>
            <a:r>
              <a:rPr lang="es-MX" sz="2400" dirty="0">
                <a:solidFill>
                  <a:prstClr val="white"/>
                </a:solidFill>
                <a:latin typeface="Tw Cen MT" panose="020B0602020104020603" pitchFamily="34" charset="0"/>
              </a:rPr>
              <a:t>Febrero de </a:t>
            </a:r>
            <a:r>
              <a:rPr lang="es-MX" sz="2400" dirty="0" smtClean="0">
                <a:solidFill>
                  <a:prstClr val="white"/>
                </a:solidFill>
                <a:latin typeface="Tw Cen MT" panose="020B0602020104020603" pitchFamily="34" charset="0"/>
              </a:rPr>
              <a:t>2019</a:t>
            </a:r>
            <a:endParaRPr lang="es-MX" sz="2400" dirty="0">
              <a:solidFill>
                <a:prstClr val="white"/>
              </a:solidFill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38959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7410322"/>
              </p:ext>
            </p:extLst>
          </p:nvPr>
        </p:nvGraphicFramePr>
        <p:xfrm>
          <a:off x="2643189" y="320905"/>
          <a:ext cx="7254571" cy="6431280"/>
        </p:xfrm>
        <a:graphic>
          <a:graphicData uri="http://schemas.openxmlformats.org/drawingml/2006/table">
            <a:tbl>
              <a:tblPr firstRow="1" firstCol="1" bandRow="1"/>
              <a:tblGrid>
                <a:gridCol w="10104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68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01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250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43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40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82079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5291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9911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0" dirty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Líneas Estratégicas del </a:t>
                      </a:r>
                      <a:r>
                        <a:rPr lang="es-MX" sz="1400" b="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Plan</a:t>
                      </a:r>
                      <a:r>
                        <a:rPr lang="es-MX" sz="1400" b="0" baseline="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Municipal de Desarrollo</a:t>
                      </a:r>
                      <a:endParaRPr lang="es-ES" sz="1400" b="0" dirty="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Medio por el que se emite el mensaje</a:t>
                      </a:r>
                      <a:endParaRPr lang="es-ES" sz="1400" b="0" dirty="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0" dirty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400" b="0" dirty="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0" dirty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# de Publicaciones</a:t>
                      </a:r>
                      <a:endParaRPr lang="es-ES" sz="1400" b="0" dirty="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Fuente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(Política Púbica / Funcionario)</a:t>
                      </a:r>
                      <a:endParaRPr lang="es-ES" sz="1400" b="0" dirty="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0" dirty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Frecuencia</a:t>
                      </a:r>
                      <a:endParaRPr lang="es-ES" sz="1400" b="0" dirty="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0" dirty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Porcentaje</a:t>
                      </a:r>
                      <a:endParaRPr lang="es-ES" sz="1400" b="0" dirty="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0" dirty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400" b="0" dirty="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0" dirty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Comunicación </a:t>
                      </a:r>
                      <a:r>
                        <a:rPr lang="es-MX" sz="1400" b="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Prevaleciente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(Gubernamental / Política) </a:t>
                      </a:r>
                      <a:endParaRPr lang="es-ES" sz="1400" b="0" dirty="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  <a:lumOff val="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4865">
                <a:tc row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20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20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20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Línea Estratégica</a:t>
                      </a:r>
                      <a:endParaRPr lang="es-ES" sz="120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Mérida Sustentable</a:t>
                      </a:r>
                      <a:endParaRPr lang="es-ES" sz="120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20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Objetivo General:</a:t>
                      </a:r>
                      <a:r>
                        <a:rPr lang="es-MX" sz="1000" dirty="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Desarrollar políticas y programas que contribuyan al desarrollo</a:t>
                      </a:r>
                      <a:endParaRPr lang="es-ES" sz="120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humano y urbano del Municipio promoviendo el uso responsable de</a:t>
                      </a:r>
                      <a:endParaRPr lang="es-ES" sz="120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los recursos naturales, económicos y construidos, así como</a:t>
                      </a:r>
                      <a:endParaRPr lang="es-ES" sz="120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preservando el medio ambiente y el patrimonio cultural edificado.</a:t>
                      </a:r>
                      <a:endParaRPr lang="es-ES" sz="120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Twitter</a:t>
                      </a:r>
                      <a:endParaRPr lang="es-ES" sz="110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s-ES" sz="110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Política Pública</a:t>
                      </a:r>
                      <a:endParaRPr lang="es-ES" sz="110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es-ES" sz="110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35%</a:t>
                      </a:r>
                      <a:endParaRPr lang="es-ES" sz="110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20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Comunicación Gubernamental</a:t>
                      </a:r>
                      <a:endParaRPr lang="es-ES" sz="120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10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492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Funcionario</a:t>
                      </a:r>
                      <a:endParaRPr lang="es-ES" sz="110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  <a:endParaRPr lang="es-ES" sz="110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65%</a:t>
                      </a:r>
                      <a:endParaRPr lang="es-ES" sz="110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Comunicación Política</a:t>
                      </a:r>
                      <a:endParaRPr lang="es-ES" sz="120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s-ES" sz="110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9892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10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Facebook</a:t>
                      </a:r>
                      <a:endParaRPr lang="es-ES" sz="110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s-ES" sz="110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Política Pública</a:t>
                      </a:r>
                      <a:endParaRPr lang="es-ES" sz="110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es-ES" sz="110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70%</a:t>
                      </a:r>
                      <a:endParaRPr lang="es-ES" sz="110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20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Comunicación Gubernamental</a:t>
                      </a:r>
                      <a:endParaRPr lang="es-ES" sz="120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s-ES" sz="110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492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Funcionario</a:t>
                      </a:r>
                      <a:endParaRPr lang="es-ES" sz="110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s-ES" sz="110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30%</a:t>
                      </a:r>
                      <a:endParaRPr lang="es-ES" sz="110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Comunicación Política</a:t>
                      </a:r>
                      <a:endParaRPr lang="es-ES" sz="120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10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79892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10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Comunicado de prensa</a:t>
                      </a:r>
                      <a:endParaRPr lang="es-ES" sz="110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s-ES" sz="110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Política Pública</a:t>
                      </a:r>
                      <a:endParaRPr lang="es-ES" sz="110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</a:t>
                      </a:r>
                      <a:endParaRPr lang="es-ES" sz="110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67%</a:t>
                      </a:r>
                      <a:endParaRPr lang="es-ES" sz="110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20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Comunicación Gubernamental</a:t>
                      </a:r>
                      <a:endParaRPr lang="es-ES" sz="120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s-ES" sz="110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492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Funcionario</a:t>
                      </a:r>
                      <a:endParaRPr lang="es-ES" sz="110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es-ES" sz="110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33%</a:t>
                      </a:r>
                      <a:endParaRPr lang="es-ES" sz="110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Comunicación Política</a:t>
                      </a:r>
                      <a:endParaRPr lang="es-ES" sz="120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10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6114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2407759" y="301780"/>
            <a:ext cx="7672866" cy="1496168"/>
          </a:xfrm>
        </p:spPr>
        <p:txBody>
          <a:bodyPr>
            <a:normAutofit/>
          </a:bodyPr>
          <a:lstStyle/>
          <a:p>
            <a:r>
              <a:rPr lang="es-ES_tradnl" sz="3600" b="1" dirty="0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Análisis de Resultados.</a:t>
            </a:r>
            <a:endParaRPr lang="es-ES_tradnl" sz="3600" dirty="0">
              <a:solidFill>
                <a:schemeClr val="accent2">
                  <a:lumMod val="75000"/>
                </a:schemeClr>
              </a:solidFill>
              <a:latin typeface="Tw Cen MT" panose="020B0602020104020603" pitchFamily="34" charset="0"/>
            </a:endParaRPr>
          </a:p>
        </p:txBody>
      </p:sp>
      <p:sp>
        <p:nvSpPr>
          <p:cNvPr id="5" name="2 Rectángulo"/>
          <p:cNvSpPr/>
          <p:nvPr/>
        </p:nvSpPr>
        <p:spPr>
          <a:xfrm>
            <a:off x="2407759" y="1900159"/>
            <a:ext cx="767286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800" dirty="0" smtClean="0">
                <a:solidFill>
                  <a:schemeClr val="bg2">
                    <a:lumMod val="10000"/>
                  </a:schemeClr>
                </a:solidFill>
                <a:latin typeface="Tw Cen MT" panose="020B0602020104020603" pitchFamily="34" charset="0"/>
              </a:rPr>
              <a:t>Consiste en analizar los resultados arrojados por la matriz de análisis de contenido.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s-MX" sz="2800" dirty="0">
              <a:solidFill>
                <a:schemeClr val="bg2">
                  <a:lumMod val="10000"/>
                </a:schemeClr>
              </a:solidFill>
              <a:latin typeface="Tw Cen MT" panose="020B0602020104020603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800" dirty="0" smtClean="0">
                <a:solidFill>
                  <a:schemeClr val="bg2">
                    <a:lumMod val="10000"/>
                  </a:schemeClr>
                </a:solidFill>
                <a:latin typeface="Tw Cen MT" panose="020B0602020104020603" pitchFamily="34" charset="0"/>
              </a:rPr>
              <a:t>Se determinará el tipo de comunicación prevaleciente en los mensajes emitidos en la dependencia (gubernamental o política).</a:t>
            </a:r>
          </a:p>
          <a:p>
            <a:endParaRPr lang="es-MX" sz="2800" dirty="0">
              <a:solidFill>
                <a:schemeClr val="bg2">
                  <a:lumMod val="10000"/>
                </a:schemeClr>
              </a:solidFill>
              <a:latin typeface="Tw Cen MT" panose="020B0602020104020603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800" dirty="0" smtClean="0">
                <a:solidFill>
                  <a:schemeClr val="bg2">
                    <a:lumMod val="10000"/>
                  </a:schemeClr>
                </a:solidFill>
                <a:latin typeface="Tw Cen MT" panose="020B0602020104020603" pitchFamily="34" charset="0"/>
              </a:rPr>
              <a:t>Generará </a:t>
            </a:r>
            <a:r>
              <a:rPr lang="es-MX" sz="2800" dirty="0">
                <a:solidFill>
                  <a:schemeClr val="bg2">
                    <a:lumMod val="10000"/>
                  </a:schemeClr>
                </a:solidFill>
                <a:latin typeface="Tw Cen MT" panose="020B0602020104020603" pitchFamily="34" charset="0"/>
              </a:rPr>
              <a:t>información para elaborar una propuesta de políticas de comunicación social y dar seguimiento al </a:t>
            </a:r>
            <a:r>
              <a:rPr lang="es-MX" sz="2800" dirty="0" smtClean="0">
                <a:solidFill>
                  <a:schemeClr val="bg2">
                    <a:lumMod val="10000"/>
                  </a:schemeClr>
                </a:solidFill>
                <a:latin typeface="Tw Cen MT" panose="020B0602020104020603" pitchFamily="34" charset="0"/>
              </a:rPr>
              <a:t>modelo.</a:t>
            </a:r>
            <a:endParaRPr lang="es-MX" sz="2800" dirty="0">
              <a:solidFill>
                <a:schemeClr val="bg2">
                  <a:lumMod val="10000"/>
                </a:schemeClr>
              </a:solidFill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9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persona, interior, pared, sujetando&#10;&#10;&#10;&#10;Descripción generada automáticamente">
            <a:extLst>
              <a:ext uri="{FF2B5EF4-FFF2-40B4-BE49-F238E27FC236}">
                <a16:creationId xmlns:a16="http://schemas.microsoft.com/office/drawing/2014/main" id="{FE3D0708-34C1-DE43-886A-8E98F253A4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97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2388359" y="418843"/>
            <a:ext cx="7108406" cy="1496168"/>
          </a:xfrm>
        </p:spPr>
        <p:txBody>
          <a:bodyPr>
            <a:normAutofit/>
          </a:bodyPr>
          <a:lstStyle/>
          <a:p>
            <a:r>
              <a:rPr lang="es-ES_tradnl" sz="4400" b="1" dirty="0">
                <a:solidFill>
                  <a:schemeClr val="bg2">
                    <a:lumMod val="10000"/>
                  </a:schemeClr>
                </a:solidFill>
                <a:latin typeface="Tw Cen MT" panose="020B0602020104020603" pitchFamily="34" charset="0"/>
              </a:rPr>
              <a:t>Antecedentes</a:t>
            </a:r>
            <a:endParaRPr lang="es-ES_tradnl" sz="4400" dirty="0">
              <a:solidFill>
                <a:schemeClr val="bg2">
                  <a:lumMod val="10000"/>
                </a:schemeClr>
              </a:solidFill>
              <a:latin typeface="Tw Cen MT" panose="020B0602020104020603" pitchFamily="34" charset="0"/>
            </a:endParaRPr>
          </a:p>
        </p:txBody>
      </p:sp>
      <p:sp>
        <p:nvSpPr>
          <p:cNvPr id="6" name="Marcador de contenido 3"/>
          <p:cNvSpPr>
            <a:spLocks noGrp="1"/>
          </p:cNvSpPr>
          <p:nvPr>
            <p:ph sz="half" idx="2"/>
          </p:nvPr>
        </p:nvSpPr>
        <p:spPr>
          <a:xfrm>
            <a:off x="2279177" y="1915011"/>
            <a:ext cx="7217588" cy="4911371"/>
          </a:xfrm>
        </p:spPr>
        <p:txBody>
          <a:bodyPr>
            <a:normAutofit/>
          </a:bodyPr>
          <a:lstStyle/>
          <a:p>
            <a:pPr algn="just"/>
            <a:r>
              <a:rPr lang="es-ES_tradnl" sz="2800" dirty="0" smtClean="0">
                <a:latin typeface="Tw Cen MT" panose="020B0602020104020603" pitchFamily="34" charset="0"/>
              </a:rPr>
              <a:t>Transparencia y Rendición de Cuentas.</a:t>
            </a:r>
          </a:p>
          <a:p>
            <a:pPr algn="just"/>
            <a:r>
              <a:rPr lang="es-ES_tradnl" sz="2800" dirty="0" smtClean="0">
                <a:latin typeface="Tw Cen MT" panose="020B0602020104020603" pitchFamily="34" charset="0"/>
              </a:rPr>
              <a:t>Comunicación Social.</a:t>
            </a:r>
          </a:p>
          <a:p>
            <a:pPr algn="just"/>
            <a:r>
              <a:rPr lang="es-ES_tradnl" sz="2800" dirty="0" smtClean="0">
                <a:latin typeface="Tw Cen MT" panose="020B0602020104020603" pitchFamily="34" charset="0"/>
              </a:rPr>
              <a:t>Uso de recursos públicos con fines propagandísticos en la gestión del funcionario.</a:t>
            </a:r>
          </a:p>
          <a:p>
            <a:pPr algn="just"/>
            <a:r>
              <a:rPr lang="es-ES_tradnl" sz="2800" dirty="0" smtClean="0">
                <a:latin typeface="Tw Cen MT" panose="020B0602020104020603" pitchFamily="34" charset="0"/>
              </a:rPr>
              <a:t>Violación al Artículo 134 de la Constitución Política de los Estados Unidos Mexicanos.</a:t>
            </a:r>
          </a:p>
          <a:p>
            <a:pPr algn="just"/>
            <a:r>
              <a:rPr lang="es-ES_tradnl" sz="2800" dirty="0" smtClean="0">
                <a:latin typeface="Tw Cen MT" panose="020B0602020104020603" pitchFamily="34" charset="0"/>
              </a:rPr>
              <a:t>Afectación a la cultura política y gobernanza.</a:t>
            </a:r>
          </a:p>
          <a:p>
            <a:pPr algn="just"/>
            <a:endParaRPr lang="es-ES_tradnl" sz="2800" dirty="0" smtClean="0">
              <a:latin typeface="Tw Cen MT" panose="020B0602020104020603" pitchFamily="34" charset="0"/>
            </a:endParaRPr>
          </a:p>
          <a:p>
            <a:pPr marL="0" indent="0" algn="r">
              <a:buNone/>
            </a:pPr>
            <a:r>
              <a:rPr lang="es-ES_tradnl" sz="4400" b="1" dirty="0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¿Qué hacer?</a:t>
            </a:r>
            <a:endParaRPr lang="es-ES_tradnl" sz="4400" b="1" dirty="0">
              <a:solidFill>
                <a:schemeClr val="accent2">
                  <a:lumMod val="75000"/>
                </a:schemeClr>
              </a:solidFill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460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043" y="3122241"/>
            <a:ext cx="8694539" cy="1496168"/>
          </a:xfrm>
        </p:spPr>
        <p:txBody>
          <a:bodyPr/>
          <a:lstStyle/>
          <a:p>
            <a:pPr algn="ctr"/>
            <a:r>
              <a:rPr lang="es-ES_tradnl" b="1" dirty="0" smtClean="0">
                <a:solidFill>
                  <a:schemeClr val="bg1"/>
                </a:solidFill>
              </a:rPr>
              <a:t>Objetivos</a:t>
            </a:r>
            <a:endParaRPr lang="es-ES_trad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976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649041" y="828130"/>
            <a:ext cx="383746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4000" b="1" dirty="0">
                <a:solidFill>
                  <a:srgbClr val="E7E6E6">
                    <a:lumMod val="50000"/>
                  </a:srgbClr>
                </a:solidFill>
                <a:latin typeface="Tw Cen MT" panose="020B0602020104020603" pitchFamily="34" charset="0"/>
              </a:rPr>
              <a:t>Objetivo General</a:t>
            </a:r>
            <a:endParaRPr lang="es-ES" sz="4000" dirty="0"/>
          </a:p>
        </p:txBody>
      </p:sp>
      <p:sp>
        <p:nvSpPr>
          <p:cNvPr id="7" name="Rectángulo 6"/>
          <p:cNvSpPr/>
          <p:nvPr/>
        </p:nvSpPr>
        <p:spPr>
          <a:xfrm>
            <a:off x="2549028" y="2031524"/>
            <a:ext cx="733742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3600" dirty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Probar la eficacia </a:t>
            </a:r>
            <a:r>
              <a:rPr lang="es-ES_tradnl" sz="3600" dirty="0">
                <a:latin typeface="Tw Cen MT" panose="020B0602020104020603" pitchFamily="34" charset="0"/>
              </a:rPr>
              <a:t> de un modelo de evaluación de la comunicación de las políticas públicas en una entidad gubernamental,  con la finalidad de  generar una propuesta de lineamientos para la misma</a:t>
            </a:r>
            <a:r>
              <a:rPr lang="es-MX" sz="3600" dirty="0">
                <a:latin typeface="Tw Cen MT" panose="020B0602020104020603" pitchFamily="34" charset="0"/>
              </a:rPr>
              <a:t>.</a:t>
            </a:r>
            <a:endParaRPr lang="es-ES" sz="3600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9530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2444655" y="558492"/>
            <a:ext cx="7285827" cy="1496168"/>
          </a:xfrm>
        </p:spPr>
        <p:txBody>
          <a:bodyPr>
            <a:normAutofit/>
          </a:bodyPr>
          <a:lstStyle/>
          <a:p>
            <a:r>
              <a:rPr lang="es-ES_tradnl" sz="4400" b="1" dirty="0" smtClean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Objetivos Específicos</a:t>
            </a:r>
            <a:endParaRPr lang="es-ES_tradnl" sz="4400" b="1" dirty="0">
              <a:solidFill>
                <a:schemeClr val="bg2">
                  <a:lumMod val="50000"/>
                </a:schemeClr>
              </a:solidFill>
              <a:latin typeface="Tw Cen MT" panose="020B0602020104020603" pitchFamily="34" charset="0"/>
            </a:endParaRPr>
          </a:p>
        </p:txBody>
      </p:sp>
      <p:sp>
        <p:nvSpPr>
          <p:cNvPr id="6" name="Marcador de contenido 3"/>
          <p:cNvSpPr>
            <a:spLocks noGrp="1"/>
          </p:cNvSpPr>
          <p:nvPr>
            <p:ph sz="half" idx="2"/>
          </p:nvPr>
        </p:nvSpPr>
        <p:spPr>
          <a:xfrm>
            <a:off x="2444655" y="2054660"/>
            <a:ext cx="7377267" cy="4911371"/>
          </a:xfrm>
        </p:spPr>
        <p:txBody>
          <a:bodyPr>
            <a:noAutofit/>
          </a:bodyPr>
          <a:lstStyle/>
          <a:p>
            <a:pPr lvl="0"/>
            <a:r>
              <a:rPr lang="es-MX" sz="2800" dirty="0">
                <a:latin typeface="Tw Cen MT" panose="020B0602020104020603" pitchFamily="34" charset="0"/>
              </a:rPr>
              <a:t>Determinar el estado actual de </a:t>
            </a:r>
            <a:r>
              <a:rPr lang="es-MX" sz="2800" dirty="0">
                <a:solidFill>
                  <a:schemeClr val="accent6">
                    <a:lumMod val="50000"/>
                  </a:schemeClr>
                </a:solidFill>
                <a:latin typeface="Tw Cen MT" panose="020B0602020104020603" pitchFamily="34" charset="0"/>
              </a:rPr>
              <a:t>la </a:t>
            </a:r>
            <a:r>
              <a:rPr lang="es-MX" sz="2800" dirty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comunicación de las políticas públicas </a:t>
            </a:r>
            <a:r>
              <a:rPr lang="es-MX" sz="2800" dirty="0">
                <a:latin typeface="Tw Cen MT" panose="020B0602020104020603" pitchFamily="34" charset="0"/>
              </a:rPr>
              <a:t>a través de la identificación de criterios y líneas de acción vigentes.</a:t>
            </a:r>
            <a:endParaRPr lang="es-ES" sz="2800" dirty="0">
              <a:latin typeface="Tw Cen MT" panose="020B0602020104020603" pitchFamily="34" charset="0"/>
            </a:endParaRPr>
          </a:p>
          <a:p>
            <a:pPr lvl="0"/>
            <a:r>
              <a:rPr lang="es-MX" sz="2800" dirty="0">
                <a:latin typeface="Tw Cen MT" panose="020B0602020104020603" pitchFamily="34" charset="0"/>
              </a:rPr>
              <a:t>Identificar </a:t>
            </a:r>
            <a:r>
              <a:rPr lang="es-MX" sz="2800" dirty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los elementos que conformarán el modelo de evaluación </a:t>
            </a:r>
            <a:r>
              <a:rPr lang="es-MX" sz="2800" dirty="0">
                <a:latin typeface="Tw Cen MT" panose="020B0602020104020603" pitchFamily="34" charset="0"/>
              </a:rPr>
              <a:t>a partir del diagnóstico y los elementos del marco teórico pertinentes al contexto de la organización.</a:t>
            </a:r>
            <a:endParaRPr lang="es-ES" sz="2800" dirty="0">
              <a:latin typeface="Tw Cen MT" panose="020B0602020104020603" pitchFamily="34" charset="0"/>
            </a:endParaRPr>
          </a:p>
          <a:p>
            <a:pPr lvl="0"/>
            <a:r>
              <a:rPr lang="es-MX" sz="2800" dirty="0" smtClean="0">
                <a:latin typeface="Tw Cen MT" panose="020B0602020104020603" pitchFamily="34" charset="0"/>
              </a:rPr>
              <a:t>Verificar, a </a:t>
            </a:r>
            <a:r>
              <a:rPr lang="es-MX" sz="2800" dirty="0">
                <a:latin typeface="Tw Cen MT" panose="020B0602020104020603" pitchFamily="34" charset="0"/>
              </a:rPr>
              <a:t>través de la aplicación del </a:t>
            </a:r>
            <a:r>
              <a:rPr lang="es-MX" sz="2800" dirty="0" smtClean="0">
                <a:latin typeface="Tw Cen MT" panose="020B0602020104020603" pitchFamily="34" charset="0"/>
              </a:rPr>
              <a:t>modelo,  </a:t>
            </a:r>
            <a:r>
              <a:rPr lang="es-MX" sz="2800" dirty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la prevalencia entre la comunicación gubernamental y la comunicación </a:t>
            </a:r>
            <a:r>
              <a:rPr lang="es-MX" sz="2800" dirty="0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política. </a:t>
            </a:r>
            <a:endParaRPr lang="es-ES" sz="2800" dirty="0">
              <a:solidFill>
                <a:schemeClr val="accent2">
                  <a:lumMod val="75000"/>
                </a:schemeClr>
              </a:solidFill>
              <a:latin typeface="Tw Cen MT" panose="020B0602020104020603" pitchFamily="34" charset="0"/>
            </a:endParaRPr>
          </a:p>
          <a:p>
            <a:endParaRPr lang="es-ES_tradnl" sz="2800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5618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043" y="3122241"/>
            <a:ext cx="8694539" cy="1496168"/>
          </a:xfrm>
        </p:spPr>
        <p:txBody>
          <a:bodyPr/>
          <a:lstStyle/>
          <a:p>
            <a:pPr algn="ctr"/>
            <a:r>
              <a:rPr lang="es-ES_tradnl" b="1" dirty="0" smtClean="0">
                <a:solidFill>
                  <a:schemeClr val="bg1"/>
                </a:solidFill>
              </a:rPr>
              <a:t>Marco Teórico</a:t>
            </a:r>
            <a:endParaRPr lang="es-ES_trad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2901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520950" y="1992888"/>
            <a:ext cx="5038725" cy="375487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_tradnl" sz="4400" b="1" dirty="0">
                <a:solidFill>
                  <a:srgbClr val="ED7D31">
                    <a:lumMod val="75000"/>
                  </a:srgbClr>
                </a:solidFill>
                <a:latin typeface="Tw Cen MT" panose="020B0602020104020603" pitchFamily="34" charset="0"/>
              </a:rPr>
              <a:t>Diferencia entre Comunicación Política y Comunicación Gubernamental</a:t>
            </a:r>
            <a:br>
              <a:rPr lang="es-ES_tradnl" sz="4400" b="1" dirty="0">
                <a:solidFill>
                  <a:srgbClr val="ED7D31">
                    <a:lumMod val="75000"/>
                  </a:srgbClr>
                </a:solidFill>
                <a:latin typeface="Tw Cen MT" panose="020B0602020104020603" pitchFamily="34" charset="0"/>
              </a:rPr>
            </a:b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3245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3"/>
          <p:cNvSpPr>
            <a:spLocks noGrp="1"/>
          </p:cNvSpPr>
          <p:nvPr>
            <p:ph sz="half" idx="2"/>
          </p:nvPr>
        </p:nvSpPr>
        <p:spPr>
          <a:xfrm>
            <a:off x="2506301" y="1071085"/>
            <a:ext cx="3656260" cy="39390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2400" b="1" dirty="0" smtClean="0">
                <a:latin typeface="Tw Cen MT" panose="020B0602020104020603" pitchFamily="34" charset="0"/>
              </a:rPr>
              <a:t>Comunicación Política </a:t>
            </a:r>
          </a:p>
          <a:p>
            <a:pPr marL="0" indent="0">
              <a:buNone/>
            </a:pPr>
            <a:endParaRPr lang="es-MX" sz="2400" b="1" dirty="0" smtClean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s-MX" sz="2400" dirty="0" smtClean="0">
                <a:latin typeface="Tw Cen MT" panose="020B0602020104020603" pitchFamily="34" charset="0"/>
              </a:rPr>
              <a:t>“La </a:t>
            </a:r>
            <a:r>
              <a:rPr lang="es-MX" sz="2400" dirty="0">
                <a:latin typeface="Tw Cen MT" panose="020B0602020104020603" pitchFamily="34" charset="0"/>
              </a:rPr>
              <a:t>utilización del cargo </a:t>
            </a:r>
            <a:r>
              <a:rPr lang="es-MX" sz="2400" dirty="0" smtClean="0">
                <a:latin typeface="Tw Cen MT" panose="020B0602020104020603" pitchFamily="34" charset="0"/>
              </a:rPr>
              <a:t>-por </a:t>
            </a:r>
            <a:r>
              <a:rPr lang="es-MX" sz="2400" dirty="0">
                <a:latin typeface="Tw Cen MT" panose="020B0602020104020603" pitchFamily="34" charset="0"/>
              </a:rPr>
              <a:t>parte de los </a:t>
            </a:r>
            <a:r>
              <a:rPr lang="es-MX" sz="2400" dirty="0" smtClean="0">
                <a:latin typeface="Tw Cen MT" panose="020B0602020104020603" pitchFamily="34" charset="0"/>
              </a:rPr>
              <a:t>elegidos- </a:t>
            </a:r>
            <a:r>
              <a:rPr lang="es-MX" sz="2400" dirty="0">
                <a:latin typeface="Tw Cen MT" panose="020B0602020104020603" pitchFamily="34" charset="0"/>
              </a:rPr>
              <a:t>para construir y mantener una amplia  base de apoyo popular con el uso de los recursos de las organizaciones </a:t>
            </a:r>
            <a:r>
              <a:rPr lang="es-MX" sz="2400" dirty="0" smtClean="0">
                <a:latin typeface="Tw Cen MT" panose="020B0602020104020603" pitchFamily="34" charset="0"/>
              </a:rPr>
              <a:t>electas“</a:t>
            </a:r>
          </a:p>
          <a:p>
            <a:pPr marL="0" indent="0">
              <a:buNone/>
            </a:pPr>
            <a:endParaRPr lang="es-MX" sz="2400" dirty="0" smtClean="0">
              <a:solidFill>
                <a:schemeClr val="accent6">
                  <a:lumMod val="50000"/>
                </a:schemeClr>
              </a:solidFill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s-MX" sz="2000" i="1" dirty="0" err="1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Lilleker</a:t>
            </a:r>
            <a:r>
              <a:rPr lang="es-MX" sz="2000" i="1" dirty="0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 en Diccionario </a:t>
            </a:r>
            <a:r>
              <a:rPr lang="es-MX" sz="2000" i="1" dirty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Enciclopédico de Comunicación Política, (2015, párr. 10) </a:t>
            </a:r>
            <a:r>
              <a:rPr lang="es-MX" sz="2000" i="1" dirty="0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.</a:t>
            </a:r>
          </a:p>
        </p:txBody>
      </p:sp>
      <p:grpSp>
        <p:nvGrpSpPr>
          <p:cNvPr id="12" name="1 Grupo"/>
          <p:cNvGrpSpPr/>
          <p:nvPr/>
        </p:nvGrpSpPr>
        <p:grpSpPr>
          <a:xfrm>
            <a:off x="5888350" y="743059"/>
            <a:ext cx="3659272" cy="5684622"/>
            <a:chOff x="6106718" y="1193443"/>
            <a:chExt cx="3659272" cy="5684622"/>
          </a:xfrm>
        </p:grpSpPr>
        <p:grpSp>
          <p:nvGrpSpPr>
            <p:cNvPr id="13" name="Grupo 7"/>
            <p:cNvGrpSpPr/>
            <p:nvPr/>
          </p:nvGrpSpPr>
          <p:grpSpPr>
            <a:xfrm>
              <a:off x="6106718" y="1193443"/>
              <a:ext cx="3659272" cy="5684622"/>
              <a:chOff x="5917976" y="1926601"/>
              <a:chExt cx="2947076" cy="4578236"/>
            </a:xfrm>
          </p:grpSpPr>
          <p:pic>
            <p:nvPicPr>
              <p:cNvPr id="16" name="Picture 1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1670" r="1"/>
              <a:stretch/>
            </p:blipFill>
            <p:spPr bwMode="auto">
              <a:xfrm>
                <a:off x="5917976" y="1926601"/>
                <a:ext cx="2947076" cy="457823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7" name="Rectángulo 6"/>
              <p:cNvSpPr/>
              <p:nvPr/>
            </p:nvSpPr>
            <p:spPr>
              <a:xfrm>
                <a:off x="7236986" y="3252788"/>
                <a:ext cx="1273292" cy="12858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400" dirty="0">
                    <a:latin typeface="Tw Cen MT" panose="020B0602020104020603" pitchFamily="34" charset="0"/>
                  </a:rPr>
                  <a:t>Funcionario</a:t>
                </a:r>
              </a:p>
            </p:txBody>
          </p:sp>
          <p:sp>
            <p:nvSpPr>
              <p:cNvPr id="18" name="Rectángulo 9"/>
              <p:cNvSpPr/>
              <p:nvPr/>
            </p:nvSpPr>
            <p:spPr>
              <a:xfrm>
                <a:off x="6648453" y="4790706"/>
                <a:ext cx="1421437" cy="16475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400" dirty="0" smtClean="0">
                    <a:latin typeface="Tw Cen MT" panose="020B0602020104020603" pitchFamily="34" charset="0"/>
                  </a:rPr>
                  <a:t>Funcionario</a:t>
                </a:r>
                <a:endParaRPr lang="es-ES" sz="1400" dirty="0">
                  <a:latin typeface="Tw Cen MT" panose="020B0602020104020603" pitchFamily="34" charset="0"/>
                </a:endParaRPr>
              </a:p>
            </p:txBody>
          </p:sp>
        </p:grpSp>
        <p:sp>
          <p:nvSpPr>
            <p:cNvPr id="14" name="7 Rectángulo"/>
            <p:cNvSpPr/>
            <p:nvPr/>
          </p:nvSpPr>
          <p:spPr>
            <a:xfrm>
              <a:off x="6380929" y="2393342"/>
              <a:ext cx="433346" cy="4134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5" name="12 Rectángulo"/>
            <p:cNvSpPr/>
            <p:nvPr/>
          </p:nvSpPr>
          <p:spPr>
            <a:xfrm>
              <a:off x="6842234" y="3046805"/>
              <a:ext cx="756745" cy="18485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pSp>
        <p:nvGrpSpPr>
          <p:cNvPr id="19" name="8 Grupo"/>
          <p:cNvGrpSpPr/>
          <p:nvPr/>
        </p:nvGrpSpPr>
        <p:grpSpPr>
          <a:xfrm>
            <a:off x="6238243" y="4169509"/>
            <a:ext cx="3425220" cy="668740"/>
            <a:chOff x="5966326" y="4191990"/>
            <a:chExt cx="3839823" cy="736270"/>
          </a:xfrm>
        </p:grpSpPr>
        <p:sp>
          <p:nvSpPr>
            <p:cNvPr id="20" name="9 Rectángulo"/>
            <p:cNvSpPr/>
            <p:nvPr/>
          </p:nvSpPr>
          <p:spPr>
            <a:xfrm>
              <a:off x="5966326" y="4191990"/>
              <a:ext cx="2993129" cy="73627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cxnSp>
          <p:nvCxnSpPr>
            <p:cNvPr id="21" name="10 Conector recto de flecha"/>
            <p:cNvCxnSpPr/>
            <p:nvPr/>
          </p:nvCxnSpPr>
          <p:spPr>
            <a:xfrm flipH="1">
              <a:off x="9086853" y="4560125"/>
              <a:ext cx="719296" cy="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59824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831</Words>
  <Application>Microsoft Office PowerPoint</Application>
  <PresentationFormat>Personalizado</PresentationFormat>
  <Paragraphs>160</Paragraphs>
  <Slides>22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8" baseType="lpstr">
      <vt:lpstr>Arial</vt:lpstr>
      <vt:lpstr>Calibri</vt:lpstr>
      <vt:lpstr>Calibri Light</vt:lpstr>
      <vt:lpstr>Times New Roman</vt:lpstr>
      <vt:lpstr>Tw Cen MT</vt:lpstr>
      <vt:lpstr>Tema de Office</vt:lpstr>
      <vt:lpstr>Presentación de PowerPoint</vt:lpstr>
      <vt:lpstr>Presentación de PowerPoint</vt:lpstr>
      <vt:lpstr>Antecedentes</vt:lpstr>
      <vt:lpstr>Objetivos</vt:lpstr>
      <vt:lpstr>Presentación de PowerPoint</vt:lpstr>
      <vt:lpstr>Objetivos Específicos</vt:lpstr>
      <vt:lpstr>Marco Teórico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Metodología</vt:lpstr>
      <vt:lpstr>Presentación de PowerPoint</vt:lpstr>
      <vt:lpstr>Presentación de PowerPoint</vt:lpstr>
      <vt:lpstr>Presentación de PowerPoint</vt:lpstr>
      <vt:lpstr>Segunda etapa: Diseño del Modelo de Evaluación.</vt:lpstr>
      <vt:lpstr>Etapa 3: Implementación del modelo de evaluación.</vt:lpstr>
      <vt:lpstr>Presentación de PowerPoint</vt:lpstr>
      <vt:lpstr>Presentación de PowerPoint</vt:lpstr>
      <vt:lpstr>Análisis de Resultados.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Ortega Rios Covian Roberto Antonio</dc:creator>
  <cp:lastModifiedBy>Barroso Tanoira Francisco Gerardo</cp:lastModifiedBy>
  <cp:revision>14</cp:revision>
  <dcterms:created xsi:type="dcterms:W3CDTF">2016-12-02T19:37:17Z</dcterms:created>
  <dcterms:modified xsi:type="dcterms:W3CDTF">2019-02-11T16:39:22Z</dcterms:modified>
</cp:coreProperties>
</file>