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60" r:id="rId2"/>
    <p:sldId id="261" r:id="rId3"/>
    <p:sldId id="264" r:id="rId4"/>
    <p:sldId id="262" r:id="rId5"/>
    <p:sldId id="265" r:id="rId6"/>
    <p:sldId id="266" r:id="rId7"/>
    <p:sldId id="268" r:id="rId8"/>
    <p:sldId id="269" r:id="rId9"/>
    <p:sldId id="270" r:id="rId10"/>
    <p:sldId id="281" r:id="rId11"/>
    <p:sldId id="271" r:id="rId12"/>
    <p:sldId id="273" r:id="rId13"/>
    <p:sldId id="272" r:id="rId14"/>
    <p:sldId id="282" r:id="rId15"/>
    <p:sldId id="274" r:id="rId16"/>
    <p:sldId id="275" r:id="rId17"/>
    <p:sldId id="276" r:id="rId18"/>
    <p:sldId id="277" r:id="rId19"/>
    <p:sldId id="283" r:id="rId20"/>
    <p:sldId id="278" r:id="rId21"/>
    <p:sldId id="279" r:id="rId22"/>
    <p:sldId id="280" r:id="rId23"/>
    <p:sldId id="267" r:id="rId24"/>
    <p:sldId id="263" r:id="rId25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F6EF9F-65A2-4C42-9E91-777025D9903C}" type="doc">
      <dgm:prSet loTypeId="urn:microsoft.com/office/officeart/2005/8/layout/arrow6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D49A1929-0D59-4ADB-8346-B0743E24AFB4}">
      <dgm:prSet phldrT="[Texto]" custT="1"/>
      <dgm:spPr/>
      <dgm:t>
        <a:bodyPr/>
        <a:lstStyle/>
        <a:p>
          <a:r>
            <a:rPr lang="es-MX" sz="2800" dirty="0" smtClean="0"/>
            <a:t>Pregunta</a:t>
          </a:r>
          <a:endParaRPr lang="es-MX" sz="2800" dirty="0"/>
        </a:p>
      </dgm:t>
    </dgm:pt>
    <dgm:pt modelId="{413F85F6-88AC-405D-82AE-AE5A019DB8DD}" type="parTrans" cxnId="{D7C05769-62E0-48F9-9FB1-2343C6299E82}">
      <dgm:prSet/>
      <dgm:spPr/>
      <dgm:t>
        <a:bodyPr/>
        <a:lstStyle/>
        <a:p>
          <a:endParaRPr lang="es-MX"/>
        </a:p>
      </dgm:t>
    </dgm:pt>
    <dgm:pt modelId="{294D4531-461A-4D6D-AE74-DF101435E42E}" type="sibTrans" cxnId="{D7C05769-62E0-48F9-9FB1-2343C6299E82}">
      <dgm:prSet/>
      <dgm:spPr/>
      <dgm:t>
        <a:bodyPr/>
        <a:lstStyle/>
        <a:p>
          <a:endParaRPr lang="es-MX"/>
        </a:p>
      </dgm:t>
    </dgm:pt>
    <dgm:pt modelId="{BD105AF0-A96A-4D76-BE7D-9967C0FE6EBE}">
      <dgm:prSet phldrT="[Texto]" custT="1"/>
      <dgm:spPr/>
      <dgm:t>
        <a:bodyPr/>
        <a:lstStyle/>
        <a:p>
          <a:r>
            <a:rPr lang="es-MX" sz="2800" dirty="0" smtClean="0"/>
            <a:t>Objetivo</a:t>
          </a:r>
        </a:p>
      </dgm:t>
    </dgm:pt>
    <dgm:pt modelId="{00E3B082-6480-4590-BC1E-6E9F1F3F60B8}" type="parTrans" cxnId="{CA212657-8F63-4C80-9C35-05CF4A000BF5}">
      <dgm:prSet/>
      <dgm:spPr/>
      <dgm:t>
        <a:bodyPr/>
        <a:lstStyle/>
        <a:p>
          <a:endParaRPr lang="es-MX"/>
        </a:p>
      </dgm:t>
    </dgm:pt>
    <dgm:pt modelId="{225D01EE-C8E3-4C81-BD25-C38FB92EB4B2}" type="sibTrans" cxnId="{CA212657-8F63-4C80-9C35-05CF4A000BF5}">
      <dgm:prSet/>
      <dgm:spPr/>
      <dgm:t>
        <a:bodyPr/>
        <a:lstStyle/>
        <a:p>
          <a:endParaRPr lang="es-MX"/>
        </a:p>
      </dgm:t>
    </dgm:pt>
    <dgm:pt modelId="{AE23BA90-ED7C-4832-86ED-1BF345AE3FE3}">
      <dgm:prSet phldrT="[Texto]" custT="1"/>
      <dgm:spPr/>
      <dgm:t>
        <a:bodyPr/>
        <a:lstStyle/>
        <a:p>
          <a:endParaRPr lang="es-MX" sz="2000" dirty="0"/>
        </a:p>
      </dgm:t>
    </dgm:pt>
    <dgm:pt modelId="{E166E969-F79E-43F8-A1DA-BDA780A8D303}" type="parTrans" cxnId="{39751253-60E2-4A06-B2B0-F9BAB7192A23}">
      <dgm:prSet/>
      <dgm:spPr/>
      <dgm:t>
        <a:bodyPr/>
        <a:lstStyle/>
        <a:p>
          <a:endParaRPr lang="es-ES"/>
        </a:p>
      </dgm:t>
    </dgm:pt>
    <dgm:pt modelId="{4403BEA9-3589-4AC8-9DEA-BD3CDC89735F}" type="sibTrans" cxnId="{39751253-60E2-4A06-B2B0-F9BAB7192A23}">
      <dgm:prSet/>
      <dgm:spPr/>
      <dgm:t>
        <a:bodyPr/>
        <a:lstStyle/>
        <a:p>
          <a:endParaRPr lang="es-ES"/>
        </a:p>
      </dgm:t>
    </dgm:pt>
    <dgm:pt modelId="{38FCC73B-D187-402B-B60A-5162B2A2991E}" type="pres">
      <dgm:prSet presAssocID="{20F6EF9F-65A2-4C42-9E91-777025D9903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83A59C-3C65-44DD-B3C6-A7D710C41145}" type="pres">
      <dgm:prSet presAssocID="{20F6EF9F-65A2-4C42-9E91-777025D9903C}" presName="ribbon" presStyleLbl="node1" presStyleIdx="0" presStyleCnt="1" custScaleX="100000" custScaleY="119718" custLinFactNeighborX="27539" custLinFactNeighborY="-8348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ES"/>
        </a:p>
      </dgm:t>
    </dgm:pt>
    <dgm:pt modelId="{24918A5D-DBF8-4178-A080-ED1A2F82C5D7}" type="pres">
      <dgm:prSet presAssocID="{20F6EF9F-65A2-4C42-9E91-777025D9903C}" presName="leftArrowText" presStyleLbl="node1" presStyleIdx="0" presStyleCnt="1" custScaleX="146753" custScaleY="139553" custLinFactNeighborX="-19048" custLinFactNeighborY="447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2ACFBD-B8C5-4786-AC03-D4DF75A592EC}" type="pres">
      <dgm:prSet presAssocID="{20F6EF9F-65A2-4C42-9E91-777025D9903C}" presName="rightArrowText" presStyleLbl="node1" presStyleIdx="0" presStyleCnt="1" custScaleY="17406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6F4F4F-333C-41E2-B0E1-0A3048D253AB}" type="presOf" srcId="{BD105AF0-A96A-4D76-BE7D-9967C0FE6EBE}" destId="{E12ACFBD-B8C5-4786-AC03-D4DF75A592EC}" srcOrd="0" destOrd="0" presId="urn:microsoft.com/office/officeart/2005/8/layout/arrow6"/>
    <dgm:cxn modelId="{9EE94845-5282-48D0-ABE9-58747FCE002E}" type="presOf" srcId="{20F6EF9F-65A2-4C42-9E91-777025D9903C}" destId="{38FCC73B-D187-402B-B60A-5162B2A2991E}" srcOrd="0" destOrd="0" presId="urn:microsoft.com/office/officeart/2005/8/layout/arrow6"/>
    <dgm:cxn modelId="{D7C05769-62E0-48F9-9FB1-2343C6299E82}" srcId="{20F6EF9F-65A2-4C42-9E91-777025D9903C}" destId="{D49A1929-0D59-4ADB-8346-B0743E24AFB4}" srcOrd="0" destOrd="0" parTransId="{413F85F6-88AC-405D-82AE-AE5A019DB8DD}" sibTransId="{294D4531-461A-4D6D-AE74-DF101435E42E}"/>
    <dgm:cxn modelId="{CA212657-8F63-4C80-9C35-05CF4A000BF5}" srcId="{20F6EF9F-65A2-4C42-9E91-777025D9903C}" destId="{BD105AF0-A96A-4D76-BE7D-9967C0FE6EBE}" srcOrd="1" destOrd="0" parTransId="{00E3B082-6480-4590-BC1E-6E9F1F3F60B8}" sibTransId="{225D01EE-C8E3-4C81-BD25-C38FB92EB4B2}"/>
    <dgm:cxn modelId="{39751253-60E2-4A06-B2B0-F9BAB7192A23}" srcId="{20F6EF9F-65A2-4C42-9E91-777025D9903C}" destId="{AE23BA90-ED7C-4832-86ED-1BF345AE3FE3}" srcOrd="2" destOrd="0" parTransId="{E166E969-F79E-43F8-A1DA-BDA780A8D303}" sibTransId="{4403BEA9-3589-4AC8-9DEA-BD3CDC89735F}"/>
    <dgm:cxn modelId="{C33A7233-17DE-4B31-A5D4-91F89D3996BB}" type="presOf" srcId="{D49A1929-0D59-4ADB-8346-B0743E24AFB4}" destId="{24918A5D-DBF8-4178-A080-ED1A2F82C5D7}" srcOrd="0" destOrd="0" presId="urn:microsoft.com/office/officeart/2005/8/layout/arrow6"/>
    <dgm:cxn modelId="{219AF2C8-F255-4996-904F-A672AF051DF4}" type="presParOf" srcId="{38FCC73B-D187-402B-B60A-5162B2A2991E}" destId="{5C83A59C-3C65-44DD-B3C6-A7D710C41145}" srcOrd="0" destOrd="0" presId="urn:microsoft.com/office/officeart/2005/8/layout/arrow6"/>
    <dgm:cxn modelId="{94DD7F57-DCD2-47C0-963B-33FA311A3AAE}" type="presParOf" srcId="{38FCC73B-D187-402B-B60A-5162B2A2991E}" destId="{24918A5D-DBF8-4178-A080-ED1A2F82C5D7}" srcOrd="1" destOrd="0" presId="urn:microsoft.com/office/officeart/2005/8/layout/arrow6"/>
    <dgm:cxn modelId="{C5659AEE-42A8-41C6-AD3C-9C316147CB22}" type="presParOf" srcId="{38FCC73B-D187-402B-B60A-5162B2A2991E}" destId="{E12ACFBD-B8C5-4786-AC03-D4DF75A592EC}" srcOrd="2" destOrd="0" presId="urn:microsoft.com/office/officeart/2005/8/layout/arrow6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9A61C7-D874-4403-99BE-A626F1F343AA}" type="doc">
      <dgm:prSet loTypeId="urn:microsoft.com/office/officeart/2005/8/layout/default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s-ES"/>
        </a:p>
      </dgm:t>
    </dgm:pt>
    <dgm:pt modelId="{29FDDF8D-73EF-4716-9777-A832AC28D71B}">
      <dgm:prSet phldrT="[Texto]" custT="1"/>
      <dgm:spPr/>
      <dgm:t>
        <a:bodyPr/>
        <a:lstStyle/>
        <a:p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Adaptar gestión financiera como recurso de competitividad</a:t>
          </a:r>
          <a:endParaRPr lang="es-E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AF71F0-5DD6-4ADB-A1E7-B7589DFCDE34}" type="parTrans" cxnId="{4D653D39-64BA-45BA-AE1E-1DD7177019A3}">
      <dgm:prSet/>
      <dgm:spPr/>
      <dgm:t>
        <a:bodyPr/>
        <a:lstStyle/>
        <a:p>
          <a:endParaRPr lang="es-ES"/>
        </a:p>
      </dgm:t>
    </dgm:pt>
    <dgm:pt modelId="{9B22A4E8-E708-44D7-9E7E-69CD94D38D13}" type="sibTrans" cxnId="{4D653D39-64BA-45BA-AE1E-1DD7177019A3}">
      <dgm:prSet/>
      <dgm:spPr/>
      <dgm:t>
        <a:bodyPr/>
        <a:lstStyle/>
        <a:p>
          <a:endParaRPr lang="es-ES"/>
        </a:p>
      </dgm:t>
    </dgm:pt>
    <dgm:pt modelId="{E9A6DCCC-3428-4AC3-9598-DBE62D6AA153}">
      <dgm:prSet phldrT="[Texto]" custT="1"/>
      <dgm:spPr/>
      <dgm:t>
        <a:bodyPr/>
        <a:lstStyle/>
        <a:p>
          <a:pPr algn="l">
            <a:lnSpc>
              <a:spcPct val="100000"/>
            </a:lnSpc>
          </a:pPr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Mayor No. Negocios 38%</a:t>
          </a:r>
        </a:p>
        <a:p>
          <a:pPr algn="l">
            <a:lnSpc>
              <a:spcPct val="100000"/>
            </a:lnSpc>
          </a:pP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2do. Lugar en el PIB 24.5%</a:t>
          </a:r>
        </a:p>
        <a:p>
          <a:pPr algn="l">
            <a:lnSpc>
              <a:spcPct val="100000"/>
            </a:lnSpc>
          </a:pP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Subsector contribuye 5.8% </a:t>
          </a:r>
        </a:p>
        <a:p>
          <a:pPr algn="l">
            <a:lnSpc>
              <a:spcPct val="100000"/>
            </a:lnSpc>
          </a:pP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Emplea 45.4% </a:t>
          </a:r>
        </a:p>
        <a:p>
          <a:pPr algn="l">
            <a:lnSpc>
              <a:spcPct val="100000"/>
            </a:lnSpc>
          </a:pP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Esperanza de vida 4.4 años</a:t>
          </a:r>
        </a:p>
      </dgm:t>
    </dgm:pt>
    <dgm:pt modelId="{C1EC2DE9-5C37-4E9A-A3FA-27F9AA790C73}" type="parTrans" cxnId="{8123D2E9-E095-4F88-88BF-E42CF314D679}">
      <dgm:prSet/>
      <dgm:spPr/>
      <dgm:t>
        <a:bodyPr/>
        <a:lstStyle/>
        <a:p>
          <a:endParaRPr lang="es-ES"/>
        </a:p>
      </dgm:t>
    </dgm:pt>
    <dgm:pt modelId="{E83D126F-6B36-459A-A2E8-C8BA55856230}" type="sibTrans" cxnId="{8123D2E9-E095-4F88-88BF-E42CF314D679}">
      <dgm:prSet/>
      <dgm:spPr/>
      <dgm:t>
        <a:bodyPr/>
        <a:lstStyle/>
        <a:p>
          <a:endParaRPr lang="es-ES"/>
        </a:p>
      </dgm:t>
    </dgm:pt>
    <dgm:pt modelId="{16AB4BB9-8F41-4BAF-8456-FD59BDF0F7C0}">
      <dgm:prSet phldrT="[Texto]" custT="1"/>
      <dgm:spPr/>
      <dgm:t>
        <a:bodyPr/>
        <a:lstStyle/>
        <a:p>
          <a:pPr algn="ctr">
            <a:lnSpc>
              <a:spcPct val="100000"/>
            </a:lnSpc>
          </a:pP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Oportunidades de mejoramiento, resolución de problemas de mortalidad</a:t>
          </a:r>
        </a:p>
      </dgm:t>
    </dgm:pt>
    <dgm:pt modelId="{98DA00DA-2608-480F-A146-93EAC12967CC}" type="parTrans" cxnId="{DBFC5404-EDB6-42A0-A533-3AC3190253BD}">
      <dgm:prSet/>
      <dgm:spPr/>
      <dgm:t>
        <a:bodyPr/>
        <a:lstStyle/>
        <a:p>
          <a:endParaRPr lang="es-ES"/>
        </a:p>
      </dgm:t>
    </dgm:pt>
    <dgm:pt modelId="{FF93BE42-190A-41F1-911D-976826BC41F4}" type="sibTrans" cxnId="{DBFC5404-EDB6-42A0-A533-3AC3190253BD}">
      <dgm:prSet/>
      <dgm:spPr/>
      <dgm:t>
        <a:bodyPr/>
        <a:lstStyle/>
        <a:p>
          <a:endParaRPr lang="es-ES"/>
        </a:p>
      </dgm:t>
    </dgm:pt>
    <dgm:pt modelId="{158FF811-B1D2-4ADB-AF21-82A2D7D530D2}">
      <dgm:prSet phldrT="[Texto]" custT="1"/>
      <dgm:spPr/>
      <dgm:t>
        <a:bodyPr/>
        <a:lstStyle/>
        <a:p>
          <a:pPr algn="ctr">
            <a:lnSpc>
              <a:spcPct val="100000"/>
            </a:lnSpc>
          </a:pPr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Impacto en la población económicamente activa </a:t>
          </a:r>
          <a:endParaRPr lang="es-ES" sz="18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6B32C3-C280-40B1-9517-2260F9BA0771}" type="parTrans" cxnId="{64A2E746-408F-4D79-BC9A-917080F5C87D}">
      <dgm:prSet/>
      <dgm:spPr/>
      <dgm:t>
        <a:bodyPr/>
        <a:lstStyle/>
        <a:p>
          <a:endParaRPr lang="es-ES"/>
        </a:p>
      </dgm:t>
    </dgm:pt>
    <dgm:pt modelId="{F8F9A161-4B94-4DFC-BC52-6CDF87B76057}" type="sibTrans" cxnId="{64A2E746-408F-4D79-BC9A-917080F5C87D}">
      <dgm:prSet/>
      <dgm:spPr/>
      <dgm:t>
        <a:bodyPr/>
        <a:lstStyle/>
        <a:p>
          <a:endParaRPr lang="es-ES"/>
        </a:p>
      </dgm:t>
    </dgm:pt>
    <dgm:pt modelId="{CE89E531-2E97-4816-B0B6-9E0268AD78E3}" type="pres">
      <dgm:prSet presAssocID="{7F9A61C7-D874-4403-99BE-A626F1F343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200781F-7101-4C98-AA81-8AD526A43F6B}" type="pres">
      <dgm:prSet presAssocID="{29FDDF8D-73EF-4716-9777-A832AC28D71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07F942-FD21-4DB4-8900-C5D76D3592E4}" type="pres">
      <dgm:prSet presAssocID="{9B22A4E8-E708-44D7-9E7E-69CD94D38D13}" presName="sibTrans" presStyleCnt="0"/>
      <dgm:spPr/>
      <dgm:t>
        <a:bodyPr/>
        <a:lstStyle/>
        <a:p>
          <a:endParaRPr lang="es-ES"/>
        </a:p>
      </dgm:t>
    </dgm:pt>
    <dgm:pt modelId="{8CB2E064-E920-4167-A4FC-5981DED60C0F}" type="pres">
      <dgm:prSet presAssocID="{E9A6DCCC-3428-4AC3-9598-DBE62D6AA153}" presName="node" presStyleLbl="node1" presStyleIdx="1" presStyleCnt="4" custScaleX="95576" custScaleY="97301" custLinFactNeighborX="3" custLinFactNeighborY="-333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42E008-DB70-4E5F-B720-F61F0C588056}" type="pres">
      <dgm:prSet presAssocID="{E83D126F-6B36-459A-A2E8-C8BA55856230}" presName="sibTrans" presStyleCnt="0"/>
      <dgm:spPr/>
      <dgm:t>
        <a:bodyPr/>
        <a:lstStyle/>
        <a:p>
          <a:endParaRPr lang="es-ES"/>
        </a:p>
      </dgm:t>
    </dgm:pt>
    <dgm:pt modelId="{ABC00379-966C-4949-9E8E-56DC91B1A3D6}" type="pres">
      <dgm:prSet presAssocID="{16AB4BB9-8F41-4BAF-8456-FD59BDF0F7C0}" presName="node" presStyleLbl="node1" presStyleIdx="2" presStyleCnt="4" custLinFactNeighborX="1444" custLinFactNeighborY="-12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F60C9B-E1DA-43F2-8CC1-BC14C19537D6}" type="pres">
      <dgm:prSet presAssocID="{FF93BE42-190A-41F1-911D-976826BC41F4}" presName="sibTrans" presStyleCnt="0"/>
      <dgm:spPr/>
      <dgm:t>
        <a:bodyPr/>
        <a:lstStyle/>
        <a:p>
          <a:endParaRPr lang="es-ES"/>
        </a:p>
      </dgm:t>
    </dgm:pt>
    <dgm:pt modelId="{893A7724-1A8D-4B57-B383-610A4EEEB133}" type="pres">
      <dgm:prSet presAssocID="{158FF811-B1D2-4ADB-AF21-82A2D7D530D2}" presName="node" presStyleLbl="node1" presStyleIdx="3" presStyleCnt="4" custScaleX="9708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A4ED1B-C340-4BCF-BC3E-20DFAFBEDDF8}" type="presOf" srcId="{29FDDF8D-73EF-4716-9777-A832AC28D71B}" destId="{5200781F-7101-4C98-AA81-8AD526A43F6B}" srcOrd="0" destOrd="0" presId="urn:microsoft.com/office/officeart/2005/8/layout/default"/>
    <dgm:cxn modelId="{5CB8922D-D715-41A8-8328-E002235D70FD}" type="presOf" srcId="{158FF811-B1D2-4ADB-AF21-82A2D7D530D2}" destId="{893A7724-1A8D-4B57-B383-610A4EEEB133}" srcOrd="0" destOrd="0" presId="urn:microsoft.com/office/officeart/2005/8/layout/default"/>
    <dgm:cxn modelId="{64A2E746-408F-4D79-BC9A-917080F5C87D}" srcId="{7F9A61C7-D874-4403-99BE-A626F1F343AA}" destId="{158FF811-B1D2-4ADB-AF21-82A2D7D530D2}" srcOrd="3" destOrd="0" parTransId="{A56B32C3-C280-40B1-9517-2260F9BA0771}" sibTransId="{F8F9A161-4B94-4DFC-BC52-6CDF87B76057}"/>
    <dgm:cxn modelId="{AE254AF8-868E-48E4-AE93-68F69FD8C133}" type="presOf" srcId="{E9A6DCCC-3428-4AC3-9598-DBE62D6AA153}" destId="{8CB2E064-E920-4167-A4FC-5981DED60C0F}" srcOrd="0" destOrd="0" presId="urn:microsoft.com/office/officeart/2005/8/layout/default"/>
    <dgm:cxn modelId="{4D653D39-64BA-45BA-AE1E-1DD7177019A3}" srcId="{7F9A61C7-D874-4403-99BE-A626F1F343AA}" destId="{29FDDF8D-73EF-4716-9777-A832AC28D71B}" srcOrd="0" destOrd="0" parTransId="{0CAF71F0-5DD6-4ADB-A1E7-B7589DFCDE34}" sibTransId="{9B22A4E8-E708-44D7-9E7E-69CD94D38D13}"/>
    <dgm:cxn modelId="{CC40BD6B-39AA-49C1-B9B7-F9B7D039028A}" type="presOf" srcId="{7F9A61C7-D874-4403-99BE-A626F1F343AA}" destId="{CE89E531-2E97-4816-B0B6-9E0268AD78E3}" srcOrd="0" destOrd="0" presId="urn:microsoft.com/office/officeart/2005/8/layout/default"/>
    <dgm:cxn modelId="{2D18DD8D-2813-475F-BFFA-DEC353CB1F68}" type="presOf" srcId="{16AB4BB9-8F41-4BAF-8456-FD59BDF0F7C0}" destId="{ABC00379-966C-4949-9E8E-56DC91B1A3D6}" srcOrd="0" destOrd="0" presId="urn:microsoft.com/office/officeart/2005/8/layout/default"/>
    <dgm:cxn modelId="{DBFC5404-EDB6-42A0-A533-3AC3190253BD}" srcId="{7F9A61C7-D874-4403-99BE-A626F1F343AA}" destId="{16AB4BB9-8F41-4BAF-8456-FD59BDF0F7C0}" srcOrd="2" destOrd="0" parTransId="{98DA00DA-2608-480F-A146-93EAC12967CC}" sibTransId="{FF93BE42-190A-41F1-911D-976826BC41F4}"/>
    <dgm:cxn modelId="{8123D2E9-E095-4F88-88BF-E42CF314D679}" srcId="{7F9A61C7-D874-4403-99BE-A626F1F343AA}" destId="{E9A6DCCC-3428-4AC3-9598-DBE62D6AA153}" srcOrd="1" destOrd="0" parTransId="{C1EC2DE9-5C37-4E9A-A3FA-27F9AA790C73}" sibTransId="{E83D126F-6B36-459A-A2E8-C8BA55856230}"/>
    <dgm:cxn modelId="{B2CEF2BD-228F-40FC-91AB-EFE561BDF4F6}" type="presParOf" srcId="{CE89E531-2E97-4816-B0B6-9E0268AD78E3}" destId="{5200781F-7101-4C98-AA81-8AD526A43F6B}" srcOrd="0" destOrd="0" presId="urn:microsoft.com/office/officeart/2005/8/layout/default"/>
    <dgm:cxn modelId="{CB27A2DE-84C4-41EA-8F29-65C3D5E46C16}" type="presParOf" srcId="{CE89E531-2E97-4816-B0B6-9E0268AD78E3}" destId="{2207F942-FD21-4DB4-8900-C5D76D3592E4}" srcOrd="1" destOrd="0" presId="urn:microsoft.com/office/officeart/2005/8/layout/default"/>
    <dgm:cxn modelId="{37A39812-B26E-4214-A302-5C8AAB8FAA02}" type="presParOf" srcId="{CE89E531-2E97-4816-B0B6-9E0268AD78E3}" destId="{8CB2E064-E920-4167-A4FC-5981DED60C0F}" srcOrd="2" destOrd="0" presId="urn:microsoft.com/office/officeart/2005/8/layout/default"/>
    <dgm:cxn modelId="{B56D504E-DCBD-4218-B658-CC5B37152F9F}" type="presParOf" srcId="{CE89E531-2E97-4816-B0B6-9E0268AD78E3}" destId="{C142E008-DB70-4E5F-B720-F61F0C588056}" srcOrd="3" destOrd="0" presId="urn:microsoft.com/office/officeart/2005/8/layout/default"/>
    <dgm:cxn modelId="{E6C76D21-891A-4325-819A-1443E1494DB6}" type="presParOf" srcId="{CE89E531-2E97-4816-B0B6-9E0268AD78E3}" destId="{ABC00379-966C-4949-9E8E-56DC91B1A3D6}" srcOrd="4" destOrd="0" presId="urn:microsoft.com/office/officeart/2005/8/layout/default"/>
    <dgm:cxn modelId="{0A25232C-2FD4-4349-98E0-A44547CD7C97}" type="presParOf" srcId="{CE89E531-2E97-4816-B0B6-9E0268AD78E3}" destId="{77F60C9B-E1DA-43F2-8CC1-BC14C19537D6}" srcOrd="5" destOrd="0" presId="urn:microsoft.com/office/officeart/2005/8/layout/default"/>
    <dgm:cxn modelId="{6B3AF957-06BB-4833-92C5-ECE7ED822CD3}" type="presParOf" srcId="{CE89E531-2E97-4816-B0B6-9E0268AD78E3}" destId="{893A7724-1A8D-4B57-B383-610A4EEEB13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FA891F-9845-4A8A-B313-1F3CF1E7653A}" type="doc">
      <dgm:prSet loTypeId="urn:microsoft.com/office/officeart/2005/8/layout/list1" loCatId="list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3CE18CFF-D64F-4376-811B-65A9795F377B}">
      <dgm:prSet phldrT="[Texto]" custT="1"/>
      <dgm:spPr/>
      <dgm:t>
        <a:bodyPr/>
        <a:lstStyle/>
        <a:p>
          <a:pPr rtl="0"/>
          <a:r>
            <a:rPr lang="es-ES" sz="2000" b="0" dirty="0" smtClean="0">
              <a:effectLst/>
            </a:rPr>
            <a:t>Determinar los  factores de gestión empresarial y la estrategia de competitividad.</a:t>
          </a:r>
          <a:r>
            <a:rPr lang="es-ES" sz="2000" b="0" baseline="0" dirty="0" smtClean="0">
              <a:effectLst/>
            </a:rPr>
            <a:t> </a:t>
          </a:r>
          <a:endParaRPr lang="es-ES" sz="2000" b="0" dirty="0"/>
        </a:p>
      </dgm:t>
    </dgm:pt>
    <dgm:pt modelId="{D2AFC6AA-29DF-4FB2-A909-06607D0DBDA0}" type="parTrans" cxnId="{9F0AAF16-383E-4AEE-A874-28D55A003172}">
      <dgm:prSet/>
      <dgm:spPr/>
      <dgm:t>
        <a:bodyPr/>
        <a:lstStyle/>
        <a:p>
          <a:endParaRPr lang="es-ES"/>
        </a:p>
      </dgm:t>
    </dgm:pt>
    <dgm:pt modelId="{B09F408D-3CAA-48CA-A2F3-A17B456C4780}" type="sibTrans" cxnId="{9F0AAF16-383E-4AEE-A874-28D55A003172}">
      <dgm:prSet/>
      <dgm:spPr/>
      <dgm:t>
        <a:bodyPr/>
        <a:lstStyle/>
        <a:p>
          <a:endParaRPr lang="es-ES"/>
        </a:p>
      </dgm:t>
    </dgm:pt>
    <dgm:pt modelId="{7DB9DE76-5EF5-42BD-983A-B5729DB8EC89}">
      <dgm:prSet phldrT="[Texto]" custT="1"/>
      <dgm:spPr/>
      <dgm:t>
        <a:bodyPr/>
        <a:lstStyle/>
        <a:p>
          <a:pPr rtl="0"/>
          <a:r>
            <a:rPr lang="es-ES" sz="2000" b="0" dirty="0" smtClean="0">
              <a:effectLst/>
            </a:rPr>
            <a:t>Determinar el grado de gestión empresarial y las estrategias</a:t>
          </a:r>
          <a:r>
            <a:rPr lang="es-ES" sz="2000" b="0" baseline="0" dirty="0" smtClean="0">
              <a:effectLst/>
            </a:rPr>
            <a:t> de competitividad </a:t>
          </a:r>
          <a:r>
            <a:rPr lang="es-ES" sz="2000" b="0" dirty="0" smtClean="0">
              <a:effectLst/>
            </a:rPr>
            <a:t>de las PyMES. </a:t>
          </a:r>
          <a:endParaRPr lang="es-ES" sz="2000" b="0" dirty="0"/>
        </a:p>
      </dgm:t>
    </dgm:pt>
    <dgm:pt modelId="{B95CE978-5901-4822-9188-2246BED75886}" type="parTrans" cxnId="{24895A22-62A5-47D8-89C7-488ABEE32E09}">
      <dgm:prSet/>
      <dgm:spPr/>
      <dgm:t>
        <a:bodyPr/>
        <a:lstStyle/>
        <a:p>
          <a:endParaRPr lang="es-ES"/>
        </a:p>
      </dgm:t>
    </dgm:pt>
    <dgm:pt modelId="{81BEA5E2-E045-4F6E-944A-14BB21591572}" type="sibTrans" cxnId="{24895A22-62A5-47D8-89C7-488ABEE32E09}">
      <dgm:prSet/>
      <dgm:spPr/>
      <dgm:t>
        <a:bodyPr/>
        <a:lstStyle/>
        <a:p>
          <a:endParaRPr lang="es-ES"/>
        </a:p>
      </dgm:t>
    </dgm:pt>
    <dgm:pt modelId="{1C044D34-5E24-41D5-AB58-ED5625BBD779}">
      <dgm:prSet phldrT="[Texto]" custT="1"/>
      <dgm:spPr/>
      <dgm:t>
        <a:bodyPr/>
        <a:lstStyle/>
        <a:p>
          <a:pPr rtl="0"/>
          <a:r>
            <a:rPr lang="es-ES" sz="2000" b="0" dirty="0" smtClean="0">
              <a:effectLst/>
            </a:rPr>
            <a:t>Evaluar las estrategias de competitividad que caracteriza a las PyMES. </a:t>
          </a:r>
          <a:endParaRPr lang="es-ES" sz="2000" dirty="0"/>
        </a:p>
      </dgm:t>
    </dgm:pt>
    <dgm:pt modelId="{064D62BD-400B-4D84-B076-586A52B16A6A}" type="parTrans" cxnId="{D3AF1C60-A10D-43FC-8174-2C9B1134DCDC}">
      <dgm:prSet/>
      <dgm:spPr/>
      <dgm:t>
        <a:bodyPr/>
        <a:lstStyle/>
        <a:p>
          <a:endParaRPr lang="es-ES"/>
        </a:p>
      </dgm:t>
    </dgm:pt>
    <dgm:pt modelId="{2432AF1E-1265-4D41-9767-B1728ACA8B00}" type="sibTrans" cxnId="{D3AF1C60-A10D-43FC-8174-2C9B1134DCDC}">
      <dgm:prSet/>
      <dgm:spPr/>
      <dgm:t>
        <a:bodyPr/>
        <a:lstStyle/>
        <a:p>
          <a:endParaRPr lang="es-ES"/>
        </a:p>
      </dgm:t>
    </dgm:pt>
    <dgm:pt modelId="{3ED8A7B6-D739-4107-B67A-F4555B73D461}">
      <dgm:prSet phldrT="[Texto]" custT="1"/>
      <dgm:spPr/>
      <dgm:t>
        <a:bodyPr/>
        <a:lstStyle/>
        <a:p>
          <a:pPr rtl="0"/>
          <a:r>
            <a:rPr lang="es-ES" sz="2000" b="0" dirty="0" smtClean="0">
              <a:effectLst/>
            </a:rPr>
            <a:t>Categorizar los niveles de </a:t>
          </a:r>
          <a:r>
            <a:rPr lang="es-MX" sz="2000" b="0" dirty="0" smtClean="0">
              <a:effectLst/>
            </a:rPr>
            <a:t>de gestión de las PyMES a partir de los componentes del (MMGO®)</a:t>
          </a:r>
          <a:endParaRPr lang="es-ES" sz="2000" dirty="0"/>
        </a:p>
      </dgm:t>
    </dgm:pt>
    <dgm:pt modelId="{24A10972-2930-4667-A3D8-9F0F5834C653}" type="parTrans" cxnId="{CC2BE021-CFD8-4EEB-8ED4-D1AE40CED442}">
      <dgm:prSet/>
      <dgm:spPr/>
      <dgm:t>
        <a:bodyPr/>
        <a:lstStyle/>
        <a:p>
          <a:endParaRPr lang="es-ES"/>
        </a:p>
      </dgm:t>
    </dgm:pt>
    <dgm:pt modelId="{52ECC091-8D1C-4E2E-8C85-CC0BE2FC241F}" type="sibTrans" cxnId="{CC2BE021-CFD8-4EEB-8ED4-D1AE40CED442}">
      <dgm:prSet/>
      <dgm:spPr/>
      <dgm:t>
        <a:bodyPr/>
        <a:lstStyle/>
        <a:p>
          <a:endParaRPr lang="es-ES"/>
        </a:p>
      </dgm:t>
    </dgm:pt>
    <dgm:pt modelId="{0AC4E331-F96C-41C6-9402-43B4C79A216E}">
      <dgm:prSet phldrT="[Texto]" custT="1"/>
      <dgm:spPr/>
      <dgm:t>
        <a:bodyPr/>
        <a:lstStyle/>
        <a:p>
          <a:pPr rtl="0"/>
          <a:r>
            <a:rPr lang="es-MX" sz="2000" b="0" dirty="0" smtClean="0">
              <a:effectLst/>
              <a:latin typeface="+mn-lt"/>
              <a:ea typeface="+mn-ea"/>
              <a:cs typeface="+mn-cs"/>
            </a:rPr>
            <a:t>Evaluar los efectos</a:t>
          </a:r>
          <a:r>
            <a:rPr lang="es-MX" sz="2000" b="0" baseline="0" dirty="0" smtClean="0">
              <a:effectLst/>
              <a:latin typeface="+mn-lt"/>
              <a:ea typeface="+mn-ea"/>
              <a:cs typeface="+mn-cs"/>
            </a:rPr>
            <a:t> que producen </a:t>
          </a:r>
          <a:r>
            <a:rPr lang="es-MX" sz="2000" b="0" dirty="0" smtClean="0">
              <a:effectLst/>
              <a:latin typeface="+mn-lt"/>
              <a:ea typeface="+mn-ea"/>
              <a:cs typeface="+mn-cs"/>
            </a:rPr>
            <a:t>los componentes de la gestión empresarial, en la estrategia de competitividad.</a:t>
          </a:r>
          <a:endParaRPr lang="es-ES" sz="2000" b="0" dirty="0"/>
        </a:p>
      </dgm:t>
    </dgm:pt>
    <dgm:pt modelId="{C5747A77-BDD0-4BA9-BB89-905D7662BD61}" type="parTrans" cxnId="{FA68B958-A892-415F-AC34-C33B0FC89161}">
      <dgm:prSet/>
      <dgm:spPr/>
      <dgm:t>
        <a:bodyPr/>
        <a:lstStyle/>
        <a:p>
          <a:endParaRPr lang="es-ES"/>
        </a:p>
      </dgm:t>
    </dgm:pt>
    <dgm:pt modelId="{7A0D333C-9191-461D-ABE2-EF589DE144CA}" type="sibTrans" cxnId="{FA68B958-A892-415F-AC34-C33B0FC89161}">
      <dgm:prSet/>
      <dgm:spPr/>
      <dgm:t>
        <a:bodyPr/>
        <a:lstStyle/>
        <a:p>
          <a:endParaRPr lang="es-ES"/>
        </a:p>
      </dgm:t>
    </dgm:pt>
    <dgm:pt modelId="{ADC01694-EF75-476D-9E23-428D3ECAD1C8}" type="pres">
      <dgm:prSet presAssocID="{51FA891F-9845-4A8A-B313-1F3CF1E7653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08591CD-DBA8-4B18-8932-434FDEDF24CE}" type="pres">
      <dgm:prSet presAssocID="{3CE18CFF-D64F-4376-811B-65A9795F377B}" presName="parentLin" presStyleCnt="0"/>
      <dgm:spPr/>
    </dgm:pt>
    <dgm:pt modelId="{E5CFF827-DDC9-4AE4-AFA5-CC28B8F17909}" type="pres">
      <dgm:prSet presAssocID="{3CE18CFF-D64F-4376-811B-65A9795F377B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5F5284DE-073E-4059-B8E3-EC1378C123AA}" type="pres">
      <dgm:prSet presAssocID="{3CE18CFF-D64F-4376-811B-65A9795F377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0A2B32-E22A-473A-8661-D64E1CAC59E5}" type="pres">
      <dgm:prSet presAssocID="{3CE18CFF-D64F-4376-811B-65A9795F377B}" presName="negativeSpace" presStyleCnt="0"/>
      <dgm:spPr/>
    </dgm:pt>
    <dgm:pt modelId="{0A607180-6A84-4802-9BB5-50A7726FA3E9}" type="pres">
      <dgm:prSet presAssocID="{3CE18CFF-D64F-4376-811B-65A9795F377B}" presName="childText" presStyleLbl="conFgAcc1" presStyleIdx="0" presStyleCnt="5">
        <dgm:presLayoutVars>
          <dgm:bulletEnabled val="1"/>
        </dgm:presLayoutVars>
      </dgm:prSet>
      <dgm:spPr/>
    </dgm:pt>
    <dgm:pt modelId="{63A3B190-E097-45F7-9BC9-390A4E8A98F5}" type="pres">
      <dgm:prSet presAssocID="{B09F408D-3CAA-48CA-A2F3-A17B456C4780}" presName="spaceBetweenRectangles" presStyleCnt="0"/>
      <dgm:spPr/>
    </dgm:pt>
    <dgm:pt modelId="{BA86117F-68B8-4266-BC9C-C11B8F009B7D}" type="pres">
      <dgm:prSet presAssocID="{7DB9DE76-5EF5-42BD-983A-B5729DB8EC89}" presName="parentLin" presStyleCnt="0"/>
      <dgm:spPr/>
    </dgm:pt>
    <dgm:pt modelId="{00700546-B63E-430B-9757-C41A37ED07ED}" type="pres">
      <dgm:prSet presAssocID="{7DB9DE76-5EF5-42BD-983A-B5729DB8EC89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0F4C5DE-92E9-4157-8C39-C2FFE91A2CC7}" type="pres">
      <dgm:prSet presAssocID="{7DB9DE76-5EF5-42BD-983A-B5729DB8EC8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7FBF29-DA06-40BF-BF7E-B7E590AD04EE}" type="pres">
      <dgm:prSet presAssocID="{7DB9DE76-5EF5-42BD-983A-B5729DB8EC89}" presName="negativeSpace" presStyleCnt="0"/>
      <dgm:spPr/>
    </dgm:pt>
    <dgm:pt modelId="{6EC89523-F91E-4C58-A319-E3B6520BBD49}" type="pres">
      <dgm:prSet presAssocID="{7DB9DE76-5EF5-42BD-983A-B5729DB8EC89}" presName="childText" presStyleLbl="conFgAcc1" presStyleIdx="1" presStyleCnt="5" custLinFactY="-30907" custLinFactNeighborX="44432" custLinFactNeighborY="-100000">
        <dgm:presLayoutVars>
          <dgm:bulletEnabled val="1"/>
        </dgm:presLayoutVars>
      </dgm:prSet>
      <dgm:spPr/>
    </dgm:pt>
    <dgm:pt modelId="{501D1250-A89D-495D-926D-DF60311C73BB}" type="pres">
      <dgm:prSet presAssocID="{81BEA5E2-E045-4F6E-944A-14BB21591572}" presName="spaceBetweenRectangles" presStyleCnt="0"/>
      <dgm:spPr/>
    </dgm:pt>
    <dgm:pt modelId="{7EEDC2C1-B625-4F1A-9311-D573660D3668}" type="pres">
      <dgm:prSet presAssocID="{1C044D34-5E24-41D5-AB58-ED5625BBD779}" presName="parentLin" presStyleCnt="0"/>
      <dgm:spPr/>
    </dgm:pt>
    <dgm:pt modelId="{84DF5548-9439-4B29-BCCF-48E1A1E08E71}" type="pres">
      <dgm:prSet presAssocID="{1C044D34-5E24-41D5-AB58-ED5625BBD779}" presName="parentLeftMargin" presStyleLbl="node1" presStyleIdx="1" presStyleCnt="5"/>
      <dgm:spPr/>
      <dgm:t>
        <a:bodyPr/>
        <a:lstStyle/>
        <a:p>
          <a:endParaRPr lang="es-ES"/>
        </a:p>
      </dgm:t>
    </dgm:pt>
    <dgm:pt modelId="{1CDA006F-3EC4-4EC8-9490-84656480EA25}" type="pres">
      <dgm:prSet presAssocID="{1C044D34-5E24-41D5-AB58-ED5625BBD77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204BDD-EFFF-45D9-A05B-237BC0B995BD}" type="pres">
      <dgm:prSet presAssocID="{1C044D34-5E24-41D5-AB58-ED5625BBD779}" presName="negativeSpace" presStyleCnt="0"/>
      <dgm:spPr/>
    </dgm:pt>
    <dgm:pt modelId="{152E2717-0A31-49D8-97F7-179CBEB5137D}" type="pres">
      <dgm:prSet presAssocID="{1C044D34-5E24-41D5-AB58-ED5625BBD779}" presName="childText" presStyleLbl="conFgAcc1" presStyleIdx="2" presStyleCnt="5">
        <dgm:presLayoutVars>
          <dgm:bulletEnabled val="1"/>
        </dgm:presLayoutVars>
      </dgm:prSet>
      <dgm:spPr/>
    </dgm:pt>
    <dgm:pt modelId="{4ECF6275-E889-4F77-97EF-6A715BB79633}" type="pres">
      <dgm:prSet presAssocID="{2432AF1E-1265-4D41-9767-B1728ACA8B00}" presName="spaceBetweenRectangles" presStyleCnt="0"/>
      <dgm:spPr/>
    </dgm:pt>
    <dgm:pt modelId="{2EFB2B55-DB18-4B69-8F37-F0F6E66F6186}" type="pres">
      <dgm:prSet presAssocID="{3ED8A7B6-D739-4107-B67A-F4555B73D461}" presName="parentLin" presStyleCnt="0"/>
      <dgm:spPr/>
    </dgm:pt>
    <dgm:pt modelId="{EA6812A0-5498-4235-95C8-42CEE8160AC4}" type="pres">
      <dgm:prSet presAssocID="{3ED8A7B6-D739-4107-B67A-F4555B73D461}" presName="parentLeftMargin" presStyleLbl="node1" presStyleIdx="2" presStyleCnt="5"/>
      <dgm:spPr/>
      <dgm:t>
        <a:bodyPr/>
        <a:lstStyle/>
        <a:p>
          <a:endParaRPr lang="es-ES"/>
        </a:p>
      </dgm:t>
    </dgm:pt>
    <dgm:pt modelId="{89B1D28E-50B4-43BD-AAE5-9BF3A8BFF6D2}" type="pres">
      <dgm:prSet presAssocID="{3ED8A7B6-D739-4107-B67A-F4555B73D46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65E65B-1DE7-4342-80D5-BAA9B5F3CD9B}" type="pres">
      <dgm:prSet presAssocID="{3ED8A7B6-D739-4107-B67A-F4555B73D461}" presName="negativeSpace" presStyleCnt="0"/>
      <dgm:spPr/>
    </dgm:pt>
    <dgm:pt modelId="{A77A620D-231A-472A-B881-A92F32C62D01}" type="pres">
      <dgm:prSet presAssocID="{3ED8A7B6-D739-4107-B67A-F4555B73D461}" presName="childText" presStyleLbl="conFgAcc1" presStyleIdx="3" presStyleCnt="5">
        <dgm:presLayoutVars>
          <dgm:bulletEnabled val="1"/>
        </dgm:presLayoutVars>
      </dgm:prSet>
      <dgm:spPr/>
    </dgm:pt>
    <dgm:pt modelId="{27F38539-D494-4D45-B2D7-430A9888C809}" type="pres">
      <dgm:prSet presAssocID="{52ECC091-8D1C-4E2E-8C85-CC0BE2FC241F}" presName="spaceBetweenRectangles" presStyleCnt="0"/>
      <dgm:spPr/>
    </dgm:pt>
    <dgm:pt modelId="{4718CFB0-5ECF-4EE2-A5F0-DB09D90DCB5D}" type="pres">
      <dgm:prSet presAssocID="{0AC4E331-F96C-41C6-9402-43B4C79A216E}" presName="parentLin" presStyleCnt="0"/>
      <dgm:spPr/>
    </dgm:pt>
    <dgm:pt modelId="{DC109E0F-0987-4A81-B740-F98AE8E83700}" type="pres">
      <dgm:prSet presAssocID="{0AC4E331-F96C-41C6-9402-43B4C79A216E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DF5AC07E-5FD5-4E74-A2C7-B6490E2DC6D5}" type="pres">
      <dgm:prSet presAssocID="{0AC4E331-F96C-41C6-9402-43B4C79A216E}" presName="parentText" presStyleLbl="node1" presStyleIdx="4" presStyleCnt="5" custLinFactNeighborX="1236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FD6A38-5E61-45FB-9945-FDBA891CFE8C}" type="pres">
      <dgm:prSet presAssocID="{0AC4E331-F96C-41C6-9402-43B4C79A216E}" presName="negativeSpace" presStyleCnt="0"/>
      <dgm:spPr/>
    </dgm:pt>
    <dgm:pt modelId="{26BF7348-C495-4522-9E20-42BC0F7061EC}" type="pres">
      <dgm:prSet presAssocID="{0AC4E331-F96C-41C6-9402-43B4C79A216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3EE832D-0A74-44FA-BCAB-FFB59AE476DF}" type="presOf" srcId="{0AC4E331-F96C-41C6-9402-43B4C79A216E}" destId="{DC109E0F-0987-4A81-B740-F98AE8E83700}" srcOrd="0" destOrd="0" presId="urn:microsoft.com/office/officeart/2005/8/layout/list1"/>
    <dgm:cxn modelId="{C562E875-862B-46EF-B8A5-2E30A71E12DE}" type="presOf" srcId="{3CE18CFF-D64F-4376-811B-65A9795F377B}" destId="{E5CFF827-DDC9-4AE4-AFA5-CC28B8F17909}" srcOrd="0" destOrd="0" presId="urn:microsoft.com/office/officeart/2005/8/layout/list1"/>
    <dgm:cxn modelId="{D3AF1C60-A10D-43FC-8174-2C9B1134DCDC}" srcId="{51FA891F-9845-4A8A-B313-1F3CF1E7653A}" destId="{1C044D34-5E24-41D5-AB58-ED5625BBD779}" srcOrd="2" destOrd="0" parTransId="{064D62BD-400B-4D84-B076-586A52B16A6A}" sibTransId="{2432AF1E-1265-4D41-9767-B1728ACA8B00}"/>
    <dgm:cxn modelId="{00508CAD-A7DA-4E6F-A4DA-1D7ECA3C3C0B}" type="presOf" srcId="{1C044D34-5E24-41D5-AB58-ED5625BBD779}" destId="{1CDA006F-3EC4-4EC8-9490-84656480EA25}" srcOrd="1" destOrd="0" presId="urn:microsoft.com/office/officeart/2005/8/layout/list1"/>
    <dgm:cxn modelId="{FD5E6A18-DFA1-48D0-8434-7A1D383DD408}" type="presOf" srcId="{1C044D34-5E24-41D5-AB58-ED5625BBD779}" destId="{84DF5548-9439-4B29-BCCF-48E1A1E08E71}" srcOrd="0" destOrd="0" presId="urn:microsoft.com/office/officeart/2005/8/layout/list1"/>
    <dgm:cxn modelId="{5CAFB355-79F5-4DDD-BFE8-13C3C20EC05B}" type="presOf" srcId="{7DB9DE76-5EF5-42BD-983A-B5729DB8EC89}" destId="{00700546-B63E-430B-9757-C41A37ED07ED}" srcOrd="0" destOrd="0" presId="urn:microsoft.com/office/officeart/2005/8/layout/list1"/>
    <dgm:cxn modelId="{FA68B958-A892-415F-AC34-C33B0FC89161}" srcId="{51FA891F-9845-4A8A-B313-1F3CF1E7653A}" destId="{0AC4E331-F96C-41C6-9402-43B4C79A216E}" srcOrd="4" destOrd="0" parTransId="{C5747A77-BDD0-4BA9-BB89-905D7662BD61}" sibTransId="{7A0D333C-9191-461D-ABE2-EF589DE144CA}"/>
    <dgm:cxn modelId="{CC2BE021-CFD8-4EEB-8ED4-D1AE40CED442}" srcId="{51FA891F-9845-4A8A-B313-1F3CF1E7653A}" destId="{3ED8A7B6-D739-4107-B67A-F4555B73D461}" srcOrd="3" destOrd="0" parTransId="{24A10972-2930-4667-A3D8-9F0F5834C653}" sibTransId="{52ECC091-8D1C-4E2E-8C85-CC0BE2FC241F}"/>
    <dgm:cxn modelId="{24895A22-62A5-47D8-89C7-488ABEE32E09}" srcId="{51FA891F-9845-4A8A-B313-1F3CF1E7653A}" destId="{7DB9DE76-5EF5-42BD-983A-B5729DB8EC89}" srcOrd="1" destOrd="0" parTransId="{B95CE978-5901-4822-9188-2246BED75886}" sibTransId="{81BEA5E2-E045-4F6E-944A-14BB21591572}"/>
    <dgm:cxn modelId="{7BDEFEF8-92CF-48D6-A3D1-ED101F9553BA}" type="presOf" srcId="{3ED8A7B6-D739-4107-B67A-F4555B73D461}" destId="{EA6812A0-5498-4235-95C8-42CEE8160AC4}" srcOrd="0" destOrd="0" presId="urn:microsoft.com/office/officeart/2005/8/layout/list1"/>
    <dgm:cxn modelId="{9F0AAF16-383E-4AEE-A874-28D55A003172}" srcId="{51FA891F-9845-4A8A-B313-1F3CF1E7653A}" destId="{3CE18CFF-D64F-4376-811B-65A9795F377B}" srcOrd="0" destOrd="0" parTransId="{D2AFC6AA-29DF-4FB2-A909-06607D0DBDA0}" sibTransId="{B09F408D-3CAA-48CA-A2F3-A17B456C4780}"/>
    <dgm:cxn modelId="{51683F93-2153-4861-9C4E-15D74B8A873E}" type="presOf" srcId="{0AC4E331-F96C-41C6-9402-43B4C79A216E}" destId="{DF5AC07E-5FD5-4E74-A2C7-B6490E2DC6D5}" srcOrd="1" destOrd="0" presId="urn:microsoft.com/office/officeart/2005/8/layout/list1"/>
    <dgm:cxn modelId="{0B1694DA-50DE-4BC7-9F64-034D7D1D3F26}" type="presOf" srcId="{3ED8A7B6-D739-4107-B67A-F4555B73D461}" destId="{89B1D28E-50B4-43BD-AAE5-9BF3A8BFF6D2}" srcOrd="1" destOrd="0" presId="urn:microsoft.com/office/officeart/2005/8/layout/list1"/>
    <dgm:cxn modelId="{1B8B07E3-CE2F-478C-8FF0-F02BBFD512A1}" type="presOf" srcId="{51FA891F-9845-4A8A-B313-1F3CF1E7653A}" destId="{ADC01694-EF75-476D-9E23-428D3ECAD1C8}" srcOrd="0" destOrd="0" presId="urn:microsoft.com/office/officeart/2005/8/layout/list1"/>
    <dgm:cxn modelId="{CABBD5ED-E8C3-4D61-98E3-5333F8CAE1E0}" type="presOf" srcId="{7DB9DE76-5EF5-42BD-983A-B5729DB8EC89}" destId="{40F4C5DE-92E9-4157-8C39-C2FFE91A2CC7}" srcOrd="1" destOrd="0" presId="urn:microsoft.com/office/officeart/2005/8/layout/list1"/>
    <dgm:cxn modelId="{6ED7E637-253F-43E3-B155-996737660FEF}" type="presOf" srcId="{3CE18CFF-D64F-4376-811B-65A9795F377B}" destId="{5F5284DE-073E-4059-B8E3-EC1378C123AA}" srcOrd="1" destOrd="0" presId="urn:microsoft.com/office/officeart/2005/8/layout/list1"/>
    <dgm:cxn modelId="{51E8A113-84D8-40D4-9C29-3D266979F7E4}" type="presParOf" srcId="{ADC01694-EF75-476D-9E23-428D3ECAD1C8}" destId="{408591CD-DBA8-4B18-8932-434FDEDF24CE}" srcOrd="0" destOrd="0" presId="urn:microsoft.com/office/officeart/2005/8/layout/list1"/>
    <dgm:cxn modelId="{824C3C55-2C0C-4311-9E50-4F860CEACA4A}" type="presParOf" srcId="{408591CD-DBA8-4B18-8932-434FDEDF24CE}" destId="{E5CFF827-DDC9-4AE4-AFA5-CC28B8F17909}" srcOrd="0" destOrd="0" presId="urn:microsoft.com/office/officeart/2005/8/layout/list1"/>
    <dgm:cxn modelId="{C86FD3DB-945D-49E9-8B96-A6E9A6C23883}" type="presParOf" srcId="{408591CD-DBA8-4B18-8932-434FDEDF24CE}" destId="{5F5284DE-073E-4059-B8E3-EC1378C123AA}" srcOrd="1" destOrd="0" presId="urn:microsoft.com/office/officeart/2005/8/layout/list1"/>
    <dgm:cxn modelId="{B3D9A3E0-DD89-48F5-973F-FCEBF4C626D6}" type="presParOf" srcId="{ADC01694-EF75-476D-9E23-428D3ECAD1C8}" destId="{1E0A2B32-E22A-473A-8661-D64E1CAC59E5}" srcOrd="1" destOrd="0" presId="urn:microsoft.com/office/officeart/2005/8/layout/list1"/>
    <dgm:cxn modelId="{F50CE01C-FC2A-4721-A008-3394D530F8D5}" type="presParOf" srcId="{ADC01694-EF75-476D-9E23-428D3ECAD1C8}" destId="{0A607180-6A84-4802-9BB5-50A7726FA3E9}" srcOrd="2" destOrd="0" presId="urn:microsoft.com/office/officeart/2005/8/layout/list1"/>
    <dgm:cxn modelId="{A239ED36-7880-4212-A838-978F7A61E5AE}" type="presParOf" srcId="{ADC01694-EF75-476D-9E23-428D3ECAD1C8}" destId="{63A3B190-E097-45F7-9BC9-390A4E8A98F5}" srcOrd="3" destOrd="0" presId="urn:microsoft.com/office/officeart/2005/8/layout/list1"/>
    <dgm:cxn modelId="{FC4B8453-4609-4C60-B2F3-B5CC1CBCB49D}" type="presParOf" srcId="{ADC01694-EF75-476D-9E23-428D3ECAD1C8}" destId="{BA86117F-68B8-4266-BC9C-C11B8F009B7D}" srcOrd="4" destOrd="0" presId="urn:microsoft.com/office/officeart/2005/8/layout/list1"/>
    <dgm:cxn modelId="{ED78EF7D-E5A1-427F-912D-C1B16E4658F5}" type="presParOf" srcId="{BA86117F-68B8-4266-BC9C-C11B8F009B7D}" destId="{00700546-B63E-430B-9757-C41A37ED07ED}" srcOrd="0" destOrd="0" presId="urn:microsoft.com/office/officeart/2005/8/layout/list1"/>
    <dgm:cxn modelId="{3B8683F3-B7DB-4448-9A89-7EC0E6BDD6EB}" type="presParOf" srcId="{BA86117F-68B8-4266-BC9C-C11B8F009B7D}" destId="{40F4C5DE-92E9-4157-8C39-C2FFE91A2CC7}" srcOrd="1" destOrd="0" presId="urn:microsoft.com/office/officeart/2005/8/layout/list1"/>
    <dgm:cxn modelId="{66D4FFCC-5E20-484E-B9F6-B83A1576B13D}" type="presParOf" srcId="{ADC01694-EF75-476D-9E23-428D3ECAD1C8}" destId="{2A7FBF29-DA06-40BF-BF7E-B7E590AD04EE}" srcOrd="5" destOrd="0" presId="urn:microsoft.com/office/officeart/2005/8/layout/list1"/>
    <dgm:cxn modelId="{28B4D5E8-942A-4C26-A023-EF2626AEE3CD}" type="presParOf" srcId="{ADC01694-EF75-476D-9E23-428D3ECAD1C8}" destId="{6EC89523-F91E-4C58-A319-E3B6520BBD49}" srcOrd="6" destOrd="0" presId="urn:microsoft.com/office/officeart/2005/8/layout/list1"/>
    <dgm:cxn modelId="{3E4E80A8-6A83-4EBB-A68A-F8BA3FA45295}" type="presParOf" srcId="{ADC01694-EF75-476D-9E23-428D3ECAD1C8}" destId="{501D1250-A89D-495D-926D-DF60311C73BB}" srcOrd="7" destOrd="0" presId="urn:microsoft.com/office/officeart/2005/8/layout/list1"/>
    <dgm:cxn modelId="{91782FE6-B225-4C76-B6E2-12D7B9FD7B15}" type="presParOf" srcId="{ADC01694-EF75-476D-9E23-428D3ECAD1C8}" destId="{7EEDC2C1-B625-4F1A-9311-D573660D3668}" srcOrd="8" destOrd="0" presId="urn:microsoft.com/office/officeart/2005/8/layout/list1"/>
    <dgm:cxn modelId="{3C1DF09C-BF22-455A-848C-3EC69E7654D9}" type="presParOf" srcId="{7EEDC2C1-B625-4F1A-9311-D573660D3668}" destId="{84DF5548-9439-4B29-BCCF-48E1A1E08E71}" srcOrd="0" destOrd="0" presId="urn:microsoft.com/office/officeart/2005/8/layout/list1"/>
    <dgm:cxn modelId="{DF218603-C240-4279-8C49-FB56A65032C7}" type="presParOf" srcId="{7EEDC2C1-B625-4F1A-9311-D573660D3668}" destId="{1CDA006F-3EC4-4EC8-9490-84656480EA25}" srcOrd="1" destOrd="0" presId="urn:microsoft.com/office/officeart/2005/8/layout/list1"/>
    <dgm:cxn modelId="{B2876181-6254-48E5-9F4C-D5C0DBBE1D9E}" type="presParOf" srcId="{ADC01694-EF75-476D-9E23-428D3ECAD1C8}" destId="{3E204BDD-EFFF-45D9-A05B-237BC0B995BD}" srcOrd="9" destOrd="0" presId="urn:microsoft.com/office/officeart/2005/8/layout/list1"/>
    <dgm:cxn modelId="{A2F7065E-6311-4ECF-8D54-4B4AD22C2FA5}" type="presParOf" srcId="{ADC01694-EF75-476D-9E23-428D3ECAD1C8}" destId="{152E2717-0A31-49D8-97F7-179CBEB5137D}" srcOrd="10" destOrd="0" presId="urn:microsoft.com/office/officeart/2005/8/layout/list1"/>
    <dgm:cxn modelId="{12D14A47-14F7-4050-9006-CABB45CB0055}" type="presParOf" srcId="{ADC01694-EF75-476D-9E23-428D3ECAD1C8}" destId="{4ECF6275-E889-4F77-97EF-6A715BB79633}" srcOrd="11" destOrd="0" presId="urn:microsoft.com/office/officeart/2005/8/layout/list1"/>
    <dgm:cxn modelId="{67DA27E1-4901-4E20-A4AA-D7586FA35C97}" type="presParOf" srcId="{ADC01694-EF75-476D-9E23-428D3ECAD1C8}" destId="{2EFB2B55-DB18-4B69-8F37-F0F6E66F6186}" srcOrd="12" destOrd="0" presId="urn:microsoft.com/office/officeart/2005/8/layout/list1"/>
    <dgm:cxn modelId="{9B5E6FFB-868E-4252-9200-EF963E0D7D0A}" type="presParOf" srcId="{2EFB2B55-DB18-4B69-8F37-F0F6E66F6186}" destId="{EA6812A0-5498-4235-95C8-42CEE8160AC4}" srcOrd="0" destOrd="0" presId="urn:microsoft.com/office/officeart/2005/8/layout/list1"/>
    <dgm:cxn modelId="{BF5C15F5-FA6B-43BF-8963-6366037C68A3}" type="presParOf" srcId="{2EFB2B55-DB18-4B69-8F37-F0F6E66F6186}" destId="{89B1D28E-50B4-43BD-AAE5-9BF3A8BFF6D2}" srcOrd="1" destOrd="0" presId="urn:microsoft.com/office/officeart/2005/8/layout/list1"/>
    <dgm:cxn modelId="{D6831205-12D8-49F7-B190-EE615BD0E334}" type="presParOf" srcId="{ADC01694-EF75-476D-9E23-428D3ECAD1C8}" destId="{E665E65B-1DE7-4342-80D5-BAA9B5F3CD9B}" srcOrd="13" destOrd="0" presId="urn:microsoft.com/office/officeart/2005/8/layout/list1"/>
    <dgm:cxn modelId="{76F33187-DCC6-4806-8461-EAEBEE84D1AE}" type="presParOf" srcId="{ADC01694-EF75-476D-9E23-428D3ECAD1C8}" destId="{A77A620D-231A-472A-B881-A92F32C62D01}" srcOrd="14" destOrd="0" presId="urn:microsoft.com/office/officeart/2005/8/layout/list1"/>
    <dgm:cxn modelId="{24F96BFE-DDA1-42D7-941B-DC2F373EF243}" type="presParOf" srcId="{ADC01694-EF75-476D-9E23-428D3ECAD1C8}" destId="{27F38539-D494-4D45-B2D7-430A9888C809}" srcOrd="15" destOrd="0" presId="urn:microsoft.com/office/officeart/2005/8/layout/list1"/>
    <dgm:cxn modelId="{A237A49F-A474-491F-895A-4AA4BADFAE5B}" type="presParOf" srcId="{ADC01694-EF75-476D-9E23-428D3ECAD1C8}" destId="{4718CFB0-5ECF-4EE2-A5F0-DB09D90DCB5D}" srcOrd="16" destOrd="0" presId="urn:microsoft.com/office/officeart/2005/8/layout/list1"/>
    <dgm:cxn modelId="{7F5F8BBB-980B-40DC-8D52-1470FC1A6946}" type="presParOf" srcId="{4718CFB0-5ECF-4EE2-A5F0-DB09D90DCB5D}" destId="{DC109E0F-0987-4A81-B740-F98AE8E83700}" srcOrd="0" destOrd="0" presId="urn:microsoft.com/office/officeart/2005/8/layout/list1"/>
    <dgm:cxn modelId="{F2F966BF-C597-4BA8-B2CD-D3FD11A63BC0}" type="presParOf" srcId="{4718CFB0-5ECF-4EE2-A5F0-DB09D90DCB5D}" destId="{DF5AC07E-5FD5-4E74-A2C7-B6490E2DC6D5}" srcOrd="1" destOrd="0" presId="urn:microsoft.com/office/officeart/2005/8/layout/list1"/>
    <dgm:cxn modelId="{BA8147E4-FA01-4100-AD51-B2F1AE984764}" type="presParOf" srcId="{ADC01694-EF75-476D-9E23-428D3ECAD1C8}" destId="{20FD6A38-5E61-45FB-9945-FDBA891CFE8C}" srcOrd="17" destOrd="0" presId="urn:microsoft.com/office/officeart/2005/8/layout/list1"/>
    <dgm:cxn modelId="{3CC1D152-5DE5-472F-A2FD-F4A6EBA022B8}" type="presParOf" srcId="{ADC01694-EF75-476D-9E23-428D3ECAD1C8}" destId="{26BF7348-C495-4522-9E20-42BC0F7061E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8751E2-28B9-4C85-B8EC-B4B6895BD5CB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4296DA88-5FD1-4DFF-883B-668FD206B5DB}">
      <dgm:prSet phldrT="[Texto]" custT="1"/>
      <dgm:spPr/>
      <dgm:t>
        <a:bodyPr/>
        <a:lstStyle/>
        <a:p>
          <a:r>
            <a:rPr lang="es-ES" sz="2400" b="1" dirty="0" smtClean="0"/>
            <a:t>METODOLOGIA  </a:t>
          </a:r>
          <a:endParaRPr lang="es-ES" sz="2400" b="1" dirty="0"/>
        </a:p>
      </dgm:t>
    </dgm:pt>
    <dgm:pt modelId="{ACE78D3B-A2D6-44CA-87CA-7204947B770E}" type="parTrans" cxnId="{8A3E4135-B09F-498E-974A-69822FE4A05C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ADAE9F35-A7D8-4EEC-A385-D544E22B02E6}" type="sibTrans" cxnId="{8A3E4135-B09F-498E-974A-69822FE4A05C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F2008B94-48D9-4C41-85AA-895290D34DEB}">
      <dgm:prSet phldrT="[Texto]" custT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ES" sz="2000" b="1" dirty="0" smtClean="0"/>
            <a:t>TIPO</a:t>
          </a:r>
        </a:p>
        <a:p>
          <a:r>
            <a:rPr lang="es-ES" sz="1600" b="1" dirty="0" smtClean="0"/>
            <a:t>Relacional</a:t>
          </a:r>
          <a:endParaRPr lang="es-ES" sz="1600" b="1" dirty="0"/>
        </a:p>
      </dgm:t>
    </dgm:pt>
    <dgm:pt modelId="{C5B62C29-CCBF-4EB2-80C4-2FECA5D6CD5B}" type="parTrans" cxnId="{14C73007-C82D-434A-83E5-EDE047DF7837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911E92AC-9312-4825-BC73-341099D97A10}" type="sibTrans" cxnId="{14C73007-C82D-434A-83E5-EDE047DF7837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BD297F46-36A5-497D-ACE8-952B5A249450}">
      <dgm:prSet phldrT="[Texto]" custT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ES" sz="2000" b="1" dirty="0" smtClean="0"/>
            <a:t>METODO </a:t>
          </a:r>
        </a:p>
        <a:p>
          <a:r>
            <a:rPr lang="es-ES" sz="1600" b="1" dirty="0" smtClean="0"/>
            <a:t>Deductivo</a:t>
          </a:r>
        </a:p>
        <a:p>
          <a:r>
            <a:rPr lang="es-ES" sz="1600" b="1" dirty="0" smtClean="0"/>
            <a:t>Análisis-Síntesis</a:t>
          </a:r>
          <a:endParaRPr lang="es-ES" sz="1600" b="1" dirty="0"/>
        </a:p>
      </dgm:t>
    </dgm:pt>
    <dgm:pt modelId="{03D5E0B9-F70E-4C05-BE70-F2F2DF60B835}" type="parTrans" cxnId="{185095E1-8416-4017-A235-B8C784174954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8FA78946-5AC3-4457-83D4-D5298D2CC676}" type="sibTrans" cxnId="{185095E1-8416-4017-A235-B8C784174954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B713ABF2-40C9-4D75-87AB-859DDC96DB96}">
      <dgm:prSet phldrT="[Texto]" custT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ES" sz="2000" b="1" dirty="0" smtClean="0"/>
            <a:t>ENFOQUE </a:t>
          </a:r>
        </a:p>
        <a:p>
          <a:r>
            <a:rPr lang="es-ES" sz="2000" b="1" dirty="0" smtClean="0"/>
            <a:t>Cuantitativo</a:t>
          </a:r>
        </a:p>
      </dgm:t>
    </dgm:pt>
    <dgm:pt modelId="{2A34FEEE-C592-45F0-8294-AC9011FADC64}" type="parTrans" cxnId="{C1D17609-D6B6-4280-81FD-0C1549081E78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16A452C0-2DC2-45FC-A691-E36863999AAF}" type="sibTrans" cxnId="{C1D17609-D6B6-4280-81FD-0C1549081E78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EA7D1262-6D40-407E-A09E-A22CD698584E}">
      <dgm:prSet phldrT="[Texto]" custT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ES" sz="1800" b="1" dirty="0" smtClean="0"/>
            <a:t>Diseño</a:t>
          </a:r>
        </a:p>
        <a:p>
          <a:r>
            <a:rPr lang="es-ES" sz="1800" b="1" dirty="0" smtClean="0"/>
            <a:t>No</a:t>
          </a:r>
          <a:r>
            <a:rPr lang="es-ES" sz="1800" b="1" baseline="0" dirty="0" smtClean="0"/>
            <a:t> experimental</a:t>
          </a:r>
        </a:p>
        <a:p>
          <a:r>
            <a:rPr lang="es-ES" sz="1800" b="1" baseline="0" dirty="0" smtClean="0"/>
            <a:t>Concurrente</a:t>
          </a:r>
        </a:p>
      </dgm:t>
    </dgm:pt>
    <dgm:pt modelId="{151C9BD9-26CF-463A-909E-5E9D63092F47}" type="parTrans" cxnId="{EF42723E-A04C-4D0D-8059-4B0D775AD544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B0EC95E0-87B4-4E27-A9AC-999153544864}" type="sibTrans" cxnId="{EF42723E-A04C-4D0D-8059-4B0D775AD544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16F97DEB-1583-4082-A48D-21164D1DC2C4}">
      <dgm:prSet phldrT="[Texto]" custScaleX="133704" custScaleY="65537" custRadScaleRad="95214" custRadScaleInc="1364"/>
      <dgm:spPr/>
      <dgm:t>
        <a:bodyPr/>
        <a:lstStyle/>
        <a:p>
          <a:endParaRPr lang="es-ES"/>
        </a:p>
      </dgm:t>
    </dgm:pt>
    <dgm:pt modelId="{9B305B4C-F575-478B-8C7C-B00566D61F4A}" type="parTrans" cxnId="{B81AB2A3-9E91-43D4-8B85-FF07A9EDFB39}">
      <dgm:prSet custScaleX="75450" custLinFactNeighborX="5221" custLinFactNeighborY="38141"/>
      <dgm:spPr/>
      <dgm:t>
        <a:bodyPr/>
        <a:lstStyle/>
        <a:p>
          <a:endParaRPr lang="es-ES"/>
        </a:p>
      </dgm:t>
    </dgm:pt>
    <dgm:pt modelId="{1BBB4717-7C26-444D-847E-A9D4D1CBF3B6}" type="sibTrans" cxnId="{B81AB2A3-9E91-43D4-8B85-FF07A9EDFB39}">
      <dgm:prSet/>
      <dgm:spPr/>
      <dgm:t>
        <a:bodyPr/>
        <a:lstStyle/>
        <a:p>
          <a:endParaRPr lang="es-ES"/>
        </a:p>
      </dgm:t>
    </dgm:pt>
    <dgm:pt modelId="{7A82B602-3C95-49AD-84CE-D8EAFD1DCA7B}">
      <dgm:prSet custScaleX="123696" custScaleY="94155" custRadScaleRad="114063" custRadScaleInc="22814"/>
      <dgm:spPr/>
      <dgm:t>
        <a:bodyPr/>
        <a:lstStyle/>
        <a:p>
          <a:endParaRPr lang="es-ES"/>
        </a:p>
      </dgm:t>
    </dgm:pt>
    <dgm:pt modelId="{0B3CA342-2CAD-4830-9B88-A9E543DE25AE}" type="parTrans" cxnId="{FBFB81C3-0680-4000-9ECD-27F8CF820C96}">
      <dgm:prSet custLinFactNeighborX="-26325" custLinFactNeighborY="-49941"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54A86DE-E405-44EE-BA71-AD6CCA9C6768}" type="sibTrans" cxnId="{FBFB81C3-0680-4000-9ECD-27F8CF820C96}">
      <dgm:prSet/>
      <dgm:spPr/>
      <dgm:t>
        <a:bodyPr/>
        <a:lstStyle/>
        <a:p>
          <a:endParaRPr lang="es-ES"/>
        </a:p>
      </dgm:t>
    </dgm:pt>
    <dgm:pt modelId="{9341E0B0-2DB1-40CA-9B08-E31321BBD9AE}">
      <dgm:prSet custScaleX="123696" custScaleY="94155" custRadScaleRad="114063" custRadScaleInc="22814"/>
      <dgm:spPr/>
      <dgm:t>
        <a:bodyPr/>
        <a:lstStyle/>
        <a:p>
          <a:endParaRPr lang="es-ES"/>
        </a:p>
      </dgm:t>
    </dgm:pt>
    <dgm:pt modelId="{BCD29661-C299-4679-868D-4BC359CA20CC}" type="parTrans" cxnId="{18D75843-69E8-4CEE-9D12-F335FCFC6EF2}">
      <dgm:prSet custLinFactNeighborX="-26325" custLinFactNeighborY="-49941"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798F7DA-32CD-4530-887E-6A3AF552CF64}" type="sibTrans" cxnId="{18D75843-69E8-4CEE-9D12-F335FCFC6EF2}">
      <dgm:prSet/>
      <dgm:spPr/>
      <dgm:t>
        <a:bodyPr/>
        <a:lstStyle/>
        <a:p>
          <a:endParaRPr lang="es-ES"/>
        </a:p>
      </dgm:t>
    </dgm:pt>
    <dgm:pt modelId="{72EEAB98-0B6E-4D0E-8730-7D056F98E9EC}">
      <dgm:prSet custScaleX="123696" custScaleY="94155" custRadScaleRad="114063" custRadScaleInc="22814"/>
      <dgm:spPr/>
      <dgm:t>
        <a:bodyPr/>
        <a:lstStyle/>
        <a:p>
          <a:endParaRPr lang="es-ES"/>
        </a:p>
      </dgm:t>
    </dgm:pt>
    <dgm:pt modelId="{5CF42884-B3DF-4F67-8E18-BB6E55052675}" type="parTrans" cxnId="{44BE3846-0784-4113-AA0F-1D5F93B2A404}">
      <dgm:prSet custLinFactNeighborX="-26325" custLinFactNeighborY="-49941"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DADB1031-C316-4DC9-8C2E-70389E504330}" type="sibTrans" cxnId="{44BE3846-0784-4113-AA0F-1D5F93B2A404}">
      <dgm:prSet/>
      <dgm:spPr/>
      <dgm:t>
        <a:bodyPr/>
        <a:lstStyle/>
        <a:p>
          <a:endParaRPr lang="es-ES"/>
        </a:p>
      </dgm:t>
    </dgm:pt>
    <dgm:pt modelId="{CE97A711-FF5A-480E-99C2-758F0131CC77}" type="pres">
      <dgm:prSet presAssocID="{1C8751E2-28B9-4C85-B8EC-B4B6895BD5C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5743E0F-EF75-432D-8E9E-CF6FA5956C16}" type="pres">
      <dgm:prSet presAssocID="{4296DA88-5FD1-4DFF-883B-668FD206B5DB}" presName="centerShape" presStyleLbl="node0" presStyleIdx="0" presStyleCnt="1" custScaleX="156050" custScaleY="66555" custLinFactNeighborX="3813" custLinFactNeighborY="-14274"/>
      <dgm:spPr/>
      <dgm:t>
        <a:bodyPr/>
        <a:lstStyle/>
        <a:p>
          <a:endParaRPr lang="es-ES"/>
        </a:p>
      </dgm:t>
    </dgm:pt>
    <dgm:pt modelId="{0DBA3E59-5BD5-47F8-BFA3-8E20E3B68A16}" type="pres">
      <dgm:prSet presAssocID="{C5B62C29-CCBF-4EB2-80C4-2FECA5D6CD5B}" presName="parTrans" presStyleLbl="bgSibTrans2D1" presStyleIdx="0" presStyleCnt="4" custScaleX="67097" custScaleY="55545" custLinFactNeighborX="50461" custLinFactNeighborY="7238"/>
      <dgm:spPr/>
      <dgm:t>
        <a:bodyPr/>
        <a:lstStyle/>
        <a:p>
          <a:endParaRPr lang="es-ES"/>
        </a:p>
      </dgm:t>
    </dgm:pt>
    <dgm:pt modelId="{34EE67EF-5013-460A-B6BF-A04BA38967D5}" type="pres">
      <dgm:prSet presAssocID="{F2008B94-48D9-4C41-85AA-895290D34DEB}" presName="node" presStyleLbl="node1" presStyleIdx="0" presStyleCnt="4" custScaleX="93016" custScaleY="68344" custRadScaleRad="64827" custRadScaleInc="-589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4164EB-71A8-4821-8B7F-981605CB5789}" type="pres">
      <dgm:prSet presAssocID="{03D5E0B9-F70E-4C05-BE70-F2F2DF60B835}" presName="parTrans" presStyleLbl="bgSibTrans2D1" presStyleIdx="1" presStyleCnt="4" custScaleX="49880" custScaleY="61404" custLinFactNeighborX="21566" custLinFactNeighborY="48891"/>
      <dgm:spPr/>
      <dgm:t>
        <a:bodyPr/>
        <a:lstStyle/>
        <a:p>
          <a:endParaRPr lang="es-ES"/>
        </a:p>
      </dgm:t>
    </dgm:pt>
    <dgm:pt modelId="{3A6BDE84-C039-4344-8713-FC3A87C577D3}" type="pres">
      <dgm:prSet presAssocID="{BD297F46-36A5-497D-ACE8-952B5A249450}" presName="node" presStyleLbl="node1" presStyleIdx="1" presStyleCnt="4" custScaleX="96272" custScaleY="92750" custRadScaleRad="111215" custRadScaleInc="-303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0F5165-75E9-41FC-AFD6-12C972B8D97A}" type="pres">
      <dgm:prSet presAssocID="{2A34FEEE-C592-45F0-8294-AC9011FADC64}" presName="parTrans" presStyleLbl="bgSibTrans2D1" presStyleIdx="2" presStyleCnt="4" custScaleX="51784" custScaleY="61580" custLinFactNeighborX="-14971" custLinFactNeighborY="51358"/>
      <dgm:spPr/>
      <dgm:t>
        <a:bodyPr/>
        <a:lstStyle/>
        <a:p>
          <a:endParaRPr lang="es-ES"/>
        </a:p>
      </dgm:t>
    </dgm:pt>
    <dgm:pt modelId="{97A27132-A0F7-446F-A1C0-B90EBED6E252}" type="pres">
      <dgm:prSet presAssocID="{B713ABF2-40C9-4D75-87AB-859DDC96DB96}" presName="node" presStyleLbl="node1" presStyleIdx="2" presStyleCnt="4" custScaleX="102172" custScaleY="90404" custRadScaleRad="121076" custRadScaleInc="438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253D13-78FF-4350-B7C6-0A78F66F6AF9}" type="pres">
      <dgm:prSet presAssocID="{151C9BD9-26CF-463A-909E-5E9D63092F47}" presName="parTrans" presStyleLbl="bgSibTrans2D1" presStyleIdx="3" presStyleCnt="4" custScaleY="62214" custLinFactNeighborX="-9325" custLinFactNeighborY="7343"/>
      <dgm:spPr/>
      <dgm:t>
        <a:bodyPr/>
        <a:lstStyle/>
        <a:p>
          <a:endParaRPr lang="es-ES"/>
        </a:p>
      </dgm:t>
    </dgm:pt>
    <dgm:pt modelId="{4705BAA4-72E8-4BE1-B712-2EE3C57FF2CC}" type="pres">
      <dgm:prSet presAssocID="{EA7D1262-6D40-407E-A09E-A22CD698584E}" presName="node" presStyleLbl="node1" presStyleIdx="3" presStyleCnt="4" custScaleX="96173" custScaleY="91865" custRadScaleRad="99589" custRadScaleInc="527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8D75843-69E8-4CEE-9D12-F335FCFC6EF2}" srcId="{1C8751E2-28B9-4C85-B8EC-B4B6895BD5CB}" destId="{9341E0B0-2DB1-40CA-9B08-E31321BBD9AE}" srcOrd="3" destOrd="0" parTransId="{BCD29661-C299-4679-868D-4BC359CA20CC}" sibTransId="{2798F7DA-32CD-4530-887E-6A3AF552CF64}"/>
    <dgm:cxn modelId="{44BE3846-0784-4113-AA0F-1D5F93B2A404}" srcId="{1C8751E2-28B9-4C85-B8EC-B4B6895BD5CB}" destId="{72EEAB98-0B6E-4D0E-8730-7D056F98E9EC}" srcOrd="4" destOrd="0" parTransId="{5CF42884-B3DF-4F67-8E18-BB6E55052675}" sibTransId="{DADB1031-C316-4DC9-8C2E-70389E504330}"/>
    <dgm:cxn modelId="{3F5CE4FD-18DF-4028-B3FE-67BC8A1E5446}" type="presOf" srcId="{BD297F46-36A5-497D-ACE8-952B5A249450}" destId="{3A6BDE84-C039-4344-8713-FC3A87C577D3}" srcOrd="0" destOrd="0" presId="urn:microsoft.com/office/officeart/2005/8/layout/radial4"/>
    <dgm:cxn modelId="{FBFB81C3-0680-4000-9ECD-27F8CF820C96}" srcId="{1C8751E2-28B9-4C85-B8EC-B4B6895BD5CB}" destId="{7A82B602-3C95-49AD-84CE-D8EAFD1DCA7B}" srcOrd="2" destOrd="0" parTransId="{0B3CA342-2CAD-4830-9B88-A9E543DE25AE}" sibTransId="{254A86DE-E405-44EE-BA71-AD6CCA9C6768}"/>
    <dgm:cxn modelId="{C1D17609-D6B6-4280-81FD-0C1549081E78}" srcId="{4296DA88-5FD1-4DFF-883B-668FD206B5DB}" destId="{B713ABF2-40C9-4D75-87AB-859DDC96DB96}" srcOrd="2" destOrd="0" parTransId="{2A34FEEE-C592-45F0-8294-AC9011FADC64}" sibTransId="{16A452C0-2DC2-45FC-A691-E36863999AAF}"/>
    <dgm:cxn modelId="{185095E1-8416-4017-A235-B8C784174954}" srcId="{4296DA88-5FD1-4DFF-883B-668FD206B5DB}" destId="{BD297F46-36A5-497D-ACE8-952B5A249450}" srcOrd="1" destOrd="0" parTransId="{03D5E0B9-F70E-4C05-BE70-F2F2DF60B835}" sibTransId="{8FA78946-5AC3-4457-83D4-D5298D2CC676}"/>
    <dgm:cxn modelId="{8A3E4135-B09F-498E-974A-69822FE4A05C}" srcId="{1C8751E2-28B9-4C85-B8EC-B4B6895BD5CB}" destId="{4296DA88-5FD1-4DFF-883B-668FD206B5DB}" srcOrd="0" destOrd="0" parTransId="{ACE78D3B-A2D6-44CA-87CA-7204947B770E}" sibTransId="{ADAE9F35-A7D8-4EEC-A385-D544E22B02E6}"/>
    <dgm:cxn modelId="{4F919697-52FB-4509-990D-F2D52786FFE8}" type="presOf" srcId="{2A34FEEE-C592-45F0-8294-AC9011FADC64}" destId="{290F5165-75E9-41FC-AFD6-12C972B8D97A}" srcOrd="0" destOrd="0" presId="urn:microsoft.com/office/officeart/2005/8/layout/radial4"/>
    <dgm:cxn modelId="{728134D9-FC23-4DDC-8358-678B2E4D79F9}" type="presOf" srcId="{C5B62C29-CCBF-4EB2-80C4-2FECA5D6CD5B}" destId="{0DBA3E59-5BD5-47F8-BFA3-8E20E3B68A16}" srcOrd="0" destOrd="0" presId="urn:microsoft.com/office/officeart/2005/8/layout/radial4"/>
    <dgm:cxn modelId="{F50CD423-C65B-4864-A6B7-20114AF1B22D}" type="presOf" srcId="{F2008B94-48D9-4C41-85AA-895290D34DEB}" destId="{34EE67EF-5013-460A-B6BF-A04BA38967D5}" srcOrd="0" destOrd="0" presId="urn:microsoft.com/office/officeart/2005/8/layout/radial4"/>
    <dgm:cxn modelId="{777C7672-FA7A-49F7-9B3D-E11CB46071DB}" type="presOf" srcId="{B713ABF2-40C9-4D75-87AB-859DDC96DB96}" destId="{97A27132-A0F7-446F-A1C0-B90EBED6E252}" srcOrd="0" destOrd="0" presId="urn:microsoft.com/office/officeart/2005/8/layout/radial4"/>
    <dgm:cxn modelId="{4400DA10-FE10-434C-847B-1FB2BA03B78F}" type="presOf" srcId="{EA7D1262-6D40-407E-A09E-A22CD698584E}" destId="{4705BAA4-72E8-4BE1-B712-2EE3C57FF2CC}" srcOrd="0" destOrd="0" presId="urn:microsoft.com/office/officeart/2005/8/layout/radial4"/>
    <dgm:cxn modelId="{3121D012-7378-41B7-BD6A-EB0A192523E4}" type="presOf" srcId="{03D5E0B9-F70E-4C05-BE70-F2F2DF60B835}" destId="{574164EB-71A8-4821-8B7F-981605CB5789}" srcOrd="0" destOrd="0" presId="urn:microsoft.com/office/officeart/2005/8/layout/radial4"/>
    <dgm:cxn modelId="{B81AB2A3-9E91-43D4-8B85-FF07A9EDFB39}" srcId="{1C8751E2-28B9-4C85-B8EC-B4B6895BD5CB}" destId="{16F97DEB-1583-4082-A48D-21164D1DC2C4}" srcOrd="1" destOrd="0" parTransId="{9B305B4C-F575-478B-8C7C-B00566D61F4A}" sibTransId="{1BBB4717-7C26-444D-847E-A9D4D1CBF3B6}"/>
    <dgm:cxn modelId="{14C73007-C82D-434A-83E5-EDE047DF7837}" srcId="{4296DA88-5FD1-4DFF-883B-668FD206B5DB}" destId="{F2008B94-48D9-4C41-85AA-895290D34DEB}" srcOrd="0" destOrd="0" parTransId="{C5B62C29-CCBF-4EB2-80C4-2FECA5D6CD5B}" sibTransId="{911E92AC-9312-4825-BC73-341099D97A10}"/>
    <dgm:cxn modelId="{E40DFD75-5C87-4511-854B-E770B907D34E}" type="presOf" srcId="{1C8751E2-28B9-4C85-B8EC-B4B6895BD5CB}" destId="{CE97A711-FF5A-480E-99C2-758F0131CC77}" srcOrd="0" destOrd="0" presId="urn:microsoft.com/office/officeart/2005/8/layout/radial4"/>
    <dgm:cxn modelId="{B22E15C4-09B3-4C36-932E-FCCEDD419B3D}" type="presOf" srcId="{151C9BD9-26CF-463A-909E-5E9D63092F47}" destId="{9F253D13-78FF-4350-B7C6-0A78F66F6AF9}" srcOrd="0" destOrd="0" presId="urn:microsoft.com/office/officeart/2005/8/layout/radial4"/>
    <dgm:cxn modelId="{7ADD7132-B54F-4FE5-BA15-4775A19BE0C2}" type="presOf" srcId="{4296DA88-5FD1-4DFF-883B-668FD206B5DB}" destId="{05743E0F-EF75-432D-8E9E-CF6FA5956C16}" srcOrd="0" destOrd="0" presId="urn:microsoft.com/office/officeart/2005/8/layout/radial4"/>
    <dgm:cxn modelId="{EF42723E-A04C-4D0D-8059-4B0D775AD544}" srcId="{4296DA88-5FD1-4DFF-883B-668FD206B5DB}" destId="{EA7D1262-6D40-407E-A09E-A22CD698584E}" srcOrd="3" destOrd="0" parTransId="{151C9BD9-26CF-463A-909E-5E9D63092F47}" sibTransId="{B0EC95E0-87B4-4E27-A9AC-999153544864}"/>
    <dgm:cxn modelId="{549B99FB-845F-47EA-AFC7-44BFECE69795}" type="presParOf" srcId="{CE97A711-FF5A-480E-99C2-758F0131CC77}" destId="{05743E0F-EF75-432D-8E9E-CF6FA5956C16}" srcOrd="0" destOrd="0" presId="urn:microsoft.com/office/officeart/2005/8/layout/radial4"/>
    <dgm:cxn modelId="{D9811999-BB50-40A4-BA84-C7B453A2B712}" type="presParOf" srcId="{CE97A711-FF5A-480E-99C2-758F0131CC77}" destId="{0DBA3E59-5BD5-47F8-BFA3-8E20E3B68A16}" srcOrd="1" destOrd="0" presId="urn:microsoft.com/office/officeart/2005/8/layout/radial4"/>
    <dgm:cxn modelId="{EE2EBFC1-823C-493E-9C6B-CE6791551104}" type="presParOf" srcId="{CE97A711-FF5A-480E-99C2-758F0131CC77}" destId="{34EE67EF-5013-460A-B6BF-A04BA38967D5}" srcOrd="2" destOrd="0" presId="urn:microsoft.com/office/officeart/2005/8/layout/radial4"/>
    <dgm:cxn modelId="{DFC6BBDB-CDC6-4FE5-AC0B-C96E96354AC3}" type="presParOf" srcId="{CE97A711-FF5A-480E-99C2-758F0131CC77}" destId="{574164EB-71A8-4821-8B7F-981605CB5789}" srcOrd="3" destOrd="0" presId="urn:microsoft.com/office/officeart/2005/8/layout/radial4"/>
    <dgm:cxn modelId="{D63A2CAE-BB48-4BD0-B6B3-041BCC225ECC}" type="presParOf" srcId="{CE97A711-FF5A-480E-99C2-758F0131CC77}" destId="{3A6BDE84-C039-4344-8713-FC3A87C577D3}" srcOrd="4" destOrd="0" presId="urn:microsoft.com/office/officeart/2005/8/layout/radial4"/>
    <dgm:cxn modelId="{78D6A0A7-30C2-4656-A8FD-794B64225738}" type="presParOf" srcId="{CE97A711-FF5A-480E-99C2-758F0131CC77}" destId="{290F5165-75E9-41FC-AFD6-12C972B8D97A}" srcOrd="5" destOrd="0" presId="urn:microsoft.com/office/officeart/2005/8/layout/radial4"/>
    <dgm:cxn modelId="{19682986-6685-4B2F-ACA3-E4692A6EEB9B}" type="presParOf" srcId="{CE97A711-FF5A-480E-99C2-758F0131CC77}" destId="{97A27132-A0F7-446F-A1C0-B90EBED6E252}" srcOrd="6" destOrd="0" presId="urn:microsoft.com/office/officeart/2005/8/layout/radial4"/>
    <dgm:cxn modelId="{BE616A35-13D8-4384-9652-251DD3E37E02}" type="presParOf" srcId="{CE97A711-FF5A-480E-99C2-758F0131CC77}" destId="{9F253D13-78FF-4350-B7C6-0A78F66F6AF9}" srcOrd="7" destOrd="0" presId="urn:microsoft.com/office/officeart/2005/8/layout/radial4"/>
    <dgm:cxn modelId="{C25DE65B-3E7D-47BE-A9C7-DB5DEB2D2436}" type="presParOf" srcId="{CE97A711-FF5A-480E-99C2-758F0131CC77}" destId="{4705BAA4-72E8-4BE1-B712-2EE3C57FF2C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B85DF6-387D-4FC1-80CB-852ADE6E65B5}" type="doc">
      <dgm:prSet loTypeId="urn:microsoft.com/office/officeart/2005/8/layout/hierarchy3" loCatId="hierarchy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7A9D2C39-9067-4CC3-BAFC-8A589586166F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Metodología para el análisis de la gestión financiera en Pymes</a:t>
          </a:r>
        </a:p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(Vera, 2012)</a:t>
          </a:r>
          <a:endParaRPr lang="es-E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719273-6D44-44FC-928D-8056DFA74F8C}" type="parTrans" cxnId="{7A3DA1C6-8780-4D26-9145-E056CEE7CF4F}">
      <dgm:prSet/>
      <dgm:spPr/>
      <dgm:t>
        <a:bodyPr/>
        <a:lstStyle/>
        <a:p>
          <a:endParaRPr lang="es-ES"/>
        </a:p>
      </dgm:t>
    </dgm:pt>
    <dgm:pt modelId="{62E83785-C375-4F1D-BC10-50EA5543AA1D}" type="sibTrans" cxnId="{7A3DA1C6-8780-4D26-9145-E056CEE7CF4F}">
      <dgm:prSet/>
      <dgm:spPr/>
      <dgm:t>
        <a:bodyPr/>
        <a:lstStyle/>
        <a:p>
          <a:endParaRPr lang="es-ES"/>
        </a:p>
      </dgm:t>
    </dgm:pt>
    <dgm:pt modelId="{83359610-02ED-4052-A49E-230E42547D82}">
      <dgm:prSet phldrT="[Texto]" custT="1"/>
      <dgm:spPr/>
      <dgm:t>
        <a:bodyPr/>
        <a:lstStyle/>
        <a:p>
          <a:r>
            <a:rPr lang="es-ES" sz="1600" dirty="0" smtClean="0">
              <a:latin typeface="Arial" panose="020B0604020202020204" pitchFamily="34" charset="0"/>
              <a:cs typeface="Arial" panose="020B0604020202020204" pitchFamily="34" charset="0"/>
            </a:rPr>
            <a:t>Gestión financiera</a:t>
          </a:r>
        </a:p>
        <a:p>
          <a:r>
            <a:rPr lang="es-ES" sz="1600" dirty="0" smtClean="0">
              <a:latin typeface="Arial" panose="020B0604020202020204" pitchFamily="34" charset="0"/>
              <a:cs typeface="Arial" panose="020B0604020202020204" pitchFamily="34" charset="0"/>
            </a:rPr>
            <a:t>Analiza los procesos </a:t>
          </a:r>
          <a:endParaRPr lang="es-E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B6F077-F970-40DE-AD11-401FF8FEC02A}" type="parTrans" cxnId="{D27AA181-2515-4101-B3A6-85E25FA9170D}">
      <dgm:prSet/>
      <dgm:spPr/>
      <dgm:t>
        <a:bodyPr/>
        <a:lstStyle/>
        <a:p>
          <a:endParaRPr lang="es-ES"/>
        </a:p>
      </dgm:t>
    </dgm:pt>
    <dgm:pt modelId="{B2A35DAD-4995-43B4-8AF9-9E89D3A5960E}" type="sibTrans" cxnId="{D27AA181-2515-4101-B3A6-85E25FA9170D}">
      <dgm:prSet/>
      <dgm:spPr/>
      <dgm:t>
        <a:bodyPr/>
        <a:lstStyle/>
        <a:p>
          <a:endParaRPr lang="es-ES"/>
        </a:p>
      </dgm:t>
    </dgm:pt>
    <dgm:pt modelId="{0719D58C-DA77-47BD-9FC8-309DD28D3EFE}" type="pres">
      <dgm:prSet presAssocID="{93B85DF6-387D-4FC1-80CB-852ADE6E65B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686313BC-7EFF-42DB-959B-74050D8EADC0}" type="pres">
      <dgm:prSet presAssocID="{7A9D2C39-9067-4CC3-BAFC-8A589586166F}" presName="root" presStyleCnt="0"/>
      <dgm:spPr/>
      <dgm:t>
        <a:bodyPr/>
        <a:lstStyle/>
        <a:p>
          <a:endParaRPr lang="es-ES"/>
        </a:p>
      </dgm:t>
    </dgm:pt>
    <dgm:pt modelId="{F82C270C-37E5-4F09-B30C-519A5468F7E6}" type="pres">
      <dgm:prSet presAssocID="{7A9D2C39-9067-4CC3-BAFC-8A589586166F}" presName="rootComposite" presStyleCnt="0"/>
      <dgm:spPr/>
      <dgm:t>
        <a:bodyPr/>
        <a:lstStyle/>
        <a:p>
          <a:endParaRPr lang="es-ES"/>
        </a:p>
      </dgm:t>
    </dgm:pt>
    <dgm:pt modelId="{72605412-1AE8-4547-A43B-0F4B4690B058}" type="pres">
      <dgm:prSet presAssocID="{7A9D2C39-9067-4CC3-BAFC-8A589586166F}" presName="rootText" presStyleLbl="node1" presStyleIdx="0" presStyleCnt="1" custScaleX="81420" custScaleY="128876" custLinFactNeighborX="4884" custLinFactNeighborY="-32570"/>
      <dgm:spPr/>
      <dgm:t>
        <a:bodyPr/>
        <a:lstStyle/>
        <a:p>
          <a:endParaRPr lang="es-ES"/>
        </a:p>
      </dgm:t>
    </dgm:pt>
    <dgm:pt modelId="{6DD226E0-6B80-40B1-A107-BC2CC0580174}" type="pres">
      <dgm:prSet presAssocID="{7A9D2C39-9067-4CC3-BAFC-8A589586166F}" presName="rootConnector" presStyleLbl="node1" presStyleIdx="0" presStyleCnt="1"/>
      <dgm:spPr/>
      <dgm:t>
        <a:bodyPr/>
        <a:lstStyle/>
        <a:p>
          <a:endParaRPr lang="es-ES"/>
        </a:p>
      </dgm:t>
    </dgm:pt>
    <dgm:pt modelId="{E16CA96D-057E-44AD-B4F3-5964D2B2CFA1}" type="pres">
      <dgm:prSet presAssocID="{7A9D2C39-9067-4CC3-BAFC-8A589586166F}" presName="childShape" presStyleCnt="0"/>
      <dgm:spPr/>
      <dgm:t>
        <a:bodyPr/>
        <a:lstStyle/>
        <a:p>
          <a:endParaRPr lang="es-ES"/>
        </a:p>
      </dgm:t>
    </dgm:pt>
    <dgm:pt modelId="{04D7354B-F914-43B3-8161-4A20025C0E91}" type="pres">
      <dgm:prSet presAssocID="{69B6F077-F970-40DE-AD11-401FF8FEC02A}" presName="Name13" presStyleLbl="parChTrans1D2" presStyleIdx="0" presStyleCnt="1"/>
      <dgm:spPr/>
      <dgm:t>
        <a:bodyPr/>
        <a:lstStyle/>
        <a:p>
          <a:endParaRPr lang="es-ES"/>
        </a:p>
      </dgm:t>
    </dgm:pt>
    <dgm:pt modelId="{D1CBEF69-95B2-4931-AB61-A8192BA5983B}" type="pres">
      <dgm:prSet presAssocID="{83359610-02ED-4052-A49E-230E42547D82}" presName="childText" presStyleLbl="bgAcc1" presStyleIdx="0" presStyleCnt="1" custScaleX="85188" custScaleY="106787" custLinFactNeighborX="-1567" custLinFactNeighborY="-333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E75B6C8-5380-4620-8C8E-91F6A5AEAFB1}" type="presOf" srcId="{7A9D2C39-9067-4CC3-BAFC-8A589586166F}" destId="{6DD226E0-6B80-40B1-A107-BC2CC0580174}" srcOrd="1" destOrd="0" presId="urn:microsoft.com/office/officeart/2005/8/layout/hierarchy3"/>
    <dgm:cxn modelId="{8A0914C2-037B-4111-9729-5F98CACD3687}" type="presOf" srcId="{7A9D2C39-9067-4CC3-BAFC-8A589586166F}" destId="{72605412-1AE8-4547-A43B-0F4B4690B058}" srcOrd="0" destOrd="0" presId="urn:microsoft.com/office/officeart/2005/8/layout/hierarchy3"/>
    <dgm:cxn modelId="{830466CD-3C70-409B-98BD-B3018C6C47F9}" type="presOf" srcId="{93B85DF6-387D-4FC1-80CB-852ADE6E65B5}" destId="{0719D58C-DA77-47BD-9FC8-309DD28D3EFE}" srcOrd="0" destOrd="0" presId="urn:microsoft.com/office/officeart/2005/8/layout/hierarchy3"/>
    <dgm:cxn modelId="{25FA31FC-9923-476C-B2B9-0774642AF16B}" type="presOf" srcId="{69B6F077-F970-40DE-AD11-401FF8FEC02A}" destId="{04D7354B-F914-43B3-8161-4A20025C0E91}" srcOrd="0" destOrd="0" presId="urn:microsoft.com/office/officeart/2005/8/layout/hierarchy3"/>
    <dgm:cxn modelId="{D27AA181-2515-4101-B3A6-85E25FA9170D}" srcId="{7A9D2C39-9067-4CC3-BAFC-8A589586166F}" destId="{83359610-02ED-4052-A49E-230E42547D82}" srcOrd="0" destOrd="0" parTransId="{69B6F077-F970-40DE-AD11-401FF8FEC02A}" sibTransId="{B2A35DAD-4995-43B4-8AF9-9E89D3A5960E}"/>
    <dgm:cxn modelId="{7A3DA1C6-8780-4D26-9145-E056CEE7CF4F}" srcId="{93B85DF6-387D-4FC1-80CB-852ADE6E65B5}" destId="{7A9D2C39-9067-4CC3-BAFC-8A589586166F}" srcOrd="0" destOrd="0" parTransId="{93719273-6D44-44FC-928D-8056DFA74F8C}" sibTransId="{62E83785-C375-4F1D-BC10-50EA5543AA1D}"/>
    <dgm:cxn modelId="{E7899439-FAA1-444F-AA5B-AE94BFF7CA52}" type="presOf" srcId="{83359610-02ED-4052-A49E-230E42547D82}" destId="{D1CBEF69-95B2-4931-AB61-A8192BA5983B}" srcOrd="0" destOrd="0" presId="urn:microsoft.com/office/officeart/2005/8/layout/hierarchy3"/>
    <dgm:cxn modelId="{7AB0B20A-606E-4D41-B80F-7A3CB07DE079}" type="presParOf" srcId="{0719D58C-DA77-47BD-9FC8-309DD28D3EFE}" destId="{686313BC-7EFF-42DB-959B-74050D8EADC0}" srcOrd="0" destOrd="0" presId="urn:microsoft.com/office/officeart/2005/8/layout/hierarchy3"/>
    <dgm:cxn modelId="{071FAD38-6089-4DD7-A824-229397850FEE}" type="presParOf" srcId="{686313BC-7EFF-42DB-959B-74050D8EADC0}" destId="{F82C270C-37E5-4F09-B30C-519A5468F7E6}" srcOrd="0" destOrd="0" presId="urn:microsoft.com/office/officeart/2005/8/layout/hierarchy3"/>
    <dgm:cxn modelId="{6502363F-546A-4759-AD97-5EF1D66FDE81}" type="presParOf" srcId="{F82C270C-37E5-4F09-B30C-519A5468F7E6}" destId="{72605412-1AE8-4547-A43B-0F4B4690B058}" srcOrd="0" destOrd="0" presId="urn:microsoft.com/office/officeart/2005/8/layout/hierarchy3"/>
    <dgm:cxn modelId="{C83E1848-3FBC-464B-B8B6-A2C5A0A09FFD}" type="presParOf" srcId="{F82C270C-37E5-4F09-B30C-519A5468F7E6}" destId="{6DD226E0-6B80-40B1-A107-BC2CC0580174}" srcOrd="1" destOrd="0" presId="urn:microsoft.com/office/officeart/2005/8/layout/hierarchy3"/>
    <dgm:cxn modelId="{DDF0C9E8-A1C6-4AE9-A490-DF90C20A6214}" type="presParOf" srcId="{686313BC-7EFF-42DB-959B-74050D8EADC0}" destId="{E16CA96D-057E-44AD-B4F3-5964D2B2CFA1}" srcOrd="1" destOrd="0" presId="urn:microsoft.com/office/officeart/2005/8/layout/hierarchy3"/>
    <dgm:cxn modelId="{830BC5D8-2F0D-474D-8CD6-8CFFC2756D63}" type="presParOf" srcId="{E16CA96D-057E-44AD-B4F3-5964D2B2CFA1}" destId="{04D7354B-F914-43B3-8161-4A20025C0E91}" srcOrd="0" destOrd="0" presId="urn:microsoft.com/office/officeart/2005/8/layout/hierarchy3"/>
    <dgm:cxn modelId="{2039AC2E-87B3-4F05-BED9-D5E1C44D8E3D}" type="presParOf" srcId="{E16CA96D-057E-44AD-B4F3-5964D2B2CFA1}" destId="{D1CBEF69-95B2-4931-AB61-A8192BA5983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8A046F-DCB2-494A-BADB-F34C2B206F1A}" type="doc">
      <dgm:prSet loTypeId="urn:microsoft.com/office/officeart/2005/8/layout/hierarchy3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DCB35EC6-E812-4B1B-922E-0593B777E87E}">
      <dgm:prSet phldrT="[Texto]" custT="1"/>
      <dgm:spPr/>
      <dgm:t>
        <a:bodyPr/>
        <a:lstStyle/>
        <a:p>
          <a:r>
            <a:rPr lang="es-ES" sz="2200" b="0" dirty="0" smtClean="0">
              <a:latin typeface="Arial" panose="020B0604020202020204" pitchFamily="34" charset="0"/>
              <a:cs typeface="Arial" panose="020B0604020202020204" pitchFamily="34" charset="0"/>
            </a:rPr>
            <a:t>Modelo de  </a:t>
          </a:r>
          <a:r>
            <a:rPr lang="es-ES" sz="2000" b="0" dirty="0" smtClean="0">
              <a:latin typeface="Arial" panose="020B0604020202020204" pitchFamily="34" charset="0"/>
              <a:cs typeface="Arial" panose="020B0604020202020204" pitchFamily="34" charset="0"/>
            </a:rPr>
            <a:t>Modernización Organizacional para la Gestión Organizacional (MMGO) </a:t>
          </a:r>
        </a:p>
        <a:p>
          <a:r>
            <a:rPr lang="es-ES" sz="1600" b="0" dirty="0" smtClean="0">
              <a:latin typeface="Arial" panose="020B0604020202020204" pitchFamily="34" charset="0"/>
              <a:cs typeface="Arial" panose="020B0604020202020204" pitchFamily="34" charset="0"/>
            </a:rPr>
            <a:t>(G3PyMEs, 2014) </a:t>
          </a:r>
          <a:endParaRPr lang="es-E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C0EF64-5C23-4F17-8F59-F02EA0A9AA67}" type="parTrans" cxnId="{A2B42D8E-AADF-4F90-883D-E385EEA27681}">
      <dgm:prSet/>
      <dgm:spPr/>
      <dgm:t>
        <a:bodyPr/>
        <a:lstStyle/>
        <a:p>
          <a:endParaRPr lang="es-ES"/>
        </a:p>
      </dgm:t>
    </dgm:pt>
    <dgm:pt modelId="{E3CFF255-9F65-4B68-A1FB-0F67C46FE46B}" type="sibTrans" cxnId="{A2B42D8E-AADF-4F90-883D-E385EEA27681}">
      <dgm:prSet/>
      <dgm:spPr/>
      <dgm:t>
        <a:bodyPr/>
        <a:lstStyle/>
        <a:p>
          <a:endParaRPr lang="es-ES"/>
        </a:p>
      </dgm:t>
    </dgm:pt>
    <dgm:pt modelId="{FE0AF1B0-CBAE-4E6D-BF06-88DE318B4B5F}">
      <dgm:prSet phldrT="[Texto]" custT="1"/>
      <dgm:spPr/>
      <dgm:t>
        <a:bodyPr/>
        <a:lstStyle/>
        <a:p>
          <a:pPr algn="l"/>
          <a:r>
            <a:rPr lang="es-ES" sz="1600" dirty="0" smtClean="0">
              <a:latin typeface="Arial" panose="020B0604020202020204" pitchFamily="34" charset="0"/>
              <a:cs typeface="Arial" panose="020B0604020202020204" pitchFamily="34" charset="0"/>
            </a:rPr>
            <a:t>Identifican las dimensiones y factores de gestión empresarial</a:t>
          </a:r>
        </a:p>
        <a:p>
          <a:pPr algn="l"/>
          <a:r>
            <a:rPr lang="es-ES" sz="1600" dirty="0" smtClean="0">
              <a:latin typeface="Arial" panose="020B0604020202020204" pitchFamily="34" charset="0"/>
              <a:cs typeface="Arial" panose="020B0604020202020204" pitchFamily="34" charset="0"/>
            </a:rPr>
            <a:t>Diagnóstico sistémico que determina la situación y nivel de gestión </a:t>
          </a:r>
          <a:endParaRPr lang="es-E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F50775-869B-49C0-B888-B40E3C4403CB}" type="parTrans" cxnId="{0A555F9E-5F9D-4031-9343-EE21D7F2AF23}">
      <dgm:prSet/>
      <dgm:spPr/>
      <dgm:t>
        <a:bodyPr/>
        <a:lstStyle/>
        <a:p>
          <a:endParaRPr lang="es-ES"/>
        </a:p>
      </dgm:t>
    </dgm:pt>
    <dgm:pt modelId="{A9736AF0-3C42-422E-AD11-4725513F83A7}" type="sibTrans" cxnId="{0A555F9E-5F9D-4031-9343-EE21D7F2AF23}">
      <dgm:prSet/>
      <dgm:spPr/>
      <dgm:t>
        <a:bodyPr/>
        <a:lstStyle/>
        <a:p>
          <a:endParaRPr lang="es-ES"/>
        </a:p>
      </dgm:t>
    </dgm:pt>
    <dgm:pt modelId="{8C7C5233-CE1A-4730-A4FE-C1A7D124A64F}">
      <dgm:prSet phldrT="[Texto]" custT="1"/>
      <dgm:spPr/>
      <dgm:t>
        <a:bodyPr/>
        <a:lstStyle/>
        <a:p>
          <a:r>
            <a:rPr lang="es-ES" sz="1600" dirty="0" smtClean="0">
              <a:latin typeface="Arial" panose="020B0604020202020204" pitchFamily="34" charset="0"/>
              <a:cs typeface="Arial" panose="020B0604020202020204" pitchFamily="34" charset="0"/>
            </a:rPr>
            <a:t>Orientaciones estratégicas de competitividad:</a:t>
          </a:r>
        </a:p>
        <a:p>
          <a:r>
            <a:rPr lang="es-MX" sz="1600" dirty="0" smtClean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Defensiva, prospectiva, analizadora y reactiva</a:t>
          </a:r>
          <a:endParaRPr lang="es-E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4F1F7A-9A55-47B9-8865-472AAD49E017}" type="parTrans" cxnId="{9BF230A6-800C-430B-A391-82EB224BE9C8}">
      <dgm:prSet/>
      <dgm:spPr/>
      <dgm:t>
        <a:bodyPr/>
        <a:lstStyle/>
        <a:p>
          <a:endParaRPr lang="es-ES"/>
        </a:p>
      </dgm:t>
    </dgm:pt>
    <dgm:pt modelId="{4C2FC70A-A18D-491C-BF9F-7481B1F70FD4}" type="sibTrans" cxnId="{9BF230A6-800C-430B-A391-82EB224BE9C8}">
      <dgm:prSet/>
      <dgm:spPr/>
      <dgm:t>
        <a:bodyPr/>
        <a:lstStyle/>
        <a:p>
          <a:endParaRPr lang="es-ES"/>
        </a:p>
      </dgm:t>
    </dgm:pt>
    <dgm:pt modelId="{93E3A47D-39FA-42FA-B550-BF2A0DE9A1FF}">
      <dgm:prSet phldrT="[Texto]" custT="1"/>
      <dgm:spPr/>
      <dgm:t>
        <a:bodyPr/>
        <a:lstStyle/>
        <a:p>
          <a:r>
            <a:rPr lang="es-ES" sz="2000" dirty="0" smtClean="0">
              <a:latin typeface="Arial" panose="020B0604020202020204" pitchFamily="34" charset="0"/>
              <a:cs typeface="Arial" panose="020B0604020202020204" pitchFamily="34" charset="0"/>
            </a:rPr>
            <a:t>Miles, Snow, Meyer y Coleman (1973)</a:t>
          </a:r>
        </a:p>
      </dgm:t>
    </dgm:pt>
    <dgm:pt modelId="{E6762322-FF27-490B-80E5-70582704DF85}" type="sibTrans" cxnId="{A629621C-3EB3-4619-B669-B6C074A2443B}">
      <dgm:prSet/>
      <dgm:spPr/>
      <dgm:t>
        <a:bodyPr/>
        <a:lstStyle/>
        <a:p>
          <a:endParaRPr lang="es-ES"/>
        </a:p>
      </dgm:t>
    </dgm:pt>
    <dgm:pt modelId="{D5130CF0-C2F5-4119-8F41-58A39CE14C23}" type="parTrans" cxnId="{A629621C-3EB3-4619-B669-B6C074A2443B}">
      <dgm:prSet/>
      <dgm:spPr/>
      <dgm:t>
        <a:bodyPr/>
        <a:lstStyle/>
        <a:p>
          <a:endParaRPr lang="es-ES"/>
        </a:p>
      </dgm:t>
    </dgm:pt>
    <dgm:pt modelId="{79597EB6-2D09-45D7-9B42-4D0A0DECE1AC}" type="pres">
      <dgm:prSet presAssocID="{C48A046F-DCB2-494A-BADB-F34C2B206F1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F58D28AC-B12B-4978-BC85-2E61982E1DA3}" type="pres">
      <dgm:prSet presAssocID="{DCB35EC6-E812-4B1B-922E-0593B777E87E}" presName="root" presStyleCnt="0"/>
      <dgm:spPr/>
      <dgm:t>
        <a:bodyPr/>
        <a:lstStyle/>
        <a:p>
          <a:endParaRPr lang="es-ES"/>
        </a:p>
      </dgm:t>
    </dgm:pt>
    <dgm:pt modelId="{4608327E-4D8E-4370-8951-029F8AFFB233}" type="pres">
      <dgm:prSet presAssocID="{DCB35EC6-E812-4B1B-922E-0593B777E87E}" presName="rootComposite" presStyleCnt="0"/>
      <dgm:spPr/>
      <dgm:t>
        <a:bodyPr/>
        <a:lstStyle/>
        <a:p>
          <a:endParaRPr lang="es-ES"/>
        </a:p>
      </dgm:t>
    </dgm:pt>
    <dgm:pt modelId="{0BA41CBE-EAA9-4AE7-9CD9-F2991423F002}" type="pres">
      <dgm:prSet presAssocID="{DCB35EC6-E812-4B1B-922E-0593B777E87E}" presName="rootText" presStyleLbl="node1" presStyleIdx="0" presStyleCnt="2" custScaleX="130904" custScaleY="150921" custLinFactNeighborX="-68" custLinFactNeighborY="-15825"/>
      <dgm:spPr/>
      <dgm:t>
        <a:bodyPr/>
        <a:lstStyle/>
        <a:p>
          <a:endParaRPr lang="es-ES"/>
        </a:p>
      </dgm:t>
    </dgm:pt>
    <dgm:pt modelId="{6C7A5B7C-040A-4D0C-B992-D2E367F8D2BE}" type="pres">
      <dgm:prSet presAssocID="{DCB35EC6-E812-4B1B-922E-0593B777E87E}" presName="rootConnector" presStyleLbl="node1" presStyleIdx="0" presStyleCnt="2"/>
      <dgm:spPr/>
      <dgm:t>
        <a:bodyPr/>
        <a:lstStyle/>
        <a:p>
          <a:endParaRPr lang="es-ES"/>
        </a:p>
      </dgm:t>
    </dgm:pt>
    <dgm:pt modelId="{2A88496E-4DEC-4CDF-AC2A-B1EF5495B4AD}" type="pres">
      <dgm:prSet presAssocID="{DCB35EC6-E812-4B1B-922E-0593B777E87E}" presName="childShape" presStyleCnt="0"/>
      <dgm:spPr/>
      <dgm:t>
        <a:bodyPr/>
        <a:lstStyle/>
        <a:p>
          <a:endParaRPr lang="es-ES"/>
        </a:p>
      </dgm:t>
    </dgm:pt>
    <dgm:pt modelId="{515FAEEE-1175-401A-9DAC-0CA10F37CF70}" type="pres">
      <dgm:prSet presAssocID="{2EF50775-869B-49C0-B888-B40E3C4403CB}" presName="Name13" presStyleLbl="parChTrans1D2" presStyleIdx="0" presStyleCnt="2"/>
      <dgm:spPr/>
      <dgm:t>
        <a:bodyPr/>
        <a:lstStyle/>
        <a:p>
          <a:endParaRPr lang="es-ES"/>
        </a:p>
      </dgm:t>
    </dgm:pt>
    <dgm:pt modelId="{3BD89401-9CA9-4961-B412-03C8E5DA9E50}" type="pres">
      <dgm:prSet presAssocID="{FE0AF1B0-CBAE-4E6D-BF06-88DE318B4B5F}" presName="childText" presStyleLbl="bgAcc1" presStyleIdx="0" presStyleCnt="2" custScaleX="136820" custScaleY="258849" custLinFactNeighborX="-1661" custLinFactNeighborY="24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63F91BE-FD10-463A-9FA7-B6FE8C535C0D}" type="pres">
      <dgm:prSet presAssocID="{93E3A47D-39FA-42FA-B550-BF2A0DE9A1FF}" presName="root" presStyleCnt="0"/>
      <dgm:spPr/>
      <dgm:t>
        <a:bodyPr/>
        <a:lstStyle/>
        <a:p>
          <a:endParaRPr lang="es-ES"/>
        </a:p>
      </dgm:t>
    </dgm:pt>
    <dgm:pt modelId="{D11B6989-8F8C-4319-B973-9B5BC109F9AA}" type="pres">
      <dgm:prSet presAssocID="{93E3A47D-39FA-42FA-B550-BF2A0DE9A1FF}" presName="rootComposite" presStyleCnt="0"/>
      <dgm:spPr/>
      <dgm:t>
        <a:bodyPr/>
        <a:lstStyle/>
        <a:p>
          <a:endParaRPr lang="es-ES"/>
        </a:p>
      </dgm:t>
    </dgm:pt>
    <dgm:pt modelId="{7A006893-0993-454C-BC8D-498B1932374C}" type="pres">
      <dgm:prSet presAssocID="{93E3A47D-39FA-42FA-B550-BF2A0DE9A1FF}" presName="rootText" presStyleLbl="node1" presStyleIdx="1" presStyleCnt="2" custScaleY="147064" custLinFactNeighborX="-12170" custLinFactNeighborY="-21027"/>
      <dgm:spPr/>
      <dgm:t>
        <a:bodyPr/>
        <a:lstStyle/>
        <a:p>
          <a:endParaRPr lang="es-ES"/>
        </a:p>
      </dgm:t>
    </dgm:pt>
    <dgm:pt modelId="{10263A8C-5A68-47AC-BA56-D79AD384A84B}" type="pres">
      <dgm:prSet presAssocID="{93E3A47D-39FA-42FA-B550-BF2A0DE9A1FF}" presName="rootConnector" presStyleLbl="node1" presStyleIdx="1" presStyleCnt="2"/>
      <dgm:spPr/>
      <dgm:t>
        <a:bodyPr/>
        <a:lstStyle/>
        <a:p>
          <a:endParaRPr lang="es-ES"/>
        </a:p>
      </dgm:t>
    </dgm:pt>
    <dgm:pt modelId="{4BCEE205-861C-4826-9B9E-BD1FB04BB22D}" type="pres">
      <dgm:prSet presAssocID="{93E3A47D-39FA-42FA-B550-BF2A0DE9A1FF}" presName="childShape" presStyleCnt="0"/>
      <dgm:spPr/>
      <dgm:t>
        <a:bodyPr/>
        <a:lstStyle/>
        <a:p>
          <a:endParaRPr lang="es-ES"/>
        </a:p>
      </dgm:t>
    </dgm:pt>
    <dgm:pt modelId="{5B4E7173-F5D7-497B-B62E-79E82876C9A5}" type="pres">
      <dgm:prSet presAssocID="{434F1F7A-9A55-47B9-8865-472AAD49E017}" presName="Name13" presStyleLbl="parChTrans1D2" presStyleIdx="1" presStyleCnt="2"/>
      <dgm:spPr/>
      <dgm:t>
        <a:bodyPr/>
        <a:lstStyle/>
        <a:p>
          <a:endParaRPr lang="es-ES"/>
        </a:p>
      </dgm:t>
    </dgm:pt>
    <dgm:pt modelId="{F3CD6BD8-17EB-44F8-A320-F8A34B105CCB}" type="pres">
      <dgm:prSet presAssocID="{8C7C5233-CE1A-4730-A4FE-C1A7D124A64F}" presName="childText" presStyleLbl="bgAcc1" presStyleIdx="1" presStyleCnt="2" custScaleX="111054" custScaleY="195133" custLinFactNeighborX="-23122" custLinFactNeighborY="711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629621C-3EB3-4619-B669-B6C074A2443B}" srcId="{C48A046F-DCB2-494A-BADB-F34C2B206F1A}" destId="{93E3A47D-39FA-42FA-B550-BF2A0DE9A1FF}" srcOrd="1" destOrd="0" parTransId="{D5130CF0-C2F5-4119-8F41-58A39CE14C23}" sibTransId="{E6762322-FF27-490B-80E5-70582704DF85}"/>
    <dgm:cxn modelId="{761F9630-0AED-4154-85E4-A419CA940CB5}" type="presOf" srcId="{DCB35EC6-E812-4B1B-922E-0593B777E87E}" destId="{0BA41CBE-EAA9-4AE7-9CD9-F2991423F002}" srcOrd="0" destOrd="0" presId="urn:microsoft.com/office/officeart/2005/8/layout/hierarchy3"/>
    <dgm:cxn modelId="{6867192E-FD74-47C5-A6B6-815FFD73DF26}" type="presOf" srcId="{FE0AF1B0-CBAE-4E6D-BF06-88DE318B4B5F}" destId="{3BD89401-9CA9-4961-B412-03C8E5DA9E50}" srcOrd="0" destOrd="0" presId="urn:microsoft.com/office/officeart/2005/8/layout/hierarchy3"/>
    <dgm:cxn modelId="{5EC6201F-0B2E-4D96-9520-403F9D0CCC07}" type="presOf" srcId="{C48A046F-DCB2-494A-BADB-F34C2B206F1A}" destId="{79597EB6-2D09-45D7-9B42-4D0A0DECE1AC}" srcOrd="0" destOrd="0" presId="urn:microsoft.com/office/officeart/2005/8/layout/hierarchy3"/>
    <dgm:cxn modelId="{9DFBCA15-4761-4C6C-85B7-D13237EDB07E}" type="presOf" srcId="{93E3A47D-39FA-42FA-B550-BF2A0DE9A1FF}" destId="{10263A8C-5A68-47AC-BA56-D79AD384A84B}" srcOrd="1" destOrd="0" presId="urn:microsoft.com/office/officeart/2005/8/layout/hierarchy3"/>
    <dgm:cxn modelId="{0A555F9E-5F9D-4031-9343-EE21D7F2AF23}" srcId="{DCB35EC6-E812-4B1B-922E-0593B777E87E}" destId="{FE0AF1B0-CBAE-4E6D-BF06-88DE318B4B5F}" srcOrd="0" destOrd="0" parTransId="{2EF50775-869B-49C0-B888-B40E3C4403CB}" sibTransId="{A9736AF0-3C42-422E-AD11-4725513F83A7}"/>
    <dgm:cxn modelId="{9BF230A6-800C-430B-A391-82EB224BE9C8}" srcId="{93E3A47D-39FA-42FA-B550-BF2A0DE9A1FF}" destId="{8C7C5233-CE1A-4730-A4FE-C1A7D124A64F}" srcOrd="0" destOrd="0" parTransId="{434F1F7A-9A55-47B9-8865-472AAD49E017}" sibTransId="{4C2FC70A-A18D-491C-BF9F-7481B1F70FD4}"/>
    <dgm:cxn modelId="{B1B3C19B-CEBB-4E43-83C8-D90AC9222496}" type="presOf" srcId="{434F1F7A-9A55-47B9-8865-472AAD49E017}" destId="{5B4E7173-F5D7-497B-B62E-79E82876C9A5}" srcOrd="0" destOrd="0" presId="urn:microsoft.com/office/officeart/2005/8/layout/hierarchy3"/>
    <dgm:cxn modelId="{56634EFB-C09D-45CB-AB01-2168EB37F460}" type="presOf" srcId="{93E3A47D-39FA-42FA-B550-BF2A0DE9A1FF}" destId="{7A006893-0993-454C-BC8D-498B1932374C}" srcOrd="0" destOrd="0" presId="urn:microsoft.com/office/officeart/2005/8/layout/hierarchy3"/>
    <dgm:cxn modelId="{B6186B03-3A81-4834-B9C8-4BF7F127F19D}" type="presOf" srcId="{8C7C5233-CE1A-4730-A4FE-C1A7D124A64F}" destId="{F3CD6BD8-17EB-44F8-A320-F8A34B105CCB}" srcOrd="0" destOrd="0" presId="urn:microsoft.com/office/officeart/2005/8/layout/hierarchy3"/>
    <dgm:cxn modelId="{47C2131F-3E19-440D-ABBA-44AE986A04FC}" type="presOf" srcId="{DCB35EC6-E812-4B1B-922E-0593B777E87E}" destId="{6C7A5B7C-040A-4D0C-B992-D2E367F8D2BE}" srcOrd="1" destOrd="0" presId="urn:microsoft.com/office/officeart/2005/8/layout/hierarchy3"/>
    <dgm:cxn modelId="{A41C45A6-F362-4FB2-A193-A9F82A65F056}" type="presOf" srcId="{2EF50775-869B-49C0-B888-B40E3C4403CB}" destId="{515FAEEE-1175-401A-9DAC-0CA10F37CF70}" srcOrd="0" destOrd="0" presId="urn:microsoft.com/office/officeart/2005/8/layout/hierarchy3"/>
    <dgm:cxn modelId="{A2B42D8E-AADF-4F90-883D-E385EEA27681}" srcId="{C48A046F-DCB2-494A-BADB-F34C2B206F1A}" destId="{DCB35EC6-E812-4B1B-922E-0593B777E87E}" srcOrd="0" destOrd="0" parTransId="{B7C0EF64-5C23-4F17-8F59-F02EA0A9AA67}" sibTransId="{E3CFF255-9F65-4B68-A1FB-0F67C46FE46B}"/>
    <dgm:cxn modelId="{51E7EA6A-2EA8-4840-AD8D-4CD25443725D}" type="presParOf" srcId="{79597EB6-2D09-45D7-9B42-4D0A0DECE1AC}" destId="{F58D28AC-B12B-4978-BC85-2E61982E1DA3}" srcOrd="0" destOrd="0" presId="urn:microsoft.com/office/officeart/2005/8/layout/hierarchy3"/>
    <dgm:cxn modelId="{9D4D9513-CFC3-481C-B275-9B31FEA31079}" type="presParOf" srcId="{F58D28AC-B12B-4978-BC85-2E61982E1DA3}" destId="{4608327E-4D8E-4370-8951-029F8AFFB233}" srcOrd="0" destOrd="0" presId="urn:microsoft.com/office/officeart/2005/8/layout/hierarchy3"/>
    <dgm:cxn modelId="{E207058E-EF98-473E-8EC7-FDB53687B6C1}" type="presParOf" srcId="{4608327E-4D8E-4370-8951-029F8AFFB233}" destId="{0BA41CBE-EAA9-4AE7-9CD9-F2991423F002}" srcOrd="0" destOrd="0" presId="urn:microsoft.com/office/officeart/2005/8/layout/hierarchy3"/>
    <dgm:cxn modelId="{2572905C-C078-4610-8195-7E2D0012EB12}" type="presParOf" srcId="{4608327E-4D8E-4370-8951-029F8AFFB233}" destId="{6C7A5B7C-040A-4D0C-B992-D2E367F8D2BE}" srcOrd="1" destOrd="0" presId="urn:microsoft.com/office/officeart/2005/8/layout/hierarchy3"/>
    <dgm:cxn modelId="{AAADB9E8-3EE1-4683-9DDC-46F8CCC7592C}" type="presParOf" srcId="{F58D28AC-B12B-4978-BC85-2E61982E1DA3}" destId="{2A88496E-4DEC-4CDF-AC2A-B1EF5495B4AD}" srcOrd="1" destOrd="0" presId="urn:microsoft.com/office/officeart/2005/8/layout/hierarchy3"/>
    <dgm:cxn modelId="{11C320AB-421D-4631-9BCD-D846C164F8DF}" type="presParOf" srcId="{2A88496E-4DEC-4CDF-AC2A-B1EF5495B4AD}" destId="{515FAEEE-1175-401A-9DAC-0CA10F37CF70}" srcOrd="0" destOrd="0" presId="urn:microsoft.com/office/officeart/2005/8/layout/hierarchy3"/>
    <dgm:cxn modelId="{EDD18562-D6FE-4AF9-9A79-66652FAF6D6C}" type="presParOf" srcId="{2A88496E-4DEC-4CDF-AC2A-B1EF5495B4AD}" destId="{3BD89401-9CA9-4961-B412-03C8E5DA9E50}" srcOrd="1" destOrd="0" presId="urn:microsoft.com/office/officeart/2005/8/layout/hierarchy3"/>
    <dgm:cxn modelId="{DC00678A-5969-4E4A-B8B0-AE167190F260}" type="presParOf" srcId="{79597EB6-2D09-45D7-9B42-4D0A0DECE1AC}" destId="{663F91BE-FD10-463A-9FA7-B6FE8C535C0D}" srcOrd="1" destOrd="0" presId="urn:microsoft.com/office/officeart/2005/8/layout/hierarchy3"/>
    <dgm:cxn modelId="{D16B7C8A-8E1D-41E1-9353-770A76CE1E68}" type="presParOf" srcId="{663F91BE-FD10-463A-9FA7-B6FE8C535C0D}" destId="{D11B6989-8F8C-4319-B973-9B5BC109F9AA}" srcOrd="0" destOrd="0" presId="urn:microsoft.com/office/officeart/2005/8/layout/hierarchy3"/>
    <dgm:cxn modelId="{1A7EFF9A-6714-45F0-B893-E2169FB2ABFB}" type="presParOf" srcId="{D11B6989-8F8C-4319-B973-9B5BC109F9AA}" destId="{7A006893-0993-454C-BC8D-498B1932374C}" srcOrd="0" destOrd="0" presId="urn:microsoft.com/office/officeart/2005/8/layout/hierarchy3"/>
    <dgm:cxn modelId="{87370F2B-1AB3-4355-B39D-56D7D3CD92EE}" type="presParOf" srcId="{D11B6989-8F8C-4319-B973-9B5BC109F9AA}" destId="{10263A8C-5A68-47AC-BA56-D79AD384A84B}" srcOrd="1" destOrd="0" presId="urn:microsoft.com/office/officeart/2005/8/layout/hierarchy3"/>
    <dgm:cxn modelId="{297373E7-B39E-4F0F-826F-32A836B0773B}" type="presParOf" srcId="{663F91BE-FD10-463A-9FA7-B6FE8C535C0D}" destId="{4BCEE205-861C-4826-9B9E-BD1FB04BB22D}" srcOrd="1" destOrd="0" presId="urn:microsoft.com/office/officeart/2005/8/layout/hierarchy3"/>
    <dgm:cxn modelId="{FBCCF7FA-4556-4AE7-A86A-2550B54C450B}" type="presParOf" srcId="{4BCEE205-861C-4826-9B9E-BD1FB04BB22D}" destId="{5B4E7173-F5D7-497B-B62E-79E82876C9A5}" srcOrd="0" destOrd="0" presId="urn:microsoft.com/office/officeart/2005/8/layout/hierarchy3"/>
    <dgm:cxn modelId="{1A6EB682-908C-4541-A9B3-0E23A18717E7}" type="presParOf" srcId="{4BCEE205-861C-4826-9B9E-BD1FB04BB22D}" destId="{F3CD6BD8-17EB-44F8-A320-F8A34B105CC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3A59C-3C65-44DD-B3C6-A7D710C41145}">
      <dsp:nvSpPr>
        <dsp:cNvPr id="0" name=""/>
        <dsp:cNvSpPr/>
      </dsp:nvSpPr>
      <dsp:spPr>
        <a:xfrm>
          <a:off x="0" y="-108771"/>
          <a:ext cx="4313075" cy="2065410"/>
        </a:xfrm>
        <a:prstGeom prst="leftRightRibb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918A5D-DBF8-4178-A080-ED1A2F82C5D7}">
      <dsp:nvSpPr>
        <dsp:cNvPr id="0" name=""/>
        <dsp:cNvSpPr/>
      </dsp:nvSpPr>
      <dsp:spPr>
        <a:xfrm>
          <a:off x="0" y="233838"/>
          <a:ext cx="2088757" cy="117972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Pregunta</a:t>
          </a:r>
          <a:endParaRPr lang="es-MX" sz="2800" kern="1200" dirty="0"/>
        </a:p>
      </dsp:txBody>
      <dsp:txXfrm>
        <a:off x="0" y="233838"/>
        <a:ext cx="2088757" cy="1179729"/>
      </dsp:txXfrm>
    </dsp:sp>
    <dsp:sp modelId="{E12ACFBD-B8C5-4786-AC03-D4DF75A592EC}">
      <dsp:nvSpPr>
        <dsp:cNvPr id="0" name=""/>
        <dsp:cNvSpPr/>
      </dsp:nvSpPr>
      <dsp:spPr>
        <a:xfrm>
          <a:off x="2156537" y="326203"/>
          <a:ext cx="1682099" cy="147149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Objetivo</a:t>
          </a:r>
        </a:p>
      </dsp:txBody>
      <dsp:txXfrm>
        <a:off x="2156537" y="326203"/>
        <a:ext cx="1682099" cy="14714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0781F-7101-4C98-AA81-8AD526A43F6B}">
      <dsp:nvSpPr>
        <dsp:cNvPr id="0" name=""/>
        <dsp:cNvSpPr/>
      </dsp:nvSpPr>
      <dsp:spPr>
        <a:xfrm>
          <a:off x="27237" y="341747"/>
          <a:ext cx="3182989" cy="1909793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Adaptar gestión financiera como recurso de competitividad</a:t>
          </a:r>
          <a:endParaRPr lang="es-E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237" y="341747"/>
        <a:ext cx="3182989" cy="1909793"/>
      </dsp:txXfrm>
    </dsp:sp>
    <dsp:sp modelId="{8CB2E064-E920-4167-A4FC-5981DED60C0F}">
      <dsp:nvSpPr>
        <dsp:cNvPr id="0" name=""/>
        <dsp:cNvSpPr/>
      </dsp:nvSpPr>
      <dsp:spPr>
        <a:xfrm>
          <a:off x="3528621" y="303866"/>
          <a:ext cx="3042174" cy="1858248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3333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13333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3333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Mayor No. Negocios 38%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2do. Lugar en el PIB 24.5%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Subsector contribuye 5.8% 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Emplea 45.4% 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Esperanza de vida 4.4 años</a:t>
          </a:r>
        </a:p>
      </dsp:txBody>
      <dsp:txXfrm>
        <a:off x="3528621" y="303866"/>
        <a:ext cx="3042174" cy="1858248"/>
      </dsp:txXfrm>
    </dsp:sp>
    <dsp:sp modelId="{ABC00379-966C-4949-9E8E-56DC91B1A3D6}">
      <dsp:nvSpPr>
        <dsp:cNvPr id="0" name=""/>
        <dsp:cNvSpPr/>
      </dsp:nvSpPr>
      <dsp:spPr>
        <a:xfrm>
          <a:off x="49216" y="2546865"/>
          <a:ext cx="3182989" cy="1909793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6667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26667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6667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Oportunidades de mejoramiento, resolución de problemas de mortalidad</a:t>
          </a:r>
        </a:p>
      </dsp:txBody>
      <dsp:txXfrm>
        <a:off x="49216" y="2546865"/>
        <a:ext cx="3182989" cy="1909793"/>
      </dsp:txXfrm>
    </dsp:sp>
    <dsp:sp modelId="{893A7724-1A8D-4B57-B383-610A4EEEB133}">
      <dsp:nvSpPr>
        <dsp:cNvPr id="0" name=""/>
        <dsp:cNvSpPr/>
      </dsp:nvSpPr>
      <dsp:spPr>
        <a:xfrm>
          <a:off x="3504542" y="2569840"/>
          <a:ext cx="3090141" cy="1909793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Impacto en la población económicamente activa </a:t>
          </a:r>
          <a:endParaRPr lang="es-ES" sz="18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4542" y="2569840"/>
        <a:ext cx="3090141" cy="19097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07180-6A84-4802-9BB5-50A7726FA3E9}">
      <dsp:nvSpPr>
        <dsp:cNvPr id="0" name=""/>
        <dsp:cNvSpPr/>
      </dsp:nvSpPr>
      <dsp:spPr>
        <a:xfrm>
          <a:off x="0" y="383958"/>
          <a:ext cx="5706149" cy="655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F5284DE-073E-4059-B8E3-EC1378C123AA}">
      <dsp:nvSpPr>
        <dsp:cNvPr id="0" name=""/>
        <dsp:cNvSpPr/>
      </dsp:nvSpPr>
      <dsp:spPr>
        <a:xfrm>
          <a:off x="285307" y="198"/>
          <a:ext cx="3994304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0975" tIns="0" rIns="150975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 smtClean="0">
              <a:effectLst/>
            </a:rPr>
            <a:t>Determinar los  factores de gestión empresarial y la estrategia de competitividad.</a:t>
          </a:r>
          <a:r>
            <a:rPr lang="es-ES" sz="2000" b="0" kern="1200" baseline="0" dirty="0" smtClean="0">
              <a:effectLst/>
            </a:rPr>
            <a:t> </a:t>
          </a:r>
          <a:endParaRPr lang="es-ES" sz="2000" b="0" kern="1200" dirty="0"/>
        </a:p>
      </dsp:txBody>
      <dsp:txXfrm>
        <a:off x="322774" y="37665"/>
        <a:ext cx="3919370" cy="692586"/>
      </dsp:txXfrm>
    </dsp:sp>
    <dsp:sp modelId="{6EC89523-F91E-4C58-A319-E3B6520BBD49}">
      <dsp:nvSpPr>
        <dsp:cNvPr id="0" name=""/>
        <dsp:cNvSpPr/>
      </dsp:nvSpPr>
      <dsp:spPr>
        <a:xfrm>
          <a:off x="0" y="1220415"/>
          <a:ext cx="5706149" cy="655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F4C5DE-92E9-4157-8C39-C2FFE91A2CC7}">
      <dsp:nvSpPr>
        <dsp:cNvPr id="0" name=""/>
        <dsp:cNvSpPr/>
      </dsp:nvSpPr>
      <dsp:spPr>
        <a:xfrm>
          <a:off x="285307" y="1179558"/>
          <a:ext cx="3994304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0975" tIns="0" rIns="150975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 smtClean="0">
              <a:effectLst/>
            </a:rPr>
            <a:t>Determinar el grado de gestión empresarial y las estrategias</a:t>
          </a:r>
          <a:r>
            <a:rPr lang="es-ES" sz="2000" b="0" kern="1200" baseline="0" dirty="0" smtClean="0">
              <a:effectLst/>
            </a:rPr>
            <a:t> de competitividad </a:t>
          </a:r>
          <a:r>
            <a:rPr lang="es-ES" sz="2000" b="0" kern="1200" dirty="0" smtClean="0">
              <a:effectLst/>
            </a:rPr>
            <a:t>de las PyMES. </a:t>
          </a:r>
          <a:endParaRPr lang="es-ES" sz="2000" b="0" kern="1200" dirty="0"/>
        </a:p>
      </dsp:txBody>
      <dsp:txXfrm>
        <a:off x="322774" y="1217025"/>
        <a:ext cx="3919370" cy="692586"/>
      </dsp:txXfrm>
    </dsp:sp>
    <dsp:sp modelId="{152E2717-0A31-49D8-97F7-179CBEB5137D}">
      <dsp:nvSpPr>
        <dsp:cNvPr id="0" name=""/>
        <dsp:cNvSpPr/>
      </dsp:nvSpPr>
      <dsp:spPr>
        <a:xfrm>
          <a:off x="0" y="2742678"/>
          <a:ext cx="5706149" cy="655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DA006F-3EC4-4EC8-9490-84656480EA25}">
      <dsp:nvSpPr>
        <dsp:cNvPr id="0" name=""/>
        <dsp:cNvSpPr/>
      </dsp:nvSpPr>
      <dsp:spPr>
        <a:xfrm>
          <a:off x="285307" y="2358918"/>
          <a:ext cx="3994304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0975" tIns="0" rIns="150975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 smtClean="0">
              <a:effectLst/>
            </a:rPr>
            <a:t>Evaluar las estrategias de competitividad que caracteriza a las PyMES. </a:t>
          </a:r>
          <a:endParaRPr lang="es-ES" sz="2000" kern="1200" dirty="0"/>
        </a:p>
      </dsp:txBody>
      <dsp:txXfrm>
        <a:off x="322774" y="2396385"/>
        <a:ext cx="3919370" cy="692586"/>
      </dsp:txXfrm>
    </dsp:sp>
    <dsp:sp modelId="{A77A620D-231A-472A-B881-A92F32C62D01}">
      <dsp:nvSpPr>
        <dsp:cNvPr id="0" name=""/>
        <dsp:cNvSpPr/>
      </dsp:nvSpPr>
      <dsp:spPr>
        <a:xfrm>
          <a:off x="0" y="3922038"/>
          <a:ext cx="5706149" cy="655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B1D28E-50B4-43BD-AAE5-9BF3A8BFF6D2}">
      <dsp:nvSpPr>
        <dsp:cNvPr id="0" name=""/>
        <dsp:cNvSpPr/>
      </dsp:nvSpPr>
      <dsp:spPr>
        <a:xfrm>
          <a:off x="285307" y="3538278"/>
          <a:ext cx="3994304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0975" tIns="0" rIns="150975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 smtClean="0">
              <a:effectLst/>
            </a:rPr>
            <a:t>Categorizar los niveles de </a:t>
          </a:r>
          <a:r>
            <a:rPr lang="es-MX" sz="2000" b="0" kern="1200" dirty="0" smtClean="0">
              <a:effectLst/>
            </a:rPr>
            <a:t>de gestión de las PyMES a partir de los componentes del (MMGO®)</a:t>
          </a:r>
          <a:endParaRPr lang="es-ES" sz="2000" kern="1200" dirty="0"/>
        </a:p>
      </dsp:txBody>
      <dsp:txXfrm>
        <a:off x="322774" y="3575745"/>
        <a:ext cx="3919370" cy="692586"/>
      </dsp:txXfrm>
    </dsp:sp>
    <dsp:sp modelId="{26BF7348-C495-4522-9E20-42BC0F7061EC}">
      <dsp:nvSpPr>
        <dsp:cNvPr id="0" name=""/>
        <dsp:cNvSpPr/>
      </dsp:nvSpPr>
      <dsp:spPr>
        <a:xfrm>
          <a:off x="0" y="5101398"/>
          <a:ext cx="5706149" cy="655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5AC07E-5FD5-4E74-A2C7-B6490E2DC6D5}">
      <dsp:nvSpPr>
        <dsp:cNvPr id="0" name=""/>
        <dsp:cNvSpPr/>
      </dsp:nvSpPr>
      <dsp:spPr>
        <a:xfrm>
          <a:off x="320597" y="4717638"/>
          <a:ext cx="3994304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0975" tIns="0" rIns="150975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effectLst/>
              <a:latin typeface="+mn-lt"/>
              <a:ea typeface="+mn-ea"/>
              <a:cs typeface="+mn-cs"/>
            </a:rPr>
            <a:t>Evaluar los efectos</a:t>
          </a:r>
          <a:r>
            <a:rPr lang="es-MX" sz="2000" b="0" kern="1200" baseline="0" dirty="0" smtClean="0">
              <a:effectLst/>
              <a:latin typeface="+mn-lt"/>
              <a:ea typeface="+mn-ea"/>
              <a:cs typeface="+mn-cs"/>
            </a:rPr>
            <a:t> que producen </a:t>
          </a:r>
          <a:r>
            <a:rPr lang="es-MX" sz="2000" b="0" kern="1200" dirty="0" smtClean="0">
              <a:effectLst/>
              <a:latin typeface="+mn-lt"/>
              <a:ea typeface="+mn-ea"/>
              <a:cs typeface="+mn-cs"/>
            </a:rPr>
            <a:t>los componentes de la gestión empresarial, en la estrategia de competitividad.</a:t>
          </a:r>
          <a:endParaRPr lang="es-ES" sz="2000" b="0" kern="1200" dirty="0"/>
        </a:p>
      </dsp:txBody>
      <dsp:txXfrm>
        <a:off x="358064" y="4755105"/>
        <a:ext cx="3919370" cy="6925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743E0F-EF75-432D-8E9E-CF6FA5956C16}">
      <dsp:nvSpPr>
        <dsp:cNvPr id="0" name=""/>
        <dsp:cNvSpPr/>
      </dsp:nvSpPr>
      <dsp:spPr>
        <a:xfrm>
          <a:off x="2152949" y="2301582"/>
          <a:ext cx="2864767" cy="12218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METODOLOGIA  </a:t>
          </a:r>
          <a:endParaRPr lang="es-ES" sz="2400" b="1" kern="1200" dirty="0"/>
        </a:p>
      </dsp:txBody>
      <dsp:txXfrm>
        <a:off x="2572484" y="2480513"/>
        <a:ext cx="2025697" cy="863955"/>
      </dsp:txXfrm>
    </dsp:sp>
    <dsp:sp modelId="{0DBA3E59-5BD5-47F8-BFA3-8E20E3B68A16}">
      <dsp:nvSpPr>
        <dsp:cNvPr id="0" name=""/>
        <dsp:cNvSpPr/>
      </dsp:nvSpPr>
      <dsp:spPr>
        <a:xfrm rot="8984421">
          <a:off x="2392211" y="3610758"/>
          <a:ext cx="745484" cy="290613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EE67EF-5013-460A-B6BF-A04BA38967D5}">
      <dsp:nvSpPr>
        <dsp:cNvPr id="0" name=""/>
        <dsp:cNvSpPr/>
      </dsp:nvSpPr>
      <dsp:spPr>
        <a:xfrm>
          <a:off x="913362" y="3521365"/>
          <a:ext cx="1622209" cy="95354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TIPO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Relacional</a:t>
          </a:r>
          <a:endParaRPr lang="es-ES" sz="1600" b="1" kern="1200" dirty="0"/>
        </a:p>
      </dsp:txBody>
      <dsp:txXfrm>
        <a:off x="941290" y="3549293"/>
        <a:ext cx="1566353" cy="897685"/>
      </dsp:txXfrm>
    </dsp:sp>
    <dsp:sp modelId="{574164EB-71A8-4821-8B7F-981605CB5789}">
      <dsp:nvSpPr>
        <dsp:cNvPr id="0" name=""/>
        <dsp:cNvSpPr/>
      </dsp:nvSpPr>
      <dsp:spPr>
        <a:xfrm rot="13025697">
          <a:off x="2136599" y="1951872"/>
          <a:ext cx="775863" cy="321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BDE84-C039-4344-8713-FC3A87C577D3}">
      <dsp:nvSpPr>
        <dsp:cNvPr id="0" name=""/>
        <dsp:cNvSpPr/>
      </dsp:nvSpPr>
      <dsp:spPr>
        <a:xfrm>
          <a:off x="729237" y="740600"/>
          <a:ext cx="1678994" cy="1294056"/>
        </a:xfrm>
        <a:prstGeom prst="roundRect">
          <a:avLst>
            <a:gd name="adj" fmla="val 1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METODO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Deductivo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Análisis-Síntesis</a:t>
          </a:r>
          <a:endParaRPr lang="es-ES" sz="1600" b="1" kern="1200" dirty="0"/>
        </a:p>
      </dsp:txBody>
      <dsp:txXfrm>
        <a:off x="767139" y="778502"/>
        <a:ext cx="1603190" cy="1218252"/>
      </dsp:txXfrm>
    </dsp:sp>
    <dsp:sp modelId="{290F5165-75E9-41FC-AFD6-12C972B8D97A}">
      <dsp:nvSpPr>
        <dsp:cNvPr id="0" name=""/>
        <dsp:cNvSpPr/>
      </dsp:nvSpPr>
      <dsp:spPr>
        <a:xfrm rot="19407243">
          <a:off x="4361279" y="1976714"/>
          <a:ext cx="800592" cy="322188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A27132-A0F7-446F-A1C0-B90EBED6E252}">
      <dsp:nvSpPr>
        <dsp:cNvPr id="0" name=""/>
        <dsp:cNvSpPr/>
      </dsp:nvSpPr>
      <dsp:spPr>
        <a:xfrm>
          <a:off x="4723106" y="778136"/>
          <a:ext cx="1781890" cy="1261324"/>
        </a:xfrm>
        <a:prstGeom prst="roundRect">
          <a:avLst>
            <a:gd name="adj" fmla="val 1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ENFOQUE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Cuantitativo</a:t>
          </a:r>
        </a:p>
      </dsp:txBody>
      <dsp:txXfrm>
        <a:off x="4760049" y="815079"/>
        <a:ext cx="1708004" cy="1187438"/>
      </dsp:txXfrm>
    </dsp:sp>
    <dsp:sp modelId="{9F253D13-78FF-4350-B7C6-0A78F66F6AF9}">
      <dsp:nvSpPr>
        <dsp:cNvPr id="0" name=""/>
        <dsp:cNvSpPr/>
      </dsp:nvSpPr>
      <dsp:spPr>
        <a:xfrm rot="1540001">
          <a:off x="4401530" y="3606163"/>
          <a:ext cx="1493511" cy="32550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5BAA4-72E8-4BE1-B712-2EE3C57FF2CC}">
      <dsp:nvSpPr>
        <dsp:cNvPr id="0" name=""/>
        <dsp:cNvSpPr/>
      </dsp:nvSpPr>
      <dsp:spPr>
        <a:xfrm>
          <a:off x="5121995" y="3413088"/>
          <a:ext cx="1677267" cy="1281708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Diseño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No</a:t>
          </a:r>
          <a:r>
            <a:rPr lang="es-ES" sz="1800" b="1" kern="1200" baseline="0" dirty="0" smtClean="0"/>
            <a:t> experimental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baseline="0" dirty="0" smtClean="0"/>
            <a:t>Concurrente</a:t>
          </a:r>
        </a:p>
      </dsp:txBody>
      <dsp:txXfrm>
        <a:off x="5159535" y="3450628"/>
        <a:ext cx="1602187" cy="12066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05412-1AE8-4547-A43B-0F4B4690B058}">
      <dsp:nvSpPr>
        <dsp:cNvPr id="0" name=""/>
        <dsp:cNvSpPr/>
      </dsp:nvSpPr>
      <dsp:spPr>
        <a:xfrm>
          <a:off x="335275" y="308239"/>
          <a:ext cx="2146812" cy="1699045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Metodología para el análisis de la gestión financiera en Pymes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(Vera, 2012)</a:t>
          </a:r>
          <a:endParaRPr lang="es-E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5038" y="358002"/>
        <a:ext cx="2047286" cy="1599519"/>
      </dsp:txXfrm>
    </dsp:sp>
    <dsp:sp modelId="{04D7354B-F914-43B3-8161-4A20025C0E91}">
      <dsp:nvSpPr>
        <dsp:cNvPr id="0" name=""/>
        <dsp:cNvSpPr/>
      </dsp:nvSpPr>
      <dsp:spPr>
        <a:xfrm>
          <a:off x="504237" y="2007285"/>
          <a:ext cx="91440" cy="1022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22774"/>
              </a:lnTo>
              <a:lnTo>
                <a:pt x="98570" y="1022774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CBEF69-95B2-4931-AB61-A8192BA5983B}">
      <dsp:nvSpPr>
        <dsp:cNvPr id="0" name=""/>
        <dsp:cNvSpPr/>
      </dsp:nvSpPr>
      <dsp:spPr>
        <a:xfrm>
          <a:off x="602807" y="2326142"/>
          <a:ext cx="1796930" cy="14078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Gestión financiera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Analiza los procesos </a:t>
          </a:r>
          <a:endParaRPr lang="es-E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4041" y="2367376"/>
        <a:ext cx="1714462" cy="13253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41CBE-EAA9-4AE7-9CD9-F2991423F002}">
      <dsp:nvSpPr>
        <dsp:cNvPr id="0" name=""/>
        <dsp:cNvSpPr/>
      </dsp:nvSpPr>
      <dsp:spPr>
        <a:xfrm>
          <a:off x="127922" y="0"/>
          <a:ext cx="2369238" cy="1365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Modelo de  </a:t>
          </a:r>
          <a:r>
            <a:rPr lang="es-ES" sz="2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Modernización Organizacional para la Gestión Organizacional (MMGO)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(G3PyMEs, 2014) </a:t>
          </a:r>
          <a:endParaRPr lang="es-E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7924" y="40002"/>
        <a:ext cx="2289234" cy="1285759"/>
      </dsp:txXfrm>
    </dsp:sp>
    <dsp:sp modelId="{515FAEEE-1175-401A-9DAC-0CA10F37CF70}">
      <dsp:nvSpPr>
        <dsp:cNvPr id="0" name=""/>
        <dsp:cNvSpPr/>
      </dsp:nvSpPr>
      <dsp:spPr>
        <a:xfrm>
          <a:off x="364846" y="1365763"/>
          <a:ext cx="214104" cy="1398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8365"/>
              </a:lnTo>
              <a:lnTo>
                <a:pt x="214104" y="1398365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89401-9CA9-4961-B412-03C8E5DA9E50}">
      <dsp:nvSpPr>
        <dsp:cNvPr id="0" name=""/>
        <dsp:cNvSpPr/>
      </dsp:nvSpPr>
      <dsp:spPr>
        <a:xfrm>
          <a:off x="578951" y="1592898"/>
          <a:ext cx="1981050" cy="23424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Identifican las dimensiones y factores de gestión empresarial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Diagnóstico sistémico que determina la situación y nivel de gestión </a:t>
          </a:r>
          <a:endParaRPr lang="es-E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6974" y="1650921"/>
        <a:ext cx="1865004" cy="2226415"/>
      </dsp:txXfrm>
    </dsp:sp>
    <dsp:sp modelId="{7A006893-0993-454C-BC8D-498B1932374C}">
      <dsp:nvSpPr>
        <dsp:cNvPr id="0" name=""/>
        <dsp:cNvSpPr/>
      </dsp:nvSpPr>
      <dsp:spPr>
        <a:xfrm>
          <a:off x="2730603" y="0"/>
          <a:ext cx="1809905" cy="133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Miles, Snow, Meyer y Coleman (1973)</a:t>
          </a:r>
        </a:p>
      </dsp:txBody>
      <dsp:txXfrm>
        <a:off x="2769583" y="38980"/>
        <a:ext cx="1731945" cy="1252899"/>
      </dsp:txXfrm>
    </dsp:sp>
    <dsp:sp modelId="{5B4E7173-F5D7-497B-B62E-79E82876C9A5}">
      <dsp:nvSpPr>
        <dsp:cNvPr id="0" name=""/>
        <dsp:cNvSpPr/>
      </dsp:nvSpPr>
      <dsp:spPr>
        <a:xfrm>
          <a:off x="2865874" y="1330859"/>
          <a:ext cx="91440" cy="11740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74040"/>
              </a:lnTo>
              <a:lnTo>
                <a:pt x="112186" y="117404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D6BD8-17EB-44F8-A320-F8A34B105CCB}">
      <dsp:nvSpPr>
        <dsp:cNvPr id="0" name=""/>
        <dsp:cNvSpPr/>
      </dsp:nvSpPr>
      <dsp:spPr>
        <a:xfrm>
          <a:off x="2978061" y="1621969"/>
          <a:ext cx="1607978" cy="17658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Orientaciones estratégicas de competitividad: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Defensiva, prospectiva, analizadora y reactiva</a:t>
          </a:r>
          <a:endParaRPr lang="es-E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25157" y="1669065"/>
        <a:ext cx="1513786" cy="1671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B62D1-08DF-4522-BB1A-90D31140F2F8}" type="datetimeFigureOut">
              <a:rPr lang="es-MX" smtClean="0"/>
              <a:t>11/02/2019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9225" y="1143000"/>
            <a:ext cx="4019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F3E25-4F83-4FA9-8A61-680B649F65D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2424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26953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70320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23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98228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11/02/2019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8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1.jp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26211" y="5267000"/>
            <a:ext cx="8568531" cy="1398564"/>
          </a:xfrm>
        </p:spPr>
        <p:txBody>
          <a:bodyPr>
            <a:normAutofit fontScale="90000"/>
          </a:bodyPr>
          <a:lstStyle/>
          <a:p>
            <a:r>
              <a:rPr lang="es-MX" sz="3600" b="1" dirty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Evaluación de los efectos </a:t>
            </a:r>
            <a:r>
              <a:rPr lang="es-MX" sz="3600" b="1" dirty="0" smtClean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</a:t>
            </a:r>
            <a:r>
              <a:rPr lang="es-MX" sz="3600" b="1" dirty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gestión empresarial en la estrategia de </a:t>
            </a:r>
            <a:r>
              <a:rPr lang="es-MX" sz="3600" b="1" dirty="0" smtClean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competitividad de las PyMES.</a:t>
            </a:r>
            <a:r>
              <a:rPr lang="es-MX" sz="3600" b="1" dirty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MX" sz="3600" b="1" dirty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s-ES_tradnl" sz="3600" b="1" dirty="0">
              <a:solidFill>
                <a:schemeClr val="bg1"/>
              </a:solidFill>
            </a:endParaRPr>
          </a:p>
        </p:txBody>
      </p:sp>
      <p:sp>
        <p:nvSpPr>
          <p:cNvPr id="4" name="Rectángulo 4">
            <a:extLst>
              <a:ext uri="{FF2B5EF4-FFF2-40B4-BE49-F238E27FC236}">
                <a16:creationId xmlns:a16="http://schemas.microsoft.com/office/drawing/2014/main" id="{FE696D54-BD77-434B-A455-3243E4B06785}"/>
              </a:ext>
            </a:extLst>
          </p:cNvPr>
          <p:cNvSpPr/>
          <p:nvPr/>
        </p:nvSpPr>
        <p:spPr>
          <a:xfrm>
            <a:off x="2477662" y="6387074"/>
            <a:ext cx="7459980" cy="135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Autor: Mtra. Elizabeth García Moreno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Comité tutorial</a:t>
            </a:r>
          </a:p>
          <a:p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 Dra. Fabiola </a:t>
            </a:r>
            <a:r>
              <a:rPr lang="es-MX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Jesús Mapén Franco</a:t>
            </a:r>
          </a:p>
          <a:p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Co-director Dra</a:t>
            </a:r>
            <a:r>
              <a:rPr lang="es-MX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Gilda Ma. Berttolini Díaz</a:t>
            </a:r>
          </a:p>
          <a:p>
            <a:r>
              <a:rPr lang="es-MX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 Dr. Germán Martínez </a:t>
            </a:r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Prats</a:t>
            </a:r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MX" sz="14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Revisión de la literatura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82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Revisión de la literatura</a:t>
            </a:r>
            <a:endParaRPr lang="es-ES_tradnl" dirty="0"/>
          </a:p>
        </p:txBody>
      </p:sp>
      <p:pic>
        <p:nvPicPr>
          <p:cNvPr id="5" name="Picture 2" descr="Resultado de imagen para imagenes de revision de la literatur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9" t="38398" r="21245" b="14433"/>
          <a:stretch/>
        </p:blipFill>
        <p:spPr bwMode="auto">
          <a:xfrm>
            <a:off x="8460683" y="589005"/>
            <a:ext cx="965425" cy="86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591150"/>
              </p:ext>
            </p:extLst>
          </p:nvPr>
        </p:nvGraphicFramePr>
        <p:xfrm>
          <a:off x="2403345" y="2085173"/>
          <a:ext cx="7560840" cy="491335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58783481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51152379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847607598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05087697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31281750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411874265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7113387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26338463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13787981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885787362"/>
                    </a:ext>
                  </a:extLst>
                </a:gridCol>
              </a:tblGrid>
              <a:tr h="4660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Componente </a:t>
                      </a:r>
                      <a:endParaRPr lang="es-MX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Vivanco et al., (2011)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Porporato </a:t>
                      </a: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(2015)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Vera-colina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2012)</a:t>
                      </a:r>
                      <a:endParaRPr lang="es-MX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Pérez</a:t>
                      </a:r>
                      <a:r>
                        <a:rPr lang="es-MX" sz="10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et al., (2013)</a:t>
                      </a:r>
                      <a:endParaRPr lang="es-MX" sz="10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Correa et al., (2009)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Martínez y </a:t>
                      </a:r>
                      <a:r>
                        <a:rPr lang="es-MX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Vivanco </a:t>
                      </a: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(2007)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Vargas (2015</a:t>
                      </a: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Marín (2013</a:t>
                      </a: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Nieblas et al., (2014)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2358732526"/>
                  </a:ext>
                </a:extLst>
              </a:tr>
              <a:tr h="3797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Cultura organizacional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r>
                        <a:rPr lang="es-MX" sz="1400" dirty="0" smtClean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4088427064"/>
                  </a:ext>
                </a:extLst>
              </a:tr>
              <a:tr h="3276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Gestión de calidad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1830153324"/>
                  </a:ext>
                </a:extLst>
              </a:tr>
              <a:tr h="3276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Planificación estratégica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2690407140"/>
                  </a:ext>
                </a:extLst>
              </a:tr>
              <a:tr h="3276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Estrategia empresarial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3006884716"/>
                  </a:ext>
                </a:extLst>
              </a:tr>
              <a:tr h="3276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Revisión del entorno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2427963804"/>
                  </a:ext>
                </a:extLst>
              </a:tr>
              <a:tr h="3492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Estructura organizacional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338040577"/>
                  </a:ext>
                </a:extLst>
              </a:tr>
              <a:tr h="2946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Gestión </a:t>
                      </a: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</a:t>
                      </a:r>
                      <a:r>
                        <a:rPr lang="es-MX" sz="1400" b="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RH</a:t>
                      </a: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1512024917"/>
                  </a:ext>
                </a:extLst>
              </a:tr>
              <a:tr h="3276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Gestión e innovación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1735504661"/>
                  </a:ext>
                </a:extLst>
              </a:tr>
              <a:tr h="3276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Gestión de operaciones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4135487609"/>
                  </a:ext>
                </a:extLst>
              </a:tr>
              <a:tr h="3276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Gestión ambiental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3209299216"/>
                  </a:ext>
                </a:extLst>
              </a:tr>
              <a:tr h="3276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Gestión de mercado</a:t>
                      </a:r>
                      <a:endParaRPr lang="es-MX" sz="14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2745882515"/>
                  </a:ext>
                </a:extLst>
              </a:tr>
              <a:tr h="6165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Calificación del </a:t>
                      </a: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personal</a:t>
                      </a: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X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15" marR="62415" marT="0" marB="0"/>
                </a:tc>
                <a:extLst>
                  <a:ext uri="{0D108BD9-81ED-4DB2-BD59-A6C34878D82A}">
                    <a16:rowId xmlns:a16="http://schemas.microsoft.com/office/drawing/2014/main" val="994487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015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9021" y="-286885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Revisión de la literatura</a:t>
            </a:r>
            <a:endParaRPr lang="es-ES_tradnl" dirty="0"/>
          </a:p>
        </p:txBody>
      </p:sp>
      <p:pic>
        <p:nvPicPr>
          <p:cNvPr id="7" name="Picture 2" descr="Resultado de imagen para imagenes de revision de la literatur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9" t="38398" r="21245" b="14433"/>
          <a:stretch/>
        </p:blipFill>
        <p:spPr bwMode="auto">
          <a:xfrm>
            <a:off x="8460683" y="3425"/>
            <a:ext cx="965425" cy="86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45012"/>
              </p:ext>
            </p:extLst>
          </p:nvPr>
        </p:nvGraphicFramePr>
        <p:xfrm>
          <a:off x="2069623" y="913535"/>
          <a:ext cx="8011002" cy="682711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892310">
                  <a:extLst>
                    <a:ext uri="{9D8B030D-6E8A-4147-A177-3AD203B41FA5}">
                      <a16:colId xmlns:a16="http://schemas.microsoft.com/office/drawing/2014/main" val="2048775964"/>
                    </a:ext>
                  </a:extLst>
                </a:gridCol>
                <a:gridCol w="592281">
                  <a:extLst>
                    <a:ext uri="{9D8B030D-6E8A-4147-A177-3AD203B41FA5}">
                      <a16:colId xmlns:a16="http://schemas.microsoft.com/office/drawing/2014/main" val="404834953"/>
                    </a:ext>
                  </a:extLst>
                </a:gridCol>
                <a:gridCol w="675410">
                  <a:extLst>
                    <a:ext uri="{9D8B030D-6E8A-4147-A177-3AD203B41FA5}">
                      <a16:colId xmlns:a16="http://schemas.microsoft.com/office/drawing/2014/main" val="3221513640"/>
                    </a:ext>
                  </a:extLst>
                </a:gridCol>
                <a:gridCol w="820881">
                  <a:extLst>
                    <a:ext uri="{9D8B030D-6E8A-4147-A177-3AD203B41FA5}">
                      <a16:colId xmlns:a16="http://schemas.microsoft.com/office/drawing/2014/main" val="2934605007"/>
                    </a:ext>
                  </a:extLst>
                </a:gridCol>
                <a:gridCol w="592282">
                  <a:extLst>
                    <a:ext uri="{9D8B030D-6E8A-4147-A177-3AD203B41FA5}">
                      <a16:colId xmlns:a16="http://schemas.microsoft.com/office/drawing/2014/main" val="294635380"/>
                    </a:ext>
                  </a:extLst>
                </a:gridCol>
                <a:gridCol w="706582">
                  <a:extLst>
                    <a:ext uri="{9D8B030D-6E8A-4147-A177-3AD203B41FA5}">
                      <a16:colId xmlns:a16="http://schemas.microsoft.com/office/drawing/2014/main" val="420699226"/>
                    </a:ext>
                  </a:extLst>
                </a:gridCol>
                <a:gridCol w="696191">
                  <a:extLst>
                    <a:ext uri="{9D8B030D-6E8A-4147-A177-3AD203B41FA5}">
                      <a16:colId xmlns:a16="http://schemas.microsoft.com/office/drawing/2014/main" val="862398670"/>
                    </a:ext>
                  </a:extLst>
                </a:gridCol>
                <a:gridCol w="758536">
                  <a:extLst>
                    <a:ext uri="{9D8B030D-6E8A-4147-A177-3AD203B41FA5}">
                      <a16:colId xmlns:a16="http://schemas.microsoft.com/office/drawing/2014/main" val="3369944981"/>
                    </a:ext>
                  </a:extLst>
                </a:gridCol>
                <a:gridCol w="623455">
                  <a:extLst>
                    <a:ext uri="{9D8B030D-6E8A-4147-A177-3AD203B41FA5}">
                      <a16:colId xmlns:a16="http://schemas.microsoft.com/office/drawing/2014/main" val="1615761689"/>
                    </a:ext>
                  </a:extLst>
                </a:gridCol>
                <a:gridCol w="653074">
                  <a:extLst>
                    <a:ext uri="{9D8B030D-6E8A-4147-A177-3AD203B41FA5}">
                      <a16:colId xmlns:a16="http://schemas.microsoft.com/office/drawing/2014/main" val="1812881203"/>
                    </a:ext>
                  </a:extLst>
                </a:gridCol>
              </a:tblGrid>
              <a:tr h="10700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Componente </a:t>
                      </a:r>
                      <a:endParaRPr lang="es-MX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Vera-Colina 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(2012)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Pérez</a:t>
                      </a:r>
                      <a:r>
                        <a:rPr lang="es-MX" sz="12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et al., (2013)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Porporato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2015)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Correa et al., (2009)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Martínez y </a:t>
                      </a: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Vivanco 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(2007)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Vivanco et al., (2011)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Terrazas</a:t>
                      </a:r>
                      <a:r>
                        <a:rPr lang="es-MX" sz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(2009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Nieblas et al., (2014)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Vargas </a:t>
                      </a:r>
                      <a:r>
                        <a:rPr lang="es-MX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(2015)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3545197479"/>
                  </a:ext>
                </a:extLst>
              </a:tr>
              <a:tr h="2943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Contable y financiero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  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4165766607"/>
                  </a:ext>
                </a:extLst>
              </a:tr>
              <a:tr h="3056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Análisis de estados financieros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1746435863"/>
                  </a:ext>
                </a:extLst>
              </a:tr>
              <a:tr h="3056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Análisis de riesgos financieros 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2686418361"/>
                  </a:ext>
                </a:extLst>
              </a:tr>
              <a:tr h="2943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Control presupuestal 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3772375811"/>
                  </a:ext>
                </a:extLst>
              </a:tr>
              <a:tr h="2943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Planeación estratégica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4258387165"/>
                  </a:ext>
                </a:extLst>
              </a:tr>
              <a:tr h="4450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Cultura de Planeación financiera 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3609199561"/>
                  </a:ext>
                </a:extLst>
              </a:tr>
              <a:tr h="1528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Auditoría interna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1731084529"/>
                  </a:ext>
                </a:extLst>
              </a:tr>
              <a:tr h="4450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Implantación de contabilidad de costos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1881857283"/>
                  </a:ext>
                </a:extLst>
              </a:tr>
              <a:tr h="4585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Sistemas de información gerenciales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1195761666"/>
                  </a:ext>
                </a:extLst>
              </a:tr>
              <a:tr h="3056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Sistemas de control de gestión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1855301802"/>
                  </a:ext>
                </a:extLst>
              </a:tr>
              <a:tr h="2449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Políticas de cobranza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2966918843"/>
                  </a:ext>
                </a:extLst>
              </a:tr>
              <a:tr h="1528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Líneas de crédito.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2464015013"/>
                  </a:ext>
                </a:extLst>
              </a:tr>
              <a:tr h="1528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Propuesta operativa 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1800137985"/>
                  </a:ext>
                </a:extLst>
              </a:tr>
              <a:tr h="1528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Presupuestos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357996281"/>
                  </a:ext>
                </a:extLst>
              </a:tr>
              <a:tr h="1528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Monitoreo 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3409053178"/>
                  </a:ext>
                </a:extLst>
              </a:tr>
              <a:tr h="2943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Diagnostico financiero 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4059495316"/>
                  </a:ext>
                </a:extLst>
              </a:tr>
              <a:tr h="3056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</a:rPr>
                        <a:t>Indicadores financieros 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s-MX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21" marR="37921" marT="0" marB="0"/>
                </a:tc>
                <a:extLst>
                  <a:ext uri="{0D108BD9-81ED-4DB2-BD59-A6C34878D82A}">
                    <a16:rowId xmlns:a16="http://schemas.microsoft.com/office/drawing/2014/main" val="2541616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49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94378" y="139698"/>
            <a:ext cx="6800025" cy="1496168"/>
          </a:xfrm>
        </p:spPr>
        <p:txBody>
          <a:bodyPr/>
          <a:lstStyle/>
          <a:p>
            <a:r>
              <a:rPr lang="es-ES_tradnl" dirty="0" smtClean="0"/>
              <a:t>Revisión de la literatura</a:t>
            </a:r>
            <a:endParaRPr lang="es-ES_tradnl" dirty="0"/>
          </a:p>
        </p:txBody>
      </p:sp>
      <p:sp>
        <p:nvSpPr>
          <p:cNvPr id="6" name="Elipse 5"/>
          <p:cNvSpPr>
            <a:spLocks noChangeArrowheads="1"/>
          </p:cNvSpPr>
          <p:nvPr/>
        </p:nvSpPr>
        <p:spPr bwMode="auto">
          <a:xfrm>
            <a:off x="5083718" y="3981960"/>
            <a:ext cx="1416391" cy="1136976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F81B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Gestión empresarial</a:t>
            </a:r>
            <a:endParaRPr kumimoji="0" lang="es-ES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Elipse 6"/>
          <p:cNvSpPr>
            <a:spLocks noChangeArrowheads="1"/>
          </p:cNvSpPr>
          <p:nvPr/>
        </p:nvSpPr>
        <p:spPr bwMode="auto">
          <a:xfrm>
            <a:off x="3326992" y="4395272"/>
            <a:ext cx="1499453" cy="73601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Gestión de Mercados</a:t>
            </a:r>
            <a:endParaRPr kumimoji="0" lang="es-ES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Elipse 9"/>
          <p:cNvSpPr>
            <a:spLocks noChangeArrowheads="1"/>
          </p:cNvSpPr>
          <p:nvPr/>
        </p:nvSpPr>
        <p:spPr bwMode="auto">
          <a:xfrm>
            <a:off x="7860557" y="3381738"/>
            <a:ext cx="1378309" cy="7728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Prospectiva</a:t>
            </a:r>
            <a:endParaRPr kumimoji="0" lang="es-ES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Elipse 13"/>
          <p:cNvSpPr>
            <a:spLocks noChangeArrowheads="1"/>
          </p:cNvSpPr>
          <p:nvPr/>
        </p:nvSpPr>
        <p:spPr bwMode="auto">
          <a:xfrm>
            <a:off x="7745132" y="2239368"/>
            <a:ext cx="1367120" cy="82159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Defensiva</a:t>
            </a:r>
            <a:endParaRPr kumimoji="0" lang="es-ES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Elipse 14"/>
          <p:cNvSpPr>
            <a:spLocks noChangeArrowheads="1"/>
          </p:cNvSpPr>
          <p:nvPr/>
        </p:nvSpPr>
        <p:spPr bwMode="auto">
          <a:xfrm>
            <a:off x="7943540" y="4295557"/>
            <a:ext cx="1330820" cy="83918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Analizadora</a:t>
            </a:r>
            <a:endParaRPr kumimoji="0" lang="es-ES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Elipse 15"/>
          <p:cNvSpPr>
            <a:spLocks noChangeArrowheads="1"/>
          </p:cNvSpPr>
          <p:nvPr/>
        </p:nvSpPr>
        <p:spPr bwMode="auto">
          <a:xfrm>
            <a:off x="7979035" y="5279618"/>
            <a:ext cx="1295325" cy="7960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Reactiva</a:t>
            </a:r>
            <a:endParaRPr kumimoji="0" lang="es-ES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Elipse 16"/>
          <p:cNvSpPr>
            <a:spLocks noChangeArrowheads="1"/>
          </p:cNvSpPr>
          <p:nvPr/>
        </p:nvSpPr>
        <p:spPr bwMode="auto">
          <a:xfrm>
            <a:off x="6194391" y="4023497"/>
            <a:ext cx="1550741" cy="109782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F81B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Estrategia competitiva</a:t>
            </a:r>
            <a:endParaRPr kumimoji="0" lang="es-ES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5" name="Conector recto de flecha 14"/>
          <p:cNvCxnSpPr>
            <a:stCxn id="27" idx="5"/>
          </p:cNvCxnSpPr>
          <p:nvPr/>
        </p:nvCxnSpPr>
        <p:spPr>
          <a:xfrm>
            <a:off x="4553238" y="2665963"/>
            <a:ext cx="1193161" cy="1269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V="1">
            <a:off x="4456856" y="5006421"/>
            <a:ext cx="873716" cy="1043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V="1">
            <a:off x="4791676" y="5128367"/>
            <a:ext cx="833695" cy="1437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42" idx="6"/>
          </p:cNvCxnSpPr>
          <p:nvPr/>
        </p:nvCxnSpPr>
        <p:spPr>
          <a:xfrm>
            <a:off x="4826445" y="3989935"/>
            <a:ext cx="360759" cy="191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>
            <a:stCxn id="11" idx="3"/>
          </p:cNvCxnSpPr>
          <p:nvPr/>
        </p:nvCxnSpPr>
        <p:spPr>
          <a:xfrm flipH="1">
            <a:off x="7258058" y="2940639"/>
            <a:ext cx="687284" cy="1101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>
            <a:stCxn id="10" idx="2"/>
          </p:cNvCxnSpPr>
          <p:nvPr/>
        </p:nvCxnSpPr>
        <p:spPr>
          <a:xfrm flipH="1">
            <a:off x="7442356" y="3768163"/>
            <a:ext cx="418201" cy="431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>
            <a:stCxn id="12" idx="1"/>
            <a:endCxn id="14" idx="6"/>
          </p:cNvCxnSpPr>
          <p:nvPr/>
        </p:nvCxnSpPr>
        <p:spPr>
          <a:xfrm flipH="1">
            <a:off x="7745132" y="4418452"/>
            <a:ext cx="393302" cy="153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>
            <a:stCxn id="13" idx="1"/>
            <a:endCxn id="14" idx="5"/>
          </p:cNvCxnSpPr>
          <p:nvPr/>
        </p:nvCxnSpPr>
        <p:spPr>
          <a:xfrm flipH="1" flipV="1">
            <a:off x="7518031" y="4960548"/>
            <a:ext cx="650700" cy="435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Elipse 28"/>
          <p:cNvSpPr>
            <a:spLocks noChangeArrowheads="1"/>
          </p:cNvSpPr>
          <p:nvPr/>
        </p:nvSpPr>
        <p:spPr bwMode="auto">
          <a:xfrm>
            <a:off x="3265938" y="2907073"/>
            <a:ext cx="1506890" cy="61341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1100" dirty="0">
                <a:latin typeface="Arial" panose="020B0604020202020204" pitchFamily="34" charset="0"/>
                <a:ea typeface="Times New Roman" panose="02020603050405020304" pitchFamily="18" charset="0"/>
              </a:rPr>
              <a:t>Gestión de talento </a:t>
            </a:r>
            <a:endParaRPr lang="es-ES" altLang="es-MX" sz="1100" dirty="0"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1100" dirty="0">
                <a:latin typeface="Arial" panose="020B0604020202020204" pitchFamily="34" charset="0"/>
                <a:ea typeface="Times New Roman" panose="02020603050405020304" pitchFamily="18" charset="0"/>
              </a:rPr>
              <a:t>humano</a:t>
            </a:r>
            <a:endParaRPr lang="es-ES" altLang="es-MX" sz="1100" dirty="0">
              <a:latin typeface="Arial" panose="020B0604020202020204" pitchFamily="34" charset="0"/>
            </a:endParaRPr>
          </a:p>
        </p:txBody>
      </p:sp>
      <p:sp>
        <p:nvSpPr>
          <p:cNvPr id="24" name="Elipse 29"/>
          <p:cNvSpPr>
            <a:spLocks noChangeArrowheads="1"/>
          </p:cNvSpPr>
          <p:nvPr/>
        </p:nvSpPr>
        <p:spPr bwMode="auto">
          <a:xfrm>
            <a:off x="3326991" y="5253235"/>
            <a:ext cx="1499453" cy="84338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Gestión de innovación, tecnología</a:t>
            </a:r>
            <a:endParaRPr kumimoji="0" lang="es-ES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5" name="Conector recto de flecha 24"/>
          <p:cNvCxnSpPr>
            <a:stCxn id="23" idx="5"/>
          </p:cNvCxnSpPr>
          <p:nvPr/>
        </p:nvCxnSpPr>
        <p:spPr>
          <a:xfrm>
            <a:off x="4552149" y="3430657"/>
            <a:ext cx="884294" cy="642459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26" name="Conector recto de flecha 25"/>
          <p:cNvCxnSpPr>
            <a:stCxn id="8" idx="6"/>
            <a:endCxn id="6" idx="2"/>
          </p:cNvCxnSpPr>
          <p:nvPr/>
        </p:nvCxnSpPr>
        <p:spPr>
          <a:xfrm flipV="1">
            <a:off x="4826445" y="4550448"/>
            <a:ext cx="257273" cy="212833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sp>
        <p:nvSpPr>
          <p:cNvPr id="27" name="Elipse 1"/>
          <p:cNvSpPr>
            <a:spLocks noChangeArrowheads="1"/>
          </p:cNvSpPr>
          <p:nvPr/>
        </p:nvSpPr>
        <p:spPr bwMode="auto">
          <a:xfrm>
            <a:off x="3273375" y="2049628"/>
            <a:ext cx="1499453" cy="72208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Planeación y estrategia directiva </a:t>
            </a:r>
            <a:endParaRPr kumimoji="0" lang="es-ES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Elipse 28"/>
          <p:cNvSpPr>
            <a:spLocks noChangeArrowheads="1"/>
          </p:cNvSpPr>
          <p:nvPr/>
        </p:nvSpPr>
        <p:spPr bwMode="auto">
          <a:xfrm>
            <a:off x="3375413" y="6180826"/>
            <a:ext cx="1518301" cy="6304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Gestión Financiera</a:t>
            </a:r>
            <a:endParaRPr kumimoji="0" lang="es-ES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Elipse 1"/>
          <p:cNvSpPr>
            <a:spLocks noChangeArrowheads="1"/>
          </p:cNvSpPr>
          <p:nvPr/>
        </p:nvSpPr>
        <p:spPr bwMode="auto">
          <a:xfrm>
            <a:off x="3326992" y="3678385"/>
            <a:ext cx="1499453" cy="62309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Organización y estructura</a:t>
            </a:r>
          </a:p>
        </p:txBody>
      </p:sp>
    </p:spTree>
    <p:extLst>
      <p:ext uri="{BB962C8B-B14F-4D97-AF65-F5344CB8AC3E}">
        <p14:creationId xmlns:p14="http://schemas.microsoft.com/office/powerpoint/2010/main" val="370465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Metodología de investigación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39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2412" y="319654"/>
            <a:ext cx="6800025" cy="1496168"/>
          </a:xfrm>
        </p:spPr>
        <p:txBody>
          <a:bodyPr/>
          <a:lstStyle/>
          <a:p>
            <a:r>
              <a:rPr lang="es-ES_tradnl" dirty="0" smtClean="0"/>
              <a:t>Metodología</a:t>
            </a:r>
            <a:endParaRPr lang="es-ES_tradnl" dirty="0"/>
          </a:p>
        </p:txBody>
      </p:sp>
      <p:graphicFrame>
        <p:nvGraphicFramePr>
          <p:cNvPr id="5" name="2 Diagrama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31077556"/>
              </p:ext>
            </p:extLst>
          </p:nvPr>
        </p:nvGraphicFramePr>
        <p:xfrm>
          <a:off x="2587625" y="2060575"/>
          <a:ext cx="6799263" cy="4911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 descr="Resultado de imagen para imagenes de metodologia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6" t="8193" r="46338" b="40370"/>
          <a:stretch/>
        </p:blipFill>
        <p:spPr bwMode="auto">
          <a:xfrm>
            <a:off x="7169727" y="488373"/>
            <a:ext cx="2502710" cy="11587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3366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Metodología</a:t>
            </a:r>
            <a:endParaRPr lang="es-ES_tradnl" dirty="0"/>
          </a:p>
        </p:txBody>
      </p:sp>
      <p:pic>
        <p:nvPicPr>
          <p:cNvPr id="5" name="Imagen 4" descr="Resultado de imagen para imagenes de metodolog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6" t="8193" r="46338" b="40370"/>
          <a:stretch/>
        </p:blipFill>
        <p:spPr bwMode="auto">
          <a:xfrm>
            <a:off x="7284027" y="406513"/>
            <a:ext cx="1900037" cy="1501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Subtítulo 13"/>
          <p:cNvSpPr txBox="1">
            <a:spLocks noGrp="1"/>
          </p:cNvSpPr>
          <p:nvPr>
            <p:ph sz="half" idx="2"/>
          </p:nvPr>
        </p:nvSpPr>
        <p:spPr>
          <a:xfrm>
            <a:off x="2712539" y="3546940"/>
            <a:ext cx="3127120" cy="35188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/>
          </a:bodyPr>
          <a:lstStyle>
            <a:lvl1pPr marL="252009" indent="-252009" algn="l" defTabSz="1008035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26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43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6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8078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095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6112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013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4147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buNone/>
              <a:defRPr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ubsector </a:t>
            </a:r>
          </a:p>
          <a:p>
            <a:pPr marL="0" indent="0">
              <a:lnSpc>
                <a:spcPct val="107000"/>
              </a:lnSpc>
              <a:buNone/>
              <a:defRPr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omercio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al por menor del </a:t>
            </a:r>
            <a:r>
              <a:rPr lang="es-ES" sz="2400" u="sng" dirty="0">
                <a:latin typeface="Arial" panose="020B0604020202020204" pitchFamily="34" charset="0"/>
                <a:cs typeface="Arial" panose="020B0604020202020204" pitchFamily="34" charset="0"/>
              </a:rPr>
              <a:t>Municipio Centro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Tabasco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buNone/>
              <a:defRPr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ítulo 13"/>
          <p:cNvSpPr txBox="1">
            <a:spLocks noGrp="1"/>
          </p:cNvSpPr>
          <p:nvPr>
            <p:ph sz="half" idx="2"/>
          </p:nvPr>
        </p:nvSpPr>
        <p:spPr>
          <a:xfrm>
            <a:off x="2712283" y="2261755"/>
            <a:ext cx="3117018" cy="980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52009" indent="-252009" algn="l" defTabSz="1008035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26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43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6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8078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095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6112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013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4147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None/>
              <a:defRPr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Población </a:t>
            </a:r>
          </a:p>
          <a:p>
            <a:pPr marL="0" indent="0">
              <a:lnSpc>
                <a:spcPct val="107000"/>
              </a:lnSpc>
              <a:buNone/>
              <a:defRPr/>
            </a:pP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429</a:t>
            </a:r>
            <a:endParaRPr lang="es-ES" sz="3200" dirty="0"/>
          </a:p>
          <a:p>
            <a:pPr marL="0" indent="0">
              <a:lnSpc>
                <a:spcPct val="107000"/>
              </a:lnSpc>
              <a:buNone/>
              <a:defRPr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Marcador de contenido 2" descr="error066: Las PYME y su la mala administración de TI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683" y="2369944"/>
            <a:ext cx="1345621" cy="763830"/>
          </a:xfrm>
        </p:spPr>
      </p:pic>
      <p:pic>
        <p:nvPicPr>
          <p:cNvPr id="15" name="Marcador de contenido 2" descr="Camelô – Wikipédia, a enciclopédia livre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149" y="5299427"/>
            <a:ext cx="1781896" cy="1482725"/>
          </a:xfrm>
        </p:spPr>
      </p:pic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640537"/>
              </p:ext>
            </p:extLst>
          </p:nvPr>
        </p:nvGraphicFramePr>
        <p:xfrm>
          <a:off x="6164972" y="3196120"/>
          <a:ext cx="3675219" cy="23424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6974">
                  <a:extLst>
                    <a:ext uri="{9D8B030D-6E8A-4147-A177-3AD203B41FA5}">
                      <a16:colId xmlns:a16="http://schemas.microsoft.com/office/drawing/2014/main" val="730400538"/>
                    </a:ext>
                  </a:extLst>
                </a:gridCol>
                <a:gridCol w="1548245">
                  <a:extLst>
                    <a:ext uri="{9D8B030D-6E8A-4147-A177-3AD203B41FA5}">
                      <a16:colId xmlns:a16="http://schemas.microsoft.com/office/drawing/2014/main" val="2131555465"/>
                    </a:ext>
                  </a:extLst>
                </a:gridCol>
              </a:tblGrid>
              <a:tr h="8530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Unidades </a:t>
                      </a:r>
                      <a:endParaRPr lang="es-MX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Económicas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9322577"/>
                  </a:ext>
                </a:extLst>
              </a:tr>
              <a:tr h="3425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Unidades económicas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74,333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772613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Comercio al por menor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28,247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767354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Comercio al por mayor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2,095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8651203"/>
                  </a:ext>
                </a:extLst>
              </a:tr>
              <a:tr h="4107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Comercio </a:t>
                      </a:r>
                      <a:r>
                        <a:rPr lang="es-ES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Tabasco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30,342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3158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974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Metodología</a:t>
            </a:r>
            <a:endParaRPr lang="es-ES_tradnl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3863548" y="3279778"/>
            <a:ext cx="4464496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s-ES" sz="2400" dirty="0"/>
              <a:t>E</a:t>
            </a:r>
            <a:r>
              <a:rPr lang="es-ES" sz="2400" dirty="0" smtClean="0"/>
              <a:t>mpresas </a:t>
            </a:r>
            <a:r>
              <a:rPr lang="es-ES" sz="2400" dirty="0"/>
              <a:t>pequeñas y medianas del subsector comercio al por menor, </a:t>
            </a:r>
            <a:r>
              <a:rPr lang="es-ES" sz="2400" dirty="0" smtClean="0"/>
              <a:t>de la colonia centro de Tabasco </a:t>
            </a:r>
            <a:endParaRPr lang="es-MX" sz="24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3863548" y="2667262"/>
            <a:ext cx="4464496" cy="5847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Muestra = 123 PYMES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935760" y="5085184"/>
            <a:ext cx="4392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probabilística intencionada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 descr="Resultado de imagen para imagenes de metodolog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6" t="8193" r="46338" b="40370"/>
          <a:stretch/>
        </p:blipFill>
        <p:spPr bwMode="auto">
          <a:xfrm>
            <a:off x="7284027" y="406513"/>
            <a:ext cx="1900037" cy="1501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14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36939" y="277038"/>
            <a:ext cx="6800025" cy="1496168"/>
          </a:xfrm>
        </p:spPr>
        <p:txBody>
          <a:bodyPr/>
          <a:lstStyle/>
          <a:p>
            <a:r>
              <a:rPr lang="es-ES_tradnl" dirty="0" smtClean="0"/>
              <a:t>Metodología</a:t>
            </a:r>
            <a:endParaRPr lang="es-ES_tradnl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11194414"/>
              </p:ext>
            </p:extLst>
          </p:nvPr>
        </p:nvGraphicFramePr>
        <p:xfrm>
          <a:off x="2587557" y="2074543"/>
          <a:ext cx="2639291" cy="4911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594405213"/>
              </p:ext>
            </p:extLst>
          </p:nvPr>
        </p:nvGraphicFramePr>
        <p:xfrm>
          <a:off x="5247409" y="2431474"/>
          <a:ext cx="5049982" cy="3935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02983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Referencias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6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Introducción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Referencias</a:t>
            </a:r>
            <a:endParaRPr lang="es-ES_tradnl" dirty="0"/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7809" t="31076" r="12895" b="13228"/>
          <a:stretch/>
        </p:blipFill>
        <p:spPr>
          <a:xfrm>
            <a:off x="3023755" y="1485901"/>
            <a:ext cx="6016335" cy="547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49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2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6129" t="33249" r="8615" b="12803"/>
          <a:stretch/>
        </p:blipFill>
        <p:spPr>
          <a:xfrm>
            <a:off x="3449781" y="561109"/>
            <a:ext cx="5818909" cy="645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41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2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7350" t="32978" r="8158" b="14315"/>
          <a:stretch/>
        </p:blipFill>
        <p:spPr>
          <a:xfrm>
            <a:off x="3127664" y="976746"/>
            <a:ext cx="6037117" cy="622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8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endParaRPr lang="es-ES_tradnl" dirty="0"/>
          </a:p>
        </p:txBody>
      </p:sp>
      <p:pic>
        <p:nvPicPr>
          <p:cNvPr id="5" name="Picture 2" descr="Resultado de imagen para graci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69" y="2348201"/>
            <a:ext cx="54102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00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ángulo 114"/>
          <p:cNvSpPr/>
          <p:nvPr/>
        </p:nvSpPr>
        <p:spPr>
          <a:xfrm>
            <a:off x="2274424" y="820729"/>
            <a:ext cx="6741523" cy="336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Antecedentes de la Problemática de las PyMES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127" name="Rectángulo 126"/>
          <p:cNvSpPr/>
          <p:nvPr/>
        </p:nvSpPr>
        <p:spPr>
          <a:xfrm>
            <a:off x="2114171" y="1639356"/>
            <a:ext cx="1126010" cy="3448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50" b="1" dirty="0" smtClean="0">
                <a:solidFill>
                  <a:schemeClr val="tx1"/>
                </a:solidFill>
              </a:rPr>
              <a:t>Secretaría de Economía (2015)</a:t>
            </a:r>
            <a:endParaRPr lang="es-MX" sz="1050" b="1" dirty="0">
              <a:solidFill>
                <a:schemeClr val="tx1"/>
              </a:solidFill>
            </a:endParaRPr>
          </a:p>
        </p:txBody>
      </p:sp>
      <p:cxnSp>
        <p:nvCxnSpPr>
          <p:cNvPr id="128" name="Conector recto 127"/>
          <p:cNvCxnSpPr/>
          <p:nvPr/>
        </p:nvCxnSpPr>
        <p:spPr>
          <a:xfrm flipH="1">
            <a:off x="5774325" y="1161779"/>
            <a:ext cx="2240" cy="315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CuadroTexto 128"/>
          <p:cNvSpPr txBox="1"/>
          <p:nvPr/>
        </p:nvSpPr>
        <p:spPr>
          <a:xfrm>
            <a:off x="4188942" y="2296350"/>
            <a:ext cx="810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100" dirty="0"/>
          </a:p>
          <a:p>
            <a:endParaRPr lang="es-MX" sz="1100" dirty="0"/>
          </a:p>
        </p:txBody>
      </p:sp>
      <p:sp>
        <p:nvSpPr>
          <p:cNvPr id="130" name="Rectángulo 129"/>
          <p:cNvSpPr/>
          <p:nvPr/>
        </p:nvSpPr>
        <p:spPr>
          <a:xfrm>
            <a:off x="1971407" y="3595641"/>
            <a:ext cx="1289149" cy="679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>
                <a:solidFill>
                  <a:schemeClr val="tx1"/>
                </a:solidFill>
              </a:rPr>
              <a:t>Insuficientes capacidades de gestión y habilidades gerenciales</a:t>
            </a:r>
          </a:p>
        </p:txBody>
      </p:sp>
      <p:sp>
        <p:nvSpPr>
          <p:cNvPr id="131" name="CuadroTexto 130"/>
          <p:cNvSpPr txBox="1"/>
          <p:nvPr/>
        </p:nvSpPr>
        <p:spPr>
          <a:xfrm>
            <a:off x="3168277" y="2880724"/>
            <a:ext cx="13873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dirty="0" smtClean="0">
                <a:solidFill>
                  <a:schemeClr val="accent4">
                    <a:lumMod val="75000"/>
                  </a:schemeClr>
                </a:solidFill>
              </a:rPr>
              <a:t>Problemas Secundarios</a:t>
            </a:r>
            <a:endParaRPr lang="es-MX" sz="9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2" name="Rectángulo 131"/>
          <p:cNvSpPr/>
          <p:nvPr/>
        </p:nvSpPr>
        <p:spPr>
          <a:xfrm>
            <a:off x="3538348" y="1614681"/>
            <a:ext cx="1090112" cy="4800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>
                <a:solidFill>
                  <a:schemeClr val="tx1"/>
                </a:solidFill>
              </a:rPr>
              <a:t>Tello (2014) </a:t>
            </a:r>
          </a:p>
        </p:txBody>
      </p:sp>
      <p:cxnSp>
        <p:nvCxnSpPr>
          <p:cNvPr id="133" name="Conector recto 132"/>
          <p:cNvCxnSpPr>
            <a:stCxn id="130" idx="2"/>
            <a:endCxn id="130" idx="2"/>
          </p:cNvCxnSpPr>
          <p:nvPr/>
        </p:nvCxnSpPr>
        <p:spPr>
          <a:xfrm>
            <a:off x="2615982" y="427494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ángulo 133"/>
          <p:cNvSpPr/>
          <p:nvPr/>
        </p:nvSpPr>
        <p:spPr>
          <a:xfrm>
            <a:off x="3538347" y="2391668"/>
            <a:ext cx="1196030" cy="282603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Informalidad p.205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35" name="Rectángulo 134"/>
          <p:cNvSpPr/>
          <p:nvPr/>
        </p:nvSpPr>
        <p:spPr>
          <a:xfrm>
            <a:off x="4960148" y="1650758"/>
            <a:ext cx="1249266" cy="465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 </a:t>
            </a:r>
            <a:r>
              <a:rPr lang="es-MX" sz="1000" b="1" dirty="0" smtClean="0">
                <a:solidFill>
                  <a:schemeClr val="tx1"/>
                </a:solidFill>
              </a:rPr>
              <a:t>Molina y Sánchez-Riofrío (2016)</a:t>
            </a:r>
            <a:endParaRPr lang="es-MX" sz="1000" b="1" dirty="0">
              <a:solidFill>
                <a:schemeClr val="tx1"/>
              </a:solidFill>
            </a:endParaRPr>
          </a:p>
        </p:txBody>
      </p:sp>
      <p:cxnSp>
        <p:nvCxnSpPr>
          <p:cNvPr id="136" name="Conector recto 135"/>
          <p:cNvCxnSpPr>
            <a:stCxn id="130" idx="2"/>
            <a:endCxn id="130" idx="2"/>
          </p:cNvCxnSpPr>
          <p:nvPr/>
        </p:nvCxnSpPr>
        <p:spPr>
          <a:xfrm>
            <a:off x="2615982" y="427494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ector recto 136"/>
          <p:cNvCxnSpPr>
            <a:stCxn id="127" idx="0"/>
            <a:endCxn id="127" idx="0"/>
          </p:cNvCxnSpPr>
          <p:nvPr/>
        </p:nvCxnSpPr>
        <p:spPr>
          <a:xfrm>
            <a:off x="2677176" y="163935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ángulo 137"/>
          <p:cNvSpPr/>
          <p:nvPr/>
        </p:nvSpPr>
        <p:spPr>
          <a:xfrm>
            <a:off x="6323291" y="1648823"/>
            <a:ext cx="1323558" cy="4528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>
                <a:solidFill>
                  <a:schemeClr val="tx1"/>
                </a:solidFill>
              </a:rPr>
              <a:t>Emecen (2016)</a:t>
            </a:r>
          </a:p>
        </p:txBody>
      </p:sp>
      <p:sp>
        <p:nvSpPr>
          <p:cNvPr id="139" name="Rectángulo 138"/>
          <p:cNvSpPr/>
          <p:nvPr/>
        </p:nvSpPr>
        <p:spPr>
          <a:xfrm>
            <a:off x="3497982" y="3083129"/>
            <a:ext cx="1273465" cy="3478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Poco uso de técnicas de gestión p. 206  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41" name="Rectángulo 140"/>
          <p:cNvSpPr/>
          <p:nvPr/>
        </p:nvSpPr>
        <p:spPr>
          <a:xfrm>
            <a:off x="1981868" y="4380559"/>
            <a:ext cx="1268579" cy="610420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 smtClean="0">
                <a:solidFill>
                  <a:schemeClr val="tx1"/>
                </a:solidFill>
              </a:rPr>
              <a:t>Insuficientes capacidades productivas </a:t>
            </a:r>
            <a:r>
              <a:rPr lang="es-MX" sz="1000" dirty="0">
                <a:solidFill>
                  <a:schemeClr val="tx1"/>
                </a:solidFill>
              </a:rPr>
              <a:t>y tecnológicas</a:t>
            </a:r>
          </a:p>
        </p:txBody>
      </p:sp>
      <p:sp>
        <p:nvSpPr>
          <p:cNvPr id="142" name="Rectángulo 141"/>
          <p:cNvSpPr/>
          <p:nvPr/>
        </p:nvSpPr>
        <p:spPr>
          <a:xfrm>
            <a:off x="1972508" y="5094964"/>
            <a:ext cx="1288048" cy="602900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>
                <a:solidFill>
                  <a:schemeClr val="tx1"/>
                </a:solidFill>
              </a:rPr>
              <a:t>Carencia de información relevante para toma de decisiones</a:t>
            </a:r>
          </a:p>
        </p:txBody>
      </p:sp>
      <p:sp>
        <p:nvSpPr>
          <p:cNvPr id="143" name="Rectángulo 142"/>
          <p:cNvSpPr/>
          <p:nvPr/>
        </p:nvSpPr>
        <p:spPr>
          <a:xfrm>
            <a:off x="1997865" y="5832676"/>
            <a:ext cx="1272042" cy="242914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Poca vinculación 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44" name="Flecha abajo 143"/>
          <p:cNvSpPr/>
          <p:nvPr/>
        </p:nvSpPr>
        <p:spPr>
          <a:xfrm>
            <a:off x="4308470" y="2094735"/>
            <a:ext cx="150504" cy="200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45" name="Rectángulo 144"/>
          <p:cNvSpPr/>
          <p:nvPr/>
        </p:nvSpPr>
        <p:spPr>
          <a:xfrm>
            <a:off x="1967957" y="2808134"/>
            <a:ext cx="1259969" cy="669566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>
                <a:solidFill>
                  <a:schemeClr val="tx1"/>
                </a:solidFill>
              </a:rPr>
              <a:t>Limitadas fuentes de financiamiento y acceso a </a:t>
            </a:r>
            <a:endParaRPr lang="es-MX" sz="1000" dirty="0" smtClean="0">
              <a:solidFill>
                <a:schemeClr val="tx1"/>
              </a:solidFill>
            </a:endParaRPr>
          </a:p>
          <a:p>
            <a:r>
              <a:rPr lang="es-MX" sz="1000" dirty="0" smtClean="0">
                <a:solidFill>
                  <a:schemeClr val="tx1"/>
                </a:solidFill>
              </a:rPr>
              <a:t>capital.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46" name="Flecha abajo 145"/>
          <p:cNvSpPr/>
          <p:nvPr/>
        </p:nvSpPr>
        <p:spPr>
          <a:xfrm>
            <a:off x="2671859" y="2009645"/>
            <a:ext cx="197101" cy="2275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47" name="Flecha abajo 146"/>
          <p:cNvSpPr/>
          <p:nvPr/>
        </p:nvSpPr>
        <p:spPr>
          <a:xfrm>
            <a:off x="4132066" y="2727237"/>
            <a:ext cx="183994" cy="206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148" name="Conector recto 147"/>
          <p:cNvCxnSpPr/>
          <p:nvPr/>
        </p:nvCxnSpPr>
        <p:spPr>
          <a:xfrm flipH="1">
            <a:off x="2677176" y="1455743"/>
            <a:ext cx="65661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ector recto 148"/>
          <p:cNvCxnSpPr>
            <a:stCxn id="127" idx="0"/>
          </p:cNvCxnSpPr>
          <p:nvPr/>
        </p:nvCxnSpPr>
        <p:spPr>
          <a:xfrm flipV="1">
            <a:off x="2677176" y="1455743"/>
            <a:ext cx="0" cy="183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ector recto 149"/>
          <p:cNvCxnSpPr/>
          <p:nvPr/>
        </p:nvCxnSpPr>
        <p:spPr>
          <a:xfrm flipV="1">
            <a:off x="8161463" y="1479326"/>
            <a:ext cx="12990" cy="223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ctángulo 150"/>
          <p:cNvSpPr/>
          <p:nvPr/>
        </p:nvSpPr>
        <p:spPr>
          <a:xfrm>
            <a:off x="5077342" y="2808134"/>
            <a:ext cx="1159934" cy="5071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Falta de recursos humanos especializados</a:t>
            </a:r>
            <a:endParaRPr lang="es-MX" sz="1000" dirty="0">
              <a:solidFill>
                <a:schemeClr val="tx1"/>
              </a:solidFill>
            </a:endParaRPr>
          </a:p>
        </p:txBody>
      </p:sp>
      <p:cxnSp>
        <p:nvCxnSpPr>
          <p:cNvPr id="152" name="Conector recto 151"/>
          <p:cNvCxnSpPr>
            <a:stCxn id="151" idx="2"/>
            <a:endCxn id="151" idx="2"/>
          </p:cNvCxnSpPr>
          <p:nvPr/>
        </p:nvCxnSpPr>
        <p:spPr>
          <a:xfrm>
            <a:off x="5657309" y="331528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ector recto 152"/>
          <p:cNvCxnSpPr>
            <a:stCxn id="151" idx="2"/>
            <a:endCxn id="151" idx="2"/>
          </p:cNvCxnSpPr>
          <p:nvPr/>
        </p:nvCxnSpPr>
        <p:spPr>
          <a:xfrm>
            <a:off x="5657309" y="331528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ángulo 153"/>
          <p:cNvSpPr/>
          <p:nvPr/>
        </p:nvSpPr>
        <p:spPr>
          <a:xfrm>
            <a:off x="5024694" y="3428294"/>
            <a:ext cx="1246155" cy="356908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/>
              <a:t> </a:t>
            </a:r>
            <a:r>
              <a:rPr lang="es-MX" sz="1000" dirty="0" smtClean="0">
                <a:solidFill>
                  <a:schemeClr val="tx1"/>
                </a:solidFill>
              </a:rPr>
              <a:t>Acceso tecnológico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55" name="Rectángulo 154"/>
          <p:cNvSpPr/>
          <p:nvPr/>
        </p:nvSpPr>
        <p:spPr>
          <a:xfrm>
            <a:off x="5014709" y="4109328"/>
            <a:ext cx="1229714" cy="350317"/>
          </a:xfrm>
          <a:prstGeom prst="rect">
            <a:avLst/>
          </a:prstGeom>
          <a:solidFill>
            <a:schemeClr val="bg2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Productividad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56" name="Rectángulo 155"/>
          <p:cNvSpPr/>
          <p:nvPr/>
        </p:nvSpPr>
        <p:spPr>
          <a:xfrm>
            <a:off x="5011780" y="4717264"/>
            <a:ext cx="1232641" cy="362633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Director y dueño son los mismos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70" name="Rectángulo 169"/>
          <p:cNvSpPr/>
          <p:nvPr/>
        </p:nvSpPr>
        <p:spPr>
          <a:xfrm>
            <a:off x="5058460" y="2360193"/>
            <a:ext cx="1161451" cy="313756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Falta de Financiamiento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81" name="Flecha abajo 180"/>
          <p:cNvSpPr/>
          <p:nvPr/>
        </p:nvSpPr>
        <p:spPr>
          <a:xfrm>
            <a:off x="5572067" y="2101383"/>
            <a:ext cx="211619" cy="2553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2" name="Flecha abajo 181"/>
          <p:cNvSpPr/>
          <p:nvPr/>
        </p:nvSpPr>
        <p:spPr>
          <a:xfrm>
            <a:off x="5582900" y="3800797"/>
            <a:ext cx="208864" cy="3006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3" name="Flecha abajo 182"/>
          <p:cNvSpPr/>
          <p:nvPr/>
        </p:nvSpPr>
        <p:spPr>
          <a:xfrm flipV="1">
            <a:off x="5568261" y="4485216"/>
            <a:ext cx="208323" cy="2005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4" name="Rectángulo 183"/>
          <p:cNvSpPr/>
          <p:nvPr/>
        </p:nvSpPr>
        <p:spPr>
          <a:xfrm>
            <a:off x="6451202" y="3058675"/>
            <a:ext cx="1223402" cy="6047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 smtClean="0">
                <a:solidFill>
                  <a:schemeClr val="tx1"/>
                </a:solidFill>
              </a:rPr>
              <a:t>Reducción de los problemas de gestión y organización </a:t>
            </a:r>
            <a:endParaRPr lang="es-MX" sz="1000" dirty="0">
              <a:solidFill>
                <a:schemeClr val="tx1"/>
              </a:solidFill>
            </a:endParaRPr>
          </a:p>
        </p:txBody>
      </p:sp>
      <p:cxnSp>
        <p:nvCxnSpPr>
          <p:cNvPr id="185" name="Conector recto 184"/>
          <p:cNvCxnSpPr/>
          <p:nvPr/>
        </p:nvCxnSpPr>
        <p:spPr>
          <a:xfrm>
            <a:off x="7333040" y="377537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ector recto 185"/>
          <p:cNvCxnSpPr/>
          <p:nvPr/>
        </p:nvCxnSpPr>
        <p:spPr>
          <a:xfrm>
            <a:off x="7333040" y="377537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ángulo 186"/>
          <p:cNvSpPr/>
          <p:nvPr/>
        </p:nvSpPr>
        <p:spPr>
          <a:xfrm>
            <a:off x="6453757" y="4012444"/>
            <a:ext cx="1245701" cy="470724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 smtClean="0">
                <a:solidFill>
                  <a:schemeClr val="tx1"/>
                </a:solidFill>
              </a:rPr>
              <a:t>Estructura saludable para crecimiento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88" name="Rectángulo 187"/>
          <p:cNvSpPr/>
          <p:nvPr/>
        </p:nvSpPr>
        <p:spPr>
          <a:xfrm>
            <a:off x="6481011" y="4834412"/>
            <a:ext cx="1218447" cy="479347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Carencia de información en la toma de decisiones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89" name="Rectángulo 188"/>
          <p:cNvSpPr/>
          <p:nvPr/>
        </p:nvSpPr>
        <p:spPr>
          <a:xfrm>
            <a:off x="6494497" y="5640045"/>
            <a:ext cx="1203881" cy="331441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Falta de tecnología 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91" name="Rectángulo 190"/>
          <p:cNvSpPr/>
          <p:nvPr/>
        </p:nvSpPr>
        <p:spPr>
          <a:xfrm>
            <a:off x="6449121" y="2417485"/>
            <a:ext cx="1197728" cy="338992"/>
          </a:xfrm>
          <a:prstGeom prst="rect">
            <a:avLst/>
          </a:prstGeom>
          <a:solidFill>
            <a:schemeClr val="bg2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 smtClean="0">
                <a:solidFill>
                  <a:schemeClr val="tx1"/>
                </a:solidFill>
              </a:rPr>
              <a:t>Competitividad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192" name="Flecha abajo 191"/>
          <p:cNvSpPr/>
          <p:nvPr/>
        </p:nvSpPr>
        <p:spPr>
          <a:xfrm>
            <a:off x="6916052" y="2115858"/>
            <a:ext cx="195422" cy="271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93" name="Flecha abajo 192"/>
          <p:cNvSpPr/>
          <p:nvPr/>
        </p:nvSpPr>
        <p:spPr>
          <a:xfrm>
            <a:off x="6943553" y="2767037"/>
            <a:ext cx="208864" cy="3006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94" name="Flecha abajo 193"/>
          <p:cNvSpPr/>
          <p:nvPr/>
        </p:nvSpPr>
        <p:spPr>
          <a:xfrm>
            <a:off x="6992392" y="4521554"/>
            <a:ext cx="208864" cy="3006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95" name="Flecha abajo 194"/>
          <p:cNvSpPr/>
          <p:nvPr/>
        </p:nvSpPr>
        <p:spPr>
          <a:xfrm>
            <a:off x="6946906" y="3694153"/>
            <a:ext cx="234531" cy="3114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96" name="Flecha abajo 195"/>
          <p:cNvSpPr/>
          <p:nvPr/>
        </p:nvSpPr>
        <p:spPr>
          <a:xfrm>
            <a:off x="7018044" y="5329746"/>
            <a:ext cx="208864" cy="3006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97" name="CuadroTexto 196"/>
          <p:cNvSpPr txBox="1"/>
          <p:nvPr/>
        </p:nvSpPr>
        <p:spPr>
          <a:xfrm>
            <a:off x="4712617" y="3747332"/>
            <a:ext cx="11973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schemeClr val="accent4">
                    <a:lumMod val="75000"/>
                  </a:schemeClr>
                </a:solidFill>
              </a:rPr>
              <a:t>Disminución</a:t>
            </a:r>
            <a:r>
              <a:rPr lang="es-MX" sz="11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s-MX" sz="11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8" name="CuadroTexto 197"/>
          <p:cNvSpPr txBox="1"/>
          <p:nvPr/>
        </p:nvSpPr>
        <p:spPr>
          <a:xfrm>
            <a:off x="4693090" y="4410999"/>
            <a:ext cx="11973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schemeClr val="accent4">
                    <a:lumMod val="75000"/>
                  </a:schemeClr>
                </a:solidFill>
              </a:rPr>
              <a:t>Dificultades </a:t>
            </a:r>
            <a:endParaRPr lang="es-MX" sz="11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9" name="CuadroTexto 198"/>
          <p:cNvSpPr txBox="1"/>
          <p:nvPr/>
        </p:nvSpPr>
        <p:spPr>
          <a:xfrm>
            <a:off x="4700069" y="5131016"/>
            <a:ext cx="11491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schemeClr val="accent4">
                    <a:lumMod val="75000"/>
                  </a:schemeClr>
                </a:solidFill>
              </a:rPr>
              <a:t>Inexistencia</a:t>
            </a:r>
            <a:r>
              <a:rPr lang="es-MX" sz="11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s-MX" sz="11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0" name="Rectángulo 199"/>
          <p:cNvSpPr/>
          <p:nvPr/>
        </p:nvSpPr>
        <p:spPr>
          <a:xfrm>
            <a:off x="5024693" y="5331616"/>
            <a:ext cx="1240987" cy="348146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Gobierno corporativo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04" name="Rectángulo 203"/>
          <p:cNvSpPr/>
          <p:nvPr/>
        </p:nvSpPr>
        <p:spPr>
          <a:xfrm>
            <a:off x="5024694" y="5929579"/>
            <a:ext cx="1219727" cy="266109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Informalidad 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05" name="Flecha abajo 204"/>
          <p:cNvSpPr/>
          <p:nvPr/>
        </p:nvSpPr>
        <p:spPr>
          <a:xfrm flipV="1">
            <a:off x="5588036" y="5110740"/>
            <a:ext cx="182102" cy="193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06" name="Flecha abajo 205"/>
          <p:cNvSpPr/>
          <p:nvPr/>
        </p:nvSpPr>
        <p:spPr>
          <a:xfrm flipV="1">
            <a:off x="5586276" y="5697260"/>
            <a:ext cx="197410" cy="2342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07" name="CuadroTexto 206"/>
          <p:cNvSpPr txBox="1"/>
          <p:nvPr/>
        </p:nvSpPr>
        <p:spPr>
          <a:xfrm>
            <a:off x="6207150" y="2101212"/>
            <a:ext cx="1197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b="1" dirty="0" smtClean="0">
                <a:solidFill>
                  <a:schemeClr val="accent4">
                    <a:lumMod val="75000"/>
                  </a:schemeClr>
                </a:solidFill>
              </a:rPr>
              <a:t>Aumentar </a:t>
            </a:r>
            <a:r>
              <a:rPr lang="es-MX" sz="1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s-MX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8" name="CuadroTexto 207"/>
          <p:cNvSpPr txBox="1"/>
          <p:nvPr/>
        </p:nvSpPr>
        <p:spPr>
          <a:xfrm>
            <a:off x="6230867" y="2753238"/>
            <a:ext cx="11973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b="1" dirty="0" smtClean="0">
                <a:solidFill>
                  <a:schemeClr val="accent4">
                    <a:lumMod val="75000"/>
                  </a:schemeClr>
                </a:solidFill>
              </a:rPr>
              <a:t>Con la </a:t>
            </a:r>
            <a:endParaRPr lang="es-MX" sz="1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9" name="Rectángulo 208"/>
          <p:cNvSpPr/>
          <p:nvPr/>
        </p:nvSpPr>
        <p:spPr>
          <a:xfrm>
            <a:off x="7728220" y="1648822"/>
            <a:ext cx="892466" cy="4426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>
                <a:solidFill>
                  <a:schemeClr val="tx1"/>
                </a:solidFill>
              </a:rPr>
              <a:t>García-Rodríguez y Méndez Olan</a:t>
            </a:r>
          </a:p>
        </p:txBody>
      </p:sp>
      <p:cxnSp>
        <p:nvCxnSpPr>
          <p:cNvPr id="210" name="Conector recto 209"/>
          <p:cNvCxnSpPr/>
          <p:nvPr/>
        </p:nvCxnSpPr>
        <p:spPr>
          <a:xfrm>
            <a:off x="5776584" y="1473717"/>
            <a:ext cx="0" cy="206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CuadroTexto 210"/>
          <p:cNvSpPr txBox="1"/>
          <p:nvPr/>
        </p:nvSpPr>
        <p:spPr>
          <a:xfrm>
            <a:off x="6244884" y="3630877"/>
            <a:ext cx="1197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b="1" dirty="0" smtClean="0">
                <a:solidFill>
                  <a:schemeClr val="accent4">
                    <a:lumMod val="75000"/>
                  </a:schemeClr>
                </a:solidFill>
              </a:rPr>
              <a:t>Para</a:t>
            </a:r>
            <a:r>
              <a:rPr lang="es-MX" sz="1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s-MX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12" name="Conector recto 211"/>
          <p:cNvCxnSpPr>
            <a:stCxn id="191" idx="3"/>
            <a:endCxn id="209" idx="2"/>
          </p:cNvCxnSpPr>
          <p:nvPr/>
        </p:nvCxnSpPr>
        <p:spPr>
          <a:xfrm flipV="1">
            <a:off x="7646849" y="2091449"/>
            <a:ext cx="527604" cy="495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ector recto 212"/>
          <p:cNvCxnSpPr>
            <a:stCxn id="209" idx="2"/>
            <a:endCxn id="184" idx="3"/>
          </p:cNvCxnSpPr>
          <p:nvPr/>
        </p:nvCxnSpPr>
        <p:spPr>
          <a:xfrm flipH="1">
            <a:off x="7674604" y="2091449"/>
            <a:ext cx="499849" cy="1269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Rectángulo 213"/>
          <p:cNvSpPr/>
          <p:nvPr/>
        </p:nvSpPr>
        <p:spPr>
          <a:xfrm>
            <a:off x="2210924" y="6219351"/>
            <a:ext cx="908294" cy="1790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>
                <a:solidFill>
                  <a:schemeClr val="tx1"/>
                </a:solidFill>
              </a:rPr>
              <a:t>INEGI (2014)</a:t>
            </a:r>
            <a:endParaRPr lang="es-MX" sz="1000" b="1" dirty="0">
              <a:solidFill>
                <a:schemeClr val="tx1"/>
              </a:solidFill>
            </a:endParaRPr>
          </a:p>
        </p:txBody>
      </p:sp>
      <p:sp>
        <p:nvSpPr>
          <p:cNvPr id="215" name="Rectángulo redondeado 214"/>
          <p:cNvSpPr/>
          <p:nvPr/>
        </p:nvSpPr>
        <p:spPr>
          <a:xfrm>
            <a:off x="2153302" y="6624332"/>
            <a:ext cx="1100279" cy="61673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Micro 9.8%</a:t>
            </a:r>
          </a:p>
          <a:p>
            <a:r>
              <a:rPr lang="es-MX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Pequeñas 9.5%</a:t>
            </a:r>
          </a:p>
          <a:p>
            <a:r>
              <a:rPr lang="es-MX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Medianas 16.6%</a:t>
            </a:r>
          </a:p>
          <a:p>
            <a:r>
              <a:rPr lang="es-MX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Grandes 64.1%</a:t>
            </a:r>
            <a:endParaRPr lang="es-MX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Flecha abajo 215"/>
          <p:cNvSpPr/>
          <p:nvPr/>
        </p:nvSpPr>
        <p:spPr>
          <a:xfrm>
            <a:off x="2572272" y="6398419"/>
            <a:ext cx="197101" cy="2275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7" name="CuadroTexto 216"/>
          <p:cNvSpPr txBox="1"/>
          <p:nvPr/>
        </p:nvSpPr>
        <p:spPr>
          <a:xfrm>
            <a:off x="3142385" y="2074021"/>
            <a:ext cx="1486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dirty="0" smtClean="0">
                <a:solidFill>
                  <a:schemeClr val="accent4">
                    <a:lumMod val="75000"/>
                  </a:schemeClr>
                </a:solidFill>
              </a:rPr>
              <a:t>Problemas obstaculizan desarrollo y crecimiento</a:t>
            </a:r>
            <a:endParaRPr lang="es-MX" sz="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8" name="Rectángulo 217"/>
          <p:cNvSpPr/>
          <p:nvPr/>
        </p:nvSpPr>
        <p:spPr>
          <a:xfrm>
            <a:off x="3504663" y="5355552"/>
            <a:ext cx="1316499" cy="412550"/>
          </a:xfrm>
          <a:prstGeom prst="rect">
            <a:avLst/>
          </a:prstGeom>
          <a:solidFill>
            <a:schemeClr val="bg2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Desafío de elevar competitividad p. 215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19" name="Rectángulo 218"/>
          <p:cNvSpPr/>
          <p:nvPr/>
        </p:nvSpPr>
        <p:spPr>
          <a:xfrm>
            <a:off x="3519983" y="6033675"/>
            <a:ext cx="1316499" cy="781083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Reducidas exportaciones por escasa competitividad y productividad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20" name="Flecha abajo 219"/>
          <p:cNvSpPr/>
          <p:nvPr/>
        </p:nvSpPr>
        <p:spPr>
          <a:xfrm>
            <a:off x="4104452" y="5148183"/>
            <a:ext cx="152723" cy="185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21" name="Flecha abajo 220"/>
          <p:cNvSpPr/>
          <p:nvPr/>
        </p:nvSpPr>
        <p:spPr>
          <a:xfrm>
            <a:off x="4104827" y="5808155"/>
            <a:ext cx="152723" cy="185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22" name="Rectángulo 221"/>
          <p:cNvSpPr/>
          <p:nvPr/>
        </p:nvSpPr>
        <p:spPr>
          <a:xfrm>
            <a:off x="2039348" y="2257443"/>
            <a:ext cx="1159558" cy="462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 smtClean="0">
                <a:solidFill>
                  <a:schemeClr val="tx1"/>
                </a:solidFill>
              </a:rPr>
              <a:t>Baja productividad, debido a 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23" name="CuadroTexto 222"/>
          <p:cNvSpPr txBox="1"/>
          <p:nvPr/>
        </p:nvSpPr>
        <p:spPr>
          <a:xfrm>
            <a:off x="2066160" y="2035948"/>
            <a:ext cx="15308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dirty="0" smtClean="0">
                <a:solidFill>
                  <a:schemeClr val="accent4">
                    <a:lumMod val="75000"/>
                  </a:schemeClr>
                </a:solidFill>
              </a:rPr>
              <a:t>Problema</a:t>
            </a:r>
            <a:endParaRPr lang="es-MX" sz="9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31" name="Conector recto 230"/>
          <p:cNvCxnSpPr/>
          <p:nvPr/>
        </p:nvCxnSpPr>
        <p:spPr>
          <a:xfrm flipH="1">
            <a:off x="4887390" y="2511793"/>
            <a:ext cx="11160" cy="1091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ector recto 231"/>
          <p:cNvCxnSpPr>
            <a:stCxn id="154" idx="1"/>
          </p:cNvCxnSpPr>
          <p:nvPr/>
        </p:nvCxnSpPr>
        <p:spPr>
          <a:xfrm flipH="1" flipV="1">
            <a:off x="4898550" y="3602830"/>
            <a:ext cx="126144" cy="39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ector recto 232"/>
          <p:cNvCxnSpPr/>
          <p:nvPr/>
        </p:nvCxnSpPr>
        <p:spPr>
          <a:xfrm>
            <a:off x="3725728" y="655777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ector recto 233"/>
          <p:cNvCxnSpPr/>
          <p:nvPr/>
        </p:nvCxnSpPr>
        <p:spPr>
          <a:xfrm>
            <a:off x="3725728" y="655777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Rectángulo 234"/>
          <p:cNvSpPr/>
          <p:nvPr/>
        </p:nvSpPr>
        <p:spPr>
          <a:xfrm>
            <a:off x="3477928" y="4019649"/>
            <a:ext cx="1263723" cy="625929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Carencia de innovación y servicios tecnológicos 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36" name="Rectángulo 235"/>
          <p:cNvSpPr/>
          <p:nvPr/>
        </p:nvSpPr>
        <p:spPr>
          <a:xfrm>
            <a:off x="3480569" y="3638548"/>
            <a:ext cx="1276599" cy="300532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>
                <a:solidFill>
                  <a:schemeClr val="tx1"/>
                </a:solidFill>
              </a:rPr>
              <a:t>R</a:t>
            </a:r>
            <a:r>
              <a:rPr lang="es-MX" sz="1000" dirty="0" smtClean="0">
                <a:solidFill>
                  <a:schemeClr val="tx1"/>
                </a:solidFill>
              </a:rPr>
              <a:t>estricción </a:t>
            </a:r>
            <a:r>
              <a:rPr lang="es-MX" sz="1000" dirty="0">
                <a:solidFill>
                  <a:schemeClr val="tx1"/>
                </a:solidFill>
              </a:rPr>
              <a:t>del crédito </a:t>
            </a:r>
          </a:p>
        </p:txBody>
      </p:sp>
      <p:sp>
        <p:nvSpPr>
          <p:cNvPr id="237" name="Rectángulo 236"/>
          <p:cNvSpPr/>
          <p:nvPr/>
        </p:nvSpPr>
        <p:spPr>
          <a:xfrm>
            <a:off x="3519062" y="4813651"/>
            <a:ext cx="1263723" cy="281313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Restricción de acceso de mercado</a:t>
            </a:r>
            <a:endParaRPr lang="es-MX" sz="1000" dirty="0">
              <a:solidFill>
                <a:schemeClr val="tx1"/>
              </a:solidFill>
            </a:endParaRPr>
          </a:p>
        </p:txBody>
      </p:sp>
      <p:cxnSp>
        <p:nvCxnSpPr>
          <p:cNvPr id="238" name="Conector recto 237"/>
          <p:cNvCxnSpPr>
            <a:stCxn id="139" idx="1"/>
            <a:endCxn id="139" idx="1"/>
          </p:cNvCxnSpPr>
          <p:nvPr/>
        </p:nvCxnSpPr>
        <p:spPr>
          <a:xfrm>
            <a:off x="3497982" y="325703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ector recto 238"/>
          <p:cNvCxnSpPr>
            <a:stCxn id="139" idx="1"/>
          </p:cNvCxnSpPr>
          <p:nvPr/>
        </p:nvCxnSpPr>
        <p:spPr>
          <a:xfrm flipH="1">
            <a:off x="3318103" y="3257039"/>
            <a:ext cx="179879" cy="4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ector recto 239"/>
          <p:cNvCxnSpPr/>
          <p:nvPr/>
        </p:nvCxnSpPr>
        <p:spPr>
          <a:xfrm>
            <a:off x="3324744" y="3508156"/>
            <a:ext cx="27187" cy="16972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ector recto 240"/>
          <p:cNvCxnSpPr>
            <a:stCxn id="237" idx="1"/>
          </p:cNvCxnSpPr>
          <p:nvPr/>
        </p:nvCxnSpPr>
        <p:spPr>
          <a:xfrm flipH="1" flipV="1">
            <a:off x="3338919" y="4953168"/>
            <a:ext cx="180143" cy="1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ector recto 241"/>
          <p:cNvCxnSpPr>
            <a:stCxn id="236" idx="1"/>
          </p:cNvCxnSpPr>
          <p:nvPr/>
        </p:nvCxnSpPr>
        <p:spPr>
          <a:xfrm flipH="1" flipV="1">
            <a:off x="3338919" y="3787327"/>
            <a:ext cx="141650" cy="1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ector recto 242"/>
          <p:cNvCxnSpPr>
            <a:stCxn id="235" idx="1"/>
          </p:cNvCxnSpPr>
          <p:nvPr/>
        </p:nvCxnSpPr>
        <p:spPr>
          <a:xfrm flipH="1">
            <a:off x="3345290" y="4332614"/>
            <a:ext cx="132638" cy="3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Rectángulo 244"/>
          <p:cNvSpPr/>
          <p:nvPr/>
        </p:nvSpPr>
        <p:spPr>
          <a:xfrm>
            <a:off x="8712505" y="1648822"/>
            <a:ext cx="1077252" cy="4025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>
                <a:solidFill>
                  <a:schemeClr val="tx1"/>
                </a:solidFill>
              </a:rPr>
              <a:t>Velázquez </a:t>
            </a:r>
            <a:r>
              <a:rPr lang="es-MX" sz="1000" b="1" dirty="0">
                <a:solidFill>
                  <a:schemeClr val="tx1"/>
                </a:solidFill>
              </a:rPr>
              <a:t>et al., </a:t>
            </a:r>
            <a:r>
              <a:rPr lang="es-MX" sz="1000" b="1" dirty="0" smtClean="0">
                <a:solidFill>
                  <a:schemeClr val="tx1"/>
                </a:solidFill>
              </a:rPr>
              <a:t>(2016</a:t>
            </a:r>
            <a:r>
              <a:rPr lang="es-MX" sz="1000" b="1" dirty="0">
                <a:solidFill>
                  <a:schemeClr val="tx1"/>
                </a:solidFill>
              </a:rPr>
              <a:t>)</a:t>
            </a:r>
            <a:endParaRPr lang="es-MX" sz="1000" b="1" dirty="0" smtClean="0">
              <a:solidFill>
                <a:schemeClr val="tx1"/>
              </a:solidFill>
            </a:endParaRPr>
          </a:p>
        </p:txBody>
      </p:sp>
      <p:sp>
        <p:nvSpPr>
          <p:cNvPr id="246" name="Rectángulo 245"/>
          <p:cNvSpPr/>
          <p:nvPr/>
        </p:nvSpPr>
        <p:spPr>
          <a:xfrm>
            <a:off x="8563300" y="2960996"/>
            <a:ext cx="1360005" cy="4072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 smtClean="0">
                <a:solidFill>
                  <a:schemeClr val="tx1"/>
                </a:solidFill>
              </a:rPr>
              <a:t>Debilidad en sus base de conocimiento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47" name="Rectángulo 246"/>
          <p:cNvSpPr/>
          <p:nvPr/>
        </p:nvSpPr>
        <p:spPr>
          <a:xfrm>
            <a:off x="8648325" y="4747853"/>
            <a:ext cx="1323946" cy="739232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Debilidad en capacidades tecnológicas y organizacionales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48" name="Rectángulo 247"/>
          <p:cNvSpPr/>
          <p:nvPr/>
        </p:nvSpPr>
        <p:spPr>
          <a:xfrm>
            <a:off x="8535838" y="2447081"/>
            <a:ext cx="1388194" cy="361054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>
                <a:solidFill>
                  <a:schemeClr val="tx1"/>
                </a:solidFill>
              </a:rPr>
              <a:t>CAPACIDADES</a:t>
            </a:r>
            <a:endParaRPr lang="es-MX" sz="1000" b="1" dirty="0">
              <a:solidFill>
                <a:schemeClr val="tx1"/>
              </a:solidFill>
            </a:endParaRPr>
          </a:p>
        </p:txBody>
      </p:sp>
      <p:sp>
        <p:nvSpPr>
          <p:cNvPr id="250" name="Flecha abajo 249"/>
          <p:cNvSpPr/>
          <p:nvPr/>
        </p:nvSpPr>
        <p:spPr>
          <a:xfrm>
            <a:off x="9212012" y="5473558"/>
            <a:ext cx="214400" cy="3275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52" name="Flecha abajo 251"/>
          <p:cNvSpPr/>
          <p:nvPr/>
        </p:nvSpPr>
        <p:spPr>
          <a:xfrm>
            <a:off x="9352110" y="2066778"/>
            <a:ext cx="175741" cy="2781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53" name="CuadroTexto 252"/>
          <p:cNvSpPr txBox="1"/>
          <p:nvPr/>
        </p:nvSpPr>
        <p:spPr>
          <a:xfrm>
            <a:off x="8300052" y="2110467"/>
            <a:ext cx="16414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b="1" dirty="0" smtClean="0">
                <a:solidFill>
                  <a:schemeClr val="accent4">
                    <a:lumMod val="75000"/>
                  </a:schemeClr>
                </a:solidFill>
              </a:rPr>
              <a:t>PyMES Mexicanas</a:t>
            </a:r>
            <a:endParaRPr lang="es-MX" sz="1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54" name="Conector recto 253"/>
          <p:cNvCxnSpPr>
            <a:stCxn id="248" idx="1"/>
          </p:cNvCxnSpPr>
          <p:nvPr/>
        </p:nvCxnSpPr>
        <p:spPr>
          <a:xfrm flipH="1">
            <a:off x="8357804" y="2627608"/>
            <a:ext cx="178034" cy="14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ector recto 254"/>
          <p:cNvCxnSpPr/>
          <p:nvPr/>
        </p:nvCxnSpPr>
        <p:spPr>
          <a:xfrm>
            <a:off x="8405815" y="2625707"/>
            <a:ext cx="24214" cy="2522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Conector recto 255"/>
          <p:cNvCxnSpPr>
            <a:stCxn id="247" idx="1"/>
          </p:cNvCxnSpPr>
          <p:nvPr/>
        </p:nvCxnSpPr>
        <p:spPr>
          <a:xfrm flipH="1">
            <a:off x="8430031" y="5117469"/>
            <a:ext cx="218294" cy="30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ector recto 256"/>
          <p:cNvCxnSpPr>
            <a:stCxn id="246" idx="1"/>
          </p:cNvCxnSpPr>
          <p:nvPr/>
        </p:nvCxnSpPr>
        <p:spPr>
          <a:xfrm flipH="1">
            <a:off x="8405817" y="3164625"/>
            <a:ext cx="157483" cy="19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Rectángulo 258"/>
          <p:cNvSpPr/>
          <p:nvPr/>
        </p:nvSpPr>
        <p:spPr>
          <a:xfrm>
            <a:off x="8611994" y="3649758"/>
            <a:ext cx="1361238" cy="991294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Resultado de un proceso de aprendizaje Acumulación (imperfecto y complejo) </a:t>
            </a:r>
            <a:endParaRPr lang="es-MX" sz="1000" dirty="0">
              <a:solidFill>
                <a:schemeClr val="tx1"/>
              </a:solidFill>
            </a:endParaRPr>
          </a:p>
        </p:txBody>
      </p:sp>
      <p:sp>
        <p:nvSpPr>
          <p:cNvPr id="260" name="Flecha abajo 259"/>
          <p:cNvSpPr/>
          <p:nvPr/>
        </p:nvSpPr>
        <p:spPr>
          <a:xfrm>
            <a:off x="9186396" y="3361061"/>
            <a:ext cx="171028" cy="2769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61" name="Rectángulo 260"/>
          <p:cNvSpPr/>
          <p:nvPr/>
        </p:nvSpPr>
        <p:spPr>
          <a:xfrm>
            <a:off x="8652323" y="5752786"/>
            <a:ext cx="1319842" cy="678468"/>
          </a:xfrm>
          <a:prstGeom prst="rect">
            <a:avLst/>
          </a:prstGeom>
          <a:solidFill>
            <a:schemeClr val="bg1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chemeClr val="tx1"/>
                </a:solidFill>
              </a:rPr>
              <a:t>Carencia de innovación. Una de cada 3 PyMES INNOVAN</a:t>
            </a:r>
            <a:endParaRPr lang="es-MX" sz="1000" dirty="0">
              <a:solidFill>
                <a:schemeClr val="tx1"/>
              </a:solidFill>
            </a:endParaRPr>
          </a:p>
        </p:txBody>
      </p:sp>
      <p:cxnSp>
        <p:nvCxnSpPr>
          <p:cNvPr id="262" name="Conector recto 261"/>
          <p:cNvCxnSpPr>
            <a:stCxn id="259" idx="1"/>
          </p:cNvCxnSpPr>
          <p:nvPr/>
        </p:nvCxnSpPr>
        <p:spPr>
          <a:xfrm flipH="1">
            <a:off x="8430030" y="4145405"/>
            <a:ext cx="181964" cy="582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Conector recto 262"/>
          <p:cNvCxnSpPr>
            <a:endCxn id="132" idx="0"/>
          </p:cNvCxnSpPr>
          <p:nvPr/>
        </p:nvCxnSpPr>
        <p:spPr>
          <a:xfrm>
            <a:off x="4077724" y="1479995"/>
            <a:ext cx="5680" cy="134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Conector recto 264"/>
          <p:cNvCxnSpPr>
            <a:stCxn id="138" idx="0"/>
          </p:cNvCxnSpPr>
          <p:nvPr/>
        </p:nvCxnSpPr>
        <p:spPr>
          <a:xfrm flipV="1">
            <a:off x="6985070" y="1477267"/>
            <a:ext cx="7322" cy="1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Conector recto 265"/>
          <p:cNvCxnSpPr>
            <a:stCxn id="245" idx="0"/>
          </p:cNvCxnSpPr>
          <p:nvPr/>
        </p:nvCxnSpPr>
        <p:spPr>
          <a:xfrm flipH="1" flipV="1">
            <a:off x="9243302" y="1455743"/>
            <a:ext cx="7829" cy="1930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Conector recto 266"/>
          <p:cNvCxnSpPr>
            <a:stCxn id="151" idx="1"/>
          </p:cNvCxnSpPr>
          <p:nvPr/>
        </p:nvCxnSpPr>
        <p:spPr>
          <a:xfrm flipH="1" flipV="1">
            <a:off x="4898550" y="3044804"/>
            <a:ext cx="178792" cy="169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ector recto 267"/>
          <p:cNvCxnSpPr>
            <a:stCxn id="129" idx="3"/>
            <a:endCxn id="129" idx="3"/>
          </p:cNvCxnSpPr>
          <p:nvPr/>
        </p:nvCxnSpPr>
        <p:spPr>
          <a:xfrm>
            <a:off x="4999760" y="251179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Conector recto 268"/>
          <p:cNvCxnSpPr>
            <a:endCxn id="170" idx="1"/>
          </p:cNvCxnSpPr>
          <p:nvPr/>
        </p:nvCxnSpPr>
        <p:spPr>
          <a:xfrm>
            <a:off x="4880646" y="2511793"/>
            <a:ext cx="177814" cy="52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38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84518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Planteamiento del problema</a:t>
            </a:r>
            <a:endParaRPr lang="es-ES_tradnl" dirty="0"/>
          </a:p>
        </p:txBody>
      </p:sp>
      <p:sp>
        <p:nvSpPr>
          <p:cNvPr id="6" name="Rectángulo redondeado 5"/>
          <p:cNvSpPr/>
          <p:nvPr/>
        </p:nvSpPr>
        <p:spPr>
          <a:xfrm>
            <a:off x="2699639" y="1306686"/>
            <a:ext cx="6575859" cy="557412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Dificultades de gestión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975012" y="2050670"/>
            <a:ext cx="2846614" cy="1045994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Aumento complejidad y competencia en el entorno. Cambiante y dinámico</a:t>
            </a:r>
          </a:p>
        </p:txBody>
      </p:sp>
      <p:cxnSp>
        <p:nvCxnSpPr>
          <p:cNvPr id="9" name="Conector recto 8"/>
          <p:cNvCxnSpPr>
            <a:endCxn id="7" idx="0"/>
          </p:cNvCxnSpPr>
          <p:nvPr/>
        </p:nvCxnSpPr>
        <p:spPr>
          <a:xfrm>
            <a:off x="4398319" y="1770285"/>
            <a:ext cx="0" cy="28038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1" name="Rectángulo redondeado 10"/>
          <p:cNvSpPr/>
          <p:nvPr/>
        </p:nvSpPr>
        <p:spPr>
          <a:xfrm>
            <a:off x="6307664" y="2102858"/>
            <a:ext cx="2785449" cy="985153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6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Escaso uso de modelos de gestión y dificultad de aplicación.  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5821626" y="3665208"/>
            <a:ext cx="1090405" cy="999665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Falta de definición de sistemas 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4239013" y="3642609"/>
            <a:ext cx="1467049" cy="1296832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Bajo nivel organizacional</a:t>
            </a:r>
            <a:endParaRPr kumimoji="0" lang="es-E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2613234" y="3620508"/>
            <a:ext cx="1521597" cy="1357581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Carencia de conocimientos, habilidades de gestión y admón. de recursos </a:t>
            </a:r>
            <a:endParaRPr kumimoji="0" lang="es-E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7129069" y="3682419"/>
            <a:ext cx="1093753" cy="1361676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Escasa aplicación de procesos de mejora continúa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8300501" y="3682419"/>
            <a:ext cx="1184522" cy="1055836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Falta de innovación y tecnología. </a:t>
            </a:r>
          </a:p>
        </p:txBody>
      </p:sp>
      <p:cxnSp>
        <p:nvCxnSpPr>
          <p:cNvPr id="17" name="Conector recto 16"/>
          <p:cNvCxnSpPr/>
          <p:nvPr/>
        </p:nvCxnSpPr>
        <p:spPr>
          <a:xfrm flipH="1" flipV="1">
            <a:off x="3287334" y="3401227"/>
            <a:ext cx="5713418" cy="2044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8" name="Conector recto 17"/>
          <p:cNvCxnSpPr/>
          <p:nvPr/>
        </p:nvCxnSpPr>
        <p:spPr>
          <a:xfrm>
            <a:off x="6418058" y="3421670"/>
            <a:ext cx="7343" cy="29500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9" name="Conector recto 18"/>
          <p:cNvCxnSpPr>
            <a:endCxn id="16" idx="0"/>
          </p:cNvCxnSpPr>
          <p:nvPr/>
        </p:nvCxnSpPr>
        <p:spPr>
          <a:xfrm flipH="1">
            <a:off x="8892762" y="3425542"/>
            <a:ext cx="2" cy="25687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0" name="Rectángulo redondeado 19"/>
          <p:cNvSpPr/>
          <p:nvPr/>
        </p:nvSpPr>
        <p:spPr>
          <a:xfrm>
            <a:off x="4800009" y="5478869"/>
            <a:ext cx="2043233" cy="1020162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Flujos de efectivo y capital de trabajo </a:t>
            </a:r>
          </a:p>
        </p:txBody>
      </p:sp>
      <p:sp>
        <p:nvSpPr>
          <p:cNvPr id="21" name="Rectángulo redondeado 20"/>
          <p:cNvSpPr/>
          <p:nvPr/>
        </p:nvSpPr>
        <p:spPr>
          <a:xfrm>
            <a:off x="7349671" y="5478869"/>
            <a:ext cx="1778884" cy="1020162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Rentabilidad, crecimiento y sobrevivencia</a:t>
            </a:r>
          </a:p>
        </p:txBody>
      </p:sp>
      <p:cxnSp>
        <p:nvCxnSpPr>
          <p:cNvPr id="22" name="Conector recto 21"/>
          <p:cNvCxnSpPr>
            <a:stCxn id="14" idx="2"/>
            <a:endCxn id="20" idx="0"/>
          </p:cNvCxnSpPr>
          <p:nvPr/>
        </p:nvCxnSpPr>
        <p:spPr>
          <a:xfrm>
            <a:off x="3374033" y="4978089"/>
            <a:ext cx="2447593" cy="50078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3" name="Conector recto 22"/>
          <p:cNvCxnSpPr>
            <a:stCxn id="13" idx="2"/>
            <a:endCxn id="20" idx="0"/>
          </p:cNvCxnSpPr>
          <p:nvPr/>
        </p:nvCxnSpPr>
        <p:spPr>
          <a:xfrm>
            <a:off x="4972538" y="4939441"/>
            <a:ext cx="849088" cy="539428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4" name="Conector recto 23"/>
          <p:cNvCxnSpPr>
            <a:stCxn id="12" idx="2"/>
            <a:endCxn id="20" idx="0"/>
          </p:cNvCxnSpPr>
          <p:nvPr/>
        </p:nvCxnSpPr>
        <p:spPr>
          <a:xfrm flipH="1">
            <a:off x="5821626" y="4664873"/>
            <a:ext cx="545203" cy="813996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5" name="Conector recto 24"/>
          <p:cNvCxnSpPr>
            <a:stCxn id="15" idx="2"/>
            <a:endCxn id="20" idx="0"/>
          </p:cNvCxnSpPr>
          <p:nvPr/>
        </p:nvCxnSpPr>
        <p:spPr>
          <a:xfrm flipH="1">
            <a:off x="5821626" y="5044095"/>
            <a:ext cx="1854320" cy="43477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6" name="Conector recto 25"/>
          <p:cNvCxnSpPr>
            <a:stCxn id="16" idx="2"/>
            <a:endCxn id="20" idx="0"/>
          </p:cNvCxnSpPr>
          <p:nvPr/>
        </p:nvCxnSpPr>
        <p:spPr>
          <a:xfrm flipH="1">
            <a:off x="5821626" y="4738255"/>
            <a:ext cx="3071136" cy="74061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7" name="Conector recto de flecha 26"/>
          <p:cNvCxnSpPr>
            <a:stCxn id="20" idx="3"/>
            <a:endCxn id="21" idx="1"/>
          </p:cNvCxnSpPr>
          <p:nvPr/>
        </p:nvCxnSpPr>
        <p:spPr>
          <a:xfrm>
            <a:off x="6843242" y="5988950"/>
            <a:ext cx="506429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Conector recto 27"/>
          <p:cNvCxnSpPr>
            <a:endCxn id="13" idx="0"/>
          </p:cNvCxnSpPr>
          <p:nvPr/>
        </p:nvCxnSpPr>
        <p:spPr>
          <a:xfrm>
            <a:off x="4972538" y="3401227"/>
            <a:ext cx="0" cy="241382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31" name="Conector recto 30"/>
          <p:cNvCxnSpPr>
            <a:stCxn id="11" idx="2"/>
            <a:endCxn id="11" idx="2"/>
          </p:cNvCxnSpPr>
          <p:nvPr/>
        </p:nvCxnSpPr>
        <p:spPr>
          <a:xfrm>
            <a:off x="7700389" y="3088011"/>
            <a:ext cx="0" cy="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32" name="CuadroTexto 31"/>
          <p:cNvSpPr txBox="1"/>
          <p:nvPr/>
        </p:nvSpPr>
        <p:spPr>
          <a:xfrm>
            <a:off x="2630969" y="3199995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Débil gestión empresarial</a:t>
            </a:r>
            <a:endParaRPr lang="es-MX" sz="1200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2835034" y="5228479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Afectación en crisis financieras</a:t>
            </a:r>
            <a:endParaRPr lang="es-MX" sz="1200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Conector recto 33"/>
          <p:cNvCxnSpPr/>
          <p:nvPr/>
        </p:nvCxnSpPr>
        <p:spPr>
          <a:xfrm>
            <a:off x="7948400" y="3389033"/>
            <a:ext cx="15984" cy="379436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35" name="Conector recto 34"/>
          <p:cNvCxnSpPr/>
          <p:nvPr/>
        </p:nvCxnSpPr>
        <p:spPr>
          <a:xfrm flipH="1">
            <a:off x="3365012" y="3425284"/>
            <a:ext cx="5922" cy="25713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71541" y="309251"/>
            <a:ext cx="6800025" cy="84518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Planteamiento del problema</a:t>
            </a:r>
            <a:endParaRPr lang="es-ES_tradnl" dirty="0"/>
          </a:p>
        </p:txBody>
      </p:sp>
      <p:sp>
        <p:nvSpPr>
          <p:cNvPr id="5" name="Oval 91">
            <a:extLst>
              <a:ext uri="{FF2B5EF4-FFF2-40B4-BE49-F238E27FC236}">
                <a16:creationId xmlns:a16="http://schemas.microsoft.com/office/drawing/2014/main" id="{7FE8F580-E025-4DCC-8070-FBB7CC463AE1}"/>
              </a:ext>
            </a:extLst>
          </p:cNvPr>
          <p:cNvSpPr/>
          <p:nvPr/>
        </p:nvSpPr>
        <p:spPr>
          <a:xfrm>
            <a:off x="2771541" y="2962475"/>
            <a:ext cx="2029161" cy="879672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Caída del petróleo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103">
            <a:extLst>
              <a:ext uri="{FF2B5EF4-FFF2-40B4-BE49-F238E27FC236}">
                <a16:creationId xmlns:a16="http://schemas.microsoft.com/office/drawing/2014/main" id="{B284EFEC-64FA-494D-81CF-78BDDF9983CC}"/>
              </a:ext>
            </a:extLst>
          </p:cNvPr>
          <p:cNvCxnSpPr>
            <a:cxnSpLocks/>
            <a:stCxn id="7" idx="4"/>
            <a:endCxn id="26" idx="0"/>
          </p:cNvCxnSpPr>
          <p:nvPr/>
        </p:nvCxnSpPr>
        <p:spPr>
          <a:xfrm>
            <a:off x="5980456" y="3100925"/>
            <a:ext cx="84223" cy="594662"/>
          </a:xfrm>
          <a:prstGeom prst="line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91">
            <a:extLst>
              <a:ext uri="{FF2B5EF4-FFF2-40B4-BE49-F238E27FC236}">
                <a16:creationId xmlns:a16="http://schemas.microsoft.com/office/drawing/2014/main" id="{7FE8F580-E025-4DCC-8070-FBB7CC463AE1}"/>
              </a:ext>
            </a:extLst>
          </p:cNvPr>
          <p:cNvSpPr/>
          <p:nvPr/>
        </p:nvSpPr>
        <p:spPr>
          <a:xfrm>
            <a:off x="4646173" y="2199769"/>
            <a:ext cx="2668565" cy="901156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 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Productividad </a:t>
            </a:r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baja</a:t>
            </a:r>
          </a:p>
        </p:txBody>
      </p:sp>
      <p:sp>
        <p:nvSpPr>
          <p:cNvPr id="8" name="Rectángulo 7"/>
          <p:cNvSpPr/>
          <p:nvPr/>
        </p:nvSpPr>
        <p:spPr>
          <a:xfrm rot="21538390">
            <a:off x="3260170" y="1872909"/>
            <a:ext cx="13503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1400" dirty="0" smtClean="0"/>
              <a:t>Pequeñas   4.3%</a:t>
            </a:r>
            <a:endParaRPr lang="es-ES" sz="1400" dirty="0"/>
          </a:p>
        </p:txBody>
      </p:sp>
      <p:sp>
        <p:nvSpPr>
          <p:cNvPr id="9" name="Rectángulo 8"/>
          <p:cNvSpPr/>
          <p:nvPr/>
        </p:nvSpPr>
        <p:spPr>
          <a:xfrm rot="21538390">
            <a:off x="3222461" y="2117198"/>
            <a:ext cx="1394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 smtClean="0"/>
              <a:t>Medianas    5.6%</a:t>
            </a:r>
            <a:endParaRPr lang="es-MX" sz="1400" dirty="0"/>
          </a:p>
        </p:txBody>
      </p:sp>
      <p:sp>
        <p:nvSpPr>
          <p:cNvPr id="10" name="Rectángulo 9"/>
          <p:cNvSpPr/>
          <p:nvPr/>
        </p:nvSpPr>
        <p:spPr>
          <a:xfrm rot="21538390">
            <a:off x="3186106" y="1667141"/>
            <a:ext cx="13664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1400" dirty="0" smtClean="0"/>
              <a:t>  Micro        3.6%</a:t>
            </a:r>
            <a:endParaRPr lang="es-ES" sz="1400" dirty="0"/>
          </a:p>
        </p:txBody>
      </p:sp>
      <p:sp>
        <p:nvSpPr>
          <p:cNvPr id="11" name="Rectángulo 10"/>
          <p:cNvSpPr/>
          <p:nvPr/>
        </p:nvSpPr>
        <p:spPr>
          <a:xfrm rot="21538390">
            <a:off x="3286555" y="2354491"/>
            <a:ext cx="14008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1400" dirty="0" smtClean="0"/>
              <a:t>Grandes    86.5%</a:t>
            </a:r>
            <a:endParaRPr lang="es-ES" sz="1400" dirty="0"/>
          </a:p>
        </p:txBody>
      </p:sp>
      <p:sp>
        <p:nvSpPr>
          <p:cNvPr id="12" name="Rectángulo 11"/>
          <p:cNvSpPr/>
          <p:nvPr/>
        </p:nvSpPr>
        <p:spPr>
          <a:xfrm rot="21538390">
            <a:off x="2646905" y="2033144"/>
            <a:ext cx="587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 smtClean="0"/>
              <a:t>9.9 %</a:t>
            </a:r>
            <a:endParaRPr lang="es-MX" sz="1400" dirty="0"/>
          </a:p>
        </p:txBody>
      </p:sp>
      <p:sp>
        <p:nvSpPr>
          <p:cNvPr id="13" name="Abrir llave 12"/>
          <p:cNvSpPr/>
          <p:nvPr/>
        </p:nvSpPr>
        <p:spPr>
          <a:xfrm rot="21538390">
            <a:off x="3162391" y="1972177"/>
            <a:ext cx="193732" cy="45352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1400" dirty="0"/>
          </a:p>
        </p:txBody>
      </p:sp>
      <p:cxnSp>
        <p:nvCxnSpPr>
          <p:cNvPr id="14" name="Straight Connector 106">
            <a:extLst>
              <a:ext uri="{FF2B5EF4-FFF2-40B4-BE49-F238E27FC236}">
                <a16:creationId xmlns:a16="http://schemas.microsoft.com/office/drawing/2014/main" id="{AE6A42FD-57FB-4FFC-B9BF-297D064196C6}"/>
              </a:ext>
            </a:extLst>
          </p:cNvPr>
          <p:cNvCxnSpPr>
            <a:cxnSpLocks/>
            <a:endCxn id="15" idx="6"/>
          </p:cNvCxnSpPr>
          <p:nvPr/>
        </p:nvCxnSpPr>
        <p:spPr>
          <a:xfrm flipH="1">
            <a:off x="4565365" y="4520500"/>
            <a:ext cx="1146622" cy="329779"/>
          </a:xfrm>
          <a:prstGeom prst="line">
            <a:avLst/>
          </a:prstGeom>
          <a:ln w="2857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91">
            <a:extLst>
              <a:ext uri="{FF2B5EF4-FFF2-40B4-BE49-F238E27FC236}">
                <a16:creationId xmlns:a16="http://schemas.microsoft.com/office/drawing/2014/main" id="{7FE8F580-E025-4DCC-8070-FBB7CC463AE1}"/>
              </a:ext>
            </a:extLst>
          </p:cNvPr>
          <p:cNvSpPr/>
          <p:nvPr/>
        </p:nvSpPr>
        <p:spPr>
          <a:xfrm>
            <a:off x="2550871" y="4441378"/>
            <a:ext cx="2014494" cy="817801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prstClr val="black"/>
                </a:solidFill>
              </a:rPr>
              <a:t> 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Crisis </a:t>
            </a: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económica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9">
            <a:extLst>
              <a:ext uri="{FF2B5EF4-FFF2-40B4-BE49-F238E27FC236}">
                <a16:creationId xmlns:a16="http://schemas.microsoft.com/office/drawing/2014/main" id="{033DBB22-94BC-41E0-8BCB-0DE668D3E2E2}"/>
              </a:ext>
            </a:extLst>
          </p:cNvPr>
          <p:cNvCxnSpPr>
            <a:cxnSpLocks/>
            <a:endCxn id="26" idx="4"/>
          </p:cNvCxnSpPr>
          <p:nvPr/>
        </p:nvCxnSpPr>
        <p:spPr>
          <a:xfrm flipV="1">
            <a:off x="5538355" y="4919657"/>
            <a:ext cx="526324" cy="360187"/>
          </a:xfrm>
          <a:prstGeom prst="line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91">
            <a:extLst>
              <a:ext uri="{FF2B5EF4-FFF2-40B4-BE49-F238E27FC236}">
                <a16:creationId xmlns:a16="http://schemas.microsoft.com/office/drawing/2014/main" id="{7FE8F580-E025-4DCC-8070-FBB7CC463AE1}"/>
              </a:ext>
            </a:extLst>
          </p:cNvPr>
          <p:cNvSpPr/>
          <p:nvPr/>
        </p:nvSpPr>
        <p:spPr>
          <a:xfrm>
            <a:off x="4186497" y="5279843"/>
            <a:ext cx="2291372" cy="929453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prstClr val="black"/>
                </a:solidFill>
              </a:rPr>
              <a:t> 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Disminución </a:t>
            </a: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PIB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813577" y="6092763"/>
            <a:ext cx="196697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3.4% en 2014 a -2.4% cuarto trimestre de 2014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10">
            <a:extLst>
              <a:ext uri="{FF2B5EF4-FFF2-40B4-BE49-F238E27FC236}">
                <a16:creationId xmlns:a16="http://schemas.microsoft.com/office/drawing/2014/main" id="{5E5E0A5B-BA78-4AFD-B71B-87669A6452A8}"/>
              </a:ext>
            </a:extLst>
          </p:cNvPr>
          <p:cNvCxnSpPr>
            <a:cxnSpLocks/>
            <a:stCxn id="21" idx="3"/>
          </p:cNvCxnSpPr>
          <p:nvPr/>
        </p:nvCxnSpPr>
        <p:spPr>
          <a:xfrm flipH="1">
            <a:off x="6795198" y="3526887"/>
            <a:ext cx="628107" cy="219490"/>
          </a:xfrm>
          <a:prstGeom prst="line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 19"/>
          <p:cNvSpPr/>
          <p:nvPr/>
        </p:nvSpPr>
        <p:spPr>
          <a:xfrm>
            <a:off x="7584767" y="2273700"/>
            <a:ext cx="19668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Promedio 2015 al 2018  tasa 7.59% </a:t>
            </a:r>
            <a:endParaRPr lang="es-MX" sz="1100" dirty="0"/>
          </a:p>
        </p:txBody>
      </p:sp>
      <p:sp>
        <p:nvSpPr>
          <p:cNvPr id="21" name="Oval 91">
            <a:extLst>
              <a:ext uri="{FF2B5EF4-FFF2-40B4-BE49-F238E27FC236}">
                <a16:creationId xmlns:a16="http://schemas.microsoft.com/office/drawing/2014/main" id="{7FE8F580-E025-4DCC-8070-FBB7CC463AE1}"/>
              </a:ext>
            </a:extLst>
          </p:cNvPr>
          <p:cNvSpPr/>
          <p:nvPr/>
        </p:nvSpPr>
        <p:spPr>
          <a:xfrm>
            <a:off x="7115446" y="2796920"/>
            <a:ext cx="2102190" cy="855209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Desempleo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111">
            <a:extLst>
              <a:ext uri="{FF2B5EF4-FFF2-40B4-BE49-F238E27FC236}">
                <a16:creationId xmlns:a16="http://schemas.microsoft.com/office/drawing/2014/main" id="{2B9F0925-EE3F-46B8-B678-772CE85EBC0C}"/>
              </a:ext>
            </a:extLst>
          </p:cNvPr>
          <p:cNvCxnSpPr>
            <a:cxnSpLocks/>
            <a:stCxn id="25" idx="0"/>
          </p:cNvCxnSpPr>
          <p:nvPr/>
        </p:nvCxnSpPr>
        <p:spPr>
          <a:xfrm flipH="1" flipV="1">
            <a:off x="6789470" y="4672726"/>
            <a:ext cx="1036889" cy="714523"/>
          </a:xfrm>
          <a:prstGeom prst="line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91">
            <a:extLst>
              <a:ext uri="{FF2B5EF4-FFF2-40B4-BE49-F238E27FC236}">
                <a16:creationId xmlns:a16="http://schemas.microsoft.com/office/drawing/2014/main" id="{7FE8F580-E025-4DCC-8070-FBB7CC463AE1}"/>
              </a:ext>
            </a:extLst>
          </p:cNvPr>
          <p:cNvSpPr/>
          <p:nvPr/>
        </p:nvSpPr>
        <p:spPr>
          <a:xfrm>
            <a:off x="7870510" y="3943223"/>
            <a:ext cx="1917726" cy="1067055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Informalidad 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operación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ector recto de flecha 23"/>
          <p:cNvCxnSpPr>
            <a:endCxn id="23" idx="2"/>
          </p:cNvCxnSpPr>
          <p:nvPr/>
        </p:nvCxnSpPr>
        <p:spPr>
          <a:xfrm flipV="1">
            <a:off x="7299025" y="4476751"/>
            <a:ext cx="571485" cy="430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91">
            <a:extLst>
              <a:ext uri="{FF2B5EF4-FFF2-40B4-BE49-F238E27FC236}">
                <a16:creationId xmlns:a16="http://schemas.microsoft.com/office/drawing/2014/main" id="{7FE8F580-E025-4DCC-8070-FBB7CC463AE1}"/>
              </a:ext>
            </a:extLst>
          </p:cNvPr>
          <p:cNvSpPr/>
          <p:nvPr/>
        </p:nvSpPr>
        <p:spPr>
          <a:xfrm>
            <a:off x="6744967" y="5387249"/>
            <a:ext cx="2162784" cy="855209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Esperanza de vida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val 59">
            <a:extLst>
              <a:ext uri="{FF2B5EF4-FFF2-40B4-BE49-F238E27FC236}">
                <a16:creationId xmlns:a16="http://schemas.microsoft.com/office/drawing/2014/main" id="{3F6AE84A-678A-4759-A915-83D30BDE5C13}"/>
              </a:ext>
            </a:extLst>
          </p:cNvPr>
          <p:cNvSpPr/>
          <p:nvPr/>
        </p:nvSpPr>
        <p:spPr>
          <a:xfrm>
            <a:off x="4723707" y="3695587"/>
            <a:ext cx="2681943" cy="1224070"/>
          </a:xfrm>
          <a:prstGeom prst="ellipse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i="1" dirty="0" smtClean="0">
                <a:solidFill>
                  <a:schemeClr val="tx1"/>
                </a:solidFill>
              </a:rPr>
              <a:t>Problemas en</a:t>
            </a:r>
          </a:p>
          <a:p>
            <a:pPr algn="ctr"/>
            <a:r>
              <a:rPr lang="es-MX" sz="2000" i="1" dirty="0" smtClean="0">
                <a:solidFill>
                  <a:schemeClr val="tx1"/>
                </a:solidFill>
              </a:rPr>
              <a:t>Tabasco</a:t>
            </a:r>
            <a:endParaRPr lang="es-MX" sz="2000" i="1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7C753783-08B8-466E-BF9A-13C43B10C2BF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4582947" y="3599857"/>
            <a:ext cx="533521" cy="274991"/>
          </a:xfrm>
          <a:prstGeom prst="line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ángulo 50"/>
          <p:cNvSpPr/>
          <p:nvPr/>
        </p:nvSpPr>
        <p:spPr>
          <a:xfrm>
            <a:off x="6640058" y="6209296"/>
            <a:ext cx="21857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Promedio </a:t>
            </a:r>
            <a:r>
              <a:rPr lang="es-MX" sz="1100" i="1" dirty="0">
                <a:latin typeface="Arial" panose="020B0604020202020204" pitchFamily="34" charset="0"/>
                <a:cs typeface="Arial" panose="020B0604020202020204" pitchFamily="34" charset="0"/>
              </a:rPr>
              <a:t>5.3 años </a:t>
            </a:r>
          </a:p>
          <a:p>
            <a:r>
              <a:rPr lang="es-MX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Sector </a:t>
            </a:r>
            <a:r>
              <a:rPr lang="es-MX" sz="1100" i="1" dirty="0">
                <a:latin typeface="Arial" panose="020B0604020202020204" pitchFamily="34" charset="0"/>
                <a:cs typeface="Arial" panose="020B0604020202020204" pitchFamily="34" charset="0"/>
              </a:rPr>
              <a:t>manufacturero </a:t>
            </a:r>
            <a:r>
              <a:rPr lang="es-MX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5.8 </a:t>
            </a:r>
            <a:endParaRPr lang="es-MX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Sector </a:t>
            </a:r>
            <a:r>
              <a:rPr lang="es-MX" sz="1100" i="1" dirty="0">
                <a:latin typeface="Arial" panose="020B0604020202020204" pitchFamily="34" charset="0"/>
                <a:cs typeface="Arial" panose="020B0604020202020204" pitchFamily="34" charset="0"/>
              </a:rPr>
              <a:t>servicios             </a:t>
            </a:r>
            <a:r>
              <a:rPr lang="es-MX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5.4</a:t>
            </a:r>
          </a:p>
          <a:p>
            <a:r>
              <a:rPr lang="es-MX" sz="11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1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Sector </a:t>
            </a:r>
            <a:r>
              <a:rPr lang="es-MX" sz="11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comercio            4.4 </a:t>
            </a:r>
          </a:p>
        </p:txBody>
      </p:sp>
      <p:pic>
        <p:nvPicPr>
          <p:cNvPr id="52" name="Imagen 51" descr="Que no hay cuchara: Estadística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437" y="5494482"/>
            <a:ext cx="804844" cy="94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0139" y="123351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Pregunta y objetivo de investigación</a:t>
            </a:r>
            <a:endParaRPr lang="es-ES_tradnl" dirty="0"/>
          </a:p>
        </p:txBody>
      </p:sp>
      <p:pic>
        <p:nvPicPr>
          <p:cNvPr id="12" name="Marcador de contenido 11" descr="Cálculo de Operaciones Financieras de Crédito: Bienvenida ...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951" y="2043491"/>
            <a:ext cx="935249" cy="788730"/>
          </a:xfrm>
        </p:spPr>
      </p:pic>
      <p:pic>
        <p:nvPicPr>
          <p:cNvPr id="5" name="Imagen 4" descr="Ilustración gratis: &lt;strong&gt;Pregunta&lt;/strong&gt;, Mark, Símbolo, Signo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527" y="1908288"/>
            <a:ext cx="834126" cy="78873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" name="2 Diagrama"/>
          <p:cNvGraphicFramePr/>
          <p:nvPr>
            <p:extLst>
              <p:ext uri="{D42A27DB-BD31-4B8C-83A1-F6EECF244321}">
                <p14:modId xmlns:p14="http://schemas.microsoft.com/office/powerpoint/2010/main" val="949080128"/>
              </p:ext>
            </p:extLst>
          </p:nvPr>
        </p:nvGraphicFramePr>
        <p:xfrm>
          <a:off x="4007767" y="1908288"/>
          <a:ext cx="4313075" cy="1847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Subtítulo 13"/>
          <p:cNvSpPr txBox="1">
            <a:spLocks/>
          </p:cNvSpPr>
          <p:nvPr/>
        </p:nvSpPr>
        <p:spPr>
          <a:xfrm>
            <a:off x="2608646" y="4004278"/>
            <a:ext cx="3363851" cy="3021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52009" indent="-252009" algn="l" defTabSz="1008035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26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43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6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8078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095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6112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013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4147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buNone/>
              <a:defRPr/>
            </a:pP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¿Qué efectos produce la gestión empresarial en la estrategia de competitividad de las PyMES del sector comercio al por menor del municipio Centro Tabasco, para su crecimiento y permanencia en el mercado?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ítulo 13"/>
          <p:cNvSpPr txBox="1">
            <a:spLocks/>
          </p:cNvSpPr>
          <p:nvPr/>
        </p:nvSpPr>
        <p:spPr>
          <a:xfrm>
            <a:off x="6164304" y="4004277"/>
            <a:ext cx="3363851" cy="3021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Autofit/>
          </a:bodyPr>
          <a:lstStyle>
            <a:lvl1pPr marL="252009" indent="-252009" algn="l" defTabSz="1008035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26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43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6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8078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095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6112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013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4147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7000"/>
              </a:lnSpc>
              <a:buNone/>
              <a:defRPr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Evaluar los efectos que produce la gestión empresarial en la estrategia de competitividad de las PyMES del sector comercio al por menor del municipio de Centro Tabasco,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para su crecimiento y permanencia en el mercado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1639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Hipótesis</a:t>
            </a:r>
            <a:endParaRPr lang="es-ES_tradnl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3252355" y="2919846"/>
            <a:ext cx="5725390" cy="2587336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H1.- Existe una relación positiva entre la</a:t>
            </a:r>
            <a:r>
              <a:rPr lang="es-ES" sz="2200" b="1" dirty="0">
                <a:latin typeface="Arial" panose="020B0604020202020204" pitchFamily="34" charset="0"/>
                <a:cs typeface="Arial" panose="020B0604020202020204" pitchFamily="34" charset="0"/>
              </a:rPr>
              <a:t> gestión </a:t>
            </a:r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empresarial y el tipo de </a:t>
            </a:r>
            <a:r>
              <a:rPr lang="es-ES" sz="2200" b="1" dirty="0">
                <a:latin typeface="Arial" panose="020B0604020202020204" pitchFamily="34" charset="0"/>
                <a:cs typeface="Arial" panose="020B0604020202020204" pitchFamily="34" charset="0"/>
              </a:rPr>
              <a:t>estrategia competitiva </a:t>
            </a:r>
            <a:r>
              <a:rPr lang="es-ES" sz="2200" dirty="0">
                <a:latin typeface="Arial" panose="020B0604020202020204" pitchFamily="34" charset="0"/>
                <a:cs typeface="Arial" panose="020B0604020202020204" pitchFamily="34" charset="0"/>
              </a:rPr>
              <a:t>de las PyMES del sector comercio al por menor, en el municipio Centro de Tabasco. 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4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Justificación</a:t>
            </a:r>
            <a:endParaRPr lang="es-ES_tradnl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80359787"/>
              </p:ext>
            </p:extLst>
          </p:nvPr>
        </p:nvGraphicFramePr>
        <p:xfrm>
          <a:off x="2587626" y="2150918"/>
          <a:ext cx="6597938" cy="4821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Marcador de contenido 6" descr="FINANZAS: REPORTAN AFORES PÉRDIDAS POR 6.7%"/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318" y="6185044"/>
            <a:ext cx="1493501" cy="880773"/>
          </a:xfrm>
        </p:spPr>
      </p:pic>
    </p:spTree>
    <p:extLst>
      <p:ext uri="{BB962C8B-B14F-4D97-AF65-F5344CB8AC3E}">
        <p14:creationId xmlns:p14="http://schemas.microsoft.com/office/powerpoint/2010/main" val="18684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Objetivos específicos </a:t>
            </a:r>
            <a:endParaRPr lang="es-ES_tradnl" dirty="0"/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1756623187"/>
              </p:ext>
            </p:extLst>
          </p:nvPr>
        </p:nvGraphicFramePr>
        <p:xfrm>
          <a:off x="3762350" y="1983853"/>
          <a:ext cx="5706149" cy="5756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Imagen 12" descr="GAEDE: Objetivos GRUPO 20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621" y="277100"/>
            <a:ext cx="1497878" cy="1226127"/>
          </a:xfrm>
          <a:prstGeom prst="rect">
            <a:avLst/>
          </a:prstGeom>
        </p:spPr>
      </p:pic>
      <p:pic>
        <p:nvPicPr>
          <p:cNvPr id="14" name="Imagen 13" descr="Gestión de Proyecto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300" y="1908287"/>
            <a:ext cx="1353199" cy="1183456"/>
          </a:xfrm>
          <a:prstGeom prst="rect">
            <a:avLst/>
          </a:prstGeom>
        </p:spPr>
      </p:pic>
      <p:pic>
        <p:nvPicPr>
          <p:cNvPr id="16" name="Imagen 15" descr="Transformación digital y madurez empresaria en Gestión del ...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8" t="40401" r="65191" b="17189"/>
          <a:stretch/>
        </p:blipFill>
        <p:spPr bwMode="auto">
          <a:xfrm>
            <a:off x="2668280" y="3164479"/>
            <a:ext cx="1447165" cy="8880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Imagen 16" descr="Rúbrica para Evaluar el Trabajo Colaborativo en el Aula ...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832" y="4355457"/>
            <a:ext cx="1090667" cy="106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6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1877</TotalTime>
  <Words>1153</Words>
  <Application>Microsoft Office PowerPoint</Application>
  <PresentationFormat>Personalizado</PresentationFormat>
  <Paragraphs>493</Paragraphs>
  <Slides>24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Tema de Office</vt:lpstr>
      <vt:lpstr>Evaluación de los efectos de la gestión empresarial en la estrategia de competitividad de las PyMES. </vt:lpstr>
      <vt:lpstr>Introducción</vt:lpstr>
      <vt:lpstr>Presentación de PowerPoint</vt:lpstr>
      <vt:lpstr>Planteamiento del problema</vt:lpstr>
      <vt:lpstr>Planteamiento del problema</vt:lpstr>
      <vt:lpstr>Pregunta y objetivo de investigación</vt:lpstr>
      <vt:lpstr>Hipótesis</vt:lpstr>
      <vt:lpstr>Justificación</vt:lpstr>
      <vt:lpstr>Objetivos específicos </vt:lpstr>
      <vt:lpstr>Revisión de la literatura</vt:lpstr>
      <vt:lpstr>Revisión de la literatura</vt:lpstr>
      <vt:lpstr>Revisión de la literatura</vt:lpstr>
      <vt:lpstr>Revisión de la literatura</vt:lpstr>
      <vt:lpstr>Metodología de investigación</vt:lpstr>
      <vt:lpstr>Metodología</vt:lpstr>
      <vt:lpstr>Metodología</vt:lpstr>
      <vt:lpstr>Metodología</vt:lpstr>
      <vt:lpstr>Metodología</vt:lpstr>
      <vt:lpstr>Referencias</vt:lpstr>
      <vt:lpstr>Referencias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45</cp:revision>
  <dcterms:created xsi:type="dcterms:W3CDTF">2016-12-02T19:37:17Z</dcterms:created>
  <dcterms:modified xsi:type="dcterms:W3CDTF">2019-02-11T16:22:38Z</dcterms:modified>
</cp:coreProperties>
</file>