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87" r:id="rId3"/>
    <p:sldId id="258" r:id="rId4"/>
    <p:sldId id="259" r:id="rId5"/>
    <p:sldId id="288" r:id="rId6"/>
    <p:sldId id="289" r:id="rId7"/>
    <p:sldId id="290" r:id="rId8"/>
    <p:sldId id="266" r:id="rId9"/>
    <p:sldId id="267" r:id="rId10"/>
    <p:sldId id="268" r:id="rId11"/>
    <p:sldId id="269" r:id="rId12"/>
    <p:sldId id="264" r:id="rId13"/>
    <p:sldId id="265" r:id="rId14"/>
    <p:sldId id="291" r:id="rId15"/>
    <p:sldId id="270" r:id="rId16"/>
    <p:sldId id="271" r:id="rId17"/>
    <p:sldId id="292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63" r:id="rId34"/>
  </p:sldIdLst>
  <p:sldSz cx="10080625" cy="774065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202B0CA-FC54-4496-8BCA-5EF66A818D29}" styleName="Estilo o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03447BB-5D67-496B-8E87-E561075AD55C}" styleName="Estilo oscuro 1 - Énfasis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04"/>
    <p:restoredTop sz="94514"/>
  </p:normalViewPr>
  <p:slideViewPr>
    <p:cSldViewPr snapToGrid="0" snapToObjects="1">
      <p:cViewPr varScale="1">
        <p:scale>
          <a:sx n="62" d="100"/>
          <a:sy n="62" d="100"/>
        </p:scale>
        <p:origin x="106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estrada\Desktop\final%20pre%20y%20post%20Comparacio&#769;n%20pre-post%20test%20(180516)%20(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estrada\Desktop\final%20pre%20y%20post%20Comparacio&#769;n%20pre-post%20test%20(180516)%20(1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Resumen!$AF$6</c:f>
              <c:strCache>
                <c:ptCount val="1"/>
                <c:pt idx="0">
                  <c:v>Pre test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Resumen!$AE$7:$AE$17</c:f>
              <c:strCache>
                <c:ptCount val="11"/>
                <c:pt idx="0">
                  <c:v>1.Espíritu Emprendedor</c:v>
                </c:pt>
                <c:pt idx="1">
                  <c:v>2.Deseo de tener un negocio</c:v>
                </c:pt>
                <c:pt idx="2">
                  <c:v>3.Experiencia técnica previa</c:v>
                </c:pt>
                <c:pt idx="3">
                  <c:v>4.Tolerancia al riesgo</c:v>
                </c:pt>
                <c:pt idx="4">
                  <c:v>5.Responsabilidad</c:v>
                </c:pt>
                <c:pt idx="5">
                  <c:v>6.Capacidad de reponerse y aprender</c:v>
                </c:pt>
                <c:pt idx="6">
                  <c:v>7.Capacidad de trabajar con otros</c:v>
                </c:pt>
                <c:pt idx="7">
                  <c:v>8.Credibilidad</c:v>
                </c:pt>
                <c:pt idx="8">
                  <c:v>9.Priorizar</c:v>
                </c:pt>
                <c:pt idx="9">
                  <c:v>10.Familia y Negocio</c:v>
                </c:pt>
                <c:pt idx="10">
                  <c:v>11.Cualidades del emprendedor</c:v>
                </c:pt>
              </c:strCache>
            </c:strRef>
          </c:cat>
          <c:val>
            <c:numRef>
              <c:f>Resumen!$AF$7:$AF$17</c:f>
              <c:numCache>
                <c:formatCode>0.0</c:formatCode>
                <c:ptCount val="11"/>
                <c:pt idx="0">
                  <c:v>4.3</c:v>
                </c:pt>
                <c:pt idx="1">
                  <c:v>4.4000000000000004</c:v>
                </c:pt>
                <c:pt idx="2">
                  <c:v>4.0999999999999996</c:v>
                </c:pt>
                <c:pt idx="3">
                  <c:v>4.2</c:v>
                </c:pt>
                <c:pt idx="4">
                  <c:v>4.2</c:v>
                </c:pt>
                <c:pt idx="5">
                  <c:v>4.5</c:v>
                </c:pt>
                <c:pt idx="6">
                  <c:v>4.0999999999999996</c:v>
                </c:pt>
                <c:pt idx="7">
                  <c:v>4.5999999999999996</c:v>
                </c:pt>
                <c:pt idx="8">
                  <c:v>4.3</c:v>
                </c:pt>
                <c:pt idx="9">
                  <c:v>4.7</c:v>
                </c:pt>
                <c:pt idx="10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B6-1D4E-86D0-B4D5337EA22A}"/>
            </c:ext>
          </c:extLst>
        </c:ser>
        <c:ser>
          <c:idx val="1"/>
          <c:order val="1"/>
          <c:tx>
            <c:strRef>
              <c:f>Resumen!$AG$6</c:f>
              <c:strCache>
                <c:ptCount val="1"/>
                <c:pt idx="0">
                  <c:v>Post test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Resumen!$AE$7:$AE$17</c:f>
              <c:strCache>
                <c:ptCount val="11"/>
                <c:pt idx="0">
                  <c:v>1.Espíritu Emprendedor</c:v>
                </c:pt>
                <c:pt idx="1">
                  <c:v>2.Deseo de tener un negocio</c:v>
                </c:pt>
                <c:pt idx="2">
                  <c:v>3.Experiencia técnica previa</c:v>
                </c:pt>
                <c:pt idx="3">
                  <c:v>4.Tolerancia al riesgo</c:v>
                </c:pt>
                <c:pt idx="4">
                  <c:v>5.Responsabilidad</c:v>
                </c:pt>
                <c:pt idx="5">
                  <c:v>6.Capacidad de reponerse y aprender</c:v>
                </c:pt>
                <c:pt idx="6">
                  <c:v>7.Capacidad de trabajar con otros</c:v>
                </c:pt>
                <c:pt idx="7">
                  <c:v>8.Credibilidad</c:v>
                </c:pt>
                <c:pt idx="8">
                  <c:v>9.Priorizar</c:v>
                </c:pt>
                <c:pt idx="9">
                  <c:v>10.Familia y Negocio</c:v>
                </c:pt>
                <c:pt idx="10">
                  <c:v>11.Cualidades del emprendedor</c:v>
                </c:pt>
              </c:strCache>
            </c:strRef>
          </c:cat>
          <c:val>
            <c:numRef>
              <c:f>Resumen!$AG$7:$AG$17</c:f>
              <c:numCache>
                <c:formatCode>0.0</c:formatCode>
                <c:ptCount val="11"/>
                <c:pt idx="0">
                  <c:v>4.3</c:v>
                </c:pt>
                <c:pt idx="1">
                  <c:v>4.3</c:v>
                </c:pt>
                <c:pt idx="2">
                  <c:v>4.2</c:v>
                </c:pt>
                <c:pt idx="3">
                  <c:v>4.3</c:v>
                </c:pt>
                <c:pt idx="4">
                  <c:v>4.0999999999999996</c:v>
                </c:pt>
                <c:pt idx="5">
                  <c:v>4.5</c:v>
                </c:pt>
                <c:pt idx="6">
                  <c:v>4.4000000000000004</c:v>
                </c:pt>
                <c:pt idx="7">
                  <c:v>4.5</c:v>
                </c:pt>
                <c:pt idx="8">
                  <c:v>4.2</c:v>
                </c:pt>
                <c:pt idx="9">
                  <c:v>4.7</c:v>
                </c:pt>
                <c:pt idx="10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B6-1D4E-86D0-B4D5337EA22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2118870048"/>
        <c:axId val="2123716816"/>
      </c:barChart>
      <c:catAx>
        <c:axId val="2118870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123716816"/>
        <c:crosses val="autoZero"/>
        <c:auto val="1"/>
        <c:lblAlgn val="ctr"/>
        <c:lblOffset val="100"/>
        <c:noMultiLvlLbl val="0"/>
      </c:catAx>
      <c:valAx>
        <c:axId val="212371681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118870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Resumen!$V$6</c:f>
              <c:strCache>
                <c:ptCount val="1"/>
                <c:pt idx="0">
                  <c:v>Pre test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Resumen!$U$7:$U$17</c:f>
              <c:strCache>
                <c:ptCount val="11"/>
                <c:pt idx="0">
                  <c:v>1.Espíritu Emprendedor</c:v>
                </c:pt>
                <c:pt idx="1">
                  <c:v>2.Deseo de tener un negocio</c:v>
                </c:pt>
                <c:pt idx="2">
                  <c:v>3.Experiencia técnica previa</c:v>
                </c:pt>
                <c:pt idx="3">
                  <c:v>4.Tolerancia al riesgo</c:v>
                </c:pt>
                <c:pt idx="4">
                  <c:v>5.Responsabilidad</c:v>
                </c:pt>
                <c:pt idx="5">
                  <c:v>6.Capacidad de reponerse y aprender</c:v>
                </c:pt>
                <c:pt idx="6">
                  <c:v>7.Capacidad de trabajar con otros</c:v>
                </c:pt>
                <c:pt idx="7">
                  <c:v>8.Credibilidad</c:v>
                </c:pt>
                <c:pt idx="8">
                  <c:v>9.Priorizar</c:v>
                </c:pt>
                <c:pt idx="9">
                  <c:v>10.Familia y Negocio</c:v>
                </c:pt>
                <c:pt idx="10">
                  <c:v>11.Cualidades del emprendedor</c:v>
                </c:pt>
              </c:strCache>
            </c:strRef>
          </c:cat>
          <c:val>
            <c:numRef>
              <c:f>Resumen!$V$7:$V$17</c:f>
              <c:numCache>
                <c:formatCode>0.0</c:formatCode>
                <c:ptCount val="11"/>
                <c:pt idx="0">
                  <c:v>4.2</c:v>
                </c:pt>
                <c:pt idx="1">
                  <c:v>4.5</c:v>
                </c:pt>
                <c:pt idx="2">
                  <c:v>3.9</c:v>
                </c:pt>
                <c:pt idx="3">
                  <c:v>4.3</c:v>
                </c:pt>
                <c:pt idx="4">
                  <c:v>4.5999999999999996</c:v>
                </c:pt>
                <c:pt idx="5">
                  <c:v>4.5999999999999996</c:v>
                </c:pt>
                <c:pt idx="6">
                  <c:v>4</c:v>
                </c:pt>
                <c:pt idx="7">
                  <c:v>4.5999999999999996</c:v>
                </c:pt>
                <c:pt idx="8">
                  <c:v>4.0999999999999996</c:v>
                </c:pt>
                <c:pt idx="9">
                  <c:v>4.7</c:v>
                </c:pt>
                <c:pt idx="10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78-D941-9763-EA338F6E33B2}"/>
            </c:ext>
          </c:extLst>
        </c:ser>
        <c:ser>
          <c:idx val="1"/>
          <c:order val="1"/>
          <c:tx>
            <c:strRef>
              <c:f>Resumen!$W$6</c:f>
              <c:strCache>
                <c:ptCount val="1"/>
                <c:pt idx="0">
                  <c:v>Post test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Resumen!$U$7:$U$17</c:f>
              <c:strCache>
                <c:ptCount val="11"/>
                <c:pt idx="0">
                  <c:v>1.Espíritu Emprendedor</c:v>
                </c:pt>
                <c:pt idx="1">
                  <c:v>2.Deseo de tener un negocio</c:v>
                </c:pt>
                <c:pt idx="2">
                  <c:v>3.Experiencia técnica previa</c:v>
                </c:pt>
                <c:pt idx="3">
                  <c:v>4.Tolerancia al riesgo</c:v>
                </c:pt>
                <c:pt idx="4">
                  <c:v>5.Responsabilidad</c:v>
                </c:pt>
                <c:pt idx="5">
                  <c:v>6.Capacidad de reponerse y aprender</c:v>
                </c:pt>
                <c:pt idx="6">
                  <c:v>7.Capacidad de trabajar con otros</c:v>
                </c:pt>
                <c:pt idx="7">
                  <c:v>8.Credibilidad</c:v>
                </c:pt>
                <c:pt idx="8">
                  <c:v>9.Priorizar</c:v>
                </c:pt>
                <c:pt idx="9">
                  <c:v>10.Familia y Negocio</c:v>
                </c:pt>
                <c:pt idx="10">
                  <c:v>11.Cualidades del emprendedor</c:v>
                </c:pt>
              </c:strCache>
            </c:strRef>
          </c:cat>
          <c:val>
            <c:numRef>
              <c:f>Resumen!$W$7:$W$17</c:f>
              <c:numCache>
                <c:formatCode>General</c:formatCode>
                <c:ptCount val="11"/>
                <c:pt idx="0">
                  <c:v>4.4000000000000004</c:v>
                </c:pt>
                <c:pt idx="1">
                  <c:v>4.3</c:v>
                </c:pt>
                <c:pt idx="2">
                  <c:v>4.2</c:v>
                </c:pt>
                <c:pt idx="3">
                  <c:v>4.3</c:v>
                </c:pt>
                <c:pt idx="4">
                  <c:v>4.5</c:v>
                </c:pt>
                <c:pt idx="5">
                  <c:v>4.5999999999999996</c:v>
                </c:pt>
                <c:pt idx="6">
                  <c:v>4.4000000000000004</c:v>
                </c:pt>
                <c:pt idx="7">
                  <c:v>4.5999999999999996</c:v>
                </c:pt>
                <c:pt idx="8">
                  <c:v>4.2</c:v>
                </c:pt>
                <c:pt idx="9">
                  <c:v>4.8</c:v>
                </c:pt>
                <c:pt idx="1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78-D941-9763-EA338F6E33B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2119068320"/>
        <c:axId val="2129726560"/>
      </c:barChart>
      <c:catAx>
        <c:axId val="211906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129726560"/>
        <c:crosses val="autoZero"/>
        <c:auto val="1"/>
        <c:lblAlgn val="ctr"/>
        <c:lblOffset val="100"/>
        <c:noMultiLvlLbl val="0"/>
      </c:catAx>
      <c:valAx>
        <c:axId val="212972656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119068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266815"/>
            <a:ext cx="8568531" cy="2694893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4065633"/>
            <a:ext cx="7560469" cy="1868865"/>
          </a:xfrm>
        </p:spPr>
        <p:txBody>
          <a:bodyPr/>
          <a:lstStyle>
            <a:lvl1pPr marL="0" indent="0" algn="ctr">
              <a:buNone/>
              <a:defRPr sz="2646"/>
            </a:lvl1pPr>
            <a:lvl2pPr marL="504017" indent="0" algn="ctr">
              <a:buNone/>
              <a:defRPr sz="2205"/>
            </a:lvl2pPr>
            <a:lvl3pPr marL="1008035" indent="0" algn="ctr">
              <a:buNone/>
              <a:defRPr sz="1984"/>
            </a:lvl3pPr>
            <a:lvl4pPr marL="1512052" indent="0" algn="ctr">
              <a:buNone/>
              <a:defRPr sz="1764"/>
            </a:lvl4pPr>
            <a:lvl5pPr marL="2016069" indent="0" algn="ctr">
              <a:buNone/>
              <a:defRPr sz="1764"/>
            </a:lvl5pPr>
            <a:lvl6pPr marL="2520086" indent="0" algn="ctr">
              <a:buNone/>
              <a:defRPr sz="1764"/>
            </a:lvl6pPr>
            <a:lvl7pPr marL="3024104" indent="0" algn="ctr">
              <a:buNone/>
              <a:defRPr sz="1764"/>
            </a:lvl7pPr>
            <a:lvl8pPr marL="3528121" indent="0" algn="ctr">
              <a:buNone/>
              <a:defRPr sz="1764"/>
            </a:lvl8pPr>
            <a:lvl9pPr marL="4032138" indent="0" algn="ctr">
              <a:buNone/>
              <a:defRPr sz="1764"/>
            </a:lvl9pPr>
          </a:lstStyle>
          <a:p>
            <a:r>
              <a:rPr lang="es-ES_tradnl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59749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0403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8" y="412118"/>
            <a:ext cx="2173635" cy="6559843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4" y="412118"/>
            <a:ext cx="6394896" cy="6559843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4882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51713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929789"/>
            <a:ext cx="8694539" cy="3219895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5180145"/>
            <a:ext cx="8694539" cy="1693267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4017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8035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205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606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200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410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812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213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9909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2060590"/>
            <a:ext cx="4284266" cy="4911371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2060590"/>
            <a:ext cx="4284266" cy="4911371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40633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12120"/>
            <a:ext cx="8694539" cy="1496168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897535"/>
            <a:ext cx="4264576" cy="929953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827487"/>
            <a:ext cx="4264576" cy="415880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1897535"/>
            <a:ext cx="4285579" cy="929953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2827487"/>
            <a:ext cx="4285579" cy="415880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43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24060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5504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16043"/>
            <a:ext cx="3251264" cy="1806152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1114512"/>
            <a:ext cx="5103316" cy="5500879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322195"/>
            <a:ext cx="3251264" cy="4302153"/>
          </a:xfrm>
        </p:spPr>
        <p:txBody>
          <a:bodyPr/>
          <a:lstStyle>
            <a:lvl1pPr marL="0" indent="0">
              <a:buNone/>
              <a:defRPr sz="1764"/>
            </a:lvl1pPr>
            <a:lvl2pPr marL="504017" indent="0">
              <a:buNone/>
              <a:defRPr sz="1543"/>
            </a:lvl2pPr>
            <a:lvl3pPr marL="1008035" indent="0">
              <a:buNone/>
              <a:defRPr sz="1323"/>
            </a:lvl3pPr>
            <a:lvl4pPr marL="1512052" indent="0">
              <a:buNone/>
              <a:defRPr sz="1102"/>
            </a:lvl4pPr>
            <a:lvl5pPr marL="2016069" indent="0">
              <a:buNone/>
              <a:defRPr sz="1102"/>
            </a:lvl5pPr>
            <a:lvl6pPr marL="2520086" indent="0">
              <a:buNone/>
              <a:defRPr sz="1102"/>
            </a:lvl6pPr>
            <a:lvl7pPr marL="3024104" indent="0">
              <a:buNone/>
              <a:defRPr sz="1102"/>
            </a:lvl7pPr>
            <a:lvl8pPr marL="3528121" indent="0">
              <a:buNone/>
              <a:defRPr sz="1102"/>
            </a:lvl8pPr>
            <a:lvl9pPr marL="4032138" indent="0">
              <a:buNone/>
              <a:defRPr sz="1102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37934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16043"/>
            <a:ext cx="3251264" cy="1806152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1114512"/>
            <a:ext cx="5103316" cy="5500879"/>
          </a:xfrm>
        </p:spPr>
        <p:txBody>
          <a:bodyPr anchor="t"/>
          <a:lstStyle>
            <a:lvl1pPr marL="0" indent="0">
              <a:buNone/>
              <a:defRPr sz="3528"/>
            </a:lvl1pPr>
            <a:lvl2pPr marL="504017" indent="0">
              <a:buNone/>
              <a:defRPr sz="3087"/>
            </a:lvl2pPr>
            <a:lvl3pPr marL="1008035" indent="0">
              <a:buNone/>
              <a:defRPr sz="2646"/>
            </a:lvl3pPr>
            <a:lvl4pPr marL="1512052" indent="0">
              <a:buNone/>
              <a:defRPr sz="2205"/>
            </a:lvl4pPr>
            <a:lvl5pPr marL="2016069" indent="0">
              <a:buNone/>
              <a:defRPr sz="2205"/>
            </a:lvl5pPr>
            <a:lvl6pPr marL="2520086" indent="0">
              <a:buNone/>
              <a:defRPr sz="2205"/>
            </a:lvl6pPr>
            <a:lvl7pPr marL="3024104" indent="0">
              <a:buNone/>
              <a:defRPr sz="2205"/>
            </a:lvl7pPr>
            <a:lvl8pPr marL="3528121" indent="0">
              <a:buNone/>
              <a:defRPr sz="2205"/>
            </a:lvl8pPr>
            <a:lvl9pPr marL="4032138" indent="0">
              <a:buNone/>
              <a:defRPr sz="2205"/>
            </a:lvl9pPr>
          </a:lstStyle>
          <a:p>
            <a:r>
              <a:rPr lang="es-ES_tradnl"/>
              <a:t>Arrastre la imagen al marcador de posición o haga clic en el icono para agregarla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322195"/>
            <a:ext cx="3251264" cy="4302153"/>
          </a:xfrm>
        </p:spPr>
        <p:txBody>
          <a:bodyPr/>
          <a:lstStyle>
            <a:lvl1pPr marL="0" indent="0">
              <a:buNone/>
              <a:defRPr sz="1764"/>
            </a:lvl1pPr>
            <a:lvl2pPr marL="504017" indent="0">
              <a:buNone/>
              <a:defRPr sz="1543"/>
            </a:lvl2pPr>
            <a:lvl3pPr marL="1008035" indent="0">
              <a:buNone/>
              <a:defRPr sz="1323"/>
            </a:lvl3pPr>
            <a:lvl4pPr marL="1512052" indent="0">
              <a:buNone/>
              <a:defRPr sz="1102"/>
            </a:lvl4pPr>
            <a:lvl5pPr marL="2016069" indent="0">
              <a:buNone/>
              <a:defRPr sz="1102"/>
            </a:lvl5pPr>
            <a:lvl6pPr marL="2520086" indent="0">
              <a:buNone/>
              <a:defRPr sz="1102"/>
            </a:lvl6pPr>
            <a:lvl7pPr marL="3024104" indent="0">
              <a:buNone/>
              <a:defRPr sz="1102"/>
            </a:lvl7pPr>
            <a:lvl8pPr marL="3528121" indent="0">
              <a:buNone/>
              <a:defRPr sz="1102"/>
            </a:lvl8pPr>
            <a:lvl9pPr marL="4032138" indent="0">
              <a:buNone/>
              <a:defRPr sz="1102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4452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412120"/>
            <a:ext cx="8694539" cy="1496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2060590"/>
            <a:ext cx="8694539" cy="4911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7174437"/>
            <a:ext cx="2268141" cy="41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7174437"/>
            <a:ext cx="3402211" cy="41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7174437"/>
            <a:ext cx="2268141" cy="41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274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8035" rtl="0" eaLnBrk="1" latinLnBrk="0" hangingPunct="1">
        <a:lnSpc>
          <a:spcPct val="90000"/>
        </a:lnSpc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09" indent="-252009" algn="l" defTabSz="1008035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1pPr>
      <a:lvl2pPr marL="756026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6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8078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2095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6112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8013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4147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4017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8035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2052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6069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20086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4104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8121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2138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ztitlan.com.mx/_ReservaBiosfera/_Fasciculos/1turismoalternativo.pdf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persona, texto, interior&#10;&#10;&#10;&#10;Descripción generada automáticamente">
            <a:extLst>
              <a:ext uri="{FF2B5EF4-FFF2-40B4-BE49-F238E27FC236}">
                <a16:creationId xmlns:a16="http://schemas.microsoft.com/office/drawing/2014/main" id="{2A04419B-6BB4-3B49-824D-F0A49BD70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74065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5211" y="6212165"/>
            <a:ext cx="9177662" cy="1398564"/>
          </a:xfrm>
        </p:spPr>
        <p:txBody>
          <a:bodyPr>
            <a:normAutofit fontScale="90000"/>
          </a:bodyPr>
          <a:lstStyle/>
          <a:p>
            <a:r>
              <a:rPr lang="es-MX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Desarrollo de competencias emprendedoras en empresas de turismo alternativo.  </a:t>
            </a:r>
            <a:br>
              <a:rPr lang="es-MX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s-MX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Un estudio en Yucatán, México.</a:t>
            </a:r>
            <a:r>
              <a:rPr lang="es-MX" sz="7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s-MX" sz="7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s-ES_tradn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174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2CC6FF-0E30-A844-8718-04531F840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2159" y="586453"/>
            <a:ext cx="8694539" cy="1096006"/>
          </a:xfrm>
        </p:spPr>
        <p:txBody>
          <a:bodyPr>
            <a:normAutofit fontScale="90000"/>
          </a:bodyPr>
          <a:lstStyle/>
          <a:p>
            <a:r>
              <a:rPr lang="es-MX" b="1" dirty="0"/>
              <a:t>Objetivo general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2EF853-BADA-9548-A4CB-78ED966E0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2159" y="1134456"/>
            <a:ext cx="7593990" cy="35977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sz="2800" b="1" dirty="0"/>
              <a:t>Verificar la eficacia </a:t>
            </a:r>
            <a:r>
              <a:rPr lang="es-MX" sz="2800" dirty="0"/>
              <a:t>de un programa para </a:t>
            </a:r>
            <a:r>
              <a:rPr lang="es-MX" sz="2800" b="1" dirty="0"/>
              <a:t>desarrollar</a:t>
            </a:r>
            <a:r>
              <a:rPr lang="es-MX" sz="2800" dirty="0"/>
              <a:t> las competencias emprendedoras de integrantes de empresas de turismo alternativo en poblaciones mayas en el estado de Yucatán.</a:t>
            </a:r>
          </a:p>
          <a:p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176" y="4087091"/>
            <a:ext cx="4414023" cy="293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18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2985C-8026-5341-83EF-CD423C774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2570" y="232011"/>
            <a:ext cx="8694539" cy="1496168"/>
          </a:xfrm>
        </p:spPr>
        <p:txBody>
          <a:bodyPr/>
          <a:lstStyle/>
          <a:p>
            <a:r>
              <a:rPr lang="es-MX" b="1" dirty="0"/>
              <a:t>Objetivos específicos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15BF3E7-3CDE-714B-809E-B4DA04D9C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3440" y="1412905"/>
            <a:ext cx="7598706" cy="6327745"/>
          </a:xfrm>
        </p:spPr>
        <p:txBody>
          <a:bodyPr>
            <a:normAutofit fontScale="92500"/>
          </a:bodyPr>
          <a:lstStyle/>
          <a:p>
            <a:r>
              <a:rPr lang="es-MX" b="1" dirty="0"/>
              <a:t>Identificar las razones </a:t>
            </a:r>
            <a:r>
              <a:rPr lang="es-MX" dirty="0"/>
              <a:t>por las cuáles fracasan las empresas de turismo alternativo en Yucatán.</a:t>
            </a:r>
          </a:p>
          <a:p>
            <a:pPr lvl="0"/>
            <a:r>
              <a:rPr lang="es-MX" b="1" dirty="0"/>
              <a:t>Determinar</a:t>
            </a:r>
            <a:r>
              <a:rPr lang="es-MX" dirty="0"/>
              <a:t> las competencias emprendedoras de los integrantes de empresas de turismo alternativo en zonas mayas.</a:t>
            </a:r>
          </a:p>
          <a:p>
            <a:pPr lvl="0"/>
            <a:r>
              <a:rPr lang="es-MX" b="1" dirty="0"/>
              <a:t>Identificar los conceptos y estrategias que debe incluir un programa </a:t>
            </a:r>
            <a:r>
              <a:rPr lang="es-MX" dirty="0"/>
              <a:t>para desarrollar las competencias emprendedoras de los integrantes de empresas de turismo alternativo en este tipo de poblaciones. </a:t>
            </a:r>
          </a:p>
          <a:p>
            <a:pPr lvl="0"/>
            <a:r>
              <a:rPr lang="es-MX" b="1" dirty="0"/>
              <a:t>Verificar si existe diferencia significativa </a:t>
            </a:r>
            <a:r>
              <a:rPr lang="es-MX" dirty="0"/>
              <a:t>en las competencias emprendedoras en cada una de las unidades de análisis entre antes y después de la intervención. 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95725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1C871F-43E9-644B-B7A1-178D7FB1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7989" y="315138"/>
            <a:ext cx="8694539" cy="1496168"/>
          </a:xfrm>
        </p:spPr>
        <p:txBody>
          <a:bodyPr/>
          <a:lstStyle/>
          <a:p>
            <a:r>
              <a:rPr lang="es-MX" b="1" dirty="0"/>
              <a:t>Justificación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746EF58-9DC4-FE43-9DF1-341A25E57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7989" y="1371600"/>
            <a:ext cx="7467284" cy="62206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dirty="0"/>
              <a:t>El escenario que presenta el turismo alternativo </a:t>
            </a:r>
            <a:r>
              <a:rPr lang="es-MX" sz="2800" b="1" dirty="0"/>
              <a:t>luce complicado, especialmente al considerar aspectos como alta mortalidad.  </a:t>
            </a:r>
          </a:p>
          <a:p>
            <a:pPr marL="0" indent="0">
              <a:buNone/>
            </a:pPr>
            <a:r>
              <a:rPr lang="es-MX" sz="2800" dirty="0"/>
              <a:t>Menciona Barragán (2015) que existe una tendencia negativa en la oferta ecoturística, </a:t>
            </a:r>
            <a:r>
              <a:rPr lang="es-MX" sz="2800" b="1" dirty="0"/>
              <a:t>ya que desde el año 2007 a la fecha ha desaparecido cerca del 45%</a:t>
            </a:r>
            <a:r>
              <a:rPr lang="es-MX" sz="2800" dirty="0"/>
              <a:t> de las empresas ecoturísticas de la costa de Yucatán a causa de su </a:t>
            </a:r>
            <a:r>
              <a:rPr lang="es-MX" sz="2800" b="1" dirty="0"/>
              <a:t>baja rentabilidad</a:t>
            </a:r>
            <a:r>
              <a:rPr lang="es-MX" sz="2800" dirty="0"/>
              <a:t>. </a:t>
            </a:r>
          </a:p>
          <a:p>
            <a:pPr marL="0" indent="0">
              <a:buNone/>
            </a:pPr>
            <a:r>
              <a:rPr lang="es-MX" sz="2800" dirty="0"/>
              <a:t>Por otra parte, el INEGI (2016) menciona que en Yucatán la mayoría de </a:t>
            </a:r>
            <a:r>
              <a:rPr lang="es-MX" sz="2800" b="1" dirty="0"/>
              <a:t>las empresas mueren durante los primeros cinco años de vida</a:t>
            </a:r>
            <a:r>
              <a:rPr lang="es-MX" sz="2800" dirty="0"/>
              <a:t>, y a los veinte sólo sobrevive el 18%.  </a:t>
            </a:r>
          </a:p>
          <a:p>
            <a:pPr marL="0" indent="0">
              <a:buNone/>
            </a:pPr>
            <a:r>
              <a:rPr lang="es-ES" dirty="0"/>
              <a:t>     	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92044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4AF2ACB-D90C-ED4B-9D21-3EB4083EB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0" y="1317672"/>
            <a:ext cx="6830291" cy="60667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/>
              <a:t>El turismo alternativo en áreas rurales es un sector que ha crecido de manera importante, ya que </a:t>
            </a:r>
            <a:r>
              <a:rPr lang="es-ES" sz="2800" b="1" dirty="0"/>
              <a:t>ha generado oportunidades de negocio y constituido una fuente de empleo </a:t>
            </a:r>
            <a:r>
              <a:rPr lang="es-ES" sz="2800" dirty="0"/>
              <a:t>para sus habitantes, lo que ha </a:t>
            </a:r>
            <a:r>
              <a:rPr lang="es-ES" sz="2800" b="1" dirty="0"/>
              <a:t>propiciado el desarrollo económico y social </a:t>
            </a:r>
            <a:r>
              <a:rPr lang="es-ES" sz="2800" dirty="0"/>
              <a:t>de estas regiones en relación con las actividades agropecuarias tradicionales, además de que </a:t>
            </a:r>
            <a:r>
              <a:rPr lang="es-ES" sz="2800" b="1" dirty="0"/>
              <a:t>aporta un incremento en la calidad de vida de las familias y mayor estabilidad económica </a:t>
            </a:r>
            <a:r>
              <a:rPr lang="es-ES" sz="2800" dirty="0"/>
              <a:t>en el medio rural (Ramírez &amp; Arce, 2009)</a:t>
            </a:r>
            <a:endParaRPr lang="es-MX" sz="2800" dirty="0"/>
          </a:p>
          <a:p>
            <a:endParaRPr lang="es-MX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822561C-1AAE-9544-BCFD-A62F733B3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6" y="2673927"/>
            <a:ext cx="2180367" cy="19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47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003600-7ED4-6E4F-BBA2-966BE6493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1734" y="412120"/>
            <a:ext cx="8694539" cy="1496168"/>
          </a:xfrm>
        </p:spPr>
        <p:txBody>
          <a:bodyPr/>
          <a:lstStyle/>
          <a:p>
            <a:r>
              <a:rPr lang="es-ES" b="1" dirty="0"/>
              <a:t>Limitaciones y delimitaciones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A0A629-CE62-924C-95EE-7DE17572A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9236" y="1908287"/>
            <a:ext cx="7426037" cy="549003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ES" dirty="0"/>
              <a:t>Las principales limitaciones fueron </a:t>
            </a:r>
            <a:r>
              <a:rPr lang="es-ES" b="1" dirty="0"/>
              <a:t>acceso a los informantes </a:t>
            </a:r>
            <a:r>
              <a:rPr lang="es-ES" dirty="0"/>
              <a:t>debido a la lejanía del lugar en que viven.  Además, los </a:t>
            </a:r>
            <a:r>
              <a:rPr lang="es-ES" b="1" dirty="0"/>
              <a:t>datos recabados sólo serán válidos para las cooperativas participantes</a:t>
            </a:r>
            <a:r>
              <a:rPr lang="es-ES" dirty="0"/>
              <a:t>, aunque la </a:t>
            </a:r>
            <a:r>
              <a:rPr lang="es-ES" b="1" dirty="0"/>
              <a:t>metodología puede ser replicable</a:t>
            </a:r>
            <a:r>
              <a:rPr lang="es-ES" dirty="0"/>
              <a:t>. </a:t>
            </a:r>
          </a:p>
          <a:p>
            <a:pPr marL="0" indent="0">
              <a:buNone/>
            </a:pPr>
            <a:r>
              <a:rPr lang="es-ES" dirty="0"/>
              <a:t>Participaron </a:t>
            </a:r>
            <a:r>
              <a:rPr lang="es-ES" b="1" dirty="0"/>
              <a:t>dos cooperativas </a:t>
            </a:r>
            <a:r>
              <a:rPr lang="es-ES" dirty="0"/>
              <a:t>en zonas mayas y los datos fueron recabados durante el último semestre de 2017 y el primero de 2018.  Cabe mencionar que, debido a sus actividades, las cooperativas </a:t>
            </a:r>
            <a:r>
              <a:rPr lang="es-ES" b="1" dirty="0"/>
              <a:t>solo permitieron que el programa se administrara por un mes,</a:t>
            </a:r>
            <a:r>
              <a:rPr lang="es-ES" dirty="0"/>
              <a:t> en ocho sesiones de no más de cuatro horas cada una.  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40013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8DC97-06B4-5A4A-A1F5-1CEE43743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1734" y="301284"/>
            <a:ext cx="8694539" cy="1496168"/>
          </a:xfrm>
        </p:spPr>
        <p:txBody>
          <a:bodyPr/>
          <a:lstStyle/>
          <a:p>
            <a:r>
              <a:rPr lang="es-MX" b="1" dirty="0">
                <a:effectLst/>
              </a:rPr>
              <a:t>Revisión de la literatura</a:t>
            </a:r>
            <a:r>
              <a:rPr lang="es-MX" b="1" dirty="0"/>
              <a:t> </a:t>
            </a:r>
            <a:r>
              <a:rPr lang="es-MX" dirty="0">
                <a:effectLst/>
              </a:rPr>
              <a:t/>
            </a:r>
            <a:br>
              <a:rPr lang="es-MX" dirty="0">
                <a:effectLst/>
              </a:rPr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DADA79E-B792-494B-8626-E1423048E6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9962" y="1551709"/>
            <a:ext cx="7121237" cy="505690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dirty="0"/>
              <a:t>En las últimas décadas, el </a:t>
            </a:r>
            <a:r>
              <a:rPr lang="es-ES" b="1" dirty="0"/>
              <a:t>medio rural de México ha sufrido importantes </a:t>
            </a:r>
            <a:r>
              <a:rPr lang="es-ES" dirty="0"/>
              <a:t>transformaciones como consecuencia de la deforestación y el incremento de la ganadería</a:t>
            </a:r>
          </a:p>
          <a:p>
            <a:pPr marL="0" indent="0">
              <a:buNone/>
            </a:pPr>
            <a:r>
              <a:rPr lang="es-ES" dirty="0"/>
              <a:t>Las </a:t>
            </a:r>
            <a:r>
              <a:rPr lang="es-ES" b="1" dirty="0"/>
              <a:t>actividades no agropecuarias </a:t>
            </a:r>
            <a:r>
              <a:rPr lang="es-ES" dirty="0"/>
              <a:t>se han constituido, cada vez con mayor frecuencia, en </a:t>
            </a:r>
            <a:r>
              <a:rPr lang="es-ES" b="1" dirty="0"/>
              <a:t>formas alternas o complementarias de generación de recursos </a:t>
            </a:r>
            <a:r>
              <a:rPr lang="es-ES" dirty="0"/>
              <a:t>en el medio rural, destacando entre ellas aquellas ligadas al turismo, pues cada vez es </a:t>
            </a:r>
            <a:r>
              <a:rPr lang="es-ES" b="1" dirty="0"/>
              <a:t>mayor el número de personas que viven en áreas rurales dedicadas al comercio y a la prestación de servicios</a:t>
            </a:r>
            <a:r>
              <a:rPr lang="es-ES" dirty="0"/>
              <a:t> de este tipo (Ramírez &amp; Arce, 2009). 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9571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0C4CBE-9DE2-1B4A-8132-1BC62E848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697" y="543627"/>
            <a:ext cx="8694539" cy="1096006"/>
          </a:xfrm>
        </p:spPr>
        <p:txBody>
          <a:bodyPr>
            <a:normAutofit fontScale="90000"/>
          </a:bodyPr>
          <a:lstStyle/>
          <a:p>
            <a:r>
              <a:rPr lang="es-MX" b="1" dirty="0"/>
              <a:t>Competencias emprendedoras.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D248F7-4072-FF46-AD19-E58DF35C37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127" y="1885869"/>
            <a:ext cx="6911200" cy="545703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MX" sz="2800" dirty="0">
              <a:effectLst/>
            </a:endParaRPr>
          </a:p>
          <a:p>
            <a:pPr marL="0" indent="0">
              <a:buNone/>
            </a:pPr>
            <a:r>
              <a:rPr lang="es-MX" sz="2800" dirty="0">
                <a:effectLst/>
              </a:rPr>
              <a:t>Palacios (1999) considera que </a:t>
            </a:r>
            <a:r>
              <a:rPr lang="es-MX" sz="2800" b="1" dirty="0">
                <a:effectLst/>
              </a:rPr>
              <a:t>para que una empresa sea exitosa hacen falta ideas con estrategias coherentes </a:t>
            </a:r>
            <a:r>
              <a:rPr lang="es-MX" sz="2800" dirty="0">
                <a:effectLst/>
              </a:rPr>
              <a:t>y un buen empresario que </a:t>
            </a:r>
            <a:r>
              <a:rPr lang="es-MX" sz="2800" b="1" dirty="0">
                <a:effectLst/>
              </a:rPr>
              <a:t>sea capaz de operar </a:t>
            </a:r>
            <a:r>
              <a:rPr lang="es-MX" sz="2800" dirty="0">
                <a:effectLst/>
              </a:rPr>
              <a:t>eficientemente el negocio, por lo que </a:t>
            </a:r>
            <a:r>
              <a:rPr lang="es-MX" sz="2800" dirty="0"/>
              <a:t>sugiere </a:t>
            </a:r>
            <a:r>
              <a:rPr lang="es-MX" sz="2800" b="1" dirty="0"/>
              <a:t>once</a:t>
            </a:r>
            <a:r>
              <a:rPr lang="es-MX" sz="2800" dirty="0"/>
              <a:t> competencias emprendedoras que </a:t>
            </a:r>
            <a:r>
              <a:rPr lang="es-MX" sz="2800" b="1" dirty="0"/>
              <a:t>son clave para el éxito de cualquier persona </a:t>
            </a:r>
            <a:r>
              <a:rPr lang="es-MX" sz="2800" dirty="0"/>
              <a:t>que desee iniciar o dar continuidad a un negocio</a:t>
            </a:r>
            <a:r>
              <a:rPr lang="es-MX" dirty="0"/>
              <a:t>.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7745E0B-3D9F-2245-9449-2B677386B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387928" y="2770908"/>
            <a:ext cx="3103418" cy="232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3331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63061" y="287429"/>
            <a:ext cx="8694539" cy="1496168"/>
          </a:xfrm>
        </p:spPr>
        <p:txBody>
          <a:bodyPr/>
          <a:lstStyle/>
          <a:p>
            <a:r>
              <a:rPr lang="es-MX" b="1" dirty="0"/>
              <a:t>Competencias</a:t>
            </a:r>
            <a:r>
              <a:rPr lang="es-MX" dirty="0"/>
              <a:t> (Palacios, 1999)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144983" y="2064329"/>
            <a:ext cx="8958092" cy="533712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MX" dirty="0"/>
              <a:t>1</a:t>
            </a:r>
            <a:r>
              <a:rPr lang="es-MX" b="1" dirty="0"/>
              <a:t>.- Espíritu emprendedor</a:t>
            </a:r>
            <a:r>
              <a:rPr lang="es-MX" dirty="0"/>
              <a:t>. </a:t>
            </a:r>
          </a:p>
          <a:p>
            <a:pPr marL="0" indent="0">
              <a:buNone/>
            </a:pPr>
            <a:r>
              <a:rPr lang="es-MX" dirty="0"/>
              <a:t>2. </a:t>
            </a:r>
            <a:r>
              <a:rPr lang="es-MX" b="1" dirty="0"/>
              <a:t>Necesidad de existir del negocio</a:t>
            </a:r>
            <a:r>
              <a:rPr lang="es-MX" dirty="0"/>
              <a:t>. </a:t>
            </a:r>
          </a:p>
          <a:p>
            <a:pPr marL="0" indent="0">
              <a:buNone/>
            </a:pPr>
            <a:r>
              <a:rPr lang="es-MX" dirty="0"/>
              <a:t>3. </a:t>
            </a:r>
            <a:r>
              <a:rPr lang="es-MX" b="1" dirty="0"/>
              <a:t>Experiencia técnica previa</a:t>
            </a:r>
            <a:r>
              <a:rPr lang="es-MX" dirty="0"/>
              <a:t>. </a:t>
            </a:r>
          </a:p>
          <a:p>
            <a:pPr marL="0" indent="0">
              <a:buNone/>
            </a:pPr>
            <a:r>
              <a:rPr lang="es-MX" dirty="0"/>
              <a:t>4</a:t>
            </a:r>
            <a:r>
              <a:rPr lang="es-MX" b="1" dirty="0"/>
              <a:t>.- Tolerancia al riesgo</a:t>
            </a:r>
            <a:r>
              <a:rPr lang="es-MX" dirty="0"/>
              <a:t>. </a:t>
            </a:r>
          </a:p>
          <a:p>
            <a:pPr marL="0" indent="0">
              <a:buNone/>
            </a:pPr>
            <a:r>
              <a:rPr lang="es-MX" dirty="0"/>
              <a:t>5. </a:t>
            </a:r>
            <a:r>
              <a:rPr lang="es-MX" b="1" dirty="0"/>
              <a:t>Trabajo arduo</a:t>
            </a:r>
            <a:r>
              <a:rPr lang="es-MX" dirty="0"/>
              <a:t>. </a:t>
            </a:r>
          </a:p>
          <a:p>
            <a:pPr marL="0" indent="0">
              <a:buNone/>
            </a:pPr>
            <a:r>
              <a:rPr lang="es-MX" dirty="0"/>
              <a:t>6. </a:t>
            </a:r>
            <a:r>
              <a:rPr lang="es-MX" b="1" dirty="0"/>
              <a:t>Capacidad para reponerse y aprender</a:t>
            </a:r>
            <a:r>
              <a:rPr lang="es-MX" dirty="0"/>
              <a:t>. </a:t>
            </a:r>
          </a:p>
          <a:p>
            <a:pPr marL="0" indent="0">
              <a:buNone/>
            </a:pPr>
            <a:r>
              <a:rPr lang="es-MX" dirty="0"/>
              <a:t>7. </a:t>
            </a:r>
            <a:r>
              <a:rPr lang="es-MX" b="1" dirty="0"/>
              <a:t>Sociedad tolerante</a:t>
            </a:r>
            <a:r>
              <a:rPr lang="es-MX" dirty="0"/>
              <a:t>. </a:t>
            </a:r>
          </a:p>
          <a:p>
            <a:pPr marL="0" indent="0">
              <a:buNone/>
            </a:pPr>
            <a:r>
              <a:rPr lang="es-MX" dirty="0"/>
              <a:t>8. </a:t>
            </a:r>
            <a:r>
              <a:rPr lang="es-MX" b="1" dirty="0"/>
              <a:t>Credibilidad.</a:t>
            </a:r>
            <a:r>
              <a:rPr lang="es-MX" dirty="0"/>
              <a:t> </a:t>
            </a:r>
          </a:p>
          <a:p>
            <a:pPr marL="0" indent="0">
              <a:buNone/>
            </a:pPr>
            <a:r>
              <a:rPr lang="es-MX" dirty="0"/>
              <a:t>9</a:t>
            </a:r>
            <a:r>
              <a:rPr lang="es-MX" b="1" dirty="0"/>
              <a:t>. Priorizar.</a:t>
            </a:r>
            <a:endParaRPr lang="es-MX" dirty="0"/>
          </a:p>
          <a:p>
            <a:pPr marL="0" indent="0">
              <a:buNone/>
            </a:pPr>
            <a:r>
              <a:rPr lang="es-MX" dirty="0"/>
              <a:t>10. </a:t>
            </a:r>
            <a:r>
              <a:rPr lang="es-MX" b="1" dirty="0"/>
              <a:t>Cultura familiar</a:t>
            </a:r>
            <a:r>
              <a:rPr lang="es-MX" dirty="0"/>
              <a:t>. </a:t>
            </a:r>
          </a:p>
          <a:p>
            <a:pPr marL="0" indent="0">
              <a:buNone/>
            </a:pPr>
            <a:r>
              <a:rPr lang="es-MX" dirty="0"/>
              <a:t>11</a:t>
            </a:r>
            <a:r>
              <a:rPr lang="es-MX" b="1" dirty="0"/>
              <a:t>. Profesionalismo del emprendedor</a:t>
            </a:r>
            <a:r>
              <a:rPr lang="es-MX" dirty="0"/>
              <a:t>. </a:t>
            </a:r>
            <a:endParaRPr lang="es-MX" sz="1654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" y="2960250"/>
            <a:ext cx="2317929" cy="154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81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8E966-4B45-6C47-ACDB-87570E8C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588" y="342848"/>
            <a:ext cx="8694539" cy="1496168"/>
          </a:xfrm>
        </p:spPr>
        <p:txBody>
          <a:bodyPr/>
          <a:lstStyle/>
          <a:p>
            <a:r>
              <a:rPr lang="es-MX" b="1" dirty="0">
                <a:effectLst/>
              </a:rPr>
              <a:t>Turismo alternativo.</a:t>
            </a:r>
            <a:r>
              <a:rPr lang="es-MX" dirty="0">
                <a:effectLst/>
              </a:rPr>
              <a:t/>
            </a:r>
            <a:br>
              <a:rPr lang="es-MX" dirty="0">
                <a:effectLst/>
              </a:rPr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37A924-4657-BC4D-B8A8-9D77AAD0D7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6109" y="1357745"/>
            <a:ext cx="7614516" cy="62483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MX" sz="2800" dirty="0">
                <a:effectLst/>
              </a:rPr>
              <a:t>La SECTUR (2004) ha dividido al turismo alternativo en </a:t>
            </a:r>
            <a:r>
              <a:rPr lang="es-MX" sz="2800" b="1" dirty="0">
                <a:effectLst/>
              </a:rPr>
              <a:t>tres grandes segmentos</a:t>
            </a:r>
            <a:r>
              <a:rPr lang="es-MX" sz="2800" dirty="0">
                <a:effectLst/>
              </a:rPr>
              <a:t>, cada uno </a:t>
            </a:r>
            <a:r>
              <a:rPr lang="es-MX" sz="2800" b="1" dirty="0">
                <a:effectLst/>
              </a:rPr>
              <a:t>compuesto por diversas actividades </a:t>
            </a:r>
            <a:r>
              <a:rPr lang="es-MX" sz="2800" dirty="0">
                <a:effectLst/>
              </a:rPr>
              <a:t>que, en sí, pueden requerir de guías, técnicas y equipos especializados: </a:t>
            </a:r>
          </a:p>
          <a:p>
            <a:pPr marL="0" indent="0">
              <a:buNone/>
            </a:pPr>
            <a:r>
              <a:rPr lang="es-MX" sz="2800" dirty="0">
                <a:effectLst/>
              </a:rPr>
              <a:t>    (</a:t>
            </a:r>
            <a:r>
              <a:rPr lang="es-MX" sz="2600" dirty="0">
                <a:effectLst/>
              </a:rPr>
              <a:t>1) Ecoturismo</a:t>
            </a:r>
          </a:p>
          <a:p>
            <a:pPr marL="0" indent="0">
              <a:buNone/>
            </a:pPr>
            <a:r>
              <a:rPr lang="es-MX" sz="2600" dirty="0">
                <a:effectLst/>
              </a:rPr>
              <a:t>    (2) Turismo de aventura</a:t>
            </a:r>
          </a:p>
          <a:p>
            <a:pPr marL="0" indent="0">
              <a:buNone/>
            </a:pPr>
            <a:r>
              <a:rPr lang="es-MX" sz="2600" dirty="0"/>
              <a:t>    (3) </a:t>
            </a:r>
            <a:r>
              <a:rPr lang="es-MX" sz="2600" dirty="0">
                <a:effectLst/>
              </a:rPr>
              <a:t>Turismo rural</a:t>
            </a:r>
          </a:p>
          <a:p>
            <a:pPr marL="0" indent="0">
              <a:buNone/>
            </a:pPr>
            <a:endParaRPr lang="es-MX" sz="2800" dirty="0">
              <a:effectLst/>
            </a:endParaRPr>
          </a:p>
          <a:p>
            <a:pPr marL="0" indent="0">
              <a:buNone/>
            </a:pPr>
            <a:r>
              <a:rPr lang="es-MX" sz="2800" dirty="0">
                <a:effectLst/>
              </a:rPr>
              <a:t>Que tienen como fin </a:t>
            </a:r>
            <a:r>
              <a:rPr lang="es-MX" sz="2800" b="1" dirty="0">
                <a:effectLst/>
              </a:rPr>
              <a:t>realizar actividades recreativas en contacto directo con la naturaleza </a:t>
            </a:r>
            <a:r>
              <a:rPr lang="es-MX" sz="2800" dirty="0">
                <a:effectLst/>
              </a:rPr>
              <a:t>y las </a:t>
            </a:r>
            <a:r>
              <a:rPr lang="es-MX" sz="2800" b="1" dirty="0">
                <a:effectLst/>
              </a:rPr>
              <a:t>expresiones culturales </a:t>
            </a:r>
            <a:r>
              <a:rPr lang="es-MX" sz="2800" dirty="0">
                <a:effectLst/>
              </a:rPr>
              <a:t>propias de cada lugar, fomentando el compromiso de:</a:t>
            </a:r>
          </a:p>
          <a:p>
            <a:pPr lvl="1"/>
            <a:r>
              <a:rPr lang="es-MX" sz="2600" dirty="0">
                <a:effectLst/>
              </a:rPr>
              <a:t>conocer, </a:t>
            </a:r>
          </a:p>
          <a:p>
            <a:pPr lvl="1"/>
            <a:r>
              <a:rPr lang="es-MX" sz="2600" dirty="0">
                <a:effectLst/>
              </a:rPr>
              <a:t>respetar,</a:t>
            </a:r>
          </a:p>
          <a:p>
            <a:pPr lvl="1"/>
            <a:r>
              <a:rPr lang="es-MX" sz="2600" dirty="0">
                <a:effectLst/>
              </a:rPr>
              <a:t>disfrutar </a:t>
            </a:r>
          </a:p>
          <a:p>
            <a:pPr lvl="1"/>
            <a:r>
              <a:rPr lang="es-MX" sz="2600" dirty="0">
                <a:effectLst/>
              </a:rPr>
              <a:t>y participar </a:t>
            </a:r>
          </a:p>
          <a:p>
            <a:pPr marL="0" indent="0">
              <a:buNone/>
            </a:pPr>
            <a:r>
              <a:rPr lang="es-MX" sz="2800" dirty="0">
                <a:effectLst/>
              </a:rPr>
              <a:t>en la conservación de los recursos naturales y culturales.</a:t>
            </a:r>
            <a:r>
              <a:rPr lang="es-MX" sz="2800" dirty="0"/>
              <a:t> </a:t>
            </a:r>
            <a:endParaRPr lang="es-MX" sz="2800" dirty="0">
              <a:effectLst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21623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D1765B-66E4-5E49-8448-3181C350B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6665" y="910883"/>
            <a:ext cx="8694539" cy="1496168"/>
          </a:xfrm>
        </p:spPr>
        <p:txBody>
          <a:bodyPr>
            <a:normAutofit/>
          </a:bodyPr>
          <a:lstStyle/>
          <a:p>
            <a:r>
              <a:rPr lang="es-MX" b="1" dirty="0"/>
              <a:t>Método y materiales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4E6A0D-CDA0-244C-92A5-40F587644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756" y="3294132"/>
            <a:ext cx="8694539" cy="3597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646" dirty="0"/>
              <a:t>El estudio en general consta de tres fases:</a:t>
            </a:r>
          </a:p>
          <a:p>
            <a:pPr marL="504017" lvl="1" indent="0">
              <a:buNone/>
            </a:pPr>
            <a:r>
              <a:rPr lang="es-MX" dirty="0"/>
              <a:t>(1) diagnóstico, </a:t>
            </a:r>
          </a:p>
          <a:p>
            <a:pPr marL="504017" lvl="1" indent="0">
              <a:buNone/>
            </a:pPr>
            <a:r>
              <a:rPr lang="es-MX" dirty="0"/>
              <a:t>(2) diseño </a:t>
            </a:r>
          </a:p>
          <a:p>
            <a:pPr marL="504017" lvl="1" indent="0">
              <a:buNone/>
            </a:pPr>
            <a:r>
              <a:rPr lang="es-MX" dirty="0"/>
              <a:t>(3) validación del programa.</a:t>
            </a:r>
          </a:p>
        </p:txBody>
      </p:sp>
    </p:spTree>
    <p:extLst>
      <p:ext uri="{BB962C8B-B14F-4D97-AF65-F5344CB8AC3E}">
        <p14:creationId xmlns:p14="http://schemas.microsoft.com/office/powerpoint/2010/main" val="2180397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4E118A-FBAE-6348-AE2F-3008D9990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4655" y="2216726"/>
            <a:ext cx="6676647" cy="292588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es-MX" sz="2646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Autor</a:t>
            </a:r>
          </a:p>
          <a:p>
            <a:pPr marL="0" indent="0" algn="ctr">
              <a:buNone/>
            </a:pPr>
            <a:r>
              <a:rPr lang="es-MX" dirty="0"/>
              <a:t>C.Dr. Elvira Paredes Estrada</a:t>
            </a:r>
          </a:p>
          <a:p>
            <a:pPr marL="0" indent="0" algn="ctr">
              <a:buNone/>
            </a:pPr>
            <a:r>
              <a:rPr lang="es-MX" dirty="0"/>
              <a:t>Universidad Anáhuac Mayab.  Mérida, Yucatán</a:t>
            </a:r>
          </a:p>
          <a:p>
            <a:pPr marL="0" indent="0" algn="ctr">
              <a:buNone/>
            </a:pPr>
            <a:r>
              <a:rPr lang="es-MX" dirty="0"/>
              <a:t>Correo: elvira.paredese@gmail.com</a:t>
            </a:r>
          </a:p>
          <a:p>
            <a:pPr marL="0" indent="0" algn="ctr">
              <a:buNone/>
            </a:pPr>
            <a:r>
              <a:rPr lang="es-MX" dirty="0"/>
              <a:t> 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866866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77C6FE-EFBE-AB4E-94B7-F6268AEB5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424" y="397841"/>
            <a:ext cx="8694539" cy="1096006"/>
          </a:xfrm>
        </p:spPr>
        <p:txBody>
          <a:bodyPr>
            <a:normAutofit fontScale="90000"/>
          </a:bodyPr>
          <a:lstStyle/>
          <a:p>
            <a:r>
              <a:rPr lang="es-MX" b="1" dirty="0">
                <a:effectLst/>
              </a:rPr>
              <a:t>Fase</a:t>
            </a:r>
            <a:r>
              <a:rPr lang="es-MX" b="1" dirty="0"/>
              <a:t> </a:t>
            </a:r>
            <a:r>
              <a:rPr lang="es-MX" b="1" dirty="0">
                <a:effectLst/>
              </a:rPr>
              <a:t>I. Diagnóstico</a:t>
            </a:r>
            <a:r>
              <a:rPr lang="es-MX" dirty="0">
                <a:effectLst/>
              </a:rPr>
              <a:t/>
            </a:r>
            <a:br>
              <a:rPr lang="es-MX" dirty="0">
                <a:effectLst/>
              </a:rPr>
            </a:br>
            <a:endParaRPr lang="es-MX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66104174-3750-B84D-9DAB-DD6BFD5FE4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103858"/>
              </p:ext>
            </p:extLst>
          </p:nvPr>
        </p:nvGraphicFramePr>
        <p:xfrm>
          <a:off x="13849" y="983673"/>
          <a:ext cx="10025211" cy="675697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773768">
                  <a:extLst>
                    <a:ext uri="{9D8B030D-6E8A-4147-A177-3AD203B41FA5}">
                      <a16:colId xmlns:a16="http://schemas.microsoft.com/office/drawing/2014/main" val="1189754028"/>
                    </a:ext>
                  </a:extLst>
                </a:gridCol>
                <a:gridCol w="1271189">
                  <a:extLst>
                    <a:ext uri="{9D8B030D-6E8A-4147-A177-3AD203B41FA5}">
                      <a16:colId xmlns:a16="http://schemas.microsoft.com/office/drawing/2014/main" val="405050950"/>
                    </a:ext>
                  </a:extLst>
                </a:gridCol>
                <a:gridCol w="1510689">
                  <a:extLst>
                    <a:ext uri="{9D8B030D-6E8A-4147-A177-3AD203B41FA5}">
                      <a16:colId xmlns:a16="http://schemas.microsoft.com/office/drawing/2014/main" val="934794287"/>
                    </a:ext>
                  </a:extLst>
                </a:gridCol>
                <a:gridCol w="1823884">
                  <a:extLst>
                    <a:ext uri="{9D8B030D-6E8A-4147-A177-3AD203B41FA5}">
                      <a16:colId xmlns:a16="http://schemas.microsoft.com/office/drawing/2014/main" val="174272643"/>
                    </a:ext>
                  </a:extLst>
                </a:gridCol>
                <a:gridCol w="1658076">
                  <a:extLst>
                    <a:ext uri="{9D8B030D-6E8A-4147-A177-3AD203B41FA5}">
                      <a16:colId xmlns:a16="http://schemas.microsoft.com/office/drawing/2014/main" val="2751541405"/>
                    </a:ext>
                  </a:extLst>
                </a:gridCol>
                <a:gridCol w="2987605">
                  <a:extLst>
                    <a:ext uri="{9D8B030D-6E8A-4147-A177-3AD203B41FA5}">
                      <a16:colId xmlns:a16="http://schemas.microsoft.com/office/drawing/2014/main" val="2758419592"/>
                    </a:ext>
                  </a:extLst>
                </a:gridCol>
              </a:tblGrid>
              <a:tr h="367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Fase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Paradigma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tipo y diseño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Objetivo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instrumento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Sujetos (informantes clave)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b"/>
                </a:tc>
                <a:extLst>
                  <a:ext uri="{0D108BD9-81ED-4DB2-BD59-A6C34878D82A}">
                    <a16:rowId xmlns:a16="http://schemas.microsoft.com/office/drawing/2014/main" val="292073283"/>
                  </a:ext>
                </a:extLst>
              </a:tr>
              <a:tr h="304238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 I   Diagnóstico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Cualitativo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b="1" dirty="0">
                          <a:effectLst/>
                        </a:rPr>
                        <a:t>Tipo: </a:t>
                      </a:r>
                      <a:r>
                        <a:rPr lang="es-MX" sz="1800" dirty="0">
                          <a:effectLst/>
                        </a:rPr>
                        <a:t>Exploratorio y luego descriptivo, </a:t>
                      </a:r>
                      <a:r>
                        <a:rPr lang="es-MX" sz="1800" b="1" dirty="0">
                          <a:effectLst/>
                        </a:rPr>
                        <a:t>Diseño:</a:t>
                      </a:r>
                      <a:r>
                        <a:rPr lang="es-MX" sz="1800" dirty="0">
                          <a:effectLst/>
                        </a:rPr>
                        <a:t> no experimental transversal. </a:t>
                      </a:r>
                      <a:r>
                        <a:rPr lang="es-MX" sz="1800" b="1" dirty="0">
                          <a:effectLst/>
                        </a:rPr>
                        <a:t>Método:</a:t>
                      </a:r>
                      <a:r>
                        <a:rPr lang="es-MX" sz="1800" dirty="0">
                          <a:effectLst/>
                        </a:rPr>
                        <a:t> trabajo de campo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b="1" dirty="0">
                          <a:effectLst/>
                        </a:rPr>
                        <a:t>Técnica: </a:t>
                      </a:r>
                      <a:r>
                        <a:rPr lang="es-MX" sz="1800" dirty="0">
                          <a:effectLst/>
                        </a:rPr>
                        <a:t>entrevista para la parte cualitativa y encuesta para la cuantitativa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Identificación de las causas de alta mortalidad  en empresas de turismo alternativo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Guía de entrevista 1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1 Coordinador de turismo de Naturaleza de la Secretaría de Fomento Turístico en Yucatán (SEFOTUR).                                               1 Coordinador de Ecoturismo de la Comisión para el Desarrollo de los Pueblos Indígenas (CNDPI) en Yucatán.                                                     1 Exfuncionario de CONABIO.                                  3 Comisarios.                                          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extLst>
                  <a:ext uri="{0D108BD9-81ED-4DB2-BD59-A6C34878D82A}">
                    <a16:rowId xmlns:a16="http://schemas.microsoft.com/office/drawing/2014/main" val="789101571"/>
                  </a:ext>
                </a:extLst>
              </a:tr>
              <a:tr h="608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Guía de entrevista 2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10 Empresarios. 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extLst>
                  <a:ext uri="{0D108BD9-81ED-4DB2-BD59-A6C34878D82A}">
                    <a16:rowId xmlns:a16="http://schemas.microsoft.com/office/drawing/2014/main" val="2954579960"/>
                  </a:ext>
                </a:extLst>
              </a:tr>
              <a:tr h="273814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Cuantitativo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Medición de las competencias emprendedoras por empresa para detectar los puntajes bajos, considerados como áreas de oportunidad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Cuestionario de Palacios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32 integrantes de dos empresas de turismo alternativo 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extLst>
                  <a:ext uri="{0D108BD9-81ED-4DB2-BD59-A6C34878D82A}">
                    <a16:rowId xmlns:a16="http://schemas.microsoft.com/office/drawing/2014/main" val="1249892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5208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989742-3889-F245-B690-F343BFA29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003" y="758484"/>
            <a:ext cx="8694539" cy="1496168"/>
          </a:xfrm>
        </p:spPr>
        <p:txBody>
          <a:bodyPr/>
          <a:lstStyle/>
          <a:p>
            <a:r>
              <a:rPr lang="es-MX" b="1" dirty="0"/>
              <a:t>Fase II: diseño del programa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CCD10064-CCEC-3E4A-BCA4-239551ECCE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2063051"/>
              </p:ext>
            </p:extLst>
          </p:nvPr>
        </p:nvGraphicFramePr>
        <p:xfrm>
          <a:off x="2433228" y="2739560"/>
          <a:ext cx="7536557" cy="3065494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235476">
                  <a:extLst>
                    <a:ext uri="{9D8B030D-6E8A-4147-A177-3AD203B41FA5}">
                      <a16:colId xmlns:a16="http://schemas.microsoft.com/office/drawing/2014/main" val="2040161986"/>
                    </a:ext>
                  </a:extLst>
                </a:gridCol>
                <a:gridCol w="2509131">
                  <a:extLst>
                    <a:ext uri="{9D8B030D-6E8A-4147-A177-3AD203B41FA5}">
                      <a16:colId xmlns:a16="http://schemas.microsoft.com/office/drawing/2014/main" val="2698992075"/>
                    </a:ext>
                  </a:extLst>
                </a:gridCol>
                <a:gridCol w="1555417">
                  <a:extLst>
                    <a:ext uri="{9D8B030D-6E8A-4147-A177-3AD203B41FA5}">
                      <a16:colId xmlns:a16="http://schemas.microsoft.com/office/drawing/2014/main" val="1437397870"/>
                    </a:ext>
                  </a:extLst>
                </a:gridCol>
                <a:gridCol w="2236533">
                  <a:extLst>
                    <a:ext uri="{9D8B030D-6E8A-4147-A177-3AD203B41FA5}">
                      <a16:colId xmlns:a16="http://schemas.microsoft.com/office/drawing/2014/main" val="20988875"/>
                    </a:ext>
                  </a:extLst>
                </a:gridCol>
              </a:tblGrid>
              <a:tr h="80478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Fase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Objetivo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Resultado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Sujetos (participantes)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/>
                </a:tc>
                <a:extLst>
                  <a:ext uri="{0D108BD9-81ED-4DB2-BD59-A6C34878D82A}">
                    <a16:rowId xmlns:a16="http://schemas.microsoft.com/office/drawing/2014/main" val="3368650799"/>
                  </a:ext>
                </a:extLst>
              </a:tr>
              <a:tr h="2260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II. Diseño del programa 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Elaboración del programa para desarrollar las competencias emprendedoras en las empresas en intervención.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Programa a utilizar en la intervención como proceso de cambio. 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Se Especificarán en la fase III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/>
                </a:tc>
                <a:extLst>
                  <a:ext uri="{0D108BD9-81ED-4DB2-BD59-A6C34878D82A}">
                    <a16:rowId xmlns:a16="http://schemas.microsoft.com/office/drawing/2014/main" val="1005274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020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58F88E-068B-D846-A294-568644AE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667" y="166316"/>
            <a:ext cx="7508848" cy="1496168"/>
          </a:xfrm>
        </p:spPr>
        <p:txBody>
          <a:bodyPr>
            <a:normAutofit fontScale="90000"/>
          </a:bodyPr>
          <a:lstStyle/>
          <a:p>
            <a:r>
              <a:rPr lang="es-MX" sz="4000" b="1" dirty="0"/>
              <a:t>Fase III: Implementación y validación del programa 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81FF25F-E176-3442-9302-ECB6F9A1E23A}"/>
              </a:ext>
            </a:extLst>
          </p:cNvPr>
          <p:cNvSpPr txBox="1"/>
          <p:nvPr/>
        </p:nvSpPr>
        <p:spPr>
          <a:xfrm>
            <a:off x="1288473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34FAA34D-151A-E24A-B3D0-FA1965DFA1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7597318"/>
              </p:ext>
            </p:extLst>
          </p:nvPr>
        </p:nvGraphicFramePr>
        <p:xfrm>
          <a:off x="0" y="1283732"/>
          <a:ext cx="10080625" cy="64569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456">
                  <a:extLst>
                    <a:ext uri="{9D8B030D-6E8A-4147-A177-3AD203B41FA5}">
                      <a16:colId xmlns:a16="http://schemas.microsoft.com/office/drawing/2014/main" val="3913716766"/>
                    </a:ext>
                  </a:extLst>
                </a:gridCol>
                <a:gridCol w="501117">
                  <a:extLst>
                    <a:ext uri="{9D8B030D-6E8A-4147-A177-3AD203B41FA5}">
                      <a16:colId xmlns:a16="http://schemas.microsoft.com/office/drawing/2014/main" val="1208889708"/>
                    </a:ext>
                  </a:extLst>
                </a:gridCol>
                <a:gridCol w="1579938">
                  <a:extLst>
                    <a:ext uri="{9D8B030D-6E8A-4147-A177-3AD203B41FA5}">
                      <a16:colId xmlns:a16="http://schemas.microsoft.com/office/drawing/2014/main" val="2015034529"/>
                    </a:ext>
                  </a:extLst>
                </a:gridCol>
                <a:gridCol w="1654496">
                  <a:extLst>
                    <a:ext uri="{9D8B030D-6E8A-4147-A177-3AD203B41FA5}">
                      <a16:colId xmlns:a16="http://schemas.microsoft.com/office/drawing/2014/main" val="837116662"/>
                    </a:ext>
                  </a:extLst>
                </a:gridCol>
                <a:gridCol w="1336101">
                  <a:extLst>
                    <a:ext uri="{9D8B030D-6E8A-4147-A177-3AD203B41FA5}">
                      <a16:colId xmlns:a16="http://schemas.microsoft.com/office/drawing/2014/main" val="3858686837"/>
                    </a:ext>
                  </a:extLst>
                </a:gridCol>
                <a:gridCol w="3061129">
                  <a:extLst>
                    <a:ext uri="{9D8B030D-6E8A-4147-A177-3AD203B41FA5}">
                      <a16:colId xmlns:a16="http://schemas.microsoft.com/office/drawing/2014/main" val="1358562423"/>
                    </a:ext>
                  </a:extLst>
                </a:gridCol>
                <a:gridCol w="1447388">
                  <a:extLst>
                    <a:ext uri="{9D8B030D-6E8A-4147-A177-3AD203B41FA5}">
                      <a16:colId xmlns:a16="http://schemas.microsoft.com/office/drawing/2014/main" val="648710408"/>
                    </a:ext>
                  </a:extLst>
                </a:gridCol>
              </a:tblGrid>
              <a:tr h="7611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Fase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600" dirty="0">
                          <a:effectLst/>
                        </a:rPr>
                        <a:t>Paradigma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600" dirty="0">
                          <a:effectLst/>
                        </a:rPr>
                        <a:t>Tipo y diseño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600" dirty="0">
                          <a:effectLst/>
                        </a:rPr>
                        <a:t>Objetivo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600" dirty="0">
                          <a:effectLst/>
                        </a:rPr>
                        <a:t>Instrumento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600">
                          <a:effectLst/>
                        </a:rPr>
                        <a:t>Sujetos (muestra)</a:t>
                      </a:r>
                      <a:endParaRPr lang="es-MX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600" dirty="0">
                          <a:effectLst/>
                        </a:rPr>
                        <a:t>Indicador </a:t>
                      </a:r>
                      <a:endParaRPr lang="es-MX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extLst>
                  <a:ext uri="{0D108BD9-81ED-4DB2-BD59-A6C34878D82A}">
                    <a16:rowId xmlns:a16="http://schemas.microsoft.com/office/drawing/2014/main" val="3596471463"/>
                  </a:ext>
                </a:extLst>
              </a:tr>
              <a:tr h="189857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III Implementación 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vert="vert27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Cuantitativo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vert="vert270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b="1" dirty="0">
                          <a:effectLst/>
                        </a:rPr>
                        <a:t>Tipo: </a:t>
                      </a:r>
                      <a:r>
                        <a:rPr lang="es-MX" sz="1800" dirty="0">
                          <a:effectLst/>
                        </a:rPr>
                        <a:t>explicativo, </a:t>
                      </a:r>
                      <a:r>
                        <a:rPr lang="es-MX" sz="1800" b="1" dirty="0">
                          <a:effectLst/>
                        </a:rPr>
                        <a:t>Diseño: </a:t>
                      </a:r>
                      <a:r>
                        <a:rPr lang="es-MX" sz="1800" dirty="0">
                          <a:effectLst/>
                        </a:rPr>
                        <a:t>pre experimental. </a:t>
                      </a:r>
                      <a:r>
                        <a:rPr lang="es-MX" sz="1800" b="1" dirty="0">
                          <a:effectLst/>
                        </a:rPr>
                        <a:t>Método: </a:t>
                      </a:r>
                      <a:r>
                        <a:rPr lang="es-MX" sz="1800" dirty="0">
                          <a:effectLst/>
                        </a:rPr>
                        <a:t>experimental.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b="1" dirty="0">
                          <a:effectLst/>
                        </a:rPr>
                        <a:t>Técnica: </a:t>
                      </a:r>
                      <a:r>
                        <a:rPr lang="es-MX" sz="1800" dirty="0">
                          <a:effectLst/>
                        </a:rPr>
                        <a:t>cuestionario.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Pre- test: Medición inicial de las competencias emprendedoras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Cuestionario de Palacios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Participaron 32  integrantes de empresas de turismo alternativo (Empresa Temozón,  16 personas,  Empresa Yaxcabá,  16 personas).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Media, Desviación estándar, Puntaje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extLst>
                  <a:ext uri="{0D108BD9-81ED-4DB2-BD59-A6C34878D82A}">
                    <a16:rowId xmlns:a16="http://schemas.microsoft.com/office/drawing/2014/main" val="1585387624"/>
                  </a:ext>
                </a:extLst>
              </a:tr>
              <a:tr h="189857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Aplicación del programa 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Programa elaborado 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Participaron 32 integrantes de empresas de turismo alternativo. Empresa Temozón, 16 personas y empresa Yaxcabá, 16 personas)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Evaluaciones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extLst>
                  <a:ext uri="{0D108BD9-81ED-4DB2-BD59-A6C34878D82A}">
                    <a16:rowId xmlns:a16="http://schemas.microsoft.com/office/drawing/2014/main" val="717145047"/>
                  </a:ext>
                </a:extLst>
              </a:tr>
              <a:tr h="189857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Post- test: Medición final  de las competencias emprendedoras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Cuestionario  de Palacios</a:t>
                      </a:r>
                      <a:endParaRPr lang="es-MX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Participaron 32 integrantes de empresas de turismo alternativo (Empresa Temozón, 16 personas,  Empresa Yaxcabá,  16 personas).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Media, Desviación estándar, Puntaje</a:t>
                      </a:r>
                      <a:endParaRPr lang="es-MX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752" marR="36752" marT="0" marB="0" anchor="ctr"/>
                </a:tc>
                <a:extLst>
                  <a:ext uri="{0D108BD9-81ED-4DB2-BD59-A6C34878D82A}">
                    <a16:rowId xmlns:a16="http://schemas.microsoft.com/office/drawing/2014/main" val="3450120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199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2D078C-22BF-6D4E-8372-F18C752DB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443" y="328993"/>
            <a:ext cx="8694539" cy="1496168"/>
          </a:xfrm>
        </p:spPr>
        <p:txBody>
          <a:bodyPr/>
          <a:lstStyle/>
          <a:p>
            <a:r>
              <a:rPr lang="es-MX" b="1" dirty="0"/>
              <a:t>Resultados y resultados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83EAEB6C-7386-E54D-AF46-7BB2B89FF4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023534"/>
              </p:ext>
            </p:extLst>
          </p:nvPr>
        </p:nvGraphicFramePr>
        <p:xfrm>
          <a:off x="-1" y="1385455"/>
          <a:ext cx="10080625" cy="412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F171F112-7CD7-E543-B770-049078DC9D19}"/>
              </a:ext>
            </a:extLst>
          </p:cNvPr>
          <p:cNvSpPr/>
          <p:nvPr/>
        </p:nvSpPr>
        <p:spPr>
          <a:xfrm>
            <a:off x="2854035" y="5914059"/>
            <a:ext cx="71285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Contraste de medias pre-test y post-test de la empresa Temozón.</a:t>
            </a:r>
            <a:r>
              <a:rPr lang="es-MX" dirty="0"/>
              <a:t> </a:t>
            </a:r>
          </a:p>
          <a:p>
            <a:r>
              <a:rPr lang="es-MX" dirty="0"/>
              <a:t>En cuanto a los resultados por competencia emprendedora, </a:t>
            </a:r>
            <a:r>
              <a:rPr lang="es-MX" b="1" dirty="0"/>
              <a:t>la única que tuvo diferencia significativa fue Cualidades del emprendedo</a:t>
            </a:r>
            <a:r>
              <a:rPr lang="es-MX" dirty="0"/>
              <a:t>r (t=-4.261, p&lt;0.01), las cuales mejoraron como resultado del programa.</a:t>
            </a:r>
          </a:p>
        </p:txBody>
      </p:sp>
    </p:spTree>
    <p:extLst>
      <p:ext uri="{BB962C8B-B14F-4D97-AF65-F5344CB8AC3E}">
        <p14:creationId xmlns:p14="http://schemas.microsoft.com/office/powerpoint/2010/main" val="5835121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1B01CC7C-9E75-E544-B509-1264D8FF36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1197625"/>
              </p:ext>
            </p:extLst>
          </p:nvPr>
        </p:nvGraphicFramePr>
        <p:xfrm>
          <a:off x="0" y="748145"/>
          <a:ext cx="10080625" cy="4918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A2896491-9AF9-F344-9F41-FC2F40CC7D0E}"/>
              </a:ext>
            </a:extLst>
          </p:cNvPr>
          <p:cNvSpPr/>
          <p:nvPr/>
        </p:nvSpPr>
        <p:spPr>
          <a:xfrm>
            <a:off x="2687780" y="6026728"/>
            <a:ext cx="7166521" cy="1429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Contraste de medias pre-test y post-test de la empresa Yaxcabá.</a:t>
            </a:r>
            <a:r>
              <a:rPr lang="es-MX" dirty="0"/>
              <a:t> se observó que en los resultados generales no hay diferencia significativa, aunque si hay </a:t>
            </a:r>
            <a:r>
              <a:rPr lang="es-MX" b="1" dirty="0"/>
              <a:t>ligera diferencia a favor del post-test y en cuanto a Experiencia técnica previa</a:t>
            </a:r>
            <a:r>
              <a:rPr lang="es-MX" dirty="0"/>
              <a:t> (t=-2.219, p&lt;0.05).</a:t>
            </a:r>
          </a:p>
          <a:p>
            <a:r>
              <a:rPr lang="es-MX" sz="1488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MX" sz="1488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31662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B76B4E-51A0-EE48-AC00-7AD7E350B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716" y="315138"/>
            <a:ext cx="8694539" cy="1496168"/>
          </a:xfrm>
        </p:spPr>
        <p:txBody>
          <a:bodyPr/>
          <a:lstStyle/>
          <a:p>
            <a:r>
              <a:rPr lang="es-MX" b="1" dirty="0"/>
              <a:t>Discusión. 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004F6FE-92EE-EF4B-86FE-E2C2A655B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4025" y="1063222"/>
            <a:ext cx="7766600" cy="6677428"/>
          </a:xfrm>
        </p:spPr>
        <p:txBody>
          <a:bodyPr>
            <a:normAutofit lnSpcReduction="10000"/>
          </a:bodyPr>
          <a:lstStyle/>
          <a:p>
            <a:r>
              <a:rPr lang="es-MX" dirty="0"/>
              <a:t>El programa </a:t>
            </a:r>
            <a:r>
              <a:rPr lang="es-MX" b="1" dirty="0"/>
              <a:t>concuerda</a:t>
            </a:r>
            <a:r>
              <a:rPr lang="es-MX" dirty="0"/>
              <a:t> con </a:t>
            </a:r>
            <a:r>
              <a:rPr lang="es-ES" dirty="0"/>
              <a:t>Ramírez y Arce (2009) en cuanto a que el turismo alternativo es una actividad productiva que </a:t>
            </a:r>
            <a:r>
              <a:rPr lang="es-ES" b="1" dirty="0"/>
              <a:t>requiere de ciertas características especiales</a:t>
            </a:r>
            <a:r>
              <a:rPr lang="es-ES" dirty="0"/>
              <a:t> en el oferente, una combinación de </a:t>
            </a:r>
            <a:r>
              <a:rPr lang="es-ES" b="1" dirty="0"/>
              <a:t>factores empresariales </a:t>
            </a:r>
            <a:r>
              <a:rPr lang="es-ES" dirty="0"/>
              <a:t>y </a:t>
            </a:r>
            <a:r>
              <a:rPr lang="es-ES" b="1" dirty="0"/>
              <a:t>emprendedores </a:t>
            </a:r>
            <a:r>
              <a:rPr lang="es-ES" dirty="0"/>
              <a:t>como:</a:t>
            </a:r>
          </a:p>
          <a:p>
            <a:pPr lvl="1"/>
            <a:r>
              <a:rPr lang="es-ES" dirty="0"/>
              <a:t>cultura,</a:t>
            </a:r>
          </a:p>
          <a:p>
            <a:pPr lvl="1"/>
            <a:r>
              <a:rPr lang="es-ES" dirty="0"/>
              <a:t>estrategia, </a:t>
            </a:r>
          </a:p>
          <a:p>
            <a:pPr lvl="1"/>
            <a:r>
              <a:rPr lang="es-ES" dirty="0"/>
              <a:t>actitud emprendedora individual </a:t>
            </a:r>
          </a:p>
          <a:p>
            <a:pPr lvl="1"/>
            <a:r>
              <a:rPr lang="es-ES" dirty="0"/>
              <a:t>y a la vez vocación asociativa para incursionar, mantenerse y alcanzar el éxito.</a:t>
            </a:r>
          </a:p>
          <a:p>
            <a:r>
              <a:rPr lang="es-ES" dirty="0"/>
              <a:t>Es </a:t>
            </a:r>
            <a:r>
              <a:rPr lang="es-ES" b="1" dirty="0"/>
              <a:t>necesario mejorar las competencias emprendedoras </a:t>
            </a:r>
            <a:r>
              <a:rPr lang="es-ES" dirty="0"/>
              <a:t>para que las cooperativas participantes se encuentren </a:t>
            </a:r>
            <a:r>
              <a:rPr lang="es-ES" b="1" dirty="0"/>
              <a:t>mejor preparadas para enfrentar los retos </a:t>
            </a:r>
            <a:r>
              <a:rPr lang="es-ES" dirty="0"/>
              <a:t>de la actualidad en cuanto a dichas competencias.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15537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402CFBD-C112-214D-8E85-1F8C504EE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7673" y="512618"/>
            <a:ext cx="7315200" cy="6747164"/>
          </a:xfrm>
        </p:spPr>
        <p:txBody>
          <a:bodyPr>
            <a:normAutofit/>
          </a:bodyPr>
          <a:lstStyle/>
          <a:p>
            <a:r>
              <a:rPr lang="es-ES" dirty="0"/>
              <a:t>El programa solo demostró ser eficaz en </a:t>
            </a:r>
            <a:r>
              <a:rPr lang="es-ES" b="1" dirty="0"/>
              <a:t>cuanto a Cualidades del emprendedor, como se vio en la Unidad de análisis 1 </a:t>
            </a:r>
            <a:r>
              <a:rPr lang="es-ES" dirty="0"/>
              <a:t>(</a:t>
            </a:r>
            <a:r>
              <a:rPr lang="es-ES" dirty="0" err="1"/>
              <a:t>Temozón</a:t>
            </a:r>
            <a:r>
              <a:rPr lang="es-ES" dirty="0"/>
              <a:t>), y en </a:t>
            </a:r>
            <a:r>
              <a:rPr lang="es-ES" b="1" dirty="0"/>
              <a:t>Experiencia técnica previa, como se obtuvo en la Unidad de análisis 2</a:t>
            </a:r>
            <a:r>
              <a:rPr lang="es-ES" dirty="0"/>
              <a:t> (</a:t>
            </a:r>
            <a:r>
              <a:rPr lang="es-ES" dirty="0" err="1"/>
              <a:t>Yaxcabá</a:t>
            </a:r>
            <a:r>
              <a:rPr lang="es-ES" dirty="0"/>
              <a:t>). </a:t>
            </a:r>
          </a:p>
          <a:p>
            <a:r>
              <a:rPr lang="es-ES" dirty="0"/>
              <a:t>Por lo tanto, </a:t>
            </a:r>
            <a:r>
              <a:rPr lang="es-ES" b="1" dirty="0"/>
              <a:t>el programa ayuda a mejorar las cualidades emprendedoras y a mejorar la experiencia técnica</a:t>
            </a:r>
            <a:r>
              <a:rPr lang="es-ES" dirty="0"/>
              <a:t>, ayudando a que la gente </a:t>
            </a:r>
            <a:r>
              <a:rPr lang="es-ES" b="1" dirty="0"/>
              <a:t>valore la posibilidad de emprender y mejorar sus conocimientos, habilidades y actitudes hacia su labor,</a:t>
            </a:r>
            <a:r>
              <a:rPr lang="es-ES" dirty="0"/>
              <a:t> lo que concuerda con De la Vega (2004).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929294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0B92B5-CB01-684D-91FA-BD7FE1A31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527" y="138545"/>
            <a:ext cx="7426037" cy="73706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/>
              <a:t>El programa se </a:t>
            </a:r>
            <a:r>
              <a:rPr lang="es-ES" b="1" dirty="0"/>
              <a:t>enfocó al desarrollo de las competencias emprendedoras</a:t>
            </a:r>
            <a:r>
              <a:rPr lang="es-ES" dirty="0"/>
              <a:t>, pero sobre todo, al </a:t>
            </a:r>
            <a:r>
              <a:rPr lang="es-ES" b="1" dirty="0"/>
              <a:t>proceso de comunicación y al manejo de conflictos</a:t>
            </a:r>
          </a:p>
          <a:p>
            <a:endParaRPr lang="es-ES" dirty="0"/>
          </a:p>
          <a:p>
            <a:pPr marL="0" indent="0">
              <a:buNone/>
            </a:pPr>
            <a:r>
              <a:rPr lang="es-MX" b="1" dirty="0"/>
              <a:t>Muchas micro o pequeñas empresas generan conflictos al interior de sus propias comunidades</a:t>
            </a:r>
            <a:r>
              <a:rPr lang="es-MX" dirty="0"/>
              <a:t>, lo que se traduce en:</a:t>
            </a:r>
          </a:p>
          <a:p>
            <a:pPr lvl="1"/>
            <a:r>
              <a:rPr lang="es-MX" dirty="0"/>
              <a:t>falta de capacitación, </a:t>
            </a:r>
          </a:p>
          <a:p>
            <a:pPr lvl="1"/>
            <a:r>
              <a:rPr lang="es-MX" dirty="0"/>
              <a:t>poca orientación al trabajo en equipo </a:t>
            </a:r>
          </a:p>
          <a:p>
            <a:pPr lvl="1"/>
            <a:r>
              <a:rPr lang="es-MX" dirty="0"/>
              <a:t>y poca tolerancia al fracaso, </a:t>
            </a:r>
          </a:p>
          <a:p>
            <a:pPr marL="0" indent="0">
              <a:buNone/>
            </a:pPr>
            <a:r>
              <a:rPr lang="es-MX" dirty="0"/>
              <a:t>desvaneciéndose los deseos de emprender y cambiándolos por </a:t>
            </a:r>
            <a:r>
              <a:rPr lang="es-MX" b="1" dirty="0"/>
              <a:t>dependencia de los subsidios gubernamentales</a:t>
            </a:r>
            <a:r>
              <a:rPr lang="es-MX" dirty="0"/>
              <a:t>, </a:t>
            </a:r>
          </a:p>
          <a:p>
            <a:pPr marL="0" indent="0">
              <a:buNone/>
            </a:pPr>
            <a:r>
              <a:rPr lang="es-MX" b="1" dirty="0"/>
              <a:t>llevando al fracaso </a:t>
            </a:r>
            <a:r>
              <a:rPr lang="es-MX" dirty="0"/>
              <a:t>a muchas de estas empresas, tal como mencionan Fuentes, Jouault y Romero (2015).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577788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8D478F-BA51-8243-A9EA-3EEF11408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6039" y="194087"/>
            <a:ext cx="8694539" cy="1496168"/>
          </a:xfrm>
        </p:spPr>
        <p:txBody>
          <a:bodyPr/>
          <a:lstStyle/>
          <a:p>
            <a:r>
              <a:rPr lang="es-MX" sz="4400" b="1" dirty="0"/>
              <a:t>Conclusiones y recomendaciones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9499446-D769-8841-8425-C81E486E22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6039" y="1482436"/>
            <a:ext cx="7694585" cy="61375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MX" dirty="0"/>
              <a:t>El programa </a:t>
            </a:r>
            <a:r>
              <a:rPr lang="es-MX" b="1" dirty="0"/>
              <a:t>fue eficaz para el incremento en la mayoría de las competencias emprendedoras,</a:t>
            </a:r>
            <a:r>
              <a:rPr lang="es-MX" dirty="0"/>
              <a:t> pero de forma significativa fueron las competencias </a:t>
            </a:r>
            <a:r>
              <a:rPr lang="es-MX" b="1" dirty="0"/>
              <a:t>Experiencia técnica previa y Cualidades del emprendedor</a:t>
            </a:r>
            <a:r>
              <a:rPr lang="es-MX" dirty="0"/>
              <a:t>, de forma respectiva en las empresas participantes.</a:t>
            </a:r>
          </a:p>
          <a:p>
            <a:pPr marL="0" indent="0">
              <a:buNone/>
            </a:pPr>
            <a:r>
              <a:rPr lang="es-MX" dirty="0"/>
              <a:t>Al implementar programas como éste se busca de forma primordial </a:t>
            </a:r>
            <a:r>
              <a:rPr lang="es-MX" b="1" dirty="0"/>
              <a:t>el cambio de las personas y de su equipo de trabajo</a:t>
            </a:r>
            <a:r>
              <a:rPr lang="es-MX" dirty="0"/>
              <a:t> de manera que puedan: </a:t>
            </a:r>
          </a:p>
          <a:p>
            <a:pPr marL="504017" lvl="1" indent="0">
              <a:buNone/>
            </a:pPr>
            <a:r>
              <a:rPr lang="es-MX" dirty="0"/>
              <a:t>(1) aprender a aprender, </a:t>
            </a:r>
          </a:p>
          <a:p>
            <a:pPr marL="504017" lvl="1" indent="0">
              <a:buNone/>
            </a:pPr>
            <a:r>
              <a:rPr lang="es-MX" dirty="0"/>
              <a:t>(2) aprender a emprender, </a:t>
            </a:r>
          </a:p>
          <a:p>
            <a:pPr marL="504017" lvl="1" indent="0">
              <a:buNone/>
            </a:pPr>
            <a:r>
              <a:rPr lang="es-MX" dirty="0"/>
              <a:t>y (3) dirigirse hacia un </a:t>
            </a:r>
            <a:r>
              <a:rPr lang="es-MX" b="1" dirty="0"/>
              <a:t>desarrollo social </a:t>
            </a:r>
            <a:r>
              <a:rPr lang="es-MX" dirty="0"/>
              <a:t>en términos de desarrollo laboral, económico y de calidad de vida, </a:t>
            </a:r>
          </a:p>
          <a:p>
            <a:pPr marL="0" indent="0">
              <a:buNone/>
            </a:pPr>
            <a:r>
              <a:rPr lang="es-MX" b="1" dirty="0"/>
              <a:t>fomentando el trabajo en equipo, la integración de los socios y de la comunidad</a:t>
            </a:r>
            <a:r>
              <a:rPr lang="es-MX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84783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F3286A-C74F-2A49-AFCE-FFDC8105C9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527" y="409672"/>
            <a:ext cx="7559098" cy="60147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/>
              <a:t>Como recomendaciones, las empresas de turismo alternativo deben estar en </a:t>
            </a:r>
            <a:r>
              <a:rPr lang="es-MX" b="1" dirty="0"/>
              <a:t>capacitación y acompañamiento continuo</a:t>
            </a:r>
            <a:r>
              <a:rPr lang="es-MX" dirty="0"/>
              <a:t>, por lo que </a:t>
            </a:r>
            <a:r>
              <a:rPr lang="es-MX" b="1" dirty="0"/>
              <a:t>pueden recurrir a apoyos </a:t>
            </a:r>
            <a:r>
              <a:rPr lang="es-MX" dirty="0"/>
              <a:t>de la </a:t>
            </a:r>
            <a:r>
              <a:rPr lang="es-MX" b="1" dirty="0"/>
              <a:t>Secretaría</a:t>
            </a:r>
            <a:r>
              <a:rPr lang="es-MX" dirty="0"/>
              <a:t> de Economía estatal y federal, así como a </a:t>
            </a:r>
            <a:r>
              <a:rPr lang="es-MX" b="1" dirty="0"/>
              <a:t>universidades</a:t>
            </a:r>
            <a:r>
              <a:rPr lang="es-MX" dirty="0"/>
              <a:t> públicas y privadas que incluso cuentan con incubadoras y aceleradoras de negocios. 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46B334C-2615-8647-88DB-8675C399E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994" y="4142509"/>
            <a:ext cx="4168578" cy="348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44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1C4CAB-FEA9-4B49-8A1C-14DC9F08F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3818" y="0"/>
            <a:ext cx="8694539" cy="1096006"/>
          </a:xfrm>
        </p:spPr>
        <p:txBody>
          <a:bodyPr/>
          <a:lstStyle/>
          <a:p>
            <a:r>
              <a:rPr lang="es-MX" b="1" dirty="0"/>
              <a:t>Introducción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811511-8BF2-7040-A626-EE1B4D2D3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3818" y="1288473"/>
            <a:ext cx="7586806" cy="6452177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s-MX" sz="8600" dirty="0">
                <a:effectLst/>
              </a:rPr>
              <a:t>De acuerdo con Gupta (2012), un emprendedor es </a:t>
            </a:r>
            <a:r>
              <a:rPr lang="es-MX" sz="8600" b="1" dirty="0">
                <a:effectLst/>
              </a:rPr>
              <a:t>quien hace que una idea funcione</a:t>
            </a:r>
            <a:r>
              <a:rPr lang="es-MX" sz="8600" dirty="0">
                <a:effectLst/>
              </a:rPr>
              <a:t>, pasando de la creatividad a la innovación. </a:t>
            </a:r>
            <a:endParaRPr lang="es-MX" sz="8600" dirty="0"/>
          </a:p>
          <a:p>
            <a:pPr marL="0" indent="0">
              <a:buNone/>
            </a:pPr>
            <a:r>
              <a:rPr lang="es-MX" sz="8600" dirty="0">
                <a:effectLst/>
              </a:rPr>
              <a:t>Sin embargo, esto no es tarea fácil.  </a:t>
            </a:r>
          </a:p>
          <a:p>
            <a:pPr marL="0" indent="0">
              <a:buNone/>
            </a:pPr>
            <a:r>
              <a:rPr lang="es-MX" sz="8600" dirty="0">
                <a:effectLst/>
              </a:rPr>
              <a:t>Existen </a:t>
            </a:r>
            <a:r>
              <a:rPr lang="es-MX" sz="8600" b="1" dirty="0">
                <a:effectLst/>
              </a:rPr>
              <a:t>obstáculos</a:t>
            </a:r>
            <a:r>
              <a:rPr lang="es-MX" sz="8600" dirty="0">
                <a:effectLst/>
              </a:rPr>
              <a:t> de tipo: </a:t>
            </a:r>
          </a:p>
          <a:p>
            <a:r>
              <a:rPr lang="es-MX" sz="8600" dirty="0">
                <a:effectLst/>
              </a:rPr>
              <a:t>cultural </a:t>
            </a:r>
          </a:p>
          <a:p>
            <a:r>
              <a:rPr lang="es-MX" sz="8600" dirty="0">
                <a:effectLst/>
              </a:rPr>
              <a:t>emprendedor </a:t>
            </a:r>
          </a:p>
          <a:p>
            <a:r>
              <a:rPr lang="es-MX" sz="8600" dirty="0">
                <a:effectLst/>
              </a:rPr>
              <a:t>Familiar</a:t>
            </a:r>
          </a:p>
          <a:p>
            <a:r>
              <a:rPr lang="es-MX" sz="8600" dirty="0"/>
              <a:t>personal</a:t>
            </a:r>
            <a:r>
              <a:rPr lang="es-MX" sz="8600" dirty="0">
                <a:effectLst/>
              </a:rPr>
              <a:t> </a:t>
            </a:r>
          </a:p>
          <a:p>
            <a:pPr marL="0" indent="0">
              <a:buNone/>
            </a:pPr>
            <a:endParaRPr lang="es-MX" sz="8600" dirty="0">
              <a:effectLst/>
            </a:endParaRPr>
          </a:p>
          <a:p>
            <a:pPr marL="0" indent="0">
              <a:buNone/>
            </a:pPr>
            <a:r>
              <a:rPr lang="es-MX" sz="8600" dirty="0">
                <a:effectLst/>
              </a:rPr>
              <a:t>Además:</a:t>
            </a:r>
          </a:p>
          <a:p>
            <a:r>
              <a:rPr lang="es-MX" sz="8600" dirty="0">
                <a:effectLst/>
              </a:rPr>
              <a:t>inseguridad en terreno empresarial,</a:t>
            </a:r>
          </a:p>
          <a:p>
            <a:r>
              <a:rPr lang="es-MX" sz="8600" dirty="0">
                <a:effectLst/>
              </a:rPr>
              <a:t>falta de recursos, etc. </a:t>
            </a:r>
          </a:p>
          <a:p>
            <a:endParaRPr lang="es-MX" sz="8600" dirty="0">
              <a:effectLst/>
            </a:endParaRPr>
          </a:p>
          <a:p>
            <a:pPr marL="378013" lvl="1" indent="0">
              <a:buNone/>
            </a:pPr>
            <a:r>
              <a:rPr lang="es-MX" sz="8600" dirty="0">
                <a:effectLst/>
              </a:rPr>
              <a:t>	(Barroso, Santos, Ávila &amp; Córdova, 2013).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064297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72C552-3806-094A-B3A2-27A2564BD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443" y="384411"/>
            <a:ext cx="8694539" cy="1496168"/>
          </a:xfrm>
        </p:spPr>
        <p:txBody>
          <a:bodyPr/>
          <a:lstStyle/>
          <a:p>
            <a:r>
              <a:rPr lang="es-MX" b="1" dirty="0"/>
              <a:t>Referencias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59EF6F2-5FE1-604E-9B46-4A6F9AF4C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9443" y="1593273"/>
            <a:ext cx="7591975" cy="5999018"/>
          </a:xfrm>
        </p:spPr>
        <p:txBody>
          <a:bodyPr>
            <a:normAutofit fontScale="77500" lnSpcReduction="20000"/>
          </a:bodyPr>
          <a:lstStyle/>
          <a:p>
            <a:r>
              <a:rPr lang="es-MX" dirty="0"/>
              <a:t>Barroso, F.; Santos, R.; Ávila, J. &amp; Córdova, M. (2013). </a:t>
            </a:r>
            <a:r>
              <a:rPr lang="es-MX" i="1" dirty="0"/>
              <a:t>Gestión del conocimiento, competencias emprendedoras y desempeño organizacional de la micro y pequeños empresarios de poblaciones del interior del estado de Yucatán</a:t>
            </a:r>
            <a:r>
              <a:rPr lang="es-MX" dirty="0"/>
              <a:t>.</a:t>
            </a:r>
            <a:r>
              <a:rPr lang="es-MX" i="1" dirty="0"/>
              <a:t>  </a:t>
            </a:r>
            <a:r>
              <a:rPr lang="es-MX" dirty="0"/>
              <a:t>México: Universidad del Mayab, S.C.</a:t>
            </a:r>
          </a:p>
          <a:p>
            <a:r>
              <a:rPr lang="es-MX" dirty="0"/>
              <a:t>Barragán, J. (2015). </a:t>
            </a:r>
            <a:r>
              <a:rPr lang="es-MX" i="1" dirty="0"/>
              <a:t>Prácticas ambientales del emprendimiento ecoturístico en la región costera en Yucatán</a:t>
            </a:r>
            <a:r>
              <a:rPr lang="es-MX" dirty="0"/>
              <a:t> (tesis de Maestría). CINVESTAV, Mérida, Yucatán. Recuperada de http://www.mda.cinvestav.mx/ecohum/tesis_estudiantes/TesisABarragan15.pdf </a:t>
            </a:r>
          </a:p>
          <a:p>
            <a:r>
              <a:rPr lang="es-MX" dirty="0"/>
              <a:t>Fuentes, A; Jouault, S &amp; Romero, D. (2015) </a:t>
            </a:r>
            <a:r>
              <a:rPr lang="es-MX" i="1" dirty="0"/>
              <a:t>Atlas de turismo Alternativo de la Península de Yucatán. </a:t>
            </a:r>
            <a:r>
              <a:rPr lang="es-MX" dirty="0"/>
              <a:t>Centro de Investigación y Estudios Avanzados del IPN-Unidad Mérida, Facultad de Ciencias Antropológicas- Universidad Autónoma de Yucatán. p.21-67</a:t>
            </a:r>
          </a:p>
          <a:p>
            <a:r>
              <a:rPr lang="en-US" dirty="0"/>
              <a:t>Gupta, P.  (2012). The</a:t>
            </a:r>
            <a:r>
              <a:rPr lang="en-US" i="1" dirty="0"/>
              <a:t> Innovation Solution: Making Innovation More Pervasive, Predictable and Profitable. </a:t>
            </a:r>
            <a:r>
              <a:rPr lang="es-MX" dirty="0"/>
              <a:t>Accelper Consulting. E.U.A.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722486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76C7274-2E16-7A42-8B8B-B7AE92E1E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6109" y="318655"/>
            <a:ext cx="7453746" cy="7162800"/>
          </a:xfrm>
        </p:spPr>
        <p:txBody>
          <a:bodyPr>
            <a:normAutofit fontScale="92500" lnSpcReduction="20000"/>
          </a:bodyPr>
          <a:lstStyle/>
          <a:p>
            <a:r>
              <a:rPr lang="es-MX" dirty="0"/>
              <a:t>Palacios, L. (1999). </a:t>
            </a:r>
            <a:r>
              <a:rPr lang="es-MX" i="1" dirty="0"/>
              <a:t>Sabiduría popular en la empresa venezolana. </a:t>
            </a:r>
            <a:r>
              <a:rPr lang="es-MX" dirty="0"/>
              <a:t>Caracas, Venezuela. Universidad Católica Andrés Bello.</a:t>
            </a:r>
          </a:p>
          <a:p>
            <a:r>
              <a:rPr lang="es-MX" dirty="0"/>
              <a:t>Ramírez, J. &amp; Arce, B. (2009). </a:t>
            </a:r>
            <a:r>
              <a:rPr lang="es-MX" i="1" dirty="0"/>
              <a:t>La integración empresarial de las PYMES para la competitividad en el turismo alternativo. </a:t>
            </a:r>
            <a:r>
              <a:rPr lang="es-MX" dirty="0"/>
              <a:t>IIESCA, Ciencias Administrativas, vol(2), 87-88. Recuperado de: https://www.uv.mx/iiesca/files/2012/12/turismo2009-2.pdf</a:t>
            </a:r>
          </a:p>
          <a:p>
            <a:r>
              <a:rPr lang="es-MX" dirty="0"/>
              <a:t>Salinas, D. (2014) </a:t>
            </a:r>
            <a:r>
              <a:rPr lang="es-MX" i="1" dirty="0"/>
              <a:t>Competencias emprendedoras, motivación para emprender y productividad. Un estudio en Yucatán. </a:t>
            </a:r>
            <a:r>
              <a:rPr lang="es-MX" dirty="0"/>
              <a:t>Mérida Yucatán, México (Tesis Doctoral no publicada). Universidad Anáhuac Mayab.</a:t>
            </a:r>
          </a:p>
          <a:p>
            <a:r>
              <a:rPr lang="es-MX" dirty="0"/>
              <a:t>Secretaría de Turismo (2004). </a:t>
            </a:r>
            <a:r>
              <a:rPr lang="es-MX" i="1" dirty="0"/>
              <a:t>Turismo Alternativo, una nueva forma de hacer turismo</a:t>
            </a:r>
            <a:r>
              <a:rPr lang="es-MX" dirty="0"/>
              <a:t>. Recuperado de: </a:t>
            </a:r>
            <a:r>
              <a:rPr lang="es-MX" dirty="0">
                <a:hlinkClick r:id="rId2"/>
              </a:rPr>
              <a:t>http://www.metztitlan.com.mx/_ReservaBiosfera/_Fasciculos/1turismoalternativo.pdf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704887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B6F1484-B591-7944-968C-202864883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544" y="951784"/>
            <a:ext cx="7431609" cy="5573707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73F593-7790-134F-95E2-C04DA85A39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6016" y="3297382"/>
            <a:ext cx="4370747" cy="25551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sz="3638" dirty="0"/>
              <a:t>	</a:t>
            </a:r>
          </a:p>
          <a:p>
            <a:pPr marL="0" indent="0">
              <a:buNone/>
            </a:pPr>
            <a:endParaRPr lang="es-MX" sz="3638" dirty="0"/>
          </a:p>
          <a:p>
            <a:pPr marL="0" indent="0">
              <a:buNone/>
            </a:pPr>
            <a:r>
              <a:rPr lang="es-MX" sz="3638" dirty="0"/>
              <a:t>				</a:t>
            </a:r>
            <a:r>
              <a:rPr lang="es-MX" sz="4961" b="1" dirty="0">
                <a:solidFill>
                  <a:schemeClr val="bg1"/>
                </a:solidFill>
                <a:latin typeface="Edwardian Script ITC" panose="030303020407070D0804" pitchFamily="66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¡Gracias¡</a:t>
            </a:r>
          </a:p>
        </p:txBody>
      </p:sp>
    </p:spTree>
    <p:extLst>
      <p:ext uri="{BB962C8B-B14F-4D97-AF65-F5344CB8AC3E}">
        <p14:creationId xmlns:p14="http://schemas.microsoft.com/office/powerpoint/2010/main" val="30447173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persona, interior, pared, sujetando&#10;&#10;&#10;&#10;Descripción generada automáticamente">
            <a:extLst>
              <a:ext uri="{FF2B5EF4-FFF2-40B4-BE49-F238E27FC236}">
                <a16:creationId xmlns:a16="http://schemas.microsoft.com/office/drawing/2014/main" id="{FE3D0708-34C1-DE43-886A-8E98F253A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74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7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FC2446D-2DB4-C547-95FF-898CD74D2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4546" y="467014"/>
            <a:ext cx="7453745" cy="75230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dirty="0">
                <a:effectLst/>
              </a:rPr>
              <a:t>Según la Comisión Nacional para el Desarrollo de los Pueblos Indígenas [CNDPI] (2008), el ecoturismo es importante </a:t>
            </a:r>
            <a:r>
              <a:rPr lang="es-MX" sz="2800" b="1" dirty="0">
                <a:effectLst/>
              </a:rPr>
              <a:t>para aliviar la pobreza y una fuente de ingresos para esas poblaciones.  </a:t>
            </a:r>
          </a:p>
          <a:p>
            <a:pPr marL="0" indent="0">
              <a:buNone/>
            </a:pPr>
            <a:endParaRPr lang="es-MX" sz="2800" dirty="0">
              <a:effectLst/>
            </a:endParaRPr>
          </a:p>
          <a:p>
            <a:pPr marL="0" indent="0">
              <a:buNone/>
            </a:pPr>
            <a:r>
              <a:rPr lang="es-MX" sz="2800" dirty="0">
                <a:effectLst/>
              </a:rPr>
              <a:t>Pero las políticas aplicadas durante las últimas décadas para</a:t>
            </a:r>
          </a:p>
          <a:p>
            <a:r>
              <a:rPr lang="es-MX" sz="2800" dirty="0">
                <a:effectLst/>
              </a:rPr>
              <a:t>fomentar el desarrollo social, </a:t>
            </a:r>
          </a:p>
          <a:p>
            <a:r>
              <a:rPr lang="es-MX" sz="2800" dirty="0">
                <a:effectLst/>
              </a:rPr>
              <a:t>reducir la pobreza </a:t>
            </a:r>
          </a:p>
          <a:p>
            <a:r>
              <a:rPr lang="es-MX" sz="2800" dirty="0">
                <a:effectLst/>
              </a:rPr>
              <a:t>y detener la degradación del medio ambiente, </a:t>
            </a:r>
          </a:p>
          <a:p>
            <a:pPr marL="0" indent="0">
              <a:buNone/>
            </a:pPr>
            <a:r>
              <a:rPr lang="es-MX" sz="2800" dirty="0">
                <a:effectLst/>
              </a:rPr>
              <a:t>no han logrado los resultados esperados.</a:t>
            </a:r>
          </a:p>
          <a:p>
            <a:pPr marL="0" indent="0">
              <a:buNone/>
            </a:pPr>
            <a:r>
              <a:rPr lang="es-MX" sz="2800" dirty="0"/>
              <a:t>A</a:t>
            </a:r>
            <a:r>
              <a:rPr lang="es-MX" sz="2800" dirty="0">
                <a:effectLst/>
              </a:rPr>
              <a:t>lgunas de las causas son la </a:t>
            </a:r>
            <a:r>
              <a:rPr lang="es-MX" sz="2800" b="1" dirty="0">
                <a:effectLst/>
              </a:rPr>
              <a:t>falta de voluntad política y los recursos insuficientes.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42526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1FD1B7-E775-FF45-A409-D46D443E4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4459" y="-211335"/>
            <a:ext cx="8694539" cy="1496168"/>
          </a:xfrm>
        </p:spPr>
        <p:txBody>
          <a:bodyPr/>
          <a:lstStyle/>
          <a:p>
            <a:r>
              <a:rPr lang="es-MX" b="1" dirty="0"/>
              <a:t>Planteamiento del problema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8F44BC-CF1C-5945-959E-BA7DACC8D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6122" y="1406446"/>
            <a:ext cx="7371442" cy="35977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MX" sz="2800" dirty="0"/>
              <a:t>En el interior de Yucatán, </a:t>
            </a:r>
          </a:p>
          <a:p>
            <a:pPr lvl="1"/>
            <a:r>
              <a:rPr lang="es-MX" sz="2800" dirty="0"/>
              <a:t>El </a:t>
            </a:r>
            <a:r>
              <a:rPr lang="es-MX" sz="2800" b="1" dirty="0"/>
              <a:t>42%</a:t>
            </a:r>
            <a:r>
              <a:rPr lang="es-MX" sz="2800" dirty="0"/>
              <a:t> de los socios de las empresas de turismo alternativo son </a:t>
            </a:r>
            <a:r>
              <a:rPr lang="es-MX" sz="2800" b="1" dirty="0"/>
              <a:t>mayores de cincuenta años.  </a:t>
            </a:r>
          </a:p>
          <a:p>
            <a:pPr lvl="1"/>
            <a:r>
              <a:rPr lang="es-MX" sz="2800" dirty="0"/>
              <a:t>El </a:t>
            </a:r>
            <a:r>
              <a:rPr lang="es-MX" sz="2800" b="1" dirty="0"/>
              <a:t>origen étnico </a:t>
            </a:r>
            <a:r>
              <a:rPr lang="es-MX" sz="2800" dirty="0"/>
              <a:t>de éste tipo de empresas </a:t>
            </a:r>
            <a:r>
              <a:rPr lang="es-MX" sz="2800" b="1" dirty="0"/>
              <a:t>son indígenas mayas en un 97%,</a:t>
            </a:r>
            <a:r>
              <a:rPr lang="es-MX" sz="2800" dirty="0"/>
              <a:t> y el </a:t>
            </a:r>
            <a:r>
              <a:rPr lang="es-MX" sz="2800" b="1" dirty="0"/>
              <a:t>ingreso</a:t>
            </a:r>
            <a:r>
              <a:rPr lang="es-MX" sz="2800" dirty="0"/>
              <a:t> per cápita de estas empresas es de </a:t>
            </a:r>
            <a:r>
              <a:rPr lang="es-MX" sz="2800" b="1" dirty="0"/>
              <a:t>$500.00 pesos al mes </a:t>
            </a:r>
            <a:r>
              <a:rPr lang="es-MX" sz="2800" dirty="0"/>
              <a:t>en el 41% de los casos, </a:t>
            </a:r>
          </a:p>
          <a:p>
            <a:pPr lvl="1"/>
            <a:r>
              <a:rPr lang="es-MX" sz="2800" dirty="0"/>
              <a:t>Esto explica el </a:t>
            </a:r>
            <a:r>
              <a:rPr lang="es-MX" sz="2800" b="1" dirty="0"/>
              <a:t>bajo interés </a:t>
            </a:r>
            <a:r>
              <a:rPr lang="es-MX" sz="2800" dirty="0"/>
              <a:t>de muchos participantes por mantener esta actividad</a:t>
            </a:r>
          </a:p>
          <a:p>
            <a:pPr lvl="1"/>
            <a:endParaRPr lang="es-MX" sz="2800" dirty="0"/>
          </a:p>
          <a:p>
            <a:pPr lvl="1"/>
            <a:endParaRPr lang="es-MX" sz="2800" dirty="0"/>
          </a:p>
          <a:p>
            <a:pPr marL="504017" lvl="1" indent="0">
              <a:buNone/>
            </a:pPr>
            <a:r>
              <a:rPr lang="es-MX" sz="2800" dirty="0"/>
              <a:t>		 (Fuentes, Joualt &amp; Romero, 2015)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35DDE4E-B103-AA4C-9956-31CF273A6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61" y="2438400"/>
            <a:ext cx="2068838" cy="275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90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85A556-535B-DE4A-8BED-B321ECD92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0416" y="289360"/>
            <a:ext cx="7101729" cy="7122822"/>
          </a:xfrm>
        </p:spPr>
        <p:txBody>
          <a:bodyPr>
            <a:normAutofit/>
          </a:bodyPr>
          <a:lstStyle/>
          <a:p>
            <a:r>
              <a:rPr lang="es-MX" sz="2800" dirty="0"/>
              <a:t>Según la CNDPI (2006), la población indígena de México forma parte de los </a:t>
            </a:r>
            <a:r>
              <a:rPr lang="es-MX" sz="2800" b="1" dirty="0"/>
              <a:t>estratos más pobres y desfavorecidos de la sociedad</a:t>
            </a:r>
            <a:r>
              <a:rPr lang="es-MX" sz="2800" dirty="0"/>
              <a:t>. </a:t>
            </a:r>
          </a:p>
          <a:p>
            <a:endParaRPr lang="es-MX" sz="2800" dirty="0"/>
          </a:p>
          <a:p>
            <a:r>
              <a:rPr lang="es-MX" sz="2800" dirty="0"/>
              <a:t>Con frecuencia, sus </a:t>
            </a:r>
            <a:r>
              <a:rPr lang="es-MX" sz="2800" b="1" dirty="0"/>
              <a:t>niveles de vida </a:t>
            </a:r>
            <a:r>
              <a:rPr lang="es-MX" sz="2800" dirty="0"/>
              <a:t>están por </a:t>
            </a:r>
            <a:r>
              <a:rPr lang="es-MX" sz="2800" b="1" dirty="0"/>
              <a:t>debajo de los nacionales y de los mínimos de bienestar </a:t>
            </a:r>
            <a:r>
              <a:rPr lang="es-MX" sz="2800" dirty="0"/>
              <a:t>estipulados internacionalmente, por lo que tienen en la </a:t>
            </a:r>
            <a:r>
              <a:rPr lang="es-MX" sz="2800" b="1" dirty="0"/>
              <a:t>migración una alternativa de vida. </a:t>
            </a:r>
          </a:p>
          <a:p>
            <a:endParaRPr lang="es-MX" sz="2800" dirty="0"/>
          </a:p>
          <a:p>
            <a:r>
              <a:rPr lang="es-MX" sz="2800" dirty="0"/>
              <a:t>Sin embargo, la migración no solamente genera remesas sino también </a:t>
            </a:r>
          </a:p>
          <a:p>
            <a:pPr lvl="1"/>
            <a:r>
              <a:rPr lang="es-MX" sz="2359" b="1" dirty="0"/>
              <a:t>desintegración en las familias,</a:t>
            </a:r>
          </a:p>
          <a:p>
            <a:pPr lvl="1"/>
            <a:r>
              <a:rPr lang="es-MX" sz="2359" b="1" dirty="0"/>
              <a:t>enfermedades</a:t>
            </a:r>
            <a:r>
              <a:rPr lang="es-MX" sz="2359" dirty="0"/>
              <a:t> de diversos tipos </a:t>
            </a:r>
          </a:p>
          <a:p>
            <a:pPr lvl="1"/>
            <a:r>
              <a:rPr lang="es-MX" sz="2359" dirty="0"/>
              <a:t>e </a:t>
            </a:r>
            <a:r>
              <a:rPr lang="es-MX" sz="2359" b="1" dirty="0"/>
              <a:t>impactos sociales </a:t>
            </a:r>
            <a:r>
              <a:rPr lang="es-MX" sz="2359" dirty="0"/>
              <a:t>en las comunidades de origen por la </a:t>
            </a:r>
            <a:r>
              <a:rPr lang="es-MX" sz="2359" b="1" dirty="0"/>
              <a:t>irrupción de patrones culturales </a:t>
            </a:r>
            <a:r>
              <a:rPr lang="es-MX" sz="2359" dirty="0"/>
              <a:t>diversos en los usos y costumbres.  </a:t>
            </a:r>
          </a:p>
          <a:p>
            <a:endParaRPr lang="es-MX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4C01E37-CDAC-9849-AF16-9007CFD13A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6" y="2901581"/>
            <a:ext cx="2285368" cy="151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522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AB477-C934-F042-8267-1E4FB6D5A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4544" y="124690"/>
            <a:ext cx="7523020" cy="7439891"/>
          </a:xfrm>
        </p:spPr>
        <p:txBody>
          <a:bodyPr>
            <a:normAutofit/>
          </a:bodyPr>
          <a:lstStyle/>
          <a:p>
            <a:r>
              <a:rPr lang="es-MX" sz="2800" dirty="0"/>
              <a:t>De la Vega (2004) y Barroso et al. (2013) sugieren que para que un </a:t>
            </a:r>
            <a:r>
              <a:rPr lang="es-MX" sz="2800" b="1" dirty="0"/>
              <a:t>proyecto empresarial tenga éxito</a:t>
            </a:r>
            <a:r>
              <a:rPr lang="es-MX" sz="2800" dirty="0"/>
              <a:t> es necesario </a:t>
            </a:r>
            <a:r>
              <a:rPr lang="es-MX" sz="2800" b="1" dirty="0"/>
              <a:t>conocer las competencias emprendedoras </a:t>
            </a:r>
            <a:r>
              <a:rPr lang="es-MX" sz="2800" dirty="0"/>
              <a:t>de las personas que van a participar, manifestando que se debe conocer la </a:t>
            </a:r>
            <a:r>
              <a:rPr lang="es-MX" sz="2800" b="1" dirty="0"/>
              <a:t>capacidad</a:t>
            </a:r>
            <a:r>
              <a:rPr lang="es-MX" sz="2800" dirty="0"/>
              <a:t> para:</a:t>
            </a:r>
          </a:p>
          <a:p>
            <a:pPr lvl="2"/>
            <a:r>
              <a:rPr lang="es-MX" sz="2400" b="1" dirty="0"/>
              <a:t>resolver problemas</a:t>
            </a:r>
            <a:r>
              <a:rPr lang="es-MX" sz="2400" dirty="0"/>
              <a:t>,</a:t>
            </a:r>
          </a:p>
          <a:p>
            <a:pPr lvl="2"/>
            <a:r>
              <a:rPr lang="es-MX" sz="2400" dirty="0"/>
              <a:t>planificar, </a:t>
            </a:r>
          </a:p>
          <a:p>
            <a:pPr lvl="2"/>
            <a:r>
              <a:rPr lang="es-MX" sz="2400" b="1" dirty="0"/>
              <a:t>tomar decisiones, </a:t>
            </a:r>
          </a:p>
          <a:p>
            <a:pPr lvl="2"/>
            <a:r>
              <a:rPr lang="es-MX" sz="2400" dirty="0"/>
              <a:t>asumir responsabilidades, </a:t>
            </a:r>
          </a:p>
          <a:p>
            <a:pPr lvl="2"/>
            <a:r>
              <a:rPr lang="es-MX" sz="2400" dirty="0"/>
              <a:t>cooperar, </a:t>
            </a:r>
          </a:p>
          <a:p>
            <a:pPr lvl="2"/>
            <a:r>
              <a:rPr lang="es-MX" sz="2400" b="1" dirty="0"/>
              <a:t>trabajar en equipo</a:t>
            </a:r>
            <a:r>
              <a:rPr lang="es-MX" sz="2400" dirty="0"/>
              <a:t>, </a:t>
            </a:r>
          </a:p>
          <a:p>
            <a:pPr lvl="2"/>
            <a:r>
              <a:rPr lang="es-MX" sz="2400" dirty="0"/>
              <a:t>comprometerse en nuevos papeles, </a:t>
            </a:r>
          </a:p>
          <a:p>
            <a:pPr lvl="2"/>
            <a:r>
              <a:rPr lang="es-MX" sz="2400" dirty="0"/>
              <a:t>desarrollar la confianza en sí mismo, </a:t>
            </a:r>
          </a:p>
          <a:p>
            <a:pPr lvl="2"/>
            <a:r>
              <a:rPr lang="es-MX" sz="2400" dirty="0"/>
              <a:t>aprender a pensar de modo crítico e independiente, </a:t>
            </a:r>
          </a:p>
          <a:p>
            <a:pPr lvl="2"/>
            <a:r>
              <a:rPr lang="es-MX" sz="2400" b="1" dirty="0"/>
              <a:t>ser más creativo e innovador </a:t>
            </a:r>
            <a:r>
              <a:rPr lang="es-MX" sz="2400" dirty="0"/>
              <a:t>y con más iniciativa personal.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6" y="2815081"/>
            <a:ext cx="2313708" cy="144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759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155F211-CB0C-B349-A353-A5202CC26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9236" y="318655"/>
            <a:ext cx="7426037" cy="7287489"/>
          </a:xfrm>
        </p:spPr>
        <p:txBody>
          <a:bodyPr>
            <a:normAutofit/>
          </a:bodyPr>
          <a:lstStyle/>
          <a:p>
            <a:r>
              <a:rPr lang="es-MX" sz="2800" dirty="0"/>
              <a:t>También deben prepararse para asumir el riesgo para enfrentar demandas complejas en un contexto particular, ya que en numerosas ocasiones se ha comprobado que </a:t>
            </a:r>
            <a:r>
              <a:rPr lang="es-MX" sz="2800" b="1" dirty="0"/>
              <a:t>una misma idea empresarial puede ser un éxito o un fracaso en función del emprendedor que la ponga en marcha</a:t>
            </a:r>
            <a:r>
              <a:rPr lang="es-MX" sz="2800" dirty="0"/>
              <a:t>, encontrándose así con personas que pueden </a:t>
            </a:r>
            <a:r>
              <a:rPr lang="es-MX" sz="2800" b="1" dirty="0"/>
              <a:t>convertir en éxito </a:t>
            </a:r>
            <a:r>
              <a:rPr lang="es-MX" sz="2800" dirty="0"/>
              <a:t>casi cualquier proyecto que inicien (Salinas, 2014).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DE77F6A-DEAA-4F45-8C03-E50B81AF3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854" y="4197928"/>
            <a:ext cx="2556162" cy="340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351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0FE2096-2C9B-E84C-AAA0-CA65DB261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2963" y="1424344"/>
            <a:ext cx="7516826" cy="525687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MX" sz="3600" dirty="0"/>
              <a:t>En este contexto, la </a:t>
            </a:r>
            <a:r>
              <a:rPr lang="es-MX" sz="3600" b="1" dirty="0"/>
              <a:t>falta</a:t>
            </a:r>
            <a:r>
              <a:rPr lang="es-MX" sz="3600" dirty="0"/>
              <a:t> de desarrollo de las competencias emprendedoras </a:t>
            </a:r>
            <a:r>
              <a:rPr lang="es-MX" sz="3600" b="1" dirty="0"/>
              <a:t>resulta</a:t>
            </a:r>
            <a:r>
              <a:rPr lang="es-MX" sz="3600" dirty="0"/>
              <a:t> en </a:t>
            </a:r>
            <a:r>
              <a:rPr lang="es-MX" sz="3600" b="1" dirty="0"/>
              <a:t>alta mortalidad </a:t>
            </a:r>
            <a:r>
              <a:rPr lang="es-MX" sz="3600" dirty="0"/>
              <a:t>de las empresas de turismo alternativo, lo que </a:t>
            </a:r>
            <a:r>
              <a:rPr lang="es-MX" sz="3600" b="1" dirty="0"/>
              <a:t>desencadena</a:t>
            </a:r>
          </a:p>
          <a:p>
            <a:pPr lvl="1"/>
            <a:r>
              <a:rPr lang="es-MX" sz="3159" dirty="0"/>
              <a:t>el aumento de la pobreza, </a:t>
            </a:r>
          </a:p>
          <a:p>
            <a:pPr lvl="1"/>
            <a:r>
              <a:rPr lang="es-MX" sz="3159" dirty="0"/>
              <a:t>la migración </a:t>
            </a:r>
          </a:p>
          <a:p>
            <a:pPr lvl="1"/>
            <a:r>
              <a:rPr lang="es-MX" sz="3159" dirty="0"/>
              <a:t>y la desintegración familiar, </a:t>
            </a:r>
          </a:p>
          <a:p>
            <a:pPr marL="504017" lvl="1" indent="0">
              <a:buNone/>
            </a:pPr>
            <a:endParaRPr lang="es-MX" sz="3159" dirty="0"/>
          </a:p>
          <a:p>
            <a:pPr marL="0" indent="0">
              <a:buNone/>
            </a:pPr>
            <a:r>
              <a:rPr lang="es-MX" sz="3600" dirty="0"/>
              <a:t>por lo que es </a:t>
            </a:r>
            <a:r>
              <a:rPr lang="es-MX" sz="3600" b="1" dirty="0"/>
              <a:t>necesario determinar las competencias</a:t>
            </a:r>
            <a:r>
              <a:rPr lang="es-MX" sz="3600" dirty="0"/>
              <a:t> emprendedoras del personal de éstas para mejorar su desempeño laboral y disminuir la incidencia de la mortalidad. </a:t>
            </a:r>
            <a:endParaRPr lang="es-MX" sz="3600" dirty="0">
              <a:effectLst/>
            </a:endParaRPr>
          </a:p>
          <a:p>
            <a:endParaRPr lang="es-MX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95C9546-3EBA-2049-9DF6-8251DF4FC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7" y="2410685"/>
            <a:ext cx="2288502" cy="305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952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2485</Words>
  <Application>Microsoft Office PowerPoint</Application>
  <PresentationFormat>Personalizado</PresentationFormat>
  <Paragraphs>209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0" baseType="lpstr">
      <vt:lpstr>Arial</vt:lpstr>
      <vt:lpstr>Brush Script MT</vt:lpstr>
      <vt:lpstr>Calibri</vt:lpstr>
      <vt:lpstr>Calibri Light</vt:lpstr>
      <vt:lpstr>Edwardian Script ITC</vt:lpstr>
      <vt:lpstr>Times New Roman</vt:lpstr>
      <vt:lpstr>Tema de Office</vt:lpstr>
      <vt:lpstr>Desarrollo de competencias emprendedoras en empresas de turismo alternativo.   Un estudio en Yucatán, México. </vt:lpstr>
      <vt:lpstr>Presentación de PowerPoint</vt:lpstr>
      <vt:lpstr>Introducción </vt:lpstr>
      <vt:lpstr>Presentación de PowerPoint</vt:lpstr>
      <vt:lpstr>Planteamiento del problema</vt:lpstr>
      <vt:lpstr>Presentación de PowerPoint</vt:lpstr>
      <vt:lpstr>Presentación de PowerPoint</vt:lpstr>
      <vt:lpstr>Presentación de PowerPoint</vt:lpstr>
      <vt:lpstr>Presentación de PowerPoint</vt:lpstr>
      <vt:lpstr>Objetivo general </vt:lpstr>
      <vt:lpstr>Objetivos específicos </vt:lpstr>
      <vt:lpstr>Justificación </vt:lpstr>
      <vt:lpstr>Presentación de PowerPoint</vt:lpstr>
      <vt:lpstr>Limitaciones y delimitaciones </vt:lpstr>
      <vt:lpstr>Revisión de la literatura  </vt:lpstr>
      <vt:lpstr>Competencias emprendedoras. </vt:lpstr>
      <vt:lpstr>Competencias (Palacios, 1999)</vt:lpstr>
      <vt:lpstr>Turismo alternativo. </vt:lpstr>
      <vt:lpstr>Método y materiales </vt:lpstr>
      <vt:lpstr>Fase I. Diagnóstico </vt:lpstr>
      <vt:lpstr>Fase II: diseño del programa </vt:lpstr>
      <vt:lpstr>Fase III: Implementación y validación del programa  </vt:lpstr>
      <vt:lpstr>Resultados y resultados </vt:lpstr>
      <vt:lpstr>Presentación de PowerPoint</vt:lpstr>
      <vt:lpstr>Discusión.  </vt:lpstr>
      <vt:lpstr>Presentación de PowerPoint</vt:lpstr>
      <vt:lpstr>Presentación de PowerPoint</vt:lpstr>
      <vt:lpstr>Conclusiones y recomendaciones </vt:lpstr>
      <vt:lpstr>Presentación de PowerPoint</vt:lpstr>
      <vt:lpstr>Referencias 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Ortega Rios Covian Roberto Antonio</dc:creator>
  <cp:lastModifiedBy>Barroso Tanoira Francisco Gerardo</cp:lastModifiedBy>
  <cp:revision>16</cp:revision>
  <dcterms:created xsi:type="dcterms:W3CDTF">2016-12-02T19:37:17Z</dcterms:created>
  <dcterms:modified xsi:type="dcterms:W3CDTF">2019-02-11T16:20:03Z</dcterms:modified>
</cp:coreProperties>
</file>