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61" r:id="rId3"/>
    <p:sldId id="262" r:id="rId4"/>
    <p:sldId id="265" r:id="rId5"/>
    <p:sldId id="264" r:id="rId6"/>
    <p:sldId id="267" r:id="rId7"/>
    <p:sldId id="266" r:id="rId8"/>
    <p:sldId id="268" r:id="rId9"/>
    <p:sldId id="269" r:id="rId10"/>
    <p:sldId id="271" r:id="rId11"/>
    <p:sldId id="270" r:id="rId12"/>
    <p:sldId id="272" r:id="rId13"/>
    <p:sldId id="273" r:id="rId14"/>
    <p:sldId id="275" r:id="rId15"/>
    <p:sldId id="274" r:id="rId16"/>
    <p:sldId id="276" r:id="rId17"/>
    <p:sldId id="277" r:id="rId18"/>
    <p:sldId id="278" r:id="rId19"/>
    <p:sldId id="263" r:id="rId20"/>
  </p:sldIdLst>
  <p:sldSz cx="10080625" cy="774065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94674"/>
  </p:normalViewPr>
  <p:slideViewPr>
    <p:cSldViewPr snapToGrid="0" snapToObjects="1">
      <p:cViewPr varScale="1">
        <p:scale>
          <a:sx n="62" d="100"/>
          <a:sy n="62" d="100"/>
        </p:scale>
        <p:origin x="798"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ECEA9D-BC4D-43F3-8165-5759116EA213}" type="doc">
      <dgm:prSet loTypeId="urn:microsoft.com/office/officeart/2005/8/layout/chevron2" loCatId="list" qsTypeId="urn:microsoft.com/office/officeart/2005/8/quickstyle/simple1" qsCatId="simple" csTypeId="urn:microsoft.com/office/officeart/2005/8/colors/colorful3" csCatId="colorful" phldr="1"/>
      <dgm:spPr/>
      <dgm:t>
        <a:bodyPr/>
        <a:lstStyle/>
        <a:p>
          <a:endParaRPr lang="es-MX"/>
        </a:p>
      </dgm:t>
    </dgm:pt>
    <dgm:pt modelId="{9E479D3C-2D5B-4CD9-8EBD-D93B7738EDB9}">
      <dgm:prSet phldrT="[Texto]" custT="1"/>
      <dgm:spPr/>
      <dgm:t>
        <a:bodyPr/>
        <a:lstStyle/>
        <a:p>
          <a:r>
            <a:rPr lang="es-MX" sz="2000" dirty="0" smtClean="0"/>
            <a:t>Engagement</a:t>
          </a:r>
          <a:endParaRPr lang="es-MX" sz="2000" dirty="0"/>
        </a:p>
      </dgm:t>
    </dgm:pt>
    <dgm:pt modelId="{80538DC3-291F-4D39-8D9A-EDD99C0E6A1F}" type="parTrans" cxnId="{5331F143-1146-4B1C-8CB6-643A2220022C}">
      <dgm:prSet/>
      <dgm:spPr/>
      <dgm:t>
        <a:bodyPr/>
        <a:lstStyle/>
        <a:p>
          <a:endParaRPr lang="es-MX" sz="2800"/>
        </a:p>
      </dgm:t>
    </dgm:pt>
    <dgm:pt modelId="{81A9F437-2B41-42D6-8B8D-70825C12FADF}" type="sibTrans" cxnId="{5331F143-1146-4B1C-8CB6-643A2220022C}">
      <dgm:prSet/>
      <dgm:spPr/>
      <dgm:t>
        <a:bodyPr/>
        <a:lstStyle/>
        <a:p>
          <a:endParaRPr lang="es-MX" sz="2800"/>
        </a:p>
      </dgm:t>
    </dgm:pt>
    <dgm:pt modelId="{D4F3B794-8440-4779-A970-CBBC7CCAB665}">
      <dgm:prSet phldrT="[Texto]" custT="1"/>
      <dgm:spPr/>
      <dgm:t>
        <a:bodyPr/>
        <a:lstStyle/>
        <a:p>
          <a:r>
            <a:rPr lang="es-MX" sz="1400" b="1" dirty="0" smtClean="0">
              <a:latin typeface="Times New Roman" panose="02020603050405020304" pitchFamily="18" charset="0"/>
              <a:cs typeface="Times New Roman" panose="02020603050405020304" pitchFamily="18" charset="0"/>
            </a:rPr>
            <a:t>Khan (1990) </a:t>
          </a:r>
          <a:r>
            <a:rPr lang="es-MX" sz="1400" dirty="0" smtClean="0">
              <a:latin typeface="Times New Roman" panose="02020603050405020304" pitchFamily="18" charset="0"/>
              <a:cs typeface="Times New Roman" panose="02020603050405020304" pitchFamily="18" charset="0"/>
            </a:rPr>
            <a:t>define “como el comportamiento donde una persona utiliza y se expresa a sí misma física, cognitiva, emocional y mentalmente durante el desarrollo de sus roles como trabajador”.</a:t>
          </a:r>
          <a:endParaRPr lang="es-MX" sz="1400" dirty="0"/>
        </a:p>
      </dgm:t>
    </dgm:pt>
    <dgm:pt modelId="{B270D115-8D39-4CA0-AC1C-BCFDB2E077CC}" type="parTrans" cxnId="{64FF9AF2-5360-4537-AB98-47224D862764}">
      <dgm:prSet/>
      <dgm:spPr/>
      <dgm:t>
        <a:bodyPr/>
        <a:lstStyle/>
        <a:p>
          <a:endParaRPr lang="es-MX" sz="2800"/>
        </a:p>
      </dgm:t>
    </dgm:pt>
    <dgm:pt modelId="{45900F08-3856-4631-A35F-ED2C778EC29D}" type="sibTrans" cxnId="{64FF9AF2-5360-4537-AB98-47224D862764}">
      <dgm:prSet/>
      <dgm:spPr/>
      <dgm:t>
        <a:bodyPr/>
        <a:lstStyle/>
        <a:p>
          <a:endParaRPr lang="es-MX" sz="2800"/>
        </a:p>
      </dgm:t>
    </dgm:pt>
    <dgm:pt modelId="{FC8F3776-B260-47AF-A910-8E1C3AA23C6C}">
      <dgm:prSet phldrT="[Texto]" custT="1"/>
      <dgm:spPr/>
      <dgm:t>
        <a:bodyPr/>
        <a:lstStyle/>
        <a:p>
          <a:r>
            <a:rPr lang="es-MX" sz="1400" b="1" dirty="0" smtClean="0"/>
            <a:t>Schaufeli, Salanova, Gonzalez-Romá &amp; Baker (2002</a:t>
          </a:r>
          <a:r>
            <a:rPr lang="es-MX" sz="1400" dirty="0" smtClean="0"/>
            <a:t>) aportan que “es un estado afectivo positivo, relativamente persistente, de plenitud que es caracterizado por el vigor, la dedicación y la absorción o concentración en el trabajo”.</a:t>
          </a:r>
          <a:endParaRPr lang="es-MX" sz="1400" dirty="0"/>
        </a:p>
      </dgm:t>
    </dgm:pt>
    <dgm:pt modelId="{8B4CF1BD-122E-4D92-A421-6CD54EF3F98B}" type="parTrans" cxnId="{7A87A9B1-E5B5-4199-9B8F-E751D7511FA9}">
      <dgm:prSet/>
      <dgm:spPr/>
      <dgm:t>
        <a:bodyPr/>
        <a:lstStyle/>
        <a:p>
          <a:endParaRPr lang="es-MX" sz="2800"/>
        </a:p>
      </dgm:t>
    </dgm:pt>
    <dgm:pt modelId="{753D12FD-826A-4073-97BA-E385A96A3979}" type="sibTrans" cxnId="{7A87A9B1-E5B5-4199-9B8F-E751D7511FA9}">
      <dgm:prSet/>
      <dgm:spPr/>
      <dgm:t>
        <a:bodyPr/>
        <a:lstStyle/>
        <a:p>
          <a:endParaRPr lang="es-MX" sz="2800"/>
        </a:p>
      </dgm:t>
    </dgm:pt>
    <dgm:pt modelId="{500E430D-DCC4-4A06-B85D-EE9B9FD8E46D}">
      <dgm:prSet phldrT="[Texto]" custT="1"/>
      <dgm:spPr/>
      <dgm:t>
        <a:bodyPr/>
        <a:lstStyle/>
        <a:p>
          <a:r>
            <a:rPr lang="es-MX" sz="2400" dirty="0" smtClean="0"/>
            <a:t>Hábitos de estudio</a:t>
          </a:r>
          <a:endParaRPr lang="es-MX" sz="2400" dirty="0"/>
        </a:p>
      </dgm:t>
    </dgm:pt>
    <dgm:pt modelId="{995AFEF6-A9D0-472B-A837-1812BC65CF60}" type="parTrans" cxnId="{AA15B496-1172-416D-BFB5-FAC0A37CE066}">
      <dgm:prSet/>
      <dgm:spPr/>
      <dgm:t>
        <a:bodyPr/>
        <a:lstStyle/>
        <a:p>
          <a:endParaRPr lang="es-MX" sz="2800"/>
        </a:p>
      </dgm:t>
    </dgm:pt>
    <dgm:pt modelId="{EE130591-D78D-4512-838A-29E259E71E80}" type="sibTrans" cxnId="{AA15B496-1172-416D-BFB5-FAC0A37CE066}">
      <dgm:prSet/>
      <dgm:spPr/>
      <dgm:t>
        <a:bodyPr/>
        <a:lstStyle/>
        <a:p>
          <a:endParaRPr lang="es-MX" sz="2800"/>
        </a:p>
      </dgm:t>
    </dgm:pt>
    <dgm:pt modelId="{D7D62E05-1C58-41D4-89DE-8086EFDC076C}">
      <dgm:prSet phldrT="[Texto]" custT="1"/>
      <dgm:spPr/>
      <dgm:t>
        <a:bodyPr/>
        <a:lstStyle/>
        <a:p>
          <a:r>
            <a:rPr lang="es-MX" sz="1600" b="1" dirty="0" smtClean="0"/>
            <a:t>Belaunde (1944) </a:t>
          </a:r>
          <a:r>
            <a:rPr lang="es-MX" sz="1600" dirty="0" smtClean="0"/>
            <a:t>el “modo como el individuo se enfrenta cotidianamente a su quehacer académico. </a:t>
          </a:r>
          <a:endParaRPr lang="es-MX" sz="1600" dirty="0"/>
        </a:p>
      </dgm:t>
    </dgm:pt>
    <dgm:pt modelId="{B5E355BD-C036-414A-B6AF-71A14CF6938A}" type="parTrans" cxnId="{07CC0D5A-2881-44CF-B206-F7B95F8EE9E8}">
      <dgm:prSet/>
      <dgm:spPr/>
      <dgm:t>
        <a:bodyPr/>
        <a:lstStyle/>
        <a:p>
          <a:endParaRPr lang="es-MX" sz="2800"/>
        </a:p>
      </dgm:t>
    </dgm:pt>
    <dgm:pt modelId="{6AED74C9-570C-4DDD-9126-96AC78DE70B5}" type="sibTrans" cxnId="{07CC0D5A-2881-44CF-B206-F7B95F8EE9E8}">
      <dgm:prSet/>
      <dgm:spPr/>
      <dgm:t>
        <a:bodyPr/>
        <a:lstStyle/>
        <a:p>
          <a:endParaRPr lang="es-MX" sz="2800"/>
        </a:p>
      </dgm:t>
    </dgm:pt>
    <dgm:pt modelId="{DB21AB96-3F87-4E3A-A61B-7332CB8178D4}">
      <dgm:prSet phldrT="[Texto]" custT="1"/>
      <dgm:spPr/>
      <dgm:t>
        <a:bodyPr/>
        <a:lstStyle/>
        <a:p>
          <a:r>
            <a:rPr lang="es-MX" sz="1800" dirty="0" smtClean="0"/>
            <a:t>Procrastinación académica</a:t>
          </a:r>
          <a:endParaRPr lang="es-MX" sz="1800" dirty="0"/>
        </a:p>
      </dgm:t>
    </dgm:pt>
    <dgm:pt modelId="{2317C6C1-4E95-458B-B377-8ACB0C7BF5AD}" type="parTrans" cxnId="{5DFE71BE-89A7-450E-A37D-E2E2E913DDCC}">
      <dgm:prSet/>
      <dgm:spPr/>
      <dgm:t>
        <a:bodyPr/>
        <a:lstStyle/>
        <a:p>
          <a:endParaRPr lang="es-MX" sz="2800"/>
        </a:p>
      </dgm:t>
    </dgm:pt>
    <dgm:pt modelId="{1D99C876-E8A9-4C92-8FED-6E8568730CB1}" type="sibTrans" cxnId="{5DFE71BE-89A7-450E-A37D-E2E2E913DDCC}">
      <dgm:prSet/>
      <dgm:spPr/>
      <dgm:t>
        <a:bodyPr/>
        <a:lstStyle/>
        <a:p>
          <a:endParaRPr lang="es-MX" sz="2800"/>
        </a:p>
      </dgm:t>
    </dgm:pt>
    <dgm:pt modelId="{6F23BFCB-1ABC-4F1A-A818-227BA2E2744A}">
      <dgm:prSet phldrT="[Texto]" custT="1"/>
      <dgm:spPr/>
      <dgm:t>
        <a:bodyPr/>
        <a:lstStyle/>
        <a:p>
          <a:r>
            <a:rPr lang="es-MX" sz="1400" b="1" dirty="0" smtClean="0"/>
            <a:t>Rothblum (1990) </a:t>
          </a:r>
          <a:r>
            <a:rPr lang="es-MX" sz="1400" dirty="0" smtClean="0"/>
            <a:t>define a la </a:t>
          </a:r>
          <a:r>
            <a:rPr lang="es-MX" sz="1400" i="1" dirty="0" smtClean="0"/>
            <a:t>procrastinación</a:t>
          </a:r>
          <a:r>
            <a:rPr lang="es-MX" sz="1400" dirty="0" smtClean="0"/>
            <a:t> como el “acto de retrasar sin motivo alguno una tarea lo que conlleva a la persona a experimentar sensaciones de malestar, es por tal motivo que las personas evidencian un patrón </a:t>
          </a:r>
          <a:r>
            <a:rPr lang="es-MX" sz="1400" dirty="0" err="1" smtClean="0"/>
            <a:t>evitativo</a:t>
          </a:r>
          <a:r>
            <a:rPr lang="es-MX" sz="1400" dirty="0" smtClean="0"/>
            <a:t> frente a las situaciones que implican un alto costo de respuesta o donde evalúan como escasas las posibilidades de alcanzar un buen nivel de satisfacción en relación con su desempeño”. </a:t>
          </a:r>
          <a:endParaRPr lang="es-MX" sz="1400" dirty="0"/>
        </a:p>
      </dgm:t>
    </dgm:pt>
    <dgm:pt modelId="{636A4596-D70E-4536-98CD-26ED8CC0F37B}" type="parTrans" cxnId="{4A0E12DC-3A08-401C-8728-97D698F38229}">
      <dgm:prSet/>
      <dgm:spPr/>
      <dgm:t>
        <a:bodyPr/>
        <a:lstStyle/>
        <a:p>
          <a:endParaRPr lang="es-MX" sz="2800"/>
        </a:p>
      </dgm:t>
    </dgm:pt>
    <dgm:pt modelId="{8E838D0B-A6DC-452B-853B-AB24D3C19094}" type="sibTrans" cxnId="{4A0E12DC-3A08-401C-8728-97D698F38229}">
      <dgm:prSet/>
      <dgm:spPr/>
      <dgm:t>
        <a:bodyPr/>
        <a:lstStyle/>
        <a:p>
          <a:endParaRPr lang="es-MX" sz="2800"/>
        </a:p>
      </dgm:t>
    </dgm:pt>
    <dgm:pt modelId="{F162C3DD-25AA-4372-827A-F8781BA2DC5A}">
      <dgm:prSet custT="1"/>
      <dgm:spPr/>
      <dgm:t>
        <a:bodyPr/>
        <a:lstStyle/>
        <a:p>
          <a:r>
            <a:rPr lang="es-MX" sz="1400" b="1" dirty="0" smtClean="0"/>
            <a:t>Ortega &amp; López ( 2004</a:t>
          </a:r>
          <a:r>
            <a:rPr lang="es-MX" sz="1400" dirty="0" smtClean="0"/>
            <a:t>) “es el estado positivo hacia el trabajo, mientras que el burnout es la respuesta negativa hacia el estrés laboral”.</a:t>
          </a:r>
          <a:endParaRPr lang="es-MX" sz="1400" dirty="0"/>
        </a:p>
      </dgm:t>
    </dgm:pt>
    <dgm:pt modelId="{8A6BCA2E-41FF-4C14-9354-E8CF43CFDDC1}" type="parTrans" cxnId="{5C3F29A3-29F3-46B8-A021-B9BECE3EA122}">
      <dgm:prSet/>
      <dgm:spPr/>
      <dgm:t>
        <a:bodyPr/>
        <a:lstStyle/>
        <a:p>
          <a:endParaRPr lang="es-MX" sz="2800"/>
        </a:p>
      </dgm:t>
    </dgm:pt>
    <dgm:pt modelId="{EAF386D2-DEE4-4DE1-8C28-21DE4F541BC0}" type="sibTrans" cxnId="{5C3F29A3-29F3-46B8-A021-B9BECE3EA122}">
      <dgm:prSet/>
      <dgm:spPr/>
      <dgm:t>
        <a:bodyPr/>
        <a:lstStyle/>
        <a:p>
          <a:endParaRPr lang="es-MX" sz="2800"/>
        </a:p>
      </dgm:t>
    </dgm:pt>
    <dgm:pt modelId="{23A263E9-BC56-468F-9FB7-D7D0EF806235}">
      <dgm:prSet custT="1"/>
      <dgm:spPr/>
      <dgm:t>
        <a:bodyPr/>
        <a:lstStyle/>
        <a:p>
          <a:r>
            <a:rPr lang="es-MX" sz="1600" b="1" dirty="0" err="1" smtClean="0"/>
            <a:t>Wrenn</a:t>
          </a:r>
          <a:r>
            <a:rPr lang="es-MX" sz="1600" b="1" dirty="0" smtClean="0"/>
            <a:t> (2003) </a:t>
          </a:r>
          <a:r>
            <a:rPr lang="es-MX" sz="1600" dirty="0" smtClean="0"/>
            <a:t>señala que “</a:t>
          </a:r>
          <a:r>
            <a:rPr lang="es-MX" sz="1600" i="1" dirty="0" smtClean="0"/>
            <a:t>los hábitos de estudio </a:t>
          </a:r>
          <a:r>
            <a:rPr lang="es-MX" sz="1600" dirty="0" smtClean="0"/>
            <a:t>constituyen la disposición adquirida por el ejercicio constante de los individuos para aplicar acciones que le permiten leer, tomar apuntes, concentrarse, distribuir el tiempo y trabajar de manera efectiva”.</a:t>
          </a:r>
          <a:endParaRPr lang="es-MX" sz="1600" dirty="0"/>
        </a:p>
      </dgm:t>
    </dgm:pt>
    <dgm:pt modelId="{EF971AD4-5626-4E06-874F-0EE631857B59}" type="parTrans" cxnId="{DDA26B82-9E4F-4BD8-8CC3-12CCA9107B77}">
      <dgm:prSet/>
      <dgm:spPr/>
      <dgm:t>
        <a:bodyPr/>
        <a:lstStyle/>
        <a:p>
          <a:endParaRPr lang="es-MX" sz="2800"/>
        </a:p>
      </dgm:t>
    </dgm:pt>
    <dgm:pt modelId="{AE5FBEE0-E3DB-42D5-AD5D-C560AA43369F}" type="sibTrans" cxnId="{DDA26B82-9E4F-4BD8-8CC3-12CCA9107B77}">
      <dgm:prSet/>
      <dgm:spPr/>
      <dgm:t>
        <a:bodyPr/>
        <a:lstStyle/>
        <a:p>
          <a:endParaRPr lang="es-MX" sz="2800"/>
        </a:p>
      </dgm:t>
    </dgm:pt>
    <dgm:pt modelId="{70E0EBF9-6E79-488C-AA6C-660533D5F092}">
      <dgm:prSet custT="1"/>
      <dgm:spPr/>
      <dgm:t>
        <a:bodyPr/>
        <a:lstStyle/>
        <a:p>
          <a:r>
            <a:rPr lang="es-MX" sz="1400" b="1" dirty="0" smtClean="0"/>
            <a:t>Ferrari (1991) </a:t>
          </a:r>
          <a:r>
            <a:rPr lang="es-MX" sz="1400" dirty="0" smtClean="0"/>
            <a:t>es “la demora voluntaria de las trabajos académicos y que puede deberse a que estudiantes tienen la intención de realizar una actividad académica dentro del plazo dado, pero no se motivan o no sienten el deseo de hacerlo por la aversión que les causa esta”.</a:t>
          </a:r>
          <a:endParaRPr lang="es-MX" sz="1400" dirty="0"/>
        </a:p>
      </dgm:t>
    </dgm:pt>
    <dgm:pt modelId="{A1B4ECF8-79A9-4800-9DDF-ED605EC2018B}" type="parTrans" cxnId="{843AD998-A1C8-4BC6-91DD-2AF57890D87D}">
      <dgm:prSet/>
      <dgm:spPr/>
      <dgm:t>
        <a:bodyPr/>
        <a:lstStyle/>
        <a:p>
          <a:endParaRPr lang="es-MX" sz="2800"/>
        </a:p>
      </dgm:t>
    </dgm:pt>
    <dgm:pt modelId="{779DE671-860D-4586-89CF-5D74C9EB8CB9}" type="sibTrans" cxnId="{843AD998-A1C8-4BC6-91DD-2AF57890D87D}">
      <dgm:prSet/>
      <dgm:spPr/>
      <dgm:t>
        <a:bodyPr/>
        <a:lstStyle/>
        <a:p>
          <a:endParaRPr lang="es-MX" sz="2800"/>
        </a:p>
      </dgm:t>
    </dgm:pt>
    <dgm:pt modelId="{33069E11-FF4D-40A7-9CDE-3A04B9FBB26E}" type="pres">
      <dgm:prSet presAssocID="{FEECEA9D-BC4D-43F3-8165-5759116EA213}" presName="linearFlow" presStyleCnt="0">
        <dgm:presLayoutVars>
          <dgm:dir/>
          <dgm:animLvl val="lvl"/>
          <dgm:resizeHandles val="exact"/>
        </dgm:presLayoutVars>
      </dgm:prSet>
      <dgm:spPr/>
      <dgm:t>
        <a:bodyPr/>
        <a:lstStyle/>
        <a:p>
          <a:endParaRPr lang="es-ES"/>
        </a:p>
      </dgm:t>
    </dgm:pt>
    <dgm:pt modelId="{6FDBDF17-7B7F-4577-B088-F8F0380EFE42}" type="pres">
      <dgm:prSet presAssocID="{9E479D3C-2D5B-4CD9-8EBD-D93B7738EDB9}" presName="composite" presStyleCnt="0"/>
      <dgm:spPr/>
    </dgm:pt>
    <dgm:pt modelId="{797B5FC1-CB28-459B-BD6D-15BB048002A0}" type="pres">
      <dgm:prSet presAssocID="{9E479D3C-2D5B-4CD9-8EBD-D93B7738EDB9}" presName="parentText" presStyleLbl="alignNode1" presStyleIdx="0" presStyleCnt="3">
        <dgm:presLayoutVars>
          <dgm:chMax val="1"/>
          <dgm:bulletEnabled val="1"/>
        </dgm:presLayoutVars>
      </dgm:prSet>
      <dgm:spPr/>
      <dgm:t>
        <a:bodyPr/>
        <a:lstStyle/>
        <a:p>
          <a:endParaRPr lang="es-ES"/>
        </a:p>
      </dgm:t>
    </dgm:pt>
    <dgm:pt modelId="{F739DD19-BE42-4280-89FD-907C158ECF5B}" type="pres">
      <dgm:prSet presAssocID="{9E479D3C-2D5B-4CD9-8EBD-D93B7738EDB9}" presName="descendantText" presStyleLbl="alignAcc1" presStyleIdx="0" presStyleCnt="3" custScaleY="144613">
        <dgm:presLayoutVars>
          <dgm:bulletEnabled val="1"/>
        </dgm:presLayoutVars>
      </dgm:prSet>
      <dgm:spPr/>
      <dgm:t>
        <a:bodyPr/>
        <a:lstStyle/>
        <a:p>
          <a:endParaRPr lang="es-MX"/>
        </a:p>
      </dgm:t>
    </dgm:pt>
    <dgm:pt modelId="{643F7543-62B9-42D1-879E-F13DD39E53C0}" type="pres">
      <dgm:prSet presAssocID="{81A9F437-2B41-42D6-8B8D-70825C12FADF}" presName="sp" presStyleCnt="0"/>
      <dgm:spPr/>
    </dgm:pt>
    <dgm:pt modelId="{A943C831-8C48-4BED-A6BC-F4055D5A05DF}" type="pres">
      <dgm:prSet presAssocID="{500E430D-DCC4-4A06-B85D-EE9B9FD8E46D}" presName="composite" presStyleCnt="0"/>
      <dgm:spPr/>
    </dgm:pt>
    <dgm:pt modelId="{0266EDBE-74C6-41EC-95AB-8FF27AF8FF70}" type="pres">
      <dgm:prSet presAssocID="{500E430D-DCC4-4A06-B85D-EE9B9FD8E46D}" presName="parentText" presStyleLbl="alignNode1" presStyleIdx="1" presStyleCnt="3">
        <dgm:presLayoutVars>
          <dgm:chMax val="1"/>
          <dgm:bulletEnabled val="1"/>
        </dgm:presLayoutVars>
      </dgm:prSet>
      <dgm:spPr/>
      <dgm:t>
        <a:bodyPr/>
        <a:lstStyle/>
        <a:p>
          <a:endParaRPr lang="es-ES"/>
        </a:p>
      </dgm:t>
    </dgm:pt>
    <dgm:pt modelId="{873F5811-8C58-4672-ADA7-A2FE72DD3AF2}" type="pres">
      <dgm:prSet presAssocID="{500E430D-DCC4-4A06-B85D-EE9B9FD8E46D}" presName="descendantText" presStyleLbl="alignAcc1" presStyleIdx="1" presStyleCnt="3">
        <dgm:presLayoutVars>
          <dgm:bulletEnabled val="1"/>
        </dgm:presLayoutVars>
      </dgm:prSet>
      <dgm:spPr/>
      <dgm:t>
        <a:bodyPr/>
        <a:lstStyle/>
        <a:p>
          <a:endParaRPr lang="es-MX"/>
        </a:p>
      </dgm:t>
    </dgm:pt>
    <dgm:pt modelId="{E6A9A585-53A2-40E3-912E-33C2978E77C6}" type="pres">
      <dgm:prSet presAssocID="{EE130591-D78D-4512-838A-29E259E71E80}" presName="sp" presStyleCnt="0"/>
      <dgm:spPr/>
    </dgm:pt>
    <dgm:pt modelId="{1C16FAF9-3D84-43BF-9C5B-FC38F88AE523}" type="pres">
      <dgm:prSet presAssocID="{DB21AB96-3F87-4E3A-A61B-7332CB8178D4}" presName="composite" presStyleCnt="0"/>
      <dgm:spPr/>
    </dgm:pt>
    <dgm:pt modelId="{B08EAD69-D19A-4C27-90DD-45E2DEEB3EDB}" type="pres">
      <dgm:prSet presAssocID="{DB21AB96-3F87-4E3A-A61B-7332CB8178D4}" presName="parentText" presStyleLbl="alignNode1" presStyleIdx="2" presStyleCnt="3">
        <dgm:presLayoutVars>
          <dgm:chMax val="1"/>
          <dgm:bulletEnabled val="1"/>
        </dgm:presLayoutVars>
      </dgm:prSet>
      <dgm:spPr/>
      <dgm:t>
        <a:bodyPr/>
        <a:lstStyle/>
        <a:p>
          <a:endParaRPr lang="es-MX"/>
        </a:p>
      </dgm:t>
    </dgm:pt>
    <dgm:pt modelId="{48A18B00-7FFB-4B9B-879B-B116AA72524E}" type="pres">
      <dgm:prSet presAssocID="{DB21AB96-3F87-4E3A-A61B-7332CB8178D4}" presName="descendantText" presStyleLbl="alignAcc1" presStyleIdx="2" presStyleCnt="3" custScaleY="144986">
        <dgm:presLayoutVars>
          <dgm:bulletEnabled val="1"/>
        </dgm:presLayoutVars>
      </dgm:prSet>
      <dgm:spPr/>
      <dgm:t>
        <a:bodyPr/>
        <a:lstStyle/>
        <a:p>
          <a:endParaRPr lang="es-MX"/>
        </a:p>
      </dgm:t>
    </dgm:pt>
  </dgm:ptLst>
  <dgm:cxnLst>
    <dgm:cxn modelId="{DDA26B82-9E4F-4BD8-8CC3-12CCA9107B77}" srcId="{500E430D-DCC4-4A06-B85D-EE9B9FD8E46D}" destId="{23A263E9-BC56-468F-9FB7-D7D0EF806235}" srcOrd="1" destOrd="0" parTransId="{EF971AD4-5626-4E06-874F-0EE631857B59}" sibTransId="{AE5FBEE0-E3DB-42D5-AD5D-C560AA43369F}"/>
    <dgm:cxn modelId="{6547AC09-FED3-4C2C-BE06-3DCA4B78A5DC}" type="presOf" srcId="{6F23BFCB-1ABC-4F1A-A818-227BA2E2744A}" destId="{48A18B00-7FFB-4B9B-879B-B116AA72524E}" srcOrd="0" destOrd="0" presId="urn:microsoft.com/office/officeart/2005/8/layout/chevron2"/>
    <dgm:cxn modelId="{E836FEDA-3671-4121-8163-E934DEB1E2C0}" type="presOf" srcId="{DB21AB96-3F87-4E3A-A61B-7332CB8178D4}" destId="{B08EAD69-D19A-4C27-90DD-45E2DEEB3EDB}" srcOrd="0" destOrd="0" presId="urn:microsoft.com/office/officeart/2005/8/layout/chevron2"/>
    <dgm:cxn modelId="{7A87A9B1-E5B5-4199-9B8F-E751D7511FA9}" srcId="{9E479D3C-2D5B-4CD9-8EBD-D93B7738EDB9}" destId="{FC8F3776-B260-47AF-A910-8E1C3AA23C6C}" srcOrd="1" destOrd="0" parTransId="{8B4CF1BD-122E-4D92-A421-6CD54EF3F98B}" sibTransId="{753D12FD-826A-4073-97BA-E385A96A3979}"/>
    <dgm:cxn modelId="{AD04BA71-759B-48A9-AD0B-BAFA36DA3885}" type="presOf" srcId="{D4F3B794-8440-4779-A970-CBBC7CCAB665}" destId="{F739DD19-BE42-4280-89FD-907C158ECF5B}" srcOrd="0" destOrd="0" presId="urn:microsoft.com/office/officeart/2005/8/layout/chevron2"/>
    <dgm:cxn modelId="{07CC0D5A-2881-44CF-B206-F7B95F8EE9E8}" srcId="{500E430D-DCC4-4A06-B85D-EE9B9FD8E46D}" destId="{D7D62E05-1C58-41D4-89DE-8086EFDC076C}" srcOrd="0" destOrd="0" parTransId="{B5E355BD-C036-414A-B6AF-71A14CF6938A}" sibTransId="{6AED74C9-570C-4DDD-9126-96AC78DE70B5}"/>
    <dgm:cxn modelId="{B8FC7797-8F5F-495C-911D-126FB9F3A9B4}" type="presOf" srcId="{9E479D3C-2D5B-4CD9-8EBD-D93B7738EDB9}" destId="{797B5FC1-CB28-459B-BD6D-15BB048002A0}" srcOrd="0" destOrd="0" presId="urn:microsoft.com/office/officeart/2005/8/layout/chevron2"/>
    <dgm:cxn modelId="{C4CA5F64-5F8C-4D8F-B853-4A6E924A6926}" type="presOf" srcId="{FC8F3776-B260-47AF-A910-8E1C3AA23C6C}" destId="{F739DD19-BE42-4280-89FD-907C158ECF5B}" srcOrd="0" destOrd="1" presId="urn:microsoft.com/office/officeart/2005/8/layout/chevron2"/>
    <dgm:cxn modelId="{843AD998-A1C8-4BC6-91DD-2AF57890D87D}" srcId="{DB21AB96-3F87-4E3A-A61B-7332CB8178D4}" destId="{70E0EBF9-6E79-488C-AA6C-660533D5F092}" srcOrd="1" destOrd="0" parTransId="{A1B4ECF8-79A9-4800-9DDF-ED605EC2018B}" sibTransId="{779DE671-860D-4586-89CF-5D74C9EB8CB9}"/>
    <dgm:cxn modelId="{1D9E297C-E47B-41EF-81B8-78E52243EFD5}" type="presOf" srcId="{70E0EBF9-6E79-488C-AA6C-660533D5F092}" destId="{48A18B00-7FFB-4B9B-879B-B116AA72524E}" srcOrd="0" destOrd="1" presId="urn:microsoft.com/office/officeart/2005/8/layout/chevron2"/>
    <dgm:cxn modelId="{6A3F6989-540B-486A-BDCE-F5A6082FA87B}" type="presOf" srcId="{500E430D-DCC4-4A06-B85D-EE9B9FD8E46D}" destId="{0266EDBE-74C6-41EC-95AB-8FF27AF8FF70}" srcOrd="0" destOrd="0" presId="urn:microsoft.com/office/officeart/2005/8/layout/chevron2"/>
    <dgm:cxn modelId="{AA15B496-1172-416D-BFB5-FAC0A37CE066}" srcId="{FEECEA9D-BC4D-43F3-8165-5759116EA213}" destId="{500E430D-DCC4-4A06-B85D-EE9B9FD8E46D}" srcOrd="1" destOrd="0" parTransId="{995AFEF6-A9D0-472B-A837-1812BC65CF60}" sibTransId="{EE130591-D78D-4512-838A-29E259E71E80}"/>
    <dgm:cxn modelId="{5331F143-1146-4B1C-8CB6-643A2220022C}" srcId="{FEECEA9D-BC4D-43F3-8165-5759116EA213}" destId="{9E479D3C-2D5B-4CD9-8EBD-D93B7738EDB9}" srcOrd="0" destOrd="0" parTransId="{80538DC3-291F-4D39-8D9A-EDD99C0E6A1F}" sibTransId="{81A9F437-2B41-42D6-8B8D-70825C12FADF}"/>
    <dgm:cxn modelId="{2C639C74-3A03-4758-A5F6-C8214A4D43AD}" type="presOf" srcId="{D7D62E05-1C58-41D4-89DE-8086EFDC076C}" destId="{873F5811-8C58-4672-ADA7-A2FE72DD3AF2}" srcOrd="0" destOrd="0" presId="urn:microsoft.com/office/officeart/2005/8/layout/chevron2"/>
    <dgm:cxn modelId="{5DFE71BE-89A7-450E-A37D-E2E2E913DDCC}" srcId="{FEECEA9D-BC4D-43F3-8165-5759116EA213}" destId="{DB21AB96-3F87-4E3A-A61B-7332CB8178D4}" srcOrd="2" destOrd="0" parTransId="{2317C6C1-4E95-458B-B377-8ACB0C7BF5AD}" sibTransId="{1D99C876-E8A9-4C92-8FED-6E8568730CB1}"/>
    <dgm:cxn modelId="{EEA57A87-F70B-47EE-BBE1-706C1E8389F8}" type="presOf" srcId="{23A263E9-BC56-468F-9FB7-D7D0EF806235}" destId="{873F5811-8C58-4672-ADA7-A2FE72DD3AF2}" srcOrd="0" destOrd="1" presId="urn:microsoft.com/office/officeart/2005/8/layout/chevron2"/>
    <dgm:cxn modelId="{64FF9AF2-5360-4537-AB98-47224D862764}" srcId="{9E479D3C-2D5B-4CD9-8EBD-D93B7738EDB9}" destId="{D4F3B794-8440-4779-A970-CBBC7CCAB665}" srcOrd="0" destOrd="0" parTransId="{B270D115-8D39-4CA0-AC1C-BCFDB2E077CC}" sibTransId="{45900F08-3856-4631-A35F-ED2C778EC29D}"/>
    <dgm:cxn modelId="{F5358742-7400-418D-BAEA-1B979ADA8AB8}" type="presOf" srcId="{FEECEA9D-BC4D-43F3-8165-5759116EA213}" destId="{33069E11-FF4D-40A7-9CDE-3A04B9FBB26E}" srcOrd="0" destOrd="0" presId="urn:microsoft.com/office/officeart/2005/8/layout/chevron2"/>
    <dgm:cxn modelId="{5C3F29A3-29F3-46B8-A021-B9BECE3EA122}" srcId="{9E479D3C-2D5B-4CD9-8EBD-D93B7738EDB9}" destId="{F162C3DD-25AA-4372-827A-F8781BA2DC5A}" srcOrd="2" destOrd="0" parTransId="{8A6BCA2E-41FF-4C14-9354-E8CF43CFDDC1}" sibTransId="{EAF386D2-DEE4-4DE1-8C28-21DE4F541BC0}"/>
    <dgm:cxn modelId="{4A0E12DC-3A08-401C-8728-97D698F38229}" srcId="{DB21AB96-3F87-4E3A-A61B-7332CB8178D4}" destId="{6F23BFCB-1ABC-4F1A-A818-227BA2E2744A}" srcOrd="0" destOrd="0" parTransId="{636A4596-D70E-4536-98CD-26ED8CC0F37B}" sibTransId="{8E838D0B-A6DC-452B-853B-AB24D3C19094}"/>
    <dgm:cxn modelId="{0C9F0DA6-415F-4F1D-949D-997FBE5D5FA9}" type="presOf" srcId="{F162C3DD-25AA-4372-827A-F8781BA2DC5A}" destId="{F739DD19-BE42-4280-89FD-907C158ECF5B}" srcOrd="0" destOrd="2" presId="urn:microsoft.com/office/officeart/2005/8/layout/chevron2"/>
    <dgm:cxn modelId="{9EA9CB6F-380F-4EA4-9A90-03AA090476F8}" type="presParOf" srcId="{33069E11-FF4D-40A7-9CDE-3A04B9FBB26E}" destId="{6FDBDF17-7B7F-4577-B088-F8F0380EFE42}" srcOrd="0" destOrd="0" presId="urn:microsoft.com/office/officeart/2005/8/layout/chevron2"/>
    <dgm:cxn modelId="{8C1F913B-C350-44B0-BE5E-896ADD969528}" type="presParOf" srcId="{6FDBDF17-7B7F-4577-B088-F8F0380EFE42}" destId="{797B5FC1-CB28-459B-BD6D-15BB048002A0}" srcOrd="0" destOrd="0" presId="urn:microsoft.com/office/officeart/2005/8/layout/chevron2"/>
    <dgm:cxn modelId="{388BA61C-18DC-4D9A-9E94-531B7CF37827}" type="presParOf" srcId="{6FDBDF17-7B7F-4577-B088-F8F0380EFE42}" destId="{F739DD19-BE42-4280-89FD-907C158ECF5B}" srcOrd="1" destOrd="0" presId="urn:microsoft.com/office/officeart/2005/8/layout/chevron2"/>
    <dgm:cxn modelId="{CF2245B8-6A95-4204-A5F9-92CC110B6149}" type="presParOf" srcId="{33069E11-FF4D-40A7-9CDE-3A04B9FBB26E}" destId="{643F7543-62B9-42D1-879E-F13DD39E53C0}" srcOrd="1" destOrd="0" presId="urn:microsoft.com/office/officeart/2005/8/layout/chevron2"/>
    <dgm:cxn modelId="{273B1D7E-151B-4854-A00D-A2DC38788EEC}" type="presParOf" srcId="{33069E11-FF4D-40A7-9CDE-3A04B9FBB26E}" destId="{A943C831-8C48-4BED-A6BC-F4055D5A05DF}" srcOrd="2" destOrd="0" presId="urn:microsoft.com/office/officeart/2005/8/layout/chevron2"/>
    <dgm:cxn modelId="{D3E9DA82-7B66-47E2-AD5E-C454BDCD3B3A}" type="presParOf" srcId="{A943C831-8C48-4BED-A6BC-F4055D5A05DF}" destId="{0266EDBE-74C6-41EC-95AB-8FF27AF8FF70}" srcOrd="0" destOrd="0" presId="urn:microsoft.com/office/officeart/2005/8/layout/chevron2"/>
    <dgm:cxn modelId="{6B79DE97-2708-4F9A-B1EA-E1C52F6C846E}" type="presParOf" srcId="{A943C831-8C48-4BED-A6BC-F4055D5A05DF}" destId="{873F5811-8C58-4672-ADA7-A2FE72DD3AF2}" srcOrd="1" destOrd="0" presId="urn:microsoft.com/office/officeart/2005/8/layout/chevron2"/>
    <dgm:cxn modelId="{6896C17B-696D-4D79-9A09-57B945733136}" type="presParOf" srcId="{33069E11-FF4D-40A7-9CDE-3A04B9FBB26E}" destId="{E6A9A585-53A2-40E3-912E-33C2978E77C6}" srcOrd="3" destOrd="0" presId="urn:microsoft.com/office/officeart/2005/8/layout/chevron2"/>
    <dgm:cxn modelId="{AA62427D-06EE-44DD-8E31-3DD905EA8739}" type="presParOf" srcId="{33069E11-FF4D-40A7-9CDE-3A04B9FBB26E}" destId="{1C16FAF9-3D84-43BF-9C5B-FC38F88AE523}" srcOrd="4" destOrd="0" presId="urn:microsoft.com/office/officeart/2005/8/layout/chevron2"/>
    <dgm:cxn modelId="{F6895807-6B52-4D8C-8B65-6B753B2C1609}" type="presParOf" srcId="{1C16FAF9-3D84-43BF-9C5B-FC38F88AE523}" destId="{B08EAD69-D19A-4C27-90DD-45E2DEEB3EDB}" srcOrd="0" destOrd="0" presId="urn:microsoft.com/office/officeart/2005/8/layout/chevron2"/>
    <dgm:cxn modelId="{27048C0C-2BC4-4F94-9E63-47D444DBC453}" type="presParOf" srcId="{1C16FAF9-3D84-43BF-9C5B-FC38F88AE523}" destId="{48A18B00-7FFB-4B9B-879B-B116AA72524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F3ED3E-90F9-4BCC-922D-E62CD8CEB0E3}" type="doc">
      <dgm:prSet loTypeId="urn:microsoft.com/office/officeart/2008/layout/IncreasingCircleProcess" loCatId="list" qsTypeId="urn:microsoft.com/office/officeart/2005/8/quickstyle/simple4" qsCatId="simple" csTypeId="urn:microsoft.com/office/officeart/2005/8/colors/colorful5" csCatId="colorful" phldr="1"/>
      <dgm:spPr/>
      <dgm:t>
        <a:bodyPr/>
        <a:lstStyle/>
        <a:p>
          <a:endParaRPr lang="es-MX"/>
        </a:p>
      </dgm:t>
    </dgm:pt>
    <dgm:pt modelId="{D22682AE-1CDB-489A-B2C7-D3248FCDF52C}">
      <dgm:prSet phldrT="[Texto]" custT="1"/>
      <dgm:spPr/>
      <dgm:t>
        <a:bodyPr/>
        <a:lstStyle/>
        <a:p>
          <a:r>
            <a:rPr lang="es-MX" sz="2400" b="1" dirty="0" smtClean="0">
              <a:latin typeface="Times New Roman" panose="02020603050405020304" pitchFamily="18" charset="0"/>
              <a:cs typeface="Times New Roman" panose="02020603050405020304" pitchFamily="18" charset="0"/>
            </a:rPr>
            <a:t>Personal</a:t>
          </a:r>
          <a:endParaRPr lang="es-MX" sz="2400" b="1" dirty="0">
            <a:latin typeface="Times New Roman" panose="02020603050405020304" pitchFamily="18" charset="0"/>
            <a:cs typeface="Times New Roman" panose="02020603050405020304" pitchFamily="18" charset="0"/>
          </a:endParaRPr>
        </a:p>
      </dgm:t>
    </dgm:pt>
    <dgm:pt modelId="{2B22370B-A711-4DA3-977A-CC809A986314}" type="parTrans" cxnId="{40B7E49C-8E94-404D-A34E-E16A42E62ECD}">
      <dgm:prSet/>
      <dgm:spPr/>
      <dgm:t>
        <a:bodyPr/>
        <a:lstStyle/>
        <a:p>
          <a:endParaRPr lang="es-MX" sz="1400">
            <a:latin typeface="Times New Roman" panose="02020603050405020304" pitchFamily="18" charset="0"/>
            <a:cs typeface="Times New Roman" panose="02020603050405020304" pitchFamily="18" charset="0"/>
          </a:endParaRPr>
        </a:p>
      </dgm:t>
    </dgm:pt>
    <dgm:pt modelId="{D4C157B4-0FDB-4170-9328-A9D903ACD970}" type="sibTrans" cxnId="{40B7E49C-8E94-404D-A34E-E16A42E62ECD}">
      <dgm:prSet/>
      <dgm:spPr/>
      <dgm:t>
        <a:bodyPr/>
        <a:lstStyle/>
        <a:p>
          <a:endParaRPr lang="es-MX" sz="1400">
            <a:latin typeface="Times New Roman" panose="02020603050405020304" pitchFamily="18" charset="0"/>
            <a:cs typeface="Times New Roman" panose="02020603050405020304" pitchFamily="18" charset="0"/>
          </a:endParaRPr>
        </a:p>
      </dgm:t>
    </dgm:pt>
    <dgm:pt modelId="{48B14675-2A45-4D9D-985C-3D14366E821C}">
      <dgm:prSet phldrT="[Texto]" custT="1"/>
      <dgm:spPr/>
      <dgm:t>
        <a:bodyPr/>
        <a:lstStyle/>
        <a:p>
          <a:r>
            <a:rPr lang="es-MX" sz="2000" dirty="0" smtClean="0">
              <a:latin typeface="Times New Roman" panose="02020603050405020304" pitchFamily="18" charset="0"/>
              <a:cs typeface="Times New Roman" panose="02020603050405020304" pitchFamily="18" charset="0"/>
            </a:rPr>
            <a:t>Abandonan su adolescencia e inician una vida de adultos</a:t>
          </a:r>
          <a:endParaRPr lang="es-MX" sz="2000" dirty="0">
            <a:latin typeface="Times New Roman" panose="02020603050405020304" pitchFamily="18" charset="0"/>
            <a:cs typeface="Times New Roman" panose="02020603050405020304" pitchFamily="18" charset="0"/>
          </a:endParaRPr>
        </a:p>
      </dgm:t>
    </dgm:pt>
    <dgm:pt modelId="{2EE7F978-0C62-48D8-81FF-C71854558C7E}" type="parTrans" cxnId="{8C8EB671-0881-4F0A-949A-8A1B944A8A34}">
      <dgm:prSet/>
      <dgm:spPr/>
      <dgm:t>
        <a:bodyPr/>
        <a:lstStyle/>
        <a:p>
          <a:endParaRPr lang="es-MX" sz="1400">
            <a:latin typeface="Times New Roman" panose="02020603050405020304" pitchFamily="18" charset="0"/>
            <a:cs typeface="Times New Roman" panose="02020603050405020304" pitchFamily="18" charset="0"/>
          </a:endParaRPr>
        </a:p>
      </dgm:t>
    </dgm:pt>
    <dgm:pt modelId="{045CD005-5909-475D-9F91-3A40B7EB3250}" type="sibTrans" cxnId="{8C8EB671-0881-4F0A-949A-8A1B944A8A34}">
      <dgm:prSet/>
      <dgm:spPr/>
      <dgm:t>
        <a:bodyPr/>
        <a:lstStyle/>
        <a:p>
          <a:endParaRPr lang="es-MX" sz="1400">
            <a:latin typeface="Times New Roman" panose="02020603050405020304" pitchFamily="18" charset="0"/>
            <a:cs typeface="Times New Roman" panose="02020603050405020304" pitchFamily="18" charset="0"/>
          </a:endParaRPr>
        </a:p>
      </dgm:t>
    </dgm:pt>
    <dgm:pt modelId="{CBF4B3B4-53F7-459D-94A9-F8150D60DB2A}">
      <dgm:prSet phldrT="[Texto]" custT="1"/>
      <dgm:spPr/>
      <dgm:t>
        <a:bodyPr/>
        <a:lstStyle/>
        <a:p>
          <a:r>
            <a:rPr lang="es-MX" sz="2400" b="1" dirty="0" smtClean="0">
              <a:latin typeface="Times New Roman" panose="02020603050405020304" pitchFamily="18" charset="0"/>
              <a:cs typeface="Times New Roman" panose="02020603050405020304" pitchFamily="18" charset="0"/>
            </a:rPr>
            <a:t>Económico</a:t>
          </a:r>
          <a:endParaRPr lang="es-MX" sz="2400" b="1" dirty="0">
            <a:latin typeface="Times New Roman" panose="02020603050405020304" pitchFamily="18" charset="0"/>
            <a:cs typeface="Times New Roman" panose="02020603050405020304" pitchFamily="18" charset="0"/>
          </a:endParaRPr>
        </a:p>
      </dgm:t>
    </dgm:pt>
    <dgm:pt modelId="{0A1645EE-CA59-4CE8-9D34-E946D4139D74}" type="parTrans" cxnId="{C8D817EA-65EB-40B6-A370-030DCE7D2A2A}">
      <dgm:prSet/>
      <dgm:spPr/>
      <dgm:t>
        <a:bodyPr/>
        <a:lstStyle/>
        <a:p>
          <a:endParaRPr lang="es-MX" sz="1400">
            <a:latin typeface="Times New Roman" panose="02020603050405020304" pitchFamily="18" charset="0"/>
            <a:cs typeface="Times New Roman" panose="02020603050405020304" pitchFamily="18" charset="0"/>
          </a:endParaRPr>
        </a:p>
      </dgm:t>
    </dgm:pt>
    <dgm:pt modelId="{99B4E1B8-E1E0-43E9-BD1F-9863978F44A8}" type="sibTrans" cxnId="{C8D817EA-65EB-40B6-A370-030DCE7D2A2A}">
      <dgm:prSet/>
      <dgm:spPr/>
      <dgm:t>
        <a:bodyPr/>
        <a:lstStyle/>
        <a:p>
          <a:endParaRPr lang="es-MX" sz="1400">
            <a:latin typeface="Times New Roman" panose="02020603050405020304" pitchFamily="18" charset="0"/>
            <a:cs typeface="Times New Roman" panose="02020603050405020304" pitchFamily="18" charset="0"/>
          </a:endParaRPr>
        </a:p>
      </dgm:t>
    </dgm:pt>
    <dgm:pt modelId="{977975B4-D671-4019-AE6F-AE0471E702AA}">
      <dgm:prSet phldrT="[Texto]" custT="1"/>
      <dgm:spPr/>
      <dgm:t>
        <a:bodyPr/>
        <a:lstStyle/>
        <a:p>
          <a:r>
            <a:rPr lang="es-MX" sz="2000" dirty="0" smtClean="0">
              <a:latin typeface="Times New Roman" panose="02020603050405020304" pitchFamily="18" charset="0"/>
              <a:cs typeface="Times New Roman" panose="02020603050405020304" pitchFamily="18" charset="0"/>
            </a:rPr>
            <a:t>Limita a los hombres y mujeres a que rompan el círculo de pobreza</a:t>
          </a:r>
          <a:endParaRPr lang="es-MX" sz="2000" dirty="0">
            <a:latin typeface="Times New Roman" panose="02020603050405020304" pitchFamily="18" charset="0"/>
            <a:cs typeface="Times New Roman" panose="02020603050405020304" pitchFamily="18" charset="0"/>
          </a:endParaRPr>
        </a:p>
      </dgm:t>
    </dgm:pt>
    <dgm:pt modelId="{E90A8FF6-FE8B-45A3-BEB6-1619F7C85176}" type="parTrans" cxnId="{538B1A64-7FF5-4623-B0A2-DC7FDE3FA944}">
      <dgm:prSet/>
      <dgm:spPr/>
      <dgm:t>
        <a:bodyPr/>
        <a:lstStyle/>
        <a:p>
          <a:endParaRPr lang="es-MX" sz="1400">
            <a:latin typeface="Times New Roman" panose="02020603050405020304" pitchFamily="18" charset="0"/>
            <a:cs typeface="Times New Roman" panose="02020603050405020304" pitchFamily="18" charset="0"/>
          </a:endParaRPr>
        </a:p>
      </dgm:t>
    </dgm:pt>
    <dgm:pt modelId="{FCB5A820-8FF7-4FD0-A030-9FA719273BB9}" type="sibTrans" cxnId="{538B1A64-7FF5-4623-B0A2-DC7FDE3FA944}">
      <dgm:prSet/>
      <dgm:spPr/>
      <dgm:t>
        <a:bodyPr/>
        <a:lstStyle/>
        <a:p>
          <a:endParaRPr lang="es-MX" sz="1400">
            <a:latin typeface="Times New Roman" panose="02020603050405020304" pitchFamily="18" charset="0"/>
            <a:cs typeface="Times New Roman" panose="02020603050405020304" pitchFamily="18" charset="0"/>
          </a:endParaRPr>
        </a:p>
      </dgm:t>
    </dgm:pt>
    <dgm:pt modelId="{13500FEB-930E-4881-839A-E3D05A4DBC1A}">
      <dgm:prSet phldrT="[Texto]" custT="1"/>
      <dgm:spPr/>
      <dgm:t>
        <a:bodyPr/>
        <a:lstStyle/>
        <a:p>
          <a:r>
            <a:rPr lang="es-MX" sz="2400" b="1" dirty="0" smtClean="0">
              <a:latin typeface="Times New Roman" panose="02020603050405020304" pitchFamily="18" charset="0"/>
              <a:cs typeface="Times New Roman" panose="02020603050405020304" pitchFamily="18" charset="0"/>
            </a:rPr>
            <a:t>Social</a:t>
          </a:r>
          <a:endParaRPr lang="es-MX" sz="2400" b="1" dirty="0">
            <a:latin typeface="Times New Roman" panose="02020603050405020304" pitchFamily="18" charset="0"/>
            <a:cs typeface="Times New Roman" panose="02020603050405020304" pitchFamily="18" charset="0"/>
          </a:endParaRPr>
        </a:p>
      </dgm:t>
    </dgm:pt>
    <dgm:pt modelId="{2B4BBD8E-0A60-410E-B33A-DCDF72D124E2}" type="parTrans" cxnId="{D265DFB8-05AE-4A9C-8413-98E638A4D421}">
      <dgm:prSet/>
      <dgm:spPr/>
      <dgm:t>
        <a:bodyPr/>
        <a:lstStyle/>
        <a:p>
          <a:endParaRPr lang="es-MX" sz="1400">
            <a:latin typeface="Times New Roman" panose="02020603050405020304" pitchFamily="18" charset="0"/>
            <a:cs typeface="Times New Roman" panose="02020603050405020304" pitchFamily="18" charset="0"/>
          </a:endParaRPr>
        </a:p>
      </dgm:t>
    </dgm:pt>
    <dgm:pt modelId="{5BA5C944-3FB2-4169-A9F7-A0D9D5AD0E96}" type="sibTrans" cxnId="{D265DFB8-05AE-4A9C-8413-98E638A4D421}">
      <dgm:prSet/>
      <dgm:spPr/>
      <dgm:t>
        <a:bodyPr/>
        <a:lstStyle/>
        <a:p>
          <a:endParaRPr lang="es-MX" sz="1400">
            <a:latin typeface="Times New Roman" panose="02020603050405020304" pitchFamily="18" charset="0"/>
            <a:cs typeface="Times New Roman" panose="02020603050405020304" pitchFamily="18" charset="0"/>
          </a:endParaRPr>
        </a:p>
      </dgm:t>
    </dgm:pt>
    <dgm:pt modelId="{94D3CE08-2A55-41AC-BD55-17D8A1F72FE4}">
      <dgm:prSet phldrT="[Texto]" custT="1"/>
      <dgm:spPr/>
      <dgm:t>
        <a:bodyPr/>
        <a:lstStyle/>
        <a:p>
          <a:r>
            <a:rPr lang="es-MX" sz="2000" dirty="0" smtClean="0">
              <a:latin typeface="Times New Roman" panose="02020603050405020304" pitchFamily="18" charset="0"/>
              <a:cs typeface="Times New Roman" panose="02020603050405020304" pitchFamily="18" charset="0"/>
            </a:rPr>
            <a:t>Drogadicción, alcoholismo o delincuencia organizada</a:t>
          </a:r>
          <a:endParaRPr lang="es-MX" sz="2000" dirty="0">
            <a:latin typeface="Times New Roman" panose="02020603050405020304" pitchFamily="18" charset="0"/>
            <a:cs typeface="Times New Roman" panose="02020603050405020304" pitchFamily="18" charset="0"/>
          </a:endParaRPr>
        </a:p>
      </dgm:t>
    </dgm:pt>
    <dgm:pt modelId="{F017157C-0BDB-4DD9-AED0-EE830F482E73}" type="parTrans" cxnId="{99E499E4-205E-42C6-99F0-CF9E8A6ED807}">
      <dgm:prSet/>
      <dgm:spPr/>
      <dgm:t>
        <a:bodyPr/>
        <a:lstStyle/>
        <a:p>
          <a:endParaRPr lang="es-MX" sz="1400">
            <a:latin typeface="Times New Roman" panose="02020603050405020304" pitchFamily="18" charset="0"/>
            <a:cs typeface="Times New Roman" panose="02020603050405020304" pitchFamily="18" charset="0"/>
          </a:endParaRPr>
        </a:p>
      </dgm:t>
    </dgm:pt>
    <dgm:pt modelId="{7D88E915-630C-437F-80EA-BD720D3499B8}" type="sibTrans" cxnId="{99E499E4-205E-42C6-99F0-CF9E8A6ED807}">
      <dgm:prSet/>
      <dgm:spPr/>
      <dgm:t>
        <a:bodyPr/>
        <a:lstStyle/>
        <a:p>
          <a:endParaRPr lang="es-MX" sz="1400">
            <a:latin typeface="Times New Roman" panose="02020603050405020304" pitchFamily="18" charset="0"/>
            <a:cs typeface="Times New Roman" panose="02020603050405020304" pitchFamily="18" charset="0"/>
          </a:endParaRPr>
        </a:p>
      </dgm:t>
    </dgm:pt>
    <dgm:pt modelId="{EBD1F51E-9C2F-487D-88A0-CC1EA603F58F}" type="pres">
      <dgm:prSet presAssocID="{06F3ED3E-90F9-4BCC-922D-E62CD8CEB0E3}" presName="Name0" presStyleCnt="0">
        <dgm:presLayoutVars>
          <dgm:chMax val="7"/>
          <dgm:chPref val="7"/>
          <dgm:dir/>
          <dgm:animOne val="branch"/>
          <dgm:animLvl val="lvl"/>
        </dgm:presLayoutVars>
      </dgm:prSet>
      <dgm:spPr/>
      <dgm:t>
        <a:bodyPr/>
        <a:lstStyle/>
        <a:p>
          <a:endParaRPr lang="es-MX"/>
        </a:p>
      </dgm:t>
    </dgm:pt>
    <dgm:pt modelId="{86B5321B-6B7A-4E70-94C9-D6B7832F4A0B}" type="pres">
      <dgm:prSet presAssocID="{D22682AE-1CDB-489A-B2C7-D3248FCDF52C}" presName="composite" presStyleCnt="0"/>
      <dgm:spPr/>
    </dgm:pt>
    <dgm:pt modelId="{73E8D16F-29BC-4002-9DAD-A4AD10BE38E9}" type="pres">
      <dgm:prSet presAssocID="{D22682AE-1CDB-489A-B2C7-D3248FCDF52C}" presName="BackAccent" presStyleLbl="bgShp" presStyleIdx="0" presStyleCnt="3"/>
      <dgm:spPr/>
    </dgm:pt>
    <dgm:pt modelId="{9779F20F-4CCD-4174-9625-17FC528B16A1}" type="pres">
      <dgm:prSet presAssocID="{D22682AE-1CDB-489A-B2C7-D3248FCDF52C}" presName="Accent" presStyleLbl="alignNode1" presStyleIdx="0" presStyleCnt="3"/>
      <dgm:spPr/>
    </dgm:pt>
    <dgm:pt modelId="{B712A3E4-38A6-41F3-9C47-7FE862A896D1}" type="pres">
      <dgm:prSet presAssocID="{D22682AE-1CDB-489A-B2C7-D3248FCDF52C}" presName="Child" presStyleLbl="revTx" presStyleIdx="0" presStyleCnt="6">
        <dgm:presLayoutVars>
          <dgm:chMax val="0"/>
          <dgm:chPref val="0"/>
          <dgm:bulletEnabled val="1"/>
        </dgm:presLayoutVars>
      </dgm:prSet>
      <dgm:spPr/>
      <dgm:t>
        <a:bodyPr/>
        <a:lstStyle/>
        <a:p>
          <a:endParaRPr lang="es-MX"/>
        </a:p>
      </dgm:t>
    </dgm:pt>
    <dgm:pt modelId="{B3305269-DCDE-4934-9CAC-81F7E326FF64}" type="pres">
      <dgm:prSet presAssocID="{D22682AE-1CDB-489A-B2C7-D3248FCDF52C}" presName="Parent" presStyleLbl="revTx" presStyleIdx="1" presStyleCnt="6">
        <dgm:presLayoutVars>
          <dgm:chMax val="1"/>
          <dgm:chPref val="1"/>
          <dgm:bulletEnabled val="1"/>
        </dgm:presLayoutVars>
      </dgm:prSet>
      <dgm:spPr/>
      <dgm:t>
        <a:bodyPr/>
        <a:lstStyle/>
        <a:p>
          <a:endParaRPr lang="es-MX"/>
        </a:p>
      </dgm:t>
    </dgm:pt>
    <dgm:pt modelId="{2D36D3C8-DDC1-415E-AEE7-280218356DC6}" type="pres">
      <dgm:prSet presAssocID="{D4C157B4-0FDB-4170-9328-A9D903ACD970}" presName="sibTrans" presStyleCnt="0"/>
      <dgm:spPr/>
    </dgm:pt>
    <dgm:pt modelId="{51CA983A-6927-465D-BA9E-99827773A565}" type="pres">
      <dgm:prSet presAssocID="{CBF4B3B4-53F7-459D-94A9-F8150D60DB2A}" presName="composite" presStyleCnt="0"/>
      <dgm:spPr/>
    </dgm:pt>
    <dgm:pt modelId="{066958A2-49A2-4730-B725-75ADF22DA888}" type="pres">
      <dgm:prSet presAssocID="{CBF4B3B4-53F7-459D-94A9-F8150D60DB2A}" presName="BackAccent" presStyleLbl="bgShp" presStyleIdx="1" presStyleCnt="3"/>
      <dgm:spPr/>
    </dgm:pt>
    <dgm:pt modelId="{A3CBE7CE-0578-4396-9030-31AF7DABC870}" type="pres">
      <dgm:prSet presAssocID="{CBF4B3B4-53F7-459D-94A9-F8150D60DB2A}" presName="Accent" presStyleLbl="alignNode1" presStyleIdx="1" presStyleCnt="3"/>
      <dgm:spPr/>
    </dgm:pt>
    <dgm:pt modelId="{87425DB3-215C-4EC9-9EBF-0EFE52E250E4}" type="pres">
      <dgm:prSet presAssocID="{CBF4B3B4-53F7-459D-94A9-F8150D60DB2A}" presName="Child" presStyleLbl="revTx" presStyleIdx="2" presStyleCnt="6">
        <dgm:presLayoutVars>
          <dgm:chMax val="0"/>
          <dgm:chPref val="0"/>
          <dgm:bulletEnabled val="1"/>
        </dgm:presLayoutVars>
      </dgm:prSet>
      <dgm:spPr/>
      <dgm:t>
        <a:bodyPr/>
        <a:lstStyle/>
        <a:p>
          <a:endParaRPr lang="es-MX"/>
        </a:p>
      </dgm:t>
    </dgm:pt>
    <dgm:pt modelId="{9DD3327A-4E4D-497B-9F8F-2D199E3483F6}" type="pres">
      <dgm:prSet presAssocID="{CBF4B3B4-53F7-459D-94A9-F8150D60DB2A}" presName="Parent" presStyleLbl="revTx" presStyleIdx="3" presStyleCnt="6">
        <dgm:presLayoutVars>
          <dgm:chMax val="1"/>
          <dgm:chPref val="1"/>
          <dgm:bulletEnabled val="1"/>
        </dgm:presLayoutVars>
      </dgm:prSet>
      <dgm:spPr/>
      <dgm:t>
        <a:bodyPr/>
        <a:lstStyle/>
        <a:p>
          <a:endParaRPr lang="es-MX"/>
        </a:p>
      </dgm:t>
    </dgm:pt>
    <dgm:pt modelId="{70FED348-B1B3-4389-9C1F-778DF5A01DED}" type="pres">
      <dgm:prSet presAssocID="{99B4E1B8-E1E0-43E9-BD1F-9863978F44A8}" presName="sibTrans" presStyleCnt="0"/>
      <dgm:spPr/>
    </dgm:pt>
    <dgm:pt modelId="{14B89629-5522-4441-BA2C-1E201B86B00C}" type="pres">
      <dgm:prSet presAssocID="{13500FEB-930E-4881-839A-E3D05A4DBC1A}" presName="composite" presStyleCnt="0"/>
      <dgm:spPr/>
    </dgm:pt>
    <dgm:pt modelId="{B2E15136-ABFB-49B6-BB5F-A40DB29EDC30}" type="pres">
      <dgm:prSet presAssocID="{13500FEB-930E-4881-839A-E3D05A4DBC1A}" presName="BackAccent" presStyleLbl="bgShp" presStyleIdx="2" presStyleCnt="3"/>
      <dgm:spPr/>
    </dgm:pt>
    <dgm:pt modelId="{971CB7D9-43F5-496E-843D-55FCA32CBF04}" type="pres">
      <dgm:prSet presAssocID="{13500FEB-930E-4881-839A-E3D05A4DBC1A}" presName="Accent" presStyleLbl="alignNode1" presStyleIdx="2" presStyleCnt="3"/>
      <dgm:spPr/>
    </dgm:pt>
    <dgm:pt modelId="{3ED2FC4F-7359-471F-AB24-BA262941B104}" type="pres">
      <dgm:prSet presAssocID="{13500FEB-930E-4881-839A-E3D05A4DBC1A}" presName="Child" presStyleLbl="revTx" presStyleIdx="4" presStyleCnt="6">
        <dgm:presLayoutVars>
          <dgm:chMax val="0"/>
          <dgm:chPref val="0"/>
          <dgm:bulletEnabled val="1"/>
        </dgm:presLayoutVars>
      </dgm:prSet>
      <dgm:spPr/>
      <dgm:t>
        <a:bodyPr/>
        <a:lstStyle/>
        <a:p>
          <a:endParaRPr lang="es-MX"/>
        </a:p>
      </dgm:t>
    </dgm:pt>
    <dgm:pt modelId="{4B13D0A5-33CE-4C61-9B1C-DBBE02C5778F}" type="pres">
      <dgm:prSet presAssocID="{13500FEB-930E-4881-839A-E3D05A4DBC1A}" presName="Parent" presStyleLbl="revTx" presStyleIdx="5" presStyleCnt="6">
        <dgm:presLayoutVars>
          <dgm:chMax val="1"/>
          <dgm:chPref val="1"/>
          <dgm:bulletEnabled val="1"/>
        </dgm:presLayoutVars>
      </dgm:prSet>
      <dgm:spPr/>
      <dgm:t>
        <a:bodyPr/>
        <a:lstStyle/>
        <a:p>
          <a:endParaRPr lang="es-MX"/>
        </a:p>
      </dgm:t>
    </dgm:pt>
  </dgm:ptLst>
  <dgm:cxnLst>
    <dgm:cxn modelId="{F39EE7E6-E918-4916-B382-F3057E63D1A0}" type="presOf" srcId="{977975B4-D671-4019-AE6F-AE0471E702AA}" destId="{87425DB3-215C-4EC9-9EBF-0EFE52E250E4}" srcOrd="0" destOrd="0" presId="urn:microsoft.com/office/officeart/2008/layout/IncreasingCircleProcess"/>
    <dgm:cxn modelId="{E4FDCDEF-BA0A-4A24-9AEA-2F043A8E9C95}" type="presOf" srcId="{94D3CE08-2A55-41AC-BD55-17D8A1F72FE4}" destId="{3ED2FC4F-7359-471F-AB24-BA262941B104}" srcOrd="0" destOrd="0" presId="urn:microsoft.com/office/officeart/2008/layout/IncreasingCircleProcess"/>
    <dgm:cxn modelId="{40B7E49C-8E94-404D-A34E-E16A42E62ECD}" srcId="{06F3ED3E-90F9-4BCC-922D-E62CD8CEB0E3}" destId="{D22682AE-1CDB-489A-B2C7-D3248FCDF52C}" srcOrd="0" destOrd="0" parTransId="{2B22370B-A711-4DA3-977A-CC809A986314}" sibTransId="{D4C157B4-0FDB-4170-9328-A9D903ACD970}"/>
    <dgm:cxn modelId="{20457459-D463-4E6F-8CBD-D6E511451EC3}" type="presOf" srcId="{13500FEB-930E-4881-839A-E3D05A4DBC1A}" destId="{4B13D0A5-33CE-4C61-9B1C-DBBE02C5778F}" srcOrd="0" destOrd="0" presId="urn:microsoft.com/office/officeart/2008/layout/IncreasingCircleProcess"/>
    <dgm:cxn modelId="{D265DFB8-05AE-4A9C-8413-98E638A4D421}" srcId="{06F3ED3E-90F9-4BCC-922D-E62CD8CEB0E3}" destId="{13500FEB-930E-4881-839A-E3D05A4DBC1A}" srcOrd="2" destOrd="0" parTransId="{2B4BBD8E-0A60-410E-B33A-DCDF72D124E2}" sibTransId="{5BA5C944-3FB2-4169-A9F7-A0D9D5AD0E96}"/>
    <dgm:cxn modelId="{C8D817EA-65EB-40B6-A370-030DCE7D2A2A}" srcId="{06F3ED3E-90F9-4BCC-922D-E62CD8CEB0E3}" destId="{CBF4B3B4-53F7-459D-94A9-F8150D60DB2A}" srcOrd="1" destOrd="0" parTransId="{0A1645EE-CA59-4CE8-9D34-E946D4139D74}" sibTransId="{99B4E1B8-E1E0-43E9-BD1F-9863978F44A8}"/>
    <dgm:cxn modelId="{8C8EB671-0881-4F0A-949A-8A1B944A8A34}" srcId="{D22682AE-1CDB-489A-B2C7-D3248FCDF52C}" destId="{48B14675-2A45-4D9D-985C-3D14366E821C}" srcOrd="0" destOrd="0" parTransId="{2EE7F978-0C62-48D8-81FF-C71854558C7E}" sibTransId="{045CD005-5909-475D-9F91-3A40B7EB3250}"/>
    <dgm:cxn modelId="{99DA65B9-2557-4895-887F-FD37F1EDCD79}" type="presOf" srcId="{D22682AE-1CDB-489A-B2C7-D3248FCDF52C}" destId="{B3305269-DCDE-4934-9CAC-81F7E326FF64}" srcOrd="0" destOrd="0" presId="urn:microsoft.com/office/officeart/2008/layout/IncreasingCircleProcess"/>
    <dgm:cxn modelId="{EEE69811-1F00-4A27-9A05-5B026FBE9031}" type="presOf" srcId="{CBF4B3B4-53F7-459D-94A9-F8150D60DB2A}" destId="{9DD3327A-4E4D-497B-9F8F-2D199E3483F6}" srcOrd="0" destOrd="0" presId="urn:microsoft.com/office/officeart/2008/layout/IncreasingCircleProcess"/>
    <dgm:cxn modelId="{F6C294B0-F390-465A-BC3A-7107E2027AC4}" type="presOf" srcId="{06F3ED3E-90F9-4BCC-922D-E62CD8CEB0E3}" destId="{EBD1F51E-9C2F-487D-88A0-CC1EA603F58F}" srcOrd="0" destOrd="0" presId="urn:microsoft.com/office/officeart/2008/layout/IncreasingCircleProcess"/>
    <dgm:cxn modelId="{538B1A64-7FF5-4623-B0A2-DC7FDE3FA944}" srcId="{CBF4B3B4-53F7-459D-94A9-F8150D60DB2A}" destId="{977975B4-D671-4019-AE6F-AE0471E702AA}" srcOrd="0" destOrd="0" parTransId="{E90A8FF6-FE8B-45A3-BEB6-1619F7C85176}" sibTransId="{FCB5A820-8FF7-4FD0-A030-9FA719273BB9}"/>
    <dgm:cxn modelId="{99E499E4-205E-42C6-99F0-CF9E8A6ED807}" srcId="{13500FEB-930E-4881-839A-E3D05A4DBC1A}" destId="{94D3CE08-2A55-41AC-BD55-17D8A1F72FE4}" srcOrd="0" destOrd="0" parTransId="{F017157C-0BDB-4DD9-AED0-EE830F482E73}" sibTransId="{7D88E915-630C-437F-80EA-BD720D3499B8}"/>
    <dgm:cxn modelId="{688B3800-05D6-409E-9DB1-3F1762CAED89}" type="presOf" srcId="{48B14675-2A45-4D9D-985C-3D14366E821C}" destId="{B712A3E4-38A6-41F3-9C47-7FE862A896D1}" srcOrd="0" destOrd="0" presId="urn:microsoft.com/office/officeart/2008/layout/IncreasingCircleProcess"/>
    <dgm:cxn modelId="{1D3C0168-EB56-4E0B-BE90-F8CB9BF93A4C}" type="presParOf" srcId="{EBD1F51E-9C2F-487D-88A0-CC1EA603F58F}" destId="{86B5321B-6B7A-4E70-94C9-D6B7832F4A0B}" srcOrd="0" destOrd="0" presId="urn:microsoft.com/office/officeart/2008/layout/IncreasingCircleProcess"/>
    <dgm:cxn modelId="{4EDEAE37-E266-4536-8FB1-37F94B332169}" type="presParOf" srcId="{86B5321B-6B7A-4E70-94C9-D6B7832F4A0B}" destId="{73E8D16F-29BC-4002-9DAD-A4AD10BE38E9}" srcOrd="0" destOrd="0" presId="urn:microsoft.com/office/officeart/2008/layout/IncreasingCircleProcess"/>
    <dgm:cxn modelId="{CEFB241C-84C2-4273-B6FA-2DE8B7706F74}" type="presParOf" srcId="{86B5321B-6B7A-4E70-94C9-D6B7832F4A0B}" destId="{9779F20F-4CCD-4174-9625-17FC528B16A1}" srcOrd="1" destOrd="0" presId="urn:microsoft.com/office/officeart/2008/layout/IncreasingCircleProcess"/>
    <dgm:cxn modelId="{8BEEBFBC-CF95-4FB6-BE4C-B7D106EDCF01}" type="presParOf" srcId="{86B5321B-6B7A-4E70-94C9-D6B7832F4A0B}" destId="{B712A3E4-38A6-41F3-9C47-7FE862A896D1}" srcOrd="2" destOrd="0" presId="urn:microsoft.com/office/officeart/2008/layout/IncreasingCircleProcess"/>
    <dgm:cxn modelId="{86B4EACF-A117-4921-BDE9-97368B72A9AB}" type="presParOf" srcId="{86B5321B-6B7A-4E70-94C9-D6B7832F4A0B}" destId="{B3305269-DCDE-4934-9CAC-81F7E326FF64}" srcOrd="3" destOrd="0" presId="urn:microsoft.com/office/officeart/2008/layout/IncreasingCircleProcess"/>
    <dgm:cxn modelId="{548B0D7A-957B-4818-84B7-EB0267D52CDF}" type="presParOf" srcId="{EBD1F51E-9C2F-487D-88A0-CC1EA603F58F}" destId="{2D36D3C8-DDC1-415E-AEE7-280218356DC6}" srcOrd="1" destOrd="0" presId="urn:microsoft.com/office/officeart/2008/layout/IncreasingCircleProcess"/>
    <dgm:cxn modelId="{47B2DB73-A3D7-414F-9FF0-FE447740D522}" type="presParOf" srcId="{EBD1F51E-9C2F-487D-88A0-CC1EA603F58F}" destId="{51CA983A-6927-465D-BA9E-99827773A565}" srcOrd="2" destOrd="0" presId="urn:microsoft.com/office/officeart/2008/layout/IncreasingCircleProcess"/>
    <dgm:cxn modelId="{4DF27433-D048-4BDB-9CE1-9B7F86C652D6}" type="presParOf" srcId="{51CA983A-6927-465D-BA9E-99827773A565}" destId="{066958A2-49A2-4730-B725-75ADF22DA888}" srcOrd="0" destOrd="0" presId="urn:microsoft.com/office/officeart/2008/layout/IncreasingCircleProcess"/>
    <dgm:cxn modelId="{BCB68247-0BA2-41CE-BA62-AD3CF988ECCE}" type="presParOf" srcId="{51CA983A-6927-465D-BA9E-99827773A565}" destId="{A3CBE7CE-0578-4396-9030-31AF7DABC870}" srcOrd="1" destOrd="0" presId="urn:microsoft.com/office/officeart/2008/layout/IncreasingCircleProcess"/>
    <dgm:cxn modelId="{D1313904-00AA-43A2-AE62-0379E1AE57A0}" type="presParOf" srcId="{51CA983A-6927-465D-BA9E-99827773A565}" destId="{87425DB3-215C-4EC9-9EBF-0EFE52E250E4}" srcOrd="2" destOrd="0" presId="urn:microsoft.com/office/officeart/2008/layout/IncreasingCircleProcess"/>
    <dgm:cxn modelId="{E3830F80-33B4-4FA4-9D3F-2E3CF4DE2FF5}" type="presParOf" srcId="{51CA983A-6927-465D-BA9E-99827773A565}" destId="{9DD3327A-4E4D-497B-9F8F-2D199E3483F6}" srcOrd="3" destOrd="0" presId="urn:microsoft.com/office/officeart/2008/layout/IncreasingCircleProcess"/>
    <dgm:cxn modelId="{F9FF82AA-32EF-45E2-A141-E3B1AB5B0908}" type="presParOf" srcId="{EBD1F51E-9C2F-487D-88A0-CC1EA603F58F}" destId="{70FED348-B1B3-4389-9C1F-778DF5A01DED}" srcOrd="3" destOrd="0" presId="urn:microsoft.com/office/officeart/2008/layout/IncreasingCircleProcess"/>
    <dgm:cxn modelId="{4BF1A0BB-0404-4AF0-8565-AB6EEB3438BC}" type="presParOf" srcId="{EBD1F51E-9C2F-487D-88A0-CC1EA603F58F}" destId="{14B89629-5522-4441-BA2C-1E201B86B00C}" srcOrd="4" destOrd="0" presId="urn:microsoft.com/office/officeart/2008/layout/IncreasingCircleProcess"/>
    <dgm:cxn modelId="{8294D58E-7E1E-43F1-824C-0D764AE2D0C1}" type="presParOf" srcId="{14B89629-5522-4441-BA2C-1E201B86B00C}" destId="{B2E15136-ABFB-49B6-BB5F-A40DB29EDC30}" srcOrd="0" destOrd="0" presId="urn:microsoft.com/office/officeart/2008/layout/IncreasingCircleProcess"/>
    <dgm:cxn modelId="{8B2D19E1-8EC1-425E-85FB-718FDED0F13E}" type="presParOf" srcId="{14B89629-5522-4441-BA2C-1E201B86B00C}" destId="{971CB7D9-43F5-496E-843D-55FCA32CBF04}" srcOrd="1" destOrd="0" presId="urn:microsoft.com/office/officeart/2008/layout/IncreasingCircleProcess"/>
    <dgm:cxn modelId="{20C1DD30-C450-4511-9848-CE5953FE00D7}" type="presParOf" srcId="{14B89629-5522-4441-BA2C-1E201B86B00C}" destId="{3ED2FC4F-7359-471F-AB24-BA262941B104}" srcOrd="2" destOrd="0" presId="urn:microsoft.com/office/officeart/2008/layout/IncreasingCircleProcess"/>
    <dgm:cxn modelId="{14E2295E-2F55-49D1-A6ED-DDDC5B174D97}" type="presParOf" srcId="{14B89629-5522-4441-BA2C-1E201B86B00C}" destId="{4B13D0A5-33CE-4C61-9B1C-DBBE02C5778F}" srcOrd="3" destOrd="0" presId="urn:microsoft.com/office/officeart/2008/layout/Increasing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7300BC-4088-439D-B221-BCD9AE2A93CB}" type="doc">
      <dgm:prSet loTypeId="urn:microsoft.com/office/officeart/2005/8/layout/vList4" loCatId="list" qsTypeId="urn:microsoft.com/office/officeart/2005/8/quickstyle/simple1" qsCatId="simple" csTypeId="urn:microsoft.com/office/officeart/2005/8/colors/accent2_3" csCatId="accent2" phldr="1"/>
      <dgm:spPr/>
      <dgm:t>
        <a:bodyPr/>
        <a:lstStyle/>
        <a:p>
          <a:endParaRPr lang="es-MX"/>
        </a:p>
      </dgm:t>
    </dgm:pt>
    <dgm:pt modelId="{B0110795-319F-4417-8198-1FE6DBBA884A}">
      <dgm:prSet phldrT="[Texto]"/>
      <dgm:spPr/>
      <dgm:t>
        <a:bodyPr/>
        <a:lstStyle/>
        <a:p>
          <a:r>
            <a:rPr lang="es-MX" dirty="0" smtClean="0"/>
            <a:t>SOCIEDAD</a:t>
          </a:r>
          <a:endParaRPr lang="es-MX" dirty="0"/>
        </a:p>
      </dgm:t>
    </dgm:pt>
    <dgm:pt modelId="{0F3056AA-8ED8-4580-AC7A-FE123AAD5FEA}" type="parTrans" cxnId="{F330CAEA-D2DE-4C43-9DB1-B3D307BB1774}">
      <dgm:prSet/>
      <dgm:spPr/>
      <dgm:t>
        <a:bodyPr/>
        <a:lstStyle/>
        <a:p>
          <a:endParaRPr lang="es-MX"/>
        </a:p>
      </dgm:t>
    </dgm:pt>
    <dgm:pt modelId="{03DDA958-EC17-4FE0-BF1C-315ED89E397C}" type="sibTrans" cxnId="{F330CAEA-D2DE-4C43-9DB1-B3D307BB1774}">
      <dgm:prSet/>
      <dgm:spPr/>
      <dgm:t>
        <a:bodyPr/>
        <a:lstStyle/>
        <a:p>
          <a:endParaRPr lang="es-MX"/>
        </a:p>
      </dgm:t>
    </dgm:pt>
    <dgm:pt modelId="{AA2066DB-EF6F-4880-B732-D8DF8FE6A200}">
      <dgm:prSet phldrT="[Texto]"/>
      <dgm:spPr/>
      <dgm:t>
        <a:bodyPr/>
        <a:lstStyle/>
        <a:p>
          <a:r>
            <a:rPr lang="es-MX" dirty="0" smtClean="0"/>
            <a:t>cada día es más difícil ver que los estudiantes tengan interés para seguir investigando, deseos de aprender o de participar en diversas actividades académicas, lo que puede repercutir en las aportaciones de las nuevas generaciones a los países.  </a:t>
          </a:r>
          <a:endParaRPr lang="es-MX" dirty="0"/>
        </a:p>
      </dgm:t>
    </dgm:pt>
    <dgm:pt modelId="{7B912C23-2FE8-4A93-8AB5-1DCE0C160B48}" type="parTrans" cxnId="{2A442064-F586-4353-8DBA-2351441336A3}">
      <dgm:prSet/>
      <dgm:spPr/>
      <dgm:t>
        <a:bodyPr/>
        <a:lstStyle/>
        <a:p>
          <a:endParaRPr lang="es-MX"/>
        </a:p>
      </dgm:t>
    </dgm:pt>
    <dgm:pt modelId="{A731968D-B0FE-475F-AC15-C651F7E04342}" type="sibTrans" cxnId="{2A442064-F586-4353-8DBA-2351441336A3}">
      <dgm:prSet/>
      <dgm:spPr/>
      <dgm:t>
        <a:bodyPr/>
        <a:lstStyle/>
        <a:p>
          <a:endParaRPr lang="es-MX"/>
        </a:p>
      </dgm:t>
    </dgm:pt>
    <dgm:pt modelId="{88F053F3-46B9-4FB9-86D2-4F93C88E70D6}">
      <dgm:prSet phldrT="[Texto]"/>
      <dgm:spPr/>
      <dgm:t>
        <a:bodyPr/>
        <a:lstStyle/>
        <a:p>
          <a:r>
            <a:rPr lang="es-MX" dirty="0" smtClean="0"/>
            <a:t>INSTITUCIONES</a:t>
          </a:r>
          <a:endParaRPr lang="es-MX" dirty="0"/>
        </a:p>
      </dgm:t>
    </dgm:pt>
    <dgm:pt modelId="{11D2B26A-8FDB-490A-A884-C61B4F1DDD6B}" type="parTrans" cxnId="{5DCF2847-F984-4979-A4F1-1166364AF3C5}">
      <dgm:prSet/>
      <dgm:spPr/>
      <dgm:t>
        <a:bodyPr/>
        <a:lstStyle/>
        <a:p>
          <a:endParaRPr lang="es-MX"/>
        </a:p>
      </dgm:t>
    </dgm:pt>
    <dgm:pt modelId="{1D3C8369-6310-49FF-918D-B3D300AC0A5E}" type="sibTrans" cxnId="{5DCF2847-F984-4979-A4F1-1166364AF3C5}">
      <dgm:prSet/>
      <dgm:spPr/>
      <dgm:t>
        <a:bodyPr/>
        <a:lstStyle/>
        <a:p>
          <a:endParaRPr lang="es-MX"/>
        </a:p>
      </dgm:t>
    </dgm:pt>
    <dgm:pt modelId="{0A93C4D1-0B12-4E2D-8C2D-CBAE03A9C3AF}">
      <dgm:prSet phldrT="[Texto]"/>
      <dgm:spPr/>
      <dgm:t>
        <a:bodyPr/>
        <a:lstStyle/>
        <a:p>
          <a:r>
            <a:rPr lang="es-MX" dirty="0" smtClean="0"/>
            <a:t>mejorar la aceptación y lograr una menor deserción de alumnos, comprometiendo al personal docente a capacitarse y prepararse en mejorar la impartición de sus materias</a:t>
          </a:r>
          <a:endParaRPr lang="es-MX" dirty="0"/>
        </a:p>
      </dgm:t>
    </dgm:pt>
    <dgm:pt modelId="{8A30AEAE-EF86-41F0-A68D-4490E12A9649}" type="parTrans" cxnId="{D34E06A7-C177-41D8-A676-D8CB6DA49B2C}">
      <dgm:prSet/>
      <dgm:spPr/>
      <dgm:t>
        <a:bodyPr/>
        <a:lstStyle/>
        <a:p>
          <a:endParaRPr lang="es-MX"/>
        </a:p>
      </dgm:t>
    </dgm:pt>
    <dgm:pt modelId="{6858E22E-E84A-4815-B8C1-C0CAADDB39BC}" type="sibTrans" cxnId="{D34E06A7-C177-41D8-A676-D8CB6DA49B2C}">
      <dgm:prSet/>
      <dgm:spPr/>
      <dgm:t>
        <a:bodyPr/>
        <a:lstStyle/>
        <a:p>
          <a:endParaRPr lang="es-MX"/>
        </a:p>
      </dgm:t>
    </dgm:pt>
    <dgm:pt modelId="{C806B6F8-1D7B-4D15-84FD-B0F58F04B254}">
      <dgm:prSet phldrT="[Texto]"/>
      <dgm:spPr/>
      <dgm:t>
        <a:bodyPr/>
        <a:lstStyle/>
        <a:p>
          <a:r>
            <a:rPr lang="es-MX" dirty="0" smtClean="0"/>
            <a:t>ESTUDIANTES</a:t>
          </a:r>
          <a:endParaRPr lang="es-MX" dirty="0"/>
        </a:p>
      </dgm:t>
    </dgm:pt>
    <dgm:pt modelId="{CAF500C5-30BE-4636-B63C-FF00706BFBFE}" type="parTrans" cxnId="{6EDE8739-06CD-4460-97A0-8F3934723509}">
      <dgm:prSet/>
      <dgm:spPr/>
      <dgm:t>
        <a:bodyPr/>
        <a:lstStyle/>
        <a:p>
          <a:endParaRPr lang="es-MX"/>
        </a:p>
      </dgm:t>
    </dgm:pt>
    <dgm:pt modelId="{C66DBAAD-639D-4C2C-BBA4-9BECDABFD3E2}" type="sibTrans" cxnId="{6EDE8739-06CD-4460-97A0-8F3934723509}">
      <dgm:prSet/>
      <dgm:spPr/>
      <dgm:t>
        <a:bodyPr/>
        <a:lstStyle/>
        <a:p>
          <a:endParaRPr lang="es-MX"/>
        </a:p>
      </dgm:t>
    </dgm:pt>
    <dgm:pt modelId="{601D3645-FA19-48EC-A4E2-05D32823AD8D}">
      <dgm:prSet phldrT="[Texto]"/>
      <dgm:spPr/>
      <dgm:t>
        <a:bodyPr/>
        <a:lstStyle/>
        <a:p>
          <a:r>
            <a:rPr lang="es-MX" dirty="0" smtClean="0"/>
            <a:t>últimamente han dejado de interesarse en buscar nuevas formas de estudio, el presente trabajo puede coadyuvar a que haya una guía en cómo incrementar el interés para seguir preparándose; </a:t>
          </a:r>
          <a:endParaRPr lang="es-MX" dirty="0"/>
        </a:p>
      </dgm:t>
    </dgm:pt>
    <dgm:pt modelId="{02BDA63D-D13E-4A1B-9ADA-8C29D7F5D9F2}" type="parTrans" cxnId="{38C374D8-A18F-4185-9A7E-37F2932F6F39}">
      <dgm:prSet/>
      <dgm:spPr/>
      <dgm:t>
        <a:bodyPr/>
        <a:lstStyle/>
        <a:p>
          <a:endParaRPr lang="es-MX"/>
        </a:p>
      </dgm:t>
    </dgm:pt>
    <dgm:pt modelId="{15876598-8F1A-4AAB-A4E8-4CB18C2EA38D}" type="sibTrans" cxnId="{38C374D8-A18F-4185-9A7E-37F2932F6F39}">
      <dgm:prSet/>
      <dgm:spPr/>
      <dgm:t>
        <a:bodyPr/>
        <a:lstStyle/>
        <a:p>
          <a:endParaRPr lang="es-MX"/>
        </a:p>
      </dgm:t>
    </dgm:pt>
    <dgm:pt modelId="{7E5BD446-2CF6-4954-9892-767C0EDBEB9C}" type="pres">
      <dgm:prSet presAssocID="{A27300BC-4088-439D-B221-BCD9AE2A93CB}" presName="linear" presStyleCnt="0">
        <dgm:presLayoutVars>
          <dgm:dir/>
          <dgm:resizeHandles val="exact"/>
        </dgm:presLayoutVars>
      </dgm:prSet>
      <dgm:spPr/>
      <dgm:t>
        <a:bodyPr/>
        <a:lstStyle/>
        <a:p>
          <a:endParaRPr lang="es-ES"/>
        </a:p>
      </dgm:t>
    </dgm:pt>
    <dgm:pt modelId="{77E5B471-EB71-4234-869A-3D20F5462ABC}" type="pres">
      <dgm:prSet presAssocID="{B0110795-319F-4417-8198-1FE6DBBA884A}" presName="comp" presStyleCnt="0"/>
      <dgm:spPr/>
    </dgm:pt>
    <dgm:pt modelId="{3EF8FEED-0ACE-4BC6-A8B0-5BCD7B7B22D7}" type="pres">
      <dgm:prSet presAssocID="{B0110795-319F-4417-8198-1FE6DBBA884A}" presName="box" presStyleLbl="node1" presStyleIdx="0" presStyleCnt="3" custLinFactNeighborX="-10602" custLinFactNeighborY="-3016"/>
      <dgm:spPr/>
      <dgm:t>
        <a:bodyPr/>
        <a:lstStyle/>
        <a:p>
          <a:endParaRPr lang="es-MX"/>
        </a:p>
      </dgm:t>
    </dgm:pt>
    <dgm:pt modelId="{6225F82D-9655-4875-8862-F4CA67D065A5}" type="pres">
      <dgm:prSet presAssocID="{B0110795-319F-4417-8198-1FE6DBBA884A}" presName="img" presStyleLbl="fgImgPlace1" presStyleIdx="0" presStyleCnt="3"/>
      <dgm:spPr>
        <a:blipFill rotWithShape="1">
          <a:blip xmlns:r="http://schemas.openxmlformats.org/officeDocument/2006/relationships" r:embed="rId1"/>
          <a:stretch>
            <a:fillRect/>
          </a:stretch>
        </a:blipFill>
      </dgm:spPr>
    </dgm:pt>
    <dgm:pt modelId="{994ACA56-89B9-42DC-9DE2-715EC01F5148}" type="pres">
      <dgm:prSet presAssocID="{B0110795-319F-4417-8198-1FE6DBBA884A}" presName="text" presStyleLbl="node1" presStyleIdx="0" presStyleCnt="3">
        <dgm:presLayoutVars>
          <dgm:bulletEnabled val="1"/>
        </dgm:presLayoutVars>
      </dgm:prSet>
      <dgm:spPr/>
      <dgm:t>
        <a:bodyPr/>
        <a:lstStyle/>
        <a:p>
          <a:endParaRPr lang="es-MX"/>
        </a:p>
      </dgm:t>
    </dgm:pt>
    <dgm:pt modelId="{A475BE20-E763-4776-BE3E-608EFAFE7D86}" type="pres">
      <dgm:prSet presAssocID="{03DDA958-EC17-4FE0-BF1C-315ED89E397C}" presName="spacer" presStyleCnt="0"/>
      <dgm:spPr/>
    </dgm:pt>
    <dgm:pt modelId="{8E11408A-DB05-4B30-97EE-1957B70D1489}" type="pres">
      <dgm:prSet presAssocID="{88F053F3-46B9-4FB9-86D2-4F93C88E70D6}" presName="comp" presStyleCnt="0"/>
      <dgm:spPr/>
    </dgm:pt>
    <dgm:pt modelId="{495073E6-78C7-492F-AAED-837FC4FD74D1}" type="pres">
      <dgm:prSet presAssocID="{88F053F3-46B9-4FB9-86D2-4F93C88E70D6}" presName="box" presStyleLbl="node1" presStyleIdx="1" presStyleCnt="3"/>
      <dgm:spPr/>
      <dgm:t>
        <a:bodyPr/>
        <a:lstStyle/>
        <a:p>
          <a:endParaRPr lang="es-MX"/>
        </a:p>
      </dgm:t>
    </dgm:pt>
    <dgm:pt modelId="{885EF92B-33C2-42C7-B1DC-8DAD7D6E8A19}" type="pres">
      <dgm:prSet presAssocID="{88F053F3-46B9-4FB9-86D2-4F93C88E70D6}" presName="img" presStyleLbl="fgImgPlace1" presStyleIdx="1" presStyleCnt="3"/>
      <dgm:spPr>
        <a:blipFill rotWithShape="1">
          <a:blip xmlns:r="http://schemas.openxmlformats.org/officeDocument/2006/relationships" r:embed="rId2"/>
          <a:stretch>
            <a:fillRect/>
          </a:stretch>
        </a:blipFill>
      </dgm:spPr>
    </dgm:pt>
    <dgm:pt modelId="{055545E1-4A53-4C9A-BBA1-B2CC51B731A2}" type="pres">
      <dgm:prSet presAssocID="{88F053F3-46B9-4FB9-86D2-4F93C88E70D6}" presName="text" presStyleLbl="node1" presStyleIdx="1" presStyleCnt="3">
        <dgm:presLayoutVars>
          <dgm:bulletEnabled val="1"/>
        </dgm:presLayoutVars>
      </dgm:prSet>
      <dgm:spPr/>
      <dgm:t>
        <a:bodyPr/>
        <a:lstStyle/>
        <a:p>
          <a:endParaRPr lang="es-MX"/>
        </a:p>
      </dgm:t>
    </dgm:pt>
    <dgm:pt modelId="{9878090A-18F5-44B5-9F3D-58E50D1E4288}" type="pres">
      <dgm:prSet presAssocID="{1D3C8369-6310-49FF-918D-B3D300AC0A5E}" presName="spacer" presStyleCnt="0"/>
      <dgm:spPr/>
    </dgm:pt>
    <dgm:pt modelId="{A1D23BAA-3CBD-4DC8-92A2-DB94E2115AFF}" type="pres">
      <dgm:prSet presAssocID="{C806B6F8-1D7B-4D15-84FD-B0F58F04B254}" presName="comp" presStyleCnt="0"/>
      <dgm:spPr/>
    </dgm:pt>
    <dgm:pt modelId="{2F335A6A-9A34-46A5-8E13-809D3B825388}" type="pres">
      <dgm:prSet presAssocID="{C806B6F8-1D7B-4D15-84FD-B0F58F04B254}" presName="box" presStyleLbl="node1" presStyleIdx="2" presStyleCnt="3"/>
      <dgm:spPr/>
      <dgm:t>
        <a:bodyPr/>
        <a:lstStyle/>
        <a:p>
          <a:endParaRPr lang="es-MX"/>
        </a:p>
      </dgm:t>
    </dgm:pt>
    <dgm:pt modelId="{6D6D2205-BEC3-4851-B9CB-3A76634D493F}" type="pres">
      <dgm:prSet presAssocID="{C806B6F8-1D7B-4D15-84FD-B0F58F04B254}" presName="img" presStyleLbl="fgImgPlace1" presStyleIdx="2" presStyleCnt="3"/>
      <dgm:spPr>
        <a:blipFill rotWithShape="1">
          <a:blip xmlns:r="http://schemas.openxmlformats.org/officeDocument/2006/relationships" r:embed="rId3"/>
          <a:stretch>
            <a:fillRect/>
          </a:stretch>
        </a:blipFill>
      </dgm:spPr>
    </dgm:pt>
    <dgm:pt modelId="{13247FC7-ADF8-439D-8C3F-000CD3DD4FBB}" type="pres">
      <dgm:prSet presAssocID="{C806B6F8-1D7B-4D15-84FD-B0F58F04B254}" presName="text" presStyleLbl="node1" presStyleIdx="2" presStyleCnt="3">
        <dgm:presLayoutVars>
          <dgm:bulletEnabled val="1"/>
        </dgm:presLayoutVars>
      </dgm:prSet>
      <dgm:spPr/>
      <dgm:t>
        <a:bodyPr/>
        <a:lstStyle/>
        <a:p>
          <a:endParaRPr lang="es-MX"/>
        </a:p>
      </dgm:t>
    </dgm:pt>
  </dgm:ptLst>
  <dgm:cxnLst>
    <dgm:cxn modelId="{3A2B1E34-49D7-4B89-8EF6-92366CA13668}" type="presOf" srcId="{88F053F3-46B9-4FB9-86D2-4F93C88E70D6}" destId="{495073E6-78C7-492F-AAED-837FC4FD74D1}" srcOrd="0" destOrd="0" presId="urn:microsoft.com/office/officeart/2005/8/layout/vList4"/>
    <dgm:cxn modelId="{E134412F-1DFC-4519-BEC7-5FFDC8DC2F44}" type="presOf" srcId="{AA2066DB-EF6F-4880-B732-D8DF8FE6A200}" destId="{994ACA56-89B9-42DC-9DE2-715EC01F5148}" srcOrd="1" destOrd="1" presId="urn:microsoft.com/office/officeart/2005/8/layout/vList4"/>
    <dgm:cxn modelId="{A8341CA3-879F-4D75-8ADB-C7116B166698}" type="presOf" srcId="{601D3645-FA19-48EC-A4E2-05D32823AD8D}" destId="{13247FC7-ADF8-439D-8C3F-000CD3DD4FBB}" srcOrd="1" destOrd="1" presId="urn:microsoft.com/office/officeart/2005/8/layout/vList4"/>
    <dgm:cxn modelId="{8856D308-4C67-4758-9604-4AA69BFD2CF6}" type="presOf" srcId="{AA2066DB-EF6F-4880-B732-D8DF8FE6A200}" destId="{3EF8FEED-0ACE-4BC6-A8B0-5BCD7B7B22D7}" srcOrd="0" destOrd="1" presId="urn:microsoft.com/office/officeart/2005/8/layout/vList4"/>
    <dgm:cxn modelId="{852EFADF-D9E6-4029-9174-C986DF68CDD5}" type="presOf" srcId="{B0110795-319F-4417-8198-1FE6DBBA884A}" destId="{994ACA56-89B9-42DC-9DE2-715EC01F5148}" srcOrd="1" destOrd="0" presId="urn:microsoft.com/office/officeart/2005/8/layout/vList4"/>
    <dgm:cxn modelId="{6EDE8739-06CD-4460-97A0-8F3934723509}" srcId="{A27300BC-4088-439D-B221-BCD9AE2A93CB}" destId="{C806B6F8-1D7B-4D15-84FD-B0F58F04B254}" srcOrd="2" destOrd="0" parTransId="{CAF500C5-30BE-4636-B63C-FF00706BFBFE}" sibTransId="{C66DBAAD-639D-4C2C-BBA4-9BECDABFD3E2}"/>
    <dgm:cxn modelId="{F330CAEA-D2DE-4C43-9DB1-B3D307BB1774}" srcId="{A27300BC-4088-439D-B221-BCD9AE2A93CB}" destId="{B0110795-319F-4417-8198-1FE6DBBA884A}" srcOrd="0" destOrd="0" parTransId="{0F3056AA-8ED8-4580-AC7A-FE123AAD5FEA}" sibTransId="{03DDA958-EC17-4FE0-BF1C-315ED89E397C}"/>
    <dgm:cxn modelId="{38C374D8-A18F-4185-9A7E-37F2932F6F39}" srcId="{C806B6F8-1D7B-4D15-84FD-B0F58F04B254}" destId="{601D3645-FA19-48EC-A4E2-05D32823AD8D}" srcOrd="0" destOrd="0" parTransId="{02BDA63D-D13E-4A1B-9ADA-8C29D7F5D9F2}" sibTransId="{15876598-8F1A-4AAB-A4E8-4CB18C2EA38D}"/>
    <dgm:cxn modelId="{2A442064-F586-4353-8DBA-2351441336A3}" srcId="{B0110795-319F-4417-8198-1FE6DBBA884A}" destId="{AA2066DB-EF6F-4880-B732-D8DF8FE6A200}" srcOrd="0" destOrd="0" parTransId="{7B912C23-2FE8-4A93-8AB5-1DCE0C160B48}" sibTransId="{A731968D-B0FE-475F-AC15-C651F7E04342}"/>
    <dgm:cxn modelId="{CB021A06-A586-4E2A-87E8-9325FA745E62}" type="presOf" srcId="{0A93C4D1-0B12-4E2D-8C2D-CBAE03A9C3AF}" destId="{495073E6-78C7-492F-AAED-837FC4FD74D1}" srcOrd="0" destOrd="1" presId="urn:microsoft.com/office/officeart/2005/8/layout/vList4"/>
    <dgm:cxn modelId="{756B4B48-AAE5-4D01-9F3A-465E09C90A15}" type="presOf" srcId="{B0110795-319F-4417-8198-1FE6DBBA884A}" destId="{3EF8FEED-0ACE-4BC6-A8B0-5BCD7B7B22D7}" srcOrd="0" destOrd="0" presId="urn:microsoft.com/office/officeart/2005/8/layout/vList4"/>
    <dgm:cxn modelId="{B00F974D-12CC-4A4B-A673-D42650BACA66}" type="presOf" srcId="{601D3645-FA19-48EC-A4E2-05D32823AD8D}" destId="{2F335A6A-9A34-46A5-8E13-809D3B825388}" srcOrd="0" destOrd="1" presId="urn:microsoft.com/office/officeart/2005/8/layout/vList4"/>
    <dgm:cxn modelId="{A6D20F15-594B-4910-AB67-FFFCA7D6D2F2}" type="presOf" srcId="{0A93C4D1-0B12-4E2D-8C2D-CBAE03A9C3AF}" destId="{055545E1-4A53-4C9A-BBA1-B2CC51B731A2}" srcOrd="1" destOrd="1" presId="urn:microsoft.com/office/officeart/2005/8/layout/vList4"/>
    <dgm:cxn modelId="{1177DBCD-CCE6-412A-912D-A4AF8422A315}" type="presOf" srcId="{C806B6F8-1D7B-4D15-84FD-B0F58F04B254}" destId="{13247FC7-ADF8-439D-8C3F-000CD3DD4FBB}" srcOrd="1" destOrd="0" presId="urn:microsoft.com/office/officeart/2005/8/layout/vList4"/>
    <dgm:cxn modelId="{E81785F6-9960-460A-BDDF-C2CD12CE15E1}" type="presOf" srcId="{88F053F3-46B9-4FB9-86D2-4F93C88E70D6}" destId="{055545E1-4A53-4C9A-BBA1-B2CC51B731A2}" srcOrd="1" destOrd="0" presId="urn:microsoft.com/office/officeart/2005/8/layout/vList4"/>
    <dgm:cxn modelId="{54417BD0-2FFA-4E27-A8B6-8D366BCB663E}" type="presOf" srcId="{A27300BC-4088-439D-B221-BCD9AE2A93CB}" destId="{7E5BD446-2CF6-4954-9892-767C0EDBEB9C}" srcOrd="0" destOrd="0" presId="urn:microsoft.com/office/officeart/2005/8/layout/vList4"/>
    <dgm:cxn modelId="{D34E06A7-C177-41D8-A676-D8CB6DA49B2C}" srcId="{88F053F3-46B9-4FB9-86D2-4F93C88E70D6}" destId="{0A93C4D1-0B12-4E2D-8C2D-CBAE03A9C3AF}" srcOrd="0" destOrd="0" parTransId="{8A30AEAE-EF86-41F0-A68D-4490E12A9649}" sibTransId="{6858E22E-E84A-4815-B8C1-C0CAADDB39BC}"/>
    <dgm:cxn modelId="{AA26EDF6-BC05-4261-BA61-589D0EB89804}" type="presOf" srcId="{C806B6F8-1D7B-4D15-84FD-B0F58F04B254}" destId="{2F335A6A-9A34-46A5-8E13-809D3B825388}" srcOrd="0" destOrd="0" presId="urn:microsoft.com/office/officeart/2005/8/layout/vList4"/>
    <dgm:cxn modelId="{5DCF2847-F984-4979-A4F1-1166364AF3C5}" srcId="{A27300BC-4088-439D-B221-BCD9AE2A93CB}" destId="{88F053F3-46B9-4FB9-86D2-4F93C88E70D6}" srcOrd="1" destOrd="0" parTransId="{11D2B26A-8FDB-490A-A884-C61B4F1DDD6B}" sibTransId="{1D3C8369-6310-49FF-918D-B3D300AC0A5E}"/>
    <dgm:cxn modelId="{1C7F6800-1E6A-4056-81E2-C8C513105889}" type="presParOf" srcId="{7E5BD446-2CF6-4954-9892-767C0EDBEB9C}" destId="{77E5B471-EB71-4234-869A-3D20F5462ABC}" srcOrd="0" destOrd="0" presId="urn:microsoft.com/office/officeart/2005/8/layout/vList4"/>
    <dgm:cxn modelId="{F44FFDD3-D032-451E-BC4C-05C24AEDC682}" type="presParOf" srcId="{77E5B471-EB71-4234-869A-3D20F5462ABC}" destId="{3EF8FEED-0ACE-4BC6-A8B0-5BCD7B7B22D7}" srcOrd="0" destOrd="0" presId="urn:microsoft.com/office/officeart/2005/8/layout/vList4"/>
    <dgm:cxn modelId="{304FB42E-1D85-42FD-8B0F-C107BBBC8884}" type="presParOf" srcId="{77E5B471-EB71-4234-869A-3D20F5462ABC}" destId="{6225F82D-9655-4875-8862-F4CA67D065A5}" srcOrd="1" destOrd="0" presId="urn:microsoft.com/office/officeart/2005/8/layout/vList4"/>
    <dgm:cxn modelId="{E760178F-B3A5-42D5-B0B5-82083FD952DE}" type="presParOf" srcId="{77E5B471-EB71-4234-869A-3D20F5462ABC}" destId="{994ACA56-89B9-42DC-9DE2-715EC01F5148}" srcOrd="2" destOrd="0" presId="urn:microsoft.com/office/officeart/2005/8/layout/vList4"/>
    <dgm:cxn modelId="{CCF80178-42BE-4732-B641-157B94A62A1A}" type="presParOf" srcId="{7E5BD446-2CF6-4954-9892-767C0EDBEB9C}" destId="{A475BE20-E763-4776-BE3E-608EFAFE7D86}" srcOrd="1" destOrd="0" presId="urn:microsoft.com/office/officeart/2005/8/layout/vList4"/>
    <dgm:cxn modelId="{B8E1EEE1-2D9C-4555-83E4-DE02B06CD1BA}" type="presParOf" srcId="{7E5BD446-2CF6-4954-9892-767C0EDBEB9C}" destId="{8E11408A-DB05-4B30-97EE-1957B70D1489}" srcOrd="2" destOrd="0" presId="urn:microsoft.com/office/officeart/2005/8/layout/vList4"/>
    <dgm:cxn modelId="{729FCC47-08DF-4C27-88FA-A92600FFADD2}" type="presParOf" srcId="{8E11408A-DB05-4B30-97EE-1957B70D1489}" destId="{495073E6-78C7-492F-AAED-837FC4FD74D1}" srcOrd="0" destOrd="0" presId="urn:microsoft.com/office/officeart/2005/8/layout/vList4"/>
    <dgm:cxn modelId="{56B0A207-7282-4968-9809-331522E7B418}" type="presParOf" srcId="{8E11408A-DB05-4B30-97EE-1957B70D1489}" destId="{885EF92B-33C2-42C7-B1DC-8DAD7D6E8A19}" srcOrd="1" destOrd="0" presId="urn:microsoft.com/office/officeart/2005/8/layout/vList4"/>
    <dgm:cxn modelId="{7F6F4CC5-D1D2-4ABB-BF47-679B1910B78E}" type="presParOf" srcId="{8E11408A-DB05-4B30-97EE-1957B70D1489}" destId="{055545E1-4A53-4C9A-BBA1-B2CC51B731A2}" srcOrd="2" destOrd="0" presId="urn:microsoft.com/office/officeart/2005/8/layout/vList4"/>
    <dgm:cxn modelId="{8633BFBA-C673-49AC-9C90-56F292E5684B}" type="presParOf" srcId="{7E5BD446-2CF6-4954-9892-767C0EDBEB9C}" destId="{9878090A-18F5-44B5-9F3D-58E50D1E4288}" srcOrd="3" destOrd="0" presId="urn:microsoft.com/office/officeart/2005/8/layout/vList4"/>
    <dgm:cxn modelId="{688E25A2-4F96-464E-9EB0-48F1956774AF}" type="presParOf" srcId="{7E5BD446-2CF6-4954-9892-767C0EDBEB9C}" destId="{A1D23BAA-3CBD-4DC8-92A2-DB94E2115AFF}" srcOrd="4" destOrd="0" presId="urn:microsoft.com/office/officeart/2005/8/layout/vList4"/>
    <dgm:cxn modelId="{8CA289F5-E1E8-4F9D-A024-21EDF4EBD0D7}" type="presParOf" srcId="{A1D23BAA-3CBD-4DC8-92A2-DB94E2115AFF}" destId="{2F335A6A-9A34-46A5-8E13-809D3B825388}" srcOrd="0" destOrd="0" presId="urn:microsoft.com/office/officeart/2005/8/layout/vList4"/>
    <dgm:cxn modelId="{142DD939-24E7-43EA-B291-480F3247B060}" type="presParOf" srcId="{A1D23BAA-3CBD-4DC8-92A2-DB94E2115AFF}" destId="{6D6D2205-BEC3-4851-B9CB-3A76634D493F}" srcOrd="1" destOrd="0" presId="urn:microsoft.com/office/officeart/2005/8/layout/vList4"/>
    <dgm:cxn modelId="{0990A49C-7C82-4D7E-BF78-63443079C65C}" type="presParOf" srcId="{A1D23BAA-3CBD-4DC8-92A2-DB94E2115AFF}" destId="{13247FC7-ADF8-439D-8C3F-000CD3DD4FBB}"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7B5FC1-CB28-459B-BD6D-15BB048002A0}">
      <dsp:nvSpPr>
        <dsp:cNvPr id="0" name=""/>
        <dsp:cNvSpPr/>
      </dsp:nvSpPr>
      <dsp:spPr>
        <a:xfrm rot="5400000">
          <a:off x="-355061" y="789817"/>
          <a:ext cx="2367076" cy="1656953"/>
        </a:xfrm>
        <a:prstGeom prst="chevron">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Engagement</a:t>
          </a:r>
          <a:endParaRPr lang="es-MX" sz="2000" kern="1200" dirty="0"/>
        </a:p>
      </dsp:txBody>
      <dsp:txXfrm rot="-5400000">
        <a:off x="1" y="1263233"/>
        <a:ext cx="1656953" cy="710123"/>
      </dsp:txXfrm>
    </dsp:sp>
    <dsp:sp modelId="{F739DD19-BE42-4280-89FD-907C158ECF5B}">
      <dsp:nvSpPr>
        <dsp:cNvPr id="0" name=""/>
        <dsp:cNvSpPr/>
      </dsp:nvSpPr>
      <dsp:spPr>
        <a:xfrm rot="5400000">
          <a:off x="3366116" y="-1617615"/>
          <a:ext cx="2225014" cy="5643340"/>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MX" sz="1400" b="1" kern="1200" dirty="0" smtClean="0">
              <a:latin typeface="Times New Roman" panose="02020603050405020304" pitchFamily="18" charset="0"/>
              <a:cs typeface="Times New Roman" panose="02020603050405020304" pitchFamily="18" charset="0"/>
            </a:rPr>
            <a:t>Khan (1990) </a:t>
          </a:r>
          <a:r>
            <a:rPr lang="es-MX" sz="1400" kern="1200" dirty="0" smtClean="0">
              <a:latin typeface="Times New Roman" panose="02020603050405020304" pitchFamily="18" charset="0"/>
              <a:cs typeface="Times New Roman" panose="02020603050405020304" pitchFamily="18" charset="0"/>
            </a:rPr>
            <a:t>define “como el comportamiento donde una persona utiliza y se expresa a sí misma física, cognitiva, emocional y mentalmente durante el desarrollo de sus roles como trabajador”.</a:t>
          </a:r>
          <a:endParaRPr lang="es-MX" sz="1400" kern="1200" dirty="0"/>
        </a:p>
        <a:p>
          <a:pPr marL="114300" lvl="1" indent="-114300" algn="l" defTabSz="622300">
            <a:lnSpc>
              <a:spcPct val="90000"/>
            </a:lnSpc>
            <a:spcBef>
              <a:spcPct val="0"/>
            </a:spcBef>
            <a:spcAft>
              <a:spcPct val="15000"/>
            </a:spcAft>
            <a:buChar char="••"/>
          </a:pPr>
          <a:r>
            <a:rPr lang="es-MX" sz="1400" b="1" kern="1200" dirty="0" smtClean="0"/>
            <a:t>Schaufeli, Salanova, Gonzalez-Romá &amp; Baker (2002</a:t>
          </a:r>
          <a:r>
            <a:rPr lang="es-MX" sz="1400" kern="1200" dirty="0" smtClean="0"/>
            <a:t>) aportan que “es un estado afectivo positivo, relativamente persistente, de plenitud que es caracterizado por el vigor, la dedicación y la absorción o concentración en el trabajo”.</a:t>
          </a:r>
          <a:endParaRPr lang="es-MX" sz="1400" kern="1200" dirty="0"/>
        </a:p>
        <a:p>
          <a:pPr marL="114300" lvl="1" indent="-114300" algn="l" defTabSz="622300">
            <a:lnSpc>
              <a:spcPct val="90000"/>
            </a:lnSpc>
            <a:spcBef>
              <a:spcPct val="0"/>
            </a:spcBef>
            <a:spcAft>
              <a:spcPct val="15000"/>
            </a:spcAft>
            <a:buChar char="••"/>
          </a:pPr>
          <a:r>
            <a:rPr lang="es-MX" sz="1400" b="1" kern="1200" dirty="0" smtClean="0"/>
            <a:t>Ortega &amp; López ( 2004</a:t>
          </a:r>
          <a:r>
            <a:rPr lang="es-MX" sz="1400" kern="1200" dirty="0" smtClean="0"/>
            <a:t>) “es el estado positivo hacia el trabajo, mientras que el burnout es la respuesta negativa hacia el estrés laboral”.</a:t>
          </a:r>
          <a:endParaRPr lang="es-MX" sz="1400" kern="1200" dirty="0"/>
        </a:p>
      </dsp:txBody>
      <dsp:txXfrm rot="-5400000">
        <a:off x="1656953" y="200164"/>
        <a:ext cx="5534724" cy="2007782"/>
      </dsp:txXfrm>
    </dsp:sp>
    <dsp:sp modelId="{0266EDBE-74C6-41EC-95AB-8FF27AF8FF70}">
      <dsp:nvSpPr>
        <dsp:cNvPr id="0" name=""/>
        <dsp:cNvSpPr/>
      </dsp:nvSpPr>
      <dsp:spPr>
        <a:xfrm rot="5400000">
          <a:off x="-355061" y="2990963"/>
          <a:ext cx="2367076" cy="1656953"/>
        </a:xfrm>
        <a:prstGeom prst="chevron">
          <a:avLst/>
        </a:prstGeom>
        <a:solidFill>
          <a:schemeClr val="accent3">
            <a:hueOff val="1355300"/>
            <a:satOff val="50000"/>
            <a:lumOff val="-7353"/>
            <a:alphaOff val="0"/>
          </a:schemeClr>
        </a:solidFill>
        <a:ln w="12700" cap="flat" cmpd="sng" algn="ctr">
          <a:solidFill>
            <a:schemeClr val="accent3">
              <a:hueOff val="1355300"/>
              <a:satOff val="50000"/>
              <a:lumOff val="-73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Hábitos de estudio</a:t>
          </a:r>
          <a:endParaRPr lang="es-MX" sz="2400" kern="1200" dirty="0"/>
        </a:p>
      </dsp:txBody>
      <dsp:txXfrm rot="-5400000">
        <a:off x="1" y="3464379"/>
        <a:ext cx="1656953" cy="710123"/>
      </dsp:txXfrm>
    </dsp:sp>
    <dsp:sp modelId="{873F5811-8C58-4672-ADA7-A2FE72DD3AF2}">
      <dsp:nvSpPr>
        <dsp:cNvPr id="0" name=""/>
        <dsp:cNvSpPr/>
      </dsp:nvSpPr>
      <dsp:spPr>
        <a:xfrm rot="5400000">
          <a:off x="3709323" y="583531"/>
          <a:ext cx="1538599" cy="5643340"/>
        </a:xfrm>
        <a:prstGeom prst="round2SameRect">
          <a:avLst/>
        </a:prstGeom>
        <a:solidFill>
          <a:schemeClr val="lt1">
            <a:alpha val="90000"/>
            <a:hueOff val="0"/>
            <a:satOff val="0"/>
            <a:lumOff val="0"/>
            <a:alphaOff val="0"/>
          </a:schemeClr>
        </a:solidFill>
        <a:ln w="12700" cap="flat" cmpd="sng" algn="ctr">
          <a:solidFill>
            <a:schemeClr val="accent3">
              <a:hueOff val="1355300"/>
              <a:satOff val="50000"/>
              <a:lumOff val="-735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b="1" kern="1200" dirty="0" smtClean="0"/>
            <a:t>Belaunde (1944) </a:t>
          </a:r>
          <a:r>
            <a:rPr lang="es-MX" sz="1600" kern="1200" dirty="0" smtClean="0"/>
            <a:t>el “modo como el individuo se enfrenta cotidianamente a su quehacer académico. </a:t>
          </a:r>
          <a:endParaRPr lang="es-MX" sz="1600" kern="1200" dirty="0"/>
        </a:p>
        <a:p>
          <a:pPr marL="171450" lvl="1" indent="-171450" algn="l" defTabSz="711200">
            <a:lnSpc>
              <a:spcPct val="90000"/>
            </a:lnSpc>
            <a:spcBef>
              <a:spcPct val="0"/>
            </a:spcBef>
            <a:spcAft>
              <a:spcPct val="15000"/>
            </a:spcAft>
            <a:buChar char="••"/>
          </a:pPr>
          <a:r>
            <a:rPr lang="es-MX" sz="1600" b="1" kern="1200" dirty="0" err="1" smtClean="0"/>
            <a:t>Wrenn</a:t>
          </a:r>
          <a:r>
            <a:rPr lang="es-MX" sz="1600" b="1" kern="1200" dirty="0" smtClean="0"/>
            <a:t> (2003) </a:t>
          </a:r>
          <a:r>
            <a:rPr lang="es-MX" sz="1600" kern="1200" dirty="0" smtClean="0"/>
            <a:t>señala que “</a:t>
          </a:r>
          <a:r>
            <a:rPr lang="es-MX" sz="1600" i="1" kern="1200" dirty="0" smtClean="0"/>
            <a:t>los hábitos de estudio </a:t>
          </a:r>
          <a:r>
            <a:rPr lang="es-MX" sz="1600" kern="1200" dirty="0" smtClean="0"/>
            <a:t>constituyen la disposición adquirida por el ejercicio constante de los individuos para aplicar acciones que le permiten leer, tomar apuntes, concentrarse, distribuir el tiempo y trabajar de manera efectiva”.</a:t>
          </a:r>
          <a:endParaRPr lang="es-MX" sz="1600" kern="1200" dirty="0"/>
        </a:p>
      </dsp:txBody>
      <dsp:txXfrm rot="-5400000">
        <a:off x="1656953" y="2711009"/>
        <a:ext cx="5568232" cy="1388383"/>
      </dsp:txXfrm>
    </dsp:sp>
    <dsp:sp modelId="{B08EAD69-D19A-4C27-90DD-45E2DEEB3EDB}">
      <dsp:nvSpPr>
        <dsp:cNvPr id="0" name=""/>
        <dsp:cNvSpPr/>
      </dsp:nvSpPr>
      <dsp:spPr>
        <a:xfrm rot="5400000">
          <a:off x="-355061" y="5538186"/>
          <a:ext cx="2367076" cy="1656953"/>
        </a:xfrm>
        <a:prstGeom prst="chevron">
          <a:avLst/>
        </a:prstGeom>
        <a:solidFill>
          <a:schemeClr val="accent3">
            <a:hueOff val="2710599"/>
            <a:satOff val="100000"/>
            <a:lumOff val="-14706"/>
            <a:alphaOff val="0"/>
          </a:schemeClr>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Procrastinación académica</a:t>
          </a:r>
          <a:endParaRPr lang="es-MX" sz="1800" kern="1200" dirty="0"/>
        </a:p>
      </dsp:txBody>
      <dsp:txXfrm rot="-5400000">
        <a:off x="1" y="6011602"/>
        <a:ext cx="1656953" cy="710123"/>
      </dsp:txXfrm>
    </dsp:sp>
    <dsp:sp modelId="{48A18B00-7FFB-4B9B-879B-B116AA72524E}">
      <dsp:nvSpPr>
        <dsp:cNvPr id="0" name=""/>
        <dsp:cNvSpPr/>
      </dsp:nvSpPr>
      <dsp:spPr>
        <a:xfrm rot="5400000">
          <a:off x="3363246" y="3130754"/>
          <a:ext cx="2230753" cy="5643340"/>
        </a:xfrm>
        <a:prstGeom prst="round2SameRect">
          <a:avLst/>
        </a:prstGeom>
        <a:solidFill>
          <a:schemeClr val="lt1">
            <a:alpha val="90000"/>
            <a:hueOff val="0"/>
            <a:satOff val="0"/>
            <a:lumOff val="0"/>
            <a:alphaOff val="0"/>
          </a:schemeClr>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MX" sz="1400" b="1" kern="1200" dirty="0" smtClean="0"/>
            <a:t>Rothblum (1990) </a:t>
          </a:r>
          <a:r>
            <a:rPr lang="es-MX" sz="1400" kern="1200" dirty="0" smtClean="0"/>
            <a:t>define a la </a:t>
          </a:r>
          <a:r>
            <a:rPr lang="es-MX" sz="1400" i="1" kern="1200" dirty="0" smtClean="0"/>
            <a:t>procrastinación</a:t>
          </a:r>
          <a:r>
            <a:rPr lang="es-MX" sz="1400" kern="1200" dirty="0" smtClean="0"/>
            <a:t> como el “acto de retrasar sin motivo alguno una tarea lo que conlleva a la persona a experimentar sensaciones de malestar, es por tal motivo que las personas evidencian un patrón </a:t>
          </a:r>
          <a:r>
            <a:rPr lang="es-MX" sz="1400" kern="1200" dirty="0" err="1" smtClean="0"/>
            <a:t>evitativo</a:t>
          </a:r>
          <a:r>
            <a:rPr lang="es-MX" sz="1400" kern="1200" dirty="0" smtClean="0"/>
            <a:t> frente a las situaciones que implican un alto costo de respuesta o donde evalúan como escasas las posibilidades de alcanzar un buen nivel de satisfacción en relación con su desempeño”. </a:t>
          </a:r>
          <a:endParaRPr lang="es-MX" sz="1400" kern="1200" dirty="0"/>
        </a:p>
        <a:p>
          <a:pPr marL="114300" lvl="1" indent="-114300" algn="l" defTabSz="622300">
            <a:lnSpc>
              <a:spcPct val="90000"/>
            </a:lnSpc>
            <a:spcBef>
              <a:spcPct val="0"/>
            </a:spcBef>
            <a:spcAft>
              <a:spcPct val="15000"/>
            </a:spcAft>
            <a:buChar char="••"/>
          </a:pPr>
          <a:r>
            <a:rPr lang="es-MX" sz="1400" b="1" kern="1200" dirty="0" smtClean="0"/>
            <a:t>Ferrari (1991) </a:t>
          </a:r>
          <a:r>
            <a:rPr lang="es-MX" sz="1400" kern="1200" dirty="0" smtClean="0"/>
            <a:t>es “la demora voluntaria de las trabajos académicos y que puede deberse a que estudiantes tienen la intención de realizar una actividad académica dentro del plazo dado, pero no se motivan o no sienten el deseo de hacerlo por la aversión que les causa esta”.</a:t>
          </a:r>
          <a:endParaRPr lang="es-MX" sz="1400" kern="1200" dirty="0"/>
        </a:p>
      </dsp:txBody>
      <dsp:txXfrm rot="-5400000">
        <a:off x="1656953" y="4945943"/>
        <a:ext cx="5534444" cy="20129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E8D16F-29BC-4002-9DAD-A4AD10BE38E9}">
      <dsp:nvSpPr>
        <dsp:cNvPr id="0" name=""/>
        <dsp:cNvSpPr/>
      </dsp:nvSpPr>
      <dsp:spPr>
        <a:xfrm>
          <a:off x="1123" y="0"/>
          <a:ext cx="557784" cy="557784"/>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9779F20F-4CCD-4174-9625-17FC528B16A1}">
      <dsp:nvSpPr>
        <dsp:cNvPr id="0" name=""/>
        <dsp:cNvSpPr/>
      </dsp:nvSpPr>
      <dsp:spPr>
        <a:xfrm>
          <a:off x="56901" y="55778"/>
          <a:ext cx="446227" cy="446227"/>
        </a:xfrm>
        <a:prstGeom prst="chord">
          <a:avLst>
            <a:gd name="adj1" fmla="val 1168272"/>
            <a:gd name="adj2" fmla="val 9631728"/>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B712A3E4-38A6-41F3-9C47-7FE862A896D1}">
      <dsp:nvSpPr>
        <dsp:cNvPr id="0" name=""/>
        <dsp:cNvSpPr/>
      </dsp:nvSpPr>
      <dsp:spPr>
        <a:xfrm>
          <a:off x="675112" y="557784"/>
          <a:ext cx="1650111" cy="2347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t" anchorCtr="0">
          <a:noAutofit/>
        </a:bodyPr>
        <a:lstStyle/>
        <a:p>
          <a:pPr lvl="0" algn="l" defTabSz="889000">
            <a:lnSpc>
              <a:spcPct val="90000"/>
            </a:lnSpc>
            <a:spcBef>
              <a:spcPct val="0"/>
            </a:spcBef>
            <a:spcAft>
              <a:spcPct val="35000"/>
            </a:spcAft>
          </a:pPr>
          <a:r>
            <a:rPr lang="es-MX" sz="2000" kern="1200" dirty="0" smtClean="0">
              <a:latin typeface="Times New Roman" panose="02020603050405020304" pitchFamily="18" charset="0"/>
              <a:cs typeface="Times New Roman" panose="02020603050405020304" pitchFamily="18" charset="0"/>
            </a:rPr>
            <a:t>Abandonan su adolescencia e inician una vida de adultos</a:t>
          </a:r>
          <a:endParaRPr lang="es-MX" sz="2000" kern="1200" dirty="0">
            <a:latin typeface="Times New Roman" panose="02020603050405020304" pitchFamily="18" charset="0"/>
            <a:cs typeface="Times New Roman" panose="02020603050405020304" pitchFamily="18" charset="0"/>
          </a:endParaRPr>
        </a:p>
      </dsp:txBody>
      <dsp:txXfrm>
        <a:off x="675112" y="557784"/>
        <a:ext cx="1650111" cy="2347341"/>
      </dsp:txXfrm>
    </dsp:sp>
    <dsp:sp modelId="{B3305269-DCDE-4934-9CAC-81F7E326FF64}">
      <dsp:nvSpPr>
        <dsp:cNvPr id="0" name=""/>
        <dsp:cNvSpPr/>
      </dsp:nvSpPr>
      <dsp:spPr>
        <a:xfrm>
          <a:off x="675112" y="0"/>
          <a:ext cx="1650111" cy="5577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066800">
            <a:lnSpc>
              <a:spcPct val="90000"/>
            </a:lnSpc>
            <a:spcBef>
              <a:spcPct val="0"/>
            </a:spcBef>
            <a:spcAft>
              <a:spcPct val="35000"/>
            </a:spcAft>
          </a:pPr>
          <a:r>
            <a:rPr lang="es-MX" sz="2400" b="1" kern="1200" dirty="0" smtClean="0">
              <a:latin typeface="Times New Roman" panose="02020603050405020304" pitchFamily="18" charset="0"/>
              <a:cs typeface="Times New Roman" panose="02020603050405020304" pitchFamily="18" charset="0"/>
            </a:rPr>
            <a:t>Personal</a:t>
          </a:r>
          <a:endParaRPr lang="es-MX" sz="2400" b="1" kern="1200" dirty="0">
            <a:latin typeface="Times New Roman" panose="02020603050405020304" pitchFamily="18" charset="0"/>
            <a:cs typeface="Times New Roman" panose="02020603050405020304" pitchFamily="18" charset="0"/>
          </a:endParaRPr>
        </a:p>
      </dsp:txBody>
      <dsp:txXfrm>
        <a:off x="675112" y="0"/>
        <a:ext cx="1650111" cy="557784"/>
      </dsp:txXfrm>
    </dsp:sp>
    <dsp:sp modelId="{066958A2-49A2-4730-B725-75ADF22DA888}">
      <dsp:nvSpPr>
        <dsp:cNvPr id="0" name=""/>
        <dsp:cNvSpPr/>
      </dsp:nvSpPr>
      <dsp:spPr>
        <a:xfrm>
          <a:off x="2441428" y="0"/>
          <a:ext cx="557784" cy="557784"/>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3CBE7CE-0578-4396-9030-31AF7DABC870}">
      <dsp:nvSpPr>
        <dsp:cNvPr id="0" name=""/>
        <dsp:cNvSpPr/>
      </dsp:nvSpPr>
      <dsp:spPr>
        <a:xfrm>
          <a:off x="2497206" y="55778"/>
          <a:ext cx="446227" cy="446227"/>
        </a:xfrm>
        <a:prstGeom prst="chord">
          <a:avLst>
            <a:gd name="adj1" fmla="val 20431728"/>
            <a:gd name="adj2" fmla="val 11968272"/>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w="6350" cap="flat" cmpd="sng" algn="ctr">
          <a:solidFill>
            <a:schemeClr val="accent5">
              <a:hueOff val="-3676672"/>
              <a:satOff val="-5114"/>
              <a:lumOff val="-1961"/>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87425DB3-215C-4EC9-9EBF-0EFE52E250E4}">
      <dsp:nvSpPr>
        <dsp:cNvPr id="0" name=""/>
        <dsp:cNvSpPr/>
      </dsp:nvSpPr>
      <dsp:spPr>
        <a:xfrm>
          <a:off x="3115417" y="557784"/>
          <a:ext cx="1650111" cy="2347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t" anchorCtr="0">
          <a:noAutofit/>
        </a:bodyPr>
        <a:lstStyle/>
        <a:p>
          <a:pPr lvl="0" algn="l" defTabSz="889000">
            <a:lnSpc>
              <a:spcPct val="90000"/>
            </a:lnSpc>
            <a:spcBef>
              <a:spcPct val="0"/>
            </a:spcBef>
            <a:spcAft>
              <a:spcPct val="35000"/>
            </a:spcAft>
          </a:pPr>
          <a:r>
            <a:rPr lang="es-MX" sz="2000" kern="1200" dirty="0" smtClean="0">
              <a:latin typeface="Times New Roman" panose="02020603050405020304" pitchFamily="18" charset="0"/>
              <a:cs typeface="Times New Roman" panose="02020603050405020304" pitchFamily="18" charset="0"/>
            </a:rPr>
            <a:t>Limita a los hombres y mujeres a que rompan el círculo de pobreza</a:t>
          </a:r>
          <a:endParaRPr lang="es-MX" sz="2000" kern="1200" dirty="0">
            <a:latin typeface="Times New Roman" panose="02020603050405020304" pitchFamily="18" charset="0"/>
            <a:cs typeface="Times New Roman" panose="02020603050405020304" pitchFamily="18" charset="0"/>
          </a:endParaRPr>
        </a:p>
      </dsp:txBody>
      <dsp:txXfrm>
        <a:off x="3115417" y="557784"/>
        <a:ext cx="1650111" cy="2347341"/>
      </dsp:txXfrm>
    </dsp:sp>
    <dsp:sp modelId="{9DD3327A-4E4D-497B-9F8F-2D199E3483F6}">
      <dsp:nvSpPr>
        <dsp:cNvPr id="0" name=""/>
        <dsp:cNvSpPr/>
      </dsp:nvSpPr>
      <dsp:spPr>
        <a:xfrm>
          <a:off x="3115417" y="0"/>
          <a:ext cx="1650111" cy="5577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066800">
            <a:lnSpc>
              <a:spcPct val="90000"/>
            </a:lnSpc>
            <a:spcBef>
              <a:spcPct val="0"/>
            </a:spcBef>
            <a:spcAft>
              <a:spcPct val="35000"/>
            </a:spcAft>
          </a:pPr>
          <a:r>
            <a:rPr lang="es-MX" sz="2400" b="1" kern="1200" dirty="0" smtClean="0">
              <a:latin typeface="Times New Roman" panose="02020603050405020304" pitchFamily="18" charset="0"/>
              <a:cs typeface="Times New Roman" panose="02020603050405020304" pitchFamily="18" charset="0"/>
            </a:rPr>
            <a:t>Económico</a:t>
          </a:r>
          <a:endParaRPr lang="es-MX" sz="2400" b="1" kern="1200" dirty="0">
            <a:latin typeface="Times New Roman" panose="02020603050405020304" pitchFamily="18" charset="0"/>
            <a:cs typeface="Times New Roman" panose="02020603050405020304" pitchFamily="18" charset="0"/>
          </a:endParaRPr>
        </a:p>
      </dsp:txBody>
      <dsp:txXfrm>
        <a:off x="3115417" y="0"/>
        <a:ext cx="1650111" cy="557784"/>
      </dsp:txXfrm>
    </dsp:sp>
    <dsp:sp modelId="{B2E15136-ABFB-49B6-BB5F-A40DB29EDC30}">
      <dsp:nvSpPr>
        <dsp:cNvPr id="0" name=""/>
        <dsp:cNvSpPr/>
      </dsp:nvSpPr>
      <dsp:spPr>
        <a:xfrm>
          <a:off x="4881733" y="0"/>
          <a:ext cx="557784" cy="557784"/>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971CB7D9-43F5-496E-843D-55FCA32CBF04}">
      <dsp:nvSpPr>
        <dsp:cNvPr id="0" name=""/>
        <dsp:cNvSpPr/>
      </dsp:nvSpPr>
      <dsp:spPr>
        <a:xfrm>
          <a:off x="4937511" y="55778"/>
          <a:ext cx="446227" cy="446227"/>
        </a:xfrm>
        <a:prstGeom prst="chord">
          <a:avLst>
            <a:gd name="adj1" fmla="val 16200000"/>
            <a:gd name="adj2" fmla="val 16200000"/>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w="6350" cap="flat" cmpd="sng" algn="ctr">
          <a:solidFill>
            <a:schemeClr val="accent5">
              <a:hueOff val="-7353344"/>
              <a:satOff val="-10228"/>
              <a:lumOff val="-3922"/>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3ED2FC4F-7359-471F-AB24-BA262941B104}">
      <dsp:nvSpPr>
        <dsp:cNvPr id="0" name=""/>
        <dsp:cNvSpPr/>
      </dsp:nvSpPr>
      <dsp:spPr>
        <a:xfrm>
          <a:off x="5555722" y="557784"/>
          <a:ext cx="1650111" cy="2347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t" anchorCtr="0">
          <a:noAutofit/>
        </a:bodyPr>
        <a:lstStyle/>
        <a:p>
          <a:pPr lvl="0" algn="l" defTabSz="889000">
            <a:lnSpc>
              <a:spcPct val="90000"/>
            </a:lnSpc>
            <a:spcBef>
              <a:spcPct val="0"/>
            </a:spcBef>
            <a:spcAft>
              <a:spcPct val="35000"/>
            </a:spcAft>
          </a:pPr>
          <a:r>
            <a:rPr lang="es-MX" sz="2000" kern="1200" dirty="0" smtClean="0">
              <a:latin typeface="Times New Roman" panose="02020603050405020304" pitchFamily="18" charset="0"/>
              <a:cs typeface="Times New Roman" panose="02020603050405020304" pitchFamily="18" charset="0"/>
            </a:rPr>
            <a:t>Drogadicción, alcoholismo o delincuencia organizada</a:t>
          </a:r>
          <a:endParaRPr lang="es-MX" sz="2000" kern="1200" dirty="0">
            <a:latin typeface="Times New Roman" panose="02020603050405020304" pitchFamily="18" charset="0"/>
            <a:cs typeface="Times New Roman" panose="02020603050405020304" pitchFamily="18" charset="0"/>
          </a:endParaRPr>
        </a:p>
      </dsp:txBody>
      <dsp:txXfrm>
        <a:off x="5555722" y="557784"/>
        <a:ext cx="1650111" cy="2347341"/>
      </dsp:txXfrm>
    </dsp:sp>
    <dsp:sp modelId="{4B13D0A5-33CE-4C61-9B1C-DBBE02C5778F}">
      <dsp:nvSpPr>
        <dsp:cNvPr id="0" name=""/>
        <dsp:cNvSpPr/>
      </dsp:nvSpPr>
      <dsp:spPr>
        <a:xfrm>
          <a:off x="5555722" y="0"/>
          <a:ext cx="1650111" cy="5577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066800">
            <a:lnSpc>
              <a:spcPct val="90000"/>
            </a:lnSpc>
            <a:spcBef>
              <a:spcPct val="0"/>
            </a:spcBef>
            <a:spcAft>
              <a:spcPct val="35000"/>
            </a:spcAft>
          </a:pPr>
          <a:r>
            <a:rPr lang="es-MX" sz="2400" b="1" kern="1200" dirty="0" smtClean="0">
              <a:latin typeface="Times New Roman" panose="02020603050405020304" pitchFamily="18" charset="0"/>
              <a:cs typeface="Times New Roman" panose="02020603050405020304" pitchFamily="18" charset="0"/>
            </a:rPr>
            <a:t>Social</a:t>
          </a:r>
          <a:endParaRPr lang="es-MX" sz="2400" b="1" kern="1200" dirty="0">
            <a:latin typeface="Times New Roman" panose="02020603050405020304" pitchFamily="18" charset="0"/>
            <a:cs typeface="Times New Roman" panose="02020603050405020304" pitchFamily="18" charset="0"/>
          </a:endParaRPr>
        </a:p>
      </dsp:txBody>
      <dsp:txXfrm>
        <a:off x="5555722" y="0"/>
        <a:ext cx="1650111" cy="5577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F8FEED-0ACE-4BC6-A8B0-5BCD7B7B22D7}">
      <dsp:nvSpPr>
        <dsp:cNvPr id="0" name=""/>
        <dsp:cNvSpPr/>
      </dsp:nvSpPr>
      <dsp:spPr>
        <a:xfrm>
          <a:off x="0" y="0"/>
          <a:ext cx="7206957" cy="1539719"/>
        </a:xfrm>
        <a:prstGeom prst="roundRect">
          <a:avLst>
            <a:gd name="adj" fmla="val 10000"/>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SOCIEDAD</a:t>
          </a:r>
          <a:endParaRPr lang="es-MX" sz="2100" kern="1200" dirty="0"/>
        </a:p>
        <a:p>
          <a:pPr marL="171450" lvl="1" indent="-171450" algn="l" defTabSz="711200">
            <a:lnSpc>
              <a:spcPct val="90000"/>
            </a:lnSpc>
            <a:spcBef>
              <a:spcPct val="0"/>
            </a:spcBef>
            <a:spcAft>
              <a:spcPct val="15000"/>
            </a:spcAft>
            <a:buChar char="••"/>
          </a:pPr>
          <a:r>
            <a:rPr lang="es-MX" sz="1600" kern="1200" dirty="0" smtClean="0"/>
            <a:t>cada día es más difícil ver que los estudiantes tengan interés para seguir investigando, deseos de aprender o de participar en diversas actividades académicas, lo que puede repercutir en las aportaciones de las nuevas generaciones a los países.  </a:t>
          </a:r>
          <a:endParaRPr lang="es-MX" sz="1600" kern="1200" dirty="0"/>
        </a:p>
      </dsp:txBody>
      <dsp:txXfrm>
        <a:off x="1595363" y="0"/>
        <a:ext cx="5611593" cy="1539719"/>
      </dsp:txXfrm>
    </dsp:sp>
    <dsp:sp modelId="{6225F82D-9655-4875-8862-F4CA67D065A5}">
      <dsp:nvSpPr>
        <dsp:cNvPr id="0" name=""/>
        <dsp:cNvSpPr/>
      </dsp:nvSpPr>
      <dsp:spPr>
        <a:xfrm>
          <a:off x="153971" y="153971"/>
          <a:ext cx="1441391" cy="1231775"/>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5073E6-78C7-492F-AAED-837FC4FD74D1}">
      <dsp:nvSpPr>
        <dsp:cNvPr id="0" name=""/>
        <dsp:cNvSpPr/>
      </dsp:nvSpPr>
      <dsp:spPr>
        <a:xfrm>
          <a:off x="0" y="1693690"/>
          <a:ext cx="7206957" cy="1539719"/>
        </a:xfrm>
        <a:prstGeom prst="roundRect">
          <a:avLst>
            <a:gd name="adj" fmla="val 10000"/>
          </a:avLst>
        </a:prstGeom>
        <a:solidFill>
          <a:schemeClr val="accent2">
            <a:shade val="80000"/>
            <a:hueOff val="-240708"/>
            <a:satOff val="5083"/>
            <a:lumOff val="135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INSTITUCIONES</a:t>
          </a:r>
          <a:endParaRPr lang="es-MX" sz="2100" kern="1200" dirty="0"/>
        </a:p>
        <a:p>
          <a:pPr marL="171450" lvl="1" indent="-171450" algn="l" defTabSz="711200">
            <a:lnSpc>
              <a:spcPct val="90000"/>
            </a:lnSpc>
            <a:spcBef>
              <a:spcPct val="0"/>
            </a:spcBef>
            <a:spcAft>
              <a:spcPct val="15000"/>
            </a:spcAft>
            <a:buChar char="••"/>
          </a:pPr>
          <a:r>
            <a:rPr lang="es-MX" sz="1600" kern="1200" dirty="0" smtClean="0"/>
            <a:t>mejorar la aceptación y lograr una menor deserción de alumnos, comprometiendo al personal docente a capacitarse y prepararse en mejorar la impartición de sus materias</a:t>
          </a:r>
          <a:endParaRPr lang="es-MX" sz="1600" kern="1200" dirty="0"/>
        </a:p>
      </dsp:txBody>
      <dsp:txXfrm>
        <a:off x="1595363" y="1693690"/>
        <a:ext cx="5611593" cy="1539719"/>
      </dsp:txXfrm>
    </dsp:sp>
    <dsp:sp modelId="{885EF92B-33C2-42C7-B1DC-8DAD7D6E8A19}">
      <dsp:nvSpPr>
        <dsp:cNvPr id="0" name=""/>
        <dsp:cNvSpPr/>
      </dsp:nvSpPr>
      <dsp:spPr>
        <a:xfrm>
          <a:off x="153971" y="1847662"/>
          <a:ext cx="1441391" cy="1231775"/>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F335A6A-9A34-46A5-8E13-809D3B825388}">
      <dsp:nvSpPr>
        <dsp:cNvPr id="0" name=""/>
        <dsp:cNvSpPr/>
      </dsp:nvSpPr>
      <dsp:spPr>
        <a:xfrm>
          <a:off x="0" y="3387381"/>
          <a:ext cx="7206957" cy="1539719"/>
        </a:xfrm>
        <a:prstGeom prst="roundRect">
          <a:avLst>
            <a:gd name="adj" fmla="val 10000"/>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ESTUDIANTES</a:t>
          </a:r>
          <a:endParaRPr lang="es-MX" sz="2100" kern="1200" dirty="0"/>
        </a:p>
        <a:p>
          <a:pPr marL="171450" lvl="1" indent="-171450" algn="l" defTabSz="711200">
            <a:lnSpc>
              <a:spcPct val="90000"/>
            </a:lnSpc>
            <a:spcBef>
              <a:spcPct val="0"/>
            </a:spcBef>
            <a:spcAft>
              <a:spcPct val="15000"/>
            </a:spcAft>
            <a:buChar char="••"/>
          </a:pPr>
          <a:r>
            <a:rPr lang="es-MX" sz="1600" kern="1200" dirty="0" smtClean="0"/>
            <a:t>últimamente han dejado de interesarse en buscar nuevas formas de estudio, el presente trabajo puede coadyuvar a que haya una guía en cómo incrementar el interés para seguir preparándose; </a:t>
          </a:r>
          <a:endParaRPr lang="es-MX" sz="1600" kern="1200" dirty="0"/>
        </a:p>
      </dsp:txBody>
      <dsp:txXfrm>
        <a:off x="1595363" y="3387381"/>
        <a:ext cx="5611593" cy="1539719"/>
      </dsp:txXfrm>
    </dsp:sp>
    <dsp:sp modelId="{6D6D2205-BEC3-4851-B9CB-3A76634D493F}">
      <dsp:nvSpPr>
        <dsp:cNvPr id="0" name=""/>
        <dsp:cNvSpPr/>
      </dsp:nvSpPr>
      <dsp:spPr>
        <a:xfrm>
          <a:off x="153971" y="3541353"/>
          <a:ext cx="1441391" cy="1231775"/>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266815"/>
            <a:ext cx="8568531" cy="2694893"/>
          </a:xfrm>
        </p:spPr>
        <p:txBody>
          <a:bodyPr anchor="b"/>
          <a:lstStyle>
            <a:lvl1pPr algn="ctr">
              <a:defRPr sz="6614"/>
            </a:lvl1pPr>
          </a:lstStyle>
          <a:p>
            <a:r>
              <a:rPr lang="es-ES_tradnl"/>
              <a:t>Clic para editar título</a:t>
            </a:r>
            <a:endParaRPr lang="en-US" dirty="0"/>
          </a:p>
        </p:txBody>
      </p:sp>
      <p:sp>
        <p:nvSpPr>
          <p:cNvPr id="3" name="Subtitle 2"/>
          <p:cNvSpPr>
            <a:spLocks noGrp="1"/>
          </p:cNvSpPr>
          <p:nvPr>
            <p:ph type="subTitle" idx="1"/>
          </p:nvPr>
        </p:nvSpPr>
        <p:spPr>
          <a:xfrm>
            <a:off x="1260078" y="4065633"/>
            <a:ext cx="7560469" cy="1868865"/>
          </a:xfrm>
        </p:spPr>
        <p:txBody>
          <a:bodyPr/>
          <a:lstStyle>
            <a:lvl1pPr marL="0" indent="0" algn="ctr">
              <a:buNone/>
              <a:defRPr sz="2646"/>
            </a:lvl1pPr>
            <a:lvl2pPr marL="504017" indent="0" algn="ctr">
              <a:buNone/>
              <a:defRPr sz="2205"/>
            </a:lvl2pPr>
            <a:lvl3pPr marL="1008035" indent="0" algn="ctr">
              <a:buNone/>
              <a:defRPr sz="1984"/>
            </a:lvl3pPr>
            <a:lvl4pPr marL="1512052" indent="0" algn="ctr">
              <a:buNone/>
              <a:defRPr sz="1764"/>
            </a:lvl4pPr>
            <a:lvl5pPr marL="2016069" indent="0" algn="ctr">
              <a:buNone/>
              <a:defRPr sz="1764"/>
            </a:lvl5pPr>
            <a:lvl6pPr marL="2520086" indent="0" algn="ctr">
              <a:buNone/>
              <a:defRPr sz="1764"/>
            </a:lvl6pPr>
            <a:lvl7pPr marL="3024104" indent="0" algn="ctr">
              <a:buNone/>
              <a:defRPr sz="1764"/>
            </a:lvl7pPr>
            <a:lvl8pPr marL="3528121" indent="0" algn="ctr">
              <a:buNone/>
              <a:defRPr sz="1764"/>
            </a:lvl8pPr>
            <a:lvl9pPr marL="4032138" indent="0" algn="ctr">
              <a:buNone/>
              <a:defRPr sz="1764"/>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65974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60403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12118"/>
            <a:ext cx="2173635" cy="6559843"/>
          </a:xfrm>
        </p:spPr>
        <p:txBody>
          <a:bodyPr vert="eaVert"/>
          <a:lstStyle/>
          <a:p>
            <a:r>
              <a:rPr lang="es-ES_tradnl"/>
              <a:t>Clic para editar título</a:t>
            </a:r>
            <a:endParaRPr lang="en-US" dirty="0"/>
          </a:p>
        </p:txBody>
      </p:sp>
      <p:sp>
        <p:nvSpPr>
          <p:cNvPr id="3" name="Vertical Text Placeholder 2"/>
          <p:cNvSpPr>
            <a:spLocks noGrp="1"/>
          </p:cNvSpPr>
          <p:nvPr>
            <p:ph type="body" orient="vert" idx="1"/>
          </p:nvPr>
        </p:nvSpPr>
        <p:spPr>
          <a:xfrm>
            <a:off x="693044" y="412118"/>
            <a:ext cx="6394896" cy="6559843"/>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0488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751713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7793" y="1929789"/>
            <a:ext cx="8694539" cy="3219895"/>
          </a:xfrm>
        </p:spPr>
        <p:txBody>
          <a:bodyPr anchor="b"/>
          <a:lstStyle>
            <a:lvl1pPr>
              <a:defRPr sz="6614"/>
            </a:lvl1pPr>
          </a:lstStyle>
          <a:p>
            <a:r>
              <a:rPr lang="es-ES_tradnl"/>
              <a:t>Clic para editar título</a:t>
            </a:r>
            <a:endParaRPr lang="en-US" dirty="0"/>
          </a:p>
        </p:txBody>
      </p:sp>
      <p:sp>
        <p:nvSpPr>
          <p:cNvPr id="3" name="Text Placeholder 2"/>
          <p:cNvSpPr>
            <a:spLocks noGrp="1"/>
          </p:cNvSpPr>
          <p:nvPr>
            <p:ph type="body" idx="1"/>
          </p:nvPr>
        </p:nvSpPr>
        <p:spPr>
          <a:xfrm>
            <a:off x="687793" y="5180145"/>
            <a:ext cx="8694539" cy="1693267"/>
          </a:xfrm>
        </p:spPr>
        <p:txBody>
          <a:bodyPr/>
          <a:lstStyle>
            <a:lvl1pPr marL="0" indent="0">
              <a:buNone/>
              <a:defRPr sz="2646">
                <a:solidFill>
                  <a:schemeClr val="tx1"/>
                </a:solidFill>
              </a:defRPr>
            </a:lvl1pPr>
            <a:lvl2pPr marL="504017" indent="0">
              <a:buNone/>
              <a:defRPr sz="2205">
                <a:solidFill>
                  <a:schemeClr val="tx1">
                    <a:tint val="75000"/>
                  </a:schemeClr>
                </a:solidFill>
              </a:defRPr>
            </a:lvl2pPr>
            <a:lvl3pPr marL="1008035" indent="0">
              <a:buNone/>
              <a:defRPr sz="1984">
                <a:solidFill>
                  <a:schemeClr val="tx1">
                    <a:tint val="75000"/>
                  </a:schemeClr>
                </a:solidFill>
              </a:defRPr>
            </a:lvl3pPr>
            <a:lvl4pPr marL="1512052" indent="0">
              <a:buNone/>
              <a:defRPr sz="1764">
                <a:solidFill>
                  <a:schemeClr val="tx1">
                    <a:tint val="75000"/>
                  </a:schemeClr>
                </a:solidFill>
              </a:defRPr>
            </a:lvl4pPr>
            <a:lvl5pPr marL="2016069" indent="0">
              <a:buNone/>
              <a:defRPr sz="1764">
                <a:solidFill>
                  <a:schemeClr val="tx1">
                    <a:tint val="75000"/>
                  </a:schemeClr>
                </a:solidFill>
              </a:defRPr>
            </a:lvl5pPr>
            <a:lvl6pPr marL="2520086" indent="0">
              <a:buNone/>
              <a:defRPr sz="1764">
                <a:solidFill>
                  <a:schemeClr val="tx1">
                    <a:tint val="75000"/>
                  </a:schemeClr>
                </a:solidFill>
              </a:defRPr>
            </a:lvl6pPr>
            <a:lvl7pPr marL="3024104" indent="0">
              <a:buNone/>
              <a:defRPr sz="1764">
                <a:solidFill>
                  <a:schemeClr val="tx1">
                    <a:tint val="75000"/>
                  </a:schemeClr>
                </a:solidFill>
              </a:defRPr>
            </a:lvl7pPr>
            <a:lvl8pPr marL="3528121" indent="0">
              <a:buNone/>
              <a:defRPr sz="1764">
                <a:solidFill>
                  <a:schemeClr val="tx1">
                    <a:tint val="75000"/>
                  </a:schemeClr>
                </a:solidFill>
              </a:defRPr>
            </a:lvl8pPr>
            <a:lvl9pPr marL="4032138" indent="0">
              <a:buNone/>
              <a:defRPr sz="1764">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99091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sz="half" idx="1"/>
          </p:nvPr>
        </p:nvSpPr>
        <p:spPr>
          <a:xfrm>
            <a:off x="693043"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103316"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40633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4356" y="412120"/>
            <a:ext cx="8694539" cy="1496168"/>
          </a:xfrm>
        </p:spPr>
        <p:txBody>
          <a:bodyPr/>
          <a:lstStyle/>
          <a:p>
            <a:r>
              <a:rPr lang="es-ES_tradnl"/>
              <a:t>Clic para editar título</a:t>
            </a:r>
            <a:endParaRPr lang="en-US" dirty="0"/>
          </a:p>
        </p:txBody>
      </p:sp>
      <p:sp>
        <p:nvSpPr>
          <p:cNvPr id="3" name="Text Placeholder 2"/>
          <p:cNvSpPr>
            <a:spLocks noGrp="1"/>
          </p:cNvSpPr>
          <p:nvPr>
            <p:ph type="body" idx="1"/>
          </p:nvPr>
        </p:nvSpPr>
        <p:spPr>
          <a:xfrm>
            <a:off x="694357" y="1897535"/>
            <a:ext cx="4264576"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4" name="Content Placeholder 3"/>
          <p:cNvSpPr>
            <a:spLocks noGrp="1"/>
          </p:cNvSpPr>
          <p:nvPr>
            <p:ph sz="half" idx="2"/>
          </p:nvPr>
        </p:nvSpPr>
        <p:spPr>
          <a:xfrm>
            <a:off x="694357" y="2827487"/>
            <a:ext cx="4264576"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5103317" y="1897535"/>
            <a:ext cx="4285579"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6" name="Content Placeholder 5"/>
          <p:cNvSpPr>
            <a:spLocks noGrp="1"/>
          </p:cNvSpPr>
          <p:nvPr>
            <p:ph sz="quarter" idx="4"/>
          </p:nvPr>
        </p:nvSpPr>
        <p:spPr>
          <a:xfrm>
            <a:off x="5103317" y="2827487"/>
            <a:ext cx="4285579"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443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Date Placeholder 2"/>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02406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55044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Content Placeholder 2"/>
          <p:cNvSpPr>
            <a:spLocks noGrp="1"/>
          </p:cNvSpPr>
          <p:nvPr>
            <p:ph idx="1"/>
          </p:nvPr>
        </p:nvSpPr>
        <p:spPr>
          <a:xfrm>
            <a:off x="4285579" y="1114512"/>
            <a:ext cx="5103316" cy="5500879"/>
          </a:xfrm>
        </p:spPr>
        <p:txBody>
          <a:bodyPr/>
          <a:lstStyle>
            <a:lvl1pPr>
              <a:defRPr sz="3528"/>
            </a:lvl1pPr>
            <a:lvl2pPr>
              <a:defRPr sz="3087"/>
            </a:lvl2pPr>
            <a:lvl3pPr>
              <a:defRPr sz="2646"/>
            </a:lvl3pPr>
            <a:lvl4pPr>
              <a:defRPr sz="2205"/>
            </a:lvl4pPr>
            <a:lvl5pPr>
              <a:defRPr sz="2205"/>
            </a:lvl5pPr>
            <a:lvl6pPr>
              <a:defRPr sz="2205"/>
            </a:lvl6pPr>
            <a:lvl7pPr>
              <a:defRPr sz="2205"/>
            </a:lvl7pPr>
            <a:lvl8pPr>
              <a:defRPr sz="2205"/>
            </a:lvl8pPr>
            <a:lvl9pPr>
              <a:defRPr sz="2205"/>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537934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Picture Placeholder 2"/>
          <p:cNvSpPr>
            <a:spLocks noGrp="1" noChangeAspect="1"/>
          </p:cNvSpPr>
          <p:nvPr>
            <p:ph type="pic" idx="1"/>
          </p:nvPr>
        </p:nvSpPr>
        <p:spPr>
          <a:xfrm>
            <a:off x="4285579" y="1114512"/>
            <a:ext cx="5103316" cy="5500879"/>
          </a:xfrm>
        </p:spPr>
        <p:txBody>
          <a:bodyPr anchor="t"/>
          <a:lstStyle>
            <a:lvl1pPr marL="0" indent="0">
              <a:buNone/>
              <a:defRPr sz="3528"/>
            </a:lvl1pPr>
            <a:lvl2pPr marL="504017" indent="0">
              <a:buNone/>
              <a:defRPr sz="3087"/>
            </a:lvl2pPr>
            <a:lvl3pPr marL="1008035" indent="0">
              <a:buNone/>
              <a:defRPr sz="2646"/>
            </a:lvl3pPr>
            <a:lvl4pPr marL="1512052" indent="0">
              <a:buNone/>
              <a:defRPr sz="2205"/>
            </a:lvl4pPr>
            <a:lvl5pPr marL="2016069" indent="0">
              <a:buNone/>
              <a:defRPr sz="2205"/>
            </a:lvl5pPr>
            <a:lvl6pPr marL="2520086" indent="0">
              <a:buNone/>
              <a:defRPr sz="2205"/>
            </a:lvl6pPr>
            <a:lvl7pPr marL="3024104" indent="0">
              <a:buNone/>
              <a:defRPr sz="2205"/>
            </a:lvl7pPr>
            <a:lvl8pPr marL="3528121" indent="0">
              <a:buNone/>
              <a:defRPr sz="2205"/>
            </a:lvl8pPr>
            <a:lvl9pPr marL="4032138" indent="0">
              <a:buNone/>
              <a:defRPr sz="2205"/>
            </a:lvl9pPr>
          </a:lstStyle>
          <a:p>
            <a:r>
              <a:rPr lang="es-ES_tradnl"/>
              <a:t>Arrastre la imagen al marcador de posición o haga clic en el icono para agregarla</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11/02/2019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94452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12120"/>
            <a:ext cx="8694539" cy="1496168"/>
          </a:xfrm>
          <a:prstGeom prst="rect">
            <a:avLst/>
          </a:prstGeom>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693043" y="2060590"/>
            <a:ext cx="8694539" cy="4911371"/>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693043" y="7174437"/>
            <a:ext cx="2268141" cy="412118"/>
          </a:xfrm>
          <a:prstGeom prst="rect">
            <a:avLst/>
          </a:prstGeom>
        </p:spPr>
        <p:txBody>
          <a:bodyPr vert="horz" lIns="91440" tIns="45720" rIns="91440" bIns="45720" rtlCol="0" anchor="ctr"/>
          <a:lstStyle>
            <a:lvl1pPr algn="l">
              <a:defRPr sz="1323">
                <a:solidFill>
                  <a:schemeClr val="tx1">
                    <a:tint val="75000"/>
                  </a:schemeClr>
                </a:solidFill>
              </a:defRPr>
            </a:lvl1pPr>
          </a:lstStyle>
          <a:p>
            <a:fld id="{754AD3D8-53B9-CE4A-9EB2-007BCA2E6F53}" type="datetimeFigureOut">
              <a:rPr lang="es-ES_tradnl" smtClean="0"/>
              <a:t>11/02/2019</a:t>
            </a:fld>
            <a:endParaRPr lang="es-ES_tradnl"/>
          </a:p>
        </p:txBody>
      </p:sp>
      <p:sp>
        <p:nvSpPr>
          <p:cNvPr id="5" name="Footer Placeholder 4"/>
          <p:cNvSpPr>
            <a:spLocks noGrp="1"/>
          </p:cNvSpPr>
          <p:nvPr>
            <p:ph type="ftr" sz="quarter" idx="3"/>
          </p:nvPr>
        </p:nvSpPr>
        <p:spPr>
          <a:xfrm>
            <a:off x="3339207" y="7174437"/>
            <a:ext cx="3402211" cy="412118"/>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7119441" y="7174437"/>
            <a:ext cx="2268141" cy="412118"/>
          </a:xfrm>
          <a:prstGeom prst="rect">
            <a:avLst/>
          </a:prstGeom>
        </p:spPr>
        <p:txBody>
          <a:bodyPr vert="horz" lIns="91440" tIns="45720" rIns="91440" bIns="45720" rtlCol="0" anchor="ctr"/>
          <a:lstStyle>
            <a:lvl1pPr algn="r">
              <a:defRPr sz="1323">
                <a:solidFill>
                  <a:schemeClr val="tx1">
                    <a:tint val="75000"/>
                  </a:schemeClr>
                </a:solidFill>
              </a:defRPr>
            </a:lvl1p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627465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p:titleStyle>
    <p:body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35" rtl="0" eaLnBrk="1" latinLnBrk="0" hangingPunct="1">
        <a:defRPr sz="1984" kern="1200">
          <a:solidFill>
            <a:schemeClr val="tx1"/>
          </a:solidFill>
          <a:latin typeface="+mn-lt"/>
          <a:ea typeface="+mn-ea"/>
          <a:cs typeface="+mn-cs"/>
        </a:defRPr>
      </a:lvl1pPr>
      <a:lvl2pPr marL="504017" algn="l" defTabSz="1008035" rtl="0" eaLnBrk="1" latinLnBrk="0" hangingPunct="1">
        <a:defRPr sz="1984" kern="1200">
          <a:solidFill>
            <a:schemeClr val="tx1"/>
          </a:solidFill>
          <a:latin typeface="+mn-lt"/>
          <a:ea typeface="+mn-ea"/>
          <a:cs typeface="+mn-cs"/>
        </a:defRPr>
      </a:lvl2pPr>
      <a:lvl3pPr marL="1008035" algn="l" defTabSz="1008035" rtl="0" eaLnBrk="1" latinLnBrk="0" hangingPunct="1">
        <a:defRPr sz="1984" kern="1200">
          <a:solidFill>
            <a:schemeClr val="tx1"/>
          </a:solidFill>
          <a:latin typeface="+mn-lt"/>
          <a:ea typeface="+mn-ea"/>
          <a:cs typeface="+mn-cs"/>
        </a:defRPr>
      </a:lvl3pPr>
      <a:lvl4pPr marL="1512052" algn="l" defTabSz="1008035" rtl="0" eaLnBrk="1" latinLnBrk="0" hangingPunct="1">
        <a:defRPr sz="1984" kern="1200">
          <a:solidFill>
            <a:schemeClr val="tx1"/>
          </a:solidFill>
          <a:latin typeface="+mn-lt"/>
          <a:ea typeface="+mn-ea"/>
          <a:cs typeface="+mn-cs"/>
        </a:defRPr>
      </a:lvl4pPr>
      <a:lvl5pPr marL="2016069" algn="l" defTabSz="1008035" rtl="0" eaLnBrk="1" latinLnBrk="0" hangingPunct="1">
        <a:defRPr sz="1984" kern="1200">
          <a:solidFill>
            <a:schemeClr val="tx1"/>
          </a:solidFill>
          <a:latin typeface="+mn-lt"/>
          <a:ea typeface="+mn-ea"/>
          <a:cs typeface="+mn-cs"/>
        </a:defRPr>
      </a:lvl5pPr>
      <a:lvl6pPr marL="2520086" algn="l" defTabSz="1008035" rtl="0" eaLnBrk="1" latinLnBrk="0" hangingPunct="1">
        <a:defRPr sz="1984" kern="1200">
          <a:solidFill>
            <a:schemeClr val="tx1"/>
          </a:solidFill>
          <a:latin typeface="+mn-lt"/>
          <a:ea typeface="+mn-ea"/>
          <a:cs typeface="+mn-cs"/>
        </a:defRPr>
      </a:lvl6pPr>
      <a:lvl7pPr marL="3024104" algn="l" defTabSz="1008035" rtl="0" eaLnBrk="1" latinLnBrk="0" hangingPunct="1">
        <a:defRPr sz="1984" kern="1200">
          <a:solidFill>
            <a:schemeClr val="tx1"/>
          </a:solidFill>
          <a:latin typeface="+mn-lt"/>
          <a:ea typeface="+mn-ea"/>
          <a:cs typeface="+mn-cs"/>
        </a:defRPr>
      </a:lvl7pPr>
      <a:lvl8pPr marL="3528121" algn="l" defTabSz="1008035" rtl="0" eaLnBrk="1" latinLnBrk="0" hangingPunct="1">
        <a:defRPr sz="1984" kern="1200">
          <a:solidFill>
            <a:schemeClr val="tx1"/>
          </a:solidFill>
          <a:latin typeface="+mn-lt"/>
          <a:ea typeface="+mn-ea"/>
          <a:cs typeface="+mn-cs"/>
        </a:defRPr>
      </a:lvl8pPr>
      <a:lvl9pPr marL="4032138" algn="l" defTabSz="100803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naluisaku21@gmail.com" TargetMode="External"/><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Layout" Target="../diagrams/layout2.xml"/><Relationship Id="rId7" Type="http://schemas.openxmlformats.org/officeDocument/2006/relationships/image" Target="../media/image7.jpeg"/><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eumed.net/rev/atlante/10/rendimiento-escolar.html" TargetMode="External"/><Relationship Id="rId2" Type="http://schemas.openxmlformats.org/officeDocument/2006/relationships/hyperlink" Target="http://dx.doi.org/10.1037/0022-0663.95.1.179"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texto, interior&#10;&#10;&#10;&#10;Descripción generada automáticamente">
            <a:extLst>
              <a:ext uri="{FF2B5EF4-FFF2-40B4-BE49-F238E27FC236}">
                <a16:creationId xmlns:a16="http://schemas.microsoft.com/office/drawing/2014/main" id="{2A04419B-6BB4-3B49-824D-F0A49BD703B5}"/>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ctrTitle"/>
          </p:nvPr>
        </p:nvSpPr>
        <p:spPr>
          <a:xfrm>
            <a:off x="-1" y="4556502"/>
            <a:ext cx="10080625" cy="1029584"/>
          </a:xfrm>
        </p:spPr>
        <p:txBody>
          <a:bodyPr>
            <a:noAutofit/>
          </a:bodyPr>
          <a:lstStyle/>
          <a:p>
            <a:r>
              <a:rPr lang="es-ES_tradnl" sz="2400" b="1" dirty="0" smtClean="0">
                <a:solidFill>
                  <a:schemeClr val="bg1"/>
                </a:solidFill>
              </a:rPr>
              <a:t>Protocolo de tesis: </a:t>
            </a:r>
            <a:r>
              <a:rPr lang="es-ES_tradnl" sz="3200" b="1" dirty="0" smtClean="0">
                <a:solidFill>
                  <a:schemeClr val="bg1"/>
                </a:solidFill>
              </a:rPr>
              <a:t>“Engagement, hábitos de estudio y procrastinación académica en estudiantes universitarios”</a:t>
            </a:r>
            <a:endParaRPr lang="es-ES_tradnl" sz="3200" b="1" dirty="0">
              <a:solidFill>
                <a:schemeClr val="bg1"/>
              </a:solidFill>
            </a:endParaRPr>
          </a:p>
        </p:txBody>
      </p:sp>
      <p:sp>
        <p:nvSpPr>
          <p:cNvPr id="3" name="CuadroTexto 2"/>
          <p:cNvSpPr txBox="1"/>
          <p:nvPr/>
        </p:nvSpPr>
        <p:spPr>
          <a:xfrm>
            <a:off x="154983" y="5589061"/>
            <a:ext cx="9925641" cy="2554545"/>
          </a:xfrm>
          <a:prstGeom prst="rect">
            <a:avLst/>
          </a:prstGeom>
          <a:noFill/>
        </p:spPr>
        <p:txBody>
          <a:bodyPr wrap="square" rtlCol="0">
            <a:spAutoFit/>
          </a:bodyPr>
          <a:lstStyle/>
          <a:p>
            <a:pPr algn="ctr"/>
            <a:r>
              <a:rPr lang="es-MX" sz="1600" b="1" dirty="0" smtClean="0">
                <a:solidFill>
                  <a:schemeClr val="bg1"/>
                </a:solidFill>
              </a:rPr>
              <a:t>EJE TEMÁTICO:</a:t>
            </a:r>
            <a:r>
              <a:rPr lang="es-MX" sz="1600" dirty="0" smtClean="0">
                <a:solidFill>
                  <a:schemeClr val="bg1"/>
                </a:solidFill>
              </a:rPr>
              <a:t>  </a:t>
            </a:r>
            <a:r>
              <a:rPr lang="es-MX" sz="1600" dirty="0">
                <a:solidFill>
                  <a:schemeClr val="bg1"/>
                </a:solidFill>
              </a:rPr>
              <a:t>Administración y </a:t>
            </a:r>
            <a:r>
              <a:rPr lang="es-MX" sz="1600" dirty="0" smtClean="0">
                <a:solidFill>
                  <a:schemeClr val="bg1"/>
                </a:solidFill>
              </a:rPr>
              <a:t>Educación</a:t>
            </a:r>
            <a:r>
              <a:rPr lang="es-MX" sz="1600" dirty="0">
                <a:solidFill>
                  <a:schemeClr val="bg1"/>
                </a:solidFill>
              </a:rPr>
              <a:t> </a:t>
            </a:r>
          </a:p>
          <a:p>
            <a:pPr algn="ctr"/>
            <a:r>
              <a:rPr lang="es-MX" sz="1600" b="1" dirty="0">
                <a:solidFill>
                  <a:schemeClr val="bg1"/>
                </a:solidFill>
              </a:rPr>
              <a:t>En la LGAC:</a:t>
            </a:r>
            <a:r>
              <a:rPr lang="es-MX" sz="1600" dirty="0">
                <a:solidFill>
                  <a:schemeClr val="bg1"/>
                </a:solidFill>
              </a:rPr>
              <a:t> ADMINISTRACIÓN DE LAS </a:t>
            </a:r>
            <a:r>
              <a:rPr lang="es-MX" sz="1600" dirty="0" smtClean="0">
                <a:solidFill>
                  <a:schemeClr val="bg1"/>
                </a:solidFill>
              </a:rPr>
              <a:t>ORGANIZACIONES</a:t>
            </a:r>
            <a:endParaRPr lang="es-MX" sz="1600" dirty="0">
              <a:solidFill>
                <a:schemeClr val="bg1"/>
              </a:solidFill>
            </a:endParaRPr>
          </a:p>
          <a:p>
            <a:pPr algn="ctr"/>
            <a:r>
              <a:rPr lang="es-MX" sz="1600" b="1" dirty="0">
                <a:solidFill>
                  <a:schemeClr val="bg1"/>
                </a:solidFill>
              </a:rPr>
              <a:t>PRESENTA:</a:t>
            </a:r>
          </a:p>
          <a:p>
            <a:pPr algn="ctr"/>
            <a:r>
              <a:rPr lang="es-MX" sz="1600" dirty="0" smtClean="0">
                <a:solidFill>
                  <a:schemeClr val="bg1"/>
                </a:solidFill>
              </a:rPr>
              <a:t>Estudiante M.D.C.D</a:t>
            </a:r>
            <a:r>
              <a:rPr lang="es-MX" sz="1600" dirty="0">
                <a:solidFill>
                  <a:schemeClr val="bg1"/>
                </a:solidFill>
              </a:rPr>
              <a:t>. Analuisa Kú </a:t>
            </a:r>
            <a:r>
              <a:rPr lang="es-MX" sz="1600" dirty="0" smtClean="0">
                <a:solidFill>
                  <a:schemeClr val="bg1"/>
                </a:solidFill>
              </a:rPr>
              <a:t>Ortíz</a:t>
            </a:r>
          </a:p>
          <a:p>
            <a:r>
              <a:rPr lang="es-MX" sz="1600" dirty="0" smtClean="0">
                <a:solidFill>
                  <a:schemeClr val="bg1"/>
                </a:solidFill>
              </a:rPr>
              <a:t>Institución de adscripción: Universidad Juárez Autónoma de Tabasco (UJAT)</a:t>
            </a:r>
          </a:p>
          <a:p>
            <a:r>
              <a:rPr lang="es-MX" sz="1600" dirty="0" smtClean="0">
                <a:solidFill>
                  <a:schemeClr val="bg1"/>
                </a:solidFill>
              </a:rPr>
              <a:t>Dirección: Villahermosa, Tabasco. </a:t>
            </a:r>
          </a:p>
          <a:p>
            <a:r>
              <a:rPr lang="es-MX" sz="1600" dirty="0" smtClean="0">
                <a:solidFill>
                  <a:schemeClr val="bg1"/>
                </a:solidFill>
              </a:rPr>
              <a:t>Teléfono: 993 227 2815</a:t>
            </a:r>
          </a:p>
          <a:p>
            <a:r>
              <a:rPr lang="es-MX" sz="1600" dirty="0" smtClean="0">
                <a:solidFill>
                  <a:schemeClr val="bg1"/>
                </a:solidFill>
              </a:rPr>
              <a:t>Correo: </a:t>
            </a:r>
            <a:r>
              <a:rPr lang="es-MX" sz="1600" dirty="0" smtClean="0">
                <a:solidFill>
                  <a:schemeClr val="bg1"/>
                </a:solidFill>
                <a:hlinkClick r:id="rId3"/>
              </a:rPr>
              <a:t>analuisaku21@gmail.com</a:t>
            </a:r>
            <a:endParaRPr lang="es-MX" sz="1600" dirty="0" smtClean="0">
              <a:solidFill>
                <a:schemeClr val="bg1"/>
              </a:solidFill>
            </a:endParaRPr>
          </a:p>
          <a:p>
            <a:endParaRPr lang="es-MX" sz="1600" dirty="0">
              <a:solidFill>
                <a:schemeClr val="bg1"/>
              </a:solidFill>
            </a:endParaRPr>
          </a:p>
          <a:p>
            <a:endParaRPr lang="es-MX" sz="1600" dirty="0">
              <a:solidFill>
                <a:schemeClr val="bg1"/>
              </a:solidFill>
            </a:endParaRPr>
          </a:p>
        </p:txBody>
      </p:sp>
    </p:spTree>
    <p:extLst>
      <p:ext uri="{BB962C8B-B14F-4D97-AF65-F5344CB8AC3E}">
        <p14:creationId xmlns:p14="http://schemas.microsoft.com/office/powerpoint/2010/main" val="1526174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title"/>
          </p:nvPr>
        </p:nvSpPr>
        <p:spPr>
          <a:xfrm>
            <a:off x="693043" y="3122241"/>
            <a:ext cx="8694539" cy="1496168"/>
          </a:xfrm>
        </p:spPr>
        <p:txBody>
          <a:bodyPr/>
          <a:lstStyle/>
          <a:p>
            <a:pPr algn="ctr"/>
            <a:r>
              <a:rPr lang="es-ES_tradnl" b="1" dirty="0" smtClean="0">
                <a:solidFill>
                  <a:schemeClr val="bg1"/>
                </a:solidFill>
              </a:rPr>
              <a:t>JUSTIFICACIÓN</a:t>
            </a:r>
            <a:endParaRPr lang="es-ES_tradnl" b="1" dirty="0">
              <a:solidFill>
                <a:schemeClr val="bg1"/>
              </a:solidFill>
            </a:endParaRPr>
          </a:p>
        </p:txBody>
      </p:sp>
    </p:spTree>
    <p:extLst>
      <p:ext uri="{BB962C8B-B14F-4D97-AF65-F5344CB8AC3E}">
        <p14:creationId xmlns:p14="http://schemas.microsoft.com/office/powerpoint/2010/main" val="1595942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448732" y="924644"/>
            <a:ext cx="7330698" cy="1477328"/>
          </a:xfrm>
          <a:prstGeom prst="rect">
            <a:avLst/>
          </a:prstGeom>
          <a:noFill/>
        </p:spPr>
        <p:txBody>
          <a:bodyPr wrap="square" rtlCol="0">
            <a:spAutoFit/>
          </a:bodyPr>
          <a:lstStyle/>
          <a:p>
            <a:pPr algn="ctr"/>
            <a:r>
              <a:rPr lang="es-MX" dirty="0"/>
              <a:t>Es conveniente llevar a cabo el presente trabajo de investigación ya que se reportan altos niveles de deserción (abandono escolar) en el país (Zambrano &amp; Avendaño, 2015). Entre las consecuencias que provocan el abandono escolar se encuentran:</a:t>
            </a:r>
          </a:p>
          <a:p>
            <a:pPr algn="ctr"/>
            <a:endParaRPr lang="es-MX" dirty="0"/>
          </a:p>
        </p:txBody>
      </p:sp>
      <p:graphicFrame>
        <p:nvGraphicFramePr>
          <p:cNvPr id="6" name="Diagrama 5"/>
          <p:cNvGraphicFramePr/>
          <p:nvPr>
            <p:extLst>
              <p:ext uri="{D42A27DB-BD31-4B8C-83A1-F6EECF244321}">
                <p14:modId xmlns:p14="http://schemas.microsoft.com/office/powerpoint/2010/main" val="2444526427"/>
              </p:ext>
            </p:extLst>
          </p:nvPr>
        </p:nvGraphicFramePr>
        <p:xfrm>
          <a:off x="2572473" y="2653109"/>
          <a:ext cx="7206957"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Resultado de imagen para economic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01012" y="4953646"/>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socia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46689" y="4758445"/>
            <a:ext cx="2066925" cy="220980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personal"/>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14584" y="4541186"/>
            <a:ext cx="2644317" cy="2644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7342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4120288532"/>
              </p:ext>
            </p:extLst>
          </p:nvPr>
        </p:nvGraphicFramePr>
        <p:xfrm>
          <a:off x="2572473" y="1410346"/>
          <a:ext cx="7206957" cy="4927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uadroTexto 8"/>
          <p:cNvSpPr txBox="1"/>
          <p:nvPr/>
        </p:nvSpPr>
        <p:spPr>
          <a:xfrm>
            <a:off x="2905686" y="798342"/>
            <a:ext cx="6540530" cy="461665"/>
          </a:xfrm>
          <a:prstGeom prst="rect">
            <a:avLst/>
          </a:prstGeom>
          <a:noFill/>
        </p:spPr>
        <p:txBody>
          <a:bodyPr wrap="square" rtlCol="0">
            <a:spAutoFit/>
          </a:bodyPr>
          <a:lstStyle/>
          <a:p>
            <a:r>
              <a:rPr lang="es-MX" sz="2400" dirty="0"/>
              <a:t>Así mismo, contribuye a beneficiar </a:t>
            </a:r>
            <a:r>
              <a:rPr lang="es-MX" sz="2400" dirty="0" smtClean="0"/>
              <a:t>a:</a:t>
            </a:r>
            <a:endParaRPr lang="es-MX" sz="2400" dirty="0"/>
          </a:p>
        </p:txBody>
      </p:sp>
    </p:spTree>
    <p:extLst>
      <p:ext uri="{BB962C8B-B14F-4D97-AF65-F5344CB8AC3E}">
        <p14:creationId xmlns:p14="http://schemas.microsoft.com/office/powerpoint/2010/main" val="1737679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634713" y="1373345"/>
            <a:ext cx="7306428" cy="4154984"/>
          </a:xfrm>
          <a:prstGeom prst="rect">
            <a:avLst/>
          </a:prstGeom>
          <a:noFill/>
        </p:spPr>
        <p:txBody>
          <a:bodyPr wrap="square" rtlCol="0">
            <a:spAutoFit/>
          </a:bodyPr>
          <a:lstStyle/>
          <a:p>
            <a:pPr algn="ctr"/>
            <a:r>
              <a:rPr lang="es-MX" sz="2400" dirty="0"/>
              <a:t>Este trabajo contribuye al valor teórico porque presenta la relación entre variables no consideradas en otros estudios, es decir, se aportará conocimiento sobre la relación que tienen el engagement, hábitos de estudio y procrastinación académica en estudiantes universitarios; ya que actualmente se han encontrado otro tipo de relaciones en estas variables como por ejemplo, el engagement con el síndrome de burnout (Montoya &amp; Moreno, 2012) y ningún estudio que correlacionen las tres variables de este estudio. </a:t>
            </a:r>
          </a:p>
          <a:p>
            <a:pPr algn="ctr"/>
            <a:endParaRPr lang="es-MX" sz="2400" dirty="0"/>
          </a:p>
        </p:txBody>
      </p:sp>
    </p:spTree>
    <p:extLst>
      <p:ext uri="{BB962C8B-B14F-4D97-AF65-F5344CB8AC3E}">
        <p14:creationId xmlns:p14="http://schemas.microsoft.com/office/powerpoint/2010/main" val="39061220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title"/>
          </p:nvPr>
        </p:nvSpPr>
        <p:spPr>
          <a:xfrm>
            <a:off x="693043" y="3122241"/>
            <a:ext cx="8694539" cy="1496168"/>
          </a:xfrm>
        </p:spPr>
        <p:txBody>
          <a:bodyPr/>
          <a:lstStyle/>
          <a:p>
            <a:pPr algn="ctr"/>
            <a:r>
              <a:rPr lang="es-ES_tradnl" b="1" dirty="0" smtClean="0">
                <a:solidFill>
                  <a:schemeClr val="bg1"/>
                </a:solidFill>
              </a:rPr>
              <a:t>LIMITACIONES AL ESTUDIO</a:t>
            </a:r>
            <a:endParaRPr lang="es-ES_tradnl" b="1" dirty="0">
              <a:solidFill>
                <a:schemeClr val="bg1"/>
              </a:solidFill>
            </a:endParaRPr>
          </a:p>
        </p:txBody>
      </p:sp>
    </p:spTree>
    <p:extLst>
      <p:ext uri="{BB962C8B-B14F-4D97-AF65-F5344CB8AC3E}">
        <p14:creationId xmlns:p14="http://schemas.microsoft.com/office/powerpoint/2010/main" val="37981997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limitantes"/>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r="15483"/>
          <a:stretch/>
        </p:blipFill>
        <p:spPr bwMode="auto">
          <a:xfrm>
            <a:off x="2327169" y="771040"/>
            <a:ext cx="7762228" cy="513381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2"/>
          <p:cNvSpPr txBox="1">
            <a:spLocks/>
          </p:cNvSpPr>
          <p:nvPr/>
        </p:nvSpPr>
        <p:spPr>
          <a:xfrm>
            <a:off x="2501569" y="298181"/>
            <a:ext cx="7404653" cy="4038600"/>
          </a:xfrm>
          <a:prstGeom prst="rect">
            <a:avLst/>
          </a:prstGeom>
        </p:spPr>
        <p:txBody>
          <a:bodyPr>
            <a:normAutofit lnSpcReduction="10000"/>
          </a:bodyPr>
          <a:lst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algn="just"/>
            <a:r>
              <a:rPr lang="es-MX" dirty="0" smtClean="0"/>
              <a:t>Una limitante deriva del enfoque y el diseño de investigación que al ser cuantitativo, descriptivo y correlacional, no permite establecer causales. </a:t>
            </a:r>
            <a:endParaRPr lang="es-MX" dirty="0"/>
          </a:p>
          <a:p>
            <a:pPr marL="0" indent="0" algn="just">
              <a:buNone/>
            </a:pPr>
            <a:endParaRPr lang="es-MX" dirty="0" smtClean="0"/>
          </a:p>
          <a:p>
            <a:pPr algn="just"/>
            <a:r>
              <a:rPr lang="es-MX" dirty="0" smtClean="0"/>
              <a:t>Otra limitante puede ser el acceso a los informantes, ya que debe pedirse la autorización para aplicar encuestas en las diferentes divisiones académicas. </a:t>
            </a:r>
          </a:p>
          <a:p>
            <a:pPr algn="just"/>
            <a:endParaRPr lang="es-MX" dirty="0">
              <a:latin typeface="Times New Roman" panose="02020603050405020304" pitchFamily="18" charset="0"/>
              <a:cs typeface="Times New Roman" panose="02020603050405020304" pitchFamily="18" charset="0"/>
            </a:endParaRPr>
          </a:p>
        </p:txBody>
      </p:sp>
      <p:pic>
        <p:nvPicPr>
          <p:cNvPr id="2052" name="Picture 4" descr="Resultado de imagen para limitan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7168" y="3863921"/>
            <a:ext cx="7753457" cy="38767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98615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4789" t="27140" r="15775" b="14490"/>
          <a:stretch/>
        </p:blipFill>
        <p:spPr>
          <a:xfrm>
            <a:off x="2359036" y="1091867"/>
            <a:ext cx="7494714" cy="3542126"/>
          </a:xfrm>
          <a:prstGeom prst="rect">
            <a:avLst/>
          </a:prstGeom>
        </p:spPr>
      </p:pic>
      <p:sp>
        <p:nvSpPr>
          <p:cNvPr id="3" name="CuadroTexto 2"/>
          <p:cNvSpPr txBox="1"/>
          <p:nvPr/>
        </p:nvSpPr>
        <p:spPr>
          <a:xfrm>
            <a:off x="2557220" y="340963"/>
            <a:ext cx="6261316" cy="523220"/>
          </a:xfrm>
          <a:prstGeom prst="rect">
            <a:avLst/>
          </a:prstGeom>
          <a:noFill/>
        </p:spPr>
        <p:txBody>
          <a:bodyPr wrap="square" rtlCol="0">
            <a:spAutoFit/>
          </a:bodyPr>
          <a:lstStyle/>
          <a:p>
            <a:pPr algn="ctr"/>
            <a:r>
              <a:rPr lang="es-MX" sz="2800" b="1" dirty="0" smtClean="0">
                <a:latin typeface="Times New Roman" panose="02020603050405020304" pitchFamily="18" charset="0"/>
                <a:cs typeface="Times New Roman" panose="02020603050405020304" pitchFamily="18" charset="0"/>
              </a:rPr>
              <a:t>CRONOGRAMA DE ACTIVIDADES</a:t>
            </a:r>
            <a:endParaRPr lang="es-MX"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62266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2193925" y="864183"/>
            <a:ext cx="7886700" cy="5111302"/>
          </a:xfrm>
          <a:prstGeom prst="rect">
            <a:avLst/>
          </a:prstGeom>
        </p:spPr>
        <p:txBody>
          <a:bodyPr>
            <a:normAutofit fontScale="25000" lnSpcReduction="20000"/>
          </a:bodyPr>
          <a:lst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r>
              <a:rPr lang="es-MX" dirty="0" smtClean="0">
                <a:latin typeface="Times New Roman" panose="02020603050405020304" pitchFamily="18" charset="0"/>
                <a:cs typeface="Times New Roman" panose="02020603050405020304" pitchFamily="18" charset="0"/>
              </a:rPr>
              <a:t>Acevedo, D., Torres, J. D. &amp; Tirado, D. F. (2015). Análisis de los datos de estudio y motivación para el aprendizaje a distancia en alumnos de ingeniería de sistemas de la universidad de Cartagena, Colombia. </a:t>
            </a:r>
            <a:r>
              <a:rPr lang="es-MX" i="1" dirty="0" smtClean="0">
                <a:latin typeface="Times New Roman" panose="02020603050405020304" pitchFamily="18" charset="0"/>
                <a:cs typeface="Times New Roman" panose="02020603050405020304" pitchFamily="18" charset="0"/>
              </a:rPr>
              <a:t>Formación universitaria.  </a:t>
            </a:r>
            <a:r>
              <a:rPr lang="es-MX" dirty="0" smtClean="0">
                <a:latin typeface="Times New Roman" panose="02020603050405020304" pitchFamily="18" charset="0"/>
                <a:cs typeface="Times New Roman" panose="02020603050405020304" pitchFamily="18" charset="0"/>
              </a:rPr>
              <a:t>8(5), 59-66.</a:t>
            </a:r>
          </a:p>
          <a:p>
            <a:r>
              <a:rPr lang="es-MX" dirty="0" smtClean="0">
                <a:latin typeface="Times New Roman" panose="02020603050405020304" pitchFamily="18" charset="0"/>
                <a:cs typeface="Times New Roman" panose="02020603050405020304" pitchFamily="18" charset="0"/>
              </a:rPr>
              <a:t>Belaunde Trilles, I. (1994). Hábitos de estudio. </a:t>
            </a:r>
            <a:r>
              <a:rPr lang="es-MX" i="1" dirty="0" smtClean="0">
                <a:latin typeface="Times New Roman" panose="02020603050405020304" pitchFamily="18" charset="0"/>
                <a:cs typeface="Times New Roman" panose="02020603050405020304" pitchFamily="18" charset="0"/>
              </a:rPr>
              <a:t>Revista de la Facultad de Psicología de la Universidad Femenina del Sagrado Corazón</a:t>
            </a:r>
            <a:r>
              <a:rPr lang="es-MX" dirty="0" smtClean="0">
                <a:latin typeface="Times New Roman" panose="02020603050405020304" pitchFamily="18" charset="0"/>
                <a:cs typeface="Times New Roman" panose="02020603050405020304" pitchFamily="18" charset="0"/>
              </a:rPr>
              <a:t> (2), 8-15.</a:t>
            </a:r>
          </a:p>
          <a:p>
            <a:r>
              <a:rPr lang="es-MX" dirty="0" err="1" smtClean="0">
                <a:latin typeface="Times New Roman" panose="02020603050405020304" pitchFamily="18" charset="0"/>
                <a:cs typeface="Times New Roman" panose="02020603050405020304" pitchFamily="18" charset="0"/>
              </a:rPr>
              <a:t>Brownlow</a:t>
            </a:r>
            <a:r>
              <a:rPr lang="es-MX" dirty="0" smtClean="0">
                <a:latin typeface="Times New Roman" panose="02020603050405020304" pitchFamily="18" charset="0"/>
                <a:cs typeface="Times New Roman" panose="02020603050405020304" pitchFamily="18" charset="0"/>
              </a:rPr>
              <a:t>, S., &amp; </a:t>
            </a:r>
            <a:r>
              <a:rPr lang="es-MX" dirty="0" err="1" smtClean="0">
                <a:latin typeface="Times New Roman" panose="02020603050405020304" pitchFamily="18" charset="0"/>
                <a:cs typeface="Times New Roman" panose="02020603050405020304" pitchFamily="18" charset="0"/>
              </a:rPr>
              <a:t>Reasinger</a:t>
            </a:r>
            <a:r>
              <a:rPr lang="es-MX" dirty="0" smtClean="0">
                <a:latin typeface="Times New Roman" panose="02020603050405020304" pitchFamily="18" charset="0"/>
                <a:cs typeface="Times New Roman" panose="02020603050405020304" pitchFamily="18" charset="0"/>
              </a:rPr>
              <a:t>, R. D. (2000). </a:t>
            </a:r>
            <a:r>
              <a:rPr lang="es-MX" dirty="0" err="1" smtClean="0">
                <a:latin typeface="Times New Roman" panose="02020603050405020304" pitchFamily="18" charset="0"/>
                <a:cs typeface="Times New Roman" panose="02020603050405020304" pitchFamily="18" charset="0"/>
              </a:rPr>
              <a:t>Putting</a:t>
            </a:r>
            <a:r>
              <a:rPr lang="es-MX" dirty="0" smtClean="0">
                <a:latin typeface="Times New Roman" panose="02020603050405020304" pitchFamily="18" charset="0"/>
                <a:cs typeface="Times New Roman" panose="02020603050405020304" pitchFamily="18" charset="0"/>
              </a:rPr>
              <a:t> off </a:t>
            </a:r>
            <a:r>
              <a:rPr lang="es-MX" dirty="0" err="1" smtClean="0">
                <a:latin typeface="Times New Roman" panose="02020603050405020304" pitchFamily="18" charset="0"/>
                <a:cs typeface="Times New Roman" panose="02020603050405020304" pitchFamily="18" charset="0"/>
              </a:rPr>
              <a:t>until</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tomorrow</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what</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is</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better</a:t>
            </a:r>
            <a:r>
              <a:rPr lang="es-MX" dirty="0" smtClean="0">
                <a:latin typeface="Times New Roman" panose="02020603050405020304" pitchFamily="18" charset="0"/>
                <a:cs typeface="Times New Roman" panose="02020603050405020304" pitchFamily="18" charset="0"/>
              </a:rPr>
              <a:t> done </a:t>
            </a:r>
            <a:r>
              <a:rPr lang="es-MX" dirty="0" err="1" smtClean="0">
                <a:latin typeface="Times New Roman" panose="02020603050405020304" pitchFamily="18" charset="0"/>
                <a:cs typeface="Times New Roman" panose="02020603050405020304" pitchFamily="18" charset="0"/>
              </a:rPr>
              <a:t>today</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Academic</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procrastination</a:t>
            </a:r>
            <a:r>
              <a:rPr lang="es-MX" dirty="0" smtClean="0">
                <a:latin typeface="Times New Roman" panose="02020603050405020304" pitchFamily="18" charset="0"/>
                <a:cs typeface="Times New Roman" panose="02020603050405020304" pitchFamily="18" charset="0"/>
              </a:rPr>
              <a:t> ad a </a:t>
            </a:r>
            <a:r>
              <a:rPr lang="es-MX" dirty="0" err="1" smtClean="0">
                <a:latin typeface="Times New Roman" panose="02020603050405020304" pitchFamily="18" charset="0"/>
                <a:cs typeface="Times New Roman" panose="02020603050405020304" pitchFamily="18" charset="0"/>
              </a:rPr>
              <a:t>function</a:t>
            </a:r>
            <a:r>
              <a:rPr lang="es-MX" dirty="0" smtClean="0">
                <a:latin typeface="Times New Roman" panose="02020603050405020304" pitchFamily="18" charset="0"/>
                <a:cs typeface="Times New Roman" panose="02020603050405020304" pitchFamily="18" charset="0"/>
              </a:rPr>
              <a:t> of </a:t>
            </a:r>
            <a:r>
              <a:rPr lang="es-MX" dirty="0" err="1" smtClean="0">
                <a:latin typeface="Times New Roman" panose="02020603050405020304" pitchFamily="18" charset="0"/>
                <a:cs typeface="Times New Roman" panose="02020603050405020304" pitchFamily="18" charset="0"/>
              </a:rPr>
              <a:t>motivation</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toward</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college</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work</a:t>
            </a:r>
            <a:r>
              <a:rPr lang="es-MX" dirty="0" smtClean="0">
                <a:latin typeface="Times New Roman" panose="02020603050405020304" pitchFamily="18" charset="0"/>
                <a:cs typeface="Times New Roman" panose="02020603050405020304" pitchFamily="18" charset="0"/>
              </a:rPr>
              <a:t>. </a:t>
            </a:r>
            <a:r>
              <a:rPr lang="es-MX" i="1" dirty="0" smtClean="0">
                <a:latin typeface="Times New Roman" panose="02020603050405020304" pitchFamily="18" charset="0"/>
                <a:cs typeface="Times New Roman" panose="02020603050405020304" pitchFamily="18" charset="0"/>
              </a:rPr>
              <a:t>Journal of Social </a:t>
            </a:r>
            <a:r>
              <a:rPr lang="es-MX" i="1" dirty="0" err="1" smtClean="0">
                <a:latin typeface="Times New Roman" panose="02020603050405020304" pitchFamily="18" charset="0"/>
                <a:cs typeface="Times New Roman" panose="02020603050405020304" pitchFamily="18" charset="0"/>
              </a:rPr>
              <a:t>Behavior</a:t>
            </a:r>
            <a:r>
              <a:rPr lang="es-MX" i="1" dirty="0" smtClean="0">
                <a:latin typeface="Times New Roman" panose="02020603050405020304" pitchFamily="18" charset="0"/>
                <a:cs typeface="Times New Roman" panose="02020603050405020304" pitchFamily="18" charset="0"/>
              </a:rPr>
              <a:t> and </a:t>
            </a:r>
            <a:r>
              <a:rPr lang="es-MX" i="1" dirty="0" err="1" smtClean="0">
                <a:latin typeface="Times New Roman" panose="02020603050405020304" pitchFamily="18" charset="0"/>
                <a:cs typeface="Times New Roman" panose="02020603050405020304" pitchFamily="18" charset="0"/>
              </a:rPr>
              <a:t>Personality</a:t>
            </a:r>
            <a:r>
              <a:rPr lang="es-MX" dirty="0" smtClean="0">
                <a:latin typeface="Times New Roman" panose="02020603050405020304" pitchFamily="18" charset="0"/>
                <a:cs typeface="Times New Roman" panose="02020603050405020304" pitchFamily="18" charset="0"/>
              </a:rPr>
              <a:t>, 15(5), 15-34.</a:t>
            </a:r>
          </a:p>
          <a:p>
            <a:r>
              <a:rPr lang="es-MX" dirty="0" err="1" smtClean="0">
                <a:latin typeface="Times New Roman" panose="02020603050405020304" pitchFamily="18" charset="0"/>
                <a:cs typeface="Times New Roman" panose="02020603050405020304" pitchFamily="18" charset="0"/>
              </a:rPr>
              <a:t>Clariana</a:t>
            </a:r>
            <a:r>
              <a:rPr lang="es-MX" dirty="0" smtClean="0">
                <a:latin typeface="Times New Roman" panose="02020603050405020304" pitchFamily="18" charset="0"/>
                <a:cs typeface="Times New Roman" panose="02020603050405020304" pitchFamily="18" charset="0"/>
              </a:rPr>
              <a:t>, M., </a:t>
            </a:r>
            <a:r>
              <a:rPr lang="es-MX" dirty="0" err="1" smtClean="0">
                <a:latin typeface="Times New Roman" panose="02020603050405020304" pitchFamily="18" charset="0"/>
                <a:cs typeface="Times New Roman" panose="02020603050405020304" pitchFamily="18" charset="0"/>
              </a:rPr>
              <a:t>Cladellas</a:t>
            </a:r>
            <a:r>
              <a:rPr lang="es-MX" dirty="0" smtClean="0">
                <a:latin typeface="Times New Roman" panose="02020603050405020304" pitchFamily="18" charset="0"/>
                <a:cs typeface="Times New Roman" panose="02020603050405020304" pitchFamily="18" charset="0"/>
              </a:rPr>
              <a:t>, R., </a:t>
            </a:r>
            <a:r>
              <a:rPr lang="es-MX" dirty="0" err="1" smtClean="0">
                <a:latin typeface="Times New Roman" panose="02020603050405020304" pitchFamily="18" charset="0"/>
                <a:cs typeface="Times New Roman" panose="02020603050405020304" pitchFamily="18" charset="0"/>
              </a:rPr>
              <a:t>Badía</a:t>
            </a:r>
            <a:r>
              <a:rPr lang="es-MX" dirty="0" smtClean="0">
                <a:latin typeface="Times New Roman" panose="02020603050405020304" pitchFamily="18" charset="0"/>
                <a:cs typeface="Times New Roman" panose="02020603050405020304" pitchFamily="18" charset="0"/>
              </a:rPr>
              <a:t>, M., &amp; </a:t>
            </a:r>
            <a:r>
              <a:rPr lang="es-MX" dirty="0" err="1" smtClean="0">
                <a:latin typeface="Times New Roman" panose="02020603050405020304" pitchFamily="18" charset="0"/>
                <a:cs typeface="Times New Roman" panose="02020603050405020304" pitchFamily="18" charset="0"/>
              </a:rPr>
              <a:t>Gotzens</a:t>
            </a:r>
            <a:r>
              <a:rPr lang="es-MX" dirty="0" smtClean="0">
                <a:latin typeface="Times New Roman" panose="02020603050405020304" pitchFamily="18" charset="0"/>
                <a:cs typeface="Times New Roman" panose="02020603050405020304" pitchFamily="18" charset="0"/>
              </a:rPr>
              <a:t>, C. (2011). La influencia del género en variables de la personalidad que condicionan el aprendizaje: inteligencia emocional y procrastinación académica. </a:t>
            </a:r>
            <a:r>
              <a:rPr lang="es-MX" i="1" dirty="0" smtClean="0">
                <a:latin typeface="Times New Roman" panose="02020603050405020304" pitchFamily="18" charset="0"/>
                <a:cs typeface="Times New Roman" panose="02020603050405020304" pitchFamily="18" charset="0"/>
              </a:rPr>
              <a:t>Revista Electrónica Interuniversitaria de Formación del Profesorado</a:t>
            </a:r>
            <a:r>
              <a:rPr lang="es-MX" dirty="0" smtClean="0">
                <a:latin typeface="Times New Roman" panose="02020603050405020304" pitchFamily="18" charset="0"/>
                <a:cs typeface="Times New Roman" panose="02020603050405020304" pitchFamily="18" charset="0"/>
              </a:rPr>
              <a:t>, 14(3), 87-96.</a:t>
            </a:r>
          </a:p>
          <a:p>
            <a:r>
              <a:rPr lang="es-MX" dirty="0" smtClean="0">
                <a:latin typeface="Times New Roman" panose="02020603050405020304" pitchFamily="18" charset="0"/>
                <a:cs typeface="Times New Roman" panose="02020603050405020304" pitchFamily="18" charset="0"/>
              </a:rPr>
              <a:t>Ferrari, J. (1991). Cogniciones perfeccionismo con no clínica y clínica de comportamiento social y de la personalidad. </a:t>
            </a:r>
            <a:r>
              <a:rPr lang="es-MX" i="1" dirty="0" smtClean="0">
                <a:latin typeface="Times New Roman" panose="02020603050405020304" pitchFamily="18" charset="0"/>
                <a:cs typeface="Times New Roman" panose="02020603050405020304" pitchFamily="18" charset="0"/>
              </a:rPr>
              <a:t>Revista de la Salud</a:t>
            </a:r>
            <a:r>
              <a:rPr lang="es-MX" dirty="0" smtClean="0">
                <a:latin typeface="Times New Roman" panose="02020603050405020304" pitchFamily="18" charset="0"/>
                <a:cs typeface="Times New Roman" panose="02020603050405020304" pitchFamily="18" charset="0"/>
              </a:rPr>
              <a:t>, 4 (10), 143-156.</a:t>
            </a:r>
          </a:p>
          <a:p>
            <a:r>
              <a:rPr lang="es-MX" dirty="0" smtClean="0">
                <a:latin typeface="Times New Roman" panose="02020603050405020304" pitchFamily="18" charset="0"/>
                <a:cs typeface="Times New Roman" panose="02020603050405020304" pitchFamily="18" charset="0"/>
              </a:rPr>
              <a:t>Ferrari, J., &amp; Emmons, W. (1995). </a:t>
            </a:r>
            <a:r>
              <a:rPr lang="es-MX" i="1" dirty="0" smtClean="0">
                <a:latin typeface="Times New Roman" panose="02020603050405020304" pitchFamily="18" charset="0"/>
                <a:cs typeface="Times New Roman" panose="02020603050405020304" pitchFamily="18" charset="0"/>
              </a:rPr>
              <a:t>La dilación y la tarea avance</a:t>
            </a:r>
            <a:r>
              <a:rPr lang="es-MX" dirty="0" smtClean="0">
                <a:latin typeface="Times New Roman" panose="02020603050405020304" pitchFamily="18" charset="0"/>
                <a:cs typeface="Times New Roman" panose="02020603050405020304" pitchFamily="18" charset="0"/>
              </a:rPr>
              <a:t>. Nueva York: </a:t>
            </a:r>
            <a:r>
              <a:rPr lang="es-MX" dirty="0" err="1" smtClean="0">
                <a:latin typeface="Times New Roman" panose="02020603050405020304" pitchFamily="18" charset="0"/>
                <a:cs typeface="Times New Roman" panose="02020603050405020304" pitchFamily="18" charset="0"/>
              </a:rPr>
              <a:t>PlenumPress</a:t>
            </a:r>
            <a:r>
              <a:rPr lang="es-MX" dirty="0" smtClean="0">
                <a:latin typeface="Times New Roman" panose="02020603050405020304" pitchFamily="18" charset="0"/>
                <a:cs typeface="Times New Roman" panose="02020603050405020304" pitchFamily="18" charset="0"/>
              </a:rPr>
              <a:t>.</a:t>
            </a:r>
          </a:p>
          <a:p>
            <a:r>
              <a:rPr lang="es-MX" dirty="0" smtClean="0">
                <a:latin typeface="Times New Roman" panose="02020603050405020304" pitchFamily="18" charset="0"/>
                <a:cs typeface="Times New Roman" panose="02020603050405020304" pitchFamily="18" charset="0"/>
              </a:rPr>
              <a:t>Hoz, V. G. (1988). </a:t>
            </a:r>
            <a:r>
              <a:rPr lang="es-MX" i="1" dirty="0" smtClean="0">
                <a:latin typeface="Times New Roman" panose="02020603050405020304" pitchFamily="18" charset="0"/>
                <a:cs typeface="Times New Roman" panose="02020603050405020304" pitchFamily="18" charset="0"/>
              </a:rPr>
              <a:t>La práctica de la educación personalizada</a:t>
            </a:r>
            <a:r>
              <a:rPr lang="es-MX" dirty="0" smtClean="0">
                <a:latin typeface="Times New Roman" panose="02020603050405020304" pitchFamily="18" charset="0"/>
                <a:cs typeface="Times New Roman" panose="02020603050405020304" pitchFamily="18" charset="0"/>
              </a:rPr>
              <a:t>. Madrid: EDICIONES RIALP.</a:t>
            </a:r>
          </a:p>
          <a:p>
            <a:r>
              <a:rPr lang="es-MX" dirty="0" err="1" smtClean="0">
                <a:latin typeface="Times New Roman" panose="02020603050405020304" pitchFamily="18" charset="0"/>
                <a:cs typeface="Times New Roman" panose="02020603050405020304" pitchFamily="18" charset="0"/>
              </a:rPr>
              <a:t>Kachgal</a:t>
            </a:r>
            <a:r>
              <a:rPr lang="es-MX" dirty="0" smtClean="0">
                <a:latin typeface="Times New Roman" panose="02020603050405020304" pitchFamily="18" charset="0"/>
                <a:cs typeface="Times New Roman" panose="02020603050405020304" pitchFamily="18" charset="0"/>
              </a:rPr>
              <a:t>, M. M., Hansen, L. S., &amp; </a:t>
            </a:r>
            <a:r>
              <a:rPr lang="es-MX" dirty="0" err="1" smtClean="0">
                <a:latin typeface="Times New Roman" panose="02020603050405020304" pitchFamily="18" charset="0"/>
                <a:cs typeface="Times New Roman" panose="02020603050405020304" pitchFamily="18" charset="0"/>
              </a:rPr>
              <a:t>Nutter</a:t>
            </a:r>
            <a:r>
              <a:rPr lang="es-MX" dirty="0" smtClean="0">
                <a:latin typeface="Times New Roman" panose="02020603050405020304" pitchFamily="18" charset="0"/>
                <a:cs typeface="Times New Roman" panose="02020603050405020304" pitchFamily="18" charset="0"/>
              </a:rPr>
              <a:t>, K. J. (2001). </a:t>
            </a:r>
            <a:r>
              <a:rPr lang="es-MX" dirty="0" err="1" smtClean="0">
                <a:latin typeface="Times New Roman" panose="02020603050405020304" pitchFamily="18" charset="0"/>
                <a:cs typeface="Times New Roman" panose="02020603050405020304" pitchFamily="18" charset="0"/>
              </a:rPr>
              <a:t>Academic</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procrastination</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prevention</a:t>
            </a:r>
            <a:r>
              <a:rPr lang="es-MX" dirty="0" smtClean="0">
                <a:latin typeface="Times New Roman" panose="02020603050405020304" pitchFamily="18" charset="0"/>
                <a:cs typeface="Times New Roman" panose="02020603050405020304" pitchFamily="18" charset="0"/>
              </a:rPr>
              <a:t>/</a:t>
            </a:r>
            <a:r>
              <a:rPr lang="es-MX" dirty="0" err="1" smtClean="0">
                <a:latin typeface="Times New Roman" panose="02020603050405020304" pitchFamily="18" charset="0"/>
                <a:cs typeface="Times New Roman" panose="02020603050405020304" pitchFamily="18" charset="0"/>
              </a:rPr>
              <a:t>intervention</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Strategies</a:t>
            </a:r>
            <a:r>
              <a:rPr lang="es-MX" dirty="0" smtClean="0">
                <a:latin typeface="Times New Roman" panose="02020603050405020304" pitchFamily="18" charset="0"/>
                <a:cs typeface="Times New Roman" panose="02020603050405020304" pitchFamily="18" charset="0"/>
              </a:rPr>
              <a:t> and </a:t>
            </a:r>
            <a:r>
              <a:rPr lang="es-MX" dirty="0" err="1" smtClean="0">
                <a:latin typeface="Times New Roman" panose="02020603050405020304" pitchFamily="18" charset="0"/>
                <a:cs typeface="Times New Roman" panose="02020603050405020304" pitchFamily="18" charset="0"/>
              </a:rPr>
              <a:t>recommendations</a:t>
            </a:r>
            <a:r>
              <a:rPr lang="es-MX" dirty="0" smtClean="0">
                <a:latin typeface="Times New Roman" panose="02020603050405020304" pitchFamily="18" charset="0"/>
                <a:cs typeface="Times New Roman" panose="02020603050405020304" pitchFamily="18" charset="0"/>
              </a:rPr>
              <a:t>. </a:t>
            </a:r>
            <a:r>
              <a:rPr lang="es-MX" i="1" dirty="0" smtClean="0">
                <a:latin typeface="Times New Roman" panose="02020603050405020304" pitchFamily="18" charset="0"/>
                <a:cs typeface="Times New Roman" panose="02020603050405020304" pitchFamily="18" charset="0"/>
              </a:rPr>
              <a:t>Journal of </a:t>
            </a:r>
            <a:r>
              <a:rPr lang="es-MX" i="1" dirty="0" err="1" smtClean="0">
                <a:latin typeface="Times New Roman" panose="02020603050405020304" pitchFamily="18" charset="0"/>
                <a:cs typeface="Times New Roman" panose="02020603050405020304" pitchFamily="18" charset="0"/>
              </a:rPr>
              <a:t>developmental</a:t>
            </a:r>
            <a:r>
              <a:rPr lang="es-MX" i="1" dirty="0" smtClean="0">
                <a:latin typeface="Times New Roman" panose="02020603050405020304" pitchFamily="18" charset="0"/>
                <a:cs typeface="Times New Roman" panose="02020603050405020304" pitchFamily="18" charset="0"/>
              </a:rPr>
              <a:t> </a:t>
            </a:r>
            <a:r>
              <a:rPr lang="es-MX" i="1" dirty="0" err="1" smtClean="0">
                <a:latin typeface="Times New Roman" panose="02020603050405020304" pitchFamily="18" charset="0"/>
                <a:cs typeface="Times New Roman" panose="02020603050405020304" pitchFamily="18" charset="0"/>
              </a:rPr>
              <a:t>education</a:t>
            </a:r>
            <a:r>
              <a:rPr lang="es-MX" dirty="0" smtClean="0">
                <a:latin typeface="Times New Roman" panose="02020603050405020304" pitchFamily="18" charset="0"/>
                <a:cs typeface="Times New Roman" panose="02020603050405020304" pitchFamily="18" charset="0"/>
              </a:rPr>
              <a:t>, 25, 14-24.</a:t>
            </a:r>
          </a:p>
          <a:p>
            <a:r>
              <a:rPr lang="es-MX" dirty="0" err="1" smtClean="0">
                <a:latin typeface="Times New Roman" panose="02020603050405020304" pitchFamily="18" charset="0"/>
                <a:cs typeface="Times New Roman" panose="02020603050405020304" pitchFamily="18" charset="0"/>
              </a:rPr>
              <a:t>Kahn</a:t>
            </a:r>
            <a:r>
              <a:rPr lang="es-MX" dirty="0" smtClean="0">
                <a:latin typeface="Times New Roman" panose="02020603050405020304" pitchFamily="18" charset="0"/>
                <a:cs typeface="Times New Roman" panose="02020603050405020304" pitchFamily="18" charset="0"/>
              </a:rPr>
              <a:t>, W. A. (1990). </a:t>
            </a:r>
            <a:r>
              <a:rPr lang="es-MX" dirty="0" err="1" smtClean="0">
                <a:latin typeface="Times New Roman" panose="02020603050405020304" pitchFamily="18" charset="0"/>
                <a:cs typeface="Times New Roman" panose="02020603050405020304" pitchFamily="18" charset="0"/>
              </a:rPr>
              <a:t>Psychological</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conditions</a:t>
            </a:r>
            <a:r>
              <a:rPr lang="es-MX" dirty="0" smtClean="0">
                <a:latin typeface="Times New Roman" panose="02020603050405020304" pitchFamily="18" charset="0"/>
                <a:cs typeface="Times New Roman" panose="02020603050405020304" pitchFamily="18" charset="0"/>
              </a:rPr>
              <a:t> of personal engagement and </a:t>
            </a:r>
            <a:r>
              <a:rPr lang="es-MX" dirty="0" err="1" smtClean="0">
                <a:latin typeface="Times New Roman" panose="02020603050405020304" pitchFamily="18" charset="0"/>
                <a:cs typeface="Times New Roman" panose="02020603050405020304" pitchFamily="18" charset="0"/>
              </a:rPr>
              <a:t>disengagement</a:t>
            </a:r>
            <a:r>
              <a:rPr lang="es-MX" dirty="0" smtClean="0">
                <a:latin typeface="Times New Roman" panose="02020603050405020304" pitchFamily="18" charset="0"/>
                <a:cs typeface="Times New Roman" panose="02020603050405020304" pitchFamily="18" charset="0"/>
              </a:rPr>
              <a:t> at </a:t>
            </a:r>
            <a:r>
              <a:rPr lang="es-MX" dirty="0" err="1" smtClean="0">
                <a:latin typeface="Times New Roman" panose="02020603050405020304" pitchFamily="18" charset="0"/>
                <a:cs typeface="Times New Roman" panose="02020603050405020304" pitchFamily="18" charset="0"/>
              </a:rPr>
              <a:t>work</a:t>
            </a:r>
            <a:r>
              <a:rPr lang="es-MX" dirty="0" smtClean="0">
                <a:latin typeface="Times New Roman" panose="02020603050405020304" pitchFamily="18" charset="0"/>
                <a:cs typeface="Times New Roman" panose="02020603050405020304" pitchFamily="18" charset="0"/>
              </a:rPr>
              <a:t>. </a:t>
            </a:r>
            <a:r>
              <a:rPr lang="es-MX" i="1" dirty="0" err="1" smtClean="0">
                <a:latin typeface="Times New Roman" panose="02020603050405020304" pitchFamily="18" charset="0"/>
                <a:cs typeface="Times New Roman" panose="02020603050405020304" pitchFamily="18" charset="0"/>
              </a:rPr>
              <a:t>Academy</a:t>
            </a:r>
            <a:r>
              <a:rPr lang="es-MX" i="1" dirty="0" smtClean="0">
                <a:latin typeface="Times New Roman" panose="02020603050405020304" pitchFamily="18" charset="0"/>
                <a:cs typeface="Times New Roman" panose="02020603050405020304" pitchFamily="18" charset="0"/>
              </a:rPr>
              <a:t> of Management Journal</a:t>
            </a:r>
            <a:r>
              <a:rPr lang="es-MX" dirty="0" smtClean="0">
                <a:latin typeface="Times New Roman" panose="02020603050405020304" pitchFamily="18" charset="0"/>
                <a:cs typeface="Times New Roman" panose="02020603050405020304" pitchFamily="18" charset="0"/>
              </a:rPr>
              <a:t> (33). 692-724 </a:t>
            </a:r>
          </a:p>
          <a:p>
            <a:r>
              <a:rPr lang="es-MX" dirty="0" err="1" smtClean="0">
                <a:latin typeface="Times New Roman" panose="02020603050405020304" pitchFamily="18" charset="0"/>
                <a:cs typeface="Times New Roman" panose="02020603050405020304" pitchFamily="18" charset="0"/>
              </a:rPr>
              <a:t>Lakshminarayan</a:t>
            </a:r>
            <a:r>
              <a:rPr lang="es-MX" dirty="0" smtClean="0">
                <a:latin typeface="Times New Roman" panose="02020603050405020304" pitchFamily="18" charset="0"/>
                <a:cs typeface="Times New Roman" panose="02020603050405020304" pitchFamily="18" charset="0"/>
              </a:rPr>
              <a:t>, N., </a:t>
            </a:r>
            <a:r>
              <a:rPr lang="es-MX" dirty="0" err="1" smtClean="0">
                <a:latin typeface="Times New Roman" panose="02020603050405020304" pitchFamily="18" charset="0"/>
                <a:cs typeface="Times New Roman" panose="02020603050405020304" pitchFamily="18" charset="0"/>
              </a:rPr>
              <a:t>Potdar</a:t>
            </a:r>
            <a:r>
              <a:rPr lang="es-MX" dirty="0" smtClean="0">
                <a:latin typeface="Times New Roman" panose="02020603050405020304" pitchFamily="18" charset="0"/>
                <a:cs typeface="Times New Roman" panose="02020603050405020304" pitchFamily="18" charset="0"/>
              </a:rPr>
              <a:t>, S., &amp; </a:t>
            </a:r>
            <a:r>
              <a:rPr lang="es-MX" dirty="0" err="1" smtClean="0">
                <a:latin typeface="Times New Roman" panose="02020603050405020304" pitchFamily="18" charset="0"/>
                <a:cs typeface="Times New Roman" panose="02020603050405020304" pitchFamily="18" charset="0"/>
              </a:rPr>
              <a:t>Reddy</a:t>
            </a:r>
            <a:r>
              <a:rPr lang="es-MX" dirty="0" smtClean="0">
                <a:latin typeface="Times New Roman" panose="02020603050405020304" pitchFamily="18" charset="0"/>
                <a:cs typeface="Times New Roman" panose="02020603050405020304" pitchFamily="18" charset="0"/>
              </a:rPr>
              <a:t>, S. (2013). </a:t>
            </a:r>
            <a:r>
              <a:rPr lang="es-MX" dirty="0" err="1" smtClean="0">
                <a:latin typeface="Times New Roman" panose="02020603050405020304" pitchFamily="18" charset="0"/>
                <a:cs typeface="Times New Roman" panose="02020603050405020304" pitchFamily="18" charset="0"/>
              </a:rPr>
              <a:t>Relationship</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between</a:t>
            </a:r>
            <a:r>
              <a:rPr lang="es-MX" dirty="0" smtClean="0">
                <a:latin typeface="Times New Roman" panose="02020603050405020304" pitchFamily="18" charset="0"/>
                <a:cs typeface="Times New Roman" panose="02020603050405020304" pitchFamily="18" charset="0"/>
              </a:rPr>
              <a:t>  </a:t>
            </a:r>
            <a:r>
              <a:rPr lang="es-MX" dirty="0" err="1" smtClean="0">
                <a:latin typeface="Times New Roman" panose="02020603050405020304" pitchFamily="18" charset="0"/>
                <a:cs typeface="Times New Roman" panose="02020603050405020304" pitchFamily="18" charset="0"/>
              </a:rPr>
              <a:t>procrastination</a:t>
            </a:r>
            <a:r>
              <a:rPr lang="es-MX" dirty="0" smtClean="0">
                <a:latin typeface="Times New Roman" panose="02020603050405020304" pitchFamily="18" charset="0"/>
                <a:cs typeface="Times New Roman" panose="02020603050405020304" pitchFamily="18" charset="0"/>
              </a:rPr>
              <a:t> and </a:t>
            </a:r>
            <a:r>
              <a:rPr lang="es-MX" dirty="0" err="1" smtClean="0">
                <a:latin typeface="Times New Roman" panose="02020603050405020304" pitchFamily="18" charset="0"/>
                <a:cs typeface="Times New Roman" panose="02020603050405020304" pitchFamily="18" charset="0"/>
              </a:rPr>
              <a:t>academic</a:t>
            </a:r>
            <a:r>
              <a:rPr lang="es-MX" dirty="0" smtClean="0">
                <a:latin typeface="Times New Roman" panose="02020603050405020304" pitchFamily="18" charset="0"/>
                <a:cs typeface="Times New Roman" panose="02020603050405020304" pitchFamily="18" charset="0"/>
              </a:rPr>
              <a:t> performance </a:t>
            </a:r>
            <a:r>
              <a:rPr lang="es-MX" dirty="0" err="1" smtClean="0">
                <a:latin typeface="Times New Roman" panose="02020603050405020304" pitchFamily="18" charset="0"/>
                <a:cs typeface="Times New Roman" panose="02020603050405020304" pitchFamily="18" charset="0"/>
              </a:rPr>
              <a:t>among</a:t>
            </a:r>
            <a:r>
              <a:rPr lang="es-MX" dirty="0" smtClean="0">
                <a:latin typeface="Times New Roman" panose="02020603050405020304" pitchFamily="18" charset="0"/>
                <a:cs typeface="Times New Roman" panose="02020603050405020304" pitchFamily="18" charset="0"/>
              </a:rPr>
              <a:t> a </a:t>
            </a:r>
            <a:r>
              <a:rPr lang="es-MX" dirty="0" err="1" smtClean="0">
                <a:latin typeface="Times New Roman" panose="02020603050405020304" pitchFamily="18" charset="0"/>
                <a:cs typeface="Times New Roman" panose="02020603050405020304" pitchFamily="18" charset="0"/>
              </a:rPr>
              <a:t>group</a:t>
            </a:r>
            <a:r>
              <a:rPr lang="es-MX" dirty="0" smtClean="0">
                <a:latin typeface="Times New Roman" panose="02020603050405020304" pitchFamily="18" charset="0"/>
                <a:cs typeface="Times New Roman" panose="02020603050405020304" pitchFamily="18" charset="0"/>
              </a:rPr>
              <a:t> of  </a:t>
            </a:r>
            <a:r>
              <a:rPr lang="es-MX" dirty="0" err="1" smtClean="0">
                <a:latin typeface="Times New Roman" panose="02020603050405020304" pitchFamily="18" charset="0"/>
                <a:cs typeface="Times New Roman" panose="02020603050405020304" pitchFamily="18" charset="0"/>
              </a:rPr>
              <a:t>undergraduate</a:t>
            </a:r>
            <a:r>
              <a:rPr lang="es-MX" dirty="0" smtClean="0">
                <a:latin typeface="Times New Roman" panose="02020603050405020304" pitchFamily="18" charset="0"/>
                <a:cs typeface="Times New Roman" panose="02020603050405020304" pitchFamily="18" charset="0"/>
              </a:rPr>
              <a:t> dental </a:t>
            </a:r>
            <a:r>
              <a:rPr lang="es-MX" dirty="0" err="1" smtClean="0">
                <a:latin typeface="Times New Roman" panose="02020603050405020304" pitchFamily="18" charset="0"/>
                <a:cs typeface="Times New Roman" panose="02020603050405020304" pitchFamily="18" charset="0"/>
              </a:rPr>
              <a:t>students</a:t>
            </a:r>
            <a:r>
              <a:rPr lang="es-MX" dirty="0" smtClean="0">
                <a:latin typeface="Times New Roman" panose="02020603050405020304" pitchFamily="18" charset="0"/>
                <a:cs typeface="Times New Roman" panose="02020603050405020304" pitchFamily="18" charset="0"/>
              </a:rPr>
              <a:t> in India. </a:t>
            </a:r>
            <a:r>
              <a:rPr lang="es-MX" i="1" dirty="0" smtClean="0">
                <a:latin typeface="Times New Roman" panose="02020603050405020304" pitchFamily="18" charset="0"/>
                <a:cs typeface="Times New Roman" panose="02020603050405020304" pitchFamily="18" charset="0"/>
              </a:rPr>
              <a:t>Journal of dental </a:t>
            </a:r>
            <a:r>
              <a:rPr lang="es-MX" i="1" dirty="0" err="1" smtClean="0">
                <a:latin typeface="Times New Roman" panose="02020603050405020304" pitchFamily="18" charset="0"/>
                <a:cs typeface="Times New Roman" panose="02020603050405020304" pitchFamily="18" charset="0"/>
              </a:rPr>
              <a:t>education</a:t>
            </a:r>
            <a:r>
              <a:rPr lang="es-MX" dirty="0" smtClean="0">
                <a:latin typeface="Times New Roman" panose="02020603050405020304" pitchFamily="18" charset="0"/>
                <a:cs typeface="Times New Roman" panose="02020603050405020304" pitchFamily="18" charset="0"/>
              </a:rPr>
              <a:t>,  77(4), 524-528. </a:t>
            </a:r>
          </a:p>
          <a:p>
            <a:r>
              <a:rPr lang="es-MX" dirty="0" smtClean="0">
                <a:latin typeface="Times New Roman" panose="02020603050405020304" pitchFamily="18" charset="0"/>
                <a:cs typeface="Times New Roman" panose="02020603050405020304" pitchFamily="18" charset="0"/>
              </a:rPr>
              <a:t>Montoya, Z. P. A., &amp; Moreno M., S. (2012). Relación entre síndrome de burnout, estrategias de afrontamiento y engagement. </a:t>
            </a:r>
            <a:r>
              <a:rPr lang="es-MX" i="1" dirty="0" smtClean="0">
                <a:latin typeface="Times New Roman" panose="02020603050405020304" pitchFamily="18" charset="0"/>
                <a:cs typeface="Times New Roman" panose="02020603050405020304" pitchFamily="18" charset="0"/>
              </a:rPr>
              <a:t>Psicología desde el caribe, Universidad del Norte</a:t>
            </a:r>
            <a:r>
              <a:rPr lang="es-MX" dirty="0" smtClean="0">
                <a:latin typeface="Times New Roman" panose="02020603050405020304" pitchFamily="18" charset="0"/>
                <a:cs typeface="Times New Roman" panose="02020603050405020304" pitchFamily="18" charset="0"/>
              </a:rPr>
              <a:t>. Vol. 29 (1): 204-227, ISSN 0123-417X, ISSN 2011-7485 </a:t>
            </a:r>
          </a:p>
          <a:p>
            <a:r>
              <a:rPr lang="es-MX" dirty="0" smtClean="0">
                <a:latin typeface="Times New Roman" panose="02020603050405020304" pitchFamily="18" charset="0"/>
                <a:cs typeface="Times New Roman" panose="02020603050405020304" pitchFamily="18" charset="0"/>
              </a:rPr>
              <a:t>Ortega, C. &amp; López, F. (2004). El burnout o síndrome de estar quemado en los profesionales sanitarios: revisión y perspectivas. </a:t>
            </a:r>
            <a:r>
              <a:rPr lang="es-MX" i="1" dirty="0" smtClean="0">
                <a:latin typeface="Times New Roman" panose="02020603050405020304" pitchFamily="18" charset="0"/>
                <a:cs typeface="Times New Roman" panose="02020603050405020304" pitchFamily="18" charset="0"/>
              </a:rPr>
              <a:t>International Journal of </a:t>
            </a:r>
            <a:r>
              <a:rPr lang="es-MX" i="1" dirty="0" err="1" smtClean="0">
                <a:latin typeface="Times New Roman" panose="02020603050405020304" pitchFamily="18" charset="0"/>
                <a:cs typeface="Times New Roman" panose="02020603050405020304" pitchFamily="18" charset="0"/>
              </a:rPr>
              <a:t>Clinical</a:t>
            </a:r>
            <a:r>
              <a:rPr lang="es-MX" i="1" dirty="0" smtClean="0">
                <a:latin typeface="Times New Roman" panose="02020603050405020304" pitchFamily="18" charset="0"/>
                <a:cs typeface="Times New Roman" panose="02020603050405020304" pitchFamily="18" charset="0"/>
              </a:rPr>
              <a:t> and </a:t>
            </a:r>
            <a:r>
              <a:rPr lang="es-MX" i="1" dirty="0" err="1" smtClean="0">
                <a:latin typeface="Times New Roman" panose="02020603050405020304" pitchFamily="18" charset="0"/>
                <a:cs typeface="Times New Roman" panose="02020603050405020304" pitchFamily="18" charset="0"/>
              </a:rPr>
              <a:t>Health</a:t>
            </a:r>
            <a:r>
              <a:rPr lang="es-MX" i="1" dirty="0" smtClean="0">
                <a:latin typeface="Times New Roman" panose="02020603050405020304" pitchFamily="18" charset="0"/>
                <a:cs typeface="Times New Roman" panose="02020603050405020304" pitchFamily="18" charset="0"/>
              </a:rPr>
              <a:t> </a:t>
            </a:r>
            <a:r>
              <a:rPr lang="es-MX" i="1" dirty="0" err="1" smtClean="0">
                <a:latin typeface="Times New Roman" panose="02020603050405020304" pitchFamily="18" charset="0"/>
                <a:cs typeface="Times New Roman" panose="02020603050405020304" pitchFamily="18" charset="0"/>
              </a:rPr>
              <a:t>Psychology</a:t>
            </a:r>
            <a:r>
              <a:rPr lang="es-MX" dirty="0" smtClean="0">
                <a:latin typeface="Times New Roman" panose="02020603050405020304" pitchFamily="18" charset="0"/>
                <a:cs typeface="Times New Roman" panose="02020603050405020304" pitchFamily="18" charset="0"/>
              </a:rPr>
              <a:t>, 4 (1), 137-160.</a:t>
            </a:r>
          </a:p>
          <a:p>
            <a:r>
              <a:rPr lang="es-MX" dirty="0" err="1">
                <a:latin typeface="Times New Roman" panose="02020603050405020304" pitchFamily="18" charset="0"/>
                <a:cs typeface="Times New Roman" panose="02020603050405020304" pitchFamily="18" charset="0"/>
              </a:rPr>
              <a:t>Ramirez</a:t>
            </a:r>
            <a:r>
              <a:rPr lang="es-MX" dirty="0">
                <a:latin typeface="Times New Roman" panose="02020603050405020304" pitchFamily="18" charset="0"/>
                <a:cs typeface="Times New Roman" panose="02020603050405020304" pitchFamily="18" charset="0"/>
              </a:rPr>
              <a:t>, R. R., García, C. J. L. &amp; Pérez, O. M. A. (2014). Causas y consecuencias de la deserción escolar en el bachillerato: caso universidad autónoma de Sinaloa. </a:t>
            </a:r>
            <a:r>
              <a:rPr lang="es-MX" i="1" dirty="0">
                <a:latin typeface="Times New Roman" panose="02020603050405020304" pitchFamily="18" charset="0"/>
                <a:cs typeface="Times New Roman" panose="02020603050405020304" pitchFamily="18" charset="0"/>
              </a:rPr>
              <a:t>Universidad autónoma indígena de México. </a:t>
            </a:r>
            <a:r>
              <a:rPr lang="es-MX" dirty="0">
                <a:latin typeface="Times New Roman" panose="02020603050405020304" pitchFamily="18" charset="0"/>
                <a:cs typeface="Times New Roman" panose="02020603050405020304" pitchFamily="18" charset="0"/>
              </a:rPr>
              <a:t>10 (5). 51-74</a:t>
            </a:r>
          </a:p>
          <a:p>
            <a:r>
              <a:rPr lang="es-MX" dirty="0">
                <a:latin typeface="Times New Roman" panose="02020603050405020304" pitchFamily="18" charset="0"/>
                <a:cs typeface="Times New Roman" panose="02020603050405020304" pitchFamily="18" charset="0"/>
              </a:rPr>
              <a:t>Rothblum, E. (1990). El miedo al fracaso, la psicodinámica, necesidad logro, miedo al éxito, y la dilación </a:t>
            </a:r>
            <a:r>
              <a:rPr lang="es-MX" dirty="0" err="1">
                <a:latin typeface="Times New Roman" panose="02020603050405020304" pitchFamily="18" charset="0"/>
                <a:cs typeface="Times New Roman" panose="02020603050405020304" pitchFamily="18" charset="0"/>
              </a:rPr>
              <a:t>models</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Handbook</a:t>
            </a:r>
            <a:r>
              <a:rPr lang="es-MX" dirty="0">
                <a:latin typeface="Times New Roman" panose="02020603050405020304" pitchFamily="18" charset="0"/>
                <a:cs typeface="Times New Roman" panose="02020603050405020304" pitchFamily="18" charset="0"/>
              </a:rPr>
              <a:t> de la ansiedad social y la evaluación. </a:t>
            </a:r>
            <a:r>
              <a:rPr lang="es-MX" i="1" dirty="0" err="1">
                <a:latin typeface="Times New Roman" panose="02020603050405020304" pitchFamily="18" charset="0"/>
                <a:cs typeface="Times New Roman" panose="02020603050405020304" pitchFamily="18" charset="0"/>
              </a:rPr>
              <a:t>PlenumPress</a:t>
            </a:r>
            <a:r>
              <a:rPr lang="es-MX" i="1" dirty="0">
                <a:latin typeface="Times New Roman" panose="02020603050405020304" pitchFamily="18" charset="0"/>
                <a:cs typeface="Times New Roman" panose="02020603050405020304" pitchFamily="18" charset="0"/>
              </a:rPr>
              <a:t>: Nueva York</a:t>
            </a:r>
            <a:endParaRPr lang="es-MX" dirty="0">
              <a:latin typeface="Times New Roman" panose="02020603050405020304" pitchFamily="18" charset="0"/>
              <a:cs typeface="Times New Roman" panose="02020603050405020304" pitchFamily="18" charset="0"/>
            </a:endParaRPr>
          </a:p>
          <a:p>
            <a:r>
              <a:rPr lang="es-MX" dirty="0">
                <a:latin typeface="Times New Roman" panose="02020603050405020304" pitchFamily="18" charset="0"/>
                <a:cs typeface="Times New Roman" panose="02020603050405020304" pitchFamily="18" charset="0"/>
              </a:rPr>
              <a:t>Salanova, Marisa (2008). Organizaciones saludables y desarrollo de recursos humanos. </a:t>
            </a:r>
            <a:r>
              <a:rPr lang="es-MX" i="1" dirty="0">
                <a:latin typeface="Times New Roman" panose="02020603050405020304" pitchFamily="18" charset="0"/>
                <a:cs typeface="Times New Roman" panose="02020603050405020304" pitchFamily="18" charset="0"/>
              </a:rPr>
              <a:t>Revista de Trabajo y Seguridad Social</a:t>
            </a:r>
            <a:r>
              <a:rPr lang="es-MX" dirty="0">
                <a:latin typeface="Times New Roman" panose="02020603050405020304" pitchFamily="18" charset="0"/>
                <a:cs typeface="Times New Roman" panose="02020603050405020304" pitchFamily="18" charset="0"/>
              </a:rPr>
              <a:t>, (303), 179-214.</a:t>
            </a:r>
          </a:p>
          <a:p>
            <a:r>
              <a:rPr lang="es-MX" dirty="0">
                <a:latin typeface="Times New Roman" panose="02020603050405020304" pitchFamily="18" charset="0"/>
                <a:cs typeface="Times New Roman" panose="02020603050405020304" pitchFamily="18" charset="0"/>
              </a:rPr>
              <a:t>Salanova, M., Schaufeli, W. B., Llorens, S., </a:t>
            </a:r>
            <a:r>
              <a:rPr lang="es-MX" dirty="0" err="1">
                <a:latin typeface="Times New Roman" panose="02020603050405020304" pitchFamily="18" charset="0"/>
                <a:cs typeface="Times New Roman" panose="02020603050405020304" pitchFamily="18" charset="0"/>
              </a:rPr>
              <a:t>Peiró</a:t>
            </a:r>
            <a:r>
              <a:rPr lang="es-MX" dirty="0">
                <a:latin typeface="Times New Roman" panose="02020603050405020304" pitchFamily="18" charset="0"/>
                <a:cs typeface="Times New Roman" panose="02020603050405020304" pitchFamily="18" charset="0"/>
              </a:rPr>
              <a:t>, J. M., &amp; Grau, R. (2000). Desde el “burnout” al “engagement”: ¿Una nueva perspectiva? </a:t>
            </a:r>
            <a:r>
              <a:rPr lang="es-MX" i="1" dirty="0">
                <a:latin typeface="Times New Roman" panose="02020603050405020304" pitchFamily="18" charset="0"/>
                <a:cs typeface="Times New Roman" panose="02020603050405020304" pitchFamily="18" charset="0"/>
              </a:rPr>
              <a:t>Revista de Psicología del Trabajo y de las Organizaciones</a:t>
            </a:r>
            <a:r>
              <a:rPr lang="es-MX" dirty="0">
                <a:latin typeface="Times New Roman" panose="02020603050405020304" pitchFamily="18" charset="0"/>
                <a:cs typeface="Times New Roman" panose="02020603050405020304" pitchFamily="18" charset="0"/>
              </a:rPr>
              <a:t>, 16(2), 117-134</a:t>
            </a:r>
          </a:p>
          <a:p>
            <a:r>
              <a:rPr lang="es-MX" dirty="0" err="1">
                <a:latin typeface="Times New Roman" panose="02020603050405020304" pitchFamily="18" charset="0"/>
                <a:cs typeface="Times New Roman" panose="02020603050405020304" pitchFamily="18" charset="0"/>
              </a:rPr>
              <a:t>Schraw</a:t>
            </a:r>
            <a:r>
              <a:rPr lang="es-MX" dirty="0">
                <a:latin typeface="Times New Roman" panose="02020603050405020304" pitchFamily="18" charset="0"/>
                <a:cs typeface="Times New Roman" panose="02020603050405020304" pitchFamily="18" charset="0"/>
              </a:rPr>
              <a:t>, G., </a:t>
            </a:r>
            <a:r>
              <a:rPr lang="es-MX" dirty="0" err="1">
                <a:latin typeface="Times New Roman" panose="02020603050405020304" pitchFamily="18" charset="0"/>
                <a:cs typeface="Times New Roman" panose="02020603050405020304" pitchFamily="18" charset="0"/>
              </a:rPr>
              <a:t>Wadkins</a:t>
            </a:r>
            <a:r>
              <a:rPr lang="es-MX" dirty="0">
                <a:latin typeface="Times New Roman" panose="02020603050405020304" pitchFamily="18" charset="0"/>
                <a:cs typeface="Times New Roman" panose="02020603050405020304" pitchFamily="18" charset="0"/>
              </a:rPr>
              <a:t>, T., &amp; </a:t>
            </a:r>
            <a:r>
              <a:rPr lang="es-MX" dirty="0" err="1">
                <a:latin typeface="Times New Roman" panose="02020603050405020304" pitchFamily="18" charset="0"/>
                <a:cs typeface="Times New Roman" panose="02020603050405020304" pitchFamily="18" charset="0"/>
              </a:rPr>
              <a:t>Olafson</a:t>
            </a:r>
            <a:r>
              <a:rPr lang="es-MX" dirty="0">
                <a:latin typeface="Times New Roman" panose="02020603050405020304" pitchFamily="18" charset="0"/>
                <a:cs typeface="Times New Roman" panose="02020603050405020304" pitchFamily="18" charset="0"/>
              </a:rPr>
              <a:t>, L. (2007). </a:t>
            </a:r>
            <a:r>
              <a:rPr lang="es-MX" dirty="0" err="1">
                <a:latin typeface="Times New Roman" panose="02020603050405020304" pitchFamily="18" charset="0"/>
                <a:cs typeface="Times New Roman" panose="02020603050405020304" pitchFamily="18" charset="0"/>
              </a:rPr>
              <a:t>Doing</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the</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things</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we</a:t>
            </a:r>
            <a:r>
              <a:rPr lang="es-MX" dirty="0">
                <a:latin typeface="Times New Roman" panose="02020603050405020304" pitchFamily="18" charset="0"/>
                <a:cs typeface="Times New Roman" panose="02020603050405020304" pitchFamily="18" charset="0"/>
              </a:rPr>
              <a:t> do: A </a:t>
            </a:r>
            <a:r>
              <a:rPr lang="es-MX" dirty="0" err="1">
                <a:latin typeface="Times New Roman" panose="02020603050405020304" pitchFamily="18" charset="0"/>
                <a:cs typeface="Times New Roman" panose="02020603050405020304" pitchFamily="18" charset="0"/>
              </a:rPr>
              <a:t>grounded</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theory</a:t>
            </a:r>
            <a:r>
              <a:rPr lang="es-MX" dirty="0">
                <a:latin typeface="Times New Roman" panose="02020603050405020304" pitchFamily="18" charset="0"/>
                <a:cs typeface="Times New Roman" panose="02020603050405020304" pitchFamily="18" charset="0"/>
              </a:rPr>
              <a:t> of </a:t>
            </a:r>
            <a:r>
              <a:rPr lang="es-MX" dirty="0" err="1">
                <a:latin typeface="Times New Roman" panose="02020603050405020304" pitchFamily="18" charset="0"/>
                <a:cs typeface="Times New Roman" panose="02020603050405020304" pitchFamily="18" charset="0"/>
              </a:rPr>
              <a:t>academic</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procrastination</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Journal of </a:t>
            </a:r>
            <a:r>
              <a:rPr lang="es-MX" i="1" dirty="0" err="1">
                <a:latin typeface="Times New Roman" panose="02020603050405020304" pitchFamily="18" charset="0"/>
                <a:cs typeface="Times New Roman" panose="02020603050405020304" pitchFamily="18" charset="0"/>
              </a:rPr>
              <a:t>Educational</a:t>
            </a:r>
            <a:r>
              <a:rPr lang="es-MX" i="1" dirty="0">
                <a:latin typeface="Times New Roman" panose="02020603050405020304" pitchFamily="18" charset="0"/>
                <a:cs typeface="Times New Roman" panose="02020603050405020304" pitchFamily="18" charset="0"/>
              </a:rPr>
              <a:t> </a:t>
            </a:r>
            <a:r>
              <a:rPr lang="es-MX" i="1" dirty="0" err="1">
                <a:latin typeface="Times New Roman" panose="02020603050405020304" pitchFamily="18" charset="0"/>
                <a:cs typeface="Times New Roman" panose="02020603050405020304" pitchFamily="18" charset="0"/>
              </a:rPr>
              <a:t>Psychology</a:t>
            </a:r>
            <a:r>
              <a:rPr lang="es-MX" dirty="0">
                <a:latin typeface="Times New Roman" panose="02020603050405020304" pitchFamily="18" charset="0"/>
                <a:cs typeface="Times New Roman" panose="02020603050405020304" pitchFamily="18" charset="0"/>
              </a:rPr>
              <a:t>, 99(1), 12-25. doi:10.1037/0022-0663.99.1.12</a:t>
            </a:r>
          </a:p>
          <a:p>
            <a:r>
              <a:rPr lang="es-MX" dirty="0">
                <a:latin typeface="Times New Roman" panose="02020603050405020304" pitchFamily="18" charset="0"/>
                <a:cs typeface="Times New Roman" panose="02020603050405020304" pitchFamily="18" charset="0"/>
              </a:rPr>
              <a:t>Solomon, L. J., &amp; Rothblum, E. D. (1984). </a:t>
            </a:r>
            <a:r>
              <a:rPr lang="es-MX" dirty="0" err="1">
                <a:latin typeface="Times New Roman" panose="02020603050405020304" pitchFamily="18" charset="0"/>
                <a:cs typeface="Times New Roman" panose="02020603050405020304" pitchFamily="18" charset="0"/>
              </a:rPr>
              <a:t>Academic</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procrastination</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frequency</a:t>
            </a:r>
            <a:r>
              <a:rPr lang="es-MX" dirty="0">
                <a:latin typeface="Times New Roman" panose="02020603050405020304" pitchFamily="18" charset="0"/>
                <a:cs typeface="Times New Roman" panose="02020603050405020304" pitchFamily="18" charset="0"/>
              </a:rPr>
              <a:t> and </a:t>
            </a:r>
            <a:r>
              <a:rPr lang="es-MX" dirty="0" err="1">
                <a:latin typeface="Times New Roman" panose="02020603050405020304" pitchFamily="18" charset="0"/>
                <a:cs typeface="Times New Roman" panose="02020603050405020304" pitchFamily="18" charset="0"/>
              </a:rPr>
              <a:t>cognitive-behavioral</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correlates</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Journal of </a:t>
            </a:r>
            <a:r>
              <a:rPr lang="es-MX" i="1" dirty="0" err="1">
                <a:latin typeface="Times New Roman" panose="02020603050405020304" pitchFamily="18" charset="0"/>
                <a:cs typeface="Times New Roman" panose="02020603050405020304" pitchFamily="18" charset="0"/>
              </a:rPr>
              <a:t>Counseling</a:t>
            </a:r>
            <a:r>
              <a:rPr lang="es-MX" i="1" dirty="0">
                <a:latin typeface="Times New Roman" panose="02020603050405020304" pitchFamily="18" charset="0"/>
                <a:cs typeface="Times New Roman" panose="02020603050405020304" pitchFamily="18" charset="0"/>
              </a:rPr>
              <a:t> </a:t>
            </a:r>
            <a:r>
              <a:rPr lang="es-MX" i="1" dirty="0" err="1">
                <a:latin typeface="Times New Roman" panose="02020603050405020304" pitchFamily="18" charset="0"/>
                <a:cs typeface="Times New Roman" panose="02020603050405020304" pitchFamily="18" charset="0"/>
              </a:rPr>
              <a:t>Psychology</a:t>
            </a:r>
            <a:r>
              <a:rPr lang="es-MX" dirty="0">
                <a:latin typeface="Times New Roman" panose="02020603050405020304" pitchFamily="18" charset="0"/>
                <a:cs typeface="Times New Roman" panose="02020603050405020304" pitchFamily="18" charset="0"/>
              </a:rPr>
              <a:t>, 31(4), 503509. doi:10.1037/0022-0167.31.4.503</a:t>
            </a:r>
          </a:p>
          <a:p>
            <a:r>
              <a:rPr lang="es-MX" dirty="0">
                <a:latin typeface="Times New Roman" panose="02020603050405020304" pitchFamily="18" charset="0"/>
                <a:cs typeface="Times New Roman" panose="02020603050405020304" pitchFamily="18" charset="0"/>
              </a:rPr>
              <a:t>Steel, P. (2007). </a:t>
            </a:r>
            <a:r>
              <a:rPr lang="es-MX" dirty="0" err="1">
                <a:latin typeface="Times New Roman" panose="02020603050405020304" pitchFamily="18" charset="0"/>
                <a:cs typeface="Times New Roman" panose="02020603050405020304" pitchFamily="18" charset="0"/>
              </a:rPr>
              <a:t>The</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nature</a:t>
            </a:r>
            <a:r>
              <a:rPr lang="es-MX" dirty="0">
                <a:latin typeface="Times New Roman" panose="02020603050405020304" pitchFamily="18" charset="0"/>
                <a:cs typeface="Times New Roman" panose="02020603050405020304" pitchFamily="18" charset="0"/>
              </a:rPr>
              <a:t> of </a:t>
            </a:r>
            <a:r>
              <a:rPr lang="es-MX" dirty="0" err="1">
                <a:latin typeface="Times New Roman" panose="02020603050405020304" pitchFamily="18" charset="0"/>
                <a:cs typeface="Times New Roman" panose="02020603050405020304" pitchFamily="18" charset="0"/>
              </a:rPr>
              <a:t>procrastination</a:t>
            </a:r>
            <a:r>
              <a:rPr lang="es-MX" dirty="0">
                <a:latin typeface="Times New Roman" panose="02020603050405020304" pitchFamily="18" charset="0"/>
                <a:cs typeface="Times New Roman" panose="02020603050405020304" pitchFamily="18" charset="0"/>
              </a:rPr>
              <a:t>: A </a:t>
            </a:r>
            <a:r>
              <a:rPr lang="es-MX" dirty="0" err="1">
                <a:latin typeface="Times New Roman" panose="02020603050405020304" pitchFamily="18" charset="0"/>
                <a:cs typeface="Times New Roman" panose="02020603050405020304" pitchFamily="18" charset="0"/>
              </a:rPr>
              <a:t>metaanalytic</a:t>
            </a:r>
            <a:r>
              <a:rPr lang="es-MX" dirty="0">
                <a:latin typeface="Times New Roman" panose="02020603050405020304" pitchFamily="18" charset="0"/>
                <a:cs typeface="Times New Roman" panose="02020603050405020304" pitchFamily="18" charset="0"/>
              </a:rPr>
              <a:t> and </a:t>
            </a:r>
            <a:r>
              <a:rPr lang="es-MX" dirty="0" err="1">
                <a:latin typeface="Times New Roman" panose="02020603050405020304" pitchFamily="18" charset="0"/>
                <a:cs typeface="Times New Roman" panose="02020603050405020304" pitchFamily="18" charset="0"/>
              </a:rPr>
              <a:t>theoretical</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review</a:t>
            </a:r>
            <a:r>
              <a:rPr lang="es-MX" dirty="0">
                <a:latin typeface="Times New Roman" panose="02020603050405020304" pitchFamily="18" charset="0"/>
                <a:cs typeface="Times New Roman" panose="02020603050405020304" pitchFamily="18" charset="0"/>
              </a:rPr>
              <a:t> of </a:t>
            </a:r>
            <a:r>
              <a:rPr lang="es-MX" dirty="0" err="1">
                <a:latin typeface="Times New Roman" panose="02020603050405020304" pitchFamily="18" charset="0"/>
                <a:cs typeface="Times New Roman" panose="02020603050405020304" pitchFamily="18" charset="0"/>
              </a:rPr>
              <a:t>quintessential</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selfregulatory</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failure</a:t>
            </a:r>
            <a:r>
              <a:rPr lang="es-MX" dirty="0">
                <a:latin typeface="Times New Roman" panose="02020603050405020304" pitchFamily="18" charset="0"/>
                <a:cs typeface="Times New Roman" panose="02020603050405020304" pitchFamily="18" charset="0"/>
              </a:rPr>
              <a:t>. </a:t>
            </a:r>
            <a:r>
              <a:rPr lang="es-MX" i="1" dirty="0" err="1">
                <a:latin typeface="Times New Roman" panose="02020603050405020304" pitchFamily="18" charset="0"/>
                <a:cs typeface="Times New Roman" panose="02020603050405020304" pitchFamily="18" charset="0"/>
              </a:rPr>
              <a:t>Psychological</a:t>
            </a:r>
            <a:r>
              <a:rPr lang="es-MX" i="1" dirty="0">
                <a:latin typeface="Times New Roman" panose="02020603050405020304" pitchFamily="18" charset="0"/>
                <a:cs typeface="Times New Roman" panose="02020603050405020304" pitchFamily="18" charset="0"/>
              </a:rPr>
              <a:t> </a:t>
            </a:r>
            <a:r>
              <a:rPr lang="es-MX" i="1" dirty="0" err="1">
                <a:latin typeface="Times New Roman" panose="02020603050405020304" pitchFamily="18" charset="0"/>
                <a:cs typeface="Times New Roman" panose="02020603050405020304" pitchFamily="18" charset="0"/>
              </a:rPr>
              <a:t>Bulletin</a:t>
            </a:r>
            <a:r>
              <a:rPr lang="es-MX" dirty="0">
                <a:latin typeface="Times New Roman" panose="02020603050405020304" pitchFamily="18" charset="0"/>
                <a:cs typeface="Times New Roman" panose="02020603050405020304" pitchFamily="18" charset="0"/>
              </a:rPr>
              <a:t>, 133(1), 65-94. doi:10.1037/0033-2909.133.1.65</a:t>
            </a:r>
          </a:p>
          <a:p>
            <a:r>
              <a:rPr lang="es-MX" dirty="0" err="1">
                <a:latin typeface="Times New Roman" panose="02020603050405020304" pitchFamily="18" charset="0"/>
                <a:cs typeface="Times New Roman" panose="02020603050405020304" pitchFamily="18" charset="0"/>
              </a:rPr>
              <a:t>Tuckman</a:t>
            </a:r>
            <a:r>
              <a:rPr lang="es-MX" dirty="0">
                <a:latin typeface="Times New Roman" panose="02020603050405020304" pitchFamily="18" charset="0"/>
                <a:cs typeface="Times New Roman" panose="02020603050405020304" pitchFamily="18" charset="0"/>
              </a:rPr>
              <a:t>, B.W. (2003). </a:t>
            </a:r>
            <a:r>
              <a:rPr lang="es-MX" dirty="0" err="1">
                <a:latin typeface="Times New Roman" panose="02020603050405020304" pitchFamily="18" charset="0"/>
                <a:cs typeface="Times New Roman" panose="02020603050405020304" pitchFamily="18" charset="0"/>
              </a:rPr>
              <a:t>The</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effect</a:t>
            </a:r>
            <a:r>
              <a:rPr lang="es-MX" dirty="0">
                <a:latin typeface="Times New Roman" panose="02020603050405020304" pitchFamily="18" charset="0"/>
                <a:cs typeface="Times New Roman" panose="02020603050405020304" pitchFamily="18" charset="0"/>
              </a:rPr>
              <a:t> of </a:t>
            </a:r>
            <a:r>
              <a:rPr lang="es-MX" dirty="0" err="1">
                <a:latin typeface="Times New Roman" panose="02020603050405020304" pitchFamily="18" charset="0"/>
                <a:cs typeface="Times New Roman" panose="02020603050405020304" pitchFamily="18" charset="0"/>
              </a:rPr>
              <a:t>learning</a:t>
            </a:r>
            <a:r>
              <a:rPr lang="es-MX" dirty="0">
                <a:latin typeface="Times New Roman" panose="02020603050405020304" pitchFamily="18" charset="0"/>
                <a:cs typeface="Times New Roman" panose="02020603050405020304" pitchFamily="18" charset="0"/>
              </a:rPr>
              <a:t> and </a:t>
            </a:r>
            <a:r>
              <a:rPr lang="es-MX" dirty="0" err="1">
                <a:latin typeface="Times New Roman" panose="02020603050405020304" pitchFamily="18" charset="0"/>
                <a:cs typeface="Times New Roman" panose="02020603050405020304" pitchFamily="18" charset="0"/>
              </a:rPr>
              <a:t>motivation</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strategies</a:t>
            </a:r>
            <a:r>
              <a:rPr lang="es-MX" dirty="0">
                <a:latin typeface="Times New Roman" panose="02020603050405020304" pitchFamily="18" charset="0"/>
                <a:cs typeface="Times New Roman" panose="02020603050405020304" pitchFamily="18" charset="0"/>
              </a:rPr>
              <a:t> training </a:t>
            </a:r>
            <a:r>
              <a:rPr lang="es-MX" dirty="0" err="1">
                <a:latin typeface="Times New Roman" panose="02020603050405020304" pitchFamily="18" charset="0"/>
                <a:cs typeface="Times New Roman" panose="02020603050405020304" pitchFamily="18" charset="0"/>
              </a:rPr>
              <a:t>on</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college</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students</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achievement</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Journal of </a:t>
            </a:r>
            <a:r>
              <a:rPr lang="es-MX" i="1" dirty="0" err="1">
                <a:latin typeface="Times New Roman" panose="02020603050405020304" pitchFamily="18" charset="0"/>
                <a:cs typeface="Times New Roman" panose="02020603050405020304" pitchFamily="18" charset="0"/>
              </a:rPr>
              <a:t>College</a:t>
            </a:r>
            <a:r>
              <a:rPr lang="es-MX" i="1" dirty="0">
                <a:latin typeface="Times New Roman" panose="02020603050405020304" pitchFamily="18" charset="0"/>
                <a:cs typeface="Times New Roman" panose="02020603050405020304" pitchFamily="18" charset="0"/>
              </a:rPr>
              <a:t> </a:t>
            </a:r>
            <a:r>
              <a:rPr lang="es-MX" i="1" dirty="0" err="1">
                <a:latin typeface="Times New Roman" panose="02020603050405020304" pitchFamily="18" charset="0"/>
                <a:cs typeface="Times New Roman" panose="02020603050405020304" pitchFamily="18" charset="0"/>
              </a:rPr>
              <a:t>Student</a:t>
            </a:r>
            <a:r>
              <a:rPr lang="es-MX" i="1" dirty="0">
                <a:latin typeface="Times New Roman" panose="02020603050405020304" pitchFamily="18" charset="0"/>
                <a:cs typeface="Times New Roman" panose="02020603050405020304" pitchFamily="18" charset="0"/>
              </a:rPr>
              <a:t> </a:t>
            </a:r>
            <a:r>
              <a:rPr lang="es-MX" i="1" dirty="0" err="1">
                <a:latin typeface="Times New Roman" panose="02020603050405020304" pitchFamily="18" charset="0"/>
                <a:cs typeface="Times New Roman" panose="02020603050405020304" pitchFamily="18" charset="0"/>
              </a:rPr>
              <a:t>Development</a:t>
            </a:r>
            <a:r>
              <a:rPr lang="es-MX" dirty="0">
                <a:latin typeface="Times New Roman" panose="02020603050405020304" pitchFamily="18" charset="0"/>
                <a:cs typeface="Times New Roman" panose="02020603050405020304" pitchFamily="18" charset="0"/>
              </a:rPr>
              <a:t>, 44(3), 430-437. http://dx.doi.org/10.1353/ csd.2003.0034</a:t>
            </a:r>
          </a:p>
          <a:p>
            <a:r>
              <a:rPr lang="es-MX" dirty="0" err="1">
                <a:latin typeface="Times New Roman" panose="02020603050405020304" pitchFamily="18" charset="0"/>
                <a:cs typeface="Times New Roman" panose="02020603050405020304" pitchFamily="18" charset="0"/>
              </a:rPr>
              <a:t>Vinent</a:t>
            </a:r>
            <a:r>
              <a:rPr lang="es-MX" dirty="0">
                <a:latin typeface="Times New Roman" panose="02020603050405020304" pitchFamily="18" charset="0"/>
                <a:cs typeface="Times New Roman" panose="02020603050405020304" pitchFamily="18" charset="0"/>
              </a:rPr>
              <a:t>, R (2006). Introducción a la metodología del estudio. Barcelona. Editorial Mitre.</a:t>
            </a:r>
          </a:p>
          <a:p>
            <a:r>
              <a:rPr lang="es-MX" dirty="0" err="1">
                <a:latin typeface="Times New Roman" panose="02020603050405020304" pitchFamily="18" charset="0"/>
                <a:cs typeface="Times New Roman" panose="02020603050405020304" pitchFamily="18" charset="0"/>
              </a:rPr>
              <a:t>Wrenn</a:t>
            </a:r>
            <a:r>
              <a:rPr lang="es-MX" dirty="0">
                <a:latin typeface="Times New Roman" panose="02020603050405020304" pitchFamily="18" charset="0"/>
                <a:cs typeface="Times New Roman" panose="02020603050405020304" pitchFamily="18" charset="0"/>
              </a:rPr>
              <a:t> (2003). </a:t>
            </a:r>
            <a:r>
              <a:rPr lang="es-MX" i="1" dirty="0">
                <a:latin typeface="Times New Roman" panose="02020603050405020304" pitchFamily="18" charset="0"/>
                <a:cs typeface="Times New Roman" panose="02020603050405020304" pitchFamily="18" charset="0"/>
              </a:rPr>
              <a:t>Inventario de hábitos de estudio. </a:t>
            </a:r>
            <a:r>
              <a:rPr lang="es-MX" dirty="0">
                <a:latin typeface="Times New Roman" panose="02020603050405020304" pitchFamily="18" charset="0"/>
                <a:cs typeface="Times New Roman" panose="02020603050405020304" pitchFamily="18" charset="0"/>
              </a:rPr>
              <a:t>México. Editorial Prentice Hall.</a:t>
            </a:r>
          </a:p>
          <a:p>
            <a:r>
              <a:rPr lang="es-MX" dirty="0" err="1">
                <a:latin typeface="Times New Roman" panose="02020603050405020304" pitchFamily="18" charset="0"/>
                <a:cs typeface="Times New Roman" panose="02020603050405020304" pitchFamily="18" charset="0"/>
              </a:rPr>
              <a:t>Wolters</a:t>
            </a:r>
            <a:r>
              <a:rPr lang="es-MX" dirty="0">
                <a:latin typeface="Times New Roman" panose="02020603050405020304" pitchFamily="18" charset="0"/>
                <a:cs typeface="Times New Roman" panose="02020603050405020304" pitchFamily="18" charset="0"/>
              </a:rPr>
              <a:t>, C. A. (2003). </a:t>
            </a:r>
            <a:r>
              <a:rPr lang="es-MX" dirty="0" err="1">
                <a:latin typeface="Times New Roman" panose="02020603050405020304" pitchFamily="18" charset="0"/>
                <a:cs typeface="Times New Roman" panose="02020603050405020304" pitchFamily="18" charset="0"/>
              </a:rPr>
              <a:t>Understanding</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Procrastination</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from</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Self-regulated</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learning</a:t>
            </a:r>
            <a:r>
              <a:rPr lang="es-MX" dirty="0">
                <a:latin typeface="Times New Roman" panose="02020603050405020304" pitchFamily="18" charset="0"/>
                <a:cs typeface="Times New Roman" panose="02020603050405020304" pitchFamily="18" charset="0"/>
              </a:rPr>
              <a:t> </a:t>
            </a:r>
            <a:r>
              <a:rPr lang="es-MX" dirty="0" err="1">
                <a:latin typeface="Times New Roman" panose="02020603050405020304" pitchFamily="18" charset="0"/>
                <a:cs typeface="Times New Roman" panose="02020603050405020304" pitchFamily="18" charset="0"/>
              </a:rPr>
              <a:t>perspective</a:t>
            </a:r>
            <a:r>
              <a:rPr lang="es-MX" dirty="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Journal of </a:t>
            </a:r>
            <a:r>
              <a:rPr lang="es-MX" i="1" dirty="0" err="1">
                <a:latin typeface="Times New Roman" panose="02020603050405020304" pitchFamily="18" charset="0"/>
                <a:cs typeface="Times New Roman" panose="02020603050405020304" pitchFamily="18" charset="0"/>
              </a:rPr>
              <a:t>Educational</a:t>
            </a:r>
            <a:r>
              <a:rPr lang="es-MX" i="1" dirty="0">
                <a:latin typeface="Times New Roman" panose="02020603050405020304" pitchFamily="18" charset="0"/>
                <a:cs typeface="Times New Roman" panose="02020603050405020304" pitchFamily="18" charset="0"/>
              </a:rPr>
              <a:t> </a:t>
            </a:r>
            <a:r>
              <a:rPr lang="es-MX" i="1" dirty="0" err="1">
                <a:latin typeface="Times New Roman" panose="02020603050405020304" pitchFamily="18" charset="0"/>
                <a:cs typeface="Times New Roman" panose="02020603050405020304" pitchFamily="18" charset="0"/>
              </a:rPr>
              <a:t>psychology</a:t>
            </a:r>
            <a:r>
              <a:rPr lang="es-MX" dirty="0">
                <a:latin typeface="Times New Roman" panose="02020603050405020304" pitchFamily="18" charset="0"/>
                <a:cs typeface="Times New Roman" panose="02020603050405020304" pitchFamily="18" charset="0"/>
              </a:rPr>
              <a:t>, 95, 179-187. </a:t>
            </a:r>
            <a:r>
              <a:rPr lang="es-MX" u="sng" dirty="0">
                <a:latin typeface="Times New Roman" panose="02020603050405020304" pitchFamily="18" charset="0"/>
                <a:cs typeface="Times New Roman" panose="02020603050405020304" pitchFamily="18" charset="0"/>
                <a:hlinkClick r:id="rId2"/>
              </a:rPr>
              <a:t>http://dx.doi.org/10.1037//0022-0663.95.1.179</a:t>
            </a:r>
            <a:endParaRPr lang="es-MX" dirty="0">
              <a:latin typeface="Times New Roman" panose="02020603050405020304" pitchFamily="18" charset="0"/>
              <a:cs typeface="Times New Roman" panose="02020603050405020304" pitchFamily="18" charset="0"/>
            </a:endParaRPr>
          </a:p>
          <a:p>
            <a:r>
              <a:rPr lang="es-MX" i="1" dirty="0">
                <a:latin typeface="Times New Roman" panose="02020603050405020304" pitchFamily="18" charset="0"/>
                <a:cs typeface="Times New Roman" panose="02020603050405020304" pitchFamily="18" charset="0"/>
              </a:rPr>
              <a:t>Yadira Elizabeth Pola Zambrano &amp; </a:t>
            </a:r>
            <a:r>
              <a:rPr lang="es-MX" i="1" dirty="0" err="1">
                <a:latin typeface="Times New Roman" panose="02020603050405020304" pitchFamily="18" charset="0"/>
                <a:cs typeface="Times New Roman" panose="02020603050405020304" pitchFamily="18" charset="0"/>
              </a:rPr>
              <a:t>Victor</a:t>
            </a:r>
            <a:r>
              <a:rPr lang="es-MX" i="1" dirty="0">
                <a:latin typeface="Times New Roman" panose="02020603050405020304" pitchFamily="18" charset="0"/>
                <a:cs typeface="Times New Roman" panose="02020603050405020304" pitchFamily="18" charset="0"/>
              </a:rPr>
              <a:t> del Carmen Avendaño Porras (2015).  La eficiencia terminal en el nivel superior en México. Revista Atlante: Cuadernos de Educación y Desarrollo. Recuperado de: </a:t>
            </a:r>
            <a:r>
              <a:rPr lang="es-MX" u="sng" dirty="0">
                <a:latin typeface="Times New Roman" panose="02020603050405020304" pitchFamily="18" charset="0"/>
                <a:cs typeface="Times New Roman" panose="02020603050405020304" pitchFamily="18" charset="0"/>
                <a:hlinkClick r:id="rId3"/>
              </a:rPr>
              <a:t>http://www.eumed.net/rev/atlante/10/rendimiento-escolar.html</a:t>
            </a:r>
            <a:r>
              <a:rPr lang="es-MX" dirty="0">
                <a:latin typeface="Times New Roman" panose="02020603050405020304" pitchFamily="18" charset="0"/>
                <a:cs typeface="Times New Roman" panose="02020603050405020304" pitchFamily="18" charset="0"/>
              </a:rPr>
              <a:t> </a:t>
            </a:r>
          </a:p>
          <a:p>
            <a:endParaRPr lang="es-MX" dirty="0">
              <a:latin typeface="Times New Roman" panose="02020603050405020304" pitchFamily="18" charset="0"/>
              <a:cs typeface="Times New Roman" panose="02020603050405020304" pitchFamily="18" charset="0"/>
            </a:endParaRPr>
          </a:p>
        </p:txBody>
      </p:sp>
      <p:sp>
        <p:nvSpPr>
          <p:cNvPr id="4" name="CuadroTexto 3"/>
          <p:cNvSpPr txBox="1"/>
          <p:nvPr/>
        </p:nvSpPr>
        <p:spPr>
          <a:xfrm>
            <a:off x="2557220" y="340963"/>
            <a:ext cx="6261316" cy="523220"/>
          </a:xfrm>
          <a:prstGeom prst="rect">
            <a:avLst/>
          </a:prstGeom>
          <a:noFill/>
        </p:spPr>
        <p:txBody>
          <a:bodyPr wrap="square" rtlCol="0">
            <a:spAutoFit/>
          </a:bodyPr>
          <a:lstStyle/>
          <a:p>
            <a:pPr algn="ctr"/>
            <a:r>
              <a:rPr lang="es-MX" sz="2800" b="1" dirty="0" smtClean="0">
                <a:latin typeface="Times New Roman" panose="02020603050405020304" pitchFamily="18" charset="0"/>
                <a:cs typeface="Times New Roman" panose="02020603050405020304" pitchFamily="18" charset="0"/>
              </a:rPr>
              <a:t>REFERENCIAS</a:t>
            </a:r>
            <a:endParaRPr lang="es-MX"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96966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title"/>
          </p:nvPr>
        </p:nvSpPr>
        <p:spPr>
          <a:xfrm>
            <a:off x="693043" y="3122241"/>
            <a:ext cx="8694539" cy="1496168"/>
          </a:xfrm>
        </p:spPr>
        <p:txBody>
          <a:bodyPr/>
          <a:lstStyle/>
          <a:p>
            <a:pPr algn="ctr"/>
            <a:r>
              <a:rPr lang="es-ES_tradnl" b="1" dirty="0" smtClean="0">
                <a:solidFill>
                  <a:schemeClr val="bg1"/>
                </a:solidFill>
              </a:rPr>
              <a:t>GRACIAS POR SU ATENCIÓN PRESTADA</a:t>
            </a:r>
            <a:endParaRPr lang="es-ES_tradnl" b="1" dirty="0">
              <a:solidFill>
                <a:schemeClr val="bg1"/>
              </a:solidFill>
            </a:endParaRPr>
          </a:p>
        </p:txBody>
      </p:sp>
    </p:spTree>
    <p:extLst>
      <p:ext uri="{BB962C8B-B14F-4D97-AF65-F5344CB8AC3E}">
        <p14:creationId xmlns:p14="http://schemas.microsoft.com/office/powerpoint/2010/main" val="10051806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persona, interior, pared, sujetando&#10;&#10;&#10;&#10;Descripción generada automáticamente">
            <a:extLst>
              <a:ext uri="{FF2B5EF4-FFF2-40B4-BE49-F238E27FC236}">
                <a16:creationId xmlns:a16="http://schemas.microsoft.com/office/drawing/2014/main" id="{FE3D0708-34C1-DE43-886A-8E98F253A4DB}"/>
              </a:ext>
            </a:extLst>
          </p:cNvPr>
          <p:cNvPicPr>
            <a:picLocks noChangeAspect="1"/>
          </p:cNvPicPr>
          <p:nvPr/>
        </p:nvPicPr>
        <p:blipFill>
          <a:blip r:embed="rId2"/>
          <a:stretch>
            <a:fillRect/>
          </a:stretch>
        </p:blipFill>
        <p:spPr>
          <a:xfrm>
            <a:off x="0" y="0"/>
            <a:ext cx="10080625" cy="7740650"/>
          </a:xfrm>
          <a:prstGeom prst="rect">
            <a:avLst/>
          </a:prstGeom>
        </p:spPr>
      </p:pic>
    </p:spTree>
    <p:extLst>
      <p:ext uri="{BB962C8B-B14F-4D97-AF65-F5344CB8AC3E}">
        <p14:creationId xmlns:p14="http://schemas.microsoft.com/office/powerpoint/2010/main" val="175397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title"/>
          </p:nvPr>
        </p:nvSpPr>
        <p:spPr>
          <a:xfrm>
            <a:off x="693043" y="3122241"/>
            <a:ext cx="8694539" cy="1496168"/>
          </a:xfrm>
        </p:spPr>
        <p:txBody>
          <a:bodyPr/>
          <a:lstStyle/>
          <a:p>
            <a:pPr algn="ctr"/>
            <a:r>
              <a:rPr lang="es-ES_tradnl" b="1" dirty="0" smtClean="0">
                <a:solidFill>
                  <a:schemeClr val="bg1"/>
                </a:solidFill>
              </a:rPr>
              <a:t>ANTECEDENTES DEL PROBLEMA</a:t>
            </a:r>
            <a:endParaRPr lang="es-ES_tradnl" b="1" dirty="0">
              <a:solidFill>
                <a:schemeClr val="bg1"/>
              </a:solidFill>
            </a:endParaRPr>
          </a:p>
        </p:txBody>
      </p:sp>
    </p:spTree>
    <p:extLst>
      <p:ext uri="{BB962C8B-B14F-4D97-AF65-F5344CB8AC3E}">
        <p14:creationId xmlns:p14="http://schemas.microsoft.com/office/powerpoint/2010/main" val="643895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sz="half" idx="2"/>
            <p:extLst>
              <p:ext uri="{D42A27DB-BD31-4B8C-83A1-F6EECF244321}">
                <p14:modId xmlns:p14="http://schemas.microsoft.com/office/powerpoint/2010/main" val="371450017"/>
              </p:ext>
            </p:extLst>
          </p:nvPr>
        </p:nvGraphicFramePr>
        <p:xfrm>
          <a:off x="2587625" y="123986"/>
          <a:ext cx="7300294" cy="76417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460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title"/>
          </p:nvPr>
        </p:nvSpPr>
        <p:spPr>
          <a:xfrm>
            <a:off x="693043" y="3122241"/>
            <a:ext cx="8694539" cy="1496168"/>
          </a:xfrm>
        </p:spPr>
        <p:txBody>
          <a:bodyPr/>
          <a:lstStyle/>
          <a:p>
            <a:pPr algn="ctr"/>
            <a:r>
              <a:rPr lang="es-ES_tradnl" b="1" dirty="0" smtClean="0">
                <a:solidFill>
                  <a:schemeClr val="bg1"/>
                </a:solidFill>
              </a:rPr>
              <a:t>PLANTEAMIENTO DEL PROBLEMA</a:t>
            </a:r>
            <a:endParaRPr lang="es-ES_tradnl" b="1" dirty="0">
              <a:solidFill>
                <a:schemeClr val="bg1"/>
              </a:solidFill>
            </a:endParaRPr>
          </a:p>
        </p:txBody>
      </p:sp>
    </p:spTree>
    <p:extLst>
      <p:ext uri="{BB962C8B-B14F-4D97-AF65-F5344CB8AC3E}">
        <p14:creationId xmlns:p14="http://schemas.microsoft.com/office/powerpoint/2010/main" val="1742955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Resultado de imagen para entusiasmo por estudi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5864" y="3437167"/>
            <a:ext cx="6002224" cy="4303483"/>
          </a:xfrm>
          <a:prstGeom prst="rect">
            <a:avLst/>
          </a:prstGeom>
          <a:noFill/>
          <a:extLst>
            <a:ext uri="{909E8E84-426E-40DD-AFC4-6F175D3DCCD1}">
              <a14:hiddenFill xmlns:a14="http://schemas.microsoft.com/office/drawing/2010/main">
                <a:solidFill>
                  <a:srgbClr val="FFFFFF"/>
                </a:solidFill>
              </a14:hiddenFill>
            </a:ext>
          </a:extLst>
        </p:spPr>
      </p:pic>
      <p:sp>
        <p:nvSpPr>
          <p:cNvPr id="6" name="Llamada de nube 5"/>
          <p:cNvSpPr/>
          <p:nvPr/>
        </p:nvSpPr>
        <p:spPr>
          <a:xfrm>
            <a:off x="5346913" y="1588149"/>
            <a:ext cx="4733711" cy="3138833"/>
          </a:xfrm>
          <a:prstGeom prst="cloudCallout">
            <a:avLst>
              <a:gd name="adj1" fmla="val -57135"/>
              <a:gd name="adj2" fmla="val 3734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8" name="Llamada de nube 7"/>
          <p:cNvSpPr/>
          <p:nvPr/>
        </p:nvSpPr>
        <p:spPr>
          <a:xfrm flipH="1">
            <a:off x="2323883" y="-46495"/>
            <a:ext cx="4247398" cy="2968352"/>
          </a:xfrm>
          <a:prstGeom prst="cloudCallout">
            <a:avLst>
              <a:gd name="adj1" fmla="val 2295"/>
              <a:gd name="adj2" fmla="val 9289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4" name="Marcador de contenido 3"/>
          <p:cNvSpPr>
            <a:spLocks noGrp="1"/>
          </p:cNvSpPr>
          <p:nvPr>
            <p:ph sz="half" idx="2"/>
          </p:nvPr>
        </p:nvSpPr>
        <p:spPr>
          <a:xfrm>
            <a:off x="5627923" y="1879716"/>
            <a:ext cx="3954408" cy="2045777"/>
          </a:xfrm>
        </p:spPr>
        <p:txBody>
          <a:bodyPr>
            <a:noAutofit/>
          </a:bodyPr>
          <a:lstStyle/>
          <a:p>
            <a:pPr marL="0" indent="0" algn="ctr">
              <a:buNone/>
            </a:pPr>
            <a:r>
              <a:rPr lang="es-MX" sz="1600" dirty="0"/>
              <a:t>E</a:t>
            </a:r>
            <a:r>
              <a:rPr lang="es-MX" sz="1600" dirty="0" smtClean="0"/>
              <a:t>n </a:t>
            </a:r>
            <a:r>
              <a:rPr lang="es-MX" sz="1600" dirty="0"/>
              <a:t>este estudio se abordará cómo estos fenómenos pueden estar relacionados (engagement, hábitos de estudio y procrastinación académica) y cómo impactan en el comportamiento de los estudiantes universitarios y sus consecuencias, mismas que pueden ser altos índices de deserción (abandono de estudios),   reprobación, la baja eficiencia terminal y titulación,  ya que son problemáticas comunes a tratar en las universidades.  </a:t>
            </a:r>
          </a:p>
          <a:p>
            <a:pPr marL="0" indent="0" algn="ctr">
              <a:buNone/>
            </a:pPr>
            <a:endParaRPr lang="es-MX" sz="1600" dirty="0"/>
          </a:p>
        </p:txBody>
      </p:sp>
      <p:sp>
        <p:nvSpPr>
          <p:cNvPr id="3" name="Marcador de contenido 2"/>
          <p:cNvSpPr>
            <a:spLocks noGrp="1"/>
          </p:cNvSpPr>
          <p:nvPr>
            <p:ph sz="half" idx="1"/>
          </p:nvPr>
        </p:nvSpPr>
        <p:spPr>
          <a:xfrm>
            <a:off x="2534279" y="409227"/>
            <a:ext cx="3695018" cy="1807590"/>
          </a:xfrm>
        </p:spPr>
        <p:txBody>
          <a:bodyPr>
            <a:noAutofit/>
          </a:bodyPr>
          <a:lstStyle/>
          <a:p>
            <a:pPr marL="0" indent="0" algn="ctr">
              <a:buNone/>
            </a:pPr>
            <a:r>
              <a:rPr lang="es-MX" sz="1800" dirty="0"/>
              <a:t>I</a:t>
            </a:r>
            <a:r>
              <a:rPr lang="es-MX" sz="1800" dirty="0" smtClean="0"/>
              <a:t>nvestigar </a:t>
            </a:r>
            <a:r>
              <a:rPr lang="es-MX" sz="1800" dirty="0"/>
              <a:t>de qué manera influye el hecho de que los estudiantes no tengan entusiasmo por estudiar, que no cuenten con el hábito de estudio y procrastinen (dejan todo para último minuto), provocando que reprueben o se den de baja. </a:t>
            </a:r>
          </a:p>
          <a:p>
            <a:pPr marL="0" indent="0" algn="ctr">
              <a:buNone/>
            </a:pPr>
            <a:endParaRPr lang="es-MX" sz="1800" dirty="0"/>
          </a:p>
        </p:txBody>
      </p:sp>
    </p:spTree>
    <p:extLst>
      <p:ext uri="{BB962C8B-B14F-4D97-AF65-F5344CB8AC3E}">
        <p14:creationId xmlns:p14="http://schemas.microsoft.com/office/powerpoint/2010/main" val="3916260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title"/>
          </p:nvPr>
        </p:nvSpPr>
        <p:spPr>
          <a:xfrm>
            <a:off x="693043" y="3122241"/>
            <a:ext cx="8694539" cy="1496168"/>
          </a:xfrm>
        </p:spPr>
        <p:txBody>
          <a:bodyPr/>
          <a:lstStyle/>
          <a:p>
            <a:pPr algn="ctr"/>
            <a:r>
              <a:rPr lang="es-ES_tradnl" b="1" dirty="0" smtClean="0">
                <a:solidFill>
                  <a:schemeClr val="bg1"/>
                </a:solidFill>
              </a:rPr>
              <a:t>PREGUNTAS DE INVESTIGACIÓN</a:t>
            </a:r>
            <a:endParaRPr lang="es-ES_tradnl" b="1" dirty="0">
              <a:solidFill>
                <a:schemeClr val="bg1"/>
              </a:solidFill>
            </a:endParaRPr>
          </a:p>
        </p:txBody>
      </p:sp>
    </p:spTree>
    <p:extLst>
      <p:ext uri="{BB962C8B-B14F-4D97-AF65-F5344CB8AC3E}">
        <p14:creationId xmlns:p14="http://schemas.microsoft.com/office/powerpoint/2010/main" val="31895312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txBox="1">
            <a:spLocks/>
          </p:cNvSpPr>
          <p:nvPr/>
        </p:nvSpPr>
        <p:spPr>
          <a:xfrm>
            <a:off x="2464827" y="1111743"/>
            <a:ext cx="7404653" cy="3417194"/>
          </a:xfrm>
          <a:prstGeom prst="rect">
            <a:avLst/>
          </a:prstGeom>
        </p:spPr>
        <p:txBody>
          <a:bodyPr vert="horz" lIns="91440" tIns="45720" rIns="91440" bIns="45720" rtlCol="0">
            <a:normAutofit/>
          </a:bodyPr>
          <a:lst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algn="just"/>
            <a:r>
              <a:rPr lang="es-MX" sz="2400" smtClean="0">
                <a:latin typeface="Times New Roman" panose="02020603050405020304" pitchFamily="18" charset="0"/>
                <a:cs typeface="Times New Roman" panose="02020603050405020304" pitchFamily="18" charset="0"/>
              </a:rPr>
              <a:t>¿Cuál es el nivel de engagement, hábitos de estudio y procrastinación académica que presentan los estudiantes de la universidad?</a:t>
            </a:r>
          </a:p>
          <a:p>
            <a:pPr marL="0" indent="0" algn="just">
              <a:buFont typeface="Arial" panose="020B0604020202020204" pitchFamily="34" charset="0"/>
              <a:buNone/>
            </a:pPr>
            <a:endParaRPr lang="es-MX" sz="2400" smtClean="0">
              <a:latin typeface="Times New Roman" panose="02020603050405020304" pitchFamily="18" charset="0"/>
              <a:cs typeface="Times New Roman" panose="02020603050405020304" pitchFamily="18" charset="0"/>
            </a:endParaRPr>
          </a:p>
          <a:p>
            <a:pPr algn="just"/>
            <a:r>
              <a:rPr lang="es-MX" sz="2400" smtClean="0">
                <a:latin typeface="Times New Roman" panose="02020603050405020304" pitchFamily="18" charset="0"/>
                <a:cs typeface="Times New Roman" panose="02020603050405020304" pitchFamily="18" charset="0"/>
              </a:rPr>
              <a:t>¿Existe una relación entre el engagement, los hábitos de estudio, la procrastinación académica y el rendimiento escolar de los estudiantes universitarios? </a:t>
            </a:r>
          </a:p>
          <a:p>
            <a:pPr algn="just"/>
            <a:endParaRPr lang="es-MX" sz="2400" dirty="0"/>
          </a:p>
        </p:txBody>
      </p:sp>
      <p:pic>
        <p:nvPicPr>
          <p:cNvPr id="6"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464827" y="4929492"/>
            <a:ext cx="7124595" cy="2811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30738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title"/>
          </p:nvPr>
        </p:nvSpPr>
        <p:spPr>
          <a:xfrm>
            <a:off x="693043" y="3122241"/>
            <a:ext cx="8694539" cy="1496168"/>
          </a:xfrm>
        </p:spPr>
        <p:txBody>
          <a:bodyPr/>
          <a:lstStyle/>
          <a:p>
            <a:pPr algn="ctr"/>
            <a:r>
              <a:rPr lang="es-ES_tradnl" b="1" dirty="0" smtClean="0">
                <a:solidFill>
                  <a:schemeClr val="bg1"/>
                </a:solidFill>
              </a:rPr>
              <a:t>OBJETIVOS </a:t>
            </a:r>
            <a:endParaRPr lang="es-ES_tradnl" b="1" dirty="0">
              <a:solidFill>
                <a:schemeClr val="bg1"/>
              </a:solidFill>
            </a:endParaRPr>
          </a:p>
        </p:txBody>
      </p:sp>
    </p:spTree>
    <p:extLst>
      <p:ext uri="{BB962C8B-B14F-4D97-AF65-F5344CB8AC3E}">
        <p14:creationId xmlns:p14="http://schemas.microsoft.com/office/powerpoint/2010/main" val="3472664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sz="half" idx="1"/>
          </p:nvPr>
        </p:nvSpPr>
        <p:spPr>
          <a:xfrm>
            <a:off x="2598738" y="712735"/>
            <a:ext cx="3461100" cy="573624"/>
          </a:xfrm>
        </p:spPr>
        <p:txBody>
          <a:bodyPr/>
          <a:lstStyle/>
          <a:p>
            <a:pPr marL="0" indent="0">
              <a:buNone/>
            </a:pPr>
            <a:r>
              <a:rPr lang="es-MX" b="1" dirty="0" smtClean="0"/>
              <a:t>Objetivos generales</a:t>
            </a:r>
          </a:p>
          <a:p>
            <a:pPr marL="0" indent="0">
              <a:buNone/>
            </a:pPr>
            <a:endParaRPr lang="es-MX" b="1" dirty="0"/>
          </a:p>
        </p:txBody>
      </p:sp>
      <p:sp>
        <p:nvSpPr>
          <p:cNvPr id="7" name="Marcador de contenido 2"/>
          <p:cNvSpPr>
            <a:spLocks noGrp="1"/>
          </p:cNvSpPr>
          <p:nvPr>
            <p:ph sz="half" idx="1"/>
          </p:nvPr>
        </p:nvSpPr>
        <p:spPr>
          <a:xfrm>
            <a:off x="6212238" y="712735"/>
            <a:ext cx="3461100" cy="573624"/>
          </a:xfrm>
        </p:spPr>
        <p:txBody>
          <a:bodyPr>
            <a:normAutofit fontScale="92500"/>
          </a:bodyPr>
          <a:lstStyle/>
          <a:p>
            <a:pPr marL="0" indent="0">
              <a:buNone/>
            </a:pPr>
            <a:r>
              <a:rPr lang="es-MX" b="1" dirty="0" smtClean="0"/>
              <a:t>Objetivos específicos</a:t>
            </a:r>
          </a:p>
          <a:p>
            <a:pPr marL="0" indent="0">
              <a:buNone/>
            </a:pPr>
            <a:endParaRPr lang="es-MX" b="1" dirty="0"/>
          </a:p>
        </p:txBody>
      </p:sp>
      <p:sp>
        <p:nvSpPr>
          <p:cNvPr id="8" name="CuadroTexto 7"/>
          <p:cNvSpPr txBox="1"/>
          <p:nvPr/>
        </p:nvSpPr>
        <p:spPr>
          <a:xfrm>
            <a:off x="2598738" y="1286359"/>
            <a:ext cx="3275120" cy="2031325"/>
          </a:xfrm>
          <a:prstGeom prst="rect">
            <a:avLst/>
          </a:prstGeom>
          <a:noFill/>
        </p:spPr>
        <p:txBody>
          <a:bodyPr wrap="square" rtlCol="0">
            <a:spAutoFit/>
          </a:bodyPr>
          <a:lstStyle/>
          <a:p>
            <a:pPr algn="ctr"/>
            <a:r>
              <a:rPr lang="es-MX" dirty="0"/>
              <a:t>Determinar la relación entre el engagement, hábitos de estudio, procrastinación académica y rendimiento escolar  en estudiantes de una universidad pública del sureste mexicano.</a:t>
            </a:r>
          </a:p>
          <a:p>
            <a:pPr algn="ctr"/>
            <a:endParaRPr lang="es-MX" dirty="0"/>
          </a:p>
        </p:txBody>
      </p:sp>
      <p:sp>
        <p:nvSpPr>
          <p:cNvPr id="9" name="CuadroTexto 8"/>
          <p:cNvSpPr txBox="1"/>
          <p:nvPr/>
        </p:nvSpPr>
        <p:spPr>
          <a:xfrm>
            <a:off x="6232715" y="1286359"/>
            <a:ext cx="3440623" cy="5078313"/>
          </a:xfrm>
          <a:prstGeom prst="rect">
            <a:avLst/>
          </a:prstGeom>
          <a:noFill/>
        </p:spPr>
        <p:txBody>
          <a:bodyPr wrap="square" rtlCol="0">
            <a:spAutoFit/>
          </a:bodyPr>
          <a:lstStyle/>
          <a:p>
            <a:pPr marL="285750" indent="-285750">
              <a:buFont typeface="Arial" panose="020B0604020202020204" pitchFamily="34" charset="0"/>
              <a:buChar char="•"/>
            </a:pPr>
            <a:r>
              <a:rPr lang="es-MX" dirty="0"/>
              <a:t>Determinar el nivel de engagement, hábitos de estudio y procrastinación académica en los estudiantes universitarios de una universidad pública del sureste mexicano. </a:t>
            </a:r>
          </a:p>
          <a:p>
            <a:pPr marL="285750" indent="-285750">
              <a:buFont typeface="Arial" panose="020B0604020202020204" pitchFamily="34" charset="0"/>
              <a:buChar char="•"/>
            </a:pPr>
            <a:r>
              <a:rPr lang="es-MX" dirty="0"/>
              <a:t>Determinar si existe una relación entre el engagement, hábitos de estudio y procrastinación académica con el rendimiento escolar de los estudiantes universitarios.</a:t>
            </a:r>
          </a:p>
          <a:p>
            <a:pPr marL="285750" indent="-285750">
              <a:buFont typeface="Arial" panose="020B0604020202020204" pitchFamily="34" charset="0"/>
              <a:buChar char="•"/>
            </a:pPr>
            <a:r>
              <a:rPr lang="es-MX" dirty="0"/>
              <a:t>Determinar la relación entre las variables de estudio y las condiciones sociodemográficas de los estudiantes.</a:t>
            </a:r>
          </a:p>
          <a:p>
            <a:pPr marL="285750" indent="-285750">
              <a:buFont typeface="Arial" panose="020B0604020202020204" pitchFamily="34" charset="0"/>
              <a:buChar char="•"/>
            </a:pPr>
            <a:endParaRPr lang="es-MX" dirty="0"/>
          </a:p>
        </p:txBody>
      </p:sp>
      <p:pic>
        <p:nvPicPr>
          <p:cNvPr id="10" name="Picture 2" descr="Resultado de imagen para objetiv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83963" y="3317684"/>
            <a:ext cx="3869324" cy="441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2014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206</TotalTime>
  <Words>1220</Words>
  <Application>Microsoft Office PowerPoint</Application>
  <PresentationFormat>Personalizado</PresentationFormat>
  <Paragraphs>81</Paragraphs>
  <Slides>19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19</vt:i4>
      </vt:variant>
    </vt:vector>
  </HeadingPairs>
  <TitlesOfParts>
    <vt:vector size="24" baseType="lpstr">
      <vt:lpstr>Arial</vt:lpstr>
      <vt:lpstr>Calibri</vt:lpstr>
      <vt:lpstr>Calibri Light</vt:lpstr>
      <vt:lpstr>Times New Roman</vt:lpstr>
      <vt:lpstr>Tema de Office</vt:lpstr>
      <vt:lpstr>Protocolo de tesis: “Engagement, hábitos de estudio y procrastinación académica en estudiantes universitarios”</vt:lpstr>
      <vt:lpstr>ANTECEDENTES DEL PROBLEMA</vt:lpstr>
      <vt:lpstr>Presentación de PowerPoint</vt:lpstr>
      <vt:lpstr>PLANTEAMIENTO DEL PROBLEMA</vt:lpstr>
      <vt:lpstr>Presentación de PowerPoint</vt:lpstr>
      <vt:lpstr>PREGUNTAS DE INVESTIGACIÓN</vt:lpstr>
      <vt:lpstr>Presentación de PowerPoint</vt:lpstr>
      <vt:lpstr>OBJETIVOS </vt:lpstr>
      <vt:lpstr>Presentación de PowerPoint</vt:lpstr>
      <vt:lpstr>JUSTIFICACIÓN</vt:lpstr>
      <vt:lpstr>Presentación de PowerPoint</vt:lpstr>
      <vt:lpstr>Presentación de PowerPoint</vt:lpstr>
      <vt:lpstr>Presentación de PowerPoint</vt:lpstr>
      <vt:lpstr>LIMITACIONES AL ESTUDIO</vt:lpstr>
      <vt:lpstr>Presentación de PowerPoint</vt:lpstr>
      <vt:lpstr>Presentación de PowerPoint</vt:lpstr>
      <vt:lpstr>Presentación de PowerPoint</vt:lpstr>
      <vt:lpstr>GRACIAS POR SU ATENCIÓN PRESTADA</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Ortega Rios Covian Roberto Antonio</dc:creator>
  <cp:lastModifiedBy>Barroso Tanoira Francisco Gerardo</cp:lastModifiedBy>
  <cp:revision>19</cp:revision>
  <dcterms:created xsi:type="dcterms:W3CDTF">2016-12-02T19:37:17Z</dcterms:created>
  <dcterms:modified xsi:type="dcterms:W3CDTF">2019-02-11T16:31:21Z</dcterms:modified>
</cp:coreProperties>
</file>