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  <p:sldId id="264" r:id="rId4"/>
    <p:sldId id="262" r:id="rId5"/>
    <p:sldId id="265" r:id="rId6"/>
    <p:sldId id="276" r:id="rId7"/>
    <p:sldId id="266" r:id="rId8"/>
    <p:sldId id="267" r:id="rId9"/>
    <p:sldId id="278" r:id="rId10"/>
    <p:sldId id="280" r:id="rId11"/>
    <p:sldId id="281" r:id="rId12"/>
    <p:sldId id="282" r:id="rId13"/>
    <p:sldId id="284" r:id="rId14"/>
    <p:sldId id="277" r:id="rId15"/>
    <p:sldId id="279" r:id="rId16"/>
    <p:sldId id="285" r:id="rId17"/>
    <p:sldId id="286" r:id="rId18"/>
    <p:sldId id="287" r:id="rId19"/>
    <p:sldId id="263" r:id="rId20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7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1C143D-26B0-434F-A49D-ECD66DC420DC}" type="doc">
      <dgm:prSet loTypeId="urn:microsoft.com/office/officeart/2005/8/layout/radial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D7CA4720-F0A9-4293-96E0-B8A072D6BF28}">
      <dgm:prSet phldrT="[Texto]"/>
      <dgm:spPr>
        <a:noFill/>
      </dgm:spPr>
      <dgm:t>
        <a:bodyPr/>
        <a:lstStyle/>
        <a:p>
          <a:endParaRPr lang="es-MX" dirty="0"/>
        </a:p>
      </dgm:t>
    </dgm:pt>
    <dgm:pt modelId="{25C283DD-0E68-4E1A-8F72-1AD0CA7154E1}" type="parTrans" cxnId="{440ABDC1-0DB3-4181-82E6-588C88D47E45}">
      <dgm:prSet/>
      <dgm:spPr/>
      <dgm:t>
        <a:bodyPr/>
        <a:lstStyle/>
        <a:p>
          <a:endParaRPr lang="es-MX"/>
        </a:p>
      </dgm:t>
    </dgm:pt>
    <dgm:pt modelId="{C9F54D50-DE79-4B14-98DF-9CFCAEB7A423}" type="sibTrans" cxnId="{440ABDC1-0DB3-4181-82E6-588C88D47E45}">
      <dgm:prSet/>
      <dgm:spPr/>
      <dgm:t>
        <a:bodyPr/>
        <a:lstStyle/>
        <a:p>
          <a:endParaRPr lang="es-MX"/>
        </a:p>
      </dgm:t>
    </dgm:pt>
    <dgm:pt modelId="{E6BA4CB5-6E2F-4B20-B606-282FEF21BEDB}">
      <dgm:prSet phldrT="[Texto]" custT="1"/>
      <dgm:spPr/>
      <dgm:t>
        <a:bodyPr/>
        <a:lstStyle/>
        <a:p>
          <a:r>
            <a:rPr lang="es-MX" sz="1800"/>
            <a:t>FALTA DE INNOVACIÓN EN LA COMERCIALIZA-CIÓN</a:t>
          </a:r>
          <a:endParaRPr lang="es-MX" sz="1800" dirty="0"/>
        </a:p>
      </dgm:t>
    </dgm:pt>
    <dgm:pt modelId="{1DCFDE12-2426-4406-94A5-244997425251}" type="parTrans" cxnId="{9D2A63B2-4F5D-4E21-AEAB-A28012445F29}">
      <dgm:prSet/>
      <dgm:spPr/>
      <dgm:t>
        <a:bodyPr/>
        <a:lstStyle/>
        <a:p>
          <a:endParaRPr lang="es-MX"/>
        </a:p>
      </dgm:t>
    </dgm:pt>
    <dgm:pt modelId="{BB0E77BD-E6E0-4E77-AF31-F9C56B1BACC7}" type="sibTrans" cxnId="{9D2A63B2-4F5D-4E21-AEAB-A28012445F29}">
      <dgm:prSet/>
      <dgm:spPr/>
      <dgm:t>
        <a:bodyPr/>
        <a:lstStyle/>
        <a:p>
          <a:endParaRPr lang="es-MX"/>
        </a:p>
      </dgm:t>
    </dgm:pt>
    <dgm:pt modelId="{F2006A16-F096-4272-B282-5FEBABC58529}">
      <dgm:prSet phldrT="[Texto]" custT="1"/>
      <dgm:spPr/>
      <dgm:t>
        <a:bodyPr/>
        <a:lstStyle/>
        <a:p>
          <a:r>
            <a:rPr lang="es-MX" sz="2000"/>
            <a:t>BARRERAS MENTALES DEL PESCADOR </a:t>
          </a:r>
          <a:endParaRPr lang="es-MX" sz="2000" dirty="0"/>
        </a:p>
      </dgm:t>
    </dgm:pt>
    <dgm:pt modelId="{E616279A-9FC4-4135-A029-4AF77B203923}" type="parTrans" cxnId="{8816B6E5-5970-4161-95D0-564049F09D24}">
      <dgm:prSet/>
      <dgm:spPr/>
      <dgm:t>
        <a:bodyPr/>
        <a:lstStyle/>
        <a:p>
          <a:endParaRPr lang="es-MX"/>
        </a:p>
      </dgm:t>
    </dgm:pt>
    <dgm:pt modelId="{EF6966BD-9438-44DE-BCA9-F791FA371603}" type="sibTrans" cxnId="{8816B6E5-5970-4161-95D0-564049F09D24}">
      <dgm:prSet/>
      <dgm:spPr>
        <a:noFill/>
      </dgm:spPr>
      <dgm:t>
        <a:bodyPr/>
        <a:lstStyle/>
        <a:p>
          <a:endParaRPr lang="es-MX"/>
        </a:p>
      </dgm:t>
    </dgm:pt>
    <dgm:pt modelId="{E5095EDB-AD88-46D6-9135-F935B5B32473}">
      <dgm:prSet phldrT="[Texto]" custT="1"/>
      <dgm:spPr/>
      <dgm:t>
        <a:bodyPr/>
        <a:lstStyle/>
        <a:p>
          <a:r>
            <a:rPr lang="es-MX" sz="2000"/>
            <a:t>EXCESO DE INTERMEDIA- RIOS</a:t>
          </a:r>
          <a:endParaRPr lang="es-MX" sz="2000" dirty="0"/>
        </a:p>
      </dgm:t>
    </dgm:pt>
    <dgm:pt modelId="{6F1C5DA5-BAA5-4E89-BF61-5365C7B4B8C5}" type="parTrans" cxnId="{B98C8756-B9AE-4692-B56A-F5B498147448}">
      <dgm:prSet/>
      <dgm:spPr/>
      <dgm:t>
        <a:bodyPr/>
        <a:lstStyle/>
        <a:p>
          <a:endParaRPr lang="es-MX"/>
        </a:p>
      </dgm:t>
    </dgm:pt>
    <dgm:pt modelId="{C13E5D13-3DE6-4BE9-8B46-399971BE711B}" type="sibTrans" cxnId="{B98C8756-B9AE-4692-B56A-F5B498147448}">
      <dgm:prSet/>
      <dgm:spPr/>
      <dgm:t>
        <a:bodyPr/>
        <a:lstStyle/>
        <a:p>
          <a:endParaRPr lang="es-MX"/>
        </a:p>
      </dgm:t>
    </dgm:pt>
    <dgm:pt modelId="{8740315F-0F69-4820-BE35-D78FA541C06E}">
      <dgm:prSet phldrT="[Texto]" custT="1"/>
      <dgm:spPr/>
      <dgm:t>
        <a:bodyPr/>
        <a:lstStyle/>
        <a:p>
          <a:r>
            <a:rPr lang="es-MX" sz="1800" b="0" dirty="0"/>
            <a:t>INCOMPETENCIA EN EL MERCADO REGIONAL</a:t>
          </a:r>
        </a:p>
      </dgm:t>
    </dgm:pt>
    <dgm:pt modelId="{3F55BA34-0924-4195-AE77-B7F602EB5A63}" type="parTrans" cxnId="{3D0ABCE4-2739-4989-9C32-BB905D1441DD}">
      <dgm:prSet/>
      <dgm:spPr/>
      <dgm:t>
        <a:bodyPr/>
        <a:lstStyle/>
        <a:p>
          <a:endParaRPr lang="es-MX"/>
        </a:p>
      </dgm:t>
    </dgm:pt>
    <dgm:pt modelId="{D66469D8-43B6-4CFA-8C2A-9E441C9D3120}" type="sibTrans" cxnId="{3D0ABCE4-2739-4989-9C32-BB905D1441DD}">
      <dgm:prSet/>
      <dgm:spPr/>
      <dgm:t>
        <a:bodyPr/>
        <a:lstStyle/>
        <a:p>
          <a:endParaRPr lang="es-MX"/>
        </a:p>
      </dgm:t>
    </dgm:pt>
    <dgm:pt modelId="{2D65B49A-3173-4A55-8CDC-C83B7535AF65}">
      <dgm:prSet custT="1"/>
      <dgm:spPr/>
      <dgm:t>
        <a:bodyPr/>
        <a:lstStyle/>
        <a:p>
          <a:r>
            <a:rPr lang="es-MX" sz="2000" dirty="0"/>
            <a:t>DESPERDICIO DE PESCADO</a:t>
          </a:r>
        </a:p>
      </dgm:t>
    </dgm:pt>
    <dgm:pt modelId="{BD120B32-B2B5-466F-BC15-98848B17DFE0}" type="parTrans" cxnId="{85AA762D-76AA-4E04-9CC6-F22D4A578C11}">
      <dgm:prSet/>
      <dgm:spPr/>
      <dgm:t>
        <a:bodyPr/>
        <a:lstStyle/>
        <a:p>
          <a:endParaRPr lang="es-MX"/>
        </a:p>
      </dgm:t>
    </dgm:pt>
    <dgm:pt modelId="{734AD433-1B81-4DF8-B2BF-BA462277DE88}" type="sibTrans" cxnId="{85AA762D-76AA-4E04-9CC6-F22D4A578C11}">
      <dgm:prSet/>
      <dgm:spPr/>
      <dgm:t>
        <a:bodyPr/>
        <a:lstStyle/>
        <a:p>
          <a:endParaRPr lang="es-MX"/>
        </a:p>
      </dgm:t>
    </dgm:pt>
    <dgm:pt modelId="{197E3721-D325-4A0A-A077-B5A074E8A06E}" type="pres">
      <dgm:prSet presAssocID="{D61C143D-26B0-434F-A49D-ECD66DC420D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7376974-02D8-4490-B212-F3765F0465D2}" type="pres">
      <dgm:prSet presAssocID="{D7CA4720-F0A9-4293-96E0-B8A072D6BF28}" presName="centerShape" presStyleLbl="node0" presStyleIdx="0" presStyleCnt="1"/>
      <dgm:spPr/>
      <dgm:t>
        <a:bodyPr/>
        <a:lstStyle/>
        <a:p>
          <a:endParaRPr lang="es-ES"/>
        </a:p>
      </dgm:t>
    </dgm:pt>
    <dgm:pt modelId="{766C75E9-612A-4CFC-A98D-520E05CF9E6F}" type="pres">
      <dgm:prSet presAssocID="{E6BA4CB5-6E2F-4B20-B606-282FEF21BEDB}" presName="node" presStyleLbl="node1" presStyleIdx="0" presStyleCnt="5" custScaleX="141287" custScaleY="1177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8B87B2-B660-4531-8738-8F79FCD08170}" type="pres">
      <dgm:prSet presAssocID="{E6BA4CB5-6E2F-4B20-B606-282FEF21BEDB}" presName="dummy" presStyleCnt="0"/>
      <dgm:spPr/>
    </dgm:pt>
    <dgm:pt modelId="{F6C65335-E961-450A-80FC-3B71065A95D3}" type="pres">
      <dgm:prSet presAssocID="{BB0E77BD-E6E0-4E77-AF31-F9C56B1BACC7}" presName="sibTrans" presStyleLbl="sibTrans2D1" presStyleIdx="0" presStyleCnt="5"/>
      <dgm:spPr/>
      <dgm:t>
        <a:bodyPr/>
        <a:lstStyle/>
        <a:p>
          <a:endParaRPr lang="es-ES"/>
        </a:p>
      </dgm:t>
    </dgm:pt>
    <dgm:pt modelId="{35A4D877-360B-4C98-9BF6-5FABB75EC602}" type="pres">
      <dgm:prSet presAssocID="{2D65B49A-3173-4A55-8CDC-C83B7535AF65}" presName="node" presStyleLbl="node1" presStyleIdx="1" presStyleCnt="5" custScaleX="141287" custScaleY="1177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9B9F34-8F9B-4032-944B-BA2FB6B80AC6}" type="pres">
      <dgm:prSet presAssocID="{2D65B49A-3173-4A55-8CDC-C83B7535AF65}" presName="dummy" presStyleCnt="0"/>
      <dgm:spPr/>
    </dgm:pt>
    <dgm:pt modelId="{F9401C92-8294-4ED4-876B-BC883437E6B5}" type="pres">
      <dgm:prSet presAssocID="{734AD433-1B81-4DF8-B2BF-BA462277DE88}" presName="sibTrans" presStyleLbl="sibTrans2D1" presStyleIdx="1" presStyleCnt="5"/>
      <dgm:spPr/>
      <dgm:t>
        <a:bodyPr/>
        <a:lstStyle/>
        <a:p>
          <a:endParaRPr lang="es-ES"/>
        </a:p>
      </dgm:t>
    </dgm:pt>
    <dgm:pt modelId="{D040A8E4-A5CF-4392-88A9-B1B969A068B0}" type="pres">
      <dgm:prSet presAssocID="{F2006A16-F096-4272-B282-5FEBABC58529}" presName="node" presStyleLbl="node1" presStyleIdx="2" presStyleCnt="5" custScaleX="141287" custScaleY="117739" custRadScaleRad="111324" custRadScaleInc="3187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5D6AF2-0759-40FE-BDB0-3A9FD6339E71}" type="pres">
      <dgm:prSet presAssocID="{F2006A16-F096-4272-B282-5FEBABC58529}" presName="dummy" presStyleCnt="0"/>
      <dgm:spPr/>
    </dgm:pt>
    <dgm:pt modelId="{A1D90F6B-54B5-4416-9066-6509B227151D}" type="pres">
      <dgm:prSet presAssocID="{EF6966BD-9438-44DE-BCA9-F791FA371603}" presName="sibTrans" presStyleLbl="sibTrans2D1" presStyleIdx="2" presStyleCnt="5" custLinFactNeighborX="9504" custLinFactNeighborY="-9823"/>
      <dgm:spPr/>
      <dgm:t>
        <a:bodyPr/>
        <a:lstStyle/>
        <a:p>
          <a:endParaRPr lang="es-ES"/>
        </a:p>
      </dgm:t>
    </dgm:pt>
    <dgm:pt modelId="{2ED2EBB2-D1D8-4A01-BFB7-9CEEB5A5D2EF}" type="pres">
      <dgm:prSet presAssocID="{E5095EDB-AD88-46D6-9135-F935B5B32473}" presName="node" presStyleLbl="node1" presStyleIdx="3" presStyleCnt="5" custScaleX="141287" custScaleY="117739" custRadScaleRad="119848" custRadScaleInc="-36111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E5559D-47C3-4CE6-A76E-B34E486E950F}" type="pres">
      <dgm:prSet presAssocID="{E5095EDB-AD88-46D6-9135-F935B5B32473}" presName="dummy" presStyleCnt="0"/>
      <dgm:spPr/>
    </dgm:pt>
    <dgm:pt modelId="{D4DE6065-4C70-45EC-AB58-2AA78AA70062}" type="pres">
      <dgm:prSet presAssocID="{C13E5D13-3DE6-4BE9-8B46-399971BE711B}" presName="sibTrans" presStyleLbl="sibTrans2D1" presStyleIdx="3" presStyleCnt="5"/>
      <dgm:spPr/>
      <dgm:t>
        <a:bodyPr/>
        <a:lstStyle/>
        <a:p>
          <a:endParaRPr lang="es-ES"/>
        </a:p>
      </dgm:t>
    </dgm:pt>
    <dgm:pt modelId="{71027182-2EBD-4EE2-B4C7-1FD1204A33EE}" type="pres">
      <dgm:prSet presAssocID="{8740315F-0F69-4820-BE35-D78FA541C06E}" presName="node" presStyleLbl="node1" presStyleIdx="4" presStyleCnt="5" custScaleX="141287" custScaleY="117739" custRadScaleRad="98320" custRadScaleInc="132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D2EDEBB-BACF-405C-82F3-D870E76CEFE0}" type="pres">
      <dgm:prSet presAssocID="{8740315F-0F69-4820-BE35-D78FA541C06E}" presName="dummy" presStyleCnt="0"/>
      <dgm:spPr/>
    </dgm:pt>
    <dgm:pt modelId="{3340423F-B9F2-4D4D-91B0-095A357528E3}" type="pres">
      <dgm:prSet presAssocID="{D66469D8-43B6-4CFA-8C2A-9E441C9D3120}" presName="sibTrans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15DD81E6-EFCB-4F8B-841E-B86CC3D57964}" type="presOf" srcId="{E5095EDB-AD88-46D6-9135-F935B5B32473}" destId="{2ED2EBB2-D1D8-4A01-BFB7-9CEEB5A5D2EF}" srcOrd="0" destOrd="0" presId="urn:microsoft.com/office/officeart/2005/8/layout/radial6"/>
    <dgm:cxn modelId="{51789DE0-6836-4EBD-A5FE-3BC59DE2629A}" type="presOf" srcId="{D66469D8-43B6-4CFA-8C2A-9E441C9D3120}" destId="{3340423F-B9F2-4D4D-91B0-095A357528E3}" srcOrd="0" destOrd="0" presId="urn:microsoft.com/office/officeart/2005/8/layout/radial6"/>
    <dgm:cxn modelId="{FEEF664D-648C-4235-BBFD-585BFFDF47A7}" type="presOf" srcId="{734AD433-1B81-4DF8-B2BF-BA462277DE88}" destId="{F9401C92-8294-4ED4-876B-BC883437E6B5}" srcOrd="0" destOrd="0" presId="urn:microsoft.com/office/officeart/2005/8/layout/radial6"/>
    <dgm:cxn modelId="{3D0ABCE4-2739-4989-9C32-BB905D1441DD}" srcId="{D7CA4720-F0A9-4293-96E0-B8A072D6BF28}" destId="{8740315F-0F69-4820-BE35-D78FA541C06E}" srcOrd="4" destOrd="0" parTransId="{3F55BA34-0924-4195-AE77-B7F602EB5A63}" sibTransId="{D66469D8-43B6-4CFA-8C2A-9E441C9D3120}"/>
    <dgm:cxn modelId="{48A40266-61A8-4DCB-8B26-A0DEDAD9F5C7}" type="presOf" srcId="{D61C143D-26B0-434F-A49D-ECD66DC420DC}" destId="{197E3721-D325-4A0A-A077-B5A074E8A06E}" srcOrd="0" destOrd="0" presId="urn:microsoft.com/office/officeart/2005/8/layout/radial6"/>
    <dgm:cxn modelId="{75F9862D-F2CA-47C8-82F3-2E0AAE4D1D58}" type="presOf" srcId="{F2006A16-F096-4272-B282-5FEBABC58529}" destId="{D040A8E4-A5CF-4392-88A9-B1B969A068B0}" srcOrd="0" destOrd="0" presId="urn:microsoft.com/office/officeart/2005/8/layout/radial6"/>
    <dgm:cxn modelId="{9D2A63B2-4F5D-4E21-AEAB-A28012445F29}" srcId="{D7CA4720-F0A9-4293-96E0-B8A072D6BF28}" destId="{E6BA4CB5-6E2F-4B20-B606-282FEF21BEDB}" srcOrd="0" destOrd="0" parTransId="{1DCFDE12-2426-4406-94A5-244997425251}" sibTransId="{BB0E77BD-E6E0-4E77-AF31-F9C56B1BACC7}"/>
    <dgm:cxn modelId="{B98C8756-B9AE-4692-B56A-F5B498147448}" srcId="{D7CA4720-F0A9-4293-96E0-B8A072D6BF28}" destId="{E5095EDB-AD88-46D6-9135-F935B5B32473}" srcOrd="3" destOrd="0" parTransId="{6F1C5DA5-BAA5-4E89-BF61-5365C7B4B8C5}" sibTransId="{C13E5D13-3DE6-4BE9-8B46-399971BE711B}"/>
    <dgm:cxn modelId="{5CB08792-7518-4751-8156-9305D8C31DC3}" type="presOf" srcId="{2D65B49A-3173-4A55-8CDC-C83B7535AF65}" destId="{35A4D877-360B-4C98-9BF6-5FABB75EC602}" srcOrd="0" destOrd="0" presId="urn:microsoft.com/office/officeart/2005/8/layout/radial6"/>
    <dgm:cxn modelId="{880C53EF-2B2F-4191-87B8-AD45FE7DEFAA}" type="presOf" srcId="{E6BA4CB5-6E2F-4B20-B606-282FEF21BEDB}" destId="{766C75E9-612A-4CFC-A98D-520E05CF9E6F}" srcOrd="0" destOrd="0" presId="urn:microsoft.com/office/officeart/2005/8/layout/radial6"/>
    <dgm:cxn modelId="{F4F9BF73-195A-4B7F-82DA-9DD8434A8EC8}" type="presOf" srcId="{BB0E77BD-E6E0-4E77-AF31-F9C56B1BACC7}" destId="{F6C65335-E961-450A-80FC-3B71065A95D3}" srcOrd="0" destOrd="0" presId="urn:microsoft.com/office/officeart/2005/8/layout/radial6"/>
    <dgm:cxn modelId="{8816B6E5-5970-4161-95D0-564049F09D24}" srcId="{D7CA4720-F0A9-4293-96E0-B8A072D6BF28}" destId="{F2006A16-F096-4272-B282-5FEBABC58529}" srcOrd="2" destOrd="0" parTransId="{E616279A-9FC4-4135-A029-4AF77B203923}" sibTransId="{EF6966BD-9438-44DE-BCA9-F791FA371603}"/>
    <dgm:cxn modelId="{85AA762D-76AA-4E04-9CC6-F22D4A578C11}" srcId="{D7CA4720-F0A9-4293-96E0-B8A072D6BF28}" destId="{2D65B49A-3173-4A55-8CDC-C83B7535AF65}" srcOrd="1" destOrd="0" parTransId="{BD120B32-B2B5-466F-BC15-98848B17DFE0}" sibTransId="{734AD433-1B81-4DF8-B2BF-BA462277DE88}"/>
    <dgm:cxn modelId="{15494E42-6ADF-4F55-9E14-5885F4779986}" type="presOf" srcId="{D7CA4720-F0A9-4293-96E0-B8A072D6BF28}" destId="{87376974-02D8-4490-B212-F3765F0465D2}" srcOrd="0" destOrd="0" presId="urn:microsoft.com/office/officeart/2005/8/layout/radial6"/>
    <dgm:cxn modelId="{A9924072-5250-478B-B14A-B95B681D5167}" type="presOf" srcId="{C13E5D13-3DE6-4BE9-8B46-399971BE711B}" destId="{D4DE6065-4C70-45EC-AB58-2AA78AA70062}" srcOrd="0" destOrd="0" presId="urn:microsoft.com/office/officeart/2005/8/layout/radial6"/>
    <dgm:cxn modelId="{74B2DB58-3AED-414A-9762-A31666394073}" type="presOf" srcId="{EF6966BD-9438-44DE-BCA9-F791FA371603}" destId="{A1D90F6B-54B5-4416-9066-6509B227151D}" srcOrd="0" destOrd="0" presId="urn:microsoft.com/office/officeart/2005/8/layout/radial6"/>
    <dgm:cxn modelId="{F115D0ED-80FB-45D0-A761-B55F09B557E7}" type="presOf" srcId="{8740315F-0F69-4820-BE35-D78FA541C06E}" destId="{71027182-2EBD-4EE2-B4C7-1FD1204A33EE}" srcOrd="0" destOrd="0" presId="urn:microsoft.com/office/officeart/2005/8/layout/radial6"/>
    <dgm:cxn modelId="{440ABDC1-0DB3-4181-82E6-588C88D47E45}" srcId="{D61C143D-26B0-434F-A49D-ECD66DC420DC}" destId="{D7CA4720-F0A9-4293-96E0-B8A072D6BF28}" srcOrd="0" destOrd="0" parTransId="{25C283DD-0E68-4E1A-8F72-1AD0CA7154E1}" sibTransId="{C9F54D50-DE79-4B14-98DF-9CFCAEB7A423}"/>
    <dgm:cxn modelId="{71BBB3B7-6BA3-48E8-9183-D0F3888A433C}" type="presParOf" srcId="{197E3721-D325-4A0A-A077-B5A074E8A06E}" destId="{87376974-02D8-4490-B212-F3765F0465D2}" srcOrd="0" destOrd="0" presId="urn:microsoft.com/office/officeart/2005/8/layout/radial6"/>
    <dgm:cxn modelId="{22437058-EA08-44A0-B597-2159750C7492}" type="presParOf" srcId="{197E3721-D325-4A0A-A077-B5A074E8A06E}" destId="{766C75E9-612A-4CFC-A98D-520E05CF9E6F}" srcOrd="1" destOrd="0" presId="urn:microsoft.com/office/officeart/2005/8/layout/radial6"/>
    <dgm:cxn modelId="{F1644769-3198-400B-A5A6-468A661155CA}" type="presParOf" srcId="{197E3721-D325-4A0A-A077-B5A074E8A06E}" destId="{8C8B87B2-B660-4531-8738-8F79FCD08170}" srcOrd="2" destOrd="0" presId="urn:microsoft.com/office/officeart/2005/8/layout/radial6"/>
    <dgm:cxn modelId="{E296E6F4-86C4-47BA-807A-F6E35F1C4522}" type="presParOf" srcId="{197E3721-D325-4A0A-A077-B5A074E8A06E}" destId="{F6C65335-E961-450A-80FC-3B71065A95D3}" srcOrd="3" destOrd="0" presId="urn:microsoft.com/office/officeart/2005/8/layout/radial6"/>
    <dgm:cxn modelId="{8DA1FC6A-9393-4282-B079-C7CC1901C004}" type="presParOf" srcId="{197E3721-D325-4A0A-A077-B5A074E8A06E}" destId="{35A4D877-360B-4C98-9BF6-5FABB75EC602}" srcOrd="4" destOrd="0" presId="urn:microsoft.com/office/officeart/2005/8/layout/radial6"/>
    <dgm:cxn modelId="{32CA8BA2-FB4C-4842-B6BC-7474915DF569}" type="presParOf" srcId="{197E3721-D325-4A0A-A077-B5A074E8A06E}" destId="{919B9F34-8F9B-4032-944B-BA2FB6B80AC6}" srcOrd="5" destOrd="0" presId="urn:microsoft.com/office/officeart/2005/8/layout/radial6"/>
    <dgm:cxn modelId="{A21B6F70-6862-4BD1-BBA5-54737C79A1B9}" type="presParOf" srcId="{197E3721-D325-4A0A-A077-B5A074E8A06E}" destId="{F9401C92-8294-4ED4-876B-BC883437E6B5}" srcOrd="6" destOrd="0" presId="urn:microsoft.com/office/officeart/2005/8/layout/radial6"/>
    <dgm:cxn modelId="{D7C4ACE2-7FF4-43AF-B15D-78C0B35C5D8C}" type="presParOf" srcId="{197E3721-D325-4A0A-A077-B5A074E8A06E}" destId="{D040A8E4-A5CF-4392-88A9-B1B969A068B0}" srcOrd="7" destOrd="0" presId="urn:microsoft.com/office/officeart/2005/8/layout/radial6"/>
    <dgm:cxn modelId="{0A511B30-4F41-4E41-9DC4-872E1B3C9D6A}" type="presParOf" srcId="{197E3721-D325-4A0A-A077-B5A074E8A06E}" destId="{285D6AF2-0759-40FE-BDB0-3A9FD6339E71}" srcOrd="8" destOrd="0" presId="urn:microsoft.com/office/officeart/2005/8/layout/radial6"/>
    <dgm:cxn modelId="{CC457778-44D7-467F-B477-AA9CF90E8A44}" type="presParOf" srcId="{197E3721-D325-4A0A-A077-B5A074E8A06E}" destId="{A1D90F6B-54B5-4416-9066-6509B227151D}" srcOrd="9" destOrd="0" presId="urn:microsoft.com/office/officeart/2005/8/layout/radial6"/>
    <dgm:cxn modelId="{C0A27DB9-AE29-447F-9676-EDB387BA8F81}" type="presParOf" srcId="{197E3721-D325-4A0A-A077-B5A074E8A06E}" destId="{2ED2EBB2-D1D8-4A01-BFB7-9CEEB5A5D2EF}" srcOrd="10" destOrd="0" presId="urn:microsoft.com/office/officeart/2005/8/layout/radial6"/>
    <dgm:cxn modelId="{A4B12786-E1C9-4B8B-8B60-C0D31D31D3FB}" type="presParOf" srcId="{197E3721-D325-4A0A-A077-B5A074E8A06E}" destId="{6CE5559D-47C3-4CE6-A76E-B34E486E950F}" srcOrd="11" destOrd="0" presId="urn:microsoft.com/office/officeart/2005/8/layout/radial6"/>
    <dgm:cxn modelId="{700C6F15-8CDF-405E-8D33-987102BCC128}" type="presParOf" srcId="{197E3721-D325-4A0A-A077-B5A074E8A06E}" destId="{D4DE6065-4C70-45EC-AB58-2AA78AA70062}" srcOrd="12" destOrd="0" presId="urn:microsoft.com/office/officeart/2005/8/layout/radial6"/>
    <dgm:cxn modelId="{4DFC78C8-5BBF-4369-94FA-A97842DE5CCF}" type="presParOf" srcId="{197E3721-D325-4A0A-A077-B5A074E8A06E}" destId="{71027182-2EBD-4EE2-B4C7-1FD1204A33EE}" srcOrd="13" destOrd="0" presId="urn:microsoft.com/office/officeart/2005/8/layout/radial6"/>
    <dgm:cxn modelId="{6FBA8849-791C-4CB0-9EC1-CEC336837063}" type="presParOf" srcId="{197E3721-D325-4A0A-A077-B5A074E8A06E}" destId="{AD2EDEBB-BACF-405C-82F3-D870E76CEFE0}" srcOrd="14" destOrd="0" presId="urn:microsoft.com/office/officeart/2005/8/layout/radial6"/>
    <dgm:cxn modelId="{7264AECF-5AE0-4FE3-8D18-01BBD0DBCCDE}" type="presParOf" srcId="{197E3721-D325-4A0A-A077-B5A074E8A06E}" destId="{3340423F-B9F2-4D4D-91B0-095A357528E3}" srcOrd="15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FA3C98-7907-4FC5-BF8F-A12176635895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955A29A-1898-40DA-96C2-5A72BDC7E761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Empoderamiento económico en la región. </a:t>
          </a:r>
        </a:p>
      </dgm:t>
    </dgm:pt>
    <dgm:pt modelId="{008DAA93-C372-4EDF-85C8-F2F7DFE8CF91}" type="parTrans" cxnId="{98A9B5C6-AC90-4A65-AD8F-58DC2FBCD2DF}">
      <dgm:prSet/>
      <dgm:spPr/>
      <dgm:t>
        <a:bodyPr/>
        <a:lstStyle/>
        <a:p>
          <a:endParaRPr lang="es-MX"/>
        </a:p>
      </dgm:t>
    </dgm:pt>
    <dgm:pt modelId="{D7718109-78E3-4131-B68D-C07FC4BE1644}" type="sibTrans" cxnId="{98A9B5C6-AC90-4A65-AD8F-58DC2FBCD2DF}">
      <dgm:prSet/>
      <dgm:spPr/>
      <dgm:t>
        <a:bodyPr/>
        <a:lstStyle/>
        <a:p>
          <a:endParaRPr lang="es-MX"/>
        </a:p>
      </dgm:t>
    </dgm:pt>
    <dgm:pt modelId="{8691CF1F-348C-44C2-9C90-6D773F4F3B4D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Generar oportunidades laborales.</a:t>
          </a:r>
        </a:p>
      </dgm:t>
    </dgm:pt>
    <dgm:pt modelId="{81A0DECC-CB1B-4459-B9B8-19E43139AE7F}" type="parTrans" cxnId="{609267F5-D194-4C58-8C00-E892A8E05173}">
      <dgm:prSet/>
      <dgm:spPr/>
      <dgm:t>
        <a:bodyPr/>
        <a:lstStyle/>
        <a:p>
          <a:endParaRPr lang="es-MX"/>
        </a:p>
      </dgm:t>
    </dgm:pt>
    <dgm:pt modelId="{DA645946-62FA-40A1-99E9-7CAE78DD6EF9}" type="sibTrans" cxnId="{609267F5-D194-4C58-8C00-E892A8E05173}">
      <dgm:prSet/>
      <dgm:spPr/>
      <dgm:t>
        <a:bodyPr/>
        <a:lstStyle/>
        <a:p>
          <a:endParaRPr lang="es-MX"/>
        </a:p>
      </dgm:t>
    </dgm:pt>
    <dgm:pt modelId="{9B4DCCB8-A3A2-4FDC-873E-8ECB4F9F3B0C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Incremento competitividad PYMES.</a:t>
          </a:r>
        </a:p>
      </dgm:t>
    </dgm:pt>
    <dgm:pt modelId="{242415E2-316D-4021-8FAC-9CC065561826}" type="parTrans" cxnId="{AF5C9C6B-F7A7-499A-B085-DDBD3FA2D69F}">
      <dgm:prSet/>
      <dgm:spPr/>
      <dgm:t>
        <a:bodyPr/>
        <a:lstStyle/>
        <a:p>
          <a:endParaRPr lang="es-MX"/>
        </a:p>
      </dgm:t>
    </dgm:pt>
    <dgm:pt modelId="{E95420CC-105E-43DE-ACE9-DD487F2B1674}" type="sibTrans" cxnId="{AF5C9C6B-F7A7-499A-B085-DDBD3FA2D69F}">
      <dgm:prSet/>
      <dgm:spPr/>
      <dgm:t>
        <a:bodyPr/>
        <a:lstStyle/>
        <a:p>
          <a:endParaRPr lang="es-MX"/>
        </a:p>
      </dgm:t>
    </dgm:pt>
    <dgm:pt modelId="{BC0D2828-404B-4D36-8A94-58EA410E4444}" type="pres">
      <dgm:prSet presAssocID="{FCFA3C98-7907-4FC5-BF8F-A121766358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D9EEA93-3091-4B27-9AA2-31C38298708B}" type="pres">
      <dgm:prSet presAssocID="{0955A29A-1898-40DA-96C2-5A72BDC7E76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8D51EF-B71A-47F3-AF97-24E5AE7757BB}" type="pres">
      <dgm:prSet presAssocID="{D7718109-78E3-4131-B68D-C07FC4BE1644}" presName="sibTrans" presStyleCnt="0"/>
      <dgm:spPr/>
    </dgm:pt>
    <dgm:pt modelId="{0DBEE507-AF1C-44D3-85F4-9AECA8C7DDA5}" type="pres">
      <dgm:prSet presAssocID="{8691CF1F-348C-44C2-9C90-6D773F4F3B4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892209-512C-4E90-8784-35C86716CF22}" type="pres">
      <dgm:prSet presAssocID="{DA645946-62FA-40A1-99E9-7CAE78DD6EF9}" presName="sibTrans" presStyleCnt="0"/>
      <dgm:spPr/>
    </dgm:pt>
    <dgm:pt modelId="{38D538DE-8499-48F6-89E6-700B6D069674}" type="pres">
      <dgm:prSet presAssocID="{9B4DCCB8-A3A2-4FDC-873E-8ECB4F9F3B0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C6CCD5C-AC44-40CB-8C4F-5646BAE9D68A}" type="presOf" srcId="{8691CF1F-348C-44C2-9C90-6D773F4F3B4D}" destId="{0DBEE507-AF1C-44D3-85F4-9AECA8C7DDA5}" srcOrd="0" destOrd="0" presId="urn:microsoft.com/office/officeart/2005/8/layout/default"/>
    <dgm:cxn modelId="{1EA3F882-29F7-49EE-AD3B-735A31D945F8}" type="presOf" srcId="{FCFA3C98-7907-4FC5-BF8F-A12176635895}" destId="{BC0D2828-404B-4D36-8A94-58EA410E4444}" srcOrd="0" destOrd="0" presId="urn:microsoft.com/office/officeart/2005/8/layout/default"/>
    <dgm:cxn modelId="{609267F5-D194-4C58-8C00-E892A8E05173}" srcId="{FCFA3C98-7907-4FC5-BF8F-A12176635895}" destId="{8691CF1F-348C-44C2-9C90-6D773F4F3B4D}" srcOrd="1" destOrd="0" parTransId="{81A0DECC-CB1B-4459-B9B8-19E43139AE7F}" sibTransId="{DA645946-62FA-40A1-99E9-7CAE78DD6EF9}"/>
    <dgm:cxn modelId="{BC641133-B4C2-4D6A-B740-DD49BDB9EAF5}" type="presOf" srcId="{9B4DCCB8-A3A2-4FDC-873E-8ECB4F9F3B0C}" destId="{38D538DE-8499-48F6-89E6-700B6D069674}" srcOrd="0" destOrd="0" presId="urn:microsoft.com/office/officeart/2005/8/layout/default"/>
    <dgm:cxn modelId="{1D7717CC-661C-4B09-9949-DC4C76E97505}" type="presOf" srcId="{0955A29A-1898-40DA-96C2-5A72BDC7E761}" destId="{5D9EEA93-3091-4B27-9AA2-31C38298708B}" srcOrd="0" destOrd="0" presId="urn:microsoft.com/office/officeart/2005/8/layout/default"/>
    <dgm:cxn modelId="{AF5C9C6B-F7A7-499A-B085-DDBD3FA2D69F}" srcId="{FCFA3C98-7907-4FC5-BF8F-A12176635895}" destId="{9B4DCCB8-A3A2-4FDC-873E-8ECB4F9F3B0C}" srcOrd="2" destOrd="0" parTransId="{242415E2-316D-4021-8FAC-9CC065561826}" sibTransId="{E95420CC-105E-43DE-ACE9-DD487F2B1674}"/>
    <dgm:cxn modelId="{98A9B5C6-AC90-4A65-AD8F-58DC2FBCD2DF}" srcId="{FCFA3C98-7907-4FC5-BF8F-A12176635895}" destId="{0955A29A-1898-40DA-96C2-5A72BDC7E761}" srcOrd="0" destOrd="0" parTransId="{008DAA93-C372-4EDF-85C8-F2F7DFE8CF91}" sibTransId="{D7718109-78E3-4131-B68D-C07FC4BE1644}"/>
    <dgm:cxn modelId="{D94AC1D6-27DF-4887-A6F9-68759E11D052}" type="presParOf" srcId="{BC0D2828-404B-4D36-8A94-58EA410E4444}" destId="{5D9EEA93-3091-4B27-9AA2-31C38298708B}" srcOrd="0" destOrd="0" presId="urn:microsoft.com/office/officeart/2005/8/layout/default"/>
    <dgm:cxn modelId="{21DED5A5-9369-4FE4-A3F8-1423CDE36BAE}" type="presParOf" srcId="{BC0D2828-404B-4D36-8A94-58EA410E4444}" destId="{E88D51EF-B71A-47F3-AF97-24E5AE7757BB}" srcOrd="1" destOrd="0" presId="urn:microsoft.com/office/officeart/2005/8/layout/default"/>
    <dgm:cxn modelId="{EB3CA46E-50E0-46DA-A61C-B79D82C74C26}" type="presParOf" srcId="{BC0D2828-404B-4D36-8A94-58EA410E4444}" destId="{0DBEE507-AF1C-44D3-85F4-9AECA8C7DDA5}" srcOrd="2" destOrd="0" presId="urn:microsoft.com/office/officeart/2005/8/layout/default"/>
    <dgm:cxn modelId="{693C681C-C909-45BE-87FA-124460140E54}" type="presParOf" srcId="{BC0D2828-404B-4D36-8A94-58EA410E4444}" destId="{A5892209-512C-4E90-8784-35C86716CF22}" srcOrd="3" destOrd="0" presId="urn:microsoft.com/office/officeart/2005/8/layout/default"/>
    <dgm:cxn modelId="{19D10583-0390-4F0F-BE62-F845E347F715}" type="presParOf" srcId="{BC0D2828-404B-4D36-8A94-58EA410E4444}" destId="{38D538DE-8499-48F6-89E6-700B6D069674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014D3B-0A6C-46E7-BA7A-58CCABA8F9E1}" type="doc">
      <dgm:prSet loTypeId="urn:microsoft.com/office/officeart/2008/layout/AlternatingHexagons" loCatId="list" qsTypeId="urn:microsoft.com/office/officeart/2005/8/quickstyle/3d3" qsCatId="3D" csTypeId="urn:microsoft.com/office/officeart/2005/8/colors/accent2_4" csCatId="accent2" phldr="1"/>
      <dgm:spPr/>
      <dgm:t>
        <a:bodyPr/>
        <a:lstStyle/>
        <a:p>
          <a:endParaRPr lang="es-MX"/>
        </a:p>
      </dgm:t>
    </dgm:pt>
    <dgm:pt modelId="{7F147755-75A3-42B1-86FE-EA21B53E5A22}">
      <dgm:prSet phldrT="[Texto]" custT="1"/>
      <dgm:spPr/>
      <dgm:t>
        <a:bodyPr/>
        <a:lstStyle/>
        <a:p>
          <a:r>
            <a:rPr lang="es-MX" sz="2800" b="1" dirty="0">
              <a:solidFill>
                <a:schemeClr val="tx1"/>
              </a:solidFill>
            </a:rPr>
            <a:t>PYMES PESQUERAS </a:t>
          </a:r>
        </a:p>
      </dgm:t>
    </dgm:pt>
    <dgm:pt modelId="{358B78D5-25CB-4ED4-8E29-5F48D2242EF2}" type="parTrans" cxnId="{35D78160-75E2-41B3-AD00-AA6260F7720A}">
      <dgm:prSet/>
      <dgm:spPr/>
      <dgm:t>
        <a:bodyPr/>
        <a:lstStyle/>
        <a:p>
          <a:endParaRPr lang="es-MX"/>
        </a:p>
      </dgm:t>
    </dgm:pt>
    <dgm:pt modelId="{0FD436FF-5CA1-4810-801E-001F71D33411}" type="sibTrans" cxnId="{35D78160-75E2-41B3-AD00-AA6260F7720A}">
      <dgm:prSet custT="1"/>
      <dgm:spPr/>
      <dgm:t>
        <a:bodyPr/>
        <a:lstStyle/>
        <a:p>
          <a:r>
            <a:rPr lang="es-MX" sz="2400" b="1" dirty="0">
              <a:solidFill>
                <a:schemeClr val="tx1"/>
              </a:solidFill>
            </a:rPr>
            <a:t>CADENA DE VALOR – </a:t>
          </a:r>
          <a:r>
            <a:rPr lang="es-MX" sz="1800" b="1" dirty="0">
              <a:solidFill>
                <a:schemeClr val="tx1"/>
              </a:solidFill>
            </a:rPr>
            <a:t>RESPONSABILIDAD SOCIAL </a:t>
          </a:r>
          <a:endParaRPr lang="es-MX" sz="2400" b="1" dirty="0">
            <a:solidFill>
              <a:schemeClr val="tx1"/>
            </a:solidFill>
          </a:endParaRPr>
        </a:p>
      </dgm:t>
    </dgm:pt>
    <dgm:pt modelId="{22AEE17A-3AE3-4118-AF42-1D63EDF14C3E}">
      <dgm:prSet phldrT="[Texto]" custT="1"/>
      <dgm:spPr/>
      <dgm:t>
        <a:bodyPr/>
        <a:lstStyle/>
        <a:p>
          <a:pPr algn="l"/>
          <a:r>
            <a:rPr lang="es-MX" sz="2000" b="1" dirty="0">
              <a:solidFill>
                <a:schemeClr val="tx1"/>
              </a:solidFill>
            </a:rPr>
            <a:t>ESTRATEGIAS COMPETITIVAS EN COMERCIALIZACIÓN REGIONALES, NACIONALES Y MUNDIALES.</a:t>
          </a:r>
        </a:p>
      </dgm:t>
    </dgm:pt>
    <dgm:pt modelId="{540BE37E-44F2-4C7A-AE75-12925FE704EA}" type="parTrans" cxnId="{2A1340CF-0760-475E-94F3-6859ED22095A}">
      <dgm:prSet/>
      <dgm:spPr/>
      <dgm:t>
        <a:bodyPr/>
        <a:lstStyle/>
        <a:p>
          <a:endParaRPr lang="es-MX"/>
        </a:p>
      </dgm:t>
    </dgm:pt>
    <dgm:pt modelId="{C5A7B2D7-4085-49D3-B37E-4107B7C79EA1}" type="sibTrans" cxnId="{2A1340CF-0760-475E-94F3-6859ED22095A}">
      <dgm:prSet custT="1"/>
      <dgm:spPr/>
      <dgm:t>
        <a:bodyPr/>
        <a:lstStyle/>
        <a:p>
          <a:pPr algn="just"/>
          <a:r>
            <a:rPr lang="es-MX" sz="1800" b="1" dirty="0">
              <a:solidFill>
                <a:schemeClr val="tx1"/>
              </a:solidFill>
            </a:rPr>
            <a:t>-CADENA PRODUCTIVA</a:t>
          </a:r>
        </a:p>
        <a:p>
          <a:pPr algn="just"/>
          <a:r>
            <a:rPr lang="es-MX" sz="1800" b="1" dirty="0">
              <a:solidFill>
                <a:schemeClr val="tx1"/>
              </a:solidFill>
            </a:rPr>
            <a:t>-ENCADENAMIENTO PRODUCTIVO</a:t>
          </a:r>
        </a:p>
      </dgm:t>
    </dgm:pt>
    <dgm:pt modelId="{43B0F442-4DFD-4F13-8F5B-0B14A8270EA1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ACTIVIDAD PESQUERA EN CAMPECHE  MEXICO Y EL MUNDO</a:t>
          </a:r>
        </a:p>
      </dgm:t>
    </dgm:pt>
    <dgm:pt modelId="{8729A68D-C509-46A8-8B08-D645E7C9AAE3}" type="parTrans" cxnId="{29D4B5F5-16E8-487F-8F64-D628A36104DE}">
      <dgm:prSet/>
      <dgm:spPr/>
      <dgm:t>
        <a:bodyPr/>
        <a:lstStyle/>
        <a:p>
          <a:endParaRPr lang="es-MX"/>
        </a:p>
      </dgm:t>
    </dgm:pt>
    <dgm:pt modelId="{A58CC8AD-8282-4AE9-9A11-7C1D3381E322}" type="sibTrans" cxnId="{29D4B5F5-16E8-487F-8F64-D628A36104DE}">
      <dgm:prSet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OPORTUNIDADES DE CRÉDITO Y FINANCIAMIENTO </a:t>
          </a:r>
        </a:p>
      </dgm:t>
    </dgm:pt>
    <dgm:pt modelId="{D794DB47-F3FA-4E32-97C6-F087C16CA25F}" type="pres">
      <dgm:prSet presAssocID="{9A014D3B-0A6C-46E7-BA7A-58CCABA8F9E1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B87E08AC-F164-40C2-B7F0-F4D6E926D984}" type="pres">
      <dgm:prSet presAssocID="{7F147755-75A3-42B1-86FE-EA21B53E5A22}" presName="composite" presStyleCnt="0"/>
      <dgm:spPr/>
    </dgm:pt>
    <dgm:pt modelId="{C28DF79A-D618-4FBC-BBEA-02E7532A90FD}" type="pres">
      <dgm:prSet presAssocID="{7F147755-75A3-42B1-86FE-EA21B53E5A22}" presName="Parent1" presStyleLbl="node1" presStyleIdx="0" presStyleCnt="6" custScaleX="180522" custScaleY="95133" custLinFactNeighborX="60150" custLinFactNeighborY="-181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0D55F5-FD86-46A8-A7C3-78DA351591D5}" type="pres">
      <dgm:prSet presAssocID="{7F147755-75A3-42B1-86FE-EA21B53E5A22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58DCEBC9-ED11-45AE-85AC-B8DDDB4D7D8C}" type="pres">
      <dgm:prSet presAssocID="{7F147755-75A3-42B1-86FE-EA21B53E5A22}" presName="BalanceSpacing" presStyleCnt="0"/>
      <dgm:spPr/>
    </dgm:pt>
    <dgm:pt modelId="{F517F7EB-13B1-4E03-A4C2-0BEFF3D9DD92}" type="pres">
      <dgm:prSet presAssocID="{7F147755-75A3-42B1-86FE-EA21B53E5A22}" presName="BalanceSpacing1" presStyleCnt="0"/>
      <dgm:spPr/>
    </dgm:pt>
    <dgm:pt modelId="{134D088F-6CA9-47DC-A992-EA03443FB0FF}" type="pres">
      <dgm:prSet presAssocID="{0FD436FF-5CA1-4810-801E-001F71D33411}" presName="Accent1Text" presStyleLbl="node1" presStyleIdx="1" presStyleCnt="6" custScaleX="215997" custScaleY="107231"/>
      <dgm:spPr/>
      <dgm:t>
        <a:bodyPr/>
        <a:lstStyle/>
        <a:p>
          <a:endParaRPr lang="es-ES"/>
        </a:p>
      </dgm:t>
    </dgm:pt>
    <dgm:pt modelId="{7AF06F2B-78DE-4866-A69A-40D23D351A89}" type="pres">
      <dgm:prSet presAssocID="{0FD436FF-5CA1-4810-801E-001F71D33411}" presName="spaceBetweenRectangles" presStyleCnt="0"/>
      <dgm:spPr/>
    </dgm:pt>
    <dgm:pt modelId="{48265BBE-977A-4035-B819-F45C3BF3F9AF}" type="pres">
      <dgm:prSet presAssocID="{22AEE17A-3AE3-4118-AF42-1D63EDF14C3E}" presName="composite" presStyleCnt="0"/>
      <dgm:spPr/>
    </dgm:pt>
    <dgm:pt modelId="{FB67F2F9-5B1C-4423-85AB-CCBB184A954E}" type="pres">
      <dgm:prSet presAssocID="{22AEE17A-3AE3-4118-AF42-1D63EDF14C3E}" presName="Parent1" presStyleLbl="node1" presStyleIdx="2" presStyleCnt="6" custScaleX="204825" custScaleY="111980" custLinFactNeighborX="-26962" custLinFactNeighborY="303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E184E7-3EF5-4B9D-B3B4-49B5FB3E3CF9}" type="pres">
      <dgm:prSet presAssocID="{22AEE17A-3AE3-4118-AF42-1D63EDF14C3E}" presName="Childtext1" presStyleLbl="revTx" presStyleIdx="1" presStyleCnt="3" custLinFactNeighborX="-21843" custLinFactNeighborY="-5041">
        <dgm:presLayoutVars>
          <dgm:chMax val="0"/>
          <dgm:chPref val="0"/>
          <dgm:bulletEnabled val="1"/>
        </dgm:presLayoutVars>
      </dgm:prSet>
      <dgm:spPr/>
    </dgm:pt>
    <dgm:pt modelId="{58602AEE-4BA1-43D1-9CEF-287026EC893F}" type="pres">
      <dgm:prSet presAssocID="{22AEE17A-3AE3-4118-AF42-1D63EDF14C3E}" presName="BalanceSpacing" presStyleCnt="0"/>
      <dgm:spPr/>
    </dgm:pt>
    <dgm:pt modelId="{06E99620-B87B-46A7-9D92-65A2562D9D9D}" type="pres">
      <dgm:prSet presAssocID="{22AEE17A-3AE3-4118-AF42-1D63EDF14C3E}" presName="BalanceSpacing1" presStyleCnt="0"/>
      <dgm:spPr/>
    </dgm:pt>
    <dgm:pt modelId="{87F8DC0F-EBD0-4006-A746-41C637328FD5}" type="pres">
      <dgm:prSet presAssocID="{C5A7B2D7-4085-49D3-B37E-4107B7C79EA1}" presName="Accent1Text" presStyleLbl="node1" presStyleIdx="3" presStyleCnt="6" custScaleX="169936" custScaleY="101282" custLinFactNeighborX="35984" custLinFactNeighborY="-2652"/>
      <dgm:spPr/>
      <dgm:t>
        <a:bodyPr/>
        <a:lstStyle/>
        <a:p>
          <a:endParaRPr lang="es-ES"/>
        </a:p>
      </dgm:t>
    </dgm:pt>
    <dgm:pt modelId="{31DC14D3-119A-473A-A27F-2978815EF48A}" type="pres">
      <dgm:prSet presAssocID="{C5A7B2D7-4085-49D3-B37E-4107B7C79EA1}" presName="spaceBetweenRectangles" presStyleCnt="0"/>
      <dgm:spPr/>
    </dgm:pt>
    <dgm:pt modelId="{4B4D1115-6329-4F09-A49B-96AE840BD827}" type="pres">
      <dgm:prSet presAssocID="{43B0F442-4DFD-4F13-8F5B-0B14A8270EA1}" presName="composite" presStyleCnt="0"/>
      <dgm:spPr/>
    </dgm:pt>
    <dgm:pt modelId="{0259F4D2-2DD6-4F21-AC74-5C12865CC9E2}" type="pres">
      <dgm:prSet presAssocID="{43B0F442-4DFD-4F13-8F5B-0B14A8270EA1}" presName="Parent1" presStyleLbl="node1" presStyleIdx="4" presStyleCnt="6" custScaleX="222436" custScaleY="111117" custLinFactNeighborX="27373" custLinFactNeighborY="9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E2EF88-8B2A-4096-AB1E-D2FB778B8A43}" type="pres">
      <dgm:prSet presAssocID="{43B0F442-4DFD-4F13-8F5B-0B14A8270EA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A70FDC8D-06ED-43AD-9624-19E2C2DB0013}" type="pres">
      <dgm:prSet presAssocID="{43B0F442-4DFD-4F13-8F5B-0B14A8270EA1}" presName="BalanceSpacing" presStyleCnt="0"/>
      <dgm:spPr/>
    </dgm:pt>
    <dgm:pt modelId="{972FCD29-F412-4FE4-AE3F-5742458293AD}" type="pres">
      <dgm:prSet presAssocID="{43B0F442-4DFD-4F13-8F5B-0B14A8270EA1}" presName="BalanceSpacing1" presStyleCnt="0"/>
      <dgm:spPr/>
    </dgm:pt>
    <dgm:pt modelId="{5A17FF02-ED82-44EC-8238-443313DA89A2}" type="pres">
      <dgm:prSet presAssocID="{A58CC8AD-8282-4AE9-9A11-7C1D3381E322}" presName="Accent1Text" presStyleLbl="node1" presStyleIdx="5" presStyleCnt="6" custScaleX="141514" custScaleY="104379"/>
      <dgm:spPr/>
      <dgm:t>
        <a:bodyPr/>
        <a:lstStyle/>
        <a:p>
          <a:endParaRPr lang="es-ES"/>
        </a:p>
      </dgm:t>
    </dgm:pt>
  </dgm:ptLst>
  <dgm:cxnLst>
    <dgm:cxn modelId="{A2767194-2820-404B-A075-4B7281623F64}" type="presOf" srcId="{22AEE17A-3AE3-4118-AF42-1D63EDF14C3E}" destId="{FB67F2F9-5B1C-4423-85AB-CCBB184A954E}" srcOrd="0" destOrd="0" presId="urn:microsoft.com/office/officeart/2008/layout/AlternatingHexagons"/>
    <dgm:cxn modelId="{DFFCF0E2-6422-4602-BD15-370A37DDE734}" type="presOf" srcId="{43B0F442-4DFD-4F13-8F5B-0B14A8270EA1}" destId="{0259F4D2-2DD6-4F21-AC74-5C12865CC9E2}" srcOrd="0" destOrd="0" presId="urn:microsoft.com/office/officeart/2008/layout/AlternatingHexagons"/>
    <dgm:cxn modelId="{D3ECBD64-36D9-4B46-A2F7-5DD39284D803}" type="presOf" srcId="{C5A7B2D7-4085-49D3-B37E-4107B7C79EA1}" destId="{87F8DC0F-EBD0-4006-A746-41C637328FD5}" srcOrd="0" destOrd="0" presId="urn:microsoft.com/office/officeart/2008/layout/AlternatingHexagons"/>
    <dgm:cxn modelId="{29D4B5F5-16E8-487F-8F64-D628A36104DE}" srcId="{9A014D3B-0A6C-46E7-BA7A-58CCABA8F9E1}" destId="{43B0F442-4DFD-4F13-8F5B-0B14A8270EA1}" srcOrd="2" destOrd="0" parTransId="{8729A68D-C509-46A8-8B08-D645E7C9AAE3}" sibTransId="{A58CC8AD-8282-4AE9-9A11-7C1D3381E322}"/>
    <dgm:cxn modelId="{35D78160-75E2-41B3-AD00-AA6260F7720A}" srcId="{9A014D3B-0A6C-46E7-BA7A-58CCABA8F9E1}" destId="{7F147755-75A3-42B1-86FE-EA21B53E5A22}" srcOrd="0" destOrd="0" parTransId="{358B78D5-25CB-4ED4-8E29-5F48D2242EF2}" sibTransId="{0FD436FF-5CA1-4810-801E-001F71D33411}"/>
    <dgm:cxn modelId="{1FB0490B-0B25-4D88-936B-BA54294CDAB4}" type="presOf" srcId="{0FD436FF-5CA1-4810-801E-001F71D33411}" destId="{134D088F-6CA9-47DC-A992-EA03443FB0FF}" srcOrd="0" destOrd="0" presId="urn:microsoft.com/office/officeart/2008/layout/AlternatingHexagons"/>
    <dgm:cxn modelId="{860C130D-14C1-4656-95F6-9A4057587558}" type="presOf" srcId="{A58CC8AD-8282-4AE9-9A11-7C1D3381E322}" destId="{5A17FF02-ED82-44EC-8238-443313DA89A2}" srcOrd="0" destOrd="0" presId="urn:microsoft.com/office/officeart/2008/layout/AlternatingHexagons"/>
    <dgm:cxn modelId="{9B1E3B18-3AC0-4E41-9E92-4C45A3102DDD}" type="presOf" srcId="{7F147755-75A3-42B1-86FE-EA21B53E5A22}" destId="{C28DF79A-D618-4FBC-BBEA-02E7532A90FD}" srcOrd="0" destOrd="0" presId="urn:microsoft.com/office/officeart/2008/layout/AlternatingHexagons"/>
    <dgm:cxn modelId="{2A1340CF-0760-475E-94F3-6859ED22095A}" srcId="{9A014D3B-0A6C-46E7-BA7A-58CCABA8F9E1}" destId="{22AEE17A-3AE3-4118-AF42-1D63EDF14C3E}" srcOrd="1" destOrd="0" parTransId="{540BE37E-44F2-4C7A-AE75-12925FE704EA}" sibTransId="{C5A7B2D7-4085-49D3-B37E-4107B7C79EA1}"/>
    <dgm:cxn modelId="{5E853412-9E37-413F-95BA-4E000AC1460A}" type="presOf" srcId="{9A014D3B-0A6C-46E7-BA7A-58CCABA8F9E1}" destId="{D794DB47-F3FA-4E32-97C6-F087C16CA25F}" srcOrd="0" destOrd="0" presId="urn:microsoft.com/office/officeart/2008/layout/AlternatingHexagons"/>
    <dgm:cxn modelId="{DED5FF89-BD7A-4591-82F9-33EF2579827B}" type="presParOf" srcId="{D794DB47-F3FA-4E32-97C6-F087C16CA25F}" destId="{B87E08AC-F164-40C2-B7F0-F4D6E926D984}" srcOrd="0" destOrd="0" presId="urn:microsoft.com/office/officeart/2008/layout/AlternatingHexagons"/>
    <dgm:cxn modelId="{7BAF5CB4-1244-4CF4-A4A2-27F00E833B54}" type="presParOf" srcId="{B87E08AC-F164-40C2-B7F0-F4D6E926D984}" destId="{C28DF79A-D618-4FBC-BBEA-02E7532A90FD}" srcOrd="0" destOrd="0" presId="urn:microsoft.com/office/officeart/2008/layout/AlternatingHexagons"/>
    <dgm:cxn modelId="{71A0240C-EFF1-4DFD-9F25-2A7F8DB9D656}" type="presParOf" srcId="{B87E08AC-F164-40C2-B7F0-F4D6E926D984}" destId="{E20D55F5-FD86-46A8-A7C3-78DA351591D5}" srcOrd="1" destOrd="0" presId="urn:microsoft.com/office/officeart/2008/layout/AlternatingHexagons"/>
    <dgm:cxn modelId="{8EF3ADBB-A6A5-4393-8B4B-5E7C96C8C88F}" type="presParOf" srcId="{B87E08AC-F164-40C2-B7F0-F4D6E926D984}" destId="{58DCEBC9-ED11-45AE-85AC-B8DDDB4D7D8C}" srcOrd="2" destOrd="0" presId="urn:microsoft.com/office/officeart/2008/layout/AlternatingHexagons"/>
    <dgm:cxn modelId="{6F09721D-DE91-4CD6-BDCC-B0A1F87C2CED}" type="presParOf" srcId="{B87E08AC-F164-40C2-B7F0-F4D6E926D984}" destId="{F517F7EB-13B1-4E03-A4C2-0BEFF3D9DD92}" srcOrd="3" destOrd="0" presId="urn:microsoft.com/office/officeart/2008/layout/AlternatingHexagons"/>
    <dgm:cxn modelId="{CA5B3F03-602C-493C-8A14-41C8ABA1FDEB}" type="presParOf" srcId="{B87E08AC-F164-40C2-B7F0-F4D6E926D984}" destId="{134D088F-6CA9-47DC-A992-EA03443FB0FF}" srcOrd="4" destOrd="0" presId="urn:microsoft.com/office/officeart/2008/layout/AlternatingHexagons"/>
    <dgm:cxn modelId="{AE68411B-E0B4-4252-971F-0EA833BFA461}" type="presParOf" srcId="{D794DB47-F3FA-4E32-97C6-F087C16CA25F}" destId="{7AF06F2B-78DE-4866-A69A-40D23D351A89}" srcOrd="1" destOrd="0" presId="urn:microsoft.com/office/officeart/2008/layout/AlternatingHexagons"/>
    <dgm:cxn modelId="{EF44D7BB-7B76-4CD9-BBC3-C5CD6123F75E}" type="presParOf" srcId="{D794DB47-F3FA-4E32-97C6-F087C16CA25F}" destId="{48265BBE-977A-4035-B819-F45C3BF3F9AF}" srcOrd="2" destOrd="0" presId="urn:microsoft.com/office/officeart/2008/layout/AlternatingHexagons"/>
    <dgm:cxn modelId="{492FB0BD-2252-4C5A-B8C9-079D4725BB7F}" type="presParOf" srcId="{48265BBE-977A-4035-B819-F45C3BF3F9AF}" destId="{FB67F2F9-5B1C-4423-85AB-CCBB184A954E}" srcOrd="0" destOrd="0" presId="urn:microsoft.com/office/officeart/2008/layout/AlternatingHexagons"/>
    <dgm:cxn modelId="{161EBE6F-C4B0-4471-BA64-D07A0172BC9D}" type="presParOf" srcId="{48265BBE-977A-4035-B819-F45C3BF3F9AF}" destId="{DFE184E7-3EF5-4B9D-B3B4-49B5FB3E3CF9}" srcOrd="1" destOrd="0" presId="urn:microsoft.com/office/officeart/2008/layout/AlternatingHexagons"/>
    <dgm:cxn modelId="{38B24313-619E-4FF5-A045-F5C9B7A3EA61}" type="presParOf" srcId="{48265BBE-977A-4035-B819-F45C3BF3F9AF}" destId="{58602AEE-4BA1-43D1-9CEF-287026EC893F}" srcOrd="2" destOrd="0" presId="urn:microsoft.com/office/officeart/2008/layout/AlternatingHexagons"/>
    <dgm:cxn modelId="{978F6FE3-4474-4B88-A77A-DA8EC39A9736}" type="presParOf" srcId="{48265BBE-977A-4035-B819-F45C3BF3F9AF}" destId="{06E99620-B87B-46A7-9D92-65A2562D9D9D}" srcOrd="3" destOrd="0" presId="urn:microsoft.com/office/officeart/2008/layout/AlternatingHexagons"/>
    <dgm:cxn modelId="{6760571B-6730-4FF4-94A5-553E72C2B609}" type="presParOf" srcId="{48265BBE-977A-4035-B819-F45C3BF3F9AF}" destId="{87F8DC0F-EBD0-4006-A746-41C637328FD5}" srcOrd="4" destOrd="0" presId="urn:microsoft.com/office/officeart/2008/layout/AlternatingHexagons"/>
    <dgm:cxn modelId="{6EC68318-F1AD-42E0-9D14-D7FB3F7F0EBC}" type="presParOf" srcId="{D794DB47-F3FA-4E32-97C6-F087C16CA25F}" destId="{31DC14D3-119A-473A-A27F-2978815EF48A}" srcOrd="3" destOrd="0" presId="urn:microsoft.com/office/officeart/2008/layout/AlternatingHexagons"/>
    <dgm:cxn modelId="{D8980680-4BF0-47E1-8973-FF008B96CD04}" type="presParOf" srcId="{D794DB47-F3FA-4E32-97C6-F087C16CA25F}" destId="{4B4D1115-6329-4F09-A49B-96AE840BD827}" srcOrd="4" destOrd="0" presId="urn:microsoft.com/office/officeart/2008/layout/AlternatingHexagons"/>
    <dgm:cxn modelId="{75CDFCC7-00E1-4123-AFC7-E953C97FDEF3}" type="presParOf" srcId="{4B4D1115-6329-4F09-A49B-96AE840BD827}" destId="{0259F4D2-2DD6-4F21-AC74-5C12865CC9E2}" srcOrd="0" destOrd="0" presId="urn:microsoft.com/office/officeart/2008/layout/AlternatingHexagons"/>
    <dgm:cxn modelId="{293DBDF9-565A-445F-971B-E3FD451A1EC3}" type="presParOf" srcId="{4B4D1115-6329-4F09-A49B-96AE840BD827}" destId="{6DE2EF88-8B2A-4096-AB1E-D2FB778B8A43}" srcOrd="1" destOrd="0" presId="urn:microsoft.com/office/officeart/2008/layout/AlternatingHexagons"/>
    <dgm:cxn modelId="{5685383F-659A-451F-9C7D-699DB981491A}" type="presParOf" srcId="{4B4D1115-6329-4F09-A49B-96AE840BD827}" destId="{A70FDC8D-06ED-43AD-9624-19E2C2DB0013}" srcOrd="2" destOrd="0" presId="urn:microsoft.com/office/officeart/2008/layout/AlternatingHexagons"/>
    <dgm:cxn modelId="{9F992B12-FBF7-496F-8C05-892D7DA1B079}" type="presParOf" srcId="{4B4D1115-6329-4F09-A49B-96AE840BD827}" destId="{972FCD29-F412-4FE4-AE3F-5742458293AD}" srcOrd="3" destOrd="0" presId="urn:microsoft.com/office/officeart/2008/layout/AlternatingHexagons"/>
    <dgm:cxn modelId="{B597310E-F707-414E-A55D-CD6E2CD1F87A}" type="presParOf" srcId="{4B4D1115-6329-4F09-A49B-96AE840BD827}" destId="{5A17FF02-ED82-44EC-8238-443313DA89A2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40423F-B9F2-4D4D-91B0-095A357528E3}">
      <dsp:nvSpPr>
        <dsp:cNvPr id="0" name=""/>
        <dsp:cNvSpPr/>
      </dsp:nvSpPr>
      <dsp:spPr>
        <a:xfrm>
          <a:off x="1194369" y="779258"/>
          <a:ext cx="5069347" cy="5069347"/>
        </a:xfrm>
        <a:prstGeom prst="blockArc">
          <a:avLst>
            <a:gd name="adj1" fmla="val 11879423"/>
            <a:gd name="adj2" fmla="val 16139040"/>
            <a:gd name="adj3" fmla="val 4637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DE6065-4C70-45EC-AB58-2AA78AA70062}">
      <dsp:nvSpPr>
        <dsp:cNvPr id="0" name=""/>
        <dsp:cNvSpPr/>
      </dsp:nvSpPr>
      <dsp:spPr>
        <a:xfrm>
          <a:off x="962497" y="1157422"/>
          <a:ext cx="5429480" cy="5429480"/>
        </a:xfrm>
        <a:prstGeom prst="blockArc">
          <a:avLst>
            <a:gd name="adj1" fmla="val 1792451"/>
            <a:gd name="adj2" fmla="val 12592451"/>
            <a:gd name="adj3" fmla="val 4329"/>
          </a:avLst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D90F6B-54B5-4416-9066-6509B227151D}">
      <dsp:nvSpPr>
        <dsp:cNvPr id="0" name=""/>
        <dsp:cNvSpPr/>
      </dsp:nvSpPr>
      <dsp:spPr>
        <a:xfrm>
          <a:off x="1926784" y="3621097"/>
          <a:ext cx="5069347" cy="5069347"/>
        </a:xfrm>
        <a:prstGeom prst="blockArc">
          <a:avLst>
            <a:gd name="adj1" fmla="val 12759982"/>
            <a:gd name="adj2" fmla="val 19434270"/>
            <a:gd name="adj3" fmla="val 4637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401C92-8294-4ED4-876B-BC883437E6B5}">
      <dsp:nvSpPr>
        <dsp:cNvPr id="0" name=""/>
        <dsp:cNvSpPr/>
      </dsp:nvSpPr>
      <dsp:spPr>
        <a:xfrm>
          <a:off x="1416898" y="1382572"/>
          <a:ext cx="5101450" cy="5101450"/>
        </a:xfrm>
        <a:prstGeom prst="blockArc">
          <a:avLst>
            <a:gd name="adj1" fmla="val 19575637"/>
            <a:gd name="adj2" fmla="val 8775637"/>
            <a:gd name="adj3" fmla="val 4608"/>
          </a:avLst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C65335-E961-450A-80FC-3B71065A95D3}">
      <dsp:nvSpPr>
        <dsp:cNvPr id="0" name=""/>
        <dsp:cNvSpPr/>
      </dsp:nvSpPr>
      <dsp:spPr>
        <a:xfrm>
          <a:off x="1150467" y="779647"/>
          <a:ext cx="5069347" cy="5069347"/>
        </a:xfrm>
        <a:prstGeom prst="blockArc">
          <a:avLst>
            <a:gd name="adj1" fmla="val 16200000"/>
            <a:gd name="adj2" fmla="val 20520000"/>
            <a:gd name="adj3" fmla="val 463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376974-02D8-4490-B212-F3765F0465D2}">
      <dsp:nvSpPr>
        <dsp:cNvPr id="0" name=""/>
        <dsp:cNvSpPr/>
      </dsp:nvSpPr>
      <dsp:spPr>
        <a:xfrm>
          <a:off x="2519139" y="2148319"/>
          <a:ext cx="2332003" cy="2332003"/>
        </a:xfrm>
        <a:prstGeom prst="ellipse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2860653" y="2489833"/>
        <a:ext cx="1648975" cy="1648975"/>
      </dsp:txXfrm>
    </dsp:sp>
    <dsp:sp modelId="{766C75E9-612A-4CFC-A98D-520E05CF9E6F}">
      <dsp:nvSpPr>
        <dsp:cNvPr id="0" name=""/>
        <dsp:cNvSpPr/>
      </dsp:nvSpPr>
      <dsp:spPr>
        <a:xfrm>
          <a:off x="2531954" y="-122573"/>
          <a:ext cx="2306372" cy="192197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/>
            <a:t>FALTA DE INNOVACIÓN EN LA COMERCIALIZA-CIÓN</a:t>
          </a:r>
          <a:endParaRPr lang="es-MX" sz="1800" kern="1200" dirty="0"/>
        </a:p>
      </dsp:txBody>
      <dsp:txXfrm>
        <a:off x="2869714" y="158894"/>
        <a:ext cx="1630852" cy="1359040"/>
      </dsp:txXfrm>
    </dsp:sp>
    <dsp:sp modelId="{35A4D877-360B-4C98-9BF6-5FABB75EC602}">
      <dsp:nvSpPr>
        <dsp:cNvPr id="0" name=""/>
        <dsp:cNvSpPr/>
      </dsp:nvSpPr>
      <dsp:spPr>
        <a:xfrm>
          <a:off x="4886682" y="1588236"/>
          <a:ext cx="2306372" cy="1921974"/>
        </a:xfrm>
        <a:prstGeom prst="ellipse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DESPERDICIO DE PESCADO</a:t>
          </a:r>
        </a:p>
      </dsp:txBody>
      <dsp:txXfrm>
        <a:off x="5224442" y="1869703"/>
        <a:ext cx="1630852" cy="1359040"/>
      </dsp:txXfrm>
    </dsp:sp>
    <dsp:sp modelId="{D040A8E4-A5CF-4392-88A9-B1B969A068B0}">
      <dsp:nvSpPr>
        <dsp:cNvPr id="0" name=""/>
        <dsp:cNvSpPr/>
      </dsp:nvSpPr>
      <dsp:spPr>
        <a:xfrm>
          <a:off x="742193" y="4356384"/>
          <a:ext cx="2306372" cy="1921974"/>
        </a:xfrm>
        <a:prstGeom prst="ellips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/>
            <a:t>BARRERAS MENTALES DEL PESCADOR </a:t>
          </a:r>
          <a:endParaRPr lang="es-MX" sz="2000" kern="1200" dirty="0"/>
        </a:p>
      </dsp:txBody>
      <dsp:txXfrm>
        <a:off x="1079953" y="4637851"/>
        <a:ext cx="1630852" cy="1359040"/>
      </dsp:txXfrm>
    </dsp:sp>
    <dsp:sp modelId="{2ED2EBB2-D1D8-4A01-BFB7-9CEEB5A5D2EF}">
      <dsp:nvSpPr>
        <dsp:cNvPr id="0" name=""/>
        <dsp:cNvSpPr/>
      </dsp:nvSpPr>
      <dsp:spPr>
        <a:xfrm>
          <a:off x="4827103" y="4234108"/>
          <a:ext cx="2306372" cy="1921974"/>
        </a:xfrm>
        <a:prstGeom prst="ellipse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/>
            <a:t>EXCESO DE INTERMEDIA- RIOS</a:t>
          </a:r>
          <a:endParaRPr lang="es-MX" sz="2000" kern="1200" dirty="0"/>
        </a:p>
      </dsp:txBody>
      <dsp:txXfrm>
        <a:off x="5164863" y="4515575"/>
        <a:ext cx="1630852" cy="1359040"/>
      </dsp:txXfrm>
    </dsp:sp>
    <dsp:sp modelId="{71027182-2EBD-4EE2-B4C7-1FD1204A33EE}">
      <dsp:nvSpPr>
        <dsp:cNvPr id="0" name=""/>
        <dsp:cNvSpPr/>
      </dsp:nvSpPr>
      <dsp:spPr>
        <a:xfrm>
          <a:off x="221000" y="1588242"/>
          <a:ext cx="2306372" cy="1921974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/>
            <a:t>INCOMPETENCIA EN EL MERCADO REGIONAL</a:t>
          </a:r>
        </a:p>
      </dsp:txBody>
      <dsp:txXfrm>
        <a:off x="558760" y="1869709"/>
        <a:ext cx="1630852" cy="13590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9EEA93-3091-4B27-9AA2-31C38298708B}">
      <dsp:nvSpPr>
        <dsp:cNvPr id="0" name=""/>
        <dsp:cNvSpPr/>
      </dsp:nvSpPr>
      <dsp:spPr>
        <a:xfrm>
          <a:off x="820" y="160517"/>
          <a:ext cx="3199417" cy="19196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>
              <a:solidFill>
                <a:schemeClr val="tx1"/>
              </a:solidFill>
            </a:rPr>
            <a:t>Empoderamiento económico en la región. </a:t>
          </a:r>
        </a:p>
      </dsp:txBody>
      <dsp:txXfrm>
        <a:off x="820" y="160517"/>
        <a:ext cx="3199417" cy="1919650"/>
      </dsp:txXfrm>
    </dsp:sp>
    <dsp:sp modelId="{0DBEE507-AF1C-44D3-85F4-9AECA8C7DDA5}">
      <dsp:nvSpPr>
        <dsp:cNvPr id="0" name=""/>
        <dsp:cNvSpPr/>
      </dsp:nvSpPr>
      <dsp:spPr>
        <a:xfrm>
          <a:off x="3520179" y="160517"/>
          <a:ext cx="3199417" cy="1919650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>
              <a:solidFill>
                <a:schemeClr val="tx1"/>
              </a:solidFill>
            </a:rPr>
            <a:t>Generar oportunidades laborales.</a:t>
          </a:r>
        </a:p>
      </dsp:txBody>
      <dsp:txXfrm>
        <a:off x="3520179" y="160517"/>
        <a:ext cx="3199417" cy="1919650"/>
      </dsp:txXfrm>
    </dsp:sp>
    <dsp:sp modelId="{38D538DE-8499-48F6-89E6-700B6D069674}">
      <dsp:nvSpPr>
        <dsp:cNvPr id="0" name=""/>
        <dsp:cNvSpPr/>
      </dsp:nvSpPr>
      <dsp:spPr>
        <a:xfrm>
          <a:off x="1760499" y="2400109"/>
          <a:ext cx="3199417" cy="1919650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>
              <a:solidFill>
                <a:schemeClr val="tx1"/>
              </a:solidFill>
            </a:rPr>
            <a:t>Incremento competitividad PYMES.</a:t>
          </a:r>
        </a:p>
      </dsp:txBody>
      <dsp:txXfrm>
        <a:off x="1760499" y="2400109"/>
        <a:ext cx="3199417" cy="19196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DF79A-D618-4FBC-BBEA-02E7532A90FD}">
      <dsp:nvSpPr>
        <dsp:cNvPr id="0" name=""/>
        <dsp:cNvSpPr/>
      </dsp:nvSpPr>
      <dsp:spPr>
        <a:xfrm rot="5400000">
          <a:off x="4223595" y="-483754"/>
          <a:ext cx="1729822" cy="285574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>
              <a:solidFill>
                <a:schemeClr val="tx1"/>
              </a:solidFill>
            </a:rPr>
            <a:t>PYMES PESQUERAS </a:t>
          </a:r>
        </a:p>
      </dsp:txBody>
      <dsp:txXfrm rot="-5400000">
        <a:off x="4136591" y="367512"/>
        <a:ext cx="1903830" cy="1153214"/>
      </dsp:txXfrm>
    </dsp:sp>
    <dsp:sp modelId="{E20D55F5-FD86-46A8-A7C3-78DA351591D5}">
      <dsp:nvSpPr>
        <dsp:cNvPr id="0" name=""/>
        <dsp:cNvSpPr/>
      </dsp:nvSpPr>
      <dsp:spPr>
        <a:xfrm>
          <a:off x="4975943" y="431625"/>
          <a:ext cx="2029244" cy="1090991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4D088F-6CA9-47DC-A992-EA03443FB0FF}">
      <dsp:nvSpPr>
        <dsp:cNvPr id="0" name=""/>
        <dsp:cNvSpPr/>
      </dsp:nvSpPr>
      <dsp:spPr>
        <a:xfrm rot="5400000">
          <a:off x="1453576" y="-731347"/>
          <a:ext cx="1949802" cy="3416938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shade val="50000"/>
            <a:hueOff val="-197058"/>
            <a:satOff val="2594"/>
            <a:lumOff val="1553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>
              <a:solidFill>
                <a:schemeClr val="tx1"/>
              </a:solidFill>
            </a:rPr>
            <a:t>CADENA DE VALOR – </a:t>
          </a:r>
          <a:r>
            <a:rPr lang="es-MX" sz="1800" b="1" kern="1200" dirty="0">
              <a:solidFill>
                <a:schemeClr val="tx1"/>
              </a:solidFill>
            </a:rPr>
            <a:t>RESPONSABILIDAD SOCIAL 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1289498" y="327188"/>
        <a:ext cx="2277958" cy="1299868"/>
      </dsp:txXfrm>
    </dsp:sp>
    <dsp:sp modelId="{FB67F2F9-5B1C-4423-85AB-CCBB184A954E}">
      <dsp:nvSpPr>
        <dsp:cNvPr id="0" name=""/>
        <dsp:cNvSpPr/>
      </dsp:nvSpPr>
      <dsp:spPr>
        <a:xfrm rot="5400000">
          <a:off x="1834851" y="1130235"/>
          <a:ext cx="2036154" cy="324020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shade val="50000"/>
            <a:hueOff val="-394115"/>
            <a:satOff val="5189"/>
            <a:lumOff val="3107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>
              <a:solidFill>
                <a:schemeClr val="tx1"/>
              </a:solidFill>
            </a:rPr>
            <a:t>ESTRATEGIAS COMPETITIVAS EN COMERCIALIZACIÓN REGIONALES, NACIONALES Y MUNDIALES.</a:t>
          </a:r>
        </a:p>
      </dsp:txBody>
      <dsp:txXfrm rot="-5400000">
        <a:off x="1772860" y="2071619"/>
        <a:ext cx="2160136" cy="1357436"/>
      </dsp:txXfrm>
    </dsp:sp>
    <dsp:sp modelId="{DFE184E7-3EF5-4B9D-B3B4-49B5FB3E3CF9}">
      <dsp:nvSpPr>
        <dsp:cNvPr id="0" name=""/>
        <dsp:cNvSpPr/>
      </dsp:nvSpPr>
      <dsp:spPr>
        <a:xfrm>
          <a:off x="30287" y="2094677"/>
          <a:ext cx="1963785" cy="1090991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F8DC0F-EBD0-4006-A746-41C637328FD5}">
      <dsp:nvSpPr>
        <dsp:cNvPr id="0" name=""/>
        <dsp:cNvSpPr/>
      </dsp:nvSpPr>
      <dsp:spPr>
        <a:xfrm rot="5400000">
          <a:off x="4636373" y="1302807"/>
          <a:ext cx="1841630" cy="2688282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shade val="50000"/>
            <a:hueOff val="-591173"/>
            <a:satOff val="7783"/>
            <a:lumOff val="4661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solidFill>
                <a:schemeClr val="tx1"/>
              </a:solidFill>
            </a:rPr>
            <a:t>-CADENA PRODUCTIVA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solidFill>
                <a:schemeClr val="tx1"/>
              </a:solidFill>
            </a:rPr>
            <a:t>-ENCADENAMIENTO PRODUCTIVO</a:t>
          </a:r>
        </a:p>
      </dsp:txBody>
      <dsp:txXfrm rot="-5400000">
        <a:off x="4661094" y="2033071"/>
        <a:ext cx="1792188" cy="1227754"/>
      </dsp:txXfrm>
    </dsp:sp>
    <dsp:sp modelId="{0259F4D2-2DD6-4F21-AC74-5C12865CC9E2}">
      <dsp:nvSpPr>
        <dsp:cNvPr id="0" name=""/>
        <dsp:cNvSpPr/>
      </dsp:nvSpPr>
      <dsp:spPr>
        <a:xfrm rot="5400000">
          <a:off x="3559763" y="2690948"/>
          <a:ext cx="2020462" cy="3518799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shade val="50000"/>
            <a:hueOff val="-394115"/>
            <a:satOff val="5189"/>
            <a:lumOff val="3107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>
              <a:solidFill>
                <a:schemeClr val="tx1"/>
              </a:solidFill>
            </a:rPr>
            <a:t>ACTIVIDAD PESQUERA EN CAMPECHE  MEXICO Y EL MUNDO</a:t>
          </a:r>
        </a:p>
      </dsp:txBody>
      <dsp:txXfrm rot="-5400000">
        <a:off x="3397061" y="3776861"/>
        <a:ext cx="2345866" cy="1346974"/>
      </dsp:txXfrm>
    </dsp:sp>
    <dsp:sp modelId="{6DE2EF88-8B2A-4096-AB1E-D2FB778B8A43}">
      <dsp:nvSpPr>
        <dsp:cNvPr id="0" name=""/>
        <dsp:cNvSpPr/>
      </dsp:nvSpPr>
      <dsp:spPr>
        <a:xfrm>
          <a:off x="4975943" y="3903052"/>
          <a:ext cx="2029244" cy="1090991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17FF02-ED82-44EC-8238-443313DA89A2}">
      <dsp:nvSpPr>
        <dsp:cNvPr id="0" name=""/>
        <dsp:cNvSpPr/>
      </dsp:nvSpPr>
      <dsp:spPr>
        <a:xfrm rot="5400000">
          <a:off x="1479505" y="3329216"/>
          <a:ext cx="1897943" cy="223866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shade val="50000"/>
            <a:hueOff val="-197058"/>
            <a:satOff val="2594"/>
            <a:lumOff val="1553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>
              <a:solidFill>
                <a:schemeClr val="tx1"/>
              </a:solidFill>
            </a:rPr>
            <a:t>OPORTUNIDADES DE CRÉDITO Y FINANCIAMIENTO </a:t>
          </a:r>
        </a:p>
      </dsp:txBody>
      <dsp:txXfrm rot="-5400000">
        <a:off x="1682256" y="3815900"/>
        <a:ext cx="1492442" cy="1265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11/02/2019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6047" y="5380892"/>
            <a:ext cx="8568531" cy="1398564"/>
          </a:xfrm>
        </p:spPr>
        <p:txBody>
          <a:bodyPr/>
          <a:lstStyle/>
          <a:p>
            <a:r>
              <a:rPr lang="es-ES_tradnl" b="1" dirty="0">
                <a:solidFill>
                  <a:schemeClr val="bg1"/>
                </a:solidFill>
              </a:rPr>
              <a:t>De la Cruz Briceño Karla</a:t>
            </a: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76126419-A105-411E-B730-C8BE667C8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359" y="412120"/>
            <a:ext cx="6991223" cy="1337852"/>
          </a:xfrm>
        </p:spPr>
        <p:txBody>
          <a:bodyPr>
            <a:normAutofit/>
          </a:bodyPr>
          <a:lstStyle/>
          <a:p>
            <a:r>
              <a:rPr lang="es-MX" sz="5400" b="1" dirty="0"/>
              <a:t>HIPOTESIS.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C90BBBE-B1C9-4F95-B490-26C4B8CBB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6359" y="1403132"/>
            <a:ext cx="7520151" cy="29166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ES" dirty="0"/>
              <a:t>Ha1: El fortalecimiento de la cadena de valor mejora la comercialización en las </a:t>
            </a:r>
            <a:r>
              <a:rPr lang="es-ES" dirty="0" err="1"/>
              <a:t>PyMEs</a:t>
            </a:r>
            <a:r>
              <a:rPr lang="es-ES" dirty="0"/>
              <a:t> del sector pesquero en el municipio de Champotón, Campeche. 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B6B0BFB-F45B-4F7A-8F70-DCCE0664D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3992" y="4319752"/>
            <a:ext cx="3562350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2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76126419-A105-411E-B730-C8BE667C8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359" y="412120"/>
            <a:ext cx="6991223" cy="1337852"/>
          </a:xfrm>
        </p:spPr>
        <p:txBody>
          <a:bodyPr>
            <a:normAutofit/>
          </a:bodyPr>
          <a:lstStyle/>
          <a:p>
            <a:r>
              <a:rPr lang="es-MX" sz="5400" b="1" dirty="0"/>
              <a:t>JUSTIFICACIÓN.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C90BBBE-B1C9-4F95-B490-26C4B8CBB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6359" y="1403132"/>
            <a:ext cx="7520151" cy="29166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contenido 5">
            <a:extLst>
              <a:ext uri="{FF2B5EF4-FFF2-40B4-BE49-F238E27FC236}">
                <a16:creationId xmlns:a16="http://schemas.microsoft.com/office/drawing/2014/main" id="{399BD47C-2ED0-4BC4-A1C3-B8E112066677}"/>
              </a:ext>
            </a:extLst>
          </p:cNvPr>
          <p:cNvSpPr txBox="1">
            <a:spLocks/>
          </p:cNvSpPr>
          <p:nvPr/>
        </p:nvSpPr>
        <p:spPr>
          <a:xfrm>
            <a:off x="2548759" y="1555532"/>
            <a:ext cx="7520151" cy="2916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2009" indent="-252009" algn="l" defTabSz="1008035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26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43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6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8078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095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6112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8013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4147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s-MX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44D38F3B-470B-435C-B879-150749E759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9917365"/>
              </p:ext>
            </p:extLst>
          </p:nvPr>
        </p:nvGraphicFramePr>
        <p:xfrm>
          <a:off x="2667165" y="2155813"/>
          <a:ext cx="6720417" cy="4480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0571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76126419-A105-411E-B730-C8BE667C8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359" y="412120"/>
            <a:ext cx="6991223" cy="1337852"/>
          </a:xfrm>
        </p:spPr>
        <p:txBody>
          <a:bodyPr>
            <a:normAutofit fontScale="90000"/>
          </a:bodyPr>
          <a:lstStyle/>
          <a:p>
            <a:r>
              <a:rPr lang="es-MX" sz="5400" b="1" u="sng" dirty="0"/>
              <a:t>LIMITACIONES AL ESTUDIO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C90BBBE-B1C9-4F95-B490-26C4B8CBB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6359" y="1403132"/>
            <a:ext cx="7520151" cy="389408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r>
              <a:rPr lang="es-MX" dirty="0"/>
              <a:t>Escasa información disponible.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Resistencia de los administradores de las </a:t>
            </a:r>
            <a:r>
              <a:rPr lang="es-MX" dirty="0" err="1"/>
              <a:t>PyMEs</a:t>
            </a:r>
            <a:r>
              <a:rPr lang="es-MX" dirty="0"/>
              <a:t> pesqueras para participar brindar la información necesaria.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F8428F4-7E13-4003-AE5F-D40593B90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303" y="5297214"/>
            <a:ext cx="303847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09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76126419-A105-411E-B730-C8BE667C8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359" y="412120"/>
            <a:ext cx="6991223" cy="1337852"/>
          </a:xfrm>
        </p:spPr>
        <p:txBody>
          <a:bodyPr>
            <a:normAutofit fontScale="90000"/>
          </a:bodyPr>
          <a:lstStyle/>
          <a:p>
            <a:r>
              <a:rPr lang="es-MX" sz="5400" b="1" u="sng" dirty="0"/>
              <a:t>DELIMITACIONES DEL ESTUDIO.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C90BBBE-B1C9-4F95-B490-26C4B8CBB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6359" y="2270235"/>
            <a:ext cx="7520151" cy="3452647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El presente estudio se delimita a la zona geográfica del municipio de Champotón Campeche.</a:t>
            </a:r>
          </a:p>
          <a:p>
            <a:pPr algn="just"/>
            <a:r>
              <a:rPr lang="es-MX" dirty="0"/>
              <a:t>La presente investigación se encaminará a tres pequeñas y medianas empresas dedicadas al sector pesquero.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32459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9849D1-F7E3-4816-A17D-A3C339FF8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186" y="173758"/>
            <a:ext cx="6692877" cy="598533"/>
          </a:xfrm>
        </p:spPr>
        <p:txBody>
          <a:bodyPr>
            <a:normAutofit fontScale="90000"/>
          </a:bodyPr>
          <a:lstStyle/>
          <a:p>
            <a:r>
              <a:rPr lang="es-MX" b="1" u="sng" dirty="0"/>
              <a:t>REVISION DE LA LITERATURA</a:t>
            </a:r>
          </a:p>
        </p:txBody>
      </p:sp>
      <p:graphicFrame>
        <p:nvGraphicFramePr>
          <p:cNvPr id="7" name="Marcador de contenido 4">
            <a:extLst>
              <a:ext uri="{FF2B5EF4-FFF2-40B4-BE49-F238E27FC236}">
                <a16:creationId xmlns:a16="http://schemas.microsoft.com/office/drawing/2014/main" id="{4A743F5D-B330-400E-A502-1A147E2142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2916586"/>
              </p:ext>
            </p:extLst>
          </p:nvPr>
        </p:nvGraphicFramePr>
        <p:xfrm>
          <a:off x="2474913" y="771525"/>
          <a:ext cx="7464425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0570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EA711-99CE-4DF2-B00E-91072610C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412120"/>
            <a:ext cx="6644382" cy="1306321"/>
          </a:xfrm>
        </p:spPr>
        <p:txBody>
          <a:bodyPr/>
          <a:lstStyle/>
          <a:p>
            <a:r>
              <a:rPr lang="es-MX" b="1" u="sng" dirty="0"/>
              <a:t>METODOLOGIA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AB9B98-B2E0-4489-8C3D-641B5562CF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0" y="2060590"/>
            <a:ext cx="6644382" cy="4911371"/>
          </a:xfrm>
        </p:spPr>
        <p:txBody>
          <a:bodyPr/>
          <a:lstStyle/>
          <a:p>
            <a:r>
              <a:rPr lang="es-ES" dirty="0"/>
              <a:t>Se compone de tres fases: (1) diagnóstico: (2) diseño del modelo, y (3) validación del modelo,</a:t>
            </a:r>
            <a:endParaRPr lang="es-MX" dirty="0"/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C86AC23-E305-492B-98FD-8369054EF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661" y="3870325"/>
            <a:ext cx="5015460" cy="273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857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EA711-99CE-4DF2-B00E-91072610C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500" y="140025"/>
            <a:ext cx="4460967" cy="929952"/>
          </a:xfrm>
        </p:spPr>
        <p:txBody>
          <a:bodyPr>
            <a:normAutofit/>
          </a:bodyPr>
          <a:lstStyle/>
          <a:p>
            <a:r>
              <a:rPr lang="es-MX" b="1" u="sng" dirty="0"/>
              <a:t>METODOLOGIA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98F019E3-55DB-4273-A735-832530C11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5545" y="2576200"/>
            <a:ext cx="2963917" cy="703695"/>
          </a:xfrm>
        </p:spPr>
        <p:txBody>
          <a:bodyPr/>
          <a:lstStyle/>
          <a:p>
            <a:r>
              <a:rPr lang="es-MX" dirty="0"/>
              <a:t>CUALITATIVO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AB9B98-B2E0-4489-8C3D-641B5562C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1431" y="2856702"/>
            <a:ext cx="4264576" cy="41588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/>
          </a:p>
          <a:p>
            <a:endParaRPr lang="es-ES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6C1BF9E0-3B5A-4289-AACD-481801A157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5849" y="2514079"/>
            <a:ext cx="2727434" cy="765816"/>
          </a:xfrm>
        </p:spPr>
        <p:txBody>
          <a:bodyPr/>
          <a:lstStyle/>
          <a:p>
            <a:r>
              <a:rPr lang="es-MX" dirty="0"/>
              <a:t>CUANTITATIVO</a:t>
            </a:r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3EC8AD6B-1B51-4847-930B-0706FD9C4D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448179" y="3522869"/>
            <a:ext cx="3172266" cy="383833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MX" dirty="0"/>
              <a:t>Tipo de estudio: exploratorio y luego descriptivo</a:t>
            </a:r>
          </a:p>
          <a:p>
            <a:pPr marL="0" indent="0">
              <a:buNone/>
            </a:pPr>
            <a:r>
              <a:rPr lang="es-MX" dirty="0"/>
              <a:t>Diseño: no experimental transversal</a:t>
            </a:r>
          </a:p>
          <a:p>
            <a:pPr marL="0" indent="0">
              <a:buNone/>
            </a:pPr>
            <a:r>
              <a:rPr lang="es-MX" dirty="0"/>
              <a:t>Método: estudio de campo</a:t>
            </a:r>
          </a:p>
          <a:p>
            <a:pPr marL="0" indent="0">
              <a:buNone/>
            </a:pPr>
            <a:r>
              <a:rPr lang="es-MX" dirty="0"/>
              <a:t>Técnica: entrevista, de tipo semiestructurada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0033AF0-61BB-4892-ADED-C2CF14B80E31}"/>
              </a:ext>
            </a:extLst>
          </p:cNvPr>
          <p:cNvSpPr/>
          <p:nvPr/>
        </p:nvSpPr>
        <p:spPr>
          <a:xfrm>
            <a:off x="2421500" y="1045619"/>
            <a:ext cx="736888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/>
              <a:t>(1) DIAGNÓSTICO:</a:t>
            </a:r>
          </a:p>
          <a:p>
            <a:r>
              <a:rPr lang="es-MX" sz="3200" dirty="0"/>
              <a:t>Constará de dos partes, una cualitativa y otra cuantitativa.  </a:t>
            </a:r>
          </a:p>
        </p:txBody>
      </p:sp>
      <p:sp>
        <p:nvSpPr>
          <p:cNvPr id="11" name="Marcador de contenido 8">
            <a:extLst>
              <a:ext uri="{FF2B5EF4-FFF2-40B4-BE49-F238E27FC236}">
                <a16:creationId xmlns:a16="http://schemas.microsoft.com/office/drawing/2014/main" id="{2836049A-8461-48F8-B37E-282BC4067FB5}"/>
              </a:ext>
            </a:extLst>
          </p:cNvPr>
          <p:cNvSpPr txBox="1">
            <a:spLocks/>
          </p:cNvSpPr>
          <p:nvPr/>
        </p:nvSpPr>
        <p:spPr>
          <a:xfrm>
            <a:off x="5954590" y="3526010"/>
            <a:ext cx="3104311" cy="38383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52009" indent="-252009" algn="l" defTabSz="1008035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26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43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6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8078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095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6112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8013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4147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Tipo de estudio: descriptivo</a:t>
            </a:r>
            <a:endParaRPr lang="es-MX" dirty="0"/>
          </a:p>
          <a:p>
            <a:r>
              <a:rPr lang="es-ES" dirty="0"/>
              <a:t>Diseño: no experimental transversal</a:t>
            </a:r>
            <a:endParaRPr lang="es-MX" dirty="0"/>
          </a:p>
          <a:p>
            <a:r>
              <a:rPr lang="es-ES" dirty="0"/>
              <a:t>Método: estudio de campo</a:t>
            </a:r>
            <a:endParaRPr lang="es-MX" dirty="0"/>
          </a:p>
          <a:p>
            <a:r>
              <a:rPr lang="es-ES" dirty="0"/>
              <a:t>Técnica: encuesta</a:t>
            </a:r>
            <a:endParaRPr lang="es-MX" dirty="0"/>
          </a:p>
          <a:p>
            <a:pPr marL="0" indent="0">
              <a:buFont typeface="Arial" panose="020B0604020202020204" pitchFamily="34" charset="0"/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287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EA711-99CE-4DF2-B00E-91072610C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6838" y="925946"/>
            <a:ext cx="4350609" cy="45719"/>
          </a:xfrm>
        </p:spPr>
        <p:txBody>
          <a:bodyPr>
            <a:normAutofit fontScale="90000"/>
          </a:bodyPr>
          <a:lstStyle/>
          <a:p>
            <a:r>
              <a:rPr lang="es-MX" b="1" u="sng" dirty="0"/>
              <a:t>METODOLOGIA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AB9B98-B2E0-4489-8C3D-641B5562C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" dirty="0"/>
          </a:p>
          <a:p>
            <a:endParaRPr lang="es-ES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8A93E5CA-2ABD-4469-961A-E9DDC2E80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21500" y="2108286"/>
            <a:ext cx="7485634" cy="1927686"/>
          </a:xfrm>
        </p:spPr>
        <p:txBody>
          <a:bodyPr>
            <a:normAutofit/>
          </a:bodyPr>
          <a:lstStyle/>
          <a:p>
            <a:r>
              <a:rPr lang="es-ES" sz="3000" dirty="0"/>
              <a:t>Programa estrategias de comercialización </a:t>
            </a:r>
            <a:r>
              <a:rPr lang="es-MX" sz="3000" dirty="0"/>
              <a:t> </a:t>
            </a:r>
            <a:r>
              <a:rPr lang="es-ES" sz="3000" dirty="0"/>
              <a:t>para PYMES del sector pesquero en el municipio de Champotón, Campeche, mediante el fortalecimiento de su cadena de valor.</a:t>
            </a:r>
          </a:p>
          <a:p>
            <a:endParaRPr lang="es-ES" dirty="0"/>
          </a:p>
          <a:p>
            <a:endParaRPr lang="es-MX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0033AF0-61BB-4892-ADED-C2CF14B80E31}"/>
              </a:ext>
            </a:extLst>
          </p:cNvPr>
          <p:cNvSpPr/>
          <p:nvPr/>
        </p:nvSpPr>
        <p:spPr>
          <a:xfrm>
            <a:off x="2421500" y="1045619"/>
            <a:ext cx="73688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/>
              <a:t>(2) DISEÑO DEL PROGRAMA: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085AA37-6917-446D-91E4-63F5AF165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4088" y="4400597"/>
            <a:ext cx="4138887" cy="275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74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EA711-99CE-4DF2-B00E-91072610C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6838" y="925946"/>
            <a:ext cx="4350609" cy="45719"/>
          </a:xfrm>
        </p:spPr>
        <p:txBody>
          <a:bodyPr>
            <a:normAutofit fontScale="90000"/>
          </a:bodyPr>
          <a:lstStyle/>
          <a:p>
            <a:r>
              <a:rPr lang="es-MX" b="1" u="sng" dirty="0"/>
              <a:t>METODOLOGIA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AB9B98-B2E0-4489-8C3D-641B5562C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" dirty="0"/>
          </a:p>
          <a:p>
            <a:endParaRPr lang="es-ES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0033AF0-61BB-4892-ADED-C2CF14B80E31}"/>
              </a:ext>
            </a:extLst>
          </p:cNvPr>
          <p:cNvSpPr/>
          <p:nvPr/>
        </p:nvSpPr>
        <p:spPr>
          <a:xfrm>
            <a:off x="2421500" y="1045619"/>
            <a:ext cx="73688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/>
              <a:t>(3) VALIDACIÓN DEL PROGRAMA: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7E00BA-EFFC-46BE-9919-FFA689C611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32386" y="2371029"/>
            <a:ext cx="6668813" cy="3099605"/>
          </a:xfrm>
        </p:spPr>
        <p:txBody>
          <a:bodyPr/>
          <a:lstStyle/>
          <a:p>
            <a:r>
              <a:rPr lang="es-ES" sz="3200" b="1" dirty="0"/>
              <a:t>CUANTITATIVA.</a:t>
            </a:r>
          </a:p>
          <a:p>
            <a:r>
              <a:rPr lang="es-ES" sz="3200" b="1" dirty="0"/>
              <a:t>Tipo de estudio: descriptivo</a:t>
            </a:r>
            <a:endParaRPr lang="es-MX" sz="3200" b="1" dirty="0"/>
          </a:p>
          <a:p>
            <a:r>
              <a:rPr lang="es-ES" sz="3200" b="1" dirty="0"/>
              <a:t>Diseño: no experimental transversal</a:t>
            </a:r>
            <a:endParaRPr lang="es-MX" sz="3200" b="1" dirty="0"/>
          </a:p>
          <a:p>
            <a:r>
              <a:rPr lang="es-ES" sz="3200" b="1" dirty="0"/>
              <a:t>Método: estudio de campo</a:t>
            </a:r>
            <a:endParaRPr lang="es-MX" sz="3200" b="1" dirty="0"/>
          </a:p>
          <a:p>
            <a:r>
              <a:rPr lang="es-ES" sz="3200" b="1" dirty="0"/>
              <a:t>Técnica: encuesta</a:t>
            </a:r>
            <a:endParaRPr lang="es-MX" sz="3200" b="1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8805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25669"/>
            <a:ext cx="9821917" cy="6353503"/>
          </a:xfrm>
        </p:spPr>
        <p:txBody>
          <a:bodyPr>
            <a:normAutofit/>
          </a:bodyPr>
          <a:lstStyle/>
          <a:p>
            <a:pPr algn="just"/>
            <a:r>
              <a:rPr lang="es-ES_tradnl" sz="6000" b="1" dirty="0">
                <a:solidFill>
                  <a:schemeClr val="accent4"/>
                </a:solidFill>
              </a:rPr>
              <a:t>PROGRAMA ESTRATEGIAS DE </a:t>
            </a:r>
            <a:r>
              <a:rPr lang="es-ES_tradnl" sz="6000" b="1" dirty="0" smtClean="0">
                <a:solidFill>
                  <a:schemeClr val="accent4"/>
                </a:solidFill>
              </a:rPr>
              <a:t>COMERCIALIZACIÓN </a:t>
            </a:r>
            <a:r>
              <a:rPr lang="es-ES_tradnl" sz="6000" b="1" dirty="0">
                <a:solidFill>
                  <a:schemeClr val="accent4"/>
                </a:solidFill>
              </a:rPr>
              <a:t>PARA PYMES DEL SECTOR PESQUERO EN </a:t>
            </a:r>
            <a:r>
              <a:rPr lang="es-ES_tradnl" sz="6000" b="1" dirty="0" smtClean="0">
                <a:solidFill>
                  <a:schemeClr val="accent4"/>
                </a:solidFill>
              </a:rPr>
              <a:t>CHAMPOTÓN</a:t>
            </a:r>
            <a:r>
              <a:rPr lang="es-ES_tradnl" sz="6000" b="1" dirty="0">
                <a:solidFill>
                  <a:schemeClr val="accent4"/>
                </a:solidFill>
              </a:rPr>
              <a:t>, MEDIANTE EL FORTALECIMIENTO DE SU CADENA DE VALOR.</a:t>
            </a: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346DF1-ABD6-4DB4-B802-9D4FE461A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7604" y="414337"/>
            <a:ext cx="4809123" cy="1148666"/>
          </a:xfrm>
        </p:spPr>
        <p:txBody>
          <a:bodyPr/>
          <a:lstStyle/>
          <a:p>
            <a:r>
              <a:rPr lang="es-MX" dirty="0"/>
              <a:t>EJE TEMATICO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F0982D-CC4F-4F26-8B33-BB370D59AF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98179" y="1563003"/>
            <a:ext cx="6529600" cy="738763"/>
          </a:xfrm>
        </p:spPr>
        <p:txBody>
          <a:bodyPr/>
          <a:lstStyle/>
          <a:p>
            <a:r>
              <a:rPr lang="es-MX" dirty="0"/>
              <a:t>Pequeñas y Medianas Empresas.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DB5A2FB-8188-4F46-8EC7-1FC29126A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972" y="2961778"/>
            <a:ext cx="5785945" cy="386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696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3886212-9641-4E7B-AB5E-B1BD27FE8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7626" y="172823"/>
            <a:ext cx="6524844" cy="987856"/>
          </a:xfrm>
        </p:spPr>
        <p:txBody>
          <a:bodyPr/>
          <a:lstStyle/>
          <a:p>
            <a:r>
              <a:rPr lang="es-ES_tradnl" b="1" dirty="0"/>
              <a:t>INTRODUCCION</a:t>
            </a:r>
          </a:p>
        </p:txBody>
      </p:sp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EAEE916F-5518-4B09-B19C-EA04D068F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13750" y="1160679"/>
            <a:ext cx="6650968" cy="4719859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La pesca es una fuente no solo de salud, sino también de riqueza. El empleo en el sector ha crecido más rápido que la población mundial. El sector da empleo a decenas de millones de personas y es la base de los medios de vida de cientos de millones más. (FAO, 2014)</a:t>
            </a:r>
          </a:p>
          <a:p>
            <a:endParaRPr lang="es-ES_tradn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94E4D31-86F3-4016-976F-6B19E9DFA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967" y="4620891"/>
            <a:ext cx="4688162" cy="3119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460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3">
            <a:extLst>
              <a:ext uri="{FF2B5EF4-FFF2-40B4-BE49-F238E27FC236}">
                <a16:creationId xmlns:a16="http://schemas.microsoft.com/office/drawing/2014/main" id="{B75ECE76-DB45-4279-A988-D3345A8BD6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38304" y="200519"/>
            <a:ext cx="7062896" cy="4450310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El pescado sigue siendo uno de los productos más comercializados en todo el mundo. </a:t>
            </a:r>
          </a:p>
          <a:p>
            <a:pPr algn="just"/>
            <a:r>
              <a:rPr lang="es-MX" dirty="0"/>
              <a:t>Es especialmente importante para los países en desarrollo, pues en ocasiones tiene un valor que asciende a la mitad del total de los productos que dichos países comercializan. (FAO, 2014)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E8E613E-5DF7-4F1D-B211-5B7B4A2C5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7959" y="4246079"/>
            <a:ext cx="4943033" cy="329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49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92333" y="28121"/>
            <a:ext cx="7665462" cy="1111880"/>
          </a:xfrm>
        </p:spPr>
        <p:txBody>
          <a:bodyPr>
            <a:normAutofit/>
          </a:bodyPr>
          <a:lstStyle/>
          <a:p>
            <a:r>
              <a:rPr lang="es-MX" sz="4000" b="1" dirty="0"/>
              <a:t>PLANTEAMIENTO DEL PROBLEMA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12" y="3316890"/>
            <a:ext cx="1981200" cy="2305050"/>
          </a:xfrm>
          <a:prstGeom prst="rect">
            <a:avLst/>
          </a:prstGeom>
        </p:spPr>
      </p:pic>
      <p:graphicFrame>
        <p:nvGraphicFramePr>
          <p:cNvPr id="4" name="Marcador de contenido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61021865"/>
              </p:ext>
            </p:extLst>
          </p:nvPr>
        </p:nvGraphicFramePr>
        <p:xfrm>
          <a:off x="2292333" y="968991"/>
          <a:ext cx="7370282" cy="6155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1480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0ABCDA9-42E3-46A3-8A7A-D5D41C502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5185" y="1718442"/>
            <a:ext cx="7605439" cy="5253520"/>
          </a:xfrm>
        </p:spPr>
        <p:txBody>
          <a:bodyPr>
            <a:normAutofit/>
          </a:bodyPr>
          <a:lstStyle/>
          <a:p>
            <a:pPr lvl="0"/>
            <a:r>
              <a:rPr lang="es-MX" dirty="0"/>
              <a:t>¿Cuáles son las condiciones actuales del proceso de la cadena de valor de las </a:t>
            </a:r>
            <a:r>
              <a:rPr lang="es-MX" dirty="0" err="1"/>
              <a:t>PyMEs</a:t>
            </a:r>
            <a:r>
              <a:rPr lang="es-MX" dirty="0"/>
              <a:t> pesqueras en Champotón?  </a:t>
            </a:r>
          </a:p>
          <a:p>
            <a:pPr lvl="0"/>
            <a:r>
              <a:rPr lang="es-MX" dirty="0"/>
              <a:t>¿Cuáles son las estrategias de comercialización de las </a:t>
            </a:r>
            <a:r>
              <a:rPr lang="es-MX" dirty="0" err="1"/>
              <a:t>PyMEs</a:t>
            </a:r>
            <a:r>
              <a:rPr lang="es-MX" dirty="0"/>
              <a:t> pesqueras en la localidad de Champotón, Campeche? </a:t>
            </a:r>
          </a:p>
          <a:p>
            <a:pPr lvl="0"/>
            <a:r>
              <a:rPr lang="es-MX" dirty="0"/>
              <a:t>¿De qué manera un programa sobre estrategias de comercialización de las PYMES pesqueras, fortalecería su cadena de valor?  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CC4F9B5E-5580-4649-A4F0-DD1EAC428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186" y="412751"/>
            <a:ext cx="6432276" cy="880022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PREGUNTAS DE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3741800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76126419-A105-411E-B730-C8BE667C8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359" y="412120"/>
            <a:ext cx="6991223" cy="1337852"/>
          </a:xfrm>
        </p:spPr>
        <p:txBody>
          <a:bodyPr/>
          <a:lstStyle/>
          <a:p>
            <a:r>
              <a:rPr lang="es-MX" b="1" dirty="0"/>
              <a:t>OBJETIVOS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C90BBBE-B1C9-4F95-B490-26C4B8CBB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6359" y="2060590"/>
            <a:ext cx="6991223" cy="4911371"/>
          </a:xfrm>
        </p:spPr>
        <p:txBody>
          <a:bodyPr/>
          <a:lstStyle/>
          <a:p>
            <a:r>
              <a:rPr lang="es-MX" sz="3600" b="1" dirty="0"/>
              <a:t>GENERAL.</a:t>
            </a:r>
          </a:p>
          <a:p>
            <a:pPr marL="0" indent="0" algn="just">
              <a:buNone/>
            </a:pPr>
            <a:r>
              <a:rPr lang="es-ES" sz="4000" dirty="0"/>
              <a:t>Verificar la eficacia de un programa estratégico de comercialización, basado en el fortalecimiento de la cadena de valor, para las </a:t>
            </a:r>
            <a:r>
              <a:rPr lang="es-ES" sz="4000" dirty="0" err="1"/>
              <a:t>PyMEs</a:t>
            </a:r>
            <a:r>
              <a:rPr lang="es-ES" sz="4000" dirty="0"/>
              <a:t> pesqueras del municipio de Champotón, Campeche. </a:t>
            </a:r>
            <a:endParaRPr lang="es-MX" sz="4000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26433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76126419-A105-411E-B730-C8BE667C8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359" y="412120"/>
            <a:ext cx="6991223" cy="1337852"/>
          </a:xfrm>
        </p:spPr>
        <p:txBody>
          <a:bodyPr>
            <a:normAutofit/>
          </a:bodyPr>
          <a:lstStyle/>
          <a:p>
            <a:r>
              <a:rPr lang="es-MX" sz="5400" b="1" dirty="0"/>
              <a:t>OBJETIVOS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C90BBBE-B1C9-4F95-B490-26C4B8CBB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6359" y="1403132"/>
            <a:ext cx="7520151" cy="5568830"/>
          </a:xfrm>
        </p:spPr>
        <p:txBody>
          <a:bodyPr>
            <a:normAutofit lnSpcReduction="10000"/>
          </a:bodyPr>
          <a:lstStyle/>
          <a:p>
            <a:r>
              <a:rPr lang="es-MX" sz="3600" b="1" dirty="0"/>
              <a:t>ESPECIFICOS.</a:t>
            </a:r>
          </a:p>
          <a:p>
            <a:pPr lvl="0" algn="just"/>
            <a:r>
              <a:rPr lang="es-ES" dirty="0"/>
              <a:t>Identificar las estrategias de comercialización </a:t>
            </a:r>
            <a:r>
              <a:rPr lang="es-MX" dirty="0"/>
              <a:t>implementadas por las PYMES del sector pesquero en el municipio de Champotón, Campeche. </a:t>
            </a:r>
          </a:p>
          <a:p>
            <a:pPr lvl="0" algn="just"/>
            <a:r>
              <a:rPr lang="es-MX" dirty="0"/>
              <a:t>Determinar los elementos que debe tener un programa de mejoramiento de comercialización en PYMES pesqueras basado en el enfoque de cadenas de valor.</a:t>
            </a:r>
          </a:p>
          <a:p>
            <a:pPr lvl="0" algn="just"/>
            <a:r>
              <a:rPr lang="es-MX" dirty="0"/>
              <a:t>Diseñar el programa de estrategias de comercialización para las PYMES participantes.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105422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</TotalTime>
  <Words>555</Words>
  <Application>Microsoft Office PowerPoint</Application>
  <PresentationFormat>Personalizado</PresentationFormat>
  <Paragraphs>77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Tema de Office</vt:lpstr>
      <vt:lpstr>De la Cruz Briceño Karla</vt:lpstr>
      <vt:lpstr>PROGRAMA ESTRATEGIAS DE COMERCIALIZACIÓN PARA PYMES DEL SECTOR PESQUERO EN CHAMPOTÓN, MEDIANTE EL FORTALECIMIENTO DE SU CADENA DE VALOR.</vt:lpstr>
      <vt:lpstr>EJE TEMATICO</vt:lpstr>
      <vt:lpstr>INTRODUCCION</vt:lpstr>
      <vt:lpstr>Presentación de PowerPoint</vt:lpstr>
      <vt:lpstr>PLANTEAMIENTO DEL PROBLEMA</vt:lpstr>
      <vt:lpstr>PREGUNTAS DE INVESTIGACIÓN</vt:lpstr>
      <vt:lpstr>OBJETIVOS</vt:lpstr>
      <vt:lpstr>OBJETIVOS</vt:lpstr>
      <vt:lpstr>HIPOTESIS.</vt:lpstr>
      <vt:lpstr>JUSTIFICACIÓN.</vt:lpstr>
      <vt:lpstr>LIMITACIONES AL ESTUDIO</vt:lpstr>
      <vt:lpstr>DELIMITACIONES DEL ESTUDIO.</vt:lpstr>
      <vt:lpstr>REVISION DE LA LITERATURA</vt:lpstr>
      <vt:lpstr>METODOLOGIA</vt:lpstr>
      <vt:lpstr>METODOLOGIA</vt:lpstr>
      <vt:lpstr>METODOLOGIA</vt:lpstr>
      <vt:lpstr>METODOLOGIA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30</cp:revision>
  <dcterms:created xsi:type="dcterms:W3CDTF">2016-12-02T19:37:17Z</dcterms:created>
  <dcterms:modified xsi:type="dcterms:W3CDTF">2019-02-11T16:36:12Z</dcterms:modified>
</cp:coreProperties>
</file>