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  <p:sldId id="261" r:id="rId3"/>
    <p:sldId id="285" r:id="rId4"/>
    <p:sldId id="264" r:id="rId5"/>
    <p:sldId id="262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9" r:id="rId15"/>
    <p:sldId id="280" r:id="rId16"/>
    <p:sldId id="275" r:id="rId17"/>
    <p:sldId id="276" r:id="rId18"/>
    <p:sldId id="277" r:id="rId19"/>
    <p:sldId id="284" r:id="rId20"/>
    <p:sldId id="281" r:id="rId21"/>
    <p:sldId id="282" r:id="rId22"/>
    <p:sldId id="283" r:id="rId23"/>
    <p:sldId id="263" r:id="rId24"/>
  </p:sldIdLst>
  <p:sldSz cx="10080625" cy="774065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FFBDBD"/>
    <a:srgbClr val="FF9966"/>
    <a:srgbClr val="A9FF53"/>
    <a:srgbClr val="FF0066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28" autoAdjust="0"/>
    <p:restoredTop sz="94674"/>
  </p:normalViewPr>
  <p:slideViewPr>
    <p:cSldViewPr snapToGrid="0" snapToObjects="1">
      <p:cViewPr varScale="1">
        <p:scale>
          <a:sx n="62" d="100"/>
          <a:sy n="62" d="100"/>
        </p:scale>
        <p:origin x="13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g"/><Relationship Id="rId4" Type="http://schemas.openxmlformats.org/officeDocument/2006/relationships/image" Target="../media/image8.jpe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g"/><Relationship Id="rId4" Type="http://schemas.openxmlformats.org/officeDocument/2006/relationships/image" Target="../media/image8.jpe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52A7DC-EE56-47EC-A358-491E50664C96}" type="doc">
      <dgm:prSet loTypeId="urn:microsoft.com/office/officeart/2005/8/layout/vList3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ES"/>
        </a:p>
      </dgm:t>
    </dgm:pt>
    <dgm:pt modelId="{5BC34A81-C2FC-4F40-9F5B-3F961DE9299D}">
      <dgm:prSet phldrT="[Texto]" custT="1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pPr algn="l"/>
          <a:r>
            <a:rPr lang="es-ES" sz="2600" dirty="0" smtClean="0">
              <a:latin typeface="+mn-lt"/>
              <a:cs typeface="Times New Roman" panose="02020603050405020304" pitchFamily="18" charset="0"/>
            </a:rPr>
            <a:t>El Centro de Investigación:</a:t>
          </a:r>
        </a:p>
        <a:p>
          <a:pPr algn="l"/>
          <a:r>
            <a:rPr lang="es-ES" sz="2600" dirty="0" smtClean="0">
              <a:latin typeface="+mn-lt"/>
              <a:cs typeface="Times New Roman" panose="02020603050405020304" pitchFamily="18" charset="0"/>
            </a:rPr>
            <a:t>* Forma capital humano (posgrados).</a:t>
          </a:r>
        </a:p>
        <a:p>
          <a:pPr algn="l"/>
          <a:r>
            <a:rPr lang="es-ES" sz="2600" dirty="0" smtClean="0">
              <a:latin typeface="+mn-lt"/>
              <a:cs typeface="Times New Roman" panose="02020603050405020304" pitchFamily="18" charset="0"/>
            </a:rPr>
            <a:t>* Avalados: SEP, </a:t>
          </a:r>
          <a:r>
            <a:rPr lang="es-ES" sz="2600" dirty="0" err="1" smtClean="0">
              <a:latin typeface="+mn-lt"/>
              <a:cs typeface="Times New Roman" panose="02020603050405020304" pitchFamily="18" charset="0"/>
            </a:rPr>
            <a:t>Conacyt</a:t>
          </a:r>
          <a:r>
            <a:rPr lang="es-ES" sz="2600" dirty="0" smtClean="0">
              <a:latin typeface="+mn-lt"/>
              <a:cs typeface="Times New Roman" panose="02020603050405020304" pitchFamily="18" charset="0"/>
            </a:rPr>
            <a:t>.</a:t>
          </a:r>
          <a:endParaRPr lang="es-ES" sz="2600" dirty="0">
            <a:latin typeface="+mn-lt"/>
            <a:cs typeface="Times New Roman" panose="02020603050405020304" pitchFamily="18" charset="0"/>
          </a:endParaRPr>
        </a:p>
      </dgm:t>
    </dgm:pt>
    <dgm:pt modelId="{5E6A8C89-1AF0-444D-A7DC-551A3A5644B5}" type="parTrans" cxnId="{19DA623B-4410-4F4A-9833-491C67C20C9B}">
      <dgm:prSet/>
      <dgm:spPr/>
      <dgm:t>
        <a:bodyPr/>
        <a:lstStyle/>
        <a:p>
          <a:endParaRPr lang="es-ES" sz="2600">
            <a:latin typeface="+mn-lt"/>
            <a:cs typeface="Times New Roman" panose="02020603050405020304" pitchFamily="18" charset="0"/>
          </a:endParaRPr>
        </a:p>
      </dgm:t>
    </dgm:pt>
    <dgm:pt modelId="{ADC61659-E46B-47B4-8067-0D8256B7888C}" type="sibTrans" cxnId="{19DA623B-4410-4F4A-9833-491C67C20C9B}">
      <dgm:prSet/>
      <dgm:spPr/>
      <dgm:t>
        <a:bodyPr/>
        <a:lstStyle/>
        <a:p>
          <a:endParaRPr lang="es-ES" sz="2600">
            <a:latin typeface="+mn-lt"/>
            <a:cs typeface="Times New Roman" panose="02020603050405020304" pitchFamily="18" charset="0"/>
          </a:endParaRPr>
        </a:p>
      </dgm:t>
    </dgm:pt>
    <dgm:pt modelId="{55CD0418-1FEF-41AD-BE1E-E64A5B82B07B}">
      <dgm:prSet phldrT="[Texto]" custT="1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pPr marL="261938" indent="0" algn="l"/>
          <a:r>
            <a:rPr lang="es-ES" sz="2600" dirty="0" smtClean="0">
              <a:latin typeface="+mn-lt"/>
              <a:cs typeface="Times New Roman" panose="02020603050405020304" pitchFamily="18" charset="0"/>
            </a:rPr>
            <a:t>Realiza muy pocas contrataciones, desde hace 17 años.</a:t>
          </a:r>
        </a:p>
        <a:p>
          <a:pPr marL="261938" indent="0" algn="l"/>
          <a:r>
            <a:rPr lang="es-ES" sz="2600" dirty="0" smtClean="0">
              <a:latin typeface="+mn-lt"/>
              <a:cs typeface="Times New Roman" panose="02020603050405020304" pitchFamily="18" charset="0"/>
            </a:rPr>
            <a:t>* Plantilla de profesores están en edad media de la vida (55-60 años).</a:t>
          </a:r>
          <a:endParaRPr lang="es-ES" sz="2600" dirty="0">
            <a:latin typeface="+mn-lt"/>
            <a:cs typeface="Times New Roman" panose="02020603050405020304" pitchFamily="18" charset="0"/>
          </a:endParaRPr>
        </a:p>
      </dgm:t>
    </dgm:pt>
    <dgm:pt modelId="{6F728707-7798-4B40-B61E-F72AC9269995}" type="parTrans" cxnId="{2E1DB9EE-C165-4FD0-B495-641FC8FCA816}">
      <dgm:prSet/>
      <dgm:spPr/>
      <dgm:t>
        <a:bodyPr/>
        <a:lstStyle/>
        <a:p>
          <a:endParaRPr lang="es-ES" sz="2600">
            <a:latin typeface="+mn-lt"/>
            <a:cs typeface="Times New Roman" panose="02020603050405020304" pitchFamily="18" charset="0"/>
          </a:endParaRPr>
        </a:p>
      </dgm:t>
    </dgm:pt>
    <dgm:pt modelId="{03A79736-26AB-444B-A0CC-C706A3648012}" type="sibTrans" cxnId="{2E1DB9EE-C165-4FD0-B495-641FC8FCA816}">
      <dgm:prSet/>
      <dgm:spPr/>
      <dgm:t>
        <a:bodyPr/>
        <a:lstStyle/>
        <a:p>
          <a:endParaRPr lang="es-ES" sz="2600">
            <a:latin typeface="+mn-lt"/>
            <a:cs typeface="Times New Roman" panose="02020603050405020304" pitchFamily="18" charset="0"/>
          </a:endParaRPr>
        </a:p>
      </dgm:t>
    </dgm:pt>
    <dgm:pt modelId="{ED12C756-FF90-4172-A52B-A7C142069EE6}">
      <dgm:prSet phldrT="[Texto]" custT="1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pPr algn="l"/>
          <a:r>
            <a:rPr lang="es-ES" sz="2600" dirty="0" smtClean="0">
              <a:latin typeface="+mn-lt"/>
              <a:cs typeface="Times New Roman" panose="02020603050405020304" pitchFamily="18" charset="0"/>
            </a:rPr>
            <a:t>La organización corre el riesgo de no realizar una transferencia de conocimiento del personal que se retirará.</a:t>
          </a:r>
          <a:endParaRPr lang="es-ES" sz="2600" dirty="0">
            <a:latin typeface="+mn-lt"/>
            <a:cs typeface="Times New Roman" panose="02020603050405020304" pitchFamily="18" charset="0"/>
          </a:endParaRPr>
        </a:p>
      </dgm:t>
    </dgm:pt>
    <dgm:pt modelId="{5DD598F4-4050-4DA7-A4BE-9CA18AD17675}" type="parTrans" cxnId="{CF28753C-BF9C-44AB-BD91-6E94E20CDEAE}">
      <dgm:prSet/>
      <dgm:spPr/>
      <dgm:t>
        <a:bodyPr/>
        <a:lstStyle/>
        <a:p>
          <a:endParaRPr lang="es-ES" sz="2600">
            <a:latin typeface="+mn-lt"/>
            <a:cs typeface="Times New Roman" panose="02020603050405020304" pitchFamily="18" charset="0"/>
          </a:endParaRPr>
        </a:p>
      </dgm:t>
    </dgm:pt>
    <dgm:pt modelId="{B898A05B-7C3E-4CF2-BC86-46DB39C3DE1C}" type="sibTrans" cxnId="{CF28753C-BF9C-44AB-BD91-6E94E20CDEAE}">
      <dgm:prSet/>
      <dgm:spPr/>
      <dgm:t>
        <a:bodyPr/>
        <a:lstStyle/>
        <a:p>
          <a:endParaRPr lang="es-ES" sz="2600">
            <a:latin typeface="+mn-lt"/>
            <a:cs typeface="Times New Roman" panose="02020603050405020304" pitchFamily="18" charset="0"/>
          </a:endParaRPr>
        </a:p>
      </dgm:t>
    </dgm:pt>
    <dgm:pt modelId="{2019C2EA-7EC0-40A9-959F-14F0B726F99A}">
      <dgm:prSet phldrT="[Texto]" custT="1"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pPr algn="l"/>
          <a:r>
            <a:rPr lang="es-ES" sz="2600" dirty="0" smtClean="0">
              <a:latin typeface="+mn-lt"/>
              <a:cs typeface="Times New Roman" panose="02020603050405020304" pitchFamily="18" charset="0"/>
            </a:rPr>
            <a:t>De no atender la problemática:                   No se contará con personal técnico altamente capacitado y certificado en posgrados.</a:t>
          </a:r>
          <a:endParaRPr lang="es-ES" sz="2600" dirty="0">
            <a:latin typeface="+mn-lt"/>
            <a:cs typeface="Times New Roman" panose="02020603050405020304" pitchFamily="18" charset="0"/>
          </a:endParaRPr>
        </a:p>
      </dgm:t>
    </dgm:pt>
    <dgm:pt modelId="{C94E5C97-7345-4306-AB33-7B2413A2C109}" type="parTrans" cxnId="{CD3A04BB-078A-4AEF-8C4B-0CA0294D2861}">
      <dgm:prSet/>
      <dgm:spPr/>
      <dgm:t>
        <a:bodyPr/>
        <a:lstStyle/>
        <a:p>
          <a:endParaRPr lang="es-ES" sz="2600">
            <a:latin typeface="+mn-lt"/>
            <a:cs typeface="Times New Roman" panose="02020603050405020304" pitchFamily="18" charset="0"/>
          </a:endParaRPr>
        </a:p>
      </dgm:t>
    </dgm:pt>
    <dgm:pt modelId="{E48554D6-97C5-4A44-82E6-6BEDE619C926}" type="sibTrans" cxnId="{CD3A04BB-078A-4AEF-8C4B-0CA0294D2861}">
      <dgm:prSet/>
      <dgm:spPr/>
      <dgm:t>
        <a:bodyPr/>
        <a:lstStyle/>
        <a:p>
          <a:endParaRPr lang="es-ES" sz="2600">
            <a:latin typeface="+mn-lt"/>
            <a:cs typeface="Times New Roman" panose="02020603050405020304" pitchFamily="18" charset="0"/>
          </a:endParaRPr>
        </a:p>
      </dgm:t>
    </dgm:pt>
    <dgm:pt modelId="{8544A82C-3ADF-439E-9D3D-091110A94552}" type="pres">
      <dgm:prSet presAssocID="{0E52A7DC-EE56-47EC-A358-491E50664C9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6D5C824-ECF3-4A66-9867-1E2EA92436AC}" type="pres">
      <dgm:prSet presAssocID="{5BC34A81-C2FC-4F40-9F5B-3F961DE9299D}" presName="composite" presStyleCnt="0"/>
      <dgm:spPr/>
    </dgm:pt>
    <dgm:pt modelId="{692DE7D9-AAEB-4CC1-AE78-D7FF24FE843E}" type="pres">
      <dgm:prSet presAssocID="{5BC34A81-C2FC-4F40-9F5B-3F961DE9299D}" presName="imgShp" presStyleLbl="fgImgPlace1" presStyleIdx="0" presStyleCnt="4" custLinFactNeighborX="79851" custLinFactNeighborY="-21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endParaRPr lang="es-ES"/>
        </a:p>
      </dgm:t>
    </dgm:pt>
    <dgm:pt modelId="{5368D13E-08B0-47A3-8DA0-81FE11ACA0C5}" type="pres">
      <dgm:prSet presAssocID="{5BC34A81-C2FC-4F40-9F5B-3F961DE9299D}" presName="txShp" presStyleLbl="node1" presStyleIdx="0" presStyleCnt="4" custLinFactNeighborX="1486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5EF4D0-5293-47F6-8A07-4DA676CEEE40}" type="pres">
      <dgm:prSet presAssocID="{ADC61659-E46B-47B4-8067-0D8256B7888C}" presName="spacing" presStyleCnt="0"/>
      <dgm:spPr/>
    </dgm:pt>
    <dgm:pt modelId="{93BB80B9-C741-4F6A-824F-9EE24D92BE12}" type="pres">
      <dgm:prSet presAssocID="{55CD0418-1FEF-41AD-BE1E-E64A5B82B07B}" presName="composite" presStyleCnt="0"/>
      <dgm:spPr/>
    </dgm:pt>
    <dgm:pt modelId="{31EB016B-1C61-43CC-9694-954F080AC8B2}" type="pres">
      <dgm:prSet presAssocID="{55CD0418-1FEF-41AD-BE1E-E64A5B82B07B}" presName="imgShp" presStyleLbl="fgImgPlace1" presStyleIdx="1" presStyleCnt="4" custLinFactNeighborX="79851" custLinFactNeighborY="-211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endParaRPr lang="es-ES"/>
        </a:p>
      </dgm:t>
    </dgm:pt>
    <dgm:pt modelId="{1AD60E30-7FDB-407F-9271-24314D227137}" type="pres">
      <dgm:prSet presAssocID="{55CD0418-1FEF-41AD-BE1E-E64A5B82B07B}" presName="txShp" presStyleLbl="node1" presStyleIdx="1" presStyleCnt="4" custScaleX="104358" custScaleY="118963" custLinFactNeighborX="1377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A76C381-A94C-4E7A-A2CB-11A60798DEAF}" type="pres">
      <dgm:prSet presAssocID="{03A79736-26AB-444B-A0CC-C706A3648012}" presName="spacing" presStyleCnt="0"/>
      <dgm:spPr/>
    </dgm:pt>
    <dgm:pt modelId="{29280AA6-748A-4128-B25B-01CFF77E00C7}" type="pres">
      <dgm:prSet presAssocID="{ED12C756-FF90-4172-A52B-A7C142069EE6}" presName="composite" presStyleCnt="0"/>
      <dgm:spPr/>
    </dgm:pt>
    <dgm:pt modelId="{54AD98EB-BA7B-42C3-960B-A3847E4C7EFD}" type="pres">
      <dgm:prSet presAssocID="{ED12C756-FF90-4172-A52B-A7C142069EE6}" presName="imgShp" presStyleLbl="fgImgPlace1" presStyleIdx="2" presStyleCnt="4" custLinFactNeighborX="79851" custLinFactNeighborY="-21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endParaRPr lang="es-ES"/>
        </a:p>
      </dgm:t>
    </dgm:pt>
    <dgm:pt modelId="{657F8D8E-A8E4-47FF-80E7-F4B233240B7F}" type="pres">
      <dgm:prSet presAssocID="{ED12C756-FF90-4172-A52B-A7C142069EE6}" presName="txShp" presStyleLbl="node1" presStyleIdx="2" presStyleCnt="4" custScaleY="112136" custLinFactNeighborX="1486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57A6374-2F2E-4541-AFCB-34D74A89C38F}" type="pres">
      <dgm:prSet presAssocID="{B898A05B-7C3E-4CF2-BC86-46DB39C3DE1C}" presName="spacing" presStyleCnt="0"/>
      <dgm:spPr/>
    </dgm:pt>
    <dgm:pt modelId="{58BB43F4-D140-43C3-8F6D-E1616CDD5069}" type="pres">
      <dgm:prSet presAssocID="{2019C2EA-7EC0-40A9-959F-14F0B726F99A}" presName="composite" presStyleCnt="0"/>
      <dgm:spPr/>
    </dgm:pt>
    <dgm:pt modelId="{3A34BEF9-0DE9-43B7-910D-8ED5C28529EC}" type="pres">
      <dgm:prSet presAssocID="{2019C2EA-7EC0-40A9-959F-14F0B726F99A}" presName="imgShp" presStyleLbl="fgImgPlace1" presStyleIdx="3" presStyleCnt="4" custLinFactNeighborX="79851" custLinFactNeighborY="-211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endParaRPr lang="es-ES"/>
        </a:p>
      </dgm:t>
    </dgm:pt>
    <dgm:pt modelId="{96FDCCD4-3262-4E45-AD91-E76982B66C76}" type="pres">
      <dgm:prSet presAssocID="{2019C2EA-7EC0-40A9-959F-14F0B726F99A}" presName="txShp" presStyleLbl="node1" presStyleIdx="3" presStyleCnt="4" custScaleY="124740" custLinFactNeighborX="1486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E1DB9EE-C165-4FD0-B495-641FC8FCA816}" srcId="{0E52A7DC-EE56-47EC-A358-491E50664C96}" destId="{55CD0418-1FEF-41AD-BE1E-E64A5B82B07B}" srcOrd="1" destOrd="0" parTransId="{6F728707-7798-4B40-B61E-F72AC9269995}" sibTransId="{03A79736-26AB-444B-A0CC-C706A3648012}"/>
    <dgm:cxn modelId="{CF28753C-BF9C-44AB-BD91-6E94E20CDEAE}" srcId="{0E52A7DC-EE56-47EC-A358-491E50664C96}" destId="{ED12C756-FF90-4172-A52B-A7C142069EE6}" srcOrd="2" destOrd="0" parTransId="{5DD598F4-4050-4DA7-A4BE-9CA18AD17675}" sibTransId="{B898A05B-7C3E-4CF2-BC86-46DB39C3DE1C}"/>
    <dgm:cxn modelId="{41F0F5E6-173D-4F3A-BE3A-C82B6B95A9D3}" type="presOf" srcId="{5BC34A81-C2FC-4F40-9F5B-3F961DE9299D}" destId="{5368D13E-08B0-47A3-8DA0-81FE11ACA0C5}" srcOrd="0" destOrd="0" presId="urn:microsoft.com/office/officeart/2005/8/layout/vList3"/>
    <dgm:cxn modelId="{CD3A04BB-078A-4AEF-8C4B-0CA0294D2861}" srcId="{0E52A7DC-EE56-47EC-A358-491E50664C96}" destId="{2019C2EA-7EC0-40A9-959F-14F0B726F99A}" srcOrd="3" destOrd="0" parTransId="{C94E5C97-7345-4306-AB33-7B2413A2C109}" sibTransId="{E48554D6-97C5-4A44-82E6-6BEDE619C926}"/>
    <dgm:cxn modelId="{19DA623B-4410-4F4A-9833-491C67C20C9B}" srcId="{0E52A7DC-EE56-47EC-A358-491E50664C96}" destId="{5BC34A81-C2FC-4F40-9F5B-3F961DE9299D}" srcOrd="0" destOrd="0" parTransId="{5E6A8C89-1AF0-444D-A7DC-551A3A5644B5}" sibTransId="{ADC61659-E46B-47B4-8067-0D8256B7888C}"/>
    <dgm:cxn modelId="{1CC85840-B93D-48B6-BF91-E94DBDDE4D09}" type="presOf" srcId="{55CD0418-1FEF-41AD-BE1E-E64A5B82B07B}" destId="{1AD60E30-7FDB-407F-9271-24314D227137}" srcOrd="0" destOrd="0" presId="urn:microsoft.com/office/officeart/2005/8/layout/vList3"/>
    <dgm:cxn modelId="{BBF987F6-8860-44F6-8D92-451FDB9F66F9}" type="presOf" srcId="{0E52A7DC-EE56-47EC-A358-491E50664C96}" destId="{8544A82C-3ADF-439E-9D3D-091110A94552}" srcOrd="0" destOrd="0" presId="urn:microsoft.com/office/officeart/2005/8/layout/vList3"/>
    <dgm:cxn modelId="{592E1C95-4C83-4FFA-BF0B-A08A63216EED}" type="presOf" srcId="{2019C2EA-7EC0-40A9-959F-14F0B726F99A}" destId="{96FDCCD4-3262-4E45-AD91-E76982B66C76}" srcOrd="0" destOrd="0" presId="urn:microsoft.com/office/officeart/2005/8/layout/vList3"/>
    <dgm:cxn modelId="{1EE3A8E1-BF0E-4BB3-AF00-0C1CDCBCED4A}" type="presOf" srcId="{ED12C756-FF90-4172-A52B-A7C142069EE6}" destId="{657F8D8E-A8E4-47FF-80E7-F4B233240B7F}" srcOrd="0" destOrd="0" presId="urn:microsoft.com/office/officeart/2005/8/layout/vList3"/>
    <dgm:cxn modelId="{D17A243C-924F-497F-A6AA-C562592FDA17}" type="presParOf" srcId="{8544A82C-3ADF-439E-9D3D-091110A94552}" destId="{36D5C824-ECF3-4A66-9867-1E2EA92436AC}" srcOrd="0" destOrd="0" presId="urn:microsoft.com/office/officeart/2005/8/layout/vList3"/>
    <dgm:cxn modelId="{E8E401EB-EC97-4629-945F-AEE94064C015}" type="presParOf" srcId="{36D5C824-ECF3-4A66-9867-1E2EA92436AC}" destId="{692DE7D9-AAEB-4CC1-AE78-D7FF24FE843E}" srcOrd="0" destOrd="0" presId="urn:microsoft.com/office/officeart/2005/8/layout/vList3"/>
    <dgm:cxn modelId="{00C55769-6AF8-4147-89A4-8702C42FB0C8}" type="presParOf" srcId="{36D5C824-ECF3-4A66-9867-1E2EA92436AC}" destId="{5368D13E-08B0-47A3-8DA0-81FE11ACA0C5}" srcOrd="1" destOrd="0" presId="urn:microsoft.com/office/officeart/2005/8/layout/vList3"/>
    <dgm:cxn modelId="{05B0ACDC-C5B7-4D22-A617-431A87FF1275}" type="presParOf" srcId="{8544A82C-3ADF-439E-9D3D-091110A94552}" destId="{015EF4D0-5293-47F6-8A07-4DA676CEEE40}" srcOrd="1" destOrd="0" presId="urn:microsoft.com/office/officeart/2005/8/layout/vList3"/>
    <dgm:cxn modelId="{D312A736-53C8-43E7-BCFD-F5CD4C0DE593}" type="presParOf" srcId="{8544A82C-3ADF-439E-9D3D-091110A94552}" destId="{93BB80B9-C741-4F6A-824F-9EE24D92BE12}" srcOrd="2" destOrd="0" presId="urn:microsoft.com/office/officeart/2005/8/layout/vList3"/>
    <dgm:cxn modelId="{743593CA-4226-4D70-8949-7E9CC60FC95A}" type="presParOf" srcId="{93BB80B9-C741-4F6A-824F-9EE24D92BE12}" destId="{31EB016B-1C61-43CC-9694-954F080AC8B2}" srcOrd="0" destOrd="0" presId="urn:microsoft.com/office/officeart/2005/8/layout/vList3"/>
    <dgm:cxn modelId="{00251F49-DA11-4CFE-9755-27A0F7D376BE}" type="presParOf" srcId="{93BB80B9-C741-4F6A-824F-9EE24D92BE12}" destId="{1AD60E30-7FDB-407F-9271-24314D227137}" srcOrd="1" destOrd="0" presId="urn:microsoft.com/office/officeart/2005/8/layout/vList3"/>
    <dgm:cxn modelId="{252850FA-80DA-4B0D-8D5C-DC6EE96AA6B6}" type="presParOf" srcId="{8544A82C-3ADF-439E-9D3D-091110A94552}" destId="{9A76C381-A94C-4E7A-A2CB-11A60798DEAF}" srcOrd="3" destOrd="0" presId="urn:microsoft.com/office/officeart/2005/8/layout/vList3"/>
    <dgm:cxn modelId="{C4E443FB-B961-4213-9948-1E5D5314F3F8}" type="presParOf" srcId="{8544A82C-3ADF-439E-9D3D-091110A94552}" destId="{29280AA6-748A-4128-B25B-01CFF77E00C7}" srcOrd="4" destOrd="0" presId="urn:microsoft.com/office/officeart/2005/8/layout/vList3"/>
    <dgm:cxn modelId="{F953233F-D60E-4DCE-8DE5-92A4BE05B4E9}" type="presParOf" srcId="{29280AA6-748A-4128-B25B-01CFF77E00C7}" destId="{54AD98EB-BA7B-42C3-960B-A3847E4C7EFD}" srcOrd="0" destOrd="0" presId="urn:microsoft.com/office/officeart/2005/8/layout/vList3"/>
    <dgm:cxn modelId="{A6363755-CE7F-41CC-85D8-BF89C63796F2}" type="presParOf" srcId="{29280AA6-748A-4128-B25B-01CFF77E00C7}" destId="{657F8D8E-A8E4-47FF-80E7-F4B233240B7F}" srcOrd="1" destOrd="0" presId="urn:microsoft.com/office/officeart/2005/8/layout/vList3"/>
    <dgm:cxn modelId="{54B27CCE-AD5D-45B9-ADB9-CEC65B0E9EBD}" type="presParOf" srcId="{8544A82C-3ADF-439E-9D3D-091110A94552}" destId="{F57A6374-2F2E-4541-AFCB-34D74A89C38F}" srcOrd="5" destOrd="0" presId="urn:microsoft.com/office/officeart/2005/8/layout/vList3"/>
    <dgm:cxn modelId="{97B79422-098B-40CD-954A-AA812837110B}" type="presParOf" srcId="{8544A82C-3ADF-439E-9D3D-091110A94552}" destId="{58BB43F4-D140-43C3-8F6D-E1616CDD5069}" srcOrd="6" destOrd="0" presId="urn:microsoft.com/office/officeart/2005/8/layout/vList3"/>
    <dgm:cxn modelId="{6F02C9F9-EDA3-48E7-8370-5B0F2E099776}" type="presParOf" srcId="{58BB43F4-D140-43C3-8F6D-E1616CDD5069}" destId="{3A34BEF9-0DE9-43B7-910D-8ED5C28529EC}" srcOrd="0" destOrd="0" presId="urn:microsoft.com/office/officeart/2005/8/layout/vList3"/>
    <dgm:cxn modelId="{DBF22551-A976-4082-A786-7A7FC3F655BE}" type="presParOf" srcId="{58BB43F4-D140-43C3-8F6D-E1616CDD5069}" destId="{96FDCCD4-3262-4E45-AD91-E76982B66C7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367427-CCDD-429D-9E06-C3FF144145C4}" type="doc">
      <dgm:prSet loTypeId="urn:microsoft.com/office/officeart/2005/8/layout/chevron2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9BFC03FE-7389-464A-9677-8A9ED03430D5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algn="l"/>
          <a:endParaRPr lang="es-ES" sz="2800" dirty="0">
            <a:latin typeface="+mn-lt"/>
            <a:cs typeface="Times New Roman" panose="02020603050405020304" pitchFamily="18" charset="0"/>
          </a:endParaRPr>
        </a:p>
      </dgm:t>
    </dgm:pt>
    <dgm:pt modelId="{3B0F3EAC-1C62-4F1E-A804-4952A8B522FF}" type="sibTrans" cxnId="{9F9EA4FD-42C7-49D4-8F40-CCFBDD38FEA2}">
      <dgm:prSet/>
      <dgm:spPr/>
      <dgm:t>
        <a:bodyPr/>
        <a:lstStyle/>
        <a:p>
          <a:pPr algn="l"/>
          <a:endParaRPr lang="es-ES" sz="2800">
            <a:latin typeface="+mn-lt"/>
            <a:cs typeface="Times New Roman" panose="02020603050405020304" pitchFamily="18" charset="0"/>
          </a:endParaRPr>
        </a:p>
      </dgm:t>
    </dgm:pt>
    <dgm:pt modelId="{00BB5076-08FC-459C-AC27-5034E25861A7}" type="parTrans" cxnId="{9F9EA4FD-42C7-49D4-8F40-CCFBDD38FEA2}">
      <dgm:prSet/>
      <dgm:spPr/>
      <dgm:t>
        <a:bodyPr/>
        <a:lstStyle/>
        <a:p>
          <a:pPr algn="l"/>
          <a:endParaRPr lang="es-ES" sz="2800">
            <a:latin typeface="+mn-lt"/>
            <a:cs typeface="Times New Roman" panose="02020603050405020304" pitchFamily="18" charset="0"/>
          </a:endParaRPr>
        </a:p>
      </dgm:t>
    </dgm:pt>
    <dgm:pt modelId="{011B6483-90D7-40BF-AF41-01392C38EC6B}">
      <dgm:prSet phldrT="[Texto]" custT="1"/>
      <dgm:spPr>
        <a:ln>
          <a:solidFill>
            <a:schemeClr val="bg1">
              <a:lumMod val="75000"/>
            </a:schemeClr>
          </a:solidFill>
        </a:ln>
      </dgm:spPr>
      <dgm:t>
        <a:bodyPr/>
        <a:lstStyle/>
        <a:p>
          <a:pPr marL="228600" indent="-228600">
            <a:lnSpc>
              <a:spcPct val="100000"/>
            </a:lnSpc>
            <a:spcAft>
              <a:spcPct val="15000"/>
            </a:spcAft>
          </a:pPr>
          <a:r>
            <a:rPr lang="es-MX" sz="2800" b="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¿Qué elementos integrar en el diseño de un sistema de planes de sucesión,</a:t>
          </a:r>
          <a:endParaRPr lang="es-ES" sz="2800" dirty="0">
            <a:latin typeface="+mn-lt"/>
            <a:cs typeface="Times New Roman" panose="02020603050405020304" pitchFamily="18" charset="0"/>
          </a:endParaRPr>
        </a:p>
      </dgm:t>
    </dgm:pt>
    <dgm:pt modelId="{711E91F3-309E-49AB-9253-0C83788CB50E}" type="parTrans" cxnId="{79945421-C83C-48AE-A522-43AC9EC28CB6}">
      <dgm:prSet/>
      <dgm:spPr/>
      <dgm:t>
        <a:bodyPr/>
        <a:lstStyle/>
        <a:p>
          <a:endParaRPr lang="es-ES" sz="2800">
            <a:latin typeface="+mn-lt"/>
            <a:cs typeface="Times New Roman" panose="02020603050405020304" pitchFamily="18" charset="0"/>
          </a:endParaRPr>
        </a:p>
      </dgm:t>
    </dgm:pt>
    <dgm:pt modelId="{0E684827-8059-4B01-B234-2071A1191218}" type="sibTrans" cxnId="{79945421-C83C-48AE-A522-43AC9EC28CB6}">
      <dgm:prSet/>
      <dgm:spPr/>
      <dgm:t>
        <a:bodyPr/>
        <a:lstStyle/>
        <a:p>
          <a:endParaRPr lang="es-ES" sz="2800">
            <a:latin typeface="+mn-lt"/>
            <a:cs typeface="Times New Roman" panose="02020603050405020304" pitchFamily="18" charset="0"/>
          </a:endParaRPr>
        </a:p>
      </dgm:t>
    </dgm:pt>
    <dgm:pt modelId="{D6EBDFC3-F105-4485-B966-2D53419DB7C1}">
      <dgm:prSet custT="1"/>
      <dgm:spPr>
        <a:ln>
          <a:solidFill>
            <a:srgbClr val="CDF2C0"/>
          </a:solidFill>
        </a:ln>
      </dgm:spPr>
      <dgm:t>
        <a:bodyPr/>
        <a:lstStyle/>
        <a:p>
          <a:pPr marL="228600" indent="-228600">
            <a:lnSpc>
              <a:spcPct val="100000"/>
            </a:lnSpc>
            <a:spcAft>
              <a:spcPts val="0"/>
            </a:spcAft>
          </a:pPr>
          <a:r>
            <a:rPr lang="es-MX" sz="2800" b="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¿Cómo vincular la gestión del talento humano con los planes de sucesión,</a:t>
          </a:r>
          <a:endParaRPr lang="es-ES" sz="2800" b="0" dirty="0"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76B9216E-7DA4-43C7-A89A-4C2B402EAF89}" type="parTrans" cxnId="{E50444BA-9479-4C5E-BB58-BA901B0D7CDC}">
      <dgm:prSet/>
      <dgm:spPr/>
      <dgm:t>
        <a:bodyPr/>
        <a:lstStyle/>
        <a:p>
          <a:endParaRPr lang="es-ES" sz="2800">
            <a:latin typeface="+mn-lt"/>
            <a:cs typeface="Times New Roman" panose="02020603050405020304" pitchFamily="18" charset="0"/>
          </a:endParaRPr>
        </a:p>
      </dgm:t>
    </dgm:pt>
    <dgm:pt modelId="{8F0FC052-2BE3-40D2-92C0-BA5A0B89FAF9}" type="sibTrans" cxnId="{E50444BA-9479-4C5E-BB58-BA901B0D7CDC}">
      <dgm:prSet/>
      <dgm:spPr/>
      <dgm:t>
        <a:bodyPr/>
        <a:lstStyle/>
        <a:p>
          <a:endParaRPr lang="es-ES" sz="2800">
            <a:latin typeface="+mn-lt"/>
            <a:cs typeface="Times New Roman" panose="02020603050405020304" pitchFamily="18" charset="0"/>
          </a:endParaRPr>
        </a:p>
      </dgm:t>
    </dgm:pt>
    <dgm:pt modelId="{98B510BA-FAD6-4FF5-97CD-64AC277E166C}">
      <dgm:prSet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algn="l"/>
          <a:endParaRPr lang="es-ES" sz="2800" dirty="0">
            <a:latin typeface="+mn-lt"/>
            <a:cs typeface="Times New Roman" panose="02020603050405020304" pitchFamily="18" charset="0"/>
          </a:endParaRPr>
        </a:p>
      </dgm:t>
    </dgm:pt>
    <dgm:pt modelId="{7C9E00C1-9989-4DAE-B22C-44E5FC76D74E}" type="sibTrans" cxnId="{A1E235FB-984A-421C-BC52-8639892E6EDE}">
      <dgm:prSet/>
      <dgm:spPr/>
      <dgm:t>
        <a:bodyPr/>
        <a:lstStyle/>
        <a:p>
          <a:pPr algn="l"/>
          <a:endParaRPr lang="es-ES" sz="2800">
            <a:latin typeface="+mn-lt"/>
            <a:cs typeface="Times New Roman" panose="02020603050405020304" pitchFamily="18" charset="0"/>
          </a:endParaRPr>
        </a:p>
      </dgm:t>
    </dgm:pt>
    <dgm:pt modelId="{6DDF65DB-CFAF-498D-99BC-9B3677AC6DA3}" type="parTrans" cxnId="{A1E235FB-984A-421C-BC52-8639892E6EDE}">
      <dgm:prSet/>
      <dgm:spPr/>
      <dgm:t>
        <a:bodyPr/>
        <a:lstStyle/>
        <a:p>
          <a:pPr algn="l"/>
          <a:endParaRPr lang="es-ES" sz="2800">
            <a:latin typeface="+mn-lt"/>
            <a:cs typeface="Times New Roman" panose="02020603050405020304" pitchFamily="18" charset="0"/>
          </a:endParaRPr>
        </a:p>
      </dgm:t>
    </dgm:pt>
    <dgm:pt modelId="{8201C1A3-7C8A-495E-B620-D46788365FA6}">
      <dgm:prSet phldrT="[Texto]" custT="1"/>
      <dgm:spPr>
        <a:ln>
          <a:solidFill>
            <a:schemeClr val="bg1">
              <a:lumMod val="75000"/>
            </a:schemeClr>
          </a:solidFill>
        </a:ln>
      </dgm:spPr>
      <dgm:t>
        <a:bodyPr/>
        <a:lstStyle/>
        <a:p>
          <a:pPr marL="1524000" indent="-365125">
            <a:lnSpc>
              <a:spcPct val="100000"/>
            </a:lnSpc>
            <a:spcAft>
              <a:spcPts val="0"/>
            </a:spcAft>
          </a:pPr>
          <a:r>
            <a:rPr lang="es-MX" sz="2800" b="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Para profesores-investigadores de posgrados, de un centro de investigación del sector de hidrocarburos? </a:t>
          </a:r>
          <a:endParaRPr lang="es-ES" sz="2800" dirty="0">
            <a:latin typeface="+mn-lt"/>
            <a:cs typeface="Times New Roman" panose="02020603050405020304" pitchFamily="18" charset="0"/>
          </a:endParaRPr>
        </a:p>
      </dgm:t>
    </dgm:pt>
    <dgm:pt modelId="{D0190B63-D231-4289-941C-C9C46AC04A7A}" type="parTrans" cxnId="{EAEB9451-1121-4C46-93D9-F6BDDDD246FE}">
      <dgm:prSet/>
      <dgm:spPr/>
      <dgm:t>
        <a:bodyPr/>
        <a:lstStyle/>
        <a:p>
          <a:endParaRPr lang="es-ES" sz="2800">
            <a:latin typeface="+mn-lt"/>
          </a:endParaRPr>
        </a:p>
      </dgm:t>
    </dgm:pt>
    <dgm:pt modelId="{2869DB8F-CBE8-45EA-AA92-9204CE7F47B2}" type="sibTrans" cxnId="{EAEB9451-1121-4C46-93D9-F6BDDDD246FE}">
      <dgm:prSet/>
      <dgm:spPr/>
      <dgm:t>
        <a:bodyPr/>
        <a:lstStyle/>
        <a:p>
          <a:endParaRPr lang="es-ES" sz="2800">
            <a:latin typeface="+mn-lt"/>
          </a:endParaRPr>
        </a:p>
      </dgm:t>
    </dgm:pt>
    <dgm:pt modelId="{101AE637-7376-4880-A490-DE77A6935B7F}">
      <dgm:prSet custT="1"/>
      <dgm:spPr>
        <a:ln>
          <a:solidFill>
            <a:srgbClr val="CDF2C0"/>
          </a:solidFill>
        </a:ln>
      </dgm:spPr>
      <dgm:t>
        <a:bodyPr/>
        <a:lstStyle/>
        <a:p>
          <a:pPr marL="1524000" indent="-365125">
            <a:lnSpc>
              <a:spcPct val="100000"/>
            </a:lnSpc>
            <a:spcAft>
              <a:spcPts val="0"/>
            </a:spcAft>
          </a:pPr>
          <a:r>
            <a:rPr lang="es-MX" sz="2800" b="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En profesores-investigadores de posgrados de un centro de investigación del sector de hidrocarburos?</a:t>
          </a:r>
          <a:endParaRPr lang="es-ES" sz="2800" b="0" dirty="0"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9306786A-FA3F-4A2A-BE42-C271DF1DB7BA}" type="parTrans" cxnId="{154F26A8-43AD-4092-B9CA-FAB1C6B3F2BF}">
      <dgm:prSet/>
      <dgm:spPr/>
      <dgm:t>
        <a:bodyPr/>
        <a:lstStyle/>
        <a:p>
          <a:endParaRPr lang="es-ES" sz="2800">
            <a:latin typeface="+mn-lt"/>
          </a:endParaRPr>
        </a:p>
      </dgm:t>
    </dgm:pt>
    <dgm:pt modelId="{7069B34B-FD67-4B77-9C82-33A4DF15B525}" type="sibTrans" cxnId="{154F26A8-43AD-4092-B9CA-FAB1C6B3F2BF}">
      <dgm:prSet/>
      <dgm:spPr/>
      <dgm:t>
        <a:bodyPr/>
        <a:lstStyle/>
        <a:p>
          <a:endParaRPr lang="es-ES" sz="2800">
            <a:latin typeface="+mn-lt"/>
          </a:endParaRPr>
        </a:p>
      </dgm:t>
    </dgm:pt>
    <dgm:pt modelId="{D698498A-7AD0-4AD4-9656-EE72D43055C6}" type="pres">
      <dgm:prSet presAssocID="{E4367427-CCDD-429D-9E06-C3FF144145C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D2E209E-4E64-424F-A4A1-A55642693DA9}" type="pres">
      <dgm:prSet presAssocID="{9BFC03FE-7389-464A-9677-8A9ED03430D5}" presName="composite" presStyleCnt="0"/>
      <dgm:spPr/>
      <dgm:t>
        <a:bodyPr/>
        <a:lstStyle/>
        <a:p>
          <a:endParaRPr lang="es-ES"/>
        </a:p>
      </dgm:t>
    </dgm:pt>
    <dgm:pt modelId="{2561FB26-F1FA-4D88-B1D1-3A65898986FA}" type="pres">
      <dgm:prSet presAssocID="{9BFC03FE-7389-464A-9677-8A9ED03430D5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771F1E0-7AD3-4DF1-915A-A798410C76E9}" type="pres">
      <dgm:prSet presAssocID="{9BFC03FE-7389-464A-9677-8A9ED03430D5}" presName="descendantText" presStyleLbl="alignAcc1" presStyleIdx="0" presStyleCnt="2" custScaleY="11887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D817A75-0AC9-473F-B918-EA656DDC0CDD}" type="pres">
      <dgm:prSet presAssocID="{3B0F3EAC-1C62-4F1E-A804-4952A8B522FF}" presName="sp" presStyleCnt="0"/>
      <dgm:spPr/>
      <dgm:t>
        <a:bodyPr/>
        <a:lstStyle/>
        <a:p>
          <a:endParaRPr lang="es-ES"/>
        </a:p>
      </dgm:t>
    </dgm:pt>
    <dgm:pt modelId="{60B81336-B990-420B-A38E-4A7752F9DA01}" type="pres">
      <dgm:prSet presAssocID="{98B510BA-FAD6-4FF5-97CD-64AC277E166C}" presName="composite" presStyleCnt="0"/>
      <dgm:spPr/>
      <dgm:t>
        <a:bodyPr/>
        <a:lstStyle/>
        <a:p>
          <a:endParaRPr lang="es-ES"/>
        </a:p>
      </dgm:t>
    </dgm:pt>
    <dgm:pt modelId="{12FD61C1-8E76-4BCF-905B-F3D94C03EE49}" type="pres">
      <dgm:prSet presAssocID="{98B510BA-FAD6-4FF5-97CD-64AC277E166C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2462B7-4CD1-48B3-81EB-8383775755B5}" type="pres">
      <dgm:prSet presAssocID="{98B510BA-FAD6-4FF5-97CD-64AC277E166C}" presName="descendantText" presStyleLbl="alignAcc1" presStyleIdx="1" presStyleCnt="2" custScaleY="13287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BF314AC-0B3E-41AB-BA8F-7C1B5859401C}" type="presOf" srcId="{011B6483-90D7-40BF-AF41-01392C38EC6B}" destId="{E771F1E0-7AD3-4DF1-915A-A798410C76E9}" srcOrd="0" destOrd="0" presId="urn:microsoft.com/office/officeart/2005/8/layout/chevron2"/>
    <dgm:cxn modelId="{8C796A0D-3622-4CF9-A8C7-495ADD647146}" type="presOf" srcId="{8201C1A3-7C8A-495E-B620-D46788365FA6}" destId="{E771F1E0-7AD3-4DF1-915A-A798410C76E9}" srcOrd="0" destOrd="1" presId="urn:microsoft.com/office/officeart/2005/8/layout/chevron2"/>
    <dgm:cxn modelId="{E50444BA-9479-4C5E-BB58-BA901B0D7CDC}" srcId="{98B510BA-FAD6-4FF5-97CD-64AC277E166C}" destId="{D6EBDFC3-F105-4485-B966-2D53419DB7C1}" srcOrd="0" destOrd="0" parTransId="{76B9216E-7DA4-43C7-A89A-4C2B402EAF89}" sibTransId="{8F0FC052-2BE3-40D2-92C0-BA5A0B89FAF9}"/>
    <dgm:cxn modelId="{A7027A9A-016F-43D8-84E1-0FF12782F824}" type="presOf" srcId="{9BFC03FE-7389-464A-9677-8A9ED03430D5}" destId="{2561FB26-F1FA-4D88-B1D1-3A65898986FA}" srcOrd="0" destOrd="0" presId="urn:microsoft.com/office/officeart/2005/8/layout/chevron2"/>
    <dgm:cxn modelId="{EAEB9451-1121-4C46-93D9-F6BDDDD246FE}" srcId="{9BFC03FE-7389-464A-9677-8A9ED03430D5}" destId="{8201C1A3-7C8A-495E-B620-D46788365FA6}" srcOrd="1" destOrd="0" parTransId="{D0190B63-D231-4289-941C-C9C46AC04A7A}" sibTransId="{2869DB8F-CBE8-45EA-AA92-9204CE7F47B2}"/>
    <dgm:cxn modelId="{22D6AAC1-6224-4280-A8F7-0E6B3D564BB2}" type="presOf" srcId="{101AE637-7376-4880-A490-DE77A6935B7F}" destId="{8C2462B7-4CD1-48B3-81EB-8383775755B5}" srcOrd="0" destOrd="1" presId="urn:microsoft.com/office/officeart/2005/8/layout/chevron2"/>
    <dgm:cxn modelId="{9F9EA4FD-42C7-49D4-8F40-CCFBDD38FEA2}" srcId="{E4367427-CCDD-429D-9E06-C3FF144145C4}" destId="{9BFC03FE-7389-464A-9677-8A9ED03430D5}" srcOrd="0" destOrd="0" parTransId="{00BB5076-08FC-459C-AC27-5034E25861A7}" sibTransId="{3B0F3EAC-1C62-4F1E-A804-4952A8B522FF}"/>
    <dgm:cxn modelId="{A1E235FB-984A-421C-BC52-8639892E6EDE}" srcId="{E4367427-CCDD-429D-9E06-C3FF144145C4}" destId="{98B510BA-FAD6-4FF5-97CD-64AC277E166C}" srcOrd="1" destOrd="0" parTransId="{6DDF65DB-CFAF-498D-99BC-9B3677AC6DA3}" sibTransId="{7C9E00C1-9989-4DAE-B22C-44E5FC76D74E}"/>
    <dgm:cxn modelId="{A2FC35E0-3443-4561-89D8-B25720BB1AD5}" type="presOf" srcId="{D6EBDFC3-F105-4485-B966-2D53419DB7C1}" destId="{8C2462B7-4CD1-48B3-81EB-8383775755B5}" srcOrd="0" destOrd="0" presId="urn:microsoft.com/office/officeart/2005/8/layout/chevron2"/>
    <dgm:cxn modelId="{F997622F-03CA-49C7-92D2-F41F3DFE92BF}" type="presOf" srcId="{E4367427-CCDD-429D-9E06-C3FF144145C4}" destId="{D698498A-7AD0-4AD4-9656-EE72D43055C6}" srcOrd="0" destOrd="0" presId="urn:microsoft.com/office/officeart/2005/8/layout/chevron2"/>
    <dgm:cxn modelId="{79945421-C83C-48AE-A522-43AC9EC28CB6}" srcId="{9BFC03FE-7389-464A-9677-8A9ED03430D5}" destId="{011B6483-90D7-40BF-AF41-01392C38EC6B}" srcOrd="0" destOrd="0" parTransId="{711E91F3-309E-49AB-9253-0C83788CB50E}" sibTransId="{0E684827-8059-4B01-B234-2071A1191218}"/>
    <dgm:cxn modelId="{7889801C-4C06-4D84-8AC3-2F22950F1E1D}" type="presOf" srcId="{98B510BA-FAD6-4FF5-97CD-64AC277E166C}" destId="{12FD61C1-8E76-4BCF-905B-F3D94C03EE49}" srcOrd="0" destOrd="0" presId="urn:microsoft.com/office/officeart/2005/8/layout/chevron2"/>
    <dgm:cxn modelId="{154F26A8-43AD-4092-B9CA-FAB1C6B3F2BF}" srcId="{98B510BA-FAD6-4FF5-97CD-64AC277E166C}" destId="{101AE637-7376-4880-A490-DE77A6935B7F}" srcOrd="1" destOrd="0" parTransId="{9306786A-FA3F-4A2A-BE42-C271DF1DB7BA}" sibTransId="{7069B34B-FD67-4B77-9C82-33A4DF15B525}"/>
    <dgm:cxn modelId="{5E672FB5-CE22-4CAC-AB16-04CF8AF466EE}" type="presParOf" srcId="{D698498A-7AD0-4AD4-9656-EE72D43055C6}" destId="{FD2E209E-4E64-424F-A4A1-A55642693DA9}" srcOrd="0" destOrd="0" presId="urn:microsoft.com/office/officeart/2005/8/layout/chevron2"/>
    <dgm:cxn modelId="{971E1359-2CFE-4FD1-9802-12D663257852}" type="presParOf" srcId="{FD2E209E-4E64-424F-A4A1-A55642693DA9}" destId="{2561FB26-F1FA-4D88-B1D1-3A65898986FA}" srcOrd="0" destOrd="0" presId="urn:microsoft.com/office/officeart/2005/8/layout/chevron2"/>
    <dgm:cxn modelId="{9750BDDF-F7D8-4766-8465-98CF3AE5E1ED}" type="presParOf" srcId="{FD2E209E-4E64-424F-A4A1-A55642693DA9}" destId="{E771F1E0-7AD3-4DF1-915A-A798410C76E9}" srcOrd="1" destOrd="0" presId="urn:microsoft.com/office/officeart/2005/8/layout/chevron2"/>
    <dgm:cxn modelId="{DB4128A0-E84D-48BC-ACF4-94C1A264113E}" type="presParOf" srcId="{D698498A-7AD0-4AD4-9656-EE72D43055C6}" destId="{6D817A75-0AC9-473F-B918-EA656DDC0CDD}" srcOrd="1" destOrd="0" presId="urn:microsoft.com/office/officeart/2005/8/layout/chevron2"/>
    <dgm:cxn modelId="{D027C9C5-F67F-414A-9887-6115A6FFD74D}" type="presParOf" srcId="{D698498A-7AD0-4AD4-9656-EE72D43055C6}" destId="{60B81336-B990-420B-A38E-4A7752F9DA01}" srcOrd="2" destOrd="0" presId="urn:microsoft.com/office/officeart/2005/8/layout/chevron2"/>
    <dgm:cxn modelId="{53C0C58F-876F-4C7D-8ED9-66DC7D796608}" type="presParOf" srcId="{60B81336-B990-420B-A38E-4A7752F9DA01}" destId="{12FD61C1-8E76-4BCF-905B-F3D94C03EE49}" srcOrd="0" destOrd="0" presId="urn:microsoft.com/office/officeart/2005/8/layout/chevron2"/>
    <dgm:cxn modelId="{F32745EE-5A44-48E7-8ECA-7C66A2049205}" type="presParOf" srcId="{60B81336-B990-420B-A38E-4A7752F9DA01}" destId="{8C2462B7-4CD1-48B3-81EB-8383775755B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BF660B-58B1-442C-80B3-7BE5C2EB1391}" type="doc">
      <dgm:prSet loTypeId="urn:microsoft.com/office/officeart/2008/layout/RadialCluster" loCatId="relationship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s-ES"/>
        </a:p>
      </dgm:t>
    </dgm:pt>
    <dgm:pt modelId="{8260EDCD-08AD-408B-AC35-3DB5F80A7ECA}">
      <dgm:prSet phldrT="[Texto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rgbClr val="E9FDFB">
            <a:alpha val="72000"/>
          </a:srgbClr>
        </a:solidFill>
        <a:ln>
          <a:solidFill>
            <a:srgbClr val="0070C0"/>
          </a:solidFill>
        </a:ln>
      </dgm:spPr>
      <dgm:t>
        <a:bodyPr/>
        <a:lstStyle/>
        <a:p>
          <a:pPr algn="l"/>
          <a:r>
            <a:rPr lang="es-MX" sz="2400" dirty="0" smtClean="0">
              <a:latin typeface="+mn-lt"/>
              <a:cs typeface="Times New Roman" panose="02020603050405020304" pitchFamily="18" charset="0"/>
            </a:rPr>
            <a:t>Desarrollar un sistema de planes de sucesión,</a:t>
          </a:r>
        </a:p>
        <a:p>
          <a:pPr marL="528638" indent="0" algn="l"/>
          <a:r>
            <a:rPr lang="es-MX" sz="2400" dirty="0" smtClean="0">
              <a:latin typeface="+mn-lt"/>
              <a:cs typeface="Times New Roman" panose="02020603050405020304" pitchFamily="18" charset="0"/>
            </a:rPr>
            <a:t>Para profesores-investigadores de posgrados, de un centro de investigación del sector de hidrocarburos.</a:t>
          </a:r>
          <a:endParaRPr lang="es-ES" sz="2400" dirty="0">
            <a:latin typeface="+mn-lt"/>
            <a:cs typeface="Times New Roman" panose="02020603050405020304" pitchFamily="18" charset="0"/>
          </a:endParaRPr>
        </a:p>
      </dgm:t>
    </dgm:pt>
    <dgm:pt modelId="{1C3384C5-638D-488B-859F-DBF75B9AC042}" type="parTrans" cxnId="{AFA5D338-6866-4EA8-8E5D-DF8B705CC0D3}">
      <dgm:prSet/>
      <dgm:spPr/>
      <dgm:t>
        <a:bodyPr/>
        <a:lstStyle/>
        <a:p>
          <a:endParaRPr lang="es-ES" sz="2400">
            <a:latin typeface="+mn-lt"/>
            <a:cs typeface="Times New Roman" panose="02020603050405020304" pitchFamily="18" charset="0"/>
          </a:endParaRPr>
        </a:p>
      </dgm:t>
    </dgm:pt>
    <dgm:pt modelId="{CBB34408-A4B0-4723-A039-3286692A578F}" type="sibTrans" cxnId="{AFA5D338-6866-4EA8-8E5D-DF8B705CC0D3}">
      <dgm:prSet/>
      <dgm:spPr/>
      <dgm:t>
        <a:bodyPr/>
        <a:lstStyle/>
        <a:p>
          <a:endParaRPr lang="es-ES" sz="2400">
            <a:latin typeface="+mn-lt"/>
            <a:cs typeface="Times New Roman" panose="02020603050405020304" pitchFamily="18" charset="0"/>
          </a:endParaRPr>
        </a:p>
      </dgm:t>
    </dgm:pt>
    <dgm:pt modelId="{8EFE31D3-11ED-41EC-9D7A-C926967B845D}">
      <dgm:prSet phldrT="[Texto]" custT="1"/>
      <dgm:spPr>
        <a:ln>
          <a:solidFill>
            <a:srgbClr val="FFC000"/>
          </a:solidFill>
        </a:ln>
      </dgm:spPr>
      <dgm:t>
        <a:bodyPr/>
        <a:lstStyle/>
        <a:p>
          <a:pPr marL="365125" indent="-365125" algn="l"/>
          <a:r>
            <a:rPr lang="es-MX" sz="2400" dirty="0" smtClean="0">
              <a:latin typeface="+mn-lt"/>
              <a:cs typeface="Times New Roman" panose="02020603050405020304" pitchFamily="18" charset="0"/>
            </a:rPr>
            <a:t>2. Identificar el perfil del profesor de posgrado de un centro de investigación. </a:t>
          </a:r>
          <a:endParaRPr lang="es-ES" sz="2400" dirty="0">
            <a:latin typeface="+mn-lt"/>
            <a:cs typeface="Times New Roman" panose="02020603050405020304" pitchFamily="18" charset="0"/>
          </a:endParaRPr>
        </a:p>
      </dgm:t>
    </dgm:pt>
    <dgm:pt modelId="{A777D892-3FBA-47AB-9C73-2A47023CDD2E}" type="parTrans" cxnId="{E5D4812F-6E0F-41AF-BB8C-13EA24426B6F}">
      <dgm:prSet/>
      <dgm:spPr>
        <a:ln>
          <a:solidFill>
            <a:srgbClr val="002060"/>
          </a:solidFill>
        </a:ln>
      </dgm:spPr>
      <dgm:t>
        <a:bodyPr/>
        <a:lstStyle/>
        <a:p>
          <a:endParaRPr lang="es-ES" sz="2400">
            <a:latin typeface="+mn-lt"/>
            <a:cs typeface="Times New Roman" panose="02020603050405020304" pitchFamily="18" charset="0"/>
          </a:endParaRPr>
        </a:p>
      </dgm:t>
    </dgm:pt>
    <dgm:pt modelId="{92BB39B3-A50A-4AA1-B0C4-69D4AC074689}" type="sibTrans" cxnId="{E5D4812F-6E0F-41AF-BB8C-13EA24426B6F}">
      <dgm:prSet/>
      <dgm:spPr/>
      <dgm:t>
        <a:bodyPr/>
        <a:lstStyle/>
        <a:p>
          <a:endParaRPr lang="es-ES" sz="2400">
            <a:latin typeface="+mn-lt"/>
            <a:cs typeface="Times New Roman" panose="02020603050405020304" pitchFamily="18" charset="0"/>
          </a:endParaRPr>
        </a:p>
      </dgm:t>
    </dgm:pt>
    <dgm:pt modelId="{C34EF642-38BA-43AD-B4F3-BAEA21F446AA}">
      <dgm:prSet phldrT="[Texto]" custT="1"/>
      <dgm:spPr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pPr marL="365125" indent="-365125" algn="l"/>
          <a:r>
            <a:rPr lang="es-MX" sz="2400" dirty="0" smtClean="0">
              <a:latin typeface="+mn-lt"/>
              <a:cs typeface="Times New Roman" panose="02020603050405020304" pitchFamily="18" charset="0"/>
            </a:rPr>
            <a:t>3. Integrar los elementos de un sistema de planes de sucesión </a:t>
          </a:r>
        </a:p>
        <a:p>
          <a:pPr marL="719138" indent="0" algn="l"/>
          <a:r>
            <a:rPr lang="es-MX" sz="2400" dirty="0" smtClean="0">
              <a:latin typeface="+mn-lt"/>
              <a:cs typeface="Times New Roman" panose="02020603050405020304" pitchFamily="18" charset="0"/>
            </a:rPr>
            <a:t>adecuado a profesores-investigadores, de un centro de investigación.</a:t>
          </a:r>
          <a:endParaRPr lang="es-ES" sz="2400" dirty="0">
            <a:latin typeface="+mn-lt"/>
            <a:cs typeface="Times New Roman" panose="02020603050405020304" pitchFamily="18" charset="0"/>
          </a:endParaRPr>
        </a:p>
      </dgm:t>
    </dgm:pt>
    <dgm:pt modelId="{EAB48849-208B-4D0D-9CB5-E4BB44E36A46}" type="parTrans" cxnId="{69632C36-0603-475E-B6A8-F48416E10D51}">
      <dgm:prSet/>
      <dgm:spPr>
        <a:ln>
          <a:solidFill>
            <a:srgbClr val="002060"/>
          </a:solidFill>
        </a:ln>
      </dgm:spPr>
      <dgm:t>
        <a:bodyPr/>
        <a:lstStyle/>
        <a:p>
          <a:endParaRPr lang="es-ES" sz="2400">
            <a:latin typeface="+mn-lt"/>
            <a:cs typeface="Times New Roman" panose="02020603050405020304" pitchFamily="18" charset="0"/>
          </a:endParaRPr>
        </a:p>
      </dgm:t>
    </dgm:pt>
    <dgm:pt modelId="{FBA802F2-071B-49D3-9832-6648E7166D10}" type="sibTrans" cxnId="{69632C36-0603-475E-B6A8-F48416E10D51}">
      <dgm:prSet/>
      <dgm:spPr/>
      <dgm:t>
        <a:bodyPr/>
        <a:lstStyle/>
        <a:p>
          <a:endParaRPr lang="es-ES" sz="2400">
            <a:latin typeface="+mn-lt"/>
            <a:cs typeface="Times New Roman" panose="02020603050405020304" pitchFamily="18" charset="0"/>
          </a:endParaRPr>
        </a:p>
      </dgm:t>
    </dgm:pt>
    <dgm:pt modelId="{D06F8A32-8297-4DB6-9005-8D9F884B9415}">
      <dgm:prSet phldrT="[Texto]" custT="1"/>
      <dgm:spPr>
        <a:ln>
          <a:solidFill>
            <a:srgbClr val="A9FF53"/>
          </a:solidFill>
        </a:ln>
      </dgm:spPr>
      <dgm:t>
        <a:bodyPr/>
        <a:lstStyle/>
        <a:p>
          <a:pPr marL="365125" indent="-365125" algn="l"/>
          <a:r>
            <a:rPr lang="es-MX" sz="2400" dirty="0" smtClean="0">
              <a:latin typeface="+mn-lt"/>
              <a:cs typeface="Times New Roman" panose="02020603050405020304" pitchFamily="18" charset="0"/>
            </a:rPr>
            <a:t>1. Reconocer la existencia de elementos de gestión del talento humano, vinculados a los planes de sucesión</a:t>
          </a:r>
        </a:p>
        <a:p>
          <a:pPr marL="719138" indent="0" algn="l"/>
          <a:r>
            <a:rPr lang="es-MX" sz="2400" dirty="0" smtClean="0">
              <a:latin typeface="+mn-lt"/>
              <a:cs typeface="Times New Roman" panose="02020603050405020304" pitchFamily="18" charset="0"/>
            </a:rPr>
            <a:t>de profesores-investigadores, en el centro de investigación.</a:t>
          </a:r>
          <a:endParaRPr lang="es-ES" sz="2400" dirty="0">
            <a:latin typeface="+mn-lt"/>
            <a:cs typeface="Times New Roman" panose="02020603050405020304" pitchFamily="18" charset="0"/>
          </a:endParaRPr>
        </a:p>
      </dgm:t>
    </dgm:pt>
    <dgm:pt modelId="{3644B455-DF1B-49B1-B7C5-A69F3481BE49}" type="parTrans" cxnId="{4EBBB5C5-D7E1-4D02-B489-DCE27139E874}">
      <dgm:prSet/>
      <dgm:spPr>
        <a:ln>
          <a:solidFill>
            <a:srgbClr val="002060"/>
          </a:solidFill>
        </a:ln>
      </dgm:spPr>
      <dgm:t>
        <a:bodyPr/>
        <a:lstStyle/>
        <a:p>
          <a:endParaRPr lang="es-ES" sz="2400">
            <a:latin typeface="+mn-lt"/>
            <a:cs typeface="Times New Roman" panose="02020603050405020304" pitchFamily="18" charset="0"/>
          </a:endParaRPr>
        </a:p>
      </dgm:t>
    </dgm:pt>
    <dgm:pt modelId="{76BE90F5-FB94-4510-B85B-D5D310BF0412}" type="sibTrans" cxnId="{4EBBB5C5-D7E1-4D02-B489-DCE27139E874}">
      <dgm:prSet/>
      <dgm:spPr/>
      <dgm:t>
        <a:bodyPr/>
        <a:lstStyle/>
        <a:p>
          <a:endParaRPr lang="es-ES" sz="2400">
            <a:latin typeface="+mn-lt"/>
            <a:cs typeface="Times New Roman" panose="02020603050405020304" pitchFamily="18" charset="0"/>
          </a:endParaRPr>
        </a:p>
      </dgm:t>
    </dgm:pt>
    <dgm:pt modelId="{092BBDC4-1416-4646-A592-DA997F61A00E}" type="pres">
      <dgm:prSet presAssocID="{E3BF660B-58B1-442C-80B3-7BE5C2EB1391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B98C290E-447F-429C-898D-9FCF180FC72A}" type="pres">
      <dgm:prSet presAssocID="{8260EDCD-08AD-408B-AC35-3DB5F80A7ECA}" presName="singleCycle" presStyleCnt="0"/>
      <dgm:spPr/>
    </dgm:pt>
    <dgm:pt modelId="{856DEA19-4D27-498A-B300-563DE65BACED}" type="pres">
      <dgm:prSet presAssocID="{8260EDCD-08AD-408B-AC35-3DB5F80A7ECA}" presName="singleCenter" presStyleLbl="node1" presStyleIdx="0" presStyleCnt="4" custScaleX="224057" custScaleY="99643" custLinFactNeighborX="202" custLinFactNeighborY="-49624">
        <dgm:presLayoutVars>
          <dgm:chMax val="7"/>
          <dgm:chPref val="7"/>
        </dgm:presLayoutVars>
      </dgm:prSet>
      <dgm:spPr/>
      <dgm:t>
        <a:bodyPr/>
        <a:lstStyle/>
        <a:p>
          <a:endParaRPr lang="es-ES"/>
        </a:p>
      </dgm:t>
    </dgm:pt>
    <dgm:pt modelId="{3A0493A3-6180-4F7D-BB74-983442ED635A}" type="pres">
      <dgm:prSet presAssocID="{A777D892-3FBA-47AB-9C73-2A47023CDD2E}" presName="Name56" presStyleLbl="parChTrans1D2" presStyleIdx="0" presStyleCnt="3"/>
      <dgm:spPr/>
      <dgm:t>
        <a:bodyPr/>
        <a:lstStyle/>
        <a:p>
          <a:endParaRPr lang="es-ES"/>
        </a:p>
      </dgm:t>
    </dgm:pt>
    <dgm:pt modelId="{C4023777-73AA-4C8A-89FC-38B9DE7FE791}" type="pres">
      <dgm:prSet presAssocID="{8EFE31D3-11ED-41EC-9D7A-C926967B845D}" presName="text0" presStyleLbl="node1" presStyleIdx="1" presStyleCnt="4" custScaleX="313071" custScaleY="84208" custRadScaleRad="69430" custRadScaleInc="29675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7CC10EE-27D6-430A-AAB5-F4CDCE45F31A}" type="pres">
      <dgm:prSet presAssocID="{EAB48849-208B-4D0D-9CB5-E4BB44E36A46}" presName="Name56" presStyleLbl="parChTrans1D2" presStyleIdx="1" presStyleCnt="3"/>
      <dgm:spPr/>
      <dgm:t>
        <a:bodyPr/>
        <a:lstStyle/>
        <a:p>
          <a:endParaRPr lang="es-ES"/>
        </a:p>
      </dgm:t>
    </dgm:pt>
    <dgm:pt modelId="{16506D68-DA0F-47FA-BCE0-3ABE348574B5}" type="pres">
      <dgm:prSet presAssocID="{C34EF642-38BA-43AD-B4F3-BAEA21F446AA}" presName="text0" presStyleLbl="node1" presStyleIdx="2" presStyleCnt="4" custScaleX="286127" custScaleY="146600" custRadScaleRad="80838" custRadScaleInc="-5460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CFF5255-31E5-4827-81B4-5A57F7AA206C}" type="pres">
      <dgm:prSet presAssocID="{3644B455-DF1B-49B1-B7C5-A69F3481BE49}" presName="Name56" presStyleLbl="parChTrans1D2" presStyleIdx="2" presStyleCnt="3"/>
      <dgm:spPr/>
      <dgm:t>
        <a:bodyPr/>
        <a:lstStyle/>
        <a:p>
          <a:endParaRPr lang="es-ES"/>
        </a:p>
      </dgm:t>
    </dgm:pt>
    <dgm:pt modelId="{6D08B87E-BAB2-4EC8-9A52-912E149EBDFF}" type="pres">
      <dgm:prSet presAssocID="{D06F8A32-8297-4DB6-9005-8D9F884B9415}" presName="text0" presStyleLbl="node1" presStyleIdx="3" presStyleCnt="4" custScaleX="307402" custScaleY="183381" custRadScaleRad="95255" custRadScaleInc="5421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8B8C0AF-6462-460F-98F8-57D4C8EEF460}" type="presOf" srcId="{8EFE31D3-11ED-41EC-9D7A-C926967B845D}" destId="{C4023777-73AA-4C8A-89FC-38B9DE7FE791}" srcOrd="0" destOrd="0" presId="urn:microsoft.com/office/officeart/2008/layout/RadialCluster"/>
    <dgm:cxn modelId="{4036E772-9F1E-47A8-939A-52E9B8F3413C}" type="presOf" srcId="{A777D892-3FBA-47AB-9C73-2A47023CDD2E}" destId="{3A0493A3-6180-4F7D-BB74-983442ED635A}" srcOrd="0" destOrd="0" presId="urn:microsoft.com/office/officeart/2008/layout/RadialCluster"/>
    <dgm:cxn modelId="{4EBBB5C5-D7E1-4D02-B489-DCE27139E874}" srcId="{8260EDCD-08AD-408B-AC35-3DB5F80A7ECA}" destId="{D06F8A32-8297-4DB6-9005-8D9F884B9415}" srcOrd="2" destOrd="0" parTransId="{3644B455-DF1B-49B1-B7C5-A69F3481BE49}" sibTransId="{76BE90F5-FB94-4510-B85B-D5D310BF0412}"/>
    <dgm:cxn modelId="{E5D4812F-6E0F-41AF-BB8C-13EA24426B6F}" srcId="{8260EDCD-08AD-408B-AC35-3DB5F80A7ECA}" destId="{8EFE31D3-11ED-41EC-9D7A-C926967B845D}" srcOrd="0" destOrd="0" parTransId="{A777D892-3FBA-47AB-9C73-2A47023CDD2E}" sibTransId="{92BB39B3-A50A-4AA1-B0C4-69D4AC074689}"/>
    <dgm:cxn modelId="{F725BB94-992C-4BC2-B479-145F32B98FF5}" type="presOf" srcId="{3644B455-DF1B-49B1-B7C5-A69F3481BE49}" destId="{CCFF5255-31E5-4827-81B4-5A57F7AA206C}" srcOrd="0" destOrd="0" presId="urn:microsoft.com/office/officeart/2008/layout/RadialCluster"/>
    <dgm:cxn modelId="{54D2B54D-C8D0-4BDE-B003-A381E24EECB7}" type="presOf" srcId="{E3BF660B-58B1-442C-80B3-7BE5C2EB1391}" destId="{092BBDC4-1416-4646-A592-DA997F61A00E}" srcOrd="0" destOrd="0" presId="urn:microsoft.com/office/officeart/2008/layout/RadialCluster"/>
    <dgm:cxn modelId="{AFA5D338-6866-4EA8-8E5D-DF8B705CC0D3}" srcId="{E3BF660B-58B1-442C-80B3-7BE5C2EB1391}" destId="{8260EDCD-08AD-408B-AC35-3DB5F80A7ECA}" srcOrd="0" destOrd="0" parTransId="{1C3384C5-638D-488B-859F-DBF75B9AC042}" sibTransId="{CBB34408-A4B0-4723-A039-3286692A578F}"/>
    <dgm:cxn modelId="{38E569BB-F1C8-47F9-8C00-50DD1F0ECFEE}" type="presOf" srcId="{D06F8A32-8297-4DB6-9005-8D9F884B9415}" destId="{6D08B87E-BAB2-4EC8-9A52-912E149EBDFF}" srcOrd="0" destOrd="0" presId="urn:microsoft.com/office/officeart/2008/layout/RadialCluster"/>
    <dgm:cxn modelId="{6F38FAEC-3B15-46D2-9727-13B5358EBCA6}" type="presOf" srcId="{8260EDCD-08AD-408B-AC35-3DB5F80A7ECA}" destId="{856DEA19-4D27-498A-B300-563DE65BACED}" srcOrd="0" destOrd="0" presId="urn:microsoft.com/office/officeart/2008/layout/RadialCluster"/>
    <dgm:cxn modelId="{9547322D-57D4-455B-8020-EF2B806D0C38}" type="presOf" srcId="{EAB48849-208B-4D0D-9CB5-E4BB44E36A46}" destId="{77CC10EE-27D6-430A-AAB5-F4CDCE45F31A}" srcOrd="0" destOrd="0" presId="urn:microsoft.com/office/officeart/2008/layout/RadialCluster"/>
    <dgm:cxn modelId="{69632C36-0603-475E-B6A8-F48416E10D51}" srcId="{8260EDCD-08AD-408B-AC35-3DB5F80A7ECA}" destId="{C34EF642-38BA-43AD-B4F3-BAEA21F446AA}" srcOrd="1" destOrd="0" parTransId="{EAB48849-208B-4D0D-9CB5-E4BB44E36A46}" sibTransId="{FBA802F2-071B-49D3-9832-6648E7166D10}"/>
    <dgm:cxn modelId="{7BFA5D7B-1E05-49D7-835A-6F614C02B23B}" type="presOf" srcId="{C34EF642-38BA-43AD-B4F3-BAEA21F446AA}" destId="{16506D68-DA0F-47FA-BCE0-3ABE348574B5}" srcOrd="0" destOrd="0" presId="urn:microsoft.com/office/officeart/2008/layout/RadialCluster"/>
    <dgm:cxn modelId="{B937510D-20C3-49C4-872F-53EF68D75460}" type="presParOf" srcId="{092BBDC4-1416-4646-A592-DA997F61A00E}" destId="{B98C290E-447F-429C-898D-9FCF180FC72A}" srcOrd="0" destOrd="0" presId="urn:microsoft.com/office/officeart/2008/layout/RadialCluster"/>
    <dgm:cxn modelId="{9F28D568-5A08-4241-9695-278548B95402}" type="presParOf" srcId="{B98C290E-447F-429C-898D-9FCF180FC72A}" destId="{856DEA19-4D27-498A-B300-563DE65BACED}" srcOrd="0" destOrd="0" presId="urn:microsoft.com/office/officeart/2008/layout/RadialCluster"/>
    <dgm:cxn modelId="{DCD744D6-CD8F-4628-990A-5CF90B0A924F}" type="presParOf" srcId="{B98C290E-447F-429C-898D-9FCF180FC72A}" destId="{3A0493A3-6180-4F7D-BB74-983442ED635A}" srcOrd="1" destOrd="0" presId="urn:microsoft.com/office/officeart/2008/layout/RadialCluster"/>
    <dgm:cxn modelId="{A981270A-BAC0-4DA2-94DA-64E8AC328A65}" type="presParOf" srcId="{B98C290E-447F-429C-898D-9FCF180FC72A}" destId="{C4023777-73AA-4C8A-89FC-38B9DE7FE791}" srcOrd="2" destOrd="0" presId="urn:microsoft.com/office/officeart/2008/layout/RadialCluster"/>
    <dgm:cxn modelId="{652112D8-C80B-485D-84AF-35736B6FA568}" type="presParOf" srcId="{B98C290E-447F-429C-898D-9FCF180FC72A}" destId="{77CC10EE-27D6-430A-AAB5-F4CDCE45F31A}" srcOrd="3" destOrd="0" presId="urn:microsoft.com/office/officeart/2008/layout/RadialCluster"/>
    <dgm:cxn modelId="{EB2FD963-A186-4296-91F0-A5F0F8B8BAD5}" type="presParOf" srcId="{B98C290E-447F-429C-898D-9FCF180FC72A}" destId="{16506D68-DA0F-47FA-BCE0-3ABE348574B5}" srcOrd="4" destOrd="0" presId="urn:microsoft.com/office/officeart/2008/layout/RadialCluster"/>
    <dgm:cxn modelId="{8FC24578-8805-433F-A57B-97F7CE394B28}" type="presParOf" srcId="{B98C290E-447F-429C-898D-9FCF180FC72A}" destId="{CCFF5255-31E5-4827-81B4-5A57F7AA206C}" srcOrd="5" destOrd="0" presId="urn:microsoft.com/office/officeart/2008/layout/RadialCluster"/>
    <dgm:cxn modelId="{6ACA6980-BDE4-4266-B5C8-8BAB79E1BF2D}" type="presParOf" srcId="{B98C290E-447F-429C-898D-9FCF180FC72A}" destId="{6D08B87E-BAB2-4EC8-9A52-912E149EBDFF}" srcOrd="6" destOrd="0" presId="urn:microsoft.com/office/officeart/2008/layout/RadialCluster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31FA0E9-4FBD-4451-9636-DD5228836B0F}" type="doc">
      <dgm:prSet loTypeId="urn:microsoft.com/office/officeart/2005/8/layout/cycle4" loCatId="relationship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C075C9B4-C949-45A5-AD0E-34A03FDD994C}">
      <dgm:prSet phldrT="[Texto]" custT="1"/>
      <dgm:spPr>
        <a:solidFill>
          <a:srgbClr val="FF9966"/>
        </a:solidFill>
      </dgm:spPr>
      <dgm:t>
        <a:bodyPr/>
        <a:lstStyle/>
        <a:p>
          <a:pPr rtl="0"/>
          <a:r>
            <a:rPr kumimoji="0" lang="es-ES" sz="2400" b="1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ea typeface="Helvetica Neue"/>
              <a:cs typeface="Helvetica Neue"/>
              <a:sym typeface="Helvetica Neue"/>
            </a:rPr>
            <a:t>Centro de</a:t>
          </a:r>
          <a:endParaRPr lang="es-ES" sz="2400" dirty="0"/>
        </a:p>
      </dgm:t>
    </dgm:pt>
    <dgm:pt modelId="{3A068C0A-5274-498E-97FB-8A7D03EE1ACA}" type="parTrans" cxnId="{A1C62086-6BCA-46F7-AB72-7D54A4D814F7}">
      <dgm:prSet/>
      <dgm:spPr/>
      <dgm:t>
        <a:bodyPr/>
        <a:lstStyle/>
        <a:p>
          <a:endParaRPr lang="es-ES" sz="2400"/>
        </a:p>
      </dgm:t>
    </dgm:pt>
    <dgm:pt modelId="{4D9AB36F-5AFE-40D9-99F6-97637C00FDA7}" type="sibTrans" cxnId="{A1C62086-6BCA-46F7-AB72-7D54A4D814F7}">
      <dgm:prSet/>
      <dgm:spPr/>
      <dgm:t>
        <a:bodyPr/>
        <a:lstStyle/>
        <a:p>
          <a:endParaRPr lang="es-ES" sz="2400"/>
        </a:p>
      </dgm:t>
    </dgm:pt>
    <dgm:pt modelId="{0BE60CF7-359F-49FE-89C7-39E23D4B5CDC}">
      <dgm:prSet phldrT="[Texto]" custT="1"/>
      <dgm:spPr>
        <a:solidFill>
          <a:srgbClr val="FFBDBD"/>
        </a:solidFill>
      </dgm:spPr>
      <dgm:t>
        <a:bodyPr/>
        <a:lstStyle/>
        <a:p>
          <a:pPr rtl="0"/>
          <a:r>
            <a:rPr kumimoji="0" lang="es-ES" sz="2400" b="1" i="0" u="none" strike="noStrike" cap="none" spc="0" normalizeH="0" baseline="0" dirty="0" err="1" smtClean="0">
              <a:ln>
                <a:noFill/>
              </a:ln>
              <a:solidFill>
                <a:srgbClr val="000000"/>
              </a:solidFill>
              <a:effectLst/>
              <a:uFillTx/>
              <a:ea typeface="Helvetica Neue"/>
              <a:cs typeface="Helvetica Neue"/>
              <a:sym typeface="Helvetica Neue"/>
            </a:rPr>
            <a:t>Investi-gación</a:t>
          </a:r>
          <a:endParaRPr lang="es-ES" sz="2400" dirty="0"/>
        </a:p>
      </dgm:t>
    </dgm:pt>
    <dgm:pt modelId="{B8BCBB24-872D-43B0-A75C-43980EB9E827}" type="parTrans" cxnId="{64240EB2-0591-4ECE-B9D9-30916E17DA3A}">
      <dgm:prSet/>
      <dgm:spPr/>
      <dgm:t>
        <a:bodyPr/>
        <a:lstStyle/>
        <a:p>
          <a:endParaRPr lang="es-ES" sz="2400"/>
        </a:p>
      </dgm:t>
    </dgm:pt>
    <dgm:pt modelId="{5ED20689-1D41-455C-9ED1-E1F5E625F75B}" type="sibTrans" cxnId="{64240EB2-0591-4ECE-B9D9-30916E17DA3A}">
      <dgm:prSet/>
      <dgm:spPr/>
      <dgm:t>
        <a:bodyPr/>
        <a:lstStyle/>
        <a:p>
          <a:endParaRPr lang="es-ES" sz="2400"/>
        </a:p>
      </dgm:t>
    </dgm:pt>
    <dgm:pt modelId="{7F9989B1-0042-4C12-B3D0-CFCE024DF493}">
      <dgm:prSet phldrT="[Texto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rtl="0"/>
          <a:r>
            <a:rPr kumimoji="0" lang="es-ES" sz="2400" b="1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ea typeface="Helvetica Neue"/>
              <a:cs typeface="Helvetica Neue"/>
              <a:sym typeface="Helvetica Neue"/>
            </a:rPr>
            <a:t>hidroca</a:t>
          </a:r>
          <a:r>
            <a:rPr kumimoji="0" lang="es-ES" sz="2400" b="1" i="0" u="sng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ea typeface="Helvetica Neue"/>
              <a:cs typeface="Helvetica Neue"/>
              <a:sym typeface="Helvetica Neue"/>
            </a:rPr>
            <a:t>r</a:t>
          </a:r>
          <a:r>
            <a:rPr kumimoji="0" lang="es-ES" sz="2400" b="1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ea typeface="Helvetica Neue"/>
              <a:cs typeface="Helvetica Neue"/>
              <a:sym typeface="Helvetica Neue"/>
            </a:rPr>
            <a:t>buros</a:t>
          </a:r>
          <a:endParaRPr lang="es-ES" sz="2400" dirty="0"/>
        </a:p>
      </dgm:t>
    </dgm:pt>
    <dgm:pt modelId="{A9853050-C37D-4732-A55C-1EA8715B33EA}" type="parTrans" cxnId="{78197B9F-DB80-4ECA-B8AE-FFC448A29B43}">
      <dgm:prSet/>
      <dgm:spPr/>
      <dgm:t>
        <a:bodyPr/>
        <a:lstStyle/>
        <a:p>
          <a:endParaRPr lang="es-ES" sz="2400"/>
        </a:p>
      </dgm:t>
    </dgm:pt>
    <dgm:pt modelId="{9545B511-23E4-4F20-BF1C-FDD6624E2782}" type="sibTrans" cxnId="{78197B9F-DB80-4ECA-B8AE-FFC448A29B43}">
      <dgm:prSet/>
      <dgm:spPr/>
      <dgm:t>
        <a:bodyPr/>
        <a:lstStyle/>
        <a:p>
          <a:endParaRPr lang="es-ES" sz="2400"/>
        </a:p>
      </dgm:t>
    </dgm:pt>
    <dgm:pt modelId="{1A5872E1-EB08-4A7F-BC0C-70254BC2DC16}">
      <dgm:prSet phldrT="[Texto]"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kumimoji="0" lang="es-ES" sz="2400" b="1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ea typeface="Helvetica Neue"/>
              <a:cs typeface="Helvetica Neue"/>
              <a:sym typeface="Helvetica Neue"/>
            </a:rPr>
            <a:t>Sector de</a:t>
          </a:r>
          <a:endParaRPr lang="es-ES" sz="2400" dirty="0"/>
        </a:p>
      </dgm:t>
    </dgm:pt>
    <dgm:pt modelId="{80850E05-C28F-4F08-A9C6-BC08DB033ACF}" type="parTrans" cxnId="{7A84980C-32F9-4099-8185-64F67E3EFAF6}">
      <dgm:prSet/>
      <dgm:spPr/>
      <dgm:t>
        <a:bodyPr/>
        <a:lstStyle/>
        <a:p>
          <a:endParaRPr lang="es-ES" sz="2400"/>
        </a:p>
      </dgm:t>
    </dgm:pt>
    <dgm:pt modelId="{5AE7B472-6CA4-46F9-8661-F5698791B971}" type="sibTrans" cxnId="{7A84980C-32F9-4099-8185-64F67E3EFAF6}">
      <dgm:prSet/>
      <dgm:spPr/>
      <dgm:t>
        <a:bodyPr/>
        <a:lstStyle/>
        <a:p>
          <a:endParaRPr lang="es-ES" sz="2400"/>
        </a:p>
      </dgm:t>
    </dgm:pt>
    <dgm:pt modelId="{386BF6C6-0E31-4623-8EC9-1CF47586148F}" type="pres">
      <dgm:prSet presAssocID="{531FA0E9-4FBD-4451-9636-DD5228836B0F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5BFC531-FA30-4CD5-BBD5-B7447C191001}" type="pres">
      <dgm:prSet presAssocID="{531FA0E9-4FBD-4451-9636-DD5228836B0F}" presName="children" presStyleCnt="0"/>
      <dgm:spPr/>
    </dgm:pt>
    <dgm:pt modelId="{164EA8D9-78D2-4344-83F1-523CA5CFAF39}" type="pres">
      <dgm:prSet presAssocID="{531FA0E9-4FBD-4451-9636-DD5228836B0F}" presName="childPlaceholder" presStyleCnt="0"/>
      <dgm:spPr/>
    </dgm:pt>
    <dgm:pt modelId="{2E905114-E58B-4C14-9F39-0CB83AB4EAA5}" type="pres">
      <dgm:prSet presAssocID="{531FA0E9-4FBD-4451-9636-DD5228836B0F}" presName="circle" presStyleCnt="0"/>
      <dgm:spPr/>
    </dgm:pt>
    <dgm:pt modelId="{A734AA5C-3849-4F89-A0B6-2E00D8A3778C}" type="pres">
      <dgm:prSet presAssocID="{531FA0E9-4FBD-4451-9636-DD5228836B0F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D6190E-EC25-4B0F-9647-95F84C129341}" type="pres">
      <dgm:prSet presAssocID="{531FA0E9-4FBD-4451-9636-DD5228836B0F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B7B1DCA-E0EF-4F69-AB0B-0C71A37FF56C}" type="pres">
      <dgm:prSet presAssocID="{531FA0E9-4FBD-4451-9636-DD5228836B0F}" presName="quadrant3" presStyleLbl="node1" presStyleIdx="2" presStyleCnt="4" custScaleX="10634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176FB1F-0D20-40D7-BD27-C15CB89556DA}" type="pres">
      <dgm:prSet presAssocID="{531FA0E9-4FBD-4451-9636-DD5228836B0F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4142752-17DA-41D3-9726-30373D00C33B}" type="pres">
      <dgm:prSet presAssocID="{531FA0E9-4FBD-4451-9636-DD5228836B0F}" presName="quadrantPlaceholder" presStyleCnt="0"/>
      <dgm:spPr/>
    </dgm:pt>
    <dgm:pt modelId="{A3E4314E-1EBD-406F-BF89-07DF7AE87A7A}" type="pres">
      <dgm:prSet presAssocID="{531FA0E9-4FBD-4451-9636-DD5228836B0F}" presName="center1" presStyleLbl="fgShp" presStyleIdx="0" presStyleCnt="2"/>
      <dgm:spPr/>
    </dgm:pt>
    <dgm:pt modelId="{0B26907F-501B-4BC3-9745-AB2437A4E6CE}" type="pres">
      <dgm:prSet presAssocID="{531FA0E9-4FBD-4451-9636-DD5228836B0F}" presName="center2" presStyleLbl="fgShp" presStyleIdx="1" presStyleCnt="2"/>
      <dgm:spPr/>
    </dgm:pt>
  </dgm:ptLst>
  <dgm:cxnLst>
    <dgm:cxn modelId="{E3D43A8E-912D-4B8E-A53E-22E0622806A5}" type="presOf" srcId="{1A5872E1-EB08-4A7F-BC0C-70254BC2DC16}" destId="{5176FB1F-0D20-40D7-BD27-C15CB89556DA}" srcOrd="0" destOrd="0" presId="urn:microsoft.com/office/officeart/2005/8/layout/cycle4"/>
    <dgm:cxn modelId="{A1C62086-6BCA-46F7-AB72-7D54A4D814F7}" srcId="{531FA0E9-4FBD-4451-9636-DD5228836B0F}" destId="{C075C9B4-C949-45A5-AD0E-34A03FDD994C}" srcOrd="0" destOrd="0" parTransId="{3A068C0A-5274-498E-97FB-8A7D03EE1ACA}" sibTransId="{4D9AB36F-5AFE-40D9-99F6-97637C00FDA7}"/>
    <dgm:cxn modelId="{B0EBC80E-3603-48C5-99F1-51AC3D0E72DA}" type="presOf" srcId="{0BE60CF7-359F-49FE-89C7-39E23D4B5CDC}" destId="{E4D6190E-EC25-4B0F-9647-95F84C129341}" srcOrd="0" destOrd="0" presId="urn:microsoft.com/office/officeart/2005/8/layout/cycle4"/>
    <dgm:cxn modelId="{64240EB2-0591-4ECE-B9D9-30916E17DA3A}" srcId="{531FA0E9-4FBD-4451-9636-DD5228836B0F}" destId="{0BE60CF7-359F-49FE-89C7-39E23D4B5CDC}" srcOrd="1" destOrd="0" parTransId="{B8BCBB24-872D-43B0-A75C-43980EB9E827}" sibTransId="{5ED20689-1D41-455C-9ED1-E1F5E625F75B}"/>
    <dgm:cxn modelId="{DB2CFDCA-7711-4EB5-AF91-5421414729AB}" type="presOf" srcId="{7F9989B1-0042-4C12-B3D0-CFCE024DF493}" destId="{9B7B1DCA-E0EF-4F69-AB0B-0C71A37FF56C}" srcOrd="0" destOrd="0" presId="urn:microsoft.com/office/officeart/2005/8/layout/cycle4"/>
    <dgm:cxn modelId="{2D9D3976-F37B-49D4-9283-D83BD216A489}" type="presOf" srcId="{C075C9B4-C949-45A5-AD0E-34A03FDD994C}" destId="{A734AA5C-3849-4F89-A0B6-2E00D8A3778C}" srcOrd="0" destOrd="0" presId="urn:microsoft.com/office/officeart/2005/8/layout/cycle4"/>
    <dgm:cxn modelId="{752AB477-2080-4F6C-BEA4-4F38BB4BD216}" type="presOf" srcId="{531FA0E9-4FBD-4451-9636-DD5228836B0F}" destId="{386BF6C6-0E31-4623-8EC9-1CF47586148F}" srcOrd="0" destOrd="0" presId="urn:microsoft.com/office/officeart/2005/8/layout/cycle4"/>
    <dgm:cxn modelId="{7A84980C-32F9-4099-8185-64F67E3EFAF6}" srcId="{531FA0E9-4FBD-4451-9636-DD5228836B0F}" destId="{1A5872E1-EB08-4A7F-BC0C-70254BC2DC16}" srcOrd="3" destOrd="0" parTransId="{80850E05-C28F-4F08-A9C6-BC08DB033ACF}" sibTransId="{5AE7B472-6CA4-46F9-8661-F5698791B971}"/>
    <dgm:cxn modelId="{78197B9F-DB80-4ECA-B8AE-FFC448A29B43}" srcId="{531FA0E9-4FBD-4451-9636-DD5228836B0F}" destId="{7F9989B1-0042-4C12-B3D0-CFCE024DF493}" srcOrd="2" destOrd="0" parTransId="{A9853050-C37D-4732-A55C-1EA8715B33EA}" sibTransId="{9545B511-23E4-4F20-BF1C-FDD6624E2782}"/>
    <dgm:cxn modelId="{AF32004A-33D1-4288-AF40-00DEA2EF42CE}" type="presParOf" srcId="{386BF6C6-0E31-4623-8EC9-1CF47586148F}" destId="{15BFC531-FA30-4CD5-BBD5-B7447C191001}" srcOrd="0" destOrd="0" presId="urn:microsoft.com/office/officeart/2005/8/layout/cycle4"/>
    <dgm:cxn modelId="{A041CB20-3F53-4853-94B6-5230E4504C17}" type="presParOf" srcId="{15BFC531-FA30-4CD5-BBD5-B7447C191001}" destId="{164EA8D9-78D2-4344-83F1-523CA5CFAF39}" srcOrd="0" destOrd="0" presId="urn:microsoft.com/office/officeart/2005/8/layout/cycle4"/>
    <dgm:cxn modelId="{D1B8E429-0E29-4506-84C4-DE8536185BBD}" type="presParOf" srcId="{386BF6C6-0E31-4623-8EC9-1CF47586148F}" destId="{2E905114-E58B-4C14-9F39-0CB83AB4EAA5}" srcOrd="1" destOrd="0" presId="urn:microsoft.com/office/officeart/2005/8/layout/cycle4"/>
    <dgm:cxn modelId="{9B86F6DD-EBFF-4652-BE09-5183D54E7757}" type="presParOf" srcId="{2E905114-E58B-4C14-9F39-0CB83AB4EAA5}" destId="{A734AA5C-3849-4F89-A0B6-2E00D8A3778C}" srcOrd="0" destOrd="0" presId="urn:microsoft.com/office/officeart/2005/8/layout/cycle4"/>
    <dgm:cxn modelId="{A87081C7-BE07-46BA-8092-DCD69F1C793E}" type="presParOf" srcId="{2E905114-E58B-4C14-9F39-0CB83AB4EAA5}" destId="{E4D6190E-EC25-4B0F-9647-95F84C129341}" srcOrd="1" destOrd="0" presId="urn:microsoft.com/office/officeart/2005/8/layout/cycle4"/>
    <dgm:cxn modelId="{2B881E93-22B8-4C40-842A-8A43AAAB1CC6}" type="presParOf" srcId="{2E905114-E58B-4C14-9F39-0CB83AB4EAA5}" destId="{9B7B1DCA-E0EF-4F69-AB0B-0C71A37FF56C}" srcOrd="2" destOrd="0" presId="urn:microsoft.com/office/officeart/2005/8/layout/cycle4"/>
    <dgm:cxn modelId="{D23749BB-BF02-436E-8450-61E4B563735F}" type="presParOf" srcId="{2E905114-E58B-4C14-9F39-0CB83AB4EAA5}" destId="{5176FB1F-0D20-40D7-BD27-C15CB89556DA}" srcOrd="3" destOrd="0" presId="urn:microsoft.com/office/officeart/2005/8/layout/cycle4"/>
    <dgm:cxn modelId="{A0FD128B-4B2F-42A2-938F-D9D2E7FA4C99}" type="presParOf" srcId="{2E905114-E58B-4C14-9F39-0CB83AB4EAA5}" destId="{B4142752-17DA-41D3-9726-30373D00C33B}" srcOrd="4" destOrd="0" presId="urn:microsoft.com/office/officeart/2005/8/layout/cycle4"/>
    <dgm:cxn modelId="{62112363-B5EF-4764-889A-F07E56117DAF}" type="presParOf" srcId="{386BF6C6-0E31-4623-8EC9-1CF47586148F}" destId="{A3E4314E-1EBD-406F-BF89-07DF7AE87A7A}" srcOrd="2" destOrd="0" presId="urn:microsoft.com/office/officeart/2005/8/layout/cycle4"/>
    <dgm:cxn modelId="{4371F9A1-BF3A-4C3A-88F5-510B90C68A75}" type="presParOf" srcId="{386BF6C6-0E31-4623-8EC9-1CF47586148F}" destId="{0B26907F-501B-4BC3-9745-AB2437A4E6CE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CA3172F-F9CA-49A8-A5DD-589D6DECBB01}" type="doc">
      <dgm:prSet loTypeId="urn:microsoft.com/office/officeart/2005/8/layout/matrix2" loCatId="matrix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5C8E5588-5279-4A60-9FE1-B942374256FB}">
      <dgm:prSet phldrT="[Texto]" custT="1"/>
      <dgm:spPr>
        <a:solidFill>
          <a:srgbClr val="E3FEDA"/>
        </a:solidFill>
        <a:ln>
          <a:solidFill>
            <a:srgbClr val="57F023"/>
          </a:solidFill>
        </a:ln>
      </dgm:spPr>
      <dgm:t>
        <a:bodyPr/>
        <a:lstStyle/>
        <a:p>
          <a:pPr algn="ctr"/>
          <a:r>
            <a:rPr lang="es-MX" sz="2400" b="1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Área de posgrados.</a:t>
          </a:r>
        </a:p>
        <a:p>
          <a:pPr marL="0" indent="0" algn="l" rtl="0"/>
          <a:r>
            <a:rPr lang="es-MX" sz="2400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Transferir la calidad científica.</a:t>
          </a:r>
        </a:p>
        <a:p>
          <a:pPr marL="0" indent="0" algn="l" rtl="0"/>
          <a:r>
            <a:rPr lang="es-MX" sz="2400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Mantener los programas del CONACYT. </a:t>
          </a:r>
          <a:endParaRPr lang="es-ES" sz="24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63AE86EA-1564-488A-8A35-6F5245E5C4DC}" type="parTrans" cxnId="{A3935D15-C97B-4D09-8FE8-D4CFD783D97E}">
      <dgm:prSet/>
      <dgm:spPr/>
      <dgm:t>
        <a:bodyPr/>
        <a:lstStyle/>
        <a:p>
          <a:pPr algn="l"/>
          <a:endParaRPr lang="es-ES" sz="240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901D4A9D-13D6-4328-9454-01A4385D191F}" type="sibTrans" cxnId="{A3935D15-C97B-4D09-8FE8-D4CFD783D97E}">
      <dgm:prSet/>
      <dgm:spPr/>
      <dgm:t>
        <a:bodyPr/>
        <a:lstStyle/>
        <a:p>
          <a:pPr algn="l"/>
          <a:endParaRPr lang="es-ES" sz="240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F72A8304-1C7F-48DF-A1FB-0BCD22CB27C5}">
      <dgm:prSet phldrT="[Texto]" custT="1"/>
      <dgm:spPr>
        <a:solidFill>
          <a:srgbClr val="E5FFC9"/>
        </a:solidFill>
        <a:ln>
          <a:solidFill>
            <a:srgbClr val="9FFF3A"/>
          </a:solidFill>
        </a:ln>
      </dgm:spPr>
      <dgm:t>
        <a:bodyPr/>
        <a:lstStyle/>
        <a:p>
          <a:pPr algn="ctr"/>
          <a:r>
            <a:rPr lang="es-MX" sz="2400" b="1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Estudiantes</a:t>
          </a:r>
          <a:r>
            <a:rPr lang="es-MX" sz="2400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.</a:t>
          </a:r>
        </a:p>
        <a:p>
          <a:pPr marL="0" indent="0" algn="l" rtl="0"/>
          <a:r>
            <a:rPr lang="es-MX" sz="2400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Contar con profesores-investigadores acreditados.</a:t>
          </a:r>
          <a:endParaRPr lang="es-ES" sz="24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004F16EC-C5FE-468A-ABCC-C708DD045CE8}" type="parTrans" cxnId="{CA926364-3E00-4AED-9078-B1380F39B1ED}">
      <dgm:prSet/>
      <dgm:spPr/>
      <dgm:t>
        <a:bodyPr/>
        <a:lstStyle/>
        <a:p>
          <a:pPr algn="l"/>
          <a:endParaRPr lang="es-ES" sz="240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B8AA5CD6-ED1A-4A2D-A0CF-C51FFC1461BC}" type="sibTrans" cxnId="{CA926364-3E00-4AED-9078-B1380F39B1ED}">
      <dgm:prSet/>
      <dgm:spPr/>
      <dgm:t>
        <a:bodyPr/>
        <a:lstStyle/>
        <a:p>
          <a:pPr algn="l"/>
          <a:endParaRPr lang="es-ES" sz="240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7C8C8738-8012-43B5-886E-8B634364F156}">
      <dgm:prSet phldrT="[Texto]" custT="1"/>
      <dgm:spPr>
        <a:solidFill>
          <a:srgbClr val="F7FFBD"/>
        </a:solidFill>
        <a:ln>
          <a:solidFill>
            <a:srgbClr val="E5FF2C"/>
          </a:solidFill>
        </a:ln>
      </dgm:spPr>
      <dgm:t>
        <a:bodyPr/>
        <a:lstStyle/>
        <a:p>
          <a:pPr algn="ctr"/>
          <a:r>
            <a:rPr lang="es-MX" sz="2400" b="1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Profesores candidatos.</a:t>
          </a:r>
        </a:p>
        <a:p>
          <a:pPr marL="0" indent="0" algn="l" rtl="0"/>
          <a:r>
            <a:rPr lang="es-MX" sz="2400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Desarrollar nuevas competencias y desarrollo profesional. </a:t>
          </a:r>
          <a:endParaRPr lang="es-ES" sz="24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5AC67B4B-AFE6-4953-9EBF-AF6B31109AAB}" type="parTrans" cxnId="{7F2C28B3-8532-4316-87E6-111D48C390C1}">
      <dgm:prSet/>
      <dgm:spPr/>
      <dgm:t>
        <a:bodyPr/>
        <a:lstStyle/>
        <a:p>
          <a:pPr algn="l"/>
          <a:endParaRPr lang="es-ES" sz="240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DB235EBF-BF5D-40EE-9E77-A72F719E7CCB}" type="sibTrans" cxnId="{7F2C28B3-8532-4316-87E6-111D48C390C1}">
      <dgm:prSet/>
      <dgm:spPr/>
      <dgm:t>
        <a:bodyPr/>
        <a:lstStyle/>
        <a:p>
          <a:pPr algn="l"/>
          <a:endParaRPr lang="es-ES" sz="240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E18C7A2C-1515-4397-823F-137DCEB4862E}">
      <dgm:prSet phldrT="[Texto]" custT="1"/>
      <dgm:spPr>
        <a:solidFill>
          <a:srgbClr val="FFFED1"/>
        </a:solidFill>
        <a:ln>
          <a:solidFill>
            <a:srgbClr val="FFF722"/>
          </a:solidFill>
        </a:ln>
      </dgm:spPr>
      <dgm:t>
        <a:bodyPr/>
        <a:lstStyle/>
        <a:p>
          <a:pPr algn="ctr"/>
          <a:r>
            <a:rPr lang="es-MX" sz="2400" b="1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Gestor del talento humano</a:t>
          </a:r>
          <a:r>
            <a:rPr lang="es-MX" sz="2400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.</a:t>
          </a:r>
        </a:p>
        <a:p>
          <a:pPr algn="l" rtl="0"/>
          <a:r>
            <a:rPr lang="es-MX" sz="2400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De manera sistematizada, cubrir las incidencias laborales.</a:t>
          </a:r>
          <a:endParaRPr lang="es-ES" sz="24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6E170CF9-63BF-4281-9674-2E223F9BD41C}" type="parTrans" cxnId="{276E7051-78DE-4998-A7B4-8D4A44A0B9B7}">
      <dgm:prSet/>
      <dgm:spPr/>
      <dgm:t>
        <a:bodyPr/>
        <a:lstStyle/>
        <a:p>
          <a:pPr algn="l"/>
          <a:endParaRPr lang="es-ES" sz="240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FE4FCF1C-1D3A-4A18-910F-B8CB554B6050}" type="sibTrans" cxnId="{276E7051-78DE-4998-A7B4-8D4A44A0B9B7}">
      <dgm:prSet/>
      <dgm:spPr/>
      <dgm:t>
        <a:bodyPr/>
        <a:lstStyle/>
        <a:p>
          <a:pPr algn="l"/>
          <a:endParaRPr lang="es-ES" sz="240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0D0D9B7F-C671-4C67-9FB9-9BFAED143628}" type="pres">
      <dgm:prSet presAssocID="{1CA3172F-F9CA-49A8-A5DD-589D6DECBB01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5E88ED9-EBA5-413B-9768-847F5CB59DA0}" type="pres">
      <dgm:prSet presAssocID="{1CA3172F-F9CA-49A8-A5DD-589D6DECBB01}" presName="axisShape" presStyleLbl="bgShp" presStyleIdx="0" presStyleCnt="1"/>
      <dgm:spPr>
        <a:solidFill>
          <a:schemeClr val="bg1">
            <a:lumMod val="85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z="-190500" contourW="44450" prstMaterial="matte">
          <a:bevelT w="63500" h="63500" prst="artDeco"/>
          <a:contourClr>
            <a:srgbClr val="FFFFFF"/>
          </a:contourClr>
        </a:sp3d>
      </dgm:spPr>
    </dgm:pt>
    <dgm:pt modelId="{CB5B6978-51C2-447A-AEC6-A86486F93054}" type="pres">
      <dgm:prSet presAssocID="{1CA3172F-F9CA-49A8-A5DD-589D6DECBB01}" presName="rect1" presStyleLbl="node1" presStyleIdx="0" presStyleCnt="4" custScaleX="169636" custScaleY="84340" custLinFactNeighborX="-38590" custLinFactNeighborY="-66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6DC7AEE-00AF-4E55-8EB6-E2B513C24404}" type="pres">
      <dgm:prSet presAssocID="{1CA3172F-F9CA-49A8-A5DD-589D6DECBB01}" presName="rect2" presStyleLbl="node1" presStyleIdx="1" presStyleCnt="4" custScaleX="169636" custScaleY="60122" custLinFactNeighborX="39722" custLinFactNeighborY="-66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00B02D5-299E-4EF0-8D35-26DB03879515}" type="pres">
      <dgm:prSet presAssocID="{1CA3172F-F9CA-49A8-A5DD-589D6DECBB01}" presName="rect3" presStyleLbl="node1" presStyleIdx="2" presStyleCnt="4" custScaleX="169636" custScaleY="66194" custLinFactNeighborX="-38590" custLinFactNeighborY="45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2FCFBB0-37C8-4080-AB51-CBB353DE2967}" type="pres">
      <dgm:prSet presAssocID="{1CA3172F-F9CA-49A8-A5DD-589D6DECBB01}" presName="rect4" presStyleLbl="node1" presStyleIdx="3" presStyleCnt="4" custScaleX="188604" custScaleY="66194" custLinFactNeighborX="39722" custLinFactNeighborY="45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B176D97-E61E-4245-A812-83DDC58EF794}" type="presOf" srcId="{5C8E5588-5279-4A60-9FE1-B942374256FB}" destId="{CB5B6978-51C2-447A-AEC6-A86486F93054}" srcOrd="0" destOrd="0" presId="urn:microsoft.com/office/officeart/2005/8/layout/matrix2"/>
    <dgm:cxn modelId="{276E7051-78DE-4998-A7B4-8D4A44A0B9B7}" srcId="{1CA3172F-F9CA-49A8-A5DD-589D6DECBB01}" destId="{E18C7A2C-1515-4397-823F-137DCEB4862E}" srcOrd="3" destOrd="0" parTransId="{6E170CF9-63BF-4281-9674-2E223F9BD41C}" sibTransId="{FE4FCF1C-1D3A-4A18-910F-B8CB554B6050}"/>
    <dgm:cxn modelId="{D958CDD3-AA15-46C2-BE1F-D1689FC99E94}" type="presOf" srcId="{1CA3172F-F9CA-49A8-A5DD-589D6DECBB01}" destId="{0D0D9B7F-C671-4C67-9FB9-9BFAED143628}" srcOrd="0" destOrd="0" presId="urn:microsoft.com/office/officeart/2005/8/layout/matrix2"/>
    <dgm:cxn modelId="{744AF46F-D975-4399-A953-8ABF6DF493C8}" type="presOf" srcId="{E18C7A2C-1515-4397-823F-137DCEB4862E}" destId="{52FCFBB0-37C8-4080-AB51-CBB353DE2967}" srcOrd="0" destOrd="0" presId="urn:microsoft.com/office/officeart/2005/8/layout/matrix2"/>
    <dgm:cxn modelId="{CA926364-3E00-4AED-9078-B1380F39B1ED}" srcId="{1CA3172F-F9CA-49A8-A5DD-589D6DECBB01}" destId="{F72A8304-1C7F-48DF-A1FB-0BCD22CB27C5}" srcOrd="1" destOrd="0" parTransId="{004F16EC-C5FE-468A-ABCC-C708DD045CE8}" sibTransId="{B8AA5CD6-ED1A-4A2D-A0CF-C51FFC1461BC}"/>
    <dgm:cxn modelId="{7F2C28B3-8532-4316-87E6-111D48C390C1}" srcId="{1CA3172F-F9CA-49A8-A5DD-589D6DECBB01}" destId="{7C8C8738-8012-43B5-886E-8B634364F156}" srcOrd="2" destOrd="0" parTransId="{5AC67B4B-AFE6-4953-9EBF-AF6B31109AAB}" sibTransId="{DB235EBF-BF5D-40EE-9E77-A72F719E7CCB}"/>
    <dgm:cxn modelId="{4931DFA4-A7DC-43D5-BA8E-93CE1C78B8C7}" type="presOf" srcId="{7C8C8738-8012-43B5-886E-8B634364F156}" destId="{400B02D5-299E-4EF0-8D35-26DB03879515}" srcOrd="0" destOrd="0" presId="urn:microsoft.com/office/officeart/2005/8/layout/matrix2"/>
    <dgm:cxn modelId="{A3935D15-C97B-4D09-8FE8-D4CFD783D97E}" srcId="{1CA3172F-F9CA-49A8-A5DD-589D6DECBB01}" destId="{5C8E5588-5279-4A60-9FE1-B942374256FB}" srcOrd="0" destOrd="0" parTransId="{63AE86EA-1564-488A-8A35-6F5245E5C4DC}" sibTransId="{901D4A9D-13D6-4328-9454-01A4385D191F}"/>
    <dgm:cxn modelId="{5321FC4C-A74B-4AEB-AFAA-8283579680A4}" type="presOf" srcId="{F72A8304-1C7F-48DF-A1FB-0BCD22CB27C5}" destId="{96DC7AEE-00AF-4E55-8EB6-E2B513C24404}" srcOrd="0" destOrd="0" presId="urn:microsoft.com/office/officeart/2005/8/layout/matrix2"/>
    <dgm:cxn modelId="{2A34C242-3872-4D94-AA7E-4FDED9B17D41}" type="presParOf" srcId="{0D0D9B7F-C671-4C67-9FB9-9BFAED143628}" destId="{05E88ED9-EBA5-413B-9768-847F5CB59DA0}" srcOrd="0" destOrd="0" presId="urn:microsoft.com/office/officeart/2005/8/layout/matrix2"/>
    <dgm:cxn modelId="{73499512-90AA-43FC-9237-AC9202F2680D}" type="presParOf" srcId="{0D0D9B7F-C671-4C67-9FB9-9BFAED143628}" destId="{CB5B6978-51C2-447A-AEC6-A86486F93054}" srcOrd="1" destOrd="0" presId="urn:microsoft.com/office/officeart/2005/8/layout/matrix2"/>
    <dgm:cxn modelId="{7B3DBE56-601A-4EFF-B097-5C4D424D5D2E}" type="presParOf" srcId="{0D0D9B7F-C671-4C67-9FB9-9BFAED143628}" destId="{96DC7AEE-00AF-4E55-8EB6-E2B513C24404}" srcOrd="2" destOrd="0" presId="urn:microsoft.com/office/officeart/2005/8/layout/matrix2"/>
    <dgm:cxn modelId="{CA211E28-0735-4730-A298-C9B8D562D47A}" type="presParOf" srcId="{0D0D9B7F-C671-4C67-9FB9-9BFAED143628}" destId="{400B02D5-299E-4EF0-8D35-26DB03879515}" srcOrd="3" destOrd="0" presId="urn:microsoft.com/office/officeart/2005/8/layout/matrix2"/>
    <dgm:cxn modelId="{EAC7DE80-541F-4605-9C2A-06B7692F9ED9}" type="presParOf" srcId="{0D0D9B7F-C671-4C67-9FB9-9BFAED143628}" destId="{52FCFBB0-37C8-4080-AB51-CBB353DE2967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0FF8089-CDBE-4FB4-B770-F4C41B5349B0}" type="doc">
      <dgm:prSet loTypeId="urn:microsoft.com/office/officeart/2005/8/layout/venn1" loCatId="relationship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31D7D853-DCA7-46C2-8C9F-C7DEEC8F01EE}">
      <dgm:prSet custT="1"/>
      <dgm:spPr/>
      <dgm:t>
        <a:bodyPr/>
        <a:lstStyle/>
        <a:p>
          <a:pPr algn="l" rtl="0"/>
          <a:r>
            <a:rPr lang="es-MX" sz="2800" dirty="0" smtClean="0">
              <a:latin typeface="+mn-lt"/>
              <a:cs typeface="Times New Roman" panose="02020603050405020304" pitchFamily="18" charset="0"/>
            </a:rPr>
            <a:t>Teoría de gestión del conocimiento.</a:t>
          </a:r>
        </a:p>
        <a:p>
          <a:pPr algn="l" rtl="0"/>
          <a:endParaRPr lang="es-MX" sz="2800" dirty="0" smtClean="0">
            <a:latin typeface="+mn-lt"/>
            <a:cs typeface="Times New Roman" panose="02020603050405020304" pitchFamily="18" charset="0"/>
          </a:endParaRPr>
        </a:p>
        <a:p>
          <a:pPr algn="l" rtl="0"/>
          <a:r>
            <a:rPr lang="es-MX" sz="2800" dirty="0" smtClean="0">
              <a:latin typeface="+mn-lt"/>
              <a:cs typeface="Times New Roman" panose="02020603050405020304" pitchFamily="18" charset="0"/>
            </a:rPr>
            <a:t>Sistema para conservar - transferir experiencias y saberes.</a:t>
          </a:r>
          <a:endParaRPr lang="es-ES" sz="2800" dirty="0">
            <a:latin typeface="+mn-lt"/>
            <a:cs typeface="Times New Roman" panose="02020603050405020304" pitchFamily="18" charset="0"/>
          </a:endParaRPr>
        </a:p>
      </dgm:t>
    </dgm:pt>
    <dgm:pt modelId="{15E1D6A6-C82D-488E-A70E-A0407EEFCAF3}" type="parTrans" cxnId="{870F11AF-34C3-43ED-83E7-93403AFDF8A1}">
      <dgm:prSet/>
      <dgm:spPr/>
      <dgm:t>
        <a:bodyPr/>
        <a:lstStyle/>
        <a:p>
          <a:pPr algn="l"/>
          <a:endParaRPr lang="es-ES" sz="2800">
            <a:latin typeface="+mn-lt"/>
            <a:cs typeface="Times New Roman" panose="02020603050405020304" pitchFamily="18" charset="0"/>
          </a:endParaRPr>
        </a:p>
      </dgm:t>
    </dgm:pt>
    <dgm:pt modelId="{F17A3EBC-EE67-4365-93F4-2669E696D02C}" type="sibTrans" cxnId="{870F11AF-34C3-43ED-83E7-93403AFDF8A1}">
      <dgm:prSet/>
      <dgm:spPr/>
      <dgm:t>
        <a:bodyPr/>
        <a:lstStyle/>
        <a:p>
          <a:pPr algn="l"/>
          <a:endParaRPr lang="es-ES" sz="2800">
            <a:latin typeface="+mn-lt"/>
            <a:cs typeface="Times New Roman" panose="02020603050405020304" pitchFamily="18" charset="0"/>
          </a:endParaRPr>
        </a:p>
      </dgm:t>
    </dgm:pt>
    <dgm:pt modelId="{3CE82D4C-BA75-4C51-AE2B-D03CDBC352E4}">
      <dgm:prSet custT="1"/>
      <dgm:spPr/>
      <dgm:t>
        <a:bodyPr/>
        <a:lstStyle/>
        <a:p>
          <a:pPr marL="261938" indent="-261938" algn="l" rtl="0"/>
          <a:r>
            <a:rPr lang="es-MX" sz="2800" dirty="0" smtClean="0">
              <a:latin typeface="+mn-lt"/>
              <a:cs typeface="Times New Roman" panose="02020603050405020304" pitchFamily="18" charset="0"/>
            </a:rPr>
            <a:t>Teoría de la sucesión.</a:t>
          </a:r>
        </a:p>
        <a:p>
          <a:pPr algn="l" rtl="0"/>
          <a:endParaRPr lang="es-MX" sz="2800" dirty="0" smtClean="0">
            <a:latin typeface="+mn-lt"/>
            <a:cs typeface="Times New Roman" panose="02020603050405020304" pitchFamily="18" charset="0"/>
          </a:endParaRPr>
        </a:p>
        <a:p>
          <a:pPr marL="441325" indent="0" algn="l" rtl="0"/>
          <a:r>
            <a:rPr lang="es-MX" sz="2800" dirty="0" smtClean="0">
              <a:latin typeface="+mn-lt"/>
              <a:cs typeface="Times New Roman" panose="02020603050405020304" pitchFamily="18" charset="0"/>
            </a:rPr>
            <a:t>Aportará elementos en la sucesión de otros ámbitos.</a:t>
          </a:r>
        </a:p>
      </dgm:t>
    </dgm:pt>
    <dgm:pt modelId="{345D5C43-A643-4A40-84E8-33A1C56D6AA1}" type="parTrans" cxnId="{DAB2CEC9-BA85-4721-8FE4-AC69F94443F4}">
      <dgm:prSet/>
      <dgm:spPr/>
      <dgm:t>
        <a:bodyPr/>
        <a:lstStyle/>
        <a:p>
          <a:pPr algn="l"/>
          <a:endParaRPr lang="es-ES" sz="2800">
            <a:latin typeface="+mn-lt"/>
            <a:cs typeface="Times New Roman" panose="02020603050405020304" pitchFamily="18" charset="0"/>
          </a:endParaRPr>
        </a:p>
      </dgm:t>
    </dgm:pt>
    <dgm:pt modelId="{4E09B791-B149-4491-BB25-FD34D414BF70}" type="sibTrans" cxnId="{DAB2CEC9-BA85-4721-8FE4-AC69F94443F4}">
      <dgm:prSet/>
      <dgm:spPr/>
      <dgm:t>
        <a:bodyPr/>
        <a:lstStyle/>
        <a:p>
          <a:pPr algn="l"/>
          <a:endParaRPr lang="es-ES" sz="2800">
            <a:latin typeface="+mn-lt"/>
            <a:cs typeface="Times New Roman" panose="02020603050405020304" pitchFamily="18" charset="0"/>
          </a:endParaRPr>
        </a:p>
      </dgm:t>
    </dgm:pt>
    <dgm:pt modelId="{B8FC63A1-FAD6-4F85-85CA-BE21F331FD33}" type="pres">
      <dgm:prSet presAssocID="{00FF8089-CDBE-4FB4-B770-F4C41B5349B0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437C309-1D0D-4701-83CA-92F84882586C}" type="pres">
      <dgm:prSet presAssocID="{31D7D853-DCA7-46C2-8C9F-C7DEEC8F01EE}" presName="circ1" presStyleLbl="vennNode1" presStyleIdx="0" presStyleCnt="2" custScaleX="108108" custScaleY="125325" custLinFactNeighborX="0" custLinFactNeighborY="-1520"/>
      <dgm:spPr/>
      <dgm:t>
        <a:bodyPr/>
        <a:lstStyle/>
        <a:p>
          <a:endParaRPr lang="es-ES"/>
        </a:p>
      </dgm:t>
    </dgm:pt>
    <dgm:pt modelId="{57A76326-9E43-46F8-AECD-24E064FB1A4D}" type="pres">
      <dgm:prSet presAssocID="{31D7D853-DCA7-46C2-8C9F-C7DEEC8F01E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EDA6A50-F428-40D0-9C61-F3DD4F692B8F}" type="pres">
      <dgm:prSet presAssocID="{3CE82D4C-BA75-4C51-AE2B-D03CDBC352E4}" presName="circ2" presStyleLbl="vennNode1" presStyleIdx="1" presStyleCnt="2" custScaleX="108108" custScaleY="125325"/>
      <dgm:spPr/>
      <dgm:t>
        <a:bodyPr/>
        <a:lstStyle/>
        <a:p>
          <a:endParaRPr lang="es-ES"/>
        </a:p>
      </dgm:t>
    </dgm:pt>
    <dgm:pt modelId="{6EEF4CA4-47B0-4292-BF87-DCCDD51CDEFC}" type="pres">
      <dgm:prSet presAssocID="{3CE82D4C-BA75-4C51-AE2B-D03CDBC352E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AC5F62D-7EA6-472B-9FA8-5AE232F79799}" type="presOf" srcId="{00FF8089-CDBE-4FB4-B770-F4C41B5349B0}" destId="{B8FC63A1-FAD6-4F85-85CA-BE21F331FD33}" srcOrd="0" destOrd="0" presId="urn:microsoft.com/office/officeart/2005/8/layout/venn1"/>
    <dgm:cxn modelId="{870F11AF-34C3-43ED-83E7-93403AFDF8A1}" srcId="{00FF8089-CDBE-4FB4-B770-F4C41B5349B0}" destId="{31D7D853-DCA7-46C2-8C9F-C7DEEC8F01EE}" srcOrd="0" destOrd="0" parTransId="{15E1D6A6-C82D-488E-A70E-A0407EEFCAF3}" sibTransId="{F17A3EBC-EE67-4365-93F4-2669E696D02C}"/>
    <dgm:cxn modelId="{DAB2CEC9-BA85-4721-8FE4-AC69F94443F4}" srcId="{00FF8089-CDBE-4FB4-B770-F4C41B5349B0}" destId="{3CE82D4C-BA75-4C51-AE2B-D03CDBC352E4}" srcOrd="1" destOrd="0" parTransId="{345D5C43-A643-4A40-84E8-33A1C56D6AA1}" sibTransId="{4E09B791-B149-4491-BB25-FD34D414BF70}"/>
    <dgm:cxn modelId="{C100959F-0BB7-49A3-B00D-AEC5D93642B8}" type="presOf" srcId="{31D7D853-DCA7-46C2-8C9F-C7DEEC8F01EE}" destId="{9437C309-1D0D-4701-83CA-92F84882586C}" srcOrd="0" destOrd="0" presId="urn:microsoft.com/office/officeart/2005/8/layout/venn1"/>
    <dgm:cxn modelId="{DCB62871-2A4F-41FB-AB27-B4F46404D666}" type="presOf" srcId="{3CE82D4C-BA75-4C51-AE2B-D03CDBC352E4}" destId="{6EEF4CA4-47B0-4292-BF87-DCCDD51CDEFC}" srcOrd="1" destOrd="0" presId="urn:microsoft.com/office/officeart/2005/8/layout/venn1"/>
    <dgm:cxn modelId="{20960C3A-4B64-4227-B917-41A493F3300A}" type="presOf" srcId="{31D7D853-DCA7-46C2-8C9F-C7DEEC8F01EE}" destId="{57A76326-9E43-46F8-AECD-24E064FB1A4D}" srcOrd="1" destOrd="0" presId="urn:microsoft.com/office/officeart/2005/8/layout/venn1"/>
    <dgm:cxn modelId="{AD57C95E-AF60-49EA-A32E-C3A0D2C5CD02}" type="presOf" srcId="{3CE82D4C-BA75-4C51-AE2B-D03CDBC352E4}" destId="{DEDA6A50-F428-40D0-9C61-F3DD4F692B8F}" srcOrd="0" destOrd="0" presId="urn:microsoft.com/office/officeart/2005/8/layout/venn1"/>
    <dgm:cxn modelId="{53E69883-1F28-44C6-99B5-C22FC589F9D8}" type="presParOf" srcId="{B8FC63A1-FAD6-4F85-85CA-BE21F331FD33}" destId="{9437C309-1D0D-4701-83CA-92F84882586C}" srcOrd="0" destOrd="0" presId="urn:microsoft.com/office/officeart/2005/8/layout/venn1"/>
    <dgm:cxn modelId="{B221E3F5-969F-406A-9802-61A3A0A26F3C}" type="presParOf" srcId="{B8FC63A1-FAD6-4F85-85CA-BE21F331FD33}" destId="{57A76326-9E43-46F8-AECD-24E064FB1A4D}" srcOrd="1" destOrd="0" presId="urn:microsoft.com/office/officeart/2005/8/layout/venn1"/>
    <dgm:cxn modelId="{EC61420A-597C-4DA2-8FE4-6AA424170FC7}" type="presParOf" srcId="{B8FC63A1-FAD6-4F85-85CA-BE21F331FD33}" destId="{DEDA6A50-F428-40D0-9C61-F3DD4F692B8F}" srcOrd="2" destOrd="0" presId="urn:microsoft.com/office/officeart/2005/8/layout/venn1"/>
    <dgm:cxn modelId="{0B2CAAD1-2AAC-4D66-887F-5A4228F0D7EA}" type="presParOf" srcId="{B8FC63A1-FAD6-4F85-85CA-BE21F331FD33}" destId="{6EEF4CA4-47B0-4292-BF87-DCCDD51CDEFC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C02DAD7-EADC-44FA-B171-FE8EE9379D37}" type="doc">
      <dgm:prSet loTypeId="urn:microsoft.com/office/officeart/2005/8/layout/hProcess11" loCatId="process" qsTypeId="urn:microsoft.com/office/officeart/2005/8/quickstyle/3d2" qsCatId="3D" csTypeId="urn:microsoft.com/office/officeart/2005/8/colors/accent4_1" csCatId="accent4" phldr="1"/>
      <dgm:spPr/>
      <dgm:t>
        <a:bodyPr/>
        <a:lstStyle/>
        <a:p>
          <a:endParaRPr lang="es-ES"/>
        </a:p>
      </dgm:t>
    </dgm:pt>
    <dgm:pt modelId="{2D1C5B1D-85B0-4B6F-95D0-CE7DF9FA91DF}">
      <dgm:prSet custT="1"/>
      <dgm:spPr/>
      <dgm:t>
        <a:bodyPr/>
        <a:lstStyle/>
        <a:p>
          <a:pPr marL="0" indent="0" algn="l" rtl="0"/>
          <a:r>
            <a:rPr lang="es-MX" sz="2800" i="1" dirty="0" smtClean="0">
              <a:solidFill>
                <a:schemeClr val="bg1">
                  <a:lumMod val="95000"/>
                </a:schemeClr>
              </a:solidFill>
              <a:latin typeface="+mn-lt"/>
              <a:cs typeface="Times New Roman" panose="02020603050405020304" pitchFamily="18" charset="0"/>
            </a:rPr>
            <a:t>Algunas limitantes son: </a:t>
          </a:r>
          <a:endParaRPr lang="es-ES" sz="2800" i="1" dirty="0">
            <a:solidFill>
              <a:schemeClr val="bg1">
                <a:lumMod val="95000"/>
              </a:schemeClr>
            </a:solidFill>
            <a:latin typeface="+mn-lt"/>
            <a:cs typeface="Times New Roman" panose="02020603050405020304" pitchFamily="18" charset="0"/>
          </a:endParaRPr>
        </a:p>
      </dgm:t>
    </dgm:pt>
    <dgm:pt modelId="{865BC922-00EB-43C7-ABE4-8641388C3CBD}" type="parTrans" cxnId="{F42D843C-2B59-44AC-9118-791BE9A61B9C}">
      <dgm:prSet/>
      <dgm:spPr/>
      <dgm:t>
        <a:bodyPr/>
        <a:lstStyle/>
        <a:p>
          <a:endParaRPr lang="es-ES" sz="2800" i="1">
            <a:latin typeface="+mn-lt"/>
            <a:cs typeface="Times New Roman" panose="02020603050405020304" pitchFamily="18" charset="0"/>
          </a:endParaRPr>
        </a:p>
      </dgm:t>
    </dgm:pt>
    <dgm:pt modelId="{E4C81042-4B28-40BE-A957-ECDDBF67EF94}" type="sibTrans" cxnId="{F42D843C-2B59-44AC-9118-791BE9A61B9C}">
      <dgm:prSet/>
      <dgm:spPr/>
      <dgm:t>
        <a:bodyPr/>
        <a:lstStyle/>
        <a:p>
          <a:endParaRPr lang="es-ES" sz="2800" i="1">
            <a:latin typeface="+mn-lt"/>
            <a:cs typeface="Times New Roman" panose="02020603050405020304" pitchFamily="18" charset="0"/>
          </a:endParaRPr>
        </a:p>
      </dgm:t>
    </dgm:pt>
    <dgm:pt modelId="{E8D70C5D-7B08-42A3-BCB9-D97D9A570874}">
      <dgm:prSet custT="1"/>
      <dgm:spPr/>
      <dgm:t>
        <a:bodyPr/>
        <a:lstStyle/>
        <a:p>
          <a:pPr algn="ctr" rtl="0"/>
          <a:r>
            <a:rPr lang="es-MX" sz="2800" b="1" i="1" dirty="0" smtClean="0">
              <a:solidFill>
                <a:srgbClr val="0070C0"/>
              </a:solidFill>
              <a:latin typeface="+mn-lt"/>
              <a:cs typeface="Times New Roman" panose="02020603050405020304" pitchFamily="18" charset="0"/>
            </a:rPr>
            <a:t>La</a:t>
          </a:r>
          <a:r>
            <a:rPr lang="es-MX" sz="2800" b="1" i="1" dirty="0" smtClean="0">
              <a:solidFill>
                <a:srgbClr val="FFFF99"/>
              </a:solidFill>
              <a:latin typeface="+mn-lt"/>
              <a:cs typeface="Times New Roman" panose="02020603050405020304" pitchFamily="18" charset="0"/>
            </a:rPr>
            <a:t> </a:t>
          </a:r>
          <a:r>
            <a:rPr lang="es-MX" sz="2800" b="1" i="1" dirty="0" smtClean="0">
              <a:solidFill>
                <a:srgbClr val="0070C0"/>
              </a:solidFill>
              <a:latin typeface="+mn-lt"/>
              <a:cs typeface="Times New Roman" panose="02020603050405020304" pitchFamily="18" charset="0"/>
            </a:rPr>
            <a:t>distancia</a:t>
          </a:r>
          <a:r>
            <a:rPr lang="es-MX" sz="2800" b="1" i="1" dirty="0" smtClean="0">
              <a:solidFill>
                <a:srgbClr val="FFFF99"/>
              </a:solidFill>
              <a:latin typeface="+mn-lt"/>
              <a:cs typeface="Times New Roman" panose="02020603050405020304" pitchFamily="18" charset="0"/>
            </a:rPr>
            <a:t>.</a:t>
          </a:r>
        </a:p>
        <a:p>
          <a:pPr algn="l" rtl="0"/>
          <a:r>
            <a:rPr lang="es-MX" sz="2800" i="0" dirty="0" smtClean="0">
              <a:latin typeface="+mn-lt"/>
              <a:cs typeface="Times New Roman" panose="02020603050405020304" pitchFamily="18" charset="0"/>
            </a:rPr>
            <a:t>Porque será en la Ciudad de México.</a:t>
          </a:r>
        </a:p>
      </dgm:t>
    </dgm:pt>
    <dgm:pt modelId="{F18640FF-B9B4-487E-B157-DEBD416B2CA4}" type="parTrans" cxnId="{1A1ABBD6-4475-4A51-97A0-CBCD9F9DB5D2}">
      <dgm:prSet/>
      <dgm:spPr/>
      <dgm:t>
        <a:bodyPr/>
        <a:lstStyle/>
        <a:p>
          <a:endParaRPr lang="es-ES" sz="2800" i="1">
            <a:latin typeface="+mn-lt"/>
            <a:cs typeface="Times New Roman" panose="02020603050405020304" pitchFamily="18" charset="0"/>
          </a:endParaRPr>
        </a:p>
      </dgm:t>
    </dgm:pt>
    <dgm:pt modelId="{F1F10D99-DE27-463D-8E4E-59BAE3A86588}" type="sibTrans" cxnId="{1A1ABBD6-4475-4A51-97A0-CBCD9F9DB5D2}">
      <dgm:prSet/>
      <dgm:spPr/>
      <dgm:t>
        <a:bodyPr/>
        <a:lstStyle/>
        <a:p>
          <a:endParaRPr lang="es-ES" sz="2800" i="1">
            <a:latin typeface="+mn-lt"/>
            <a:cs typeface="Times New Roman" panose="02020603050405020304" pitchFamily="18" charset="0"/>
          </a:endParaRPr>
        </a:p>
      </dgm:t>
    </dgm:pt>
    <dgm:pt modelId="{83D2B289-D8E2-41B0-B76C-27B56A20E0B3}">
      <dgm:prSet custT="1"/>
      <dgm:spPr/>
      <dgm:t>
        <a:bodyPr/>
        <a:lstStyle/>
        <a:p>
          <a:pPr algn="ctr" rtl="0"/>
          <a:r>
            <a:rPr lang="es-MX" sz="2800" b="1" i="1" dirty="0" smtClean="0">
              <a:solidFill>
                <a:srgbClr val="33CC33"/>
              </a:solidFill>
              <a:latin typeface="+mn-lt"/>
              <a:cs typeface="Times New Roman" panose="02020603050405020304" pitchFamily="18" charset="0"/>
            </a:rPr>
            <a:t>Económica</a:t>
          </a:r>
        </a:p>
        <a:p>
          <a:pPr algn="l" rtl="0"/>
          <a:r>
            <a:rPr lang="es-ES" sz="2800" i="0" dirty="0" smtClean="0">
              <a:latin typeface="+mn-lt"/>
              <a:cs typeface="Times New Roman" panose="02020603050405020304" pitchFamily="18" charset="0"/>
            </a:rPr>
            <a:t>El recurso será limitado por los viajes.</a:t>
          </a:r>
          <a:endParaRPr lang="es-ES" sz="2800" i="0" dirty="0">
            <a:latin typeface="+mn-lt"/>
            <a:cs typeface="Times New Roman" panose="02020603050405020304" pitchFamily="18" charset="0"/>
          </a:endParaRPr>
        </a:p>
      </dgm:t>
    </dgm:pt>
    <dgm:pt modelId="{FE5E8907-52F2-4AA1-9B23-8B9FFD9C527B}" type="parTrans" cxnId="{C0BCE073-1B10-42A6-8FCF-FAC0BF9ED814}">
      <dgm:prSet/>
      <dgm:spPr/>
      <dgm:t>
        <a:bodyPr/>
        <a:lstStyle/>
        <a:p>
          <a:endParaRPr lang="es-ES" sz="2800" i="1">
            <a:latin typeface="+mn-lt"/>
            <a:cs typeface="Times New Roman" panose="02020603050405020304" pitchFamily="18" charset="0"/>
          </a:endParaRPr>
        </a:p>
      </dgm:t>
    </dgm:pt>
    <dgm:pt modelId="{98475EAD-3911-4EA0-96F7-E0BE6DE172DC}" type="sibTrans" cxnId="{C0BCE073-1B10-42A6-8FCF-FAC0BF9ED814}">
      <dgm:prSet/>
      <dgm:spPr/>
      <dgm:t>
        <a:bodyPr/>
        <a:lstStyle/>
        <a:p>
          <a:endParaRPr lang="es-ES" sz="2800" i="1">
            <a:latin typeface="+mn-lt"/>
            <a:cs typeface="Times New Roman" panose="02020603050405020304" pitchFamily="18" charset="0"/>
          </a:endParaRPr>
        </a:p>
      </dgm:t>
    </dgm:pt>
    <dgm:pt modelId="{20551D65-B54A-4FC4-A0E3-7F8F85D3D2C7}" type="pres">
      <dgm:prSet presAssocID="{5C02DAD7-EADC-44FA-B171-FE8EE9379D3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9B8F9E4-AE37-4390-A11F-1034F68F4EE0}" type="pres">
      <dgm:prSet presAssocID="{5C02DAD7-EADC-44FA-B171-FE8EE9379D37}" presName="arrow" presStyleLbl="bgShp" presStyleIdx="0" presStyleCnt="1"/>
      <dgm:spPr>
        <a:solidFill>
          <a:schemeClr val="accent2">
            <a:lumMod val="20000"/>
            <a:lumOff val="80000"/>
          </a:schemeClr>
        </a:solidFill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hardEdge"/>
          <a:contourClr>
            <a:schemeClr val="bg1"/>
          </a:contourClr>
        </a:sp3d>
      </dgm:spPr>
      <dgm:t>
        <a:bodyPr/>
        <a:lstStyle/>
        <a:p>
          <a:endParaRPr lang="es-ES"/>
        </a:p>
      </dgm:t>
    </dgm:pt>
    <dgm:pt modelId="{DE584748-E304-49C3-B76A-02836D20A57D}" type="pres">
      <dgm:prSet presAssocID="{5C02DAD7-EADC-44FA-B171-FE8EE9379D37}" presName="points" presStyleCnt="0"/>
      <dgm:spPr/>
    </dgm:pt>
    <dgm:pt modelId="{55482CBA-F34E-43B6-9DD4-B8146D3E63C4}" type="pres">
      <dgm:prSet presAssocID="{2D1C5B1D-85B0-4B6F-95D0-CE7DF9FA91DF}" presName="compositeA" presStyleCnt="0"/>
      <dgm:spPr/>
    </dgm:pt>
    <dgm:pt modelId="{B90E1EDD-13AE-4219-B97A-5D5B5E7789E3}" type="pres">
      <dgm:prSet presAssocID="{2D1C5B1D-85B0-4B6F-95D0-CE7DF9FA91DF}" presName="textA" presStyleLbl="revTx" presStyleIdx="0" presStyleCnt="3" custScaleX="19984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5E86D35-D606-4171-B597-7296287DCA7D}" type="pres">
      <dgm:prSet presAssocID="{2D1C5B1D-85B0-4B6F-95D0-CE7DF9FA91DF}" presName="circleA" presStyleLbl="node1" presStyleIdx="0" presStyleCnt="3" custLinFactX="162065" custLinFactNeighborX="200000" custLinFactNeighborY="-18833"/>
      <dgm:spPr>
        <a:solidFill>
          <a:schemeClr val="accent1">
            <a:lumMod val="60000"/>
            <a:lumOff val="40000"/>
          </a:schemeClr>
        </a:solidFill>
      </dgm:spPr>
    </dgm:pt>
    <dgm:pt modelId="{E668770F-C85D-41D5-A949-736C64196093}" type="pres">
      <dgm:prSet presAssocID="{2D1C5B1D-85B0-4B6F-95D0-CE7DF9FA91DF}" presName="spaceA" presStyleCnt="0"/>
      <dgm:spPr/>
    </dgm:pt>
    <dgm:pt modelId="{2549AB08-D6AB-4893-B906-B823C2B5668C}" type="pres">
      <dgm:prSet presAssocID="{E4C81042-4B28-40BE-A957-ECDDBF67EF94}" presName="space" presStyleCnt="0"/>
      <dgm:spPr/>
    </dgm:pt>
    <dgm:pt modelId="{FC5E2A83-B695-4C5E-9F92-99C5CFD1323F}" type="pres">
      <dgm:prSet presAssocID="{E8D70C5D-7B08-42A3-BCB9-D97D9A570874}" presName="compositeB" presStyleCnt="0"/>
      <dgm:spPr/>
    </dgm:pt>
    <dgm:pt modelId="{B42905B8-A529-4CB8-97D3-25AA754E8AE3}" type="pres">
      <dgm:prSet presAssocID="{E8D70C5D-7B08-42A3-BCB9-D97D9A570874}" presName="textB" presStyleLbl="revTx" presStyleIdx="1" presStyleCnt="3" custScaleX="304788" custLinFactNeighborX="-29882" custLinFactNeighborY="-16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0CF1A3A-1A02-41D7-8FD1-AAD79C6D5211}" type="pres">
      <dgm:prSet presAssocID="{E8D70C5D-7B08-42A3-BCB9-D97D9A570874}" presName="circleB" presStyleLbl="node1" presStyleIdx="1" presStyleCnt="3" custLinFactX="-200000" custLinFactNeighborX="-266959" custLinFactNeighborY="-19482"/>
      <dgm:spPr>
        <a:solidFill>
          <a:schemeClr val="accent6">
            <a:lumMod val="40000"/>
            <a:lumOff val="60000"/>
          </a:schemeClr>
        </a:solidFill>
      </dgm:spPr>
    </dgm:pt>
    <dgm:pt modelId="{C725CC5D-5BF4-49DB-8D76-A7D76EC18309}" type="pres">
      <dgm:prSet presAssocID="{E8D70C5D-7B08-42A3-BCB9-D97D9A570874}" presName="spaceB" presStyleCnt="0"/>
      <dgm:spPr/>
    </dgm:pt>
    <dgm:pt modelId="{5A9374E0-7147-4252-9854-73AE2F08E662}" type="pres">
      <dgm:prSet presAssocID="{F1F10D99-DE27-463D-8E4E-59BAE3A86588}" presName="space" presStyleCnt="0"/>
      <dgm:spPr/>
    </dgm:pt>
    <dgm:pt modelId="{A6E9F741-6529-486E-A077-85D19E1D6D98}" type="pres">
      <dgm:prSet presAssocID="{83D2B289-D8E2-41B0-B76C-27B56A20E0B3}" presName="compositeA" presStyleCnt="0"/>
      <dgm:spPr/>
    </dgm:pt>
    <dgm:pt modelId="{B11E9704-6E3C-4747-B412-277CD0A7CF54}" type="pres">
      <dgm:prSet presAssocID="{83D2B289-D8E2-41B0-B76C-27B56A20E0B3}" presName="textA" presStyleLbl="revTx" presStyleIdx="2" presStyleCnt="3" custScaleX="263770" custLinFactNeighborX="-8328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D1CB1AF-AA9A-4978-AD0A-F7CF6D3BB17A}" type="pres">
      <dgm:prSet presAssocID="{83D2B289-D8E2-41B0-B76C-27B56A20E0B3}" presName="circleA" presStyleLbl="node1" presStyleIdx="2" presStyleCnt="3" custLinFactX="-11931" custLinFactNeighborX="-100000" custLinFactNeighborY="-1862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F16139FE-EB1E-4090-BB65-7AAF87C6B198}" type="pres">
      <dgm:prSet presAssocID="{83D2B289-D8E2-41B0-B76C-27B56A20E0B3}" presName="spaceA" presStyleCnt="0"/>
      <dgm:spPr/>
    </dgm:pt>
  </dgm:ptLst>
  <dgm:cxnLst>
    <dgm:cxn modelId="{C0BCE073-1B10-42A6-8FCF-FAC0BF9ED814}" srcId="{5C02DAD7-EADC-44FA-B171-FE8EE9379D37}" destId="{83D2B289-D8E2-41B0-B76C-27B56A20E0B3}" srcOrd="2" destOrd="0" parTransId="{FE5E8907-52F2-4AA1-9B23-8B9FFD9C527B}" sibTransId="{98475EAD-3911-4EA0-96F7-E0BE6DE172DC}"/>
    <dgm:cxn modelId="{F42D843C-2B59-44AC-9118-791BE9A61B9C}" srcId="{5C02DAD7-EADC-44FA-B171-FE8EE9379D37}" destId="{2D1C5B1D-85B0-4B6F-95D0-CE7DF9FA91DF}" srcOrd="0" destOrd="0" parTransId="{865BC922-00EB-43C7-ABE4-8641388C3CBD}" sibTransId="{E4C81042-4B28-40BE-A957-ECDDBF67EF94}"/>
    <dgm:cxn modelId="{B66DEA73-AF1D-40E1-83DB-C2A64FBB250F}" type="presOf" srcId="{E8D70C5D-7B08-42A3-BCB9-D97D9A570874}" destId="{B42905B8-A529-4CB8-97D3-25AA754E8AE3}" srcOrd="0" destOrd="0" presId="urn:microsoft.com/office/officeart/2005/8/layout/hProcess11"/>
    <dgm:cxn modelId="{73D7A60D-AE77-4E26-9CFA-5BE25FD23DC8}" type="presOf" srcId="{83D2B289-D8E2-41B0-B76C-27B56A20E0B3}" destId="{B11E9704-6E3C-4747-B412-277CD0A7CF54}" srcOrd="0" destOrd="0" presId="urn:microsoft.com/office/officeart/2005/8/layout/hProcess11"/>
    <dgm:cxn modelId="{BBC930F8-F183-480B-B1AC-33220CADF925}" type="presOf" srcId="{5C02DAD7-EADC-44FA-B171-FE8EE9379D37}" destId="{20551D65-B54A-4FC4-A0E3-7F8F85D3D2C7}" srcOrd="0" destOrd="0" presId="urn:microsoft.com/office/officeart/2005/8/layout/hProcess11"/>
    <dgm:cxn modelId="{0E5182A7-98EB-420F-871E-9859484C80E3}" type="presOf" srcId="{2D1C5B1D-85B0-4B6F-95D0-CE7DF9FA91DF}" destId="{B90E1EDD-13AE-4219-B97A-5D5B5E7789E3}" srcOrd="0" destOrd="0" presId="urn:microsoft.com/office/officeart/2005/8/layout/hProcess11"/>
    <dgm:cxn modelId="{1A1ABBD6-4475-4A51-97A0-CBCD9F9DB5D2}" srcId="{5C02DAD7-EADC-44FA-B171-FE8EE9379D37}" destId="{E8D70C5D-7B08-42A3-BCB9-D97D9A570874}" srcOrd="1" destOrd="0" parTransId="{F18640FF-B9B4-487E-B157-DEBD416B2CA4}" sibTransId="{F1F10D99-DE27-463D-8E4E-59BAE3A86588}"/>
    <dgm:cxn modelId="{CA44888D-23EC-44FB-AE2F-E247C509C144}" type="presParOf" srcId="{20551D65-B54A-4FC4-A0E3-7F8F85D3D2C7}" destId="{99B8F9E4-AE37-4390-A11F-1034F68F4EE0}" srcOrd="0" destOrd="0" presId="urn:microsoft.com/office/officeart/2005/8/layout/hProcess11"/>
    <dgm:cxn modelId="{0054B44C-D23D-4D64-A894-2A279C69C5D6}" type="presParOf" srcId="{20551D65-B54A-4FC4-A0E3-7F8F85D3D2C7}" destId="{DE584748-E304-49C3-B76A-02836D20A57D}" srcOrd="1" destOrd="0" presId="urn:microsoft.com/office/officeart/2005/8/layout/hProcess11"/>
    <dgm:cxn modelId="{1A1D1497-E921-4D23-AC04-DFC174AC3A90}" type="presParOf" srcId="{DE584748-E304-49C3-B76A-02836D20A57D}" destId="{55482CBA-F34E-43B6-9DD4-B8146D3E63C4}" srcOrd="0" destOrd="0" presId="urn:microsoft.com/office/officeart/2005/8/layout/hProcess11"/>
    <dgm:cxn modelId="{FD10D8EF-D329-4D0F-8EFC-E74C9BA96C9A}" type="presParOf" srcId="{55482CBA-F34E-43B6-9DD4-B8146D3E63C4}" destId="{B90E1EDD-13AE-4219-B97A-5D5B5E7789E3}" srcOrd="0" destOrd="0" presId="urn:microsoft.com/office/officeart/2005/8/layout/hProcess11"/>
    <dgm:cxn modelId="{FBD783BD-F44B-4CF7-A6DF-B6B67004E93B}" type="presParOf" srcId="{55482CBA-F34E-43B6-9DD4-B8146D3E63C4}" destId="{F5E86D35-D606-4171-B597-7296287DCA7D}" srcOrd="1" destOrd="0" presId="urn:microsoft.com/office/officeart/2005/8/layout/hProcess11"/>
    <dgm:cxn modelId="{21453142-46F6-40E4-ADB7-75676212CFC8}" type="presParOf" srcId="{55482CBA-F34E-43B6-9DD4-B8146D3E63C4}" destId="{E668770F-C85D-41D5-A949-736C64196093}" srcOrd="2" destOrd="0" presId="urn:microsoft.com/office/officeart/2005/8/layout/hProcess11"/>
    <dgm:cxn modelId="{3EEF6A69-B130-4D6F-A165-3BDF955E0C01}" type="presParOf" srcId="{DE584748-E304-49C3-B76A-02836D20A57D}" destId="{2549AB08-D6AB-4893-B906-B823C2B5668C}" srcOrd="1" destOrd="0" presId="urn:microsoft.com/office/officeart/2005/8/layout/hProcess11"/>
    <dgm:cxn modelId="{4779F0CD-8FCE-4A8F-B413-24A80656F4D4}" type="presParOf" srcId="{DE584748-E304-49C3-B76A-02836D20A57D}" destId="{FC5E2A83-B695-4C5E-9F92-99C5CFD1323F}" srcOrd="2" destOrd="0" presId="urn:microsoft.com/office/officeart/2005/8/layout/hProcess11"/>
    <dgm:cxn modelId="{F3D791F1-69BB-45D5-A905-415F28656B5C}" type="presParOf" srcId="{FC5E2A83-B695-4C5E-9F92-99C5CFD1323F}" destId="{B42905B8-A529-4CB8-97D3-25AA754E8AE3}" srcOrd="0" destOrd="0" presId="urn:microsoft.com/office/officeart/2005/8/layout/hProcess11"/>
    <dgm:cxn modelId="{532CFFCB-5B34-4D04-886E-766781AE5892}" type="presParOf" srcId="{FC5E2A83-B695-4C5E-9F92-99C5CFD1323F}" destId="{50CF1A3A-1A02-41D7-8FD1-AAD79C6D5211}" srcOrd="1" destOrd="0" presId="urn:microsoft.com/office/officeart/2005/8/layout/hProcess11"/>
    <dgm:cxn modelId="{B46E5923-EC3C-439A-A72F-77A9440D5C78}" type="presParOf" srcId="{FC5E2A83-B695-4C5E-9F92-99C5CFD1323F}" destId="{C725CC5D-5BF4-49DB-8D76-A7D76EC18309}" srcOrd="2" destOrd="0" presId="urn:microsoft.com/office/officeart/2005/8/layout/hProcess11"/>
    <dgm:cxn modelId="{6056DD24-8C94-4192-8527-BFB98029321B}" type="presParOf" srcId="{DE584748-E304-49C3-B76A-02836D20A57D}" destId="{5A9374E0-7147-4252-9854-73AE2F08E662}" srcOrd="3" destOrd="0" presId="urn:microsoft.com/office/officeart/2005/8/layout/hProcess11"/>
    <dgm:cxn modelId="{C94C1FEE-D765-454B-B075-A59561C4ED9E}" type="presParOf" srcId="{DE584748-E304-49C3-B76A-02836D20A57D}" destId="{A6E9F741-6529-486E-A077-85D19E1D6D98}" srcOrd="4" destOrd="0" presId="urn:microsoft.com/office/officeart/2005/8/layout/hProcess11"/>
    <dgm:cxn modelId="{70E0EDDA-FDDA-4201-BE29-68DABEC78BFA}" type="presParOf" srcId="{A6E9F741-6529-486E-A077-85D19E1D6D98}" destId="{B11E9704-6E3C-4747-B412-277CD0A7CF54}" srcOrd="0" destOrd="0" presId="urn:microsoft.com/office/officeart/2005/8/layout/hProcess11"/>
    <dgm:cxn modelId="{BE1CDCDA-62C2-4F12-ABBE-B028B448E3A1}" type="presParOf" srcId="{A6E9F741-6529-486E-A077-85D19E1D6D98}" destId="{0D1CB1AF-AA9A-4978-AD0A-F7CF6D3BB17A}" srcOrd="1" destOrd="0" presId="urn:microsoft.com/office/officeart/2005/8/layout/hProcess11"/>
    <dgm:cxn modelId="{1FCF64E3-EB07-493B-8751-97EF64FBC584}" type="presParOf" srcId="{A6E9F741-6529-486E-A077-85D19E1D6D98}" destId="{F16139FE-EB1E-4090-BB65-7AAF87C6B198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68D13E-08B0-47A3-8DA0-81FE11ACA0C5}">
      <dsp:nvSpPr>
        <dsp:cNvPr id="0" name=""/>
        <dsp:cNvSpPr/>
      </dsp:nvSpPr>
      <dsp:spPr>
        <a:xfrm rot="10800000">
          <a:off x="2992210" y="1155"/>
          <a:ext cx="6627606" cy="1349833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5239" tIns="99060" rIns="184912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>
              <a:latin typeface="+mn-lt"/>
              <a:cs typeface="Times New Roman" panose="02020603050405020304" pitchFamily="18" charset="0"/>
            </a:rPr>
            <a:t>El Centro de Investigación: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>
              <a:latin typeface="+mn-lt"/>
              <a:cs typeface="Times New Roman" panose="02020603050405020304" pitchFamily="18" charset="0"/>
            </a:rPr>
            <a:t>* Forma capital humano (posgrados).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>
              <a:latin typeface="+mn-lt"/>
              <a:cs typeface="Times New Roman" panose="02020603050405020304" pitchFamily="18" charset="0"/>
            </a:rPr>
            <a:t>* Avalados: SEP, </a:t>
          </a:r>
          <a:r>
            <a:rPr lang="es-ES" sz="2600" kern="1200" dirty="0" err="1" smtClean="0">
              <a:latin typeface="+mn-lt"/>
              <a:cs typeface="Times New Roman" panose="02020603050405020304" pitchFamily="18" charset="0"/>
            </a:rPr>
            <a:t>Conacyt</a:t>
          </a:r>
          <a:r>
            <a:rPr lang="es-ES" sz="2600" kern="1200" dirty="0" smtClean="0">
              <a:latin typeface="+mn-lt"/>
              <a:cs typeface="Times New Roman" panose="02020603050405020304" pitchFamily="18" charset="0"/>
            </a:rPr>
            <a:t>.</a:t>
          </a:r>
          <a:endParaRPr lang="es-ES" sz="2600" kern="1200" dirty="0">
            <a:latin typeface="+mn-lt"/>
            <a:cs typeface="Times New Roman" panose="02020603050405020304" pitchFamily="18" charset="0"/>
          </a:endParaRPr>
        </a:p>
      </dsp:txBody>
      <dsp:txXfrm rot="10800000">
        <a:off x="3329668" y="1155"/>
        <a:ext cx="6290148" cy="1349833"/>
      </dsp:txXfrm>
    </dsp:sp>
    <dsp:sp modelId="{692DE7D9-AAEB-4CC1-AE78-D7FF24FE843E}">
      <dsp:nvSpPr>
        <dsp:cNvPr id="0" name=""/>
        <dsp:cNvSpPr/>
      </dsp:nvSpPr>
      <dsp:spPr>
        <a:xfrm>
          <a:off x="2409756" y="0"/>
          <a:ext cx="1349833" cy="134983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60E30-7FDB-407F-9271-24314D227137}">
      <dsp:nvSpPr>
        <dsp:cNvPr id="0" name=""/>
        <dsp:cNvSpPr/>
      </dsp:nvSpPr>
      <dsp:spPr>
        <a:xfrm rot="10800000">
          <a:off x="2703412" y="1753924"/>
          <a:ext cx="6916437" cy="1605802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5239" tIns="99060" rIns="184912" bIns="99060" numCol="1" spcCol="1270" anchor="ctr" anchorCtr="0">
          <a:noAutofit/>
        </a:bodyPr>
        <a:lstStyle/>
        <a:p>
          <a:pPr marL="261938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>
              <a:latin typeface="+mn-lt"/>
              <a:cs typeface="Times New Roman" panose="02020603050405020304" pitchFamily="18" charset="0"/>
            </a:rPr>
            <a:t>Realiza muy pocas contrataciones, desde hace 17 años.</a:t>
          </a:r>
        </a:p>
        <a:p>
          <a:pPr marL="261938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>
              <a:latin typeface="+mn-lt"/>
              <a:cs typeface="Times New Roman" panose="02020603050405020304" pitchFamily="18" charset="0"/>
            </a:rPr>
            <a:t>* Plantilla de profesores están en edad media de la vida (55-60 años).</a:t>
          </a:r>
          <a:endParaRPr lang="es-ES" sz="2600" kern="1200" dirty="0">
            <a:latin typeface="+mn-lt"/>
            <a:cs typeface="Times New Roman" panose="02020603050405020304" pitchFamily="18" charset="0"/>
          </a:endParaRPr>
        </a:p>
      </dsp:txBody>
      <dsp:txXfrm rot="10800000">
        <a:off x="3104862" y="1753924"/>
        <a:ext cx="6514987" cy="1605802"/>
      </dsp:txXfrm>
    </dsp:sp>
    <dsp:sp modelId="{31EB016B-1C61-43CC-9694-954F080AC8B2}">
      <dsp:nvSpPr>
        <dsp:cNvPr id="0" name=""/>
        <dsp:cNvSpPr/>
      </dsp:nvSpPr>
      <dsp:spPr>
        <a:xfrm>
          <a:off x="2337548" y="1879060"/>
          <a:ext cx="1349833" cy="1349833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7F8D8E-A8E4-47FF-80E7-F4B233240B7F}">
      <dsp:nvSpPr>
        <dsp:cNvPr id="0" name=""/>
        <dsp:cNvSpPr/>
      </dsp:nvSpPr>
      <dsp:spPr>
        <a:xfrm rot="10800000">
          <a:off x="2992210" y="3762662"/>
          <a:ext cx="6627606" cy="1513649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5239" tIns="99060" rIns="184912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>
              <a:latin typeface="+mn-lt"/>
              <a:cs typeface="Times New Roman" panose="02020603050405020304" pitchFamily="18" charset="0"/>
            </a:rPr>
            <a:t>La organización corre el riesgo de no realizar una transferencia de conocimiento del personal que se retirará.</a:t>
          </a:r>
          <a:endParaRPr lang="es-ES" sz="2600" kern="1200" dirty="0">
            <a:latin typeface="+mn-lt"/>
            <a:cs typeface="Times New Roman" panose="02020603050405020304" pitchFamily="18" charset="0"/>
          </a:endParaRPr>
        </a:p>
      </dsp:txBody>
      <dsp:txXfrm rot="10800000">
        <a:off x="3370622" y="3762662"/>
        <a:ext cx="6249194" cy="1513649"/>
      </dsp:txXfrm>
    </dsp:sp>
    <dsp:sp modelId="{54AD98EB-BA7B-42C3-960B-A3847E4C7EFD}">
      <dsp:nvSpPr>
        <dsp:cNvPr id="0" name=""/>
        <dsp:cNvSpPr/>
      </dsp:nvSpPr>
      <dsp:spPr>
        <a:xfrm>
          <a:off x="2409756" y="3841722"/>
          <a:ext cx="1349833" cy="1349833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FDCCD4-3262-4E45-AD91-E76982B66C76}">
      <dsp:nvSpPr>
        <dsp:cNvPr id="0" name=""/>
        <dsp:cNvSpPr/>
      </dsp:nvSpPr>
      <dsp:spPr>
        <a:xfrm rot="10800000">
          <a:off x="2992210" y="5679247"/>
          <a:ext cx="6627606" cy="1683782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5239" tIns="99060" rIns="184912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>
              <a:latin typeface="+mn-lt"/>
              <a:cs typeface="Times New Roman" panose="02020603050405020304" pitchFamily="18" charset="0"/>
            </a:rPr>
            <a:t>De no atender la problemática:                   No se contará con personal técnico altamente capacitado y certificado en posgrados.</a:t>
          </a:r>
          <a:endParaRPr lang="es-ES" sz="2600" kern="1200" dirty="0">
            <a:latin typeface="+mn-lt"/>
            <a:cs typeface="Times New Roman" panose="02020603050405020304" pitchFamily="18" charset="0"/>
          </a:endParaRPr>
        </a:p>
      </dsp:txBody>
      <dsp:txXfrm rot="10800000">
        <a:off x="3413155" y="5679247"/>
        <a:ext cx="6206661" cy="1683782"/>
      </dsp:txXfrm>
    </dsp:sp>
    <dsp:sp modelId="{3A34BEF9-0DE9-43B7-910D-8ED5C28529EC}">
      <dsp:nvSpPr>
        <dsp:cNvPr id="0" name=""/>
        <dsp:cNvSpPr/>
      </dsp:nvSpPr>
      <dsp:spPr>
        <a:xfrm>
          <a:off x="2409756" y="5843373"/>
          <a:ext cx="1349833" cy="1349833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61FB26-F1FA-4D88-B1D1-3A65898986FA}">
      <dsp:nvSpPr>
        <dsp:cNvPr id="0" name=""/>
        <dsp:cNvSpPr/>
      </dsp:nvSpPr>
      <dsp:spPr>
        <a:xfrm rot="5400000">
          <a:off x="-524048" y="784180"/>
          <a:ext cx="3493655" cy="2445558"/>
        </a:xfrm>
        <a:prstGeom prst="chevron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800" kern="1200" dirty="0">
            <a:latin typeface="+mn-lt"/>
            <a:cs typeface="Times New Roman" panose="02020603050405020304" pitchFamily="18" charset="0"/>
          </a:endParaRPr>
        </a:p>
      </dsp:txBody>
      <dsp:txXfrm rot="-5400000">
        <a:off x="1" y="1482910"/>
        <a:ext cx="2445558" cy="1048097"/>
      </dsp:txXfrm>
    </dsp:sp>
    <dsp:sp modelId="{E771F1E0-7AD3-4DF1-915A-A798410C76E9}">
      <dsp:nvSpPr>
        <dsp:cNvPr id="0" name=""/>
        <dsp:cNvSpPr/>
      </dsp:nvSpPr>
      <dsp:spPr>
        <a:xfrm rot="5400000">
          <a:off x="4749873" y="-2258507"/>
          <a:ext cx="2699526" cy="73081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solidFill>
            <a:schemeClr val="bg1">
              <a:lumMod val="75000"/>
            </a:schemeClr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28600" lvl="1" indent="-228600" algn="l" defTabSz="1244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b="0" kern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¿Qué elementos integrar en el diseño de un sistema de planes de sucesión,</a:t>
          </a:r>
          <a:endParaRPr lang="es-ES" sz="2800" kern="1200" dirty="0">
            <a:latin typeface="+mn-lt"/>
            <a:cs typeface="Times New Roman" panose="02020603050405020304" pitchFamily="18" charset="0"/>
          </a:endParaRPr>
        </a:p>
        <a:p>
          <a:pPr marL="1524000" lvl="1" indent="-365125" algn="l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s-MX" sz="2800" b="0" kern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Para profesores-investigadores de posgrados, de un centro de investigación del sector de hidrocarburos? </a:t>
          </a:r>
          <a:endParaRPr lang="es-ES" sz="2800" kern="1200" dirty="0">
            <a:latin typeface="+mn-lt"/>
            <a:cs typeface="Times New Roman" panose="02020603050405020304" pitchFamily="18" charset="0"/>
          </a:endParaRPr>
        </a:p>
      </dsp:txBody>
      <dsp:txXfrm rot="-5400000">
        <a:off x="2445559" y="177587"/>
        <a:ext cx="7176375" cy="2435966"/>
      </dsp:txXfrm>
    </dsp:sp>
    <dsp:sp modelId="{12FD61C1-8E76-4BCF-905B-F3D94C03EE49}">
      <dsp:nvSpPr>
        <dsp:cNvPr id="0" name=""/>
        <dsp:cNvSpPr/>
      </dsp:nvSpPr>
      <dsp:spPr>
        <a:xfrm rot="5400000">
          <a:off x="-524048" y="4398665"/>
          <a:ext cx="3493655" cy="2445558"/>
        </a:xfrm>
        <a:prstGeom prst="chevron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800" kern="1200" dirty="0">
            <a:latin typeface="+mn-lt"/>
            <a:cs typeface="Times New Roman" panose="02020603050405020304" pitchFamily="18" charset="0"/>
          </a:endParaRPr>
        </a:p>
      </dsp:txBody>
      <dsp:txXfrm rot="-5400000">
        <a:off x="1" y="5097395"/>
        <a:ext cx="2445558" cy="1048097"/>
      </dsp:txXfrm>
    </dsp:sp>
    <dsp:sp modelId="{8C2462B7-4CD1-48B3-81EB-8383775755B5}">
      <dsp:nvSpPr>
        <dsp:cNvPr id="0" name=""/>
        <dsp:cNvSpPr/>
      </dsp:nvSpPr>
      <dsp:spPr>
        <a:xfrm rot="5400000">
          <a:off x="4590945" y="1355977"/>
          <a:ext cx="3017381" cy="73081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solidFill>
            <a:srgbClr val="CDF2C0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28600" lvl="1" indent="-228600" algn="l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s-MX" sz="2800" b="0" kern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¿Cómo vincular la gestión del talento humano con los planes de sucesión,</a:t>
          </a:r>
          <a:endParaRPr lang="es-ES" sz="2800" b="0" kern="1200" dirty="0"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1524000" lvl="1" indent="-365125" algn="l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s-MX" sz="2800" b="0" kern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En profesores-investigadores de posgrados de un centro de investigación del sector de hidrocarburos?</a:t>
          </a:r>
          <a:endParaRPr lang="es-ES" sz="2800" b="0" kern="1200" dirty="0"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 rot="-5400000">
        <a:off x="2445558" y="3648660"/>
        <a:ext cx="7160859" cy="27227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6DEA19-4D27-498A-B300-563DE65BACED}">
      <dsp:nvSpPr>
        <dsp:cNvPr id="0" name=""/>
        <dsp:cNvSpPr/>
      </dsp:nvSpPr>
      <dsp:spPr>
        <a:xfrm>
          <a:off x="2707718" y="0"/>
          <a:ext cx="4876821" cy="2168827"/>
        </a:xfrm>
        <a:prstGeom prst="roundRect">
          <a:avLst/>
        </a:prstGeom>
        <a:solidFill>
          <a:srgbClr val="E9FDFB">
            <a:alpha val="72000"/>
          </a:srgbClr>
        </a:solidFill>
        <a:ln w="635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+mn-lt"/>
              <a:cs typeface="Times New Roman" panose="02020603050405020304" pitchFamily="18" charset="0"/>
            </a:rPr>
            <a:t>Desarrollar un sistema de planes de sucesión,</a:t>
          </a:r>
        </a:p>
        <a:p>
          <a:pPr marL="528638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+mn-lt"/>
              <a:cs typeface="Times New Roman" panose="02020603050405020304" pitchFamily="18" charset="0"/>
            </a:rPr>
            <a:t>Para profesores-investigadores de posgrados, de un centro de investigación del sector de hidrocarburos.</a:t>
          </a:r>
          <a:endParaRPr lang="es-ES" sz="2400" kern="1200" dirty="0">
            <a:latin typeface="+mn-lt"/>
            <a:cs typeface="Times New Roman" panose="02020603050405020304" pitchFamily="18" charset="0"/>
          </a:endParaRPr>
        </a:p>
      </dsp:txBody>
      <dsp:txXfrm>
        <a:off x="2813591" y="105873"/>
        <a:ext cx="4665075" cy="1957081"/>
      </dsp:txXfrm>
    </dsp:sp>
    <dsp:sp modelId="{3A0493A3-6180-4F7D-BB74-983442ED635A}">
      <dsp:nvSpPr>
        <dsp:cNvPr id="0" name=""/>
        <dsp:cNvSpPr/>
      </dsp:nvSpPr>
      <dsp:spPr>
        <a:xfrm rot="5357933">
          <a:off x="3361585" y="3988777"/>
          <a:ext cx="36401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640171" y="0"/>
              </a:lnTo>
            </a:path>
          </a:pathLst>
        </a:custGeom>
        <a:noFill/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023777-73AA-4C8A-89FC-38B9DE7FE791}">
      <dsp:nvSpPr>
        <dsp:cNvPr id="0" name=""/>
        <dsp:cNvSpPr/>
      </dsp:nvSpPr>
      <dsp:spPr>
        <a:xfrm>
          <a:off x="2928666" y="5808726"/>
          <a:ext cx="4565579" cy="122802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FFC000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365125" lvl="0" indent="-365125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+mn-lt"/>
              <a:cs typeface="Times New Roman" panose="02020603050405020304" pitchFamily="18" charset="0"/>
            </a:rPr>
            <a:t>2. Identificar el perfil del profesor de posgrado de un centro de investigación. </a:t>
          </a:r>
          <a:endParaRPr lang="es-ES" sz="2400" kern="1200" dirty="0">
            <a:latin typeface="+mn-lt"/>
            <a:cs typeface="Times New Roman" panose="02020603050405020304" pitchFamily="18" charset="0"/>
          </a:endParaRPr>
        </a:p>
      </dsp:txBody>
      <dsp:txXfrm>
        <a:off x="2988613" y="5868673"/>
        <a:ext cx="4445685" cy="1108128"/>
      </dsp:txXfrm>
    </dsp:sp>
    <dsp:sp modelId="{77CC10EE-27D6-430A-AAB5-F4CDCE45F31A}">
      <dsp:nvSpPr>
        <dsp:cNvPr id="0" name=""/>
        <dsp:cNvSpPr/>
      </dsp:nvSpPr>
      <dsp:spPr>
        <a:xfrm rot="2823633">
          <a:off x="5995424" y="2535804"/>
          <a:ext cx="100256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02567" y="0"/>
              </a:lnTo>
            </a:path>
          </a:pathLst>
        </a:custGeom>
        <a:noFill/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506D68-DA0F-47FA-BCE0-3ABE348574B5}">
      <dsp:nvSpPr>
        <dsp:cNvPr id="0" name=""/>
        <dsp:cNvSpPr/>
      </dsp:nvSpPr>
      <dsp:spPr>
        <a:xfrm>
          <a:off x="5746571" y="2902781"/>
          <a:ext cx="4172649" cy="213789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365125" lvl="0" indent="-365125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+mn-lt"/>
              <a:cs typeface="Times New Roman" panose="02020603050405020304" pitchFamily="18" charset="0"/>
            </a:rPr>
            <a:t>3. Integrar los elementos de un sistema de planes de sucesión </a:t>
          </a:r>
        </a:p>
        <a:p>
          <a:pPr marL="719138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+mn-lt"/>
              <a:cs typeface="Times New Roman" panose="02020603050405020304" pitchFamily="18" charset="0"/>
            </a:rPr>
            <a:t>adecuado a profesores-investigadores, de un centro de investigación.</a:t>
          </a:r>
          <a:endParaRPr lang="es-ES" sz="2400" kern="1200" dirty="0">
            <a:latin typeface="+mn-lt"/>
            <a:cs typeface="Times New Roman" panose="02020603050405020304" pitchFamily="18" charset="0"/>
          </a:endParaRPr>
        </a:p>
      </dsp:txBody>
      <dsp:txXfrm>
        <a:off x="5850935" y="3007145"/>
        <a:ext cx="3963921" cy="1929170"/>
      </dsp:txXfrm>
    </dsp:sp>
    <dsp:sp modelId="{CCFF5255-31E5-4827-81B4-5A57F7AA206C}">
      <dsp:nvSpPr>
        <dsp:cNvPr id="0" name=""/>
        <dsp:cNvSpPr/>
      </dsp:nvSpPr>
      <dsp:spPr>
        <a:xfrm rot="8119227">
          <a:off x="3494940" y="2396725"/>
          <a:ext cx="64822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48228" y="0"/>
              </a:lnTo>
            </a:path>
          </a:pathLst>
        </a:custGeom>
        <a:noFill/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08B87E-BAB2-4EC8-9A52-912E149EBDFF}">
      <dsp:nvSpPr>
        <dsp:cNvPr id="0" name=""/>
        <dsp:cNvSpPr/>
      </dsp:nvSpPr>
      <dsp:spPr>
        <a:xfrm>
          <a:off x="-5043" y="2624623"/>
          <a:ext cx="4482907" cy="267428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A9FF53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365125" lvl="0" indent="-365125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+mn-lt"/>
              <a:cs typeface="Times New Roman" panose="02020603050405020304" pitchFamily="18" charset="0"/>
            </a:rPr>
            <a:t>1. Reconocer la existencia de elementos de gestión del talento humano, vinculados a los planes de sucesión</a:t>
          </a:r>
        </a:p>
        <a:p>
          <a:pPr marL="719138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+mn-lt"/>
              <a:cs typeface="Times New Roman" panose="02020603050405020304" pitchFamily="18" charset="0"/>
            </a:rPr>
            <a:t>de profesores-investigadores, en el centro de investigación.</a:t>
          </a:r>
          <a:endParaRPr lang="es-ES" sz="2400" kern="1200" dirty="0">
            <a:latin typeface="+mn-lt"/>
            <a:cs typeface="Times New Roman" panose="02020603050405020304" pitchFamily="18" charset="0"/>
          </a:endParaRPr>
        </a:p>
      </dsp:txBody>
      <dsp:txXfrm>
        <a:off x="125505" y="2755171"/>
        <a:ext cx="4221811" cy="241318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34AA5C-3849-4F89-A0B6-2E00D8A3778C}">
      <dsp:nvSpPr>
        <dsp:cNvPr id="0" name=""/>
        <dsp:cNvSpPr/>
      </dsp:nvSpPr>
      <dsp:spPr>
        <a:xfrm>
          <a:off x="1375445" y="255375"/>
          <a:ext cx="1939960" cy="1939960"/>
        </a:xfrm>
        <a:prstGeom prst="pieWedge">
          <a:avLst/>
        </a:prstGeom>
        <a:solidFill>
          <a:srgbClr val="FF9966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ES" sz="2400" b="1" i="0" u="none" strike="noStrike" kern="1200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ea typeface="Helvetica Neue"/>
              <a:cs typeface="Helvetica Neue"/>
              <a:sym typeface="Helvetica Neue"/>
            </a:rPr>
            <a:t>Centro de</a:t>
          </a:r>
          <a:endParaRPr lang="es-ES" sz="2400" kern="1200" dirty="0"/>
        </a:p>
      </dsp:txBody>
      <dsp:txXfrm>
        <a:off x="1943646" y="823576"/>
        <a:ext cx="1371759" cy="1371759"/>
      </dsp:txXfrm>
    </dsp:sp>
    <dsp:sp modelId="{E4D6190E-EC25-4B0F-9647-95F84C129341}">
      <dsp:nvSpPr>
        <dsp:cNvPr id="0" name=""/>
        <dsp:cNvSpPr/>
      </dsp:nvSpPr>
      <dsp:spPr>
        <a:xfrm rot="5400000">
          <a:off x="3405011" y="255375"/>
          <a:ext cx="1939960" cy="1939960"/>
        </a:xfrm>
        <a:prstGeom prst="pieWedge">
          <a:avLst/>
        </a:prstGeom>
        <a:solidFill>
          <a:srgbClr val="FFBDBD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ES" sz="2400" b="1" i="0" u="none" strike="noStrike" kern="1200" cap="none" spc="0" normalizeH="0" baseline="0" dirty="0" err="1" smtClean="0">
              <a:ln>
                <a:noFill/>
              </a:ln>
              <a:solidFill>
                <a:srgbClr val="000000"/>
              </a:solidFill>
              <a:effectLst/>
              <a:uFillTx/>
              <a:ea typeface="Helvetica Neue"/>
              <a:cs typeface="Helvetica Neue"/>
              <a:sym typeface="Helvetica Neue"/>
            </a:rPr>
            <a:t>Investi-gación</a:t>
          </a:r>
          <a:endParaRPr lang="es-ES" sz="2400" kern="1200" dirty="0"/>
        </a:p>
      </dsp:txBody>
      <dsp:txXfrm rot="-5400000">
        <a:off x="3405011" y="823576"/>
        <a:ext cx="1371759" cy="1371759"/>
      </dsp:txXfrm>
    </dsp:sp>
    <dsp:sp modelId="{9B7B1DCA-E0EF-4F69-AB0B-0C71A37FF56C}">
      <dsp:nvSpPr>
        <dsp:cNvPr id="0" name=""/>
        <dsp:cNvSpPr/>
      </dsp:nvSpPr>
      <dsp:spPr>
        <a:xfrm rot="10800000">
          <a:off x="3343485" y="2284941"/>
          <a:ext cx="2063012" cy="1939960"/>
        </a:xfrm>
        <a:prstGeom prst="pieWedge">
          <a:avLst/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ES" sz="2400" b="1" i="0" u="none" strike="noStrike" kern="1200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ea typeface="Helvetica Neue"/>
              <a:cs typeface="Helvetica Neue"/>
              <a:sym typeface="Helvetica Neue"/>
            </a:rPr>
            <a:t>hidroca</a:t>
          </a:r>
          <a:r>
            <a:rPr kumimoji="0" lang="es-ES" sz="2400" b="1" i="0" u="sng" strike="noStrike" kern="1200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ea typeface="Helvetica Neue"/>
              <a:cs typeface="Helvetica Neue"/>
              <a:sym typeface="Helvetica Neue"/>
            </a:rPr>
            <a:t>r</a:t>
          </a:r>
          <a:r>
            <a:rPr kumimoji="0" lang="es-ES" sz="2400" b="1" i="0" u="none" strike="noStrike" kern="1200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ea typeface="Helvetica Neue"/>
              <a:cs typeface="Helvetica Neue"/>
              <a:sym typeface="Helvetica Neue"/>
            </a:rPr>
            <a:t>buros</a:t>
          </a:r>
          <a:endParaRPr lang="es-ES" sz="2400" kern="1200" dirty="0"/>
        </a:p>
      </dsp:txBody>
      <dsp:txXfrm rot="10800000">
        <a:off x="3343485" y="2284941"/>
        <a:ext cx="1458770" cy="1371759"/>
      </dsp:txXfrm>
    </dsp:sp>
    <dsp:sp modelId="{5176FB1F-0D20-40D7-BD27-C15CB89556DA}">
      <dsp:nvSpPr>
        <dsp:cNvPr id="0" name=""/>
        <dsp:cNvSpPr/>
      </dsp:nvSpPr>
      <dsp:spPr>
        <a:xfrm rot="16200000">
          <a:off x="1375445" y="2284941"/>
          <a:ext cx="1939960" cy="1939960"/>
        </a:xfrm>
        <a:prstGeom prst="pieWedge">
          <a:avLst/>
        </a:prstGeom>
        <a:solidFill>
          <a:schemeClr val="bg1">
            <a:lumMod val="85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ES" sz="2400" b="1" i="0" u="none" strike="noStrike" kern="1200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ea typeface="Helvetica Neue"/>
              <a:cs typeface="Helvetica Neue"/>
              <a:sym typeface="Helvetica Neue"/>
            </a:rPr>
            <a:t>Sector de</a:t>
          </a:r>
          <a:endParaRPr lang="es-ES" sz="2400" kern="1200" dirty="0"/>
        </a:p>
      </dsp:txBody>
      <dsp:txXfrm rot="5400000">
        <a:off x="1943646" y="2284941"/>
        <a:ext cx="1371759" cy="1371759"/>
      </dsp:txXfrm>
    </dsp:sp>
    <dsp:sp modelId="{A3E4314E-1EBD-406F-BF89-07DF7AE87A7A}">
      <dsp:nvSpPr>
        <dsp:cNvPr id="0" name=""/>
        <dsp:cNvSpPr/>
      </dsp:nvSpPr>
      <dsp:spPr>
        <a:xfrm>
          <a:off x="3025307" y="1836913"/>
          <a:ext cx="669801" cy="582436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B26907F-501B-4BC3-9745-AB2437A4E6CE}">
      <dsp:nvSpPr>
        <dsp:cNvPr id="0" name=""/>
        <dsp:cNvSpPr/>
      </dsp:nvSpPr>
      <dsp:spPr>
        <a:xfrm rot="10800000">
          <a:off x="3025307" y="2060927"/>
          <a:ext cx="669801" cy="582436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E88ED9-EBA5-413B-9768-847F5CB59DA0}">
      <dsp:nvSpPr>
        <dsp:cNvPr id="0" name=""/>
        <dsp:cNvSpPr/>
      </dsp:nvSpPr>
      <dsp:spPr>
        <a:xfrm>
          <a:off x="1876711" y="0"/>
          <a:ext cx="5630110" cy="5630110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bg1">
            <a:lumMod val="8500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z="-190500"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CB5B6978-51C2-447A-AEC6-A86486F93054}">
      <dsp:nvSpPr>
        <dsp:cNvPr id="0" name=""/>
        <dsp:cNvSpPr/>
      </dsp:nvSpPr>
      <dsp:spPr>
        <a:xfrm>
          <a:off x="589488" y="393004"/>
          <a:ext cx="3820277" cy="1899373"/>
        </a:xfrm>
        <a:prstGeom prst="roundRect">
          <a:avLst/>
        </a:prstGeom>
        <a:solidFill>
          <a:srgbClr val="E3FEDA"/>
        </a:solidFill>
        <a:ln>
          <a:solidFill>
            <a:srgbClr val="57F023"/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Área de posgrados.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Transferir la calidad científica.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Mantener los programas del CONACYT. </a:t>
          </a:r>
          <a:endParaRPr lang="es-ES" sz="2400" kern="12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sp:txBody>
      <dsp:txXfrm>
        <a:off x="682208" y="485724"/>
        <a:ext cx="3634837" cy="1713933"/>
      </dsp:txXfrm>
    </dsp:sp>
    <dsp:sp modelId="{96DC7AEE-00AF-4E55-8EB6-E2B513C24404}">
      <dsp:nvSpPr>
        <dsp:cNvPr id="0" name=""/>
        <dsp:cNvSpPr/>
      </dsp:nvSpPr>
      <dsp:spPr>
        <a:xfrm>
          <a:off x="4999260" y="665704"/>
          <a:ext cx="3820277" cy="1353973"/>
        </a:xfrm>
        <a:prstGeom prst="roundRect">
          <a:avLst/>
        </a:prstGeom>
        <a:solidFill>
          <a:srgbClr val="E5FFC9"/>
        </a:solidFill>
        <a:ln>
          <a:solidFill>
            <a:srgbClr val="9FFF3A"/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Estudiantes</a:t>
          </a:r>
          <a:r>
            <a:rPr lang="es-MX" sz="2400" kern="1200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.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Contar con profesores-investigadores acreditados.</a:t>
          </a:r>
          <a:endParaRPr lang="es-ES" sz="2400" kern="12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sp:txBody>
      <dsp:txXfrm>
        <a:off x="5065356" y="731800"/>
        <a:ext cx="3688085" cy="1221781"/>
      </dsp:txXfrm>
    </dsp:sp>
    <dsp:sp modelId="{400B02D5-299E-4EF0-8D35-26DB03879515}">
      <dsp:nvSpPr>
        <dsp:cNvPr id="0" name=""/>
        <dsp:cNvSpPr/>
      </dsp:nvSpPr>
      <dsp:spPr>
        <a:xfrm>
          <a:off x="589488" y="3495870"/>
          <a:ext cx="3820277" cy="1490718"/>
        </a:xfrm>
        <a:prstGeom prst="roundRect">
          <a:avLst/>
        </a:prstGeom>
        <a:solidFill>
          <a:srgbClr val="F7FFBD"/>
        </a:solidFill>
        <a:ln>
          <a:solidFill>
            <a:srgbClr val="E5FF2C"/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Profesores candidatos.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Desarrollar nuevas competencias y desarrollo profesional. </a:t>
          </a:r>
          <a:endParaRPr lang="es-ES" sz="2400" kern="12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sp:txBody>
      <dsp:txXfrm>
        <a:off x="662259" y="3568641"/>
        <a:ext cx="3674735" cy="1345176"/>
      </dsp:txXfrm>
    </dsp:sp>
    <dsp:sp modelId="{52FCFBB0-37C8-4080-AB51-CBB353DE2967}">
      <dsp:nvSpPr>
        <dsp:cNvPr id="0" name=""/>
        <dsp:cNvSpPr/>
      </dsp:nvSpPr>
      <dsp:spPr>
        <a:xfrm>
          <a:off x="4785676" y="3495870"/>
          <a:ext cx="4247445" cy="1490718"/>
        </a:xfrm>
        <a:prstGeom prst="roundRect">
          <a:avLst/>
        </a:prstGeom>
        <a:solidFill>
          <a:srgbClr val="FFFED1"/>
        </a:solidFill>
        <a:ln>
          <a:solidFill>
            <a:srgbClr val="FFF722"/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Gestor del talento humano</a:t>
          </a:r>
          <a:r>
            <a:rPr lang="es-MX" sz="2400" kern="1200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.</a:t>
          </a: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De manera sistematizada, cubrir las incidencias laborales.</a:t>
          </a:r>
          <a:endParaRPr lang="es-ES" sz="2400" kern="12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sp:txBody>
      <dsp:txXfrm>
        <a:off x="4858447" y="3568641"/>
        <a:ext cx="4101903" cy="134517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37C309-1D0D-4701-83CA-92F84882586C}">
      <dsp:nvSpPr>
        <dsp:cNvPr id="0" name=""/>
        <dsp:cNvSpPr/>
      </dsp:nvSpPr>
      <dsp:spPr>
        <a:xfrm>
          <a:off x="2" y="1111228"/>
          <a:ext cx="4647379" cy="538750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+mn-lt"/>
              <a:cs typeface="Times New Roman" panose="02020603050405020304" pitchFamily="18" charset="0"/>
            </a:rPr>
            <a:t>Teoría de gestión del conocimiento.</a:t>
          </a:r>
        </a:p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 dirty="0" smtClean="0">
            <a:latin typeface="+mn-lt"/>
            <a:cs typeface="Times New Roman" panose="02020603050405020304" pitchFamily="18" charset="0"/>
          </a:endParaRPr>
        </a:p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+mn-lt"/>
              <a:cs typeface="Times New Roman" panose="02020603050405020304" pitchFamily="18" charset="0"/>
            </a:rPr>
            <a:t>Sistema para conservar - transferir experiencias y saberes.</a:t>
          </a:r>
          <a:endParaRPr lang="es-ES" sz="2800" kern="1200" dirty="0">
            <a:latin typeface="+mn-lt"/>
            <a:cs typeface="Times New Roman" panose="02020603050405020304" pitchFamily="18" charset="0"/>
          </a:endParaRPr>
        </a:p>
      </dsp:txBody>
      <dsp:txXfrm>
        <a:off x="648960" y="1746531"/>
        <a:ext cx="2679570" cy="4116902"/>
      </dsp:txXfrm>
    </dsp:sp>
    <dsp:sp modelId="{DEDA6A50-F428-40D0-9C61-F3DD4F692B8F}">
      <dsp:nvSpPr>
        <dsp:cNvPr id="0" name=""/>
        <dsp:cNvSpPr/>
      </dsp:nvSpPr>
      <dsp:spPr>
        <a:xfrm>
          <a:off x="3098258" y="1176570"/>
          <a:ext cx="4647379" cy="5387508"/>
        </a:xfrm>
        <a:prstGeom prst="ellipse">
          <a:avLst/>
        </a:prstGeom>
        <a:solidFill>
          <a:schemeClr val="accent2">
            <a:alpha val="50000"/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61938" lvl="0" indent="-261938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+mn-lt"/>
              <a:cs typeface="Times New Roman" panose="02020603050405020304" pitchFamily="18" charset="0"/>
            </a:rPr>
            <a:t>Teoría de la sucesión.</a:t>
          </a:r>
        </a:p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 dirty="0" smtClean="0">
            <a:latin typeface="+mn-lt"/>
            <a:cs typeface="Times New Roman" panose="02020603050405020304" pitchFamily="18" charset="0"/>
          </a:endParaRPr>
        </a:p>
        <a:p>
          <a:pPr marL="441325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+mn-lt"/>
              <a:cs typeface="Times New Roman" panose="02020603050405020304" pitchFamily="18" charset="0"/>
            </a:rPr>
            <a:t>Aportará elementos en la sucesión de otros ámbitos.</a:t>
          </a:r>
        </a:p>
      </dsp:txBody>
      <dsp:txXfrm>
        <a:off x="4417109" y="1811873"/>
        <a:ext cx="2679570" cy="411690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B8F9E4-AE37-4390-A11F-1034F68F4EE0}">
      <dsp:nvSpPr>
        <dsp:cNvPr id="0" name=""/>
        <dsp:cNvSpPr/>
      </dsp:nvSpPr>
      <dsp:spPr>
        <a:xfrm>
          <a:off x="0" y="1850315"/>
          <a:ext cx="9617546" cy="2467086"/>
        </a:xfrm>
        <a:prstGeom prst="notchedRightArrow">
          <a:avLst/>
        </a:prstGeom>
        <a:solidFill>
          <a:schemeClr val="accent2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hardEdge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B90E1EDD-13AE-4219-B97A-5D5B5E7789E3}">
      <dsp:nvSpPr>
        <dsp:cNvPr id="0" name=""/>
        <dsp:cNvSpPr/>
      </dsp:nvSpPr>
      <dsp:spPr>
        <a:xfrm>
          <a:off x="1707" y="0"/>
          <a:ext cx="2221362" cy="24670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b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i="1" kern="1200" dirty="0" smtClean="0">
              <a:solidFill>
                <a:schemeClr val="bg1">
                  <a:lumMod val="95000"/>
                </a:schemeClr>
              </a:solidFill>
              <a:latin typeface="+mn-lt"/>
              <a:cs typeface="Times New Roman" panose="02020603050405020304" pitchFamily="18" charset="0"/>
            </a:rPr>
            <a:t>Algunas limitantes son: </a:t>
          </a:r>
          <a:endParaRPr lang="es-ES" sz="2800" i="1" kern="1200" dirty="0">
            <a:solidFill>
              <a:schemeClr val="bg1">
                <a:lumMod val="95000"/>
              </a:schemeClr>
            </a:solidFill>
            <a:latin typeface="+mn-lt"/>
            <a:cs typeface="Times New Roman" panose="02020603050405020304" pitchFamily="18" charset="0"/>
          </a:endParaRPr>
        </a:p>
      </dsp:txBody>
      <dsp:txXfrm>
        <a:off x="1707" y="0"/>
        <a:ext cx="2221362" cy="2467086"/>
      </dsp:txXfrm>
    </dsp:sp>
    <dsp:sp modelId="{F5E86D35-D606-4171-B597-7296287DCA7D}">
      <dsp:nvSpPr>
        <dsp:cNvPr id="0" name=""/>
        <dsp:cNvSpPr/>
      </dsp:nvSpPr>
      <dsp:spPr>
        <a:xfrm>
          <a:off x="3037117" y="2659316"/>
          <a:ext cx="616771" cy="616771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2905B8-A529-4CB8-97D3-25AA754E8AE3}">
      <dsp:nvSpPr>
        <dsp:cNvPr id="0" name=""/>
        <dsp:cNvSpPr/>
      </dsp:nvSpPr>
      <dsp:spPr>
        <a:xfrm>
          <a:off x="1946491" y="3696633"/>
          <a:ext cx="3387898" cy="24670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i="1" kern="1200" dirty="0" smtClean="0">
              <a:solidFill>
                <a:srgbClr val="0070C0"/>
              </a:solidFill>
              <a:latin typeface="+mn-lt"/>
              <a:cs typeface="Times New Roman" panose="02020603050405020304" pitchFamily="18" charset="0"/>
            </a:rPr>
            <a:t>La</a:t>
          </a:r>
          <a:r>
            <a:rPr lang="es-MX" sz="2800" b="1" i="1" kern="1200" dirty="0" smtClean="0">
              <a:solidFill>
                <a:srgbClr val="FFFF99"/>
              </a:solidFill>
              <a:latin typeface="+mn-lt"/>
              <a:cs typeface="Times New Roman" panose="02020603050405020304" pitchFamily="18" charset="0"/>
            </a:rPr>
            <a:t> </a:t>
          </a:r>
          <a:r>
            <a:rPr lang="es-MX" sz="2800" b="1" i="1" kern="1200" dirty="0" smtClean="0">
              <a:solidFill>
                <a:srgbClr val="0070C0"/>
              </a:solidFill>
              <a:latin typeface="+mn-lt"/>
              <a:cs typeface="Times New Roman" panose="02020603050405020304" pitchFamily="18" charset="0"/>
            </a:rPr>
            <a:t>distancia</a:t>
          </a:r>
          <a:r>
            <a:rPr lang="es-MX" sz="2800" b="1" i="1" kern="1200" dirty="0" smtClean="0">
              <a:solidFill>
                <a:srgbClr val="FFFF99"/>
              </a:solidFill>
              <a:latin typeface="+mn-lt"/>
              <a:cs typeface="Times New Roman" panose="02020603050405020304" pitchFamily="18" charset="0"/>
            </a:rPr>
            <a:t>.</a:t>
          </a:r>
        </a:p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i="0" kern="1200" dirty="0" smtClean="0">
              <a:latin typeface="+mn-lt"/>
              <a:cs typeface="Times New Roman" panose="02020603050405020304" pitchFamily="18" charset="0"/>
            </a:rPr>
            <a:t>Porque será en la Ciudad de México.</a:t>
          </a:r>
        </a:p>
      </dsp:txBody>
      <dsp:txXfrm>
        <a:off x="1946491" y="3696633"/>
        <a:ext cx="3387898" cy="2467086"/>
      </dsp:txXfrm>
    </dsp:sp>
    <dsp:sp modelId="{50CF1A3A-1A02-41D7-8FD1-AAD79C6D5211}">
      <dsp:nvSpPr>
        <dsp:cNvPr id="0" name=""/>
        <dsp:cNvSpPr/>
      </dsp:nvSpPr>
      <dsp:spPr>
        <a:xfrm>
          <a:off x="784140" y="2655313"/>
          <a:ext cx="616771" cy="616771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11E9704-6E3C-4747-B412-277CD0A7CF54}">
      <dsp:nvSpPr>
        <dsp:cNvPr id="0" name=""/>
        <dsp:cNvSpPr/>
      </dsp:nvSpPr>
      <dsp:spPr>
        <a:xfrm>
          <a:off x="4796340" y="0"/>
          <a:ext cx="2931959" cy="24670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b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i="1" kern="1200" dirty="0" smtClean="0">
              <a:solidFill>
                <a:srgbClr val="33CC33"/>
              </a:solidFill>
              <a:latin typeface="+mn-lt"/>
              <a:cs typeface="Times New Roman" panose="02020603050405020304" pitchFamily="18" charset="0"/>
            </a:rPr>
            <a:t>Económica</a:t>
          </a:r>
        </a:p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i="0" kern="1200" dirty="0" smtClean="0">
              <a:latin typeface="+mn-lt"/>
              <a:cs typeface="Times New Roman" panose="02020603050405020304" pitchFamily="18" charset="0"/>
            </a:rPr>
            <a:t>El recurso será limitado por los viajes.</a:t>
          </a:r>
          <a:endParaRPr lang="es-ES" sz="2800" i="0" kern="1200" dirty="0">
            <a:latin typeface="+mn-lt"/>
            <a:cs typeface="Times New Roman" panose="02020603050405020304" pitchFamily="18" charset="0"/>
          </a:endParaRPr>
        </a:p>
      </dsp:txBody>
      <dsp:txXfrm>
        <a:off x="4796340" y="0"/>
        <a:ext cx="2931959" cy="2467086"/>
      </dsp:txXfrm>
    </dsp:sp>
    <dsp:sp modelId="{0D1CB1AF-AA9A-4978-AD0A-F7CF6D3BB17A}">
      <dsp:nvSpPr>
        <dsp:cNvPr id="0" name=""/>
        <dsp:cNvSpPr/>
      </dsp:nvSpPr>
      <dsp:spPr>
        <a:xfrm>
          <a:off x="6189359" y="2660580"/>
          <a:ext cx="616771" cy="61677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266815"/>
            <a:ext cx="8568531" cy="2694893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4065633"/>
            <a:ext cx="7560469" cy="1868865"/>
          </a:xfrm>
        </p:spPr>
        <p:txBody>
          <a:bodyPr/>
          <a:lstStyle>
            <a:lvl1pPr marL="0" indent="0" algn="ctr">
              <a:buNone/>
              <a:defRPr sz="2646"/>
            </a:lvl1pPr>
            <a:lvl2pPr marL="504017" indent="0" algn="ctr">
              <a:buNone/>
              <a:defRPr sz="2205"/>
            </a:lvl2pPr>
            <a:lvl3pPr marL="1008035" indent="0" algn="ctr">
              <a:buNone/>
              <a:defRPr sz="1984"/>
            </a:lvl3pPr>
            <a:lvl4pPr marL="1512052" indent="0" algn="ctr">
              <a:buNone/>
              <a:defRPr sz="1764"/>
            </a:lvl4pPr>
            <a:lvl5pPr marL="2016069" indent="0" algn="ctr">
              <a:buNone/>
              <a:defRPr sz="1764"/>
            </a:lvl5pPr>
            <a:lvl6pPr marL="2520086" indent="0" algn="ctr">
              <a:buNone/>
              <a:defRPr sz="1764"/>
            </a:lvl6pPr>
            <a:lvl7pPr marL="3024104" indent="0" algn="ctr">
              <a:buNone/>
              <a:defRPr sz="1764"/>
            </a:lvl7pPr>
            <a:lvl8pPr marL="3528121" indent="0" algn="ctr">
              <a:buNone/>
              <a:defRPr sz="1764"/>
            </a:lvl8pPr>
            <a:lvl9pPr marL="4032138" indent="0" algn="ctr">
              <a:buNone/>
              <a:defRPr sz="1764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59749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0403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412118"/>
            <a:ext cx="2173635" cy="6559843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412118"/>
            <a:ext cx="6394896" cy="6559843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04882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174449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51713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1929789"/>
            <a:ext cx="8694539" cy="3219895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5180145"/>
            <a:ext cx="8694539" cy="1693267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4017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99091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063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412120"/>
            <a:ext cx="8694539" cy="1496168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1897535"/>
            <a:ext cx="4264576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2827487"/>
            <a:ext cx="4264576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1897535"/>
            <a:ext cx="4285579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2827487"/>
            <a:ext cx="4285579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43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2406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55044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114512"/>
            <a:ext cx="5103316" cy="5500879"/>
          </a:xfrm>
        </p:spPr>
        <p:txBody>
          <a:bodyPr/>
          <a:lstStyle>
            <a:lvl1pPr>
              <a:defRPr sz="3528"/>
            </a:lvl1pPr>
            <a:lvl2pPr>
              <a:defRPr sz="3087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3793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1114512"/>
            <a:ext cx="5103316" cy="5500879"/>
          </a:xfrm>
        </p:spPr>
        <p:txBody>
          <a:bodyPr anchor="t"/>
          <a:lstStyle>
            <a:lvl1pPr marL="0" indent="0">
              <a:buNone/>
              <a:defRPr sz="3528"/>
            </a:lvl1pPr>
            <a:lvl2pPr marL="504017" indent="0">
              <a:buNone/>
              <a:defRPr sz="3087"/>
            </a:lvl2pPr>
            <a:lvl3pPr marL="1008035" indent="0">
              <a:buNone/>
              <a:defRPr sz="2646"/>
            </a:lvl3pPr>
            <a:lvl4pPr marL="1512052" indent="0">
              <a:buNone/>
              <a:defRPr sz="2205"/>
            </a:lvl4pPr>
            <a:lvl5pPr marL="2016069" indent="0">
              <a:buNone/>
              <a:defRPr sz="2205"/>
            </a:lvl5pPr>
            <a:lvl6pPr marL="2520086" indent="0">
              <a:buNone/>
              <a:defRPr sz="2205"/>
            </a:lvl6pPr>
            <a:lvl7pPr marL="3024104" indent="0">
              <a:buNone/>
              <a:defRPr sz="2205"/>
            </a:lvl7pPr>
            <a:lvl8pPr marL="3528121" indent="0">
              <a:buNone/>
              <a:defRPr sz="2205"/>
            </a:lvl8pPr>
            <a:lvl9pPr marL="4032138" indent="0">
              <a:buNone/>
              <a:defRPr sz="2205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452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412120"/>
            <a:ext cx="8694539" cy="1496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060590"/>
            <a:ext cx="8694539" cy="4911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7174437"/>
            <a:ext cx="340221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2746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1008035" rtl="0" eaLnBrk="1" latinLnBrk="0" hangingPunct="1">
        <a:lnSpc>
          <a:spcPct val="90000"/>
        </a:lnSpc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9" indent="-252009" algn="l" defTabSz="1008035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7" kern="1200">
          <a:solidFill>
            <a:schemeClr val="tx1"/>
          </a:solidFill>
          <a:latin typeface="+mn-lt"/>
          <a:ea typeface="+mn-ea"/>
          <a:cs typeface="+mn-cs"/>
        </a:defRPr>
      </a:lvl1pPr>
      <a:lvl2pPr marL="756026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108/SHR-08-2014-0045" TargetMode="External"/><Relationship Id="rId2" Type="http://schemas.openxmlformats.org/officeDocument/2006/relationships/hyperlink" Target="http://dx.doi.org/10.3926/ic.518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texto, interior&#10;&#10;&#10;&#10;Descripción generada automáticamente">
            <a:extLst>
              <a:ext uri="{FF2B5EF4-FFF2-40B4-BE49-F238E27FC236}">
                <a16:creationId xmlns:a16="http://schemas.microsoft.com/office/drawing/2014/main" id="{2A04419B-6BB4-3B49-824D-F0A49BD70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3" y="4261761"/>
            <a:ext cx="9895113" cy="1348633"/>
          </a:xfrm>
          <a:ln>
            <a:noFill/>
          </a:ln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</a:pPr>
            <a:r>
              <a:rPr lang="es-MX" sz="2000" dirty="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Protocolo </a:t>
            </a:r>
            <a:r>
              <a:rPr lang="es-MX" sz="200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de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tesis:</a:t>
            </a:r>
            <a:br>
              <a:rPr lang="es-MX" sz="2000" dirty="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</a:br>
            <a:r>
              <a:rPr lang="es-MX" sz="2800" dirty="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 “Los cuadros de reemplazo y </a:t>
            </a:r>
            <a:r>
              <a:rPr lang="es-MX" sz="280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su vínculo con la gestión del talento humano, en posgrados de un centro de investigación</a:t>
            </a:r>
            <a:r>
              <a:rPr lang="es-MX" sz="2800" dirty="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”</a:t>
            </a:r>
            <a:r>
              <a:rPr lang="es-MX" sz="240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es-MX" sz="240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</a:br>
            <a:r>
              <a:rPr lang="es-MX" sz="2000" dirty="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Eje </a:t>
            </a:r>
            <a:r>
              <a:rPr lang="es-MX" sz="200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temático: Administración y Educación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.</a:t>
            </a:r>
            <a:endParaRPr lang="es-ES_tradnl" sz="20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14303" y="5631600"/>
            <a:ext cx="9895113" cy="172354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s-MX" sz="2800" dirty="0">
                <a:solidFill>
                  <a:schemeClr val="bg1"/>
                </a:solidFill>
                <a:cs typeface="Times New Roman" panose="02020603050405020304" pitchFamily="18" charset="0"/>
              </a:rPr>
              <a:t>Autor: MAEE. Rosa  Eva  López  </a:t>
            </a:r>
            <a:r>
              <a:rPr lang="es-MX" sz="28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Hernández, </a:t>
            </a:r>
          </a:p>
          <a:p>
            <a:r>
              <a:rPr lang="es-MX" sz="2000" dirty="0" err="1" smtClean="0">
                <a:solidFill>
                  <a:schemeClr val="bg1"/>
                </a:solidFill>
                <a:cs typeface="Times New Roman" panose="02020603050405020304" pitchFamily="18" charset="0"/>
              </a:rPr>
              <a:t>Estud</a:t>
            </a:r>
            <a:r>
              <a:rPr lang="es-MX" sz="20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. del Doctorado en Administración Educativa, Cel. 9931340570, rosaevalh@hotmail.com </a:t>
            </a:r>
          </a:p>
          <a:p>
            <a:endParaRPr lang="es-MX" sz="600" dirty="0" smtClean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r>
              <a:rPr lang="es-MX" sz="28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Institución </a:t>
            </a:r>
            <a:r>
              <a:rPr lang="es-MX" sz="2800" dirty="0">
                <a:solidFill>
                  <a:schemeClr val="bg1"/>
                </a:solidFill>
                <a:cs typeface="Times New Roman" panose="02020603050405020304" pitchFamily="18" charset="0"/>
              </a:rPr>
              <a:t>de </a:t>
            </a:r>
            <a:r>
              <a:rPr lang="es-MX" sz="2800" dirty="0" err="1" smtClean="0">
                <a:solidFill>
                  <a:schemeClr val="bg1"/>
                </a:solidFill>
                <a:cs typeface="Times New Roman" panose="02020603050405020304" pitchFamily="18" charset="0"/>
              </a:rPr>
              <a:t>adscripc</a:t>
            </a:r>
            <a:r>
              <a:rPr lang="es-MX" sz="28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.: </a:t>
            </a:r>
            <a:r>
              <a:rPr lang="es-MX" sz="2800" dirty="0">
                <a:solidFill>
                  <a:schemeClr val="bg1"/>
                </a:solidFill>
                <a:cs typeface="Times New Roman" panose="02020603050405020304" pitchFamily="18" charset="0"/>
              </a:rPr>
              <a:t>Universidad Juárez Autónoma de Tabasco</a:t>
            </a:r>
          </a:p>
          <a:p>
            <a:pPr>
              <a:tabLst>
                <a:tab pos="812800" algn="l"/>
              </a:tabLst>
            </a:pPr>
            <a:r>
              <a:rPr lang="es-MX" sz="20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Dirección</a:t>
            </a:r>
            <a:r>
              <a:rPr lang="es-MX" sz="2000" dirty="0">
                <a:solidFill>
                  <a:schemeClr val="bg1"/>
                </a:solidFill>
                <a:cs typeface="Times New Roman" panose="02020603050405020304" pitchFamily="18" charset="0"/>
              </a:rPr>
              <a:t>: Ave. Universidad sin </a:t>
            </a:r>
            <a:r>
              <a:rPr lang="es-MX" sz="20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número, Col. </a:t>
            </a:r>
            <a:r>
              <a:rPr lang="es-MX" sz="2000" dirty="0">
                <a:solidFill>
                  <a:schemeClr val="bg1"/>
                </a:solidFill>
                <a:cs typeface="Times New Roman" panose="02020603050405020304" pitchFamily="18" charset="0"/>
              </a:rPr>
              <a:t>Magisterial, </a:t>
            </a:r>
            <a:r>
              <a:rPr lang="es-MX" sz="20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Villahermosa</a:t>
            </a:r>
            <a:r>
              <a:rPr lang="es-MX" sz="2000" dirty="0">
                <a:solidFill>
                  <a:schemeClr val="bg1"/>
                </a:solidFill>
                <a:cs typeface="Times New Roman" panose="02020603050405020304" pitchFamily="18" charset="0"/>
              </a:rPr>
              <a:t>, Tabasco.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5523492" y="7283075"/>
            <a:ext cx="43063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E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Mérida, Yucatán, 13 de febrero de 2019</a:t>
            </a:r>
            <a:endParaRPr lang="es-MX" sz="2000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17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Supuesto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76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718186" y="2109576"/>
            <a:ext cx="6800025" cy="4911371"/>
          </a:xfrm>
        </p:spPr>
        <p:txBody>
          <a:bodyPr/>
          <a:lstStyle/>
          <a:p>
            <a:endParaRPr lang="es-ES_tradnl" dirty="0"/>
          </a:p>
          <a:p>
            <a:pPr marL="719138" indent="-719138">
              <a:buFont typeface="Wingdings" panose="05000000000000000000" pitchFamily="2" charset="2"/>
              <a:buChar char="§"/>
            </a:pPr>
            <a:r>
              <a:rPr lang="es-ES_tradnl" dirty="0" smtClean="0"/>
              <a:t>El centro de investigación del sector de hidrocarburos no tiene implementado un sistema, que le permita suceder a los profesores clave. 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9456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Justificación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65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redondeado 14"/>
          <p:cNvSpPr/>
          <p:nvPr/>
        </p:nvSpPr>
        <p:spPr>
          <a:xfrm>
            <a:off x="6008917" y="861149"/>
            <a:ext cx="3854813" cy="2156619"/>
          </a:xfrm>
          <a:prstGeom prst="roundRect">
            <a:avLst/>
          </a:prstGeom>
          <a:solidFill>
            <a:schemeClr val="bg1"/>
          </a:solidFill>
          <a:ln w="12700" cap="flat">
            <a:solidFill>
              <a:srgbClr val="FFBDBD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528638" lvl="1" indent="-447675" algn="l">
              <a:buFont typeface="Wingdings" panose="05000000000000000000" pitchFamily="2" charset="2"/>
              <a:buChar char="§"/>
            </a:pPr>
            <a:r>
              <a:rPr lang="es-MX" sz="2400" b="0" dirty="0" smtClean="0">
                <a:cs typeface="Times New Roman" panose="02020603050405020304" pitchFamily="18" charset="0"/>
              </a:rPr>
              <a:t>Conocimiento </a:t>
            </a:r>
            <a:r>
              <a:rPr lang="es-MX" sz="2400" b="0" dirty="0">
                <a:cs typeface="Times New Roman" panose="02020603050405020304" pitchFamily="18" charset="0"/>
              </a:rPr>
              <a:t>“experto” </a:t>
            </a:r>
            <a:r>
              <a:rPr lang="es-MX" sz="2400" b="0" dirty="0" smtClean="0">
                <a:cs typeface="Times New Roman" panose="02020603050405020304" pitchFamily="18" charset="0"/>
              </a:rPr>
              <a:t>técnico en la industria.</a:t>
            </a:r>
            <a:endParaRPr lang="es-MX" sz="2400" b="0" dirty="0">
              <a:cs typeface="Times New Roman" panose="02020603050405020304" pitchFamily="18" charset="0"/>
            </a:endParaRPr>
          </a:p>
          <a:p>
            <a:pPr marL="528638" lvl="2" indent="-447675" algn="l">
              <a:buFont typeface="Wingdings" panose="05000000000000000000" pitchFamily="2" charset="2"/>
              <a:buChar char="§"/>
            </a:pPr>
            <a:r>
              <a:rPr lang="es-MX" sz="2400" b="0" dirty="0" smtClean="0">
                <a:cs typeface="Times New Roman" panose="02020603050405020304" pitchFamily="18" charset="0"/>
              </a:rPr>
              <a:t>Aporta a la sociedad productos amigables con el medio ambiente.</a:t>
            </a:r>
            <a:endParaRPr lang="es-ES" sz="2400" b="0" dirty="0">
              <a:cs typeface="Times New Roman" panose="02020603050405020304" pitchFamily="18" charset="0"/>
            </a:endParaRPr>
          </a:p>
        </p:txBody>
      </p:sp>
      <p:sp>
        <p:nvSpPr>
          <p:cNvPr id="17" name="Rectángulo redondeado 16"/>
          <p:cNvSpPr/>
          <p:nvPr/>
        </p:nvSpPr>
        <p:spPr>
          <a:xfrm>
            <a:off x="6138274" y="5202610"/>
            <a:ext cx="3660140" cy="1339374"/>
          </a:xfrm>
          <a:prstGeom prst="roundRect">
            <a:avLst/>
          </a:prstGeom>
          <a:solidFill>
            <a:schemeClr val="bg1"/>
          </a:solidFill>
          <a:ln w="12700" cap="flat">
            <a:solidFill>
              <a:schemeClr val="accent4">
                <a:lumMod val="40000"/>
                <a:lumOff val="6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80963" lvl="1" algn="l"/>
            <a:r>
              <a:rPr lang="es-MX" sz="2400" b="0" dirty="0" smtClean="0">
                <a:cs typeface="Times New Roman" panose="02020603050405020304" pitchFamily="18" charset="0"/>
              </a:rPr>
              <a:t>Asegurar </a:t>
            </a:r>
            <a:r>
              <a:rPr lang="es-MX" sz="2400" b="0" dirty="0">
                <a:cs typeface="Times New Roman" panose="02020603050405020304" pitchFamily="18" charset="0"/>
              </a:rPr>
              <a:t>la permanencia y transferencia de conocimientos científicos.</a:t>
            </a:r>
            <a:endParaRPr lang="es-ES" sz="2400" b="0" dirty="0">
              <a:cs typeface="Times New Roman" panose="02020603050405020304" pitchFamily="18" charset="0"/>
            </a:endParaRPr>
          </a:p>
        </p:txBody>
      </p:sp>
      <p:sp>
        <p:nvSpPr>
          <p:cNvPr id="16" name="Rectángulo redondeado 15"/>
          <p:cNvSpPr/>
          <p:nvPr/>
        </p:nvSpPr>
        <p:spPr>
          <a:xfrm>
            <a:off x="2449285" y="5589131"/>
            <a:ext cx="2057401" cy="930751"/>
          </a:xfrm>
          <a:prstGeom prst="roundRect">
            <a:avLst/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0" algn="l"/>
            <a:r>
              <a:rPr lang="es-MX" sz="2400" b="0" dirty="0">
                <a:cs typeface="Times New Roman" panose="02020603050405020304" pitchFamily="18" charset="0"/>
              </a:rPr>
              <a:t>Forma capital </a:t>
            </a:r>
            <a:r>
              <a:rPr lang="es-MX" sz="2400" b="0" dirty="0" smtClean="0">
                <a:cs typeface="Times New Roman" panose="02020603050405020304" pitchFamily="18" charset="0"/>
              </a:rPr>
              <a:t>humano.</a:t>
            </a:r>
            <a:endParaRPr lang="es-ES" sz="2400" b="0" dirty="0">
              <a:cs typeface="Times New Roman" panose="02020603050405020304" pitchFamily="18" charset="0"/>
            </a:endParaRPr>
          </a:p>
        </p:txBody>
      </p:sp>
      <p:sp>
        <p:nvSpPr>
          <p:cNvPr id="14" name="Rectángulo redondeado 13"/>
          <p:cNvSpPr/>
          <p:nvPr/>
        </p:nvSpPr>
        <p:spPr>
          <a:xfrm>
            <a:off x="24795" y="861149"/>
            <a:ext cx="4147457" cy="2156619"/>
          </a:xfrm>
          <a:prstGeom prst="roundRect">
            <a:avLst/>
          </a:prstGeom>
          <a:solidFill>
            <a:schemeClr val="bg1"/>
          </a:solidFill>
          <a:ln w="12700" cap="flat">
            <a:solidFill>
              <a:srgbClr val="FF996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0" algn="l"/>
            <a:r>
              <a:rPr lang="es-MX" sz="2400" b="0" dirty="0" smtClean="0">
                <a:cs typeface="Times New Roman" panose="02020603050405020304" pitchFamily="18" charset="0"/>
              </a:rPr>
              <a:t>Experiencia:</a:t>
            </a:r>
            <a:endParaRPr lang="es-ES" sz="2400" b="0" dirty="0">
              <a:cs typeface="Times New Roman" panose="02020603050405020304" pitchFamily="18" charset="0"/>
            </a:endParaRPr>
          </a:p>
          <a:p>
            <a:pPr marL="528638" indent="-447675" algn="l">
              <a:buFont typeface="Wingdings" panose="05000000000000000000" pitchFamily="2" charset="2"/>
              <a:buChar char="§"/>
            </a:pPr>
            <a:r>
              <a:rPr lang="es-MX" sz="2400" b="0" dirty="0" smtClean="0">
                <a:cs typeface="Times New Roman" panose="02020603050405020304" pitchFamily="18" charset="0"/>
              </a:rPr>
              <a:t>Ejecución de proyectos (más de </a:t>
            </a:r>
            <a:r>
              <a:rPr lang="es-MX" sz="2400" b="0" dirty="0">
                <a:cs typeface="Times New Roman" panose="02020603050405020304" pitchFamily="18" charset="0"/>
              </a:rPr>
              <a:t>cinco </a:t>
            </a:r>
            <a:r>
              <a:rPr lang="es-MX" sz="2400" b="0" dirty="0" smtClean="0">
                <a:cs typeface="Times New Roman" panose="02020603050405020304" pitchFamily="18" charset="0"/>
              </a:rPr>
              <a:t>décadas).</a:t>
            </a:r>
            <a:endParaRPr lang="es-MX" sz="2400" b="0" dirty="0">
              <a:cs typeface="Times New Roman" panose="02020603050405020304" pitchFamily="18" charset="0"/>
            </a:endParaRPr>
          </a:p>
          <a:p>
            <a:pPr marL="528638" lvl="1" indent="-447675" algn="l">
              <a:buFont typeface="Wingdings" panose="05000000000000000000" pitchFamily="2" charset="2"/>
              <a:buChar char="§"/>
            </a:pPr>
            <a:r>
              <a:rPr lang="es-MX" sz="2400" b="0" dirty="0" smtClean="0">
                <a:cs typeface="Times New Roman" panose="02020603050405020304" pitchFamily="18" charset="0"/>
              </a:rPr>
              <a:t>Desarrolla posgrados </a:t>
            </a:r>
            <a:r>
              <a:rPr lang="es-MX" sz="2400" b="0" dirty="0">
                <a:cs typeface="Times New Roman" panose="02020603050405020304" pitchFamily="18" charset="0"/>
              </a:rPr>
              <a:t>en ingenierías.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778295304"/>
              </p:ext>
            </p:extLst>
          </p:nvPr>
        </p:nvGraphicFramePr>
        <p:xfrm>
          <a:off x="1680104" y="1630186"/>
          <a:ext cx="6720417" cy="44802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Rectángulo 21"/>
          <p:cNvSpPr/>
          <p:nvPr/>
        </p:nvSpPr>
        <p:spPr>
          <a:xfrm>
            <a:off x="8482166" y="-127494"/>
            <a:ext cx="154401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Social</a:t>
            </a:r>
            <a:endParaRPr lang="es-ES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867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/>
        </p:nvSpPr>
        <p:spPr>
          <a:xfrm>
            <a:off x="1" y="0"/>
            <a:ext cx="2465614" cy="77469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7061013" y="-81328"/>
            <a:ext cx="286315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Implicación</a:t>
            </a:r>
          </a:p>
          <a:p>
            <a:pPr algn="ctr"/>
            <a:r>
              <a:rPr lang="es-ES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práctica</a:t>
            </a:r>
            <a:endParaRPr lang="es-ES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539930016"/>
              </p:ext>
            </p:extLst>
          </p:nvPr>
        </p:nvGraphicFramePr>
        <p:xfrm>
          <a:off x="118383" y="1365222"/>
          <a:ext cx="9597117" cy="5630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Flecha curvada hacia abajo 8"/>
          <p:cNvSpPr/>
          <p:nvPr/>
        </p:nvSpPr>
        <p:spPr>
          <a:xfrm>
            <a:off x="3235405" y="400855"/>
            <a:ext cx="3349031" cy="964367"/>
          </a:xfrm>
          <a:prstGeom prst="curvedDownArrow">
            <a:avLst/>
          </a:prstGeom>
          <a:solidFill>
            <a:srgbClr val="FFC000"/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2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ea typeface="+mn-ea"/>
                <a:cs typeface="Times New Roman" panose="02020603050405020304" pitchFamily="18" charset="0"/>
                <a:sym typeface="Helvetica Neue Medium"/>
              </a:rPr>
              <a:t>Sin el sistema no se logrará:</a:t>
            </a:r>
            <a:endParaRPr kumimoji="0" lang="es-ES" sz="28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ea typeface="+mn-ea"/>
              <a:cs typeface="Times New Roman" panose="02020603050405020304" pitchFamily="18" charset="0"/>
              <a:sym typeface="Helvetica Neue Medium"/>
            </a:endParaRPr>
          </a:p>
        </p:txBody>
      </p:sp>
      <p:sp>
        <p:nvSpPr>
          <p:cNvPr id="10" name="Flecha curvada hacia arriba 9"/>
          <p:cNvSpPr/>
          <p:nvPr/>
        </p:nvSpPr>
        <p:spPr>
          <a:xfrm>
            <a:off x="2967715" y="6574902"/>
            <a:ext cx="3591197" cy="964367"/>
          </a:xfrm>
          <a:prstGeom prst="curvedUpArrow">
            <a:avLst/>
          </a:prstGeom>
          <a:solidFill>
            <a:srgbClr val="FBEB75"/>
          </a:solidFill>
          <a:ln w="12700" cap="flat">
            <a:solidFill>
              <a:schemeClr val="accent4">
                <a:lumMod val="75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2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ea typeface="+mn-ea"/>
                <a:cs typeface="Times New Roman" panose="02020603050405020304" pitchFamily="18" charset="0"/>
                <a:sym typeface="Helvetica Neue Medium"/>
              </a:rPr>
              <a:t>Con el sistema, sí se logrará:</a:t>
            </a:r>
            <a:endParaRPr kumimoji="0" lang="es-ES" sz="28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ea typeface="+mn-ea"/>
              <a:cs typeface="Times New Roman" panose="02020603050405020304" pitchFamily="18" charset="0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67564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1318976691"/>
              </p:ext>
            </p:extLst>
          </p:nvPr>
        </p:nvGraphicFramePr>
        <p:xfrm>
          <a:off x="2334985" y="0"/>
          <a:ext cx="7745640" cy="7740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ángulo 10"/>
          <p:cNvSpPr/>
          <p:nvPr/>
        </p:nvSpPr>
        <p:spPr>
          <a:xfrm>
            <a:off x="6854421" y="0"/>
            <a:ext cx="322620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Valor Teórico</a:t>
            </a:r>
            <a:endParaRPr lang="es-ES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7558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Limitaciones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49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902527511"/>
              </p:ext>
            </p:extLst>
          </p:nvPr>
        </p:nvGraphicFramePr>
        <p:xfrm>
          <a:off x="321535" y="699652"/>
          <a:ext cx="9617546" cy="61677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Elipse 5"/>
          <p:cNvSpPr/>
          <p:nvPr/>
        </p:nvSpPr>
        <p:spPr>
          <a:xfrm>
            <a:off x="7922948" y="5556976"/>
            <a:ext cx="612766" cy="612766"/>
          </a:xfrm>
          <a:prstGeom prst="ellipse">
            <a:avLst/>
          </a:prstGeom>
          <a:solidFill>
            <a:srgbClr val="FFFF66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artDeco"/>
          </a:sp3d>
        </p:spPr>
        <p:style>
          <a:lnRef idx="0">
            <a:schemeClr val="accent4">
              <a:shade val="8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CuadroTexto 6"/>
          <p:cNvSpPr txBox="1"/>
          <p:nvPr/>
        </p:nvSpPr>
        <p:spPr>
          <a:xfrm>
            <a:off x="4174701" y="6169742"/>
            <a:ext cx="5905924" cy="13952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cs typeface="Times New Roman" panose="02020603050405020304" pitchFamily="18" charset="0"/>
                <a:sym typeface="Helvetica Neue"/>
              </a:rPr>
              <a:t>El alcance es, hasta aportar un sistema de sucesión</a:t>
            </a:r>
            <a:r>
              <a:rPr kumimoji="0" lang="es-ES" sz="2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cs typeface="Times New Roman" panose="02020603050405020304" pitchFamily="18" charset="0"/>
                <a:sym typeface="Helvetica Neue"/>
              </a:rPr>
              <a:t> (</a:t>
            </a:r>
            <a:r>
              <a:rPr kumimoji="0" lang="es-E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cs typeface="Times New Roman" panose="02020603050405020304" pitchFamily="18" charset="0"/>
                <a:sym typeface="Helvetica Neue"/>
              </a:rPr>
              <a:t>específicamente al ámbito de las organizaciones educativas).</a:t>
            </a:r>
            <a:endParaRPr kumimoji="0" lang="es-ES" sz="2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74043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Revisión de la literatura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55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/>
          <p:cNvSpPr/>
          <p:nvPr/>
        </p:nvSpPr>
        <p:spPr>
          <a:xfrm>
            <a:off x="1" y="0"/>
            <a:ext cx="2465614" cy="77469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redondeado 12"/>
          <p:cNvSpPr/>
          <p:nvPr/>
        </p:nvSpPr>
        <p:spPr>
          <a:xfrm>
            <a:off x="6888104" y="6368211"/>
            <a:ext cx="2904076" cy="394450"/>
          </a:xfrm>
          <a:prstGeom prst="roundRect">
            <a:avLst/>
          </a:prstGeom>
          <a:solidFill>
            <a:srgbClr val="CCFF99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9377" tIns="39377" rIns="39377" bIns="39377" numCol="1" spcCol="38100" rtlCol="0" anchor="ctr">
            <a:spAutoFit/>
          </a:bodyPr>
          <a:lstStyle/>
          <a:p>
            <a:pPr algn="ctr" defTabSz="452813" hangingPunct="0"/>
            <a:r>
              <a:rPr lang="es-ES" dirty="0">
                <a:cs typeface="Times New Roman" panose="02020603050405020304" pitchFamily="18" charset="0"/>
                <a:sym typeface="Helvetica Neue Medium"/>
              </a:rPr>
              <a:t>Gestión del talento humano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6888104" y="6940696"/>
            <a:ext cx="2904076" cy="39445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9377" tIns="39377" rIns="39377" bIns="39377" numCol="1" spcCol="38100" rtlCol="0" anchor="ctr">
            <a:spAutoFit/>
          </a:bodyPr>
          <a:lstStyle/>
          <a:p>
            <a:pPr algn="ctr" defTabSz="452813" hangingPunct="0"/>
            <a:r>
              <a:rPr lang="es-ES" dirty="0">
                <a:cs typeface="Times New Roman" panose="02020603050405020304" pitchFamily="18" charset="0"/>
                <a:sym typeface="Helvetica Neue Medium"/>
              </a:rPr>
              <a:t>Sucesión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106175" y="687960"/>
            <a:ext cx="3086101" cy="1736161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ES" sz="2200" b="1" dirty="0">
                <a:solidFill>
                  <a:srgbClr val="FF0066"/>
                </a:solidFill>
                <a:cs typeface="Times New Roman" panose="02020603050405020304" pitchFamily="18" charset="0"/>
              </a:rPr>
              <a:t>Administración</a:t>
            </a:r>
          </a:p>
          <a:p>
            <a:pPr lvl="0"/>
            <a:r>
              <a:rPr lang="es-ES" sz="2200" dirty="0">
                <a:solidFill>
                  <a:schemeClr val="tx1"/>
                </a:solidFill>
                <a:cs typeface="Times New Roman" panose="02020603050405020304" pitchFamily="18" charset="0"/>
              </a:rPr>
              <a:t>Movimientos por jubilación, retiro…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106175" y="3135219"/>
            <a:ext cx="3086101" cy="1736161"/>
          </a:xfrm>
          <a:prstGeom prst="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ES" sz="2200" b="1" dirty="0">
                <a:solidFill>
                  <a:srgbClr val="00B050"/>
                </a:solidFill>
                <a:cs typeface="Times New Roman" panose="02020603050405020304" pitchFamily="18" charset="0"/>
              </a:rPr>
              <a:t>Gestión del talento humano 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es-ES" sz="2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Descubrir </a:t>
            </a:r>
            <a:r>
              <a:rPr lang="es-ES" sz="2200" dirty="0">
                <a:solidFill>
                  <a:schemeClr val="tx1"/>
                </a:solidFill>
                <a:cs typeface="Times New Roman" panose="02020603050405020304" pitchFamily="18" charset="0"/>
              </a:rPr>
              <a:t>habilidades.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es-ES" sz="2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Personas </a:t>
            </a:r>
            <a:r>
              <a:rPr lang="es-ES" sz="2200" dirty="0">
                <a:solidFill>
                  <a:schemeClr val="tx1"/>
                </a:solidFill>
                <a:cs typeface="Times New Roman" panose="02020603050405020304" pitchFamily="18" charset="0"/>
              </a:rPr>
              <a:t>competentes.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3494279" y="3135219"/>
            <a:ext cx="3086101" cy="173616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ES" sz="2200" dirty="0">
                <a:solidFill>
                  <a:schemeClr val="tx1"/>
                </a:solidFill>
                <a:cs typeface="Times New Roman" panose="02020603050405020304" pitchFamily="18" charset="0"/>
              </a:rPr>
              <a:t>Perder una persona clave: 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es-ES" sz="2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Perder </a:t>
            </a:r>
            <a:r>
              <a:rPr lang="es-ES" sz="2200" dirty="0">
                <a:solidFill>
                  <a:schemeClr val="tx1"/>
                </a:solidFill>
                <a:cs typeface="Times New Roman" panose="02020603050405020304" pitchFamily="18" charset="0"/>
              </a:rPr>
              <a:t>conocimiento y experiencia acumulada.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3494279" y="5598985"/>
            <a:ext cx="3233092" cy="1736161"/>
          </a:xfrm>
          <a:prstGeom prst="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ES" sz="2200" dirty="0">
                <a:solidFill>
                  <a:schemeClr val="tx1"/>
                </a:solidFill>
                <a:cs typeface="Times New Roman" panose="02020603050405020304" pitchFamily="18" charset="0"/>
              </a:rPr>
              <a:t>Optimizar las capacidades de los individuos.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es-ES" sz="2200" dirty="0">
                <a:solidFill>
                  <a:schemeClr val="tx1"/>
                </a:solidFill>
                <a:cs typeface="Times New Roman" panose="02020603050405020304" pitchFamily="18" charset="0"/>
              </a:rPr>
              <a:t>En los ámbitos: </a:t>
            </a:r>
            <a:r>
              <a:rPr lang="es-ES" sz="2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habilidades </a:t>
            </a:r>
            <a:r>
              <a:rPr lang="es-ES" sz="2200" dirty="0">
                <a:solidFill>
                  <a:schemeClr val="tx1"/>
                </a:solidFill>
                <a:cs typeface="Times New Roman" panose="02020603050405020304" pitchFamily="18" charset="0"/>
              </a:rPr>
              <a:t>y capacidades.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106175" y="5203826"/>
            <a:ext cx="3086101" cy="441146"/>
          </a:xfrm>
          <a:prstGeom prst="rect">
            <a:avLst/>
          </a:prstGeom>
          <a:solidFill>
            <a:srgbClr val="CCFF99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2200" b="1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cs typeface="Times New Roman" panose="02020603050405020304" pitchFamily="18" charset="0"/>
                <a:sym typeface="Helvetica Neue"/>
              </a:rPr>
              <a:t>Eghbal</a:t>
            </a:r>
            <a:r>
              <a:rPr kumimoji="0" lang="es-ES" sz="22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cs typeface="Times New Roman" panose="02020603050405020304" pitchFamily="18" charset="0"/>
                <a:sym typeface="Helvetica Neue"/>
              </a:rPr>
              <a:t>, et al 2017</a:t>
            </a:r>
            <a:endParaRPr kumimoji="0" lang="es-ES" sz="2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cs typeface="Times New Roman" panose="02020603050405020304" pitchFamily="18" charset="0"/>
              <a:sym typeface="Helvetica Neue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93737" y="2694073"/>
            <a:ext cx="3086101" cy="441146"/>
          </a:xfrm>
          <a:prstGeom prst="rect">
            <a:avLst/>
          </a:prstGeom>
          <a:solidFill>
            <a:srgbClr val="CCFF99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22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cs typeface="Times New Roman" panose="02020603050405020304" pitchFamily="18" charset="0"/>
                <a:sym typeface="Helvetica Neue"/>
              </a:rPr>
              <a:t>Pérez 2012</a:t>
            </a:r>
            <a:endParaRPr kumimoji="0" lang="es-ES" sz="2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cs typeface="Times New Roman" panose="02020603050405020304" pitchFamily="18" charset="0"/>
              <a:sym typeface="Helvetica Neue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3459773" y="5203826"/>
            <a:ext cx="3267598" cy="379591"/>
          </a:xfrm>
          <a:prstGeom prst="rect">
            <a:avLst/>
          </a:prstGeom>
          <a:solidFill>
            <a:srgbClr val="CCFF99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1800" b="1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cs typeface="Times New Roman" panose="02020603050405020304" pitchFamily="18" charset="0"/>
                <a:sym typeface="Helvetica Neue"/>
              </a:rPr>
              <a:t>Matabajoy</a:t>
            </a:r>
            <a:r>
              <a:rPr kumimoji="0" lang="es-E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cs typeface="Times New Roman" panose="02020603050405020304" pitchFamily="18" charset="0"/>
                <a:sym typeface="Helvetica Neue"/>
              </a:rPr>
              <a:t>-Montilla, et al 2017</a:t>
            </a:r>
            <a:endParaRPr kumimoji="0" lang="es-ES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cs typeface="Times New Roman" panose="02020603050405020304" pitchFamily="18" charset="0"/>
              <a:sym typeface="Helvetica Neue"/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3494279" y="2694073"/>
            <a:ext cx="3086101" cy="44114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2200" b="1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cs typeface="Times New Roman" panose="02020603050405020304" pitchFamily="18" charset="0"/>
                <a:sym typeface="Helvetica Neue"/>
              </a:rPr>
              <a:t>Deloitte</a:t>
            </a:r>
            <a:r>
              <a:rPr kumimoji="0" lang="es-ES" sz="22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cs typeface="Times New Roman" panose="02020603050405020304" pitchFamily="18" charset="0"/>
                <a:sym typeface="Helvetica Neue"/>
              </a:rPr>
              <a:t> 2010</a:t>
            </a:r>
            <a:endParaRPr kumimoji="0" lang="es-ES" sz="2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cs typeface="Times New Roman" panose="02020603050405020304" pitchFamily="18" charset="0"/>
              <a:sym typeface="Helvetica Neue"/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3494279" y="345060"/>
            <a:ext cx="3086101" cy="44114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" sz="2200" dirty="0" smtClean="0">
                <a:cs typeface="Times New Roman" panose="02020603050405020304" pitchFamily="18" charset="0"/>
              </a:rPr>
              <a:t>Castilla </a:t>
            </a:r>
            <a:r>
              <a:rPr kumimoji="0" lang="es-ES" sz="22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cs typeface="Times New Roman" panose="02020603050405020304" pitchFamily="18" charset="0"/>
                <a:sym typeface="Helvetica Neue"/>
              </a:rPr>
              <a:t>2014</a:t>
            </a:r>
            <a:endParaRPr kumimoji="0" lang="es-ES" sz="2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cs typeface="Times New Roman" panose="02020603050405020304" pitchFamily="18" charset="0"/>
              <a:sym typeface="Helvetica Neue"/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6880956" y="284157"/>
            <a:ext cx="3086102" cy="44114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2200" b="1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cs typeface="Times New Roman" panose="02020603050405020304" pitchFamily="18" charset="0"/>
                <a:sym typeface="Helvetica Neue"/>
              </a:rPr>
              <a:t>Church</a:t>
            </a:r>
            <a:r>
              <a:rPr kumimoji="0" lang="es-ES" sz="22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cs typeface="Times New Roman" panose="02020603050405020304" pitchFamily="18" charset="0"/>
                <a:sym typeface="Helvetica Neue"/>
              </a:rPr>
              <a:t> 2014</a:t>
            </a:r>
            <a:endParaRPr kumimoji="0" lang="es-ES" sz="2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cs typeface="Times New Roman" panose="02020603050405020304" pitchFamily="18" charset="0"/>
              <a:sym typeface="Helvetica Neue"/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6888104" y="3563957"/>
            <a:ext cx="3078954" cy="44114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2200" b="1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cs typeface="Times New Roman" panose="02020603050405020304" pitchFamily="18" charset="0"/>
                <a:sym typeface="Helvetica Neue"/>
              </a:rPr>
              <a:t>Alles</a:t>
            </a:r>
            <a:r>
              <a:rPr kumimoji="0" lang="es-ES" sz="22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cs typeface="Times New Roman" panose="02020603050405020304" pitchFamily="18" charset="0"/>
                <a:sym typeface="Helvetica Neue"/>
              </a:rPr>
              <a:t>, 2016</a:t>
            </a:r>
            <a:endParaRPr kumimoji="0" lang="es-ES" sz="2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cs typeface="Times New Roman" panose="02020603050405020304" pitchFamily="18" charset="0"/>
              <a:sym typeface="Helvetica Neue"/>
            </a:endParaRPr>
          </a:p>
        </p:txBody>
      </p:sp>
      <p:sp>
        <p:nvSpPr>
          <p:cNvPr id="35" name="Flecha abajo 34"/>
          <p:cNvSpPr/>
          <p:nvPr/>
        </p:nvSpPr>
        <p:spPr>
          <a:xfrm>
            <a:off x="1345721" y="2424121"/>
            <a:ext cx="241539" cy="269952"/>
          </a:xfrm>
          <a:prstGeom prst="downArrow">
            <a:avLst/>
          </a:prstGeom>
          <a:solidFill>
            <a:srgbClr val="FF00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Flecha abajo 36"/>
          <p:cNvSpPr/>
          <p:nvPr/>
        </p:nvSpPr>
        <p:spPr>
          <a:xfrm>
            <a:off x="1345720" y="4871380"/>
            <a:ext cx="241539" cy="378830"/>
          </a:xfrm>
          <a:prstGeom prst="downArrow">
            <a:avLst/>
          </a:prstGeom>
          <a:solidFill>
            <a:srgbClr val="A9FF53"/>
          </a:solidFill>
          <a:ln>
            <a:solidFill>
              <a:srgbClr val="33CC33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Flecha abajo 37"/>
          <p:cNvSpPr/>
          <p:nvPr/>
        </p:nvSpPr>
        <p:spPr>
          <a:xfrm flipV="1">
            <a:off x="4810287" y="4907101"/>
            <a:ext cx="224286" cy="313053"/>
          </a:xfrm>
          <a:prstGeom prst="downArrow">
            <a:avLst/>
          </a:prstGeom>
          <a:solidFill>
            <a:srgbClr val="A9FF53"/>
          </a:solidFill>
          <a:ln>
            <a:solidFill>
              <a:srgbClr val="33CC33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Flecha derecha 38"/>
          <p:cNvSpPr/>
          <p:nvPr/>
        </p:nvSpPr>
        <p:spPr>
          <a:xfrm>
            <a:off x="3192276" y="6245528"/>
            <a:ext cx="302003" cy="258792"/>
          </a:xfrm>
          <a:prstGeom prst="rightArrow">
            <a:avLst/>
          </a:prstGeom>
          <a:solidFill>
            <a:srgbClr val="A9FF53"/>
          </a:solidFill>
          <a:ln>
            <a:solidFill>
              <a:srgbClr val="33CC33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Flecha abajo 39"/>
          <p:cNvSpPr/>
          <p:nvPr/>
        </p:nvSpPr>
        <p:spPr>
          <a:xfrm flipV="1">
            <a:off x="4806111" y="2424120"/>
            <a:ext cx="228461" cy="275297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Flecha derecha 41"/>
          <p:cNvSpPr/>
          <p:nvPr/>
        </p:nvSpPr>
        <p:spPr>
          <a:xfrm>
            <a:off x="6580380" y="1311215"/>
            <a:ext cx="296490" cy="241540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Flecha abajo 42"/>
          <p:cNvSpPr/>
          <p:nvPr/>
        </p:nvSpPr>
        <p:spPr>
          <a:xfrm>
            <a:off x="8229600" y="3075870"/>
            <a:ext cx="276045" cy="438902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/>
        </p:nvSpPr>
        <p:spPr>
          <a:xfrm>
            <a:off x="106175" y="5598985"/>
            <a:ext cx="3086101" cy="1736161"/>
          </a:xfrm>
          <a:prstGeom prst="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ES" sz="2200" dirty="0">
                <a:solidFill>
                  <a:schemeClr val="tx1"/>
                </a:solidFill>
                <a:cs typeface="Times New Roman" panose="02020603050405020304" pitchFamily="18" charset="0"/>
              </a:rPr>
              <a:t>Existen diversos esquemas.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es-ES" sz="2200" dirty="0">
                <a:solidFill>
                  <a:schemeClr val="tx1"/>
                </a:solidFill>
                <a:cs typeface="Times New Roman" panose="02020603050405020304" pitchFamily="18" charset="0"/>
              </a:rPr>
              <a:t>Focalizados al portafolio de desempeño.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3494279" y="687960"/>
            <a:ext cx="3086101" cy="173616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ES" sz="2200" dirty="0">
                <a:solidFill>
                  <a:schemeClr val="tx1"/>
                </a:solidFill>
                <a:cs typeface="Times New Roman" panose="02020603050405020304" pitchFamily="18" charset="0"/>
              </a:rPr>
              <a:t>El talento circula por la organización.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es-ES" sz="2200" dirty="0">
                <a:solidFill>
                  <a:schemeClr val="tx1"/>
                </a:solidFill>
                <a:cs typeface="Times New Roman" panose="02020603050405020304" pitchFamily="18" charset="0"/>
              </a:rPr>
              <a:t>Optimizar puestos clave.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6880957" y="683491"/>
            <a:ext cx="3086101" cy="230775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ES" sz="2200" dirty="0">
                <a:solidFill>
                  <a:schemeClr val="tx1"/>
                </a:solidFill>
                <a:cs typeface="Times New Roman" panose="02020603050405020304" pitchFamily="18" charset="0"/>
              </a:rPr>
              <a:t>Para lograr un diseño óptimo de Plan de </a:t>
            </a:r>
            <a:r>
              <a:rPr lang="es-ES" sz="2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sucesión, hay 4 </a:t>
            </a:r>
            <a:r>
              <a:rPr lang="es-ES" sz="2200" dirty="0">
                <a:solidFill>
                  <a:schemeClr val="tx1"/>
                </a:solidFill>
                <a:cs typeface="Times New Roman" panose="02020603050405020304" pitchFamily="18" charset="0"/>
              </a:rPr>
              <a:t>pilares para planear: 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es-ES" sz="2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Enfoque</a:t>
            </a:r>
            <a:r>
              <a:rPr lang="es-ES" sz="2200" dirty="0">
                <a:solidFill>
                  <a:schemeClr val="tx1"/>
                </a:solidFill>
                <a:cs typeface="Times New Roman" panose="02020603050405020304" pitchFamily="18" charset="0"/>
              </a:rPr>
              <a:t>, consistencia, integración y responsabilidad.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6876870" y="3957053"/>
            <a:ext cx="3086101" cy="22884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MX" sz="2200" dirty="0">
                <a:solidFill>
                  <a:schemeClr val="tx1"/>
                </a:solidFill>
                <a:cs typeface="Times New Roman" panose="02020603050405020304" pitchFamily="18" charset="0"/>
              </a:rPr>
              <a:t>Programa que reconoce: 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es-MX" sz="2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Puestos </a:t>
            </a:r>
            <a:r>
              <a:rPr lang="es-MX" sz="2200" dirty="0">
                <a:solidFill>
                  <a:schemeClr val="tx1"/>
                </a:solidFill>
                <a:cs typeface="Times New Roman" panose="02020603050405020304" pitchFamily="18" charset="0"/>
              </a:rPr>
              <a:t>clave, participantes.</a:t>
            </a:r>
          </a:p>
          <a:p>
            <a:pPr lvl="0"/>
            <a:r>
              <a:rPr lang="es-MX" sz="2200" dirty="0">
                <a:solidFill>
                  <a:schemeClr val="tx1"/>
                </a:solidFill>
                <a:cs typeface="Times New Roman" panose="02020603050405020304" pitchFamily="18" charset="0"/>
              </a:rPr>
              <a:t>Posteriormente: evaluar, designar sucesores. </a:t>
            </a:r>
            <a:endParaRPr lang="es-MX" sz="2200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es-MX" sz="2200" dirty="0">
                <a:solidFill>
                  <a:schemeClr val="tx1"/>
                </a:solidFill>
                <a:cs typeface="Times New Roman" panose="02020603050405020304" pitchFamily="18" charset="0"/>
              </a:rPr>
              <a:t>Sin fecha cierta de </a:t>
            </a:r>
            <a:r>
              <a:rPr lang="es-MX" sz="2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asunción.</a:t>
            </a:r>
            <a:endParaRPr lang="es-E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1706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Antecedentes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89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Referencias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19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" y="0"/>
            <a:ext cx="2465614" cy="77469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0" y="130628"/>
            <a:ext cx="9949995" cy="7360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39469" lvl="1" indent="-851774" algn="l">
              <a:spcAft>
                <a:spcPts val="1280"/>
              </a:spcAft>
            </a:pPr>
            <a:r>
              <a:rPr lang="es-MX" sz="1400" b="0" dirty="0" err="1">
                <a:cs typeface="Times New Roman" panose="02020603050405020304" pitchFamily="18" charset="0"/>
              </a:rPr>
              <a:t>Alles</a:t>
            </a:r>
            <a:r>
              <a:rPr lang="es-MX" sz="1400" b="0" dirty="0">
                <a:cs typeface="Times New Roman" panose="02020603050405020304" pitchFamily="18" charset="0"/>
              </a:rPr>
              <a:t>, M. (2016). </a:t>
            </a:r>
            <a:r>
              <a:rPr lang="es-MX" sz="1400" b="0" i="1" dirty="0">
                <a:cs typeface="Times New Roman" panose="02020603050405020304" pitchFamily="18" charset="0"/>
              </a:rPr>
              <a:t>Construyendo talento</a:t>
            </a:r>
            <a:r>
              <a:rPr lang="es-MX" sz="1400" b="0" dirty="0">
                <a:cs typeface="Times New Roman" panose="02020603050405020304" pitchFamily="18" charset="0"/>
              </a:rPr>
              <a:t>. </a:t>
            </a:r>
            <a:r>
              <a:rPr lang="es-MX" sz="1400" b="0" i="1" dirty="0">
                <a:cs typeface="Times New Roman" panose="02020603050405020304" pitchFamily="18" charset="0"/>
              </a:rPr>
              <a:t>Programas de desarrollo para el crecimiento de las personas y la continuidad de las organizaciones</a:t>
            </a:r>
            <a:r>
              <a:rPr lang="es-MX" sz="1400" b="0" dirty="0">
                <a:cs typeface="Times New Roman" panose="02020603050405020304" pitchFamily="18" charset="0"/>
              </a:rPr>
              <a:t>. Argentina: </a:t>
            </a:r>
            <a:r>
              <a:rPr lang="es-MX" sz="1400" b="0" dirty="0" err="1">
                <a:cs typeface="Times New Roman" panose="02020603050405020304" pitchFamily="18" charset="0"/>
              </a:rPr>
              <a:t>Granica</a:t>
            </a:r>
            <a:r>
              <a:rPr lang="es-MX" sz="1400" b="0" dirty="0">
                <a:cs typeface="Times New Roman" panose="02020603050405020304" pitchFamily="18" charset="0"/>
              </a:rPr>
              <a:t>.</a:t>
            </a:r>
          </a:p>
          <a:p>
            <a:pPr marL="1339469" lvl="1" indent="-851774" algn="l">
              <a:spcAft>
                <a:spcPts val="1280"/>
              </a:spcAft>
            </a:pPr>
            <a:r>
              <a:rPr lang="es-MX" sz="1400" b="0" dirty="0" smtClean="0">
                <a:cs typeface="Times New Roman" panose="02020603050405020304" pitchFamily="18" charset="0"/>
              </a:rPr>
              <a:t>Alonso, A. y García-</a:t>
            </a:r>
            <a:r>
              <a:rPr lang="es-MX" sz="1400" b="0" dirty="0" err="1" smtClean="0">
                <a:cs typeface="Times New Roman" panose="02020603050405020304" pitchFamily="18" charset="0"/>
              </a:rPr>
              <a:t>Muina</a:t>
            </a:r>
            <a:r>
              <a:rPr lang="es-MX" sz="1400" b="0" dirty="0" smtClean="0">
                <a:cs typeface="Times New Roman" panose="02020603050405020304" pitchFamily="18" charset="0"/>
              </a:rPr>
              <a:t>, F. E. (2014). La gestión del talento: líneas de trabajo y procesos clave. </a:t>
            </a:r>
            <a:r>
              <a:rPr lang="es-MX" sz="1400" b="0" i="1" dirty="0" smtClean="0">
                <a:cs typeface="Times New Roman" panose="02020603050405020304" pitchFamily="18" charset="0"/>
              </a:rPr>
              <a:t>Intangible capital</a:t>
            </a:r>
            <a:r>
              <a:rPr lang="es-MX" sz="1400" b="0" dirty="0" smtClean="0">
                <a:cs typeface="Times New Roman" panose="02020603050405020304" pitchFamily="18" charset="0"/>
              </a:rPr>
              <a:t>. </a:t>
            </a:r>
            <a:r>
              <a:rPr lang="es-MX" sz="1400" b="0" dirty="0" err="1" smtClean="0">
                <a:cs typeface="Times New Roman" panose="02020603050405020304" pitchFamily="18" charset="0"/>
              </a:rPr>
              <a:t>doi</a:t>
            </a:r>
            <a:r>
              <a:rPr lang="es-MX" sz="1400" b="0" dirty="0" smtClean="0">
                <a:cs typeface="Times New Roman" panose="02020603050405020304" pitchFamily="18" charset="0"/>
              </a:rPr>
              <a:t> </a:t>
            </a:r>
            <a:r>
              <a:rPr lang="es-ES" sz="1400" b="0" dirty="0" smtClean="0">
                <a:cs typeface="Times New Roman" panose="02020603050405020304" pitchFamily="18" charset="0"/>
              </a:rPr>
              <a:t>10.3926/ic.518</a:t>
            </a:r>
            <a:endParaRPr lang="es-MX" sz="1400" b="0" dirty="0" smtClean="0">
              <a:solidFill>
                <a:schemeClr val="tx1"/>
              </a:solidFill>
              <a:cs typeface="Times New Roman" panose="02020603050405020304" pitchFamily="18" charset="0"/>
              <a:hlinkClick r:id="rId2"/>
            </a:endParaRPr>
          </a:p>
          <a:p>
            <a:pPr marL="1339469" lvl="1" indent="-851774" algn="l">
              <a:spcAft>
                <a:spcPts val="1280"/>
              </a:spcAft>
            </a:pPr>
            <a:r>
              <a:rPr lang="es-MX" sz="1400" b="0" dirty="0" smtClean="0">
                <a:cs typeface="Times New Roman" panose="02020603050405020304" pitchFamily="18" charset="0"/>
              </a:rPr>
              <a:t>Campos</a:t>
            </a:r>
            <a:r>
              <a:rPr lang="es-MX" sz="1400" b="0" dirty="0">
                <a:cs typeface="Times New Roman" panose="02020603050405020304" pitchFamily="18" charset="0"/>
              </a:rPr>
              <a:t>, R. S. y García, D. P. (2011). Plan de sucesión basado en la gestión por competencias para la continuidad de la empresa familiar caso: </a:t>
            </a:r>
            <a:r>
              <a:rPr lang="es-MX" sz="1400" b="0" dirty="0" err="1">
                <a:cs typeface="Times New Roman" panose="02020603050405020304" pitchFamily="18" charset="0"/>
              </a:rPr>
              <a:t>Tecnillantas</a:t>
            </a:r>
            <a:r>
              <a:rPr lang="es-MX" sz="1400" b="0" dirty="0">
                <a:cs typeface="Times New Roman" panose="02020603050405020304" pitchFamily="18" charset="0"/>
              </a:rPr>
              <a:t> Campos. </a:t>
            </a:r>
            <a:r>
              <a:rPr lang="es-MX" sz="1400" b="0" i="1" dirty="0">
                <a:cs typeface="Times New Roman" panose="02020603050405020304" pitchFamily="18" charset="0"/>
              </a:rPr>
              <a:t>Revista </a:t>
            </a:r>
            <a:r>
              <a:rPr lang="es-MX" sz="1400" b="0" i="1" dirty="0" err="1">
                <a:cs typeface="Times New Roman" panose="02020603050405020304" pitchFamily="18" charset="0"/>
              </a:rPr>
              <a:t>Eciperú</a:t>
            </a:r>
            <a:r>
              <a:rPr lang="es-MX" sz="1400" b="0" dirty="0">
                <a:cs typeface="Times New Roman" panose="02020603050405020304" pitchFamily="18" charset="0"/>
              </a:rPr>
              <a:t>. </a:t>
            </a:r>
            <a:r>
              <a:rPr lang="es-MX" sz="1400" b="0" i="1" dirty="0">
                <a:cs typeface="Times New Roman" panose="02020603050405020304" pitchFamily="18" charset="0"/>
              </a:rPr>
              <a:t>8</a:t>
            </a:r>
            <a:r>
              <a:rPr lang="es-MX" sz="1400" b="0" dirty="0">
                <a:cs typeface="Times New Roman" panose="02020603050405020304" pitchFamily="18" charset="0"/>
              </a:rPr>
              <a:t>, (2), pp. 193-204. Recuperado de: https://guzlop-editoras.com/web_des/adm01/gestion/pld0367.pdf.</a:t>
            </a:r>
          </a:p>
          <a:p>
            <a:pPr marL="1339469" lvl="1" indent="-851774" algn="l">
              <a:spcAft>
                <a:spcPts val="1280"/>
              </a:spcAft>
            </a:pPr>
            <a:r>
              <a:rPr lang="es-MX" sz="1400" b="0" dirty="0">
                <a:cs typeface="Times New Roman" panose="02020603050405020304" pitchFamily="18" charset="0"/>
              </a:rPr>
              <a:t>Castilla, A. (2014). Optimización del talento en las organizaciones: Una Mirada desde la realidad de la Dirección de RRHH. </a:t>
            </a:r>
            <a:r>
              <a:rPr lang="es-MX" sz="1400" b="0" i="1" dirty="0" err="1">
                <a:cs typeface="Times New Roman" panose="02020603050405020304" pitchFamily="18" charset="0"/>
              </a:rPr>
              <a:t>Athenea</a:t>
            </a:r>
            <a:r>
              <a:rPr lang="es-MX" sz="1400" b="0" i="1" dirty="0">
                <a:cs typeface="Times New Roman" panose="02020603050405020304" pitchFamily="18" charset="0"/>
              </a:rPr>
              <a:t> digital</a:t>
            </a:r>
            <a:r>
              <a:rPr lang="es-MX" sz="1400" b="0" dirty="0">
                <a:cs typeface="Times New Roman" panose="02020603050405020304" pitchFamily="18" charset="0"/>
              </a:rPr>
              <a:t>. </a:t>
            </a:r>
            <a:r>
              <a:rPr lang="es-MX" sz="1400" b="0" i="1" dirty="0">
                <a:cs typeface="Times New Roman" panose="02020603050405020304" pitchFamily="18" charset="0"/>
              </a:rPr>
              <a:t>14</a:t>
            </a:r>
            <a:r>
              <a:rPr lang="es-MX" sz="1400" b="0" dirty="0">
                <a:cs typeface="Times New Roman" panose="02020603050405020304" pitchFamily="18" charset="0"/>
              </a:rPr>
              <a:t> (2), 285-291. Recuperado de: http://www.redalyc.org/html/537/53731393006/</a:t>
            </a:r>
          </a:p>
          <a:p>
            <a:pPr marL="1339469" lvl="1" indent="-851774" algn="l">
              <a:spcAft>
                <a:spcPts val="1280"/>
              </a:spcAft>
            </a:pPr>
            <a:r>
              <a:rPr lang="es-MX" sz="1400" b="0" dirty="0">
                <a:cs typeface="Times New Roman" panose="02020603050405020304" pitchFamily="18" charset="0"/>
              </a:rPr>
              <a:t>Cuesta, A. (2010) </a:t>
            </a:r>
            <a:r>
              <a:rPr lang="es-MX" sz="1400" b="0" i="1" dirty="0">
                <a:cs typeface="Times New Roman" panose="02020603050405020304" pitchFamily="18" charset="0"/>
              </a:rPr>
              <a:t>Gestión del talento humano y del conocimiento.</a:t>
            </a:r>
            <a:r>
              <a:rPr lang="es-MX" sz="1400" b="0" dirty="0">
                <a:cs typeface="Times New Roman" panose="02020603050405020304" pitchFamily="18" charset="0"/>
              </a:rPr>
              <a:t> Bogotá, D. C.: </a:t>
            </a:r>
            <a:r>
              <a:rPr lang="es-MX" sz="1400" b="0" dirty="0" err="1">
                <a:cs typeface="Times New Roman" panose="02020603050405020304" pitchFamily="18" charset="0"/>
              </a:rPr>
              <a:t>Ecoe</a:t>
            </a:r>
            <a:r>
              <a:rPr lang="es-MX" sz="1400" b="0" dirty="0">
                <a:cs typeface="Times New Roman" panose="02020603050405020304" pitchFamily="18" charset="0"/>
              </a:rPr>
              <a:t> ediciones.</a:t>
            </a:r>
          </a:p>
          <a:p>
            <a:pPr marL="1339469" lvl="1" indent="-851774" algn="l">
              <a:spcAft>
                <a:spcPts val="1280"/>
              </a:spcAft>
            </a:pPr>
            <a:r>
              <a:rPr lang="en-US" sz="1400" b="0" dirty="0">
                <a:cs typeface="Times New Roman" panose="02020603050405020304" pitchFamily="18" charset="0"/>
              </a:rPr>
              <a:t>Church, A. H. (2014) Succession planning 2.0: building bench through better execution. </a:t>
            </a:r>
            <a:r>
              <a:rPr lang="en-US" sz="1400" b="0" i="1" dirty="0">
                <a:cs typeface="Times New Roman" panose="02020603050405020304" pitchFamily="18" charset="0"/>
              </a:rPr>
              <a:t>Emerald</a:t>
            </a:r>
            <a:r>
              <a:rPr lang="en-US" sz="1400" b="0" dirty="0">
                <a:cs typeface="Times New Roman" panose="02020603050405020304" pitchFamily="18" charset="0"/>
              </a:rPr>
              <a:t> </a:t>
            </a:r>
            <a:r>
              <a:rPr lang="en-US" sz="1400" b="0" i="1" dirty="0">
                <a:cs typeface="Times New Roman" panose="02020603050405020304" pitchFamily="18" charset="0"/>
              </a:rPr>
              <a:t>group publishing </a:t>
            </a:r>
            <a:r>
              <a:rPr lang="en-US" sz="1400" b="0" i="1" dirty="0" smtClean="0">
                <a:cs typeface="Times New Roman" panose="02020603050405020304" pitchFamily="18" charset="0"/>
              </a:rPr>
              <a:t>limited</a:t>
            </a:r>
            <a:r>
              <a:rPr lang="en-US" sz="1400" b="0" dirty="0" smtClean="0">
                <a:cs typeface="Times New Roman" panose="02020603050405020304" pitchFamily="18" charset="0"/>
              </a:rPr>
              <a:t>. </a:t>
            </a:r>
            <a:r>
              <a:rPr lang="en-US" sz="1400" b="0" dirty="0" err="1" smtClean="0">
                <a:cs typeface="Times New Roman" panose="02020603050405020304" pitchFamily="18" charset="0"/>
              </a:rPr>
              <a:t>doi</a:t>
            </a:r>
            <a:r>
              <a:rPr lang="en-US" sz="1400" b="0" dirty="0" smtClean="0">
                <a:cs typeface="Times New Roman" panose="02020603050405020304" pitchFamily="18" charset="0"/>
              </a:rPr>
              <a:t> 10.1108/SHR-08-2014-0045</a:t>
            </a:r>
            <a:endParaRPr lang="en-US" sz="1400" b="0" dirty="0" smtClean="0">
              <a:cs typeface="Times New Roman" panose="02020603050405020304" pitchFamily="18" charset="0"/>
              <a:hlinkClick r:id="rId3"/>
            </a:endParaRPr>
          </a:p>
          <a:p>
            <a:pPr marL="1339469" lvl="1" indent="-851774" algn="l">
              <a:spcAft>
                <a:spcPts val="1280"/>
              </a:spcAft>
            </a:pPr>
            <a:r>
              <a:rPr lang="es-MX" sz="1400" b="0" dirty="0" err="1">
                <a:cs typeface="Times New Roman" panose="02020603050405020304" pitchFamily="18" charset="0"/>
              </a:rPr>
              <a:t>Deloitte</a:t>
            </a:r>
            <a:r>
              <a:rPr lang="es-MX" sz="1400" b="0" dirty="0">
                <a:cs typeface="Times New Roman" panose="02020603050405020304" pitchFamily="18" charset="0"/>
              </a:rPr>
              <a:t>, (2010) Plan de Sucesión. </a:t>
            </a:r>
            <a:r>
              <a:rPr lang="es-MX" sz="1400" b="0" i="1" dirty="0">
                <a:cs typeface="Times New Roman" panose="02020603050405020304" pitchFamily="18" charset="0"/>
              </a:rPr>
              <a:t>Boletín Gobierno Corporativo</a:t>
            </a:r>
            <a:r>
              <a:rPr lang="es-MX" sz="1400" b="0" dirty="0">
                <a:cs typeface="Times New Roman" panose="02020603050405020304" pitchFamily="18" charset="0"/>
              </a:rPr>
              <a:t>. Recuperado </a:t>
            </a:r>
            <a:r>
              <a:rPr lang="es-MX" sz="1400" b="0" dirty="0" smtClean="0">
                <a:cs typeface="Times New Roman" panose="02020603050405020304" pitchFamily="18" charset="0"/>
              </a:rPr>
              <a:t>de: https</a:t>
            </a:r>
            <a:r>
              <a:rPr lang="es-MX" sz="1400" b="0" dirty="0">
                <a:cs typeface="Times New Roman" panose="02020603050405020304" pitchFamily="18" charset="0"/>
              </a:rPr>
              <a:t>://www2.deloitte.com/mx/es.html?id=mx:2ps:3gl:eng_adwords:home&amp;gclid=EAIaIQobChMIrOei2tCw3gIVjrjACh1arwowEAAYAiAAEgK5xPD_BwE</a:t>
            </a:r>
          </a:p>
          <a:p>
            <a:pPr marL="1339469" lvl="1" indent="-851774" algn="l">
              <a:spcAft>
                <a:spcPts val="1280"/>
              </a:spcAft>
            </a:pPr>
            <a:r>
              <a:rPr lang="en-US" sz="1400" b="0" dirty="0" err="1">
                <a:cs typeface="Times New Roman" panose="02020603050405020304" pitchFamily="18" charset="0"/>
              </a:rPr>
              <a:t>Eghbal</a:t>
            </a:r>
            <a:r>
              <a:rPr lang="en-US" sz="1400" b="0" dirty="0">
                <a:cs typeface="Times New Roman" panose="02020603050405020304" pitchFamily="18" charset="0"/>
              </a:rPr>
              <a:t>, F., </a:t>
            </a:r>
            <a:r>
              <a:rPr lang="en-US" sz="1400" b="0" dirty="0" err="1">
                <a:cs typeface="Times New Roman" panose="02020603050405020304" pitchFamily="18" charset="0"/>
              </a:rPr>
              <a:t>Hoveida</a:t>
            </a:r>
            <a:r>
              <a:rPr lang="en-US" sz="1400" b="0" dirty="0">
                <a:cs typeface="Times New Roman" panose="02020603050405020304" pitchFamily="18" charset="0"/>
              </a:rPr>
              <a:t>, R., </a:t>
            </a:r>
            <a:r>
              <a:rPr lang="en-US" sz="1400" b="0" dirty="0" err="1">
                <a:cs typeface="Times New Roman" panose="02020603050405020304" pitchFamily="18" charset="0"/>
              </a:rPr>
              <a:t>Seyadat</a:t>
            </a:r>
            <a:r>
              <a:rPr lang="en-US" sz="1400" b="0" dirty="0">
                <a:cs typeface="Times New Roman" panose="02020603050405020304" pitchFamily="18" charset="0"/>
              </a:rPr>
              <a:t>, S. S., </a:t>
            </a:r>
            <a:r>
              <a:rPr lang="en-US" sz="1400" b="0" dirty="0" err="1">
                <a:cs typeface="Times New Roman" panose="02020603050405020304" pitchFamily="18" charset="0"/>
              </a:rPr>
              <a:t>Samavatyan</a:t>
            </a:r>
            <a:r>
              <a:rPr lang="en-US" sz="1400" b="0" dirty="0">
                <a:cs typeface="Times New Roman" panose="02020603050405020304" pitchFamily="18" charset="0"/>
              </a:rPr>
              <a:t>, H. y </a:t>
            </a:r>
            <a:r>
              <a:rPr lang="en-US" sz="1400" b="0" dirty="0" err="1">
                <a:cs typeface="Times New Roman" panose="02020603050405020304" pitchFamily="18" charset="0"/>
              </a:rPr>
              <a:t>Yarmohammadian</a:t>
            </a:r>
            <a:r>
              <a:rPr lang="en-US" sz="1400" b="0" dirty="0">
                <a:cs typeface="Times New Roman" panose="02020603050405020304" pitchFamily="18" charset="0"/>
              </a:rPr>
              <a:t>, M. H. (2017) The effect of talent management process on the research performance of faculty members with the mediating role of organizational justice. </a:t>
            </a:r>
            <a:r>
              <a:rPr lang="en-US" sz="1400" b="0" i="1" dirty="0">
                <a:cs typeface="Times New Roman" panose="02020603050405020304" pitchFamily="18" charset="0"/>
              </a:rPr>
              <a:t>Foresight and </a:t>
            </a:r>
            <a:r>
              <a:rPr lang="en-US" sz="1400" b="0" i="1" dirty="0" err="1">
                <a:cs typeface="Times New Roman" panose="02020603050405020304" pitchFamily="18" charset="0"/>
              </a:rPr>
              <a:t>sti</a:t>
            </a:r>
            <a:r>
              <a:rPr lang="en-US" sz="1400" b="0" i="1" dirty="0">
                <a:cs typeface="Times New Roman" panose="02020603050405020304" pitchFamily="18" charset="0"/>
              </a:rPr>
              <a:t> governance.</a:t>
            </a:r>
            <a:r>
              <a:rPr lang="en-US" sz="1400" b="0" dirty="0">
                <a:cs typeface="Times New Roman" panose="02020603050405020304" pitchFamily="18" charset="0"/>
              </a:rPr>
              <a:t> </a:t>
            </a:r>
            <a:r>
              <a:rPr lang="en-US" sz="1400" b="0" i="1" dirty="0">
                <a:cs typeface="Times New Roman" panose="02020603050405020304" pitchFamily="18" charset="0"/>
              </a:rPr>
              <a:t>11</a:t>
            </a:r>
            <a:r>
              <a:rPr lang="en-US" sz="1400" b="0" dirty="0">
                <a:cs typeface="Times New Roman" panose="02020603050405020304" pitchFamily="18" charset="0"/>
              </a:rPr>
              <a:t>(2). pp. 83-91. </a:t>
            </a:r>
            <a:r>
              <a:rPr lang="en-US" sz="1400" b="0" dirty="0" err="1">
                <a:cs typeface="Times New Roman" panose="02020603050405020304" pitchFamily="18" charset="0"/>
              </a:rPr>
              <a:t>Recuperado</a:t>
            </a:r>
            <a:r>
              <a:rPr lang="en-US" sz="1400" b="0" dirty="0">
                <a:cs typeface="Times New Roman" panose="02020603050405020304" pitchFamily="18" charset="0"/>
              </a:rPr>
              <a:t> de: https://foresight-journal.hse.ru/data/2017/07/01/1171234793/6-Hoveida-83-91.pdf</a:t>
            </a:r>
          </a:p>
          <a:p>
            <a:pPr marL="1339469" lvl="1" indent="-851774" algn="l">
              <a:spcAft>
                <a:spcPts val="1280"/>
              </a:spcAft>
            </a:pPr>
            <a:r>
              <a:rPr lang="es-ES" sz="1400" b="0" dirty="0">
                <a:cs typeface="Times New Roman" panose="02020603050405020304" pitchFamily="18" charset="0"/>
              </a:rPr>
              <a:t>García, I., (2016). </a:t>
            </a:r>
            <a:r>
              <a:rPr lang="es-MX" sz="1400" b="0" dirty="0">
                <a:cs typeface="Times New Roman" panose="02020603050405020304" pitchFamily="18" charset="0"/>
              </a:rPr>
              <a:t>El buen gestor del talento humano: retos y necesidades de capacitación. </a:t>
            </a:r>
            <a:r>
              <a:rPr lang="es-MX" sz="1400" b="0" i="1" dirty="0">
                <a:cs typeface="Times New Roman" panose="02020603050405020304" pitchFamily="18" charset="0"/>
              </a:rPr>
              <a:t>Debates IESA</a:t>
            </a:r>
            <a:r>
              <a:rPr lang="es-MX" sz="1400" b="0" dirty="0">
                <a:cs typeface="Times New Roman" panose="02020603050405020304" pitchFamily="18" charset="0"/>
              </a:rPr>
              <a:t>. </a:t>
            </a:r>
            <a:r>
              <a:rPr lang="es-MX" sz="1400" b="0" i="1" dirty="0">
                <a:cs typeface="Times New Roman" panose="02020603050405020304" pitchFamily="18" charset="0"/>
              </a:rPr>
              <a:t>21</a:t>
            </a:r>
            <a:r>
              <a:rPr lang="es-MX" sz="1400" b="0" dirty="0">
                <a:cs typeface="Times New Roman" panose="02020603050405020304" pitchFamily="18" charset="0"/>
              </a:rPr>
              <a:t> (1), 38-42. Recuperado de: http://virtual.iesa.edu.ve/servicios/wordpress/wp-content/uploads/2016/04/2016-1-garciamarin.pdf</a:t>
            </a:r>
          </a:p>
          <a:p>
            <a:pPr marL="1339469" lvl="1" indent="-851774" algn="l">
              <a:spcAft>
                <a:spcPts val="1280"/>
              </a:spcAft>
            </a:pPr>
            <a:r>
              <a:rPr lang="es-ES" sz="1400" b="0" dirty="0">
                <a:cs typeface="Times New Roman" panose="02020603050405020304" pitchFamily="18" charset="0"/>
              </a:rPr>
              <a:t>Hernández-</a:t>
            </a:r>
            <a:r>
              <a:rPr lang="es-ES" sz="1400" b="0" dirty="0" err="1">
                <a:cs typeface="Times New Roman" panose="02020603050405020304" pitchFamily="18" charset="0"/>
              </a:rPr>
              <a:t>Sampieri</a:t>
            </a:r>
            <a:r>
              <a:rPr lang="es-ES" sz="1400" b="0" dirty="0">
                <a:cs typeface="Times New Roman" panose="02020603050405020304" pitchFamily="18" charset="0"/>
              </a:rPr>
              <a:t>, R. y Mendoza, C. P. (2018). </a:t>
            </a:r>
            <a:r>
              <a:rPr lang="es-ES" sz="1400" b="0" i="1" dirty="0">
                <a:cs typeface="Times New Roman" panose="02020603050405020304" pitchFamily="18" charset="0"/>
              </a:rPr>
              <a:t>Metodología de la investigación. Las rutas cuantitativa, cualitativa y mixta</a:t>
            </a:r>
            <a:r>
              <a:rPr lang="es-ES" sz="1400" b="0" dirty="0">
                <a:cs typeface="Times New Roman" panose="02020603050405020304" pitchFamily="18" charset="0"/>
              </a:rPr>
              <a:t>. </a:t>
            </a:r>
            <a:r>
              <a:rPr lang="en-US" sz="1400" b="0" dirty="0">
                <a:cs typeface="Times New Roman" panose="02020603050405020304" pitchFamily="18" charset="0"/>
              </a:rPr>
              <a:t>México: Mc </a:t>
            </a:r>
            <a:r>
              <a:rPr lang="en-US" sz="1400" b="0" dirty="0" err="1">
                <a:cs typeface="Times New Roman" panose="02020603050405020304" pitchFamily="18" charset="0"/>
              </a:rPr>
              <a:t>Graw</a:t>
            </a:r>
            <a:r>
              <a:rPr lang="en-US" sz="1400" b="0" dirty="0">
                <a:cs typeface="Times New Roman" panose="02020603050405020304" pitchFamily="18" charset="0"/>
              </a:rPr>
              <a:t> Hill.</a:t>
            </a:r>
            <a:endParaRPr lang="es-ES" sz="1400" b="0" dirty="0">
              <a:cs typeface="Times New Roman" panose="02020603050405020304" pitchFamily="18" charset="0"/>
            </a:endParaRPr>
          </a:p>
          <a:p>
            <a:pPr marL="1339469" lvl="1" indent="-851774" algn="l">
              <a:spcAft>
                <a:spcPts val="1280"/>
              </a:spcAft>
            </a:pPr>
            <a:r>
              <a:rPr lang="en-US" sz="1400" b="0" dirty="0" err="1">
                <a:cs typeface="Times New Roman" panose="02020603050405020304" pitchFamily="18" charset="0"/>
              </a:rPr>
              <a:t>Machery</a:t>
            </a:r>
            <a:r>
              <a:rPr lang="en-US" sz="1400" b="0" dirty="0">
                <a:cs typeface="Times New Roman" panose="02020603050405020304" pitchFamily="18" charset="0"/>
              </a:rPr>
              <a:t>, (2012). Expertise and Intuitions about Reference. </a:t>
            </a:r>
            <a:r>
              <a:rPr lang="es-ES" sz="1400" b="0" dirty="0">
                <a:cs typeface="Times New Roman" panose="02020603050405020304" pitchFamily="18" charset="0"/>
              </a:rPr>
              <a:t>THEORIA. </a:t>
            </a:r>
            <a:r>
              <a:rPr lang="es-ES" sz="1400" b="0" i="1" dirty="0">
                <a:cs typeface="Times New Roman" panose="02020603050405020304" pitchFamily="18" charset="0"/>
              </a:rPr>
              <a:t>Revista de Teoría, Historia y Fundamentos de la Ciencia, 27 </a:t>
            </a:r>
            <a:r>
              <a:rPr lang="es-ES" sz="1400" b="0" dirty="0">
                <a:cs typeface="Times New Roman" panose="02020603050405020304" pitchFamily="18" charset="0"/>
              </a:rPr>
              <a:t>(1), 37-54. Recuperado de: http://</a:t>
            </a:r>
            <a:r>
              <a:rPr lang="es-ES" sz="1400" b="0" dirty="0" smtClean="0">
                <a:cs typeface="Times New Roman" panose="02020603050405020304" pitchFamily="18" charset="0"/>
              </a:rPr>
              <a:t>www.redalyc.org/articulo.oa?id=339730818002</a:t>
            </a:r>
            <a:endParaRPr lang="es-ES" sz="1400" b="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31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" y="0"/>
            <a:ext cx="2465614" cy="77469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3"/>
          <p:cNvSpPr txBox="1"/>
          <p:nvPr/>
        </p:nvSpPr>
        <p:spPr>
          <a:xfrm>
            <a:off x="0" y="65314"/>
            <a:ext cx="9960428" cy="6596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39469" lvl="1" indent="-851774" algn="l">
              <a:spcAft>
                <a:spcPts val="1280"/>
              </a:spcAft>
            </a:pPr>
            <a:r>
              <a:rPr lang="es-MX" sz="1400" b="0" dirty="0">
                <a:cs typeface="Times New Roman" panose="02020603050405020304" pitchFamily="18" charset="0"/>
              </a:rPr>
              <a:t>Martínez, J. H. y Martínez, E. S. ( 2010). Matriz organizacional para la medición de los procesos de personal, una primera aproximación. Pensamiento y gestión. </a:t>
            </a:r>
            <a:r>
              <a:rPr lang="es-MX" sz="1400" b="0" i="1" dirty="0">
                <a:cs typeface="Times New Roman" panose="02020603050405020304" pitchFamily="18" charset="0"/>
              </a:rPr>
              <a:t>29.</a:t>
            </a:r>
            <a:r>
              <a:rPr lang="es-MX" sz="1400" b="0" dirty="0">
                <a:cs typeface="Times New Roman" panose="02020603050405020304" pitchFamily="18" charset="0"/>
              </a:rPr>
              <a:t> Recuperado de: http://rcientificas.uninorte.edu.co/index.php/pensamiento/article/view/1966/4975</a:t>
            </a:r>
            <a:endParaRPr lang="es-ES" sz="1400" b="0" dirty="0">
              <a:cs typeface="Times New Roman" panose="02020603050405020304" pitchFamily="18" charset="0"/>
            </a:endParaRPr>
          </a:p>
          <a:p>
            <a:pPr marL="1339469" lvl="1" indent="-851774" algn="l">
              <a:spcAft>
                <a:spcPts val="1280"/>
              </a:spcAft>
            </a:pPr>
            <a:r>
              <a:rPr lang="es-MX" sz="1400" b="0" dirty="0" err="1">
                <a:cs typeface="Times New Roman" panose="02020603050405020304" pitchFamily="18" charset="0"/>
              </a:rPr>
              <a:t>Matabajoy</a:t>
            </a:r>
            <a:r>
              <a:rPr lang="es-MX" sz="1400" b="0" dirty="0">
                <a:cs typeface="Times New Roman" panose="02020603050405020304" pitchFamily="18" charset="0"/>
              </a:rPr>
              <a:t>-Montilla, J. M., </a:t>
            </a:r>
            <a:r>
              <a:rPr lang="es-MX" sz="1400" b="0" dirty="0" err="1">
                <a:cs typeface="Times New Roman" panose="02020603050405020304" pitchFamily="18" charset="0"/>
              </a:rPr>
              <a:t>Matabahoy</a:t>
            </a:r>
            <a:r>
              <a:rPr lang="es-MX" sz="1400" b="0" dirty="0">
                <a:cs typeface="Times New Roman" panose="02020603050405020304" pitchFamily="18" charset="0"/>
              </a:rPr>
              <a:t>-Tulcán, S. M. y Obando-Guerrero, L. M., (2017). Procesos de desarrollo del talento humano en una clínica de especialidades de Pasto, Colombia. </a:t>
            </a:r>
            <a:r>
              <a:rPr lang="es-MX" sz="1400" b="0" i="1" dirty="0">
                <a:cs typeface="Times New Roman" panose="02020603050405020304" pitchFamily="18" charset="0"/>
              </a:rPr>
              <a:t>Revista </a:t>
            </a:r>
            <a:r>
              <a:rPr lang="es-MX" sz="1400" b="0" i="1" dirty="0" err="1">
                <a:cs typeface="Times New Roman" panose="02020603050405020304" pitchFamily="18" charset="0"/>
              </a:rPr>
              <a:t>scielo</a:t>
            </a:r>
            <a:r>
              <a:rPr lang="es-MX" sz="1400" b="0" dirty="0">
                <a:cs typeface="Times New Roman" panose="02020603050405020304" pitchFamily="18" charset="0"/>
              </a:rPr>
              <a:t>. </a:t>
            </a:r>
            <a:r>
              <a:rPr lang="es-MX" sz="1400" b="0" dirty="0" err="1">
                <a:cs typeface="Times New Roman" panose="02020603050405020304" pitchFamily="18" charset="0"/>
              </a:rPr>
              <a:t>doi</a:t>
            </a:r>
            <a:r>
              <a:rPr lang="es-MX" sz="1400" b="0" dirty="0">
                <a:cs typeface="Times New Roman" panose="02020603050405020304" pitchFamily="18" charset="0"/>
              </a:rPr>
              <a:t> </a:t>
            </a:r>
            <a:r>
              <a:rPr lang="es-MX" sz="1400" b="0" dirty="0" smtClean="0">
                <a:cs typeface="Times New Roman" panose="02020603050405020304" pitchFamily="18" charset="0"/>
              </a:rPr>
              <a:t>10.22267/rus.182001.106</a:t>
            </a:r>
            <a:endParaRPr lang="es-ES" sz="1400" b="0" dirty="0">
              <a:cs typeface="Times New Roman" panose="02020603050405020304" pitchFamily="18" charset="0"/>
            </a:endParaRPr>
          </a:p>
          <a:p>
            <a:pPr marL="1339469" lvl="1" indent="-851774" algn="l">
              <a:spcAft>
                <a:spcPts val="1280"/>
              </a:spcAft>
            </a:pPr>
            <a:r>
              <a:rPr lang="es-MX" sz="1400" b="0" dirty="0">
                <a:cs typeface="Times New Roman" panose="02020603050405020304" pitchFamily="18" charset="0"/>
              </a:rPr>
              <a:t>Moreno González, A.(2005). Incidencia de la Actividad Física en el adulto mayor. </a:t>
            </a:r>
            <a:r>
              <a:rPr lang="es-MX" sz="1400" b="0" i="1" dirty="0">
                <a:cs typeface="Times New Roman" panose="02020603050405020304" pitchFamily="18" charset="0"/>
              </a:rPr>
              <a:t>Revista Internacional de Medicina y Ciencias de la Actividad Física y el Deporte</a:t>
            </a:r>
            <a:r>
              <a:rPr lang="es-MX" sz="1400" b="0" dirty="0">
                <a:cs typeface="Times New Roman" panose="02020603050405020304" pitchFamily="18" charset="0"/>
              </a:rPr>
              <a:t>. </a:t>
            </a:r>
            <a:r>
              <a:rPr lang="es-MX" sz="1400" b="0" i="1" dirty="0">
                <a:cs typeface="Times New Roman" panose="02020603050405020304" pitchFamily="18" charset="0"/>
              </a:rPr>
              <a:t>5 </a:t>
            </a:r>
            <a:r>
              <a:rPr lang="es-MX" sz="1400" b="0" dirty="0">
                <a:cs typeface="Times New Roman" panose="02020603050405020304" pitchFamily="18" charset="0"/>
              </a:rPr>
              <a:t>(19) pp.222-237. Recuperado de: http://cdeporte.rediris.es/revista/revista20/artvejez16.htm.</a:t>
            </a:r>
            <a:endParaRPr lang="es-ES" sz="1400" b="0" dirty="0">
              <a:cs typeface="Times New Roman" panose="02020603050405020304" pitchFamily="18" charset="0"/>
            </a:endParaRPr>
          </a:p>
          <a:p>
            <a:pPr marL="1339469" lvl="1" indent="-851774" algn="l">
              <a:spcAft>
                <a:spcPts val="1280"/>
              </a:spcAft>
            </a:pPr>
            <a:r>
              <a:rPr lang="es-MX" sz="1400" b="0" dirty="0">
                <a:cs typeface="Times New Roman" panose="02020603050405020304" pitchFamily="18" charset="0"/>
              </a:rPr>
              <a:t>Pérez, A. J. (2012). La administración de la calidad del talento humano. </a:t>
            </a:r>
            <a:r>
              <a:rPr lang="es-MX" sz="1400" b="0" i="1" dirty="0">
                <a:cs typeface="Times New Roman" panose="02020603050405020304" pitchFamily="18" charset="0"/>
              </a:rPr>
              <a:t>Revista de la Universidad La Salle</a:t>
            </a:r>
            <a:r>
              <a:rPr lang="es-MX" sz="1400" b="0" dirty="0">
                <a:cs typeface="Times New Roman" panose="02020603050405020304" pitchFamily="18" charset="0"/>
              </a:rPr>
              <a:t>. (59). 185- 200. Recuperado de: https://revistas.lasalle.edu.co/index.php/ls/article/view/1986/1852</a:t>
            </a:r>
            <a:endParaRPr lang="es-ES" sz="1400" b="0" dirty="0">
              <a:cs typeface="Times New Roman" panose="02020603050405020304" pitchFamily="18" charset="0"/>
            </a:endParaRPr>
          </a:p>
          <a:p>
            <a:pPr marL="1339469" lvl="1" indent="-851774" algn="l">
              <a:spcAft>
                <a:spcPts val="1280"/>
              </a:spcAft>
            </a:pPr>
            <a:r>
              <a:rPr lang="es-MX" sz="1400" b="0" dirty="0">
                <a:cs typeface="Times New Roman" panose="02020603050405020304" pitchFamily="18" charset="0"/>
              </a:rPr>
              <a:t>Rojas, R. S. y Torres, C. L. (2017). La gestión del conocimiento basado en la teoría de </a:t>
            </a:r>
            <a:r>
              <a:rPr lang="es-MX" sz="1400" b="0" dirty="0" err="1">
                <a:cs typeface="Times New Roman" panose="02020603050405020304" pitchFamily="18" charset="0"/>
              </a:rPr>
              <a:t>Nonaka</a:t>
            </a:r>
            <a:r>
              <a:rPr lang="es-MX" sz="1400" b="0" dirty="0">
                <a:cs typeface="Times New Roman" panose="02020603050405020304" pitchFamily="18" charset="0"/>
              </a:rPr>
              <a:t> y </a:t>
            </a:r>
            <a:r>
              <a:rPr lang="es-MX" sz="1400" b="0" dirty="0" err="1">
                <a:cs typeface="Times New Roman" panose="02020603050405020304" pitchFamily="18" charset="0"/>
              </a:rPr>
              <a:t>Takeuchi</a:t>
            </a:r>
            <a:r>
              <a:rPr lang="es-MX" sz="1400" b="0" dirty="0">
                <a:cs typeface="Times New Roman" panose="02020603050405020304" pitchFamily="18" charset="0"/>
              </a:rPr>
              <a:t>. </a:t>
            </a:r>
            <a:r>
              <a:rPr lang="es-MX" sz="1400" b="0" i="1" dirty="0">
                <a:cs typeface="Times New Roman" panose="02020603050405020304" pitchFamily="18" charset="0"/>
              </a:rPr>
              <a:t>Innova </a:t>
            </a:r>
            <a:r>
              <a:rPr lang="es-MX" sz="1400" b="0" i="1" dirty="0" err="1">
                <a:cs typeface="Times New Roman" panose="02020603050405020304" pitchFamily="18" charset="0"/>
              </a:rPr>
              <a:t>research</a:t>
            </a:r>
            <a:r>
              <a:rPr lang="es-MX" sz="1400" b="0" i="1" dirty="0">
                <a:cs typeface="Times New Roman" panose="02020603050405020304" pitchFamily="18" charset="0"/>
              </a:rPr>
              <a:t> </a:t>
            </a:r>
            <a:r>
              <a:rPr lang="es-MX" sz="1400" b="0" i="1" dirty="0" err="1">
                <a:cs typeface="Times New Roman" panose="02020603050405020304" pitchFamily="18" charset="0"/>
              </a:rPr>
              <a:t>journal</a:t>
            </a:r>
            <a:r>
              <a:rPr lang="es-MX" sz="1400" b="0" i="1" dirty="0">
                <a:cs typeface="Times New Roman" panose="02020603050405020304" pitchFamily="18" charset="0"/>
              </a:rPr>
              <a:t>. 2</a:t>
            </a:r>
            <a:r>
              <a:rPr lang="es-MX" sz="1400" b="0" dirty="0">
                <a:cs typeface="Times New Roman" panose="02020603050405020304" pitchFamily="18" charset="0"/>
              </a:rPr>
              <a:t> (4), pp. 30-37. Recuperado de: </a:t>
            </a:r>
            <a:r>
              <a:rPr lang="es-MX" sz="1400" b="0" dirty="0" smtClean="0">
                <a:cs typeface="Times New Roman" panose="02020603050405020304" pitchFamily="18" charset="0"/>
              </a:rPr>
              <a:t>www.journaluidegye.com/magazine/index.php/innova/article/view/147/258</a:t>
            </a:r>
          </a:p>
          <a:p>
            <a:pPr marL="1339469" lvl="1" indent="-851774" algn="l">
              <a:spcAft>
                <a:spcPts val="1280"/>
              </a:spcAft>
            </a:pPr>
            <a:r>
              <a:rPr lang="es-MX" sz="1400" b="0" dirty="0">
                <a:cs typeface="Times New Roman" panose="02020603050405020304" pitchFamily="18" charset="0"/>
              </a:rPr>
              <a:t>Rivero, A. G. y </a:t>
            </a:r>
            <a:r>
              <a:rPr lang="es-MX" sz="1400" b="0" dirty="0" err="1">
                <a:cs typeface="Times New Roman" panose="02020603050405020304" pitchFamily="18" charset="0"/>
              </a:rPr>
              <a:t>Dabos</a:t>
            </a:r>
            <a:r>
              <a:rPr lang="es-MX" sz="1400" b="0" dirty="0">
                <a:cs typeface="Times New Roman" panose="02020603050405020304" pitchFamily="18" charset="0"/>
              </a:rPr>
              <a:t>, G. E. (2017) Gestión diferencial de recursos humanos: una revisión e integración de la literatura. </a:t>
            </a:r>
            <a:r>
              <a:rPr lang="es-MX" sz="1400" b="0" i="1" dirty="0">
                <a:cs typeface="Times New Roman" panose="02020603050405020304" pitchFamily="18" charset="0"/>
              </a:rPr>
              <a:t>Estudios Gerenciales</a:t>
            </a:r>
            <a:r>
              <a:rPr lang="es-MX" sz="1400" b="0" dirty="0">
                <a:cs typeface="Times New Roman" panose="02020603050405020304" pitchFamily="18" charset="0"/>
              </a:rPr>
              <a:t>. </a:t>
            </a:r>
            <a:r>
              <a:rPr lang="es-MX" sz="1400" b="0" i="1" dirty="0">
                <a:cs typeface="Times New Roman" panose="02020603050405020304" pitchFamily="18" charset="0"/>
              </a:rPr>
              <a:t>33</a:t>
            </a:r>
            <a:r>
              <a:rPr lang="es-MX" sz="1400" b="0" dirty="0">
                <a:cs typeface="Times New Roman" panose="02020603050405020304" pitchFamily="18" charset="0"/>
              </a:rPr>
              <a:t>, pp. 39-51. Recuperado de: https://reader.elsevier.com/reader/sd/pii/S0123592317300013?token=16CAE0DD8EE4B7D510E9CEBB54D1EF933302A98BDEC37AFF4EECF89618FA361ADDEEC9986BFEE3DC273F59204A9E66D4</a:t>
            </a:r>
          </a:p>
          <a:p>
            <a:pPr marL="1339469" lvl="1" indent="-851774" algn="l">
              <a:spcAft>
                <a:spcPts val="1280"/>
              </a:spcAft>
            </a:pPr>
            <a:r>
              <a:rPr lang="es-MX" sz="1400" b="0" dirty="0">
                <a:cs typeface="Times New Roman" panose="02020603050405020304" pitchFamily="18" charset="0"/>
              </a:rPr>
              <a:t>Romano, A. M. y Redondo, S. J. (2013) Planificación de la sucesión en una empresa familiar de pequeño porte. Aplicación de la investigación-acción. </a:t>
            </a:r>
            <a:r>
              <a:rPr lang="es-MX" sz="1400" b="0" i="1" dirty="0" err="1">
                <a:cs typeface="Times New Roman" panose="02020603050405020304" pitchFamily="18" charset="0"/>
              </a:rPr>
              <a:t>Invenio</a:t>
            </a:r>
            <a:r>
              <a:rPr lang="es-MX" sz="1400" b="0" dirty="0">
                <a:cs typeface="Times New Roman" panose="02020603050405020304" pitchFamily="18" charset="0"/>
              </a:rPr>
              <a:t>, </a:t>
            </a:r>
            <a:r>
              <a:rPr lang="es-MX" sz="1400" b="0" i="1" dirty="0">
                <a:cs typeface="Times New Roman" panose="02020603050405020304" pitchFamily="18" charset="0"/>
              </a:rPr>
              <a:t>17</a:t>
            </a:r>
            <a:r>
              <a:rPr lang="es-MX" sz="1400" b="0" dirty="0">
                <a:cs typeface="Times New Roman" panose="02020603050405020304" pitchFamily="18" charset="0"/>
              </a:rPr>
              <a:t> (31-32, pp. 121-143. Recuperado de: http://www.redalyc.org/pdf/877/87731335010.pdf</a:t>
            </a:r>
            <a:endParaRPr lang="es-ES" sz="1400" b="0" dirty="0">
              <a:cs typeface="Times New Roman" panose="02020603050405020304" pitchFamily="18" charset="0"/>
            </a:endParaRPr>
          </a:p>
          <a:p>
            <a:pPr marL="1339469" lvl="1" indent="-851774" algn="l">
              <a:spcAft>
                <a:spcPts val="1280"/>
              </a:spcAft>
            </a:pPr>
            <a:r>
              <a:rPr lang="es-MX" sz="1400" b="0" dirty="0">
                <a:cs typeface="Times New Roman" panose="02020603050405020304" pitchFamily="18" charset="0"/>
              </a:rPr>
              <a:t>Torres, M. E. y Contreras, M. R., (2013) Las organizaciones cooperativas: el proceso administrativo como parte de la gestión directiva. </a:t>
            </a:r>
            <a:r>
              <a:rPr lang="es-MX" sz="1400" b="0" i="1" dirty="0" err="1">
                <a:cs typeface="Times New Roman" panose="02020603050405020304" pitchFamily="18" charset="0"/>
              </a:rPr>
              <a:t>Journal</a:t>
            </a:r>
            <a:r>
              <a:rPr lang="es-MX" sz="1400" b="0" i="1" dirty="0">
                <a:cs typeface="Times New Roman" panose="02020603050405020304" pitchFamily="18" charset="0"/>
              </a:rPr>
              <a:t> of intercultural Management. 5 </a:t>
            </a:r>
            <a:r>
              <a:rPr lang="es-MX" sz="1400" b="0" dirty="0">
                <a:cs typeface="Times New Roman" panose="02020603050405020304" pitchFamily="18" charset="0"/>
              </a:rPr>
              <a:t>(1), pp. 51-61. </a:t>
            </a:r>
            <a:r>
              <a:rPr lang="es-MX" sz="1400" b="0" dirty="0" err="1">
                <a:cs typeface="Times New Roman" panose="02020603050405020304" pitchFamily="18" charset="0"/>
              </a:rPr>
              <a:t>doi</a:t>
            </a:r>
            <a:r>
              <a:rPr lang="es-MX" sz="1400" b="0" dirty="0">
                <a:cs typeface="Times New Roman" panose="02020603050405020304" pitchFamily="18" charset="0"/>
              </a:rPr>
              <a:t>: 10.2478/joim-2013-0004.</a:t>
            </a:r>
            <a:endParaRPr lang="es-ES" sz="1400" b="0" dirty="0">
              <a:cs typeface="Times New Roman" panose="02020603050405020304" pitchFamily="18" charset="0"/>
            </a:endParaRPr>
          </a:p>
          <a:p>
            <a:pPr marL="1339469" lvl="1" indent="-851774" algn="l">
              <a:spcAft>
                <a:spcPts val="1280"/>
              </a:spcAft>
            </a:pPr>
            <a:r>
              <a:rPr lang="es-MX" sz="1400" b="0" dirty="0" err="1">
                <a:cs typeface="Times New Roman" panose="02020603050405020304" pitchFamily="18" charset="0"/>
              </a:rPr>
              <a:t>Yáber</a:t>
            </a:r>
            <a:r>
              <a:rPr lang="es-MX" sz="1400" b="0" dirty="0">
                <a:cs typeface="Times New Roman" panose="02020603050405020304" pitchFamily="18" charset="0"/>
              </a:rPr>
              <a:t>, G. y Alfonzo, C. (2011) Competencias profesionales de los académicos en la educación superior. </a:t>
            </a:r>
            <a:r>
              <a:rPr lang="es-MX" sz="1400" b="0" i="1" dirty="0" err="1">
                <a:cs typeface="Times New Roman" panose="02020603050405020304" pitchFamily="18" charset="0"/>
              </a:rPr>
              <a:t>Gestao</a:t>
            </a:r>
            <a:r>
              <a:rPr lang="es-MX" sz="1400" b="0" i="1" dirty="0">
                <a:cs typeface="Times New Roman" panose="02020603050405020304" pitchFamily="18" charset="0"/>
              </a:rPr>
              <a:t> Universitaria América Latina </a:t>
            </a:r>
            <a:r>
              <a:rPr lang="es-MX" sz="1400" b="0" dirty="0">
                <a:cs typeface="Times New Roman" panose="02020603050405020304" pitchFamily="18" charset="0"/>
              </a:rPr>
              <a:t>[GUAL]. </a:t>
            </a:r>
            <a:r>
              <a:rPr lang="es-MX" sz="1400" b="0" i="1" dirty="0">
                <a:cs typeface="Times New Roman" panose="02020603050405020304" pitchFamily="18" charset="0"/>
              </a:rPr>
              <a:t>4</a:t>
            </a:r>
            <a:r>
              <a:rPr lang="es-MX" sz="1400" b="0" dirty="0">
                <a:cs typeface="Times New Roman" panose="02020603050405020304" pitchFamily="18" charset="0"/>
              </a:rPr>
              <a:t> (1) P. 129-139. Recuperado de: https://</a:t>
            </a:r>
            <a:r>
              <a:rPr lang="es-MX" sz="1400" b="0" dirty="0" smtClean="0">
                <a:cs typeface="Times New Roman" panose="02020603050405020304" pitchFamily="18" charset="0"/>
              </a:rPr>
              <a:t>periodicos.ufsc.br/index.php/gual/article/viewFile/1983-4535.2011v4n1p129/22030</a:t>
            </a:r>
            <a:endParaRPr lang="es-ES" sz="1400" b="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07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persona, interior, pared, sujetando&#10;&#10;&#10;&#10;Descripción generada automáticamente">
            <a:extLst>
              <a:ext uri="{FF2B5EF4-FFF2-40B4-BE49-F238E27FC236}">
                <a16:creationId xmlns:a16="http://schemas.microsoft.com/office/drawing/2014/main" id="{FE3D0708-34C1-DE43-886A-8E98F253A4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0" y="4939415"/>
            <a:ext cx="10080625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400" b="1" dirty="0">
                <a:solidFill>
                  <a:schemeClr val="bg1"/>
                </a:solidFill>
                <a:cs typeface="Times New Roman" panose="02020603050405020304" pitchFamily="18" charset="0"/>
              </a:rPr>
              <a:t>MAEE. Rosa  Eva  López  Hernández, </a:t>
            </a:r>
          </a:p>
          <a:p>
            <a:pPr algn="ctr"/>
            <a:r>
              <a:rPr lang="es-MX" sz="32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Estudiante </a:t>
            </a:r>
            <a:r>
              <a:rPr lang="es-MX" sz="3200" dirty="0">
                <a:solidFill>
                  <a:schemeClr val="bg1"/>
                </a:solidFill>
                <a:cs typeface="Times New Roman" panose="02020603050405020304" pitchFamily="18" charset="0"/>
              </a:rPr>
              <a:t>del Doctorado en Administración Educativa</a:t>
            </a:r>
            <a:r>
              <a:rPr lang="es-MX" sz="32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es-MX" sz="32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Universidad Juárez Autónoma de Tabasco,</a:t>
            </a:r>
          </a:p>
          <a:p>
            <a:pPr algn="ctr">
              <a:tabLst>
                <a:tab pos="1436688" algn="l"/>
              </a:tabLst>
            </a:pPr>
            <a:r>
              <a:rPr lang="es-MX" sz="32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Celular:    9931340570, </a:t>
            </a:r>
          </a:p>
          <a:p>
            <a:pPr algn="ctr">
              <a:tabLst>
                <a:tab pos="1436688" algn="l"/>
              </a:tabLst>
            </a:pPr>
            <a:r>
              <a:rPr lang="es-MX" sz="32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Email:    rosaevalh@hotmail.com </a:t>
            </a:r>
            <a:endParaRPr lang="es-MX" sz="3200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95363" y="2084987"/>
            <a:ext cx="98898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En espera de sus valiosos comentarios</a:t>
            </a:r>
            <a:endParaRPr lang="es-ES" sz="4400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9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n relacionada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5" t="9905" r="3579" b="4762"/>
          <a:stretch/>
        </p:blipFill>
        <p:spPr bwMode="auto">
          <a:xfrm>
            <a:off x="2503809" y="60804"/>
            <a:ext cx="2166162" cy="1502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2503809" y="1814699"/>
            <a:ext cx="7391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 algn="ctr"/>
            <a:r>
              <a:rPr lang="es-ES" sz="2400" dirty="0" smtClean="0"/>
              <a:t>Sistema de desarrollo de “cuadros de reemplazo”</a:t>
            </a:r>
            <a:endParaRPr lang="es-ES" sz="2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2360934" y="5238669"/>
            <a:ext cx="33527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Atender </a:t>
            </a:r>
            <a:r>
              <a:rPr lang="es-ES" sz="2400" dirty="0"/>
              <a:t>la próxima ausencia de capital humano altamente </a:t>
            </a:r>
            <a:r>
              <a:rPr lang="es-ES" sz="2400" dirty="0" smtClean="0"/>
              <a:t>calificado, </a:t>
            </a:r>
            <a:r>
              <a:rPr lang="es-ES" sz="2400" dirty="0"/>
              <a:t>en la transferencia de conocimiento </a:t>
            </a:r>
            <a:r>
              <a:rPr lang="es-ES" sz="2400" dirty="0" smtClean="0"/>
              <a:t>científico.</a:t>
            </a:r>
            <a:endParaRPr lang="es-ES" sz="2400" dirty="0"/>
          </a:p>
        </p:txBody>
      </p:sp>
      <p:sp>
        <p:nvSpPr>
          <p:cNvPr id="9" name="CuadroTexto 8"/>
          <p:cNvSpPr txBox="1"/>
          <p:nvPr/>
        </p:nvSpPr>
        <p:spPr>
          <a:xfrm>
            <a:off x="2503809" y="3339020"/>
            <a:ext cx="74076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/>
              <a:t>En un Centro Público de investigación </a:t>
            </a:r>
          </a:p>
          <a:p>
            <a:pPr algn="ctr"/>
            <a:r>
              <a:rPr lang="es-ES" sz="2400" dirty="0" smtClean="0"/>
              <a:t>del sector de hidrocarburos</a:t>
            </a:r>
            <a:endParaRPr lang="es-ES" sz="2400" dirty="0"/>
          </a:p>
        </p:txBody>
      </p:sp>
      <p:cxnSp>
        <p:nvCxnSpPr>
          <p:cNvPr id="16" name="Conector recto de flecha 15"/>
          <p:cNvCxnSpPr>
            <a:stCxn id="3" idx="2"/>
            <a:endCxn id="9" idx="0"/>
          </p:cNvCxnSpPr>
          <p:nvPr/>
        </p:nvCxnSpPr>
        <p:spPr>
          <a:xfrm>
            <a:off x="6199462" y="2276364"/>
            <a:ext cx="8164" cy="1062656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ángulo redondeado 13"/>
          <p:cNvSpPr/>
          <p:nvPr/>
        </p:nvSpPr>
        <p:spPr>
          <a:xfrm>
            <a:off x="5521826" y="2532850"/>
            <a:ext cx="1355271" cy="34112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solidFill>
                  <a:srgbClr val="00B050"/>
                </a:solidFill>
              </a:rPr>
              <a:t>¿Dónde?</a:t>
            </a:r>
            <a:endParaRPr lang="es-ES" sz="2400" dirty="0">
              <a:solidFill>
                <a:srgbClr val="00B050"/>
              </a:solidFill>
            </a:endParaRPr>
          </a:p>
        </p:txBody>
      </p:sp>
      <p:cxnSp>
        <p:nvCxnSpPr>
          <p:cNvPr id="20" name="Conector recto de flecha 19"/>
          <p:cNvCxnSpPr>
            <a:stCxn id="9" idx="2"/>
            <a:endCxn id="5" idx="0"/>
          </p:cNvCxnSpPr>
          <p:nvPr/>
        </p:nvCxnSpPr>
        <p:spPr>
          <a:xfrm flipH="1">
            <a:off x="4037311" y="4170017"/>
            <a:ext cx="2170315" cy="106865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5140882" y="5232673"/>
            <a:ext cx="22314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Se conservará el </a:t>
            </a:r>
            <a:r>
              <a:rPr lang="es-ES" sz="2400" dirty="0"/>
              <a:t>conocimiento técnico </a:t>
            </a:r>
            <a:r>
              <a:rPr lang="es-ES" sz="2400" dirty="0" smtClean="0"/>
              <a:t>especializado. </a:t>
            </a:r>
            <a:endParaRPr lang="es-ES" sz="2400" dirty="0"/>
          </a:p>
        </p:txBody>
      </p:sp>
      <p:sp>
        <p:nvSpPr>
          <p:cNvPr id="23" name="CuadroTexto 22"/>
          <p:cNvSpPr txBox="1"/>
          <p:nvPr/>
        </p:nvSpPr>
        <p:spPr>
          <a:xfrm>
            <a:off x="7594171" y="5250060"/>
            <a:ext cx="24864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No </a:t>
            </a:r>
            <a:r>
              <a:rPr lang="es-ES" sz="2400" dirty="0"/>
              <a:t>hay un sistema de esta naturaleza en el ámbito educativo</a:t>
            </a:r>
            <a:r>
              <a:rPr lang="es-ES" sz="2400" dirty="0" smtClean="0"/>
              <a:t>.</a:t>
            </a:r>
            <a:endParaRPr lang="es-ES" sz="2400" dirty="0"/>
          </a:p>
        </p:txBody>
      </p:sp>
      <p:sp>
        <p:nvSpPr>
          <p:cNvPr id="25" name="Flecha doblada 24"/>
          <p:cNvSpPr/>
          <p:nvPr/>
        </p:nvSpPr>
        <p:spPr>
          <a:xfrm rot="5400000">
            <a:off x="4420960" y="289198"/>
            <a:ext cx="1191989" cy="1641023"/>
          </a:xfrm>
          <a:prstGeom prst="bentArrow">
            <a:avLst>
              <a:gd name="adj1" fmla="val 37329"/>
              <a:gd name="adj2" fmla="val 25000"/>
              <a:gd name="adj3" fmla="val 25000"/>
              <a:gd name="adj4" fmla="val 43750"/>
            </a:avLst>
          </a:prstGeom>
          <a:solidFill>
            <a:schemeClr val="accent3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4196443" y="513714"/>
            <a:ext cx="1322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/>
              <a:t>Propone</a:t>
            </a:r>
            <a:endParaRPr lang="es-ES" sz="2400" b="1" dirty="0"/>
          </a:p>
        </p:txBody>
      </p:sp>
      <p:sp>
        <p:nvSpPr>
          <p:cNvPr id="40" name="Rectángulo redondeado 39"/>
          <p:cNvSpPr/>
          <p:nvPr/>
        </p:nvSpPr>
        <p:spPr>
          <a:xfrm>
            <a:off x="4367315" y="4499863"/>
            <a:ext cx="910265" cy="42035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solidFill>
                  <a:srgbClr val="00B050"/>
                </a:solidFill>
              </a:rPr>
              <a:t>Para</a:t>
            </a:r>
            <a:endParaRPr lang="es-ES" sz="2400" dirty="0">
              <a:solidFill>
                <a:srgbClr val="00B050"/>
              </a:solidFill>
            </a:endParaRPr>
          </a:p>
        </p:txBody>
      </p:sp>
      <p:cxnSp>
        <p:nvCxnSpPr>
          <p:cNvPr id="42" name="Conector recto de flecha 41"/>
          <p:cNvCxnSpPr>
            <a:stCxn id="9" idx="2"/>
            <a:endCxn id="22" idx="0"/>
          </p:cNvCxnSpPr>
          <p:nvPr/>
        </p:nvCxnSpPr>
        <p:spPr>
          <a:xfrm>
            <a:off x="6207626" y="4170017"/>
            <a:ext cx="48987" cy="10626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ángulo redondeado 43"/>
          <p:cNvSpPr/>
          <p:nvPr/>
        </p:nvSpPr>
        <p:spPr>
          <a:xfrm>
            <a:off x="5519058" y="4499863"/>
            <a:ext cx="1543706" cy="44936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solidFill>
                  <a:srgbClr val="00B050"/>
                </a:solidFill>
              </a:rPr>
              <a:t>Beneficios</a:t>
            </a:r>
            <a:endParaRPr lang="es-ES" sz="2400" dirty="0">
              <a:solidFill>
                <a:srgbClr val="00B050"/>
              </a:solidFill>
            </a:endParaRPr>
          </a:p>
        </p:txBody>
      </p:sp>
      <p:cxnSp>
        <p:nvCxnSpPr>
          <p:cNvPr id="49" name="Conector recto de flecha 48"/>
          <p:cNvCxnSpPr>
            <a:stCxn id="9" idx="2"/>
            <a:endCxn id="23" idx="0"/>
          </p:cNvCxnSpPr>
          <p:nvPr/>
        </p:nvCxnSpPr>
        <p:spPr>
          <a:xfrm>
            <a:off x="6207626" y="4170017"/>
            <a:ext cx="2629772" cy="108004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ángulo redondeado 49"/>
          <p:cNvSpPr/>
          <p:nvPr/>
        </p:nvSpPr>
        <p:spPr>
          <a:xfrm>
            <a:off x="7171742" y="4540370"/>
            <a:ext cx="1825301" cy="33933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solidFill>
                  <a:srgbClr val="00B050"/>
                </a:solidFill>
              </a:rPr>
              <a:t>¿Diferencia?</a:t>
            </a:r>
            <a:endParaRPr lang="es-ES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75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Planteamiento del problema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10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761068536"/>
              </p:ext>
            </p:extLst>
          </p:nvPr>
        </p:nvGraphicFramePr>
        <p:xfrm>
          <a:off x="0" y="163285"/>
          <a:ext cx="9966325" cy="73641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546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Preguntas de Investigación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67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165867376"/>
              </p:ext>
            </p:extLst>
          </p:nvPr>
        </p:nvGraphicFramePr>
        <p:xfrm>
          <a:off x="190387" y="326571"/>
          <a:ext cx="9753714" cy="7414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952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Objetivos general y específicos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69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867812462"/>
              </p:ext>
            </p:extLst>
          </p:nvPr>
        </p:nvGraphicFramePr>
        <p:xfrm>
          <a:off x="-29482" y="146958"/>
          <a:ext cx="10110107" cy="7255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055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426</TotalTime>
  <Words>1548</Words>
  <Application>Microsoft Office PowerPoint</Application>
  <PresentationFormat>Personalizado</PresentationFormat>
  <Paragraphs>139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1" baseType="lpstr">
      <vt:lpstr>Arial</vt:lpstr>
      <vt:lpstr>Calibri</vt:lpstr>
      <vt:lpstr>Calibri Light</vt:lpstr>
      <vt:lpstr>Helvetica Neue</vt:lpstr>
      <vt:lpstr>Helvetica Neue Medium</vt:lpstr>
      <vt:lpstr>Times New Roman</vt:lpstr>
      <vt:lpstr>Wingdings</vt:lpstr>
      <vt:lpstr>Tema de Office</vt:lpstr>
      <vt:lpstr>Protocolo de tesis:  “Los cuadros de reemplazo y su vínculo con la gestión del talento humano, en posgrados de un centro de investigación” Eje temático: Administración y Educación.</vt:lpstr>
      <vt:lpstr>Antecedentes</vt:lpstr>
      <vt:lpstr>Presentación de PowerPoint</vt:lpstr>
      <vt:lpstr>Planteamiento del problema</vt:lpstr>
      <vt:lpstr>Presentación de PowerPoint</vt:lpstr>
      <vt:lpstr>Preguntas de Investigación</vt:lpstr>
      <vt:lpstr>Presentación de PowerPoint</vt:lpstr>
      <vt:lpstr>Objetivos general y específicos</vt:lpstr>
      <vt:lpstr>Presentación de PowerPoint</vt:lpstr>
      <vt:lpstr>Supuesto</vt:lpstr>
      <vt:lpstr>Presentación de PowerPoint</vt:lpstr>
      <vt:lpstr>Justificación</vt:lpstr>
      <vt:lpstr>Presentación de PowerPoint</vt:lpstr>
      <vt:lpstr>Presentación de PowerPoint</vt:lpstr>
      <vt:lpstr>Presentación de PowerPoint</vt:lpstr>
      <vt:lpstr>Limitaciones</vt:lpstr>
      <vt:lpstr>Presentación de PowerPoint</vt:lpstr>
      <vt:lpstr>Revisión de la literatura</vt:lpstr>
      <vt:lpstr>Presentación de PowerPoint</vt:lpstr>
      <vt:lpstr>Referencias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Ortega Rios Covian Roberto Antonio</dc:creator>
  <cp:lastModifiedBy>Barroso Tanoira Francisco Gerardo</cp:lastModifiedBy>
  <cp:revision>52</cp:revision>
  <dcterms:created xsi:type="dcterms:W3CDTF">2016-12-02T19:37:17Z</dcterms:created>
  <dcterms:modified xsi:type="dcterms:W3CDTF">2019-02-11T16:13:30Z</dcterms:modified>
</cp:coreProperties>
</file>