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0" r:id="rId2"/>
    <p:sldId id="264" r:id="rId3"/>
    <p:sldId id="265" r:id="rId4"/>
    <p:sldId id="277" r:id="rId5"/>
    <p:sldId id="266" r:id="rId6"/>
    <p:sldId id="267" r:id="rId7"/>
    <p:sldId id="268" r:id="rId8"/>
    <p:sldId id="269" r:id="rId9"/>
    <p:sldId id="270" r:id="rId10"/>
    <p:sldId id="271" r:id="rId11"/>
    <p:sldId id="278" r:id="rId12"/>
    <p:sldId id="272" r:id="rId13"/>
    <p:sldId id="281" r:id="rId14"/>
    <p:sldId id="282" r:id="rId15"/>
    <p:sldId id="273" r:id="rId16"/>
    <p:sldId id="274" r:id="rId17"/>
    <p:sldId id="275" r:id="rId18"/>
    <p:sldId id="279" r:id="rId19"/>
    <p:sldId id="280" r:id="rId20"/>
    <p:sldId id="276" r:id="rId21"/>
  </p:sldIdLst>
  <p:sldSz cx="10080625" cy="774065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p:restoredTop sz="94674"/>
  </p:normalViewPr>
  <p:slideViewPr>
    <p:cSldViewPr snapToGrid="0" snapToObjects="1">
      <p:cViewPr varScale="1">
        <p:scale>
          <a:sx n="62" d="100"/>
          <a:sy n="62" d="100"/>
        </p:scale>
        <p:origin x="79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s-MX"/>
              <a:t>Participacion del PIB de las entidades Federativas en el PIB Nacional 2014 (porcentaje)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s-MX"/>
        </a:p>
      </c:txPr>
    </c:title>
    <c:autoTitleDeleted val="0"/>
    <c:plotArea>
      <c:layout/>
      <c:barChart>
        <c:barDir val="bar"/>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s-MX"/>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Hoja1!$B$5:$B$14</c:f>
              <c:strCache>
                <c:ptCount val="10"/>
                <c:pt idx="0">
                  <c:v>Tabasco</c:v>
                </c:pt>
                <c:pt idx="1">
                  <c:v>Puebla </c:v>
                </c:pt>
                <c:pt idx="2">
                  <c:v>Coahuila de Zaragoza</c:v>
                </c:pt>
                <c:pt idx="3">
                  <c:v>Guanajuato</c:v>
                </c:pt>
                <c:pt idx="4">
                  <c:v>Campeche</c:v>
                </c:pt>
                <c:pt idx="5">
                  <c:v>Veracruz Ignacio de la Llave</c:v>
                </c:pt>
                <c:pt idx="6">
                  <c:v>Jalisco</c:v>
                </c:pt>
                <c:pt idx="7">
                  <c:v>Nuevo León</c:v>
                </c:pt>
                <c:pt idx="8">
                  <c:v>México</c:v>
                </c:pt>
                <c:pt idx="9">
                  <c:v>Ciudad de México</c:v>
                </c:pt>
              </c:strCache>
            </c:strRef>
          </c:cat>
          <c:val>
            <c:numRef>
              <c:f>Hoja1!$C$5:$C$14</c:f>
              <c:numCache>
                <c:formatCode>General</c:formatCode>
                <c:ptCount val="10"/>
                <c:pt idx="0">
                  <c:v>3.14</c:v>
                </c:pt>
                <c:pt idx="1">
                  <c:v>3.16</c:v>
                </c:pt>
                <c:pt idx="2">
                  <c:v>3.4</c:v>
                </c:pt>
                <c:pt idx="3">
                  <c:v>4.1900000000000004</c:v>
                </c:pt>
                <c:pt idx="4">
                  <c:v>4.24</c:v>
                </c:pt>
                <c:pt idx="5">
                  <c:v>5.09</c:v>
                </c:pt>
                <c:pt idx="6">
                  <c:v>6.54</c:v>
                </c:pt>
                <c:pt idx="7">
                  <c:v>7.27</c:v>
                </c:pt>
                <c:pt idx="8">
                  <c:v>9.32</c:v>
                </c:pt>
                <c:pt idx="9">
                  <c:v>16.5</c:v>
                </c:pt>
              </c:numCache>
            </c:numRef>
          </c:val>
          <c:extLst>
            <c:ext xmlns:c16="http://schemas.microsoft.com/office/drawing/2014/chart" uri="{C3380CC4-5D6E-409C-BE32-E72D297353CC}">
              <c16:uniqueId val="{00000000-052C-484C-9114-DE60F3B570A4}"/>
            </c:ext>
          </c:extLst>
        </c:ser>
        <c:dLbls>
          <c:dLblPos val="inEnd"/>
          <c:showLegendKey val="0"/>
          <c:showVal val="1"/>
          <c:showCatName val="0"/>
          <c:showSerName val="0"/>
          <c:showPercent val="0"/>
          <c:showBubbleSize val="0"/>
        </c:dLbls>
        <c:gapWidth val="65"/>
        <c:axId val="178695632"/>
        <c:axId val="178701512"/>
      </c:barChart>
      <c:catAx>
        <c:axId val="178695632"/>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s-MX"/>
          </a:p>
        </c:txPr>
        <c:crossAx val="178701512"/>
        <c:crosses val="autoZero"/>
        <c:auto val="1"/>
        <c:lblAlgn val="ctr"/>
        <c:lblOffset val="100"/>
        <c:noMultiLvlLbl val="0"/>
      </c:catAx>
      <c:valAx>
        <c:axId val="178701512"/>
        <c:scaling>
          <c:orientation val="minMax"/>
        </c:scaling>
        <c:delete val="1"/>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178695632"/>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baseline="0">
                <a:solidFill>
                  <a:schemeClr val="dk1">
                    <a:lumMod val="75000"/>
                    <a:lumOff val="25000"/>
                  </a:schemeClr>
                </a:solidFill>
                <a:latin typeface="+mn-lt"/>
                <a:ea typeface="+mn-ea"/>
                <a:cs typeface="+mn-cs"/>
              </a:defRPr>
            </a:pPr>
            <a:r>
              <a:rPr lang="es-MX" sz="1200"/>
              <a:t>Variables seleccionadas por municipios</a:t>
            </a:r>
          </a:p>
          <a:p>
            <a:pPr>
              <a:defRPr sz="1200"/>
            </a:pPr>
            <a:r>
              <a:rPr lang="es-MX" sz="1200"/>
              <a:t>principales, 2013</a:t>
            </a:r>
          </a:p>
        </c:rich>
      </c:tx>
      <c:overlay val="0"/>
      <c:spPr>
        <a:noFill/>
        <a:ln>
          <a:noFill/>
        </a:ln>
        <a:effectLst/>
      </c:spPr>
      <c:txPr>
        <a:bodyPr rot="0" spcFirstLastPara="1" vertOverflow="ellipsis" vert="horz" wrap="square" anchor="ctr" anchorCtr="1"/>
        <a:lstStyle/>
        <a:p>
          <a:pPr>
            <a:defRPr sz="1200" b="1" i="0" u="none" strike="noStrike" kern="1200" baseline="0">
              <a:solidFill>
                <a:schemeClr val="dk1">
                  <a:lumMod val="75000"/>
                  <a:lumOff val="25000"/>
                </a:schemeClr>
              </a:solidFill>
              <a:latin typeface="+mn-lt"/>
              <a:ea typeface="+mn-ea"/>
              <a:cs typeface="+mn-cs"/>
            </a:defRPr>
          </a:pPr>
          <a:endParaRPr lang="es-MX"/>
        </a:p>
      </c:txPr>
    </c:title>
    <c:autoTitleDeleted val="0"/>
    <c:plotArea>
      <c:layout/>
      <c:barChart>
        <c:barDir val="bar"/>
        <c:grouping val="clustered"/>
        <c:varyColors val="0"/>
        <c:ser>
          <c:idx val="0"/>
          <c:order val="0"/>
          <c:tx>
            <c:strRef>
              <c:f>Hoja1!$C$27</c:f>
              <c:strCache>
                <c:ptCount val="1"/>
                <c:pt idx="0">
                  <c:v>Unidades Economicas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s-MX"/>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Hoja1!$B$28:$B$38</c:f>
              <c:strCache>
                <c:ptCount val="11"/>
                <c:pt idx="0">
                  <c:v>Jonuta</c:v>
                </c:pt>
                <c:pt idx="1">
                  <c:v>Emiliano Zapata</c:v>
                </c:pt>
                <c:pt idx="2">
                  <c:v>Nacajuca</c:v>
                </c:pt>
                <c:pt idx="3">
                  <c:v>Paraiso</c:v>
                </c:pt>
                <c:pt idx="4">
                  <c:v>Centla</c:v>
                </c:pt>
                <c:pt idx="5">
                  <c:v>Huimanguillo</c:v>
                </c:pt>
                <c:pt idx="6">
                  <c:v>Macuspana</c:v>
                </c:pt>
                <c:pt idx="7">
                  <c:v>Comalcalco</c:v>
                </c:pt>
                <c:pt idx="8">
                  <c:v>Cárdenas</c:v>
                </c:pt>
                <c:pt idx="9">
                  <c:v>Resto de municipios</c:v>
                </c:pt>
                <c:pt idx="10">
                  <c:v>Centro</c:v>
                </c:pt>
              </c:strCache>
            </c:strRef>
          </c:cat>
          <c:val>
            <c:numRef>
              <c:f>Hoja1!$C$28:$C$38</c:f>
              <c:numCache>
                <c:formatCode>General</c:formatCode>
                <c:ptCount val="11"/>
                <c:pt idx="0">
                  <c:v>1</c:v>
                </c:pt>
                <c:pt idx="1">
                  <c:v>2.6</c:v>
                </c:pt>
                <c:pt idx="2">
                  <c:v>3.3</c:v>
                </c:pt>
                <c:pt idx="3">
                  <c:v>3.8</c:v>
                </c:pt>
                <c:pt idx="4">
                  <c:v>4.3</c:v>
                </c:pt>
                <c:pt idx="5">
                  <c:v>5.2</c:v>
                </c:pt>
                <c:pt idx="6">
                  <c:v>6.1</c:v>
                </c:pt>
                <c:pt idx="7">
                  <c:v>8.1</c:v>
                </c:pt>
                <c:pt idx="8">
                  <c:v>12.2</c:v>
                </c:pt>
                <c:pt idx="9">
                  <c:v>15.4</c:v>
                </c:pt>
                <c:pt idx="10">
                  <c:v>38</c:v>
                </c:pt>
              </c:numCache>
            </c:numRef>
          </c:val>
          <c:extLst>
            <c:ext xmlns:c16="http://schemas.microsoft.com/office/drawing/2014/chart" uri="{C3380CC4-5D6E-409C-BE32-E72D297353CC}">
              <c16:uniqueId val="{00000000-53F3-4ED6-B6BF-ED94822B3BBA}"/>
            </c:ext>
          </c:extLst>
        </c:ser>
        <c:ser>
          <c:idx val="1"/>
          <c:order val="1"/>
          <c:tx>
            <c:strRef>
              <c:f>Hoja1!$D$27</c:f>
              <c:strCache>
                <c:ptCount val="1"/>
                <c:pt idx="0">
                  <c:v>Personal ocupado</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s-MX"/>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Hoja1!$B$28:$B$38</c:f>
              <c:strCache>
                <c:ptCount val="11"/>
                <c:pt idx="0">
                  <c:v>Jonuta</c:v>
                </c:pt>
                <c:pt idx="1">
                  <c:v>Emiliano Zapata</c:v>
                </c:pt>
                <c:pt idx="2">
                  <c:v>Nacajuca</c:v>
                </c:pt>
                <c:pt idx="3">
                  <c:v>Paraiso</c:v>
                </c:pt>
                <c:pt idx="4">
                  <c:v>Centla</c:v>
                </c:pt>
                <c:pt idx="5">
                  <c:v>Huimanguillo</c:v>
                </c:pt>
                <c:pt idx="6">
                  <c:v>Macuspana</c:v>
                </c:pt>
                <c:pt idx="7">
                  <c:v>Comalcalco</c:v>
                </c:pt>
                <c:pt idx="8">
                  <c:v>Cárdenas</c:v>
                </c:pt>
                <c:pt idx="9">
                  <c:v>Resto de municipios</c:v>
                </c:pt>
                <c:pt idx="10">
                  <c:v>Centro</c:v>
                </c:pt>
              </c:strCache>
            </c:strRef>
          </c:cat>
          <c:val>
            <c:numRef>
              <c:f>Hoja1!$D$28:$D$38</c:f>
              <c:numCache>
                <c:formatCode>General</c:formatCode>
                <c:ptCount val="11"/>
                <c:pt idx="0">
                  <c:v>1</c:v>
                </c:pt>
                <c:pt idx="1">
                  <c:v>1.9</c:v>
                </c:pt>
                <c:pt idx="2">
                  <c:v>2</c:v>
                </c:pt>
                <c:pt idx="3">
                  <c:v>5.2</c:v>
                </c:pt>
                <c:pt idx="4">
                  <c:v>3.2</c:v>
                </c:pt>
                <c:pt idx="5">
                  <c:v>3</c:v>
                </c:pt>
                <c:pt idx="6">
                  <c:v>5.3</c:v>
                </c:pt>
                <c:pt idx="7">
                  <c:v>5.9</c:v>
                </c:pt>
                <c:pt idx="8">
                  <c:v>10.199999999999999</c:v>
                </c:pt>
                <c:pt idx="9">
                  <c:v>9.4</c:v>
                </c:pt>
                <c:pt idx="10">
                  <c:v>53</c:v>
                </c:pt>
              </c:numCache>
            </c:numRef>
          </c:val>
          <c:extLst>
            <c:ext xmlns:c16="http://schemas.microsoft.com/office/drawing/2014/chart" uri="{C3380CC4-5D6E-409C-BE32-E72D297353CC}">
              <c16:uniqueId val="{00000001-53F3-4ED6-B6BF-ED94822B3BBA}"/>
            </c:ext>
          </c:extLst>
        </c:ser>
        <c:dLbls>
          <c:dLblPos val="inEnd"/>
          <c:showLegendKey val="0"/>
          <c:showVal val="1"/>
          <c:showCatName val="0"/>
          <c:showSerName val="0"/>
          <c:showPercent val="0"/>
          <c:showBubbleSize val="0"/>
        </c:dLbls>
        <c:gapWidth val="65"/>
        <c:axId val="136129784"/>
        <c:axId val="136122336"/>
      </c:barChart>
      <c:catAx>
        <c:axId val="136129784"/>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s-MX"/>
          </a:p>
        </c:txPr>
        <c:crossAx val="136122336"/>
        <c:crosses val="autoZero"/>
        <c:auto val="1"/>
        <c:lblAlgn val="ctr"/>
        <c:lblOffset val="100"/>
        <c:noMultiLvlLbl val="0"/>
      </c:catAx>
      <c:valAx>
        <c:axId val="136122336"/>
        <c:scaling>
          <c:orientation val="minMax"/>
        </c:scaling>
        <c:delete val="1"/>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136129784"/>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s-MX"/>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MX"/>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266815"/>
            <a:ext cx="8568531" cy="2694893"/>
          </a:xfrm>
        </p:spPr>
        <p:txBody>
          <a:bodyPr anchor="b"/>
          <a:lstStyle>
            <a:lvl1pPr algn="ctr">
              <a:defRPr sz="6614"/>
            </a:lvl1pPr>
          </a:lstStyle>
          <a:p>
            <a:r>
              <a:rPr lang="es-ES_tradnl"/>
              <a:t>Clic para editar título</a:t>
            </a:r>
            <a:endParaRPr lang="en-US" dirty="0"/>
          </a:p>
        </p:txBody>
      </p:sp>
      <p:sp>
        <p:nvSpPr>
          <p:cNvPr id="3" name="Subtitle 2"/>
          <p:cNvSpPr>
            <a:spLocks noGrp="1"/>
          </p:cNvSpPr>
          <p:nvPr>
            <p:ph type="subTitle" idx="1"/>
          </p:nvPr>
        </p:nvSpPr>
        <p:spPr>
          <a:xfrm>
            <a:off x="1260078" y="4065633"/>
            <a:ext cx="7560469" cy="1868865"/>
          </a:xfrm>
        </p:spPr>
        <p:txBody>
          <a:bodyPr/>
          <a:lstStyle>
            <a:lvl1pPr marL="0" indent="0" algn="ctr">
              <a:buNone/>
              <a:defRPr sz="2646"/>
            </a:lvl1pPr>
            <a:lvl2pPr marL="504017" indent="0" algn="ctr">
              <a:buNone/>
              <a:defRPr sz="2205"/>
            </a:lvl2pPr>
            <a:lvl3pPr marL="1008035" indent="0" algn="ctr">
              <a:buNone/>
              <a:defRPr sz="1984"/>
            </a:lvl3pPr>
            <a:lvl4pPr marL="1512052" indent="0" algn="ctr">
              <a:buNone/>
              <a:defRPr sz="1764"/>
            </a:lvl4pPr>
            <a:lvl5pPr marL="2016069" indent="0" algn="ctr">
              <a:buNone/>
              <a:defRPr sz="1764"/>
            </a:lvl5pPr>
            <a:lvl6pPr marL="2520086" indent="0" algn="ctr">
              <a:buNone/>
              <a:defRPr sz="1764"/>
            </a:lvl6pPr>
            <a:lvl7pPr marL="3024104" indent="0" algn="ctr">
              <a:buNone/>
              <a:defRPr sz="1764"/>
            </a:lvl7pPr>
            <a:lvl8pPr marL="3528121" indent="0" algn="ctr">
              <a:buNone/>
              <a:defRPr sz="1764"/>
            </a:lvl8pPr>
            <a:lvl9pPr marL="4032138" indent="0" algn="ctr">
              <a:buNone/>
              <a:defRPr sz="1764"/>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65974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60403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3948" y="412118"/>
            <a:ext cx="2173635" cy="6559843"/>
          </a:xfrm>
        </p:spPr>
        <p:txBody>
          <a:bodyPr vert="eaVert"/>
          <a:lstStyle/>
          <a:p>
            <a:r>
              <a:rPr lang="es-ES_tradnl"/>
              <a:t>Clic para editar título</a:t>
            </a:r>
            <a:endParaRPr lang="en-US" dirty="0"/>
          </a:p>
        </p:txBody>
      </p:sp>
      <p:sp>
        <p:nvSpPr>
          <p:cNvPr id="3" name="Vertical Text Placeholder 2"/>
          <p:cNvSpPr>
            <a:spLocks noGrp="1"/>
          </p:cNvSpPr>
          <p:nvPr>
            <p:ph type="body" orient="vert" idx="1"/>
          </p:nvPr>
        </p:nvSpPr>
        <p:spPr>
          <a:xfrm>
            <a:off x="693044" y="412118"/>
            <a:ext cx="6394896" cy="6559843"/>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0488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Full Screen Image with Text Right">
    <p:spTree>
      <p:nvGrpSpPr>
        <p:cNvPr id="1" name=""/>
        <p:cNvGrpSpPr/>
        <p:nvPr/>
      </p:nvGrpSpPr>
      <p:grpSpPr>
        <a:xfrm>
          <a:off x="0" y="0"/>
          <a:ext cx="0" cy="0"/>
          <a:chOff x="0" y="0"/>
          <a:chExt cx="0" cy="0"/>
        </a:xfrm>
      </p:grpSpPr>
      <p:sp>
        <p:nvSpPr>
          <p:cNvPr id="18" name="図プレースホルダー 17"/>
          <p:cNvSpPr>
            <a:spLocks noGrp="1"/>
          </p:cNvSpPr>
          <p:nvPr>
            <p:ph type="pic" sz="quarter" idx="14" hasCustomPrompt="1"/>
          </p:nvPr>
        </p:nvSpPr>
        <p:spPr>
          <a:xfrm>
            <a:off x="0" y="0"/>
            <a:ext cx="10080625" cy="7740650"/>
          </a:xfrm>
        </p:spPr>
        <p:txBody>
          <a:bodyPr/>
          <a:lstStyle>
            <a:lvl1pPr>
              <a:defRPr/>
            </a:lvl1pPr>
          </a:lstStyle>
          <a:p>
            <a:r>
              <a:rPr lang="en-US" dirty="0"/>
              <a:t>Add Image</a:t>
            </a:r>
          </a:p>
        </p:txBody>
      </p:sp>
      <p:sp>
        <p:nvSpPr>
          <p:cNvPr id="6" name="テキスト プレースホルダー 5"/>
          <p:cNvSpPr>
            <a:spLocks noGrp="1"/>
          </p:cNvSpPr>
          <p:nvPr>
            <p:ph type="body" sz="quarter" idx="15" hasCustomPrompt="1"/>
          </p:nvPr>
        </p:nvSpPr>
        <p:spPr>
          <a:xfrm>
            <a:off x="2182247" y="5061257"/>
            <a:ext cx="7457605" cy="1615684"/>
          </a:xfrm>
          <a:custGeom>
            <a:avLst/>
            <a:gdLst>
              <a:gd name="connsiteX0" fmla="*/ 0 w 12313368"/>
              <a:gd name="connsiteY0" fmla="*/ 0 h 2160240"/>
              <a:gd name="connsiteX1" fmla="*/ 12313368 w 12313368"/>
              <a:gd name="connsiteY1" fmla="*/ 0 h 2160240"/>
              <a:gd name="connsiteX2" fmla="*/ 12313368 w 12313368"/>
              <a:gd name="connsiteY2" fmla="*/ 2160240 h 2160240"/>
              <a:gd name="connsiteX3" fmla="*/ 0 w 12313368"/>
              <a:gd name="connsiteY3" fmla="*/ 2160240 h 2160240"/>
              <a:gd name="connsiteX4" fmla="*/ 0 w 12313368"/>
              <a:gd name="connsiteY4" fmla="*/ 0 h 2160240"/>
              <a:gd name="connsiteX0" fmla="*/ 1214846 w 13528214"/>
              <a:gd name="connsiteY0" fmla="*/ 0 h 2160240"/>
              <a:gd name="connsiteX1" fmla="*/ 13528214 w 13528214"/>
              <a:gd name="connsiteY1" fmla="*/ 0 h 2160240"/>
              <a:gd name="connsiteX2" fmla="*/ 13528214 w 13528214"/>
              <a:gd name="connsiteY2" fmla="*/ 2160240 h 2160240"/>
              <a:gd name="connsiteX3" fmla="*/ 0 w 13528214"/>
              <a:gd name="connsiteY3" fmla="*/ 2147177 h 2160240"/>
              <a:gd name="connsiteX4" fmla="*/ 1214846 w 13528214"/>
              <a:gd name="connsiteY4" fmla="*/ 0 h 2160240"/>
              <a:gd name="connsiteX0" fmla="*/ 1214846 w 13528214"/>
              <a:gd name="connsiteY0" fmla="*/ 0 h 2147177"/>
              <a:gd name="connsiteX1" fmla="*/ 13528214 w 13528214"/>
              <a:gd name="connsiteY1" fmla="*/ 0 h 2147177"/>
              <a:gd name="connsiteX2" fmla="*/ 12287243 w 13528214"/>
              <a:gd name="connsiteY2" fmla="*/ 2147177 h 2147177"/>
              <a:gd name="connsiteX3" fmla="*/ 0 w 13528214"/>
              <a:gd name="connsiteY3" fmla="*/ 2147177 h 2147177"/>
              <a:gd name="connsiteX4" fmla="*/ 1214846 w 13528214"/>
              <a:gd name="connsiteY4" fmla="*/ 0 h 2147177"/>
              <a:gd name="connsiteX0" fmla="*/ 1227909 w 13528214"/>
              <a:gd name="connsiteY0" fmla="*/ 0 h 2147177"/>
              <a:gd name="connsiteX1" fmla="*/ 13528214 w 13528214"/>
              <a:gd name="connsiteY1" fmla="*/ 0 h 2147177"/>
              <a:gd name="connsiteX2" fmla="*/ 12287243 w 13528214"/>
              <a:gd name="connsiteY2" fmla="*/ 2147177 h 2147177"/>
              <a:gd name="connsiteX3" fmla="*/ 0 w 13528214"/>
              <a:gd name="connsiteY3" fmla="*/ 2147177 h 2147177"/>
              <a:gd name="connsiteX4" fmla="*/ 1227909 w 13528214"/>
              <a:gd name="connsiteY4" fmla="*/ 0 h 214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28214" h="2147177">
                <a:moveTo>
                  <a:pt x="1227909" y="0"/>
                </a:moveTo>
                <a:lnTo>
                  <a:pt x="13528214" y="0"/>
                </a:lnTo>
                <a:lnTo>
                  <a:pt x="12287243" y="2147177"/>
                </a:lnTo>
                <a:lnTo>
                  <a:pt x="0" y="2147177"/>
                </a:lnTo>
                <a:lnTo>
                  <a:pt x="1227909" y="0"/>
                </a:lnTo>
                <a:close/>
              </a:path>
            </a:pathLst>
          </a:custGeom>
          <a:blipFill dpi="0" rotWithShape="1">
            <a:blip r:embed="rId2"/>
            <a:srcRect/>
            <a:tile tx="0" ty="0" sx="100000" sy="100000" flip="none" algn="tl"/>
          </a:blipFill>
        </p:spPr>
        <p:txBody>
          <a:bodyPr/>
          <a:lstStyle>
            <a:lvl1pPr>
              <a:defRPr/>
            </a:lvl1pPr>
          </a:lstStyle>
          <a:p>
            <a:pPr lvl="0"/>
            <a:r>
              <a:rPr lang="ja-JP" altLang="en-US" dirty="0"/>
              <a:t> </a:t>
            </a:r>
            <a:endParaRPr lang="en-US" dirty="0"/>
          </a:p>
        </p:txBody>
      </p:sp>
      <p:sp>
        <p:nvSpPr>
          <p:cNvPr id="2" name="タイトル 1"/>
          <p:cNvSpPr>
            <a:spLocks noGrp="1"/>
          </p:cNvSpPr>
          <p:nvPr>
            <p:ph type="ctrTitle" hasCustomPrompt="1"/>
          </p:nvPr>
        </p:nvSpPr>
        <p:spPr>
          <a:xfrm>
            <a:off x="2963275" y="5277993"/>
            <a:ext cx="5755826" cy="895255"/>
          </a:xfrm>
          <a:prstGeom prst="rect">
            <a:avLst/>
          </a:prstGeom>
        </p:spPr>
        <p:txBody>
          <a:bodyPr/>
          <a:lstStyle>
            <a:lvl1pPr algn="l">
              <a:lnSpc>
                <a:spcPts val="4167"/>
              </a:lnSpc>
              <a:defRPr sz="3721" baseline="0">
                <a:solidFill>
                  <a:schemeClr val="bg1"/>
                </a:solidFill>
                <a:latin typeface="+mj-lt"/>
              </a:defRPr>
            </a:lvl1pPr>
          </a:lstStyle>
          <a:p>
            <a:r>
              <a:rPr lang="en-US" altLang="ja-JP" dirty="0"/>
              <a:t>TITLE HERE</a:t>
            </a:r>
            <a:endParaRPr lang="en-US" dirty="0"/>
          </a:p>
        </p:txBody>
      </p:sp>
      <p:sp>
        <p:nvSpPr>
          <p:cNvPr id="7" name="サブタイトル 2"/>
          <p:cNvSpPr>
            <a:spLocks noGrp="1"/>
          </p:cNvSpPr>
          <p:nvPr>
            <p:ph type="subTitle" idx="1" hasCustomPrompt="1"/>
          </p:nvPr>
        </p:nvSpPr>
        <p:spPr>
          <a:xfrm>
            <a:off x="2971034" y="6010696"/>
            <a:ext cx="5755826" cy="590923"/>
          </a:xfrm>
          <a:prstGeom prst="rect">
            <a:avLst/>
          </a:prstGeom>
        </p:spPr>
        <p:txBody>
          <a:bodyPr/>
          <a:lstStyle>
            <a:lvl1pPr marL="0" indent="0" algn="l">
              <a:buNone/>
              <a:defRPr sz="1654" baseline="0">
                <a:solidFill>
                  <a:schemeClr val="bg1"/>
                </a:solidFill>
                <a:latin typeface="+mj-lt"/>
              </a:defRPr>
            </a:lvl1pPr>
            <a:lvl2pPr marL="377989" indent="0" algn="ctr">
              <a:buNone/>
              <a:defRPr>
                <a:solidFill>
                  <a:schemeClr val="tx1">
                    <a:tint val="75000"/>
                  </a:schemeClr>
                </a:solidFill>
              </a:defRPr>
            </a:lvl2pPr>
            <a:lvl3pPr marL="755978" indent="0" algn="ctr">
              <a:buNone/>
              <a:defRPr>
                <a:solidFill>
                  <a:schemeClr val="tx1">
                    <a:tint val="75000"/>
                  </a:schemeClr>
                </a:solidFill>
              </a:defRPr>
            </a:lvl3pPr>
            <a:lvl4pPr marL="1133966" indent="0" algn="ctr">
              <a:buNone/>
              <a:defRPr>
                <a:solidFill>
                  <a:schemeClr val="tx1">
                    <a:tint val="75000"/>
                  </a:schemeClr>
                </a:solidFill>
              </a:defRPr>
            </a:lvl4pPr>
            <a:lvl5pPr marL="1511955" indent="0" algn="ctr">
              <a:buNone/>
              <a:defRPr>
                <a:solidFill>
                  <a:schemeClr val="tx1">
                    <a:tint val="75000"/>
                  </a:schemeClr>
                </a:solidFill>
              </a:defRPr>
            </a:lvl5pPr>
            <a:lvl6pPr marL="1889944" indent="0" algn="ctr">
              <a:buNone/>
              <a:defRPr>
                <a:solidFill>
                  <a:schemeClr val="tx1">
                    <a:tint val="75000"/>
                  </a:schemeClr>
                </a:solidFill>
              </a:defRPr>
            </a:lvl6pPr>
            <a:lvl7pPr marL="2267932" indent="0" algn="ctr">
              <a:buNone/>
              <a:defRPr>
                <a:solidFill>
                  <a:schemeClr val="tx1">
                    <a:tint val="75000"/>
                  </a:schemeClr>
                </a:solidFill>
              </a:defRPr>
            </a:lvl7pPr>
            <a:lvl8pPr marL="2645921" indent="0" algn="ctr">
              <a:buNone/>
              <a:defRPr>
                <a:solidFill>
                  <a:schemeClr val="tx1">
                    <a:tint val="75000"/>
                  </a:schemeClr>
                </a:solidFill>
              </a:defRPr>
            </a:lvl8pPr>
            <a:lvl9pPr marL="3023910" indent="0" algn="ctr">
              <a:buNone/>
              <a:defRPr>
                <a:solidFill>
                  <a:schemeClr val="tx1">
                    <a:tint val="75000"/>
                  </a:schemeClr>
                </a:solidFill>
              </a:defRPr>
            </a:lvl9pPr>
          </a:lstStyle>
          <a:p>
            <a:r>
              <a:rPr lang="en-US" altLang="ja-JP" dirty="0"/>
              <a:t>Sub Title Here</a:t>
            </a:r>
            <a:endParaRPr lang="en-US" dirty="0"/>
          </a:p>
        </p:txBody>
      </p:sp>
      <p:sp>
        <p:nvSpPr>
          <p:cNvPr id="16" name="コンテンツ プレースホルダー 11"/>
          <p:cNvSpPr>
            <a:spLocks noGrp="1"/>
          </p:cNvSpPr>
          <p:nvPr>
            <p:ph sz="quarter" idx="13" hasCustomPrompt="1"/>
          </p:nvPr>
        </p:nvSpPr>
        <p:spPr>
          <a:xfrm rot="18000000">
            <a:off x="7072025" y="5667445"/>
            <a:ext cx="3962247" cy="504075"/>
          </a:xfrm>
          <a:blipFill>
            <a:blip r:embed="rId3"/>
            <a:stretch>
              <a:fillRect/>
            </a:stretch>
          </a:blipFill>
        </p:spPr>
        <p:txBody>
          <a:bodyPr/>
          <a:lstStyle/>
          <a:p>
            <a:pPr lvl="0"/>
            <a:r>
              <a:rPr lang="en-US" dirty="0"/>
              <a:t> </a:t>
            </a:r>
          </a:p>
        </p:txBody>
      </p:sp>
      <p:sp>
        <p:nvSpPr>
          <p:cNvPr id="12" name="コンテンツ プレースホルダー 11"/>
          <p:cNvSpPr>
            <a:spLocks noGrp="1"/>
          </p:cNvSpPr>
          <p:nvPr>
            <p:ph sz="quarter" idx="11" hasCustomPrompt="1"/>
          </p:nvPr>
        </p:nvSpPr>
        <p:spPr>
          <a:xfrm rot="7200000">
            <a:off x="800159" y="5522323"/>
            <a:ext cx="3962247" cy="504075"/>
          </a:xfrm>
          <a:blipFill>
            <a:blip r:embed="rId3"/>
            <a:stretch>
              <a:fillRect/>
            </a:stretch>
          </a:blipFill>
        </p:spPr>
        <p:txBody>
          <a:bodyPr/>
          <a:lstStyle/>
          <a:p>
            <a:pPr lvl="0"/>
            <a:r>
              <a:rPr lang="en-US" dirty="0"/>
              <a:t> </a:t>
            </a:r>
          </a:p>
        </p:txBody>
      </p:sp>
    </p:spTree>
    <p:extLst>
      <p:ext uri="{BB962C8B-B14F-4D97-AF65-F5344CB8AC3E}">
        <p14:creationId xmlns:p14="http://schemas.microsoft.com/office/powerpoint/2010/main" val="60370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bg/>
                                          </p:spTgt>
                                        </p:tgtEl>
                                        <p:attrNameLst>
                                          <p:attrName>style.visibility</p:attrName>
                                        </p:attrNameLst>
                                      </p:cBhvr>
                                      <p:to>
                                        <p:strVal val="visible"/>
                                      </p:to>
                                    </p:set>
                                    <p:animEffect transition="in" filter="fade">
                                      <p:cBhvr>
                                        <p:cTn id="11" dur="500"/>
                                        <p:tgtEl>
                                          <p:spTgt spid="12">
                                            <p:bg/>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barn(outVertical)">
                                      <p:cBhvr>
                                        <p:cTn id="18" dur="500"/>
                                        <p:tgtEl>
                                          <p:spTgt spid="6">
                                            <p:bg/>
                                          </p:spTgt>
                                        </p:tgtEl>
                                      </p:cBhvr>
                                    </p:animEffect>
                                  </p:childTnLst>
                                </p:cTn>
                              </p:par>
                              <p:par>
                                <p:cTn id="19" presetID="16" presetClass="entr" presetSubtype="37"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barn(outVertical)">
                                      <p:cBhvr>
                                        <p:cTn id="21" dur="500"/>
                                        <p:tgtEl>
                                          <p:spTgt spid="6">
                                            <p:txEl>
                                              <p:pRg st="0" end="0"/>
                                            </p:txEl>
                                          </p:spTgt>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10" presetClass="entr" presetSubtype="0" fill="hold" grpId="0" nodeType="withEffect">
                                  <p:stCondLst>
                                    <p:cond delay="50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16">
                                            <p:bg/>
                                          </p:spTgt>
                                        </p:tgtEl>
                                        <p:attrNameLst>
                                          <p:attrName>style.visibility</p:attrName>
                                        </p:attrNameLst>
                                      </p:cBhvr>
                                      <p:to>
                                        <p:strVal val="visible"/>
                                      </p:to>
                                    </p:set>
                                    <p:animEffect transition="in" filter="fade">
                                      <p:cBhvr>
                                        <p:cTn id="30" dur="500"/>
                                        <p:tgtEl>
                                          <p:spTgt spid="16">
                                            <p:bg/>
                                          </p:spTgt>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16">
                                            <p:txEl>
                                              <p:pRg st="0" end="0"/>
                                            </p:txEl>
                                          </p:spTgt>
                                        </p:tgtEl>
                                        <p:attrNameLst>
                                          <p:attrName>style.visibility</p:attrName>
                                        </p:attrNameLst>
                                      </p:cBhvr>
                                      <p:to>
                                        <p:strVal val="visible"/>
                                      </p:to>
                                    </p:set>
                                    <p:animEffect transition="in" filter="fade">
                                      <p:cBhvr>
                                        <p:cTn id="33"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6" grpId="0" build="p" animBg="1">
        <p:tmplLst>
          <p:tmpl>
            <p:tnLst>
              <p:par>
                <p:cTn presetID="16" presetClass="entr" presetSubtype="37"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barn(outVertical)">
                      <p:cBhvr>
                        <p:cTn dur="500"/>
                        <p:tgtEl>
                          <p:spTgt spid="6"/>
                        </p:tgtEl>
                      </p:cBhvr>
                    </p:animEffect>
                  </p:childTnLst>
                </p:cTn>
              </p:par>
            </p:tnLst>
          </p:tmpl>
          <p:tmpl lvl="1">
            <p:tnLst>
              <p:par>
                <p:cTn presetID="16" presetClass="entr" presetSubtype="37"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barn(outVertical)">
                      <p:cBhvr>
                        <p:cTn dur="500"/>
                        <p:tgtEl>
                          <p:spTgt spid="6"/>
                        </p:tgtEl>
                      </p:cBhvr>
                    </p:animEffect>
                  </p:childTnLst>
                </p:cTn>
              </p:par>
            </p:tnLst>
          </p:tmpl>
        </p:tmplLst>
      </p:bldP>
      <p:bldP spid="2" grpId="0"/>
      <p:bldP spid="7" grpId="0" build="p">
        <p:tmplLst>
          <p:tmpl lvl="1">
            <p:tnLst>
              <p:par>
                <p:cTn presetID="10" presetClass="entr" presetSubtype="0" fill="hold" nodeType="withEffect">
                  <p:stCondLst>
                    <p:cond delay="5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16" grpId="0" build="p" animBg="1">
        <p:tmplLst>
          <p:tmpl>
            <p:tnLst>
              <p:par>
                <p:cTn presetID="10" presetClass="entr" presetSubtype="0" fill="hold" nodeType="withEffect">
                  <p:stCondLst>
                    <p:cond delay="7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 lvl="1">
            <p:tnLst>
              <p:par>
                <p:cTn presetID="10" presetClass="entr" presetSubtype="0" fill="hold" nodeType="withEffect">
                  <p:stCondLst>
                    <p:cond delay="7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2" grpId="0" build="p" animBg="1">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751713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7793" y="1929789"/>
            <a:ext cx="8694539" cy="3219895"/>
          </a:xfrm>
        </p:spPr>
        <p:txBody>
          <a:bodyPr anchor="b"/>
          <a:lstStyle>
            <a:lvl1pPr>
              <a:defRPr sz="6614"/>
            </a:lvl1pPr>
          </a:lstStyle>
          <a:p>
            <a:r>
              <a:rPr lang="es-ES_tradnl"/>
              <a:t>Clic para editar título</a:t>
            </a:r>
            <a:endParaRPr lang="en-US" dirty="0"/>
          </a:p>
        </p:txBody>
      </p:sp>
      <p:sp>
        <p:nvSpPr>
          <p:cNvPr id="3" name="Text Placeholder 2"/>
          <p:cNvSpPr>
            <a:spLocks noGrp="1"/>
          </p:cNvSpPr>
          <p:nvPr>
            <p:ph type="body" idx="1"/>
          </p:nvPr>
        </p:nvSpPr>
        <p:spPr>
          <a:xfrm>
            <a:off x="687793" y="5180145"/>
            <a:ext cx="8694539" cy="1693267"/>
          </a:xfrm>
        </p:spPr>
        <p:txBody>
          <a:bodyPr/>
          <a:lstStyle>
            <a:lvl1pPr marL="0" indent="0">
              <a:buNone/>
              <a:defRPr sz="2646">
                <a:solidFill>
                  <a:schemeClr val="tx1"/>
                </a:solidFill>
              </a:defRPr>
            </a:lvl1pPr>
            <a:lvl2pPr marL="504017" indent="0">
              <a:buNone/>
              <a:defRPr sz="2205">
                <a:solidFill>
                  <a:schemeClr val="tx1">
                    <a:tint val="75000"/>
                  </a:schemeClr>
                </a:solidFill>
              </a:defRPr>
            </a:lvl2pPr>
            <a:lvl3pPr marL="1008035" indent="0">
              <a:buNone/>
              <a:defRPr sz="1984">
                <a:solidFill>
                  <a:schemeClr val="tx1">
                    <a:tint val="75000"/>
                  </a:schemeClr>
                </a:solidFill>
              </a:defRPr>
            </a:lvl3pPr>
            <a:lvl4pPr marL="1512052" indent="0">
              <a:buNone/>
              <a:defRPr sz="1764">
                <a:solidFill>
                  <a:schemeClr val="tx1">
                    <a:tint val="75000"/>
                  </a:schemeClr>
                </a:solidFill>
              </a:defRPr>
            </a:lvl4pPr>
            <a:lvl5pPr marL="2016069" indent="0">
              <a:buNone/>
              <a:defRPr sz="1764">
                <a:solidFill>
                  <a:schemeClr val="tx1">
                    <a:tint val="75000"/>
                  </a:schemeClr>
                </a:solidFill>
              </a:defRPr>
            </a:lvl5pPr>
            <a:lvl6pPr marL="2520086" indent="0">
              <a:buNone/>
              <a:defRPr sz="1764">
                <a:solidFill>
                  <a:schemeClr val="tx1">
                    <a:tint val="75000"/>
                  </a:schemeClr>
                </a:solidFill>
              </a:defRPr>
            </a:lvl6pPr>
            <a:lvl7pPr marL="3024104" indent="0">
              <a:buNone/>
              <a:defRPr sz="1764">
                <a:solidFill>
                  <a:schemeClr val="tx1">
                    <a:tint val="75000"/>
                  </a:schemeClr>
                </a:solidFill>
              </a:defRPr>
            </a:lvl7pPr>
            <a:lvl8pPr marL="3528121" indent="0">
              <a:buNone/>
              <a:defRPr sz="1764">
                <a:solidFill>
                  <a:schemeClr val="tx1">
                    <a:tint val="75000"/>
                  </a:schemeClr>
                </a:solidFill>
              </a:defRPr>
            </a:lvl8pPr>
            <a:lvl9pPr marL="4032138" indent="0">
              <a:buNone/>
              <a:defRPr sz="1764">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99091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sz="half" idx="1"/>
          </p:nvPr>
        </p:nvSpPr>
        <p:spPr>
          <a:xfrm>
            <a:off x="693043"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5103316"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40633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94356" y="412120"/>
            <a:ext cx="8694539" cy="1496168"/>
          </a:xfrm>
        </p:spPr>
        <p:txBody>
          <a:bodyPr/>
          <a:lstStyle/>
          <a:p>
            <a:r>
              <a:rPr lang="es-ES_tradnl"/>
              <a:t>Clic para editar título</a:t>
            </a:r>
            <a:endParaRPr lang="en-US" dirty="0"/>
          </a:p>
        </p:txBody>
      </p:sp>
      <p:sp>
        <p:nvSpPr>
          <p:cNvPr id="3" name="Text Placeholder 2"/>
          <p:cNvSpPr>
            <a:spLocks noGrp="1"/>
          </p:cNvSpPr>
          <p:nvPr>
            <p:ph type="body" idx="1"/>
          </p:nvPr>
        </p:nvSpPr>
        <p:spPr>
          <a:xfrm>
            <a:off x="694357" y="1897535"/>
            <a:ext cx="4264576"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4" name="Content Placeholder 3"/>
          <p:cNvSpPr>
            <a:spLocks noGrp="1"/>
          </p:cNvSpPr>
          <p:nvPr>
            <p:ph sz="half" idx="2"/>
          </p:nvPr>
        </p:nvSpPr>
        <p:spPr>
          <a:xfrm>
            <a:off x="694357" y="2827487"/>
            <a:ext cx="4264576"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5103317" y="1897535"/>
            <a:ext cx="4285579"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6" name="Content Placeholder 5"/>
          <p:cNvSpPr>
            <a:spLocks noGrp="1"/>
          </p:cNvSpPr>
          <p:nvPr>
            <p:ph sz="quarter" idx="4"/>
          </p:nvPr>
        </p:nvSpPr>
        <p:spPr>
          <a:xfrm>
            <a:off x="5103317" y="2827487"/>
            <a:ext cx="4285579"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4431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Date Placeholder 2"/>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024060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55044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Content Placeholder 2"/>
          <p:cNvSpPr>
            <a:spLocks noGrp="1"/>
          </p:cNvSpPr>
          <p:nvPr>
            <p:ph idx="1"/>
          </p:nvPr>
        </p:nvSpPr>
        <p:spPr>
          <a:xfrm>
            <a:off x="4285579" y="1114512"/>
            <a:ext cx="5103316" cy="5500879"/>
          </a:xfrm>
        </p:spPr>
        <p:txBody>
          <a:bodyPr/>
          <a:lstStyle>
            <a:lvl1pPr>
              <a:defRPr sz="3528"/>
            </a:lvl1pPr>
            <a:lvl2pPr>
              <a:defRPr sz="3087"/>
            </a:lvl2pPr>
            <a:lvl3pPr>
              <a:defRPr sz="2646"/>
            </a:lvl3pPr>
            <a:lvl4pPr>
              <a:defRPr sz="2205"/>
            </a:lvl4pPr>
            <a:lvl5pPr>
              <a:defRPr sz="2205"/>
            </a:lvl5pPr>
            <a:lvl6pPr>
              <a:defRPr sz="2205"/>
            </a:lvl6pPr>
            <a:lvl7pPr>
              <a:defRPr sz="2205"/>
            </a:lvl7pPr>
            <a:lvl8pPr>
              <a:defRPr sz="2205"/>
            </a:lvl8pPr>
            <a:lvl9pPr>
              <a:defRPr sz="2205"/>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537934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Picture Placeholder 2"/>
          <p:cNvSpPr>
            <a:spLocks noGrp="1" noChangeAspect="1"/>
          </p:cNvSpPr>
          <p:nvPr>
            <p:ph type="pic" idx="1"/>
          </p:nvPr>
        </p:nvSpPr>
        <p:spPr>
          <a:xfrm>
            <a:off x="4285579" y="1114512"/>
            <a:ext cx="5103316" cy="5500879"/>
          </a:xfrm>
        </p:spPr>
        <p:txBody>
          <a:bodyPr anchor="t"/>
          <a:lstStyle>
            <a:lvl1pPr marL="0" indent="0">
              <a:buNone/>
              <a:defRPr sz="3528"/>
            </a:lvl1pPr>
            <a:lvl2pPr marL="504017" indent="0">
              <a:buNone/>
              <a:defRPr sz="3087"/>
            </a:lvl2pPr>
            <a:lvl3pPr marL="1008035" indent="0">
              <a:buNone/>
              <a:defRPr sz="2646"/>
            </a:lvl3pPr>
            <a:lvl4pPr marL="1512052" indent="0">
              <a:buNone/>
              <a:defRPr sz="2205"/>
            </a:lvl4pPr>
            <a:lvl5pPr marL="2016069" indent="0">
              <a:buNone/>
              <a:defRPr sz="2205"/>
            </a:lvl5pPr>
            <a:lvl6pPr marL="2520086" indent="0">
              <a:buNone/>
              <a:defRPr sz="2205"/>
            </a:lvl6pPr>
            <a:lvl7pPr marL="3024104" indent="0">
              <a:buNone/>
              <a:defRPr sz="2205"/>
            </a:lvl7pPr>
            <a:lvl8pPr marL="3528121" indent="0">
              <a:buNone/>
              <a:defRPr sz="2205"/>
            </a:lvl8pPr>
            <a:lvl9pPr marL="4032138" indent="0">
              <a:buNone/>
              <a:defRPr sz="2205"/>
            </a:lvl9pPr>
          </a:lstStyle>
          <a:p>
            <a:r>
              <a:rPr lang="es-ES_tradnl"/>
              <a:t>Arrastre la imagen al marcador de posición o haga clic en el icono para agregarla</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94452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3043" y="412120"/>
            <a:ext cx="8694539" cy="1496168"/>
          </a:xfrm>
          <a:prstGeom prst="rect">
            <a:avLst/>
          </a:prstGeom>
        </p:spPr>
        <p:txBody>
          <a:bodyPr vert="horz" lIns="91440" tIns="45720" rIns="91440" bIns="45720" rtlCol="0" anchor="ctr">
            <a:normAutofit/>
          </a:bodyPr>
          <a:lstStyle/>
          <a:p>
            <a:r>
              <a:rPr lang="es-ES_tradnl"/>
              <a:t>Clic para editar título</a:t>
            </a:r>
            <a:endParaRPr lang="en-US" dirty="0"/>
          </a:p>
        </p:txBody>
      </p:sp>
      <p:sp>
        <p:nvSpPr>
          <p:cNvPr id="3" name="Text Placeholder 2"/>
          <p:cNvSpPr>
            <a:spLocks noGrp="1"/>
          </p:cNvSpPr>
          <p:nvPr>
            <p:ph type="body" idx="1"/>
          </p:nvPr>
        </p:nvSpPr>
        <p:spPr>
          <a:xfrm>
            <a:off x="693043" y="2060590"/>
            <a:ext cx="8694539" cy="4911371"/>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693043" y="7174437"/>
            <a:ext cx="2268141" cy="412118"/>
          </a:xfrm>
          <a:prstGeom prst="rect">
            <a:avLst/>
          </a:prstGeom>
        </p:spPr>
        <p:txBody>
          <a:bodyPr vert="horz" lIns="91440" tIns="45720" rIns="91440" bIns="45720" rtlCol="0" anchor="ctr"/>
          <a:lstStyle>
            <a:lvl1pPr algn="l">
              <a:defRPr sz="1323">
                <a:solidFill>
                  <a:schemeClr val="tx1">
                    <a:tint val="75000"/>
                  </a:schemeClr>
                </a:solidFill>
              </a:defRPr>
            </a:lvl1p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3"/>
          </p:nvPr>
        </p:nvSpPr>
        <p:spPr>
          <a:xfrm>
            <a:off x="3339207" y="7174437"/>
            <a:ext cx="3402211" cy="412118"/>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7119441" y="7174437"/>
            <a:ext cx="2268141" cy="412118"/>
          </a:xfrm>
          <a:prstGeom prst="rect">
            <a:avLst/>
          </a:prstGeom>
        </p:spPr>
        <p:txBody>
          <a:bodyPr vert="horz" lIns="91440" tIns="45720" rIns="91440" bIns="45720" rtlCol="0" anchor="ctr"/>
          <a:lstStyle>
            <a:lvl1pPr algn="r">
              <a:defRPr sz="1323">
                <a:solidFill>
                  <a:schemeClr val="tx1">
                    <a:tint val="75000"/>
                  </a:schemeClr>
                </a:solidFill>
              </a:defRPr>
            </a:lvl1p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6274650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p:titleStyle>
    <p:body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35" rtl="0" eaLnBrk="1" latinLnBrk="0" hangingPunct="1">
        <a:defRPr sz="1984" kern="1200">
          <a:solidFill>
            <a:schemeClr val="tx1"/>
          </a:solidFill>
          <a:latin typeface="+mn-lt"/>
          <a:ea typeface="+mn-ea"/>
          <a:cs typeface="+mn-cs"/>
        </a:defRPr>
      </a:lvl1pPr>
      <a:lvl2pPr marL="504017" algn="l" defTabSz="1008035" rtl="0" eaLnBrk="1" latinLnBrk="0" hangingPunct="1">
        <a:defRPr sz="1984" kern="1200">
          <a:solidFill>
            <a:schemeClr val="tx1"/>
          </a:solidFill>
          <a:latin typeface="+mn-lt"/>
          <a:ea typeface="+mn-ea"/>
          <a:cs typeface="+mn-cs"/>
        </a:defRPr>
      </a:lvl2pPr>
      <a:lvl3pPr marL="1008035" algn="l" defTabSz="1008035" rtl="0" eaLnBrk="1" latinLnBrk="0" hangingPunct="1">
        <a:defRPr sz="1984" kern="1200">
          <a:solidFill>
            <a:schemeClr val="tx1"/>
          </a:solidFill>
          <a:latin typeface="+mn-lt"/>
          <a:ea typeface="+mn-ea"/>
          <a:cs typeface="+mn-cs"/>
        </a:defRPr>
      </a:lvl3pPr>
      <a:lvl4pPr marL="1512052" algn="l" defTabSz="1008035" rtl="0" eaLnBrk="1" latinLnBrk="0" hangingPunct="1">
        <a:defRPr sz="1984" kern="1200">
          <a:solidFill>
            <a:schemeClr val="tx1"/>
          </a:solidFill>
          <a:latin typeface="+mn-lt"/>
          <a:ea typeface="+mn-ea"/>
          <a:cs typeface="+mn-cs"/>
        </a:defRPr>
      </a:lvl4pPr>
      <a:lvl5pPr marL="2016069" algn="l" defTabSz="1008035" rtl="0" eaLnBrk="1" latinLnBrk="0" hangingPunct="1">
        <a:defRPr sz="1984" kern="1200">
          <a:solidFill>
            <a:schemeClr val="tx1"/>
          </a:solidFill>
          <a:latin typeface="+mn-lt"/>
          <a:ea typeface="+mn-ea"/>
          <a:cs typeface="+mn-cs"/>
        </a:defRPr>
      </a:lvl5pPr>
      <a:lvl6pPr marL="2520086" algn="l" defTabSz="1008035" rtl="0" eaLnBrk="1" latinLnBrk="0" hangingPunct="1">
        <a:defRPr sz="1984" kern="1200">
          <a:solidFill>
            <a:schemeClr val="tx1"/>
          </a:solidFill>
          <a:latin typeface="+mn-lt"/>
          <a:ea typeface="+mn-ea"/>
          <a:cs typeface="+mn-cs"/>
        </a:defRPr>
      </a:lvl6pPr>
      <a:lvl7pPr marL="3024104" algn="l" defTabSz="1008035" rtl="0" eaLnBrk="1" latinLnBrk="0" hangingPunct="1">
        <a:defRPr sz="1984" kern="1200">
          <a:solidFill>
            <a:schemeClr val="tx1"/>
          </a:solidFill>
          <a:latin typeface="+mn-lt"/>
          <a:ea typeface="+mn-ea"/>
          <a:cs typeface="+mn-cs"/>
        </a:defRPr>
      </a:lvl7pPr>
      <a:lvl8pPr marL="3528121" algn="l" defTabSz="1008035" rtl="0" eaLnBrk="1" latinLnBrk="0" hangingPunct="1">
        <a:defRPr sz="1984" kern="1200">
          <a:solidFill>
            <a:schemeClr val="tx1"/>
          </a:solidFill>
          <a:latin typeface="+mn-lt"/>
          <a:ea typeface="+mn-ea"/>
          <a:cs typeface="+mn-cs"/>
        </a:defRPr>
      </a:lvl8pPr>
      <a:lvl9pPr marL="4032138" algn="l" defTabSz="100803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5.jp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texto, interior&#10;&#10;&#10;&#10;Descripción generada automáticamente">
            <a:extLst>
              <a:ext uri="{FF2B5EF4-FFF2-40B4-BE49-F238E27FC236}">
                <a16:creationId xmlns:a16="http://schemas.microsoft.com/office/drawing/2014/main" id="{2A04419B-6BB4-3B49-824D-F0A49BD703B5}"/>
              </a:ext>
            </a:extLst>
          </p:cNvPr>
          <p:cNvPicPr>
            <a:picLocks noChangeAspect="1"/>
          </p:cNvPicPr>
          <p:nvPr/>
        </p:nvPicPr>
        <p:blipFill>
          <a:blip r:embed="rId2"/>
          <a:stretch>
            <a:fillRect/>
          </a:stretch>
        </p:blipFill>
        <p:spPr>
          <a:xfrm>
            <a:off x="0" y="-30997"/>
            <a:ext cx="10080625" cy="7740650"/>
          </a:xfrm>
          <a:prstGeom prst="rect">
            <a:avLst/>
          </a:prstGeom>
        </p:spPr>
      </p:pic>
      <p:sp>
        <p:nvSpPr>
          <p:cNvPr id="4" name="Título 3">
            <a:extLst>
              <a:ext uri="{FF2B5EF4-FFF2-40B4-BE49-F238E27FC236}">
                <a16:creationId xmlns:a16="http://schemas.microsoft.com/office/drawing/2014/main" id="{9A7D2A6C-7AF4-4155-8AC6-3A368020BE53}"/>
              </a:ext>
            </a:extLst>
          </p:cNvPr>
          <p:cNvSpPr txBox="1">
            <a:spLocks noGrp="1"/>
          </p:cNvSpPr>
          <p:nvPr>
            <p:ph type="ctrTitle"/>
          </p:nvPr>
        </p:nvSpPr>
        <p:spPr>
          <a:xfrm>
            <a:off x="755650" y="4749229"/>
            <a:ext cx="8569325" cy="1643527"/>
          </a:xfrm>
          <a:prstGeom prst="rect">
            <a:avLst/>
          </a:prstGeom>
          <a:noFill/>
        </p:spPr>
        <p:txBody>
          <a:bodyPr wrap="square" rtlCol="0">
            <a:spAutoFit/>
          </a:bodyPr>
          <a:lstStyle/>
          <a:p>
            <a:pPr algn="ctr"/>
            <a:r>
              <a:rPr lang="es-MX" sz="2800" b="1" dirty="0">
                <a:solidFill>
                  <a:srgbClr val="002060"/>
                </a:solidFill>
                <a:latin typeface="Algerian" panose="04020705040A02060702" pitchFamily="82" charset="0"/>
              </a:rPr>
              <a:t>Factores que favorecen e inhiben el acceso al crédito formal a  microempresarios en   Cárdenas </a:t>
            </a:r>
            <a:r>
              <a:rPr lang="es-MX" sz="2800" b="1" dirty="0" smtClean="0">
                <a:solidFill>
                  <a:srgbClr val="002060"/>
                </a:solidFill>
                <a:latin typeface="Algerian" panose="04020705040A02060702" pitchFamily="82" charset="0"/>
              </a:rPr>
              <a:t>Tabasco</a:t>
            </a:r>
          </a:p>
          <a:p>
            <a:pPr algn="ctr"/>
            <a:r>
              <a:rPr lang="es-MX" sz="2800" b="1" dirty="0">
                <a:latin typeface="Algerian" panose="04020705040A02060702" pitchFamily="82" charset="0"/>
              </a:rPr>
              <a:t>8) Pequeñas y Medianas Empresas</a:t>
            </a:r>
          </a:p>
        </p:txBody>
      </p:sp>
    </p:spTree>
    <p:extLst>
      <p:ext uri="{BB962C8B-B14F-4D97-AF65-F5344CB8AC3E}">
        <p14:creationId xmlns:p14="http://schemas.microsoft.com/office/powerpoint/2010/main" val="1526174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7113" y="1963105"/>
            <a:ext cx="6426398" cy="299699"/>
          </a:xfrm>
        </p:spPr>
        <p:txBody>
          <a:bodyPr>
            <a:noAutofit/>
          </a:bodyPr>
          <a:lstStyle/>
          <a:p>
            <a:r>
              <a:rPr lang="es-MX" sz="1984" b="1" dirty="0">
                <a:latin typeface="Arial" pitchFamily="34" charset="0"/>
                <a:cs typeface="Arial" pitchFamily="34" charset="0"/>
              </a:rPr>
              <a:t>Justificación</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sp>
        <p:nvSpPr>
          <p:cNvPr id="8" name="7 Rectángulo"/>
          <p:cNvSpPr/>
          <p:nvPr/>
        </p:nvSpPr>
        <p:spPr>
          <a:xfrm>
            <a:off x="1260077" y="6370915"/>
            <a:ext cx="6697590" cy="11907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9" name="8 Rectángulo"/>
          <p:cNvSpPr/>
          <p:nvPr/>
        </p:nvSpPr>
        <p:spPr>
          <a:xfrm>
            <a:off x="1260078" y="6549529"/>
            <a:ext cx="7560469" cy="11907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0" name="9 CuadroTexto"/>
          <p:cNvSpPr txBox="1"/>
          <p:nvPr/>
        </p:nvSpPr>
        <p:spPr>
          <a:xfrm>
            <a:off x="1825267" y="6073227"/>
            <a:ext cx="6549165" cy="270523"/>
          </a:xfrm>
          <a:prstGeom prst="rect">
            <a:avLst/>
          </a:prstGeom>
          <a:noFill/>
        </p:spPr>
        <p:txBody>
          <a:bodyPr wrap="square" rtlCol="0">
            <a:spAutoFit/>
          </a:bodyPr>
          <a:lstStyle/>
          <a:p>
            <a:pPr algn="ctr"/>
            <a:r>
              <a:rPr lang="es-MX" sz="1158" dirty="0" err="1">
                <a:solidFill>
                  <a:schemeClr val="tx1">
                    <a:lumMod val="50000"/>
                    <a:lumOff val="50000"/>
                  </a:schemeClr>
                </a:solidFill>
              </a:rPr>
              <a:t>Levit</a:t>
            </a:r>
            <a:r>
              <a:rPr lang="es-MX" sz="1158" dirty="0">
                <a:solidFill>
                  <a:schemeClr val="tx1">
                    <a:lumMod val="50000"/>
                    <a:lumOff val="50000"/>
                  </a:schemeClr>
                </a:solidFill>
              </a:rPr>
              <a:t> Emmanuel de los Santos Colorado</a:t>
            </a:r>
          </a:p>
        </p:txBody>
      </p:sp>
      <p:graphicFrame>
        <p:nvGraphicFramePr>
          <p:cNvPr id="12" name="Gráfico 11"/>
          <p:cNvGraphicFramePr>
            <a:graphicFrameLocks/>
          </p:cNvGraphicFramePr>
          <p:nvPr>
            <p:extLst>
              <p:ext uri="{D42A27DB-BD31-4B8C-83A1-F6EECF244321}">
                <p14:modId xmlns:p14="http://schemas.microsoft.com/office/powerpoint/2010/main" val="1693722571"/>
              </p:ext>
            </p:extLst>
          </p:nvPr>
        </p:nvGraphicFramePr>
        <p:xfrm>
          <a:off x="2458893" y="2262804"/>
          <a:ext cx="6283927" cy="2774145"/>
        </p:xfrm>
        <a:graphic>
          <a:graphicData uri="http://schemas.openxmlformats.org/drawingml/2006/chart">
            <c:chart xmlns:c="http://schemas.openxmlformats.org/drawingml/2006/chart" xmlns:r="http://schemas.openxmlformats.org/officeDocument/2006/relationships" r:id="rId6"/>
          </a:graphicData>
        </a:graphic>
      </p:graphicFrame>
      <p:sp>
        <p:nvSpPr>
          <p:cNvPr id="13" name="Rectángulo 12"/>
          <p:cNvSpPr/>
          <p:nvPr/>
        </p:nvSpPr>
        <p:spPr>
          <a:xfrm>
            <a:off x="2706081" y="5037506"/>
            <a:ext cx="1332008" cy="219612"/>
          </a:xfrm>
          <a:prstGeom prst="rect">
            <a:avLst/>
          </a:prstGeom>
        </p:spPr>
        <p:txBody>
          <a:bodyPr wrap="square">
            <a:spAutoFit/>
          </a:bodyPr>
          <a:lstStyle/>
          <a:p>
            <a:r>
              <a:rPr lang="es-MX" sz="827" dirty="0">
                <a:solidFill>
                  <a:srgbClr val="000000"/>
                </a:solidFill>
                <a:latin typeface="Arial" panose="020B0604020202020204" pitchFamily="34" charset="0"/>
                <a:cs typeface="Arial" panose="020B0604020202020204" pitchFamily="34" charset="0"/>
              </a:rPr>
              <a:t>Nota; INEGI (2014)</a:t>
            </a:r>
            <a:r>
              <a:rPr lang="es-MX" sz="827" dirty="0">
                <a:latin typeface="Arial" panose="020B0604020202020204" pitchFamily="34" charset="0"/>
                <a:cs typeface="Arial" panose="020B0604020202020204" pitchFamily="34" charset="0"/>
              </a:rPr>
              <a:t> </a:t>
            </a:r>
          </a:p>
        </p:txBody>
      </p:sp>
      <p:sp>
        <p:nvSpPr>
          <p:cNvPr id="3" name="CuadroTexto 2"/>
          <p:cNvSpPr txBox="1"/>
          <p:nvPr/>
        </p:nvSpPr>
        <p:spPr>
          <a:xfrm>
            <a:off x="1260077" y="5191942"/>
            <a:ext cx="8596845" cy="1009507"/>
          </a:xfrm>
          <a:prstGeom prst="rect">
            <a:avLst/>
          </a:prstGeom>
          <a:noFill/>
        </p:spPr>
        <p:txBody>
          <a:bodyPr wrap="square" rtlCol="0">
            <a:spAutoFit/>
          </a:bodyPr>
          <a:lstStyle/>
          <a:p>
            <a:pPr algn="just"/>
            <a:r>
              <a:rPr lang="es-MX" sz="1490" dirty="0" smtClean="0">
                <a:solidFill>
                  <a:srgbClr val="002060"/>
                </a:solidFill>
                <a:latin typeface="Arial" panose="020B0604020202020204" pitchFamily="34" charset="0"/>
                <a:cs typeface="Arial" panose="020B0604020202020204" pitchFamily="34" charset="0"/>
              </a:rPr>
              <a:t>Se eligió esta localidad por que se sitúa cercana a importantes áreas de impulso económico, tales como la explotación petrolera de Reforma Chiapas, las tierras de riego del plan </a:t>
            </a:r>
            <a:r>
              <a:rPr lang="es-MX" sz="1490" dirty="0" err="1" smtClean="0">
                <a:solidFill>
                  <a:srgbClr val="002060"/>
                </a:solidFill>
                <a:latin typeface="Arial" panose="020B0604020202020204" pitchFamily="34" charset="0"/>
                <a:cs typeface="Arial" panose="020B0604020202020204" pitchFamily="34" charset="0"/>
              </a:rPr>
              <a:t>Chontalpa</a:t>
            </a:r>
            <a:r>
              <a:rPr lang="es-MX" sz="1490" dirty="0" smtClean="0">
                <a:solidFill>
                  <a:srgbClr val="002060"/>
                </a:solidFill>
                <a:latin typeface="Arial" panose="020B0604020202020204" pitchFamily="34" charset="0"/>
                <a:cs typeface="Arial" panose="020B0604020202020204" pitchFamily="34" charset="0"/>
              </a:rPr>
              <a:t>, por ser la puerta de entrada al estado de Tabasco y su cercanía con la capital del estado y después de esta ser el segundo Generador de unidades económicas .</a:t>
            </a:r>
            <a:endParaRPr lang="es-MX" sz="149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1202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346006" y="976464"/>
            <a:ext cx="7004567" cy="4587426"/>
          </a:xfrm>
          <a:prstGeom prst="rect">
            <a:avLst/>
          </a:prstGeom>
        </p:spPr>
      </p:pic>
      <p:pic>
        <p:nvPicPr>
          <p:cNvPr id="5" name="Imagen 4"/>
          <p:cNvPicPr>
            <a:picLocks noChangeAspect="1"/>
          </p:cNvPicPr>
          <p:nvPr/>
        </p:nvPicPr>
        <p:blipFill>
          <a:blip r:embed="rId3"/>
          <a:stretch>
            <a:fillRect/>
          </a:stretch>
        </p:blipFill>
        <p:spPr>
          <a:xfrm>
            <a:off x="2677429" y="5810218"/>
            <a:ext cx="5035732" cy="225572"/>
          </a:xfrm>
          <a:prstGeom prst="rect">
            <a:avLst/>
          </a:prstGeom>
        </p:spPr>
      </p:pic>
    </p:spTree>
    <p:extLst>
      <p:ext uri="{BB962C8B-B14F-4D97-AF65-F5344CB8AC3E}">
        <p14:creationId xmlns:p14="http://schemas.microsoft.com/office/powerpoint/2010/main" val="25017770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7113" y="1963105"/>
            <a:ext cx="6426398" cy="299699"/>
          </a:xfrm>
        </p:spPr>
        <p:txBody>
          <a:bodyPr>
            <a:noAutofit/>
          </a:bodyPr>
          <a:lstStyle/>
          <a:p>
            <a:r>
              <a:rPr lang="es-MX" sz="1984" b="1" dirty="0">
                <a:latin typeface="Arial" pitchFamily="34" charset="0"/>
                <a:cs typeface="Arial" pitchFamily="34" charset="0"/>
              </a:rPr>
              <a:t>Hipótesis</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sp>
        <p:nvSpPr>
          <p:cNvPr id="8" name="7 Rectángulo"/>
          <p:cNvSpPr/>
          <p:nvPr/>
        </p:nvSpPr>
        <p:spPr>
          <a:xfrm>
            <a:off x="1260077" y="6370915"/>
            <a:ext cx="6697590" cy="11907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9" name="8 Rectángulo"/>
          <p:cNvSpPr/>
          <p:nvPr/>
        </p:nvSpPr>
        <p:spPr>
          <a:xfrm>
            <a:off x="1260078" y="6549529"/>
            <a:ext cx="7560469" cy="11907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0" name="9 CuadroTexto"/>
          <p:cNvSpPr txBox="1"/>
          <p:nvPr/>
        </p:nvSpPr>
        <p:spPr>
          <a:xfrm>
            <a:off x="1825267" y="6073227"/>
            <a:ext cx="6549165" cy="270523"/>
          </a:xfrm>
          <a:prstGeom prst="rect">
            <a:avLst/>
          </a:prstGeom>
          <a:noFill/>
        </p:spPr>
        <p:txBody>
          <a:bodyPr wrap="square" rtlCol="0">
            <a:spAutoFit/>
          </a:bodyPr>
          <a:lstStyle/>
          <a:p>
            <a:pPr algn="ctr"/>
            <a:r>
              <a:rPr lang="es-MX" sz="1158" dirty="0" err="1">
                <a:solidFill>
                  <a:schemeClr val="tx1">
                    <a:lumMod val="50000"/>
                    <a:lumOff val="50000"/>
                  </a:schemeClr>
                </a:solidFill>
              </a:rPr>
              <a:t>Levit</a:t>
            </a:r>
            <a:r>
              <a:rPr lang="es-MX" sz="1158" dirty="0">
                <a:solidFill>
                  <a:schemeClr val="tx1">
                    <a:lumMod val="50000"/>
                    <a:lumOff val="50000"/>
                  </a:schemeClr>
                </a:solidFill>
              </a:rPr>
              <a:t> Emmanuel de los Santos Colorado</a:t>
            </a:r>
          </a:p>
        </p:txBody>
      </p:sp>
      <p:sp>
        <p:nvSpPr>
          <p:cNvPr id="3" name="Rectángulo 2"/>
          <p:cNvSpPr/>
          <p:nvPr/>
        </p:nvSpPr>
        <p:spPr>
          <a:xfrm>
            <a:off x="372699" y="2457979"/>
            <a:ext cx="9200345" cy="1237839"/>
          </a:xfrm>
          <a:prstGeom prst="rect">
            <a:avLst/>
          </a:prstGeom>
        </p:spPr>
        <p:txBody>
          <a:bodyPr wrap="square">
            <a:spAutoFit/>
          </a:bodyPr>
          <a:lstStyle/>
          <a:p>
            <a:pPr marL="378013" algn="just">
              <a:lnSpc>
                <a:spcPct val="150000"/>
              </a:lnSpc>
            </a:pPr>
            <a:r>
              <a:rPr lang="es-MX" sz="1654" dirty="0">
                <a:solidFill>
                  <a:srgbClr val="002060"/>
                </a:solidFill>
                <a:latin typeface="Arial" panose="020B0604020202020204" pitchFamily="34" charset="0"/>
                <a:ea typeface="Calibri" panose="020F0502020204030204" pitchFamily="34" charset="0"/>
                <a:cs typeface="Arial" panose="020B0604020202020204" pitchFamily="34" charset="0"/>
              </a:rPr>
              <a:t>Hipótesis 1: El tamaño y la capacidad estructural de las empresas son considerados como  limitantes para acceso al crédito formal por parte de las Microempresas</a:t>
            </a:r>
          </a:p>
          <a:p>
            <a:pPr marL="378013" algn="just">
              <a:lnSpc>
                <a:spcPct val="150000"/>
              </a:lnSpc>
            </a:pPr>
            <a:r>
              <a:rPr lang="es-MX" sz="1654" dirty="0">
                <a:solidFill>
                  <a:srgbClr val="002060"/>
                </a:solidFill>
                <a:latin typeface="Arial" panose="020B0604020202020204" pitchFamily="34" charset="0"/>
                <a:ea typeface="Calibri" panose="020F0502020204030204" pitchFamily="34" charset="0"/>
                <a:cs typeface="Arial" panose="020B0604020202020204" pitchFamily="34" charset="0"/>
              </a:rPr>
              <a:t>Hipótesis 2: El desconocimiento sobre el proceso de gestión de crédito formal inhibe su uso.</a:t>
            </a:r>
          </a:p>
        </p:txBody>
      </p:sp>
      <p:pic>
        <p:nvPicPr>
          <p:cNvPr id="11" name="Imagen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12083" y="4109994"/>
            <a:ext cx="2173635" cy="1433339"/>
          </a:xfrm>
          <a:prstGeom prst="rect">
            <a:avLst/>
          </a:prstGeom>
        </p:spPr>
      </p:pic>
    </p:spTree>
    <p:extLst>
      <p:ext uri="{BB962C8B-B14F-4D97-AF65-F5344CB8AC3E}">
        <p14:creationId xmlns:p14="http://schemas.microsoft.com/office/powerpoint/2010/main" val="4102130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6403" y="148649"/>
            <a:ext cx="8694539" cy="889738"/>
          </a:xfrm>
        </p:spPr>
        <p:txBody>
          <a:bodyPr/>
          <a:lstStyle/>
          <a:p>
            <a:r>
              <a:rPr lang="es-MX" dirty="0" smtClean="0">
                <a:solidFill>
                  <a:srgbClr val="002060"/>
                </a:solidFill>
              </a:rPr>
              <a:t>Revisión de la literatura</a:t>
            </a:r>
            <a:endParaRPr lang="es-MX" dirty="0">
              <a:solidFill>
                <a:srgbClr val="002060"/>
              </a:solidFill>
            </a:endParaRPr>
          </a:p>
        </p:txBody>
      </p:sp>
      <p:sp>
        <p:nvSpPr>
          <p:cNvPr id="4" name="Rectángulo 3"/>
          <p:cNvSpPr/>
          <p:nvPr/>
        </p:nvSpPr>
        <p:spPr>
          <a:xfrm>
            <a:off x="693044" y="1085192"/>
            <a:ext cx="8977898" cy="6771084"/>
          </a:xfrm>
          <a:prstGeom prst="rect">
            <a:avLst/>
          </a:prstGeom>
        </p:spPr>
        <p:txBody>
          <a:bodyPr wrap="square">
            <a:spAutoFit/>
          </a:bodyPr>
          <a:lstStyle/>
          <a:p>
            <a:r>
              <a:rPr lang="es-MX" sz="1400" dirty="0">
                <a:solidFill>
                  <a:srgbClr val="002060"/>
                </a:solidFill>
                <a:latin typeface="Arial" panose="020B0604020202020204" pitchFamily="34" charset="0"/>
                <a:cs typeface="Arial" panose="020B0604020202020204" pitchFamily="34" charset="0"/>
              </a:rPr>
              <a:t>Haciendo un primer acercamiento en la revisión bibliográfica estableceremos, que el término  PYME y la clasificación de la cual haremos uso, nos indica, que de acuerdo al número empleados y monto de ingresos anuales en millones de pesos (</a:t>
            </a:r>
            <a:r>
              <a:rPr lang="es-MX" sz="1400" dirty="0" err="1">
                <a:solidFill>
                  <a:srgbClr val="002060"/>
                </a:solidFill>
                <a:latin typeface="Arial" panose="020B0604020202020204" pitchFamily="34" charset="0"/>
                <a:cs typeface="Arial" panose="020B0604020202020204" pitchFamily="34" charset="0"/>
              </a:rPr>
              <a:t>mdp</a:t>
            </a:r>
            <a:r>
              <a:rPr lang="es-MX" sz="1400" dirty="0">
                <a:solidFill>
                  <a:srgbClr val="002060"/>
                </a:solidFill>
                <a:latin typeface="Arial" panose="020B0604020202020204" pitchFamily="34" charset="0"/>
                <a:cs typeface="Arial" panose="020B0604020202020204" pitchFamily="34" charset="0"/>
              </a:rPr>
              <a:t>) consideraremos Microempresas, aquellas que tengan a su personal en un rango de 0 a 10 personas y un ingreso hasta $4 (</a:t>
            </a:r>
            <a:r>
              <a:rPr lang="es-MX" sz="1400" dirty="0" err="1">
                <a:solidFill>
                  <a:srgbClr val="002060"/>
                </a:solidFill>
                <a:latin typeface="Arial" panose="020B0604020202020204" pitchFamily="34" charset="0"/>
                <a:cs typeface="Arial" panose="020B0604020202020204" pitchFamily="34" charset="0"/>
              </a:rPr>
              <a:t>mdp</a:t>
            </a:r>
            <a:r>
              <a:rPr lang="es-MX" sz="1400" dirty="0">
                <a:solidFill>
                  <a:srgbClr val="002060"/>
                </a:solidFill>
                <a:latin typeface="Arial" panose="020B0604020202020204" pitchFamily="34" charset="0"/>
                <a:cs typeface="Arial" panose="020B0604020202020204" pitchFamily="34" charset="0"/>
              </a:rPr>
              <a:t>).  Pequeña empresa, aquellas que cuente con un rango entre  su personal de 11 a 50 e ingresos desde $4.01 hasta 100 (</a:t>
            </a:r>
            <a:r>
              <a:rPr lang="es-MX" sz="1400" dirty="0" err="1">
                <a:solidFill>
                  <a:srgbClr val="002060"/>
                </a:solidFill>
                <a:latin typeface="Arial" panose="020B0604020202020204" pitchFamily="34" charset="0"/>
                <a:cs typeface="Arial" panose="020B0604020202020204" pitchFamily="34" charset="0"/>
              </a:rPr>
              <a:t>mdp</a:t>
            </a:r>
            <a:r>
              <a:rPr lang="es-MX" sz="1400" dirty="0">
                <a:solidFill>
                  <a:srgbClr val="002060"/>
                </a:solidFill>
                <a:latin typeface="Arial" panose="020B0604020202020204" pitchFamily="34" charset="0"/>
                <a:cs typeface="Arial" panose="020B0604020202020204" pitchFamily="34" charset="0"/>
              </a:rPr>
              <a:t>).  Por último a las empresas que cuenten con un rango de personal de 51 a 250 personas o ingresos anuales desde $100.1 hasta $250 (</a:t>
            </a:r>
            <a:r>
              <a:rPr lang="es-MX" sz="1400" dirty="0" err="1">
                <a:solidFill>
                  <a:srgbClr val="002060"/>
                </a:solidFill>
                <a:latin typeface="Arial" panose="020B0604020202020204" pitchFamily="34" charset="0"/>
                <a:cs typeface="Arial" panose="020B0604020202020204" pitchFamily="34" charset="0"/>
              </a:rPr>
              <a:t>mdp</a:t>
            </a:r>
            <a:r>
              <a:rPr lang="es-MX" sz="1400" dirty="0">
                <a:solidFill>
                  <a:srgbClr val="002060"/>
                </a:solidFill>
                <a:latin typeface="Arial" panose="020B0604020202020204" pitchFamily="34" charset="0"/>
                <a:cs typeface="Arial" panose="020B0604020202020204" pitchFamily="34" charset="0"/>
              </a:rPr>
              <a:t>) serán considerada mediana empresa, en cualquiera de los tres sectores económicos; Industria Servicios y Comercio, los términos anteriormente  referidos son los proporcionados por el Instituto Nacional de Estadística y Geografía (INEGI, 2009, PP.12-13</a:t>
            </a:r>
            <a:r>
              <a:rPr lang="es-MX" sz="1400" dirty="0" smtClean="0">
                <a:solidFill>
                  <a:srgbClr val="002060"/>
                </a:solidFill>
                <a:latin typeface="Arial" panose="020B0604020202020204" pitchFamily="34" charset="0"/>
                <a:cs typeface="Arial" panose="020B0604020202020204" pitchFamily="34" charset="0"/>
              </a:rPr>
              <a:t>)</a:t>
            </a:r>
          </a:p>
          <a:p>
            <a:endParaRPr lang="es-MX" sz="1400" dirty="0">
              <a:solidFill>
                <a:srgbClr val="002060"/>
              </a:solidFill>
              <a:latin typeface="Arial" panose="020B0604020202020204" pitchFamily="34" charset="0"/>
              <a:cs typeface="Arial" panose="020B0604020202020204" pitchFamily="34" charset="0"/>
            </a:endParaRPr>
          </a:p>
          <a:p>
            <a:r>
              <a:rPr lang="es-MX" sz="1400" dirty="0">
                <a:solidFill>
                  <a:srgbClr val="002060"/>
                </a:solidFill>
                <a:latin typeface="Arial" panose="020B0604020202020204" pitchFamily="34" charset="0"/>
                <a:cs typeface="Arial" panose="020B0604020202020204" pitchFamily="34" charset="0"/>
              </a:rPr>
              <a:t>En términos del Análisis realizado es importante el poder establecer las bases sobre las cuales surge el crédito, sus antecedentes, clasificaciones, Morales, José, y Castro (2014)  hace una extensa investigación en relación al Crédito en todas sus vertientes, tanto en su recorrido a través de la historia donde nos dan a conocer los diferentes usos que esta herramienta desde su uso como medio para acrecentar las riquezas como lo hacían en le época helénica, hasta el uso por parte de los Romanos que lo utilizaban para apropiarse de las tierras cuando los campesinos no pagaban sus deudas o en los siglos XX y XXI como herramienta para reactivar la economía. En México el crédito surge con algunas variantes ya que para la iglesia la usura era considerada pecado y para la legislación civil consideraba usura la percepción de interés en los préstamos de dinero, pasando por formas como pagos por adelantado, Censo Consignativo, ventas a crédito, las garantías usadas en las operaciones de préstamos, el proceso de ejecución, ya en el México independiente surgen los primeros intentos para organizar diversas instituciones de crédito (PP 12-16). </a:t>
            </a:r>
            <a:endParaRPr lang="es-MX" sz="1400" dirty="0" smtClean="0">
              <a:solidFill>
                <a:srgbClr val="002060"/>
              </a:solidFill>
              <a:latin typeface="Arial" panose="020B0604020202020204" pitchFamily="34" charset="0"/>
              <a:cs typeface="Arial" panose="020B0604020202020204" pitchFamily="34" charset="0"/>
            </a:endParaRPr>
          </a:p>
          <a:p>
            <a:r>
              <a:rPr lang="es-MX" sz="1400" dirty="0">
                <a:solidFill>
                  <a:srgbClr val="002060"/>
                </a:solidFill>
                <a:latin typeface="Arial" panose="020B0604020202020204" pitchFamily="34" charset="0"/>
                <a:cs typeface="Arial" panose="020B0604020202020204" pitchFamily="34" charset="0"/>
              </a:rPr>
              <a:t>Considerando la relevancia que para las empresas tienen el financiamiento, </a:t>
            </a:r>
            <a:r>
              <a:rPr lang="es-MX" sz="1400" dirty="0" err="1">
                <a:solidFill>
                  <a:srgbClr val="002060"/>
                </a:solidFill>
                <a:latin typeface="Arial" panose="020B0604020202020204" pitchFamily="34" charset="0"/>
                <a:cs typeface="Arial" panose="020B0604020202020204" pitchFamily="34" charset="0"/>
              </a:rPr>
              <a:t>Lecuona</a:t>
            </a:r>
            <a:r>
              <a:rPr lang="es-MX" sz="1400" dirty="0">
                <a:solidFill>
                  <a:srgbClr val="002060"/>
                </a:solidFill>
                <a:latin typeface="Arial" panose="020B0604020202020204" pitchFamily="34" charset="0"/>
                <a:cs typeface="Arial" panose="020B0604020202020204" pitchFamily="34" charset="0"/>
              </a:rPr>
              <a:t> (2009) nos indica que “Los bancos comerciales y de desarrollo son las principales fuentes de fondos institucionales para las  PYMES (P.77). Y  Clavellina Miller (2013) menciona que “las instituciones bancarias juegan un papel muy importante en el financiamiento a las actividades productivas de las empresas pequeñas y medianas, que son las principales generadoras de empleo” (P.19). Y aun con la importancia que este sector tiene en la economía nacional existe muy poca canalización del crédito bancario con respecto al Producto Interno Bruto (P.I.B.), y se presentan determinadas problemáticas correspondientes a las dificultades para el otorgamiento de crédito estas problemáticas las describimos a continuación. </a:t>
            </a:r>
          </a:p>
          <a:p>
            <a:endParaRPr lang="es-MX" sz="1400" dirty="0">
              <a:solidFill>
                <a:srgbClr val="002060"/>
              </a:solidFill>
              <a:latin typeface="Arial" panose="020B0604020202020204" pitchFamily="34" charset="0"/>
              <a:cs typeface="Arial" panose="020B0604020202020204" pitchFamily="34" charset="0"/>
            </a:endParaRPr>
          </a:p>
          <a:p>
            <a:endParaRPr lang="es-MX" sz="1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7087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08868" y="445795"/>
            <a:ext cx="8524068" cy="7417415"/>
          </a:xfrm>
          <a:prstGeom prst="rect">
            <a:avLst/>
          </a:prstGeom>
        </p:spPr>
        <p:txBody>
          <a:bodyPr wrap="square">
            <a:spAutoFit/>
          </a:bodyPr>
          <a:lstStyle/>
          <a:p>
            <a:endParaRPr lang="es-MX" sz="1400" dirty="0">
              <a:solidFill>
                <a:srgbClr val="002060"/>
              </a:solidFill>
              <a:latin typeface="Arial" panose="020B0604020202020204" pitchFamily="34" charset="0"/>
              <a:cs typeface="Arial" panose="020B0604020202020204" pitchFamily="34" charset="0"/>
            </a:endParaRPr>
          </a:p>
          <a:p>
            <a:r>
              <a:rPr lang="es-MX" sz="1400" dirty="0">
                <a:solidFill>
                  <a:srgbClr val="002060"/>
                </a:solidFill>
                <a:latin typeface="Arial" panose="020B0604020202020204" pitchFamily="34" charset="0"/>
                <a:cs typeface="Arial" panose="020B0604020202020204" pitchFamily="34" charset="0"/>
              </a:rPr>
              <a:t>Las altas tasas de interés cargadas a las pequeñas empresas, y a que la banca de desarrollo ha asumido criterios de desarrollo comerciales de eficiencias y criterios de los </a:t>
            </a:r>
            <a:r>
              <a:rPr lang="es-MX" sz="1400" i="1" dirty="0">
                <a:solidFill>
                  <a:srgbClr val="002060"/>
                </a:solidFill>
                <a:latin typeface="Arial" panose="020B0604020202020204" pitchFamily="34" charset="0"/>
                <a:cs typeface="Arial" panose="020B0604020202020204" pitchFamily="34" charset="0"/>
              </a:rPr>
              <a:t>Acuerdos de Basilea II</a:t>
            </a:r>
            <a:r>
              <a:rPr lang="es-MX" sz="1400" dirty="0">
                <a:solidFill>
                  <a:srgbClr val="002060"/>
                </a:solidFill>
                <a:latin typeface="Arial" panose="020B0604020202020204" pitchFamily="34" charset="0"/>
                <a:cs typeface="Arial" panose="020B0604020202020204" pitchFamily="34" charset="0"/>
              </a:rPr>
              <a:t>, que hacen que esta se concentre en los grandes operaciones, a desincentivado el crédito a las pequeñas empresas (Ortiz y Cabello, 2009)</a:t>
            </a:r>
          </a:p>
          <a:p>
            <a:r>
              <a:rPr lang="es-MX" sz="1400" dirty="0">
                <a:solidFill>
                  <a:srgbClr val="002060"/>
                </a:solidFill>
                <a:latin typeface="Arial" panose="020B0604020202020204" pitchFamily="34" charset="0"/>
                <a:cs typeface="Arial" panose="020B0604020202020204" pitchFamily="34" charset="0"/>
              </a:rPr>
              <a:t>	</a:t>
            </a:r>
            <a:r>
              <a:rPr lang="es-MX" sz="1400" dirty="0" err="1">
                <a:solidFill>
                  <a:srgbClr val="002060"/>
                </a:solidFill>
                <a:latin typeface="Arial" panose="020B0604020202020204" pitchFamily="34" charset="0"/>
                <a:cs typeface="Arial" panose="020B0604020202020204" pitchFamily="34" charset="0"/>
              </a:rPr>
              <a:t>Lecuona</a:t>
            </a:r>
            <a:r>
              <a:rPr lang="es-MX" sz="1400" dirty="0">
                <a:solidFill>
                  <a:srgbClr val="002060"/>
                </a:solidFill>
                <a:latin typeface="Arial" panose="020B0604020202020204" pitchFamily="34" charset="0"/>
                <a:cs typeface="Arial" panose="020B0604020202020204" pitchFamily="34" charset="0"/>
              </a:rPr>
              <a:t> (2009) afirma que según las instituciones bancarias, la reducida  operatividad del crédito a las Pymes está dado por factores estructurales, como por ejemplo; falta de información confiable sobre las empresas, altos costos transaccionales, información asimétrica y selección adversa, daño moral, dependencias de esquemas de crédito basados en las garantías, Deficiencia del sistema jurídico, pérdida de relaciones bancos-empresas, , costos elevados del crédito MIPYME  que contrae su demanda y la informalidad extendida y creciente en la economía. (PP. 79-82). Estos y otros  factores dificultan el otorgamiento de crédito a este sector y de alguna manera constituye una de las razones por las cuales las pymes tienen que acceder a otros tipos de financiamiento que puedan contribuir al desarrollo de sus operaciones</a:t>
            </a:r>
            <a:r>
              <a:rPr lang="es-MX" sz="1400" dirty="0" smtClean="0">
                <a:solidFill>
                  <a:srgbClr val="002060"/>
                </a:solidFill>
                <a:latin typeface="Arial" panose="020B0604020202020204" pitchFamily="34" charset="0"/>
                <a:cs typeface="Arial" panose="020B0604020202020204" pitchFamily="34" charset="0"/>
              </a:rPr>
              <a:t>.</a:t>
            </a:r>
          </a:p>
          <a:p>
            <a:r>
              <a:rPr lang="es-MX" sz="1400" dirty="0">
                <a:solidFill>
                  <a:srgbClr val="002060"/>
                </a:solidFill>
                <a:latin typeface="Arial" panose="020B0604020202020204" pitchFamily="34" charset="0"/>
                <a:cs typeface="Arial" panose="020B0604020202020204" pitchFamily="34" charset="0"/>
              </a:rPr>
              <a:t>En el contexto de las investigaciones realizadas referentes al financiamiento de las empresas, podemos determinar distintas teorías que tratan de validar la forma en la que se estructura el capital, dichos estudios se han llevado a efecto desde distintas perspectivas y debido al gran número de teorías desarrolladas es necesario establecer sus análisis a través de grupos clasificados de la siguiente manera; teorías de la irrelevancia, teorías del equilibrio, modelos estáticos y dinámicos, y teorías de asimetría de la información, dicha clasificación es realizada por Soto (2011) y de acuerdo a sus investigaciones pudo determinar ciertos factores que determinan el tipo de financiamiento elegido por las empresas en el contexto de las empresas Pequeñas y Medianas empresas Familiares PYMEF en México.</a:t>
            </a:r>
          </a:p>
          <a:p>
            <a:r>
              <a:rPr lang="es-MX" sz="1400" dirty="0">
                <a:solidFill>
                  <a:srgbClr val="002060"/>
                </a:solidFill>
                <a:latin typeface="Arial" panose="020B0604020202020204" pitchFamily="34" charset="0"/>
                <a:cs typeface="Arial" panose="020B0604020202020204" pitchFamily="34" charset="0"/>
              </a:rPr>
              <a:t>Algunos estudios actuales en relación al crédito en México tratan de investigar si realmente es la escasez del crédito uno de los principales problemas que no les permite ser competitivos en el entorno actual de la Reforma Financiera, como los llevados a efecto por (Gómez et al., 2009; </a:t>
            </a:r>
            <a:r>
              <a:rPr lang="es-MX" sz="1400" dirty="0" err="1">
                <a:solidFill>
                  <a:srgbClr val="002060"/>
                </a:solidFill>
                <a:latin typeface="Arial" panose="020B0604020202020204" pitchFamily="34" charset="0"/>
                <a:cs typeface="Arial" panose="020B0604020202020204" pitchFamily="34" charset="0"/>
              </a:rPr>
              <a:t>Lecuona</a:t>
            </a:r>
            <a:r>
              <a:rPr lang="es-MX" sz="1400" dirty="0">
                <a:solidFill>
                  <a:srgbClr val="002060"/>
                </a:solidFill>
                <a:latin typeface="Arial" panose="020B0604020202020204" pitchFamily="34" charset="0"/>
                <a:cs typeface="Arial" panose="020B0604020202020204" pitchFamily="34" charset="0"/>
              </a:rPr>
              <a:t>, 2009; Sánchez, 2015) en la que determinan que ahora como hace ya mucho tiempo según los empresarios la banca comercial y de desarrollo no son sus principales fuentes de financiamiento, así como ubicar las condiciones en las que se realiza el financiamiento a las PYMES y dentro de estos trabajos se realizan algunas recomendaciones como “La reforma financiera, simultáneamente con el crédito, debe impulsar una mayor competencia entre los bancos comerciales, que reduzcan las comisiones cobradas por sus servicios, al igual reducir la enorme diferencia que prevalece entre sus tasas de interés activas y pasivas” (Sánchez, 2015, p.35).  </a:t>
            </a:r>
          </a:p>
          <a:p>
            <a:endParaRPr lang="es-MX" sz="1400" dirty="0">
              <a:solidFill>
                <a:srgbClr val="002060"/>
              </a:solidFill>
              <a:latin typeface="Arial" panose="020B0604020202020204" pitchFamily="34" charset="0"/>
              <a:cs typeface="Arial" panose="020B0604020202020204" pitchFamily="34" charset="0"/>
            </a:endParaRPr>
          </a:p>
          <a:p>
            <a:endParaRPr lang="es-MX" sz="1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59857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7113" y="1963105"/>
            <a:ext cx="6426398" cy="299699"/>
          </a:xfrm>
        </p:spPr>
        <p:txBody>
          <a:bodyPr>
            <a:noAutofit/>
          </a:bodyPr>
          <a:lstStyle/>
          <a:p>
            <a:r>
              <a:rPr lang="es-MX" sz="1984" b="1" dirty="0">
                <a:latin typeface="Arial" pitchFamily="34" charset="0"/>
                <a:cs typeface="Arial" pitchFamily="34" charset="0"/>
              </a:rPr>
              <a:t>Diseño Metodológico</a:t>
            </a:r>
          </a:p>
        </p:txBody>
      </p:sp>
      <p:sp>
        <p:nvSpPr>
          <p:cNvPr id="3" name="2 Subtítulo"/>
          <p:cNvSpPr>
            <a:spLocks noGrp="1"/>
          </p:cNvSpPr>
          <p:nvPr>
            <p:ph type="subTitle" idx="1"/>
          </p:nvPr>
        </p:nvSpPr>
        <p:spPr>
          <a:xfrm>
            <a:off x="244916" y="2095385"/>
            <a:ext cx="9647584" cy="3512734"/>
          </a:xfrm>
        </p:spPr>
        <p:txBody>
          <a:bodyPr>
            <a:noAutofit/>
          </a:bodyPr>
          <a:lstStyle/>
          <a:p>
            <a:pPr indent="371713" algn="just">
              <a:lnSpc>
                <a:spcPct val="150000"/>
              </a:lnSpc>
            </a:pP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Partiremos de una investigación no experimental, de tipo </a:t>
            </a:r>
            <a:r>
              <a:rPr lang="es-MX" sz="1323" dirty="0" err="1">
                <a:solidFill>
                  <a:srgbClr val="002060"/>
                </a:solidFill>
                <a:latin typeface="Arial" panose="020B0604020202020204" pitchFamily="34" charset="0"/>
                <a:ea typeface="Calibri" panose="020F0502020204030204" pitchFamily="34" charset="0"/>
                <a:cs typeface="Arial" panose="020B0604020202020204" pitchFamily="34" charset="0"/>
              </a:rPr>
              <a:t>transeccional</a:t>
            </a: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 o transversal, a través del uso del  método inductivo, con el enfoque de proceso de investigación  desarrollado por Hernández, Fernández, y Baptista, (2014).</a:t>
            </a:r>
          </a:p>
          <a:p>
            <a:pPr indent="371713" algn="just">
              <a:lnSpc>
                <a:spcPct val="150000"/>
              </a:lnSpc>
            </a:pP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El enfoque a través del cual será desarrollada esta investigación es de tipo mixto con un diseño explicativo secuencial DEXPLIS según Hernández et al., (2014)  la cual se realizará en dos momentos, en la primera etapa,  de tipo cuantitativo, se realizará a  través de la aplicación del instrumento: </a:t>
            </a:r>
            <a:r>
              <a:rPr lang="es-MX" sz="1323" i="1" dirty="0">
                <a:solidFill>
                  <a:srgbClr val="002060"/>
                </a:solidFill>
                <a:latin typeface="Arial" panose="020B0604020202020204" pitchFamily="34" charset="0"/>
                <a:ea typeface="Calibri" panose="020F0502020204030204" pitchFamily="34" charset="0"/>
                <a:cs typeface="Arial" panose="020B0604020202020204" pitchFamily="34" charset="0"/>
              </a:rPr>
              <a:t>Identificación de los obstáculos que enfrenta la PYME para la aprobación de un crédito bancario</a:t>
            </a: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  construido por la Dra. Alicia Gómez Martínez catedrática de la Facultad de Contaduría pública de la Benemérita Universidad Autónoma de Puebla, con el que ya se cuenta la autorización para su uso. El cual será aplicado a los microempresarios que conforman la muestra determinada.</a:t>
            </a:r>
          </a:p>
          <a:p>
            <a:pPr algn="just">
              <a:lnSpc>
                <a:spcPct val="150000"/>
              </a:lnSpc>
            </a:pP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La segunda etapa de tipo cualitativo se realizará a partir de la realización de dos grupos de enfoque. El primer grupo estará conformado por microempresarios usuarios potenciales de financiamiento crediticio formal. El segundo grupo estará integrado por funcionarios de alto nivel de las empresas del sector financiero que otorguen financiamiento crediticio a microempresas en el área geográfica de análisis, esto con el objetivo de contrastar las diferencias en cuanto a las mismas dimensiones utilizadas en el análisis cuantitativo.</a:t>
            </a:r>
            <a:endParaRPr lang="es-MX" sz="1323" dirty="0">
              <a:solidFill>
                <a:srgbClr val="002060"/>
              </a:solidFill>
              <a:latin typeface="Arial" panose="020B0604020202020204" pitchFamily="34" charset="0"/>
              <a:cs typeface="Arial" panose="020B0604020202020204" pitchFamily="34"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sp>
        <p:nvSpPr>
          <p:cNvPr id="8" name="7 Rectángulo"/>
          <p:cNvSpPr/>
          <p:nvPr/>
        </p:nvSpPr>
        <p:spPr>
          <a:xfrm>
            <a:off x="1260077" y="6370915"/>
            <a:ext cx="6697590" cy="11907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9" name="8 Rectángulo"/>
          <p:cNvSpPr/>
          <p:nvPr/>
        </p:nvSpPr>
        <p:spPr>
          <a:xfrm>
            <a:off x="1260078" y="6549529"/>
            <a:ext cx="7560469" cy="11907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0" name="9 CuadroTexto"/>
          <p:cNvSpPr txBox="1"/>
          <p:nvPr/>
        </p:nvSpPr>
        <p:spPr>
          <a:xfrm>
            <a:off x="1825267" y="6073227"/>
            <a:ext cx="6549165" cy="270523"/>
          </a:xfrm>
          <a:prstGeom prst="rect">
            <a:avLst/>
          </a:prstGeom>
          <a:noFill/>
        </p:spPr>
        <p:txBody>
          <a:bodyPr wrap="square" rtlCol="0">
            <a:spAutoFit/>
          </a:bodyPr>
          <a:lstStyle/>
          <a:p>
            <a:pPr algn="ctr"/>
            <a:r>
              <a:rPr lang="es-MX" sz="1158" dirty="0" err="1">
                <a:solidFill>
                  <a:schemeClr val="tx1">
                    <a:lumMod val="50000"/>
                    <a:lumOff val="50000"/>
                  </a:schemeClr>
                </a:solidFill>
              </a:rPr>
              <a:t>Levit</a:t>
            </a:r>
            <a:r>
              <a:rPr lang="es-MX" sz="1158" dirty="0">
                <a:solidFill>
                  <a:schemeClr val="tx1">
                    <a:lumMod val="50000"/>
                    <a:lumOff val="50000"/>
                  </a:schemeClr>
                </a:solidFill>
              </a:rPr>
              <a:t> Emmanuel de los Santos Colorado</a:t>
            </a:r>
          </a:p>
        </p:txBody>
      </p:sp>
    </p:spTree>
    <p:extLst>
      <p:ext uri="{BB962C8B-B14F-4D97-AF65-F5344CB8AC3E}">
        <p14:creationId xmlns:p14="http://schemas.microsoft.com/office/powerpoint/2010/main" val="1886611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7113" y="1963105"/>
            <a:ext cx="6426398" cy="299699"/>
          </a:xfrm>
        </p:spPr>
        <p:txBody>
          <a:bodyPr>
            <a:noAutofit/>
          </a:bodyPr>
          <a:lstStyle/>
          <a:p>
            <a:r>
              <a:rPr lang="es-MX" sz="1984" b="1" dirty="0">
                <a:latin typeface="Arial" pitchFamily="34" charset="0"/>
                <a:cs typeface="Arial" pitchFamily="34" charset="0"/>
              </a:rPr>
              <a:t>Índice Tentativo</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sp>
        <p:nvSpPr>
          <p:cNvPr id="8" name="7 Rectángulo"/>
          <p:cNvSpPr/>
          <p:nvPr/>
        </p:nvSpPr>
        <p:spPr>
          <a:xfrm>
            <a:off x="1260077" y="6370915"/>
            <a:ext cx="6697590" cy="11907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9" name="8 Rectángulo"/>
          <p:cNvSpPr/>
          <p:nvPr/>
        </p:nvSpPr>
        <p:spPr>
          <a:xfrm>
            <a:off x="1260078" y="6549529"/>
            <a:ext cx="7560469" cy="11907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6" name="15 Rectángulo"/>
          <p:cNvSpPr/>
          <p:nvPr/>
        </p:nvSpPr>
        <p:spPr>
          <a:xfrm>
            <a:off x="1408503" y="417129"/>
            <a:ext cx="7263619" cy="1925014"/>
          </a:xfrm>
          <a:prstGeom prst="rect">
            <a:avLst/>
          </a:prstGeom>
        </p:spPr>
        <p:txBody>
          <a:bodyPr wrap="square">
            <a:spAutoFit/>
          </a:bodyPr>
          <a:lstStyle/>
          <a:p>
            <a:endParaRPr lang="es-MX" sz="1158" b="1" dirty="0">
              <a:latin typeface="Arial" panose="020B0604020202020204" pitchFamily="34" charset="0"/>
              <a:cs typeface="Arial" panose="020B0604020202020204" pitchFamily="34" charset="0"/>
            </a:endParaRPr>
          </a:p>
          <a:p>
            <a:endParaRPr lang="es-MX" sz="1158" b="1" dirty="0">
              <a:latin typeface="Arial" panose="020B0604020202020204" pitchFamily="34" charset="0"/>
              <a:cs typeface="Arial" panose="020B0604020202020204" pitchFamily="34" charset="0"/>
            </a:endParaRPr>
          </a:p>
          <a:p>
            <a:endParaRPr lang="es-MX" sz="1158" b="1" dirty="0">
              <a:latin typeface="Arial" panose="020B0604020202020204" pitchFamily="34" charset="0"/>
              <a:cs typeface="Arial" panose="020B0604020202020204" pitchFamily="34" charset="0"/>
            </a:endParaRPr>
          </a:p>
          <a:p>
            <a:endParaRPr lang="es-MX" sz="1158" b="1" dirty="0">
              <a:latin typeface="Arial" panose="020B0604020202020204" pitchFamily="34" charset="0"/>
              <a:cs typeface="Arial" panose="020B0604020202020204" pitchFamily="34" charset="0"/>
            </a:endParaRPr>
          </a:p>
          <a:p>
            <a:endParaRPr lang="es-MX" sz="1158" b="1" dirty="0">
              <a:latin typeface="Arial" panose="020B0604020202020204" pitchFamily="34" charset="0"/>
              <a:cs typeface="Arial" panose="020B0604020202020204" pitchFamily="34" charset="0"/>
            </a:endParaRPr>
          </a:p>
          <a:p>
            <a:endParaRPr lang="es-MX" sz="1158" b="1" dirty="0">
              <a:latin typeface="Arial" panose="020B0604020202020204" pitchFamily="34" charset="0"/>
              <a:cs typeface="Arial" panose="020B0604020202020204" pitchFamily="34" charset="0"/>
            </a:endParaRPr>
          </a:p>
          <a:p>
            <a:endParaRPr lang="es-MX" sz="1158" b="1" dirty="0">
              <a:latin typeface="Arial" panose="020B0604020202020204" pitchFamily="34" charset="0"/>
              <a:cs typeface="Arial" panose="020B0604020202020204" pitchFamily="34" charset="0"/>
            </a:endParaRPr>
          </a:p>
          <a:p>
            <a:endParaRPr lang="es-MX" sz="1158" b="1" dirty="0">
              <a:latin typeface="Arial" panose="020B0604020202020204" pitchFamily="34" charset="0"/>
              <a:cs typeface="Arial" panose="020B0604020202020204" pitchFamily="34" charset="0"/>
            </a:endParaRPr>
          </a:p>
          <a:p>
            <a:endParaRPr lang="es-MX" sz="1158" b="1" dirty="0">
              <a:latin typeface="Arial" panose="020B0604020202020204" pitchFamily="34" charset="0"/>
              <a:cs typeface="Arial" panose="020B0604020202020204" pitchFamily="34" charset="0"/>
            </a:endParaRPr>
          </a:p>
          <a:p>
            <a:pPr lvl="1"/>
            <a:r>
              <a:rPr lang="sq-AL" sz="1488" dirty="0"/>
              <a:t> </a:t>
            </a:r>
            <a:endParaRPr lang="es-MX" sz="1488" dirty="0"/>
          </a:p>
        </p:txBody>
      </p:sp>
      <p:sp>
        <p:nvSpPr>
          <p:cNvPr id="3" name="Rectángulo 2"/>
          <p:cNvSpPr/>
          <p:nvPr/>
        </p:nvSpPr>
        <p:spPr>
          <a:xfrm>
            <a:off x="1825269" y="2029528"/>
            <a:ext cx="5337313" cy="4293227"/>
          </a:xfrm>
          <a:prstGeom prst="rect">
            <a:avLst/>
          </a:prstGeom>
        </p:spPr>
        <p:txBody>
          <a:bodyPr wrap="square">
            <a:spAutoFit/>
          </a:bodyPr>
          <a:lstStyle/>
          <a:p>
            <a:pPr marL="283510" indent="-283510">
              <a:lnSpc>
                <a:spcPct val="150000"/>
              </a:lnSpc>
              <a:buFont typeface="Symbol" panose="05050102010706020507" pitchFamily="18" charset="2"/>
              <a:buChar char=""/>
            </a:pPr>
            <a:r>
              <a:rPr lang="es-MX" sz="827" dirty="0">
                <a:latin typeface="Arial" panose="020B0604020202020204" pitchFamily="34" charset="0"/>
                <a:ea typeface="Calibri" panose="020F0502020204030204" pitchFamily="34" charset="0"/>
                <a:cs typeface="Arial" panose="020B0604020202020204" pitchFamily="34" charset="0"/>
              </a:rPr>
              <a:t>Introducción</a:t>
            </a:r>
          </a:p>
          <a:p>
            <a:pPr marL="283510" indent="-283510">
              <a:lnSpc>
                <a:spcPct val="150000"/>
              </a:lnSpc>
              <a:buFont typeface="Symbol" panose="05050102010706020507" pitchFamily="18" charset="2"/>
              <a:buChar char=""/>
            </a:pPr>
            <a:r>
              <a:rPr lang="es-MX" sz="827" dirty="0">
                <a:latin typeface="Arial" panose="020B0604020202020204" pitchFamily="34" charset="0"/>
                <a:ea typeface="Calibri" panose="020F0502020204030204" pitchFamily="34" charset="0"/>
                <a:cs typeface="Arial" panose="020B0604020202020204" pitchFamily="34" charset="0"/>
              </a:rPr>
              <a:t>Antecedentes: marco contextual</a:t>
            </a:r>
          </a:p>
          <a:p>
            <a:pPr marL="756026">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Planteamiento del problema </a:t>
            </a:r>
          </a:p>
          <a:p>
            <a:pPr marL="756026">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Justificación </a:t>
            </a:r>
          </a:p>
          <a:p>
            <a:pPr marL="756026">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Objetivos, (general y específicos), </a:t>
            </a:r>
          </a:p>
          <a:p>
            <a:pPr marL="756026">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Hipótesis </a:t>
            </a:r>
            <a:r>
              <a:rPr lang="es-MX" sz="827" dirty="0" err="1">
                <a:latin typeface="Arial" panose="020B0604020202020204" pitchFamily="34" charset="0"/>
                <a:ea typeface="Calibri" panose="020F0502020204030204" pitchFamily="34" charset="0"/>
                <a:cs typeface="Arial" panose="020B0604020202020204" pitchFamily="34" charset="0"/>
              </a:rPr>
              <a:t>ó</a:t>
            </a:r>
            <a:r>
              <a:rPr lang="es-MX" sz="827" dirty="0">
                <a:latin typeface="Arial" panose="020B0604020202020204" pitchFamily="34" charset="0"/>
                <a:ea typeface="Calibri" panose="020F0502020204030204" pitchFamily="34" charset="0"/>
                <a:cs typeface="Arial" panose="020B0604020202020204" pitchFamily="34" charset="0"/>
              </a:rPr>
              <a:t> supuestos (variables) </a:t>
            </a:r>
          </a:p>
          <a:p>
            <a:pPr marL="756026">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Delimitación del campo de estudio.</a:t>
            </a:r>
          </a:p>
          <a:p>
            <a:pPr marL="756026">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 </a:t>
            </a:r>
          </a:p>
          <a:p>
            <a:pPr marL="283510" indent="-283510">
              <a:lnSpc>
                <a:spcPct val="150000"/>
              </a:lnSpc>
              <a:buFont typeface="Symbol" panose="05050102010706020507" pitchFamily="18" charset="2"/>
              <a:buChar char=""/>
            </a:pPr>
            <a:r>
              <a:rPr lang="es-MX" sz="827" dirty="0">
                <a:latin typeface="Arial" panose="020B0604020202020204" pitchFamily="34" charset="0"/>
                <a:ea typeface="Calibri" panose="020F0502020204030204" pitchFamily="34" charset="0"/>
                <a:cs typeface="Arial" panose="020B0604020202020204" pitchFamily="34" charset="0"/>
              </a:rPr>
              <a:t>Revisión de la literatura </a:t>
            </a:r>
            <a:r>
              <a:rPr lang="es-MX" sz="827" dirty="0" err="1">
                <a:latin typeface="Arial" panose="020B0604020202020204" pitchFamily="34" charset="0"/>
                <a:ea typeface="Calibri" panose="020F0502020204030204" pitchFamily="34" charset="0"/>
                <a:cs typeface="Arial" panose="020B0604020202020204" pitchFamily="34" charset="0"/>
              </a:rPr>
              <a:t>ó</a:t>
            </a:r>
            <a:r>
              <a:rPr lang="es-MX" sz="827" dirty="0">
                <a:latin typeface="Arial" panose="020B0604020202020204" pitchFamily="34" charset="0"/>
                <a:ea typeface="Calibri" panose="020F0502020204030204" pitchFamily="34" charset="0"/>
                <a:cs typeface="Arial" panose="020B0604020202020204" pitchFamily="34" charset="0"/>
              </a:rPr>
              <a:t> Marco de referencia: teórico, conceptual, jurídico e histórico. Se desglosará en varios capítulos (dos o tres, describiendo las teorías, conceptos y temas a investigar)</a:t>
            </a:r>
          </a:p>
          <a:p>
            <a:pPr marL="283510" indent="-283510">
              <a:lnSpc>
                <a:spcPct val="150000"/>
              </a:lnSpc>
              <a:buFont typeface="Symbol" panose="05050102010706020507" pitchFamily="18" charset="2"/>
              <a:buChar char=""/>
            </a:pPr>
            <a:r>
              <a:rPr lang="es-MX" sz="827" dirty="0">
                <a:latin typeface="Arial" panose="020B0604020202020204" pitchFamily="34" charset="0"/>
                <a:ea typeface="Calibri" panose="020F0502020204030204" pitchFamily="34" charset="0"/>
                <a:cs typeface="Arial" panose="020B0604020202020204" pitchFamily="34" charset="0"/>
              </a:rPr>
              <a:t>Marco metodológico</a:t>
            </a:r>
          </a:p>
          <a:p>
            <a:pPr marL="756026" algn="just">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Tipo de investigación, </a:t>
            </a:r>
          </a:p>
          <a:p>
            <a:pPr marL="756026" algn="just">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Método de investigación, </a:t>
            </a:r>
          </a:p>
          <a:p>
            <a:pPr marL="756026" algn="just">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Enfoque de la investigación, </a:t>
            </a:r>
          </a:p>
          <a:p>
            <a:pPr marL="756026" algn="just">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Diseño de la investigación, </a:t>
            </a:r>
          </a:p>
          <a:p>
            <a:pPr marL="756026" algn="just">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Población y muestra, </a:t>
            </a:r>
          </a:p>
          <a:p>
            <a:pPr marL="756026" algn="just">
              <a:lnSpc>
                <a:spcPct val="150000"/>
              </a:lnSpc>
            </a:pPr>
            <a:r>
              <a:rPr lang="es-MX" sz="827" dirty="0">
                <a:latin typeface="Arial" panose="020B0604020202020204" pitchFamily="34" charset="0"/>
                <a:ea typeface="Calibri" panose="020F0502020204030204" pitchFamily="34" charset="0"/>
                <a:cs typeface="Arial" panose="020B0604020202020204" pitchFamily="34" charset="0"/>
              </a:rPr>
              <a:t>Técnica(s) e Instrumentos</a:t>
            </a:r>
          </a:p>
          <a:p>
            <a:pPr marL="283510" indent="-283510">
              <a:lnSpc>
                <a:spcPct val="150000"/>
              </a:lnSpc>
              <a:buFont typeface="Symbol" panose="05050102010706020507" pitchFamily="18" charset="2"/>
              <a:buChar char=""/>
            </a:pPr>
            <a:r>
              <a:rPr lang="es-MX" sz="827" dirty="0">
                <a:latin typeface="Arial" panose="020B0604020202020204" pitchFamily="34" charset="0"/>
                <a:ea typeface="Calibri" panose="020F0502020204030204" pitchFamily="34" charset="0"/>
                <a:cs typeface="Arial" panose="020B0604020202020204" pitchFamily="34" charset="0"/>
              </a:rPr>
              <a:t>Análisis y discusión de los resultados (propuesta) (recomendaciones)</a:t>
            </a:r>
          </a:p>
          <a:p>
            <a:pPr marL="283510" indent="-283510">
              <a:lnSpc>
                <a:spcPct val="150000"/>
              </a:lnSpc>
              <a:buFont typeface="Symbol" panose="05050102010706020507" pitchFamily="18" charset="2"/>
              <a:buChar char=""/>
            </a:pPr>
            <a:r>
              <a:rPr lang="es-MX" sz="827" dirty="0">
                <a:latin typeface="Arial" panose="020B0604020202020204" pitchFamily="34" charset="0"/>
                <a:ea typeface="Calibri" panose="020F0502020204030204" pitchFamily="34" charset="0"/>
                <a:cs typeface="Arial" panose="020B0604020202020204" pitchFamily="34" charset="0"/>
              </a:rPr>
              <a:t>Conclusiones </a:t>
            </a:r>
          </a:p>
          <a:p>
            <a:pPr marL="283510" indent="-283510">
              <a:lnSpc>
                <a:spcPct val="150000"/>
              </a:lnSpc>
              <a:buFont typeface="Symbol" panose="05050102010706020507" pitchFamily="18" charset="2"/>
              <a:buChar char=""/>
            </a:pPr>
            <a:r>
              <a:rPr lang="es-MX" sz="827" dirty="0">
                <a:latin typeface="Arial" panose="020B0604020202020204" pitchFamily="34" charset="0"/>
                <a:ea typeface="Calibri" panose="020F0502020204030204" pitchFamily="34" charset="0"/>
                <a:cs typeface="Arial" panose="020B0604020202020204" pitchFamily="34" charset="0"/>
              </a:rPr>
              <a:t>Referencias </a:t>
            </a:r>
          </a:p>
          <a:p>
            <a:pPr marL="283510" indent="-283510" algn="just">
              <a:lnSpc>
                <a:spcPct val="150000"/>
              </a:lnSpc>
              <a:buFont typeface="Symbol" panose="05050102010706020507" pitchFamily="18" charset="2"/>
              <a:buChar char=""/>
            </a:pPr>
            <a:r>
              <a:rPr lang="es-MX" sz="827" dirty="0">
                <a:latin typeface="Arial" panose="020B0604020202020204" pitchFamily="34" charset="0"/>
                <a:ea typeface="Calibri" panose="020F0502020204030204" pitchFamily="34" charset="0"/>
                <a:cs typeface="Arial" panose="020B0604020202020204" pitchFamily="34" charset="0"/>
              </a:rPr>
              <a:t>Apéndices </a:t>
            </a:r>
            <a:r>
              <a:rPr lang="es-MX" sz="827" dirty="0">
                <a:solidFill>
                  <a:srgbClr val="000000"/>
                </a:solidFill>
                <a:latin typeface="Arial" panose="020B0604020202020204" pitchFamily="34" charset="0"/>
                <a:ea typeface="Calibri" panose="020F0502020204030204" pitchFamily="34" charset="0"/>
                <a:cs typeface="Arial" panose="020B0604020202020204" pitchFamily="34" charset="0"/>
              </a:rPr>
              <a:t>(opcional en este apartado las Tablas y Figuras)</a:t>
            </a:r>
            <a:endParaRPr lang="es-MX" sz="827" dirty="0">
              <a:latin typeface="Arial" panose="020B0604020202020204" pitchFamily="34" charset="0"/>
              <a:ea typeface="Calibri" panose="020F0502020204030204" pitchFamily="34" charset="0"/>
              <a:cs typeface="Arial" panose="020B0604020202020204" pitchFamily="34" charset="0"/>
            </a:endParaRPr>
          </a:p>
          <a:p>
            <a:pPr marL="283510" indent="-283510">
              <a:lnSpc>
                <a:spcPct val="150000"/>
              </a:lnSpc>
              <a:buFont typeface="Symbol" panose="05050102010706020507" pitchFamily="18" charset="2"/>
              <a:buChar char=""/>
            </a:pPr>
            <a:r>
              <a:rPr lang="es-MX" sz="827" dirty="0">
                <a:latin typeface="Arial" panose="020B0604020202020204" pitchFamily="34" charset="0"/>
                <a:ea typeface="Calibri" panose="020F0502020204030204" pitchFamily="34" charset="0"/>
                <a:cs typeface="Arial" panose="020B0604020202020204" pitchFamily="34" charset="0"/>
              </a:rPr>
              <a:t>Glosario de términos</a:t>
            </a:r>
          </a:p>
        </p:txBody>
      </p:sp>
      <p:sp>
        <p:nvSpPr>
          <p:cNvPr id="10" name="9 CuadroTexto"/>
          <p:cNvSpPr txBox="1"/>
          <p:nvPr/>
        </p:nvSpPr>
        <p:spPr>
          <a:xfrm>
            <a:off x="1825267" y="6073227"/>
            <a:ext cx="6549165" cy="270523"/>
          </a:xfrm>
          <a:prstGeom prst="rect">
            <a:avLst/>
          </a:prstGeom>
          <a:noFill/>
        </p:spPr>
        <p:txBody>
          <a:bodyPr wrap="square" rtlCol="0">
            <a:spAutoFit/>
          </a:bodyPr>
          <a:lstStyle/>
          <a:p>
            <a:pPr algn="ctr"/>
            <a:r>
              <a:rPr lang="es-MX" sz="1158" dirty="0" err="1">
                <a:solidFill>
                  <a:schemeClr val="tx1">
                    <a:lumMod val="50000"/>
                    <a:lumOff val="50000"/>
                  </a:schemeClr>
                </a:solidFill>
              </a:rPr>
              <a:t>Levit</a:t>
            </a:r>
            <a:r>
              <a:rPr lang="es-MX" sz="1158" dirty="0">
                <a:solidFill>
                  <a:schemeClr val="tx1">
                    <a:lumMod val="50000"/>
                    <a:lumOff val="50000"/>
                  </a:schemeClr>
                </a:solidFill>
              </a:rPr>
              <a:t> Emmanuel de los Santos Colorado</a:t>
            </a:r>
          </a:p>
        </p:txBody>
      </p:sp>
    </p:spTree>
    <p:extLst>
      <p:ext uri="{BB962C8B-B14F-4D97-AF65-F5344CB8AC3E}">
        <p14:creationId xmlns:p14="http://schemas.microsoft.com/office/powerpoint/2010/main" val="315070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7113" y="1963105"/>
            <a:ext cx="6426398" cy="299699"/>
          </a:xfrm>
        </p:spPr>
        <p:txBody>
          <a:bodyPr>
            <a:noAutofit/>
          </a:bodyPr>
          <a:lstStyle/>
          <a:p>
            <a:r>
              <a:rPr lang="es-MX" sz="1984" b="1" dirty="0" smtClean="0">
                <a:latin typeface="Arial" pitchFamily="34" charset="0"/>
                <a:cs typeface="Arial" pitchFamily="34" charset="0"/>
              </a:rPr>
              <a:t>Referencias</a:t>
            </a:r>
            <a:endParaRPr lang="es-MX" sz="1984" b="1" dirty="0">
              <a:latin typeface="Arial" pitchFamily="34" charset="0"/>
              <a:cs typeface="Arial" pitchFamily="34"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sp>
        <p:nvSpPr>
          <p:cNvPr id="8" name="7 Rectángulo"/>
          <p:cNvSpPr/>
          <p:nvPr/>
        </p:nvSpPr>
        <p:spPr>
          <a:xfrm>
            <a:off x="1260077" y="6370915"/>
            <a:ext cx="6697590" cy="11907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9" name="8 Rectángulo"/>
          <p:cNvSpPr/>
          <p:nvPr/>
        </p:nvSpPr>
        <p:spPr>
          <a:xfrm>
            <a:off x="1260078" y="6549529"/>
            <a:ext cx="7560469" cy="11907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0" name="9 CuadroTexto"/>
          <p:cNvSpPr txBox="1"/>
          <p:nvPr/>
        </p:nvSpPr>
        <p:spPr>
          <a:xfrm>
            <a:off x="1686504" y="6063452"/>
            <a:ext cx="6549165" cy="270523"/>
          </a:xfrm>
          <a:prstGeom prst="rect">
            <a:avLst/>
          </a:prstGeom>
          <a:noFill/>
        </p:spPr>
        <p:txBody>
          <a:bodyPr wrap="square" rtlCol="0">
            <a:spAutoFit/>
          </a:bodyPr>
          <a:lstStyle/>
          <a:p>
            <a:pPr algn="ctr"/>
            <a:r>
              <a:rPr lang="es-MX" sz="1158" dirty="0" err="1">
                <a:solidFill>
                  <a:schemeClr val="tx1">
                    <a:lumMod val="50000"/>
                    <a:lumOff val="50000"/>
                  </a:schemeClr>
                </a:solidFill>
              </a:rPr>
              <a:t>Levit</a:t>
            </a:r>
            <a:r>
              <a:rPr lang="es-MX" sz="1158" dirty="0">
                <a:solidFill>
                  <a:schemeClr val="tx1">
                    <a:lumMod val="50000"/>
                    <a:lumOff val="50000"/>
                  </a:schemeClr>
                </a:solidFill>
              </a:rPr>
              <a:t> Emmanuel de los Santos Colorado</a:t>
            </a:r>
          </a:p>
        </p:txBody>
      </p:sp>
      <p:sp>
        <p:nvSpPr>
          <p:cNvPr id="12" name="Rectángulo 11"/>
          <p:cNvSpPr/>
          <p:nvPr/>
        </p:nvSpPr>
        <p:spPr>
          <a:xfrm>
            <a:off x="2417736" y="2112954"/>
            <a:ext cx="7439185" cy="4662815"/>
          </a:xfrm>
          <a:prstGeom prst="rect">
            <a:avLst/>
          </a:prstGeom>
        </p:spPr>
        <p:txBody>
          <a:bodyPr wrap="square">
            <a:spAutoFit/>
          </a:bodyPr>
          <a:lstStyle/>
          <a:p>
            <a:pPr marL="304800" indent="-304800">
              <a:lnSpc>
                <a:spcPct val="150000"/>
              </a:lnSpc>
              <a:spcAft>
                <a:spcPts val="0"/>
              </a:spcAft>
            </a:pPr>
            <a:r>
              <a:rPr lang="es-MX" dirty="0">
                <a:latin typeface="Times New Roman" panose="02020603050405020304" pitchFamily="18" charset="0"/>
                <a:ea typeface="Calibri" panose="020F0502020204030204" pitchFamily="34" charset="0"/>
                <a:cs typeface="Times New Roman" panose="02020603050405020304" pitchFamily="18" charset="0"/>
              </a:rPr>
              <a:t>Camino, D., Lara, J., Diciembre, E. N., General, A., Unidas, N., &amp; </a:t>
            </a:r>
            <a:r>
              <a:rPr lang="es-MX" dirty="0" err="1">
                <a:latin typeface="Times New Roman" panose="02020603050405020304" pitchFamily="18" charset="0"/>
                <a:ea typeface="Calibri" panose="020F0502020204030204" pitchFamily="34" charset="0"/>
                <a:cs typeface="Times New Roman" panose="02020603050405020304" pitchFamily="18" charset="0"/>
              </a:rPr>
              <a:t>Microcr</a:t>
            </a:r>
            <a:r>
              <a:rPr lang="es-MX" dirty="0">
                <a:latin typeface="Times New Roman" panose="02020603050405020304" pitchFamily="18" charset="0"/>
                <a:ea typeface="Calibri" panose="020F0502020204030204" pitchFamily="34" charset="0"/>
                <a:cs typeface="Times New Roman" panose="02020603050405020304" pitchFamily="18" charset="0"/>
              </a:rPr>
              <a:t>, E. (2004). </a:t>
            </a:r>
            <a:r>
              <a:rPr lang="es-MX" dirty="0" err="1">
                <a:latin typeface="Times New Roman" panose="02020603050405020304" pitchFamily="18" charset="0"/>
                <a:ea typeface="Calibri" panose="020F0502020204030204" pitchFamily="34" charset="0"/>
                <a:cs typeface="Times New Roman" panose="02020603050405020304" pitchFamily="18" charset="0"/>
              </a:rPr>
              <a:t>Microfinanzas</a:t>
            </a:r>
            <a:r>
              <a:rPr lang="es-MX" dirty="0">
                <a:latin typeface="Times New Roman" panose="02020603050405020304" pitchFamily="18" charset="0"/>
                <a:ea typeface="Calibri" panose="020F0502020204030204" pitchFamily="34" charset="0"/>
                <a:cs typeface="Times New Roman" panose="02020603050405020304" pitchFamily="18" charset="0"/>
              </a:rPr>
              <a:t> y desarrollo económico en América Latina : El papel de las instituciones, 83–106.</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marL="304800" indent="-304800">
              <a:lnSpc>
                <a:spcPct val="150000"/>
              </a:lnSpc>
              <a:spcAft>
                <a:spcPts val="0"/>
              </a:spcAft>
            </a:pPr>
            <a:r>
              <a:rPr lang="es-MX" dirty="0" err="1">
                <a:latin typeface="Times New Roman" panose="02020603050405020304" pitchFamily="18" charset="0"/>
                <a:ea typeface="Calibri" panose="020F0502020204030204" pitchFamily="34" charset="0"/>
                <a:cs typeface="Times New Roman" panose="02020603050405020304" pitchFamily="18" charset="0"/>
              </a:rPr>
              <a:t>Cesaratto</a:t>
            </a:r>
            <a:r>
              <a:rPr lang="es-MX" dirty="0">
                <a:latin typeface="Times New Roman" panose="02020603050405020304" pitchFamily="18" charset="0"/>
                <a:ea typeface="Calibri" panose="020F0502020204030204" pitchFamily="34" charset="0"/>
                <a:cs typeface="Times New Roman" panose="02020603050405020304" pitchFamily="18" charset="0"/>
              </a:rPr>
              <a:t>, S. (2016). La financiación inicial y final en el circuito monetario y la teoría de la demanda efectiva. </a:t>
            </a:r>
            <a:r>
              <a:rPr lang="es-MX" i="1" dirty="0">
                <a:latin typeface="Times New Roman" panose="02020603050405020304" pitchFamily="18" charset="0"/>
                <a:ea typeface="Calibri" panose="020F0502020204030204" pitchFamily="34" charset="0"/>
                <a:cs typeface="Times New Roman" panose="02020603050405020304" pitchFamily="18" charset="0"/>
              </a:rPr>
              <a:t>Revista de </a:t>
            </a:r>
            <a:r>
              <a:rPr lang="es-MX" i="1" dirty="0" err="1">
                <a:latin typeface="Times New Roman" panose="02020603050405020304" pitchFamily="18" charset="0"/>
                <a:ea typeface="Calibri" panose="020F0502020204030204" pitchFamily="34" charset="0"/>
                <a:cs typeface="Times New Roman" panose="02020603050405020304" pitchFamily="18" charset="0"/>
              </a:rPr>
              <a:t>Economia</a:t>
            </a:r>
            <a:r>
              <a:rPr lang="es-MX" i="1" dirty="0">
                <a:latin typeface="Times New Roman" panose="02020603050405020304" pitchFamily="18" charset="0"/>
                <a:ea typeface="Calibri" panose="020F0502020204030204" pitchFamily="34" charset="0"/>
                <a:cs typeface="Times New Roman" panose="02020603050405020304" pitchFamily="18" charset="0"/>
              </a:rPr>
              <a:t> Institucional</a:t>
            </a:r>
            <a:r>
              <a:rPr lang="es-MX" dirty="0">
                <a:latin typeface="Times New Roman" panose="02020603050405020304" pitchFamily="18" charset="0"/>
                <a:ea typeface="Calibri" panose="020F0502020204030204" pitchFamily="34" charset="0"/>
                <a:cs typeface="Times New Roman" panose="02020603050405020304" pitchFamily="18" charset="0"/>
              </a:rPr>
              <a:t>, </a:t>
            </a:r>
            <a:r>
              <a:rPr lang="es-MX" i="1" dirty="0">
                <a:latin typeface="Times New Roman" panose="02020603050405020304" pitchFamily="18" charset="0"/>
                <a:ea typeface="Calibri" panose="020F0502020204030204" pitchFamily="34" charset="0"/>
                <a:cs typeface="Times New Roman" panose="02020603050405020304" pitchFamily="18" charset="0"/>
              </a:rPr>
              <a:t>18</a:t>
            </a:r>
            <a:r>
              <a:rPr lang="es-MX" dirty="0">
                <a:latin typeface="Times New Roman" panose="02020603050405020304" pitchFamily="18" charset="0"/>
                <a:ea typeface="Calibri" panose="020F0502020204030204" pitchFamily="34" charset="0"/>
                <a:cs typeface="Times New Roman" panose="02020603050405020304" pitchFamily="18" charset="0"/>
              </a:rPr>
              <a:t>(35), 47–78. https://doi.org/10.18601/01245996.v18n35.04</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marL="304800" indent="-304800">
              <a:lnSpc>
                <a:spcPct val="150000"/>
              </a:lnSpc>
              <a:spcAft>
                <a:spcPts val="0"/>
              </a:spcAft>
            </a:pPr>
            <a:r>
              <a:rPr lang="es-MX" dirty="0">
                <a:latin typeface="Times New Roman" panose="02020603050405020304" pitchFamily="18" charset="0"/>
                <a:ea typeface="Calibri" panose="020F0502020204030204" pitchFamily="34" charset="0"/>
                <a:cs typeface="Times New Roman" panose="02020603050405020304" pitchFamily="18" charset="0"/>
              </a:rPr>
              <a:t>Clavellina Miller, J. L. (2013). Crédito bancario y crecimiento económico en México. </a:t>
            </a:r>
            <a:r>
              <a:rPr lang="es-MX" i="1" dirty="0">
                <a:latin typeface="Times New Roman" panose="02020603050405020304" pitchFamily="18" charset="0"/>
                <a:ea typeface="Calibri" panose="020F0502020204030204" pitchFamily="34" charset="0"/>
                <a:cs typeface="Times New Roman" panose="02020603050405020304" pitchFamily="18" charset="0"/>
              </a:rPr>
              <a:t>Economía Informa</a:t>
            </a:r>
            <a:r>
              <a:rPr lang="es-MX" dirty="0">
                <a:latin typeface="Times New Roman" panose="02020603050405020304" pitchFamily="18" charset="0"/>
                <a:ea typeface="Calibri" panose="020F0502020204030204" pitchFamily="34" charset="0"/>
                <a:cs typeface="Times New Roman" panose="02020603050405020304" pitchFamily="18" charset="0"/>
              </a:rPr>
              <a:t>, </a:t>
            </a:r>
            <a:r>
              <a:rPr lang="es-MX" i="1" dirty="0">
                <a:latin typeface="Times New Roman" panose="02020603050405020304" pitchFamily="18" charset="0"/>
                <a:ea typeface="Calibri" panose="020F0502020204030204" pitchFamily="34" charset="0"/>
                <a:cs typeface="Times New Roman" panose="02020603050405020304" pitchFamily="18" charset="0"/>
              </a:rPr>
              <a:t>378</a:t>
            </a:r>
            <a:r>
              <a:rPr lang="es-MX" dirty="0">
                <a:latin typeface="Times New Roman" panose="02020603050405020304" pitchFamily="18" charset="0"/>
                <a:ea typeface="Calibri" panose="020F0502020204030204" pitchFamily="34" charset="0"/>
                <a:cs typeface="Times New Roman" panose="02020603050405020304" pitchFamily="18" charset="0"/>
              </a:rPr>
              <a:t>, 14–36. https://doi.org/10.1016/S0185-0849(13)71306-9</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marL="304800" indent="-304800">
              <a:lnSpc>
                <a:spcPct val="150000"/>
              </a:lnSpc>
              <a:spcAft>
                <a:spcPts val="0"/>
              </a:spcAft>
            </a:pPr>
            <a:r>
              <a:rPr lang="es-MX" dirty="0" err="1">
                <a:latin typeface="Times New Roman" panose="02020603050405020304" pitchFamily="18" charset="0"/>
                <a:ea typeface="Calibri" panose="020F0502020204030204" pitchFamily="34" charset="0"/>
                <a:cs typeface="Times New Roman" panose="02020603050405020304" pitchFamily="18" charset="0"/>
              </a:rPr>
              <a:t>ConsejoNacionaldeInclusionFinanciera</a:t>
            </a:r>
            <a:r>
              <a:rPr lang="es-MX" dirty="0">
                <a:latin typeface="Times New Roman" panose="02020603050405020304" pitchFamily="18" charset="0"/>
                <a:ea typeface="Calibri" panose="020F0502020204030204" pitchFamily="34" charset="0"/>
                <a:cs typeface="Times New Roman" panose="02020603050405020304" pitchFamily="18" charset="0"/>
              </a:rPr>
              <a:t>. (2016). </a:t>
            </a:r>
            <a:r>
              <a:rPr lang="es-MX" i="1" dirty="0">
                <a:latin typeface="Times New Roman" panose="02020603050405020304" pitchFamily="18" charset="0"/>
                <a:ea typeface="Calibri" panose="020F0502020204030204" pitchFamily="34" charset="0"/>
                <a:cs typeface="Times New Roman" panose="02020603050405020304" pitchFamily="18" charset="0"/>
              </a:rPr>
              <a:t>Reporte Nacional de </a:t>
            </a:r>
            <a:r>
              <a:rPr lang="es-MX" i="1" dirty="0" err="1">
                <a:latin typeface="Times New Roman" panose="02020603050405020304" pitchFamily="18" charset="0"/>
                <a:ea typeface="Calibri" panose="020F0502020204030204" pitchFamily="34" charset="0"/>
                <a:cs typeface="Times New Roman" panose="02020603050405020304" pitchFamily="18" charset="0"/>
              </a:rPr>
              <a:t>Inclusiòn</a:t>
            </a:r>
            <a:r>
              <a:rPr lang="es-MX" i="1" dirty="0">
                <a:latin typeface="Times New Roman" panose="02020603050405020304" pitchFamily="18" charset="0"/>
                <a:ea typeface="Calibri" panose="020F0502020204030204" pitchFamily="34" charset="0"/>
                <a:cs typeface="Times New Roman" panose="02020603050405020304" pitchFamily="18" charset="0"/>
              </a:rPr>
              <a:t> Financiera</a:t>
            </a:r>
            <a:r>
              <a:rPr lang="es-MX" dirty="0">
                <a:latin typeface="Times New Roman" panose="02020603050405020304" pitchFamily="18" charset="0"/>
                <a:ea typeface="Calibri" panose="020F0502020204030204" pitchFamily="34" charset="0"/>
                <a:cs typeface="Times New Roman" panose="02020603050405020304" pitchFamily="18" charset="0"/>
              </a:rPr>
              <a:t>. </a:t>
            </a:r>
            <a:r>
              <a:rPr lang="es-MX" dirty="0" err="1">
                <a:latin typeface="Times New Roman" panose="02020603050405020304" pitchFamily="18" charset="0"/>
                <a:ea typeface="Calibri" panose="020F0502020204030204" pitchFamily="34" charset="0"/>
                <a:cs typeface="Times New Roman" panose="02020603050405020304" pitchFamily="18" charset="0"/>
              </a:rPr>
              <a:t>Mèxico</a:t>
            </a:r>
            <a:r>
              <a:rPr lang="es-MX" dirty="0" smtClean="0">
                <a:latin typeface="Times New Roman" panose="02020603050405020304" pitchFamily="18" charset="0"/>
                <a:ea typeface="Calibri" panose="020F0502020204030204" pitchFamily="34" charset="0"/>
                <a:cs typeface="Times New Roman" panose="02020603050405020304" pitchFamily="18" charset="0"/>
              </a:rPr>
              <a:t>.</a:t>
            </a:r>
            <a:endParaRPr lang="es-MX" sz="1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23343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393466" y="947466"/>
            <a:ext cx="7687159" cy="5909310"/>
          </a:xfrm>
          <a:prstGeom prst="rect">
            <a:avLst/>
          </a:prstGeom>
        </p:spPr>
        <p:txBody>
          <a:bodyPr wrap="square">
            <a:spAutoFit/>
          </a:bodyPr>
          <a:lstStyle/>
          <a:p>
            <a:r>
              <a:rPr lang="es-MX" dirty="0"/>
              <a:t>Directorio Nacional de Unidades Económicas. DENUE. (2014). Censos Económicos 2014. </a:t>
            </a:r>
            <a:r>
              <a:rPr lang="es-MX" dirty="0" err="1"/>
              <a:t>Retrieved</a:t>
            </a:r>
            <a:r>
              <a:rPr lang="es-MX" dirty="0"/>
              <a:t> </a:t>
            </a:r>
            <a:r>
              <a:rPr lang="es-MX" dirty="0" err="1"/>
              <a:t>from</a:t>
            </a:r>
            <a:r>
              <a:rPr lang="es-MX" dirty="0"/>
              <a:t> http://www.beta.inegi.org.mx/app/mapa/denue/#</a:t>
            </a:r>
          </a:p>
          <a:p>
            <a:r>
              <a:rPr lang="es-MX" dirty="0" err="1"/>
              <a:t>Goetz</a:t>
            </a:r>
            <a:r>
              <a:rPr lang="es-MX" dirty="0"/>
              <a:t>, J. P., &amp; </a:t>
            </a:r>
            <a:r>
              <a:rPr lang="es-MX" dirty="0" err="1"/>
              <a:t>LeCompte</a:t>
            </a:r>
            <a:r>
              <a:rPr lang="es-MX" dirty="0"/>
              <a:t>, M. D. (1988). </a:t>
            </a:r>
            <a:r>
              <a:rPr lang="es-MX" dirty="0" err="1"/>
              <a:t>Etnografia</a:t>
            </a:r>
            <a:r>
              <a:rPr lang="es-MX" dirty="0"/>
              <a:t> y Diseño Cualitativo en Investigación Educativa. Madrid, España: Ediciones Morata, S.A.</a:t>
            </a:r>
          </a:p>
          <a:p>
            <a:r>
              <a:rPr lang="es-MX" dirty="0"/>
              <a:t>Gómez, A., García, D., &amp; Marín, S. (2009). Restricciones a la financiación de la pyme en México : una aproximación empírica. Análisis Económico.</a:t>
            </a:r>
          </a:p>
          <a:p>
            <a:r>
              <a:rPr lang="es-MX" dirty="0"/>
              <a:t>Hernández, R., Fernández, C., &amp; Baptista, P. (2014). Metodología de la investigación (Sexta </a:t>
            </a:r>
            <a:r>
              <a:rPr lang="es-MX" dirty="0" err="1"/>
              <a:t>edic</a:t>
            </a:r>
            <a:r>
              <a:rPr lang="es-MX" dirty="0"/>
              <a:t>). México.</a:t>
            </a:r>
          </a:p>
          <a:p>
            <a:r>
              <a:rPr lang="es-MX" dirty="0"/>
              <a:t>INEGI. (2009). Micro, pequeña, mediana y gran empresa: estratificación de los establecimientos. Censos Económicos 2009. Censos Económicos 2009. https://doi.org/970-13-4739-0</a:t>
            </a:r>
          </a:p>
          <a:p>
            <a:r>
              <a:rPr lang="es-MX" dirty="0"/>
              <a:t>INEGI. (2014). Micro, pequeña y gran empresa Estratificación de los establecimientos. México.</a:t>
            </a:r>
          </a:p>
          <a:p>
            <a:r>
              <a:rPr lang="es-MX" dirty="0"/>
              <a:t>INEGI. (2016). Estructura Económica de Tabasco en síntesis. México.</a:t>
            </a:r>
          </a:p>
          <a:p>
            <a:r>
              <a:rPr lang="es-MX" dirty="0"/>
              <a:t>Instituto Nacional de </a:t>
            </a:r>
            <a:r>
              <a:rPr lang="es-MX" dirty="0" err="1"/>
              <a:t>Estadistica</a:t>
            </a:r>
            <a:r>
              <a:rPr lang="es-MX" dirty="0"/>
              <a:t> y </a:t>
            </a:r>
            <a:r>
              <a:rPr lang="es-MX" dirty="0" err="1"/>
              <a:t>Geografia</a:t>
            </a:r>
            <a:r>
              <a:rPr lang="es-MX" dirty="0"/>
              <a:t>, INEGI; Instituto Nacional del Emprendedor, </a:t>
            </a:r>
            <a:r>
              <a:rPr lang="es-MX" dirty="0" err="1"/>
              <a:t>INADEM;Banco</a:t>
            </a:r>
            <a:r>
              <a:rPr lang="es-MX" dirty="0"/>
              <a:t> Nacional de Comercio Exterior, B. (2016). SE DIFUNDEN ESTADÍSTICAS DETALLADAS SOBRE LAS MICRO, PEQUEÑAS Y MEDIANAS EMPRESAS DEL PAÍS.</a:t>
            </a:r>
          </a:p>
          <a:p>
            <a:r>
              <a:rPr lang="es-MX" dirty="0"/>
              <a:t>Keynes, J. M. (1936). Teoría general de la ocupación, el interés y el dinero (7ma ed.). </a:t>
            </a:r>
            <a:r>
              <a:rPr lang="es-MX" dirty="0" err="1"/>
              <a:t>Mexico</a:t>
            </a:r>
            <a:r>
              <a:rPr lang="es-MX" dirty="0" smtClean="0"/>
              <a:t>.</a:t>
            </a:r>
            <a:endParaRPr lang="es-MX" dirty="0"/>
          </a:p>
        </p:txBody>
      </p:sp>
    </p:spTree>
    <p:extLst>
      <p:ext uri="{BB962C8B-B14F-4D97-AF65-F5344CB8AC3E}">
        <p14:creationId xmlns:p14="http://schemas.microsoft.com/office/powerpoint/2010/main" val="28187856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324746" y="235982"/>
            <a:ext cx="7755879" cy="7848302"/>
          </a:xfrm>
          <a:prstGeom prst="rect">
            <a:avLst/>
          </a:prstGeom>
        </p:spPr>
        <p:txBody>
          <a:bodyPr wrap="square">
            <a:spAutoFit/>
          </a:bodyPr>
          <a:lstStyle/>
          <a:p>
            <a:r>
              <a:rPr lang="es-MX" dirty="0" err="1"/>
              <a:t>Lecuona</a:t>
            </a:r>
            <a:r>
              <a:rPr lang="es-MX" dirty="0"/>
              <a:t>, R. (2009). El financiamiento a las Pymes en México: La experiencia reciente. Economía, UNAM, 69–91. </a:t>
            </a:r>
            <a:r>
              <a:rPr lang="es-MX" dirty="0" err="1"/>
              <a:t>Retrieved</a:t>
            </a:r>
            <a:r>
              <a:rPr lang="es-MX" dirty="0"/>
              <a:t> </a:t>
            </a:r>
            <a:r>
              <a:rPr lang="es-MX" dirty="0" err="1"/>
              <a:t>from</a:t>
            </a:r>
            <a:r>
              <a:rPr lang="es-MX" dirty="0"/>
              <a:t> http://revistas.unam.mx/index.php/ecu/article/view/2975</a:t>
            </a:r>
          </a:p>
          <a:p>
            <a:r>
              <a:rPr lang="es-MX" dirty="0" err="1"/>
              <a:t>Ludwin</a:t>
            </a:r>
            <a:r>
              <a:rPr lang="es-MX" dirty="0"/>
              <a:t>, V. (1936). </a:t>
            </a:r>
            <a:r>
              <a:rPr lang="es-MX" dirty="0" err="1"/>
              <a:t>Toría</a:t>
            </a:r>
            <a:r>
              <a:rPr lang="es-MX" dirty="0"/>
              <a:t> del dinero y el crédito (M. Aguilar). Madrid.</a:t>
            </a:r>
          </a:p>
          <a:p>
            <a:r>
              <a:rPr lang="es-MX" dirty="0" err="1"/>
              <a:t>Martinez</a:t>
            </a:r>
            <a:r>
              <a:rPr lang="es-MX" dirty="0"/>
              <a:t>, M. (2011). Ciencia y arte en la metodología cualitativa. (2a ed.). México: Trillas.</a:t>
            </a:r>
          </a:p>
          <a:p>
            <a:r>
              <a:rPr lang="es-MX" dirty="0" err="1"/>
              <a:t>Mcleay</a:t>
            </a:r>
            <a:r>
              <a:rPr lang="es-MX" dirty="0"/>
              <a:t>, M., Radia, A., &amp; Thomas, R. (2015). LA CREACIÓN DE DINERO EN LA ECONOMÍA MODERNA. Revista de </a:t>
            </a:r>
            <a:r>
              <a:rPr lang="es-MX" dirty="0" err="1"/>
              <a:t>Economia</a:t>
            </a:r>
            <a:r>
              <a:rPr lang="es-MX" dirty="0"/>
              <a:t> Institucional, 355–383.</a:t>
            </a:r>
          </a:p>
          <a:p>
            <a:r>
              <a:rPr lang="es-MX" dirty="0"/>
              <a:t>Morales, A., José, C., &amp; Castro, A. M. (</a:t>
            </a:r>
            <a:r>
              <a:rPr lang="es-MX" dirty="0" err="1"/>
              <a:t>n.d</a:t>
            </a:r>
            <a:r>
              <a:rPr lang="es-MX" dirty="0"/>
              <a:t>.). CRÉDITO Y COBRANZA. </a:t>
            </a:r>
            <a:r>
              <a:rPr lang="es-MX" dirty="0" err="1"/>
              <a:t>Retrieved</a:t>
            </a:r>
            <a:r>
              <a:rPr lang="es-MX" dirty="0"/>
              <a:t> </a:t>
            </a:r>
            <a:r>
              <a:rPr lang="es-MX" dirty="0" err="1"/>
              <a:t>from</a:t>
            </a:r>
            <a:r>
              <a:rPr lang="es-MX" dirty="0"/>
              <a:t> http://www.editorialpatria.com.mx/pdffiles/9786074383652.pdf</a:t>
            </a:r>
          </a:p>
          <a:p>
            <a:r>
              <a:rPr lang="es-MX" dirty="0"/>
              <a:t>Ortiz, E., &amp; Cabello, A. (2009). Banca Social Y Mercados Incompletos, XXIV, 99–128.</a:t>
            </a:r>
          </a:p>
          <a:p>
            <a:r>
              <a:rPr lang="es-MX" dirty="0"/>
              <a:t>Rivera, J. (2002). TEORIA SOBRE LA ESTRUCTURA DE CAPITAL. Estudios Gerenciales, 31–59.</a:t>
            </a:r>
          </a:p>
          <a:p>
            <a:r>
              <a:rPr lang="es-MX" dirty="0"/>
              <a:t>Sánchez, G. (2015). La Reforma Financiera y uso del crédito en el desarrollo de las empresas en México. Economía Informa, 394, 23–37. https://doi.org/10.1016/j.ecin.2015.09.004</a:t>
            </a:r>
          </a:p>
          <a:p>
            <a:r>
              <a:rPr lang="es-MX" dirty="0"/>
              <a:t>Soto, P. G. (2011). Determinantes de la estructura de capital en la pequeña y mediana empresa familiar en México 1, 57(3), 67–96.</a:t>
            </a:r>
          </a:p>
          <a:p>
            <a:r>
              <a:rPr lang="es-MX" dirty="0"/>
              <a:t>Velázquez, G., Cerón, I., &amp; Rodríguez, C. (2016). Importancia y participación de las MIPYMES en la economía mexicana.</a:t>
            </a:r>
          </a:p>
          <a:p>
            <a:r>
              <a:rPr lang="es-MX" dirty="0" err="1"/>
              <a:t>Women’s</a:t>
            </a:r>
            <a:r>
              <a:rPr lang="es-MX" dirty="0"/>
              <a:t> </a:t>
            </a:r>
            <a:r>
              <a:rPr lang="es-MX" dirty="0" err="1"/>
              <a:t>World</a:t>
            </a:r>
            <a:r>
              <a:rPr lang="es-MX" dirty="0"/>
              <a:t> </a:t>
            </a:r>
            <a:r>
              <a:rPr lang="es-MX" dirty="0" err="1"/>
              <a:t>Banking</a:t>
            </a:r>
            <a:r>
              <a:rPr lang="es-MX" dirty="0"/>
              <a:t>. (2014). Crédito Individual para Microempresas en México: Un Estudio sobre las Limitaciones y las Oportunidades En asociación con McGraw Hill </a:t>
            </a:r>
            <a:r>
              <a:rPr lang="es-MX" dirty="0" err="1"/>
              <a:t>Financial</a:t>
            </a:r>
            <a:r>
              <a:rPr lang="es-MX" dirty="0"/>
              <a:t>. </a:t>
            </a:r>
            <a:r>
              <a:rPr lang="es-MX" dirty="0" err="1"/>
              <a:t>Retrieved</a:t>
            </a:r>
            <a:r>
              <a:rPr lang="es-MX" dirty="0"/>
              <a:t> </a:t>
            </a:r>
            <a:r>
              <a:rPr lang="es-MX" dirty="0" err="1"/>
              <a:t>from</a:t>
            </a:r>
            <a:r>
              <a:rPr lang="es-MX" dirty="0"/>
              <a:t> http://www.womensworldbanking.org/wp-content/uploads/2014/10/WomensWorldBanking-Microenterprise-Individual-Lending-Mexico-Spanish.pdf</a:t>
            </a:r>
          </a:p>
        </p:txBody>
      </p:sp>
    </p:spTree>
    <p:extLst>
      <p:ext uri="{BB962C8B-B14F-4D97-AF65-F5344CB8AC3E}">
        <p14:creationId xmlns:p14="http://schemas.microsoft.com/office/powerpoint/2010/main" val="32919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Imagen 32">
            <a:extLst>
              <a:ext uri="{FF2B5EF4-FFF2-40B4-BE49-F238E27FC236}">
                <a16:creationId xmlns:a16="http://schemas.microsoft.com/office/drawing/2014/main" id="{2E6720D3-59EF-45D8-A2E6-0C58178C9A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077" y="2604166"/>
            <a:ext cx="7560469" cy="4254024"/>
          </a:xfrm>
          <a:prstGeom prst="rect">
            <a:avLst/>
          </a:prstGeom>
        </p:spPr>
      </p:pic>
      <p:grpSp>
        <p:nvGrpSpPr>
          <p:cNvPr id="12" name="Grupo 11">
            <a:extLst>
              <a:ext uri="{FF2B5EF4-FFF2-40B4-BE49-F238E27FC236}">
                <a16:creationId xmlns:a16="http://schemas.microsoft.com/office/drawing/2014/main" id="{14B9807B-037A-4489-A56A-55ED9CDEC8E3}"/>
              </a:ext>
            </a:extLst>
          </p:cNvPr>
          <p:cNvGrpSpPr/>
          <p:nvPr/>
        </p:nvGrpSpPr>
        <p:grpSpPr>
          <a:xfrm>
            <a:off x="1408503" y="1107742"/>
            <a:ext cx="7334317" cy="738297"/>
            <a:chOff x="179512" y="87795"/>
            <a:chExt cx="8870481" cy="892933"/>
          </a:xfrm>
        </p:grpSpPr>
        <p:pic>
          <p:nvPicPr>
            <p:cNvPr id="8" name="8 Imagen">
              <a:extLst>
                <a:ext uri="{FF2B5EF4-FFF2-40B4-BE49-F238E27FC236}">
                  <a16:creationId xmlns:a16="http://schemas.microsoft.com/office/drawing/2014/main" id="{303FD7BD-754B-46F3-A56F-AD1165F0FB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487446" cy="720080"/>
            </a:xfrm>
            <a:prstGeom prst="rect">
              <a:avLst/>
            </a:prstGeom>
          </p:spPr>
        </p:pic>
        <p:pic>
          <p:nvPicPr>
            <p:cNvPr id="9" name="9 Imagen">
              <a:extLst>
                <a:ext uri="{FF2B5EF4-FFF2-40B4-BE49-F238E27FC236}">
                  <a16:creationId xmlns:a16="http://schemas.microsoft.com/office/drawing/2014/main" id="{FA46B0BD-E552-4AB8-984E-D6B3EF6B26B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9861" y="87795"/>
              <a:ext cx="1032107" cy="777753"/>
            </a:xfrm>
            <a:prstGeom prst="rect">
              <a:avLst/>
            </a:prstGeom>
          </p:spPr>
        </p:pic>
        <p:pic>
          <p:nvPicPr>
            <p:cNvPr id="10" name="10 Imagen">
              <a:extLst>
                <a:ext uri="{FF2B5EF4-FFF2-40B4-BE49-F238E27FC236}">
                  <a16:creationId xmlns:a16="http://schemas.microsoft.com/office/drawing/2014/main" id="{B7F06F06-D8D4-4065-BBAB-6BFD6F97889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77410" y="116632"/>
              <a:ext cx="2772583" cy="748916"/>
            </a:xfrm>
            <a:prstGeom prst="rect">
              <a:avLst/>
            </a:prstGeom>
          </p:spPr>
        </p:pic>
        <p:pic>
          <p:nvPicPr>
            <p:cNvPr id="11" name="11 Imagen">
              <a:extLst>
                <a:ext uri="{FF2B5EF4-FFF2-40B4-BE49-F238E27FC236}">
                  <a16:creationId xmlns:a16="http://schemas.microsoft.com/office/drawing/2014/main" id="{531D7B05-0550-4D20-B153-20A00620D71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60032" y="116632"/>
              <a:ext cx="864096" cy="864096"/>
            </a:xfrm>
            <a:prstGeom prst="rect">
              <a:avLst/>
            </a:prstGeom>
          </p:spPr>
        </p:pic>
      </p:grpSp>
      <p:sp>
        <p:nvSpPr>
          <p:cNvPr id="19" name="CuadroTexto 18">
            <a:extLst>
              <a:ext uri="{FF2B5EF4-FFF2-40B4-BE49-F238E27FC236}">
                <a16:creationId xmlns:a16="http://schemas.microsoft.com/office/drawing/2014/main" id="{9A7D2A6C-7AF4-4155-8AC6-3A368020BE53}"/>
              </a:ext>
            </a:extLst>
          </p:cNvPr>
          <p:cNvSpPr txBox="1"/>
          <p:nvPr/>
        </p:nvSpPr>
        <p:spPr>
          <a:xfrm>
            <a:off x="1425714" y="2085629"/>
            <a:ext cx="7233430" cy="827278"/>
          </a:xfrm>
          <a:prstGeom prst="rect">
            <a:avLst/>
          </a:prstGeom>
          <a:noFill/>
        </p:spPr>
        <p:txBody>
          <a:bodyPr wrap="square" rtlCol="0">
            <a:spAutoFit/>
          </a:bodyPr>
          <a:lstStyle/>
          <a:p>
            <a:pPr algn="ctr"/>
            <a:r>
              <a:rPr lang="es-MX" sz="1488" b="1" dirty="0">
                <a:solidFill>
                  <a:srgbClr val="002060"/>
                </a:solidFill>
              </a:rPr>
              <a:t>Factores que favorecen e inhiben el acceso al crédito formal a  microempresarios en   Cárdenas </a:t>
            </a:r>
            <a:r>
              <a:rPr lang="es-MX" sz="1488" b="1" dirty="0" smtClean="0">
                <a:solidFill>
                  <a:srgbClr val="002060"/>
                </a:solidFill>
              </a:rPr>
              <a:t>Tabasco</a:t>
            </a:r>
          </a:p>
          <a:p>
            <a:pPr algn="ctr"/>
            <a:r>
              <a:rPr lang="es-MX" sz="1600" b="1" dirty="0"/>
              <a:t>8) Pequeñas y Medianas Empresas</a:t>
            </a:r>
            <a:endParaRPr lang="es-MX" sz="1488" b="1" dirty="0"/>
          </a:p>
        </p:txBody>
      </p:sp>
      <p:sp>
        <p:nvSpPr>
          <p:cNvPr id="22" name="CuadroTexto 21">
            <a:extLst>
              <a:ext uri="{FF2B5EF4-FFF2-40B4-BE49-F238E27FC236}">
                <a16:creationId xmlns:a16="http://schemas.microsoft.com/office/drawing/2014/main" id="{6CD05ED4-E61F-4051-A2D5-7B14761D42A3}"/>
              </a:ext>
            </a:extLst>
          </p:cNvPr>
          <p:cNvSpPr txBox="1"/>
          <p:nvPr/>
        </p:nvSpPr>
        <p:spPr>
          <a:xfrm>
            <a:off x="2539723" y="3379066"/>
            <a:ext cx="4763028" cy="1746888"/>
          </a:xfrm>
          <a:prstGeom prst="rect">
            <a:avLst/>
          </a:prstGeom>
          <a:solidFill>
            <a:schemeClr val="accent5">
              <a:lumMod val="20000"/>
              <a:lumOff val="80000"/>
            </a:schemeClr>
          </a:solidFill>
        </p:spPr>
        <p:txBody>
          <a:bodyPr wrap="square" rtlCol="0">
            <a:spAutoFit/>
          </a:bodyPr>
          <a:lstStyle/>
          <a:p>
            <a:pPr algn="ctr"/>
            <a:r>
              <a:rPr lang="es-MX" sz="1488" b="1" dirty="0">
                <a:effectLst>
                  <a:outerShdw blurRad="38100" dist="38100" dir="2700000" algn="tl">
                    <a:srgbClr val="000000">
                      <a:alpha val="43137"/>
                    </a:srgbClr>
                  </a:outerShdw>
                </a:effectLst>
                <a:latin typeface="Book Antiqua" panose="02040602050305030304" pitchFamily="18" charset="0"/>
              </a:rPr>
              <a:t>M.A. </a:t>
            </a:r>
            <a:r>
              <a:rPr lang="es-MX" sz="1488" b="1" dirty="0" err="1">
                <a:effectLst>
                  <a:outerShdw blurRad="38100" dist="38100" dir="2700000" algn="tl">
                    <a:srgbClr val="000000">
                      <a:alpha val="43137"/>
                    </a:srgbClr>
                  </a:outerShdw>
                </a:effectLst>
                <a:latin typeface="Book Antiqua" panose="02040602050305030304" pitchFamily="18" charset="0"/>
              </a:rPr>
              <a:t>Levit</a:t>
            </a:r>
            <a:r>
              <a:rPr lang="es-MX" sz="1488" b="1" dirty="0">
                <a:effectLst>
                  <a:outerShdw blurRad="38100" dist="38100" dir="2700000" algn="tl">
                    <a:srgbClr val="000000">
                      <a:alpha val="43137"/>
                    </a:srgbClr>
                  </a:outerShdw>
                </a:effectLst>
                <a:latin typeface="Book Antiqua" panose="02040602050305030304" pitchFamily="18" charset="0"/>
              </a:rPr>
              <a:t> Emmanuel de los Santos Colorado</a:t>
            </a:r>
          </a:p>
          <a:p>
            <a:endParaRPr lang="es-MX" sz="1488" b="1" dirty="0">
              <a:effectLst>
                <a:outerShdw blurRad="38100" dist="38100" dir="2700000" algn="tl">
                  <a:srgbClr val="000000">
                    <a:alpha val="43137"/>
                  </a:srgbClr>
                </a:outerShdw>
              </a:effectLst>
              <a:latin typeface="Book Antiqua" panose="02040602050305030304" pitchFamily="18" charset="0"/>
            </a:endParaRPr>
          </a:p>
          <a:p>
            <a:pPr algn="ctr"/>
            <a:r>
              <a:rPr lang="es-MX" sz="1488" b="1" dirty="0" smtClean="0">
                <a:effectLst>
                  <a:outerShdw blurRad="38100" dist="38100" dir="2700000" algn="tl">
                    <a:srgbClr val="000000">
                      <a:alpha val="43137"/>
                    </a:srgbClr>
                  </a:outerShdw>
                </a:effectLst>
                <a:latin typeface="Book Antiqua" panose="02040602050305030304" pitchFamily="18" charset="0"/>
              </a:rPr>
              <a:t>Universidad Juárez Autónoma de Tabasco</a:t>
            </a:r>
          </a:p>
          <a:p>
            <a:pPr algn="ctr"/>
            <a:r>
              <a:rPr lang="es-MX" sz="1600" b="1" i="1" dirty="0"/>
              <a:t>Zona de la Cultura Av. Universidad S/N Zona de la </a:t>
            </a:r>
            <a:r>
              <a:rPr lang="es-MX" sz="1600" b="1" i="1" dirty="0" smtClean="0"/>
              <a:t>Cultura Villahermosa Tabasco</a:t>
            </a:r>
          </a:p>
          <a:p>
            <a:pPr algn="ctr"/>
            <a:r>
              <a:rPr lang="es-MX" sz="1600" b="1" i="1" dirty="0" smtClean="0">
                <a:effectLst>
                  <a:outerShdw blurRad="38100" dist="38100" dir="2700000" algn="tl">
                    <a:srgbClr val="000000">
                      <a:alpha val="43137"/>
                    </a:srgbClr>
                  </a:outerShdw>
                </a:effectLst>
                <a:latin typeface="Book Antiqua" panose="02040602050305030304" pitchFamily="18" charset="0"/>
              </a:rPr>
              <a:t>levit79@Hotmail.com</a:t>
            </a:r>
            <a:endParaRPr lang="es-MX" sz="1488" b="1" dirty="0" smtClean="0">
              <a:effectLst>
                <a:outerShdw blurRad="38100" dist="38100" dir="2700000" algn="tl">
                  <a:srgbClr val="000000">
                    <a:alpha val="43137"/>
                  </a:srgbClr>
                </a:outerShdw>
              </a:effectLst>
              <a:latin typeface="Book Antiqua" panose="02040602050305030304" pitchFamily="18" charset="0"/>
            </a:endParaRPr>
          </a:p>
          <a:p>
            <a:pPr algn="ctr"/>
            <a:endParaRPr lang="es-MX" sz="1488" b="1" dirty="0">
              <a:effectLst>
                <a:outerShdw blurRad="38100" dist="38100" dir="2700000" algn="tl">
                  <a:srgbClr val="000000">
                    <a:alpha val="43137"/>
                  </a:srgbClr>
                </a:outerShdw>
              </a:effectLst>
              <a:latin typeface="Book Antiqua" panose="02040602050305030304" pitchFamily="18" charset="0"/>
            </a:endParaRPr>
          </a:p>
        </p:txBody>
      </p:sp>
      <p:sp>
        <p:nvSpPr>
          <p:cNvPr id="27" name="CuadroTexto 26">
            <a:extLst>
              <a:ext uri="{FF2B5EF4-FFF2-40B4-BE49-F238E27FC236}">
                <a16:creationId xmlns:a16="http://schemas.microsoft.com/office/drawing/2014/main" id="{6C031BBC-D34B-4440-8F76-F2F704CCE72E}"/>
              </a:ext>
            </a:extLst>
          </p:cNvPr>
          <p:cNvSpPr txBox="1"/>
          <p:nvPr/>
        </p:nvSpPr>
        <p:spPr>
          <a:xfrm>
            <a:off x="1602211" y="6074666"/>
            <a:ext cx="6876203" cy="321306"/>
          </a:xfrm>
          <a:prstGeom prst="rect">
            <a:avLst/>
          </a:prstGeom>
          <a:solidFill>
            <a:schemeClr val="accent5">
              <a:lumMod val="20000"/>
              <a:lumOff val="80000"/>
            </a:schemeClr>
          </a:solidFill>
        </p:spPr>
        <p:txBody>
          <a:bodyPr wrap="square" rtlCol="0">
            <a:spAutoFit/>
          </a:bodyPr>
          <a:lstStyle/>
          <a:p>
            <a:pPr algn="ctr"/>
            <a:r>
              <a:rPr lang="es-MX" sz="1488" b="1" dirty="0" smtClean="0">
                <a:effectLst>
                  <a:outerShdw blurRad="38100" dist="38100" dir="2700000" algn="tl">
                    <a:srgbClr val="000000">
                      <a:alpha val="43137"/>
                    </a:srgbClr>
                  </a:outerShdw>
                </a:effectLst>
                <a:latin typeface="Book Antiqua" panose="02040602050305030304" pitchFamily="18" charset="0"/>
              </a:rPr>
              <a:t>5to. </a:t>
            </a:r>
            <a:r>
              <a:rPr lang="es-MX" sz="1488" b="1" dirty="0">
                <a:effectLst>
                  <a:outerShdw blurRad="38100" dist="38100" dir="2700000" algn="tl">
                    <a:srgbClr val="000000">
                      <a:alpha val="43137"/>
                    </a:srgbClr>
                  </a:outerShdw>
                </a:effectLst>
                <a:latin typeface="Book Antiqua" panose="02040602050305030304" pitchFamily="18" charset="0"/>
              </a:rPr>
              <a:t>Coloquio </a:t>
            </a:r>
            <a:r>
              <a:rPr lang="es-MX" sz="1488" b="1" dirty="0" smtClean="0">
                <a:effectLst>
                  <a:outerShdw blurRad="38100" dist="38100" dir="2700000" algn="tl">
                    <a:srgbClr val="000000">
                      <a:alpha val="43137"/>
                    </a:srgbClr>
                  </a:outerShdw>
                </a:effectLst>
                <a:latin typeface="Book Antiqua" panose="02040602050305030304" pitchFamily="18" charset="0"/>
              </a:rPr>
              <a:t> Doctoral</a:t>
            </a:r>
            <a:endParaRPr lang="es-MX" sz="1488" b="1" dirty="0">
              <a:effectLst>
                <a:outerShdw blurRad="38100" dist="38100" dir="2700000" algn="tl">
                  <a:srgbClr val="000000">
                    <a:alpha val="43137"/>
                  </a:srgbClr>
                </a:outerShdw>
              </a:effectLst>
              <a:latin typeface="Book Antiqua" panose="02040602050305030304" pitchFamily="18" charset="0"/>
            </a:endParaRPr>
          </a:p>
        </p:txBody>
      </p:sp>
      <p:grpSp>
        <p:nvGrpSpPr>
          <p:cNvPr id="34" name="Grupo 33">
            <a:extLst>
              <a:ext uri="{FF2B5EF4-FFF2-40B4-BE49-F238E27FC236}">
                <a16:creationId xmlns:a16="http://schemas.microsoft.com/office/drawing/2014/main" id="{50C5EAAA-CE64-418C-A8FB-3E873D59BCB4}"/>
              </a:ext>
            </a:extLst>
          </p:cNvPr>
          <p:cNvGrpSpPr/>
          <p:nvPr/>
        </p:nvGrpSpPr>
        <p:grpSpPr>
          <a:xfrm>
            <a:off x="1275172" y="1786500"/>
            <a:ext cx="7560469" cy="297689"/>
            <a:chOff x="0" y="6453336"/>
            <a:chExt cx="9144000" cy="360040"/>
          </a:xfrm>
        </p:grpSpPr>
        <p:sp>
          <p:nvSpPr>
            <p:cNvPr id="35" name="7 Rectángulo">
              <a:extLst>
                <a:ext uri="{FF2B5EF4-FFF2-40B4-BE49-F238E27FC236}">
                  <a16:creationId xmlns:a16="http://schemas.microsoft.com/office/drawing/2014/main" id="{30ADF0E8-069A-4E51-B835-1B63CE7B27DC}"/>
                </a:ext>
              </a:extLst>
            </p:cNvPr>
            <p:cNvSpPr/>
            <p:nvPr/>
          </p:nvSpPr>
          <p:spPr>
            <a:xfrm>
              <a:off x="0" y="6453336"/>
              <a:ext cx="8100392" cy="14401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36" name="8 Rectángulo">
              <a:extLst>
                <a:ext uri="{FF2B5EF4-FFF2-40B4-BE49-F238E27FC236}">
                  <a16:creationId xmlns:a16="http://schemas.microsoft.com/office/drawing/2014/main" id="{F93177FD-AE5C-45E5-BD4E-CC3050B4DF62}"/>
                </a:ext>
              </a:extLst>
            </p:cNvPr>
            <p:cNvSpPr/>
            <p:nvPr/>
          </p:nvSpPr>
          <p:spPr>
            <a:xfrm>
              <a:off x="0" y="6669360"/>
              <a:ext cx="9144000" cy="14401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grpSp>
    </p:spTree>
    <p:extLst>
      <p:ext uri="{BB962C8B-B14F-4D97-AF65-F5344CB8AC3E}">
        <p14:creationId xmlns:p14="http://schemas.microsoft.com/office/powerpoint/2010/main" val="39068024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825267" y="2500954"/>
            <a:ext cx="6549165" cy="3512734"/>
          </a:xfrm>
        </p:spPr>
        <p:txBody>
          <a:bodyPr>
            <a:normAutofit/>
          </a:bodyPr>
          <a:lstStyle/>
          <a:p>
            <a:endParaRPr lang="es-MX" sz="3638" dirty="0">
              <a:latin typeface="Arial" pitchFamily="34" charset="0"/>
              <a:cs typeface="Arial" pitchFamily="34" charset="0"/>
            </a:endParaRPr>
          </a:p>
          <a:p>
            <a:r>
              <a:rPr lang="es-MX" sz="3638" dirty="0">
                <a:latin typeface="Arial" pitchFamily="34" charset="0"/>
                <a:cs typeface="Arial" pitchFamily="34" charset="0"/>
              </a:rPr>
              <a:t>Gracias por su presencia y atención</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sp>
        <p:nvSpPr>
          <p:cNvPr id="8" name="7 Rectángulo"/>
          <p:cNvSpPr/>
          <p:nvPr/>
        </p:nvSpPr>
        <p:spPr>
          <a:xfrm>
            <a:off x="1260077" y="6370915"/>
            <a:ext cx="6697590" cy="11907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9" name="8 Rectángulo"/>
          <p:cNvSpPr/>
          <p:nvPr/>
        </p:nvSpPr>
        <p:spPr>
          <a:xfrm>
            <a:off x="1260078" y="6549529"/>
            <a:ext cx="7560469" cy="11907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0" name="9 CuadroTexto"/>
          <p:cNvSpPr txBox="1"/>
          <p:nvPr/>
        </p:nvSpPr>
        <p:spPr>
          <a:xfrm>
            <a:off x="1825267" y="6073227"/>
            <a:ext cx="6549165" cy="270523"/>
          </a:xfrm>
          <a:prstGeom prst="rect">
            <a:avLst/>
          </a:prstGeom>
          <a:noFill/>
        </p:spPr>
        <p:txBody>
          <a:bodyPr wrap="square" rtlCol="0">
            <a:spAutoFit/>
          </a:bodyPr>
          <a:lstStyle/>
          <a:p>
            <a:pPr algn="ctr"/>
            <a:r>
              <a:rPr lang="es-MX" sz="1158" dirty="0" err="1">
                <a:solidFill>
                  <a:schemeClr val="tx1">
                    <a:lumMod val="50000"/>
                    <a:lumOff val="50000"/>
                  </a:schemeClr>
                </a:solidFill>
              </a:rPr>
              <a:t>Levit</a:t>
            </a:r>
            <a:r>
              <a:rPr lang="es-MX" sz="1158" dirty="0">
                <a:solidFill>
                  <a:schemeClr val="tx1">
                    <a:lumMod val="50000"/>
                    <a:lumOff val="50000"/>
                  </a:schemeClr>
                </a:solidFill>
              </a:rPr>
              <a:t> Emmanuel de los Santos Colorado</a:t>
            </a:r>
          </a:p>
        </p:txBody>
      </p:sp>
    </p:spTree>
    <p:extLst>
      <p:ext uri="{BB962C8B-B14F-4D97-AF65-F5344CB8AC3E}">
        <p14:creationId xmlns:p14="http://schemas.microsoft.com/office/powerpoint/2010/main" val="2535700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7113" y="1963105"/>
            <a:ext cx="6426398" cy="299699"/>
          </a:xfrm>
        </p:spPr>
        <p:txBody>
          <a:bodyPr>
            <a:noAutofit/>
          </a:bodyPr>
          <a:lstStyle/>
          <a:p>
            <a:r>
              <a:rPr lang="es-MX" sz="1984" b="1" dirty="0">
                <a:latin typeface="Arial" pitchFamily="34" charset="0"/>
                <a:cs typeface="Arial" pitchFamily="34" charset="0"/>
              </a:rPr>
              <a:t>Planteamiento del problema</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grpSp>
        <p:nvGrpSpPr>
          <p:cNvPr id="3" name="Grupo 2">
            <a:extLst>
              <a:ext uri="{FF2B5EF4-FFF2-40B4-BE49-F238E27FC236}">
                <a16:creationId xmlns:a16="http://schemas.microsoft.com/office/drawing/2014/main" id="{77BF4431-C8E7-427B-B719-4532EFD5D76F}"/>
              </a:ext>
            </a:extLst>
          </p:cNvPr>
          <p:cNvGrpSpPr/>
          <p:nvPr/>
        </p:nvGrpSpPr>
        <p:grpSpPr>
          <a:xfrm>
            <a:off x="1260078" y="6370915"/>
            <a:ext cx="7560469" cy="297689"/>
            <a:chOff x="0" y="6453336"/>
            <a:chExt cx="9144000" cy="360040"/>
          </a:xfrm>
        </p:grpSpPr>
        <p:sp>
          <p:nvSpPr>
            <p:cNvPr id="8" name="7 Rectángulo"/>
            <p:cNvSpPr/>
            <p:nvPr/>
          </p:nvSpPr>
          <p:spPr>
            <a:xfrm>
              <a:off x="0" y="6453336"/>
              <a:ext cx="8100392" cy="14401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solidFill>
                  <a:prstClr val="white"/>
                </a:solidFill>
              </a:endParaRPr>
            </a:p>
          </p:txBody>
        </p:sp>
        <p:sp>
          <p:nvSpPr>
            <p:cNvPr id="9" name="8 Rectángulo"/>
            <p:cNvSpPr/>
            <p:nvPr/>
          </p:nvSpPr>
          <p:spPr>
            <a:xfrm>
              <a:off x="0" y="6669360"/>
              <a:ext cx="9144000" cy="14401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solidFill>
                  <a:prstClr val="white"/>
                </a:solidFill>
              </a:endParaRPr>
            </a:p>
          </p:txBody>
        </p:sp>
      </p:grpSp>
      <p:sp>
        <p:nvSpPr>
          <p:cNvPr id="10" name="9 CuadroTexto"/>
          <p:cNvSpPr txBox="1"/>
          <p:nvPr/>
        </p:nvSpPr>
        <p:spPr>
          <a:xfrm>
            <a:off x="1825267" y="6073227"/>
            <a:ext cx="6549165" cy="270523"/>
          </a:xfrm>
          <a:prstGeom prst="rect">
            <a:avLst/>
          </a:prstGeom>
          <a:noFill/>
        </p:spPr>
        <p:txBody>
          <a:bodyPr wrap="square" rtlCol="0">
            <a:spAutoFit/>
          </a:bodyPr>
          <a:lstStyle/>
          <a:p>
            <a:pPr algn="ctr"/>
            <a:r>
              <a:rPr lang="es-MX" sz="1158" dirty="0" err="1">
                <a:solidFill>
                  <a:prstClr val="black">
                    <a:lumMod val="50000"/>
                    <a:lumOff val="50000"/>
                  </a:prstClr>
                </a:solidFill>
              </a:rPr>
              <a:t>Levit</a:t>
            </a:r>
            <a:r>
              <a:rPr lang="es-MX" sz="1158" dirty="0">
                <a:solidFill>
                  <a:prstClr val="black">
                    <a:lumMod val="50000"/>
                    <a:lumOff val="50000"/>
                  </a:prstClr>
                </a:solidFill>
              </a:rPr>
              <a:t> Emmanuel de los Santos Colorado </a:t>
            </a:r>
          </a:p>
        </p:txBody>
      </p:sp>
      <p:graphicFrame>
        <p:nvGraphicFramePr>
          <p:cNvPr id="15" name="Gráfico 14"/>
          <p:cNvGraphicFramePr>
            <a:graphicFrameLocks/>
          </p:cNvGraphicFramePr>
          <p:nvPr>
            <p:extLst>
              <p:ext uri="{D42A27DB-BD31-4B8C-83A1-F6EECF244321}">
                <p14:modId xmlns:p14="http://schemas.microsoft.com/office/powerpoint/2010/main" val="2593414959"/>
              </p:ext>
            </p:extLst>
          </p:nvPr>
        </p:nvGraphicFramePr>
        <p:xfrm>
          <a:off x="2349798" y="2246484"/>
          <a:ext cx="7144718" cy="3270402"/>
        </p:xfrm>
        <a:graphic>
          <a:graphicData uri="http://schemas.openxmlformats.org/drawingml/2006/chart">
            <c:chart xmlns:c="http://schemas.openxmlformats.org/drawingml/2006/chart" xmlns:r="http://schemas.openxmlformats.org/officeDocument/2006/relationships" r:id="rId6"/>
          </a:graphicData>
        </a:graphic>
      </p:graphicFrame>
      <p:sp>
        <p:nvSpPr>
          <p:cNvPr id="16" name="Rectángulo 15"/>
          <p:cNvSpPr/>
          <p:nvPr/>
        </p:nvSpPr>
        <p:spPr>
          <a:xfrm>
            <a:off x="2371302" y="5546654"/>
            <a:ext cx="5040313" cy="219612"/>
          </a:xfrm>
          <a:prstGeom prst="rect">
            <a:avLst/>
          </a:prstGeom>
        </p:spPr>
        <p:txBody>
          <a:bodyPr>
            <a:spAutoFit/>
          </a:bodyPr>
          <a:lstStyle/>
          <a:p>
            <a:r>
              <a:rPr lang="es-MX" sz="827" dirty="0">
                <a:solidFill>
                  <a:srgbClr val="000000"/>
                </a:solidFill>
                <a:latin typeface="Arial" panose="020B0604020202020204" pitchFamily="34" charset="0"/>
                <a:cs typeface="Arial" panose="020B0604020202020204" pitchFamily="34" charset="0"/>
              </a:rPr>
              <a:t>Nota; INEGI. SCNM. Producto Interno Bruto por entidad federativa, 2014, valores corrientes.</a:t>
            </a:r>
            <a:r>
              <a:rPr lang="es-MX" sz="827"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015473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340245" y="1809299"/>
            <a:ext cx="6850251" cy="3602288"/>
          </a:xfrm>
          <a:prstGeom prst="rect">
            <a:avLst/>
          </a:prstGeom>
        </p:spPr>
      </p:pic>
      <p:sp>
        <p:nvSpPr>
          <p:cNvPr id="5" name="Rectángulo 4"/>
          <p:cNvSpPr/>
          <p:nvPr/>
        </p:nvSpPr>
        <p:spPr>
          <a:xfrm>
            <a:off x="2579693" y="5334547"/>
            <a:ext cx="5040313" cy="219612"/>
          </a:xfrm>
          <a:prstGeom prst="rect">
            <a:avLst/>
          </a:prstGeom>
        </p:spPr>
        <p:txBody>
          <a:bodyPr>
            <a:spAutoFit/>
          </a:bodyPr>
          <a:lstStyle/>
          <a:p>
            <a:r>
              <a:rPr lang="es-MX" sz="827" dirty="0">
                <a:solidFill>
                  <a:srgbClr val="000000"/>
                </a:solidFill>
                <a:latin typeface="Arial" panose="020B0604020202020204" pitchFamily="34" charset="0"/>
                <a:cs typeface="Arial" panose="020B0604020202020204" pitchFamily="34" charset="0"/>
              </a:rPr>
              <a:t>Nota; INEGI. SCNM. Producto Interno Bruto por entidad federativa, 2014, valores corrientes.</a:t>
            </a:r>
            <a:r>
              <a:rPr lang="es-MX" sz="827"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87129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grpSp>
        <p:nvGrpSpPr>
          <p:cNvPr id="3" name="Grupo 2">
            <a:extLst>
              <a:ext uri="{FF2B5EF4-FFF2-40B4-BE49-F238E27FC236}">
                <a16:creationId xmlns:a16="http://schemas.microsoft.com/office/drawing/2014/main" id="{77BF4431-C8E7-427B-B719-4532EFD5D76F}"/>
              </a:ext>
            </a:extLst>
          </p:cNvPr>
          <p:cNvGrpSpPr/>
          <p:nvPr/>
        </p:nvGrpSpPr>
        <p:grpSpPr>
          <a:xfrm>
            <a:off x="1260078" y="6370915"/>
            <a:ext cx="7560469" cy="297689"/>
            <a:chOff x="0" y="6453336"/>
            <a:chExt cx="9144000" cy="360040"/>
          </a:xfrm>
        </p:grpSpPr>
        <p:sp>
          <p:nvSpPr>
            <p:cNvPr id="8" name="7 Rectángulo"/>
            <p:cNvSpPr/>
            <p:nvPr/>
          </p:nvSpPr>
          <p:spPr>
            <a:xfrm>
              <a:off x="0" y="6453336"/>
              <a:ext cx="8100392" cy="14401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solidFill>
                  <a:prstClr val="white"/>
                </a:solidFill>
              </a:endParaRPr>
            </a:p>
          </p:txBody>
        </p:sp>
        <p:sp>
          <p:nvSpPr>
            <p:cNvPr id="9" name="8 Rectángulo"/>
            <p:cNvSpPr/>
            <p:nvPr/>
          </p:nvSpPr>
          <p:spPr>
            <a:xfrm>
              <a:off x="0" y="6669360"/>
              <a:ext cx="9144000" cy="14401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solidFill>
                  <a:prstClr val="white"/>
                </a:solidFill>
              </a:endParaRPr>
            </a:p>
          </p:txBody>
        </p:sp>
      </p:grpSp>
      <p:sp>
        <p:nvSpPr>
          <p:cNvPr id="10" name="9 CuadroTexto"/>
          <p:cNvSpPr txBox="1"/>
          <p:nvPr/>
        </p:nvSpPr>
        <p:spPr>
          <a:xfrm>
            <a:off x="1825267" y="6073227"/>
            <a:ext cx="6549165" cy="270523"/>
          </a:xfrm>
          <a:prstGeom prst="rect">
            <a:avLst/>
          </a:prstGeom>
          <a:noFill/>
        </p:spPr>
        <p:txBody>
          <a:bodyPr wrap="square" rtlCol="0">
            <a:spAutoFit/>
          </a:bodyPr>
          <a:lstStyle/>
          <a:p>
            <a:pPr algn="ctr"/>
            <a:r>
              <a:rPr lang="es-MX" sz="1158" dirty="0" err="1">
                <a:solidFill>
                  <a:prstClr val="black">
                    <a:lumMod val="50000"/>
                    <a:lumOff val="50000"/>
                  </a:prstClr>
                </a:solidFill>
              </a:rPr>
              <a:t>Levit</a:t>
            </a:r>
            <a:r>
              <a:rPr lang="es-MX" sz="1158" dirty="0">
                <a:solidFill>
                  <a:prstClr val="black">
                    <a:lumMod val="50000"/>
                    <a:lumOff val="50000"/>
                  </a:prstClr>
                </a:solidFill>
              </a:rPr>
              <a:t> Emmanuel de los Santos Colorado </a:t>
            </a:r>
          </a:p>
        </p:txBody>
      </p:sp>
      <p:pic>
        <p:nvPicPr>
          <p:cNvPr id="11" name="Imagen 10"/>
          <p:cNvPicPr>
            <a:picLocks noChangeAspect="1"/>
          </p:cNvPicPr>
          <p:nvPr/>
        </p:nvPicPr>
        <p:blipFill>
          <a:blip r:embed="rId6"/>
          <a:stretch>
            <a:fillRect/>
          </a:stretch>
        </p:blipFill>
        <p:spPr>
          <a:xfrm>
            <a:off x="2938320" y="1810343"/>
            <a:ext cx="4203985" cy="2225682"/>
          </a:xfrm>
          <a:prstGeom prst="rect">
            <a:avLst/>
          </a:prstGeom>
        </p:spPr>
      </p:pic>
      <p:sp>
        <p:nvSpPr>
          <p:cNvPr id="18" name="Rectángulo 17"/>
          <p:cNvSpPr/>
          <p:nvPr/>
        </p:nvSpPr>
        <p:spPr>
          <a:xfrm>
            <a:off x="561485" y="4085695"/>
            <a:ext cx="8912834" cy="2128788"/>
          </a:xfrm>
          <a:prstGeom prst="rect">
            <a:avLst/>
          </a:prstGeom>
        </p:spPr>
        <p:txBody>
          <a:bodyPr wrap="square">
            <a:spAutoFit/>
          </a:bodyPr>
          <a:lstStyle/>
          <a:p>
            <a:pPr algn="just"/>
            <a:r>
              <a:rPr lang="es-MX" sz="1654" dirty="0">
                <a:solidFill>
                  <a:srgbClr val="002060"/>
                </a:solidFill>
                <a:latin typeface="Arial" panose="020B0604020202020204" pitchFamily="34" charset="0"/>
                <a:cs typeface="Arial" panose="020B0604020202020204" pitchFamily="34" charset="0"/>
              </a:rPr>
              <a:t>Sin embargo en el contexto nacional, las microempresas tienen considerables problemas, siendo la falta de dinero o capital el problema de mayor representatividad con un 99% del total de las MIPYMES nacionales, como lo indican en su estudio Velázquez, Cerón, y Rodríguez (2016) quienes estudian la relevante participación de las microempresas en el contexto nacional.</a:t>
            </a:r>
          </a:p>
          <a:p>
            <a:pPr algn="just"/>
            <a:r>
              <a:rPr lang="es-MX" sz="1654" dirty="0">
                <a:solidFill>
                  <a:srgbClr val="002060"/>
                </a:solidFill>
                <a:latin typeface="Arial" panose="020B0604020202020204" pitchFamily="34" charset="0"/>
                <a:cs typeface="Arial" panose="020B0604020202020204" pitchFamily="34" charset="0"/>
              </a:rPr>
              <a:t>Siendo la tasa de interés uno de los factores que dificultan y restringen las solicitudes de los créditos bancarios, esto de acuerdo a los resultados presentados en la investigación realizada por Gómez, García, y Marín (2009).</a:t>
            </a:r>
          </a:p>
        </p:txBody>
      </p:sp>
      <p:sp>
        <p:nvSpPr>
          <p:cNvPr id="20" name="Rectángulo 19"/>
          <p:cNvSpPr/>
          <p:nvPr/>
        </p:nvSpPr>
        <p:spPr>
          <a:xfrm>
            <a:off x="2994865" y="3915824"/>
            <a:ext cx="1043224" cy="219612"/>
          </a:xfrm>
          <a:prstGeom prst="rect">
            <a:avLst/>
          </a:prstGeom>
        </p:spPr>
        <p:txBody>
          <a:bodyPr wrap="square">
            <a:spAutoFit/>
          </a:bodyPr>
          <a:lstStyle/>
          <a:p>
            <a:r>
              <a:rPr lang="es-MX" sz="827" dirty="0">
                <a:solidFill>
                  <a:srgbClr val="000000"/>
                </a:solidFill>
                <a:latin typeface="Arial" panose="020B0604020202020204" pitchFamily="34" charset="0"/>
                <a:cs typeface="Arial" panose="020B0604020202020204" pitchFamily="34" charset="0"/>
              </a:rPr>
              <a:t>Nota; INEGI. 2014</a:t>
            </a:r>
            <a:r>
              <a:rPr lang="es-MX" sz="827"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897556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7113" y="1822423"/>
            <a:ext cx="6426398" cy="299699"/>
          </a:xfrm>
        </p:spPr>
        <p:txBody>
          <a:bodyPr>
            <a:noAutofit/>
          </a:bodyPr>
          <a:lstStyle/>
          <a:p>
            <a:r>
              <a:rPr lang="es-MX" sz="1984" b="1" dirty="0">
                <a:latin typeface="Arial" pitchFamily="34" charset="0"/>
                <a:cs typeface="Arial" pitchFamily="34" charset="0"/>
              </a:rPr>
              <a:t>Preguntas de investigación</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sp>
        <p:nvSpPr>
          <p:cNvPr id="8" name="7 Rectángulo"/>
          <p:cNvSpPr/>
          <p:nvPr/>
        </p:nvSpPr>
        <p:spPr>
          <a:xfrm>
            <a:off x="1260077" y="6370915"/>
            <a:ext cx="6697590" cy="11907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9" name="8 Rectángulo"/>
          <p:cNvSpPr/>
          <p:nvPr/>
        </p:nvSpPr>
        <p:spPr>
          <a:xfrm>
            <a:off x="1260078" y="6549529"/>
            <a:ext cx="7560469" cy="11907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0" name="9 CuadroTexto"/>
          <p:cNvSpPr txBox="1"/>
          <p:nvPr/>
        </p:nvSpPr>
        <p:spPr>
          <a:xfrm>
            <a:off x="1825267" y="6073227"/>
            <a:ext cx="6549165" cy="270523"/>
          </a:xfrm>
          <a:prstGeom prst="rect">
            <a:avLst/>
          </a:prstGeom>
          <a:noFill/>
        </p:spPr>
        <p:txBody>
          <a:bodyPr wrap="square" rtlCol="0">
            <a:spAutoFit/>
          </a:bodyPr>
          <a:lstStyle/>
          <a:p>
            <a:pPr algn="ctr"/>
            <a:r>
              <a:rPr lang="es-MX" sz="1158" dirty="0" err="1">
                <a:solidFill>
                  <a:schemeClr val="tx1">
                    <a:lumMod val="50000"/>
                    <a:lumOff val="50000"/>
                  </a:schemeClr>
                </a:solidFill>
              </a:rPr>
              <a:t>Levit</a:t>
            </a:r>
            <a:r>
              <a:rPr lang="es-MX" sz="1158" dirty="0">
                <a:solidFill>
                  <a:schemeClr val="tx1">
                    <a:lumMod val="50000"/>
                    <a:lumOff val="50000"/>
                  </a:schemeClr>
                </a:solidFill>
              </a:rPr>
              <a:t> Emmanuel de los Santos Colorado</a:t>
            </a:r>
          </a:p>
        </p:txBody>
      </p:sp>
      <p:sp>
        <p:nvSpPr>
          <p:cNvPr id="3" name="Rectángulo 2"/>
          <p:cNvSpPr/>
          <p:nvPr/>
        </p:nvSpPr>
        <p:spPr>
          <a:xfrm>
            <a:off x="441110" y="1877153"/>
            <a:ext cx="9317479" cy="4496231"/>
          </a:xfrm>
          <a:prstGeom prst="rect">
            <a:avLst/>
          </a:prstGeom>
        </p:spPr>
        <p:txBody>
          <a:bodyPr wrap="square">
            <a:spAutoFit/>
          </a:bodyPr>
          <a:lstStyle/>
          <a:p>
            <a:pPr algn="just">
              <a:lnSpc>
                <a:spcPct val="150000"/>
              </a:lnSpc>
              <a:spcBef>
                <a:spcPts val="992"/>
              </a:spcBef>
            </a:pPr>
            <a:r>
              <a:rPr lang="es-MX" sz="1323" b="1" i="1" dirty="0">
                <a:solidFill>
                  <a:srgbClr val="002060"/>
                </a:solidFill>
                <a:latin typeface="Arial" panose="020B0604020202020204" pitchFamily="34" charset="0"/>
                <a:ea typeface="Times New Roman" panose="02020603050405020304" pitchFamily="18" charset="0"/>
                <a:cs typeface="Arial" panose="020B0604020202020204" pitchFamily="34" charset="0"/>
              </a:rPr>
              <a:t>Pregunta general.</a:t>
            </a:r>
            <a:endParaRPr lang="es-MX" sz="1323"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indent="371713" algn="just">
              <a:lnSpc>
                <a:spcPct val="150000"/>
              </a:lnSpc>
            </a:pP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¿Qué factores favorecen e inhiben el acceso a crédito formal a microempresarios del sector comercial en  Cárdenas, Tabasco?</a:t>
            </a:r>
          </a:p>
          <a:p>
            <a:pPr algn="just">
              <a:lnSpc>
                <a:spcPct val="150000"/>
              </a:lnSpc>
              <a:spcBef>
                <a:spcPts val="992"/>
              </a:spcBef>
            </a:pPr>
            <a:r>
              <a:rPr lang="es-MX" sz="1323" b="1" dirty="0">
                <a:solidFill>
                  <a:srgbClr val="002060"/>
                </a:solidFill>
                <a:latin typeface="Arial" panose="020B0604020202020204" pitchFamily="34" charset="0"/>
                <a:ea typeface="Times New Roman" panose="02020603050405020304" pitchFamily="18" charset="0"/>
                <a:cs typeface="Arial" panose="020B0604020202020204" pitchFamily="34" charset="0"/>
              </a:rPr>
              <a:t>  	</a:t>
            </a:r>
            <a:r>
              <a:rPr lang="es-MX" sz="1323" b="1" i="1" dirty="0">
                <a:solidFill>
                  <a:srgbClr val="002060"/>
                </a:solidFill>
                <a:latin typeface="Arial" panose="020B0604020202020204" pitchFamily="34" charset="0"/>
                <a:ea typeface="Times New Roman" panose="02020603050405020304" pitchFamily="18" charset="0"/>
                <a:cs typeface="Arial" panose="020B0604020202020204" pitchFamily="34" charset="0"/>
              </a:rPr>
              <a:t>Preguntas específicas.</a:t>
            </a:r>
            <a:endParaRPr lang="es-MX" sz="1323"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78013" algn="just">
              <a:lnSpc>
                <a:spcPct val="150000"/>
              </a:lnSpc>
            </a:pP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¿Cuáles son las necesidades de financiamiento de las microempresas del sector comercial establecidas en Cárdenas Tabasco?</a:t>
            </a:r>
          </a:p>
          <a:p>
            <a:pPr marL="378013" algn="just">
              <a:lnSpc>
                <a:spcPct val="150000"/>
              </a:lnSpc>
            </a:pP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¿Cuáles  son las fuentes de financiamiento de las microempresas del sector comercial establecidas en Cárdenas Tabasco?</a:t>
            </a:r>
          </a:p>
          <a:p>
            <a:pPr marL="378013" algn="just">
              <a:lnSpc>
                <a:spcPct val="150000"/>
              </a:lnSpc>
            </a:pP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¿Cuáles son condiciones de acceso al financiamiento de las microempresas del sector comercial establecidas en  Cárdenas Tabasco?</a:t>
            </a:r>
          </a:p>
          <a:p>
            <a:pPr marL="378013" algn="just">
              <a:lnSpc>
                <a:spcPct val="150000"/>
              </a:lnSpc>
            </a:pP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¿Qué tipo de garantías  le solicita la banca a los microempresarios?</a:t>
            </a:r>
          </a:p>
          <a:p>
            <a:pPr marL="378013" algn="just">
              <a:lnSpc>
                <a:spcPct val="150000"/>
              </a:lnSpc>
            </a:pP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¿Existe racionamiento de crédito a los </a:t>
            </a:r>
            <a:r>
              <a:rPr lang="es-MX" sz="1323" dirty="0" err="1">
                <a:solidFill>
                  <a:srgbClr val="002060"/>
                </a:solidFill>
                <a:latin typeface="Arial" panose="020B0604020202020204" pitchFamily="34" charset="0"/>
                <a:ea typeface="Calibri" panose="020F0502020204030204" pitchFamily="34" charset="0"/>
                <a:cs typeface="Arial" panose="020B0604020202020204" pitchFamily="34" charset="0"/>
              </a:rPr>
              <a:t>micronegocios</a:t>
            </a: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 en Cárdenas Tabasco?</a:t>
            </a:r>
          </a:p>
          <a:p>
            <a:pPr marL="378013" algn="just">
              <a:lnSpc>
                <a:spcPct val="150000"/>
              </a:lnSpc>
            </a:pPr>
            <a:r>
              <a:rPr lang="es-MX" sz="1323" dirty="0">
                <a:solidFill>
                  <a:srgbClr val="002060"/>
                </a:solidFill>
                <a:latin typeface="Arial" panose="020B0604020202020204" pitchFamily="34" charset="0"/>
                <a:ea typeface="Calibri" panose="020F0502020204030204" pitchFamily="34" charset="0"/>
                <a:cs typeface="Arial" panose="020B0604020202020204" pitchFamily="34" charset="0"/>
              </a:rPr>
              <a:t>¿Existe desconocimiento para acceder al crédito formal por parte de los microempresarios que propicia malas decisiones en cuanto a la elección de esquemas y condiciones?</a:t>
            </a:r>
          </a:p>
        </p:txBody>
      </p:sp>
    </p:spTree>
    <p:extLst>
      <p:ext uri="{BB962C8B-B14F-4D97-AF65-F5344CB8AC3E}">
        <p14:creationId xmlns:p14="http://schemas.microsoft.com/office/powerpoint/2010/main" val="2082441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7113" y="1963105"/>
            <a:ext cx="6426398" cy="299699"/>
          </a:xfrm>
        </p:spPr>
        <p:txBody>
          <a:bodyPr>
            <a:noAutofit/>
          </a:bodyPr>
          <a:lstStyle/>
          <a:p>
            <a:r>
              <a:rPr lang="es-MX" sz="1984" b="1" dirty="0">
                <a:latin typeface="Arial" pitchFamily="34" charset="0"/>
                <a:cs typeface="Arial" pitchFamily="34" charset="0"/>
              </a:rPr>
              <a:t>Objetivo general</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sp>
        <p:nvSpPr>
          <p:cNvPr id="8" name="7 Rectángulo"/>
          <p:cNvSpPr/>
          <p:nvPr/>
        </p:nvSpPr>
        <p:spPr>
          <a:xfrm>
            <a:off x="1260077" y="6370915"/>
            <a:ext cx="6697590" cy="11907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solidFill>
                <a:prstClr val="white"/>
              </a:solidFill>
            </a:endParaRPr>
          </a:p>
        </p:txBody>
      </p:sp>
      <p:sp>
        <p:nvSpPr>
          <p:cNvPr id="9" name="8 Rectángulo"/>
          <p:cNvSpPr/>
          <p:nvPr/>
        </p:nvSpPr>
        <p:spPr>
          <a:xfrm>
            <a:off x="1260078" y="6549529"/>
            <a:ext cx="7560469" cy="11907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solidFill>
                <a:prstClr val="white"/>
              </a:solidFill>
            </a:endParaRPr>
          </a:p>
        </p:txBody>
      </p:sp>
      <p:sp>
        <p:nvSpPr>
          <p:cNvPr id="10" name="9 CuadroTexto"/>
          <p:cNvSpPr txBox="1"/>
          <p:nvPr/>
        </p:nvSpPr>
        <p:spPr>
          <a:xfrm>
            <a:off x="1825267" y="6073227"/>
            <a:ext cx="6549165" cy="270523"/>
          </a:xfrm>
          <a:prstGeom prst="rect">
            <a:avLst/>
          </a:prstGeom>
          <a:noFill/>
        </p:spPr>
        <p:txBody>
          <a:bodyPr wrap="square" rtlCol="0">
            <a:spAutoFit/>
          </a:bodyPr>
          <a:lstStyle/>
          <a:p>
            <a:pPr algn="ctr"/>
            <a:r>
              <a:rPr lang="es-MX" sz="1158" dirty="0" err="1">
                <a:solidFill>
                  <a:prstClr val="black">
                    <a:lumMod val="50000"/>
                    <a:lumOff val="50000"/>
                  </a:prstClr>
                </a:solidFill>
              </a:rPr>
              <a:t>Levit</a:t>
            </a:r>
            <a:r>
              <a:rPr lang="es-MX" sz="1158" dirty="0">
                <a:solidFill>
                  <a:prstClr val="black">
                    <a:lumMod val="50000"/>
                    <a:lumOff val="50000"/>
                  </a:prstClr>
                </a:solidFill>
              </a:rPr>
              <a:t> Emmanuel de los Santos Colorado</a:t>
            </a:r>
          </a:p>
        </p:txBody>
      </p:sp>
      <p:sp>
        <p:nvSpPr>
          <p:cNvPr id="12" name="11 Rectángulo"/>
          <p:cNvSpPr/>
          <p:nvPr/>
        </p:nvSpPr>
        <p:spPr>
          <a:xfrm>
            <a:off x="2003881" y="2916037"/>
            <a:ext cx="5953786" cy="346890"/>
          </a:xfrm>
          <a:prstGeom prst="rect">
            <a:avLst/>
          </a:prstGeom>
          <a:ln w="3175">
            <a:noFill/>
          </a:ln>
        </p:spPr>
        <p:style>
          <a:lnRef idx="2">
            <a:schemeClr val="accent1"/>
          </a:lnRef>
          <a:fillRef idx="1">
            <a:schemeClr val="lt1"/>
          </a:fillRef>
          <a:effectRef idx="0">
            <a:schemeClr val="accent1"/>
          </a:effectRef>
          <a:fontRef idx="minor">
            <a:schemeClr val="dk1"/>
          </a:fontRef>
        </p:style>
        <p:txBody>
          <a:bodyPr wrap="square">
            <a:spAutoFit/>
          </a:bodyPr>
          <a:lstStyle/>
          <a:p>
            <a:pPr algn="just"/>
            <a:endParaRPr lang="es-MX" sz="1654" dirty="0">
              <a:solidFill>
                <a:prstClr val="black"/>
              </a:solidFill>
              <a:latin typeface="Arial" panose="020B0604020202020204" pitchFamily="34" charset="0"/>
              <a:cs typeface="Arial" panose="020B0604020202020204" pitchFamily="34" charset="0"/>
            </a:endParaRPr>
          </a:p>
        </p:txBody>
      </p:sp>
      <p:sp>
        <p:nvSpPr>
          <p:cNvPr id="3" name="Rectángulo 2"/>
          <p:cNvSpPr/>
          <p:nvPr/>
        </p:nvSpPr>
        <p:spPr>
          <a:xfrm>
            <a:off x="1260078" y="4645803"/>
            <a:ext cx="8369759" cy="808876"/>
          </a:xfrm>
          <a:prstGeom prst="rect">
            <a:avLst/>
          </a:prstGeom>
        </p:spPr>
        <p:txBody>
          <a:bodyPr wrap="square">
            <a:spAutoFit/>
          </a:bodyPr>
          <a:lstStyle/>
          <a:p>
            <a:pPr indent="371713" algn="just">
              <a:lnSpc>
                <a:spcPct val="150000"/>
              </a:lnSpc>
            </a:pPr>
            <a:r>
              <a:rPr lang="es-MX" sz="1654" dirty="0">
                <a:solidFill>
                  <a:srgbClr val="002060"/>
                </a:solidFill>
                <a:latin typeface="Arial" panose="020B0604020202020204" pitchFamily="34" charset="0"/>
                <a:ea typeface="Calibri" panose="020F0502020204030204" pitchFamily="34" charset="0"/>
                <a:cs typeface="Arial" panose="020B0604020202020204" pitchFamily="34" charset="0"/>
              </a:rPr>
              <a:t>Determinar los factores que favorecen e inhiben el acceso a crédito formal a microempresarios del sector comercio en el municipio de Cárdenas, Tabasco.</a:t>
            </a:r>
          </a:p>
        </p:txBody>
      </p:sp>
      <p:pic>
        <p:nvPicPr>
          <p:cNvPr id="11" name="Imagen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95106" y="2419046"/>
            <a:ext cx="3566714" cy="2004932"/>
          </a:xfrm>
          <a:prstGeom prst="rect">
            <a:avLst/>
          </a:prstGeom>
        </p:spPr>
      </p:pic>
    </p:spTree>
    <p:extLst>
      <p:ext uri="{BB962C8B-B14F-4D97-AF65-F5344CB8AC3E}">
        <p14:creationId xmlns:p14="http://schemas.microsoft.com/office/powerpoint/2010/main" val="1920561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7113" y="1846038"/>
            <a:ext cx="6426398" cy="299699"/>
          </a:xfrm>
        </p:spPr>
        <p:txBody>
          <a:bodyPr>
            <a:noAutofit/>
          </a:bodyPr>
          <a:lstStyle/>
          <a:p>
            <a:r>
              <a:rPr lang="es-MX" sz="1984" b="1" dirty="0">
                <a:latin typeface="Arial" pitchFamily="34" charset="0"/>
                <a:cs typeface="Arial" pitchFamily="34" charset="0"/>
              </a:rPr>
              <a:t>Objetivos específicos</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sp>
        <p:nvSpPr>
          <p:cNvPr id="8" name="7 Rectángulo"/>
          <p:cNvSpPr/>
          <p:nvPr/>
        </p:nvSpPr>
        <p:spPr>
          <a:xfrm>
            <a:off x="1260077" y="6370915"/>
            <a:ext cx="6697590" cy="11907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9" name="8 Rectángulo"/>
          <p:cNvSpPr/>
          <p:nvPr/>
        </p:nvSpPr>
        <p:spPr>
          <a:xfrm>
            <a:off x="1260078" y="6549529"/>
            <a:ext cx="7560469" cy="11907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0" name="9 CuadroTexto"/>
          <p:cNvSpPr txBox="1"/>
          <p:nvPr/>
        </p:nvSpPr>
        <p:spPr>
          <a:xfrm>
            <a:off x="1825267" y="6073227"/>
            <a:ext cx="6549165" cy="270523"/>
          </a:xfrm>
          <a:prstGeom prst="rect">
            <a:avLst/>
          </a:prstGeom>
          <a:noFill/>
        </p:spPr>
        <p:txBody>
          <a:bodyPr wrap="square" rtlCol="0">
            <a:spAutoFit/>
          </a:bodyPr>
          <a:lstStyle/>
          <a:p>
            <a:pPr algn="ctr"/>
            <a:r>
              <a:rPr lang="es-MX" sz="1158" dirty="0" err="1">
                <a:solidFill>
                  <a:schemeClr val="tx1">
                    <a:lumMod val="50000"/>
                    <a:lumOff val="50000"/>
                  </a:schemeClr>
                </a:solidFill>
              </a:rPr>
              <a:t>Levit</a:t>
            </a:r>
            <a:r>
              <a:rPr lang="es-MX" sz="1158" dirty="0">
                <a:solidFill>
                  <a:schemeClr val="tx1">
                    <a:lumMod val="50000"/>
                    <a:lumOff val="50000"/>
                  </a:schemeClr>
                </a:solidFill>
              </a:rPr>
              <a:t> Emmanuel de los Santos Colorado</a:t>
            </a:r>
          </a:p>
        </p:txBody>
      </p:sp>
      <p:sp>
        <p:nvSpPr>
          <p:cNvPr id="3" name="Rectángulo 2"/>
          <p:cNvSpPr/>
          <p:nvPr/>
        </p:nvSpPr>
        <p:spPr>
          <a:xfrm>
            <a:off x="259114" y="2274967"/>
            <a:ext cx="9562396" cy="3910686"/>
          </a:xfrm>
          <a:prstGeom prst="rect">
            <a:avLst/>
          </a:prstGeom>
        </p:spPr>
        <p:txBody>
          <a:bodyPr wrap="square">
            <a:spAutoFit/>
          </a:bodyPr>
          <a:lstStyle/>
          <a:p>
            <a:pPr marL="283510" indent="-283510" algn="just">
              <a:lnSpc>
                <a:spcPct val="150000"/>
              </a:lnSpc>
              <a:buAutoNum type="arabicPeriod"/>
            </a:pPr>
            <a:r>
              <a:rPr lang="es-MX" sz="1654" dirty="0">
                <a:solidFill>
                  <a:srgbClr val="002060"/>
                </a:solidFill>
                <a:latin typeface="Arial" panose="020B0604020202020204" pitchFamily="34" charset="0"/>
                <a:ea typeface="Calibri" panose="020F0502020204030204" pitchFamily="34" charset="0"/>
                <a:cs typeface="Arial" panose="020B0604020202020204" pitchFamily="34" charset="0"/>
              </a:rPr>
              <a:t>Identificar las necesidades de crédito formal de las microempresas comerciales  establecidas en el municipio de H. Cárdenas Tabasco.</a:t>
            </a:r>
          </a:p>
          <a:p>
            <a:pPr algn="just">
              <a:lnSpc>
                <a:spcPct val="150000"/>
              </a:lnSpc>
            </a:pPr>
            <a:r>
              <a:rPr lang="es-MX" sz="1654" dirty="0">
                <a:solidFill>
                  <a:srgbClr val="002060"/>
                </a:solidFill>
                <a:latin typeface="Arial" panose="020B0604020202020204" pitchFamily="34" charset="0"/>
                <a:ea typeface="Calibri" panose="020F0502020204030204" pitchFamily="34" charset="0"/>
                <a:cs typeface="Arial" panose="020B0604020202020204" pitchFamily="34" charset="0"/>
              </a:rPr>
              <a:t>2. Categorizar las fuentes crédito formal que utilizan las microempresas comerciales  establecidas en el municipio de H. Cárdenas Tabasco.</a:t>
            </a:r>
          </a:p>
          <a:p>
            <a:pPr algn="just">
              <a:lnSpc>
                <a:spcPct val="150000"/>
              </a:lnSpc>
            </a:pPr>
            <a:r>
              <a:rPr lang="es-MX" sz="1654" dirty="0">
                <a:solidFill>
                  <a:srgbClr val="002060"/>
                </a:solidFill>
                <a:latin typeface="Arial" panose="020B0604020202020204" pitchFamily="34" charset="0"/>
                <a:ea typeface="Calibri" panose="020F0502020204030204" pitchFamily="34" charset="0"/>
                <a:cs typeface="Arial" panose="020B0604020202020204" pitchFamily="34" charset="0"/>
              </a:rPr>
              <a:t>3. Detallar las condiciones de acceso al crédito formal de las microempresas comerciales  establecidas en el municipio de H. Cárdenas Tabasco.</a:t>
            </a:r>
          </a:p>
          <a:p>
            <a:pPr algn="just">
              <a:lnSpc>
                <a:spcPct val="150000"/>
              </a:lnSpc>
            </a:pPr>
            <a:r>
              <a:rPr lang="es-MX" sz="1654" dirty="0">
                <a:solidFill>
                  <a:srgbClr val="002060"/>
                </a:solidFill>
                <a:latin typeface="Arial" panose="020B0604020202020204" pitchFamily="34" charset="0"/>
                <a:ea typeface="Calibri" panose="020F0502020204030204" pitchFamily="34" charset="0"/>
                <a:cs typeface="Arial" panose="020B0604020202020204" pitchFamily="34" charset="0"/>
              </a:rPr>
              <a:t>4. Definir qué tipo de garantías le solicita la banca a los microempresarios del giro comercial </a:t>
            </a:r>
          </a:p>
          <a:p>
            <a:pPr algn="just">
              <a:lnSpc>
                <a:spcPct val="150000"/>
              </a:lnSpc>
            </a:pPr>
            <a:r>
              <a:rPr lang="es-MX" sz="1654" dirty="0">
                <a:solidFill>
                  <a:srgbClr val="002060"/>
                </a:solidFill>
                <a:latin typeface="Arial" panose="020B0604020202020204" pitchFamily="34" charset="0"/>
                <a:ea typeface="Calibri" panose="020F0502020204030204" pitchFamily="34" charset="0"/>
                <a:cs typeface="Arial" panose="020B0604020202020204" pitchFamily="34" charset="0"/>
              </a:rPr>
              <a:t>5. Descubrir si existe racionamiento de crédito a los </a:t>
            </a:r>
            <a:r>
              <a:rPr lang="es-MX" sz="1654" dirty="0" err="1">
                <a:solidFill>
                  <a:srgbClr val="002060"/>
                </a:solidFill>
                <a:latin typeface="Arial" panose="020B0604020202020204" pitchFamily="34" charset="0"/>
                <a:ea typeface="Calibri" panose="020F0502020204030204" pitchFamily="34" charset="0"/>
                <a:cs typeface="Arial" panose="020B0604020202020204" pitchFamily="34" charset="0"/>
              </a:rPr>
              <a:t>micronegocios</a:t>
            </a:r>
            <a:r>
              <a:rPr lang="es-MX" sz="1654" dirty="0">
                <a:solidFill>
                  <a:srgbClr val="002060"/>
                </a:solidFill>
                <a:latin typeface="Arial" panose="020B0604020202020204" pitchFamily="34" charset="0"/>
                <a:ea typeface="Calibri" panose="020F0502020204030204" pitchFamily="34" charset="0"/>
                <a:cs typeface="Arial" panose="020B0604020202020204" pitchFamily="34" charset="0"/>
              </a:rPr>
              <a:t> en Cárdenas Tabasco.</a:t>
            </a:r>
          </a:p>
          <a:p>
            <a:pPr algn="just">
              <a:lnSpc>
                <a:spcPct val="150000"/>
              </a:lnSpc>
            </a:pPr>
            <a:r>
              <a:rPr lang="es-MX" sz="1654" dirty="0">
                <a:solidFill>
                  <a:srgbClr val="002060"/>
                </a:solidFill>
                <a:latin typeface="Arial" panose="020B0604020202020204" pitchFamily="34" charset="0"/>
                <a:ea typeface="Calibri" panose="020F0502020204030204" pitchFamily="34" charset="0"/>
                <a:cs typeface="Arial" panose="020B0604020202020204" pitchFamily="34" charset="0"/>
              </a:rPr>
              <a:t>6. Determinar si el desconocimiento para acceder al crédito formal por parte de los microempresarios propicia malas decisiones en cuanto a la elección de esquemas y condiciones.</a:t>
            </a:r>
          </a:p>
        </p:txBody>
      </p:sp>
    </p:spTree>
    <p:extLst>
      <p:ext uri="{BB962C8B-B14F-4D97-AF65-F5344CB8AC3E}">
        <p14:creationId xmlns:p14="http://schemas.microsoft.com/office/powerpoint/2010/main" val="801650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7113" y="1963105"/>
            <a:ext cx="6426398" cy="299699"/>
          </a:xfrm>
        </p:spPr>
        <p:txBody>
          <a:bodyPr>
            <a:noAutofit/>
          </a:bodyPr>
          <a:lstStyle/>
          <a:p>
            <a:r>
              <a:rPr lang="es-MX" sz="1984" b="1" dirty="0">
                <a:latin typeface="Arial" pitchFamily="34" charset="0"/>
                <a:cs typeface="Arial" pitchFamily="34" charset="0"/>
              </a:rPr>
              <a:t>Justificación</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8502" y="1131583"/>
            <a:ext cx="2056677" cy="595379"/>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089" y="1107741"/>
            <a:ext cx="853370" cy="6430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385" y="1131583"/>
            <a:ext cx="2292435" cy="61922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8464" y="1131583"/>
            <a:ext cx="714454" cy="714454"/>
          </a:xfrm>
          <a:prstGeom prst="rect">
            <a:avLst/>
          </a:prstGeom>
        </p:spPr>
      </p:pic>
      <p:sp>
        <p:nvSpPr>
          <p:cNvPr id="8" name="7 Rectángulo"/>
          <p:cNvSpPr/>
          <p:nvPr/>
        </p:nvSpPr>
        <p:spPr>
          <a:xfrm>
            <a:off x="1260077" y="6370915"/>
            <a:ext cx="6697590" cy="119076"/>
          </a:xfrm>
          <a:prstGeom prst="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9" name="8 Rectángulo"/>
          <p:cNvSpPr/>
          <p:nvPr/>
        </p:nvSpPr>
        <p:spPr>
          <a:xfrm>
            <a:off x="1260078" y="6549529"/>
            <a:ext cx="7560469" cy="11907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88"/>
          </a:p>
        </p:txBody>
      </p:sp>
      <p:sp>
        <p:nvSpPr>
          <p:cNvPr id="10" name="9 CuadroTexto"/>
          <p:cNvSpPr txBox="1"/>
          <p:nvPr/>
        </p:nvSpPr>
        <p:spPr>
          <a:xfrm>
            <a:off x="1825267" y="6073227"/>
            <a:ext cx="6549165" cy="270523"/>
          </a:xfrm>
          <a:prstGeom prst="rect">
            <a:avLst/>
          </a:prstGeom>
          <a:noFill/>
        </p:spPr>
        <p:txBody>
          <a:bodyPr wrap="square" rtlCol="0">
            <a:spAutoFit/>
          </a:bodyPr>
          <a:lstStyle/>
          <a:p>
            <a:pPr algn="ctr"/>
            <a:r>
              <a:rPr lang="es-MX" sz="1158" dirty="0" err="1">
                <a:solidFill>
                  <a:schemeClr val="tx1">
                    <a:lumMod val="50000"/>
                    <a:lumOff val="50000"/>
                  </a:schemeClr>
                </a:solidFill>
              </a:rPr>
              <a:t>Levit</a:t>
            </a:r>
            <a:r>
              <a:rPr lang="es-MX" sz="1158" dirty="0">
                <a:solidFill>
                  <a:schemeClr val="tx1">
                    <a:lumMod val="50000"/>
                    <a:lumOff val="50000"/>
                  </a:schemeClr>
                </a:solidFill>
              </a:rPr>
              <a:t> Emmanuel de los Santos Colorado</a:t>
            </a:r>
          </a:p>
        </p:txBody>
      </p:sp>
      <p:sp>
        <p:nvSpPr>
          <p:cNvPr id="3" name="Rectángulo 2"/>
          <p:cNvSpPr/>
          <p:nvPr/>
        </p:nvSpPr>
        <p:spPr>
          <a:xfrm>
            <a:off x="379799" y="2475103"/>
            <a:ext cx="9700826" cy="3527248"/>
          </a:xfrm>
          <a:prstGeom prst="rect">
            <a:avLst/>
          </a:prstGeom>
        </p:spPr>
        <p:txBody>
          <a:bodyPr wrap="square">
            <a:spAutoFit/>
          </a:bodyPr>
          <a:lstStyle/>
          <a:p>
            <a:pPr indent="371713" algn="just">
              <a:lnSpc>
                <a:spcPct val="150000"/>
              </a:lnSpc>
            </a:pPr>
            <a:r>
              <a:rPr lang="es-MX" sz="1488" dirty="0">
                <a:solidFill>
                  <a:srgbClr val="002060"/>
                </a:solidFill>
                <a:latin typeface="Arial" panose="020B0604020202020204" pitchFamily="34" charset="0"/>
                <a:cs typeface="Arial" panose="020B0604020202020204" pitchFamily="34" charset="0"/>
              </a:rPr>
              <a:t>Las microempresas en México juegan un papel fundamental en la economía de nuestro país de acuerdo a la capacidad de generación de empleo que presentan con respecto al total generado por las empresas a nivel nacional, según el reporte del Instituto Nacional de </a:t>
            </a:r>
            <a:r>
              <a:rPr lang="es-MX" sz="1488" dirty="0" err="1">
                <a:solidFill>
                  <a:srgbClr val="002060"/>
                </a:solidFill>
                <a:latin typeface="Arial" panose="020B0604020202020204" pitchFamily="34" charset="0"/>
                <a:cs typeface="Arial" panose="020B0604020202020204" pitchFamily="34" charset="0"/>
              </a:rPr>
              <a:t>Estadistica</a:t>
            </a:r>
            <a:r>
              <a:rPr lang="es-MX" sz="1488" dirty="0">
                <a:solidFill>
                  <a:srgbClr val="002060"/>
                </a:solidFill>
                <a:latin typeface="Arial" panose="020B0604020202020204" pitchFamily="34" charset="0"/>
                <a:cs typeface="Arial" panose="020B0604020202020204" pitchFamily="34" charset="0"/>
              </a:rPr>
              <a:t> y </a:t>
            </a:r>
            <a:r>
              <a:rPr lang="es-MX" sz="1488" dirty="0" err="1">
                <a:solidFill>
                  <a:srgbClr val="002060"/>
                </a:solidFill>
                <a:latin typeface="Arial" panose="020B0604020202020204" pitchFamily="34" charset="0"/>
                <a:cs typeface="Arial" panose="020B0604020202020204" pitchFamily="34" charset="0"/>
              </a:rPr>
              <a:t>Geografia</a:t>
            </a:r>
            <a:r>
              <a:rPr lang="es-MX" sz="1488" dirty="0">
                <a:solidFill>
                  <a:srgbClr val="002060"/>
                </a:solidFill>
                <a:latin typeface="Arial" panose="020B0604020202020204" pitchFamily="34" charset="0"/>
                <a:cs typeface="Arial" panose="020B0604020202020204" pitchFamily="34" charset="0"/>
              </a:rPr>
              <a:t>, INEGI; Instituto Nacional del Emprendedor, INADEM; Banco Nacional de Comercio Exterior (2016), las micro empresas representaban el 97.6 % del total de las empresas encuestadas en la Encuesta Nacional sobre Productividad y Competitividad de las Micro, Pequeñas y Medianas Empresas (ENAPROCE) 2015. y concentran el 75.4% del personal ocupado total. </a:t>
            </a:r>
          </a:p>
          <a:p>
            <a:pPr indent="371713" algn="just">
              <a:lnSpc>
                <a:spcPct val="150000"/>
              </a:lnSpc>
            </a:pPr>
            <a:r>
              <a:rPr lang="es-MX" sz="1488" dirty="0">
                <a:solidFill>
                  <a:srgbClr val="002060"/>
                </a:solidFill>
                <a:latin typeface="Arial" panose="020B0604020202020204" pitchFamily="34" charset="0"/>
                <a:cs typeface="Arial" panose="020B0604020202020204" pitchFamily="34" charset="0"/>
              </a:rPr>
              <a:t>Otra de las variables de estudio que presenta la presente investigación, es la referente con el crédito y la importancia que este tiene para las empresas, en este sentido, el análisis de dicho elemento puede abordarse a través de dos vertientes, una de ellas es la dada por los estudios de teorías económicas, y el otro planteamiento está determinado por las teorías financieras.</a:t>
            </a:r>
          </a:p>
        </p:txBody>
      </p:sp>
    </p:spTree>
    <p:extLst>
      <p:ext uri="{BB962C8B-B14F-4D97-AF65-F5344CB8AC3E}">
        <p14:creationId xmlns:p14="http://schemas.microsoft.com/office/powerpoint/2010/main" val="926345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94</TotalTime>
  <Words>2050</Words>
  <Application>Microsoft Office PowerPoint</Application>
  <PresentationFormat>Personalizado</PresentationFormat>
  <Paragraphs>132</Paragraphs>
  <Slides>20</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20</vt:i4>
      </vt:variant>
    </vt:vector>
  </HeadingPairs>
  <TitlesOfParts>
    <vt:vector size="29" baseType="lpstr">
      <vt:lpstr>ＭＳ Ｐゴシック</vt:lpstr>
      <vt:lpstr>Algerian</vt:lpstr>
      <vt:lpstr>Arial</vt:lpstr>
      <vt:lpstr>Book Antiqua</vt:lpstr>
      <vt:lpstr>Calibri</vt:lpstr>
      <vt:lpstr>Calibri Light</vt:lpstr>
      <vt:lpstr>Symbol</vt:lpstr>
      <vt:lpstr>Times New Roman</vt:lpstr>
      <vt:lpstr>Tema de Office</vt:lpstr>
      <vt:lpstr>Factores que favorecen e inhiben el acceso al crédito formal a  microempresarios en   Cárdenas Tabasco 8) Pequeñas y Medianas Empresas</vt:lpstr>
      <vt:lpstr>Presentación de PowerPoint</vt:lpstr>
      <vt:lpstr>Planteamiento del problema</vt:lpstr>
      <vt:lpstr>Presentación de PowerPoint</vt:lpstr>
      <vt:lpstr>Presentación de PowerPoint</vt:lpstr>
      <vt:lpstr>Preguntas de investigación</vt:lpstr>
      <vt:lpstr>Objetivo general</vt:lpstr>
      <vt:lpstr>Objetivos específicos</vt:lpstr>
      <vt:lpstr>Justificación</vt:lpstr>
      <vt:lpstr>Justificación</vt:lpstr>
      <vt:lpstr>Presentación de PowerPoint</vt:lpstr>
      <vt:lpstr>Hipótesis</vt:lpstr>
      <vt:lpstr>Revisión de la literatura</vt:lpstr>
      <vt:lpstr>Presentación de PowerPoint</vt:lpstr>
      <vt:lpstr>Diseño Metodológico</vt:lpstr>
      <vt:lpstr>Índice Tentativo</vt:lpstr>
      <vt:lpstr>Referencias</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Ortega Rios Covian Roberto Antonio</dc:creator>
  <cp:lastModifiedBy>Barroso Tanoira Francisco Gerardo</cp:lastModifiedBy>
  <cp:revision>14</cp:revision>
  <dcterms:created xsi:type="dcterms:W3CDTF">2016-12-02T19:37:17Z</dcterms:created>
  <dcterms:modified xsi:type="dcterms:W3CDTF">2019-02-11T16:21:10Z</dcterms:modified>
</cp:coreProperties>
</file>