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0" r:id="rId2"/>
    <p:sldId id="261" r:id="rId3"/>
    <p:sldId id="262" r:id="rId4"/>
    <p:sldId id="264" r:id="rId5"/>
    <p:sldId id="270" r:id="rId6"/>
    <p:sldId id="265" r:id="rId7"/>
    <p:sldId id="271" r:id="rId8"/>
    <p:sldId id="272" r:id="rId9"/>
    <p:sldId id="273" r:id="rId10"/>
    <p:sldId id="281" r:id="rId11"/>
    <p:sldId id="282" r:id="rId12"/>
    <p:sldId id="276" r:id="rId13"/>
    <p:sldId id="283" r:id="rId14"/>
    <p:sldId id="284" r:id="rId15"/>
    <p:sldId id="285" r:id="rId16"/>
    <p:sldId id="274" r:id="rId17"/>
    <p:sldId id="275" r:id="rId18"/>
    <p:sldId id="278" r:id="rId19"/>
    <p:sldId id="263" r:id="rId20"/>
  </p:sldIdLst>
  <p:sldSz cx="10080625" cy="7740650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/>
    <p:restoredTop sz="94674"/>
  </p:normalViewPr>
  <p:slideViewPr>
    <p:cSldViewPr snapToGrid="0" snapToObjects="1">
      <p:cViewPr varScale="1">
        <p:scale>
          <a:sx n="62" d="100"/>
          <a:sy n="62" d="100"/>
        </p:scale>
        <p:origin x="79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6047" y="1266815"/>
            <a:ext cx="8568531" cy="2694893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4065633"/>
            <a:ext cx="7560469" cy="1868865"/>
          </a:xfrm>
        </p:spPr>
        <p:txBody>
          <a:bodyPr/>
          <a:lstStyle>
            <a:lvl1pPr marL="0" indent="0" algn="ctr">
              <a:buNone/>
              <a:defRPr sz="2646"/>
            </a:lvl1pPr>
            <a:lvl2pPr marL="504017" indent="0" algn="ctr">
              <a:buNone/>
              <a:defRPr sz="2205"/>
            </a:lvl2pPr>
            <a:lvl3pPr marL="1008035" indent="0" algn="ctr">
              <a:buNone/>
              <a:defRPr sz="1984"/>
            </a:lvl3pPr>
            <a:lvl4pPr marL="1512052" indent="0" algn="ctr">
              <a:buNone/>
              <a:defRPr sz="1764"/>
            </a:lvl4pPr>
            <a:lvl5pPr marL="2016069" indent="0" algn="ctr">
              <a:buNone/>
              <a:defRPr sz="1764"/>
            </a:lvl5pPr>
            <a:lvl6pPr marL="2520086" indent="0" algn="ctr">
              <a:buNone/>
              <a:defRPr sz="1764"/>
            </a:lvl6pPr>
            <a:lvl7pPr marL="3024104" indent="0" algn="ctr">
              <a:buNone/>
              <a:defRPr sz="1764"/>
            </a:lvl7pPr>
            <a:lvl8pPr marL="3528121" indent="0" algn="ctr">
              <a:buNone/>
              <a:defRPr sz="1764"/>
            </a:lvl8pPr>
            <a:lvl9pPr marL="4032138" indent="0" algn="ctr">
              <a:buNone/>
              <a:defRPr sz="1764"/>
            </a:lvl9pPr>
          </a:lstStyle>
          <a:p>
            <a:r>
              <a:rPr lang="es-ES_tradnl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659749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60403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48" y="412118"/>
            <a:ext cx="2173635" cy="6559843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4" y="412118"/>
            <a:ext cx="6394896" cy="6559843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04882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51713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1929789"/>
            <a:ext cx="8694539" cy="3219895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5180145"/>
            <a:ext cx="8694539" cy="1693267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4017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8035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205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606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200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4104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812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213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99091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2060590"/>
            <a:ext cx="4284266" cy="4911371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2060590"/>
            <a:ext cx="4284266" cy="4911371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40633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12120"/>
            <a:ext cx="8694539" cy="1496168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7" y="1897535"/>
            <a:ext cx="4264576" cy="929953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4017" indent="0">
              <a:buNone/>
              <a:defRPr sz="2205" b="1"/>
            </a:lvl2pPr>
            <a:lvl3pPr marL="1008035" indent="0">
              <a:buNone/>
              <a:defRPr sz="1984" b="1"/>
            </a:lvl3pPr>
            <a:lvl4pPr marL="1512052" indent="0">
              <a:buNone/>
              <a:defRPr sz="1764" b="1"/>
            </a:lvl4pPr>
            <a:lvl5pPr marL="2016069" indent="0">
              <a:buNone/>
              <a:defRPr sz="1764" b="1"/>
            </a:lvl5pPr>
            <a:lvl6pPr marL="2520086" indent="0">
              <a:buNone/>
              <a:defRPr sz="1764" b="1"/>
            </a:lvl6pPr>
            <a:lvl7pPr marL="3024104" indent="0">
              <a:buNone/>
              <a:defRPr sz="1764" b="1"/>
            </a:lvl7pPr>
            <a:lvl8pPr marL="3528121" indent="0">
              <a:buNone/>
              <a:defRPr sz="1764" b="1"/>
            </a:lvl8pPr>
            <a:lvl9pPr marL="4032138" indent="0">
              <a:buNone/>
              <a:defRPr sz="1764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7" y="2827487"/>
            <a:ext cx="4264576" cy="4158808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17" y="1897535"/>
            <a:ext cx="4285579" cy="929953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4017" indent="0">
              <a:buNone/>
              <a:defRPr sz="2205" b="1"/>
            </a:lvl2pPr>
            <a:lvl3pPr marL="1008035" indent="0">
              <a:buNone/>
              <a:defRPr sz="1984" b="1"/>
            </a:lvl3pPr>
            <a:lvl4pPr marL="1512052" indent="0">
              <a:buNone/>
              <a:defRPr sz="1764" b="1"/>
            </a:lvl4pPr>
            <a:lvl5pPr marL="2016069" indent="0">
              <a:buNone/>
              <a:defRPr sz="1764" b="1"/>
            </a:lvl5pPr>
            <a:lvl6pPr marL="2520086" indent="0">
              <a:buNone/>
              <a:defRPr sz="1764" b="1"/>
            </a:lvl6pPr>
            <a:lvl7pPr marL="3024104" indent="0">
              <a:buNone/>
              <a:defRPr sz="1764" b="1"/>
            </a:lvl7pPr>
            <a:lvl8pPr marL="3528121" indent="0">
              <a:buNone/>
              <a:defRPr sz="1764" b="1"/>
            </a:lvl8pPr>
            <a:lvl9pPr marL="4032138" indent="0">
              <a:buNone/>
              <a:defRPr sz="1764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17" y="2827487"/>
            <a:ext cx="4285579" cy="4158808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4431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24060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55044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516043"/>
            <a:ext cx="3251264" cy="1806152"/>
          </a:xfrm>
        </p:spPr>
        <p:txBody>
          <a:bodyPr anchor="b"/>
          <a:lstStyle>
            <a:lvl1pPr>
              <a:defRPr sz="3528"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579" y="1114512"/>
            <a:ext cx="5103316" cy="5500879"/>
          </a:xfrm>
        </p:spPr>
        <p:txBody>
          <a:bodyPr/>
          <a:lstStyle>
            <a:lvl1pPr>
              <a:defRPr sz="3528"/>
            </a:lvl1pPr>
            <a:lvl2pPr>
              <a:defRPr sz="3087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2322195"/>
            <a:ext cx="3251264" cy="4302153"/>
          </a:xfrm>
        </p:spPr>
        <p:txBody>
          <a:bodyPr/>
          <a:lstStyle>
            <a:lvl1pPr marL="0" indent="0">
              <a:buNone/>
              <a:defRPr sz="1764"/>
            </a:lvl1pPr>
            <a:lvl2pPr marL="504017" indent="0">
              <a:buNone/>
              <a:defRPr sz="1543"/>
            </a:lvl2pPr>
            <a:lvl3pPr marL="1008035" indent="0">
              <a:buNone/>
              <a:defRPr sz="1323"/>
            </a:lvl3pPr>
            <a:lvl4pPr marL="1512052" indent="0">
              <a:buNone/>
              <a:defRPr sz="1102"/>
            </a:lvl4pPr>
            <a:lvl5pPr marL="2016069" indent="0">
              <a:buNone/>
              <a:defRPr sz="1102"/>
            </a:lvl5pPr>
            <a:lvl6pPr marL="2520086" indent="0">
              <a:buNone/>
              <a:defRPr sz="1102"/>
            </a:lvl6pPr>
            <a:lvl7pPr marL="3024104" indent="0">
              <a:buNone/>
              <a:defRPr sz="1102"/>
            </a:lvl7pPr>
            <a:lvl8pPr marL="3528121" indent="0">
              <a:buNone/>
              <a:defRPr sz="1102"/>
            </a:lvl8pPr>
            <a:lvl9pPr marL="4032138" indent="0">
              <a:buNone/>
              <a:defRPr sz="1102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537934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516043"/>
            <a:ext cx="3251264" cy="1806152"/>
          </a:xfrm>
        </p:spPr>
        <p:txBody>
          <a:bodyPr anchor="b"/>
          <a:lstStyle>
            <a:lvl1pPr>
              <a:defRPr sz="3528"/>
            </a:lvl1pPr>
          </a:lstStyle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5579" y="1114512"/>
            <a:ext cx="5103316" cy="5500879"/>
          </a:xfrm>
        </p:spPr>
        <p:txBody>
          <a:bodyPr anchor="t"/>
          <a:lstStyle>
            <a:lvl1pPr marL="0" indent="0">
              <a:buNone/>
              <a:defRPr sz="3528"/>
            </a:lvl1pPr>
            <a:lvl2pPr marL="504017" indent="0">
              <a:buNone/>
              <a:defRPr sz="3087"/>
            </a:lvl2pPr>
            <a:lvl3pPr marL="1008035" indent="0">
              <a:buNone/>
              <a:defRPr sz="2646"/>
            </a:lvl3pPr>
            <a:lvl4pPr marL="1512052" indent="0">
              <a:buNone/>
              <a:defRPr sz="2205"/>
            </a:lvl4pPr>
            <a:lvl5pPr marL="2016069" indent="0">
              <a:buNone/>
              <a:defRPr sz="2205"/>
            </a:lvl5pPr>
            <a:lvl6pPr marL="2520086" indent="0">
              <a:buNone/>
              <a:defRPr sz="2205"/>
            </a:lvl6pPr>
            <a:lvl7pPr marL="3024104" indent="0">
              <a:buNone/>
              <a:defRPr sz="2205"/>
            </a:lvl7pPr>
            <a:lvl8pPr marL="3528121" indent="0">
              <a:buNone/>
              <a:defRPr sz="2205"/>
            </a:lvl8pPr>
            <a:lvl9pPr marL="4032138" indent="0">
              <a:buNone/>
              <a:defRPr sz="2205"/>
            </a:lvl9pPr>
          </a:lstStyle>
          <a:p>
            <a:r>
              <a:rPr lang="es-ES_tradnl"/>
              <a:t>Arrastre la imagen al marcador de posición o haga clic en el icono para agregarla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2322195"/>
            <a:ext cx="3251264" cy="4302153"/>
          </a:xfrm>
        </p:spPr>
        <p:txBody>
          <a:bodyPr/>
          <a:lstStyle>
            <a:lvl1pPr marL="0" indent="0">
              <a:buNone/>
              <a:defRPr sz="1764"/>
            </a:lvl1pPr>
            <a:lvl2pPr marL="504017" indent="0">
              <a:buNone/>
              <a:defRPr sz="1543"/>
            </a:lvl2pPr>
            <a:lvl3pPr marL="1008035" indent="0">
              <a:buNone/>
              <a:defRPr sz="1323"/>
            </a:lvl3pPr>
            <a:lvl4pPr marL="1512052" indent="0">
              <a:buNone/>
              <a:defRPr sz="1102"/>
            </a:lvl4pPr>
            <a:lvl5pPr marL="2016069" indent="0">
              <a:buNone/>
              <a:defRPr sz="1102"/>
            </a:lvl5pPr>
            <a:lvl6pPr marL="2520086" indent="0">
              <a:buNone/>
              <a:defRPr sz="1102"/>
            </a:lvl6pPr>
            <a:lvl7pPr marL="3024104" indent="0">
              <a:buNone/>
              <a:defRPr sz="1102"/>
            </a:lvl7pPr>
            <a:lvl8pPr marL="3528121" indent="0">
              <a:buNone/>
              <a:defRPr sz="1102"/>
            </a:lvl8pPr>
            <a:lvl9pPr marL="4032138" indent="0">
              <a:buNone/>
              <a:defRPr sz="1102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944520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043" y="412120"/>
            <a:ext cx="8694539" cy="14961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043" y="2060590"/>
            <a:ext cx="8694539" cy="49113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043" y="7174437"/>
            <a:ext cx="2268141" cy="4121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4AD3D8-53B9-CE4A-9EB2-007BCA2E6F53}" type="datetimeFigureOut">
              <a:rPr lang="es-ES_tradnl" smtClean="0"/>
              <a:t>11/02/2019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9207" y="7174437"/>
            <a:ext cx="3402211" cy="4121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441" y="7174437"/>
            <a:ext cx="2268141" cy="4121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9794E-19C1-924D-8A50-599EA828ECE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27465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8035" rtl="0" eaLnBrk="1" latinLnBrk="0" hangingPunct="1">
        <a:lnSpc>
          <a:spcPct val="90000"/>
        </a:lnSpc>
        <a:spcBef>
          <a:spcPct val="0"/>
        </a:spcBef>
        <a:buNone/>
        <a:defRPr sz="48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2009" indent="-252009" algn="l" defTabSz="1008035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7" kern="1200">
          <a:solidFill>
            <a:schemeClr val="tx1"/>
          </a:solidFill>
          <a:latin typeface="+mn-lt"/>
          <a:ea typeface="+mn-ea"/>
          <a:cs typeface="+mn-cs"/>
        </a:defRPr>
      </a:lvl1pPr>
      <a:lvl2pPr marL="756026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60043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4060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8078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2095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6112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80130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4147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4017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8035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2052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6069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20086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4104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8121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2138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56047" y="5380892"/>
            <a:ext cx="8568531" cy="1398564"/>
          </a:xfrm>
        </p:spPr>
        <p:txBody>
          <a:bodyPr/>
          <a:lstStyle/>
          <a:p>
            <a:endParaRPr lang="es-ES_tradnl" b="1" dirty="0">
              <a:solidFill>
                <a:schemeClr val="bg1"/>
              </a:solidFill>
            </a:endParaRPr>
          </a:p>
        </p:txBody>
      </p:sp>
      <p:pic>
        <p:nvPicPr>
          <p:cNvPr id="5" name="Imagen 4" descr="Imagen que contiene persona, texto, interior&#10;&#10;&#10;&#10;Descripción generada automáticamente">
            <a:extLst>
              <a:ext uri="{FF2B5EF4-FFF2-40B4-BE49-F238E27FC236}">
                <a16:creationId xmlns:a16="http://schemas.microsoft.com/office/drawing/2014/main" id="{2A04419B-6BB4-3B49-824D-F0A49BD703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74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1747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4401" y="304800"/>
            <a:ext cx="9288429" cy="6400701"/>
          </a:xfrm>
        </p:spPr>
        <p:txBody>
          <a:bodyPr/>
          <a:lstStyle/>
          <a:p>
            <a:pPr marL="0" indent="0" algn="ctr">
              <a:buNone/>
            </a:pPr>
            <a:r>
              <a:rPr lang="es-MX" b="1" dirty="0"/>
              <a:t>   REVISIÓN DE LA LITERATURA…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727798" y="1816914"/>
            <a:ext cx="921117" cy="905444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/>
              <a:t>Miel </a:t>
            </a:r>
          </a:p>
        </p:txBody>
      </p:sp>
      <p:cxnSp>
        <p:nvCxnSpPr>
          <p:cNvPr id="6" name="Conector recto de flecha 5"/>
          <p:cNvCxnSpPr>
            <a:cxnSpLocks/>
          </p:cNvCxnSpPr>
          <p:nvPr/>
        </p:nvCxnSpPr>
        <p:spPr>
          <a:xfrm flipV="1">
            <a:off x="2648915" y="1861354"/>
            <a:ext cx="767166" cy="2668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Rectángulo 6"/>
          <p:cNvSpPr/>
          <p:nvPr/>
        </p:nvSpPr>
        <p:spPr>
          <a:xfrm>
            <a:off x="3536381" y="1146860"/>
            <a:ext cx="1503931" cy="643047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/>
              <a:t>Contexto internacional </a:t>
            </a:r>
          </a:p>
        </p:txBody>
      </p:sp>
      <p:cxnSp>
        <p:nvCxnSpPr>
          <p:cNvPr id="9" name="Conector recto de flecha 8"/>
          <p:cNvCxnSpPr>
            <a:cxnSpLocks/>
          </p:cNvCxnSpPr>
          <p:nvPr/>
        </p:nvCxnSpPr>
        <p:spPr>
          <a:xfrm>
            <a:off x="2721762" y="2326724"/>
            <a:ext cx="767166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Rectángulo 9"/>
          <p:cNvSpPr/>
          <p:nvPr/>
        </p:nvSpPr>
        <p:spPr>
          <a:xfrm>
            <a:off x="3505027" y="1881099"/>
            <a:ext cx="1503931" cy="62518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/>
              <a:t>Contexto nacional</a:t>
            </a:r>
            <a:r>
              <a:rPr lang="es-MX" dirty="0"/>
              <a:t> </a:t>
            </a:r>
          </a:p>
        </p:txBody>
      </p:sp>
      <p:cxnSp>
        <p:nvCxnSpPr>
          <p:cNvPr id="12" name="Conector recto de flecha 11"/>
          <p:cNvCxnSpPr>
            <a:stCxn id="4" idx="3"/>
          </p:cNvCxnSpPr>
          <p:nvPr/>
        </p:nvCxnSpPr>
        <p:spPr>
          <a:xfrm>
            <a:off x="2648915" y="2269636"/>
            <a:ext cx="902901" cy="57971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3548696" y="2537573"/>
            <a:ext cx="1460262" cy="71449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/>
              <a:t>Estado de Campeche </a:t>
            </a:r>
          </a:p>
        </p:txBody>
      </p:sp>
      <p:sp>
        <p:nvSpPr>
          <p:cNvPr id="15" name="Rectángulo 14"/>
          <p:cNvSpPr/>
          <p:nvPr/>
        </p:nvSpPr>
        <p:spPr>
          <a:xfrm>
            <a:off x="1691662" y="3854607"/>
            <a:ext cx="1262068" cy="119236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/>
              <a:t>Cadena </a:t>
            </a:r>
          </a:p>
        </p:txBody>
      </p:sp>
      <p:cxnSp>
        <p:nvCxnSpPr>
          <p:cNvPr id="22" name="Conector recto de flecha 21"/>
          <p:cNvCxnSpPr>
            <a:cxnSpLocks/>
          </p:cNvCxnSpPr>
          <p:nvPr/>
        </p:nvCxnSpPr>
        <p:spPr>
          <a:xfrm>
            <a:off x="3032498" y="4187197"/>
            <a:ext cx="600996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Rectángulo 22"/>
          <p:cNvSpPr/>
          <p:nvPr/>
        </p:nvSpPr>
        <p:spPr>
          <a:xfrm>
            <a:off x="3633494" y="3553966"/>
            <a:ext cx="1245253" cy="73052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/>
              <a:t>Cadena productiva</a:t>
            </a:r>
          </a:p>
        </p:txBody>
      </p:sp>
      <p:cxnSp>
        <p:nvCxnSpPr>
          <p:cNvPr id="25" name="Conector recto de flecha 24"/>
          <p:cNvCxnSpPr>
            <a:cxnSpLocks/>
          </p:cNvCxnSpPr>
          <p:nvPr/>
        </p:nvCxnSpPr>
        <p:spPr>
          <a:xfrm>
            <a:off x="3032498" y="4758986"/>
            <a:ext cx="606691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Rectángulo 25"/>
          <p:cNvSpPr/>
          <p:nvPr/>
        </p:nvSpPr>
        <p:spPr>
          <a:xfrm>
            <a:off x="3697598" y="4456891"/>
            <a:ext cx="1245253" cy="692068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/>
              <a:t> cadena de valor</a:t>
            </a:r>
          </a:p>
        </p:txBody>
      </p:sp>
      <p:sp>
        <p:nvSpPr>
          <p:cNvPr id="30" name="Cerrar llave 29"/>
          <p:cNvSpPr/>
          <p:nvPr/>
        </p:nvSpPr>
        <p:spPr>
          <a:xfrm>
            <a:off x="5040312" y="3916568"/>
            <a:ext cx="299336" cy="607323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1" name="Rectángulo 30"/>
          <p:cNvSpPr/>
          <p:nvPr/>
        </p:nvSpPr>
        <p:spPr>
          <a:xfrm>
            <a:off x="5365752" y="3589461"/>
            <a:ext cx="2145839" cy="104942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b="1" dirty="0"/>
              <a:t>Diferencia entre cadenas productivas y cadenas de valor</a:t>
            </a:r>
          </a:p>
        </p:txBody>
      </p:sp>
    </p:spTree>
    <p:extLst>
      <p:ext uri="{BB962C8B-B14F-4D97-AF65-F5344CB8AC3E}">
        <p14:creationId xmlns:p14="http://schemas.microsoft.com/office/powerpoint/2010/main" val="1170767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8965" y="213360"/>
            <a:ext cx="9748590" cy="7270805"/>
          </a:xfrm>
        </p:spPr>
        <p:txBody>
          <a:bodyPr>
            <a:normAutofit/>
          </a:bodyPr>
          <a:lstStyle/>
          <a:p>
            <a:r>
              <a:rPr lang="es-MX" sz="3200" b="1" dirty="0"/>
              <a:t>REVISIÓN DE LA LITERATURA</a:t>
            </a:r>
          </a:p>
        </p:txBody>
      </p:sp>
      <p:sp>
        <p:nvSpPr>
          <p:cNvPr id="4" name="Rectángulo 3"/>
          <p:cNvSpPr/>
          <p:nvPr/>
        </p:nvSpPr>
        <p:spPr>
          <a:xfrm>
            <a:off x="2460762" y="3073287"/>
            <a:ext cx="1601040" cy="1095158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/>
              <a:t>Metodología de análisis de cadenas productivas </a:t>
            </a:r>
          </a:p>
        </p:txBody>
      </p:sp>
      <p:cxnSp>
        <p:nvCxnSpPr>
          <p:cNvPr id="6" name="Conector recto de flecha 5"/>
          <p:cNvCxnSpPr>
            <a:endCxn id="7" idx="1"/>
          </p:cNvCxnSpPr>
          <p:nvPr/>
        </p:nvCxnSpPr>
        <p:spPr>
          <a:xfrm flipV="1">
            <a:off x="4002601" y="2513888"/>
            <a:ext cx="733810" cy="61151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Rectángulo 6"/>
          <p:cNvSpPr/>
          <p:nvPr/>
        </p:nvSpPr>
        <p:spPr>
          <a:xfrm>
            <a:off x="4736411" y="2230370"/>
            <a:ext cx="2112484" cy="56703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1323" b="1" dirty="0"/>
              <a:t>Manual de </a:t>
            </a:r>
            <a:r>
              <a:rPr lang="es-MX" sz="1323" b="1" dirty="0" err="1"/>
              <a:t>minicadenas</a:t>
            </a:r>
            <a:r>
              <a:rPr lang="es-MX" sz="1323" b="1" dirty="0"/>
              <a:t> productivas </a:t>
            </a:r>
          </a:p>
        </p:txBody>
      </p:sp>
      <p:cxnSp>
        <p:nvCxnSpPr>
          <p:cNvPr id="9" name="Conector recto de flecha 8"/>
          <p:cNvCxnSpPr>
            <a:endCxn id="11" idx="1"/>
          </p:cNvCxnSpPr>
          <p:nvPr/>
        </p:nvCxnSpPr>
        <p:spPr>
          <a:xfrm flipV="1">
            <a:off x="4063751" y="3269935"/>
            <a:ext cx="672660" cy="7783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Rectángulo 10"/>
          <p:cNvSpPr/>
          <p:nvPr/>
        </p:nvSpPr>
        <p:spPr>
          <a:xfrm>
            <a:off x="4736411" y="2869675"/>
            <a:ext cx="2112484" cy="80052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1323" b="1" dirty="0"/>
              <a:t>Metodología de análisis de cadenas productivas bajo el enfoque de cadenas de valor </a:t>
            </a:r>
          </a:p>
        </p:txBody>
      </p:sp>
      <p:cxnSp>
        <p:nvCxnSpPr>
          <p:cNvPr id="13" name="Conector recto de flecha 12"/>
          <p:cNvCxnSpPr>
            <a:endCxn id="14" idx="1"/>
          </p:cNvCxnSpPr>
          <p:nvPr/>
        </p:nvCxnSpPr>
        <p:spPr>
          <a:xfrm>
            <a:off x="4208453" y="3819013"/>
            <a:ext cx="567034" cy="23476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4775487" y="3789719"/>
            <a:ext cx="2068011" cy="52812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1323" b="1" dirty="0"/>
              <a:t>Enfoque participativo para cadenas productivas</a:t>
            </a:r>
          </a:p>
        </p:txBody>
      </p:sp>
      <p:cxnSp>
        <p:nvCxnSpPr>
          <p:cNvPr id="25" name="Conector recto de flecha 24"/>
          <p:cNvCxnSpPr>
            <a:cxnSpLocks/>
          </p:cNvCxnSpPr>
          <p:nvPr/>
        </p:nvCxnSpPr>
        <p:spPr>
          <a:xfrm>
            <a:off x="3921018" y="4178037"/>
            <a:ext cx="802885" cy="71007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Rectángulo 25"/>
          <p:cNvSpPr/>
          <p:nvPr/>
        </p:nvSpPr>
        <p:spPr>
          <a:xfrm>
            <a:off x="4736411" y="4406786"/>
            <a:ext cx="2079128" cy="555917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1323" b="1" dirty="0"/>
              <a:t>Manual para el fortalecimiento de cadenas de valor.</a:t>
            </a:r>
          </a:p>
        </p:txBody>
      </p:sp>
      <p:cxnSp>
        <p:nvCxnSpPr>
          <p:cNvPr id="28" name="Conector recto de flecha 27"/>
          <p:cNvCxnSpPr/>
          <p:nvPr/>
        </p:nvCxnSpPr>
        <p:spPr>
          <a:xfrm>
            <a:off x="6873909" y="2413822"/>
            <a:ext cx="52256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9" name="Rectángulo 28"/>
          <p:cNvSpPr/>
          <p:nvPr/>
        </p:nvSpPr>
        <p:spPr>
          <a:xfrm>
            <a:off x="7465961" y="2069285"/>
            <a:ext cx="1689988" cy="73937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1323" b="1" dirty="0"/>
              <a:t>ONUDI, 2004.</a:t>
            </a:r>
          </a:p>
        </p:txBody>
      </p:sp>
      <p:cxnSp>
        <p:nvCxnSpPr>
          <p:cNvPr id="31" name="Conector recto de flecha 30"/>
          <p:cNvCxnSpPr/>
          <p:nvPr/>
        </p:nvCxnSpPr>
        <p:spPr>
          <a:xfrm>
            <a:off x="6873909" y="3292130"/>
            <a:ext cx="52256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2" name="Rectángulo 31"/>
          <p:cNvSpPr/>
          <p:nvPr/>
        </p:nvSpPr>
        <p:spPr>
          <a:xfrm>
            <a:off x="7465961" y="3046173"/>
            <a:ext cx="1589923" cy="644863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1323" b="1" dirty="0"/>
              <a:t>Cifuentes, W. Pérez, M. y Gil, M. 2011</a:t>
            </a:r>
          </a:p>
        </p:txBody>
      </p:sp>
      <p:cxnSp>
        <p:nvCxnSpPr>
          <p:cNvPr id="34" name="Conector recto de flecha 33"/>
          <p:cNvCxnSpPr>
            <a:cxnSpLocks/>
          </p:cNvCxnSpPr>
          <p:nvPr/>
        </p:nvCxnSpPr>
        <p:spPr>
          <a:xfrm flipV="1">
            <a:off x="6873909" y="3984942"/>
            <a:ext cx="567035" cy="556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Rectángulo 34"/>
          <p:cNvSpPr/>
          <p:nvPr/>
        </p:nvSpPr>
        <p:spPr>
          <a:xfrm>
            <a:off x="7465961" y="3767480"/>
            <a:ext cx="1689988" cy="606537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1323" b="1" dirty="0" err="1"/>
              <a:t>Bernet</a:t>
            </a:r>
            <a:r>
              <a:rPr lang="es-MX" sz="1323" b="1" dirty="0"/>
              <a:t>, T., </a:t>
            </a:r>
            <a:r>
              <a:rPr lang="es-MX" sz="1323" b="1" dirty="0" err="1"/>
              <a:t>Devaux</a:t>
            </a:r>
            <a:r>
              <a:rPr lang="es-MX" sz="1323" b="1" dirty="0"/>
              <a:t>, A, </a:t>
            </a:r>
            <a:r>
              <a:rPr lang="es-MX" sz="1323" b="1" dirty="0" err="1"/>
              <a:t>Ortíz</a:t>
            </a:r>
            <a:r>
              <a:rPr lang="es-MX" sz="1323" b="1" dirty="0"/>
              <a:t> , O y </a:t>
            </a:r>
            <a:r>
              <a:rPr lang="es-MX" sz="1323" b="1" dirty="0" err="1"/>
              <a:t>Thiele</a:t>
            </a:r>
            <a:r>
              <a:rPr lang="es-MX" sz="1323" b="1" dirty="0"/>
              <a:t>, G. 2010</a:t>
            </a:r>
          </a:p>
        </p:txBody>
      </p:sp>
      <p:cxnSp>
        <p:nvCxnSpPr>
          <p:cNvPr id="37" name="Conector recto de flecha 36"/>
          <p:cNvCxnSpPr>
            <a:cxnSpLocks/>
          </p:cNvCxnSpPr>
          <p:nvPr/>
        </p:nvCxnSpPr>
        <p:spPr>
          <a:xfrm>
            <a:off x="6873909" y="4748673"/>
            <a:ext cx="56703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Rectángulo 37"/>
          <p:cNvSpPr/>
          <p:nvPr/>
        </p:nvSpPr>
        <p:spPr>
          <a:xfrm>
            <a:off x="7465961" y="4445400"/>
            <a:ext cx="1689988" cy="55591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1323" b="1" dirty="0"/>
              <a:t>CEPAL, 2016.</a:t>
            </a:r>
          </a:p>
        </p:txBody>
      </p:sp>
      <p:sp>
        <p:nvSpPr>
          <p:cNvPr id="22" name="Rectángulo 21"/>
          <p:cNvSpPr/>
          <p:nvPr/>
        </p:nvSpPr>
        <p:spPr>
          <a:xfrm>
            <a:off x="4794781" y="5283662"/>
            <a:ext cx="2020758" cy="555917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1323" b="1" dirty="0"/>
              <a:t>Manual de desarrollo de estudio de cadenas productivas.</a:t>
            </a:r>
          </a:p>
        </p:txBody>
      </p:sp>
      <p:cxnSp>
        <p:nvCxnSpPr>
          <p:cNvPr id="23" name="Conector recto de flecha 22"/>
          <p:cNvCxnSpPr/>
          <p:nvPr/>
        </p:nvCxnSpPr>
        <p:spPr>
          <a:xfrm>
            <a:off x="3530397" y="4178037"/>
            <a:ext cx="1245254" cy="156933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3" name="Rectángulo 32"/>
          <p:cNvSpPr/>
          <p:nvPr/>
        </p:nvSpPr>
        <p:spPr>
          <a:xfrm>
            <a:off x="7477658" y="5226535"/>
            <a:ext cx="1689988" cy="555916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1323" b="1" dirty="0"/>
              <a:t>FOSDEH,2008.</a:t>
            </a:r>
          </a:p>
        </p:txBody>
      </p:sp>
      <p:cxnSp>
        <p:nvCxnSpPr>
          <p:cNvPr id="27" name="Conector recto de flecha 26">
            <a:extLst>
              <a:ext uri="{FF2B5EF4-FFF2-40B4-BE49-F238E27FC236}">
                <a16:creationId xmlns:a16="http://schemas.microsoft.com/office/drawing/2014/main" id="{37A6A12A-FF8C-4E0B-BEF5-5080159B640F}"/>
              </a:ext>
            </a:extLst>
          </p:cNvPr>
          <p:cNvCxnSpPr>
            <a:cxnSpLocks/>
          </p:cNvCxnSpPr>
          <p:nvPr/>
        </p:nvCxnSpPr>
        <p:spPr>
          <a:xfrm>
            <a:off x="6873909" y="5415773"/>
            <a:ext cx="57918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Conector recto de flecha 29">
            <a:extLst>
              <a:ext uri="{FF2B5EF4-FFF2-40B4-BE49-F238E27FC236}">
                <a16:creationId xmlns:a16="http://schemas.microsoft.com/office/drawing/2014/main" id="{DFAFFDBD-4338-4799-B8C4-EC2B8A02F027}"/>
              </a:ext>
            </a:extLst>
          </p:cNvPr>
          <p:cNvCxnSpPr>
            <a:cxnSpLocks/>
          </p:cNvCxnSpPr>
          <p:nvPr/>
        </p:nvCxnSpPr>
        <p:spPr>
          <a:xfrm>
            <a:off x="4169376" y="6769630"/>
            <a:ext cx="56703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6" name="Rectángulo 35">
            <a:extLst>
              <a:ext uri="{FF2B5EF4-FFF2-40B4-BE49-F238E27FC236}">
                <a16:creationId xmlns:a16="http://schemas.microsoft.com/office/drawing/2014/main" id="{1781617F-071C-4FF0-AE73-818FBA088810}"/>
              </a:ext>
            </a:extLst>
          </p:cNvPr>
          <p:cNvSpPr/>
          <p:nvPr/>
        </p:nvSpPr>
        <p:spPr>
          <a:xfrm>
            <a:off x="2460761" y="6217987"/>
            <a:ext cx="1747691" cy="90465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1323" b="1" dirty="0"/>
              <a:t>Programa de capacitación</a:t>
            </a:r>
          </a:p>
        </p:txBody>
      </p:sp>
      <p:sp>
        <p:nvSpPr>
          <p:cNvPr id="40" name="Rectángulo 39">
            <a:extLst>
              <a:ext uri="{FF2B5EF4-FFF2-40B4-BE49-F238E27FC236}">
                <a16:creationId xmlns:a16="http://schemas.microsoft.com/office/drawing/2014/main" id="{51FA95EB-BC14-428B-8DDF-842E52282750}"/>
              </a:ext>
            </a:extLst>
          </p:cNvPr>
          <p:cNvSpPr/>
          <p:nvPr/>
        </p:nvSpPr>
        <p:spPr>
          <a:xfrm>
            <a:off x="4810260" y="6217987"/>
            <a:ext cx="1689988" cy="904651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1323" b="1" dirty="0"/>
              <a:t>Metodología de marco lógico</a:t>
            </a:r>
          </a:p>
          <a:p>
            <a:r>
              <a:rPr lang="es-MX" sz="1323" b="1" dirty="0"/>
              <a:t>(Aldunate y Córdoba, CEPAL, 2011) </a:t>
            </a:r>
          </a:p>
        </p:txBody>
      </p:sp>
    </p:spTree>
    <p:extLst>
      <p:ext uri="{BB962C8B-B14F-4D97-AF65-F5344CB8AC3E}">
        <p14:creationId xmlns:p14="http://schemas.microsoft.com/office/powerpoint/2010/main" val="15151102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653748" y="356850"/>
            <a:ext cx="5016206" cy="695899"/>
          </a:xfrm>
        </p:spPr>
        <p:txBody>
          <a:bodyPr>
            <a:normAutofit/>
          </a:bodyPr>
          <a:lstStyle/>
          <a:p>
            <a:r>
              <a:rPr lang="es-ES" sz="3600" b="1" dirty="0">
                <a:solidFill>
                  <a:schemeClr val="tx1"/>
                </a:solidFill>
                <a:latin typeface="+mn-lt"/>
              </a:rPr>
              <a:t>Metodología</a:t>
            </a:r>
            <a:endParaRPr lang="es-MX" sz="3600" b="1" dirty="0">
              <a:latin typeface="+mn-lt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2626231" y="1030696"/>
            <a:ext cx="5865967" cy="8981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200" b="1" dirty="0">
                <a:solidFill>
                  <a:schemeClr val="accent2">
                    <a:lumMod val="50000"/>
                  </a:schemeClr>
                </a:solidFill>
              </a:rPr>
              <a:t>Fase 1: Diagnóstico</a:t>
            </a:r>
            <a:endParaRPr lang="es-MX" sz="3200" dirty="0">
              <a:solidFill>
                <a:schemeClr val="accent2">
                  <a:lumMod val="50000"/>
                </a:schemeClr>
              </a:solidFill>
              <a:effectLst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2745502" y="2708566"/>
            <a:ext cx="5774213" cy="8981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200" b="1" dirty="0">
                <a:solidFill>
                  <a:schemeClr val="accent2">
                    <a:lumMod val="50000"/>
                  </a:schemeClr>
                </a:solidFill>
              </a:rPr>
              <a:t>Fase 2: Diseño del programa</a:t>
            </a:r>
          </a:p>
          <a:p>
            <a:endParaRPr lang="es-MX" sz="3200" dirty="0">
              <a:solidFill>
                <a:schemeClr val="tx1"/>
              </a:solidFill>
              <a:effectLst/>
            </a:endParaRPr>
          </a:p>
        </p:txBody>
      </p:sp>
      <p:sp>
        <p:nvSpPr>
          <p:cNvPr id="7" name="Flecha abajo 6"/>
          <p:cNvSpPr/>
          <p:nvPr/>
        </p:nvSpPr>
        <p:spPr>
          <a:xfrm>
            <a:off x="5040312" y="2000269"/>
            <a:ext cx="465849" cy="6789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" name="Flecha abajo 6">
            <a:extLst>
              <a:ext uri="{FF2B5EF4-FFF2-40B4-BE49-F238E27FC236}">
                <a16:creationId xmlns:a16="http://schemas.microsoft.com/office/drawing/2014/main" id="{AAA4B22C-EA5A-42F9-BEA7-28FBA42DF07C}"/>
              </a:ext>
            </a:extLst>
          </p:cNvPr>
          <p:cNvSpPr/>
          <p:nvPr/>
        </p:nvSpPr>
        <p:spPr>
          <a:xfrm>
            <a:off x="5029563" y="3606691"/>
            <a:ext cx="465849" cy="69435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D62A64B1-D5BD-43DF-A87D-C577F0D9AA27}"/>
              </a:ext>
            </a:extLst>
          </p:cNvPr>
          <p:cNvSpPr/>
          <p:nvPr/>
        </p:nvSpPr>
        <p:spPr>
          <a:xfrm>
            <a:off x="2745502" y="4301051"/>
            <a:ext cx="5863665" cy="158291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MX" sz="3200" b="1" dirty="0">
              <a:solidFill>
                <a:schemeClr val="tx1"/>
              </a:solidFill>
            </a:endParaRPr>
          </a:p>
          <a:p>
            <a:pPr algn="ctr"/>
            <a:r>
              <a:rPr lang="es-MX" sz="3200" b="1" dirty="0">
                <a:solidFill>
                  <a:schemeClr val="accent2">
                    <a:lumMod val="50000"/>
                  </a:schemeClr>
                </a:solidFill>
              </a:rPr>
              <a:t>Fase 3: Implementación del programa.</a:t>
            </a:r>
          </a:p>
          <a:p>
            <a:endParaRPr lang="es-MX" sz="3200" dirty="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750496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164131"/>
              </p:ext>
            </p:extLst>
          </p:nvPr>
        </p:nvGraphicFramePr>
        <p:xfrm>
          <a:off x="1" y="1"/>
          <a:ext cx="10040866" cy="6192190"/>
        </p:xfrm>
        <a:graphic>
          <a:graphicData uri="http://schemas.openxmlformats.org/drawingml/2006/table">
            <a:tbl>
              <a:tblPr/>
              <a:tblGrid>
                <a:gridCol w="1191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49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496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496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735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s-MX" sz="2400" b="0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 METODOLOGIA A APLICAR</a:t>
                      </a:r>
                    </a:p>
                  </a:txBody>
                  <a:tcPr marL="6160" marR="6160" marT="616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664">
                <a:tc>
                  <a:txBody>
                    <a:bodyPr/>
                    <a:lstStyle/>
                    <a:p>
                      <a:pPr algn="l" fontAlgn="ctr"/>
                      <a:endParaRPr lang="es-MX" sz="1100" b="0" i="0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6160" marR="6160" marT="616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1100" b="0" i="0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6160" marR="6160" marT="616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1100" b="0" i="0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6160" marR="6160" marT="616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1100" b="0" i="0" u="none" strike="noStrike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6160" marR="6160" marT="616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875">
                <a:tc>
                  <a:txBody>
                    <a:bodyPr/>
                    <a:lstStyle/>
                    <a:p>
                      <a:pPr algn="l" fontAlgn="ctr"/>
                      <a:r>
                        <a:rPr lang="es-MX" sz="15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FASE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5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5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5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664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NOMBRE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DIAGNÓSTICO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DISEÑO</a:t>
                      </a:r>
                      <a:r>
                        <a:rPr lang="es-MX" sz="1100" b="1" i="0" u="none" strike="noStrike" baseline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DEL PROGRAMA</a:t>
                      </a:r>
                      <a:endParaRPr lang="es-MX" sz="1100" b="1" i="0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IMPLEMENTACIÓN DEL PROGRAMA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5980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DESCRIPCIÓN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RECOGER INFORMACIÓN SOBRE EL</a:t>
                      </a:r>
                      <a:r>
                        <a:rPr lang="es-MX" sz="1100" b="1" i="0" u="none" strike="noStrike" baseline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SECTOR APÍCOLA </a:t>
                      </a:r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Y SUS CARACTERÍSTICAS RELACIONADAS CON LA CADENA</a:t>
                      </a:r>
                      <a:r>
                        <a:rPr lang="es-MX" sz="1100" b="1" i="0" u="none" strike="noStrike" baseline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PRODUCTIVA DE LA MIEL</a:t>
                      </a:r>
                      <a:endParaRPr lang="es-MX" sz="1100" b="1" i="0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DISEÑAR EL</a:t>
                      </a:r>
                      <a:r>
                        <a:rPr lang="es-MX" sz="1100" b="1" i="0" u="none" strike="noStrike" baseline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PROGRAMA DE CAPACITACIÓN</a:t>
                      </a:r>
                      <a:endParaRPr lang="es-MX" sz="1100" b="1" i="0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APLICAR EL PROGRAMA  Y EVALUAR SUS RESULTADOS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12131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PROCEDIMIENTO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ctr" fontAlgn="ctr">
                        <a:buFontTx/>
                        <a:buChar char="-"/>
                      </a:pPr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VALIDAR INSTRUMENTO </a:t>
                      </a:r>
                    </a:p>
                    <a:p>
                      <a:pPr marL="171450" indent="-171450" algn="ctr" fontAlgn="ctr">
                        <a:buFontTx/>
                        <a:buChar char="-"/>
                      </a:pPr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APLICAR INSTRUMENTO</a:t>
                      </a:r>
                    </a:p>
                    <a:p>
                      <a:pPr marL="171450" indent="-171450" algn="ctr" fontAlgn="ctr">
                        <a:buFontTx/>
                        <a:buChar char="-"/>
                      </a:pPr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CAPTURAR</a:t>
                      </a:r>
                      <a:r>
                        <a:rPr lang="es-MX" sz="1100" b="1" i="0" u="none" strike="noStrike" baseline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DATOS</a:t>
                      </a:r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/>
                      </a:r>
                      <a:b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</a:br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-ANALIZAR RESULTADOS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1100" b="1" i="0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- ELABORAR EL PROGRAMA</a:t>
                      </a:r>
                      <a:b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</a:br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-VALIDARLO CON  EXPERTOS</a:t>
                      </a:r>
                      <a:b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</a:br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-RECLUTAMIENTO Y SELECCIÓN DE PARTICIPANTES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ctr" fontAlgn="ctr">
                        <a:buFontTx/>
                        <a:buChar char="-"/>
                      </a:pPr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PRE-TEST</a:t>
                      </a:r>
                    </a:p>
                    <a:p>
                      <a:pPr marL="171450" indent="-171450" algn="ctr" fontAlgn="ctr">
                        <a:buFontTx/>
                        <a:buChar char="-"/>
                      </a:pPr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IMPLEMENTACIÓN DEL PROGRAMA </a:t>
                      </a:r>
                    </a:p>
                    <a:p>
                      <a:pPr marL="171450" indent="-171450" algn="ctr" fontAlgn="ctr">
                        <a:buFontTx/>
                        <a:buChar char="-"/>
                      </a:pPr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POST- TEST</a:t>
                      </a:r>
                      <a:b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</a:br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/>
                      </a:r>
                      <a:b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</a:br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-SEGUIMIENTO (2 MESES)</a:t>
                      </a:r>
                      <a:r>
                        <a:rPr lang="es-MX" sz="1100" b="1" i="0" u="none" strike="noStrike" baseline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1664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TIPO</a:t>
                      </a:r>
                      <a:r>
                        <a:rPr lang="es-MX" sz="1100" b="1" i="0" u="none" strike="noStrike" baseline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 </a:t>
                      </a:r>
                      <a:endParaRPr lang="es-MX" sz="1100" b="1" i="0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CUANTITATIVO Y CUALITATIVO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CUALITATIVO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CUANTITATIVO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7244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DISEÑO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INVESTIGACIÓN EXPLORATORIA, DESCRIPTIVA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INVESTIGACIÓN EXPLICATIVA</a:t>
                      </a:r>
                    </a:p>
                    <a:p>
                      <a:pPr algn="ctr" fontAlgn="ctr"/>
                      <a:endParaRPr lang="es-MX" sz="1100" b="1" i="0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INVESTIGACIÓN EXPLICATIVA</a:t>
                      </a:r>
                    </a:p>
                    <a:p>
                      <a:pPr algn="ctr" fontAlgn="ctr"/>
                      <a:endParaRPr lang="es-MX" sz="1100" b="1" i="0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1664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MÉTODO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3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CUASIEXPERIMENTAL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CUASIEXPERIMENTAL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EXPERIMENTAL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726460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POBLACION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PRODUCTORES APÍCOLAS</a:t>
                      </a:r>
                    </a:p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AUTORIDADES DEL SECTOR PÚBLICO</a:t>
                      </a:r>
                    </a:p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PROVEEDORES Y TRANSFORMADORES</a:t>
                      </a:r>
                    </a:p>
                    <a:p>
                      <a:pPr algn="ctr" fontAlgn="ctr"/>
                      <a:endParaRPr lang="es-MX" sz="1100" b="1" i="0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  <a:p>
                      <a:pPr algn="ctr" fontAlgn="ctr"/>
                      <a:endParaRPr lang="es-MX" sz="1100" b="1" i="0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baseline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SECTOR PÚBLICO</a:t>
                      </a:r>
                    </a:p>
                    <a:p>
                      <a:pPr algn="ctr" fontAlgn="ctr"/>
                      <a:r>
                        <a:rPr lang="es-MX" sz="1100" b="1" i="0" u="none" strike="noStrike" baseline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ORGANIZACIÓN APÍCOLA</a:t>
                      </a:r>
                    </a:p>
                    <a:p>
                      <a:pPr algn="ctr" fontAlgn="ctr"/>
                      <a:r>
                        <a:rPr lang="es-MX" sz="1100" b="1" i="0" u="none" strike="noStrike" baseline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INSTITUCIONES EDUCATIVAS</a:t>
                      </a:r>
                      <a:endParaRPr lang="es-MX" sz="1100" b="1" i="0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3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PRODUCTORES APÍCOLAS</a:t>
                      </a:r>
                    </a:p>
                    <a:p>
                      <a:pPr algn="ctr" fontAlgn="ctr"/>
                      <a:endParaRPr lang="es-MX" sz="1100" b="1" i="0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77346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MUESTRA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PRODUCTORES APÍCOLAS</a:t>
                      </a:r>
                    </a:p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AUTORIDADES DEL SECTOR PÚBLICO</a:t>
                      </a:r>
                    </a:p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PROVEEDORES Y TRANSFORMADORES</a:t>
                      </a:r>
                    </a:p>
                    <a:p>
                      <a:pPr algn="ctr" fontAlgn="ctr"/>
                      <a:endParaRPr lang="es-MX" sz="1100" b="1" i="0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  <a:p>
                      <a:pPr algn="ctr" fontAlgn="ctr"/>
                      <a:endParaRPr lang="es-MX" sz="1100" b="1" i="0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GRUPO FOCAL </a:t>
                      </a:r>
                      <a:b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</a:br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- 2 especialistas del sector público: SAGARPA, SDR</a:t>
                      </a:r>
                      <a:b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</a:br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- 2 Miembros de una organización apícola: Presidente y Secretario</a:t>
                      </a:r>
                      <a:b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</a:br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-2 investigadores de instituciones de </a:t>
                      </a:r>
                      <a:r>
                        <a:rPr lang="es-MX" sz="1100" b="1" i="0" u="none" strike="noStrike" dirty="0" err="1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Educ</a:t>
                      </a:r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. Superior: ITESCAM, UAC.</a:t>
                      </a:r>
                      <a:b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</a:br>
                      <a:endParaRPr lang="es-MX" sz="1100" b="1" i="0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PRODUCTORES APÍCOLAS</a:t>
                      </a:r>
                    </a:p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/>
                      </a:r>
                      <a:b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</a:br>
                      <a:endParaRPr lang="es-MX" sz="1100" b="1" i="0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605384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ANALISIS DE DATOS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ESTADÍSTICOS DESCRIPTIVOS.</a:t>
                      </a:r>
                    </a:p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ANÁLISIS FODA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ANALISIS DE INFORMACIÓN</a:t>
                      </a:r>
                    </a:p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CUALITATIVA</a:t>
                      </a:r>
                      <a:b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</a:br>
                      <a:endParaRPr lang="es-MX" sz="1100" b="1" i="0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ANALISIS DE INFORMACIÓN</a:t>
                      </a:r>
                      <a:b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</a:br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CUANTITATIVA</a:t>
                      </a:r>
                      <a:b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</a:br>
                      <a:endParaRPr lang="es-MX" sz="1100" b="1" i="0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3716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INSTRUMENTO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CUESTIONARIOS SOBRE CADENAS PRODUCTIVAS</a:t>
                      </a:r>
                    </a:p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ENTREVISTAS SEMIESTRUCTURADAS</a:t>
                      </a: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baseline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ENTREVISTAS SEMIESTRUCTURADAS</a:t>
                      </a:r>
                      <a:endParaRPr lang="es-MX" sz="1100" b="1" i="0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b="1" i="0" u="none" strike="noStrike" baseline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CUESTIONARIO</a:t>
                      </a:r>
                      <a:endParaRPr lang="es-MX" sz="1100" b="1" i="0" u="none" strike="noStrike" dirty="0">
                        <a:solidFill>
                          <a:schemeClr val="accent4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6160" marR="6160" marT="6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16573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3C3940-446C-48B5-9E4B-B0F34AE6A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5452" y="388009"/>
            <a:ext cx="7012130" cy="761360"/>
          </a:xfrm>
        </p:spPr>
        <p:txBody>
          <a:bodyPr/>
          <a:lstStyle/>
          <a:p>
            <a:r>
              <a:rPr lang="es-MX" b="1" dirty="0"/>
              <a:t>Referencias…..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0BB8B66-555E-4E44-810E-594B4D2FD1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75452" y="1447800"/>
            <a:ext cx="7012129" cy="5524161"/>
          </a:xfrm>
        </p:spPr>
        <p:txBody>
          <a:bodyPr>
            <a:normAutofit/>
          </a:bodyPr>
          <a:lstStyle/>
          <a:p>
            <a:r>
              <a:rPr lang="es-ES" sz="1800" dirty="0"/>
              <a:t>Aldunate, E. y Córdoba, J. (2011) </a:t>
            </a:r>
            <a:r>
              <a:rPr lang="es-ES" sz="1800" i="1" dirty="0"/>
              <a:t>Formulación de programas con la metodología de marco lógico. Manuales Serie 68.</a:t>
            </a:r>
            <a:r>
              <a:rPr lang="es-ES" sz="1800" dirty="0"/>
              <a:t> ILPES.CEPAL: Santiago de Chile.</a:t>
            </a:r>
            <a:endParaRPr lang="es-MX" sz="1800" i="1" dirty="0"/>
          </a:p>
          <a:p>
            <a:r>
              <a:rPr lang="es-ES" sz="1800" dirty="0"/>
              <a:t>Cifuentes, W.; Pérez, M. y Gil, M. (2011) </a:t>
            </a:r>
            <a:r>
              <a:rPr lang="es-ES" sz="1800" i="1" dirty="0"/>
              <a:t>Metodología de análisis de cadenas productivas bajo el enfoque de cadenas de valor</a:t>
            </a:r>
            <a:r>
              <a:rPr lang="es-ES" sz="1800" dirty="0"/>
              <a:t>. Fundación CODESPA: Madrid.</a:t>
            </a:r>
            <a:endParaRPr lang="es-MX" sz="1800" dirty="0"/>
          </a:p>
          <a:p>
            <a:r>
              <a:rPr lang="es-ES" sz="1800" dirty="0"/>
              <a:t>Castañón, L. (2009) </a:t>
            </a:r>
            <a:r>
              <a:rPr lang="es-ES" sz="1800" i="1" dirty="0"/>
              <a:t>Mieles diferenciadas de la Península de Yucatán y su mercado. </a:t>
            </a:r>
            <a:r>
              <a:rPr lang="es-ES" sz="1800" dirty="0"/>
              <a:t>Colección Corredor Biológico Mesoamericano México. CONABIO y CBMM: México.</a:t>
            </a:r>
            <a:endParaRPr lang="es-MX" sz="1800" dirty="0"/>
          </a:p>
          <a:p>
            <a:r>
              <a:rPr lang="es-MX" sz="1800" dirty="0" err="1"/>
              <a:t>Crane</a:t>
            </a:r>
            <a:r>
              <a:rPr lang="es-MX" sz="1800" dirty="0"/>
              <a:t>, E. (1980) </a:t>
            </a:r>
            <a:r>
              <a:rPr lang="es-MX" sz="1800" i="1" dirty="0"/>
              <a:t>A </a:t>
            </a:r>
            <a:r>
              <a:rPr lang="es-MX" sz="1800" i="1" dirty="0" err="1"/>
              <a:t>book</a:t>
            </a:r>
            <a:r>
              <a:rPr lang="es-MX" sz="1800" i="1" dirty="0"/>
              <a:t> of </a:t>
            </a:r>
            <a:r>
              <a:rPr lang="es-MX" sz="1800" i="1" dirty="0" err="1"/>
              <a:t>honey</a:t>
            </a:r>
            <a:r>
              <a:rPr lang="es-MX" sz="1800" dirty="0"/>
              <a:t>. Oxford: Oxford </a:t>
            </a:r>
            <a:r>
              <a:rPr lang="es-MX" sz="1800" dirty="0" err="1"/>
              <a:t>University</a:t>
            </a:r>
            <a:r>
              <a:rPr lang="es-MX" sz="1800" dirty="0"/>
              <a:t> </a:t>
            </a:r>
            <a:r>
              <a:rPr lang="es-MX" sz="1800" dirty="0" err="1"/>
              <a:t>Press</a:t>
            </a:r>
            <a:r>
              <a:rPr lang="es-MX" sz="1800" dirty="0"/>
              <a:t>.</a:t>
            </a:r>
          </a:p>
          <a:p>
            <a:r>
              <a:rPr lang="es-MX" sz="1800" dirty="0"/>
              <a:t>FAO. (2017). </a:t>
            </a:r>
            <a:r>
              <a:rPr lang="es-MX" sz="1800" dirty="0" err="1"/>
              <a:t>Values</a:t>
            </a:r>
            <a:r>
              <a:rPr lang="es-MX" sz="1800" dirty="0"/>
              <a:t> of </a:t>
            </a:r>
            <a:r>
              <a:rPr lang="es-MX" sz="1800" dirty="0" err="1"/>
              <a:t>honey</a:t>
            </a:r>
            <a:r>
              <a:rPr lang="es-MX" sz="1800" dirty="0"/>
              <a:t>. Recuperado el 3 de enero de 2018 de http://www.fao.org/3/a-ax516e.pdf</a:t>
            </a:r>
          </a:p>
          <a:p>
            <a:r>
              <a:rPr lang="es-MX" sz="1800" dirty="0"/>
              <a:t>Flores, D. y Ward, S. (2013) Diseño de una </a:t>
            </a:r>
            <a:r>
              <a:rPr lang="es-MX" sz="1800" dirty="0" err="1"/>
              <a:t>minicadena</a:t>
            </a:r>
            <a:r>
              <a:rPr lang="es-MX" sz="1800" dirty="0"/>
              <a:t> productiva para apicultura orgánica en San Andrés Islas a través de un itinerario de ruta como herramienta de gestión e integración. </a:t>
            </a:r>
            <a:r>
              <a:rPr lang="es-MX" sz="1800" i="1" dirty="0"/>
              <a:t>Economía y desarrollo rural</a:t>
            </a:r>
            <a:r>
              <a:rPr lang="es-MX" sz="1800" dirty="0"/>
              <a:t>. 14 (2) 129-147.</a:t>
            </a:r>
          </a:p>
          <a:p>
            <a:r>
              <a:rPr lang="es-MX" sz="1800" dirty="0"/>
              <a:t>Gobierno del Estado de Campeche (2015) </a:t>
            </a:r>
            <a:r>
              <a:rPr lang="es-MX" sz="1800" i="1" dirty="0"/>
              <a:t>Plan Estatal de Desarrollo 2015-2021.</a:t>
            </a:r>
            <a:r>
              <a:rPr lang="es-MX" sz="1800" dirty="0"/>
              <a:t> </a:t>
            </a:r>
            <a:r>
              <a:rPr lang="en-US" sz="1800" dirty="0"/>
              <a:t>Campeche: </a:t>
            </a:r>
            <a:r>
              <a:rPr lang="en-US" sz="1800" dirty="0" err="1"/>
              <a:t>Secretaría</a:t>
            </a:r>
            <a:r>
              <a:rPr lang="en-US" sz="1800" dirty="0"/>
              <a:t> de </a:t>
            </a:r>
            <a:r>
              <a:rPr lang="en-US" sz="1800" dirty="0" err="1"/>
              <a:t>Planeación</a:t>
            </a:r>
            <a:r>
              <a:rPr lang="en-US" sz="1800" dirty="0"/>
              <a:t>.</a:t>
            </a:r>
            <a:endParaRPr lang="es-MX" sz="1800" dirty="0"/>
          </a:p>
          <a:p>
            <a:endParaRPr lang="es-MX" sz="1800" dirty="0"/>
          </a:p>
        </p:txBody>
      </p:sp>
    </p:spTree>
    <p:extLst>
      <p:ext uri="{BB962C8B-B14F-4D97-AF65-F5344CB8AC3E}">
        <p14:creationId xmlns:p14="http://schemas.microsoft.com/office/powerpoint/2010/main" val="16853913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3C3940-446C-48B5-9E4B-B0F34AE6A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5452" y="183521"/>
            <a:ext cx="7012130" cy="761360"/>
          </a:xfrm>
        </p:spPr>
        <p:txBody>
          <a:bodyPr/>
          <a:lstStyle/>
          <a:p>
            <a:r>
              <a:rPr lang="es-MX" b="1" dirty="0"/>
              <a:t>Referencias.</a:t>
            </a:r>
          </a:p>
        </p:txBody>
      </p:sp>
      <p:sp>
        <p:nvSpPr>
          <p:cNvPr id="4" name="Rectángulo 3"/>
          <p:cNvSpPr/>
          <p:nvPr/>
        </p:nvSpPr>
        <p:spPr>
          <a:xfrm>
            <a:off x="2520950" y="777171"/>
            <a:ext cx="7217410" cy="9787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215" indent="-450215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E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Hernández, E. (2000). </a:t>
            </a:r>
            <a:r>
              <a:rPr lang="es-ES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 competitividad en México</a:t>
            </a:r>
            <a:r>
              <a:rPr lang="es-E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México: UAM-Plaza y Valdés.</a:t>
            </a:r>
            <a:endParaRPr lang="es-MX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215" indent="-450215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E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Heyden</a:t>
            </a:r>
            <a:r>
              <a:rPr lang="es-E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D. &amp; Camacho P. (2004). Guía metodológica para el análisis de cadenas productivas. Línea Andina. Lima: Centro Internacional de Cooperación para el Desarrollo Agrícola. </a:t>
            </a:r>
            <a:endParaRPr lang="es-MX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215" indent="-450215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E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Hernández, R., Fernández, C. y Baptista, P. (2014). Metodología de la investigación. México: McGraw-Hill.</a:t>
            </a:r>
            <a:endParaRPr lang="es-MX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>
                <a:latin typeface="Times New Roman" panose="02020603050405020304" pitchFamily="18" charset="0"/>
                <a:ea typeface="Calibri" panose="020F0502020204030204" pitchFamily="34" charset="0"/>
              </a:rPr>
              <a:t>Hornell</a:t>
            </a:r>
            <a:r>
              <a:rPr lang="es-ES" dirty="0">
                <a:latin typeface="Times New Roman" panose="02020603050405020304" pitchFamily="18" charset="0"/>
                <a:ea typeface="Calibri" panose="020F0502020204030204" pitchFamily="34" charset="0"/>
              </a:rPr>
              <a:t>, E. (1992). </a:t>
            </a:r>
            <a:r>
              <a:rPr lang="es-ES" i="1" dirty="0">
                <a:latin typeface="Times New Roman" panose="02020603050405020304" pitchFamily="18" charset="0"/>
                <a:ea typeface="Calibri" panose="020F0502020204030204" pitchFamily="34" charset="0"/>
              </a:rPr>
              <a:t>La competitividad a través de la productividad</a:t>
            </a:r>
            <a:r>
              <a:rPr lang="es-ES" dirty="0">
                <a:latin typeface="Times New Roman" panose="02020603050405020304" pitchFamily="18" charset="0"/>
                <a:ea typeface="Calibri" panose="020F0502020204030204" pitchFamily="34" charset="0"/>
              </a:rPr>
              <a:t>, Londres: </a:t>
            </a:r>
            <a:r>
              <a:rPr lang="es-ES" dirty="0" err="1">
                <a:latin typeface="Times New Roman" panose="02020603050405020304" pitchFamily="18" charset="0"/>
                <a:ea typeface="Calibri" panose="020F0502020204030204" pitchFamily="34" charset="0"/>
              </a:rPr>
              <a:t>Pitman</a:t>
            </a:r>
            <a:r>
              <a:rPr lang="es-ES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Lundy, M.;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</a:rPr>
              <a:t>Gotret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, M.;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</a:rPr>
              <a:t>Cifuentes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, W;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</a:rPr>
              <a:t>Ostertang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, C. &amp; Best, R. (2004). </a:t>
            </a:r>
            <a:r>
              <a:rPr lang="es-MX" dirty="0">
                <a:latin typeface="Times New Roman" panose="02020603050405020304" pitchFamily="18" charset="0"/>
                <a:ea typeface="Calibri" panose="020F0502020204030204" pitchFamily="34" charset="0"/>
              </a:rPr>
              <a:t>Diseños de estrategias        para aumentar la competitividad de cadenas productivas con productores de pequeña escala. Cali, Colombia.</a:t>
            </a:r>
          </a:p>
          <a:p>
            <a:endParaRPr lang="es-MX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dirty="0">
                <a:latin typeface="Times New Roman" panose="02020603050405020304" pitchFamily="18" charset="0"/>
                <a:ea typeface="Calibri" panose="020F0502020204030204" pitchFamily="34" charset="0"/>
              </a:rPr>
              <a:t>Naciones Unidas. (21 de octubre de 2015) 70/1. Transformar nuestro mundo: la agenda 2030 para el Desarrollo Sostenible. Asamblea General de las Naciones Unidas. Nueva York, Estados Unidos.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dirty="0">
                <a:latin typeface="Times New Roman" panose="02020603050405020304" pitchFamily="18" charset="0"/>
                <a:ea typeface="Calibri" panose="020F0502020204030204" pitchFamily="34" charset="0"/>
              </a:rPr>
              <a:t>Ortega, C. y Ochoa, R. (2004) La producción de miel en México Modernidad y tradición. Claridades agropecuarias. 4 (128), 3- 13.</a:t>
            </a:r>
          </a:p>
          <a:p>
            <a:endParaRPr lang="es-ES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s-ES" dirty="0">
              <a:latin typeface="Times New Roman" panose="02020603050405020304" pitchFamily="18" charset="0"/>
            </a:endParaRPr>
          </a:p>
          <a:p>
            <a:endParaRPr lang="es-ES" dirty="0">
              <a:latin typeface="Times New Roman" panose="02020603050405020304" pitchFamily="18" charset="0"/>
            </a:endParaRPr>
          </a:p>
          <a:p>
            <a:endParaRPr lang="es-ES" dirty="0">
              <a:latin typeface="Times New Roman" panose="02020603050405020304" pitchFamily="18" charset="0"/>
            </a:endParaRPr>
          </a:p>
          <a:p>
            <a:endParaRPr lang="es-ES" dirty="0">
              <a:latin typeface="Times New Roman" panose="02020603050405020304" pitchFamily="18" charset="0"/>
            </a:endParaRPr>
          </a:p>
          <a:p>
            <a:endParaRPr lang="es-ES" dirty="0">
              <a:latin typeface="Times New Roman" panose="02020603050405020304" pitchFamily="18" charset="0"/>
            </a:endParaRPr>
          </a:p>
          <a:p>
            <a:endParaRPr lang="es-ES" dirty="0">
              <a:latin typeface="Times New Roman" panose="02020603050405020304" pitchFamily="18" charset="0"/>
            </a:endParaRPr>
          </a:p>
          <a:p>
            <a:endParaRPr lang="es-ES" dirty="0">
              <a:latin typeface="Times New Roman" panose="02020603050405020304" pitchFamily="18" charset="0"/>
            </a:endParaRPr>
          </a:p>
          <a:p>
            <a:endParaRPr lang="es-ES" dirty="0">
              <a:latin typeface="Times New Roman" panose="02020603050405020304" pitchFamily="18" charset="0"/>
            </a:endParaRPr>
          </a:p>
          <a:p>
            <a:endParaRPr lang="es-ES" dirty="0">
              <a:latin typeface="Times New Roman" panose="02020603050405020304" pitchFamily="18" charset="0"/>
            </a:endParaRP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5005526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BB42DB2-8977-4B05-80C4-91538DEC11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355574" y="1659836"/>
            <a:ext cx="7032008" cy="5312126"/>
          </a:xfrm>
        </p:spPr>
        <p:txBody>
          <a:bodyPr>
            <a:normAutofit/>
          </a:bodyPr>
          <a:lstStyle/>
          <a:p>
            <a:r>
              <a:rPr lang="es-ES_tradnl" dirty="0"/>
              <a:t>El proyecto servirá para el proceso de toma de decisiones con enfoque participativo, donde se involucra a los actores más desfavorecidos de la cadena (productores) y los empodere de forma que puedan organizarse, generar valor agregado a su productos y buscar formas de financiamiento que les permita formar cadenas de valor para vender sus productos de forma más directa al consumidor final. </a:t>
            </a:r>
            <a:endParaRPr lang="es-MX" dirty="0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C64629C3-9465-4325-AC51-35AE185635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5574" y="412750"/>
            <a:ext cx="7031314" cy="1157633"/>
          </a:xfrm>
        </p:spPr>
        <p:txBody>
          <a:bodyPr/>
          <a:lstStyle/>
          <a:p>
            <a:r>
              <a:rPr lang="es-MX" b="1" dirty="0"/>
              <a:t>Resultados esperados</a:t>
            </a:r>
          </a:p>
        </p:txBody>
      </p:sp>
    </p:spTree>
    <p:extLst>
      <p:ext uri="{BB962C8B-B14F-4D97-AF65-F5344CB8AC3E}">
        <p14:creationId xmlns:p14="http://schemas.microsoft.com/office/powerpoint/2010/main" val="11249651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3C3940-446C-48B5-9E4B-B0F34AE6A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5452" y="229241"/>
            <a:ext cx="7012130" cy="730880"/>
          </a:xfrm>
        </p:spPr>
        <p:txBody>
          <a:bodyPr>
            <a:normAutofit fontScale="90000"/>
          </a:bodyPr>
          <a:lstStyle/>
          <a:p>
            <a:r>
              <a:rPr lang="es-MX" b="1" dirty="0"/>
              <a:t>Apéndices</a:t>
            </a: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23185" t="23250" r="23301" b="58389"/>
          <a:stretch/>
        </p:blipFill>
        <p:spPr>
          <a:xfrm>
            <a:off x="2499360" y="1324985"/>
            <a:ext cx="7208520" cy="1343144"/>
          </a:xfrm>
          <a:prstGeom prst="rect">
            <a:avLst/>
          </a:prstGeom>
        </p:spPr>
      </p:pic>
      <p:pic>
        <p:nvPicPr>
          <p:cNvPr id="5" name="Marcador de contenido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2317" t="13980" r="23996" b="66551"/>
          <a:stretch/>
        </p:blipFill>
        <p:spPr>
          <a:xfrm>
            <a:off x="2390439" y="5888251"/>
            <a:ext cx="7441349" cy="1559860"/>
          </a:xfrm>
          <a:prstGeom prst="rect">
            <a:avLst/>
          </a:prstGeom>
        </p:spPr>
      </p:pic>
      <p:pic>
        <p:nvPicPr>
          <p:cNvPr id="6" name="Marcador de contenido 3"/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21969" t="27577" r="23301" b="53881"/>
          <a:stretch/>
        </p:blipFill>
        <p:spPr>
          <a:xfrm>
            <a:off x="2340490" y="3017751"/>
            <a:ext cx="7550270" cy="1290919"/>
          </a:xfrm>
          <a:prstGeom prst="rect">
            <a:avLst/>
          </a:prstGeom>
        </p:spPr>
      </p:pic>
      <p:pic>
        <p:nvPicPr>
          <p:cNvPr id="7" name="Marcador de contenido 3"/>
          <p:cNvPicPr>
            <a:picLocks noGrp="1" noChangeAspect="1"/>
          </p:cNvPicPr>
          <p:nvPr>
            <p:ph idx="1"/>
          </p:nvPr>
        </p:nvPicPr>
        <p:blipFill rotWithShape="1">
          <a:blip r:embed="rId5"/>
          <a:srcRect l="22317" t="13053" r="23127" b="67478"/>
          <a:stretch/>
        </p:blipFill>
        <p:spPr>
          <a:xfrm>
            <a:off x="2390439" y="4382180"/>
            <a:ext cx="7550270" cy="1506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0319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663686" y="285327"/>
            <a:ext cx="5764034" cy="400473"/>
          </a:xfrm>
        </p:spPr>
        <p:txBody>
          <a:bodyPr>
            <a:normAutofit fontScale="90000"/>
          </a:bodyPr>
          <a:lstStyle/>
          <a:p>
            <a:r>
              <a:rPr lang="es-MX" b="1" dirty="0"/>
              <a:t> </a:t>
            </a:r>
            <a:r>
              <a:rPr lang="es-MX" sz="4400" b="1" dirty="0">
                <a:solidFill>
                  <a:schemeClr val="tx1"/>
                </a:solidFill>
              </a:rPr>
              <a:t>Cronograma de actividades</a:t>
            </a:r>
            <a:endParaRPr lang="es-MX" sz="4400" dirty="0">
              <a:solidFill>
                <a:schemeClr val="tx1"/>
              </a:solidFill>
            </a:endParaRP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2017106"/>
              </p:ext>
            </p:extLst>
          </p:nvPr>
        </p:nvGraphicFramePr>
        <p:xfrm>
          <a:off x="2385391" y="808877"/>
          <a:ext cx="7354959" cy="564923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49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18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018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010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010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1228"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s-MX" sz="1400" dirty="0">
                          <a:effectLst/>
                        </a:rPr>
                        <a:t>Actividad</a:t>
                      </a:r>
                      <a:endParaRPr lang="es-MX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r>
                        <a:rPr lang="es-MX" dirty="0"/>
                        <a:t>                                   AÑOS</a:t>
                      </a: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4013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b="1" dirty="0">
                          <a:solidFill>
                            <a:schemeClr val="bg1"/>
                          </a:solidFill>
                          <a:effectLst/>
                        </a:rPr>
                        <a:t>2018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b="1" dirty="0">
                          <a:solidFill>
                            <a:schemeClr val="bg1"/>
                          </a:solidFill>
                          <a:effectLst/>
                        </a:rPr>
                        <a:t>Semestres</a:t>
                      </a:r>
                      <a:endParaRPr lang="es-MX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dirty="0">
                          <a:solidFill>
                            <a:schemeClr val="bg1"/>
                          </a:solidFill>
                          <a:effectLst/>
                        </a:rPr>
                        <a:t>2019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dirty="0">
                          <a:solidFill>
                            <a:schemeClr val="bg1"/>
                          </a:solidFill>
                          <a:effectLst/>
                        </a:rPr>
                        <a:t>Semestres</a:t>
                      </a:r>
                      <a:endParaRPr lang="es-MX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416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dirty="0">
                          <a:solidFill>
                            <a:schemeClr val="bg1"/>
                          </a:solidFill>
                          <a:effectLst/>
                        </a:rPr>
                        <a:t>I</a:t>
                      </a:r>
                      <a:endParaRPr lang="es-MX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</a:t>
                      </a:r>
                      <a:endParaRPr lang="es-MX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endParaRPr lang="es-MX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dirty="0">
                          <a:effectLst/>
                          <a:latin typeface="+mn-lt"/>
                          <a:ea typeface="+mn-ea"/>
                          <a:cs typeface="+mn-cs"/>
                        </a:rPr>
                        <a:t>II</a:t>
                      </a:r>
                      <a:endParaRPr lang="es-MX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066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dirty="0">
                          <a:effectLst/>
                        </a:rPr>
                        <a:t>Revisión de literatura</a:t>
                      </a:r>
                      <a:endParaRPr lang="es-MX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dirty="0">
                          <a:solidFill>
                            <a:schemeClr val="bg1"/>
                          </a:solidFill>
                          <a:effectLst/>
                        </a:rPr>
                        <a:t>X</a:t>
                      </a:r>
                      <a:endParaRPr lang="es-MX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s-MX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s-MX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dirty="0">
                          <a:effectLst/>
                        </a:rPr>
                        <a:t> </a:t>
                      </a:r>
                      <a:endParaRPr lang="es-MX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3677">
                <a:tc>
                  <a:txBody>
                    <a:bodyPr/>
                    <a:lstStyle/>
                    <a:p>
                      <a:pPr marL="0" algn="l" defTabSz="1008035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Investigación  exploratoria </a:t>
                      </a:r>
                    </a:p>
                  </a:txBody>
                  <a:tcPr marL="42928" marR="42928" marT="0" marB="0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MX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dirty="0">
                          <a:solidFill>
                            <a:schemeClr val="bg1"/>
                          </a:solidFill>
                          <a:effectLst/>
                        </a:rPr>
                        <a:t>X </a:t>
                      </a:r>
                      <a:endParaRPr lang="es-MX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s-MX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dirty="0">
                          <a:effectLst/>
                        </a:rPr>
                        <a:t> </a:t>
                      </a:r>
                      <a:endParaRPr lang="es-MX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008035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Diagnóstico participativo</a:t>
                      </a:r>
                    </a:p>
                  </a:txBody>
                  <a:tcPr marL="42928" marR="42928" marT="0" marB="0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MX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MX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dirty="0">
                          <a:solidFill>
                            <a:schemeClr val="bg1"/>
                          </a:solidFill>
                          <a:effectLst/>
                        </a:rPr>
                        <a:t>X </a:t>
                      </a:r>
                      <a:endParaRPr lang="es-MX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dirty="0">
                          <a:effectLst/>
                        </a:rPr>
                        <a:t> </a:t>
                      </a:r>
                      <a:endParaRPr lang="es-MX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7295">
                <a:tc>
                  <a:txBody>
                    <a:bodyPr/>
                    <a:lstStyle/>
                    <a:p>
                      <a:pPr marL="0" marR="0" lvl="0" indent="0" algn="l" defTabSz="1008035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Diseño de programa</a:t>
                      </a:r>
                    </a:p>
                  </a:txBody>
                  <a:tcPr marL="42928" marR="42928" marT="0" marB="0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s-MX" sz="14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MX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dirty="0">
                          <a:solidFill>
                            <a:schemeClr val="bg1"/>
                          </a:solidFill>
                          <a:effectLst/>
                        </a:rPr>
                        <a:t> X</a:t>
                      </a:r>
                      <a:endParaRPr lang="es-MX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dirty="0">
                          <a:effectLst/>
                        </a:rPr>
                        <a:t> </a:t>
                      </a:r>
                      <a:endParaRPr lang="es-MX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1076">
                <a:tc>
                  <a:txBody>
                    <a:bodyPr/>
                    <a:lstStyle/>
                    <a:p>
                      <a:pPr marL="0" marR="0" lvl="0" indent="0" algn="l" defTabSz="1008035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Implementación de programa</a:t>
                      </a:r>
                    </a:p>
                  </a:txBody>
                  <a:tcPr marL="42928" marR="42928" marT="0" marB="0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s-MX" sz="14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MX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</a:t>
                      </a: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dirty="0">
                          <a:effectLst/>
                        </a:rPr>
                        <a:t> X</a:t>
                      </a:r>
                      <a:endParaRPr lang="es-MX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766077">
                <a:tc>
                  <a:txBody>
                    <a:bodyPr/>
                    <a:lstStyle/>
                    <a:p>
                      <a:pPr marL="0" algn="l" defTabSz="1008035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Conclusiones y redacción final de tesis</a:t>
                      </a:r>
                    </a:p>
                  </a:txBody>
                  <a:tcPr marL="42928" marR="42928" marT="0" marB="0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s-MX" sz="14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s-MX" sz="14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MX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dirty="0">
                          <a:effectLst/>
                        </a:rPr>
                        <a:t>X</a:t>
                      </a:r>
                      <a:endParaRPr lang="es-MX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20801">
                <a:tc>
                  <a:txBody>
                    <a:bodyPr/>
                    <a:lstStyle/>
                    <a:p>
                      <a:pPr marL="0" algn="l" defTabSz="1008035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Entrega de tesis y presentación de examen de grado</a:t>
                      </a:r>
                    </a:p>
                  </a:txBody>
                  <a:tcPr marL="42928" marR="42928" marT="0" marB="0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dirty="0">
                          <a:effectLst/>
                        </a:rPr>
                        <a:t> </a:t>
                      </a:r>
                      <a:endParaRPr lang="es-MX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>
                          <a:effectLst/>
                        </a:rPr>
                        <a:t> </a:t>
                      </a:r>
                      <a:endParaRPr lang="es-MX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>
                          <a:effectLst/>
                        </a:rPr>
                        <a:t> </a:t>
                      </a:r>
                      <a:endParaRPr lang="es-MX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MX" sz="1400" dirty="0">
                          <a:effectLst/>
                        </a:rPr>
                        <a:t>X</a:t>
                      </a:r>
                      <a:endParaRPr lang="es-MX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928" marR="42928" marT="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53230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agen que contiene persona, interior, pared, sujetando&#10;&#10;&#10;&#10;Descripción generada automáticamente">
            <a:extLst>
              <a:ext uri="{FF2B5EF4-FFF2-40B4-BE49-F238E27FC236}">
                <a16:creationId xmlns:a16="http://schemas.microsoft.com/office/drawing/2014/main" id="{FE3D0708-34C1-DE43-886A-8E98F253A4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74065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4D794142-BE2C-48A5-857E-766876D65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243" y="1182758"/>
            <a:ext cx="8358256" cy="1272208"/>
          </a:xfrm>
        </p:spPr>
        <p:txBody>
          <a:bodyPr>
            <a:normAutofit fontScale="90000"/>
          </a:bodyPr>
          <a:lstStyle/>
          <a:p>
            <a:pPr algn="ctr"/>
            <a:r>
              <a:rPr lang="es-ES" b="1" dirty="0">
                <a:solidFill>
                  <a:schemeClr val="bg1"/>
                </a:solidFill>
              </a:rPr>
              <a:t/>
            </a:r>
            <a:br>
              <a:rPr lang="es-ES" b="1" dirty="0">
                <a:solidFill>
                  <a:schemeClr val="bg1"/>
                </a:solidFill>
              </a:rPr>
            </a:br>
            <a:r>
              <a:rPr lang="es-ES" sz="6000" b="1" dirty="0">
                <a:solidFill>
                  <a:schemeClr val="bg1"/>
                </a:solidFill>
              </a:rPr>
              <a:t>GRACIAS !</a:t>
            </a:r>
            <a:br>
              <a:rPr lang="es-ES" sz="6000" b="1" dirty="0">
                <a:solidFill>
                  <a:schemeClr val="bg1"/>
                </a:solidFill>
              </a:rPr>
            </a:br>
            <a:r>
              <a:rPr lang="es-MX" dirty="0">
                <a:solidFill>
                  <a:schemeClr val="bg1"/>
                </a:solidFill>
              </a:rPr>
              <a:t/>
            </a:r>
            <a:br>
              <a:rPr lang="es-MX" dirty="0">
                <a:solidFill>
                  <a:schemeClr val="bg1"/>
                </a:solidFill>
              </a:rPr>
            </a:br>
            <a:endParaRPr lang="es-MX" dirty="0">
              <a:solidFill>
                <a:schemeClr val="bg1"/>
              </a:solidFill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445C279-5B58-4161-BDC4-85EE916123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198" y="5180033"/>
            <a:ext cx="3842426" cy="256061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E7DD97F-E841-4729-9346-297A68601A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68" y="5163611"/>
            <a:ext cx="3763758" cy="250119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B0B16692-7FEE-4D09-8449-0F80E8A084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2427" y="5163611"/>
            <a:ext cx="2395771" cy="2679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97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persona, ropa, interior, pared&#10;&#10;&#10;&#10;Descripción generada automáticamente">
            <a:extLst>
              <a:ext uri="{FF2B5EF4-FFF2-40B4-BE49-F238E27FC236}">
                <a16:creationId xmlns:a16="http://schemas.microsoft.com/office/drawing/2014/main" id="{B7997136-036E-EE4F-AA2C-4F1472E168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74065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85C2E568-7BA7-42AE-A4AA-277E788F724A}"/>
              </a:ext>
            </a:extLst>
          </p:cNvPr>
          <p:cNvSpPr txBox="1"/>
          <p:nvPr/>
        </p:nvSpPr>
        <p:spPr>
          <a:xfrm>
            <a:off x="2148198" y="5547619"/>
            <a:ext cx="6917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/>
              <a:t> </a:t>
            </a:r>
            <a:r>
              <a:rPr lang="es-ES_tradnl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L.E. ILEANA M. CANEPA PÉREZ, M. en E. y A.P.</a:t>
            </a:r>
            <a:endParaRPr lang="es-MX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3F80623-0B9E-45E2-A367-1284C3F48A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8197" y="5901143"/>
            <a:ext cx="7107823" cy="1284403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41B041B2-B11C-43AA-8C05-317217B296E9}"/>
              </a:ext>
            </a:extLst>
          </p:cNvPr>
          <p:cNvSpPr/>
          <p:nvPr/>
        </p:nvSpPr>
        <p:spPr>
          <a:xfrm>
            <a:off x="1001162" y="1386055"/>
            <a:ext cx="8669612" cy="2941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200000"/>
              </a:lnSpc>
              <a:spcAft>
                <a:spcPts val="200"/>
              </a:spcAft>
              <a:buFont typeface="Calibri" panose="020F0502020204030204" pitchFamily="34" charset="0"/>
              <a:buChar char=" "/>
              <a:tabLst>
                <a:tab pos="5989320" algn="l"/>
              </a:tabLst>
            </a:pPr>
            <a:r>
              <a:rPr lang="es-MX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PROGRAMA PARA LA INTEGRACIÓN  Y EMPODERAMIENTO DE UN GRUPO DE APICULTORES DEL MUNICIPIO DE CHAMPOTÓN DEL ESTADO DE CAMPECHE EN UNA CADENA DE VALOR.</a:t>
            </a:r>
            <a:endParaRPr lang="es-MX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3895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325757" y="1490870"/>
            <a:ext cx="7494104" cy="5605669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es-ES" dirty="0"/>
              <a:t>El presente proyecto muestra la importancia de la producción de miel en el estado de Campeche y los problemas que se presentan para su comercialización.  </a:t>
            </a:r>
            <a:r>
              <a:rPr lang="es-ES_tradnl" dirty="0"/>
              <a:t>Se propone un análisis de la actividad productiva con enfoque de cadena de valor en la localidad de </a:t>
            </a:r>
            <a:r>
              <a:rPr lang="es-ES_tradnl" dirty="0" err="1"/>
              <a:t>Mayatecúm</a:t>
            </a:r>
            <a:r>
              <a:rPr lang="es-ES_tradnl" dirty="0"/>
              <a:t> del municipio de Champotón, Campeche, para entender la manera en que se integran y organizan los actores a lo largo de los primeros eslabones, las restricciones y los elementos que conforman su operación. Se utilizará la metodología generada por la CEPAL para el fortalecimiento de cadenas de valor con un enfoque sistémico que involucre a los actores públicos y privados que apoyan esta actividad. A partir de esto se diseñará un programa de capacitación y se implementará para </a:t>
            </a:r>
            <a:r>
              <a:rPr lang="es-ES" dirty="0"/>
              <a:t>la integración y empoderamiento de un grupo de apicultores de la localidad en estudio, en una cadena</a:t>
            </a:r>
            <a:r>
              <a:rPr lang="es-ES" b="1" dirty="0"/>
              <a:t> </a:t>
            </a:r>
            <a:r>
              <a:rPr lang="es-ES_tradnl" dirty="0"/>
              <a:t>de valor de la miel.</a:t>
            </a:r>
            <a:endParaRPr lang="es-MX" dirty="0"/>
          </a:p>
          <a:p>
            <a:endParaRPr lang="es-ES_tradnl" dirty="0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459FB05F-3A2A-45C7-89A7-44C967AE4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3825" y="412751"/>
            <a:ext cx="6723063" cy="938972"/>
          </a:xfrm>
        </p:spPr>
        <p:txBody>
          <a:bodyPr>
            <a:normAutofit fontScale="90000"/>
          </a:bodyPr>
          <a:lstStyle/>
          <a:p>
            <a:r>
              <a:rPr lang="es-ES_tradnl" dirty="0">
                <a:latin typeface="+mn-lt"/>
                <a:cs typeface="Times New Roman" panose="02020603050405020304" pitchFamily="18" charset="0"/>
              </a:rPr>
              <a:t/>
            </a:r>
            <a:br>
              <a:rPr lang="es-ES_tradnl" dirty="0">
                <a:latin typeface="+mn-lt"/>
                <a:cs typeface="Times New Roman" panose="02020603050405020304" pitchFamily="18" charset="0"/>
              </a:rPr>
            </a:br>
            <a:r>
              <a:rPr lang="es-ES_tradnl" dirty="0">
                <a:latin typeface="+mn-lt"/>
                <a:cs typeface="Times New Roman" panose="02020603050405020304" pitchFamily="18" charset="0"/>
              </a:rPr>
              <a:t>Resumen</a:t>
            </a:r>
            <a:br>
              <a:rPr lang="es-ES_tradnl" dirty="0">
                <a:latin typeface="+mn-lt"/>
                <a:cs typeface="Times New Roman" panose="02020603050405020304" pitchFamily="18" charset="0"/>
              </a:rPr>
            </a:br>
            <a:endParaRPr lang="es-ES_tradnl" dirty="0"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60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130ED4B2-4638-4C73-9DCB-2B5FDDC07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9375" y="412750"/>
            <a:ext cx="6937512" cy="1038363"/>
          </a:xfrm>
        </p:spPr>
        <p:txBody>
          <a:bodyPr>
            <a:noAutofit/>
          </a:bodyPr>
          <a:lstStyle/>
          <a:p>
            <a:r>
              <a:rPr lang="es-ES" sz="4400" b="1" dirty="0"/>
              <a:t/>
            </a:r>
            <a:br>
              <a:rPr lang="es-ES" sz="4400" b="1" dirty="0"/>
            </a:br>
            <a:r>
              <a:rPr lang="es-ES" sz="4400" b="1" dirty="0"/>
              <a:t>Planteamiento del problema</a:t>
            </a:r>
            <a:r>
              <a:rPr lang="es-ES_tradnl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s-ES_tradnl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s-ES_tradnl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Marcador de contenido 3">
            <a:extLst>
              <a:ext uri="{FF2B5EF4-FFF2-40B4-BE49-F238E27FC236}">
                <a16:creationId xmlns:a16="http://schemas.microsoft.com/office/drawing/2014/main" id="{D35F91D7-3D8C-41D8-B07C-C8569B4CD0CA}"/>
              </a:ext>
            </a:extLst>
          </p:cNvPr>
          <p:cNvSpPr txBox="1">
            <a:spLocks/>
          </p:cNvSpPr>
          <p:nvPr/>
        </p:nvSpPr>
        <p:spPr>
          <a:xfrm>
            <a:off x="2594113" y="1550504"/>
            <a:ext cx="6937512" cy="542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2009" indent="-252009" algn="l" defTabSz="1008035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Char char="•"/>
              <a:defRPr sz="30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6026" indent="-252009" algn="l" defTabSz="1008035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60043" indent="-252009" algn="l" defTabSz="1008035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4060" indent="-252009" algn="l" defTabSz="1008035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8078" indent="-252009" algn="l" defTabSz="1008035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2095" indent="-252009" algn="l" defTabSz="1008035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6112" indent="-252009" algn="l" defTabSz="1008035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80130" indent="-252009" algn="l" defTabSz="1008035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4147" indent="-252009" algn="l" defTabSz="1008035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MX" sz="2800" dirty="0"/>
              <a:t>Principales  problemas de la producción  de miel en el estado de Campeche:</a:t>
            </a:r>
          </a:p>
          <a:p>
            <a:r>
              <a:rPr lang="es-MX" sz="2800" dirty="0"/>
              <a:t>Bajos indicadores de productividad.</a:t>
            </a:r>
          </a:p>
          <a:p>
            <a:r>
              <a:rPr lang="es-MX" sz="2800" dirty="0"/>
              <a:t>Escasa capacitación para dar valor agregado al producto. </a:t>
            </a:r>
          </a:p>
          <a:p>
            <a:r>
              <a:rPr lang="es-MX" sz="2800" dirty="0"/>
              <a:t>Falta de recursos económicos para inversión.</a:t>
            </a:r>
          </a:p>
          <a:p>
            <a:r>
              <a:rPr lang="es-MX" sz="2800" dirty="0"/>
              <a:t>Comercialización</a:t>
            </a:r>
            <a:r>
              <a:rPr lang="es-MX" sz="2800" dirty="0">
                <a:solidFill>
                  <a:schemeClr val="accent5"/>
                </a:solidFill>
              </a:rPr>
              <a:t> </a:t>
            </a:r>
            <a:r>
              <a:rPr lang="es-MX" sz="2800" dirty="0"/>
              <a:t>a granel, en tambores y sin mayor valor agregado.</a:t>
            </a:r>
          </a:p>
          <a:p>
            <a:r>
              <a:rPr lang="es-MX" sz="2800" dirty="0"/>
              <a:t>Carencia de estrategias comerciales para encontrar nuevos mercados.</a:t>
            </a:r>
          </a:p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815363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130ED4B2-4638-4C73-9DCB-2B5FDDC07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9375" y="412750"/>
            <a:ext cx="6937512" cy="1038363"/>
          </a:xfrm>
        </p:spPr>
        <p:txBody>
          <a:bodyPr>
            <a:noAutofit/>
          </a:bodyPr>
          <a:lstStyle/>
          <a:p>
            <a:r>
              <a:rPr lang="es-ES" sz="4400" b="1" dirty="0"/>
              <a:t/>
            </a:r>
            <a:br>
              <a:rPr lang="es-ES" sz="4400" b="1" dirty="0"/>
            </a:br>
            <a:endParaRPr lang="es-ES_tradnl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Marcador de contenido 3">
            <a:extLst>
              <a:ext uri="{FF2B5EF4-FFF2-40B4-BE49-F238E27FC236}">
                <a16:creationId xmlns:a16="http://schemas.microsoft.com/office/drawing/2014/main" id="{D35F91D7-3D8C-41D8-B07C-C8569B4CD0CA}"/>
              </a:ext>
            </a:extLst>
          </p:cNvPr>
          <p:cNvSpPr txBox="1">
            <a:spLocks/>
          </p:cNvSpPr>
          <p:nvPr/>
        </p:nvSpPr>
        <p:spPr>
          <a:xfrm>
            <a:off x="2594113" y="1550504"/>
            <a:ext cx="6937512" cy="542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2009" indent="-252009" algn="l" defTabSz="1008035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Char char="•"/>
              <a:defRPr sz="30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6026" indent="-252009" algn="l" defTabSz="1008035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60043" indent="-252009" algn="l" defTabSz="1008035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4060" indent="-252009" algn="l" defTabSz="1008035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8078" indent="-252009" algn="l" defTabSz="1008035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2095" indent="-252009" algn="l" defTabSz="1008035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6112" indent="-252009" algn="l" defTabSz="1008035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80130" indent="-252009" algn="l" defTabSz="1008035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4147" indent="-252009" algn="l" defTabSz="1008035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_tradnl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62D3A7CF-C1FE-4CEA-9FF6-20FE7077C744}"/>
              </a:ext>
            </a:extLst>
          </p:cNvPr>
          <p:cNvSpPr txBox="1">
            <a:spLocks/>
          </p:cNvSpPr>
          <p:nvPr/>
        </p:nvSpPr>
        <p:spPr>
          <a:xfrm>
            <a:off x="2464904" y="412120"/>
            <a:ext cx="6922678" cy="10389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0803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b="1" dirty="0"/>
              <a:t>Preguntas de investigación.</a:t>
            </a:r>
            <a:endParaRPr lang="es-MX" dirty="0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37D8CB1F-71F4-4E4C-A47F-052BDEB0C851}"/>
              </a:ext>
            </a:extLst>
          </p:cNvPr>
          <p:cNvSpPr/>
          <p:nvPr/>
        </p:nvSpPr>
        <p:spPr>
          <a:xfrm>
            <a:off x="2449375" y="1451113"/>
            <a:ext cx="6937512" cy="4866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215" algn="just">
              <a:lnSpc>
                <a:spcPct val="150000"/>
              </a:lnSpc>
              <a:spcAft>
                <a:spcPts val="800"/>
              </a:spcAft>
            </a:pPr>
            <a:r>
              <a:rPr lang="es-MX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1.-¿Cómo está conformada la cadena productiva de la miel en el municipio de Champotón, Campeche?</a:t>
            </a:r>
          </a:p>
          <a:p>
            <a:pPr marL="450215" algn="just">
              <a:lnSpc>
                <a:spcPct val="150000"/>
              </a:lnSpc>
              <a:spcAft>
                <a:spcPts val="800"/>
              </a:spcAft>
            </a:pPr>
            <a:r>
              <a:rPr lang="es-MX" sz="20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2.-¿</a:t>
            </a:r>
            <a:r>
              <a:rPr lang="es-MX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Cuáles son las restricciones y oportunidades para integrar un grupo de apicultores del municipio de Champotón del estado de Campeche en una cadena de valor de la miel?</a:t>
            </a:r>
          </a:p>
          <a:p>
            <a:pPr marL="450215" algn="just">
              <a:lnSpc>
                <a:spcPct val="150000"/>
              </a:lnSpc>
              <a:spcAft>
                <a:spcPts val="800"/>
              </a:spcAft>
            </a:pPr>
            <a:r>
              <a:rPr lang="es-MX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3.-¿La implementación de un programa de capacitación permitirá la integración y empoderamiento de un grupo de apicultores del municipio de Champotón del estado de Campeche en una cadena de valor?</a:t>
            </a:r>
          </a:p>
        </p:txBody>
      </p:sp>
    </p:spTree>
    <p:extLst>
      <p:ext uri="{BB962C8B-B14F-4D97-AF65-F5344CB8AC3E}">
        <p14:creationId xmlns:p14="http://schemas.microsoft.com/office/powerpoint/2010/main" val="2062101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BB42DB2-8977-4B05-80C4-91538DEC11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454964" y="1789044"/>
            <a:ext cx="7066722" cy="2912165"/>
          </a:xfrm>
        </p:spPr>
        <p:txBody>
          <a:bodyPr/>
          <a:lstStyle/>
          <a:p>
            <a:pPr marL="0" indent="0" algn="just">
              <a:buNone/>
            </a:pPr>
            <a:r>
              <a:rPr lang="es-MX" dirty="0"/>
              <a:t>Implementar un programa para la integración y empoderamiento de un grupo de apicultores del municipio de Champotón del estado de Campeche en una cadena de valor.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AA7C6E1C-AABE-4BBD-8082-4C880ACBD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4964" y="412750"/>
            <a:ext cx="6931923" cy="948911"/>
          </a:xfrm>
        </p:spPr>
        <p:txBody>
          <a:bodyPr>
            <a:normAutofit fontScale="90000"/>
          </a:bodyPr>
          <a:lstStyle/>
          <a:p>
            <a:r>
              <a:rPr lang="es-ES" sz="5400" b="1" dirty="0"/>
              <a:t/>
            </a:r>
            <a:br>
              <a:rPr lang="es-ES" sz="5400" b="1" dirty="0"/>
            </a:br>
            <a:r>
              <a:rPr lang="es-ES" sz="5400" b="1" dirty="0"/>
              <a:t>Objetivo general</a:t>
            </a:r>
            <a:r>
              <a:rPr lang="es-MX" sz="5400" dirty="0"/>
              <a:t/>
            </a:r>
            <a:br>
              <a:rPr lang="es-MX" sz="5400" dirty="0"/>
            </a:b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651191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83F148-F3E1-464C-AF50-A4E370482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5574" y="412120"/>
            <a:ext cx="7032008" cy="939602"/>
          </a:xfrm>
        </p:spPr>
        <p:txBody>
          <a:bodyPr>
            <a:normAutofit fontScale="90000"/>
          </a:bodyPr>
          <a:lstStyle/>
          <a:p>
            <a:r>
              <a:rPr lang="es-ES" sz="5400" b="1" dirty="0"/>
              <a:t/>
            </a:r>
            <a:br>
              <a:rPr lang="es-ES" sz="5400" b="1" dirty="0"/>
            </a:br>
            <a:r>
              <a:rPr lang="es-ES" sz="5400" b="1" dirty="0"/>
              <a:t>Objetivos específicos</a:t>
            </a:r>
            <a:r>
              <a:rPr lang="es-MX" sz="5400" dirty="0"/>
              <a:t/>
            </a:r>
            <a:br>
              <a:rPr lang="es-MX" sz="5400" dirty="0"/>
            </a:br>
            <a:endParaRPr lang="es-MX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BB42DB2-8977-4B05-80C4-91538DEC11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355574" y="1620078"/>
            <a:ext cx="7032008" cy="5351883"/>
          </a:xfrm>
        </p:spPr>
        <p:txBody>
          <a:bodyPr>
            <a:normAutofit fontScale="92500" lnSpcReduction="10000"/>
          </a:bodyPr>
          <a:lstStyle/>
          <a:p>
            <a:pPr marL="514350" lvl="0" indent="-514350" algn="just">
              <a:buFont typeface="+mj-lt"/>
              <a:buAutoNum type="arabicPeriod"/>
            </a:pPr>
            <a:r>
              <a:rPr lang="es-MX" dirty="0"/>
              <a:t>Identificar y caracterizar la cadena productiva de la miel en el municipio de Champotón, Campeche.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es-MX" dirty="0"/>
              <a:t>Analizar las diferentes restricciones y oportunidades para integrar un grupo de apicultores en una cadena de valor de la miel.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es-MX" dirty="0"/>
              <a:t>Implementar un programa de capacitación para la integración y empoderamiento de un grupo de apicultores del municipio de Champotón del estado de Campeche en una cadena de valor.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221931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BB42DB2-8977-4B05-80C4-91538DEC11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355574" y="1470992"/>
            <a:ext cx="7032008" cy="5500970"/>
          </a:xfrm>
        </p:spPr>
        <p:txBody>
          <a:bodyPr>
            <a:normAutofit/>
          </a:bodyPr>
          <a:lstStyle/>
          <a:p>
            <a:r>
              <a:rPr lang="es-ES" dirty="0"/>
              <a:t>Dentro</a:t>
            </a:r>
            <a:r>
              <a:rPr lang="es-MX" dirty="0"/>
              <a:t> de las cadenas agroalimentarias y agroindustriales priorizadas del sector agropecuario y pesquero de Campeche, considerando las dimensiones socioeconómica y de competitividad, se establecieron 34 y se determinó que las de miel y arroz son estratégicas para el estado de Campeche y una de sostenimiento (caña de azúcar) y las 31 restantes de mantenimiento (Maya </a:t>
            </a:r>
            <a:r>
              <a:rPr lang="es-MX" i="1" dirty="0"/>
              <a:t>et al</a:t>
            </a:r>
            <a:r>
              <a:rPr lang="es-MX" dirty="0"/>
              <a:t>., 2011; citado en </a:t>
            </a:r>
            <a:r>
              <a:rPr lang="es-ES" dirty="0"/>
              <a:t>Uzcanga, N., Maya A. &amp; Cano, A., 2012).</a:t>
            </a:r>
            <a:endParaRPr lang="es-MX" dirty="0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EB599CFA-E5D4-4140-92C0-2DBBE7B90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5850" y="412750"/>
            <a:ext cx="7031038" cy="1217267"/>
          </a:xfrm>
        </p:spPr>
        <p:txBody>
          <a:bodyPr/>
          <a:lstStyle/>
          <a:p>
            <a:r>
              <a:rPr lang="es-ES" b="1" dirty="0"/>
              <a:t>Importancia del estudio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6199341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BB42DB2-8977-4B05-80C4-91538DEC11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355574" y="1719470"/>
            <a:ext cx="7032008" cy="5252491"/>
          </a:xfrm>
        </p:spPr>
        <p:txBody>
          <a:bodyPr>
            <a:normAutofit/>
          </a:bodyPr>
          <a:lstStyle/>
          <a:p>
            <a:r>
              <a:rPr lang="es-MX" sz="2400" dirty="0"/>
              <a:t>E</a:t>
            </a:r>
            <a:r>
              <a:rPr lang="es-ES" sz="2400" dirty="0"/>
              <a:t>l estudio se delimitará al municipio de Champotón, tomando en cuenta que representa el 27 % de la producción de miel del estado de Campeche, ocupando el segundo lugar con 2,085 toneladas, después del municipio de Campeche (SIAP, 2015).</a:t>
            </a:r>
          </a:p>
          <a:p>
            <a:pPr>
              <a:lnSpc>
                <a:spcPct val="100000"/>
              </a:lnSpc>
            </a:pPr>
            <a:r>
              <a:rPr lang="es-MX" sz="2400" dirty="0"/>
              <a:t>Se estudiará un grupo de 40 apicultores de la comunidad de </a:t>
            </a:r>
            <a:r>
              <a:rPr lang="es-MX" sz="2400" dirty="0" err="1"/>
              <a:t>Mayatecum</a:t>
            </a:r>
            <a:r>
              <a:rPr lang="es-MX" sz="2400" dirty="0"/>
              <a:t>, pertenecientes a  la organización Apicultores de Champotón S.P.R. de R.I., que representa la segunda en importancia por el número de productores registrados, en el estado de Campeche (SDR, 2018). </a:t>
            </a:r>
          </a:p>
          <a:p>
            <a:pPr>
              <a:lnSpc>
                <a:spcPct val="100000"/>
              </a:lnSpc>
            </a:pPr>
            <a:endParaRPr lang="es-MX" sz="2400" dirty="0"/>
          </a:p>
          <a:p>
            <a:endParaRPr lang="es-MX" dirty="0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844172E8-DE15-40B8-9469-D88CA52EA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5850" y="412751"/>
            <a:ext cx="7031038" cy="1008545"/>
          </a:xfrm>
        </p:spPr>
        <p:txBody>
          <a:bodyPr/>
          <a:lstStyle/>
          <a:p>
            <a:r>
              <a:rPr lang="es-ES" b="1" dirty="0"/>
              <a:t>Delimitaciones del estudio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86897068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345</TotalTime>
  <Words>1439</Words>
  <Application>Microsoft Office PowerPoint</Application>
  <PresentationFormat>Personalizado</PresentationFormat>
  <Paragraphs>186</Paragraphs>
  <Slides>19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Tema de Office</vt:lpstr>
      <vt:lpstr>Presentación de PowerPoint</vt:lpstr>
      <vt:lpstr>Presentación de PowerPoint</vt:lpstr>
      <vt:lpstr> Resumen </vt:lpstr>
      <vt:lpstr> Planteamiento del problema </vt:lpstr>
      <vt:lpstr> </vt:lpstr>
      <vt:lpstr> Objetivo general </vt:lpstr>
      <vt:lpstr> Objetivos específicos </vt:lpstr>
      <vt:lpstr>Importancia del estudio</vt:lpstr>
      <vt:lpstr>Delimitaciones del estudio</vt:lpstr>
      <vt:lpstr>Presentación de PowerPoint</vt:lpstr>
      <vt:lpstr>Presentación de PowerPoint</vt:lpstr>
      <vt:lpstr>Metodología</vt:lpstr>
      <vt:lpstr>Presentación de PowerPoint</vt:lpstr>
      <vt:lpstr>Referencias…..</vt:lpstr>
      <vt:lpstr>Referencias.</vt:lpstr>
      <vt:lpstr>Resultados esperados</vt:lpstr>
      <vt:lpstr>Apéndices</vt:lpstr>
      <vt:lpstr> Cronograma de actividades</vt:lpstr>
      <vt:lpstr> GRACIAS !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Ortega Rios Covian Roberto Antonio</dc:creator>
  <cp:lastModifiedBy>Barroso Tanoira Francisco Gerardo</cp:lastModifiedBy>
  <cp:revision>35</cp:revision>
  <dcterms:created xsi:type="dcterms:W3CDTF">2016-12-02T19:37:17Z</dcterms:created>
  <dcterms:modified xsi:type="dcterms:W3CDTF">2019-02-11T16:41:23Z</dcterms:modified>
</cp:coreProperties>
</file>