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60" r:id="rId2"/>
    <p:sldId id="285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68" r:id="rId11"/>
    <p:sldId id="272" r:id="rId12"/>
    <p:sldId id="294" r:id="rId13"/>
    <p:sldId id="295" r:id="rId14"/>
    <p:sldId id="297" r:id="rId15"/>
    <p:sldId id="298" r:id="rId16"/>
    <p:sldId id="299" r:id="rId17"/>
    <p:sldId id="263" r:id="rId18"/>
  </p:sldIdLst>
  <p:sldSz cx="10080625" cy="774065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BDBD"/>
    <a:srgbClr val="FF9966"/>
    <a:srgbClr val="A9FF53"/>
    <a:srgbClr val="FF006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28" autoAdjust="0"/>
    <p:restoredTop sz="94674"/>
  </p:normalViewPr>
  <p:slideViewPr>
    <p:cSldViewPr snapToGrid="0" snapToObjects="1">
      <p:cViewPr varScale="1">
        <p:scale>
          <a:sx n="62" d="100"/>
          <a:sy n="62" d="100"/>
        </p:scale>
        <p:origin x="13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C59B56-A332-44D5-B297-2843EB893CCB}" type="doc">
      <dgm:prSet loTypeId="urn:microsoft.com/office/officeart/2008/layout/VerticalCurvedList" loCatId="list" qsTypeId="urn:microsoft.com/office/officeart/2005/8/quickstyle/simple5" qsCatId="simple" csTypeId="urn:microsoft.com/office/officeart/2005/8/colors/accent2_4" csCatId="accent2" phldr="1"/>
      <dgm:spPr/>
      <dgm:t>
        <a:bodyPr/>
        <a:lstStyle/>
        <a:p>
          <a:endParaRPr lang="es-MX"/>
        </a:p>
      </dgm:t>
    </dgm:pt>
    <dgm:pt modelId="{F79F7622-C09E-47D8-91A7-330CF1F980AB}">
      <dgm:prSet phldrT="[Texto]"/>
      <dgm:spPr/>
      <dgm:t>
        <a:bodyPr/>
        <a:lstStyle/>
        <a:p>
          <a:r>
            <a:rPr lang="es-MX" dirty="0" smtClean="0"/>
            <a:t>¿Qué funciones del director se privilegian desde las tareas marcadas por la autoridad educativa estatal en el nivel primaria?</a:t>
          </a:r>
          <a:endParaRPr lang="es-MX" dirty="0"/>
        </a:p>
      </dgm:t>
    </dgm:pt>
    <dgm:pt modelId="{CE61001C-DBC4-4C4C-8195-AF8EF384CDEB}" type="parTrans" cxnId="{4EA4E543-0C29-48CB-B304-6895AE2E426B}">
      <dgm:prSet/>
      <dgm:spPr/>
      <dgm:t>
        <a:bodyPr/>
        <a:lstStyle/>
        <a:p>
          <a:endParaRPr lang="es-MX"/>
        </a:p>
      </dgm:t>
    </dgm:pt>
    <dgm:pt modelId="{3556966E-E2BC-414C-8317-2D9F78F2929B}" type="sibTrans" cxnId="{4EA4E543-0C29-48CB-B304-6895AE2E426B}">
      <dgm:prSet/>
      <dgm:spPr/>
      <dgm:t>
        <a:bodyPr/>
        <a:lstStyle/>
        <a:p>
          <a:endParaRPr lang="es-MX"/>
        </a:p>
      </dgm:t>
    </dgm:pt>
    <dgm:pt modelId="{93064E7C-C071-4462-B679-56C3BA2BB415}">
      <dgm:prSet/>
      <dgm:spPr/>
      <dgm:t>
        <a:bodyPr/>
        <a:lstStyle/>
        <a:p>
          <a:pPr algn="l"/>
          <a:r>
            <a:rPr lang="es-MX" dirty="0" smtClean="0"/>
            <a:t>¿En la practica directiva qué funciones administrativas aportan a la calidad educativa?</a:t>
          </a:r>
          <a:endParaRPr lang="es-MX" dirty="0"/>
        </a:p>
      </dgm:t>
    </dgm:pt>
    <dgm:pt modelId="{7030231C-7D58-4745-B4B8-A52D277B76D6}" type="parTrans" cxnId="{7A1598B4-7D3A-4D3F-BB52-8DCD876F6C01}">
      <dgm:prSet/>
      <dgm:spPr/>
      <dgm:t>
        <a:bodyPr/>
        <a:lstStyle/>
        <a:p>
          <a:endParaRPr lang="es-MX"/>
        </a:p>
      </dgm:t>
    </dgm:pt>
    <dgm:pt modelId="{FD139AAE-E4BC-444B-BBBA-58E27AA73DB5}" type="sibTrans" cxnId="{7A1598B4-7D3A-4D3F-BB52-8DCD876F6C01}">
      <dgm:prSet/>
      <dgm:spPr/>
      <dgm:t>
        <a:bodyPr/>
        <a:lstStyle/>
        <a:p>
          <a:endParaRPr lang="es-MX"/>
        </a:p>
      </dgm:t>
    </dgm:pt>
    <dgm:pt modelId="{AA3EDF1B-1A3F-4AA7-B5F7-F66FE1965476}">
      <dgm:prSet/>
      <dgm:spPr/>
      <dgm:t>
        <a:bodyPr/>
        <a:lstStyle/>
        <a:p>
          <a:r>
            <a:rPr lang="es-MX" dirty="0" smtClean="0"/>
            <a:t>¿En la práctica directiva qué funciones pedagógicas aportan a la calidad educativa?</a:t>
          </a:r>
          <a:endParaRPr lang="es-MX" dirty="0"/>
        </a:p>
      </dgm:t>
    </dgm:pt>
    <dgm:pt modelId="{4F236FFE-EFE4-45F1-9342-78AC4E4CFF4C}" type="parTrans" cxnId="{6DDCA7B9-3CA5-4C89-8368-5A7A607247CD}">
      <dgm:prSet/>
      <dgm:spPr/>
      <dgm:t>
        <a:bodyPr/>
        <a:lstStyle/>
        <a:p>
          <a:endParaRPr lang="es-MX"/>
        </a:p>
      </dgm:t>
    </dgm:pt>
    <dgm:pt modelId="{82E8ABDC-3D23-42B4-BB87-84126B12E680}" type="sibTrans" cxnId="{6DDCA7B9-3CA5-4C89-8368-5A7A607247CD}">
      <dgm:prSet/>
      <dgm:spPr/>
      <dgm:t>
        <a:bodyPr/>
        <a:lstStyle/>
        <a:p>
          <a:endParaRPr lang="es-MX"/>
        </a:p>
      </dgm:t>
    </dgm:pt>
    <dgm:pt modelId="{35664396-7A7E-4412-A45E-FC6F591C9F33}" type="pres">
      <dgm:prSet presAssocID="{45C59B56-A332-44D5-B297-2843EB893CC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AF3F7AF1-EA66-43D4-A40A-5A64EF1613C4}" type="pres">
      <dgm:prSet presAssocID="{45C59B56-A332-44D5-B297-2843EB893CCB}" presName="Name1" presStyleCnt="0"/>
      <dgm:spPr/>
    </dgm:pt>
    <dgm:pt modelId="{DAAA1AEA-45FE-44E1-8A58-A5C8CCA8CFEB}" type="pres">
      <dgm:prSet presAssocID="{45C59B56-A332-44D5-B297-2843EB893CCB}" presName="cycle" presStyleCnt="0"/>
      <dgm:spPr/>
    </dgm:pt>
    <dgm:pt modelId="{93E4772E-9033-4249-9CCC-24A106865DAC}" type="pres">
      <dgm:prSet presAssocID="{45C59B56-A332-44D5-B297-2843EB893CCB}" presName="srcNode" presStyleLbl="node1" presStyleIdx="0" presStyleCnt="3"/>
      <dgm:spPr/>
    </dgm:pt>
    <dgm:pt modelId="{D4AEF379-A6B2-4BF2-B023-7FBE64E3B8FB}" type="pres">
      <dgm:prSet presAssocID="{45C59B56-A332-44D5-B297-2843EB893CCB}" presName="conn" presStyleLbl="parChTrans1D2" presStyleIdx="0" presStyleCnt="1"/>
      <dgm:spPr/>
      <dgm:t>
        <a:bodyPr/>
        <a:lstStyle/>
        <a:p>
          <a:endParaRPr lang="es-ES"/>
        </a:p>
      </dgm:t>
    </dgm:pt>
    <dgm:pt modelId="{DBDFB891-81E7-4614-8C50-8C987FEFC977}" type="pres">
      <dgm:prSet presAssocID="{45C59B56-A332-44D5-B297-2843EB893CCB}" presName="extraNode" presStyleLbl="node1" presStyleIdx="0" presStyleCnt="3"/>
      <dgm:spPr/>
    </dgm:pt>
    <dgm:pt modelId="{278CC47C-35D9-4D34-83B5-C36E349C000B}" type="pres">
      <dgm:prSet presAssocID="{45C59B56-A332-44D5-B297-2843EB893CCB}" presName="dstNode" presStyleLbl="node1" presStyleIdx="0" presStyleCnt="3"/>
      <dgm:spPr/>
    </dgm:pt>
    <dgm:pt modelId="{1137715F-3A7F-4437-944F-2ECA6D214B8D}" type="pres">
      <dgm:prSet presAssocID="{F79F7622-C09E-47D8-91A7-330CF1F980A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7BC808C-D3AC-44CB-B43E-836F15CDD7C1}" type="pres">
      <dgm:prSet presAssocID="{F79F7622-C09E-47D8-91A7-330CF1F980AB}" presName="accent_1" presStyleCnt="0"/>
      <dgm:spPr/>
    </dgm:pt>
    <dgm:pt modelId="{B9A5E4AA-F667-4290-868B-A260DC60028F}" type="pres">
      <dgm:prSet presAssocID="{F79F7622-C09E-47D8-91A7-330CF1F980AB}" presName="accentRepeatNode" presStyleLbl="solidFgAcc1" presStyleIdx="0" presStyleCnt="3"/>
      <dgm:spPr/>
    </dgm:pt>
    <dgm:pt modelId="{4300F2FB-5ED1-4270-A21D-0742CD147511}" type="pres">
      <dgm:prSet presAssocID="{93064E7C-C071-4462-B679-56C3BA2BB41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8CEC927-6330-44E3-8413-C9A0A2150D04}" type="pres">
      <dgm:prSet presAssocID="{93064E7C-C071-4462-B679-56C3BA2BB415}" presName="accent_2" presStyleCnt="0"/>
      <dgm:spPr/>
    </dgm:pt>
    <dgm:pt modelId="{7EDFB869-38CA-4169-9DE5-6F2D3DEC1EAC}" type="pres">
      <dgm:prSet presAssocID="{93064E7C-C071-4462-B679-56C3BA2BB415}" presName="accentRepeatNode" presStyleLbl="solidFgAcc1" presStyleIdx="1" presStyleCnt="3"/>
      <dgm:spPr/>
    </dgm:pt>
    <dgm:pt modelId="{3C87E7C9-5D81-4712-876E-8736805047B1}" type="pres">
      <dgm:prSet presAssocID="{AA3EDF1B-1A3F-4AA7-B5F7-F66FE1965476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1BF1BB0-FB1E-42F3-BA40-9E84FFB933AC}" type="pres">
      <dgm:prSet presAssocID="{AA3EDF1B-1A3F-4AA7-B5F7-F66FE1965476}" presName="accent_3" presStyleCnt="0"/>
      <dgm:spPr/>
    </dgm:pt>
    <dgm:pt modelId="{5E1C3EF8-9DBE-428A-927B-15FCDBDE3A0B}" type="pres">
      <dgm:prSet presAssocID="{AA3EDF1B-1A3F-4AA7-B5F7-F66FE1965476}" presName="accentRepeatNode" presStyleLbl="solidFgAcc1" presStyleIdx="2" presStyleCnt="3"/>
      <dgm:spPr/>
    </dgm:pt>
  </dgm:ptLst>
  <dgm:cxnLst>
    <dgm:cxn modelId="{4EA4E543-0C29-48CB-B304-6895AE2E426B}" srcId="{45C59B56-A332-44D5-B297-2843EB893CCB}" destId="{F79F7622-C09E-47D8-91A7-330CF1F980AB}" srcOrd="0" destOrd="0" parTransId="{CE61001C-DBC4-4C4C-8195-AF8EF384CDEB}" sibTransId="{3556966E-E2BC-414C-8317-2D9F78F2929B}"/>
    <dgm:cxn modelId="{A6840CC5-19C3-42E3-A2BE-F7EC6A7E815D}" type="presOf" srcId="{93064E7C-C071-4462-B679-56C3BA2BB415}" destId="{4300F2FB-5ED1-4270-A21D-0742CD147511}" srcOrd="0" destOrd="0" presId="urn:microsoft.com/office/officeart/2008/layout/VerticalCurvedList"/>
    <dgm:cxn modelId="{7A1598B4-7D3A-4D3F-BB52-8DCD876F6C01}" srcId="{45C59B56-A332-44D5-B297-2843EB893CCB}" destId="{93064E7C-C071-4462-B679-56C3BA2BB415}" srcOrd="1" destOrd="0" parTransId="{7030231C-7D58-4745-B4B8-A52D277B76D6}" sibTransId="{FD139AAE-E4BC-444B-BBBA-58E27AA73DB5}"/>
    <dgm:cxn modelId="{3F7D2DCA-0650-470D-8B03-732D74FEDC6A}" type="presOf" srcId="{AA3EDF1B-1A3F-4AA7-B5F7-F66FE1965476}" destId="{3C87E7C9-5D81-4712-876E-8736805047B1}" srcOrd="0" destOrd="0" presId="urn:microsoft.com/office/officeart/2008/layout/VerticalCurvedList"/>
    <dgm:cxn modelId="{6DDCA7B9-3CA5-4C89-8368-5A7A607247CD}" srcId="{45C59B56-A332-44D5-B297-2843EB893CCB}" destId="{AA3EDF1B-1A3F-4AA7-B5F7-F66FE1965476}" srcOrd="2" destOrd="0" parTransId="{4F236FFE-EFE4-45F1-9342-78AC4E4CFF4C}" sibTransId="{82E8ABDC-3D23-42B4-BB87-84126B12E680}"/>
    <dgm:cxn modelId="{2993ABB0-077D-4580-8ABA-E365C1B27EE6}" type="presOf" srcId="{45C59B56-A332-44D5-B297-2843EB893CCB}" destId="{35664396-7A7E-4412-A45E-FC6F591C9F33}" srcOrd="0" destOrd="0" presId="urn:microsoft.com/office/officeart/2008/layout/VerticalCurvedList"/>
    <dgm:cxn modelId="{C68D8DCB-DA78-497A-B117-9B1AB36B55A3}" type="presOf" srcId="{3556966E-E2BC-414C-8317-2D9F78F2929B}" destId="{D4AEF379-A6B2-4BF2-B023-7FBE64E3B8FB}" srcOrd="0" destOrd="0" presId="urn:microsoft.com/office/officeart/2008/layout/VerticalCurvedList"/>
    <dgm:cxn modelId="{9156F63C-6172-4A40-AB58-2E125B345328}" type="presOf" srcId="{F79F7622-C09E-47D8-91A7-330CF1F980AB}" destId="{1137715F-3A7F-4437-944F-2ECA6D214B8D}" srcOrd="0" destOrd="0" presId="urn:microsoft.com/office/officeart/2008/layout/VerticalCurvedList"/>
    <dgm:cxn modelId="{E3458AD2-28C7-4FB3-B5D7-C7B751E9F355}" type="presParOf" srcId="{35664396-7A7E-4412-A45E-FC6F591C9F33}" destId="{AF3F7AF1-EA66-43D4-A40A-5A64EF1613C4}" srcOrd="0" destOrd="0" presId="urn:microsoft.com/office/officeart/2008/layout/VerticalCurvedList"/>
    <dgm:cxn modelId="{C821D1FD-B7CE-49F2-A44B-4C7FEAF7F41F}" type="presParOf" srcId="{AF3F7AF1-EA66-43D4-A40A-5A64EF1613C4}" destId="{DAAA1AEA-45FE-44E1-8A58-A5C8CCA8CFEB}" srcOrd="0" destOrd="0" presId="urn:microsoft.com/office/officeart/2008/layout/VerticalCurvedList"/>
    <dgm:cxn modelId="{C00F3404-B835-4C36-A39C-8D2F6BA52625}" type="presParOf" srcId="{DAAA1AEA-45FE-44E1-8A58-A5C8CCA8CFEB}" destId="{93E4772E-9033-4249-9CCC-24A106865DAC}" srcOrd="0" destOrd="0" presId="urn:microsoft.com/office/officeart/2008/layout/VerticalCurvedList"/>
    <dgm:cxn modelId="{C3562B91-7C47-46C8-A8C2-ED924D115FF9}" type="presParOf" srcId="{DAAA1AEA-45FE-44E1-8A58-A5C8CCA8CFEB}" destId="{D4AEF379-A6B2-4BF2-B023-7FBE64E3B8FB}" srcOrd="1" destOrd="0" presId="urn:microsoft.com/office/officeart/2008/layout/VerticalCurvedList"/>
    <dgm:cxn modelId="{1157CB5B-AADD-4017-BF1C-095479697786}" type="presParOf" srcId="{DAAA1AEA-45FE-44E1-8A58-A5C8CCA8CFEB}" destId="{DBDFB891-81E7-4614-8C50-8C987FEFC977}" srcOrd="2" destOrd="0" presId="urn:microsoft.com/office/officeart/2008/layout/VerticalCurvedList"/>
    <dgm:cxn modelId="{38A15A34-FD9E-478E-8A44-5F5040DFAD18}" type="presParOf" srcId="{DAAA1AEA-45FE-44E1-8A58-A5C8CCA8CFEB}" destId="{278CC47C-35D9-4D34-83B5-C36E349C000B}" srcOrd="3" destOrd="0" presId="urn:microsoft.com/office/officeart/2008/layout/VerticalCurvedList"/>
    <dgm:cxn modelId="{BF5FF2A5-EDE6-4C6D-BA8B-43AA11F46BA0}" type="presParOf" srcId="{AF3F7AF1-EA66-43D4-A40A-5A64EF1613C4}" destId="{1137715F-3A7F-4437-944F-2ECA6D214B8D}" srcOrd="1" destOrd="0" presId="urn:microsoft.com/office/officeart/2008/layout/VerticalCurvedList"/>
    <dgm:cxn modelId="{9C21CA33-48F0-4D6E-8C5B-B29795BE61D5}" type="presParOf" srcId="{AF3F7AF1-EA66-43D4-A40A-5A64EF1613C4}" destId="{27BC808C-D3AC-44CB-B43E-836F15CDD7C1}" srcOrd="2" destOrd="0" presId="urn:microsoft.com/office/officeart/2008/layout/VerticalCurvedList"/>
    <dgm:cxn modelId="{FD6E6651-25B4-4B09-B433-DCC3B6E28E2D}" type="presParOf" srcId="{27BC808C-D3AC-44CB-B43E-836F15CDD7C1}" destId="{B9A5E4AA-F667-4290-868B-A260DC60028F}" srcOrd="0" destOrd="0" presId="urn:microsoft.com/office/officeart/2008/layout/VerticalCurvedList"/>
    <dgm:cxn modelId="{EAAFD8C6-DB22-4A3E-9F0B-0DB5B583A9A1}" type="presParOf" srcId="{AF3F7AF1-EA66-43D4-A40A-5A64EF1613C4}" destId="{4300F2FB-5ED1-4270-A21D-0742CD147511}" srcOrd="3" destOrd="0" presId="urn:microsoft.com/office/officeart/2008/layout/VerticalCurvedList"/>
    <dgm:cxn modelId="{45AB61B6-E3EF-4871-AF8E-F9868E244138}" type="presParOf" srcId="{AF3F7AF1-EA66-43D4-A40A-5A64EF1613C4}" destId="{F8CEC927-6330-44E3-8413-C9A0A2150D04}" srcOrd="4" destOrd="0" presId="urn:microsoft.com/office/officeart/2008/layout/VerticalCurvedList"/>
    <dgm:cxn modelId="{ABAA4657-F5FB-4766-BACA-4BA99BDF8522}" type="presParOf" srcId="{F8CEC927-6330-44E3-8413-C9A0A2150D04}" destId="{7EDFB869-38CA-4169-9DE5-6F2D3DEC1EAC}" srcOrd="0" destOrd="0" presId="urn:microsoft.com/office/officeart/2008/layout/VerticalCurvedList"/>
    <dgm:cxn modelId="{2AFA81CC-8D99-4A3E-A9A5-10832714D10E}" type="presParOf" srcId="{AF3F7AF1-EA66-43D4-A40A-5A64EF1613C4}" destId="{3C87E7C9-5D81-4712-876E-8736805047B1}" srcOrd="5" destOrd="0" presId="urn:microsoft.com/office/officeart/2008/layout/VerticalCurvedList"/>
    <dgm:cxn modelId="{D3121379-9F93-4284-AB67-95B4D5A9FA00}" type="presParOf" srcId="{AF3F7AF1-EA66-43D4-A40A-5A64EF1613C4}" destId="{01BF1BB0-FB1E-42F3-BA40-9E84FFB933AC}" srcOrd="6" destOrd="0" presId="urn:microsoft.com/office/officeart/2008/layout/VerticalCurvedList"/>
    <dgm:cxn modelId="{42C88DB4-7D90-4ACE-BD80-2F7FE65C9ADB}" type="presParOf" srcId="{01BF1BB0-FB1E-42F3-BA40-9E84FFB933AC}" destId="{5E1C3EF8-9DBE-428A-927B-15FCDBDE3A0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0F6F58-950E-4867-887D-2B5DD9262889}" type="doc">
      <dgm:prSet loTypeId="urn:microsoft.com/office/officeart/2009/3/layout/IncreasingArrowsProcess" loCatId="process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s-MX"/>
        </a:p>
      </dgm:t>
    </dgm:pt>
    <dgm:pt modelId="{A6146359-53DC-45BB-9D9B-1CE56F3C6062}">
      <dgm:prSet phldrT="[Texto]" custT="1"/>
      <dgm:spPr/>
      <dgm:t>
        <a:bodyPr/>
        <a:lstStyle/>
        <a:p>
          <a:r>
            <a:rPr lang="es-MX" sz="4000" dirty="0" smtClean="0"/>
            <a:t>Objetivo general.</a:t>
          </a:r>
          <a:endParaRPr lang="es-MX" sz="4000" dirty="0"/>
        </a:p>
      </dgm:t>
    </dgm:pt>
    <dgm:pt modelId="{890A09D0-2106-4FF3-AABB-116CB19BA209}" type="parTrans" cxnId="{46E98E34-88E4-4FFF-A4CB-5377CDD86FA3}">
      <dgm:prSet/>
      <dgm:spPr/>
      <dgm:t>
        <a:bodyPr/>
        <a:lstStyle/>
        <a:p>
          <a:endParaRPr lang="es-MX"/>
        </a:p>
      </dgm:t>
    </dgm:pt>
    <dgm:pt modelId="{AC1AB367-4E8D-4FDB-95C1-BA32305E31F6}" type="sibTrans" cxnId="{46E98E34-88E4-4FFF-A4CB-5377CDD86FA3}">
      <dgm:prSet/>
      <dgm:spPr/>
      <dgm:t>
        <a:bodyPr/>
        <a:lstStyle/>
        <a:p>
          <a:endParaRPr lang="es-MX"/>
        </a:p>
      </dgm:t>
    </dgm:pt>
    <dgm:pt modelId="{8A772FCC-EB94-4A11-A5A9-8E5FE19ED4A7}">
      <dgm:prSet phldrT="[Texto]"/>
      <dgm:spPr/>
      <dgm:t>
        <a:bodyPr/>
        <a:lstStyle/>
        <a:p>
          <a:pPr algn="l"/>
          <a:r>
            <a:rPr lang="es-MX" dirty="0" smtClean="0"/>
            <a:t>-Determinar de qué manera el rol del director de educación primaria contribuye a la calidad educativa.</a:t>
          </a:r>
          <a:endParaRPr lang="es-MX" dirty="0"/>
        </a:p>
      </dgm:t>
    </dgm:pt>
    <dgm:pt modelId="{6AE07F80-D030-470E-9690-AD00A9775681}" type="parTrans" cxnId="{E0677588-3D04-437A-9386-956F516AD354}">
      <dgm:prSet/>
      <dgm:spPr/>
      <dgm:t>
        <a:bodyPr/>
        <a:lstStyle/>
        <a:p>
          <a:endParaRPr lang="es-MX"/>
        </a:p>
      </dgm:t>
    </dgm:pt>
    <dgm:pt modelId="{37835AFA-5BBE-4623-8BB8-58CA6405345A}" type="sibTrans" cxnId="{E0677588-3D04-437A-9386-956F516AD354}">
      <dgm:prSet/>
      <dgm:spPr/>
      <dgm:t>
        <a:bodyPr/>
        <a:lstStyle/>
        <a:p>
          <a:endParaRPr lang="es-MX"/>
        </a:p>
      </dgm:t>
    </dgm:pt>
    <dgm:pt modelId="{433AFB1C-395D-4031-924A-F8ECAEA14B6A}">
      <dgm:prSet phldrT="[Texto]" custT="1"/>
      <dgm:spPr/>
      <dgm:t>
        <a:bodyPr/>
        <a:lstStyle/>
        <a:p>
          <a:r>
            <a:rPr lang="es-MX" sz="3600" b="0" dirty="0" smtClean="0"/>
            <a:t>Objetivos específicos.</a:t>
          </a:r>
          <a:endParaRPr lang="es-MX" sz="3600" b="0" dirty="0"/>
        </a:p>
      </dgm:t>
    </dgm:pt>
    <dgm:pt modelId="{8D9133A1-66A2-4650-9CC7-9A1CAC792257}" type="parTrans" cxnId="{CE194B83-185E-4CD8-BA6C-F45DE52EA1FD}">
      <dgm:prSet/>
      <dgm:spPr/>
      <dgm:t>
        <a:bodyPr/>
        <a:lstStyle/>
        <a:p>
          <a:endParaRPr lang="es-MX"/>
        </a:p>
      </dgm:t>
    </dgm:pt>
    <dgm:pt modelId="{A350711A-E9ED-4B9E-BA95-0EAD76997434}" type="sibTrans" cxnId="{CE194B83-185E-4CD8-BA6C-F45DE52EA1FD}">
      <dgm:prSet/>
      <dgm:spPr/>
      <dgm:t>
        <a:bodyPr/>
        <a:lstStyle/>
        <a:p>
          <a:endParaRPr lang="es-MX"/>
        </a:p>
      </dgm:t>
    </dgm:pt>
    <dgm:pt modelId="{3A4A0EEF-C414-4F9B-9A2D-0CD32DCD8453}">
      <dgm:prSet phldrT="[Texto]"/>
      <dgm:spPr/>
      <dgm:t>
        <a:bodyPr/>
        <a:lstStyle/>
        <a:p>
          <a:pPr algn="l"/>
          <a:r>
            <a:rPr lang="es-MX" dirty="0" smtClean="0"/>
            <a:t>-Describir qué  funciones del director se privilegian desde las tareas marcadas por la autoridad educativa estatal.</a:t>
          </a:r>
          <a:endParaRPr lang="es-MX" dirty="0"/>
        </a:p>
      </dgm:t>
    </dgm:pt>
    <dgm:pt modelId="{99F10EBB-E2AF-4C57-B786-46C272F9AE64}" type="parTrans" cxnId="{0FC7BE08-9AFE-4F8E-A07B-864E9E34D260}">
      <dgm:prSet/>
      <dgm:spPr/>
      <dgm:t>
        <a:bodyPr/>
        <a:lstStyle/>
        <a:p>
          <a:endParaRPr lang="es-MX"/>
        </a:p>
      </dgm:t>
    </dgm:pt>
    <dgm:pt modelId="{27C3CE53-2AEF-46D0-B100-DA7CFC9497F3}" type="sibTrans" cxnId="{0FC7BE08-9AFE-4F8E-A07B-864E9E34D260}">
      <dgm:prSet/>
      <dgm:spPr/>
      <dgm:t>
        <a:bodyPr/>
        <a:lstStyle/>
        <a:p>
          <a:endParaRPr lang="es-MX"/>
        </a:p>
      </dgm:t>
    </dgm:pt>
    <dgm:pt modelId="{E5999197-DCF5-4AF0-9EFC-6C6D915D22A7}">
      <dgm:prSet/>
      <dgm:spPr/>
      <dgm:t>
        <a:bodyPr/>
        <a:lstStyle/>
        <a:p>
          <a:pPr algn="l"/>
          <a:r>
            <a:rPr lang="es-MX" dirty="0" smtClean="0"/>
            <a:t>-Examinar qué funciones administrativas del director aportan a la calidad educativa. </a:t>
          </a:r>
        </a:p>
        <a:p>
          <a:pPr algn="l"/>
          <a:r>
            <a:rPr lang="es-MX" dirty="0" smtClean="0"/>
            <a:t>-Reconocer qué funciones pedagógicas del director aportan la calidad educativa.</a:t>
          </a:r>
        </a:p>
      </dgm:t>
    </dgm:pt>
    <dgm:pt modelId="{AFE5D7C8-3B96-489A-AAD2-4438F535372D}" type="parTrans" cxnId="{07F2EB0C-1BDB-4451-9D85-0376663C9BC6}">
      <dgm:prSet/>
      <dgm:spPr/>
      <dgm:t>
        <a:bodyPr/>
        <a:lstStyle/>
        <a:p>
          <a:endParaRPr lang="es-MX"/>
        </a:p>
      </dgm:t>
    </dgm:pt>
    <dgm:pt modelId="{428105F6-5AC5-4349-9AD9-B4BA2E1ED959}" type="sibTrans" cxnId="{07F2EB0C-1BDB-4451-9D85-0376663C9BC6}">
      <dgm:prSet/>
      <dgm:spPr/>
      <dgm:t>
        <a:bodyPr/>
        <a:lstStyle/>
        <a:p>
          <a:endParaRPr lang="es-MX"/>
        </a:p>
      </dgm:t>
    </dgm:pt>
    <dgm:pt modelId="{E5983ED4-EDA5-4DA6-8568-C33CCD29A7DF}" type="pres">
      <dgm:prSet presAssocID="{F90F6F58-950E-4867-887D-2B5DD9262889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8053B7BA-F89F-4430-ADD4-152503BD7CB4}" type="pres">
      <dgm:prSet presAssocID="{A6146359-53DC-45BB-9D9B-1CE56F3C6062}" presName="parentText1" presStyleLbl="node1" presStyleIdx="0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661A4DE-C74D-4A35-BE47-824BDD7B31C4}" type="pres">
      <dgm:prSet presAssocID="{A6146359-53DC-45BB-9D9B-1CE56F3C6062}" presName="childText1" presStyleLbl="solidAlignAcc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3757F46-B3CC-40BD-BAE2-096C87489F49}" type="pres">
      <dgm:prSet presAssocID="{433AFB1C-395D-4031-924A-F8ECAEA14B6A}" presName="parentText2" presStyleLbl="node1" presStyleIdx="1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A584FC4-57C3-46CD-BD9B-F16A9ABC2F1C}" type="pres">
      <dgm:prSet presAssocID="{433AFB1C-395D-4031-924A-F8ECAEA14B6A}" presName="childText2" presStyleLbl="solidAlignAcc1" presStyleIdx="1" presStyleCnt="2" custScaleY="145272" custLinFactNeighborX="370" custLinFactNeighborY="168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0FC7BE08-9AFE-4F8E-A07B-864E9E34D260}" srcId="{433AFB1C-395D-4031-924A-F8ECAEA14B6A}" destId="{3A4A0EEF-C414-4F9B-9A2D-0CD32DCD8453}" srcOrd="0" destOrd="0" parTransId="{99F10EBB-E2AF-4C57-B786-46C272F9AE64}" sibTransId="{27C3CE53-2AEF-46D0-B100-DA7CFC9497F3}"/>
    <dgm:cxn modelId="{46E98E34-88E4-4FFF-A4CB-5377CDD86FA3}" srcId="{F90F6F58-950E-4867-887D-2B5DD9262889}" destId="{A6146359-53DC-45BB-9D9B-1CE56F3C6062}" srcOrd="0" destOrd="0" parTransId="{890A09D0-2106-4FF3-AABB-116CB19BA209}" sibTransId="{AC1AB367-4E8D-4FDB-95C1-BA32305E31F6}"/>
    <dgm:cxn modelId="{FC088017-7E01-4C21-8CE6-5A87ED227F08}" type="presOf" srcId="{E5999197-DCF5-4AF0-9EFC-6C6D915D22A7}" destId="{8A584FC4-57C3-46CD-BD9B-F16A9ABC2F1C}" srcOrd="0" destOrd="1" presId="urn:microsoft.com/office/officeart/2009/3/layout/IncreasingArrowsProcess"/>
    <dgm:cxn modelId="{F5AAA551-544A-46F2-8DC8-3A3325F8863E}" type="presOf" srcId="{F90F6F58-950E-4867-887D-2B5DD9262889}" destId="{E5983ED4-EDA5-4DA6-8568-C33CCD29A7DF}" srcOrd="0" destOrd="0" presId="urn:microsoft.com/office/officeart/2009/3/layout/IncreasingArrowsProcess"/>
    <dgm:cxn modelId="{2A010DA6-62F3-446E-8255-24E7893C7A7C}" type="presOf" srcId="{8A772FCC-EB94-4A11-A5A9-8E5FE19ED4A7}" destId="{1661A4DE-C74D-4A35-BE47-824BDD7B31C4}" srcOrd="0" destOrd="0" presId="urn:microsoft.com/office/officeart/2009/3/layout/IncreasingArrowsProcess"/>
    <dgm:cxn modelId="{CE194B83-185E-4CD8-BA6C-F45DE52EA1FD}" srcId="{F90F6F58-950E-4867-887D-2B5DD9262889}" destId="{433AFB1C-395D-4031-924A-F8ECAEA14B6A}" srcOrd="1" destOrd="0" parTransId="{8D9133A1-66A2-4650-9CC7-9A1CAC792257}" sibTransId="{A350711A-E9ED-4B9E-BA95-0EAD76997434}"/>
    <dgm:cxn modelId="{07F2EB0C-1BDB-4451-9D85-0376663C9BC6}" srcId="{433AFB1C-395D-4031-924A-F8ECAEA14B6A}" destId="{E5999197-DCF5-4AF0-9EFC-6C6D915D22A7}" srcOrd="1" destOrd="0" parTransId="{AFE5D7C8-3B96-489A-AAD2-4438F535372D}" sibTransId="{428105F6-5AC5-4349-9AD9-B4BA2E1ED959}"/>
    <dgm:cxn modelId="{E0677588-3D04-437A-9386-956F516AD354}" srcId="{A6146359-53DC-45BB-9D9B-1CE56F3C6062}" destId="{8A772FCC-EB94-4A11-A5A9-8E5FE19ED4A7}" srcOrd="0" destOrd="0" parTransId="{6AE07F80-D030-470E-9690-AD00A9775681}" sibTransId="{37835AFA-5BBE-4623-8BB8-58CA6405345A}"/>
    <dgm:cxn modelId="{D4EFD173-4091-4D93-8CEF-74C901481450}" type="presOf" srcId="{A6146359-53DC-45BB-9D9B-1CE56F3C6062}" destId="{8053B7BA-F89F-4430-ADD4-152503BD7CB4}" srcOrd="0" destOrd="0" presId="urn:microsoft.com/office/officeart/2009/3/layout/IncreasingArrowsProcess"/>
    <dgm:cxn modelId="{FB4CED6A-389D-4433-8D9D-C6BEA046ECCB}" type="presOf" srcId="{433AFB1C-395D-4031-924A-F8ECAEA14B6A}" destId="{03757F46-B3CC-40BD-BAE2-096C87489F49}" srcOrd="0" destOrd="0" presId="urn:microsoft.com/office/officeart/2009/3/layout/IncreasingArrowsProcess"/>
    <dgm:cxn modelId="{B0DA15BE-B915-41EA-B3FE-C083EB2ACE08}" type="presOf" srcId="{3A4A0EEF-C414-4F9B-9A2D-0CD32DCD8453}" destId="{8A584FC4-57C3-46CD-BD9B-F16A9ABC2F1C}" srcOrd="0" destOrd="0" presId="urn:microsoft.com/office/officeart/2009/3/layout/IncreasingArrowsProcess"/>
    <dgm:cxn modelId="{DD2ED344-2972-4868-80A4-6D73E4A04BBB}" type="presParOf" srcId="{E5983ED4-EDA5-4DA6-8568-C33CCD29A7DF}" destId="{8053B7BA-F89F-4430-ADD4-152503BD7CB4}" srcOrd="0" destOrd="0" presId="urn:microsoft.com/office/officeart/2009/3/layout/IncreasingArrowsProcess"/>
    <dgm:cxn modelId="{AABAC5E8-AA98-4BFD-9C9C-8FB9E1F976DD}" type="presParOf" srcId="{E5983ED4-EDA5-4DA6-8568-C33CCD29A7DF}" destId="{1661A4DE-C74D-4A35-BE47-824BDD7B31C4}" srcOrd="1" destOrd="0" presId="urn:microsoft.com/office/officeart/2009/3/layout/IncreasingArrowsProcess"/>
    <dgm:cxn modelId="{D35D66EA-AD0F-4DE4-9195-C1B9E55512C7}" type="presParOf" srcId="{E5983ED4-EDA5-4DA6-8568-C33CCD29A7DF}" destId="{03757F46-B3CC-40BD-BAE2-096C87489F49}" srcOrd="2" destOrd="0" presId="urn:microsoft.com/office/officeart/2009/3/layout/IncreasingArrowsProcess"/>
    <dgm:cxn modelId="{7BFCCD2A-282B-48AB-A16C-2DC22AF48FDC}" type="presParOf" srcId="{E5983ED4-EDA5-4DA6-8568-C33CCD29A7DF}" destId="{8A584FC4-57C3-46CD-BD9B-F16A9ABC2F1C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EF379-A6B2-4BF2-B023-7FBE64E3B8FB}">
      <dsp:nvSpPr>
        <dsp:cNvPr id="0" name=""/>
        <dsp:cNvSpPr/>
      </dsp:nvSpPr>
      <dsp:spPr>
        <a:xfrm>
          <a:off x="-6165438" y="-943542"/>
          <a:ext cx="7341400" cy="7341400"/>
        </a:xfrm>
        <a:prstGeom prst="blockArc">
          <a:avLst>
            <a:gd name="adj1" fmla="val 18900000"/>
            <a:gd name="adj2" fmla="val 2700000"/>
            <a:gd name="adj3" fmla="val 294"/>
          </a:avLst>
        </a:pr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7715F-3A7F-4437-944F-2ECA6D214B8D}">
      <dsp:nvSpPr>
        <dsp:cNvPr id="0" name=""/>
        <dsp:cNvSpPr/>
      </dsp:nvSpPr>
      <dsp:spPr>
        <a:xfrm>
          <a:off x="757059" y="545431"/>
          <a:ext cx="6890107" cy="1090863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65873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¿Qué funciones del director se privilegian desde las tareas marcadas por la autoridad educativa estatal en el nivel primaria?</a:t>
          </a:r>
          <a:endParaRPr lang="es-MX" sz="2300" kern="1200" dirty="0"/>
        </a:p>
      </dsp:txBody>
      <dsp:txXfrm>
        <a:off x="757059" y="545431"/>
        <a:ext cx="6890107" cy="1090863"/>
      </dsp:txXfrm>
    </dsp:sp>
    <dsp:sp modelId="{B9A5E4AA-F667-4290-868B-A260DC60028F}">
      <dsp:nvSpPr>
        <dsp:cNvPr id="0" name=""/>
        <dsp:cNvSpPr/>
      </dsp:nvSpPr>
      <dsp:spPr>
        <a:xfrm>
          <a:off x="75269" y="409073"/>
          <a:ext cx="1363578" cy="13635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00F2FB-5ED1-4270-A21D-0742CD147511}">
      <dsp:nvSpPr>
        <dsp:cNvPr id="0" name=""/>
        <dsp:cNvSpPr/>
      </dsp:nvSpPr>
      <dsp:spPr>
        <a:xfrm>
          <a:off x="1153587" y="2181726"/>
          <a:ext cx="6493578" cy="1090863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-394115"/>
                <a:satOff val="5189"/>
                <a:lumOff val="310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394115"/>
                <a:satOff val="5189"/>
                <a:lumOff val="310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394115"/>
                <a:satOff val="5189"/>
                <a:lumOff val="310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65873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¿En la practica directiva qué funciones administrativas aportan a la calidad educativa?</a:t>
          </a:r>
          <a:endParaRPr lang="es-MX" sz="2300" kern="1200" dirty="0"/>
        </a:p>
      </dsp:txBody>
      <dsp:txXfrm>
        <a:off x="1153587" y="2181726"/>
        <a:ext cx="6493578" cy="1090863"/>
      </dsp:txXfrm>
    </dsp:sp>
    <dsp:sp modelId="{7EDFB869-38CA-4169-9DE5-6F2D3DEC1EAC}">
      <dsp:nvSpPr>
        <dsp:cNvPr id="0" name=""/>
        <dsp:cNvSpPr/>
      </dsp:nvSpPr>
      <dsp:spPr>
        <a:xfrm>
          <a:off x="471798" y="2045368"/>
          <a:ext cx="1363578" cy="13635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-370661"/>
              <a:satOff val="5772"/>
              <a:lumOff val="2874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C87E7C9-5D81-4712-876E-8736805047B1}">
      <dsp:nvSpPr>
        <dsp:cNvPr id="0" name=""/>
        <dsp:cNvSpPr/>
      </dsp:nvSpPr>
      <dsp:spPr>
        <a:xfrm>
          <a:off x="757059" y="3818021"/>
          <a:ext cx="6890107" cy="1090863"/>
        </a:xfrm>
        <a:prstGeom prst="rect">
          <a:avLst/>
        </a:prstGeom>
        <a:gradFill rotWithShape="0">
          <a:gsLst>
            <a:gs pos="0">
              <a:schemeClr val="accent2">
                <a:shade val="50000"/>
                <a:hueOff val="-394115"/>
                <a:satOff val="5189"/>
                <a:lumOff val="310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394115"/>
                <a:satOff val="5189"/>
                <a:lumOff val="310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394115"/>
                <a:satOff val="5189"/>
                <a:lumOff val="310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65873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¿En la práctica directiva qué funciones pedagógicas aportan a la calidad educativa?</a:t>
          </a:r>
          <a:endParaRPr lang="es-MX" sz="2300" kern="1200" dirty="0"/>
        </a:p>
      </dsp:txBody>
      <dsp:txXfrm>
        <a:off x="757059" y="3818021"/>
        <a:ext cx="6890107" cy="1090863"/>
      </dsp:txXfrm>
    </dsp:sp>
    <dsp:sp modelId="{5E1C3EF8-9DBE-428A-927B-15FCDBDE3A0B}">
      <dsp:nvSpPr>
        <dsp:cNvPr id="0" name=""/>
        <dsp:cNvSpPr/>
      </dsp:nvSpPr>
      <dsp:spPr>
        <a:xfrm>
          <a:off x="75269" y="3681663"/>
          <a:ext cx="1363578" cy="13635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-370661"/>
              <a:satOff val="5772"/>
              <a:lumOff val="2874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3B7BA-F89F-4430-ADD4-152503BD7CB4}">
      <dsp:nvSpPr>
        <dsp:cNvPr id="0" name=""/>
        <dsp:cNvSpPr/>
      </dsp:nvSpPr>
      <dsp:spPr>
        <a:xfrm>
          <a:off x="0" y="943988"/>
          <a:ext cx="9388949" cy="136749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254000" bIns="217091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000" kern="1200" dirty="0" smtClean="0"/>
            <a:t>Objetivo general.</a:t>
          </a:r>
          <a:endParaRPr lang="es-MX" sz="4000" kern="1200" dirty="0"/>
        </a:p>
      </dsp:txBody>
      <dsp:txXfrm>
        <a:off x="0" y="1285863"/>
        <a:ext cx="9047074" cy="683749"/>
      </dsp:txXfrm>
    </dsp:sp>
    <dsp:sp modelId="{1661A4DE-C74D-4A35-BE47-824BDD7B31C4}">
      <dsp:nvSpPr>
        <dsp:cNvPr id="0" name=""/>
        <dsp:cNvSpPr/>
      </dsp:nvSpPr>
      <dsp:spPr>
        <a:xfrm>
          <a:off x="0" y="2001917"/>
          <a:ext cx="4337694" cy="30523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-Determinar de qué manera el rol del director de educación primaria contribuye a la calidad educativa.</a:t>
          </a:r>
          <a:endParaRPr lang="es-MX" sz="2600" kern="1200" dirty="0"/>
        </a:p>
      </dsp:txBody>
      <dsp:txXfrm>
        <a:off x="0" y="2001917"/>
        <a:ext cx="4337694" cy="3052333"/>
      </dsp:txXfrm>
    </dsp:sp>
    <dsp:sp modelId="{03757F46-B3CC-40BD-BAE2-096C87489F49}">
      <dsp:nvSpPr>
        <dsp:cNvPr id="0" name=""/>
        <dsp:cNvSpPr/>
      </dsp:nvSpPr>
      <dsp:spPr>
        <a:xfrm>
          <a:off x="4337694" y="1399669"/>
          <a:ext cx="5051254" cy="1367499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shade val="80000"/>
                <a:hueOff val="-481415"/>
                <a:satOff val="10166"/>
                <a:lumOff val="270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80000"/>
                <a:hueOff val="-481415"/>
                <a:satOff val="10166"/>
                <a:lumOff val="270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80000"/>
                <a:hueOff val="-481415"/>
                <a:satOff val="10166"/>
                <a:lumOff val="270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254000" bIns="217091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600" b="0" kern="1200" dirty="0" smtClean="0"/>
            <a:t>Objetivos específicos.</a:t>
          </a:r>
          <a:endParaRPr lang="es-MX" sz="3600" b="0" kern="1200" dirty="0"/>
        </a:p>
      </dsp:txBody>
      <dsp:txXfrm>
        <a:off x="4337694" y="1741544"/>
        <a:ext cx="4709379" cy="683749"/>
      </dsp:txXfrm>
    </dsp:sp>
    <dsp:sp modelId="{8A584FC4-57C3-46CD-BD9B-F16A9ABC2F1C}">
      <dsp:nvSpPr>
        <dsp:cNvPr id="0" name=""/>
        <dsp:cNvSpPr/>
      </dsp:nvSpPr>
      <dsp:spPr>
        <a:xfrm>
          <a:off x="4353743" y="2280013"/>
          <a:ext cx="4337694" cy="44341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-Describir qué  funciones del director se privilegian desde las tareas marcadas por la autoridad educativa estatal.</a:t>
          </a:r>
          <a:endParaRPr lang="es-MX" sz="2600" kern="1200" dirty="0"/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-Examinar qué funciones administrativas del director aportan a la calidad educativa. 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-Reconocer qué funciones pedagógicas del director aportan la calidad educativa.</a:t>
          </a:r>
        </a:p>
      </dsp:txBody>
      <dsp:txXfrm>
        <a:off x="4353743" y="2280013"/>
        <a:ext cx="4337694" cy="4434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6CADE-1522-4ABC-A2BF-96E65852AAAE}" type="datetimeFigureOut">
              <a:rPr lang="es-MX" smtClean="0"/>
              <a:t>11/02/2019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9225" y="1143000"/>
            <a:ext cx="40195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77FCD-5E8C-4C19-9238-E4B05398EBA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55778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77FCD-5E8C-4C19-9238-E4B05398EBA9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99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77FCD-5E8C-4C19-9238-E4B05398EBA9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583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266815"/>
            <a:ext cx="8568531" cy="2694893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4065633"/>
            <a:ext cx="7560469" cy="1868865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17" indent="0" algn="ctr">
              <a:buNone/>
              <a:defRPr sz="2205"/>
            </a:lvl2pPr>
            <a:lvl3pPr marL="1008035" indent="0" algn="ctr">
              <a:buNone/>
              <a:defRPr sz="1984"/>
            </a:lvl3pPr>
            <a:lvl4pPr marL="1512052" indent="0" algn="ctr">
              <a:buNone/>
              <a:defRPr sz="1764"/>
            </a:lvl4pPr>
            <a:lvl5pPr marL="2016069" indent="0" algn="ctr">
              <a:buNone/>
              <a:defRPr sz="1764"/>
            </a:lvl5pPr>
            <a:lvl6pPr marL="2520086" indent="0" algn="ctr">
              <a:buNone/>
              <a:defRPr sz="1764"/>
            </a:lvl6pPr>
            <a:lvl7pPr marL="3024104" indent="0" algn="ctr">
              <a:buNone/>
              <a:defRPr sz="1764"/>
            </a:lvl7pPr>
            <a:lvl8pPr marL="3528121" indent="0" algn="ctr">
              <a:buNone/>
              <a:defRPr sz="1764"/>
            </a:lvl8pPr>
            <a:lvl9pPr marL="4032138" indent="0" algn="ctr">
              <a:buNone/>
              <a:defRPr sz="1764"/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5974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040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412118"/>
            <a:ext cx="2173635" cy="6559843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412118"/>
            <a:ext cx="6394896" cy="6559843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882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174449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7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862854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5171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929789"/>
            <a:ext cx="8694539" cy="3219895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180145"/>
            <a:ext cx="8694539" cy="1693267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4017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03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205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06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00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410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812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213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990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60590"/>
            <a:ext cx="4284266" cy="4911371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60590"/>
            <a:ext cx="4284266" cy="4911371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40633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12120"/>
            <a:ext cx="8694539" cy="1496168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97535"/>
            <a:ext cx="4264576" cy="929953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827487"/>
            <a:ext cx="4264576" cy="415880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897535"/>
            <a:ext cx="4285579" cy="929953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827487"/>
            <a:ext cx="4285579" cy="415880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43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406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5504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16043"/>
            <a:ext cx="3251264" cy="1806152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114512"/>
            <a:ext cx="5103316" cy="5500879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322195"/>
            <a:ext cx="3251264" cy="4302153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793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16043"/>
            <a:ext cx="3251264" cy="1806152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114512"/>
            <a:ext cx="5103316" cy="5500879"/>
          </a:xfrm>
        </p:spPr>
        <p:txBody>
          <a:bodyPr anchor="t"/>
          <a:lstStyle>
            <a:lvl1pPr marL="0" indent="0">
              <a:buNone/>
              <a:defRPr sz="3528"/>
            </a:lvl1pPr>
            <a:lvl2pPr marL="504017" indent="0">
              <a:buNone/>
              <a:defRPr sz="3087"/>
            </a:lvl2pPr>
            <a:lvl3pPr marL="1008035" indent="0">
              <a:buNone/>
              <a:defRPr sz="2646"/>
            </a:lvl3pPr>
            <a:lvl4pPr marL="1512052" indent="0">
              <a:buNone/>
              <a:defRPr sz="2205"/>
            </a:lvl4pPr>
            <a:lvl5pPr marL="2016069" indent="0">
              <a:buNone/>
              <a:defRPr sz="2205"/>
            </a:lvl5pPr>
            <a:lvl6pPr marL="2520086" indent="0">
              <a:buNone/>
              <a:defRPr sz="2205"/>
            </a:lvl6pPr>
            <a:lvl7pPr marL="3024104" indent="0">
              <a:buNone/>
              <a:defRPr sz="2205"/>
            </a:lvl7pPr>
            <a:lvl8pPr marL="3528121" indent="0">
              <a:buNone/>
              <a:defRPr sz="2205"/>
            </a:lvl8pPr>
            <a:lvl9pPr marL="4032138" indent="0">
              <a:buNone/>
              <a:defRPr sz="2205"/>
            </a:lvl9pPr>
          </a:lstStyle>
          <a:p>
            <a:r>
              <a:rPr lang="es-ES_tradnl"/>
              <a:t>Arrastre la imagen al marcador de posición o haga clic en el icono para agregarla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322195"/>
            <a:ext cx="3251264" cy="4302153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4452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412120"/>
            <a:ext cx="8694539" cy="1496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2060590"/>
            <a:ext cx="8694539" cy="4911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7174437"/>
            <a:ext cx="226814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7174437"/>
            <a:ext cx="340221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7174437"/>
            <a:ext cx="226814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74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evistas.pucp.edu.pe/index.php/educacion/article/view/1680" TargetMode="External"/><Relationship Id="rId2" Type="http://schemas.openxmlformats.org/officeDocument/2006/relationships/hyperlink" Target="https://dx.doi.org/10.1590/s0104-40362017000100002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dof.gob.mx/nota_detalle.php?codigo=5488475&amp;fecha=29/06/2017&amp;print=true" TargetMode="External"/><Relationship Id="rId4" Type="http://schemas.openxmlformats.org/officeDocument/2006/relationships/hyperlink" Target="http://www.dof.gob.mx/nota_detalle.php?codigo=5335233&amp;fecha=07/03/2014&amp;print=tru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diech.org/ojs/2017/index.php/ie_rie_rediech/article/view/211" TargetMode="External"/><Relationship Id="rId2" Type="http://schemas.openxmlformats.org/officeDocument/2006/relationships/hyperlink" Target="http://www.dof.gob.mx/nota_detalle.php?codigo=5488338&amp;fecha=28/06/2017&amp;print=tru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nee.edu.mx/index.php/resultados-nacionales-2015" TargetMode="External"/><Relationship Id="rId5" Type="http://schemas.openxmlformats.org/officeDocument/2006/relationships/hyperlink" Target="http://www.redalyc.org/articulo.oa?id=14015564004" TargetMode="External"/><Relationship Id="rId4" Type="http://schemas.openxmlformats.org/officeDocument/2006/relationships/hyperlink" Target="http://www.scielo.org.mx/scielo.php?script=sci_arttext&amp;pid=S2007-74672016000200345&amp;lng=es&amp;tlng=e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dalyc.org/jatsRepo/132/13243471010/index.html" TargetMode="External"/><Relationship Id="rId2" Type="http://schemas.openxmlformats.org/officeDocument/2006/relationships/hyperlink" Target="http://www.oecd.org/pisa/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persona, texto, interior&#10;&#10;&#10;&#10;Descripción generada automáticamente">
            <a:extLst>
              <a:ext uri="{FF2B5EF4-FFF2-40B4-BE49-F238E27FC236}">
                <a16:creationId xmlns:a16="http://schemas.microsoft.com/office/drawing/2014/main" id="{2A04419B-6BB4-3B49-824D-F0A49BD70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85512" y="4728075"/>
            <a:ext cx="9895113" cy="25545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s-MX" sz="2000" dirty="0">
                <a:solidFill>
                  <a:schemeClr val="bg1"/>
                </a:solidFill>
                <a:cs typeface="Times New Roman" panose="02020603050405020304" pitchFamily="18" charset="0"/>
              </a:rPr>
              <a:t>Protocolo </a:t>
            </a:r>
            <a:r>
              <a:rPr lang="es-MX" sz="2000" smtClean="0">
                <a:solidFill>
                  <a:schemeClr val="bg1"/>
                </a:solidFill>
                <a:cs typeface="Times New Roman" panose="02020603050405020304" pitchFamily="18" charset="0"/>
              </a:rPr>
              <a:t>de Investigación:</a:t>
            </a:r>
            <a:r>
              <a:rPr lang="es-MX" sz="2000" dirty="0">
                <a:solidFill>
                  <a:schemeClr val="bg1"/>
                </a:solidFill>
                <a:cs typeface="Times New Roman" panose="02020603050405020304" pitchFamily="18" charset="0"/>
              </a:rPr>
              <a:t/>
            </a:r>
            <a:br>
              <a:rPr lang="es-MX" sz="2000" dirty="0">
                <a:solidFill>
                  <a:schemeClr val="bg1"/>
                </a:solidFill>
                <a:cs typeface="Times New Roman" panose="02020603050405020304" pitchFamily="18" charset="0"/>
              </a:rPr>
            </a:br>
            <a:r>
              <a:rPr lang="es-MX" sz="20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“</a:t>
            </a:r>
            <a:r>
              <a:rPr lang="es-MX" sz="2000" dirty="0">
                <a:solidFill>
                  <a:schemeClr val="bg1"/>
                </a:solidFill>
                <a:cs typeface="Times New Roman" panose="02020603050405020304" pitchFamily="18" charset="0"/>
              </a:rPr>
              <a:t>EL ROL DEL DIRECTOR EN LA CALIDAD EDUCATIVA EN ESCUELAS PRIMARIAS PÚBLICAS</a:t>
            </a:r>
            <a:r>
              <a:rPr lang="es-MX" sz="20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.”</a:t>
            </a:r>
            <a:r>
              <a:rPr lang="es-MX" sz="2400" dirty="0">
                <a:solidFill>
                  <a:schemeClr val="bg1"/>
                </a:solidFill>
                <a:cs typeface="Times New Roman" panose="02020603050405020304" pitchFamily="18" charset="0"/>
              </a:rPr>
              <a:t/>
            </a:r>
            <a:br>
              <a:rPr lang="es-MX" sz="2400" dirty="0">
                <a:solidFill>
                  <a:schemeClr val="bg1"/>
                </a:solidFill>
                <a:cs typeface="Times New Roman" panose="02020603050405020304" pitchFamily="18" charset="0"/>
              </a:rPr>
            </a:br>
            <a:r>
              <a:rPr lang="es-MX" sz="2000" dirty="0">
                <a:solidFill>
                  <a:schemeClr val="bg1"/>
                </a:solidFill>
                <a:cs typeface="Times New Roman" panose="02020603050405020304" pitchFamily="18" charset="0"/>
              </a:rPr>
              <a:t>Eje temático: Administración y Educación.</a:t>
            </a:r>
            <a:endParaRPr lang="es-ES_tradnl" sz="2000" b="1" dirty="0">
              <a:solidFill>
                <a:schemeClr val="bg1"/>
              </a:solidFill>
            </a:endParaRPr>
          </a:p>
          <a:p>
            <a:r>
              <a:rPr lang="es-MX" sz="2000" dirty="0" smtClean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Autor</a:t>
            </a:r>
            <a:r>
              <a:rPr lang="es-MX" sz="2000" dirty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: MPD. JOSE GUADALUPE ZAPATA ZENTENO, </a:t>
            </a:r>
          </a:p>
          <a:p>
            <a:r>
              <a:rPr lang="es-MX" sz="2000" dirty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Estudiante del Doctorado en Administración </a:t>
            </a:r>
            <a:r>
              <a:rPr lang="es-MX" sz="2000" dirty="0" smtClean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Educativa</a:t>
            </a:r>
          </a:p>
          <a:p>
            <a:r>
              <a:rPr lang="es-MX" sz="2000" dirty="0" smtClean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Cel</a:t>
            </a:r>
            <a:r>
              <a:rPr lang="es-MX" sz="2000" dirty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. 9932253228, pepezapatazenteno@hotmail.com </a:t>
            </a:r>
          </a:p>
          <a:p>
            <a:r>
              <a:rPr lang="es-MX" sz="2000" dirty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Institución de </a:t>
            </a:r>
            <a:r>
              <a:rPr lang="es-MX" sz="2000" dirty="0" smtClean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adscripción: </a:t>
            </a:r>
            <a:r>
              <a:rPr lang="es-MX" sz="2000" dirty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Universidad Juárez Autónoma de Tabasco</a:t>
            </a:r>
          </a:p>
          <a:p>
            <a:pPr>
              <a:tabLst>
                <a:tab pos="812800" algn="l"/>
              </a:tabLst>
            </a:pPr>
            <a:r>
              <a:rPr lang="es-MX" sz="2000" dirty="0">
                <a:solidFill>
                  <a:schemeClr val="bg1"/>
                </a:solidFill>
                <a:ea typeface="+mj-ea"/>
                <a:cs typeface="Times New Roman" panose="02020603050405020304" pitchFamily="18" charset="0"/>
              </a:rPr>
              <a:t>Dirección: Ave. Universidad sin número, Col. Magisterial, Villahermosa, Tabasco.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5523492" y="7283075"/>
            <a:ext cx="43063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ES" sz="2000" dirty="0">
                <a:solidFill>
                  <a:schemeClr val="bg1"/>
                </a:solidFill>
                <a:cs typeface="Times New Roman" panose="02020603050405020304" pitchFamily="18" charset="0"/>
              </a:rPr>
              <a:t>Mérida, Yucatán, 13 de febrero de 2019</a:t>
            </a:r>
            <a:endParaRPr lang="es-MX" sz="20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1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117477403"/>
              </p:ext>
            </p:extLst>
          </p:nvPr>
        </p:nvGraphicFramePr>
        <p:xfrm>
          <a:off x="364651" y="459112"/>
          <a:ext cx="9388949" cy="7144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952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365260" y="649745"/>
            <a:ext cx="6939161" cy="591147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ES_tradnl" dirty="0" smtClean="0"/>
              <a:t>Supuesto</a:t>
            </a:r>
          </a:p>
          <a:p>
            <a:pPr marL="0" indent="0" algn="ctr">
              <a:buNone/>
            </a:pPr>
            <a:endParaRPr lang="es-ES_tradnl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es-MX" dirty="0"/>
              <a:t>Las </a:t>
            </a:r>
            <a:r>
              <a:rPr lang="es-MX" dirty="0" smtClean="0"/>
              <a:t>funciones en el  rol del director que se privilegian </a:t>
            </a:r>
            <a:r>
              <a:rPr lang="es-MX" dirty="0"/>
              <a:t>y </a:t>
            </a:r>
            <a:r>
              <a:rPr lang="es-MX" dirty="0" smtClean="0"/>
              <a:t>llevan </a:t>
            </a:r>
            <a:r>
              <a:rPr lang="es-MX" dirty="0"/>
              <a:t>a la </a:t>
            </a:r>
            <a:r>
              <a:rPr lang="es-MX" dirty="0" smtClean="0"/>
              <a:t>práctica no corresponden al enfoque pedagógico señalado </a:t>
            </a:r>
            <a:r>
              <a:rPr lang="es-MX" dirty="0"/>
              <a:t>por la normatividad del modelo educativo </a:t>
            </a:r>
            <a:r>
              <a:rPr lang="es-MX" dirty="0" smtClean="0"/>
              <a:t>2018 e influyen de alguna manera en el logro de la calidad educativa. 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9456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520950" y="346974"/>
            <a:ext cx="7328903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_tradnl" sz="2800" dirty="0" smtClean="0"/>
              <a:t>Justificación</a:t>
            </a:r>
          </a:p>
          <a:p>
            <a:pPr algn="just">
              <a:lnSpc>
                <a:spcPct val="150000"/>
              </a:lnSpc>
            </a:pPr>
            <a:endParaRPr lang="es-ES_tradnl" sz="2800" dirty="0"/>
          </a:p>
          <a:p>
            <a:pPr algn="just">
              <a:lnSpc>
                <a:spcPct val="150000"/>
              </a:lnSpc>
            </a:pPr>
            <a:r>
              <a:rPr lang="es-ES_tradnl" sz="2800" dirty="0" smtClean="0"/>
              <a:t>Esta investigación dará información acerca del aporte de las funciones directivas en el </a:t>
            </a:r>
            <a:r>
              <a:rPr lang="es-ES_tradnl" sz="2800" dirty="0" err="1" smtClean="0"/>
              <a:t>lógro</a:t>
            </a:r>
            <a:r>
              <a:rPr lang="es-ES_tradnl" sz="2800" dirty="0" smtClean="0"/>
              <a:t> de calidad educativa desde los enfoques administrativos y pedagógicos, así como el análisis de la congruencia en la aplicación de la norma educativa con respecto al enfoque pedagógico en el  rol directivo y la realidad práctica del mismo</a:t>
            </a:r>
            <a:r>
              <a:rPr lang="es-ES_tradnl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s-ES_tradnl" dirty="0"/>
          </a:p>
          <a:p>
            <a:pPr algn="just">
              <a:lnSpc>
                <a:spcPct val="150000"/>
              </a:lnSpc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6763104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662989" y="208548"/>
            <a:ext cx="7251031" cy="728311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s-ES_tradnl" sz="2800" b="1" dirty="0" smtClean="0"/>
              <a:t>Limitaciones</a:t>
            </a:r>
            <a:r>
              <a:rPr lang="es-ES_tradnl" sz="2800" dirty="0" smtClean="0"/>
              <a:t> </a:t>
            </a:r>
            <a:br>
              <a:rPr lang="es-ES_tradnl" sz="2800" dirty="0" smtClean="0"/>
            </a:br>
            <a:r>
              <a:rPr lang="es-ES_tradnl" sz="2800" dirty="0" smtClean="0"/>
              <a:t/>
            </a:r>
            <a:br>
              <a:rPr lang="es-ES_tradnl" sz="2800" dirty="0" smtClean="0"/>
            </a:br>
            <a:r>
              <a:rPr lang="es-ES_tradnl" sz="2800" dirty="0" smtClean="0"/>
              <a:t>El consentimiento </a:t>
            </a:r>
            <a:r>
              <a:rPr lang="es-ES_tradnl" sz="2800" dirty="0"/>
              <a:t>de los directores para indagar sobre sus </a:t>
            </a:r>
            <a:r>
              <a:rPr lang="es-ES_tradnl" sz="2800" dirty="0" smtClean="0"/>
              <a:t>funciones, el </a:t>
            </a:r>
            <a:r>
              <a:rPr lang="es-ES_tradnl" sz="2800" dirty="0"/>
              <a:t>acceso a la información de los resultados educativos en los centros </a:t>
            </a:r>
            <a:r>
              <a:rPr lang="es-ES_tradnl" sz="2800" dirty="0" smtClean="0"/>
              <a:t>escolares y  </a:t>
            </a:r>
            <a:r>
              <a:rPr lang="es-ES_tradnl" sz="2800" dirty="0"/>
              <a:t>la coincidencia </a:t>
            </a:r>
            <a:r>
              <a:rPr lang="es-ES_tradnl" sz="2800" dirty="0" smtClean="0"/>
              <a:t>entre los tiempos de la Investigación  </a:t>
            </a:r>
            <a:r>
              <a:rPr lang="es-ES_tradnl" sz="2800" dirty="0"/>
              <a:t>y el periodo escolar del nivel </a:t>
            </a:r>
            <a:r>
              <a:rPr lang="es-ES_tradnl" sz="2800" dirty="0" smtClean="0"/>
              <a:t>primaria para realizar el </a:t>
            </a:r>
            <a:r>
              <a:rPr lang="es-ES_tradnl" sz="2800" dirty="0"/>
              <a:t>corte </a:t>
            </a:r>
            <a:r>
              <a:rPr lang="es-ES_tradnl" sz="2800" dirty="0" smtClean="0"/>
              <a:t>de información</a:t>
            </a:r>
            <a:r>
              <a:rPr lang="es-ES_tradnl" sz="3600" dirty="0" smtClean="0"/>
              <a:t>. </a:t>
            </a:r>
            <a:r>
              <a:rPr lang="es-MX" sz="3600" dirty="0"/>
              <a:t/>
            </a:r>
            <a:br>
              <a:rPr lang="es-MX" sz="3600" dirty="0"/>
            </a:b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574664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2287" y="2221541"/>
            <a:ext cx="9781356" cy="52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s-MX" sz="1395" dirty="0">
                <a:latin typeface="Cambria" panose="02040503050406030204" pitchFamily="18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s-ES_tradnl" sz="1395" dirty="0"/>
              <a:t>.</a:t>
            </a:r>
            <a:endParaRPr lang="es-MX" sz="1395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377317" y="0"/>
            <a:ext cx="7424409" cy="770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_tradnl" sz="32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Referencias</a:t>
            </a:r>
            <a:endParaRPr lang="es-MX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Anderson, S. (2010). Liderazgo directivo: Claves para una mejor escuela. </a:t>
            </a:r>
            <a:r>
              <a:rPr lang="es-MX" sz="1240" i="1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Psicoperspectivas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 9(2), 34-52. doi:10.5027/PSICOPERSPECTIVAS-VOL9-ISSUE2-FULLTEXT-116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Bolívar, A. (2010). El liderazgo educativo y su papel en la mejora: Una revisión actual de sus posibilidades y limitaciones. </a:t>
            </a:r>
            <a:r>
              <a:rPr lang="es-MX" sz="1240" i="1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Psicoperspectivas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 9(2), 9-33. doi:10.5027/PSICOPERSPECTIVAS-VOL9-ISSUE2-FULLTEXT-112 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Cancino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V. y Vera L. (2016). Políticas educativas de fortalecimiento del liderazgo directivo: desafíos para Chile en un análisis comparado con países OCDE.  </a:t>
            </a:r>
            <a:r>
              <a:rPr lang="es-MX" sz="124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Ensaio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MX" sz="124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Avaliação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 Políticas Públicas </a:t>
            </a:r>
            <a:r>
              <a:rPr lang="es-MX" sz="124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24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Educação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 25(94), 26-58. 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doi.org/10.1590/s0104-40362017000100002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Contreras, B. (2009). Liderazgo directivo en la gestión escolar desde el enfoque político de la escuela. 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Educación, 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18(34), 55-72. Recuperado de </a:t>
            </a:r>
            <a:r>
              <a:rPr lang="es-MX" sz="1240" dirty="0">
                <a:solidFill>
                  <a:srgbClr val="0000FF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  <a:hlinkClick r:id="rId3"/>
              </a:rPr>
              <a:t>http://revistas.pucp.edu.pe/index.php/educacion/article/view/1680</a:t>
            </a:r>
            <a:endParaRPr lang="es-MX" sz="1240" dirty="0">
              <a:solidFill>
                <a:srgbClr val="0000FF"/>
              </a:solidFill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Diario Oficial de la Federación [DOF]. (2014). 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ACUERDO número 717 por el que se emiten los lineamientos para formular los Programas de Gestión Escolar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Recuperado de la fuente 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http://www.dof.gob.mx/nota_detalle.php?codigo=5335233&amp;fecha=07/03/2014&amp;print=true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Diario Oficial de la Federación [DOF].(2017). 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ACUERDO número 07/06/17 por el que se establece el Plan y los Programas de Estudio para la Educación Básica: Aprendizajes clave para la educación integral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Recuperado de la fuente 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https://www.dof.gob.mx/nota_detalle.php?codigo=5488475&amp;fecha=29/06/2017&amp;print=true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075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2287" y="2221541"/>
            <a:ext cx="9781356" cy="52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s-MX" sz="1395" dirty="0">
                <a:latin typeface="Cambria" panose="02040503050406030204" pitchFamily="18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s-ES_tradnl" sz="1395" dirty="0"/>
              <a:t>.</a:t>
            </a:r>
            <a:endParaRPr lang="es-MX" sz="1395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454441" y="372943"/>
            <a:ext cx="7379370" cy="6961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Diario Oficial de la Federación [DOF].(2017). 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MODELO Educativo para la Educación Obligatoria.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Recuperado de la fuente 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http://www.dof.gob.mx/nota_detalle.php?codigo=5488338&amp;fecha=28/06/2017&amp;print=true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Estrada, C. A. y Villarreal A. C. (2018). Desafíos que contribuyen al proceso de formación del director de escuela primaria. </a:t>
            </a:r>
            <a:r>
              <a:rPr lang="es-MX" sz="1240" i="1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Ie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revista de investigación educativa de la </a:t>
            </a:r>
            <a:r>
              <a:rPr lang="es-MX" sz="1240" i="1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rediech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9(17), 69-86.  Recuperado de </a:t>
            </a:r>
            <a:r>
              <a:rPr lang="es-ES_tradnl" sz="1240" dirty="0">
                <a:solidFill>
                  <a:srgbClr val="007AB2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  <a:hlinkClick r:id="rId3"/>
              </a:rPr>
              <a:t>http://www.rediech.org/ojs/2017/index.php/ie_rie_rediech/article/view/211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Fuentes, S., y Cruz, O. P. (2016). </a:t>
            </a:r>
            <a:r>
              <a:rPr lang="es-MX" sz="124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Micropolítica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escolar y vida institucional en escuelas primarias de México. 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RIDE. Revista Iberoamericana para la Investigación y el Desarrollo Educativo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 7(13), 345-369. Recuperado de 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  <a:hlinkClick r:id="rId4"/>
              </a:rPr>
              <a:t>http://www.scielo.org.mx/scielo.php?script=sci_arttext&amp;pid=S2007-74672016000200345&amp;lng=es&amp;tlng=es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García, J., </a:t>
            </a:r>
            <a:r>
              <a:rPr lang="es-MX" sz="124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Slater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 C., y López, G. (2010). El director escolar novel de primaria. Problemas y retos que enfrenta en su primer año. 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Revista Mexicana de Investigación Educativa, 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15(47), 1051-1073. Recuperado de 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  <a:hlinkClick r:id="rId5"/>
              </a:rPr>
              <a:t>http://www.redalyc.org/articulo.oa?id=14015564004</a:t>
            </a:r>
            <a:endParaRPr lang="es-MX" sz="1240" u="sng" dirty="0">
              <a:solidFill>
                <a:srgbClr val="0000FF"/>
              </a:solidFill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Instituto Nacional para la Evaluación de la Educación, [INEE]. (2015). 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 Nacional para la Evaluación de los aprendizajes (Planea), Resultados nacionales 2015 6º de primaria y 3º de secundaria Lenguaje y comunicación · Matemáticas. 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Recuperado de la fuente </a:t>
            </a:r>
            <a:r>
              <a:rPr lang="es-ES_tradnl" sz="1240" u="sng" dirty="0">
                <a:solidFill>
                  <a:srgbClr val="0000FF"/>
                </a:solidFill>
                <a:latin typeface="Cambria" panose="02040503050406030204" pitchFamily="18" charset="0"/>
                <a:ea typeface="MS Mincho"/>
                <a:cs typeface="Times New Roman" panose="02020603050405020304" pitchFamily="18" charset="0"/>
                <a:hlinkClick r:id="rId6"/>
              </a:rPr>
              <a:t>https://www.inee.edu.mx/index.php/resultados-nacionales-2015</a:t>
            </a: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192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92287" y="2221541"/>
            <a:ext cx="9781356" cy="52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s-MX" sz="1395" dirty="0">
                <a:latin typeface="Cambria" panose="02040503050406030204" pitchFamily="18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s-ES_tradnl" sz="1395" dirty="0"/>
              <a:t>.</a:t>
            </a:r>
            <a:endParaRPr lang="es-MX" sz="1395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598821" y="676489"/>
            <a:ext cx="737482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Mellado, M. E., </a:t>
            </a:r>
            <a:r>
              <a:rPr lang="es-MX" sz="124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Chaucono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C. y </a:t>
            </a:r>
            <a:r>
              <a:rPr lang="es-MX" sz="124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Villagra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C. P. (2017). Creencias de directivos escolares: implicancias en el liderazgo pedagógico.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s-MX" sz="1240" i="1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Psicologia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Escolar e Educacional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 21(3), 541-548.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doi.org/10.1590/2175-3539/2017/0213111102</a:t>
            </a: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Navarro-Corona, C. (2016).  Consideraciones teóricas sobre el concepto de liderazgo y su aplicación en la investigación educativa. </a:t>
            </a:r>
            <a:r>
              <a:rPr lang="es-MX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Revista Educación,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40(1), 53-66. doi:10.15517/revedu.v40i1.16148</a:t>
            </a:r>
          </a:p>
          <a:p>
            <a:pPr marL="348962" indent="-348962">
              <a:lnSpc>
                <a:spcPct val="200000"/>
              </a:lnSpc>
            </a:pPr>
            <a:r>
              <a:rPr lang="es-ES_tradnl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Organización para la Cooperación y el Desarrollo Económicos, [OCDE]. (2015). </a:t>
            </a:r>
            <a:r>
              <a:rPr lang="es-ES_tradnl" sz="1240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Programa internacional para la evaluación de los estudiantes [PISA, por sus siglas en ingles] 2015 resultados</a:t>
            </a:r>
            <a:r>
              <a:rPr lang="es-ES_tradnl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. 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Recuperado de la fuente </a:t>
            </a:r>
            <a:r>
              <a:rPr lang="es-ES_tradnl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  <a:hlinkClick r:id="rId2"/>
              </a:rPr>
              <a:t>http://www.oecd.org/pisa/</a:t>
            </a:r>
            <a:endParaRPr lang="es-MX" sz="124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Ortega, M. (2016). Los directores aprendiendo de sus maestros. </a:t>
            </a:r>
            <a:r>
              <a:rPr lang="es-MX" sz="1240" i="1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Psicogente</a:t>
            </a:r>
            <a:r>
              <a:rPr lang="es-MX" sz="124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, 19(36), 217-226. doi.org/10.17081/psico.19.36.1293</a:t>
            </a:r>
          </a:p>
          <a:p>
            <a:pPr marL="348962" indent="-348962">
              <a:lnSpc>
                <a:spcPct val="200000"/>
              </a:lnSpc>
            </a:pP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Vázquez, S., </a:t>
            </a:r>
            <a:r>
              <a:rPr lang="es-MX" sz="124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Liesa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y Bernal, J. (2016). El camino hacia la profesionalización de la función directiva: el perfil competencial y la formación del director de centros educativos en España. </a:t>
            </a:r>
            <a:r>
              <a:rPr lang="es-MX" sz="124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Perfiles Educativos,</a:t>
            </a:r>
            <a:r>
              <a:rPr lang="es-MX" sz="12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38(151), 158-174. Recuperado de </a:t>
            </a:r>
            <a:r>
              <a:rPr lang="es-MX" sz="124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http://www.redalyc.org/jatsRepo/132/13243471010/index.html</a:t>
            </a:r>
            <a:endParaRPr lang="es-MX" sz="1240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348962" indent="-348962">
              <a:lnSpc>
                <a:spcPct val="200000"/>
              </a:lnSpc>
            </a:pPr>
            <a:endParaRPr lang="es-MX" sz="124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726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persona, interior, pared, sujetando&#10;&#10;&#10;&#10;Descripción generada automáticamente">
            <a:extLst>
              <a:ext uri="{FF2B5EF4-FFF2-40B4-BE49-F238E27FC236}">
                <a16:creationId xmlns:a16="http://schemas.microsoft.com/office/drawing/2014/main" id="{FE3D0708-34C1-DE43-886A-8E98F253A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07822" y="2469707"/>
            <a:ext cx="9889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GRACIAS POR SU ATENCION </a:t>
            </a:r>
            <a:endParaRPr lang="es-ES" sz="4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713456" y="251559"/>
            <a:ext cx="7104313" cy="7132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_tradnl" sz="2800" dirty="0" smtClean="0">
                <a:latin typeface="Times New Roman" panose="02020603050405020304" pitchFamily="18" charset="0"/>
                <a:ea typeface="MS Mincho"/>
              </a:rPr>
              <a:t>Antecedentes</a:t>
            </a:r>
          </a:p>
          <a:p>
            <a:pPr algn="ctr">
              <a:lnSpc>
                <a:spcPct val="150000"/>
              </a:lnSpc>
            </a:pPr>
            <a:endParaRPr lang="es-ES_tradnl" sz="2800" dirty="0">
              <a:latin typeface="Times New Roman" panose="02020603050405020304" pitchFamily="18" charset="0"/>
              <a:ea typeface="MS Mincho"/>
            </a:endParaRPr>
          </a:p>
          <a:p>
            <a:pPr algn="just">
              <a:lnSpc>
                <a:spcPct val="150000"/>
              </a:lnSpc>
            </a:pPr>
            <a:r>
              <a:rPr lang="es-ES_tradnl" sz="2800" dirty="0" smtClean="0">
                <a:latin typeface="Times New Roman" panose="02020603050405020304" pitchFamily="18" charset="0"/>
                <a:ea typeface="MS Mincho"/>
              </a:rPr>
              <a:t>Debido </a:t>
            </a:r>
            <a:r>
              <a:rPr lang="es-ES_tradnl" sz="2800" dirty="0">
                <a:latin typeface="Times New Roman" panose="02020603050405020304" pitchFamily="18" charset="0"/>
                <a:ea typeface="MS Mincho"/>
              </a:rPr>
              <a:t>a la transición que se está llevando a cabo en la educación obligatoria del país con la implementación del nuevo modelo educativo 2018, el </a:t>
            </a:r>
            <a:r>
              <a:rPr lang="es-ES_tradnl" sz="2800" dirty="0" smtClean="0">
                <a:latin typeface="Times New Roman" panose="02020603050405020304" pitchFamily="18" charset="0"/>
                <a:ea typeface="MS Mincho"/>
              </a:rPr>
              <a:t>cuál </a:t>
            </a:r>
            <a:r>
              <a:rPr lang="es-ES_tradnl" sz="2800" dirty="0">
                <a:latin typeface="Times New Roman" panose="02020603050405020304" pitchFamily="18" charset="0"/>
                <a:ea typeface="MS Mincho"/>
              </a:rPr>
              <a:t>favorece al rol del director con un enfoque pedagógico en sus tareas y lo enmarca como </a:t>
            </a:r>
            <a:r>
              <a:rPr lang="es-ES_tradnl" sz="2800" dirty="0" smtClean="0">
                <a:latin typeface="Times New Roman" panose="02020603050405020304" pitchFamily="18" charset="0"/>
                <a:ea typeface="MS Mincho"/>
              </a:rPr>
              <a:t>liderazgo educativo</a:t>
            </a:r>
            <a:r>
              <a:rPr lang="es-ES_tradnl" sz="2800" dirty="0">
                <a:latin typeface="Times New Roman" panose="02020603050405020304" pitchFamily="18" charset="0"/>
                <a:ea typeface="MS Mincho"/>
              </a:rPr>
              <a:t>, es de suma importancia comprender la manera en que las funciones directivas aportan a la calidad educativa.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16175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236" y="547511"/>
            <a:ext cx="8947389" cy="595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2784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074" y="519274"/>
            <a:ext cx="8677877" cy="597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249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629" y="579592"/>
            <a:ext cx="8495331" cy="594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662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408655" y="146740"/>
            <a:ext cx="7671970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sz="2800" dirty="0"/>
              <a:t>Planteamiento del problema</a:t>
            </a:r>
            <a:endParaRPr lang="es-MX" sz="2800" dirty="0" smtClean="0"/>
          </a:p>
          <a:p>
            <a:pPr algn="just">
              <a:lnSpc>
                <a:spcPct val="150000"/>
              </a:lnSpc>
            </a:pPr>
            <a:endParaRPr lang="es-MX" sz="2400" dirty="0"/>
          </a:p>
          <a:p>
            <a:pPr algn="just">
              <a:lnSpc>
                <a:spcPct val="150000"/>
              </a:lnSpc>
            </a:pPr>
            <a:r>
              <a:rPr lang="es-MX" sz="2400" dirty="0" smtClean="0"/>
              <a:t>Con </a:t>
            </a:r>
            <a:r>
              <a:rPr lang="es-MX" sz="2400" dirty="0"/>
              <a:t>la entrada en vigor del modelo </a:t>
            </a:r>
            <a:r>
              <a:rPr lang="es-MX" sz="2400" dirty="0" smtClean="0"/>
              <a:t>educativo 2018 </a:t>
            </a:r>
            <a:r>
              <a:rPr lang="es-MX" sz="2400" dirty="0"/>
              <a:t>se hace referencia tácitamente al director como líder directivo y con una influencia en horizontal que promueva la participación de los  padres de familia, maestros, alumnos y sociedad y su función sea fundamentalmente </a:t>
            </a:r>
            <a:r>
              <a:rPr lang="es-MX" sz="2400" dirty="0" smtClean="0"/>
              <a:t>pedagógica.</a:t>
            </a:r>
          </a:p>
          <a:p>
            <a:pPr algn="just">
              <a:lnSpc>
                <a:spcPct val="150000"/>
              </a:lnSpc>
            </a:pPr>
            <a:r>
              <a:rPr lang="es-MX" sz="2400" dirty="0"/>
              <a:t>De las responsabilidades y expectativas que se le atribuyen al director, así como de la idoneidad en el cargo  surge el interés de investigar que funciones desarrolla y comprender sus efectos en relación con la calidad educativa, pues  conceptualiza el rol como una condición necesaria para lograrla. </a:t>
            </a:r>
          </a:p>
          <a:p>
            <a:pPr algn="just">
              <a:lnSpc>
                <a:spcPct val="150000"/>
              </a:lnSpc>
            </a:pP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33314504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881" y="3256548"/>
            <a:ext cx="7310280" cy="421907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2442930" y="208547"/>
            <a:ext cx="74281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84200" hangingPunct="0">
              <a:lnSpc>
                <a:spcPct val="150000"/>
              </a:lnSpc>
            </a:pPr>
            <a:r>
              <a:rPr lang="es-ES_tradnl" sz="2400" b="1" kern="0" dirty="0" smtClean="0">
                <a:solidFill>
                  <a:srgbClr val="000000"/>
                </a:solidFill>
                <a:latin typeface="Helvetica Neue"/>
                <a:sym typeface="Helvetica Neue"/>
              </a:rPr>
              <a:t>Una premisa considerada en la </a:t>
            </a:r>
            <a:r>
              <a:rPr lang="es-ES_tradnl" sz="2400" b="1" kern="0" dirty="0">
                <a:solidFill>
                  <a:srgbClr val="000000"/>
                </a:solidFill>
                <a:latin typeface="Helvetica Neue"/>
                <a:sym typeface="Helvetica Neue"/>
              </a:rPr>
              <a:t>nueva modalidad educativa es la descarga administrativa de las funciones que operan los directores  en las escuelas </a:t>
            </a:r>
            <a:r>
              <a:rPr lang="es-ES_tradnl" sz="2400" b="1" kern="0" dirty="0" smtClean="0">
                <a:solidFill>
                  <a:srgbClr val="000000"/>
                </a:solidFill>
                <a:latin typeface="Helvetica Neue"/>
                <a:sym typeface="Helvetica Neue"/>
              </a:rPr>
              <a:t>primarias y su enfoque sea pedagógico.  </a:t>
            </a:r>
            <a:endParaRPr lang="es-MX" sz="2400" b="1" kern="0" dirty="0">
              <a:solidFill>
                <a:srgbClr val="000000"/>
              </a:solidFill>
              <a:latin typeface="Cambria" panose="02040503050406030204" pitchFamily="18" charset="0"/>
              <a:ea typeface="MS Mincho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486234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273" y="1095086"/>
            <a:ext cx="7363973" cy="457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179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166812479"/>
              </p:ext>
            </p:extLst>
          </p:nvPr>
        </p:nvGraphicFramePr>
        <p:xfrm>
          <a:off x="2358189" y="1171074"/>
          <a:ext cx="7722436" cy="5454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ángulo 3"/>
          <p:cNvSpPr/>
          <p:nvPr/>
        </p:nvSpPr>
        <p:spPr>
          <a:xfrm>
            <a:off x="3281376" y="461196"/>
            <a:ext cx="60070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dirty="0"/>
              <a:t>Preguntas de Investigación</a:t>
            </a:r>
          </a:p>
        </p:txBody>
      </p:sp>
    </p:spTree>
    <p:extLst>
      <p:ext uri="{BB962C8B-B14F-4D97-AF65-F5344CB8AC3E}">
        <p14:creationId xmlns:p14="http://schemas.microsoft.com/office/powerpoint/2010/main" val="296433415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545</TotalTime>
  <Words>788</Words>
  <Application>Microsoft Office PowerPoint</Application>
  <PresentationFormat>Personalizado</PresentationFormat>
  <Paragraphs>55</Paragraphs>
  <Slides>17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MS Mincho</vt:lpstr>
      <vt:lpstr>Arial</vt:lpstr>
      <vt:lpstr>Calibri</vt:lpstr>
      <vt:lpstr>Calibri Light</vt:lpstr>
      <vt:lpstr>Cambria</vt:lpstr>
      <vt:lpstr>Helvetica Neue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Limitaciones   El consentimiento de los directores para indagar sobre sus funciones, el acceso a la información de los resultados educativos en los centros escolares y  la coincidencia entre los tiempos de la Investigación  y el periodo escolar del nivel primaria para realizar el corte de información.  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Ortega Rios Covian Roberto Antonio</dc:creator>
  <cp:lastModifiedBy>Barroso Tanoira Francisco Gerardo</cp:lastModifiedBy>
  <cp:revision>68</cp:revision>
  <dcterms:created xsi:type="dcterms:W3CDTF">2016-12-02T19:37:17Z</dcterms:created>
  <dcterms:modified xsi:type="dcterms:W3CDTF">2019-02-11T16:37:52Z</dcterms:modified>
</cp:coreProperties>
</file>