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69" r:id="rId13"/>
    <p:sldId id="275" r:id="rId14"/>
    <p:sldId id="276" r:id="rId15"/>
    <p:sldId id="277" r:id="rId16"/>
    <p:sldId id="278" r:id="rId17"/>
    <p:sldId id="263" r:id="rId18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Analisis</a:t>
            </a:r>
            <a:r>
              <a:rPr lang="es-MX" baseline="0"/>
              <a:t> Quimicos Clinicos</a:t>
            </a:r>
            <a:endParaRPr lang="es-MX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BH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40 años</c:v>
                </c:pt>
                <c:pt idx="1">
                  <c:v>45 años</c:v>
                </c:pt>
                <c:pt idx="2">
                  <c:v>50 años</c:v>
                </c:pt>
                <c:pt idx="3">
                  <c:v>55 años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5B-4838-ACC5-85B63B994589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EGO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40 años</c:v>
                </c:pt>
                <c:pt idx="1">
                  <c:v>45 años</c:v>
                </c:pt>
                <c:pt idx="2">
                  <c:v>50 años</c:v>
                </c:pt>
                <c:pt idx="3">
                  <c:v>55 años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5B-4838-ACC5-85B63B994589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TP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40 años</c:v>
                </c:pt>
                <c:pt idx="1">
                  <c:v>45 años</c:v>
                </c:pt>
                <c:pt idx="2">
                  <c:v>50 años</c:v>
                </c:pt>
                <c:pt idx="3">
                  <c:v>55 años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5B-4838-ACC5-85B63B994589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TPT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40 años</c:v>
                </c:pt>
                <c:pt idx="1">
                  <c:v>45 años</c:v>
                </c:pt>
                <c:pt idx="2">
                  <c:v>50 años</c:v>
                </c:pt>
                <c:pt idx="3">
                  <c:v>55 años</c:v>
                </c:pt>
              </c:strCache>
            </c:strRef>
          </c:cat>
          <c:val>
            <c:numRef>
              <c:f>Hoja1!$E$2:$E$5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1.2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35B-4838-ACC5-85B63B994589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QS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40 años</c:v>
                </c:pt>
                <c:pt idx="1">
                  <c:v>45 años</c:v>
                </c:pt>
                <c:pt idx="2">
                  <c:v>50 años</c:v>
                </c:pt>
                <c:pt idx="3">
                  <c:v>55 años</c:v>
                </c:pt>
              </c:strCache>
            </c:strRef>
          </c:cat>
          <c:val>
            <c:numRef>
              <c:f>Hoja1!$F$2:$F$5</c:f>
              <c:numCache>
                <c:formatCode>General</c:formatCode>
                <c:ptCount val="4"/>
                <c:pt idx="0">
                  <c:v>2.6</c:v>
                </c:pt>
                <c:pt idx="1">
                  <c:v>3</c:v>
                </c:pt>
                <c:pt idx="2">
                  <c:v>2.2999999999999998</c:v>
                </c:pt>
                <c:pt idx="3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35B-4838-ACC5-85B63B994589}"/>
            </c:ext>
          </c:extLst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ECO PELVICO</c:v>
                </c:pt>
              </c:strCache>
            </c:strRef>
          </c:tx>
          <c:spPr>
            <a:ln w="28575" cap="rnd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40 años</c:v>
                </c:pt>
                <c:pt idx="1">
                  <c:v>45 años</c:v>
                </c:pt>
                <c:pt idx="2">
                  <c:v>50 años</c:v>
                </c:pt>
                <c:pt idx="3">
                  <c:v>55 años</c:v>
                </c:pt>
              </c:strCache>
            </c:strRef>
          </c:cat>
          <c:val>
            <c:numRef>
              <c:f>Hoja1!$G$2:$G$5</c:f>
              <c:numCache>
                <c:formatCode>General</c:formatCode>
                <c:ptCount val="4"/>
                <c:pt idx="0">
                  <c:v>3</c:v>
                </c:pt>
                <c:pt idx="1">
                  <c:v>3.5</c:v>
                </c:pt>
                <c:pt idx="2">
                  <c:v>4</c:v>
                </c:pt>
                <c:pt idx="3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35B-4838-ACC5-85B63B994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716984256"/>
        <c:axId val="-1716976096"/>
      </c:lineChart>
      <c:catAx>
        <c:axId val="-1716984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16976096"/>
        <c:crosses val="autoZero"/>
        <c:auto val="1"/>
        <c:lblAlgn val="ctr"/>
        <c:lblOffset val="100"/>
        <c:noMultiLvlLbl val="0"/>
      </c:catAx>
      <c:valAx>
        <c:axId val="-1716976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16984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finicion.de/celula/" TargetMode="External"/><Relationship Id="rId2" Type="http://schemas.openxmlformats.org/officeDocument/2006/relationships/hyperlink" Target="https://definicion.de/ser-humano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4800600"/>
            <a:ext cx="8568531" cy="1978856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bg1"/>
                </a:solidFill>
              </a:rPr>
              <a:t>Toxicidad de los contaminantes ambientales y su repercusión en las mujeres</a:t>
            </a:r>
            <a:endParaRPr lang="es-ES_tradnl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1720" y="412120"/>
            <a:ext cx="7748904" cy="1496168"/>
          </a:xfrm>
        </p:spPr>
        <p:txBody>
          <a:bodyPr/>
          <a:lstStyle/>
          <a:p>
            <a:pPr algn="ctr"/>
            <a:r>
              <a:rPr lang="es-MX" dirty="0" smtClean="0"/>
              <a:t>FACTORES DE CADA INDIVIDUO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31719" y="2060590"/>
            <a:ext cx="7748905" cy="4911371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Condiciones Biológicas</a:t>
            </a:r>
          </a:p>
          <a:p>
            <a:r>
              <a:rPr lang="es-MX" dirty="0" smtClean="0"/>
              <a:t>Especie</a:t>
            </a:r>
          </a:p>
          <a:p>
            <a:r>
              <a:rPr lang="es-MX" dirty="0" smtClean="0"/>
              <a:t>Raza</a:t>
            </a:r>
          </a:p>
          <a:p>
            <a:r>
              <a:rPr lang="es-MX" dirty="0" smtClean="0"/>
              <a:t>Sexo</a:t>
            </a:r>
          </a:p>
          <a:p>
            <a:r>
              <a:rPr lang="es-MX" dirty="0" smtClean="0"/>
              <a:t>Edad </a:t>
            </a:r>
          </a:p>
          <a:p>
            <a:r>
              <a:rPr lang="es-MX" dirty="0" smtClean="0"/>
              <a:t>Idiosincrasia</a:t>
            </a:r>
          </a:p>
          <a:p>
            <a:r>
              <a:rPr lang="es-MX" dirty="0" smtClean="0"/>
              <a:t>Alergias</a:t>
            </a:r>
          </a:p>
          <a:p>
            <a:r>
              <a:rPr lang="es-MX" dirty="0" smtClean="0"/>
              <a:t>Tolerancias</a:t>
            </a:r>
          </a:p>
          <a:p>
            <a:r>
              <a:rPr lang="es-MX" dirty="0" smtClean="0"/>
              <a:t>Situación Psicosocial</a:t>
            </a:r>
          </a:p>
          <a:p>
            <a:r>
              <a:rPr lang="es-MX" dirty="0" smtClean="0"/>
              <a:t>Otras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5647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1720" y="412120"/>
            <a:ext cx="7543800" cy="7192640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Los ritmos biológicos están sincronizados, a los ciclos </a:t>
            </a:r>
            <a:br>
              <a:rPr lang="es-MX" dirty="0" smtClean="0"/>
            </a:br>
            <a:r>
              <a:rPr lang="es-MX" dirty="0" smtClean="0"/>
              <a:t>día-noche donde afectan sobre todo en mujeres de edad joven, con sobrepeso en sus secreciones hormonales, digestivo, ciclos metabólicos, ciclo estral femenino, ritmos productivos, sensibilidad a ciertos productos químicos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08010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77439" y="412120"/>
            <a:ext cx="7703185" cy="1496168"/>
          </a:xfrm>
        </p:spPr>
        <p:txBody>
          <a:bodyPr/>
          <a:lstStyle/>
          <a:p>
            <a:pPr algn="ctr"/>
            <a:r>
              <a:rPr lang="es-MX" dirty="0" smtClean="0"/>
              <a:t>SINTOMATOLOGÍA QUE PRESENTABAN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7439" y="2060590"/>
            <a:ext cx="7687687" cy="4911371"/>
          </a:xfrm>
        </p:spPr>
        <p:txBody>
          <a:bodyPr/>
          <a:lstStyle/>
          <a:p>
            <a:r>
              <a:rPr lang="es-MX" dirty="0" smtClean="0"/>
              <a:t>Dolores de cabeza</a:t>
            </a:r>
          </a:p>
          <a:p>
            <a:r>
              <a:rPr lang="es-MX" dirty="0" smtClean="0"/>
              <a:t>Deficiencia de minerales</a:t>
            </a:r>
          </a:p>
          <a:p>
            <a:r>
              <a:rPr lang="es-MX" dirty="0" smtClean="0"/>
              <a:t>Anemias</a:t>
            </a:r>
          </a:p>
          <a:p>
            <a:r>
              <a:rPr lang="es-MX" dirty="0" smtClean="0"/>
              <a:t>Trastornos menstruales</a:t>
            </a:r>
          </a:p>
          <a:p>
            <a:r>
              <a:rPr lang="es-MX" dirty="0" smtClean="0"/>
              <a:t>Dolores musculares</a:t>
            </a:r>
          </a:p>
          <a:p>
            <a:r>
              <a:rPr lang="es-MX" dirty="0" smtClean="0"/>
              <a:t>Digestivos</a:t>
            </a:r>
          </a:p>
          <a:p>
            <a:r>
              <a:rPr lang="es-MX" dirty="0" smtClean="0"/>
              <a:t>Cáncer</a:t>
            </a:r>
          </a:p>
          <a:p>
            <a:r>
              <a:rPr lang="es-MX" dirty="0" smtClean="0"/>
              <a:t>Entre otros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4812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01240" y="412120"/>
            <a:ext cx="7086342" cy="1496168"/>
          </a:xfrm>
        </p:spPr>
        <p:txBody>
          <a:bodyPr/>
          <a:lstStyle/>
          <a:p>
            <a:pPr algn="ctr"/>
            <a:r>
              <a:rPr lang="es-MX" dirty="0" smtClean="0"/>
              <a:t>METODOLOGÍA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01240" y="2060590"/>
            <a:ext cx="7086342" cy="4911371"/>
          </a:xfrm>
        </p:spPr>
        <p:txBody>
          <a:bodyPr/>
          <a:lstStyle/>
          <a:p>
            <a:r>
              <a:rPr lang="es-MX" dirty="0" smtClean="0"/>
              <a:t>Se  les realizaron pruebas a 30 mujeres entre los 40 y 50 años de edad.</a:t>
            </a:r>
          </a:p>
          <a:p>
            <a:r>
              <a:rPr lang="es-MX" dirty="0" smtClean="0"/>
              <a:t>Residentes en esa zona.</a:t>
            </a:r>
          </a:p>
          <a:p>
            <a:r>
              <a:rPr lang="es-MX" dirty="0" smtClean="0"/>
              <a:t>Antecedentes clínicos anteriores</a:t>
            </a:r>
          </a:p>
          <a:p>
            <a:r>
              <a:rPr lang="es-MX" dirty="0" smtClean="0"/>
              <a:t>Se efectuaron pruebas de Clínicas y ecosonograma pélvicos.</a:t>
            </a:r>
          </a:p>
          <a:p>
            <a:pPr marL="0" indent="0" algn="ctr">
              <a:buNone/>
            </a:pPr>
            <a:r>
              <a:rPr lang="es-MX" dirty="0" smtClean="0"/>
              <a:t>(Biometría hemática, General de orina, Química Sanguínea, TP y TPT)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8843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46960" y="412120"/>
            <a:ext cx="7040622" cy="1496168"/>
          </a:xfrm>
        </p:spPr>
        <p:txBody>
          <a:bodyPr/>
          <a:lstStyle/>
          <a:p>
            <a:pPr algn="ctr"/>
            <a:r>
              <a:rPr lang="es-MX" dirty="0" smtClean="0"/>
              <a:t>RESULTADOS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55068"/>
              </p:ext>
            </p:extLst>
          </p:nvPr>
        </p:nvGraphicFramePr>
        <p:xfrm>
          <a:off x="2346325" y="1767841"/>
          <a:ext cx="7498715" cy="5204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7501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1719" y="412120"/>
            <a:ext cx="7748905" cy="1496168"/>
          </a:xfrm>
        </p:spPr>
        <p:txBody>
          <a:bodyPr/>
          <a:lstStyle/>
          <a:p>
            <a:pPr algn="ctr"/>
            <a:r>
              <a:rPr lang="es-MX" dirty="0" smtClean="0"/>
              <a:t>RESULTADOS ……..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31719" y="2060590"/>
            <a:ext cx="7748905" cy="4911371"/>
          </a:xfrm>
        </p:spPr>
        <p:txBody>
          <a:bodyPr/>
          <a:lstStyle/>
          <a:p>
            <a:r>
              <a:rPr lang="es-MX" dirty="0" smtClean="0"/>
              <a:t>Se evaluó el análisis de riesgo donde se identifico la problemática ambiental de salud producidos por programa CAMEO (</a:t>
            </a:r>
            <a:r>
              <a:rPr lang="es-MX" sz="2000" dirty="0"/>
              <a:t>C</a:t>
            </a:r>
            <a:r>
              <a:rPr lang="es-MX" sz="2000" dirty="0" smtClean="0"/>
              <a:t>omputer-Aided Management of Emergency Operataions).</a:t>
            </a:r>
          </a:p>
          <a:p>
            <a:r>
              <a:rPr lang="es-MX" sz="3090" dirty="0" smtClean="0"/>
              <a:t>Se localizó la instalación potencialmente peligrosa para la comunidad de esa zona. </a:t>
            </a:r>
            <a:r>
              <a:rPr lang="es-MX" sz="2000" dirty="0" smtClean="0"/>
              <a:t>(estacionamiento de los camiones de basura).</a:t>
            </a:r>
          </a:p>
          <a:p>
            <a:r>
              <a:rPr lang="es-MX" sz="3090" dirty="0" smtClean="0"/>
              <a:t>Vulnerabilidad de las mujeres en etapa de reproductividad y menopausia.</a:t>
            </a:r>
            <a:endParaRPr lang="es-MX" sz="3090" dirty="0"/>
          </a:p>
        </p:txBody>
      </p:sp>
    </p:spTree>
    <p:extLst>
      <p:ext uri="{BB962C8B-B14F-4D97-AF65-F5344CB8AC3E}">
        <p14:creationId xmlns:p14="http://schemas.microsoft.com/office/powerpoint/2010/main" val="2150478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6480" y="412120"/>
            <a:ext cx="7071102" cy="1496168"/>
          </a:xfrm>
        </p:spPr>
        <p:txBody>
          <a:bodyPr/>
          <a:lstStyle/>
          <a:p>
            <a:pPr algn="ctr"/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16480" y="2060590"/>
            <a:ext cx="7071102" cy="552893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Se verificó que esos lixiviados han contaminado las agua, el aire y el suelo de esa zona, la presa a sufrido cambios ambientales por los contaminantes que llegan a el y estos son consecuencia de los malestares que presentan las mujeres por su vulnerabilidad en esta etapa de la vida.</a:t>
            </a:r>
          </a:p>
          <a:p>
            <a:pPr algn="just"/>
            <a:r>
              <a:rPr lang="es-MX" dirty="0" smtClean="0"/>
              <a:t>Los lixiviados cuentan con metales pesados que pueden afectar no solo a las mujeres, si no también, a los niños, causantes de; Mutaciones, Cáncer y Teratogenesis.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094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0"/>
            <a:ext cx="8694539" cy="2455599"/>
          </a:xfrm>
        </p:spPr>
        <p:txBody>
          <a:bodyPr>
            <a:normAutofit/>
          </a:bodyPr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SALUD Y BUEN VIVIR</a:t>
            </a:r>
            <a:br>
              <a:rPr lang="es-ES_tradnl" b="1" dirty="0" smtClean="0">
                <a:solidFill>
                  <a:schemeClr val="bg1"/>
                </a:solidFill>
              </a:rPr>
            </a:br>
            <a:r>
              <a:rPr lang="es-ES_tradnl" b="1" dirty="0" smtClean="0">
                <a:solidFill>
                  <a:schemeClr val="bg1"/>
                </a:solidFill>
              </a:rPr>
              <a:t>Determinantes ambientales y salud humana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TOXICIDAD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6800025" cy="491137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ES_tradnl" dirty="0" smtClean="0"/>
              <a:t> </a:t>
            </a:r>
          </a:p>
          <a:p>
            <a:pPr algn="just"/>
            <a:r>
              <a:rPr lang="es-ES_tradnl" dirty="0" smtClean="0"/>
              <a:t>S</a:t>
            </a:r>
            <a:r>
              <a:rPr lang="es-MX" dirty="0" smtClean="0"/>
              <a:t>e </a:t>
            </a:r>
            <a:r>
              <a:rPr lang="es-MX" dirty="0"/>
              <a:t>denomina </a:t>
            </a:r>
            <a:r>
              <a:rPr lang="es-MX" b="1" dirty="0"/>
              <a:t>toxicidad</a:t>
            </a:r>
            <a:r>
              <a:rPr lang="es-MX" dirty="0"/>
              <a:t> al </a:t>
            </a:r>
            <a:r>
              <a:rPr lang="es-MX" b="1" dirty="0"/>
              <a:t>grado de efectividad que poseen las sustancias que, por su composición, se consideran tóxicas</a:t>
            </a:r>
            <a:r>
              <a:rPr lang="es-MX" dirty="0"/>
              <a:t>. Se trata de una medida que se emplea para identificar al </a:t>
            </a:r>
            <a:r>
              <a:rPr lang="es-MX" b="1" dirty="0"/>
              <a:t>nivel tóxico</a:t>
            </a:r>
            <a:r>
              <a:rPr lang="es-MX" dirty="0"/>
              <a:t> de diversos fluidos o elementos, tanto afectando un organismo en su totalidad (por ejemplo, el cuerpo del </a:t>
            </a:r>
            <a:r>
              <a:rPr lang="es-MX" b="1" u="sng" dirty="0">
                <a:hlinkClick r:id="rId2"/>
              </a:rPr>
              <a:t>ser humano</a:t>
            </a:r>
            <a:r>
              <a:rPr lang="es-MX" dirty="0"/>
              <a:t>) como sobre una subestructura (una </a:t>
            </a:r>
            <a:r>
              <a:rPr lang="es-MX" b="1" u="sng" dirty="0">
                <a:hlinkClick r:id="rId3"/>
              </a:rPr>
              <a:t>célula</a:t>
            </a:r>
            <a:r>
              <a:rPr lang="es-MX" dirty="0" smtClean="0"/>
              <a:t>).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77439" y="412120"/>
            <a:ext cx="7703185" cy="1496168"/>
          </a:xfrm>
        </p:spPr>
        <p:txBody>
          <a:bodyPr/>
          <a:lstStyle/>
          <a:p>
            <a:pPr algn="ctr"/>
            <a:r>
              <a:rPr lang="es-MX" dirty="0" smtClean="0"/>
              <a:t>OBJETIVOS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15164" y="1908288"/>
            <a:ext cx="7665462" cy="4911371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Definir los conceptos Toxicológicos  y ambientales involucrados en la contaminación.</a:t>
            </a:r>
          </a:p>
          <a:p>
            <a:pPr algn="just"/>
            <a:r>
              <a:rPr lang="es-MX" dirty="0" smtClean="0"/>
              <a:t>Determinar los contaminantes causantes de enfermedades y alteraciones en el organismo.</a:t>
            </a:r>
          </a:p>
          <a:p>
            <a:pPr algn="just"/>
            <a:r>
              <a:rPr lang="es-MX" dirty="0" smtClean="0"/>
              <a:t>Analizar las vías de exposición a los contaminantes que afectan a la mujer.</a:t>
            </a:r>
          </a:p>
          <a:p>
            <a:pPr algn="just"/>
            <a:r>
              <a:rPr lang="es-MX" dirty="0" smtClean="0"/>
              <a:t>Estudiar los efectos de la toxicidad en los organismos ocasionados por la contaminación.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8924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4204" y="412120"/>
            <a:ext cx="7726422" cy="1496168"/>
          </a:xfrm>
        </p:spPr>
        <p:txBody>
          <a:bodyPr/>
          <a:lstStyle/>
          <a:p>
            <a:pPr algn="ctr"/>
            <a:r>
              <a:rPr lang="es-MX" dirty="0" smtClean="0"/>
              <a:t>RUTAS Y VIAS DE EXPOSICIÓN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54203" y="2060590"/>
            <a:ext cx="7726421" cy="491137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Cutánea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Inhalatoria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Oral </a:t>
            </a:r>
            <a:endParaRPr lang="es-MX" dirty="0"/>
          </a:p>
        </p:txBody>
      </p:sp>
      <p:sp>
        <p:nvSpPr>
          <p:cNvPr id="4" name="AutoShape 2" descr="Resultado de imagen para vias de exposicion de los toxic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vias de exposicion de los toxic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 descr="Resultado de imagen para vias de exposicion de los toxico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20" y="3132134"/>
            <a:ext cx="5212080" cy="27682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260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07166" y="274960"/>
            <a:ext cx="7673459" cy="1496168"/>
          </a:xfrm>
        </p:spPr>
        <p:txBody>
          <a:bodyPr/>
          <a:lstStyle/>
          <a:p>
            <a:pPr algn="ctr"/>
            <a:r>
              <a:rPr lang="es-MX" dirty="0" smtClean="0"/>
              <a:t>PRINCIPALES CAUSAS DE TOXICOS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07166" y="1771128"/>
            <a:ext cx="7673459" cy="5772672"/>
          </a:xfrm>
        </p:spPr>
        <p:txBody>
          <a:bodyPr>
            <a:normAutofit/>
          </a:bodyPr>
          <a:lstStyle/>
          <a:p>
            <a:r>
              <a:rPr lang="es-MX" dirty="0" smtClean="0"/>
              <a:t>Agua para beber</a:t>
            </a:r>
          </a:p>
          <a:p>
            <a:r>
              <a:rPr lang="es-MX" dirty="0" smtClean="0"/>
              <a:t>Cuerpos de agua para irrigación (riego)</a:t>
            </a:r>
          </a:p>
          <a:p>
            <a:r>
              <a:rPr lang="es-MX" dirty="0" smtClean="0"/>
              <a:t>Aire inhalado (gases, polvos)</a:t>
            </a:r>
          </a:p>
          <a:p>
            <a:r>
              <a:rPr lang="es-MX" dirty="0" smtClean="0"/>
              <a:t>Suelos agrícola (pesticidas)</a:t>
            </a:r>
          </a:p>
          <a:p>
            <a:r>
              <a:rPr lang="es-MX" dirty="0" smtClean="0"/>
              <a:t>Alimentos (contaminados)</a:t>
            </a:r>
          </a:p>
          <a:p>
            <a:r>
              <a:rPr lang="es-MX" dirty="0" smtClean="0"/>
              <a:t>Agua que se usa para la recreación</a:t>
            </a:r>
          </a:p>
          <a:p>
            <a:r>
              <a:rPr lang="es-MX" dirty="0" smtClean="0"/>
              <a:t>Alcohol</a:t>
            </a:r>
          </a:p>
          <a:p>
            <a:r>
              <a:rPr lang="es-MX" dirty="0" smtClean="0"/>
              <a:t>Tabaco</a:t>
            </a:r>
          </a:p>
          <a:p>
            <a:r>
              <a:rPr lang="es-MX" dirty="0" smtClean="0"/>
              <a:t>Cosméticos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8956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4204" y="412120"/>
            <a:ext cx="7726422" cy="1496168"/>
          </a:xfrm>
        </p:spPr>
        <p:txBody>
          <a:bodyPr/>
          <a:lstStyle/>
          <a:p>
            <a:pPr algn="ctr"/>
            <a:r>
              <a:rPr lang="es-MX" dirty="0" smtClean="0"/>
              <a:t>BIOACUMULACIÓN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54203" y="2060590"/>
            <a:ext cx="7726421" cy="4911371"/>
          </a:xfrm>
        </p:spPr>
        <p:txBody>
          <a:bodyPr/>
          <a:lstStyle/>
          <a:p>
            <a:pPr algn="just"/>
            <a:r>
              <a:rPr lang="es-MX" dirty="0" smtClean="0"/>
              <a:t>Es el proceso de acumulación de sustancias químicas en organismos vivos de forma que estos alcanzan concentraciones más elevadas que las concentraciones en el medio ambiente o en los alimentos.</a:t>
            </a:r>
          </a:p>
          <a:p>
            <a:pPr algn="just"/>
            <a:r>
              <a:rPr lang="es-MX" dirty="0" smtClean="0"/>
              <a:t>La función de cada sustancias, esta acumulación puede producirse a partir de fuentes abióticas (suelo, aire, agua), o biótica (organismos vivos).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7389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4202" y="353124"/>
            <a:ext cx="7726423" cy="1496168"/>
          </a:xfrm>
        </p:spPr>
        <p:txBody>
          <a:bodyPr/>
          <a:lstStyle/>
          <a:p>
            <a:pPr algn="ctr"/>
            <a:r>
              <a:rPr lang="es-MX" dirty="0" smtClean="0"/>
              <a:t>PLANTEAMINETO DEL PROBLEMA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54202" y="1908288"/>
            <a:ext cx="7726423" cy="4911371"/>
          </a:xfrm>
        </p:spPr>
        <p:txBody>
          <a:bodyPr/>
          <a:lstStyle/>
          <a:p>
            <a:pPr algn="just"/>
            <a:r>
              <a:rPr lang="es-MX" dirty="0" smtClean="0"/>
              <a:t>Este estudio se llevo a cabo en el Fraccionamiento Higuerillas en la Ciudad de Guadalajara, Jal., se encuentra un terreno donde guardan los camiones de basura de toda la zona metropolitana.</a:t>
            </a:r>
          </a:p>
          <a:p>
            <a:pPr algn="just"/>
            <a:r>
              <a:rPr lang="es-MX" dirty="0" smtClean="0"/>
              <a:t>Ahí se lavan los camiones y tiran  los residuos se llaman lixiviados, se forman mediante el percolado de líquidos (agua, descomposición de la basura) y estos son tirados a una presa denominada EL DEAN.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4885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6479" y="412120"/>
            <a:ext cx="7764145" cy="1496168"/>
          </a:xfrm>
        </p:spPr>
        <p:txBody>
          <a:bodyPr/>
          <a:lstStyle/>
          <a:p>
            <a:pPr algn="ctr"/>
            <a:r>
              <a:rPr lang="es-MX" dirty="0" smtClean="0"/>
              <a:t>FACTORES QUE DEPENDEN DEL MEDIO AMBIENTE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16480" y="2060590"/>
            <a:ext cx="7650480" cy="4911371"/>
          </a:xfrm>
        </p:spPr>
        <p:txBody>
          <a:bodyPr/>
          <a:lstStyle/>
          <a:p>
            <a:r>
              <a:rPr lang="es-MX" dirty="0" smtClean="0"/>
              <a:t>Clima</a:t>
            </a:r>
          </a:p>
          <a:p>
            <a:r>
              <a:rPr lang="es-MX" dirty="0" smtClean="0"/>
              <a:t>Fenómenos meteorológicos y Geológicos</a:t>
            </a:r>
          </a:p>
          <a:p>
            <a:r>
              <a:rPr lang="es-MX" dirty="0" smtClean="0"/>
              <a:t>Actividad lumínica</a:t>
            </a:r>
          </a:p>
          <a:p>
            <a:r>
              <a:rPr lang="es-MX" dirty="0" smtClean="0"/>
              <a:t>Temperatura</a:t>
            </a:r>
          </a:p>
          <a:p>
            <a:r>
              <a:rPr lang="es-MX" dirty="0" smtClean="0"/>
              <a:t>Presión Atmosférica</a:t>
            </a:r>
          </a:p>
          <a:p>
            <a:r>
              <a:rPr lang="es-MX" dirty="0" smtClean="0"/>
              <a:t>Ruido</a:t>
            </a:r>
          </a:p>
          <a:p>
            <a:r>
              <a:rPr lang="es-MX" dirty="0" smtClean="0"/>
              <a:t>Ciclos Biológicos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3727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</TotalTime>
  <Words>517</Words>
  <Application>Microsoft Office PowerPoint</Application>
  <PresentationFormat>Personalizado</PresentationFormat>
  <Paragraphs>74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de Office</vt:lpstr>
      <vt:lpstr>Toxicidad de los contaminantes ambientales y su repercusión en las mujeres</vt:lpstr>
      <vt:lpstr>SALUD Y BUEN VIVIR Determinantes ambientales y salud humana</vt:lpstr>
      <vt:lpstr>TOXICIDAD</vt:lpstr>
      <vt:lpstr>OBJETIVOS</vt:lpstr>
      <vt:lpstr>RUTAS Y VIAS DE EXPOSICIÓN</vt:lpstr>
      <vt:lpstr>PRINCIPALES CAUSAS DE TOXICOS</vt:lpstr>
      <vt:lpstr>BIOACUMULACIÓN</vt:lpstr>
      <vt:lpstr>PLANTEAMINETO DEL PROBLEMA</vt:lpstr>
      <vt:lpstr>FACTORES QUE DEPENDEN DEL MEDIO AMBIENTE</vt:lpstr>
      <vt:lpstr>FACTORES DE CADA INDIVIDUO</vt:lpstr>
      <vt:lpstr>Los ritmos biológicos están sincronizados, a los ciclos  día-noche donde afectan sobre todo en mujeres de edad joven, con sobrepeso en sus secreciones hormonales, digestivo, ciclos metabólicos, ciclo estral femenino, ritmos productivos, sensibilidad a ciertos productos químicos</vt:lpstr>
      <vt:lpstr>SINTOMATOLOGÍA QUE PRESENTABAN</vt:lpstr>
      <vt:lpstr>METODOLOGÍA</vt:lpstr>
      <vt:lpstr>RESULTADOS</vt:lpstr>
      <vt:lpstr>RESULTADOS ……..</vt:lpstr>
      <vt:lpstr>CONCLUSIONES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19</cp:revision>
  <dcterms:created xsi:type="dcterms:W3CDTF">2016-12-02T19:37:17Z</dcterms:created>
  <dcterms:modified xsi:type="dcterms:W3CDTF">2019-02-13T19:21:02Z</dcterms:modified>
</cp:coreProperties>
</file>