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  <p:sldId id="262" r:id="rId4"/>
    <p:sldId id="264" r:id="rId5"/>
    <p:sldId id="265" r:id="rId6"/>
    <p:sldId id="268" r:id="rId7"/>
    <p:sldId id="266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1" r:id="rId21"/>
    <p:sldId id="280" r:id="rId22"/>
    <p:sldId id="263" r:id="rId23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38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798" y="66"/>
      </p:cViewPr>
      <p:guideLst>
        <p:guide orient="horz" pos="2438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14/02/2019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6047" y="5809533"/>
            <a:ext cx="8568531" cy="962758"/>
          </a:xfrm>
        </p:spPr>
        <p:txBody>
          <a:bodyPr>
            <a:normAutofit/>
          </a:bodyPr>
          <a:lstStyle/>
          <a:p>
            <a:r>
              <a:rPr lang="es-ES" sz="2000" b="1" dirty="0">
                <a:solidFill>
                  <a:schemeClr val="bg1"/>
                </a:solidFill>
              </a:rPr>
              <a:t>Predominancia de los rasgos del Liderazgo Transformacional y del Compromiso Organizacional en relación a la Satisfacción, en personal que labora en Escuelas Públicas de Educación Básica</a:t>
            </a:r>
            <a:endParaRPr lang="es-ES_tradnl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Hipótesis de Investigación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787589" y="1889136"/>
            <a:ext cx="6800025" cy="125408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000" b="1" dirty="0"/>
              <a:t>Hi = ”Las sub escalas del Liderazgo Transformacional, Liderazgo Transaccional,  Laissez Faire, Compromiso Afectivo, Compromiso Continuo y Compromiso Normativo explican de forma significativa la Satisfacción en el personal investigado</a:t>
            </a:r>
            <a:r>
              <a:rPr lang="es-ES" sz="2000" b="1" dirty="0" smtClean="0"/>
              <a:t>”.</a:t>
            </a:r>
          </a:p>
        </p:txBody>
      </p:sp>
      <p:pic>
        <p:nvPicPr>
          <p:cNvPr id="5" name="4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085132"/>
            <a:ext cx="6615813" cy="43729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210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Metodología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57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Metodología</a:t>
            </a:r>
            <a:endParaRPr lang="es-ES_tradnl" dirty="0"/>
          </a:p>
        </p:txBody>
      </p:sp>
      <p:sp>
        <p:nvSpPr>
          <p:cNvPr id="3" name="2 Rectángulo"/>
          <p:cNvSpPr/>
          <p:nvPr/>
        </p:nvSpPr>
        <p:spPr>
          <a:xfrm>
            <a:off x="2646297" y="2091818"/>
            <a:ext cx="701275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/>
              <a:t>Tipo de estudio</a:t>
            </a:r>
            <a:endParaRPr lang="es-MX" sz="2400" dirty="0"/>
          </a:p>
          <a:p>
            <a:pPr algn="just"/>
            <a:r>
              <a:rPr lang="es-MX" sz="2400" dirty="0" smtClean="0"/>
              <a:t>Estudio </a:t>
            </a:r>
            <a:r>
              <a:rPr lang="es-MX" sz="2400" dirty="0"/>
              <a:t>ex – post – facto, </a:t>
            </a:r>
            <a:r>
              <a:rPr lang="es-MX" sz="2400" dirty="0" err="1"/>
              <a:t>transeccional</a:t>
            </a:r>
            <a:r>
              <a:rPr lang="es-MX" sz="2400" dirty="0"/>
              <a:t> y observacional.</a:t>
            </a:r>
          </a:p>
          <a:p>
            <a:r>
              <a:rPr lang="es-MX" sz="2400" b="1" dirty="0"/>
              <a:t> </a:t>
            </a:r>
            <a:endParaRPr lang="es-MX" sz="2400" dirty="0"/>
          </a:p>
          <a:p>
            <a:r>
              <a:rPr lang="es-MX" sz="2400" b="1" dirty="0"/>
              <a:t>Población y muestra</a:t>
            </a:r>
            <a:endParaRPr lang="es-MX" sz="2400" dirty="0"/>
          </a:p>
          <a:p>
            <a:pPr algn="just"/>
            <a:r>
              <a:rPr lang="es-ES" sz="2400" dirty="0" smtClean="0"/>
              <a:t>Escuelas </a:t>
            </a:r>
            <a:r>
              <a:rPr lang="es-ES" sz="2400" dirty="0"/>
              <a:t>Públicas de Educación Básica </a:t>
            </a:r>
            <a:r>
              <a:rPr lang="es-ES" sz="2400" dirty="0" smtClean="0"/>
              <a:t>del estado de Baja California, </a:t>
            </a:r>
            <a:r>
              <a:rPr lang="es-ES" sz="2400" dirty="0"/>
              <a:t>en el nivel de educación primaria y secundaria, en sus diversas modalidades</a:t>
            </a:r>
            <a:r>
              <a:rPr lang="es-ES" sz="2400" dirty="0" smtClean="0"/>
              <a:t>.</a:t>
            </a:r>
          </a:p>
          <a:p>
            <a:pPr algn="just"/>
            <a:endParaRPr lang="es-ES" sz="2400" dirty="0"/>
          </a:p>
          <a:p>
            <a:r>
              <a:rPr lang="es-MX" sz="2400" b="1" dirty="0"/>
              <a:t>Unidad de análisis</a:t>
            </a:r>
            <a:endParaRPr lang="es-MX" sz="2400" dirty="0"/>
          </a:p>
          <a:p>
            <a:pPr algn="just"/>
            <a:r>
              <a:rPr lang="es-MX" sz="2400" dirty="0"/>
              <a:t>El total de la muestra se constituyó de 501 trabajadores que laboran en Escuelas Públicas de Educación Básica.</a:t>
            </a:r>
            <a:r>
              <a:rPr lang="es-ES" sz="2400" dirty="0" smtClean="0"/>
              <a:t>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10976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Metodología</a:t>
            </a:r>
            <a:endParaRPr lang="es-ES_tradnl" dirty="0"/>
          </a:p>
        </p:txBody>
      </p:sp>
      <p:sp>
        <p:nvSpPr>
          <p:cNvPr id="4" name="3 Rectángulo"/>
          <p:cNvSpPr/>
          <p:nvPr/>
        </p:nvSpPr>
        <p:spPr>
          <a:xfrm>
            <a:off x="2646297" y="2091818"/>
            <a:ext cx="701275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/>
              <a:t>Cuestionario </a:t>
            </a:r>
            <a:r>
              <a:rPr lang="es-MX" sz="2400" b="1" dirty="0"/>
              <a:t>sobre Datos Sociodemográficos y Organizacionales del Trabajador</a:t>
            </a:r>
            <a:endParaRPr lang="es-MX" sz="2400" dirty="0"/>
          </a:p>
          <a:p>
            <a:endParaRPr lang="es-MX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Sexo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Edad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Estado civil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Nivel </a:t>
            </a:r>
            <a:r>
              <a:rPr lang="es-MX" sz="2400" dirty="0"/>
              <a:t>de </a:t>
            </a:r>
            <a:r>
              <a:rPr lang="es-MX" sz="2400" dirty="0" smtClean="0"/>
              <a:t>estudios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Antigüedad </a:t>
            </a:r>
            <a:r>
              <a:rPr lang="es-MX" sz="2400" dirty="0"/>
              <a:t>en el sector </a:t>
            </a:r>
            <a:r>
              <a:rPr lang="es-MX" sz="2400" dirty="0" smtClean="0"/>
              <a:t>educativo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Turno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6430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Metodología</a:t>
            </a:r>
            <a:endParaRPr lang="es-ES_tradnl" dirty="0"/>
          </a:p>
        </p:txBody>
      </p:sp>
      <p:sp>
        <p:nvSpPr>
          <p:cNvPr id="3" name="2 Rectángulo"/>
          <p:cNvSpPr/>
          <p:nvPr/>
        </p:nvSpPr>
        <p:spPr>
          <a:xfrm>
            <a:off x="2386013" y="1618280"/>
            <a:ext cx="76946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/>
              <a:t>Adaptación al </a:t>
            </a:r>
            <a:r>
              <a:rPr lang="es-MX" sz="2400" b="1" dirty="0" err="1"/>
              <a:t>Multifactor</a:t>
            </a:r>
            <a:r>
              <a:rPr lang="es-MX" sz="2400" b="1" dirty="0"/>
              <a:t> </a:t>
            </a:r>
            <a:r>
              <a:rPr lang="es-MX" sz="2400" b="1" dirty="0" err="1"/>
              <a:t>Leadership</a:t>
            </a:r>
            <a:r>
              <a:rPr lang="es-MX" sz="2400" b="1" dirty="0"/>
              <a:t> </a:t>
            </a:r>
            <a:r>
              <a:rPr lang="es-MX" sz="2400" b="1" dirty="0" err="1"/>
              <a:t>Questionnaire</a:t>
            </a:r>
            <a:r>
              <a:rPr lang="es-MX" sz="2400" b="1" dirty="0"/>
              <a:t>, (MLQ), Versión 5</a:t>
            </a:r>
          </a:p>
        </p:txBody>
      </p:sp>
      <p:pic>
        <p:nvPicPr>
          <p:cNvPr id="4" name="6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8" y="2492140"/>
            <a:ext cx="6572249" cy="49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75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Metodología</a:t>
            </a:r>
            <a:endParaRPr lang="es-ES_tradnl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284" y="3673516"/>
            <a:ext cx="7142231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386013" y="2261240"/>
            <a:ext cx="76946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/>
              <a:t>Adaptación </a:t>
            </a:r>
            <a:r>
              <a:rPr lang="es-MX" sz="2400" b="1" dirty="0" smtClean="0"/>
              <a:t>al Cuestionario de Meyer </a:t>
            </a:r>
            <a:r>
              <a:rPr lang="es-MX" sz="2400" b="1" dirty="0"/>
              <a:t>y Allen sobre Compromiso Organizacional</a:t>
            </a:r>
          </a:p>
        </p:txBody>
      </p:sp>
    </p:spTree>
    <p:extLst>
      <p:ext uri="{BB962C8B-B14F-4D97-AF65-F5344CB8AC3E}">
        <p14:creationId xmlns:p14="http://schemas.microsoft.com/office/powerpoint/2010/main" val="27144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Contrastación de Hipótesis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6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Contrastación de Hipótesis</a:t>
            </a:r>
            <a:endParaRPr lang="es-ES_tradnl" dirty="0"/>
          </a:p>
        </p:txBody>
      </p:sp>
      <p:sp>
        <p:nvSpPr>
          <p:cNvPr id="5" name="4 Rectángulo"/>
          <p:cNvSpPr/>
          <p:nvPr/>
        </p:nvSpPr>
        <p:spPr>
          <a:xfrm>
            <a:off x="2520949" y="1751294"/>
            <a:ext cx="71945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/>
              <a:t>Estadísticos de bondad de ajuste para contrastar la relación de variables independientes con la </a:t>
            </a:r>
            <a:r>
              <a:rPr lang="es-ES" sz="2000" b="1" dirty="0" smtClean="0"/>
              <a:t>Satisfacción</a:t>
            </a:r>
            <a:endParaRPr lang="es-MX" sz="2000" b="1" dirty="0"/>
          </a:p>
        </p:txBody>
      </p:sp>
      <p:pic>
        <p:nvPicPr>
          <p:cNvPr id="6" name="5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510" y="2544103"/>
            <a:ext cx="7044990" cy="164209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7 Rectángulo"/>
          <p:cNvSpPr/>
          <p:nvPr/>
        </p:nvSpPr>
        <p:spPr>
          <a:xfrm>
            <a:off x="2670510" y="4580276"/>
            <a:ext cx="69164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/>
              <a:t>Coeficientes de regresión obtenidos al contrastar la relación de variables independientes con la </a:t>
            </a:r>
            <a:r>
              <a:rPr lang="es-ES" sz="2000" b="1" dirty="0" smtClean="0"/>
              <a:t>Satisfacción</a:t>
            </a:r>
            <a:endParaRPr lang="es-MX" sz="2000" b="1" dirty="0"/>
          </a:p>
        </p:txBody>
      </p:sp>
      <p:pic>
        <p:nvPicPr>
          <p:cNvPr id="9" name="8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814" y="5339738"/>
            <a:ext cx="6802100" cy="20897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854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Contrastación de Hipótesis</a:t>
            </a:r>
            <a:endParaRPr lang="es-ES_tradnl" dirty="0"/>
          </a:p>
        </p:txBody>
      </p:sp>
      <p:sp>
        <p:nvSpPr>
          <p:cNvPr id="3" name="2 Rectángulo"/>
          <p:cNvSpPr/>
          <p:nvPr/>
        </p:nvSpPr>
        <p:spPr>
          <a:xfrm>
            <a:off x="2663830" y="1755633"/>
            <a:ext cx="69230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/>
              <a:t>Satisfacción</a:t>
            </a:r>
            <a:r>
              <a:rPr lang="es-ES" sz="2000" dirty="0"/>
              <a:t> = (Inspiración Motivacional)*(0.346) + (Estimulación Intelectual)*(0.170) + (Consideración Individual)*(0.107)+ (Tolerancia Psicológica)*(0.139) + (Administración por Excepción Activo)*(0.180)</a:t>
            </a:r>
            <a:endParaRPr lang="es-MX" sz="2000" dirty="0"/>
          </a:p>
        </p:txBody>
      </p:sp>
      <p:pic>
        <p:nvPicPr>
          <p:cNvPr id="4" name="3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240" y="3031472"/>
            <a:ext cx="6777674" cy="4283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20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Contrastación de Hipótesis</a:t>
            </a:r>
            <a:endParaRPr lang="es-ES_tradnl" dirty="0"/>
          </a:p>
        </p:txBody>
      </p:sp>
      <p:sp>
        <p:nvSpPr>
          <p:cNvPr id="3" name="2 Rectángulo"/>
          <p:cNvSpPr/>
          <p:nvPr/>
        </p:nvSpPr>
        <p:spPr>
          <a:xfrm>
            <a:off x="2535238" y="1994148"/>
            <a:ext cx="72088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/>
              <a:t>Coeficientes de correlación y estadística descriptiva entre las variables o factores involucrados en el modelo</a:t>
            </a:r>
            <a:endParaRPr lang="es-MX" sz="2000" b="1" dirty="0"/>
          </a:p>
        </p:txBody>
      </p:sp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883" y="2819077"/>
            <a:ext cx="7228193" cy="4024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479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Contenido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Conclusiones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5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Conclusiones</a:t>
            </a:r>
            <a:endParaRPr lang="es-ES_tradnl" dirty="0"/>
          </a:p>
        </p:txBody>
      </p:sp>
      <p:sp>
        <p:nvSpPr>
          <p:cNvPr id="3" name="2 Rectángulo"/>
          <p:cNvSpPr/>
          <p:nvPr/>
        </p:nvSpPr>
        <p:spPr>
          <a:xfrm>
            <a:off x="2706694" y="1598465"/>
            <a:ext cx="70373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/>
              <a:t>Se confirman los hallazgos reportados por Mendoza y Torres (2008) en concordancia a las sub escalas del Liderazgo Transformacional que mejor explican la </a:t>
            </a:r>
            <a:r>
              <a:rPr lang="es-ES" sz="2400" dirty="0" smtClean="0"/>
              <a:t>Satisfacción.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/>
              <a:t>S</a:t>
            </a:r>
            <a:r>
              <a:rPr lang="es-ES" sz="2400" dirty="0" smtClean="0"/>
              <a:t>e </a:t>
            </a:r>
            <a:r>
              <a:rPr lang="es-ES" sz="2400" dirty="0"/>
              <a:t>reafirman los hallazgos expresados por Santamaría y Miranda (2009</a:t>
            </a:r>
            <a:r>
              <a:rPr lang="es-ES" sz="2400" dirty="0" smtClean="0"/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 smtClean="0"/>
              <a:t>En </a:t>
            </a:r>
            <a:r>
              <a:rPr lang="es-ES" sz="2400" dirty="0"/>
              <a:t>el estudio presentado por Domínguez, </a:t>
            </a:r>
            <a:r>
              <a:rPr lang="es-ES" sz="2400" dirty="0" err="1"/>
              <a:t>Santellán</a:t>
            </a:r>
            <a:r>
              <a:rPr lang="es-ES" sz="2400" dirty="0"/>
              <a:t> y Ramírez (2013) se localizan coincidencias de las sub escalas del Liderazgo Transformacional que mejor explican la </a:t>
            </a:r>
            <a:r>
              <a:rPr lang="es-ES" sz="2400" dirty="0" smtClean="0"/>
              <a:t>Satisfacción.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/>
              <a:t>Mendoza, García y Uribe (2014) manifiestan coincidencias de las sub escalas del Liderazgo Transformacional que mejor explican la Satisfacción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70864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persona, interior, pared, sujetando&#10;&#10;&#10;&#10;Descripción generada automáticamente">
            <a:extLst>
              <a:ext uri="{FF2B5EF4-FFF2-40B4-BE49-F238E27FC236}">
                <a16:creationId xmlns:a16="http://schemas.microsoft.com/office/drawing/2014/main" id="{FE3D0708-34C1-DE43-886A-8E98F253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b="1" dirty="0" smtClean="0"/>
              <a:t>Contenido</a:t>
            </a:r>
            <a:endParaRPr lang="es-ES_tradnl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344981" y="2146319"/>
            <a:ext cx="4127510" cy="476883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_tradnl" sz="2200" b="1" dirty="0" smtClean="0"/>
              <a:t>Marco Teórico</a:t>
            </a:r>
          </a:p>
          <a:p>
            <a:pPr marL="457200" indent="-457200">
              <a:buFont typeface="+mj-lt"/>
              <a:buAutoNum type="arabicPeriod"/>
            </a:pPr>
            <a:endParaRPr lang="es-ES_tradnl" sz="2200" b="1" dirty="0" smtClean="0"/>
          </a:p>
          <a:p>
            <a:pPr marL="457200" indent="-457200">
              <a:buFont typeface="+mj-lt"/>
              <a:buAutoNum type="arabicPeriod"/>
            </a:pPr>
            <a:r>
              <a:rPr lang="es-ES_tradnl" sz="2200" b="1" dirty="0" smtClean="0"/>
              <a:t>Planteamiento del Problema</a:t>
            </a:r>
          </a:p>
          <a:p>
            <a:pPr marL="457200" indent="-457200">
              <a:buFont typeface="+mj-lt"/>
              <a:buAutoNum type="arabicPeriod"/>
            </a:pPr>
            <a:endParaRPr lang="es-ES_tradnl" sz="2200" b="1" dirty="0" smtClean="0"/>
          </a:p>
          <a:p>
            <a:pPr marL="457200" indent="-457200">
              <a:buFont typeface="+mj-lt"/>
              <a:buAutoNum type="arabicPeriod"/>
            </a:pPr>
            <a:r>
              <a:rPr lang="es-ES_tradnl" sz="2200" b="1" dirty="0" smtClean="0"/>
              <a:t>Hipótesis de Investigación</a:t>
            </a:r>
          </a:p>
          <a:p>
            <a:pPr marL="457200" indent="-457200">
              <a:buFont typeface="+mj-lt"/>
              <a:buAutoNum type="arabicPeriod"/>
            </a:pPr>
            <a:endParaRPr lang="es-ES_tradnl" sz="2200" b="1" dirty="0" smtClean="0"/>
          </a:p>
          <a:p>
            <a:pPr marL="457200" indent="-457200">
              <a:buFont typeface="+mj-lt"/>
              <a:buAutoNum type="arabicPeriod"/>
            </a:pPr>
            <a:r>
              <a:rPr lang="es-ES_tradnl" sz="2200" b="1" dirty="0" smtClean="0"/>
              <a:t>Metodología</a:t>
            </a:r>
          </a:p>
          <a:p>
            <a:pPr marL="457200" indent="-457200">
              <a:buFont typeface="+mj-lt"/>
              <a:buAutoNum type="arabicPeriod"/>
            </a:pPr>
            <a:endParaRPr lang="es-ES_tradnl" sz="2200" b="1" dirty="0" smtClean="0"/>
          </a:p>
          <a:p>
            <a:pPr marL="457200" indent="-457200">
              <a:buFont typeface="+mj-lt"/>
              <a:buAutoNum type="arabicPeriod"/>
            </a:pPr>
            <a:r>
              <a:rPr lang="es-ES_tradnl" sz="2200" b="1" dirty="0" smtClean="0"/>
              <a:t>Contrastación de Hipótesis</a:t>
            </a:r>
          </a:p>
          <a:p>
            <a:pPr marL="457200" indent="-457200">
              <a:buFont typeface="+mj-lt"/>
              <a:buAutoNum type="arabicPeriod"/>
            </a:pPr>
            <a:endParaRPr lang="es-ES_tradnl" sz="2200" b="1" dirty="0" smtClean="0"/>
          </a:p>
          <a:p>
            <a:pPr marL="457200" indent="-457200">
              <a:buFont typeface="+mj-lt"/>
              <a:buAutoNum type="arabicPeriod"/>
            </a:pPr>
            <a:r>
              <a:rPr lang="es-ES_tradnl" sz="2200" b="1" dirty="0" smtClean="0"/>
              <a:t>Conclusiones</a:t>
            </a:r>
            <a:endParaRPr lang="es-ES_tradnl" sz="2200" b="1" dirty="0"/>
          </a:p>
        </p:txBody>
      </p:sp>
    </p:spTree>
    <p:extLst>
      <p:ext uri="{BB962C8B-B14F-4D97-AF65-F5344CB8AC3E}">
        <p14:creationId xmlns:p14="http://schemas.microsoft.com/office/powerpoint/2010/main" val="2354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Marco Teórico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3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Marco Teórico</a:t>
            </a:r>
            <a:endParaRPr lang="es-ES_tradnl" dirty="0"/>
          </a:p>
        </p:txBody>
      </p:sp>
      <p:sp>
        <p:nvSpPr>
          <p:cNvPr id="5" name="1 CuadroTexto"/>
          <p:cNvSpPr txBox="1">
            <a:spLocks noChangeArrowheads="1"/>
          </p:cNvSpPr>
          <p:nvPr/>
        </p:nvSpPr>
        <p:spPr bwMode="auto">
          <a:xfrm>
            <a:off x="2443163" y="2598769"/>
            <a:ext cx="7529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s-MX" altLang="es-MX" b="1" dirty="0">
                <a:latin typeface="Arial" charset="0"/>
                <a:cs typeface="Arial" charset="0"/>
              </a:rPr>
              <a:t>Modelo de Bass y </a:t>
            </a:r>
            <a:r>
              <a:rPr lang="es-MX" altLang="es-MX" b="1" dirty="0" err="1">
                <a:latin typeface="Arial" charset="0"/>
                <a:cs typeface="Arial" charset="0"/>
              </a:rPr>
              <a:t>Avolio</a:t>
            </a:r>
            <a:endParaRPr lang="es-MX" altLang="es-MX" b="1" dirty="0">
              <a:latin typeface="Arial" charset="0"/>
              <a:cs typeface="Arial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329" y="3243290"/>
            <a:ext cx="7172325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01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Marco Teórico</a:t>
            </a:r>
            <a:endParaRPr lang="es-ES_tradn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980" y="2486047"/>
            <a:ext cx="7313682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4 CuadroTexto"/>
          <p:cNvSpPr txBox="1">
            <a:spLocks noChangeArrowheads="1"/>
          </p:cNvSpPr>
          <p:nvPr/>
        </p:nvSpPr>
        <p:spPr bwMode="auto">
          <a:xfrm>
            <a:off x="2486027" y="1776428"/>
            <a:ext cx="74437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1" algn="ctr"/>
            <a:r>
              <a:rPr lang="es-MX" altLang="es-MX" b="1" dirty="0" smtClean="0">
                <a:latin typeface="Arial" charset="0"/>
                <a:cs typeface="Arial" charset="0"/>
              </a:rPr>
              <a:t>Modelo de Compromiso Organizacional</a:t>
            </a:r>
            <a:endParaRPr lang="es-MX" altLang="es-MX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75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Planteamiento del Problema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70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557" y="412120"/>
            <a:ext cx="6800025" cy="1496168"/>
          </a:xfrm>
        </p:spPr>
        <p:txBody>
          <a:bodyPr/>
          <a:lstStyle/>
          <a:p>
            <a:pPr algn="ctr"/>
            <a:r>
              <a:rPr lang="es-ES_tradnl" dirty="0" smtClean="0"/>
              <a:t>Planteamiento del Problema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787589" y="2717839"/>
            <a:ext cx="6800025" cy="4168760"/>
          </a:xfrm>
        </p:spPr>
        <p:txBody>
          <a:bodyPr>
            <a:normAutofit/>
          </a:bodyPr>
          <a:lstStyle/>
          <a:p>
            <a:pPr algn="just"/>
            <a:r>
              <a:rPr lang="es-ES" sz="2400" dirty="0" smtClean="0"/>
              <a:t>El </a:t>
            </a:r>
            <a:r>
              <a:rPr lang="es-ES" sz="2400" dirty="0"/>
              <a:t>ejercicio del liderazgo está embebido </a:t>
            </a:r>
            <a:r>
              <a:rPr lang="es-ES" sz="2400" dirty="0" smtClean="0"/>
              <a:t>en </a:t>
            </a:r>
            <a:r>
              <a:rPr lang="es-ES" sz="2400" dirty="0"/>
              <a:t>un proceso </a:t>
            </a:r>
            <a:r>
              <a:rPr lang="es-ES" sz="2400" dirty="0" smtClean="0"/>
              <a:t>multifactorial.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Existe una discrepancia entre la teoría y la realidad que se vive en los centros escolares.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/>
              <a:t>I</a:t>
            </a:r>
            <a:r>
              <a:rPr lang="es-ES" sz="2400" dirty="0" smtClean="0"/>
              <a:t>dentificar </a:t>
            </a:r>
            <a:r>
              <a:rPr lang="es-ES" sz="2400" dirty="0"/>
              <a:t>cómo los factores del Liderazgo Transformacional y del Compromiso Organizacional explican la Satisfacción en personal que labora en Escuelas Públicas de Educación </a:t>
            </a:r>
            <a:r>
              <a:rPr lang="es-ES" sz="2400" dirty="0" smtClean="0"/>
              <a:t>Básica.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299044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/>
          <a:lstStyle/>
          <a:p>
            <a:pPr algn="ctr"/>
            <a:r>
              <a:rPr lang="es-ES_tradnl" b="1" dirty="0" smtClean="0">
                <a:solidFill>
                  <a:schemeClr val="bg1"/>
                </a:solidFill>
              </a:rPr>
              <a:t>Hipótesis de investigación</a:t>
            </a:r>
            <a:endParaRPr lang="es-ES_trad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403</Words>
  <Application>Microsoft Office PowerPoint</Application>
  <PresentationFormat>Personalizado</PresentationFormat>
  <Paragraphs>69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Tema de Office</vt:lpstr>
      <vt:lpstr>Predominancia de los rasgos del Liderazgo Transformacional y del Compromiso Organizacional en relación a la Satisfacción, en personal que labora en Escuelas Públicas de Educación Básica</vt:lpstr>
      <vt:lpstr>Contenido</vt:lpstr>
      <vt:lpstr>Contenido</vt:lpstr>
      <vt:lpstr>Marco Teórico</vt:lpstr>
      <vt:lpstr>Marco Teórico</vt:lpstr>
      <vt:lpstr>Marco Teórico</vt:lpstr>
      <vt:lpstr>Planteamiento del Problema</vt:lpstr>
      <vt:lpstr>Planteamiento del Problema</vt:lpstr>
      <vt:lpstr>Hipótesis de investigación</vt:lpstr>
      <vt:lpstr>Hipótesis de Investigación</vt:lpstr>
      <vt:lpstr>Metodología</vt:lpstr>
      <vt:lpstr>Metodología</vt:lpstr>
      <vt:lpstr>Metodología</vt:lpstr>
      <vt:lpstr>Metodología</vt:lpstr>
      <vt:lpstr>Metodología</vt:lpstr>
      <vt:lpstr>Contrastación de Hipótesis</vt:lpstr>
      <vt:lpstr>Contrastación de Hipótesis</vt:lpstr>
      <vt:lpstr>Contrastación de Hipótesis</vt:lpstr>
      <vt:lpstr>Contrastación de Hipótesis</vt:lpstr>
      <vt:lpstr>Conclusiones</vt:lpstr>
      <vt:lpstr>Conclusiones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26</cp:revision>
  <dcterms:created xsi:type="dcterms:W3CDTF">2016-12-02T19:37:17Z</dcterms:created>
  <dcterms:modified xsi:type="dcterms:W3CDTF">2019-02-14T14:02:29Z</dcterms:modified>
</cp:coreProperties>
</file>