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60" r:id="rId2"/>
    <p:sldId id="261" r:id="rId3"/>
    <p:sldId id="262" r:id="rId4"/>
    <p:sldId id="287" r:id="rId5"/>
    <p:sldId id="264" r:id="rId6"/>
    <p:sldId id="265" r:id="rId7"/>
    <p:sldId id="288" r:id="rId8"/>
    <p:sldId id="266" r:id="rId9"/>
    <p:sldId id="267" r:id="rId10"/>
    <p:sldId id="289" r:id="rId11"/>
    <p:sldId id="268" r:id="rId12"/>
    <p:sldId id="269" r:id="rId13"/>
    <p:sldId id="270" r:id="rId14"/>
    <p:sldId id="271" r:id="rId15"/>
    <p:sldId id="272" r:id="rId16"/>
    <p:sldId id="290" r:id="rId17"/>
    <p:sldId id="273" r:id="rId18"/>
    <p:sldId id="274" r:id="rId19"/>
    <p:sldId id="275" r:id="rId20"/>
    <p:sldId id="291" r:id="rId21"/>
    <p:sldId id="277" r:id="rId22"/>
    <p:sldId id="278" r:id="rId23"/>
    <p:sldId id="279" r:id="rId24"/>
    <p:sldId id="292" r:id="rId25"/>
    <p:sldId id="280" r:id="rId26"/>
    <p:sldId id="281" r:id="rId27"/>
    <p:sldId id="282" r:id="rId28"/>
    <p:sldId id="283" r:id="rId29"/>
    <p:sldId id="284" r:id="rId30"/>
    <p:sldId id="293" r:id="rId31"/>
    <p:sldId id="285" r:id="rId32"/>
    <p:sldId id="286" r:id="rId33"/>
    <p:sldId id="263" r:id="rId34"/>
  </p:sldIdLst>
  <p:sldSz cx="10080625" cy="7740650"/>
  <p:notesSz cx="6858000" cy="9144000"/>
  <p:defaultText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368"/>
    <p:restoredTop sz="94674"/>
  </p:normalViewPr>
  <p:slideViewPr>
    <p:cSldViewPr snapToGrid="0" snapToObjects="1">
      <p:cViewPr varScale="1">
        <p:scale>
          <a:sx n="62" d="100"/>
          <a:sy n="62" d="100"/>
        </p:scale>
        <p:origin x="79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756047" y="1266815"/>
            <a:ext cx="8568531" cy="2694893"/>
          </a:xfrm>
        </p:spPr>
        <p:txBody>
          <a:bodyPr anchor="b"/>
          <a:lstStyle>
            <a:lvl1pPr algn="ctr">
              <a:defRPr sz="6614"/>
            </a:lvl1pPr>
          </a:lstStyle>
          <a:p>
            <a:r>
              <a:rPr lang="es-ES_tradnl"/>
              <a:t>Clic para editar título</a:t>
            </a:r>
            <a:endParaRPr lang="en-US" dirty="0"/>
          </a:p>
        </p:txBody>
      </p:sp>
      <p:sp>
        <p:nvSpPr>
          <p:cNvPr id="3" name="Subtitle 2"/>
          <p:cNvSpPr>
            <a:spLocks noGrp="1"/>
          </p:cNvSpPr>
          <p:nvPr>
            <p:ph type="subTitle" idx="1"/>
          </p:nvPr>
        </p:nvSpPr>
        <p:spPr>
          <a:xfrm>
            <a:off x="1260078" y="4065633"/>
            <a:ext cx="7560469" cy="1868865"/>
          </a:xfrm>
        </p:spPr>
        <p:txBody>
          <a:bodyPr/>
          <a:lstStyle>
            <a:lvl1pPr marL="0" indent="0" algn="ctr">
              <a:buNone/>
              <a:defRPr sz="2646"/>
            </a:lvl1pPr>
            <a:lvl2pPr marL="504017" indent="0" algn="ctr">
              <a:buNone/>
              <a:defRPr sz="2205"/>
            </a:lvl2pPr>
            <a:lvl3pPr marL="1008035" indent="0" algn="ctr">
              <a:buNone/>
              <a:defRPr sz="1984"/>
            </a:lvl3pPr>
            <a:lvl4pPr marL="1512052" indent="0" algn="ctr">
              <a:buNone/>
              <a:defRPr sz="1764"/>
            </a:lvl4pPr>
            <a:lvl5pPr marL="2016069" indent="0" algn="ctr">
              <a:buNone/>
              <a:defRPr sz="1764"/>
            </a:lvl5pPr>
            <a:lvl6pPr marL="2520086" indent="0" algn="ctr">
              <a:buNone/>
              <a:defRPr sz="1764"/>
            </a:lvl6pPr>
            <a:lvl7pPr marL="3024104" indent="0" algn="ctr">
              <a:buNone/>
              <a:defRPr sz="1764"/>
            </a:lvl7pPr>
            <a:lvl8pPr marL="3528121" indent="0" algn="ctr">
              <a:buNone/>
              <a:defRPr sz="1764"/>
            </a:lvl8pPr>
            <a:lvl9pPr marL="4032138" indent="0" algn="ctr">
              <a:buNone/>
              <a:defRPr sz="1764"/>
            </a:lvl9pPr>
          </a:lstStyle>
          <a:p>
            <a:r>
              <a:rPr lang="es-ES_tradnl"/>
              <a:t>Haga clic para modificar el estilo de subtítulo del patrón</a:t>
            </a:r>
            <a:endParaRPr lang="en-US" dirty="0"/>
          </a:p>
        </p:txBody>
      </p:sp>
      <p:sp>
        <p:nvSpPr>
          <p:cNvPr id="4" name="Date Placeholder 3"/>
          <p:cNvSpPr>
            <a:spLocks noGrp="1"/>
          </p:cNvSpPr>
          <p:nvPr>
            <p:ph type="dt" sz="half" idx="10"/>
          </p:nvPr>
        </p:nvSpPr>
        <p:spPr/>
        <p:txBody>
          <a:bodyPr/>
          <a:lstStyle/>
          <a:p>
            <a:fld id="{754AD3D8-53B9-CE4A-9EB2-007BCA2E6F53}" type="datetimeFigureOut">
              <a:rPr lang="es-ES_tradnl" smtClean="0"/>
              <a:t>13/02/2019</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6597499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dirty="0"/>
          </a:p>
        </p:txBody>
      </p:sp>
      <p:sp>
        <p:nvSpPr>
          <p:cNvPr id="3" name="Vertical Text Placeholder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10"/>
          </p:nvPr>
        </p:nvSpPr>
        <p:spPr/>
        <p:txBody>
          <a:bodyPr/>
          <a:lstStyle/>
          <a:p>
            <a:fld id="{754AD3D8-53B9-CE4A-9EB2-007BCA2E6F53}" type="datetimeFigureOut">
              <a:rPr lang="es-ES_tradnl" smtClean="0"/>
              <a:t>13/02/2019</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3604039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13948" y="412118"/>
            <a:ext cx="2173635" cy="6559843"/>
          </a:xfrm>
        </p:spPr>
        <p:txBody>
          <a:bodyPr vert="eaVert"/>
          <a:lstStyle/>
          <a:p>
            <a:r>
              <a:rPr lang="es-ES_tradnl"/>
              <a:t>Clic para editar título</a:t>
            </a:r>
            <a:endParaRPr lang="en-US" dirty="0"/>
          </a:p>
        </p:txBody>
      </p:sp>
      <p:sp>
        <p:nvSpPr>
          <p:cNvPr id="3" name="Vertical Text Placeholder 2"/>
          <p:cNvSpPr>
            <a:spLocks noGrp="1"/>
          </p:cNvSpPr>
          <p:nvPr>
            <p:ph type="body" orient="vert" idx="1"/>
          </p:nvPr>
        </p:nvSpPr>
        <p:spPr>
          <a:xfrm>
            <a:off x="693044" y="412118"/>
            <a:ext cx="6394896" cy="6559843"/>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10"/>
          </p:nvPr>
        </p:nvSpPr>
        <p:spPr/>
        <p:txBody>
          <a:bodyPr/>
          <a:lstStyle/>
          <a:p>
            <a:fld id="{754AD3D8-53B9-CE4A-9EB2-007BCA2E6F53}" type="datetimeFigureOut">
              <a:rPr lang="es-ES_tradnl" smtClean="0"/>
              <a:t>13/02/2019</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4048829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dirty="0"/>
          </a:p>
        </p:txBody>
      </p:sp>
      <p:sp>
        <p:nvSpPr>
          <p:cNvPr id="3" name="Content Placeholder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10"/>
          </p:nvPr>
        </p:nvSpPr>
        <p:spPr/>
        <p:txBody>
          <a:bodyPr/>
          <a:lstStyle/>
          <a:p>
            <a:fld id="{754AD3D8-53B9-CE4A-9EB2-007BCA2E6F53}" type="datetimeFigureOut">
              <a:rPr lang="es-ES_tradnl" smtClean="0"/>
              <a:t>13/02/2019</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7517137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7793" y="1929789"/>
            <a:ext cx="8694539" cy="3219895"/>
          </a:xfrm>
        </p:spPr>
        <p:txBody>
          <a:bodyPr anchor="b"/>
          <a:lstStyle>
            <a:lvl1pPr>
              <a:defRPr sz="6614"/>
            </a:lvl1pPr>
          </a:lstStyle>
          <a:p>
            <a:r>
              <a:rPr lang="es-ES_tradnl"/>
              <a:t>Clic para editar título</a:t>
            </a:r>
            <a:endParaRPr lang="en-US" dirty="0"/>
          </a:p>
        </p:txBody>
      </p:sp>
      <p:sp>
        <p:nvSpPr>
          <p:cNvPr id="3" name="Text Placeholder 2"/>
          <p:cNvSpPr>
            <a:spLocks noGrp="1"/>
          </p:cNvSpPr>
          <p:nvPr>
            <p:ph type="body" idx="1"/>
          </p:nvPr>
        </p:nvSpPr>
        <p:spPr>
          <a:xfrm>
            <a:off x="687793" y="5180145"/>
            <a:ext cx="8694539" cy="1693267"/>
          </a:xfrm>
        </p:spPr>
        <p:txBody>
          <a:bodyPr/>
          <a:lstStyle>
            <a:lvl1pPr marL="0" indent="0">
              <a:buNone/>
              <a:defRPr sz="2646">
                <a:solidFill>
                  <a:schemeClr val="tx1"/>
                </a:solidFill>
              </a:defRPr>
            </a:lvl1pPr>
            <a:lvl2pPr marL="504017" indent="0">
              <a:buNone/>
              <a:defRPr sz="2205">
                <a:solidFill>
                  <a:schemeClr val="tx1">
                    <a:tint val="75000"/>
                  </a:schemeClr>
                </a:solidFill>
              </a:defRPr>
            </a:lvl2pPr>
            <a:lvl3pPr marL="1008035" indent="0">
              <a:buNone/>
              <a:defRPr sz="1984">
                <a:solidFill>
                  <a:schemeClr val="tx1">
                    <a:tint val="75000"/>
                  </a:schemeClr>
                </a:solidFill>
              </a:defRPr>
            </a:lvl3pPr>
            <a:lvl4pPr marL="1512052" indent="0">
              <a:buNone/>
              <a:defRPr sz="1764">
                <a:solidFill>
                  <a:schemeClr val="tx1">
                    <a:tint val="75000"/>
                  </a:schemeClr>
                </a:solidFill>
              </a:defRPr>
            </a:lvl4pPr>
            <a:lvl5pPr marL="2016069" indent="0">
              <a:buNone/>
              <a:defRPr sz="1764">
                <a:solidFill>
                  <a:schemeClr val="tx1">
                    <a:tint val="75000"/>
                  </a:schemeClr>
                </a:solidFill>
              </a:defRPr>
            </a:lvl5pPr>
            <a:lvl6pPr marL="2520086" indent="0">
              <a:buNone/>
              <a:defRPr sz="1764">
                <a:solidFill>
                  <a:schemeClr val="tx1">
                    <a:tint val="75000"/>
                  </a:schemeClr>
                </a:solidFill>
              </a:defRPr>
            </a:lvl6pPr>
            <a:lvl7pPr marL="3024104" indent="0">
              <a:buNone/>
              <a:defRPr sz="1764">
                <a:solidFill>
                  <a:schemeClr val="tx1">
                    <a:tint val="75000"/>
                  </a:schemeClr>
                </a:solidFill>
              </a:defRPr>
            </a:lvl7pPr>
            <a:lvl8pPr marL="3528121" indent="0">
              <a:buNone/>
              <a:defRPr sz="1764">
                <a:solidFill>
                  <a:schemeClr val="tx1">
                    <a:tint val="75000"/>
                  </a:schemeClr>
                </a:solidFill>
              </a:defRPr>
            </a:lvl8pPr>
            <a:lvl9pPr marL="4032138" indent="0">
              <a:buNone/>
              <a:defRPr sz="1764">
                <a:solidFill>
                  <a:schemeClr val="tx1">
                    <a:tint val="75000"/>
                  </a:schemeClr>
                </a:solidFill>
              </a:defRPr>
            </a:lvl9pPr>
          </a:lstStyle>
          <a:p>
            <a:pPr lvl="0"/>
            <a:r>
              <a:rPr lang="es-ES_tradnl"/>
              <a:t>Haga clic para modificar el estilo de texto del patrón</a:t>
            </a:r>
          </a:p>
        </p:txBody>
      </p:sp>
      <p:sp>
        <p:nvSpPr>
          <p:cNvPr id="4" name="Date Placeholder 3"/>
          <p:cNvSpPr>
            <a:spLocks noGrp="1"/>
          </p:cNvSpPr>
          <p:nvPr>
            <p:ph type="dt" sz="half" idx="10"/>
          </p:nvPr>
        </p:nvSpPr>
        <p:spPr/>
        <p:txBody>
          <a:bodyPr/>
          <a:lstStyle/>
          <a:p>
            <a:fld id="{754AD3D8-53B9-CE4A-9EB2-007BCA2E6F53}" type="datetimeFigureOut">
              <a:rPr lang="es-ES_tradnl" smtClean="0"/>
              <a:t>13/02/2019</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1990912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dirty="0"/>
          </a:p>
        </p:txBody>
      </p:sp>
      <p:sp>
        <p:nvSpPr>
          <p:cNvPr id="3" name="Content Placeholder 2"/>
          <p:cNvSpPr>
            <a:spLocks noGrp="1"/>
          </p:cNvSpPr>
          <p:nvPr>
            <p:ph sz="half" idx="1"/>
          </p:nvPr>
        </p:nvSpPr>
        <p:spPr>
          <a:xfrm>
            <a:off x="693043" y="2060590"/>
            <a:ext cx="4284266" cy="4911371"/>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Content Placeholder 3"/>
          <p:cNvSpPr>
            <a:spLocks noGrp="1"/>
          </p:cNvSpPr>
          <p:nvPr>
            <p:ph sz="half" idx="2"/>
          </p:nvPr>
        </p:nvSpPr>
        <p:spPr>
          <a:xfrm>
            <a:off x="5103316" y="2060590"/>
            <a:ext cx="4284266" cy="4911371"/>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5" name="Date Placeholder 4"/>
          <p:cNvSpPr>
            <a:spLocks noGrp="1"/>
          </p:cNvSpPr>
          <p:nvPr>
            <p:ph type="dt" sz="half" idx="10"/>
          </p:nvPr>
        </p:nvSpPr>
        <p:spPr/>
        <p:txBody>
          <a:bodyPr/>
          <a:lstStyle/>
          <a:p>
            <a:fld id="{754AD3D8-53B9-CE4A-9EB2-007BCA2E6F53}" type="datetimeFigureOut">
              <a:rPr lang="es-ES_tradnl" smtClean="0"/>
              <a:t>13/02/2019</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1406331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94356" y="412120"/>
            <a:ext cx="8694539" cy="1496168"/>
          </a:xfrm>
        </p:spPr>
        <p:txBody>
          <a:bodyPr/>
          <a:lstStyle/>
          <a:p>
            <a:r>
              <a:rPr lang="es-ES_tradnl"/>
              <a:t>Clic para editar título</a:t>
            </a:r>
            <a:endParaRPr lang="en-US" dirty="0"/>
          </a:p>
        </p:txBody>
      </p:sp>
      <p:sp>
        <p:nvSpPr>
          <p:cNvPr id="3" name="Text Placeholder 2"/>
          <p:cNvSpPr>
            <a:spLocks noGrp="1"/>
          </p:cNvSpPr>
          <p:nvPr>
            <p:ph type="body" idx="1"/>
          </p:nvPr>
        </p:nvSpPr>
        <p:spPr>
          <a:xfrm>
            <a:off x="694357" y="1897535"/>
            <a:ext cx="4264576" cy="929953"/>
          </a:xfrm>
        </p:spPr>
        <p:txBody>
          <a:bodyPr anchor="b"/>
          <a:lstStyle>
            <a:lvl1pPr marL="0" indent="0">
              <a:buNone/>
              <a:defRPr sz="2646" b="1"/>
            </a:lvl1pPr>
            <a:lvl2pPr marL="504017" indent="0">
              <a:buNone/>
              <a:defRPr sz="2205" b="1"/>
            </a:lvl2pPr>
            <a:lvl3pPr marL="1008035" indent="0">
              <a:buNone/>
              <a:defRPr sz="1984" b="1"/>
            </a:lvl3pPr>
            <a:lvl4pPr marL="1512052" indent="0">
              <a:buNone/>
              <a:defRPr sz="1764" b="1"/>
            </a:lvl4pPr>
            <a:lvl5pPr marL="2016069" indent="0">
              <a:buNone/>
              <a:defRPr sz="1764" b="1"/>
            </a:lvl5pPr>
            <a:lvl6pPr marL="2520086" indent="0">
              <a:buNone/>
              <a:defRPr sz="1764" b="1"/>
            </a:lvl6pPr>
            <a:lvl7pPr marL="3024104" indent="0">
              <a:buNone/>
              <a:defRPr sz="1764" b="1"/>
            </a:lvl7pPr>
            <a:lvl8pPr marL="3528121" indent="0">
              <a:buNone/>
              <a:defRPr sz="1764" b="1"/>
            </a:lvl8pPr>
            <a:lvl9pPr marL="4032138" indent="0">
              <a:buNone/>
              <a:defRPr sz="1764" b="1"/>
            </a:lvl9pPr>
          </a:lstStyle>
          <a:p>
            <a:pPr lvl="0"/>
            <a:r>
              <a:rPr lang="es-ES_tradnl"/>
              <a:t>Haga clic para modificar el estilo de texto del patrón</a:t>
            </a:r>
          </a:p>
        </p:txBody>
      </p:sp>
      <p:sp>
        <p:nvSpPr>
          <p:cNvPr id="4" name="Content Placeholder 3"/>
          <p:cNvSpPr>
            <a:spLocks noGrp="1"/>
          </p:cNvSpPr>
          <p:nvPr>
            <p:ph sz="half" idx="2"/>
          </p:nvPr>
        </p:nvSpPr>
        <p:spPr>
          <a:xfrm>
            <a:off x="694357" y="2827487"/>
            <a:ext cx="4264576" cy="415880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5" name="Text Placeholder 4"/>
          <p:cNvSpPr>
            <a:spLocks noGrp="1"/>
          </p:cNvSpPr>
          <p:nvPr>
            <p:ph type="body" sz="quarter" idx="3"/>
          </p:nvPr>
        </p:nvSpPr>
        <p:spPr>
          <a:xfrm>
            <a:off x="5103317" y="1897535"/>
            <a:ext cx="4285579" cy="929953"/>
          </a:xfrm>
        </p:spPr>
        <p:txBody>
          <a:bodyPr anchor="b"/>
          <a:lstStyle>
            <a:lvl1pPr marL="0" indent="0">
              <a:buNone/>
              <a:defRPr sz="2646" b="1"/>
            </a:lvl1pPr>
            <a:lvl2pPr marL="504017" indent="0">
              <a:buNone/>
              <a:defRPr sz="2205" b="1"/>
            </a:lvl2pPr>
            <a:lvl3pPr marL="1008035" indent="0">
              <a:buNone/>
              <a:defRPr sz="1984" b="1"/>
            </a:lvl3pPr>
            <a:lvl4pPr marL="1512052" indent="0">
              <a:buNone/>
              <a:defRPr sz="1764" b="1"/>
            </a:lvl4pPr>
            <a:lvl5pPr marL="2016069" indent="0">
              <a:buNone/>
              <a:defRPr sz="1764" b="1"/>
            </a:lvl5pPr>
            <a:lvl6pPr marL="2520086" indent="0">
              <a:buNone/>
              <a:defRPr sz="1764" b="1"/>
            </a:lvl6pPr>
            <a:lvl7pPr marL="3024104" indent="0">
              <a:buNone/>
              <a:defRPr sz="1764" b="1"/>
            </a:lvl7pPr>
            <a:lvl8pPr marL="3528121" indent="0">
              <a:buNone/>
              <a:defRPr sz="1764" b="1"/>
            </a:lvl8pPr>
            <a:lvl9pPr marL="4032138" indent="0">
              <a:buNone/>
              <a:defRPr sz="1764" b="1"/>
            </a:lvl9pPr>
          </a:lstStyle>
          <a:p>
            <a:pPr lvl="0"/>
            <a:r>
              <a:rPr lang="es-ES_tradnl"/>
              <a:t>Haga clic para modificar el estilo de texto del patrón</a:t>
            </a:r>
          </a:p>
        </p:txBody>
      </p:sp>
      <p:sp>
        <p:nvSpPr>
          <p:cNvPr id="6" name="Content Placeholder 5"/>
          <p:cNvSpPr>
            <a:spLocks noGrp="1"/>
          </p:cNvSpPr>
          <p:nvPr>
            <p:ph sz="quarter" idx="4"/>
          </p:nvPr>
        </p:nvSpPr>
        <p:spPr>
          <a:xfrm>
            <a:off x="5103317" y="2827487"/>
            <a:ext cx="4285579" cy="415880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7" name="Date Placeholder 6"/>
          <p:cNvSpPr>
            <a:spLocks noGrp="1"/>
          </p:cNvSpPr>
          <p:nvPr>
            <p:ph type="dt" sz="half" idx="10"/>
          </p:nvPr>
        </p:nvSpPr>
        <p:spPr/>
        <p:txBody>
          <a:bodyPr/>
          <a:lstStyle/>
          <a:p>
            <a:fld id="{754AD3D8-53B9-CE4A-9EB2-007BCA2E6F53}" type="datetimeFigureOut">
              <a:rPr lang="es-ES_tradnl" smtClean="0"/>
              <a:t>13/02/2019</a:t>
            </a:fld>
            <a:endParaRPr lang="es-ES_tradnl"/>
          </a:p>
        </p:txBody>
      </p:sp>
      <p:sp>
        <p:nvSpPr>
          <p:cNvPr id="8" name="Footer Placeholder 7"/>
          <p:cNvSpPr>
            <a:spLocks noGrp="1"/>
          </p:cNvSpPr>
          <p:nvPr>
            <p:ph type="ftr" sz="quarter" idx="11"/>
          </p:nvPr>
        </p:nvSpPr>
        <p:spPr/>
        <p:txBody>
          <a:bodyPr/>
          <a:lstStyle/>
          <a:p>
            <a:endParaRPr lang="es-ES_tradnl"/>
          </a:p>
        </p:txBody>
      </p:sp>
      <p:sp>
        <p:nvSpPr>
          <p:cNvPr id="9" name="Slide Number Placeholder 8"/>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344319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dirty="0"/>
          </a:p>
        </p:txBody>
      </p:sp>
      <p:sp>
        <p:nvSpPr>
          <p:cNvPr id="3" name="Date Placeholder 2"/>
          <p:cNvSpPr>
            <a:spLocks noGrp="1"/>
          </p:cNvSpPr>
          <p:nvPr>
            <p:ph type="dt" sz="half" idx="10"/>
          </p:nvPr>
        </p:nvSpPr>
        <p:spPr/>
        <p:txBody>
          <a:bodyPr/>
          <a:lstStyle/>
          <a:p>
            <a:fld id="{754AD3D8-53B9-CE4A-9EB2-007BCA2E6F53}" type="datetimeFigureOut">
              <a:rPr lang="es-ES_tradnl" smtClean="0"/>
              <a:t>13/02/2019</a:t>
            </a:fld>
            <a:endParaRPr lang="es-ES_tradnl"/>
          </a:p>
        </p:txBody>
      </p:sp>
      <p:sp>
        <p:nvSpPr>
          <p:cNvPr id="4" name="Footer Placeholder 3"/>
          <p:cNvSpPr>
            <a:spLocks noGrp="1"/>
          </p:cNvSpPr>
          <p:nvPr>
            <p:ph type="ftr" sz="quarter" idx="11"/>
          </p:nvPr>
        </p:nvSpPr>
        <p:spPr/>
        <p:txBody>
          <a:bodyPr/>
          <a:lstStyle/>
          <a:p>
            <a:endParaRPr lang="es-ES_tradnl"/>
          </a:p>
        </p:txBody>
      </p:sp>
      <p:sp>
        <p:nvSpPr>
          <p:cNvPr id="5" name="Slide Number Placeholder 4"/>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024060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4AD3D8-53B9-CE4A-9EB2-007BCA2E6F53}" type="datetimeFigureOut">
              <a:rPr lang="es-ES_tradnl" smtClean="0"/>
              <a:t>13/02/2019</a:t>
            </a:fld>
            <a:endParaRPr lang="es-ES_tradnl"/>
          </a:p>
        </p:txBody>
      </p:sp>
      <p:sp>
        <p:nvSpPr>
          <p:cNvPr id="3" name="Footer Placeholder 2"/>
          <p:cNvSpPr>
            <a:spLocks noGrp="1"/>
          </p:cNvSpPr>
          <p:nvPr>
            <p:ph type="ftr" sz="quarter" idx="11"/>
          </p:nvPr>
        </p:nvSpPr>
        <p:spPr/>
        <p:txBody>
          <a:bodyPr/>
          <a:lstStyle/>
          <a:p>
            <a:endParaRPr lang="es-ES_tradnl"/>
          </a:p>
        </p:txBody>
      </p:sp>
      <p:sp>
        <p:nvSpPr>
          <p:cNvPr id="4" name="Slide Number Placeholder 3"/>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4550445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94356" y="516043"/>
            <a:ext cx="3251264" cy="1806152"/>
          </a:xfrm>
        </p:spPr>
        <p:txBody>
          <a:bodyPr anchor="b"/>
          <a:lstStyle>
            <a:lvl1pPr>
              <a:defRPr sz="3528"/>
            </a:lvl1pPr>
          </a:lstStyle>
          <a:p>
            <a:r>
              <a:rPr lang="es-ES_tradnl"/>
              <a:t>Clic para editar título</a:t>
            </a:r>
            <a:endParaRPr lang="en-US" dirty="0"/>
          </a:p>
        </p:txBody>
      </p:sp>
      <p:sp>
        <p:nvSpPr>
          <p:cNvPr id="3" name="Content Placeholder 2"/>
          <p:cNvSpPr>
            <a:spLocks noGrp="1"/>
          </p:cNvSpPr>
          <p:nvPr>
            <p:ph idx="1"/>
          </p:nvPr>
        </p:nvSpPr>
        <p:spPr>
          <a:xfrm>
            <a:off x="4285579" y="1114512"/>
            <a:ext cx="5103316" cy="5500879"/>
          </a:xfrm>
        </p:spPr>
        <p:txBody>
          <a:bodyPr/>
          <a:lstStyle>
            <a:lvl1pPr>
              <a:defRPr sz="3528"/>
            </a:lvl1pPr>
            <a:lvl2pPr>
              <a:defRPr sz="3087"/>
            </a:lvl2pPr>
            <a:lvl3pPr>
              <a:defRPr sz="2646"/>
            </a:lvl3pPr>
            <a:lvl4pPr>
              <a:defRPr sz="2205"/>
            </a:lvl4pPr>
            <a:lvl5pPr>
              <a:defRPr sz="2205"/>
            </a:lvl5pPr>
            <a:lvl6pPr>
              <a:defRPr sz="2205"/>
            </a:lvl6pPr>
            <a:lvl7pPr>
              <a:defRPr sz="2205"/>
            </a:lvl7pPr>
            <a:lvl8pPr>
              <a:defRPr sz="2205"/>
            </a:lvl8pPr>
            <a:lvl9pPr>
              <a:defRPr sz="2205"/>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Text Placeholder 3"/>
          <p:cNvSpPr>
            <a:spLocks noGrp="1"/>
          </p:cNvSpPr>
          <p:nvPr>
            <p:ph type="body" sz="half" idx="2"/>
          </p:nvPr>
        </p:nvSpPr>
        <p:spPr>
          <a:xfrm>
            <a:off x="694356" y="2322195"/>
            <a:ext cx="3251264" cy="4302153"/>
          </a:xfrm>
        </p:spPr>
        <p:txBody>
          <a:bodyPr/>
          <a:lstStyle>
            <a:lvl1pPr marL="0" indent="0">
              <a:buNone/>
              <a:defRPr sz="1764"/>
            </a:lvl1pPr>
            <a:lvl2pPr marL="504017" indent="0">
              <a:buNone/>
              <a:defRPr sz="1543"/>
            </a:lvl2pPr>
            <a:lvl3pPr marL="1008035" indent="0">
              <a:buNone/>
              <a:defRPr sz="1323"/>
            </a:lvl3pPr>
            <a:lvl4pPr marL="1512052" indent="0">
              <a:buNone/>
              <a:defRPr sz="1102"/>
            </a:lvl4pPr>
            <a:lvl5pPr marL="2016069" indent="0">
              <a:buNone/>
              <a:defRPr sz="1102"/>
            </a:lvl5pPr>
            <a:lvl6pPr marL="2520086" indent="0">
              <a:buNone/>
              <a:defRPr sz="1102"/>
            </a:lvl6pPr>
            <a:lvl7pPr marL="3024104" indent="0">
              <a:buNone/>
              <a:defRPr sz="1102"/>
            </a:lvl7pPr>
            <a:lvl8pPr marL="3528121" indent="0">
              <a:buNone/>
              <a:defRPr sz="1102"/>
            </a:lvl8pPr>
            <a:lvl9pPr marL="4032138" indent="0">
              <a:buNone/>
              <a:defRPr sz="1102"/>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fld id="{754AD3D8-53B9-CE4A-9EB2-007BCA2E6F53}" type="datetimeFigureOut">
              <a:rPr lang="es-ES_tradnl" smtClean="0"/>
              <a:t>13/02/2019</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537934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94356" y="516043"/>
            <a:ext cx="3251264" cy="1806152"/>
          </a:xfrm>
        </p:spPr>
        <p:txBody>
          <a:bodyPr anchor="b"/>
          <a:lstStyle>
            <a:lvl1pPr>
              <a:defRPr sz="3528"/>
            </a:lvl1pPr>
          </a:lstStyle>
          <a:p>
            <a:r>
              <a:rPr lang="es-ES_tradnl"/>
              <a:t>Clic para editar título</a:t>
            </a:r>
            <a:endParaRPr lang="en-US" dirty="0"/>
          </a:p>
        </p:txBody>
      </p:sp>
      <p:sp>
        <p:nvSpPr>
          <p:cNvPr id="3" name="Picture Placeholder 2"/>
          <p:cNvSpPr>
            <a:spLocks noGrp="1" noChangeAspect="1"/>
          </p:cNvSpPr>
          <p:nvPr>
            <p:ph type="pic" idx="1"/>
          </p:nvPr>
        </p:nvSpPr>
        <p:spPr>
          <a:xfrm>
            <a:off x="4285579" y="1114512"/>
            <a:ext cx="5103316" cy="5500879"/>
          </a:xfrm>
        </p:spPr>
        <p:txBody>
          <a:bodyPr anchor="t"/>
          <a:lstStyle>
            <a:lvl1pPr marL="0" indent="0">
              <a:buNone/>
              <a:defRPr sz="3528"/>
            </a:lvl1pPr>
            <a:lvl2pPr marL="504017" indent="0">
              <a:buNone/>
              <a:defRPr sz="3087"/>
            </a:lvl2pPr>
            <a:lvl3pPr marL="1008035" indent="0">
              <a:buNone/>
              <a:defRPr sz="2646"/>
            </a:lvl3pPr>
            <a:lvl4pPr marL="1512052" indent="0">
              <a:buNone/>
              <a:defRPr sz="2205"/>
            </a:lvl4pPr>
            <a:lvl5pPr marL="2016069" indent="0">
              <a:buNone/>
              <a:defRPr sz="2205"/>
            </a:lvl5pPr>
            <a:lvl6pPr marL="2520086" indent="0">
              <a:buNone/>
              <a:defRPr sz="2205"/>
            </a:lvl6pPr>
            <a:lvl7pPr marL="3024104" indent="0">
              <a:buNone/>
              <a:defRPr sz="2205"/>
            </a:lvl7pPr>
            <a:lvl8pPr marL="3528121" indent="0">
              <a:buNone/>
              <a:defRPr sz="2205"/>
            </a:lvl8pPr>
            <a:lvl9pPr marL="4032138" indent="0">
              <a:buNone/>
              <a:defRPr sz="2205"/>
            </a:lvl9pPr>
          </a:lstStyle>
          <a:p>
            <a:r>
              <a:rPr lang="es-ES_tradnl"/>
              <a:t>Arrastre la imagen al marcador de posición o haga clic en el icono para agregarla</a:t>
            </a:r>
            <a:endParaRPr lang="en-US" dirty="0"/>
          </a:p>
        </p:txBody>
      </p:sp>
      <p:sp>
        <p:nvSpPr>
          <p:cNvPr id="4" name="Text Placeholder 3"/>
          <p:cNvSpPr>
            <a:spLocks noGrp="1"/>
          </p:cNvSpPr>
          <p:nvPr>
            <p:ph type="body" sz="half" idx="2"/>
          </p:nvPr>
        </p:nvSpPr>
        <p:spPr>
          <a:xfrm>
            <a:off x="694356" y="2322195"/>
            <a:ext cx="3251264" cy="4302153"/>
          </a:xfrm>
        </p:spPr>
        <p:txBody>
          <a:bodyPr/>
          <a:lstStyle>
            <a:lvl1pPr marL="0" indent="0">
              <a:buNone/>
              <a:defRPr sz="1764"/>
            </a:lvl1pPr>
            <a:lvl2pPr marL="504017" indent="0">
              <a:buNone/>
              <a:defRPr sz="1543"/>
            </a:lvl2pPr>
            <a:lvl3pPr marL="1008035" indent="0">
              <a:buNone/>
              <a:defRPr sz="1323"/>
            </a:lvl3pPr>
            <a:lvl4pPr marL="1512052" indent="0">
              <a:buNone/>
              <a:defRPr sz="1102"/>
            </a:lvl4pPr>
            <a:lvl5pPr marL="2016069" indent="0">
              <a:buNone/>
              <a:defRPr sz="1102"/>
            </a:lvl5pPr>
            <a:lvl6pPr marL="2520086" indent="0">
              <a:buNone/>
              <a:defRPr sz="1102"/>
            </a:lvl6pPr>
            <a:lvl7pPr marL="3024104" indent="0">
              <a:buNone/>
              <a:defRPr sz="1102"/>
            </a:lvl7pPr>
            <a:lvl8pPr marL="3528121" indent="0">
              <a:buNone/>
              <a:defRPr sz="1102"/>
            </a:lvl8pPr>
            <a:lvl9pPr marL="4032138" indent="0">
              <a:buNone/>
              <a:defRPr sz="1102"/>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fld id="{754AD3D8-53B9-CE4A-9EB2-007BCA2E6F53}" type="datetimeFigureOut">
              <a:rPr lang="es-ES_tradnl" smtClean="0"/>
              <a:t>13/02/2019</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9445207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3043" y="412120"/>
            <a:ext cx="8694539" cy="1496168"/>
          </a:xfrm>
          <a:prstGeom prst="rect">
            <a:avLst/>
          </a:prstGeom>
        </p:spPr>
        <p:txBody>
          <a:bodyPr vert="horz" lIns="91440" tIns="45720" rIns="91440" bIns="45720" rtlCol="0" anchor="ctr">
            <a:normAutofit/>
          </a:bodyPr>
          <a:lstStyle/>
          <a:p>
            <a:r>
              <a:rPr lang="es-ES_tradnl"/>
              <a:t>Clic para editar título</a:t>
            </a:r>
            <a:endParaRPr lang="en-US" dirty="0"/>
          </a:p>
        </p:txBody>
      </p:sp>
      <p:sp>
        <p:nvSpPr>
          <p:cNvPr id="3" name="Text Placeholder 2"/>
          <p:cNvSpPr>
            <a:spLocks noGrp="1"/>
          </p:cNvSpPr>
          <p:nvPr>
            <p:ph type="body" idx="1"/>
          </p:nvPr>
        </p:nvSpPr>
        <p:spPr>
          <a:xfrm>
            <a:off x="693043" y="2060590"/>
            <a:ext cx="8694539" cy="4911371"/>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2"/>
          </p:nvPr>
        </p:nvSpPr>
        <p:spPr>
          <a:xfrm>
            <a:off x="693043" y="7174437"/>
            <a:ext cx="2268141" cy="412118"/>
          </a:xfrm>
          <a:prstGeom prst="rect">
            <a:avLst/>
          </a:prstGeom>
        </p:spPr>
        <p:txBody>
          <a:bodyPr vert="horz" lIns="91440" tIns="45720" rIns="91440" bIns="45720" rtlCol="0" anchor="ctr"/>
          <a:lstStyle>
            <a:lvl1pPr algn="l">
              <a:defRPr sz="1323">
                <a:solidFill>
                  <a:schemeClr val="tx1">
                    <a:tint val="75000"/>
                  </a:schemeClr>
                </a:solidFill>
              </a:defRPr>
            </a:lvl1pPr>
          </a:lstStyle>
          <a:p>
            <a:fld id="{754AD3D8-53B9-CE4A-9EB2-007BCA2E6F53}" type="datetimeFigureOut">
              <a:rPr lang="es-ES_tradnl" smtClean="0"/>
              <a:t>13/02/2019</a:t>
            </a:fld>
            <a:endParaRPr lang="es-ES_tradnl"/>
          </a:p>
        </p:txBody>
      </p:sp>
      <p:sp>
        <p:nvSpPr>
          <p:cNvPr id="5" name="Footer Placeholder 4"/>
          <p:cNvSpPr>
            <a:spLocks noGrp="1"/>
          </p:cNvSpPr>
          <p:nvPr>
            <p:ph type="ftr" sz="quarter" idx="3"/>
          </p:nvPr>
        </p:nvSpPr>
        <p:spPr>
          <a:xfrm>
            <a:off x="3339207" y="7174437"/>
            <a:ext cx="3402211" cy="412118"/>
          </a:xfrm>
          <a:prstGeom prst="rect">
            <a:avLst/>
          </a:prstGeom>
        </p:spPr>
        <p:txBody>
          <a:bodyPr vert="horz" lIns="91440" tIns="45720" rIns="91440" bIns="45720" rtlCol="0" anchor="ctr"/>
          <a:lstStyle>
            <a:lvl1pPr algn="ctr">
              <a:defRPr sz="1323">
                <a:solidFill>
                  <a:schemeClr val="tx1">
                    <a:tint val="75000"/>
                  </a:schemeClr>
                </a:solidFill>
              </a:defRPr>
            </a:lvl1pPr>
          </a:lstStyle>
          <a:p>
            <a:endParaRPr lang="es-ES_tradnl"/>
          </a:p>
        </p:txBody>
      </p:sp>
      <p:sp>
        <p:nvSpPr>
          <p:cNvPr id="6" name="Slide Number Placeholder 5"/>
          <p:cNvSpPr>
            <a:spLocks noGrp="1"/>
          </p:cNvSpPr>
          <p:nvPr>
            <p:ph type="sldNum" sz="quarter" idx="4"/>
          </p:nvPr>
        </p:nvSpPr>
        <p:spPr>
          <a:xfrm>
            <a:off x="7119441" y="7174437"/>
            <a:ext cx="2268141" cy="412118"/>
          </a:xfrm>
          <a:prstGeom prst="rect">
            <a:avLst/>
          </a:prstGeom>
        </p:spPr>
        <p:txBody>
          <a:bodyPr vert="horz" lIns="91440" tIns="45720" rIns="91440" bIns="45720" rtlCol="0" anchor="ctr"/>
          <a:lstStyle>
            <a:lvl1pPr algn="r">
              <a:defRPr sz="1323">
                <a:solidFill>
                  <a:schemeClr val="tx1">
                    <a:tint val="75000"/>
                  </a:schemeClr>
                </a:solidFill>
              </a:defRPr>
            </a:lvl1p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6274650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008035" rtl="0" eaLnBrk="1" latinLnBrk="0" hangingPunct="1">
        <a:lnSpc>
          <a:spcPct val="90000"/>
        </a:lnSpc>
        <a:spcBef>
          <a:spcPct val="0"/>
        </a:spcBef>
        <a:buNone/>
        <a:defRPr sz="4851" kern="1200">
          <a:solidFill>
            <a:schemeClr val="tx1"/>
          </a:solidFill>
          <a:latin typeface="+mj-lt"/>
          <a:ea typeface="+mj-ea"/>
          <a:cs typeface="+mj-cs"/>
        </a:defRPr>
      </a:lvl1pPr>
    </p:titleStyle>
    <p:bodyStyle>
      <a:lvl1pPr marL="252009" indent="-252009" algn="l" defTabSz="1008035" rtl="0" eaLnBrk="1" latinLnBrk="0" hangingPunct="1">
        <a:lnSpc>
          <a:spcPct val="90000"/>
        </a:lnSpc>
        <a:spcBef>
          <a:spcPts val="1102"/>
        </a:spcBef>
        <a:buFont typeface="Arial" panose="020B0604020202020204" pitchFamily="34" charset="0"/>
        <a:buChar char="•"/>
        <a:defRPr sz="3087" kern="1200">
          <a:solidFill>
            <a:schemeClr val="tx1"/>
          </a:solidFill>
          <a:latin typeface="+mn-lt"/>
          <a:ea typeface="+mn-ea"/>
          <a:cs typeface="+mn-cs"/>
        </a:defRPr>
      </a:lvl1pPr>
      <a:lvl2pPr marL="756026" indent="-252009" algn="l" defTabSz="1008035"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60043" indent="-252009" algn="l" defTabSz="1008035"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4060"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8078"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2095"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6112"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80130"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4147"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8035" rtl="0" eaLnBrk="1" latinLnBrk="0" hangingPunct="1">
        <a:defRPr sz="1984" kern="1200">
          <a:solidFill>
            <a:schemeClr val="tx1"/>
          </a:solidFill>
          <a:latin typeface="+mn-lt"/>
          <a:ea typeface="+mn-ea"/>
          <a:cs typeface="+mn-cs"/>
        </a:defRPr>
      </a:lvl1pPr>
      <a:lvl2pPr marL="504017" algn="l" defTabSz="1008035" rtl="0" eaLnBrk="1" latinLnBrk="0" hangingPunct="1">
        <a:defRPr sz="1984" kern="1200">
          <a:solidFill>
            <a:schemeClr val="tx1"/>
          </a:solidFill>
          <a:latin typeface="+mn-lt"/>
          <a:ea typeface="+mn-ea"/>
          <a:cs typeface="+mn-cs"/>
        </a:defRPr>
      </a:lvl2pPr>
      <a:lvl3pPr marL="1008035" algn="l" defTabSz="1008035" rtl="0" eaLnBrk="1" latinLnBrk="0" hangingPunct="1">
        <a:defRPr sz="1984" kern="1200">
          <a:solidFill>
            <a:schemeClr val="tx1"/>
          </a:solidFill>
          <a:latin typeface="+mn-lt"/>
          <a:ea typeface="+mn-ea"/>
          <a:cs typeface="+mn-cs"/>
        </a:defRPr>
      </a:lvl3pPr>
      <a:lvl4pPr marL="1512052" algn="l" defTabSz="1008035" rtl="0" eaLnBrk="1" latinLnBrk="0" hangingPunct="1">
        <a:defRPr sz="1984" kern="1200">
          <a:solidFill>
            <a:schemeClr val="tx1"/>
          </a:solidFill>
          <a:latin typeface="+mn-lt"/>
          <a:ea typeface="+mn-ea"/>
          <a:cs typeface="+mn-cs"/>
        </a:defRPr>
      </a:lvl4pPr>
      <a:lvl5pPr marL="2016069" algn="l" defTabSz="1008035" rtl="0" eaLnBrk="1" latinLnBrk="0" hangingPunct="1">
        <a:defRPr sz="1984" kern="1200">
          <a:solidFill>
            <a:schemeClr val="tx1"/>
          </a:solidFill>
          <a:latin typeface="+mn-lt"/>
          <a:ea typeface="+mn-ea"/>
          <a:cs typeface="+mn-cs"/>
        </a:defRPr>
      </a:lvl5pPr>
      <a:lvl6pPr marL="2520086" algn="l" defTabSz="1008035" rtl="0" eaLnBrk="1" latinLnBrk="0" hangingPunct="1">
        <a:defRPr sz="1984" kern="1200">
          <a:solidFill>
            <a:schemeClr val="tx1"/>
          </a:solidFill>
          <a:latin typeface="+mn-lt"/>
          <a:ea typeface="+mn-ea"/>
          <a:cs typeface="+mn-cs"/>
        </a:defRPr>
      </a:lvl6pPr>
      <a:lvl7pPr marL="3024104" algn="l" defTabSz="1008035" rtl="0" eaLnBrk="1" latinLnBrk="0" hangingPunct="1">
        <a:defRPr sz="1984" kern="1200">
          <a:solidFill>
            <a:schemeClr val="tx1"/>
          </a:solidFill>
          <a:latin typeface="+mn-lt"/>
          <a:ea typeface="+mn-ea"/>
          <a:cs typeface="+mn-cs"/>
        </a:defRPr>
      </a:lvl7pPr>
      <a:lvl8pPr marL="3528121" algn="l" defTabSz="1008035" rtl="0" eaLnBrk="1" latinLnBrk="0" hangingPunct="1">
        <a:defRPr sz="1984" kern="1200">
          <a:solidFill>
            <a:schemeClr val="tx1"/>
          </a:solidFill>
          <a:latin typeface="+mn-lt"/>
          <a:ea typeface="+mn-ea"/>
          <a:cs typeface="+mn-cs"/>
        </a:defRPr>
      </a:lvl8pPr>
      <a:lvl9pPr marL="4032138" algn="l" defTabSz="1008035" rtl="0" eaLnBrk="1" latinLnBrk="0" hangingPunct="1">
        <a:defRPr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google.com.mx/url?sa=i&amp;rct=j&amp;q=&amp;esrc=s&amp;frm=1&amp;source=images&amp;cd=&amp;cad=rja&amp;uact=8&amp;ved=0CAcQjRxqFQoTCOicpM-JhMkCFYk1PgodYSsHvQ&amp;url=http://es.slideshare.net/anadicveracruz/taller-del-programa-de-estimulos-de-inovaccin-2011&amp;psig=AFQjCNHxovhO0vPwwMRgiV1Y1eWndh1mLA&amp;ust=1447183393726545" TargetMode="Externa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 Id="rId5" Type="http://schemas.openxmlformats.org/officeDocument/2006/relationships/image" Target="../media/image10.jpg"/><Relationship Id="rId4" Type="http://schemas.openxmlformats.org/officeDocument/2006/relationships/image" Target="../media/image9.emf"/></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persona, texto, interior&#10;&#10;&#10;&#10;Descripción generada automáticamente">
            <a:extLst>
              <a:ext uri="{FF2B5EF4-FFF2-40B4-BE49-F238E27FC236}">
                <a16:creationId xmlns:a16="http://schemas.microsoft.com/office/drawing/2014/main" id="{2A04419B-6BB4-3B49-824D-F0A49BD703B5}"/>
              </a:ext>
            </a:extLst>
          </p:cNvPr>
          <p:cNvPicPr>
            <a:picLocks noChangeAspect="1"/>
          </p:cNvPicPr>
          <p:nvPr/>
        </p:nvPicPr>
        <p:blipFill>
          <a:blip r:embed="rId2"/>
          <a:stretch>
            <a:fillRect/>
          </a:stretch>
        </p:blipFill>
        <p:spPr>
          <a:xfrm>
            <a:off x="0" y="0"/>
            <a:ext cx="10080625" cy="7740650"/>
          </a:xfrm>
          <a:prstGeom prst="rect">
            <a:avLst/>
          </a:prstGeom>
        </p:spPr>
      </p:pic>
    </p:spTree>
    <p:extLst>
      <p:ext uri="{BB962C8B-B14F-4D97-AF65-F5344CB8AC3E}">
        <p14:creationId xmlns:p14="http://schemas.microsoft.com/office/powerpoint/2010/main" val="15261747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7557" y="412120"/>
            <a:ext cx="6800025" cy="1496168"/>
          </a:xfrm>
        </p:spPr>
        <p:txBody>
          <a:bodyPr>
            <a:normAutofit/>
          </a:bodyPr>
          <a:lstStyle/>
          <a:p>
            <a:pPr lvl="0" algn="ctr"/>
            <a:r>
              <a:rPr lang="es-MX" sz="3200" b="1" dirty="0" smtClean="0"/>
              <a:t>LA INNOVACIÓN Y LAS CADENAS GLOBALES DE VALOR </a:t>
            </a:r>
            <a:endParaRPr lang="es-ES" sz="3200" dirty="0"/>
          </a:p>
        </p:txBody>
      </p:sp>
      <p:sp>
        <p:nvSpPr>
          <p:cNvPr id="4" name="Marcador de contenido 3"/>
          <p:cNvSpPr>
            <a:spLocks noGrp="1"/>
          </p:cNvSpPr>
          <p:nvPr>
            <p:ph sz="half" idx="2"/>
          </p:nvPr>
        </p:nvSpPr>
        <p:spPr>
          <a:xfrm>
            <a:off x="2587557" y="1908288"/>
            <a:ext cx="6800025" cy="5670383"/>
          </a:xfrm>
        </p:spPr>
        <p:txBody>
          <a:bodyPr>
            <a:normAutofit/>
          </a:bodyPr>
          <a:lstStyle/>
          <a:p>
            <a:pPr algn="just"/>
            <a:r>
              <a:rPr lang="es-MX" sz="2000" dirty="0" smtClean="0"/>
              <a:t>La Investigaciòn </a:t>
            </a:r>
            <a:r>
              <a:rPr lang="es-MX" sz="2000" dirty="0"/>
              <a:t>&amp; Desarrollo, </a:t>
            </a:r>
            <a:r>
              <a:rPr lang="es-MX" sz="2000" dirty="0" smtClean="0"/>
              <a:t>repercute </a:t>
            </a:r>
            <a:r>
              <a:rPr lang="es-MX" sz="2000" dirty="0"/>
              <a:t>en innovación e impulso a sectores estratégicos como lo es la cadena de fabricación del chocolate, que va desde insumos e investigaciòn, cultivo, cosecha, fermentación y secado, comercialización, exportación, tostado, molienda, prensado, fabricación del chocolate, hasta el consumo</a:t>
            </a:r>
            <a:r>
              <a:rPr lang="es-MX" sz="2000" dirty="0" smtClean="0"/>
              <a:t>.</a:t>
            </a:r>
          </a:p>
          <a:p>
            <a:pPr marL="0" indent="0" algn="just">
              <a:buNone/>
            </a:pPr>
            <a:endParaRPr lang="es-ES" sz="2000" dirty="0"/>
          </a:p>
          <a:p>
            <a:pPr algn="just"/>
            <a:r>
              <a:rPr lang="es-MX" sz="2000" dirty="0" smtClean="0"/>
              <a:t>Cada </a:t>
            </a:r>
            <a:r>
              <a:rPr lang="es-MX" sz="2000" dirty="0"/>
              <a:t>proceso repercute en la calidad, precio y competitividad del producto en mercados nacionales y extranjeros</a:t>
            </a:r>
            <a:r>
              <a:rPr lang="es-MX" sz="2000" dirty="0" smtClean="0"/>
              <a:t>.</a:t>
            </a:r>
            <a:endParaRPr lang="es-ES" sz="2000" dirty="0" smtClean="0"/>
          </a:p>
          <a:p>
            <a:pPr marL="0" indent="0" algn="just">
              <a:buNone/>
            </a:pPr>
            <a:r>
              <a:rPr lang="es-MX" sz="6600" dirty="0" smtClean="0"/>
              <a:t> </a:t>
            </a:r>
            <a:endParaRPr lang="es-ES" sz="6600" dirty="0" smtClean="0"/>
          </a:p>
          <a:p>
            <a:pPr marL="0" indent="0" algn="just">
              <a:buNone/>
            </a:pPr>
            <a:endParaRPr lang="es-ES" sz="4000" dirty="0"/>
          </a:p>
          <a:p>
            <a:pPr marL="0" indent="0">
              <a:buNone/>
            </a:pPr>
            <a:endParaRPr lang="es-ES_tradnl" sz="1600" dirty="0"/>
          </a:p>
        </p:txBody>
      </p:sp>
    </p:spTree>
    <p:extLst>
      <p:ext uri="{BB962C8B-B14F-4D97-AF65-F5344CB8AC3E}">
        <p14:creationId xmlns:p14="http://schemas.microsoft.com/office/powerpoint/2010/main" val="41750378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7557" y="412120"/>
            <a:ext cx="6800025" cy="1496168"/>
          </a:xfrm>
        </p:spPr>
        <p:txBody>
          <a:bodyPr>
            <a:normAutofit/>
          </a:bodyPr>
          <a:lstStyle/>
          <a:p>
            <a:pPr algn="ctr"/>
            <a:r>
              <a:rPr lang="es-MX" sz="3200" b="1" dirty="0"/>
              <a:t>LA INNOVACIÓN Y LAS CADENAS GLOBALES DE VALOR </a:t>
            </a:r>
            <a:endParaRPr lang="es-ES_tradnl" sz="3200" dirty="0"/>
          </a:p>
        </p:txBody>
      </p:sp>
      <p:sp>
        <p:nvSpPr>
          <p:cNvPr id="4" name="Marcador de contenido 3"/>
          <p:cNvSpPr>
            <a:spLocks noGrp="1"/>
          </p:cNvSpPr>
          <p:nvPr>
            <p:ph sz="half" idx="2"/>
          </p:nvPr>
        </p:nvSpPr>
        <p:spPr>
          <a:xfrm>
            <a:off x="2587557" y="2060590"/>
            <a:ext cx="6800025" cy="4911371"/>
          </a:xfrm>
        </p:spPr>
        <p:txBody>
          <a:bodyPr>
            <a:normAutofit fontScale="40000" lnSpcReduction="20000"/>
          </a:bodyPr>
          <a:lstStyle/>
          <a:p>
            <a:pPr marL="0" indent="0" algn="just">
              <a:buNone/>
            </a:pPr>
            <a:r>
              <a:rPr lang="es-MX" sz="2400" dirty="0" smtClean="0"/>
              <a:t> </a:t>
            </a:r>
            <a:endParaRPr lang="es-ES" sz="2400" dirty="0"/>
          </a:p>
          <a:p>
            <a:pPr marL="0" indent="0">
              <a:buNone/>
            </a:pPr>
            <a:endParaRPr lang="es-ES_tradnl" sz="1600" dirty="0"/>
          </a:p>
        </p:txBody>
      </p:sp>
      <p:pic>
        <p:nvPicPr>
          <p:cNvPr id="5" name="Imagen 4" descr="http://image.slidesharecdn.com/2011feb11tallerpeiconacytingalfonsoanaya-110314114753-phpapp01/95/taller-del-programa-de-estimulos-de-inovaccin-2011-5-728.jpg?cb=1300103361">
            <a:hlinkClick r:id="rId2"/>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50858" y="2168315"/>
            <a:ext cx="6536724" cy="4695920"/>
          </a:xfrm>
          <a:prstGeom prst="rect">
            <a:avLst/>
          </a:prstGeom>
          <a:noFill/>
          <a:ln>
            <a:noFill/>
          </a:ln>
        </p:spPr>
      </p:pic>
      <p:sp>
        <p:nvSpPr>
          <p:cNvPr id="6" name="Subtítulo 2"/>
          <p:cNvSpPr>
            <a:spLocks noGrp="1"/>
          </p:cNvSpPr>
          <p:nvPr>
            <p:ph idx="1"/>
          </p:nvPr>
        </p:nvSpPr>
        <p:spPr>
          <a:xfrm>
            <a:off x="3272005" y="6602278"/>
            <a:ext cx="6115577" cy="1068892"/>
          </a:xfrm>
        </p:spPr>
        <p:txBody>
          <a:bodyPr>
            <a:normAutofit fontScale="40000" lnSpcReduction="20000"/>
          </a:bodyPr>
          <a:lstStyle/>
          <a:p>
            <a:pPr>
              <a:buFont typeface="Wingdings" panose="05000000000000000000" pitchFamily="2" charset="2"/>
              <a:buChar char="q"/>
            </a:pPr>
            <a:endParaRPr lang="es-MX" dirty="0"/>
          </a:p>
          <a:p>
            <a:pPr>
              <a:buFont typeface="Wingdings" panose="05000000000000000000" pitchFamily="2" charset="2"/>
              <a:buChar char="q"/>
            </a:pPr>
            <a:endParaRPr lang="es-MX" dirty="0"/>
          </a:p>
          <a:p>
            <a:pPr marL="0" indent="0">
              <a:buNone/>
            </a:pPr>
            <a:r>
              <a:rPr lang="es-ES" sz="5000" dirty="0"/>
              <a:t>Fuente: Consejo Nacional de Ciencia y </a:t>
            </a:r>
            <a:r>
              <a:rPr lang="es-ES" sz="5000" dirty="0" smtClean="0"/>
              <a:t>Tecnología 2011. </a:t>
            </a:r>
            <a:r>
              <a:rPr lang="es-ES" sz="5000" dirty="0">
                <a:solidFill>
                  <a:schemeClr val="bg1"/>
                </a:solidFill>
              </a:rPr>
              <a:t>(C</a:t>
            </a:r>
            <a:r>
              <a:rPr lang="es-ES" dirty="0">
                <a:solidFill>
                  <a:schemeClr val="bg1"/>
                </a:solidFill>
              </a:rPr>
              <a:t>ONACYT).</a:t>
            </a:r>
          </a:p>
          <a:p>
            <a:pPr marL="0" indent="0">
              <a:buNone/>
            </a:pPr>
            <a:endParaRPr lang="es-MX" dirty="0"/>
          </a:p>
        </p:txBody>
      </p:sp>
    </p:spTree>
    <p:extLst>
      <p:ext uri="{BB962C8B-B14F-4D97-AF65-F5344CB8AC3E}">
        <p14:creationId xmlns:p14="http://schemas.microsoft.com/office/powerpoint/2010/main" val="33568622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7557" y="412120"/>
            <a:ext cx="6800025" cy="1496168"/>
          </a:xfrm>
        </p:spPr>
        <p:txBody>
          <a:bodyPr>
            <a:noAutofit/>
          </a:bodyPr>
          <a:lstStyle/>
          <a:p>
            <a:pPr algn="ctr"/>
            <a:r>
              <a:rPr lang="es-MX" sz="2800" b="1" dirty="0">
                <a:latin typeface="Times New Roman" panose="02020603050405020304" pitchFamily="18" charset="0"/>
                <a:cs typeface="Times New Roman" panose="02020603050405020304" pitchFamily="18" charset="0"/>
              </a:rPr>
              <a:t>INVESTIGACIÓN &amp; DESARROLLO, INNOVACIÓN Y CADENAS GLOBALES</a:t>
            </a:r>
            <a:r>
              <a:rPr lang="es-MX" sz="2000" dirty="0"/>
              <a:t>.</a:t>
            </a:r>
            <a:endParaRPr lang="es-ES_tradnl" sz="2400" dirty="0"/>
          </a:p>
        </p:txBody>
      </p:sp>
      <p:sp>
        <p:nvSpPr>
          <p:cNvPr id="4" name="Marcador de contenido 3"/>
          <p:cNvSpPr>
            <a:spLocks noGrp="1"/>
          </p:cNvSpPr>
          <p:nvPr>
            <p:ph sz="half" idx="2"/>
          </p:nvPr>
        </p:nvSpPr>
        <p:spPr>
          <a:xfrm>
            <a:off x="2587557" y="2060590"/>
            <a:ext cx="6800025" cy="4911371"/>
          </a:xfrm>
        </p:spPr>
        <p:txBody>
          <a:bodyPr>
            <a:normAutofit/>
          </a:bodyPr>
          <a:lstStyle/>
          <a:p>
            <a:pPr algn="just">
              <a:buFont typeface="Wingdings" pitchFamily="2" charset="2"/>
              <a:buChar char="§"/>
            </a:pPr>
            <a:r>
              <a:rPr lang="es-MX" sz="2400" dirty="0" smtClean="0"/>
              <a:t> </a:t>
            </a:r>
            <a:r>
              <a:rPr lang="es-MX" sz="2200" dirty="0"/>
              <a:t>De acuerdo con información de la OCDE del 2012, México es el que menos invierte en investigación y desarrollo entre ese grupo de países que la integran, aunque busca para 2018 llegar al 1 % de su PIB.  </a:t>
            </a:r>
          </a:p>
          <a:p>
            <a:pPr algn="just">
              <a:buFont typeface="Wingdings" pitchFamily="2" charset="2"/>
              <a:buChar char="§"/>
            </a:pPr>
            <a:r>
              <a:rPr lang="es-MX" sz="2200" dirty="0"/>
              <a:t>Estas cifras muestran la necesidad imperante por aumentar el valor de sus bienes comercializados, así como una gran posibilidad de lograrlo por medio del impulso a la investigación, el desarrollo y la innovación en los sectores de mayores conflictos. Por ello la importancia de la propuesta por medio de cadenas globales de valor, las cuales permiten una vinculación entre productores locales con empresas internacionales que potencialmente representan inversión, innovación, así como un flujo económico existente que ha sobrevivido en el tiempo.</a:t>
            </a:r>
            <a:endParaRPr lang="es-ES" sz="2200" dirty="0"/>
          </a:p>
          <a:p>
            <a:pPr marL="0" indent="0" algn="just">
              <a:buNone/>
            </a:pPr>
            <a:endParaRPr lang="es-ES" sz="2400" dirty="0"/>
          </a:p>
          <a:p>
            <a:pPr marL="0" indent="0">
              <a:buNone/>
            </a:pPr>
            <a:endParaRPr lang="es-ES_tradnl" sz="1600" dirty="0"/>
          </a:p>
        </p:txBody>
      </p:sp>
    </p:spTree>
    <p:extLst>
      <p:ext uri="{BB962C8B-B14F-4D97-AF65-F5344CB8AC3E}">
        <p14:creationId xmlns:p14="http://schemas.microsoft.com/office/powerpoint/2010/main" val="33367341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7557" y="412120"/>
            <a:ext cx="6800025" cy="1496168"/>
          </a:xfrm>
        </p:spPr>
        <p:txBody>
          <a:bodyPr>
            <a:noAutofit/>
          </a:bodyPr>
          <a:lstStyle/>
          <a:p>
            <a:pPr algn="ctr"/>
            <a:r>
              <a:rPr lang="es-MX" sz="3200" b="1" dirty="0">
                <a:latin typeface="Times New Roman" panose="02020603050405020304" pitchFamily="18" charset="0"/>
                <a:cs typeface="Times New Roman" panose="02020603050405020304" pitchFamily="18" charset="0"/>
              </a:rPr>
              <a:t>EL ENFOQUE DE LAS SONRISAS DE  LA INNOVACIÓN</a:t>
            </a:r>
            <a:endParaRPr lang="es-ES_tradnl" sz="3200" dirty="0"/>
          </a:p>
        </p:txBody>
      </p:sp>
      <p:sp>
        <p:nvSpPr>
          <p:cNvPr id="4" name="Marcador de contenido 3"/>
          <p:cNvSpPr>
            <a:spLocks noGrp="1"/>
          </p:cNvSpPr>
          <p:nvPr>
            <p:ph sz="half" idx="2"/>
          </p:nvPr>
        </p:nvSpPr>
        <p:spPr>
          <a:xfrm>
            <a:off x="2587557" y="2060590"/>
            <a:ext cx="6800025" cy="4911371"/>
          </a:xfrm>
        </p:spPr>
        <p:txBody>
          <a:bodyPr>
            <a:normAutofit lnSpcReduction="10000"/>
          </a:bodyPr>
          <a:lstStyle/>
          <a:p>
            <a:pPr>
              <a:buFont typeface="Wingdings" pitchFamily="2" charset="2"/>
              <a:buChar char="§"/>
            </a:pPr>
            <a:r>
              <a:rPr lang="es-MX" sz="2400" dirty="0" smtClean="0"/>
              <a:t> </a:t>
            </a:r>
            <a:r>
              <a:rPr lang="es-MX" sz="2200" dirty="0"/>
              <a:t>Las transformaciones en la comercialización de bienes agroalimentarios a las que se hace referencia en los años anteriores </a:t>
            </a:r>
            <a:r>
              <a:rPr lang="es-MX" sz="2200" dirty="0" smtClean="0"/>
              <a:t>han  </a:t>
            </a:r>
            <a:r>
              <a:rPr lang="es-MX" sz="2200" dirty="0"/>
              <a:t>tenido un importante soporte en un fuerte impulso a los procesos de innovación en las cadenas de valor, el cual no es homogéneo a lo largo de ella y en buena medida esta heterogeneidad está asociada a las asimetrías en la generación de valor, como lo propone Mudambi (2008) en la “sonrisa de la innovación” (Mudambi, 2008). </a:t>
            </a:r>
          </a:p>
          <a:p>
            <a:pPr>
              <a:buFont typeface="Wingdings" pitchFamily="2" charset="2"/>
              <a:buChar char="§"/>
            </a:pPr>
            <a:endParaRPr lang="es-MX" sz="2200" dirty="0"/>
          </a:p>
          <a:p>
            <a:pPr>
              <a:buFont typeface="Wingdings" pitchFamily="2" charset="2"/>
              <a:buChar char="§"/>
            </a:pPr>
            <a:r>
              <a:rPr lang="es-MX" sz="2200" dirty="0"/>
              <a:t>Esta muestra que, a lo largo de una cadena de valor, los eslabones al comienzo y al final desarrollan procesos de innovación de mayor intensidad que los eslabones intermedios, caracterizados por la producción masiva de los bienes, como se aprecia en la </a:t>
            </a:r>
            <a:r>
              <a:rPr lang="es-MX" sz="2200" dirty="0" smtClean="0"/>
              <a:t>figura siguiente.</a:t>
            </a:r>
            <a:endParaRPr lang="es-ES" sz="2200" dirty="0"/>
          </a:p>
          <a:p>
            <a:pPr marL="0" indent="0" algn="just">
              <a:buNone/>
            </a:pPr>
            <a:endParaRPr lang="es-ES" sz="2400" dirty="0"/>
          </a:p>
          <a:p>
            <a:pPr marL="0" indent="0">
              <a:buNone/>
            </a:pPr>
            <a:endParaRPr lang="es-ES_tradnl" sz="1600" dirty="0"/>
          </a:p>
        </p:txBody>
      </p:sp>
    </p:spTree>
    <p:extLst>
      <p:ext uri="{BB962C8B-B14F-4D97-AF65-F5344CB8AC3E}">
        <p14:creationId xmlns:p14="http://schemas.microsoft.com/office/powerpoint/2010/main" val="29122822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7557" y="412120"/>
            <a:ext cx="6800025" cy="1496168"/>
          </a:xfrm>
        </p:spPr>
        <p:txBody>
          <a:bodyPr>
            <a:noAutofit/>
          </a:bodyPr>
          <a:lstStyle/>
          <a:p>
            <a:pPr algn="ctr"/>
            <a:r>
              <a:rPr lang="es-MX" sz="3200" b="1" dirty="0">
                <a:latin typeface="Times New Roman" panose="02020603050405020304" pitchFamily="18" charset="0"/>
                <a:cs typeface="Times New Roman" panose="02020603050405020304" pitchFamily="18" charset="0"/>
              </a:rPr>
              <a:t>EL ENFOQUE DE LAS SONRISAS DE  LA INNOVACIÓN</a:t>
            </a:r>
            <a:r>
              <a:rPr lang="es-MX" sz="4000" b="1" dirty="0">
                <a:latin typeface="Times New Roman" panose="02020603050405020304" pitchFamily="18" charset="0"/>
                <a:cs typeface="Times New Roman" panose="02020603050405020304" pitchFamily="18" charset="0"/>
              </a:rPr>
              <a:t>.</a:t>
            </a:r>
            <a:endParaRPr lang="es-ES_tradnl" sz="3200" dirty="0"/>
          </a:p>
        </p:txBody>
      </p:sp>
      <p:sp>
        <p:nvSpPr>
          <p:cNvPr id="4" name="Marcador de contenido 3"/>
          <p:cNvSpPr>
            <a:spLocks noGrp="1"/>
          </p:cNvSpPr>
          <p:nvPr>
            <p:ph sz="half" idx="2"/>
          </p:nvPr>
        </p:nvSpPr>
        <p:spPr>
          <a:xfrm>
            <a:off x="2587557" y="2060590"/>
            <a:ext cx="6800025" cy="4911371"/>
          </a:xfrm>
        </p:spPr>
        <p:txBody>
          <a:bodyPr>
            <a:normAutofit fontScale="92500" lnSpcReduction="20000"/>
          </a:bodyPr>
          <a:lstStyle/>
          <a:p>
            <a:pPr marL="0" indent="0" algn="just">
              <a:buNone/>
            </a:pPr>
            <a:r>
              <a:rPr lang="es-MX" sz="2400" dirty="0" smtClean="0"/>
              <a:t> </a:t>
            </a:r>
            <a:endParaRPr lang="es-ES" sz="2400" dirty="0"/>
          </a:p>
          <a:p>
            <a:pPr marL="0" indent="0">
              <a:buNone/>
            </a:pPr>
            <a:endParaRPr lang="es-ES_tradnl" sz="1600" dirty="0"/>
          </a:p>
        </p:txBody>
      </p:sp>
      <p:sp>
        <p:nvSpPr>
          <p:cNvPr id="6" name="Subtítulo 2"/>
          <p:cNvSpPr>
            <a:spLocks noGrp="1"/>
          </p:cNvSpPr>
          <p:nvPr>
            <p:ph idx="1"/>
          </p:nvPr>
        </p:nvSpPr>
        <p:spPr>
          <a:xfrm>
            <a:off x="4358382" y="6413157"/>
            <a:ext cx="10058400" cy="444843"/>
          </a:xfrm>
        </p:spPr>
        <p:txBody>
          <a:bodyPr>
            <a:normAutofit fontScale="92500" lnSpcReduction="20000"/>
          </a:bodyPr>
          <a:lstStyle/>
          <a:p>
            <a:pPr marL="0" indent="0">
              <a:buNone/>
            </a:pPr>
            <a:r>
              <a:rPr lang="es-MX" sz="2200" dirty="0">
                <a:solidFill>
                  <a:schemeClr val="tx1"/>
                </a:solidFill>
              </a:rPr>
              <a:t>Fuente: </a:t>
            </a:r>
            <a:r>
              <a:rPr lang="es-MX" sz="2400" dirty="0">
                <a:solidFill>
                  <a:schemeClr val="tx1"/>
                </a:solidFill>
              </a:rPr>
              <a:t>Mudambi</a:t>
            </a:r>
            <a:r>
              <a:rPr lang="es-MX" sz="2200" dirty="0">
                <a:solidFill>
                  <a:schemeClr val="tx1"/>
                </a:solidFill>
              </a:rPr>
              <a:t>, 2008</a:t>
            </a:r>
            <a:r>
              <a:rPr lang="es-MX" dirty="0">
                <a:solidFill>
                  <a:schemeClr val="tx1"/>
                </a:solidFill>
              </a:rPr>
              <a:t>.</a:t>
            </a:r>
            <a:endParaRPr lang="es-ES" dirty="0">
              <a:solidFill>
                <a:schemeClr val="tx1"/>
              </a:solidFill>
            </a:endParaRPr>
          </a:p>
          <a:p>
            <a:pPr>
              <a:buFont typeface="Wingdings" panose="05000000000000000000" pitchFamily="2" charset="2"/>
              <a:buChar char="q"/>
            </a:pPr>
            <a:endParaRPr lang="es-ES" dirty="0">
              <a:solidFill>
                <a:schemeClr val="bg1"/>
              </a:solidFill>
              <a:latin typeface="Times New Roman" panose="02020603050405020304" pitchFamily="18" charset="0"/>
              <a:cs typeface="Times New Roman" panose="02020603050405020304" pitchFamily="18" charset="0"/>
            </a:endParaRPr>
          </a:p>
        </p:txBody>
      </p:sp>
      <p:pic>
        <p:nvPicPr>
          <p:cNvPr id="7" name="Imagen 6" descr="C:\Users\Mariana\Desktop\imagen 1.1.jpg"/>
          <p:cNvPicPr/>
          <p:nvPr/>
        </p:nvPicPr>
        <p:blipFill rotWithShape="1">
          <a:blip r:embed="rId2"/>
          <a:srcRect l="10057" r="13551" b="20837"/>
          <a:stretch/>
        </p:blipFill>
        <p:spPr bwMode="auto">
          <a:xfrm>
            <a:off x="2922814" y="2286001"/>
            <a:ext cx="6464768" cy="3673928"/>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940045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7557" y="412120"/>
            <a:ext cx="6800025" cy="1496168"/>
          </a:xfrm>
        </p:spPr>
        <p:txBody>
          <a:bodyPr>
            <a:normAutofit fontScale="90000"/>
          </a:bodyPr>
          <a:lstStyle/>
          <a:p>
            <a:pPr algn="ctr"/>
            <a:r>
              <a:rPr lang="es-MX" sz="3600" b="1" dirty="0">
                <a:latin typeface="Times New Roman" panose="02020603050405020304" pitchFamily="18" charset="0"/>
                <a:cs typeface="Times New Roman" panose="02020603050405020304" pitchFamily="18" charset="0"/>
              </a:rPr>
              <a:t>EL ENFOQUE DE LAS SONRISAS DE  LA INNOVACIÓN</a:t>
            </a:r>
            <a:r>
              <a:rPr lang="es-MX" sz="4400" b="1" dirty="0">
                <a:latin typeface="Times New Roman" panose="02020603050405020304" pitchFamily="18" charset="0"/>
                <a:cs typeface="Times New Roman" panose="02020603050405020304" pitchFamily="18" charset="0"/>
              </a:rPr>
              <a:t>.</a:t>
            </a:r>
            <a:endParaRPr lang="es-ES_tradnl" sz="4800" dirty="0"/>
          </a:p>
        </p:txBody>
      </p:sp>
      <p:sp>
        <p:nvSpPr>
          <p:cNvPr id="4" name="Marcador de contenido 3"/>
          <p:cNvSpPr>
            <a:spLocks noGrp="1"/>
          </p:cNvSpPr>
          <p:nvPr>
            <p:ph sz="half" idx="2"/>
          </p:nvPr>
        </p:nvSpPr>
        <p:spPr>
          <a:xfrm>
            <a:off x="2587557" y="2060590"/>
            <a:ext cx="6800025" cy="4911371"/>
          </a:xfrm>
        </p:spPr>
        <p:txBody>
          <a:bodyPr>
            <a:normAutofit/>
          </a:bodyPr>
          <a:lstStyle/>
          <a:p>
            <a:pPr algn="just">
              <a:buFont typeface="Wingdings" panose="05000000000000000000" pitchFamily="2" charset="2"/>
              <a:buChar char="q"/>
            </a:pPr>
            <a:r>
              <a:rPr lang="es-MX" sz="2000" dirty="0"/>
              <a:t>Un ecosistema de innovación se integra de todos aquellos elementos que propician su crecimiento, como lo son sus  recursos materiales entre ellos fondos, equipos e instalaciones; capital humano formado por estudiantes, profesores, </a:t>
            </a:r>
            <a:r>
              <a:rPr lang="es-MX" sz="2000" b="1" i="1" dirty="0"/>
              <a:t>funcionarios</a:t>
            </a:r>
            <a:r>
              <a:rPr lang="es-MX" sz="2000" dirty="0"/>
              <a:t>, investigadores y representantes de la industria, así como entidades institucionales como  son las </a:t>
            </a:r>
            <a:r>
              <a:rPr lang="es-MX" sz="2000" b="1" i="1" dirty="0"/>
              <a:t>universidades</a:t>
            </a:r>
            <a:r>
              <a:rPr lang="es-MX" sz="2000" dirty="0"/>
              <a:t>, colegios de ingeniería, escuelas de negocios, </a:t>
            </a:r>
            <a:r>
              <a:rPr lang="es-MX" sz="2000" b="1" i="1" dirty="0"/>
              <a:t>empresas</a:t>
            </a:r>
            <a:r>
              <a:rPr lang="es-MX" sz="2000" dirty="0"/>
              <a:t>, capitales de riesgo, institutos de investigación de la industria, universidades  federales o industriales compatibles, centros de excelencia, organizaciones de desarrollo económico y de asistencia empresarial estatales y / o locales; y finalmente, la financiación de agencias. </a:t>
            </a:r>
            <a:endParaRPr lang="es-ES" sz="2000" dirty="0"/>
          </a:p>
        </p:txBody>
      </p:sp>
    </p:spTree>
    <p:extLst>
      <p:ext uri="{BB962C8B-B14F-4D97-AF65-F5344CB8AC3E}">
        <p14:creationId xmlns:p14="http://schemas.microsoft.com/office/powerpoint/2010/main" val="2520926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7557" y="210642"/>
            <a:ext cx="6800025" cy="1496168"/>
          </a:xfrm>
        </p:spPr>
        <p:txBody>
          <a:bodyPr>
            <a:normAutofit fontScale="90000"/>
          </a:bodyPr>
          <a:lstStyle/>
          <a:p>
            <a:pPr algn="ctr"/>
            <a:r>
              <a:rPr lang="es-MX" sz="3600" b="1" dirty="0">
                <a:latin typeface="Times New Roman" panose="02020603050405020304" pitchFamily="18" charset="0"/>
                <a:cs typeface="Times New Roman" panose="02020603050405020304" pitchFamily="18" charset="0"/>
              </a:rPr>
              <a:t>EL ENFOQUE DE LAS SONRISAS DE  LA INNOVACIÓN</a:t>
            </a:r>
            <a:r>
              <a:rPr lang="es-MX" sz="4400" b="1" dirty="0">
                <a:latin typeface="Times New Roman" panose="02020603050405020304" pitchFamily="18" charset="0"/>
                <a:cs typeface="Times New Roman" panose="02020603050405020304" pitchFamily="18" charset="0"/>
              </a:rPr>
              <a:t>.</a:t>
            </a:r>
            <a:endParaRPr lang="es-ES_tradnl" sz="4800" dirty="0"/>
          </a:p>
        </p:txBody>
      </p:sp>
      <p:sp>
        <p:nvSpPr>
          <p:cNvPr id="4" name="Marcador de contenido 3"/>
          <p:cNvSpPr>
            <a:spLocks noGrp="1"/>
          </p:cNvSpPr>
          <p:nvPr>
            <p:ph sz="half" idx="2"/>
          </p:nvPr>
        </p:nvSpPr>
        <p:spPr>
          <a:xfrm>
            <a:off x="2587557" y="1456156"/>
            <a:ext cx="6800025" cy="4911371"/>
          </a:xfrm>
        </p:spPr>
        <p:txBody>
          <a:bodyPr>
            <a:noAutofit/>
          </a:bodyPr>
          <a:lstStyle/>
          <a:p>
            <a:pPr algn="just"/>
            <a:r>
              <a:rPr lang="es-MX" sz="1900" dirty="0"/>
              <a:t>Los estándares agroalimentarios han existido por décadas para salvaguardar el bienestar en salud de los consumidores, específicamente los públicos, los cuales son emitidos por gobiernos. Sin embargo, después de la década de 1990 han aumentado los privados y se han desarrollado a través de procesos de certificación, lo que es considerado como un régimen tripartito, compuesto de procesos que definen el estándar, certificación y acreditación. Con ello se busca para los demandantes de productos y servicios, objetividad en la forma de evaluar las calidades (Loconto y Busch 2010).</a:t>
            </a:r>
            <a:endParaRPr lang="es-ES" sz="1900" dirty="0"/>
          </a:p>
          <a:p>
            <a:pPr algn="just"/>
            <a:r>
              <a:rPr lang="es-MX" sz="1900" dirty="0" smtClean="0"/>
              <a:t>Esta </a:t>
            </a:r>
            <a:r>
              <a:rPr lang="es-MX" sz="1900" dirty="0"/>
              <a:t>revolución en la calidad, así como otras transformaciones guiadas por cambios tecnológicos representan procesos de innovación en las cadenas de valor, los cuales no son homogéneos a lo largo de esta y en buena medida está asociada a las asimetrías en la generación de valor que propone Mudambi (2008) por medio de la “sonrisa de la innovación”. Esta muestra que, a lo largo de una cadena de valor, los eslabones al comienzo y al final desarrollan procesos de innovación de mayor intensidad que los eslabones intermedios, caracterizados por la producción masiva de los bienes, como se aprecia en </a:t>
            </a:r>
            <a:r>
              <a:rPr lang="es-MX" sz="1900" dirty="0" smtClean="0"/>
              <a:t> el enfoque de la sonrisa de la sonrisa de Innovaciòn.</a:t>
            </a:r>
            <a:endParaRPr lang="es-ES" sz="1900" dirty="0"/>
          </a:p>
        </p:txBody>
      </p:sp>
    </p:spTree>
    <p:extLst>
      <p:ext uri="{BB962C8B-B14F-4D97-AF65-F5344CB8AC3E}">
        <p14:creationId xmlns:p14="http://schemas.microsoft.com/office/powerpoint/2010/main" val="20263617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7557" y="412120"/>
            <a:ext cx="6800025" cy="1496168"/>
          </a:xfrm>
        </p:spPr>
        <p:txBody>
          <a:bodyPr>
            <a:noAutofit/>
          </a:bodyPr>
          <a:lstStyle/>
          <a:p>
            <a:pPr algn="ctr"/>
            <a:r>
              <a:rPr lang="es-MX" sz="3200" b="1" dirty="0">
                <a:latin typeface="Times New Roman" panose="02020603050405020304" pitchFamily="18" charset="0"/>
                <a:cs typeface="Times New Roman" panose="02020603050405020304" pitchFamily="18" charset="0"/>
              </a:rPr>
              <a:t>EL ENFOQUE DE LAS SONRISAS DE  LA INNOVACIÓN.</a:t>
            </a:r>
            <a:endParaRPr lang="es-ES_tradnl" sz="3200" dirty="0"/>
          </a:p>
        </p:txBody>
      </p:sp>
      <p:sp>
        <p:nvSpPr>
          <p:cNvPr id="4" name="Marcador de contenido 3"/>
          <p:cNvSpPr>
            <a:spLocks noGrp="1"/>
          </p:cNvSpPr>
          <p:nvPr>
            <p:ph sz="half" idx="2"/>
          </p:nvPr>
        </p:nvSpPr>
        <p:spPr>
          <a:xfrm>
            <a:off x="2587557" y="2060590"/>
            <a:ext cx="6800025" cy="4911371"/>
          </a:xfrm>
        </p:spPr>
        <p:txBody>
          <a:bodyPr>
            <a:normAutofit/>
          </a:bodyPr>
          <a:lstStyle/>
          <a:p>
            <a:pPr marL="0" indent="0" algn="just">
              <a:buNone/>
            </a:pPr>
            <a:r>
              <a:rPr lang="es-MX" sz="2400" dirty="0" smtClean="0"/>
              <a:t> </a:t>
            </a:r>
            <a:endParaRPr lang="es-ES" sz="2400" dirty="0"/>
          </a:p>
          <a:p>
            <a:pPr marL="0" indent="0">
              <a:buNone/>
            </a:pPr>
            <a:endParaRPr lang="es-ES_tradnl" sz="1600" dirty="0"/>
          </a:p>
        </p:txBody>
      </p:sp>
      <p:sp>
        <p:nvSpPr>
          <p:cNvPr id="6" name="Subtítulo 2"/>
          <p:cNvSpPr>
            <a:spLocks noGrp="1"/>
          </p:cNvSpPr>
          <p:nvPr>
            <p:ph idx="1"/>
          </p:nvPr>
        </p:nvSpPr>
        <p:spPr>
          <a:xfrm>
            <a:off x="4434114" y="6420109"/>
            <a:ext cx="3323771" cy="425887"/>
          </a:xfrm>
        </p:spPr>
        <p:txBody>
          <a:bodyPr>
            <a:normAutofit/>
          </a:bodyPr>
          <a:lstStyle/>
          <a:p>
            <a:pPr marL="0" indent="0">
              <a:buNone/>
            </a:pPr>
            <a:r>
              <a:rPr lang="es-MX" sz="2000" dirty="0">
                <a:solidFill>
                  <a:schemeClr val="tx1"/>
                </a:solidFill>
              </a:rPr>
              <a:t>Fuente: Komninos 2011.</a:t>
            </a:r>
            <a:endParaRPr lang="es-ES" sz="2000" dirty="0">
              <a:solidFill>
                <a:schemeClr val="tx1"/>
              </a:solidFill>
            </a:endParaRPr>
          </a:p>
          <a:p>
            <a:pPr marL="0" indent="0">
              <a:buNone/>
            </a:pPr>
            <a:endParaRPr lang="es-ES" i="1" dirty="0">
              <a:solidFill>
                <a:schemeClr val="bg1"/>
              </a:solidFill>
            </a:endParaRPr>
          </a:p>
          <a:p>
            <a:pPr>
              <a:buFont typeface="Wingdings" panose="05000000000000000000" pitchFamily="2" charset="2"/>
              <a:buChar char="q"/>
            </a:pPr>
            <a:endParaRPr lang="es-ES" dirty="0">
              <a:solidFill>
                <a:schemeClr val="bg1"/>
              </a:solidFill>
            </a:endParaRPr>
          </a:p>
          <a:p>
            <a:pPr>
              <a:buFont typeface="Wingdings" panose="05000000000000000000" pitchFamily="2" charset="2"/>
              <a:buChar char="q"/>
            </a:pPr>
            <a:endParaRPr lang="es-ES" dirty="0">
              <a:solidFill>
                <a:schemeClr val="bg1"/>
              </a:solidFill>
            </a:endParaRPr>
          </a:p>
          <a:p>
            <a:pPr>
              <a:buFont typeface="Wingdings" panose="05000000000000000000" pitchFamily="2" charset="2"/>
              <a:buChar char="q"/>
            </a:pPr>
            <a:endParaRPr lang="es-ES" dirty="0">
              <a:solidFill>
                <a:schemeClr val="bg1"/>
              </a:solidFill>
              <a:latin typeface="Times New Roman" panose="02020603050405020304" pitchFamily="18" charset="0"/>
              <a:cs typeface="Times New Roman" panose="02020603050405020304" pitchFamily="18" charset="0"/>
            </a:endParaRPr>
          </a:p>
        </p:txBody>
      </p:sp>
      <p:pic>
        <p:nvPicPr>
          <p:cNvPr id="7" name="Imagen 6" descr="C:\Users\Mariana\Desktop\imagen 4.jpg"/>
          <p:cNvPicPr/>
          <p:nvPr/>
        </p:nvPicPr>
        <p:blipFill rotWithShape="1">
          <a:blip r:embed="rId2"/>
          <a:srcRect l="4876" r="27161" b="15742"/>
          <a:stretch/>
        </p:blipFill>
        <p:spPr bwMode="auto">
          <a:xfrm>
            <a:off x="3022169" y="1704814"/>
            <a:ext cx="5997845" cy="458933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5860850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7557" y="412120"/>
            <a:ext cx="6800025" cy="1496168"/>
          </a:xfrm>
        </p:spPr>
        <p:txBody>
          <a:bodyPr>
            <a:normAutofit/>
          </a:bodyPr>
          <a:lstStyle/>
          <a:p>
            <a:pPr algn="ctr"/>
            <a:r>
              <a:rPr lang="es-MX" sz="3200" b="1" dirty="0">
                <a:latin typeface="Times New Roman" panose="02020603050405020304" pitchFamily="18" charset="0"/>
                <a:cs typeface="Times New Roman" panose="02020603050405020304" pitchFamily="18" charset="0"/>
              </a:rPr>
              <a:t>LA CADENA GLOBAL DE CACAO</a:t>
            </a:r>
            <a:endParaRPr lang="es-ES_tradnl" sz="3200" dirty="0"/>
          </a:p>
        </p:txBody>
      </p:sp>
      <p:sp>
        <p:nvSpPr>
          <p:cNvPr id="4" name="Marcador de contenido 3"/>
          <p:cNvSpPr>
            <a:spLocks noGrp="1"/>
          </p:cNvSpPr>
          <p:nvPr>
            <p:ph sz="half" idx="2"/>
          </p:nvPr>
        </p:nvSpPr>
        <p:spPr>
          <a:xfrm>
            <a:off x="2587557" y="2060590"/>
            <a:ext cx="6800025" cy="4911371"/>
          </a:xfrm>
        </p:spPr>
        <p:txBody>
          <a:bodyPr>
            <a:normAutofit/>
          </a:bodyPr>
          <a:lstStyle/>
          <a:p>
            <a:pPr marL="0" indent="0" algn="just">
              <a:buNone/>
            </a:pPr>
            <a:r>
              <a:rPr lang="es-MX" sz="2400" dirty="0" smtClean="0"/>
              <a:t> </a:t>
            </a:r>
            <a:endParaRPr lang="es-ES" sz="2400" dirty="0"/>
          </a:p>
          <a:p>
            <a:pPr marL="0" indent="0">
              <a:buNone/>
            </a:pPr>
            <a:endParaRPr lang="es-ES_tradnl" sz="1600" dirty="0"/>
          </a:p>
        </p:txBody>
      </p:sp>
      <p:pic>
        <p:nvPicPr>
          <p:cNvPr id="5" name="Imagen 4">
            <a:extLst>
              <a:ext uri="{FF2B5EF4-FFF2-40B4-BE49-F238E27FC236}">
                <a16:creationId xmlns:a16="http://schemas.microsoft.com/office/drawing/2014/main" id="{77EB7B66-91E8-4E63-8B8F-CA9B437F86C4}"/>
              </a:ext>
            </a:extLst>
          </p:cNvPr>
          <p:cNvPicPr>
            <a:picLocks noChangeAspect="1"/>
          </p:cNvPicPr>
          <p:nvPr/>
        </p:nvPicPr>
        <p:blipFill>
          <a:blip r:embed="rId2" cstate="print"/>
          <a:stretch>
            <a:fillRect/>
          </a:stretch>
        </p:blipFill>
        <p:spPr>
          <a:xfrm>
            <a:off x="2545080" y="1737360"/>
            <a:ext cx="7162800" cy="4352925"/>
          </a:xfrm>
          <a:prstGeom prst="rect">
            <a:avLst/>
          </a:prstGeom>
        </p:spPr>
      </p:pic>
      <p:sp>
        <p:nvSpPr>
          <p:cNvPr id="6" name="Subtítulo 2"/>
          <p:cNvSpPr>
            <a:spLocks noGrp="1"/>
          </p:cNvSpPr>
          <p:nvPr>
            <p:ph idx="1"/>
          </p:nvPr>
        </p:nvSpPr>
        <p:spPr>
          <a:xfrm>
            <a:off x="4562075" y="6408421"/>
            <a:ext cx="3323771" cy="425887"/>
          </a:xfrm>
        </p:spPr>
        <p:txBody>
          <a:bodyPr>
            <a:normAutofit/>
          </a:bodyPr>
          <a:lstStyle/>
          <a:p>
            <a:pPr marL="0" indent="0">
              <a:buNone/>
            </a:pPr>
            <a:r>
              <a:rPr lang="es-MX" sz="2000" dirty="0">
                <a:solidFill>
                  <a:schemeClr val="tx1"/>
                </a:solidFill>
              </a:rPr>
              <a:t>Fuente: </a:t>
            </a:r>
            <a:r>
              <a:rPr lang="es-MX" sz="2000" dirty="0" err="1">
                <a:solidFill>
                  <a:schemeClr val="tx1"/>
                </a:solidFill>
              </a:rPr>
              <a:t>Zoll</a:t>
            </a:r>
            <a:r>
              <a:rPr lang="es-MX" sz="2000" dirty="0">
                <a:solidFill>
                  <a:schemeClr val="tx1"/>
                </a:solidFill>
              </a:rPr>
              <a:t>, 2011</a:t>
            </a:r>
            <a:endParaRPr lang="es-ES" sz="2000" i="1" dirty="0">
              <a:solidFill>
                <a:schemeClr val="tx1"/>
              </a:solidFill>
            </a:endParaRPr>
          </a:p>
          <a:p>
            <a:pPr>
              <a:buFont typeface="Wingdings" panose="05000000000000000000" pitchFamily="2" charset="2"/>
              <a:buChar char="q"/>
            </a:pPr>
            <a:endParaRPr lang="es-ES" dirty="0">
              <a:solidFill>
                <a:schemeClr val="bg1"/>
              </a:solidFill>
            </a:endParaRPr>
          </a:p>
          <a:p>
            <a:pPr>
              <a:buFont typeface="Wingdings" panose="05000000000000000000" pitchFamily="2" charset="2"/>
              <a:buChar char="q"/>
            </a:pPr>
            <a:endParaRPr lang="es-ES" dirty="0">
              <a:solidFill>
                <a:schemeClr val="bg1"/>
              </a:solidFill>
            </a:endParaRPr>
          </a:p>
          <a:p>
            <a:pPr>
              <a:buFont typeface="Wingdings" panose="05000000000000000000" pitchFamily="2" charset="2"/>
              <a:buChar char="q"/>
            </a:pPr>
            <a:endParaRPr lang="es-ES"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801946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7556" y="164937"/>
            <a:ext cx="6800025" cy="1496168"/>
          </a:xfrm>
        </p:spPr>
        <p:txBody>
          <a:bodyPr>
            <a:normAutofit/>
          </a:bodyPr>
          <a:lstStyle/>
          <a:p>
            <a:pPr algn="ctr"/>
            <a:r>
              <a:rPr lang="es-MX" sz="3200" b="1" dirty="0">
                <a:latin typeface="Times New Roman" panose="02020603050405020304" pitchFamily="18" charset="0"/>
                <a:cs typeface="Times New Roman" panose="02020603050405020304" pitchFamily="18" charset="0"/>
              </a:rPr>
              <a:t>LA CADENA GLOBAL DE CACAO</a:t>
            </a:r>
            <a:endParaRPr lang="es-ES_tradnl" sz="3200" dirty="0"/>
          </a:p>
        </p:txBody>
      </p:sp>
      <p:sp>
        <p:nvSpPr>
          <p:cNvPr id="4" name="Marcador de contenido 3"/>
          <p:cNvSpPr>
            <a:spLocks noGrp="1"/>
          </p:cNvSpPr>
          <p:nvPr>
            <p:ph sz="half" idx="2"/>
          </p:nvPr>
        </p:nvSpPr>
        <p:spPr>
          <a:xfrm>
            <a:off x="2666354" y="2060590"/>
            <a:ext cx="7172631" cy="4911371"/>
          </a:xfrm>
        </p:spPr>
        <p:txBody>
          <a:bodyPr>
            <a:normAutofit/>
          </a:bodyPr>
          <a:lstStyle/>
          <a:p>
            <a:pPr marL="0" indent="0" algn="just">
              <a:buNone/>
            </a:pPr>
            <a:r>
              <a:rPr lang="es-MX" sz="2400" dirty="0" smtClean="0"/>
              <a:t> </a:t>
            </a:r>
            <a:endParaRPr lang="es-ES" sz="2400" dirty="0"/>
          </a:p>
          <a:p>
            <a:pPr marL="0" indent="0">
              <a:buNone/>
            </a:pPr>
            <a:endParaRPr lang="es-ES_tradnl" sz="1600" dirty="0"/>
          </a:p>
        </p:txBody>
      </p:sp>
      <p:sp>
        <p:nvSpPr>
          <p:cNvPr id="3" name="Rectángulo 2"/>
          <p:cNvSpPr/>
          <p:nvPr/>
        </p:nvSpPr>
        <p:spPr>
          <a:xfrm>
            <a:off x="4435486" y="6747536"/>
            <a:ext cx="3367845" cy="400110"/>
          </a:xfrm>
          <a:prstGeom prst="rect">
            <a:avLst/>
          </a:prstGeom>
        </p:spPr>
        <p:txBody>
          <a:bodyPr wrap="none">
            <a:spAutoFit/>
          </a:bodyPr>
          <a:lstStyle/>
          <a:p>
            <a:r>
              <a:rPr lang="es-MX" sz="2000" dirty="0"/>
              <a:t>Fuente: Fitter y Kaplnsky, 2004</a:t>
            </a:r>
            <a:endParaRPr lang="es-ES" sz="2000" i="1" dirty="0"/>
          </a:p>
        </p:txBody>
      </p:sp>
      <p:graphicFrame>
        <p:nvGraphicFramePr>
          <p:cNvPr id="9" name="Objeto 8"/>
          <p:cNvGraphicFramePr>
            <a:graphicFrameLocks noChangeAspect="1"/>
          </p:cNvGraphicFramePr>
          <p:nvPr>
            <p:extLst>
              <p:ext uri="{D42A27DB-BD31-4B8C-83A1-F6EECF244321}">
                <p14:modId xmlns:p14="http://schemas.microsoft.com/office/powerpoint/2010/main" val="3789353049"/>
              </p:ext>
            </p:extLst>
          </p:nvPr>
        </p:nvGraphicFramePr>
        <p:xfrm>
          <a:off x="5129939" y="3098315"/>
          <a:ext cx="4709046" cy="1839109"/>
        </p:xfrm>
        <a:graphic>
          <a:graphicData uri="http://schemas.openxmlformats.org/presentationml/2006/ole">
            <mc:AlternateContent xmlns:mc="http://schemas.openxmlformats.org/markup-compatibility/2006">
              <mc:Choice xmlns:v="urn:schemas-microsoft-com:vml" Requires="v">
                <p:oleObj spid="_x0000_s1052" name="Documento" r:id="rId3" imgW="5387546" imgH="1431828" progId="Word.Document.12">
                  <p:embed/>
                </p:oleObj>
              </mc:Choice>
              <mc:Fallback>
                <p:oleObj name="Documento" r:id="rId3" imgW="5387546" imgH="1431828" progId="Word.Document.12">
                  <p:embed/>
                  <p:pic>
                    <p:nvPicPr>
                      <p:cNvPr id="0" name=""/>
                      <p:cNvPicPr/>
                      <p:nvPr/>
                    </p:nvPicPr>
                    <p:blipFill>
                      <a:blip r:embed="rId4"/>
                      <a:stretch>
                        <a:fillRect/>
                      </a:stretch>
                    </p:blipFill>
                    <p:spPr>
                      <a:xfrm>
                        <a:off x="5129939" y="3098315"/>
                        <a:ext cx="4709046" cy="1839109"/>
                      </a:xfrm>
                      <a:prstGeom prst="rect">
                        <a:avLst/>
                      </a:prstGeom>
                    </p:spPr>
                  </p:pic>
                </p:oleObj>
              </mc:Fallback>
            </mc:AlternateContent>
          </a:graphicData>
        </a:graphic>
      </p:graphicFrame>
      <p:sp>
        <p:nvSpPr>
          <p:cNvPr id="10" name="Rectángulo 9"/>
          <p:cNvSpPr/>
          <p:nvPr/>
        </p:nvSpPr>
        <p:spPr>
          <a:xfrm>
            <a:off x="5583283" y="2206075"/>
            <a:ext cx="3802358" cy="738664"/>
          </a:xfrm>
          <a:prstGeom prst="rect">
            <a:avLst/>
          </a:prstGeom>
        </p:spPr>
        <p:txBody>
          <a:bodyPr wrap="square">
            <a:spAutoFit/>
          </a:bodyPr>
          <a:lstStyle/>
          <a:p>
            <a:pPr algn="ctr"/>
            <a:r>
              <a:rPr lang="es-MX" sz="1400" b="1" dirty="0">
                <a:latin typeface="Times New Roman" panose="02020603050405020304" pitchFamily="18" charset="0"/>
                <a:ea typeface="Times New Roman" panose="02020603050405020304" pitchFamily="18" charset="0"/>
              </a:rPr>
              <a:t>Principales comercializadores de cacao en el mundo y principales fabricantes de chocolates en el año 2000 </a:t>
            </a:r>
            <a:endParaRPr lang="es-ES" sz="1400" dirty="0"/>
          </a:p>
        </p:txBody>
      </p:sp>
      <p:pic>
        <p:nvPicPr>
          <p:cNvPr id="11" name="Imagen 10"/>
          <p:cNvPicPr/>
          <p:nvPr/>
        </p:nvPicPr>
        <p:blipFill>
          <a:blip r:embed="rId5">
            <a:extLst>
              <a:ext uri="{28A0092B-C50C-407E-A947-70E740481C1C}">
                <a14:useLocalDpi xmlns:a14="http://schemas.microsoft.com/office/drawing/2010/main" val="0"/>
              </a:ext>
            </a:extLst>
          </a:blip>
          <a:stretch>
            <a:fillRect/>
          </a:stretch>
        </p:blipFill>
        <p:spPr>
          <a:xfrm>
            <a:off x="2498802" y="2654282"/>
            <a:ext cx="2572720" cy="4148697"/>
          </a:xfrm>
          <a:prstGeom prst="rect">
            <a:avLst/>
          </a:prstGeom>
        </p:spPr>
      </p:pic>
      <p:sp>
        <p:nvSpPr>
          <p:cNvPr id="12" name="Rectángulo 11"/>
          <p:cNvSpPr/>
          <p:nvPr/>
        </p:nvSpPr>
        <p:spPr>
          <a:xfrm>
            <a:off x="2815790" y="2399832"/>
            <a:ext cx="1984839" cy="307777"/>
          </a:xfrm>
          <a:prstGeom prst="rect">
            <a:avLst/>
          </a:prstGeom>
        </p:spPr>
        <p:txBody>
          <a:bodyPr wrap="none">
            <a:spAutoFit/>
          </a:bodyPr>
          <a:lstStyle/>
          <a:p>
            <a:r>
              <a:rPr lang="es-MX" sz="1400" b="1" dirty="0">
                <a:latin typeface="Times New Roman" panose="02020603050405020304" pitchFamily="18" charset="0"/>
                <a:ea typeface="Times New Roman" panose="02020603050405020304" pitchFamily="18" charset="0"/>
              </a:rPr>
              <a:t>Cadena global de cacao</a:t>
            </a:r>
            <a:endParaRPr lang="es-ES" sz="1400" dirty="0"/>
          </a:p>
        </p:txBody>
      </p:sp>
    </p:spTree>
    <p:extLst>
      <p:ext uri="{BB962C8B-B14F-4D97-AF65-F5344CB8AC3E}">
        <p14:creationId xmlns:p14="http://schemas.microsoft.com/office/powerpoint/2010/main" val="42436000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persona, ropa, interior, pared&#10;&#10;&#10;&#10;Descripción generada automáticamente">
            <a:extLst>
              <a:ext uri="{FF2B5EF4-FFF2-40B4-BE49-F238E27FC236}">
                <a16:creationId xmlns:a16="http://schemas.microsoft.com/office/drawing/2014/main" id="{B7997136-036E-EE4F-AA2C-4F1472E16812}"/>
              </a:ext>
            </a:extLst>
          </p:cNvPr>
          <p:cNvPicPr>
            <a:picLocks noChangeAspect="1"/>
          </p:cNvPicPr>
          <p:nvPr/>
        </p:nvPicPr>
        <p:blipFill>
          <a:blip r:embed="rId2"/>
          <a:stretch>
            <a:fillRect/>
          </a:stretch>
        </p:blipFill>
        <p:spPr>
          <a:xfrm>
            <a:off x="-1" y="0"/>
            <a:ext cx="10080625" cy="7740650"/>
          </a:xfrm>
          <a:prstGeom prst="rect">
            <a:avLst/>
          </a:prstGeom>
        </p:spPr>
      </p:pic>
      <p:sp>
        <p:nvSpPr>
          <p:cNvPr id="2" name="Título 1"/>
          <p:cNvSpPr>
            <a:spLocks noGrp="1"/>
          </p:cNvSpPr>
          <p:nvPr>
            <p:ph type="title"/>
          </p:nvPr>
        </p:nvSpPr>
        <p:spPr>
          <a:xfrm>
            <a:off x="693043" y="3122241"/>
            <a:ext cx="8694539" cy="1496168"/>
          </a:xfrm>
        </p:spPr>
        <p:txBody>
          <a:bodyPr>
            <a:normAutofit fontScale="90000"/>
          </a:bodyPr>
          <a:lstStyle/>
          <a:p>
            <a:pPr algn="ctr"/>
            <a:r>
              <a:rPr lang="es-ES_tradnl" b="1" dirty="0" smtClean="0">
                <a:solidFill>
                  <a:schemeClr val="bg1"/>
                </a:solidFill>
              </a:rPr>
              <a:t>Cadenas Globales y Competitividad de las </a:t>
            </a:r>
            <a:r>
              <a:rPr lang="es-ES_tradnl" b="1" dirty="0" smtClean="0">
                <a:solidFill>
                  <a:schemeClr val="bg1">
                    <a:lumMod val="95000"/>
                  </a:schemeClr>
                </a:solidFill>
              </a:rPr>
              <a:t>Agroindustrias </a:t>
            </a:r>
            <a:r>
              <a:rPr lang="es-ES_tradnl" b="1" dirty="0">
                <a:solidFill>
                  <a:schemeClr val="bg1">
                    <a:lumMod val="95000"/>
                  </a:schemeClr>
                </a:solidFill>
              </a:rPr>
              <a:t>C</a:t>
            </a:r>
            <a:r>
              <a:rPr lang="es-ES_tradnl" b="1" dirty="0" smtClean="0">
                <a:solidFill>
                  <a:schemeClr val="bg1">
                    <a:lumMod val="95000"/>
                  </a:schemeClr>
                </a:solidFill>
              </a:rPr>
              <a:t>acaoteras en Tabasco, Mèxico.</a:t>
            </a:r>
            <a:endParaRPr lang="es-ES_tradnl" b="1" dirty="0">
              <a:solidFill>
                <a:schemeClr val="bg1">
                  <a:lumMod val="95000"/>
                </a:schemeClr>
              </a:solidFill>
            </a:endParaRPr>
          </a:p>
        </p:txBody>
      </p:sp>
      <p:sp>
        <p:nvSpPr>
          <p:cNvPr id="4" name="Rectángulo 3"/>
          <p:cNvSpPr/>
          <p:nvPr/>
        </p:nvSpPr>
        <p:spPr>
          <a:xfrm>
            <a:off x="4424604" y="5732352"/>
            <a:ext cx="5038725" cy="923330"/>
          </a:xfrm>
          <a:prstGeom prst="rect">
            <a:avLst/>
          </a:prstGeom>
        </p:spPr>
        <p:txBody>
          <a:bodyPr>
            <a:spAutoFit/>
          </a:bodyPr>
          <a:lstStyle/>
          <a:p>
            <a:pPr algn="r"/>
            <a:r>
              <a:rPr lang="es-ES" b="1" dirty="0">
                <a:solidFill>
                  <a:schemeClr val="bg1">
                    <a:lumMod val="95000"/>
                  </a:schemeClr>
                </a:solidFill>
              </a:rPr>
              <a:t>Luis Rovirosa Pérez</a:t>
            </a:r>
          </a:p>
          <a:p>
            <a:pPr algn="r"/>
            <a:r>
              <a:rPr lang="es-ES" b="1" dirty="0">
                <a:solidFill>
                  <a:schemeClr val="bg1">
                    <a:lumMod val="95000"/>
                  </a:schemeClr>
                </a:solidFill>
              </a:rPr>
              <a:t>Pablo Pérez </a:t>
            </a:r>
            <a:r>
              <a:rPr lang="es-ES" b="1" dirty="0" smtClean="0">
                <a:solidFill>
                  <a:schemeClr val="bg1">
                    <a:lumMod val="95000"/>
                  </a:schemeClr>
                </a:solidFill>
              </a:rPr>
              <a:t>Akaki</a:t>
            </a:r>
            <a:endParaRPr lang="es-ES" b="1" dirty="0">
              <a:solidFill>
                <a:schemeClr val="bg1">
                  <a:lumMod val="95000"/>
                </a:schemeClr>
              </a:solidFill>
            </a:endParaRPr>
          </a:p>
          <a:p>
            <a:pPr algn="r"/>
            <a:r>
              <a:rPr lang="es-ES" b="1" dirty="0" smtClean="0">
                <a:solidFill>
                  <a:schemeClr val="bg1">
                    <a:lumMod val="95000"/>
                  </a:schemeClr>
                </a:solidFill>
              </a:rPr>
              <a:t>15 de  febrero de 2019</a:t>
            </a:r>
            <a:endParaRPr lang="es-ES" b="1" dirty="0">
              <a:solidFill>
                <a:schemeClr val="bg1">
                  <a:lumMod val="95000"/>
                </a:schemeClr>
              </a:solidFill>
            </a:endParaRPr>
          </a:p>
        </p:txBody>
      </p:sp>
    </p:spTree>
    <p:extLst>
      <p:ext uri="{BB962C8B-B14F-4D97-AF65-F5344CB8AC3E}">
        <p14:creationId xmlns:p14="http://schemas.microsoft.com/office/powerpoint/2010/main" val="64389595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7557" y="412120"/>
            <a:ext cx="6800025" cy="1496168"/>
          </a:xfrm>
        </p:spPr>
        <p:txBody>
          <a:bodyPr>
            <a:noAutofit/>
          </a:bodyPr>
          <a:lstStyle/>
          <a:p>
            <a:pPr algn="ctr"/>
            <a:r>
              <a:rPr lang="es-ES" sz="3200" b="1" dirty="0">
                <a:solidFill>
                  <a:schemeClr val="tx1">
                    <a:lumMod val="85000"/>
                    <a:lumOff val="15000"/>
                  </a:schemeClr>
                </a:solidFill>
                <a:latin typeface="Times New Roman" panose="02020603050405020304" pitchFamily="18" charset="0"/>
                <a:cs typeface="Times New Roman" panose="02020603050405020304" pitchFamily="18" charset="0"/>
              </a:rPr>
              <a:t>SECTOR CACAOTERO EN MÉXICO</a:t>
            </a:r>
            <a:r>
              <a:rPr lang="es-ES" sz="4000" b="1" dirty="0">
                <a:solidFill>
                  <a:schemeClr val="tx1">
                    <a:lumMod val="85000"/>
                    <a:lumOff val="15000"/>
                  </a:schemeClr>
                </a:solidFill>
                <a:latin typeface="Times New Roman" panose="02020603050405020304" pitchFamily="18" charset="0"/>
                <a:cs typeface="Times New Roman" panose="02020603050405020304" pitchFamily="18" charset="0"/>
              </a:rPr>
              <a:t/>
            </a:r>
            <a:br>
              <a:rPr lang="es-ES" sz="4000" b="1" dirty="0">
                <a:solidFill>
                  <a:schemeClr val="tx1">
                    <a:lumMod val="85000"/>
                    <a:lumOff val="15000"/>
                  </a:schemeClr>
                </a:solidFill>
                <a:latin typeface="Times New Roman" panose="02020603050405020304" pitchFamily="18" charset="0"/>
                <a:cs typeface="Times New Roman" panose="02020603050405020304" pitchFamily="18" charset="0"/>
              </a:rPr>
            </a:br>
            <a:endParaRPr lang="es-ES_tradnl" sz="3200" dirty="0"/>
          </a:p>
        </p:txBody>
      </p:sp>
      <p:sp>
        <p:nvSpPr>
          <p:cNvPr id="4" name="Marcador de contenido 3"/>
          <p:cNvSpPr>
            <a:spLocks noGrp="1"/>
          </p:cNvSpPr>
          <p:nvPr>
            <p:ph sz="half" idx="2"/>
          </p:nvPr>
        </p:nvSpPr>
        <p:spPr>
          <a:xfrm>
            <a:off x="2587557" y="1642820"/>
            <a:ext cx="6800025" cy="5579390"/>
          </a:xfrm>
        </p:spPr>
        <p:txBody>
          <a:bodyPr>
            <a:normAutofit fontScale="92500" lnSpcReduction="10000"/>
          </a:bodyPr>
          <a:lstStyle/>
          <a:p>
            <a:pPr algn="just">
              <a:buFont typeface="Wingdings" pitchFamily="2" charset="2"/>
              <a:buChar char="§"/>
            </a:pPr>
            <a:r>
              <a:rPr lang="es-MX" sz="2400" dirty="0" smtClean="0"/>
              <a:t> </a:t>
            </a:r>
            <a:r>
              <a:rPr lang="es-MX" sz="2200" dirty="0"/>
              <a:t>En particular en el estado de Tabasco, uno de los sectores económicos de mayor reconocimiento es el del cacao y su agroindustria chocolatera. Según datos del SIAP SAGARPA de 2017, . el valor de la producción de cacao de México en 2016 representó el 0.15% del PIB agrícola nacional y el 0.04% de la producción agroindustrial, aunque su importancia cultural y social son mucho más altos que esas cifras. En función de este grano, Tabasco es el principal productor de cacao en México, en 2010 producía el 70% nacional, Chiapas el 29% y Guerrero y Oaxaca el 1% (Financiera Rural, 2009 con datos de SIAP). Sin embargo, en 2015 de acuerdo al Comité Sistema Producto Cacao Nacional produjo 18,393 toneladas de las 28,007 de la producción nacional, en una superficie de 40,783 hectáreas.</a:t>
            </a:r>
          </a:p>
          <a:p>
            <a:pPr algn="just">
              <a:buFont typeface="Wingdings" pitchFamily="2" charset="2"/>
              <a:buChar char="§"/>
            </a:pPr>
            <a:r>
              <a:rPr lang="es-MX" sz="2200" dirty="0"/>
              <a:t>De 2003 a 2016 la producción de cacao en México decreció un 46.24% y su rendimiento 26.23%. En el año 2016 se produjeron 26,863 toneladas y solamente pudieron satisfacer el 41% de la demanda nacional, por lo que el resto tuvo que importarse de Colombia (3.3%), Ecuador (60.3%) y Costa de Marfil (21.1%). </a:t>
            </a:r>
            <a:endParaRPr lang="es-ES" sz="2200" dirty="0"/>
          </a:p>
          <a:p>
            <a:pPr algn="just">
              <a:buFont typeface="Wingdings" pitchFamily="2" charset="2"/>
              <a:buChar char="§"/>
            </a:pPr>
            <a:endParaRPr lang="es-ES_tradnl" sz="1200" dirty="0"/>
          </a:p>
          <a:p>
            <a:pPr>
              <a:buFont typeface="Wingdings" pitchFamily="2" charset="2"/>
              <a:buChar char="§"/>
            </a:pPr>
            <a:endParaRPr lang="es-ES" sz="2400" dirty="0"/>
          </a:p>
          <a:p>
            <a:pPr marL="0" indent="0">
              <a:buNone/>
            </a:pPr>
            <a:endParaRPr lang="es-ES_tradnl" sz="1600" dirty="0"/>
          </a:p>
        </p:txBody>
      </p:sp>
    </p:spTree>
    <p:extLst>
      <p:ext uri="{BB962C8B-B14F-4D97-AF65-F5344CB8AC3E}">
        <p14:creationId xmlns:p14="http://schemas.microsoft.com/office/powerpoint/2010/main" val="22161739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7557" y="412120"/>
            <a:ext cx="6800025" cy="1496168"/>
          </a:xfrm>
        </p:spPr>
        <p:txBody>
          <a:bodyPr>
            <a:noAutofit/>
          </a:bodyPr>
          <a:lstStyle/>
          <a:p>
            <a:pPr algn="ctr"/>
            <a:r>
              <a:rPr lang="es-MX" sz="3200" dirty="0" smtClean="0"/>
              <a:t>LA CADENA DE CACAO EN TABASCO</a:t>
            </a:r>
            <a:endParaRPr lang="es-ES_tradnl" sz="3200" dirty="0"/>
          </a:p>
        </p:txBody>
      </p:sp>
      <p:sp>
        <p:nvSpPr>
          <p:cNvPr id="4" name="Marcador de contenido 3"/>
          <p:cNvSpPr>
            <a:spLocks noGrp="1"/>
          </p:cNvSpPr>
          <p:nvPr>
            <p:ph sz="half" idx="2"/>
          </p:nvPr>
        </p:nvSpPr>
        <p:spPr>
          <a:xfrm>
            <a:off x="2417076" y="2045724"/>
            <a:ext cx="3239806" cy="4911371"/>
          </a:xfrm>
        </p:spPr>
        <p:txBody>
          <a:bodyPr>
            <a:normAutofit/>
          </a:bodyPr>
          <a:lstStyle/>
          <a:p>
            <a:pPr marL="0" indent="0" algn="just">
              <a:buNone/>
            </a:pPr>
            <a:r>
              <a:rPr lang="es-MX" sz="2400" dirty="0" smtClean="0"/>
              <a:t> </a:t>
            </a:r>
            <a:r>
              <a:rPr lang="es-MX" sz="2000" dirty="0"/>
              <a:t>Tabasco es una de las 32 entidades federativas de México, de vocación agrícola con tendencia agroindustrial. De sus vocaciones destaca el cultivo del cacao y su agroindustrializaciòn en chocolate: 70% lo produce Tabasco, el 29% Chiapas y el 1% Guerrero y Oaxaca (Financiera Rural, </a:t>
            </a:r>
            <a:r>
              <a:rPr lang="es-MX" sz="2000" dirty="0" smtClean="0"/>
              <a:t>2009). </a:t>
            </a:r>
            <a:endParaRPr lang="es-MX" sz="2000" dirty="0"/>
          </a:p>
          <a:p>
            <a:pPr marL="0" indent="0" algn="just">
              <a:buNone/>
            </a:pPr>
            <a:endParaRPr lang="es-ES" sz="2000" dirty="0"/>
          </a:p>
          <a:p>
            <a:pPr marL="0" indent="0">
              <a:buNone/>
            </a:pPr>
            <a:endParaRPr lang="es-ES_tradnl" sz="1600" dirty="0"/>
          </a:p>
        </p:txBody>
      </p:sp>
      <p:pic>
        <p:nvPicPr>
          <p:cNvPr id="5" name="Imagen 4">
            <a:extLst>
              <a:ext uri="{FF2B5EF4-FFF2-40B4-BE49-F238E27FC236}">
                <a16:creationId xmlns:a16="http://schemas.microsoft.com/office/drawing/2014/main" id="{74401F62-FC6B-4487-85E3-EB212D03AA03}"/>
              </a:ext>
            </a:extLst>
          </p:cNvPr>
          <p:cNvPicPr>
            <a:picLocks noChangeAspect="1"/>
          </p:cNvPicPr>
          <p:nvPr/>
        </p:nvPicPr>
        <p:blipFill>
          <a:blip r:embed="rId2" cstate="print"/>
          <a:stretch>
            <a:fillRect/>
          </a:stretch>
        </p:blipFill>
        <p:spPr>
          <a:xfrm>
            <a:off x="5656882" y="2045724"/>
            <a:ext cx="4262033" cy="4153598"/>
          </a:xfrm>
          <a:prstGeom prst="rect">
            <a:avLst/>
          </a:prstGeom>
        </p:spPr>
      </p:pic>
      <p:sp>
        <p:nvSpPr>
          <p:cNvPr id="3" name="Rectángulo 2"/>
          <p:cNvSpPr/>
          <p:nvPr/>
        </p:nvSpPr>
        <p:spPr>
          <a:xfrm>
            <a:off x="6063990" y="6336758"/>
            <a:ext cx="3596177" cy="400110"/>
          </a:xfrm>
          <a:prstGeom prst="rect">
            <a:avLst/>
          </a:prstGeom>
        </p:spPr>
        <p:txBody>
          <a:bodyPr wrap="none">
            <a:spAutoFit/>
          </a:bodyPr>
          <a:lstStyle/>
          <a:p>
            <a:r>
              <a:rPr lang="es-MX" sz="2000" dirty="0"/>
              <a:t>Fuente: Díaz y Pérez Akaki, 2016</a:t>
            </a:r>
            <a:r>
              <a:rPr lang="es-MX" dirty="0"/>
              <a:t>.</a:t>
            </a:r>
          </a:p>
        </p:txBody>
      </p:sp>
    </p:spTree>
    <p:extLst>
      <p:ext uri="{BB962C8B-B14F-4D97-AF65-F5344CB8AC3E}">
        <p14:creationId xmlns:p14="http://schemas.microsoft.com/office/powerpoint/2010/main" val="17065860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7557" y="412120"/>
            <a:ext cx="6800025" cy="1496168"/>
          </a:xfrm>
        </p:spPr>
        <p:txBody>
          <a:bodyPr>
            <a:normAutofit/>
          </a:bodyPr>
          <a:lstStyle/>
          <a:p>
            <a:pPr algn="ctr"/>
            <a:r>
              <a:rPr lang="es-MX" sz="3200" dirty="0" smtClean="0"/>
              <a:t>LA CADENA DE CACAO EN TABASCO</a:t>
            </a:r>
            <a:endParaRPr lang="es-ES_tradnl" sz="3200" dirty="0"/>
          </a:p>
        </p:txBody>
      </p:sp>
      <p:sp>
        <p:nvSpPr>
          <p:cNvPr id="4" name="Marcador de contenido 3"/>
          <p:cNvSpPr>
            <a:spLocks noGrp="1"/>
          </p:cNvSpPr>
          <p:nvPr>
            <p:ph sz="half" idx="2"/>
          </p:nvPr>
        </p:nvSpPr>
        <p:spPr>
          <a:xfrm>
            <a:off x="2587557" y="2060590"/>
            <a:ext cx="6800025" cy="4911371"/>
          </a:xfrm>
        </p:spPr>
        <p:txBody>
          <a:bodyPr>
            <a:normAutofit fontScale="62500" lnSpcReduction="20000"/>
          </a:bodyPr>
          <a:lstStyle/>
          <a:p>
            <a:pPr marL="0" indent="0" algn="just">
              <a:buNone/>
            </a:pPr>
            <a:r>
              <a:rPr lang="es-MX" sz="2400" dirty="0" smtClean="0"/>
              <a:t> </a:t>
            </a:r>
            <a:endParaRPr lang="es-ES" sz="2400" dirty="0"/>
          </a:p>
          <a:p>
            <a:pPr marL="0" indent="0">
              <a:buNone/>
            </a:pPr>
            <a:endParaRPr lang="es-ES_tradnl" sz="1600" dirty="0"/>
          </a:p>
        </p:txBody>
      </p:sp>
      <p:pic>
        <p:nvPicPr>
          <p:cNvPr id="5" name="Imagen 4">
            <a:extLst>
              <a:ext uri="{FF2B5EF4-FFF2-40B4-BE49-F238E27FC236}">
                <a16:creationId xmlns:a16="http://schemas.microsoft.com/office/drawing/2014/main" id="{A282B0B1-1019-48F9-8F4D-29E5329A4FA1}"/>
              </a:ext>
            </a:extLst>
          </p:cNvPr>
          <p:cNvPicPr>
            <a:picLocks noChangeAspect="1"/>
          </p:cNvPicPr>
          <p:nvPr/>
        </p:nvPicPr>
        <p:blipFill>
          <a:blip r:embed="rId2" cstate="print"/>
          <a:stretch>
            <a:fillRect/>
          </a:stretch>
        </p:blipFill>
        <p:spPr>
          <a:xfrm>
            <a:off x="2417737" y="1748680"/>
            <a:ext cx="4014060" cy="4683117"/>
          </a:xfrm>
          <a:prstGeom prst="rect">
            <a:avLst/>
          </a:prstGeom>
        </p:spPr>
      </p:pic>
      <p:sp>
        <p:nvSpPr>
          <p:cNvPr id="6" name="Subtítulo 2">
            <a:extLst>
              <a:ext uri="{FF2B5EF4-FFF2-40B4-BE49-F238E27FC236}">
                <a16:creationId xmlns:a16="http://schemas.microsoft.com/office/drawing/2014/main" id="{74FC44FC-E5B6-4B59-BE9E-4C7F27B15564}"/>
              </a:ext>
            </a:extLst>
          </p:cNvPr>
          <p:cNvSpPr>
            <a:spLocks noGrp="1"/>
          </p:cNvSpPr>
          <p:nvPr>
            <p:ph idx="1"/>
          </p:nvPr>
        </p:nvSpPr>
        <p:spPr>
          <a:xfrm>
            <a:off x="6145077" y="2264188"/>
            <a:ext cx="3789337" cy="4023360"/>
          </a:xfrm>
        </p:spPr>
        <p:txBody>
          <a:bodyPr>
            <a:normAutofit fontScale="62500" lnSpcReduction="20000"/>
          </a:bodyPr>
          <a:lstStyle/>
          <a:p>
            <a:pPr algn="just"/>
            <a:r>
              <a:rPr lang="es-MX" dirty="0"/>
              <a:t>En el caso de Tabasco, su cadena es más regional, con pocos procesos de investigación y desarrollo y poca ingeniería que se traduce en maquinaria obsoleta en su mayor parte en las diversas chocolateras tabasqueñas. </a:t>
            </a:r>
          </a:p>
          <a:p>
            <a:pPr algn="just"/>
            <a:r>
              <a:rPr lang="es-MX" dirty="0"/>
              <a:t>En otros casos es más artesanal elaborando sus productos con el talento de manos tabasqueñas. Ello generalmente representará menor competitividad y menor capacidad de las empresas para generar valor agregado. </a:t>
            </a:r>
            <a:endParaRPr lang="es-ES" dirty="0"/>
          </a:p>
        </p:txBody>
      </p:sp>
      <p:sp>
        <p:nvSpPr>
          <p:cNvPr id="7" name="CuadroTexto 6">
            <a:extLst>
              <a:ext uri="{FF2B5EF4-FFF2-40B4-BE49-F238E27FC236}">
                <a16:creationId xmlns:a16="http://schemas.microsoft.com/office/drawing/2014/main" id="{0D455B6E-2F63-4BA5-AE8A-F5DC66B6C1BF}"/>
              </a:ext>
            </a:extLst>
          </p:cNvPr>
          <p:cNvSpPr txBox="1"/>
          <p:nvPr/>
        </p:nvSpPr>
        <p:spPr>
          <a:xfrm>
            <a:off x="2763131" y="6246086"/>
            <a:ext cx="5894173" cy="400110"/>
          </a:xfrm>
          <a:prstGeom prst="rect">
            <a:avLst/>
          </a:prstGeom>
          <a:noFill/>
        </p:spPr>
        <p:txBody>
          <a:bodyPr wrap="square" rtlCol="0">
            <a:spAutoFit/>
          </a:bodyPr>
          <a:lstStyle/>
          <a:p>
            <a:r>
              <a:rPr lang="es-MX" sz="2000" dirty="0"/>
              <a:t>Fuente: Díaz y Pérez Akaki, 2016.</a:t>
            </a:r>
          </a:p>
        </p:txBody>
      </p:sp>
    </p:spTree>
    <p:extLst>
      <p:ext uri="{BB962C8B-B14F-4D97-AF65-F5344CB8AC3E}">
        <p14:creationId xmlns:p14="http://schemas.microsoft.com/office/powerpoint/2010/main" val="5848283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7557" y="412120"/>
            <a:ext cx="6800025" cy="1496168"/>
          </a:xfrm>
        </p:spPr>
        <p:txBody>
          <a:bodyPr>
            <a:normAutofit fontScale="90000"/>
          </a:bodyPr>
          <a:lstStyle/>
          <a:p>
            <a:pPr algn="ctr"/>
            <a:r>
              <a:rPr lang="es-MX" sz="2700" b="1" dirty="0">
                <a:latin typeface="Times New Roman" panose="02020603050405020304" pitchFamily="18" charset="0"/>
                <a:cs typeface="Times New Roman" panose="02020603050405020304" pitchFamily="18" charset="0"/>
              </a:rPr>
              <a:t>ANÁLISIS DE LA INNOVACIÓN EN LA AGROINDUSTRIA CHOCOLATERA: </a:t>
            </a:r>
            <a:br>
              <a:rPr lang="es-MX" sz="2700" b="1" dirty="0">
                <a:latin typeface="Times New Roman" panose="02020603050405020304" pitchFamily="18" charset="0"/>
                <a:cs typeface="Times New Roman" panose="02020603050405020304" pitchFamily="18" charset="0"/>
              </a:rPr>
            </a:br>
            <a:r>
              <a:rPr lang="es-MX" sz="2700" b="1" dirty="0">
                <a:latin typeface="Times New Roman" panose="02020603050405020304" pitchFamily="18" charset="0"/>
                <a:cs typeface="Times New Roman" panose="02020603050405020304" pitchFamily="18" charset="0"/>
              </a:rPr>
              <a:t>ESTUDIO DE CASOS</a:t>
            </a:r>
            <a:r>
              <a:rPr lang="es-ES" sz="4800" b="1" dirty="0">
                <a:latin typeface="Times New Roman" panose="02020603050405020304" pitchFamily="18" charset="0"/>
                <a:cs typeface="Times New Roman" panose="02020603050405020304" pitchFamily="18" charset="0"/>
              </a:rPr>
              <a:t/>
            </a:r>
            <a:br>
              <a:rPr lang="es-ES" sz="4800" b="1" dirty="0">
                <a:latin typeface="Times New Roman" panose="02020603050405020304" pitchFamily="18" charset="0"/>
                <a:cs typeface="Times New Roman" panose="02020603050405020304" pitchFamily="18" charset="0"/>
              </a:rPr>
            </a:br>
            <a:endParaRPr lang="es-ES_tradnl" sz="4800" dirty="0"/>
          </a:p>
        </p:txBody>
      </p:sp>
      <p:sp>
        <p:nvSpPr>
          <p:cNvPr id="4" name="Marcador de contenido 3"/>
          <p:cNvSpPr>
            <a:spLocks noGrp="1"/>
          </p:cNvSpPr>
          <p:nvPr>
            <p:ph sz="half" idx="2"/>
          </p:nvPr>
        </p:nvSpPr>
        <p:spPr>
          <a:xfrm>
            <a:off x="2587557" y="1534332"/>
            <a:ext cx="6800025" cy="5982346"/>
          </a:xfrm>
        </p:spPr>
        <p:txBody>
          <a:bodyPr>
            <a:normAutofit fontScale="85000" lnSpcReduction="20000"/>
          </a:bodyPr>
          <a:lstStyle/>
          <a:p>
            <a:pPr algn="just"/>
            <a:r>
              <a:rPr lang="es-MX" sz="2400" dirty="0" smtClean="0"/>
              <a:t> </a:t>
            </a:r>
            <a:r>
              <a:rPr lang="es-MX" sz="2400" dirty="0"/>
              <a:t>La poca inversión en infraestructura y equipamiento de las empresas agroindustriales del cacao ha limitado la llegada de nuevas tecnologías al sector agrícola de México, frenando su productividad. Para ello se hablará de  dos casos concretos de agroindustrias en la cadena cacao – chocolate ubicadas en  el estado de Tabasco, México, Chocolate Casero la Pasadita e Industrias Wolter. </a:t>
            </a:r>
            <a:endParaRPr lang="es-ES" sz="2400" dirty="0"/>
          </a:p>
          <a:p>
            <a:pPr algn="just"/>
            <a:r>
              <a:rPr lang="es-MX" sz="2400" b="1" i="1" u="sng" dirty="0"/>
              <a:t>Chocolate Casero La Pasadita</a:t>
            </a:r>
            <a:r>
              <a:rPr lang="es-MX" sz="2400" dirty="0"/>
              <a:t>, es una empresa tabasqueña de </a:t>
            </a:r>
            <a:r>
              <a:rPr lang="es-MX" sz="2400" b="1" i="1" dirty="0"/>
              <a:t>corte artesanal</a:t>
            </a:r>
            <a:r>
              <a:rPr lang="es-MX" sz="2400" dirty="0"/>
              <a:t>, sus productos son </a:t>
            </a:r>
            <a:r>
              <a:rPr lang="es-MX" sz="2400" b="1" i="1" dirty="0"/>
              <a:t>100% natural, t</a:t>
            </a:r>
            <a:r>
              <a:rPr lang="es-MX" sz="2400" dirty="0"/>
              <a:t>iene </a:t>
            </a:r>
            <a:r>
              <a:rPr lang="es-MX" sz="2400" b="1" i="1" dirty="0"/>
              <a:t>dos empleados ubicados en las áreas de molienda y elaboración de barras</a:t>
            </a:r>
            <a:r>
              <a:rPr lang="es-MX" sz="2400" dirty="0"/>
              <a:t>, n</a:t>
            </a:r>
            <a:r>
              <a:rPr lang="es-MX" sz="2400" b="1" i="1" dirty="0"/>
              <a:t>o tienen estímulos económicos</a:t>
            </a:r>
            <a:r>
              <a:rPr lang="es-MX" sz="2400" dirty="0"/>
              <a:t> de ningunos de los </a:t>
            </a:r>
            <a:r>
              <a:rPr lang="es-MX" sz="2400" b="1" i="1" dirty="0"/>
              <a:t>tres órdenes de gobierno sean federales, estatales y municipales</a:t>
            </a:r>
            <a:r>
              <a:rPr lang="es-MX" sz="2400" dirty="0"/>
              <a:t>. No han</a:t>
            </a:r>
            <a:r>
              <a:rPr lang="es-MX" sz="2400" b="1" i="1" dirty="0"/>
              <a:t> tenido innovaciones en sus procesos, ni en la forma de organizar la producción para atender mejor a sus clientes</a:t>
            </a:r>
            <a:r>
              <a:rPr lang="es-MX" sz="2400" dirty="0"/>
              <a:t>, ni en la mejora de los insumos que recibe de sus proveedores para que reciba una materia prima diferenciada, que le permita elevar la calidad de los de su producto. En el mismo sentido no han mejorado  </a:t>
            </a:r>
            <a:r>
              <a:rPr lang="es-MX" sz="2400" b="1" i="1" dirty="0"/>
              <a:t>procesos de aprendizaje que tiene, ni en la vinculación y normatividad de la cadena de suministro</a:t>
            </a:r>
            <a:r>
              <a:rPr lang="es-MX" sz="2400" dirty="0"/>
              <a:t>; sin embargo , se reconocen como una empresa </a:t>
            </a:r>
            <a:r>
              <a:rPr lang="es-MX" sz="2400" b="1" i="1" dirty="0"/>
              <a:t>artesanal de su producto</a:t>
            </a:r>
            <a:r>
              <a:rPr lang="es-MX" sz="2400" dirty="0"/>
              <a:t>, reflejada en su pureza y en mantener un </a:t>
            </a:r>
            <a:r>
              <a:rPr lang="es-MX" sz="2400" b="1" i="1" dirty="0"/>
              <a:t>proceso tradicional de </a:t>
            </a:r>
            <a:r>
              <a:rPr lang="es-MX" sz="2400" b="1" i="1" dirty="0" err="1"/>
              <a:t>fabricaciòn</a:t>
            </a:r>
            <a:r>
              <a:rPr lang="es-MX" sz="2400" b="1" i="1" dirty="0"/>
              <a:t> de chocolate</a:t>
            </a:r>
            <a:r>
              <a:rPr lang="es-MX" sz="2400" dirty="0"/>
              <a:t>. Aunque no </a:t>
            </a:r>
            <a:r>
              <a:rPr lang="es-MX" sz="2400" b="1" i="1" dirty="0"/>
              <a:t> goza de certificaciones que acrediten a su chocolate como orgánico, el uso de agroquímicos está erradicado desde hace varios años</a:t>
            </a:r>
            <a:r>
              <a:rPr lang="es-MX" sz="2400" dirty="0"/>
              <a:t>. </a:t>
            </a:r>
            <a:endParaRPr lang="es-ES" sz="2400" dirty="0"/>
          </a:p>
          <a:p>
            <a:pPr marL="0" indent="0" algn="just">
              <a:buNone/>
            </a:pPr>
            <a:endParaRPr lang="es-ES" sz="2400" dirty="0"/>
          </a:p>
          <a:p>
            <a:pPr marL="0" indent="0">
              <a:buNone/>
            </a:pPr>
            <a:endParaRPr lang="es-ES_tradnl" sz="1600" dirty="0"/>
          </a:p>
        </p:txBody>
      </p:sp>
    </p:spTree>
    <p:extLst>
      <p:ext uri="{BB962C8B-B14F-4D97-AF65-F5344CB8AC3E}">
        <p14:creationId xmlns:p14="http://schemas.microsoft.com/office/powerpoint/2010/main" val="279728835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7556" y="412120"/>
            <a:ext cx="6800025" cy="982727"/>
          </a:xfrm>
        </p:spPr>
        <p:txBody>
          <a:bodyPr>
            <a:normAutofit fontScale="90000"/>
          </a:bodyPr>
          <a:lstStyle/>
          <a:p>
            <a:pPr algn="ctr"/>
            <a:r>
              <a:rPr lang="es-MX" sz="2200" b="1" dirty="0">
                <a:latin typeface="Times New Roman" panose="02020603050405020304" pitchFamily="18" charset="0"/>
                <a:cs typeface="Times New Roman" panose="02020603050405020304" pitchFamily="18" charset="0"/>
              </a:rPr>
              <a:t>ANÁLISIS DE LA INNOVACIÓN EN LA AGROINDUSTRIA CHOCOLATERA: </a:t>
            </a:r>
            <a:br>
              <a:rPr lang="es-MX" sz="2200" b="1" dirty="0">
                <a:latin typeface="Times New Roman" panose="02020603050405020304" pitchFamily="18" charset="0"/>
                <a:cs typeface="Times New Roman" panose="02020603050405020304" pitchFamily="18" charset="0"/>
              </a:rPr>
            </a:br>
            <a:r>
              <a:rPr lang="es-MX" sz="2200" b="1" dirty="0">
                <a:latin typeface="Times New Roman" panose="02020603050405020304" pitchFamily="18" charset="0"/>
                <a:cs typeface="Times New Roman" panose="02020603050405020304" pitchFamily="18" charset="0"/>
              </a:rPr>
              <a:t>ESTUDIO DE CASOS</a:t>
            </a:r>
            <a:r>
              <a:rPr lang="es-ES" sz="4800" b="1" dirty="0">
                <a:latin typeface="Times New Roman" panose="02020603050405020304" pitchFamily="18" charset="0"/>
                <a:cs typeface="Times New Roman" panose="02020603050405020304" pitchFamily="18" charset="0"/>
              </a:rPr>
              <a:t/>
            </a:r>
            <a:br>
              <a:rPr lang="es-ES" sz="4800" b="1" dirty="0">
                <a:latin typeface="Times New Roman" panose="02020603050405020304" pitchFamily="18" charset="0"/>
                <a:cs typeface="Times New Roman" panose="02020603050405020304" pitchFamily="18" charset="0"/>
              </a:rPr>
            </a:br>
            <a:endParaRPr lang="es-ES_tradnl" sz="4800" dirty="0"/>
          </a:p>
        </p:txBody>
      </p:sp>
      <p:sp>
        <p:nvSpPr>
          <p:cNvPr id="4" name="Marcador de contenido 3"/>
          <p:cNvSpPr>
            <a:spLocks noGrp="1"/>
          </p:cNvSpPr>
          <p:nvPr>
            <p:ph sz="half" idx="2"/>
          </p:nvPr>
        </p:nvSpPr>
        <p:spPr>
          <a:xfrm>
            <a:off x="2587557" y="1084881"/>
            <a:ext cx="6800025" cy="6431797"/>
          </a:xfrm>
        </p:spPr>
        <p:txBody>
          <a:bodyPr>
            <a:normAutofit fontScale="55000" lnSpcReduction="20000"/>
          </a:bodyPr>
          <a:lstStyle/>
          <a:p>
            <a:pPr algn="just"/>
            <a:r>
              <a:rPr lang="es-MX" sz="3300" dirty="0" smtClean="0"/>
              <a:t> </a:t>
            </a:r>
            <a:r>
              <a:rPr lang="es-MX" sz="3600" dirty="0" smtClean="0"/>
              <a:t>La poca inversión en infraestructura y equipamiento de las empresas agroindustriales del cacao ha limitado la llegada de nuevas tecnologías al sector agrícola de México, frenando su productividad. Para ello se hablará de  dos casos concretos de agroindustrias en la cadena cacao – chocolate ubicadas en  el estado de </a:t>
            </a:r>
            <a:r>
              <a:rPr lang="es-MX" sz="3600" dirty="0"/>
              <a:t>Tabasco, México, Chocolate Casero la Pasadita e Industrias Wolter. </a:t>
            </a:r>
            <a:endParaRPr lang="es-MX" sz="3600" dirty="0" smtClean="0"/>
          </a:p>
          <a:p>
            <a:pPr marL="0" indent="0" algn="just">
              <a:buNone/>
            </a:pPr>
            <a:endParaRPr lang="es-ES" sz="3200" dirty="0"/>
          </a:p>
          <a:p>
            <a:pPr algn="just"/>
            <a:r>
              <a:rPr lang="es-MX" sz="2400" b="1" i="1" u="sng" dirty="0"/>
              <a:t>Chocolate Casero La Pasadita</a:t>
            </a:r>
            <a:r>
              <a:rPr lang="es-MX" sz="2400" dirty="0"/>
              <a:t>, </a:t>
            </a:r>
            <a:r>
              <a:rPr lang="es-MX" dirty="0"/>
              <a:t>Chocolate Casero La Pasadita, es una empresa tabasqueña de corte artesanal fundada en 1967, sus productos son 100% naturales. Tiene dos empleados ubicados en las áreas de molienda y elaboración de barras, sus insumos los compran en la Central de Abasto de Villahermosa, así como a productores cercanos a la empresa. No tienen estímulos económicos de ningunos de los tres órdenes de gobierno sean federales, estatales y municipales, por lo que por propio esfuerzo han logrado consolidad una oferta de tablillas de chocolates y chocolate de sabores.</a:t>
            </a:r>
            <a:endParaRPr lang="es-ES" dirty="0"/>
          </a:p>
          <a:p>
            <a:pPr algn="just"/>
            <a:r>
              <a:rPr lang="es-MX" dirty="0"/>
              <a:t>Esta empresa reconoce no haber tenido innovaciones en sus procesos, ni en la forma de organizar la producción para atender mejor a sus clientes. Tampoco trabaja conjuntamente con sus proveedores a mejorar sus procesos e impulsar una materia prima diferenciada, que le permita elevar la calidad de los insumos que emplea. No hizo incluso referencia a innovaciones en los procesos de aprendizaje que lleva, ni en la vinculación y normatividad de la cadena de suministro. En cambio, se reconocen como una empresa comprometida con la calidad artesanal de su producto, reflejada en su pureza y en mantener un proceso tradicional. Aunque tampoco goza de certificaciones que acrediten a su chocolate como orgánico, a pesar de que el uso de agroquímicos está erradicado desde hace varios años. </a:t>
            </a:r>
            <a:endParaRPr lang="es-ES" dirty="0"/>
          </a:p>
          <a:p>
            <a:pPr algn="just"/>
            <a:endParaRPr lang="es-ES" sz="2400" dirty="0"/>
          </a:p>
          <a:p>
            <a:pPr marL="0" indent="0">
              <a:buNone/>
            </a:pPr>
            <a:endParaRPr lang="es-ES_tradnl" sz="1600" dirty="0"/>
          </a:p>
        </p:txBody>
      </p:sp>
    </p:spTree>
    <p:extLst>
      <p:ext uri="{BB962C8B-B14F-4D97-AF65-F5344CB8AC3E}">
        <p14:creationId xmlns:p14="http://schemas.microsoft.com/office/powerpoint/2010/main" val="186093751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7557" y="133151"/>
            <a:ext cx="6800025" cy="936233"/>
          </a:xfrm>
        </p:spPr>
        <p:txBody>
          <a:bodyPr>
            <a:noAutofit/>
          </a:bodyPr>
          <a:lstStyle/>
          <a:p>
            <a:pPr algn="ctr"/>
            <a:r>
              <a:rPr lang="es-MX" sz="2800" b="1" dirty="0">
                <a:latin typeface="Times New Roman" panose="02020603050405020304" pitchFamily="18" charset="0"/>
                <a:cs typeface="Times New Roman" panose="02020603050405020304" pitchFamily="18" charset="0"/>
              </a:rPr>
              <a:t>ANÁLISIS DE LA INNOVACIÓN EN LA AGROINDUSTRIA CHOCOLATERA</a:t>
            </a:r>
            <a:endParaRPr lang="es-ES_tradnl" sz="2800" dirty="0"/>
          </a:p>
        </p:txBody>
      </p:sp>
      <p:sp>
        <p:nvSpPr>
          <p:cNvPr id="4" name="Marcador de contenido 3"/>
          <p:cNvSpPr>
            <a:spLocks noGrp="1"/>
          </p:cNvSpPr>
          <p:nvPr>
            <p:ph sz="half" idx="2"/>
          </p:nvPr>
        </p:nvSpPr>
        <p:spPr>
          <a:xfrm>
            <a:off x="2587557" y="1348353"/>
            <a:ext cx="7114382" cy="6819254"/>
          </a:xfrm>
        </p:spPr>
        <p:txBody>
          <a:bodyPr>
            <a:normAutofit fontScale="55000" lnSpcReduction="20000"/>
          </a:bodyPr>
          <a:lstStyle/>
          <a:p>
            <a:pPr algn="just"/>
            <a:r>
              <a:rPr lang="es-MX" sz="2400" dirty="0" smtClean="0"/>
              <a:t> </a:t>
            </a:r>
            <a:r>
              <a:rPr lang="es-MX" sz="2900" dirty="0"/>
              <a:t>Ante el comportamiento tradicional de sus formas de producción, los efectos en la competitividad de sus productos tampoco han sido notorios. Ello en buena medida también es consecuencia de un </a:t>
            </a:r>
            <a:r>
              <a:rPr lang="es-MX" sz="2900" b="1" i="1" dirty="0"/>
              <a:t>nulo vínculo con instituciones de educación superior, que les ayudara a mejorar sus procesos administrativos y la calidad del producto</a:t>
            </a:r>
            <a:r>
              <a:rPr lang="es-MX" sz="2900" dirty="0"/>
              <a:t>. A pesar de que realizan la comercialización de sus productos de manera propia, el alcance de su cadena de comercialización es apenas en la capital del estado. En cambio, su activo más valioso es su arraigo y amor a lo que hacen, con orgullo y amor a Tabasco, y se manifiesta deseosa de participar en procesos de innovación, mejorar su competitividad y trascender a otros mercados que consolide su crecimiento. </a:t>
            </a:r>
            <a:endParaRPr lang="es-ES" sz="2900" dirty="0"/>
          </a:p>
          <a:p>
            <a:pPr algn="just"/>
            <a:r>
              <a:rPr lang="es-MX" sz="2900" dirty="0"/>
              <a:t>Por el otro lado</a:t>
            </a:r>
            <a:r>
              <a:rPr lang="es-MX" sz="2900" b="1" i="1" dirty="0"/>
              <a:t>, </a:t>
            </a:r>
            <a:r>
              <a:rPr lang="es-MX" sz="2900" b="1" i="1" u="sng" dirty="0"/>
              <a:t>Industrias Wolter</a:t>
            </a:r>
            <a:r>
              <a:rPr lang="es-MX" sz="2900" dirty="0"/>
              <a:t>, fue fundada en 1958 y tiene 22 empleados. Sus servicios y materias primas como el cacao, azúcar, canela, avena y empaques se los proveen empresas como Industrializadora de Cacao de Tabasco, Agroindustrias Serranas y productores locales, todos ellos establecidos en el estado de Tabasco, lo que permite el fortalecimiento de cadenas cortas a ese nivel.</a:t>
            </a:r>
            <a:endParaRPr lang="es-ES" sz="2900" dirty="0"/>
          </a:p>
          <a:p>
            <a:pPr algn="just"/>
            <a:r>
              <a:rPr lang="es-MX" sz="2900" dirty="0"/>
              <a:t>En temas de estímulos, </a:t>
            </a:r>
            <a:r>
              <a:rPr lang="es-MX" sz="2900" b="1" i="1" dirty="0"/>
              <a:t>solo acceden a fondos federales de los cuales el gobierno aporta el 50% a fondo perdido y la empresa el 50% restante</a:t>
            </a:r>
            <a:r>
              <a:rPr lang="es-MX" sz="2900" dirty="0"/>
              <a:t>, entre ellos el Fondo Mixto Conacyt, Fondo de Activos Productivos de la Secretaría de Agricultura, Ganadería, Desarrollo Rural, Pesca y Alimentación (SAGARPA), y el Instituto Nacional Emprendedor (INADEM).</a:t>
            </a:r>
            <a:endParaRPr lang="es-ES" sz="2900" dirty="0"/>
          </a:p>
          <a:p>
            <a:pPr algn="just"/>
            <a:r>
              <a:rPr lang="es-MX" sz="2900" dirty="0"/>
              <a:t>Sin embargo, es importante resaltar que </a:t>
            </a:r>
            <a:r>
              <a:rPr lang="es-MX" sz="2900" b="1" i="1" dirty="0"/>
              <a:t>no existe vinculación académica con las universidades, a pesar de tener convenios con instituciones como el Instituto Tecnológico de Comalcalco (ITSC), Universidad Juárez Autónoma de Tabasco (UJAT), Universidad Popular de la Chontalpa (UPCH), Conalep de Villa Aldama entre otras</a:t>
            </a:r>
            <a:r>
              <a:rPr lang="es-MX" sz="2900" dirty="0"/>
              <a:t>, convenio que compromete a la empresa a facilitar infraestructura para el desarrollo de estudios. Sin embargo, los representantes de la chocolatera declararon que </a:t>
            </a:r>
            <a:r>
              <a:rPr lang="es-MX" sz="2900" b="1" i="1" dirty="0"/>
              <a:t>dichas instituciones no les informan de los resultados obtenidos de sus estudios</a:t>
            </a:r>
            <a:r>
              <a:rPr lang="es-MX" sz="2900" dirty="0"/>
              <a:t>, </a:t>
            </a:r>
            <a:endParaRPr lang="es-ES" sz="2900" dirty="0"/>
          </a:p>
          <a:p>
            <a:pPr marL="0" indent="0" algn="just">
              <a:buNone/>
            </a:pPr>
            <a:endParaRPr lang="es-ES" sz="2300" dirty="0"/>
          </a:p>
          <a:p>
            <a:pPr marL="0" indent="0">
              <a:buNone/>
            </a:pPr>
            <a:endParaRPr lang="es-ES_tradnl" sz="1700" dirty="0"/>
          </a:p>
        </p:txBody>
      </p:sp>
    </p:spTree>
    <p:extLst>
      <p:ext uri="{BB962C8B-B14F-4D97-AF65-F5344CB8AC3E}">
        <p14:creationId xmlns:p14="http://schemas.microsoft.com/office/powerpoint/2010/main" val="2978506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7557" y="412120"/>
            <a:ext cx="6800025" cy="1496168"/>
          </a:xfrm>
        </p:spPr>
        <p:txBody>
          <a:bodyPr>
            <a:noAutofit/>
          </a:bodyPr>
          <a:lstStyle/>
          <a:p>
            <a:pPr algn="ctr"/>
            <a:r>
              <a:rPr lang="es-MX" sz="3200" b="1" dirty="0">
                <a:latin typeface="Times New Roman" panose="02020603050405020304" pitchFamily="18" charset="0"/>
                <a:cs typeface="Times New Roman" panose="02020603050405020304" pitchFamily="18" charset="0"/>
              </a:rPr>
              <a:t>ANÁLISIS DE LA INNOVACIÓN EN LA AGROINDUSTRIA CHOCOLATERA</a:t>
            </a:r>
            <a:endParaRPr lang="es-ES_tradnl" sz="3200" dirty="0"/>
          </a:p>
        </p:txBody>
      </p:sp>
      <p:sp>
        <p:nvSpPr>
          <p:cNvPr id="4" name="Marcador de contenido 3"/>
          <p:cNvSpPr>
            <a:spLocks noGrp="1"/>
          </p:cNvSpPr>
          <p:nvPr>
            <p:ph sz="half" idx="2"/>
          </p:nvPr>
        </p:nvSpPr>
        <p:spPr>
          <a:xfrm>
            <a:off x="2587557" y="2060590"/>
            <a:ext cx="6800025" cy="4911371"/>
          </a:xfrm>
        </p:spPr>
        <p:txBody>
          <a:bodyPr>
            <a:normAutofit fontScale="70000" lnSpcReduction="20000"/>
          </a:bodyPr>
          <a:lstStyle/>
          <a:p>
            <a:pPr algn="just"/>
            <a:r>
              <a:rPr lang="es-MX" sz="2400" dirty="0" smtClean="0"/>
              <a:t> </a:t>
            </a:r>
            <a:r>
              <a:rPr lang="es-MX" sz="2800" dirty="0"/>
              <a:t>Sus </a:t>
            </a:r>
            <a:r>
              <a:rPr lang="es-MX" sz="2800" b="1" i="1" dirty="0"/>
              <a:t>principales productos son chocolate de mesa, barras diversas, porcentajes de chocolate en polvo </a:t>
            </a:r>
            <a:r>
              <a:rPr lang="es-MX" sz="2800" dirty="0"/>
              <a:t>y avena con cacao y los comercializa en los estados de </a:t>
            </a:r>
            <a:r>
              <a:rPr lang="es-MX" sz="2800" b="1" i="1" dirty="0"/>
              <a:t>Tabasco, Chiapas, Veracruz, Campeche, Nuevo León y Quintana Roo</a:t>
            </a:r>
            <a:r>
              <a:rPr lang="es-MX" sz="2800" dirty="0"/>
              <a:t>, a través de cadenas comerciales como los son </a:t>
            </a:r>
            <a:r>
              <a:rPr lang="es-MX" sz="2800" b="1" i="1" dirty="0"/>
              <a:t>Chedraui, Oxxo, Aurrera, HEB y la venta directa a la población local.</a:t>
            </a:r>
            <a:endParaRPr lang="es-ES" sz="2800" b="1" i="1" dirty="0"/>
          </a:p>
          <a:p>
            <a:pPr algn="just"/>
            <a:r>
              <a:rPr lang="es-MX" sz="2800" dirty="0"/>
              <a:t>Respecto a sus cambios organizacionales, procesos y tecnológicos, es importante resaltar que es una </a:t>
            </a:r>
            <a:r>
              <a:rPr lang="es-MX" sz="2800" b="1" i="1" dirty="0"/>
              <a:t>empresa innovadora  y  actualmente</a:t>
            </a:r>
            <a:r>
              <a:rPr lang="es-MX" sz="2800" dirty="0"/>
              <a:t>  </a:t>
            </a:r>
            <a:r>
              <a:rPr lang="es-MX" sz="2800" b="1" i="1" dirty="0"/>
              <a:t>modernización de la mitad de su planta </a:t>
            </a:r>
            <a:r>
              <a:rPr lang="es-MX" sz="2800" dirty="0"/>
              <a:t>con nuevos equipos italianos de vanguardia que ayudarán a </a:t>
            </a:r>
            <a:r>
              <a:rPr lang="es-MX" sz="2800" b="1" i="1" dirty="0"/>
              <a:t>elevar su capacidad de producción y la calidad de sus productos</a:t>
            </a:r>
            <a:r>
              <a:rPr lang="es-MX" sz="2800" dirty="0"/>
              <a:t>. Respecto a la forma de organización en pro de la atención de sus clientes, en 2016 capacitó a sus empleados en manejo de higiene de alimentos, áreas administrativa y financiera, aunque en el </a:t>
            </a:r>
            <a:r>
              <a:rPr lang="es-MX" sz="2800" b="1" i="1" dirty="0"/>
              <a:t>2017 no invirtió al respecto, ni en la primera mitad de 2018 tuvieron esfuerzos en publicidad y capacitación</a:t>
            </a:r>
            <a:r>
              <a:rPr lang="es-MX" sz="2800" dirty="0"/>
              <a:t>, pues fueron afectados por la </a:t>
            </a:r>
            <a:r>
              <a:rPr lang="es-MX" sz="2800" b="1" i="1" dirty="0"/>
              <a:t>volatilidad cambiaria </a:t>
            </a:r>
            <a:r>
              <a:rPr lang="es-MX" sz="2800" dirty="0"/>
              <a:t>al incrementarse el costo de la maquinaria adquirida en Italia para su crecimiento. A pesar de esta volatilidad, esperan en </a:t>
            </a:r>
            <a:r>
              <a:rPr lang="es-MX" sz="2800" b="1" i="1" dirty="0"/>
              <a:t>2019 enfocarse en servicio a clientes, publicidad y promociones.</a:t>
            </a:r>
            <a:endParaRPr lang="es-ES" sz="2800" b="1" i="1" dirty="0"/>
          </a:p>
          <a:p>
            <a:pPr marL="0" indent="0" algn="just">
              <a:buNone/>
            </a:pPr>
            <a:endParaRPr lang="es-ES" sz="2400" dirty="0"/>
          </a:p>
          <a:p>
            <a:pPr marL="0" indent="0">
              <a:buNone/>
            </a:pPr>
            <a:endParaRPr lang="es-ES_tradnl" sz="1600" dirty="0"/>
          </a:p>
        </p:txBody>
      </p:sp>
    </p:spTree>
    <p:extLst>
      <p:ext uri="{BB962C8B-B14F-4D97-AF65-F5344CB8AC3E}">
        <p14:creationId xmlns:p14="http://schemas.microsoft.com/office/powerpoint/2010/main" val="415865847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7557" y="412120"/>
            <a:ext cx="6800025" cy="1496168"/>
          </a:xfrm>
        </p:spPr>
        <p:txBody>
          <a:bodyPr>
            <a:noAutofit/>
          </a:bodyPr>
          <a:lstStyle/>
          <a:p>
            <a:pPr algn="ctr"/>
            <a:r>
              <a:rPr lang="es-MX" sz="3200" b="1" dirty="0">
                <a:latin typeface="Times New Roman" panose="02020603050405020304" pitchFamily="18" charset="0"/>
                <a:cs typeface="Times New Roman" panose="02020603050405020304" pitchFamily="18" charset="0"/>
              </a:rPr>
              <a:t>ANÁLISIS DE LA INNOVACIÓN EN LA AGROINDUSTRIA CHOCOLATERA</a:t>
            </a:r>
            <a:endParaRPr lang="es-ES_tradnl" sz="3200" dirty="0"/>
          </a:p>
        </p:txBody>
      </p:sp>
      <p:sp>
        <p:nvSpPr>
          <p:cNvPr id="4" name="Marcador de contenido 3"/>
          <p:cNvSpPr>
            <a:spLocks noGrp="1"/>
          </p:cNvSpPr>
          <p:nvPr>
            <p:ph sz="half" idx="2"/>
          </p:nvPr>
        </p:nvSpPr>
        <p:spPr>
          <a:xfrm>
            <a:off x="2587557" y="1908288"/>
            <a:ext cx="6800025" cy="5063673"/>
          </a:xfrm>
        </p:spPr>
        <p:txBody>
          <a:bodyPr>
            <a:normAutofit fontScale="77500" lnSpcReduction="20000"/>
          </a:bodyPr>
          <a:lstStyle/>
          <a:p>
            <a:pPr algn="just"/>
            <a:r>
              <a:rPr lang="es-MX" sz="2400" dirty="0" smtClean="0"/>
              <a:t> </a:t>
            </a:r>
            <a:r>
              <a:rPr lang="es-MX" sz="2400" dirty="0"/>
              <a:t>Con el fin de elevar la calidad de su chocolate, han forzado a sus proveedores a mejorar sus procesos de manera diferenciada para elevar la calidad del cacao. Tienen un compromiso social en la conservación de sus casi </a:t>
            </a:r>
            <a:r>
              <a:rPr lang="es-MX" sz="2400" b="1" i="1" dirty="0"/>
              <a:t>50 hectáreas de cacao en la ciudad de Comalcalco, porque además de proveer de una parte del insumo que requiere la fábrica, están conscientes del impacto ecológico positivo que tienen las plantaciones de cacao que contribuyen a la captura de Dióxido de Carbono (CO2), </a:t>
            </a:r>
            <a:r>
              <a:rPr lang="es-MX" sz="2400" dirty="0"/>
              <a:t>además de conservar la flora y fauna en dicho ecosistema biodiverso. En su propia expresión, “…es una </a:t>
            </a:r>
            <a:r>
              <a:rPr lang="es-MX" sz="2400" b="1" i="1" dirty="0"/>
              <a:t>selva de cacao donde se encuentran plantaciones  </a:t>
            </a:r>
            <a:r>
              <a:rPr lang="es-MX" sz="2400" b="1" i="1" dirty="0" err="1"/>
              <a:t>exòticas</a:t>
            </a:r>
            <a:r>
              <a:rPr lang="es-MX" sz="2400" b="1" i="1" dirty="0"/>
              <a:t> y fauna de la </a:t>
            </a:r>
            <a:r>
              <a:rPr lang="es-MX" sz="2400" b="1" i="1" dirty="0" err="1"/>
              <a:t>regiòn</a:t>
            </a:r>
            <a:r>
              <a:rPr lang="es-MX" sz="2400" b="1" i="1" dirty="0"/>
              <a:t>. </a:t>
            </a:r>
            <a:endParaRPr lang="es-ES" sz="2400" dirty="0"/>
          </a:p>
          <a:p>
            <a:pPr algn="just"/>
            <a:r>
              <a:rPr lang="es-MX" sz="2400" b="1" dirty="0"/>
              <a:t>Para ellos, el mercado internacional requiere producción de buena calidad y, principalmente, trazabilidad, que les demanda información sobre el origen del bien, nombre de productor, volumen de la cosecha, año, y especificaciones, lo cual la distingue de otros productores locales en la búsqueda de nuevos nichos de mercado</a:t>
            </a:r>
            <a:r>
              <a:rPr lang="es-MX" sz="2400" dirty="0"/>
              <a:t>. Además, considera que para obtener un chocolate de aroma fino, se debe conservar el sabor y </a:t>
            </a:r>
            <a:r>
              <a:rPr lang="es-MX" sz="2400" b="1" i="1" dirty="0"/>
              <a:t>muchas veces el productor no sabe que pasa en la fermentación, se lleva un protocolo al respecto para tener granos de calidad y muchas veces lo desconocen </a:t>
            </a:r>
            <a:r>
              <a:rPr lang="es-MX" sz="2400" dirty="0"/>
              <a:t>y eso afecta al valor que obtienen en el mercado por los granos de cacao, ya que ello afecta la calidad del chocolate cuando se transforma. </a:t>
            </a:r>
            <a:endParaRPr lang="es-ES" sz="2400" dirty="0"/>
          </a:p>
          <a:p>
            <a:pPr marL="0" indent="0" algn="just">
              <a:buNone/>
            </a:pPr>
            <a:endParaRPr lang="es-ES" sz="2400" dirty="0"/>
          </a:p>
          <a:p>
            <a:pPr marL="0" indent="0">
              <a:buNone/>
            </a:pPr>
            <a:endParaRPr lang="es-ES_tradnl" sz="1600" dirty="0"/>
          </a:p>
        </p:txBody>
      </p:sp>
    </p:spTree>
    <p:extLst>
      <p:ext uri="{BB962C8B-B14F-4D97-AF65-F5344CB8AC3E}">
        <p14:creationId xmlns:p14="http://schemas.microsoft.com/office/powerpoint/2010/main" val="302131240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7557" y="412120"/>
            <a:ext cx="6800025" cy="1496168"/>
          </a:xfrm>
        </p:spPr>
        <p:txBody>
          <a:bodyPr>
            <a:noAutofit/>
          </a:bodyPr>
          <a:lstStyle/>
          <a:p>
            <a:pPr algn="ctr"/>
            <a:r>
              <a:rPr lang="es-MX" sz="2800" b="1" dirty="0">
                <a:latin typeface="Times New Roman" panose="02020603050405020304" pitchFamily="18" charset="0"/>
                <a:cs typeface="Times New Roman" panose="02020603050405020304" pitchFamily="18" charset="0"/>
              </a:rPr>
              <a:t>ANÁLISIS DE LA INNOVACIÓN EN LA AGROINDUSTRIA CHOCOLATERA</a:t>
            </a:r>
            <a:endParaRPr lang="es-ES_tradnl" sz="2800" dirty="0"/>
          </a:p>
        </p:txBody>
      </p:sp>
      <p:sp>
        <p:nvSpPr>
          <p:cNvPr id="4" name="Marcador de contenido 3"/>
          <p:cNvSpPr>
            <a:spLocks noGrp="1"/>
          </p:cNvSpPr>
          <p:nvPr>
            <p:ph sz="half" idx="2"/>
          </p:nvPr>
        </p:nvSpPr>
        <p:spPr>
          <a:xfrm>
            <a:off x="2587557" y="1782306"/>
            <a:ext cx="6800025" cy="5189656"/>
          </a:xfrm>
        </p:spPr>
        <p:txBody>
          <a:bodyPr>
            <a:normAutofit fontScale="62500" lnSpcReduction="20000"/>
          </a:bodyPr>
          <a:lstStyle/>
          <a:p>
            <a:r>
              <a:rPr lang="es-MX" dirty="0"/>
              <a:t>Consideran los dueños de industrias Wolter que en Tabasco hay muchos productores con pocas hectáreas y propicia que los apoyos que ofrece la SAGARPA (Secretaría de Agricultura, Ganaderìa, Desarrollo Rural, Pesca y Alimentación) y SEDESOL (Secretaría de Desarrollo Social) no sean aprovechados cabalmente, pues regularmente se usan como subsistencia y no para la inversión productiva en el cultivo. Dicho promedio afecta también negativamente en las relaciones comerciales entre agricultores y agroindustrias chocolateras, pues estas últimas prefieren negociar con productores de mayor extensión, a quién además se les puede exigir un estándar mayor de calidad, lo que además genera distorsiones en la cadena de valor en perjuicio del precio y calidad del chocolate.</a:t>
            </a:r>
            <a:endParaRPr lang="es-ES" dirty="0"/>
          </a:p>
          <a:p>
            <a:r>
              <a:rPr lang="es-MX" sz="2900" b="1" i="1" dirty="0" smtClean="0"/>
              <a:t>Industria </a:t>
            </a:r>
            <a:r>
              <a:rPr lang="es-MX" sz="2900" b="1" i="1" dirty="0"/>
              <a:t>Wolter produce su propio cacao y también compra a productores locales, su chocolate es 100% natural </a:t>
            </a:r>
            <a:r>
              <a:rPr lang="es-MX" sz="2900" dirty="0"/>
              <a:t>y no le interesa la certificación orgánica por el costo que implica, aunque ellos informan que lo son. En experiencia de ellos al tener una plantación orgánica, los </a:t>
            </a:r>
            <a:r>
              <a:rPr lang="es-MX" sz="2900" b="1" i="1" dirty="0"/>
              <a:t>certificadores expertos vienen de Suiza </a:t>
            </a:r>
            <a:r>
              <a:rPr lang="es-MX" sz="2900" dirty="0"/>
              <a:t>y el costo aproximadamente es de </a:t>
            </a:r>
            <a:r>
              <a:rPr lang="es-MX" sz="2900" b="1" i="1" dirty="0"/>
              <a:t>4,000 dólares anuales</a:t>
            </a:r>
            <a:r>
              <a:rPr lang="es-MX" sz="2900" dirty="0"/>
              <a:t>. El monto de la certificación y la poca periodicidad de supervisión de certificadores, desmotiva el certificarse, a pesar de que sus procesos cumplen con ello.</a:t>
            </a:r>
            <a:endParaRPr lang="es-ES" sz="2900" dirty="0"/>
          </a:p>
          <a:p>
            <a:pPr marL="0" indent="0" algn="just">
              <a:buNone/>
            </a:pPr>
            <a:endParaRPr lang="es-ES" sz="2900" dirty="0"/>
          </a:p>
          <a:p>
            <a:pPr marL="0" indent="0">
              <a:buNone/>
            </a:pPr>
            <a:endParaRPr lang="es-ES_tradnl" sz="1600" dirty="0"/>
          </a:p>
        </p:txBody>
      </p:sp>
    </p:spTree>
    <p:extLst>
      <p:ext uri="{BB962C8B-B14F-4D97-AF65-F5344CB8AC3E}">
        <p14:creationId xmlns:p14="http://schemas.microsoft.com/office/powerpoint/2010/main" val="170579434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7557" y="412120"/>
            <a:ext cx="6800025" cy="1496168"/>
          </a:xfrm>
        </p:spPr>
        <p:txBody>
          <a:bodyPr>
            <a:noAutofit/>
          </a:bodyPr>
          <a:lstStyle/>
          <a:p>
            <a:pPr algn="ctr"/>
            <a:r>
              <a:rPr lang="es-MX" sz="3200" b="1" dirty="0">
                <a:latin typeface="Times New Roman" panose="02020603050405020304" pitchFamily="18" charset="0"/>
                <a:cs typeface="Times New Roman" panose="02020603050405020304" pitchFamily="18" charset="0"/>
              </a:rPr>
              <a:t>ANÁLISIS DE LA INNOVACIÓN EN LA AGROINDUSTRIA CHOCOLATERA</a:t>
            </a:r>
            <a:endParaRPr lang="es-ES_tradnl" sz="3200" dirty="0"/>
          </a:p>
        </p:txBody>
      </p:sp>
      <p:sp>
        <p:nvSpPr>
          <p:cNvPr id="4" name="Marcador de contenido 3"/>
          <p:cNvSpPr>
            <a:spLocks noGrp="1"/>
          </p:cNvSpPr>
          <p:nvPr>
            <p:ph sz="half" idx="2"/>
          </p:nvPr>
        </p:nvSpPr>
        <p:spPr>
          <a:xfrm>
            <a:off x="2587557" y="2060590"/>
            <a:ext cx="6800025" cy="4911371"/>
          </a:xfrm>
        </p:spPr>
        <p:txBody>
          <a:bodyPr>
            <a:normAutofit fontScale="62500" lnSpcReduction="20000"/>
          </a:bodyPr>
          <a:lstStyle/>
          <a:p>
            <a:pPr algn="just"/>
            <a:r>
              <a:rPr lang="es-MX" dirty="0"/>
              <a:t>Los directivos de Industrias Wolter declaran que las cooperativas tabasqueñas relacionadas con el cacao,  no han tenido cambios notorios en sus procesos, ni en la calidad del grano: comentan que en su vivencia de la actividad cacaotera, hace algunos años era obligatorio comercializar a través de las cooperativas, pero la eliminación de dicha condición propicia que los intermediarios privados influyan en el sector. </a:t>
            </a:r>
            <a:endParaRPr lang="es-ES" dirty="0"/>
          </a:p>
          <a:p>
            <a:pPr algn="just"/>
            <a:r>
              <a:rPr lang="es-MX" dirty="0"/>
              <a:t>Para ellos, la investigación y desarrollo traducida en patentes da valor agregado, ejemplo de ello el laboratorio español Devicare, quien a partir de septiembre de 2016 tiene la exclusividad para comercializar pastillas de chocolate para prevenir cálculos renales, las cuales vende a nivel mundial y da valor agregado al cacao (Mingorance 2016). Sin embargo, España no es un importante productor de cacao, ni poseen la tradición hacia este cultivo ancestral que parte de la cultura Olmeca, pero pudieron generar innovaciones y obtienen beneficios a partir de ellas. Esto es evidencia de los procesos de innovación que ha identificado </a:t>
            </a:r>
            <a:r>
              <a:rPr lang="es-MX" dirty="0" err="1"/>
              <a:t>Mundabi</a:t>
            </a:r>
            <a:r>
              <a:rPr lang="es-MX" dirty="0"/>
              <a:t> (2008) y lo diferenciales positivos en la captura de valor que tienen en los polos los actores de esas cadenas.</a:t>
            </a:r>
            <a:endParaRPr lang="es-ES" dirty="0"/>
          </a:p>
          <a:p>
            <a:pPr marL="0" indent="0" algn="just">
              <a:buNone/>
            </a:pPr>
            <a:endParaRPr lang="es-ES" sz="2400" dirty="0"/>
          </a:p>
          <a:p>
            <a:pPr marL="0" indent="0">
              <a:buNone/>
            </a:pPr>
            <a:endParaRPr lang="es-ES_tradnl" sz="1600" dirty="0"/>
          </a:p>
        </p:txBody>
      </p:sp>
    </p:spTree>
    <p:extLst>
      <p:ext uri="{BB962C8B-B14F-4D97-AF65-F5344CB8AC3E}">
        <p14:creationId xmlns:p14="http://schemas.microsoft.com/office/powerpoint/2010/main" val="2645455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7557" y="412120"/>
            <a:ext cx="6800025" cy="1496168"/>
          </a:xfrm>
        </p:spPr>
        <p:txBody>
          <a:bodyPr>
            <a:normAutofit/>
          </a:bodyPr>
          <a:lstStyle/>
          <a:p>
            <a:pPr algn="ctr"/>
            <a:r>
              <a:rPr lang="es-ES" sz="3200" b="1" dirty="0">
                <a:latin typeface="Times New Roman" panose="02020603050405020304" pitchFamily="18" charset="0"/>
                <a:cs typeface="Times New Roman" panose="02020603050405020304" pitchFamily="18" charset="0"/>
              </a:rPr>
              <a:t>INTRODUCCIÒN</a:t>
            </a:r>
            <a:endParaRPr lang="es-ES_tradnl" sz="3200" b="1" dirty="0">
              <a:latin typeface="Times New Roman" panose="02020603050405020304" pitchFamily="18" charset="0"/>
              <a:cs typeface="Times New Roman" panose="02020603050405020304" pitchFamily="18" charset="0"/>
            </a:endParaRPr>
          </a:p>
        </p:txBody>
      </p:sp>
      <p:sp>
        <p:nvSpPr>
          <p:cNvPr id="4" name="Marcador de contenido 3"/>
          <p:cNvSpPr>
            <a:spLocks noGrp="1"/>
          </p:cNvSpPr>
          <p:nvPr>
            <p:ph sz="half" idx="2"/>
          </p:nvPr>
        </p:nvSpPr>
        <p:spPr>
          <a:xfrm>
            <a:off x="2587557" y="1565330"/>
            <a:ext cx="6800025" cy="5827362"/>
          </a:xfrm>
        </p:spPr>
        <p:txBody>
          <a:bodyPr>
            <a:normAutofit fontScale="55000" lnSpcReduction="20000"/>
          </a:bodyPr>
          <a:lstStyle/>
          <a:p>
            <a:pPr algn="just"/>
            <a:r>
              <a:rPr lang="es-MX" sz="3600" dirty="0"/>
              <a:t>Si hablamos históricamente del valor agregado que se le ha dado al cacao y su agroindustrialización, partimos de que gracias a la conquista de los españoles en el siglo XVI llegó a Europa y con ello el gusto se extendió en su territorio.  Suiza quien en su presente ocupa el primer lugar en competitividad global de acuerdo al Reporte de Competitividad Global del Foro Económico Mundial 2017- 2018, fue quien recibió con entusiasmo por su industria de la confitería al cacao en dicha fecha, propiciándose que en 1819 François – Louis Cailler aperturara uno de los primeros lugares de producción mecanizada del chocolate, fundando para Suiza su firma más antigua de producciòn de chocolate.</a:t>
            </a:r>
            <a:endParaRPr lang="es-ES" sz="3600" dirty="0"/>
          </a:p>
          <a:p>
            <a:pPr algn="just"/>
            <a:r>
              <a:rPr lang="es-MX" sz="3600" dirty="0"/>
              <a:t>Dos importantes innovaciones en la fabricación del chocolate ocurrieron en Suiza en el siglo XIX, el chocolate conchado, que propicia textura aterciopelada, homogénea al incorporar elementos lácteos que ayudan a disminuir partículas amargas en el chocolate y el chocolate sólido con leche, en el que el azúcar disminuye la acidez y amargura del sabor del cacao. </a:t>
            </a:r>
            <a:endParaRPr lang="es-ES" sz="3600" dirty="0"/>
          </a:p>
          <a:p>
            <a:pPr algn="just"/>
            <a:r>
              <a:rPr lang="es-MX" sz="3600" dirty="0"/>
              <a:t>Suiza ha innovado en el sabor del chocolate históricamente, le ha dado valor agregado al cacao y en consecuencia se refleja en su competitividad, calidad de sus productos en los mercados internacionales, impulsada por su inversiòn en investigaciòn y desarrollo entre otros. No es casualidad que en el presente sea un país reconocido por sus chocolates de alta calidad mundial (Swisscontact 2016). </a:t>
            </a:r>
            <a:endParaRPr lang="es-ES" sz="3600" dirty="0"/>
          </a:p>
          <a:p>
            <a:endParaRPr lang="es-ES_tradnl" sz="1600" dirty="0"/>
          </a:p>
        </p:txBody>
      </p:sp>
    </p:spTree>
    <p:extLst>
      <p:ext uri="{BB962C8B-B14F-4D97-AF65-F5344CB8AC3E}">
        <p14:creationId xmlns:p14="http://schemas.microsoft.com/office/powerpoint/2010/main" val="23546099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7557" y="412120"/>
            <a:ext cx="6800025" cy="1496168"/>
          </a:xfrm>
        </p:spPr>
        <p:txBody>
          <a:bodyPr>
            <a:noAutofit/>
          </a:bodyPr>
          <a:lstStyle/>
          <a:p>
            <a:pPr algn="ctr"/>
            <a:r>
              <a:rPr lang="es-MX" sz="3200" b="1" dirty="0">
                <a:latin typeface="Times New Roman" panose="02020603050405020304" pitchFamily="18" charset="0"/>
                <a:cs typeface="Times New Roman" panose="02020603050405020304" pitchFamily="18" charset="0"/>
              </a:rPr>
              <a:t>ANÁLISIS DE LA INNOVACIÓN EN LA AGROINDUSTRIA CHOCOLATERA</a:t>
            </a:r>
            <a:endParaRPr lang="es-ES_tradnl" sz="3200" dirty="0"/>
          </a:p>
        </p:txBody>
      </p:sp>
      <p:sp>
        <p:nvSpPr>
          <p:cNvPr id="4" name="Marcador de contenido 3"/>
          <p:cNvSpPr>
            <a:spLocks noGrp="1"/>
          </p:cNvSpPr>
          <p:nvPr>
            <p:ph sz="half" idx="2"/>
          </p:nvPr>
        </p:nvSpPr>
        <p:spPr>
          <a:xfrm>
            <a:off x="2587557" y="2060590"/>
            <a:ext cx="6800025" cy="4911371"/>
          </a:xfrm>
        </p:spPr>
        <p:txBody>
          <a:bodyPr>
            <a:normAutofit fontScale="70000" lnSpcReduction="20000"/>
          </a:bodyPr>
          <a:lstStyle/>
          <a:p>
            <a:r>
              <a:rPr lang="es-MX" dirty="0"/>
              <a:t>En dicho sentido, Wolter es motivo de orgullo y ejemplo para empresas locales por su compromiso con la innovación, calidad de sus productos y el interés que despierta a nivel nacional e internacional de conocedores de chocolates finos y de cacao de calidad, como ha pasado con el chef francés Olivier Roellinger, reconocido con 3 estrellas Michelin, quien comentó a los directivos de Wolter  que el cacao africano es muy estandarizado y tiene mucha tecnología, mientras que el tabasqueño está diferenciado por su sabor, a lo que se suma las normas de origen y la trazabilidad para aumentar su competitividad.</a:t>
            </a:r>
            <a:endParaRPr lang="es-ES" dirty="0"/>
          </a:p>
          <a:p>
            <a:r>
              <a:rPr lang="es-MX" dirty="0"/>
              <a:t>Otra experiencia relevante de dicha empresa es el reconocimiento que ha ganado a lo largo de los años por el cacao almendra blanca que produce, cuyo sabor ha sido evaluado y reconocido en concursos internacionales como el International Chocolate Awards World, donde ha obtenido 10 premios internacionales (Chocolates Wolter, 2018).</a:t>
            </a:r>
            <a:endParaRPr lang="es-ES" dirty="0"/>
          </a:p>
          <a:p>
            <a:pPr marL="0" indent="0" algn="just">
              <a:buNone/>
            </a:pPr>
            <a:endParaRPr lang="es-ES" sz="2400" dirty="0"/>
          </a:p>
          <a:p>
            <a:pPr marL="0" indent="0">
              <a:buNone/>
            </a:pPr>
            <a:endParaRPr lang="es-ES_tradnl" sz="1600" dirty="0"/>
          </a:p>
        </p:txBody>
      </p:sp>
    </p:spTree>
    <p:extLst>
      <p:ext uri="{BB962C8B-B14F-4D97-AF65-F5344CB8AC3E}">
        <p14:creationId xmlns:p14="http://schemas.microsoft.com/office/powerpoint/2010/main" val="138187492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739957" y="192805"/>
            <a:ext cx="6800025" cy="1496168"/>
          </a:xfrm>
        </p:spPr>
        <p:txBody>
          <a:bodyPr>
            <a:normAutofit/>
          </a:bodyPr>
          <a:lstStyle/>
          <a:p>
            <a:pPr algn="ctr"/>
            <a:r>
              <a:rPr lang="es-ES" sz="3200" b="1" dirty="0">
                <a:latin typeface="Times New Roman" panose="02020603050405020304" pitchFamily="18" charset="0"/>
                <a:cs typeface="Times New Roman" panose="02020603050405020304" pitchFamily="18" charset="0"/>
              </a:rPr>
              <a:t>CONCLUSIONES</a:t>
            </a:r>
            <a:endParaRPr lang="es-ES_tradnl" sz="3200" dirty="0"/>
          </a:p>
        </p:txBody>
      </p:sp>
      <p:sp>
        <p:nvSpPr>
          <p:cNvPr id="4" name="Marcador de contenido 3"/>
          <p:cNvSpPr>
            <a:spLocks noGrp="1"/>
          </p:cNvSpPr>
          <p:nvPr>
            <p:ph sz="half" idx="2"/>
          </p:nvPr>
        </p:nvSpPr>
        <p:spPr>
          <a:xfrm>
            <a:off x="2587557" y="2060590"/>
            <a:ext cx="6800025" cy="4911371"/>
          </a:xfrm>
        </p:spPr>
        <p:txBody>
          <a:bodyPr>
            <a:normAutofit/>
          </a:bodyPr>
          <a:lstStyle/>
          <a:p>
            <a:pPr marL="0" indent="0" algn="just">
              <a:buNone/>
            </a:pPr>
            <a:r>
              <a:rPr lang="es-MX" sz="2400" dirty="0" smtClean="0"/>
              <a:t> </a:t>
            </a:r>
            <a:endParaRPr lang="es-ES" sz="2400" dirty="0"/>
          </a:p>
          <a:p>
            <a:pPr marL="0" indent="0">
              <a:buNone/>
            </a:pPr>
            <a:endParaRPr lang="es-ES_tradnl" sz="1600" dirty="0"/>
          </a:p>
        </p:txBody>
      </p:sp>
      <p:sp>
        <p:nvSpPr>
          <p:cNvPr id="5" name="Marcador de contenido 3"/>
          <p:cNvSpPr>
            <a:spLocks noGrp="1"/>
          </p:cNvSpPr>
          <p:nvPr>
            <p:ph sz="half" idx="2"/>
          </p:nvPr>
        </p:nvSpPr>
        <p:spPr>
          <a:xfrm>
            <a:off x="2739957" y="1317356"/>
            <a:ext cx="6800025" cy="5807006"/>
          </a:xfrm>
        </p:spPr>
        <p:txBody>
          <a:bodyPr>
            <a:noAutofit/>
          </a:bodyPr>
          <a:lstStyle/>
          <a:p>
            <a:pPr algn="just"/>
            <a:r>
              <a:rPr lang="es-MX" sz="2000" dirty="0" smtClean="0"/>
              <a:t> </a:t>
            </a:r>
            <a:r>
              <a:rPr lang="es-MX" sz="2000" dirty="0"/>
              <a:t>La innovación es un factor de gran importancia para el desarrollo de las economías, particularmente en estados como Tabasco, que han tenido problemas económicos en los últimos años derivados de la concentración en el sector extractivo, lo que provocó el descuido de otros sectores económicos, así como de sus procesos de innovación tecnológica</a:t>
            </a:r>
            <a:r>
              <a:rPr lang="es-MX" sz="2000" dirty="0" smtClean="0"/>
              <a:t>.</a:t>
            </a:r>
          </a:p>
          <a:p>
            <a:pPr marL="0" indent="0" algn="just">
              <a:buNone/>
            </a:pPr>
            <a:endParaRPr lang="es-MX" sz="2000" dirty="0" smtClean="0"/>
          </a:p>
          <a:p>
            <a:pPr algn="just"/>
            <a:r>
              <a:rPr lang="es-MX" sz="2000" dirty="0" smtClean="0"/>
              <a:t>Esta </a:t>
            </a:r>
            <a:r>
              <a:rPr lang="es-MX" sz="2000" dirty="0"/>
              <a:t>necesidad de diversificación productiva, así como la importancia de las actividades agrícolas en los municipios del estado de Tabasco, que aunada a la tradición en la producción de cacao en ellos, lo convierte en una actividad de gran relevancia para los ciudadanos de estas regiones. El cacao representa uno de los productos más importantes para el estado, de los más emblemáticos, así como los de mayor relevancia ambiental</a:t>
            </a:r>
            <a:r>
              <a:rPr lang="es-MX" sz="2000" dirty="0" smtClean="0"/>
              <a:t>.</a:t>
            </a:r>
          </a:p>
          <a:p>
            <a:pPr marL="0" indent="0" algn="just">
              <a:buNone/>
            </a:pPr>
            <a:endParaRPr lang="es-ES" sz="2000" dirty="0"/>
          </a:p>
          <a:p>
            <a:pPr marL="0" indent="0" algn="just">
              <a:buNone/>
            </a:pPr>
            <a:endParaRPr lang="es-ES" sz="900" dirty="0"/>
          </a:p>
          <a:p>
            <a:pPr marL="0" indent="0">
              <a:buNone/>
            </a:pPr>
            <a:endParaRPr lang="es-ES_tradnl" sz="500" dirty="0"/>
          </a:p>
        </p:txBody>
      </p:sp>
    </p:spTree>
    <p:extLst>
      <p:ext uri="{BB962C8B-B14F-4D97-AF65-F5344CB8AC3E}">
        <p14:creationId xmlns:p14="http://schemas.microsoft.com/office/powerpoint/2010/main" val="375161797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7557" y="412120"/>
            <a:ext cx="6800025" cy="1496168"/>
          </a:xfrm>
        </p:spPr>
        <p:txBody>
          <a:bodyPr>
            <a:normAutofit/>
          </a:bodyPr>
          <a:lstStyle/>
          <a:p>
            <a:pPr algn="ctr"/>
            <a:r>
              <a:rPr lang="es-ES" sz="3200" b="1" dirty="0">
                <a:latin typeface="Times New Roman" panose="02020603050405020304" pitchFamily="18" charset="0"/>
                <a:cs typeface="Times New Roman" panose="02020603050405020304" pitchFamily="18" charset="0"/>
              </a:rPr>
              <a:t>CONCLUSIONES</a:t>
            </a:r>
            <a:endParaRPr lang="es-ES_tradnl" sz="3200" dirty="0"/>
          </a:p>
        </p:txBody>
      </p:sp>
      <p:sp>
        <p:nvSpPr>
          <p:cNvPr id="4" name="Marcador de contenido 3"/>
          <p:cNvSpPr>
            <a:spLocks noGrp="1"/>
          </p:cNvSpPr>
          <p:nvPr>
            <p:ph sz="half" idx="2"/>
          </p:nvPr>
        </p:nvSpPr>
        <p:spPr>
          <a:xfrm>
            <a:off x="2587557" y="1425844"/>
            <a:ext cx="6800025" cy="5546117"/>
          </a:xfrm>
        </p:spPr>
        <p:txBody>
          <a:bodyPr>
            <a:normAutofit fontScale="55000" lnSpcReduction="20000"/>
          </a:bodyPr>
          <a:lstStyle/>
          <a:p>
            <a:pPr algn="just"/>
            <a:r>
              <a:rPr lang="es-MX" sz="3600" dirty="0" smtClean="0"/>
              <a:t>La </a:t>
            </a:r>
            <a:r>
              <a:rPr lang="es-MX" sz="3600" dirty="0"/>
              <a:t>innovación no necesariamente implica generar nuevos productos, sino que puede comenzar con nuevas formas de organización entre los diferentes actores en las cadenas productivas, entre productores agrícolas y agroindustrias chocolateras. A ello se sumaría por supuesto la sofisticación en los negocios que incidan en la calidad y sabor del chocolate. Esto implicaría un mayor nivel de competitividad frente a las grandes industrias de otros países, así como a las actuales empresas que dominan el mercado.</a:t>
            </a:r>
            <a:endParaRPr lang="es-ES" sz="3600" dirty="0"/>
          </a:p>
          <a:p>
            <a:pPr algn="just"/>
            <a:r>
              <a:rPr lang="es-MX" sz="3600" dirty="0"/>
              <a:t>Esto muestra claramente que desde esta región pueden impulsarse proyectos muy exitosos que beneficien a la cadena en su conjunto, aunque lo que deja verse es una falta de liderazgo desde el sector público y las organizaciones privadas por emprender este camino. Hay mucho por hacer en Tabasco para elevar la competitividad de la producción del cacao y elevar la calidad del chocolate. </a:t>
            </a:r>
            <a:endParaRPr lang="es-ES" sz="3600" dirty="0"/>
          </a:p>
          <a:p>
            <a:pPr algn="just"/>
            <a:r>
              <a:rPr lang="es-MX" sz="3600" dirty="0"/>
              <a:t>Es adicionalmente obligado mencionar que Tabasco tiene una denominación de origen Cacao del Grijalva y se trabaja en la Norma Oficial mexicana en un primer borrador. Esta iniciativa podría impulsar la cohesión social y la competitividad internacional del estado, aunque la iniciativa requiere un fuerte impulso y esfuerzos prolongados de los actores en la cadena de comercialización.</a:t>
            </a:r>
            <a:endParaRPr lang="es-ES" sz="3600" dirty="0"/>
          </a:p>
          <a:p>
            <a:pPr marL="0" indent="0" algn="just">
              <a:buNone/>
            </a:pPr>
            <a:endParaRPr lang="es-ES" sz="2400" dirty="0"/>
          </a:p>
          <a:p>
            <a:pPr marL="0" indent="0">
              <a:buNone/>
            </a:pPr>
            <a:endParaRPr lang="es-ES_tradnl" sz="1600" dirty="0"/>
          </a:p>
        </p:txBody>
      </p:sp>
    </p:spTree>
    <p:extLst>
      <p:ext uri="{BB962C8B-B14F-4D97-AF65-F5344CB8AC3E}">
        <p14:creationId xmlns:p14="http://schemas.microsoft.com/office/powerpoint/2010/main" val="156615268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Imagen que contiene persona, interior, pared, sujetando&#10;&#10;&#10;&#10;Descripción generada automáticamente">
            <a:extLst>
              <a:ext uri="{FF2B5EF4-FFF2-40B4-BE49-F238E27FC236}">
                <a16:creationId xmlns:a16="http://schemas.microsoft.com/office/drawing/2014/main" id="{FE3D0708-34C1-DE43-886A-8E98F253A4DB}"/>
              </a:ext>
            </a:extLst>
          </p:cNvPr>
          <p:cNvPicPr>
            <a:picLocks noChangeAspect="1"/>
          </p:cNvPicPr>
          <p:nvPr/>
        </p:nvPicPr>
        <p:blipFill>
          <a:blip r:embed="rId2"/>
          <a:stretch>
            <a:fillRect/>
          </a:stretch>
        </p:blipFill>
        <p:spPr>
          <a:xfrm>
            <a:off x="0" y="0"/>
            <a:ext cx="10080625" cy="7740650"/>
          </a:xfrm>
          <a:prstGeom prst="rect">
            <a:avLst/>
          </a:prstGeom>
        </p:spPr>
      </p:pic>
    </p:spTree>
    <p:extLst>
      <p:ext uri="{BB962C8B-B14F-4D97-AF65-F5344CB8AC3E}">
        <p14:creationId xmlns:p14="http://schemas.microsoft.com/office/powerpoint/2010/main" val="1753973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7557" y="412120"/>
            <a:ext cx="6800025" cy="1496168"/>
          </a:xfrm>
        </p:spPr>
        <p:txBody>
          <a:bodyPr>
            <a:normAutofit/>
          </a:bodyPr>
          <a:lstStyle/>
          <a:p>
            <a:pPr algn="ctr"/>
            <a:r>
              <a:rPr lang="es-ES" sz="3200" b="1" dirty="0">
                <a:latin typeface="Times New Roman" panose="02020603050405020304" pitchFamily="18" charset="0"/>
                <a:cs typeface="Times New Roman" panose="02020603050405020304" pitchFamily="18" charset="0"/>
              </a:rPr>
              <a:t>INTRODUCCIÒN</a:t>
            </a:r>
            <a:endParaRPr lang="es-ES_tradnl" sz="3200" b="1" dirty="0">
              <a:latin typeface="Times New Roman" panose="02020603050405020304" pitchFamily="18" charset="0"/>
              <a:cs typeface="Times New Roman" panose="02020603050405020304" pitchFamily="18" charset="0"/>
            </a:endParaRPr>
          </a:p>
        </p:txBody>
      </p:sp>
      <p:sp>
        <p:nvSpPr>
          <p:cNvPr id="4" name="Marcador de contenido 3"/>
          <p:cNvSpPr>
            <a:spLocks noGrp="1"/>
          </p:cNvSpPr>
          <p:nvPr>
            <p:ph sz="half" idx="2"/>
          </p:nvPr>
        </p:nvSpPr>
        <p:spPr>
          <a:xfrm>
            <a:off x="2587557" y="2060590"/>
            <a:ext cx="6800025" cy="4911371"/>
          </a:xfrm>
        </p:spPr>
        <p:txBody>
          <a:bodyPr>
            <a:normAutofit/>
          </a:bodyPr>
          <a:lstStyle/>
          <a:p>
            <a:pPr algn="just">
              <a:buFont typeface="Wingdings" pitchFamily="2" charset="2"/>
              <a:buChar char="§"/>
            </a:pPr>
            <a:r>
              <a:rPr lang="es-MX" sz="2000" dirty="0"/>
              <a:t>La industrialización por muchos años ha sido vista como una importante opción para el desarrollo con inclusión, pues genera empleo, otorga soberanía real de recursos naturales y de tecnología, permite tener un crecimiento de largo plazo que genera trabajo local y arraigo en todas las provincias (Giorgi, 2013).</a:t>
            </a:r>
          </a:p>
          <a:p>
            <a:pPr algn="just">
              <a:buFont typeface="Wingdings" pitchFamily="2" charset="2"/>
              <a:buChar char="§"/>
            </a:pPr>
            <a:endParaRPr lang="es-MX" sz="2000" dirty="0"/>
          </a:p>
          <a:p>
            <a:pPr algn="just">
              <a:buFont typeface="Wingdings" pitchFamily="2" charset="2"/>
              <a:buChar char="§"/>
            </a:pPr>
            <a:r>
              <a:rPr lang="es-MX" sz="2000" dirty="0"/>
              <a:t>La evidencia internacional ha mostrado que los países que tienen un mayor peso de su industria en el Producto Interno Bruto son más resistentes a los ciclos económicos adversos, pierden menos empleo y el que generan es de más calidad (Soria, 2013). </a:t>
            </a:r>
            <a:endParaRPr lang="es-ES" sz="2000" dirty="0"/>
          </a:p>
          <a:p>
            <a:endParaRPr lang="es-ES_tradnl" sz="1600" dirty="0"/>
          </a:p>
        </p:txBody>
      </p:sp>
    </p:spTree>
    <p:extLst>
      <p:ext uri="{BB962C8B-B14F-4D97-AF65-F5344CB8AC3E}">
        <p14:creationId xmlns:p14="http://schemas.microsoft.com/office/powerpoint/2010/main" val="31386870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7557" y="412120"/>
            <a:ext cx="6800025" cy="1496168"/>
          </a:xfrm>
        </p:spPr>
        <p:txBody>
          <a:bodyPr>
            <a:normAutofit/>
          </a:bodyPr>
          <a:lstStyle/>
          <a:p>
            <a:pPr algn="ctr"/>
            <a:r>
              <a:rPr lang="es-ES" sz="3200" b="1" dirty="0">
                <a:latin typeface="Times New Roman" panose="02020603050405020304" pitchFamily="18" charset="0"/>
                <a:cs typeface="Times New Roman" panose="02020603050405020304" pitchFamily="18" charset="0"/>
              </a:rPr>
              <a:t>INTRODUCCIÒN</a:t>
            </a:r>
            <a:endParaRPr lang="es-ES_tradnl" sz="3200" b="1" dirty="0">
              <a:latin typeface="Times New Roman" panose="02020603050405020304" pitchFamily="18" charset="0"/>
              <a:cs typeface="Times New Roman" panose="02020603050405020304" pitchFamily="18" charset="0"/>
            </a:endParaRPr>
          </a:p>
        </p:txBody>
      </p:sp>
      <p:sp>
        <p:nvSpPr>
          <p:cNvPr id="4" name="Marcador de contenido 3"/>
          <p:cNvSpPr>
            <a:spLocks noGrp="1"/>
          </p:cNvSpPr>
          <p:nvPr>
            <p:ph sz="half" idx="2"/>
          </p:nvPr>
        </p:nvSpPr>
        <p:spPr>
          <a:xfrm>
            <a:off x="2587557" y="2060590"/>
            <a:ext cx="6800025" cy="4911371"/>
          </a:xfrm>
        </p:spPr>
        <p:txBody>
          <a:bodyPr>
            <a:normAutofit/>
          </a:bodyPr>
          <a:lstStyle/>
          <a:p>
            <a:pPr>
              <a:buFont typeface="Wingdings" panose="05000000000000000000" pitchFamily="2" charset="2"/>
              <a:buChar char="q"/>
            </a:pPr>
            <a:r>
              <a:rPr lang="es-MX" sz="2400" dirty="0" smtClean="0"/>
              <a:t> </a:t>
            </a:r>
            <a:r>
              <a:rPr lang="es-MX" sz="2000" dirty="0"/>
              <a:t>En países como Indonesia, </a:t>
            </a:r>
            <a:r>
              <a:rPr lang="es-MX" sz="2000" b="1" i="1" dirty="0"/>
              <a:t>Tailandia, República de Corea, Malasia y China </a:t>
            </a:r>
            <a:r>
              <a:rPr lang="es-MX" sz="2000" dirty="0"/>
              <a:t>en la mitad del siglo pasado su actividad agrícola les </a:t>
            </a:r>
            <a:r>
              <a:rPr lang="es-MX" sz="2000" b="1" i="1" dirty="0"/>
              <a:t>representaba</a:t>
            </a:r>
            <a:r>
              <a:rPr lang="es-MX" sz="2000" dirty="0"/>
              <a:t> </a:t>
            </a:r>
            <a:r>
              <a:rPr lang="es-MX" sz="2000" b="1" i="1" dirty="0"/>
              <a:t>al menos el 40% de su Producto interno Bruto </a:t>
            </a:r>
            <a:r>
              <a:rPr lang="es-MX" sz="2000" dirty="0"/>
              <a:t>(PIB) y </a:t>
            </a:r>
            <a:r>
              <a:rPr lang="es-MX" sz="2000" b="1" i="1" dirty="0"/>
              <a:t>sólo el 14% representaba su industria manufacturera</a:t>
            </a:r>
            <a:r>
              <a:rPr lang="es-MX" sz="2000" dirty="0"/>
              <a:t>. Sin embargo, </a:t>
            </a:r>
            <a:r>
              <a:rPr lang="es-MX" sz="2000" b="1" i="1" dirty="0"/>
              <a:t>55 años bastaron para que se revirtiera al representar su actividad agrícola menos del 13% y su industria manufacturera el 25%.</a:t>
            </a:r>
            <a:r>
              <a:rPr lang="es-MX" sz="2000" dirty="0"/>
              <a:t>  </a:t>
            </a:r>
          </a:p>
          <a:p>
            <a:pPr>
              <a:buFont typeface="Wingdings" panose="05000000000000000000" pitchFamily="2" charset="2"/>
              <a:buChar char="q"/>
            </a:pPr>
            <a:r>
              <a:rPr lang="es-MX" sz="2000" dirty="0"/>
              <a:t>En cambio, en países en vías de desarrollo de </a:t>
            </a:r>
            <a:r>
              <a:rPr lang="es-MX" sz="2000" b="1" i="1" dirty="0"/>
              <a:t>América Latina como México, Brasil y Argentina</a:t>
            </a:r>
            <a:r>
              <a:rPr lang="es-MX" sz="2000" dirty="0"/>
              <a:t>, sus estructuras pasaron de </a:t>
            </a:r>
            <a:r>
              <a:rPr lang="es-MX" sz="2000" b="1" dirty="0"/>
              <a:t>actividades agrícolas a las de servicios </a:t>
            </a:r>
            <a:r>
              <a:rPr lang="es-MX" sz="2000" dirty="0"/>
              <a:t>y </a:t>
            </a:r>
            <a:r>
              <a:rPr lang="es-MX" sz="2000" b="1" dirty="0"/>
              <a:t>en menor proporción </a:t>
            </a:r>
            <a:r>
              <a:rPr lang="es-MX" sz="2000" dirty="0"/>
              <a:t>a las pertenecientes a la </a:t>
            </a:r>
            <a:r>
              <a:rPr lang="es-MX" sz="2000" b="1" dirty="0"/>
              <a:t>industria manufacturera </a:t>
            </a:r>
            <a:r>
              <a:rPr lang="es-MX" sz="2000" dirty="0"/>
              <a:t>(ONUDI, 2013).</a:t>
            </a:r>
            <a:endParaRPr lang="es-ES" sz="2000" dirty="0"/>
          </a:p>
          <a:p>
            <a:pPr marL="0" indent="0" algn="just">
              <a:buNone/>
            </a:pPr>
            <a:endParaRPr lang="es-ES" sz="2400" dirty="0"/>
          </a:p>
          <a:p>
            <a:pPr marL="0" indent="0">
              <a:buNone/>
            </a:pPr>
            <a:endParaRPr lang="es-ES_tradnl" sz="1600" dirty="0"/>
          </a:p>
        </p:txBody>
      </p:sp>
    </p:spTree>
    <p:extLst>
      <p:ext uri="{BB962C8B-B14F-4D97-AF65-F5344CB8AC3E}">
        <p14:creationId xmlns:p14="http://schemas.microsoft.com/office/powerpoint/2010/main" val="17311444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7557" y="226140"/>
            <a:ext cx="6800025" cy="1496168"/>
          </a:xfrm>
        </p:spPr>
        <p:txBody>
          <a:bodyPr>
            <a:normAutofit/>
          </a:bodyPr>
          <a:lstStyle/>
          <a:p>
            <a:pPr algn="ctr"/>
            <a:r>
              <a:rPr lang="es-ES" sz="3200" b="1" dirty="0">
                <a:solidFill>
                  <a:schemeClr val="tx1">
                    <a:lumMod val="85000"/>
                    <a:lumOff val="15000"/>
                  </a:schemeClr>
                </a:solidFill>
                <a:latin typeface="Times New Roman" panose="02020603050405020304" pitchFamily="18" charset="0"/>
                <a:cs typeface="Times New Roman" panose="02020603050405020304" pitchFamily="18" charset="0"/>
              </a:rPr>
              <a:t>COMPETITIVIDAD</a:t>
            </a:r>
            <a:endParaRPr lang="es-ES_tradnl" sz="3200" dirty="0"/>
          </a:p>
        </p:txBody>
      </p:sp>
      <p:sp>
        <p:nvSpPr>
          <p:cNvPr id="4" name="Marcador de contenido 3"/>
          <p:cNvSpPr>
            <a:spLocks noGrp="1"/>
          </p:cNvSpPr>
          <p:nvPr>
            <p:ph sz="half" idx="2"/>
          </p:nvPr>
        </p:nvSpPr>
        <p:spPr>
          <a:xfrm>
            <a:off x="2587557" y="1565330"/>
            <a:ext cx="6800025" cy="5672378"/>
          </a:xfrm>
        </p:spPr>
        <p:txBody>
          <a:bodyPr>
            <a:normAutofit/>
          </a:bodyPr>
          <a:lstStyle/>
          <a:p>
            <a:pPr algn="just">
              <a:buFont typeface="Wingdings" pitchFamily="2" charset="2"/>
              <a:buChar char="§"/>
            </a:pPr>
            <a:r>
              <a:rPr lang="es-MX" sz="2000" dirty="0" smtClean="0"/>
              <a:t> </a:t>
            </a:r>
            <a:r>
              <a:rPr lang="es-MX" sz="2400" dirty="0"/>
              <a:t>En este sentido, el Foro Económico Mundial ofrece un planteamiento de la competitividad basado en 12 pilares, donde destacan </a:t>
            </a:r>
            <a:r>
              <a:rPr lang="es-MX" sz="2400" b="1" dirty="0"/>
              <a:t>educación, infraestructura, sofisticación de negocios e innovación</a:t>
            </a:r>
            <a:r>
              <a:rPr lang="es-MX" sz="2400" dirty="0"/>
              <a:t>. En el informe más reciente (2017), México se ubicó en el lugar 51 de las 137 economías evaluadas, posicionándose en cuarto lugar en América Latina, después de Chile, Costa Rica y Panamá.</a:t>
            </a:r>
            <a:endParaRPr lang="es-ES" sz="2400" dirty="0"/>
          </a:p>
          <a:p>
            <a:pPr algn="just">
              <a:buFont typeface="Wingdings" pitchFamily="2" charset="2"/>
              <a:buChar char="§"/>
            </a:pPr>
            <a:r>
              <a:rPr lang="es-ES" sz="2400" dirty="0"/>
              <a:t>Tanto en el IMCO, como el Foro Económico Mundial destacan a </a:t>
            </a:r>
            <a:r>
              <a:rPr lang="es-ES" sz="2400" b="1" dirty="0"/>
              <a:t>la </a:t>
            </a:r>
            <a:r>
              <a:rPr lang="es-MX" sz="2400" b="1" dirty="0"/>
              <a:t>innovación </a:t>
            </a:r>
            <a:r>
              <a:rPr lang="es-MX" sz="2400" dirty="0"/>
              <a:t>como un pilar y subíndice para elevar la competitividad en las actividades económicas, la cual está relacionada a la investigación y está relacionada positivamente con el desarrollo de los países. </a:t>
            </a:r>
          </a:p>
          <a:p>
            <a:pPr marL="0" indent="0">
              <a:buNone/>
            </a:pPr>
            <a:endParaRPr lang="es-ES_tradnl" sz="1600" dirty="0"/>
          </a:p>
        </p:txBody>
      </p:sp>
    </p:spTree>
    <p:extLst>
      <p:ext uri="{BB962C8B-B14F-4D97-AF65-F5344CB8AC3E}">
        <p14:creationId xmlns:p14="http://schemas.microsoft.com/office/powerpoint/2010/main" val="22254579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7557" y="226140"/>
            <a:ext cx="6800025" cy="1496168"/>
          </a:xfrm>
        </p:spPr>
        <p:txBody>
          <a:bodyPr>
            <a:normAutofit/>
          </a:bodyPr>
          <a:lstStyle/>
          <a:p>
            <a:pPr algn="ctr"/>
            <a:r>
              <a:rPr lang="es-ES" sz="3200" b="1" dirty="0">
                <a:solidFill>
                  <a:schemeClr val="tx1">
                    <a:lumMod val="85000"/>
                    <a:lumOff val="15000"/>
                  </a:schemeClr>
                </a:solidFill>
                <a:latin typeface="Times New Roman" panose="02020603050405020304" pitchFamily="18" charset="0"/>
                <a:cs typeface="Times New Roman" panose="02020603050405020304" pitchFamily="18" charset="0"/>
              </a:rPr>
              <a:t>COMPETITIVIDAD</a:t>
            </a:r>
            <a:endParaRPr lang="es-ES_tradnl" sz="3200" dirty="0"/>
          </a:p>
        </p:txBody>
      </p:sp>
      <p:sp>
        <p:nvSpPr>
          <p:cNvPr id="4" name="Marcador de contenido 3"/>
          <p:cNvSpPr>
            <a:spLocks noGrp="1"/>
          </p:cNvSpPr>
          <p:nvPr>
            <p:ph sz="half" idx="2"/>
          </p:nvPr>
        </p:nvSpPr>
        <p:spPr>
          <a:xfrm>
            <a:off x="2587557" y="1565330"/>
            <a:ext cx="6800025" cy="5672378"/>
          </a:xfrm>
        </p:spPr>
        <p:txBody>
          <a:bodyPr>
            <a:normAutofit fontScale="77500" lnSpcReduction="20000"/>
          </a:bodyPr>
          <a:lstStyle/>
          <a:p>
            <a:pPr algn="just">
              <a:buFont typeface="Wingdings" pitchFamily="2" charset="2"/>
              <a:buChar char="§"/>
            </a:pPr>
            <a:r>
              <a:rPr lang="es-MX" sz="2400" dirty="0" smtClean="0"/>
              <a:t> </a:t>
            </a:r>
            <a:r>
              <a:rPr lang="es-MX" sz="2900" dirty="0"/>
              <a:t>En particular en el estado de Tabasco, uno de los sectores económicos de mayor reconocimiento es el del cacao y su agroindustria chocolatera. Según datos del SIAP SAGARPA de 2017, . el valor de la producción de cacao de México en 2016 representó el 0.15% del PIB agrícola nacional y el 0.04% de la producción agroindustrial, aunque su importancia cultural y social son mucho más altos que esas cifras. En función de este grano, Tabasco es el principal productor de cacao en México, en 2010 producía el 70% nacional, Chiapas el 29% y Guerrero y Oaxaca el 1% (Financiera Rural, 2009 con datos de SIAP). Sin embargo, en 2015 de acuerdo al Comité Sistema Producto Cacao Nacional produjo 18,393 toneladas de las 28,007 de la producción nacional, en una superficie de 40,783 hectáreas</a:t>
            </a:r>
            <a:r>
              <a:rPr lang="es-MX" sz="2900" dirty="0" smtClean="0"/>
              <a:t>.</a:t>
            </a:r>
          </a:p>
          <a:p>
            <a:pPr algn="just">
              <a:buFont typeface="Wingdings" pitchFamily="2" charset="2"/>
              <a:buChar char="§"/>
            </a:pPr>
            <a:r>
              <a:rPr lang="es-MX" sz="2900" dirty="0"/>
              <a:t>De 2003 a 2016 la producción de cacao en México decreció un 46.24% y su rendimiento 26.23%. En el año 2016 se produjeron 26,863 toneladas y solamente pudieron satisfacer el 41% de la demanda nacional, por lo que el resto tuvo que importarse de Colombia (3.3%), Ecuador (60.3%) y Costa de Marfil (21.1%). </a:t>
            </a:r>
            <a:endParaRPr lang="es-ES" sz="2900" dirty="0"/>
          </a:p>
          <a:p>
            <a:pPr algn="just">
              <a:buFont typeface="Wingdings" pitchFamily="2" charset="2"/>
              <a:buChar char="§"/>
            </a:pPr>
            <a:endParaRPr lang="es-ES_tradnl" sz="1600" dirty="0"/>
          </a:p>
        </p:txBody>
      </p:sp>
    </p:spTree>
    <p:extLst>
      <p:ext uri="{BB962C8B-B14F-4D97-AF65-F5344CB8AC3E}">
        <p14:creationId xmlns:p14="http://schemas.microsoft.com/office/powerpoint/2010/main" val="37363526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7557" y="412120"/>
            <a:ext cx="6800025" cy="1496168"/>
          </a:xfrm>
        </p:spPr>
        <p:txBody>
          <a:bodyPr>
            <a:normAutofit fontScale="90000"/>
          </a:bodyPr>
          <a:lstStyle/>
          <a:p>
            <a:pPr algn="ctr"/>
            <a:r>
              <a:rPr lang="es-ES" sz="4800" b="1" dirty="0" smtClean="0">
                <a:solidFill>
                  <a:schemeClr val="tx1">
                    <a:lumMod val="85000"/>
                    <a:lumOff val="15000"/>
                  </a:schemeClr>
                </a:solidFill>
                <a:latin typeface="Times New Roman" panose="02020603050405020304" pitchFamily="18" charset="0"/>
                <a:cs typeface="Times New Roman" panose="02020603050405020304" pitchFamily="18" charset="0"/>
              </a:rPr>
              <a:t/>
            </a:r>
            <a:br>
              <a:rPr lang="es-ES" sz="4800" b="1" dirty="0" smtClean="0">
                <a:solidFill>
                  <a:schemeClr val="tx1">
                    <a:lumMod val="85000"/>
                    <a:lumOff val="15000"/>
                  </a:schemeClr>
                </a:solidFill>
                <a:latin typeface="Times New Roman" panose="02020603050405020304" pitchFamily="18" charset="0"/>
                <a:cs typeface="Times New Roman" panose="02020603050405020304" pitchFamily="18" charset="0"/>
              </a:rPr>
            </a:br>
            <a:r>
              <a:rPr lang="es-ES" sz="3600" b="1" dirty="0" smtClean="0">
                <a:solidFill>
                  <a:schemeClr val="tx1">
                    <a:lumMod val="85000"/>
                    <a:lumOff val="15000"/>
                  </a:schemeClr>
                </a:solidFill>
                <a:latin typeface="Times New Roman" panose="02020603050405020304" pitchFamily="18" charset="0"/>
                <a:cs typeface="Times New Roman" panose="02020603050405020304" pitchFamily="18" charset="0"/>
              </a:rPr>
              <a:t>COMPETITIVIDAD</a:t>
            </a:r>
            <a:r>
              <a:rPr lang="es-ES" sz="3600" b="1" dirty="0">
                <a:solidFill>
                  <a:schemeClr val="tx1">
                    <a:lumMod val="85000"/>
                    <a:lumOff val="15000"/>
                  </a:schemeClr>
                </a:solidFill>
                <a:latin typeface="Times New Roman" panose="02020603050405020304" pitchFamily="18" charset="0"/>
                <a:cs typeface="Times New Roman" panose="02020603050405020304" pitchFamily="18" charset="0"/>
              </a:rPr>
              <a:t/>
            </a:r>
            <a:br>
              <a:rPr lang="es-ES" sz="3600" b="1" dirty="0">
                <a:solidFill>
                  <a:schemeClr val="tx1">
                    <a:lumMod val="85000"/>
                    <a:lumOff val="15000"/>
                  </a:schemeClr>
                </a:solidFill>
                <a:latin typeface="Times New Roman" panose="02020603050405020304" pitchFamily="18" charset="0"/>
                <a:cs typeface="Times New Roman" panose="02020603050405020304" pitchFamily="18" charset="0"/>
              </a:rPr>
            </a:br>
            <a:endParaRPr lang="es-ES_tradnl" sz="4000" dirty="0"/>
          </a:p>
        </p:txBody>
      </p:sp>
      <p:sp>
        <p:nvSpPr>
          <p:cNvPr id="4" name="Marcador de contenido 3"/>
          <p:cNvSpPr>
            <a:spLocks noGrp="1"/>
          </p:cNvSpPr>
          <p:nvPr>
            <p:ph sz="half" idx="2"/>
          </p:nvPr>
        </p:nvSpPr>
        <p:spPr>
          <a:xfrm>
            <a:off x="2587557" y="2060590"/>
            <a:ext cx="6800025" cy="4911371"/>
          </a:xfrm>
        </p:spPr>
        <p:txBody>
          <a:bodyPr>
            <a:normAutofit/>
          </a:bodyPr>
          <a:lstStyle/>
          <a:p>
            <a:pPr marL="0" indent="0" algn="just">
              <a:buNone/>
            </a:pPr>
            <a:r>
              <a:rPr lang="es-MX" sz="2400" dirty="0" smtClean="0"/>
              <a:t> </a:t>
            </a:r>
            <a:endParaRPr lang="es-ES" sz="2400" dirty="0"/>
          </a:p>
          <a:p>
            <a:pPr marL="0" indent="0">
              <a:buNone/>
            </a:pPr>
            <a:endParaRPr lang="es-ES_tradnl" sz="1600" dirty="0"/>
          </a:p>
        </p:txBody>
      </p:sp>
      <p:sp>
        <p:nvSpPr>
          <p:cNvPr id="5" name="Rectángulo 4"/>
          <p:cNvSpPr/>
          <p:nvPr/>
        </p:nvSpPr>
        <p:spPr>
          <a:xfrm>
            <a:off x="3705482" y="1865859"/>
            <a:ext cx="4432624" cy="498663"/>
          </a:xfrm>
          <a:prstGeom prst="rect">
            <a:avLst/>
          </a:prstGeom>
        </p:spPr>
        <p:txBody>
          <a:bodyPr wrap="none">
            <a:spAutoFit/>
          </a:bodyPr>
          <a:lstStyle/>
          <a:p>
            <a:pPr algn="ctr">
              <a:lnSpc>
                <a:spcPct val="150000"/>
              </a:lnSpc>
              <a:spcAft>
                <a:spcPts val="0"/>
              </a:spcAft>
            </a:pPr>
            <a:r>
              <a:rPr lang="es-ES" sz="2000" b="1" dirty="0" smtClean="0">
                <a:solidFill>
                  <a:srgbClr val="000000"/>
                </a:solidFill>
                <a:latin typeface="Times New Roman" panose="02020603050405020304" pitchFamily="18" charset="0"/>
                <a:ea typeface="Times New Roman" panose="02020603050405020304" pitchFamily="18" charset="0"/>
              </a:rPr>
              <a:t>Índice </a:t>
            </a:r>
            <a:r>
              <a:rPr lang="es-ES" sz="2000" b="1" dirty="0">
                <a:solidFill>
                  <a:srgbClr val="000000"/>
                </a:solidFill>
                <a:latin typeface="Times New Roman" panose="02020603050405020304" pitchFamily="18" charset="0"/>
                <a:ea typeface="Times New Roman" panose="02020603050405020304" pitchFamily="18" charset="0"/>
              </a:rPr>
              <a:t>de Competitividad Estatal 2014.</a:t>
            </a:r>
            <a:endParaRPr lang="es-ES" sz="3200" b="1" dirty="0">
              <a:effectLst/>
              <a:latin typeface="Times New Roman" panose="02020603050405020304" pitchFamily="18" charset="0"/>
              <a:ea typeface="Times New Roman" panose="02020603050405020304" pitchFamily="18" charset="0"/>
            </a:endParaRPr>
          </a:p>
        </p:txBody>
      </p:sp>
      <p:pic>
        <p:nvPicPr>
          <p:cNvPr id="6" name="Imagen 5"/>
          <p:cNvPicPr>
            <a:picLocks noChangeAspect="1"/>
          </p:cNvPicPr>
          <p:nvPr/>
        </p:nvPicPr>
        <p:blipFill rotWithShape="1">
          <a:blip r:embed="rId2" cstate="print"/>
          <a:srcRect r="4099" b="5822"/>
          <a:stretch/>
        </p:blipFill>
        <p:spPr>
          <a:xfrm>
            <a:off x="2587557" y="2560581"/>
            <a:ext cx="7222870" cy="3308513"/>
          </a:xfrm>
          <a:prstGeom prst="rect">
            <a:avLst/>
          </a:prstGeom>
        </p:spPr>
      </p:pic>
      <p:sp>
        <p:nvSpPr>
          <p:cNvPr id="7" name="Rectángulo 6"/>
          <p:cNvSpPr/>
          <p:nvPr/>
        </p:nvSpPr>
        <p:spPr>
          <a:xfrm>
            <a:off x="2598608" y="5869094"/>
            <a:ext cx="6646371" cy="498663"/>
          </a:xfrm>
          <a:prstGeom prst="rect">
            <a:avLst/>
          </a:prstGeom>
        </p:spPr>
        <p:txBody>
          <a:bodyPr wrap="none">
            <a:spAutoFit/>
          </a:bodyPr>
          <a:lstStyle/>
          <a:p>
            <a:pPr algn="just">
              <a:lnSpc>
                <a:spcPct val="150000"/>
              </a:lnSpc>
              <a:spcAft>
                <a:spcPts val="0"/>
              </a:spcAft>
            </a:pPr>
            <a:r>
              <a:rPr lang="es-ES" sz="2000" dirty="0">
                <a:latin typeface="Times New Roman" panose="02020603050405020304" pitchFamily="18" charset="0"/>
                <a:ea typeface="Times New Roman" panose="02020603050405020304" pitchFamily="18" charset="0"/>
              </a:rPr>
              <a:t>Fuente: Instituto Mexicano de Competitividad Estatal (IMCO).</a:t>
            </a:r>
            <a:endParaRPr lang="es-ES" sz="3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3166301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7557" y="412120"/>
            <a:ext cx="6800025" cy="1496168"/>
          </a:xfrm>
        </p:spPr>
        <p:txBody>
          <a:bodyPr>
            <a:normAutofit/>
          </a:bodyPr>
          <a:lstStyle/>
          <a:p>
            <a:pPr algn="ctr"/>
            <a:r>
              <a:rPr lang="es-MX" sz="3200" b="1" dirty="0"/>
              <a:t>LA INNOVACIÓN Y LAS CADENAS GLOBALES DE VALOR </a:t>
            </a:r>
            <a:endParaRPr lang="es-ES_tradnl" sz="3200" dirty="0"/>
          </a:p>
        </p:txBody>
      </p:sp>
      <p:sp>
        <p:nvSpPr>
          <p:cNvPr id="4" name="Marcador de contenido 3"/>
          <p:cNvSpPr>
            <a:spLocks noGrp="1"/>
          </p:cNvSpPr>
          <p:nvPr>
            <p:ph sz="half" idx="2"/>
          </p:nvPr>
        </p:nvSpPr>
        <p:spPr>
          <a:xfrm>
            <a:off x="2587557" y="1908288"/>
            <a:ext cx="6800025" cy="5670383"/>
          </a:xfrm>
        </p:spPr>
        <p:txBody>
          <a:bodyPr>
            <a:normAutofit fontScale="40000" lnSpcReduction="20000"/>
          </a:bodyPr>
          <a:lstStyle/>
          <a:p>
            <a:pPr algn="just">
              <a:buFont typeface="Wingdings" pitchFamily="2" charset="2"/>
              <a:buChar char="§"/>
            </a:pPr>
            <a:r>
              <a:rPr lang="es-MX" sz="5000" dirty="0" smtClean="0"/>
              <a:t> </a:t>
            </a:r>
            <a:r>
              <a:rPr lang="es-MX" sz="5000" dirty="0"/>
              <a:t>En el caso de las economías asiáticas, en periodos recientes los factores que han coadyuvado a la industrialización han sido la investigación y el desarrollo, la tecnología que deriva en innovación, la cual es de vital importancia para elevar la competitividad y tener éxito en los mercados internacionales (Aizawa, Prasad, Su- Yeon, Guoping, 2008). </a:t>
            </a:r>
            <a:endParaRPr lang="es-MX" sz="5000" dirty="0" smtClean="0"/>
          </a:p>
          <a:p>
            <a:pPr algn="just">
              <a:buFont typeface="Wingdings" pitchFamily="2" charset="2"/>
              <a:buChar char="§"/>
            </a:pPr>
            <a:r>
              <a:rPr lang="es-MX" sz="5000" dirty="0" smtClean="0"/>
              <a:t>Algunos </a:t>
            </a:r>
            <a:r>
              <a:rPr lang="es-MX" sz="5000" dirty="0"/>
              <a:t>países asiáticos como China, India, Japón y Corea del Sur invirtieron en Investigación y Desarrollo (I+D) cifras de 1.4%, 0.89%, 3.6% y 3.22% de su Producto Interno Bruto (PIB) en 2007</a:t>
            </a:r>
            <a:r>
              <a:rPr lang="es-MX" sz="5000" dirty="0" smtClean="0"/>
              <a:t>,.</a:t>
            </a:r>
            <a:endParaRPr lang="es-ES" sz="5000" dirty="0"/>
          </a:p>
          <a:p>
            <a:pPr algn="just">
              <a:buFont typeface="Wingdings" pitchFamily="2" charset="2"/>
              <a:buChar char="§"/>
            </a:pPr>
            <a:r>
              <a:rPr lang="es-MX" sz="5000" dirty="0"/>
              <a:t>Japón es uno de los países que más presupuesto dedica a la I+D, invirtiendo en los últimos años por encima del 3% del PIB (3.6% del PIB en 2007); Suiza destina más de 2% de su PIB a este rubro. Corea del Sur, país que el día de hoy tiene importantes empresas transnacionales y competitividad mundial, cuando promulgó su primer Plan económico en 1962 contaba con una inversión total en I+D del 0.2% del PIB, el cual subió al 3.22% en 2007 y para el 2015 alcanzó el 4.23%, según cifras del Banco Mundial. </a:t>
            </a:r>
            <a:endParaRPr lang="es-ES" sz="5000" dirty="0"/>
          </a:p>
          <a:p>
            <a:pPr marL="0" indent="0" algn="just">
              <a:buNone/>
            </a:pPr>
            <a:endParaRPr lang="es-ES" sz="5000" dirty="0"/>
          </a:p>
          <a:p>
            <a:pPr marL="0" indent="0">
              <a:buNone/>
            </a:pPr>
            <a:endParaRPr lang="es-ES_tradnl" sz="1600" dirty="0"/>
          </a:p>
        </p:txBody>
      </p:sp>
    </p:spTree>
    <p:extLst>
      <p:ext uri="{BB962C8B-B14F-4D97-AF65-F5344CB8AC3E}">
        <p14:creationId xmlns:p14="http://schemas.microsoft.com/office/powerpoint/2010/main" val="811586166"/>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176</TotalTime>
  <Words>4626</Words>
  <Application>Microsoft Office PowerPoint</Application>
  <PresentationFormat>Personalizado</PresentationFormat>
  <Paragraphs>118</Paragraphs>
  <Slides>33</Slides>
  <Notes>0</Notes>
  <HiddenSlides>0</HiddenSlides>
  <MMClips>0</MMClips>
  <ScaleCrop>false</ScaleCrop>
  <HeadingPairs>
    <vt:vector size="8" baseType="variant">
      <vt:variant>
        <vt:lpstr>Fuentes usadas</vt:lpstr>
      </vt:variant>
      <vt:variant>
        <vt:i4>5</vt:i4>
      </vt:variant>
      <vt:variant>
        <vt:lpstr>Tema</vt:lpstr>
      </vt:variant>
      <vt:variant>
        <vt:i4>1</vt:i4>
      </vt:variant>
      <vt:variant>
        <vt:lpstr>Servidores OLE incrustados</vt:lpstr>
      </vt:variant>
      <vt:variant>
        <vt:i4>1</vt:i4>
      </vt:variant>
      <vt:variant>
        <vt:lpstr>Títulos de diapositiva</vt:lpstr>
      </vt:variant>
      <vt:variant>
        <vt:i4>33</vt:i4>
      </vt:variant>
    </vt:vector>
  </HeadingPairs>
  <TitlesOfParts>
    <vt:vector size="40" baseType="lpstr">
      <vt:lpstr>Arial</vt:lpstr>
      <vt:lpstr>Calibri</vt:lpstr>
      <vt:lpstr>Calibri Light</vt:lpstr>
      <vt:lpstr>Times New Roman</vt:lpstr>
      <vt:lpstr>Wingdings</vt:lpstr>
      <vt:lpstr>Tema de Office</vt:lpstr>
      <vt:lpstr>Documento</vt:lpstr>
      <vt:lpstr>Presentación de PowerPoint</vt:lpstr>
      <vt:lpstr>Cadenas Globales y Competitividad de las Agroindustrias Cacaoteras en Tabasco, Mèxico.</vt:lpstr>
      <vt:lpstr>INTRODUCCIÒN</vt:lpstr>
      <vt:lpstr>INTRODUCCIÒN</vt:lpstr>
      <vt:lpstr>INTRODUCCIÒN</vt:lpstr>
      <vt:lpstr>COMPETITIVIDAD</vt:lpstr>
      <vt:lpstr>COMPETITIVIDAD</vt:lpstr>
      <vt:lpstr> COMPETITIVIDAD </vt:lpstr>
      <vt:lpstr>LA INNOVACIÓN Y LAS CADENAS GLOBALES DE VALOR </vt:lpstr>
      <vt:lpstr>LA INNOVACIÓN Y LAS CADENAS GLOBALES DE VALOR </vt:lpstr>
      <vt:lpstr>LA INNOVACIÓN Y LAS CADENAS GLOBALES DE VALOR </vt:lpstr>
      <vt:lpstr>INVESTIGACIÓN &amp; DESARROLLO, INNOVACIÓN Y CADENAS GLOBALES.</vt:lpstr>
      <vt:lpstr>EL ENFOQUE DE LAS SONRISAS DE  LA INNOVACIÓN</vt:lpstr>
      <vt:lpstr>EL ENFOQUE DE LAS SONRISAS DE  LA INNOVACIÓN.</vt:lpstr>
      <vt:lpstr>EL ENFOQUE DE LAS SONRISAS DE  LA INNOVACIÓN.</vt:lpstr>
      <vt:lpstr>EL ENFOQUE DE LAS SONRISAS DE  LA INNOVACIÓN.</vt:lpstr>
      <vt:lpstr>EL ENFOQUE DE LAS SONRISAS DE  LA INNOVACIÓN.</vt:lpstr>
      <vt:lpstr>LA CADENA GLOBAL DE CACAO</vt:lpstr>
      <vt:lpstr>LA CADENA GLOBAL DE CACAO</vt:lpstr>
      <vt:lpstr>SECTOR CACAOTERO EN MÉXICO </vt:lpstr>
      <vt:lpstr>LA CADENA DE CACAO EN TABASCO</vt:lpstr>
      <vt:lpstr>LA CADENA DE CACAO EN TABASCO</vt:lpstr>
      <vt:lpstr>ANÁLISIS DE LA INNOVACIÓN EN LA AGROINDUSTRIA CHOCOLATERA:  ESTUDIO DE CASOS </vt:lpstr>
      <vt:lpstr>ANÁLISIS DE LA INNOVACIÓN EN LA AGROINDUSTRIA CHOCOLATERA:  ESTUDIO DE CASOS </vt:lpstr>
      <vt:lpstr>ANÁLISIS DE LA INNOVACIÓN EN LA AGROINDUSTRIA CHOCOLATERA</vt:lpstr>
      <vt:lpstr>ANÁLISIS DE LA INNOVACIÓN EN LA AGROINDUSTRIA CHOCOLATERA</vt:lpstr>
      <vt:lpstr>ANÁLISIS DE LA INNOVACIÓN EN LA AGROINDUSTRIA CHOCOLATERA</vt:lpstr>
      <vt:lpstr>ANÁLISIS DE LA INNOVACIÓN EN LA AGROINDUSTRIA CHOCOLATERA</vt:lpstr>
      <vt:lpstr>ANÁLISIS DE LA INNOVACIÓN EN LA AGROINDUSTRIA CHOCOLATERA</vt:lpstr>
      <vt:lpstr>ANÁLISIS DE LA INNOVACIÓN EN LA AGROINDUSTRIA CHOCOLATERA</vt:lpstr>
      <vt:lpstr>CONCLUSIONES</vt:lpstr>
      <vt:lpstr>CONCLUSIONES</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Ortega Rios Covian Roberto Antonio</dc:creator>
  <cp:lastModifiedBy>Barroso Tanoira Francisco Gerardo</cp:lastModifiedBy>
  <cp:revision>50</cp:revision>
  <dcterms:created xsi:type="dcterms:W3CDTF">2016-12-02T19:37:17Z</dcterms:created>
  <dcterms:modified xsi:type="dcterms:W3CDTF">2019-02-13T13:26:15Z</dcterms:modified>
</cp:coreProperties>
</file>