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260" r:id="rId2"/>
    <p:sldId id="261" r:id="rId3"/>
    <p:sldId id="262" r:id="rId4"/>
    <p:sldId id="264" r:id="rId5"/>
    <p:sldId id="269" r:id="rId6"/>
    <p:sldId id="268" r:id="rId7"/>
    <p:sldId id="270" r:id="rId8"/>
    <p:sldId id="267" r:id="rId9"/>
    <p:sldId id="271" r:id="rId10"/>
    <p:sldId id="266" r:id="rId11"/>
    <p:sldId id="274" r:id="rId12"/>
    <p:sldId id="273" r:id="rId13"/>
    <p:sldId id="275" r:id="rId14"/>
    <p:sldId id="281" r:id="rId15"/>
    <p:sldId id="276" r:id="rId16"/>
    <p:sldId id="277" r:id="rId17"/>
    <p:sldId id="278" r:id="rId18"/>
    <p:sldId id="279" r:id="rId19"/>
    <p:sldId id="280" r:id="rId20"/>
    <p:sldId id="263" r:id="rId21"/>
  </p:sldIdLst>
  <p:sldSz cx="10080625" cy="774065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/>
    <p:restoredTop sz="94674"/>
  </p:normalViewPr>
  <p:slideViewPr>
    <p:cSldViewPr snapToGrid="0" snapToObjects="1">
      <p:cViewPr varScale="1">
        <p:scale>
          <a:sx n="62" d="100"/>
          <a:sy n="62" d="100"/>
        </p:scale>
        <p:origin x="7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5B7D99-5F4F-4993-B0DF-272DDC2C2D8B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ES"/>
        </a:p>
      </dgm:t>
    </dgm:pt>
    <dgm:pt modelId="{EEC9D922-08B9-4B53-A446-FB1E6BB119FB}">
      <dgm:prSet phldrT="[Texto]" custT="1"/>
      <dgm:spPr/>
      <dgm:t>
        <a:bodyPr/>
        <a:lstStyle/>
        <a:p>
          <a:r>
            <a:rPr lang="es-ES" sz="3600" dirty="0" smtClean="0"/>
            <a:t>Baja calidad de la información </a:t>
          </a:r>
          <a:r>
            <a:rPr lang="es-ES" sz="5100" dirty="0" smtClean="0"/>
            <a:t> </a:t>
          </a:r>
          <a:endParaRPr lang="es-ES" sz="5100" dirty="0"/>
        </a:p>
      </dgm:t>
    </dgm:pt>
    <dgm:pt modelId="{33CF079B-82E3-4ED1-847F-BC2AB0CF9AF1}" type="parTrans" cxnId="{6203B526-5CD6-49CB-89D1-91924F6EDBA1}">
      <dgm:prSet/>
      <dgm:spPr/>
      <dgm:t>
        <a:bodyPr/>
        <a:lstStyle/>
        <a:p>
          <a:endParaRPr lang="es-ES"/>
        </a:p>
      </dgm:t>
    </dgm:pt>
    <dgm:pt modelId="{42A5227A-A55E-4ABE-853C-026DB40BA307}" type="sibTrans" cxnId="{6203B526-5CD6-49CB-89D1-91924F6EDBA1}">
      <dgm:prSet/>
      <dgm:spPr/>
      <dgm:t>
        <a:bodyPr/>
        <a:lstStyle/>
        <a:p>
          <a:endParaRPr lang="es-ES"/>
        </a:p>
      </dgm:t>
    </dgm:pt>
    <dgm:pt modelId="{323A668E-A6FA-4DE5-9C80-8F1B880BF19F}">
      <dgm:prSet phldrT="[Texto]" custT="1"/>
      <dgm:spPr/>
      <dgm:t>
        <a:bodyPr/>
        <a:lstStyle/>
        <a:p>
          <a:r>
            <a:rPr lang="es-ES" sz="3600" dirty="0" smtClean="0"/>
            <a:t>Historial crediticio</a:t>
          </a:r>
          <a:endParaRPr lang="es-ES" sz="3600" dirty="0"/>
        </a:p>
      </dgm:t>
    </dgm:pt>
    <dgm:pt modelId="{AD37117F-A081-4C56-84B8-B5CC53F52B83}" type="parTrans" cxnId="{CC9CB7BA-CEB8-4C0A-B7E4-B519EBDB10B5}">
      <dgm:prSet/>
      <dgm:spPr/>
      <dgm:t>
        <a:bodyPr/>
        <a:lstStyle/>
        <a:p>
          <a:endParaRPr lang="es-ES"/>
        </a:p>
      </dgm:t>
    </dgm:pt>
    <dgm:pt modelId="{F5AEE798-2501-43F0-B1FF-2ADAC1CCDDFA}" type="sibTrans" cxnId="{CC9CB7BA-CEB8-4C0A-B7E4-B519EBDB10B5}">
      <dgm:prSet/>
      <dgm:spPr/>
      <dgm:t>
        <a:bodyPr/>
        <a:lstStyle/>
        <a:p>
          <a:endParaRPr lang="es-ES"/>
        </a:p>
      </dgm:t>
    </dgm:pt>
    <dgm:pt modelId="{726E1CA2-5DFE-4AD5-BB89-1C926B7AE1AA}">
      <dgm:prSet phldrT="[Texto]" custT="1"/>
      <dgm:spPr/>
      <dgm:t>
        <a:bodyPr/>
        <a:lstStyle/>
        <a:p>
          <a:r>
            <a:rPr lang="es-ES" sz="3600" dirty="0" smtClean="0"/>
            <a:t>Asimetrías de información </a:t>
          </a:r>
          <a:endParaRPr lang="es-ES" sz="3600" dirty="0"/>
        </a:p>
      </dgm:t>
    </dgm:pt>
    <dgm:pt modelId="{80FF738A-1410-499E-8025-0A07B9B6D231}" type="parTrans" cxnId="{EDA8370C-3921-4100-806D-1389C1A956E4}">
      <dgm:prSet/>
      <dgm:spPr/>
      <dgm:t>
        <a:bodyPr/>
        <a:lstStyle/>
        <a:p>
          <a:endParaRPr lang="es-ES"/>
        </a:p>
      </dgm:t>
    </dgm:pt>
    <dgm:pt modelId="{DE8C95AC-8C85-40CB-B4FA-2C2C2C8EFAB6}" type="sibTrans" cxnId="{EDA8370C-3921-4100-806D-1389C1A956E4}">
      <dgm:prSet/>
      <dgm:spPr/>
      <dgm:t>
        <a:bodyPr/>
        <a:lstStyle/>
        <a:p>
          <a:endParaRPr lang="es-ES"/>
        </a:p>
      </dgm:t>
    </dgm:pt>
    <dgm:pt modelId="{14CC56E2-F10A-4B8B-84E8-863FF57E0DD6}">
      <dgm:prSet phldrT="[Texto]" custT="1"/>
      <dgm:spPr/>
      <dgm:t>
        <a:bodyPr/>
        <a:lstStyle/>
        <a:p>
          <a:r>
            <a:rPr lang="es-ES" sz="3600" dirty="0" smtClean="0"/>
            <a:t>Informalidad</a:t>
          </a:r>
          <a:endParaRPr lang="es-ES" sz="3600" dirty="0"/>
        </a:p>
      </dgm:t>
    </dgm:pt>
    <dgm:pt modelId="{B12C4FDF-D671-46C1-90AD-2E10D0DE053E}" type="parTrans" cxnId="{048E4B21-2D59-4477-9915-9CE69C46A97C}">
      <dgm:prSet/>
      <dgm:spPr/>
      <dgm:t>
        <a:bodyPr/>
        <a:lstStyle/>
        <a:p>
          <a:endParaRPr lang="es-ES"/>
        </a:p>
      </dgm:t>
    </dgm:pt>
    <dgm:pt modelId="{66F91C51-480B-4EC4-BC76-5B2F62E12F08}" type="sibTrans" cxnId="{048E4B21-2D59-4477-9915-9CE69C46A97C}">
      <dgm:prSet/>
      <dgm:spPr/>
      <dgm:t>
        <a:bodyPr/>
        <a:lstStyle/>
        <a:p>
          <a:endParaRPr lang="es-ES"/>
        </a:p>
      </dgm:t>
    </dgm:pt>
    <dgm:pt modelId="{C8045BFE-C91D-4969-84B2-09965ED7BA82}">
      <dgm:prSet phldrT="[Texto]" custT="1"/>
      <dgm:spPr/>
      <dgm:t>
        <a:bodyPr/>
        <a:lstStyle/>
        <a:p>
          <a:r>
            <a:rPr lang="es-ES" sz="3600" dirty="0" smtClean="0"/>
            <a:t>Altas tasas de interés</a:t>
          </a:r>
          <a:endParaRPr lang="es-ES" sz="3600" dirty="0"/>
        </a:p>
      </dgm:t>
    </dgm:pt>
    <dgm:pt modelId="{EE3544FD-991C-4552-A94D-31CBEC44901A}" type="parTrans" cxnId="{E4F55BA4-8258-4EE3-86CB-55A94CA0331F}">
      <dgm:prSet/>
      <dgm:spPr/>
      <dgm:t>
        <a:bodyPr/>
        <a:lstStyle/>
        <a:p>
          <a:endParaRPr lang="es-ES"/>
        </a:p>
      </dgm:t>
    </dgm:pt>
    <dgm:pt modelId="{662A6358-C626-4CA3-AF3B-180A0B0058D2}" type="sibTrans" cxnId="{E4F55BA4-8258-4EE3-86CB-55A94CA0331F}">
      <dgm:prSet/>
      <dgm:spPr/>
      <dgm:t>
        <a:bodyPr/>
        <a:lstStyle/>
        <a:p>
          <a:endParaRPr lang="es-ES"/>
        </a:p>
      </dgm:t>
    </dgm:pt>
    <dgm:pt modelId="{763E341F-3CE1-4DDA-A30A-1D7662613416}">
      <dgm:prSet phldrT="[Texto]" custT="1"/>
      <dgm:spPr/>
      <dgm:t>
        <a:bodyPr/>
        <a:lstStyle/>
        <a:p>
          <a:r>
            <a:rPr lang="es-ES" sz="3600" dirty="0" smtClean="0"/>
            <a:t>Falta o negación de garantías </a:t>
          </a:r>
          <a:endParaRPr lang="es-ES" sz="3600" dirty="0"/>
        </a:p>
      </dgm:t>
    </dgm:pt>
    <dgm:pt modelId="{40495A23-9AD2-47B2-A546-BC9B8CA0F9E8}" type="parTrans" cxnId="{AAE85A28-D25D-47CE-AC06-687715215D1A}">
      <dgm:prSet/>
      <dgm:spPr/>
      <dgm:t>
        <a:bodyPr/>
        <a:lstStyle/>
        <a:p>
          <a:endParaRPr lang="es-ES"/>
        </a:p>
      </dgm:t>
    </dgm:pt>
    <dgm:pt modelId="{10054831-6D4B-4F8F-BF64-6419A85D23FE}" type="sibTrans" cxnId="{AAE85A28-D25D-47CE-AC06-687715215D1A}">
      <dgm:prSet/>
      <dgm:spPr/>
      <dgm:t>
        <a:bodyPr/>
        <a:lstStyle/>
        <a:p>
          <a:endParaRPr lang="es-ES"/>
        </a:p>
      </dgm:t>
    </dgm:pt>
    <dgm:pt modelId="{E46D35CE-CC05-4AC8-B0C6-CA7BAE138AC5}">
      <dgm:prSet phldrT="[Texto]" custT="1"/>
      <dgm:spPr/>
      <dgm:t>
        <a:bodyPr/>
        <a:lstStyle/>
        <a:p>
          <a:r>
            <a:rPr lang="es-ES" sz="3600" dirty="0" smtClean="0"/>
            <a:t>Alta mortalidad</a:t>
          </a:r>
          <a:endParaRPr lang="es-ES" sz="3600" dirty="0"/>
        </a:p>
      </dgm:t>
    </dgm:pt>
    <dgm:pt modelId="{9240ED95-E05B-46E4-82B1-BD3EB89F32A3}" type="parTrans" cxnId="{860DB2D2-6E50-447E-ADCC-BD4974BF3684}">
      <dgm:prSet/>
      <dgm:spPr/>
      <dgm:t>
        <a:bodyPr/>
        <a:lstStyle/>
        <a:p>
          <a:endParaRPr lang="es-ES"/>
        </a:p>
      </dgm:t>
    </dgm:pt>
    <dgm:pt modelId="{4EC249A2-E4E3-40C7-9267-1E8F271ED5EB}" type="sibTrans" cxnId="{860DB2D2-6E50-447E-ADCC-BD4974BF3684}">
      <dgm:prSet/>
      <dgm:spPr/>
      <dgm:t>
        <a:bodyPr/>
        <a:lstStyle/>
        <a:p>
          <a:endParaRPr lang="es-ES"/>
        </a:p>
      </dgm:t>
    </dgm:pt>
    <dgm:pt modelId="{3C89E323-C2F1-4D0D-B563-42C404D4F496}" type="pres">
      <dgm:prSet presAssocID="{AD5B7D99-5F4F-4993-B0DF-272DDC2C2D8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70262936-B90F-48C8-9A33-D4723DB11342}" type="pres">
      <dgm:prSet presAssocID="{AD5B7D99-5F4F-4993-B0DF-272DDC2C2D8B}" presName="Name1" presStyleCnt="0"/>
      <dgm:spPr/>
      <dgm:t>
        <a:bodyPr/>
        <a:lstStyle/>
        <a:p>
          <a:endParaRPr lang="es-ES"/>
        </a:p>
      </dgm:t>
    </dgm:pt>
    <dgm:pt modelId="{B32D8292-8FF0-4DC1-A73E-263375BA2186}" type="pres">
      <dgm:prSet presAssocID="{AD5B7D99-5F4F-4993-B0DF-272DDC2C2D8B}" presName="cycle" presStyleCnt="0"/>
      <dgm:spPr/>
      <dgm:t>
        <a:bodyPr/>
        <a:lstStyle/>
        <a:p>
          <a:endParaRPr lang="es-ES"/>
        </a:p>
      </dgm:t>
    </dgm:pt>
    <dgm:pt modelId="{67E546EC-2567-48B8-A5AA-9BCE9DCD9DC0}" type="pres">
      <dgm:prSet presAssocID="{AD5B7D99-5F4F-4993-B0DF-272DDC2C2D8B}" presName="srcNode" presStyleLbl="node1" presStyleIdx="0" presStyleCnt="7"/>
      <dgm:spPr/>
      <dgm:t>
        <a:bodyPr/>
        <a:lstStyle/>
        <a:p>
          <a:endParaRPr lang="es-ES"/>
        </a:p>
      </dgm:t>
    </dgm:pt>
    <dgm:pt modelId="{33C0F48C-FD78-4362-BC06-835F97143228}" type="pres">
      <dgm:prSet presAssocID="{AD5B7D99-5F4F-4993-B0DF-272DDC2C2D8B}" presName="conn" presStyleLbl="parChTrans1D2" presStyleIdx="0" presStyleCnt="1"/>
      <dgm:spPr/>
      <dgm:t>
        <a:bodyPr/>
        <a:lstStyle/>
        <a:p>
          <a:endParaRPr lang="es-ES"/>
        </a:p>
      </dgm:t>
    </dgm:pt>
    <dgm:pt modelId="{68C34953-0F46-4E82-A76A-F8507FFA4132}" type="pres">
      <dgm:prSet presAssocID="{AD5B7D99-5F4F-4993-B0DF-272DDC2C2D8B}" presName="extraNode" presStyleLbl="node1" presStyleIdx="0" presStyleCnt="7"/>
      <dgm:spPr/>
      <dgm:t>
        <a:bodyPr/>
        <a:lstStyle/>
        <a:p>
          <a:endParaRPr lang="es-ES"/>
        </a:p>
      </dgm:t>
    </dgm:pt>
    <dgm:pt modelId="{1C5CFB3D-58B7-4ECC-A3C6-919F9A1B2C07}" type="pres">
      <dgm:prSet presAssocID="{AD5B7D99-5F4F-4993-B0DF-272DDC2C2D8B}" presName="dstNode" presStyleLbl="node1" presStyleIdx="0" presStyleCnt="7"/>
      <dgm:spPr/>
      <dgm:t>
        <a:bodyPr/>
        <a:lstStyle/>
        <a:p>
          <a:endParaRPr lang="es-ES"/>
        </a:p>
      </dgm:t>
    </dgm:pt>
    <dgm:pt modelId="{7DE4E8EF-8551-4F71-8AEF-649B0884E0C8}" type="pres">
      <dgm:prSet presAssocID="{EEC9D922-08B9-4B53-A446-FB1E6BB119FB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3DF26C9-D2A9-4385-95A4-0424DFB2E686}" type="pres">
      <dgm:prSet presAssocID="{EEC9D922-08B9-4B53-A446-FB1E6BB119FB}" presName="accent_1" presStyleCnt="0"/>
      <dgm:spPr/>
      <dgm:t>
        <a:bodyPr/>
        <a:lstStyle/>
        <a:p>
          <a:endParaRPr lang="es-ES"/>
        </a:p>
      </dgm:t>
    </dgm:pt>
    <dgm:pt modelId="{F954CCCB-99E8-4A6E-B859-1AD085327F71}" type="pres">
      <dgm:prSet presAssocID="{EEC9D922-08B9-4B53-A446-FB1E6BB119FB}" presName="accentRepeatNode" presStyleLbl="solidFgAcc1" presStyleIdx="0" presStyleCnt="7"/>
      <dgm:spPr/>
      <dgm:t>
        <a:bodyPr/>
        <a:lstStyle/>
        <a:p>
          <a:endParaRPr lang="es-ES"/>
        </a:p>
      </dgm:t>
    </dgm:pt>
    <dgm:pt modelId="{12DE79D5-92B7-42C6-AD64-90CD080F47F3}" type="pres">
      <dgm:prSet presAssocID="{323A668E-A6FA-4DE5-9C80-8F1B880BF19F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699D36E-2CCD-49BF-935B-8EF1497D3A93}" type="pres">
      <dgm:prSet presAssocID="{323A668E-A6FA-4DE5-9C80-8F1B880BF19F}" presName="accent_2" presStyleCnt="0"/>
      <dgm:spPr/>
      <dgm:t>
        <a:bodyPr/>
        <a:lstStyle/>
        <a:p>
          <a:endParaRPr lang="es-ES"/>
        </a:p>
      </dgm:t>
    </dgm:pt>
    <dgm:pt modelId="{06AD8D1E-D7D6-41A7-93E1-87F3AF128C05}" type="pres">
      <dgm:prSet presAssocID="{323A668E-A6FA-4DE5-9C80-8F1B880BF19F}" presName="accentRepeatNode" presStyleLbl="solidFgAcc1" presStyleIdx="1" presStyleCnt="7"/>
      <dgm:spPr/>
      <dgm:t>
        <a:bodyPr/>
        <a:lstStyle/>
        <a:p>
          <a:endParaRPr lang="es-ES"/>
        </a:p>
      </dgm:t>
    </dgm:pt>
    <dgm:pt modelId="{C7C9F47D-3D70-45E6-8B7C-9C4F9307D5C3}" type="pres">
      <dgm:prSet presAssocID="{726E1CA2-5DFE-4AD5-BB89-1C926B7AE1AA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62EFDC5-7789-401F-A76F-004BA4C789EB}" type="pres">
      <dgm:prSet presAssocID="{726E1CA2-5DFE-4AD5-BB89-1C926B7AE1AA}" presName="accent_3" presStyleCnt="0"/>
      <dgm:spPr/>
      <dgm:t>
        <a:bodyPr/>
        <a:lstStyle/>
        <a:p>
          <a:endParaRPr lang="es-ES"/>
        </a:p>
      </dgm:t>
    </dgm:pt>
    <dgm:pt modelId="{58C6B1EA-14FC-4BD3-8058-10BBD6121650}" type="pres">
      <dgm:prSet presAssocID="{726E1CA2-5DFE-4AD5-BB89-1C926B7AE1AA}" presName="accentRepeatNode" presStyleLbl="solidFgAcc1" presStyleIdx="2" presStyleCnt="7"/>
      <dgm:spPr/>
      <dgm:t>
        <a:bodyPr/>
        <a:lstStyle/>
        <a:p>
          <a:endParaRPr lang="es-ES"/>
        </a:p>
      </dgm:t>
    </dgm:pt>
    <dgm:pt modelId="{8EF6709A-005E-4B91-805D-40B910C1111B}" type="pres">
      <dgm:prSet presAssocID="{14CC56E2-F10A-4B8B-84E8-863FF57E0DD6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BCB80B0-7E96-4480-9018-CA9AC0EF0B87}" type="pres">
      <dgm:prSet presAssocID="{14CC56E2-F10A-4B8B-84E8-863FF57E0DD6}" presName="accent_4" presStyleCnt="0"/>
      <dgm:spPr/>
      <dgm:t>
        <a:bodyPr/>
        <a:lstStyle/>
        <a:p>
          <a:endParaRPr lang="es-ES"/>
        </a:p>
      </dgm:t>
    </dgm:pt>
    <dgm:pt modelId="{F221E85F-4F39-46EB-8333-3A6A826AAE53}" type="pres">
      <dgm:prSet presAssocID="{14CC56E2-F10A-4B8B-84E8-863FF57E0DD6}" presName="accentRepeatNode" presStyleLbl="solidFgAcc1" presStyleIdx="3" presStyleCnt="7"/>
      <dgm:spPr/>
      <dgm:t>
        <a:bodyPr/>
        <a:lstStyle/>
        <a:p>
          <a:endParaRPr lang="es-ES"/>
        </a:p>
      </dgm:t>
    </dgm:pt>
    <dgm:pt modelId="{DF97D78E-7B61-4E67-A1B6-2CA289BC5D81}" type="pres">
      <dgm:prSet presAssocID="{C8045BFE-C91D-4969-84B2-09965ED7BA82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FEB235-ABE7-4AE7-9FD9-F891BC0F323D}" type="pres">
      <dgm:prSet presAssocID="{C8045BFE-C91D-4969-84B2-09965ED7BA82}" presName="accent_5" presStyleCnt="0"/>
      <dgm:spPr/>
      <dgm:t>
        <a:bodyPr/>
        <a:lstStyle/>
        <a:p>
          <a:endParaRPr lang="es-ES"/>
        </a:p>
      </dgm:t>
    </dgm:pt>
    <dgm:pt modelId="{3E0746E5-FBC8-4BAE-9DD6-164FAC1C246C}" type="pres">
      <dgm:prSet presAssocID="{C8045BFE-C91D-4969-84B2-09965ED7BA82}" presName="accentRepeatNode" presStyleLbl="solidFgAcc1" presStyleIdx="4" presStyleCnt="7"/>
      <dgm:spPr/>
      <dgm:t>
        <a:bodyPr/>
        <a:lstStyle/>
        <a:p>
          <a:endParaRPr lang="es-ES"/>
        </a:p>
      </dgm:t>
    </dgm:pt>
    <dgm:pt modelId="{AE10BB38-963A-401A-9D4F-57962D663993}" type="pres">
      <dgm:prSet presAssocID="{763E341F-3CE1-4DDA-A30A-1D7662613416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7C7CB5-16D6-48E8-AF1E-3E8C8A98B5D7}" type="pres">
      <dgm:prSet presAssocID="{763E341F-3CE1-4DDA-A30A-1D7662613416}" presName="accent_6" presStyleCnt="0"/>
      <dgm:spPr/>
      <dgm:t>
        <a:bodyPr/>
        <a:lstStyle/>
        <a:p>
          <a:endParaRPr lang="es-ES"/>
        </a:p>
      </dgm:t>
    </dgm:pt>
    <dgm:pt modelId="{8FD3EDC0-23EA-45D9-A13D-9C68C8EB215D}" type="pres">
      <dgm:prSet presAssocID="{763E341F-3CE1-4DDA-A30A-1D7662613416}" presName="accentRepeatNode" presStyleLbl="solidFgAcc1" presStyleIdx="5" presStyleCnt="7"/>
      <dgm:spPr/>
      <dgm:t>
        <a:bodyPr/>
        <a:lstStyle/>
        <a:p>
          <a:endParaRPr lang="es-ES"/>
        </a:p>
      </dgm:t>
    </dgm:pt>
    <dgm:pt modelId="{CA168EEA-4F87-44E0-BB7D-EFF1B0FA417A}" type="pres">
      <dgm:prSet presAssocID="{E46D35CE-CC05-4AC8-B0C6-CA7BAE138AC5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8A4165-663C-4C4F-9AEA-272DD5A24FCB}" type="pres">
      <dgm:prSet presAssocID="{E46D35CE-CC05-4AC8-B0C6-CA7BAE138AC5}" presName="accent_7" presStyleCnt="0"/>
      <dgm:spPr/>
      <dgm:t>
        <a:bodyPr/>
        <a:lstStyle/>
        <a:p>
          <a:endParaRPr lang="es-ES"/>
        </a:p>
      </dgm:t>
    </dgm:pt>
    <dgm:pt modelId="{AB4E8ACA-ADE9-48C5-8465-4F90104F7ABA}" type="pres">
      <dgm:prSet presAssocID="{E46D35CE-CC05-4AC8-B0C6-CA7BAE138AC5}" presName="accentRepeatNode" presStyleLbl="solidFgAcc1" presStyleIdx="6" presStyleCnt="7"/>
      <dgm:spPr/>
      <dgm:t>
        <a:bodyPr/>
        <a:lstStyle/>
        <a:p>
          <a:endParaRPr lang="es-ES"/>
        </a:p>
      </dgm:t>
    </dgm:pt>
  </dgm:ptLst>
  <dgm:cxnLst>
    <dgm:cxn modelId="{8A1102A6-36AE-4008-91D3-4D319DBB71EA}" type="presOf" srcId="{323A668E-A6FA-4DE5-9C80-8F1B880BF19F}" destId="{12DE79D5-92B7-42C6-AD64-90CD080F47F3}" srcOrd="0" destOrd="0" presId="urn:microsoft.com/office/officeart/2008/layout/VerticalCurvedList"/>
    <dgm:cxn modelId="{43A8CCBC-6ECD-49EF-8D46-6610F415CDA2}" type="presOf" srcId="{AD5B7D99-5F4F-4993-B0DF-272DDC2C2D8B}" destId="{3C89E323-C2F1-4D0D-B563-42C404D4F496}" srcOrd="0" destOrd="0" presId="urn:microsoft.com/office/officeart/2008/layout/VerticalCurvedList"/>
    <dgm:cxn modelId="{E4F55BA4-8258-4EE3-86CB-55A94CA0331F}" srcId="{AD5B7D99-5F4F-4993-B0DF-272DDC2C2D8B}" destId="{C8045BFE-C91D-4969-84B2-09965ED7BA82}" srcOrd="4" destOrd="0" parTransId="{EE3544FD-991C-4552-A94D-31CBEC44901A}" sibTransId="{662A6358-C626-4CA3-AF3B-180A0B0058D2}"/>
    <dgm:cxn modelId="{048E4B21-2D59-4477-9915-9CE69C46A97C}" srcId="{AD5B7D99-5F4F-4993-B0DF-272DDC2C2D8B}" destId="{14CC56E2-F10A-4B8B-84E8-863FF57E0DD6}" srcOrd="3" destOrd="0" parTransId="{B12C4FDF-D671-46C1-90AD-2E10D0DE053E}" sibTransId="{66F91C51-480B-4EC4-BC76-5B2F62E12F08}"/>
    <dgm:cxn modelId="{EDA8370C-3921-4100-806D-1389C1A956E4}" srcId="{AD5B7D99-5F4F-4993-B0DF-272DDC2C2D8B}" destId="{726E1CA2-5DFE-4AD5-BB89-1C926B7AE1AA}" srcOrd="2" destOrd="0" parTransId="{80FF738A-1410-499E-8025-0A07B9B6D231}" sibTransId="{DE8C95AC-8C85-40CB-B4FA-2C2C2C8EFAB6}"/>
    <dgm:cxn modelId="{8F5A1C7A-5BBD-49F4-A2B0-37C65C4E55BB}" type="presOf" srcId="{E46D35CE-CC05-4AC8-B0C6-CA7BAE138AC5}" destId="{CA168EEA-4F87-44E0-BB7D-EFF1B0FA417A}" srcOrd="0" destOrd="0" presId="urn:microsoft.com/office/officeart/2008/layout/VerticalCurvedList"/>
    <dgm:cxn modelId="{6203B526-5CD6-49CB-89D1-91924F6EDBA1}" srcId="{AD5B7D99-5F4F-4993-B0DF-272DDC2C2D8B}" destId="{EEC9D922-08B9-4B53-A446-FB1E6BB119FB}" srcOrd="0" destOrd="0" parTransId="{33CF079B-82E3-4ED1-847F-BC2AB0CF9AF1}" sibTransId="{42A5227A-A55E-4ABE-853C-026DB40BA307}"/>
    <dgm:cxn modelId="{0A0C8D1A-78D5-4983-9902-8CE3D7CC340C}" type="presOf" srcId="{763E341F-3CE1-4DDA-A30A-1D7662613416}" destId="{AE10BB38-963A-401A-9D4F-57962D663993}" srcOrd="0" destOrd="0" presId="urn:microsoft.com/office/officeart/2008/layout/VerticalCurvedList"/>
    <dgm:cxn modelId="{A4B35C9B-572A-43B9-854B-E8195E4EDB59}" type="presOf" srcId="{726E1CA2-5DFE-4AD5-BB89-1C926B7AE1AA}" destId="{C7C9F47D-3D70-45E6-8B7C-9C4F9307D5C3}" srcOrd="0" destOrd="0" presId="urn:microsoft.com/office/officeart/2008/layout/VerticalCurvedList"/>
    <dgm:cxn modelId="{CC9CB7BA-CEB8-4C0A-B7E4-B519EBDB10B5}" srcId="{AD5B7D99-5F4F-4993-B0DF-272DDC2C2D8B}" destId="{323A668E-A6FA-4DE5-9C80-8F1B880BF19F}" srcOrd="1" destOrd="0" parTransId="{AD37117F-A081-4C56-84B8-B5CC53F52B83}" sibTransId="{F5AEE798-2501-43F0-B1FF-2ADAC1CCDDFA}"/>
    <dgm:cxn modelId="{AAE85A28-D25D-47CE-AC06-687715215D1A}" srcId="{AD5B7D99-5F4F-4993-B0DF-272DDC2C2D8B}" destId="{763E341F-3CE1-4DDA-A30A-1D7662613416}" srcOrd="5" destOrd="0" parTransId="{40495A23-9AD2-47B2-A546-BC9B8CA0F9E8}" sibTransId="{10054831-6D4B-4F8F-BF64-6419A85D23FE}"/>
    <dgm:cxn modelId="{672A7281-4647-49F3-A62F-EF2A2A81A984}" type="presOf" srcId="{C8045BFE-C91D-4969-84B2-09965ED7BA82}" destId="{DF97D78E-7B61-4E67-A1B6-2CA289BC5D81}" srcOrd="0" destOrd="0" presId="urn:microsoft.com/office/officeart/2008/layout/VerticalCurvedList"/>
    <dgm:cxn modelId="{860DB2D2-6E50-447E-ADCC-BD4974BF3684}" srcId="{AD5B7D99-5F4F-4993-B0DF-272DDC2C2D8B}" destId="{E46D35CE-CC05-4AC8-B0C6-CA7BAE138AC5}" srcOrd="6" destOrd="0" parTransId="{9240ED95-E05B-46E4-82B1-BD3EB89F32A3}" sibTransId="{4EC249A2-E4E3-40C7-9267-1E8F271ED5EB}"/>
    <dgm:cxn modelId="{4675E312-09CD-422C-8556-1D1673800AB9}" type="presOf" srcId="{14CC56E2-F10A-4B8B-84E8-863FF57E0DD6}" destId="{8EF6709A-005E-4B91-805D-40B910C1111B}" srcOrd="0" destOrd="0" presId="urn:microsoft.com/office/officeart/2008/layout/VerticalCurvedList"/>
    <dgm:cxn modelId="{082CD713-0D38-4099-B3F0-1A73295BE902}" type="presOf" srcId="{EEC9D922-08B9-4B53-A446-FB1E6BB119FB}" destId="{7DE4E8EF-8551-4F71-8AEF-649B0884E0C8}" srcOrd="0" destOrd="0" presId="urn:microsoft.com/office/officeart/2008/layout/VerticalCurvedList"/>
    <dgm:cxn modelId="{5477A48E-736D-4247-83B4-0E4C2E44CCE9}" type="presOf" srcId="{42A5227A-A55E-4ABE-853C-026DB40BA307}" destId="{33C0F48C-FD78-4362-BC06-835F97143228}" srcOrd="0" destOrd="0" presId="urn:microsoft.com/office/officeart/2008/layout/VerticalCurvedList"/>
    <dgm:cxn modelId="{0D425EA0-B849-422B-83D0-9CC24E632575}" type="presParOf" srcId="{3C89E323-C2F1-4D0D-B563-42C404D4F496}" destId="{70262936-B90F-48C8-9A33-D4723DB11342}" srcOrd="0" destOrd="0" presId="urn:microsoft.com/office/officeart/2008/layout/VerticalCurvedList"/>
    <dgm:cxn modelId="{B9747F91-B297-4945-9D7C-690631824EBF}" type="presParOf" srcId="{70262936-B90F-48C8-9A33-D4723DB11342}" destId="{B32D8292-8FF0-4DC1-A73E-263375BA2186}" srcOrd="0" destOrd="0" presId="urn:microsoft.com/office/officeart/2008/layout/VerticalCurvedList"/>
    <dgm:cxn modelId="{6EEC17EA-7D01-4C49-815D-39A63ABB265C}" type="presParOf" srcId="{B32D8292-8FF0-4DC1-A73E-263375BA2186}" destId="{67E546EC-2567-48B8-A5AA-9BCE9DCD9DC0}" srcOrd="0" destOrd="0" presId="urn:microsoft.com/office/officeart/2008/layout/VerticalCurvedList"/>
    <dgm:cxn modelId="{F4FE9A71-4778-45E6-A750-C2CF222BFEF6}" type="presParOf" srcId="{B32D8292-8FF0-4DC1-A73E-263375BA2186}" destId="{33C0F48C-FD78-4362-BC06-835F97143228}" srcOrd="1" destOrd="0" presId="urn:microsoft.com/office/officeart/2008/layout/VerticalCurvedList"/>
    <dgm:cxn modelId="{3DDB54B7-7035-4691-843C-27A1C2865463}" type="presParOf" srcId="{B32D8292-8FF0-4DC1-A73E-263375BA2186}" destId="{68C34953-0F46-4E82-A76A-F8507FFA4132}" srcOrd="2" destOrd="0" presId="urn:microsoft.com/office/officeart/2008/layout/VerticalCurvedList"/>
    <dgm:cxn modelId="{3B79378F-8F05-4D5F-AE95-C34F3C26235A}" type="presParOf" srcId="{B32D8292-8FF0-4DC1-A73E-263375BA2186}" destId="{1C5CFB3D-58B7-4ECC-A3C6-919F9A1B2C07}" srcOrd="3" destOrd="0" presId="urn:microsoft.com/office/officeart/2008/layout/VerticalCurvedList"/>
    <dgm:cxn modelId="{BDAB8D51-A1B7-4646-ACE9-EB177A63234D}" type="presParOf" srcId="{70262936-B90F-48C8-9A33-D4723DB11342}" destId="{7DE4E8EF-8551-4F71-8AEF-649B0884E0C8}" srcOrd="1" destOrd="0" presId="urn:microsoft.com/office/officeart/2008/layout/VerticalCurvedList"/>
    <dgm:cxn modelId="{8827CA66-107B-495B-ACE9-A4781906F973}" type="presParOf" srcId="{70262936-B90F-48C8-9A33-D4723DB11342}" destId="{83DF26C9-D2A9-4385-95A4-0424DFB2E686}" srcOrd="2" destOrd="0" presId="urn:microsoft.com/office/officeart/2008/layout/VerticalCurvedList"/>
    <dgm:cxn modelId="{9F80D515-C03D-454B-9246-C2F6924F7781}" type="presParOf" srcId="{83DF26C9-D2A9-4385-95A4-0424DFB2E686}" destId="{F954CCCB-99E8-4A6E-B859-1AD085327F71}" srcOrd="0" destOrd="0" presId="urn:microsoft.com/office/officeart/2008/layout/VerticalCurvedList"/>
    <dgm:cxn modelId="{E7C8CC50-0DC1-43CB-8C26-A5CA7EE192A8}" type="presParOf" srcId="{70262936-B90F-48C8-9A33-D4723DB11342}" destId="{12DE79D5-92B7-42C6-AD64-90CD080F47F3}" srcOrd="3" destOrd="0" presId="urn:microsoft.com/office/officeart/2008/layout/VerticalCurvedList"/>
    <dgm:cxn modelId="{428F070D-BE4B-4B4E-A155-FF064B0273D5}" type="presParOf" srcId="{70262936-B90F-48C8-9A33-D4723DB11342}" destId="{6699D36E-2CCD-49BF-935B-8EF1497D3A93}" srcOrd="4" destOrd="0" presId="urn:microsoft.com/office/officeart/2008/layout/VerticalCurvedList"/>
    <dgm:cxn modelId="{40F89A05-9458-4E37-A21B-4C96725BE863}" type="presParOf" srcId="{6699D36E-2CCD-49BF-935B-8EF1497D3A93}" destId="{06AD8D1E-D7D6-41A7-93E1-87F3AF128C05}" srcOrd="0" destOrd="0" presId="urn:microsoft.com/office/officeart/2008/layout/VerticalCurvedList"/>
    <dgm:cxn modelId="{1DDAA8DB-A576-48F3-8315-05689847711C}" type="presParOf" srcId="{70262936-B90F-48C8-9A33-D4723DB11342}" destId="{C7C9F47D-3D70-45E6-8B7C-9C4F9307D5C3}" srcOrd="5" destOrd="0" presId="urn:microsoft.com/office/officeart/2008/layout/VerticalCurvedList"/>
    <dgm:cxn modelId="{546E7BD4-B87B-41CC-8020-D5C2C529831A}" type="presParOf" srcId="{70262936-B90F-48C8-9A33-D4723DB11342}" destId="{162EFDC5-7789-401F-A76F-004BA4C789EB}" srcOrd="6" destOrd="0" presId="urn:microsoft.com/office/officeart/2008/layout/VerticalCurvedList"/>
    <dgm:cxn modelId="{94191293-2EBF-4879-B7E2-463CE8F98FFB}" type="presParOf" srcId="{162EFDC5-7789-401F-A76F-004BA4C789EB}" destId="{58C6B1EA-14FC-4BD3-8058-10BBD6121650}" srcOrd="0" destOrd="0" presId="urn:microsoft.com/office/officeart/2008/layout/VerticalCurvedList"/>
    <dgm:cxn modelId="{A0E096D6-04F6-419D-A5DE-A15A59175CD6}" type="presParOf" srcId="{70262936-B90F-48C8-9A33-D4723DB11342}" destId="{8EF6709A-005E-4B91-805D-40B910C1111B}" srcOrd="7" destOrd="0" presId="urn:microsoft.com/office/officeart/2008/layout/VerticalCurvedList"/>
    <dgm:cxn modelId="{0D32F09B-3586-4F3F-9C5F-C161F2C9DD5A}" type="presParOf" srcId="{70262936-B90F-48C8-9A33-D4723DB11342}" destId="{4BCB80B0-7E96-4480-9018-CA9AC0EF0B87}" srcOrd="8" destOrd="0" presId="urn:microsoft.com/office/officeart/2008/layout/VerticalCurvedList"/>
    <dgm:cxn modelId="{7A8AD996-1D5D-40EE-A536-C7D1EEFCC989}" type="presParOf" srcId="{4BCB80B0-7E96-4480-9018-CA9AC0EF0B87}" destId="{F221E85F-4F39-46EB-8333-3A6A826AAE53}" srcOrd="0" destOrd="0" presId="urn:microsoft.com/office/officeart/2008/layout/VerticalCurvedList"/>
    <dgm:cxn modelId="{76DE501D-1C73-4518-A09B-92090F6609E5}" type="presParOf" srcId="{70262936-B90F-48C8-9A33-D4723DB11342}" destId="{DF97D78E-7B61-4E67-A1B6-2CA289BC5D81}" srcOrd="9" destOrd="0" presId="urn:microsoft.com/office/officeart/2008/layout/VerticalCurvedList"/>
    <dgm:cxn modelId="{357EA304-2EE9-43F2-AB4E-61C3E4CDA1BA}" type="presParOf" srcId="{70262936-B90F-48C8-9A33-D4723DB11342}" destId="{49FEB235-ABE7-4AE7-9FD9-F891BC0F323D}" srcOrd="10" destOrd="0" presId="urn:microsoft.com/office/officeart/2008/layout/VerticalCurvedList"/>
    <dgm:cxn modelId="{2B976C10-66F5-4267-872D-D5BCB7CDDA41}" type="presParOf" srcId="{49FEB235-ABE7-4AE7-9FD9-F891BC0F323D}" destId="{3E0746E5-FBC8-4BAE-9DD6-164FAC1C246C}" srcOrd="0" destOrd="0" presId="urn:microsoft.com/office/officeart/2008/layout/VerticalCurvedList"/>
    <dgm:cxn modelId="{47D15799-E4A5-4BF5-AC07-3B19B1795FA1}" type="presParOf" srcId="{70262936-B90F-48C8-9A33-D4723DB11342}" destId="{AE10BB38-963A-401A-9D4F-57962D663993}" srcOrd="11" destOrd="0" presId="urn:microsoft.com/office/officeart/2008/layout/VerticalCurvedList"/>
    <dgm:cxn modelId="{9B92AD51-9D7B-429D-AB2A-836A687CE5CE}" type="presParOf" srcId="{70262936-B90F-48C8-9A33-D4723DB11342}" destId="{2F7C7CB5-16D6-48E8-AF1E-3E8C8A98B5D7}" srcOrd="12" destOrd="0" presId="urn:microsoft.com/office/officeart/2008/layout/VerticalCurvedList"/>
    <dgm:cxn modelId="{F13602DF-FC5F-44CE-86C2-EA16CE182B39}" type="presParOf" srcId="{2F7C7CB5-16D6-48E8-AF1E-3E8C8A98B5D7}" destId="{8FD3EDC0-23EA-45D9-A13D-9C68C8EB215D}" srcOrd="0" destOrd="0" presId="urn:microsoft.com/office/officeart/2008/layout/VerticalCurvedList"/>
    <dgm:cxn modelId="{29D1E901-0E71-40E6-B83A-B1167A346A2E}" type="presParOf" srcId="{70262936-B90F-48C8-9A33-D4723DB11342}" destId="{CA168EEA-4F87-44E0-BB7D-EFF1B0FA417A}" srcOrd="13" destOrd="0" presId="urn:microsoft.com/office/officeart/2008/layout/VerticalCurvedList"/>
    <dgm:cxn modelId="{FAE5588F-7872-4BB0-B179-B74328B48F7A}" type="presParOf" srcId="{70262936-B90F-48C8-9A33-D4723DB11342}" destId="{3B8A4165-663C-4C4F-9AEA-272DD5A24FCB}" srcOrd="14" destOrd="0" presId="urn:microsoft.com/office/officeart/2008/layout/VerticalCurvedList"/>
    <dgm:cxn modelId="{A8899BF0-9216-40BC-A5BF-6D29D6A807F6}" type="presParOf" srcId="{3B8A4165-663C-4C4F-9AEA-272DD5A24FCB}" destId="{AB4E8ACA-ADE9-48C5-8465-4F90104F7AB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F6EF9F-65A2-4C42-9E91-777025D9903C}" type="doc">
      <dgm:prSet loTypeId="urn:microsoft.com/office/officeart/2005/8/layout/arrow6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D49A1929-0D59-4ADB-8346-B0743E24AFB4}">
      <dgm:prSet phldrT="[Texto]" custT="1"/>
      <dgm:spPr/>
      <dgm:t>
        <a:bodyPr/>
        <a:lstStyle/>
        <a:p>
          <a:r>
            <a:rPr lang="es-MX" sz="2800" dirty="0" smtClean="0"/>
            <a:t>Pregunta</a:t>
          </a:r>
          <a:endParaRPr lang="es-MX" sz="2800" dirty="0"/>
        </a:p>
      </dgm:t>
    </dgm:pt>
    <dgm:pt modelId="{413F85F6-88AC-405D-82AE-AE5A019DB8DD}" type="parTrans" cxnId="{D7C05769-62E0-48F9-9FB1-2343C6299E82}">
      <dgm:prSet/>
      <dgm:spPr/>
      <dgm:t>
        <a:bodyPr/>
        <a:lstStyle/>
        <a:p>
          <a:endParaRPr lang="es-MX"/>
        </a:p>
      </dgm:t>
    </dgm:pt>
    <dgm:pt modelId="{294D4531-461A-4D6D-AE74-DF101435E42E}" type="sibTrans" cxnId="{D7C05769-62E0-48F9-9FB1-2343C6299E82}">
      <dgm:prSet/>
      <dgm:spPr/>
      <dgm:t>
        <a:bodyPr/>
        <a:lstStyle/>
        <a:p>
          <a:endParaRPr lang="es-MX"/>
        </a:p>
      </dgm:t>
    </dgm:pt>
    <dgm:pt modelId="{BD105AF0-A96A-4D76-BE7D-9967C0FE6EBE}">
      <dgm:prSet phldrT="[Texto]" custT="1"/>
      <dgm:spPr/>
      <dgm:t>
        <a:bodyPr/>
        <a:lstStyle/>
        <a:p>
          <a:r>
            <a:rPr lang="es-MX" sz="2800" dirty="0" smtClean="0"/>
            <a:t>Objetivo</a:t>
          </a:r>
        </a:p>
      </dgm:t>
    </dgm:pt>
    <dgm:pt modelId="{00E3B082-6480-4590-BC1E-6E9F1F3F60B8}" type="parTrans" cxnId="{CA212657-8F63-4C80-9C35-05CF4A000BF5}">
      <dgm:prSet/>
      <dgm:spPr/>
      <dgm:t>
        <a:bodyPr/>
        <a:lstStyle/>
        <a:p>
          <a:endParaRPr lang="es-MX"/>
        </a:p>
      </dgm:t>
    </dgm:pt>
    <dgm:pt modelId="{225D01EE-C8E3-4C81-BD25-C38FB92EB4B2}" type="sibTrans" cxnId="{CA212657-8F63-4C80-9C35-05CF4A000BF5}">
      <dgm:prSet/>
      <dgm:spPr/>
      <dgm:t>
        <a:bodyPr/>
        <a:lstStyle/>
        <a:p>
          <a:endParaRPr lang="es-MX"/>
        </a:p>
      </dgm:t>
    </dgm:pt>
    <dgm:pt modelId="{AE23BA90-ED7C-4832-86ED-1BF345AE3FE3}">
      <dgm:prSet phldrT="[Texto]" custT="1"/>
      <dgm:spPr/>
      <dgm:t>
        <a:bodyPr/>
        <a:lstStyle/>
        <a:p>
          <a:endParaRPr lang="es-MX" sz="2000" dirty="0"/>
        </a:p>
      </dgm:t>
    </dgm:pt>
    <dgm:pt modelId="{E166E969-F79E-43F8-A1DA-BDA780A8D303}" type="parTrans" cxnId="{39751253-60E2-4A06-B2B0-F9BAB7192A23}">
      <dgm:prSet/>
      <dgm:spPr/>
      <dgm:t>
        <a:bodyPr/>
        <a:lstStyle/>
        <a:p>
          <a:endParaRPr lang="es-ES"/>
        </a:p>
      </dgm:t>
    </dgm:pt>
    <dgm:pt modelId="{4403BEA9-3589-4AC8-9DEA-BD3CDC89735F}" type="sibTrans" cxnId="{39751253-60E2-4A06-B2B0-F9BAB7192A23}">
      <dgm:prSet/>
      <dgm:spPr/>
      <dgm:t>
        <a:bodyPr/>
        <a:lstStyle/>
        <a:p>
          <a:endParaRPr lang="es-ES"/>
        </a:p>
      </dgm:t>
    </dgm:pt>
    <dgm:pt modelId="{38FCC73B-D187-402B-B60A-5162B2A2991E}" type="pres">
      <dgm:prSet presAssocID="{20F6EF9F-65A2-4C42-9E91-777025D9903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C83A59C-3C65-44DD-B3C6-A7D710C41145}" type="pres">
      <dgm:prSet presAssocID="{20F6EF9F-65A2-4C42-9E91-777025D9903C}" presName="ribbon" presStyleLbl="node1" presStyleIdx="0" presStyleCnt="1" custScaleX="100000" custScaleY="119718" custLinFactNeighborX="27539" custLinFactNeighborY="-8348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s-ES"/>
        </a:p>
      </dgm:t>
    </dgm:pt>
    <dgm:pt modelId="{24918A5D-DBF8-4178-A080-ED1A2F82C5D7}" type="pres">
      <dgm:prSet presAssocID="{20F6EF9F-65A2-4C42-9E91-777025D9903C}" presName="leftArrowText" presStyleLbl="node1" presStyleIdx="0" presStyleCnt="1" custScaleX="146753" custScaleY="139553" custLinFactNeighborX="-19048" custLinFactNeighborY="447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2ACFBD-B8C5-4786-AC03-D4DF75A592EC}" type="pres">
      <dgm:prSet presAssocID="{20F6EF9F-65A2-4C42-9E91-777025D9903C}" presName="rightArrowText" presStyleLbl="node1" presStyleIdx="0" presStyleCnt="1" custScaleY="17406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E6F4F4F-333C-41E2-B0E1-0A3048D253AB}" type="presOf" srcId="{BD105AF0-A96A-4D76-BE7D-9967C0FE6EBE}" destId="{E12ACFBD-B8C5-4786-AC03-D4DF75A592EC}" srcOrd="0" destOrd="0" presId="urn:microsoft.com/office/officeart/2005/8/layout/arrow6"/>
    <dgm:cxn modelId="{9EE94845-5282-48D0-ABE9-58747FCE002E}" type="presOf" srcId="{20F6EF9F-65A2-4C42-9E91-777025D9903C}" destId="{38FCC73B-D187-402B-B60A-5162B2A2991E}" srcOrd="0" destOrd="0" presId="urn:microsoft.com/office/officeart/2005/8/layout/arrow6"/>
    <dgm:cxn modelId="{D7C05769-62E0-48F9-9FB1-2343C6299E82}" srcId="{20F6EF9F-65A2-4C42-9E91-777025D9903C}" destId="{D49A1929-0D59-4ADB-8346-B0743E24AFB4}" srcOrd="0" destOrd="0" parTransId="{413F85F6-88AC-405D-82AE-AE5A019DB8DD}" sibTransId="{294D4531-461A-4D6D-AE74-DF101435E42E}"/>
    <dgm:cxn modelId="{CA212657-8F63-4C80-9C35-05CF4A000BF5}" srcId="{20F6EF9F-65A2-4C42-9E91-777025D9903C}" destId="{BD105AF0-A96A-4D76-BE7D-9967C0FE6EBE}" srcOrd="1" destOrd="0" parTransId="{00E3B082-6480-4590-BC1E-6E9F1F3F60B8}" sibTransId="{225D01EE-C8E3-4C81-BD25-C38FB92EB4B2}"/>
    <dgm:cxn modelId="{39751253-60E2-4A06-B2B0-F9BAB7192A23}" srcId="{20F6EF9F-65A2-4C42-9E91-777025D9903C}" destId="{AE23BA90-ED7C-4832-86ED-1BF345AE3FE3}" srcOrd="2" destOrd="0" parTransId="{E166E969-F79E-43F8-A1DA-BDA780A8D303}" sibTransId="{4403BEA9-3589-4AC8-9DEA-BD3CDC89735F}"/>
    <dgm:cxn modelId="{C33A7233-17DE-4B31-A5D4-91F89D3996BB}" type="presOf" srcId="{D49A1929-0D59-4ADB-8346-B0743E24AFB4}" destId="{24918A5D-DBF8-4178-A080-ED1A2F82C5D7}" srcOrd="0" destOrd="0" presId="urn:microsoft.com/office/officeart/2005/8/layout/arrow6"/>
    <dgm:cxn modelId="{219AF2C8-F255-4996-904F-A672AF051DF4}" type="presParOf" srcId="{38FCC73B-D187-402B-B60A-5162B2A2991E}" destId="{5C83A59C-3C65-44DD-B3C6-A7D710C41145}" srcOrd="0" destOrd="0" presId="urn:microsoft.com/office/officeart/2005/8/layout/arrow6"/>
    <dgm:cxn modelId="{94DD7F57-DCD2-47C0-963B-33FA311A3AAE}" type="presParOf" srcId="{38FCC73B-D187-402B-B60A-5162B2A2991E}" destId="{24918A5D-DBF8-4178-A080-ED1A2F82C5D7}" srcOrd="1" destOrd="0" presId="urn:microsoft.com/office/officeart/2005/8/layout/arrow6"/>
    <dgm:cxn modelId="{C5659AEE-42A8-41C6-AD3C-9C316147CB22}" type="presParOf" srcId="{38FCC73B-D187-402B-B60A-5162B2A2991E}" destId="{E12ACFBD-B8C5-4786-AC03-D4DF75A592EC}" srcOrd="2" destOrd="0" presId="urn:microsoft.com/office/officeart/2005/8/layout/arrow6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B49257F-B7BA-406E-A4FF-66AA577DCB72}" type="doc">
      <dgm:prSet loTypeId="urn:microsoft.com/office/officeart/2005/8/layout/vList3" loCatId="list" qsTypeId="urn:microsoft.com/office/officeart/2005/8/quickstyle/simple1" qsCatId="simple" csTypeId="urn:microsoft.com/office/officeart/2005/8/colors/accent6_5" csCatId="accent6" phldr="1"/>
      <dgm:spPr/>
    </dgm:pt>
    <dgm:pt modelId="{AD27772D-9273-49CD-A266-501E960FA5C6}">
      <dgm:prSet phldrT="[Texto]" custT="1"/>
      <dgm:spPr/>
      <dgm:t>
        <a:bodyPr/>
        <a:lstStyle/>
        <a:p>
          <a:r>
            <a:rPr lang="es-MX" sz="1800" dirty="0" smtClean="0">
              <a:solidFill>
                <a:schemeClr val="tx1"/>
              </a:solidFill>
            </a:rPr>
            <a:t>Depende de la productividad, la rentabilidad, la posición competitiva, la participación en el mercado interno y externo, las relaciones inter empresariales, el sector y la infraestructura regional” (Saavedra, 2012, p.101).</a:t>
          </a:r>
          <a:endParaRPr lang="es-ES" sz="1800" dirty="0">
            <a:solidFill>
              <a:schemeClr val="tx1"/>
            </a:solidFill>
          </a:endParaRPr>
        </a:p>
      </dgm:t>
    </dgm:pt>
    <dgm:pt modelId="{37924336-A7DC-40DD-A127-3CCBC704CA39}" type="parTrans" cxnId="{5CE9DEEE-2D31-47C5-8A57-9FF6A2393F27}">
      <dgm:prSet/>
      <dgm:spPr/>
      <dgm:t>
        <a:bodyPr/>
        <a:lstStyle/>
        <a:p>
          <a:endParaRPr lang="es-ES"/>
        </a:p>
      </dgm:t>
    </dgm:pt>
    <dgm:pt modelId="{C9587A52-59D1-4D92-9898-982145ED6DE9}" type="sibTrans" cxnId="{5CE9DEEE-2D31-47C5-8A57-9FF6A2393F27}">
      <dgm:prSet/>
      <dgm:spPr/>
      <dgm:t>
        <a:bodyPr/>
        <a:lstStyle/>
        <a:p>
          <a:endParaRPr lang="es-ES"/>
        </a:p>
      </dgm:t>
    </dgm:pt>
    <dgm:pt modelId="{4E1A420A-0587-411A-BC62-037A03844D67}">
      <dgm:prSet phldrT="[Texto]" custT="1"/>
      <dgm:spPr/>
      <dgm:t>
        <a:bodyPr/>
        <a:lstStyle/>
        <a:p>
          <a:r>
            <a:rPr lang="es-MX" sz="1800" dirty="0" smtClean="0">
              <a:solidFill>
                <a:schemeClr val="tx1"/>
              </a:solidFill>
            </a:rPr>
            <a:t>“La capacidad para mantener y fortalecer el crecimiento, la rentabilidad y participación de las micro, pequeñas y medianas empresas en los mercados, con base en ventajas asociadas a sus productos o servicios” Secretaría de Economía (2016d). </a:t>
          </a:r>
          <a:endParaRPr lang="es-ES" sz="1800" dirty="0">
            <a:solidFill>
              <a:schemeClr val="tx1"/>
            </a:solidFill>
          </a:endParaRPr>
        </a:p>
      </dgm:t>
    </dgm:pt>
    <dgm:pt modelId="{C688297C-8CF9-4B48-9377-F90F1061CEBD}" type="parTrans" cxnId="{4E51B7CC-52E7-4183-B938-AC40817D2CD6}">
      <dgm:prSet/>
      <dgm:spPr/>
      <dgm:t>
        <a:bodyPr/>
        <a:lstStyle/>
        <a:p>
          <a:endParaRPr lang="es-ES"/>
        </a:p>
      </dgm:t>
    </dgm:pt>
    <dgm:pt modelId="{3C9E66E5-6040-4B27-B1C5-89D1EB660031}" type="sibTrans" cxnId="{4E51B7CC-52E7-4183-B938-AC40817D2CD6}">
      <dgm:prSet/>
      <dgm:spPr/>
      <dgm:t>
        <a:bodyPr/>
        <a:lstStyle/>
        <a:p>
          <a:endParaRPr lang="es-ES"/>
        </a:p>
      </dgm:t>
    </dgm:pt>
    <dgm:pt modelId="{582687FF-3A93-4072-AEEA-47A464D1FF63}">
      <dgm:prSet phldrT="[Texto]" custT="1"/>
      <dgm:spPr/>
      <dgm:t>
        <a:bodyPr/>
        <a:lstStyle/>
        <a:p>
          <a:r>
            <a:rPr lang="es-MX" sz="1800" dirty="0" smtClean="0">
              <a:solidFill>
                <a:schemeClr val="tx1"/>
              </a:solidFill>
            </a:rPr>
            <a:t>Según Vallejo (2003) financieramente la competitividad significa “lograr una rentabilidad igual o superior a los rivales en el mercado” (p. 5).</a:t>
          </a:r>
          <a:endParaRPr lang="es-ES" sz="1800" dirty="0">
            <a:solidFill>
              <a:schemeClr val="tx1"/>
            </a:solidFill>
          </a:endParaRPr>
        </a:p>
      </dgm:t>
    </dgm:pt>
    <dgm:pt modelId="{3B9359DF-C6ED-4A17-BB36-8F4F025A9302}" type="parTrans" cxnId="{FA56DCCC-97AE-4972-B9F4-5D4C38ED3FFC}">
      <dgm:prSet/>
      <dgm:spPr/>
      <dgm:t>
        <a:bodyPr/>
        <a:lstStyle/>
        <a:p>
          <a:endParaRPr lang="es-ES"/>
        </a:p>
      </dgm:t>
    </dgm:pt>
    <dgm:pt modelId="{FF4D31A6-FF80-4886-B96A-E2B52CB1237C}" type="sibTrans" cxnId="{FA56DCCC-97AE-4972-B9F4-5D4C38ED3FFC}">
      <dgm:prSet/>
      <dgm:spPr/>
      <dgm:t>
        <a:bodyPr/>
        <a:lstStyle/>
        <a:p>
          <a:endParaRPr lang="es-ES"/>
        </a:p>
      </dgm:t>
    </dgm:pt>
    <dgm:pt modelId="{C321F4D7-55FA-463E-A631-ED0C4F60B57C}" type="pres">
      <dgm:prSet presAssocID="{BB49257F-B7BA-406E-A4FF-66AA577DCB72}" presName="linearFlow" presStyleCnt="0">
        <dgm:presLayoutVars>
          <dgm:dir/>
          <dgm:resizeHandles val="exact"/>
        </dgm:presLayoutVars>
      </dgm:prSet>
      <dgm:spPr/>
    </dgm:pt>
    <dgm:pt modelId="{2FA00856-2346-47CD-855C-EB2E31FF6905}" type="pres">
      <dgm:prSet presAssocID="{AD27772D-9273-49CD-A266-501E960FA5C6}" presName="composite" presStyleCnt="0"/>
      <dgm:spPr/>
    </dgm:pt>
    <dgm:pt modelId="{51B6E543-F96A-4282-970A-6BCB843E1C5D}" type="pres">
      <dgm:prSet presAssocID="{AD27772D-9273-49CD-A266-501E960FA5C6}" presName="imgShp" presStyleLbl="fgImgPlace1" presStyleIdx="0" presStyleCnt="3" custScaleX="103553" custLinFactNeighborX="-24394" custLinFactNeighborY="-4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14ED0CF8-1187-4D1A-A083-A5523FCA985B}" type="pres">
      <dgm:prSet presAssocID="{AD27772D-9273-49CD-A266-501E960FA5C6}" presName="txShp" presStyleLbl="node1" presStyleIdx="0" presStyleCnt="3" custScaleX="12540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D79B59-907F-4482-9879-3C70F6ABBE2B}" type="pres">
      <dgm:prSet presAssocID="{C9587A52-59D1-4D92-9898-982145ED6DE9}" presName="spacing" presStyleCnt="0"/>
      <dgm:spPr/>
    </dgm:pt>
    <dgm:pt modelId="{BC755310-E32C-4584-A782-1332A3B05112}" type="pres">
      <dgm:prSet presAssocID="{4E1A420A-0587-411A-BC62-037A03844D67}" presName="composite" presStyleCnt="0"/>
      <dgm:spPr/>
    </dgm:pt>
    <dgm:pt modelId="{32D9D490-F01B-4D6D-B4AB-EF0FB4702D36}" type="pres">
      <dgm:prSet presAssocID="{4E1A420A-0587-411A-BC62-037A03844D67}" presName="imgShp" presStyleLbl="fgImgPlace1" presStyleIdx="1" presStyleCnt="3" custLinFactNeighborX="-18809" custLinFactNeighborY="-1857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02C8CE5F-0355-46AD-8A2A-3E9D4B31CEB4}" type="pres">
      <dgm:prSet presAssocID="{4E1A420A-0587-411A-BC62-037A03844D67}" presName="txShp" presStyleLbl="node1" presStyleIdx="1" presStyleCnt="3" custScaleX="12635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354E624-7253-4D85-91B8-181010D06942}" type="pres">
      <dgm:prSet presAssocID="{3C9E66E5-6040-4B27-B1C5-89D1EB660031}" presName="spacing" presStyleCnt="0"/>
      <dgm:spPr/>
    </dgm:pt>
    <dgm:pt modelId="{3B2AC94B-9E89-4D1B-9EB7-4DDB80B845D5}" type="pres">
      <dgm:prSet presAssocID="{582687FF-3A93-4072-AEEA-47A464D1FF63}" presName="composite" presStyleCnt="0"/>
      <dgm:spPr/>
    </dgm:pt>
    <dgm:pt modelId="{D44BE0A0-0037-46AF-B926-9E6D0322C1B0}" type="pres">
      <dgm:prSet presAssocID="{582687FF-3A93-4072-AEEA-47A464D1FF63}" presName="imgShp" presStyleLbl="fgImgPlace1" presStyleIdx="2" presStyleCnt="3" custScaleX="118960" custScaleY="111010" custLinFactNeighborX="-34036" custLinFactNeighborY="41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DF55B773-0C93-4714-B014-0545C4A04DC4}" type="pres">
      <dgm:prSet presAssocID="{582687FF-3A93-4072-AEEA-47A464D1FF63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E51B7CC-52E7-4183-B938-AC40817D2CD6}" srcId="{BB49257F-B7BA-406E-A4FF-66AA577DCB72}" destId="{4E1A420A-0587-411A-BC62-037A03844D67}" srcOrd="1" destOrd="0" parTransId="{C688297C-8CF9-4B48-9377-F90F1061CEBD}" sibTransId="{3C9E66E5-6040-4B27-B1C5-89D1EB660031}"/>
    <dgm:cxn modelId="{4891261D-2D40-4C1A-AF60-CCD583EE68DB}" type="presOf" srcId="{4E1A420A-0587-411A-BC62-037A03844D67}" destId="{02C8CE5F-0355-46AD-8A2A-3E9D4B31CEB4}" srcOrd="0" destOrd="0" presId="urn:microsoft.com/office/officeart/2005/8/layout/vList3"/>
    <dgm:cxn modelId="{5CE9DEEE-2D31-47C5-8A57-9FF6A2393F27}" srcId="{BB49257F-B7BA-406E-A4FF-66AA577DCB72}" destId="{AD27772D-9273-49CD-A266-501E960FA5C6}" srcOrd="0" destOrd="0" parTransId="{37924336-A7DC-40DD-A127-3CCBC704CA39}" sibTransId="{C9587A52-59D1-4D92-9898-982145ED6DE9}"/>
    <dgm:cxn modelId="{0926A4FA-99D4-45A5-B8D7-97E74098AF09}" type="presOf" srcId="{AD27772D-9273-49CD-A266-501E960FA5C6}" destId="{14ED0CF8-1187-4D1A-A083-A5523FCA985B}" srcOrd="0" destOrd="0" presId="urn:microsoft.com/office/officeart/2005/8/layout/vList3"/>
    <dgm:cxn modelId="{CA49CE4D-0092-494B-9E78-95585B6A75D4}" type="presOf" srcId="{BB49257F-B7BA-406E-A4FF-66AA577DCB72}" destId="{C321F4D7-55FA-463E-A631-ED0C4F60B57C}" srcOrd="0" destOrd="0" presId="urn:microsoft.com/office/officeart/2005/8/layout/vList3"/>
    <dgm:cxn modelId="{FEDAFED1-5B2D-49C5-ADAB-2D29D503E5DA}" type="presOf" srcId="{582687FF-3A93-4072-AEEA-47A464D1FF63}" destId="{DF55B773-0C93-4714-B014-0545C4A04DC4}" srcOrd="0" destOrd="0" presId="urn:microsoft.com/office/officeart/2005/8/layout/vList3"/>
    <dgm:cxn modelId="{FA56DCCC-97AE-4972-B9F4-5D4C38ED3FFC}" srcId="{BB49257F-B7BA-406E-A4FF-66AA577DCB72}" destId="{582687FF-3A93-4072-AEEA-47A464D1FF63}" srcOrd="2" destOrd="0" parTransId="{3B9359DF-C6ED-4A17-BB36-8F4F025A9302}" sibTransId="{FF4D31A6-FF80-4886-B96A-E2B52CB1237C}"/>
    <dgm:cxn modelId="{D4F7E25B-2BE3-4538-9CE3-FF772FE119A8}" type="presParOf" srcId="{C321F4D7-55FA-463E-A631-ED0C4F60B57C}" destId="{2FA00856-2346-47CD-855C-EB2E31FF6905}" srcOrd="0" destOrd="0" presId="urn:microsoft.com/office/officeart/2005/8/layout/vList3"/>
    <dgm:cxn modelId="{BE332F8E-1DB2-467A-8241-FD7C44BE4AEB}" type="presParOf" srcId="{2FA00856-2346-47CD-855C-EB2E31FF6905}" destId="{51B6E543-F96A-4282-970A-6BCB843E1C5D}" srcOrd="0" destOrd="0" presId="urn:microsoft.com/office/officeart/2005/8/layout/vList3"/>
    <dgm:cxn modelId="{268C20E4-E38D-4766-A9DE-1E724CBC29DA}" type="presParOf" srcId="{2FA00856-2346-47CD-855C-EB2E31FF6905}" destId="{14ED0CF8-1187-4D1A-A083-A5523FCA985B}" srcOrd="1" destOrd="0" presId="urn:microsoft.com/office/officeart/2005/8/layout/vList3"/>
    <dgm:cxn modelId="{B92EF8EF-B91B-4D7E-AB81-1A42472871CD}" type="presParOf" srcId="{C321F4D7-55FA-463E-A631-ED0C4F60B57C}" destId="{58D79B59-907F-4482-9879-3C70F6ABBE2B}" srcOrd="1" destOrd="0" presId="urn:microsoft.com/office/officeart/2005/8/layout/vList3"/>
    <dgm:cxn modelId="{E6B33880-3B37-4DE0-BA0E-3506D44DAB1D}" type="presParOf" srcId="{C321F4D7-55FA-463E-A631-ED0C4F60B57C}" destId="{BC755310-E32C-4584-A782-1332A3B05112}" srcOrd="2" destOrd="0" presId="urn:microsoft.com/office/officeart/2005/8/layout/vList3"/>
    <dgm:cxn modelId="{7A27349A-824D-4977-AB38-E31D879DABD2}" type="presParOf" srcId="{BC755310-E32C-4584-A782-1332A3B05112}" destId="{32D9D490-F01B-4D6D-B4AB-EF0FB4702D36}" srcOrd="0" destOrd="0" presId="urn:microsoft.com/office/officeart/2005/8/layout/vList3"/>
    <dgm:cxn modelId="{7B841A69-3073-4367-8872-733871E5C791}" type="presParOf" srcId="{BC755310-E32C-4584-A782-1332A3B05112}" destId="{02C8CE5F-0355-46AD-8A2A-3E9D4B31CEB4}" srcOrd="1" destOrd="0" presId="urn:microsoft.com/office/officeart/2005/8/layout/vList3"/>
    <dgm:cxn modelId="{94802ABE-6580-4C3E-BBC9-7537750574D0}" type="presParOf" srcId="{C321F4D7-55FA-463E-A631-ED0C4F60B57C}" destId="{8354E624-7253-4D85-91B8-181010D06942}" srcOrd="3" destOrd="0" presId="urn:microsoft.com/office/officeart/2005/8/layout/vList3"/>
    <dgm:cxn modelId="{D911CBF7-37AF-4CB6-B5D0-0382F731C356}" type="presParOf" srcId="{C321F4D7-55FA-463E-A631-ED0C4F60B57C}" destId="{3B2AC94B-9E89-4D1B-9EB7-4DDB80B845D5}" srcOrd="4" destOrd="0" presId="urn:microsoft.com/office/officeart/2005/8/layout/vList3"/>
    <dgm:cxn modelId="{B288B281-BF5A-4F75-B25C-FDD3A646F286}" type="presParOf" srcId="{3B2AC94B-9E89-4D1B-9EB7-4DDB80B845D5}" destId="{D44BE0A0-0037-46AF-B926-9E6D0322C1B0}" srcOrd="0" destOrd="0" presId="urn:microsoft.com/office/officeart/2005/8/layout/vList3"/>
    <dgm:cxn modelId="{5AE5E0D6-CF75-49AE-87D3-493FA3199940}" type="presParOf" srcId="{3B2AC94B-9E89-4D1B-9EB7-4DDB80B845D5}" destId="{DF55B773-0C93-4714-B014-0545C4A04DC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C8751E2-28B9-4C85-B8EC-B4B6895BD5CB}" type="doc">
      <dgm:prSet loTypeId="urn:microsoft.com/office/officeart/2005/8/layout/radial4" loCatId="relationship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ES"/>
        </a:p>
      </dgm:t>
    </dgm:pt>
    <dgm:pt modelId="{4296DA88-5FD1-4DFF-883B-668FD206B5DB}">
      <dgm:prSet phldrT="[Texto]" custT="1"/>
      <dgm:spPr/>
      <dgm:t>
        <a:bodyPr/>
        <a:lstStyle/>
        <a:p>
          <a:r>
            <a:rPr lang="es-ES" sz="2400" b="1" dirty="0" smtClean="0"/>
            <a:t>METODOLOGIA  </a:t>
          </a:r>
          <a:endParaRPr lang="es-ES" sz="2400" b="1" dirty="0"/>
        </a:p>
      </dgm:t>
    </dgm:pt>
    <dgm:pt modelId="{ACE78D3B-A2D6-44CA-87CA-7204947B770E}" type="parTrans" cxnId="{8A3E4135-B09F-498E-974A-69822FE4A05C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ADAE9F35-A7D8-4EEC-A385-D544E22B02E6}" type="sibTrans" cxnId="{8A3E4135-B09F-498E-974A-69822FE4A05C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F2008B94-48D9-4C41-85AA-895290D34DEB}">
      <dgm:prSet phldrT="[Texto]" custT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s-ES" sz="2000" b="1" dirty="0" smtClean="0"/>
            <a:t>TIPO</a:t>
          </a:r>
        </a:p>
        <a:p>
          <a:r>
            <a:rPr lang="es-ES" sz="1600" b="1" dirty="0" smtClean="0"/>
            <a:t>Descriptivo</a:t>
          </a:r>
          <a:endParaRPr lang="es-ES" sz="1600" b="1" dirty="0"/>
        </a:p>
      </dgm:t>
    </dgm:pt>
    <dgm:pt modelId="{C5B62C29-CCBF-4EB2-80C4-2FECA5D6CD5B}" type="parTrans" cxnId="{14C73007-C82D-434A-83E5-EDE047DF7837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911E92AC-9312-4825-BC73-341099D97A10}" type="sibTrans" cxnId="{14C73007-C82D-434A-83E5-EDE047DF7837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BD297F46-36A5-497D-ACE8-952B5A249450}">
      <dgm:prSet phldrT="[Texto]" custT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s-ES" sz="2000" b="1" dirty="0" smtClean="0"/>
            <a:t>METODO </a:t>
          </a:r>
        </a:p>
        <a:p>
          <a:r>
            <a:rPr lang="es-ES" sz="1600" b="1" dirty="0" smtClean="0"/>
            <a:t>Deductivo</a:t>
          </a:r>
        </a:p>
        <a:p>
          <a:r>
            <a:rPr lang="es-ES" sz="1600" b="1" dirty="0" smtClean="0"/>
            <a:t>Análisis-Síntesis</a:t>
          </a:r>
          <a:endParaRPr lang="es-ES" sz="1600" b="1" dirty="0"/>
        </a:p>
      </dgm:t>
    </dgm:pt>
    <dgm:pt modelId="{03D5E0B9-F70E-4C05-BE70-F2F2DF60B835}" type="parTrans" cxnId="{185095E1-8416-4017-A235-B8C784174954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8FA78946-5AC3-4457-83D4-D5298D2CC676}" type="sibTrans" cxnId="{185095E1-8416-4017-A235-B8C784174954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B713ABF2-40C9-4D75-87AB-859DDC96DB96}">
      <dgm:prSet phldrT="[Texto]" custT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s-ES" sz="2000" b="1" dirty="0" smtClean="0"/>
            <a:t>ENFOQUE </a:t>
          </a:r>
        </a:p>
        <a:p>
          <a:r>
            <a:rPr lang="es-ES" sz="2000" b="1" dirty="0" smtClean="0"/>
            <a:t>Cuantitativo</a:t>
          </a:r>
        </a:p>
      </dgm:t>
    </dgm:pt>
    <dgm:pt modelId="{2A34FEEE-C592-45F0-8294-AC9011FADC64}" type="parTrans" cxnId="{C1D17609-D6B6-4280-81FD-0C1549081E78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16A452C0-2DC2-45FC-A691-E36863999AAF}" type="sibTrans" cxnId="{C1D17609-D6B6-4280-81FD-0C1549081E78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EA7D1262-6D40-407E-A09E-A22CD698584E}">
      <dgm:prSet phldrT="[Texto]" custT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s-ES" sz="1800" b="1" dirty="0" smtClean="0"/>
            <a:t>Diseño</a:t>
          </a:r>
        </a:p>
        <a:p>
          <a:r>
            <a:rPr lang="es-ES" sz="1800" b="1" dirty="0" smtClean="0"/>
            <a:t>No</a:t>
          </a:r>
          <a:r>
            <a:rPr lang="es-ES" sz="1800" b="1" baseline="0" dirty="0" smtClean="0"/>
            <a:t> experimental</a:t>
          </a:r>
        </a:p>
        <a:p>
          <a:r>
            <a:rPr lang="es-ES" sz="1800" b="1" baseline="0" dirty="0" smtClean="0"/>
            <a:t>Concurrente</a:t>
          </a:r>
        </a:p>
      </dgm:t>
    </dgm:pt>
    <dgm:pt modelId="{151C9BD9-26CF-463A-909E-5E9D63092F47}" type="parTrans" cxnId="{EF42723E-A04C-4D0D-8059-4B0D775AD544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B0EC95E0-87B4-4E27-A9AC-999153544864}" type="sibTrans" cxnId="{EF42723E-A04C-4D0D-8059-4B0D775AD544}">
      <dgm:prSet/>
      <dgm:spPr/>
      <dgm:t>
        <a:bodyPr/>
        <a:lstStyle/>
        <a:p>
          <a:endParaRPr lang="es-ES" sz="2400" b="1">
            <a:solidFill>
              <a:schemeClr val="tx1"/>
            </a:solidFill>
          </a:endParaRPr>
        </a:p>
      </dgm:t>
    </dgm:pt>
    <dgm:pt modelId="{16F97DEB-1583-4082-A48D-21164D1DC2C4}">
      <dgm:prSet phldrT="[Texto]" custScaleX="133704" custScaleY="65537" custRadScaleRad="95214" custRadScaleInc="1364"/>
      <dgm:spPr/>
      <dgm:t>
        <a:bodyPr/>
        <a:lstStyle/>
        <a:p>
          <a:endParaRPr lang="es-ES"/>
        </a:p>
      </dgm:t>
    </dgm:pt>
    <dgm:pt modelId="{9B305B4C-F575-478B-8C7C-B00566D61F4A}" type="parTrans" cxnId="{B81AB2A3-9E91-43D4-8B85-FF07A9EDFB39}">
      <dgm:prSet custScaleX="75450" custLinFactNeighborX="5221" custLinFactNeighborY="38141"/>
      <dgm:spPr/>
      <dgm:t>
        <a:bodyPr/>
        <a:lstStyle/>
        <a:p>
          <a:endParaRPr lang="es-ES"/>
        </a:p>
      </dgm:t>
    </dgm:pt>
    <dgm:pt modelId="{1BBB4717-7C26-444D-847E-A9D4D1CBF3B6}" type="sibTrans" cxnId="{B81AB2A3-9E91-43D4-8B85-FF07A9EDFB39}">
      <dgm:prSet/>
      <dgm:spPr/>
      <dgm:t>
        <a:bodyPr/>
        <a:lstStyle/>
        <a:p>
          <a:endParaRPr lang="es-ES"/>
        </a:p>
      </dgm:t>
    </dgm:pt>
    <dgm:pt modelId="{7A82B602-3C95-49AD-84CE-D8EAFD1DCA7B}">
      <dgm:prSet custScaleX="123696" custScaleY="94155" custRadScaleRad="114063" custRadScaleInc="22814"/>
      <dgm:spPr/>
      <dgm:t>
        <a:bodyPr/>
        <a:lstStyle/>
        <a:p>
          <a:endParaRPr lang="es-ES"/>
        </a:p>
      </dgm:t>
    </dgm:pt>
    <dgm:pt modelId="{0B3CA342-2CAD-4830-9B88-A9E543DE25AE}" type="parTrans" cxnId="{FBFB81C3-0680-4000-9ECD-27F8CF820C96}">
      <dgm:prSet custLinFactNeighborX="-26325" custLinFactNeighborY="-49941"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254A86DE-E405-44EE-BA71-AD6CCA9C6768}" type="sibTrans" cxnId="{FBFB81C3-0680-4000-9ECD-27F8CF820C96}">
      <dgm:prSet/>
      <dgm:spPr/>
      <dgm:t>
        <a:bodyPr/>
        <a:lstStyle/>
        <a:p>
          <a:endParaRPr lang="es-ES"/>
        </a:p>
      </dgm:t>
    </dgm:pt>
    <dgm:pt modelId="{9341E0B0-2DB1-40CA-9B08-E31321BBD9AE}">
      <dgm:prSet custScaleX="123696" custScaleY="94155" custRadScaleRad="114063" custRadScaleInc="22814"/>
      <dgm:spPr/>
      <dgm:t>
        <a:bodyPr/>
        <a:lstStyle/>
        <a:p>
          <a:endParaRPr lang="es-ES"/>
        </a:p>
      </dgm:t>
    </dgm:pt>
    <dgm:pt modelId="{BCD29661-C299-4679-868D-4BC359CA20CC}" type="parTrans" cxnId="{18D75843-69E8-4CEE-9D12-F335FCFC6EF2}">
      <dgm:prSet custLinFactNeighborX="-26325" custLinFactNeighborY="-49941"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2798F7DA-32CD-4530-887E-6A3AF552CF64}" type="sibTrans" cxnId="{18D75843-69E8-4CEE-9D12-F335FCFC6EF2}">
      <dgm:prSet/>
      <dgm:spPr/>
      <dgm:t>
        <a:bodyPr/>
        <a:lstStyle/>
        <a:p>
          <a:endParaRPr lang="es-ES"/>
        </a:p>
      </dgm:t>
    </dgm:pt>
    <dgm:pt modelId="{72EEAB98-0B6E-4D0E-8730-7D056F98E9EC}">
      <dgm:prSet custScaleX="123696" custScaleY="94155" custRadScaleRad="114063" custRadScaleInc="22814"/>
      <dgm:spPr/>
      <dgm:t>
        <a:bodyPr/>
        <a:lstStyle/>
        <a:p>
          <a:endParaRPr lang="es-ES"/>
        </a:p>
      </dgm:t>
    </dgm:pt>
    <dgm:pt modelId="{5CF42884-B3DF-4F67-8E18-BB6E55052675}" type="parTrans" cxnId="{44BE3846-0784-4113-AA0F-1D5F93B2A404}">
      <dgm:prSet custLinFactNeighborX="-26325" custLinFactNeighborY="-49941"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DADB1031-C316-4DC9-8C2E-70389E504330}" type="sibTrans" cxnId="{44BE3846-0784-4113-AA0F-1D5F93B2A404}">
      <dgm:prSet/>
      <dgm:spPr/>
      <dgm:t>
        <a:bodyPr/>
        <a:lstStyle/>
        <a:p>
          <a:endParaRPr lang="es-ES"/>
        </a:p>
      </dgm:t>
    </dgm:pt>
    <dgm:pt modelId="{CE97A711-FF5A-480E-99C2-758F0131CC77}" type="pres">
      <dgm:prSet presAssocID="{1C8751E2-28B9-4C85-B8EC-B4B6895BD5C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5743E0F-EF75-432D-8E9E-CF6FA5956C16}" type="pres">
      <dgm:prSet presAssocID="{4296DA88-5FD1-4DFF-883B-668FD206B5DB}" presName="centerShape" presStyleLbl="node0" presStyleIdx="0" presStyleCnt="1" custScaleX="156050" custScaleY="66555" custLinFactNeighborX="3813" custLinFactNeighborY="-14274"/>
      <dgm:spPr/>
      <dgm:t>
        <a:bodyPr/>
        <a:lstStyle/>
        <a:p>
          <a:endParaRPr lang="es-ES"/>
        </a:p>
      </dgm:t>
    </dgm:pt>
    <dgm:pt modelId="{0DBA3E59-5BD5-47F8-BFA3-8E20E3B68A16}" type="pres">
      <dgm:prSet presAssocID="{C5B62C29-CCBF-4EB2-80C4-2FECA5D6CD5B}" presName="parTrans" presStyleLbl="bgSibTrans2D1" presStyleIdx="0" presStyleCnt="4" custScaleX="67097" custScaleY="55545" custLinFactNeighborX="50461" custLinFactNeighborY="7238"/>
      <dgm:spPr/>
      <dgm:t>
        <a:bodyPr/>
        <a:lstStyle/>
        <a:p>
          <a:endParaRPr lang="es-ES"/>
        </a:p>
      </dgm:t>
    </dgm:pt>
    <dgm:pt modelId="{34EE67EF-5013-460A-B6BF-A04BA38967D5}" type="pres">
      <dgm:prSet presAssocID="{F2008B94-48D9-4C41-85AA-895290D34DEB}" presName="node" presStyleLbl="node1" presStyleIdx="0" presStyleCnt="4" custScaleX="93016" custScaleY="68344" custRadScaleRad="64827" custRadScaleInc="-5895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4164EB-71A8-4821-8B7F-981605CB5789}" type="pres">
      <dgm:prSet presAssocID="{03D5E0B9-F70E-4C05-BE70-F2F2DF60B835}" presName="parTrans" presStyleLbl="bgSibTrans2D1" presStyleIdx="1" presStyleCnt="4" custScaleX="49880" custScaleY="61404" custLinFactNeighborX="21566" custLinFactNeighborY="48891"/>
      <dgm:spPr/>
      <dgm:t>
        <a:bodyPr/>
        <a:lstStyle/>
        <a:p>
          <a:endParaRPr lang="es-ES"/>
        </a:p>
      </dgm:t>
    </dgm:pt>
    <dgm:pt modelId="{3A6BDE84-C039-4344-8713-FC3A87C577D3}" type="pres">
      <dgm:prSet presAssocID="{BD297F46-36A5-497D-ACE8-952B5A249450}" presName="node" presStyleLbl="node1" presStyleIdx="1" presStyleCnt="4" custScaleX="96272" custScaleY="72727" custRadScaleRad="111215" custRadScaleInc="-3035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0F5165-75E9-41FC-AFD6-12C972B8D97A}" type="pres">
      <dgm:prSet presAssocID="{2A34FEEE-C592-45F0-8294-AC9011FADC64}" presName="parTrans" presStyleLbl="bgSibTrans2D1" presStyleIdx="2" presStyleCnt="4" custScaleX="51784" custScaleY="61580" custLinFactNeighborX="-14971" custLinFactNeighborY="51358"/>
      <dgm:spPr/>
      <dgm:t>
        <a:bodyPr/>
        <a:lstStyle/>
        <a:p>
          <a:endParaRPr lang="es-ES"/>
        </a:p>
      </dgm:t>
    </dgm:pt>
    <dgm:pt modelId="{97A27132-A0F7-446F-A1C0-B90EBED6E252}" type="pres">
      <dgm:prSet presAssocID="{B713ABF2-40C9-4D75-87AB-859DDC96DB96}" presName="node" presStyleLbl="node1" presStyleIdx="2" presStyleCnt="4" custScaleX="102172" custScaleY="75549" custRadScaleRad="117277" custRadScaleInc="3371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253D13-78FF-4350-B7C6-0A78F66F6AF9}" type="pres">
      <dgm:prSet presAssocID="{151C9BD9-26CF-463A-909E-5E9D63092F47}" presName="parTrans" presStyleLbl="bgSibTrans2D1" presStyleIdx="3" presStyleCnt="4" custScaleY="62214" custLinFactNeighborX="-9325" custLinFactNeighborY="7343"/>
      <dgm:spPr/>
      <dgm:t>
        <a:bodyPr/>
        <a:lstStyle/>
        <a:p>
          <a:endParaRPr lang="es-ES"/>
        </a:p>
      </dgm:t>
    </dgm:pt>
    <dgm:pt modelId="{4705BAA4-72E8-4BE1-B712-2EE3C57FF2CC}" type="pres">
      <dgm:prSet presAssocID="{EA7D1262-6D40-407E-A09E-A22CD698584E}" presName="node" presStyleLbl="node1" presStyleIdx="3" presStyleCnt="4" custScaleX="96173" custScaleY="77878" custRadScaleRad="95309" custRadScaleInc="4875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8D75843-69E8-4CEE-9D12-F335FCFC6EF2}" srcId="{1C8751E2-28B9-4C85-B8EC-B4B6895BD5CB}" destId="{9341E0B0-2DB1-40CA-9B08-E31321BBD9AE}" srcOrd="3" destOrd="0" parTransId="{BCD29661-C299-4679-868D-4BC359CA20CC}" sibTransId="{2798F7DA-32CD-4530-887E-6A3AF552CF64}"/>
    <dgm:cxn modelId="{44BE3846-0784-4113-AA0F-1D5F93B2A404}" srcId="{1C8751E2-28B9-4C85-B8EC-B4B6895BD5CB}" destId="{72EEAB98-0B6E-4D0E-8730-7D056F98E9EC}" srcOrd="4" destOrd="0" parTransId="{5CF42884-B3DF-4F67-8E18-BB6E55052675}" sibTransId="{DADB1031-C316-4DC9-8C2E-70389E504330}"/>
    <dgm:cxn modelId="{3F5CE4FD-18DF-4028-B3FE-67BC8A1E5446}" type="presOf" srcId="{BD297F46-36A5-497D-ACE8-952B5A249450}" destId="{3A6BDE84-C039-4344-8713-FC3A87C577D3}" srcOrd="0" destOrd="0" presId="urn:microsoft.com/office/officeart/2005/8/layout/radial4"/>
    <dgm:cxn modelId="{FBFB81C3-0680-4000-9ECD-27F8CF820C96}" srcId="{1C8751E2-28B9-4C85-B8EC-B4B6895BD5CB}" destId="{7A82B602-3C95-49AD-84CE-D8EAFD1DCA7B}" srcOrd="2" destOrd="0" parTransId="{0B3CA342-2CAD-4830-9B88-A9E543DE25AE}" sibTransId="{254A86DE-E405-44EE-BA71-AD6CCA9C6768}"/>
    <dgm:cxn modelId="{C1D17609-D6B6-4280-81FD-0C1549081E78}" srcId="{4296DA88-5FD1-4DFF-883B-668FD206B5DB}" destId="{B713ABF2-40C9-4D75-87AB-859DDC96DB96}" srcOrd="2" destOrd="0" parTransId="{2A34FEEE-C592-45F0-8294-AC9011FADC64}" sibTransId="{16A452C0-2DC2-45FC-A691-E36863999AAF}"/>
    <dgm:cxn modelId="{185095E1-8416-4017-A235-B8C784174954}" srcId="{4296DA88-5FD1-4DFF-883B-668FD206B5DB}" destId="{BD297F46-36A5-497D-ACE8-952B5A249450}" srcOrd="1" destOrd="0" parTransId="{03D5E0B9-F70E-4C05-BE70-F2F2DF60B835}" sibTransId="{8FA78946-5AC3-4457-83D4-D5298D2CC676}"/>
    <dgm:cxn modelId="{8A3E4135-B09F-498E-974A-69822FE4A05C}" srcId="{1C8751E2-28B9-4C85-B8EC-B4B6895BD5CB}" destId="{4296DA88-5FD1-4DFF-883B-668FD206B5DB}" srcOrd="0" destOrd="0" parTransId="{ACE78D3B-A2D6-44CA-87CA-7204947B770E}" sibTransId="{ADAE9F35-A7D8-4EEC-A385-D544E22B02E6}"/>
    <dgm:cxn modelId="{4F919697-52FB-4509-990D-F2D52786FFE8}" type="presOf" srcId="{2A34FEEE-C592-45F0-8294-AC9011FADC64}" destId="{290F5165-75E9-41FC-AFD6-12C972B8D97A}" srcOrd="0" destOrd="0" presId="urn:microsoft.com/office/officeart/2005/8/layout/radial4"/>
    <dgm:cxn modelId="{728134D9-FC23-4DDC-8358-678B2E4D79F9}" type="presOf" srcId="{C5B62C29-CCBF-4EB2-80C4-2FECA5D6CD5B}" destId="{0DBA3E59-5BD5-47F8-BFA3-8E20E3B68A16}" srcOrd="0" destOrd="0" presId="urn:microsoft.com/office/officeart/2005/8/layout/radial4"/>
    <dgm:cxn modelId="{F50CD423-C65B-4864-A6B7-20114AF1B22D}" type="presOf" srcId="{F2008B94-48D9-4C41-85AA-895290D34DEB}" destId="{34EE67EF-5013-460A-B6BF-A04BA38967D5}" srcOrd="0" destOrd="0" presId="urn:microsoft.com/office/officeart/2005/8/layout/radial4"/>
    <dgm:cxn modelId="{777C7672-FA7A-49F7-9B3D-E11CB46071DB}" type="presOf" srcId="{B713ABF2-40C9-4D75-87AB-859DDC96DB96}" destId="{97A27132-A0F7-446F-A1C0-B90EBED6E252}" srcOrd="0" destOrd="0" presId="urn:microsoft.com/office/officeart/2005/8/layout/radial4"/>
    <dgm:cxn modelId="{4400DA10-FE10-434C-847B-1FB2BA03B78F}" type="presOf" srcId="{EA7D1262-6D40-407E-A09E-A22CD698584E}" destId="{4705BAA4-72E8-4BE1-B712-2EE3C57FF2CC}" srcOrd="0" destOrd="0" presId="urn:microsoft.com/office/officeart/2005/8/layout/radial4"/>
    <dgm:cxn modelId="{3121D012-7378-41B7-BD6A-EB0A192523E4}" type="presOf" srcId="{03D5E0B9-F70E-4C05-BE70-F2F2DF60B835}" destId="{574164EB-71A8-4821-8B7F-981605CB5789}" srcOrd="0" destOrd="0" presId="urn:microsoft.com/office/officeart/2005/8/layout/radial4"/>
    <dgm:cxn modelId="{B81AB2A3-9E91-43D4-8B85-FF07A9EDFB39}" srcId="{1C8751E2-28B9-4C85-B8EC-B4B6895BD5CB}" destId="{16F97DEB-1583-4082-A48D-21164D1DC2C4}" srcOrd="1" destOrd="0" parTransId="{9B305B4C-F575-478B-8C7C-B00566D61F4A}" sibTransId="{1BBB4717-7C26-444D-847E-A9D4D1CBF3B6}"/>
    <dgm:cxn modelId="{14C73007-C82D-434A-83E5-EDE047DF7837}" srcId="{4296DA88-5FD1-4DFF-883B-668FD206B5DB}" destId="{F2008B94-48D9-4C41-85AA-895290D34DEB}" srcOrd="0" destOrd="0" parTransId="{C5B62C29-CCBF-4EB2-80C4-2FECA5D6CD5B}" sibTransId="{911E92AC-9312-4825-BC73-341099D97A10}"/>
    <dgm:cxn modelId="{E40DFD75-5C87-4511-854B-E770B907D34E}" type="presOf" srcId="{1C8751E2-28B9-4C85-B8EC-B4B6895BD5CB}" destId="{CE97A711-FF5A-480E-99C2-758F0131CC77}" srcOrd="0" destOrd="0" presId="urn:microsoft.com/office/officeart/2005/8/layout/radial4"/>
    <dgm:cxn modelId="{B22E15C4-09B3-4C36-932E-FCCEDD419B3D}" type="presOf" srcId="{151C9BD9-26CF-463A-909E-5E9D63092F47}" destId="{9F253D13-78FF-4350-B7C6-0A78F66F6AF9}" srcOrd="0" destOrd="0" presId="urn:microsoft.com/office/officeart/2005/8/layout/radial4"/>
    <dgm:cxn modelId="{7ADD7132-B54F-4FE5-BA15-4775A19BE0C2}" type="presOf" srcId="{4296DA88-5FD1-4DFF-883B-668FD206B5DB}" destId="{05743E0F-EF75-432D-8E9E-CF6FA5956C16}" srcOrd="0" destOrd="0" presId="urn:microsoft.com/office/officeart/2005/8/layout/radial4"/>
    <dgm:cxn modelId="{EF42723E-A04C-4D0D-8059-4B0D775AD544}" srcId="{4296DA88-5FD1-4DFF-883B-668FD206B5DB}" destId="{EA7D1262-6D40-407E-A09E-A22CD698584E}" srcOrd="3" destOrd="0" parTransId="{151C9BD9-26CF-463A-909E-5E9D63092F47}" sibTransId="{B0EC95E0-87B4-4E27-A9AC-999153544864}"/>
    <dgm:cxn modelId="{549B99FB-845F-47EA-AFC7-44BFECE69795}" type="presParOf" srcId="{CE97A711-FF5A-480E-99C2-758F0131CC77}" destId="{05743E0F-EF75-432D-8E9E-CF6FA5956C16}" srcOrd="0" destOrd="0" presId="urn:microsoft.com/office/officeart/2005/8/layout/radial4"/>
    <dgm:cxn modelId="{D9811999-BB50-40A4-BA84-C7B453A2B712}" type="presParOf" srcId="{CE97A711-FF5A-480E-99C2-758F0131CC77}" destId="{0DBA3E59-5BD5-47F8-BFA3-8E20E3B68A16}" srcOrd="1" destOrd="0" presId="urn:microsoft.com/office/officeart/2005/8/layout/radial4"/>
    <dgm:cxn modelId="{EE2EBFC1-823C-493E-9C6B-CE6791551104}" type="presParOf" srcId="{CE97A711-FF5A-480E-99C2-758F0131CC77}" destId="{34EE67EF-5013-460A-B6BF-A04BA38967D5}" srcOrd="2" destOrd="0" presId="urn:microsoft.com/office/officeart/2005/8/layout/radial4"/>
    <dgm:cxn modelId="{DFC6BBDB-CDC6-4FE5-AC0B-C96E96354AC3}" type="presParOf" srcId="{CE97A711-FF5A-480E-99C2-758F0131CC77}" destId="{574164EB-71A8-4821-8B7F-981605CB5789}" srcOrd="3" destOrd="0" presId="urn:microsoft.com/office/officeart/2005/8/layout/radial4"/>
    <dgm:cxn modelId="{D63A2CAE-BB48-4BD0-B6B3-041BCC225ECC}" type="presParOf" srcId="{CE97A711-FF5A-480E-99C2-758F0131CC77}" destId="{3A6BDE84-C039-4344-8713-FC3A87C577D3}" srcOrd="4" destOrd="0" presId="urn:microsoft.com/office/officeart/2005/8/layout/radial4"/>
    <dgm:cxn modelId="{78D6A0A7-30C2-4656-A8FD-794B64225738}" type="presParOf" srcId="{CE97A711-FF5A-480E-99C2-758F0131CC77}" destId="{290F5165-75E9-41FC-AFD6-12C972B8D97A}" srcOrd="5" destOrd="0" presId="urn:microsoft.com/office/officeart/2005/8/layout/radial4"/>
    <dgm:cxn modelId="{19682986-6685-4B2F-ACA3-E4692A6EEB9B}" type="presParOf" srcId="{CE97A711-FF5A-480E-99C2-758F0131CC77}" destId="{97A27132-A0F7-446F-A1C0-B90EBED6E252}" srcOrd="6" destOrd="0" presId="urn:microsoft.com/office/officeart/2005/8/layout/radial4"/>
    <dgm:cxn modelId="{BE616A35-13D8-4384-9652-251DD3E37E02}" type="presParOf" srcId="{CE97A711-FF5A-480E-99C2-758F0131CC77}" destId="{9F253D13-78FF-4350-B7C6-0A78F66F6AF9}" srcOrd="7" destOrd="0" presId="urn:microsoft.com/office/officeart/2005/8/layout/radial4"/>
    <dgm:cxn modelId="{C25DE65B-3E7D-47BE-A9C7-DB5DEB2D2436}" type="presParOf" srcId="{CE97A711-FF5A-480E-99C2-758F0131CC77}" destId="{4705BAA4-72E8-4BE1-B712-2EE3C57FF2CC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C0F48C-FD78-4362-BC06-835F97143228}">
      <dsp:nvSpPr>
        <dsp:cNvPr id="0" name=""/>
        <dsp:cNvSpPr/>
      </dsp:nvSpPr>
      <dsp:spPr>
        <a:xfrm>
          <a:off x="-6332350" y="-969346"/>
          <a:ext cx="7543031" cy="7543031"/>
        </a:xfrm>
        <a:prstGeom prst="blockArc">
          <a:avLst>
            <a:gd name="adj1" fmla="val 18900000"/>
            <a:gd name="adj2" fmla="val 2700000"/>
            <a:gd name="adj3" fmla="val 286"/>
          </a:avLst>
        </a:pr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E4E8EF-8551-4F71-8AEF-649B0884E0C8}">
      <dsp:nvSpPr>
        <dsp:cNvPr id="0" name=""/>
        <dsp:cNvSpPr/>
      </dsp:nvSpPr>
      <dsp:spPr>
        <a:xfrm>
          <a:off x="393144" y="254773"/>
          <a:ext cx="6743039" cy="50932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275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/>
            <a:t>Baja calidad de la información </a:t>
          </a:r>
          <a:r>
            <a:rPr lang="es-ES" sz="5100" kern="1200" dirty="0" smtClean="0"/>
            <a:t> </a:t>
          </a:r>
          <a:endParaRPr lang="es-ES" sz="5100" kern="1200" dirty="0"/>
        </a:p>
      </dsp:txBody>
      <dsp:txXfrm>
        <a:off x="393144" y="254773"/>
        <a:ext cx="6743039" cy="509322"/>
      </dsp:txXfrm>
    </dsp:sp>
    <dsp:sp modelId="{F954CCCB-99E8-4A6E-B859-1AD085327F71}">
      <dsp:nvSpPr>
        <dsp:cNvPr id="0" name=""/>
        <dsp:cNvSpPr/>
      </dsp:nvSpPr>
      <dsp:spPr>
        <a:xfrm>
          <a:off x="74817" y="191107"/>
          <a:ext cx="636652" cy="6366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DE79D5-92B7-42C6-AD64-90CD080F47F3}">
      <dsp:nvSpPr>
        <dsp:cNvPr id="0" name=""/>
        <dsp:cNvSpPr/>
      </dsp:nvSpPr>
      <dsp:spPr>
        <a:xfrm>
          <a:off x="854381" y="1019205"/>
          <a:ext cx="6281802" cy="50932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275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/>
            <a:t>Historial crediticio</a:t>
          </a:r>
          <a:endParaRPr lang="es-ES" sz="3600" kern="1200" dirty="0"/>
        </a:p>
      </dsp:txBody>
      <dsp:txXfrm>
        <a:off x="854381" y="1019205"/>
        <a:ext cx="6281802" cy="509322"/>
      </dsp:txXfrm>
    </dsp:sp>
    <dsp:sp modelId="{06AD8D1E-D7D6-41A7-93E1-87F3AF128C05}">
      <dsp:nvSpPr>
        <dsp:cNvPr id="0" name=""/>
        <dsp:cNvSpPr/>
      </dsp:nvSpPr>
      <dsp:spPr>
        <a:xfrm>
          <a:off x="536055" y="955539"/>
          <a:ext cx="636652" cy="6366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C9F47D-3D70-45E6-8B7C-9C4F9307D5C3}">
      <dsp:nvSpPr>
        <dsp:cNvPr id="0" name=""/>
        <dsp:cNvSpPr/>
      </dsp:nvSpPr>
      <dsp:spPr>
        <a:xfrm>
          <a:off x="1107137" y="1783076"/>
          <a:ext cx="6029046" cy="50932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275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/>
            <a:t>Asimetrías de información </a:t>
          </a:r>
          <a:endParaRPr lang="es-ES" sz="3600" kern="1200" dirty="0"/>
        </a:p>
      </dsp:txBody>
      <dsp:txXfrm>
        <a:off x="1107137" y="1783076"/>
        <a:ext cx="6029046" cy="509322"/>
      </dsp:txXfrm>
    </dsp:sp>
    <dsp:sp modelId="{58C6B1EA-14FC-4BD3-8058-10BBD6121650}">
      <dsp:nvSpPr>
        <dsp:cNvPr id="0" name=""/>
        <dsp:cNvSpPr/>
      </dsp:nvSpPr>
      <dsp:spPr>
        <a:xfrm>
          <a:off x="788810" y="1719411"/>
          <a:ext cx="636652" cy="6366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F6709A-005E-4B91-805D-40B910C1111B}">
      <dsp:nvSpPr>
        <dsp:cNvPr id="0" name=""/>
        <dsp:cNvSpPr/>
      </dsp:nvSpPr>
      <dsp:spPr>
        <a:xfrm>
          <a:off x="1187839" y="2547508"/>
          <a:ext cx="5948344" cy="50932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275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/>
            <a:t>Informalidad</a:t>
          </a:r>
          <a:endParaRPr lang="es-ES" sz="3600" kern="1200" dirty="0"/>
        </a:p>
      </dsp:txBody>
      <dsp:txXfrm>
        <a:off x="1187839" y="2547508"/>
        <a:ext cx="5948344" cy="509322"/>
      </dsp:txXfrm>
    </dsp:sp>
    <dsp:sp modelId="{F221E85F-4F39-46EB-8333-3A6A826AAE53}">
      <dsp:nvSpPr>
        <dsp:cNvPr id="0" name=""/>
        <dsp:cNvSpPr/>
      </dsp:nvSpPr>
      <dsp:spPr>
        <a:xfrm>
          <a:off x="869513" y="2483843"/>
          <a:ext cx="636652" cy="6366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97D78E-7B61-4E67-A1B6-2CA289BC5D81}">
      <dsp:nvSpPr>
        <dsp:cNvPr id="0" name=""/>
        <dsp:cNvSpPr/>
      </dsp:nvSpPr>
      <dsp:spPr>
        <a:xfrm>
          <a:off x="1107137" y="3311940"/>
          <a:ext cx="6029046" cy="50932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275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/>
            <a:t>Altas tasas de interés</a:t>
          </a:r>
          <a:endParaRPr lang="es-ES" sz="3600" kern="1200" dirty="0"/>
        </a:p>
      </dsp:txBody>
      <dsp:txXfrm>
        <a:off x="1107137" y="3311940"/>
        <a:ext cx="6029046" cy="509322"/>
      </dsp:txXfrm>
    </dsp:sp>
    <dsp:sp modelId="{3E0746E5-FBC8-4BAE-9DD6-164FAC1C246C}">
      <dsp:nvSpPr>
        <dsp:cNvPr id="0" name=""/>
        <dsp:cNvSpPr/>
      </dsp:nvSpPr>
      <dsp:spPr>
        <a:xfrm>
          <a:off x="788810" y="3248274"/>
          <a:ext cx="636652" cy="6366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10BB38-963A-401A-9D4F-57962D663993}">
      <dsp:nvSpPr>
        <dsp:cNvPr id="0" name=""/>
        <dsp:cNvSpPr/>
      </dsp:nvSpPr>
      <dsp:spPr>
        <a:xfrm>
          <a:off x="854381" y="4075811"/>
          <a:ext cx="6281802" cy="50932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275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/>
            <a:t>Falta o negación de garantías </a:t>
          </a:r>
          <a:endParaRPr lang="es-ES" sz="3600" kern="1200" dirty="0"/>
        </a:p>
      </dsp:txBody>
      <dsp:txXfrm>
        <a:off x="854381" y="4075811"/>
        <a:ext cx="6281802" cy="509322"/>
      </dsp:txXfrm>
    </dsp:sp>
    <dsp:sp modelId="{8FD3EDC0-23EA-45D9-A13D-9C68C8EB215D}">
      <dsp:nvSpPr>
        <dsp:cNvPr id="0" name=""/>
        <dsp:cNvSpPr/>
      </dsp:nvSpPr>
      <dsp:spPr>
        <a:xfrm>
          <a:off x="536055" y="4012146"/>
          <a:ext cx="636652" cy="6366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168EEA-4F87-44E0-BB7D-EFF1B0FA417A}">
      <dsp:nvSpPr>
        <dsp:cNvPr id="0" name=""/>
        <dsp:cNvSpPr/>
      </dsp:nvSpPr>
      <dsp:spPr>
        <a:xfrm>
          <a:off x="393144" y="4840243"/>
          <a:ext cx="6743039" cy="50932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275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/>
            <a:t>Alta mortalidad</a:t>
          </a:r>
          <a:endParaRPr lang="es-ES" sz="3600" kern="1200" dirty="0"/>
        </a:p>
      </dsp:txBody>
      <dsp:txXfrm>
        <a:off x="393144" y="4840243"/>
        <a:ext cx="6743039" cy="509322"/>
      </dsp:txXfrm>
    </dsp:sp>
    <dsp:sp modelId="{AB4E8ACA-ADE9-48C5-8465-4F90104F7ABA}">
      <dsp:nvSpPr>
        <dsp:cNvPr id="0" name=""/>
        <dsp:cNvSpPr/>
      </dsp:nvSpPr>
      <dsp:spPr>
        <a:xfrm>
          <a:off x="74817" y="4776578"/>
          <a:ext cx="636652" cy="6366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3A59C-3C65-44DD-B3C6-A7D710C41145}">
      <dsp:nvSpPr>
        <dsp:cNvPr id="0" name=""/>
        <dsp:cNvSpPr/>
      </dsp:nvSpPr>
      <dsp:spPr>
        <a:xfrm>
          <a:off x="0" y="-108771"/>
          <a:ext cx="4313075" cy="2065410"/>
        </a:xfrm>
        <a:prstGeom prst="leftRightRibb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918A5D-DBF8-4178-A080-ED1A2F82C5D7}">
      <dsp:nvSpPr>
        <dsp:cNvPr id="0" name=""/>
        <dsp:cNvSpPr/>
      </dsp:nvSpPr>
      <dsp:spPr>
        <a:xfrm>
          <a:off x="0" y="233838"/>
          <a:ext cx="2088757" cy="117972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Pregunta</a:t>
          </a:r>
          <a:endParaRPr lang="es-MX" sz="2800" kern="1200" dirty="0"/>
        </a:p>
      </dsp:txBody>
      <dsp:txXfrm>
        <a:off x="0" y="233838"/>
        <a:ext cx="2088757" cy="1179729"/>
      </dsp:txXfrm>
    </dsp:sp>
    <dsp:sp modelId="{E12ACFBD-B8C5-4786-AC03-D4DF75A592EC}">
      <dsp:nvSpPr>
        <dsp:cNvPr id="0" name=""/>
        <dsp:cNvSpPr/>
      </dsp:nvSpPr>
      <dsp:spPr>
        <a:xfrm>
          <a:off x="2156537" y="326203"/>
          <a:ext cx="1682099" cy="147149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Objetivo</a:t>
          </a:r>
        </a:p>
      </dsp:txBody>
      <dsp:txXfrm>
        <a:off x="2156537" y="326203"/>
        <a:ext cx="1682099" cy="14714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D0CF8-1187-4D1A-A083-A5523FCA985B}">
      <dsp:nvSpPr>
        <dsp:cNvPr id="0" name=""/>
        <dsp:cNvSpPr/>
      </dsp:nvSpPr>
      <dsp:spPr>
        <a:xfrm rot="10800000">
          <a:off x="652237" y="913"/>
          <a:ext cx="5670199" cy="1448063"/>
        </a:xfrm>
        <a:prstGeom prst="homePlate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8556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Depende de la productividad, la rentabilidad, la posición competitiva, la participación en el mercado interno y externo, las relaciones inter empresariales, el sector y la infraestructura regional” (Saavedra, 2012, p.101).</a:t>
          </a:r>
          <a:endParaRPr lang="es-ES" sz="1800" kern="1200" dirty="0">
            <a:solidFill>
              <a:schemeClr val="tx1"/>
            </a:solidFill>
          </a:endParaRPr>
        </a:p>
      </dsp:txBody>
      <dsp:txXfrm rot="10800000">
        <a:off x="1014253" y="913"/>
        <a:ext cx="5308183" cy="1448063"/>
      </dsp:txXfrm>
    </dsp:sp>
    <dsp:sp modelId="{51B6E543-F96A-4282-970A-6BCB843E1C5D}">
      <dsp:nvSpPr>
        <dsp:cNvPr id="0" name=""/>
        <dsp:cNvSpPr/>
      </dsp:nvSpPr>
      <dsp:spPr>
        <a:xfrm>
          <a:off x="123585" y="319"/>
          <a:ext cx="1499513" cy="1448063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C8CE5F-0355-46AD-8A2A-3E9D4B31CEB4}">
      <dsp:nvSpPr>
        <dsp:cNvPr id="0" name=""/>
        <dsp:cNvSpPr/>
      </dsp:nvSpPr>
      <dsp:spPr>
        <a:xfrm rot="10800000">
          <a:off x="607023" y="1881235"/>
          <a:ext cx="5713334" cy="1448063"/>
        </a:xfrm>
        <a:prstGeom prst="homePlate">
          <a:avLst/>
        </a:prstGeom>
        <a:solidFill>
          <a:schemeClr val="accent6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8556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“La capacidad para mantener y fortalecer el crecimiento, la rentabilidad y participación de las micro, pequeñas y medianas empresas en los mercados, con base en ventajas asociadas a sus productos o servicios” Secretaría de Economía (2016d). </a:t>
          </a:r>
          <a:endParaRPr lang="es-ES" sz="1800" kern="1200" dirty="0">
            <a:solidFill>
              <a:schemeClr val="tx1"/>
            </a:solidFill>
          </a:endParaRPr>
        </a:p>
      </dsp:txBody>
      <dsp:txXfrm rot="10800000">
        <a:off x="969039" y="1881235"/>
        <a:ext cx="5351318" cy="1448063"/>
      </dsp:txXfrm>
    </dsp:sp>
    <dsp:sp modelId="{32D9D490-F01B-4D6D-B4AB-EF0FB4702D36}">
      <dsp:nvSpPr>
        <dsp:cNvPr id="0" name=""/>
        <dsp:cNvSpPr/>
      </dsp:nvSpPr>
      <dsp:spPr>
        <a:xfrm>
          <a:off x="206538" y="1854344"/>
          <a:ext cx="1448063" cy="1448063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55B773-0C93-4714-B014-0545C4A04DC4}">
      <dsp:nvSpPr>
        <dsp:cNvPr id="0" name=""/>
        <dsp:cNvSpPr/>
      </dsp:nvSpPr>
      <dsp:spPr>
        <a:xfrm rot="10800000">
          <a:off x="1569530" y="3841272"/>
          <a:ext cx="4521509" cy="1448063"/>
        </a:xfrm>
        <a:prstGeom prst="homePlate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8556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/>
              </a:solidFill>
            </a:rPr>
            <a:t>Según Vallejo (2003) financieramente la competitividad significa “lograr una rentabilidad igual o superior a los rivales en el mercado” (p. 5).</a:t>
          </a:r>
          <a:endParaRPr lang="es-ES" sz="1800" kern="1200" dirty="0">
            <a:solidFill>
              <a:schemeClr val="tx1"/>
            </a:solidFill>
          </a:endParaRPr>
        </a:p>
      </dsp:txBody>
      <dsp:txXfrm rot="10800000">
        <a:off x="1931546" y="3841272"/>
        <a:ext cx="4159493" cy="1448063"/>
      </dsp:txXfrm>
    </dsp:sp>
    <dsp:sp modelId="{D44BE0A0-0037-46AF-B926-9E6D0322C1B0}">
      <dsp:nvSpPr>
        <dsp:cNvPr id="0" name=""/>
        <dsp:cNvSpPr/>
      </dsp:nvSpPr>
      <dsp:spPr>
        <a:xfrm>
          <a:off x="215359" y="3762150"/>
          <a:ext cx="1722616" cy="1607495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743E0F-EF75-432D-8E9E-CF6FA5956C16}">
      <dsp:nvSpPr>
        <dsp:cNvPr id="0" name=""/>
        <dsp:cNvSpPr/>
      </dsp:nvSpPr>
      <dsp:spPr>
        <a:xfrm>
          <a:off x="2263884" y="1757111"/>
          <a:ext cx="3033058" cy="1293593"/>
        </a:xfrm>
        <a:prstGeom prst="ellipse">
          <a:avLst/>
        </a:prstGeom>
        <a:solidFill>
          <a:schemeClr val="accent3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METODOLOGIA  </a:t>
          </a:r>
          <a:endParaRPr lang="es-ES" sz="2400" b="1" kern="1200" dirty="0"/>
        </a:p>
      </dsp:txBody>
      <dsp:txXfrm>
        <a:off x="2708065" y="1946553"/>
        <a:ext cx="2144696" cy="914709"/>
      </dsp:txXfrm>
    </dsp:sp>
    <dsp:sp modelId="{0DBA3E59-5BD5-47F8-BFA3-8E20E3B68A16}">
      <dsp:nvSpPr>
        <dsp:cNvPr id="0" name=""/>
        <dsp:cNvSpPr/>
      </dsp:nvSpPr>
      <dsp:spPr>
        <a:xfrm rot="8984421">
          <a:off x="2566852" y="3098577"/>
          <a:ext cx="682849" cy="30768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EE67EF-5013-460A-B6BF-A04BA38967D5}">
      <dsp:nvSpPr>
        <dsp:cNvPr id="0" name=""/>
        <dsp:cNvSpPr/>
      </dsp:nvSpPr>
      <dsp:spPr>
        <a:xfrm>
          <a:off x="1096458" y="2963967"/>
          <a:ext cx="1717505" cy="1009557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TIPO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Descriptivo</a:t>
          </a:r>
          <a:endParaRPr lang="es-ES" sz="1600" b="1" kern="1200" dirty="0"/>
        </a:p>
      </dsp:txBody>
      <dsp:txXfrm>
        <a:off x="1126027" y="2993536"/>
        <a:ext cx="1658367" cy="950419"/>
      </dsp:txXfrm>
    </dsp:sp>
    <dsp:sp modelId="{574164EB-71A8-4821-8B7F-981605CB5789}">
      <dsp:nvSpPr>
        <dsp:cNvPr id="0" name=""/>
        <dsp:cNvSpPr/>
      </dsp:nvSpPr>
      <dsp:spPr>
        <a:xfrm rot="13025697">
          <a:off x="2335731" y="1449526"/>
          <a:ext cx="728595" cy="34014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0"/>
            <a:satOff val="0"/>
            <a:lumOff val="1154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6BDE84-C039-4344-8713-FC3A87C577D3}">
      <dsp:nvSpPr>
        <dsp:cNvPr id="0" name=""/>
        <dsp:cNvSpPr/>
      </dsp:nvSpPr>
      <dsp:spPr>
        <a:xfrm>
          <a:off x="913649" y="371118"/>
          <a:ext cx="1777626" cy="1074301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0"/>
            <a:satOff val="0"/>
            <a:lumOff val="17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METODO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Deductivo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Análisis-Síntesis</a:t>
          </a:r>
          <a:endParaRPr lang="es-ES" sz="1600" b="1" kern="1200" dirty="0"/>
        </a:p>
      </dsp:txBody>
      <dsp:txXfrm>
        <a:off x="945114" y="402583"/>
        <a:ext cx="1714696" cy="1011371"/>
      </dsp:txXfrm>
    </dsp:sp>
    <dsp:sp modelId="{290F5165-75E9-41FC-AFD6-12C972B8D97A}">
      <dsp:nvSpPr>
        <dsp:cNvPr id="0" name=""/>
        <dsp:cNvSpPr/>
      </dsp:nvSpPr>
      <dsp:spPr>
        <a:xfrm rot="19085224">
          <a:off x="4440625" y="1415416"/>
          <a:ext cx="719680" cy="34111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0"/>
            <a:satOff val="0"/>
            <a:lumOff val="2309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A27132-A0F7-446F-A1C0-B90EBED6E252}">
      <dsp:nvSpPr>
        <dsp:cNvPr id="0" name=""/>
        <dsp:cNvSpPr/>
      </dsp:nvSpPr>
      <dsp:spPr>
        <a:xfrm>
          <a:off x="4582352" y="279303"/>
          <a:ext cx="1886568" cy="1115987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0"/>
            <a:satOff val="0"/>
            <a:lumOff val="359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ENFOQUE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Cuantitativo</a:t>
          </a:r>
        </a:p>
      </dsp:txBody>
      <dsp:txXfrm>
        <a:off x="4615038" y="311989"/>
        <a:ext cx="1821196" cy="1050615"/>
      </dsp:txXfrm>
    </dsp:sp>
    <dsp:sp modelId="{9F253D13-78FF-4350-B7C6-0A78F66F6AF9}">
      <dsp:nvSpPr>
        <dsp:cNvPr id="0" name=""/>
        <dsp:cNvSpPr/>
      </dsp:nvSpPr>
      <dsp:spPr>
        <a:xfrm rot="1483827">
          <a:off x="4703001" y="3038699"/>
          <a:ext cx="1249755" cy="344627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0"/>
            <a:satOff val="0"/>
            <a:lumOff val="1154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5BAA4-72E8-4BE1-B712-2EE3C57FF2CC}">
      <dsp:nvSpPr>
        <dsp:cNvPr id="0" name=""/>
        <dsp:cNvSpPr/>
      </dsp:nvSpPr>
      <dsp:spPr>
        <a:xfrm>
          <a:off x="5124087" y="2856559"/>
          <a:ext cx="1775798" cy="1150390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0"/>
            <a:satOff val="0"/>
            <a:lumOff val="17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Diseño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No</a:t>
          </a:r>
          <a:r>
            <a:rPr lang="es-ES" sz="1800" b="1" kern="1200" baseline="0" dirty="0" smtClean="0"/>
            <a:t> experimental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baseline="0" dirty="0" smtClean="0"/>
            <a:t>Concurrente</a:t>
          </a:r>
        </a:p>
      </dsp:txBody>
      <dsp:txXfrm>
        <a:off x="5157781" y="2890253"/>
        <a:ext cx="1708410" cy="1083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415D9-C6B1-4C4E-B4D2-DE1777CBA0BB}" type="datetimeFigureOut">
              <a:rPr lang="es-MX" smtClean="0"/>
              <a:t>13/02/2019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9225" y="1143000"/>
            <a:ext cx="4019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FA62B-3354-4A21-A602-E4B6639D7118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66265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F3E25-4F83-4FA9-8A61-680B649F65D1}" type="slidenum">
              <a:rPr lang="es-MX" smtClean="0"/>
              <a:t>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780378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F3E25-4F83-4FA9-8A61-680B649F65D1}" type="slidenum">
              <a:rPr lang="es-MX" smtClean="0"/>
              <a:t>19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6116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F3E25-4F83-4FA9-8A61-680B649F65D1}" type="slidenum">
              <a:rPr lang="es-MX" smtClean="0"/>
              <a:t>11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12959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F3E25-4F83-4FA9-8A61-680B649F65D1}" type="slidenum">
              <a:rPr lang="es-MX" smtClean="0"/>
              <a:t>12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07034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F3E25-4F83-4FA9-8A61-680B649F65D1}" type="slidenum">
              <a:rPr lang="es-MX" smtClean="0"/>
              <a:t>13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207908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F3E25-4F83-4FA9-8A61-680B649F65D1}" type="slidenum">
              <a:rPr lang="es-MX" smtClean="0"/>
              <a:t>14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93566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F3E25-4F83-4FA9-8A61-680B649F65D1}" type="slidenum">
              <a:rPr lang="es-MX" smtClean="0"/>
              <a:t>15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33794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F3E25-4F83-4FA9-8A61-680B649F65D1}" type="slidenum">
              <a:rPr lang="es-MX" smtClean="0"/>
              <a:t>16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984018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F3E25-4F83-4FA9-8A61-680B649F65D1}" type="slidenum">
              <a:rPr lang="es-MX" smtClean="0"/>
              <a:t>17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533318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F3E25-4F83-4FA9-8A61-680B649F65D1}" type="slidenum">
              <a:rPr lang="es-MX" smtClean="0"/>
              <a:t>18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9435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266815"/>
            <a:ext cx="8568531" cy="2694893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4065633"/>
            <a:ext cx="7560469" cy="1868865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59749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040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412118"/>
            <a:ext cx="2173635" cy="6559843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412118"/>
            <a:ext cx="6394896" cy="6559843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0488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5171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929789"/>
            <a:ext cx="8694539" cy="3219895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5180145"/>
            <a:ext cx="8694539" cy="1693267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9909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4063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412120"/>
            <a:ext cx="8694539" cy="1496168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897535"/>
            <a:ext cx="4264576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2827487"/>
            <a:ext cx="4264576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1897535"/>
            <a:ext cx="4285579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2827487"/>
            <a:ext cx="4285579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43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2406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55044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114512"/>
            <a:ext cx="5103316" cy="5500879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3793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114512"/>
            <a:ext cx="5103316" cy="5500879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es-ES_tradnl" dirty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94452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12120"/>
            <a:ext cx="8694539" cy="1496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60590"/>
            <a:ext cx="8694539" cy="4911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D3D8-53B9-CE4A-9EB2-007BCA2E6F53}" type="datetimeFigureOut">
              <a:rPr lang="es-ES_tradnl" smtClean="0"/>
              <a:t>13/02/2019</a:t>
            </a:fld>
            <a:endParaRPr lang="es-ES_trad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174437"/>
            <a:ext cx="340221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794E-19C1-924D-8A50-599EA828ECE3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274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9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texto, interior&#10;&#10;&#10;&#10;Descripción generada automáticamente">
            <a:extLst>
              <a:ext uri="{FF2B5EF4-FFF2-40B4-BE49-F238E27FC236}">
                <a16:creationId xmlns:a16="http://schemas.microsoft.com/office/drawing/2014/main" id="{2A04419B-6BB4-3B49-824D-F0A49BD70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6047" y="5408503"/>
            <a:ext cx="8568531" cy="233214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-MX" sz="3200" b="1" dirty="0" smtClean="0">
                <a:solidFill>
                  <a:schemeClr val="bg1"/>
                </a:solidFill>
              </a:rPr>
              <a:t>Elementos de competitividad financiera que limitan la obtención de apoyos públicos a las Mipymes.</a:t>
            </a:r>
            <a:br>
              <a:rPr lang="es-MX" sz="3200" b="1" dirty="0" smtClean="0">
                <a:solidFill>
                  <a:schemeClr val="bg1"/>
                </a:solidFill>
              </a:rPr>
            </a:br>
            <a:r>
              <a:rPr lang="es-MX" sz="3200" b="1" dirty="0" smtClean="0">
                <a:solidFill>
                  <a:schemeClr val="bg1"/>
                </a:solidFill>
              </a:rPr>
              <a:t/>
            </a:r>
            <a:br>
              <a:rPr lang="es-MX" sz="3200" b="1" dirty="0" smtClean="0">
                <a:solidFill>
                  <a:schemeClr val="bg1"/>
                </a:solidFill>
              </a:rPr>
            </a:br>
            <a:r>
              <a:rPr lang="es-MX" sz="2400" dirty="0" smtClean="0">
                <a:solidFill>
                  <a:schemeClr val="bg1"/>
                </a:solidFill>
              </a:rPr>
              <a:t>Mtra. Elizabeth García Moreno </a:t>
            </a:r>
            <a:br>
              <a:rPr lang="es-MX" sz="2400" dirty="0" smtClean="0">
                <a:solidFill>
                  <a:schemeClr val="bg1"/>
                </a:solidFill>
              </a:rPr>
            </a:br>
            <a:r>
              <a:rPr lang="es-MX" sz="2400" dirty="0" smtClean="0">
                <a:solidFill>
                  <a:schemeClr val="bg1"/>
                </a:solidFill>
              </a:rPr>
              <a:t>Dra. Gilda Ma. Berttolini Díaz </a:t>
            </a:r>
            <a:br>
              <a:rPr lang="es-MX" sz="2400" dirty="0" smtClean="0">
                <a:solidFill>
                  <a:schemeClr val="bg1"/>
                </a:solidFill>
              </a:rPr>
            </a:br>
            <a:r>
              <a:rPr lang="es-MX" sz="2400" dirty="0" smtClean="0">
                <a:solidFill>
                  <a:schemeClr val="bg1"/>
                </a:solidFill>
              </a:rPr>
              <a:t>Dra. Fabiola De Jesús Mapén Franco</a:t>
            </a:r>
            <a:r>
              <a:rPr lang="es-MX" dirty="0" smtClean="0">
                <a:solidFill>
                  <a:schemeClr val="bg1"/>
                </a:solidFill>
              </a:rPr>
              <a:t/>
            </a:r>
            <a:br>
              <a:rPr lang="es-MX" dirty="0" smtClean="0">
                <a:solidFill>
                  <a:schemeClr val="bg1"/>
                </a:solidFill>
              </a:rPr>
            </a:br>
            <a:endParaRPr lang="es-ES_tradnl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74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r>
              <a:rPr lang="es-ES_tradnl" dirty="0" smtClean="0"/>
              <a:t>Metodología</a:t>
            </a:r>
            <a:endParaRPr lang="es-ES_tradnl" dirty="0"/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15541626"/>
              </p:ext>
            </p:extLst>
          </p:nvPr>
        </p:nvGraphicFramePr>
        <p:xfrm>
          <a:off x="3406583" y="2157182"/>
          <a:ext cx="5161972" cy="4498705"/>
        </p:xfrm>
        <a:graphic>
          <a:graphicData uri="http://schemas.openxmlformats.org/drawingml/2006/table">
            <a:tbl>
              <a:tblPr firstRow="1" firstCol="1" bandRow="1"/>
              <a:tblGrid>
                <a:gridCol w="5161972">
                  <a:extLst>
                    <a:ext uri="{9D8B030D-6E8A-4147-A177-3AD203B41FA5}">
                      <a16:colId xmlns:a16="http://schemas.microsoft.com/office/drawing/2014/main" val="944405155"/>
                    </a:ext>
                  </a:extLst>
                </a:gridCol>
              </a:tblGrid>
              <a:tr h="3020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 Reactivación Económica y de apoyo a los Programas.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6539392"/>
                  </a:ext>
                </a:extLst>
              </a:tr>
              <a:tr h="2905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2.3 Creación de Empresas Básicas de Incubación en </a:t>
                      </a:r>
                      <a:endParaRPr lang="es-MX" sz="1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Línea</a:t>
                      </a:r>
                      <a:r>
                        <a:rPr lang="es-MX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(PIL)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2739074"/>
                  </a:ext>
                </a:extLst>
              </a:tr>
              <a:tr h="3779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2.4 Incubación de Alto Impacto y Aceleración de Empresas.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1663439"/>
                  </a:ext>
                </a:extLst>
              </a:tr>
              <a:tr h="3514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2.6 Fomento a las iniciativas de Innovación. 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8260238"/>
                  </a:ext>
                </a:extLst>
              </a:tr>
              <a:tr h="5443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3.2 Apoyo a fondos de capital emprendedor y de alto impacto en escalamiento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8015649"/>
                  </a:ext>
                </a:extLst>
              </a:tr>
              <a:tr h="3285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3.3 Impulso a Emprendimientos de Alto Impacto, 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073444"/>
                  </a:ext>
                </a:extLst>
              </a:tr>
              <a:tr h="2967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4.1 Formación empresarial para Mipymes.  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7969515"/>
                  </a:ext>
                </a:extLst>
              </a:tr>
              <a:tr h="3726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4.2 Fomento a la adquisición del modelo de Micro franquicias.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6782223"/>
                  </a:ext>
                </a:extLst>
              </a:tr>
              <a:tr h="5443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 Incorporación de Tecnologías de Información y comunicación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369613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306608" y="1547250"/>
            <a:ext cx="677730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Tabla 3</a:t>
            </a:r>
            <a:endParaRPr kumimoji="0" lang="es-MX" alt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Convocatorias correspondientes a la muestra de la investigaci</a:t>
            </a:r>
            <a:r>
              <a:rPr kumimoji="0" lang="es-MX" altLang="es-MX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ó</a:t>
            </a:r>
            <a:r>
              <a:rPr kumimoji="0" lang="es-MX" altLang="es-MX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kumimoji="0" lang="es-MX" alt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306608" y="6706201"/>
            <a:ext cx="5353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MX" sz="12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Nota:</a:t>
            </a:r>
            <a:r>
              <a:rPr lang="es-MX" altLang="es-MX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Elaboraci</a:t>
            </a:r>
            <a:r>
              <a:rPr lang="es-MX" altLang="es-MX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ó</a:t>
            </a:r>
            <a:r>
              <a:rPr lang="es-MX" altLang="es-MX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 propia con base en el DOF 30 de diciembre de 2015 y del 29 de junio de 2016 Reglas de operaci</a:t>
            </a:r>
            <a:r>
              <a:rPr lang="es-MX" altLang="es-MX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ó</a:t>
            </a:r>
            <a:r>
              <a:rPr lang="es-MX" altLang="es-MX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 y Modificaci</a:t>
            </a:r>
            <a:r>
              <a:rPr lang="es-MX" altLang="es-MX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ó</a:t>
            </a:r>
            <a:r>
              <a:rPr lang="es-MX" altLang="es-MX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 a las reglas de operaci</a:t>
            </a:r>
            <a:r>
              <a:rPr lang="es-MX" altLang="es-MX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ó</a:t>
            </a:r>
            <a:r>
              <a:rPr lang="es-MX" altLang="es-MX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 respectivamente </a:t>
            </a:r>
            <a:endParaRPr lang="es-MX" altLang="es-MX" sz="1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646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933069"/>
          </a:xfrm>
        </p:spPr>
        <p:txBody>
          <a:bodyPr/>
          <a:lstStyle/>
          <a:p>
            <a:r>
              <a:rPr lang="es-ES_tradnl" dirty="0" smtClean="0"/>
              <a:t>Resultados</a:t>
            </a:r>
            <a:endParaRPr lang="es-ES_tradnl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73957955"/>
              </p:ext>
            </p:extLst>
          </p:nvPr>
        </p:nvGraphicFramePr>
        <p:xfrm>
          <a:off x="2882872" y="1497491"/>
          <a:ext cx="6504710" cy="6000624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4457699">
                  <a:extLst>
                    <a:ext uri="{9D8B030D-6E8A-4147-A177-3AD203B41FA5}">
                      <a16:colId xmlns:a16="http://schemas.microsoft.com/office/drawing/2014/main" val="1493536912"/>
                    </a:ext>
                  </a:extLst>
                </a:gridCol>
                <a:gridCol w="691602">
                  <a:extLst>
                    <a:ext uri="{9D8B030D-6E8A-4147-A177-3AD203B41FA5}">
                      <a16:colId xmlns:a16="http://schemas.microsoft.com/office/drawing/2014/main" val="3891759269"/>
                    </a:ext>
                  </a:extLst>
                </a:gridCol>
                <a:gridCol w="1355409">
                  <a:extLst>
                    <a:ext uri="{9D8B030D-6E8A-4147-A177-3AD203B41FA5}">
                      <a16:colId xmlns:a16="http://schemas.microsoft.com/office/drawing/2014/main" val="2377809087"/>
                    </a:ext>
                  </a:extLst>
                </a:gridCol>
              </a:tblGrid>
              <a:tr h="5442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Elementos evaluados</a:t>
                      </a:r>
                      <a:endParaRPr lang="es-MX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Convs </a:t>
                      </a:r>
                      <a:r>
                        <a:rPr lang="es-MX" sz="1600" dirty="0" smtClean="0">
                          <a:effectLst/>
                        </a:rPr>
                        <a:t>   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Tabla No. 19 y 29  **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extLst>
                  <a:ext uri="{0D108BD9-81ED-4DB2-BD59-A6C34878D82A}">
                    <a16:rowId xmlns:a16="http://schemas.microsoft.com/office/drawing/2014/main" val="203265471"/>
                  </a:ext>
                </a:extLst>
              </a:tr>
              <a:tr h="1836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Aumento de productividad y ventas</a:t>
                      </a:r>
                      <a:endParaRPr lang="es-MX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2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1.3, 2.6, 2.7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extLst>
                  <a:ext uri="{0D108BD9-81ED-4DB2-BD59-A6C34878D82A}">
                    <a16:rowId xmlns:a16="http://schemas.microsoft.com/office/drawing/2014/main" val="4127064159"/>
                  </a:ext>
                </a:extLst>
              </a:tr>
              <a:tr h="1836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Presupuestos de gastos y total</a:t>
                      </a:r>
                      <a:endParaRPr lang="es-MX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9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Todas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extLst>
                  <a:ext uri="{0D108BD9-81ED-4DB2-BD59-A6C34878D82A}">
                    <a16:rowId xmlns:a16="http://schemas.microsoft.com/office/drawing/2014/main" val="2028397498"/>
                  </a:ext>
                </a:extLst>
              </a:tr>
              <a:tr h="72569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Planeación-proyecciones (Cronograma Actividades duración del programa)</a:t>
                      </a:r>
                      <a:endParaRPr lang="es-MX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7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2.3, 4.1, 4.2, 5.1/2.4, 2.6, 3.3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extLst>
                  <a:ext uri="{0D108BD9-81ED-4DB2-BD59-A6C34878D82A}">
                    <a16:rowId xmlns:a16="http://schemas.microsoft.com/office/drawing/2014/main" val="971230143"/>
                  </a:ext>
                </a:extLst>
              </a:tr>
              <a:tr h="1836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Viabilidad para escalamiento</a:t>
                      </a:r>
                      <a:endParaRPr lang="es-MX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2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3.2, 3.3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extLst>
                  <a:ext uri="{0D108BD9-81ED-4DB2-BD59-A6C34878D82A}">
                    <a16:rowId xmlns:a16="http://schemas.microsoft.com/office/drawing/2014/main" val="955654134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Viabilidad técnica, financiera y negocios del proyecto</a:t>
                      </a:r>
                      <a:endParaRPr lang="es-MX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6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1.3, 2.4, 2.6, 3.2, 3.3, 4.2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extLst>
                  <a:ext uri="{0D108BD9-81ED-4DB2-BD59-A6C34878D82A}">
                    <a16:rowId xmlns:a16="http://schemas.microsoft.com/office/drawing/2014/main" val="2948377263"/>
                  </a:ext>
                </a:extLst>
              </a:tr>
              <a:tr h="36284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Proyecciones Financieras/Indicadores financieros</a:t>
                      </a:r>
                      <a:endParaRPr lang="es-MX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3.2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extLst>
                  <a:ext uri="{0D108BD9-81ED-4DB2-BD59-A6C34878D82A}">
                    <a16:rowId xmlns:a16="http://schemas.microsoft.com/office/drawing/2014/main" val="3375468814"/>
                  </a:ext>
                </a:extLst>
              </a:tr>
              <a:tr h="19837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Inversiones</a:t>
                      </a:r>
                      <a:endParaRPr lang="es-MX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3.2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extLst>
                  <a:ext uri="{0D108BD9-81ED-4DB2-BD59-A6C34878D82A}">
                    <a16:rowId xmlns:a16="http://schemas.microsoft.com/office/drawing/2014/main" val="3349773091"/>
                  </a:ext>
                </a:extLst>
              </a:tr>
              <a:tr h="36284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Descripción del proyecto y programa de trabajo </a:t>
                      </a:r>
                      <a:endParaRPr lang="es-MX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3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2.4, 2.6 3.3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extLst>
                  <a:ext uri="{0D108BD9-81ED-4DB2-BD59-A6C34878D82A}">
                    <a16:rowId xmlns:a16="http://schemas.microsoft.com/office/drawing/2014/main" val="847791921"/>
                  </a:ext>
                </a:extLst>
              </a:tr>
              <a:tr h="36284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Proyectos de actividades innovadoras especializado en prototipos</a:t>
                      </a:r>
                      <a:endParaRPr lang="es-MX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2.6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extLst>
                  <a:ext uri="{0D108BD9-81ED-4DB2-BD59-A6C34878D82A}">
                    <a16:rowId xmlns:a16="http://schemas.microsoft.com/office/drawing/2014/main" val="605491849"/>
                  </a:ext>
                </a:extLst>
              </a:tr>
              <a:tr h="36284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Planeación del proyecto. (Carta descriptiva del prototipo a desarrollar)</a:t>
                      </a:r>
                      <a:endParaRPr lang="es-MX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2.6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extLst>
                  <a:ext uri="{0D108BD9-81ED-4DB2-BD59-A6C34878D82A}">
                    <a16:rowId xmlns:a16="http://schemas.microsoft.com/office/drawing/2014/main" val="2954995130"/>
                  </a:ext>
                </a:extLst>
              </a:tr>
              <a:tr h="36284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Impacto de productividad total y laboral</a:t>
                      </a:r>
                      <a:endParaRPr lang="es-MX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4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1.3, 2.4, 2.6, 3.2, 3.3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74" marR="63574" marT="0" marB="0" anchor="ctr"/>
                </a:tc>
                <a:extLst>
                  <a:ext uri="{0D108BD9-81ED-4DB2-BD59-A6C34878D82A}">
                    <a16:rowId xmlns:a16="http://schemas.microsoft.com/office/drawing/2014/main" val="3163322314"/>
                  </a:ext>
                </a:extLst>
              </a:tr>
            </a:tbl>
          </a:graphicData>
        </a:graphic>
      </p:graphicFrame>
      <p:pic>
        <p:nvPicPr>
          <p:cNvPr id="5" name="Picture 10" descr="Resultado de imagen para imagenes de resultad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809" y="259818"/>
            <a:ext cx="939773" cy="77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421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834789"/>
          </a:xfrm>
        </p:spPr>
        <p:txBody>
          <a:bodyPr/>
          <a:lstStyle/>
          <a:p>
            <a:r>
              <a:rPr lang="es-ES_tradnl" dirty="0" smtClean="0"/>
              <a:t>Resultados</a:t>
            </a:r>
            <a:endParaRPr lang="es-ES_tradnl" dirty="0"/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93099107"/>
              </p:ext>
            </p:extLst>
          </p:nvPr>
        </p:nvGraphicFramePr>
        <p:xfrm>
          <a:off x="3096056" y="1399210"/>
          <a:ext cx="5632308" cy="2217674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4739458">
                  <a:extLst>
                    <a:ext uri="{9D8B030D-6E8A-4147-A177-3AD203B41FA5}">
                      <a16:colId xmlns:a16="http://schemas.microsoft.com/office/drawing/2014/main" val="25403089"/>
                    </a:ext>
                  </a:extLst>
                </a:gridCol>
                <a:gridCol w="892850">
                  <a:extLst>
                    <a:ext uri="{9D8B030D-6E8A-4147-A177-3AD203B41FA5}">
                      <a16:colId xmlns:a16="http://schemas.microsoft.com/office/drawing/2014/main" val="2005776099"/>
                    </a:ext>
                  </a:extLst>
                </a:gridCol>
              </a:tblGrid>
              <a:tr h="34320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>
                          <a:effectLst/>
                        </a:rPr>
                        <a:t>Propuesta de escalamiento (Prueba piloto exitosa con potencial a </a:t>
                      </a:r>
                      <a:r>
                        <a:rPr lang="es-MX" sz="2000" b="0" dirty="0" smtClean="0">
                          <a:effectLst/>
                        </a:rPr>
                        <a:t>escalar)</a:t>
                      </a:r>
                      <a:endParaRPr lang="es-MX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3.2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61180677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>
                          <a:effectLst/>
                        </a:rPr>
                        <a:t>Contar con Co-Inversionista estratégico</a:t>
                      </a:r>
                      <a:endParaRPr lang="es-MX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3.2</a:t>
                      </a:r>
                      <a:endParaRPr lang="es-MX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1873423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>
                          <a:effectLst/>
                        </a:rPr>
                        <a:t>Estados Financieros de últimos tres años</a:t>
                      </a:r>
                      <a:endParaRPr lang="es-MX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3.2</a:t>
                      </a:r>
                      <a:endParaRPr lang="es-MX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6720487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>
                          <a:effectLst/>
                        </a:rPr>
                        <a:t>Situación financiera actual</a:t>
                      </a:r>
                      <a:endParaRPr lang="es-MX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1.3, 2.6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5840470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>
                          <a:effectLst/>
                        </a:rPr>
                        <a:t>Situación financiera proyectada</a:t>
                      </a:r>
                      <a:endParaRPr lang="es-MX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/>
                        </a:rPr>
                        <a:t>1.3,2.6 </a:t>
                      </a:r>
                      <a:r>
                        <a:rPr lang="es-MX" sz="1800" b="1" dirty="0">
                          <a:effectLst/>
                        </a:rPr>
                        <a:t>3.3</a:t>
                      </a:r>
                      <a:endParaRPr lang="es-MX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8367758"/>
                  </a:ext>
                </a:extLst>
              </a:tr>
            </a:tbl>
          </a:graphicData>
        </a:graphic>
      </p:graphicFrame>
      <p:pic>
        <p:nvPicPr>
          <p:cNvPr id="5" name="Picture 10" descr="Resultado de imagen para imagenes de resultad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59819"/>
            <a:ext cx="1157982" cy="76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388117"/>
              </p:ext>
            </p:extLst>
          </p:nvPr>
        </p:nvGraphicFramePr>
        <p:xfrm>
          <a:off x="3085230" y="3558972"/>
          <a:ext cx="5632309" cy="3261360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4780254">
                  <a:extLst>
                    <a:ext uri="{9D8B030D-6E8A-4147-A177-3AD203B41FA5}">
                      <a16:colId xmlns:a16="http://schemas.microsoft.com/office/drawing/2014/main" val="298197931"/>
                    </a:ext>
                  </a:extLst>
                </a:gridCol>
                <a:gridCol w="852055">
                  <a:extLst>
                    <a:ext uri="{9D8B030D-6E8A-4147-A177-3AD203B41FA5}">
                      <a16:colId xmlns:a16="http://schemas.microsoft.com/office/drawing/2014/main" val="2658601784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>
                          <a:effectLst/>
                        </a:rPr>
                        <a:t>Modelos de negoción con impacto integral en su entorno</a:t>
                      </a:r>
                      <a:endParaRPr lang="es-MX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3.2, 3.3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647444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>
                          <a:effectLst/>
                        </a:rPr>
                        <a:t>Rentabilidad</a:t>
                      </a:r>
                      <a:endParaRPr lang="es-MX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 </a:t>
                      </a:r>
                      <a:r>
                        <a:rPr lang="es-MX" sz="1800" dirty="0" smtClean="0">
                          <a:effectLst/>
                        </a:rPr>
                        <a:t>Todas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75593930"/>
                  </a:ext>
                </a:extLst>
              </a:tr>
              <a:tr h="30924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>
                          <a:effectLst/>
                        </a:rPr>
                        <a:t>Reporte de resultados de la innovación implementada</a:t>
                      </a:r>
                      <a:endParaRPr lang="es-MX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2.6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5027339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>
                          <a:effectLst/>
                        </a:rPr>
                        <a:t>Comprobantes Fiscales (resultado del programa)</a:t>
                      </a:r>
                      <a:endParaRPr lang="es-MX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</a:rPr>
                        <a:t>2.3,2.4</a:t>
                      </a:r>
                      <a:r>
                        <a:rPr lang="es-MX" sz="1800" dirty="0">
                          <a:effectLst/>
                        </a:rPr>
                        <a:t>, 3.3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5131840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>
                          <a:effectLst/>
                        </a:rPr>
                        <a:t>Cumplimiento de Obligación fiscal bimestre</a:t>
                      </a:r>
                      <a:endParaRPr lang="es-MX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2.4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12850523"/>
                  </a:ext>
                </a:extLst>
              </a:tr>
              <a:tr h="14986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b="0" dirty="0">
                          <a:effectLst/>
                        </a:rPr>
                        <a:t>Consistencia en sus obligaciones legales y fiscales</a:t>
                      </a:r>
                      <a:endParaRPr lang="es-MX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2.4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9378130"/>
                  </a:ext>
                </a:extLst>
              </a:tr>
            </a:tbl>
          </a:graphicData>
        </a:graphic>
      </p:graphicFrame>
      <p:sp>
        <p:nvSpPr>
          <p:cNvPr id="10" name="Rectángulo 9"/>
          <p:cNvSpPr/>
          <p:nvPr/>
        </p:nvSpPr>
        <p:spPr>
          <a:xfrm>
            <a:off x="2926195" y="6839999"/>
            <a:ext cx="6461387" cy="477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MX" sz="1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Nota:</a:t>
            </a:r>
            <a:r>
              <a:rPr lang="es-MX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Elaboración propia con base a la investigación documental de las convocatorias.</a:t>
            </a:r>
            <a:endParaRPr lang="es-MX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MX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s-MX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Total de (9) convocatorias consideradas en el análisis. Ver tabla 3 </a:t>
            </a: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233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052998"/>
          </a:xfrm>
        </p:spPr>
        <p:txBody>
          <a:bodyPr/>
          <a:lstStyle/>
          <a:p>
            <a:r>
              <a:rPr lang="es-ES_tradnl" dirty="0" smtClean="0"/>
              <a:t>Resultados</a:t>
            </a:r>
            <a:endParaRPr lang="es-ES_tradnl" dirty="0"/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92494611"/>
              </p:ext>
            </p:extLst>
          </p:nvPr>
        </p:nvGraphicFramePr>
        <p:xfrm>
          <a:off x="3438265" y="1465119"/>
          <a:ext cx="5196580" cy="1582734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5196580">
                  <a:extLst>
                    <a:ext uri="{9D8B030D-6E8A-4147-A177-3AD203B41FA5}">
                      <a16:colId xmlns:a16="http://schemas.microsoft.com/office/drawing/2014/main" val="2681149373"/>
                    </a:ext>
                  </a:extLst>
                </a:gridCol>
              </a:tblGrid>
              <a:tr h="2486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Elementos financieros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91632115"/>
                  </a:ext>
                </a:extLst>
              </a:tr>
              <a:tr h="128923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 smtClean="0">
                          <a:effectLst/>
                        </a:rPr>
                        <a:t>- Demostrar </a:t>
                      </a:r>
                      <a:r>
                        <a:rPr lang="es-MX" sz="1800" b="0" dirty="0">
                          <a:effectLst/>
                        </a:rPr>
                        <a:t>la rentabilidad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- Elaboración de proyecciones financieras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- Determinar TIR, VPN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31151088"/>
                  </a:ext>
                </a:extLst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622433"/>
              </p:ext>
            </p:extLst>
          </p:nvPr>
        </p:nvGraphicFramePr>
        <p:xfrm>
          <a:off x="3437139" y="3047853"/>
          <a:ext cx="5196580" cy="4108958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5196580">
                  <a:extLst>
                    <a:ext uri="{9D8B030D-6E8A-4147-A177-3AD203B41FA5}">
                      <a16:colId xmlns:a16="http://schemas.microsoft.com/office/drawing/2014/main" val="173943362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- Sistema contable información suficiente, oportuna y </a:t>
                      </a:r>
                      <a:r>
                        <a:rPr lang="es-MX" sz="1800" b="0" dirty="0" smtClean="0">
                          <a:effectLst/>
                        </a:rPr>
                        <a:t>confiable (carencia de información confiable)</a:t>
                      </a:r>
                      <a:endParaRPr lang="es-MX" sz="1800" b="0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- Pago de impuestos, seguridad social y prestaciones 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- Aumento en su productividad y rentabilidad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- Calendario de obligaciones tributarias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- Planificación tributaria definida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- Consistencia en obligaciones legales y fiscales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- Programas y equipo de cómputo actualizados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- Necesidades de compra de materias primas, pago de gastos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- Necesidades de adquisiciones de capital de trabajo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- Necesidades de liquidez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0" dirty="0">
                          <a:effectLst/>
                        </a:rPr>
                        <a:t> </a:t>
                      </a:r>
                      <a:endParaRPr lang="es-MX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605521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11977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r>
              <a:rPr lang="es-ES_tradnl" dirty="0" smtClean="0"/>
              <a:t>Conclusiones</a:t>
            </a:r>
            <a:endParaRPr lang="es-ES_tradn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87557" y="2060590"/>
            <a:ext cx="6800025" cy="491137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MX" i="1" dirty="0" smtClean="0"/>
              <a:t>Se determinan los elementos </a:t>
            </a:r>
            <a:r>
              <a:rPr lang="es-MX" i="1" dirty="0"/>
              <a:t>técnicos financieros de negocios evaluados en las </a:t>
            </a:r>
            <a:r>
              <a:rPr lang="es-MX" i="1" dirty="0" smtClean="0"/>
              <a:t>convocatorias que afectaron la competitividad interna de las  </a:t>
            </a:r>
            <a:r>
              <a:rPr lang="es-MX" i="1" dirty="0"/>
              <a:t>Mipymes de </a:t>
            </a:r>
            <a:r>
              <a:rPr lang="es-MX" i="1" dirty="0" smtClean="0"/>
              <a:t>Tabasco. </a:t>
            </a:r>
            <a:endParaRPr lang="es-MX" dirty="0"/>
          </a:p>
          <a:p>
            <a:pPr marL="0" indent="0">
              <a:buNone/>
            </a:pPr>
            <a:r>
              <a:rPr lang="es-MX" dirty="0" smtClean="0"/>
              <a:t>Su </a:t>
            </a:r>
            <a:r>
              <a:rPr lang="es-MX" dirty="0"/>
              <a:t>impacto esta referenciado en el plan de negocios, ya </a:t>
            </a:r>
            <a:r>
              <a:rPr lang="es-MX" dirty="0" smtClean="0"/>
              <a:t>que, </a:t>
            </a:r>
            <a:r>
              <a:rPr lang="es-MX" dirty="0"/>
              <a:t>en su elaboración existen elementos contables financieros que permiten demostrar la rentabilidad y productividad, </a:t>
            </a:r>
            <a:r>
              <a:rPr lang="es-MX" dirty="0" smtClean="0"/>
              <a:t>afectación laboral, </a:t>
            </a:r>
            <a:r>
              <a:rPr lang="es-MX" dirty="0"/>
              <a:t>proyecciones financieras y </a:t>
            </a:r>
            <a:r>
              <a:rPr lang="es-MX" dirty="0" smtClean="0"/>
              <a:t> determinación de </a:t>
            </a:r>
            <a:r>
              <a:rPr lang="es-MX" dirty="0"/>
              <a:t>la TIR y </a:t>
            </a:r>
            <a:r>
              <a:rPr lang="es-MX" dirty="0" smtClean="0"/>
              <a:t>VPN. </a:t>
            </a:r>
            <a:r>
              <a:rPr lang="es-MX" dirty="0"/>
              <a:t>L</a:t>
            </a:r>
            <a:r>
              <a:rPr lang="es-MX" dirty="0" smtClean="0"/>
              <a:t>os </a:t>
            </a:r>
            <a:r>
              <a:rPr lang="es-MX" dirty="0"/>
              <a:t>empresarios tienden a cometer errores </a:t>
            </a:r>
            <a:r>
              <a:rPr lang="es-MX" dirty="0" smtClean="0"/>
              <a:t>en </a:t>
            </a:r>
            <a:r>
              <a:rPr lang="es-MX" dirty="0"/>
              <a:t>estos indicadores. 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También </a:t>
            </a:r>
            <a:r>
              <a:rPr lang="es-MX" dirty="0"/>
              <a:t>se </a:t>
            </a:r>
            <a:r>
              <a:rPr lang="es-MX" dirty="0" smtClean="0"/>
              <a:t>transparenta </a:t>
            </a:r>
            <a:r>
              <a:rPr lang="es-MX" dirty="0"/>
              <a:t>que el recurso lo necesitan para solucionar problemas de operación y </a:t>
            </a:r>
            <a:r>
              <a:rPr lang="es-MX" dirty="0" smtClean="0"/>
              <a:t>liquidez, </a:t>
            </a:r>
            <a:r>
              <a:rPr lang="es-MX" dirty="0"/>
              <a:t>siendo su rentabilidad y productividad bajos. </a:t>
            </a:r>
            <a:endParaRPr lang="es-MX" dirty="0" smtClean="0"/>
          </a:p>
          <a:p>
            <a:pPr marL="0" indent="0"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64137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r>
              <a:rPr lang="es-ES_tradnl" dirty="0" smtClean="0"/>
              <a:t>Referencias</a:t>
            </a:r>
            <a:endParaRPr lang="es-ES_tradn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87557" y="2060590"/>
            <a:ext cx="6800025" cy="4911371"/>
          </a:xfrm>
        </p:spPr>
        <p:txBody>
          <a:bodyPr>
            <a:normAutofit/>
          </a:bodyPr>
          <a:lstStyle/>
          <a:p>
            <a:r>
              <a:rPr lang="es-MX" sz="1000" dirty="0"/>
              <a:t>Aragón, A., Rubio, A., Serna, A., y Chablé, J. (2010). Estrategia y competitividad empresarial: Un estudio en las MiPyMEs de Tabasco. </a:t>
            </a:r>
            <a:r>
              <a:rPr lang="es-MX" sz="1000" i="1" dirty="0"/>
              <a:t>Investigación y Ciencia</a:t>
            </a:r>
            <a:r>
              <a:rPr lang="es-MX" sz="1000" dirty="0"/>
              <a:t>, (47), 4–12. Recuperado de http://www.redalyc.org/articulo.oa?id=67413393002</a:t>
            </a:r>
          </a:p>
          <a:p>
            <a:r>
              <a:rPr lang="es-MX" sz="1000" dirty="0"/>
              <a:t>Botero, E., Garnica, D., y Soto, J. (2013). La competitividad financiera : un componente fundamental de la competitividad empresarial Financial competitiveness : a fundamental component of business competitiveness. </a:t>
            </a:r>
            <a:r>
              <a:rPr lang="es-MX" sz="1000" i="1" dirty="0"/>
              <a:t>Contexto</a:t>
            </a:r>
            <a:r>
              <a:rPr lang="es-MX" sz="1000" dirty="0"/>
              <a:t>, </a:t>
            </a:r>
            <a:r>
              <a:rPr lang="es-MX" sz="1000" i="1" dirty="0"/>
              <a:t>2</a:t>
            </a:r>
            <a:r>
              <a:rPr lang="es-MX" sz="1000" dirty="0"/>
              <a:t>, 141–157. Recuperado de http://web.b.ebscohost.com/ehost/pdfviewer/pdfviewer?vid=3&amp;sid=ac6045f0-d4e5-4fc7-b083-3f141d1d876b%40sessionmgr120</a:t>
            </a:r>
          </a:p>
          <a:p>
            <a:r>
              <a:rPr lang="es-MX" sz="1000" dirty="0"/>
              <a:t>Briozzo, A., Vigier, H., Castillo, N., Pesce, G., y Speroni, M. C. (2016). Decisiones de financiamiento en pymes : ¿existen diferencias y la forma legal ? en función del tamaño y la forma legal? </a:t>
            </a:r>
            <a:r>
              <a:rPr lang="es-MX" sz="1000" i="1" dirty="0"/>
              <a:t>Estudios Gerenciales</a:t>
            </a:r>
            <a:r>
              <a:rPr lang="es-MX" sz="1000" dirty="0"/>
              <a:t>, </a:t>
            </a:r>
            <a:r>
              <a:rPr lang="es-MX" sz="1000" i="1" dirty="0"/>
              <a:t>32</a:t>
            </a:r>
            <a:r>
              <a:rPr lang="es-MX" sz="1000" dirty="0"/>
              <a:t>(138), 71–81. Recuperado de www.diputados.gob.mx/LeyesBiblio/compila/pnd/PND_2013-2018_20may13.doc</a:t>
            </a:r>
          </a:p>
          <a:p>
            <a:r>
              <a:rPr lang="es-MX" sz="1000" dirty="0"/>
              <a:t>Castaño, C., y Arias, J. (2014). Análisis del desempeño financiero por regiones de Colombia 2009- 2012: un enfoque de evaluación de competitividad territorial. </a:t>
            </a:r>
            <a:r>
              <a:rPr lang="es-MX" sz="1000" i="1" dirty="0"/>
              <a:t>Revista Apuntes Del CENES</a:t>
            </a:r>
            <a:r>
              <a:rPr lang="es-MX" sz="1000" dirty="0"/>
              <a:t>, </a:t>
            </a:r>
            <a:r>
              <a:rPr lang="es-MX" sz="1000" i="1" dirty="0"/>
              <a:t>33</a:t>
            </a:r>
            <a:r>
              <a:rPr lang="es-MX" sz="1000" dirty="0"/>
              <a:t>(58), 189–216. Recuperado de https://www.redalyc.org/pdf/4795/479547210008.pdf</a:t>
            </a:r>
          </a:p>
          <a:p>
            <a:r>
              <a:rPr lang="es-ES" sz="1000" dirty="0"/>
              <a:t>Chablé, J., Ramírez, N., y López, E. (2014). </a:t>
            </a:r>
            <a:r>
              <a:rPr lang="es-ES" sz="1000" i="1" dirty="0"/>
              <a:t>Análisis de la evolución de la competitividad del sector empresarial de Tabasco. </a:t>
            </a:r>
            <a:r>
              <a:rPr lang="es-ES" sz="1000" dirty="0"/>
              <a:t>Villahermosa, Tabasco. Universidad Juárez Autónoma de Tabasco. </a:t>
            </a:r>
            <a:endParaRPr lang="es-MX" sz="1000" dirty="0"/>
          </a:p>
          <a:p>
            <a:r>
              <a:rPr lang="es-MX" sz="1000" dirty="0"/>
              <a:t>Echavarría, A., Morales, J., y Varela, L. (2007) </a:t>
            </a:r>
            <a:r>
              <a:rPr lang="es-MX" sz="1000" i="1" dirty="0"/>
              <a:t>Alternativas de financiamiento para las pequeñas y medianas empresas (PyMES) mexicanas</a:t>
            </a:r>
            <a:r>
              <a:rPr lang="es-MX" sz="1000" dirty="0"/>
              <a:t>. Recuperado de http://www.eumed.net/cursecon/ecolat/mx/2007/aes.htm</a:t>
            </a:r>
          </a:p>
          <a:p>
            <a:r>
              <a:rPr lang="es-MX" sz="1000" dirty="0"/>
              <a:t>Ibarra, M., Gónzalez, L., y Demuner, M. (2017). Competitividad empresarial de las pequeñas y medianas empresas manufactureras de Baja California Business competitiveness in the small and medium-sized medium enterprises of the manufacturing sector in Baja California. </a:t>
            </a:r>
            <a:r>
              <a:rPr lang="es-MX" sz="1000" i="1" dirty="0"/>
              <a:t>Estudios Fronterizos</a:t>
            </a:r>
            <a:r>
              <a:rPr lang="es-MX" sz="1000" dirty="0"/>
              <a:t>, </a:t>
            </a:r>
            <a:r>
              <a:rPr lang="es-MX" sz="1000" i="1" dirty="0"/>
              <a:t>18</a:t>
            </a:r>
            <a:r>
              <a:rPr lang="es-MX" sz="1000" dirty="0"/>
              <a:t>(35), 107–130. https://doi.org/10.21670/ref.2017.35.a06</a:t>
            </a:r>
          </a:p>
          <a:p>
            <a:r>
              <a:rPr lang="es-MX" sz="1000" dirty="0"/>
              <a:t>Instituto Nacional de Estadística y Geografía [INEGI]. (2014). Censos económicos 2014 Resumen de los resultados definitivos. </a:t>
            </a:r>
            <a:r>
              <a:rPr lang="es-MX" sz="1000" i="1" dirty="0"/>
              <a:t>INEGI</a:t>
            </a:r>
            <a:r>
              <a:rPr lang="es-MX" sz="1000" dirty="0"/>
              <a:t>, 1–16. Retrieved from http://www.beta.inegi.org.mx/contenidos/programas/ce/2014/doc/frrdf_ce2014.pdf</a:t>
            </a:r>
          </a:p>
          <a:p>
            <a:r>
              <a:rPr lang="es-MX" sz="1000" dirty="0"/>
              <a:t>Instituto Nacional del Emprendedor [INADEM]. (2016). Sectores estrategicos. Recuperado de https://www.inadem.gob.mx/sectores-estrategicos/ </a:t>
            </a:r>
          </a:p>
          <a:p>
            <a:pPr marL="0" indent="0">
              <a:buNone/>
            </a:pPr>
            <a:endParaRPr lang="es-ES_tradnl" sz="1000" dirty="0"/>
          </a:p>
        </p:txBody>
      </p:sp>
    </p:spTree>
    <p:extLst>
      <p:ext uri="{BB962C8B-B14F-4D97-AF65-F5344CB8AC3E}">
        <p14:creationId xmlns:p14="http://schemas.microsoft.com/office/powerpoint/2010/main" val="206740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r>
              <a:rPr lang="es-ES_tradnl" dirty="0" smtClean="0"/>
              <a:t>Referencias</a:t>
            </a:r>
            <a:endParaRPr lang="es-ES_tradn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87557" y="2060590"/>
            <a:ext cx="6800025" cy="4911371"/>
          </a:xfrm>
        </p:spPr>
        <p:txBody>
          <a:bodyPr>
            <a:normAutofit fontScale="40000" lnSpcReduction="20000"/>
          </a:bodyPr>
          <a:lstStyle/>
          <a:p>
            <a:r>
              <a:rPr lang="es-MX" dirty="0"/>
              <a:t>Lecuona, R. (2009). El financiamiento a las Pymes en México: La experiencia reciente. </a:t>
            </a:r>
            <a:r>
              <a:rPr lang="es-MX" i="1" dirty="0"/>
              <a:t>Economía, UNAM</a:t>
            </a:r>
            <a:r>
              <a:rPr lang="es-MX" dirty="0"/>
              <a:t>, </a:t>
            </a:r>
            <a:r>
              <a:rPr lang="es-MX" i="1" dirty="0"/>
              <a:t>6</a:t>
            </a:r>
            <a:r>
              <a:rPr lang="es-MX" dirty="0"/>
              <a:t>(17), 69–91. Recuperado de http://revistas.unam.mx/index.php/ecu/article/view/2975</a:t>
            </a:r>
          </a:p>
          <a:p>
            <a:r>
              <a:rPr lang="es-MX" dirty="0"/>
              <a:t>Mora-Riapira, E., Vera-Colina, M., y Melgarejo-Molina, Z. (2014). Planificación estratégica y niveles de competitividad de las Mipymes del sector comercio en Bogotá ଝ. </a:t>
            </a:r>
            <a:r>
              <a:rPr lang="es-MX" i="1" dirty="0"/>
              <a:t>Estudios Gerenciales</a:t>
            </a:r>
            <a:r>
              <a:rPr lang="es-MX" dirty="0"/>
              <a:t>, </a:t>
            </a:r>
            <a:r>
              <a:rPr lang="es-MX" i="1" dirty="0"/>
              <a:t>31</a:t>
            </a:r>
            <a:r>
              <a:rPr lang="es-MX" dirty="0"/>
              <a:t>, 79–87. Recuperado de http://www.elsevier.es/index.php?p=revista&amp;pRevista=pdf-simple&amp;pii=S0123592314001600&amp;r=354</a:t>
            </a:r>
          </a:p>
          <a:p>
            <a:r>
              <a:rPr lang="es-MX" dirty="0"/>
              <a:t>Morales, I. (2011). Las Pymes en México, entre la creación fallida y la destrucción creadora. </a:t>
            </a:r>
            <a:r>
              <a:rPr lang="es-MX" i="1" dirty="0"/>
              <a:t>Economía Informa</a:t>
            </a:r>
            <a:r>
              <a:rPr lang="es-MX" dirty="0"/>
              <a:t>, (366), 39–48. Recuperado de http://www.economia.unam.mx/publicaciones/econinforma/pdfs/366/06isaias.pdf</a:t>
            </a:r>
          </a:p>
          <a:p>
            <a:r>
              <a:rPr lang="es-MX" dirty="0"/>
              <a:t>Navas, J., Almodóvar, P., y Huerta P. (2004). </a:t>
            </a:r>
            <a:r>
              <a:rPr lang="es-MX" i="1" dirty="0"/>
              <a:t>Cuadernos de estudios empresariales</a:t>
            </a:r>
            <a:r>
              <a:rPr lang="es-MX" dirty="0"/>
              <a:t>. La Diversificación desde la Teoría de Recursos y Capacidades. (14). Recuperado de http://revistas.ucm.es/index.php/CESE/article/view/10456</a:t>
            </a:r>
          </a:p>
          <a:p>
            <a:r>
              <a:rPr lang="es-MX" dirty="0"/>
              <a:t>Padilla-Pérez, R., y Fenton, R. (2013). Financiamiento de la banca comercial para las micro, pequeñas y medianas empresas en México. </a:t>
            </a:r>
            <a:r>
              <a:rPr lang="es-MX" i="1" dirty="0"/>
              <a:t>Revista Cepal</a:t>
            </a:r>
            <a:r>
              <a:rPr lang="es-MX" dirty="0"/>
              <a:t>, (111), 7–21. Recuprado de https://repositorio.cepal.org/bitstream/handle/11362/35930/RVE111PadillaFenton_es.pdf?sequence=1&amp;isAllowed=y</a:t>
            </a:r>
          </a:p>
          <a:p>
            <a:r>
              <a:rPr lang="es-MX" dirty="0"/>
              <a:t>Paredes, A., Torralba, A., y Cruz, J. (2016). Las fuentes de financiemiento en las microempresas de Piuebla, México. The founding sources in SME’s of Puebla, Mexico Tec. </a:t>
            </a:r>
            <a:r>
              <a:rPr lang="es-MX" i="1" dirty="0"/>
              <a:t>Tec Empresarial</a:t>
            </a:r>
            <a:r>
              <a:rPr lang="es-MX" dirty="0"/>
              <a:t>, </a:t>
            </a:r>
            <a:r>
              <a:rPr lang="es-MX" i="1" dirty="0"/>
              <a:t>10</a:t>
            </a:r>
            <a:r>
              <a:rPr lang="es-MX" dirty="0"/>
              <a:t>(1), 19–28. Recuperado de https://dialnet.unirioja.es/servlet/articulo?codigo=5440780</a:t>
            </a:r>
          </a:p>
          <a:p>
            <a:r>
              <a:rPr lang="es-MX" dirty="0"/>
              <a:t>Rojas, P., Romero, S., y Sepúlveda, S. (2000). Algunos ejemplos de cómo medir la competitividad. </a:t>
            </a:r>
            <a:r>
              <a:rPr lang="es-MX" i="1" dirty="0"/>
              <a:t>IICA</a:t>
            </a:r>
            <a:r>
              <a:rPr lang="es-MX" dirty="0"/>
              <a:t>, (14). Recuperado de  http://repiica.iica.int/docs/B0241e/B0241e.pdf</a:t>
            </a:r>
          </a:p>
          <a:p>
            <a:r>
              <a:rPr lang="es-MX" dirty="0"/>
              <a:t>Saavedra, M. (2012). Una propuesta para la determinación de la competitividad en la pyme latinoamericana. </a:t>
            </a:r>
            <a:r>
              <a:rPr lang="es-MX" i="1" dirty="0"/>
              <a:t>Pensamiento y Gestión</a:t>
            </a:r>
            <a:r>
              <a:rPr lang="es-MX" dirty="0"/>
              <a:t>, (33), 93–124. Recuperado de https://www.redalyc.org/articulo.oa?id=64624867005</a:t>
            </a:r>
          </a:p>
          <a:p>
            <a:r>
              <a:rPr lang="es-MX" dirty="0"/>
              <a:t>Saavedra, M., y Milla, S. (2017). La competitividad de la Mipyme en el nivel micro : El caso de Querétaro, México. </a:t>
            </a:r>
            <a:r>
              <a:rPr lang="es-MX" i="1" dirty="0"/>
              <a:t>En Contexto</a:t>
            </a:r>
            <a:r>
              <a:rPr lang="es-MX" dirty="0"/>
              <a:t>, (December), 107–135. Recuperado de file:///C:/Users/hp/Downloads/CompetitividadMicroPYMEQueretaro.pdf</a:t>
            </a:r>
          </a:p>
          <a:p>
            <a:pPr marL="0" indent="0">
              <a:buNone/>
            </a:pPr>
            <a:endParaRPr lang="es-ES_tradnl" sz="1000" dirty="0"/>
          </a:p>
        </p:txBody>
      </p:sp>
    </p:spTree>
    <p:extLst>
      <p:ext uri="{BB962C8B-B14F-4D97-AF65-F5344CB8AC3E}">
        <p14:creationId xmlns:p14="http://schemas.microsoft.com/office/powerpoint/2010/main" val="3798926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r>
              <a:rPr lang="es-ES_tradnl" dirty="0" smtClean="0"/>
              <a:t>Referencias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2774482" y="1551435"/>
            <a:ext cx="6426173" cy="4911371"/>
          </a:xfrm>
        </p:spPr>
        <p:txBody>
          <a:bodyPr>
            <a:normAutofit fontScale="25000" lnSpcReduction="20000"/>
          </a:bodyPr>
          <a:lstStyle/>
          <a:p>
            <a:r>
              <a:rPr lang="es-MX" dirty="0"/>
              <a:t>Aragón, A., Rubio, A., Serna, A., y Chablé, J. (2010). Estrategia y competitividad empresarial: Un estudio en las MiPyMEs de Tabasco. </a:t>
            </a:r>
            <a:r>
              <a:rPr lang="es-MX" i="1" dirty="0"/>
              <a:t>Investigación y Ciencia</a:t>
            </a:r>
            <a:r>
              <a:rPr lang="es-MX" dirty="0"/>
              <a:t>, (47), 4–12. Recuperado de http://www.redalyc.org/articulo.oa?id=67413393002</a:t>
            </a:r>
          </a:p>
          <a:p>
            <a:r>
              <a:rPr lang="es-MX" dirty="0"/>
              <a:t>Botero, E., Garnica, D., y Soto, J. (2013). La competitividad financiera : un componente fundamental de la competitividad empresarial Financial competitiveness : a fundamental component of business competitiveness. </a:t>
            </a:r>
            <a:r>
              <a:rPr lang="es-MX" i="1" dirty="0"/>
              <a:t>Contexto</a:t>
            </a:r>
            <a:r>
              <a:rPr lang="es-MX" dirty="0"/>
              <a:t>, </a:t>
            </a:r>
            <a:r>
              <a:rPr lang="es-MX" i="1" dirty="0"/>
              <a:t>2</a:t>
            </a:r>
            <a:r>
              <a:rPr lang="es-MX" dirty="0"/>
              <a:t>, 141–157. Recuperado de http://web.b.ebscohost.com/ehost/pdfviewer/pdfviewer?vid=3&amp;sid=ac6045f0-d4e5-4fc7-b083-3f141d1d876b%40sessionmgr120</a:t>
            </a:r>
          </a:p>
          <a:p>
            <a:r>
              <a:rPr lang="es-MX" dirty="0"/>
              <a:t>Briozzo, A., Vigier, H., Castillo, N., Pesce, G., y Speroni, M. C. (2016). Decisiones de financiamiento en pymes : ¿existen diferencias y la forma legal ? en función del tamaño y la forma legal? </a:t>
            </a:r>
            <a:r>
              <a:rPr lang="es-MX" i="1" dirty="0"/>
              <a:t>Estudios Gerenciales</a:t>
            </a:r>
            <a:r>
              <a:rPr lang="es-MX" dirty="0"/>
              <a:t>, </a:t>
            </a:r>
            <a:r>
              <a:rPr lang="es-MX" i="1" dirty="0"/>
              <a:t>32</a:t>
            </a:r>
            <a:r>
              <a:rPr lang="es-MX" dirty="0"/>
              <a:t>(138), 71–81. Recuperado de www.diputados.gob.mx/LeyesBiblio/compila/pnd/PND_2013-2018_20may13.doc</a:t>
            </a:r>
          </a:p>
          <a:p>
            <a:r>
              <a:rPr lang="es-MX" dirty="0"/>
              <a:t>Castaño, C., y Arias, J. (2014). Análisis del desempeño financiero por regiones de Colombia 2009- 2012: un enfoque de evaluación de competitividad territorial. </a:t>
            </a:r>
            <a:r>
              <a:rPr lang="es-MX" i="1" dirty="0"/>
              <a:t>Revista Apuntes Del CENES</a:t>
            </a:r>
            <a:r>
              <a:rPr lang="es-MX" dirty="0"/>
              <a:t>, </a:t>
            </a:r>
            <a:r>
              <a:rPr lang="es-MX" i="1" dirty="0"/>
              <a:t>33</a:t>
            </a:r>
            <a:r>
              <a:rPr lang="es-MX" dirty="0"/>
              <a:t>(58), 189–216. Recuperado de https://www.redalyc.org/pdf/4795/479547210008.pdf</a:t>
            </a:r>
          </a:p>
          <a:p>
            <a:r>
              <a:rPr lang="es-ES" dirty="0"/>
              <a:t>Chablé, J., Ramírez, N., y López, E. (2014). </a:t>
            </a:r>
            <a:r>
              <a:rPr lang="es-ES" i="1" dirty="0"/>
              <a:t>Análisis de la evolución de la competitividad del sector empresarial de Tabasco. </a:t>
            </a:r>
            <a:r>
              <a:rPr lang="es-ES" dirty="0"/>
              <a:t>Villahermosa, Tabasco. Universidad Juárez Autónoma de Tabasco. </a:t>
            </a:r>
            <a:endParaRPr lang="es-MX" dirty="0"/>
          </a:p>
          <a:p>
            <a:r>
              <a:rPr lang="es-MX" dirty="0"/>
              <a:t>Echavarría, A., Morales, J., y Varela, L. (2007) </a:t>
            </a:r>
            <a:r>
              <a:rPr lang="es-MX" i="1" dirty="0"/>
              <a:t>Alternativas de financiamiento para las pequeñas y medianas empresas (PyMES) mexicanas</a:t>
            </a:r>
            <a:r>
              <a:rPr lang="es-MX" dirty="0"/>
              <a:t>. Recuperado de http://www.eumed.net/cursecon/ecolat/mx/2007/aes.htm</a:t>
            </a:r>
          </a:p>
          <a:p>
            <a:r>
              <a:rPr lang="es-MX" dirty="0"/>
              <a:t>Ibarra, M., Gónzalez, L., y Demuner, M. (2017). Competitividad empresarial de las pequeñas y medianas empresas manufactureras de Baja California Business competitiveness in the small and medium-sized medium enterprises of the manufacturing sector in Baja California. </a:t>
            </a:r>
            <a:r>
              <a:rPr lang="es-MX" i="1" dirty="0"/>
              <a:t>Estudios Fronterizos</a:t>
            </a:r>
            <a:r>
              <a:rPr lang="es-MX" dirty="0"/>
              <a:t>, </a:t>
            </a:r>
            <a:r>
              <a:rPr lang="es-MX" i="1" dirty="0"/>
              <a:t>18</a:t>
            </a:r>
            <a:r>
              <a:rPr lang="es-MX" dirty="0"/>
              <a:t>(35), 107–130. https://doi.org/10.21670/ref.2017.35.a06</a:t>
            </a:r>
          </a:p>
          <a:p>
            <a:r>
              <a:rPr lang="es-MX" dirty="0"/>
              <a:t>Instituto Nacional de Estadística y Geografía [INEGI]. (2014). Censos económicos 2014 Resumen de los resultados definitivos. </a:t>
            </a:r>
            <a:r>
              <a:rPr lang="es-MX" i="1" dirty="0"/>
              <a:t>INEGI</a:t>
            </a:r>
            <a:r>
              <a:rPr lang="es-MX" dirty="0"/>
              <a:t>, 1–16. Retrieved from http://www.beta.inegi.org.mx/contenidos/programas/ce/2014/doc/frrdf_ce2014.pdf</a:t>
            </a:r>
          </a:p>
          <a:p>
            <a:r>
              <a:rPr lang="es-MX" dirty="0"/>
              <a:t>Instituto Nacional del Emprendedor [INADEM]. (2016). Sectores estrategicos. Recuperado de https://www.inadem.gob.mx/sectores-estrategicos/ </a:t>
            </a:r>
          </a:p>
          <a:p>
            <a:r>
              <a:rPr lang="es-MX" dirty="0"/>
              <a:t>Lecuona, R. (2009). El financiamiento a las Pymes en México: La experiencia reciente. </a:t>
            </a:r>
            <a:r>
              <a:rPr lang="es-MX" i="1" dirty="0"/>
              <a:t>Economía, UNAM</a:t>
            </a:r>
            <a:r>
              <a:rPr lang="es-MX" dirty="0"/>
              <a:t>, </a:t>
            </a:r>
            <a:r>
              <a:rPr lang="es-MX" i="1" dirty="0"/>
              <a:t>6</a:t>
            </a:r>
            <a:r>
              <a:rPr lang="es-MX" dirty="0"/>
              <a:t>(17), 69–91. Recuperado de http://revistas.unam.mx/index.php/ecu/article/view/2975</a:t>
            </a:r>
          </a:p>
          <a:p>
            <a:r>
              <a:rPr lang="es-MX" dirty="0"/>
              <a:t>Mora-Riapira, E., Vera-Colina, M., y Melgarejo-Molina, Z. (2014). Planificación estratégica y niveles de competitividad de las Mipymes del sector comercio en Bogotá ଝ. </a:t>
            </a:r>
            <a:r>
              <a:rPr lang="es-MX" i="1" dirty="0"/>
              <a:t>Estudios Gerenciales</a:t>
            </a:r>
            <a:r>
              <a:rPr lang="es-MX" dirty="0"/>
              <a:t>, </a:t>
            </a:r>
            <a:r>
              <a:rPr lang="es-MX" i="1" dirty="0"/>
              <a:t>31</a:t>
            </a:r>
            <a:r>
              <a:rPr lang="es-MX" dirty="0"/>
              <a:t>, 79–87. Recuperado de http://www.elsevier.es/index.php?p=revista&amp;pRevista=pdf-simple&amp;pii=S0123592314001600&amp;r=354</a:t>
            </a:r>
          </a:p>
          <a:p>
            <a:r>
              <a:rPr lang="es-MX" dirty="0"/>
              <a:t>Morales, I. (2011). Las Pymes en México, entre la creación fallida y la destrucción creadora. </a:t>
            </a:r>
            <a:r>
              <a:rPr lang="es-MX" i="1" dirty="0"/>
              <a:t>Economía Informa</a:t>
            </a:r>
            <a:r>
              <a:rPr lang="es-MX" dirty="0"/>
              <a:t>, (366), 39–48. Recuperado de http://www.economia.unam.mx/publicaciones/econinforma/pdfs/366/06isaias.pdf</a:t>
            </a:r>
          </a:p>
          <a:p>
            <a:r>
              <a:rPr lang="es-MX" dirty="0"/>
              <a:t>Navas, J., Almodóvar, P., y Huerta P. (2004). </a:t>
            </a:r>
            <a:r>
              <a:rPr lang="es-MX" i="1" dirty="0"/>
              <a:t>Cuadernos de estudios empresariales</a:t>
            </a:r>
            <a:r>
              <a:rPr lang="es-MX" dirty="0"/>
              <a:t>. La Diversificación desde la Teoría de Recursos y Capacidades. (14). Recuperado de http://revistas.ucm.es/index.php/CESE/article/view/10456</a:t>
            </a:r>
          </a:p>
          <a:p>
            <a:r>
              <a:rPr lang="es-MX" dirty="0"/>
              <a:t>Padilla-Pérez, R., y Fenton, R. (2013). Financiamiento de la banca comercial para las micro, pequeñas y medianas empresas en México. </a:t>
            </a:r>
            <a:r>
              <a:rPr lang="es-MX" i="1" dirty="0"/>
              <a:t>Revista Cepal</a:t>
            </a:r>
            <a:r>
              <a:rPr lang="es-MX" dirty="0"/>
              <a:t>, (111), 7–21. Recuprado de https://repositorio.cepal.org/bitstream/handle/11362/35930/RVE111PadillaFenton_es.pdf?sequence=1&amp;isAllowed=y</a:t>
            </a:r>
          </a:p>
          <a:p>
            <a:r>
              <a:rPr lang="es-MX" dirty="0"/>
              <a:t>Paredes, A., Torralba, A., y Cruz, J. (2016). Las fuentes de financiemiento en las microempresas de Piuebla, México. The founding sources in SME’s of Puebla, Mexico Tec. </a:t>
            </a:r>
            <a:r>
              <a:rPr lang="es-MX" i="1" dirty="0"/>
              <a:t>Tec Empresarial</a:t>
            </a:r>
            <a:r>
              <a:rPr lang="es-MX" dirty="0"/>
              <a:t>, </a:t>
            </a:r>
            <a:r>
              <a:rPr lang="es-MX" i="1" dirty="0"/>
              <a:t>10</a:t>
            </a:r>
            <a:r>
              <a:rPr lang="es-MX" dirty="0"/>
              <a:t>(1), 19–28. Recuperado de https://dialnet.unirioja.es/servlet/articulo?codigo=5440780</a:t>
            </a:r>
          </a:p>
          <a:p>
            <a:r>
              <a:rPr lang="es-MX" b="1" dirty="0" smtClean="0"/>
              <a:t> </a:t>
            </a: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104936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77387" y="810492"/>
            <a:ext cx="6800025" cy="6826488"/>
          </a:xfrm>
        </p:spPr>
        <p:txBody>
          <a:bodyPr>
            <a:normAutofit fontScale="32500" lnSpcReduction="20000"/>
          </a:bodyPr>
          <a:lstStyle/>
          <a:p>
            <a:r>
              <a:rPr lang="es-MX" dirty="0"/>
              <a:t>Rojas, P., Romero, S., y Sepúlveda, S. (2000). Algunos ejemplos de cómo medir la competitividad. </a:t>
            </a:r>
            <a:r>
              <a:rPr lang="es-MX" i="1" dirty="0"/>
              <a:t>IICA</a:t>
            </a:r>
            <a:r>
              <a:rPr lang="es-MX" dirty="0"/>
              <a:t>, (14). Recuperado de  http://repiica.iica.int/docs/B0241e/B0241e.pdf</a:t>
            </a:r>
          </a:p>
          <a:p>
            <a:r>
              <a:rPr lang="es-MX" dirty="0"/>
              <a:t>Saavedra, M. (2012). Una propuesta para la determinación de la competitividad en la pyme latinoamericana. </a:t>
            </a:r>
            <a:r>
              <a:rPr lang="es-MX" i="1" dirty="0"/>
              <a:t>Pensamiento y Gestión</a:t>
            </a:r>
            <a:r>
              <a:rPr lang="es-MX" dirty="0"/>
              <a:t>, (33), 93–124. Recuperado de https://www.redalyc.org/articulo.oa?id=64624867005</a:t>
            </a:r>
          </a:p>
          <a:p>
            <a:r>
              <a:rPr lang="es-MX" dirty="0"/>
              <a:t>Saavedra, M., y Milla, S. (2017). La competitividad de la Mipyme en el nivel micro : El caso de Querétaro, México. </a:t>
            </a:r>
            <a:r>
              <a:rPr lang="es-MX" i="1" dirty="0"/>
              <a:t>En Contexto</a:t>
            </a:r>
            <a:r>
              <a:rPr lang="es-MX" dirty="0"/>
              <a:t>, (December), 107–135. Recuperado de file:///C:/Users/hp/Downloads/CompetitividadMicroPYMEQueretaro.pdf</a:t>
            </a:r>
          </a:p>
          <a:p>
            <a:r>
              <a:rPr lang="es-MX" dirty="0"/>
              <a:t>Saavedra, M., Milla, S., y Tapia, B. (2013). Determinación de la competitividad de la PYME en el nivel micro: El caso de del Distrito Federal, México. Determining the competitiveness of SMEs in the micro level: The case of the Federal District, Mexico. </a:t>
            </a:r>
            <a:r>
              <a:rPr lang="es-MX" i="1" dirty="0"/>
              <a:t>Revista FIR</a:t>
            </a:r>
            <a:r>
              <a:rPr lang="es-MX" dirty="0"/>
              <a:t>, </a:t>
            </a:r>
            <a:r>
              <a:rPr lang="es-MX" i="1" dirty="0"/>
              <a:t>2</a:t>
            </a:r>
            <a:r>
              <a:rPr lang="es-MX" dirty="0"/>
              <a:t>(4), 18–32. https://doi.org/10.15558/fir.v2i4.38</a:t>
            </a:r>
          </a:p>
          <a:p>
            <a:r>
              <a:rPr lang="es-MX" dirty="0"/>
              <a:t>Secretaria de Economía. (2009). Acuerdo por el que se establece la estratificación de las micro, pequeñas y medianas empresas, Diario Oficial de la Federación 30 de Junio de 2009. </a:t>
            </a:r>
            <a:r>
              <a:rPr lang="es-MX" i="1" dirty="0"/>
              <a:t>Diario Oficial de La Federación</a:t>
            </a:r>
            <a:r>
              <a:rPr lang="es-MX" dirty="0"/>
              <a:t>, D. Of. la Fed. Recuperado de https://www.gob.mx/cms/uploads/attachment/file/50882/A539.pdf</a:t>
            </a:r>
          </a:p>
          <a:p>
            <a:r>
              <a:rPr lang="es-MX" dirty="0"/>
              <a:t>Secretaría de Economía. (2013). Programa de desarrollo innovador 2013-2018. </a:t>
            </a:r>
            <a:r>
              <a:rPr lang="es-MX" i="1" dirty="0"/>
              <a:t>Gobierno de La República</a:t>
            </a:r>
            <a:r>
              <a:rPr lang="es-MX" dirty="0"/>
              <a:t>, 9–85. Recuperado de https://www.economia.gob.mx/files/prodeinn/Programa_de_Desarrollo_Innovador2013-2018.pdf</a:t>
            </a:r>
          </a:p>
          <a:p>
            <a:r>
              <a:rPr lang="es-MX" dirty="0"/>
              <a:t>Secretaría de Economía. (2016a). Diagnóstico 2016 del Fondo Nacional Emprendedor. </a:t>
            </a:r>
            <a:r>
              <a:rPr lang="es-MX" i="1" dirty="0"/>
              <a:t>Instituto Nacional Emprendedor</a:t>
            </a:r>
            <a:r>
              <a:rPr lang="es-MX" dirty="0"/>
              <a:t>, 4–97. Recuperado de https://www.inadem.gob.mx/wp-content/uploads/2017/02/Diagnóstico_FNE-2016.pdf</a:t>
            </a:r>
          </a:p>
          <a:p>
            <a:r>
              <a:rPr lang="es-MX" dirty="0"/>
              <a:t>Secretaría de Economía. (2016b). II Informe trimestral 2016 de los programas sujetos a reglas de operación y de otros subsidios, 1–1284. Recuperado de http://gaceta.diputados.gob.mx/PDF/63/2016/ago/20160802-SE2oInfTrim2016PE.pdf</a:t>
            </a:r>
          </a:p>
          <a:p>
            <a:r>
              <a:rPr lang="es-MX" dirty="0"/>
              <a:t>Secretaría de Economía. (2016c). Informe 2016. </a:t>
            </a:r>
            <a:r>
              <a:rPr lang="es-MX" i="1" dirty="0"/>
              <a:t>Coordinación General de Delegaciones Federales</a:t>
            </a:r>
            <a:r>
              <a:rPr lang="es-MX" dirty="0"/>
              <a:t>, 2–19. Recuperado de https://www.gob.mx/cms/uploads/attachment/file/189378/Informe_Actividades_2016_TABASCO.pdf</a:t>
            </a:r>
          </a:p>
          <a:p>
            <a:r>
              <a:rPr lang="es-MX" dirty="0"/>
              <a:t>Secretaría de Economía. (2016d). Reglas de Operación del Fondo Nacional Emprendedor para el ejercicio fiscal 2017. </a:t>
            </a:r>
            <a:r>
              <a:rPr lang="es-MX" i="1" dirty="0"/>
              <a:t>Diario Oficial de La Federación</a:t>
            </a:r>
            <a:r>
              <a:rPr lang="es-MX" dirty="0"/>
              <a:t>, Quinta sección. Recuperado de https://tutoriales.inadem.gob.mx/_inadem_cms/imagenes/ROP2017.pdf</a:t>
            </a:r>
          </a:p>
          <a:p>
            <a:r>
              <a:rPr lang="es-MX" dirty="0"/>
              <a:t>Secretaría de Gobernación. (2013). Plan Nacional de Desarrollo 2013-2018. Recuperado de mwww.diputados.gob.mx/LeyesBiblio/compila/pnd/PND_2013-2018_20may13.doc</a:t>
            </a:r>
          </a:p>
          <a:p>
            <a:r>
              <a:rPr lang="es-ES" dirty="0"/>
              <a:t>Vallejo, P. (2003)</a:t>
            </a:r>
            <a:r>
              <a:rPr lang="es-ES" i="1" dirty="0"/>
              <a:t> Competencia y estrategia empresarial. </a:t>
            </a:r>
            <a:r>
              <a:rPr lang="es-ES" dirty="0"/>
              <a:t>Bogotá: Pontificia Universidad Javeriana. </a:t>
            </a:r>
            <a:endParaRPr lang="es-MX" dirty="0"/>
          </a:p>
          <a:p>
            <a:r>
              <a:rPr lang="es-MX" dirty="0"/>
              <a:t>Velázquez, G., Cerón, I., y Rodríguez, C. (2016). Importancia y participación de las MIPYMES en la economía mexicana. </a:t>
            </a:r>
            <a:r>
              <a:rPr lang="es-MX" i="1" dirty="0"/>
              <a:t>Recher.Ches En Sciences de Gestion-Management Sciences-Ciencias de Gestión</a:t>
            </a:r>
            <a:r>
              <a:rPr lang="es-MX" dirty="0"/>
              <a:t>, (114), 45–75. Recuperado de http://web.b.ebscohost.com/ehost/pdfviewer/pdfviewer?vid=4&amp;sid=252c8688-28ed-45c2-a33b-b187fc4f9a33%40sessionmgr104</a:t>
            </a:r>
          </a:p>
          <a:p>
            <a:r>
              <a:rPr lang="es-MX" dirty="0"/>
              <a:t>Wernerfelt, B. (1984). A Resource-based View of the Firm. </a:t>
            </a:r>
            <a:r>
              <a:rPr lang="es-MX" i="1" dirty="0"/>
              <a:t>Strategic Management Journal, 5</a:t>
            </a:r>
            <a:r>
              <a:rPr lang="es-MX" dirty="0"/>
              <a:t>(2), 171-180.</a:t>
            </a:r>
          </a:p>
          <a:p>
            <a:r>
              <a:rPr lang="es-MX" dirty="0"/>
              <a:t>Zapata, E. (2004). Las PyMES y su problemática empresarial. Análisis de casos. </a:t>
            </a:r>
            <a:r>
              <a:rPr lang="es-MX" i="1" dirty="0"/>
              <a:t>Revista Escuela de Administración de Negocios</a:t>
            </a:r>
            <a:r>
              <a:rPr lang="es-MX" dirty="0"/>
              <a:t>, (52), 119–135. Recuperado de https://www.redalyc.org/articulo.oa?id=20605209</a:t>
            </a:r>
          </a:p>
          <a:p>
            <a:r>
              <a:rPr lang="es-MX" dirty="0"/>
              <a:t>Zulima, A. (2010). Hacer de la necesidad virtud: los recursos de las PYMES. </a:t>
            </a:r>
            <a:r>
              <a:rPr lang="es-MX" i="1" dirty="0"/>
              <a:t>Economía Industrial</a:t>
            </a:r>
            <a:r>
              <a:rPr lang="es-MX" dirty="0"/>
              <a:t>, 53–64. Recuperado de https://dialnet.unirioja.es/servlet/articulo?codigo=3197428</a:t>
            </a:r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9035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endParaRPr lang="es-ES_tradnl" dirty="0"/>
          </a:p>
        </p:txBody>
      </p:sp>
      <p:pic>
        <p:nvPicPr>
          <p:cNvPr id="5" name="Picture 2" descr="Resultado de imagen para gracia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469" y="2348201"/>
            <a:ext cx="54102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078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Contabilidad, Auditoría, Fiscal, Finanzas y Economía</a:t>
            </a:r>
            <a:r>
              <a:rPr lang="es-MX" dirty="0"/>
              <a:t/>
            </a:r>
            <a:br>
              <a:rPr lang="es-MX" dirty="0"/>
            </a:b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959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persona, interior, pared, sujetando&#10;&#10;&#10;&#10;Descripción generada automáticamente">
            <a:extLst>
              <a:ext uri="{FF2B5EF4-FFF2-40B4-BE49-F238E27FC236}">
                <a16:creationId xmlns:a16="http://schemas.microsoft.com/office/drawing/2014/main" id="{FE3D0708-34C1-DE43-886A-8E98F253A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97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dirty="0" smtClean="0"/>
              <a:t>Introducción </a:t>
            </a:r>
            <a:endParaRPr lang="es-ES_tradnl" dirty="0"/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89722269"/>
              </p:ext>
            </p:extLst>
          </p:nvPr>
        </p:nvGraphicFramePr>
        <p:xfrm>
          <a:off x="2587625" y="2334316"/>
          <a:ext cx="7211002" cy="5604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3849227" y="1687985"/>
            <a:ext cx="5569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Financiamiento externo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35460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dirty="0" smtClean="0"/>
              <a:t>Introducción </a:t>
            </a:r>
            <a:endParaRPr lang="es-ES_tradnl" dirty="0"/>
          </a:p>
        </p:txBody>
      </p:sp>
      <p:pic>
        <p:nvPicPr>
          <p:cNvPr id="12" name="Marcador de contenido 11" descr="Cálculo de Operaciones Financieras de Crédito: Bienvenida ...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951" y="2043491"/>
            <a:ext cx="935249" cy="788730"/>
          </a:xfrm>
        </p:spPr>
      </p:pic>
      <p:pic>
        <p:nvPicPr>
          <p:cNvPr id="5" name="Imagen 4" descr="Ilustración gratis: &lt;strong&gt;Pregunta&lt;/strong&gt;, Mark, Símbolo, Signo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527" y="1908288"/>
            <a:ext cx="834126" cy="78873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6" name="2 Diagrama"/>
          <p:cNvGraphicFramePr/>
          <p:nvPr>
            <p:extLst>
              <p:ext uri="{D42A27DB-BD31-4B8C-83A1-F6EECF244321}">
                <p14:modId xmlns:p14="http://schemas.microsoft.com/office/powerpoint/2010/main" val="762657186"/>
              </p:ext>
            </p:extLst>
          </p:nvPr>
        </p:nvGraphicFramePr>
        <p:xfrm>
          <a:off x="4007767" y="1908288"/>
          <a:ext cx="4313075" cy="1847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Subtítulo 13"/>
          <p:cNvSpPr txBox="1">
            <a:spLocks/>
          </p:cNvSpPr>
          <p:nvPr/>
        </p:nvSpPr>
        <p:spPr>
          <a:xfrm>
            <a:off x="2608646" y="4004278"/>
            <a:ext cx="3363851" cy="30215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52009" indent="-252009" algn="l" defTabSz="1008035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0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6026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043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4060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8078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2095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6112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80130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4147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dirty="0"/>
              <a:t>¿Cuáles son los principales elementos de competitividad contable financiero que limitaron a las Mipymes, en el acceso a los programas del Fondo Nacional emprendedor para obtener los apoyos federales en el estado de Tabasco, 2016?</a:t>
            </a:r>
          </a:p>
        </p:txBody>
      </p:sp>
      <p:sp>
        <p:nvSpPr>
          <p:cNvPr id="13" name="Subtítulo 13"/>
          <p:cNvSpPr txBox="1">
            <a:spLocks/>
          </p:cNvSpPr>
          <p:nvPr/>
        </p:nvSpPr>
        <p:spPr>
          <a:xfrm>
            <a:off x="6164304" y="4004278"/>
            <a:ext cx="3363851" cy="30215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>
            <a:noAutofit/>
          </a:bodyPr>
          <a:lstStyle>
            <a:lvl1pPr marL="252009" indent="-252009" algn="l" defTabSz="1008035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0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6026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043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4060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8078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2095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6112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80130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4147" indent="-252009" algn="l" defTabSz="1008035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Evaluar los efectos que produce la gestión empresarial en la estrategia de competitividad de las </a:t>
            </a:r>
            <a:r>
              <a:rPr lang="es-MX" sz="2000" dirty="0" err="1">
                <a:latin typeface="Arial" panose="020B0604020202020204" pitchFamily="34" charset="0"/>
                <a:cs typeface="Arial" panose="020B0604020202020204" pitchFamily="34" charset="0"/>
              </a:rPr>
              <a:t>PyMES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 del sector comercio al por menor del municipio de Centro Tabasco,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para su crecimiento y permanencia en el mercado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609475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r>
              <a:rPr lang="es-ES_tradnl" dirty="0" smtClean="0"/>
              <a:t>Introducción</a:t>
            </a:r>
            <a:endParaRPr lang="es-ES_tradn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87557" y="2060590"/>
            <a:ext cx="6800025" cy="4911371"/>
          </a:xfrm>
        </p:spPr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Hipótesis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Si </a:t>
            </a:r>
            <a:r>
              <a:rPr lang="es-MX" dirty="0"/>
              <a:t>los variables de competitividad son alcanzables, las Mipymes podrán obtener los recursos públicos. </a:t>
            </a:r>
          </a:p>
          <a:p>
            <a:pPr marL="0" indent="0">
              <a:buNone/>
            </a:pPr>
            <a:endParaRPr lang="es-ES_tradnl" dirty="0"/>
          </a:p>
        </p:txBody>
      </p:sp>
      <p:sp>
        <p:nvSpPr>
          <p:cNvPr id="3" name="AutoShape 2" descr="Resultado de imagen para imagenes de hipotesi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6" name="AutoShape 4" descr="Resultado de imagen para imagenes de hipotesi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97700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dirty="0" smtClean="0"/>
              <a:t>Revisión de la literatura</a:t>
            </a:r>
            <a:endParaRPr lang="es-ES_tradnl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62626194"/>
              </p:ext>
            </p:extLst>
          </p:nvPr>
        </p:nvGraphicFramePr>
        <p:xfrm>
          <a:off x="2568135" y="1869663"/>
          <a:ext cx="6799263" cy="5369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 descr="Resultado de imagen para imagenes de revision de la literatura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9" t="38398" r="21245" b="14433"/>
          <a:stretch/>
        </p:blipFill>
        <p:spPr bwMode="auto">
          <a:xfrm>
            <a:off x="9069017" y="0"/>
            <a:ext cx="965425" cy="866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686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r>
              <a:rPr lang="es-ES_tradnl" dirty="0" smtClean="0"/>
              <a:t>Revisión de la literatura</a:t>
            </a:r>
            <a:endParaRPr lang="es-ES_tradnl" dirty="0"/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10255022"/>
              </p:ext>
            </p:extLst>
          </p:nvPr>
        </p:nvGraphicFramePr>
        <p:xfrm>
          <a:off x="2587625" y="1604472"/>
          <a:ext cx="6799264" cy="5943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99816">
                  <a:extLst>
                    <a:ext uri="{9D8B030D-6E8A-4147-A177-3AD203B41FA5}">
                      <a16:colId xmlns:a16="http://schemas.microsoft.com/office/drawing/2014/main" val="4011329555"/>
                    </a:ext>
                  </a:extLst>
                </a:gridCol>
                <a:gridCol w="1790086">
                  <a:extLst>
                    <a:ext uri="{9D8B030D-6E8A-4147-A177-3AD203B41FA5}">
                      <a16:colId xmlns:a16="http://schemas.microsoft.com/office/drawing/2014/main" val="1259977676"/>
                    </a:ext>
                  </a:extLst>
                </a:gridCol>
                <a:gridCol w="1609546">
                  <a:extLst>
                    <a:ext uri="{9D8B030D-6E8A-4147-A177-3AD203B41FA5}">
                      <a16:colId xmlns:a16="http://schemas.microsoft.com/office/drawing/2014/main" val="11249128"/>
                    </a:ext>
                  </a:extLst>
                </a:gridCol>
                <a:gridCol w="1699816">
                  <a:extLst>
                    <a:ext uri="{9D8B030D-6E8A-4147-A177-3AD203B41FA5}">
                      <a16:colId xmlns:a16="http://schemas.microsoft.com/office/drawing/2014/main" val="5673738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400" kern="1200" dirty="0" smtClean="0">
                          <a:effectLst/>
                        </a:rPr>
                        <a:t>Botero, Garnica, y Soto (2013)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kern="1200" dirty="0" smtClean="0">
                          <a:effectLst/>
                        </a:rPr>
                        <a:t>Castaño y Arias (2014)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kern="1200" dirty="0" smtClean="0">
                          <a:effectLst/>
                        </a:rPr>
                        <a:t>(Aragón, Rubio, Serna, &amp; Chablé, 2010; Ibarra et al., 2017; Saavedra, Milla, &amp; Tapia, 2013)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effectLst/>
                        </a:rPr>
                        <a:t>Chablé, Ramírez y López (2014) </a:t>
                      </a:r>
                      <a:endParaRPr lang="es-MX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2638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kern="1200" dirty="0" smtClean="0">
                          <a:effectLst/>
                        </a:rPr>
                        <a:t>Establecen (ICFE)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kern="1200" dirty="0" smtClean="0">
                          <a:effectLst/>
                        </a:rPr>
                        <a:t>Análisis financiero integral de las empresas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kern="1200" dirty="0" smtClean="0">
                          <a:effectLst/>
                        </a:rPr>
                        <a:t>Técnicas económicas financieras y contables</a:t>
                      </a:r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9355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kern="1200" dirty="0" smtClean="0">
                          <a:effectLst/>
                        </a:rPr>
                        <a:t>- Análisis discriminante de Altman</a:t>
                      </a:r>
                    </a:p>
                    <a:p>
                      <a:r>
                        <a:rPr lang="es-MX" sz="1600" kern="1200" dirty="0" smtClean="0">
                          <a:effectLst/>
                        </a:rPr>
                        <a:t>- Flujos de caja libre  (liquidez) </a:t>
                      </a:r>
                    </a:p>
                    <a:p>
                      <a:r>
                        <a:rPr lang="es-MX" sz="1600" kern="1200" dirty="0" smtClean="0">
                          <a:effectLst/>
                        </a:rPr>
                        <a:t>- Sistema de información contable y financiero</a:t>
                      </a:r>
                    </a:p>
                    <a:p>
                      <a:r>
                        <a:rPr lang="es-MX" sz="1600" kern="1200" dirty="0" smtClean="0">
                          <a:effectLst/>
                        </a:rPr>
                        <a:t>-</a:t>
                      </a:r>
                      <a:r>
                        <a:rPr lang="es-MX" sz="1600" kern="1200" baseline="0" dirty="0" smtClean="0">
                          <a:effectLst/>
                        </a:rPr>
                        <a:t> </a:t>
                      </a:r>
                      <a:r>
                        <a:rPr lang="es-MX" sz="1600" kern="1200" dirty="0" smtClean="0">
                          <a:effectLst/>
                        </a:rPr>
                        <a:t>Valor Económico Agregado (EVA) para medir la rentabilidad</a:t>
                      </a:r>
                    </a:p>
                    <a:p>
                      <a:r>
                        <a:rPr lang="es-MX" sz="1600" dirty="0" smtClean="0"/>
                        <a:t>- Presupuestos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MX" sz="1600" kern="1200" dirty="0" smtClean="0">
                          <a:effectLst/>
                        </a:rPr>
                        <a:t>Liquidez 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sz="1600" kern="1200" dirty="0" smtClean="0">
                          <a:effectLst/>
                        </a:rPr>
                        <a:t>Rentabilidad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sz="1600" kern="1200" dirty="0" smtClean="0">
                          <a:effectLst/>
                        </a:rPr>
                        <a:t>Endeudamiento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kern="1200" dirty="0" smtClean="0">
                          <a:effectLst/>
                        </a:rPr>
                        <a:t>- Estructura de costos</a:t>
                      </a:r>
                    </a:p>
                    <a:p>
                      <a:r>
                        <a:rPr lang="es-MX" sz="1600" kern="1200" dirty="0" smtClean="0">
                          <a:effectLst/>
                        </a:rPr>
                        <a:t>- Margen de ganancias</a:t>
                      </a:r>
                    </a:p>
                    <a:p>
                      <a:r>
                        <a:rPr lang="es-MX" sz="1600" kern="1200" dirty="0" smtClean="0">
                          <a:effectLst/>
                        </a:rPr>
                        <a:t>- Planeación y administración financiera</a:t>
                      </a:r>
                    </a:p>
                    <a:p>
                      <a:r>
                        <a:rPr lang="es-MX" sz="1600" kern="1200" dirty="0" smtClean="0">
                          <a:effectLst/>
                        </a:rPr>
                        <a:t>- Estrategias fiscales</a:t>
                      </a:r>
                    </a:p>
                    <a:p>
                      <a:r>
                        <a:rPr lang="es-MX" sz="1600" kern="1200" dirty="0" smtClean="0">
                          <a:effectLst/>
                        </a:rPr>
                        <a:t>- Pago de impuestos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kern="1200" dirty="0" smtClean="0">
                          <a:effectLst/>
                        </a:rPr>
                        <a:t>Presupuesto de ingresos y gastos anuales</a:t>
                      </a:r>
                    </a:p>
                    <a:p>
                      <a:r>
                        <a:rPr lang="es-ES" sz="1600" kern="1200" dirty="0" smtClean="0">
                          <a:effectLst/>
                        </a:rPr>
                        <a:t> </a:t>
                      </a:r>
                    </a:p>
                    <a:p>
                      <a:r>
                        <a:rPr lang="es-ES" sz="1600" kern="1200" dirty="0" smtClean="0">
                          <a:effectLst/>
                        </a:rPr>
                        <a:t>Análisis de la situación financiera </a:t>
                      </a:r>
                    </a:p>
                    <a:p>
                      <a:endParaRPr lang="es-ES" sz="1600" kern="1200" dirty="0" smtClean="0">
                        <a:effectLst/>
                      </a:endParaRPr>
                    </a:p>
                    <a:p>
                      <a:r>
                        <a:rPr lang="es-ES" sz="1600" kern="1200" dirty="0" smtClean="0">
                          <a:effectLst/>
                        </a:rPr>
                        <a:t>Control del sistema de contabilidad de costos</a:t>
                      </a:r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306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5207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r>
              <a:rPr lang="es-ES_tradnl" dirty="0" smtClean="0"/>
              <a:t>Metodología </a:t>
            </a:r>
            <a:endParaRPr lang="es-ES_tradnl" dirty="0"/>
          </a:p>
        </p:txBody>
      </p:sp>
      <p:pic>
        <p:nvPicPr>
          <p:cNvPr id="5" name="Imagen 4" descr="Resultado de imagen para imagenes de metodolog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6" t="8193" r="46338" b="40370"/>
          <a:stretch/>
        </p:blipFill>
        <p:spPr bwMode="auto">
          <a:xfrm>
            <a:off x="8026401" y="145328"/>
            <a:ext cx="1646036" cy="15017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6" name="2 Diagrama"/>
          <p:cNvGraphicFramePr/>
          <p:nvPr>
            <p:extLst>
              <p:ext uri="{D42A27DB-BD31-4B8C-83A1-F6EECF244321}">
                <p14:modId xmlns:p14="http://schemas.microsoft.com/office/powerpoint/2010/main" val="2550591645"/>
              </p:ext>
            </p:extLst>
          </p:nvPr>
        </p:nvGraphicFramePr>
        <p:xfrm>
          <a:off x="2293422" y="1717964"/>
          <a:ext cx="7198686" cy="4036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75262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r>
              <a:rPr lang="es-ES_tradnl" dirty="0" smtClean="0"/>
              <a:t>Metodología</a:t>
            </a:r>
            <a:endParaRPr lang="es-ES_tradnl" dirty="0"/>
          </a:p>
        </p:txBody>
      </p:sp>
      <p:pic>
        <p:nvPicPr>
          <p:cNvPr id="3" name="Marcador de contenido 2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262390" y="2420863"/>
            <a:ext cx="5614732" cy="296439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363013" y="5920338"/>
            <a:ext cx="6048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sz="1600" dirty="0"/>
              <a:t>Institución Nacional del Emprendedor (INADEM, por medio de las incubadoras)</a:t>
            </a:r>
          </a:p>
          <a:p>
            <a:pPr lvl="0"/>
            <a:r>
              <a:rPr lang="es-MX" sz="1600" dirty="0"/>
              <a:t>Secretaria de Economía.  </a:t>
            </a:r>
          </a:p>
          <a:p>
            <a:pPr lvl="0"/>
            <a:r>
              <a:rPr lang="es-MX" sz="1600" dirty="0"/>
              <a:t>Secretaría de Desarrollo Económico y Turismo</a:t>
            </a:r>
          </a:p>
        </p:txBody>
      </p:sp>
      <p:sp>
        <p:nvSpPr>
          <p:cNvPr id="6" name="Flecha derecha 5"/>
          <p:cNvSpPr/>
          <p:nvPr/>
        </p:nvSpPr>
        <p:spPr>
          <a:xfrm>
            <a:off x="2910432" y="3232727"/>
            <a:ext cx="387927" cy="314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3068426" y="1933743"/>
            <a:ext cx="2624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Población</a:t>
            </a:r>
            <a:endParaRPr lang="es-MX" sz="2400" dirty="0"/>
          </a:p>
        </p:txBody>
      </p:sp>
      <p:sp>
        <p:nvSpPr>
          <p:cNvPr id="8" name="CuadroTexto 7"/>
          <p:cNvSpPr txBox="1"/>
          <p:nvPr/>
        </p:nvSpPr>
        <p:spPr>
          <a:xfrm>
            <a:off x="3262390" y="5504873"/>
            <a:ext cx="1789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Muestra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0199918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1006</TotalTime>
  <Words>1414</Words>
  <Application>Microsoft Office PowerPoint</Application>
  <PresentationFormat>Personalizado</PresentationFormat>
  <Paragraphs>230</Paragraphs>
  <Slides>20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Tema de Office</vt:lpstr>
      <vt:lpstr>Elementos de competitividad financiera que limitan la obtención de apoyos públicos a las Mipymes.  Mtra. Elizabeth García Moreno  Dra. Gilda Ma. Berttolini Díaz  Dra. Fabiola De Jesús Mapén Franco </vt:lpstr>
      <vt:lpstr>Contabilidad, Auditoría, Fiscal, Finanzas y Economía </vt:lpstr>
      <vt:lpstr>Introducción </vt:lpstr>
      <vt:lpstr>Introducción </vt:lpstr>
      <vt:lpstr>Introducción</vt:lpstr>
      <vt:lpstr>Revisión de la literatura</vt:lpstr>
      <vt:lpstr>Revisión de la literatura</vt:lpstr>
      <vt:lpstr>Metodología </vt:lpstr>
      <vt:lpstr>Metodología</vt:lpstr>
      <vt:lpstr>Metodología</vt:lpstr>
      <vt:lpstr>Resultados</vt:lpstr>
      <vt:lpstr>Resultados</vt:lpstr>
      <vt:lpstr>Resultados</vt:lpstr>
      <vt:lpstr>Conclusiones</vt:lpstr>
      <vt:lpstr>Referencias</vt:lpstr>
      <vt:lpstr>Referencias</vt:lpstr>
      <vt:lpstr>Referencias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Ortega Rios Covian Roberto Antonio</dc:creator>
  <cp:lastModifiedBy>Barroso Tanoira Francisco Gerardo</cp:lastModifiedBy>
  <cp:revision>45</cp:revision>
  <dcterms:created xsi:type="dcterms:W3CDTF">2016-12-02T19:37:17Z</dcterms:created>
  <dcterms:modified xsi:type="dcterms:W3CDTF">2019-02-13T19:18:02Z</dcterms:modified>
</cp:coreProperties>
</file>