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71" r:id="rId3"/>
    <p:sldId id="264" r:id="rId4"/>
    <p:sldId id="265" r:id="rId5"/>
    <p:sldId id="293" r:id="rId6"/>
    <p:sldId id="270" r:id="rId7"/>
    <p:sldId id="269" r:id="rId8"/>
    <p:sldId id="292" r:id="rId9"/>
    <p:sldId id="283" r:id="rId10"/>
    <p:sldId id="285" r:id="rId11"/>
    <p:sldId id="286" r:id="rId12"/>
    <p:sldId id="287" r:id="rId13"/>
    <p:sldId id="288" r:id="rId14"/>
    <p:sldId id="290" r:id="rId15"/>
    <p:sldId id="267" r:id="rId16"/>
    <p:sldId id="295" r:id="rId17"/>
    <p:sldId id="275" r:id="rId18"/>
    <p:sldId id="274" r:id="rId19"/>
    <p:sldId id="273" r:id="rId20"/>
    <p:sldId id="279" r:id="rId21"/>
    <p:sldId id="296" r:id="rId22"/>
    <p:sldId id="280" r:id="rId23"/>
    <p:sldId id="294" r:id="rId24"/>
    <p:sldId id="291" r:id="rId25"/>
    <p:sldId id="263" r:id="rId26"/>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38">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66"/>
      </p:cViewPr>
      <p:guideLst>
        <p:guide orient="horz" pos="2438"/>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pPr/>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pPr/>
              <a:t>13/02/2019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pPr/>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ctrTitle"/>
          </p:nvPr>
        </p:nvSpPr>
        <p:spPr>
          <a:xfrm>
            <a:off x="756047" y="4603532"/>
            <a:ext cx="9002808" cy="2853558"/>
          </a:xfrm>
        </p:spPr>
        <p:txBody>
          <a:bodyPr>
            <a:noAutofit/>
          </a:bodyPr>
          <a:lstStyle/>
          <a:p>
            <a:r>
              <a:rPr lang="es-ES" sz="2000" b="1" dirty="0" smtClean="0">
                <a:solidFill>
                  <a:schemeClr val="bg1"/>
                </a:solidFill>
              </a:rPr>
              <a:t>PENSIONES: UNA DEUDA PENDIENTE DE LA RESPONSABILIDAD SOCIAL</a:t>
            </a:r>
            <a:br>
              <a:rPr lang="es-ES" sz="2000" b="1" dirty="0" smtClean="0">
                <a:solidFill>
                  <a:schemeClr val="bg1"/>
                </a:solidFill>
              </a:rPr>
            </a:br>
            <a:r>
              <a:rPr lang="es-ES" sz="1800" b="1" dirty="0" smtClean="0">
                <a:solidFill>
                  <a:schemeClr val="bg1"/>
                </a:solidFill>
              </a:rPr>
              <a:t>Margarita Dávila Hernández, Samuel Garrido Roldán,  Anabel Ramírez  Guzmán</a:t>
            </a:r>
            <a:br>
              <a:rPr lang="es-ES" sz="1800" b="1" dirty="0" smtClean="0">
                <a:solidFill>
                  <a:schemeClr val="bg1"/>
                </a:solidFill>
              </a:rPr>
            </a:br>
            <a:r>
              <a:rPr lang="es-ES" sz="4400" b="1" dirty="0" smtClean="0">
                <a:solidFill>
                  <a:schemeClr val="bg1"/>
                </a:solidFill>
              </a:rPr>
              <a:t/>
            </a:r>
            <a:br>
              <a:rPr lang="es-ES" sz="4400" b="1" dirty="0" smtClean="0">
                <a:solidFill>
                  <a:schemeClr val="bg1"/>
                </a:solidFill>
              </a:rPr>
            </a:br>
            <a:r>
              <a:rPr lang="es-ES" sz="4400" b="1" dirty="0">
                <a:solidFill>
                  <a:schemeClr val="bg1"/>
                </a:solidFill>
              </a:rPr>
              <a:t/>
            </a:r>
            <a:br>
              <a:rPr lang="es-ES" sz="4400" b="1" dirty="0">
                <a:solidFill>
                  <a:schemeClr val="bg1"/>
                </a:solidFill>
              </a:rPr>
            </a:br>
            <a:endParaRPr lang="es-ES_tradnl" sz="4400" b="1" dirty="0">
              <a:solidFill>
                <a:schemeClr val="bg1"/>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5853715"/>
            <a:ext cx="7596188"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17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7337" y="2364828"/>
            <a:ext cx="5785946" cy="363246"/>
          </a:xfrm>
        </p:spPr>
        <p:txBody>
          <a:bodyPr>
            <a:normAutofit/>
          </a:bodyPr>
          <a:lstStyle/>
          <a:p>
            <a:pPr>
              <a:lnSpc>
                <a:spcPct val="100000"/>
              </a:lnSpc>
            </a:pPr>
            <a:r>
              <a:rPr lang="es-MX" sz="1600" dirty="0" smtClean="0"/>
              <a:t>Aportación Obligatoria al ahorro para el retiro (IMSS).</a:t>
            </a:r>
            <a:endParaRPr lang="es-MX" sz="1600" dirty="0"/>
          </a:p>
        </p:txBody>
      </p:sp>
      <p:sp>
        <p:nvSpPr>
          <p:cNvPr id="3" name="2 Marcador de contenido"/>
          <p:cNvSpPr>
            <a:spLocks noGrp="1"/>
          </p:cNvSpPr>
          <p:nvPr>
            <p:ph idx="1"/>
          </p:nvPr>
        </p:nvSpPr>
        <p:spPr>
          <a:xfrm>
            <a:off x="2474537" y="536029"/>
            <a:ext cx="6849334" cy="1513489"/>
          </a:xfrm>
        </p:spPr>
        <p:txBody>
          <a:bodyPr>
            <a:normAutofit lnSpcReduction="10000"/>
          </a:bodyPr>
          <a:lstStyle/>
          <a:p>
            <a:pPr algn="just">
              <a:buNone/>
            </a:pPr>
            <a:r>
              <a:rPr lang="es-MX" sz="2800" i="1" dirty="0" smtClean="0"/>
              <a:t>b) La tasa de cotización</a:t>
            </a:r>
            <a:r>
              <a:rPr lang="es-MX" sz="2800" dirty="0" smtClean="0"/>
              <a:t> que se refiere a la proporción del salario que es retenido o ahorrado para recibir una pensión al final de la vida laboral. </a:t>
            </a:r>
            <a:endParaRPr lang="es-MX" sz="2800" dirty="0"/>
          </a:p>
        </p:txBody>
      </p:sp>
      <p:pic>
        <p:nvPicPr>
          <p:cNvPr id="37890" name="Picture 2" descr="Resultado de imagen para tasa de cotizaciÃ³n jubilaciÃ³n en mÃ©xico"/>
          <p:cNvPicPr>
            <a:picLocks noChangeAspect="1" noChangeArrowheads="1"/>
          </p:cNvPicPr>
          <p:nvPr/>
        </p:nvPicPr>
        <p:blipFill rotWithShape="1">
          <a:blip r:embed="rId2"/>
          <a:srcRect t="11785"/>
          <a:stretch/>
        </p:blipFill>
        <p:spPr bwMode="auto">
          <a:xfrm>
            <a:off x="2727434" y="3042745"/>
            <a:ext cx="6936828" cy="424092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3043" y="412120"/>
            <a:ext cx="8694539" cy="281563"/>
          </a:xfrm>
        </p:spPr>
        <p:txBody>
          <a:bodyPr>
            <a:normAutofit fontScale="90000"/>
          </a:bodyPr>
          <a:lstStyle/>
          <a:p>
            <a:endParaRPr lang="es-MX" dirty="0"/>
          </a:p>
        </p:txBody>
      </p:sp>
      <p:sp>
        <p:nvSpPr>
          <p:cNvPr id="3" name="2 Marcador de contenido"/>
          <p:cNvSpPr>
            <a:spLocks noGrp="1"/>
          </p:cNvSpPr>
          <p:nvPr>
            <p:ph idx="1"/>
          </p:nvPr>
        </p:nvSpPr>
        <p:spPr>
          <a:xfrm>
            <a:off x="2554014" y="945930"/>
            <a:ext cx="6833568" cy="2286001"/>
          </a:xfrm>
        </p:spPr>
        <p:txBody>
          <a:bodyPr>
            <a:normAutofit fontScale="92500" lnSpcReduction="20000"/>
          </a:bodyPr>
          <a:lstStyle/>
          <a:p>
            <a:pPr marL="0" lvl="0" algn="just">
              <a:buNone/>
            </a:pPr>
            <a:r>
              <a:rPr lang="es-MX" i="1" dirty="0" smtClean="0"/>
              <a:t>c) Informalidad.</a:t>
            </a:r>
            <a:r>
              <a:rPr lang="es-MX" dirty="0" smtClean="0"/>
              <a:t> Como referencia, e</a:t>
            </a:r>
            <a:r>
              <a:rPr lang="es-ES" dirty="0" smtClean="0"/>
              <a:t>n el cuarto trimestre de 2016 todas las modalidades de empleo informal sumaron 29.8 millones de personas (que no están inscritas en algún sistema de seguridad social) y representó 57.2% de la población ocupada.</a:t>
            </a:r>
            <a:endParaRPr lang="es-MX" dirty="0" smtClean="0"/>
          </a:p>
          <a:p>
            <a:endParaRPr lang="es-MX" dirty="0"/>
          </a:p>
        </p:txBody>
      </p:sp>
      <p:pic>
        <p:nvPicPr>
          <p:cNvPr id="39940" name="Picture 4" descr="Resultado de imagen para informalidad"/>
          <p:cNvPicPr>
            <a:picLocks noChangeAspect="1" noChangeArrowheads="1"/>
          </p:cNvPicPr>
          <p:nvPr/>
        </p:nvPicPr>
        <p:blipFill>
          <a:blip r:embed="rId2"/>
          <a:srcRect/>
          <a:stretch>
            <a:fillRect/>
          </a:stretch>
        </p:blipFill>
        <p:spPr bwMode="auto">
          <a:xfrm>
            <a:off x="3482082" y="3405352"/>
            <a:ext cx="5905500" cy="413330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076" y="412120"/>
            <a:ext cx="6770506" cy="1496168"/>
          </a:xfrm>
        </p:spPr>
        <p:txBody>
          <a:bodyPr/>
          <a:lstStyle/>
          <a:p>
            <a:endParaRPr lang="es-MX" dirty="0"/>
          </a:p>
        </p:txBody>
      </p:sp>
      <p:sp>
        <p:nvSpPr>
          <p:cNvPr id="4" name="3 Marcador de contenido"/>
          <p:cNvSpPr>
            <a:spLocks noGrp="1"/>
          </p:cNvSpPr>
          <p:nvPr>
            <p:ph idx="1"/>
          </p:nvPr>
        </p:nvSpPr>
        <p:spPr>
          <a:xfrm>
            <a:off x="2617076" y="2060590"/>
            <a:ext cx="6770506" cy="4911371"/>
          </a:xfrm>
        </p:spPr>
        <p:txBody>
          <a:bodyPr/>
          <a:lstStyle/>
          <a:p>
            <a:pPr algn="ctr">
              <a:buNone/>
            </a:pPr>
            <a:endParaRPr lang="es-MX" dirty="0" smtClean="0"/>
          </a:p>
          <a:p>
            <a:pPr algn="ctr">
              <a:buNone/>
            </a:pPr>
            <a:endParaRPr lang="es-MX" dirty="0" smtClean="0"/>
          </a:p>
          <a:p>
            <a:pPr algn="ctr">
              <a:buNone/>
            </a:pPr>
            <a:endParaRPr lang="es-MX" dirty="0" smtClean="0"/>
          </a:p>
          <a:p>
            <a:pPr algn="ctr">
              <a:buNone/>
            </a:pPr>
            <a:r>
              <a:rPr lang="es-MX" dirty="0" smtClean="0"/>
              <a:t>Sistemas de Pensiones</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2768027360"/>
              </p:ext>
            </p:extLst>
          </p:nvPr>
        </p:nvGraphicFramePr>
        <p:xfrm>
          <a:off x="2364830" y="707009"/>
          <a:ext cx="7652733" cy="6907736"/>
        </p:xfrm>
        <a:graphic>
          <a:graphicData uri="http://schemas.openxmlformats.org/drawingml/2006/table">
            <a:tbl>
              <a:tblPr/>
              <a:tblGrid>
                <a:gridCol w="1317336">
                  <a:extLst>
                    <a:ext uri="{9D8B030D-6E8A-4147-A177-3AD203B41FA5}">
                      <a16:colId xmlns:a16="http://schemas.microsoft.com/office/drawing/2014/main" val="20000"/>
                    </a:ext>
                  </a:extLst>
                </a:gridCol>
                <a:gridCol w="2155900">
                  <a:extLst>
                    <a:ext uri="{9D8B030D-6E8A-4147-A177-3AD203B41FA5}">
                      <a16:colId xmlns:a16="http://schemas.microsoft.com/office/drawing/2014/main" val="20001"/>
                    </a:ext>
                  </a:extLst>
                </a:gridCol>
                <a:gridCol w="2155900">
                  <a:extLst>
                    <a:ext uri="{9D8B030D-6E8A-4147-A177-3AD203B41FA5}">
                      <a16:colId xmlns:a16="http://schemas.microsoft.com/office/drawing/2014/main" val="20002"/>
                    </a:ext>
                  </a:extLst>
                </a:gridCol>
                <a:gridCol w="2023597">
                  <a:extLst>
                    <a:ext uri="{9D8B030D-6E8A-4147-A177-3AD203B41FA5}">
                      <a16:colId xmlns:a16="http://schemas.microsoft.com/office/drawing/2014/main" val="20003"/>
                    </a:ext>
                  </a:extLst>
                </a:gridCol>
              </a:tblGrid>
              <a:tr h="248916">
                <a:tc>
                  <a:txBody>
                    <a:bodyPr/>
                    <a:lstStyle/>
                    <a:p>
                      <a:pPr>
                        <a:spcAft>
                          <a:spcPts val="0"/>
                        </a:spcAft>
                      </a:pPr>
                      <a:r>
                        <a:rPr lang="es-MX" sz="1400" b="1" dirty="0">
                          <a:solidFill>
                            <a:srgbClr val="000000"/>
                          </a:solidFill>
                          <a:latin typeface="Arial" pitchFamily="34" charset="0"/>
                          <a:ea typeface="Batang"/>
                          <a:cs typeface="Arial" pitchFamily="34" charset="0"/>
                        </a:rPr>
                        <a:t>Instituciones </a:t>
                      </a:r>
                      <a:endParaRPr lang="es-MX" sz="1400" dirty="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smtClean="0">
                          <a:solidFill>
                            <a:srgbClr val="000000"/>
                          </a:solidFill>
                          <a:latin typeface="Arial" pitchFamily="34" charset="0"/>
                          <a:ea typeface="Batang"/>
                          <a:cs typeface="Arial" pitchFamily="34" charset="0"/>
                        </a:rPr>
                        <a:t> </a:t>
                      </a:r>
                      <a:r>
                        <a:rPr lang="es-MX" sz="1400" b="1" dirty="0">
                          <a:solidFill>
                            <a:srgbClr val="000000"/>
                          </a:solidFill>
                          <a:latin typeface="Arial" pitchFamily="34" charset="0"/>
                          <a:ea typeface="Batang"/>
                          <a:cs typeface="Arial" pitchFamily="34" charset="0"/>
                        </a:rPr>
                        <a:t>Pilar uno</a:t>
                      </a:r>
                      <a:endParaRPr lang="es-MX" sz="1400" dirty="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000000"/>
                          </a:solidFill>
                          <a:latin typeface="Arial" pitchFamily="34" charset="0"/>
                          <a:ea typeface="Batang"/>
                          <a:cs typeface="Arial" pitchFamily="34" charset="0"/>
                        </a:rPr>
                        <a:t>Pilar dos</a:t>
                      </a:r>
                      <a:endParaRPr lang="es-MX" sz="140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000000"/>
                          </a:solidFill>
                          <a:latin typeface="Arial" pitchFamily="34" charset="0"/>
                          <a:ea typeface="Batang"/>
                          <a:cs typeface="Arial" pitchFamily="34" charset="0"/>
                        </a:rPr>
                        <a:t>Pilar tres</a:t>
                      </a:r>
                      <a:endParaRPr lang="es-MX" sz="140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42407">
                <a:tc>
                  <a:txBody>
                    <a:bodyPr/>
                    <a:lstStyle/>
                    <a:p>
                      <a:pPr>
                        <a:spcAft>
                          <a:spcPts val="0"/>
                        </a:spcAft>
                      </a:pPr>
                      <a:r>
                        <a:rPr lang="es-MX" sz="1400" b="1" dirty="0">
                          <a:solidFill>
                            <a:srgbClr val="000000"/>
                          </a:solidFill>
                          <a:latin typeface="Arial" pitchFamily="34" charset="0"/>
                          <a:ea typeface="Batang"/>
                          <a:cs typeface="Arial" pitchFamily="34" charset="0"/>
                        </a:rPr>
                        <a:t>IMSS</a:t>
                      </a:r>
                      <a:endParaRPr lang="es-MX" sz="1400" dirty="0">
                        <a:latin typeface="Arial" pitchFamily="34" charset="0"/>
                        <a:ea typeface="Batang"/>
                        <a:cs typeface="Arial" pitchFamily="34" charset="0"/>
                      </a:endParaRPr>
                    </a:p>
                    <a:p>
                      <a:pPr>
                        <a:spcAft>
                          <a:spcPts val="0"/>
                        </a:spcAft>
                      </a:pPr>
                      <a:r>
                        <a:rPr lang="es-MX" sz="1400" dirty="0">
                          <a:solidFill>
                            <a:srgbClr val="000000"/>
                          </a:solidFill>
                          <a:latin typeface="Arial" pitchFamily="34" charset="0"/>
                          <a:ea typeface="Batang"/>
                          <a:cs typeface="Arial" pitchFamily="34" charset="0"/>
                        </a:rPr>
                        <a:t>(Instituto Mexicano del Seguro Social)</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FF0000"/>
                          </a:solidFill>
                          <a:latin typeface="Arial" pitchFamily="34" charset="0"/>
                          <a:ea typeface="Batang"/>
                          <a:cs typeface="Arial" pitchFamily="34" charset="0"/>
                        </a:rPr>
                        <a:t>Ley de 1973</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Presupuesto 2017 $334,086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3,681,747</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$ 90,741.2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FF0000"/>
                          </a:solidFill>
                          <a:latin typeface="Arial" pitchFamily="34" charset="0"/>
                          <a:ea typeface="Batang"/>
                          <a:cs typeface="Arial" pitchFamily="34" charset="0"/>
                        </a:rPr>
                        <a:t>Ley de 1997</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Presupuesto 2017: $15, 247.9 </a:t>
                      </a:r>
                      <a:r>
                        <a:rPr lang="es-MX" sz="1400">
                          <a:solidFill>
                            <a:srgbClr val="000000"/>
                          </a:solidFill>
                          <a:latin typeface="Arial" pitchFamily="34" charset="0"/>
                          <a:ea typeface="Batang"/>
                          <a:cs typeface="Arial" pitchFamily="34" charset="0"/>
                        </a:rPr>
                        <a:t>mdp.</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Pensionados</a:t>
                      </a:r>
                      <a:r>
                        <a:rPr lang="es-MX" sz="1400">
                          <a:solidFill>
                            <a:srgbClr val="000000"/>
                          </a:solidFill>
                          <a:latin typeface="Arial" pitchFamily="34" charset="0"/>
                          <a:ea typeface="Batang"/>
                          <a:cs typeface="Arial" pitchFamily="34" charset="0"/>
                        </a:rPr>
                        <a:t>: 398,372</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Gasto anual promedio por pensionado</a:t>
                      </a:r>
                      <a:r>
                        <a:rPr lang="es-MX" sz="1400">
                          <a:solidFill>
                            <a:srgbClr val="000000"/>
                          </a:solidFill>
                          <a:latin typeface="Arial" pitchFamily="34" charset="0"/>
                          <a:ea typeface="Batang"/>
                          <a:cs typeface="Arial" pitchFamily="34" charset="0"/>
                        </a:rPr>
                        <a:t>:</a:t>
                      </a:r>
                      <a:endParaRPr lang="es-MX" sz="1400">
                        <a:latin typeface="Arial" pitchFamily="34" charset="0"/>
                        <a:ea typeface="Batang"/>
                        <a:cs typeface="Arial" pitchFamily="34" charset="0"/>
                      </a:endParaRPr>
                    </a:p>
                    <a:p>
                      <a:pPr algn="ctr">
                        <a:spcAft>
                          <a:spcPts val="0"/>
                        </a:spcAft>
                      </a:pPr>
                      <a:r>
                        <a:rPr lang="es-MX" sz="1400">
                          <a:solidFill>
                            <a:srgbClr val="000000"/>
                          </a:solidFill>
                          <a:latin typeface="Arial" pitchFamily="34" charset="0"/>
                          <a:ea typeface="Batang"/>
                          <a:cs typeface="Arial" pitchFamily="34" charset="0"/>
                        </a:rPr>
                        <a:t>$ 38,275.5pesos</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FF0000"/>
                          </a:solidFill>
                          <a:latin typeface="Arial" pitchFamily="34" charset="0"/>
                          <a:ea typeface="Batang"/>
                          <a:cs typeface="Arial" pitchFamily="34" charset="0"/>
                        </a:rPr>
                        <a:t>Ahorro Voluntario</a:t>
                      </a:r>
                      <a:endParaRPr lang="es-MX" sz="1400">
                        <a:latin typeface="Arial" pitchFamily="34" charset="0"/>
                        <a:ea typeface="Batang"/>
                        <a:cs typeface="Arial" pitchFamily="34" charset="0"/>
                      </a:endParaRPr>
                    </a:p>
                    <a:p>
                      <a:pPr algn="ctr">
                        <a:spcAft>
                          <a:spcPts val="0"/>
                        </a:spcAft>
                      </a:pPr>
                      <a:r>
                        <a:rPr lang="es-MX" sz="1400">
                          <a:solidFill>
                            <a:srgbClr val="000000"/>
                          </a:solidFill>
                          <a:latin typeface="Arial" pitchFamily="34" charset="0"/>
                          <a:ea typeface="Batang"/>
                          <a:cs typeface="Arial" pitchFamily="34" charset="0"/>
                        </a:rPr>
                        <a:t>El trabajador puede hacer aportaciones voluntarias a su cuenta individual.</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87787">
                <a:tc>
                  <a:txBody>
                    <a:bodyPr/>
                    <a:lstStyle/>
                    <a:p>
                      <a:pPr>
                        <a:spcAft>
                          <a:spcPts val="0"/>
                        </a:spcAft>
                      </a:pPr>
                      <a:r>
                        <a:rPr lang="es-MX" sz="1400" b="1" dirty="0">
                          <a:solidFill>
                            <a:srgbClr val="000000"/>
                          </a:solidFill>
                          <a:latin typeface="Arial" pitchFamily="34" charset="0"/>
                          <a:ea typeface="Batang"/>
                          <a:cs typeface="Arial" pitchFamily="34" charset="0"/>
                        </a:rPr>
                        <a:t>ISSSTE</a:t>
                      </a:r>
                      <a:endParaRPr lang="es-MX" sz="1400" dirty="0">
                        <a:latin typeface="Arial" pitchFamily="34" charset="0"/>
                        <a:ea typeface="Batang"/>
                        <a:cs typeface="Arial" pitchFamily="34" charset="0"/>
                      </a:endParaRPr>
                    </a:p>
                    <a:p>
                      <a:pPr>
                        <a:spcAft>
                          <a:spcPts val="0"/>
                        </a:spcAft>
                      </a:pPr>
                      <a:r>
                        <a:rPr lang="es-MX" sz="1400" dirty="0">
                          <a:solidFill>
                            <a:srgbClr val="35383C"/>
                          </a:solidFill>
                          <a:latin typeface="Arial" pitchFamily="34" charset="0"/>
                          <a:ea typeface="Batang"/>
                          <a:cs typeface="Arial" pitchFamily="34" charset="0"/>
                        </a:rPr>
                        <a:t>(Instituto de Seguridad y Servicios Sociales de los Trabajadores del Estado)</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FF0000"/>
                          </a:solidFill>
                          <a:latin typeface="Arial" pitchFamily="34" charset="0"/>
                          <a:ea typeface="Batang"/>
                          <a:cs typeface="Arial" pitchFamily="34" charset="0"/>
                        </a:rPr>
                        <a:t>Décimo Transitorio</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Presupuesto 2017 $180, 703.9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1,095, 299</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$ 164,981.3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FF0000"/>
                          </a:solidFill>
                          <a:latin typeface="Arial" pitchFamily="34" charset="0"/>
                          <a:ea typeface="Batang"/>
                          <a:cs typeface="Arial" pitchFamily="34" charset="0"/>
                        </a:rPr>
                        <a:t>Cuentas Individuales</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Presupuesto 2017: $10, 100.3 </a:t>
                      </a:r>
                      <a:r>
                        <a:rPr lang="es-MX" sz="1400">
                          <a:solidFill>
                            <a:srgbClr val="000000"/>
                          </a:solidFill>
                          <a:latin typeface="Arial" pitchFamily="34" charset="0"/>
                          <a:ea typeface="Batang"/>
                          <a:cs typeface="Arial" pitchFamily="34" charset="0"/>
                        </a:rPr>
                        <a:t>mdp.</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Pensionados</a:t>
                      </a:r>
                      <a:r>
                        <a:rPr lang="es-MX" sz="1400">
                          <a:solidFill>
                            <a:srgbClr val="000000"/>
                          </a:solidFill>
                          <a:latin typeface="Arial" pitchFamily="34" charset="0"/>
                          <a:ea typeface="Batang"/>
                          <a:cs typeface="Arial" pitchFamily="34" charset="0"/>
                        </a:rPr>
                        <a:t>: 23, 363</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Gasto anual promedio por pensionado</a:t>
                      </a:r>
                      <a:r>
                        <a:rPr lang="es-MX" sz="1400">
                          <a:solidFill>
                            <a:srgbClr val="000000"/>
                          </a:solidFill>
                          <a:latin typeface="Arial" pitchFamily="34" charset="0"/>
                          <a:ea typeface="Batang"/>
                          <a:cs typeface="Arial" pitchFamily="34" charset="0"/>
                        </a:rPr>
                        <a:t>: N/D</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FF0000"/>
                          </a:solidFill>
                          <a:latin typeface="Arial" pitchFamily="34" charset="0"/>
                          <a:ea typeface="Batang"/>
                          <a:cs typeface="Arial" pitchFamily="34" charset="0"/>
                        </a:rPr>
                        <a:t>Ahorro Solidario</a:t>
                      </a:r>
                      <a:endParaRPr lang="es-MX" sz="1400" dirty="0">
                        <a:latin typeface="Arial" pitchFamily="34" charset="0"/>
                        <a:ea typeface="Batang"/>
                        <a:cs typeface="Arial" pitchFamily="34" charset="0"/>
                      </a:endParaRPr>
                    </a:p>
                    <a:p>
                      <a:pPr algn="ctr">
                        <a:spcAft>
                          <a:spcPts val="0"/>
                        </a:spcAft>
                      </a:pPr>
                      <a:r>
                        <a:rPr lang="es-MX" sz="1400" dirty="0">
                          <a:latin typeface="Arial" pitchFamily="34" charset="0"/>
                          <a:ea typeface="Batang"/>
                          <a:cs typeface="Arial" pitchFamily="34" charset="0"/>
                        </a:rPr>
                        <a:t>Por cada $1.00 pesos que el trabajador</a:t>
                      </a:r>
                    </a:p>
                    <a:p>
                      <a:pPr algn="ctr">
                        <a:spcAft>
                          <a:spcPts val="0"/>
                        </a:spcAft>
                      </a:pPr>
                      <a:r>
                        <a:rPr lang="es-MX" sz="1400" dirty="0">
                          <a:latin typeface="Arial" pitchFamily="34" charset="0"/>
                          <a:ea typeface="Batang"/>
                          <a:cs typeface="Arial" pitchFamily="34" charset="0"/>
                        </a:rPr>
                        <a:t>del ISSSTE aporta a su cuenta individual,</a:t>
                      </a:r>
                    </a:p>
                    <a:p>
                      <a:pPr algn="ctr">
                        <a:spcAft>
                          <a:spcPts val="0"/>
                        </a:spcAft>
                      </a:pPr>
                      <a:r>
                        <a:rPr lang="es-MX" sz="1400" dirty="0">
                          <a:latin typeface="Arial" pitchFamily="34" charset="0"/>
                          <a:ea typeface="Batang"/>
                          <a:cs typeface="Arial" pitchFamily="34" charset="0"/>
                        </a:rPr>
                        <a:t>la dependencia en la que trabaja aporta $3.25 pesos.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64313">
                <a:tc>
                  <a:txBody>
                    <a:bodyPr/>
                    <a:lstStyle/>
                    <a:p>
                      <a:pPr>
                        <a:spcAft>
                          <a:spcPts val="0"/>
                        </a:spcAft>
                      </a:pPr>
                      <a:r>
                        <a:rPr lang="es-MX" sz="1400" b="1">
                          <a:solidFill>
                            <a:srgbClr val="000000"/>
                          </a:solidFill>
                          <a:latin typeface="Arial" pitchFamily="34" charset="0"/>
                          <a:ea typeface="Batang"/>
                          <a:cs typeface="Arial" pitchFamily="34" charset="0"/>
                        </a:rPr>
                        <a:t>PEMEX</a:t>
                      </a:r>
                      <a:endParaRPr lang="es-MX" sz="1400">
                        <a:latin typeface="Arial" pitchFamily="34" charset="0"/>
                        <a:ea typeface="Batang"/>
                        <a:cs typeface="Arial" pitchFamily="34" charset="0"/>
                      </a:endParaRPr>
                    </a:p>
                    <a:p>
                      <a:pPr>
                        <a:spcAft>
                          <a:spcPts val="0"/>
                        </a:spcAft>
                      </a:pPr>
                      <a:r>
                        <a:rPr lang="es-MX" sz="1400">
                          <a:solidFill>
                            <a:srgbClr val="000000"/>
                          </a:solidFill>
                          <a:latin typeface="Arial" pitchFamily="34" charset="0"/>
                          <a:ea typeface="Batang"/>
                          <a:cs typeface="Arial" pitchFamily="34" charset="0"/>
                        </a:rPr>
                        <a:t>(Petróleos Mexicanos)</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000000"/>
                          </a:solidFill>
                          <a:latin typeface="Arial" pitchFamily="34" charset="0"/>
                          <a:ea typeface="Batang"/>
                          <a:cs typeface="Arial" pitchFamily="34" charset="0"/>
                        </a:rPr>
                        <a:t>Presupuesto 2015: $53, 794.8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93,564</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$ 574,953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dirty="0">
                          <a:latin typeface="Arial" pitchFamily="34" charset="0"/>
                          <a:ea typeface="Batang"/>
                          <a:cs typeface="Arial" pitchFamily="34" charset="0"/>
                        </a:rPr>
                        <a:t>A partir del 01 de enero de 2016 los trabajadores de confianza (aproximadamente</a:t>
                      </a:r>
                    </a:p>
                    <a:p>
                      <a:pPr algn="ctr">
                        <a:spcAft>
                          <a:spcPts val="0"/>
                        </a:spcAft>
                      </a:pPr>
                      <a:r>
                        <a:rPr lang="es-MX" sz="1400" dirty="0">
                          <a:latin typeface="Arial" pitchFamily="34" charset="0"/>
                          <a:ea typeface="Batang"/>
                          <a:cs typeface="Arial" pitchFamily="34" charset="0"/>
                        </a:rPr>
                        <a:t>20 %) se incorporan a un régimen de cuentas individuales.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000000"/>
                          </a:solidFill>
                          <a:latin typeface="Arial" pitchFamily="34" charset="0"/>
                          <a:ea typeface="Batang"/>
                          <a:cs typeface="Arial" pitchFamily="34" charset="0"/>
                        </a:rPr>
                        <a:t>N/A</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564313">
                <a:tc>
                  <a:txBody>
                    <a:bodyPr/>
                    <a:lstStyle/>
                    <a:p>
                      <a:pPr>
                        <a:spcAft>
                          <a:spcPts val="0"/>
                        </a:spcAft>
                      </a:pPr>
                      <a:r>
                        <a:rPr lang="es-MX" sz="1400" b="1" dirty="0">
                          <a:solidFill>
                            <a:srgbClr val="000000"/>
                          </a:solidFill>
                          <a:latin typeface="Arial" pitchFamily="34" charset="0"/>
                          <a:ea typeface="Batang"/>
                          <a:cs typeface="Arial" pitchFamily="34" charset="0"/>
                        </a:rPr>
                        <a:t>CFE</a:t>
                      </a:r>
                      <a:endParaRPr lang="es-MX" sz="1400" dirty="0">
                        <a:latin typeface="Arial" pitchFamily="34" charset="0"/>
                        <a:ea typeface="Batang"/>
                        <a:cs typeface="Arial" pitchFamily="34" charset="0"/>
                      </a:endParaRPr>
                    </a:p>
                    <a:p>
                      <a:pPr>
                        <a:spcAft>
                          <a:spcPts val="0"/>
                        </a:spcAft>
                      </a:pPr>
                      <a:r>
                        <a:rPr lang="es-MX" sz="1400" dirty="0">
                          <a:solidFill>
                            <a:srgbClr val="000000"/>
                          </a:solidFill>
                          <a:latin typeface="Arial" pitchFamily="34" charset="0"/>
                          <a:ea typeface="Batang"/>
                          <a:cs typeface="Arial" pitchFamily="34" charset="0"/>
                        </a:rPr>
                        <a:t>(Comisión Federal de Electricidad)</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000000"/>
                          </a:solidFill>
                          <a:latin typeface="Arial" pitchFamily="34" charset="0"/>
                          <a:ea typeface="Batang"/>
                          <a:cs typeface="Arial" pitchFamily="34" charset="0"/>
                        </a:rPr>
                        <a:t>Presupuesto $35, 964.1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47,381</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$ 759,040.5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dirty="0">
                          <a:latin typeface="Arial" pitchFamily="34" charset="0"/>
                          <a:ea typeface="Batang"/>
                          <a:cs typeface="Arial" pitchFamily="34" charset="0"/>
                        </a:rPr>
                        <a:t>A partir del 18 de agosto de 2008 la CFE transita a un régimen de cuentas individuales, en cual se adhiere al IMSS, cotizando para recibir salud y pensiones.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dirty="0">
                          <a:latin typeface="Arial" pitchFamily="34" charset="0"/>
                          <a:ea typeface="Batang"/>
                          <a:cs typeface="Arial" pitchFamily="34" charset="0"/>
                        </a:rPr>
                        <a:t>Además, se crea un esquema de ahorro</a:t>
                      </a:r>
                    </a:p>
                    <a:p>
                      <a:pPr algn="ctr">
                        <a:spcAft>
                          <a:spcPts val="0"/>
                        </a:spcAft>
                      </a:pPr>
                      <a:r>
                        <a:rPr lang="es-MX" sz="1400" dirty="0">
                          <a:latin typeface="Arial" pitchFamily="34" charset="0"/>
                          <a:ea typeface="Batang"/>
                          <a:cs typeface="Arial" pitchFamily="34" charset="0"/>
                        </a:rPr>
                        <a:t>con aportaciones de los empleados</a:t>
                      </a:r>
                    </a:p>
                    <a:p>
                      <a:pPr algn="ctr">
                        <a:spcAft>
                          <a:spcPts val="0"/>
                        </a:spcAft>
                      </a:pPr>
                      <a:r>
                        <a:rPr lang="es-MX" sz="1400" dirty="0">
                          <a:latin typeface="Arial" pitchFamily="34" charset="0"/>
                          <a:ea typeface="Batang"/>
                          <a:cs typeface="Arial" pitchFamily="34" charset="0"/>
                        </a:rPr>
                        <a:t>y CFE denominado </a:t>
                      </a:r>
                      <a:r>
                        <a:rPr lang="es-MX" sz="1400" b="1" dirty="0">
                          <a:latin typeface="Arial" pitchFamily="34" charset="0"/>
                          <a:ea typeface="Batang"/>
                          <a:cs typeface="Arial" pitchFamily="34" charset="0"/>
                        </a:rPr>
                        <a:t>CIJUBILA</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24577" name="Rectangle 1"/>
          <p:cNvSpPr>
            <a:spLocks noChangeArrowheads="1"/>
          </p:cNvSpPr>
          <p:nvPr/>
        </p:nvSpPr>
        <p:spPr bwMode="auto">
          <a:xfrm>
            <a:off x="2538248" y="123152"/>
            <a:ext cx="7141779"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ko-KR" sz="1400" b="0" i="0" u="none" strike="noStrike" cap="none" normalizeH="0" baseline="0" dirty="0" smtClean="0">
                <a:ln>
                  <a:noFill/>
                </a:ln>
                <a:solidFill>
                  <a:schemeClr val="tx1"/>
                </a:solidFill>
                <a:effectLst/>
                <a:ea typeface="Batang" pitchFamily="18" charset="-127"/>
                <a:cs typeface="Times New Roman" pitchFamily="18" charset="0"/>
              </a:rPr>
              <a:t>Tabla 1. Pensiones en México: instituciones y pilares.</a:t>
            </a:r>
            <a:r>
              <a:rPr kumimoji="0" lang="es-MX" altLang="ko-KR" sz="1400" b="0" i="0" u="none" strike="noStrike" cap="none" normalizeH="0" baseline="0" dirty="0" smtClean="0">
                <a:ln>
                  <a:noFill/>
                </a:ln>
                <a:solidFill>
                  <a:schemeClr val="tx1"/>
                </a:solidFill>
                <a:effectLst/>
                <a:ea typeface="Batang" pitchFamily="18" charset="-127"/>
                <a:cs typeface="Times New Roman" pitchFamily="18" charset="0"/>
              </a:rPr>
              <a:t> Fuente: ¿De qué hablamos cuando hablamos de pensiones? (Macías y Villa, 2017).</a:t>
            </a:r>
            <a:endParaRPr kumimoji="0" lang="es-MX" altLang="ko-KR" sz="140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235460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3417107568"/>
              </p:ext>
            </p:extLst>
          </p:nvPr>
        </p:nvGraphicFramePr>
        <p:xfrm>
          <a:off x="2443654" y="1119351"/>
          <a:ext cx="6794939" cy="6424973"/>
        </p:xfrm>
        <a:graphic>
          <a:graphicData uri="http://schemas.openxmlformats.org/drawingml/2006/table">
            <a:tbl>
              <a:tblPr/>
              <a:tblGrid>
                <a:gridCol w="1855969">
                  <a:extLst>
                    <a:ext uri="{9D8B030D-6E8A-4147-A177-3AD203B41FA5}">
                      <a16:colId xmlns:a16="http://schemas.microsoft.com/office/drawing/2014/main" val="20000"/>
                    </a:ext>
                  </a:extLst>
                </a:gridCol>
                <a:gridCol w="1901563">
                  <a:extLst>
                    <a:ext uri="{9D8B030D-6E8A-4147-A177-3AD203B41FA5}">
                      <a16:colId xmlns:a16="http://schemas.microsoft.com/office/drawing/2014/main" val="20001"/>
                    </a:ext>
                  </a:extLst>
                </a:gridCol>
                <a:gridCol w="3037407">
                  <a:extLst>
                    <a:ext uri="{9D8B030D-6E8A-4147-A177-3AD203B41FA5}">
                      <a16:colId xmlns:a16="http://schemas.microsoft.com/office/drawing/2014/main" val="20002"/>
                    </a:ext>
                  </a:extLst>
                </a:gridCol>
              </a:tblGrid>
              <a:tr h="185364">
                <a:tc>
                  <a:txBody>
                    <a:bodyPr/>
                    <a:lstStyle/>
                    <a:p>
                      <a:pPr>
                        <a:spcAft>
                          <a:spcPts val="0"/>
                        </a:spcAft>
                      </a:pPr>
                      <a:r>
                        <a:rPr lang="es-MX" sz="1400" b="1" dirty="0">
                          <a:solidFill>
                            <a:srgbClr val="000000"/>
                          </a:solidFill>
                          <a:latin typeface="Arial" pitchFamily="34" charset="0"/>
                          <a:ea typeface="Batang"/>
                          <a:cs typeface="Arial" pitchFamily="34" charset="0"/>
                        </a:rPr>
                        <a:t>Instituciones </a:t>
                      </a:r>
                      <a:endParaRPr lang="es-MX" sz="1400" dirty="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000000"/>
                          </a:solidFill>
                          <a:latin typeface="Arial" pitchFamily="34" charset="0"/>
                          <a:ea typeface="Batang"/>
                          <a:cs typeface="Arial" pitchFamily="34" charset="0"/>
                        </a:rPr>
                        <a:t>Pilar cero</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000000"/>
                          </a:solidFill>
                          <a:latin typeface="Arial" pitchFamily="34" charset="0"/>
                          <a:ea typeface="Batang"/>
                          <a:cs typeface="Arial" pitchFamily="34" charset="0"/>
                        </a:rPr>
                        <a:t>Pilar cero Pilar uno</a:t>
                      </a:r>
                      <a:endParaRPr lang="es-MX" sz="1400">
                        <a:latin typeface="Arial" pitchFamily="34" charset="0"/>
                        <a:ea typeface="Batang"/>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97550">
                <a:tc>
                  <a:txBody>
                    <a:bodyPr/>
                    <a:lstStyle/>
                    <a:p>
                      <a:pPr>
                        <a:spcAft>
                          <a:spcPts val="0"/>
                        </a:spcAft>
                      </a:pPr>
                      <a:r>
                        <a:rPr lang="es-MX" sz="1400" b="1" dirty="0">
                          <a:latin typeface="Arial" pitchFamily="34" charset="0"/>
                          <a:ea typeface="Batang"/>
                          <a:cs typeface="Arial" pitchFamily="34" charset="0"/>
                        </a:rPr>
                        <a:t>ISSFAM</a:t>
                      </a:r>
                      <a:endParaRPr lang="es-MX" sz="1400" dirty="0">
                        <a:latin typeface="Arial" pitchFamily="34" charset="0"/>
                        <a:ea typeface="Batang"/>
                        <a:cs typeface="Arial" pitchFamily="34" charset="0"/>
                      </a:endParaRPr>
                    </a:p>
                    <a:p>
                      <a:pPr>
                        <a:spcAft>
                          <a:spcPts val="0"/>
                        </a:spcAft>
                      </a:pPr>
                      <a:r>
                        <a:rPr lang="es-MX" sz="1400" b="1" dirty="0">
                          <a:latin typeface="Arial" pitchFamily="34" charset="0"/>
                          <a:ea typeface="Batang"/>
                          <a:cs typeface="Arial" pitchFamily="34" charset="0"/>
                        </a:rPr>
                        <a:t>(</a:t>
                      </a:r>
                      <a:r>
                        <a:rPr lang="es-MX" sz="1400" dirty="0">
                          <a:latin typeface="Arial" pitchFamily="34" charset="0"/>
                          <a:ea typeface="Batang"/>
                          <a:cs typeface="Arial" pitchFamily="34" charset="0"/>
                        </a:rPr>
                        <a:t>Instituto de Seguridad Social para</a:t>
                      </a:r>
                    </a:p>
                    <a:p>
                      <a:pPr>
                        <a:spcAft>
                          <a:spcPts val="0"/>
                        </a:spcAft>
                      </a:pPr>
                      <a:r>
                        <a:rPr lang="es-MX" sz="1400" dirty="0">
                          <a:latin typeface="Arial" pitchFamily="34" charset="0"/>
                          <a:ea typeface="Batang"/>
                          <a:cs typeface="Arial" pitchFamily="34" charset="0"/>
                        </a:rPr>
                        <a:t>las Fuerzas Armadas de México)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a:solidFill>
                            <a:srgbClr val="000000"/>
                          </a:solidFill>
                          <a:latin typeface="Arial" pitchFamily="34" charset="0"/>
                          <a:ea typeface="Batang"/>
                          <a:cs typeface="Arial" pitchFamily="34" charset="0"/>
                        </a:rPr>
                        <a:t>N/A</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000000"/>
                          </a:solidFill>
                          <a:latin typeface="Arial" pitchFamily="34" charset="0"/>
                          <a:ea typeface="Batang"/>
                          <a:cs typeface="Arial" pitchFamily="34" charset="0"/>
                        </a:rPr>
                        <a:t>Presupuesto $4,956.4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29,966</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$ 165,398.0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80463">
                <a:tc>
                  <a:txBody>
                    <a:bodyPr/>
                    <a:lstStyle/>
                    <a:p>
                      <a:pPr>
                        <a:spcAft>
                          <a:spcPts val="0"/>
                        </a:spcAft>
                      </a:pPr>
                      <a:r>
                        <a:rPr lang="es-MX" sz="1400" b="1">
                          <a:solidFill>
                            <a:srgbClr val="000000"/>
                          </a:solidFill>
                          <a:latin typeface="Arial" pitchFamily="34" charset="0"/>
                          <a:ea typeface="Batang"/>
                          <a:cs typeface="Arial" pitchFamily="34" charset="0"/>
                        </a:rPr>
                        <a:t>SHCP</a:t>
                      </a:r>
                      <a:endParaRPr lang="es-MX" sz="1400">
                        <a:latin typeface="Arial" pitchFamily="34" charset="0"/>
                        <a:ea typeface="Batang"/>
                        <a:cs typeface="Arial" pitchFamily="34" charset="0"/>
                      </a:endParaRPr>
                    </a:p>
                    <a:p>
                      <a:pPr>
                        <a:spcAft>
                          <a:spcPts val="0"/>
                        </a:spcAft>
                      </a:pPr>
                      <a:r>
                        <a:rPr lang="es-MX" sz="1400">
                          <a:solidFill>
                            <a:srgbClr val="000000"/>
                          </a:solidFill>
                          <a:latin typeface="Arial" pitchFamily="34" charset="0"/>
                          <a:ea typeface="Batang"/>
                          <a:cs typeface="Arial" pitchFamily="34" charset="0"/>
                        </a:rPr>
                        <a:t>(Secretaria de Hacienda y Crédito Público)</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a:solidFill>
                            <a:srgbClr val="000000"/>
                          </a:solidFill>
                          <a:latin typeface="Arial" pitchFamily="34" charset="0"/>
                          <a:ea typeface="Batang"/>
                          <a:cs typeface="Arial" pitchFamily="34" charset="0"/>
                        </a:rPr>
                        <a:t>N/A</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a:solidFill>
                            <a:srgbClr val="FF0000"/>
                          </a:solidFill>
                          <a:latin typeface="Arial" pitchFamily="34" charset="0"/>
                          <a:ea typeface="Batang"/>
                          <a:cs typeface="Arial" pitchFamily="34" charset="0"/>
                        </a:rPr>
                        <a:t>Luz y Fuerza del Centro</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Presupuesto 2016: $19,482.1 </a:t>
                      </a:r>
                      <a:r>
                        <a:rPr lang="es-MX" sz="1400">
                          <a:solidFill>
                            <a:srgbClr val="000000"/>
                          </a:solidFill>
                          <a:latin typeface="Arial" pitchFamily="34" charset="0"/>
                          <a:ea typeface="Batang"/>
                          <a:cs typeface="Arial" pitchFamily="34" charset="0"/>
                        </a:rPr>
                        <a:t>mdp.</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Pensionados</a:t>
                      </a:r>
                      <a:r>
                        <a:rPr lang="es-MX" sz="1400">
                          <a:solidFill>
                            <a:srgbClr val="000000"/>
                          </a:solidFill>
                          <a:latin typeface="Arial" pitchFamily="34" charset="0"/>
                          <a:ea typeface="Batang"/>
                          <a:cs typeface="Arial" pitchFamily="34" charset="0"/>
                        </a:rPr>
                        <a:t>: 20,067</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Gasto anual promedio por pensionado</a:t>
                      </a:r>
                      <a:r>
                        <a:rPr lang="es-MX" sz="1400">
                          <a:solidFill>
                            <a:srgbClr val="000000"/>
                          </a:solidFill>
                          <a:latin typeface="Arial" pitchFamily="34" charset="0"/>
                          <a:ea typeface="Batang"/>
                          <a:cs typeface="Arial" pitchFamily="34" charset="0"/>
                        </a:rPr>
                        <a:t>:</a:t>
                      </a:r>
                      <a:endParaRPr lang="es-MX" sz="1400">
                        <a:latin typeface="Arial" pitchFamily="34" charset="0"/>
                        <a:ea typeface="Batang"/>
                        <a:cs typeface="Arial" pitchFamily="34" charset="0"/>
                      </a:endParaRPr>
                    </a:p>
                    <a:p>
                      <a:pPr algn="ctr">
                        <a:spcAft>
                          <a:spcPts val="0"/>
                        </a:spcAft>
                      </a:pPr>
                      <a:r>
                        <a:rPr lang="es-MX" sz="1400">
                          <a:solidFill>
                            <a:srgbClr val="000000"/>
                          </a:solidFill>
                          <a:latin typeface="Arial" pitchFamily="34" charset="0"/>
                          <a:ea typeface="Batang"/>
                          <a:cs typeface="Arial" pitchFamily="34" charset="0"/>
                        </a:rPr>
                        <a:t>$ 970,852.0 pesos.</a:t>
                      </a:r>
                      <a:endParaRPr lang="es-MX" sz="1400">
                        <a:latin typeface="Arial" pitchFamily="34" charset="0"/>
                        <a:ea typeface="Batang"/>
                        <a:cs typeface="Arial" pitchFamily="34" charset="0"/>
                      </a:endParaRPr>
                    </a:p>
                    <a:p>
                      <a:pPr algn="ctr">
                        <a:spcAft>
                          <a:spcPts val="0"/>
                        </a:spcAft>
                      </a:pPr>
                      <a:r>
                        <a:rPr lang="es-MX" sz="1400" b="1">
                          <a:solidFill>
                            <a:srgbClr val="F3702A"/>
                          </a:solidFill>
                          <a:latin typeface="Arial" pitchFamily="34" charset="0"/>
                          <a:ea typeface="Batang"/>
                          <a:cs typeface="Arial" pitchFamily="34" charset="0"/>
                        </a:rPr>
                        <a:t>Ferrocarriles Nacionales de México</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Presupuesto 2016: $2,753.0 </a:t>
                      </a:r>
                      <a:r>
                        <a:rPr lang="es-MX" sz="1400">
                          <a:solidFill>
                            <a:srgbClr val="000000"/>
                          </a:solidFill>
                          <a:latin typeface="Arial" pitchFamily="34" charset="0"/>
                          <a:ea typeface="Batang"/>
                          <a:cs typeface="Arial" pitchFamily="34" charset="0"/>
                        </a:rPr>
                        <a:t>mdp.</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Pensionados</a:t>
                      </a:r>
                      <a:r>
                        <a:rPr lang="es-MX" sz="1400">
                          <a:solidFill>
                            <a:srgbClr val="000000"/>
                          </a:solidFill>
                          <a:latin typeface="Arial" pitchFamily="34" charset="0"/>
                          <a:ea typeface="Batang"/>
                          <a:cs typeface="Arial" pitchFamily="34" charset="0"/>
                        </a:rPr>
                        <a:t>: 28,655</a:t>
                      </a:r>
                      <a:endParaRPr lang="es-MX" sz="1400">
                        <a:latin typeface="Arial" pitchFamily="34" charset="0"/>
                        <a:ea typeface="Batang"/>
                        <a:cs typeface="Arial" pitchFamily="34" charset="0"/>
                      </a:endParaRPr>
                    </a:p>
                    <a:p>
                      <a:pPr algn="ctr">
                        <a:spcAft>
                          <a:spcPts val="0"/>
                        </a:spcAft>
                      </a:pPr>
                      <a:r>
                        <a:rPr lang="es-MX" sz="1400" b="1">
                          <a:solidFill>
                            <a:srgbClr val="000000"/>
                          </a:solidFill>
                          <a:latin typeface="Arial" pitchFamily="34" charset="0"/>
                          <a:ea typeface="Batang"/>
                          <a:cs typeface="Arial" pitchFamily="34" charset="0"/>
                        </a:rPr>
                        <a:t>Gasto anual promedio por pensionado</a:t>
                      </a:r>
                      <a:r>
                        <a:rPr lang="es-MX" sz="1400">
                          <a:solidFill>
                            <a:srgbClr val="000000"/>
                          </a:solidFill>
                          <a:latin typeface="Arial" pitchFamily="34" charset="0"/>
                          <a:ea typeface="Batang"/>
                          <a:cs typeface="Arial" pitchFamily="34" charset="0"/>
                        </a:rPr>
                        <a:t>:</a:t>
                      </a:r>
                      <a:endParaRPr lang="es-MX" sz="1400">
                        <a:latin typeface="Arial" pitchFamily="34" charset="0"/>
                        <a:ea typeface="Batang"/>
                        <a:cs typeface="Arial" pitchFamily="34" charset="0"/>
                      </a:endParaRPr>
                    </a:p>
                    <a:p>
                      <a:pPr algn="ctr">
                        <a:spcAft>
                          <a:spcPts val="0"/>
                        </a:spcAft>
                      </a:pPr>
                      <a:r>
                        <a:rPr lang="es-MX" sz="1400">
                          <a:solidFill>
                            <a:srgbClr val="000000"/>
                          </a:solidFill>
                          <a:latin typeface="Arial" pitchFamily="34" charset="0"/>
                          <a:ea typeface="Batang"/>
                          <a:cs typeface="Arial" pitchFamily="34" charset="0"/>
                        </a:rPr>
                        <a:t>$ 96,074.0 pesos.</a:t>
                      </a:r>
                      <a:endParaRPr lang="es-MX" sz="140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53642">
                <a:tc>
                  <a:txBody>
                    <a:bodyPr/>
                    <a:lstStyle/>
                    <a:p>
                      <a:pPr>
                        <a:spcBef>
                          <a:spcPts val="1000"/>
                        </a:spcBef>
                        <a:spcAft>
                          <a:spcPts val="0"/>
                        </a:spcAft>
                      </a:pPr>
                      <a:r>
                        <a:rPr lang="es-MX" sz="1400" b="1" i="0" dirty="0">
                          <a:solidFill>
                            <a:srgbClr val="404040"/>
                          </a:solidFill>
                          <a:latin typeface="Arial" pitchFamily="34" charset="0"/>
                          <a:ea typeface="Times New Roman"/>
                          <a:cs typeface="Arial" pitchFamily="34" charset="0"/>
                        </a:rPr>
                        <a:t>SEDESOL</a:t>
                      </a:r>
                      <a:endParaRPr lang="es-MX" sz="1400" i="1" dirty="0">
                        <a:solidFill>
                          <a:srgbClr val="404040"/>
                        </a:solidFill>
                        <a:latin typeface="Arial" pitchFamily="34" charset="0"/>
                        <a:ea typeface="Times New Roman"/>
                        <a:cs typeface="Arial" pitchFamily="34" charset="0"/>
                      </a:endParaRPr>
                    </a:p>
                    <a:p>
                      <a:pPr>
                        <a:spcAft>
                          <a:spcPts val="0"/>
                        </a:spcAft>
                      </a:pPr>
                      <a:r>
                        <a:rPr lang="es-MX" sz="1400" dirty="0">
                          <a:solidFill>
                            <a:srgbClr val="000000"/>
                          </a:solidFill>
                          <a:latin typeface="Arial" pitchFamily="34" charset="0"/>
                          <a:ea typeface="Batang"/>
                          <a:cs typeface="Arial" pitchFamily="34" charset="0"/>
                        </a:rPr>
                        <a:t>(Secretaría de Desarrollo Social)</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400" b="1" dirty="0">
                          <a:solidFill>
                            <a:srgbClr val="000000"/>
                          </a:solidFill>
                          <a:latin typeface="Arial" pitchFamily="34" charset="0"/>
                          <a:ea typeface="Batang"/>
                          <a:cs typeface="Arial" pitchFamily="34" charset="0"/>
                        </a:rPr>
                        <a:t>Pensión para Adultos Mayores</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Presupuesto 2017 $39,100.5 </a:t>
                      </a:r>
                      <a:r>
                        <a:rPr lang="es-MX" sz="1400" dirty="0">
                          <a:solidFill>
                            <a:srgbClr val="000000"/>
                          </a:solidFill>
                          <a:latin typeface="Arial" pitchFamily="34" charset="0"/>
                          <a:ea typeface="Batang"/>
                          <a:cs typeface="Arial" pitchFamily="34" charset="0"/>
                        </a:rPr>
                        <a:t>mdp.</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Pensionados</a:t>
                      </a:r>
                      <a:r>
                        <a:rPr lang="es-MX" sz="1400" dirty="0">
                          <a:solidFill>
                            <a:srgbClr val="000000"/>
                          </a:solidFill>
                          <a:latin typeface="Arial" pitchFamily="34" charset="0"/>
                          <a:ea typeface="Batang"/>
                          <a:cs typeface="Arial" pitchFamily="34" charset="0"/>
                        </a:rPr>
                        <a:t>: 5.4 millones</a:t>
                      </a:r>
                      <a:endParaRPr lang="es-MX" sz="1400" dirty="0">
                        <a:latin typeface="Arial" pitchFamily="34" charset="0"/>
                        <a:ea typeface="Batang"/>
                        <a:cs typeface="Arial" pitchFamily="34" charset="0"/>
                      </a:endParaRPr>
                    </a:p>
                    <a:p>
                      <a:pPr algn="ctr">
                        <a:spcAft>
                          <a:spcPts val="0"/>
                        </a:spcAft>
                      </a:pPr>
                      <a:r>
                        <a:rPr lang="es-MX" sz="1400" b="1" dirty="0">
                          <a:solidFill>
                            <a:srgbClr val="000000"/>
                          </a:solidFill>
                          <a:latin typeface="Arial" pitchFamily="34" charset="0"/>
                          <a:ea typeface="Batang"/>
                          <a:cs typeface="Arial" pitchFamily="34" charset="0"/>
                        </a:rPr>
                        <a:t>Gasto anual promedio por pensionado</a:t>
                      </a:r>
                      <a:r>
                        <a:rPr lang="es-MX" sz="1400" dirty="0">
                          <a:solidFill>
                            <a:srgbClr val="000000"/>
                          </a:solidFill>
                          <a:latin typeface="Arial" pitchFamily="34" charset="0"/>
                          <a:ea typeface="Batang"/>
                          <a:cs typeface="Arial" pitchFamily="34" charset="0"/>
                        </a:rPr>
                        <a:t>:</a:t>
                      </a:r>
                      <a:endParaRPr lang="es-MX" sz="1400" dirty="0">
                        <a:latin typeface="Arial" pitchFamily="34" charset="0"/>
                        <a:ea typeface="Batang"/>
                        <a:cs typeface="Arial" pitchFamily="34" charset="0"/>
                      </a:endParaRPr>
                    </a:p>
                    <a:p>
                      <a:pPr algn="ctr">
                        <a:spcAft>
                          <a:spcPts val="0"/>
                        </a:spcAft>
                      </a:pPr>
                      <a:r>
                        <a:rPr lang="es-MX" sz="1400" dirty="0">
                          <a:solidFill>
                            <a:srgbClr val="000000"/>
                          </a:solidFill>
                          <a:latin typeface="Arial" pitchFamily="34" charset="0"/>
                          <a:ea typeface="Batang"/>
                          <a:cs typeface="Arial" pitchFamily="34" charset="0"/>
                        </a:rPr>
                        <a:t>$ 7,233.0 pesos.</a:t>
                      </a: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MX" sz="1400" dirty="0">
                        <a:latin typeface="Arial" pitchFamily="34" charset="0"/>
                        <a:ea typeface="Batang"/>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073" name="Rectangle 1"/>
          <p:cNvSpPr>
            <a:spLocks noChangeArrowheads="1"/>
          </p:cNvSpPr>
          <p:nvPr/>
        </p:nvSpPr>
        <p:spPr bwMode="auto">
          <a:xfrm>
            <a:off x="2443654" y="-37300"/>
            <a:ext cx="7636971"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ko-KR" sz="1400" b="0" i="0" u="none" strike="noStrike" cap="none" normalizeH="0" baseline="0" dirty="0" smtClean="0">
                <a:ln>
                  <a:noFill/>
                </a:ln>
                <a:solidFill>
                  <a:schemeClr val="tx1"/>
                </a:solidFill>
                <a:effectLst/>
                <a:latin typeface="Arial" pitchFamily="34" charset="0"/>
                <a:ea typeface="Batang" pitchFamily="18" charset="-127"/>
                <a:cs typeface="Arial" pitchFamily="34" charset="0"/>
              </a:rPr>
              <a:t>Tabla 1. Pensiones en México: instituciones y pilares.</a:t>
            </a:r>
            <a:r>
              <a:rPr kumimoji="0" lang="es-MX" altLang="ko-KR" sz="1400" b="0" i="0" u="none" strike="noStrike" cap="none" normalizeH="0" baseline="0" dirty="0" smtClean="0">
                <a:ln>
                  <a:noFill/>
                </a:ln>
                <a:solidFill>
                  <a:schemeClr val="tx1"/>
                </a:solidFill>
                <a:effectLst/>
                <a:latin typeface="Arial" pitchFamily="34" charset="0"/>
                <a:ea typeface="Batang" pitchFamily="18" charset="-127"/>
                <a:cs typeface="Arial" pitchFamily="34" charset="0"/>
              </a:rPr>
              <a:t> Fuente: ¿De qué hablamos cuando hablamos de pensiones? (Continuación). (Macías y Villa, 2017).</a:t>
            </a:r>
            <a:endParaRPr kumimoji="0" lang="es-MX" altLang="ko-K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ko-K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5460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1"/>
            <a:ext cx="6800025" cy="691466"/>
          </a:xfrm>
        </p:spPr>
        <p:txBody>
          <a:bodyPr>
            <a:noAutofit/>
          </a:bodyPr>
          <a:lstStyle/>
          <a:p>
            <a:r>
              <a:rPr lang="es-ES_tradnl" sz="2800" dirty="0" smtClean="0"/>
              <a:t>Sistema de pensiones en universidades estatales</a:t>
            </a:r>
            <a:endParaRPr lang="es-ES_tradnl" sz="2800" dirty="0"/>
          </a:p>
        </p:txBody>
      </p:sp>
      <p:sp>
        <p:nvSpPr>
          <p:cNvPr id="4" name="Marcador de contenido 3"/>
          <p:cNvSpPr>
            <a:spLocks noGrp="1"/>
          </p:cNvSpPr>
          <p:nvPr>
            <p:ph sz="half" idx="2"/>
          </p:nvPr>
        </p:nvSpPr>
        <p:spPr>
          <a:xfrm>
            <a:off x="2587557" y="1718442"/>
            <a:ext cx="6800025" cy="5253520"/>
          </a:xfrm>
        </p:spPr>
        <p:txBody>
          <a:bodyPr>
            <a:normAutofit fontScale="62500" lnSpcReduction="20000"/>
          </a:bodyPr>
          <a:lstStyle/>
          <a:p>
            <a:pPr lvl="0" algn="just"/>
            <a:r>
              <a:rPr lang="es-MX" dirty="0" smtClean="0"/>
              <a:t>Los sistemas diferían de institución en institución y por lo tanto no era posible pensar en fórmulas únicas para atender los impactos financieros que se generaban por su operación. </a:t>
            </a:r>
          </a:p>
          <a:p>
            <a:pPr lvl="0" algn="just"/>
            <a:r>
              <a:rPr lang="es-MX" dirty="0" smtClean="0"/>
              <a:t>La edad a la que se accedía a la jubilación era en promedio de 52 años, siendo la esperanza de vida de aproximadamente 75 años.</a:t>
            </a:r>
          </a:p>
          <a:p>
            <a:pPr lvl="0" algn="just"/>
            <a:r>
              <a:rPr lang="es-MX" dirty="0" smtClean="0"/>
              <a:t>El requisito fundamental para alcanzar la jubilación era el de cumplir, en general, 25 años de servicio, sin tener asociado ningún otro criterio.</a:t>
            </a:r>
          </a:p>
          <a:p>
            <a:pPr lvl="0" algn="just"/>
            <a:r>
              <a:rPr lang="es-MX" dirty="0" smtClean="0"/>
              <a:t>En pocas instituciones los sistemas de jubilaciones y pensiones contaban con un fondo institucional de financiamiento derivado de las aportaciones de trabajadores y de la universidad. En la mayor parte de ellas, las pensiones se pagaban utilizando los subsidios anuales federal y estatal.</a:t>
            </a:r>
          </a:p>
          <a:p>
            <a:pPr lvl="0" algn="just"/>
            <a:r>
              <a:rPr lang="es-MX" dirty="0" smtClean="0"/>
              <a:t>El monto de la pensión respecto de los salarios variaba entre universidades desde el 25% hasta el 193%.</a:t>
            </a:r>
          </a:p>
          <a:p>
            <a:pPr lvl="0" algn="just"/>
            <a:r>
              <a:rPr lang="es-MX" dirty="0" smtClean="0"/>
              <a:t>El pasivo generado por los sistemas de jubilaciones y pensiones de ese grupo de 32 universidades, considerando tanto las generaciones presentes como futuras, era del orden de los 250,000 millones de pesos.</a:t>
            </a:r>
          </a:p>
          <a:p>
            <a:endParaRPr lang="es-ES_tradnl" dirty="0"/>
          </a:p>
        </p:txBody>
      </p:sp>
    </p:spTree>
    <p:extLst>
      <p:ext uri="{BB962C8B-B14F-4D97-AF65-F5344CB8AC3E}">
        <p14:creationId xmlns:p14="http://schemas.microsoft.com/office/powerpoint/2010/main" val="235460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6047" y="1266816"/>
            <a:ext cx="8568531" cy="672344"/>
          </a:xfrm>
        </p:spPr>
        <p:txBody>
          <a:bodyPr>
            <a:normAutofit fontScale="90000"/>
          </a:bodyPr>
          <a:lstStyle/>
          <a:p>
            <a:endParaRPr lang="es-MX" dirty="0"/>
          </a:p>
        </p:txBody>
      </p:sp>
      <p:sp>
        <p:nvSpPr>
          <p:cNvPr id="3" name="2 Subtítulo"/>
          <p:cNvSpPr>
            <a:spLocks noGrp="1"/>
          </p:cNvSpPr>
          <p:nvPr>
            <p:ph type="subTitle" idx="1"/>
          </p:nvPr>
        </p:nvSpPr>
        <p:spPr>
          <a:xfrm>
            <a:off x="1260078" y="3482310"/>
            <a:ext cx="7560469" cy="1578422"/>
          </a:xfrm>
        </p:spPr>
        <p:txBody>
          <a:bodyPr>
            <a:normAutofit/>
          </a:bodyPr>
          <a:lstStyle/>
          <a:p>
            <a:r>
              <a:rPr lang="es-ES" sz="3200" dirty="0"/>
              <a:t>Estudio</a:t>
            </a:r>
            <a:r>
              <a:rPr lang="es-MX" sz="3200" dirty="0"/>
              <a:t/>
            </a:r>
            <a:br>
              <a:rPr lang="es-MX" sz="3200" dirty="0"/>
            </a:br>
            <a:endParaRPr lang="es-MX" sz="3200" dirty="0"/>
          </a:p>
        </p:txBody>
      </p:sp>
    </p:spTree>
    <p:extLst>
      <p:ext uri="{BB962C8B-B14F-4D97-AF65-F5344CB8AC3E}">
        <p14:creationId xmlns:p14="http://schemas.microsoft.com/office/powerpoint/2010/main" val="2956014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549577"/>
          </a:xfrm>
        </p:spPr>
        <p:txBody>
          <a:bodyPr>
            <a:normAutofit fontScale="90000"/>
          </a:bodyPr>
          <a:lstStyle/>
          <a:p>
            <a:r>
              <a:rPr lang="es-ES" b="1" dirty="0" smtClean="0"/>
              <a:t/>
            </a:r>
            <a:br>
              <a:rPr lang="es-ES" b="1" dirty="0" smtClean="0"/>
            </a:br>
            <a:endParaRPr lang="es-ES_tradnl" sz="3100" dirty="0"/>
          </a:p>
        </p:txBody>
      </p:sp>
      <p:sp>
        <p:nvSpPr>
          <p:cNvPr id="4" name="Marcador de contenido 3"/>
          <p:cNvSpPr>
            <a:spLocks noGrp="1"/>
          </p:cNvSpPr>
          <p:nvPr>
            <p:ph sz="half" idx="2"/>
          </p:nvPr>
        </p:nvSpPr>
        <p:spPr>
          <a:xfrm>
            <a:off x="2587557" y="961698"/>
            <a:ext cx="7218594" cy="6338754"/>
          </a:xfrm>
        </p:spPr>
        <p:txBody>
          <a:bodyPr>
            <a:normAutofit/>
          </a:bodyPr>
          <a:lstStyle/>
          <a:p>
            <a:endParaRPr lang="es-ES" sz="1900" dirty="0" smtClean="0"/>
          </a:p>
          <a:p>
            <a:pPr marL="0" algn="just">
              <a:lnSpc>
                <a:spcPct val="100000"/>
              </a:lnSpc>
              <a:spcBef>
                <a:spcPts val="0"/>
              </a:spcBef>
              <a:buNone/>
            </a:pPr>
            <a:r>
              <a:rPr lang="es-ES" sz="2400" dirty="0" smtClean="0"/>
              <a:t>En la presente investigación se tuvo como objetivo determinar la necesidad de intervención de la RS para que</a:t>
            </a:r>
            <a:r>
              <a:rPr lang="es-MX" sz="2400" dirty="0" smtClean="0"/>
              <a:t> profesores del TESCo (de la “generación de transición”) tengan posibilidad de acceder a una pensión que les proporcione ingresos dignos durante su vejez. </a:t>
            </a:r>
          </a:p>
          <a:p>
            <a:pPr marL="0" algn="just">
              <a:lnSpc>
                <a:spcPct val="100000"/>
              </a:lnSpc>
              <a:spcBef>
                <a:spcPts val="0"/>
              </a:spcBef>
              <a:buNone/>
            </a:pPr>
            <a:r>
              <a:rPr lang="es-ES" sz="2400" dirty="0" smtClean="0"/>
              <a:t>La muestra definitiva estuvo constituida por 17 docentes (4 hombres y 13 mujeres); el 70.6% tenía entre 40 y 54 años y el 29.4% tiene entre 55 y 61 años. El 82.4% señala tener dependientes económicos; el 58.8% informa tener pareja estable. En cuanto a la escolaridad máxima, el 17.6.1% tiene licenciatura,  el 76.5%  tiene maestría y el 5.9% tiene doctorado. El 47.1% es profesor de asignatura y el porcentaje restante es profesor de tiempo completo; el 35.3% tiene otra fuente de ingresos adicional a su labor docente en el TESCo. El 88.24% cotiza en la Ley del ISSEMyM del 2002.</a:t>
            </a:r>
            <a:endParaRPr lang="es-MX" sz="2400" dirty="0" smtClean="0"/>
          </a:p>
          <a:p>
            <a:endParaRPr lang="es-ES_tradnl" dirty="0"/>
          </a:p>
        </p:txBody>
      </p:sp>
    </p:spTree>
    <p:extLst>
      <p:ext uri="{BB962C8B-B14F-4D97-AF65-F5344CB8AC3E}">
        <p14:creationId xmlns:p14="http://schemas.microsoft.com/office/powerpoint/2010/main" val="235460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8" y="412120"/>
            <a:ext cx="7029408" cy="770294"/>
          </a:xfrm>
        </p:spPr>
        <p:txBody>
          <a:bodyPr>
            <a:noAutofit/>
          </a:bodyPr>
          <a:lstStyle/>
          <a:p>
            <a:r>
              <a:rPr lang="es-ES" sz="2800" dirty="0" smtClean="0"/>
              <a:t>Análisis descriptivo</a:t>
            </a:r>
            <a:r>
              <a:rPr lang="es-MX" sz="2800" dirty="0" smtClean="0"/>
              <a:t/>
            </a:r>
            <a:br>
              <a:rPr lang="es-MX" sz="2800" dirty="0" smtClean="0"/>
            </a:br>
            <a:endParaRPr lang="es-ES_tradnl" sz="2800" dirty="0"/>
          </a:p>
        </p:txBody>
      </p:sp>
      <p:sp>
        <p:nvSpPr>
          <p:cNvPr id="4" name="Marcador de contenido 3"/>
          <p:cNvSpPr>
            <a:spLocks noGrp="1"/>
          </p:cNvSpPr>
          <p:nvPr>
            <p:ph sz="half" idx="2"/>
          </p:nvPr>
        </p:nvSpPr>
        <p:spPr>
          <a:xfrm>
            <a:off x="2587557" y="1529255"/>
            <a:ext cx="6800025" cy="5442706"/>
          </a:xfrm>
        </p:spPr>
        <p:txBody>
          <a:bodyPr>
            <a:normAutofit fontScale="85000" lnSpcReduction="10000"/>
          </a:bodyPr>
          <a:lstStyle/>
          <a:p>
            <a:pPr marL="0" algn="just">
              <a:lnSpc>
                <a:spcPct val="120000"/>
              </a:lnSpc>
              <a:buNone/>
            </a:pPr>
            <a:endParaRPr lang="es-MX" dirty="0" smtClean="0"/>
          </a:p>
          <a:p>
            <a:pPr marL="0" algn="just">
              <a:lnSpc>
                <a:spcPct val="120000"/>
              </a:lnSpc>
              <a:buNone/>
            </a:pPr>
            <a:r>
              <a:rPr lang="es-ES" dirty="0" smtClean="0"/>
              <a:t>El análisis señaló, en resumen,  que el 82.4% de los docentes que cotizaron en la Ley 1973 del IMSS no tienen derecho a solicitar una pensión al IMSS (al no cumplir los requisitos de cotización o al haber perdido la vigencia de sus derechos), pero la totalidad de ellos podría cumplir los requisitos de cotización o recuperar sus derechos si cotiza nuevamente (en forma inmediata) ya que al tener los docentes entre 40 y 55 años de edad podrían cotizar 10 años más (520 semanas). </a:t>
            </a:r>
            <a:endParaRPr lang="es-MX" dirty="0" smtClean="0"/>
          </a:p>
          <a:p>
            <a:pPr marL="0" algn="just">
              <a:lnSpc>
                <a:spcPct val="120000"/>
              </a:lnSpc>
              <a:buNone/>
            </a:pPr>
            <a:endParaRPr lang="es-ES_tradnl" dirty="0"/>
          </a:p>
        </p:txBody>
      </p:sp>
    </p:spTree>
    <p:extLst>
      <p:ext uri="{BB962C8B-B14F-4D97-AF65-F5344CB8AC3E}">
        <p14:creationId xmlns:p14="http://schemas.microsoft.com/office/powerpoint/2010/main" val="235460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lstStyle/>
          <a:p>
            <a:endParaRPr lang="es-ES_tradnl"/>
          </a:p>
        </p:txBody>
      </p:sp>
      <p:pic>
        <p:nvPicPr>
          <p:cNvPr id="5" name="4 Marcador de contenido"/>
          <p:cNvPicPr>
            <a:picLocks noGrp="1"/>
          </p:cNvPicPr>
          <p:nvPr>
            <p:ph sz="half" idx="2"/>
          </p:nvPr>
        </p:nvPicPr>
        <p:blipFill>
          <a:blip r:embed="rId2"/>
          <a:srcRect t="4138" b="5028"/>
          <a:stretch>
            <a:fillRect/>
          </a:stretch>
        </p:blipFill>
        <p:spPr bwMode="auto">
          <a:xfrm>
            <a:off x="2587625" y="412120"/>
            <a:ext cx="7190556" cy="6950377"/>
          </a:xfrm>
          <a:prstGeom prst="rect">
            <a:avLst/>
          </a:prstGeom>
          <a:noFill/>
          <a:ln w="9525">
            <a:noFill/>
            <a:miter lim="800000"/>
            <a:headEnd/>
            <a:tailEnd/>
          </a:ln>
        </p:spPr>
      </p:pic>
    </p:spTree>
    <p:extLst>
      <p:ext uri="{BB962C8B-B14F-4D97-AF65-F5344CB8AC3E}">
        <p14:creationId xmlns:p14="http://schemas.microsoft.com/office/powerpoint/2010/main" val="235460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770294"/>
          </a:xfrm>
        </p:spPr>
        <p:txBody>
          <a:bodyPr>
            <a:normAutofit/>
          </a:bodyPr>
          <a:lstStyle/>
          <a:p>
            <a:r>
              <a:rPr lang="es-ES_tradnl" sz="2800" dirty="0" smtClean="0"/>
              <a:t>Introducción</a:t>
            </a:r>
            <a:endParaRPr lang="es-ES_tradnl" sz="2800" dirty="0"/>
          </a:p>
        </p:txBody>
      </p:sp>
      <p:sp>
        <p:nvSpPr>
          <p:cNvPr id="4" name="Marcador de contenido 3"/>
          <p:cNvSpPr>
            <a:spLocks noGrp="1"/>
          </p:cNvSpPr>
          <p:nvPr>
            <p:ph sz="half" idx="2"/>
          </p:nvPr>
        </p:nvSpPr>
        <p:spPr>
          <a:xfrm>
            <a:off x="2587557" y="1497724"/>
            <a:ext cx="6800025" cy="5474237"/>
          </a:xfrm>
        </p:spPr>
        <p:txBody>
          <a:bodyPr>
            <a:normAutofit/>
          </a:bodyPr>
          <a:lstStyle/>
          <a:p>
            <a:pPr marL="0" algn="just">
              <a:buNone/>
            </a:pPr>
            <a:r>
              <a:rPr lang="es-MX" sz="2400" dirty="0" smtClean="0"/>
              <a:t>El caso específico de las pensiones en la</a:t>
            </a:r>
            <a:r>
              <a:rPr lang="es-MX" sz="2400" i="1" dirty="0" smtClean="0"/>
              <a:t> </a:t>
            </a:r>
            <a:r>
              <a:rPr lang="es-MX" sz="2400" dirty="0" smtClean="0"/>
              <a:t>educación superior</a:t>
            </a:r>
            <a:r>
              <a:rPr lang="es-MX" sz="2400" i="1" dirty="0" smtClean="0"/>
              <a:t> </a:t>
            </a:r>
            <a:r>
              <a:rPr lang="es-MX" sz="2400" dirty="0" smtClean="0"/>
              <a:t>es un problema insuficientemente explorado y bastante minimizado;  hasta 2014 el déficit generado por las pensiones de 34 Universidades Públicas Estatales (UPES) de México representaba 3 veces más del presupuesto asignado para la educación superior en 2017. </a:t>
            </a:r>
          </a:p>
          <a:p>
            <a:pPr>
              <a:buNone/>
            </a:pPr>
            <a:r>
              <a:rPr lang="es-MX" dirty="0" smtClean="0"/>
              <a:t> </a:t>
            </a:r>
          </a:p>
          <a:p>
            <a:endParaRPr lang="es-ES_tradnl" dirty="0"/>
          </a:p>
        </p:txBody>
      </p:sp>
      <p:pic>
        <p:nvPicPr>
          <p:cNvPr id="5" name="4 Imagen" descr="crisis sistema de pensiones.jpg"/>
          <p:cNvPicPr>
            <a:picLocks noChangeAspect="1"/>
          </p:cNvPicPr>
          <p:nvPr/>
        </p:nvPicPr>
        <p:blipFill>
          <a:blip r:embed="rId2"/>
          <a:stretch>
            <a:fillRect/>
          </a:stretch>
        </p:blipFill>
        <p:spPr>
          <a:xfrm>
            <a:off x="2979683" y="3941379"/>
            <a:ext cx="6407899" cy="3030582"/>
          </a:xfrm>
          <a:prstGeom prst="rect">
            <a:avLst/>
          </a:prstGeom>
        </p:spPr>
      </p:pic>
    </p:spTree>
    <p:extLst>
      <p:ext uri="{BB962C8B-B14F-4D97-AF65-F5344CB8AC3E}">
        <p14:creationId xmlns:p14="http://schemas.microsoft.com/office/powerpoint/2010/main" val="235460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45719"/>
          </a:xfrm>
        </p:spPr>
        <p:txBody>
          <a:bodyPr>
            <a:normAutofit fontScale="90000"/>
          </a:bodyPr>
          <a:lstStyle/>
          <a:p>
            <a:endParaRPr lang="es-ES_tradnl" dirty="0"/>
          </a:p>
        </p:txBody>
      </p:sp>
      <p:sp>
        <p:nvSpPr>
          <p:cNvPr id="4" name="Marcador de contenido 3"/>
          <p:cNvSpPr>
            <a:spLocks noGrp="1"/>
          </p:cNvSpPr>
          <p:nvPr>
            <p:ph sz="half" idx="2"/>
          </p:nvPr>
        </p:nvSpPr>
        <p:spPr>
          <a:xfrm>
            <a:off x="2587557" y="1135118"/>
            <a:ext cx="6800025" cy="5836844"/>
          </a:xfrm>
        </p:spPr>
        <p:txBody>
          <a:bodyPr>
            <a:normAutofit/>
          </a:bodyPr>
          <a:lstStyle/>
          <a:p>
            <a:pPr algn="just"/>
            <a:r>
              <a:rPr lang="es-MX" sz="2800" dirty="0" smtClean="0"/>
              <a:t>Dado que el 88.24% de los profesores cotiza en la Ley del ISSEMyM del 2002, la pensión por jubilación se les otorgará cuando acrediten un mínimo de 35 años de servicio (95%), aunque </a:t>
            </a:r>
            <a:r>
              <a:rPr lang="es-MX" sz="2800" dirty="0"/>
              <a:t>pueden acceder a una pensión de retiro por edad y tiempo de servicios: edad mínima de 60 años y acreditar cuando menos 17 años de servicio (la pensión corresponde al 44% del sueldo base </a:t>
            </a:r>
            <a:r>
              <a:rPr lang="es-MX" sz="2800" dirty="0" smtClean="0"/>
              <a:t>presupuestado).  Cabe señalar que ningún docente  ha realizado aportaciones voluntarias  al ISSEMYM.</a:t>
            </a:r>
          </a:p>
          <a:p>
            <a:pPr algn="just"/>
            <a:endParaRPr lang="es-ES_tradnl" sz="2800" dirty="0"/>
          </a:p>
        </p:txBody>
      </p:sp>
    </p:spTree>
    <p:extLst>
      <p:ext uri="{BB962C8B-B14F-4D97-AF65-F5344CB8AC3E}">
        <p14:creationId xmlns:p14="http://schemas.microsoft.com/office/powerpoint/2010/main" val="235460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2459420" y="1266816"/>
            <a:ext cx="6865158" cy="514688"/>
          </a:xfrm>
        </p:spPr>
        <p:txBody>
          <a:bodyPr>
            <a:normAutofit fontScale="90000"/>
          </a:bodyPr>
          <a:lstStyle/>
          <a:p>
            <a:endParaRPr lang="es-MX" dirty="0"/>
          </a:p>
        </p:txBody>
      </p:sp>
      <p:sp>
        <p:nvSpPr>
          <p:cNvPr id="6" name="5 Subtítulo"/>
          <p:cNvSpPr>
            <a:spLocks noGrp="1"/>
          </p:cNvSpPr>
          <p:nvPr>
            <p:ph type="subTitle" idx="1"/>
          </p:nvPr>
        </p:nvSpPr>
        <p:spPr>
          <a:xfrm>
            <a:off x="2459420" y="3153104"/>
            <a:ext cx="7015655" cy="2166540"/>
          </a:xfrm>
        </p:spPr>
        <p:txBody>
          <a:bodyPr>
            <a:normAutofit/>
          </a:bodyPr>
          <a:lstStyle/>
          <a:p>
            <a:r>
              <a:rPr lang="es-MX" sz="3200" dirty="0" smtClean="0"/>
              <a:t>Conclusiones</a:t>
            </a:r>
            <a:endParaRPr lang="es-MX" sz="3200" dirty="0"/>
          </a:p>
        </p:txBody>
      </p:sp>
    </p:spTree>
    <p:extLst>
      <p:ext uri="{BB962C8B-B14F-4D97-AF65-F5344CB8AC3E}">
        <p14:creationId xmlns:p14="http://schemas.microsoft.com/office/powerpoint/2010/main" val="239534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2364828" y="412120"/>
            <a:ext cx="7022754" cy="45719"/>
          </a:xfrm>
        </p:spPr>
        <p:txBody>
          <a:bodyPr>
            <a:normAutofit fontScale="90000"/>
          </a:bodyPr>
          <a:lstStyle/>
          <a:p>
            <a:r>
              <a:rPr lang="es-MX" sz="2800" dirty="0" smtClean="0"/>
              <a:t/>
            </a:r>
            <a:br>
              <a:rPr lang="es-MX" sz="2800" dirty="0" smtClean="0"/>
            </a:br>
            <a:endParaRPr lang="es-MX" sz="2800" dirty="0"/>
          </a:p>
        </p:txBody>
      </p:sp>
      <p:sp>
        <p:nvSpPr>
          <p:cNvPr id="6" name="5 Marcador de contenido"/>
          <p:cNvSpPr>
            <a:spLocks noGrp="1"/>
          </p:cNvSpPr>
          <p:nvPr>
            <p:ph idx="1"/>
          </p:nvPr>
        </p:nvSpPr>
        <p:spPr>
          <a:xfrm>
            <a:off x="2585545" y="1434662"/>
            <a:ext cx="6802037" cy="5537299"/>
          </a:xfrm>
        </p:spPr>
        <p:txBody>
          <a:bodyPr>
            <a:normAutofit fontScale="92500" lnSpcReduction="10000"/>
          </a:bodyPr>
          <a:lstStyle/>
          <a:p>
            <a:pPr marL="0" indent="0" algn="just">
              <a:buNone/>
            </a:pPr>
            <a:r>
              <a:rPr lang="es-MX" dirty="0" smtClean="0"/>
              <a:t>Es evidente en este punto la necesidad de la intervención de las organizaciones bajo lo descrito en la norma ISO 26000 para disminuir la vulnerabilidad de los empleados, ya que </a:t>
            </a:r>
          </a:p>
          <a:p>
            <a:pPr marL="0" indent="0" algn="just">
              <a:buNone/>
            </a:pPr>
            <a:endParaRPr lang="es-MX" dirty="0" smtClean="0"/>
          </a:p>
          <a:p>
            <a:pPr marL="0" indent="0" algn="just">
              <a:buNone/>
            </a:pPr>
            <a:r>
              <a:rPr lang="es-ES" dirty="0" smtClean="0"/>
              <a:t>“…ofrece una guía global pertinente para las organizaciones del sector público y privado de todo tipo, basada en un consenso internacional entre expertos representantes de las principales partes interesadas, por lo que alienta la aplicación de mejores prácticas en responsabilidad social en todo el mundo”.  </a:t>
            </a:r>
            <a:endParaRPr lang="es-MX" dirty="0" smtClean="0"/>
          </a:p>
          <a:p>
            <a:pPr marL="0" indent="0" algn="just">
              <a:buNone/>
            </a:pPr>
            <a:endParaRPr lang="es-MX" dirty="0" smtClean="0"/>
          </a:p>
          <a:p>
            <a:pPr>
              <a:buNone/>
            </a:pPr>
            <a:endParaRPr lang="es-MX" dirty="0" smtClean="0"/>
          </a:p>
          <a:p>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53381" y="412120"/>
            <a:ext cx="6934201" cy="912183"/>
          </a:xfrm>
        </p:spPr>
        <p:txBody>
          <a:bodyPr>
            <a:normAutofit/>
          </a:bodyPr>
          <a:lstStyle/>
          <a:p>
            <a:endParaRPr lang="es-MX" sz="2800" dirty="0"/>
          </a:p>
        </p:txBody>
      </p:sp>
      <p:sp>
        <p:nvSpPr>
          <p:cNvPr id="5" name="4 Marcador de contenido"/>
          <p:cNvSpPr>
            <a:spLocks noGrp="1"/>
          </p:cNvSpPr>
          <p:nvPr>
            <p:ph idx="1"/>
          </p:nvPr>
        </p:nvSpPr>
        <p:spPr>
          <a:xfrm>
            <a:off x="2453381" y="1324304"/>
            <a:ext cx="7431597" cy="5647658"/>
          </a:xfrm>
        </p:spPr>
        <p:txBody>
          <a:bodyPr/>
          <a:lstStyle/>
          <a:p>
            <a:endParaRPr lang="es-MX"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3381" y="1324304"/>
            <a:ext cx="7289709" cy="564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4734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3043" y="412120"/>
            <a:ext cx="8694539" cy="202735"/>
          </a:xfrm>
        </p:spPr>
        <p:txBody>
          <a:bodyPr>
            <a:normAutofit fontScale="90000"/>
          </a:bodyPr>
          <a:lstStyle/>
          <a:p>
            <a:endParaRPr lang="es-MX" dirty="0"/>
          </a:p>
        </p:txBody>
      </p:sp>
      <p:sp>
        <p:nvSpPr>
          <p:cNvPr id="3" name="2 Marcador de contenido"/>
          <p:cNvSpPr>
            <a:spLocks noGrp="1"/>
          </p:cNvSpPr>
          <p:nvPr>
            <p:ph idx="1"/>
          </p:nvPr>
        </p:nvSpPr>
        <p:spPr>
          <a:xfrm>
            <a:off x="2490952" y="614856"/>
            <a:ext cx="6896630" cy="6357106"/>
          </a:xfrm>
        </p:spPr>
        <p:txBody>
          <a:bodyPr>
            <a:normAutofit fontScale="92500" lnSpcReduction="20000"/>
          </a:bodyPr>
          <a:lstStyle/>
          <a:p>
            <a:pPr marL="0" algn="just">
              <a:lnSpc>
                <a:spcPct val="120000"/>
              </a:lnSpc>
              <a:buNone/>
            </a:pPr>
            <a:endParaRPr lang="es-ES" dirty="0" smtClean="0"/>
          </a:p>
          <a:p>
            <a:pPr marL="0" algn="just">
              <a:lnSpc>
                <a:spcPct val="120000"/>
              </a:lnSpc>
              <a:buNone/>
            </a:pPr>
            <a:r>
              <a:rPr lang="es-ES" dirty="0" smtClean="0"/>
              <a:t> </a:t>
            </a:r>
            <a:r>
              <a:rPr lang="es-ES" sz="3000" dirty="0" smtClean="0"/>
              <a:t>Aún resta mucho por hacer en materia de seguridad social y las empresas deberán de continuar impulsando acciones alineadas con la respuesta a su compromiso como empresas socialmente responsables, mismas que se encuentren orientadas a que más personas y familias cuenten con información adecuada para administrar, incrementar y asegurar su patrimonio, de tal forma que usen de manera adecuada los productos y servicios financieros formales y puedan desarrollar capacidades que les permitan aprovechar de mejor modo sus recursos económicos.</a:t>
            </a:r>
            <a:endParaRPr lang="es-MX" sz="3000" dirty="0" smtClean="0"/>
          </a:p>
          <a:p>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
        <p:nvSpPr>
          <p:cNvPr id="3" name="2 Título"/>
          <p:cNvSpPr>
            <a:spLocks noGrp="1"/>
          </p:cNvSpPr>
          <p:nvPr>
            <p:ph type="title"/>
          </p:nvPr>
        </p:nvSpPr>
        <p:spPr/>
        <p:txBody>
          <a:bodyPr>
            <a:normAutofit/>
          </a:bodyPr>
          <a:lstStyle/>
          <a:p>
            <a:pPr algn="ctr"/>
            <a:r>
              <a:rPr lang="es-MX" sz="4400" dirty="0" smtClean="0">
                <a:solidFill>
                  <a:schemeClr val="bg1"/>
                </a:solidFill>
                <a:latin typeface="+mn-lt"/>
              </a:rPr>
              <a:t>¡GRACIAS POR SU ATENCIÓN!</a:t>
            </a:r>
            <a:endParaRPr lang="es-MX" sz="4400" dirty="0">
              <a:solidFill>
                <a:schemeClr val="bg1"/>
              </a:solidFill>
              <a:latin typeface="+mn-lt"/>
            </a:endParaRPr>
          </a:p>
        </p:txBody>
      </p:sp>
      <p:sp>
        <p:nvSpPr>
          <p:cNvPr id="5" name="4 Marcador de texto"/>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75397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959480"/>
          </a:xfrm>
        </p:spPr>
        <p:txBody>
          <a:bodyPr>
            <a:normAutofit/>
          </a:bodyPr>
          <a:lstStyle/>
          <a:p>
            <a:r>
              <a:rPr lang="es-ES_tradnl" sz="2800" dirty="0" smtClean="0"/>
              <a:t>Problema de investigación</a:t>
            </a:r>
            <a:endParaRPr lang="es-ES_tradnl" sz="2800" dirty="0"/>
          </a:p>
        </p:txBody>
      </p:sp>
      <p:sp>
        <p:nvSpPr>
          <p:cNvPr id="4" name="Marcador de contenido 3"/>
          <p:cNvSpPr>
            <a:spLocks noGrp="1"/>
          </p:cNvSpPr>
          <p:nvPr>
            <p:ph sz="half" idx="2"/>
          </p:nvPr>
        </p:nvSpPr>
        <p:spPr>
          <a:xfrm>
            <a:off x="2587557" y="2060590"/>
            <a:ext cx="6800025" cy="4911371"/>
          </a:xfrm>
        </p:spPr>
        <p:txBody>
          <a:bodyPr/>
          <a:lstStyle/>
          <a:p>
            <a:pPr algn="just">
              <a:buNone/>
            </a:pPr>
            <a:r>
              <a:rPr lang="es-MX" i="1" dirty="0" smtClean="0"/>
              <a:t>¿Es necesaria la acción de la Responsabilidad Social (RS) para favorecer una digna pensión en los docentes de la “generación de transición” de Universidades Públicas Estatales (UPE)?</a:t>
            </a:r>
          </a:p>
          <a:p>
            <a:pPr>
              <a:buNone/>
            </a:pPr>
            <a:endParaRPr lang="es-MX" dirty="0" smtClean="0"/>
          </a:p>
        </p:txBody>
      </p:sp>
      <p:pic>
        <p:nvPicPr>
          <p:cNvPr id="5" name="4 Imagen" descr="maestros-red.jpg"/>
          <p:cNvPicPr>
            <a:picLocks noChangeAspect="1"/>
          </p:cNvPicPr>
          <p:nvPr/>
        </p:nvPicPr>
        <p:blipFill>
          <a:blip r:embed="rId2"/>
          <a:stretch>
            <a:fillRect/>
          </a:stretch>
        </p:blipFill>
        <p:spPr>
          <a:xfrm>
            <a:off x="3547241" y="4865076"/>
            <a:ext cx="5217182" cy="2169947"/>
          </a:xfrm>
          <a:prstGeom prst="rect">
            <a:avLst/>
          </a:prstGeom>
        </p:spPr>
      </p:pic>
    </p:spTree>
    <p:extLst>
      <p:ext uri="{BB962C8B-B14F-4D97-AF65-F5344CB8AC3E}">
        <p14:creationId xmlns:p14="http://schemas.microsoft.com/office/powerpoint/2010/main" val="235460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2521974" y="1266815"/>
            <a:ext cx="6802604" cy="2694893"/>
          </a:xfrm>
        </p:spPr>
        <p:txBody>
          <a:bodyPr>
            <a:normAutofit/>
          </a:bodyPr>
          <a:lstStyle/>
          <a:p>
            <a:r>
              <a:rPr lang="es-ES_tradnl" sz="3600" dirty="0"/>
              <a:t>Evolución del Sistema de Seguridad Social en México</a:t>
            </a:r>
            <a:endParaRPr lang="es-MX" sz="3600" dirty="0"/>
          </a:p>
        </p:txBody>
      </p:sp>
      <p:sp>
        <p:nvSpPr>
          <p:cNvPr id="7" name="6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235460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21974" y="412119"/>
            <a:ext cx="6865608" cy="1077467"/>
          </a:xfrm>
        </p:spPr>
        <p:txBody>
          <a:bodyPr>
            <a:normAutofit/>
          </a:bodyPr>
          <a:lstStyle/>
          <a:p>
            <a:r>
              <a:rPr lang="es-MX" sz="2800" i="1" dirty="0"/>
              <a:t>Primera etapa: Satisfacción de las exigencias </a:t>
            </a:r>
            <a:r>
              <a:rPr lang="es-MX" sz="2800" i="1" dirty="0" smtClean="0"/>
              <a:t>sociales</a:t>
            </a:r>
            <a:endParaRPr lang="es-MX" sz="2800" dirty="0"/>
          </a:p>
        </p:txBody>
      </p:sp>
      <p:sp>
        <p:nvSpPr>
          <p:cNvPr id="4" name="Marcador de contenido 3"/>
          <p:cNvSpPr>
            <a:spLocks noGrp="1"/>
          </p:cNvSpPr>
          <p:nvPr>
            <p:ph idx="1"/>
          </p:nvPr>
        </p:nvSpPr>
        <p:spPr>
          <a:xfrm>
            <a:off x="2521974" y="2060590"/>
            <a:ext cx="6865608" cy="4911371"/>
          </a:xfrm>
        </p:spPr>
        <p:txBody>
          <a:bodyPr>
            <a:normAutofit/>
          </a:bodyPr>
          <a:lstStyle/>
          <a:p>
            <a:pPr algn="just">
              <a:buNone/>
            </a:pPr>
            <a:r>
              <a:rPr lang="es-MX" dirty="0" smtClean="0"/>
              <a:t> </a:t>
            </a:r>
            <a:r>
              <a:rPr lang="es-MX" sz="2400" dirty="0" smtClean="0"/>
              <a:t> En esta etapa, que puede ser comprendida desde inicios del Siglo XX hasta la década de 1950, los sistemas de retiro y las legislaciones que los sustentaban obedecieron a la necesidad de atender un derecho reconocido por los principales organismos internacionales. </a:t>
            </a:r>
          </a:p>
          <a:p>
            <a:pPr lvl="0"/>
            <a:endParaRPr lang="es-MX" dirty="0" smtClean="0"/>
          </a:p>
          <a:p>
            <a:endParaRPr lang="es-ES_tradnl" dirty="0"/>
          </a:p>
        </p:txBody>
      </p:sp>
      <p:pic>
        <p:nvPicPr>
          <p:cNvPr id="5" name="4 Imagen" descr="bismark.jpg"/>
          <p:cNvPicPr>
            <a:picLocks noChangeAspect="1"/>
          </p:cNvPicPr>
          <p:nvPr/>
        </p:nvPicPr>
        <p:blipFill>
          <a:blip r:embed="rId2"/>
          <a:stretch>
            <a:fillRect/>
          </a:stretch>
        </p:blipFill>
        <p:spPr>
          <a:xfrm>
            <a:off x="3704896" y="4638883"/>
            <a:ext cx="4326595" cy="2333078"/>
          </a:xfrm>
          <a:prstGeom prst="rect">
            <a:avLst/>
          </a:prstGeom>
        </p:spPr>
      </p:pic>
    </p:spTree>
    <p:extLst>
      <p:ext uri="{BB962C8B-B14F-4D97-AF65-F5344CB8AC3E}">
        <p14:creationId xmlns:p14="http://schemas.microsoft.com/office/powerpoint/2010/main" val="1359386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708757"/>
          </a:xfrm>
        </p:spPr>
        <p:txBody>
          <a:bodyPr>
            <a:normAutofit/>
          </a:bodyPr>
          <a:lstStyle/>
          <a:p>
            <a:r>
              <a:rPr lang="es-MX" sz="2800" i="1" dirty="0"/>
              <a:t>Segunda Etapa: Control </a:t>
            </a:r>
            <a:r>
              <a:rPr lang="es-MX" sz="2800" i="1" dirty="0" smtClean="0"/>
              <a:t>político</a:t>
            </a:r>
            <a:endParaRPr lang="es-ES_tradnl" sz="2800" dirty="0"/>
          </a:p>
        </p:txBody>
      </p:sp>
      <p:sp>
        <p:nvSpPr>
          <p:cNvPr id="4" name="Marcador de contenido 3"/>
          <p:cNvSpPr>
            <a:spLocks noGrp="1"/>
          </p:cNvSpPr>
          <p:nvPr>
            <p:ph sz="half" idx="2"/>
          </p:nvPr>
        </p:nvSpPr>
        <p:spPr>
          <a:xfrm>
            <a:off x="2587557" y="1445342"/>
            <a:ext cx="6800025" cy="5526619"/>
          </a:xfrm>
        </p:spPr>
        <p:txBody>
          <a:bodyPr>
            <a:normAutofit/>
          </a:bodyPr>
          <a:lstStyle/>
          <a:p>
            <a:pPr marL="0" lvl="0" algn="just">
              <a:buNone/>
            </a:pPr>
            <a:r>
              <a:rPr lang="es-MX" sz="2400" dirty="0" smtClean="0"/>
              <a:t>Aunque no sucedió con el total de los sistemas de pensiones, lo cierto es que los gobiernos ofrecieron condiciones de retiro que en el largo plazo eran insostenibles pero que en el corto representaban el apoyo electoral de ciertos grupos gremiales. </a:t>
            </a:r>
            <a:endParaRPr lang="es-ES_tradnl" dirty="0"/>
          </a:p>
        </p:txBody>
      </p:sp>
      <p:pic>
        <p:nvPicPr>
          <p:cNvPr id="5" name="4 Imagen" descr="pemex.jpg"/>
          <p:cNvPicPr>
            <a:picLocks noChangeAspect="1"/>
          </p:cNvPicPr>
          <p:nvPr/>
        </p:nvPicPr>
        <p:blipFill>
          <a:blip r:embed="rId2"/>
          <a:stretch>
            <a:fillRect/>
          </a:stretch>
        </p:blipFill>
        <p:spPr>
          <a:xfrm>
            <a:off x="2965176" y="5292403"/>
            <a:ext cx="2857500" cy="1600200"/>
          </a:xfrm>
          <a:prstGeom prst="rect">
            <a:avLst/>
          </a:prstGeom>
        </p:spPr>
      </p:pic>
      <p:pic>
        <p:nvPicPr>
          <p:cNvPr id="6" name="5 Imagen" descr="imss.jpg"/>
          <p:cNvPicPr>
            <a:picLocks noChangeAspect="1"/>
          </p:cNvPicPr>
          <p:nvPr/>
        </p:nvPicPr>
        <p:blipFill>
          <a:blip r:embed="rId3"/>
          <a:stretch>
            <a:fillRect/>
          </a:stretch>
        </p:blipFill>
        <p:spPr>
          <a:xfrm>
            <a:off x="6420544" y="5393798"/>
            <a:ext cx="2962275" cy="1543050"/>
          </a:xfrm>
          <a:prstGeom prst="rect">
            <a:avLst/>
          </a:prstGeom>
        </p:spPr>
      </p:pic>
      <p:pic>
        <p:nvPicPr>
          <p:cNvPr id="7" name="6 Imagen" descr="CFE.jpg"/>
          <p:cNvPicPr>
            <a:picLocks noChangeAspect="1"/>
          </p:cNvPicPr>
          <p:nvPr/>
        </p:nvPicPr>
        <p:blipFill>
          <a:blip r:embed="rId4"/>
          <a:stretch>
            <a:fillRect/>
          </a:stretch>
        </p:blipFill>
        <p:spPr>
          <a:xfrm>
            <a:off x="4948932" y="3466295"/>
            <a:ext cx="2952750" cy="1543050"/>
          </a:xfrm>
          <a:prstGeom prst="rect">
            <a:avLst/>
          </a:prstGeom>
        </p:spPr>
      </p:pic>
    </p:spTree>
    <p:extLst>
      <p:ext uri="{BB962C8B-B14F-4D97-AF65-F5344CB8AC3E}">
        <p14:creationId xmlns:p14="http://schemas.microsoft.com/office/powerpoint/2010/main" val="235460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833356"/>
          </a:xfrm>
        </p:spPr>
        <p:txBody>
          <a:bodyPr>
            <a:noAutofit/>
          </a:bodyPr>
          <a:lstStyle/>
          <a:p>
            <a:r>
              <a:rPr lang="es-MX" sz="2800" i="1" dirty="0"/>
              <a:t>Tercera etapa: Saneamiento financiero </a:t>
            </a:r>
            <a:r>
              <a:rPr lang="es-MX" sz="2800" i="1" dirty="0" smtClean="0"/>
              <a:t>institucional.</a:t>
            </a:r>
            <a:endParaRPr lang="es-ES_tradnl" sz="2800" dirty="0"/>
          </a:p>
        </p:txBody>
      </p:sp>
      <p:sp>
        <p:nvSpPr>
          <p:cNvPr id="4" name="Marcador de contenido 3"/>
          <p:cNvSpPr>
            <a:spLocks noGrp="1"/>
          </p:cNvSpPr>
          <p:nvPr>
            <p:ph sz="half" idx="2"/>
          </p:nvPr>
        </p:nvSpPr>
        <p:spPr>
          <a:xfrm>
            <a:off x="2587557" y="1245476"/>
            <a:ext cx="6800025" cy="5726485"/>
          </a:xfrm>
        </p:spPr>
        <p:txBody>
          <a:bodyPr/>
          <a:lstStyle/>
          <a:p>
            <a:pPr marL="0" lvl="0">
              <a:lnSpc>
                <a:spcPct val="100000"/>
              </a:lnSpc>
              <a:buNone/>
            </a:pPr>
            <a:r>
              <a:rPr lang="es-MX" sz="2400" dirty="0" smtClean="0"/>
              <a:t>La más reciente etapa, iniciada en el segundo lustro de la década de 1990, corresponde a los esfuerzos por dar sustentabilidad a los sistemas de pensiones y jubilaciones. </a:t>
            </a:r>
          </a:p>
          <a:p>
            <a:endParaRPr lang="es-ES_tradnl" dirty="0"/>
          </a:p>
        </p:txBody>
      </p:sp>
      <p:pic>
        <p:nvPicPr>
          <p:cNvPr id="6" name="5 Imagen" descr="afore.jpg"/>
          <p:cNvPicPr>
            <a:picLocks noChangeAspect="1"/>
          </p:cNvPicPr>
          <p:nvPr/>
        </p:nvPicPr>
        <p:blipFill>
          <a:blip r:embed="rId2"/>
          <a:stretch>
            <a:fillRect/>
          </a:stretch>
        </p:blipFill>
        <p:spPr>
          <a:xfrm>
            <a:off x="2822028" y="3405352"/>
            <a:ext cx="6148551" cy="3566610"/>
          </a:xfrm>
          <a:prstGeom prst="rect">
            <a:avLst/>
          </a:prstGeom>
        </p:spPr>
      </p:pic>
    </p:spTree>
    <p:extLst>
      <p:ext uri="{BB962C8B-B14F-4D97-AF65-F5344CB8AC3E}">
        <p14:creationId xmlns:p14="http://schemas.microsoft.com/office/powerpoint/2010/main" val="235460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96359" y="412120"/>
            <a:ext cx="6991223" cy="1496168"/>
          </a:xfrm>
        </p:spPr>
        <p:txBody>
          <a:bodyPr/>
          <a:lstStyle/>
          <a:p>
            <a:endParaRPr lang="es-MX" dirty="0"/>
          </a:p>
        </p:txBody>
      </p:sp>
      <p:sp>
        <p:nvSpPr>
          <p:cNvPr id="3" name="2 Marcador de contenido"/>
          <p:cNvSpPr>
            <a:spLocks noGrp="1"/>
          </p:cNvSpPr>
          <p:nvPr>
            <p:ph idx="1"/>
          </p:nvPr>
        </p:nvSpPr>
        <p:spPr>
          <a:xfrm>
            <a:off x="2617076" y="2060590"/>
            <a:ext cx="6770506" cy="4911371"/>
          </a:xfrm>
        </p:spPr>
        <p:txBody>
          <a:bodyPr/>
          <a:lstStyle/>
          <a:p>
            <a:pPr marL="0" algn="ctr">
              <a:lnSpc>
                <a:spcPct val="100000"/>
              </a:lnSpc>
              <a:buNone/>
            </a:pPr>
            <a:endParaRPr lang="es-MX" dirty="0" smtClean="0"/>
          </a:p>
          <a:p>
            <a:pPr marL="0" algn="ctr">
              <a:lnSpc>
                <a:spcPct val="100000"/>
              </a:lnSpc>
              <a:buNone/>
            </a:pPr>
            <a:endParaRPr lang="es-MX" dirty="0" smtClean="0"/>
          </a:p>
          <a:p>
            <a:pPr marL="0" algn="ctr">
              <a:lnSpc>
                <a:spcPct val="100000"/>
              </a:lnSpc>
              <a:buNone/>
            </a:pPr>
            <a:r>
              <a:rPr lang="es-MX" dirty="0" smtClean="0"/>
              <a:t>Principales factores que afectaron los sistemas de pensiones</a:t>
            </a:r>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59421" y="412120"/>
            <a:ext cx="6928161" cy="1496168"/>
          </a:xfrm>
        </p:spPr>
        <p:txBody>
          <a:bodyPr>
            <a:normAutofit/>
          </a:bodyPr>
          <a:lstStyle/>
          <a:p>
            <a:r>
              <a:rPr lang="es-MX" dirty="0" smtClean="0"/>
              <a:t/>
            </a:r>
            <a:br>
              <a:rPr lang="es-MX" dirty="0" smtClean="0"/>
            </a:br>
            <a:endParaRPr lang="es-MX" dirty="0"/>
          </a:p>
        </p:txBody>
      </p:sp>
      <p:sp>
        <p:nvSpPr>
          <p:cNvPr id="3" name="2 Marcador de contenido"/>
          <p:cNvSpPr>
            <a:spLocks noGrp="1"/>
          </p:cNvSpPr>
          <p:nvPr>
            <p:ph idx="1"/>
          </p:nvPr>
        </p:nvSpPr>
        <p:spPr>
          <a:xfrm>
            <a:off x="2822028" y="412120"/>
            <a:ext cx="6928161" cy="2039363"/>
          </a:xfrm>
        </p:spPr>
        <p:txBody>
          <a:bodyPr>
            <a:normAutofit fontScale="77500" lnSpcReduction="20000"/>
          </a:bodyPr>
          <a:lstStyle/>
          <a:p>
            <a:pPr lvl="0">
              <a:buNone/>
            </a:pPr>
            <a:r>
              <a:rPr lang="es-MX" sz="3800" i="1" dirty="0" smtClean="0"/>
              <a:t>a) La transición demográfica</a:t>
            </a:r>
            <a:r>
              <a:rPr lang="es-MX" sz="3800" dirty="0" smtClean="0"/>
              <a:t>. Los dos aspectos principales que se resaltan son:</a:t>
            </a:r>
          </a:p>
          <a:p>
            <a:pPr>
              <a:buNone/>
            </a:pPr>
            <a:r>
              <a:rPr lang="es-MX" sz="3800" dirty="0" smtClean="0"/>
              <a:t>1. Esperanza de vida.</a:t>
            </a:r>
            <a:r>
              <a:rPr lang="es-MX" sz="3800" b="1" dirty="0" smtClean="0"/>
              <a:t> </a:t>
            </a:r>
            <a:endParaRPr lang="es-MX" sz="3800" dirty="0" smtClean="0"/>
          </a:p>
          <a:p>
            <a:pPr>
              <a:buNone/>
            </a:pPr>
            <a:r>
              <a:rPr lang="es-MX" sz="3800" dirty="0" smtClean="0"/>
              <a:t>2</a:t>
            </a:r>
            <a:r>
              <a:rPr lang="es-MX" sz="3800" b="1" dirty="0" smtClean="0"/>
              <a:t>. </a:t>
            </a:r>
            <a:r>
              <a:rPr lang="es-MX" sz="3800" dirty="0" smtClean="0"/>
              <a:t>Fertilidad.</a:t>
            </a:r>
            <a:r>
              <a:rPr lang="es-MX" sz="3800" b="1" dirty="0" smtClean="0"/>
              <a:t> </a:t>
            </a:r>
            <a:endParaRPr lang="es-MX" sz="3800" dirty="0" smtClean="0"/>
          </a:p>
          <a:p>
            <a:endParaRPr lang="es-MX" dirty="0" smtClean="0"/>
          </a:p>
          <a:p>
            <a:endParaRPr lang="es-MX" dirty="0"/>
          </a:p>
        </p:txBody>
      </p:sp>
      <p:pic>
        <p:nvPicPr>
          <p:cNvPr id="1028" name="Picture 4" descr="Resultado de imagen para trabajadores pensionados y esperanza de vida"/>
          <p:cNvPicPr>
            <a:picLocks noChangeAspect="1" noChangeArrowheads="1"/>
          </p:cNvPicPr>
          <p:nvPr/>
        </p:nvPicPr>
        <p:blipFill>
          <a:blip r:embed="rId2"/>
          <a:srcRect/>
          <a:stretch>
            <a:fillRect/>
          </a:stretch>
        </p:blipFill>
        <p:spPr bwMode="auto">
          <a:xfrm>
            <a:off x="2822028" y="4728340"/>
            <a:ext cx="6565554" cy="2318845"/>
          </a:xfrm>
          <a:prstGeom prst="rect">
            <a:avLst/>
          </a:prstGeom>
          <a:noFill/>
        </p:spPr>
      </p:pic>
      <p:sp>
        <p:nvSpPr>
          <p:cNvPr id="1030" name="AutoShape 6" descr="Resultado de imagen para esperanza de vida en mÃ©xic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32" name="Picture 8" descr="Resultado de imagen para esperanza de vida en mÃ©xico"/>
          <p:cNvPicPr>
            <a:picLocks noChangeAspect="1" noChangeArrowheads="1"/>
          </p:cNvPicPr>
          <p:nvPr/>
        </p:nvPicPr>
        <p:blipFill>
          <a:blip r:embed="rId3"/>
          <a:srcRect/>
          <a:stretch>
            <a:fillRect/>
          </a:stretch>
        </p:blipFill>
        <p:spPr bwMode="auto">
          <a:xfrm>
            <a:off x="3056430" y="2451483"/>
            <a:ext cx="5945680" cy="2276857"/>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453</TotalTime>
  <Words>1517</Words>
  <Application>Microsoft Office PowerPoint</Application>
  <PresentationFormat>Personalizado</PresentationFormat>
  <Paragraphs>137</Paragraphs>
  <Slides>25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25</vt:i4>
      </vt:variant>
    </vt:vector>
  </HeadingPairs>
  <TitlesOfParts>
    <vt:vector size="32" baseType="lpstr">
      <vt:lpstr>Batang</vt:lpstr>
      <vt:lpstr>맑은 고딕</vt:lpstr>
      <vt:lpstr>Arial</vt:lpstr>
      <vt:lpstr>Calibri</vt:lpstr>
      <vt:lpstr>Calibri Light</vt:lpstr>
      <vt:lpstr>Times New Roman</vt:lpstr>
      <vt:lpstr>Tema de Office</vt:lpstr>
      <vt:lpstr>PENSIONES: UNA DEUDA PENDIENTE DE LA RESPONSABILIDAD SOCIAL Margarita Dávila Hernández, Samuel Garrido Roldán,  Anabel Ramírez  Guzmán   </vt:lpstr>
      <vt:lpstr>Introducción</vt:lpstr>
      <vt:lpstr>Problema de investigación</vt:lpstr>
      <vt:lpstr>Evolución del Sistema de Seguridad Social en México</vt:lpstr>
      <vt:lpstr>Primera etapa: Satisfacción de las exigencias sociales</vt:lpstr>
      <vt:lpstr>Segunda Etapa: Control político</vt:lpstr>
      <vt:lpstr>Tercera etapa: Saneamiento financiero institucional.</vt:lpstr>
      <vt:lpstr>Presentación de PowerPoint</vt:lpstr>
      <vt:lpstr> </vt:lpstr>
      <vt:lpstr>Aportación Obligatoria al ahorro para el retiro (IMSS).</vt:lpstr>
      <vt:lpstr>Presentación de PowerPoint</vt:lpstr>
      <vt:lpstr>Presentación de PowerPoint</vt:lpstr>
      <vt:lpstr>Presentación de PowerPoint</vt:lpstr>
      <vt:lpstr>Presentación de PowerPoint</vt:lpstr>
      <vt:lpstr>Sistema de pensiones en universidades estatales</vt:lpstr>
      <vt:lpstr>Presentación de PowerPoint</vt:lpstr>
      <vt:lpstr> </vt:lpstr>
      <vt:lpstr>Análisis descriptivo </vt:lpstr>
      <vt:lpstr>Presentación de PowerPoint</vt:lpstr>
      <vt:lpstr>Presentación de PowerPoint</vt:lpstr>
      <vt:lpstr>Presentación de PowerPoint</vt:lpstr>
      <vt:lpstr> </vt:lpstr>
      <vt:lpstr>Presentación de PowerPoint</vt:lpstr>
      <vt:lpstr>Presentación de PowerPoint</vt:lpstr>
      <vt:lpstr>¡GRACIAS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44</cp:revision>
  <dcterms:created xsi:type="dcterms:W3CDTF">2016-12-02T19:37:17Z</dcterms:created>
  <dcterms:modified xsi:type="dcterms:W3CDTF">2019-02-13T13:05:45Z</dcterms:modified>
</cp:coreProperties>
</file>