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  <p:sldId id="263" r:id="rId4"/>
    <p:sldId id="264" r:id="rId5"/>
    <p:sldId id="265" r:id="rId6"/>
    <p:sldId id="268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</p:sldIdLst>
  <p:sldSz cx="10080625" cy="774065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uricio De Anda H" initials="MDAH" lastIdx="2" clrIdx="0">
    <p:extLst>
      <p:ext uri="{19B8F6BF-5375-455C-9EA6-DF929625EA0E}">
        <p15:presenceInfo xmlns:p15="http://schemas.microsoft.com/office/powerpoint/2012/main" userId="cbc18b61f9754a7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55F371-93F2-4DB9-85C3-AE9D0C77DC98}" v="11" dt="2019-01-20T22:04:38.4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74"/>
  </p:normalViewPr>
  <p:slideViewPr>
    <p:cSldViewPr snapToGrid="0" snapToObjects="1">
      <p:cViewPr varScale="1">
        <p:scale>
          <a:sx n="62" d="100"/>
          <a:sy n="62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uricio De Anda H" userId="cbc18b61f9754a71" providerId="LiveId" clId="{E4178F0D-7F23-4FFE-AADA-C4B3601A0D0F}"/>
    <pc:docChg chg="undo custSel addSld modSld">
      <pc:chgData name="Mauricio De Anda H" userId="cbc18b61f9754a71" providerId="LiveId" clId="{E4178F0D-7F23-4FFE-AADA-C4B3601A0D0F}" dt="2019-01-20T22:26:48.633" v="165" actId="1076"/>
      <pc:docMkLst>
        <pc:docMk/>
      </pc:docMkLst>
      <pc:sldChg chg="modSp">
        <pc:chgData name="Mauricio De Anda H" userId="cbc18b61f9754a71" providerId="LiveId" clId="{E4178F0D-7F23-4FFE-AADA-C4B3601A0D0F}" dt="2019-01-20T22:26:31.771" v="164" actId="1076"/>
        <pc:sldMkLst>
          <pc:docMk/>
          <pc:sldMk cId="2949525459" sldId="264"/>
        </pc:sldMkLst>
        <pc:spChg chg="mod">
          <ac:chgData name="Mauricio De Anda H" userId="cbc18b61f9754a71" providerId="LiveId" clId="{E4178F0D-7F23-4FFE-AADA-C4B3601A0D0F}" dt="2019-01-20T22:26:24.063" v="163" actId="1076"/>
          <ac:spMkLst>
            <pc:docMk/>
            <pc:sldMk cId="2949525459" sldId="264"/>
            <ac:spMk id="4" creationId="{8F200FFA-EDF9-4AB1-9484-0EED2DD79392}"/>
          </ac:spMkLst>
        </pc:spChg>
        <pc:picChg chg="mod">
          <ac:chgData name="Mauricio De Anda H" userId="cbc18b61f9754a71" providerId="LiveId" clId="{E4178F0D-7F23-4FFE-AADA-C4B3601A0D0F}" dt="2019-01-20T22:26:31.771" v="164" actId="1076"/>
          <ac:picMkLst>
            <pc:docMk/>
            <pc:sldMk cId="2949525459" sldId="264"/>
            <ac:picMk id="2050" creationId="{563BCA44-CD9D-431F-9F28-3DFF9C09B515}"/>
          </ac:picMkLst>
        </pc:picChg>
      </pc:sldChg>
      <pc:sldChg chg="modSp">
        <pc:chgData name="Mauricio De Anda H" userId="cbc18b61f9754a71" providerId="LiveId" clId="{E4178F0D-7F23-4FFE-AADA-C4B3601A0D0F}" dt="2019-01-20T22:26:48.633" v="165" actId="1076"/>
        <pc:sldMkLst>
          <pc:docMk/>
          <pc:sldMk cId="4198658695" sldId="265"/>
        </pc:sldMkLst>
        <pc:spChg chg="mod">
          <ac:chgData name="Mauricio De Anda H" userId="cbc18b61f9754a71" providerId="LiveId" clId="{E4178F0D-7F23-4FFE-AADA-C4B3601A0D0F}" dt="2019-01-20T22:26:48.633" v="165" actId="1076"/>
          <ac:spMkLst>
            <pc:docMk/>
            <pc:sldMk cId="4198658695" sldId="265"/>
            <ac:spMk id="5" creationId="{42DBE672-6064-421C-8DB6-4B53ED732257}"/>
          </ac:spMkLst>
        </pc:spChg>
      </pc:sldChg>
      <pc:sldChg chg="modSp">
        <pc:chgData name="Mauricio De Anda H" userId="cbc18b61f9754a71" providerId="LiveId" clId="{E4178F0D-7F23-4FFE-AADA-C4B3601A0D0F}" dt="2019-01-20T22:26:13.186" v="162" actId="1076"/>
        <pc:sldMkLst>
          <pc:docMk/>
          <pc:sldMk cId="3386700297" sldId="268"/>
        </pc:sldMkLst>
        <pc:spChg chg="mod">
          <ac:chgData name="Mauricio De Anda H" userId="cbc18b61f9754a71" providerId="LiveId" clId="{E4178F0D-7F23-4FFE-AADA-C4B3601A0D0F}" dt="2019-01-20T22:26:01.616" v="161" actId="1076"/>
          <ac:spMkLst>
            <pc:docMk/>
            <pc:sldMk cId="3386700297" sldId="268"/>
            <ac:spMk id="5" creationId="{42DBE672-6064-421C-8DB6-4B53ED732257}"/>
          </ac:spMkLst>
        </pc:spChg>
        <pc:spChg chg="mod">
          <ac:chgData name="Mauricio De Anda H" userId="cbc18b61f9754a71" providerId="LiveId" clId="{E4178F0D-7F23-4FFE-AADA-C4B3601A0D0F}" dt="2019-01-20T22:26:13.186" v="162" actId="1076"/>
          <ac:spMkLst>
            <pc:docMk/>
            <pc:sldMk cId="3386700297" sldId="268"/>
            <ac:spMk id="13" creationId="{A1D9694C-4844-41EA-8073-2D385D2B165B}"/>
          </ac:spMkLst>
        </pc:spChg>
      </pc:sldChg>
      <pc:sldChg chg="addSp delSp modSp add">
        <pc:chgData name="Mauricio De Anda H" userId="cbc18b61f9754a71" providerId="LiveId" clId="{E4178F0D-7F23-4FFE-AADA-C4B3601A0D0F}" dt="2019-01-20T21:51:28.888" v="32" actId="1076"/>
        <pc:sldMkLst>
          <pc:docMk/>
          <pc:sldMk cId="2984099834" sldId="274"/>
        </pc:sldMkLst>
        <pc:spChg chg="mod">
          <ac:chgData name="Mauricio De Anda H" userId="cbc18b61f9754a71" providerId="LiveId" clId="{E4178F0D-7F23-4FFE-AADA-C4B3601A0D0F}" dt="2019-01-20T21:51:07.074" v="27" actId="14100"/>
          <ac:spMkLst>
            <pc:docMk/>
            <pc:sldMk cId="2984099834" sldId="274"/>
            <ac:spMk id="9" creationId="{87D86E0F-FF91-4695-A575-FF9E1685C6CE}"/>
          </ac:spMkLst>
        </pc:spChg>
        <pc:picChg chg="del">
          <ac:chgData name="Mauricio De Anda H" userId="cbc18b61f9754a71" providerId="LiveId" clId="{E4178F0D-7F23-4FFE-AADA-C4B3601A0D0F}" dt="2019-01-20T21:51:09.308" v="28" actId="478"/>
          <ac:picMkLst>
            <pc:docMk/>
            <pc:sldMk cId="2984099834" sldId="274"/>
            <ac:picMk id="4" creationId="{B27151BA-7A2D-4982-8F26-631DC4C4608C}"/>
          </ac:picMkLst>
        </pc:picChg>
        <pc:picChg chg="add mod">
          <ac:chgData name="Mauricio De Anda H" userId="cbc18b61f9754a71" providerId="LiveId" clId="{E4178F0D-7F23-4FFE-AADA-C4B3601A0D0F}" dt="2019-01-20T21:51:28.888" v="32" actId="1076"/>
          <ac:picMkLst>
            <pc:docMk/>
            <pc:sldMk cId="2984099834" sldId="274"/>
            <ac:picMk id="5" creationId="{AD75AF6E-6966-413C-BF7D-D883B40EC635}"/>
          </ac:picMkLst>
        </pc:picChg>
      </pc:sldChg>
      <pc:sldChg chg="addSp delSp modSp add">
        <pc:chgData name="Mauricio De Anda H" userId="cbc18b61f9754a71" providerId="LiveId" clId="{E4178F0D-7F23-4FFE-AADA-C4B3601A0D0F}" dt="2019-01-20T21:54:55.517" v="79" actId="1076"/>
        <pc:sldMkLst>
          <pc:docMk/>
          <pc:sldMk cId="1614631508" sldId="275"/>
        </pc:sldMkLst>
        <pc:spChg chg="add mod">
          <ac:chgData name="Mauricio De Anda H" userId="cbc18b61f9754a71" providerId="LiveId" clId="{E4178F0D-7F23-4FFE-AADA-C4B3601A0D0F}" dt="2019-01-20T21:53:44.063" v="73" actId="14100"/>
          <ac:spMkLst>
            <pc:docMk/>
            <pc:sldMk cId="1614631508" sldId="275"/>
            <ac:spMk id="2" creationId="{2CB21073-B635-472A-ABD6-2C26F93FCEC5}"/>
          </ac:spMkLst>
        </pc:spChg>
        <pc:spChg chg="mod">
          <ac:chgData name="Mauricio De Anda H" userId="cbc18b61f9754a71" providerId="LiveId" clId="{E4178F0D-7F23-4FFE-AADA-C4B3601A0D0F}" dt="2019-01-20T21:54:39.582" v="76" actId="1076"/>
          <ac:spMkLst>
            <pc:docMk/>
            <pc:sldMk cId="1614631508" sldId="275"/>
            <ac:spMk id="9" creationId="{87D86E0F-FF91-4695-A575-FF9E1685C6CE}"/>
          </ac:spMkLst>
        </pc:spChg>
        <pc:picChg chg="del">
          <ac:chgData name="Mauricio De Anda H" userId="cbc18b61f9754a71" providerId="LiveId" clId="{E4178F0D-7F23-4FFE-AADA-C4B3601A0D0F}" dt="2019-01-20T21:52:31.486" v="61" actId="478"/>
          <ac:picMkLst>
            <pc:docMk/>
            <pc:sldMk cId="1614631508" sldId="275"/>
            <ac:picMk id="5" creationId="{AD75AF6E-6966-413C-BF7D-D883B40EC635}"/>
          </ac:picMkLst>
        </pc:picChg>
        <pc:picChg chg="add mod">
          <ac:chgData name="Mauricio De Anda H" userId="cbc18b61f9754a71" providerId="LiveId" clId="{E4178F0D-7F23-4FFE-AADA-C4B3601A0D0F}" dt="2019-01-20T21:54:55.517" v="79" actId="1076"/>
          <ac:picMkLst>
            <pc:docMk/>
            <pc:sldMk cId="1614631508" sldId="275"/>
            <ac:picMk id="10242" creationId="{B4F151A8-1F8B-4CD9-93DC-274465383909}"/>
          </ac:picMkLst>
        </pc:picChg>
      </pc:sldChg>
      <pc:sldChg chg="addSp delSp modSp add">
        <pc:chgData name="Mauricio De Anda H" userId="cbc18b61f9754a71" providerId="LiveId" clId="{E4178F0D-7F23-4FFE-AADA-C4B3601A0D0F}" dt="2019-01-20T21:56:17.201" v="128" actId="1076"/>
        <pc:sldMkLst>
          <pc:docMk/>
          <pc:sldMk cId="964272465" sldId="276"/>
        </pc:sldMkLst>
        <pc:spChg chg="del">
          <ac:chgData name="Mauricio De Anda H" userId="cbc18b61f9754a71" providerId="LiveId" clId="{E4178F0D-7F23-4FFE-AADA-C4B3601A0D0F}" dt="2019-01-20T21:56:01.892" v="124" actId="478"/>
          <ac:spMkLst>
            <pc:docMk/>
            <pc:sldMk cId="964272465" sldId="276"/>
            <ac:spMk id="2" creationId="{2CB21073-B635-472A-ABD6-2C26F93FCEC5}"/>
          </ac:spMkLst>
        </pc:spChg>
        <pc:spChg chg="mod">
          <ac:chgData name="Mauricio De Anda H" userId="cbc18b61f9754a71" providerId="LiveId" clId="{E4178F0D-7F23-4FFE-AADA-C4B3601A0D0F}" dt="2019-01-20T21:55:55.742" v="123" actId="20577"/>
          <ac:spMkLst>
            <pc:docMk/>
            <pc:sldMk cId="964272465" sldId="276"/>
            <ac:spMk id="9" creationId="{87D86E0F-FF91-4695-A575-FF9E1685C6CE}"/>
          </ac:spMkLst>
        </pc:spChg>
        <pc:picChg chg="add mod">
          <ac:chgData name="Mauricio De Anda H" userId="cbc18b61f9754a71" providerId="LiveId" clId="{E4178F0D-7F23-4FFE-AADA-C4B3601A0D0F}" dt="2019-01-20T21:56:17.201" v="128" actId="1076"/>
          <ac:picMkLst>
            <pc:docMk/>
            <pc:sldMk cId="964272465" sldId="276"/>
            <ac:picMk id="5" creationId="{BFBBA193-F484-450F-AC55-A8434B1CC13F}"/>
          </ac:picMkLst>
        </pc:picChg>
        <pc:picChg chg="del">
          <ac:chgData name="Mauricio De Anda H" userId="cbc18b61f9754a71" providerId="LiveId" clId="{E4178F0D-7F23-4FFE-AADA-C4B3601A0D0F}" dt="2019-01-20T21:56:01.892" v="124" actId="478"/>
          <ac:picMkLst>
            <pc:docMk/>
            <pc:sldMk cId="964272465" sldId="276"/>
            <ac:picMk id="10242" creationId="{B4F151A8-1F8B-4CD9-93DC-274465383909}"/>
          </ac:picMkLst>
        </pc:picChg>
      </pc:sldChg>
      <pc:sldChg chg="addSp delSp modSp add">
        <pc:chgData name="Mauricio De Anda H" userId="cbc18b61f9754a71" providerId="LiveId" clId="{E4178F0D-7F23-4FFE-AADA-C4B3601A0D0F}" dt="2019-01-20T22:05:22.218" v="157" actId="20577"/>
        <pc:sldMkLst>
          <pc:docMk/>
          <pc:sldMk cId="3250018712" sldId="277"/>
        </pc:sldMkLst>
        <pc:spChg chg="mod">
          <ac:chgData name="Mauricio De Anda H" userId="cbc18b61f9754a71" providerId="LiveId" clId="{E4178F0D-7F23-4FFE-AADA-C4B3601A0D0F}" dt="2019-01-20T22:05:22.218" v="157" actId="20577"/>
          <ac:spMkLst>
            <pc:docMk/>
            <pc:sldMk cId="3250018712" sldId="277"/>
            <ac:spMk id="9" creationId="{87D86E0F-FF91-4695-A575-FF9E1685C6CE}"/>
          </ac:spMkLst>
        </pc:spChg>
        <pc:picChg chg="del">
          <ac:chgData name="Mauricio De Anda H" userId="cbc18b61f9754a71" providerId="LiveId" clId="{E4178F0D-7F23-4FFE-AADA-C4B3601A0D0F}" dt="2019-01-20T22:04:15.825" v="145" actId="478"/>
          <ac:picMkLst>
            <pc:docMk/>
            <pc:sldMk cId="3250018712" sldId="277"/>
            <ac:picMk id="5" creationId="{BFBBA193-F484-450F-AC55-A8434B1CC13F}"/>
          </ac:picMkLst>
        </pc:picChg>
        <pc:picChg chg="add mod">
          <ac:chgData name="Mauricio De Anda H" userId="cbc18b61f9754a71" providerId="LiveId" clId="{E4178F0D-7F23-4FFE-AADA-C4B3601A0D0F}" dt="2019-01-20T22:04:52.784" v="152" actId="14100"/>
          <ac:picMkLst>
            <pc:docMk/>
            <pc:sldMk cId="3250018712" sldId="277"/>
            <ac:picMk id="14338" creationId="{4BD90D67-2694-45A9-957D-665877F7703D}"/>
          </ac:picMkLst>
        </pc:picChg>
        <pc:picChg chg="add mod">
          <ac:chgData name="Mauricio De Anda H" userId="cbc18b61f9754a71" providerId="LiveId" clId="{E4178F0D-7F23-4FFE-AADA-C4B3601A0D0F}" dt="2019-01-20T22:04:44.699" v="150" actId="1076"/>
          <ac:picMkLst>
            <pc:docMk/>
            <pc:sldMk cId="3250018712" sldId="277"/>
            <ac:picMk id="14340" creationId="{777E56F1-15AF-4CC4-9372-30DF6FE7A7C2}"/>
          </ac:picMkLst>
        </pc:pic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1-20T15:19:46.623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  <p:cm authorId="1" dt="2019-01-20T15:19:47.993" idx="2">
    <p:pos x="146" y="146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1-20T15:19:46.623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  <p:cm authorId="1" dt="2019-01-20T15:19:47.993" idx="2">
    <p:pos x="146" y="146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1-20T15:19:46.623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  <p:cm authorId="1" dt="2019-01-20T15:19:47.993" idx="2">
    <p:pos x="146" y="146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1-20T15:19:46.623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  <p:cm authorId="1" dt="2019-01-20T15:19:47.993" idx="2">
    <p:pos x="146" y="146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1-20T15:19:46.623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  <p:cm authorId="1" dt="2019-01-20T15:19:47.993" idx="2">
    <p:pos x="146" y="146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1-20T15:19:46.623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  <p:cm authorId="1" dt="2019-01-20T15:19:47.993" idx="2">
    <p:pos x="146" y="146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1-20T15:19:46.623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  <p:cm authorId="1" dt="2019-01-20T15:19:47.993" idx="2">
    <p:pos x="146" y="146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1-20T15:19:46.623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  <p:cm authorId="1" dt="2019-01-20T15:19:47.993" idx="2">
    <p:pos x="146" y="146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66815"/>
            <a:ext cx="8568531" cy="2694893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4065633"/>
            <a:ext cx="7560469" cy="1868865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74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40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12118"/>
            <a:ext cx="2173635" cy="6559843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12118"/>
            <a:ext cx="6394896" cy="6559843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4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171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929789"/>
            <a:ext cx="8694539" cy="321989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180145"/>
            <a:ext cx="8694539" cy="1693267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909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60590"/>
            <a:ext cx="4284266" cy="491137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063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12120"/>
            <a:ext cx="8694539" cy="1496168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97535"/>
            <a:ext cx="4264576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827487"/>
            <a:ext cx="4264576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97535"/>
            <a:ext cx="4285579" cy="929953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827487"/>
            <a:ext cx="4285579" cy="415880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40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504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114512"/>
            <a:ext cx="5103316" cy="550087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793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16043"/>
            <a:ext cx="3251264" cy="180615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114512"/>
            <a:ext cx="5103316" cy="550087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322195"/>
            <a:ext cx="3251264" cy="4302153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45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12120"/>
            <a:ext cx="8694539" cy="1496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60590"/>
            <a:ext cx="8694539" cy="4911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D3D8-53B9-CE4A-9EB2-007BCA2E6F53}" type="datetimeFigureOut">
              <a:rPr lang="es-ES_tradnl" smtClean="0"/>
              <a:t>13/02/2019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174437"/>
            <a:ext cx="340221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174437"/>
            <a:ext cx="2268141" cy="41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794E-19C1-924D-8A50-599EA828EC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74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draw.io/#G10z7JH0ZHK5qNR6gsiW9m7hRRfHwLpIj5" TargetMode="Externa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draw.io/#G1gwylSs9roE4VRibka74yxRbRslCsNN8F" TargetMode="Externa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draw.io/#G1ACcuAwrvpzwALQHwtkbcxC82A0lflzD2" TargetMode="Externa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lucidchart.com/documents/edit/65616fb9-e061-46d3-854a-b1d83b23559b/0?callback=close&amp;name=docs&amp;callback_type=back&amp;v=102&amp;s=595.4399999999999" TargetMode="Externa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draw.io/#G1KVuz2lS5G7E_iJ6iRsoVFFKCo-S_nl5v" TargetMode="Externa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texto, interior&#10;&#10;&#10;&#10;Descripción generada automáticamente">
            <a:extLst>
              <a:ext uri="{FF2B5EF4-FFF2-40B4-BE49-F238E27FC236}">
                <a16:creationId xmlns:a16="http://schemas.microsoft.com/office/drawing/2014/main" id="{2A04419B-6BB4-3B49-824D-F0A49BD7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8545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6047" y="5380892"/>
            <a:ext cx="8568531" cy="1398564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bg1"/>
                </a:solidFill>
              </a:rPr>
              <a:t>Análisis Geopolítico Estratégico y Empresas Mexicanas Globales</a:t>
            </a:r>
            <a:endParaRPr lang="es-ES_tradnl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4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87D86E0F-FF91-4695-A575-FF9E1685C6CE}"/>
              </a:ext>
            </a:extLst>
          </p:cNvPr>
          <p:cNvSpPr txBox="1"/>
          <p:nvPr/>
        </p:nvSpPr>
        <p:spPr>
          <a:xfrm>
            <a:off x="2856216" y="250832"/>
            <a:ext cx="1325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Análisis PEST</a:t>
            </a:r>
          </a:p>
        </p:txBody>
      </p:sp>
      <p:pic>
        <p:nvPicPr>
          <p:cNvPr id="4" name="Imagen 3">
            <a:hlinkClick r:id="rId2"/>
            <a:extLst>
              <a:ext uri="{FF2B5EF4-FFF2-40B4-BE49-F238E27FC236}">
                <a16:creationId xmlns:a16="http://schemas.microsoft.com/office/drawing/2014/main" id="{B27151BA-7A2D-4982-8F26-631DC4C4608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397" y="1271828"/>
            <a:ext cx="4549608" cy="5947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6920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87D86E0F-FF91-4695-A575-FF9E1685C6CE}"/>
              </a:ext>
            </a:extLst>
          </p:cNvPr>
          <p:cNvSpPr txBox="1"/>
          <p:nvPr/>
        </p:nvSpPr>
        <p:spPr>
          <a:xfrm>
            <a:off x="2856215" y="250832"/>
            <a:ext cx="1500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Identificación de riesgos</a:t>
            </a:r>
          </a:p>
        </p:txBody>
      </p:sp>
      <p:pic>
        <p:nvPicPr>
          <p:cNvPr id="5" name="Imagen 4">
            <a:hlinkClick r:id="rId2"/>
            <a:extLst>
              <a:ext uri="{FF2B5EF4-FFF2-40B4-BE49-F238E27FC236}">
                <a16:creationId xmlns:a16="http://schemas.microsoft.com/office/drawing/2014/main" id="{AD75AF6E-6966-413C-BF7D-D883B40EC63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081" y="1438305"/>
            <a:ext cx="4754723" cy="5058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4099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87D86E0F-FF91-4695-A575-FF9E1685C6CE}"/>
              </a:ext>
            </a:extLst>
          </p:cNvPr>
          <p:cNvSpPr txBox="1"/>
          <p:nvPr/>
        </p:nvSpPr>
        <p:spPr>
          <a:xfrm>
            <a:off x="2856215" y="250832"/>
            <a:ext cx="1500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Empresas globales mexicanas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CB21073-B635-472A-ABD6-2C26F93FCEC5}"/>
              </a:ext>
            </a:extLst>
          </p:cNvPr>
          <p:cNvSpPr txBox="1"/>
          <p:nvPr/>
        </p:nvSpPr>
        <p:spPr>
          <a:xfrm>
            <a:off x="3760342" y="2116476"/>
            <a:ext cx="44487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/>
              <a:t>Empresas con capital social mayoritariamente mexicano</a:t>
            </a:r>
          </a:p>
          <a:p>
            <a:pPr lvl="0"/>
            <a:endParaRPr lang="es-MX" dirty="0"/>
          </a:p>
          <a:p>
            <a:pPr lvl="0"/>
            <a:r>
              <a:rPr lang="es-MX" dirty="0"/>
              <a:t>Empresas no pertenecientes o ligadas a la industria maquiladora</a:t>
            </a:r>
          </a:p>
          <a:p>
            <a:pPr lvl="0"/>
            <a:endParaRPr lang="es-MX" dirty="0"/>
          </a:p>
          <a:p>
            <a:pPr lvl="0"/>
            <a:r>
              <a:rPr lang="es-MX" dirty="0"/>
              <a:t>Empresas no pertenecientes a la industria petrolera</a:t>
            </a:r>
          </a:p>
        </p:txBody>
      </p:sp>
      <p:pic>
        <p:nvPicPr>
          <p:cNvPr id="10242" name="Picture 2" descr="Resultado de imagen para Empresas globales mexicanas">
            <a:extLst>
              <a:ext uri="{FF2B5EF4-FFF2-40B4-BE49-F238E27FC236}">
                <a16:creationId xmlns:a16="http://schemas.microsoft.com/office/drawing/2014/main" id="{B4F151A8-1F8B-4CD9-93DC-274465383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562" y="4746144"/>
            <a:ext cx="3626777" cy="245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631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87D86E0F-FF91-4695-A575-FF9E1685C6CE}"/>
              </a:ext>
            </a:extLst>
          </p:cNvPr>
          <p:cNvSpPr txBox="1"/>
          <p:nvPr/>
        </p:nvSpPr>
        <p:spPr>
          <a:xfrm>
            <a:off x="2856215" y="250832"/>
            <a:ext cx="1500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Geopolítica y estrategias de negocios</a:t>
            </a:r>
          </a:p>
        </p:txBody>
      </p:sp>
      <p:pic>
        <p:nvPicPr>
          <p:cNvPr id="5" name="Imagen 4">
            <a:hlinkClick r:id="rId2"/>
            <a:extLst>
              <a:ext uri="{FF2B5EF4-FFF2-40B4-BE49-F238E27FC236}">
                <a16:creationId xmlns:a16="http://schemas.microsoft.com/office/drawing/2014/main" id="{BFBBA193-F484-450F-AC55-A8434B1CC13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632" y="2009131"/>
            <a:ext cx="5019264" cy="34772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4272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87D86E0F-FF91-4695-A575-FF9E1685C6CE}"/>
              </a:ext>
            </a:extLst>
          </p:cNvPr>
          <p:cNvSpPr txBox="1"/>
          <p:nvPr/>
        </p:nvSpPr>
        <p:spPr>
          <a:xfrm>
            <a:off x="2856215" y="250832"/>
            <a:ext cx="1500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Caso Europa Oriental</a:t>
            </a:r>
          </a:p>
        </p:txBody>
      </p:sp>
      <p:pic>
        <p:nvPicPr>
          <p:cNvPr id="14338" name="Picture 2" descr="Resultado de imagen para Europa Oriental">
            <a:extLst>
              <a:ext uri="{FF2B5EF4-FFF2-40B4-BE49-F238E27FC236}">
                <a16:creationId xmlns:a16="http://schemas.microsoft.com/office/drawing/2014/main" id="{4BD90D67-2694-45A9-957D-665877F77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246" y="1405368"/>
            <a:ext cx="3624154" cy="246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Resultado de imagen para Europa Oriental">
            <a:extLst>
              <a:ext uri="{FF2B5EF4-FFF2-40B4-BE49-F238E27FC236}">
                <a16:creationId xmlns:a16="http://schemas.microsoft.com/office/drawing/2014/main" id="{777E56F1-15AF-4CC4-9372-30DF6FE7A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889" y="4473705"/>
            <a:ext cx="4286398" cy="25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018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ropa, interior, pared&#10;&#10;&#10;&#10;Descripción generada automáticamente">
            <a:extLst>
              <a:ext uri="{FF2B5EF4-FFF2-40B4-BE49-F238E27FC236}">
                <a16:creationId xmlns:a16="http://schemas.microsoft.com/office/drawing/2014/main" id="{B7997136-036E-EE4F-AA2C-4F1472E16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740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043" y="3122241"/>
            <a:ext cx="8694539" cy="149616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Análisis Geopolítico Estratégico y Empresas Mexicanas Globales</a:t>
            </a:r>
            <a:br>
              <a:rPr lang="es-MX" b="1" dirty="0">
                <a:solidFill>
                  <a:schemeClr val="bg1"/>
                </a:solidFill>
              </a:rPr>
            </a:br>
            <a:r>
              <a:rPr lang="es-MX" b="1" dirty="0">
                <a:solidFill>
                  <a:schemeClr val="bg1"/>
                </a:solidFill>
              </a:rPr>
              <a:t/>
            </a:r>
            <a:br>
              <a:rPr lang="es-MX" b="1" dirty="0">
                <a:solidFill>
                  <a:schemeClr val="bg1"/>
                </a:solidFill>
              </a:rPr>
            </a:br>
            <a:r>
              <a:rPr lang="es-MX" sz="3900" b="1" dirty="0">
                <a:solidFill>
                  <a:schemeClr val="bg1"/>
                </a:solidFill>
              </a:rPr>
              <a:t/>
            </a:r>
            <a:br>
              <a:rPr lang="es-MX" sz="3900" b="1" dirty="0">
                <a:solidFill>
                  <a:schemeClr val="bg1"/>
                </a:solidFill>
              </a:rPr>
            </a:br>
            <a:r>
              <a:rPr lang="es-MX" sz="3900" b="1" dirty="0">
                <a:solidFill>
                  <a:schemeClr val="bg1"/>
                </a:solidFill>
              </a:rPr>
              <a:t>Dr. Mauricio De Anda H</a:t>
            </a:r>
            <a:endParaRPr lang="es-ES_tradnl" sz="3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95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B337D95-BB01-4475-B885-A94AE8B68D16}"/>
              </a:ext>
            </a:extLst>
          </p:cNvPr>
          <p:cNvSpPr txBox="1"/>
          <p:nvPr/>
        </p:nvSpPr>
        <p:spPr>
          <a:xfrm>
            <a:off x="2845941" y="3500993"/>
            <a:ext cx="1941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Objetivo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444791B-0B69-4B8B-8A97-C710C51499B2}"/>
              </a:ext>
            </a:extLst>
          </p:cNvPr>
          <p:cNvSpPr txBox="1"/>
          <p:nvPr/>
        </p:nvSpPr>
        <p:spPr>
          <a:xfrm>
            <a:off x="3030876" y="1859622"/>
            <a:ext cx="5342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¿cómo deben las empresas mexicanas internacionales utilizar a la geopolítica para el diseño de sus estrategias?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2DBE672-6064-421C-8DB6-4B53ED732257}"/>
              </a:ext>
            </a:extLst>
          </p:cNvPr>
          <p:cNvSpPr txBox="1"/>
          <p:nvPr/>
        </p:nvSpPr>
        <p:spPr>
          <a:xfrm>
            <a:off x="5404207" y="1859622"/>
            <a:ext cx="3842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¿cómo deben las empresas mexicanas internacionales utilizar a la geopolítica para el diseño de sus estrategias? </a:t>
            </a:r>
          </a:p>
        </p:txBody>
      </p:sp>
      <p:pic>
        <p:nvPicPr>
          <p:cNvPr id="1026" name="Picture 2" descr="Resultado de imagen para geopolítica">
            <a:extLst>
              <a:ext uri="{FF2B5EF4-FFF2-40B4-BE49-F238E27FC236}">
                <a16:creationId xmlns:a16="http://schemas.microsoft.com/office/drawing/2014/main" id="{0A434AAF-5106-4CC5-AC2D-540A411CA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207" y="3500993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97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444791B-0B69-4B8B-8A97-C710C51499B2}"/>
              </a:ext>
            </a:extLst>
          </p:cNvPr>
          <p:cNvSpPr txBox="1"/>
          <p:nvPr/>
        </p:nvSpPr>
        <p:spPr>
          <a:xfrm>
            <a:off x="3030876" y="1859622"/>
            <a:ext cx="5342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¿cómo deben las empresas mexicanas internacionales utilizar a la geopolítica para el diseño de sus estrategias?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2DBE672-6064-421C-8DB6-4B53ED732257}"/>
              </a:ext>
            </a:extLst>
          </p:cNvPr>
          <p:cNvSpPr txBox="1"/>
          <p:nvPr/>
        </p:nvSpPr>
        <p:spPr>
          <a:xfrm>
            <a:off x="3482940" y="1058238"/>
            <a:ext cx="41815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El entorno </a:t>
            </a:r>
          </a:p>
          <a:p>
            <a:endParaRPr lang="es-MX" dirty="0"/>
          </a:p>
          <a:p>
            <a:r>
              <a:rPr lang="es-MX" dirty="0"/>
              <a:t>cambio constante y acelerado demanda una visión de largo plazo muy asertiva y modelos de negocio de gran flexibilidad.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F200FFA-EDF9-4AB1-9484-0EED2DD79392}"/>
              </a:ext>
            </a:extLst>
          </p:cNvPr>
          <p:cNvSpPr txBox="1"/>
          <p:nvPr/>
        </p:nvSpPr>
        <p:spPr>
          <a:xfrm>
            <a:off x="5273639" y="4967974"/>
            <a:ext cx="4181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Análisis geopolítico</a:t>
            </a:r>
          </a:p>
          <a:p>
            <a:endParaRPr lang="es-MX" dirty="0"/>
          </a:p>
          <a:p>
            <a:r>
              <a:rPr lang="es-MX" dirty="0"/>
              <a:t>instrumento estratégico que debe practicarse en forma reiterada</a:t>
            </a:r>
          </a:p>
        </p:txBody>
      </p:sp>
      <p:pic>
        <p:nvPicPr>
          <p:cNvPr id="2050" name="Picture 2" descr="Resultado de imagen para entorno cambiante">
            <a:extLst>
              <a:ext uri="{FF2B5EF4-FFF2-40B4-BE49-F238E27FC236}">
                <a16:creationId xmlns:a16="http://schemas.microsoft.com/office/drawing/2014/main" id="{563BCA44-CD9D-431F-9F28-3DFF9C09B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834" y="3232150"/>
            <a:ext cx="35814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525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444791B-0B69-4B8B-8A97-C710C51499B2}"/>
              </a:ext>
            </a:extLst>
          </p:cNvPr>
          <p:cNvSpPr txBox="1"/>
          <p:nvPr/>
        </p:nvSpPr>
        <p:spPr>
          <a:xfrm>
            <a:off x="3030876" y="1859622"/>
            <a:ext cx="5342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¿cómo deben las empresas mexicanas internacionales utilizar a la geopolítica para el diseño de sus estrategias?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2DBE672-6064-421C-8DB6-4B53ED732257}"/>
              </a:ext>
            </a:extLst>
          </p:cNvPr>
          <p:cNvSpPr txBox="1"/>
          <p:nvPr/>
        </p:nvSpPr>
        <p:spPr>
          <a:xfrm>
            <a:off x="3482940" y="1157469"/>
            <a:ext cx="41815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Análisis estratégico</a:t>
            </a:r>
          </a:p>
          <a:p>
            <a:endParaRPr lang="es-MX" dirty="0"/>
          </a:p>
          <a:p>
            <a:r>
              <a:rPr lang="es-MX" dirty="0"/>
              <a:t>Se basa en un análisis que permita concretar estrategias adecuadas para la organización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F200FFA-EDF9-4AB1-9484-0EED2DD79392}"/>
              </a:ext>
            </a:extLst>
          </p:cNvPr>
          <p:cNvSpPr txBox="1"/>
          <p:nvPr/>
        </p:nvSpPr>
        <p:spPr>
          <a:xfrm>
            <a:off x="3482939" y="4849403"/>
            <a:ext cx="4181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Estrategia</a:t>
            </a:r>
          </a:p>
          <a:p>
            <a:endParaRPr lang="es-MX" dirty="0"/>
          </a:p>
          <a:p>
            <a:r>
              <a:rPr lang="es-MX" dirty="0"/>
              <a:t>Acción o conjunto de acciones que una empresa define como la(s) más adecuada(s) para poder lograr un fin determinado</a:t>
            </a:r>
          </a:p>
        </p:txBody>
      </p:sp>
      <p:pic>
        <p:nvPicPr>
          <p:cNvPr id="3074" name="Picture 2" descr="Resultado de imagen para análisis estratégico">
            <a:extLst>
              <a:ext uri="{FF2B5EF4-FFF2-40B4-BE49-F238E27FC236}">
                <a16:creationId xmlns:a16="http://schemas.microsoft.com/office/drawing/2014/main" id="{D69271E6-40F5-4858-9175-13BA9EAF3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3117850"/>
            <a:ext cx="200025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658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42DBE672-6064-421C-8DB6-4B53ED732257}"/>
              </a:ext>
            </a:extLst>
          </p:cNvPr>
          <p:cNvSpPr txBox="1"/>
          <p:nvPr/>
        </p:nvSpPr>
        <p:spPr>
          <a:xfrm>
            <a:off x="2833774" y="1397756"/>
            <a:ext cx="2054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Porter propone dos enfoques de estrategia genéricas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A9D5D6D4-75E0-4953-9F3D-5E6214A60D14}"/>
              </a:ext>
            </a:extLst>
          </p:cNvPr>
          <p:cNvGrpSpPr/>
          <p:nvPr/>
        </p:nvGrpSpPr>
        <p:grpSpPr>
          <a:xfrm>
            <a:off x="5393005" y="1130157"/>
            <a:ext cx="4203058" cy="1823735"/>
            <a:chOff x="4037744" y="2414427"/>
            <a:chExt cx="4687620" cy="1823735"/>
          </a:xfrm>
        </p:grpSpPr>
        <p:pic>
          <p:nvPicPr>
            <p:cNvPr id="4102" name="Picture 6" descr="Resultado de imagen para ejes x y y">
              <a:extLst>
                <a:ext uri="{FF2B5EF4-FFF2-40B4-BE49-F238E27FC236}">
                  <a16:creationId xmlns:a16="http://schemas.microsoft.com/office/drawing/2014/main" id="{E5ABAC21-E0BC-4445-9525-278F1A0ABE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4493" y="2618912"/>
              <a:ext cx="2828925" cy="1619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C9F8992E-1005-440F-9DEE-E5C7D232C11B}"/>
                </a:ext>
              </a:extLst>
            </p:cNvPr>
            <p:cNvSpPr txBox="1"/>
            <p:nvPr/>
          </p:nvSpPr>
          <p:spPr>
            <a:xfrm>
              <a:off x="4037744" y="2414427"/>
              <a:ext cx="1571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00" dirty="0"/>
                <a:t>Diferenciación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13616848-1518-4D51-8048-500381281AD2}"/>
                </a:ext>
              </a:extLst>
            </p:cNvPr>
            <p:cNvSpPr txBox="1"/>
            <p:nvPr/>
          </p:nvSpPr>
          <p:spPr>
            <a:xfrm>
              <a:off x="7153418" y="3969322"/>
              <a:ext cx="1571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00" dirty="0"/>
                <a:t>Costo bajo</a:t>
              </a:r>
            </a:p>
          </p:txBody>
        </p:sp>
      </p:grpSp>
      <p:pic>
        <p:nvPicPr>
          <p:cNvPr id="4104" name="Picture 8" descr="Resultado de imagen para diamante de porter">
            <a:extLst>
              <a:ext uri="{FF2B5EF4-FFF2-40B4-BE49-F238E27FC236}">
                <a16:creationId xmlns:a16="http://schemas.microsoft.com/office/drawing/2014/main" id="{E827F09D-C5F4-4D1F-983C-696FC658F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801" y="3870325"/>
            <a:ext cx="4031799" cy="239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A1D9694C-4844-41EA-8073-2D385D2B165B}"/>
              </a:ext>
            </a:extLst>
          </p:cNvPr>
          <p:cNvSpPr txBox="1"/>
          <p:nvPr/>
        </p:nvSpPr>
        <p:spPr>
          <a:xfrm>
            <a:off x="2876764" y="4468615"/>
            <a:ext cx="2054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y un modelo de competitividad denominado diamante</a:t>
            </a:r>
          </a:p>
        </p:txBody>
      </p:sp>
    </p:spTree>
    <p:extLst>
      <p:ext uri="{BB962C8B-B14F-4D97-AF65-F5344CB8AC3E}">
        <p14:creationId xmlns:p14="http://schemas.microsoft.com/office/powerpoint/2010/main" val="3386700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esultado de imagen para análisis geopolítico">
            <a:extLst>
              <a:ext uri="{FF2B5EF4-FFF2-40B4-BE49-F238E27FC236}">
                <a16:creationId xmlns:a16="http://schemas.microsoft.com/office/drawing/2014/main" id="{854CE118-9393-4874-86DF-23B8979BE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745" y="1171753"/>
            <a:ext cx="3495675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Resultado de imagen para 4 P´s">
            <a:extLst>
              <a:ext uri="{FF2B5EF4-FFF2-40B4-BE49-F238E27FC236}">
                <a16:creationId xmlns:a16="http://schemas.microsoft.com/office/drawing/2014/main" id="{FE0AECCB-235E-49B0-A37D-CC83C6675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635" y="3083727"/>
            <a:ext cx="445365" cy="30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87D86E0F-FF91-4695-A575-FF9E1685C6CE}"/>
              </a:ext>
            </a:extLst>
          </p:cNvPr>
          <p:cNvSpPr txBox="1"/>
          <p:nvPr/>
        </p:nvSpPr>
        <p:spPr>
          <a:xfrm>
            <a:off x="2743200" y="3061699"/>
            <a:ext cx="1325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Análisis geopolítico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A768F6D-7ED7-479B-903A-6026BA56CCE4}"/>
              </a:ext>
            </a:extLst>
          </p:cNvPr>
          <p:cNvSpPr txBox="1"/>
          <p:nvPr/>
        </p:nvSpPr>
        <p:spPr>
          <a:xfrm>
            <a:off x="3992348" y="4993241"/>
            <a:ext cx="46644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Análisis de la distribución de los recursos en el mundo y el estudio de quién tiene el poder de determinar o cambiar la distribución del mundo (actores)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C396A45-741F-450C-93C7-D36E534A12CD}"/>
              </a:ext>
            </a:extLst>
          </p:cNvPr>
          <p:cNvSpPr txBox="1"/>
          <p:nvPr/>
        </p:nvSpPr>
        <p:spPr>
          <a:xfrm>
            <a:off x="5866543" y="3051425"/>
            <a:ext cx="2455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Poder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Paz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Prosperidad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Principios</a:t>
            </a:r>
          </a:p>
        </p:txBody>
      </p:sp>
    </p:spTree>
    <p:extLst>
      <p:ext uri="{BB962C8B-B14F-4D97-AF65-F5344CB8AC3E}">
        <p14:creationId xmlns:p14="http://schemas.microsoft.com/office/powerpoint/2010/main" val="4094430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87D86E0F-FF91-4695-A575-FF9E1685C6CE}"/>
              </a:ext>
            </a:extLst>
          </p:cNvPr>
          <p:cNvSpPr txBox="1"/>
          <p:nvPr/>
        </p:nvSpPr>
        <p:spPr>
          <a:xfrm>
            <a:off x="2856216" y="250832"/>
            <a:ext cx="1325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Análisis FODA</a:t>
            </a:r>
          </a:p>
        </p:txBody>
      </p:sp>
      <p:pic>
        <p:nvPicPr>
          <p:cNvPr id="7" name="Imagen 6">
            <a:hlinkClick r:id="rId2"/>
            <a:extLst>
              <a:ext uri="{FF2B5EF4-FFF2-40B4-BE49-F238E27FC236}">
                <a16:creationId xmlns:a16="http://schemas.microsoft.com/office/drawing/2014/main" id="{A9DE9676-E737-47B9-89B2-63C70A09EF1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411" y="1316355"/>
            <a:ext cx="3418840" cy="255397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457BF4C-A4DA-45B6-92B9-AD77D93BF1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550524"/>
              </p:ext>
            </p:extLst>
          </p:nvPr>
        </p:nvGraphicFramePr>
        <p:xfrm>
          <a:off x="3867831" y="4366231"/>
          <a:ext cx="4572000" cy="14141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788036047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895986464"/>
                    </a:ext>
                  </a:extLst>
                </a:gridCol>
                <a:gridCol w="1762125">
                  <a:extLst>
                    <a:ext uri="{9D8B030D-6E8A-4147-A177-3AD203B41FA5}">
                      <a16:colId xmlns:a16="http://schemas.microsoft.com/office/drawing/2014/main" val="31907041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Cuadrante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Significado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Orientación estratégica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036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Fuerzas / Oportunidades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Crecimiento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1807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Oportunidades / Debilidades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Reorganización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369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Oportunidades / Amenazas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Retiro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3317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Amenazas / Fuerzas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Reorientación</a:t>
                      </a:r>
                    </a:p>
                  </a:txBody>
                  <a:tcPr marL="63500" marR="63500" marT="63500" marB="635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088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9251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87D86E0F-FF91-4695-A575-FF9E1685C6CE}"/>
              </a:ext>
            </a:extLst>
          </p:cNvPr>
          <p:cNvSpPr txBox="1"/>
          <p:nvPr/>
        </p:nvSpPr>
        <p:spPr>
          <a:xfrm>
            <a:off x="2856216" y="250832"/>
            <a:ext cx="1325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Matriz de Ansoff</a:t>
            </a:r>
          </a:p>
        </p:txBody>
      </p:sp>
      <p:pic>
        <p:nvPicPr>
          <p:cNvPr id="5" name="Imagen 4">
            <a:hlinkClick r:id="rId2"/>
            <a:extLst>
              <a:ext uri="{FF2B5EF4-FFF2-40B4-BE49-F238E27FC236}">
                <a16:creationId xmlns:a16="http://schemas.microsoft.com/office/drawing/2014/main" id="{FEBFABED-942D-48E4-9755-2284946B6B3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885" y="1510300"/>
            <a:ext cx="4247812" cy="32648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20073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275</Words>
  <Application>Microsoft Office PowerPoint</Application>
  <PresentationFormat>Personalizado</PresentationFormat>
  <Paragraphs>56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de Office</vt:lpstr>
      <vt:lpstr>Análisis Geopolítico Estratégico y Empresas Mexicanas Globales</vt:lpstr>
      <vt:lpstr>Análisis Geopolítico Estratégico y Empresas Mexicanas Globales   Dr. Mauricio De Anda H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Ortega Rios Covian Roberto Antonio</dc:creator>
  <cp:lastModifiedBy>Barroso Tanoira Francisco Gerardo</cp:lastModifiedBy>
  <cp:revision>6</cp:revision>
  <dcterms:created xsi:type="dcterms:W3CDTF">2016-12-02T19:37:17Z</dcterms:created>
  <dcterms:modified xsi:type="dcterms:W3CDTF">2019-02-13T13:09:54Z</dcterms:modified>
</cp:coreProperties>
</file>