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60" r:id="rId2"/>
    <p:sldId id="261" r:id="rId3"/>
    <p:sldId id="262" r:id="rId4"/>
    <p:sldId id="266" r:id="rId5"/>
    <p:sldId id="265" r:id="rId6"/>
    <p:sldId id="264" r:id="rId7"/>
    <p:sldId id="267" r:id="rId8"/>
    <p:sldId id="269" r:id="rId9"/>
    <p:sldId id="271" r:id="rId10"/>
    <p:sldId id="273" r:id="rId11"/>
    <p:sldId id="272" r:id="rId12"/>
    <p:sldId id="268" r:id="rId13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E5792-8251-4FB8-A8CB-C6F1CC707E3E}" type="datetimeFigureOut">
              <a:rPr lang="es-MX" smtClean="0"/>
              <a:t>13/02/2019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9225" y="1143000"/>
            <a:ext cx="4019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E8EC1-5DF0-4124-B56D-05F709D7BE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1106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E8EC1-5DF0-4124-B56D-05F709D7BE4D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2845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E8EC1-5DF0-4124-B56D-05F709D7BE4D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901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758945" y="1139818"/>
            <a:ext cx="6848518" cy="3169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Actualmente la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Universidad:</a:t>
            </a: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Proceso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Acreditación y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Certificación; en el mes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abril de 2019, se contará con el certificado emitido por ATR y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ANUIES.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mes de diciembre de 2019,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intervenir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nuevamente para auditar y evaluar los resultados obtenidos,  y con base en ello, se podrán identificar los cambios y/o mejoras pertinentes  a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implementar.</a:t>
            </a:r>
            <a:endParaRPr lang="es-MX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74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bre 2"/>
          <p:cNvSpPr/>
          <p:nvPr/>
        </p:nvSpPr>
        <p:spPr>
          <a:xfrm>
            <a:off x="2564235" y="1142895"/>
            <a:ext cx="604194" cy="1091734"/>
          </a:xfrm>
          <a:custGeom>
            <a:avLst/>
            <a:gdLst>
              <a:gd name="connsiteX0" fmla="*/ 0 w 1788412"/>
              <a:gd name="connsiteY0" fmla="*/ 0 h 1251888"/>
              <a:gd name="connsiteX1" fmla="*/ 1162468 w 1788412"/>
              <a:gd name="connsiteY1" fmla="*/ 0 h 1251888"/>
              <a:gd name="connsiteX2" fmla="*/ 1788412 w 1788412"/>
              <a:gd name="connsiteY2" fmla="*/ 625944 h 1251888"/>
              <a:gd name="connsiteX3" fmla="*/ 1162468 w 1788412"/>
              <a:gd name="connsiteY3" fmla="*/ 1251888 h 1251888"/>
              <a:gd name="connsiteX4" fmla="*/ 0 w 1788412"/>
              <a:gd name="connsiteY4" fmla="*/ 1251888 h 1251888"/>
              <a:gd name="connsiteX5" fmla="*/ 625944 w 1788412"/>
              <a:gd name="connsiteY5" fmla="*/ 625944 h 1251888"/>
              <a:gd name="connsiteX6" fmla="*/ 0 w 1788412"/>
              <a:gd name="connsiteY6" fmla="*/ 0 h 12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8412" h="1251888">
                <a:moveTo>
                  <a:pt x="1788412" y="0"/>
                </a:moveTo>
                <a:lnTo>
                  <a:pt x="1788412" y="813727"/>
                </a:lnTo>
                <a:lnTo>
                  <a:pt x="894206" y="1251888"/>
                </a:lnTo>
                <a:lnTo>
                  <a:pt x="0" y="813727"/>
                </a:lnTo>
                <a:lnTo>
                  <a:pt x="0" y="0"/>
                </a:lnTo>
                <a:lnTo>
                  <a:pt x="894206" y="438161"/>
                </a:lnTo>
                <a:lnTo>
                  <a:pt x="1788412" y="0"/>
                </a:lnTo>
                <a:close/>
              </a:path>
            </a:pathLst>
          </a:custGeom>
          <a:solidFill>
            <a:srgbClr val="FFC000"/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8890" tIns="634834" rIns="8890" bIns="634834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4" name="Forma libre 3"/>
          <p:cNvSpPr/>
          <p:nvPr/>
        </p:nvSpPr>
        <p:spPr>
          <a:xfrm>
            <a:off x="3185597" y="1142896"/>
            <a:ext cx="6760069" cy="838325"/>
          </a:xfrm>
          <a:custGeom>
            <a:avLst/>
            <a:gdLst>
              <a:gd name="connsiteX0" fmla="*/ 193748 w 1162467"/>
              <a:gd name="connsiteY0" fmla="*/ 0 h 6920925"/>
              <a:gd name="connsiteX1" fmla="*/ 968719 w 1162467"/>
              <a:gd name="connsiteY1" fmla="*/ 0 h 6920925"/>
              <a:gd name="connsiteX2" fmla="*/ 1162467 w 1162467"/>
              <a:gd name="connsiteY2" fmla="*/ 193748 h 6920925"/>
              <a:gd name="connsiteX3" fmla="*/ 1162467 w 1162467"/>
              <a:gd name="connsiteY3" fmla="*/ 6920925 h 6920925"/>
              <a:gd name="connsiteX4" fmla="*/ 1162467 w 1162467"/>
              <a:gd name="connsiteY4" fmla="*/ 6920925 h 6920925"/>
              <a:gd name="connsiteX5" fmla="*/ 0 w 1162467"/>
              <a:gd name="connsiteY5" fmla="*/ 6920925 h 6920925"/>
              <a:gd name="connsiteX6" fmla="*/ 0 w 1162467"/>
              <a:gd name="connsiteY6" fmla="*/ 6920925 h 6920925"/>
              <a:gd name="connsiteX7" fmla="*/ 0 w 1162467"/>
              <a:gd name="connsiteY7" fmla="*/ 193748 h 6920925"/>
              <a:gd name="connsiteX8" fmla="*/ 193748 w 1162467"/>
              <a:gd name="connsiteY8" fmla="*/ 0 h 692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62467" h="6920925">
                <a:moveTo>
                  <a:pt x="1162467" y="1153510"/>
                </a:moveTo>
                <a:lnTo>
                  <a:pt x="1162467" y="5767415"/>
                </a:lnTo>
                <a:cubicBezTo>
                  <a:pt x="1162467" y="6404479"/>
                  <a:pt x="1147897" y="6920922"/>
                  <a:pt x="1129924" y="6920922"/>
                </a:cubicBezTo>
                <a:lnTo>
                  <a:pt x="0" y="6920922"/>
                </a:lnTo>
                <a:lnTo>
                  <a:pt x="0" y="6920922"/>
                </a:lnTo>
                <a:lnTo>
                  <a:pt x="0" y="3"/>
                </a:lnTo>
                <a:lnTo>
                  <a:pt x="0" y="3"/>
                </a:lnTo>
                <a:lnTo>
                  <a:pt x="1129924" y="3"/>
                </a:lnTo>
                <a:cubicBezTo>
                  <a:pt x="1147897" y="3"/>
                  <a:pt x="1162467" y="516446"/>
                  <a:pt x="1162467" y="1153510"/>
                </a:cubicBezTo>
                <a:close/>
              </a:path>
            </a:pathLst>
          </a:custGeom>
          <a:solidFill>
            <a:srgbClr val="FFFFFF">
              <a:alpha val="90000"/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/>
        </p:spPr>
        <p:txBody>
          <a:bodyPr spcFirstLastPara="0" vert="horz" wrap="square" lIns="113793" tIns="66906" rIns="66906" bIns="66908" numCol="1" spcCol="1270" anchor="ctr" anchorCtr="0">
            <a:noAutofit/>
          </a:bodyPr>
          <a:lstStyle/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las nuevas tendencias de las universidades de hoy en día, se enfocan a satisfacer las necesidades internas y posteriormente las de afuera.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123358" y="1224541"/>
            <a:ext cx="5227492" cy="487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cs typeface="Arial" charset="0"/>
            </a:endParaRPr>
          </a:p>
        </p:txBody>
      </p:sp>
      <p:sp>
        <p:nvSpPr>
          <p:cNvPr id="6" name="Forma libre 5"/>
          <p:cNvSpPr/>
          <p:nvPr/>
        </p:nvSpPr>
        <p:spPr>
          <a:xfrm>
            <a:off x="2519162" y="2636236"/>
            <a:ext cx="680966" cy="1076812"/>
          </a:xfrm>
          <a:custGeom>
            <a:avLst/>
            <a:gdLst>
              <a:gd name="connsiteX0" fmla="*/ 0 w 1788412"/>
              <a:gd name="connsiteY0" fmla="*/ 0 h 1251888"/>
              <a:gd name="connsiteX1" fmla="*/ 1162468 w 1788412"/>
              <a:gd name="connsiteY1" fmla="*/ 0 h 1251888"/>
              <a:gd name="connsiteX2" fmla="*/ 1788412 w 1788412"/>
              <a:gd name="connsiteY2" fmla="*/ 625944 h 1251888"/>
              <a:gd name="connsiteX3" fmla="*/ 1162468 w 1788412"/>
              <a:gd name="connsiteY3" fmla="*/ 1251888 h 1251888"/>
              <a:gd name="connsiteX4" fmla="*/ 0 w 1788412"/>
              <a:gd name="connsiteY4" fmla="*/ 1251888 h 1251888"/>
              <a:gd name="connsiteX5" fmla="*/ 625944 w 1788412"/>
              <a:gd name="connsiteY5" fmla="*/ 625944 h 1251888"/>
              <a:gd name="connsiteX6" fmla="*/ 0 w 1788412"/>
              <a:gd name="connsiteY6" fmla="*/ 0 h 12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8412" h="1251888">
                <a:moveTo>
                  <a:pt x="1788412" y="0"/>
                </a:moveTo>
                <a:lnTo>
                  <a:pt x="1788412" y="813727"/>
                </a:lnTo>
                <a:lnTo>
                  <a:pt x="894206" y="1251888"/>
                </a:lnTo>
                <a:lnTo>
                  <a:pt x="0" y="813727"/>
                </a:lnTo>
                <a:lnTo>
                  <a:pt x="0" y="0"/>
                </a:lnTo>
                <a:lnTo>
                  <a:pt x="894206" y="438161"/>
                </a:lnTo>
                <a:lnTo>
                  <a:pt x="1788412" y="0"/>
                </a:lnTo>
                <a:close/>
              </a:path>
            </a:pathLst>
          </a:custGeom>
          <a:solidFill>
            <a:srgbClr val="FFC000"/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8890" tIns="634834" rIns="8890" bIns="634834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7" name="Forma libre 6"/>
          <p:cNvSpPr/>
          <p:nvPr/>
        </p:nvSpPr>
        <p:spPr>
          <a:xfrm>
            <a:off x="3217780" y="2650773"/>
            <a:ext cx="6719302" cy="783971"/>
          </a:xfrm>
          <a:custGeom>
            <a:avLst/>
            <a:gdLst>
              <a:gd name="connsiteX0" fmla="*/ 193748 w 1162467"/>
              <a:gd name="connsiteY0" fmla="*/ 0 h 6920925"/>
              <a:gd name="connsiteX1" fmla="*/ 968719 w 1162467"/>
              <a:gd name="connsiteY1" fmla="*/ 0 h 6920925"/>
              <a:gd name="connsiteX2" fmla="*/ 1162467 w 1162467"/>
              <a:gd name="connsiteY2" fmla="*/ 193748 h 6920925"/>
              <a:gd name="connsiteX3" fmla="*/ 1162467 w 1162467"/>
              <a:gd name="connsiteY3" fmla="*/ 6920925 h 6920925"/>
              <a:gd name="connsiteX4" fmla="*/ 1162467 w 1162467"/>
              <a:gd name="connsiteY4" fmla="*/ 6920925 h 6920925"/>
              <a:gd name="connsiteX5" fmla="*/ 0 w 1162467"/>
              <a:gd name="connsiteY5" fmla="*/ 6920925 h 6920925"/>
              <a:gd name="connsiteX6" fmla="*/ 0 w 1162467"/>
              <a:gd name="connsiteY6" fmla="*/ 6920925 h 6920925"/>
              <a:gd name="connsiteX7" fmla="*/ 0 w 1162467"/>
              <a:gd name="connsiteY7" fmla="*/ 193748 h 6920925"/>
              <a:gd name="connsiteX8" fmla="*/ 193748 w 1162467"/>
              <a:gd name="connsiteY8" fmla="*/ 0 h 692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62467" h="6920925">
                <a:moveTo>
                  <a:pt x="1162467" y="1153510"/>
                </a:moveTo>
                <a:lnTo>
                  <a:pt x="1162467" y="5767415"/>
                </a:lnTo>
                <a:cubicBezTo>
                  <a:pt x="1162467" y="6404479"/>
                  <a:pt x="1147897" y="6920922"/>
                  <a:pt x="1129924" y="6920922"/>
                </a:cubicBezTo>
                <a:lnTo>
                  <a:pt x="0" y="6920922"/>
                </a:lnTo>
                <a:lnTo>
                  <a:pt x="0" y="6920922"/>
                </a:lnTo>
                <a:lnTo>
                  <a:pt x="0" y="3"/>
                </a:lnTo>
                <a:lnTo>
                  <a:pt x="0" y="3"/>
                </a:lnTo>
                <a:lnTo>
                  <a:pt x="1129924" y="3"/>
                </a:lnTo>
                <a:cubicBezTo>
                  <a:pt x="1147897" y="3"/>
                  <a:pt x="1162467" y="516446"/>
                  <a:pt x="1162467" y="1153510"/>
                </a:cubicBezTo>
                <a:close/>
              </a:path>
            </a:pathLst>
          </a:custGeom>
          <a:solidFill>
            <a:srgbClr val="FFFFFF">
              <a:alpha val="90000"/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/>
        </p:spPr>
        <p:txBody>
          <a:bodyPr spcFirstLastPara="0" vert="horz" wrap="square" lIns="113793" tIns="66906" rIns="66906" bIns="66908" numCol="1" spcCol="1270" anchor="ctr" anchorCtr="0">
            <a:noAutofit/>
          </a:bodyPr>
          <a:lstStyle/>
          <a:p>
            <a:pPr algn="just"/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Buscar oportunidades  con el propósito de ocupar lugares privilegiados y ser reconocidos en el ámbito nacional e internacional.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174187" y="1077824"/>
            <a:ext cx="5336365" cy="609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3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cs typeface="Arial" charset="0"/>
            </a:endParaRPr>
          </a:p>
        </p:txBody>
      </p:sp>
      <p:sp>
        <p:nvSpPr>
          <p:cNvPr id="9" name="Forma libre 8"/>
          <p:cNvSpPr/>
          <p:nvPr/>
        </p:nvSpPr>
        <p:spPr>
          <a:xfrm>
            <a:off x="2562803" y="4047514"/>
            <a:ext cx="604194" cy="1091735"/>
          </a:xfrm>
          <a:custGeom>
            <a:avLst/>
            <a:gdLst>
              <a:gd name="connsiteX0" fmla="*/ 0 w 1788412"/>
              <a:gd name="connsiteY0" fmla="*/ 0 h 1251888"/>
              <a:gd name="connsiteX1" fmla="*/ 1162468 w 1788412"/>
              <a:gd name="connsiteY1" fmla="*/ 0 h 1251888"/>
              <a:gd name="connsiteX2" fmla="*/ 1788412 w 1788412"/>
              <a:gd name="connsiteY2" fmla="*/ 625944 h 1251888"/>
              <a:gd name="connsiteX3" fmla="*/ 1162468 w 1788412"/>
              <a:gd name="connsiteY3" fmla="*/ 1251888 h 1251888"/>
              <a:gd name="connsiteX4" fmla="*/ 0 w 1788412"/>
              <a:gd name="connsiteY4" fmla="*/ 1251888 h 1251888"/>
              <a:gd name="connsiteX5" fmla="*/ 625944 w 1788412"/>
              <a:gd name="connsiteY5" fmla="*/ 625944 h 1251888"/>
              <a:gd name="connsiteX6" fmla="*/ 0 w 1788412"/>
              <a:gd name="connsiteY6" fmla="*/ 0 h 12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8412" h="1251888">
                <a:moveTo>
                  <a:pt x="1788412" y="0"/>
                </a:moveTo>
                <a:lnTo>
                  <a:pt x="1788412" y="813727"/>
                </a:lnTo>
                <a:lnTo>
                  <a:pt x="894206" y="1251888"/>
                </a:lnTo>
                <a:lnTo>
                  <a:pt x="0" y="813727"/>
                </a:lnTo>
                <a:lnTo>
                  <a:pt x="0" y="0"/>
                </a:lnTo>
                <a:lnTo>
                  <a:pt x="894206" y="438161"/>
                </a:lnTo>
                <a:lnTo>
                  <a:pt x="1788412" y="0"/>
                </a:lnTo>
                <a:close/>
              </a:path>
            </a:pathLst>
          </a:custGeom>
          <a:solidFill>
            <a:srgbClr val="FFC000"/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8890" tIns="634834" rIns="8890" bIns="634834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s-MX" sz="2000" kern="0" noProof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Forma libre 9"/>
          <p:cNvSpPr/>
          <p:nvPr/>
        </p:nvSpPr>
        <p:spPr>
          <a:xfrm>
            <a:off x="3184165" y="4047517"/>
            <a:ext cx="6760069" cy="838325"/>
          </a:xfrm>
          <a:custGeom>
            <a:avLst/>
            <a:gdLst>
              <a:gd name="connsiteX0" fmla="*/ 193748 w 1162467"/>
              <a:gd name="connsiteY0" fmla="*/ 0 h 6920925"/>
              <a:gd name="connsiteX1" fmla="*/ 968719 w 1162467"/>
              <a:gd name="connsiteY1" fmla="*/ 0 h 6920925"/>
              <a:gd name="connsiteX2" fmla="*/ 1162467 w 1162467"/>
              <a:gd name="connsiteY2" fmla="*/ 193748 h 6920925"/>
              <a:gd name="connsiteX3" fmla="*/ 1162467 w 1162467"/>
              <a:gd name="connsiteY3" fmla="*/ 6920925 h 6920925"/>
              <a:gd name="connsiteX4" fmla="*/ 1162467 w 1162467"/>
              <a:gd name="connsiteY4" fmla="*/ 6920925 h 6920925"/>
              <a:gd name="connsiteX5" fmla="*/ 0 w 1162467"/>
              <a:gd name="connsiteY5" fmla="*/ 6920925 h 6920925"/>
              <a:gd name="connsiteX6" fmla="*/ 0 w 1162467"/>
              <a:gd name="connsiteY6" fmla="*/ 6920925 h 6920925"/>
              <a:gd name="connsiteX7" fmla="*/ 0 w 1162467"/>
              <a:gd name="connsiteY7" fmla="*/ 193748 h 6920925"/>
              <a:gd name="connsiteX8" fmla="*/ 193748 w 1162467"/>
              <a:gd name="connsiteY8" fmla="*/ 0 h 692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62467" h="6920925">
                <a:moveTo>
                  <a:pt x="1162467" y="1153510"/>
                </a:moveTo>
                <a:lnTo>
                  <a:pt x="1162467" y="5767415"/>
                </a:lnTo>
                <a:cubicBezTo>
                  <a:pt x="1162467" y="6404479"/>
                  <a:pt x="1147897" y="6920922"/>
                  <a:pt x="1129924" y="6920922"/>
                </a:cubicBezTo>
                <a:lnTo>
                  <a:pt x="0" y="6920922"/>
                </a:lnTo>
                <a:lnTo>
                  <a:pt x="0" y="6920922"/>
                </a:lnTo>
                <a:lnTo>
                  <a:pt x="0" y="3"/>
                </a:lnTo>
                <a:lnTo>
                  <a:pt x="0" y="3"/>
                </a:lnTo>
                <a:lnTo>
                  <a:pt x="1129924" y="3"/>
                </a:lnTo>
                <a:cubicBezTo>
                  <a:pt x="1147897" y="3"/>
                  <a:pt x="1162467" y="516446"/>
                  <a:pt x="1162467" y="1153510"/>
                </a:cubicBezTo>
                <a:close/>
              </a:path>
            </a:pathLst>
          </a:custGeom>
          <a:solidFill>
            <a:srgbClr val="FFFFFF">
              <a:alpha val="90000"/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/>
        </p:spPr>
        <p:txBody>
          <a:bodyPr spcFirstLastPara="0" vert="horz" wrap="square" lIns="113793" tIns="66906" rIns="66906" bIns="66908" numCol="1" spcCol="1270" anchor="ctr" anchorCtr="0">
            <a:noAutofit/>
          </a:bodyPr>
          <a:lstStyle/>
          <a:p>
            <a:pPr algn="just"/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indispensable y primordial cumplir con requisitos, lineamientos y políticas, con el fin de evaluar si los procesos implementados son equitativos y eficaces.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121926" y="4129162"/>
            <a:ext cx="5227492" cy="487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cs typeface="Arial" charset="0"/>
            </a:endParaRPr>
          </a:p>
        </p:txBody>
      </p:sp>
      <p:sp>
        <p:nvSpPr>
          <p:cNvPr id="12" name="Forma libre 11"/>
          <p:cNvSpPr/>
          <p:nvPr/>
        </p:nvSpPr>
        <p:spPr>
          <a:xfrm>
            <a:off x="2517730" y="5540857"/>
            <a:ext cx="680966" cy="1051916"/>
          </a:xfrm>
          <a:custGeom>
            <a:avLst/>
            <a:gdLst>
              <a:gd name="connsiteX0" fmla="*/ 0 w 1788412"/>
              <a:gd name="connsiteY0" fmla="*/ 0 h 1251888"/>
              <a:gd name="connsiteX1" fmla="*/ 1162468 w 1788412"/>
              <a:gd name="connsiteY1" fmla="*/ 0 h 1251888"/>
              <a:gd name="connsiteX2" fmla="*/ 1788412 w 1788412"/>
              <a:gd name="connsiteY2" fmla="*/ 625944 h 1251888"/>
              <a:gd name="connsiteX3" fmla="*/ 1162468 w 1788412"/>
              <a:gd name="connsiteY3" fmla="*/ 1251888 h 1251888"/>
              <a:gd name="connsiteX4" fmla="*/ 0 w 1788412"/>
              <a:gd name="connsiteY4" fmla="*/ 1251888 h 1251888"/>
              <a:gd name="connsiteX5" fmla="*/ 625944 w 1788412"/>
              <a:gd name="connsiteY5" fmla="*/ 625944 h 1251888"/>
              <a:gd name="connsiteX6" fmla="*/ 0 w 1788412"/>
              <a:gd name="connsiteY6" fmla="*/ 0 h 12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8412" h="1251888">
                <a:moveTo>
                  <a:pt x="1788412" y="0"/>
                </a:moveTo>
                <a:lnTo>
                  <a:pt x="1788412" y="813727"/>
                </a:lnTo>
                <a:lnTo>
                  <a:pt x="894206" y="1251888"/>
                </a:lnTo>
                <a:lnTo>
                  <a:pt x="0" y="813727"/>
                </a:lnTo>
                <a:lnTo>
                  <a:pt x="0" y="0"/>
                </a:lnTo>
                <a:lnTo>
                  <a:pt x="894206" y="438161"/>
                </a:lnTo>
                <a:lnTo>
                  <a:pt x="1788412" y="0"/>
                </a:lnTo>
                <a:close/>
              </a:path>
            </a:pathLst>
          </a:custGeom>
          <a:solidFill>
            <a:srgbClr val="FFC000"/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8890" tIns="634834" rIns="8890" bIns="634834" numCol="1" spcCol="1270" anchor="ctr" anchorCtr="0">
            <a:noAutofit/>
          </a:bodyPr>
          <a:lstStyle/>
          <a:p>
            <a:pPr marL="0" marR="0" lvl="0" indent="0" algn="ctr" defTabSz="6223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s-MX" sz="2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" name="Forma libre 12"/>
          <p:cNvSpPr/>
          <p:nvPr/>
        </p:nvSpPr>
        <p:spPr>
          <a:xfrm>
            <a:off x="3216348" y="5555394"/>
            <a:ext cx="6719302" cy="1037378"/>
          </a:xfrm>
          <a:custGeom>
            <a:avLst/>
            <a:gdLst>
              <a:gd name="connsiteX0" fmla="*/ 193748 w 1162467"/>
              <a:gd name="connsiteY0" fmla="*/ 0 h 6920925"/>
              <a:gd name="connsiteX1" fmla="*/ 968719 w 1162467"/>
              <a:gd name="connsiteY1" fmla="*/ 0 h 6920925"/>
              <a:gd name="connsiteX2" fmla="*/ 1162467 w 1162467"/>
              <a:gd name="connsiteY2" fmla="*/ 193748 h 6920925"/>
              <a:gd name="connsiteX3" fmla="*/ 1162467 w 1162467"/>
              <a:gd name="connsiteY3" fmla="*/ 6920925 h 6920925"/>
              <a:gd name="connsiteX4" fmla="*/ 1162467 w 1162467"/>
              <a:gd name="connsiteY4" fmla="*/ 6920925 h 6920925"/>
              <a:gd name="connsiteX5" fmla="*/ 0 w 1162467"/>
              <a:gd name="connsiteY5" fmla="*/ 6920925 h 6920925"/>
              <a:gd name="connsiteX6" fmla="*/ 0 w 1162467"/>
              <a:gd name="connsiteY6" fmla="*/ 6920925 h 6920925"/>
              <a:gd name="connsiteX7" fmla="*/ 0 w 1162467"/>
              <a:gd name="connsiteY7" fmla="*/ 193748 h 6920925"/>
              <a:gd name="connsiteX8" fmla="*/ 193748 w 1162467"/>
              <a:gd name="connsiteY8" fmla="*/ 0 h 692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62467" h="6920925">
                <a:moveTo>
                  <a:pt x="1162467" y="1153510"/>
                </a:moveTo>
                <a:lnTo>
                  <a:pt x="1162467" y="5767415"/>
                </a:lnTo>
                <a:cubicBezTo>
                  <a:pt x="1162467" y="6404479"/>
                  <a:pt x="1147897" y="6920922"/>
                  <a:pt x="1129924" y="6920922"/>
                </a:cubicBezTo>
                <a:lnTo>
                  <a:pt x="0" y="6920922"/>
                </a:lnTo>
                <a:lnTo>
                  <a:pt x="0" y="6920922"/>
                </a:lnTo>
                <a:lnTo>
                  <a:pt x="0" y="3"/>
                </a:lnTo>
                <a:lnTo>
                  <a:pt x="0" y="3"/>
                </a:lnTo>
                <a:lnTo>
                  <a:pt x="1129924" y="3"/>
                </a:lnTo>
                <a:cubicBezTo>
                  <a:pt x="1147897" y="3"/>
                  <a:pt x="1162467" y="516446"/>
                  <a:pt x="1162467" y="1153510"/>
                </a:cubicBezTo>
                <a:close/>
              </a:path>
            </a:pathLst>
          </a:custGeom>
          <a:solidFill>
            <a:srgbClr val="FFFFFF">
              <a:alpha val="90000"/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/>
        </p:spPr>
        <p:txBody>
          <a:bodyPr spcFirstLastPara="0" vert="horz" wrap="square" lIns="113793" tIns="66906" rIns="66906" bIns="66908" numCol="1" spcCol="1270" anchor="ctr" anchorCtr="0">
            <a:noAutofit/>
          </a:bodyPr>
          <a:lstStyle/>
          <a:p>
            <a:pPr algn="just"/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indispensable y primordial cumplir con requisitos, lineamientos y políticas, con el fin de evaluar si los procesos implementados son equitativos y eficaces.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3172755" y="3982445"/>
            <a:ext cx="5336365" cy="609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3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cs typeface="Arial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904195" y="320920"/>
            <a:ext cx="220124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Conclusiones</a:t>
            </a:r>
            <a:endParaRPr lang="es-MX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00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971435" y="2580362"/>
            <a:ext cx="61377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¡Gracias por su atención!</a:t>
            </a:r>
            <a:endParaRPr lang="es-MX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52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95" y="-137787"/>
            <a:ext cx="10080625" cy="774065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68728" y="1057120"/>
            <a:ext cx="8743167" cy="1107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32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Procesos Administrativos Eficaces: Impacto en la Educación de las Universidades</a:t>
            </a:r>
            <a:endParaRPr lang="es-MX" sz="32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725787" y="4402768"/>
            <a:ext cx="459651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Presentan:</a:t>
            </a:r>
          </a:p>
          <a:p>
            <a:endParaRPr lang="es-MX" sz="2400" dirty="0" smtClean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Hugo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Enrique López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González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Karina Pérez Hernández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Francisco Javier Jiménez Tecillo</a:t>
            </a:r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708840" y="1319471"/>
            <a:ext cx="6948727" cy="511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universidades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 generado un mal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significativo, que impacta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el desarrollo y generación de conocimiento hacia los estudiantes de las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IES,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este problema, conocido como falta de gestión eficiente en las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universidades </a:t>
            </a:r>
            <a:r>
              <a:rPr lang="es-MX" sz="20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(Veliz</a:t>
            </a:r>
            <a:r>
              <a:rPr lang="es-MX" sz="2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Alonso, </a:t>
            </a:r>
            <a:r>
              <a:rPr lang="es-MX" sz="20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Fleitas</a:t>
            </a:r>
            <a:r>
              <a:rPr lang="es-MX" sz="2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Alfonso, 2016).  </a:t>
            </a:r>
            <a:endParaRPr lang="es-MX" sz="2000" i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es-MX" sz="2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Piñero, Bravo y Carrillo (2014)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señalan que el interés de poner atención primordial a los procesos administrativos de las Universidades, es necesario, ya que a través de ello, el estudiante, el claustro docente y los involucrados, podrán gozar de una satisfacción plena, resultado de los esfuerzos invertidos en el proceso de enseñanza-aprendizaje. </a:t>
            </a: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338272" y="419210"/>
            <a:ext cx="2907206" cy="519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Introducción</a:t>
            </a:r>
          </a:p>
        </p:txBody>
      </p:sp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2530257" y="1189973"/>
            <a:ext cx="7302674" cy="4835046"/>
            <a:chOff x="2392471" y="1189973"/>
            <a:chExt cx="7302674" cy="4835046"/>
          </a:xfrm>
        </p:grpSpPr>
        <p:sp>
          <p:nvSpPr>
            <p:cNvPr id="4" name="Rectángulo redondeado 3"/>
            <p:cNvSpPr/>
            <p:nvPr/>
          </p:nvSpPr>
          <p:spPr>
            <a:xfrm>
              <a:off x="2392471" y="1189973"/>
              <a:ext cx="7302674" cy="483504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" name="Rectángulo 1"/>
            <p:cNvSpPr/>
            <p:nvPr/>
          </p:nvSpPr>
          <p:spPr>
            <a:xfrm>
              <a:off x="2520950" y="1420278"/>
              <a:ext cx="7048935" cy="44012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MX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	Una Universidad </a:t>
              </a:r>
              <a:r>
                <a:rPr lang="es-MX" sz="2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del Sureste de México, </a:t>
              </a:r>
              <a:r>
                <a:rPr lang="es-MX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que </a:t>
              </a:r>
              <a:r>
                <a:rPr lang="es-MX" sz="2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no cuenta con un Sistema eficaz implementado que pueda dirigir los procesos operativos, estratégicos y claves para el alcance de las metas y el cumplimiento de los </a:t>
              </a:r>
              <a:r>
                <a:rPr lang="es-MX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mismos; la </a:t>
              </a:r>
              <a:r>
                <a:rPr lang="es-MX" sz="2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Universidad pretende implementar una reingeniería en </a:t>
              </a:r>
              <a:r>
                <a:rPr lang="es-MX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los </a:t>
              </a:r>
              <a:r>
                <a:rPr lang="es-MX" sz="2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procesos administrativos a través de un Sistema de Gestión de </a:t>
              </a:r>
              <a:r>
                <a:rPr lang="es-MX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Calidad.</a:t>
              </a:r>
            </a:p>
            <a:p>
              <a:pPr algn="just"/>
              <a:endPara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just"/>
              <a:r>
                <a:rPr lang="es-MX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	Lo </a:t>
              </a:r>
              <a:r>
                <a:rPr lang="es-MX" sz="2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anterior,  con el propósito de crear una oportunidad de tocar puertas para alcanzar y llegar a la  internacionalización, esto mediante procesos eficaces que contribuyan y coadyuven a mejorar la calidad de las actividades administrativas y la educación hacia los estudiantes en las </a:t>
              </a:r>
              <a:r>
                <a:rPr lang="es-MX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IES.</a:t>
              </a:r>
              <a:endParaRPr lang="es-MX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Rectángulo 2"/>
          <p:cNvSpPr/>
          <p:nvPr/>
        </p:nvSpPr>
        <p:spPr>
          <a:xfrm>
            <a:off x="4060206" y="475165"/>
            <a:ext cx="2987356" cy="519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Problemática</a:t>
            </a:r>
            <a:endParaRPr lang="es-MX" sz="28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01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58529" y="596411"/>
            <a:ext cx="72493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MX" sz="20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valuación </a:t>
            </a:r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piloto </a:t>
            </a:r>
            <a:endParaRPr lang="es-MX" sz="2000" b="1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etectar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fallas,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debilidades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amenazas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través de  un equipo de consultores y asesores de 6 personas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 perfil en administración y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calidad.</a:t>
            </a:r>
          </a:p>
          <a:p>
            <a:pPr algn="just"/>
            <a:endParaRPr lang="es-MX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studio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tipo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descriptivo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nfoque mixto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lecha derecha 4"/>
          <p:cNvSpPr/>
          <p:nvPr/>
        </p:nvSpPr>
        <p:spPr>
          <a:xfrm>
            <a:off x="2558529" y="3863981"/>
            <a:ext cx="3707705" cy="107723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Revisión de la base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documental</a:t>
            </a:r>
            <a:endParaRPr lang="es-MX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4329351" y="4980169"/>
            <a:ext cx="3707705" cy="107723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Entrevista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semiestructurada</a:t>
            </a:r>
            <a:endParaRPr lang="es-MX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Flecha derecha 7"/>
          <p:cNvSpPr/>
          <p:nvPr/>
        </p:nvSpPr>
        <p:spPr>
          <a:xfrm>
            <a:off x="5753621" y="6287708"/>
            <a:ext cx="3707705" cy="107723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Encuesta conformada por 30 ítems y escala Likert a 5 puntos</a:t>
            </a:r>
          </a:p>
        </p:txBody>
      </p:sp>
    </p:spTree>
    <p:extLst>
      <p:ext uri="{BB962C8B-B14F-4D97-AF65-F5344CB8AC3E}">
        <p14:creationId xmlns:p14="http://schemas.microsoft.com/office/powerpoint/2010/main" val="242653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2488062" y="543056"/>
            <a:ext cx="7352250" cy="1599436"/>
            <a:chOff x="2520949" y="4740984"/>
            <a:chExt cx="7352250" cy="1599436"/>
          </a:xfrm>
        </p:grpSpPr>
        <p:sp>
          <p:nvSpPr>
            <p:cNvPr id="6" name="Forma libre 5"/>
            <p:cNvSpPr/>
            <p:nvPr/>
          </p:nvSpPr>
          <p:spPr>
            <a:xfrm>
              <a:off x="2533249" y="5027992"/>
              <a:ext cx="7339950" cy="1312428"/>
            </a:xfrm>
            <a:custGeom>
              <a:avLst/>
              <a:gdLst>
                <a:gd name="connsiteX0" fmla="*/ 0 w 8510457"/>
                <a:gd name="connsiteY0" fmla="*/ 0 h 675674"/>
                <a:gd name="connsiteX1" fmla="*/ 8510457 w 8510457"/>
                <a:gd name="connsiteY1" fmla="*/ 0 h 675674"/>
                <a:gd name="connsiteX2" fmla="*/ 8510457 w 8510457"/>
                <a:gd name="connsiteY2" fmla="*/ 675674 h 675674"/>
                <a:gd name="connsiteX3" fmla="*/ 0 w 8510457"/>
                <a:gd name="connsiteY3" fmla="*/ 675674 h 675674"/>
                <a:gd name="connsiteX4" fmla="*/ 0 w 8510457"/>
                <a:gd name="connsiteY4" fmla="*/ 0 h 67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0457" h="675674">
                  <a:moveTo>
                    <a:pt x="0" y="0"/>
                  </a:moveTo>
                  <a:lnTo>
                    <a:pt x="8510457" y="0"/>
                  </a:lnTo>
                  <a:lnTo>
                    <a:pt x="8510457" y="675674"/>
                  </a:lnTo>
                  <a:lnTo>
                    <a:pt x="0" y="675674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60506" tIns="458216" rIns="660506" bIns="71120" numCol="1" spcCol="1270" anchor="t" anchorCtr="0">
              <a:noAutofit/>
            </a:bodyPr>
            <a:lstStyle/>
            <a:p>
              <a:pPr marL="0" lvl="1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sz="1000" b="1" kern="1200" dirty="0">
                <a:solidFill>
                  <a:srgbClr val="FF0000"/>
                </a:solidFill>
              </a:endParaRPr>
            </a:p>
          </p:txBody>
        </p:sp>
        <p:sp>
          <p:nvSpPr>
            <p:cNvPr id="7" name="Forma libre 6"/>
            <p:cNvSpPr/>
            <p:nvPr/>
          </p:nvSpPr>
          <p:spPr>
            <a:xfrm>
              <a:off x="2900245" y="4740984"/>
              <a:ext cx="5137965" cy="586522"/>
            </a:xfrm>
            <a:custGeom>
              <a:avLst/>
              <a:gdLst>
                <a:gd name="connsiteX0" fmla="*/ 0 w 5957319"/>
                <a:gd name="connsiteY0" fmla="*/ 108242 h 649440"/>
                <a:gd name="connsiteX1" fmla="*/ 108242 w 5957319"/>
                <a:gd name="connsiteY1" fmla="*/ 0 h 649440"/>
                <a:gd name="connsiteX2" fmla="*/ 5849077 w 5957319"/>
                <a:gd name="connsiteY2" fmla="*/ 0 h 649440"/>
                <a:gd name="connsiteX3" fmla="*/ 5957319 w 5957319"/>
                <a:gd name="connsiteY3" fmla="*/ 108242 h 649440"/>
                <a:gd name="connsiteX4" fmla="*/ 5957319 w 5957319"/>
                <a:gd name="connsiteY4" fmla="*/ 541198 h 649440"/>
                <a:gd name="connsiteX5" fmla="*/ 5849077 w 5957319"/>
                <a:gd name="connsiteY5" fmla="*/ 649440 h 649440"/>
                <a:gd name="connsiteX6" fmla="*/ 108242 w 5957319"/>
                <a:gd name="connsiteY6" fmla="*/ 649440 h 649440"/>
                <a:gd name="connsiteX7" fmla="*/ 0 w 5957319"/>
                <a:gd name="connsiteY7" fmla="*/ 541198 h 649440"/>
                <a:gd name="connsiteX8" fmla="*/ 0 w 5957319"/>
                <a:gd name="connsiteY8" fmla="*/ 108242 h 64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7319" h="649440">
                  <a:moveTo>
                    <a:pt x="0" y="108242"/>
                  </a:moveTo>
                  <a:cubicBezTo>
                    <a:pt x="0" y="48462"/>
                    <a:pt x="48462" y="0"/>
                    <a:pt x="108242" y="0"/>
                  </a:cubicBezTo>
                  <a:lnTo>
                    <a:pt x="5849077" y="0"/>
                  </a:lnTo>
                  <a:cubicBezTo>
                    <a:pt x="5908857" y="0"/>
                    <a:pt x="5957319" y="48462"/>
                    <a:pt x="5957319" y="108242"/>
                  </a:cubicBezTo>
                  <a:lnTo>
                    <a:pt x="5957319" y="541198"/>
                  </a:lnTo>
                  <a:cubicBezTo>
                    <a:pt x="5957319" y="600978"/>
                    <a:pt x="5908857" y="649440"/>
                    <a:pt x="5849077" y="649440"/>
                  </a:cubicBezTo>
                  <a:lnTo>
                    <a:pt x="108242" y="649440"/>
                  </a:lnTo>
                  <a:cubicBezTo>
                    <a:pt x="48462" y="649440"/>
                    <a:pt x="0" y="600978"/>
                    <a:pt x="0" y="541198"/>
                  </a:cubicBezTo>
                  <a:lnTo>
                    <a:pt x="0" y="10824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6876" tIns="31703" rIns="256876" bIns="31703" numCol="1" spcCol="1270" anchor="ctr" anchorCtr="0">
              <a:noAutofit/>
            </a:bodyPr>
            <a:lstStyle/>
            <a:p>
              <a:pPr indent="540385" algn="just">
                <a:lnSpc>
                  <a:spcPct val="107000"/>
                </a:lnSpc>
                <a:spcAft>
                  <a:spcPts val="800"/>
                </a:spcAft>
              </a:pPr>
              <a:r>
                <a:rPr lang="es-MX" sz="2000" b="1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Viabilidad del instrumento </a:t>
              </a: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2520949" y="5284040"/>
              <a:ext cx="7339950" cy="10563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540385" algn="just">
                <a:lnSpc>
                  <a:spcPct val="107000"/>
                </a:lnSpc>
                <a:spcAft>
                  <a:spcPts val="800"/>
                </a:spcAft>
              </a:pPr>
              <a:r>
                <a:rPr lang="es-MX" sz="2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 analizó la consistencia interna a través del software estadístico SPSS Versión 21, dando como resultado .85, lo que se considera viable y asertivo para su implementación.</a:t>
              </a: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2500362" y="2574360"/>
            <a:ext cx="7352250" cy="1623352"/>
            <a:chOff x="2520949" y="4740984"/>
            <a:chExt cx="7352250" cy="1623352"/>
          </a:xfrm>
        </p:grpSpPr>
        <p:sp>
          <p:nvSpPr>
            <p:cNvPr id="11" name="Forma libre 10"/>
            <p:cNvSpPr/>
            <p:nvPr/>
          </p:nvSpPr>
          <p:spPr>
            <a:xfrm>
              <a:off x="2533249" y="5027992"/>
              <a:ext cx="7339950" cy="1312428"/>
            </a:xfrm>
            <a:custGeom>
              <a:avLst/>
              <a:gdLst>
                <a:gd name="connsiteX0" fmla="*/ 0 w 8510457"/>
                <a:gd name="connsiteY0" fmla="*/ 0 h 675674"/>
                <a:gd name="connsiteX1" fmla="*/ 8510457 w 8510457"/>
                <a:gd name="connsiteY1" fmla="*/ 0 h 675674"/>
                <a:gd name="connsiteX2" fmla="*/ 8510457 w 8510457"/>
                <a:gd name="connsiteY2" fmla="*/ 675674 h 675674"/>
                <a:gd name="connsiteX3" fmla="*/ 0 w 8510457"/>
                <a:gd name="connsiteY3" fmla="*/ 675674 h 675674"/>
                <a:gd name="connsiteX4" fmla="*/ 0 w 8510457"/>
                <a:gd name="connsiteY4" fmla="*/ 0 h 67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0457" h="675674">
                  <a:moveTo>
                    <a:pt x="0" y="0"/>
                  </a:moveTo>
                  <a:lnTo>
                    <a:pt x="8510457" y="0"/>
                  </a:lnTo>
                  <a:lnTo>
                    <a:pt x="8510457" y="675674"/>
                  </a:lnTo>
                  <a:lnTo>
                    <a:pt x="0" y="675674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60506" tIns="458216" rIns="660506" bIns="71120" numCol="1" spcCol="1270" anchor="t" anchorCtr="0">
              <a:noAutofit/>
            </a:bodyPr>
            <a:lstStyle/>
            <a:p>
              <a:pPr marL="0" lvl="1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sz="1000" b="1" kern="1200" dirty="0">
                <a:solidFill>
                  <a:srgbClr val="FF0000"/>
                </a:solidFill>
              </a:endParaRPr>
            </a:p>
          </p:txBody>
        </p:sp>
        <p:sp>
          <p:nvSpPr>
            <p:cNvPr id="12" name="Forma libre 11"/>
            <p:cNvSpPr/>
            <p:nvPr/>
          </p:nvSpPr>
          <p:spPr>
            <a:xfrm>
              <a:off x="2900245" y="4740984"/>
              <a:ext cx="5137965" cy="586522"/>
            </a:xfrm>
            <a:custGeom>
              <a:avLst/>
              <a:gdLst>
                <a:gd name="connsiteX0" fmla="*/ 0 w 5957319"/>
                <a:gd name="connsiteY0" fmla="*/ 108242 h 649440"/>
                <a:gd name="connsiteX1" fmla="*/ 108242 w 5957319"/>
                <a:gd name="connsiteY1" fmla="*/ 0 h 649440"/>
                <a:gd name="connsiteX2" fmla="*/ 5849077 w 5957319"/>
                <a:gd name="connsiteY2" fmla="*/ 0 h 649440"/>
                <a:gd name="connsiteX3" fmla="*/ 5957319 w 5957319"/>
                <a:gd name="connsiteY3" fmla="*/ 108242 h 649440"/>
                <a:gd name="connsiteX4" fmla="*/ 5957319 w 5957319"/>
                <a:gd name="connsiteY4" fmla="*/ 541198 h 649440"/>
                <a:gd name="connsiteX5" fmla="*/ 5849077 w 5957319"/>
                <a:gd name="connsiteY5" fmla="*/ 649440 h 649440"/>
                <a:gd name="connsiteX6" fmla="*/ 108242 w 5957319"/>
                <a:gd name="connsiteY6" fmla="*/ 649440 h 649440"/>
                <a:gd name="connsiteX7" fmla="*/ 0 w 5957319"/>
                <a:gd name="connsiteY7" fmla="*/ 541198 h 649440"/>
                <a:gd name="connsiteX8" fmla="*/ 0 w 5957319"/>
                <a:gd name="connsiteY8" fmla="*/ 108242 h 64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7319" h="649440">
                  <a:moveTo>
                    <a:pt x="0" y="108242"/>
                  </a:moveTo>
                  <a:cubicBezTo>
                    <a:pt x="0" y="48462"/>
                    <a:pt x="48462" y="0"/>
                    <a:pt x="108242" y="0"/>
                  </a:cubicBezTo>
                  <a:lnTo>
                    <a:pt x="5849077" y="0"/>
                  </a:lnTo>
                  <a:cubicBezTo>
                    <a:pt x="5908857" y="0"/>
                    <a:pt x="5957319" y="48462"/>
                    <a:pt x="5957319" y="108242"/>
                  </a:cubicBezTo>
                  <a:lnTo>
                    <a:pt x="5957319" y="541198"/>
                  </a:lnTo>
                  <a:cubicBezTo>
                    <a:pt x="5957319" y="600978"/>
                    <a:pt x="5908857" y="649440"/>
                    <a:pt x="5849077" y="649440"/>
                  </a:cubicBezTo>
                  <a:lnTo>
                    <a:pt x="108242" y="649440"/>
                  </a:lnTo>
                  <a:cubicBezTo>
                    <a:pt x="48462" y="649440"/>
                    <a:pt x="0" y="600978"/>
                    <a:pt x="0" y="541198"/>
                  </a:cubicBezTo>
                  <a:lnTo>
                    <a:pt x="0" y="10824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6876" tIns="31703" rIns="256876" bIns="31703" numCol="1" spcCol="1270" anchor="ctr" anchorCtr="0">
              <a:noAutofit/>
            </a:bodyPr>
            <a:lstStyle/>
            <a:p>
              <a:pPr indent="540385" algn="just">
                <a:lnSpc>
                  <a:spcPct val="107000"/>
                </a:lnSpc>
                <a:spcAft>
                  <a:spcPts val="800"/>
                </a:spcAft>
              </a:pPr>
              <a:r>
                <a:rPr lang="es-MX" sz="2000" b="1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</a:t>
              </a:r>
              <a:r>
                <a:rPr lang="es-MX" sz="2000" b="1" dirty="0" smtClean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uestra</a:t>
              </a:r>
              <a:endParaRPr lang="es-MX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2520949" y="5284040"/>
              <a:ext cx="7339950" cy="1080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540385" algn="just">
                <a:lnSpc>
                  <a:spcPct val="107000"/>
                </a:lnSpc>
                <a:spcAft>
                  <a:spcPts val="800"/>
                </a:spcAft>
              </a:pPr>
              <a:r>
                <a:rPr lang="es-MX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La </a:t>
              </a:r>
              <a:r>
                <a:rPr lang="es-MX" sz="2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muestra se seleccionó aleatoriamente, con el propósito de saber la </a:t>
              </a:r>
              <a:r>
                <a:rPr lang="es-MX" sz="2000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percepción de los estudiantes de diferentes planes de estudio.</a:t>
              </a:r>
              <a:endPara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906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629400"/>
              </p:ext>
            </p:extLst>
          </p:nvPr>
        </p:nvGraphicFramePr>
        <p:xfrm>
          <a:off x="2930837" y="744110"/>
          <a:ext cx="6463682" cy="672120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04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4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9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9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Nivel de Estudios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Nombre del Nivel de Estudios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No. Estudiantes Entrevistados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Resultados (%)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1305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tx1"/>
                          </a:solidFill>
                          <a:effectLst/>
                        </a:rPr>
                        <a:t>Licenciatura</a:t>
                      </a:r>
                      <a:endParaRPr lang="es-MX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Enfermería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El 70% dijo no estar de acuerdo con la burocracia y triangulación existente en los procesos administrativos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873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Mercadotecnia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15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El 30% determinó que los tiempos son tardados al realizar un trámite, incluso hasta en el impartir clases. 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46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Administración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El 50% dijo que debería existir un proceso de capacitación para los profesores, en relación a la metodología y dinámica que estos usan para impartir clases. 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46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Relaciones Públicas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18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2608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Contaduría Pública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22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46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tx1"/>
                          </a:solidFill>
                          <a:effectLst/>
                        </a:rPr>
                        <a:t>Maestría</a:t>
                      </a:r>
                      <a:endParaRPr lang="es-MX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Recursos Humanos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8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El 51% determinó no estar de acuerdo con la triangulación de información para realizar un trámite administrativo. 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46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Mercadotecnia en Salud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6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46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Administración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10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33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Calidad y Productividad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9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6466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tx1"/>
                          </a:solidFill>
                          <a:effectLst/>
                        </a:rPr>
                        <a:t>Doctorados</a:t>
                      </a:r>
                      <a:endParaRPr lang="es-MX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Ciencias de la Educación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5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El 35% comentó que se podría implementar una mejora continua en los procesos administrativos, e incluso hasta para impartir clases por parte de los profesores al interior del aula. 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46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Administración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4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786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Apoyo Organizacional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5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4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s-MX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effectLst/>
                        </a:rPr>
                        <a:t>142</a:t>
                      </a:r>
                      <a:endParaRPr lang="es-MX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 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55" marR="58855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3817562" y="212118"/>
            <a:ext cx="4985660" cy="3977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Relación de Estudiantes Entrevistados </a:t>
            </a:r>
            <a:endParaRPr lang="es-MX" sz="2000" b="1" dirty="0">
              <a:solidFill>
                <a:schemeClr val="accent2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9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33476" y="1073114"/>
            <a:ext cx="71992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detectaron fallas en la actualización de los procesos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administrativos por parte de la Universidad.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Falta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capacitación en el personal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dichas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actividades.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cuentan con una base documental eficazmente estructurada para la operatividad de los mismos en tiempo y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forma.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MX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universidad no cuenta con un sistema de gestión que los rija a través de lineamientos, política de calidad, supervisadas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 un organismo certificador.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cuenta con un sistema informático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automatizado, que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permita a los estudiantes agilizar los trámites y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obtener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información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importante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 su formación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biblioteca virtual o sistemas en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línea.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419322" y="359455"/>
            <a:ext cx="2669962" cy="519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40385"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Resultados</a:t>
            </a:r>
            <a:endParaRPr lang="es-MX" sz="28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78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319938" y="299928"/>
            <a:ext cx="2868735" cy="519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40385" algn="ctr">
              <a:lnSpc>
                <a:spcPct val="107000"/>
              </a:lnSpc>
              <a:spcAft>
                <a:spcPts val="800"/>
              </a:spcAft>
            </a:pPr>
            <a:r>
              <a:rPr lang="es-MX" sz="28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Intervención</a:t>
            </a:r>
            <a:endParaRPr lang="es-MX" sz="28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2480153" y="1245346"/>
            <a:ext cx="7415410" cy="923330"/>
            <a:chOff x="2480153" y="1245346"/>
            <a:chExt cx="7415410" cy="923330"/>
          </a:xfrm>
        </p:grpSpPr>
        <p:grpSp>
          <p:nvGrpSpPr>
            <p:cNvPr id="4" name="Grupo 3"/>
            <p:cNvGrpSpPr/>
            <p:nvPr/>
          </p:nvGrpSpPr>
          <p:grpSpPr>
            <a:xfrm>
              <a:off x="2480153" y="1294155"/>
              <a:ext cx="7415409" cy="810217"/>
              <a:chOff x="1890761" y="456120"/>
              <a:chExt cx="10095592" cy="1463536"/>
            </a:xfrm>
          </p:grpSpPr>
          <p:sp>
            <p:nvSpPr>
              <p:cNvPr id="5" name="Forma libre 4"/>
              <p:cNvSpPr/>
              <p:nvPr/>
            </p:nvSpPr>
            <p:spPr>
              <a:xfrm>
                <a:off x="1890761" y="456120"/>
                <a:ext cx="2449885" cy="1463536"/>
              </a:xfrm>
              <a:custGeom>
                <a:avLst/>
                <a:gdLst>
                  <a:gd name="connsiteX0" fmla="*/ 0 w 2586430"/>
                  <a:gd name="connsiteY0" fmla="*/ 242737 h 2427369"/>
                  <a:gd name="connsiteX1" fmla="*/ 242737 w 2586430"/>
                  <a:gd name="connsiteY1" fmla="*/ 0 h 2427369"/>
                  <a:gd name="connsiteX2" fmla="*/ 2343693 w 2586430"/>
                  <a:gd name="connsiteY2" fmla="*/ 0 h 2427369"/>
                  <a:gd name="connsiteX3" fmla="*/ 2586430 w 2586430"/>
                  <a:gd name="connsiteY3" fmla="*/ 242737 h 2427369"/>
                  <a:gd name="connsiteX4" fmla="*/ 2586430 w 2586430"/>
                  <a:gd name="connsiteY4" fmla="*/ 2184632 h 2427369"/>
                  <a:gd name="connsiteX5" fmla="*/ 2343693 w 2586430"/>
                  <a:gd name="connsiteY5" fmla="*/ 2427369 h 2427369"/>
                  <a:gd name="connsiteX6" fmla="*/ 242737 w 2586430"/>
                  <a:gd name="connsiteY6" fmla="*/ 2427369 h 2427369"/>
                  <a:gd name="connsiteX7" fmla="*/ 0 w 2586430"/>
                  <a:gd name="connsiteY7" fmla="*/ 2184632 h 2427369"/>
                  <a:gd name="connsiteX8" fmla="*/ 0 w 2586430"/>
                  <a:gd name="connsiteY8" fmla="*/ 242737 h 242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6430" h="2427369">
                    <a:moveTo>
                      <a:pt x="0" y="242737"/>
                    </a:moveTo>
                    <a:cubicBezTo>
                      <a:pt x="0" y="108677"/>
                      <a:pt x="108677" y="0"/>
                      <a:pt x="242737" y="0"/>
                    </a:cubicBezTo>
                    <a:lnTo>
                      <a:pt x="2343693" y="0"/>
                    </a:lnTo>
                    <a:cubicBezTo>
                      <a:pt x="2477753" y="0"/>
                      <a:pt x="2586430" y="108677"/>
                      <a:pt x="2586430" y="242737"/>
                    </a:cubicBezTo>
                    <a:lnTo>
                      <a:pt x="2586430" y="2184632"/>
                    </a:lnTo>
                    <a:cubicBezTo>
                      <a:pt x="2586430" y="2318692"/>
                      <a:pt x="2477753" y="2427369"/>
                      <a:pt x="2343693" y="2427369"/>
                    </a:cubicBezTo>
                    <a:lnTo>
                      <a:pt x="242737" y="2427369"/>
                    </a:lnTo>
                    <a:cubicBezTo>
                      <a:pt x="108677" y="2427369"/>
                      <a:pt x="0" y="2318692"/>
                      <a:pt x="0" y="2184632"/>
                    </a:cubicBezTo>
                    <a:lnTo>
                      <a:pt x="0" y="242737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7295" tIns="147295" rIns="147295" bIns="147295" numCol="1" spcCol="1270" anchor="ctr" anchorCtr="0">
                <a:noAutofit/>
              </a:bodyPr>
              <a:lstStyle/>
              <a:p>
                <a:pPr lvl="0" algn="ctr" defTabSz="8890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b="1" kern="120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Equipo de trabajo (6 personas)</a:t>
                </a:r>
                <a:endParaRPr b="1" kern="1200" dirty="0">
                  <a:solidFill>
                    <a:schemeClr val="tx1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Forma libre 5"/>
              <p:cNvSpPr/>
              <p:nvPr/>
            </p:nvSpPr>
            <p:spPr>
              <a:xfrm>
                <a:off x="4549965" y="456122"/>
                <a:ext cx="7436388" cy="1463534"/>
              </a:xfrm>
              <a:custGeom>
                <a:avLst/>
                <a:gdLst>
                  <a:gd name="connsiteX0" fmla="*/ 0 w 5282366"/>
                  <a:gd name="connsiteY0" fmla="*/ 227470 h 2274696"/>
                  <a:gd name="connsiteX1" fmla="*/ 227470 w 5282366"/>
                  <a:gd name="connsiteY1" fmla="*/ 0 h 2274696"/>
                  <a:gd name="connsiteX2" fmla="*/ 5054896 w 5282366"/>
                  <a:gd name="connsiteY2" fmla="*/ 0 h 2274696"/>
                  <a:gd name="connsiteX3" fmla="*/ 5282366 w 5282366"/>
                  <a:gd name="connsiteY3" fmla="*/ 227470 h 2274696"/>
                  <a:gd name="connsiteX4" fmla="*/ 5282366 w 5282366"/>
                  <a:gd name="connsiteY4" fmla="*/ 2047226 h 2274696"/>
                  <a:gd name="connsiteX5" fmla="*/ 5054896 w 5282366"/>
                  <a:gd name="connsiteY5" fmla="*/ 2274696 h 2274696"/>
                  <a:gd name="connsiteX6" fmla="*/ 227470 w 5282366"/>
                  <a:gd name="connsiteY6" fmla="*/ 2274696 h 2274696"/>
                  <a:gd name="connsiteX7" fmla="*/ 0 w 5282366"/>
                  <a:gd name="connsiteY7" fmla="*/ 2047226 h 2274696"/>
                  <a:gd name="connsiteX8" fmla="*/ 0 w 5282366"/>
                  <a:gd name="connsiteY8" fmla="*/ 227470 h 2274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2366" h="2274696">
                    <a:moveTo>
                      <a:pt x="0" y="227470"/>
                    </a:moveTo>
                    <a:cubicBezTo>
                      <a:pt x="0" y="101842"/>
                      <a:pt x="101842" y="0"/>
                      <a:pt x="227470" y="0"/>
                    </a:cubicBezTo>
                    <a:lnTo>
                      <a:pt x="5054896" y="0"/>
                    </a:lnTo>
                    <a:cubicBezTo>
                      <a:pt x="5180524" y="0"/>
                      <a:pt x="5282366" y="101842"/>
                      <a:pt x="5282366" y="227470"/>
                    </a:cubicBezTo>
                    <a:lnTo>
                      <a:pt x="5282366" y="2047226"/>
                    </a:lnTo>
                    <a:cubicBezTo>
                      <a:pt x="5282366" y="2172854"/>
                      <a:pt x="5180524" y="2274696"/>
                      <a:pt x="5054896" y="2274696"/>
                    </a:cubicBezTo>
                    <a:lnTo>
                      <a:pt x="227470" y="2274696"/>
                    </a:lnTo>
                    <a:cubicBezTo>
                      <a:pt x="101842" y="2274696"/>
                      <a:pt x="0" y="2172854"/>
                      <a:pt x="0" y="2047226"/>
                    </a:cubicBezTo>
                    <a:lnTo>
                      <a:pt x="0" y="227470"/>
                    </a:lnTo>
                    <a:close/>
                  </a:path>
                </a:pathLst>
              </a:custGeom>
              <a:ln>
                <a:solidFill>
                  <a:srgbClr val="C0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spcFirstLastPara="0" vert="horz" wrap="square" lIns="135204" tIns="135204" rIns="135204" bIns="135204" numCol="1" spcCol="1270" anchor="ctr" anchorCtr="0">
                <a:noAutofit/>
              </a:bodyPr>
              <a:lstStyle/>
              <a:p>
                <a:pPr lvl="0" algn="just" defTabSz="8001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sz="2000" b="0" kern="12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sp>
          <p:nvSpPr>
            <p:cNvPr id="7" name="Rectángulo 6"/>
            <p:cNvSpPr/>
            <p:nvPr/>
          </p:nvSpPr>
          <p:spPr>
            <a:xfrm>
              <a:off x="4472239" y="1245346"/>
              <a:ext cx="542332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MX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Inicia la reingeniería de los procesos, creación de una base documental, con un período de implementación de 6 a 8 meses aprox. 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2749274" y="2329448"/>
            <a:ext cx="5462173" cy="685203"/>
            <a:chOff x="4422952" y="2373480"/>
            <a:chExt cx="5462173" cy="810216"/>
          </a:xfrm>
        </p:grpSpPr>
        <p:sp>
          <p:nvSpPr>
            <p:cNvPr id="13" name="Forma libre 12"/>
            <p:cNvSpPr/>
            <p:nvPr/>
          </p:nvSpPr>
          <p:spPr>
            <a:xfrm>
              <a:off x="4422952" y="2373480"/>
              <a:ext cx="5462172" cy="810216"/>
            </a:xfrm>
            <a:custGeom>
              <a:avLst/>
              <a:gdLst>
                <a:gd name="connsiteX0" fmla="*/ 0 w 5282366"/>
                <a:gd name="connsiteY0" fmla="*/ 227470 h 2274696"/>
                <a:gd name="connsiteX1" fmla="*/ 227470 w 5282366"/>
                <a:gd name="connsiteY1" fmla="*/ 0 h 2274696"/>
                <a:gd name="connsiteX2" fmla="*/ 5054896 w 5282366"/>
                <a:gd name="connsiteY2" fmla="*/ 0 h 2274696"/>
                <a:gd name="connsiteX3" fmla="*/ 5282366 w 5282366"/>
                <a:gd name="connsiteY3" fmla="*/ 227470 h 2274696"/>
                <a:gd name="connsiteX4" fmla="*/ 5282366 w 5282366"/>
                <a:gd name="connsiteY4" fmla="*/ 2047226 h 2274696"/>
                <a:gd name="connsiteX5" fmla="*/ 5054896 w 5282366"/>
                <a:gd name="connsiteY5" fmla="*/ 2274696 h 2274696"/>
                <a:gd name="connsiteX6" fmla="*/ 227470 w 5282366"/>
                <a:gd name="connsiteY6" fmla="*/ 2274696 h 2274696"/>
                <a:gd name="connsiteX7" fmla="*/ 0 w 5282366"/>
                <a:gd name="connsiteY7" fmla="*/ 2047226 h 2274696"/>
                <a:gd name="connsiteX8" fmla="*/ 0 w 5282366"/>
                <a:gd name="connsiteY8" fmla="*/ 227470 h 227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82366" h="2274696">
                  <a:moveTo>
                    <a:pt x="0" y="227470"/>
                  </a:moveTo>
                  <a:cubicBezTo>
                    <a:pt x="0" y="101842"/>
                    <a:pt x="101842" y="0"/>
                    <a:pt x="227470" y="0"/>
                  </a:cubicBezTo>
                  <a:lnTo>
                    <a:pt x="5054896" y="0"/>
                  </a:lnTo>
                  <a:cubicBezTo>
                    <a:pt x="5180524" y="0"/>
                    <a:pt x="5282366" y="101842"/>
                    <a:pt x="5282366" y="227470"/>
                  </a:cubicBezTo>
                  <a:lnTo>
                    <a:pt x="5282366" y="2047226"/>
                  </a:lnTo>
                  <a:cubicBezTo>
                    <a:pt x="5282366" y="2172854"/>
                    <a:pt x="5180524" y="2274696"/>
                    <a:pt x="5054896" y="2274696"/>
                  </a:cubicBezTo>
                  <a:lnTo>
                    <a:pt x="227470" y="2274696"/>
                  </a:lnTo>
                  <a:cubicBezTo>
                    <a:pt x="101842" y="2274696"/>
                    <a:pt x="0" y="2172854"/>
                    <a:pt x="0" y="2047226"/>
                  </a:cubicBezTo>
                  <a:lnTo>
                    <a:pt x="0" y="227470"/>
                  </a:lnTo>
                  <a:close/>
                </a:path>
              </a:pathLst>
            </a:cu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35204" tIns="135204" rIns="135204" bIns="135204" numCol="1" spcCol="1270" anchor="ctr" anchorCtr="0">
              <a:noAutofit/>
            </a:bodyPr>
            <a:lstStyle/>
            <a:p>
              <a:pPr lvl="0" algn="just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sz="2000" b="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4461801" y="2412352"/>
              <a:ext cx="54233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MX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s-MX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ropuesta </a:t>
              </a:r>
              <a:r>
                <a:rPr lang="es-MX" dirty="0">
                  <a:latin typeface="Arial" panose="020B0604020202020204" pitchFamily="34" charset="0"/>
                  <a:cs typeface="Arial" panose="020B0604020202020204" pitchFamily="34" charset="0"/>
                </a:rPr>
                <a:t>de Manual de Calidad, incluyendo el de organización y </a:t>
              </a:r>
              <a:r>
                <a:rPr lang="es-MX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procedimientos. 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4433388" y="3228356"/>
            <a:ext cx="5462173" cy="923330"/>
            <a:chOff x="4433389" y="3801213"/>
            <a:chExt cx="5462173" cy="923330"/>
          </a:xfrm>
        </p:grpSpPr>
        <p:sp>
          <p:nvSpPr>
            <p:cNvPr id="17" name="Forma libre 16"/>
            <p:cNvSpPr/>
            <p:nvPr/>
          </p:nvSpPr>
          <p:spPr>
            <a:xfrm>
              <a:off x="4433389" y="3857770"/>
              <a:ext cx="5462172" cy="810216"/>
            </a:xfrm>
            <a:custGeom>
              <a:avLst/>
              <a:gdLst>
                <a:gd name="connsiteX0" fmla="*/ 0 w 5282366"/>
                <a:gd name="connsiteY0" fmla="*/ 227470 h 2274696"/>
                <a:gd name="connsiteX1" fmla="*/ 227470 w 5282366"/>
                <a:gd name="connsiteY1" fmla="*/ 0 h 2274696"/>
                <a:gd name="connsiteX2" fmla="*/ 5054896 w 5282366"/>
                <a:gd name="connsiteY2" fmla="*/ 0 h 2274696"/>
                <a:gd name="connsiteX3" fmla="*/ 5282366 w 5282366"/>
                <a:gd name="connsiteY3" fmla="*/ 227470 h 2274696"/>
                <a:gd name="connsiteX4" fmla="*/ 5282366 w 5282366"/>
                <a:gd name="connsiteY4" fmla="*/ 2047226 h 2274696"/>
                <a:gd name="connsiteX5" fmla="*/ 5054896 w 5282366"/>
                <a:gd name="connsiteY5" fmla="*/ 2274696 h 2274696"/>
                <a:gd name="connsiteX6" fmla="*/ 227470 w 5282366"/>
                <a:gd name="connsiteY6" fmla="*/ 2274696 h 2274696"/>
                <a:gd name="connsiteX7" fmla="*/ 0 w 5282366"/>
                <a:gd name="connsiteY7" fmla="*/ 2047226 h 2274696"/>
                <a:gd name="connsiteX8" fmla="*/ 0 w 5282366"/>
                <a:gd name="connsiteY8" fmla="*/ 227470 h 227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82366" h="2274696">
                  <a:moveTo>
                    <a:pt x="0" y="227470"/>
                  </a:moveTo>
                  <a:cubicBezTo>
                    <a:pt x="0" y="101842"/>
                    <a:pt x="101842" y="0"/>
                    <a:pt x="227470" y="0"/>
                  </a:cubicBezTo>
                  <a:lnTo>
                    <a:pt x="5054896" y="0"/>
                  </a:lnTo>
                  <a:cubicBezTo>
                    <a:pt x="5180524" y="0"/>
                    <a:pt x="5282366" y="101842"/>
                    <a:pt x="5282366" y="227470"/>
                  </a:cubicBezTo>
                  <a:lnTo>
                    <a:pt x="5282366" y="2047226"/>
                  </a:lnTo>
                  <a:cubicBezTo>
                    <a:pt x="5282366" y="2172854"/>
                    <a:pt x="5180524" y="2274696"/>
                    <a:pt x="5054896" y="2274696"/>
                  </a:cubicBezTo>
                  <a:lnTo>
                    <a:pt x="227470" y="2274696"/>
                  </a:lnTo>
                  <a:cubicBezTo>
                    <a:pt x="101842" y="2274696"/>
                    <a:pt x="0" y="2172854"/>
                    <a:pt x="0" y="2047226"/>
                  </a:cubicBezTo>
                  <a:lnTo>
                    <a:pt x="0" y="227470"/>
                  </a:lnTo>
                  <a:close/>
                </a:path>
              </a:pathLst>
            </a:cu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35204" tIns="135204" rIns="135204" bIns="135204" numCol="1" spcCol="1270" anchor="ctr" anchorCtr="0">
              <a:noAutofit/>
            </a:bodyPr>
            <a:lstStyle/>
            <a:p>
              <a:pPr lvl="0" algn="just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sz="2000" b="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4472238" y="3801213"/>
              <a:ext cx="542332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MX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 implementó un </a:t>
              </a:r>
              <a:r>
                <a:rPr lang="es-MX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programa de reuniones mensuales </a:t>
              </a:r>
              <a:r>
                <a:rPr lang="es-MX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para dar </a:t>
              </a:r>
              <a:r>
                <a:rPr lang="es-MX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seguimiento a lo planeado y </a:t>
              </a:r>
              <a:r>
                <a:rPr lang="es-MX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documentado. 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2749274" y="4421948"/>
            <a:ext cx="5462172" cy="649840"/>
            <a:chOff x="4472239" y="5144182"/>
            <a:chExt cx="5462172" cy="649840"/>
          </a:xfrm>
        </p:grpSpPr>
        <p:sp>
          <p:nvSpPr>
            <p:cNvPr id="20" name="Forma libre 19"/>
            <p:cNvSpPr/>
            <p:nvPr/>
          </p:nvSpPr>
          <p:spPr>
            <a:xfrm>
              <a:off x="4472239" y="5144182"/>
              <a:ext cx="5462172" cy="649840"/>
            </a:xfrm>
            <a:custGeom>
              <a:avLst/>
              <a:gdLst>
                <a:gd name="connsiteX0" fmla="*/ 0 w 5282366"/>
                <a:gd name="connsiteY0" fmla="*/ 227470 h 2274696"/>
                <a:gd name="connsiteX1" fmla="*/ 227470 w 5282366"/>
                <a:gd name="connsiteY1" fmla="*/ 0 h 2274696"/>
                <a:gd name="connsiteX2" fmla="*/ 5054896 w 5282366"/>
                <a:gd name="connsiteY2" fmla="*/ 0 h 2274696"/>
                <a:gd name="connsiteX3" fmla="*/ 5282366 w 5282366"/>
                <a:gd name="connsiteY3" fmla="*/ 227470 h 2274696"/>
                <a:gd name="connsiteX4" fmla="*/ 5282366 w 5282366"/>
                <a:gd name="connsiteY4" fmla="*/ 2047226 h 2274696"/>
                <a:gd name="connsiteX5" fmla="*/ 5054896 w 5282366"/>
                <a:gd name="connsiteY5" fmla="*/ 2274696 h 2274696"/>
                <a:gd name="connsiteX6" fmla="*/ 227470 w 5282366"/>
                <a:gd name="connsiteY6" fmla="*/ 2274696 h 2274696"/>
                <a:gd name="connsiteX7" fmla="*/ 0 w 5282366"/>
                <a:gd name="connsiteY7" fmla="*/ 2047226 h 2274696"/>
                <a:gd name="connsiteX8" fmla="*/ 0 w 5282366"/>
                <a:gd name="connsiteY8" fmla="*/ 227470 h 227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82366" h="2274696">
                  <a:moveTo>
                    <a:pt x="0" y="227470"/>
                  </a:moveTo>
                  <a:cubicBezTo>
                    <a:pt x="0" y="101842"/>
                    <a:pt x="101842" y="0"/>
                    <a:pt x="227470" y="0"/>
                  </a:cubicBezTo>
                  <a:lnTo>
                    <a:pt x="5054896" y="0"/>
                  </a:lnTo>
                  <a:cubicBezTo>
                    <a:pt x="5180524" y="0"/>
                    <a:pt x="5282366" y="101842"/>
                    <a:pt x="5282366" y="227470"/>
                  </a:cubicBezTo>
                  <a:lnTo>
                    <a:pt x="5282366" y="2047226"/>
                  </a:lnTo>
                  <a:cubicBezTo>
                    <a:pt x="5282366" y="2172854"/>
                    <a:pt x="5180524" y="2274696"/>
                    <a:pt x="5054896" y="2274696"/>
                  </a:cubicBezTo>
                  <a:lnTo>
                    <a:pt x="227470" y="2274696"/>
                  </a:lnTo>
                  <a:cubicBezTo>
                    <a:pt x="101842" y="2274696"/>
                    <a:pt x="0" y="2172854"/>
                    <a:pt x="0" y="2047226"/>
                  </a:cubicBezTo>
                  <a:lnTo>
                    <a:pt x="0" y="227470"/>
                  </a:lnTo>
                  <a:close/>
                </a:path>
              </a:pathLst>
            </a:cu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35204" tIns="135204" rIns="135204" bIns="135204" numCol="1" spcCol="1270" anchor="ctr" anchorCtr="0">
              <a:noAutofit/>
            </a:bodyPr>
            <a:lstStyle/>
            <a:p>
              <a:pPr lvl="0" algn="just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sz="2000" b="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Rectángulo 20"/>
            <p:cNvSpPr/>
            <p:nvPr/>
          </p:nvSpPr>
          <p:spPr>
            <a:xfrm>
              <a:off x="4472239" y="5147691"/>
              <a:ext cx="542332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MX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En el mes dos y tres, se realiza un análisis de la competencia en el recurso </a:t>
              </a:r>
              <a:r>
                <a:rPr lang="es-MX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humano</a:t>
              </a:r>
              <a:r>
                <a:rPr lang="es-MX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Flecha curvada hacia la izquierda 23"/>
          <p:cNvSpPr/>
          <p:nvPr/>
        </p:nvSpPr>
        <p:spPr>
          <a:xfrm>
            <a:off x="8617907" y="2225233"/>
            <a:ext cx="413359" cy="579479"/>
          </a:xfrm>
          <a:prstGeom prst="curved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5" name="Flecha curvada hacia la derecha 24"/>
          <p:cNvSpPr/>
          <p:nvPr/>
        </p:nvSpPr>
        <p:spPr>
          <a:xfrm>
            <a:off x="3759895" y="5342050"/>
            <a:ext cx="413359" cy="612753"/>
          </a:xfrm>
          <a:prstGeom prst="curv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6" name="Flecha curvada hacia la izquierda 25"/>
          <p:cNvSpPr/>
          <p:nvPr/>
        </p:nvSpPr>
        <p:spPr>
          <a:xfrm>
            <a:off x="8617907" y="4355301"/>
            <a:ext cx="413359" cy="579479"/>
          </a:xfrm>
          <a:prstGeom prst="curved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pSp>
        <p:nvGrpSpPr>
          <p:cNvPr id="27" name="Grupo 26"/>
          <p:cNvGrpSpPr/>
          <p:nvPr/>
        </p:nvGrpSpPr>
        <p:grpSpPr>
          <a:xfrm>
            <a:off x="4433388" y="5377324"/>
            <a:ext cx="5462172" cy="649840"/>
            <a:chOff x="4472239" y="5144182"/>
            <a:chExt cx="5462172" cy="649840"/>
          </a:xfrm>
        </p:grpSpPr>
        <p:sp>
          <p:nvSpPr>
            <p:cNvPr id="28" name="Forma libre 27"/>
            <p:cNvSpPr/>
            <p:nvPr/>
          </p:nvSpPr>
          <p:spPr>
            <a:xfrm>
              <a:off x="4472239" y="5144182"/>
              <a:ext cx="5462172" cy="649840"/>
            </a:xfrm>
            <a:custGeom>
              <a:avLst/>
              <a:gdLst>
                <a:gd name="connsiteX0" fmla="*/ 0 w 5282366"/>
                <a:gd name="connsiteY0" fmla="*/ 227470 h 2274696"/>
                <a:gd name="connsiteX1" fmla="*/ 227470 w 5282366"/>
                <a:gd name="connsiteY1" fmla="*/ 0 h 2274696"/>
                <a:gd name="connsiteX2" fmla="*/ 5054896 w 5282366"/>
                <a:gd name="connsiteY2" fmla="*/ 0 h 2274696"/>
                <a:gd name="connsiteX3" fmla="*/ 5282366 w 5282366"/>
                <a:gd name="connsiteY3" fmla="*/ 227470 h 2274696"/>
                <a:gd name="connsiteX4" fmla="*/ 5282366 w 5282366"/>
                <a:gd name="connsiteY4" fmla="*/ 2047226 h 2274696"/>
                <a:gd name="connsiteX5" fmla="*/ 5054896 w 5282366"/>
                <a:gd name="connsiteY5" fmla="*/ 2274696 h 2274696"/>
                <a:gd name="connsiteX6" fmla="*/ 227470 w 5282366"/>
                <a:gd name="connsiteY6" fmla="*/ 2274696 h 2274696"/>
                <a:gd name="connsiteX7" fmla="*/ 0 w 5282366"/>
                <a:gd name="connsiteY7" fmla="*/ 2047226 h 2274696"/>
                <a:gd name="connsiteX8" fmla="*/ 0 w 5282366"/>
                <a:gd name="connsiteY8" fmla="*/ 227470 h 227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82366" h="2274696">
                  <a:moveTo>
                    <a:pt x="0" y="227470"/>
                  </a:moveTo>
                  <a:cubicBezTo>
                    <a:pt x="0" y="101842"/>
                    <a:pt x="101842" y="0"/>
                    <a:pt x="227470" y="0"/>
                  </a:cubicBezTo>
                  <a:lnTo>
                    <a:pt x="5054896" y="0"/>
                  </a:lnTo>
                  <a:cubicBezTo>
                    <a:pt x="5180524" y="0"/>
                    <a:pt x="5282366" y="101842"/>
                    <a:pt x="5282366" y="227470"/>
                  </a:cubicBezTo>
                  <a:lnTo>
                    <a:pt x="5282366" y="2047226"/>
                  </a:lnTo>
                  <a:cubicBezTo>
                    <a:pt x="5282366" y="2172854"/>
                    <a:pt x="5180524" y="2274696"/>
                    <a:pt x="5054896" y="2274696"/>
                  </a:cubicBezTo>
                  <a:lnTo>
                    <a:pt x="227470" y="2274696"/>
                  </a:lnTo>
                  <a:cubicBezTo>
                    <a:pt x="101842" y="2274696"/>
                    <a:pt x="0" y="2172854"/>
                    <a:pt x="0" y="2047226"/>
                  </a:cubicBezTo>
                  <a:lnTo>
                    <a:pt x="0" y="227470"/>
                  </a:lnTo>
                  <a:close/>
                </a:path>
              </a:pathLst>
            </a:cu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35204" tIns="135204" rIns="135204" bIns="135204" numCol="1" spcCol="1270" anchor="ctr" anchorCtr="0">
              <a:noAutofit/>
            </a:bodyPr>
            <a:lstStyle/>
            <a:p>
              <a:pPr lvl="0" algn="just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sz="2000" b="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9" name="Rectángulo 28"/>
            <p:cNvSpPr/>
            <p:nvPr/>
          </p:nvSpPr>
          <p:spPr>
            <a:xfrm>
              <a:off x="4472239" y="5147691"/>
              <a:ext cx="542332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MX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 implementa el Sistema de Gestión (tiempo de prueba); se comprueba su viabilidad y se formaliza.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Flecha curvada hacia la derecha 29"/>
          <p:cNvSpPr/>
          <p:nvPr/>
        </p:nvSpPr>
        <p:spPr>
          <a:xfrm>
            <a:off x="3759896" y="3360085"/>
            <a:ext cx="413359" cy="612753"/>
          </a:xfrm>
          <a:prstGeom prst="curv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pSp>
        <p:nvGrpSpPr>
          <p:cNvPr id="31" name="Grupo 30"/>
          <p:cNvGrpSpPr/>
          <p:nvPr/>
        </p:nvGrpSpPr>
        <p:grpSpPr>
          <a:xfrm>
            <a:off x="2788123" y="6333981"/>
            <a:ext cx="5462173" cy="685203"/>
            <a:chOff x="4422952" y="2373480"/>
            <a:chExt cx="5462173" cy="810216"/>
          </a:xfrm>
        </p:grpSpPr>
        <p:sp>
          <p:nvSpPr>
            <p:cNvPr id="32" name="Forma libre 31"/>
            <p:cNvSpPr/>
            <p:nvPr/>
          </p:nvSpPr>
          <p:spPr>
            <a:xfrm>
              <a:off x="4422952" y="2373480"/>
              <a:ext cx="5462172" cy="810216"/>
            </a:xfrm>
            <a:custGeom>
              <a:avLst/>
              <a:gdLst>
                <a:gd name="connsiteX0" fmla="*/ 0 w 5282366"/>
                <a:gd name="connsiteY0" fmla="*/ 227470 h 2274696"/>
                <a:gd name="connsiteX1" fmla="*/ 227470 w 5282366"/>
                <a:gd name="connsiteY1" fmla="*/ 0 h 2274696"/>
                <a:gd name="connsiteX2" fmla="*/ 5054896 w 5282366"/>
                <a:gd name="connsiteY2" fmla="*/ 0 h 2274696"/>
                <a:gd name="connsiteX3" fmla="*/ 5282366 w 5282366"/>
                <a:gd name="connsiteY3" fmla="*/ 227470 h 2274696"/>
                <a:gd name="connsiteX4" fmla="*/ 5282366 w 5282366"/>
                <a:gd name="connsiteY4" fmla="*/ 2047226 h 2274696"/>
                <a:gd name="connsiteX5" fmla="*/ 5054896 w 5282366"/>
                <a:gd name="connsiteY5" fmla="*/ 2274696 h 2274696"/>
                <a:gd name="connsiteX6" fmla="*/ 227470 w 5282366"/>
                <a:gd name="connsiteY6" fmla="*/ 2274696 h 2274696"/>
                <a:gd name="connsiteX7" fmla="*/ 0 w 5282366"/>
                <a:gd name="connsiteY7" fmla="*/ 2047226 h 2274696"/>
                <a:gd name="connsiteX8" fmla="*/ 0 w 5282366"/>
                <a:gd name="connsiteY8" fmla="*/ 227470 h 227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82366" h="2274696">
                  <a:moveTo>
                    <a:pt x="0" y="227470"/>
                  </a:moveTo>
                  <a:cubicBezTo>
                    <a:pt x="0" y="101842"/>
                    <a:pt x="101842" y="0"/>
                    <a:pt x="227470" y="0"/>
                  </a:cubicBezTo>
                  <a:lnTo>
                    <a:pt x="5054896" y="0"/>
                  </a:lnTo>
                  <a:cubicBezTo>
                    <a:pt x="5180524" y="0"/>
                    <a:pt x="5282366" y="101842"/>
                    <a:pt x="5282366" y="227470"/>
                  </a:cubicBezTo>
                  <a:lnTo>
                    <a:pt x="5282366" y="2047226"/>
                  </a:lnTo>
                  <a:cubicBezTo>
                    <a:pt x="5282366" y="2172854"/>
                    <a:pt x="5180524" y="2274696"/>
                    <a:pt x="5054896" y="2274696"/>
                  </a:cubicBezTo>
                  <a:lnTo>
                    <a:pt x="227470" y="2274696"/>
                  </a:lnTo>
                  <a:cubicBezTo>
                    <a:pt x="101842" y="2274696"/>
                    <a:pt x="0" y="2172854"/>
                    <a:pt x="0" y="2047226"/>
                  </a:cubicBezTo>
                  <a:lnTo>
                    <a:pt x="0" y="227470"/>
                  </a:lnTo>
                  <a:close/>
                </a:path>
              </a:pathLst>
            </a:cu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35204" tIns="135204" rIns="135204" bIns="135204" numCol="1" spcCol="1270" anchor="ctr" anchorCtr="0">
              <a:noAutofit/>
            </a:bodyPr>
            <a:lstStyle/>
            <a:p>
              <a:pPr lvl="0" algn="just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sz="2000" b="0" kern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3" name="Rectángulo 32"/>
            <p:cNvSpPr/>
            <p:nvPr/>
          </p:nvSpPr>
          <p:spPr>
            <a:xfrm>
              <a:off x="4461801" y="2412352"/>
              <a:ext cx="5423324" cy="7642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s-MX" dirty="0">
                  <a:latin typeface="Arial" panose="020B0604020202020204" pitchFamily="34" charset="0"/>
                  <a:cs typeface="Arial" panose="020B0604020202020204" pitchFamily="34" charset="0"/>
                </a:rPr>
                <a:t>Se programa el proceso de auditoría por </a:t>
              </a:r>
              <a:r>
                <a:rPr lang="es-MX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agentes externos.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Flecha curvada hacia la izquierda 33"/>
          <p:cNvSpPr/>
          <p:nvPr/>
        </p:nvSpPr>
        <p:spPr>
          <a:xfrm>
            <a:off x="8630433" y="6179968"/>
            <a:ext cx="413359" cy="579479"/>
          </a:xfrm>
          <a:prstGeom prst="curved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9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391</TotalTime>
  <Words>817</Words>
  <Application>Microsoft Office PowerPoint</Application>
  <PresentationFormat>Personalizado</PresentationFormat>
  <Paragraphs>104</Paragraphs>
  <Slides>12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Verdana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67</cp:revision>
  <dcterms:created xsi:type="dcterms:W3CDTF">2016-12-02T19:37:17Z</dcterms:created>
  <dcterms:modified xsi:type="dcterms:W3CDTF">2019-02-13T13:04:37Z</dcterms:modified>
</cp:coreProperties>
</file>