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C731-F643-DF46-ABC2-56AAA0E7B644}" type="datetimeFigureOut">
              <a:rPr lang="es-ES" smtClean="0"/>
              <a:t>14/02/2019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752C-A314-734C-BE9A-16AB704B84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3882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C731-F643-DF46-ABC2-56AAA0E7B644}" type="datetimeFigureOut">
              <a:rPr lang="es-ES" smtClean="0"/>
              <a:t>14/02/2019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752C-A314-734C-BE9A-16AB704B84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0615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C731-F643-DF46-ABC2-56AAA0E7B644}" type="datetimeFigureOut">
              <a:rPr lang="es-ES" smtClean="0"/>
              <a:t>14/02/2019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752C-A314-734C-BE9A-16AB704B84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0636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C731-F643-DF46-ABC2-56AAA0E7B644}" type="datetimeFigureOut">
              <a:rPr lang="es-ES" smtClean="0"/>
              <a:t>14/02/2019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752C-A314-734C-BE9A-16AB704B84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4254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C731-F643-DF46-ABC2-56AAA0E7B644}" type="datetimeFigureOut">
              <a:rPr lang="es-ES" smtClean="0"/>
              <a:t>14/02/2019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752C-A314-734C-BE9A-16AB704B84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6889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C731-F643-DF46-ABC2-56AAA0E7B644}" type="datetimeFigureOut">
              <a:rPr lang="es-ES" smtClean="0"/>
              <a:t>14/02/2019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752C-A314-734C-BE9A-16AB704B84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701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C731-F643-DF46-ABC2-56AAA0E7B644}" type="datetimeFigureOut">
              <a:rPr lang="es-ES" smtClean="0"/>
              <a:t>14/02/2019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752C-A314-734C-BE9A-16AB704B84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5522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C731-F643-DF46-ABC2-56AAA0E7B644}" type="datetimeFigureOut">
              <a:rPr lang="es-ES" smtClean="0"/>
              <a:t>14/02/2019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752C-A314-734C-BE9A-16AB704B84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3730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C731-F643-DF46-ABC2-56AAA0E7B644}" type="datetimeFigureOut">
              <a:rPr lang="es-ES" smtClean="0"/>
              <a:t>14/02/2019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752C-A314-734C-BE9A-16AB704B84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6840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C731-F643-DF46-ABC2-56AAA0E7B644}" type="datetimeFigureOut">
              <a:rPr lang="es-ES" smtClean="0"/>
              <a:t>14/02/2019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752C-A314-734C-BE9A-16AB704B84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5883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C731-F643-DF46-ABC2-56AAA0E7B644}" type="datetimeFigureOut">
              <a:rPr lang="es-ES" smtClean="0"/>
              <a:t>14/02/2019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752C-A314-734C-BE9A-16AB704B84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2960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5C731-F643-DF46-ABC2-56AAA0E7B644}" type="datetimeFigureOut">
              <a:rPr lang="es-ES" smtClean="0"/>
              <a:t>14/02/2019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6752C-A314-734C-BE9A-16AB704B84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240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mx/imgres?imgurl=http://img238.imageshack.us/img238/7888/spsstm0ja9.jpg&amp;imgrefurl=http://www.todosv.com/index.php?act=Print&amp;client=printer&amp;f=65&amp;t=326&amp;h=320&amp;w=263&amp;sz=31&amp;hl=es&amp;start=39&amp;tbnid=vQ4uNJFHAt8BoM:&amp;tbnh=118&amp;tbnw=97&amp;prev=/images?q=An%C3%A1lisis+estad%C3%ADstico&amp;start=20&amp;gbv=2&amp;ndsp=20&amp;hl=es&amp;sa=N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mx/imgres?imgurl=http://img238.imageshack.us/img238/7888/spsstm0ja9.jpg&amp;imgrefurl=http://www.todosv.com/index.php?act=Print&amp;client=printer&amp;f=65&amp;t=326&amp;h=320&amp;w=263&amp;sz=31&amp;hl=es&amp;start=39&amp;tbnid=vQ4uNJFHAt8BoM:&amp;tbnh=118&amp;tbnw=97&amp;prev=/images?q=An%C3%A1lisis+estad%C3%ADstico&amp;start=20&amp;gbv=2&amp;ndsp=20&amp;hl=es&amp;sa=N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mx/imgres?imgurl=http://www.gobiernodecanarias.org/educacion/udg/insp/Revista2007/content/articulo3/img/Image1.gif&amp;imgrefurl=http://www.gobiernodecanarias.org/educacion/udg/insp/Revista2007/content/articulo3/articulo03.htm&amp;h=497&amp;w=500&amp;sz=103&amp;hl=es&amp;start=56&amp;tbnid=q8ASIDQynLAQYM:&amp;tbnh=129&amp;tbnw=130&amp;prev=/images?q=Instrumento+de+investigaci%C3%B3n&amp;start=40&amp;gbv=2&amp;ndsp=20&amp;hl=es&amp;sa=N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blanca_garcia@uabc.edu.mx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blanca_garcia@hotmail.com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ahUKEwjpvfv7-qPZAhVFxYMKHa0BD2wQjRwIBw&amp;url=http://elestresylasdanzaspolinesias.blogspot.com/p/pregunta-de-investigacion.html&amp;psig=AOvVaw2qQYLRpvJTPESeTj7rlNFE&amp;ust=1518647997496262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masmatematicas.com/estadisticas/hipotesis8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820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2614707" y="2614705"/>
            <a:ext cx="6858001" cy="1628589"/>
          </a:xfrm>
          <a:prstGeom prst="rect">
            <a:avLst/>
          </a:prstGeom>
        </p:spPr>
      </p:pic>
      <p:sp>
        <p:nvSpPr>
          <p:cNvPr id="10" name="Rectangle 2"/>
          <p:cNvSpPr txBox="1">
            <a:spLocks/>
          </p:cNvSpPr>
          <p:nvPr/>
        </p:nvSpPr>
        <p:spPr bwMode="auto">
          <a:xfrm>
            <a:off x="2194684" y="12907"/>
            <a:ext cx="5912585" cy="114300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b="1" dirty="0" smtClean="0">
                <a:latin typeface="Arial"/>
                <a:cs typeface="Arial"/>
              </a:rPr>
              <a:t>Tipo de estudio </a:t>
            </a:r>
          </a:p>
        </p:txBody>
      </p:sp>
      <p:pic>
        <p:nvPicPr>
          <p:cNvPr id="11" name="Picture 9" descr="2060297104_semana_metodolog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959" y="1135671"/>
            <a:ext cx="5318125" cy="2144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" name="Rectángulo 3"/>
          <p:cNvSpPr/>
          <p:nvPr/>
        </p:nvSpPr>
        <p:spPr>
          <a:xfrm>
            <a:off x="2286000" y="3627143"/>
            <a:ext cx="628606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dirty="0" smtClean="0">
                <a:latin typeface="Arial"/>
                <a:cs typeface="Arial"/>
              </a:rPr>
              <a:t>El </a:t>
            </a:r>
            <a:r>
              <a:rPr lang="es-ES" sz="2800" dirty="0">
                <a:latin typeface="Arial"/>
                <a:cs typeface="Arial"/>
              </a:rPr>
              <a:t>estudio presenta las siguientes características: Ex Post- Facto, no experimental, transversal, exploratoria y </a:t>
            </a:r>
            <a:r>
              <a:rPr lang="es-ES" sz="2800" dirty="0" err="1">
                <a:latin typeface="Arial"/>
                <a:cs typeface="Arial"/>
              </a:rPr>
              <a:t>correlacional</a:t>
            </a:r>
            <a:r>
              <a:rPr lang="es-ES" sz="2800" dirty="0">
                <a:latin typeface="Arial"/>
                <a:cs typeface="Arial"/>
              </a:rPr>
              <a:t>, con el uso de modelos de ecuaciones estructurales con variables latentes de segundo orden.</a:t>
            </a:r>
            <a:endParaRPr lang="es-MX" sz="2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162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2614707" y="2614705"/>
            <a:ext cx="6858001" cy="1628589"/>
          </a:xfrm>
          <a:prstGeom prst="rect">
            <a:avLst/>
          </a:prstGeom>
        </p:spPr>
      </p:pic>
      <p:sp>
        <p:nvSpPr>
          <p:cNvPr id="6" name="2 Título"/>
          <p:cNvSpPr>
            <a:spLocks noGrp="1"/>
          </p:cNvSpPr>
          <p:nvPr>
            <p:ph type="title"/>
          </p:nvPr>
        </p:nvSpPr>
        <p:spPr>
          <a:xfrm>
            <a:off x="1777861" y="365445"/>
            <a:ext cx="4976191" cy="1143000"/>
          </a:xfrm>
        </p:spPr>
        <p:txBody>
          <a:bodyPr/>
          <a:lstStyle/>
          <a:p>
            <a:pPr>
              <a:defRPr/>
            </a:pPr>
            <a:r>
              <a:rPr lang="es-MX" b="1" dirty="0" smtClean="0">
                <a:latin typeface="Arial"/>
                <a:cs typeface="Arial"/>
              </a:rPr>
              <a:t>Procedimiento</a:t>
            </a:r>
            <a:endParaRPr lang="es-MX" b="1" dirty="0">
              <a:latin typeface="Arial"/>
              <a:cs typeface="Arial"/>
            </a:endParaRPr>
          </a:p>
        </p:txBody>
      </p:sp>
      <p:pic>
        <p:nvPicPr>
          <p:cNvPr id="7" name="Picture 12" descr="spsstm0ja9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2" y="42872"/>
            <a:ext cx="17859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1777861" y="2436684"/>
            <a:ext cx="6678248" cy="4154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Arial"/>
                <a:cs typeface="Arial"/>
              </a:rPr>
              <a:t>Se les invitó a participar a dichos trabajadores de manera voluntaria en el estudio, pidiéndoles que contestaran los instrumentos en versión de lápiz y papel; garantizándoles la absoluta confidencialidad de sus respuestas. </a:t>
            </a:r>
            <a:endParaRPr lang="es-MX" sz="2400" dirty="0">
              <a:latin typeface="Arial"/>
              <a:cs typeface="Arial"/>
            </a:endParaRPr>
          </a:p>
          <a:p>
            <a:pPr algn="just"/>
            <a:endParaRPr lang="es-ES" altLang="es-MX" sz="2400" dirty="0" smtClean="0">
              <a:latin typeface="Arial"/>
              <a:cs typeface="Arial"/>
            </a:endParaRPr>
          </a:p>
          <a:p>
            <a:pPr algn="just"/>
            <a:endParaRPr lang="es-ES" altLang="es-MX" sz="2400" dirty="0">
              <a:latin typeface="Arial"/>
              <a:cs typeface="Arial"/>
            </a:endParaRPr>
          </a:p>
          <a:p>
            <a:pPr algn="just"/>
            <a:r>
              <a:rPr lang="es-ES" altLang="es-MX" sz="2400" dirty="0" smtClean="0">
                <a:latin typeface="Arial"/>
                <a:cs typeface="Arial"/>
              </a:rPr>
              <a:t>La </a:t>
            </a:r>
            <a:r>
              <a:rPr lang="es-ES" altLang="es-MX" sz="2400" dirty="0">
                <a:latin typeface="Arial"/>
                <a:cs typeface="Arial"/>
              </a:rPr>
              <a:t>información de los cuestionarios se integró en una base de datos que se editó y analizó en el Paquete Estadístico para las Ciencias Sociales (SPSS) y AMOS Versión 21.</a:t>
            </a:r>
            <a:endParaRPr lang="es-MX" altLang="es-MX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044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2614707" y="2614705"/>
            <a:ext cx="6858001" cy="1628589"/>
          </a:xfrm>
          <a:prstGeom prst="rect">
            <a:avLst/>
          </a:prstGeom>
        </p:spPr>
      </p:pic>
      <p:pic>
        <p:nvPicPr>
          <p:cNvPr id="7" name="Picture 12" descr="spsstm0ja9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2" y="42872"/>
            <a:ext cx="17859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2005866" y="2797708"/>
            <a:ext cx="664089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Arial"/>
                <a:cs typeface="Arial"/>
              </a:rPr>
              <a:t>Se aplicaron los siguientes instrumentos: la </a:t>
            </a:r>
            <a:r>
              <a:rPr lang="es-ES" sz="2400" b="1" dirty="0">
                <a:latin typeface="Arial"/>
                <a:cs typeface="Arial"/>
              </a:rPr>
              <a:t>“Adaptación al </a:t>
            </a:r>
            <a:r>
              <a:rPr lang="es-ES" sz="2400" b="1" dirty="0" err="1">
                <a:latin typeface="Arial"/>
                <a:cs typeface="Arial"/>
              </a:rPr>
              <a:t>Multifactor</a:t>
            </a:r>
            <a:r>
              <a:rPr lang="es-ES" sz="2400" b="1" dirty="0">
                <a:latin typeface="Arial"/>
                <a:cs typeface="Arial"/>
              </a:rPr>
              <a:t> </a:t>
            </a:r>
            <a:r>
              <a:rPr lang="es-ES" sz="2400" b="1" dirty="0" err="1">
                <a:latin typeface="Arial"/>
                <a:cs typeface="Arial"/>
              </a:rPr>
              <a:t>Leadership</a:t>
            </a:r>
            <a:r>
              <a:rPr lang="es-ES" sz="2400" b="1" dirty="0">
                <a:latin typeface="Arial"/>
                <a:cs typeface="Arial"/>
              </a:rPr>
              <a:t> </a:t>
            </a:r>
            <a:r>
              <a:rPr lang="es-ES" sz="2400" b="1" dirty="0" err="1">
                <a:latin typeface="Arial"/>
                <a:cs typeface="Arial"/>
              </a:rPr>
              <a:t>Questionnaire</a:t>
            </a:r>
            <a:r>
              <a:rPr lang="es-ES" sz="2400" b="1" dirty="0">
                <a:latin typeface="Arial"/>
                <a:cs typeface="Arial"/>
              </a:rPr>
              <a:t>”</a:t>
            </a:r>
            <a:r>
              <a:rPr lang="es-ES" sz="2400" dirty="0">
                <a:latin typeface="Arial"/>
                <a:cs typeface="Arial"/>
              </a:rPr>
              <a:t> (MLQ), Versión 5, de Bass y </a:t>
            </a:r>
            <a:r>
              <a:rPr lang="es-ES" sz="2400" dirty="0" err="1">
                <a:latin typeface="Arial"/>
                <a:cs typeface="Arial"/>
              </a:rPr>
              <a:t>Avolio</a:t>
            </a:r>
            <a:r>
              <a:rPr lang="es-ES" sz="2400" dirty="0">
                <a:latin typeface="Arial"/>
                <a:cs typeface="Arial"/>
              </a:rPr>
              <a:t> y la </a:t>
            </a:r>
            <a:r>
              <a:rPr lang="es-ES" sz="2400" b="1" dirty="0">
                <a:latin typeface="Arial"/>
                <a:cs typeface="Arial"/>
              </a:rPr>
              <a:t>“Adaptación del Prácticas de Liderazgo” de </a:t>
            </a:r>
            <a:r>
              <a:rPr lang="es-ES" sz="2400" b="1" dirty="0" err="1">
                <a:latin typeface="Arial"/>
                <a:cs typeface="Arial"/>
              </a:rPr>
              <a:t>Kouzes</a:t>
            </a:r>
            <a:r>
              <a:rPr lang="es-ES" sz="2400" b="1" dirty="0">
                <a:latin typeface="Arial"/>
                <a:cs typeface="Arial"/>
              </a:rPr>
              <a:t> y </a:t>
            </a:r>
            <a:r>
              <a:rPr lang="es-ES" sz="2400" b="1" dirty="0" err="1" smtClean="0">
                <a:latin typeface="Arial"/>
                <a:cs typeface="Arial"/>
              </a:rPr>
              <a:t>Posner</a:t>
            </a:r>
            <a:r>
              <a:rPr lang="es-ES" sz="2400" b="1" dirty="0" smtClean="0">
                <a:latin typeface="Arial"/>
                <a:cs typeface="Arial"/>
              </a:rPr>
              <a:t> (IPL),</a:t>
            </a:r>
            <a:r>
              <a:rPr lang="es-ES" sz="2400" dirty="0" smtClean="0">
                <a:latin typeface="Arial"/>
                <a:cs typeface="Arial"/>
              </a:rPr>
              <a:t> </a:t>
            </a:r>
            <a:r>
              <a:rPr lang="es-ES" sz="2400" dirty="0">
                <a:latin typeface="Arial"/>
                <a:cs typeface="Arial"/>
              </a:rPr>
              <a:t>a una muestra de n = 518 trabajadores que laboran en un Hospital de tercer nivel en la Ciudad de México. </a:t>
            </a:r>
          </a:p>
        </p:txBody>
      </p:sp>
      <p:sp>
        <p:nvSpPr>
          <p:cNvPr id="9" name="2 Título"/>
          <p:cNvSpPr txBox="1">
            <a:spLocks/>
          </p:cNvSpPr>
          <p:nvPr/>
        </p:nvSpPr>
        <p:spPr>
          <a:xfrm>
            <a:off x="1777861" y="690294"/>
            <a:ext cx="4976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b="1" dirty="0" smtClean="0">
                <a:latin typeface="Arial"/>
                <a:cs typeface="Arial"/>
              </a:rPr>
              <a:t>Procedimiento</a:t>
            </a:r>
            <a:endParaRPr lang="es-MX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018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2614707" y="2614705"/>
            <a:ext cx="6858001" cy="1628589"/>
          </a:xfrm>
          <a:prstGeom prst="rect">
            <a:avLst/>
          </a:prstGeom>
        </p:spPr>
      </p:pic>
      <p:sp>
        <p:nvSpPr>
          <p:cNvPr id="6" name="2 Título"/>
          <p:cNvSpPr>
            <a:spLocks noGrp="1"/>
          </p:cNvSpPr>
          <p:nvPr>
            <p:ph type="title"/>
          </p:nvPr>
        </p:nvSpPr>
        <p:spPr>
          <a:xfrm>
            <a:off x="1777861" y="74656"/>
            <a:ext cx="4976191" cy="1143000"/>
          </a:xfrm>
        </p:spPr>
        <p:txBody>
          <a:bodyPr/>
          <a:lstStyle/>
          <a:p>
            <a:pPr>
              <a:defRPr/>
            </a:pPr>
            <a:r>
              <a:rPr lang="es-MX" b="1" dirty="0" smtClean="0">
                <a:latin typeface="Arial"/>
                <a:cs typeface="Arial"/>
              </a:rPr>
              <a:t>Instrumentos</a:t>
            </a:r>
            <a:endParaRPr lang="es-MX" b="1" dirty="0">
              <a:latin typeface="Arial"/>
              <a:cs typeface="Arial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964616" y="1335622"/>
            <a:ext cx="6640897" cy="6001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Arial"/>
                <a:cs typeface="Arial"/>
              </a:rPr>
              <a:t>Se aplicaron los siguientes instrumentos: la </a:t>
            </a:r>
            <a:r>
              <a:rPr lang="es-ES" sz="2400" b="1" dirty="0">
                <a:latin typeface="Arial"/>
                <a:cs typeface="Arial"/>
              </a:rPr>
              <a:t>“Adaptación al </a:t>
            </a:r>
            <a:r>
              <a:rPr lang="es-ES" sz="2400" b="1" dirty="0" err="1">
                <a:latin typeface="Arial"/>
                <a:cs typeface="Arial"/>
              </a:rPr>
              <a:t>Multifactor</a:t>
            </a:r>
            <a:r>
              <a:rPr lang="es-ES" sz="2400" b="1" dirty="0">
                <a:latin typeface="Arial"/>
                <a:cs typeface="Arial"/>
              </a:rPr>
              <a:t> </a:t>
            </a:r>
            <a:r>
              <a:rPr lang="es-ES" sz="2400" b="1" dirty="0" err="1">
                <a:latin typeface="Arial"/>
                <a:cs typeface="Arial"/>
              </a:rPr>
              <a:t>Leadership</a:t>
            </a:r>
            <a:r>
              <a:rPr lang="es-ES" sz="2400" b="1" dirty="0">
                <a:latin typeface="Arial"/>
                <a:cs typeface="Arial"/>
              </a:rPr>
              <a:t> </a:t>
            </a:r>
            <a:r>
              <a:rPr lang="es-ES" sz="2400" b="1" dirty="0" err="1">
                <a:latin typeface="Arial"/>
                <a:cs typeface="Arial"/>
              </a:rPr>
              <a:t>Questionnaire</a:t>
            </a:r>
            <a:r>
              <a:rPr lang="es-ES" sz="2400" b="1" dirty="0">
                <a:latin typeface="Arial"/>
                <a:cs typeface="Arial"/>
              </a:rPr>
              <a:t>”</a:t>
            </a:r>
            <a:r>
              <a:rPr lang="es-ES" sz="2400" dirty="0">
                <a:latin typeface="Arial"/>
                <a:cs typeface="Arial"/>
              </a:rPr>
              <a:t> (MLQ), Versión 5, de Bass y </a:t>
            </a:r>
            <a:r>
              <a:rPr lang="es-ES" sz="2400" dirty="0" err="1">
                <a:latin typeface="Arial"/>
                <a:cs typeface="Arial"/>
              </a:rPr>
              <a:t>Avolio</a:t>
            </a:r>
            <a:r>
              <a:rPr lang="es-ES" sz="2400" dirty="0">
                <a:latin typeface="Arial"/>
                <a:cs typeface="Arial"/>
              </a:rPr>
              <a:t> y la </a:t>
            </a:r>
            <a:r>
              <a:rPr lang="es-ES" sz="2400" b="1" dirty="0">
                <a:latin typeface="Arial"/>
                <a:cs typeface="Arial"/>
              </a:rPr>
              <a:t>“Adaptación del Prácticas de Liderazgo” de </a:t>
            </a:r>
            <a:r>
              <a:rPr lang="es-ES" sz="2400" b="1" dirty="0" err="1">
                <a:latin typeface="Arial"/>
                <a:cs typeface="Arial"/>
              </a:rPr>
              <a:t>Kouzes</a:t>
            </a:r>
            <a:r>
              <a:rPr lang="es-ES" sz="2400" b="1" dirty="0">
                <a:latin typeface="Arial"/>
                <a:cs typeface="Arial"/>
              </a:rPr>
              <a:t> y </a:t>
            </a:r>
            <a:r>
              <a:rPr lang="es-ES" sz="2400" b="1" dirty="0" err="1" smtClean="0">
                <a:latin typeface="Arial"/>
                <a:cs typeface="Arial"/>
              </a:rPr>
              <a:t>Posner</a:t>
            </a:r>
            <a:r>
              <a:rPr lang="es-ES" sz="2400" b="1" dirty="0" smtClean="0">
                <a:latin typeface="Arial"/>
                <a:cs typeface="Arial"/>
              </a:rPr>
              <a:t> (IPL),</a:t>
            </a:r>
            <a:r>
              <a:rPr lang="es-ES" sz="2400" dirty="0" smtClean="0">
                <a:latin typeface="Arial"/>
                <a:cs typeface="Arial"/>
              </a:rPr>
              <a:t> </a:t>
            </a:r>
            <a:r>
              <a:rPr lang="es-ES" sz="2400" dirty="0">
                <a:latin typeface="Arial"/>
                <a:cs typeface="Arial"/>
              </a:rPr>
              <a:t>a una muestra de n = 518 trabajadores que laboran en un Hospital de tercer nivel en la Ciudad de México. </a:t>
            </a:r>
            <a:endParaRPr lang="es-ES" sz="2400" dirty="0" smtClean="0">
              <a:latin typeface="Arial"/>
              <a:cs typeface="Arial"/>
            </a:endParaRPr>
          </a:p>
          <a:p>
            <a:pPr algn="just"/>
            <a:endParaRPr lang="es-ES" sz="2400" dirty="0">
              <a:latin typeface="Arial"/>
              <a:cs typeface="Arial"/>
            </a:endParaRPr>
          </a:p>
          <a:p>
            <a:pPr algn="just"/>
            <a:r>
              <a:rPr lang="es-ES" sz="2400" dirty="0">
                <a:latin typeface="Arial"/>
                <a:cs typeface="Arial"/>
              </a:rPr>
              <a:t>Cada reactivo se responde de manera escrita bajo una escala tipo Likert como la siguiente: 1 = Nunca, 2 = Ocasionalmente, 3 = Normalmente, 4 = Frecuentemente y 5 = Siempre. El valor mínimo de cada sub escala es 4, mientras que el valor máximo es 20. </a:t>
            </a:r>
            <a:endParaRPr lang="es-MX" sz="2400" dirty="0">
              <a:latin typeface="Arial"/>
              <a:cs typeface="Arial"/>
            </a:endParaRPr>
          </a:p>
          <a:p>
            <a:pPr algn="just"/>
            <a:endParaRPr lang="es-ES" sz="2400" dirty="0">
              <a:latin typeface="Arial"/>
              <a:cs typeface="Arial"/>
            </a:endParaRPr>
          </a:p>
        </p:txBody>
      </p:sp>
      <p:pic>
        <p:nvPicPr>
          <p:cNvPr id="8" name="Picture 7" descr="Image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303" y="-1"/>
            <a:ext cx="1346017" cy="1335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423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2614707" y="2614705"/>
            <a:ext cx="6858001" cy="1628589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426918" y="36485"/>
            <a:ext cx="5721902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s-ES" sz="2400" b="1" dirty="0">
                <a:latin typeface="Arial"/>
                <a:cs typeface="Arial"/>
              </a:rPr>
              <a:t>Características sociodemográficas y organizacionales de </a:t>
            </a:r>
            <a:r>
              <a:rPr lang="es-ES" sz="2400" b="1" dirty="0" smtClean="0">
                <a:latin typeface="Arial"/>
                <a:cs typeface="Arial"/>
              </a:rPr>
              <a:t>la unidad de análisis</a:t>
            </a:r>
            <a:endParaRPr lang="es-ES" sz="2400" b="1" dirty="0">
              <a:latin typeface="Arial"/>
              <a:cs typeface="Arial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964040" y="1225688"/>
            <a:ext cx="7179960" cy="5632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El total de la muestra se constituyó de 518 trabajadores que laboran en un Hospital de tercer nivel en la Ciudad de México. Sus datos </a:t>
            </a:r>
            <a:r>
              <a:rPr lang="es-ES" b="1" dirty="0"/>
              <a:t>Sociodemográficos </a:t>
            </a:r>
            <a:r>
              <a:rPr lang="es-ES" dirty="0"/>
              <a:t>fueron</a:t>
            </a:r>
            <a:r>
              <a:rPr lang="es-ES" dirty="0" smtClean="0"/>
              <a:t>:</a:t>
            </a:r>
          </a:p>
          <a:p>
            <a:endParaRPr lang="es-ES" b="1" dirty="0"/>
          </a:p>
          <a:p>
            <a:r>
              <a:rPr lang="es-ES" b="1" dirty="0" smtClean="0"/>
              <a:t> </a:t>
            </a:r>
            <a:r>
              <a:rPr lang="es-ES" b="1" dirty="0"/>
              <a:t>Sexo </a:t>
            </a:r>
            <a:r>
              <a:rPr lang="es-ES" dirty="0"/>
              <a:t>el 49.2 % (f = 255) Mujeres, mientras que el 49.6 % (f = 257)</a:t>
            </a:r>
            <a:r>
              <a:rPr lang="es-ES" b="1" dirty="0"/>
              <a:t> </a:t>
            </a:r>
            <a:r>
              <a:rPr lang="es-ES" dirty="0"/>
              <a:t>Hombres, y un 1.2 % (f = 6) No contestó; </a:t>
            </a:r>
            <a:r>
              <a:rPr lang="es-ES" b="1" dirty="0"/>
              <a:t>Estado civil</a:t>
            </a:r>
            <a:r>
              <a:rPr lang="es-ES" dirty="0"/>
              <a:t> el 64.7 % ( f = 335) Casados, el 22.6 % ( f = 117) Solteros, el 10.6 % ( f = 55) Otro, y el 2.1 % ( f = 11) No contestó; </a:t>
            </a:r>
            <a:r>
              <a:rPr lang="es-ES" b="1" dirty="0"/>
              <a:t>Edad </a:t>
            </a:r>
            <a:r>
              <a:rPr lang="es-ES" dirty="0"/>
              <a:t>el 2 % ( f = 10) Hasta 25 años, 17.2 % ( f = 89) De 26 a 35 años, De 36 a más de 40 años 79.5 ( f = 412), y un 1.4 % ( f = 7) No contestó;</a:t>
            </a:r>
            <a:r>
              <a:rPr lang="es-ES" b="1" dirty="0"/>
              <a:t> Nivel de estudios</a:t>
            </a:r>
            <a:r>
              <a:rPr lang="es-ES" dirty="0"/>
              <a:t> el 59.3 % ( f = 307)  con Posgrado, el 22 % ( f = 114) Licenciatura, el 8.5 % ( f = 44)  Bachillerato o equivalente, 6 % ( f = 31) Estudios comerciales, 1.7 % ( f = 9) Secundaria, 1.7 % ( f = 9) No contestó, y un 0.8 % ( f = 4) Primaria.</a:t>
            </a:r>
            <a:r>
              <a:rPr lang="es-ES" b="1" dirty="0"/>
              <a:t> </a:t>
            </a:r>
            <a:endParaRPr lang="es-ES" b="1" dirty="0" smtClean="0"/>
          </a:p>
          <a:p>
            <a:endParaRPr lang="es-ES" b="1" dirty="0"/>
          </a:p>
          <a:p>
            <a:r>
              <a:rPr lang="es-ES" dirty="0" smtClean="0"/>
              <a:t>Sus </a:t>
            </a:r>
            <a:r>
              <a:rPr lang="es-ES" dirty="0"/>
              <a:t>datos</a:t>
            </a:r>
            <a:r>
              <a:rPr lang="es-ES" b="1" dirty="0"/>
              <a:t> Organizacionales</a:t>
            </a:r>
            <a:r>
              <a:rPr lang="es-ES" dirty="0"/>
              <a:t> fueron: </a:t>
            </a:r>
            <a:r>
              <a:rPr lang="es-ES" b="1" dirty="0"/>
              <a:t>Tipo de trabajador</a:t>
            </a:r>
            <a:r>
              <a:rPr lang="es-ES" dirty="0"/>
              <a:t> el 72.4 % ( f = 375) Sindicalizado, el 20.3 % ( f = 105) Confianza, y un 2.1 % ( f = 11) No contestó; </a:t>
            </a:r>
            <a:r>
              <a:rPr lang="es-ES" b="1" dirty="0"/>
              <a:t>Antigüedad </a:t>
            </a:r>
            <a:r>
              <a:rPr lang="es-ES" dirty="0"/>
              <a:t>un 63.7 % ( f = 330) Más de 10 años, 13.3 % ( f = 69) De 6 a 10 años, 12 % ( f = 62) De 3 a 5 años, 9.5 % ( f = 49), y un 1.5 % ( f = 8 ) No contestó; </a:t>
            </a:r>
            <a:r>
              <a:rPr lang="es-ES" b="1" dirty="0"/>
              <a:t>Turno</a:t>
            </a:r>
            <a:r>
              <a:rPr lang="es-ES" dirty="0"/>
              <a:t> un 79.5 % (412) Matutino, 9.7 % ( f = 50) Vespertino, 6.8 % ( f = 35 ) No contestó, y un 4.1 % ( f = 21) Nocturno.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2183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414"/>
            <a:ext cx="9144000" cy="679458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1815344" y="29956"/>
            <a:ext cx="5991022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MX" sz="3200" b="1" dirty="0" smtClean="0">
                <a:latin typeface="Arial"/>
                <a:cs typeface="Arial"/>
              </a:rPr>
              <a:t>Resultados prueba de </a:t>
            </a:r>
            <a:br>
              <a:rPr lang="es-MX" sz="3200" b="1" dirty="0" smtClean="0">
                <a:latin typeface="Arial"/>
                <a:cs typeface="Arial"/>
              </a:rPr>
            </a:br>
            <a:r>
              <a:rPr lang="es-MX" sz="3200" b="1" dirty="0" smtClean="0">
                <a:latin typeface="Arial"/>
                <a:cs typeface="Arial"/>
              </a:rPr>
              <a:t>hipótesis</a:t>
            </a:r>
            <a:endParaRPr lang="es-MX" sz="32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842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1796669" y="0"/>
            <a:ext cx="5991022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ES" sz="2400" b="1" dirty="0">
                <a:latin typeface="Arial"/>
                <a:cs typeface="Arial"/>
              </a:rPr>
              <a:t>Estadística descriptiva y matriz de correlaciones entre las sub escalas</a:t>
            </a:r>
            <a:r>
              <a:rPr lang="es-MX" sz="2400" b="1" dirty="0">
                <a:latin typeface="Arial"/>
                <a:cs typeface="Arial"/>
              </a:rPr>
              <a:t> </a:t>
            </a:r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55049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531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Título"/>
          <p:cNvSpPr txBox="1">
            <a:spLocks/>
          </p:cNvSpPr>
          <p:nvPr/>
        </p:nvSpPr>
        <p:spPr>
          <a:xfrm>
            <a:off x="2478659" y="393908"/>
            <a:ext cx="38232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b="1" dirty="0" smtClean="0">
                <a:latin typeface="Arial"/>
                <a:cs typeface="Arial"/>
              </a:rPr>
              <a:t>Conclusiones</a:t>
            </a:r>
            <a:endParaRPr lang="es-MX" b="1" dirty="0">
              <a:latin typeface="Arial"/>
              <a:cs typeface="Arial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2614707" y="2614705"/>
            <a:ext cx="6858001" cy="1628589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061893" y="1770642"/>
            <a:ext cx="65475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Arial"/>
                <a:cs typeface="Arial"/>
              </a:rPr>
              <a:t>Se pudieron analizar las correlaciones existentes entre las sub escalas del modelo de liderazgo transformacional de Bass y </a:t>
            </a:r>
            <a:r>
              <a:rPr lang="es-ES" sz="2400" dirty="0" err="1">
                <a:latin typeface="Arial"/>
                <a:cs typeface="Arial"/>
              </a:rPr>
              <a:t>Avolio</a:t>
            </a:r>
            <a:r>
              <a:rPr lang="es-ES" sz="2400" dirty="0">
                <a:latin typeface="Arial"/>
                <a:cs typeface="Arial"/>
              </a:rPr>
              <a:t>, con las sub escalas del modelo de </a:t>
            </a:r>
            <a:r>
              <a:rPr lang="es-ES" sz="2400" dirty="0" err="1">
                <a:latin typeface="Arial"/>
                <a:cs typeface="Arial"/>
              </a:rPr>
              <a:t>Kouzes</a:t>
            </a:r>
            <a:r>
              <a:rPr lang="es-ES" sz="2400" dirty="0">
                <a:latin typeface="Arial"/>
                <a:cs typeface="Arial"/>
              </a:rPr>
              <a:t> y </a:t>
            </a:r>
            <a:r>
              <a:rPr lang="es-ES" sz="2400" dirty="0" err="1">
                <a:latin typeface="Arial"/>
                <a:cs typeface="Arial"/>
              </a:rPr>
              <a:t>Posner</a:t>
            </a:r>
            <a:r>
              <a:rPr lang="es-ES" sz="2400" dirty="0">
                <a:latin typeface="Arial"/>
                <a:cs typeface="Arial"/>
              </a:rPr>
              <a:t> en la población investigada, a partir de un modelamiento de ecuaciones estructurales de segundo orden, empleando un análisis de trayectorias</a:t>
            </a:r>
            <a:r>
              <a:rPr lang="es-MX" sz="2400" dirty="0">
                <a:latin typeface="Arial"/>
                <a:cs typeface="Arial"/>
              </a:rPr>
              <a:t> </a:t>
            </a:r>
            <a:endParaRPr lang="es-E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229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Título"/>
          <p:cNvSpPr txBox="1">
            <a:spLocks/>
          </p:cNvSpPr>
          <p:nvPr/>
        </p:nvSpPr>
        <p:spPr>
          <a:xfrm>
            <a:off x="2478659" y="393908"/>
            <a:ext cx="38232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b="1" dirty="0" smtClean="0">
                <a:latin typeface="Arial"/>
                <a:cs typeface="Arial"/>
              </a:rPr>
              <a:t>Conclusiones</a:t>
            </a:r>
            <a:endParaRPr lang="es-MX" b="1" dirty="0">
              <a:latin typeface="Arial"/>
              <a:cs typeface="Arial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2614707" y="2614705"/>
            <a:ext cx="6858001" cy="1628589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875138" y="1609784"/>
            <a:ext cx="6790301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Arial"/>
                <a:cs typeface="Arial"/>
              </a:rPr>
              <a:t>S</a:t>
            </a:r>
            <a:r>
              <a:rPr lang="es-ES" sz="2400" dirty="0" smtClean="0">
                <a:latin typeface="Arial"/>
                <a:cs typeface="Arial"/>
              </a:rPr>
              <a:t>e </a:t>
            </a:r>
            <a:r>
              <a:rPr lang="es-ES" sz="2400" dirty="0">
                <a:latin typeface="Arial"/>
                <a:cs typeface="Arial"/>
              </a:rPr>
              <a:t>determinó una correlación directa significativa entre ambas, con un coeficiente de Pearson de 0.92.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875138" y="3072121"/>
            <a:ext cx="67903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Arial"/>
                <a:cs typeface="Arial"/>
              </a:rPr>
              <a:t>Las correlaciones de Pearson </a:t>
            </a:r>
            <a:r>
              <a:rPr lang="es-ES" sz="2400" dirty="0" err="1">
                <a:latin typeface="Arial"/>
                <a:cs typeface="Arial"/>
              </a:rPr>
              <a:t>bivariadas</a:t>
            </a:r>
            <a:r>
              <a:rPr lang="es-ES" sz="2400" dirty="0">
                <a:latin typeface="Arial"/>
                <a:cs typeface="Arial"/>
              </a:rPr>
              <a:t> entre las sub escalas del modelo de Bass y </a:t>
            </a:r>
            <a:r>
              <a:rPr lang="es-ES" sz="2400" dirty="0" err="1">
                <a:latin typeface="Arial"/>
                <a:cs typeface="Arial"/>
              </a:rPr>
              <a:t>Avolio</a:t>
            </a:r>
            <a:r>
              <a:rPr lang="es-ES" sz="2400" dirty="0">
                <a:latin typeface="Arial"/>
                <a:cs typeface="Arial"/>
              </a:rPr>
              <a:t>, fueron directas significativas fluctuando entre 0.803 hasta 0.941.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875138" y="5014211"/>
            <a:ext cx="69210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Arial"/>
                <a:cs typeface="Arial"/>
              </a:rPr>
              <a:t>Las correlaciones de Pearson </a:t>
            </a:r>
            <a:r>
              <a:rPr lang="es-ES" sz="2400" dirty="0" err="1">
                <a:latin typeface="Arial"/>
                <a:cs typeface="Arial"/>
              </a:rPr>
              <a:t>bivariadas</a:t>
            </a:r>
            <a:r>
              <a:rPr lang="es-ES" sz="2400" dirty="0">
                <a:latin typeface="Arial"/>
                <a:cs typeface="Arial"/>
              </a:rPr>
              <a:t> entre las sub escalas del modelo de </a:t>
            </a:r>
            <a:r>
              <a:rPr lang="es-ES" sz="2400" dirty="0" err="1">
                <a:latin typeface="Arial"/>
                <a:cs typeface="Arial"/>
              </a:rPr>
              <a:t>Kouzes</a:t>
            </a:r>
            <a:r>
              <a:rPr lang="es-ES" sz="2400" dirty="0">
                <a:latin typeface="Arial"/>
                <a:cs typeface="Arial"/>
              </a:rPr>
              <a:t> y </a:t>
            </a:r>
            <a:r>
              <a:rPr lang="es-ES" sz="2400" dirty="0" err="1">
                <a:latin typeface="Arial"/>
                <a:cs typeface="Arial"/>
              </a:rPr>
              <a:t>Posner</a:t>
            </a:r>
            <a:r>
              <a:rPr lang="es-ES" sz="2400" dirty="0">
                <a:latin typeface="Arial"/>
                <a:cs typeface="Arial"/>
              </a:rPr>
              <a:t>, fueron directas significativas fluctuando entre 0.907 hasta la 0.945.</a:t>
            </a:r>
            <a:r>
              <a:rPr lang="es-MX" sz="2400" dirty="0">
                <a:latin typeface="Arial"/>
                <a:cs typeface="Arial"/>
              </a:rPr>
              <a:t> </a:t>
            </a:r>
            <a:endParaRPr lang="es-E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2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Título"/>
          <p:cNvSpPr txBox="1">
            <a:spLocks/>
          </p:cNvSpPr>
          <p:nvPr/>
        </p:nvSpPr>
        <p:spPr>
          <a:xfrm>
            <a:off x="2478659" y="393908"/>
            <a:ext cx="38232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b="1" dirty="0" smtClean="0">
                <a:latin typeface="Arial"/>
                <a:cs typeface="Arial"/>
              </a:rPr>
              <a:t>Conclusiones</a:t>
            </a:r>
            <a:endParaRPr lang="es-MX" b="1" dirty="0">
              <a:latin typeface="Arial"/>
              <a:cs typeface="Arial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2614707" y="2614705"/>
            <a:ext cx="6858001" cy="1628589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005866" y="1767006"/>
            <a:ext cx="647281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Arial"/>
                <a:cs typeface="Arial"/>
              </a:rPr>
              <a:t>Las correlaciones de Pearson </a:t>
            </a:r>
            <a:r>
              <a:rPr lang="es-ES" sz="2400" dirty="0" err="1">
                <a:latin typeface="Arial"/>
                <a:cs typeface="Arial"/>
              </a:rPr>
              <a:t>bivariadas</a:t>
            </a:r>
            <a:r>
              <a:rPr lang="es-ES" sz="2400" dirty="0">
                <a:latin typeface="Arial"/>
                <a:cs typeface="Arial"/>
              </a:rPr>
              <a:t> entre las sub escalas del modelo de Bass y </a:t>
            </a:r>
            <a:r>
              <a:rPr lang="es-ES" sz="2400" dirty="0" err="1">
                <a:latin typeface="Arial"/>
                <a:cs typeface="Arial"/>
              </a:rPr>
              <a:t>Avolio</a:t>
            </a:r>
            <a:r>
              <a:rPr lang="es-ES" sz="2400" dirty="0">
                <a:latin typeface="Arial"/>
                <a:cs typeface="Arial"/>
              </a:rPr>
              <a:t>, con las sub escalas de </a:t>
            </a:r>
            <a:r>
              <a:rPr lang="es-ES" sz="2400" dirty="0" err="1">
                <a:latin typeface="Arial"/>
                <a:cs typeface="Arial"/>
              </a:rPr>
              <a:t>Kouzes</a:t>
            </a:r>
            <a:r>
              <a:rPr lang="es-ES" sz="2400" dirty="0">
                <a:latin typeface="Arial"/>
                <a:cs typeface="Arial"/>
              </a:rPr>
              <a:t> y </a:t>
            </a:r>
            <a:r>
              <a:rPr lang="es-ES" sz="2400" dirty="0" err="1">
                <a:latin typeface="Arial"/>
                <a:cs typeface="Arial"/>
              </a:rPr>
              <a:t>Posner</a:t>
            </a:r>
            <a:r>
              <a:rPr lang="es-ES" sz="2400" dirty="0">
                <a:latin typeface="Arial"/>
                <a:cs typeface="Arial"/>
              </a:rPr>
              <a:t>, fueron directas significativas fluctuando entre 0. 833 hasta 0.878.</a:t>
            </a:r>
            <a:r>
              <a:rPr lang="es-MX" sz="2400" dirty="0">
                <a:latin typeface="Arial"/>
                <a:cs typeface="Arial"/>
              </a:rPr>
              <a:t> </a:t>
            </a:r>
            <a:endParaRPr lang="es-ES" sz="2400" dirty="0">
              <a:latin typeface="Arial"/>
              <a:cs typeface="Arial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005866" y="4273230"/>
            <a:ext cx="6472817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Arial"/>
                <a:cs typeface="Arial"/>
              </a:rPr>
              <a:t>Dichas correlaciones previamente analizadas, permiten validar de forma convergente ambos instrumentos y sus modelos teóricos.</a:t>
            </a:r>
            <a:r>
              <a:rPr lang="es-MX" sz="2400" dirty="0">
                <a:latin typeface="Arial"/>
                <a:cs typeface="Arial"/>
              </a:rPr>
              <a:t> </a:t>
            </a:r>
            <a:endParaRPr lang="es-E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9564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2338294" y="2338293"/>
            <a:ext cx="6858001" cy="2181415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346823" y="342433"/>
            <a:ext cx="4572000" cy="1200329"/>
          </a:xfrm>
          <a:prstGeom prst="rect">
            <a:avLst/>
          </a:prstGeom>
          <a:solidFill>
            <a:schemeClr val="accent6"/>
          </a:solidFill>
          <a:ln>
            <a:solidFill>
              <a:srgbClr val="4F81BD"/>
            </a:solidFill>
          </a:ln>
        </p:spPr>
        <p:txBody>
          <a:bodyPr>
            <a:spAutoFit/>
          </a:bodyPr>
          <a:lstStyle/>
          <a:p>
            <a:pPr algn="ctr"/>
            <a:r>
              <a:rPr lang="es-ES" b="1" dirty="0">
                <a:latin typeface="Arial"/>
                <a:cs typeface="Arial"/>
              </a:rPr>
              <a:t>Correlación convergente de las adaptaciones al MLQ y al IPL bajo un modelamiento estructural de trayectorias </a:t>
            </a:r>
            <a:endParaRPr lang="es-ES" dirty="0">
              <a:latin typeface="Arial"/>
              <a:cs typeface="Arial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663282" y="1752097"/>
            <a:ext cx="6125883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b="1" dirty="0">
                <a:latin typeface="Arial"/>
                <a:cs typeface="Arial"/>
              </a:rPr>
              <a:t>Autores</a:t>
            </a:r>
            <a:endParaRPr lang="es-MX" sz="1400" dirty="0">
              <a:latin typeface="Arial"/>
              <a:cs typeface="Arial"/>
            </a:endParaRPr>
          </a:p>
          <a:p>
            <a:r>
              <a:rPr lang="es-MX" sz="1400" b="1" dirty="0">
                <a:latin typeface="Arial"/>
                <a:cs typeface="Arial"/>
              </a:rPr>
              <a:t> </a:t>
            </a:r>
            <a:endParaRPr lang="es-MX" sz="1400" dirty="0">
              <a:latin typeface="Arial"/>
              <a:cs typeface="Arial"/>
            </a:endParaRPr>
          </a:p>
          <a:p>
            <a:r>
              <a:rPr lang="es-MX" sz="1400" b="1" dirty="0">
                <a:latin typeface="Arial"/>
                <a:cs typeface="Arial"/>
              </a:rPr>
              <a:t>Dr. Ignacio Alejandro Mendoza Martínez </a:t>
            </a:r>
            <a:endParaRPr lang="es-MX" sz="1400" dirty="0">
              <a:latin typeface="Arial"/>
              <a:cs typeface="Arial"/>
            </a:endParaRPr>
          </a:p>
          <a:p>
            <a:r>
              <a:rPr lang="es-MX" sz="1400" dirty="0">
                <a:latin typeface="Arial"/>
                <a:cs typeface="Arial"/>
              </a:rPr>
              <a:t>Universidad Anáhuac México, Campus Sur</a:t>
            </a:r>
          </a:p>
          <a:p>
            <a:r>
              <a:rPr lang="es-MX" sz="1400" dirty="0">
                <a:latin typeface="Arial"/>
                <a:cs typeface="Arial"/>
              </a:rPr>
              <a:t>Facultad de Negocios</a:t>
            </a:r>
          </a:p>
          <a:p>
            <a:r>
              <a:rPr lang="es-MX" sz="1400" dirty="0">
                <a:latin typeface="Arial"/>
                <a:cs typeface="Arial"/>
              </a:rPr>
              <a:t>Av. de la Torres Núm. 131, Colonia Olivar de los Padres.</a:t>
            </a:r>
          </a:p>
          <a:p>
            <a:r>
              <a:rPr lang="es-MX" sz="1400" dirty="0">
                <a:latin typeface="Arial"/>
                <a:cs typeface="Arial"/>
              </a:rPr>
              <a:t>Delegación Álvaro Obregón</a:t>
            </a:r>
          </a:p>
          <a:p>
            <a:r>
              <a:rPr lang="es-MX" sz="1400" dirty="0">
                <a:latin typeface="Arial"/>
                <a:cs typeface="Arial"/>
              </a:rPr>
              <a:t>Teléfono celular de contacto: 044 55 34 33 64 26</a:t>
            </a:r>
          </a:p>
          <a:p>
            <a:r>
              <a:rPr lang="es-MX" sz="1400" dirty="0">
                <a:latin typeface="Arial"/>
                <a:cs typeface="Arial"/>
              </a:rPr>
              <a:t>alejandro.mendozam@anahuac.mx</a:t>
            </a:r>
          </a:p>
          <a:p>
            <a:r>
              <a:rPr lang="es-MX" sz="1400" dirty="0">
                <a:latin typeface="Arial"/>
                <a:cs typeface="Arial"/>
              </a:rPr>
              <a:t> </a:t>
            </a:r>
          </a:p>
          <a:p>
            <a:r>
              <a:rPr lang="es-MX" sz="1400" b="1" dirty="0">
                <a:latin typeface="Arial"/>
                <a:cs typeface="Arial"/>
              </a:rPr>
              <a:t>Dra. Blanca Rosa García Rivera</a:t>
            </a:r>
            <a:endParaRPr lang="es-MX" sz="1400" dirty="0">
              <a:latin typeface="Arial"/>
              <a:cs typeface="Arial"/>
            </a:endParaRPr>
          </a:p>
          <a:p>
            <a:r>
              <a:rPr lang="es-MX" sz="1400" dirty="0">
                <a:latin typeface="Arial"/>
                <a:cs typeface="Arial"/>
              </a:rPr>
              <a:t>Universidad Autónoma de Baja California</a:t>
            </a:r>
          </a:p>
          <a:p>
            <a:r>
              <a:rPr lang="es-MX" sz="1400" dirty="0">
                <a:latin typeface="Arial"/>
                <a:cs typeface="Arial"/>
              </a:rPr>
              <a:t>Facultad de Ciencias Administrativas y Sociales</a:t>
            </a:r>
          </a:p>
          <a:p>
            <a:r>
              <a:rPr lang="es-MX" sz="1400" dirty="0">
                <a:latin typeface="Arial"/>
                <a:cs typeface="Arial"/>
              </a:rPr>
              <a:t>Sección de Estudios de Posgrado en Administración </a:t>
            </a:r>
          </a:p>
          <a:p>
            <a:r>
              <a:rPr lang="es-MX" sz="1400" dirty="0">
                <a:latin typeface="Arial"/>
                <a:cs typeface="Arial"/>
              </a:rPr>
              <a:t>Campus Ensenada, Baja California, México</a:t>
            </a:r>
          </a:p>
          <a:p>
            <a:r>
              <a:rPr lang="es-MX" sz="1400" dirty="0">
                <a:latin typeface="Arial"/>
                <a:cs typeface="Arial"/>
                <a:hlinkClick r:id="rId3"/>
              </a:rPr>
              <a:t>blanca_garcia@uabc.edu.mx</a:t>
            </a:r>
            <a:r>
              <a:rPr lang="es-MX" sz="1400" dirty="0">
                <a:latin typeface="Arial"/>
                <a:cs typeface="Arial"/>
              </a:rPr>
              <a:t>, </a:t>
            </a:r>
            <a:r>
              <a:rPr lang="es-MX" sz="1400" dirty="0">
                <a:latin typeface="Arial"/>
                <a:cs typeface="Arial"/>
                <a:hlinkClick r:id="rId4"/>
              </a:rPr>
              <a:t>blanca_garcia@hotmail.com</a:t>
            </a:r>
            <a:endParaRPr lang="es-MX" sz="1400" dirty="0">
              <a:latin typeface="Arial"/>
              <a:cs typeface="Arial"/>
            </a:endParaRPr>
          </a:p>
          <a:p>
            <a:r>
              <a:rPr lang="es-ES" sz="1400" b="1" dirty="0">
                <a:latin typeface="Arial"/>
                <a:cs typeface="Arial"/>
              </a:rPr>
              <a:t> </a:t>
            </a:r>
            <a:endParaRPr lang="es-MX" sz="1400" dirty="0">
              <a:latin typeface="Arial"/>
              <a:cs typeface="Arial"/>
            </a:endParaRPr>
          </a:p>
          <a:p>
            <a:r>
              <a:rPr lang="es-MX" sz="1400" b="1" dirty="0">
                <a:latin typeface="Arial"/>
                <a:cs typeface="Arial"/>
              </a:rPr>
              <a:t>Dr. Juan Carlos Castaño Benjumea</a:t>
            </a:r>
            <a:endParaRPr lang="es-MX" sz="1400" dirty="0">
              <a:latin typeface="Arial"/>
              <a:cs typeface="Arial"/>
            </a:endParaRPr>
          </a:p>
          <a:p>
            <a:r>
              <a:rPr lang="es-MX" sz="1400" dirty="0">
                <a:latin typeface="Arial"/>
                <a:cs typeface="Arial"/>
              </a:rPr>
              <a:t>Universidad Tecnológica de Pereira</a:t>
            </a:r>
          </a:p>
          <a:p>
            <a:r>
              <a:rPr lang="es-MX" sz="1400" dirty="0">
                <a:latin typeface="Arial"/>
                <a:cs typeface="Arial"/>
              </a:rPr>
              <a:t>Facultad de Ingeniería Industrial</a:t>
            </a:r>
          </a:p>
          <a:p>
            <a:r>
              <a:rPr lang="es-MX" sz="1400" dirty="0">
                <a:latin typeface="Arial"/>
                <a:cs typeface="Arial"/>
              </a:rPr>
              <a:t>jucasta@utp.edu.co</a:t>
            </a:r>
          </a:p>
        </p:txBody>
      </p:sp>
    </p:spTree>
    <p:extLst>
      <p:ext uri="{BB962C8B-B14F-4D97-AF65-F5344CB8AC3E}">
        <p14:creationId xmlns:p14="http://schemas.microsoft.com/office/powerpoint/2010/main" val="41503135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Título"/>
          <p:cNvSpPr txBox="1">
            <a:spLocks/>
          </p:cNvSpPr>
          <p:nvPr/>
        </p:nvSpPr>
        <p:spPr>
          <a:xfrm>
            <a:off x="2478659" y="393908"/>
            <a:ext cx="38232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b="1" dirty="0" smtClean="0">
                <a:latin typeface="Arial"/>
                <a:cs typeface="Arial"/>
              </a:rPr>
              <a:t>Conclusiones</a:t>
            </a:r>
            <a:endParaRPr lang="es-MX" b="1" dirty="0">
              <a:latin typeface="Arial"/>
              <a:cs typeface="Arial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2614707" y="2614705"/>
            <a:ext cx="6858001" cy="1628589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2024541" y="1737966"/>
            <a:ext cx="66035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Arial"/>
                <a:cs typeface="Arial"/>
              </a:rPr>
              <a:t>La validez de constructo de los instrumentos MLQ y el IPL, fue satisfactoria al emplear el análisis factorial </a:t>
            </a:r>
            <a:r>
              <a:rPr lang="es-ES" sz="2400" dirty="0" smtClean="0">
                <a:latin typeface="Arial"/>
                <a:cs typeface="Arial"/>
              </a:rPr>
              <a:t>confirmatorio y los modelos de ecuaciones estructurales.</a:t>
            </a:r>
            <a:endParaRPr lang="es-E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409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Título"/>
          <p:cNvSpPr txBox="1">
            <a:spLocks/>
          </p:cNvSpPr>
          <p:nvPr/>
        </p:nvSpPr>
        <p:spPr>
          <a:xfrm>
            <a:off x="2684089" y="-52132"/>
            <a:ext cx="38232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sz="3600" b="1" dirty="0" smtClean="0">
                <a:latin typeface="Arial"/>
                <a:cs typeface="Arial"/>
              </a:rPr>
              <a:t>Referencias</a:t>
            </a:r>
            <a:endParaRPr lang="es-MX" sz="3600" b="1" dirty="0">
              <a:latin typeface="Arial"/>
              <a:cs typeface="Arial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73129" y="1090868"/>
            <a:ext cx="8870871" cy="5632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Anderson</a:t>
            </a:r>
            <a:r>
              <a:rPr lang="en-US" dirty="0"/>
              <a:t>, G. F. &amp; Herr, K. (Ed). (2007). Leadership, participatory democratic. Encyclopedia of Activism and Social Justice, p. 829-833. </a:t>
            </a:r>
            <a:endParaRPr lang="es-MX" dirty="0"/>
          </a:p>
          <a:p>
            <a:r>
              <a:rPr lang="es-MX" dirty="0"/>
              <a:t>Avolio, Zhu, Koh, y Bhatia (2004). </a:t>
            </a:r>
            <a:r>
              <a:rPr lang="en-US" dirty="0"/>
              <a:t>Transformational leadership and organizational commitment: mediating role of psychological empowerment and moderating role of structural distance. Journal of Organizational Behavior, 25, 951-968. </a:t>
            </a:r>
            <a:endParaRPr lang="es-MX" dirty="0"/>
          </a:p>
          <a:p>
            <a:r>
              <a:rPr lang="en-US" dirty="0"/>
              <a:t>Bass, B. M. (1981). </a:t>
            </a:r>
            <a:r>
              <a:rPr lang="en-US" dirty="0" err="1"/>
              <a:t>Stogdill</a:t>
            </a:r>
            <a:r>
              <a:rPr lang="en-US" dirty="0"/>
              <a:t> ́s, </a:t>
            </a:r>
            <a:r>
              <a:rPr lang="en-US" dirty="0" err="1"/>
              <a:t>hardbook</a:t>
            </a:r>
            <a:r>
              <a:rPr lang="en-US" dirty="0"/>
              <a:t> of leadership: A Survey of theory and research, Nueva York: Free </a:t>
            </a:r>
            <a:r>
              <a:rPr lang="en-US" dirty="0" err="1"/>
              <a:t>Prees</a:t>
            </a:r>
            <a:r>
              <a:rPr lang="en-US" dirty="0"/>
              <a:t>. </a:t>
            </a:r>
            <a:endParaRPr lang="es-MX" dirty="0"/>
          </a:p>
          <a:p>
            <a:r>
              <a:rPr lang="en-US" dirty="0"/>
              <a:t>Bass, B. M. (1985). Comment: Transformational leadership. Looking at other possible antecedents and consequences. Journal of Management Inquiry, 4, 293–297.</a:t>
            </a:r>
            <a:endParaRPr lang="es-MX" dirty="0"/>
          </a:p>
          <a:p>
            <a:r>
              <a:rPr lang="en-US" dirty="0"/>
              <a:t>Bass, B.M. (1990). Bass &amp; </a:t>
            </a:r>
            <a:r>
              <a:rPr lang="en-US" dirty="0" err="1"/>
              <a:t>Stogdill´s</a:t>
            </a:r>
            <a:r>
              <a:rPr lang="en-US" dirty="0"/>
              <a:t> handbook of leadership: Theory, research and managerial applications. Third edition. New York: The Free Press.</a:t>
            </a:r>
            <a:endParaRPr lang="es-MX" dirty="0"/>
          </a:p>
          <a:p>
            <a:r>
              <a:rPr lang="en-US" dirty="0"/>
              <a:t>Bass, B. M. (1999). Two decades of research and development on transformational leadership. European Journal of Work &amp; Organizational Psychology, 8(1), 9-32.</a:t>
            </a:r>
            <a:endParaRPr lang="es-MX" dirty="0"/>
          </a:p>
          <a:p>
            <a:r>
              <a:rPr lang="en-US" dirty="0"/>
              <a:t>Bass, B. M., &amp; </a:t>
            </a:r>
            <a:r>
              <a:rPr lang="en-US" dirty="0" err="1"/>
              <a:t>Avolio</a:t>
            </a:r>
            <a:r>
              <a:rPr lang="en-US" dirty="0"/>
              <a:t>, B. (1994). Improving organizational effectiveness through transformational Leadership. </a:t>
            </a:r>
            <a:r>
              <a:rPr lang="es-ES_tradnl" dirty="0"/>
              <a:t>CA: </a:t>
            </a:r>
            <a:r>
              <a:rPr lang="es-ES_tradnl" dirty="0" err="1"/>
              <a:t>Sage</a:t>
            </a:r>
            <a:r>
              <a:rPr lang="es-ES_tradnl" dirty="0"/>
              <a:t> </a:t>
            </a:r>
            <a:r>
              <a:rPr lang="es-ES_tradnl" dirty="0" err="1"/>
              <a:t>Thousand</a:t>
            </a:r>
            <a:r>
              <a:rPr lang="es-ES_tradnl" dirty="0"/>
              <a:t> </a:t>
            </a:r>
            <a:r>
              <a:rPr lang="es-ES_tradnl" dirty="0" err="1"/>
              <a:t>Oaks</a:t>
            </a:r>
            <a:r>
              <a:rPr lang="es-ES_tradnl" dirty="0"/>
              <a:t>. </a:t>
            </a:r>
            <a:endParaRPr lang="es-MX" dirty="0"/>
          </a:p>
          <a:p>
            <a:r>
              <a:rPr lang="es-ES_tradnl" dirty="0" err="1"/>
              <a:t>Bennis</a:t>
            </a:r>
            <a:r>
              <a:rPr lang="es-ES_tradnl" dirty="0"/>
              <a:t>, W. (1990). Como llegar a ser un Líder.  Editorial Norma, S.A., Colombia.</a:t>
            </a:r>
            <a:endParaRPr lang="es-MX" dirty="0"/>
          </a:p>
          <a:p>
            <a:r>
              <a:rPr lang="en-US" dirty="0"/>
              <a:t>Brown, W.; </a:t>
            </a:r>
            <a:r>
              <a:rPr lang="en-US" dirty="0" err="1"/>
              <a:t>Birnstihl</a:t>
            </a:r>
            <a:r>
              <a:rPr lang="en-US" dirty="0"/>
              <a:t>, E. y Wheeler, D. (1996). Leading without authority: an examination of the impact of transformational leadership cooperative extension work groups and teams. </a:t>
            </a:r>
            <a:r>
              <a:rPr lang="es-MX" dirty="0"/>
              <a:t>Journal of Extension; vol. 34, no. 5, octubre. [En línea]. Disponible en:&lt;http://www.joe.org/joe/1996october/a3.html&gt;, consultada: mayo de 2011.</a:t>
            </a:r>
          </a:p>
        </p:txBody>
      </p:sp>
    </p:spTree>
    <p:extLst>
      <p:ext uri="{BB962C8B-B14F-4D97-AF65-F5344CB8AC3E}">
        <p14:creationId xmlns:p14="http://schemas.microsoft.com/office/powerpoint/2010/main" val="117194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685800" y="433018"/>
            <a:ext cx="1855788" cy="336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MX" sz="1600" dirty="0">
                <a:solidFill>
                  <a:srgbClr val="000000"/>
                </a:solidFill>
              </a:rPr>
              <a:t>Marco contextual</a:t>
            </a: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187424" y="2890468"/>
            <a:ext cx="25390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es-MX" sz="1400" dirty="0">
                <a:solidFill>
                  <a:srgbClr val="000000"/>
                </a:solidFill>
              </a:rPr>
              <a:t>Tema Central</a:t>
            </a:r>
          </a:p>
          <a:p>
            <a:pPr algn="ctr" eaLnBrk="1" hangingPunct="1"/>
            <a:r>
              <a:rPr lang="es-ES" altLang="es-MX" sz="1400" dirty="0">
                <a:solidFill>
                  <a:srgbClr val="000000"/>
                </a:solidFill>
              </a:rPr>
              <a:t>Liderazgo </a:t>
            </a:r>
            <a:r>
              <a:rPr lang="es-ES" altLang="es-MX" sz="1400" dirty="0" smtClean="0">
                <a:solidFill>
                  <a:srgbClr val="000000"/>
                </a:solidFill>
              </a:rPr>
              <a:t>transformacional</a:t>
            </a:r>
            <a:endParaRPr lang="es-ES" altLang="es-MX" sz="1400" dirty="0">
              <a:solidFill>
                <a:srgbClr val="000000"/>
              </a:solidFill>
            </a:endParaRPr>
          </a:p>
        </p:txBody>
      </p:sp>
      <p:sp>
        <p:nvSpPr>
          <p:cNvPr id="34" name="Text Box 9"/>
          <p:cNvSpPr txBox="1">
            <a:spLocks noChangeArrowheads="1"/>
          </p:cNvSpPr>
          <p:nvPr/>
        </p:nvSpPr>
        <p:spPr bwMode="auto">
          <a:xfrm>
            <a:off x="325901" y="4363196"/>
            <a:ext cx="22018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MX" sz="1400" dirty="0">
                <a:solidFill>
                  <a:srgbClr val="000000"/>
                </a:solidFill>
              </a:rPr>
              <a:t>Proceso de diagnóstico</a:t>
            </a:r>
          </a:p>
        </p:txBody>
      </p:sp>
      <p:sp>
        <p:nvSpPr>
          <p:cNvPr id="35" name="AutoShape 18"/>
          <p:cNvSpPr>
            <a:spLocks noChangeArrowheads="1"/>
          </p:cNvSpPr>
          <p:nvPr/>
        </p:nvSpPr>
        <p:spPr bwMode="auto">
          <a:xfrm>
            <a:off x="992188" y="2214563"/>
            <a:ext cx="1008062" cy="2889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3366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s-MX" sz="1800" b="0">
              <a:solidFill>
                <a:srgbClr val="000000"/>
              </a:solidFill>
            </a:endParaRPr>
          </a:p>
        </p:txBody>
      </p:sp>
      <p:sp>
        <p:nvSpPr>
          <p:cNvPr id="36" name="AutoShape 19"/>
          <p:cNvSpPr>
            <a:spLocks noChangeArrowheads="1"/>
          </p:cNvSpPr>
          <p:nvPr/>
        </p:nvSpPr>
        <p:spPr bwMode="auto">
          <a:xfrm>
            <a:off x="992188" y="3660444"/>
            <a:ext cx="1008062" cy="2889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3366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s-MX" sz="1800" b="0">
              <a:solidFill>
                <a:srgbClr val="000000"/>
              </a:solidFill>
            </a:endParaRPr>
          </a:p>
        </p:txBody>
      </p:sp>
      <p:sp>
        <p:nvSpPr>
          <p:cNvPr id="37" name="AutoShape 20"/>
          <p:cNvSpPr>
            <a:spLocks noChangeArrowheads="1"/>
          </p:cNvSpPr>
          <p:nvPr/>
        </p:nvSpPr>
        <p:spPr bwMode="auto">
          <a:xfrm>
            <a:off x="928688" y="4848088"/>
            <a:ext cx="1008062" cy="2889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3366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s-MX" sz="1800" b="0">
              <a:solidFill>
                <a:srgbClr val="000000"/>
              </a:solidFill>
            </a:endParaRPr>
          </a:p>
        </p:txBody>
      </p:sp>
      <p:sp>
        <p:nvSpPr>
          <p:cNvPr id="38" name="AutoShape 23"/>
          <p:cNvSpPr>
            <a:spLocks noChangeArrowheads="1"/>
          </p:cNvSpPr>
          <p:nvPr/>
        </p:nvSpPr>
        <p:spPr bwMode="auto">
          <a:xfrm>
            <a:off x="2907333" y="5342667"/>
            <a:ext cx="431800" cy="1500188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3366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s-MX" sz="1800" b="0">
              <a:solidFill>
                <a:srgbClr val="000000"/>
              </a:solidFill>
            </a:endParaRPr>
          </a:p>
        </p:txBody>
      </p:sp>
      <p:sp>
        <p:nvSpPr>
          <p:cNvPr id="39" name="Text Box 26"/>
          <p:cNvSpPr txBox="1">
            <a:spLocks noChangeArrowheads="1"/>
          </p:cNvSpPr>
          <p:nvPr/>
        </p:nvSpPr>
        <p:spPr bwMode="auto">
          <a:xfrm>
            <a:off x="7348240" y="402856"/>
            <a:ext cx="1682750" cy="3667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MX" sz="1800" dirty="0">
                <a:solidFill>
                  <a:srgbClr val="000000"/>
                </a:solidFill>
              </a:rPr>
              <a:t>Marco teórico</a:t>
            </a:r>
          </a:p>
        </p:txBody>
      </p:sp>
      <p:sp>
        <p:nvSpPr>
          <p:cNvPr id="40" name="Line 37"/>
          <p:cNvSpPr>
            <a:spLocks noChangeShapeType="1"/>
          </p:cNvSpPr>
          <p:nvPr/>
        </p:nvSpPr>
        <p:spPr bwMode="auto">
          <a:xfrm>
            <a:off x="5704508" y="5817330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MX">
              <a:solidFill>
                <a:srgbClr val="000000"/>
              </a:solidFill>
            </a:endParaRPr>
          </a:p>
        </p:txBody>
      </p:sp>
      <p:sp>
        <p:nvSpPr>
          <p:cNvPr id="41" name="Text Box 41"/>
          <p:cNvSpPr txBox="1">
            <a:spLocks noChangeArrowheads="1"/>
          </p:cNvSpPr>
          <p:nvPr/>
        </p:nvSpPr>
        <p:spPr bwMode="auto">
          <a:xfrm>
            <a:off x="7354589" y="4060456"/>
            <a:ext cx="1554163" cy="3381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MX" sz="1600" dirty="0">
                <a:solidFill>
                  <a:srgbClr val="000000"/>
                </a:solidFill>
              </a:rPr>
              <a:t>Instrumentos:</a:t>
            </a:r>
          </a:p>
        </p:txBody>
      </p:sp>
      <p:sp>
        <p:nvSpPr>
          <p:cNvPr id="42" name="38 CuadroTexto"/>
          <p:cNvSpPr txBox="1">
            <a:spLocks noChangeArrowheads="1"/>
          </p:cNvSpPr>
          <p:nvPr/>
        </p:nvSpPr>
        <p:spPr bwMode="auto">
          <a:xfrm>
            <a:off x="4115421" y="315912"/>
            <a:ext cx="1295400" cy="376238"/>
          </a:xfrm>
          <a:prstGeom prst="rect">
            <a:avLst/>
          </a:prstGeom>
          <a:solidFill>
            <a:srgbClr val="F79646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800" dirty="0">
                <a:solidFill>
                  <a:srgbClr val="000000"/>
                </a:solidFill>
              </a:rPr>
              <a:t>Resumen</a:t>
            </a:r>
            <a:endParaRPr lang="es-ES" altLang="es-MX" sz="1800" dirty="0">
              <a:solidFill>
                <a:srgbClr val="000000"/>
              </a:solidFill>
            </a:endParaRPr>
          </a:p>
        </p:txBody>
      </p:sp>
      <p:sp>
        <p:nvSpPr>
          <p:cNvPr id="43" name="Text Box 25"/>
          <p:cNvSpPr txBox="1">
            <a:spLocks noChangeArrowheads="1"/>
          </p:cNvSpPr>
          <p:nvPr/>
        </p:nvSpPr>
        <p:spPr bwMode="auto">
          <a:xfrm>
            <a:off x="3473106" y="5601430"/>
            <a:ext cx="230063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s-ES" sz="1400" dirty="0" smtClean="0">
                <a:solidFill>
                  <a:srgbClr val="000000"/>
                </a:solidFill>
              </a:rPr>
              <a:t>Unidad de análisis:</a:t>
            </a:r>
          </a:p>
          <a:p>
            <a:pPr algn="ctr">
              <a:defRPr/>
            </a:pP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smtClean="0">
                <a:solidFill>
                  <a:srgbClr val="000000"/>
                </a:solidFill>
              </a:rPr>
              <a:t>n = 518 trabajadores</a:t>
            </a:r>
          </a:p>
          <a:p>
            <a:pPr algn="ctr">
              <a:defRPr/>
            </a:pPr>
            <a:r>
              <a:rPr lang="es-ES" sz="1400" dirty="0" smtClean="0">
                <a:solidFill>
                  <a:srgbClr val="000000"/>
                </a:solidFill>
              </a:rPr>
              <a:t>Asistenciales de la salud</a:t>
            </a:r>
            <a:endParaRPr lang="es-ES" sz="1400" dirty="0">
              <a:solidFill>
                <a:srgbClr val="000000"/>
              </a:solidFill>
            </a:endParaRPr>
          </a:p>
        </p:txBody>
      </p:sp>
      <p:sp>
        <p:nvSpPr>
          <p:cNvPr id="45" name="Text Box 31"/>
          <p:cNvSpPr txBox="1">
            <a:spLocks noChangeArrowheads="1"/>
          </p:cNvSpPr>
          <p:nvPr/>
        </p:nvSpPr>
        <p:spPr bwMode="auto">
          <a:xfrm>
            <a:off x="7253739" y="941040"/>
            <a:ext cx="1890261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es-MX" sz="1400" b="0" dirty="0">
                <a:solidFill>
                  <a:srgbClr val="000000"/>
                </a:solidFill>
              </a:rPr>
              <a:t>Liderazgo </a:t>
            </a:r>
          </a:p>
          <a:p>
            <a:pPr algn="ctr" eaLnBrk="1" hangingPunct="1"/>
            <a:r>
              <a:rPr lang="es-ES" altLang="es-MX" sz="1400" b="0" dirty="0">
                <a:solidFill>
                  <a:srgbClr val="000000"/>
                </a:solidFill>
              </a:rPr>
              <a:t>Transformacional</a:t>
            </a:r>
          </a:p>
          <a:p>
            <a:pPr eaLnBrk="1" hangingPunct="1"/>
            <a:endParaRPr lang="es-MX" altLang="es-MX" sz="1400" b="0" dirty="0" smtClean="0">
              <a:solidFill>
                <a:srgbClr val="000000"/>
              </a:solidFill>
            </a:endParaRPr>
          </a:p>
          <a:p>
            <a:pPr eaLnBrk="1" hangingPunct="1"/>
            <a:endParaRPr lang="es-MX" altLang="es-MX" sz="1400" b="0" dirty="0">
              <a:solidFill>
                <a:srgbClr val="000000"/>
              </a:solidFill>
            </a:endParaRPr>
          </a:p>
          <a:p>
            <a:pPr eaLnBrk="1" hangingPunct="1"/>
            <a:r>
              <a:rPr lang="es-MX" altLang="es-MX" sz="1400" b="0" dirty="0" smtClean="0">
                <a:solidFill>
                  <a:srgbClr val="000000"/>
                </a:solidFill>
              </a:rPr>
              <a:t>- Modelo teórico</a:t>
            </a:r>
          </a:p>
          <a:p>
            <a:pPr eaLnBrk="1" hangingPunct="1"/>
            <a:r>
              <a:rPr lang="es-MX" altLang="es-MX" sz="1400" b="0" dirty="0" smtClean="0">
                <a:solidFill>
                  <a:srgbClr val="000000"/>
                </a:solidFill>
              </a:rPr>
              <a:t>      de Bass y Avolio</a:t>
            </a:r>
          </a:p>
          <a:p>
            <a:pPr eaLnBrk="1" hangingPunct="1"/>
            <a:endParaRPr lang="es-MX" altLang="es-MX" sz="1400" b="0" dirty="0">
              <a:solidFill>
                <a:srgbClr val="000000"/>
              </a:solidFill>
            </a:endParaRPr>
          </a:p>
          <a:p>
            <a:pPr eaLnBrk="1" hangingPunct="1"/>
            <a:endParaRPr lang="es-MX" altLang="es-MX" sz="1400" b="0" dirty="0" smtClean="0">
              <a:solidFill>
                <a:srgbClr val="000000"/>
              </a:solidFill>
            </a:endParaRPr>
          </a:p>
          <a:p>
            <a:pPr marL="285750" indent="-285750" eaLnBrk="1" hangingPunct="1">
              <a:buFontTx/>
              <a:buChar char="-"/>
            </a:pPr>
            <a:r>
              <a:rPr lang="es-MX" altLang="es-MX" sz="1400" b="0" dirty="0" smtClean="0">
                <a:solidFill>
                  <a:srgbClr val="000000"/>
                </a:solidFill>
              </a:rPr>
              <a:t>Modelo teórico de</a:t>
            </a:r>
          </a:p>
          <a:p>
            <a:pPr eaLnBrk="1" hangingPunct="1"/>
            <a:r>
              <a:rPr lang="es-MX" altLang="es-MX" sz="1400" b="0" dirty="0">
                <a:solidFill>
                  <a:srgbClr val="000000"/>
                </a:solidFill>
              </a:rPr>
              <a:t> </a:t>
            </a:r>
            <a:r>
              <a:rPr lang="es-MX" altLang="es-MX" sz="1400" b="0" dirty="0" smtClean="0">
                <a:solidFill>
                  <a:srgbClr val="000000"/>
                </a:solidFill>
              </a:rPr>
              <a:t>     Kouzes y Posner</a:t>
            </a:r>
            <a:endParaRPr lang="es-MX" altLang="es-MX" sz="1400" b="0" dirty="0">
              <a:solidFill>
                <a:srgbClr val="000000"/>
              </a:solidFill>
            </a:endParaRPr>
          </a:p>
        </p:txBody>
      </p:sp>
      <p:sp>
        <p:nvSpPr>
          <p:cNvPr id="46" name="7 CuadroTexto"/>
          <p:cNvSpPr txBox="1">
            <a:spLocks noChangeArrowheads="1"/>
          </p:cNvSpPr>
          <p:nvPr/>
        </p:nvSpPr>
        <p:spPr bwMode="auto">
          <a:xfrm>
            <a:off x="2771775" y="1072327"/>
            <a:ext cx="4375687" cy="26776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s-MX" altLang="es-MX" sz="1200" dirty="0">
                <a:solidFill>
                  <a:srgbClr val="000000"/>
                </a:solidFill>
              </a:rPr>
              <a:t>OBJETIVO</a:t>
            </a:r>
            <a:r>
              <a:rPr lang="es-MX" altLang="es-MX" sz="1200" dirty="0" smtClean="0">
                <a:solidFill>
                  <a:srgbClr val="000000"/>
                </a:solidFill>
              </a:rPr>
              <a:t>:</a:t>
            </a:r>
          </a:p>
          <a:p>
            <a:pPr algn="just" eaLnBrk="1" hangingPunct="1"/>
            <a:endParaRPr lang="es-MX" altLang="es-MX" sz="1200" dirty="0" smtClean="0">
              <a:solidFill>
                <a:srgbClr val="000000"/>
              </a:solidFill>
            </a:endParaRPr>
          </a:p>
          <a:p>
            <a:pPr algn="just" eaLnBrk="1" hangingPunct="1"/>
            <a:r>
              <a:rPr lang="es-ES" sz="1200" dirty="0"/>
              <a:t>El objetivo fue analizar las correlaciones entre las sub escalas del modelo de liderazgo transformacional de Bass y </a:t>
            </a:r>
            <a:r>
              <a:rPr lang="es-ES" sz="1200" dirty="0" err="1"/>
              <a:t>Avolio</a:t>
            </a:r>
            <a:r>
              <a:rPr lang="es-ES" sz="1200" dirty="0"/>
              <a:t>, con las sub escalas del modelo de </a:t>
            </a:r>
            <a:r>
              <a:rPr lang="es-ES" sz="1200" dirty="0" err="1"/>
              <a:t>Kouzes</a:t>
            </a:r>
            <a:r>
              <a:rPr lang="es-ES" sz="1200" dirty="0"/>
              <a:t> y </a:t>
            </a:r>
            <a:r>
              <a:rPr lang="es-ES" sz="1200" dirty="0" err="1"/>
              <a:t>Posner</a:t>
            </a:r>
            <a:r>
              <a:rPr lang="es-ES" sz="1200" dirty="0"/>
              <a:t> en personal que labora en un Hospital de tercer nivel en la Ciudad de México; al mismo tiempo, se validó de manera convergente, las adaptaciones a los instrumentos MLQ (</a:t>
            </a:r>
            <a:r>
              <a:rPr lang="es-ES" sz="1200" dirty="0" err="1"/>
              <a:t>Multifactor</a:t>
            </a:r>
            <a:r>
              <a:rPr lang="es-ES" sz="1200" dirty="0"/>
              <a:t> </a:t>
            </a:r>
            <a:r>
              <a:rPr lang="es-ES" sz="1200" dirty="0" err="1"/>
              <a:t>Leadership</a:t>
            </a:r>
            <a:r>
              <a:rPr lang="es-ES" sz="1200" dirty="0"/>
              <a:t> </a:t>
            </a:r>
            <a:r>
              <a:rPr lang="es-ES" sz="1200" dirty="0" err="1"/>
              <a:t>Questionnaire</a:t>
            </a:r>
            <a:r>
              <a:rPr lang="es-ES" sz="1200" dirty="0"/>
              <a:t>) de Bass y </a:t>
            </a:r>
            <a:r>
              <a:rPr lang="es-ES" sz="1200" dirty="0" err="1"/>
              <a:t>Avolio</a:t>
            </a:r>
            <a:r>
              <a:rPr lang="es-ES" sz="1200" dirty="0"/>
              <a:t> (1994), así como el LPI (</a:t>
            </a:r>
            <a:r>
              <a:rPr lang="es-ES" sz="1200" dirty="0" err="1"/>
              <a:t>Leadership</a:t>
            </a:r>
            <a:r>
              <a:rPr lang="es-ES" sz="1200" dirty="0"/>
              <a:t> </a:t>
            </a:r>
            <a:r>
              <a:rPr lang="es-ES" sz="1200" dirty="0" err="1"/>
              <a:t>Practices</a:t>
            </a:r>
            <a:r>
              <a:rPr lang="es-ES" sz="1200" dirty="0"/>
              <a:t> </a:t>
            </a:r>
            <a:r>
              <a:rPr lang="es-ES" sz="1200" dirty="0" err="1"/>
              <a:t>Inventory</a:t>
            </a:r>
            <a:r>
              <a:rPr lang="es-ES" sz="1200" dirty="0"/>
              <a:t>) de </a:t>
            </a:r>
            <a:r>
              <a:rPr lang="es-ES" sz="1200" dirty="0" err="1"/>
              <a:t>Kouzes</a:t>
            </a:r>
            <a:r>
              <a:rPr lang="es-ES" sz="1200" dirty="0"/>
              <a:t> y </a:t>
            </a:r>
            <a:r>
              <a:rPr lang="es-ES" sz="1200" dirty="0" err="1"/>
              <a:t>Posner</a:t>
            </a:r>
            <a:r>
              <a:rPr lang="es-ES" sz="1200" dirty="0"/>
              <a:t> (1997), sobre el liderazgo transformacional en México, bajo un modelamiento estructural de trayectorias de segundo orden.</a:t>
            </a:r>
            <a:r>
              <a:rPr lang="es-MX" sz="1200" dirty="0"/>
              <a:t> </a:t>
            </a:r>
            <a:endParaRPr lang="es-MX" altLang="es-MX" sz="1200" dirty="0">
              <a:solidFill>
                <a:srgbClr val="000000"/>
              </a:solidFill>
            </a:endParaRPr>
          </a:p>
        </p:txBody>
      </p: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6857610" y="4855528"/>
            <a:ext cx="2484437" cy="192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s-MX" sz="1400" b="0" dirty="0" smtClean="0">
                <a:solidFill>
                  <a:srgbClr val="000000"/>
                </a:solidFill>
              </a:rPr>
              <a:t>“Adaptación </a:t>
            </a:r>
            <a:r>
              <a:rPr lang="es-ES" altLang="es-MX" sz="1400" b="0" dirty="0">
                <a:solidFill>
                  <a:srgbClr val="000000"/>
                </a:solidFill>
              </a:rPr>
              <a:t>al </a:t>
            </a:r>
            <a:r>
              <a:rPr lang="es-ES" sz="1400" b="0" dirty="0" err="1">
                <a:solidFill>
                  <a:srgbClr val="000000"/>
                </a:solidFill>
              </a:rPr>
              <a:t>Leadership</a:t>
            </a:r>
            <a:r>
              <a:rPr lang="es-ES" sz="1400" b="0" dirty="0">
                <a:solidFill>
                  <a:srgbClr val="000000"/>
                </a:solidFill>
              </a:rPr>
              <a:t> </a:t>
            </a:r>
            <a:r>
              <a:rPr lang="es-ES" sz="1400" b="0" dirty="0" err="1">
                <a:solidFill>
                  <a:srgbClr val="000000"/>
                </a:solidFill>
              </a:rPr>
              <a:t>Practices</a:t>
            </a:r>
            <a:r>
              <a:rPr lang="es-ES" sz="1400" b="0" dirty="0">
                <a:solidFill>
                  <a:srgbClr val="000000"/>
                </a:solidFill>
              </a:rPr>
              <a:t> </a:t>
            </a:r>
            <a:r>
              <a:rPr lang="es-ES" sz="1400" b="0" dirty="0" err="1">
                <a:solidFill>
                  <a:srgbClr val="000000"/>
                </a:solidFill>
              </a:rPr>
              <a:t>Inventory</a:t>
            </a:r>
            <a:r>
              <a:rPr lang="es-MX" sz="1400" b="0" dirty="0">
                <a:solidFill>
                  <a:srgbClr val="000000"/>
                </a:solidFill>
              </a:rPr>
              <a:t> </a:t>
            </a:r>
            <a:r>
              <a:rPr lang="es-MX" sz="1400" b="0" dirty="0" smtClean="0">
                <a:solidFill>
                  <a:srgbClr val="000000"/>
                </a:solidFill>
              </a:rPr>
              <a:t>“</a:t>
            </a:r>
          </a:p>
          <a:p>
            <a:pPr eaLnBrk="1" hangingPunct="1">
              <a:spcBef>
                <a:spcPct val="50000"/>
              </a:spcBef>
            </a:pPr>
            <a:r>
              <a:rPr lang="es-MX" altLang="es-MX" sz="1400" b="0" dirty="0" smtClean="0">
                <a:solidFill>
                  <a:srgbClr val="000000"/>
                </a:solidFill>
              </a:rPr>
              <a:t>(IPL)</a:t>
            </a:r>
            <a:endParaRPr lang="es-ES" altLang="es-MX" sz="1400" b="0" dirty="0">
              <a:solidFill>
                <a:srgbClr val="000000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s-ES" altLang="es-MX" sz="1400" b="0" dirty="0">
                <a:solidFill>
                  <a:srgbClr val="000000"/>
                </a:solidFill>
              </a:rPr>
              <a:t>“Adaptación al </a:t>
            </a:r>
            <a:r>
              <a:rPr lang="es-ES" altLang="es-MX" sz="1400" b="0" dirty="0" err="1">
                <a:solidFill>
                  <a:srgbClr val="000000"/>
                </a:solidFill>
              </a:rPr>
              <a:t>Multifactor</a:t>
            </a:r>
            <a:r>
              <a:rPr lang="es-ES" altLang="es-MX" sz="1400" b="0" dirty="0">
                <a:solidFill>
                  <a:srgbClr val="000000"/>
                </a:solidFill>
              </a:rPr>
              <a:t> </a:t>
            </a:r>
            <a:r>
              <a:rPr lang="es-ES" altLang="es-MX" sz="1400" b="0" dirty="0" err="1">
                <a:solidFill>
                  <a:srgbClr val="000000"/>
                </a:solidFill>
              </a:rPr>
              <a:t>Leadership</a:t>
            </a:r>
            <a:r>
              <a:rPr lang="es-ES" altLang="es-MX" sz="1400" b="0" dirty="0">
                <a:solidFill>
                  <a:srgbClr val="000000"/>
                </a:solidFill>
              </a:rPr>
              <a:t> </a:t>
            </a:r>
            <a:r>
              <a:rPr lang="es-ES" altLang="es-MX" sz="1400" b="0" dirty="0" err="1">
                <a:solidFill>
                  <a:srgbClr val="000000"/>
                </a:solidFill>
              </a:rPr>
              <a:t>Questionnaire</a:t>
            </a:r>
            <a:r>
              <a:rPr lang="es-ES" altLang="es-MX" sz="1400" b="0" dirty="0">
                <a:solidFill>
                  <a:srgbClr val="000000"/>
                </a:solidFill>
              </a:rPr>
              <a:t>”  (MLQ).</a:t>
            </a:r>
          </a:p>
          <a:p>
            <a:pPr eaLnBrk="1" hangingPunct="1">
              <a:spcBef>
                <a:spcPct val="50000"/>
              </a:spcBef>
            </a:pPr>
            <a:endParaRPr lang="es-ES" altLang="es-MX" sz="1400" b="0" dirty="0">
              <a:solidFill>
                <a:srgbClr val="000000"/>
              </a:solidFill>
            </a:endParaRPr>
          </a:p>
        </p:txBody>
      </p:sp>
      <p:sp>
        <p:nvSpPr>
          <p:cNvPr id="48" name="Text Box 6"/>
          <p:cNvSpPr txBox="1">
            <a:spLocks noChangeArrowheads="1"/>
          </p:cNvSpPr>
          <p:nvPr/>
        </p:nvSpPr>
        <p:spPr bwMode="auto">
          <a:xfrm>
            <a:off x="0" y="908050"/>
            <a:ext cx="277177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es-MX" sz="1400" dirty="0" smtClean="0">
                <a:solidFill>
                  <a:srgbClr val="000000"/>
                </a:solidFill>
              </a:rPr>
              <a:t>Profesionales del área de la salud en un hospital de tercer nivel en la Ciudad de México</a:t>
            </a:r>
            <a:endParaRPr lang="es-ES" altLang="es-MX" sz="1400" dirty="0">
              <a:solidFill>
                <a:srgbClr val="000000"/>
              </a:solidFill>
            </a:endParaRPr>
          </a:p>
          <a:p>
            <a:pPr algn="ctr" eaLnBrk="1" hangingPunct="1"/>
            <a:endParaRPr lang="es-ES" altLang="es-MX" sz="1400" b="0" dirty="0">
              <a:solidFill>
                <a:srgbClr val="000000"/>
              </a:solidFill>
            </a:endParaRPr>
          </a:p>
        </p:txBody>
      </p:sp>
      <p:sp>
        <p:nvSpPr>
          <p:cNvPr id="50" name="Rectángulo 49"/>
          <p:cNvSpPr/>
          <p:nvPr/>
        </p:nvSpPr>
        <p:spPr>
          <a:xfrm>
            <a:off x="633657" y="5255281"/>
            <a:ext cx="16499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altLang="es-MX" b="1" dirty="0">
                <a:solidFill>
                  <a:srgbClr val="000000"/>
                </a:solidFill>
              </a:rPr>
              <a:t>Estudio con</a:t>
            </a:r>
          </a:p>
          <a:p>
            <a:pPr algn="ctr"/>
            <a:r>
              <a:rPr lang="es-ES" altLang="es-MX" b="1" dirty="0">
                <a:solidFill>
                  <a:srgbClr val="000000"/>
                </a:solidFill>
              </a:rPr>
              <a:t>evidencia </a:t>
            </a:r>
          </a:p>
          <a:p>
            <a:pPr algn="ctr"/>
            <a:r>
              <a:rPr lang="es-ES" altLang="es-MX" b="1" dirty="0">
                <a:solidFill>
                  <a:srgbClr val="000000"/>
                </a:solidFill>
              </a:rPr>
              <a:t>real</a:t>
            </a:r>
          </a:p>
        </p:txBody>
      </p:sp>
      <p:sp>
        <p:nvSpPr>
          <p:cNvPr id="51" name="CuadroTexto 50"/>
          <p:cNvSpPr txBox="1"/>
          <p:nvPr/>
        </p:nvSpPr>
        <p:spPr>
          <a:xfrm>
            <a:off x="-1269831" y="-40896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751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 autoUpdateAnimBg="0"/>
      <p:bldP spid="33" grpId="0" autoUpdateAnimBg="0"/>
      <p:bldP spid="34" grpId="0" autoUpdateAnimBg="0"/>
      <p:bldP spid="35" grpId="0" animBg="1" autoUpdateAnimBg="0"/>
      <p:bldP spid="36" grpId="0" animBg="1" autoUpdateAnimBg="0"/>
      <p:bldP spid="37" grpId="0" animBg="1" autoUpdateAnimBg="0"/>
      <p:bldP spid="38" grpId="0" animBg="1" autoUpdateAnimBg="0"/>
      <p:bldP spid="39" grpId="0" animBg="1" autoUpdateAnimBg="0"/>
      <p:bldP spid="40" grpId="0" animBg="1"/>
      <p:bldP spid="41" grpId="0" animBg="1" autoUpdateAnimBg="0"/>
      <p:bldP spid="42" grpId="0" animBg="1" autoUpdateAnimBg="0"/>
      <p:bldP spid="43" grpId="0" autoUpdateAnimBg="0"/>
      <p:bldP spid="45" grpId="0" autoUpdateAnimBg="0"/>
      <p:bldP spid="46" grpId="0" animBg="1" autoUpdateAnimBg="0"/>
      <p:bldP spid="47" grpId="0"/>
      <p:bldP spid="48" grpId="0" autoUpdateAnimBg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Título"/>
          <p:cNvSpPr txBox="1">
            <a:spLocks/>
          </p:cNvSpPr>
          <p:nvPr/>
        </p:nvSpPr>
        <p:spPr>
          <a:xfrm>
            <a:off x="3826241" y="137110"/>
            <a:ext cx="3326295" cy="1143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10080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S" b="1" dirty="0" smtClean="0">
                <a:latin typeface="Arial"/>
                <a:cs typeface="Arial"/>
              </a:rPr>
              <a:t>Antecedentes</a:t>
            </a:r>
            <a:r>
              <a:rPr lang="es-MX" b="1" dirty="0" smtClean="0">
                <a:latin typeface="Arial"/>
                <a:cs typeface="Arial"/>
              </a:rPr>
              <a:t/>
            </a:r>
            <a:br>
              <a:rPr lang="es-MX" b="1" dirty="0" smtClean="0">
                <a:latin typeface="Arial"/>
                <a:cs typeface="Arial"/>
              </a:rPr>
            </a:br>
            <a:endParaRPr lang="es-MX" b="1" dirty="0">
              <a:latin typeface="Arial"/>
              <a:cs typeface="Arial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2614707" y="2614705"/>
            <a:ext cx="6858001" cy="162858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7182" y="3807760"/>
            <a:ext cx="5600700" cy="22479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6589" y="1043640"/>
            <a:ext cx="3352800" cy="24257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6940" y="1043640"/>
            <a:ext cx="2450354" cy="2450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10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Título"/>
          <p:cNvSpPr txBox="1">
            <a:spLocks/>
          </p:cNvSpPr>
          <p:nvPr/>
        </p:nvSpPr>
        <p:spPr>
          <a:xfrm>
            <a:off x="3732177" y="10085"/>
            <a:ext cx="3326295" cy="1143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10080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S" b="1" dirty="0" smtClean="0">
                <a:latin typeface="Arial"/>
                <a:cs typeface="Arial"/>
              </a:rPr>
              <a:t>Antecedentes</a:t>
            </a:r>
            <a:r>
              <a:rPr lang="es-MX" b="1" dirty="0" smtClean="0">
                <a:latin typeface="Arial"/>
                <a:cs typeface="Arial"/>
              </a:rPr>
              <a:t/>
            </a:r>
            <a:br>
              <a:rPr lang="es-MX" b="1" dirty="0" smtClean="0">
                <a:latin typeface="Arial"/>
                <a:cs typeface="Arial"/>
              </a:rPr>
            </a:br>
            <a:endParaRPr lang="es-MX" b="1" dirty="0">
              <a:latin typeface="Arial"/>
              <a:cs typeface="Arial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2614707" y="2614705"/>
            <a:ext cx="6858001" cy="1628589"/>
          </a:xfrm>
          <a:prstGeom prst="rect">
            <a:avLst/>
          </a:prstGeom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237" y="2648977"/>
            <a:ext cx="5722469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4713" y="611469"/>
            <a:ext cx="3568700" cy="227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62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3132709" y="300841"/>
            <a:ext cx="2630557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b="1" dirty="0" smtClean="0">
                <a:latin typeface="Arial"/>
                <a:cs typeface="Arial"/>
              </a:rPr>
              <a:t>Objetivo</a:t>
            </a:r>
            <a:br>
              <a:rPr lang="es-MX" b="1" dirty="0" smtClean="0">
                <a:latin typeface="Arial"/>
                <a:cs typeface="Arial"/>
              </a:rPr>
            </a:br>
            <a:r>
              <a:rPr lang="es-MX" b="1" dirty="0" smtClean="0">
                <a:latin typeface="Arial"/>
                <a:cs typeface="Arial"/>
              </a:rPr>
              <a:t> </a:t>
            </a:r>
            <a:endParaRPr lang="es-MX" b="1" dirty="0">
              <a:latin typeface="Arial"/>
              <a:cs typeface="Arial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061881" y="1100194"/>
            <a:ext cx="6439647" cy="5632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Arial"/>
                <a:cs typeface="Arial"/>
              </a:rPr>
              <a:t>A</a:t>
            </a:r>
            <a:r>
              <a:rPr lang="es-ES" sz="2400" dirty="0" smtClean="0">
                <a:latin typeface="Arial"/>
                <a:cs typeface="Arial"/>
              </a:rPr>
              <a:t>nalizar </a:t>
            </a:r>
            <a:r>
              <a:rPr lang="es-ES" sz="2400" dirty="0">
                <a:latin typeface="Arial"/>
                <a:cs typeface="Arial"/>
              </a:rPr>
              <a:t>las correlaciones entre las sub escalas del modelo de liderazgo transformacional de Bass y </a:t>
            </a:r>
            <a:r>
              <a:rPr lang="es-ES" sz="2400" dirty="0" err="1">
                <a:latin typeface="Arial"/>
                <a:cs typeface="Arial"/>
              </a:rPr>
              <a:t>Avolio</a:t>
            </a:r>
            <a:r>
              <a:rPr lang="es-ES" sz="2400" dirty="0">
                <a:latin typeface="Arial"/>
                <a:cs typeface="Arial"/>
              </a:rPr>
              <a:t>, con las sub escalas del modelo de </a:t>
            </a:r>
            <a:r>
              <a:rPr lang="es-ES" sz="2400" dirty="0" err="1">
                <a:latin typeface="Arial"/>
                <a:cs typeface="Arial"/>
              </a:rPr>
              <a:t>Kouzes</a:t>
            </a:r>
            <a:r>
              <a:rPr lang="es-ES" sz="2400" dirty="0">
                <a:latin typeface="Arial"/>
                <a:cs typeface="Arial"/>
              </a:rPr>
              <a:t> y </a:t>
            </a:r>
            <a:r>
              <a:rPr lang="es-ES" sz="2400" dirty="0" err="1">
                <a:latin typeface="Arial"/>
                <a:cs typeface="Arial"/>
              </a:rPr>
              <a:t>Posner</a:t>
            </a:r>
            <a:r>
              <a:rPr lang="es-ES" sz="2400" dirty="0">
                <a:latin typeface="Arial"/>
                <a:cs typeface="Arial"/>
              </a:rPr>
              <a:t> en personal que labora en un Hospital de tercer nivel en la Ciudad de México; al mismo tiempo, se validó de manera convergente, las adaptaciones a los instrumentos MLQ (</a:t>
            </a:r>
            <a:r>
              <a:rPr lang="es-ES" sz="2400" dirty="0" err="1">
                <a:latin typeface="Arial"/>
                <a:cs typeface="Arial"/>
              </a:rPr>
              <a:t>Multifactor</a:t>
            </a:r>
            <a:r>
              <a:rPr lang="es-ES" sz="2400" dirty="0">
                <a:latin typeface="Arial"/>
                <a:cs typeface="Arial"/>
              </a:rPr>
              <a:t> </a:t>
            </a:r>
            <a:r>
              <a:rPr lang="es-ES" sz="2400" dirty="0" err="1">
                <a:latin typeface="Arial"/>
                <a:cs typeface="Arial"/>
              </a:rPr>
              <a:t>Leadership</a:t>
            </a:r>
            <a:r>
              <a:rPr lang="es-ES" sz="2400" dirty="0">
                <a:latin typeface="Arial"/>
                <a:cs typeface="Arial"/>
              </a:rPr>
              <a:t> </a:t>
            </a:r>
            <a:r>
              <a:rPr lang="es-ES" sz="2400" dirty="0" err="1">
                <a:latin typeface="Arial"/>
                <a:cs typeface="Arial"/>
              </a:rPr>
              <a:t>Questionnaire</a:t>
            </a:r>
            <a:r>
              <a:rPr lang="es-ES" sz="2400" dirty="0">
                <a:latin typeface="Arial"/>
                <a:cs typeface="Arial"/>
              </a:rPr>
              <a:t>) de Bass y </a:t>
            </a:r>
            <a:r>
              <a:rPr lang="es-ES" sz="2400" dirty="0" err="1">
                <a:latin typeface="Arial"/>
                <a:cs typeface="Arial"/>
              </a:rPr>
              <a:t>Avolio</a:t>
            </a:r>
            <a:r>
              <a:rPr lang="es-ES" sz="2400" dirty="0">
                <a:latin typeface="Arial"/>
                <a:cs typeface="Arial"/>
              </a:rPr>
              <a:t> (1994), así como el LPI (</a:t>
            </a:r>
            <a:r>
              <a:rPr lang="es-ES" sz="2400" dirty="0" err="1">
                <a:latin typeface="Arial"/>
                <a:cs typeface="Arial"/>
              </a:rPr>
              <a:t>Leadership</a:t>
            </a:r>
            <a:r>
              <a:rPr lang="es-ES" sz="2400" dirty="0">
                <a:latin typeface="Arial"/>
                <a:cs typeface="Arial"/>
              </a:rPr>
              <a:t> </a:t>
            </a:r>
            <a:r>
              <a:rPr lang="es-ES" sz="2400" dirty="0" err="1">
                <a:latin typeface="Arial"/>
                <a:cs typeface="Arial"/>
              </a:rPr>
              <a:t>Practices</a:t>
            </a:r>
            <a:r>
              <a:rPr lang="es-ES" sz="2400" dirty="0">
                <a:latin typeface="Arial"/>
                <a:cs typeface="Arial"/>
              </a:rPr>
              <a:t> </a:t>
            </a:r>
            <a:r>
              <a:rPr lang="es-ES" sz="2400" dirty="0" err="1">
                <a:latin typeface="Arial"/>
                <a:cs typeface="Arial"/>
              </a:rPr>
              <a:t>Inventory</a:t>
            </a:r>
            <a:r>
              <a:rPr lang="es-ES" sz="2400" dirty="0">
                <a:latin typeface="Arial"/>
                <a:cs typeface="Arial"/>
              </a:rPr>
              <a:t>) de </a:t>
            </a:r>
            <a:r>
              <a:rPr lang="es-ES" sz="2400" dirty="0" err="1">
                <a:latin typeface="Arial"/>
                <a:cs typeface="Arial"/>
              </a:rPr>
              <a:t>Kouzes</a:t>
            </a:r>
            <a:r>
              <a:rPr lang="es-ES" sz="2400" dirty="0">
                <a:latin typeface="Arial"/>
                <a:cs typeface="Arial"/>
              </a:rPr>
              <a:t> y </a:t>
            </a:r>
            <a:r>
              <a:rPr lang="es-ES" sz="2400" dirty="0" err="1">
                <a:latin typeface="Arial"/>
                <a:cs typeface="Arial"/>
              </a:rPr>
              <a:t>Posner</a:t>
            </a:r>
            <a:r>
              <a:rPr lang="es-ES" sz="2400" dirty="0">
                <a:latin typeface="Arial"/>
                <a:cs typeface="Arial"/>
              </a:rPr>
              <a:t> (1997), sobre el liderazgo transformacional en México, bajo un modelamiento estructural de trayectorias de segundo orden.</a:t>
            </a:r>
            <a:r>
              <a:rPr lang="es-MX" sz="2400" dirty="0">
                <a:latin typeface="Arial"/>
                <a:cs typeface="Arial"/>
              </a:rPr>
              <a:t> </a:t>
            </a:r>
            <a:endParaRPr lang="es-MX" altLang="es-MX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6957"/>
            <a:ext cx="1729840" cy="3045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3475088" y="-1"/>
            <a:ext cx="36338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400" b="1" dirty="0" smtClean="0">
                <a:latin typeface="Arial"/>
                <a:cs typeface="Arial"/>
              </a:rPr>
              <a:t>Justificación</a:t>
            </a:r>
            <a:endParaRPr lang="es-MX" sz="4400" b="1" dirty="0">
              <a:latin typeface="Arial"/>
              <a:cs typeface="Arial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904903" y="769440"/>
            <a:ext cx="7339479" cy="6001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Arial"/>
                <a:cs typeface="Arial"/>
              </a:rPr>
              <a:t>Las aportaciones del estudio están centradas en los siguientes puntos:</a:t>
            </a:r>
          </a:p>
          <a:p>
            <a:endParaRPr lang="es-ES" sz="2400" dirty="0">
              <a:latin typeface="Arial"/>
              <a:cs typeface="Arial"/>
            </a:endParaRPr>
          </a:p>
          <a:p>
            <a:pPr marL="342900" indent="-342900">
              <a:buFontTx/>
              <a:buChar char="•"/>
            </a:pPr>
            <a:r>
              <a:rPr lang="es-ES" sz="2400" dirty="0" smtClean="0">
                <a:latin typeface="Arial"/>
                <a:cs typeface="Arial"/>
              </a:rPr>
              <a:t>Validez convergente entre la adaptación de dos instrumentos el MLQ y el IPL.</a:t>
            </a:r>
          </a:p>
          <a:p>
            <a:pPr marL="342900" indent="-342900">
              <a:buFontTx/>
              <a:buChar char="•"/>
            </a:pPr>
            <a:endParaRPr lang="es-ES" sz="2400" dirty="0">
              <a:latin typeface="Arial"/>
              <a:cs typeface="Arial"/>
            </a:endParaRPr>
          </a:p>
          <a:p>
            <a:pPr marL="342900" indent="-342900">
              <a:buFontTx/>
              <a:buChar char="•"/>
            </a:pPr>
            <a:r>
              <a:rPr lang="es-ES" sz="2400" dirty="0" smtClean="0">
                <a:latin typeface="Arial"/>
                <a:cs typeface="Arial"/>
              </a:rPr>
              <a:t>Validez de los correlatos empíricos sobre dos modelos teóricos referentes al liderazgo transformacional / Bass y </a:t>
            </a:r>
            <a:r>
              <a:rPr lang="es-ES" sz="2400" dirty="0" err="1" smtClean="0">
                <a:latin typeface="Arial"/>
                <a:cs typeface="Arial"/>
              </a:rPr>
              <a:t>Avolio</a:t>
            </a:r>
            <a:r>
              <a:rPr lang="es-ES" sz="2400" dirty="0" smtClean="0">
                <a:latin typeface="Arial"/>
                <a:cs typeface="Arial"/>
              </a:rPr>
              <a:t> vs. </a:t>
            </a:r>
            <a:r>
              <a:rPr lang="es-ES" sz="2400" dirty="0" err="1" smtClean="0">
                <a:latin typeface="Arial"/>
                <a:cs typeface="Arial"/>
              </a:rPr>
              <a:t>Kouzes</a:t>
            </a:r>
            <a:r>
              <a:rPr lang="es-ES" sz="2400" dirty="0" smtClean="0">
                <a:latin typeface="Arial"/>
                <a:cs typeface="Arial"/>
              </a:rPr>
              <a:t> y </a:t>
            </a:r>
            <a:r>
              <a:rPr lang="es-ES" sz="2400" dirty="0" err="1" smtClean="0">
                <a:latin typeface="Arial"/>
                <a:cs typeface="Arial"/>
              </a:rPr>
              <a:t>Posner</a:t>
            </a:r>
            <a:r>
              <a:rPr lang="es-ES" sz="2400" dirty="0" smtClean="0">
                <a:latin typeface="Arial"/>
                <a:cs typeface="Arial"/>
              </a:rPr>
              <a:t>.</a:t>
            </a:r>
          </a:p>
          <a:p>
            <a:pPr marL="342900" indent="-342900">
              <a:buFontTx/>
              <a:buChar char="•"/>
            </a:pPr>
            <a:endParaRPr lang="es-ES" sz="2400" dirty="0">
              <a:latin typeface="Arial"/>
              <a:cs typeface="Arial"/>
            </a:endParaRPr>
          </a:p>
          <a:p>
            <a:pPr marL="342900" indent="-342900">
              <a:buFontTx/>
              <a:buChar char="•"/>
            </a:pPr>
            <a:r>
              <a:rPr lang="es-ES" sz="2400" dirty="0" smtClean="0">
                <a:latin typeface="Arial"/>
                <a:cs typeface="Arial"/>
              </a:rPr>
              <a:t>Evidencia empírica de hallazgos teóricos y prácticos en contextos mexicanos.</a:t>
            </a:r>
          </a:p>
          <a:p>
            <a:endParaRPr lang="es-ES" sz="2400" dirty="0" smtClean="0">
              <a:latin typeface="Arial"/>
              <a:cs typeface="Arial"/>
            </a:endParaRPr>
          </a:p>
          <a:p>
            <a:pPr marL="342900" indent="-342900">
              <a:buFontTx/>
              <a:buChar char="•"/>
            </a:pPr>
            <a:r>
              <a:rPr lang="es-ES" sz="2400" dirty="0" smtClean="0">
                <a:latin typeface="Arial"/>
                <a:cs typeface="Arial"/>
              </a:rPr>
              <a:t>Aplicación de modelos de ecuaciones estructurales a problemas de liderazgo en México. </a:t>
            </a:r>
            <a:endParaRPr lang="es-ES" sz="2400" dirty="0">
              <a:latin typeface="Arial"/>
              <a:cs typeface="Arial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336319"/>
            <a:ext cx="1904905" cy="276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02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2614707" y="2614705"/>
            <a:ext cx="6858001" cy="1628589"/>
          </a:xfrm>
          <a:prstGeom prst="rect">
            <a:avLst/>
          </a:prstGeom>
        </p:spPr>
      </p:pic>
      <p:sp>
        <p:nvSpPr>
          <p:cNvPr id="5" name="Rectangle 2"/>
          <p:cNvSpPr>
            <a:spLocks noGrp="1"/>
          </p:cNvSpPr>
          <p:nvPr>
            <p:ph type="title"/>
          </p:nvPr>
        </p:nvSpPr>
        <p:spPr bwMode="auto">
          <a:xfrm>
            <a:off x="1796666" y="391492"/>
            <a:ext cx="3930067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es-MX" b="1" dirty="0" smtClean="0">
                <a:effectLst/>
                <a:latin typeface="Arial"/>
                <a:cs typeface="Arial"/>
              </a:rPr>
              <a:t>Preguntas de </a:t>
            </a:r>
            <a:br>
              <a:rPr lang="es-MX" b="1" dirty="0" smtClean="0">
                <a:effectLst/>
                <a:latin typeface="Arial"/>
                <a:cs typeface="Arial"/>
              </a:rPr>
            </a:br>
            <a:r>
              <a:rPr lang="es-MX" b="1" dirty="0" smtClean="0">
                <a:effectLst/>
                <a:latin typeface="Arial"/>
                <a:cs typeface="Arial"/>
              </a:rPr>
              <a:t>investigación </a:t>
            </a:r>
          </a:p>
        </p:txBody>
      </p:sp>
      <p:pic>
        <p:nvPicPr>
          <p:cNvPr id="6" name="Picture 8" descr="Resultado de imagen para pregunta de investigación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733" y="202787"/>
            <a:ext cx="3417267" cy="203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2232854" y="2551837"/>
            <a:ext cx="63794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Arial"/>
                <a:cs typeface="Arial"/>
              </a:rPr>
              <a:t>¿Existe una relación significativa entre las sub escalas del modelo de liderazgo transformacional de Bass y </a:t>
            </a:r>
            <a:r>
              <a:rPr lang="es-ES" sz="2400" dirty="0" err="1">
                <a:latin typeface="Arial"/>
                <a:cs typeface="Arial"/>
              </a:rPr>
              <a:t>Avolio</a:t>
            </a:r>
            <a:r>
              <a:rPr lang="es-ES" sz="2400" dirty="0">
                <a:latin typeface="Arial"/>
                <a:cs typeface="Arial"/>
              </a:rPr>
              <a:t> (1999), con las sub escalas del modelo de </a:t>
            </a:r>
            <a:r>
              <a:rPr lang="es-ES" sz="2400" dirty="0" err="1">
                <a:latin typeface="Arial"/>
                <a:cs typeface="Arial"/>
              </a:rPr>
              <a:t>Kouzes</a:t>
            </a:r>
            <a:r>
              <a:rPr lang="es-ES" sz="2400" dirty="0">
                <a:latin typeface="Arial"/>
                <a:cs typeface="Arial"/>
              </a:rPr>
              <a:t> y </a:t>
            </a:r>
            <a:r>
              <a:rPr lang="es-ES" sz="2400" dirty="0" err="1">
                <a:latin typeface="Arial"/>
                <a:cs typeface="Arial"/>
              </a:rPr>
              <a:t>Posner</a:t>
            </a:r>
            <a:r>
              <a:rPr lang="es-ES" sz="2400" dirty="0">
                <a:latin typeface="Arial"/>
                <a:cs typeface="Arial"/>
              </a:rPr>
              <a:t> (1997), en personal que labora en un Hospital de tercer nivel en la Ciudad de México?</a:t>
            </a:r>
            <a:endParaRPr lang="es-MX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4487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2614707" y="2614705"/>
            <a:ext cx="6858001" cy="1628589"/>
          </a:xfrm>
          <a:prstGeom prst="rect">
            <a:avLst/>
          </a:prstGeom>
        </p:spPr>
      </p:pic>
      <p:sp>
        <p:nvSpPr>
          <p:cNvPr id="7" name="Rectangle 2"/>
          <p:cNvSpPr>
            <a:spLocks noGrp="1"/>
          </p:cNvSpPr>
          <p:nvPr>
            <p:ph type="title"/>
          </p:nvPr>
        </p:nvSpPr>
        <p:spPr bwMode="auto">
          <a:xfrm>
            <a:off x="1972146" y="300798"/>
            <a:ext cx="7003774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es-MX" b="1" dirty="0" smtClean="0">
                <a:effectLst/>
                <a:latin typeface="Arial"/>
                <a:cs typeface="Arial"/>
              </a:rPr>
              <a:t>Hipótesis de investigación</a:t>
            </a:r>
          </a:p>
        </p:txBody>
      </p:sp>
      <p:pic>
        <p:nvPicPr>
          <p:cNvPr id="8" name="Picture 9" descr="hipotesis8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0667" y="1447111"/>
            <a:ext cx="32512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1972146" y="3863708"/>
            <a:ext cx="70037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b="1" dirty="0">
                <a:latin typeface="Arial"/>
                <a:cs typeface="Arial"/>
              </a:rPr>
              <a:t>H1: </a:t>
            </a:r>
            <a:r>
              <a:rPr lang="es-ES" sz="2400" dirty="0">
                <a:latin typeface="Arial"/>
                <a:cs typeface="Arial"/>
              </a:rPr>
              <a:t>“Existe una correlación directa significativa entre las sub escalas del modelo de </a:t>
            </a:r>
            <a:r>
              <a:rPr lang="es-ES" sz="2400" dirty="0" smtClean="0">
                <a:latin typeface="Arial"/>
                <a:cs typeface="Arial"/>
              </a:rPr>
              <a:t>liderazgo  transformacional </a:t>
            </a:r>
            <a:r>
              <a:rPr lang="es-ES" sz="2400" dirty="0">
                <a:latin typeface="Arial"/>
                <a:cs typeface="Arial"/>
              </a:rPr>
              <a:t>de Bass y </a:t>
            </a:r>
            <a:r>
              <a:rPr lang="es-ES" sz="2400" dirty="0" err="1">
                <a:latin typeface="Arial"/>
                <a:cs typeface="Arial"/>
              </a:rPr>
              <a:t>Avolio</a:t>
            </a:r>
            <a:r>
              <a:rPr lang="es-ES" sz="2400" dirty="0">
                <a:latin typeface="Arial"/>
                <a:cs typeface="Arial"/>
              </a:rPr>
              <a:t>, con las sub escalas del modelo de </a:t>
            </a:r>
            <a:r>
              <a:rPr lang="es-ES" sz="2400" dirty="0" err="1">
                <a:latin typeface="Arial"/>
                <a:cs typeface="Arial"/>
              </a:rPr>
              <a:t>Kouzes</a:t>
            </a:r>
            <a:r>
              <a:rPr lang="es-ES" sz="2400" dirty="0">
                <a:latin typeface="Arial"/>
                <a:cs typeface="Arial"/>
              </a:rPr>
              <a:t> y </a:t>
            </a:r>
            <a:r>
              <a:rPr lang="es-ES" sz="2400" dirty="0" err="1">
                <a:latin typeface="Arial"/>
                <a:cs typeface="Arial"/>
              </a:rPr>
              <a:t>Posner</a:t>
            </a:r>
            <a:r>
              <a:rPr lang="es-ES" sz="2400" dirty="0">
                <a:latin typeface="Arial"/>
                <a:cs typeface="Arial"/>
              </a:rPr>
              <a:t> en personal que labora en un Hospital de tercer nivel en la Ciudad de México”.</a:t>
            </a:r>
            <a:endParaRPr lang="es-MX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67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1689</Words>
  <Application>Microsoft Office PowerPoint</Application>
  <PresentationFormat>Presentación en pantalla (4:3)</PresentationFormat>
  <Paragraphs>112</Paragraphs>
  <Slides>21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4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Objetivo  </vt:lpstr>
      <vt:lpstr>Presentación de PowerPoint</vt:lpstr>
      <vt:lpstr>Preguntas de  investigación </vt:lpstr>
      <vt:lpstr>Hipótesis de investigación</vt:lpstr>
      <vt:lpstr>Presentación de PowerPoint</vt:lpstr>
      <vt:lpstr>Procedimiento</vt:lpstr>
      <vt:lpstr>Presentación de PowerPoint</vt:lpstr>
      <vt:lpstr>Instrumentos</vt:lpstr>
      <vt:lpstr>Presentación de PowerPoint</vt:lpstr>
      <vt:lpstr>Resultados prueba de  hipótesis</vt:lpstr>
      <vt:lpstr>Estadística descriptiva y matriz de correlaciones entre las sub escalas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</dc:creator>
  <cp:lastModifiedBy>Barroso Tanoira Francisco Gerardo</cp:lastModifiedBy>
  <cp:revision>21</cp:revision>
  <dcterms:created xsi:type="dcterms:W3CDTF">2019-02-08T02:24:25Z</dcterms:created>
  <dcterms:modified xsi:type="dcterms:W3CDTF">2019-02-14T18:28:08Z</dcterms:modified>
</cp:coreProperties>
</file>