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64" r:id="rId3"/>
    <p:sldId id="265" r:id="rId4"/>
    <p:sldId id="266" r:id="rId5"/>
    <p:sldId id="268" r:id="rId6"/>
    <p:sldId id="277" r:id="rId7"/>
    <p:sldId id="283" r:id="rId8"/>
    <p:sldId id="279" r:id="rId9"/>
    <p:sldId id="271" r:id="rId10"/>
    <p:sldId id="269" r:id="rId11"/>
    <p:sldId id="272" r:id="rId12"/>
    <p:sldId id="274" r:id="rId13"/>
    <p:sldId id="280" r:id="rId14"/>
    <p:sldId id="281" r:id="rId15"/>
    <p:sldId id="284" r:id="rId16"/>
    <p:sldId id="282" r:id="rId17"/>
    <p:sldId id="276" r:id="rId18"/>
    <p:sldId id="263" r:id="rId19"/>
  </p:sldIdLst>
  <p:sldSz cx="10080625" cy="774065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52"/>
    <p:restoredTop sz="93076"/>
  </p:normalViewPr>
  <p:slideViewPr>
    <p:cSldViewPr snapToGrid="0" snapToObjects="1">
      <p:cViewPr varScale="1">
        <p:scale>
          <a:sx n="61" d="100"/>
          <a:sy n="61" d="100"/>
        </p:scale>
        <p:origin x="140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56047" y="1266815"/>
            <a:ext cx="8568531" cy="2694893"/>
          </a:xfrm>
        </p:spPr>
        <p:txBody>
          <a:bodyPr anchor="b"/>
          <a:lstStyle>
            <a:lvl1pPr algn="ctr">
              <a:defRPr sz="6614"/>
            </a:lvl1pPr>
          </a:lstStyle>
          <a:p>
            <a:r>
              <a:rPr lang="es-ES_tradnl"/>
              <a:t>Clic para editar título</a:t>
            </a:r>
            <a:endParaRPr lang="en-US" dirty="0"/>
          </a:p>
        </p:txBody>
      </p:sp>
      <p:sp>
        <p:nvSpPr>
          <p:cNvPr id="3" name="Subtitle 2"/>
          <p:cNvSpPr>
            <a:spLocks noGrp="1"/>
          </p:cNvSpPr>
          <p:nvPr>
            <p:ph type="subTitle" idx="1"/>
          </p:nvPr>
        </p:nvSpPr>
        <p:spPr>
          <a:xfrm>
            <a:off x="1260078" y="4065633"/>
            <a:ext cx="7560469" cy="1868865"/>
          </a:xfrm>
        </p:spPr>
        <p:txBody>
          <a:bodyPr/>
          <a:lstStyle>
            <a:lvl1pPr marL="0" indent="0" algn="ctr">
              <a:buNone/>
              <a:defRPr sz="2646"/>
            </a:lvl1pPr>
            <a:lvl2pPr marL="504017" indent="0" algn="ctr">
              <a:buNone/>
              <a:defRPr sz="2205"/>
            </a:lvl2pPr>
            <a:lvl3pPr marL="1008035" indent="0" algn="ctr">
              <a:buNone/>
              <a:defRPr sz="1984"/>
            </a:lvl3pPr>
            <a:lvl4pPr marL="1512052" indent="0" algn="ctr">
              <a:buNone/>
              <a:defRPr sz="1764"/>
            </a:lvl4pPr>
            <a:lvl5pPr marL="2016069" indent="0" algn="ctr">
              <a:buNone/>
              <a:defRPr sz="1764"/>
            </a:lvl5pPr>
            <a:lvl6pPr marL="2520086" indent="0" algn="ctr">
              <a:buNone/>
              <a:defRPr sz="1764"/>
            </a:lvl6pPr>
            <a:lvl7pPr marL="3024104" indent="0" algn="ctr">
              <a:buNone/>
              <a:defRPr sz="1764"/>
            </a:lvl7pPr>
            <a:lvl8pPr marL="3528121" indent="0" algn="ctr">
              <a:buNone/>
              <a:defRPr sz="1764"/>
            </a:lvl8pPr>
            <a:lvl9pPr marL="4032138" indent="0" algn="ctr">
              <a:buNone/>
              <a:defRPr sz="1764"/>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65974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60403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12118"/>
            <a:ext cx="2173635" cy="6559843"/>
          </a:xfrm>
        </p:spPr>
        <p:txBody>
          <a:bodyPr vert="eaVert"/>
          <a:lstStyle/>
          <a:p>
            <a:r>
              <a:rPr lang="es-ES_tradnl"/>
              <a:t>Clic para editar título</a:t>
            </a:r>
            <a:endParaRPr lang="en-US" dirty="0"/>
          </a:p>
        </p:txBody>
      </p:sp>
      <p:sp>
        <p:nvSpPr>
          <p:cNvPr id="3" name="Vertical Text Placeholder 2"/>
          <p:cNvSpPr>
            <a:spLocks noGrp="1"/>
          </p:cNvSpPr>
          <p:nvPr>
            <p:ph type="body" orient="vert" idx="1"/>
          </p:nvPr>
        </p:nvSpPr>
        <p:spPr>
          <a:xfrm>
            <a:off x="693044" y="412118"/>
            <a:ext cx="6394896" cy="6559843"/>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0488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751713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7793" y="1929789"/>
            <a:ext cx="8694539" cy="3219895"/>
          </a:xfrm>
        </p:spPr>
        <p:txBody>
          <a:bodyPr anchor="b"/>
          <a:lstStyle>
            <a:lvl1pPr>
              <a:defRPr sz="6614"/>
            </a:lvl1pPr>
          </a:lstStyle>
          <a:p>
            <a:r>
              <a:rPr lang="es-ES_tradnl"/>
              <a:t>Clic para editar título</a:t>
            </a:r>
            <a:endParaRPr lang="en-US" dirty="0"/>
          </a:p>
        </p:txBody>
      </p:sp>
      <p:sp>
        <p:nvSpPr>
          <p:cNvPr id="3" name="Text Placeholder 2"/>
          <p:cNvSpPr>
            <a:spLocks noGrp="1"/>
          </p:cNvSpPr>
          <p:nvPr>
            <p:ph type="body" idx="1"/>
          </p:nvPr>
        </p:nvSpPr>
        <p:spPr>
          <a:xfrm>
            <a:off x="687793" y="5180145"/>
            <a:ext cx="8694539" cy="1693267"/>
          </a:xfrm>
        </p:spPr>
        <p:txBody>
          <a:bodyPr/>
          <a:lstStyle>
            <a:lvl1pPr marL="0" indent="0">
              <a:buNone/>
              <a:defRPr sz="2646">
                <a:solidFill>
                  <a:schemeClr val="tx1"/>
                </a:solidFill>
              </a:defRPr>
            </a:lvl1pPr>
            <a:lvl2pPr marL="504017" indent="0">
              <a:buNone/>
              <a:defRPr sz="2205">
                <a:solidFill>
                  <a:schemeClr val="tx1">
                    <a:tint val="75000"/>
                  </a:schemeClr>
                </a:solidFill>
              </a:defRPr>
            </a:lvl2pPr>
            <a:lvl3pPr marL="1008035" indent="0">
              <a:buNone/>
              <a:defRPr sz="1984">
                <a:solidFill>
                  <a:schemeClr val="tx1">
                    <a:tint val="75000"/>
                  </a:schemeClr>
                </a:solidFill>
              </a:defRPr>
            </a:lvl3pPr>
            <a:lvl4pPr marL="1512052" indent="0">
              <a:buNone/>
              <a:defRPr sz="1764">
                <a:solidFill>
                  <a:schemeClr val="tx1">
                    <a:tint val="75000"/>
                  </a:schemeClr>
                </a:solidFill>
              </a:defRPr>
            </a:lvl4pPr>
            <a:lvl5pPr marL="2016069" indent="0">
              <a:buNone/>
              <a:defRPr sz="1764">
                <a:solidFill>
                  <a:schemeClr val="tx1">
                    <a:tint val="75000"/>
                  </a:schemeClr>
                </a:solidFill>
              </a:defRPr>
            </a:lvl5pPr>
            <a:lvl6pPr marL="2520086" indent="0">
              <a:buNone/>
              <a:defRPr sz="1764">
                <a:solidFill>
                  <a:schemeClr val="tx1">
                    <a:tint val="75000"/>
                  </a:schemeClr>
                </a:solidFill>
              </a:defRPr>
            </a:lvl6pPr>
            <a:lvl7pPr marL="3024104" indent="0">
              <a:buNone/>
              <a:defRPr sz="1764">
                <a:solidFill>
                  <a:schemeClr val="tx1">
                    <a:tint val="75000"/>
                  </a:schemeClr>
                </a:solidFill>
              </a:defRPr>
            </a:lvl7pPr>
            <a:lvl8pPr marL="3528121" indent="0">
              <a:buNone/>
              <a:defRPr sz="1764">
                <a:solidFill>
                  <a:schemeClr val="tx1">
                    <a:tint val="75000"/>
                  </a:schemeClr>
                </a:solidFill>
              </a:defRPr>
            </a:lvl8pPr>
            <a:lvl9pPr marL="4032138" indent="0">
              <a:buNone/>
              <a:defRPr sz="1764">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99091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sz="half" idx="1"/>
          </p:nvPr>
        </p:nvSpPr>
        <p:spPr>
          <a:xfrm>
            <a:off x="693043"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5103316" y="2060590"/>
            <a:ext cx="4284266" cy="4911371"/>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140633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94356" y="412120"/>
            <a:ext cx="8694539" cy="1496168"/>
          </a:xfrm>
        </p:spPr>
        <p:txBody>
          <a:bodyPr/>
          <a:lstStyle/>
          <a:p>
            <a:r>
              <a:rPr lang="es-ES_tradnl"/>
              <a:t>Clic para editar título</a:t>
            </a:r>
            <a:endParaRPr lang="en-US" dirty="0"/>
          </a:p>
        </p:txBody>
      </p:sp>
      <p:sp>
        <p:nvSpPr>
          <p:cNvPr id="3" name="Text Placeholder 2"/>
          <p:cNvSpPr>
            <a:spLocks noGrp="1"/>
          </p:cNvSpPr>
          <p:nvPr>
            <p:ph type="body" idx="1"/>
          </p:nvPr>
        </p:nvSpPr>
        <p:spPr>
          <a:xfrm>
            <a:off x="694357" y="1897535"/>
            <a:ext cx="4264576"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4" name="Content Placeholder 3"/>
          <p:cNvSpPr>
            <a:spLocks noGrp="1"/>
          </p:cNvSpPr>
          <p:nvPr>
            <p:ph sz="half" idx="2"/>
          </p:nvPr>
        </p:nvSpPr>
        <p:spPr>
          <a:xfrm>
            <a:off x="694357" y="2827487"/>
            <a:ext cx="4264576"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5103317" y="1897535"/>
            <a:ext cx="4285579" cy="929953"/>
          </a:xfrm>
        </p:spPr>
        <p:txBody>
          <a:bodyPr anchor="b"/>
          <a:lstStyle>
            <a:lvl1pPr marL="0" indent="0">
              <a:buNone/>
              <a:defRPr sz="2646" b="1"/>
            </a:lvl1pPr>
            <a:lvl2pPr marL="504017" indent="0">
              <a:buNone/>
              <a:defRPr sz="2205" b="1"/>
            </a:lvl2pPr>
            <a:lvl3pPr marL="1008035" indent="0">
              <a:buNone/>
              <a:defRPr sz="1984" b="1"/>
            </a:lvl3pPr>
            <a:lvl4pPr marL="1512052" indent="0">
              <a:buNone/>
              <a:defRPr sz="1764" b="1"/>
            </a:lvl4pPr>
            <a:lvl5pPr marL="2016069" indent="0">
              <a:buNone/>
              <a:defRPr sz="1764" b="1"/>
            </a:lvl5pPr>
            <a:lvl6pPr marL="2520086" indent="0">
              <a:buNone/>
              <a:defRPr sz="1764" b="1"/>
            </a:lvl6pPr>
            <a:lvl7pPr marL="3024104" indent="0">
              <a:buNone/>
              <a:defRPr sz="1764" b="1"/>
            </a:lvl7pPr>
            <a:lvl8pPr marL="3528121" indent="0">
              <a:buNone/>
              <a:defRPr sz="1764" b="1"/>
            </a:lvl8pPr>
            <a:lvl9pPr marL="4032138" indent="0">
              <a:buNone/>
              <a:defRPr sz="1764" b="1"/>
            </a:lvl9pPr>
          </a:lstStyle>
          <a:p>
            <a:pPr lvl="0"/>
            <a:r>
              <a:rPr lang="es-ES_tradnl"/>
              <a:t>Haga clic para modificar el estilo de texto del patrón</a:t>
            </a:r>
          </a:p>
        </p:txBody>
      </p:sp>
      <p:sp>
        <p:nvSpPr>
          <p:cNvPr id="6" name="Content Placeholder 5"/>
          <p:cNvSpPr>
            <a:spLocks noGrp="1"/>
          </p:cNvSpPr>
          <p:nvPr>
            <p:ph sz="quarter" idx="4"/>
          </p:nvPr>
        </p:nvSpPr>
        <p:spPr>
          <a:xfrm>
            <a:off x="5103317" y="2827487"/>
            <a:ext cx="4285579" cy="415880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3443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Date Placeholder 2"/>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024060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455044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Content Placeholder 2"/>
          <p:cNvSpPr>
            <a:spLocks noGrp="1"/>
          </p:cNvSpPr>
          <p:nvPr>
            <p:ph idx="1"/>
          </p:nvPr>
        </p:nvSpPr>
        <p:spPr>
          <a:xfrm>
            <a:off x="4285579" y="1114512"/>
            <a:ext cx="5103316" cy="5500879"/>
          </a:xfrm>
        </p:spPr>
        <p:txBody>
          <a:bodyPr/>
          <a:lstStyle>
            <a:lvl1pPr>
              <a:defRPr sz="3528"/>
            </a:lvl1pPr>
            <a:lvl2pPr>
              <a:defRPr sz="3087"/>
            </a:lvl2pPr>
            <a:lvl3pPr>
              <a:defRPr sz="2646"/>
            </a:lvl3pPr>
            <a:lvl4pPr>
              <a:defRPr sz="2205"/>
            </a:lvl4pPr>
            <a:lvl5pPr>
              <a:defRPr sz="2205"/>
            </a:lvl5pPr>
            <a:lvl6pPr>
              <a:defRPr sz="2205"/>
            </a:lvl6pPr>
            <a:lvl7pPr>
              <a:defRPr sz="2205"/>
            </a:lvl7pPr>
            <a:lvl8pPr>
              <a:defRPr sz="2205"/>
            </a:lvl8pPr>
            <a:lvl9pPr>
              <a:defRPr sz="2205"/>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1537934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4356" y="516043"/>
            <a:ext cx="3251264" cy="1806152"/>
          </a:xfrm>
        </p:spPr>
        <p:txBody>
          <a:bodyPr anchor="b"/>
          <a:lstStyle>
            <a:lvl1pPr>
              <a:defRPr sz="3528"/>
            </a:lvl1pPr>
          </a:lstStyle>
          <a:p>
            <a:r>
              <a:rPr lang="es-ES_tradnl"/>
              <a:t>Clic para editar título</a:t>
            </a:r>
            <a:endParaRPr lang="en-US" dirty="0"/>
          </a:p>
        </p:txBody>
      </p:sp>
      <p:sp>
        <p:nvSpPr>
          <p:cNvPr id="3" name="Picture Placeholder 2"/>
          <p:cNvSpPr>
            <a:spLocks noGrp="1" noChangeAspect="1"/>
          </p:cNvSpPr>
          <p:nvPr>
            <p:ph type="pic" idx="1"/>
          </p:nvPr>
        </p:nvSpPr>
        <p:spPr>
          <a:xfrm>
            <a:off x="4285579" y="1114512"/>
            <a:ext cx="5103316" cy="5500879"/>
          </a:xfrm>
        </p:spPr>
        <p:txBody>
          <a:bodyPr anchor="t"/>
          <a:lstStyle>
            <a:lvl1pPr marL="0" indent="0">
              <a:buNone/>
              <a:defRPr sz="3528"/>
            </a:lvl1pPr>
            <a:lvl2pPr marL="504017" indent="0">
              <a:buNone/>
              <a:defRPr sz="3087"/>
            </a:lvl2pPr>
            <a:lvl3pPr marL="1008035" indent="0">
              <a:buNone/>
              <a:defRPr sz="2646"/>
            </a:lvl3pPr>
            <a:lvl4pPr marL="1512052" indent="0">
              <a:buNone/>
              <a:defRPr sz="2205"/>
            </a:lvl4pPr>
            <a:lvl5pPr marL="2016069" indent="0">
              <a:buNone/>
              <a:defRPr sz="2205"/>
            </a:lvl5pPr>
            <a:lvl6pPr marL="2520086" indent="0">
              <a:buNone/>
              <a:defRPr sz="2205"/>
            </a:lvl6pPr>
            <a:lvl7pPr marL="3024104" indent="0">
              <a:buNone/>
              <a:defRPr sz="2205"/>
            </a:lvl7pPr>
            <a:lvl8pPr marL="3528121" indent="0">
              <a:buNone/>
              <a:defRPr sz="2205"/>
            </a:lvl8pPr>
            <a:lvl9pPr marL="4032138" indent="0">
              <a:buNone/>
              <a:defRPr sz="2205"/>
            </a:lvl9pPr>
          </a:lstStyle>
          <a:p>
            <a:r>
              <a:rPr lang="es-ES_tradnl"/>
              <a:t>Arrastre la imagen al marcador de posición o haga clic en el icono para agregarla</a:t>
            </a:r>
            <a:endParaRPr lang="en-US" dirty="0"/>
          </a:p>
        </p:txBody>
      </p:sp>
      <p:sp>
        <p:nvSpPr>
          <p:cNvPr id="4" name="Text Placeholder 3"/>
          <p:cNvSpPr>
            <a:spLocks noGrp="1"/>
          </p:cNvSpPr>
          <p:nvPr>
            <p:ph type="body" sz="half" idx="2"/>
          </p:nvPr>
        </p:nvSpPr>
        <p:spPr>
          <a:xfrm>
            <a:off x="694356" y="2322195"/>
            <a:ext cx="3251264" cy="4302153"/>
          </a:xfrm>
        </p:spPr>
        <p:txBody>
          <a:bodyPr/>
          <a:lstStyle>
            <a:lvl1pPr marL="0" indent="0">
              <a:buNone/>
              <a:defRPr sz="1764"/>
            </a:lvl1pPr>
            <a:lvl2pPr marL="504017" indent="0">
              <a:buNone/>
              <a:defRPr sz="1543"/>
            </a:lvl2pPr>
            <a:lvl3pPr marL="1008035" indent="0">
              <a:buNone/>
              <a:defRPr sz="1323"/>
            </a:lvl3pPr>
            <a:lvl4pPr marL="1512052" indent="0">
              <a:buNone/>
              <a:defRPr sz="1102"/>
            </a:lvl4pPr>
            <a:lvl5pPr marL="2016069" indent="0">
              <a:buNone/>
              <a:defRPr sz="1102"/>
            </a:lvl5pPr>
            <a:lvl6pPr marL="2520086" indent="0">
              <a:buNone/>
              <a:defRPr sz="1102"/>
            </a:lvl6pPr>
            <a:lvl7pPr marL="3024104" indent="0">
              <a:buNone/>
              <a:defRPr sz="1102"/>
            </a:lvl7pPr>
            <a:lvl8pPr marL="3528121" indent="0">
              <a:buNone/>
              <a:defRPr sz="1102"/>
            </a:lvl8pPr>
            <a:lvl9pPr marL="4032138" indent="0">
              <a:buNone/>
              <a:defRPr sz="1102"/>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754AD3D8-53B9-CE4A-9EB2-007BCA2E6F53}" type="datetimeFigureOut">
              <a:rPr lang="es-ES_tradnl" smtClean="0"/>
              <a:t>13/02/2019</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94452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12120"/>
            <a:ext cx="8694539" cy="1496168"/>
          </a:xfrm>
          <a:prstGeom prst="rect">
            <a:avLst/>
          </a:prstGeom>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693043" y="2060590"/>
            <a:ext cx="8694539" cy="4911371"/>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693043" y="7174437"/>
            <a:ext cx="2268141" cy="412118"/>
          </a:xfrm>
          <a:prstGeom prst="rect">
            <a:avLst/>
          </a:prstGeom>
        </p:spPr>
        <p:txBody>
          <a:bodyPr vert="horz" lIns="91440" tIns="45720" rIns="91440" bIns="45720" rtlCol="0" anchor="ctr"/>
          <a:lstStyle>
            <a:lvl1pPr algn="l">
              <a:defRPr sz="1323">
                <a:solidFill>
                  <a:schemeClr val="tx1">
                    <a:tint val="75000"/>
                  </a:schemeClr>
                </a:solidFill>
              </a:defRPr>
            </a:lvl1pPr>
          </a:lstStyle>
          <a:p>
            <a:fld id="{754AD3D8-53B9-CE4A-9EB2-007BCA2E6F53}" type="datetimeFigureOut">
              <a:rPr lang="es-ES_tradnl" smtClean="0"/>
              <a:t>13/02/2019</a:t>
            </a:fld>
            <a:endParaRPr lang="es-ES_tradnl"/>
          </a:p>
        </p:txBody>
      </p:sp>
      <p:sp>
        <p:nvSpPr>
          <p:cNvPr id="5" name="Footer Placeholder 4"/>
          <p:cNvSpPr>
            <a:spLocks noGrp="1"/>
          </p:cNvSpPr>
          <p:nvPr>
            <p:ph type="ftr" sz="quarter" idx="3"/>
          </p:nvPr>
        </p:nvSpPr>
        <p:spPr>
          <a:xfrm>
            <a:off x="3339207" y="7174437"/>
            <a:ext cx="3402211" cy="412118"/>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7119441" y="7174437"/>
            <a:ext cx="2268141" cy="412118"/>
          </a:xfrm>
          <a:prstGeom prst="rect">
            <a:avLst/>
          </a:prstGeom>
        </p:spPr>
        <p:txBody>
          <a:bodyPr vert="horz" lIns="91440" tIns="45720" rIns="91440" bIns="45720" rtlCol="0" anchor="ctr"/>
          <a:lstStyle>
            <a:lvl1pPr algn="r">
              <a:defRPr sz="1323">
                <a:solidFill>
                  <a:schemeClr val="tx1">
                    <a:tint val="75000"/>
                  </a:schemeClr>
                </a:solidFill>
              </a:defRPr>
            </a:lvl1pPr>
          </a:lstStyle>
          <a:p>
            <a:fld id="{4709794E-19C1-924D-8A50-599EA828ECE3}" type="slidenum">
              <a:rPr lang="es-ES_tradnl" smtClean="0"/>
              <a:t>‹Nº›</a:t>
            </a:fld>
            <a:endParaRPr lang="es-ES_tradnl"/>
          </a:p>
        </p:txBody>
      </p:sp>
    </p:spTree>
    <p:extLst>
      <p:ext uri="{BB962C8B-B14F-4D97-AF65-F5344CB8AC3E}">
        <p14:creationId xmlns:p14="http://schemas.microsoft.com/office/powerpoint/2010/main" val="627465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p:titleStyle>
    <p:bodyStyle>
      <a:lvl1pPr marL="252009" indent="-252009" algn="l" defTabSz="1008035" rtl="0" eaLnBrk="1" latinLnBrk="0" hangingPunct="1">
        <a:lnSpc>
          <a:spcPct val="90000"/>
        </a:lnSpc>
        <a:spcBef>
          <a:spcPts val="1102"/>
        </a:spcBef>
        <a:buFont typeface="Arial" panose="020B0604020202020204" pitchFamily="34" charset="0"/>
        <a:buChar char="•"/>
        <a:defRPr sz="3087" kern="1200">
          <a:solidFill>
            <a:schemeClr val="tx1"/>
          </a:solidFill>
          <a:latin typeface="+mn-lt"/>
          <a:ea typeface="+mn-ea"/>
          <a:cs typeface="+mn-cs"/>
        </a:defRPr>
      </a:lvl1pPr>
      <a:lvl2pPr marL="756026" indent="-252009" algn="l" defTabSz="1008035"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60043" indent="-252009" algn="l" defTabSz="1008035"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406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8078"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2095"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112"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130"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147" indent="-252009" algn="l" defTabSz="100803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35" rtl="0" eaLnBrk="1" latinLnBrk="0" hangingPunct="1">
        <a:defRPr sz="1984" kern="1200">
          <a:solidFill>
            <a:schemeClr val="tx1"/>
          </a:solidFill>
          <a:latin typeface="+mn-lt"/>
          <a:ea typeface="+mn-ea"/>
          <a:cs typeface="+mn-cs"/>
        </a:defRPr>
      </a:lvl1pPr>
      <a:lvl2pPr marL="504017" algn="l" defTabSz="1008035" rtl="0" eaLnBrk="1" latinLnBrk="0" hangingPunct="1">
        <a:defRPr sz="1984" kern="1200">
          <a:solidFill>
            <a:schemeClr val="tx1"/>
          </a:solidFill>
          <a:latin typeface="+mn-lt"/>
          <a:ea typeface="+mn-ea"/>
          <a:cs typeface="+mn-cs"/>
        </a:defRPr>
      </a:lvl2pPr>
      <a:lvl3pPr marL="1008035" algn="l" defTabSz="1008035" rtl="0" eaLnBrk="1" latinLnBrk="0" hangingPunct="1">
        <a:defRPr sz="1984" kern="1200">
          <a:solidFill>
            <a:schemeClr val="tx1"/>
          </a:solidFill>
          <a:latin typeface="+mn-lt"/>
          <a:ea typeface="+mn-ea"/>
          <a:cs typeface="+mn-cs"/>
        </a:defRPr>
      </a:lvl3pPr>
      <a:lvl4pPr marL="1512052" algn="l" defTabSz="1008035" rtl="0" eaLnBrk="1" latinLnBrk="0" hangingPunct="1">
        <a:defRPr sz="1984" kern="1200">
          <a:solidFill>
            <a:schemeClr val="tx1"/>
          </a:solidFill>
          <a:latin typeface="+mn-lt"/>
          <a:ea typeface="+mn-ea"/>
          <a:cs typeface="+mn-cs"/>
        </a:defRPr>
      </a:lvl4pPr>
      <a:lvl5pPr marL="2016069" algn="l" defTabSz="1008035" rtl="0" eaLnBrk="1" latinLnBrk="0" hangingPunct="1">
        <a:defRPr sz="1984" kern="1200">
          <a:solidFill>
            <a:schemeClr val="tx1"/>
          </a:solidFill>
          <a:latin typeface="+mn-lt"/>
          <a:ea typeface="+mn-ea"/>
          <a:cs typeface="+mn-cs"/>
        </a:defRPr>
      </a:lvl5pPr>
      <a:lvl6pPr marL="2520086" algn="l" defTabSz="1008035" rtl="0" eaLnBrk="1" latinLnBrk="0" hangingPunct="1">
        <a:defRPr sz="1984" kern="1200">
          <a:solidFill>
            <a:schemeClr val="tx1"/>
          </a:solidFill>
          <a:latin typeface="+mn-lt"/>
          <a:ea typeface="+mn-ea"/>
          <a:cs typeface="+mn-cs"/>
        </a:defRPr>
      </a:lvl6pPr>
      <a:lvl7pPr marL="3024104" algn="l" defTabSz="1008035" rtl="0" eaLnBrk="1" latinLnBrk="0" hangingPunct="1">
        <a:defRPr sz="1984" kern="1200">
          <a:solidFill>
            <a:schemeClr val="tx1"/>
          </a:solidFill>
          <a:latin typeface="+mn-lt"/>
          <a:ea typeface="+mn-ea"/>
          <a:cs typeface="+mn-cs"/>
        </a:defRPr>
      </a:lvl7pPr>
      <a:lvl8pPr marL="3528121" algn="l" defTabSz="1008035" rtl="0" eaLnBrk="1" latinLnBrk="0" hangingPunct="1">
        <a:defRPr sz="1984" kern="1200">
          <a:solidFill>
            <a:schemeClr val="tx1"/>
          </a:solidFill>
          <a:latin typeface="+mn-lt"/>
          <a:ea typeface="+mn-ea"/>
          <a:cs typeface="+mn-cs"/>
        </a:defRPr>
      </a:lvl8pPr>
      <a:lvl9pPr marL="4032138" algn="l" defTabSz="100803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ersona, texto, interior&#10;&#10;&#10;&#10;Descripción generada automáticamente">
            <a:extLst>
              <a:ext uri="{FF2B5EF4-FFF2-40B4-BE49-F238E27FC236}">
                <a16:creationId xmlns:a16="http://schemas.microsoft.com/office/drawing/2014/main" id="{2A04419B-6BB4-3B49-824D-F0A49BD703B5}"/>
              </a:ext>
            </a:extLst>
          </p:cNvPr>
          <p:cNvPicPr>
            <a:picLocks noChangeAspect="1"/>
          </p:cNvPicPr>
          <p:nvPr/>
        </p:nvPicPr>
        <p:blipFill>
          <a:blip r:embed="rId2"/>
          <a:stretch>
            <a:fillRect/>
          </a:stretch>
        </p:blipFill>
        <p:spPr>
          <a:xfrm>
            <a:off x="0" y="0"/>
            <a:ext cx="10080625" cy="7740650"/>
          </a:xfrm>
          <a:prstGeom prst="rect">
            <a:avLst/>
          </a:prstGeom>
        </p:spPr>
      </p:pic>
      <p:sp>
        <p:nvSpPr>
          <p:cNvPr id="13" name="Título 1">
            <a:extLst>
              <a:ext uri="{FF2B5EF4-FFF2-40B4-BE49-F238E27FC236}">
                <a16:creationId xmlns:a16="http://schemas.microsoft.com/office/drawing/2014/main" id="{C76CE6E2-15DC-E048-A48E-8743117FB813}"/>
              </a:ext>
            </a:extLst>
          </p:cNvPr>
          <p:cNvSpPr>
            <a:spLocks noGrp="1"/>
          </p:cNvSpPr>
          <p:nvPr>
            <p:ph type="ctrTitle"/>
          </p:nvPr>
        </p:nvSpPr>
        <p:spPr>
          <a:xfrm>
            <a:off x="756047" y="4807686"/>
            <a:ext cx="8568531" cy="1398564"/>
          </a:xfrm>
        </p:spPr>
        <p:txBody>
          <a:bodyPr>
            <a:normAutofit fontScale="90000"/>
          </a:bodyPr>
          <a:lstStyle/>
          <a:p>
            <a:r>
              <a:rPr lang="es-ES_tradnl" sz="2400" b="1" dirty="0">
                <a:solidFill>
                  <a:schemeClr val="bg1"/>
                </a:solidFill>
              </a:rPr>
              <a:t>Clima organizacional y satisfacción laboral: estudio de una empresa maquiladora ubicada en el sureste de México</a:t>
            </a:r>
            <a:br>
              <a:rPr lang="es-ES_tradnl" sz="2400" b="1" dirty="0">
                <a:solidFill>
                  <a:schemeClr val="bg1"/>
                </a:solidFill>
              </a:rPr>
            </a:br>
            <a:r>
              <a:rPr lang="es-ES_tradnl" sz="2400" b="1" dirty="0">
                <a:solidFill>
                  <a:schemeClr val="bg1"/>
                </a:solidFill>
              </a:rPr>
              <a:t>Autor:</a:t>
            </a:r>
            <a:br>
              <a:rPr lang="es-ES_tradnl" sz="2400" b="1" dirty="0">
                <a:solidFill>
                  <a:schemeClr val="bg1"/>
                </a:solidFill>
              </a:rPr>
            </a:br>
            <a:r>
              <a:rPr lang="es-ES_tradnl" sz="2400" b="1" dirty="0">
                <a:solidFill>
                  <a:schemeClr val="bg1"/>
                </a:solidFill>
              </a:rPr>
              <a:t>Roger Manuel Patrón Cortés</a:t>
            </a:r>
          </a:p>
        </p:txBody>
      </p:sp>
    </p:spTree>
    <p:extLst>
      <p:ext uri="{BB962C8B-B14F-4D97-AF65-F5344CB8AC3E}">
        <p14:creationId xmlns:p14="http://schemas.microsoft.com/office/powerpoint/2010/main" val="1526174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845968"/>
          </a:xfrm>
        </p:spPr>
        <p:txBody>
          <a:bodyPr>
            <a:normAutofit/>
          </a:bodyPr>
          <a:lstStyle/>
          <a:p>
            <a:pPr algn="just"/>
            <a:endParaRPr lang="es-ES" sz="2400" dirty="0"/>
          </a:p>
          <a:p>
            <a:pPr algn="just"/>
            <a:endParaRPr lang="es-ES" sz="2400" dirty="0"/>
          </a:p>
          <a:p>
            <a:r>
              <a:rPr lang="es-ES" b="1" i="1" dirty="0"/>
              <a:t>Clima organizacional </a:t>
            </a:r>
          </a:p>
          <a:p>
            <a:endParaRPr lang="es-MX" dirty="0"/>
          </a:p>
          <a:p>
            <a:r>
              <a:rPr lang="es-ES" dirty="0"/>
              <a:t>La traducción al español del instrumento OCDQ-RS, fue sometida a la prueba </a:t>
            </a:r>
            <a:r>
              <a:rPr lang="es-ES" dirty="0" err="1"/>
              <a:t>Alpha</a:t>
            </a:r>
            <a:r>
              <a:rPr lang="es-ES" dirty="0"/>
              <a:t> de </a:t>
            </a:r>
            <a:r>
              <a:rPr lang="es-ES" dirty="0" err="1"/>
              <a:t>Crombach</a:t>
            </a:r>
            <a:r>
              <a:rPr lang="es-ES" dirty="0"/>
              <a:t> (Aguado, 2003). Los coeficientes de confiabilidad obtenidos en esta prueba para cada una de las dimensiones se presentan en la Tabla 1, junto con la percepción que los empleados tienen del clima organizacional.</a:t>
            </a:r>
            <a:endParaRPr lang="es-MX" dirty="0"/>
          </a:p>
        </p:txBody>
      </p:sp>
    </p:spTree>
    <p:extLst>
      <p:ext uri="{BB962C8B-B14F-4D97-AF65-F5344CB8AC3E}">
        <p14:creationId xmlns:p14="http://schemas.microsoft.com/office/powerpoint/2010/main" val="1916452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8" y="421106"/>
            <a:ext cx="6688790" cy="6845968"/>
          </a:xfrm>
        </p:spPr>
        <p:txBody>
          <a:bodyPr>
            <a:normAutofit/>
          </a:bodyPr>
          <a:lstStyle/>
          <a:p>
            <a:r>
              <a:rPr lang="es-ES" sz="2400" b="1" i="1" dirty="0"/>
              <a:t>Clima organizacional</a:t>
            </a:r>
          </a:p>
          <a:p>
            <a:r>
              <a:rPr lang="es-ES" sz="2400" i="1" dirty="0"/>
              <a:t>Dimensiones del clima organizacional de la maquiladora.</a:t>
            </a:r>
          </a:p>
          <a:p>
            <a:endParaRPr lang="es-ES" sz="2400" i="1" dirty="0"/>
          </a:p>
          <a:p>
            <a:endParaRPr lang="es-ES" sz="2400" i="1" dirty="0"/>
          </a:p>
          <a:p>
            <a:endParaRPr lang="es-ES" sz="2400" i="1" dirty="0"/>
          </a:p>
          <a:p>
            <a:endParaRPr lang="es-ES" sz="2400" i="1" dirty="0"/>
          </a:p>
          <a:p>
            <a:endParaRPr lang="es-ES" sz="2400" i="1" dirty="0"/>
          </a:p>
          <a:p>
            <a:endParaRPr lang="es-ES" sz="2400" i="1" dirty="0"/>
          </a:p>
          <a:p>
            <a:endParaRPr lang="es-ES" sz="2400" i="1" dirty="0"/>
          </a:p>
          <a:p>
            <a:endParaRPr lang="es-ES" sz="2400" i="1" dirty="0"/>
          </a:p>
          <a:p>
            <a:endParaRPr lang="es-ES" sz="2400" i="1" dirty="0"/>
          </a:p>
          <a:p>
            <a:r>
              <a:rPr lang="es-ES" sz="1400" dirty="0"/>
              <a:t>Nota. Elaborado a partir de los datos recolectados por los investigadores</a:t>
            </a:r>
            <a:r>
              <a:rPr lang="es-MX" sz="1400" dirty="0"/>
              <a:t> </a:t>
            </a:r>
            <a:r>
              <a:rPr lang="es-ES" sz="1400" i="1" dirty="0"/>
              <a:t> </a:t>
            </a:r>
            <a:endParaRPr lang="es-MX" sz="1400" dirty="0"/>
          </a:p>
        </p:txBody>
      </p:sp>
      <p:graphicFrame>
        <p:nvGraphicFramePr>
          <p:cNvPr id="2" name="Tabla 1"/>
          <p:cNvGraphicFramePr>
            <a:graphicFrameLocks noGrp="1"/>
          </p:cNvGraphicFramePr>
          <p:nvPr>
            <p:extLst/>
          </p:nvPr>
        </p:nvGraphicFramePr>
        <p:xfrm>
          <a:off x="2587559" y="1708483"/>
          <a:ext cx="6941452" cy="3843065"/>
        </p:xfrm>
        <a:graphic>
          <a:graphicData uri="http://schemas.openxmlformats.org/drawingml/2006/table">
            <a:tbl>
              <a:tblPr firstRow="1" bandRow="1">
                <a:tableStyleId>{5C22544A-7EE6-4342-B048-85BDC9FD1C3A}</a:tableStyleId>
              </a:tblPr>
              <a:tblGrid>
                <a:gridCol w="1549737">
                  <a:extLst>
                    <a:ext uri="{9D8B030D-6E8A-4147-A177-3AD203B41FA5}">
                      <a16:colId xmlns:a16="http://schemas.microsoft.com/office/drawing/2014/main" val="20000"/>
                    </a:ext>
                  </a:extLst>
                </a:gridCol>
                <a:gridCol w="1424691">
                  <a:extLst>
                    <a:ext uri="{9D8B030D-6E8A-4147-A177-3AD203B41FA5}">
                      <a16:colId xmlns:a16="http://schemas.microsoft.com/office/drawing/2014/main" val="20001"/>
                    </a:ext>
                  </a:extLst>
                </a:gridCol>
                <a:gridCol w="1067363">
                  <a:extLst>
                    <a:ext uri="{9D8B030D-6E8A-4147-A177-3AD203B41FA5}">
                      <a16:colId xmlns:a16="http://schemas.microsoft.com/office/drawing/2014/main" val="3064965491"/>
                    </a:ext>
                  </a:extLst>
                </a:gridCol>
                <a:gridCol w="1517265">
                  <a:extLst>
                    <a:ext uri="{9D8B030D-6E8A-4147-A177-3AD203B41FA5}">
                      <a16:colId xmlns:a16="http://schemas.microsoft.com/office/drawing/2014/main" val="20003"/>
                    </a:ext>
                  </a:extLst>
                </a:gridCol>
                <a:gridCol w="1382396">
                  <a:extLst>
                    <a:ext uri="{9D8B030D-6E8A-4147-A177-3AD203B41FA5}">
                      <a16:colId xmlns:a16="http://schemas.microsoft.com/office/drawing/2014/main" val="1834595132"/>
                    </a:ext>
                  </a:extLst>
                </a:gridCol>
              </a:tblGrid>
              <a:tr h="656442">
                <a:tc>
                  <a:txBody>
                    <a:bodyPr/>
                    <a:lstStyle/>
                    <a:p>
                      <a:pPr marL="0" marR="0" indent="0" algn="l" defTabSz="1008035" rtl="0" eaLnBrk="1" fontAlgn="auto" latinLnBrk="0" hangingPunct="1">
                        <a:lnSpc>
                          <a:spcPct val="100000"/>
                        </a:lnSpc>
                        <a:spcBef>
                          <a:spcPts val="0"/>
                        </a:spcBef>
                        <a:spcAft>
                          <a:spcPts val="0"/>
                        </a:spcAft>
                        <a:buClrTx/>
                        <a:buSzTx/>
                        <a:buFontTx/>
                        <a:buNone/>
                        <a:tabLst/>
                        <a:defRPr/>
                      </a:pPr>
                      <a:r>
                        <a:rPr lang="es-MX" sz="1800" baseline="0"/>
                        <a:t>Dimensiones</a:t>
                      </a:r>
                      <a:endParaRPr lang="es-MX" sz="1800"/>
                    </a:p>
                    <a:p>
                      <a:endParaRPr lang="es-ES_tradnl" sz="1800" dirty="0"/>
                    </a:p>
                  </a:txBody>
                  <a:tcPr/>
                </a:tc>
                <a:tc>
                  <a:txBody>
                    <a:bodyPr/>
                    <a:lstStyle/>
                    <a:p>
                      <a:pPr algn="ctr"/>
                      <a:r>
                        <a:rPr lang="es-ES_tradnl" sz="1800" dirty="0"/>
                        <a:t>Coeficiente Alfa</a:t>
                      </a:r>
                    </a:p>
                  </a:txBody>
                  <a:tcPr/>
                </a:tc>
                <a:tc>
                  <a:txBody>
                    <a:bodyPr/>
                    <a:lstStyle/>
                    <a:p>
                      <a:pPr algn="ctr"/>
                      <a:r>
                        <a:rPr lang="es-ES_tradnl" sz="1800" dirty="0"/>
                        <a:t>Media</a:t>
                      </a:r>
                    </a:p>
                  </a:txBody>
                  <a:tcPr/>
                </a:tc>
                <a:tc>
                  <a:txBody>
                    <a:bodyPr/>
                    <a:lstStyle/>
                    <a:p>
                      <a:pPr algn="ctr"/>
                      <a:r>
                        <a:rPr lang="es-ES_tradnl" sz="1800" dirty="0"/>
                        <a:t>Desviación estándar</a:t>
                      </a:r>
                    </a:p>
                  </a:txBody>
                  <a:tcPr/>
                </a:tc>
                <a:tc>
                  <a:txBody>
                    <a:bodyPr/>
                    <a:lstStyle/>
                    <a:p>
                      <a:pPr algn="ctr"/>
                      <a:r>
                        <a:rPr lang="es-ES_tradnl" sz="1800" dirty="0"/>
                        <a:t>Puntajes estándar</a:t>
                      </a:r>
                    </a:p>
                  </a:txBody>
                  <a:tcPr/>
                </a:tc>
                <a:extLst>
                  <a:ext uri="{0D108BD9-81ED-4DB2-BD59-A6C34878D82A}">
                    <a16:rowId xmlns:a16="http://schemas.microsoft.com/office/drawing/2014/main" val="10000"/>
                  </a:ext>
                </a:extLst>
              </a:tr>
              <a:tr h="941555">
                <a:tc>
                  <a:txBody>
                    <a:bodyPr/>
                    <a:lstStyle/>
                    <a:p>
                      <a:r>
                        <a:rPr lang="es-ES_tradnl" sz="1800" dirty="0"/>
                        <a:t>Apoyo</a:t>
                      </a:r>
                    </a:p>
                  </a:txBody>
                  <a:tcPr/>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.84</a:t>
                      </a:r>
                    </a:p>
                  </a:txBody>
                  <a:tcPr marL="68580" marR="68580"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16.05</a:t>
                      </a:r>
                    </a:p>
                  </a:txBody>
                  <a:tcPr marL="68580" marR="68580"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5.87</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419.88</a:t>
                      </a:r>
                    </a:p>
                  </a:txBody>
                  <a:tcPr marL="68580" marR="68580" marT="0" marB="0"/>
                </a:tc>
                <a:extLst>
                  <a:ext uri="{0D108BD9-81ED-4DB2-BD59-A6C34878D82A}">
                    <a16:rowId xmlns:a16="http://schemas.microsoft.com/office/drawing/2014/main" val="10001"/>
                  </a:ext>
                </a:extLst>
              </a:tr>
              <a:tr h="529542">
                <a:tc>
                  <a:txBody>
                    <a:bodyPr/>
                    <a:lstStyle/>
                    <a:p>
                      <a:r>
                        <a:rPr lang="es-ES_tradnl" sz="1800" dirty="0"/>
                        <a:t>Autoritarismo</a:t>
                      </a:r>
                    </a:p>
                  </a:txBody>
                  <a:tcPr/>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.68</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20.00</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5.29</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742.57</a:t>
                      </a:r>
                    </a:p>
                  </a:txBody>
                  <a:tcPr marL="68580" marR="68580" marT="0" marB="0"/>
                </a:tc>
                <a:extLst>
                  <a:ext uri="{0D108BD9-81ED-4DB2-BD59-A6C34878D82A}">
                    <a16:rowId xmlns:a16="http://schemas.microsoft.com/office/drawing/2014/main" val="10002"/>
                  </a:ext>
                </a:extLst>
              </a:tr>
              <a:tr h="656442">
                <a:tc>
                  <a:txBody>
                    <a:bodyPr/>
                    <a:lstStyle/>
                    <a:p>
                      <a:r>
                        <a:rPr lang="es-ES_tradnl" sz="1800" dirty="0"/>
                        <a:t>Compromiso</a:t>
                      </a:r>
                    </a:p>
                  </a:txBody>
                  <a:tcPr/>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.76</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22.70</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6.31</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216.35</a:t>
                      </a:r>
                    </a:p>
                  </a:txBody>
                  <a:tcPr marL="68580" marR="68580" marT="0" marB="0"/>
                </a:tc>
                <a:extLst>
                  <a:ext uri="{0D108BD9-81ED-4DB2-BD59-A6C34878D82A}">
                    <a16:rowId xmlns:a16="http://schemas.microsoft.com/office/drawing/2014/main" val="10003"/>
                  </a:ext>
                </a:extLst>
              </a:tr>
              <a:tr h="529542">
                <a:tc>
                  <a:txBody>
                    <a:bodyPr/>
                    <a:lstStyle/>
                    <a:p>
                      <a:r>
                        <a:rPr lang="es-ES_tradnl" sz="1800" dirty="0"/>
                        <a:t>Frustración </a:t>
                      </a:r>
                    </a:p>
                  </a:txBody>
                  <a:tcPr/>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.72</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8.64</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2.76</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313.99</a:t>
                      </a:r>
                    </a:p>
                  </a:txBody>
                  <a:tcPr marL="68580" marR="68580" marT="0" marB="0"/>
                </a:tc>
                <a:extLst>
                  <a:ext uri="{0D108BD9-81ED-4DB2-BD59-A6C34878D82A}">
                    <a16:rowId xmlns:a16="http://schemas.microsoft.com/office/drawing/2014/main" val="10004"/>
                  </a:ext>
                </a:extLst>
              </a:tr>
              <a:tr h="529542">
                <a:tc>
                  <a:txBody>
                    <a:bodyPr/>
                    <a:lstStyle/>
                    <a:p>
                      <a:r>
                        <a:rPr lang="es-ES_tradnl" sz="1800" dirty="0"/>
                        <a:t>Intimidad</a:t>
                      </a:r>
                    </a:p>
                  </a:txBody>
                  <a:tcPr/>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.62</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8.64</a:t>
                      </a:r>
                    </a:p>
                  </a:txBody>
                  <a:tcPr marL="68580" marR="68580" marT="0" marB="0"/>
                </a:tc>
                <a:tc>
                  <a:txBody>
                    <a:bodyPr/>
                    <a:lstStyle/>
                    <a:p>
                      <a:pPr indent="450215" algn="just">
                        <a:lnSpc>
                          <a:spcPct val="150000"/>
                        </a:lnSpc>
                        <a:spcAft>
                          <a:spcPts val="0"/>
                        </a:spcAft>
                      </a:pPr>
                      <a:r>
                        <a:rPr lang="es-MX" sz="1200">
                          <a:effectLst/>
                          <a:latin typeface="Times New Roman" panose="02020603050405020304" pitchFamily="18" charset="0"/>
                          <a:ea typeface="Times New Roman" panose="02020603050405020304" pitchFamily="18" charset="0"/>
                        </a:rPr>
                        <a:t>4.42</a:t>
                      </a:r>
                    </a:p>
                  </a:txBody>
                  <a:tcPr marL="68580" marR="68580"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483.37</a:t>
                      </a: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580823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845968"/>
          </a:xfrm>
        </p:spPr>
        <p:txBody>
          <a:bodyPr>
            <a:noAutofit/>
          </a:bodyPr>
          <a:lstStyle/>
          <a:p>
            <a:r>
              <a:rPr lang="es-ES" sz="2000" dirty="0"/>
              <a:t>En la Tabla 1, se observa que las puntuaciones otorgadas por los empleados, en relación con la conducta de los gerentes y administradores, arrojaron una tendencia al bajo apoyo (419.88), y alto autoritarismo (742.57). Esto significa que los empleados reciben poco apoyo y también son supervisados de manera rígida y dominante. </a:t>
            </a:r>
          </a:p>
          <a:p>
            <a:r>
              <a:rPr lang="es-ES" sz="2000" dirty="0"/>
              <a:t>Con relación a las dimensiones de la conducta de los empleados, éstas indican que los trabajadores poseen un bajo compromiso (216.35), una baja frustración (313.99), y existe una relación de cierta intimidad (483.37) entre ellos. Con base en lo anterior, se puede inferir que se encuentran poco orgullosos de la maquiladora, les falta apoyarse y disfrutar más su trabajo. Sin embargo, existe respeto entre ellos y no están saturados de trabajo, además de que existen ciertas relaciones sociales entre ellos. </a:t>
            </a:r>
            <a:endParaRPr lang="es-MX" sz="2000" dirty="0"/>
          </a:p>
          <a:p>
            <a:r>
              <a:rPr lang="es-ES" sz="2000" dirty="0"/>
              <a:t>Se determinó el índice de apertura del clima organizacional = (225.00) + (1000 – 470.23) + (200.75) + (1000 – 549.62) / 4 = 394.91</a:t>
            </a:r>
            <a:endParaRPr lang="es-MX" sz="2000" dirty="0"/>
          </a:p>
          <a:p>
            <a:r>
              <a:rPr lang="es-ES" sz="2000" dirty="0"/>
              <a:t>De acuerdo con Hoy, </a:t>
            </a:r>
            <a:r>
              <a:rPr lang="es-ES" sz="2000" dirty="0" err="1"/>
              <a:t>Tarter</a:t>
            </a:r>
            <a:r>
              <a:rPr lang="es-ES" sz="2000" dirty="0"/>
              <a:t> y </a:t>
            </a:r>
            <a:r>
              <a:rPr lang="es-ES" sz="2000" dirty="0" err="1"/>
              <a:t>Kottkamp</a:t>
            </a:r>
            <a:r>
              <a:rPr lang="es-ES" sz="2000" dirty="0"/>
              <a:t> (1991), este resultado corresponde a un clima con índice de apertura cerrado.</a:t>
            </a:r>
            <a:endParaRPr lang="es-MX" sz="2000" dirty="0"/>
          </a:p>
        </p:txBody>
      </p:sp>
    </p:spTree>
    <p:extLst>
      <p:ext uri="{BB962C8B-B14F-4D97-AF65-F5344CB8AC3E}">
        <p14:creationId xmlns:p14="http://schemas.microsoft.com/office/powerpoint/2010/main" val="2413907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845968"/>
          </a:xfrm>
        </p:spPr>
        <p:txBody>
          <a:bodyPr>
            <a:normAutofit/>
          </a:bodyPr>
          <a:lstStyle/>
          <a:p>
            <a:r>
              <a:rPr lang="es-MX" sz="1800" b="1" i="1" dirty="0"/>
              <a:t>Satisfacción Laboral </a:t>
            </a:r>
            <a:endParaRPr lang="es-MX" sz="1800" dirty="0"/>
          </a:p>
          <a:p>
            <a:r>
              <a:rPr lang="es-MX" sz="1800" dirty="0"/>
              <a:t>Tabla 1</a:t>
            </a:r>
          </a:p>
          <a:p>
            <a:r>
              <a:rPr lang="es-MX" sz="1800" i="1" dirty="0"/>
              <a:t>Escalas de necesidades y satisfacción general del personal</a:t>
            </a:r>
          </a:p>
          <a:p>
            <a:endParaRPr lang="es-MX" sz="1400" i="1" dirty="0"/>
          </a:p>
          <a:p>
            <a:endParaRPr lang="es-MX" sz="1400" i="1" dirty="0"/>
          </a:p>
          <a:p>
            <a:endParaRPr lang="es-MX" sz="1400" i="1" dirty="0"/>
          </a:p>
          <a:p>
            <a:pPr marL="0" indent="0">
              <a:buNone/>
            </a:pPr>
            <a:endParaRPr lang="es-MX" sz="1400" i="1" dirty="0"/>
          </a:p>
          <a:p>
            <a:endParaRPr lang="es-MX" sz="1400" i="1" dirty="0"/>
          </a:p>
          <a:p>
            <a:endParaRPr lang="es-MX" sz="1400" i="1" dirty="0"/>
          </a:p>
          <a:p>
            <a:endParaRPr lang="es-MX" sz="1400" i="1" dirty="0"/>
          </a:p>
          <a:p>
            <a:endParaRPr lang="es-MX" sz="1400" i="1" dirty="0"/>
          </a:p>
          <a:p>
            <a:endParaRPr lang="es-MX" sz="1400" i="1" dirty="0"/>
          </a:p>
          <a:p>
            <a:endParaRPr lang="es-MX" sz="1400" i="1" dirty="0"/>
          </a:p>
          <a:p>
            <a:endParaRPr lang="es-MX" sz="1400" i="1" dirty="0"/>
          </a:p>
          <a:p>
            <a:endParaRPr lang="es-MX" sz="1400" i="1" dirty="0"/>
          </a:p>
          <a:p>
            <a:endParaRPr lang="es-MX" sz="1400" i="1" dirty="0"/>
          </a:p>
          <a:p>
            <a:endParaRPr lang="es-MX" sz="1400" i="1" dirty="0"/>
          </a:p>
          <a:p>
            <a:endParaRPr lang="es-MX" sz="1400" i="1" dirty="0"/>
          </a:p>
          <a:p>
            <a:endParaRPr lang="es-MX" sz="1200" i="1" dirty="0"/>
          </a:p>
          <a:p>
            <a:pPr marL="0" indent="0">
              <a:buNone/>
            </a:pPr>
            <a:r>
              <a:rPr lang="es-ES" sz="1400" dirty="0"/>
              <a:t>      Nota. Elaborado a partir de los datos recolectados por los investigadores</a:t>
            </a:r>
            <a:r>
              <a:rPr lang="es-MX" sz="1400" dirty="0"/>
              <a:t> </a:t>
            </a:r>
          </a:p>
          <a:p>
            <a:pPr marL="0" indent="0">
              <a:buNone/>
            </a:pPr>
            <a:endParaRPr lang="es-MX" sz="1400" dirty="0"/>
          </a:p>
        </p:txBody>
      </p:sp>
      <p:graphicFrame>
        <p:nvGraphicFramePr>
          <p:cNvPr id="2" name="Tabla 1"/>
          <p:cNvGraphicFramePr>
            <a:graphicFrameLocks noGrp="1"/>
          </p:cNvGraphicFramePr>
          <p:nvPr>
            <p:extLst/>
          </p:nvPr>
        </p:nvGraphicFramePr>
        <p:xfrm>
          <a:off x="2815389" y="1576137"/>
          <a:ext cx="6316578" cy="5003007"/>
        </p:xfrm>
        <a:graphic>
          <a:graphicData uri="http://schemas.openxmlformats.org/drawingml/2006/table">
            <a:tbl>
              <a:tblPr firstRow="1" bandRow="1">
                <a:tableStyleId>{5C22544A-7EE6-4342-B048-85BDC9FD1C3A}</a:tableStyleId>
              </a:tblPr>
              <a:tblGrid>
                <a:gridCol w="1795009">
                  <a:extLst>
                    <a:ext uri="{9D8B030D-6E8A-4147-A177-3AD203B41FA5}">
                      <a16:colId xmlns:a16="http://schemas.microsoft.com/office/drawing/2014/main" val="20000"/>
                    </a:ext>
                  </a:extLst>
                </a:gridCol>
                <a:gridCol w="1216567">
                  <a:extLst>
                    <a:ext uri="{9D8B030D-6E8A-4147-A177-3AD203B41FA5}">
                      <a16:colId xmlns:a16="http://schemas.microsoft.com/office/drawing/2014/main" val="3064965491"/>
                    </a:ext>
                  </a:extLst>
                </a:gridCol>
                <a:gridCol w="1729362">
                  <a:extLst>
                    <a:ext uri="{9D8B030D-6E8A-4147-A177-3AD203B41FA5}">
                      <a16:colId xmlns:a16="http://schemas.microsoft.com/office/drawing/2014/main" val="20003"/>
                    </a:ext>
                  </a:extLst>
                </a:gridCol>
                <a:gridCol w="1575640">
                  <a:extLst>
                    <a:ext uri="{9D8B030D-6E8A-4147-A177-3AD203B41FA5}">
                      <a16:colId xmlns:a16="http://schemas.microsoft.com/office/drawing/2014/main" val="1834595132"/>
                    </a:ext>
                  </a:extLst>
                </a:gridCol>
              </a:tblGrid>
              <a:tr h="637674">
                <a:tc>
                  <a:txBody>
                    <a:bodyPr/>
                    <a:lstStyle/>
                    <a:p>
                      <a:pPr marL="0" marR="0" indent="0" algn="l" defTabSz="1008035" rtl="0" eaLnBrk="1" fontAlgn="auto" latinLnBrk="0" hangingPunct="1">
                        <a:lnSpc>
                          <a:spcPct val="100000"/>
                        </a:lnSpc>
                        <a:spcBef>
                          <a:spcPts val="0"/>
                        </a:spcBef>
                        <a:spcAft>
                          <a:spcPts val="0"/>
                        </a:spcAft>
                        <a:buClrTx/>
                        <a:buSzTx/>
                        <a:buFontTx/>
                        <a:buNone/>
                        <a:tabLst/>
                        <a:defRPr/>
                      </a:pPr>
                      <a:r>
                        <a:rPr lang="es-MX" sz="1800" baseline="0" dirty="0"/>
                        <a:t>Escala</a:t>
                      </a:r>
                      <a:endParaRPr lang="es-MX" sz="1800" dirty="0"/>
                    </a:p>
                    <a:p>
                      <a:endParaRPr lang="es-ES_tradnl" sz="1800" dirty="0"/>
                    </a:p>
                  </a:txBody>
                  <a:tcPr marL="100584" marR="100584"/>
                </a:tc>
                <a:tc>
                  <a:txBody>
                    <a:bodyPr/>
                    <a:lstStyle/>
                    <a:p>
                      <a:pPr algn="ctr"/>
                      <a:r>
                        <a:rPr lang="es-ES_tradnl" sz="1800" dirty="0"/>
                        <a:t>N</a:t>
                      </a:r>
                    </a:p>
                  </a:txBody>
                  <a:tcPr marL="100584" marR="100584"/>
                </a:tc>
                <a:tc>
                  <a:txBody>
                    <a:bodyPr/>
                    <a:lstStyle/>
                    <a:p>
                      <a:pPr algn="ctr"/>
                      <a:r>
                        <a:rPr lang="es-ES_tradnl" sz="1800" dirty="0"/>
                        <a:t>Media</a:t>
                      </a:r>
                    </a:p>
                  </a:txBody>
                  <a:tcPr marL="100584" marR="100584"/>
                </a:tc>
                <a:tc>
                  <a:txBody>
                    <a:bodyPr/>
                    <a:lstStyle/>
                    <a:p>
                      <a:pPr algn="ctr"/>
                      <a:r>
                        <a:rPr lang="es-ES_tradnl" sz="1800" dirty="0"/>
                        <a:t>Desviación estándar</a:t>
                      </a:r>
                    </a:p>
                  </a:txBody>
                  <a:tcPr marL="100584" marR="100584"/>
                </a:tc>
                <a:extLst>
                  <a:ext uri="{0D108BD9-81ED-4DB2-BD59-A6C34878D82A}">
                    <a16:rowId xmlns:a16="http://schemas.microsoft.com/office/drawing/2014/main" val="10000"/>
                  </a:ext>
                </a:extLst>
              </a:tr>
              <a:tr h="674116">
                <a:tc>
                  <a:txBody>
                    <a:bodyPr/>
                    <a:lstStyle/>
                    <a:p>
                      <a:r>
                        <a:rPr lang="es-ES_tradnl" sz="1800" dirty="0"/>
                        <a:t>Seguridad</a:t>
                      </a:r>
                    </a:p>
                  </a:txBody>
                  <a:tcPr marL="100584" marR="100584"/>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210</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4.00</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.70</a:t>
                      </a:r>
                    </a:p>
                  </a:txBody>
                  <a:tcPr marL="75438" marR="75438" marT="0" marB="0"/>
                </a:tc>
                <a:extLst>
                  <a:ext uri="{0D108BD9-81ED-4DB2-BD59-A6C34878D82A}">
                    <a16:rowId xmlns:a16="http://schemas.microsoft.com/office/drawing/2014/main" val="2078250698"/>
                  </a:ext>
                </a:extLst>
              </a:tr>
              <a:tr h="505326">
                <a:tc>
                  <a:txBody>
                    <a:bodyPr/>
                    <a:lstStyle/>
                    <a:p>
                      <a:r>
                        <a:rPr lang="es-ES_tradnl" sz="1800" dirty="0"/>
                        <a:t>Utilización de habilidades</a:t>
                      </a:r>
                    </a:p>
                  </a:txBody>
                  <a:tcPr marL="100584" marR="100584"/>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210</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4.00</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.79</a:t>
                      </a:r>
                    </a:p>
                  </a:txBody>
                  <a:tcPr marL="75438" marR="75438" marT="0" marB="0"/>
                </a:tc>
                <a:extLst>
                  <a:ext uri="{0D108BD9-81ED-4DB2-BD59-A6C34878D82A}">
                    <a16:rowId xmlns:a16="http://schemas.microsoft.com/office/drawing/2014/main" val="3055339972"/>
                  </a:ext>
                </a:extLst>
              </a:tr>
              <a:tr h="649705">
                <a:tc>
                  <a:txBody>
                    <a:bodyPr/>
                    <a:lstStyle/>
                    <a:p>
                      <a:r>
                        <a:rPr lang="es-ES_tradnl" sz="1800" dirty="0"/>
                        <a:t>Logro</a:t>
                      </a:r>
                    </a:p>
                  </a:txBody>
                  <a:tcPr marL="100584" marR="100584"/>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210</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3.94</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.14</a:t>
                      </a:r>
                    </a:p>
                  </a:txBody>
                  <a:tcPr marL="75438" marR="75438" marT="0" marB="0"/>
                </a:tc>
                <a:extLst>
                  <a:ext uri="{0D108BD9-81ED-4DB2-BD59-A6C34878D82A}">
                    <a16:rowId xmlns:a16="http://schemas.microsoft.com/office/drawing/2014/main" val="10001"/>
                  </a:ext>
                </a:extLst>
              </a:tr>
              <a:tr h="648258">
                <a:tc>
                  <a:txBody>
                    <a:bodyPr/>
                    <a:lstStyle/>
                    <a:p>
                      <a:r>
                        <a:rPr lang="es-ES_tradnl" sz="1800" dirty="0"/>
                        <a:t>Independencia</a:t>
                      </a:r>
                    </a:p>
                  </a:txBody>
                  <a:tcPr marL="100584" marR="100584"/>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210</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2.82</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.13</a:t>
                      </a:r>
                    </a:p>
                  </a:txBody>
                  <a:tcPr marL="75438" marR="75438" marT="0" marB="0"/>
                </a:tc>
                <a:extLst>
                  <a:ext uri="{0D108BD9-81ED-4DB2-BD59-A6C34878D82A}">
                    <a16:rowId xmlns:a16="http://schemas.microsoft.com/office/drawing/2014/main" val="10002"/>
                  </a:ext>
                </a:extLst>
              </a:tr>
              <a:tr h="648258">
                <a:tc>
                  <a:txBody>
                    <a:bodyPr/>
                    <a:lstStyle/>
                    <a:p>
                      <a:r>
                        <a:rPr lang="es-ES_tradnl" sz="1800" dirty="0"/>
                        <a:t>variedad</a:t>
                      </a:r>
                    </a:p>
                  </a:txBody>
                  <a:tcPr marL="100584" marR="100584"/>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210</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2.82</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.28</a:t>
                      </a:r>
                    </a:p>
                  </a:txBody>
                  <a:tcPr marL="75438" marR="75438" marT="0" marB="0"/>
                </a:tc>
                <a:extLst>
                  <a:ext uri="{0D108BD9-81ED-4DB2-BD59-A6C34878D82A}">
                    <a16:rowId xmlns:a16="http://schemas.microsoft.com/office/drawing/2014/main" val="10003"/>
                  </a:ext>
                </a:extLst>
              </a:tr>
              <a:tr h="462430">
                <a:tc>
                  <a:txBody>
                    <a:bodyPr/>
                    <a:lstStyle/>
                    <a:p>
                      <a:r>
                        <a:rPr lang="es-ES_tradnl" sz="1800" dirty="0"/>
                        <a:t> Creatividad</a:t>
                      </a:r>
                    </a:p>
                  </a:txBody>
                  <a:tcPr marL="100584" marR="100584"/>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210</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2.82</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.39</a:t>
                      </a:r>
                    </a:p>
                  </a:txBody>
                  <a:tcPr marL="75438" marR="75438" marT="0" marB="0"/>
                </a:tc>
                <a:extLst>
                  <a:ext uri="{0D108BD9-81ED-4DB2-BD59-A6C34878D82A}">
                    <a16:rowId xmlns:a16="http://schemas.microsoft.com/office/drawing/2014/main" val="10004"/>
                  </a:ext>
                </a:extLst>
              </a:tr>
              <a:tr h="462430">
                <a:tc>
                  <a:txBody>
                    <a:bodyPr/>
                    <a:lstStyle/>
                    <a:p>
                      <a:r>
                        <a:rPr lang="es-ES_tradnl" sz="1800" dirty="0"/>
                        <a:t>Satisfacción </a:t>
                      </a:r>
                    </a:p>
                    <a:p>
                      <a:r>
                        <a:rPr lang="es-ES_tradnl" sz="1800" dirty="0"/>
                        <a:t>General</a:t>
                      </a:r>
                    </a:p>
                  </a:txBody>
                  <a:tcPr marL="100584" marR="100584"/>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210</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3.39</a:t>
                      </a:r>
                    </a:p>
                  </a:txBody>
                  <a:tcPr marL="75438" marR="75438" marT="0" marB="0"/>
                </a:tc>
                <a:tc>
                  <a:txBody>
                    <a:bodyPr/>
                    <a:lstStyle/>
                    <a:p>
                      <a:pPr indent="450215" algn="just">
                        <a:lnSpc>
                          <a:spcPct val="150000"/>
                        </a:lnSpc>
                        <a:spcAft>
                          <a:spcPts val="0"/>
                        </a:spcAft>
                      </a:pPr>
                      <a:r>
                        <a:rPr lang="es-MX" sz="1200" dirty="0">
                          <a:effectLst/>
                          <a:latin typeface="Times New Roman" panose="02020603050405020304" pitchFamily="18" charset="0"/>
                          <a:ea typeface="Times New Roman" panose="02020603050405020304" pitchFamily="18" charset="0"/>
                        </a:rPr>
                        <a:t>.63</a:t>
                      </a:r>
                    </a:p>
                  </a:txBody>
                  <a:tcPr marL="75438" marR="75438"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75225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845968"/>
          </a:xfrm>
        </p:spPr>
        <p:txBody>
          <a:bodyPr>
            <a:normAutofit/>
          </a:bodyPr>
          <a:lstStyle/>
          <a:p>
            <a:endParaRPr lang="es-MX" sz="2400" dirty="0"/>
          </a:p>
          <a:p>
            <a:endParaRPr lang="es-MX" sz="2400" dirty="0"/>
          </a:p>
          <a:p>
            <a:r>
              <a:rPr lang="es-MX" sz="2400" dirty="0"/>
              <a:t>En la Tabla 2, se observan las necesidades psicológicas que resultaron estar siendo satisfechas en mayor y menor grado en la empresa maquiladora. </a:t>
            </a:r>
          </a:p>
          <a:p>
            <a:r>
              <a:rPr lang="es-MX" sz="2400" dirty="0"/>
              <a:t>Se encontró que el personal está muy satisfecho en las escalas: a) seguridad 4.00), b) utilización de habilidades (4.00), y c) logro (3.94). </a:t>
            </a:r>
          </a:p>
          <a:p>
            <a:r>
              <a:rPr lang="es-MX" sz="2400" dirty="0"/>
              <a:t>Por otra parte, los empleados indicaron poca satisfacción con: a) independencia (2.82), b) variedad (2.82), y c) creatividad (2.82). </a:t>
            </a:r>
          </a:p>
          <a:p>
            <a:r>
              <a:rPr lang="es-MX" sz="2400" dirty="0"/>
              <a:t>Con relación a la satisfacción general, el resultado fue que el personal se encuentra satisfecho (3.39). </a:t>
            </a:r>
          </a:p>
        </p:txBody>
      </p:sp>
    </p:spTree>
    <p:extLst>
      <p:ext uri="{BB962C8B-B14F-4D97-AF65-F5344CB8AC3E}">
        <p14:creationId xmlns:p14="http://schemas.microsoft.com/office/powerpoint/2010/main" val="426265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845968"/>
          </a:xfrm>
        </p:spPr>
        <p:txBody>
          <a:bodyPr>
            <a:normAutofit fontScale="92500"/>
          </a:bodyPr>
          <a:lstStyle/>
          <a:p>
            <a:endParaRPr lang="es-MX" sz="2400" dirty="0"/>
          </a:p>
          <a:p>
            <a:r>
              <a:rPr lang="es-MX" sz="2600" b="1" i="1" dirty="0"/>
              <a:t>Correlación</a:t>
            </a:r>
            <a:endParaRPr lang="es-MX" sz="2600" dirty="0"/>
          </a:p>
          <a:p>
            <a:endParaRPr lang="es-MX" sz="2600" dirty="0"/>
          </a:p>
          <a:p>
            <a:r>
              <a:rPr lang="es-MX" sz="2600" dirty="0"/>
              <a:t>Utilizando el paquete estadístico SPSS versión 17.0 para Windows se procedió a comprobar la hipótesis del estudio, la cual plantea si existe relación significativa, entre el grado de apertura del clima organizacional y el grado de satisfacción laboral del personal de la maquiladora. </a:t>
            </a:r>
          </a:p>
          <a:p>
            <a:r>
              <a:rPr lang="es-MX" sz="2600" dirty="0"/>
              <a:t>Se utilizó el análisis de correlación de Pearson, y se obtuvo un valor de r = .120, por lo que no se encontró diferencia significativa en el nivel de significación de 0.05, entre clima organizacional y satisfacción laboral, por tanto, fue aceptada la hipótesis nula: Ho.1. No existe relación significativa entre el grado de apertura del clima organizacional y el grado de satisfacción laboral del personal de la maquiladora. </a:t>
            </a:r>
          </a:p>
        </p:txBody>
      </p:sp>
    </p:spTree>
    <p:extLst>
      <p:ext uri="{BB962C8B-B14F-4D97-AF65-F5344CB8AC3E}">
        <p14:creationId xmlns:p14="http://schemas.microsoft.com/office/powerpoint/2010/main" val="1325894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845968"/>
          </a:xfrm>
        </p:spPr>
        <p:txBody>
          <a:bodyPr>
            <a:normAutofit fontScale="92500"/>
          </a:bodyPr>
          <a:lstStyle/>
          <a:p>
            <a:endParaRPr lang="es-MX" sz="2400" dirty="0"/>
          </a:p>
          <a:p>
            <a:r>
              <a:rPr lang="es-MX" sz="2600" b="1" i="1" dirty="0"/>
              <a:t>Correlación</a:t>
            </a:r>
            <a:endParaRPr lang="es-MX" sz="2600" dirty="0"/>
          </a:p>
          <a:p>
            <a:endParaRPr lang="es-MX" sz="2600" dirty="0"/>
          </a:p>
          <a:p>
            <a:r>
              <a:rPr lang="es-MX" sz="2600" dirty="0"/>
              <a:t>Utilizando el paquete estadístico SPSS versión 17.0 para Windows se procedió a comprobar la hipótesis del estudio, la cual plantea si existe relación significativa, entre el grado de apertura del clima organizacional y el grado de satisfacción laboral del personal de la maquiladora. </a:t>
            </a:r>
          </a:p>
          <a:p>
            <a:r>
              <a:rPr lang="es-MX" sz="2600" dirty="0"/>
              <a:t>Se utilizó el análisis de correlación de Pearson, y se obtuvo un valor de r = .120, por lo que no se encontró diferencia significativa en el nivel de significación de 0.05, entre clima organizacional y satisfacción laboral, por tanto, fue aceptada la hipótesis nula: Ho.1. No existe relación significativa entre el grado de apertura del clima organizacional y el grado de satisfacción laboral del personal de la maquiladora. </a:t>
            </a:r>
          </a:p>
        </p:txBody>
      </p:sp>
      <p:pic>
        <p:nvPicPr>
          <p:cNvPr id="3" name="Imagen 2" descr="Imagen que contiene persona, ropa, interior, pared&#10;&#10;&#10;&#10;Descripción generada automáticamente">
            <a:extLst>
              <a:ext uri="{FF2B5EF4-FFF2-40B4-BE49-F238E27FC236}">
                <a16:creationId xmlns:a16="http://schemas.microsoft.com/office/drawing/2014/main" id="{AE80781F-19A3-614A-9F12-9BBE798B7DCF}"/>
              </a:ext>
            </a:extLst>
          </p:cNvPr>
          <p:cNvPicPr>
            <a:picLocks noChangeAspect="1"/>
          </p:cNvPicPr>
          <p:nvPr/>
        </p:nvPicPr>
        <p:blipFill>
          <a:blip r:embed="rId2"/>
          <a:stretch>
            <a:fillRect/>
          </a:stretch>
        </p:blipFill>
        <p:spPr>
          <a:xfrm>
            <a:off x="0" y="0"/>
            <a:ext cx="10080625" cy="7740650"/>
          </a:xfrm>
          <a:prstGeom prst="rect">
            <a:avLst/>
          </a:prstGeom>
        </p:spPr>
      </p:pic>
      <p:sp>
        <p:nvSpPr>
          <p:cNvPr id="5" name="Título 1">
            <a:extLst>
              <a:ext uri="{FF2B5EF4-FFF2-40B4-BE49-F238E27FC236}">
                <a16:creationId xmlns:a16="http://schemas.microsoft.com/office/drawing/2014/main" id="{8DDE15AB-F247-0D4A-8AB0-D9BB89EDCA6A}"/>
              </a:ext>
            </a:extLst>
          </p:cNvPr>
          <p:cNvSpPr>
            <a:spLocks noGrp="1"/>
          </p:cNvSpPr>
          <p:nvPr>
            <p:ph type="title"/>
          </p:nvPr>
        </p:nvSpPr>
        <p:spPr>
          <a:xfrm>
            <a:off x="693043" y="3122241"/>
            <a:ext cx="8694539" cy="1496168"/>
          </a:xfrm>
        </p:spPr>
        <p:txBody>
          <a:bodyPr/>
          <a:lstStyle/>
          <a:p>
            <a:pPr algn="ctr"/>
            <a:r>
              <a:rPr lang="es-ES_tradnl" b="1" dirty="0">
                <a:solidFill>
                  <a:schemeClr val="bg1"/>
                </a:solidFill>
              </a:rPr>
              <a:t>Conclusiones</a:t>
            </a:r>
          </a:p>
        </p:txBody>
      </p:sp>
    </p:spTree>
    <p:extLst>
      <p:ext uri="{BB962C8B-B14F-4D97-AF65-F5344CB8AC3E}">
        <p14:creationId xmlns:p14="http://schemas.microsoft.com/office/powerpoint/2010/main" val="22358224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7134726"/>
          </a:xfrm>
        </p:spPr>
        <p:txBody>
          <a:bodyPr>
            <a:normAutofit fontScale="62500" lnSpcReduction="20000"/>
          </a:bodyPr>
          <a:lstStyle/>
          <a:p>
            <a:endParaRPr lang="es-MX" sz="3400" dirty="0"/>
          </a:p>
          <a:p>
            <a:r>
              <a:rPr lang="es-MX" sz="3400" dirty="0"/>
              <a:t>A pesar de que el clima organizacional es cerrado, debido a la</a:t>
            </a:r>
            <a:r>
              <a:rPr lang="es-ES" sz="3400" dirty="0"/>
              <a:t> falta de apoyo, alto autoritarismo</a:t>
            </a:r>
            <a:r>
              <a:rPr lang="es-MX" sz="3400" dirty="0"/>
              <a:t> y bajo compromiso, el personal de la maquiladora se encuentra satisfecho</a:t>
            </a:r>
            <a:r>
              <a:rPr lang="es-MX" sz="3400"/>
              <a:t>. </a:t>
            </a:r>
          </a:p>
          <a:p>
            <a:r>
              <a:rPr lang="es-MX" sz="3400"/>
              <a:t>El </a:t>
            </a:r>
            <a:r>
              <a:rPr lang="es-MX" sz="3400" dirty="0"/>
              <a:t>motivo de esta satisfacción se debe principalmente al programa de estímulos y recompensas por incrementos en los niveles de productividad que tiene la empresa. Lo que permite que en base al esfuerzo de los trabajadores obtengan un mejor ingreso y reconocimiento por el trabajo bien realizado. Debido a este programa, los trabajadores son capaces de soportar el exceso de vigilancia, normatividad, trabajo rutinario y la mecnización de los procesos productivo que los hace sentir como “parte de una máquina”.</a:t>
            </a:r>
          </a:p>
          <a:p>
            <a:r>
              <a:rPr lang="es-MX" sz="3400" dirty="0"/>
              <a:t>Para promover el cambio y la innovación se sugiere que los</a:t>
            </a:r>
            <a:r>
              <a:rPr lang="es-ES" sz="3400" dirty="0"/>
              <a:t> gerentes y administradores generen un clima abierto en el que proporcionen mayor apoyo, confianza y atención a los trabajadores. Además, se propone que los jefes fomenten la “cultura de participación” concediendo mayor iniciativa y autonomía a los trabajadores al mejorar las relaciones interpersonales y otorgarles más control en su desempeño laboral, incrementando la confianza, responsabilidad y compromiso en beneficio del personal y de la maquiladora.</a:t>
            </a:r>
            <a:r>
              <a:rPr lang="es-MX" sz="3400" dirty="0"/>
              <a:t> </a:t>
            </a:r>
            <a:endParaRPr lang="es-ES_tradnl" sz="3400" b="1" dirty="0"/>
          </a:p>
          <a:p>
            <a:pPr algn="ctr"/>
            <a:endParaRPr lang="es-ES_tradnl" b="1" dirty="0"/>
          </a:p>
          <a:p>
            <a:pPr algn="ctr"/>
            <a:endParaRPr lang="es-ES_tradnl" b="1" dirty="0"/>
          </a:p>
          <a:p>
            <a:pPr algn="ctr"/>
            <a:r>
              <a:rPr lang="es-ES_tradnl" b="1" dirty="0"/>
              <a:t>Gracias por su atención</a:t>
            </a:r>
            <a:endParaRPr lang="es-ES" dirty="0"/>
          </a:p>
        </p:txBody>
      </p:sp>
    </p:spTree>
    <p:extLst>
      <p:ext uri="{BB962C8B-B14F-4D97-AF65-F5344CB8AC3E}">
        <p14:creationId xmlns:p14="http://schemas.microsoft.com/office/powerpoint/2010/main" val="567468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persona, interior, pared, sujetando&#10;&#10;&#10;&#10;Descripción generada automáticamente">
            <a:extLst>
              <a:ext uri="{FF2B5EF4-FFF2-40B4-BE49-F238E27FC236}">
                <a16:creationId xmlns:a16="http://schemas.microsoft.com/office/drawing/2014/main" id="{FE3D0708-34C1-DE43-886A-8E98F253A4DB}"/>
              </a:ext>
            </a:extLst>
          </p:cNvPr>
          <p:cNvPicPr>
            <a:picLocks noChangeAspect="1"/>
          </p:cNvPicPr>
          <p:nvPr/>
        </p:nvPicPr>
        <p:blipFill>
          <a:blip r:embed="rId2"/>
          <a:stretch>
            <a:fillRect/>
          </a:stretch>
        </p:blipFill>
        <p:spPr>
          <a:xfrm>
            <a:off x="0" y="0"/>
            <a:ext cx="10080625" cy="7740650"/>
          </a:xfrm>
          <a:prstGeom prst="rect">
            <a:avLst/>
          </a:prstGeom>
        </p:spPr>
      </p:pic>
      <p:sp>
        <p:nvSpPr>
          <p:cNvPr id="3" name="Título 1">
            <a:extLst>
              <a:ext uri="{FF2B5EF4-FFF2-40B4-BE49-F238E27FC236}">
                <a16:creationId xmlns:a16="http://schemas.microsoft.com/office/drawing/2014/main" id="{C0604C07-7678-E842-BE6F-3B0A0CBAF230}"/>
              </a:ext>
            </a:extLst>
          </p:cNvPr>
          <p:cNvSpPr>
            <a:spLocks noGrp="1"/>
          </p:cNvSpPr>
          <p:nvPr>
            <p:ph type="title"/>
          </p:nvPr>
        </p:nvSpPr>
        <p:spPr>
          <a:xfrm>
            <a:off x="693042" y="4433683"/>
            <a:ext cx="8694539" cy="1496168"/>
          </a:xfrm>
        </p:spPr>
        <p:txBody>
          <a:bodyPr>
            <a:normAutofit/>
          </a:bodyPr>
          <a:lstStyle/>
          <a:p>
            <a:pPr algn="ctr"/>
            <a:r>
              <a:rPr lang="es-ES_tradnl" sz="2800" b="1" dirty="0">
                <a:solidFill>
                  <a:schemeClr val="bg1"/>
                </a:solidFill>
              </a:rPr>
              <a:t>¡Muchas gracias por su atención!</a:t>
            </a:r>
          </a:p>
        </p:txBody>
      </p:sp>
    </p:spTree>
    <p:extLst>
      <p:ext uri="{BB962C8B-B14F-4D97-AF65-F5344CB8AC3E}">
        <p14:creationId xmlns:p14="http://schemas.microsoft.com/office/powerpoint/2010/main" val="175397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4" y="0"/>
            <a:ext cx="10064576" cy="7740650"/>
          </a:xfrm>
          <a:prstGeom prst="rect">
            <a:avLst/>
          </a:prstGeom>
        </p:spPr>
      </p:pic>
      <p:sp>
        <p:nvSpPr>
          <p:cNvPr id="2" name="Título 1"/>
          <p:cNvSpPr>
            <a:spLocks noGrp="1"/>
          </p:cNvSpPr>
          <p:nvPr>
            <p:ph type="title"/>
          </p:nvPr>
        </p:nvSpPr>
        <p:spPr>
          <a:xfrm>
            <a:off x="693043" y="3122241"/>
            <a:ext cx="8694539" cy="1496168"/>
          </a:xfrm>
        </p:spPr>
        <p:txBody>
          <a:bodyPr/>
          <a:lstStyle/>
          <a:p>
            <a:pPr algn="ctr"/>
            <a:r>
              <a:rPr lang="es-ES_tradnl" b="1">
                <a:solidFill>
                  <a:schemeClr val="bg1"/>
                </a:solidFill>
              </a:rPr>
              <a:t>Introducción</a:t>
            </a:r>
            <a:endParaRPr lang="es-ES_tradnl" b="1" dirty="0">
              <a:solidFill>
                <a:schemeClr val="bg1"/>
              </a:solidFill>
            </a:endParaRPr>
          </a:p>
        </p:txBody>
      </p:sp>
      <p:pic>
        <p:nvPicPr>
          <p:cNvPr id="7" name="Imagen 6" descr="Imagen que contiene persona, ropa, interior, pared&#10;&#10;&#10;&#10;Descripción generada automáticamente">
            <a:extLst>
              <a:ext uri="{FF2B5EF4-FFF2-40B4-BE49-F238E27FC236}">
                <a16:creationId xmlns:a16="http://schemas.microsoft.com/office/drawing/2014/main" id="{892206B2-FA2C-7245-BF07-C0E5EB46B5E3}"/>
              </a:ext>
            </a:extLst>
          </p:cNvPr>
          <p:cNvPicPr>
            <a:picLocks noChangeAspect="1"/>
          </p:cNvPicPr>
          <p:nvPr/>
        </p:nvPicPr>
        <p:blipFill>
          <a:blip r:embed="rId3"/>
          <a:stretch>
            <a:fillRect/>
          </a:stretch>
        </p:blipFill>
        <p:spPr>
          <a:xfrm>
            <a:off x="-8025" y="0"/>
            <a:ext cx="10080625" cy="7740650"/>
          </a:xfrm>
          <a:prstGeom prst="rect">
            <a:avLst/>
          </a:prstGeom>
        </p:spPr>
      </p:pic>
      <p:sp>
        <p:nvSpPr>
          <p:cNvPr id="13" name="Título 1">
            <a:extLst>
              <a:ext uri="{FF2B5EF4-FFF2-40B4-BE49-F238E27FC236}">
                <a16:creationId xmlns:a16="http://schemas.microsoft.com/office/drawing/2014/main" id="{D4CC755E-C93F-9C4F-905B-883EBD017118}"/>
              </a:ext>
            </a:extLst>
          </p:cNvPr>
          <p:cNvSpPr txBox="1">
            <a:spLocks/>
          </p:cNvSpPr>
          <p:nvPr/>
        </p:nvSpPr>
        <p:spPr>
          <a:xfrm>
            <a:off x="845443" y="3274641"/>
            <a:ext cx="8694539" cy="1496168"/>
          </a:xfrm>
          <a:prstGeom prst="rect">
            <a:avLst/>
          </a:prstGeom>
        </p:spPr>
        <p:txBody>
          <a:bodyPr vert="horz" lIns="91440" tIns="45720" rIns="91440" bIns="45720" rtlCol="0" anchor="ctr">
            <a:normAutofit/>
          </a:bodyPr>
          <a:lst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a:lstStyle>
          <a:p>
            <a:pPr algn="ctr"/>
            <a:r>
              <a:rPr lang="es-ES_tradnl" b="1" dirty="0">
                <a:solidFill>
                  <a:schemeClr val="bg1"/>
                </a:solidFill>
              </a:rPr>
              <a:t>Introducción </a:t>
            </a:r>
          </a:p>
        </p:txBody>
      </p:sp>
    </p:spTree>
    <p:extLst>
      <p:ext uri="{BB962C8B-B14F-4D97-AF65-F5344CB8AC3E}">
        <p14:creationId xmlns:p14="http://schemas.microsoft.com/office/powerpoint/2010/main" val="2103327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550856"/>
          </a:xfrm>
        </p:spPr>
        <p:txBody>
          <a:bodyPr>
            <a:normAutofit fontScale="62500" lnSpcReduction="20000"/>
          </a:bodyPr>
          <a:lstStyle/>
          <a:p>
            <a:pPr algn="just"/>
            <a:endParaRPr lang="es-MX" sz="2400" dirty="0"/>
          </a:p>
          <a:p>
            <a:pPr algn="just"/>
            <a:r>
              <a:rPr lang="es-ES" sz="3400" dirty="0"/>
              <a:t>La globalización y los acelerados cambios tecnológicos han generado cambios acelerados en las organizaciones. </a:t>
            </a:r>
          </a:p>
          <a:p>
            <a:pPr algn="just"/>
            <a:r>
              <a:rPr lang="es-ES" sz="3400" dirty="0"/>
              <a:t>En el caso de las maquiladoras ubicadas en México; estas empresas, al principio trabajaban con tecnología rudimentaria y en condiciones precarias. Sin embargo, con el paso de los años implementaron diversas estrategias para mantenerse competitivas ante las exigencias actuales del mercado.</a:t>
            </a:r>
            <a:endParaRPr lang="es-MX" sz="3400" dirty="0"/>
          </a:p>
          <a:p>
            <a:pPr algn="just"/>
            <a:r>
              <a:rPr lang="es-MX" sz="3400" dirty="0"/>
              <a:t>Aunque las maquiladoras han tenido avances económicos, tecnológicos y de mercado, se hace necesario que este tipo de empresas tomen en cuenta también a los trabajadores como seres humanos realizando estudios sobre su calidad de vida y bienestar.</a:t>
            </a:r>
          </a:p>
          <a:p>
            <a:pPr algn="just"/>
            <a:r>
              <a:rPr lang="es-MX" sz="3400" dirty="0"/>
              <a:t> Los estudios de clima organizacional y satisfacción laboral en las maquiladoras son importante porque estos constructos son indicadores de calidad sobre el comportamiento del personal y por tanto, repercute en los niveles de productividad, ausentismo y costos. </a:t>
            </a:r>
          </a:p>
          <a:p>
            <a:pPr algn="just"/>
            <a:r>
              <a:rPr lang="es-MX" sz="3400" dirty="0"/>
              <a:t>Por tal motivo, las maquiladoras requieren tener empleados en ambientes abiertos y satisfechos que contribuyan a alcanzar las metas y objetivos de la organización. </a:t>
            </a:r>
          </a:p>
        </p:txBody>
      </p:sp>
    </p:spTree>
    <p:extLst>
      <p:ext uri="{BB962C8B-B14F-4D97-AF65-F5344CB8AC3E}">
        <p14:creationId xmlns:p14="http://schemas.microsoft.com/office/powerpoint/2010/main" val="4282768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550856"/>
          </a:xfrm>
        </p:spPr>
        <p:txBody>
          <a:bodyPr>
            <a:normAutofit/>
          </a:bodyPr>
          <a:lstStyle/>
          <a:p>
            <a:pPr algn="just">
              <a:buFontTx/>
              <a:buChar char="•"/>
            </a:pPr>
            <a:r>
              <a:rPr lang="es-ES" altLang="es-MX" sz="2400" dirty="0"/>
              <a:t>Esta empresa inició sus operaciones en Pakistán hace 40 años y en 1998 -como parte de su plan de crecimiento- inicia actividades en el sureste de México.</a:t>
            </a:r>
          </a:p>
          <a:p>
            <a:pPr algn="just">
              <a:buFontTx/>
              <a:buChar char="•"/>
            </a:pPr>
            <a:r>
              <a:rPr lang="es-ES" altLang="es-MX" sz="2400" dirty="0"/>
              <a:t> Actualmente, cuenta con 460 empleados y tiene una de las estructuras más grande de fábricas de ropa al mayoreo de adultos y niños de la república mexicana. </a:t>
            </a:r>
          </a:p>
          <a:p>
            <a:pPr algn="just">
              <a:buFontTx/>
              <a:buChar char="•"/>
            </a:pPr>
            <a:r>
              <a:rPr lang="es-ES" altLang="es-MX" sz="2400" dirty="0"/>
              <a:t>Exporta al mayoreo ropa a Estados Unidos de América, Canadá, Japón y China. </a:t>
            </a:r>
            <a:endParaRPr lang="es-MX" altLang="es-MX" sz="2400" dirty="0"/>
          </a:p>
          <a:p>
            <a:pPr algn="just"/>
            <a:r>
              <a:rPr lang="es-ES" altLang="es-MX" sz="2400" dirty="0"/>
              <a:t>En el caso de la sucursal ubicada en el sureste de México, se observa que existe motivación a los trabajadores a través de premios de puntualidad y asistencia que se entregan constantemente a los trabajadores que cumplen con los requisitos establecidos</a:t>
            </a:r>
            <a:endParaRPr lang="es-ES_tradnl" sz="2400" dirty="0"/>
          </a:p>
        </p:txBody>
      </p:sp>
    </p:spTree>
    <p:extLst>
      <p:ext uri="{BB962C8B-B14F-4D97-AF65-F5344CB8AC3E}">
        <p14:creationId xmlns:p14="http://schemas.microsoft.com/office/powerpoint/2010/main" val="1925308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550856"/>
          </a:xfrm>
        </p:spPr>
        <p:txBody>
          <a:bodyPr>
            <a:normAutofit/>
          </a:bodyPr>
          <a:lstStyle/>
          <a:p>
            <a:pPr marL="0" indent="0">
              <a:buNone/>
            </a:pPr>
            <a:endParaRPr lang="es-MX" dirty="0"/>
          </a:p>
          <a:p>
            <a:pPr algn="just"/>
            <a:r>
              <a:rPr lang="es-MX" sz="2600" dirty="0"/>
              <a:t>A pesar de la incertidumbre económica mundial esta empresa maquiladora se ha mantenido a la vanguardia adecuándose a los tiempos modernos de tal forma que actualmente se ha convertido en una corporación multinacional privada. </a:t>
            </a:r>
          </a:p>
          <a:p>
            <a:pPr algn="just"/>
            <a:r>
              <a:rPr lang="es-MX" sz="2600" dirty="0"/>
              <a:t>Sin embargo, la mejora de la maquiladora necesita reconocer y superar no sólo los obstáculos económicos y técnicos, sino también, aquellos relacionados con el clima organizacional y la satisfacción de sus trabajadores, la cual puede estar afectando el desarrollo, la productividad y la competitividad de la misma. </a:t>
            </a:r>
          </a:p>
        </p:txBody>
      </p:sp>
    </p:spTree>
    <p:extLst>
      <p:ext uri="{BB962C8B-B14F-4D97-AF65-F5344CB8AC3E}">
        <p14:creationId xmlns:p14="http://schemas.microsoft.com/office/powerpoint/2010/main" val="4123154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550856"/>
          </a:xfrm>
        </p:spPr>
        <p:txBody>
          <a:bodyPr>
            <a:normAutofit fontScale="25000" lnSpcReduction="20000"/>
          </a:bodyPr>
          <a:lstStyle/>
          <a:p>
            <a:endParaRPr lang="es-MX" b="1" i="1" dirty="0"/>
          </a:p>
          <a:p>
            <a:r>
              <a:rPr lang="es-MX" sz="8000" b="1" i="1" dirty="0"/>
              <a:t>Objetivos</a:t>
            </a:r>
            <a:endParaRPr lang="es-MX" sz="8000" dirty="0"/>
          </a:p>
          <a:p>
            <a:r>
              <a:rPr lang="es-MX" sz="8000" b="1" i="1" dirty="0"/>
              <a:t> </a:t>
            </a:r>
            <a:r>
              <a:rPr lang="es-MX" sz="8000" dirty="0"/>
              <a:t>Determinar el grado de apetura del clima organizacional de la empresa maquiladora</a:t>
            </a:r>
          </a:p>
          <a:p>
            <a:pPr lvl="0"/>
            <a:r>
              <a:rPr lang="es-MX" sz="8000" dirty="0"/>
              <a:t>Deternimar el grado de satisfacción laboral de la empresa maquiladora</a:t>
            </a:r>
          </a:p>
          <a:p>
            <a:pPr lvl="0"/>
            <a:r>
              <a:rPr lang="es-MX" sz="8000" dirty="0"/>
              <a:t>Determinar si existe relación entre el grado de apertura del clima organizacional y el grado de satisfacción laboral de la empresa maquiladora</a:t>
            </a:r>
          </a:p>
          <a:p>
            <a:r>
              <a:rPr lang="es-MX" sz="8000" b="1" i="1" dirty="0"/>
              <a:t> Preguntas de investigación</a:t>
            </a:r>
            <a:endParaRPr lang="es-MX" sz="8000" dirty="0"/>
          </a:p>
          <a:p>
            <a:r>
              <a:rPr lang="es-MX" sz="8000" b="1" i="1" dirty="0"/>
              <a:t> </a:t>
            </a:r>
            <a:r>
              <a:rPr lang="es-MX" sz="8000" dirty="0"/>
              <a:t>¿Cuál es el grado de apertura del clima organizacional de la maquiladora? </a:t>
            </a:r>
          </a:p>
          <a:p>
            <a:pPr lvl="0"/>
            <a:r>
              <a:rPr lang="es-MX" sz="8000" dirty="0"/>
              <a:t>¿Cuál es el grado de satisfacción laboral de la maquiladora?</a:t>
            </a:r>
          </a:p>
          <a:p>
            <a:pPr lvl="0"/>
            <a:r>
              <a:rPr lang="es-MX" sz="8000" dirty="0"/>
              <a:t>¿Existe relación entre el grado de apertura del clima organizacional y la satisfacción laboral de la maquiladora?</a:t>
            </a:r>
          </a:p>
          <a:p>
            <a:r>
              <a:rPr lang="es-MX" sz="8000" b="1" i="1" dirty="0"/>
              <a:t> Hipótesis</a:t>
            </a:r>
            <a:endParaRPr lang="es-MX" sz="8000" dirty="0"/>
          </a:p>
          <a:p>
            <a:r>
              <a:rPr lang="es-MX" sz="8000" b="1" i="1" dirty="0"/>
              <a:t> </a:t>
            </a:r>
            <a:r>
              <a:rPr lang="es-MX" sz="8000" dirty="0"/>
              <a:t>Ho.1. No existe relación significativa entre el grado de apertura del clima organizacional y el grado de satisfacción laboral del personal de la maquiladora</a:t>
            </a:r>
          </a:p>
          <a:p>
            <a:pPr lvl="0"/>
            <a:r>
              <a:rPr lang="es-MX" sz="8000" dirty="0"/>
              <a:t>Hi.1. Existe relación significativa entre el grado de apertura del clima organizacional y el grado de satisfacción laboral del personal de la maquiladora.</a:t>
            </a:r>
            <a:r>
              <a:rPr lang="es-MX" sz="8000" b="1" i="1" dirty="0"/>
              <a:t> </a:t>
            </a:r>
            <a:endParaRPr lang="es-MX" sz="8000" dirty="0"/>
          </a:p>
        </p:txBody>
      </p:sp>
    </p:spTree>
    <p:extLst>
      <p:ext uri="{BB962C8B-B14F-4D97-AF65-F5344CB8AC3E}">
        <p14:creationId xmlns:p14="http://schemas.microsoft.com/office/powerpoint/2010/main" val="3947858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845968"/>
          </a:xfrm>
        </p:spPr>
        <p:txBody>
          <a:bodyPr>
            <a:normAutofit fontScale="92500"/>
          </a:bodyPr>
          <a:lstStyle/>
          <a:p>
            <a:endParaRPr lang="es-MX" sz="2400" dirty="0"/>
          </a:p>
          <a:p>
            <a:r>
              <a:rPr lang="es-MX" sz="2600" b="1" i="1" dirty="0"/>
              <a:t>Correlación</a:t>
            </a:r>
            <a:endParaRPr lang="es-MX" sz="2600" dirty="0"/>
          </a:p>
          <a:p>
            <a:endParaRPr lang="es-MX" sz="2600" dirty="0"/>
          </a:p>
          <a:p>
            <a:r>
              <a:rPr lang="es-MX" sz="2600" dirty="0"/>
              <a:t>Utilizando el paquete estadístico SPSS versión 17.0 para Windows se procedió a comprobar la hipótesis del estudio, la cual plantea si existe relación significativa, entre el grado de apertura del clima organizacional y el grado de satisfacción laboral del personal de la maquiladora. </a:t>
            </a:r>
          </a:p>
          <a:p>
            <a:r>
              <a:rPr lang="es-MX" sz="2600" dirty="0"/>
              <a:t>Se utilizó el análisis de correlación de Pearson, y se obtuvo un valor de r = .120, por lo que no se encontró diferencia significativa en el nivel de significación de 0.05, entre clima organizacional y satisfacción laboral, por tanto, fue aceptada la hipótesis nula: Ho.1. No existe relación significativa entre el grado de apertura del clima organizacional y el grado de satisfacción laboral del personal de la maquiladora. </a:t>
            </a:r>
          </a:p>
        </p:txBody>
      </p:sp>
      <p:pic>
        <p:nvPicPr>
          <p:cNvPr id="3" name="Imagen 2" descr="Imagen que contiene persona, ropa, interior, pared&#10;&#10;&#10;&#10;Descripción generada automáticamente">
            <a:extLst>
              <a:ext uri="{FF2B5EF4-FFF2-40B4-BE49-F238E27FC236}">
                <a16:creationId xmlns:a16="http://schemas.microsoft.com/office/drawing/2014/main" id="{AE80781F-19A3-614A-9F12-9BBE798B7DCF}"/>
              </a:ext>
            </a:extLst>
          </p:cNvPr>
          <p:cNvPicPr>
            <a:picLocks noChangeAspect="1"/>
          </p:cNvPicPr>
          <p:nvPr/>
        </p:nvPicPr>
        <p:blipFill>
          <a:blip r:embed="rId2"/>
          <a:stretch>
            <a:fillRect/>
          </a:stretch>
        </p:blipFill>
        <p:spPr>
          <a:xfrm>
            <a:off x="0" y="0"/>
            <a:ext cx="10080625" cy="7740650"/>
          </a:xfrm>
          <a:prstGeom prst="rect">
            <a:avLst/>
          </a:prstGeom>
        </p:spPr>
      </p:pic>
      <p:sp>
        <p:nvSpPr>
          <p:cNvPr id="5" name="Título 1">
            <a:extLst>
              <a:ext uri="{FF2B5EF4-FFF2-40B4-BE49-F238E27FC236}">
                <a16:creationId xmlns:a16="http://schemas.microsoft.com/office/drawing/2014/main" id="{8DDE15AB-F247-0D4A-8AB0-D9BB89EDCA6A}"/>
              </a:ext>
            </a:extLst>
          </p:cNvPr>
          <p:cNvSpPr>
            <a:spLocks noGrp="1"/>
          </p:cNvSpPr>
          <p:nvPr>
            <p:ph type="title"/>
          </p:nvPr>
        </p:nvSpPr>
        <p:spPr>
          <a:xfrm>
            <a:off x="693043" y="3122241"/>
            <a:ext cx="8694539" cy="1496168"/>
          </a:xfrm>
        </p:spPr>
        <p:txBody>
          <a:bodyPr/>
          <a:lstStyle/>
          <a:p>
            <a:pPr algn="ctr"/>
            <a:r>
              <a:rPr lang="es-ES_tradnl" b="1" dirty="0">
                <a:solidFill>
                  <a:schemeClr val="bg1"/>
                </a:solidFill>
              </a:rPr>
              <a:t>Metodología</a:t>
            </a:r>
          </a:p>
        </p:txBody>
      </p:sp>
    </p:spTree>
    <p:extLst>
      <p:ext uri="{BB962C8B-B14F-4D97-AF65-F5344CB8AC3E}">
        <p14:creationId xmlns:p14="http://schemas.microsoft.com/office/powerpoint/2010/main" val="728231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2587557" y="421106"/>
            <a:ext cx="6800025" cy="6845968"/>
          </a:xfrm>
        </p:spPr>
        <p:txBody>
          <a:bodyPr>
            <a:noAutofit/>
          </a:bodyPr>
          <a:lstStyle/>
          <a:p>
            <a:r>
              <a:rPr lang="es-ES" sz="2000" b="1" i="1" dirty="0"/>
              <a:t>Tipo, diseño y método de estudio</a:t>
            </a:r>
            <a:endParaRPr lang="es-MX" sz="2000" dirty="0"/>
          </a:p>
          <a:p>
            <a:r>
              <a:rPr lang="es-MX" sz="2000" dirty="0"/>
              <a:t>Este estudio es exploratorio, descriptivo, con enfoque cuantitativo y correlacional. El diseño es no experimental y transversal, ya que no se tiene injerencia en los resultados (Hernández, Fernández y Baptista, 2010). El método empleado es el de función de distribución de probabilidad (FDP) normal, por considerar que es el más utlizado en estadística.  </a:t>
            </a:r>
          </a:p>
          <a:p>
            <a:r>
              <a:rPr lang="es-ES" sz="2000" b="1" i="1" dirty="0"/>
              <a:t>Participantes</a:t>
            </a:r>
            <a:endParaRPr lang="es-MX" sz="2000" dirty="0"/>
          </a:p>
          <a:p>
            <a:r>
              <a:rPr lang="es-ES" sz="2000" dirty="0"/>
              <a:t>De un total de 460 trabajadores, se calculó una muestra con 95% de confiabilidad y un error máximo permitido del 5% con probabilidades p y q de 0.5 respectivamente. Se obtuvo una muestra de 210 trabajadores, de los cuales 133 son operativos y 77 son administrativos. Se estima que este tipo de personal es el que mejor puede percibir el clima organizacional y la satisfacción laboral de la maquiladora. </a:t>
            </a:r>
            <a:endParaRPr lang="es-MX" sz="2000" dirty="0"/>
          </a:p>
          <a:p>
            <a:r>
              <a:rPr lang="es-MX" sz="2000" b="1" i="1" dirty="0"/>
              <a:t>Instrumentos</a:t>
            </a:r>
            <a:endParaRPr lang="es-MX" sz="2000" dirty="0"/>
          </a:p>
          <a:p>
            <a:r>
              <a:rPr lang="es-ES" sz="2000" dirty="0"/>
              <a:t>Se administraron dos instrumentos: a) Cuestionario Descriptivo de Clima (OCDQ-RS), versión adaptada de Hoy, </a:t>
            </a:r>
            <a:r>
              <a:rPr lang="es-ES" sz="2000" dirty="0" err="1"/>
              <a:t>Tarter</a:t>
            </a:r>
            <a:r>
              <a:rPr lang="es-ES" sz="2000" dirty="0"/>
              <a:t> y </a:t>
            </a:r>
            <a:r>
              <a:rPr lang="es-ES" sz="2000" dirty="0" err="1"/>
              <a:t>Kottkamp</a:t>
            </a:r>
            <a:r>
              <a:rPr lang="es-ES" sz="2000" dirty="0"/>
              <a:t> (1991) y b) </a:t>
            </a:r>
            <a:r>
              <a:rPr lang="es-MX" sz="2000" dirty="0"/>
              <a:t>el Cuestionario de Satisfacción de Minnesota (MSQ) de Weiss, Dawis, England, &amp; Lofquist (1967). Estos instrumento fueron seleccionado porque son los más utilizados y conocidos por los investigadores.</a:t>
            </a:r>
          </a:p>
        </p:txBody>
      </p:sp>
    </p:spTree>
    <p:extLst>
      <p:ext uri="{BB962C8B-B14F-4D97-AF65-F5344CB8AC3E}">
        <p14:creationId xmlns:p14="http://schemas.microsoft.com/office/powerpoint/2010/main" val="2669715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3043" y="3122241"/>
            <a:ext cx="8694539" cy="1496168"/>
          </a:xfrm>
        </p:spPr>
        <p:txBody>
          <a:bodyPr/>
          <a:lstStyle/>
          <a:p>
            <a:pPr algn="ctr"/>
            <a:r>
              <a:rPr lang="es-ES_tradnl" b="1" dirty="0">
                <a:solidFill>
                  <a:schemeClr val="bg1"/>
                </a:solidFill>
              </a:rPr>
              <a:t>Análisis de resultados</a:t>
            </a:r>
          </a:p>
        </p:txBody>
      </p:sp>
      <p:pic>
        <p:nvPicPr>
          <p:cNvPr id="4" name="Imagen 3" descr="Imagen que contiene persona, ropa, interior, pared&#10;&#10;&#10;&#10;Descripción generada automáticamente">
            <a:extLst>
              <a:ext uri="{FF2B5EF4-FFF2-40B4-BE49-F238E27FC236}">
                <a16:creationId xmlns:a16="http://schemas.microsoft.com/office/drawing/2014/main" id="{A91279C3-8E09-7741-8A36-3FDE1B1FFC9A}"/>
              </a:ext>
            </a:extLst>
          </p:cNvPr>
          <p:cNvPicPr>
            <a:picLocks noChangeAspect="1"/>
          </p:cNvPicPr>
          <p:nvPr/>
        </p:nvPicPr>
        <p:blipFill>
          <a:blip r:embed="rId2"/>
          <a:stretch>
            <a:fillRect/>
          </a:stretch>
        </p:blipFill>
        <p:spPr>
          <a:xfrm>
            <a:off x="0" y="0"/>
            <a:ext cx="10080625" cy="7740650"/>
          </a:xfrm>
          <a:prstGeom prst="rect">
            <a:avLst/>
          </a:prstGeom>
        </p:spPr>
      </p:pic>
      <p:sp>
        <p:nvSpPr>
          <p:cNvPr id="5" name="Título 1">
            <a:extLst>
              <a:ext uri="{FF2B5EF4-FFF2-40B4-BE49-F238E27FC236}">
                <a16:creationId xmlns:a16="http://schemas.microsoft.com/office/drawing/2014/main" id="{CD9C898E-BA54-3541-9624-F2F62CCF3F4C}"/>
              </a:ext>
            </a:extLst>
          </p:cNvPr>
          <p:cNvSpPr txBox="1">
            <a:spLocks/>
          </p:cNvSpPr>
          <p:nvPr/>
        </p:nvSpPr>
        <p:spPr>
          <a:xfrm>
            <a:off x="845443" y="3274641"/>
            <a:ext cx="8694539" cy="1496168"/>
          </a:xfrm>
          <a:prstGeom prst="rect">
            <a:avLst/>
          </a:prstGeom>
        </p:spPr>
        <p:txBody>
          <a:bodyPr vert="horz" lIns="91440" tIns="45720" rIns="91440" bIns="45720" rtlCol="0" anchor="ctr">
            <a:normAutofit/>
          </a:bodyPr>
          <a:lstStyle>
            <a:lvl1pPr algn="l" defTabSz="1008035" rtl="0" eaLnBrk="1" latinLnBrk="0" hangingPunct="1">
              <a:lnSpc>
                <a:spcPct val="90000"/>
              </a:lnSpc>
              <a:spcBef>
                <a:spcPct val="0"/>
              </a:spcBef>
              <a:buNone/>
              <a:defRPr sz="4851" kern="1200">
                <a:solidFill>
                  <a:schemeClr val="tx1"/>
                </a:solidFill>
                <a:latin typeface="+mj-lt"/>
                <a:ea typeface="+mj-ea"/>
                <a:cs typeface="+mj-cs"/>
              </a:defRPr>
            </a:lvl1pPr>
          </a:lstStyle>
          <a:p>
            <a:pPr algn="ctr"/>
            <a:r>
              <a:rPr lang="es-ES_tradnl" b="1" dirty="0">
                <a:solidFill>
                  <a:schemeClr val="bg1"/>
                </a:solidFill>
              </a:rPr>
              <a:t>Análisis de resultados</a:t>
            </a:r>
          </a:p>
        </p:txBody>
      </p:sp>
    </p:spTree>
    <p:extLst>
      <p:ext uri="{BB962C8B-B14F-4D97-AF65-F5344CB8AC3E}">
        <p14:creationId xmlns:p14="http://schemas.microsoft.com/office/powerpoint/2010/main" val="2815636072"/>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TotalTime>
  <Words>1705</Words>
  <Application>Microsoft Office PowerPoint</Application>
  <PresentationFormat>Personalizado</PresentationFormat>
  <Paragraphs>171</Paragraphs>
  <Slides>18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Arial</vt:lpstr>
      <vt:lpstr>Calibri</vt:lpstr>
      <vt:lpstr>Calibri Light</vt:lpstr>
      <vt:lpstr>Times New Roman</vt:lpstr>
      <vt:lpstr>Tema de Office</vt:lpstr>
      <vt:lpstr>Clima organizacional y satisfacción laboral: estudio de una empresa maquiladora ubicada en el sureste de México Autor: Roger Manuel Patrón Cortés</vt:lpstr>
      <vt:lpstr>Introducción</vt:lpstr>
      <vt:lpstr>Presentación de PowerPoint</vt:lpstr>
      <vt:lpstr>Presentación de PowerPoint</vt:lpstr>
      <vt:lpstr>Presentación de PowerPoint</vt:lpstr>
      <vt:lpstr>Presentación de PowerPoint</vt:lpstr>
      <vt:lpstr>Metodología</vt:lpstr>
      <vt:lpstr>Presentación de PowerPoint</vt:lpstr>
      <vt:lpstr>Análisis de resultados</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Presentación de PowerPoint</vt:lpstr>
      <vt:lpstr>¡Muchas gracias por su atención!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Ortega Rios Covian Roberto Antonio</dc:creator>
  <cp:lastModifiedBy>Barroso Tanoira Francisco Gerardo</cp:lastModifiedBy>
  <cp:revision>8</cp:revision>
  <dcterms:created xsi:type="dcterms:W3CDTF">2016-12-02T19:37:17Z</dcterms:created>
  <dcterms:modified xsi:type="dcterms:W3CDTF">2019-02-13T13:08:01Z</dcterms:modified>
</cp:coreProperties>
</file>