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60" r:id="rId2"/>
    <p:sldId id="261" r:id="rId3"/>
    <p:sldId id="279" r:id="rId4"/>
    <p:sldId id="280" r:id="rId5"/>
    <p:sldId id="281" r:id="rId6"/>
    <p:sldId id="264" r:id="rId7"/>
    <p:sldId id="282" r:id="rId8"/>
    <p:sldId id="283" r:id="rId9"/>
    <p:sldId id="284" r:id="rId10"/>
    <p:sldId id="265" r:id="rId11"/>
    <p:sldId id="286" r:id="rId12"/>
    <p:sldId id="266" r:id="rId13"/>
    <p:sldId id="287" r:id="rId14"/>
    <p:sldId id="288" r:id="rId15"/>
    <p:sldId id="291" r:id="rId16"/>
    <p:sldId id="267" r:id="rId17"/>
    <p:sldId id="289" r:id="rId18"/>
    <p:sldId id="292" r:id="rId19"/>
    <p:sldId id="290" r:id="rId20"/>
    <p:sldId id="263" r:id="rId21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74"/>
  </p:normalViewPr>
  <p:slideViewPr>
    <p:cSldViewPr snapToGrid="0" snapToObjects="1">
      <p:cViewPr varScale="1">
        <p:scale>
          <a:sx n="65" d="100"/>
          <a:sy n="65" d="100"/>
        </p:scale>
        <p:origin x="15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DBE14-9577-4F65-B2F1-0518DC206EA2}" type="datetimeFigureOut">
              <a:rPr lang="es-MX" smtClean="0"/>
              <a:t>13/02/2019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9225" y="1143000"/>
            <a:ext cx="401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862AE-1215-4CF0-9BBC-74D98BAC893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0447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62AE-1215-4CF0-9BBC-74D98BAC8930}" type="slidenum">
              <a:rPr lang="es-MX" smtClean="0"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8818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8" y="-8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6976" y="4647363"/>
            <a:ext cx="9755161" cy="1472340"/>
          </a:xfrm>
        </p:spPr>
        <p:txBody>
          <a:bodyPr>
            <a:noAutofit/>
          </a:bodyPr>
          <a:lstStyle/>
          <a:p>
            <a:r>
              <a:rPr lang="es-MX" sz="3150" b="1" dirty="0">
                <a:solidFill>
                  <a:schemeClr val="bg1"/>
                </a:solidFill>
              </a:rPr>
              <a:t>COMPARACIÓN DEL COEFICIENTE BETA DE LAS EMISORAS QUE INTEGRAN LA MUESTRA DEL S&amp;P/BMV IPC SUSTENTABLE DE LA BOLSA MEXICANA DE VALORES EN 2017</a:t>
            </a:r>
            <a:endParaRPr lang="es-ES_tradnl" sz="315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312" y="92990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61301" y="1054035"/>
            <a:ext cx="9066509" cy="608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600" b="1" dirty="0" smtClean="0">
                <a:solidFill>
                  <a:schemeClr val="bg1"/>
                </a:solidFill>
              </a:rPr>
              <a:t>10) Desarrollo Sustentable</a:t>
            </a:r>
            <a:endParaRPr lang="es-ES_tradnl" sz="2600" b="1" dirty="0">
              <a:solidFill>
                <a:schemeClr val="bg1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09960" y="6212691"/>
            <a:ext cx="9066509" cy="12511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700" b="1" dirty="0" smtClean="0">
                <a:solidFill>
                  <a:schemeClr val="bg1"/>
                </a:solidFill>
              </a:rPr>
              <a:t>Dra. Brenda Isabel Pérez Méndez</a:t>
            </a:r>
          </a:p>
          <a:p>
            <a:pPr algn="l"/>
            <a:r>
              <a:rPr lang="es-MX" sz="2700" b="1" dirty="0" smtClean="0">
                <a:solidFill>
                  <a:schemeClr val="bg1"/>
                </a:solidFill>
              </a:rPr>
              <a:t>Dr. Felipe de Jesús Salvador Leal Medina</a:t>
            </a:r>
          </a:p>
          <a:p>
            <a:pPr algn="l"/>
            <a:r>
              <a:rPr lang="es-MX" sz="2700" b="1" dirty="0" smtClean="0">
                <a:solidFill>
                  <a:schemeClr val="bg1"/>
                </a:solidFill>
              </a:rPr>
              <a:t>Dr. Alfonso Martín Rodríguez</a:t>
            </a:r>
            <a:endParaRPr lang="es-ES_tradnl" sz="2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3. Metodología</a:t>
            </a:r>
            <a:endParaRPr lang="es-ES_tradnl" sz="500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302" y="6757261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27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9887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/>
              <a:t>3</a:t>
            </a:r>
            <a:r>
              <a:rPr lang="es-ES_tradnl" b="1" dirty="0" smtClean="0"/>
              <a:t>. Metodología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672678"/>
            <a:ext cx="7347751" cy="693698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3.1 Método</a:t>
            </a:r>
            <a:endParaRPr lang="es-ES_tradnl" sz="2400" b="1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400" dirty="0" smtClean="0"/>
              <a:t>Estudio </a:t>
            </a:r>
            <a:r>
              <a:rPr lang="es-MX" sz="2400" dirty="0"/>
              <a:t>cuantitativo de tipo </a:t>
            </a:r>
            <a:r>
              <a:rPr lang="es-MX" sz="2400" dirty="0" smtClean="0"/>
              <a:t>descriptivo (Hernández</a:t>
            </a:r>
            <a:r>
              <a:rPr lang="es-MX" sz="2400" dirty="0"/>
              <a:t>, Fernández y </a:t>
            </a:r>
            <a:r>
              <a:rPr lang="es-MX" sz="2400" dirty="0" smtClean="0"/>
              <a:t>Baptista, 2010 </a:t>
            </a:r>
            <a:r>
              <a:rPr lang="es-MX" sz="2400" dirty="0"/>
              <a:t>p.80) </a:t>
            </a:r>
            <a:endParaRPr lang="es-MX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3.2 Unidades de Observación</a:t>
            </a:r>
            <a:endParaRPr lang="es-ES_tradnl" sz="2400" b="1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400" dirty="0"/>
              <a:t>E</a:t>
            </a:r>
            <a:r>
              <a:rPr lang="es-MX" sz="2400" dirty="0" smtClean="0"/>
              <a:t>misoras </a:t>
            </a:r>
            <a:r>
              <a:rPr lang="es-MX" sz="2400" dirty="0"/>
              <a:t>de la Bolsa Mexicana de Valores (2017b) que integran la muestra del S&amp;P/BMV IPC Sustentable, </a:t>
            </a:r>
            <a:r>
              <a:rPr lang="es-MX" sz="2400" dirty="0" smtClean="0"/>
              <a:t>a </a:t>
            </a:r>
            <a:r>
              <a:rPr lang="es-MX" sz="2400" dirty="0"/>
              <a:t>partir de febrero de 2017.</a:t>
            </a:r>
            <a:endParaRPr lang="es-ES_tradnl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3.3 Base de Datos</a:t>
            </a:r>
            <a:endParaRPr lang="es-ES_tradnl" sz="2400" b="1" dirty="0"/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2400" dirty="0" smtClean="0"/>
              <a:t>Pesos </a:t>
            </a:r>
            <a:r>
              <a:rPr lang="es-MX" sz="2400" dirty="0"/>
              <a:t>oficiales del cambio de muestra del S&amp;P/BMV IPC Sustentable a partir de febrero de </a:t>
            </a:r>
            <a:r>
              <a:rPr lang="es-MX" sz="2400" dirty="0" smtClean="0"/>
              <a:t>2017 </a:t>
            </a:r>
            <a:r>
              <a:rPr lang="es-MX" sz="2400" dirty="0"/>
              <a:t>(Bolsa Mexicana de Valores, 2017b</a:t>
            </a:r>
            <a:r>
              <a:rPr lang="es-MX" sz="2400" dirty="0" smtClean="0"/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2400" dirty="0" smtClean="0"/>
              <a:t>Coeficientes </a:t>
            </a:r>
            <a:r>
              <a:rPr lang="es-MX" sz="2400" dirty="0"/>
              <a:t>beta de cada </a:t>
            </a:r>
            <a:r>
              <a:rPr lang="es-MX" sz="2400" dirty="0" smtClean="0"/>
              <a:t>emisora en </a:t>
            </a:r>
            <a:r>
              <a:rPr lang="es-MX" sz="2400" dirty="0"/>
              <a:t>el portal financiero global Investing.com (2018)</a:t>
            </a:r>
            <a:endParaRPr lang="es-ES_tradnl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3.4 Procedimiento</a:t>
            </a:r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400" dirty="0" smtClean="0"/>
              <a:t>Descripción </a:t>
            </a:r>
            <a:r>
              <a:rPr lang="es-MX" sz="2400" dirty="0"/>
              <a:t>de las 30 emisoras que integran la muestra del S&amp;P/BMV IPC Sustentable a partir de 2017 </a:t>
            </a:r>
            <a:endParaRPr lang="es-ES_tradnl" sz="2400" dirty="0"/>
          </a:p>
          <a:p>
            <a:pPr marL="514350" indent="-51435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400" dirty="0" smtClean="0"/>
              <a:t>Comparación </a:t>
            </a:r>
            <a:r>
              <a:rPr lang="es-MX" sz="2400" dirty="0"/>
              <a:t>del coeficiente beta de las emisoras que integran el S&amp;P/BMV IPC Sustentable a partir de 2017</a:t>
            </a:r>
            <a:endParaRPr lang="es-ES_tradnl" sz="24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7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4. Resultados</a:t>
            </a:r>
            <a:endParaRPr lang="es-ES_tradnl" sz="500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302" y="6757261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29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52087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4. Resultados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428731"/>
            <a:ext cx="7347751" cy="75316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350" b="1" dirty="0" smtClean="0"/>
              <a:t>4.1 Descripción de la Muestra del </a:t>
            </a:r>
            <a:r>
              <a:rPr lang="es-MX" sz="2350" b="1" dirty="0"/>
              <a:t>S&amp;P/BMV IPC Sustentable a partir de febrero de 2017</a:t>
            </a:r>
            <a:endParaRPr lang="es-ES_tradnl" sz="2350" b="1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7675" t="11244" r="26202" b="13282"/>
          <a:stretch/>
        </p:blipFill>
        <p:spPr>
          <a:xfrm>
            <a:off x="2905452" y="1434169"/>
            <a:ext cx="6571282" cy="604558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92871" y="1094992"/>
            <a:ext cx="745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Tabla </a:t>
            </a:r>
            <a:r>
              <a:rPr lang="es-MX" sz="2200" dirty="0"/>
              <a:t>3</a:t>
            </a:r>
            <a:r>
              <a:rPr lang="es-MX" sz="2200" dirty="0" smtClean="0"/>
              <a:t>. Análisis de la Muestra del S&amp;P/BMV IPC Sustentable</a:t>
            </a:r>
            <a:endParaRPr lang="es-MX" sz="2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500285" y="7365428"/>
            <a:ext cx="745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Fuente</a:t>
            </a:r>
            <a:r>
              <a:rPr lang="es-MX" sz="2200" dirty="0"/>
              <a:t>:</a:t>
            </a:r>
            <a:r>
              <a:rPr lang="es-MX" sz="2200" dirty="0" smtClean="0"/>
              <a:t> Adaptación Bolsa Mexicana de Valores (2017b)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6801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83083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4. Resultados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320245"/>
            <a:ext cx="7347751" cy="75316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350" b="1" dirty="0" smtClean="0"/>
              <a:t>4.2 </a:t>
            </a:r>
            <a:r>
              <a:rPr lang="es-MX" sz="2350" b="1" dirty="0" smtClean="0"/>
              <a:t>Comparación </a:t>
            </a:r>
            <a:r>
              <a:rPr lang="es-MX" sz="2350" b="1" dirty="0"/>
              <a:t>del coeficiente Beta de las emisoras que integran el S&amp;P/BMV IPC Sustentable a partir de 2017</a:t>
            </a:r>
            <a:endParaRPr lang="es-ES_tradnl" sz="2350" b="1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500285" y="968056"/>
            <a:ext cx="7687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Tabla 4</a:t>
            </a:r>
            <a:r>
              <a:rPr lang="es-MX" sz="2200" dirty="0"/>
              <a:t>. Coeficientes Beta de las Emisoras que integran el S&amp;P/BMV IPC Sustentable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500285" y="7365428"/>
            <a:ext cx="745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Fuente</a:t>
            </a:r>
            <a:r>
              <a:rPr lang="es-MX" sz="2200" dirty="0"/>
              <a:t>:</a:t>
            </a:r>
            <a:r>
              <a:rPr lang="es-MX" sz="2200" dirty="0" smtClean="0"/>
              <a:t> Adaptación Investing.com (2018)</a:t>
            </a:r>
            <a:endParaRPr lang="es-MX" sz="2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13068" t="13512" r="54338" b="11210"/>
          <a:stretch/>
        </p:blipFill>
        <p:spPr>
          <a:xfrm>
            <a:off x="3229774" y="1654629"/>
            <a:ext cx="5893861" cy="57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3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83083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4. Resultados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320245"/>
            <a:ext cx="7347751" cy="75316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350" b="1" dirty="0" smtClean="0"/>
              <a:t>4.2 </a:t>
            </a:r>
            <a:r>
              <a:rPr lang="es-MX" sz="2350" b="1" dirty="0" smtClean="0"/>
              <a:t>Comparación </a:t>
            </a:r>
            <a:r>
              <a:rPr lang="es-MX" sz="2350" b="1" dirty="0"/>
              <a:t>del coeficiente Beta de las emisoras que integran el S&amp;P/BMV IPC Sustentable a partir de 2017</a:t>
            </a:r>
            <a:endParaRPr lang="es-ES_tradnl" sz="2350" b="1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363843" y="6156516"/>
            <a:ext cx="76877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Figura 4 </a:t>
            </a:r>
            <a:r>
              <a:rPr lang="es-MX" sz="2200" dirty="0"/>
              <a:t>. Comparación de los coeficientes beta y porcentajes de participación de las emisoras que de la muestra del S&amp;P/BMV IPC Sustentable de 2017. Fuente: Elaboración propia.</a:t>
            </a:r>
          </a:p>
        </p:txBody>
      </p:sp>
      <p:pic>
        <p:nvPicPr>
          <p:cNvPr id="8" name="Imagen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" r="2168" b="1970"/>
          <a:stretch/>
        </p:blipFill>
        <p:spPr bwMode="auto">
          <a:xfrm>
            <a:off x="2382386" y="1476738"/>
            <a:ext cx="7482583" cy="46117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678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5. Conclusiones</a:t>
            </a:r>
            <a:endParaRPr lang="es-ES_tradnl" sz="500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302" y="6757261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911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9887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5. Conclusiones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672678"/>
            <a:ext cx="7347751" cy="693698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Pregunta de Investigación: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400" dirty="0" smtClean="0"/>
              <a:t>¿Cuál </a:t>
            </a:r>
            <a:r>
              <a:rPr lang="es-MX" sz="2400" dirty="0"/>
              <a:t>es el coeficiente beta de las emisoras que integran la muestra del S&amp;P/BMV IPC Sustentable de la Bolsa Mexicana de Valores de Febrero de 2017? se concluye que según los datos obtenidos del portal financiero Investing.com (2018) que se resumen en la </a:t>
            </a:r>
            <a:r>
              <a:rPr lang="es-MX" sz="2400" b="1" dirty="0"/>
              <a:t>Tabla 4</a:t>
            </a:r>
            <a:r>
              <a:rPr lang="es-MX" sz="2400" dirty="0"/>
              <a:t> </a:t>
            </a:r>
            <a:r>
              <a:rPr lang="es-MX" sz="2400" dirty="0" smtClean="0"/>
              <a:t>se </a:t>
            </a:r>
            <a:r>
              <a:rPr lang="es-MX" sz="2400" dirty="0"/>
              <a:t>observó que la emisora ALFA, tuvo un 1.47, SANMEX 1.36, CEMEX 1.31, BOLSA 1.26, GENTERA 1.24, GMEXICO </a:t>
            </a:r>
            <a:r>
              <a:rPr lang="es-MX" sz="2400" dirty="0" smtClean="0"/>
              <a:t>1.1, </a:t>
            </a:r>
            <a:r>
              <a:rPr lang="es-MX" sz="2400" dirty="0"/>
              <a:t>GFNORTE 1.08, WALMEX 1.04, OMA 1.04, AC 1.03, TLEVISA 0.99, MEXCHEM 0.99, ELEKTRA 0.98, AMX 0.93, BIMBO 0.84, KOF 0.83, VOLAR 0.83, PE&amp;OLES 0.81, HERDEZ 0.8, ALSEA 0.78, KIMBER 0.74, RASSINI 0.71, ASUR 0.67, LALA 0.64, FEMSA 0.57, IENOVA 0.57, VESTA 0.56, HCITY 0.54, AXTEL 0.32 y LAB </a:t>
            </a:r>
            <a:r>
              <a:rPr lang="es-MX" sz="2400" dirty="0" smtClean="0"/>
              <a:t>0.27; </a:t>
            </a:r>
            <a:r>
              <a:rPr lang="es-MX" sz="2400" dirty="0"/>
              <a:t>lo que </a:t>
            </a:r>
            <a:r>
              <a:rPr lang="es-MX" sz="2400" b="1" dirty="0"/>
              <a:t>coincide</a:t>
            </a:r>
            <a:r>
              <a:rPr lang="es-MX" sz="2400" dirty="0"/>
              <a:t> con las investigaciones de </a:t>
            </a:r>
            <a:r>
              <a:rPr lang="es-MX" sz="2400" b="1" dirty="0"/>
              <a:t>Benedetta y Grimminger (2013) </a:t>
            </a:r>
            <a:r>
              <a:rPr lang="es-MX" sz="2400" dirty="0"/>
              <a:t>quienes destacan que los índices de gobierno corporativo pueden establecerse como puntos de referencia para las empresas, ofreciendo la oportunidad de diferenciarse en los </a:t>
            </a:r>
            <a:r>
              <a:rPr lang="es-MX" sz="2400" dirty="0" smtClean="0"/>
              <a:t>mercados.</a:t>
            </a:r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20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663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5. Conclusiones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391318"/>
            <a:ext cx="7347751" cy="693698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400" b="1" dirty="0" smtClean="0"/>
              <a:t>Objetivo General</a:t>
            </a:r>
            <a:endParaRPr lang="es-ES_tradnl" sz="2400" b="1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400" dirty="0"/>
              <a:t>C</a:t>
            </a:r>
            <a:r>
              <a:rPr lang="es-MX" sz="2400" dirty="0" smtClean="0"/>
              <a:t>omparar </a:t>
            </a:r>
            <a:r>
              <a:rPr lang="es-MX" sz="2400" dirty="0"/>
              <a:t>el coeficiente beta de las emisoras que integran la muestra del S&amp;P/BMV IPC Sustentable de la Bolsa Mexicana de Valores de Febrero de 2017, se concluye que con los datos obtenidos de Investing.com (2018) en la </a:t>
            </a:r>
            <a:r>
              <a:rPr lang="es-MX" sz="2400" b="1" dirty="0"/>
              <a:t>Tabla 4</a:t>
            </a:r>
            <a:r>
              <a:rPr lang="es-MX" sz="2400" dirty="0"/>
              <a:t> se destaca que 10 emisoras tienen coeficientes beta mayores a la unidad, que representan un 46.22% de los pesos oficiales de la muestra, mientras que 20 emisoras poseen un coeficiente beta menor a la unidad, con </a:t>
            </a:r>
            <a:r>
              <a:rPr lang="es-MX" sz="2400" dirty="0" smtClean="0"/>
              <a:t>un </a:t>
            </a:r>
            <a:r>
              <a:rPr lang="es-MX" sz="2400" b="1" dirty="0" smtClean="0"/>
              <a:t>53.81%</a:t>
            </a:r>
            <a:r>
              <a:rPr lang="es-MX" sz="2400" dirty="0" smtClean="0"/>
              <a:t> de </a:t>
            </a:r>
            <a:r>
              <a:rPr lang="es-MX" sz="2400" dirty="0"/>
              <a:t>los pesos oficiales de la muestra, lo que implica </a:t>
            </a:r>
            <a:r>
              <a:rPr lang="es-MX" sz="2400" dirty="0" smtClean="0"/>
              <a:t>que </a:t>
            </a:r>
            <a:r>
              <a:rPr lang="es-MX" sz="2400" b="1" dirty="0"/>
              <a:t>la mayor proporción de las emisoras que integran la muestra poseen coeficientes beta con un nivel de riesgo inferior al mercado</a:t>
            </a:r>
            <a:r>
              <a:rPr lang="es-MX" sz="2400" dirty="0"/>
              <a:t>, lo que coincide con los estudios de Gitman y Zutter (</a:t>
            </a:r>
            <a:r>
              <a:rPr lang="es-MX" sz="2400" dirty="0" smtClean="0"/>
              <a:t>2012), Guzmán </a:t>
            </a:r>
            <a:r>
              <a:rPr lang="es-MX" sz="2400" dirty="0"/>
              <a:t>(1998), destacando las aportaciones de </a:t>
            </a:r>
            <a:r>
              <a:rPr lang="es-MX" sz="2400" b="1" dirty="0"/>
              <a:t>Miralles, Miralles y Miralles (2012) </a:t>
            </a:r>
            <a:r>
              <a:rPr lang="es-MX" sz="2400" dirty="0"/>
              <a:t>al explicar que la inversión socialmente responsable ha generado la necesidad de adaptar la teoría financiera, para </a:t>
            </a:r>
            <a:r>
              <a:rPr lang="es-MX" sz="2400" b="1" dirty="0"/>
              <a:t>dar paso al concepto de finanzas sostenibles</a:t>
            </a:r>
            <a:r>
              <a:rPr lang="es-MX" sz="2400" dirty="0"/>
              <a:t>, </a:t>
            </a:r>
            <a:r>
              <a:rPr lang="es-MX" sz="2400" dirty="0" smtClean="0"/>
              <a:t>al </a:t>
            </a:r>
            <a:r>
              <a:rPr lang="es-MX" sz="2400" dirty="0"/>
              <a:t>considerar aspectos </a:t>
            </a:r>
            <a:r>
              <a:rPr lang="es-MX" sz="2400" b="1" dirty="0"/>
              <a:t>económicos, sociales y ambientales. </a:t>
            </a:r>
            <a:endParaRPr lang="es-MX" sz="24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5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71603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6. Referencias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278251" y="409206"/>
            <a:ext cx="7802374" cy="6936989"/>
          </a:xfrm>
        </p:spPr>
        <p:txBody>
          <a:bodyPr>
            <a:noAutofit/>
          </a:bodyPr>
          <a:lstStyle/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/>
              <a:t>Bansal, P. y Hoffman, A. J. (2012). The Oxford handbook of business and the natural environment. Nueva York, Estados Unidos: Oxford University </a:t>
            </a:r>
            <a:r>
              <a:rPr lang="es-MX" sz="1210" dirty="0" smtClean="0"/>
              <a:t>Press.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Benedetta</a:t>
            </a:r>
            <a:r>
              <a:rPr lang="es-MX" sz="1210" dirty="0"/>
              <a:t>, P. D. y Grimminger, A. (2013). Análisis comparativo sobre su desempeño: ocho índices de buen gobierno corporativo en el mundo. Recuperado el 23 de Enero de 2018 de https://</a:t>
            </a:r>
            <a:r>
              <a:rPr lang="es-MX" sz="1210" dirty="0" smtClean="0"/>
              <a:t>www.ifc.org/wps/wcm/connect/2099b400419384689637b78d8e2dafd4/Ocho_Indices_de_Buen_Gobierno_Corporativo_en_el_Mundo.pdf?MOD=AJPERES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(2015a). Responsabilidad Social. Recuperado el 01 de Octubre de 2018 de http://</a:t>
            </a:r>
            <a:r>
              <a:rPr lang="es-MX" sz="1210" dirty="0" smtClean="0"/>
              <a:t>www.bmv.com.mx/es/mercados/responsabilidad-social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(2015b). S&amp;P/BMV IPC Sustentable. Información General. Recuperado de https://</a:t>
            </a:r>
            <a:r>
              <a:rPr lang="es-MX" sz="1210" dirty="0" smtClean="0"/>
              <a:t>www.bmv.com.mx/es/indices/principales/S&amp;P/BMV%20IPC%20SUSTENTABLE-445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(2015c). Acerca de. Recuperado el 01 de Agosto de 2016 de http://</a:t>
            </a:r>
            <a:r>
              <a:rPr lang="es-MX" sz="1210" dirty="0" smtClean="0"/>
              <a:t>www.bmv.com.mx/es/grupo-bmv/acerca-de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(2015d). Glosario. Recuperado el 01 de Junio de 2017 de http://</a:t>
            </a:r>
            <a:r>
              <a:rPr lang="es-MX" sz="1210" dirty="0" smtClean="0"/>
              <a:t>www.bmv.com.mx/es/grupo-bmv/glosario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(2017a). Reporte de Sustentabilidad 2017. Recuperado el 13 de Noviembre de 2018 de http://</a:t>
            </a:r>
            <a:r>
              <a:rPr lang="es-MX" sz="1210" dirty="0" smtClean="0"/>
              <a:t>www.bmv.com.mx/es/relacion-con-inversionistas/reporte-de-sustentabilidad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Bolsa </a:t>
            </a:r>
            <a:r>
              <a:rPr lang="es-MX" sz="1210" dirty="0"/>
              <a:t>Mexicana de Valores (2017b). Cambio de muestra de los índices IPC Sustentable e IPC Sustentable RT. Pesos Oficiales-Febrero 2017. Recuperado el 15 de Noviembre de 2018 de https://www.bmv.com.mx/docs-pub/INDICES/CTEN_INCM/Pesos%20Oficiales%20%20Cambio%20de%20Muestra%20IPC%20Sustentable%20-%</a:t>
            </a:r>
            <a:r>
              <a:rPr lang="es-MX" sz="1210" dirty="0" smtClean="0"/>
              <a:t>20Febrero%202017.pdf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Deloitte </a:t>
            </a:r>
            <a:r>
              <a:rPr lang="es-MX" sz="1210" dirty="0"/>
              <a:t>(2018). Este es el nivel de competitividad de México según el IMD Business School. Recuperado de https://</a:t>
            </a:r>
            <a:r>
              <a:rPr lang="es-MX" sz="1210" dirty="0" smtClean="0"/>
              <a:t>www2.deloitte.com/mx/es/pages/dnoticias/articles/nivel-de-competitividad-mexico.html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Gitman</a:t>
            </a:r>
            <a:r>
              <a:rPr lang="es-MX" sz="1210" dirty="0"/>
              <a:t>, L. J. y Zutter, C. J. (2012). Principios de Administración Financiera. Distrito Federal, México: Pearson Educación. Ed. </a:t>
            </a:r>
            <a:r>
              <a:rPr lang="es-MX" sz="1210" dirty="0" smtClean="0"/>
              <a:t>12a. 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Guzmán </a:t>
            </a:r>
            <a:r>
              <a:rPr lang="es-MX" sz="1210" dirty="0"/>
              <a:t>P. M. P (1998). Los modelos CAPM y ARCH-M. Obtención de los coeficientes beta para una muestra de 33 acciones que cotizan en la Bolsa Mexicana de Valores. Recuperado de https://</a:t>
            </a:r>
            <a:r>
              <a:rPr lang="es-MX" sz="1210" dirty="0" smtClean="0"/>
              <a:t>www.azc.uam.mx/publicaciones/etp/num9/a6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Hernández</a:t>
            </a:r>
            <a:r>
              <a:rPr lang="es-MX" sz="1210" dirty="0"/>
              <a:t>, S. R., Fernández, C. C. y Baptista, L. M. P. (2010). Metodología de la investigación. México D. F. Mc Graw Hill. 5ª Ed </a:t>
            </a:r>
            <a:endParaRPr lang="es-MX" sz="1210" dirty="0" smtClean="0"/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Investing.com </a:t>
            </a:r>
            <a:r>
              <a:rPr lang="es-MX" sz="1210" dirty="0"/>
              <a:t>(2018). Search the Website. Recuperado el 08 de Noviembre de 2018 de https://</a:t>
            </a:r>
            <a:r>
              <a:rPr lang="es-MX" sz="1210" dirty="0" smtClean="0"/>
              <a:t>www.investing.com/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Miralles </a:t>
            </a:r>
            <a:r>
              <a:rPr lang="es-MX" sz="1210" dirty="0"/>
              <a:t>J. L., Miralles M. M., Miralles J. L. (2012). Performance bursátil de las empresas socialmente responsables. Elsevier. Recuperado de https://ac-els-cdn-com.dibpxy.uaa.mx/S1138575812000588/1-s2.0-S1138575812000588-main.pdf?_</a:t>
            </a:r>
            <a:r>
              <a:rPr lang="es-MX" sz="1210" dirty="0" smtClean="0"/>
              <a:t>tid=82f9ae34-f55d-11e7-908b-00000aab0f6c&amp;acdnat=1515516943_acd5d24637db9ddca45aece54456c8f9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S&amp;P </a:t>
            </a:r>
            <a:r>
              <a:rPr lang="es-MX" sz="1210" dirty="0"/>
              <a:t>Dow Jones Indices (2018). S&amp;P/BMV IPC Sustentable. Recuperado de https://</a:t>
            </a:r>
            <a:r>
              <a:rPr lang="es-MX" sz="1210" dirty="0" smtClean="0"/>
              <a:t>espanol.spindices.com/indices/equity/sp-bmv-ipc-sustainable</a:t>
            </a:r>
          </a:p>
          <a:p>
            <a:pPr marL="228600" indent="-22860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1210" dirty="0" smtClean="0"/>
              <a:t>Vives</a:t>
            </a:r>
            <a:r>
              <a:rPr lang="es-MX" sz="1210" dirty="0"/>
              <a:t>, A. y Peinado, V. E. (2011). La responsabilidad social de la empresa en América Latina. Washington, D.C., E. U.: BID. Recuperado el 05 de Marzo de 2016 de https://</a:t>
            </a:r>
            <a:r>
              <a:rPr lang="es-MX" sz="1210" dirty="0" smtClean="0"/>
              <a:t>publications.iadb.org/bitstream/handle/11319/5383/La%20responsabilidad%20social%20de%20la%20empresa%20en%20Am%C3%A9rica%20Latina%20.pdf?sequence</a:t>
            </a:r>
            <a:endParaRPr lang="es-MX" sz="1210" dirty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4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1. Introducción</a:t>
            </a:r>
            <a:endParaRPr lang="es-ES_tradnl" sz="500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302" y="6757261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"/>
            <a:ext cx="10080625" cy="774065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86035" y="2347325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7000" b="1" dirty="0" smtClean="0">
                <a:solidFill>
                  <a:schemeClr val="bg1"/>
                </a:solidFill>
              </a:rPr>
              <a:t>Gracias</a:t>
            </a:r>
            <a:endParaRPr lang="es-ES_tradnl" sz="7000" b="1" dirty="0">
              <a:solidFill>
                <a:schemeClr val="bg1"/>
              </a:solidFill>
            </a:endParaRPr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808" y="6819253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2138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1. Introducción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517691"/>
            <a:ext cx="7347751" cy="30326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b="1" dirty="0" smtClean="0"/>
              <a:t>1.1 Antecedentes</a:t>
            </a:r>
            <a:endParaRPr lang="es-ES_tradnl" sz="2800" b="1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/>
              <a:t>C</a:t>
            </a:r>
            <a:r>
              <a:rPr lang="es-MX" sz="2800" dirty="0" smtClean="0"/>
              <a:t>risis </a:t>
            </a:r>
            <a:r>
              <a:rPr lang="es-MX" sz="2800" dirty="0"/>
              <a:t>financiera de 2007 a </a:t>
            </a:r>
            <a:r>
              <a:rPr lang="es-MX" sz="2800" dirty="0" smtClean="0"/>
              <a:t>2009. (Vives y Peinado, 2011)</a:t>
            </a:r>
            <a:endParaRPr lang="es-ES_tradnl" sz="2800" b="1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ES_tradnl" sz="2800" dirty="0" smtClean="0"/>
              <a:t>Principios de Inversión Responsable. ONU</a:t>
            </a:r>
            <a:r>
              <a:rPr lang="es-MX" sz="2800" dirty="0" smtClean="0"/>
              <a:t> (Vives y Peinado, 2011)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800" dirty="0" smtClean="0"/>
              <a:t>Índices de Gobierno Corporativo. (Benedetta y Grimminger, 2013)</a:t>
            </a:r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6746" t="40972" r="14001" b="15590"/>
          <a:stretch/>
        </p:blipFill>
        <p:spPr>
          <a:xfrm>
            <a:off x="2468042" y="4132495"/>
            <a:ext cx="7467265" cy="310538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657895" y="3782581"/>
            <a:ext cx="72070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Tabla 1. Índices de Gobierno Corporativo a partir de 2001</a:t>
            </a:r>
            <a:endParaRPr lang="es-MX" sz="2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587554" y="7109451"/>
            <a:ext cx="72070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Fuente: Adaptación Benedetta y Grimminger, 2013.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978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9613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1. Introducción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41063" y="641686"/>
            <a:ext cx="7347751" cy="69214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3000" b="1" dirty="0" smtClean="0"/>
              <a:t>1.2 Planteamiento del Problema</a:t>
            </a:r>
            <a:endParaRPr lang="es-ES_tradnl" sz="3000" b="1" dirty="0"/>
          </a:p>
          <a:p>
            <a:pPr marL="0" indent="0" algn="just">
              <a:buNone/>
            </a:pPr>
            <a:r>
              <a:rPr lang="es-MX" sz="3000" dirty="0"/>
              <a:t>T</a:t>
            </a:r>
            <a:r>
              <a:rPr lang="es-MX" sz="3000" dirty="0" smtClean="0"/>
              <a:t>endencias </a:t>
            </a:r>
            <a:r>
              <a:rPr lang="es-MX" sz="3000" dirty="0"/>
              <a:t>nacionales e internacionales en </a:t>
            </a:r>
            <a:r>
              <a:rPr lang="es-MX" sz="3000" dirty="0" smtClean="0"/>
              <a:t>sustentabilidad </a:t>
            </a:r>
            <a:r>
              <a:rPr lang="es-MX" sz="3000" dirty="0"/>
              <a:t>y su importancia en los mercados accionarios en cuestión ambiental, social y de gobierno </a:t>
            </a:r>
            <a:r>
              <a:rPr lang="es-MX" sz="3000" dirty="0" smtClean="0"/>
              <a:t>corporativo (Bolsa Mexicana de Valores, 2015b)</a:t>
            </a:r>
          </a:p>
          <a:p>
            <a:pPr marL="0" indent="0">
              <a:buNone/>
            </a:pPr>
            <a:r>
              <a:rPr lang="es-ES_tradnl" sz="3000" b="1" dirty="0" smtClean="0"/>
              <a:t>1.3 Pregunta de Investigación</a:t>
            </a:r>
            <a:endParaRPr lang="es-ES_tradnl" sz="3000" b="1" dirty="0"/>
          </a:p>
          <a:p>
            <a:pPr marL="0" indent="0" algn="just">
              <a:buNone/>
            </a:pPr>
            <a:r>
              <a:rPr lang="es-MX" sz="3000" dirty="0"/>
              <a:t>¿Cuál es el coeficiente beta de las emisoras que integran la muestra del S&amp;P/BMV IPC Sustentable de la Bolsa Mexicana de Valores de Febrero de 2017</a:t>
            </a:r>
            <a:r>
              <a:rPr lang="es-MX" sz="3000" dirty="0" smtClean="0"/>
              <a:t>?</a:t>
            </a:r>
            <a:endParaRPr lang="es-ES_tradnl" sz="3000" dirty="0"/>
          </a:p>
          <a:p>
            <a:pPr marL="0" indent="0">
              <a:buNone/>
            </a:pPr>
            <a:r>
              <a:rPr lang="es-ES_tradnl" sz="3000" b="1" dirty="0" smtClean="0"/>
              <a:t>1.4 Objetivo General</a:t>
            </a:r>
            <a:endParaRPr lang="es-ES_tradnl" sz="3000" b="1" dirty="0"/>
          </a:p>
          <a:p>
            <a:pPr marL="0" indent="0" algn="just">
              <a:buNone/>
            </a:pPr>
            <a:r>
              <a:rPr lang="es-MX" sz="3000" dirty="0" smtClean="0"/>
              <a:t>Comparar </a:t>
            </a:r>
            <a:r>
              <a:rPr lang="es-MX" sz="3000" dirty="0"/>
              <a:t>el coeficiente beta de las emisoras que integran la muestra del S&amp;P/BMV IPC Sustentable de la Bolsa Mexicana de Valores de Febrero de 2017.</a:t>
            </a:r>
            <a:endParaRPr lang="es-ES_tradnl" sz="3000" dirty="0"/>
          </a:p>
          <a:p>
            <a:pPr marL="0" indent="0" algn="just">
              <a:buNone/>
            </a:pPr>
            <a:endParaRPr lang="es-ES_tradnl" sz="28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98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9616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>1. Introducción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7218" y="579688"/>
            <a:ext cx="7347751" cy="70454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_tradnl" sz="3900" b="1" dirty="0" smtClean="0"/>
              <a:t>1.5 Justificación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900" dirty="0" smtClean="0"/>
              <a:t>Responsabilidad social en América Latina (Vives y Peinado, 2011)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900" dirty="0"/>
              <a:t>Í</a:t>
            </a:r>
            <a:r>
              <a:rPr lang="es-MX" sz="3900" dirty="0" smtClean="0"/>
              <a:t>ndices </a:t>
            </a:r>
            <a:r>
              <a:rPr lang="es-MX" sz="3900" dirty="0"/>
              <a:t>de gobierno corporativo, “benchmarks” o puntos de referencia </a:t>
            </a:r>
            <a:r>
              <a:rPr lang="es-MX" sz="3900" dirty="0" smtClean="0"/>
              <a:t>(Benedetta </a:t>
            </a:r>
            <a:r>
              <a:rPr lang="es-MX" sz="3900" dirty="0"/>
              <a:t>y </a:t>
            </a:r>
            <a:r>
              <a:rPr lang="es-MX" sz="3900" dirty="0" smtClean="0"/>
              <a:t>Grimminger, 2013</a:t>
            </a:r>
            <a:r>
              <a:rPr lang="es-MX" sz="3900" dirty="0"/>
              <a:t>)</a:t>
            </a:r>
            <a:endParaRPr lang="es-MX" sz="39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900" dirty="0" smtClean="0"/>
              <a:t>México posición </a:t>
            </a:r>
            <a:r>
              <a:rPr lang="es-MX" sz="3900" dirty="0"/>
              <a:t>51 de 63 países </a:t>
            </a:r>
            <a:r>
              <a:rPr lang="es-MX" sz="3900" dirty="0" smtClean="0"/>
              <a:t>evaluados, Índice </a:t>
            </a:r>
            <a:r>
              <a:rPr lang="es-MX" sz="3900" dirty="0"/>
              <a:t>Mundial de Competitividad en </a:t>
            </a:r>
            <a:r>
              <a:rPr lang="es-MX" sz="3900" dirty="0" smtClean="0"/>
              <a:t>2018, entre </a:t>
            </a:r>
            <a:r>
              <a:rPr lang="es-MX" sz="3900" dirty="0"/>
              <a:t>las áreas peor evaluadas se encuentran el contexto social, salud, medio ambiente, educación, entre </a:t>
            </a:r>
            <a:r>
              <a:rPr lang="es-MX" sz="3900" dirty="0" smtClean="0"/>
              <a:t>otras </a:t>
            </a:r>
            <a:r>
              <a:rPr lang="es-MX" sz="3900" dirty="0"/>
              <a:t>(Deloitte, 2018) </a:t>
            </a:r>
            <a:endParaRPr lang="es-ES_tradnl" sz="3900" dirty="0" smtClean="0"/>
          </a:p>
          <a:p>
            <a:pPr marL="0" indent="0">
              <a:buNone/>
            </a:pPr>
            <a:r>
              <a:rPr lang="es-ES_tradnl" sz="3900" b="1" dirty="0" smtClean="0"/>
              <a:t>1.6 Limitaciones</a:t>
            </a:r>
            <a:endParaRPr lang="es-ES_tradnl" sz="3900" b="1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900" dirty="0" smtClean="0"/>
              <a:t>La </a:t>
            </a:r>
            <a:r>
              <a:rPr lang="es-MX" sz="3900" dirty="0"/>
              <a:t>muestra del S&amp;P/IPC Sustentable cambia cada año, a partir del 1° de Febrero del año en </a:t>
            </a:r>
            <a:r>
              <a:rPr lang="es-MX" sz="3900" dirty="0" smtClean="0"/>
              <a:t>curso. La </a:t>
            </a:r>
            <a:r>
              <a:rPr lang="es-MX" sz="3900" dirty="0"/>
              <a:t>investigación se delimitó al estudio de las emisoras que integran la muestra del S&amp;P/IPC Sustentable a Febrero de 2017</a:t>
            </a:r>
            <a:r>
              <a:rPr lang="es-MX" sz="3900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3900" dirty="0"/>
              <a:t>E</a:t>
            </a:r>
            <a:r>
              <a:rPr lang="es-MX" sz="3900" dirty="0" smtClean="0"/>
              <a:t>l </a:t>
            </a:r>
            <a:r>
              <a:rPr lang="es-MX" sz="3900" dirty="0"/>
              <a:t>coeficiente beta es un índice dinámico que puede cambiar de acuerdo a los datos históricos </a:t>
            </a:r>
            <a:r>
              <a:rPr lang="es-MX" sz="3900" dirty="0" smtClean="0"/>
              <a:t>consultados, para la investigación se consultó Investing.com (2018)</a:t>
            </a:r>
            <a:endParaRPr lang="es-ES_tradnl" sz="3900" dirty="0"/>
          </a:p>
          <a:p>
            <a:pPr marL="0" indent="0" algn="just">
              <a:buNone/>
            </a:pPr>
            <a:endParaRPr lang="es-ES_tradnl" sz="28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38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/>
          </a:bodyPr>
          <a:lstStyle/>
          <a:p>
            <a:pPr algn="ctr"/>
            <a:r>
              <a:rPr lang="es-ES_tradnl" sz="5000" b="1" dirty="0" smtClean="0">
                <a:solidFill>
                  <a:schemeClr val="bg1"/>
                </a:solidFill>
              </a:rPr>
              <a:t>2. Revisión de la Literatura</a:t>
            </a:r>
            <a:endParaRPr lang="es-ES_tradnl" sz="5000" b="1" dirty="0">
              <a:solidFill>
                <a:schemeClr val="bg1"/>
              </a:solidFill>
            </a:endParaRPr>
          </a:p>
        </p:txBody>
      </p:sp>
      <p:pic>
        <p:nvPicPr>
          <p:cNvPr id="4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302" y="6757261"/>
            <a:ext cx="1522825" cy="83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1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25385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/>
              <a:t>2</a:t>
            </a:r>
            <a:r>
              <a:rPr lang="es-ES_tradnl" b="1" dirty="0" smtClean="0"/>
              <a:t>. Revisión de la Literatura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967147"/>
            <a:ext cx="7347751" cy="6594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900" b="1" dirty="0" smtClean="0"/>
              <a:t>2.1 Marco contextual</a:t>
            </a:r>
            <a:endParaRPr lang="es-ES_tradnl" sz="2900" b="1" dirty="0"/>
          </a:p>
          <a:p>
            <a:pPr marL="0" indent="0" algn="just">
              <a:buNone/>
            </a:pPr>
            <a:r>
              <a:rPr lang="es-MX" sz="2700" dirty="0" smtClean="0"/>
              <a:t>Evolución inversión socialmente responsable (</a:t>
            </a:r>
            <a:r>
              <a:rPr lang="fr-FR" sz="2700" dirty="0"/>
              <a:t>Miralles, Miralles y </a:t>
            </a:r>
            <a:r>
              <a:rPr lang="fr-FR" sz="2700" dirty="0" smtClean="0"/>
              <a:t>Miralles, 2012</a:t>
            </a:r>
            <a:r>
              <a:rPr lang="fr-FR" sz="2700" dirty="0"/>
              <a:t>)</a:t>
            </a:r>
            <a:endParaRPr lang="es-MX" sz="500" dirty="0" smtClean="0"/>
          </a:p>
          <a:p>
            <a:pPr marL="0" indent="0">
              <a:buNone/>
            </a:pPr>
            <a:r>
              <a:rPr lang="es-ES_tradnl" sz="2900" b="1" dirty="0" smtClean="0"/>
              <a:t>2.2 Bolsa Mexicana de Valores</a:t>
            </a:r>
            <a:endParaRPr lang="es-ES_tradnl" sz="2900" b="1" dirty="0"/>
          </a:p>
          <a:p>
            <a:pPr marL="0" indent="0" algn="just">
              <a:buNone/>
            </a:pPr>
            <a:endParaRPr lang="es-ES_tradnl" sz="500" dirty="0"/>
          </a:p>
          <a:p>
            <a:pPr marL="0" indent="0" algn="just">
              <a:buNone/>
            </a:pPr>
            <a:endParaRPr lang="es-ES_tradnl" sz="28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57" y="2899304"/>
            <a:ext cx="7149110" cy="387403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88559" y="6816452"/>
            <a:ext cx="72070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Figura 1. Modelo de Sustentabilidad de la Bolsa Mexicana de Valores. Fuente: Bolsa Mexicana de Valores (2017a) 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1524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-40613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/>
              <a:t>2</a:t>
            </a:r>
            <a:r>
              <a:rPr lang="es-ES_tradnl" b="1" dirty="0" smtClean="0"/>
              <a:t>. Revisión de la Literatura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470920"/>
            <a:ext cx="7347751" cy="6594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900" b="1" dirty="0"/>
              <a:t>2.3 S&amp;P/BMV IPC Sustentable</a:t>
            </a:r>
          </a:p>
          <a:p>
            <a:pPr marL="0" indent="0" algn="just">
              <a:buNone/>
            </a:pPr>
            <a:endParaRPr lang="es-ES_tradnl" sz="500" dirty="0"/>
          </a:p>
          <a:p>
            <a:pPr marL="0" indent="0" algn="just">
              <a:buNone/>
            </a:pPr>
            <a:endParaRPr lang="es-ES_tradnl" sz="28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370666" y="6613256"/>
            <a:ext cx="76323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Figura </a:t>
            </a:r>
            <a:r>
              <a:rPr lang="es-MX" sz="2200" dirty="0"/>
              <a:t>2. Pesos oficiales del cambio de muestra del S&amp;P/BMV IPC Sustentable a partir de febrero de 2017. Fuente. Bolsa Mexicana de Valores, 2017b.</a:t>
            </a:r>
          </a:p>
        </p:txBody>
      </p:sp>
      <p:pic>
        <p:nvPicPr>
          <p:cNvPr id="8" name="Imagen 7"/>
          <p:cNvPicPr/>
          <p:nvPr/>
        </p:nvPicPr>
        <p:blipFill rotWithShape="1">
          <a:blip r:embed="rId3"/>
          <a:srcRect l="31626" t="17874" r="32785" b="6280"/>
          <a:stretch/>
        </p:blipFill>
        <p:spPr>
          <a:xfrm>
            <a:off x="2480415" y="860456"/>
            <a:ext cx="7412876" cy="57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21385"/>
            <a:ext cx="7277412" cy="70375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/>
              <a:t>2</a:t>
            </a:r>
            <a:r>
              <a:rPr lang="es-ES_tradnl" b="1" dirty="0" smtClean="0"/>
              <a:t>. Revisión de la Literatura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501920"/>
            <a:ext cx="7347751" cy="6594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900" b="1" dirty="0" smtClean="0"/>
              <a:t>2.4 Coeficiente Beta</a:t>
            </a:r>
            <a:endParaRPr lang="es-ES_tradnl" sz="2900" b="1" dirty="0"/>
          </a:p>
          <a:p>
            <a:pPr marL="0" indent="0" algn="just">
              <a:buNone/>
            </a:pPr>
            <a:endParaRPr lang="es-ES_tradnl" sz="500" dirty="0"/>
          </a:p>
          <a:p>
            <a:pPr marL="0" indent="0" algn="just">
              <a:buNone/>
            </a:pPr>
            <a:endParaRPr lang="es-ES_tradnl" sz="2800" b="1" dirty="0" smtClean="0"/>
          </a:p>
        </p:txBody>
      </p:sp>
      <p:pic>
        <p:nvPicPr>
          <p:cNvPr id="5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5822072"/>
            <a:ext cx="1308584" cy="71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448251" y="3739679"/>
            <a:ext cx="7632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Figura 3</a:t>
            </a:r>
            <a:r>
              <a:rPr lang="es-MX" sz="2200" dirty="0"/>
              <a:t>. Obtención del Coeficiente Beta. Fuente: Adaptación Gitman y Zutter (2012).</a:t>
            </a:r>
          </a:p>
        </p:txBody>
      </p:sp>
      <p:pic>
        <p:nvPicPr>
          <p:cNvPr id="9" name="Imagen 8"/>
          <p:cNvPicPr/>
          <p:nvPr/>
        </p:nvPicPr>
        <p:blipFill rotWithShape="1">
          <a:blip r:embed="rId3"/>
          <a:srcRect l="34930" t="18950" r="24333" b="23881"/>
          <a:stretch/>
        </p:blipFill>
        <p:spPr bwMode="auto">
          <a:xfrm>
            <a:off x="3186640" y="855557"/>
            <a:ext cx="6360315" cy="29833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17064" t="26011" r="14520" b="42815"/>
          <a:stretch/>
        </p:blipFill>
        <p:spPr>
          <a:xfrm>
            <a:off x="2642336" y="4850722"/>
            <a:ext cx="7238191" cy="254133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479368" y="4533505"/>
            <a:ext cx="745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/>
              <a:t>Tabla 2. Coeficientes beta seleccionados y sus interpretaciones</a:t>
            </a:r>
            <a:endParaRPr lang="es-MX" sz="2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498293" y="7309821"/>
            <a:ext cx="745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/>
              <a:t>Fuente: Adaptación Gitman y Zutter (2012).</a:t>
            </a:r>
          </a:p>
        </p:txBody>
      </p:sp>
    </p:spTree>
    <p:extLst>
      <p:ext uri="{BB962C8B-B14F-4D97-AF65-F5344CB8AC3E}">
        <p14:creationId xmlns:p14="http://schemas.microsoft.com/office/powerpoint/2010/main" val="1357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1621</Words>
  <Application>Microsoft Office PowerPoint</Application>
  <PresentationFormat>Personalizado</PresentationFormat>
  <Paragraphs>92</Paragraphs>
  <Slides>20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Tema de Office</vt:lpstr>
      <vt:lpstr>COMPARACIÓN DEL COEFICIENTE BETA DE LAS EMISORAS QUE INTEGRAN LA MUESTRA DEL S&amp;P/BMV IPC SUSTENTABLE DE LA BOLSA MEXICANA DE VALORES EN 2017</vt:lpstr>
      <vt:lpstr>1. Introducción</vt:lpstr>
      <vt:lpstr>1. Introducción</vt:lpstr>
      <vt:lpstr>1. Introducción</vt:lpstr>
      <vt:lpstr>1. Introducción</vt:lpstr>
      <vt:lpstr>2. Revisión de la Literatura</vt:lpstr>
      <vt:lpstr>2. Revisión de la Literatura</vt:lpstr>
      <vt:lpstr>2. Revisión de la Literatura</vt:lpstr>
      <vt:lpstr>2. Revisión de la Literatura</vt:lpstr>
      <vt:lpstr>3. Metodología</vt:lpstr>
      <vt:lpstr>3. Metodología</vt:lpstr>
      <vt:lpstr>4. Resultados</vt:lpstr>
      <vt:lpstr>4. Resultados</vt:lpstr>
      <vt:lpstr>4. Resultados</vt:lpstr>
      <vt:lpstr>4. Resultados</vt:lpstr>
      <vt:lpstr>5. Conclusiones</vt:lpstr>
      <vt:lpstr>5. Conclusiones</vt:lpstr>
      <vt:lpstr>5. Conclusiones</vt:lpstr>
      <vt:lpstr>6. Referencias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32</cp:revision>
  <dcterms:created xsi:type="dcterms:W3CDTF">2016-12-02T19:37:17Z</dcterms:created>
  <dcterms:modified xsi:type="dcterms:W3CDTF">2019-02-13T19:11:31Z</dcterms:modified>
</cp:coreProperties>
</file>