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0" r:id="rId2"/>
    <p:sldId id="261" r:id="rId3"/>
    <p:sldId id="262" r:id="rId4"/>
    <p:sldId id="264" r:id="rId5"/>
    <p:sldId id="265" r:id="rId6"/>
    <p:sldId id="266" r:id="rId7"/>
    <p:sldId id="283" r:id="rId8"/>
    <p:sldId id="267" r:id="rId9"/>
    <p:sldId id="268" r:id="rId10"/>
    <p:sldId id="270" r:id="rId11"/>
    <p:sldId id="282" r:id="rId12"/>
    <p:sldId id="271" r:id="rId13"/>
    <p:sldId id="272" r:id="rId14"/>
    <p:sldId id="269" r:id="rId15"/>
    <p:sldId id="275" r:id="rId16"/>
    <p:sldId id="276" r:id="rId17"/>
    <p:sldId id="277" r:id="rId18"/>
    <p:sldId id="279" r:id="rId19"/>
    <p:sldId id="280" r:id="rId20"/>
    <p:sldId id="281" r:id="rId21"/>
    <p:sldId id="278" r:id="rId22"/>
    <p:sldId id="263" r:id="rId23"/>
  </p:sldIdLst>
  <p:sldSz cx="10080625" cy="774065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38">
          <p15:clr>
            <a:srgbClr val="A4A3A4"/>
          </p15:clr>
        </p15:guide>
        <p15:guide id="2" pos="31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68"/>
    <p:restoredTop sz="94674"/>
  </p:normalViewPr>
  <p:slideViewPr>
    <p:cSldViewPr snapToGrid="0" snapToObjects="1">
      <p:cViewPr varScale="1">
        <p:scale>
          <a:sx n="62" d="100"/>
          <a:sy n="62" d="100"/>
        </p:scale>
        <p:origin x="798" y="66"/>
      </p:cViewPr>
      <p:guideLst>
        <p:guide orient="horz" pos="2438"/>
        <p:guide pos="31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_rels/chart5.xml.rels><?xml version="1.0" encoding="UTF-8" standalone="yes"?>
<Relationships xmlns="http://schemas.openxmlformats.org/package/2006/relationships"><Relationship Id="rId1" Type="http://schemas.openxmlformats.org/officeDocument/2006/relationships/package" Target="../embeddings/Hoja_de_c_lculo_de_Microsoft_Excel4.xlsx"/></Relationships>
</file>

<file path=ppt/charts/_rels/chart6.xml.rels><?xml version="1.0" encoding="UTF-8" standalone="yes"?>
<Relationships xmlns="http://schemas.openxmlformats.org/package/2006/relationships"><Relationship Id="rId1" Type="http://schemas.openxmlformats.org/officeDocument/2006/relationships/package" Target="../embeddings/Hoja_de_c_lculo_de_Microsoft_Excel5.xlsx"/></Relationships>
</file>

<file path=ppt/charts/_rels/chart7.xml.rels><?xml version="1.0" encoding="UTF-8" standalone="yes"?>
<Relationships xmlns="http://schemas.openxmlformats.org/package/2006/relationships"><Relationship Id="rId1" Type="http://schemas.openxmlformats.org/officeDocument/2006/relationships/package" Target="../embeddings/Hoja_de_c_lculo_de_Microsoft_Excel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sz="1200"/>
              <a:t>2. ¿</a:t>
            </a:r>
            <a:r>
              <a:rPr lang="es-MX" sz="1200">
                <a:latin typeface="Times New Roman" panose="02020603050405020304" pitchFamily="18" charset="0"/>
                <a:cs typeface="Times New Roman" panose="02020603050405020304" pitchFamily="18" charset="0"/>
              </a:rPr>
              <a:t>Cuántos</a:t>
            </a:r>
            <a:r>
              <a:rPr lang="es-MX" sz="1200" baseline="0">
                <a:latin typeface="Times New Roman" panose="02020603050405020304" pitchFamily="18" charset="0"/>
                <a:cs typeface="Times New Roman" panose="02020603050405020304" pitchFamily="18" charset="0"/>
              </a:rPr>
              <a:t> años tiene en la empresa?</a:t>
            </a:r>
            <a:endParaRPr lang="es-MX" sz="1200">
              <a:latin typeface="Times New Roman" panose="02020603050405020304" pitchFamily="18" charset="0"/>
              <a:cs typeface="Times New Roman" panose="02020603050405020304" pitchFamily="18" charset="0"/>
            </a:endParaRPr>
          </a:p>
        </c:rich>
      </c:tx>
      <c:layout>
        <c:manualLayout>
          <c:xMode val="edge"/>
          <c:yMode val="edge"/>
          <c:x val="0.24186333479148439"/>
          <c:y val="3.1746031746031744E-2"/>
        </c:manualLayout>
      </c:layout>
      <c:overlay val="0"/>
      <c:spPr>
        <a:noFill/>
        <a:ln>
          <a:noFill/>
        </a:ln>
        <a:effectLst/>
      </c:spPr>
    </c:title>
    <c:autoTitleDeleted val="0"/>
    <c:plotArea>
      <c:layout/>
      <c:barChart>
        <c:barDir val="col"/>
        <c:grouping val="clustered"/>
        <c:varyColors val="0"/>
        <c:ser>
          <c:idx val="0"/>
          <c:order val="0"/>
          <c:tx>
            <c:strRef>
              <c:f>Hoja1!$B$1</c:f>
              <c:strCache>
                <c:ptCount val="1"/>
                <c:pt idx="0">
                  <c:v>2</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c:f>
              <c:strCache>
                <c:ptCount val="1"/>
                <c:pt idx="0">
                  <c:v>AÑOS</c:v>
                </c:pt>
              </c:strCache>
            </c:strRef>
          </c:cat>
          <c:val>
            <c:numRef>
              <c:f>Hoja1!$B$2</c:f>
              <c:numCache>
                <c:formatCode>General</c:formatCode>
                <c:ptCount val="1"/>
                <c:pt idx="0">
                  <c:v>4</c:v>
                </c:pt>
              </c:numCache>
            </c:numRef>
          </c:val>
          <c:extLst>
            <c:ext xmlns:c16="http://schemas.microsoft.com/office/drawing/2014/chart" uri="{C3380CC4-5D6E-409C-BE32-E72D297353CC}">
              <c16:uniqueId val="{00000000-1F91-4509-B11F-48656D0761C6}"/>
            </c:ext>
          </c:extLst>
        </c:ser>
        <c:ser>
          <c:idx val="1"/>
          <c:order val="1"/>
          <c:tx>
            <c:strRef>
              <c:f>Hoja1!$C$1</c:f>
              <c:strCache>
                <c:ptCount val="1"/>
                <c:pt idx="0">
                  <c:v>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c:f>
              <c:strCache>
                <c:ptCount val="1"/>
                <c:pt idx="0">
                  <c:v>AÑOS</c:v>
                </c:pt>
              </c:strCache>
            </c:strRef>
          </c:cat>
          <c:val>
            <c:numRef>
              <c:f>Hoja1!$C$2</c:f>
              <c:numCache>
                <c:formatCode>General</c:formatCode>
                <c:ptCount val="1"/>
                <c:pt idx="0">
                  <c:v>7</c:v>
                </c:pt>
              </c:numCache>
            </c:numRef>
          </c:val>
          <c:extLst>
            <c:ext xmlns:c16="http://schemas.microsoft.com/office/drawing/2014/chart" uri="{C3380CC4-5D6E-409C-BE32-E72D297353CC}">
              <c16:uniqueId val="{00000001-1F91-4509-B11F-48656D0761C6}"/>
            </c:ext>
          </c:extLst>
        </c:ser>
        <c:ser>
          <c:idx val="2"/>
          <c:order val="2"/>
          <c:tx>
            <c:strRef>
              <c:f>Hoja1!$D$1</c:f>
              <c:strCache>
                <c:ptCount val="1"/>
                <c:pt idx="0">
                  <c:v>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c:f>
              <c:strCache>
                <c:ptCount val="1"/>
                <c:pt idx="0">
                  <c:v>AÑOS</c:v>
                </c:pt>
              </c:strCache>
            </c:strRef>
          </c:cat>
          <c:val>
            <c:numRef>
              <c:f>Hoja1!$D$2</c:f>
              <c:numCache>
                <c:formatCode>General</c:formatCode>
                <c:ptCount val="1"/>
                <c:pt idx="0">
                  <c:v>5</c:v>
                </c:pt>
              </c:numCache>
            </c:numRef>
          </c:val>
          <c:extLst>
            <c:ext xmlns:c16="http://schemas.microsoft.com/office/drawing/2014/chart" uri="{C3380CC4-5D6E-409C-BE32-E72D297353CC}">
              <c16:uniqueId val="{00000002-1F91-4509-B11F-48656D0761C6}"/>
            </c:ext>
          </c:extLst>
        </c:ser>
        <c:ser>
          <c:idx val="3"/>
          <c:order val="3"/>
          <c:tx>
            <c:strRef>
              <c:f>Hoja1!$E$1</c:f>
              <c:strCache>
                <c:ptCount val="1"/>
                <c:pt idx="0">
                  <c:v>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c:f>
              <c:strCache>
                <c:ptCount val="1"/>
                <c:pt idx="0">
                  <c:v>AÑOS</c:v>
                </c:pt>
              </c:strCache>
            </c:strRef>
          </c:cat>
          <c:val>
            <c:numRef>
              <c:f>Hoja1!$E$2</c:f>
              <c:numCache>
                <c:formatCode>General</c:formatCode>
                <c:ptCount val="1"/>
                <c:pt idx="0">
                  <c:v>2</c:v>
                </c:pt>
              </c:numCache>
            </c:numRef>
          </c:val>
          <c:extLst>
            <c:ext xmlns:c16="http://schemas.microsoft.com/office/drawing/2014/chart" uri="{C3380CC4-5D6E-409C-BE32-E72D297353CC}">
              <c16:uniqueId val="{00000003-1F91-4509-B11F-48656D0761C6}"/>
            </c:ext>
          </c:extLst>
        </c:ser>
        <c:dLbls>
          <c:showLegendKey val="0"/>
          <c:showVal val="0"/>
          <c:showCatName val="0"/>
          <c:showSerName val="0"/>
          <c:showPercent val="0"/>
          <c:showBubbleSize val="0"/>
        </c:dLbls>
        <c:gapWidth val="219"/>
        <c:overlap val="-27"/>
        <c:axId val="117506816"/>
        <c:axId val="117408128"/>
      </c:barChart>
      <c:catAx>
        <c:axId val="117506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17408128"/>
        <c:crosses val="autoZero"/>
        <c:auto val="1"/>
        <c:lblAlgn val="ctr"/>
        <c:lblOffset val="100"/>
        <c:noMultiLvlLbl val="0"/>
      </c:catAx>
      <c:valAx>
        <c:axId val="117408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175068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MX"/>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a:latin typeface="Times New Roman" panose="02020603050405020304" pitchFamily="18" charset="0"/>
                <a:cs typeface="Times New Roman" panose="02020603050405020304" pitchFamily="18" charset="0"/>
              </a:rPr>
              <a:t>3. ¿Originalmente</a:t>
            </a:r>
            <a:r>
              <a:rPr lang="en-US" sz="1200" baseline="0">
                <a:latin typeface="Times New Roman" panose="02020603050405020304" pitchFamily="18" charset="0"/>
                <a:cs typeface="Times New Roman" panose="02020603050405020304" pitchFamily="18" charset="0"/>
              </a:rPr>
              <a:t> a que puesto  ingreso?</a:t>
            </a:r>
            <a:endParaRPr lang="en-US" sz="1200">
              <a:latin typeface="Times New Roman" panose="02020603050405020304" pitchFamily="18" charset="0"/>
              <a:cs typeface="Times New Roman" panose="02020603050405020304" pitchFamily="18" charset="0"/>
            </a:endParaRPr>
          </a:p>
        </c:rich>
      </c:tx>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0"/>
          <c:order val="0"/>
          <c:tx>
            <c:strRef>
              <c:f>Hoja1!$B$1</c:f>
              <c:strCache>
                <c:ptCount val="1"/>
                <c:pt idx="0">
                  <c:v>NOMBRE</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Hoja1!$A$2:$A$5</c:f>
              <c:strCache>
                <c:ptCount val="4"/>
                <c:pt idx="0">
                  <c:v>LIJADO</c:v>
                </c:pt>
                <c:pt idx="1">
                  <c:v>VETEADO</c:v>
                </c:pt>
                <c:pt idx="2">
                  <c:v>LIMPIEZA</c:v>
                </c:pt>
                <c:pt idx="3">
                  <c:v>EMPAQUE</c:v>
                </c:pt>
              </c:strCache>
            </c:strRef>
          </c:cat>
          <c:val>
            <c:numRef>
              <c:f>Hoja1!$B$2:$B$5</c:f>
              <c:numCache>
                <c:formatCode>General</c:formatCode>
                <c:ptCount val="4"/>
                <c:pt idx="0">
                  <c:v>2</c:v>
                </c:pt>
                <c:pt idx="1">
                  <c:v>2</c:v>
                </c:pt>
                <c:pt idx="2">
                  <c:v>1</c:v>
                </c:pt>
                <c:pt idx="3">
                  <c:v>1</c:v>
                </c:pt>
              </c:numCache>
            </c:numRef>
          </c:val>
          <c:extLst>
            <c:ext xmlns:c16="http://schemas.microsoft.com/office/drawing/2014/chart" uri="{C3380CC4-5D6E-409C-BE32-E72D297353CC}">
              <c16:uniqueId val="{00000000-7A7D-4DCE-85C0-F8F1FB6BFB94}"/>
            </c:ext>
          </c:extLst>
        </c:ser>
        <c:dLbls>
          <c:showLegendKey val="0"/>
          <c:showVal val="0"/>
          <c:showCatName val="0"/>
          <c:showSerName val="0"/>
          <c:showPercent val="0"/>
          <c:showBubbleSize val="0"/>
        </c:dLbls>
        <c:gapWidth val="150"/>
        <c:shape val="box"/>
        <c:axId val="131557248"/>
        <c:axId val="131558784"/>
        <c:axId val="0"/>
      </c:bar3DChart>
      <c:catAx>
        <c:axId val="1315572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31558784"/>
        <c:crosses val="autoZero"/>
        <c:auto val="1"/>
        <c:lblAlgn val="ctr"/>
        <c:lblOffset val="100"/>
        <c:noMultiLvlLbl val="0"/>
      </c:catAx>
      <c:valAx>
        <c:axId val="1315587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315572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MX"/>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s-ES" sz="1200">
                <a:effectLst/>
                <a:latin typeface="Times New Roman" panose="02020603050405020304" pitchFamily="18" charset="0"/>
                <a:cs typeface="Times New Roman" panose="02020603050405020304" pitchFamily="18" charset="0"/>
              </a:rPr>
              <a:t>4. ¿Cuál es su cargo actualmente?</a:t>
            </a:r>
            <a:endParaRPr lang="es-MX" sz="1200">
              <a:effectLst/>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rich>
      </c:tx>
      <c:overlay val="0"/>
      <c:spPr>
        <a:noFill/>
        <a:ln>
          <a:noFill/>
        </a:ln>
        <a:effectLst/>
      </c:spPr>
    </c:title>
    <c:autoTitleDeleted val="0"/>
    <c:plotArea>
      <c:layout/>
      <c:doughnutChart>
        <c:varyColors val="1"/>
        <c:ser>
          <c:idx val="0"/>
          <c:order val="0"/>
          <c:tx>
            <c:strRef>
              <c:f>Hoja1!$B$1</c:f>
              <c:strCache>
                <c:ptCount val="1"/>
                <c:pt idx="0">
                  <c:v>Ventas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B1F-4141-987D-4D91FB8578E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B1F-4141-987D-4D91FB8578E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B1F-4141-987D-4D91FB8578E7}"/>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Hoja1!$A$2:$A$4</c:f>
              <c:strCache>
                <c:ptCount val="3"/>
                <c:pt idx="0">
                  <c:v>AYUDANTE VETEADO</c:v>
                </c:pt>
                <c:pt idx="1">
                  <c:v>VETEADORA</c:v>
                </c:pt>
                <c:pt idx="2">
                  <c:v>LIJADORA</c:v>
                </c:pt>
              </c:strCache>
            </c:strRef>
          </c:cat>
          <c:val>
            <c:numRef>
              <c:f>Hoja1!$B$2:$B$4</c:f>
              <c:numCache>
                <c:formatCode>General</c:formatCode>
                <c:ptCount val="3"/>
                <c:pt idx="0">
                  <c:v>1</c:v>
                </c:pt>
                <c:pt idx="1">
                  <c:v>2</c:v>
                </c:pt>
                <c:pt idx="2">
                  <c:v>3</c:v>
                </c:pt>
              </c:numCache>
            </c:numRef>
          </c:val>
          <c:extLst>
            <c:ext xmlns:c16="http://schemas.microsoft.com/office/drawing/2014/chart" uri="{C3380CC4-5D6E-409C-BE32-E72D297353CC}">
              <c16:uniqueId val="{00000006-0B1F-4141-987D-4D91FB8578E7}"/>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MX"/>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sz="1200" b="0" i="0" u="none" strike="noStrike" baseline="0">
                <a:effectLst/>
                <a:latin typeface="Times New Roman" panose="02020603050405020304" pitchFamily="18" charset="0"/>
                <a:cs typeface="Times New Roman" panose="02020603050405020304" pitchFamily="18" charset="0"/>
              </a:rPr>
              <a:t>5. ¿A qué departamento pertenece su cargo?</a:t>
            </a:r>
            <a:endParaRPr lang="es-MX" sz="1200">
              <a:latin typeface="Times New Roman" panose="02020603050405020304" pitchFamily="18" charset="0"/>
              <a:cs typeface="Times New Roman" panose="02020603050405020304" pitchFamily="18" charset="0"/>
            </a:endParaRPr>
          </a:p>
        </c:rich>
      </c:tx>
      <c:overlay val="0"/>
      <c:spPr>
        <a:noFill/>
        <a:ln>
          <a:noFill/>
        </a:ln>
        <a:effectLst/>
      </c:spPr>
    </c:title>
    <c:autoTitleDeleted val="0"/>
    <c:plotArea>
      <c:layout/>
      <c:barChart>
        <c:barDir val="col"/>
        <c:grouping val="clustered"/>
        <c:varyColors val="0"/>
        <c:ser>
          <c:idx val="0"/>
          <c:order val="0"/>
          <c:tx>
            <c:strRef>
              <c:f>Hoja1!$B$1</c:f>
              <c:strCache>
                <c:ptCount val="1"/>
                <c:pt idx="0">
                  <c:v>LIJADO</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c:f>
              <c:strCache>
                <c:ptCount val="1"/>
                <c:pt idx="0">
                  <c:v>Categoría 1</c:v>
                </c:pt>
              </c:strCache>
            </c:strRef>
          </c:cat>
          <c:val>
            <c:numRef>
              <c:f>Hoja1!$B$2</c:f>
              <c:numCache>
                <c:formatCode>General</c:formatCode>
                <c:ptCount val="1"/>
                <c:pt idx="0">
                  <c:v>3</c:v>
                </c:pt>
              </c:numCache>
            </c:numRef>
          </c:val>
          <c:extLst>
            <c:ext xmlns:c16="http://schemas.microsoft.com/office/drawing/2014/chart" uri="{C3380CC4-5D6E-409C-BE32-E72D297353CC}">
              <c16:uniqueId val="{00000000-2A9F-4D6C-BB5B-0C1EF5ECC82D}"/>
            </c:ext>
          </c:extLst>
        </c:ser>
        <c:ser>
          <c:idx val="1"/>
          <c:order val="1"/>
          <c:tx>
            <c:strRef>
              <c:f>Hoja1!$C$1</c:f>
              <c:strCache>
                <c:ptCount val="1"/>
                <c:pt idx="0">
                  <c:v>VETEADO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c:f>
              <c:strCache>
                <c:ptCount val="1"/>
                <c:pt idx="0">
                  <c:v>Categoría 1</c:v>
                </c:pt>
              </c:strCache>
            </c:strRef>
          </c:cat>
          <c:val>
            <c:numRef>
              <c:f>Hoja1!$C$2</c:f>
              <c:numCache>
                <c:formatCode>General</c:formatCode>
                <c:ptCount val="1"/>
                <c:pt idx="0">
                  <c:v>3</c:v>
                </c:pt>
              </c:numCache>
            </c:numRef>
          </c:val>
          <c:extLst>
            <c:ext xmlns:c16="http://schemas.microsoft.com/office/drawing/2014/chart" uri="{C3380CC4-5D6E-409C-BE32-E72D297353CC}">
              <c16:uniqueId val="{00000001-2A9F-4D6C-BB5B-0C1EF5ECC82D}"/>
            </c:ext>
          </c:extLst>
        </c:ser>
        <c:dLbls>
          <c:showLegendKey val="0"/>
          <c:showVal val="0"/>
          <c:showCatName val="0"/>
          <c:showSerName val="0"/>
          <c:showPercent val="0"/>
          <c:showBubbleSize val="0"/>
        </c:dLbls>
        <c:gapWidth val="219"/>
        <c:overlap val="-27"/>
        <c:axId val="129135744"/>
        <c:axId val="129137280"/>
      </c:barChart>
      <c:catAx>
        <c:axId val="129135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29137280"/>
        <c:crosses val="autoZero"/>
        <c:auto val="1"/>
        <c:lblAlgn val="ctr"/>
        <c:lblOffset val="100"/>
        <c:noMultiLvlLbl val="0"/>
      </c:catAx>
      <c:valAx>
        <c:axId val="1291372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291357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MX"/>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s-ES" sz="1200">
                <a:effectLst/>
                <a:latin typeface="Times New Roman" panose="02020603050405020304" pitchFamily="18" charset="0"/>
                <a:cs typeface="Times New Roman" panose="02020603050405020304" pitchFamily="18" charset="0"/>
              </a:rPr>
              <a:t>6. ¿Se embarazo</a:t>
            </a:r>
            <a:r>
              <a:rPr lang="es-ES" sz="1200" baseline="0">
                <a:effectLst/>
                <a:latin typeface="Times New Roman" panose="02020603050405020304" pitchFamily="18" charset="0"/>
                <a:cs typeface="Times New Roman" panose="02020603050405020304" pitchFamily="18" charset="0"/>
              </a:rPr>
              <a:t> </a:t>
            </a:r>
            <a:r>
              <a:rPr lang="es-ES" sz="1200">
                <a:effectLst/>
                <a:latin typeface="Times New Roman" panose="02020603050405020304" pitchFamily="18" charset="0"/>
                <a:cs typeface="Times New Roman" panose="02020603050405020304" pitchFamily="18" charset="0"/>
              </a:rPr>
              <a:t>estando en este puesto?</a:t>
            </a:r>
            <a:endParaRPr lang="es-MX" sz="1200">
              <a:effectLst/>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s-MX"/>
          </a:p>
        </c:rich>
      </c:tx>
      <c:overlay val="0"/>
      <c:spPr>
        <a:noFill/>
        <a:ln>
          <a:noFill/>
        </a:ln>
        <a:effectLst/>
      </c:spPr>
    </c:title>
    <c:autoTitleDeleted val="0"/>
    <c:plotArea>
      <c:layout/>
      <c:barChart>
        <c:barDir val="col"/>
        <c:grouping val="clustered"/>
        <c:varyColors val="0"/>
        <c:ser>
          <c:idx val="0"/>
          <c:order val="0"/>
          <c:tx>
            <c:strRef>
              <c:f>Hoja1!$B$1</c:f>
              <c:strCache>
                <c:ptCount val="1"/>
                <c:pt idx="0">
                  <c:v>SI</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Hoja1!$A$2</c:f>
              <c:numCache>
                <c:formatCode>General</c:formatCode>
                <c:ptCount val="1"/>
              </c:numCache>
            </c:numRef>
          </c:cat>
          <c:val>
            <c:numRef>
              <c:f>Hoja1!$B$2</c:f>
              <c:numCache>
                <c:formatCode>General</c:formatCode>
                <c:ptCount val="1"/>
                <c:pt idx="0">
                  <c:v>5</c:v>
                </c:pt>
              </c:numCache>
            </c:numRef>
          </c:val>
          <c:extLst>
            <c:ext xmlns:c16="http://schemas.microsoft.com/office/drawing/2014/chart" uri="{C3380CC4-5D6E-409C-BE32-E72D297353CC}">
              <c16:uniqueId val="{00000000-29BC-4BD9-BAE4-1B51D1F5BE00}"/>
            </c:ext>
          </c:extLst>
        </c:ser>
        <c:ser>
          <c:idx val="1"/>
          <c:order val="1"/>
          <c:tx>
            <c:strRef>
              <c:f>Hoja1!$C$1</c:f>
              <c:strCache>
                <c:ptCount val="1"/>
                <c:pt idx="0">
                  <c:v>NO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Hoja1!$A$2</c:f>
              <c:numCache>
                <c:formatCode>General</c:formatCode>
                <c:ptCount val="1"/>
              </c:numCache>
            </c:numRef>
          </c:cat>
          <c:val>
            <c:numRef>
              <c:f>Hoja1!$C$2</c:f>
              <c:numCache>
                <c:formatCode>General</c:formatCode>
                <c:ptCount val="1"/>
                <c:pt idx="0">
                  <c:v>1</c:v>
                </c:pt>
              </c:numCache>
            </c:numRef>
          </c:val>
          <c:extLst>
            <c:ext xmlns:c16="http://schemas.microsoft.com/office/drawing/2014/chart" uri="{C3380CC4-5D6E-409C-BE32-E72D297353CC}">
              <c16:uniqueId val="{00000001-29BC-4BD9-BAE4-1B51D1F5BE00}"/>
            </c:ext>
          </c:extLst>
        </c:ser>
        <c:dLbls>
          <c:showLegendKey val="0"/>
          <c:showVal val="0"/>
          <c:showCatName val="0"/>
          <c:showSerName val="0"/>
          <c:showPercent val="0"/>
          <c:showBubbleSize val="0"/>
        </c:dLbls>
        <c:gapWidth val="219"/>
        <c:overlap val="-27"/>
        <c:axId val="129137664"/>
        <c:axId val="131479040"/>
      </c:barChart>
      <c:catAx>
        <c:axId val="129137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31479040"/>
        <c:crosses val="autoZero"/>
        <c:auto val="1"/>
        <c:lblAlgn val="ctr"/>
        <c:lblOffset val="100"/>
        <c:noMultiLvlLbl val="0"/>
      </c:catAx>
      <c:valAx>
        <c:axId val="1314790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291376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MX"/>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s-ES" sz="1200">
                <a:effectLst/>
                <a:latin typeface="Times New Roman" panose="02020603050405020304" pitchFamily="18" charset="0"/>
                <a:cs typeface="Times New Roman" panose="02020603050405020304" pitchFamily="18" charset="0"/>
              </a:rPr>
              <a:t>7. ¿Cuántos meses de embarazo tiene?</a:t>
            </a:r>
            <a:endParaRPr lang="es-MX" sz="1200">
              <a:effectLst/>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sz="1200">
              <a:latin typeface="Times New Roman" panose="02020603050405020304" pitchFamily="18" charset="0"/>
              <a:cs typeface="Times New Roman" panose="02020603050405020304" pitchFamily="18" charset="0"/>
            </a:endParaRPr>
          </a:p>
        </c:rich>
      </c:tx>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6974737499635441E-2"/>
          <c:y val="8.6307565445674556E-2"/>
          <c:w val="0.83910375687687555"/>
          <c:h val="0.72665708231848669"/>
        </c:manualLayout>
      </c:layout>
      <c:pie3DChart>
        <c:varyColors val="1"/>
        <c:ser>
          <c:idx val="0"/>
          <c:order val="0"/>
          <c:tx>
            <c:strRef>
              <c:f>Hoja1!$B$1</c:f>
              <c:strCache>
                <c:ptCount val="1"/>
                <c:pt idx="0">
                  <c:v>Ventas</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A545-43D0-9284-0B0FACCC32D2}"/>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A545-43D0-9284-0B0FACCC32D2}"/>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A545-43D0-9284-0B0FACCC32D2}"/>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A545-43D0-9284-0B0FACCC32D2}"/>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Hoja1!$A$2:$A$5</c:f>
              <c:strCache>
                <c:ptCount val="4"/>
                <c:pt idx="0">
                  <c:v>6 MESES</c:v>
                </c:pt>
                <c:pt idx="1">
                  <c:v>4 MESES</c:v>
                </c:pt>
                <c:pt idx="2">
                  <c:v>3 MESES</c:v>
                </c:pt>
                <c:pt idx="3">
                  <c:v>7 MESES</c:v>
                </c:pt>
              </c:strCache>
            </c:strRef>
          </c:cat>
          <c:val>
            <c:numRef>
              <c:f>Hoja1!$B$2:$B$5</c:f>
              <c:numCache>
                <c:formatCode>General</c:formatCode>
                <c:ptCount val="4"/>
                <c:pt idx="0">
                  <c:v>2</c:v>
                </c:pt>
                <c:pt idx="1">
                  <c:v>2</c:v>
                </c:pt>
                <c:pt idx="2">
                  <c:v>1</c:v>
                </c:pt>
                <c:pt idx="3">
                  <c:v>1</c:v>
                </c:pt>
              </c:numCache>
            </c:numRef>
          </c:val>
          <c:extLst>
            <c:ext xmlns:c16="http://schemas.microsoft.com/office/drawing/2014/chart" uri="{C3380CC4-5D6E-409C-BE32-E72D297353CC}">
              <c16:uniqueId val="{00000008-A545-43D0-9284-0B0FACCC32D2}"/>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MX"/>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s-ES" sz="1200">
                <a:effectLst/>
                <a:latin typeface="Times New Roman" panose="02020603050405020304" pitchFamily="18" charset="0"/>
                <a:cs typeface="Times New Roman" panose="02020603050405020304" pitchFamily="18" charset="0"/>
              </a:rPr>
              <a:t>8. ¿Han tratado de cambiarle de cargo?</a:t>
            </a:r>
            <a:endParaRPr lang="es-MX" sz="1200">
              <a:effectLst/>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rich>
      </c:tx>
      <c:overlay val="0"/>
      <c:spPr>
        <a:noFill/>
        <a:ln>
          <a:noFill/>
        </a:ln>
        <a:effectLst/>
      </c:spPr>
    </c:title>
    <c:autoTitleDeleted val="0"/>
    <c:plotArea>
      <c:layout/>
      <c:doughnutChart>
        <c:varyColors val="1"/>
        <c:ser>
          <c:idx val="0"/>
          <c:order val="0"/>
          <c:tx>
            <c:strRef>
              <c:f>Hoja1!$B$1</c:f>
              <c:strCache>
                <c:ptCount val="1"/>
                <c:pt idx="0">
                  <c:v>Ventas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E5B-429E-9F1B-D3B0D9BA42C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E5B-429E-9F1B-D3B0D9BA42CB}"/>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General</c:formatCode>
                <c:ptCount val="2"/>
                <c:pt idx="0">
                  <c:v>1</c:v>
                </c:pt>
                <c:pt idx="1">
                  <c:v>5</c:v>
                </c:pt>
              </c:numCache>
            </c:numRef>
          </c:val>
          <c:extLst>
            <c:ext xmlns:c16="http://schemas.microsoft.com/office/drawing/2014/chart" uri="{C3380CC4-5D6E-409C-BE32-E72D297353CC}">
              <c16:uniqueId val="{00000004-3E5B-429E-9F1B-D3B0D9BA42C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MX"/>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56047" y="1266815"/>
            <a:ext cx="8568531" cy="2694893"/>
          </a:xfrm>
        </p:spPr>
        <p:txBody>
          <a:bodyPr anchor="b"/>
          <a:lstStyle>
            <a:lvl1pPr algn="ctr">
              <a:defRPr sz="6614"/>
            </a:lvl1pPr>
          </a:lstStyle>
          <a:p>
            <a:r>
              <a:rPr lang="es-ES_tradnl"/>
              <a:t>Clic para editar título</a:t>
            </a:r>
            <a:endParaRPr lang="en-US" dirty="0"/>
          </a:p>
        </p:txBody>
      </p:sp>
      <p:sp>
        <p:nvSpPr>
          <p:cNvPr id="3" name="Subtitle 2"/>
          <p:cNvSpPr>
            <a:spLocks noGrp="1"/>
          </p:cNvSpPr>
          <p:nvPr>
            <p:ph type="subTitle" idx="1"/>
          </p:nvPr>
        </p:nvSpPr>
        <p:spPr>
          <a:xfrm>
            <a:off x="1260078" y="4065633"/>
            <a:ext cx="7560469" cy="1868865"/>
          </a:xfrm>
        </p:spPr>
        <p:txBody>
          <a:bodyPr/>
          <a:lstStyle>
            <a:lvl1pPr marL="0" indent="0" algn="ctr">
              <a:buNone/>
              <a:defRPr sz="2646"/>
            </a:lvl1pPr>
            <a:lvl2pPr marL="504017" indent="0" algn="ctr">
              <a:buNone/>
              <a:defRPr sz="2205"/>
            </a:lvl2pPr>
            <a:lvl3pPr marL="1008035" indent="0" algn="ctr">
              <a:buNone/>
              <a:defRPr sz="1984"/>
            </a:lvl3pPr>
            <a:lvl4pPr marL="1512052" indent="0" algn="ctr">
              <a:buNone/>
              <a:defRPr sz="1764"/>
            </a:lvl4pPr>
            <a:lvl5pPr marL="2016069" indent="0" algn="ctr">
              <a:buNone/>
              <a:defRPr sz="1764"/>
            </a:lvl5pPr>
            <a:lvl6pPr marL="2520086" indent="0" algn="ctr">
              <a:buNone/>
              <a:defRPr sz="1764"/>
            </a:lvl6pPr>
            <a:lvl7pPr marL="3024104" indent="0" algn="ctr">
              <a:buNone/>
              <a:defRPr sz="1764"/>
            </a:lvl7pPr>
            <a:lvl8pPr marL="3528121" indent="0" algn="ctr">
              <a:buNone/>
              <a:defRPr sz="1764"/>
            </a:lvl8pPr>
            <a:lvl9pPr marL="4032138" indent="0" algn="ctr">
              <a:buNone/>
              <a:defRPr sz="1764"/>
            </a:lvl9pPr>
          </a:lstStyle>
          <a:p>
            <a:r>
              <a:rPr lang="es-ES_tradnl"/>
              <a:t>Haga clic para modificar el estilo de subtítulo del patrón</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14/02/2019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659749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14/02/2019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360403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3948" y="412118"/>
            <a:ext cx="2173635" cy="6559843"/>
          </a:xfrm>
        </p:spPr>
        <p:txBody>
          <a:bodyPr vert="eaVert"/>
          <a:lstStyle/>
          <a:p>
            <a:r>
              <a:rPr lang="es-ES_tradnl"/>
              <a:t>Clic para editar título</a:t>
            </a:r>
            <a:endParaRPr lang="en-US" dirty="0"/>
          </a:p>
        </p:txBody>
      </p:sp>
      <p:sp>
        <p:nvSpPr>
          <p:cNvPr id="3" name="Vertical Text Placeholder 2"/>
          <p:cNvSpPr>
            <a:spLocks noGrp="1"/>
          </p:cNvSpPr>
          <p:nvPr>
            <p:ph type="body" orient="vert" idx="1"/>
          </p:nvPr>
        </p:nvSpPr>
        <p:spPr>
          <a:xfrm>
            <a:off x="693044" y="412118"/>
            <a:ext cx="6394896" cy="6559843"/>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14/02/2019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404882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14/02/2019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751713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7793" y="1929789"/>
            <a:ext cx="8694539" cy="3219895"/>
          </a:xfrm>
        </p:spPr>
        <p:txBody>
          <a:bodyPr anchor="b"/>
          <a:lstStyle>
            <a:lvl1pPr>
              <a:defRPr sz="6614"/>
            </a:lvl1pPr>
          </a:lstStyle>
          <a:p>
            <a:r>
              <a:rPr lang="es-ES_tradnl"/>
              <a:t>Clic para editar título</a:t>
            </a:r>
            <a:endParaRPr lang="en-US" dirty="0"/>
          </a:p>
        </p:txBody>
      </p:sp>
      <p:sp>
        <p:nvSpPr>
          <p:cNvPr id="3" name="Text Placeholder 2"/>
          <p:cNvSpPr>
            <a:spLocks noGrp="1"/>
          </p:cNvSpPr>
          <p:nvPr>
            <p:ph type="body" idx="1"/>
          </p:nvPr>
        </p:nvSpPr>
        <p:spPr>
          <a:xfrm>
            <a:off x="687793" y="5180145"/>
            <a:ext cx="8694539" cy="1693267"/>
          </a:xfrm>
        </p:spPr>
        <p:txBody>
          <a:bodyPr/>
          <a:lstStyle>
            <a:lvl1pPr marL="0" indent="0">
              <a:buNone/>
              <a:defRPr sz="2646">
                <a:solidFill>
                  <a:schemeClr val="tx1"/>
                </a:solidFill>
              </a:defRPr>
            </a:lvl1pPr>
            <a:lvl2pPr marL="504017" indent="0">
              <a:buNone/>
              <a:defRPr sz="2205">
                <a:solidFill>
                  <a:schemeClr val="tx1">
                    <a:tint val="75000"/>
                  </a:schemeClr>
                </a:solidFill>
              </a:defRPr>
            </a:lvl2pPr>
            <a:lvl3pPr marL="1008035" indent="0">
              <a:buNone/>
              <a:defRPr sz="1984">
                <a:solidFill>
                  <a:schemeClr val="tx1">
                    <a:tint val="75000"/>
                  </a:schemeClr>
                </a:solidFill>
              </a:defRPr>
            </a:lvl3pPr>
            <a:lvl4pPr marL="1512052" indent="0">
              <a:buNone/>
              <a:defRPr sz="1764">
                <a:solidFill>
                  <a:schemeClr val="tx1">
                    <a:tint val="75000"/>
                  </a:schemeClr>
                </a:solidFill>
              </a:defRPr>
            </a:lvl4pPr>
            <a:lvl5pPr marL="2016069" indent="0">
              <a:buNone/>
              <a:defRPr sz="1764">
                <a:solidFill>
                  <a:schemeClr val="tx1">
                    <a:tint val="75000"/>
                  </a:schemeClr>
                </a:solidFill>
              </a:defRPr>
            </a:lvl5pPr>
            <a:lvl6pPr marL="2520086" indent="0">
              <a:buNone/>
              <a:defRPr sz="1764">
                <a:solidFill>
                  <a:schemeClr val="tx1">
                    <a:tint val="75000"/>
                  </a:schemeClr>
                </a:solidFill>
              </a:defRPr>
            </a:lvl6pPr>
            <a:lvl7pPr marL="3024104" indent="0">
              <a:buNone/>
              <a:defRPr sz="1764">
                <a:solidFill>
                  <a:schemeClr val="tx1">
                    <a:tint val="75000"/>
                  </a:schemeClr>
                </a:solidFill>
              </a:defRPr>
            </a:lvl7pPr>
            <a:lvl8pPr marL="3528121" indent="0">
              <a:buNone/>
              <a:defRPr sz="1764">
                <a:solidFill>
                  <a:schemeClr val="tx1">
                    <a:tint val="75000"/>
                  </a:schemeClr>
                </a:solidFill>
              </a:defRPr>
            </a:lvl8pPr>
            <a:lvl9pPr marL="4032138" indent="0">
              <a:buNone/>
              <a:defRPr sz="1764">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754AD3D8-53B9-CE4A-9EB2-007BCA2E6F53}" type="datetimeFigureOut">
              <a:rPr lang="es-ES_tradnl" smtClean="0"/>
              <a:t>14/02/2019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199091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sz="half" idx="1"/>
          </p:nvPr>
        </p:nvSpPr>
        <p:spPr>
          <a:xfrm>
            <a:off x="693043"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Content Placeholder 3"/>
          <p:cNvSpPr>
            <a:spLocks noGrp="1"/>
          </p:cNvSpPr>
          <p:nvPr>
            <p:ph sz="half" idx="2"/>
          </p:nvPr>
        </p:nvSpPr>
        <p:spPr>
          <a:xfrm>
            <a:off x="5103316"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fld id="{754AD3D8-53B9-CE4A-9EB2-007BCA2E6F53}" type="datetimeFigureOut">
              <a:rPr lang="es-ES_tradnl" smtClean="0"/>
              <a:t>14/02/2019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140633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94356" y="412120"/>
            <a:ext cx="8694539" cy="1496168"/>
          </a:xfrm>
        </p:spPr>
        <p:txBody>
          <a:bodyPr/>
          <a:lstStyle/>
          <a:p>
            <a:r>
              <a:rPr lang="es-ES_tradnl"/>
              <a:t>Clic para editar título</a:t>
            </a:r>
            <a:endParaRPr lang="en-US" dirty="0"/>
          </a:p>
        </p:txBody>
      </p:sp>
      <p:sp>
        <p:nvSpPr>
          <p:cNvPr id="3" name="Text Placeholder 2"/>
          <p:cNvSpPr>
            <a:spLocks noGrp="1"/>
          </p:cNvSpPr>
          <p:nvPr>
            <p:ph type="body" idx="1"/>
          </p:nvPr>
        </p:nvSpPr>
        <p:spPr>
          <a:xfrm>
            <a:off x="694357" y="1897535"/>
            <a:ext cx="4264576"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4" name="Content Placeholder 3"/>
          <p:cNvSpPr>
            <a:spLocks noGrp="1"/>
          </p:cNvSpPr>
          <p:nvPr>
            <p:ph sz="half" idx="2"/>
          </p:nvPr>
        </p:nvSpPr>
        <p:spPr>
          <a:xfrm>
            <a:off x="694357" y="2827487"/>
            <a:ext cx="4264576"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5103317" y="1897535"/>
            <a:ext cx="4285579"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6" name="Content Placeholder 5"/>
          <p:cNvSpPr>
            <a:spLocks noGrp="1"/>
          </p:cNvSpPr>
          <p:nvPr>
            <p:ph sz="quarter" idx="4"/>
          </p:nvPr>
        </p:nvSpPr>
        <p:spPr>
          <a:xfrm>
            <a:off x="5103317" y="2827487"/>
            <a:ext cx="4285579"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fld id="{754AD3D8-53B9-CE4A-9EB2-007BCA2E6F53}" type="datetimeFigureOut">
              <a:rPr lang="es-ES_tradnl" smtClean="0"/>
              <a:t>14/02/2019</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34431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Date Placeholder 2"/>
          <p:cNvSpPr>
            <a:spLocks noGrp="1"/>
          </p:cNvSpPr>
          <p:nvPr>
            <p:ph type="dt" sz="half" idx="10"/>
          </p:nvPr>
        </p:nvSpPr>
        <p:spPr/>
        <p:txBody>
          <a:bodyPr/>
          <a:lstStyle/>
          <a:p>
            <a:fld id="{754AD3D8-53B9-CE4A-9EB2-007BCA2E6F53}" type="datetimeFigureOut">
              <a:rPr lang="es-ES_tradnl" smtClean="0"/>
              <a:t>14/02/2019</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024060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4AD3D8-53B9-CE4A-9EB2-007BCA2E6F53}" type="datetimeFigureOut">
              <a:rPr lang="es-ES_tradnl" smtClean="0"/>
              <a:t>14/02/2019</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455044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Content Placeholder 2"/>
          <p:cNvSpPr>
            <a:spLocks noGrp="1"/>
          </p:cNvSpPr>
          <p:nvPr>
            <p:ph idx="1"/>
          </p:nvPr>
        </p:nvSpPr>
        <p:spPr>
          <a:xfrm>
            <a:off x="4285579" y="1114512"/>
            <a:ext cx="5103316" cy="5500879"/>
          </a:xfrm>
        </p:spPr>
        <p:txBody>
          <a:bodyPr/>
          <a:lstStyle>
            <a:lvl1pPr>
              <a:defRPr sz="3528"/>
            </a:lvl1pPr>
            <a:lvl2pPr>
              <a:defRPr sz="3087"/>
            </a:lvl2pPr>
            <a:lvl3pPr>
              <a:defRPr sz="2646"/>
            </a:lvl3pPr>
            <a:lvl4pPr>
              <a:defRPr sz="2205"/>
            </a:lvl4pPr>
            <a:lvl5pPr>
              <a:defRPr sz="2205"/>
            </a:lvl5pPr>
            <a:lvl6pPr>
              <a:defRPr sz="2205"/>
            </a:lvl6pPr>
            <a:lvl7pPr>
              <a:defRPr sz="2205"/>
            </a:lvl7pPr>
            <a:lvl8pPr>
              <a:defRPr sz="2205"/>
            </a:lvl8pPr>
            <a:lvl9pPr>
              <a:defRPr sz="2205"/>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t>14/02/2019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537934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Picture Placeholder 2"/>
          <p:cNvSpPr>
            <a:spLocks noGrp="1" noChangeAspect="1"/>
          </p:cNvSpPr>
          <p:nvPr>
            <p:ph type="pic" idx="1"/>
          </p:nvPr>
        </p:nvSpPr>
        <p:spPr>
          <a:xfrm>
            <a:off x="4285579" y="1114512"/>
            <a:ext cx="5103316" cy="5500879"/>
          </a:xfrm>
        </p:spPr>
        <p:txBody>
          <a:bodyPr anchor="t"/>
          <a:lstStyle>
            <a:lvl1pPr marL="0" indent="0">
              <a:buNone/>
              <a:defRPr sz="3528"/>
            </a:lvl1pPr>
            <a:lvl2pPr marL="504017" indent="0">
              <a:buNone/>
              <a:defRPr sz="3087"/>
            </a:lvl2pPr>
            <a:lvl3pPr marL="1008035" indent="0">
              <a:buNone/>
              <a:defRPr sz="2646"/>
            </a:lvl3pPr>
            <a:lvl4pPr marL="1512052" indent="0">
              <a:buNone/>
              <a:defRPr sz="2205"/>
            </a:lvl4pPr>
            <a:lvl5pPr marL="2016069" indent="0">
              <a:buNone/>
              <a:defRPr sz="2205"/>
            </a:lvl5pPr>
            <a:lvl6pPr marL="2520086" indent="0">
              <a:buNone/>
              <a:defRPr sz="2205"/>
            </a:lvl6pPr>
            <a:lvl7pPr marL="3024104" indent="0">
              <a:buNone/>
              <a:defRPr sz="2205"/>
            </a:lvl7pPr>
            <a:lvl8pPr marL="3528121" indent="0">
              <a:buNone/>
              <a:defRPr sz="2205"/>
            </a:lvl8pPr>
            <a:lvl9pPr marL="4032138" indent="0">
              <a:buNone/>
              <a:defRPr sz="2205"/>
            </a:lvl9pPr>
          </a:lstStyle>
          <a:p>
            <a:r>
              <a:rPr lang="es-ES_tradnl"/>
              <a:t>Arrastre la imagen al marcador de posición o haga clic en el icono para agregarla</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t>14/02/2019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944520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3043" y="412120"/>
            <a:ext cx="8694539" cy="1496168"/>
          </a:xfrm>
          <a:prstGeom prst="rect">
            <a:avLst/>
          </a:prstGeom>
        </p:spPr>
        <p:txBody>
          <a:bodyPr vert="horz" lIns="91440" tIns="45720" rIns="91440" bIns="45720" rtlCol="0" anchor="ctr">
            <a:normAutofit/>
          </a:bodyPr>
          <a:lstStyle/>
          <a:p>
            <a:r>
              <a:rPr lang="es-ES_tradnl"/>
              <a:t>Clic para editar título</a:t>
            </a:r>
            <a:endParaRPr lang="en-US" dirty="0"/>
          </a:p>
        </p:txBody>
      </p:sp>
      <p:sp>
        <p:nvSpPr>
          <p:cNvPr id="3" name="Text Placeholder 2"/>
          <p:cNvSpPr>
            <a:spLocks noGrp="1"/>
          </p:cNvSpPr>
          <p:nvPr>
            <p:ph type="body" idx="1"/>
          </p:nvPr>
        </p:nvSpPr>
        <p:spPr>
          <a:xfrm>
            <a:off x="693043" y="2060590"/>
            <a:ext cx="8694539" cy="4911371"/>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2"/>
          </p:nvPr>
        </p:nvSpPr>
        <p:spPr>
          <a:xfrm>
            <a:off x="693043" y="7174437"/>
            <a:ext cx="2268141" cy="412118"/>
          </a:xfrm>
          <a:prstGeom prst="rect">
            <a:avLst/>
          </a:prstGeom>
        </p:spPr>
        <p:txBody>
          <a:bodyPr vert="horz" lIns="91440" tIns="45720" rIns="91440" bIns="45720" rtlCol="0" anchor="ctr"/>
          <a:lstStyle>
            <a:lvl1pPr algn="l">
              <a:defRPr sz="1323">
                <a:solidFill>
                  <a:schemeClr val="tx1">
                    <a:tint val="75000"/>
                  </a:schemeClr>
                </a:solidFill>
              </a:defRPr>
            </a:lvl1pPr>
          </a:lstStyle>
          <a:p>
            <a:fld id="{754AD3D8-53B9-CE4A-9EB2-007BCA2E6F53}" type="datetimeFigureOut">
              <a:rPr lang="es-ES_tradnl" smtClean="0"/>
              <a:t>14/02/2019</a:t>
            </a:fld>
            <a:endParaRPr lang="es-ES_tradnl"/>
          </a:p>
        </p:txBody>
      </p:sp>
      <p:sp>
        <p:nvSpPr>
          <p:cNvPr id="5" name="Footer Placeholder 4"/>
          <p:cNvSpPr>
            <a:spLocks noGrp="1"/>
          </p:cNvSpPr>
          <p:nvPr>
            <p:ph type="ftr" sz="quarter" idx="3"/>
          </p:nvPr>
        </p:nvSpPr>
        <p:spPr>
          <a:xfrm>
            <a:off x="3339207" y="7174437"/>
            <a:ext cx="3402211" cy="412118"/>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7119441" y="7174437"/>
            <a:ext cx="2268141" cy="412118"/>
          </a:xfrm>
          <a:prstGeom prst="rect">
            <a:avLst/>
          </a:prstGeom>
        </p:spPr>
        <p:txBody>
          <a:bodyPr vert="horz" lIns="91440" tIns="45720" rIns="91440" bIns="45720" rtlCol="0" anchor="ctr"/>
          <a:lstStyle>
            <a:lvl1pPr algn="r">
              <a:defRPr sz="1323">
                <a:solidFill>
                  <a:schemeClr val="tx1">
                    <a:tint val="75000"/>
                  </a:schemeClr>
                </a:solidFill>
              </a:defRPr>
            </a:lvl1p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6274650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p:titleStyle>
    <p:bodyStyle>
      <a:lvl1pPr marL="252009" indent="-252009" algn="l" defTabSz="1008035" rtl="0" eaLnBrk="1" latinLnBrk="0" hangingPunct="1">
        <a:lnSpc>
          <a:spcPct val="90000"/>
        </a:lnSpc>
        <a:spcBef>
          <a:spcPts val="1102"/>
        </a:spcBef>
        <a:buFont typeface="Arial" panose="020B0604020202020204" pitchFamily="34" charset="0"/>
        <a:buChar char="•"/>
        <a:defRPr sz="3087" kern="1200">
          <a:solidFill>
            <a:schemeClr val="tx1"/>
          </a:solidFill>
          <a:latin typeface="+mn-lt"/>
          <a:ea typeface="+mn-ea"/>
          <a:cs typeface="+mn-cs"/>
        </a:defRPr>
      </a:lvl1pPr>
      <a:lvl2pPr marL="756026" indent="-252009" algn="l" defTabSz="1008035"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60043" indent="-252009" algn="l" defTabSz="1008035"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406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8078"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2095"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112"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13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147"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35" rtl="0" eaLnBrk="1" latinLnBrk="0" hangingPunct="1">
        <a:defRPr sz="1984" kern="1200">
          <a:solidFill>
            <a:schemeClr val="tx1"/>
          </a:solidFill>
          <a:latin typeface="+mn-lt"/>
          <a:ea typeface="+mn-ea"/>
          <a:cs typeface="+mn-cs"/>
        </a:defRPr>
      </a:lvl1pPr>
      <a:lvl2pPr marL="504017" algn="l" defTabSz="1008035" rtl="0" eaLnBrk="1" latinLnBrk="0" hangingPunct="1">
        <a:defRPr sz="1984" kern="1200">
          <a:solidFill>
            <a:schemeClr val="tx1"/>
          </a:solidFill>
          <a:latin typeface="+mn-lt"/>
          <a:ea typeface="+mn-ea"/>
          <a:cs typeface="+mn-cs"/>
        </a:defRPr>
      </a:lvl2pPr>
      <a:lvl3pPr marL="1008035" algn="l" defTabSz="1008035" rtl="0" eaLnBrk="1" latinLnBrk="0" hangingPunct="1">
        <a:defRPr sz="1984" kern="1200">
          <a:solidFill>
            <a:schemeClr val="tx1"/>
          </a:solidFill>
          <a:latin typeface="+mn-lt"/>
          <a:ea typeface="+mn-ea"/>
          <a:cs typeface="+mn-cs"/>
        </a:defRPr>
      </a:lvl3pPr>
      <a:lvl4pPr marL="1512052" algn="l" defTabSz="1008035" rtl="0" eaLnBrk="1" latinLnBrk="0" hangingPunct="1">
        <a:defRPr sz="1984" kern="1200">
          <a:solidFill>
            <a:schemeClr val="tx1"/>
          </a:solidFill>
          <a:latin typeface="+mn-lt"/>
          <a:ea typeface="+mn-ea"/>
          <a:cs typeface="+mn-cs"/>
        </a:defRPr>
      </a:lvl4pPr>
      <a:lvl5pPr marL="2016069" algn="l" defTabSz="1008035" rtl="0" eaLnBrk="1" latinLnBrk="0" hangingPunct="1">
        <a:defRPr sz="1984" kern="1200">
          <a:solidFill>
            <a:schemeClr val="tx1"/>
          </a:solidFill>
          <a:latin typeface="+mn-lt"/>
          <a:ea typeface="+mn-ea"/>
          <a:cs typeface="+mn-cs"/>
        </a:defRPr>
      </a:lvl5pPr>
      <a:lvl6pPr marL="2520086" algn="l" defTabSz="1008035" rtl="0" eaLnBrk="1" latinLnBrk="0" hangingPunct="1">
        <a:defRPr sz="1984" kern="1200">
          <a:solidFill>
            <a:schemeClr val="tx1"/>
          </a:solidFill>
          <a:latin typeface="+mn-lt"/>
          <a:ea typeface="+mn-ea"/>
          <a:cs typeface="+mn-cs"/>
        </a:defRPr>
      </a:lvl6pPr>
      <a:lvl7pPr marL="3024104" algn="l" defTabSz="1008035" rtl="0" eaLnBrk="1" latinLnBrk="0" hangingPunct="1">
        <a:defRPr sz="1984" kern="1200">
          <a:solidFill>
            <a:schemeClr val="tx1"/>
          </a:solidFill>
          <a:latin typeface="+mn-lt"/>
          <a:ea typeface="+mn-ea"/>
          <a:cs typeface="+mn-cs"/>
        </a:defRPr>
      </a:lvl7pPr>
      <a:lvl8pPr marL="3528121" algn="l" defTabSz="1008035" rtl="0" eaLnBrk="1" latinLnBrk="0" hangingPunct="1">
        <a:defRPr sz="1984" kern="1200">
          <a:solidFill>
            <a:schemeClr val="tx1"/>
          </a:solidFill>
          <a:latin typeface="+mn-lt"/>
          <a:ea typeface="+mn-ea"/>
          <a:cs typeface="+mn-cs"/>
        </a:defRPr>
      </a:lvl8pPr>
      <a:lvl9pPr marL="4032138" algn="l" defTabSz="100803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texto, interior&#10;&#10;&#10;&#10;Descripción generada automáticamente">
            <a:extLst>
              <a:ext uri="{FF2B5EF4-FFF2-40B4-BE49-F238E27FC236}">
                <a16:creationId xmlns:a16="http://schemas.microsoft.com/office/drawing/2014/main" id="{2A04419B-6BB4-3B49-824D-F0A49BD703B5}"/>
              </a:ext>
            </a:extLst>
          </p:cNvPr>
          <p:cNvPicPr>
            <a:picLocks noChangeAspect="1"/>
          </p:cNvPicPr>
          <p:nvPr/>
        </p:nvPicPr>
        <p:blipFill>
          <a:blip r:embed="rId2"/>
          <a:stretch>
            <a:fillRect/>
          </a:stretch>
        </p:blipFill>
        <p:spPr>
          <a:xfrm>
            <a:off x="0" y="0"/>
            <a:ext cx="10080625" cy="7740650"/>
          </a:xfrm>
          <a:prstGeom prst="rect">
            <a:avLst/>
          </a:prstGeom>
        </p:spPr>
      </p:pic>
      <p:sp>
        <p:nvSpPr>
          <p:cNvPr id="2" name="Título 1"/>
          <p:cNvSpPr>
            <a:spLocks noGrp="1"/>
          </p:cNvSpPr>
          <p:nvPr>
            <p:ph type="ctrTitle"/>
          </p:nvPr>
        </p:nvSpPr>
        <p:spPr>
          <a:xfrm>
            <a:off x="756047" y="4800600"/>
            <a:ext cx="8568531" cy="1978856"/>
          </a:xfrm>
        </p:spPr>
        <p:txBody>
          <a:bodyPr>
            <a:noAutofit/>
          </a:bodyPr>
          <a:lstStyle/>
          <a:p>
            <a:r>
              <a:rPr lang="es-ES" sz="4000" dirty="0"/>
              <a:t/>
            </a:r>
            <a:br>
              <a:rPr lang="es-ES" sz="4000" dirty="0"/>
            </a:br>
            <a:r>
              <a:rPr lang="es-ES_tradnl" sz="4000" b="1" dirty="0" smtClean="0">
                <a:solidFill>
                  <a:schemeClr val="bg1"/>
                </a:solidFill>
              </a:rPr>
              <a:t>Eje Temático 3</a:t>
            </a:r>
            <a:br>
              <a:rPr lang="es-ES_tradnl" sz="4000" b="1" dirty="0" smtClean="0">
                <a:solidFill>
                  <a:schemeClr val="bg1"/>
                </a:solidFill>
              </a:rPr>
            </a:br>
            <a:r>
              <a:rPr lang="es-ES_tradnl" sz="4000" b="1" dirty="0" smtClean="0">
                <a:solidFill>
                  <a:schemeClr val="bg1"/>
                </a:solidFill>
              </a:rPr>
              <a:t>Comportamiento Organizacional, Liderazgo  y Gestión del Capital Humano</a:t>
            </a:r>
            <a:br>
              <a:rPr lang="es-ES_tradnl" sz="4000" b="1" dirty="0" smtClean="0">
                <a:solidFill>
                  <a:schemeClr val="bg1"/>
                </a:solidFill>
              </a:rPr>
            </a:br>
            <a:endParaRPr lang="es-ES_tradnl" sz="4000" b="1" dirty="0">
              <a:solidFill>
                <a:schemeClr val="bg1"/>
              </a:solidFill>
            </a:endParaRPr>
          </a:p>
        </p:txBody>
      </p:sp>
    </p:spTree>
    <p:extLst>
      <p:ext uri="{BB962C8B-B14F-4D97-AF65-F5344CB8AC3E}">
        <p14:creationId xmlns:p14="http://schemas.microsoft.com/office/powerpoint/2010/main" val="1526174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16479" y="412120"/>
            <a:ext cx="7764145" cy="1496168"/>
          </a:xfrm>
        </p:spPr>
        <p:txBody>
          <a:bodyPr/>
          <a:lstStyle/>
          <a:p>
            <a:pPr algn="ctr"/>
            <a:r>
              <a:rPr lang="es-MX" dirty="0" smtClean="0"/>
              <a:t>METODO</a:t>
            </a:r>
            <a:endParaRPr lang="es-MX" dirty="0"/>
          </a:p>
        </p:txBody>
      </p:sp>
      <p:sp>
        <p:nvSpPr>
          <p:cNvPr id="3" name="Marcador de contenido 2"/>
          <p:cNvSpPr>
            <a:spLocks noGrp="1"/>
          </p:cNvSpPr>
          <p:nvPr>
            <p:ph idx="1"/>
          </p:nvPr>
        </p:nvSpPr>
        <p:spPr>
          <a:xfrm>
            <a:off x="2316480" y="2060590"/>
            <a:ext cx="7650480" cy="4911371"/>
          </a:xfrm>
        </p:spPr>
        <p:txBody>
          <a:bodyPr>
            <a:normAutofit lnSpcReduction="10000"/>
          </a:bodyPr>
          <a:lstStyle/>
          <a:p>
            <a:pPr marL="0" indent="0" algn="just">
              <a:buNone/>
            </a:pPr>
            <a:r>
              <a:rPr lang="es-MX" sz="3200" dirty="0"/>
              <a:t>La investigación es de tipo mixta</a:t>
            </a:r>
            <a:r>
              <a:rPr lang="es-MX" sz="3200" dirty="0" smtClean="0"/>
              <a:t>. </a:t>
            </a:r>
            <a:r>
              <a:rPr lang="es-MX" sz="3200" dirty="0"/>
              <a:t>e implica combinar los enfoques cualitativos y cuantitativos en un mismo estudio, existiendo estudios que demuestran la viabilidad del enfoque mixto en la práctica</a:t>
            </a:r>
            <a:r>
              <a:rPr lang="es-MX" sz="3200" dirty="0" smtClean="0"/>
              <a:t>, encuesta </a:t>
            </a:r>
            <a:r>
              <a:rPr lang="es-MX" sz="3200" dirty="0"/>
              <a:t>con 10 </a:t>
            </a:r>
            <a:r>
              <a:rPr lang="es-MX" sz="3200" dirty="0" err="1"/>
              <a:t>items</a:t>
            </a:r>
            <a:r>
              <a:rPr lang="es-MX" sz="3200" dirty="0"/>
              <a:t> para conocer los resultados (Consultar anexo 1). La muestra que se utilizó para efectos de esta investigación fue de 6 mujeres embarazadas, 3 del departamento de </a:t>
            </a:r>
            <a:r>
              <a:rPr lang="es-MX" sz="3200" dirty="0" smtClean="0"/>
              <a:t>Veteado  </a:t>
            </a:r>
            <a:r>
              <a:rPr lang="es-MX" sz="3200" dirty="0"/>
              <a:t>y 3 del departamento de Lijado.</a:t>
            </a:r>
            <a:endParaRPr lang="es-ES" sz="3200" dirty="0"/>
          </a:p>
          <a:p>
            <a:pPr marL="0" indent="0" algn="ctr">
              <a:buNone/>
            </a:pPr>
            <a:endParaRPr lang="es-MX" dirty="0"/>
          </a:p>
        </p:txBody>
      </p:sp>
    </p:spTree>
    <p:extLst>
      <p:ext uri="{BB962C8B-B14F-4D97-AF65-F5344CB8AC3E}">
        <p14:creationId xmlns:p14="http://schemas.microsoft.com/office/powerpoint/2010/main" val="39037277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629438" y="1139277"/>
            <a:ext cx="7335972" cy="4524315"/>
          </a:xfrm>
          <a:prstGeom prst="rect">
            <a:avLst/>
          </a:prstGeom>
        </p:spPr>
        <p:txBody>
          <a:bodyPr wrap="square">
            <a:spAutoFit/>
          </a:bodyPr>
          <a:lstStyle/>
          <a:p>
            <a:pPr algn="just"/>
            <a:r>
              <a:rPr lang="es-ES" dirty="0"/>
              <a:t> </a:t>
            </a:r>
            <a:r>
              <a:rPr lang="es-MX" sz="2400" dirty="0"/>
              <a:t>Se aplicaron las encuestas a las mujeres teniendo con ellas previo a la contestación de la encuesta, una entrevista para hacer de su conocimientos la razón de la investigación y el apoyo que se necesitaba por parte de ellas y que la misma era totalmente anónima, para que tuvieran la confianza de contestar honestamente. A continuación se presentan graficadas las respuestas que arrojo la encuesta</a:t>
            </a:r>
            <a:r>
              <a:rPr lang="es-MX" sz="2400" dirty="0" smtClean="0"/>
              <a:t>.</a:t>
            </a:r>
          </a:p>
          <a:p>
            <a:pPr algn="just"/>
            <a:endParaRPr lang="es-ES" sz="2400" dirty="0"/>
          </a:p>
          <a:p>
            <a:r>
              <a:rPr lang="es-MX" sz="2400" dirty="0"/>
              <a:t>Es importante hacer mención que la primera pregunta fue contestada automáticamente, la empresa  es tamaño mediana</a:t>
            </a:r>
            <a:r>
              <a:rPr lang="es-MX" dirty="0"/>
              <a:t>.</a:t>
            </a:r>
            <a:endParaRPr lang="es-ES" dirty="0">
              <a:effectLst/>
            </a:endParaRPr>
          </a:p>
        </p:txBody>
      </p:sp>
    </p:spTree>
    <p:extLst>
      <p:ext uri="{BB962C8B-B14F-4D97-AF65-F5344CB8AC3E}">
        <p14:creationId xmlns:p14="http://schemas.microsoft.com/office/powerpoint/2010/main" val="20495379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547437189"/>
              </p:ext>
            </p:extLst>
          </p:nvPr>
        </p:nvGraphicFramePr>
        <p:xfrm>
          <a:off x="2332038" y="1"/>
          <a:ext cx="7748587" cy="6819254"/>
        </p:xfrm>
        <a:graphic>
          <a:graphicData uri="http://schemas.openxmlformats.org/drawingml/2006/chart">
            <c:chart xmlns:c="http://schemas.openxmlformats.org/drawingml/2006/chart" xmlns:r="http://schemas.openxmlformats.org/officeDocument/2006/relationships" r:id="rId2"/>
          </a:graphicData>
        </a:graphic>
      </p:graphicFrame>
      <p:sp>
        <p:nvSpPr>
          <p:cNvPr id="5" name="4 Rectángulo"/>
          <p:cNvSpPr/>
          <p:nvPr/>
        </p:nvSpPr>
        <p:spPr>
          <a:xfrm>
            <a:off x="2332038" y="6940337"/>
            <a:ext cx="7540382" cy="646331"/>
          </a:xfrm>
          <a:prstGeom prst="rect">
            <a:avLst/>
          </a:prstGeom>
        </p:spPr>
        <p:txBody>
          <a:bodyPr wrap="square">
            <a:spAutoFit/>
          </a:bodyPr>
          <a:lstStyle/>
          <a:p>
            <a:pPr algn="ctr"/>
            <a:r>
              <a:rPr lang="es-MX" dirty="0"/>
              <a:t>Como se aprecia, la antigüedad es variable, 2 trabajadoras tienen 4 años, 1 tiene 7 años, 5 tienen 2 años y una 2 años.</a:t>
            </a:r>
            <a:endParaRPr lang="es-ES" dirty="0">
              <a:effectLst/>
            </a:endParaRPr>
          </a:p>
        </p:txBody>
      </p:sp>
    </p:spTree>
    <p:extLst>
      <p:ext uri="{BB962C8B-B14F-4D97-AF65-F5344CB8AC3E}">
        <p14:creationId xmlns:p14="http://schemas.microsoft.com/office/powerpoint/2010/main" val="16056478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Gráfico"/>
          <p:cNvGraphicFramePr/>
          <p:nvPr>
            <p:extLst>
              <p:ext uri="{D42A27DB-BD31-4B8C-83A1-F6EECF244321}">
                <p14:modId xmlns:p14="http://schemas.microsoft.com/office/powerpoint/2010/main" val="1180284046"/>
              </p:ext>
            </p:extLst>
          </p:nvPr>
        </p:nvGraphicFramePr>
        <p:xfrm>
          <a:off x="2297111" y="0"/>
          <a:ext cx="7783513" cy="77406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080104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Gráfico"/>
          <p:cNvGraphicFramePr/>
          <p:nvPr>
            <p:extLst>
              <p:ext uri="{D42A27DB-BD31-4B8C-83A1-F6EECF244321}">
                <p14:modId xmlns:p14="http://schemas.microsoft.com/office/powerpoint/2010/main" val="2091351621"/>
              </p:ext>
            </p:extLst>
          </p:nvPr>
        </p:nvGraphicFramePr>
        <p:xfrm>
          <a:off x="2297112" y="0"/>
          <a:ext cx="7637302" cy="711372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948121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Gráfico"/>
          <p:cNvGraphicFramePr/>
          <p:nvPr>
            <p:extLst>
              <p:ext uri="{D42A27DB-BD31-4B8C-83A1-F6EECF244321}">
                <p14:modId xmlns:p14="http://schemas.microsoft.com/office/powerpoint/2010/main" val="3736179020"/>
              </p:ext>
            </p:extLst>
          </p:nvPr>
        </p:nvGraphicFramePr>
        <p:xfrm>
          <a:off x="2371240" y="0"/>
          <a:ext cx="7578671" cy="6803756"/>
        </p:xfrm>
        <a:graphic>
          <a:graphicData uri="http://schemas.openxmlformats.org/drawingml/2006/chart">
            <c:chart xmlns:c="http://schemas.openxmlformats.org/drawingml/2006/chart" xmlns:r="http://schemas.openxmlformats.org/officeDocument/2006/relationships" r:id="rId2"/>
          </a:graphicData>
        </a:graphic>
      </p:graphicFrame>
      <p:sp>
        <p:nvSpPr>
          <p:cNvPr id="7" name="6 Rectángulo"/>
          <p:cNvSpPr/>
          <p:nvPr/>
        </p:nvSpPr>
        <p:spPr>
          <a:xfrm>
            <a:off x="2882685" y="6803756"/>
            <a:ext cx="6927741" cy="646331"/>
          </a:xfrm>
          <a:prstGeom prst="rect">
            <a:avLst/>
          </a:prstGeom>
        </p:spPr>
        <p:txBody>
          <a:bodyPr wrap="square">
            <a:spAutoFit/>
          </a:bodyPr>
          <a:lstStyle/>
          <a:p>
            <a:pPr algn="ctr"/>
            <a:r>
              <a:rPr lang="es-MX" dirty="0"/>
              <a:t>Existen en total 6 trabajadoras embarazadas, 3 en el departamento de lijado y, 3 en el departamento de veteado.</a:t>
            </a:r>
            <a:endParaRPr lang="es-ES" dirty="0">
              <a:effectLst/>
            </a:endParaRPr>
          </a:p>
        </p:txBody>
      </p:sp>
    </p:spTree>
    <p:extLst>
      <p:ext uri="{BB962C8B-B14F-4D97-AF65-F5344CB8AC3E}">
        <p14:creationId xmlns:p14="http://schemas.microsoft.com/office/powerpoint/2010/main" val="18888433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Gráfico"/>
          <p:cNvGraphicFramePr/>
          <p:nvPr>
            <p:extLst>
              <p:ext uri="{D42A27DB-BD31-4B8C-83A1-F6EECF244321}">
                <p14:modId xmlns:p14="http://schemas.microsoft.com/office/powerpoint/2010/main" val="3358871295"/>
              </p:ext>
            </p:extLst>
          </p:nvPr>
        </p:nvGraphicFramePr>
        <p:xfrm>
          <a:off x="2297111" y="0"/>
          <a:ext cx="7783513" cy="6447295"/>
        </p:xfrm>
        <a:graphic>
          <a:graphicData uri="http://schemas.openxmlformats.org/drawingml/2006/chart">
            <c:chart xmlns:c="http://schemas.openxmlformats.org/drawingml/2006/chart" xmlns:r="http://schemas.openxmlformats.org/officeDocument/2006/relationships" r:id="rId2"/>
          </a:graphicData>
        </a:graphic>
      </p:graphicFrame>
      <p:sp>
        <p:nvSpPr>
          <p:cNvPr id="7" name="6 Rectángulo"/>
          <p:cNvSpPr/>
          <p:nvPr/>
        </p:nvSpPr>
        <p:spPr>
          <a:xfrm>
            <a:off x="2712204" y="6462812"/>
            <a:ext cx="7368420" cy="923330"/>
          </a:xfrm>
          <a:prstGeom prst="rect">
            <a:avLst/>
          </a:prstGeom>
        </p:spPr>
        <p:txBody>
          <a:bodyPr wrap="square">
            <a:spAutoFit/>
          </a:bodyPr>
          <a:lstStyle/>
          <a:p>
            <a:r>
              <a:rPr lang="es-MX" dirty="0"/>
              <a:t>La mayoría se embarazo estando dentro del cargo que ocupa actualmente solamente una no, dentro de sus respuestas comento que en el  puesto tiene 3 meses y llego cuando tenía un mes de embarazo.</a:t>
            </a:r>
            <a:endParaRPr lang="es-ES" dirty="0">
              <a:effectLst/>
            </a:endParaRPr>
          </a:p>
        </p:txBody>
      </p:sp>
    </p:spTree>
    <p:extLst>
      <p:ext uri="{BB962C8B-B14F-4D97-AF65-F5344CB8AC3E}">
        <p14:creationId xmlns:p14="http://schemas.microsoft.com/office/powerpoint/2010/main" val="4375010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Gráfico"/>
          <p:cNvGraphicFramePr/>
          <p:nvPr>
            <p:extLst>
              <p:ext uri="{D42A27DB-BD31-4B8C-83A1-F6EECF244321}">
                <p14:modId xmlns:p14="http://schemas.microsoft.com/office/powerpoint/2010/main" val="3719651269"/>
              </p:ext>
            </p:extLst>
          </p:nvPr>
        </p:nvGraphicFramePr>
        <p:xfrm>
          <a:off x="2297111" y="0"/>
          <a:ext cx="7783513" cy="6338807"/>
        </p:xfrm>
        <a:graphic>
          <a:graphicData uri="http://schemas.openxmlformats.org/drawingml/2006/chart">
            <c:chart xmlns:c="http://schemas.openxmlformats.org/drawingml/2006/chart" xmlns:r="http://schemas.openxmlformats.org/officeDocument/2006/relationships" r:id="rId2"/>
          </a:graphicData>
        </a:graphic>
      </p:graphicFrame>
      <p:sp>
        <p:nvSpPr>
          <p:cNvPr id="7" name="6 Rectángulo"/>
          <p:cNvSpPr/>
          <p:nvPr/>
        </p:nvSpPr>
        <p:spPr>
          <a:xfrm>
            <a:off x="2588218" y="6387291"/>
            <a:ext cx="7284202" cy="1200329"/>
          </a:xfrm>
          <a:prstGeom prst="rect">
            <a:avLst/>
          </a:prstGeom>
        </p:spPr>
        <p:txBody>
          <a:bodyPr wrap="square">
            <a:spAutoFit/>
          </a:bodyPr>
          <a:lstStyle/>
          <a:p>
            <a:r>
              <a:rPr lang="es-MX" dirty="0"/>
              <a:t>De acuerdo al tiempo de preñez que tienen, se aprecia que una de ellas que tiene 7 meses debería de estar ya fuera de la empresa, gozando de lo que le tutela la Ley del tiempo antes del parto y que corresponde a 6 semanas antes del parto, y sin embargo sigue laborando.</a:t>
            </a:r>
            <a:endParaRPr lang="es-ES" dirty="0">
              <a:effectLst/>
            </a:endParaRPr>
          </a:p>
        </p:txBody>
      </p:sp>
    </p:spTree>
    <p:extLst>
      <p:ext uri="{BB962C8B-B14F-4D97-AF65-F5344CB8AC3E}">
        <p14:creationId xmlns:p14="http://schemas.microsoft.com/office/powerpoint/2010/main" val="21504787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Gráfico"/>
          <p:cNvGraphicFramePr/>
          <p:nvPr>
            <p:extLst>
              <p:ext uri="{D42A27DB-BD31-4B8C-83A1-F6EECF244321}">
                <p14:modId xmlns:p14="http://schemas.microsoft.com/office/powerpoint/2010/main" val="1350361662"/>
              </p:ext>
            </p:extLst>
          </p:nvPr>
        </p:nvGraphicFramePr>
        <p:xfrm>
          <a:off x="2297112" y="0"/>
          <a:ext cx="7668298" cy="6154809"/>
        </p:xfrm>
        <a:graphic>
          <a:graphicData uri="http://schemas.openxmlformats.org/drawingml/2006/chart">
            <c:chart xmlns:c="http://schemas.openxmlformats.org/drawingml/2006/chart" xmlns:r="http://schemas.openxmlformats.org/officeDocument/2006/relationships" r:id="rId2"/>
          </a:graphicData>
        </a:graphic>
      </p:graphicFrame>
      <p:sp>
        <p:nvSpPr>
          <p:cNvPr id="2" name="1 Rectángulo"/>
          <p:cNvSpPr/>
          <p:nvPr/>
        </p:nvSpPr>
        <p:spPr>
          <a:xfrm>
            <a:off x="2588217" y="6154809"/>
            <a:ext cx="7268705" cy="1200329"/>
          </a:xfrm>
          <a:prstGeom prst="rect">
            <a:avLst/>
          </a:prstGeom>
        </p:spPr>
        <p:txBody>
          <a:bodyPr wrap="square">
            <a:spAutoFit/>
          </a:bodyPr>
          <a:lstStyle/>
          <a:p>
            <a:pPr algn="ctr"/>
            <a:r>
              <a:rPr lang="es-MX" dirty="0"/>
              <a:t>Es importante mencionar que solo a la que tiene mayor tiempo de embarazo (7 meses) es a la única que se le ha comentado que cambiara de puesto, pero solo ha quedado en un simple comentario, por otra parte a las demás no se les ha hecho el “ofrecimiento” de hacer cambio de puesto.</a:t>
            </a:r>
            <a:endParaRPr lang="es-ES" dirty="0">
              <a:effectLst/>
            </a:endParaRPr>
          </a:p>
        </p:txBody>
      </p:sp>
    </p:spTree>
    <p:extLst>
      <p:ext uri="{BB962C8B-B14F-4D97-AF65-F5344CB8AC3E}">
        <p14:creationId xmlns:p14="http://schemas.microsoft.com/office/powerpoint/2010/main" val="26229261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520950" y="223173"/>
            <a:ext cx="7559675" cy="7171194"/>
          </a:xfrm>
          <a:prstGeom prst="rect">
            <a:avLst/>
          </a:prstGeom>
        </p:spPr>
        <p:txBody>
          <a:bodyPr wrap="square">
            <a:spAutoFit/>
          </a:bodyPr>
          <a:lstStyle/>
          <a:p>
            <a:r>
              <a:rPr lang="es-MX" sz="2000" b="1" dirty="0"/>
              <a:t>Pregunta 9. ¿Ha pedido su cambio de cargo y departamento?</a:t>
            </a:r>
            <a:endParaRPr lang="es-ES" sz="2000" dirty="0"/>
          </a:p>
          <a:p>
            <a:r>
              <a:rPr lang="es-MX" sz="2000" dirty="0"/>
              <a:t>Respuesta 1. Si pero ya no lo hemos intentado porque nos dijeron que si no queríamos renunciáramos porque no nos podrían ofrecer otro puesto</a:t>
            </a:r>
            <a:r>
              <a:rPr lang="es-MX" sz="2000" dirty="0" smtClean="0"/>
              <a:t>.</a:t>
            </a:r>
          </a:p>
          <a:p>
            <a:endParaRPr lang="es-ES" sz="2000" dirty="0"/>
          </a:p>
          <a:p>
            <a:r>
              <a:rPr lang="es-MX" sz="2000" dirty="0"/>
              <a:t>Respuesta 2. No nos quieren cambiar que porque no hay quien haga el trabajo como nosotras</a:t>
            </a:r>
            <a:r>
              <a:rPr lang="es-MX" sz="2000" dirty="0" smtClean="0"/>
              <a:t>.</a:t>
            </a:r>
          </a:p>
          <a:p>
            <a:endParaRPr lang="es-ES" sz="2000" dirty="0"/>
          </a:p>
          <a:p>
            <a:r>
              <a:rPr lang="es-MX" sz="2000" dirty="0"/>
              <a:t>Respuesta 3. Que no tienen vacantes en otro lado y que no van a contratar gente para el puesto que vamos a dejar</a:t>
            </a:r>
            <a:r>
              <a:rPr lang="es-MX" sz="2000" dirty="0" smtClean="0"/>
              <a:t>.</a:t>
            </a:r>
          </a:p>
          <a:p>
            <a:endParaRPr lang="es-ES" sz="2000" dirty="0"/>
          </a:p>
          <a:p>
            <a:r>
              <a:rPr lang="es-MX" sz="2000" dirty="0"/>
              <a:t>Respuesta 4. Pues yo no (3 mujeres) porque ya sé que no nos van a hacer caso y es más el coraje que nos hacen pasar, mejor aquí le seguimos hasta que llegue la incapacidad, porque de lo contrario hasta nos andan corriendo, y nos va a salir peor pues nos quedamos hasta sin el seguro y pues las cosas no están tan bien como para pagar hospitales por fuera</a:t>
            </a:r>
            <a:r>
              <a:rPr lang="es-MX" sz="2000" dirty="0" smtClean="0"/>
              <a:t>.</a:t>
            </a:r>
          </a:p>
          <a:p>
            <a:endParaRPr lang="es-ES" sz="2000" dirty="0"/>
          </a:p>
          <a:p>
            <a:r>
              <a:rPr lang="es-MX" sz="2000" dirty="0"/>
              <a:t>Respuesta 5. Tenemos algo de temor de que nos corran y ni siquiera nos den nada, (hablan de que no les den finiquito) por eso preferimos aguantar un poco, y pues seguir trabajando para no perder el empleo y los beneficios del sueldo y del seguro (se refieren a los servicios que les otorga el IMSS Instituto Mexicano del Seguro Social.) </a:t>
            </a:r>
            <a:endParaRPr lang="es-ES" sz="2000" dirty="0">
              <a:effectLst/>
            </a:endParaRPr>
          </a:p>
        </p:txBody>
      </p:sp>
    </p:spTree>
    <p:extLst>
      <p:ext uri="{BB962C8B-B14F-4D97-AF65-F5344CB8AC3E}">
        <p14:creationId xmlns:p14="http://schemas.microsoft.com/office/powerpoint/2010/main" val="31871474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ropa, interior, pared&#10;&#10;&#10;&#10;Descripción generada automáticamente">
            <a:extLst>
              <a:ext uri="{FF2B5EF4-FFF2-40B4-BE49-F238E27FC236}">
                <a16:creationId xmlns:a16="http://schemas.microsoft.com/office/drawing/2014/main" id="{B7997136-036E-EE4F-AA2C-4F1472E16812}"/>
              </a:ext>
            </a:extLst>
          </p:cNvPr>
          <p:cNvPicPr>
            <a:picLocks noChangeAspect="1"/>
          </p:cNvPicPr>
          <p:nvPr/>
        </p:nvPicPr>
        <p:blipFill>
          <a:blip r:embed="rId2"/>
          <a:stretch>
            <a:fillRect/>
          </a:stretch>
        </p:blipFill>
        <p:spPr>
          <a:xfrm>
            <a:off x="0" y="0"/>
            <a:ext cx="10080625" cy="7740650"/>
          </a:xfrm>
          <a:prstGeom prst="rect">
            <a:avLst/>
          </a:prstGeom>
        </p:spPr>
      </p:pic>
      <p:sp>
        <p:nvSpPr>
          <p:cNvPr id="4" name="Título 1"/>
          <p:cNvSpPr txBox="1">
            <a:spLocks/>
          </p:cNvSpPr>
          <p:nvPr/>
        </p:nvSpPr>
        <p:spPr>
          <a:xfrm>
            <a:off x="756047" y="3235302"/>
            <a:ext cx="8568531" cy="1978856"/>
          </a:xfrm>
          <a:prstGeom prst="rect">
            <a:avLst/>
          </a:prstGeom>
        </p:spPr>
        <p:txBody>
          <a:bodyPr vert="horz" lIns="91440" tIns="45720" rIns="91440" bIns="45720" rtlCol="0" anchor="ctr">
            <a:noAutofit/>
          </a:bodyPr>
          <a:lst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a:lstStyle>
          <a:p>
            <a:pPr algn="ctr"/>
            <a:r>
              <a:rPr lang="es-ES" sz="4000" dirty="0" smtClean="0"/>
              <a:t/>
            </a:r>
            <a:br>
              <a:rPr lang="es-ES" sz="4000" dirty="0" smtClean="0"/>
            </a:br>
            <a:r>
              <a:rPr lang="es-ES_tradnl" sz="4000" b="1" dirty="0" smtClean="0">
                <a:solidFill>
                  <a:schemeClr val="bg1"/>
                </a:solidFill>
              </a:rPr>
              <a:t>Incumplimiento de la obligatoriedad de condiciones laborales para mujeres embarazadas.</a:t>
            </a:r>
          </a:p>
          <a:p>
            <a:pPr algn="ctr"/>
            <a:endParaRPr lang="es-ES_tradnl" sz="4000" b="1" dirty="0">
              <a:solidFill>
                <a:schemeClr val="bg1"/>
              </a:solidFill>
            </a:endParaRPr>
          </a:p>
          <a:p>
            <a:pPr algn="ctr"/>
            <a:endParaRPr lang="es-ES_tradnl" sz="4000" b="1" dirty="0" smtClean="0">
              <a:solidFill>
                <a:schemeClr val="bg1"/>
              </a:solidFill>
            </a:endParaRPr>
          </a:p>
          <a:p>
            <a:pPr algn="ctr"/>
            <a:r>
              <a:rPr lang="es-ES_tradnl" sz="4000" b="1" dirty="0" smtClean="0">
                <a:solidFill>
                  <a:schemeClr val="bg1"/>
                </a:solidFill>
              </a:rPr>
              <a:t>Dr. Jorge Humberto Zúñiga Contreras</a:t>
            </a:r>
          </a:p>
          <a:p>
            <a:pPr algn="ctr"/>
            <a:r>
              <a:rPr lang="es-ES_tradnl" sz="4000" b="1" dirty="0" smtClean="0">
                <a:solidFill>
                  <a:schemeClr val="bg1"/>
                </a:solidFill>
              </a:rPr>
              <a:t>Dra. América Rosana Gutiérrez Zúñiga</a:t>
            </a:r>
          </a:p>
          <a:p>
            <a:pPr algn="ctr"/>
            <a:r>
              <a:rPr lang="es-ES_tradnl" sz="4000" b="1" dirty="0" smtClean="0">
                <a:solidFill>
                  <a:schemeClr val="bg1"/>
                </a:solidFill>
              </a:rPr>
              <a:t>Dra. María Sonia Hernández Duarte</a:t>
            </a:r>
          </a:p>
          <a:p>
            <a:pPr algn="ctr"/>
            <a:r>
              <a:rPr lang="es-ES_tradnl" sz="4000" b="1" dirty="0" smtClean="0">
                <a:solidFill>
                  <a:schemeClr val="bg1"/>
                </a:solidFill>
              </a:rPr>
              <a:t>Universidad de Guadalajara</a:t>
            </a:r>
            <a:endParaRPr lang="es-ES_tradnl" sz="4000" b="1" dirty="0">
              <a:solidFill>
                <a:schemeClr val="bg1"/>
              </a:solidFill>
            </a:endParaRPr>
          </a:p>
        </p:txBody>
      </p:sp>
      <p:sp>
        <p:nvSpPr>
          <p:cNvPr id="3" name="2 Título"/>
          <p:cNvSpPr>
            <a:spLocks noGrp="1"/>
          </p:cNvSpPr>
          <p:nvPr>
            <p:ph type="title"/>
          </p:nvPr>
        </p:nvSpPr>
        <p:spPr/>
        <p:txBody>
          <a:bodyPr/>
          <a:lstStyle/>
          <a:p>
            <a:endParaRPr lang="es-ES" dirty="0"/>
          </a:p>
        </p:txBody>
      </p:sp>
    </p:spTree>
    <p:extLst>
      <p:ext uri="{BB962C8B-B14F-4D97-AF65-F5344CB8AC3E}">
        <p14:creationId xmlns:p14="http://schemas.microsoft.com/office/powerpoint/2010/main" val="6438959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20950" y="638671"/>
            <a:ext cx="7273979" cy="6463308"/>
          </a:xfrm>
          <a:prstGeom prst="rect">
            <a:avLst/>
          </a:prstGeom>
        </p:spPr>
        <p:txBody>
          <a:bodyPr wrap="square">
            <a:spAutoFit/>
          </a:bodyPr>
          <a:lstStyle/>
          <a:p>
            <a:r>
              <a:rPr lang="es-MX" b="1" dirty="0"/>
              <a:t>Pregunta 10 ¿Ha tenido complicaciones de salud por trabajar en este departamento y cargo a raíz de  tu embarazo?</a:t>
            </a:r>
            <a:endParaRPr lang="es-ES" dirty="0"/>
          </a:p>
          <a:p>
            <a:r>
              <a:rPr lang="es-MX" dirty="0"/>
              <a:t>Urticaria, rinitis, gripa constante, náuseas y problemas en la piel sobre todo en los brazos y en las manos, mucha picazón, y ronchitas</a:t>
            </a:r>
            <a:r>
              <a:rPr lang="es-MX" dirty="0" smtClean="0"/>
              <a:t>.</a:t>
            </a:r>
          </a:p>
          <a:p>
            <a:endParaRPr lang="es-MX" dirty="0"/>
          </a:p>
          <a:p>
            <a:endParaRPr lang="es-ES" dirty="0"/>
          </a:p>
          <a:p>
            <a:r>
              <a:rPr lang="es-MX" b="1" dirty="0"/>
              <a:t>Pregunta 11 ¿Realiza tu trabajo de pie?</a:t>
            </a:r>
            <a:endParaRPr lang="es-ES" dirty="0"/>
          </a:p>
          <a:p>
            <a:r>
              <a:rPr lang="es-MX" dirty="0"/>
              <a:t>Si, nuestro trabajo es de pie, pues no podemos estar sentadas se nos complica más. Aunque si tenemos algunas sillas cerca, pero no las usamos porque son estorbosas</a:t>
            </a:r>
            <a:r>
              <a:rPr lang="es-MX" dirty="0" smtClean="0"/>
              <a:t>.</a:t>
            </a:r>
          </a:p>
          <a:p>
            <a:endParaRPr lang="es-MX" dirty="0"/>
          </a:p>
          <a:p>
            <a:endParaRPr lang="es-ES" dirty="0"/>
          </a:p>
          <a:p>
            <a:r>
              <a:rPr lang="es-MX" b="1" dirty="0"/>
              <a:t>Pregunta 12 ¿Le proporcionan equipo de protección personal y en qué consiste?</a:t>
            </a:r>
            <a:endParaRPr lang="es-ES" dirty="0"/>
          </a:p>
          <a:p>
            <a:r>
              <a:rPr lang="es-MX" dirty="0"/>
              <a:t>Si, a veces, pero también tardan mucho en darnos nuevo, sobre todo las boquillas (mascarillas) porque a veces no compran de las “buenas” y no nos sirven de nada pues a veces se pasa el olor o hasta el polvo que suelta cuando estamos lijando y se nos acaban pronto, mandiles, zapatos</a:t>
            </a:r>
            <a:r>
              <a:rPr lang="es-MX" dirty="0" smtClean="0"/>
              <a:t>.</a:t>
            </a:r>
          </a:p>
          <a:p>
            <a:endParaRPr lang="es-MX" dirty="0"/>
          </a:p>
          <a:p>
            <a:endParaRPr lang="es-ES" dirty="0"/>
          </a:p>
          <a:p>
            <a:r>
              <a:rPr lang="es-MX" b="1" dirty="0"/>
              <a:t>Pregunta 13 ¿Conoce los derechos que tienen como embarazada?</a:t>
            </a:r>
            <a:endParaRPr lang="es-ES" dirty="0"/>
          </a:p>
          <a:p>
            <a:r>
              <a:rPr lang="es-MX" dirty="0"/>
              <a:t>Si, los del seguro, lo de la incapacidad de un tiempo antes y un tiempo después del parto.</a:t>
            </a:r>
            <a:endParaRPr lang="es-ES" dirty="0">
              <a:effectLst/>
            </a:endParaRPr>
          </a:p>
        </p:txBody>
      </p:sp>
    </p:spTree>
    <p:extLst>
      <p:ext uri="{BB962C8B-B14F-4D97-AF65-F5344CB8AC3E}">
        <p14:creationId xmlns:p14="http://schemas.microsoft.com/office/powerpoint/2010/main" val="23295173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520950" y="223173"/>
            <a:ext cx="7413464" cy="6555641"/>
          </a:xfrm>
          <a:prstGeom prst="rect">
            <a:avLst/>
          </a:prstGeom>
        </p:spPr>
        <p:txBody>
          <a:bodyPr wrap="square">
            <a:spAutoFit/>
          </a:bodyPr>
          <a:lstStyle/>
          <a:p>
            <a:pPr algn="ctr"/>
            <a:r>
              <a:rPr lang="es-MX" sz="2000" dirty="0" smtClean="0"/>
              <a:t>CONCLUYENDO</a:t>
            </a:r>
          </a:p>
          <a:p>
            <a:pPr algn="just"/>
            <a:endParaRPr lang="es-MX" sz="2000" dirty="0"/>
          </a:p>
          <a:p>
            <a:pPr algn="just"/>
            <a:r>
              <a:rPr lang="es-MX" sz="2000" dirty="0" smtClean="0"/>
              <a:t>Se </a:t>
            </a:r>
            <a:r>
              <a:rPr lang="es-MX" sz="2000" dirty="0"/>
              <a:t>puede concluir que respuestas a las preguntas de investigación dieron resultados negativos; es decir, no existe un cumplimiento de la norma por lo tanto  que sus derechos están siendo vulnerados en su totalidad, que no existe un respeto ni a su vida ni a la del ser humano que se está formando. Ellas siguen laborando bajo situaciones y  condiciones insalubres, siguen expuestas a condiciones que ponen en peligro el desarrollo del embrión y el de ellas mismas. Y como se había comentado en párrafos anteriores, este incumplimiento se alimenta de ambas partes; de la patronal y de la de la fuerza de trabajo; por un lado el patrón no invierte dinero, ni tiempo ni nada en favor de estas mujeres, y a ellas no les interesa exigir sus derechos so pena de ser despedidas y perder las prestaciones sociales a las que tienen derecho como trabajadoras y, por si esto fuera poco, no se les protege con el mínimo equipo de protección personal, se pudo percatar lo que decían en la entrevista (y encuesta) que no recibían muy seguido equipo de seguridad y cuando lo recibían no era de buena calidad, y si a esto se le abona que en la mayoría de los casos no utilizan guantes y en ocasiones ni cubre bocas, que coadyuven a la protección de la madre y el hijo.</a:t>
            </a:r>
            <a:endParaRPr lang="es-ES" sz="2000" dirty="0">
              <a:effectLst/>
            </a:endParaRPr>
          </a:p>
        </p:txBody>
      </p:sp>
    </p:spTree>
    <p:extLst>
      <p:ext uri="{BB962C8B-B14F-4D97-AF65-F5344CB8AC3E}">
        <p14:creationId xmlns:p14="http://schemas.microsoft.com/office/powerpoint/2010/main" val="38180942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persona, interior, pared, sujetando&#10;&#10;&#10;&#10;Descripción generada automáticamente">
            <a:extLst>
              <a:ext uri="{FF2B5EF4-FFF2-40B4-BE49-F238E27FC236}">
                <a16:creationId xmlns:a16="http://schemas.microsoft.com/office/drawing/2014/main" id="{FE3D0708-34C1-DE43-886A-8E98F253A4DB}"/>
              </a:ext>
            </a:extLst>
          </p:cNvPr>
          <p:cNvPicPr>
            <a:picLocks noChangeAspect="1"/>
          </p:cNvPicPr>
          <p:nvPr/>
        </p:nvPicPr>
        <p:blipFill>
          <a:blip r:embed="rId2"/>
          <a:stretch>
            <a:fillRect/>
          </a:stretch>
        </p:blipFill>
        <p:spPr>
          <a:xfrm>
            <a:off x="0" y="0"/>
            <a:ext cx="10080625" cy="7740650"/>
          </a:xfrm>
          <a:prstGeom prst="rect">
            <a:avLst/>
          </a:prstGeom>
        </p:spPr>
      </p:pic>
    </p:spTree>
    <p:extLst>
      <p:ext uri="{BB962C8B-B14F-4D97-AF65-F5344CB8AC3E}">
        <p14:creationId xmlns:p14="http://schemas.microsoft.com/office/powerpoint/2010/main" val="1753973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t>OBJETIVOS</a:t>
            </a:r>
            <a:endParaRPr lang="es-ES" dirty="0"/>
          </a:p>
        </p:txBody>
      </p:sp>
      <p:sp>
        <p:nvSpPr>
          <p:cNvPr id="5" name="4 Marcador de contenido"/>
          <p:cNvSpPr>
            <a:spLocks noGrp="1"/>
          </p:cNvSpPr>
          <p:nvPr>
            <p:ph sz="half" idx="2"/>
          </p:nvPr>
        </p:nvSpPr>
        <p:spPr/>
        <p:txBody>
          <a:bodyPr/>
          <a:lstStyle/>
          <a:p>
            <a:pPr marL="0" indent="0">
              <a:buNone/>
            </a:pPr>
            <a:endParaRPr lang="es-ES" dirty="0"/>
          </a:p>
          <a:p>
            <a:pPr lvl="0"/>
            <a:r>
              <a:rPr lang="es-ES" dirty="0"/>
              <a:t>Analizar las condiciones laborales de las mujeres embarazadas.</a:t>
            </a:r>
          </a:p>
          <a:p>
            <a:pPr lvl="0"/>
            <a:r>
              <a:rPr lang="es-ES" dirty="0"/>
              <a:t>Demostrar el incumplimiento de la normatividad laboral.</a:t>
            </a:r>
          </a:p>
          <a:p>
            <a:endParaRPr lang="es-ES" dirty="0"/>
          </a:p>
        </p:txBody>
      </p:sp>
    </p:spTree>
    <p:extLst>
      <p:ext uri="{BB962C8B-B14F-4D97-AF65-F5344CB8AC3E}">
        <p14:creationId xmlns:p14="http://schemas.microsoft.com/office/powerpoint/2010/main" val="235460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77439" y="412120"/>
            <a:ext cx="7703185" cy="1496168"/>
          </a:xfrm>
        </p:spPr>
        <p:txBody>
          <a:bodyPr/>
          <a:lstStyle/>
          <a:p>
            <a:pPr algn="ctr"/>
            <a:r>
              <a:rPr lang="es-MX" dirty="0" smtClean="0"/>
              <a:t>PREGUNTAS DE INVESTIGACIÓN</a:t>
            </a:r>
            <a:endParaRPr lang="es-MX" dirty="0"/>
          </a:p>
        </p:txBody>
      </p:sp>
      <p:sp>
        <p:nvSpPr>
          <p:cNvPr id="3" name="Marcador de contenido 2"/>
          <p:cNvSpPr>
            <a:spLocks noGrp="1"/>
          </p:cNvSpPr>
          <p:nvPr>
            <p:ph idx="1"/>
          </p:nvPr>
        </p:nvSpPr>
        <p:spPr>
          <a:xfrm>
            <a:off x="2415164" y="1908288"/>
            <a:ext cx="7665462" cy="4911371"/>
          </a:xfrm>
        </p:spPr>
        <p:txBody>
          <a:bodyPr>
            <a:normAutofit/>
          </a:bodyPr>
          <a:lstStyle/>
          <a:p>
            <a:r>
              <a:rPr lang="es-MX" dirty="0"/>
              <a:t>¿La empresa cumple con la normatividad constitucional y laboral de la República Mexicana</a:t>
            </a:r>
            <a:r>
              <a:rPr lang="es-MX" dirty="0" smtClean="0"/>
              <a:t>?</a:t>
            </a:r>
          </a:p>
          <a:p>
            <a:endParaRPr lang="es-ES" dirty="0"/>
          </a:p>
          <a:p>
            <a:r>
              <a:rPr lang="es-MX" dirty="0"/>
              <a:t>¿Las mujeres en estado de gravidez son tratadas de acuerdo a la norma laboral</a:t>
            </a:r>
            <a:r>
              <a:rPr lang="es-MX" dirty="0" smtClean="0"/>
              <a:t>?</a:t>
            </a:r>
          </a:p>
          <a:p>
            <a:endParaRPr lang="es-ES" dirty="0"/>
          </a:p>
          <a:p>
            <a:r>
              <a:rPr lang="es-MX" dirty="0"/>
              <a:t>¿Los derechos de las mujeres en estado de gestación son salvaguardados?</a:t>
            </a:r>
            <a:endParaRPr lang="es-ES" dirty="0"/>
          </a:p>
          <a:p>
            <a:pPr marL="0" indent="0" algn="just">
              <a:buNone/>
            </a:pPr>
            <a:endParaRPr lang="es-MX" dirty="0"/>
          </a:p>
        </p:txBody>
      </p:sp>
    </p:spTree>
    <p:extLst>
      <p:ext uri="{BB962C8B-B14F-4D97-AF65-F5344CB8AC3E}">
        <p14:creationId xmlns:p14="http://schemas.microsoft.com/office/powerpoint/2010/main" val="4288924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54204" y="412120"/>
            <a:ext cx="7726422" cy="1496168"/>
          </a:xfrm>
        </p:spPr>
        <p:txBody>
          <a:bodyPr/>
          <a:lstStyle/>
          <a:p>
            <a:pPr algn="ctr"/>
            <a:r>
              <a:rPr lang="es-MX" b="1" dirty="0"/>
              <a:t>Justificación.</a:t>
            </a:r>
            <a:r>
              <a:rPr lang="es-ES" dirty="0"/>
              <a:t/>
            </a:r>
            <a:br>
              <a:rPr lang="es-ES" dirty="0"/>
            </a:br>
            <a:endParaRPr lang="es-MX" dirty="0"/>
          </a:p>
        </p:txBody>
      </p:sp>
      <p:sp>
        <p:nvSpPr>
          <p:cNvPr id="3" name="Marcador de contenido 2"/>
          <p:cNvSpPr>
            <a:spLocks noGrp="1"/>
          </p:cNvSpPr>
          <p:nvPr>
            <p:ph idx="1"/>
          </p:nvPr>
        </p:nvSpPr>
        <p:spPr>
          <a:xfrm>
            <a:off x="2354203" y="2060590"/>
            <a:ext cx="7726421" cy="4911371"/>
          </a:xfrm>
        </p:spPr>
        <p:txBody>
          <a:bodyPr/>
          <a:lstStyle/>
          <a:p>
            <a:pPr marL="0" indent="0">
              <a:buNone/>
            </a:pPr>
            <a:r>
              <a:rPr lang="es-MX" dirty="0"/>
              <a:t>E</a:t>
            </a:r>
            <a:r>
              <a:rPr lang="es-MX" dirty="0" smtClean="0"/>
              <a:t>l </a:t>
            </a:r>
            <a:r>
              <a:rPr lang="es-MX" dirty="0"/>
              <a:t>hecho de conocer el cumplimiento de la norma en relación a los derechos que tienen las mujeres en estado de gestación,  toda vez que informalmente se oyen comentarios de las mismas de que en sus empresas nos les respetan horarios ni ubicaciones dentro de las mismas, razones por las cuales surge el deseo de investigar de forma fehaciente la situación que guarda el cumplimiento de la legislación mexicana. </a:t>
            </a:r>
            <a:endParaRPr lang="es-ES" dirty="0"/>
          </a:p>
          <a:p>
            <a:pPr marL="514350" indent="-514350">
              <a:buFont typeface="+mj-lt"/>
              <a:buAutoNum type="arabicPeriod"/>
            </a:pPr>
            <a:endParaRPr lang="es-MX" dirty="0"/>
          </a:p>
        </p:txBody>
      </p:sp>
      <p:sp>
        <p:nvSpPr>
          <p:cNvPr id="4" name="AutoShape 2" descr="Resultado de imagen para vias de exposicion de los toxic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vias de exposicion de los toxic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1892601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07166" y="274960"/>
            <a:ext cx="7673459" cy="1496168"/>
          </a:xfrm>
        </p:spPr>
        <p:txBody>
          <a:bodyPr/>
          <a:lstStyle/>
          <a:p>
            <a:pPr algn="ctr"/>
            <a:r>
              <a:rPr lang="es-MX" dirty="0" smtClean="0"/>
              <a:t>DELIMITACION DE LUGAR</a:t>
            </a:r>
            <a:endParaRPr lang="es-MX" dirty="0"/>
          </a:p>
        </p:txBody>
      </p:sp>
      <p:sp>
        <p:nvSpPr>
          <p:cNvPr id="3" name="Marcador de contenido 2"/>
          <p:cNvSpPr>
            <a:spLocks noGrp="1"/>
          </p:cNvSpPr>
          <p:nvPr>
            <p:ph idx="1"/>
          </p:nvPr>
        </p:nvSpPr>
        <p:spPr>
          <a:xfrm>
            <a:off x="2407166" y="1771128"/>
            <a:ext cx="7673459" cy="5772672"/>
          </a:xfrm>
        </p:spPr>
        <p:txBody>
          <a:bodyPr>
            <a:normAutofit/>
          </a:bodyPr>
          <a:lstStyle/>
          <a:p>
            <a:pPr marL="0" indent="0" algn="just">
              <a:buNone/>
            </a:pPr>
            <a:r>
              <a:rPr lang="es-MX" dirty="0"/>
              <a:t>Este trabajo se hizo en  una Pequeña Empresa de las denominadas muebleras, en la ciudad de Ocotlán, Jalisco, México, en la cual se encontraron mujeres en estas condiciones trabajando en áreas totalmente prohibidas para ellas, tales como área de veteado  (donde se manejan solventes químicos, tales como </a:t>
            </a:r>
            <a:r>
              <a:rPr lang="es-MX" dirty="0" err="1"/>
              <a:t>tinner</a:t>
            </a:r>
            <a:r>
              <a:rPr lang="es-MX" dirty="0"/>
              <a:t>, pinturas) y en el área de lijado (en esta área lijan las partes del mueble de sillas, mesas, cajones, </a:t>
            </a:r>
            <a:r>
              <a:rPr lang="es-MX" dirty="0" err="1"/>
              <a:t>etc</a:t>
            </a:r>
            <a:r>
              <a:rPr lang="es-MX" dirty="0"/>
              <a:t>) en esta la peligrosidad que existe es el polvo que aspiran a pesar de usar </a:t>
            </a:r>
            <a:r>
              <a:rPr lang="es-MX" dirty="0" err="1"/>
              <a:t>cubrebocas</a:t>
            </a:r>
            <a:r>
              <a:rPr lang="es-MX" dirty="0"/>
              <a:t>.</a:t>
            </a:r>
            <a:endParaRPr lang="es-ES" dirty="0"/>
          </a:p>
          <a:p>
            <a:pPr marL="0" indent="0">
              <a:buNone/>
            </a:pPr>
            <a:endParaRPr lang="es-MX" dirty="0" smtClean="0"/>
          </a:p>
          <a:p>
            <a:endParaRPr lang="es-MX" dirty="0"/>
          </a:p>
        </p:txBody>
      </p:sp>
    </p:spTree>
    <p:extLst>
      <p:ext uri="{BB962C8B-B14F-4D97-AF65-F5344CB8AC3E}">
        <p14:creationId xmlns:p14="http://schemas.microsoft.com/office/powerpoint/2010/main" val="39289561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3"/>
          <p:cNvPicPr>
            <a:picLocks noChangeAspect="1"/>
          </p:cNvPicPr>
          <p:nvPr/>
        </p:nvPicPr>
        <p:blipFill>
          <a:blip r:embed="rId2"/>
          <a:stretch>
            <a:fillRect/>
          </a:stretch>
        </p:blipFill>
        <p:spPr>
          <a:xfrm>
            <a:off x="2335182" y="0"/>
            <a:ext cx="4096616" cy="3578662"/>
          </a:xfrm>
          <a:prstGeom prst="rect">
            <a:avLst/>
          </a:prstGeom>
        </p:spPr>
      </p:pic>
      <p:sp>
        <p:nvSpPr>
          <p:cNvPr id="8" name="7 CuadroTexto"/>
          <p:cNvSpPr txBox="1"/>
          <p:nvPr/>
        </p:nvSpPr>
        <p:spPr>
          <a:xfrm>
            <a:off x="6431798" y="0"/>
            <a:ext cx="3648827" cy="3416320"/>
          </a:xfrm>
          <a:prstGeom prst="rect">
            <a:avLst/>
          </a:prstGeom>
          <a:noFill/>
        </p:spPr>
        <p:txBody>
          <a:bodyPr wrap="square" rtlCol="0">
            <a:spAutoFit/>
          </a:bodyPr>
          <a:lstStyle/>
          <a:p>
            <a:pPr algn="just"/>
            <a:r>
              <a:rPr lang="es-MX" dirty="0">
                <a:solidFill>
                  <a:prstClr val="black"/>
                </a:solidFill>
              </a:rPr>
              <a:t>Ocotlán, Jalisco México, una de las tres zonas metropolitanas del estado. </a:t>
            </a:r>
            <a:r>
              <a:rPr lang="es-MX" b="1" dirty="0">
                <a:solidFill>
                  <a:prstClr val="black"/>
                </a:solidFill>
              </a:rPr>
              <a:t>Ocotlán</a:t>
            </a:r>
            <a:r>
              <a:rPr lang="es-MX" b="1" baseline="30000" dirty="0">
                <a:solidFill>
                  <a:prstClr val="black"/>
                </a:solidFill>
              </a:rPr>
              <a:t>5</a:t>
            </a:r>
            <a:r>
              <a:rPr lang="es-MX" b="1" dirty="0">
                <a:solidFill>
                  <a:prstClr val="black"/>
                </a:solidFill>
              </a:rPr>
              <a:t>  </a:t>
            </a:r>
            <a:r>
              <a:rPr lang="es-MX" dirty="0">
                <a:solidFill>
                  <a:prstClr val="black"/>
                </a:solidFill>
              </a:rPr>
              <a:t>significa: “junto a los pinos”; también se ha interpretado como “lugar de pinos u ocotes”. Es una ciudad del estado de Jalisco en México. Considerada como la capital de los muebles en México, debido a que su industria mueblera es de las más importantes del país. </a:t>
            </a:r>
          </a:p>
          <a:p>
            <a:endParaRPr lang="es-MX" dirty="0">
              <a:solidFill>
                <a:prstClr val="black"/>
              </a:solidFill>
            </a:endParaRPr>
          </a:p>
          <a:p>
            <a:endParaRPr lang="es-ES" dirty="0"/>
          </a:p>
        </p:txBody>
      </p:sp>
      <p:sp>
        <p:nvSpPr>
          <p:cNvPr id="9" name="8 CuadroTexto"/>
          <p:cNvSpPr txBox="1"/>
          <p:nvPr/>
        </p:nvSpPr>
        <p:spPr>
          <a:xfrm>
            <a:off x="2335182" y="3578662"/>
            <a:ext cx="7745443" cy="3323987"/>
          </a:xfrm>
          <a:prstGeom prst="rect">
            <a:avLst/>
          </a:prstGeom>
          <a:noFill/>
        </p:spPr>
        <p:txBody>
          <a:bodyPr wrap="square" rtlCol="0">
            <a:spAutoFit/>
          </a:bodyPr>
          <a:lstStyle/>
          <a:p>
            <a:pPr algn="just"/>
            <a:r>
              <a:rPr lang="es-MX" sz="3200" dirty="0">
                <a:solidFill>
                  <a:srgbClr val="222222"/>
                </a:solidFill>
                <a:ea typeface="Calibri" panose="020F0502020204030204" pitchFamily="34" charset="0"/>
                <a:cs typeface="Times New Roman" panose="02020603050405020304" pitchFamily="18" charset="0"/>
              </a:rPr>
              <a:t>) Esta industria la conforman 250 empresas de las cuales 122 (49%) son microempresas, 96 (38%) pequeñas, 25 (10%) medianas y 7 (3%) grandes, esto significa que la mayoría de las empresas muebleras son micro y pequeñas, es decir, el 87% (AFAMO, 2017</a:t>
            </a:r>
            <a:endParaRPr lang="es-MX" sz="3200" dirty="0">
              <a:solidFill>
                <a:prstClr val="black"/>
              </a:solidFill>
            </a:endParaRPr>
          </a:p>
          <a:p>
            <a:endParaRPr lang="es-ES" dirty="0"/>
          </a:p>
        </p:txBody>
      </p:sp>
    </p:spTree>
    <p:extLst>
      <p:ext uri="{BB962C8B-B14F-4D97-AF65-F5344CB8AC3E}">
        <p14:creationId xmlns:p14="http://schemas.microsoft.com/office/powerpoint/2010/main" val="38227562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54204" y="-631"/>
            <a:ext cx="7726422" cy="1496168"/>
          </a:xfrm>
        </p:spPr>
        <p:txBody>
          <a:bodyPr>
            <a:normAutofit/>
          </a:bodyPr>
          <a:lstStyle/>
          <a:p>
            <a:pPr algn="ctr"/>
            <a:r>
              <a:rPr lang="es-MX" sz="4000" dirty="0"/>
              <a:t>Cuadro Comparativo de los derechos de las mujeres embarazadas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59279486"/>
              </p:ext>
            </p:extLst>
          </p:nvPr>
        </p:nvGraphicFramePr>
        <p:xfrm>
          <a:off x="2354205" y="1145407"/>
          <a:ext cx="7726421" cy="6595243"/>
        </p:xfrm>
        <a:graphic>
          <a:graphicData uri="http://schemas.openxmlformats.org/drawingml/2006/table">
            <a:tbl>
              <a:tblPr firstRow="1" firstCol="1" bandRow="1">
                <a:tableStyleId>{5C22544A-7EE6-4342-B048-85BDC9FD1C3A}</a:tableStyleId>
              </a:tblPr>
              <a:tblGrid>
                <a:gridCol w="2337705">
                  <a:extLst>
                    <a:ext uri="{9D8B030D-6E8A-4147-A177-3AD203B41FA5}">
                      <a16:colId xmlns:a16="http://schemas.microsoft.com/office/drawing/2014/main" val="20000"/>
                    </a:ext>
                  </a:extLst>
                </a:gridCol>
                <a:gridCol w="2781442">
                  <a:extLst>
                    <a:ext uri="{9D8B030D-6E8A-4147-A177-3AD203B41FA5}">
                      <a16:colId xmlns:a16="http://schemas.microsoft.com/office/drawing/2014/main" val="20001"/>
                    </a:ext>
                  </a:extLst>
                </a:gridCol>
                <a:gridCol w="2607274">
                  <a:extLst>
                    <a:ext uri="{9D8B030D-6E8A-4147-A177-3AD203B41FA5}">
                      <a16:colId xmlns:a16="http://schemas.microsoft.com/office/drawing/2014/main" val="20002"/>
                    </a:ext>
                  </a:extLst>
                </a:gridCol>
              </a:tblGrid>
              <a:tr h="283878">
                <a:tc>
                  <a:txBody>
                    <a:bodyPr/>
                    <a:lstStyle/>
                    <a:p>
                      <a:pPr algn="ctr">
                        <a:lnSpc>
                          <a:spcPct val="107000"/>
                        </a:lnSpc>
                        <a:spcAft>
                          <a:spcPts val="0"/>
                        </a:spcAft>
                      </a:pPr>
                      <a:r>
                        <a:rPr lang="es-MX" sz="800" dirty="0">
                          <a:effectLst/>
                        </a:rPr>
                        <a:t>Derechos que tutelan a las mujeres embarazadas</a:t>
                      </a:r>
                      <a:endParaRPr lang="es-ES" sz="700" dirty="0">
                        <a:effectLst/>
                        <a:latin typeface="Calibri"/>
                        <a:ea typeface="Calibri"/>
                        <a:cs typeface="Times New Roman"/>
                      </a:endParaRPr>
                    </a:p>
                  </a:txBody>
                  <a:tcPr marL="46518" marR="46518" marT="0" marB="0"/>
                </a:tc>
                <a:tc>
                  <a:txBody>
                    <a:bodyPr/>
                    <a:lstStyle/>
                    <a:p>
                      <a:pPr algn="ctr">
                        <a:lnSpc>
                          <a:spcPct val="107000"/>
                        </a:lnSpc>
                        <a:spcAft>
                          <a:spcPts val="0"/>
                        </a:spcAft>
                      </a:pPr>
                      <a:r>
                        <a:rPr lang="es-MX" sz="800">
                          <a:effectLst/>
                        </a:rPr>
                        <a:t>Constitución Política de los Estados Unidos Mexicanos</a:t>
                      </a:r>
                      <a:endParaRPr lang="es-ES" sz="700">
                        <a:effectLst/>
                        <a:latin typeface="Calibri"/>
                        <a:ea typeface="Calibri"/>
                        <a:cs typeface="Times New Roman"/>
                      </a:endParaRPr>
                    </a:p>
                  </a:txBody>
                  <a:tcPr marL="46518" marR="46518" marT="0" marB="0"/>
                </a:tc>
                <a:tc>
                  <a:txBody>
                    <a:bodyPr/>
                    <a:lstStyle/>
                    <a:p>
                      <a:pPr algn="ctr">
                        <a:lnSpc>
                          <a:spcPct val="107000"/>
                        </a:lnSpc>
                        <a:spcAft>
                          <a:spcPts val="0"/>
                        </a:spcAft>
                      </a:pPr>
                      <a:r>
                        <a:rPr lang="es-MX" sz="800">
                          <a:effectLst/>
                        </a:rPr>
                        <a:t>Ley Federal del Trabajo</a:t>
                      </a:r>
                      <a:endParaRPr lang="es-ES" sz="700">
                        <a:effectLst/>
                        <a:latin typeface="Calibri"/>
                        <a:ea typeface="Calibri"/>
                        <a:cs typeface="Times New Roman"/>
                      </a:endParaRPr>
                    </a:p>
                  </a:txBody>
                  <a:tcPr marL="46518" marR="46518" marT="0" marB="0"/>
                </a:tc>
                <a:extLst>
                  <a:ext uri="{0D108BD9-81ED-4DB2-BD59-A6C34878D82A}">
                    <a16:rowId xmlns:a16="http://schemas.microsoft.com/office/drawing/2014/main" val="10000"/>
                  </a:ext>
                </a:extLst>
              </a:tr>
              <a:tr h="6311365">
                <a:tc>
                  <a:txBody>
                    <a:bodyPr/>
                    <a:lstStyle/>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2000" dirty="0">
                        <a:effectLst/>
                      </a:endParaRPr>
                    </a:p>
                    <a:p>
                      <a:pPr algn="ctr">
                        <a:lnSpc>
                          <a:spcPct val="107000"/>
                        </a:lnSpc>
                        <a:spcAft>
                          <a:spcPts val="0"/>
                        </a:spcAft>
                      </a:pPr>
                      <a:r>
                        <a:rPr lang="es-MX" sz="2000" dirty="0">
                          <a:effectLst/>
                        </a:rPr>
                        <a:t>Igualdad</a:t>
                      </a:r>
                      <a:endParaRPr lang="es-ES" sz="20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endParaRPr lang="es-ES" sz="700" dirty="0">
                        <a:effectLst/>
                      </a:endParaRPr>
                    </a:p>
                    <a:p>
                      <a:pPr algn="just">
                        <a:lnSpc>
                          <a:spcPct val="107000"/>
                        </a:lnSpc>
                        <a:spcAft>
                          <a:spcPts val="0"/>
                        </a:spcAft>
                      </a:pPr>
                      <a:r>
                        <a:rPr lang="es-MX" sz="1200" b="1" dirty="0">
                          <a:effectLst/>
                        </a:rPr>
                        <a:t>Integridad física y mental</a:t>
                      </a:r>
                      <a:endParaRPr lang="es-ES" sz="1200" b="1"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800" dirty="0">
                          <a:effectLst/>
                        </a:rPr>
                        <a:t> </a:t>
                      </a:r>
                      <a:endParaRPr lang="es-ES" sz="700" dirty="0">
                        <a:effectLst/>
                        <a:latin typeface="Calibri"/>
                        <a:ea typeface="Calibri"/>
                        <a:cs typeface="Times New Roman"/>
                      </a:endParaRPr>
                    </a:p>
                  </a:txBody>
                  <a:tcPr marL="46518" marR="46518" marT="0" marB="0"/>
                </a:tc>
                <a:tc>
                  <a:txBody>
                    <a:bodyPr/>
                    <a:lstStyle/>
                    <a:p>
                      <a:pPr algn="just">
                        <a:lnSpc>
                          <a:spcPct val="107000"/>
                        </a:lnSpc>
                        <a:spcAft>
                          <a:spcPts val="0"/>
                        </a:spcAft>
                      </a:pPr>
                      <a:r>
                        <a:rPr lang="es-MX" sz="1400" dirty="0">
                          <a:effectLst/>
                        </a:rPr>
                        <a:t>Art. 4 se asienta la igualdad entre el hombre y la mujer.</a:t>
                      </a:r>
                      <a:endParaRPr lang="es-ES" sz="1400" dirty="0">
                        <a:effectLst/>
                      </a:endParaRPr>
                    </a:p>
                    <a:p>
                      <a:pPr algn="just">
                        <a:lnSpc>
                          <a:spcPct val="107000"/>
                        </a:lnSpc>
                        <a:spcAft>
                          <a:spcPts val="0"/>
                        </a:spcAft>
                      </a:pPr>
                      <a:r>
                        <a:rPr lang="es-MX" sz="1400" dirty="0">
                          <a:effectLst/>
                        </a:rPr>
                        <a:t> </a:t>
                      </a:r>
                      <a:endParaRPr lang="es-ES" sz="1400" dirty="0">
                        <a:effectLst/>
                      </a:endParaRPr>
                    </a:p>
                    <a:p>
                      <a:pPr algn="just">
                        <a:lnSpc>
                          <a:spcPct val="107000"/>
                        </a:lnSpc>
                        <a:spcAft>
                          <a:spcPts val="0"/>
                        </a:spcAft>
                      </a:pPr>
                      <a:r>
                        <a:rPr lang="es-MX" sz="1400" dirty="0">
                          <a:effectLst/>
                        </a:rPr>
                        <a:t>Derecho al trabajo digno y socialmente útil.</a:t>
                      </a:r>
                      <a:endParaRPr lang="es-ES" sz="1400" dirty="0">
                        <a:effectLst/>
                      </a:endParaRPr>
                    </a:p>
                    <a:p>
                      <a:pPr algn="just">
                        <a:lnSpc>
                          <a:spcPct val="107000"/>
                        </a:lnSpc>
                        <a:spcAft>
                          <a:spcPts val="0"/>
                        </a:spcAft>
                      </a:pPr>
                      <a:r>
                        <a:rPr lang="es-MX" sz="1400" dirty="0">
                          <a:effectLst/>
                        </a:rPr>
                        <a:t> </a:t>
                      </a:r>
                      <a:endParaRPr lang="es-ES" sz="1400" dirty="0">
                        <a:effectLst/>
                      </a:endParaRPr>
                    </a:p>
                    <a:p>
                      <a:pPr algn="just">
                        <a:lnSpc>
                          <a:spcPct val="107000"/>
                        </a:lnSpc>
                        <a:spcAft>
                          <a:spcPts val="0"/>
                        </a:spcAft>
                      </a:pPr>
                      <a:r>
                        <a:rPr lang="es-MX" sz="1400" dirty="0">
                          <a:effectLst/>
                        </a:rPr>
                        <a:t> </a:t>
                      </a:r>
                      <a:endParaRPr lang="es-ES" sz="1400" dirty="0">
                        <a:effectLst/>
                      </a:endParaRPr>
                    </a:p>
                    <a:p>
                      <a:pPr algn="just">
                        <a:lnSpc>
                          <a:spcPct val="107000"/>
                        </a:lnSpc>
                        <a:spcAft>
                          <a:spcPts val="0"/>
                        </a:spcAft>
                      </a:pPr>
                      <a:r>
                        <a:rPr lang="es-MX" sz="1400" dirty="0">
                          <a:effectLst/>
                        </a:rPr>
                        <a:t> </a:t>
                      </a:r>
                      <a:endParaRPr lang="es-ES" sz="1400" dirty="0">
                        <a:effectLst/>
                      </a:endParaRPr>
                    </a:p>
                    <a:p>
                      <a:pPr algn="just">
                        <a:lnSpc>
                          <a:spcPct val="107000"/>
                        </a:lnSpc>
                        <a:spcAft>
                          <a:spcPts val="0"/>
                        </a:spcAft>
                      </a:pPr>
                      <a:r>
                        <a:rPr lang="es-MX" sz="1400" dirty="0">
                          <a:effectLst/>
                        </a:rPr>
                        <a:t>Apartado A Fracción V No realizarán trabajos que exijan un esfuerzo considerable y signifiquen un peligro para su salud en relación con la gestación</a:t>
                      </a:r>
                      <a:endParaRPr lang="es-ES" sz="1400" dirty="0">
                        <a:effectLst/>
                      </a:endParaRPr>
                    </a:p>
                    <a:p>
                      <a:pPr algn="just">
                        <a:lnSpc>
                          <a:spcPct val="107000"/>
                        </a:lnSpc>
                        <a:spcAft>
                          <a:spcPts val="0"/>
                        </a:spcAft>
                      </a:pPr>
                      <a:r>
                        <a:rPr lang="es-MX" sz="800" dirty="0">
                          <a:effectLst/>
                        </a:rPr>
                        <a:t> </a:t>
                      </a:r>
                      <a:endParaRPr lang="es-ES" sz="700" dirty="0">
                        <a:effectLst/>
                      </a:endParaRPr>
                    </a:p>
                    <a:p>
                      <a:pPr algn="just">
                        <a:lnSpc>
                          <a:spcPct val="107000"/>
                        </a:lnSpc>
                        <a:spcAft>
                          <a:spcPts val="0"/>
                        </a:spcAft>
                      </a:pPr>
                      <a:r>
                        <a:rPr lang="es-MX" sz="1200" dirty="0">
                          <a:effectLst/>
                        </a:rPr>
                        <a:t>Apartado A Fracción XV para la salud y la vida de los trabajadores, </a:t>
                      </a:r>
                      <a:r>
                        <a:rPr lang="es-MX" sz="1200" u="sng" dirty="0">
                          <a:effectLst/>
                        </a:rPr>
                        <a:t>y del producto de la concepción, cuando se trate de mujeres embarazadas.</a:t>
                      </a:r>
                      <a:endParaRPr lang="es-ES" sz="1200" dirty="0">
                        <a:effectLst/>
                      </a:endParaRPr>
                    </a:p>
                    <a:p>
                      <a:pPr algn="just">
                        <a:lnSpc>
                          <a:spcPct val="107000"/>
                        </a:lnSpc>
                        <a:spcAft>
                          <a:spcPts val="0"/>
                        </a:spcAft>
                      </a:pPr>
                      <a:r>
                        <a:rPr lang="es-MX" sz="1200" dirty="0">
                          <a:effectLst/>
                        </a:rPr>
                        <a:t> </a:t>
                      </a:r>
                      <a:endParaRPr lang="es-ES" sz="1200" dirty="0">
                        <a:effectLst/>
                      </a:endParaRPr>
                    </a:p>
                    <a:p>
                      <a:pPr algn="just">
                        <a:lnSpc>
                          <a:spcPct val="107000"/>
                        </a:lnSpc>
                        <a:spcAft>
                          <a:spcPts val="0"/>
                        </a:spcAft>
                      </a:pPr>
                      <a:r>
                        <a:rPr lang="es-MX" sz="1200" dirty="0">
                          <a:effectLst/>
                        </a:rPr>
                        <a:t> </a:t>
                      </a:r>
                      <a:endParaRPr lang="es-ES" sz="1200" dirty="0">
                        <a:effectLst/>
                      </a:endParaRPr>
                    </a:p>
                    <a:p>
                      <a:pPr algn="just">
                        <a:lnSpc>
                          <a:spcPct val="107000"/>
                        </a:lnSpc>
                        <a:spcAft>
                          <a:spcPts val="0"/>
                        </a:spcAft>
                      </a:pPr>
                      <a:r>
                        <a:rPr lang="es-MX" sz="1200" dirty="0">
                          <a:effectLst/>
                        </a:rPr>
                        <a:t> </a:t>
                      </a:r>
                      <a:endParaRPr lang="es-ES" sz="1200" dirty="0">
                        <a:effectLst/>
                      </a:endParaRPr>
                    </a:p>
                    <a:p>
                      <a:pPr algn="just">
                        <a:lnSpc>
                          <a:spcPct val="107000"/>
                        </a:lnSpc>
                        <a:spcAft>
                          <a:spcPts val="0"/>
                        </a:spcAft>
                      </a:pPr>
                      <a:r>
                        <a:rPr lang="es-MX" sz="1200" dirty="0">
                          <a:effectLst/>
                        </a:rPr>
                        <a:t>Apartado B Fracción XI c) Las mujeres durante el embarazo no realizarán trabajos que exijan un esfuerzo considerable y signifiquen un peligro para su salud en relación con la gestación</a:t>
                      </a:r>
                      <a:r>
                        <a:rPr lang="es-MX" sz="800" dirty="0">
                          <a:effectLst/>
                        </a:rPr>
                        <a:t>.</a:t>
                      </a:r>
                      <a:endParaRPr lang="es-ES" sz="700" dirty="0">
                        <a:effectLst/>
                        <a:latin typeface="Calibri"/>
                        <a:ea typeface="Calibri"/>
                        <a:cs typeface="Times New Roman"/>
                      </a:endParaRPr>
                    </a:p>
                  </a:txBody>
                  <a:tcPr marL="46518" marR="46518" marT="0" marB="0"/>
                </a:tc>
                <a:tc>
                  <a:txBody>
                    <a:bodyPr/>
                    <a:lstStyle/>
                    <a:p>
                      <a:pPr algn="just">
                        <a:lnSpc>
                          <a:spcPct val="107000"/>
                        </a:lnSpc>
                        <a:spcAft>
                          <a:spcPts val="0"/>
                        </a:spcAft>
                      </a:pPr>
                      <a:r>
                        <a:rPr lang="es-MX" sz="1200" dirty="0">
                          <a:effectLst/>
                        </a:rPr>
                        <a:t>Art. 2 Igualdad sustantiva trabajadores y trabajadoras.</a:t>
                      </a:r>
                      <a:endParaRPr lang="es-ES" sz="1200" dirty="0">
                        <a:effectLst/>
                      </a:endParaRPr>
                    </a:p>
                    <a:p>
                      <a:pPr algn="just">
                        <a:lnSpc>
                          <a:spcPct val="107000"/>
                        </a:lnSpc>
                        <a:spcAft>
                          <a:spcPts val="0"/>
                        </a:spcAft>
                      </a:pPr>
                      <a:r>
                        <a:rPr lang="es-MX" sz="1200" dirty="0">
                          <a:effectLst/>
                        </a:rPr>
                        <a:t> </a:t>
                      </a:r>
                      <a:endParaRPr lang="es-ES" sz="1200" dirty="0">
                        <a:effectLst/>
                      </a:endParaRPr>
                    </a:p>
                    <a:p>
                      <a:pPr algn="just">
                        <a:lnSpc>
                          <a:spcPct val="107000"/>
                        </a:lnSpc>
                        <a:spcAft>
                          <a:spcPts val="0"/>
                        </a:spcAft>
                      </a:pPr>
                      <a:r>
                        <a:rPr lang="es-MX" sz="1200" dirty="0">
                          <a:effectLst/>
                        </a:rPr>
                        <a:t>Art. 164. Las mujeres disfrutan de los mismos derechos y obligaciones que los hombres. </a:t>
                      </a:r>
                      <a:endParaRPr lang="es-ES" sz="1200" dirty="0">
                        <a:effectLst/>
                      </a:endParaRPr>
                    </a:p>
                    <a:p>
                      <a:pPr algn="just">
                        <a:lnSpc>
                          <a:spcPct val="107000"/>
                        </a:lnSpc>
                        <a:spcAft>
                          <a:spcPts val="0"/>
                        </a:spcAft>
                      </a:pPr>
                      <a:r>
                        <a:rPr lang="es-MX" sz="1200" dirty="0">
                          <a:effectLst/>
                        </a:rPr>
                        <a:t> </a:t>
                      </a:r>
                      <a:endParaRPr lang="es-MX" sz="1200" dirty="0" smtClean="0">
                        <a:effectLst/>
                      </a:endParaRPr>
                    </a:p>
                    <a:p>
                      <a:pPr algn="just">
                        <a:lnSpc>
                          <a:spcPct val="107000"/>
                        </a:lnSpc>
                        <a:spcAft>
                          <a:spcPts val="0"/>
                        </a:spcAft>
                      </a:pPr>
                      <a:endParaRPr lang="es-ES" sz="1200" dirty="0">
                        <a:effectLst/>
                      </a:endParaRPr>
                    </a:p>
                    <a:p>
                      <a:pPr algn="just">
                        <a:lnSpc>
                          <a:spcPct val="107000"/>
                        </a:lnSpc>
                        <a:spcAft>
                          <a:spcPts val="0"/>
                        </a:spcAft>
                      </a:pPr>
                      <a:r>
                        <a:rPr lang="es-MX" sz="1200" dirty="0">
                          <a:effectLst/>
                        </a:rPr>
                        <a:t>Artículo 165. Protección de la maternidad.</a:t>
                      </a:r>
                      <a:endParaRPr lang="es-ES" sz="1200" dirty="0">
                        <a:effectLst/>
                      </a:endParaRPr>
                    </a:p>
                    <a:p>
                      <a:pPr algn="just">
                        <a:lnSpc>
                          <a:spcPct val="107000"/>
                        </a:lnSpc>
                        <a:spcAft>
                          <a:spcPts val="0"/>
                        </a:spcAft>
                      </a:pPr>
                      <a:r>
                        <a:rPr lang="es-MX" sz="1200" dirty="0">
                          <a:effectLst/>
                        </a:rPr>
                        <a:t> </a:t>
                      </a:r>
                      <a:endParaRPr lang="es-ES" sz="1200" dirty="0">
                        <a:effectLst/>
                      </a:endParaRPr>
                    </a:p>
                    <a:p>
                      <a:pPr algn="just">
                        <a:lnSpc>
                          <a:spcPct val="107000"/>
                        </a:lnSpc>
                        <a:spcAft>
                          <a:spcPts val="0"/>
                        </a:spcAft>
                      </a:pPr>
                      <a:r>
                        <a:rPr lang="es-MX" sz="1200" dirty="0">
                          <a:effectLst/>
                        </a:rPr>
                        <a:t>Art. 166. No se podrá utilizar su trabajo en labores insalubres o peligrosas, trabajo nocturno industrial.</a:t>
                      </a:r>
                      <a:endParaRPr lang="es-ES" sz="1200" dirty="0">
                        <a:effectLst/>
                      </a:endParaRPr>
                    </a:p>
                    <a:p>
                      <a:pPr algn="just">
                        <a:lnSpc>
                          <a:spcPct val="107000"/>
                        </a:lnSpc>
                        <a:spcAft>
                          <a:spcPts val="0"/>
                        </a:spcAft>
                      </a:pPr>
                      <a:endParaRPr lang="es-ES" sz="1400" dirty="0">
                        <a:effectLst/>
                      </a:endParaRPr>
                    </a:p>
                    <a:p>
                      <a:pPr algn="just">
                        <a:lnSpc>
                          <a:spcPct val="107000"/>
                        </a:lnSpc>
                        <a:spcAft>
                          <a:spcPts val="0"/>
                        </a:spcAft>
                      </a:pPr>
                      <a:r>
                        <a:rPr lang="es-MX" sz="1400" dirty="0">
                          <a:effectLst/>
                        </a:rPr>
                        <a:t> </a:t>
                      </a:r>
                      <a:endParaRPr lang="es-ES" sz="1400" dirty="0">
                        <a:effectLst/>
                      </a:endParaRPr>
                    </a:p>
                    <a:p>
                      <a:pPr algn="just">
                        <a:lnSpc>
                          <a:spcPct val="107000"/>
                        </a:lnSpc>
                        <a:spcAft>
                          <a:spcPts val="0"/>
                        </a:spcAft>
                      </a:pPr>
                      <a:r>
                        <a:rPr lang="es-MX" sz="1400" dirty="0">
                          <a:effectLst/>
                        </a:rPr>
                        <a:t>Art. 167. Condiciones físicas, químicas y biológicas del medio en que se presta, o por la composición de la materia prima que se utilice, pueden afectar la gestación.</a:t>
                      </a:r>
                      <a:endParaRPr lang="es-ES" sz="1400" dirty="0">
                        <a:effectLst/>
                      </a:endParaRPr>
                    </a:p>
                    <a:p>
                      <a:pPr algn="just">
                        <a:lnSpc>
                          <a:spcPct val="107000"/>
                        </a:lnSpc>
                        <a:spcAft>
                          <a:spcPts val="0"/>
                        </a:spcAft>
                      </a:pPr>
                      <a:r>
                        <a:rPr lang="es-MX" sz="1400" dirty="0">
                          <a:effectLst/>
                        </a:rPr>
                        <a:t> </a:t>
                      </a:r>
                      <a:endParaRPr lang="es-ES" sz="1400" dirty="0">
                        <a:effectLst/>
                      </a:endParaRPr>
                    </a:p>
                    <a:p>
                      <a:pPr algn="just">
                        <a:lnSpc>
                          <a:spcPct val="107000"/>
                        </a:lnSpc>
                        <a:spcAft>
                          <a:spcPts val="0"/>
                        </a:spcAft>
                      </a:pPr>
                      <a:r>
                        <a:rPr lang="es-MX" sz="1400" dirty="0">
                          <a:effectLst/>
                        </a:rPr>
                        <a:t>Art. 170. I Durante el período del embarazo, NO levantar, tirar o empujar grandes pesos, que produzcan trepidación, estar de pie durante largo tiempo o que act</a:t>
                      </a:r>
                      <a:r>
                        <a:rPr lang="es-MX" sz="800" dirty="0">
                          <a:effectLst/>
                        </a:rPr>
                        <a:t>úen o puedan alterar su estado psíquico y nervioso.</a:t>
                      </a:r>
                      <a:endParaRPr lang="es-ES" sz="700" dirty="0">
                        <a:effectLst/>
                        <a:latin typeface="Calibri"/>
                        <a:ea typeface="Calibri"/>
                        <a:cs typeface="Times New Roman"/>
                      </a:endParaRPr>
                    </a:p>
                  </a:txBody>
                  <a:tcPr marL="46518" marR="46518"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673895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54202" y="353124"/>
            <a:ext cx="7726423" cy="1496168"/>
          </a:xfrm>
        </p:spPr>
        <p:txBody>
          <a:bodyPr/>
          <a:lstStyle/>
          <a:p>
            <a:pPr algn="ctr"/>
            <a:r>
              <a:rPr lang="es-MX" dirty="0" smtClean="0"/>
              <a:t>ARTICULOS FUNDAMENTALES</a:t>
            </a:r>
            <a:endParaRPr lang="es-MX" dirty="0"/>
          </a:p>
        </p:txBody>
      </p:sp>
      <p:sp>
        <p:nvSpPr>
          <p:cNvPr id="3" name="Marcador de contenido 2"/>
          <p:cNvSpPr>
            <a:spLocks noGrp="1"/>
          </p:cNvSpPr>
          <p:nvPr>
            <p:ph idx="1"/>
          </p:nvPr>
        </p:nvSpPr>
        <p:spPr>
          <a:xfrm>
            <a:off x="2354202" y="1908288"/>
            <a:ext cx="7726423" cy="4911371"/>
          </a:xfrm>
        </p:spPr>
        <p:txBody>
          <a:bodyPr>
            <a:normAutofit/>
          </a:bodyPr>
          <a:lstStyle/>
          <a:p>
            <a:pPr algn="just"/>
            <a:r>
              <a:rPr lang="es-MX" sz="2000" b="1" dirty="0" smtClean="0"/>
              <a:t>Artículo </a:t>
            </a:r>
            <a:r>
              <a:rPr lang="es-MX" sz="2000" b="1" dirty="0"/>
              <a:t>167.-</a:t>
            </a:r>
            <a:r>
              <a:rPr lang="es-MX" sz="2000" dirty="0"/>
              <a:t> Para los efectos de este título, son labores peligrosas o insalubres las que, por la naturaleza del trabajo, por las condiciones </a:t>
            </a:r>
            <a:r>
              <a:rPr lang="es-MX" sz="2000" b="1" i="1" u="sng" dirty="0"/>
              <a:t>físicas, químicas</a:t>
            </a:r>
            <a:r>
              <a:rPr lang="es-MX" sz="2000" dirty="0"/>
              <a:t> y biológicas del medio en que se presta, o por la composición de la materia prima que se utilice, son capaces de actuar sobre la vida y la salud física y mental de la mujer en estado de gestación, o del producto</a:t>
            </a:r>
            <a:r>
              <a:rPr lang="es-MX" sz="2000" dirty="0" smtClean="0"/>
              <a:t>.</a:t>
            </a:r>
            <a:endParaRPr lang="es-MX" sz="2000" dirty="0"/>
          </a:p>
          <a:p>
            <a:pPr algn="just"/>
            <a:endParaRPr lang="es-MX" sz="2000" dirty="0" smtClean="0"/>
          </a:p>
          <a:p>
            <a:pPr algn="just"/>
            <a:endParaRPr lang="es-MX" sz="2000" dirty="0"/>
          </a:p>
          <a:p>
            <a:pPr algn="just"/>
            <a:r>
              <a:rPr lang="es-MX" sz="2000" b="1" dirty="0"/>
              <a:t>Artículo 166.-</a:t>
            </a:r>
            <a:r>
              <a:rPr lang="es-MX" sz="2000" dirty="0"/>
              <a:t> Cuando se ponga en peligro la salud de la mujer, o la del producto, ya sea durante el estado de gestación….., no se podrá utilizar su trabajo en labores insalubres o peligrosas…</a:t>
            </a:r>
          </a:p>
        </p:txBody>
      </p:sp>
    </p:spTree>
    <p:extLst>
      <p:ext uri="{BB962C8B-B14F-4D97-AF65-F5344CB8AC3E}">
        <p14:creationId xmlns:p14="http://schemas.microsoft.com/office/powerpoint/2010/main" val="120488536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371</TotalTime>
  <Words>1644</Words>
  <Application>Microsoft Office PowerPoint</Application>
  <PresentationFormat>Personalizado</PresentationFormat>
  <Paragraphs>122</Paragraphs>
  <Slides>22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22</vt:i4>
      </vt:variant>
    </vt:vector>
  </HeadingPairs>
  <TitlesOfParts>
    <vt:vector size="27" baseType="lpstr">
      <vt:lpstr>Arial</vt:lpstr>
      <vt:lpstr>Calibri</vt:lpstr>
      <vt:lpstr>Calibri Light</vt:lpstr>
      <vt:lpstr>Times New Roman</vt:lpstr>
      <vt:lpstr>Tema de Office</vt:lpstr>
      <vt:lpstr> Eje Temático 3 Comportamiento Organizacional, Liderazgo  y Gestión del Capital Humano </vt:lpstr>
      <vt:lpstr>Presentación de PowerPoint</vt:lpstr>
      <vt:lpstr>OBJETIVOS</vt:lpstr>
      <vt:lpstr>PREGUNTAS DE INVESTIGACIÓN</vt:lpstr>
      <vt:lpstr>Justificación. </vt:lpstr>
      <vt:lpstr>DELIMITACION DE LUGAR</vt:lpstr>
      <vt:lpstr>Presentación de PowerPoint</vt:lpstr>
      <vt:lpstr>Cuadro Comparativo de los derechos de las mujeres embarazadas</vt:lpstr>
      <vt:lpstr>ARTICULOS FUNDAMENTALES</vt:lpstr>
      <vt:lpstr>METODO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Ortega Rios Covian Roberto Antonio</dc:creator>
  <cp:lastModifiedBy>Barroso Tanoira Francisco Gerardo</cp:lastModifiedBy>
  <cp:revision>24</cp:revision>
  <dcterms:created xsi:type="dcterms:W3CDTF">2016-12-02T19:37:17Z</dcterms:created>
  <dcterms:modified xsi:type="dcterms:W3CDTF">2019-02-14T18:30:13Z</dcterms:modified>
</cp:coreProperties>
</file>