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0" r:id="rId2"/>
    <p:sldId id="261" r:id="rId3"/>
    <p:sldId id="262" r:id="rId4"/>
    <p:sldId id="263" r:id="rId5"/>
    <p:sldId id="267" r:id="rId6"/>
    <p:sldId id="268" r:id="rId7"/>
    <p:sldId id="269" r:id="rId8"/>
    <p:sldId id="270" r:id="rId9"/>
  </p:sldIdLst>
  <p:sldSz cx="9144000" cy="5143500" type="screen16x9"/>
  <p:notesSz cx="6858000" cy="9144000"/>
  <p:defaultTextStyle>
    <a:defPPr>
      <a:defRPr lang="nb-N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024"/>
    <a:srgbClr val="FFB81C"/>
    <a:srgbClr val="EF3340"/>
    <a:srgbClr val="4F9FA6"/>
    <a:srgbClr val="0076A5"/>
    <a:srgbClr val="007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4"/>
    <p:restoredTop sz="94668"/>
  </p:normalViewPr>
  <p:slideViewPr>
    <p:cSldViewPr snapToGrid="0" snapToObjects="1">
      <p:cViewPr varScale="1">
        <p:scale>
          <a:sx n="139" d="100"/>
          <a:sy n="139" d="100"/>
        </p:scale>
        <p:origin x="17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3C574-3FB8-A544-B199-437B3926DC90}" type="datetimeFigureOut">
              <a:rPr lang="nb-NO" smtClean="0"/>
              <a:t>13.04.2020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6496A-79FC-2341-A87B-E0E50BB529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4380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7A43BFDB-E29D-0348-ACA6-29EC1D18E8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5180" y="-3094856"/>
            <a:ext cx="10101944" cy="126486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18971" y="1930345"/>
            <a:ext cx="5603956" cy="1582113"/>
          </a:xfrm>
        </p:spPr>
        <p:txBody>
          <a:bodyPr anchor="b">
            <a:normAutofit/>
          </a:bodyPr>
          <a:lstStyle>
            <a:lvl1pPr algn="l">
              <a:defRPr sz="2800">
                <a:latin typeface="Lato" panose="020F0502020204030203" pitchFamily="34" charset="77"/>
              </a:defRPr>
            </a:lvl1pPr>
          </a:lstStyle>
          <a:p>
            <a:r>
              <a:rPr lang="nb-NO" dirty="0"/>
              <a:t>Overskrift – </a:t>
            </a:r>
            <a:br>
              <a:rPr lang="nb-NO" dirty="0"/>
            </a:br>
            <a:r>
              <a:rPr lang="nb-NO" dirty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30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tellysbilde">
    <p:bg>
      <p:bgPr>
        <a:solidFill>
          <a:srgbClr val="4F9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775F2853-F0B0-C049-92E6-F1F01A049371}"/>
              </a:ext>
            </a:extLst>
          </p:cNvPr>
          <p:cNvSpPr/>
          <p:nvPr userDrawn="1"/>
        </p:nvSpPr>
        <p:spPr>
          <a:xfrm>
            <a:off x="1" y="1"/>
            <a:ext cx="9143998" cy="5143500"/>
          </a:xfrm>
          <a:prstGeom prst="rect">
            <a:avLst/>
          </a:prstGeom>
          <a:solidFill>
            <a:srgbClr val="4F9F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 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17F3FD2-08A2-D548-8627-F2DAD558A189}"/>
              </a:ext>
            </a:extLst>
          </p:cNvPr>
          <p:cNvSpPr/>
          <p:nvPr userDrawn="1"/>
        </p:nvSpPr>
        <p:spPr>
          <a:xfrm>
            <a:off x="7869891" y="4752749"/>
            <a:ext cx="753036" cy="7530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B092C183-15C1-FC4B-8280-627FBE405E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818" y="1"/>
            <a:ext cx="1795181" cy="958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625542"/>
            <a:ext cx="7994276" cy="1495029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r>
              <a:rPr lang="nb-NO" dirty="0"/>
              <a:t>Kapittelside med plass til</a:t>
            </a:r>
            <a:br>
              <a:rPr lang="nb-NO" dirty="0"/>
            </a:br>
            <a:r>
              <a:rPr lang="nb-NO" dirty="0"/>
              <a:t>sentrert tittel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22DCA-6228-DB40-8246-52C46839168B}" type="datetime1">
              <a:rPr lang="nb-NO" smtClean="0"/>
              <a:t>13.04.2020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Virksomhetsnavn/tjenestested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F9FA6"/>
                </a:solidFill>
              </a:defRPr>
            </a:lvl1pPr>
          </a:lstStyle>
          <a:p>
            <a:fld id="{6E3134D3-8EEA-F84C-BED8-2894A5A19A1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882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775F2853-F0B0-C049-92E6-F1F01A049371}"/>
              </a:ext>
            </a:extLst>
          </p:cNvPr>
          <p:cNvSpPr/>
          <p:nvPr userDrawn="1"/>
        </p:nvSpPr>
        <p:spPr>
          <a:xfrm>
            <a:off x="1" y="1"/>
            <a:ext cx="9143998" cy="5143500"/>
          </a:xfrm>
          <a:prstGeom prst="rect">
            <a:avLst/>
          </a:prstGeom>
          <a:solidFill>
            <a:srgbClr val="EF33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 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17F3FD2-08A2-D548-8627-F2DAD558A189}"/>
              </a:ext>
            </a:extLst>
          </p:cNvPr>
          <p:cNvSpPr/>
          <p:nvPr userDrawn="1"/>
        </p:nvSpPr>
        <p:spPr>
          <a:xfrm>
            <a:off x="7869891" y="4752749"/>
            <a:ext cx="753036" cy="7530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B092C183-15C1-FC4B-8280-627FBE405E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818" y="1"/>
            <a:ext cx="1795181" cy="958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625542"/>
            <a:ext cx="7994276" cy="1495029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r>
              <a:rPr lang="nb-NO" dirty="0"/>
              <a:t>Kapittelside med plass til</a:t>
            </a:r>
            <a:br>
              <a:rPr lang="nb-NO" dirty="0"/>
            </a:br>
            <a:r>
              <a:rPr lang="nb-NO" dirty="0"/>
              <a:t>sentrert tittel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9553AA-FDAA-6E40-93C0-320D017D1FAD}" type="datetime1">
              <a:rPr lang="nb-NO" smtClean="0"/>
              <a:t>13.04.2020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Virksomhetsnavn/tjenestested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F3340"/>
                </a:solidFill>
              </a:defRPr>
            </a:lvl1pPr>
          </a:lstStyle>
          <a:p>
            <a:fld id="{6E3134D3-8EEA-F84C-BED8-2894A5A19A1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35184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775F2853-F0B0-C049-92E6-F1F01A049371}"/>
              </a:ext>
            </a:extLst>
          </p:cNvPr>
          <p:cNvSpPr/>
          <p:nvPr userDrawn="1"/>
        </p:nvSpPr>
        <p:spPr>
          <a:xfrm>
            <a:off x="1" y="1"/>
            <a:ext cx="9143998" cy="5143500"/>
          </a:xfrm>
          <a:prstGeom prst="rect">
            <a:avLst/>
          </a:prstGeom>
          <a:solidFill>
            <a:srgbClr val="FFB8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 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17F3FD2-08A2-D548-8627-F2DAD558A189}"/>
              </a:ext>
            </a:extLst>
          </p:cNvPr>
          <p:cNvSpPr/>
          <p:nvPr userDrawn="1"/>
        </p:nvSpPr>
        <p:spPr>
          <a:xfrm>
            <a:off x="7869891" y="4752749"/>
            <a:ext cx="753036" cy="7530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B092C183-15C1-FC4B-8280-627FBE405E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818" y="1"/>
            <a:ext cx="1795181" cy="958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625542"/>
            <a:ext cx="7994276" cy="1495029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r>
              <a:rPr lang="nb-NO" dirty="0"/>
              <a:t>Kapittelside med plass til</a:t>
            </a:r>
            <a:br>
              <a:rPr lang="nb-NO" dirty="0"/>
            </a:br>
            <a:r>
              <a:rPr lang="nb-NO" dirty="0"/>
              <a:t>sentrert tittel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79C5A0-70A2-A243-B010-F4262C6228AB}" type="datetime1">
              <a:rPr lang="nb-NO" smtClean="0"/>
              <a:t>13.04.2020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Virksomhetsnavn/tjenestested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B81C"/>
                </a:solidFill>
              </a:defRPr>
            </a:lvl1pPr>
          </a:lstStyle>
          <a:p>
            <a:fld id="{6E3134D3-8EEA-F84C-BED8-2894A5A19A1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0566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9CB08F3-AF93-7844-8264-399CC594C32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3999" cy="5143500"/>
          </a:xfrm>
        </p:spPr>
        <p:txBody>
          <a:bodyPr vert="horz" anchor="ctr" anchorCtr="0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54E98F0-6B38-6C41-BE9B-42C27E2139BF}"/>
              </a:ext>
            </a:extLst>
          </p:cNvPr>
          <p:cNvSpPr/>
          <p:nvPr userDrawn="1"/>
        </p:nvSpPr>
        <p:spPr>
          <a:xfrm>
            <a:off x="7869891" y="4752749"/>
            <a:ext cx="753036" cy="7530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93024"/>
                </a:solidFill>
              </a:defRPr>
            </a:lvl1pPr>
          </a:lstStyle>
          <a:p>
            <a:fld id="{6E3134D3-8EEA-F84C-BED8-2894A5A19A1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5438C1C-56A3-084F-B140-496BCCA28F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818" y="1"/>
            <a:ext cx="1795181" cy="95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70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FCD8CE9-EE0B-C345-A053-0DE0D6240471}"/>
              </a:ext>
            </a:extLst>
          </p:cNvPr>
          <p:cNvSpPr/>
          <p:nvPr userDrawn="1"/>
        </p:nvSpPr>
        <p:spPr>
          <a:xfrm>
            <a:off x="1" y="1"/>
            <a:ext cx="9143998" cy="5143500"/>
          </a:xfrm>
          <a:prstGeom prst="rect">
            <a:avLst/>
          </a:prstGeom>
          <a:solidFill>
            <a:srgbClr val="007B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A43BFDB-E29D-0348-ACA6-29EC1D18E8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5180" y="-3094856"/>
            <a:ext cx="10101944" cy="12648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18971" y="1930345"/>
            <a:ext cx="5603956" cy="1582113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r>
              <a:rPr lang="nb-NO" dirty="0"/>
              <a:t>Overskrift – </a:t>
            </a:r>
            <a:br>
              <a:rPr lang="nb-NO" dirty="0"/>
            </a:br>
            <a:r>
              <a:rPr lang="nb-NO" dirty="0"/>
              <a:t>Klikk for å redigere tittelstil</a:t>
            </a:r>
            <a:endParaRPr lang="en-US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DB097127-2563-5946-B288-E777214963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826" y="778762"/>
            <a:ext cx="3510480" cy="247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98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030457"/>
            <a:ext cx="6858000" cy="785322"/>
          </a:xfrm>
        </p:spPr>
        <p:txBody>
          <a:bodyPr anchor="b">
            <a:normAutofit/>
          </a:bodyPr>
          <a:lstStyle>
            <a:lvl1pPr algn="l">
              <a:defRPr sz="2800">
                <a:latin typeface="Lato" panose="020F0502020204030203" pitchFamily="34" charset="77"/>
              </a:defRPr>
            </a:lvl1pPr>
          </a:lstStyle>
          <a:p>
            <a:r>
              <a:rPr lang="nb-NO" dirty="0"/>
              <a:t>Overskrift - 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2009430"/>
            <a:ext cx="6858000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nb-NO" dirty="0"/>
              <a:t>Brødtekst - Klikk for å redigere tekststiler i malen</a:t>
            </a:r>
          </a:p>
          <a:p>
            <a:pPr lvl="1"/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5753-6D73-E643-BD0C-9E32A14EF81F}" type="datetime1">
              <a:rPr lang="nb-NO" smtClean="0"/>
              <a:t>13.04.2020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34D3-8EEA-F84C-BED8-2894A5A19A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562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4EC59EAA-C055-1647-A8D9-CBD76C30D53B}"/>
              </a:ext>
            </a:extLst>
          </p:cNvPr>
          <p:cNvSpPr/>
          <p:nvPr userDrawn="1"/>
        </p:nvSpPr>
        <p:spPr>
          <a:xfrm>
            <a:off x="7869891" y="4752749"/>
            <a:ext cx="753036" cy="753036"/>
          </a:xfrm>
          <a:prstGeom prst="ellipse">
            <a:avLst/>
          </a:prstGeom>
          <a:solidFill>
            <a:srgbClr val="007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030457"/>
            <a:ext cx="6858000" cy="785322"/>
          </a:xfrm>
        </p:spPr>
        <p:txBody>
          <a:bodyPr anchor="b">
            <a:normAutofit/>
          </a:bodyPr>
          <a:lstStyle>
            <a:lvl1pPr algn="l">
              <a:defRPr sz="2800">
                <a:latin typeface="Lato" panose="020F0502020204030203" pitchFamily="34" charset="77"/>
              </a:defRPr>
            </a:lvl1pPr>
          </a:lstStyle>
          <a:p>
            <a:r>
              <a:rPr lang="nb-NO" dirty="0"/>
              <a:t>Overskrift - 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2009430"/>
            <a:ext cx="6858000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nb-NO" dirty="0"/>
              <a:t>Brødtekst - Klikk for å redigere tekststiler i malen</a:t>
            </a:r>
          </a:p>
          <a:p>
            <a:pPr lvl="1"/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FC70-BC43-FC42-BA06-39C5916C86A6}" type="datetime1">
              <a:rPr lang="nb-NO" smtClean="0"/>
              <a:t>13.04.2020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34D3-8EEA-F84C-BED8-2894A5A19A10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4D5620E-54F3-D947-BA4E-066D8C48C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818" y="1"/>
            <a:ext cx="1795182" cy="95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32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CC1E32E9-2A39-3E4E-810D-77D31238D37C}"/>
              </a:ext>
            </a:extLst>
          </p:cNvPr>
          <p:cNvSpPr/>
          <p:nvPr userDrawn="1"/>
        </p:nvSpPr>
        <p:spPr>
          <a:xfrm>
            <a:off x="7869891" y="4752749"/>
            <a:ext cx="753036" cy="753036"/>
          </a:xfrm>
          <a:prstGeom prst="ellipse">
            <a:avLst/>
          </a:prstGeom>
          <a:solidFill>
            <a:srgbClr val="4F9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33FF36D-9466-7145-B48F-419B85CE56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818" y="1"/>
            <a:ext cx="1795182" cy="958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030457"/>
            <a:ext cx="6858000" cy="785322"/>
          </a:xfrm>
        </p:spPr>
        <p:txBody>
          <a:bodyPr anchor="b">
            <a:normAutofit/>
          </a:bodyPr>
          <a:lstStyle>
            <a:lvl1pPr algn="l">
              <a:defRPr sz="2800">
                <a:latin typeface="Lato" panose="020F0502020204030203" pitchFamily="34" charset="77"/>
              </a:defRPr>
            </a:lvl1pPr>
          </a:lstStyle>
          <a:p>
            <a:r>
              <a:rPr lang="nb-NO" dirty="0"/>
              <a:t>Overskrift - 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2009430"/>
            <a:ext cx="6858000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nb-NO" dirty="0"/>
              <a:t>Brødtekst - Klikk for å redigere tekststiler i malen</a:t>
            </a:r>
          </a:p>
          <a:p>
            <a:pPr lvl="1"/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49EF-7A56-8A40-BB49-C75F39F314EE}" type="datetime1">
              <a:rPr lang="nb-NO" smtClean="0"/>
              <a:t>13.04.2020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34D3-8EEA-F84C-BED8-2894A5A19A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329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E193794B-F997-614A-862B-354A7C4B29E3}"/>
              </a:ext>
            </a:extLst>
          </p:cNvPr>
          <p:cNvSpPr/>
          <p:nvPr userDrawn="1"/>
        </p:nvSpPr>
        <p:spPr>
          <a:xfrm>
            <a:off x="7869891" y="4752749"/>
            <a:ext cx="753036" cy="753036"/>
          </a:xfrm>
          <a:prstGeom prst="ellipse">
            <a:avLst/>
          </a:prstGeom>
          <a:solidFill>
            <a:srgbClr val="EF3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F1407BC-0D78-7144-8974-DBE41B345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818" y="1"/>
            <a:ext cx="1795182" cy="958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030457"/>
            <a:ext cx="6858000" cy="785322"/>
          </a:xfrm>
        </p:spPr>
        <p:txBody>
          <a:bodyPr anchor="b">
            <a:normAutofit/>
          </a:bodyPr>
          <a:lstStyle>
            <a:lvl1pPr algn="l">
              <a:defRPr sz="2800">
                <a:latin typeface="Lato" panose="020F0502020204030203" pitchFamily="34" charset="77"/>
              </a:defRPr>
            </a:lvl1pPr>
          </a:lstStyle>
          <a:p>
            <a:r>
              <a:rPr lang="nb-NO" dirty="0"/>
              <a:t>Overskrift - 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2009430"/>
            <a:ext cx="6858000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nb-NO" dirty="0"/>
              <a:t>Brødtekst - Klikk for å redigere tekststiler i malen</a:t>
            </a:r>
          </a:p>
          <a:p>
            <a:pPr lvl="1"/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D1A-F1DB-6147-A738-598C6A53A125}" type="datetime1">
              <a:rPr lang="nb-NO" smtClean="0"/>
              <a:t>13.04.2020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34D3-8EEA-F84C-BED8-2894A5A19A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3695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4A8925EC-FB66-014F-B8E1-CE914169283E}"/>
              </a:ext>
            </a:extLst>
          </p:cNvPr>
          <p:cNvSpPr/>
          <p:nvPr userDrawn="1"/>
        </p:nvSpPr>
        <p:spPr>
          <a:xfrm>
            <a:off x="7869891" y="4752749"/>
            <a:ext cx="753036" cy="753036"/>
          </a:xfrm>
          <a:prstGeom prst="ellipse">
            <a:avLst/>
          </a:prstGeom>
          <a:solidFill>
            <a:srgbClr val="FFB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030457"/>
            <a:ext cx="6858000" cy="785322"/>
          </a:xfrm>
        </p:spPr>
        <p:txBody>
          <a:bodyPr anchor="b">
            <a:normAutofit/>
          </a:bodyPr>
          <a:lstStyle>
            <a:lvl1pPr algn="l">
              <a:defRPr sz="2800">
                <a:latin typeface="Lato" panose="020F0502020204030203" pitchFamily="34" charset="77"/>
              </a:defRPr>
            </a:lvl1pPr>
          </a:lstStyle>
          <a:p>
            <a:r>
              <a:rPr lang="nb-NO" dirty="0"/>
              <a:t>Overskrift - 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2009430"/>
            <a:ext cx="6858000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nb-NO" dirty="0"/>
              <a:t>Brødtekst - Klikk for å redigere tekststiler i malen</a:t>
            </a:r>
          </a:p>
          <a:p>
            <a:pPr lvl="1"/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6028-5D01-944F-B1B1-7953FB6ED958}" type="datetime1">
              <a:rPr lang="nb-NO" smtClean="0"/>
              <a:t>13.04.2020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34D3-8EEA-F84C-BED8-2894A5A19A10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7C55EB9-54B7-C840-BC5D-056507B34F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818" y="1"/>
            <a:ext cx="1795182" cy="95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8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775F2853-F0B0-C049-92E6-F1F01A049371}"/>
              </a:ext>
            </a:extLst>
          </p:cNvPr>
          <p:cNvSpPr/>
          <p:nvPr userDrawn="1"/>
        </p:nvSpPr>
        <p:spPr>
          <a:xfrm>
            <a:off x="1" y="1"/>
            <a:ext cx="9143998" cy="5143500"/>
          </a:xfrm>
          <a:prstGeom prst="rect">
            <a:avLst/>
          </a:prstGeom>
          <a:solidFill>
            <a:srgbClr val="007B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 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17F3FD2-08A2-D548-8627-F2DAD558A189}"/>
              </a:ext>
            </a:extLst>
          </p:cNvPr>
          <p:cNvSpPr/>
          <p:nvPr userDrawn="1"/>
        </p:nvSpPr>
        <p:spPr>
          <a:xfrm>
            <a:off x="7869891" y="4752749"/>
            <a:ext cx="753036" cy="7530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B092C183-15C1-FC4B-8280-627FBE405E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818" y="1"/>
            <a:ext cx="1795181" cy="958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625542"/>
            <a:ext cx="7994276" cy="1495029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r>
              <a:rPr lang="nb-NO" dirty="0"/>
              <a:t>Kapittelside med plass til</a:t>
            </a:r>
            <a:br>
              <a:rPr lang="nb-NO" dirty="0"/>
            </a:br>
            <a:r>
              <a:rPr lang="nb-NO" dirty="0"/>
              <a:t>sentrert tittel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90FFA3-44DC-FA42-820F-F332DDF3CAD3}" type="datetime1">
              <a:rPr lang="nb-NO" smtClean="0"/>
              <a:t>13.04.2020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Virksomhetsnavn/tjenestested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B5F"/>
                </a:solidFill>
              </a:defRPr>
            </a:lvl1pPr>
          </a:lstStyle>
          <a:p>
            <a:fld id="{6E3134D3-8EEA-F84C-BED8-2894A5A19A1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4703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775F2853-F0B0-C049-92E6-F1F01A049371}"/>
              </a:ext>
            </a:extLst>
          </p:cNvPr>
          <p:cNvSpPr/>
          <p:nvPr userDrawn="1"/>
        </p:nvSpPr>
        <p:spPr>
          <a:xfrm>
            <a:off x="1" y="1"/>
            <a:ext cx="9143998" cy="5143500"/>
          </a:xfrm>
          <a:prstGeom prst="rect">
            <a:avLst/>
          </a:prstGeom>
          <a:solidFill>
            <a:srgbClr val="0076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rgbClr val="093024"/>
                </a:solidFill>
              </a:rPr>
              <a:t>  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17F3FD2-08A2-D548-8627-F2DAD558A189}"/>
              </a:ext>
            </a:extLst>
          </p:cNvPr>
          <p:cNvSpPr/>
          <p:nvPr userDrawn="1"/>
        </p:nvSpPr>
        <p:spPr>
          <a:xfrm>
            <a:off x="7869891" y="4752749"/>
            <a:ext cx="753036" cy="7530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B092C183-15C1-FC4B-8280-627FBE405E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818" y="1"/>
            <a:ext cx="1795181" cy="958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625542"/>
            <a:ext cx="7994276" cy="1495029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r>
              <a:rPr lang="nb-NO" dirty="0"/>
              <a:t>Kapittelside med plass til</a:t>
            </a:r>
            <a:br>
              <a:rPr lang="nb-NO" dirty="0"/>
            </a:br>
            <a:r>
              <a:rPr lang="nb-NO" dirty="0"/>
              <a:t>sentrert tittel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37E267-84FC-A245-8825-0E9D4ECB1CFD}" type="datetime1">
              <a:rPr lang="nb-NO" smtClean="0"/>
              <a:t>13.04.2020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Virksomhetsnavn/tjenestested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6A5"/>
                </a:solidFill>
              </a:defRPr>
            </a:lvl1pPr>
          </a:lstStyle>
          <a:p>
            <a:fld id="{6E3134D3-8EEA-F84C-BED8-2894A5A19A1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451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>
            <a:extLst>
              <a:ext uri="{FF2B5EF4-FFF2-40B4-BE49-F238E27FC236}">
                <a16:creationId xmlns:a16="http://schemas.microsoft.com/office/drawing/2014/main" id="{CD626FA9-AE6B-B54A-B629-97CFC9E751BA}"/>
              </a:ext>
            </a:extLst>
          </p:cNvPr>
          <p:cNvSpPr/>
          <p:nvPr userDrawn="1"/>
        </p:nvSpPr>
        <p:spPr>
          <a:xfrm>
            <a:off x="7869891" y="4740649"/>
            <a:ext cx="753036" cy="753036"/>
          </a:xfrm>
          <a:prstGeom prst="ellipse">
            <a:avLst/>
          </a:prstGeom>
          <a:solidFill>
            <a:srgbClr val="007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Overskrift - 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Brødtekst - Klikk for å redigere tekststiler i malen</a:t>
            </a:r>
          </a:p>
          <a:p>
            <a:pPr lvl="1"/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7530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93024"/>
                </a:solidFill>
              </a:defRPr>
            </a:lvl1pPr>
          </a:lstStyle>
          <a:p>
            <a:fld id="{AB3488D5-2AB1-ED49-91CE-BEBC62D02094}" type="datetime1">
              <a:rPr lang="nb-NO" smtClean="0"/>
              <a:t>13.04.2020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93024"/>
                </a:solidFill>
              </a:defRPr>
            </a:lvl1pPr>
          </a:lstStyle>
          <a:p>
            <a:r>
              <a:rPr lang="nb-NO" dirty="0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9890" y="4767263"/>
            <a:ext cx="753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6E3134D3-8EEA-F84C-BED8-2894A5A19A1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CFA5683-B338-6342-9BAB-4C22AC00804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818" y="1"/>
            <a:ext cx="1795182" cy="95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4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72" r:id="rId3"/>
    <p:sldLayoutId id="2147483680" r:id="rId4"/>
    <p:sldLayoutId id="2147483681" r:id="rId5"/>
    <p:sldLayoutId id="2147483682" r:id="rId6"/>
    <p:sldLayoutId id="2147483683" r:id="rId7"/>
    <p:sldLayoutId id="2147483673" r:id="rId8"/>
    <p:sldLayoutId id="2147483676" r:id="rId9"/>
    <p:sldLayoutId id="2147483677" r:id="rId10"/>
    <p:sldLayoutId id="2147483678" r:id="rId11"/>
    <p:sldLayoutId id="2147483679" r:id="rId12"/>
    <p:sldLayoutId id="2147483674" r:id="rId1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 Light" panose="020F0502020204030203" pitchFamily="34" charset="77"/>
          <a:ea typeface="+mn-ea"/>
          <a:cs typeface="+mn-cs"/>
        </a:defRPr>
      </a:lvl1pPr>
      <a:lvl2pPr marL="5143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Lato Light" panose="020F0502020204030203" pitchFamily="34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2D4C0E-0A5F-B14E-8545-D0A5BB748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611" y="212556"/>
            <a:ext cx="6858000" cy="785322"/>
          </a:xfrm>
        </p:spPr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Åpningsmøte - Internrevisjon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BF96BA0-C3E5-FE4A-ADCF-288DF68C1C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1E66D5-F599-B34D-A1DF-A5A5C64C6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5753-6D73-E643-BD0C-9E32A14EF81F}" type="datetime1">
              <a:rPr lang="nb-NO" smtClean="0"/>
              <a:t>13.04.2020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110554-F04A-F849-ADF6-6E3C12BFF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Virksomhetsnavn/tjenestested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44AEC7C-D660-9948-8C29-C7DC20AF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34D3-8EEA-F84C-BED8-2894A5A19A10}" type="slidenum">
              <a:rPr lang="nb-NO" smtClean="0"/>
              <a:t>1</a:t>
            </a:fld>
            <a:endParaRPr lang="nb-NO"/>
          </a:p>
        </p:txBody>
      </p:sp>
      <p:pic>
        <p:nvPicPr>
          <p:cNvPr id="10" name="Bilde 9" descr="Et bilde som inneholder person, bygning, utendørs, mann&#10;&#10;Automatisk generert beskrivelse">
            <a:extLst>
              <a:ext uri="{FF2B5EF4-FFF2-40B4-BE49-F238E27FC236}">
                <a16:creationId xmlns:a16="http://schemas.microsoft.com/office/drawing/2014/main" id="{F9CB73E7-D184-B142-9B1B-A98D7E7FB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62456"/>
            <a:ext cx="4301604" cy="286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66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2D4C0E-0A5F-B14E-8545-D0A5BB748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58882"/>
            <a:ext cx="6858000" cy="785322"/>
          </a:xfrm>
        </p:spPr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Åpningsmøte - Agenda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1E66D5-F599-B34D-A1DF-A5A5C64C6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5753-6D73-E643-BD0C-9E32A14EF81F}" type="datetime1">
              <a:rPr lang="nb-NO" smtClean="0"/>
              <a:t>13.04.2020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110554-F04A-F849-ADF6-6E3C12BFF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Virksomhetsnavn/tjenestested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44AEC7C-D660-9948-8C29-C7DC20AF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34D3-8EEA-F84C-BED8-2894A5A19A10}" type="slidenum">
              <a:rPr lang="nb-NO" smtClean="0"/>
              <a:t>2</a:t>
            </a:fld>
            <a:endParaRPr lang="nb-NO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9F5AD95-1933-2643-863A-592FF373A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1221411"/>
            <a:ext cx="6858000" cy="2458492"/>
          </a:xfrm>
        </p:spPr>
        <p:txBody>
          <a:bodyPr>
            <a:normAutofit fontScale="85000" lnSpcReduction="20000"/>
          </a:bodyPr>
          <a:lstStyle/>
          <a:p>
            <a:pPr>
              <a:buFont typeface="+mj-lt"/>
              <a:buAutoNum type="arabicPeriod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Velkommen og presentasjon</a:t>
            </a:r>
          </a:p>
          <a:p>
            <a:pPr>
              <a:buFont typeface="+mj-lt"/>
              <a:buAutoNum type="arabicPeriod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Revisjon</a:t>
            </a:r>
          </a:p>
          <a:p>
            <a:pPr>
              <a:buFont typeface="+mj-lt"/>
              <a:buAutoNum type="arabicPeriod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Mandat og mål for revisjonen</a:t>
            </a:r>
          </a:p>
          <a:p>
            <a:pPr>
              <a:buFont typeface="+mj-lt"/>
              <a:buAutoNum type="arabicPeriod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Tema og omfang for revisjonen</a:t>
            </a:r>
          </a:p>
          <a:p>
            <a:pPr>
              <a:buFont typeface="+mj-lt"/>
              <a:buAutoNum type="arabicPeriod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Metoder </a:t>
            </a:r>
          </a:p>
          <a:p>
            <a:pPr>
              <a:buFont typeface="+mj-lt"/>
              <a:buAutoNum type="arabicPeriod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Revisjonsfunn - kategorier</a:t>
            </a:r>
          </a:p>
          <a:p>
            <a:pPr>
              <a:buFont typeface="+mj-lt"/>
              <a:buAutoNum type="arabicPeriod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Gjennomføringsplan for dagen</a:t>
            </a:r>
          </a:p>
          <a:p>
            <a:pPr>
              <a:buFont typeface="+mj-lt"/>
              <a:buAutoNum type="arabicPeriod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Revisjonsprosessen – veien videre</a:t>
            </a:r>
          </a:p>
          <a:p>
            <a:pPr>
              <a:buFont typeface="+mj-lt"/>
              <a:buAutoNum type="arabicPeriod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Eventuelt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60033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2D4C0E-0A5F-B14E-8545-D0A5BB748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34051"/>
            <a:ext cx="6858000" cy="785322"/>
          </a:xfrm>
        </p:spPr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1. Velkommen og presentasjon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1E66D5-F599-B34D-A1DF-A5A5C64C6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5753-6D73-E643-BD0C-9E32A14EF81F}" type="datetime1">
              <a:rPr lang="nb-NO" smtClean="0"/>
              <a:t>13.04.2020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110554-F04A-F849-ADF6-6E3C12BFF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Virksomhetsnavn/tjenestested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44AEC7C-D660-9948-8C29-C7DC20AF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34D3-8EEA-F84C-BED8-2894A5A19A10}" type="slidenum">
              <a:rPr lang="nb-NO" smtClean="0"/>
              <a:t>3</a:t>
            </a:fld>
            <a:endParaRPr lang="nb-NO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9F5AD95-1933-2643-863A-592FF373A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1221411"/>
            <a:ext cx="6858000" cy="2458492"/>
          </a:xfrm>
        </p:spPr>
        <p:txBody>
          <a:bodyPr>
            <a:normAutofit/>
          </a:bodyPr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Presentasjon av revisjonslag</a:t>
            </a:r>
          </a:p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Revisjonsleder:</a:t>
            </a:r>
          </a:p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Revisor: </a:t>
            </a:r>
          </a:p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Evt. observatør: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5257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2D4C0E-0A5F-B14E-8545-D0A5BB748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58882"/>
            <a:ext cx="6858000" cy="785322"/>
          </a:xfrm>
        </p:spPr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2. Revisjon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1E66D5-F599-B34D-A1DF-A5A5C64C6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5753-6D73-E643-BD0C-9E32A14EF81F}" type="datetime1">
              <a:rPr lang="nb-NO" smtClean="0"/>
              <a:t>13.04.2020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110554-F04A-F849-ADF6-6E3C12BFF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Virksomhetsnavn/tjenestested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44AEC7C-D660-9948-8C29-C7DC20AF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34D3-8EEA-F84C-BED8-2894A5A19A10}" type="slidenum">
              <a:rPr lang="nb-NO" smtClean="0"/>
              <a:t>4</a:t>
            </a:fld>
            <a:endParaRPr lang="nb-NO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9F5AD95-1933-2643-863A-592FF373A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944204"/>
            <a:ext cx="6858000" cy="2458492"/>
          </a:xfrm>
        </p:spPr>
        <p:txBody>
          <a:bodyPr>
            <a:normAutofit/>
          </a:bodyPr>
          <a:lstStyle/>
          <a:p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Revisjon er en systematisk , uavhengig og dokumentert prosess for å fremskaffe objektivt bevis og bedømme det objektivt for å bestemme i hvilken grad revisjonskriteriene er oppfylt</a:t>
            </a:r>
          </a:p>
          <a:p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Revisjonen baserer seg på de 7 revisjonsprinsipper i henhold til ISO 19011 </a:t>
            </a: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(integritet, rettferdig presentasjon, nødvendig faglig påpasselighet, konfidensialitet, uavhengighet, bevis basert fremgangsmåte og risikobasert fremgangsmåte)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13102838-E871-8D48-8F99-F7DA70604340}"/>
              </a:ext>
            </a:extLst>
          </p:cNvPr>
          <p:cNvSpPr txBox="1">
            <a:spLocks/>
          </p:cNvSpPr>
          <p:nvPr/>
        </p:nvSpPr>
        <p:spPr>
          <a:xfrm>
            <a:off x="628650" y="2450657"/>
            <a:ext cx="6858000" cy="7853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Lato" panose="020F0502020204030203" pitchFamily="34" charset="77"/>
                <a:ea typeface="+mj-ea"/>
                <a:cs typeface="+mj-cs"/>
              </a:defRPr>
            </a:lvl1pPr>
          </a:lstStyle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3. Mandat og mål med presentasjonen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D81922EC-1D11-FE49-9470-514D58A48E3E}"/>
              </a:ext>
            </a:extLst>
          </p:cNvPr>
          <p:cNvSpPr txBox="1">
            <a:spLocks/>
          </p:cNvSpPr>
          <p:nvPr/>
        </p:nvSpPr>
        <p:spPr>
          <a:xfrm>
            <a:off x="628650" y="3241512"/>
            <a:ext cx="7211144" cy="1081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anose="020B0603020202020204" pitchFamily="34" charset="0"/>
              <a:buChar char="−"/>
              <a:defRPr sz="16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Trebuchet MS" panose="020B0603020202020204" pitchFamily="34" charset="0"/>
              <a:buChar char="−"/>
              <a:defRPr sz="14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anose="020B0603020202020204" pitchFamily="34" charset="0"/>
              <a:buChar char="−"/>
              <a:defRPr sz="14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Trebuchet MS" panose="020B0603020202020204" pitchFamily="34" charset="0"/>
              <a:buChar char="−"/>
              <a:defRPr sz="14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Internrevisjon vil bli gjennomført i henhold til bedriftens revisjonsprogram.</a:t>
            </a:r>
          </a:p>
          <a:p>
            <a:pPr marL="0" indent="0">
              <a:buNone/>
            </a:pPr>
            <a:r>
              <a:rPr lang="nb-NO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Mål med revisjonen er å verifisere samsvar og identifisere muligheter for forbedring av bedriftens prestasjon og verifisere samsvar i interne prosedyrer/arbeidsrutiner .</a:t>
            </a:r>
          </a:p>
        </p:txBody>
      </p:sp>
    </p:spTree>
    <p:extLst>
      <p:ext uri="{BB962C8B-B14F-4D97-AF65-F5344CB8AC3E}">
        <p14:creationId xmlns:p14="http://schemas.microsoft.com/office/powerpoint/2010/main" val="2007712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2D4C0E-0A5F-B14E-8545-D0A5BB748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58882"/>
            <a:ext cx="6858000" cy="785322"/>
          </a:xfrm>
        </p:spPr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4. Tema og omfang for revisjonen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1E66D5-F599-B34D-A1DF-A5A5C64C6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5753-6D73-E643-BD0C-9E32A14EF81F}" type="datetime1">
              <a:rPr lang="nb-NO" smtClean="0"/>
              <a:t>13.04.2020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110554-F04A-F849-ADF6-6E3C12BFF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Virksomhetsnavn/tjenestested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44AEC7C-D660-9948-8C29-C7DC20AF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34D3-8EEA-F84C-BED8-2894A5A19A10}" type="slidenum">
              <a:rPr lang="nb-NO" smtClean="0"/>
              <a:t>5</a:t>
            </a:fld>
            <a:endParaRPr lang="nb-NO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9F5AD95-1933-2643-863A-592FF373A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944204"/>
            <a:ext cx="6858000" cy="2458492"/>
          </a:xfrm>
        </p:spPr>
        <p:txBody>
          <a:bodyPr>
            <a:normAutofit/>
          </a:bodyPr>
          <a:lstStyle/>
          <a:p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Revisjonstema og omfang vil begrenses til:</a:t>
            </a:r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13102838-E871-8D48-8F99-F7DA70604340}"/>
              </a:ext>
            </a:extLst>
          </p:cNvPr>
          <p:cNvSpPr txBox="1">
            <a:spLocks/>
          </p:cNvSpPr>
          <p:nvPr/>
        </p:nvSpPr>
        <p:spPr>
          <a:xfrm>
            <a:off x="628650" y="2450657"/>
            <a:ext cx="6858000" cy="7853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Lato" panose="020F0502020204030203" pitchFamily="34" charset="77"/>
                <a:ea typeface="+mj-ea"/>
                <a:cs typeface="+mj-cs"/>
              </a:defRPr>
            </a:lvl1pPr>
          </a:lstStyle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5. Metoder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D81922EC-1D11-FE49-9470-514D58A48E3E}"/>
              </a:ext>
            </a:extLst>
          </p:cNvPr>
          <p:cNvSpPr txBox="1">
            <a:spLocks/>
          </p:cNvSpPr>
          <p:nvPr/>
        </p:nvSpPr>
        <p:spPr>
          <a:xfrm>
            <a:off x="628650" y="3241512"/>
            <a:ext cx="7211144" cy="1081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anose="020B0603020202020204" pitchFamily="34" charset="0"/>
              <a:buChar char="−"/>
              <a:defRPr sz="16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Trebuchet MS" panose="020B0603020202020204" pitchFamily="34" charset="0"/>
              <a:buChar char="−"/>
              <a:defRPr sz="14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anose="020B0603020202020204" pitchFamily="34" charset="0"/>
              <a:buChar char="−"/>
              <a:defRPr sz="14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Trebuchet MS" panose="020B0603020202020204" pitchFamily="34" charset="0"/>
              <a:buChar char="−"/>
              <a:defRPr sz="14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nb-NO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Dokumentgjennomgang</a:t>
            </a:r>
          </a:p>
          <a:p>
            <a:pPr>
              <a:buFontTx/>
              <a:buChar char="-"/>
            </a:pPr>
            <a:r>
              <a:rPr lang="nb-NO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Intervju</a:t>
            </a:r>
          </a:p>
          <a:p>
            <a:pPr>
              <a:buFontTx/>
              <a:buChar char="-"/>
            </a:pPr>
            <a:r>
              <a:rPr lang="nb-NO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Befaring</a:t>
            </a:r>
          </a:p>
        </p:txBody>
      </p:sp>
    </p:spTree>
    <p:extLst>
      <p:ext uri="{BB962C8B-B14F-4D97-AF65-F5344CB8AC3E}">
        <p14:creationId xmlns:p14="http://schemas.microsoft.com/office/powerpoint/2010/main" val="4023954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2D4C0E-0A5F-B14E-8545-D0A5BB748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79711"/>
            <a:ext cx="6858000" cy="785322"/>
          </a:xfrm>
        </p:spPr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6. Revisjonsfunn kategorier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1E66D5-F599-B34D-A1DF-A5A5C64C6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5753-6D73-E643-BD0C-9E32A14EF81F}" type="datetime1">
              <a:rPr lang="nb-NO" smtClean="0"/>
              <a:t>13.04.2020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110554-F04A-F849-ADF6-6E3C12BFF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Virksomhetsnavn/tjenestested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44AEC7C-D660-9948-8C29-C7DC20AF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34D3-8EEA-F84C-BED8-2894A5A19A10}" type="slidenum">
              <a:rPr lang="nb-NO" smtClean="0"/>
              <a:t>6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D81922EC-1D11-FE49-9470-514D58A48E3E}"/>
              </a:ext>
            </a:extLst>
          </p:cNvPr>
          <p:cNvSpPr txBox="1">
            <a:spLocks/>
          </p:cNvSpPr>
          <p:nvPr/>
        </p:nvSpPr>
        <p:spPr>
          <a:xfrm>
            <a:off x="628650" y="3241512"/>
            <a:ext cx="7211144" cy="1081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anose="020B0603020202020204" pitchFamily="34" charset="0"/>
              <a:buChar char="−"/>
              <a:defRPr sz="16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Trebuchet MS" panose="020B0603020202020204" pitchFamily="34" charset="0"/>
              <a:buChar char="−"/>
              <a:defRPr sz="14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anose="020B0603020202020204" pitchFamily="34" charset="0"/>
              <a:buChar char="−"/>
              <a:defRPr sz="14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Trebuchet MS" panose="020B0603020202020204" pitchFamily="34" charset="0"/>
              <a:buChar char="−"/>
              <a:defRPr sz="14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nb-NO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29E6A3D5-3E11-2F4D-9E9F-6BDE0C3DDFAA}"/>
              </a:ext>
            </a:extLst>
          </p:cNvPr>
          <p:cNvSpPr txBox="1">
            <a:spLocks/>
          </p:cNvSpPr>
          <p:nvPr/>
        </p:nvSpPr>
        <p:spPr>
          <a:xfrm>
            <a:off x="457200" y="1127992"/>
            <a:ext cx="8003232" cy="2639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Lato Light" panose="020F0502020204030203" pitchFamily="34" charset="77"/>
                <a:ea typeface="+mn-ea"/>
                <a:cs typeface="+mn-cs"/>
              </a:defRPr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tx1"/>
                </a:solidFill>
                <a:latin typeface="Lato Light" panose="020F0502020204030203" pitchFamily="34" charset="77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Avvik: manglende oppfyllelse av et krav</a:t>
            </a:r>
          </a:p>
          <a:p>
            <a:endParaRPr lang="nb-NO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Observasjon: identifisert mindre alvorlig avvik</a:t>
            </a:r>
          </a:p>
          <a:p>
            <a:endParaRPr lang="nb-NO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Forbedringsforslag: identifisert forhold som kan ytterligere bedre styringssystemets evne til å oppnå tiltenkt resultat</a:t>
            </a:r>
          </a:p>
          <a:p>
            <a:endParaRPr lang="nb-NO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Positive funn: revisjonsfunn som viser smarte måter og god praksis til å gjennomføre prosesser, aktiviteter og arbeidsoppgaver</a:t>
            </a:r>
            <a:endParaRPr lang="nb-NO" sz="1700" dirty="0"/>
          </a:p>
        </p:txBody>
      </p:sp>
    </p:spTree>
    <p:extLst>
      <p:ext uri="{BB962C8B-B14F-4D97-AF65-F5344CB8AC3E}">
        <p14:creationId xmlns:p14="http://schemas.microsoft.com/office/powerpoint/2010/main" val="2916634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2D4C0E-0A5F-B14E-8545-D0A5BB748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79711"/>
            <a:ext cx="6858000" cy="785322"/>
          </a:xfrm>
        </p:spPr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7. Gjennomføringsplan for dagen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1E66D5-F599-B34D-A1DF-A5A5C64C6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5753-6D73-E643-BD0C-9E32A14EF81F}" type="datetime1">
              <a:rPr lang="nb-NO" smtClean="0"/>
              <a:t>13.04.2020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110554-F04A-F849-ADF6-6E3C12BFF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Virksomhetsnavn/tjenestested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44AEC7C-D660-9948-8C29-C7DC20AF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34D3-8EEA-F84C-BED8-2894A5A19A10}" type="slidenum">
              <a:rPr lang="nb-NO" smtClean="0"/>
              <a:t>7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D81922EC-1D11-FE49-9470-514D58A48E3E}"/>
              </a:ext>
            </a:extLst>
          </p:cNvPr>
          <p:cNvSpPr txBox="1">
            <a:spLocks/>
          </p:cNvSpPr>
          <p:nvPr/>
        </p:nvSpPr>
        <p:spPr>
          <a:xfrm>
            <a:off x="628650" y="3241512"/>
            <a:ext cx="7211144" cy="1081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anose="020B0603020202020204" pitchFamily="34" charset="0"/>
              <a:buChar char="−"/>
              <a:defRPr sz="16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Trebuchet MS" panose="020B0603020202020204" pitchFamily="34" charset="0"/>
              <a:buChar char="−"/>
              <a:defRPr sz="14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anose="020B0603020202020204" pitchFamily="34" charset="0"/>
              <a:buChar char="−"/>
              <a:defRPr sz="14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Trebuchet MS" panose="020B0603020202020204" pitchFamily="34" charset="0"/>
              <a:buChar char="−"/>
              <a:defRPr sz="14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nb-NO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29E6A3D5-3E11-2F4D-9E9F-6BDE0C3DDFAA}"/>
              </a:ext>
            </a:extLst>
          </p:cNvPr>
          <p:cNvSpPr txBox="1">
            <a:spLocks/>
          </p:cNvSpPr>
          <p:nvPr/>
        </p:nvSpPr>
        <p:spPr>
          <a:xfrm>
            <a:off x="457200" y="1127992"/>
            <a:ext cx="8003232" cy="2639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Lato Light" panose="020F0502020204030203" pitchFamily="34" charset="77"/>
                <a:ea typeface="+mn-ea"/>
                <a:cs typeface="+mn-cs"/>
              </a:defRPr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tx1"/>
                </a:solidFill>
                <a:latin typeface="Lato Light" panose="020F0502020204030203" pitchFamily="34" charset="77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Åpningsmøte		kl. 00.00 – 00.00</a:t>
            </a:r>
          </a:p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Intervjuer	</a:t>
            </a:r>
          </a:p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Intervju 1		kl. 00.00 – 00.00		</a:t>
            </a:r>
          </a:p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Intervju 2		kl. 00.00 – 00.00 		</a:t>
            </a:r>
          </a:p>
          <a:p>
            <a:r>
              <a:rPr lang="nb-NO" sz="1600" dirty="0" err="1">
                <a:latin typeface="Arial" panose="020B0604020202020204" pitchFamily="34" charset="0"/>
                <a:cs typeface="Arial" panose="020B0604020202020204" pitchFamily="34" charset="0"/>
              </a:rPr>
              <a:t>Lunch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 			kl. 00.00 – 00.00</a:t>
            </a:r>
          </a:p>
          <a:p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Befaring 		kl.00.00 – 00.00</a:t>
            </a:r>
          </a:p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Revisjonslagets time	kl.00.00 – 00.00	(oppsummering)</a:t>
            </a:r>
          </a:p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Avslutningsmøte	kl.00.00 – 00.00</a:t>
            </a:r>
          </a:p>
          <a:p>
            <a:endParaRPr lang="nb-NO" sz="1600" dirty="0"/>
          </a:p>
          <a:p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911693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2D4C0E-0A5F-B14E-8545-D0A5BB748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79711"/>
            <a:ext cx="6858000" cy="785322"/>
          </a:xfrm>
        </p:spPr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8. Revisjonsprosessen – veien videre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1E66D5-F599-B34D-A1DF-A5A5C64C6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5753-6D73-E643-BD0C-9E32A14EF81F}" type="datetime1">
              <a:rPr lang="nb-NO" smtClean="0"/>
              <a:t>13.04.2020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110554-F04A-F849-ADF6-6E3C12BFF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Virksomhetsnavn/tjenestested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44AEC7C-D660-9948-8C29-C7DC20AF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34D3-8EEA-F84C-BED8-2894A5A19A10}" type="slidenum">
              <a:rPr lang="nb-NO" smtClean="0"/>
              <a:t>8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D81922EC-1D11-FE49-9470-514D58A48E3E}"/>
              </a:ext>
            </a:extLst>
          </p:cNvPr>
          <p:cNvSpPr txBox="1">
            <a:spLocks/>
          </p:cNvSpPr>
          <p:nvPr/>
        </p:nvSpPr>
        <p:spPr>
          <a:xfrm>
            <a:off x="628650" y="3241512"/>
            <a:ext cx="7211144" cy="1081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anose="020B0603020202020204" pitchFamily="34" charset="0"/>
              <a:buChar char="−"/>
              <a:defRPr sz="16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Trebuchet MS" panose="020B0603020202020204" pitchFamily="34" charset="0"/>
              <a:buChar char="−"/>
              <a:defRPr sz="14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anose="020B0603020202020204" pitchFamily="34" charset="0"/>
              <a:buChar char="−"/>
              <a:defRPr sz="14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Trebuchet MS" panose="020B0603020202020204" pitchFamily="34" charset="0"/>
              <a:buChar char="−"/>
              <a:defRPr sz="14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nb-NO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29E6A3D5-3E11-2F4D-9E9F-6BDE0C3DDFAA}"/>
              </a:ext>
            </a:extLst>
          </p:cNvPr>
          <p:cNvSpPr txBox="1">
            <a:spLocks/>
          </p:cNvSpPr>
          <p:nvPr/>
        </p:nvSpPr>
        <p:spPr>
          <a:xfrm>
            <a:off x="457200" y="1127992"/>
            <a:ext cx="8003232" cy="2639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Lato Light" panose="020F0502020204030203" pitchFamily="34" charset="77"/>
                <a:ea typeface="+mn-ea"/>
                <a:cs typeface="+mn-cs"/>
              </a:defRPr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tx1"/>
                </a:solidFill>
                <a:latin typeface="Lato Light" panose="020F0502020204030203" pitchFamily="34" charset="77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Det vil med presentert foreløpige funn på avslutningsmøte. </a:t>
            </a:r>
          </a:p>
          <a:p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Endelig rapport vil mottas i løpet av 2 uker</a:t>
            </a:r>
          </a:p>
          <a:p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Det er ønskelig at eventuelle funn skal følges opp med en </a:t>
            </a:r>
            <a:r>
              <a:rPr lang="nb-NO" sz="1700" dirty="0" err="1">
                <a:latin typeface="Arial" panose="020B0604020202020204" pitchFamily="34" charset="0"/>
                <a:cs typeface="Arial" panose="020B0604020202020204" pitchFamily="34" charset="0"/>
              </a:rPr>
              <a:t>tltaks</a:t>
            </a:r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-/handlingsplan innen 2 uker etter fremlagt rapport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D01CA038-926E-9C4D-8EA5-D14B9E6987D8}"/>
              </a:ext>
            </a:extLst>
          </p:cNvPr>
          <p:cNvSpPr txBox="1">
            <a:spLocks/>
          </p:cNvSpPr>
          <p:nvPr/>
        </p:nvSpPr>
        <p:spPr>
          <a:xfrm>
            <a:off x="512118" y="2456190"/>
            <a:ext cx="6858000" cy="7853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Lato" panose="020F0502020204030203" pitchFamily="34" charset="77"/>
                <a:ea typeface="+mj-ea"/>
                <a:cs typeface="+mj-cs"/>
              </a:defRPr>
            </a:lvl1pPr>
          </a:lstStyle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9. Eventuelt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FBDA8C51-30E4-1B43-97F2-F5C60A83015A}"/>
              </a:ext>
            </a:extLst>
          </p:cNvPr>
          <p:cNvSpPr txBox="1">
            <a:spLocks/>
          </p:cNvSpPr>
          <p:nvPr/>
        </p:nvSpPr>
        <p:spPr>
          <a:xfrm>
            <a:off x="512118" y="3367482"/>
            <a:ext cx="8003232" cy="1167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Lato Light" panose="020F0502020204030203" pitchFamily="34" charset="77"/>
                <a:ea typeface="+mn-ea"/>
                <a:cs typeface="+mn-cs"/>
              </a:defRPr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tx1"/>
                </a:solidFill>
                <a:latin typeface="Lato Light" panose="020F0502020204030203" pitchFamily="34" charset="77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Eventuelle spørsmål eller kommentarer</a:t>
            </a:r>
          </a:p>
        </p:txBody>
      </p:sp>
    </p:spTree>
    <p:extLst>
      <p:ext uri="{BB962C8B-B14F-4D97-AF65-F5344CB8AC3E}">
        <p14:creationId xmlns:p14="http://schemas.microsoft.com/office/powerpoint/2010/main" val="20554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4" id="{AD21EDD2-7EE8-6F4E-8E03-2B27176F18CB}" vid="{E8B71A04-5D2D-8E41-96DB-81141AD082E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2FADA928675CA40BE0B716B71D27F35" ma:contentTypeVersion="7" ma:contentTypeDescription="Opprett et nytt dokument." ma:contentTypeScope="" ma:versionID="e023bf061352dbea3047a42378af2d95">
  <xsd:schema xmlns:xsd="http://www.w3.org/2001/XMLSchema" xmlns:xs="http://www.w3.org/2001/XMLSchema" xmlns:p="http://schemas.microsoft.com/office/2006/metadata/properties" xmlns:ns2="063702b7-2fd2-4cd9-8740-36a2f18efcab" targetNamespace="http://schemas.microsoft.com/office/2006/metadata/properties" ma:root="true" ma:fieldsID="f4808ea3c1fa99ccc3eb9fbce85dd822" ns2:_="">
    <xsd:import namespace="063702b7-2fd2-4cd9-8740-36a2f18efc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3702b7-2fd2-4cd9-8740-36a2f18efc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D980D4-D5BC-4732-81BE-96F4A856E257}"/>
</file>

<file path=customXml/itemProps2.xml><?xml version="1.0" encoding="utf-8"?>
<ds:datastoreItem xmlns:ds="http://schemas.openxmlformats.org/officeDocument/2006/customXml" ds:itemID="{B0221C87-0693-40DA-BE07-E849634E2DCE}"/>
</file>

<file path=customXml/itemProps3.xml><?xml version="1.0" encoding="utf-8"?>
<ds:datastoreItem xmlns:ds="http://schemas.openxmlformats.org/officeDocument/2006/customXml" ds:itemID="{034D6E25-3507-43FB-96DF-F96BA79C1746}"/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18</TotalTime>
  <Words>387</Words>
  <Application>Microsoft Macintosh PowerPoint</Application>
  <PresentationFormat>Skjermfremvisning (16:9)</PresentationFormat>
  <Paragraphs>77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4" baseType="lpstr">
      <vt:lpstr>Arial</vt:lpstr>
      <vt:lpstr>Calibri</vt:lpstr>
      <vt:lpstr>Lato</vt:lpstr>
      <vt:lpstr>Lato Light</vt:lpstr>
      <vt:lpstr>Wingdings</vt:lpstr>
      <vt:lpstr>Office-tema</vt:lpstr>
      <vt:lpstr>Åpningsmøte - Internrevisjon</vt:lpstr>
      <vt:lpstr>Åpningsmøte - Agenda</vt:lpstr>
      <vt:lpstr>1. Velkommen og presentasjon</vt:lpstr>
      <vt:lpstr>2. Revisjon</vt:lpstr>
      <vt:lpstr>4. Tema og omfang for revisjonen</vt:lpstr>
      <vt:lpstr>6. Revisjonsfunn kategorier</vt:lpstr>
      <vt:lpstr>7. Gjennomføringsplan for dagen</vt:lpstr>
      <vt:lpstr>8. Revisjonsprosessen – veien videre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Kenneth Bråthen</dc:creator>
  <cp:lastModifiedBy>Peter Sund</cp:lastModifiedBy>
  <cp:revision>3</cp:revision>
  <dcterms:created xsi:type="dcterms:W3CDTF">2018-02-05T12:29:22Z</dcterms:created>
  <dcterms:modified xsi:type="dcterms:W3CDTF">2020-04-13T06:57:32Z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0x010100A2FADA928675CA40BE0B716B71D27F35</vt:lpwstr>
  </property>
</Properties>
</file>