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60" r:id="rId2"/>
    <p:sldId id="261" r:id="rId3"/>
    <p:sldId id="262" r:id="rId4"/>
    <p:sldId id="263" r:id="rId5"/>
    <p:sldId id="267" r:id="rId6"/>
    <p:sldId id="268" r:id="rId7"/>
    <p:sldId id="271" r:id="rId8"/>
    <p:sldId id="269" r:id="rId9"/>
    <p:sldId id="272" r:id="rId10"/>
    <p:sldId id="270" r:id="rId11"/>
    <p:sldId id="274" r:id="rId12"/>
    <p:sldId id="273" r:id="rId13"/>
  </p:sldIdLst>
  <p:sldSz cx="9144000" cy="5143500" type="screen16x9"/>
  <p:notesSz cx="6858000" cy="9144000"/>
  <p:defaultTextStyle>
    <a:defPPr>
      <a:defRPr lang="nb-NO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93024"/>
    <a:srgbClr val="FFB81C"/>
    <a:srgbClr val="EF3340"/>
    <a:srgbClr val="4F9FA6"/>
    <a:srgbClr val="0076A5"/>
    <a:srgbClr val="007B5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84"/>
    <p:restoredTop sz="94668"/>
  </p:normalViewPr>
  <p:slideViewPr>
    <p:cSldViewPr snapToGrid="0" snapToObjects="1">
      <p:cViewPr varScale="1">
        <p:scale>
          <a:sx n="139" d="100"/>
          <a:sy n="139" d="100"/>
        </p:scale>
        <p:origin x="176" y="6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23C574-3FB8-A544-B199-437B3926DC90}" type="datetimeFigureOut">
              <a:rPr lang="nb-NO" smtClean="0"/>
              <a:t>13.04.2020</a:t>
            </a:fld>
            <a:endParaRPr lang="nb-NO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b-NO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b-NO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76496A-79FC-2341-A87B-E0E50BB52993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5943801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e 7">
            <a:extLst>
              <a:ext uri="{FF2B5EF4-FFF2-40B4-BE49-F238E27FC236}">
                <a16:creationId xmlns:a16="http://schemas.microsoft.com/office/drawing/2014/main" id="{7A43BFDB-E29D-0348-ACA6-29EC1D18E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5180" y="-3094856"/>
            <a:ext cx="10101944" cy="1264865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8971" y="1930345"/>
            <a:ext cx="5603956" cy="1582113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– </a:t>
            </a:r>
            <a:br>
              <a:rPr lang="nb-NO" dirty="0"/>
            </a:br>
            <a:r>
              <a:rPr lang="nb-NO" dirty="0"/>
              <a:t>Klikk for å redigere tittelstil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30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Tittellysbilde">
    <p:bg>
      <p:bgPr>
        <a:solidFill>
          <a:srgbClr val="4F9F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75F2853-F0B0-C049-92E6-F1F01A0493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4F9FA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7F3FD2-08A2-D548-8627-F2DAD558A189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092C183-15C1-FC4B-8280-627FBE405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25542"/>
            <a:ext cx="7994276" cy="149502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Kapittelside med plass til</a:t>
            </a:r>
            <a:br>
              <a:rPr lang="nb-NO" dirty="0"/>
            </a:br>
            <a:r>
              <a:rPr lang="nb-NO" dirty="0"/>
              <a:t>sentrert tittel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AB422DCA-6228-DB40-8246-52C46839168B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F9FA6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6688276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75F2853-F0B0-C049-92E6-F1F01A0493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EF334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7F3FD2-08A2-D548-8627-F2DAD558A189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092C183-15C1-FC4B-8280-627FBE405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25542"/>
            <a:ext cx="7994276" cy="149502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Kapittelside med plass til</a:t>
            </a:r>
            <a:br>
              <a:rPr lang="nb-NO" dirty="0"/>
            </a:br>
            <a:r>
              <a:rPr lang="nb-NO" dirty="0"/>
              <a:t>sentrert tittel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E9553AA-FDAA-6E40-93C0-320D017D1FAD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EF3340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735184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8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75F2853-F0B0-C049-92E6-F1F01A0493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FFB81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7F3FD2-08A2-D548-8627-F2DAD558A189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092C183-15C1-FC4B-8280-627FBE405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25542"/>
            <a:ext cx="7994276" cy="149502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Kapittelside med plass til</a:t>
            </a:r>
            <a:br>
              <a:rPr lang="nb-NO" dirty="0"/>
            </a:br>
            <a:r>
              <a:rPr lang="nb-NO" dirty="0"/>
              <a:t>sentrert tittel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479C5A0-70A2-A243-B010-F4262C6228AB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B81C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860566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2">
            <a:extLst>
              <a:ext uri="{FF2B5EF4-FFF2-40B4-BE49-F238E27FC236}">
                <a16:creationId xmlns:a16="http://schemas.microsoft.com/office/drawing/2014/main" id="{49CB08F3-AF93-7844-8264-399CC594C324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9143999" cy="5143500"/>
          </a:xfrm>
        </p:spPr>
        <p:txBody>
          <a:bodyPr vert="horz" anchor="ctr" anchorCtr="0"/>
          <a:lstStyle>
            <a:lvl1pPr marL="0" indent="0" algn="ctr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nb-NO"/>
              <a:t>Klikk på ikonet for å legge til et bilde</a:t>
            </a:r>
            <a:endParaRPr lang="en-US" dirty="0"/>
          </a:p>
        </p:txBody>
      </p:sp>
      <p:sp>
        <p:nvSpPr>
          <p:cNvPr id="8" name="Ellipse 7">
            <a:extLst>
              <a:ext uri="{FF2B5EF4-FFF2-40B4-BE49-F238E27FC236}">
                <a16:creationId xmlns:a16="http://schemas.microsoft.com/office/drawing/2014/main" id="{554E98F0-6B38-6C41-BE9B-42C27E2139BF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93024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9" name="Bilde 8">
            <a:extLst>
              <a:ext uri="{FF2B5EF4-FFF2-40B4-BE49-F238E27FC236}">
                <a16:creationId xmlns:a16="http://schemas.microsoft.com/office/drawing/2014/main" id="{D5438C1C-56A3-084F-B140-496BCCA28F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70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3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8FCD8CE9-EE0B-C345-A053-0DE0D62404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007B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A43BFDB-E29D-0348-ACA6-29EC1D18E88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5180" y="-3094856"/>
            <a:ext cx="10101944" cy="126486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18971" y="1930345"/>
            <a:ext cx="5603956" cy="1582113"/>
          </a:xfrm>
        </p:spPr>
        <p:txBody>
          <a:bodyPr anchor="b">
            <a:normAutofit/>
          </a:bodyPr>
          <a:lstStyle>
            <a:lvl1pPr algn="l">
              <a:defRPr sz="28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– </a:t>
            </a:r>
            <a:br>
              <a:rPr lang="nb-NO" dirty="0"/>
            </a:br>
            <a:r>
              <a:rPr lang="nb-NO" dirty="0"/>
              <a:t>Klikk for å redigere tittelstil</a:t>
            </a:r>
            <a:endParaRPr lang="en-US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DB097127-2563-5946-B288-E7772149632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826" y="778762"/>
            <a:ext cx="3510480" cy="24724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77981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30457"/>
            <a:ext cx="6858000" cy="785322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009430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856276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9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4EC59EAA-C055-1647-A8D9-CBD76C30D53B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rgbClr val="007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30457"/>
            <a:ext cx="6858000" cy="785322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009430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72FC70-BC43-FC42-BA06-39C5916C86A6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D4D5620E-54F3-D947-BA4E-066D8C48CA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2" cy="9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2132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0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CC1E32E9-2A39-3E4E-810D-77D31238D37C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rgbClr val="4F9FA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A33FF36D-9466-7145-B48F-419B85CE567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2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30457"/>
            <a:ext cx="6858000" cy="785322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009430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349EF-7A56-8A40-BB49-C75F39F314EE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013291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1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E193794B-F997-614A-862B-354A7C4B29E3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rgbClr val="EF33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0F1407BC-0D78-7144-8974-DBE41B345D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2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30457"/>
            <a:ext cx="6858000" cy="785322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009430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BFCD1A-F1DB-6147-A738-598C6A53A125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036950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llipse 6">
            <a:extLst>
              <a:ext uri="{FF2B5EF4-FFF2-40B4-BE49-F238E27FC236}">
                <a16:creationId xmlns:a16="http://schemas.microsoft.com/office/drawing/2014/main" id="{4A8925EC-FB66-014F-B8E1-CE914169283E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rgbClr val="FFB81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030457"/>
            <a:ext cx="6858000" cy="785322"/>
          </a:xfrm>
        </p:spPr>
        <p:txBody>
          <a:bodyPr anchor="b">
            <a:normAutofit/>
          </a:bodyPr>
          <a:lstStyle>
            <a:lvl1pPr algn="l">
              <a:defRPr sz="2800">
                <a:latin typeface="Lato" panose="020F0502020204030203" pitchFamily="34" charset="77"/>
              </a:defRPr>
            </a:lvl1pPr>
          </a:lstStyle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28650" y="2009430"/>
            <a:ext cx="6858000" cy="1241822"/>
          </a:xfrm>
        </p:spPr>
        <p:txBody>
          <a:bodyPr/>
          <a:lstStyle>
            <a:lvl1pPr marL="0" indent="0" algn="l">
              <a:buNone/>
              <a:defRPr sz="1800"/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0C6028-5D01-944F-B1B1-7953FB6ED958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‹#›</a:t>
            </a:fld>
            <a:endParaRPr lang="nb-NO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7C55EB9-54B7-C840-BC5D-056507B34FD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2" cy="9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9809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75F2853-F0B0-C049-92E6-F1F01A0493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007B5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/>
              <a:t>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7F3FD2-08A2-D548-8627-F2DAD558A189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092C183-15C1-FC4B-8280-627FBE405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25542"/>
            <a:ext cx="7994276" cy="149502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Kapittelside med plass til</a:t>
            </a:r>
            <a:br>
              <a:rPr lang="nb-NO" dirty="0"/>
            </a:br>
            <a:r>
              <a:rPr lang="nb-NO" dirty="0"/>
              <a:t>sentrert tittel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990FFA3-44DC-FA42-820F-F332DDF3CAD3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B5F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834703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>
            <a:extLst>
              <a:ext uri="{FF2B5EF4-FFF2-40B4-BE49-F238E27FC236}">
                <a16:creationId xmlns:a16="http://schemas.microsoft.com/office/drawing/2014/main" id="{775F2853-F0B0-C049-92E6-F1F01A049371}"/>
              </a:ext>
            </a:extLst>
          </p:cNvPr>
          <p:cNvSpPr/>
          <p:nvPr userDrawn="1"/>
        </p:nvSpPr>
        <p:spPr>
          <a:xfrm>
            <a:off x="1" y="1"/>
            <a:ext cx="9143998" cy="5143500"/>
          </a:xfrm>
          <a:prstGeom prst="rect">
            <a:avLst/>
          </a:prstGeom>
          <a:solidFill>
            <a:srgbClr val="0076A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b-NO" dirty="0">
                <a:solidFill>
                  <a:srgbClr val="093024"/>
                </a:solidFill>
              </a:rPr>
              <a:t>  </a:t>
            </a:r>
          </a:p>
        </p:txBody>
      </p:sp>
      <p:sp>
        <p:nvSpPr>
          <p:cNvPr id="10" name="Ellipse 9">
            <a:extLst>
              <a:ext uri="{FF2B5EF4-FFF2-40B4-BE49-F238E27FC236}">
                <a16:creationId xmlns:a16="http://schemas.microsoft.com/office/drawing/2014/main" id="{F17F3FD2-08A2-D548-8627-F2DAD558A189}"/>
              </a:ext>
            </a:extLst>
          </p:cNvPr>
          <p:cNvSpPr/>
          <p:nvPr userDrawn="1"/>
        </p:nvSpPr>
        <p:spPr>
          <a:xfrm>
            <a:off x="7869891" y="4752749"/>
            <a:ext cx="753036" cy="753036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pic>
        <p:nvPicPr>
          <p:cNvPr id="11" name="Bilde 10">
            <a:extLst>
              <a:ext uri="{FF2B5EF4-FFF2-40B4-BE49-F238E27FC236}">
                <a16:creationId xmlns:a16="http://schemas.microsoft.com/office/drawing/2014/main" id="{B092C183-15C1-FC4B-8280-627FBE405E7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1" cy="9588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625542"/>
            <a:ext cx="7994276" cy="1495029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latin typeface="Lato" panose="020F0502020204030203" pitchFamily="34" charset="77"/>
              </a:defRPr>
            </a:lvl1pPr>
          </a:lstStyle>
          <a:p>
            <a:r>
              <a:rPr lang="nb-NO" dirty="0"/>
              <a:t>Kapittelside med plass til</a:t>
            </a:r>
            <a:br>
              <a:rPr lang="nb-NO" dirty="0"/>
            </a:br>
            <a:r>
              <a:rPr lang="nb-NO" dirty="0"/>
              <a:t>sentrert tittel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037E267-84FC-A245-8825-0E9D4ECB1CFD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nb-NO"/>
              <a:t>Virksomhetsnavn/tjenestested</a:t>
            </a:r>
            <a:endParaRPr lang="nb-N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76A5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94515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llipse 8">
            <a:extLst>
              <a:ext uri="{FF2B5EF4-FFF2-40B4-BE49-F238E27FC236}">
                <a16:creationId xmlns:a16="http://schemas.microsoft.com/office/drawing/2014/main" id="{CD626FA9-AE6B-B54A-B629-97CFC9E751BA}"/>
              </a:ext>
            </a:extLst>
          </p:cNvPr>
          <p:cNvSpPr/>
          <p:nvPr userDrawn="1"/>
        </p:nvSpPr>
        <p:spPr>
          <a:xfrm>
            <a:off x="7869891" y="4740649"/>
            <a:ext cx="753036" cy="753036"/>
          </a:xfrm>
          <a:prstGeom prst="ellipse">
            <a:avLst/>
          </a:prstGeom>
          <a:solidFill>
            <a:srgbClr val="007B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b-NO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 dirty="0"/>
              <a:t>Overskrift - Klikk for å redigere tittelstil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 dirty="0"/>
              <a:t>Brødtekst - Klikk for å redigere tekststiler i malen</a:t>
            </a:r>
          </a:p>
          <a:p>
            <a:pPr lvl="1"/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  <a:p>
            <a:pPr marL="514350" marR="0" lvl="1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nb-NO" dirty="0"/>
              <a:t>Punkter </a:t>
            </a:r>
            <a:r>
              <a:rPr lang="mr-IN" dirty="0"/>
              <a:t>–</a:t>
            </a:r>
            <a:r>
              <a:rPr lang="nb-NO" dirty="0"/>
              <a:t> Klikk for å redigere tekststiler i malen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75304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rgbClr val="093024"/>
                </a:solidFill>
              </a:defRPr>
            </a:lvl1pPr>
          </a:lstStyle>
          <a:p>
            <a:fld id="{AB3488D5-2AB1-ED49-91CE-BEBC62D02094}" type="datetime1">
              <a:rPr lang="nb-NO" smtClean="0"/>
              <a:t>13.04.2020</a:t>
            </a:fld>
            <a:endParaRPr lang="nb-N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86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093024"/>
                </a:solidFill>
              </a:defRPr>
            </a:lvl1pPr>
          </a:lstStyle>
          <a:p>
            <a:r>
              <a:rPr lang="nb-NO" dirty="0"/>
              <a:t>Virksomhetsnavn/tjenestested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69890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1"/>
                </a:solidFill>
              </a:defRPr>
            </a:lvl1pPr>
          </a:lstStyle>
          <a:p>
            <a:fld id="{6E3134D3-8EEA-F84C-BED8-2894A5A19A10}" type="slidenum">
              <a:rPr lang="nb-NO" smtClean="0"/>
              <a:pPr/>
              <a:t>‹#›</a:t>
            </a:fld>
            <a:endParaRPr lang="nb-NO" dirty="0"/>
          </a:p>
        </p:txBody>
      </p:sp>
      <p:pic>
        <p:nvPicPr>
          <p:cNvPr id="8" name="Bilde 7">
            <a:extLst>
              <a:ext uri="{FF2B5EF4-FFF2-40B4-BE49-F238E27FC236}">
                <a16:creationId xmlns:a16="http://schemas.microsoft.com/office/drawing/2014/main" id="{7CFA5683-B338-6342-9BAB-4C22AC00804D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8818" y="1"/>
            <a:ext cx="1795182" cy="958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0944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4" r:id="rId2"/>
    <p:sldLayoutId id="2147483672" r:id="rId3"/>
    <p:sldLayoutId id="2147483680" r:id="rId4"/>
    <p:sldLayoutId id="2147483681" r:id="rId5"/>
    <p:sldLayoutId id="2147483682" r:id="rId6"/>
    <p:sldLayoutId id="2147483683" r:id="rId7"/>
    <p:sldLayoutId id="2147483673" r:id="rId8"/>
    <p:sldLayoutId id="2147483676" r:id="rId9"/>
    <p:sldLayoutId id="2147483677" r:id="rId10"/>
    <p:sldLayoutId id="2147483678" r:id="rId11"/>
    <p:sldLayoutId id="2147483679" r:id="rId12"/>
    <p:sldLayoutId id="2147483674" r:id="rId13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800" b="1" i="0" kern="1200">
          <a:solidFill>
            <a:schemeClr val="tx1"/>
          </a:solidFill>
          <a:latin typeface="Lato" panose="020F0502020204030203" pitchFamily="34" charset="77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Lato Light" panose="020F0502020204030203" pitchFamily="34" charset="77"/>
          <a:ea typeface="+mn-ea"/>
          <a:cs typeface="+mn-cs"/>
        </a:defRPr>
      </a:lvl1pPr>
      <a:lvl2pPr marL="514350" marR="0" indent="-171450" algn="l" defTabSz="685800" rtl="0" eaLnBrk="1" fontAlgn="auto" latinLnBrk="0" hangingPunct="1">
        <a:lnSpc>
          <a:spcPct val="90000"/>
        </a:lnSpc>
        <a:spcBef>
          <a:spcPts val="375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sz="1500" b="0" i="0" kern="1200">
          <a:solidFill>
            <a:schemeClr val="tx1"/>
          </a:solidFill>
          <a:latin typeface="Lato Light" panose="020F0502020204030203" pitchFamily="34" charset="77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Lato" panose="020F0502020204030203" pitchFamily="34" charset="77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611" y="212556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Avslutningsmøte - Internrevisjon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EBF96BA0-C3E5-FE4A-ADCF-288DF68C1C1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b-NO" dirty="0"/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1</a:t>
            </a:fld>
            <a:endParaRPr lang="nb-NO"/>
          </a:p>
        </p:txBody>
      </p:sp>
      <p:pic>
        <p:nvPicPr>
          <p:cNvPr id="10" name="Bilde 9" descr="Et bilde som inneholder person, bygning, utendørs, mann&#10;&#10;Automatisk generert beskrivelse">
            <a:extLst>
              <a:ext uri="{FF2B5EF4-FFF2-40B4-BE49-F238E27FC236}">
                <a16:creationId xmlns:a16="http://schemas.microsoft.com/office/drawing/2014/main" id="{F9CB73E7-D184-B142-9B1B-A98D7E7FBAC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362456"/>
            <a:ext cx="4301604" cy="286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9664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9711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5. Revisjonskonklusjon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10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b-NO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29E6A3D5-3E11-2F4D-9E9F-6BDE0C3DDFAA}"/>
              </a:ext>
            </a:extLst>
          </p:cNvPr>
          <p:cNvSpPr txBox="1">
            <a:spLocks/>
          </p:cNvSpPr>
          <p:nvPr/>
        </p:nvSpPr>
        <p:spPr>
          <a:xfrm>
            <a:off x="457200" y="1127992"/>
            <a:ext cx="8003232" cy="263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dirty="0"/>
              <a:t>Revisjonskonklusjon: </a:t>
            </a:r>
          </a:p>
          <a:p>
            <a:r>
              <a:rPr lang="nb-NO" sz="1400" dirty="0"/>
              <a:t>Mål med revisjonen er å verifisere samsvar og identifisere muligheter for forbedring av bedriftens prestasjon og verifisere samsvar i interne prosedyrer/arbeidsrutiner . Revisjonstema og omfang var  begrenset til:</a:t>
            </a:r>
          </a:p>
          <a:p>
            <a:endParaRPr lang="nb-NO" sz="1400" dirty="0"/>
          </a:p>
          <a:p>
            <a:endParaRPr lang="nb-NO" sz="1400" dirty="0"/>
          </a:p>
          <a:p>
            <a:r>
              <a:rPr lang="nb-NO" dirty="0"/>
              <a:t>Revisjonsfunn: </a:t>
            </a:r>
          </a:p>
          <a:p>
            <a:pPr lvl="1"/>
            <a:r>
              <a:rPr lang="nb-NO" sz="1400" dirty="0"/>
              <a:t>Det er registrert 0 avvik, 0 merknad og 0 forbedringspunkter i henhold til revisjonsprogram</a:t>
            </a:r>
          </a:p>
        </p:txBody>
      </p:sp>
    </p:spTree>
    <p:extLst>
      <p:ext uri="{BB962C8B-B14F-4D97-AF65-F5344CB8AC3E}">
        <p14:creationId xmlns:p14="http://schemas.microsoft.com/office/powerpoint/2010/main" val="20554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179711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6. Veien videre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11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b-NO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7F733C2A-E4D6-0146-86F0-6A0F21668424}"/>
              </a:ext>
            </a:extLst>
          </p:cNvPr>
          <p:cNvSpPr txBox="1">
            <a:spLocks/>
          </p:cNvSpPr>
          <p:nvPr/>
        </p:nvSpPr>
        <p:spPr>
          <a:xfrm>
            <a:off x="457200" y="1059969"/>
            <a:ext cx="8219256" cy="39038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Revisjonsrapport: </a:t>
            </a:r>
          </a:p>
          <a:p>
            <a:pPr lvl="1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Ferdigstilles innen 2 uker</a:t>
            </a:r>
            <a:endParaRPr lang="nb-NO" altLang="nb-NO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Sendes innen 2 uker</a:t>
            </a:r>
          </a:p>
          <a:p>
            <a:pPr lvl="1"/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Oppfølging av revisjonsfunn – forbedringsarbeid:</a:t>
            </a:r>
          </a:p>
          <a:p>
            <a:pPr lvl="1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Melde inn avvik fra revisjonen i avvikssystemet</a:t>
            </a:r>
          </a:p>
          <a:p>
            <a:pPr marL="342900" lvl="1" indent="0">
              <a:buNone/>
            </a:pPr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	- Plan for tiltak – ansvarlig og tidsplan</a:t>
            </a:r>
          </a:p>
          <a:p>
            <a:pPr lvl="1"/>
            <a:r>
              <a:rPr lang="nb-NO" altLang="nb-NO" dirty="0">
                <a:latin typeface="Arial" panose="020B0604020202020204" pitchFamily="34" charset="0"/>
                <a:cs typeface="Arial" panose="020B0604020202020204" pitchFamily="34" charset="0"/>
              </a:rPr>
              <a:t>Utarbeide plan for oppfølging av forbedringspunkter</a:t>
            </a:r>
          </a:p>
          <a:p>
            <a:pPr lvl="1"/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Oppfølging og evaluering av tiltak etter revisjonen</a:t>
            </a:r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2"/>
            <a:endParaRPr lang="nb-NO" altLang="nb-NO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altLang="nb-NO" sz="1200" dirty="0"/>
          </a:p>
        </p:txBody>
      </p:sp>
    </p:spTree>
    <p:extLst>
      <p:ext uri="{BB962C8B-B14F-4D97-AF65-F5344CB8AC3E}">
        <p14:creationId xmlns:p14="http://schemas.microsoft.com/office/powerpoint/2010/main" val="224376955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12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b-NO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ittel 6">
            <a:extLst>
              <a:ext uri="{FF2B5EF4-FFF2-40B4-BE49-F238E27FC236}">
                <a16:creationId xmlns:a16="http://schemas.microsoft.com/office/drawing/2014/main" id="{CD0C2E25-0CBC-1C47-A6CF-2DE52B9897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298937"/>
            <a:ext cx="6858000" cy="785322"/>
          </a:xfrm>
        </p:spPr>
        <p:txBody>
          <a:bodyPr/>
          <a:lstStyle/>
          <a:p>
            <a:endParaRPr lang="nb-NO" dirty="0"/>
          </a:p>
        </p:txBody>
      </p:sp>
      <p:pic>
        <p:nvPicPr>
          <p:cNvPr id="11" name="Bilde 10" descr="Et bilde som inneholder person, bygning, utendørs, mann&#10;&#10;Automatisk generert beskrivelse">
            <a:extLst>
              <a:ext uri="{FF2B5EF4-FFF2-40B4-BE49-F238E27FC236}">
                <a16:creationId xmlns:a16="http://schemas.microsoft.com/office/drawing/2014/main" id="{CA40DAAF-4219-2447-BF24-71A31B6E0D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0" y="1407729"/>
            <a:ext cx="4169991" cy="2778935"/>
          </a:xfrm>
          <a:prstGeom prst="rect">
            <a:avLst/>
          </a:prstGeom>
        </p:spPr>
      </p:pic>
      <p:sp>
        <p:nvSpPr>
          <p:cNvPr id="12" name="TekstSylinder 11">
            <a:extLst>
              <a:ext uri="{FF2B5EF4-FFF2-40B4-BE49-F238E27FC236}">
                <a16:creationId xmlns:a16="http://schemas.microsoft.com/office/drawing/2014/main" id="{64B4C5AF-A2E5-614F-95E2-5E5141E52481}"/>
              </a:ext>
            </a:extLst>
          </p:cNvPr>
          <p:cNvSpPr txBox="1"/>
          <p:nvPr/>
        </p:nvSpPr>
        <p:spPr>
          <a:xfrm>
            <a:off x="5175304" y="1408176"/>
            <a:ext cx="3447623" cy="19236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Takk til alle som har deltatt i revisjonen</a:t>
            </a: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Tilbakemeldinger til revisjonslaget?</a:t>
            </a:r>
          </a:p>
        </p:txBody>
      </p:sp>
    </p:spTree>
    <p:extLst>
      <p:ext uri="{BB962C8B-B14F-4D97-AF65-F5344CB8AC3E}">
        <p14:creationId xmlns:p14="http://schemas.microsoft.com/office/powerpoint/2010/main" val="4066474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58882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Avslutningsmøtemøte - Agenda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2</a:t>
            </a:fld>
            <a:endParaRPr lang="nb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9F5AD95-1933-2643-863A-592FF373A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221411"/>
            <a:ext cx="6858000" cy="2458492"/>
          </a:xfrm>
        </p:spPr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Hensikten med møtet</a:t>
            </a:r>
          </a:p>
          <a:p>
            <a:pPr>
              <a:buFont typeface="+mj-lt"/>
              <a:buAutoNum type="arabicPeriod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Revisjonsforløpet </a:t>
            </a:r>
          </a:p>
          <a:p>
            <a:pPr>
              <a:buFont typeface="+mj-lt"/>
              <a:buAutoNum type="arabicPeriod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Revisjonsfunn - kategorier</a:t>
            </a:r>
          </a:p>
          <a:p>
            <a:pPr>
              <a:buFont typeface="+mj-lt"/>
              <a:buAutoNum type="arabicPeriod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Presentasjon av revisjonsfunn </a:t>
            </a:r>
          </a:p>
          <a:p>
            <a:pPr>
              <a:buFont typeface="+mj-lt"/>
              <a:buAutoNum type="arabicPeriod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Revisjonskonklusjon</a:t>
            </a:r>
          </a:p>
          <a:p>
            <a:pPr>
              <a:buFont typeface="+mj-lt"/>
              <a:buAutoNum type="arabicPeriod"/>
            </a:pPr>
            <a:r>
              <a:rPr lang="nb-NO" sz="1600" dirty="0">
                <a:latin typeface="Arial" panose="020B0604020202020204" pitchFamily="34" charset="0"/>
                <a:cs typeface="Arial" panose="020B0604020202020204" pitchFamily="34" charset="0"/>
              </a:rPr>
              <a:t>Veien videre – revisjonsrapport og videre oppfølging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600333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02393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1. Hensikten med avslutningsmøtet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3</a:t>
            </a:fld>
            <a:endParaRPr lang="nb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9F5AD95-1933-2643-863A-592FF373A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1221410"/>
            <a:ext cx="6858000" cy="2737941"/>
          </a:xfrm>
        </p:spPr>
        <p:txBody>
          <a:bodyPr>
            <a:normAutofit/>
          </a:bodyPr>
          <a:lstStyle/>
          <a:p>
            <a:pPr>
              <a:spcBef>
                <a:spcPts val="432"/>
              </a:spcBef>
              <a:spcAft>
                <a:spcPts val="432"/>
              </a:spcAft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Presentere revisjonsfunn</a:t>
            </a:r>
          </a:p>
          <a:p>
            <a:pPr marL="685800" lvl="1" indent="-342900">
              <a:spcBef>
                <a:spcPts val="432"/>
              </a:spcBef>
              <a:spcAft>
                <a:spcPts val="432"/>
              </a:spcAft>
              <a:buFont typeface="+mj-lt"/>
              <a:buAutoNum type="arabicPeriod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Avvik</a:t>
            </a:r>
          </a:p>
          <a:p>
            <a:pPr marL="685800" lvl="1" indent="-342900">
              <a:spcBef>
                <a:spcPts val="432"/>
              </a:spcBef>
              <a:spcAft>
                <a:spcPts val="432"/>
              </a:spcAft>
              <a:buFont typeface="+mj-lt"/>
              <a:buAutoNum type="arabicPeriod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Merknader</a:t>
            </a:r>
          </a:p>
          <a:p>
            <a:pPr marL="685800" lvl="1" indent="-342900">
              <a:spcBef>
                <a:spcPts val="432"/>
              </a:spcBef>
              <a:spcAft>
                <a:spcPts val="432"/>
              </a:spcAft>
              <a:buFont typeface="+mj-lt"/>
              <a:buAutoNum type="arabicPeriod"/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Forbedringspunkter</a:t>
            </a:r>
          </a:p>
          <a:p>
            <a:pPr marL="342900" lvl="1" indent="0">
              <a:spcBef>
                <a:spcPts val="432"/>
              </a:spcBef>
              <a:spcAft>
                <a:spcPts val="432"/>
              </a:spcAft>
              <a:buNone/>
            </a:pPr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432"/>
              </a:spcBef>
              <a:spcAft>
                <a:spcPts val="432"/>
              </a:spcAft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Avklare eventuelle uklarheter og spørsmål fra revidert part</a:t>
            </a:r>
          </a:p>
          <a:p>
            <a:pPr>
              <a:spcBef>
                <a:spcPts val="432"/>
              </a:spcBef>
              <a:spcAft>
                <a:spcPts val="432"/>
              </a:spcAft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Få aksept for revisjonsfunnene</a:t>
            </a:r>
          </a:p>
          <a:p>
            <a:pPr>
              <a:spcBef>
                <a:spcPts val="432"/>
              </a:spcBef>
              <a:spcAft>
                <a:spcPts val="432"/>
              </a:spcAft>
            </a:pPr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Presentere samlet vurdering av revisjonen - revisjonskonklusjon</a:t>
            </a:r>
          </a:p>
          <a:p>
            <a:pPr marL="0" indent="0">
              <a:buNone/>
            </a:pPr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4525766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58882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2. Revisjonsforløpet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4</a:t>
            </a:fld>
            <a:endParaRPr lang="nb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9F5AD95-1933-2643-863A-592FF373A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944204"/>
            <a:ext cx="6858000" cy="2458492"/>
          </a:xfrm>
        </p:spPr>
        <p:txBody>
          <a:bodyPr>
            <a:normAutofit/>
          </a:bodyPr>
          <a:lstStyle/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Dokumentgjennomgang</a:t>
            </a: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Andre revisjonsaktiviteter: intervjuer, befaring, etc.</a:t>
            </a: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Gjennomføringsplan</a:t>
            </a:r>
          </a:p>
          <a:p>
            <a:pPr marL="0" indent="0">
              <a:buNone/>
            </a:pPr>
            <a:endParaRPr lang="nb-NO" dirty="0"/>
          </a:p>
        </p:txBody>
      </p:sp>
      <p:pic>
        <p:nvPicPr>
          <p:cNvPr id="10" name="Bilde 9" descr="Et bilde som inneholder person, mann, holder, bord&#10;&#10;Automatisk generert beskrivelse">
            <a:extLst>
              <a:ext uri="{FF2B5EF4-FFF2-40B4-BE49-F238E27FC236}">
                <a16:creationId xmlns:a16="http://schemas.microsoft.com/office/drawing/2014/main" id="{0BFF1B1B-48B5-4A4F-AF7D-C11F180BFA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618" y="2402354"/>
            <a:ext cx="3003309" cy="2000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7120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650" y="158882"/>
            <a:ext cx="6858000" cy="785322"/>
          </a:xfrm>
        </p:spPr>
        <p:txBody>
          <a:bodyPr/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3. Revisjonsfunn - kategorier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5</a:t>
            </a:fld>
            <a:endParaRPr lang="nb-NO"/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D9F5AD95-1933-2643-863A-592FF373AC1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8650" y="944204"/>
            <a:ext cx="6858000" cy="2458492"/>
          </a:xfrm>
        </p:spPr>
        <p:txBody>
          <a:bodyPr>
            <a:noAutofit/>
          </a:bodyPr>
          <a:lstStyle/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Revisjonsfunn - definisjon: </a:t>
            </a:r>
          </a:p>
          <a:p>
            <a:pPr lvl="1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«</a:t>
            </a:r>
            <a:r>
              <a:rPr lang="nb-NO" sz="1700" i="1" dirty="0">
                <a:latin typeface="Arial" panose="020B0604020202020204" pitchFamily="34" charset="0"/>
                <a:cs typeface="Arial" panose="020B0604020202020204" pitchFamily="34" charset="0"/>
              </a:rPr>
              <a:t>Resultater av bedømmelse av innsamlede revisjonsbevis mot revisjonskriterier»</a:t>
            </a: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Kategorier av revisjonsfunn :</a:t>
            </a:r>
            <a:endParaRPr lang="nb-NO" sz="1700" i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Samsvar med krav …</a:t>
            </a:r>
          </a:p>
          <a:p>
            <a:pPr lvl="1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Avvik …</a:t>
            </a:r>
          </a:p>
          <a:p>
            <a:pPr lvl="1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Merknad …</a:t>
            </a:r>
          </a:p>
          <a:p>
            <a:pPr lvl="1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Forbedringspunkt …</a:t>
            </a:r>
          </a:p>
          <a:p>
            <a:pPr lvl="1"/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Positive funn: God praksis som andre i virksomheten kan lære av</a:t>
            </a:r>
          </a:p>
        </p:txBody>
      </p:sp>
    </p:spTree>
    <p:extLst>
      <p:ext uri="{BB962C8B-B14F-4D97-AF65-F5344CB8AC3E}">
        <p14:creationId xmlns:p14="http://schemas.microsoft.com/office/powerpoint/2010/main" val="40239547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18099"/>
            <a:ext cx="6858000" cy="785322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4. Presentasjon av revisjonsfunn – avvik og merknad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6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b-NO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29E6A3D5-3E11-2F4D-9E9F-6BDE0C3DDFAA}"/>
              </a:ext>
            </a:extLst>
          </p:cNvPr>
          <p:cNvSpPr txBox="1">
            <a:spLocks/>
          </p:cNvSpPr>
          <p:nvPr/>
        </p:nvSpPr>
        <p:spPr>
          <a:xfrm>
            <a:off x="457200" y="1409348"/>
            <a:ext cx="8003232" cy="263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Avvik1</a:t>
            </a: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- Krav:</a:t>
            </a:r>
          </a:p>
          <a:p>
            <a:pPr marL="285750" indent="-285750">
              <a:buFontTx/>
              <a:buChar char="-"/>
            </a:pPr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- Avvik:</a:t>
            </a: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- Bevis: </a:t>
            </a:r>
          </a:p>
        </p:txBody>
      </p:sp>
    </p:spTree>
    <p:extLst>
      <p:ext uri="{BB962C8B-B14F-4D97-AF65-F5344CB8AC3E}">
        <p14:creationId xmlns:p14="http://schemas.microsoft.com/office/powerpoint/2010/main" val="2916634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298108"/>
            <a:ext cx="6858000" cy="785322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4. Presentasjon av revisjonsfunn – avvik og merknad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7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b-NO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Plassholder for innhold 2">
            <a:extLst>
              <a:ext uri="{FF2B5EF4-FFF2-40B4-BE49-F238E27FC236}">
                <a16:creationId xmlns:a16="http://schemas.microsoft.com/office/drawing/2014/main" id="{29E6A3D5-3E11-2F4D-9E9F-6BDE0C3DDFAA}"/>
              </a:ext>
            </a:extLst>
          </p:cNvPr>
          <p:cNvSpPr txBox="1">
            <a:spLocks/>
          </p:cNvSpPr>
          <p:nvPr/>
        </p:nvSpPr>
        <p:spPr>
          <a:xfrm>
            <a:off x="457200" y="1409348"/>
            <a:ext cx="8003232" cy="263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Avvik 2</a:t>
            </a: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- Krav:</a:t>
            </a:r>
          </a:p>
          <a:p>
            <a:pPr marL="285750" indent="-285750">
              <a:buFontTx/>
              <a:buChar char="-"/>
            </a:pPr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- Avvik:</a:t>
            </a: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- Bevis: </a:t>
            </a:r>
          </a:p>
        </p:txBody>
      </p:sp>
    </p:spTree>
    <p:extLst>
      <p:ext uri="{BB962C8B-B14F-4D97-AF65-F5344CB8AC3E}">
        <p14:creationId xmlns:p14="http://schemas.microsoft.com/office/powerpoint/2010/main" val="1114622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335159"/>
            <a:ext cx="6858000" cy="785322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4. Presentasjon av revisjonsfunn - forbedringspunkt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8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b-NO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3931A86-0A29-D446-9C7C-55C214540BD4}"/>
              </a:ext>
            </a:extLst>
          </p:cNvPr>
          <p:cNvSpPr txBox="1">
            <a:spLocks/>
          </p:cNvSpPr>
          <p:nvPr/>
        </p:nvSpPr>
        <p:spPr>
          <a:xfrm>
            <a:off x="457200" y="1477529"/>
            <a:ext cx="8003232" cy="263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Forbedringspunkt 1</a:t>
            </a: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- Krav:</a:t>
            </a:r>
          </a:p>
          <a:p>
            <a:pPr marL="285750" indent="-285750">
              <a:buFontTx/>
              <a:buChar char="-"/>
            </a:pPr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- Avvik:</a:t>
            </a:r>
          </a:p>
          <a:p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- Bevis: </a:t>
            </a:r>
          </a:p>
        </p:txBody>
      </p:sp>
    </p:spTree>
    <p:extLst>
      <p:ext uri="{BB962C8B-B14F-4D97-AF65-F5344CB8AC3E}">
        <p14:creationId xmlns:p14="http://schemas.microsoft.com/office/powerpoint/2010/main" val="1911693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752D4C0E-0A5F-B14E-8545-D0A5BB74885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7200" y="427891"/>
            <a:ext cx="6858000" cy="785322"/>
          </a:xfrm>
        </p:spPr>
        <p:txBody>
          <a:bodyPr>
            <a:normAutofit fontScale="90000"/>
          </a:bodyPr>
          <a:lstStyle/>
          <a:p>
            <a:r>
              <a:rPr lang="nb-NO" dirty="0">
                <a:latin typeface="Arial" panose="020B0604020202020204" pitchFamily="34" charset="0"/>
                <a:cs typeface="Arial" panose="020B0604020202020204" pitchFamily="34" charset="0"/>
              </a:rPr>
              <a:t>4. Presentasjon av revisjonsfunn – positive funn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321E66D5-F599-B34D-A1DF-A5A5C64C6F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155753-6D73-E643-BD0C-9E32A14EF81F}" type="datetime1">
              <a:rPr lang="nb-NO" smtClean="0"/>
              <a:t>13.04.2020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B110554-F04A-F849-ADF6-6E3C12BFF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nb-NO" dirty="0"/>
              <a:t>Virksomhetsnavn/tjenestested</a:t>
            </a:r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F44AEC7C-D660-9948-8C29-C7DC20AFAF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3134D3-8EEA-F84C-BED8-2894A5A19A10}" type="slidenum">
              <a:rPr lang="nb-NO" smtClean="0"/>
              <a:t>9</a:t>
            </a:fld>
            <a:endParaRPr lang="nb-NO"/>
          </a:p>
        </p:txBody>
      </p:sp>
      <p:sp>
        <p:nvSpPr>
          <p:cNvPr id="8" name="Plassholder for innhold 2">
            <a:extLst>
              <a:ext uri="{FF2B5EF4-FFF2-40B4-BE49-F238E27FC236}">
                <a16:creationId xmlns:a16="http://schemas.microsoft.com/office/drawing/2014/main" id="{D81922EC-1D11-FE49-9470-514D58A48E3E}"/>
              </a:ext>
            </a:extLst>
          </p:cNvPr>
          <p:cNvSpPr txBox="1">
            <a:spLocks/>
          </p:cNvSpPr>
          <p:nvPr/>
        </p:nvSpPr>
        <p:spPr>
          <a:xfrm>
            <a:off x="628650" y="3241512"/>
            <a:ext cx="7211144" cy="10814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 panose="05000000000000000000" pitchFamily="2" charset="2"/>
              <a:buChar char="§"/>
              <a:defRPr sz="18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6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2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chemeClr val="tx2"/>
              </a:buClr>
              <a:buSzPct val="80000"/>
              <a:buFont typeface="Trebuchet MS" panose="020B0603020202020204" pitchFamily="34" charset="0"/>
              <a:buChar char="−"/>
              <a:defRPr sz="1400" kern="1200">
                <a:solidFill>
                  <a:srgbClr val="005DA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Tx/>
              <a:buChar char="-"/>
            </a:pPr>
            <a:endParaRPr lang="nb-NO" sz="17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Plassholder for innhold 2">
            <a:extLst>
              <a:ext uri="{FF2B5EF4-FFF2-40B4-BE49-F238E27FC236}">
                <a16:creationId xmlns:a16="http://schemas.microsoft.com/office/drawing/2014/main" id="{A3931A86-0A29-D446-9C7C-55C214540BD4}"/>
              </a:ext>
            </a:extLst>
          </p:cNvPr>
          <p:cNvSpPr txBox="1">
            <a:spLocks/>
          </p:cNvSpPr>
          <p:nvPr/>
        </p:nvSpPr>
        <p:spPr>
          <a:xfrm>
            <a:off x="457200" y="1347448"/>
            <a:ext cx="8003232" cy="263933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1pPr>
            <a:lvl2pPr marL="514350" marR="0" indent="-171450" algn="l" defTabSz="685800" rtl="0" eaLnBrk="1" fontAlgn="auto" latinLnBrk="0" hangingPunct="1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1500" b="0" i="0" kern="1200">
                <a:solidFill>
                  <a:schemeClr val="tx1"/>
                </a:solidFill>
                <a:latin typeface="Lato Light" panose="020F0502020204030203" pitchFamily="34" charset="77"/>
                <a:ea typeface="+mn-ea"/>
                <a:cs typeface="+mn-cs"/>
              </a:defRPr>
            </a:lvl2pPr>
            <a:lvl3pPr marL="6858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35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3pPr>
            <a:lvl4pPr marL="10287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4pPr>
            <a:lvl5pPr marL="13716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Lato" panose="020F0502020204030203" pitchFamily="34" charset="77"/>
                <a:ea typeface="+mn-ea"/>
                <a:cs typeface="+mn-cs"/>
              </a:defRPr>
            </a:lvl5pPr>
            <a:lvl6pPr marL="17145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indent="0" algn="ctr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nb-NO" sz="1700" dirty="0">
                <a:latin typeface="Arial" panose="020B0604020202020204" pitchFamily="34" charset="0"/>
                <a:cs typeface="Arial" panose="020B0604020202020204" pitchFamily="34" charset="0"/>
              </a:rPr>
              <a:t>Positive funn:</a:t>
            </a:r>
          </a:p>
          <a:p>
            <a:pPr marL="285750" indent="-285750">
              <a:buFontTx/>
              <a:buChar char="-"/>
            </a:pPr>
            <a:endParaRPr lang="nb-NO" sz="17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58542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-t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em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sjon4" id="{AD21EDD2-7EE8-6F4E-8E03-2B27176F18CB}" vid="{E8B71A04-5D2D-8E41-96DB-81141AD082E4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A2FADA928675CA40BE0B716B71D27F35" ma:contentTypeVersion="7" ma:contentTypeDescription="Opprett et nytt dokument." ma:contentTypeScope="" ma:versionID="e023bf061352dbea3047a42378af2d95">
  <xsd:schema xmlns:xsd="http://www.w3.org/2001/XMLSchema" xmlns:xs="http://www.w3.org/2001/XMLSchema" xmlns:p="http://schemas.microsoft.com/office/2006/metadata/properties" xmlns:ns2="063702b7-2fd2-4cd9-8740-36a2f18efcab" targetNamespace="http://schemas.microsoft.com/office/2006/metadata/properties" ma:root="true" ma:fieldsID="f4808ea3c1fa99ccc3eb9fbce85dd822" ns2:_="">
    <xsd:import namespace="063702b7-2fd2-4cd9-8740-36a2f18efca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3702b7-2fd2-4cd9-8740-36a2f18efc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DCFDDF2E-2007-4297-B5FE-9D3FFA3C6C6F}"/>
</file>

<file path=customXml/itemProps2.xml><?xml version="1.0" encoding="utf-8"?>
<ds:datastoreItem xmlns:ds="http://schemas.openxmlformats.org/officeDocument/2006/customXml" ds:itemID="{6F45585A-577C-4D72-921E-9C97D1598714}"/>
</file>

<file path=customXml/itemProps3.xml><?xml version="1.0" encoding="utf-8"?>
<ds:datastoreItem xmlns:ds="http://schemas.openxmlformats.org/officeDocument/2006/customXml" ds:itemID="{AF3133F1-0B91-49F9-AC7D-66DB4D712AEA}"/>
</file>

<file path=docProps/app.xml><?xml version="1.0" encoding="utf-8"?>
<Properties xmlns="http://schemas.openxmlformats.org/officeDocument/2006/extended-properties" xmlns:vt="http://schemas.openxmlformats.org/officeDocument/2006/docPropsVTypes">
  <Template>Office-tema</Template>
  <TotalTime>34</TotalTime>
  <Words>354</Words>
  <Application>Microsoft Macintosh PowerPoint</Application>
  <PresentationFormat>Skjermfremvisning (16:9)</PresentationFormat>
  <Paragraphs>117</Paragraphs>
  <Slides>12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4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12</vt:i4>
      </vt:variant>
    </vt:vector>
  </HeadingPairs>
  <TitlesOfParts>
    <vt:vector size="17" baseType="lpstr">
      <vt:lpstr>Arial</vt:lpstr>
      <vt:lpstr>Calibri</vt:lpstr>
      <vt:lpstr>Lato</vt:lpstr>
      <vt:lpstr>Lato Light</vt:lpstr>
      <vt:lpstr>Office-tema</vt:lpstr>
      <vt:lpstr>Avslutningsmøte - Internrevisjon</vt:lpstr>
      <vt:lpstr>Avslutningsmøtemøte - Agenda</vt:lpstr>
      <vt:lpstr>1. Hensikten med avslutningsmøtet</vt:lpstr>
      <vt:lpstr>2. Revisjonsforløpet</vt:lpstr>
      <vt:lpstr>3. Revisjonsfunn - kategorier</vt:lpstr>
      <vt:lpstr>4. Presentasjon av revisjonsfunn – avvik og merknad</vt:lpstr>
      <vt:lpstr>4. Presentasjon av revisjonsfunn – avvik og merknad</vt:lpstr>
      <vt:lpstr>4. Presentasjon av revisjonsfunn - forbedringspunkt</vt:lpstr>
      <vt:lpstr>4. Presentasjon av revisjonsfunn – positive funn</vt:lpstr>
      <vt:lpstr>5. Revisjonskonklusjon</vt:lpstr>
      <vt:lpstr>6. Veien videre</vt:lpstr>
      <vt:lpstr>PowerPoint-presentasjon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Kenneth Bråthen</dc:creator>
  <cp:lastModifiedBy>Peter Sund</cp:lastModifiedBy>
  <cp:revision>5</cp:revision>
  <dcterms:created xsi:type="dcterms:W3CDTF">2018-02-05T12:29:22Z</dcterms:created>
  <dcterms:modified xsi:type="dcterms:W3CDTF">2020-04-13T07:12:51Z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0x010100A2FADA928675CA40BE0B716B71D27F35</vt:lpwstr>
  </property>
</Properties>
</file>