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76" r:id="rId4"/>
    <p:sldId id="275" r:id="rId5"/>
    <p:sldId id="274" r:id="rId6"/>
    <p:sldId id="277" r:id="rId7"/>
    <p:sldId id="278" r:id="rId8"/>
    <p:sldId id="287" r:id="rId9"/>
    <p:sldId id="279" r:id="rId10"/>
    <p:sldId id="280" r:id="rId11"/>
    <p:sldId id="288" r:id="rId12"/>
    <p:sldId id="283" r:id="rId13"/>
    <p:sldId id="28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29"/>
  </p:normalViewPr>
  <p:slideViewPr>
    <p:cSldViewPr snapToGrid="0" snapToObjects="1">
      <p:cViewPr varScale="1">
        <p:scale>
          <a:sx n="109" d="100"/>
          <a:sy n="109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5195D-11A5-7948-8D44-56B82538E952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60CA1-12A5-B24B-82FB-E76BE4AE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49efd8ad4c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49efd8ad4c_2_17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/>
          </a:p>
        </p:txBody>
      </p:sp>
      <p:sp>
        <p:nvSpPr>
          <p:cNvPr id="573" name="Google Shape;573;g49efd8ad4c_2_17:notes"/>
          <p:cNvSpPr txBox="1">
            <a:spLocks noGrp="1"/>
          </p:cNvSpPr>
          <p:nvPr>
            <p:ph type="sldNum" idx="12"/>
          </p:nvPr>
        </p:nvSpPr>
        <p:spPr>
          <a:xfrm>
            <a:off x="3884615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065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49efd8ad4c_2_2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3" name="Google Shape;623;g49efd8ad4c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081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B949-1435-5943-A1BF-EA7644118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50D0C-F0AD-8A4D-AD8B-20E39C22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D5036-7215-1B46-A007-A82E0A1A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8D250-F145-A348-8A5F-6AD62CE2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F7AE-C5C7-D145-A02A-CB4578D7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C467-CF71-664F-B68A-AF4B06C3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05EB7-6B8D-ED49-B5B1-B03D7376B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66A03-05EC-194B-A7F0-7A80DF81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0D367-9EB9-FC47-9220-B119883E5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74B95-FE8F-E540-9379-B16A097C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4D438-376D-D345-BFFE-3A5A70406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4D3C9-C092-D443-9D18-3F853DC9C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B1A76-DF6F-534A-A2EE-9F0B4D2B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BA5C5-C7EA-D04A-A39C-A2C1D2E6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F712-0E51-4C49-9701-92685793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Black">
  <p:cSld name="1_Title Slide - Black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896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>
            <a:spLocks noGrp="1"/>
          </p:cNvSpPr>
          <p:nvPr>
            <p:ph type="pic" idx="2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900"/>
              <a:buFont typeface="Verdana"/>
              <a:buChar char="−"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900"/>
              <a:buFont typeface="Verdana"/>
              <a:buChar char="−"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Char char="−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Char char="−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Char char="−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1200"/>
              <a:buFont typeface="Verdana"/>
              <a:buChar char="−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00" y="464401"/>
            <a:ext cx="2283231" cy="10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69900" y="5389684"/>
            <a:ext cx="5624000" cy="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1867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475200" y="5845180"/>
            <a:ext cx="56208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469900" y="6544655"/>
            <a:ext cx="56260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3"/>
          </p:nvPr>
        </p:nvSpPr>
        <p:spPr>
          <a:xfrm>
            <a:off x="469900" y="6383724"/>
            <a:ext cx="5626000" cy="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828754" lvl="2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/>
            </a:lvl4pPr>
            <a:lvl5pPr marL="3047924" lvl="4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/>
            </a:lvl5pPr>
            <a:lvl6pPr marL="3657509" lvl="5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/>
            </a:lvl6pPr>
            <a:lvl7pPr marL="4267093" lvl="6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/>
            </a:lvl7pPr>
            <a:lvl8pPr marL="4876678" lvl="7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/>
            </a:lvl8pPr>
            <a:lvl9pPr marL="5486263" lvl="8" indent="-423323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1400"/>
              <a:buChar char="−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4288155" y="0"/>
            <a:ext cx="3615600" cy="22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8588" y="6344060"/>
            <a:ext cx="1343345" cy="2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1876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head &amp; Breadcrumb">
  <p:cSld name="Title, Subhead &amp; Breadcrumb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914971" y="441326"/>
            <a:ext cx="323634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609585" lvl="0" indent="-30479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1" cap="none">
                <a:solidFill>
                  <a:srgbClr val="AEAEAE"/>
                </a:solidFill>
              </a:defRPr>
            </a:lvl1pPr>
            <a:lvl2pPr marL="1219170" lvl="1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914400" y="694943"/>
            <a:ext cx="10363200" cy="60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lay"/>
              <a:buNone/>
              <a:defRPr sz="3600" b="0"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2"/>
          </p:nvPr>
        </p:nvSpPr>
        <p:spPr>
          <a:xfrm>
            <a:off x="914721" y="1304925"/>
            <a:ext cx="10362880" cy="792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0" anchor="t" anchorCtr="0"/>
          <a:lstStyle>
            <a:lvl1pPr marL="609585" lvl="0" indent="-30479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ftr" idx="11"/>
          </p:nvPr>
        </p:nvSpPr>
        <p:spPr>
          <a:xfrm>
            <a:off x="914399" y="6388276"/>
            <a:ext cx="6801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AEAEA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4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2456-A9B2-B948-8636-CAB40304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97A8-C9DE-9449-963B-280F3B7DA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6B8BE-AB34-5C44-8108-2CF578002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C0A8B-C9A0-674E-86CF-260958C1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AA24-2FF5-1846-828C-28170D8E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7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5403-D190-CD43-99E3-C2804598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3150F-6DEF-8647-BDC8-4F66C7440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8240-77C0-1944-A45A-EC4A29E5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FE357-D385-C84F-ABA2-EA28160A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078A-F309-9D4C-8079-9FFF8300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1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B0F9-980A-A041-8ED5-0EFBC8A6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E2E2A-27E1-FE4E-AD8C-11B2E8F81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44365-3196-C84C-B50F-D697FBF35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5526D-0887-2844-BCD0-BBC0BCEC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F33A-7A3E-864E-A196-FA87DBAA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1A299-3D57-2349-A487-C2473B9C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6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71E5-7104-E246-9D0B-F3721248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E62D3-4429-8749-98EB-BF3DFD5CD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0D3F9-5A25-E74C-8E9A-37BC1F4AE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ABDA9-9EF7-0C4E-A4E7-C54BDE3F7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77A89-219A-BF46-A188-0EA200F67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F18842-4057-5948-B0EE-C9B1C63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8E6C9-A6C5-5448-BFE9-A1965E7F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7AFACA-5497-CF49-ADBF-0024AB6C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7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A2E4-7714-4240-B881-AB5FF7C2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5207E-DF67-7C4B-BF06-43F4C7DE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D1AF1-946F-D04C-866C-F9ED3EB4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F2F9-9AE3-6B40-B0C7-7086BFFA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8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B7B20-61D6-A644-82D7-3D1B8E590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80F09-1F2D-1D4F-96CE-49B166FC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F0B71-AE31-D54A-9E0E-8B6A08D4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8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CD7D4-2AFE-D54E-BD45-05757C5A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58CBB-C356-EE4F-8B29-C842EC64D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AB5D4-460F-A144-9633-58D50EDC9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6752B-9CD4-7044-A2A8-8C0AE2A0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BB443-95DC-6C41-B529-23A95D86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7FB3A-6DBF-8A45-A3E2-44851823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DC96B-5D87-5B4E-9A56-671BF7FE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8C2A27-10FD-974D-9FA4-3C7695C20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1B34F-4084-C340-B2F4-19EBF7247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0FD05-546F-CD4B-A02A-009C77A8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9557C-9AA6-A24E-BA4E-8F374B5C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063AD-E6D7-5E4D-8F38-2FE3166D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7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F02051-063D-4641-AB91-F414A3E9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98D40-6F3A-3A40-92F9-34ECE742F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09FE9-82A6-8D43-9D1D-FE79B83D8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86B76-4817-544F-A339-7926044E4237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AB640-50BD-174D-9411-7415E4D2A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E5D34-99DE-C048-A941-F2A33FD19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BD1E6-E6A5-E344-8F7D-5990DFD7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2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23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21.tiff"/><Relationship Id="rId17" Type="http://schemas.openxmlformats.org/officeDocument/2006/relationships/image" Target="../media/image27.tiff"/><Relationship Id="rId2" Type="http://schemas.openxmlformats.org/officeDocument/2006/relationships/image" Target="../media/image8.tiff"/><Relationship Id="rId16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5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tiff"/><Relationship Id="rId18" Type="http://schemas.openxmlformats.org/officeDocument/2006/relationships/image" Target="../media/image24.tiff"/><Relationship Id="rId3" Type="http://schemas.openxmlformats.org/officeDocument/2006/relationships/image" Target="../media/image9.tiff"/><Relationship Id="rId21" Type="http://schemas.openxmlformats.org/officeDocument/2006/relationships/image" Target="../media/image27.tiff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17" Type="http://schemas.openxmlformats.org/officeDocument/2006/relationships/image" Target="../media/image23.tiff"/><Relationship Id="rId2" Type="http://schemas.openxmlformats.org/officeDocument/2006/relationships/image" Target="../media/image8.tiff"/><Relationship Id="rId16" Type="http://schemas.openxmlformats.org/officeDocument/2006/relationships/image" Target="../media/image22.tiff"/><Relationship Id="rId20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10" Type="http://schemas.openxmlformats.org/officeDocument/2006/relationships/image" Target="../media/image16.tiff"/><Relationship Id="rId19" Type="http://schemas.openxmlformats.org/officeDocument/2006/relationships/image" Target="../media/image25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tiff"/><Relationship Id="rId22" Type="http://schemas.openxmlformats.org/officeDocument/2006/relationships/image" Target="../media/image2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84"/>
          <p:cNvSpPr txBox="1">
            <a:spLocks noGrp="1"/>
          </p:cNvSpPr>
          <p:nvPr>
            <p:ph type="title"/>
          </p:nvPr>
        </p:nvSpPr>
        <p:spPr>
          <a:xfrm>
            <a:off x="361832" y="5608627"/>
            <a:ext cx="5624000" cy="41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 sz="1467" dirty="0"/>
              <a:t>Open Banking Platform</a:t>
            </a:r>
            <a:endParaRPr sz="1467" dirty="0"/>
          </a:p>
          <a:p>
            <a:r>
              <a:rPr lang="en-GB" sz="1467" dirty="0"/>
              <a:t>Technical Deep Dive</a:t>
            </a:r>
            <a:endParaRPr sz="1467" dirty="0"/>
          </a:p>
        </p:txBody>
      </p:sp>
      <p:pic>
        <p:nvPicPr>
          <p:cNvPr id="576" name="Google Shape;576;p8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007" r="25006"/>
          <a:stretch/>
        </p:blipFill>
        <p:spPr>
          <a:xfrm>
            <a:off x="3930600" y="1076039"/>
            <a:ext cx="4330800" cy="43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75;p84">
            <a:extLst>
              <a:ext uri="{FF2B5EF4-FFF2-40B4-BE49-F238E27FC236}">
                <a16:creationId xmlns:a16="http://schemas.microsoft.com/office/drawing/2014/main" id="{AD431CB0-57ED-C746-ACBE-F0E77667A2FB}"/>
              </a:ext>
            </a:extLst>
          </p:cNvPr>
          <p:cNvSpPr txBox="1">
            <a:spLocks/>
          </p:cNvSpPr>
          <p:nvPr/>
        </p:nvSpPr>
        <p:spPr>
          <a:xfrm>
            <a:off x="4349970" y="5474583"/>
            <a:ext cx="3271723" cy="5677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1867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</a:rPr>
              <a:t>Open Data Platform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AWS Technical Deep Dive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865F6-5344-9748-8B9A-B3036D835754}"/>
              </a:ext>
            </a:extLst>
          </p:cNvPr>
          <p:cNvSpPr/>
          <p:nvPr/>
        </p:nvSpPr>
        <p:spPr>
          <a:xfrm>
            <a:off x="128016" y="276789"/>
            <a:ext cx="2578608" cy="1115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425EA-464B-0A49-8913-9C4FD921B516}"/>
              </a:ext>
            </a:extLst>
          </p:cNvPr>
          <p:cNvSpPr/>
          <p:nvPr/>
        </p:nvSpPr>
        <p:spPr>
          <a:xfrm>
            <a:off x="10021824" y="5968563"/>
            <a:ext cx="1920240" cy="834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105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227D-BB4F-1B41-B857-FE8DFD47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EKS – AWS “Managed” Kubernetes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D92E2-28C7-F740-B532-961C3A2C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08057" cy="4810356"/>
          </a:xfrm>
        </p:spPr>
        <p:txBody>
          <a:bodyPr/>
          <a:lstStyle/>
          <a:p>
            <a:r>
              <a:rPr lang="en-US" dirty="0"/>
              <a:t>Managed Masters</a:t>
            </a:r>
          </a:p>
          <a:p>
            <a:r>
              <a:rPr lang="en-US" dirty="0"/>
              <a:t>Bring your own Worker nodes</a:t>
            </a:r>
          </a:p>
          <a:p>
            <a:r>
              <a:rPr lang="en-US" dirty="0"/>
              <a:t>AWS-CNI plugin</a:t>
            </a:r>
          </a:p>
          <a:p>
            <a:r>
              <a:rPr lang="en-US" dirty="0"/>
              <a:t>Use large subnets</a:t>
            </a:r>
          </a:p>
          <a:p>
            <a:r>
              <a:rPr lang="en-US" dirty="0"/>
              <a:t>IAM / RBAC auth</a:t>
            </a:r>
          </a:p>
          <a:p>
            <a:r>
              <a:rPr lang="en-US" dirty="0"/>
              <a:t>Calico for Network Policies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29F635A-3670-3147-870F-02CCEFF189FB}"/>
              </a:ext>
            </a:extLst>
          </p:cNvPr>
          <p:cNvSpPr/>
          <p:nvPr/>
        </p:nvSpPr>
        <p:spPr>
          <a:xfrm>
            <a:off x="9173524" y="1626064"/>
            <a:ext cx="2646948" cy="50099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2C41D4-F931-B842-855C-C878A4DEE017}"/>
              </a:ext>
            </a:extLst>
          </p:cNvPr>
          <p:cNvSpPr txBox="1"/>
          <p:nvPr/>
        </p:nvSpPr>
        <p:spPr>
          <a:xfrm>
            <a:off x="9803981" y="1603204"/>
            <a:ext cx="258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Shared Services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E1ACAAC-50DE-9B4A-977C-28CF27F719A6}"/>
              </a:ext>
            </a:extLst>
          </p:cNvPr>
          <p:cNvSpPr/>
          <p:nvPr/>
        </p:nvSpPr>
        <p:spPr>
          <a:xfrm>
            <a:off x="9474314" y="2239675"/>
            <a:ext cx="2057400" cy="28153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02F69A-3B78-A640-AE11-8FCB2DD43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875" y="2055554"/>
            <a:ext cx="569892" cy="5534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CECF02-A311-6F4E-99F2-D29F9ED58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587" y="3358612"/>
            <a:ext cx="618045" cy="818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724001-3D6C-734B-9F58-963A91BB6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877" y="4441454"/>
            <a:ext cx="1691944" cy="4211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5D624C-A15B-804A-96D8-3079EC68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194" y="3385593"/>
            <a:ext cx="585107" cy="864940"/>
          </a:xfrm>
          <a:prstGeom prst="rect">
            <a:avLst/>
          </a:prstGeom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2A78B72-5DA0-6E40-9E1E-AB5E1F25DE54}"/>
              </a:ext>
            </a:extLst>
          </p:cNvPr>
          <p:cNvSpPr/>
          <p:nvPr/>
        </p:nvSpPr>
        <p:spPr>
          <a:xfrm>
            <a:off x="4852985" y="1603206"/>
            <a:ext cx="4122630" cy="50756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BC1A68-2ACA-1045-B415-748A07CB7368}"/>
              </a:ext>
            </a:extLst>
          </p:cNvPr>
          <p:cNvSpPr txBox="1"/>
          <p:nvPr/>
        </p:nvSpPr>
        <p:spPr>
          <a:xfrm>
            <a:off x="6304286" y="1603204"/>
            <a:ext cx="258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Application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AA58F12-2B2C-0746-B4C8-55DEB85FD259}"/>
              </a:ext>
            </a:extLst>
          </p:cNvPr>
          <p:cNvSpPr/>
          <p:nvPr/>
        </p:nvSpPr>
        <p:spPr>
          <a:xfrm>
            <a:off x="5227220" y="2173954"/>
            <a:ext cx="3448150" cy="142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5F9586D-9835-8349-8ED9-A5E486EF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041" y="1989832"/>
            <a:ext cx="569892" cy="5534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D18E3A-173B-9D48-B556-E1149E9BC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102" y="2213133"/>
            <a:ext cx="1103503" cy="455195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5E9FD6A-C49D-C845-8E54-AC121DF6E67E}"/>
              </a:ext>
            </a:extLst>
          </p:cNvPr>
          <p:cNvSpPr/>
          <p:nvPr/>
        </p:nvSpPr>
        <p:spPr>
          <a:xfrm>
            <a:off x="5227220" y="3886084"/>
            <a:ext cx="3448150" cy="2234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67A0CFC-F518-9E45-BFA0-BC93EEE51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901" y="3701964"/>
            <a:ext cx="569892" cy="553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D184876-7D2B-AB43-B523-689A02FFEC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87" b="24802"/>
          <a:stretch/>
        </p:blipFill>
        <p:spPr>
          <a:xfrm>
            <a:off x="5604731" y="4532410"/>
            <a:ext cx="2622981" cy="4967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33D8AA0-69A1-6548-9537-1D628ED85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609" y="5042869"/>
            <a:ext cx="1103503" cy="45519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EE79721-3A4D-FC44-87FF-1F81CCF02E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21" t="25526" r="13542" b="26181"/>
          <a:stretch/>
        </p:blipFill>
        <p:spPr>
          <a:xfrm>
            <a:off x="5938022" y="3009864"/>
            <a:ext cx="1394247" cy="5752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E852567-A4C0-8E45-BE96-F5C0B6ADC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4433" y="2687170"/>
            <a:ext cx="1468936" cy="41074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1157E95-8A0B-D741-9DA3-171842B27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6983" y="2214292"/>
            <a:ext cx="711200" cy="6737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82EE575-6713-6442-98BC-6892BD08D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9443" y="3977043"/>
            <a:ext cx="752556" cy="71294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6AA32E-1811-A741-B444-7E96A60F3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942" y="2833687"/>
            <a:ext cx="848895" cy="8488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9EB0B9C-2313-CB46-A9AD-E84C8E0148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0242" y="5187851"/>
            <a:ext cx="848895" cy="84889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FFBC837-EF64-2C42-8B62-E9344F10C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6148" y="2962021"/>
            <a:ext cx="711200" cy="67376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451DDE0-D4A3-0143-88A2-8089525085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2682" y="3595704"/>
            <a:ext cx="848895" cy="84889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303EC02-AF41-4C4E-ACC2-A161AE3629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6395" y="2323051"/>
            <a:ext cx="772575" cy="76484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C05377-9181-7548-A54C-47636F0FC8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2" t="20734" r="21656" b="18545"/>
          <a:stretch/>
        </p:blipFill>
        <p:spPr>
          <a:xfrm>
            <a:off x="9679196" y="5177781"/>
            <a:ext cx="594627" cy="60024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BF9C30A-060A-9644-AB9A-B403604238B9}"/>
              </a:ext>
            </a:extLst>
          </p:cNvPr>
          <p:cNvSpPr txBox="1"/>
          <p:nvPr/>
        </p:nvSpPr>
        <p:spPr>
          <a:xfrm>
            <a:off x="9573801" y="5730527"/>
            <a:ext cx="12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AWS ECR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65BA8EB-9A03-B543-9AC8-79F0374ED6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3165" y="6160880"/>
            <a:ext cx="552443" cy="47510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0905C81-B724-0A48-BB4C-EFBE1B53E17F}"/>
              </a:ext>
            </a:extLst>
          </p:cNvPr>
          <p:cNvSpPr txBox="1"/>
          <p:nvPr/>
        </p:nvSpPr>
        <p:spPr>
          <a:xfrm>
            <a:off x="7652139" y="6158610"/>
            <a:ext cx="1142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AWS ACM</a:t>
            </a:r>
            <a:br>
              <a:rPr lang="en-US" sz="1400" dirty="0"/>
            </a:br>
            <a:r>
              <a:rPr lang="en-US" sz="1400" dirty="0"/>
              <a:t>Private CA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0F52320-F4C0-D748-9355-D3D1C1270E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21" t="25526" r="13542" b="26181"/>
          <a:stretch/>
        </p:blipFill>
        <p:spPr>
          <a:xfrm>
            <a:off x="5600576" y="5508166"/>
            <a:ext cx="1216739" cy="5019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9AA1AF6-0F3B-B84D-88D8-FB969467C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621" y="5188227"/>
            <a:ext cx="585107" cy="86494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06E91DD-B2BD-824C-AA3A-758CF2A9F5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3251" y="3956472"/>
            <a:ext cx="1260451" cy="66173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974BC-1DA6-394C-BD3B-0532492644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4974" y="5070503"/>
            <a:ext cx="782374" cy="78237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872EE6C-8B64-1C44-B2C0-0E45EE511DA5}"/>
              </a:ext>
            </a:extLst>
          </p:cNvPr>
          <p:cNvSpPr txBox="1"/>
          <p:nvPr/>
        </p:nvSpPr>
        <p:spPr>
          <a:xfrm>
            <a:off x="10884365" y="5766058"/>
            <a:ext cx="121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KMS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F2B723C-A49C-E24D-BAB6-34C27C3CA2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02852" y="6140053"/>
            <a:ext cx="473895" cy="47389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26ECF82-296E-6646-81B5-78AA21395ED0}"/>
              </a:ext>
            </a:extLst>
          </p:cNvPr>
          <p:cNvSpPr txBox="1"/>
          <p:nvPr/>
        </p:nvSpPr>
        <p:spPr>
          <a:xfrm>
            <a:off x="5867326" y="6229189"/>
            <a:ext cx="735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FF0EEFC-FA48-A64A-BD94-92AA645E87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54750" y="1975095"/>
            <a:ext cx="587355" cy="41665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121AF63-8078-B745-ABD2-52D05E08B958}"/>
              </a:ext>
            </a:extLst>
          </p:cNvPr>
          <p:cNvSpPr txBox="1"/>
          <p:nvPr/>
        </p:nvSpPr>
        <p:spPr>
          <a:xfrm>
            <a:off x="5528377" y="2145260"/>
            <a:ext cx="93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Public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F8E2451-439F-D344-B4E2-157F972D5EE0}"/>
              </a:ext>
            </a:extLst>
          </p:cNvPr>
          <p:cNvSpPr txBox="1"/>
          <p:nvPr/>
        </p:nvSpPr>
        <p:spPr>
          <a:xfrm>
            <a:off x="5543136" y="3881237"/>
            <a:ext cx="93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Private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98ADCE5-44F8-DD43-807E-E131407A4B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9691" y="3712951"/>
            <a:ext cx="587355" cy="4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227D-BB4F-1B41-B857-FE8DFD47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EKS – Worker node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D92E2-28C7-F740-B532-961C3A2C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08057" cy="4810356"/>
          </a:xfrm>
        </p:spPr>
        <p:txBody>
          <a:bodyPr/>
          <a:lstStyle/>
          <a:p>
            <a:r>
              <a:rPr lang="en-US" dirty="0"/>
              <a:t>Upgrade Autoscaling Group through a CICD Pipeline</a:t>
            </a:r>
          </a:p>
          <a:p>
            <a:r>
              <a:rPr lang="en-US" dirty="0"/>
              <a:t>Graceful rollout / termination of nodes</a:t>
            </a:r>
          </a:p>
          <a:p>
            <a:r>
              <a:rPr lang="en-US" dirty="0"/>
              <a:t>Graceful moving of </a:t>
            </a:r>
            <a:r>
              <a:rPr lang="en-US" dirty="0" err="1"/>
              <a:t>Statefulsets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B93C-723A-6649-B7A6-8B3610494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74" y="1690688"/>
            <a:ext cx="5401314" cy="49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227D-BB4F-1B41-B857-FE8DFD47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Kubernetes 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D92E2-28C7-F740-B532-961C3A2C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20325" cy="4810356"/>
          </a:xfrm>
        </p:spPr>
        <p:txBody>
          <a:bodyPr/>
          <a:lstStyle/>
          <a:p>
            <a:r>
              <a:rPr lang="en-US" dirty="0" err="1"/>
              <a:t>Velero</a:t>
            </a:r>
            <a:r>
              <a:rPr lang="en-US" dirty="0"/>
              <a:t> Project (formally </a:t>
            </a:r>
            <a:r>
              <a:rPr lang="en-US" dirty="0" err="1"/>
              <a:t>Heptio</a:t>
            </a:r>
            <a:r>
              <a:rPr lang="en-US" dirty="0"/>
              <a:t> Ark)</a:t>
            </a:r>
          </a:p>
          <a:p>
            <a:r>
              <a:rPr lang="en-US" dirty="0"/>
              <a:t>Backup Kafka and </a:t>
            </a:r>
            <a:r>
              <a:rPr lang="en-US" dirty="0" err="1"/>
              <a:t>Forgerock</a:t>
            </a:r>
            <a:r>
              <a:rPr lang="en-US" dirty="0"/>
              <a:t> namespaces</a:t>
            </a:r>
          </a:p>
          <a:p>
            <a:r>
              <a:rPr lang="en-US" dirty="0"/>
              <a:t>Persistent Volumes to S3 using </a:t>
            </a:r>
            <a:r>
              <a:rPr lang="en-US" dirty="0" err="1"/>
              <a:t>Restic</a:t>
            </a:r>
            <a:r>
              <a:rPr lang="en-US" dirty="0"/>
              <a:t> (cross region)</a:t>
            </a:r>
          </a:p>
          <a:p>
            <a:r>
              <a:rPr lang="en-US" dirty="0"/>
              <a:t>Scheduled backups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2737B-BF77-B746-A642-B2B4C4F69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0803"/>
            <a:ext cx="12192000" cy="9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227D-BB4F-1B41-B857-FE8DFD47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/ Certificate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D92E2-28C7-F740-B532-961C3A2C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20325" cy="4810356"/>
          </a:xfrm>
        </p:spPr>
        <p:txBody>
          <a:bodyPr/>
          <a:lstStyle/>
          <a:p>
            <a:r>
              <a:rPr lang="en-US" dirty="0"/>
              <a:t>KMS</a:t>
            </a:r>
          </a:p>
          <a:p>
            <a:r>
              <a:rPr lang="en-US" dirty="0"/>
              <a:t>AWS Private CA</a:t>
            </a:r>
          </a:p>
          <a:p>
            <a:r>
              <a:rPr lang="en-US" dirty="0" err="1"/>
              <a:t>Hashicorp</a:t>
            </a:r>
            <a:r>
              <a:rPr lang="en-US" dirty="0"/>
              <a:t> Vault – PKI Engine</a:t>
            </a:r>
          </a:p>
          <a:p>
            <a:endParaRPr lang="en-US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2923098C-0088-B841-82E3-C7CCBCDCA41E}"/>
              </a:ext>
            </a:extLst>
          </p:cNvPr>
          <p:cNvSpPr/>
          <p:nvPr/>
        </p:nvSpPr>
        <p:spPr>
          <a:xfrm>
            <a:off x="6200783" y="1825625"/>
            <a:ext cx="2369794" cy="11461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D3505-B4A4-534B-B15D-59D3EB1EDC49}"/>
              </a:ext>
            </a:extLst>
          </p:cNvPr>
          <p:cNvSpPr txBox="1"/>
          <p:nvPr/>
        </p:nvSpPr>
        <p:spPr>
          <a:xfrm>
            <a:off x="6529394" y="2171700"/>
            <a:ext cx="19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Offline Root CA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24B3FE53-7A6F-174D-BEC9-501544FB50A2}"/>
              </a:ext>
            </a:extLst>
          </p:cNvPr>
          <p:cNvSpPr/>
          <p:nvPr/>
        </p:nvSpPr>
        <p:spPr>
          <a:xfrm>
            <a:off x="6200783" y="3521075"/>
            <a:ext cx="2369794" cy="11461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93527-9370-D44D-9487-6F0726A2BEF7}"/>
              </a:ext>
            </a:extLst>
          </p:cNvPr>
          <p:cNvSpPr txBox="1"/>
          <p:nvPr/>
        </p:nvSpPr>
        <p:spPr>
          <a:xfrm>
            <a:off x="6457451" y="3779951"/>
            <a:ext cx="1900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Subordinate CA</a:t>
            </a:r>
          </a:p>
          <a:p>
            <a:pPr algn="ctr"/>
            <a:r>
              <a:rPr lang="en-US" dirty="0"/>
              <a:t>(Private CA)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CFF3BBCC-43D1-7746-B638-A9AC6C5EC311}"/>
              </a:ext>
            </a:extLst>
          </p:cNvPr>
          <p:cNvSpPr/>
          <p:nvPr/>
        </p:nvSpPr>
        <p:spPr>
          <a:xfrm>
            <a:off x="6200783" y="5255658"/>
            <a:ext cx="2369794" cy="11461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218D2-EF9A-144F-A0D7-8517C80BB8D9}"/>
              </a:ext>
            </a:extLst>
          </p:cNvPr>
          <p:cNvSpPr txBox="1"/>
          <p:nvPr/>
        </p:nvSpPr>
        <p:spPr>
          <a:xfrm>
            <a:off x="6457451" y="5643124"/>
            <a:ext cx="19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Certificate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3379D0-5A6A-CC49-ADE5-BF7CE2DBF9EA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7385680" y="2971800"/>
            <a:ext cx="0" cy="549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48977C-953B-E94E-B727-145DDE4D77A0}"/>
              </a:ext>
            </a:extLst>
          </p:cNvPr>
          <p:cNvCxnSpPr/>
          <p:nvPr/>
        </p:nvCxnSpPr>
        <p:spPr>
          <a:xfrm>
            <a:off x="7394244" y="4706383"/>
            <a:ext cx="0" cy="549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D5518-5897-194C-BFF3-F4552ECF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175" y="1690688"/>
            <a:ext cx="777253" cy="12646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63F7F0-24AD-594C-AF06-27EC1FA2AE49}"/>
              </a:ext>
            </a:extLst>
          </p:cNvPr>
          <p:cNvSpPr txBox="1"/>
          <p:nvPr/>
        </p:nvSpPr>
        <p:spPr>
          <a:xfrm>
            <a:off x="10501312" y="200024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Kafka Consumer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447FAA-ED68-DF41-9FCB-4998283E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034" y="5137151"/>
            <a:ext cx="777253" cy="12646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F917E6-8BB5-6C4B-8421-1615D0A157A8}"/>
              </a:ext>
            </a:extLst>
          </p:cNvPr>
          <p:cNvSpPr txBox="1"/>
          <p:nvPr/>
        </p:nvSpPr>
        <p:spPr>
          <a:xfrm>
            <a:off x="10454307" y="544670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Kafka</a:t>
            </a:r>
          </a:p>
          <a:p>
            <a:r>
              <a:rPr lang="en-US" dirty="0"/>
              <a:t>Broker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899B70-2BAD-4747-9A30-D9BDBE4EABC3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 flipH="1">
            <a:off x="10039661" y="2955370"/>
            <a:ext cx="4141" cy="2181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85A0EA3-3F69-5540-8592-A8471F95292C}"/>
              </a:ext>
            </a:extLst>
          </p:cNvPr>
          <p:cNvSpPr txBox="1"/>
          <p:nvPr/>
        </p:nvSpPr>
        <p:spPr>
          <a:xfrm>
            <a:off x="9786938" y="3914775"/>
            <a:ext cx="71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mTLS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077A25-819B-AD4E-8BBD-E3FAF422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534" y="3327704"/>
            <a:ext cx="901945" cy="133330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CA66FA-7957-9D4C-9DC4-3BBE20758B72}"/>
              </a:ext>
            </a:extLst>
          </p:cNvPr>
          <p:cNvCxnSpPr>
            <a:endCxn id="29" idx="0"/>
          </p:cNvCxnSpPr>
          <p:nvPr/>
        </p:nvCxnSpPr>
        <p:spPr>
          <a:xfrm>
            <a:off x="10428287" y="2646577"/>
            <a:ext cx="864220" cy="6811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6F84715-64CB-134B-8047-C5EAE88779C9}"/>
              </a:ext>
            </a:extLst>
          </p:cNvPr>
          <p:cNvSpPr txBox="1"/>
          <p:nvPr/>
        </p:nvSpPr>
        <p:spPr>
          <a:xfrm>
            <a:off x="10815633" y="2746592"/>
            <a:ext cx="107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TLS cert</a:t>
            </a:r>
          </a:p>
        </p:txBody>
      </p:sp>
    </p:spTree>
    <p:extLst>
      <p:ext uri="{BB962C8B-B14F-4D97-AF65-F5344CB8AC3E}">
        <p14:creationId xmlns:p14="http://schemas.microsoft.com/office/powerpoint/2010/main" val="183021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227D-BB4F-1B41-B857-FE8DFD47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2536825"/>
            <a:ext cx="105156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92092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8"/>
          <p:cNvSpPr txBox="1">
            <a:spLocks noGrp="1"/>
          </p:cNvSpPr>
          <p:nvPr>
            <p:ph type="title"/>
          </p:nvPr>
        </p:nvSpPr>
        <p:spPr>
          <a:xfrm>
            <a:off x="914400" y="694943"/>
            <a:ext cx="10363200" cy="609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 sz="1467" dirty="0"/>
              <a:t>Capabilities of our Open Data Platform</a:t>
            </a:r>
            <a:endParaRPr sz="1467" dirty="0"/>
          </a:p>
        </p:txBody>
      </p:sp>
      <p:sp>
        <p:nvSpPr>
          <p:cNvPr id="626" name="Google Shape;626;p88"/>
          <p:cNvSpPr txBox="1">
            <a:spLocks noGrp="1"/>
          </p:cNvSpPr>
          <p:nvPr>
            <p:ph type="body" idx="2"/>
          </p:nvPr>
        </p:nvSpPr>
        <p:spPr>
          <a:xfrm>
            <a:off x="914721" y="1304925"/>
            <a:ext cx="10362880" cy="7921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72000" rIns="0" bIns="0" rtlCol="0" anchor="t" anchorCtr="0">
            <a:noAutofit/>
          </a:bodyPr>
          <a:lstStyle/>
          <a:p>
            <a:pPr marL="0" indent="0"/>
            <a:r>
              <a:rPr lang="en-GB" sz="1333" dirty="0"/>
              <a:t>Our open data platform is deployed at a number of clients and can be hosted on any cloud provider or on-prem. The platform provides a large set of out-of-the-box capabilities.</a:t>
            </a:r>
            <a:endParaRPr sz="1333" dirty="0"/>
          </a:p>
        </p:txBody>
      </p:sp>
      <p:sp>
        <p:nvSpPr>
          <p:cNvPr id="670" name="Google Shape;670;p88"/>
          <p:cNvSpPr txBox="1">
            <a:spLocks noGrp="1"/>
          </p:cNvSpPr>
          <p:nvPr>
            <p:ph type="body" idx="1"/>
          </p:nvPr>
        </p:nvSpPr>
        <p:spPr>
          <a:xfrm>
            <a:off x="914971" y="441326"/>
            <a:ext cx="3236341" cy="250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en-GB" sz="1467"/>
              <a:t>Open Data Capabilities</a:t>
            </a:r>
            <a:endParaRPr sz="146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78D15-F596-BB4C-9632-94C872589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12" y="2044074"/>
            <a:ext cx="6444722" cy="4393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48D7B2-DC96-5A4D-AAE0-7AC480E07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331788"/>
            <a:ext cx="1917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09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2B18D-8E4F-1449-A99F-EB4BFEA9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Implementation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A280F-18B6-784D-BB84-F2A8646089F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4721" y="1304924"/>
            <a:ext cx="10362880" cy="469729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Account 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High Level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IAM / VPN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EKS – Managed Kubernetes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EKS Upgrades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EKS Backups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Certificate Management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36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28F8-2940-E540-B5AF-165648C0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Structure – AWS </a:t>
            </a:r>
            <a:r>
              <a:rPr lang="en-US" dirty="0" err="1"/>
              <a:t>Organisations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C9AC7-E9DB-2C48-AD2D-BD1F1BD67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52"/>
          <a:stretch/>
        </p:blipFill>
        <p:spPr>
          <a:xfrm>
            <a:off x="1871663" y="1322336"/>
            <a:ext cx="7129462" cy="55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90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4709D7-0C7D-9B4C-81AB-EB62C985C3A1}"/>
              </a:ext>
            </a:extLst>
          </p:cNvPr>
          <p:cNvSpPr/>
          <p:nvPr/>
        </p:nvSpPr>
        <p:spPr>
          <a:xfrm>
            <a:off x="9173524" y="1626064"/>
            <a:ext cx="2646948" cy="50099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C670A-B900-C345-8543-7F49F609AC77}"/>
              </a:ext>
            </a:extLst>
          </p:cNvPr>
          <p:cNvSpPr txBox="1"/>
          <p:nvPr/>
        </p:nvSpPr>
        <p:spPr>
          <a:xfrm>
            <a:off x="9803981" y="1603204"/>
            <a:ext cx="258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Shared Services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10136B-1D1D-524F-854F-932D2F6ADAD1}"/>
              </a:ext>
            </a:extLst>
          </p:cNvPr>
          <p:cNvSpPr/>
          <p:nvPr/>
        </p:nvSpPr>
        <p:spPr>
          <a:xfrm>
            <a:off x="9474314" y="2239675"/>
            <a:ext cx="2057400" cy="28153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2E867A-C0E0-404D-985D-D105EC5D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875" y="2055554"/>
            <a:ext cx="569892" cy="553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B6084-4FA6-524F-B49C-76CE3A347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587" y="3358612"/>
            <a:ext cx="618045" cy="818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0EF867-34F5-514E-B29E-AE3EA498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877" y="4441454"/>
            <a:ext cx="1691944" cy="421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8D946C-48A7-EB45-9BD3-C60EB0C75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194" y="3385593"/>
            <a:ext cx="585107" cy="86494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04E49B2-A418-5B4F-B0F1-99BD02F090AB}"/>
              </a:ext>
            </a:extLst>
          </p:cNvPr>
          <p:cNvSpPr/>
          <p:nvPr/>
        </p:nvSpPr>
        <p:spPr>
          <a:xfrm>
            <a:off x="4075745" y="1603206"/>
            <a:ext cx="4122630" cy="50756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3E9C79-DFE1-0C40-BEC6-4362251DA58A}"/>
              </a:ext>
            </a:extLst>
          </p:cNvPr>
          <p:cNvSpPr txBox="1"/>
          <p:nvPr/>
        </p:nvSpPr>
        <p:spPr>
          <a:xfrm>
            <a:off x="5527046" y="1603204"/>
            <a:ext cx="258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Application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99A17E1-7940-0741-99F4-534F31651FF1}"/>
              </a:ext>
            </a:extLst>
          </p:cNvPr>
          <p:cNvSpPr/>
          <p:nvPr/>
        </p:nvSpPr>
        <p:spPr>
          <a:xfrm>
            <a:off x="4449980" y="2173954"/>
            <a:ext cx="3448150" cy="142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3818D4-4733-514F-B6DF-B326C77E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801" y="1989832"/>
            <a:ext cx="569892" cy="553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60CA99-88E5-C44D-A31F-2A3FF8ED4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862" y="2213133"/>
            <a:ext cx="1103503" cy="455195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233FB3D-0A33-AD45-AA22-91BB045D40F4}"/>
              </a:ext>
            </a:extLst>
          </p:cNvPr>
          <p:cNvSpPr/>
          <p:nvPr/>
        </p:nvSpPr>
        <p:spPr>
          <a:xfrm>
            <a:off x="4449980" y="3886084"/>
            <a:ext cx="3448150" cy="2234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17742C-2DC4-9243-8E2D-1C122BCF7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21" y="3701964"/>
            <a:ext cx="569892" cy="553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9465D8-ECCC-8D4B-B016-0E87623C24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87" b="24802"/>
          <a:stretch/>
        </p:blipFill>
        <p:spPr>
          <a:xfrm>
            <a:off x="4827491" y="4532410"/>
            <a:ext cx="2622981" cy="4967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DCDCE2-9C34-5841-8CE8-C6266C23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369" y="5042869"/>
            <a:ext cx="1103503" cy="4551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71F39B-B509-AB44-BDFD-0E90891877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21" t="25526" r="13542" b="26181"/>
          <a:stretch/>
        </p:blipFill>
        <p:spPr>
          <a:xfrm>
            <a:off x="5160782" y="3009864"/>
            <a:ext cx="1394247" cy="575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6C7E1D-9A12-AF43-BA17-3EB62D3D2E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7193" y="2687170"/>
            <a:ext cx="1468936" cy="4107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F87464-2A42-9548-AF8C-6FC81FB1FB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9743" y="2214292"/>
            <a:ext cx="711200" cy="6737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6BA047-E16D-284F-8A38-3970D9AA2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2203" y="3977043"/>
            <a:ext cx="752556" cy="7129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6A864B4-9E2A-BF43-ABDB-EE522A481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7702" y="2833687"/>
            <a:ext cx="848895" cy="8488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C4B589-F683-3C4D-9745-FEE25807C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3002" y="5187851"/>
            <a:ext cx="848895" cy="848895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A3AEF0-C514-EC49-8F31-0FDF8811DFEA}"/>
              </a:ext>
            </a:extLst>
          </p:cNvPr>
          <p:cNvSpPr/>
          <p:nvPr/>
        </p:nvSpPr>
        <p:spPr>
          <a:xfrm>
            <a:off x="397574" y="1623162"/>
            <a:ext cx="2646948" cy="5055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A9DB8F-7B41-3C4D-B28F-70AD8763A800}"/>
              </a:ext>
            </a:extLst>
          </p:cNvPr>
          <p:cNvSpPr txBox="1"/>
          <p:nvPr/>
        </p:nvSpPr>
        <p:spPr>
          <a:xfrm>
            <a:off x="1116615" y="1651007"/>
            <a:ext cx="258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Databunker</a:t>
            </a:r>
            <a:endParaRPr lang="en-US" sz="1600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3D2E0AA-EA6B-444C-B140-F77B7F3DB4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294" y="2322886"/>
            <a:ext cx="1185748" cy="11488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99630F4-41AB-AA46-B894-C32325F44C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481" y="3882444"/>
            <a:ext cx="1697871" cy="861005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FFD8B0A-344D-5D49-A519-05F979308E30}"/>
              </a:ext>
            </a:extLst>
          </p:cNvPr>
          <p:cNvSpPr/>
          <p:nvPr/>
        </p:nvSpPr>
        <p:spPr>
          <a:xfrm>
            <a:off x="2034540" y="82295"/>
            <a:ext cx="8538209" cy="1335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5BCFF5-703A-C448-AD92-8916037F3F8A}"/>
              </a:ext>
            </a:extLst>
          </p:cNvPr>
          <p:cNvSpPr txBox="1"/>
          <p:nvPr/>
        </p:nvSpPr>
        <p:spPr>
          <a:xfrm>
            <a:off x="5746920" y="53720"/>
            <a:ext cx="5761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Root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7C56316-36E6-8B4D-840E-3ED67872A0F7}"/>
              </a:ext>
            </a:extLst>
          </p:cNvPr>
          <p:cNvSpPr/>
          <p:nvPr/>
        </p:nvSpPr>
        <p:spPr>
          <a:xfrm>
            <a:off x="5000014" y="704912"/>
            <a:ext cx="2123833" cy="667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AWS SSO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F364A02-BB2D-2D41-B0C5-C466E0EDD5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9315" y="271217"/>
            <a:ext cx="874815" cy="8821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4FD8BE5-F71C-6943-8D4D-4CA209E61C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6148" y="2962021"/>
            <a:ext cx="711200" cy="6737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167674-79E3-9841-9A2D-74B1834464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2682" y="3595704"/>
            <a:ext cx="848895" cy="848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7DF3A-652B-2042-9DC2-306677EBB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16395" y="2323051"/>
            <a:ext cx="772575" cy="7648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5E65D2-F800-5240-8BDE-044CF26304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90685" y="252573"/>
            <a:ext cx="818099" cy="81809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1DEA13-F45C-2E4C-8728-D5A755863D32}"/>
              </a:ext>
            </a:extLst>
          </p:cNvPr>
          <p:cNvSpPr txBox="1"/>
          <p:nvPr/>
        </p:nvSpPr>
        <p:spPr>
          <a:xfrm>
            <a:off x="8172159" y="1024792"/>
            <a:ext cx="184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AWS Client VPN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8C924F6-9529-CA41-89F0-4DC61B198FD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8192" t="20734" r="21656" b="18545"/>
          <a:stretch/>
        </p:blipFill>
        <p:spPr>
          <a:xfrm>
            <a:off x="9679196" y="5177781"/>
            <a:ext cx="594627" cy="6002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0040B41-BE93-AD4A-8C1C-10C8B130BC52}"/>
              </a:ext>
            </a:extLst>
          </p:cNvPr>
          <p:cNvSpPr txBox="1"/>
          <p:nvPr/>
        </p:nvSpPr>
        <p:spPr>
          <a:xfrm>
            <a:off x="9573801" y="5730527"/>
            <a:ext cx="12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AWS ECR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5874631-6090-5B4F-A0D9-94D85E3C96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5925" y="6160880"/>
            <a:ext cx="552443" cy="4751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716A55F-4727-DA41-B954-D422C4B8546F}"/>
              </a:ext>
            </a:extLst>
          </p:cNvPr>
          <p:cNvSpPr txBox="1"/>
          <p:nvPr/>
        </p:nvSpPr>
        <p:spPr>
          <a:xfrm>
            <a:off x="6874899" y="6158610"/>
            <a:ext cx="1142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AWS ACM</a:t>
            </a:r>
            <a:br>
              <a:rPr lang="en-US" sz="1400" dirty="0"/>
            </a:br>
            <a:r>
              <a:rPr lang="en-US" sz="1400" dirty="0"/>
              <a:t>Private CA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9006124-EED6-E24B-9C26-E240CBEEC7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21" t="25526" r="13542" b="26181"/>
          <a:stretch/>
        </p:blipFill>
        <p:spPr>
          <a:xfrm>
            <a:off x="4823336" y="5508166"/>
            <a:ext cx="1216739" cy="5019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DE8391-E3F0-DD4D-8117-474322425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81" y="5188227"/>
            <a:ext cx="585107" cy="8649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635DC0-1AE2-944D-A56F-713893DAF0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6011" y="3956472"/>
            <a:ext cx="1260451" cy="6617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305D2-7E28-5746-A52B-B3E7A283E1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11883" y="5116979"/>
            <a:ext cx="782374" cy="782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A1869-F208-A64F-A697-035596099950}"/>
              </a:ext>
            </a:extLst>
          </p:cNvPr>
          <p:cNvSpPr txBox="1"/>
          <p:nvPr/>
        </p:nvSpPr>
        <p:spPr>
          <a:xfrm>
            <a:off x="1451274" y="5812534"/>
            <a:ext cx="121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CB1EB0F-962E-C046-A339-28D6095064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36049" y="242418"/>
            <a:ext cx="782374" cy="78237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3F7C56F-F668-8245-BCF1-66DE58AF1FDC}"/>
              </a:ext>
            </a:extLst>
          </p:cNvPr>
          <p:cNvSpPr txBox="1"/>
          <p:nvPr/>
        </p:nvSpPr>
        <p:spPr>
          <a:xfrm>
            <a:off x="3875440" y="937973"/>
            <a:ext cx="121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3A36886-0396-2C49-B06A-D54D1118AB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44974" y="5070503"/>
            <a:ext cx="782374" cy="78237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1575942-9229-A741-B711-DB42C400F8A3}"/>
              </a:ext>
            </a:extLst>
          </p:cNvPr>
          <p:cNvSpPr txBox="1"/>
          <p:nvPr/>
        </p:nvSpPr>
        <p:spPr>
          <a:xfrm>
            <a:off x="10884365" y="5766058"/>
            <a:ext cx="121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D1D3F7C-C485-D641-898F-EB3FA2C6E2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25612" y="6140053"/>
            <a:ext cx="473895" cy="47389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1DC1482-449E-4648-A401-AB288BE17455}"/>
              </a:ext>
            </a:extLst>
          </p:cNvPr>
          <p:cNvSpPr txBox="1"/>
          <p:nvPr/>
        </p:nvSpPr>
        <p:spPr>
          <a:xfrm>
            <a:off x="5090086" y="6229189"/>
            <a:ext cx="735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EC2E4-34A2-A34B-AF0A-8DEDCD4F63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4427" y="1931021"/>
            <a:ext cx="587355" cy="416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FC407-2789-114D-A8F9-5A0B2066E839}"/>
              </a:ext>
            </a:extLst>
          </p:cNvPr>
          <p:cNvSpPr txBox="1"/>
          <p:nvPr/>
        </p:nvSpPr>
        <p:spPr>
          <a:xfrm>
            <a:off x="4783844" y="2130285"/>
            <a:ext cx="93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Public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BD27A73-73F0-1642-B004-C4F17CD10711}"/>
              </a:ext>
            </a:extLst>
          </p:cNvPr>
          <p:cNvSpPr txBox="1"/>
          <p:nvPr/>
        </p:nvSpPr>
        <p:spPr>
          <a:xfrm>
            <a:off x="4798603" y="3866262"/>
            <a:ext cx="93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Private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8C586A-98AB-1F42-8D3B-72F56F216EF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80984" y="5833576"/>
            <a:ext cx="437681" cy="5299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4E12A8-140E-BA46-B5D1-F3207DC8E64F}"/>
              </a:ext>
            </a:extLst>
          </p:cNvPr>
          <p:cNvSpPr txBox="1"/>
          <p:nvPr/>
        </p:nvSpPr>
        <p:spPr>
          <a:xfrm>
            <a:off x="10236742" y="6292923"/>
            <a:ext cx="935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Bastion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9831287-55AA-F44B-A6EE-6D07195357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6448" y="3725851"/>
            <a:ext cx="587355" cy="4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F86E-E3B3-F44C-AC08-280B3982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Access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B0ED-BEFF-BE46-92E9-A8552C00A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AWS Managed Active Directory</a:t>
            </a:r>
          </a:p>
          <a:p>
            <a:r>
              <a:rPr lang="en-US" dirty="0"/>
              <a:t>AWS Single Sign On (backed by AD)</a:t>
            </a:r>
          </a:p>
          <a:p>
            <a:endParaRPr lang="en-US" dirty="0"/>
          </a:p>
          <a:p>
            <a:r>
              <a:rPr lang="en-US" dirty="0"/>
              <a:t>No personal IAM users. All user authentication is through Active Directory (SSO, Bastions, Nexus, Vault), or SAML (SonarQube, </a:t>
            </a:r>
            <a:r>
              <a:rPr lang="en-US" dirty="0" err="1"/>
              <a:t>Buildkite</a:t>
            </a:r>
            <a:r>
              <a:rPr lang="en-US" dirty="0"/>
              <a:t>)</a:t>
            </a:r>
          </a:p>
          <a:p>
            <a:r>
              <a:rPr lang="en-US" dirty="0"/>
              <a:t>Possible to replace with existing AD Server if required</a:t>
            </a:r>
          </a:p>
          <a:p>
            <a:r>
              <a:rPr lang="en-US" dirty="0"/>
              <a:t>Need Windows instance for User management</a:t>
            </a:r>
          </a:p>
        </p:txBody>
      </p:sp>
    </p:spTree>
    <p:extLst>
      <p:ext uri="{BB962C8B-B14F-4D97-AF65-F5344CB8AC3E}">
        <p14:creationId xmlns:p14="http://schemas.microsoft.com/office/powerpoint/2010/main" val="353046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414D-2798-434A-960A-94590896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Single Sign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C79A-85E8-B945-B5FE-AFAEC89F0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Grant permissions to AWS Accounts by AD Group</a:t>
            </a:r>
          </a:p>
          <a:p>
            <a:r>
              <a:rPr lang="en-US" dirty="0"/>
              <a:t>AWS Console access and CLI Access</a:t>
            </a:r>
          </a:p>
          <a:p>
            <a:r>
              <a:rPr lang="en-US" dirty="0"/>
              <a:t>Integrate custom applications with SAML</a:t>
            </a:r>
          </a:p>
          <a:p>
            <a:r>
              <a:rPr lang="en-US" dirty="0"/>
              <a:t>Supports MFA (email), or through a RADIUS server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3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060AB7-373B-A241-82B1-3873E802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57" y="1"/>
            <a:ext cx="8290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0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F5D0-4318-B34C-B771-614824B1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Client VPN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4959D-6EEF-A942-AF4B-20EBAE169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VPN Service (No more managing EC2 instances with OpenVPN)</a:t>
            </a:r>
          </a:p>
          <a:p>
            <a:r>
              <a:rPr lang="en-US" dirty="0"/>
              <a:t>Integrates with Active Directory</a:t>
            </a:r>
          </a:p>
          <a:p>
            <a:r>
              <a:rPr lang="en-US" dirty="0"/>
              <a:t>Restrict CIDR range by Active Directory Group</a:t>
            </a:r>
          </a:p>
        </p:txBody>
      </p:sp>
    </p:spTree>
    <p:extLst>
      <p:ext uri="{BB962C8B-B14F-4D97-AF65-F5344CB8AC3E}">
        <p14:creationId xmlns:p14="http://schemas.microsoft.com/office/powerpoint/2010/main" val="3609727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9927</TotalTime>
  <Words>337</Words>
  <Application>Microsoft Macintosh PowerPoint</Application>
  <PresentationFormat>Widescreen</PresentationFormat>
  <Paragraphs>90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Play</vt:lpstr>
      <vt:lpstr>Verdana</vt:lpstr>
      <vt:lpstr>Office Theme</vt:lpstr>
      <vt:lpstr>Open Banking Platform Technical Deep Dive</vt:lpstr>
      <vt:lpstr>Capabilities of our Open Data Platform</vt:lpstr>
      <vt:lpstr>AWS Implementation</vt:lpstr>
      <vt:lpstr>Account Structure – AWS Organisations</vt:lpstr>
      <vt:lpstr>PowerPoint Presentation</vt:lpstr>
      <vt:lpstr>Identity Access Management</vt:lpstr>
      <vt:lpstr>AWS Single Sign On</vt:lpstr>
      <vt:lpstr>PowerPoint Presentation</vt:lpstr>
      <vt:lpstr>AWS Client VPN</vt:lpstr>
      <vt:lpstr>EKS – AWS “Managed” Kubernetes</vt:lpstr>
      <vt:lpstr>EKS – Worker node upgrades</vt:lpstr>
      <vt:lpstr>Kubernetes Backups</vt:lpstr>
      <vt:lpstr>Encryption / Certificate Management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Banking Platform Technical Deep Dive</dc:title>
  <dc:creator>Kandelaars, Michael</dc:creator>
  <cp:lastModifiedBy>Kandelaars, Michael</cp:lastModifiedBy>
  <cp:revision>22</cp:revision>
  <dcterms:created xsi:type="dcterms:W3CDTF">2019-08-14T23:33:49Z</dcterms:created>
  <dcterms:modified xsi:type="dcterms:W3CDTF">2019-09-02T12:41:46Z</dcterms:modified>
</cp:coreProperties>
</file>