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5" r:id="rId8"/>
    <p:sldId id="267" r:id="rId9"/>
    <p:sldId id="266" r:id="rId10"/>
    <p:sldId id="26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47" d="100"/>
          <a:sy n="47" d="100"/>
        </p:scale>
        <p:origin x="591" y="1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8213-D97F-4892-9C59-FB6BE01795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DD5B-EDD3-4BD7-9BB0-7586F22D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9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8213-D97F-4892-9C59-FB6BE01795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DD5B-EDD3-4BD7-9BB0-7586F22D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9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8213-D97F-4892-9C59-FB6BE01795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DD5B-EDD3-4BD7-9BB0-7586F22D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5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8213-D97F-4892-9C59-FB6BE01795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DD5B-EDD3-4BD7-9BB0-7586F22D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8213-D97F-4892-9C59-FB6BE01795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DD5B-EDD3-4BD7-9BB0-7586F22D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1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8213-D97F-4892-9C59-FB6BE01795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DD5B-EDD3-4BD7-9BB0-7586F22D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9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8213-D97F-4892-9C59-FB6BE01795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DD5B-EDD3-4BD7-9BB0-7586F22D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7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8213-D97F-4892-9C59-FB6BE01795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DD5B-EDD3-4BD7-9BB0-7586F22D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3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8213-D97F-4892-9C59-FB6BE01795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DD5B-EDD3-4BD7-9BB0-7586F22D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2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8213-D97F-4892-9C59-FB6BE01795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DD5B-EDD3-4BD7-9BB0-7586F22D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6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8213-D97F-4892-9C59-FB6BE01795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DD5B-EDD3-4BD7-9BB0-7586F22D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4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8213-D97F-4892-9C59-FB6BE01795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3DD5B-EDD3-4BD7-9BB0-7586F22D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3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-52552"/>
            <a:ext cx="12318124" cy="6987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7168" y="4637390"/>
            <a:ext cx="58017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BOSCH</a:t>
            </a:r>
            <a:r>
              <a:rPr lang="en-US" sz="4800" dirty="0">
                <a:solidFill>
                  <a:schemeClr val="bg1"/>
                </a:solidFill>
              </a:rPr>
              <a:t> owns the night</a:t>
            </a:r>
          </a:p>
          <a:p>
            <a:endParaRPr lang="en-US" sz="48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Steve Pennington, Chesapeake &amp; Midlantic Marketing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www.MidChes.com | steve@MidChes.com | 410.612.9640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62" y="-675819"/>
            <a:ext cx="40044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0166" y="1300300"/>
            <a:ext cx="3337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focus is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darkness totally visible</a:t>
            </a:r>
          </a:p>
        </p:txBody>
      </p:sp>
    </p:spTree>
    <p:extLst>
      <p:ext uri="{BB962C8B-B14F-4D97-AF65-F5344CB8AC3E}">
        <p14:creationId xmlns:p14="http://schemas.microsoft.com/office/powerpoint/2010/main" val="40679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-52552"/>
            <a:ext cx="12318124" cy="6987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5209" y="0"/>
            <a:ext cx="35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BOSCH</a:t>
            </a:r>
            <a:r>
              <a:rPr lang="en-US" sz="2800" dirty="0">
                <a:solidFill>
                  <a:schemeClr val="bg1"/>
                </a:solidFill>
              </a:rPr>
              <a:t> owns the night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-73061"/>
            <a:ext cx="7266502" cy="7007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07" y="20856"/>
            <a:ext cx="584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starlight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:: Bosch camera | usable image in near darkness</a:t>
            </a:r>
          </a:p>
        </p:txBody>
      </p:sp>
    </p:spTree>
    <p:extLst>
      <p:ext uri="{BB962C8B-B14F-4D97-AF65-F5344CB8AC3E}">
        <p14:creationId xmlns:p14="http://schemas.microsoft.com/office/powerpoint/2010/main" val="256429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-52552"/>
            <a:ext cx="12318124" cy="6987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7168" y="4637390"/>
            <a:ext cx="58017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BOSCH</a:t>
            </a:r>
            <a:r>
              <a:rPr lang="en-US" sz="4800" dirty="0">
                <a:solidFill>
                  <a:schemeClr val="bg1"/>
                </a:solidFill>
              </a:rPr>
              <a:t> owns the night</a:t>
            </a:r>
          </a:p>
          <a:p>
            <a:endParaRPr lang="en-US" sz="48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Steve Pennington, Chesapeake &amp; Midlantic Marketing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www.MidChes.com | steve@MidChes.com | 410.612.9640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62" y="-675819"/>
            <a:ext cx="40044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0166" y="1300300"/>
            <a:ext cx="3337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focus is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darkness totally visible</a:t>
            </a:r>
          </a:p>
        </p:txBody>
      </p:sp>
    </p:spTree>
    <p:extLst>
      <p:ext uri="{BB962C8B-B14F-4D97-AF65-F5344CB8AC3E}">
        <p14:creationId xmlns:p14="http://schemas.microsoft.com/office/powerpoint/2010/main" val="295691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-52552"/>
            <a:ext cx="12318124" cy="69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55209" y="0"/>
            <a:ext cx="35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BOSCH</a:t>
            </a:r>
            <a:r>
              <a:rPr lang="en-US" sz="2800" dirty="0">
                <a:solidFill>
                  <a:schemeClr val="bg1"/>
                </a:solidFill>
              </a:rPr>
              <a:t> owns the night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554" y="3429000"/>
            <a:ext cx="54482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starlight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stärˌlīt  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noun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light that comes from the stars.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As related to video surveillance: </a:t>
            </a:r>
          </a:p>
          <a:p>
            <a:r>
              <a:rPr lang="en-US" dirty="0">
                <a:solidFill>
                  <a:schemeClr val="bg1"/>
                </a:solidFill>
              </a:rPr>
              <a:t>A Bosch camera with the ability to make a usable image </a:t>
            </a:r>
          </a:p>
          <a:p>
            <a:r>
              <a:rPr lang="en-US" dirty="0">
                <a:solidFill>
                  <a:schemeClr val="bg1"/>
                </a:solidFill>
              </a:rPr>
              <a:t>in near darkness, also referred to as ‘starlight’</a:t>
            </a:r>
          </a:p>
        </p:txBody>
      </p:sp>
    </p:spTree>
    <p:extLst>
      <p:ext uri="{BB962C8B-B14F-4D97-AF65-F5344CB8AC3E}">
        <p14:creationId xmlns:p14="http://schemas.microsoft.com/office/powerpoint/2010/main" val="334170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-52552"/>
            <a:ext cx="12318124" cy="69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55209" y="0"/>
            <a:ext cx="35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BOSCH</a:t>
            </a:r>
            <a:r>
              <a:rPr lang="en-US" sz="2800" dirty="0">
                <a:solidFill>
                  <a:schemeClr val="bg1"/>
                </a:solidFill>
              </a:rPr>
              <a:t> owns the night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07" y="20856"/>
            <a:ext cx="584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starlight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:: </a:t>
            </a:r>
            <a:r>
              <a:rPr lang="en-US" dirty="0">
                <a:solidFill>
                  <a:schemeClr val="bg1"/>
                </a:solidFill>
              </a:rPr>
              <a:t>Bosch camera | usable image in near darkness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047" y="3037405"/>
            <a:ext cx="350903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BOSCH</a:t>
            </a:r>
            <a:r>
              <a:rPr lang="en-US" sz="2400" dirty="0">
                <a:solidFill>
                  <a:srgbClr val="FF0000"/>
                </a:solidFill>
              </a:rPr>
              <a:t> starlight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highlights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improved performance for 2016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resolution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body style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dynamic range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frame rate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video analytics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8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-52552"/>
            <a:ext cx="12318124" cy="69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55209" y="0"/>
            <a:ext cx="35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BOSCH</a:t>
            </a:r>
            <a:r>
              <a:rPr lang="en-US" sz="2800" dirty="0">
                <a:solidFill>
                  <a:schemeClr val="bg1"/>
                </a:solidFill>
              </a:rPr>
              <a:t> owns the night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06" y="2316163"/>
            <a:ext cx="78364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Improved performance for 2016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Back in 2012, Bosch introduced the world’s first starlight cameras.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Designed to give excellent images, even in the lowest light conditions.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Revolutionized the industry and created true 24/7 surveillance.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The latest sensor technology, combined with sophisticated noise suppression, results in full color images in the dark.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000" baseline="30000" dirty="0">
                <a:solidFill>
                  <a:schemeClr val="bg1"/>
                </a:solidFill>
              </a:rPr>
              <a:t>1</a:t>
            </a:r>
            <a:r>
              <a:rPr lang="en-US" sz="1000" dirty="0">
                <a:solidFill>
                  <a:schemeClr val="bg1"/>
                </a:solidFill>
              </a:rPr>
              <a:t>   DINION IP starlight 8000 MP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907" y="20856"/>
            <a:ext cx="584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starlight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:: </a:t>
            </a:r>
            <a:r>
              <a:rPr lang="en-US" dirty="0">
                <a:solidFill>
                  <a:schemeClr val="bg1"/>
                </a:solidFill>
              </a:rPr>
              <a:t>Bosch camera | usable image in near darkness</a:t>
            </a:r>
          </a:p>
        </p:txBody>
      </p:sp>
    </p:spTree>
    <p:extLst>
      <p:ext uri="{BB962C8B-B14F-4D97-AF65-F5344CB8AC3E}">
        <p14:creationId xmlns:p14="http://schemas.microsoft.com/office/powerpoint/2010/main" val="332899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-52552"/>
            <a:ext cx="12318124" cy="69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55209" y="0"/>
            <a:ext cx="35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BOSCH</a:t>
            </a:r>
            <a:r>
              <a:rPr lang="en-US" sz="2800" dirty="0">
                <a:solidFill>
                  <a:schemeClr val="bg1"/>
                </a:solidFill>
              </a:rPr>
              <a:t> owns the night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54" y="584171"/>
            <a:ext cx="2942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resolution 720p, 1080p, 5MP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cdn2.hubspot.net/hub/359395/file-1682490266-jpg/Camera_Resolution_Comparison_video_thumbn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3" y="1066692"/>
            <a:ext cx="11245641" cy="63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907" y="20856"/>
            <a:ext cx="584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starlight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:: </a:t>
            </a:r>
            <a:r>
              <a:rPr lang="en-US" dirty="0">
                <a:solidFill>
                  <a:schemeClr val="bg1"/>
                </a:solidFill>
              </a:rPr>
              <a:t>Bosch camera | usable image in near darkness</a:t>
            </a:r>
          </a:p>
        </p:txBody>
      </p:sp>
    </p:spTree>
    <p:extLst>
      <p:ext uri="{BB962C8B-B14F-4D97-AF65-F5344CB8AC3E}">
        <p14:creationId xmlns:p14="http://schemas.microsoft.com/office/powerpoint/2010/main" val="248170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-52552"/>
            <a:ext cx="12318124" cy="69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55209" y="0"/>
            <a:ext cx="35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BOSCH</a:t>
            </a:r>
            <a:r>
              <a:rPr lang="en-US" sz="2800" dirty="0">
                <a:solidFill>
                  <a:schemeClr val="bg1"/>
                </a:solidFill>
              </a:rPr>
              <a:t> owns the night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203" y="1769388"/>
            <a:ext cx="3829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MIC, </a:t>
            </a:r>
            <a:r>
              <a:rPr lang="en-US" b="1" dirty="0" err="1">
                <a:solidFill>
                  <a:srgbClr val="FF0000"/>
                </a:solidFill>
              </a:rPr>
              <a:t>AutoDome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FlexiDome</a:t>
            </a:r>
            <a:r>
              <a:rPr lang="en-US" b="1" dirty="0">
                <a:solidFill>
                  <a:srgbClr val="FF0000"/>
                </a:solidFill>
              </a:rPr>
              <a:t> or </a:t>
            </a:r>
            <a:r>
              <a:rPr lang="en-US" b="1" dirty="0" err="1">
                <a:solidFill>
                  <a:srgbClr val="FF0000"/>
                </a:solidFill>
              </a:rPr>
              <a:t>Dinion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07" y="20856"/>
            <a:ext cx="584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starlight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:: </a:t>
            </a:r>
            <a:r>
              <a:rPr lang="en-US" dirty="0">
                <a:solidFill>
                  <a:schemeClr val="bg1"/>
                </a:solidFill>
              </a:rPr>
              <a:t>Bosch camera | usable image in near darkness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54" y="2332220"/>
            <a:ext cx="2869242" cy="37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4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-52552"/>
            <a:ext cx="12318124" cy="69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55209" y="0"/>
            <a:ext cx="35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BOSCH</a:t>
            </a:r>
            <a:r>
              <a:rPr lang="en-US" sz="2800" dirty="0">
                <a:solidFill>
                  <a:schemeClr val="bg1"/>
                </a:solidFill>
              </a:rPr>
              <a:t> owns the night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07" y="668512"/>
            <a:ext cx="278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dynamic range up to 120db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907" y="20856"/>
            <a:ext cx="584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starlight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:: </a:t>
            </a:r>
            <a:r>
              <a:rPr lang="en-US" dirty="0">
                <a:solidFill>
                  <a:schemeClr val="bg1"/>
                </a:solidFill>
              </a:rPr>
              <a:t>Bosch camera | usable image in near darkness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07" y="1041686"/>
            <a:ext cx="1210626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The latest sensor technology, combined with sophisticated noise suppression, results in a light sensitivity of 0.00825 lux in color and 0.00275 lux in monochrome</a:t>
            </a:r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This enables starlight cameras to produce full color images in the dark beyond the point where other cameras have switched to monochrome.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000" baseline="30000" dirty="0">
                <a:solidFill>
                  <a:schemeClr val="bg1"/>
                </a:solidFill>
              </a:rPr>
              <a:t>1</a:t>
            </a:r>
            <a:r>
              <a:rPr lang="en-US" sz="1000" dirty="0">
                <a:solidFill>
                  <a:schemeClr val="bg1"/>
                </a:solidFill>
              </a:rPr>
              <a:t>   DINION IP starlight 8000 MP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4" y="1877800"/>
            <a:ext cx="11899840" cy="4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8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-52552"/>
            <a:ext cx="12318124" cy="69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55209" y="0"/>
            <a:ext cx="35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BOSCH</a:t>
            </a:r>
            <a:r>
              <a:rPr lang="en-US" sz="2800" dirty="0">
                <a:solidFill>
                  <a:schemeClr val="bg1"/>
                </a:solidFill>
              </a:rPr>
              <a:t> owns the night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07" y="660956"/>
            <a:ext cx="383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frame rate up to 60 frames per second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907" y="20856"/>
            <a:ext cx="584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starlight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:: </a:t>
            </a:r>
            <a:r>
              <a:rPr lang="en-US" dirty="0">
                <a:solidFill>
                  <a:schemeClr val="bg1"/>
                </a:solidFill>
              </a:rPr>
              <a:t>Bosch camera | usable image in near darkness</a:t>
            </a:r>
          </a:p>
        </p:txBody>
      </p:sp>
      <p:pic>
        <p:nvPicPr>
          <p:cNvPr id="2050" name="Picture 2" descr="http://www.casinonewsdaily.com/wp-content/uploads/guides/illustrations/roulette/basics/roulette-whe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31" y="1208723"/>
            <a:ext cx="8698538" cy="545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9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2" y="-52552"/>
            <a:ext cx="12318124" cy="69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55209" y="0"/>
            <a:ext cx="35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BOSCH</a:t>
            </a:r>
            <a:r>
              <a:rPr lang="en-US" sz="2800" dirty="0">
                <a:solidFill>
                  <a:schemeClr val="bg1"/>
                </a:solidFill>
              </a:rPr>
              <a:t> owns the night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805" y="753160"/>
            <a:ext cx="2736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video analytics at the edge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07" y="20856"/>
            <a:ext cx="584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starlight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:: </a:t>
            </a:r>
            <a:r>
              <a:rPr lang="en-US" dirty="0">
                <a:solidFill>
                  <a:schemeClr val="bg1"/>
                </a:solidFill>
              </a:rPr>
              <a:t>Bosch camera | usable image in near darkness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97" y="1197417"/>
            <a:ext cx="11748970" cy="55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07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376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Golueke</dc:creator>
  <cp:lastModifiedBy>Matt Golueke</cp:lastModifiedBy>
  <cp:revision>36</cp:revision>
  <dcterms:created xsi:type="dcterms:W3CDTF">2016-05-04T17:26:33Z</dcterms:created>
  <dcterms:modified xsi:type="dcterms:W3CDTF">2016-05-13T18:25:50Z</dcterms:modified>
</cp:coreProperties>
</file>