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3"/>
  </p:notesMasterIdLst>
  <p:sldIdLst>
    <p:sldId id="678" r:id="rId6"/>
    <p:sldId id="670" r:id="rId7"/>
    <p:sldId id="672" r:id="rId8"/>
    <p:sldId id="673" r:id="rId9"/>
    <p:sldId id="671" r:id="rId10"/>
    <p:sldId id="656" r:id="rId11"/>
    <p:sldId id="674" r:id="rId12"/>
    <p:sldId id="675" r:id="rId13"/>
    <p:sldId id="676" r:id="rId14"/>
    <p:sldId id="569" r:id="rId15"/>
    <p:sldId id="653" r:id="rId16"/>
    <p:sldId id="645" r:id="rId17"/>
    <p:sldId id="658" r:id="rId18"/>
    <p:sldId id="657" r:id="rId19"/>
    <p:sldId id="651" r:id="rId20"/>
    <p:sldId id="662" r:id="rId21"/>
    <p:sldId id="664" r:id="rId22"/>
    <p:sldId id="649" r:id="rId23"/>
    <p:sldId id="654" r:id="rId24"/>
    <p:sldId id="660" r:id="rId25"/>
    <p:sldId id="665" r:id="rId26"/>
    <p:sldId id="666" r:id="rId27"/>
    <p:sldId id="669" r:id="rId28"/>
    <p:sldId id="648" r:id="rId29"/>
    <p:sldId id="677" r:id="rId30"/>
    <p:sldId id="667" r:id="rId31"/>
    <p:sldId id="566"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mmy Palatsoukas" initials="JP" lastIdx="8" clrIdx="0"/>
  <p:cmAuthor id="1" name="Erick Ceresato" initials="E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18" autoAdjust="0"/>
    <p:restoredTop sz="81156" autoAdjust="0"/>
  </p:normalViewPr>
  <p:slideViewPr>
    <p:cSldViewPr snapToGrid="0" snapToObjects="1">
      <p:cViewPr varScale="1">
        <p:scale>
          <a:sx n="62" d="100"/>
          <a:sy n="62" d="100"/>
        </p:scale>
        <p:origin x="48" y="379"/>
      </p:cViewPr>
      <p:guideLst>
        <p:guide orient="horz" pos="1620"/>
        <p:guide pos="2880"/>
      </p:guideLst>
    </p:cSldViewPr>
  </p:slideViewPr>
  <p:outlineViewPr>
    <p:cViewPr>
      <p:scale>
        <a:sx n="33" d="100"/>
        <a:sy n="33" d="100"/>
      </p:scale>
      <p:origin x="0" y="202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8FEB54-081D-8749-A5F3-C146B345204C}" type="datetimeFigureOut">
              <a:rPr lang="en-US" smtClean="0"/>
              <a:t>2/17/2016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C5701E-0944-A446-B19E-96C0CAD6313C}" type="slidenum">
              <a:rPr lang="en-US" smtClean="0"/>
              <a:t>‹#›</a:t>
            </a:fld>
            <a:endParaRPr lang="en-US" dirty="0"/>
          </a:p>
        </p:txBody>
      </p:sp>
    </p:spTree>
    <p:extLst>
      <p:ext uri="{BB962C8B-B14F-4D97-AF65-F5344CB8AC3E}">
        <p14:creationId xmlns:p14="http://schemas.microsoft.com/office/powerpoint/2010/main" val="28951091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Identity_provider"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Claims-based_identity" TargetMode="External"/><Relationship Id="rId5" Type="http://schemas.openxmlformats.org/officeDocument/2006/relationships/hyperlink" Target="https://en.wikipedia.org/wiki/Software_token" TargetMode="External"/><Relationship Id="rId4" Type="http://schemas.openxmlformats.org/officeDocument/2006/relationships/hyperlink" Target="https://en.wikipedia.org/wiki/Security_tok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18E4E-AF30-1F4D-969A-B8F56FC7CE30}" type="slidenum">
              <a:rPr lang="fr-CA" smtClean="0"/>
              <a:pPr/>
              <a:t>3</a:t>
            </a:fld>
            <a:endParaRPr lang="fr-CA" dirty="0"/>
          </a:p>
        </p:txBody>
      </p:sp>
    </p:spTree>
    <p:extLst>
      <p:ext uri="{BB962C8B-B14F-4D97-AF65-F5344CB8AC3E}">
        <p14:creationId xmlns:p14="http://schemas.microsoft.com/office/powerpoint/2010/main" val="375401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18E4E-AF30-1F4D-969A-B8F56FC7CE30}" type="slidenum">
              <a:rPr lang="fr-CA" smtClean="0"/>
              <a:pPr/>
              <a:t>8</a:t>
            </a:fld>
            <a:endParaRPr lang="fr-CA" dirty="0"/>
          </a:p>
        </p:txBody>
      </p:sp>
    </p:spTree>
    <p:extLst>
      <p:ext uri="{BB962C8B-B14F-4D97-AF65-F5344CB8AC3E}">
        <p14:creationId xmlns:p14="http://schemas.microsoft.com/office/powerpoint/2010/main" val="637784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5BABF7-6486-6345-8041-5D1C66A551E1}" type="slidenum">
              <a:rPr lang="fr-CA" smtClean="0"/>
              <a:pPr/>
              <a:t>9</a:t>
            </a:fld>
            <a:endParaRPr lang="fr-CA" dirty="0"/>
          </a:p>
        </p:txBody>
      </p:sp>
    </p:spTree>
    <p:extLst>
      <p:ext uri="{BB962C8B-B14F-4D97-AF65-F5344CB8AC3E}">
        <p14:creationId xmlns:p14="http://schemas.microsoft.com/office/powerpoint/2010/main" val="297494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18E4E-AF30-1F4D-969A-B8F56FC7CE30}" type="slidenum">
              <a:rPr lang="fr-CA" smtClean="0"/>
              <a:pPr/>
              <a:t>20</a:t>
            </a:fld>
            <a:endParaRPr lang="fr-CA" dirty="0"/>
          </a:p>
        </p:txBody>
      </p:sp>
    </p:spTree>
    <p:extLst>
      <p:ext uri="{BB962C8B-B14F-4D97-AF65-F5344CB8AC3E}">
        <p14:creationId xmlns:p14="http://schemas.microsoft.com/office/powerpoint/2010/main" val="95512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dirty="0" smtClean="0">
                <a:solidFill>
                  <a:schemeClr val="tx1"/>
                </a:solidFill>
                <a:effectLst/>
                <a:latin typeface="+mn-lt"/>
                <a:ea typeface="+mn-ea"/>
                <a:cs typeface="+mn-cs"/>
              </a:rPr>
              <a:t>Transport Layer Security (</a:t>
            </a:r>
            <a:r>
              <a:rPr lang="en-CA" sz="1200" b="1" kern="1200" dirty="0" smtClean="0">
                <a:solidFill>
                  <a:schemeClr val="tx1"/>
                </a:solidFill>
                <a:effectLst/>
                <a:latin typeface="+mn-lt"/>
                <a:ea typeface="+mn-ea"/>
                <a:cs typeface="+mn-cs"/>
              </a:rPr>
              <a:t>TLS</a:t>
            </a:r>
            <a:r>
              <a:rPr lang="en-CA" sz="1200" b="0" kern="1200" dirty="0" smtClean="0">
                <a:solidFill>
                  <a:schemeClr val="tx1"/>
                </a:solidFill>
                <a:effectLst/>
                <a:latin typeface="+mn-lt"/>
                <a:ea typeface="+mn-ea"/>
                <a:cs typeface="+mn-cs"/>
              </a:rPr>
              <a:t>) and its predecessor, Secure Sockets Layer (SSL), both of which are frequently referred to as 'SSL', are cryptographic protocols designed to provide communications security over a computer network.</a:t>
            </a:r>
          </a:p>
          <a:p>
            <a:endParaRPr lang="en-CA" sz="1200" b="0" kern="1200" dirty="0" smtClean="0">
              <a:solidFill>
                <a:schemeClr val="tx1"/>
              </a:solidFill>
              <a:effectLst/>
              <a:latin typeface="+mn-lt"/>
              <a:ea typeface="+mn-ea"/>
              <a:cs typeface="+mn-cs"/>
            </a:endParaRPr>
          </a:p>
          <a:p>
            <a:r>
              <a:rPr lang="en-US" dirty="0" smtClean="0">
                <a:effectLst/>
              </a:rPr>
              <a:t>A </a:t>
            </a:r>
            <a:r>
              <a:rPr lang="en-US" b="1" dirty="0" smtClean="0">
                <a:effectLst/>
              </a:rPr>
              <a:t>Security Token Service (STS)</a:t>
            </a:r>
            <a:r>
              <a:rPr lang="en-US" dirty="0" smtClean="0">
                <a:effectLst/>
              </a:rPr>
              <a:t> is a software based </a:t>
            </a:r>
            <a:r>
              <a:rPr lang="en-US" dirty="0" smtClean="0">
                <a:effectLst/>
                <a:hlinkClick r:id="rId3" tooltip="Identity provider"/>
              </a:rPr>
              <a:t>identity provider</a:t>
            </a:r>
            <a:r>
              <a:rPr lang="en-US" dirty="0" smtClean="0">
                <a:effectLst/>
              </a:rPr>
              <a:t> responsible for issuing </a:t>
            </a:r>
            <a:r>
              <a:rPr lang="en-US" dirty="0" smtClean="0">
                <a:effectLst/>
                <a:hlinkClick r:id="rId4" tooltip="Security token"/>
              </a:rPr>
              <a:t>security tokens</a:t>
            </a:r>
            <a:r>
              <a:rPr lang="en-US" dirty="0" smtClean="0">
                <a:effectLst/>
              </a:rPr>
              <a:t>, especially </a:t>
            </a:r>
            <a:r>
              <a:rPr lang="en-US" dirty="0" smtClean="0">
                <a:effectLst/>
                <a:hlinkClick r:id="rId5" tooltip="Software token"/>
              </a:rPr>
              <a:t>software tokens</a:t>
            </a:r>
            <a:r>
              <a:rPr lang="en-US" dirty="0" smtClean="0">
                <a:effectLst/>
              </a:rPr>
              <a:t>, as part of a </a:t>
            </a:r>
            <a:r>
              <a:rPr lang="en-US" dirty="0" smtClean="0">
                <a:effectLst/>
                <a:hlinkClick r:id="rId6" tooltip="Claims-based identity"/>
              </a:rPr>
              <a:t>claims-based identity</a:t>
            </a:r>
            <a:r>
              <a:rPr lang="en-US" dirty="0" smtClean="0">
                <a:effectLst/>
              </a:rPr>
              <a:t> system</a:t>
            </a:r>
          </a:p>
          <a:p>
            <a:endParaRPr lang="en-US" dirty="0" smtClean="0">
              <a:effectLst/>
            </a:endParaRPr>
          </a:p>
          <a:p>
            <a:r>
              <a:rPr lang="en-US" dirty="0" smtClean="0">
                <a:effectLst/>
              </a:rPr>
              <a:t>Video</a:t>
            </a:r>
            <a:r>
              <a:rPr lang="en-US" baseline="0" dirty="0" smtClean="0">
                <a:effectLst/>
              </a:rPr>
              <a:t> is encrypted in AES-256 and the key stream is encrypted with RSA-2048 (or whatever provide as the certificate)</a:t>
            </a:r>
            <a:endParaRPr lang="en-US" dirty="0">
              <a:effectLst/>
            </a:endParaRPr>
          </a:p>
        </p:txBody>
      </p:sp>
      <p:sp>
        <p:nvSpPr>
          <p:cNvPr id="4" name="Slide Number Placeholder 3"/>
          <p:cNvSpPr>
            <a:spLocks noGrp="1"/>
          </p:cNvSpPr>
          <p:nvPr>
            <p:ph type="sldNum" sz="quarter" idx="10"/>
          </p:nvPr>
        </p:nvSpPr>
        <p:spPr/>
        <p:txBody>
          <a:bodyPr/>
          <a:lstStyle/>
          <a:p>
            <a:fld id="{8A5BABF7-6486-6345-8041-5D1C66A551E1}" type="slidenum">
              <a:rPr lang="fr-CA" smtClean="0"/>
              <a:pPr/>
              <a:t>24</a:t>
            </a:fld>
            <a:endParaRPr lang="fr-CA" dirty="0"/>
          </a:p>
        </p:txBody>
      </p:sp>
    </p:spTree>
    <p:extLst>
      <p:ext uri="{BB962C8B-B14F-4D97-AF65-F5344CB8AC3E}">
        <p14:creationId xmlns:p14="http://schemas.microsoft.com/office/powerpoint/2010/main" val="2188593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13" name="Rectangle 12"/>
          <p:cNvSpPr/>
          <p:nvPr userDrawn="1"/>
        </p:nvSpPr>
        <p:spPr>
          <a:xfrm>
            <a:off x="0" y="4584258"/>
            <a:ext cx="9144000" cy="559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Segoe UI"/>
              </a:rPr>
              <a:t>        </a:t>
            </a:r>
          </a:p>
        </p:txBody>
      </p:sp>
      <p:sp>
        <p:nvSpPr>
          <p:cNvPr id="2" name="Titre 1"/>
          <p:cNvSpPr>
            <a:spLocks noGrp="1"/>
          </p:cNvSpPr>
          <p:nvPr>
            <p:ph type="title"/>
          </p:nvPr>
        </p:nvSpPr>
        <p:spPr>
          <a:xfrm>
            <a:off x="338328" y="940594"/>
            <a:ext cx="7905220" cy="1021556"/>
          </a:xfrm>
        </p:spPr>
        <p:txBody>
          <a:bodyPr anchor="b"/>
          <a:lstStyle>
            <a:lvl1pPr algn="l">
              <a:defRPr sz="4000" b="0" cap="all"/>
            </a:lvl1pPr>
          </a:lstStyle>
          <a:p>
            <a:r>
              <a:rPr lang="en-US" noProof="0" dirty="0" smtClean="0"/>
              <a:t>Click to edit Master title style</a:t>
            </a:r>
            <a:endParaRPr lang="en-CA" noProof="0" dirty="0"/>
          </a:p>
        </p:txBody>
      </p:sp>
      <p:sp>
        <p:nvSpPr>
          <p:cNvPr id="3" name="Espace réservé du texte 2"/>
          <p:cNvSpPr>
            <a:spLocks noGrp="1"/>
          </p:cNvSpPr>
          <p:nvPr>
            <p:ph type="body" idx="1"/>
          </p:nvPr>
        </p:nvSpPr>
        <p:spPr>
          <a:xfrm>
            <a:off x="338328" y="2083540"/>
            <a:ext cx="7905220" cy="654050"/>
          </a:xfrm>
        </p:spPr>
        <p:txBody>
          <a:bodyPr anchor="t"/>
          <a:lstStyle>
            <a:lvl1pPr marL="0" indent="0" algn="l">
              <a:lnSpc>
                <a:spcPct val="110000"/>
              </a:lnSpc>
              <a:spcAft>
                <a:spcPts val="0"/>
              </a:spcAft>
              <a:buNone/>
              <a:defRPr sz="1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smtClean="0"/>
              <a:t>Click to edit Master text styles</a:t>
            </a:r>
          </a:p>
        </p:txBody>
      </p:sp>
      <p:sp>
        <p:nvSpPr>
          <p:cNvPr id="15" name="ZoneTexte 14"/>
          <p:cNvSpPr txBox="1"/>
          <p:nvPr userDrawn="1"/>
        </p:nvSpPr>
        <p:spPr>
          <a:xfrm>
            <a:off x="860428" y="4698631"/>
            <a:ext cx="1392764" cy="274320"/>
          </a:xfrm>
          <a:prstGeom prst="rect">
            <a:avLst/>
          </a:prstGeom>
          <a:noFill/>
        </p:spPr>
        <p:txBody>
          <a:bodyPr wrap="square" rtlCol="0" anchor="ctr">
            <a:noAutofit/>
          </a:bodyPr>
          <a:lstStyle/>
          <a:p>
            <a:r>
              <a:rPr lang="en-CA" sz="900" dirty="0">
                <a:solidFill>
                  <a:srgbClr val="717272"/>
                </a:solidFill>
                <a:latin typeface="Segoe UI"/>
                <a:cs typeface="Segoe UI"/>
              </a:rPr>
              <a:t>© </a:t>
            </a:r>
            <a:r>
              <a:rPr lang="en-CA" sz="900" dirty="0" smtClean="0">
                <a:solidFill>
                  <a:srgbClr val="717272"/>
                </a:solidFill>
                <a:latin typeface="Segoe UI"/>
                <a:cs typeface="Segoe UI"/>
              </a:rPr>
              <a:t>2015 </a:t>
            </a:r>
            <a:r>
              <a:rPr lang="en-CA" sz="900" dirty="0">
                <a:solidFill>
                  <a:srgbClr val="717272"/>
                </a:solidFill>
                <a:latin typeface="Segoe UI"/>
                <a:cs typeface="Segoe UI"/>
              </a:rPr>
              <a:t>Genetec Inc.</a:t>
            </a:r>
          </a:p>
        </p:txBody>
      </p:sp>
      <p:cxnSp>
        <p:nvCxnSpPr>
          <p:cNvPr id="16" name="Connecteur droit 15"/>
          <p:cNvCxnSpPr/>
          <p:nvPr userDrawn="1"/>
        </p:nvCxnSpPr>
        <p:spPr>
          <a:xfrm rot="5400000">
            <a:off x="679483" y="4835791"/>
            <a:ext cx="207366" cy="0"/>
          </a:xfrm>
          <a:prstGeom prst="line">
            <a:avLst/>
          </a:prstGeom>
          <a:ln w="635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a:xfrm>
            <a:off x="317515" y="4698870"/>
            <a:ext cx="438475" cy="273844"/>
          </a:xfrm>
          <a:prstGeom prst="rect">
            <a:avLst/>
          </a:prstGeom>
        </p:spPr>
        <p:txBody>
          <a:bodyPr/>
          <a:lstStyle/>
          <a:p>
            <a:fld id="{0B6352C0-A9CA-B545-A438-FD1342207464}" type="slidenum">
              <a:rPr lang="en-CA" smtClean="0"/>
              <a:pPr/>
              <a:t>‹#›</a:t>
            </a:fld>
            <a:endParaRPr lang="en-CA" dirty="0"/>
          </a:p>
        </p:txBody>
      </p:sp>
      <p:pic>
        <p:nvPicPr>
          <p:cNvPr id="4" name="Picture 3" descr="Logo_Genetec_RGB_sm_trans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814" y="4731700"/>
            <a:ext cx="811567" cy="212670"/>
          </a:xfrm>
          <a:prstGeom prst="rect">
            <a:avLst/>
          </a:prstGeom>
        </p:spPr>
      </p:pic>
    </p:spTree>
    <p:extLst>
      <p:ext uri="{BB962C8B-B14F-4D97-AF65-F5344CB8AC3E}">
        <p14:creationId xmlns:p14="http://schemas.microsoft.com/office/powerpoint/2010/main" val="1983105554"/>
      </p:ext>
    </p:extLst>
  </p:cSld>
  <p:clrMapOvr>
    <a:masterClrMapping/>
  </p:clrMapOvr>
  <p:transition spd="slow">
    <p:pu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Corporate 0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itre 1"/>
          <p:cNvSpPr>
            <a:spLocks noGrp="1"/>
          </p:cNvSpPr>
          <p:nvPr>
            <p:ph type="ctrTitle"/>
          </p:nvPr>
        </p:nvSpPr>
        <p:spPr>
          <a:xfrm>
            <a:off x="338328" y="1188154"/>
            <a:ext cx="4881744" cy="1102519"/>
          </a:xfrm>
        </p:spPr>
        <p:txBody>
          <a:bodyPr/>
          <a:lstStyle>
            <a:lvl1pPr>
              <a:lnSpc>
                <a:spcPct val="80000"/>
              </a:lnSpc>
              <a:defRPr sz="4200">
                <a:latin typeface="+mj-lt"/>
              </a:defRPr>
            </a:lvl1pPr>
          </a:lstStyle>
          <a:p>
            <a:r>
              <a:rPr lang="en-CA" noProof="0" dirty="0" smtClean="0"/>
              <a:t>Click to edit Master title style</a:t>
            </a:r>
            <a:endParaRPr lang="en-CA" noProof="0" dirty="0"/>
          </a:p>
        </p:txBody>
      </p:sp>
      <p:sp>
        <p:nvSpPr>
          <p:cNvPr id="11" name="Sous-titre 2"/>
          <p:cNvSpPr>
            <a:spLocks noGrp="1"/>
          </p:cNvSpPr>
          <p:nvPr>
            <p:ph type="subTitle" idx="1"/>
          </p:nvPr>
        </p:nvSpPr>
        <p:spPr>
          <a:xfrm>
            <a:off x="338328" y="3223955"/>
            <a:ext cx="4391527" cy="500315"/>
          </a:xfrm>
        </p:spPr>
        <p:txBody>
          <a:bodyPr anchor="b"/>
          <a:lstStyle>
            <a:lvl1pPr marL="0" indent="0" algn="l">
              <a:lnSpc>
                <a:spcPct val="90000"/>
              </a:lnSpc>
              <a:spcAft>
                <a:spcPts val="0"/>
              </a:spcAft>
              <a:buNone/>
              <a:defRPr cap="none">
                <a:solidFill>
                  <a:schemeClr val="accent6"/>
                </a:solidFill>
                <a:latin typeface="Segoe UI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smtClean="0"/>
              <a:t>Click to edit Master subtitle style</a:t>
            </a:r>
            <a:endParaRPr lang="en-CA" noProof="0" dirty="0"/>
          </a:p>
        </p:txBody>
      </p:sp>
      <p:sp>
        <p:nvSpPr>
          <p:cNvPr id="12" name="Espace réservé de la date 3"/>
          <p:cNvSpPr>
            <a:spLocks noGrp="1"/>
          </p:cNvSpPr>
          <p:nvPr>
            <p:ph type="dt" sz="half" idx="10"/>
          </p:nvPr>
        </p:nvSpPr>
        <p:spPr>
          <a:xfrm>
            <a:off x="338328" y="4159659"/>
            <a:ext cx="2133600" cy="273844"/>
          </a:xfrm>
          <a:prstGeom prst="rect">
            <a:avLst/>
          </a:prstGeom>
        </p:spPr>
        <p:txBody>
          <a:bodyPr/>
          <a:lstStyle>
            <a:lvl1pPr>
              <a:defRPr>
                <a:latin typeface="+mj-lt"/>
              </a:defRPr>
            </a:lvl1pPr>
          </a:lstStyle>
          <a:p>
            <a:fld id="{48607794-C21D-4242-B520-89CD815BF3E9}" type="datetime1">
              <a:rPr lang="en-US" smtClean="0"/>
              <a:t>2/17/2016</a:t>
            </a:fld>
            <a:endParaRPr lang="en-CA" dirty="0"/>
          </a:p>
        </p:txBody>
      </p:sp>
      <p:sp>
        <p:nvSpPr>
          <p:cNvPr id="14" name="Espace réservé du pied de page 4"/>
          <p:cNvSpPr>
            <a:spLocks noGrp="1"/>
          </p:cNvSpPr>
          <p:nvPr>
            <p:ph type="ftr" sz="quarter" idx="11"/>
          </p:nvPr>
        </p:nvSpPr>
        <p:spPr>
          <a:xfrm>
            <a:off x="1428750" y="4700016"/>
            <a:ext cx="1920239" cy="273844"/>
          </a:xfrm>
          <a:prstGeom prst="rect">
            <a:avLst/>
          </a:prstGeom>
        </p:spPr>
        <p:txBody>
          <a:bodyPr/>
          <a:lstStyle>
            <a:lvl1pPr algn="l">
              <a:defRPr sz="900"/>
            </a:lvl1pPr>
          </a:lstStyle>
          <a:p>
            <a:r>
              <a:rPr lang="fr-FR" dirty="0" smtClean="0"/>
              <a:t>│   COMPANY CONFIDENTIAL  </a:t>
            </a:r>
            <a:endParaRPr lang="en-CA" dirty="0"/>
          </a:p>
        </p:txBody>
      </p:sp>
      <p:sp>
        <p:nvSpPr>
          <p:cNvPr id="15" name="Espace réservé du texte 7"/>
          <p:cNvSpPr>
            <a:spLocks noGrp="1"/>
          </p:cNvSpPr>
          <p:nvPr>
            <p:ph type="body" sz="quarter" idx="13" hasCustomPrompt="1"/>
          </p:nvPr>
        </p:nvSpPr>
        <p:spPr>
          <a:xfrm>
            <a:off x="338328" y="2355726"/>
            <a:ext cx="4881744" cy="914400"/>
          </a:xfrm>
        </p:spPr>
        <p:txBody>
          <a:bodyPr/>
          <a:lstStyle>
            <a:lvl1pPr marL="0" indent="0">
              <a:lnSpc>
                <a:spcPct val="110000"/>
              </a:lnSpc>
              <a:spcAft>
                <a:spcPts val="0"/>
              </a:spcAft>
              <a:buFont typeface="Arial"/>
              <a:buNone/>
              <a:defRPr sz="1600" cap="all">
                <a:solidFill>
                  <a:srgbClr val="717272"/>
                </a:solidFill>
                <a:latin typeface="Segoe UI Semibold" pitchFamily="34" charset="0"/>
                <a:cs typeface="Segoe UI Semibold" pitchFamily="34" charset="0"/>
              </a:defRPr>
            </a:lvl1pPr>
            <a:lvl2pPr marL="0" indent="0">
              <a:spcAft>
                <a:spcPts val="0"/>
              </a:spcAft>
              <a:buFont typeface="Arial"/>
              <a:buNone/>
              <a:defRPr sz="1600">
                <a:solidFill>
                  <a:srgbClr val="717272"/>
                </a:solidFill>
                <a:latin typeface="Segoe Semibold"/>
                <a:cs typeface="Segoe Semibold"/>
              </a:defRPr>
            </a:lvl2pPr>
            <a:lvl3pPr marL="0" indent="0">
              <a:spcAft>
                <a:spcPts val="0"/>
              </a:spcAft>
              <a:buNone/>
              <a:defRPr sz="1600">
                <a:solidFill>
                  <a:srgbClr val="717272"/>
                </a:solidFill>
                <a:latin typeface="Segoe Semibold"/>
                <a:cs typeface="Segoe Semibold"/>
              </a:defRPr>
            </a:lvl3pPr>
            <a:lvl4pPr marL="0" indent="0">
              <a:spcAft>
                <a:spcPts val="0"/>
              </a:spcAft>
              <a:buNone/>
              <a:defRPr sz="1600">
                <a:solidFill>
                  <a:srgbClr val="717272"/>
                </a:solidFill>
                <a:latin typeface="Segoe Semibold"/>
                <a:cs typeface="Segoe Semibold"/>
              </a:defRPr>
            </a:lvl4pPr>
            <a:lvl5pPr marL="0" indent="0">
              <a:spcAft>
                <a:spcPts val="0"/>
              </a:spcAft>
              <a:buNone/>
              <a:defRPr sz="1600">
                <a:solidFill>
                  <a:srgbClr val="717272"/>
                </a:solidFill>
                <a:latin typeface="Segoe Semibold"/>
                <a:cs typeface="Segoe Semibold"/>
              </a:defRPr>
            </a:lvl5pPr>
          </a:lstStyle>
          <a:p>
            <a:pPr lvl="0"/>
            <a:r>
              <a:rPr lang="en-CA" noProof="0" dirty="0" smtClean="0"/>
              <a:t>Click to add subtitle</a:t>
            </a:r>
          </a:p>
        </p:txBody>
      </p:sp>
      <p:sp>
        <p:nvSpPr>
          <p:cNvPr id="16" name="Espace réservé du texte 12"/>
          <p:cNvSpPr>
            <a:spLocks noGrp="1"/>
          </p:cNvSpPr>
          <p:nvPr>
            <p:ph type="body" sz="quarter" idx="14"/>
          </p:nvPr>
        </p:nvSpPr>
        <p:spPr>
          <a:xfrm>
            <a:off x="338328" y="3651988"/>
            <a:ext cx="4391025" cy="450056"/>
          </a:xfrm>
        </p:spPr>
        <p:txBody>
          <a:bodyPr anchor="t"/>
          <a:lstStyle>
            <a:lvl1pPr marL="0" indent="0" algn="l">
              <a:lnSpc>
                <a:spcPct val="90000"/>
              </a:lnSpc>
              <a:spcAft>
                <a:spcPts val="0"/>
              </a:spcAft>
              <a:buFont typeface="Arial"/>
              <a:buNone/>
              <a:defRPr b="0" i="0" cap="none">
                <a:solidFill>
                  <a:schemeClr val="tx2"/>
                </a:solidFill>
                <a:latin typeface="Segoe UI Semibold" pitchFamily="34" charset="0"/>
                <a:cs typeface="Segoe UI Semibold" pitchFamily="34" charset="0"/>
              </a:defRPr>
            </a:lvl1pPr>
            <a:lvl2pPr marL="0" indent="0" algn="l">
              <a:spcAft>
                <a:spcPts val="0"/>
              </a:spcAft>
              <a:buFont typeface="Arial"/>
              <a:buNone/>
              <a:defRPr b="0" i="0" cap="none">
                <a:solidFill>
                  <a:schemeClr val="accent3"/>
                </a:solidFill>
                <a:latin typeface="Segoe"/>
                <a:cs typeface="Segoe"/>
              </a:defRPr>
            </a:lvl2pPr>
            <a:lvl3pPr marL="0" indent="0" algn="l">
              <a:spcAft>
                <a:spcPts val="0"/>
              </a:spcAft>
              <a:buNone/>
              <a:defRPr b="0" i="0" cap="none">
                <a:solidFill>
                  <a:schemeClr val="accent3"/>
                </a:solidFill>
                <a:latin typeface="Segoe"/>
                <a:cs typeface="Segoe"/>
              </a:defRPr>
            </a:lvl3pPr>
            <a:lvl4pPr marL="0" indent="0" algn="l">
              <a:spcAft>
                <a:spcPts val="0"/>
              </a:spcAft>
              <a:buNone/>
              <a:defRPr b="0" i="0" cap="none">
                <a:solidFill>
                  <a:schemeClr val="accent3"/>
                </a:solidFill>
                <a:latin typeface="Segoe"/>
                <a:cs typeface="Segoe"/>
              </a:defRPr>
            </a:lvl4pPr>
            <a:lvl5pPr marL="0" indent="0" algn="l">
              <a:spcAft>
                <a:spcPts val="0"/>
              </a:spcAft>
              <a:buNone/>
              <a:defRPr b="0" i="0" cap="none">
                <a:solidFill>
                  <a:schemeClr val="accent3"/>
                </a:solidFill>
                <a:latin typeface="Segoe"/>
                <a:cs typeface="Segoe"/>
              </a:defRPr>
            </a:lvl5pPr>
          </a:lstStyle>
          <a:p>
            <a:pPr lvl="0"/>
            <a:endParaRPr lang="en-CA" noProof="0" dirty="0" smtClean="0"/>
          </a:p>
        </p:txBody>
      </p:sp>
      <p:sp>
        <p:nvSpPr>
          <p:cNvPr id="17" name="ZoneTexte 17"/>
          <p:cNvSpPr txBox="1"/>
          <p:nvPr userDrawn="1"/>
        </p:nvSpPr>
        <p:spPr>
          <a:xfrm>
            <a:off x="338328" y="4700016"/>
            <a:ext cx="1182215" cy="274320"/>
          </a:xfrm>
          <a:prstGeom prst="rect">
            <a:avLst/>
          </a:prstGeom>
          <a:noFill/>
        </p:spPr>
        <p:txBody>
          <a:bodyPr wrap="square" rtlCol="0" anchor="ctr">
            <a:noAutofit/>
          </a:bodyPr>
          <a:lstStyle/>
          <a:p>
            <a:pPr algn="l"/>
            <a:r>
              <a:rPr lang="en-CA" sz="900" noProof="0" dirty="0" smtClean="0">
                <a:solidFill>
                  <a:schemeClr val="tx2"/>
                </a:solidFill>
                <a:latin typeface="+mj-lt"/>
                <a:cs typeface="Segoe Light"/>
              </a:rPr>
              <a:t>© 2015 Genetec Inc.</a:t>
            </a:r>
            <a:endParaRPr lang="en-CA" sz="900" noProof="0" dirty="0">
              <a:solidFill>
                <a:schemeClr val="tx2"/>
              </a:solidFill>
              <a:latin typeface="+mj-lt"/>
              <a:cs typeface="Segoe Light"/>
            </a:endParaRPr>
          </a:p>
        </p:txBody>
      </p:sp>
      <p:pic>
        <p:nvPicPr>
          <p:cNvPr id="19" name="Image 19" descr="Genetec.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2673" y="4759884"/>
            <a:ext cx="784794" cy="151814"/>
          </a:xfrm>
          <a:prstGeom prst="rect">
            <a:avLst/>
          </a:prstGeom>
        </p:spPr>
      </p:pic>
      <p:sp>
        <p:nvSpPr>
          <p:cNvPr id="21" name="TextBox 20"/>
          <p:cNvSpPr txBox="1"/>
          <p:nvPr userDrawn="1"/>
        </p:nvSpPr>
        <p:spPr>
          <a:xfrm>
            <a:off x="338328" y="404664"/>
            <a:ext cx="4521704" cy="530915"/>
          </a:xfrm>
          <a:prstGeom prst="rect">
            <a:avLst/>
          </a:prstGeom>
          <a:noFill/>
        </p:spPr>
        <p:txBody>
          <a:bodyPr wrap="square" rtlCol="0">
            <a:spAutoFit/>
          </a:bodyPr>
          <a:lstStyle/>
          <a:p>
            <a:pPr>
              <a:lnSpc>
                <a:spcPct val="80000"/>
              </a:lnSpc>
              <a:spcAft>
                <a:spcPts val="600"/>
              </a:spcAft>
            </a:pPr>
            <a:r>
              <a:rPr lang="en-US" sz="2000" spc="0" dirty="0" smtClean="0">
                <a:solidFill>
                  <a:schemeClr val="accent6"/>
                </a:solidFill>
                <a:latin typeface="+mj-lt"/>
                <a:cs typeface="Segoe Light"/>
              </a:rPr>
              <a:t>Genetec A</a:t>
            </a:r>
            <a:r>
              <a:rPr lang="en-US" sz="2000" spc="0" baseline="0" dirty="0" smtClean="0">
                <a:solidFill>
                  <a:schemeClr val="accent6"/>
                </a:solidFill>
                <a:latin typeface="+mj-lt"/>
                <a:cs typeface="Segoe Light"/>
              </a:rPr>
              <a:t>&amp;E Consultant Seminar</a:t>
            </a:r>
            <a:r>
              <a:rPr lang="en-US" sz="2000" spc="0" dirty="0" smtClean="0">
                <a:solidFill>
                  <a:schemeClr val="accent6"/>
                </a:solidFill>
                <a:latin typeface="+mj-lt"/>
                <a:cs typeface="Segoe Light"/>
              </a:rPr>
              <a:t>	</a:t>
            </a:r>
            <a:endParaRPr lang="en-US" sz="2000" spc="0" baseline="0" dirty="0" smtClean="0">
              <a:solidFill>
                <a:schemeClr val="accent6"/>
              </a:solidFill>
              <a:latin typeface="+mj-lt"/>
              <a:cs typeface="Segoe Light"/>
            </a:endParaRPr>
          </a:p>
          <a:p>
            <a:pPr marL="0" marR="0" indent="0" algn="l" defTabSz="457200" rtl="0" eaLnBrk="1" fontAlgn="auto" latinLnBrk="0" hangingPunct="1">
              <a:lnSpc>
                <a:spcPct val="80000"/>
              </a:lnSpc>
              <a:spcBef>
                <a:spcPts val="0"/>
              </a:spcBef>
              <a:spcAft>
                <a:spcPts val="600"/>
              </a:spcAft>
              <a:buClrTx/>
              <a:buSzTx/>
              <a:buFontTx/>
              <a:buNone/>
              <a:tabLst/>
              <a:defRPr/>
            </a:pPr>
            <a:r>
              <a:rPr lang="en-US" sz="900" spc="0" dirty="0" smtClean="0">
                <a:solidFill>
                  <a:schemeClr val="bg1">
                    <a:lumMod val="50000"/>
                  </a:schemeClr>
                </a:solidFill>
                <a:latin typeface="+mn-lt"/>
                <a:cs typeface="Segoe Light"/>
              </a:rPr>
              <a:t>OCTOBER 21-23, 2015  |  DALLAS,</a:t>
            </a:r>
            <a:r>
              <a:rPr lang="en-US" sz="900" spc="0" baseline="0" dirty="0" smtClean="0">
                <a:solidFill>
                  <a:schemeClr val="bg1">
                    <a:lumMod val="50000"/>
                  </a:schemeClr>
                </a:solidFill>
                <a:latin typeface="+mn-lt"/>
                <a:cs typeface="Segoe Light"/>
              </a:rPr>
              <a:t> TX</a:t>
            </a:r>
            <a:endParaRPr lang="en-US" sz="900" spc="0" dirty="0" smtClean="0">
              <a:solidFill>
                <a:schemeClr val="bg1">
                  <a:lumMod val="50000"/>
                </a:schemeClr>
              </a:solidFill>
              <a:latin typeface="+mn-lt"/>
              <a:cs typeface="Segoe Light"/>
            </a:endParaRPr>
          </a:p>
        </p:txBody>
      </p:sp>
      <p:pic>
        <p:nvPicPr>
          <p:cNvPr id="13" name="Picture 12" descr="Dallas_Mobiu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57800" y="205941"/>
            <a:ext cx="4313914" cy="4166009"/>
          </a:xfrm>
          <a:prstGeom prst="rect">
            <a:avLst/>
          </a:prstGeom>
        </p:spPr>
      </p:pic>
    </p:spTree>
    <p:extLst>
      <p:ext uri="{BB962C8B-B14F-4D97-AF65-F5344CB8AC3E}">
        <p14:creationId xmlns:p14="http://schemas.microsoft.com/office/powerpoint/2010/main" val="1925343705"/>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dirty="0" smtClean="0"/>
              <a:t>Click to edit Master title style</a:t>
            </a:r>
            <a:endParaRPr lang="en-CA" noProof="0" dirty="0"/>
          </a:p>
        </p:txBody>
      </p:sp>
      <p:sp>
        <p:nvSpPr>
          <p:cNvPr id="5" name="Espace réservé du numéro de diapositive 4"/>
          <p:cNvSpPr>
            <a:spLocks noGrp="1"/>
          </p:cNvSpPr>
          <p:nvPr>
            <p:ph type="sldNum" sz="quarter" idx="12"/>
          </p:nvPr>
        </p:nvSpPr>
        <p:spPr>
          <a:xfrm>
            <a:off x="317515" y="4698870"/>
            <a:ext cx="438475" cy="273844"/>
          </a:xfrm>
          <a:prstGeom prst="rect">
            <a:avLst/>
          </a:prstGeom>
        </p:spPr>
        <p:txBody>
          <a:bodyPr/>
          <a:lstStyle/>
          <a:p>
            <a:fld id="{0B6352C0-A9CA-B545-A438-FD1342207464}" type="slidenum">
              <a:rPr lang="en-CA" smtClean="0"/>
              <a:pPr/>
              <a:t>‹#›</a:t>
            </a:fld>
            <a:endParaRPr lang="en-CA" dirty="0"/>
          </a:p>
        </p:txBody>
      </p:sp>
    </p:spTree>
    <p:extLst>
      <p:ext uri="{BB962C8B-B14F-4D97-AF65-F5344CB8AC3E}">
        <p14:creationId xmlns:p14="http://schemas.microsoft.com/office/powerpoint/2010/main" val="3500694816"/>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mp; Content - 1  co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dirty="0" smtClean="0"/>
              <a:t>Click to edit Master title style</a:t>
            </a:r>
            <a:endParaRPr lang="en-CA" noProof="0" dirty="0"/>
          </a:p>
        </p:txBody>
      </p:sp>
      <p:sp>
        <p:nvSpPr>
          <p:cNvPr id="3" name="Espace réservé du contenu 2"/>
          <p:cNvSpPr>
            <a:spLocks noGrp="1"/>
          </p:cNvSpPr>
          <p:nvPr>
            <p:ph idx="1"/>
          </p:nvPr>
        </p:nvSpPr>
        <p:spPr/>
        <p:txBody>
          <a:bodyPr/>
          <a:lstStyle>
            <a:lvl1pPr>
              <a:spcAft>
                <a:spcPts val="400"/>
              </a:spcAft>
              <a:defRPr sz="2000" cap="none">
                <a:latin typeface="+mj-lt"/>
              </a:defRPr>
            </a:lvl1pPr>
            <a:lvl2pPr marL="403225" indent="-182563">
              <a:defRPr sz="1800" cap="none">
                <a:latin typeface="+mj-lt"/>
              </a:defRPr>
            </a:lvl2pPr>
            <a:lvl3pPr marL="627063" indent="-182563">
              <a:defRPr cap="none">
                <a:latin typeface="+mj-lt"/>
              </a:defRPr>
            </a:lvl3pPr>
            <a:lvl4pPr>
              <a:defRPr cap="none">
                <a:latin typeface="+mj-lt"/>
              </a:defRPr>
            </a:lvl4pPr>
            <a:lvl5pPr>
              <a:defRPr cap="none">
                <a:latin typeface="+mj-lt"/>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9" name="Slide Number Placeholder 8"/>
          <p:cNvSpPr>
            <a:spLocks noGrp="1"/>
          </p:cNvSpPr>
          <p:nvPr>
            <p:ph type="sldNum" sz="quarter" idx="12"/>
          </p:nvPr>
        </p:nvSpPr>
        <p:spPr>
          <a:xfrm>
            <a:off x="317515" y="4698870"/>
            <a:ext cx="438475" cy="273844"/>
          </a:xfrm>
          <a:prstGeom prst="rect">
            <a:avLst/>
          </a:prstGeom>
        </p:spPr>
        <p:txBody>
          <a:bodyPr/>
          <a:lstStyle/>
          <a:p>
            <a:fld id="{0B6352C0-A9CA-B545-A438-FD1342207464}" type="slidenum">
              <a:rPr lang="en-CA" smtClean="0"/>
              <a:pPr/>
              <a:t>‹#›</a:t>
            </a:fld>
            <a:endParaRPr lang="en-CA" dirty="0"/>
          </a:p>
        </p:txBody>
      </p:sp>
    </p:spTree>
    <p:extLst>
      <p:ext uri="{BB962C8B-B14F-4D97-AF65-F5344CB8AC3E}">
        <p14:creationId xmlns:p14="http://schemas.microsoft.com/office/powerpoint/2010/main" val="3466314172"/>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icture slide - no footer">
    <p:spTree>
      <p:nvGrpSpPr>
        <p:cNvPr id="1" name=""/>
        <p:cNvGrpSpPr/>
        <p:nvPr/>
      </p:nvGrpSpPr>
      <p:grpSpPr>
        <a:xfrm>
          <a:off x="0" y="0"/>
          <a:ext cx="0" cy="0"/>
          <a:chOff x="0" y="0"/>
          <a:chExt cx="0" cy="0"/>
        </a:xfrm>
      </p:grpSpPr>
      <p:sp>
        <p:nvSpPr>
          <p:cNvPr id="3" name="Espace réservé pour une image  2"/>
          <p:cNvSpPr>
            <a:spLocks noGrp="1" noChangeAspect="1"/>
          </p:cNvSpPr>
          <p:nvPr>
            <p:ph type="pic" idx="1"/>
          </p:nvPr>
        </p:nvSpPr>
        <p:spPr>
          <a:xfrm>
            <a:off x="0" y="0"/>
            <a:ext cx="9144000" cy="51435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fr-CA" dirty="0"/>
          </a:p>
        </p:txBody>
      </p:sp>
    </p:spTree>
    <p:extLst>
      <p:ext uri="{BB962C8B-B14F-4D97-AF65-F5344CB8AC3E}">
        <p14:creationId xmlns:p14="http://schemas.microsoft.com/office/powerpoint/2010/main" val="697775060"/>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8" name="Straight Connector 17"/>
          <p:cNvCxnSpPr/>
          <p:nvPr userDrawn="1"/>
        </p:nvCxnSpPr>
        <p:spPr>
          <a:xfrm>
            <a:off x="447382" y="4559317"/>
            <a:ext cx="8254797" cy="0"/>
          </a:xfrm>
          <a:prstGeom prst="line">
            <a:avLst/>
          </a:prstGeom>
          <a:ln w="635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7382" y="1020875"/>
            <a:ext cx="8254797" cy="0"/>
          </a:xfrm>
          <a:prstGeom prst="line">
            <a:avLst/>
          </a:prstGeom>
          <a:ln w="635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Espace réservé du titre 1"/>
          <p:cNvSpPr>
            <a:spLocks noGrp="1"/>
          </p:cNvSpPr>
          <p:nvPr>
            <p:ph type="title"/>
          </p:nvPr>
        </p:nvSpPr>
        <p:spPr>
          <a:xfrm>
            <a:off x="338328" y="184191"/>
            <a:ext cx="8356866" cy="793750"/>
          </a:xfrm>
          <a:prstGeom prst="rect">
            <a:avLst/>
          </a:prstGeom>
        </p:spPr>
        <p:txBody>
          <a:bodyPr vert="horz" lIns="91440" tIns="45720" rIns="91440" bIns="45720" rtlCol="0" anchor="b">
            <a:noAutofit/>
          </a:bodyPr>
          <a:lstStyle/>
          <a:p>
            <a:r>
              <a:rPr lang="en-CA" noProof="0" dirty="0" smtClean="0"/>
              <a:t>Click to modify title</a:t>
            </a:r>
            <a:endParaRPr lang="en-CA" noProof="0" dirty="0"/>
          </a:p>
        </p:txBody>
      </p:sp>
      <p:sp>
        <p:nvSpPr>
          <p:cNvPr id="3" name="Espace réservé du texte 2"/>
          <p:cNvSpPr>
            <a:spLocks noGrp="1"/>
          </p:cNvSpPr>
          <p:nvPr>
            <p:ph type="body" idx="1"/>
          </p:nvPr>
        </p:nvSpPr>
        <p:spPr>
          <a:xfrm>
            <a:off x="334693" y="1200152"/>
            <a:ext cx="8339670" cy="3308391"/>
          </a:xfrm>
          <a:prstGeom prst="rect">
            <a:avLst/>
          </a:prstGeom>
        </p:spPr>
        <p:txBody>
          <a:bodyPr vert="horz" lIns="91440" tIns="45720" rIns="91440" bIns="45720" rtlCol="0">
            <a:noAutofit/>
          </a:bodyPr>
          <a:lstStyle/>
          <a:p>
            <a:pPr lvl="0"/>
            <a:r>
              <a:rPr lang="en-CA" noProof="0" dirty="0" smtClean="0"/>
              <a:t>First Level</a:t>
            </a:r>
          </a:p>
          <a:p>
            <a:pPr lvl="1"/>
            <a:r>
              <a:rPr lang="en-CA" noProof="0" dirty="0" smtClean="0"/>
              <a:t>Second level</a:t>
            </a:r>
          </a:p>
          <a:p>
            <a:pPr lvl="2"/>
            <a:r>
              <a:rPr lang="en-CA" noProof="0" dirty="0" smtClean="0"/>
              <a:t>Third level</a:t>
            </a:r>
          </a:p>
          <a:p>
            <a:pPr lvl="3"/>
            <a:r>
              <a:rPr lang="en-CA" noProof="0" dirty="0" smtClean="0"/>
              <a:t>Fourth level</a:t>
            </a:r>
          </a:p>
          <a:p>
            <a:pPr lvl="4"/>
            <a:r>
              <a:rPr lang="en-CA" noProof="0" dirty="0" smtClean="0"/>
              <a:t>Fifth level</a:t>
            </a:r>
            <a:endParaRPr lang="en-CA" noProof="0" dirty="0"/>
          </a:p>
        </p:txBody>
      </p:sp>
      <p:pic>
        <p:nvPicPr>
          <p:cNvPr id="19" name="Picture 18" descr="Logo_Genetec_RGB_sm_transp.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24814" y="4731700"/>
            <a:ext cx="811567" cy="212670"/>
          </a:xfrm>
          <a:prstGeom prst="rect">
            <a:avLst/>
          </a:prstGeom>
        </p:spPr>
      </p:pic>
      <p:sp>
        <p:nvSpPr>
          <p:cNvPr id="12" name="ZoneTexte 14"/>
          <p:cNvSpPr txBox="1"/>
          <p:nvPr userDrawn="1"/>
        </p:nvSpPr>
        <p:spPr>
          <a:xfrm>
            <a:off x="860428" y="4698631"/>
            <a:ext cx="1392764" cy="274320"/>
          </a:xfrm>
          <a:prstGeom prst="rect">
            <a:avLst/>
          </a:prstGeom>
          <a:noFill/>
        </p:spPr>
        <p:txBody>
          <a:bodyPr wrap="square" rtlCol="0" anchor="ctr">
            <a:noAutofit/>
          </a:bodyPr>
          <a:lstStyle/>
          <a:p>
            <a:r>
              <a:rPr lang="en-CA" sz="900" dirty="0">
                <a:solidFill>
                  <a:srgbClr val="717272"/>
                </a:solidFill>
                <a:latin typeface="Segoe UI"/>
                <a:cs typeface="Segoe UI"/>
              </a:rPr>
              <a:t>© </a:t>
            </a:r>
            <a:r>
              <a:rPr lang="en-CA" sz="900" dirty="0" smtClean="0">
                <a:solidFill>
                  <a:srgbClr val="717272"/>
                </a:solidFill>
                <a:latin typeface="Segoe UI"/>
                <a:cs typeface="Segoe UI"/>
              </a:rPr>
              <a:t>2015 </a:t>
            </a:r>
            <a:r>
              <a:rPr lang="en-CA" sz="900" dirty="0">
                <a:solidFill>
                  <a:srgbClr val="717272"/>
                </a:solidFill>
                <a:latin typeface="Segoe UI"/>
                <a:cs typeface="Segoe UI"/>
              </a:rPr>
              <a:t>Genetec Inc.</a:t>
            </a:r>
          </a:p>
        </p:txBody>
      </p:sp>
      <p:cxnSp>
        <p:nvCxnSpPr>
          <p:cNvPr id="13" name="Connecteur droit 15"/>
          <p:cNvCxnSpPr/>
          <p:nvPr userDrawn="1"/>
        </p:nvCxnSpPr>
        <p:spPr>
          <a:xfrm rot="5400000">
            <a:off x="679483" y="4835791"/>
            <a:ext cx="207366" cy="0"/>
          </a:xfrm>
          <a:prstGeom prst="line">
            <a:avLst/>
          </a:prstGeom>
          <a:ln w="635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6"/>
          <p:cNvSpPr>
            <a:spLocks noGrp="1"/>
          </p:cNvSpPr>
          <p:nvPr>
            <p:ph type="sldNum" sz="quarter" idx="4"/>
          </p:nvPr>
        </p:nvSpPr>
        <p:spPr>
          <a:xfrm>
            <a:off x="317515" y="4698870"/>
            <a:ext cx="438475" cy="273844"/>
          </a:xfrm>
          <a:prstGeom prst="rect">
            <a:avLst/>
          </a:prstGeom>
        </p:spPr>
        <p:txBody>
          <a:bodyPr anchor="ctr"/>
          <a:lstStyle>
            <a:lvl1pPr>
              <a:defRPr sz="900">
                <a:solidFill>
                  <a:schemeClr val="tx1">
                    <a:lumMod val="50000"/>
                    <a:lumOff val="50000"/>
                  </a:schemeClr>
                </a:solidFill>
                <a:latin typeface="+mn-lt"/>
              </a:defRPr>
            </a:lvl1pPr>
          </a:lstStyle>
          <a:p>
            <a:fld id="{0B6352C0-A9CA-B545-A438-FD1342207464}" type="slidenum">
              <a:rPr lang="en-CA" smtClean="0"/>
              <a:pPr/>
              <a:t>‹#›</a:t>
            </a:fld>
            <a:endParaRPr lang="en-CA" dirty="0"/>
          </a:p>
        </p:txBody>
      </p:sp>
    </p:spTree>
    <p:extLst>
      <p:ext uri="{BB962C8B-B14F-4D97-AF65-F5344CB8AC3E}">
        <p14:creationId xmlns:p14="http://schemas.microsoft.com/office/powerpoint/2010/main" val="3129154808"/>
      </p:ext>
    </p:extLst>
  </p:cSld>
  <p:clrMap bg1="lt1" tx1="dk1" bg2="lt2" tx2="dk2" accent1="accent1" accent2="accent2" accent3="accent3" accent4="accent4" accent5="accent5" accent6="accent6" hlink="hlink" folHlink="folHlink"/>
  <p:sldLayoutIdLst>
    <p:sldLayoutId id="2147483663" r:id="rId1"/>
    <p:sldLayoutId id="2147483896" r:id="rId2"/>
    <p:sldLayoutId id="2147483664" r:id="rId3"/>
    <p:sldLayoutId id="2147483665" r:id="rId4"/>
    <p:sldLayoutId id="2147483894" r:id="rId5"/>
  </p:sldLayoutIdLst>
  <p:transition spd="slow">
    <p:push/>
  </p:transition>
  <p:timing>
    <p:tnLst>
      <p:par>
        <p:cTn id="1" dur="indefinite" restart="never" nodeType="tmRoot"/>
      </p:par>
    </p:tnLst>
  </p:timing>
  <p:hf hdr="0" dt="0"/>
  <p:txStyles>
    <p:titleStyle>
      <a:lvl1pPr algn="l" defTabSz="457200" rtl="0" eaLnBrk="1" latinLnBrk="0" hangingPunct="1">
        <a:spcBef>
          <a:spcPct val="0"/>
        </a:spcBef>
        <a:buNone/>
        <a:defRPr sz="2800" kern="1200">
          <a:solidFill>
            <a:srgbClr val="0073B0"/>
          </a:solidFill>
          <a:latin typeface="+mj-lt"/>
          <a:ea typeface="+mj-ea"/>
          <a:cs typeface="Segoe UI"/>
        </a:defRPr>
      </a:lvl1pPr>
    </p:titleStyle>
    <p:bodyStyle>
      <a:lvl1pPr marL="182880" indent="-182880" algn="l" defTabSz="457200" rtl="0" eaLnBrk="1" latinLnBrk="0" hangingPunct="1">
        <a:spcBef>
          <a:spcPts val="1000"/>
        </a:spcBef>
        <a:spcAft>
          <a:spcPts val="400"/>
        </a:spcAft>
        <a:buFont typeface="Arial"/>
        <a:buChar char="•"/>
        <a:defRPr sz="1600" b="1" i="0" kern="1200" cap="all">
          <a:solidFill>
            <a:schemeClr val="tx2"/>
          </a:solidFill>
          <a:latin typeface="Segoe UI"/>
          <a:ea typeface="+mn-ea"/>
          <a:cs typeface="Segoe UI"/>
        </a:defRPr>
      </a:lvl1pPr>
      <a:lvl2pPr marL="182880" indent="-182880" algn="l" defTabSz="457200" rtl="0" eaLnBrk="1" latinLnBrk="0" hangingPunct="1">
        <a:spcBef>
          <a:spcPts val="0"/>
        </a:spcBef>
        <a:spcAft>
          <a:spcPts val="600"/>
        </a:spcAft>
        <a:buFont typeface="Arial"/>
        <a:buChar char="•"/>
        <a:defRPr sz="1600" b="1" i="0" kern="1200">
          <a:solidFill>
            <a:schemeClr val="accent6"/>
          </a:solidFill>
          <a:latin typeface="Segoe UI"/>
          <a:ea typeface="+mn-ea"/>
          <a:cs typeface="Segoe UI"/>
        </a:defRPr>
      </a:lvl2pPr>
      <a:lvl3pPr marL="182880" indent="-182880" algn="l" defTabSz="457200" rtl="0" eaLnBrk="1" latinLnBrk="0" hangingPunct="1">
        <a:spcBef>
          <a:spcPts val="0"/>
        </a:spcBef>
        <a:spcAft>
          <a:spcPts val="300"/>
        </a:spcAft>
        <a:buClr>
          <a:schemeClr val="accent6"/>
        </a:buClr>
        <a:buFont typeface="Arial"/>
        <a:buChar char="•"/>
        <a:defRPr sz="1600" kern="1200">
          <a:solidFill>
            <a:schemeClr val="tx2"/>
          </a:solidFill>
          <a:latin typeface="Segoe UI"/>
          <a:ea typeface="+mn-ea"/>
          <a:cs typeface="Segoe UI"/>
        </a:defRPr>
      </a:lvl3pPr>
      <a:lvl4pPr marL="365760" indent="-182880" algn="l" defTabSz="457200" rtl="0" eaLnBrk="1" latinLnBrk="0" hangingPunct="1">
        <a:spcBef>
          <a:spcPts val="0"/>
        </a:spcBef>
        <a:spcAft>
          <a:spcPts val="300"/>
        </a:spcAft>
        <a:buClr>
          <a:schemeClr val="tx2"/>
        </a:buClr>
        <a:buFont typeface="Arial"/>
        <a:buChar char="•"/>
        <a:defRPr sz="1600" kern="1200">
          <a:solidFill>
            <a:schemeClr val="tx2"/>
          </a:solidFill>
          <a:latin typeface="Segoe UI"/>
          <a:ea typeface="+mn-ea"/>
          <a:cs typeface="Segoe UI"/>
        </a:defRPr>
      </a:lvl4pPr>
      <a:lvl5pPr marL="548640" indent="-182880" algn="l" defTabSz="457200" rtl="0" eaLnBrk="1" latinLnBrk="0" hangingPunct="1">
        <a:spcBef>
          <a:spcPts val="0"/>
        </a:spcBef>
        <a:spcAft>
          <a:spcPts val="300"/>
        </a:spcAft>
        <a:buClr>
          <a:schemeClr val="tx2"/>
        </a:buClr>
        <a:buSzPct val="100000"/>
        <a:buFont typeface="Lucida Grande"/>
        <a:buChar char="∘"/>
        <a:defRPr sz="1600" kern="1200" spc="0" baseline="0">
          <a:solidFill>
            <a:schemeClr val="tx2"/>
          </a:solidFill>
          <a:latin typeface="Segoe UI"/>
          <a:ea typeface="+mn-ea"/>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Security-of-Security</a:t>
            </a:r>
            <a:endParaRPr lang="en-US" dirty="0"/>
          </a:p>
        </p:txBody>
      </p:sp>
      <p:sp>
        <p:nvSpPr>
          <p:cNvPr id="3" name="Text Placeholder 2"/>
          <p:cNvSpPr>
            <a:spLocks noGrp="1"/>
          </p:cNvSpPr>
          <p:nvPr>
            <p:ph type="body" idx="1"/>
          </p:nvPr>
        </p:nvSpPr>
        <p:spPr/>
        <p:txBody>
          <a:bodyPr/>
          <a:lstStyle/>
          <a:p>
            <a:r>
              <a:rPr lang="en-US" sz="2000" dirty="0" smtClean="0"/>
              <a:t>NEW THEME that complements Unified, Open Architecture, Enterprise Security, and Multi-Site Monitoring</a:t>
            </a:r>
            <a:endParaRPr lang="en-US" dirty="0"/>
          </a:p>
        </p:txBody>
      </p:sp>
      <p:sp>
        <p:nvSpPr>
          <p:cNvPr id="4" name="Slide Number Placeholder 3"/>
          <p:cNvSpPr>
            <a:spLocks noGrp="1"/>
          </p:cNvSpPr>
          <p:nvPr>
            <p:ph type="sldNum" sz="quarter" idx="12"/>
          </p:nvPr>
        </p:nvSpPr>
        <p:spPr/>
        <p:txBody>
          <a:bodyPr/>
          <a:lstStyle/>
          <a:p>
            <a:fld id="{0B6352C0-A9CA-B545-A438-FD1342207464}" type="slidenum">
              <a:rPr lang="en-CA" noProof="0" smtClean="0"/>
              <a:pPr/>
              <a:t>1</a:t>
            </a:fld>
            <a:endParaRPr lang="en-CA" noProof="0" dirty="0"/>
          </a:p>
        </p:txBody>
      </p:sp>
    </p:spTree>
    <p:extLst>
      <p:ext uri="{BB962C8B-B14F-4D97-AF65-F5344CB8AC3E}">
        <p14:creationId xmlns:p14="http://schemas.microsoft.com/office/powerpoint/2010/main" val="338815436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p:cNvSpPr>
            <a:spLocks noChangeAspect="1"/>
          </p:cNvSpPr>
          <p:nvPr/>
        </p:nvSpPr>
        <p:spPr>
          <a:xfrm>
            <a:off x="105298"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smtClean="0">
                <a:solidFill>
                  <a:schemeClr val="tx1">
                    <a:lumMod val="85000"/>
                    <a:lumOff val="15000"/>
                  </a:schemeClr>
                </a:solidFill>
                <a:latin typeface="Segoe UI Light"/>
              </a:rPr>
              <a:t>Further strengthen the security of our products</a:t>
            </a:r>
            <a:endParaRPr lang="en-US" dirty="0">
              <a:solidFill>
                <a:schemeClr val="tx1">
                  <a:lumMod val="85000"/>
                  <a:lumOff val="15000"/>
                </a:schemeClr>
              </a:solidFill>
              <a:latin typeface="+mj-lt"/>
            </a:endParaRPr>
          </a:p>
        </p:txBody>
      </p:sp>
      <p:sp>
        <p:nvSpPr>
          <p:cNvPr id="6" name="Oval 5"/>
          <p:cNvSpPr>
            <a:spLocks noChangeAspect="1"/>
          </p:cNvSpPr>
          <p:nvPr/>
        </p:nvSpPr>
        <p:spPr>
          <a:xfrm>
            <a:off x="4677298"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a:solidFill>
                  <a:schemeClr val="tx1">
                    <a:lumMod val="85000"/>
                    <a:lumOff val="15000"/>
                  </a:schemeClr>
                </a:solidFill>
                <a:latin typeface="+mj-lt"/>
              </a:rPr>
              <a:t>Prevent </a:t>
            </a:r>
            <a:r>
              <a:rPr lang="en-US" dirty="0" smtClean="0">
                <a:solidFill>
                  <a:schemeClr val="tx1">
                    <a:lumMod val="85000"/>
                    <a:lumOff val="15000"/>
                  </a:schemeClr>
                </a:solidFill>
                <a:latin typeface="+mj-lt"/>
              </a:rPr>
              <a:t>unauthorized access through stronger authentication</a:t>
            </a:r>
            <a:endParaRPr lang="en-US" dirty="0">
              <a:solidFill>
                <a:schemeClr val="tx1">
                  <a:lumMod val="85000"/>
                  <a:lumOff val="15000"/>
                </a:schemeClr>
              </a:solidFill>
              <a:latin typeface="+mj-lt"/>
            </a:endParaRPr>
          </a:p>
        </p:txBody>
      </p:sp>
      <p:sp>
        <p:nvSpPr>
          <p:cNvPr id="7" name="Oval 6"/>
          <p:cNvSpPr>
            <a:spLocks noChangeAspect="1"/>
          </p:cNvSpPr>
          <p:nvPr/>
        </p:nvSpPr>
        <p:spPr>
          <a:xfrm>
            <a:off x="6917578"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smtClean="0">
                <a:solidFill>
                  <a:schemeClr val="tx1">
                    <a:lumMod val="85000"/>
                    <a:lumOff val="15000"/>
                  </a:schemeClr>
                </a:solidFill>
                <a:latin typeface="+mj-lt"/>
              </a:rPr>
              <a:t>Protecting Everyone’s Privacy</a:t>
            </a:r>
          </a:p>
        </p:txBody>
      </p:sp>
      <p:sp>
        <p:nvSpPr>
          <p:cNvPr id="4" name="Slide Number Placeholder 3"/>
          <p:cNvSpPr>
            <a:spLocks noGrp="1"/>
          </p:cNvSpPr>
          <p:nvPr>
            <p:ph type="sldNum" sz="quarter" idx="12"/>
          </p:nvPr>
        </p:nvSpPr>
        <p:spPr/>
        <p:txBody>
          <a:bodyPr/>
          <a:lstStyle/>
          <a:p>
            <a:fld id="{0B6352C0-A9CA-B545-A438-FD1342207464}" type="slidenum">
              <a:rPr lang="en-CA" noProof="0" smtClean="0">
                <a:solidFill>
                  <a:schemeClr val="bg1"/>
                </a:solidFill>
              </a:rPr>
              <a:pPr/>
              <a:t>10</a:t>
            </a:fld>
            <a:endParaRPr lang="en-CA" noProof="0" dirty="0">
              <a:solidFill>
                <a:schemeClr val="bg1"/>
              </a:solidFill>
            </a:endParaRPr>
          </a:p>
        </p:txBody>
      </p:sp>
      <p:sp>
        <p:nvSpPr>
          <p:cNvPr id="8" name="Title 1"/>
          <p:cNvSpPr>
            <a:spLocks noGrp="1"/>
          </p:cNvSpPr>
          <p:nvPr>
            <p:ph type="title"/>
          </p:nvPr>
        </p:nvSpPr>
        <p:spPr>
          <a:xfrm>
            <a:off x="338328" y="184191"/>
            <a:ext cx="8577072" cy="793750"/>
          </a:xfrm>
        </p:spPr>
        <p:txBody>
          <a:bodyPr/>
          <a:lstStyle/>
          <a:p>
            <a:r>
              <a:rPr lang="en-US" sz="3200" dirty="0" smtClean="0">
                <a:solidFill>
                  <a:schemeClr val="bg1"/>
                </a:solidFill>
              </a:rPr>
              <a:t>Security of Your Security System</a:t>
            </a:r>
            <a:endParaRPr lang="en-US" sz="2400" i="1" dirty="0">
              <a:solidFill>
                <a:schemeClr val="bg1"/>
              </a:solidFill>
            </a:endParaRPr>
          </a:p>
        </p:txBody>
      </p:sp>
      <p:cxnSp>
        <p:nvCxnSpPr>
          <p:cNvPr id="10" name="Straight Connector 9"/>
          <p:cNvCxnSpPr/>
          <p:nvPr/>
        </p:nvCxnSpPr>
        <p:spPr>
          <a:xfrm>
            <a:off x="449108" y="1023474"/>
            <a:ext cx="8237994"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2400300"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smtClean="0">
                <a:solidFill>
                  <a:schemeClr val="tx1">
                    <a:lumMod val="85000"/>
                    <a:lumOff val="15000"/>
                  </a:schemeClr>
                </a:solidFill>
                <a:latin typeface="+mj-lt"/>
              </a:rPr>
              <a:t>Leverage IT standards and best practices</a:t>
            </a:r>
            <a:endParaRPr lang="en-US" dirty="0">
              <a:solidFill>
                <a:schemeClr val="tx1">
                  <a:lumMod val="85000"/>
                  <a:lumOff val="15000"/>
                </a:schemeClr>
              </a:solidFill>
              <a:latin typeface="+mj-lt"/>
            </a:endParaRPr>
          </a:p>
        </p:txBody>
      </p:sp>
    </p:spTree>
    <p:extLst>
      <p:ext uri="{BB962C8B-B14F-4D97-AF65-F5344CB8AC3E}">
        <p14:creationId xmlns:p14="http://schemas.microsoft.com/office/powerpoint/2010/main" val="152387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ppt_x</p:attrName>
                                        </p:attrNameLst>
                                      </p:cBhvr>
                                      <p:tavLst>
                                        <p:tav tm="0">
                                          <p:val>
                                            <p:strVal val="#ppt_x+#ppt_w*1.125000"/>
                                          </p:val>
                                        </p:tav>
                                        <p:tav tm="100000">
                                          <p:val>
                                            <p:strVal val="#ppt_x"/>
                                          </p:val>
                                        </p:tav>
                                      </p:tavLst>
                                    </p:anim>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8328" y="940593"/>
            <a:ext cx="7905220" cy="1500389"/>
          </a:xfrm>
        </p:spPr>
        <p:txBody>
          <a:bodyPr/>
          <a:lstStyle/>
          <a:p>
            <a:r>
              <a:rPr lang="en-US" dirty="0" smtClean="0"/>
              <a:t>Introduction and Overview of security measures</a:t>
            </a:r>
            <a:endParaRPr lang="en-US"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11</a:t>
            </a:fld>
            <a:endParaRPr lang="en-CA" dirty="0"/>
          </a:p>
        </p:txBody>
      </p:sp>
    </p:spTree>
    <p:extLst>
      <p:ext uri="{BB962C8B-B14F-4D97-AF65-F5344CB8AC3E}">
        <p14:creationId xmlns:p14="http://schemas.microsoft.com/office/powerpoint/2010/main" val="4256039044"/>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97057" y="3943299"/>
            <a:ext cx="4668932" cy="1150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Establishing </a:t>
            </a:r>
            <a:r>
              <a:rPr lang="en-US" dirty="0" smtClean="0"/>
              <a:t>Trust - Encryption</a:t>
            </a:r>
            <a:endParaRPr lang="en-US" dirty="0"/>
          </a:p>
        </p:txBody>
      </p:sp>
      <p:sp>
        <p:nvSpPr>
          <p:cNvPr id="3" name="Content Placeholder 2"/>
          <p:cNvSpPr>
            <a:spLocks noGrp="1"/>
          </p:cNvSpPr>
          <p:nvPr>
            <p:ph idx="1"/>
          </p:nvPr>
        </p:nvSpPr>
        <p:spPr>
          <a:xfrm>
            <a:off x="248968" y="1200152"/>
            <a:ext cx="4332967" cy="3308391"/>
          </a:xfrm>
        </p:spPr>
        <p:txBody>
          <a:bodyPr/>
          <a:lstStyle/>
          <a:p>
            <a:pPr marL="0" indent="0">
              <a:spcBef>
                <a:spcPts val="0"/>
              </a:spcBef>
              <a:buNone/>
            </a:pPr>
            <a:r>
              <a:rPr lang="en-US" sz="1600" dirty="0" smtClean="0"/>
              <a:t>What is it?</a:t>
            </a:r>
          </a:p>
          <a:p>
            <a:pPr>
              <a:spcBef>
                <a:spcPts val="0"/>
              </a:spcBef>
            </a:pPr>
            <a:r>
              <a:rPr lang="en-US" sz="1400" b="0" dirty="0" smtClean="0"/>
              <a:t>Process of encoding data to prevent unauthorized access</a:t>
            </a:r>
          </a:p>
          <a:p>
            <a:pPr>
              <a:spcBef>
                <a:spcPts val="0"/>
              </a:spcBef>
            </a:pPr>
            <a:r>
              <a:rPr lang="en-US" sz="1400" b="0" dirty="0" smtClean="0"/>
              <a:t>Hides data or contents of a message, only recoverable using corresponding decryption process</a:t>
            </a:r>
          </a:p>
          <a:p>
            <a:pPr>
              <a:spcBef>
                <a:spcPts val="0"/>
              </a:spcBef>
            </a:pPr>
            <a:endParaRPr lang="en-US" sz="1400" b="0" dirty="0" smtClean="0"/>
          </a:p>
          <a:p>
            <a:pPr marL="0" indent="0">
              <a:spcBef>
                <a:spcPts val="0"/>
              </a:spcBef>
              <a:buNone/>
            </a:pPr>
            <a:r>
              <a:rPr lang="en-US" sz="1600" dirty="0"/>
              <a:t>Why is it needed?</a:t>
            </a:r>
          </a:p>
          <a:p>
            <a:pPr>
              <a:spcBef>
                <a:spcPts val="0"/>
              </a:spcBef>
            </a:pPr>
            <a:r>
              <a:rPr lang="en-US" sz="1400" b="0" dirty="0" smtClean="0"/>
              <a:t>Secure </a:t>
            </a:r>
            <a:r>
              <a:rPr lang="en-US" sz="1400" b="0" dirty="0"/>
              <a:t>private information</a:t>
            </a:r>
          </a:p>
          <a:p>
            <a:pPr>
              <a:spcBef>
                <a:spcPts val="0"/>
              </a:spcBef>
            </a:pPr>
            <a:r>
              <a:rPr lang="en-US" sz="1400" b="0" dirty="0" smtClean="0"/>
              <a:t>Enhance </a:t>
            </a:r>
            <a:r>
              <a:rPr lang="en-US" sz="1400" b="0" dirty="0"/>
              <a:t>the security of outgoing </a:t>
            </a:r>
            <a:r>
              <a:rPr lang="en-US" sz="1400" b="0" dirty="0" smtClean="0"/>
              <a:t>data</a:t>
            </a:r>
            <a:endParaRPr lang="en-US" sz="1400" b="0" dirty="0"/>
          </a:p>
          <a:p>
            <a:pPr>
              <a:spcBef>
                <a:spcPts val="0"/>
              </a:spcBef>
            </a:pPr>
            <a:r>
              <a:rPr lang="en-US" sz="1400" b="0" dirty="0"/>
              <a:t>Protects confidentiality </a:t>
            </a:r>
            <a:r>
              <a:rPr lang="en-US" sz="1400" b="0" dirty="0" smtClean="0"/>
              <a:t>of stored data</a:t>
            </a:r>
          </a:p>
          <a:p>
            <a:pPr>
              <a:spcBef>
                <a:spcPts val="0"/>
              </a:spcBef>
            </a:pPr>
            <a:endParaRPr lang="en-US" sz="1600" b="0"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12</a:t>
            </a:fld>
            <a:endParaRPr lang="en-CA" dirty="0"/>
          </a:p>
        </p:txBody>
      </p:sp>
      <p:sp>
        <p:nvSpPr>
          <p:cNvPr id="5" name="Content Placeholder 2"/>
          <p:cNvSpPr txBox="1">
            <a:spLocks/>
          </p:cNvSpPr>
          <p:nvPr/>
        </p:nvSpPr>
        <p:spPr>
          <a:xfrm>
            <a:off x="4767853" y="1204351"/>
            <a:ext cx="3927341" cy="3308391"/>
          </a:xfrm>
          <a:prstGeom prst="rect">
            <a:avLst/>
          </a:prstGeom>
        </p:spPr>
        <p:txBody>
          <a:bodyPr vert="horz" lIns="91440" tIns="45720" rIns="91440" bIns="45720" rtlCol="0">
            <a:noAutofit/>
          </a:bodyPr>
          <a:lstStyle>
            <a:lvl1pPr marL="182880" indent="-182880" algn="l" defTabSz="457200" rtl="0" eaLnBrk="1" latinLnBrk="0" hangingPunct="1">
              <a:spcBef>
                <a:spcPts val="1000"/>
              </a:spcBef>
              <a:spcAft>
                <a:spcPts val="400"/>
              </a:spcAft>
              <a:buFont typeface="Arial"/>
              <a:buChar char="•"/>
              <a:defRPr sz="2000" b="1" i="0" kern="1200" cap="none">
                <a:solidFill>
                  <a:schemeClr val="tx2"/>
                </a:solidFill>
                <a:latin typeface="+mj-lt"/>
                <a:ea typeface="+mn-ea"/>
                <a:cs typeface="Segoe UI"/>
              </a:defRPr>
            </a:lvl1pPr>
            <a:lvl2pPr marL="403225" indent="-182563" algn="l" defTabSz="457200" rtl="0" eaLnBrk="1" latinLnBrk="0" hangingPunct="1">
              <a:spcBef>
                <a:spcPts val="0"/>
              </a:spcBef>
              <a:spcAft>
                <a:spcPts val="600"/>
              </a:spcAft>
              <a:buFont typeface="Arial"/>
              <a:buChar char="•"/>
              <a:defRPr sz="1800" b="1" i="0" kern="1200" cap="none">
                <a:solidFill>
                  <a:schemeClr val="accent6"/>
                </a:solidFill>
                <a:latin typeface="+mj-lt"/>
                <a:ea typeface="+mn-ea"/>
                <a:cs typeface="Segoe UI"/>
              </a:defRPr>
            </a:lvl2pPr>
            <a:lvl3pPr marL="627063" indent="-182563" algn="l" defTabSz="457200" rtl="0" eaLnBrk="1" latinLnBrk="0" hangingPunct="1">
              <a:spcBef>
                <a:spcPts val="0"/>
              </a:spcBef>
              <a:spcAft>
                <a:spcPts val="300"/>
              </a:spcAft>
              <a:buClr>
                <a:schemeClr val="accent6"/>
              </a:buClr>
              <a:buFont typeface="Arial"/>
              <a:buChar char="•"/>
              <a:defRPr sz="1600" kern="1200" cap="none">
                <a:solidFill>
                  <a:schemeClr val="tx2"/>
                </a:solidFill>
                <a:latin typeface="+mj-lt"/>
                <a:ea typeface="+mn-ea"/>
                <a:cs typeface="Segoe UI"/>
              </a:defRPr>
            </a:lvl3pPr>
            <a:lvl4pPr marL="365760" indent="-182880" algn="l" defTabSz="457200" rtl="0" eaLnBrk="1" latinLnBrk="0" hangingPunct="1">
              <a:spcBef>
                <a:spcPts val="0"/>
              </a:spcBef>
              <a:spcAft>
                <a:spcPts val="300"/>
              </a:spcAft>
              <a:buClr>
                <a:schemeClr val="tx2"/>
              </a:buClr>
              <a:buFont typeface="Arial"/>
              <a:buChar char="•"/>
              <a:defRPr sz="1600" kern="1200" cap="none">
                <a:solidFill>
                  <a:schemeClr val="tx2"/>
                </a:solidFill>
                <a:latin typeface="+mj-lt"/>
                <a:ea typeface="+mn-ea"/>
                <a:cs typeface="Segoe UI"/>
              </a:defRPr>
            </a:lvl4pPr>
            <a:lvl5pPr marL="548640" indent="-182880" algn="l" defTabSz="457200" rtl="0" eaLnBrk="1" latinLnBrk="0" hangingPunct="1">
              <a:spcBef>
                <a:spcPts val="0"/>
              </a:spcBef>
              <a:spcAft>
                <a:spcPts val="300"/>
              </a:spcAft>
              <a:buClr>
                <a:schemeClr val="tx2"/>
              </a:buClr>
              <a:buSzPct val="100000"/>
              <a:buFont typeface="Lucida Grande"/>
              <a:buChar char="∘"/>
              <a:defRPr sz="1600" kern="1200" cap="none" spc="0" baseline="0">
                <a:solidFill>
                  <a:schemeClr val="tx2"/>
                </a:solidFill>
                <a:latin typeface="+mj-lt"/>
                <a:ea typeface="+mn-ea"/>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600" dirty="0" smtClean="0"/>
              <a:t>How does it work?</a:t>
            </a:r>
          </a:p>
          <a:p>
            <a:pPr>
              <a:spcBef>
                <a:spcPts val="0"/>
              </a:spcBef>
            </a:pPr>
            <a:r>
              <a:rPr lang="en-US" sz="1400" b="0" dirty="0" smtClean="0"/>
              <a:t>Algorithm encrypts data (</a:t>
            </a:r>
            <a:r>
              <a:rPr lang="en-US" sz="1400" b="0" i="1" dirty="0" smtClean="0"/>
              <a:t>plaintext</a:t>
            </a:r>
            <a:r>
              <a:rPr lang="en-US" sz="1400" b="0" dirty="0" smtClean="0"/>
              <a:t>) into unreadable or encrypted data (</a:t>
            </a:r>
            <a:r>
              <a:rPr lang="en-US" sz="1400" b="0" i="1" dirty="0" smtClean="0"/>
              <a:t>cyphertext)</a:t>
            </a:r>
          </a:p>
          <a:p>
            <a:pPr>
              <a:spcBef>
                <a:spcPts val="0"/>
              </a:spcBef>
            </a:pPr>
            <a:r>
              <a:rPr lang="en-US" sz="1400" b="0" dirty="0" smtClean="0"/>
              <a:t>Cyphertext can only be read once decrypted</a:t>
            </a:r>
          </a:p>
          <a:p>
            <a:pPr>
              <a:spcBef>
                <a:spcPts val="0"/>
              </a:spcBef>
            </a:pPr>
            <a:r>
              <a:rPr lang="en-US" sz="1400" b="0" i="1" dirty="0" smtClean="0"/>
              <a:t>Encryption keys</a:t>
            </a:r>
            <a:r>
              <a:rPr lang="en-US" sz="1400" b="0" dirty="0" smtClean="0"/>
              <a:t> used to encrypt and decrypt</a:t>
            </a:r>
          </a:p>
          <a:p>
            <a:pPr>
              <a:spcBef>
                <a:spcPts val="0"/>
              </a:spcBef>
            </a:pPr>
            <a:r>
              <a:rPr lang="en-US" sz="1400" b="0" dirty="0" smtClean="0"/>
              <a:t>Encryption </a:t>
            </a:r>
            <a:r>
              <a:rPr lang="en-US" sz="1400" b="0" i="1" dirty="0" smtClean="0"/>
              <a:t>key strength </a:t>
            </a:r>
            <a:r>
              <a:rPr lang="en-US" sz="1400" b="0" dirty="0" smtClean="0"/>
              <a:t>measures the effectiveness of an algorithm, eg. 128 bits</a:t>
            </a:r>
          </a:p>
          <a:p>
            <a:pPr>
              <a:spcBef>
                <a:spcPts val="0"/>
              </a:spcBef>
            </a:pPr>
            <a:endParaRPr lang="en-US" sz="1400" b="0" dirty="0" smtClean="0"/>
          </a:p>
          <a:p>
            <a:pPr>
              <a:spcBef>
                <a:spcPts val="0"/>
              </a:spcBef>
            </a:pPr>
            <a:endParaRPr lang="en-US" sz="1400" b="0" dirty="0"/>
          </a:p>
        </p:txBody>
      </p:sp>
      <p:grpSp>
        <p:nvGrpSpPr>
          <p:cNvPr id="8" name="Group 7"/>
          <p:cNvGrpSpPr>
            <a:grpSpLocks noChangeAspect="1"/>
          </p:cNvGrpSpPr>
          <p:nvPr/>
        </p:nvGrpSpPr>
        <p:grpSpPr>
          <a:xfrm>
            <a:off x="4219653" y="3263737"/>
            <a:ext cx="4779661" cy="1506984"/>
            <a:chOff x="1641693" y="1837037"/>
            <a:chExt cx="8788234" cy="2770850"/>
          </a:xfrm>
          <a:solidFill>
            <a:schemeClr val="bg1"/>
          </a:solidFill>
        </p:grpSpPr>
        <p:pic>
          <p:nvPicPr>
            <p:cNvPr id="9" name="Picture 8"/>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51510" y="2388128"/>
              <a:ext cx="1076485" cy="1356818"/>
            </a:xfrm>
            <a:prstGeom prst="rect">
              <a:avLst/>
            </a:prstGeom>
            <a:grpFill/>
          </p:spPr>
        </p:pic>
        <p:pic>
          <p:nvPicPr>
            <p:cNvPr id="10" name="Picture 9"/>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543672" y="2388128"/>
              <a:ext cx="1076485" cy="1356818"/>
            </a:xfrm>
            <a:prstGeom prst="rect">
              <a:avLst/>
            </a:prstGeom>
            <a:grpFill/>
          </p:spPr>
        </p:pic>
        <p:pic>
          <p:nvPicPr>
            <p:cNvPr id="11" name="Picture 10"/>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735834" y="2388128"/>
              <a:ext cx="1076485" cy="1356818"/>
            </a:xfrm>
            <a:prstGeom prst="rect">
              <a:avLst/>
            </a:prstGeom>
            <a:grpFill/>
          </p:spPr>
        </p:pic>
        <p:pic>
          <p:nvPicPr>
            <p:cNvPr id="12" name="Picture 1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824312" y="3335045"/>
              <a:ext cx="1359197" cy="645173"/>
            </a:xfrm>
            <a:prstGeom prst="rect">
              <a:avLst/>
            </a:prstGeom>
            <a:grpFill/>
          </p:spPr>
        </p:pic>
        <p:pic>
          <p:nvPicPr>
            <p:cNvPr id="13" name="Picture 1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008235" y="3335045"/>
              <a:ext cx="1359197" cy="645173"/>
            </a:xfrm>
            <a:prstGeom prst="rect">
              <a:avLst/>
            </a:prstGeom>
            <a:grpFill/>
          </p:spPr>
        </p:pic>
        <p:sp>
          <p:nvSpPr>
            <p:cNvPr id="14" name="TextBox 13"/>
            <p:cNvSpPr txBox="1"/>
            <p:nvPr/>
          </p:nvSpPr>
          <p:spPr>
            <a:xfrm>
              <a:off x="1641693" y="1837037"/>
              <a:ext cx="2659455" cy="366633"/>
            </a:xfrm>
            <a:prstGeom prst="rect">
              <a:avLst/>
            </a:prstGeom>
            <a:grpFill/>
          </p:spPr>
          <p:txBody>
            <a:bodyPr wrap="square" rtlCol="0">
              <a:spAutoFit/>
            </a:bodyPr>
            <a:lstStyle/>
            <a:p>
              <a:r>
                <a:rPr lang="en-US" sz="1400" dirty="0" smtClean="0"/>
                <a:t>Original Data</a:t>
              </a:r>
              <a:endParaRPr lang="en-US" sz="1400" dirty="0"/>
            </a:p>
          </p:txBody>
        </p:sp>
        <p:sp>
          <p:nvSpPr>
            <p:cNvPr id="15" name="TextBox 14"/>
            <p:cNvSpPr txBox="1"/>
            <p:nvPr/>
          </p:nvSpPr>
          <p:spPr>
            <a:xfrm>
              <a:off x="4821564" y="1837037"/>
              <a:ext cx="2659458" cy="366633"/>
            </a:xfrm>
            <a:prstGeom prst="rect">
              <a:avLst/>
            </a:prstGeom>
            <a:grpFill/>
          </p:spPr>
          <p:txBody>
            <a:bodyPr wrap="square" rtlCol="0">
              <a:spAutoFit/>
            </a:bodyPr>
            <a:lstStyle/>
            <a:p>
              <a:r>
                <a:rPr lang="en-US" sz="1400" dirty="0" smtClean="0"/>
                <a:t>Scrambled Data</a:t>
              </a:r>
              <a:endParaRPr lang="en-US" sz="1400" dirty="0"/>
            </a:p>
          </p:txBody>
        </p:sp>
        <p:sp>
          <p:nvSpPr>
            <p:cNvPr id="16" name="TextBox 15"/>
            <p:cNvSpPr txBox="1"/>
            <p:nvPr/>
          </p:nvSpPr>
          <p:spPr>
            <a:xfrm>
              <a:off x="8051768" y="1837037"/>
              <a:ext cx="2378159" cy="565901"/>
            </a:xfrm>
            <a:prstGeom prst="rect">
              <a:avLst/>
            </a:prstGeom>
            <a:grpFill/>
          </p:spPr>
          <p:txBody>
            <a:bodyPr wrap="square" rtlCol="0">
              <a:spAutoFit/>
            </a:bodyPr>
            <a:lstStyle/>
            <a:p>
              <a:r>
                <a:rPr lang="en-US" sz="1400" dirty="0" smtClean="0"/>
                <a:t>Original Data</a:t>
              </a:r>
              <a:endParaRPr lang="en-US" sz="1400" dirty="0"/>
            </a:p>
          </p:txBody>
        </p:sp>
        <p:sp>
          <p:nvSpPr>
            <p:cNvPr id="17" name="TextBox 16"/>
            <p:cNvSpPr txBox="1"/>
            <p:nvPr/>
          </p:nvSpPr>
          <p:spPr>
            <a:xfrm>
              <a:off x="3151655" y="4144532"/>
              <a:ext cx="2659456" cy="366633"/>
            </a:xfrm>
            <a:prstGeom prst="rect">
              <a:avLst/>
            </a:prstGeom>
            <a:grpFill/>
          </p:spPr>
          <p:txBody>
            <a:bodyPr wrap="square" rtlCol="0">
              <a:spAutoFit/>
            </a:bodyPr>
            <a:lstStyle/>
            <a:p>
              <a:r>
                <a:rPr lang="en-US" sz="1400" dirty="0" smtClean="0"/>
                <a:t>Encryption Key</a:t>
              </a:r>
              <a:endParaRPr lang="en-US" sz="1400" dirty="0"/>
            </a:p>
          </p:txBody>
        </p:sp>
        <p:sp>
          <p:nvSpPr>
            <p:cNvPr id="18" name="TextBox 17"/>
            <p:cNvSpPr txBox="1"/>
            <p:nvPr/>
          </p:nvSpPr>
          <p:spPr>
            <a:xfrm>
              <a:off x="6629275" y="4094200"/>
              <a:ext cx="3425697" cy="513687"/>
            </a:xfrm>
            <a:prstGeom prst="rect">
              <a:avLst/>
            </a:prstGeom>
            <a:grpFill/>
          </p:spPr>
          <p:txBody>
            <a:bodyPr wrap="square" rtlCol="0">
              <a:spAutoFit/>
            </a:bodyPr>
            <a:lstStyle/>
            <a:p>
              <a:r>
                <a:rPr lang="en-US" sz="1400" dirty="0" smtClean="0"/>
                <a:t>Decryption Key</a:t>
              </a:r>
              <a:endParaRPr lang="en-US" sz="1400" dirty="0"/>
            </a:p>
          </p:txBody>
        </p:sp>
        <p:cxnSp>
          <p:nvCxnSpPr>
            <p:cNvPr id="19" name="Straight Arrow Connector 18"/>
            <p:cNvCxnSpPr/>
            <p:nvPr/>
          </p:nvCxnSpPr>
          <p:spPr>
            <a:xfrm>
              <a:off x="3542270" y="3066537"/>
              <a:ext cx="1878227" cy="0"/>
            </a:xfrm>
            <a:prstGeom prst="straightConnector1">
              <a:avLst/>
            </a:prstGeom>
            <a:grpFill/>
            <a:ln w="60325">
              <a:solidFill>
                <a:schemeClr val="bg1">
                  <a:lumMod val="65000"/>
                </a:schemeClr>
              </a:solidFill>
              <a:headEnd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737533" y="3066537"/>
              <a:ext cx="1878227" cy="0"/>
            </a:xfrm>
            <a:prstGeom prst="straightConnector1">
              <a:avLst/>
            </a:prstGeom>
            <a:grpFill/>
            <a:ln w="60325">
              <a:solidFill>
                <a:schemeClr val="bg1">
                  <a:lumMod val="65000"/>
                </a:schemeClr>
              </a:solidFill>
              <a:headEnd w="lg"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26351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Establishing </a:t>
            </a:r>
            <a:r>
              <a:rPr lang="en-US" dirty="0" smtClean="0"/>
              <a:t>Trust - </a:t>
            </a:r>
            <a:r>
              <a:rPr lang="en-US" dirty="0"/>
              <a:t>Encryption</a:t>
            </a:r>
          </a:p>
        </p:txBody>
      </p:sp>
      <p:sp>
        <p:nvSpPr>
          <p:cNvPr id="3" name="Content Placeholder 2"/>
          <p:cNvSpPr>
            <a:spLocks noGrp="1"/>
          </p:cNvSpPr>
          <p:nvPr>
            <p:ph idx="1"/>
          </p:nvPr>
        </p:nvSpPr>
        <p:spPr>
          <a:xfrm>
            <a:off x="334693" y="1103510"/>
            <a:ext cx="3927341" cy="3308391"/>
          </a:xfrm>
        </p:spPr>
        <p:txBody>
          <a:bodyPr/>
          <a:lstStyle/>
          <a:p>
            <a:pPr marL="0" indent="0">
              <a:spcBef>
                <a:spcPts val="0"/>
              </a:spcBef>
              <a:buNone/>
            </a:pPr>
            <a:r>
              <a:rPr lang="en-US" sz="1800" dirty="0" smtClean="0"/>
              <a:t>Types of Encryption</a:t>
            </a:r>
          </a:p>
          <a:p>
            <a:pPr>
              <a:spcBef>
                <a:spcPts val="0"/>
              </a:spcBef>
            </a:pPr>
            <a:r>
              <a:rPr lang="en-US" sz="1600" i="1" dirty="0" smtClean="0">
                <a:solidFill>
                  <a:srgbClr val="0070C0"/>
                </a:solidFill>
              </a:rPr>
              <a:t>Symmetric</a:t>
            </a:r>
            <a:r>
              <a:rPr lang="en-US" sz="1600" b="0" dirty="0" smtClean="0">
                <a:solidFill>
                  <a:srgbClr val="0070C0"/>
                </a:solidFill>
              </a:rPr>
              <a:t>.</a:t>
            </a:r>
            <a:r>
              <a:rPr lang="en-US" sz="1600" b="0" dirty="0" smtClean="0"/>
              <a:t> Same key used for encryption and decryption, eg. AES </a:t>
            </a:r>
          </a:p>
          <a:p>
            <a:pPr>
              <a:spcBef>
                <a:spcPts val="0"/>
              </a:spcBef>
            </a:pPr>
            <a:r>
              <a:rPr lang="en-US" sz="1600" i="1" dirty="0" smtClean="0">
                <a:solidFill>
                  <a:srgbClr val="0070C0"/>
                </a:solidFill>
              </a:rPr>
              <a:t>Asymmetric</a:t>
            </a:r>
            <a:r>
              <a:rPr lang="en-US" sz="1600" b="0" dirty="0">
                <a:solidFill>
                  <a:srgbClr val="0070C0"/>
                </a:solidFill>
              </a:rPr>
              <a:t>.</a:t>
            </a:r>
            <a:r>
              <a:rPr lang="en-US" sz="1600" b="0" dirty="0"/>
              <a:t> </a:t>
            </a:r>
            <a:r>
              <a:rPr lang="en-US" sz="1600" b="0" dirty="0" smtClean="0"/>
              <a:t>Different keys used, private and public key pair, eg. RSA</a:t>
            </a:r>
            <a:endParaRPr lang="en-US" sz="1600" b="0" dirty="0"/>
          </a:p>
          <a:p>
            <a:pPr>
              <a:spcBef>
                <a:spcPts val="0"/>
              </a:spcBef>
            </a:pPr>
            <a:endParaRPr lang="en-US" sz="1200" b="0" dirty="0" smtClean="0"/>
          </a:p>
          <a:p>
            <a:pPr marL="0" indent="0">
              <a:spcBef>
                <a:spcPts val="0"/>
              </a:spcBef>
              <a:buNone/>
            </a:pPr>
            <a:r>
              <a:rPr lang="en-US" sz="1800" dirty="0"/>
              <a:t>Where does encryption fall short?</a:t>
            </a:r>
          </a:p>
          <a:p>
            <a:pPr>
              <a:spcBef>
                <a:spcPts val="0"/>
              </a:spcBef>
            </a:pPr>
            <a:r>
              <a:rPr lang="en-US" sz="1600" b="0" dirty="0"/>
              <a:t>Hides the contents of a message but </a:t>
            </a:r>
            <a:endParaRPr lang="en-US" sz="1600" b="0" dirty="0" smtClean="0"/>
          </a:p>
          <a:p>
            <a:pPr>
              <a:spcBef>
                <a:spcPts val="0"/>
              </a:spcBef>
            </a:pPr>
            <a:r>
              <a:rPr lang="en-US" sz="1600" b="0" dirty="0" smtClean="0"/>
              <a:t>Does </a:t>
            </a:r>
            <a:r>
              <a:rPr lang="en-US" sz="1600" b="0" dirty="0"/>
              <a:t>not guarantee its </a:t>
            </a:r>
          </a:p>
          <a:p>
            <a:pPr lvl="1"/>
            <a:r>
              <a:rPr lang="en-US" sz="1400" dirty="0" smtClean="0"/>
              <a:t>Integrity</a:t>
            </a:r>
            <a:r>
              <a:rPr lang="en-US" sz="1400" b="0" dirty="0" smtClean="0"/>
              <a:t>. </a:t>
            </a:r>
            <a:r>
              <a:rPr lang="en-US" sz="1400" b="0" dirty="0"/>
              <a:t>Has the message been </a:t>
            </a:r>
            <a:r>
              <a:rPr lang="en-US" sz="1400" b="0" dirty="0" smtClean="0"/>
              <a:t>altered?</a:t>
            </a:r>
            <a:endParaRPr lang="en-US" sz="1400" b="0" dirty="0"/>
          </a:p>
          <a:p>
            <a:pPr lvl="1"/>
            <a:r>
              <a:rPr lang="en-US" sz="1400" dirty="0" smtClean="0"/>
              <a:t>Authenticity</a:t>
            </a:r>
            <a:r>
              <a:rPr lang="en-US" sz="1400" b="0" dirty="0" smtClean="0"/>
              <a:t>. Is the sender actually who they say they are?</a:t>
            </a:r>
            <a:endParaRPr lang="en-US" sz="1800" b="0"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13</a:t>
            </a:fld>
            <a:endParaRPr lang="en-CA" dirty="0"/>
          </a:p>
        </p:txBody>
      </p:sp>
      <p:sp>
        <p:nvSpPr>
          <p:cNvPr id="5" name="Content Placeholder 2"/>
          <p:cNvSpPr txBox="1">
            <a:spLocks/>
          </p:cNvSpPr>
          <p:nvPr/>
        </p:nvSpPr>
        <p:spPr>
          <a:xfrm>
            <a:off x="4767853" y="1107709"/>
            <a:ext cx="4248131" cy="3308391"/>
          </a:xfrm>
          <a:prstGeom prst="rect">
            <a:avLst/>
          </a:prstGeom>
        </p:spPr>
        <p:txBody>
          <a:bodyPr vert="horz" lIns="91440" tIns="45720" rIns="91440" bIns="45720" rtlCol="0">
            <a:noAutofit/>
          </a:bodyPr>
          <a:lstStyle>
            <a:lvl1pPr marL="182880" indent="-182880" algn="l" defTabSz="457200" rtl="0" eaLnBrk="1" latinLnBrk="0" hangingPunct="1">
              <a:spcBef>
                <a:spcPts val="1000"/>
              </a:spcBef>
              <a:spcAft>
                <a:spcPts val="400"/>
              </a:spcAft>
              <a:buFont typeface="Arial"/>
              <a:buChar char="•"/>
              <a:defRPr sz="2000" b="1" i="0" kern="1200" cap="none">
                <a:solidFill>
                  <a:schemeClr val="tx2"/>
                </a:solidFill>
                <a:latin typeface="+mj-lt"/>
                <a:ea typeface="+mn-ea"/>
                <a:cs typeface="Segoe UI"/>
              </a:defRPr>
            </a:lvl1pPr>
            <a:lvl2pPr marL="403225" indent="-182563" algn="l" defTabSz="457200" rtl="0" eaLnBrk="1" latinLnBrk="0" hangingPunct="1">
              <a:spcBef>
                <a:spcPts val="0"/>
              </a:spcBef>
              <a:spcAft>
                <a:spcPts val="600"/>
              </a:spcAft>
              <a:buFont typeface="Arial"/>
              <a:buChar char="•"/>
              <a:defRPr sz="1800" b="1" i="0" kern="1200" cap="none">
                <a:solidFill>
                  <a:schemeClr val="accent6"/>
                </a:solidFill>
                <a:latin typeface="+mj-lt"/>
                <a:ea typeface="+mn-ea"/>
                <a:cs typeface="Segoe UI"/>
              </a:defRPr>
            </a:lvl2pPr>
            <a:lvl3pPr marL="627063" indent="-182563" algn="l" defTabSz="457200" rtl="0" eaLnBrk="1" latinLnBrk="0" hangingPunct="1">
              <a:spcBef>
                <a:spcPts val="0"/>
              </a:spcBef>
              <a:spcAft>
                <a:spcPts val="300"/>
              </a:spcAft>
              <a:buClr>
                <a:schemeClr val="accent6"/>
              </a:buClr>
              <a:buFont typeface="Arial"/>
              <a:buChar char="•"/>
              <a:defRPr sz="1600" kern="1200" cap="none">
                <a:solidFill>
                  <a:schemeClr val="tx2"/>
                </a:solidFill>
                <a:latin typeface="+mj-lt"/>
                <a:ea typeface="+mn-ea"/>
                <a:cs typeface="Segoe UI"/>
              </a:defRPr>
            </a:lvl3pPr>
            <a:lvl4pPr marL="365760" indent="-182880" algn="l" defTabSz="457200" rtl="0" eaLnBrk="1" latinLnBrk="0" hangingPunct="1">
              <a:spcBef>
                <a:spcPts val="0"/>
              </a:spcBef>
              <a:spcAft>
                <a:spcPts val="300"/>
              </a:spcAft>
              <a:buClr>
                <a:schemeClr val="tx2"/>
              </a:buClr>
              <a:buFont typeface="Arial"/>
              <a:buChar char="•"/>
              <a:defRPr sz="1600" kern="1200" cap="none">
                <a:solidFill>
                  <a:schemeClr val="tx2"/>
                </a:solidFill>
                <a:latin typeface="+mj-lt"/>
                <a:ea typeface="+mn-ea"/>
                <a:cs typeface="Segoe UI"/>
              </a:defRPr>
            </a:lvl4pPr>
            <a:lvl5pPr marL="548640" indent="-182880" algn="l" defTabSz="457200" rtl="0" eaLnBrk="1" latinLnBrk="0" hangingPunct="1">
              <a:spcBef>
                <a:spcPts val="0"/>
              </a:spcBef>
              <a:spcAft>
                <a:spcPts val="300"/>
              </a:spcAft>
              <a:buClr>
                <a:schemeClr val="tx2"/>
              </a:buClr>
              <a:buSzPct val="100000"/>
              <a:buFont typeface="Lucida Grande"/>
              <a:buChar char="∘"/>
              <a:defRPr sz="1600" kern="1200" cap="none" spc="0" baseline="0">
                <a:solidFill>
                  <a:schemeClr val="tx2"/>
                </a:solidFill>
                <a:latin typeface="+mj-lt"/>
                <a:ea typeface="+mn-ea"/>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b="0" dirty="0" smtClean="0"/>
              <a:t>We should be worried about the confidentiality of data &amp; communications</a:t>
            </a:r>
          </a:p>
          <a:p>
            <a:pPr marL="0" indent="0">
              <a:spcBef>
                <a:spcPts val="0"/>
              </a:spcBef>
              <a:buNone/>
            </a:pPr>
            <a:endParaRPr lang="en-US" sz="1800" b="0" dirty="0"/>
          </a:p>
          <a:p>
            <a:pPr marL="0" indent="0">
              <a:spcBef>
                <a:spcPts val="0"/>
              </a:spcBef>
              <a:buNone/>
            </a:pPr>
            <a:r>
              <a:rPr lang="en-US" sz="1800" b="0" dirty="0" smtClean="0"/>
              <a:t>But, we should also be concerned about the integrity and authenticity of messages</a:t>
            </a:r>
          </a:p>
          <a:p>
            <a:pPr marL="0" indent="0">
              <a:spcBef>
                <a:spcPts val="0"/>
              </a:spcBef>
              <a:buNone/>
            </a:pPr>
            <a:endParaRPr lang="en-US" sz="1800" b="0" dirty="0"/>
          </a:p>
          <a:p>
            <a:pPr marL="0" indent="0">
              <a:spcBef>
                <a:spcPts val="0"/>
              </a:spcBef>
              <a:buNone/>
            </a:pPr>
            <a:r>
              <a:rPr lang="en-US" sz="1800" dirty="0" smtClean="0"/>
              <a:t>Man-in-the-middle attacks</a:t>
            </a:r>
          </a:p>
          <a:p>
            <a:pPr lvl="1"/>
            <a:r>
              <a:rPr lang="en-US" sz="1600" b="0" dirty="0" smtClean="0"/>
              <a:t>An example of an attack where authenticity and integrity have been compromised</a:t>
            </a:r>
            <a:endParaRPr lang="en-US" sz="1600" b="0" dirty="0"/>
          </a:p>
        </p:txBody>
      </p:sp>
    </p:spTree>
    <p:extLst>
      <p:ext uri="{BB962C8B-B14F-4D97-AF65-F5344CB8AC3E}">
        <p14:creationId xmlns:p14="http://schemas.microsoft.com/office/powerpoint/2010/main" val="26351238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Man-in-the-Middle Attacks</a:t>
            </a:r>
            <a:endParaRPr lang="en-US" sz="2000" i="1" dirty="0"/>
          </a:p>
        </p:txBody>
      </p:sp>
      <p:sp>
        <p:nvSpPr>
          <p:cNvPr id="3" name="Content Placeholder 2"/>
          <p:cNvSpPr>
            <a:spLocks noGrp="1"/>
          </p:cNvSpPr>
          <p:nvPr>
            <p:ph idx="1"/>
          </p:nvPr>
        </p:nvSpPr>
        <p:spPr>
          <a:xfrm>
            <a:off x="334693" y="1232116"/>
            <a:ext cx="3687117" cy="3276428"/>
          </a:xfrm>
        </p:spPr>
        <p:txBody>
          <a:bodyPr/>
          <a:lstStyle/>
          <a:p>
            <a:r>
              <a:rPr lang="en-US" sz="1600" b="0" dirty="0" smtClean="0"/>
              <a:t>User gets between a sender and a receiver and sniffs information</a:t>
            </a:r>
          </a:p>
          <a:p>
            <a:r>
              <a:rPr lang="en-US" sz="1600" b="0" dirty="0" smtClean="0"/>
              <a:t>Attacker reads the data and may continue to pass it along</a:t>
            </a:r>
          </a:p>
          <a:p>
            <a:pPr lvl="1"/>
            <a:r>
              <a:rPr lang="en-US" sz="1400" b="0" dirty="0" smtClean="0"/>
              <a:t>Sender and receiver think they are on a secure communications channel</a:t>
            </a:r>
          </a:p>
          <a:p>
            <a:r>
              <a:rPr lang="en-US" sz="1600" b="0" dirty="0" smtClean="0"/>
              <a:t>Attacker may also alter the data</a:t>
            </a:r>
          </a:p>
          <a:p>
            <a:r>
              <a:rPr lang="en-US" sz="1600" b="0" dirty="0"/>
              <a:t>Even more dangerous when data is unencrypted</a:t>
            </a:r>
          </a:p>
          <a:p>
            <a:pPr lvl="1"/>
            <a:r>
              <a:rPr lang="en-US" sz="1400" b="0" dirty="0"/>
              <a:t>Attacker </a:t>
            </a:r>
            <a:r>
              <a:rPr lang="en-US" sz="1400" b="0" dirty="0" smtClean="0"/>
              <a:t>does not even have to decrypt it to read it</a:t>
            </a:r>
            <a:endParaRPr lang="en-US" sz="1400" b="0" dirty="0"/>
          </a:p>
          <a:p>
            <a:pPr lvl="1"/>
            <a:endParaRPr lang="en-US" sz="1400" b="0" dirty="0" smtClean="0"/>
          </a:p>
        </p:txBody>
      </p:sp>
      <p:sp>
        <p:nvSpPr>
          <p:cNvPr id="4" name="Slide Number Placeholder 3"/>
          <p:cNvSpPr>
            <a:spLocks noGrp="1"/>
          </p:cNvSpPr>
          <p:nvPr>
            <p:ph type="sldNum" sz="quarter" idx="12"/>
          </p:nvPr>
        </p:nvSpPr>
        <p:spPr/>
        <p:txBody>
          <a:bodyPr/>
          <a:lstStyle/>
          <a:p>
            <a:fld id="{0B6352C0-A9CA-B545-A438-FD1342207464}" type="slidenum">
              <a:rPr lang="en-CA" smtClean="0"/>
              <a:pPr/>
              <a:t>14</a:t>
            </a:fld>
            <a:endParaRPr lang="en-CA" dirty="0"/>
          </a:p>
        </p:txBody>
      </p:sp>
      <p:sp>
        <p:nvSpPr>
          <p:cNvPr id="8" name="Rectangle 7"/>
          <p:cNvSpPr/>
          <p:nvPr/>
        </p:nvSpPr>
        <p:spPr>
          <a:xfrm>
            <a:off x="4539545" y="3615752"/>
            <a:ext cx="4259003" cy="6174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Encryption alone is not enough</a:t>
            </a:r>
          </a:p>
        </p:txBody>
      </p:sp>
      <p:grpSp>
        <p:nvGrpSpPr>
          <p:cNvPr id="7" name="Group 6"/>
          <p:cNvGrpSpPr>
            <a:grpSpLocks noChangeAspect="1"/>
          </p:cNvGrpSpPr>
          <p:nvPr/>
        </p:nvGrpSpPr>
        <p:grpSpPr>
          <a:xfrm>
            <a:off x="4539545" y="1138515"/>
            <a:ext cx="4317914" cy="2424872"/>
            <a:chOff x="1658979" y="802010"/>
            <a:chExt cx="8341813" cy="468462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979" y="846752"/>
              <a:ext cx="1139525" cy="11395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026" y="846751"/>
              <a:ext cx="1139525" cy="1139525"/>
            </a:xfrm>
            <a:prstGeom prst="rect">
              <a:avLst/>
            </a:prstGeom>
          </p:spPr>
        </p:pic>
        <p:sp>
          <p:nvSpPr>
            <p:cNvPr id="11" name="TextBox 10"/>
            <p:cNvSpPr txBox="1"/>
            <p:nvPr/>
          </p:nvSpPr>
          <p:spPr>
            <a:xfrm>
              <a:off x="4451931" y="2350722"/>
              <a:ext cx="3549068" cy="561893"/>
            </a:xfrm>
            <a:prstGeom prst="rect">
              <a:avLst/>
            </a:prstGeom>
            <a:noFill/>
          </p:spPr>
          <p:txBody>
            <a:bodyPr wrap="square" rtlCol="0">
              <a:spAutoFit/>
            </a:bodyPr>
            <a:lstStyle/>
            <a:p>
              <a:pPr algn="ctr"/>
              <a:r>
                <a:rPr lang="en-US" sz="1600" dirty="0" smtClean="0">
                  <a:latin typeface="+mj-lt"/>
                </a:rPr>
                <a:t>New Connection</a:t>
              </a:r>
              <a:endParaRPr lang="en-US" sz="1600" dirty="0">
                <a:latin typeface="+mj-lt"/>
              </a:endParaRPr>
            </a:p>
          </p:txBody>
        </p:sp>
        <p:cxnSp>
          <p:nvCxnSpPr>
            <p:cNvPr id="12" name="Straight Arrow Connector 11"/>
            <p:cNvCxnSpPr/>
            <p:nvPr/>
          </p:nvCxnSpPr>
          <p:spPr>
            <a:xfrm>
              <a:off x="3542270" y="2528655"/>
              <a:ext cx="1639330" cy="1113577"/>
            </a:xfrm>
            <a:prstGeom prst="straightConnector1">
              <a:avLst/>
            </a:prstGeom>
            <a:ln w="60325">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177" y="3007299"/>
              <a:ext cx="1309296" cy="1805925"/>
            </a:xfrm>
            <a:prstGeom prst="rect">
              <a:avLst/>
            </a:prstGeom>
          </p:spPr>
        </p:pic>
        <p:cxnSp>
          <p:nvCxnSpPr>
            <p:cNvPr id="14" name="Straight Arrow Connector 13"/>
            <p:cNvCxnSpPr/>
            <p:nvPr/>
          </p:nvCxnSpPr>
          <p:spPr>
            <a:xfrm flipH="1">
              <a:off x="7025698" y="2528655"/>
              <a:ext cx="1639330" cy="1113577"/>
            </a:xfrm>
            <a:prstGeom prst="straightConnector1">
              <a:avLst/>
            </a:prstGeom>
            <a:ln w="60325">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754603" y="1712227"/>
              <a:ext cx="4676444" cy="0"/>
            </a:xfrm>
            <a:prstGeom prst="straightConnector1">
              <a:avLst/>
            </a:prstGeom>
            <a:ln w="60325">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84649" y="1059083"/>
              <a:ext cx="3816349" cy="654055"/>
            </a:xfrm>
            <a:prstGeom prst="rect">
              <a:avLst/>
            </a:prstGeom>
            <a:noFill/>
          </p:spPr>
          <p:txBody>
            <a:bodyPr wrap="square" rtlCol="0">
              <a:spAutoFit/>
            </a:bodyPr>
            <a:lstStyle/>
            <a:p>
              <a:pPr algn="ctr"/>
              <a:r>
                <a:rPr lang="en-US" sz="1600" dirty="0" smtClean="0">
                  <a:latin typeface="+mj-lt"/>
                </a:rPr>
                <a:t>Original Connection</a:t>
              </a:r>
              <a:endParaRPr lang="en-US" sz="1600" dirty="0">
                <a:latin typeface="+mj-l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5333" y="802010"/>
              <a:ext cx="1415459" cy="1233471"/>
            </a:xfrm>
            <a:prstGeom prst="rect">
              <a:avLst/>
            </a:prstGeom>
          </p:spPr>
        </p:pic>
        <p:sp>
          <p:nvSpPr>
            <p:cNvPr id="18" name="TextBox 17"/>
            <p:cNvSpPr txBox="1"/>
            <p:nvPr/>
          </p:nvSpPr>
          <p:spPr>
            <a:xfrm>
              <a:off x="4199021" y="4832584"/>
              <a:ext cx="3787606" cy="654055"/>
            </a:xfrm>
            <a:prstGeom prst="rect">
              <a:avLst/>
            </a:prstGeom>
            <a:noFill/>
          </p:spPr>
          <p:txBody>
            <a:bodyPr wrap="square" rtlCol="0">
              <a:spAutoFit/>
            </a:bodyPr>
            <a:lstStyle/>
            <a:p>
              <a:pPr algn="ctr"/>
              <a:r>
                <a:rPr lang="en-US" sz="1600" dirty="0" smtClean="0">
                  <a:latin typeface="+mj-lt"/>
                </a:rPr>
                <a:t>Man-in-the-middle</a:t>
              </a:r>
              <a:endParaRPr lang="en-US" sz="1600" dirty="0">
                <a:latin typeface="+mj-lt"/>
              </a:endParaRPr>
            </a:p>
          </p:txBody>
        </p:sp>
      </p:grpSp>
    </p:spTree>
    <p:extLst>
      <p:ext uri="{BB962C8B-B14F-4D97-AF65-F5344CB8AC3E}">
        <p14:creationId xmlns:p14="http://schemas.microsoft.com/office/powerpoint/2010/main" val="1392581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7" y="184191"/>
            <a:ext cx="8604505" cy="793750"/>
          </a:xfrm>
        </p:spPr>
        <p:txBody>
          <a:bodyPr/>
          <a:lstStyle/>
          <a:p>
            <a:r>
              <a:rPr lang="en-US" dirty="0" smtClean="0"/>
              <a:t>Establishing Trust - Authentication</a:t>
            </a:r>
            <a:endParaRPr lang="en-US" dirty="0"/>
          </a:p>
        </p:txBody>
      </p:sp>
      <p:sp>
        <p:nvSpPr>
          <p:cNvPr id="3" name="Content Placeholder 2"/>
          <p:cNvSpPr>
            <a:spLocks noGrp="1"/>
          </p:cNvSpPr>
          <p:nvPr>
            <p:ph idx="1"/>
          </p:nvPr>
        </p:nvSpPr>
        <p:spPr>
          <a:xfrm>
            <a:off x="334693" y="1117856"/>
            <a:ext cx="3927341" cy="3308391"/>
          </a:xfrm>
        </p:spPr>
        <p:txBody>
          <a:bodyPr/>
          <a:lstStyle/>
          <a:p>
            <a:pPr marL="0" indent="0">
              <a:spcBef>
                <a:spcPts val="0"/>
              </a:spcBef>
              <a:buNone/>
            </a:pPr>
            <a:r>
              <a:rPr lang="en-US" dirty="0" smtClean="0"/>
              <a:t>What is it?</a:t>
            </a:r>
          </a:p>
          <a:p>
            <a:pPr>
              <a:spcBef>
                <a:spcPts val="0"/>
              </a:spcBef>
            </a:pPr>
            <a:r>
              <a:rPr lang="en-US" sz="1800" b="0" dirty="0" smtClean="0"/>
              <a:t>Process of determining whether an entity is who they claim to be</a:t>
            </a:r>
          </a:p>
          <a:p>
            <a:pPr>
              <a:spcBef>
                <a:spcPts val="0"/>
              </a:spcBef>
            </a:pPr>
            <a:r>
              <a:rPr lang="en-US" sz="1800" b="0" dirty="0" smtClean="0"/>
              <a:t>Entity could be a user, a server, or a client app</a:t>
            </a:r>
          </a:p>
          <a:p>
            <a:pPr>
              <a:spcBef>
                <a:spcPts val="0"/>
              </a:spcBef>
            </a:pPr>
            <a:endParaRPr lang="en-US" sz="1800" b="0" dirty="0" smtClean="0"/>
          </a:p>
          <a:p>
            <a:pPr marL="0" indent="0">
              <a:spcBef>
                <a:spcPts val="0"/>
              </a:spcBef>
              <a:buNone/>
            </a:pPr>
            <a:r>
              <a:rPr lang="en-US" dirty="0"/>
              <a:t>Why is it needed?</a:t>
            </a:r>
          </a:p>
          <a:p>
            <a:pPr>
              <a:spcBef>
                <a:spcPts val="0"/>
              </a:spcBef>
            </a:pPr>
            <a:r>
              <a:rPr lang="en-US" sz="1800" b="0" dirty="0" smtClean="0"/>
              <a:t>You want to provide access only to known users or entities</a:t>
            </a:r>
          </a:p>
          <a:p>
            <a:pPr>
              <a:spcBef>
                <a:spcPts val="0"/>
              </a:spcBef>
            </a:pPr>
            <a:r>
              <a:rPr lang="en-US" sz="1800" b="0" dirty="0" smtClean="0"/>
              <a:t>Prevent unauthorized access</a:t>
            </a:r>
          </a:p>
          <a:p>
            <a:pPr>
              <a:spcBef>
                <a:spcPts val="0"/>
              </a:spcBef>
            </a:pPr>
            <a:endParaRPr lang="en-US" b="0"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15</a:t>
            </a:fld>
            <a:endParaRPr lang="en-CA" dirty="0"/>
          </a:p>
        </p:txBody>
      </p:sp>
      <p:sp>
        <p:nvSpPr>
          <p:cNvPr id="5" name="Content Placeholder 2"/>
          <p:cNvSpPr txBox="1">
            <a:spLocks/>
          </p:cNvSpPr>
          <p:nvPr/>
        </p:nvSpPr>
        <p:spPr>
          <a:xfrm>
            <a:off x="4507993" y="1122055"/>
            <a:ext cx="4434840" cy="3308391"/>
          </a:xfrm>
          <a:prstGeom prst="rect">
            <a:avLst/>
          </a:prstGeom>
        </p:spPr>
        <p:txBody>
          <a:bodyPr vert="horz" lIns="91440" tIns="45720" rIns="91440" bIns="45720" rtlCol="0">
            <a:noAutofit/>
          </a:bodyPr>
          <a:lstStyle>
            <a:lvl1pPr marL="182880" indent="-182880" algn="l" defTabSz="457200" rtl="0" eaLnBrk="1" latinLnBrk="0" hangingPunct="1">
              <a:spcBef>
                <a:spcPts val="1000"/>
              </a:spcBef>
              <a:spcAft>
                <a:spcPts val="400"/>
              </a:spcAft>
              <a:buFont typeface="Arial"/>
              <a:buChar char="•"/>
              <a:defRPr sz="2000" b="1" i="0" kern="1200" cap="none">
                <a:solidFill>
                  <a:schemeClr val="tx2"/>
                </a:solidFill>
                <a:latin typeface="+mj-lt"/>
                <a:ea typeface="+mn-ea"/>
                <a:cs typeface="Segoe UI"/>
              </a:defRPr>
            </a:lvl1pPr>
            <a:lvl2pPr marL="403225" indent="-182563" algn="l" defTabSz="457200" rtl="0" eaLnBrk="1" latinLnBrk="0" hangingPunct="1">
              <a:spcBef>
                <a:spcPts val="0"/>
              </a:spcBef>
              <a:spcAft>
                <a:spcPts val="600"/>
              </a:spcAft>
              <a:buFont typeface="Arial"/>
              <a:buChar char="•"/>
              <a:defRPr sz="1800" b="1" i="0" kern="1200" cap="none">
                <a:solidFill>
                  <a:schemeClr val="accent6"/>
                </a:solidFill>
                <a:latin typeface="+mj-lt"/>
                <a:ea typeface="+mn-ea"/>
                <a:cs typeface="Segoe UI"/>
              </a:defRPr>
            </a:lvl2pPr>
            <a:lvl3pPr marL="627063" indent="-182563" algn="l" defTabSz="457200" rtl="0" eaLnBrk="1" latinLnBrk="0" hangingPunct="1">
              <a:spcBef>
                <a:spcPts val="0"/>
              </a:spcBef>
              <a:spcAft>
                <a:spcPts val="300"/>
              </a:spcAft>
              <a:buClr>
                <a:schemeClr val="accent6"/>
              </a:buClr>
              <a:buFont typeface="Arial"/>
              <a:buChar char="•"/>
              <a:defRPr sz="1600" kern="1200" cap="none">
                <a:solidFill>
                  <a:schemeClr val="tx2"/>
                </a:solidFill>
                <a:latin typeface="+mj-lt"/>
                <a:ea typeface="+mn-ea"/>
                <a:cs typeface="Segoe UI"/>
              </a:defRPr>
            </a:lvl3pPr>
            <a:lvl4pPr marL="365760" indent="-182880" algn="l" defTabSz="457200" rtl="0" eaLnBrk="1" latinLnBrk="0" hangingPunct="1">
              <a:spcBef>
                <a:spcPts val="0"/>
              </a:spcBef>
              <a:spcAft>
                <a:spcPts val="300"/>
              </a:spcAft>
              <a:buClr>
                <a:schemeClr val="tx2"/>
              </a:buClr>
              <a:buFont typeface="Arial"/>
              <a:buChar char="•"/>
              <a:defRPr sz="1600" kern="1200" cap="none">
                <a:solidFill>
                  <a:schemeClr val="tx2"/>
                </a:solidFill>
                <a:latin typeface="+mj-lt"/>
                <a:ea typeface="+mn-ea"/>
                <a:cs typeface="Segoe UI"/>
              </a:defRPr>
            </a:lvl4pPr>
            <a:lvl5pPr marL="548640" indent="-182880" algn="l" defTabSz="457200" rtl="0" eaLnBrk="1" latinLnBrk="0" hangingPunct="1">
              <a:spcBef>
                <a:spcPts val="0"/>
              </a:spcBef>
              <a:spcAft>
                <a:spcPts val="300"/>
              </a:spcAft>
              <a:buClr>
                <a:schemeClr val="tx2"/>
              </a:buClr>
              <a:buSzPct val="100000"/>
              <a:buFont typeface="Lucida Grande"/>
              <a:buChar char="∘"/>
              <a:defRPr sz="1600" kern="1200" cap="none" spc="0" baseline="0">
                <a:solidFill>
                  <a:schemeClr val="tx2"/>
                </a:solidFill>
                <a:latin typeface="+mj-lt"/>
                <a:ea typeface="+mn-ea"/>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smtClean="0"/>
              <a:t>Types of Authentication </a:t>
            </a:r>
          </a:p>
          <a:p>
            <a:pPr>
              <a:spcBef>
                <a:spcPts val="0"/>
              </a:spcBef>
            </a:pPr>
            <a:r>
              <a:rPr lang="en-US" sz="1800" b="0" dirty="0"/>
              <a:t>Client-side authentication</a:t>
            </a:r>
          </a:p>
          <a:p>
            <a:pPr>
              <a:spcBef>
                <a:spcPts val="0"/>
              </a:spcBef>
            </a:pPr>
            <a:r>
              <a:rPr lang="en-US" sz="1800" b="0" dirty="0"/>
              <a:t>Server-side </a:t>
            </a:r>
            <a:r>
              <a:rPr lang="en-US" sz="1800" b="0" dirty="0" smtClean="0"/>
              <a:t>authentication</a:t>
            </a:r>
          </a:p>
          <a:p>
            <a:pPr>
              <a:spcBef>
                <a:spcPts val="0"/>
              </a:spcBef>
            </a:pPr>
            <a:endParaRPr lang="en-US" sz="1800" b="0" dirty="0"/>
          </a:p>
          <a:p>
            <a:pPr marL="0" indent="0">
              <a:spcBef>
                <a:spcPts val="0"/>
              </a:spcBef>
              <a:buNone/>
            </a:pPr>
            <a:r>
              <a:rPr lang="en-US" dirty="0" smtClean="0"/>
              <a:t>Examples of Authentication</a:t>
            </a:r>
          </a:p>
          <a:p>
            <a:pPr>
              <a:spcBef>
                <a:spcPts val="0"/>
              </a:spcBef>
            </a:pPr>
            <a:r>
              <a:rPr lang="en-US" sz="1800" b="0" dirty="0" smtClean="0"/>
              <a:t>Client-side</a:t>
            </a:r>
          </a:p>
          <a:p>
            <a:pPr lvl="1"/>
            <a:r>
              <a:rPr lang="en-US" b="0" dirty="0" smtClean="0"/>
              <a:t>User name and password combinations</a:t>
            </a:r>
          </a:p>
          <a:p>
            <a:pPr lvl="1"/>
            <a:r>
              <a:rPr lang="en-US" b="0" dirty="0" smtClean="0"/>
              <a:t>Tokens (dual authentication)</a:t>
            </a:r>
          </a:p>
          <a:p>
            <a:pPr>
              <a:spcBef>
                <a:spcPts val="0"/>
              </a:spcBef>
            </a:pPr>
            <a:r>
              <a:rPr lang="en-US" sz="1800" b="0" dirty="0" smtClean="0"/>
              <a:t>Server-side</a:t>
            </a:r>
          </a:p>
          <a:p>
            <a:pPr lvl="1"/>
            <a:r>
              <a:rPr lang="en-US" b="0" dirty="0"/>
              <a:t>Digital signatures and certificates</a:t>
            </a:r>
          </a:p>
          <a:p>
            <a:pPr>
              <a:spcBef>
                <a:spcPts val="0"/>
              </a:spcBef>
            </a:pPr>
            <a:endParaRPr lang="en-US" sz="1800" b="0" dirty="0"/>
          </a:p>
          <a:p>
            <a:pPr>
              <a:spcBef>
                <a:spcPts val="0"/>
              </a:spcBef>
            </a:pPr>
            <a:endParaRPr lang="en-US" sz="1800" b="0" dirty="0" smtClean="0"/>
          </a:p>
          <a:p>
            <a:pPr>
              <a:spcBef>
                <a:spcPts val="0"/>
              </a:spcBef>
            </a:pPr>
            <a:endParaRPr lang="en-US" sz="1800" b="0" dirty="0"/>
          </a:p>
        </p:txBody>
      </p:sp>
    </p:spTree>
    <p:extLst>
      <p:ext uri="{BB962C8B-B14F-4D97-AF65-F5344CB8AC3E}">
        <p14:creationId xmlns:p14="http://schemas.microsoft.com/office/powerpoint/2010/main" val="32078411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Claims-Based identity and Authentication</a:t>
            </a:r>
            <a:endParaRPr lang="en-US"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16</a:t>
            </a:fld>
            <a:endParaRPr lang="en-CA" dirty="0"/>
          </a:p>
        </p:txBody>
      </p:sp>
      <p:sp>
        <p:nvSpPr>
          <p:cNvPr id="5" name="Content Placeholder 2"/>
          <p:cNvSpPr>
            <a:spLocks noGrp="1"/>
          </p:cNvSpPr>
          <p:nvPr>
            <p:ph idx="1"/>
          </p:nvPr>
        </p:nvSpPr>
        <p:spPr>
          <a:xfrm>
            <a:off x="237745" y="1017272"/>
            <a:ext cx="4024290" cy="3499864"/>
          </a:xfrm>
        </p:spPr>
        <p:txBody>
          <a:bodyPr/>
          <a:lstStyle/>
          <a:p>
            <a:pPr marL="0" indent="0">
              <a:spcBef>
                <a:spcPts val="0"/>
              </a:spcBef>
              <a:buNone/>
            </a:pPr>
            <a:r>
              <a:rPr lang="en-US" sz="1800" dirty="0" smtClean="0"/>
              <a:t>What is a claim?</a:t>
            </a:r>
          </a:p>
          <a:p>
            <a:pPr>
              <a:spcBef>
                <a:spcPts val="0"/>
              </a:spcBef>
            </a:pPr>
            <a:r>
              <a:rPr lang="en-US" sz="1600" b="0" dirty="0" smtClean="0"/>
              <a:t>A</a:t>
            </a:r>
            <a:r>
              <a:rPr lang="en-US" sz="1400" b="0" dirty="0" smtClean="0"/>
              <a:t> statement that one subject makes about itself or another subject  (name, identity, privilege)</a:t>
            </a:r>
          </a:p>
          <a:p>
            <a:pPr>
              <a:spcBef>
                <a:spcPts val="0"/>
              </a:spcBef>
            </a:pPr>
            <a:r>
              <a:rPr lang="en-US" sz="1400" b="0" dirty="0" smtClean="0"/>
              <a:t>Claims are used by apps to authenticate users without having to interrogate them</a:t>
            </a:r>
          </a:p>
          <a:p>
            <a:pPr>
              <a:spcBef>
                <a:spcPts val="0"/>
              </a:spcBef>
            </a:pPr>
            <a:endParaRPr lang="en-US" sz="800" b="0" dirty="0" smtClean="0"/>
          </a:p>
          <a:p>
            <a:pPr marL="0" indent="0">
              <a:spcBef>
                <a:spcPts val="0"/>
              </a:spcBef>
              <a:buNone/>
            </a:pPr>
            <a:endParaRPr lang="en-US" sz="800" b="0" dirty="0" smtClean="0"/>
          </a:p>
          <a:p>
            <a:pPr marL="0" indent="0">
              <a:spcBef>
                <a:spcPts val="0"/>
              </a:spcBef>
              <a:buNone/>
            </a:pPr>
            <a:r>
              <a:rPr lang="en-US" sz="1800" dirty="0" smtClean="0"/>
              <a:t>How does it work?</a:t>
            </a:r>
            <a:endParaRPr lang="en-US" sz="1800" dirty="0"/>
          </a:p>
          <a:p>
            <a:pPr>
              <a:spcBef>
                <a:spcPts val="0"/>
              </a:spcBef>
            </a:pPr>
            <a:r>
              <a:rPr lang="en-US" sz="1400" b="0" dirty="0" smtClean="0"/>
              <a:t>Claims are issued by a provider and packaged into security tokens (facts about a user)</a:t>
            </a:r>
          </a:p>
          <a:p>
            <a:pPr>
              <a:spcBef>
                <a:spcPts val="0"/>
              </a:spcBef>
            </a:pPr>
            <a:r>
              <a:rPr lang="en-US" sz="1400" b="0" dirty="0" smtClean="0"/>
              <a:t>A trusted 3</a:t>
            </a:r>
            <a:r>
              <a:rPr lang="en-US" sz="1400" b="0" baseline="30000" dirty="0" smtClean="0"/>
              <a:t>rd</a:t>
            </a:r>
            <a:r>
              <a:rPr lang="en-US" sz="1400" b="0" dirty="0" smtClean="0"/>
              <a:t> party (provider) can usually better handle identity claims</a:t>
            </a:r>
          </a:p>
          <a:p>
            <a:pPr>
              <a:spcBef>
                <a:spcPts val="0"/>
              </a:spcBef>
            </a:pPr>
            <a:endParaRPr lang="en-US" sz="1800" b="0" dirty="0"/>
          </a:p>
        </p:txBody>
      </p:sp>
      <p:sp>
        <p:nvSpPr>
          <p:cNvPr id="6" name="Content Placeholder 2"/>
          <p:cNvSpPr txBox="1">
            <a:spLocks/>
          </p:cNvSpPr>
          <p:nvPr/>
        </p:nvSpPr>
        <p:spPr>
          <a:xfrm>
            <a:off x="4507993" y="1021471"/>
            <a:ext cx="4569332" cy="3308391"/>
          </a:xfrm>
          <a:prstGeom prst="rect">
            <a:avLst/>
          </a:prstGeom>
        </p:spPr>
        <p:txBody>
          <a:bodyPr vert="horz" lIns="91440" tIns="45720" rIns="91440" bIns="45720" rtlCol="0">
            <a:noAutofit/>
          </a:bodyPr>
          <a:lstStyle>
            <a:lvl1pPr marL="182880" indent="-182880" algn="l" defTabSz="457200" rtl="0" eaLnBrk="1" latinLnBrk="0" hangingPunct="1">
              <a:spcBef>
                <a:spcPts val="1000"/>
              </a:spcBef>
              <a:spcAft>
                <a:spcPts val="400"/>
              </a:spcAft>
              <a:buFont typeface="Arial"/>
              <a:buChar char="•"/>
              <a:defRPr sz="2000" b="1" i="0" kern="1200" cap="none">
                <a:solidFill>
                  <a:schemeClr val="tx2"/>
                </a:solidFill>
                <a:latin typeface="+mj-lt"/>
                <a:ea typeface="+mn-ea"/>
                <a:cs typeface="Segoe UI"/>
              </a:defRPr>
            </a:lvl1pPr>
            <a:lvl2pPr marL="403225" indent="-182563" algn="l" defTabSz="457200" rtl="0" eaLnBrk="1" latinLnBrk="0" hangingPunct="1">
              <a:spcBef>
                <a:spcPts val="0"/>
              </a:spcBef>
              <a:spcAft>
                <a:spcPts val="600"/>
              </a:spcAft>
              <a:buFont typeface="Arial"/>
              <a:buChar char="•"/>
              <a:defRPr sz="1800" b="1" i="0" kern="1200" cap="none">
                <a:solidFill>
                  <a:schemeClr val="accent6"/>
                </a:solidFill>
                <a:latin typeface="+mj-lt"/>
                <a:ea typeface="+mn-ea"/>
                <a:cs typeface="Segoe UI"/>
              </a:defRPr>
            </a:lvl2pPr>
            <a:lvl3pPr marL="627063" indent="-182563" algn="l" defTabSz="457200" rtl="0" eaLnBrk="1" latinLnBrk="0" hangingPunct="1">
              <a:spcBef>
                <a:spcPts val="0"/>
              </a:spcBef>
              <a:spcAft>
                <a:spcPts val="300"/>
              </a:spcAft>
              <a:buClr>
                <a:schemeClr val="accent6"/>
              </a:buClr>
              <a:buFont typeface="Arial"/>
              <a:buChar char="•"/>
              <a:defRPr sz="1600" kern="1200" cap="none">
                <a:solidFill>
                  <a:schemeClr val="tx2"/>
                </a:solidFill>
                <a:latin typeface="+mj-lt"/>
                <a:ea typeface="+mn-ea"/>
                <a:cs typeface="Segoe UI"/>
              </a:defRPr>
            </a:lvl3pPr>
            <a:lvl4pPr marL="365760" indent="-182880" algn="l" defTabSz="457200" rtl="0" eaLnBrk="1" latinLnBrk="0" hangingPunct="1">
              <a:spcBef>
                <a:spcPts val="0"/>
              </a:spcBef>
              <a:spcAft>
                <a:spcPts val="300"/>
              </a:spcAft>
              <a:buClr>
                <a:schemeClr val="tx2"/>
              </a:buClr>
              <a:buFont typeface="Arial"/>
              <a:buChar char="•"/>
              <a:defRPr sz="1600" kern="1200" cap="none">
                <a:solidFill>
                  <a:schemeClr val="tx2"/>
                </a:solidFill>
                <a:latin typeface="+mj-lt"/>
                <a:ea typeface="+mn-ea"/>
                <a:cs typeface="Segoe UI"/>
              </a:defRPr>
            </a:lvl4pPr>
            <a:lvl5pPr marL="548640" indent="-182880" algn="l" defTabSz="457200" rtl="0" eaLnBrk="1" latinLnBrk="0" hangingPunct="1">
              <a:spcBef>
                <a:spcPts val="0"/>
              </a:spcBef>
              <a:spcAft>
                <a:spcPts val="300"/>
              </a:spcAft>
              <a:buClr>
                <a:schemeClr val="tx2"/>
              </a:buClr>
              <a:buSzPct val="100000"/>
              <a:buFont typeface="Lucida Grande"/>
              <a:buChar char="∘"/>
              <a:defRPr sz="1600" kern="1200" cap="none" spc="0" baseline="0">
                <a:solidFill>
                  <a:schemeClr val="tx2"/>
                </a:solidFill>
                <a:latin typeface="+mj-lt"/>
                <a:ea typeface="+mn-ea"/>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dirty="0" smtClean="0"/>
              <a:t>An Example of Claims-Based Identity</a:t>
            </a:r>
          </a:p>
          <a:p>
            <a:pPr>
              <a:spcBef>
                <a:spcPts val="0"/>
              </a:spcBef>
            </a:pPr>
            <a:r>
              <a:rPr lang="en-US" sz="1400" b="0" dirty="0" smtClean="0"/>
              <a:t>You just don’t walk up to a gate and present your passport</a:t>
            </a:r>
          </a:p>
          <a:p>
            <a:pPr>
              <a:spcBef>
                <a:spcPts val="0"/>
              </a:spcBef>
            </a:pPr>
            <a:r>
              <a:rPr lang="en-US" sz="1400" b="0" dirty="0" smtClean="0"/>
              <a:t>You’re authenticated (picture ID) and authorized (ticket) </a:t>
            </a:r>
          </a:p>
          <a:p>
            <a:pPr>
              <a:spcBef>
                <a:spcPts val="0"/>
              </a:spcBef>
            </a:pPr>
            <a:r>
              <a:rPr lang="en-US" sz="1400" b="0" dirty="0" smtClean="0"/>
              <a:t>Then you’re given a </a:t>
            </a:r>
            <a:r>
              <a:rPr lang="en-US" sz="1400" b="0" dirty="0" smtClean="0">
                <a:solidFill>
                  <a:srgbClr val="0070C0"/>
                </a:solidFill>
              </a:rPr>
              <a:t>boarding pass</a:t>
            </a:r>
            <a:r>
              <a:rPr lang="en-US" sz="1400" b="0" dirty="0" smtClean="0"/>
              <a:t> (claim) </a:t>
            </a:r>
          </a:p>
          <a:p>
            <a:pPr>
              <a:spcBef>
                <a:spcPts val="0"/>
              </a:spcBef>
            </a:pPr>
            <a:r>
              <a:rPr lang="en-US" sz="1400" b="0" dirty="0" smtClean="0"/>
              <a:t>Boarding pass is a claim made about you by an airline; it streamlines the entire process for agents</a:t>
            </a:r>
            <a:endParaRPr lang="en-US" sz="1400" b="0" dirty="0"/>
          </a:p>
          <a:p>
            <a:pPr>
              <a:spcBef>
                <a:spcPts val="0"/>
              </a:spcBef>
            </a:pPr>
            <a:endParaRPr lang="en-US" sz="800" b="0" dirty="0"/>
          </a:p>
          <a:p>
            <a:pPr marL="0" indent="0">
              <a:spcBef>
                <a:spcPts val="0"/>
              </a:spcBef>
              <a:buNone/>
            </a:pPr>
            <a:r>
              <a:rPr lang="en-US" sz="1800" dirty="0" smtClean="0"/>
              <a:t>Benefits </a:t>
            </a:r>
          </a:p>
          <a:p>
            <a:pPr>
              <a:spcBef>
                <a:spcPts val="0"/>
              </a:spcBef>
            </a:pPr>
            <a:r>
              <a:rPr lang="en-US" sz="1400" b="0" dirty="0" smtClean="0"/>
              <a:t>Remove the burden to develop stronger authentication</a:t>
            </a:r>
          </a:p>
          <a:p>
            <a:pPr>
              <a:spcBef>
                <a:spcPts val="0"/>
              </a:spcBef>
            </a:pPr>
            <a:r>
              <a:rPr lang="en-US" sz="1400" b="0" dirty="0"/>
              <a:t>Increases our security by making authentication external</a:t>
            </a:r>
          </a:p>
          <a:p>
            <a:pPr>
              <a:spcBef>
                <a:spcPts val="0"/>
              </a:spcBef>
            </a:pPr>
            <a:r>
              <a:rPr lang="en-US" sz="1400" b="0" dirty="0" smtClean="0"/>
              <a:t>Leverage third party claims providers such as a Secure </a:t>
            </a:r>
            <a:r>
              <a:rPr lang="en-US" sz="1400" b="0" dirty="0"/>
              <a:t>Token Service </a:t>
            </a:r>
            <a:r>
              <a:rPr lang="en-US" sz="1400" b="0" dirty="0" smtClean="0"/>
              <a:t>(STS), eg. Active Directory Federation Services (ADFS)</a:t>
            </a:r>
            <a:endParaRPr lang="en-US" sz="1400" b="0" dirty="0"/>
          </a:p>
          <a:p>
            <a:pPr>
              <a:spcBef>
                <a:spcPts val="0"/>
              </a:spcBef>
            </a:pPr>
            <a:endParaRPr lang="en-US" sz="1600" b="0" dirty="0"/>
          </a:p>
          <a:p>
            <a:pPr>
              <a:spcBef>
                <a:spcPts val="0"/>
              </a:spcBef>
            </a:pPr>
            <a:endParaRPr lang="en-US" sz="1600" b="0" dirty="0" smtClean="0"/>
          </a:p>
          <a:p>
            <a:pPr>
              <a:spcBef>
                <a:spcPts val="0"/>
              </a:spcBef>
            </a:pPr>
            <a:endParaRPr lang="en-US" sz="1600" b="0" dirty="0"/>
          </a:p>
        </p:txBody>
      </p:sp>
    </p:spTree>
    <p:extLst>
      <p:ext uri="{BB962C8B-B14F-4D97-AF65-F5344CB8AC3E}">
        <p14:creationId xmlns:p14="http://schemas.microsoft.com/office/powerpoint/2010/main" val="8644385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81525" y="1133474"/>
            <a:ext cx="4248150" cy="3558299"/>
            <a:chOff x="4581525" y="1133474"/>
            <a:chExt cx="4248150" cy="3558299"/>
          </a:xfrm>
        </p:grpSpPr>
        <p:pic>
          <p:nvPicPr>
            <p:cNvPr id="3" name="Picture 2"/>
            <p:cNvPicPr>
              <a:picLocks noChangeAspect="1"/>
            </p:cNvPicPr>
            <p:nvPr/>
          </p:nvPicPr>
          <p:blipFill rotWithShape="1">
            <a:blip r:embed="rId2"/>
            <a:srcRect l="3044" t="1855" b="2875"/>
            <a:stretch/>
          </p:blipFill>
          <p:spPr>
            <a:xfrm>
              <a:off x="4581525" y="1133474"/>
              <a:ext cx="4248150" cy="3400425"/>
            </a:xfrm>
            <a:prstGeom prst="rect">
              <a:avLst/>
            </a:prstGeom>
          </p:spPr>
        </p:pic>
        <p:pic>
          <p:nvPicPr>
            <p:cNvPr id="7" name="Picture 6" descr="01-256-US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655" y="3470479"/>
              <a:ext cx="1221294" cy="1221294"/>
            </a:xfrm>
            <a:prstGeom prst="rect">
              <a:avLst/>
            </a:prstGeom>
          </p:spPr>
        </p:pic>
      </p:grpSp>
      <p:sp>
        <p:nvSpPr>
          <p:cNvPr id="2" name="Title 1"/>
          <p:cNvSpPr>
            <a:spLocks noGrp="1"/>
          </p:cNvSpPr>
          <p:nvPr>
            <p:ph type="title"/>
          </p:nvPr>
        </p:nvSpPr>
        <p:spPr/>
        <p:txBody>
          <a:bodyPr/>
          <a:lstStyle/>
          <a:p>
            <a:r>
              <a:rPr lang="en-US" dirty="0" smtClean="0"/>
              <a:t>Claims-Based identity and Authentication</a:t>
            </a:r>
            <a:br>
              <a:rPr lang="en-US" dirty="0" smtClean="0"/>
            </a:br>
            <a:r>
              <a:rPr lang="en-US" sz="2000" i="1" dirty="0" smtClean="0"/>
              <a:t>Active Directory Federation Services (ADFS)</a:t>
            </a:r>
            <a:endParaRPr lang="en-US" i="1"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17</a:t>
            </a:fld>
            <a:endParaRPr lang="en-CA" dirty="0"/>
          </a:p>
        </p:txBody>
      </p:sp>
      <p:sp>
        <p:nvSpPr>
          <p:cNvPr id="5" name="Content Placeholder 2"/>
          <p:cNvSpPr>
            <a:spLocks noGrp="1"/>
          </p:cNvSpPr>
          <p:nvPr>
            <p:ph idx="1"/>
          </p:nvPr>
        </p:nvSpPr>
        <p:spPr>
          <a:xfrm>
            <a:off x="237745" y="1017272"/>
            <a:ext cx="4024290" cy="3499864"/>
          </a:xfrm>
        </p:spPr>
        <p:txBody>
          <a:bodyPr/>
          <a:lstStyle/>
          <a:p>
            <a:pPr marL="0" indent="0">
              <a:spcBef>
                <a:spcPts val="0"/>
              </a:spcBef>
              <a:buNone/>
            </a:pPr>
            <a:r>
              <a:rPr lang="en-US" sz="1800" dirty="0" smtClean="0"/>
              <a:t>What does ADFS do?</a:t>
            </a:r>
          </a:p>
          <a:p>
            <a:pPr>
              <a:spcBef>
                <a:spcPts val="0"/>
              </a:spcBef>
            </a:pPr>
            <a:r>
              <a:rPr lang="en-US" sz="1400" b="0" dirty="0" smtClean="0"/>
              <a:t>Issues claims by providing the logic to authenticate users</a:t>
            </a:r>
          </a:p>
          <a:p>
            <a:pPr>
              <a:spcBef>
                <a:spcPts val="0"/>
              </a:spcBef>
            </a:pPr>
            <a:r>
              <a:rPr lang="en-US" sz="1400" b="0" dirty="0" smtClean="0"/>
              <a:t>Supports authentication through certificates</a:t>
            </a:r>
            <a:endParaRPr lang="en-US" sz="1200" b="0" dirty="0" smtClean="0"/>
          </a:p>
          <a:p>
            <a:pPr>
              <a:spcBef>
                <a:spcPts val="0"/>
              </a:spcBef>
            </a:pPr>
            <a:endParaRPr lang="en-US" sz="800" b="0" dirty="0" smtClean="0"/>
          </a:p>
          <a:p>
            <a:pPr marL="0" indent="0">
              <a:spcBef>
                <a:spcPts val="0"/>
              </a:spcBef>
              <a:buNone/>
            </a:pPr>
            <a:r>
              <a:rPr lang="en-US" sz="1800" dirty="0" smtClean="0"/>
              <a:t>What else can it do?</a:t>
            </a:r>
            <a:endParaRPr lang="en-US" sz="1800" dirty="0"/>
          </a:p>
          <a:p>
            <a:pPr>
              <a:spcBef>
                <a:spcPts val="0"/>
              </a:spcBef>
            </a:pPr>
            <a:r>
              <a:rPr lang="en-US" sz="1400" b="0" dirty="0" smtClean="0"/>
              <a:t>Accept security tokens from an issuer in another realm as proof of authentication</a:t>
            </a:r>
          </a:p>
          <a:p>
            <a:pPr>
              <a:spcBef>
                <a:spcPts val="0"/>
              </a:spcBef>
            </a:pPr>
            <a:r>
              <a:rPr lang="en-US" sz="1400" b="0" dirty="0" smtClean="0"/>
              <a:t>Authentication and single sign-on across domains</a:t>
            </a:r>
          </a:p>
          <a:p>
            <a:pPr>
              <a:spcBef>
                <a:spcPts val="0"/>
              </a:spcBef>
            </a:pPr>
            <a:r>
              <a:rPr lang="en-US" sz="1400" b="0" dirty="0" smtClean="0"/>
              <a:t>Streamlines authentication in multi-organization security environments, eg. citywide surveillance</a:t>
            </a:r>
          </a:p>
          <a:p>
            <a:pPr>
              <a:spcBef>
                <a:spcPts val="0"/>
              </a:spcBef>
            </a:pPr>
            <a:endParaRPr lang="en-US" sz="1800" b="0" dirty="0"/>
          </a:p>
        </p:txBody>
      </p:sp>
      <p:sp>
        <p:nvSpPr>
          <p:cNvPr id="6" name="Rectangle 5"/>
          <p:cNvSpPr/>
          <p:nvPr/>
        </p:nvSpPr>
        <p:spPr>
          <a:xfrm>
            <a:off x="5958840" y="1133474"/>
            <a:ext cx="2948940" cy="1754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5732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a:t>
            </a:r>
            <a:endParaRPr lang="en-US" dirty="0"/>
          </a:p>
        </p:txBody>
      </p:sp>
      <p:sp>
        <p:nvSpPr>
          <p:cNvPr id="3" name="Content Placeholder 2"/>
          <p:cNvSpPr>
            <a:spLocks noGrp="1"/>
          </p:cNvSpPr>
          <p:nvPr>
            <p:ph idx="1"/>
          </p:nvPr>
        </p:nvSpPr>
        <p:spPr>
          <a:xfrm>
            <a:off x="334693" y="1200152"/>
            <a:ext cx="3927341" cy="3308391"/>
          </a:xfrm>
        </p:spPr>
        <p:txBody>
          <a:bodyPr/>
          <a:lstStyle/>
          <a:p>
            <a:pPr marL="0" indent="0">
              <a:spcBef>
                <a:spcPts val="0"/>
              </a:spcBef>
              <a:buNone/>
            </a:pPr>
            <a:r>
              <a:rPr lang="en-US" dirty="0" smtClean="0"/>
              <a:t>What is it?</a:t>
            </a:r>
          </a:p>
          <a:p>
            <a:pPr>
              <a:spcBef>
                <a:spcPts val="0"/>
              </a:spcBef>
            </a:pPr>
            <a:r>
              <a:rPr lang="en-US" sz="1800" b="0" dirty="0" smtClean="0"/>
              <a:t>The function of specifying access rights someone has over resources, data, or an app</a:t>
            </a:r>
          </a:p>
          <a:p>
            <a:pPr>
              <a:spcBef>
                <a:spcPts val="0"/>
              </a:spcBef>
            </a:pPr>
            <a:endParaRPr lang="en-US" sz="1800" b="0" dirty="0" smtClean="0"/>
          </a:p>
          <a:p>
            <a:pPr marL="0" indent="0">
              <a:spcBef>
                <a:spcPts val="0"/>
              </a:spcBef>
              <a:buNone/>
            </a:pPr>
            <a:r>
              <a:rPr lang="en-US" dirty="0" smtClean="0"/>
              <a:t>Needed to have control and flexibility over</a:t>
            </a:r>
            <a:endParaRPr lang="en-US" dirty="0"/>
          </a:p>
          <a:p>
            <a:pPr>
              <a:spcBef>
                <a:spcPts val="0"/>
              </a:spcBef>
            </a:pPr>
            <a:r>
              <a:rPr lang="en-US" sz="1800" b="0" dirty="0" smtClean="0"/>
              <a:t>What users or entities can see</a:t>
            </a:r>
          </a:p>
          <a:p>
            <a:pPr>
              <a:spcBef>
                <a:spcPts val="0"/>
              </a:spcBef>
            </a:pPr>
            <a:r>
              <a:rPr lang="en-US" sz="1800" b="0" dirty="0" smtClean="0"/>
              <a:t>What users or entities can do</a:t>
            </a:r>
          </a:p>
          <a:p>
            <a:pPr>
              <a:spcBef>
                <a:spcPts val="0"/>
              </a:spcBef>
            </a:pPr>
            <a:endParaRPr lang="en-US" sz="1800" b="0" dirty="0" smtClean="0"/>
          </a:p>
          <a:p>
            <a:pPr>
              <a:spcBef>
                <a:spcPts val="0"/>
              </a:spcBef>
            </a:pPr>
            <a:endParaRPr lang="en-US" b="0"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18</a:t>
            </a:fld>
            <a:endParaRPr lang="en-CA" dirty="0"/>
          </a:p>
        </p:txBody>
      </p:sp>
      <p:sp>
        <p:nvSpPr>
          <p:cNvPr id="5" name="Content Placeholder 2"/>
          <p:cNvSpPr txBox="1">
            <a:spLocks/>
          </p:cNvSpPr>
          <p:nvPr/>
        </p:nvSpPr>
        <p:spPr>
          <a:xfrm>
            <a:off x="4767853" y="1204351"/>
            <a:ext cx="3927341" cy="3308391"/>
          </a:xfrm>
          <a:prstGeom prst="rect">
            <a:avLst/>
          </a:prstGeom>
        </p:spPr>
        <p:txBody>
          <a:bodyPr vert="horz" lIns="91440" tIns="45720" rIns="91440" bIns="45720" rtlCol="0">
            <a:noAutofit/>
          </a:bodyPr>
          <a:lstStyle>
            <a:lvl1pPr marL="182880" indent="-182880" algn="l" defTabSz="457200" rtl="0" eaLnBrk="1" latinLnBrk="0" hangingPunct="1">
              <a:spcBef>
                <a:spcPts val="1000"/>
              </a:spcBef>
              <a:spcAft>
                <a:spcPts val="400"/>
              </a:spcAft>
              <a:buFont typeface="Arial"/>
              <a:buChar char="•"/>
              <a:defRPr sz="2000" b="1" i="0" kern="1200" cap="none">
                <a:solidFill>
                  <a:schemeClr val="tx2"/>
                </a:solidFill>
                <a:latin typeface="+mj-lt"/>
                <a:ea typeface="+mn-ea"/>
                <a:cs typeface="Segoe UI"/>
              </a:defRPr>
            </a:lvl1pPr>
            <a:lvl2pPr marL="403225" indent="-182563" algn="l" defTabSz="457200" rtl="0" eaLnBrk="1" latinLnBrk="0" hangingPunct="1">
              <a:spcBef>
                <a:spcPts val="0"/>
              </a:spcBef>
              <a:spcAft>
                <a:spcPts val="600"/>
              </a:spcAft>
              <a:buFont typeface="Arial"/>
              <a:buChar char="•"/>
              <a:defRPr sz="1800" b="1" i="0" kern="1200" cap="none">
                <a:solidFill>
                  <a:schemeClr val="accent6"/>
                </a:solidFill>
                <a:latin typeface="+mj-lt"/>
                <a:ea typeface="+mn-ea"/>
                <a:cs typeface="Segoe UI"/>
              </a:defRPr>
            </a:lvl2pPr>
            <a:lvl3pPr marL="627063" indent="-182563" algn="l" defTabSz="457200" rtl="0" eaLnBrk="1" latinLnBrk="0" hangingPunct="1">
              <a:spcBef>
                <a:spcPts val="0"/>
              </a:spcBef>
              <a:spcAft>
                <a:spcPts val="300"/>
              </a:spcAft>
              <a:buClr>
                <a:schemeClr val="accent6"/>
              </a:buClr>
              <a:buFont typeface="Arial"/>
              <a:buChar char="•"/>
              <a:defRPr sz="1600" kern="1200" cap="none">
                <a:solidFill>
                  <a:schemeClr val="tx2"/>
                </a:solidFill>
                <a:latin typeface="+mj-lt"/>
                <a:ea typeface="+mn-ea"/>
                <a:cs typeface="Segoe UI"/>
              </a:defRPr>
            </a:lvl3pPr>
            <a:lvl4pPr marL="365760" indent="-182880" algn="l" defTabSz="457200" rtl="0" eaLnBrk="1" latinLnBrk="0" hangingPunct="1">
              <a:spcBef>
                <a:spcPts val="0"/>
              </a:spcBef>
              <a:spcAft>
                <a:spcPts val="300"/>
              </a:spcAft>
              <a:buClr>
                <a:schemeClr val="tx2"/>
              </a:buClr>
              <a:buFont typeface="Arial"/>
              <a:buChar char="•"/>
              <a:defRPr sz="1600" kern="1200" cap="none">
                <a:solidFill>
                  <a:schemeClr val="tx2"/>
                </a:solidFill>
                <a:latin typeface="+mj-lt"/>
                <a:ea typeface="+mn-ea"/>
                <a:cs typeface="Segoe UI"/>
              </a:defRPr>
            </a:lvl4pPr>
            <a:lvl5pPr marL="548640" indent="-182880" algn="l" defTabSz="457200" rtl="0" eaLnBrk="1" latinLnBrk="0" hangingPunct="1">
              <a:spcBef>
                <a:spcPts val="0"/>
              </a:spcBef>
              <a:spcAft>
                <a:spcPts val="300"/>
              </a:spcAft>
              <a:buClr>
                <a:schemeClr val="tx2"/>
              </a:buClr>
              <a:buSzPct val="100000"/>
              <a:buFont typeface="Lucida Grande"/>
              <a:buChar char="∘"/>
              <a:defRPr sz="1600" kern="1200" cap="none" spc="0" baseline="0">
                <a:solidFill>
                  <a:schemeClr val="tx2"/>
                </a:solidFill>
                <a:latin typeface="+mj-lt"/>
                <a:ea typeface="+mn-ea"/>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dirty="0" smtClean="0"/>
              <a:t>How does it work?</a:t>
            </a:r>
          </a:p>
          <a:p>
            <a:pPr>
              <a:spcBef>
                <a:spcPts val="0"/>
              </a:spcBef>
            </a:pPr>
            <a:r>
              <a:rPr lang="en-US" sz="1800" b="0" dirty="0" smtClean="0">
                <a:solidFill>
                  <a:srgbClr val="0070C0"/>
                </a:solidFill>
              </a:rPr>
              <a:t>User and user group management</a:t>
            </a:r>
            <a:r>
              <a:rPr lang="en-US" sz="1800" b="0" dirty="0" smtClean="0"/>
              <a:t>. Restricting an operator’s scope of activities</a:t>
            </a:r>
          </a:p>
          <a:p>
            <a:pPr>
              <a:spcBef>
                <a:spcPts val="0"/>
              </a:spcBef>
            </a:pPr>
            <a:r>
              <a:rPr lang="en-US" sz="1800" b="0" dirty="0" smtClean="0">
                <a:solidFill>
                  <a:srgbClr val="0070C0"/>
                </a:solidFill>
              </a:rPr>
              <a:t>Privileges</a:t>
            </a:r>
            <a:r>
              <a:rPr lang="en-US" sz="1800" b="0" dirty="0" smtClean="0"/>
              <a:t>. Determine what users can do</a:t>
            </a:r>
            <a:endParaRPr lang="en-US" sz="1800" b="0" dirty="0"/>
          </a:p>
          <a:p>
            <a:pPr>
              <a:spcBef>
                <a:spcPts val="0"/>
              </a:spcBef>
            </a:pPr>
            <a:r>
              <a:rPr lang="en-US" sz="1800" b="0" dirty="0" smtClean="0">
                <a:solidFill>
                  <a:srgbClr val="0070C0"/>
                </a:solidFill>
              </a:rPr>
              <a:t>Partitions</a:t>
            </a:r>
            <a:r>
              <a:rPr lang="en-US" sz="1800" b="0" dirty="0" smtClean="0"/>
              <a:t>. Determine what users can see </a:t>
            </a:r>
          </a:p>
        </p:txBody>
      </p:sp>
    </p:spTree>
    <p:extLst>
      <p:ext uri="{BB962C8B-B14F-4D97-AF65-F5344CB8AC3E}">
        <p14:creationId xmlns:p14="http://schemas.microsoft.com/office/powerpoint/2010/main" val="7079108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8328" y="940593"/>
            <a:ext cx="7905220" cy="1500389"/>
          </a:xfrm>
        </p:spPr>
        <p:txBody>
          <a:bodyPr/>
          <a:lstStyle/>
          <a:p>
            <a:r>
              <a:rPr lang="en-US" dirty="0" smtClean="0"/>
              <a:t>How genetec Protects your </a:t>
            </a:r>
            <a:br>
              <a:rPr lang="en-US" dirty="0" smtClean="0"/>
            </a:br>
            <a:r>
              <a:rPr lang="en-US" dirty="0" smtClean="0"/>
              <a:t>security platform</a:t>
            </a:r>
            <a:endParaRPr lang="en-US" dirty="0"/>
          </a:p>
        </p:txBody>
      </p:sp>
      <p:sp>
        <p:nvSpPr>
          <p:cNvPr id="4" name="Slide Number Placeholder 3"/>
          <p:cNvSpPr>
            <a:spLocks noGrp="1"/>
          </p:cNvSpPr>
          <p:nvPr>
            <p:ph type="sldNum" sz="quarter" idx="12"/>
          </p:nvPr>
        </p:nvSpPr>
        <p:spPr/>
        <p:txBody>
          <a:bodyPr/>
          <a:lstStyle/>
          <a:p>
            <a:fld id="{0B6352C0-A9CA-B545-A438-FD1342207464}" type="slidenum">
              <a:rPr lang="en-CA" smtClean="0"/>
              <a:pPr/>
              <a:t>19</a:t>
            </a:fld>
            <a:endParaRPr lang="en-CA" dirty="0"/>
          </a:p>
        </p:txBody>
      </p:sp>
    </p:spTree>
    <p:extLst>
      <p:ext uri="{BB962C8B-B14F-4D97-AF65-F5344CB8AC3E}">
        <p14:creationId xmlns:p14="http://schemas.microsoft.com/office/powerpoint/2010/main" val="988939726"/>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of Mind For Private and Public Organizations</a:t>
            </a:r>
            <a:endParaRPr lang="en-US" dirty="0"/>
          </a:p>
        </p:txBody>
      </p:sp>
      <p:sp>
        <p:nvSpPr>
          <p:cNvPr id="3" name="Content Placeholder 2"/>
          <p:cNvSpPr>
            <a:spLocks noGrp="1"/>
          </p:cNvSpPr>
          <p:nvPr>
            <p:ph idx="1"/>
          </p:nvPr>
        </p:nvSpPr>
        <p:spPr>
          <a:xfrm>
            <a:off x="108204" y="1200151"/>
            <a:ext cx="8927591" cy="685800"/>
          </a:xfrm>
        </p:spPr>
        <p:txBody>
          <a:bodyPr/>
          <a:lstStyle/>
          <a:p>
            <a:pPr marL="0" indent="0" algn="ctr">
              <a:buNone/>
            </a:pPr>
            <a:r>
              <a:rPr lang="en-US" sz="2400" dirty="0" smtClean="0"/>
              <a:t>CIOs now spending 1/3 of their time on Security</a:t>
            </a:r>
            <a:r>
              <a:rPr lang="en-US" dirty="0" smtClean="0"/>
              <a:t> </a:t>
            </a:r>
            <a:r>
              <a:rPr lang="en-US" i="1" baseline="30000" dirty="0" smtClean="0"/>
              <a:t>SOURCE: CIO.com “State of the CIO”</a:t>
            </a:r>
            <a:endParaRPr lang="en-US" i="1" baseline="30000" dirty="0"/>
          </a:p>
        </p:txBody>
      </p:sp>
      <p:sp>
        <p:nvSpPr>
          <p:cNvPr id="4" name="Slide Number Placeholder 3"/>
          <p:cNvSpPr>
            <a:spLocks noGrp="1"/>
          </p:cNvSpPr>
          <p:nvPr>
            <p:ph type="sldNum" sz="quarter" idx="12"/>
          </p:nvPr>
        </p:nvSpPr>
        <p:spPr/>
        <p:txBody>
          <a:bodyPr/>
          <a:lstStyle/>
          <a:p>
            <a:fld id="{0B6352C0-A9CA-B545-A438-FD1342207464}" type="slidenum">
              <a:rPr lang="en-CA" noProof="0" smtClean="0"/>
              <a:pPr/>
              <a:t>2</a:t>
            </a:fld>
            <a:endParaRPr lang="en-CA" noProof="0" dirty="0"/>
          </a:p>
        </p:txBody>
      </p:sp>
      <p:sp>
        <p:nvSpPr>
          <p:cNvPr id="5" name="Content Placeholder 2"/>
          <p:cNvSpPr txBox="1">
            <a:spLocks/>
          </p:cNvSpPr>
          <p:nvPr/>
        </p:nvSpPr>
        <p:spPr>
          <a:xfrm>
            <a:off x="152399" y="1809750"/>
            <a:ext cx="8839199" cy="838200"/>
          </a:xfrm>
          <a:prstGeom prst="rect">
            <a:avLst/>
          </a:prstGeom>
        </p:spPr>
        <p:txBody>
          <a:bodyPr vert="horz" lIns="91440" tIns="45720" rIns="91440" bIns="45720" rtlCol="0">
            <a:noAutofit/>
          </a:bodyPr>
          <a:lstStyle>
            <a:lvl1pPr marL="115888" indent="-115888" algn="l" defTabSz="457200" rtl="0" eaLnBrk="1" latinLnBrk="0" hangingPunct="1">
              <a:spcBef>
                <a:spcPts val="1000"/>
              </a:spcBef>
              <a:spcAft>
                <a:spcPts val="400"/>
              </a:spcAft>
              <a:buFont typeface="Arial"/>
              <a:buChar char="•"/>
              <a:defRPr sz="2000" b="0" i="0" kern="1200" cap="none">
                <a:solidFill>
                  <a:schemeClr val="accent6"/>
                </a:solidFill>
                <a:latin typeface="+mj-lt"/>
                <a:ea typeface="+mn-ea"/>
                <a:cs typeface="Segoe UI Semibold" pitchFamily="34" charset="0"/>
              </a:defRPr>
            </a:lvl1pPr>
            <a:lvl2pPr marL="452438" indent="-119063" algn="l" defTabSz="457200" rtl="0" eaLnBrk="1" latinLnBrk="0" hangingPunct="1">
              <a:spcBef>
                <a:spcPts val="0"/>
              </a:spcBef>
              <a:spcAft>
                <a:spcPts val="300"/>
              </a:spcAft>
              <a:buClr>
                <a:schemeClr val="accent6"/>
              </a:buClr>
              <a:buFont typeface="Arial"/>
              <a:buChar char="•"/>
              <a:defRPr sz="1800" b="0" i="0" kern="1200" baseline="0">
                <a:solidFill>
                  <a:srgbClr val="717272"/>
                </a:solidFill>
                <a:latin typeface="+mj-lt"/>
                <a:ea typeface="+mn-ea"/>
                <a:cs typeface="Segoe UI Semibold" pitchFamily="34" charset="0"/>
              </a:defRPr>
            </a:lvl2pPr>
            <a:lvl3pPr marL="623888" indent="-119063" algn="l" defTabSz="457200" rtl="0" eaLnBrk="1" latinLnBrk="0" hangingPunct="1">
              <a:spcBef>
                <a:spcPts val="0"/>
              </a:spcBef>
              <a:spcAft>
                <a:spcPts val="300"/>
              </a:spcAft>
              <a:buClr>
                <a:schemeClr val="tx2"/>
              </a:buClr>
              <a:buFont typeface="Arial"/>
              <a:buChar char="•"/>
              <a:defRPr sz="1600" b="0" kern="1200" baseline="0">
                <a:solidFill>
                  <a:schemeClr val="tx2"/>
                </a:solidFill>
                <a:latin typeface="+mj-lt"/>
                <a:ea typeface="+mn-ea"/>
                <a:cs typeface="Segoe Light"/>
              </a:defRPr>
            </a:lvl3pPr>
            <a:lvl4pPr marL="684213" indent="-111125" algn="l" defTabSz="457200" rtl="0" eaLnBrk="1" latinLnBrk="0" hangingPunct="1">
              <a:spcBef>
                <a:spcPts val="0"/>
              </a:spcBef>
              <a:spcAft>
                <a:spcPts val="300"/>
              </a:spcAft>
              <a:buClr>
                <a:schemeClr val="tx2"/>
              </a:buClr>
              <a:buFont typeface="Lucida Grande"/>
              <a:buChar char="∘"/>
              <a:defRPr sz="1600" kern="1200" baseline="0">
                <a:solidFill>
                  <a:schemeClr val="tx2"/>
                </a:solidFill>
                <a:latin typeface="+mn-lt"/>
                <a:ea typeface="+mn-ea"/>
                <a:cs typeface="Segoe Light"/>
              </a:defRPr>
            </a:lvl4pPr>
            <a:lvl5pPr marL="909638" indent="-111125" algn="l" defTabSz="457200" rtl="0" eaLnBrk="1" latinLnBrk="0" hangingPunct="1">
              <a:spcBef>
                <a:spcPts val="0"/>
              </a:spcBef>
              <a:spcAft>
                <a:spcPts val="300"/>
              </a:spcAft>
              <a:buClr>
                <a:schemeClr val="tx2"/>
              </a:buClr>
              <a:buSzPct val="90000"/>
              <a:buFont typeface="Lucida Grande"/>
              <a:buChar char="∙"/>
              <a:defRPr sz="1400" kern="1200" spc="0" baseline="0">
                <a:solidFill>
                  <a:schemeClr val="tx2"/>
                </a:solidFill>
                <a:latin typeface="+mn-lt"/>
                <a:ea typeface="+mn-ea"/>
                <a:cs typeface="Sego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97% of organizations had been breached, while three-fourths had attackers gain active control </a:t>
            </a:r>
            <a:r>
              <a:rPr lang="en-US" i="1" baseline="30000" dirty="0" smtClean="0"/>
              <a:t>SOURCE: FireEye (IT products &amp;</a:t>
            </a:r>
            <a:r>
              <a:rPr lang="en-US" i="1" dirty="0" smtClean="0"/>
              <a:t> </a:t>
            </a:r>
            <a:r>
              <a:rPr lang="en-US" i="1" baseline="30000" dirty="0" smtClean="0"/>
              <a:t>consulting)</a:t>
            </a:r>
            <a:endParaRPr lang="en-US" i="1" baseline="30000" dirty="0"/>
          </a:p>
        </p:txBody>
      </p:sp>
      <p:pic>
        <p:nvPicPr>
          <p:cNvPr id="6" name="Picture 5"/>
          <p:cNvPicPr>
            <a:picLocks noChangeAspect="1"/>
          </p:cNvPicPr>
          <p:nvPr/>
        </p:nvPicPr>
        <p:blipFill>
          <a:blip r:embed="rId2"/>
          <a:stretch>
            <a:fillRect/>
          </a:stretch>
        </p:blipFill>
        <p:spPr>
          <a:xfrm>
            <a:off x="1701834" y="2706972"/>
            <a:ext cx="5670433" cy="1769778"/>
          </a:xfrm>
          <a:prstGeom prst="rect">
            <a:avLst/>
          </a:prstGeom>
          <a:ln>
            <a:solidFill>
              <a:schemeClr val="tx1"/>
            </a:solidFill>
          </a:ln>
        </p:spPr>
      </p:pic>
    </p:spTree>
    <p:extLst>
      <p:ext uri="{BB962C8B-B14F-4D97-AF65-F5344CB8AC3E}">
        <p14:creationId xmlns:p14="http://schemas.microsoft.com/office/powerpoint/2010/main" val="23899425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8328" y="184191"/>
            <a:ext cx="8631936" cy="793750"/>
          </a:xfrm>
        </p:spPr>
        <p:txBody>
          <a:bodyPr/>
          <a:lstStyle/>
          <a:p>
            <a:r>
              <a:rPr lang="en-US" dirty="0" smtClean="0"/>
              <a:t>Stronger Security Without Reinventing </a:t>
            </a:r>
            <a:r>
              <a:rPr lang="en-US" dirty="0"/>
              <a:t>The </a:t>
            </a:r>
            <a:r>
              <a:rPr lang="en-US" dirty="0" smtClean="0"/>
              <a:t>Wheel</a:t>
            </a:r>
            <a:r>
              <a:rPr lang="en-US" dirty="0"/>
              <a:t/>
            </a:r>
            <a:br>
              <a:rPr lang="en-US" dirty="0"/>
            </a:br>
            <a:r>
              <a:rPr lang="en-US" sz="2000" i="1" dirty="0"/>
              <a:t>Leveraging the latest IT-Standard technologies </a:t>
            </a:r>
            <a:endParaRPr lang="en-US" i="1" dirty="0"/>
          </a:p>
        </p:txBody>
      </p:sp>
      <p:sp>
        <p:nvSpPr>
          <p:cNvPr id="4" name="Slide Number Placeholder 3"/>
          <p:cNvSpPr>
            <a:spLocks noGrp="1"/>
          </p:cNvSpPr>
          <p:nvPr>
            <p:ph type="sldNum" sz="quarter" idx="12"/>
          </p:nvPr>
        </p:nvSpPr>
        <p:spPr/>
        <p:txBody>
          <a:bodyPr/>
          <a:lstStyle/>
          <a:p>
            <a:fld id="{007838B1-82DD-BF41-8455-5EDE6CA8D4AF}" type="slidenum">
              <a:rPr lang="fr-CA" smtClean="0"/>
              <a:pPr/>
              <a:t>20</a:t>
            </a:fld>
            <a:endParaRPr lang="fr-CA" dirty="0"/>
          </a:p>
        </p:txBody>
      </p:sp>
      <p:sp>
        <p:nvSpPr>
          <p:cNvPr id="14" name="Rectangle 13"/>
          <p:cNvSpPr/>
          <p:nvPr/>
        </p:nvSpPr>
        <p:spPr>
          <a:xfrm>
            <a:off x="921392" y="2269265"/>
            <a:ext cx="35879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smtClean="0">
                <a:latin typeface="+mj-lt"/>
              </a:rPr>
              <a:t>Server authenticates to the client app so the user is ensured he is communicating with authentic servers</a:t>
            </a:r>
            <a:endParaRPr lang="en-CA" sz="300" dirty="0" smtClean="0">
              <a:latin typeface="+mj-lt"/>
            </a:endParaRPr>
          </a:p>
        </p:txBody>
      </p:sp>
      <p:sp>
        <p:nvSpPr>
          <p:cNvPr id="15" name="Rectangle 14"/>
          <p:cNvSpPr/>
          <p:nvPr/>
        </p:nvSpPr>
        <p:spPr>
          <a:xfrm>
            <a:off x="4711449" y="3831648"/>
            <a:ext cx="35879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mj-lt"/>
              </a:rPr>
              <a:t>TLS </a:t>
            </a:r>
            <a:r>
              <a:rPr lang="en-US" sz="1200">
                <a:latin typeface="+mj-lt"/>
              </a:rPr>
              <a:t>protocol </a:t>
            </a:r>
            <a:r>
              <a:rPr lang="en-US" sz="1200" smtClean="0">
                <a:latin typeface="+mj-lt"/>
              </a:rPr>
              <a:t>leverages </a:t>
            </a:r>
            <a:r>
              <a:rPr lang="en-US" sz="1200" dirty="0">
                <a:latin typeface="+mj-lt"/>
              </a:rPr>
              <a:t>both certificates and </a:t>
            </a:r>
            <a:r>
              <a:rPr lang="en-US" sz="1200" dirty="0" smtClean="0">
                <a:latin typeface="+mj-lt"/>
              </a:rPr>
              <a:t>encryption, Video </a:t>
            </a:r>
            <a:r>
              <a:rPr lang="en-US" sz="1200" smtClean="0">
                <a:latin typeface="+mj-lt"/>
              </a:rPr>
              <a:t>Encryption (AES and RSA)</a:t>
            </a:r>
            <a:endParaRPr lang="en-US" sz="1200" dirty="0">
              <a:latin typeface="+mj-lt"/>
            </a:endParaRPr>
          </a:p>
        </p:txBody>
      </p:sp>
      <p:sp>
        <p:nvSpPr>
          <p:cNvPr id="16" name="Rectangle 15"/>
          <p:cNvSpPr/>
          <p:nvPr/>
        </p:nvSpPr>
        <p:spPr>
          <a:xfrm>
            <a:off x="4701058" y="2269265"/>
            <a:ext cx="35879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smtClean="0">
                <a:latin typeface="+mj-lt"/>
              </a:rPr>
              <a:t>Utilizing MS Active Directory for </a:t>
            </a:r>
          </a:p>
          <a:p>
            <a:pPr algn="ctr"/>
            <a:r>
              <a:rPr lang="en-CA" sz="1200" dirty="0" smtClean="0">
                <a:latin typeface="+mj-lt"/>
              </a:rPr>
              <a:t>authentication and single-sign on</a:t>
            </a:r>
            <a:endParaRPr lang="en-CA" sz="300" dirty="0" smtClean="0">
              <a:latin typeface="+mj-lt"/>
            </a:endParaRPr>
          </a:p>
        </p:txBody>
      </p:sp>
      <p:sp>
        <p:nvSpPr>
          <p:cNvPr id="17" name="Rectangle 16"/>
          <p:cNvSpPr/>
          <p:nvPr/>
        </p:nvSpPr>
        <p:spPr>
          <a:xfrm>
            <a:off x="911001" y="3833181"/>
            <a:ext cx="3587934" cy="396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smtClean="0">
                <a:latin typeface="+mj-lt"/>
              </a:rPr>
              <a:t>Leveraging 3</a:t>
            </a:r>
            <a:r>
              <a:rPr lang="en-CA" sz="1200" baseline="30000" dirty="0" smtClean="0">
                <a:latin typeface="+mj-lt"/>
              </a:rPr>
              <a:t>rd</a:t>
            </a:r>
            <a:r>
              <a:rPr lang="en-CA" sz="1200" dirty="0" smtClean="0">
                <a:latin typeface="+mj-lt"/>
              </a:rPr>
              <a:t> party claims providers to authenticate users, eg. Secure Token Service (STS)</a:t>
            </a:r>
          </a:p>
        </p:txBody>
      </p:sp>
      <p:sp>
        <p:nvSpPr>
          <p:cNvPr id="8" name="Rectangle 7"/>
          <p:cNvSpPr/>
          <p:nvPr/>
        </p:nvSpPr>
        <p:spPr>
          <a:xfrm>
            <a:off x="921392" y="1261268"/>
            <a:ext cx="3587934" cy="1007997"/>
          </a:xfrm>
          <a:prstGeom prst="rect">
            <a:avLst/>
          </a:prstGeom>
          <a:solidFill>
            <a:srgbClr val="8FB2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Digital Certificates &amp; Digital Signatures</a:t>
            </a:r>
          </a:p>
        </p:txBody>
      </p:sp>
      <p:sp>
        <p:nvSpPr>
          <p:cNvPr id="9" name="Rectangle 8"/>
          <p:cNvSpPr/>
          <p:nvPr/>
        </p:nvSpPr>
        <p:spPr>
          <a:xfrm>
            <a:off x="4701058" y="1261267"/>
            <a:ext cx="3587934" cy="1007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Third Party </a:t>
            </a:r>
          </a:p>
          <a:p>
            <a:pPr algn="ctr"/>
            <a:r>
              <a:rPr lang="en-CA" sz="2400" dirty="0" smtClean="0">
                <a:latin typeface="Segoe UI Light" panose="020B0502040204020203" pitchFamily="34" charset="0"/>
                <a:cs typeface="Segoe UI Light" panose="020B0502040204020203" pitchFamily="34" charset="0"/>
              </a:rPr>
              <a:t>Authentication</a:t>
            </a:r>
          </a:p>
        </p:txBody>
      </p:sp>
      <p:sp>
        <p:nvSpPr>
          <p:cNvPr id="10" name="Rectangle 9"/>
          <p:cNvSpPr/>
          <p:nvPr/>
        </p:nvSpPr>
        <p:spPr>
          <a:xfrm>
            <a:off x="911000" y="2824884"/>
            <a:ext cx="3587934" cy="1007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smtClean="0">
                <a:latin typeface="Segoe UI Light" panose="020B0502040204020203" pitchFamily="34" charset="0"/>
                <a:cs typeface="Segoe UI Light" panose="020B0502040204020203" pitchFamily="34" charset="0"/>
              </a:rPr>
              <a:t>Claims-Based Authentication</a:t>
            </a:r>
            <a:endParaRPr lang="en-CA" sz="2400" dirty="0" smtClean="0">
              <a:latin typeface="Segoe UI Light" panose="020B0502040204020203" pitchFamily="34" charset="0"/>
              <a:cs typeface="Segoe UI Light" panose="020B0502040204020203" pitchFamily="34" charset="0"/>
            </a:endParaRPr>
          </a:p>
        </p:txBody>
      </p:sp>
      <p:sp>
        <p:nvSpPr>
          <p:cNvPr id="11" name="Rectangle 10"/>
          <p:cNvSpPr/>
          <p:nvPr/>
        </p:nvSpPr>
        <p:spPr>
          <a:xfrm>
            <a:off x="4711449" y="2824884"/>
            <a:ext cx="3587934" cy="1007997"/>
          </a:xfrm>
          <a:prstGeom prst="rect">
            <a:avLst/>
          </a:prstGeom>
          <a:solidFill>
            <a:srgbClr val="1A8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a:latin typeface="Segoe UI Light" panose="020B0502040204020203" pitchFamily="34" charset="0"/>
                <a:cs typeface="Segoe UI Light" panose="020B0502040204020203" pitchFamily="34" charset="0"/>
              </a:rPr>
              <a:t>Latest Encryption Standards</a:t>
            </a:r>
          </a:p>
        </p:txBody>
      </p:sp>
    </p:spTree>
    <p:extLst>
      <p:ext uri="{BB962C8B-B14F-4D97-AF65-F5344CB8AC3E}">
        <p14:creationId xmlns:p14="http://schemas.microsoft.com/office/powerpoint/2010/main" val="17167101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00"/>
                                        <p:tgtEl>
                                          <p:spTgt spid="14"/>
                                        </p:tgtEl>
                                        <p:attrNameLst>
                                          <p:attrName>ppt_y</p:attrName>
                                        </p:attrNameLst>
                                      </p:cBhvr>
                                      <p:tavLst>
                                        <p:tav tm="0">
                                          <p:val>
                                            <p:strVal val="#ppt_y-#ppt_h*1.125000"/>
                                          </p:val>
                                        </p:tav>
                                        <p:tav tm="100000">
                                          <p:val>
                                            <p:strVal val="#ppt_y"/>
                                          </p:val>
                                        </p:tav>
                                      </p:tavLst>
                                    </p:anim>
                                    <p:animEffect transition="in" filter="wipe(down)">
                                      <p:cBhvr>
                                        <p:cTn id="28" dur="3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300"/>
                                        <p:tgtEl>
                                          <p:spTgt spid="16"/>
                                        </p:tgtEl>
                                        <p:attrNameLst>
                                          <p:attrName>ppt_y</p:attrName>
                                        </p:attrNameLst>
                                      </p:cBhvr>
                                      <p:tavLst>
                                        <p:tav tm="0">
                                          <p:val>
                                            <p:strVal val="#ppt_y-#ppt_h*1.125000"/>
                                          </p:val>
                                        </p:tav>
                                        <p:tav tm="100000">
                                          <p:val>
                                            <p:strVal val="#ppt_y"/>
                                          </p:val>
                                        </p:tav>
                                      </p:tavLst>
                                    </p:anim>
                                    <p:animEffect transition="in" filter="wipe(down)">
                                      <p:cBhvr>
                                        <p:cTn id="34" dur="3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300"/>
                                        <p:tgtEl>
                                          <p:spTgt spid="17"/>
                                        </p:tgtEl>
                                        <p:attrNameLst>
                                          <p:attrName>ppt_y</p:attrName>
                                        </p:attrNameLst>
                                      </p:cBhvr>
                                      <p:tavLst>
                                        <p:tav tm="0">
                                          <p:val>
                                            <p:strVal val="#ppt_y-#ppt_h*1.125000"/>
                                          </p:val>
                                        </p:tav>
                                        <p:tav tm="100000">
                                          <p:val>
                                            <p:strVal val="#ppt_y"/>
                                          </p:val>
                                        </p:tav>
                                      </p:tavLst>
                                    </p:anim>
                                    <p:animEffect transition="in" filter="wipe(down)">
                                      <p:cBhvr>
                                        <p:cTn id="40" dur="3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300"/>
                                        <p:tgtEl>
                                          <p:spTgt spid="15"/>
                                        </p:tgtEl>
                                        <p:attrNameLst>
                                          <p:attrName>ppt_y</p:attrName>
                                        </p:attrNameLst>
                                      </p:cBhvr>
                                      <p:tavLst>
                                        <p:tav tm="0">
                                          <p:val>
                                            <p:strVal val="#ppt_y-#ppt_h*1.125000"/>
                                          </p:val>
                                        </p:tav>
                                        <p:tav tm="100000">
                                          <p:val>
                                            <p:strVal val="#ppt_y"/>
                                          </p:val>
                                        </p:tav>
                                      </p:tavLst>
                                    </p:anim>
                                    <p:animEffect transition="in" filter="wipe(down)">
                                      <p:cBhvr>
                                        <p:cTn id="4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Security Capabilities</a:t>
            </a:r>
            <a:endParaRPr lang="en-US" dirty="0"/>
          </a:p>
        </p:txBody>
      </p:sp>
      <p:sp>
        <p:nvSpPr>
          <p:cNvPr id="3" name="Slide Number Placeholder 2"/>
          <p:cNvSpPr>
            <a:spLocks noGrp="1"/>
          </p:cNvSpPr>
          <p:nvPr>
            <p:ph type="sldNum" sz="quarter" idx="12"/>
          </p:nvPr>
        </p:nvSpPr>
        <p:spPr/>
        <p:txBody>
          <a:bodyPr/>
          <a:lstStyle/>
          <a:p>
            <a:fld id="{0B6352C0-A9CA-B545-A438-FD1342207464}" type="slidenum">
              <a:rPr lang="en-CA" smtClean="0"/>
              <a:pPr/>
              <a:t>21</a:t>
            </a:fld>
            <a:endParaRPr lang="en-CA" dirty="0"/>
          </a:p>
        </p:txBody>
      </p:sp>
      <p:grpSp>
        <p:nvGrpSpPr>
          <p:cNvPr id="20" name="Group 19"/>
          <p:cNvGrpSpPr/>
          <p:nvPr/>
        </p:nvGrpSpPr>
        <p:grpSpPr>
          <a:xfrm>
            <a:off x="81153" y="1556593"/>
            <a:ext cx="2271522" cy="2697179"/>
            <a:chOff x="81153" y="1556593"/>
            <a:chExt cx="2271522" cy="2697179"/>
          </a:xfrm>
        </p:grpSpPr>
        <p:sp>
          <p:nvSpPr>
            <p:cNvPr id="4" name="TextBox 3"/>
            <p:cNvSpPr txBox="1"/>
            <p:nvPr/>
          </p:nvSpPr>
          <p:spPr>
            <a:xfrm>
              <a:off x="81153" y="3053443"/>
              <a:ext cx="2271522" cy="1200329"/>
            </a:xfrm>
            <a:prstGeom prst="rect">
              <a:avLst/>
            </a:prstGeom>
            <a:noFill/>
          </p:spPr>
          <p:txBody>
            <a:bodyPr wrap="square" rtlCol="0">
              <a:spAutoFit/>
            </a:bodyPr>
            <a:lstStyle/>
            <a:p>
              <a:pPr algn="ctr"/>
              <a:r>
                <a:rPr lang="en-US" dirty="0" smtClean="0">
                  <a:solidFill>
                    <a:schemeClr val="tx1">
                      <a:lumMod val="65000"/>
                      <a:lumOff val="35000"/>
                    </a:schemeClr>
                  </a:solidFill>
                  <a:latin typeface="+mj-lt"/>
                  <a:cs typeface="Segoe Light"/>
                </a:rPr>
                <a:t>User and Group Management</a:t>
              </a:r>
            </a:p>
            <a:p>
              <a:pPr algn="ctr"/>
              <a:r>
                <a:rPr lang="en-US" dirty="0" smtClean="0">
                  <a:solidFill>
                    <a:schemeClr val="tx1">
                      <a:lumMod val="65000"/>
                      <a:lumOff val="35000"/>
                    </a:schemeClr>
                  </a:solidFill>
                  <a:latin typeface="+mj-lt"/>
                  <a:cs typeface="Segoe Light"/>
                </a:rPr>
                <a:t>Incl. Active Directory Synchronization</a:t>
              </a:r>
            </a:p>
          </p:txBody>
        </p:sp>
        <p:grpSp>
          <p:nvGrpSpPr>
            <p:cNvPr id="17" name="Group 16"/>
            <p:cNvGrpSpPr/>
            <p:nvPr/>
          </p:nvGrpSpPr>
          <p:grpSpPr>
            <a:xfrm>
              <a:off x="613752" y="1556593"/>
              <a:ext cx="1510445" cy="1329533"/>
              <a:chOff x="613752" y="1556593"/>
              <a:chExt cx="1510445" cy="1329533"/>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52" y="1556593"/>
                <a:ext cx="1206323" cy="1206323"/>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146" y="2124075"/>
                <a:ext cx="762051" cy="762051"/>
              </a:xfrm>
              <a:prstGeom prst="rect">
                <a:avLst/>
              </a:prstGeom>
            </p:spPr>
          </p:pic>
        </p:grpSp>
      </p:grpSp>
      <p:grpSp>
        <p:nvGrpSpPr>
          <p:cNvPr id="23" name="Group 22"/>
          <p:cNvGrpSpPr/>
          <p:nvPr/>
        </p:nvGrpSpPr>
        <p:grpSpPr>
          <a:xfrm>
            <a:off x="4563999" y="1589172"/>
            <a:ext cx="2271522" cy="2387600"/>
            <a:chOff x="4563999" y="1589172"/>
            <a:chExt cx="2271522" cy="2387600"/>
          </a:xfrm>
        </p:grpSpPr>
        <p:sp>
          <p:nvSpPr>
            <p:cNvPr id="7" name="TextBox 6"/>
            <p:cNvSpPr txBox="1"/>
            <p:nvPr/>
          </p:nvSpPr>
          <p:spPr>
            <a:xfrm>
              <a:off x="4563999" y="3053442"/>
              <a:ext cx="2271522" cy="923330"/>
            </a:xfrm>
            <a:prstGeom prst="rect">
              <a:avLst/>
            </a:prstGeom>
            <a:noFill/>
          </p:spPr>
          <p:txBody>
            <a:bodyPr wrap="square" rtlCol="0">
              <a:spAutoFit/>
            </a:bodyPr>
            <a:lstStyle/>
            <a:p>
              <a:pPr algn="ctr"/>
              <a:r>
                <a:rPr lang="en-US" dirty="0" smtClean="0">
                  <a:solidFill>
                    <a:schemeClr val="tx1">
                      <a:lumMod val="65000"/>
                      <a:lumOff val="35000"/>
                    </a:schemeClr>
                  </a:solidFill>
                  <a:latin typeface="+mj-lt"/>
                  <a:cs typeface="Segoe Light"/>
                </a:rPr>
                <a:t>Partitions </a:t>
              </a:r>
            </a:p>
            <a:p>
              <a:pPr algn="ctr"/>
              <a:r>
                <a:rPr lang="en-US" dirty="0" smtClean="0">
                  <a:solidFill>
                    <a:schemeClr val="tx1">
                      <a:lumMod val="65000"/>
                      <a:lumOff val="35000"/>
                    </a:schemeClr>
                  </a:solidFill>
                  <a:latin typeface="+mj-lt"/>
                  <a:cs typeface="Segoe Light"/>
                </a:rPr>
                <a:t>and Logical </a:t>
              </a:r>
            </a:p>
            <a:p>
              <a:pPr algn="ctr"/>
              <a:r>
                <a:rPr lang="en-US" dirty="0" smtClean="0">
                  <a:solidFill>
                    <a:schemeClr val="tx1">
                      <a:lumMod val="65000"/>
                      <a:lumOff val="35000"/>
                    </a:schemeClr>
                  </a:solidFill>
                  <a:latin typeface="+mj-lt"/>
                  <a:cs typeface="Segoe Light"/>
                </a:rPr>
                <a:t>Segmentation</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598" y="1589172"/>
              <a:ext cx="1207008" cy="1207008"/>
            </a:xfrm>
            <a:prstGeom prst="rect">
              <a:avLst/>
            </a:prstGeom>
          </p:spPr>
        </p:pic>
      </p:grpSp>
      <p:grpSp>
        <p:nvGrpSpPr>
          <p:cNvPr id="22" name="Group 21"/>
          <p:cNvGrpSpPr/>
          <p:nvPr/>
        </p:nvGrpSpPr>
        <p:grpSpPr>
          <a:xfrm>
            <a:off x="2322576" y="1570121"/>
            <a:ext cx="2271522" cy="2406652"/>
            <a:chOff x="2322576" y="1570121"/>
            <a:chExt cx="2271522" cy="2406652"/>
          </a:xfrm>
        </p:grpSpPr>
        <p:sp>
          <p:nvSpPr>
            <p:cNvPr id="5" name="TextBox 4"/>
            <p:cNvSpPr txBox="1"/>
            <p:nvPr/>
          </p:nvSpPr>
          <p:spPr>
            <a:xfrm>
              <a:off x="2322576" y="3053443"/>
              <a:ext cx="2271522" cy="923330"/>
            </a:xfrm>
            <a:prstGeom prst="rect">
              <a:avLst/>
            </a:prstGeom>
            <a:noFill/>
          </p:spPr>
          <p:txBody>
            <a:bodyPr wrap="square" rtlCol="0">
              <a:spAutoFit/>
            </a:bodyPr>
            <a:lstStyle/>
            <a:p>
              <a:pPr algn="ctr"/>
              <a:r>
                <a:rPr lang="en-US" dirty="0" smtClean="0">
                  <a:solidFill>
                    <a:schemeClr val="tx1">
                      <a:lumMod val="65000"/>
                      <a:lumOff val="35000"/>
                    </a:schemeClr>
                  </a:solidFill>
                  <a:latin typeface="+mj-lt"/>
                  <a:cs typeface="Segoe Light"/>
                </a:rPr>
                <a:t>Granular Privileges, Access Rights, and Workflows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175" y="1570121"/>
              <a:ext cx="1206323" cy="1206323"/>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851" y="2124075"/>
              <a:ext cx="902422" cy="902422"/>
            </a:xfrm>
            <a:prstGeom prst="rect">
              <a:avLst/>
            </a:prstGeom>
          </p:spPr>
        </p:pic>
      </p:grpSp>
      <p:grpSp>
        <p:nvGrpSpPr>
          <p:cNvPr id="25" name="Group 24"/>
          <p:cNvGrpSpPr/>
          <p:nvPr/>
        </p:nvGrpSpPr>
        <p:grpSpPr>
          <a:xfrm>
            <a:off x="6805422" y="1417557"/>
            <a:ext cx="2271522" cy="2282217"/>
            <a:chOff x="6805422" y="1417557"/>
            <a:chExt cx="2271522" cy="2282217"/>
          </a:xfrm>
        </p:grpSpPr>
        <p:sp>
          <p:nvSpPr>
            <p:cNvPr id="6" name="TextBox 5"/>
            <p:cNvSpPr txBox="1"/>
            <p:nvPr/>
          </p:nvSpPr>
          <p:spPr>
            <a:xfrm>
              <a:off x="6805422" y="3053443"/>
              <a:ext cx="2271522" cy="646331"/>
            </a:xfrm>
            <a:prstGeom prst="rect">
              <a:avLst/>
            </a:prstGeom>
            <a:noFill/>
          </p:spPr>
          <p:txBody>
            <a:bodyPr wrap="square" rtlCol="0">
              <a:spAutoFit/>
            </a:bodyPr>
            <a:lstStyle/>
            <a:p>
              <a:pPr algn="ctr"/>
              <a:r>
                <a:rPr lang="en-US" dirty="0" smtClean="0">
                  <a:solidFill>
                    <a:schemeClr val="tx1">
                      <a:lumMod val="65000"/>
                      <a:lumOff val="35000"/>
                    </a:schemeClr>
                  </a:solidFill>
                  <a:latin typeface="+mj-lt"/>
                  <a:cs typeface="Segoe Light"/>
                </a:rPr>
                <a:t>Encrypted Communications</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762" y="1417557"/>
              <a:ext cx="1712843" cy="1566250"/>
            </a:xfrm>
            <a:prstGeom prst="rect">
              <a:avLst/>
            </a:prstGeom>
          </p:spPr>
        </p:pic>
      </p:grpSp>
    </p:spTree>
    <p:extLst>
      <p:ext uri="{BB962C8B-B14F-4D97-AF65-F5344CB8AC3E}">
        <p14:creationId xmlns:p14="http://schemas.microsoft.com/office/powerpoint/2010/main" val="28312268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Security and Privacy Features</a:t>
            </a:r>
            <a:endParaRPr lang="en-US" dirty="0"/>
          </a:p>
        </p:txBody>
      </p:sp>
      <p:sp>
        <p:nvSpPr>
          <p:cNvPr id="3" name="Slide Number Placeholder 2"/>
          <p:cNvSpPr>
            <a:spLocks noGrp="1"/>
          </p:cNvSpPr>
          <p:nvPr>
            <p:ph type="sldNum" sz="quarter" idx="12"/>
          </p:nvPr>
        </p:nvSpPr>
        <p:spPr/>
        <p:txBody>
          <a:bodyPr/>
          <a:lstStyle/>
          <a:p>
            <a:fld id="{0B6352C0-A9CA-B545-A438-FD1342207464}" type="slidenum">
              <a:rPr lang="en-CA" smtClean="0"/>
              <a:pPr/>
              <a:t>22</a:t>
            </a:fld>
            <a:endParaRPr lang="en-CA" dirty="0"/>
          </a:p>
        </p:txBody>
      </p:sp>
      <p:sp>
        <p:nvSpPr>
          <p:cNvPr id="10" name="Rectangle 9"/>
          <p:cNvSpPr/>
          <p:nvPr/>
        </p:nvSpPr>
        <p:spPr>
          <a:xfrm rot="2119619">
            <a:off x="6819996" y="379068"/>
            <a:ext cx="3089366" cy="3542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Coming with 5.4</a:t>
            </a:r>
            <a:endParaRPr lang="en-US" dirty="0">
              <a:latin typeface="+mj-lt"/>
            </a:endParaRPr>
          </a:p>
        </p:txBody>
      </p:sp>
      <p:grpSp>
        <p:nvGrpSpPr>
          <p:cNvPr id="19" name="Group 18"/>
          <p:cNvGrpSpPr/>
          <p:nvPr/>
        </p:nvGrpSpPr>
        <p:grpSpPr>
          <a:xfrm>
            <a:off x="81153" y="1637468"/>
            <a:ext cx="2271522" cy="2519623"/>
            <a:chOff x="81153" y="1637468"/>
            <a:chExt cx="2271522" cy="2519623"/>
          </a:xfrm>
        </p:grpSpPr>
        <p:sp>
          <p:nvSpPr>
            <p:cNvPr id="4" name="TextBox 3"/>
            <p:cNvSpPr txBox="1"/>
            <p:nvPr/>
          </p:nvSpPr>
          <p:spPr>
            <a:xfrm>
              <a:off x="81153" y="3133835"/>
              <a:ext cx="2271522" cy="1023256"/>
            </a:xfrm>
            <a:prstGeom prst="rect">
              <a:avLst/>
            </a:prstGeom>
            <a:noFill/>
          </p:spPr>
          <p:txBody>
            <a:bodyPr wrap="square" lIns="0" rIns="0" rtlCol="0">
              <a:noAutofit/>
            </a:bodyPr>
            <a:lstStyle/>
            <a:p>
              <a:pPr algn="ctr"/>
              <a:r>
                <a:rPr lang="en-US" dirty="0">
                  <a:solidFill>
                    <a:schemeClr val="tx1">
                      <a:lumMod val="65000"/>
                      <a:lumOff val="35000"/>
                    </a:schemeClr>
                  </a:solidFill>
                  <a:latin typeface="+mj-lt"/>
                  <a:cs typeface="Segoe Light"/>
                </a:rPr>
                <a:t>Server Authentication with </a:t>
              </a:r>
              <a:r>
                <a:rPr lang="en-US" dirty="0" smtClean="0">
                  <a:solidFill>
                    <a:schemeClr val="tx1">
                      <a:lumMod val="65000"/>
                      <a:lumOff val="35000"/>
                    </a:schemeClr>
                  </a:solidFill>
                  <a:latin typeface="+mj-lt"/>
                  <a:cs typeface="Segoe Light"/>
                </a:rPr>
                <a:t>Certificates</a:t>
              </a:r>
            </a:p>
            <a:p>
              <a:pPr algn="ctr"/>
              <a:r>
                <a:rPr lang="en-US" dirty="0" smtClean="0">
                  <a:solidFill>
                    <a:schemeClr val="tx1">
                      <a:lumMod val="65000"/>
                      <a:lumOff val="35000"/>
                    </a:schemeClr>
                  </a:solidFill>
                  <a:latin typeface="+mj-lt"/>
                  <a:cs typeface="Segoe Light"/>
                </a:rPr>
                <a:t>(TLS)</a:t>
              </a:r>
              <a:endParaRPr lang="en-US" dirty="0">
                <a:solidFill>
                  <a:schemeClr val="tx1">
                    <a:lumMod val="65000"/>
                    <a:lumOff val="35000"/>
                  </a:schemeClr>
                </a:solidFill>
                <a:latin typeface="+mj-lt"/>
                <a:cs typeface="Segoe Light"/>
              </a:endParaRPr>
            </a:p>
          </p:txBody>
        </p:sp>
        <p:grpSp>
          <p:nvGrpSpPr>
            <p:cNvPr id="16" name="Group 15"/>
            <p:cNvGrpSpPr/>
            <p:nvPr/>
          </p:nvGrpSpPr>
          <p:grpSpPr>
            <a:xfrm>
              <a:off x="721336" y="1637468"/>
              <a:ext cx="1368144" cy="1165238"/>
              <a:chOff x="721336" y="1637468"/>
              <a:chExt cx="1368144" cy="116523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36" y="1637468"/>
                <a:ext cx="991155" cy="991155"/>
              </a:xfrm>
              <a:prstGeom prst="rect">
                <a:avLst/>
              </a:prstGeom>
            </p:spPr>
          </p:pic>
          <p:pic>
            <p:nvPicPr>
              <p:cNvPr id="1026" name="Picture 2" descr="https://media.licdn.com/mpr/mpr/shrinknp_400_400/p/4/005/06d/1b1/059c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961" y="2159716"/>
                <a:ext cx="834519" cy="64299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oup 20"/>
          <p:cNvGrpSpPr/>
          <p:nvPr/>
        </p:nvGrpSpPr>
        <p:grpSpPr>
          <a:xfrm>
            <a:off x="2322576" y="1538340"/>
            <a:ext cx="2271522" cy="2618751"/>
            <a:chOff x="2322576" y="1538340"/>
            <a:chExt cx="2271522" cy="2618751"/>
          </a:xfrm>
        </p:grpSpPr>
        <p:sp>
          <p:nvSpPr>
            <p:cNvPr id="5" name="TextBox 4"/>
            <p:cNvSpPr txBox="1"/>
            <p:nvPr/>
          </p:nvSpPr>
          <p:spPr>
            <a:xfrm>
              <a:off x="2322576" y="3133834"/>
              <a:ext cx="2271522" cy="1023257"/>
            </a:xfrm>
            <a:prstGeom prst="rect">
              <a:avLst/>
            </a:prstGeom>
            <a:noFill/>
          </p:spPr>
          <p:txBody>
            <a:bodyPr wrap="square" lIns="0" rIns="0" rtlCol="0">
              <a:noAutofit/>
            </a:bodyPr>
            <a:lstStyle/>
            <a:p>
              <a:pPr algn="ctr"/>
              <a:r>
                <a:rPr lang="en-US" dirty="0">
                  <a:solidFill>
                    <a:schemeClr val="tx1">
                      <a:lumMod val="65000"/>
                      <a:lumOff val="35000"/>
                    </a:schemeClr>
                  </a:solidFill>
                  <a:latin typeface="+mj-lt"/>
                  <a:cs typeface="Segoe Light"/>
                </a:rPr>
                <a:t>Claims-Based </a:t>
              </a:r>
              <a:r>
                <a:rPr lang="en-US" dirty="0" smtClean="0">
                  <a:solidFill>
                    <a:schemeClr val="tx1">
                      <a:lumMod val="65000"/>
                      <a:lumOff val="35000"/>
                    </a:schemeClr>
                  </a:solidFill>
                  <a:latin typeface="+mj-lt"/>
                  <a:cs typeface="Segoe Light"/>
                </a:rPr>
                <a:t>Authentication</a:t>
              </a:r>
            </a:p>
            <a:p>
              <a:pPr algn="ctr"/>
              <a:r>
                <a:rPr lang="en-US" dirty="0" smtClean="0">
                  <a:solidFill>
                    <a:schemeClr val="tx1">
                      <a:lumMod val="65000"/>
                      <a:lumOff val="35000"/>
                    </a:schemeClr>
                  </a:solidFill>
                  <a:latin typeface="+mj-lt"/>
                  <a:cs typeface="Segoe Light"/>
                </a:rPr>
                <a:t>(ADFS)</a:t>
              </a:r>
              <a:endParaRPr lang="en-US" dirty="0">
                <a:solidFill>
                  <a:schemeClr val="tx1">
                    <a:lumMod val="65000"/>
                    <a:lumOff val="35000"/>
                  </a:schemeClr>
                </a:solidFill>
                <a:latin typeface="+mj-lt"/>
                <a:cs typeface="Segoe Light"/>
              </a:endParaRPr>
            </a:p>
          </p:txBody>
        </p:sp>
        <p:grpSp>
          <p:nvGrpSpPr>
            <p:cNvPr id="18" name="Group 17"/>
            <p:cNvGrpSpPr/>
            <p:nvPr/>
          </p:nvGrpSpPr>
          <p:grpSpPr>
            <a:xfrm>
              <a:off x="2861739" y="1538340"/>
              <a:ext cx="1359249" cy="1334114"/>
              <a:chOff x="2861739" y="1538340"/>
              <a:chExt cx="1359249" cy="1334114"/>
            </a:xfrm>
          </p:grpSpPr>
          <p:pic>
            <p:nvPicPr>
              <p:cNvPr id="12" name="Picture 11" descr="01-256-US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739" y="1538340"/>
                <a:ext cx="1193196" cy="119319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501" y="2089967"/>
                <a:ext cx="782487" cy="782487"/>
              </a:xfrm>
              <a:prstGeom prst="rect">
                <a:avLst/>
              </a:prstGeom>
            </p:spPr>
          </p:pic>
        </p:grpSp>
      </p:grpSp>
      <p:grpSp>
        <p:nvGrpSpPr>
          <p:cNvPr id="26" name="Group 25"/>
          <p:cNvGrpSpPr/>
          <p:nvPr/>
        </p:nvGrpSpPr>
        <p:grpSpPr>
          <a:xfrm>
            <a:off x="4563999" y="1328753"/>
            <a:ext cx="4512945" cy="3022183"/>
            <a:chOff x="4563999" y="1328753"/>
            <a:chExt cx="4512945" cy="3022183"/>
          </a:xfrm>
        </p:grpSpPr>
        <p:sp>
          <p:nvSpPr>
            <p:cNvPr id="11" name="Rectangle 10"/>
            <p:cNvSpPr/>
            <p:nvPr/>
          </p:nvSpPr>
          <p:spPr>
            <a:xfrm>
              <a:off x="4681205" y="3062954"/>
              <a:ext cx="4216835" cy="1287982"/>
            </a:xfrm>
            <a:prstGeom prst="rect">
              <a:avLst/>
            </a:prstGeom>
            <a:gradFill flip="none" rotWithShape="1">
              <a:gsLst>
                <a:gs pos="0">
                  <a:srgbClr val="0070C0"/>
                </a:gs>
                <a:gs pos="37000">
                  <a:schemeClr val="accent1"/>
                </a:gs>
                <a:gs pos="83000">
                  <a:schemeClr val="accent1">
                    <a:lumMod val="45000"/>
                    <a:lumOff val="55000"/>
                  </a:schemeClr>
                </a:gs>
                <a:gs pos="100000">
                  <a:schemeClr val="accent1">
                    <a:lumMod val="30000"/>
                    <a:lumOff val="7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CA" sz="2400" b="1" dirty="0" smtClean="0">
                  <a:latin typeface="Segoe UI Light" panose="020B0502040204020203" pitchFamily="34" charset="0"/>
                  <a:cs typeface="Segoe UI Light" panose="020B0502040204020203" pitchFamily="34" charset="0"/>
                </a:rPr>
                <a:t>FUSION STREAM ENCRYPTION</a:t>
              </a:r>
            </a:p>
          </p:txBody>
        </p:sp>
        <p:sp>
          <p:nvSpPr>
            <p:cNvPr id="6" name="TextBox 5"/>
            <p:cNvSpPr txBox="1"/>
            <p:nvPr/>
          </p:nvSpPr>
          <p:spPr>
            <a:xfrm>
              <a:off x="6805422" y="3133835"/>
              <a:ext cx="2271522" cy="1023256"/>
            </a:xfrm>
            <a:prstGeom prst="rect">
              <a:avLst/>
            </a:prstGeom>
            <a:noFill/>
          </p:spPr>
          <p:txBody>
            <a:bodyPr wrap="square" lIns="0" rIns="0" rtlCol="0">
              <a:noAutofit/>
            </a:bodyPr>
            <a:lstStyle/>
            <a:p>
              <a:pPr algn="ctr"/>
              <a:r>
                <a:rPr lang="en-US" dirty="0" smtClean="0">
                  <a:solidFill>
                    <a:schemeClr val="tx1">
                      <a:lumMod val="65000"/>
                      <a:lumOff val="35000"/>
                    </a:schemeClr>
                  </a:solidFill>
                  <a:latin typeface="+mj-lt"/>
                  <a:cs typeface="Segoe Light"/>
                </a:rPr>
                <a:t>Encrypted Video </a:t>
              </a:r>
            </a:p>
            <a:p>
              <a:pPr algn="ctr"/>
              <a:r>
                <a:rPr lang="en-US" dirty="0" smtClean="0">
                  <a:solidFill>
                    <a:schemeClr val="tx1">
                      <a:lumMod val="65000"/>
                      <a:lumOff val="35000"/>
                    </a:schemeClr>
                  </a:solidFill>
                  <a:latin typeface="+mj-lt"/>
                  <a:cs typeface="Segoe Light"/>
                </a:rPr>
                <a:t>In Transit</a:t>
              </a:r>
            </a:p>
          </p:txBody>
        </p:sp>
        <p:sp>
          <p:nvSpPr>
            <p:cNvPr id="7" name="TextBox 6"/>
            <p:cNvSpPr txBox="1"/>
            <p:nvPr/>
          </p:nvSpPr>
          <p:spPr>
            <a:xfrm>
              <a:off x="4563999" y="3133833"/>
              <a:ext cx="2271522" cy="1023258"/>
            </a:xfrm>
            <a:prstGeom prst="rect">
              <a:avLst/>
            </a:prstGeom>
            <a:noFill/>
          </p:spPr>
          <p:txBody>
            <a:bodyPr wrap="square" lIns="0" rIns="0" rtlCol="0">
              <a:noAutofit/>
            </a:bodyPr>
            <a:lstStyle/>
            <a:p>
              <a:pPr algn="ctr"/>
              <a:r>
                <a:rPr lang="en-US" dirty="0" smtClean="0">
                  <a:solidFill>
                    <a:schemeClr val="tx1">
                      <a:lumMod val="65000"/>
                      <a:lumOff val="35000"/>
                    </a:schemeClr>
                  </a:solidFill>
                  <a:latin typeface="+mj-lt"/>
                  <a:cs typeface="Segoe Light"/>
                </a:rPr>
                <a:t>Encrypted Video </a:t>
              </a:r>
            </a:p>
            <a:p>
              <a:pPr algn="ctr"/>
              <a:r>
                <a:rPr lang="en-US" dirty="0" smtClean="0">
                  <a:solidFill>
                    <a:schemeClr val="tx1">
                      <a:lumMod val="65000"/>
                      <a:lumOff val="35000"/>
                    </a:schemeClr>
                  </a:solidFill>
                  <a:latin typeface="+mj-lt"/>
                  <a:cs typeface="Segoe Light"/>
                </a:rPr>
                <a:t>At Rest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7999" y="1669693"/>
              <a:ext cx="1103518" cy="949541"/>
            </a:xfrm>
            <a:prstGeom prst="rect">
              <a:avLst/>
            </a:prstGeom>
          </p:spPr>
        </p:pic>
        <p:grpSp>
          <p:nvGrpSpPr>
            <p:cNvPr id="25" name="Group 24"/>
            <p:cNvGrpSpPr/>
            <p:nvPr/>
          </p:nvGrpSpPr>
          <p:grpSpPr>
            <a:xfrm>
              <a:off x="7040918" y="1328753"/>
              <a:ext cx="1452024" cy="1290481"/>
              <a:chOff x="7040918" y="1328753"/>
              <a:chExt cx="1452024" cy="1290481"/>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0918" y="1328753"/>
                <a:ext cx="670954" cy="724099"/>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424" y="1669693"/>
                <a:ext cx="1103518" cy="949541"/>
              </a:xfrm>
              <a:prstGeom prst="rect">
                <a:avLst/>
              </a:prstGeom>
            </p:spPr>
          </p:pic>
        </p:grpSp>
      </p:grpSp>
    </p:spTree>
    <p:extLst>
      <p:ext uri="{BB962C8B-B14F-4D97-AF65-F5344CB8AC3E}">
        <p14:creationId xmlns:p14="http://schemas.microsoft.com/office/powerpoint/2010/main" val="35887248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Claims-Based Authentication in Security Center</a:t>
            </a:r>
            <a:endParaRPr lang="en-US" dirty="0"/>
          </a:p>
        </p:txBody>
      </p:sp>
      <p:sp>
        <p:nvSpPr>
          <p:cNvPr id="3" name="Content Placeholder 2"/>
          <p:cNvSpPr>
            <a:spLocks noGrp="1"/>
          </p:cNvSpPr>
          <p:nvPr>
            <p:ph idx="1"/>
          </p:nvPr>
        </p:nvSpPr>
        <p:spPr>
          <a:xfrm>
            <a:off x="334693" y="1200152"/>
            <a:ext cx="5217091" cy="3308391"/>
          </a:xfrm>
        </p:spPr>
        <p:txBody>
          <a:bodyPr/>
          <a:lstStyle/>
          <a:p>
            <a:r>
              <a:rPr lang="en-US" sz="1800" b="0" dirty="0" smtClean="0"/>
              <a:t>Built-in support for an external STS (ADFS)</a:t>
            </a:r>
          </a:p>
          <a:p>
            <a:r>
              <a:rPr lang="en-US" sz="1800" b="0" dirty="0" smtClean="0"/>
              <a:t>Users (on client apps) authenticate to ADFS and receive a token to logon</a:t>
            </a:r>
          </a:p>
          <a:p>
            <a:r>
              <a:rPr lang="en-US" sz="1800" b="0" dirty="0" smtClean="0"/>
              <a:t>Infrastructure in place for future integrations to other claims providers</a:t>
            </a:r>
          </a:p>
          <a:p>
            <a:pPr lvl="1"/>
            <a:r>
              <a:rPr lang="en-US" sz="1600" b="0" dirty="0" smtClean="0"/>
              <a:t>Third parties investing heavily in stronger authentication </a:t>
            </a:r>
          </a:p>
          <a:p>
            <a:pPr lvl="1"/>
            <a:r>
              <a:rPr lang="en-US" sz="1600" b="0" dirty="0" smtClean="0"/>
              <a:t>Allow us to meet an organization’s meet IT policies </a:t>
            </a:r>
          </a:p>
        </p:txBody>
      </p:sp>
      <p:sp>
        <p:nvSpPr>
          <p:cNvPr id="4" name="Slide Number Placeholder 3"/>
          <p:cNvSpPr>
            <a:spLocks noGrp="1"/>
          </p:cNvSpPr>
          <p:nvPr>
            <p:ph type="sldNum" sz="quarter" idx="12"/>
          </p:nvPr>
        </p:nvSpPr>
        <p:spPr/>
        <p:txBody>
          <a:bodyPr/>
          <a:lstStyle/>
          <a:p>
            <a:fld id="{0B6352C0-A9CA-B545-A438-FD1342207464}" type="slidenum">
              <a:rPr lang="en-CA" smtClean="0"/>
              <a:pPr/>
              <a:t>23</a:t>
            </a:fld>
            <a:endParaRPr lang="en-CA" dirty="0"/>
          </a:p>
        </p:txBody>
      </p:sp>
      <p:pic>
        <p:nvPicPr>
          <p:cNvPr id="5" name="Picture 4"/>
          <p:cNvPicPr>
            <a:picLocks noChangeAspect="1"/>
          </p:cNvPicPr>
          <p:nvPr/>
        </p:nvPicPr>
        <p:blipFill>
          <a:blip r:embed="rId2"/>
          <a:stretch>
            <a:fillRect/>
          </a:stretch>
        </p:blipFill>
        <p:spPr>
          <a:xfrm>
            <a:off x="5829732" y="1294655"/>
            <a:ext cx="2679621" cy="20491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844" y="2051558"/>
            <a:ext cx="1598561" cy="350904"/>
          </a:xfrm>
          <a:prstGeom prst="rect">
            <a:avLst/>
          </a:prstGeom>
        </p:spPr>
      </p:pic>
      <p:sp>
        <p:nvSpPr>
          <p:cNvPr id="7" name="Rectangle 6"/>
          <p:cNvSpPr/>
          <p:nvPr/>
        </p:nvSpPr>
        <p:spPr>
          <a:xfrm rot="2119619">
            <a:off x="6819996" y="379068"/>
            <a:ext cx="3089366" cy="3542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Coming with 5.4</a:t>
            </a:r>
            <a:endParaRPr lang="en-US" dirty="0">
              <a:latin typeface="+mj-lt"/>
            </a:endParaRPr>
          </a:p>
        </p:txBody>
      </p:sp>
      <p:pic>
        <p:nvPicPr>
          <p:cNvPr id="1026"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773" y="1200152"/>
            <a:ext cx="3157537" cy="313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030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Stronger Security in Security Center</a:t>
            </a:r>
            <a:endParaRPr lang="en-US" dirty="0"/>
          </a:p>
        </p:txBody>
      </p:sp>
      <p:sp>
        <p:nvSpPr>
          <p:cNvPr id="3" name="Slide Number Placeholder 2"/>
          <p:cNvSpPr>
            <a:spLocks noGrp="1"/>
          </p:cNvSpPr>
          <p:nvPr>
            <p:ph type="sldNum" sz="quarter" idx="12"/>
          </p:nvPr>
        </p:nvSpPr>
        <p:spPr/>
        <p:txBody>
          <a:bodyPr/>
          <a:lstStyle/>
          <a:p>
            <a:fld id="{0B6352C0-A9CA-B545-A438-FD1342207464}" type="slidenum">
              <a:rPr lang="en-CA" noProof="0" smtClean="0"/>
              <a:pPr/>
              <a:t>24</a:t>
            </a:fld>
            <a:endParaRPr lang="en-CA" noProof="0" dirty="0"/>
          </a:p>
        </p:txBody>
      </p:sp>
      <p:sp>
        <p:nvSpPr>
          <p:cNvPr id="5" name="Rectangle 4"/>
          <p:cNvSpPr/>
          <p:nvPr/>
        </p:nvSpPr>
        <p:spPr>
          <a:xfrm rot="2119619">
            <a:off x="6819996" y="379068"/>
            <a:ext cx="3089366" cy="3542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Coming with 5.4</a:t>
            </a:r>
            <a:endParaRPr lang="en-US" dirty="0">
              <a:latin typeface="+mj-lt"/>
            </a:endParaRPr>
          </a:p>
        </p:txBody>
      </p:sp>
      <p:pic>
        <p:nvPicPr>
          <p:cNvPr id="15" name="Picture 14" descr="Genetec 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52" y="3385005"/>
            <a:ext cx="914400" cy="105190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051055"/>
            <a:ext cx="1143000" cy="1143000"/>
          </a:xfrm>
          <a:prstGeom prst="rect">
            <a:avLst/>
          </a:prstGeom>
        </p:spPr>
      </p:pic>
      <p:pic>
        <p:nvPicPr>
          <p:cNvPr id="21" name="Picture 20" descr="Genetec 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348717"/>
            <a:ext cx="914400" cy="1051903"/>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730" y="3844879"/>
            <a:ext cx="734082" cy="63165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0596" y="1683617"/>
            <a:ext cx="626653" cy="626653"/>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1844" y="1200150"/>
            <a:ext cx="804330" cy="804330"/>
          </a:xfrm>
          <a:prstGeom prst="rect">
            <a:avLst/>
          </a:prstGeom>
        </p:spPr>
      </p:pic>
      <p:grpSp>
        <p:nvGrpSpPr>
          <p:cNvPr id="24" name="Group 23"/>
          <p:cNvGrpSpPr/>
          <p:nvPr/>
        </p:nvGrpSpPr>
        <p:grpSpPr>
          <a:xfrm>
            <a:off x="2438399" y="1740187"/>
            <a:ext cx="2687303" cy="636922"/>
            <a:chOff x="5749578" y="1565076"/>
            <a:chExt cx="1306889" cy="487274"/>
          </a:xfrm>
        </p:grpSpPr>
        <p:sp>
          <p:nvSpPr>
            <p:cNvPr id="25" name="Isosceles Triangle 24"/>
            <p:cNvSpPr/>
            <p:nvPr/>
          </p:nvSpPr>
          <p:spPr>
            <a:xfrm>
              <a:off x="5867400" y="1565076"/>
              <a:ext cx="152400" cy="231037"/>
            </a:xfrm>
            <a:prstGeom prst="triangl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mj-lt"/>
              </a:endParaRPr>
            </a:p>
          </p:txBody>
        </p:sp>
        <p:sp>
          <p:nvSpPr>
            <p:cNvPr id="26" name="Rectangle 25"/>
            <p:cNvSpPr/>
            <p:nvPr/>
          </p:nvSpPr>
          <p:spPr>
            <a:xfrm>
              <a:off x="5749578" y="1771888"/>
              <a:ext cx="1306889" cy="280462"/>
            </a:xfrm>
            <a:prstGeom prst="rect">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prstClr val="white"/>
                  </a:solidFill>
                  <a:latin typeface="+mj-lt"/>
                </a:rPr>
                <a:t>Claims-Based Authentication</a:t>
              </a:r>
              <a:endParaRPr lang="en-US" sz="1600" dirty="0">
                <a:solidFill>
                  <a:prstClr val="white"/>
                </a:solidFill>
                <a:latin typeface="+mj-lt"/>
              </a:endParaRPr>
            </a:p>
          </p:txBody>
        </p:sp>
      </p:grpSp>
      <p:cxnSp>
        <p:nvCxnSpPr>
          <p:cNvPr id="28" name="Straight Arrow Connector 27"/>
          <p:cNvCxnSpPr/>
          <p:nvPr/>
        </p:nvCxnSpPr>
        <p:spPr>
          <a:xfrm>
            <a:off x="2208460" y="1504950"/>
            <a:ext cx="1830140" cy="0"/>
          </a:xfrm>
          <a:prstGeom prst="straightConnector1">
            <a:avLst/>
          </a:prstGeom>
          <a:ln w="1905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183676" y="1690005"/>
            <a:ext cx="1830140" cy="0"/>
          </a:xfrm>
          <a:prstGeom prst="straightConnector1">
            <a:avLst/>
          </a:prstGeom>
          <a:ln w="1905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944880" y="2795205"/>
            <a:ext cx="1005840" cy="0"/>
          </a:xfrm>
          <a:prstGeom prst="straightConnector1">
            <a:avLst/>
          </a:prstGeom>
          <a:ln w="1905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219200" y="2271995"/>
            <a:ext cx="0" cy="1005840"/>
          </a:xfrm>
          <a:prstGeom prst="straightConnector1">
            <a:avLst/>
          </a:prstGeom>
          <a:ln w="1905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904" y="3857352"/>
            <a:ext cx="801059" cy="801059"/>
          </a:xfrm>
          <a:prstGeom prst="rect">
            <a:avLst/>
          </a:prstGeom>
        </p:spPr>
      </p:pic>
      <p:grpSp>
        <p:nvGrpSpPr>
          <p:cNvPr id="55" name="Group 54"/>
          <p:cNvGrpSpPr/>
          <p:nvPr/>
        </p:nvGrpSpPr>
        <p:grpSpPr>
          <a:xfrm>
            <a:off x="1580597" y="2954028"/>
            <a:ext cx="2663676" cy="704721"/>
            <a:chOff x="1443290" y="2733918"/>
            <a:chExt cx="2214314" cy="704721"/>
          </a:xfrm>
        </p:grpSpPr>
        <p:grpSp>
          <p:nvGrpSpPr>
            <p:cNvPr id="32" name="Group 31"/>
            <p:cNvGrpSpPr/>
            <p:nvPr/>
          </p:nvGrpSpPr>
          <p:grpSpPr>
            <a:xfrm>
              <a:off x="1443290" y="2733918"/>
              <a:ext cx="2214314" cy="366596"/>
              <a:chOff x="5577540" y="1771888"/>
              <a:chExt cx="1295398" cy="280462"/>
            </a:xfrm>
          </p:grpSpPr>
          <p:sp>
            <p:nvSpPr>
              <p:cNvPr id="33" name="Isosceles Triangle 32"/>
              <p:cNvSpPr/>
              <p:nvPr/>
            </p:nvSpPr>
            <p:spPr>
              <a:xfrm rot="16200000">
                <a:off x="5575932" y="1815820"/>
                <a:ext cx="199301" cy="196086"/>
              </a:xfrm>
              <a:prstGeom prst="triangl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mj-lt"/>
                </a:endParaRPr>
              </a:p>
            </p:txBody>
          </p:sp>
          <p:sp>
            <p:nvSpPr>
              <p:cNvPr id="34" name="Rectangle 33"/>
              <p:cNvSpPr/>
              <p:nvPr/>
            </p:nvSpPr>
            <p:spPr>
              <a:xfrm>
                <a:off x="5749576" y="1771888"/>
                <a:ext cx="1123362" cy="280462"/>
              </a:xfrm>
              <a:prstGeom prst="rect">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prstClr val="white"/>
                    </a:solidFill>
                    <a:latin typeface="+mj-lt"/>
                  </a:rPr>
                  <a:t>TLS Protocol</a:t>
                </a:r>
                <a:endParaRPr lang="en-US" sz="1600" dirty="0">
                  <a:solidFill>
                    <a:prstClr val="white"/>
                  </a:solidFill>
                  <a:latin typeface="+mj-lt"/>
                </a:endParaRPr>
              </a:p>
            </p:txBody>
          </p:sp>
        </p:grpSp>
        <p:sp>
          <p:nvSpPr>
            <p:cNvPr id="40" name="Isosceles Triangle 39"/>
            <p:cNvSpPr/>
            <p:nvPr/>
          </p:nvSpPr>
          <p:spPr>
            <a:xfrm rot="10800000">
              <a:off x="2667001" y="3051278"/>
              <a:ext cx="260508" cy="387361"/>
            </a:xfrm>
            <a:prstGeom prst="triangl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mj-lt"/>
              </a:endParaRPr>
            </a:p>
          </p:txBody>
        </p:sp>
      </p:grpSp>
      <p:cxnSp>
        <p:nvCxnSpPr>
          <p:cNvPr id="41" name="Straight Arrow Connector 40"/>
          <p:cNvCxnSpPr/>
          <p:nvPr/>
        </p:nvCxnSpPr>
        <p:spPr>
          <a:xfrm>
            <a:off x="2037223" y="3722478"/>
            <a:ext cx="3017520" cy="0"/>
          </a:xfrm>
          <a:prstGeom prst="straightConnector1">
            <a:avLst/>
          </a:prstGeom>
          <a:ln w="1905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012439" y="3907533"/>
            <a:ext cx="3017520" cy="0"/>
          </a:xfrm>
          <a:prstGeom prst="straightConnector1">
            <a:avLst/>
          </a:prstGeom>
          <a:ln w="1905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200" y="3483825"/>
            <a:ext cx="921891" cy="921891"/>
          </a:xfrm>
          <a:prstGeom prst="rect">
            <a:avLst/>
          </a:prstGeom>
        </p:spPr>
      </p:pic>
      <p:sp>
        <p:nvSpPr>
          <p:cNvPr id="44" name="Oval 43"/>
          <p:cNvSpPr/>
          <p:nvPr/>
        </p:nvSpPr>
        <p:spPr>
          <a:xfrm>
            <a:off x="4950570" y="3921791"/>
            <a:ext cx="604715" cy="604715"/>
          </a:xfrm>
          <a:prstGeom prst="ellips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endParaRPr lang="en-US" dirty="0">
              <a:solidFill>
                <a:prstClr val="white"/>
              </a:solidFill>
              <a:latin typeface="Segoe UI"/>
            </a:endParaRPr>
          </a:p>
        </p:txBody>
      </p:sp>
      <p:sp>
        <p:nvSpPr>
          <p:cNvPr id="45" name="Oval 44"/>
          <p:cNvSpPr/>
          <p:nvPr/>
        </p:nvSpPr>
        <p:spPr>
          <a:xfrm>
            <a:off x="494080" y="3935596"/>
            <a:ext cx="604715" cy="604715"/>
          </a:xfrm>
          <a:prstGeom prst="ellips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endParaRPr lang="en-US" dirty="0">
              <a:solidFill>
                <a:prstClr val="white"/>
              </a:solidFill>
              <a:latin typeface="Segoe UI"/>
            </a:endParaRPr>
          </a:p>
        </p:txBody>
      </p:sp>
      <p:sp>
        <p:nvSpPr>
          <p:cNvPr id="46" name="Oval 45"/>
          <p:cNvSpPr/>
          <p:nvPr/>
        </p:nvSpPr>
        <p:spPr>
          <a:xfrm>
            <a:off x="464515" y="1139535"/>
            <a:ext cx="604715" cy="604715"/>
          </a:xfrm>
          <a:prstGeom prst="ellips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endParaRPr lang="en-US" dirty="0">
              <a:solidFill>
                <a:prstClr val="white"/>
              </a:solidFill>
              <a:latin typeface="Segoe UI"/>
            </a:endParaRPr>
          </a:p>
        </p:txBody>
      </p:sp>
      <p:sp>
        <p:nvSpPr>
          <p:cNvPr id="47" name="Rectangle 46"/>
          <p:cNvSpPr/>
          <p:nvPr/>
        </p:nvSpPr>
        <p:spPr>
          <a:xfrm>
            <a:off x="528160" y="1161761"/>
            <a:ext cx="454055" cy="526023"/>
          </a:xfrm>
          <a:prstGeom prst="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r>
              <a:rPr lang="en-US" sz="4000" b="1" dirty="0">
                <a:solidFill>
                  <a:prstClr val="white"/>
                </a:solidFill>
                <a:latin typeface="Segoe UI"/>
              </a:rPr>
              <a:t>1</a:t>
            </a:r>
          </a:p>
        </p:txBody>
      </p:sp>
      <p:sp>
        <p:nvSpPr>
          <p:cNvPr id="48" name="Rectangle 47"/>
          <p:cNvSpPr/>
          <p:nvPr/>
        </p:nvSpPr>
        <p:spPr>
          <a:xfrm>
            <a:off x="570541" y="3950507"/>
            <a:ext cx="454055" cy="526023"/>
          </a:xfrm>
          <a:prstGeom prst="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r>
              <a:rPr lang="en-US" sz="4000" b="1" dirty="0">
                <a:solidFill>
                  <a:srgbClr val="FFFFFF"/>
                </a:solidFill>
                <a:latin typeface="Segoe UI"/>
              </a:rPr>
              <a:t>2</a:t>
            </a:r>
          </a:p>
        </p:txBody>
      </p:sp>
      <p:sp>
        <p:nvSpPr>
          <p:cNvPr id="49" name="Rectangle 48"/>
          <p:cNvSpPr/>
          <p:nvPr/>
        </p:nvSpPr>
        <p:spPr>
          <a:xfrm>
            <a:off x="5021530" y="3956525"/>
            <a:ext cx="454055" cy="526023"/>
          </a:xfrm>
          <a:prstGeom prst="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r>
              <a:rPr lang="en-US" sz="4000" b="1" dirty="0">
                <a:solidFill>
                  <a:srgbClr val="FFFFFF"/>
                </a:solidFill>
                <a:latin typeface="Segoe UI"/>
              </a:rPr>
              <a:t>3</a:t>
            </a:r>
          </a:p>
        </p:txBody>
      </p:sp>
      <p:sp>
        <p:nvSpPr>
          <p:cNvPr id="50" name="Arc 49"/>
          <p:cNvSpPr/>
          <p:nvPr/>
        </p:nvSpPr>
        <p:spPr>
          <a:xfrm>
            <a:off x="5470245" y="3079010"/>
            <a:ext cx="457200" cy="457200"/>
          </a:xfrm>
          <a:prstGeom prst="arc">
            <a:avLst>
              <a:gd name="adj1" fmla="val 9212869"/>
              <a:gd name="adj2" fmla="val 0"/>
            </a:avLst>
          </a:prstGeom>
          <a:ln w="19050" cap="flat" cmpd="sng" algn="ctr">
            <a:solidFill>
              <a:schemeClr val="accent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51" name="Straight Arrow Connector 50"/>
          <p:cNvCxnSpPr/>
          <p:nvPr/>
        </p:nvCxnSpPr>
        <p:spPr>
          <a:xfrm flipH="1">
            <a:off x="6371540" y="3790950"/>
            <a:ext cx="1280160" cy="0"/>
          </a:xfrm>
          <a:prstGeom prst="straightConnector1">
            <a:avLst/>
          </a:prstGeom>
          <a:ln w="19050" cap="flat" cmpd="sng" algn="ctr">
            <a:solidFill>
              <a:schemeClr val="accent5"/>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5408600" y="2555224"/>
            <a:ext cx="2687303" cy="499273"/>
            <a:chOff x="5749578" y="1771888"/>
            <a:chExt cx="1306889" cy="381966"/>
          </a:xfrm>
        </p:grpSpPr>
        <p:sp>
          <p:nvSpPr>
            <p:cNvPr id="53" name="Isosceles Triangle 52"/>
            <p:cNvSpPr/>
            <p:nvPr/>
          </p:nvSpPr>
          <p:spPr>
            <a:xfrm rot="10800000">
              <a:off x="5836116" y="2022475"/>
              <a:ext cx="152400" cy="131379"/>
            </a:xfrm>
            <a:prstGeom prst="triangl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mj-lt"/>
              </a:endParaRPr>
            </a:p>
          </p:txBody>
        </p:sp>
        <p:sp>
          <p:nvSpPr>
            <p:cNvPr id="54" name="Rectangle 53"/>
            <p:cNvSpPr/>
            <p:nvPr/>
          </p:nvSpPr>
          <p:spPr>
            <a:xfrm>
              <a:off x="5749578" y="1771888"/>
              <a:ext cx="1306889" cy="280462"/>
            </a:xfrm>
            <a:prstGeom prst="rect">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prstClr val="white"/>
                  </a:solidFill>
                  <a:latin typeface="+mj-lt"/>
                </a:rPr>
                <a:t>Fusion Stream Encryption</a:t>
              </a:r>
              <a:endParaRPr lang="en-US" sz="1600" dirty="0">
                <a:solidFill>
                  <a:prstClr val="white"/>
                </a:solidFill>
                <a:latin typeface="+mj-lt"/>
              </a:endParaRPr>
            </a:p>
          </p:txBody>
        </p:sp>
      </p:grpSp>
      <p:sp>
        <p:nvSpPr>
          <p:cNvPr id="56" name="Espace réservé du contenu 12"/>
          <p:cNvSpPr txBox="1">
            <a:spLocks/>
          </p:cNvSpPr>
          <p:nvPr/>
        </p:nvSpPr>
        <p:spPr>
          <a:xfrm>
            <a:off x="5125703" y="1087913"/>
            <a:ext cx="3860502" cy="1455191"/>
          </a:xfrm>
          <a:prstGeom prst="rect">
            <a:avLst/>
          </a:prstGeom>
        </p:spPr>
        <p:txBody>
          <a:bodyPr vert="horz" lIns="91440" tIns="45720" rIns="91440" bIns="45720" rtlCol="0">
            <a:noAutofit/>
          </a:bodyPr>
          <a:lstStyle>
            <a:defPPr>
              <a:defRPr lang="fr-FR"/>
            </a:defPPr>
            <a:lvl1pPr marL="182880" indent="-182880">
              <a:spcBef>
                <a:spcPts val="1000"/>
              </a:spcBef>
              <a:spcAft>
                <a:spcPts val="400"/>
              </a:spcAft>
              <a:buFont typeface="Arial"/>
              <a:buChar char="•"/>
              <a:defRPr sz="1600" b="1" i="0" cap="all">
                <a:solidFill>
                  <a:schemeClr val="tx2"/>
                </a:solidFill>
                <a:latin typeface="Segoe UI"/>
                <a:cs typeface="Segoe UI"/>
              </a:defRPr>
            </a:lvl1pPr>
            <a:lvl2pPr marL="182880" indent="-182880">
              <a:spcBef>
                <a:spcPts val="0"/>
              </a:spcBef>
              <a:spcAft>
                <a:spcPts val="600"/>
              </a:spcAft>
              <a:buFont typeface="Arial"/>
              <a:buChar char="•"/>
              <a:defRPr sz="1600" b="1" i="0">
                <a:solidFill>
                  <a:schemeClr val="accent6"/>
                </a:solidFill>
                <a:latin typeface="Segoe UI"/>
                <a:cs typeface="Segoe UI"/>
              </a:defRPr>
            </a:lvl2pPr>
            <a:lvl3pPr marL="0" lvl="2" indent="0">
              <a:spcBef>
                <a:spcPts val="0"/>
              </a:spcBef>
              <a:spcAft>
                <a:spcPts val="300"/>
              </a:spcAft>
              <a:buClr>
                <a:schemeClr val="accent6"/>
              </a:buClr>
              <a:buFont typeface="Arial"/>
              <a:buNone/>
              <a:defRPr sz="1600">
                <a:solidFill>
                  <a:schemeClr val="tx2"/>
                </a:solidFill>
                <a:latin typeface="+mj-lt"/>
                <a:cs typeface="Segoe UI"/>
              </a:defRPr>
            </a:lvl3pPr>
            <a:lvl4pPr marL="365760" indent="-182880">
              <a:spcBef>
                <a:spcPts val="0"/>
              </a:spcBef>
              <a:spcAft>
                <a:spcPts val="300"/>
              </a:spcAft>
              <a:buClr>
                <a:schemeClr val="tx2"/>
              </a:buClr>
              <a:buFont typeface="Arial"/>
              <a:buChar char="•"/>
              <a:defRPr sz="1600">
                <a:solidFill>
                  <a:schemeClr val="tx2"/>
                </a:solidFill>
                <a:latin typeface="Segoe UI"/>
                <a:cs typeface="Segoe UI"/>
              </a:defRPr>
            </a:lvl4pPr>
            <a:lvl5pPr marL="548640" indent="-182880">
              <a:spcBef>
                <a:spcPts val="0"/>
              </a:spcBef>
              <a:spcAft>
                <a:spcPts val="300"/>
              </a:spcAft>
              <a:buClr>
                <a:schemeClr val="tx2"/>
              </a:buClr>
              <a:buSzPct val="100000"/>
              <a:buFont typeface="Lucida Grande"/>
              <a:buChar char="∘"/>
              <a:defRPr sz="1600" spc="0" baseline="0">
                <a:solidFill>
                  <a:schemeClr val="tx2"/>
                </a:solidFill>
                <a:latin typeface="Segoe UI"/>
                <a:cs typeface="Segoe UI"/>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85750" lvl="2" indent="-285750">
              <a:spcAft>
                <a:spcPts val="600"/>
              </a:spcAft>
              <a:buClr>
                <a:schemeClr val="tx2"/>
              </a:buClr>
              <a:buFont typeface="Wingdings" panose="05000000000000000000" pitchFamily="2" charset="2"/>
              <a:buChar char="§"/>
            </a:pPr>
            <a:r>
              <a:rPr lang="en-US" sz="1400" dirty="0" smtClean="0"/>
              <a:t>Decoupling authentication and authorization</a:t>
            </a:r>
          </a:p>
          <a:p>
            <a:pPr marL="285750" lvl="2" indent="-285750">
              <a:spcAft>
                <a:spcPts val="600"/>
              </a:spcAft>
              <a:buClr>
                <a:schemeClr val="tx2"/>
              </a:buClr>
              <a:buFont typeface="Wingdings" panose="05000000000000000000" pitchFamily="2" charset="2"/>
              <a:buChar char="§"/>
            </a:pPr>
            <a:r>
              <a:rPr lang="en-US" sz="1400" dirty="0" smtClean="0"/>
              <a:t>Support for external STS (Active Directory Federation Services)</a:t>
            </a:r>
          </a:p>
          <a:p>
            <a:pPr marL="285750" lvl="2" indent="-285750">
              <a:spcAft>
                <a:spcPts val="600"/>
              </a:spcAft>
              <a:buClr>
                <a:schemeClr val="tx2"/>
              </a:buClr>
              <a:buFont typeface="Wingdings" panose="05000000000000000000" pitchFamily="2" charset="2"/>
              <a:buChar char="§"/>
            </a:pPr>
            <a:r>
              <a:rPr lang="en-US" sz="1400" dirty="0" smtClean="0"/>
              <a:t>Prevent man-in-the-middle attack</a:t>
            </a:r>
          </a:p>
          <a:p>
            <a:pPr marL="285750" lvl="2" indent="-285750">
              <a:spcAft>
                <a:spcPts val="600"/>
              </a:spcAft>
              <a:buClr>
                <a:schemeClr val="tx2"/>
              </a:buClr>
              <a:buFont typeface="Wingdings" panose="05000000000000000000" pitchFamily="2" charset="2"/>
              <a:buChar char="§"/>
            </a:pPr>
            <a:r>
              <a:rPr lang="en-US" sz="1400" dirty="0" smtClean="0"/>
              <a:t>Certificate-based (RSA)</a:t>
            </a:r>
          </a:p>
          <a:p>
            <a:pPr marL="285750" lvl="2" indent="-285750">
              <a:spcAft>
                <a:spcPts val="1800"/>
              </a:spcAft>
              <a:buClr>
                <a:srgbClr val="0073B0"/>
              </a:buClr>
              <a:buFontTx/>
              <a:buChar char="-"/>
            </a:pPr>
            <a:endParaRPr lang="en-US" dirty="0"/>
          </a:p>
        </p:txBody>
      </p:sp>
      <p:sp>
        <p:nvSpPr>
          <p:cNvPr id="57" name="Rectangle 56"/>
          <p:cNvSpPr/>
          <p:nvPr/>
        </p:nvSpPr>
        <p:spPr>
          <a:xfrm>
            <a:off x="4078413" y="1087914"/>
            <a:ext cx="825093" cy="9380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r"/>
            <a:r>
              <a:rPr lang="en-US" dirty="0" smtClean="0">
                <a:solidFill>
                  <a:schemeClr val="tx2"/>
                </a:solidFill>
                <a:latin typeface="+mj-lt"/>
              </a:rPr>
              <a:t>STS</a:t>
            </a:r>
            <a:endParaRPr lang="en-US" dirty="0">
              <a:solidFill>
                <a:schemeClr val="tx2"/>
              </a:solidFill>
              <a:latin typeface="+mj-lt"/>
            </a:endParaRPr>
          </a:p>
        </p:txBody>
      </p:sp>
      <p:sp>
        <p:nvSpPr>
          <p:cNvPr id="58" name="Rectangle 57"/>
          <p:cNvSpPr/>
          <p:nvPr/>
        </p:nvSpPr>
        <p:spPr>
          <a:xfrm>
            <a:off x="1898650" y="4245660"/>
            <a:ext cx="2107560" cy="268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1600" dirty="0" smtClean="0">
                <a:solidFill>
                  <a:schemeClr val="tx2"/>
                </a:solidFill>
                <a:latin typeface="+mj-lt"/>
              </a:rPr>
              <a:t>Directory Server</a:t>
            </a:r>
            <a:endParaRPr lang="en-US" sz="1600" dirty="0">
              <a:solidFill>
                <a:schemeClr val="tx2"/>
              </a:solidFill>
              <a:latin typeface="+mj-lt"/>
            </a:endParaRPr>
          </a:p>
        </p:txBody>
      </p:sp>
      <p:sp>
        <p:nvSpPr>
          <p:cNvPr id="59" name="Rectangle 58"/>
          <p:cNvSpPr/>
          <p:nvPr/>
        </p:nvSpPr>
        <p:spPr>
          <a:xfrm>
            <a:off x="6510531" y="4245660"/>
            <a:ext cx="2107560" cy="268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1600" dirty="0" smtClean="0">
                <a:solidFill>
                  <a:schemeClr val="tx2"/>
                </a:solidFill>
                <a:latin typeface="+mj-lt"/>
              </a:rPr>
              <a:t>Archiver Server</a:t>
            </a:r>
            <a:endParaRPr lang="en-US" sz="1600" dirty="0">
              <a:solidFill>
                <a:schemeClr val="tx2"/>
              </a:solidFill>
              <a:latin typeface="+mj-lt"/>
            </a:endParaRPr>
          </a:p>
        </p:txBody>
      </p:sp>
    </p:spTree>
    <p:extLst>
      <p:ext uri="{BB962C8B-B14F-4D97-AF65-F5344CB8AC3E}">
        <p14:creationId xmlns:p14="http://schemas.microsoft.com/office/powerpoint/2010/main" val="25257344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2"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56">
                                            <p:txEl>
                                              <p:pRg st="0" end="0"/>
                                            </p:txEl>
                                          </p:spTgt>
                                        </p:tgtEl>
                                        <p:attrNameLst>
                                          <p:attrName>style.visibility</p:attrName>
                                        </p:attrNameLst>
                                      </p:cBhvr>
                                      <p:to>
                                        <p:strVal val="visible"/>
                                      </p:to>
                                    </p:set>
                                    <p:animEffect transition="in" filter="fade">
                                      <p:cBhvr>
                                        <p:cTn id="25" dur="500"/>
                                        <p:tgtEl>
                                          <p:spTgt spid="56">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6">
                                            <p:txEl>
                                              <p:pRg st="1" end="1"/>
                                            </p:txEl>
                                          </p:spTgt>
                                        </p:tgtEl>
                                        <p:attrNameLst>
                                          <p:attrName>style.visibility</p:attrName>
                                        </p:attrNameLst>
                                      </p:cBhvr>
                                      <p:to>
                                        <p:strVal val="visible"/>
                                      </p:to>
                                    </p:set>
                                    <p:animEffect transition="in" filter="fade">
                                      <p:cBhvr>
                                        <p:cTn id="28" dur="500"/>
                                        <p:tgtEl>
                                          <p:spTgt spid="5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up)">
                                      <p:cBhvr>
                                        <p:cTn id="33" dur="500"/>
                                        <p:tgtEl>
                                          <p:spTgt spid="35"/>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22" presetClass="entr" presetSubtype="2"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right)">
                                      <p:cBhvr>
                                        <p:cTn id="39" dur="500"/>
                                        <p:tgtEl>
                                          <p:spTgt spid="42"/>
                                        </p:tgtEl>
                                      </p:cBhvr>
                                    </p:animEffect>
                                  </p:childTnLst>
                                </p:cTn>
                              </p:par>
                              <p:par>
                                <p:cTn id="40" presetID="22" presetClass="entr" presetSubtype="8"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par>
                                <p:cTn id="43" presetID="10" presetClass="entr" presetSubtype="0" fill="hold" nodeType="withEffect">
                                  <p:stCondLst>
                                    <p:cond delay="0"/>
                                  </p:stCondLst>
                                  <p:childTnLst>
                                    <p:set>
                                      <p:cBhvr>
                                        <p:cTn id="44" dur="1" fill="hold">
                                          <p:stCondLst>
                                            <p:cond delay="0"/>
                                          </p:stCondLst>
                                        </p:cTn>
                                        <p:tgtEl>
                                          <p:spTgt spid="56">
                                            <p:txEl>
                                              <p:pRg st="2" end="2"/>
                                            </p:txEl>
                                          </p:spTgt>
                                        </p:tgtEl>
                                        <p:attrNameLst>
                                          <p:attrName>style.visibility</p:attrName>
                                        </p:attrNameLst>
                                      </p:cBhvr>
                                      <p:to>
                                        <p:strVal val="visible"/>
                                      </p:to>
                                    </p:set>
                                    <p:animEffect transition="in" filter="fade">
                                      <p:cBhvr>
                                        <p:cTn id="45" dur="500"/>
                                        <p:tgtEl>
                                          <p:spTgt spid="56">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500" fill="hold"/>
                                        <p:tgtEl>
                                          <p:spTgt spid="45"/>
                                        </p:tgtEl>
                                        <p:attrNameLst>
                                          <p:attrName>ppt_w</p:attrName>
                                        </p:attrNameLst>
                                      </p:cBhvr>
                                      <p:tavLst>
                                        <p:tav tm="0">
                                          <p:val>
                                            <p:fltVal val="0"/>
                                          </p:val>
                                        </p:tav>
                                        <p:tav tm="100000">
                                          <p:val>
                                            <p:strVal val="#ppt_w"/>
                                          </p:val>
                                        </p:tav>
                                      </p:tavLst>
                                    </p:anim>
                                    <p:anim calcmode="lin" valueType="num">
                                      <p:cBhvr>
                                        <p:cTn id="71" dur="500" fill="hold"/>
                                        <p:tgtEl>
                                          <p:spTgt spid="45"/>
                                        </p:tgtEl>
                                        <p:attrNameLst>
                                          <p:attrName>ppt_h</p:attrName>
                                        </p:attrNameLst>
                                      </p:cBhvr>
                                      <p:tavLst>
                                        <p:tav tm="0">
                                          <p:val>
                                            <p:fltVal val="0"/>
                                          </p:val>
                                        </p:tav>
                                        <p:tav tm="100000">
                                          <p:val>
                                            <p:strVal val="#ppt_h"/>
                                          </p:val>
                                        </p:tav>
                                      </p:tavLst>
                                    </p:anim>
                                    <p:animEffect transition="in" filter="fade">
                                      <p:cBhvr>
                                        <p:cTn id="72" dur="500"/>
                                        <p:tgtEl>
                                          <p:spTgt spid="45"/>
                                        </p:tgtEl>
                                      </p:cBhvr>
                                    </p:animEffect>
                                  </p:childTnLst>
                                </p:cTn>
                              </p:par>
                              <p:par>
                                <p:cTn id="73" presetID="22" presetClass="entr" presetSubtype="4"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par>
                                <p:cTn id="76" presetID="10" presetClass="entr" presetSubtype="0" fill="hold" nodeType="withEffect">
                                  <p:stCondLst>
                                    <p:cond delay="0"/>
                                  </p:stCondLst>
                                  <p:childTnLst>
                                    <p:set>
                                      <p:cBhvr>
                                        <p:cTn id="77" dur="1" fill="hold">
                                          <p:stCondLst>
                                            <p:cond delay="0"/>
                                          </p:stCondLst>
                                        </p:cTn>
                                        <p:tgtEl>
                                          <p:spTgt spid="56">
                                            <p:txEl>
                                              <p:pRg st="3" end="3"/>
                                            </p:txEl>
                                          </p:spTgt>
                                        </p:tgtEl>
                                        <p:attrNameLst>
                                          <p:attrName>style.visibility</p:attrName>
                                        </p:attrNameLst>
                                      </p:cBhvr>
                                      <p:to>
                                        <p:strVal val="visible"/>
                                      </p:to>
                                    </p:set>
                                    <p:animEffect transition="in" filter="fade">
                                      <p:cBhvr>
                                        <p:cTn id="78" dur="500"/>
                                        <p:tgtEl>
                                          <p:spTgt spid="56">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childTnLst>
                          </p:cTn>
                        </p:par>
                        <p:par>
                          <p:cTn id="84" fill="hold">
                            <p:stCondLst>
                              <p:cond delay="500"/>
                            </p:stCondLst>
                            <p:childTnLst>
                              <p:par>
                                <p:cTn id="85" presetID="53" presetClass="entr" presetSubtype="16"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p:cTn id="87" dur="500" fill="hold"/>
                                        <p:tgtEl>
                                          <p:spTgt spid="44"/>
                                        </p:tgtEl>
                                        <p:attrNameLst>
                                          <p:attrName>ppt_w</p:attrName>
                                        </p:attrNameLst>
                                      </p:cBhvr>
                                      <p:tavLst>
                                        <p:tav tm="0">
                                          <p:val>
                                            <p:fltVal val="0"/>
                                          </p:val>
                                        </p:tav>
                                        <p:tav tm="100000">
                                          <p:val>
                                            <p:strVal val="#ppt_w"/>
                                          </p:val>
                                        </p:tav>
                                      </p:tavLst>
                                    </p:anim>
                                    <p:anim calcmode="lin" valueType="num">
                                      <p:cBhvr>
                                        <p:cTn id="88" dur="500" fill="hold"/>
                                        <p:tgtEl>
                                          <p:spTgt spid="44"/>
                                        </p:tgtEl>
                                        <p:attrNameLst>
                                          <p:attrName>ppt_h</p:attrName>
                                        </p:attrNameLst>
                                      </p:cBhvr>
                                      <p:tavLst>
                                        <p:tav tm="0">
                                          <p:val>
                                            <p:fltVal val="0"/>
                                          </p:val>
                                        </p:tav>
                                        <p:tav tm="100000">
                                          <p:val>
                                            <p:strVal val="#ppt_h"/>
                                          </p:val>
                                        </p:tav>
                                      </p:tavLst>
                                    </p:anim>
                                    <p:animEffect transition="in" filter="fade">
                                      <p:cBhvr>
                                        <p:cTn id="89" dur="500"/>
                                        <p:tgtEl>
                                          <p:spTgt spid="44"/>
                                        </p:tgtEl>
                                      </p:cBhvr>
                                    </p:animEffect>
                                  </p:childTnLst>
                                </p:cTn>
                              </p:par>
                              <p:par>
                                <p:cTn id="90" presetID="22" presetClass="entr" presetSubtype="4"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wipe(down)">
                                      <p:cBhvr>
                                        <p:cTn id="92" dur="500"/>
                                        <p:tgtEl>
                                          <p:spTgt spid="52"/>
                                        </p:tgtEl>
                                      </p:cBhvr>
                                    </p:animEffect>
                                  </p:childTnLst>
                                </p:cTn>
                              </p:par>
                              <p:par>
                                <p:cTn id="93" presetID="10"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fade">
                                      <p:cBhvr>
                                        <p:cTn id="95" dur="500"/>
                                        <p:tgtEl>
                                          <p:spTgt spid="51"/>
                                        </p:tgtEl>
                                      </p:cBhvr>
                                    </p:animEffect>
                                  </p:childTnLst>
                                </p:cTn>
                              </p:par>
                              <p:par>
                                <p:cTn id="96" presetID="10" presetClass="entr" presetSubtype="0" fill="hold"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fade">
                                      <p:cBhvr>
                                        <p:cTn id="10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p:bldP spid="48" grpId="0"/>
      <p:bldP spid="49" grpId="0"/>
      <p:bldP spid="50" grpId="0" animBg="1"/>
      <p:bldP spid="58" grpId="0"/>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c 34"/>
          <p:cNvSpPr/>
          <p:nvPr/>
        </p:nvSpPr>
        <p:spPr>
          <a:xfrm rot="711285">
            <a:off x="2861486" y="2113199"/>
            <a:ext cx="457200" cy="457200"/>
          </a:xfrm>
          <a:prstGeom prst="arc">
            <a:avLst>
              <a:gd name="adj1" fmla="val 7112924"/>
              <a:gd name="adj2" fmla="val 0"/>
            </a:avLst>
          </a:prstGeom>
          <a:ln w="76200" cap="flat" cmpd="sng" algn="ctr">
            <a:solidFill>
              <a:srgbClr val="92D05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smtClean="0"/>
              <a:t>Stream Encryption</a:t>
            </a:r>
            <a:br>
              <a:rPr lang="en-US" dirty="0" smtClean="0"/>
            </a:br>
            <a:r>
              <a:rPr lang="en-US" sz="2000" i="1" dirty="0" smtClean="0"/>
              <a:t>More than security… It is about </a:t>
            </a:r>
            <a:r>
              <a:rPr lang="en-US" sz="2000" i="1" dirty="0" smtClean="0">
                <a:solidFill>
                  <a:srgbClr val="C00000"/>
                </a:solidFill>
              </a:rPr>
              <a:t>Privacy</a:t>
            </a:r>
            <a:endParaRPr lang="en-US" i="1" dirty="0">
              <a:solidFill>
                <a:srgbClr val="C00000"/>
              </a:solidFill>
            </a:endParaRPr>
          </a:p>
        </p:txBody>
      </p:sp>
      <p:sp>
        <p:nvSpPr>
          <p:cNvPr id="4" name="Slide Number Placeholder 3"/>
          <p:cNvSpPr>
            <a:spLocks noGrp="1"/>
          </p:cNvSpPr>
          <p:nvPr>
            <p:ph type="sldNum" sz="quarter" idx="12"/>
          </p:nvPr>
        </p:nvSpPr>
        <p:spPr/>
        <p:txBody>
          <a:bodyPr/>
          <a:lstStyle/>
          <a:p>
            <a:fld id="{0B6352C0-A9CA-B545-A438-FD1342207464}" type="slidenum">
              <a:rPr lang="en-CA" noProof="0" smtClean="0"/>
              <a:pPr/>
              <a:t>25</a:t>
            </a:fld>
            <a:endParaRPr lang="en-CA" noProof="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7751" y="2372718"/>
            <a:ext cx="1143000" cy="1143000"/>
          </a:xfrm>
          <a:prstGeom prst="rect">
            <a:avLst/>
          </a:prstGeom>
        </p:spPr>
      </p:pic>
      <p:pic>
        <p:nvPicPr>
          <p:cNvPr id="9" name="Picture 8" descr="Genetec 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469743"/>
            <a:ext cx="914400" cy="105190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930" y="2965905"/>
            <a:ext cx="734082" cy="63165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0147" y="3005280"/>
            <a:ext cx="626653" cy="626653"/>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86" y="2599755"/>
            <a:ext cx="921891" cy="921891"/>
          </a:xfrm>
          <a:prstGeom prst="rect">
            <a:avLst/>
          </a:prstGeom>
        </p:spPr>
      </p:pic>
      <p:sp>
        <p:nvSpPr>
          <p:cNvPr id="29" name="Oval 28"/>
          <p:cNvSpPr/>
          <p:nvPr/>
        </p:nvSpPr>
        <p:spPr>
          <a:xfrm>
            <a:off x="2501014" y="2435009"/>
            <a:ext cx="604715" cy="604715"/>
          </a:xfrm>
          <a:prstGeom prst="ellips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endParaRPr lang="en-US" dirty="0">
              <a:solidFill>
                <a:prstClr val="white"/>
              </a:solidFill>
              <a:latin typeface="Segoe UI"/>
            </a:endParaRPr>
          </a:p>
        </p:txBody>
      </p:sp>
      <p:sp>
        <p:nvSpPr>
          <p:cNvPr id="31" name="Oval 30"/>
          <p:cNvSpPr/>
          <p:nvPr/>
        </p:nvSpPr>
        <p:spPr>
          <a:xfrm>
            <a:off x="6944066" y="2461198"/>
            <a:ext cx="604715" cy="604715"/>
          </a:xfrm>
          <a:prstGeom prst="ellips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endParaRPr lang="en-US" dirty="0">
              <a:solidFill>
                <a:prstClr val="white"/>
              </a:solidFill>
              <a:latin typeface="Segoe UI"/>
            </a:endParaRPr>
          </a:p>
        </p:txBody>
      </p:sp>
      <p:sp>
        <p:nvSpPr>
          <p:cNvPr id="32" name="Rectangle 31"/>
          <p:cNvSpPr/>
          <p:nvPr/>
        </p:nvSpPr>
        <p:spPr>
          <a:xfrm>
            <a:off x="7007711" y="2483424"/>
            <a:ext cx="454055" cy="526023"/>
          </a:xfrm>
          <a:prstGeom prst="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r>
              <a:rPr lang="en-US" sz="4000" b="1" dirty="0" smtClean="0">
                <a:solidFill>
                  <a:prstClr val="white"/>
                </a:solidFill>
                <a:latin typeface="Segoe UI"/>
              </a:rPr>
              <a:t>2</a:t>
            </a:r>
            <a:endParaRPr lang="en-US" sz="4000" b="1" dirty="0">
              <a:solidFill>
                <a:prstClr val="white"/>
              </a:solidFill>
              <a:latin typeface="Segoe UI"/>
            </a:endParaRPr>
          </a:p>
        </p:txBody>
      </p:sp>
      <p:sp>
        <p:nvSpPr>
          <p:cNvPr id="33" name="Rectangle 32"/>
          <p:cNvSpPr/>
          <p:nvPr/>
        </p:nvSpPr>
        <p:spPr>
          <a:xfrm>
            <a:off x="570541" y="3950507"/>
            <a:ext cx="454055" cy="526023"/>
          </a:xfrm>
          <a:prstGeom prst="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r>
              <a:rPr lang="en-US" sz="4000" b="1" dirty="0">
                <a:solidFill>
                  <a:srgbClr val="FFFFFF"/>
                </a:solidFill>
                <a:latin typeface="Segoe UI"/>
              </a:rPr>
              <a:t>2</a:t>
            </a:r>
          </a:p>
        </p:txBody>
      </p:sp>
      <p:sp>
        <p:nvSpPr>
          <p:cNvPr id="34" name="Rectangle 33"/>
          <p:cNvSpPr/>
          <p:nvPr/>
        </p:nvSpPr>
        <p:spPr>
          <a:xfrm>
            <a:off x="2571974" y="2469743"/>
            <a:ext cx="454055" cy="526023"/>
          </a:xfrm>
          <a:prstGeom prst="rect">
            <a:avLst/>
          </a:prstGeom>
          <a:noFill/>
          <a:ln>
            <a:noFill/>
            <a:prstDash val="sysDash"/>
          </a:ln>
          <a:effectLst/>
        </p:spPr>
        <p:style>
          <a:lnRef idx="1">
            <a:schemeClr val="accent1"/>
          </a:lnRef>
          <a:fillRef idx="3">
            <a:schemeClr val="accent1"/>
          </a:fillRef>
          <a:effectRef idx="2">
            <a:schemeClr val="accent1"/>
          </a:effectRef>
          <a:fontRef idx="minor">
            <a:schemeClr val="lt1"/>
          </a:fontRef>
        </p:style>
        <p:txBody>
          <a:bodyPr lIns="91404" tIns="45702" rIns="91404" bIns="45702" rtlCol="0" anchor="ctr"/>
          <a:lstStyle/>
          <a:p>
            <a:pPr algn="ctr"/>
            <a:r>
              <a:rPr lang="en-US" sz="4000" b="1" dirty="0" smtClean="0">
                <a:solidFill>
                  <a:srgbClr val="FFFFFF"/>
                </a:solidFill>
                <a:latin typeface="Segoe UI"/>
              </a:rPr>
              <a:t>1</a:t>
            </a:r>
            <a:endParaRPr lang="en-US" sz="4000" b="1" dirty="0">
              <a:solidFill>
                <a:srgbClr val="FFFFFF"/>
              </a:solidFill>
              <a:latin typeface="Segoe UI"/>
            </a:endParaRPr>
          </a:p>
        </p:txBody>
      </p:sp>
      <p:grpSp>
        <p:nvGrpSpPr>
          <p:cNvPr id="37" name="Group 36"/>
          <p:cNvGrpSpPr/>
          <p:nvPr/>
        </p:nvGrpSpPr>
        <p:grpSpPr>
          <a:xfrm>
            <a:off x="665497" y="1504950"/>
            <a:ext cx="2687303" cy="499273"/>
            <a:chOff x="5749578" y="1771888"/>
            <a:chExt cx="1306889" cy="381966"/>
          </a:xfrm>
        </p:grpSpPr>
        <p:sp>
          <p:nvSpPr>
            <p:cNvPr id="38" name="Isosceles Triangle 37"/>
            <p:cNvSpPr/>
            <p:nvPr/>
          </p:nvSpPr>
          <p:spPr>
            <a:xfrm rot="10800000">
              <a:off x="6791686" y="2022475"/>
              <a:ext cx="152400" cy="131379"/>
            </a:xfrm>
            <a:prstGeom prst="triangl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mj-lt"/>
              </a:endParaRPr>
            </a:p>
          </p:txBody>
        </p:sp>
        <p:sp>
          <p:nvSpPr>
            <p:cNvPr id="39" name="Rectangle 38"/>
            <p:cNvSpPr/>
            <p:nvPr/>
          </p:nvSpPr>
          <p:spPr>
            <a:xfrm>
              <a:off x="5749578" y="1771888"/>
              <a:ext cx="1306889" cy="280462"/>
            </a:xfrm>
            <a:prstGeom prst="rect">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prstClr val="white"/>
                  </a:solidFill>
                  <a:latin typeface="+mj-lt"/>
                </a:rPr>
                <a:t>Stream Encryption</a:t>
              </a:r>
              <a:endParaRPr lang="en-US" sz="1600" dirty="0">
                <a:solidFill>
                  <a:prstClr val="white"/>
                </a:solidFill>
                <a:latin typeface="+mj-lt"/>
              </a:endParaRPr>
            </a:p>
          </p:txBody>
        </p:sp>
      </p:grpSp>
      <p:sp>
        <p:nvSpPr>
          <p:cNvPr id="43" name="Rectangle 42"/>
          <p:cNvSpPr/>
          <p:nvPr/>
        </p:nvSpPr>
        <p:spPr>
          <a:xfrm>
            <a:off x="2563578" y="3543143"/>
            <a:ext cx="895330" cy="4819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smtClean="0">
                <a:solidFill>
                  <a:schemeClr val="tx2"/>
                </a:solidFill>
                <a:latin typeface="+mj-lt"/>
              </a:rPr>
              <a:t>Archiver Server</a:t>
            </a:r>
            <a:endParaRPr lang="en-US" sz="1600" dirty="0">
              <a:solidFill>
                <a:schemeClr val="tx2"/>
              </a:solidFill>
              <a:latin typeface="+mj-lt"/>
            </a:endParaRPr>
          </a:p>
        </p:txBody>
      </p:sp>
      <p:grpSp>
        <p:nvGrpSpPr>
          <p:cNvPr id="44" name="Group 43"/>
          <p:cNvGrpSpPr/>
          <p:nvPr/>
        </p:nvGrpSpPr>
        <p:grpSpPr>
          <a:xfrm>
            <a:off x="4382313" y="3133456"/>
            <a:ext cx="2687303" cy="510126"/>
            <a:chOff x="5749578" y="1662081"/>
            <a:chExt cx="1306889" cy="390269"/>
          </a:xfrm>
        </p:grpSpPr>
        <p:sp>
          <p:nvSpPr>
            <p:cNvPr id="45" name="Isosceles Triangle 44"/>
            <p:cNvSpPr/>
            <p:nvPr/>
          </p:nvSpPr>
          <p:spPr>
            <a:xfrm>
              <a:off x="5917270" y="1662081"/>
              <a:ext cx="152400" cy="131379"/>
            </a:xfrm>
            <a:prstGeom prst="triangl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mj-lt"/>
              </a:endParaRPr>
            </a:p>
          </p:txBody>
        </p:sp>
        <p:sp>
          <p:nvSpPr>
            <p:cNvPr id="46" name="Rectangle 45"/>
            <p:cNvSpPr/>
            <p:nvPr/>
          </p:nvSpPr>
          <p:spPr>
            <a:xfrm>
              <a:off x="5749578" y="1771888"/>
              <a:ext cx="1306889" cy="280462"/>
            </a:xfrm>
            <a:prstGeom prst="rect">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prstClr val="white"/>
                  </a:solidFill>
                  <a:latin typeface="+mj-lt"/>
                </a:rPr>
                <a:t>Encrypted video in-transit</a:t>
              </a:r>
              <a:endParaRPr lang="en-US" sz="1600" dirty="0">
                <a:solidFill>
                  <a:prstClr val="white"/>
                </a:solidFill>
                <a:latin typeface="+mj-lt"/>
              </a:endParaRPr>
            </a:p>
          </p:txBody>
        </p:sp>
      </p:grpSp>
      <p:sp>
        <p:nvSpPr>
          <p:cNvPr id="47" name="Right Arrow 46"/>
          <p:cNvSpPr/>
          <p:nvPr/>
        </p:nvSpPr>
        <p:spPr>
          <a:xfrm>
            <a:off x="1405223" y="2824430"/>
            <a:ext cx="1087051" cy="303449"/>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ight Arrow 47"/>
          <p:cNvSpPr/>
          <p:nvPr/>
        </p:nvSpPr>
        <p:spPr>
          <a:xfrm>
            <a:off x="3843621" y="2824430"/>
            <a:ext cx="3077075" cy="303449"/>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9" name="Group 48"/>
          <p:cNvGrpSpPr/>
          <p:nvPr/>
        </p:nvGrpSpPr>
        <p:grpSpPr>
          <a:xfrm>
            <a:off x="3200930" y="4000222"/>
            <a:ext cx="2687303" cy="520079"/>
            <a:chOff x="5660801" y="1934928"/>
            <a:chExt cx="1306889" cy="397884"/>
          </a:xfrm>
        </p:grpSpPr>
        <p:sp>
          <p:nvSpPr>
            <p:cNvPr id="50" name="Isosceles Triangle 49"/>
            <p:cNvSpPr/>
            <p:nvPr/>
          </p:nvSpPr>
          <p:spPr>
            <a:xfrm>
              <a:off x="5775673" y="1934928"/>
              <a:ext cx="152400" cy="131379"/>
            </a:xfrm>
            <a:prstGeom prst="triangle">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mj-lt"/>
              </a:endParaRPr>
            </a:p>
          </p:txBody>
        </p:sp>
        <p:sp>
          <p:nvSpPr>
            <p:cNvPr id="51" name="Rectangle 50"/>
            <p:cNvSpPr/>
            <p:nvPr/>
          </p:nvSpPr>
          <p:spPr>
            <a:xfrm>
              <a:off x="5660801" y="2052350"/>
              <a:ext cx="1306889" cy="280462"/>
            </a:xfrm>
            <a:prstGeom prst="rect">
              <a:avLst/>
            </a:prstGeom>
            <a:solidFill>
              <a:srgbClr val="E401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prstClr val="white"/>
                  </a:solidFill>
                  <a:latin typeface="+mj-lt"/>
                </a:rPr>
                <a:t>Encrypted video at-rest</a:t>
              </a:r>
              <a:endParaRPr lang="en-US" sz="1600" dirty="0">
                <a:solidFill>
                  <a:prstClr val="white"/>
                </a:solidFill>
                <a:latin typeface="+mj-lt"/>
              </a:endParaRPr>
            </a:p>
          </p:txBody>
        </p:sp>
      </p:grpSp>
      <p:sp>
        <p:nvSpPr>
          <p:cNvPr id="30" name="Rectangle 29"/>
          <p:cNvSpPr>
            <a:spLocks noChangeAspect="1"/>
          </p:cNvSpPr>
          <p:nvPr/>
        </p:nvSpPr>
        <p:spPr>
          <a:xfrm>
            <a:off x="3908619" y="1031569"/>
            <a:ext cx="4786575" cy="15439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lstStyle/>
          <a:p>
            <a:pPr marL="285750" indent="-285750">
              <a:spcAft>
                <a:spcPts val="1200"/>
              </a:spcAft>
              <a:buFont typeface="Wingdings" panose="05000000000000000000" pitchFamily="2" charset="2"/>
              <a:buChar char="§"/>
            </a:pPr>
            <a:r>
              <a:rPr lang="en-US" sz="1600" dirty="0" smtClean="0">
                <a:solidFill>
                  <a:schemeClr val="tx1">
                    <a:lumMod val="65000"/>
                    <a:lumOff val="35000"/>
                  </a:schemeClr>
                </a:solidFill>
                <a:latin typeface="Segoe UI Light"/>
              </a:rPr>
              <a:t>Privacy </a:t>
            </a:r>
            <a:r>
              <a:rPr lang="en-US" sz="1600" dirty="0">
                <a:solidFill>
                  <a:schemeClr val="tx1">
                    <a:lumMod val="65000"/>
                    <a:lumOff val="35000"/>
                  </a:schemeClr>
                </a:solidFill>
                <a:latin typeface="Segoe UI Light"/>
              </a:rPr>
              <a:t>p</a:t>
            </a:r>
            <a:r>
              <a:rPr lang="en-US" sz="1600" dirty="0" smtClean="0">
                <a:solidFill>
                  <a:schemeClr val="tx1">
                    <a:lumMod val="65000"/>
                    <a:lumOff val="35000"/>
                  </a:schemeClr>
                </a:solidFill>
                <a:latin typeface="Segoe UI Light"/>
              </a:rPr>
              <a:t>rotection against anyone who accesses your servers (e.g. IT, 3</a:t>
            </a:r>
            <a:r>
              <a:rPr lang="en-US" sz="1600" baseline="30000" dirty="0" smtClean="0">
                <a:solidFill>
                  <a:schemeClr val="tx1">
                    <a:lumMod val="65000"/>
                    <a:lumOff val="35000"/>
                  </a:schemeClr>
                </a:solidFill>
                <a:latin typeface="Segoe UI Light"/>
              </a:rPr>
              <a:t>rd</a:t>
            </a:r>
            <a:r>
              <a:rPr lang="en-US" sz="1600" dirty="0" smtClean="0">
                <a:solidFill>
                  <a:schemeClr val="tx1">
                    <a:lumMod val="65000"/>
                    <a:lumOff val="35000"/>
                  </a:schemeClr>
                </a:solidFill>
                <a:latin typeface="Segoe UI Light"/>
              </a:rPr>
              <a:t> party installer)</a:t>
            </a:r>
          </a:p>
          <a:p>
            <a:pPr marL="285750" indent="-285750">
              <a:spcAft>
                <a:spcPts val="1200"/>
              </a:spcAft>
              <a:buFont typeface="Wingdings" panose="05000000000000000000" pitchFamily="2" charset="2"/>
              <a:buChar char="§"/>
            </a:pPr>
            <a:r>
              <a:rPr lang="en-US" sz="1600" dirty="0" smtClean="0">
                <a:solidFill>
                  <a:schemeClr val="tx1">
                    <a:lumMod val="65000"/>
                    <a:lumOff val="35000"/>
                  </a:schemeClr>
                </a:solidFill>
                <a:latin typeface="Segoe UI Light"/>
              </a:rPr>
              <a:t>Exporting encrypted video for greater protection</a:t>
            </a:r>
            <a:endParaRPr lang="en-US" sz="1600" dirty="0">
              <a:solidFill>
                <a:schemeClr val="tx1">
                  <a:lumMod val="65000"/>
                  <a:lumOff val="35000"/>
                </a:schemeClr>
              </a:solidFill>
              <a:latin typeface="Segoe UI Light"/>
            </a:endParaRPr>
          </a:p>
          <a:p>
            <a:pPr marL="285750" indent="-285750">
              <a:spcAft>
                <a:spcPts val="1200"/>
              </a:spcAft>
              <a:buFont typeface="Wingdings" panose="05000000000000000000" pitchFamily="2" charset="2"/>
              <a:buChar char="§"/>
            </a:pPr>
            <a:r>
              <a:rPr lang="en-US" sz="1600" dirty="0" smtClean="0">
                <a:solidFill>
                  <a:schemeClr val="tx1">
                    <a:lumMod val="65000"/>
                    <a:lumOff val="35000"/>
                  </a:schemeClr>
                </a:solidFill>
                <a:latin typeface="Segoe UI Light"/>
              </a:rPr>
              <a:t>Multi-tenant </a:t>
            </a:r>
            <a:r>
              <a:rPr lang="en-US" sz="1600" dirty="0">
                <a:solidFill>
                  <a:schemeClr val="tx1">
                    <a:lumMod val="65000"/>
                    <a:lumOff val="35000"/>
                  </a:schemeClr>
                </a:solidFill>
                <a:latin typeface="Segoe UI Light"/>
              </a:rPr>
              <a:t>applications</a:t>
            </a:r>
          </a:p>
          <a:p>
            <a:pPr marL="285750" indent="-285750">
              <a:spcAft>
                <a:spcPts val="1200"/>
              </a:spcAft>
              <a:buFont typeface="Wingdings" panose="05000000000000000000" pitchFamily="2" charset="2"/>
              <a:buChar char="§"/>
            </a:pPr>
            <a:endParaRPr lang="en-US" sz="1600" dirty="0">
              <a:solidFill>
                <a:schemeClr val="tx1">
                  <a:lumMod val="65000"/>
                  <a:lumOff val="35000"/>
                </a:schemeClr>
              </a:solidFill>
              <a:latin typeface="+mj-lt"/>
            </a:endParaRPr>
          </a:p>
        </p:txBody>
      </p:sp>
    </p:spTree>
    <p:extLst>
      <p:ext uri="{BB962C8B-B14F-4D97-AF65-F5344CB8AC3E}">
        <p14:creationId xmlns:p14="http://schemas.microsoft.com/office/powerpoint/2010/main" val="34079087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p:tgtEl>
                                          <p:spTgt spid="30"/>
                                        </p:tgtEl>
                                        <p:attrNameLst>
                                          <p:attrName>ppt_y</p:attrName>
                                        </p:attrNameLst>
                                      </p:cBhvr>
                                      <p:tavLst>
                                        <p:tav tm="0">
                                          <p:val>
                                            <p:strVal val="#ppt_y-#ppt_h*1.125000"/>
                                          </p:val>
                                        </p:tav>
                                        <p:tav tm="100000">
                                          <p:val>
                                            <p:strVal val="#ppt_y"/>
                                          </p:val>
                                        </p:tav>
                                      </p:tavLst>
                                    </p:anim>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22" presetClass="entr" presetSubtype="4"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22" presetClass="entr" presetSubtype="4"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down)">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left)">
                                      <p:cBhvr>
                                        <p:cTn id="50" dur="500"/>
                                        <p:tgtEl>
                                          <p:spTgt spid="48"/>
                                        </p:tgtEl>
                                      </p:cBhvr>
                                    </p:animEffect>
                                  </p:childTnLst>
                                </p:cTn>
                              </p:par>
                              <p:par>
                                <p:cTn id="51" presetID="10"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22" presetClass="entr" presetSubtype="4"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down)">
                                      <p:cBhvr>
                                        <p:cTn id="6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animBg="1"/>
      <p:bldP spid="31" grpId="0" animBg="1"/>
      <p:bldP spid="32" grpId="0"/>
      <p:bldP spid="33" grpId="0"/>
      <p:bldP spid="34" grpId="0"/>
      <p:bldP spid="43" grpId="0"/>
      <p:bldP spid="47" grpId="0" animBg="1"/>
      <p:bldP spid="48"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p:cNvSpPr>
            <a:spLocks noChangeAspect="1"/>
          </p:cNvSpPr>
          <p:nvPr/>
        </p:nvSpPr>
        <p:spPr>
          <a:xfrm>
            <a:off x="105298"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smtClean="0">
                <a:solidFill>
                  <a:schemeClr val="tx1">
                    <a:lumMod val="85000"/>
                    <a:lumOff val="15000"/>
                  </a:schemeClr>
                </a:solidFill>
                <a:latin typeface="Segoe UI Light"/>
              </a:rPr>
              <a:t>Offering Stronger Security</a:t>
            </a:r>
            <a:endParaRPr lang="en-US" dirty="0">
              <a:solidFill>
                <a:schemeClr val="tx1">
                  <a:lumMod val="85000"/>
                  <a:lumOff val="15000"/>
                </a:schemeClr>
              </a:solidFill>
              <a:latin typeface="+mj-lt"/>
            </a:endParaRPr>
          </a:p>
        </p:txBody>
      </p:sp>
      <p:sp>
        <p:nvSpPr>
          <p:cNvPr id="6" name="Oval 5"/>
          <p:cNvSpPr>
            <a:spLocks noChangeAspect="1"/>
          </p:cNvSpPr>
          <p:nvPr/>
        </p:nvSpPr>
        <p:spPr>
          <a:xfrm>
            <a:off x="4677298"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smtClean="0">
                <a:solidFill>
                  <a:schemeClr val="tx1">
                    <a:lumMod val="85000"/>
                    <a:lumOff val="15000"/>
                  </a:schemeClr>
                </a:solidFill>
                <a:latin typeface="+mj-lt"/>
              </a:rPr>
              <a:t>Leveraging Advanced Authentication</a:t>
            </a:r>
            <a:endParaRPr lang="en-US" dirty="0">
              <a:solidFill>
                <a:schemeClr val="tx1">
                  <a:lumMod val="85000"/>
                  <a:lumOff val="15000"/>
                </a:schemeClr>
              </a:solidFill>
              <a:latin typeface="+mj-lt"/>
            </a:endParaRPr>
          </a:p>
        </p:txBody>
      </p:sp>
      <p:sp>
        <p:nvSpPr>
          <p:cNvPr id="7" name="Oval 6"/>
          <p:cNvSpPr>
            <a:spLocks noChangeAspect="1"/>
          </p:cNvSpPr>
          <p:nvPr/>
        </p:nvSpPr>
        <p:spPr>
          <a:xfrm>
            <a:off x="6917578"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smtClean="0">
                <a:solidFill>
                  <a:schemeClr val="tx1">
                    <a:lumMod val="85000"/>
                    <a:lumOff val="15000"/>
                  </a:schemeClr>
                </a:solidFill>
                <a:latin typeface="+mj-lt"/>
              </a:rPr>
              <a:t>Protecting Everyone’s Privacy</a:t>
            </a:r>
          </a:p>
        </p:txBody>
      </p:sp>
      <p:sp>
        <p:nvSpPr>
          <p:cNvPr id="4" name="Slide Number Placeholder 3"/>
          <p:cNvSpPr>
            <a:spLocks noGrp="1"/>
          </p:cNvSpPr>
          <p:nvPr>
            <p:ph type="sldNum" sz="quarter" idx="12"/>
          </p:nvPr>
        </p:nvSpPr>
        <p:spPr/>
        <p:txBody>
          <a:bodyPr/>
          <a:lstStyle/>
          <a:p>
            <a:fld id="{0B6352C0-A9CA-B545-A438-FD1342207464}" type="slidenum">
              <a:rPr lang="en-CA" noProof="0" smtClean="0">
                <a:solidFill>
                  <a:schemeClr val="bg1"/>
                </a:solidFill>
              </a:rPr>
              <a:pPr/>
              <a:t>26</a:t>
            </a:fld>
            <a:endParaRPr lang="en-CA" noProof="0" dirty="0">
              <a:solidFill>
                <a:schemeClr val="bg1"/>
              </a:solidFill>
            </a:endParaRPr>
          </a:p>
        </p:txBody>
      </p:sp>
      <p:sp>
        <p:nvSpPr>
          <p:cNvPr id="8" name="Title 1"/>
          <p:cNvSpPr>
            <a:spLocks noGrp="1"/>
          </p:cNvSpPr>
          <p:nvPr>
            <p:ph type="title"/>
          </p:nvPr>
        </p:nvSpPr>
        <p:spPr>
          <a:xfrm>
            <a:off x="338328" y="184191"/>
            <a:ext cx="8577072" cy="793750"/>
          </a:xfrm>
        </p:spPr>
        <p:txBody>
          <a:bodyPr/>
          <a:lstStyle/>
          <a:p>
            <a:r>
              <a:rPr lang="en-US" sz="3200" dirty="0" smtClean="0">
                <a:solidFill>
                  <a:schemeClr val="bg1"/>
                </a:solidFill>
              </a:rPr>
              <a:t>Security of Your Security System</a:t>
            </a:r>
            <a:endParaRPr lang="en-US" sz="2400" i="1" dirty="0">
              <a:solidFill>
                <a:schemeClr val="bg1"/>
              </a:solidFill>
            </a:endParaRPr>
          </a:p>
        </p:txBody>
      </p:sp>
      <p:cxnSp>
        <p:nvCxnSpPr>
          <p:cNvPr id="10" name="Straight Connector 9"/>
          <p:cNvCxnSpPr/>
          <p:nvPr/>
        </p:nvCxnSpPr>
        <p:spPr>
          <a:xfrm>
            <a:off x="449108" y="1023474"/>
            <a:ext cx="8237994" cy="0"/>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spect="1"/>
          </p:cNvSpPr>
          <p:nvPr/>
        </p:nvSpPr>
        <p:spPr>
          <a:xfrm>
            <a:off x="2400300" y="1549979"/>
            <a:ext cx="2119742" cy="21197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dirty="0" smtClean="0">
                <a:solidFill>
                  <a:schemeClr val="tx1">
                    <a:lumMod val="85000"/>
                    <a:lumOff val="15000"/>
                  </a:schemeClr>
                </a:solidFill>
                <a:latin typeface="+mj-lt"/>
              </a:rPr>
              <a:t>Relying on</a:t>
            </a:r>
          </a:p>
          <a:p>
            <a:pPr algn="ctr"/>
            <a:r>
              <a:rPr lang="en-US" dirty="0" smtClean="0">
                <a:solidFill>
                  <a:schemeClr val="tx1">
                    <a:lumMod val="85000"/>
                    <a:lumOff val="15000"/>
                  </a:schemeClr>
                </a:solidFill>
                <a:latin typeface="+mj-lt"/>
              </a:rPr>
              <a:t>IT Standards</a:t>
            </a:r>
            <a:endParaRPr lang="en-US" dirty="0">
              <a:solidFill>
                <a:schemeClr val="tx1">
                  <a:lumMod val="85000"/>
                  <a:lumOff val="15000"/>
                </a:schemeClr>
              </a:solidFill>
              <a:latin typeface="+mj-lt"/>
            </a:endParaRPr>
          </a:p>
        </p:txBody>
      </p:sp>
    </p:spTree>
    <p:extLst>
      <p:ext uri="{BB962C8B-B14F-4D97-AF65-F5344CB8AC3E}">
        <p14:creationId xmlns:p14="http://schemas.microsoft.com/office/powerpoint/2010/main" val="81588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ppt_x</p:attrName>
                                        </p:attrNameLst>
                                      </p:cBhvr>
                                      <p:tavLst>
                                        <p:tav tm="0">
                                          <p:val>
                                            <p:strVal val="#ppt_x+#ppt_w*1.125000"/>
                                          </p:val>
                                        </p:tav>
                                        <p:tav tm="100000">
                                          <p:val>
                                            <p:strVal val="#ppt_x"/>
                                          </p:val>
                                        </p:tav>
                                      </p:tavLst>
                                    </p:anim>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a:solidFill>
            <a:schemeClr val="accent1">
              <a:lumMod val="75000"/>
            </a:schemeClr>
          </a:solidFill>
        </p:spPr>
      </p:sp>
      <p:sp>
        <p:nvSpPr>
          <p:cNvPr id="4" name="Rectangle 3"/>
          <p:cNvSpPr/>
          <p:nvPr/>
        </p:nvSpPr>
        <p:spPr>
          <a:xfrm>
            <a:off x="0" y="0"/>
            <a:ext cx="9144000" cy="5143500"/>
          </a:xfrm>
          <a:prstGeom prst="rect">
            <a:avLst/>
          </a:prstGeom>
          <a:solidFill>
            <a:srgbClr val="00A2D8"/>
          </a:solidFill>
          <a:ln w="9525" cap="flat" cmpd="sng" algn="ctr">
            <a:noFill/>
            <a:prstDash val="solid"/>
          </a:ln>
          <a:effectLst/>
        </p:spPr>
        <p:txBody>
          <a:bodyPr lIns="67227" tIns="33613" rIns="67227" bIns="33613" rtlCol="0" anchor="ctr"/>
          <a:lstStyle/>
          <a:p>
            <a:pPr algn="ctr" defTabSz="672267">
              <a:defRPr/>
            </a:pPr>
            <a:endParaRPr lang="en-US" sz="1500" kern="0" dirty="0">
              <a:solidFill>
                <a:sysClr val="window" lastClr="FFFFFF"/>
              </a:solidFill>
              <a:latin typeface="Segoe U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63006" y="2159637"/>
            <a:ext cx="2417987" cy="824225"/>
          </a:xfrm>
          <a:prstGeom prst="rect">
            <a:avLst/>
          </a:prstGeom>
        </p:spPr>
      </p:pic>
      <p:sp>
        <p:nvSpPr>
          <p:cNvPr id="12" name="TextBox 11"/>
          <p:cNvSpPr txBox="1"/>
          <p:nvPr/>
        </p:nvSpPr>
        <p:spPr>
          <a:xfrm>
            <a:off x="3496302" y="4480058"/>
            <a:ext cx="4101098" cy="509871"/>
          </a:xfrm>
          <a:prstGeom prst="rect">
            <a:avLst/>
          </a:prstGeom>
          <a:noFill/>
        </p:spPr>
        <p:txBody>
          <a:bodyPr wrap="square" lIns="134453" tIns="107563" rIns="134453" bIns="107563" rtlCol="0">
            <a:spAutoFit/>
          </a:bodyPr>
          <a:lstStyle/>
          <a:p>
            <a:pPr>
              <a:lnSpc>
                <a:spcPct val="90000"/>
              </a:lnSpc>
              <a:spcAft>
                <a:spcPts val="441"/>
              </a:spcAft>
            </a:pPr>
            <a:r>
              <a:rPr lang="en-US" sz="700" dirty="0">
                <a:solidFill>
                  <a:srgbClr val="FFFFFF"/>
                </a:solidFill>
                <a:latin typeface="+mj-lt"/>
              </a:rPr>
              <a:t>© 2014 Genetec Inc.  All rights reserved.  Genetec, Security Center, the Genetec logo and the Genetec Mobius are either trademarks or registered trademarks of Genetec Incorporated.  All other logos used herein are the property of their respective owners.</a:t>
            </a:r>
          </a:p>
        </p:txBody>
      </p:sp>
      <p:sp>
        <p:nvSpPr>
          <p:cNvPr id="13" name="TextBox 12"/>
          <p:cNvSpPr txBox="1"/>
          <p:nvPr/>
        </p:nvSpPr>
        <p:spPr>
          <a:xfrm>
            <a:off x="3496302" y="3623303"/>
            <a:ext cx="3764943" cy="665170"/>
          </a:xfrm>
          <a:prstGeom prst="rect">
            <a:avLst/>
          </a:prstGeom>
          <a:noFill/>
        </p:spPr>
        <p:txBody>
          <a:bodyPr wrap="square" lIns="134453" tIns="107563" rIns="134453" bIns="107563" rtlCol="0">
            <a:spAutoFit/>
          </a:bodyPr>
          <a:lstStyle/>
          <a:p>
            <a:pPr>
              <a:lnSpc>
                <a:spcPct val="90000"/>
              </a:lnSpc>
              <a:spcAft>
                <a:spcPts val="441"/>
              </a:spcAft>
            </a:pPr>
            <a:r>
              <a:rPr lang="en-US" sz="1400" dirty="0" smtClean="0">
                <a:solidFill>
                  <a:srgbClr val="FFFFFF"/>
                </a:solidFill>
                <a:latin typeface="+mj-lt"/>
              </a:rPr>
              <a:t>genetec.com</a:t>
            </a:r>
          </a:p>
          <a:p>
            <a:pPr>
              <a:lnSpc>
                <a:spcPct val="90000"/>
              </a:lnSpc>
              <a:spcAft>
                <a:spcPts val="441"/>
              </a:spcAft>
            </a:pPr>
            <a:r>
              <a:rPr lang="en-US" sz="1400" dirty="0" smtClean="0">
                <a:solidFill>
                  <a:srgbClr val="FFFFFF"/>
                </a:solidFill>
                <a:latin typeface="+mj-lt"/>
              </a:rPr>
              <a:t>@genetec</a:t>
            </a:r>
          </a:p>
        </p:txBody>
      </p:sp>
    </p:spTree>
    <p:extLst>
      <p:ext uri="{BB962C8B-B14F-4D97-AF65-F5344CB8AC3E}">
        <p14:creationId xmlns:p14="http://schemas.microsoft.com/office/powerpoint/2010/main" val="10216149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Ever-Present Concerns Outside of Physical Security</a:t>
            </a:r>
            <a:endParaRPr lang="en-US" i="1" dirty="0"/>
          </a:p>
        </p:txBody>
      </p:sp>
      <p:sp>
        <p:nvSpPr>
          <p:cNvPr id="4" name="Slide Number Placeholder 3"/>
          <p:cNvSpPr>
            <a:spLocks noGrp="1"/>
          </p:cNvSpPr>
          <p:nvPr>
            <p:ph type="sldNum" sz="quarter" idx="12"/>
          </p:nvPr>
        </p:nvSpPr>
        <p:spPr/>
        <p:txBody>
          <a:bodyPr/>
          <a:lstStyle/>
          <a:p>
            <a:fld id="{007838B1-82DD-BF41-8455-5EDE6CA8D4AF}" type="slidenum">
              <a:rPr lang="fr-CA" smtClean="0"/>
              <a:pPr/>
              <a:t>3</a:t>
            </a:fld>
            <a:endParaRPr lang="fr-CA" dirty="0"/>
          </a:p>
        </p:txBody>
      </p:sp>
      <p:sp>
        <p:nvSpPr>
          <p:cNvPr id="8" name="Rectangle 7"/>
          <p:cNvSpPr/>
          <p:nvPr/>
        </p:nvSpPr>
        <p:spPr>
          <a:xfrm>
            <a:off x="921392" y="1377503"/>
            <a:ext cx="3587934" cy="1007997"/>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Cyber Threats </a:t>
            </a:r>
          </a:p>
          <a:p>
            <a:pPr algn="ctr"/>
            <a:r>
              <a:rPr lang="en-CA" sz="2400" dirty="0" smtClean="0">
                <a:latin typeface="Segoe UI Light" panose="020B0502040204020203" pitchFamily="34" charset="0"/>
                <a:cs typeface="Segoe UI Light" panose="020B0502040204020203" pitchFamily="34" charset="0"/>
              </a:rPr>
              <a:t>and Attacks</a:t>
            </a:r>
          </a:p>
        </p:txBody>
      </p:sp>
      <p:sp>
        <p:nvSpPr>
          <p:cNvPr id="9" name="Rectangle 8"/>
          <p:cNvSpPr/>
          <p:nvPr/>
        </p:nvSpPr>
        <p:spPr>
          <a:xfrm>
            <a:off x="4701058" y="1377502"/>
            <a:ext cx="3587934" cy="1007997"/>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Illegal or </a:t>
            </a:r>
          </a:p>
          <a:p>
            <a:pPr algn="ctr"/>
            <a:r>
              <a:rPr lang="en-CA" sz="2400" dirty="0" smtClean="0">
                <a:latin typeface="Segoe UI Light" panose="020B0502040204020203" pitchFamily="34" charset="0"/>
                <a:cs typeface="Segoe UI Light" panose="020B0502040204020203" pitchFamily="34" charset="0"/>
              </a:rPr>
              <a:t>Unauthorized Access</a:t>
            </a:r>
          </a:p>
        </p:txBody>
      </p:sp>
      <p:sp>
        <p:nvSpPr>
          <p:cNvPr id="10" name="Rectangle 9"/>
          <p:cNvSpPr/>
          <p:nvPr/>
        </p:nvSpPr>
        <p:spPr>
          <a:xfrm>
            <a:off x="911000" y="2941119"/>
            <a:ext cx="3587934" cy="1007997"/>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a:latin typeface="Segoe UI Light" panose="020B0502040204020203" pitchFamily="34" charset="0"/>
                <a:cs typeface="Segoe UI Light" panose="020B0502040204020203" pitchFamily="34" charset="0"/>
              </a:rPr>
              <a:t>Security of Data</a:t>
            </a:r>
          </a:p>
          <a:p>
            <a:pPr algn="ctr"/>
            <a:r>
              <a:rPr lang="en-CA" sz="2400" dirty="0">
                <a:latin typeface="Segoe UI Light" panose="020B0502040204020203" pitchFamily="34" charset="0"/>
                <a:cs typeface="Segoe UI Light" panose="020B0502040204020203" pitchFamily="34" charset="0"/>
              </a:rPr>
              <a:t>(personal and business)</a:t>
            </a:r>
          </a:p>
        </p:txBody>
      </p:sp>
      <p:sp>
        <p:nvSpPr>
          <p:cNvPr id="11" name="Rectangle 10"/>
          <p:cNvSpPr/>
          <p:nvPr/>
        </p:nvSpPr>
        <p:spPr>
          <a:xfrm>
            <a:off x="4711449" y="2941119"/>
            <a:ext cx="3587934" cy="1007997"/>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Protection of </a:t>
            </a:r>
          </a:p>
          <a:p>
            <a:pPr algn="ctr"/>
            <a:r>
              <a:rPr lang="en-CA" sz="2400" dirty="0" smtClean="0">
                <a:latin typeface="Segoe UI Light" panose="020B0502040204020203" pitchFamily="34" charset="0"/>
                <a:cs typeface="Segoe UI Light" panose="020B0502040204020203" pitchFamily="34" charset="0"/>
              </a:rPr>
              <a:t>Privacy</a:t>
            </a:r>
            <a:endParaRPr lang="en-CA"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825058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of Your Security System</a:t>
            </a:r>
            <a:endParaRPr lang="en-US" dirty="0"/>
          </a:p>
        </p:txBody>
      </p:sp>
      <p:sp>
        <p:nvSpPr>
          <p:cNvPr id="4" name="Slide Number Placeholder 3"/>
          <p:cNvSpPr>
            <a:spLocks noGrp="1"/>
          </p:cNvSpPr>
          <p:nvPr>
            <p:ph type="sldNum" sz="quarter" idx="12"/>
          </p:nvPr>
        </p:nvSpPr>
        <p:spPr/>
        <p:txBody>
          <a:bodyPr/>
          <a:lstStyle/>
          <a:p>
            <a:fld id="{0B6352C0-A9CA-B545-A438-FD1342207464}" type="slidenum">
              <a:rPr lang="en-CA" noProof="0" smtClean="0"/>
              <a:pPr/>
              <a:t>4</a:t>
            </a:fld>
            <a:endParaRPr lang="en-CA" noProof="0"/>
          </a:p>
        </p:txBody>
      </p:sp>
      <p:sp>
        <p:nvSpPr>
          <p:cNvPr id="5" name="Rectangle 4"/>
          <p:cNvSpPr/>
          <p:nvPr/>
        </p:nvSpPr>
        <p:spPr>
          <a:xfrm>
            <a:off x="609600" y="3113457"/>
            <a:ext cx="2560320" cy="649083"/>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latin typeface="+mj-lt"/>
              </a:rPr>
              <a:t>Multi-site deployments </a:t>
            </a:r>
          </a:p>
          <a:p>
            <a:pPr algn="ctr"/>
            <a:r>
              <a:rPr lang="en-CA" sz="1400" dirty="0" smtClean="0">
                <a:latin typeface="+mj-lt"/>
              </a:rPr>
              <a:t>over a WAN, Citywide surveillance</a:t>
            </a:r>
            <a:endParaRPr lang="en-CA" sz="400" dirty="0" smtClean="0">
              <a:latin typeface="+mj-lt"/>
            </a:endParaRPr>
          </a:p>
        </p:txBody>
      </p:sp>
      <p:sp>
        <p:nvSpPr>
          <p:cNvPr id="6" name="Rectangle 5"/>
          <p:cNvSpPr/>
          <p:nvPr/>
        </p:nvSpPr>
        <p:spPr>
          <a:xfrm>
            <a:off x="3217069" y="3113457"/>
            <a:ext cx="2560320" cy="649083"/>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latin typeface="+mj-lt"/>
              </a:rPr>
              <a:t>Multi-organization and </a:t>
            </a:r>
          </a:p>
          <a:p>
            <a:pPr algn="ctr"/>
            <a:r>
              <a:rPr lang="en-CA" sz="1400" dirty="0" smtClean="0">
                <a:latin typeface="+mj-lt"/>
              </a:rPr>
              <a:t>public-private collaboration </a:t>
            </a:r>
          </a:p>
          <a:p>
            <a:pPr algn="ctr"/>
            <a:r>
              <a:rPr lang="en-CA" sz="1400" dirty="0" smtClean="0">
                <a:latin typeface="+mj-lt"/>
              </a:rPr>
              <a:t>crossing more boundaries</a:t>
            </a:r>
            <a:endParaRPr lang="en-CA" sz="400" dirty="0" smtClean="0">
              <a:latin typeface="+mj-lt"/>
            </a:endParaRPr>
          </a:p>
        </p:txBody>
      </p:sp>
      <p:sp>
        <p:nvSpPr>
          <p:cNvPr id="7" name="Rectangle 6"/>
          <p:cNvSpPr/>
          <p:nvPr/>
        </p:nvSpPr>
        <p:spPr>
          <a:xfrm>
            <a:off x="5836921" y="3113457"/>
            <a:ext cx="2560320" cy="649083"/>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latin typeface="+mj-lt"/>
              </a:rPr>
              <a:t>Communities and organizations worried about confidentiality</a:t>
            </a:r>
          </a:p>
        </p:txBody>
      </p:sp>
      <p:sp>
        <p:nvSpPr>
          <p:cNvPr id="8" name="Rectangle 7"/>
          <p:cNvSpPr/>
          <p:nvPr/>
        </p:nvSpPr>
        <p:spPr>
          <a:xfrm>
            <a:off x="609600" y="1962151"/>
            <a:ext cx="2560320" cy="1151308"/>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Communications across the Internet</a:t>
            </a:r>
          </a:p>
        </p:txBody>
      </p:sp>
      <p:sp>
        <p:nvSpPr>
          <p:cNvPr id="9" name="Rectangle 8"/>
          <p:cNvSpPr/>
          <p:nvPr/>
        </p:nvSpPr>
        <p:spPr>
          <a:xfrm>
            <a:off x="3217069" y="1962150"/>
            <a:ext cx="2560320" cy="1151308"/>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Greater number of system users</a:t>
            </a:r>
          </a:p>
        </p:txBody>
      </p:sp>
      <p:sp>
        <p:nvSpPr>
          <p:cNvPr id="10" name="Rectangle 9"/>
          <p:cNvSpPr/>
          <p:nvPr/>
        </p:nvSpPr>
        <p:spPr>
          <a:xfrm>
            <a:off x="5836920" y="1962150"/>
            <a:ext cx="2560320" cy="1151308"/>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Privacy </a:t>
            </a:r>
          </a:p>
          <a:p>
            <a:pPr algn="ctr"/>
            <a:r>
              <a:rPr lang="en-CA" sz="2400" dirty="0" smtClean="0">
                <a:latin typeface="Segoe UI Light" panose="020B0502040204020203" pitchFamily="34" charset="0"/>
                <a:cs typeface="Segoe UI Light" panose="020B0502040204020203" pitchFamily="34" charset="0"/>
              </a:rPr>
              <a:t>Concerns</a:t>
            </a:r>
          </a:p>
        </p:txBody>
      </p:sp>
      <p:sp>
        <p:nvSpPr>
          <p:cNvPr id="11" name="Title 4"/>
          <p:cNvSpPr txBox="1">
            <a:spLocks/>
          </p:cNvSpPr>
          <p:nvPr/>
        </p:nvSpPr>
        <p:spPr>
          <a:xfrm>
            <a:off x="713853" y="1313068"/>
            <a:ext cx="7566751" cy="424732"/>
          </a:xfrm>
          <a:prstGeom prst="rect">
            <a:avLst/>
          </a:prstGeom>
        </p:spPr>
        <p:txBody>
          <a:bodyPr vert="horz" wrap="none" lIns="91440" tIns="45720" rIns="91440" bIns="45720" rtlCol="0" anchor="b">
            <a:spAutoFit/>
          </a:bodyPr>
          <a:lstStyle>
            <a:lvl1pPr algn="l" defTabSz="457200" rtl="0" eaLnBrk="1" latinLnBrk="0" hangingPunct="1">
              <a:lnSpc>
                <a:spcPct val="90000"/>
              </a:lnSpc>
              <a:spcBef>
                <a:spcPct val="0"/>
              </a:spcBef>
              <a:buNone/>
              <a:defRPr sz="2800" kern="1200">
                <a:solidFill>
                  <a:srgbClr val="0073B0"/>
                </a:solidFill>
                <a:latin typeface="+mj-lt"/>
                <a:ea typeface="+mj-ea"/>
                <a:cs typeface="Segoe Light"/>
              </a:defRPr>
            </a:lvl1pPr>
          </a:lstStyle>
          <a:p>
            <a:pPr algn="ctr"/>
            <a:r>
              <a:rPr lang="en-US" sz="2400" dirty="0" smtClean="0">
                <a:solidFill>
                  <a:schemeClr val="tx1">
                    <a:lumMod val="65000"/>
                    <a:lumOff val="35000"/>
                  </a:schemeClr>
                </a:solidFill>
              </a:rPr>
              <a:t>Need for greater security driven by changing conditions</a:t>
            </a:r>
            <a:endParaRPr lang="en-US" sz="2400" i="1" dirty="0">
              <a:solidFill>
                <a:schemeClr val="tx1">
                  <a:lumMod val="65000"/>
                  <a:lumOff val="35000"/>
                </a:schemeClr>
              </a:solidFill>
            </a:endParaRPr>
          </a:p>
        </p:txBody>
      </p:sp>
    </p:spTree>
    <p:extLst>
      <p:ext uri="{BB962C8B-B14F-4D97-AF65-F5344CB8AC3E}">
        <p14:creationId xmlns:p14="http://schemas.microsoft.com/office/powerpoint/2010/main" val="3981676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
                                        <p:tgtEl>
                                          <p:spTgt spid="9"/>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300"/>
                                        <p:tgtEl>
                                          <p:spTgt spid="5"/>
                                        </p:tgtEl>
                                        <p:attrNameLst>
                                          <p:attrName>ppt_y</p:attrName>
                                        </p:attrNameLst>
                                      </p:cBhvr>
                                      <p:tavLst>
                                        <p:tav tm="0">
                                          <p:val>
                                            <p:strVal val="#ppt_y-#ppt_h*1.125000"/>
                                          </p:val>
                                        </p:tav>
                                        <p:tav tm="100000">
                                          <p:val>
                                            <p:strVal val="#ppt_y"/>
                                          </p:val>
                                        </p:tav>
                                      </p:tavLst>
                                    </p:anim>
                                    <p:animEffect transition="in" filter="wipe(down)">
                                      <p:cBhvr>
                                        <p:cTn id="21" dur="3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300"/>
                                        <p:tgtEl>
                                          <p:spTgt spid="6"/>
                                        </p:tgtEl>
                                        <p:attrNameLst>
                                          <p:attrName>ppt_y</p:attrName>
                                        </p:attrNameLst>
                                      </p:cBhvr>
                                      <p:tavLst>
                                        <p:tav tm="0">
                                          <p:val>
                                            <p:strVal val="#ppt_y-#ppt_h*1.125000"/>
                                          </p:val>
                                        </p:tav>
                                        <p:tav tm="100000">
                                          <p:val>
                                            <p:strVal val="#ppt_y"/>
                                          </p:val>
                                        </p:tav>
                                      </p:tavLst>
                                    </p:anim>
                                    <p:animEffect transition="in" filter="wipe(down)">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300"/>
                                        <p:tgtEl>
                                          <p:spTgt spid="7"/>
                                        </p:tgtEl>
                                        <p:attrNameLst>
                                          <p:attrName>ppt_y</p:attrName>
                                        </p:attrNameLst>
                                      </p:cBhvr>
                                      <p:tavLst>
                                        <p:tav tm="0">
                                          <p:val>
                                            <p:strVal val="#ppt_y-#ppt_h*1.125000"/>
                                          </p:val>
                                        </p:tav>
                                        <p:tav tm="100000">
                                          <p:val>
                                            <p:strVal val="#ppt_y"/>
                                          </p:val>
                                        </p:tav>
                                      </p:tavLst>
                                    </p:anim>
                                    <p:animEffect transition="in" filter="wipe(down)">
                                      <p:cBhvr>
                                        <p:cTn id="33"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84191"/>
            <a:ext cx="8729472" cy="793750"/>
          </a:xfrm>
        </p:spPr>
        <p:txBody>
          <a:bodyPr/>
          <a:lstStyle/>
          <a:p>
            <a:r>
              <a:rPr lang="en-US" sz="2700" dirty="0" smtClean="0"/>
              <a:t>Great Opportunity for Channel to Change the Conversation</a:t>
            </a:r>
            <a:endParaRPr lang="en-US" sz="2700" dirty="0"/>
          </a:p>
        </p:txBody>
      </p:sp>
      <p:sp>
        <p:nvSpPr>
          <p:cNvPr id="3" name="Content Placeholder 2"/>
          <p:cNvSpPr>
            <a:spLocks noGrp="1"/>
          </p:cNvSpPr>
          <p:nvPr>
            <p:ph idx="1"/>
          </p:nvPr>
        </p:nvSpPr>
        <p:spPr/>
        <p:txBody>
          <a:bodyPr/>
          <a:lstStyle/>
          <a:p>
            <a:pPr>
              <a:lnSpc>
                <a:spcPct val="150000"/>
              </a:lnSpc>
            </a:pPr>
            <a:r>
              <a:rPr lang="en-US" dirty="0" smtClean="0"/>
              <a:t>Evolve the narrative from physical security to one that includes IT security</a:t>
            </a:r>
          </a:p>
          <a:p>
            <a:pPr>
              <a:lnSpc>
                <a:spcPct val="150000"/>
              </a:lnSpc>
            </a:pPr>
            <a:r>
              <a:rPr lang="en-US" dirty="0" smtClean="0"/>
              <a:t>Educate the market on what IT security really means for a solution</a:t>
            </a:r>
          </a:p>
          <a:p>
            <a:pPr>
              <a:lnSpc>
                <a:spcPct val="150000"/>
              </a:lnSpc>
            </a:pPr>
            <a:r>
              <a:rPr lang="en-US" dirty="0" smtClean="0"/>
              <a:t>Take a leadership role in the discussion and offer insights</a:t>
            </a:r>
          </a:p>
          <a:p>
            <a:pPr>
              <a:lnSpc>
                <a:spcPct val="150000"/>
              </a:lnSpc>
            </a:pPr>
            <a:r>
              <a:rPr lang="en-US" dirty="0" smtClean="0"/>
              <a:t>Get IT behind our products and vision during the sales cycle</a:t>
            </a:r>
          </a:p>
          <a:p>
            <a:pPr>
              <a:lnSpc>
                <a:spcPct val="150000"/>
              </a:lnSpc>
            </a:pPr>
            <a:r>
              <a:rPr lang="en-US" dirty="0" smtClean="0"/>
              <a:t>Differentiate </a:t>
            </a:r>
            <a:r>
              <a:rPr lang="en-US" dirty="0"/>
              <a:t>ourselves from competitors and position ourselves as IT savvy</a:t>
            </a:r>
          </a:p>
          <a:p>
            <a:pPr>
              <a:lnSpc>
                <a:spcPct val="150000"/>
              </a:lnSpc>
            </a:pPr>
            <a:endParaRPr lang="en-US" dirty="0"/>
          </a:p>
        </p:txBody>
      </p:sp>
      <p:sp>
        <p:nvSpPr>
          <p:cNvPr id="4" name="Slide Number Placeholder 3"/>
          <p:cNvSpPr>
            <a:spLocks noGrp="1"/>
          </p:cNvSpPr>
          <p:nvPr>
            <p:ph type="sldNum" sz="quarter" idx="12"/>
          </p:nvPr>
        </p:nvSpPr>
        <p:spPr/>
        <p:txBody>
          <a:bodyPr/>
          <a:lstStyle/>
          <a:p>
            <a:fld id="{0B6352C0-A9CA-B545-A438-FD1342207464}" type="slidenum">
              <a:rPr lang="en-CA" noProof="0" smtClean="0"/>
              <a:pPr/>
              <a:t>5</a:t>
            </a:fld>
            <a:endParaRPr lang="en-CA" noProof="0" dirty="0"/>
          </a:p>
        </p:txBody>
      </p:sp>
    </p:spTree>
    <p:extLst>
      <p:ext uri="{BB962C8B-B14F-4D97-AF65-F5344CB8AC3E}">
        <p14:creationId xmlns:p14="http://schemas.microsoft.com/office/powerpoint/2010/main" val="21886356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Users’  Definition of Security Differs</a:t>
            </a:r>
            <a:br>
              <a:rPr lang="en-US" dirty="0" smtClean="0"/>
            </a:br>
            <a:r>
              <a:rPr lang="en-US" sz="2000" i="1" dirty="0" smtClean="0"/>
              <a:t>We get hints based on the questions they ask</a:t>
            </a:r>
            <a:endParaRPr lang="en-US" dirty="0"/>
          </a:p>
        </p:txBody>
      </p:sp>
      <p:sp>
        <p:nvSpPr>
          <p:cNvPr id="3" name="Slide Number Placeholder 2"/>
          <p:cNvSpPr>
            <a:spLocks noGrp="1"/>
          </p:cNvSpPr>
          <p:nvPr>
            <p:ph type="sldNum" sz="quarter" idx="12"/>
          </p:nvPr>
        </p:nvSpPr>
        <p:spPr/>
        <p:txBody>
          <a:bodyPr/>
          <a:lstStyle/>
          <a:p>
            <a:fld id="{0B6352C0-A9CA-B545-A438-FD1342207464}" type="slidenum">
              <a:rPr lang="en-CA" smtClean="0"/>
              <a:pPr/>
              <a:t>6</a:t>
            </a:fld>
            <a:endParaRPr lang="en-CA" dirty="0"/>
          </a:p>
        </p:txBody>
      </p:sp>
      <p:sp>
        <p:nvSpPr>
          <p:cNvPr id="4" name="TextBox 3"/>
          <p:cNvSpPr txBox="1"/>
          <p:nvPr/>
        </p:nvSpPr>
        <p:spPr>
          <a:xfrm>
            <a:off x="829159" y="1248885"/>
            <a:ext cx="7563173" cy="2323713"/>
          </a:xfrm>
          <a:prstGeom prst="rect">
            <a:avLst/>
          </a:prstGeom>
          <a:noFill/>
        </p:spPr>
        <p:txBody>
          <a:bodyPr wrap="square" rtlCol="0">
            <a:spAutoFit/>
          </a:bodyPr>
          <a:lstStyle/>
          <a:p>
            <a:pPr algn="ctr">
              <a:spcAft>
                <a:spcPts val="600"/>
              </a:spcAft>
            </a:pPr>
            <a:r>
              <a:rPr lang="en-US" sz="2400" dirty="0" smtClean="0">
                <a:solidFill>
                  <a:schemeClr val="tx1">
                    <a:lumMod val="65000"/>
                    <a:lumOff val="35000"/>
                  </a:schemeClr>
                </a:solidFill>
                <a:latin typeface="+mj-lt"/>
                <a:cs typeface="Segoe Light"/>
              </a:rPr>
              <a:t>Do your access control devices support encryption?</a:t>
            </a:r>
          </a:p>
          <a:p>
            <a:pPr algn="ctr">
              <a:spcAft>
                <a:spcPts val="600"/>
              </a:spcAft>
            </a:pPr>
            <a:endParaRPr lang="en-US" sz="1200" dirty="0" smtClean="0">
              <a:solidFill>
                <a:schemeClr val="tx1">
                  <a:lumMod val="65000"/>
                  <a:lumOff val="35000"/>
                </a:schemeClr>
              </a:solidFill>
              <a:latin typeface="+mj-lt"/>
              <a:cs typeface="Segoe Light"/>
            </a:endParaRPr>
          </a:p>
          <a:p>
            <a:pPr algn="ctr">
              <a:spcAft>
                <a:spcPts val="600"/>
              </a:spcAft>
            </a:pPr>
            <a:r>
              <a:rPr lang="en-US" sz="2400" dirty="0" smtClean="0">
                <a:solidFill>
                  <a:schemeClr val="tx1">
                    <a:lumMod val="65000"/>
                    <a:lumOff val="35000"/>
                  </a:schemeClr>
                </a:solidFill>
                <a:latin typeface="+mj-lt"/>
                <a:cs typeface="Segoe Light"/>
              </a:rPr>
              <a:t>Are communications between </a:t>
            </a:r>
          </a:p>
          <a:p>
            <a:pPr algn="ctr">
              <a:spcAft>
                <a:spcPts val="600"/>
              </a:spcAft>
            </a:pPr>
            <a:r>
              <a:rPr lang="en-US" sz="2400" dirty="0" smtClean="0">
                <a:solidFill>
                  <a:schemeClr val="tx1">
                    <a:lumMod val="65000"/>
                    <a:lumOff val="35000"/>
                  </a:schemeClr>
                </a:solidFill>
                <a:latin typeface="+mj-lt"/>
                <a:cs typeface="Segoe Light"/>
              </a:rPr>
              <a:t>client and server apps encrypted ? </a:t>
            </a:r>
          </a:p>
          <a:p>
            <a:pPr algn="ctr">
              <a:spcAft>
                <a:spcPts val="600"/>
              </a:spcAft>
            </a:pPr>
            <a:endParaRPr lang="en-US" sz="1200" dirty="0">
              <a:solidFill>
                <a:schemeClr val="tx1">
                  <a:lumMod val="65000"/>
                  <a:lumOff val="35000"/>
                </a:schemeClr>
              </a:solidFill>
              <a:latin typeface="+mj-lt"/>
              <a:cs typeface="Segoe Light"/>
            </a:endParaRPr>
          </a:p>
          <a:p>
            <a:pPr algn="ctr">
              <a:spcAft>
                <a:spcPts val="600"/>
              </a:spcAft>
            </a:pPr>
            <a:r>
              <a:rPr lang="en-US" sz="2400" dirty="0" smtClean="0">
                <a:solidFill>
                  <a:schemeClr val="tx1">
                    <a:lumMod val="65000"/>
                    <a:lumOff val="35000"/>
                  </a:schemeClr>
                </a:solidFill>
                <a:latin typeface="+mj-lt"/>
                <a:cs typeface="Segoe Light"/>
              </a:rPr>
              <a:t>Do you support 128-bit SSL?</a:t>
            </a:r>
          </a:p>
        </p:txBody>
      </p:sp>
      <p:sp>
        <p:nvSpPr>
          <p:cNvPr id="5" name="Rectangle 4"/>
          <p:cNvSpPr/>
          <p:nvPr/>
        </p:nvSpPr>
        <p:spPr>
          <a:xfrm>
            <a:off x="62107" y="3789488"/>
            <a:ext cx="9019389" cy="6174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Overwhelming emphasis on communications security and encryption</a:t>
            </a:r>
          </a:p>
        </p:txBody>
      </p:sp>
    </p:spTree>
    <p:extLst>
      <p:ext uri="{BB962C8B-B14F-4D97-AF65-F5344CB8AC3E}">
        <p14:creationId xmlns:p14="http://schemas.microsoft.com/office/powerpoint/2010/main" val="22245086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Man-in-the-Middle Attacks</a:t>
            </a:r>
            <a:endParaRPr lang="en-US" sz="2000" i="1" dirty="0"/>
          </a:p>
        </p:txBody>
      </p:sp>
      <p:sp>
        <p:nvSpPr>
          <p:cNvPr id="3" name="Content Placeholder 2"/>
          <p:cNvSpPr>
            <a:spLocks noGrp="1"/>
          </p:cNvSpPr>
          <p:nvPr>
            <p:ph idx="1"/>
          </p:nvPr>
        </p:nvSpPr>
        <p:spPr>
          <a:xfrm>
            <a:off x="334693" y="1232116"/>
            <a:ext cx="3687117" cy="3276428"/>
          </a:xfrm>
        </p:spPr>
        <p:txBody>
          <a:bodyPr/>
          <a:lstStyle/>
          <a:p>
            <a:r>
              <a:rPr lang="en-US" sz="1600" b="0" dirty="0" smtClean="0"/>
              <a:t>Attacker reads the data and continues to pass it along</a:t>
            </a:r>
          </a:p>
          <a:p>
            <a:pPr lvl="1"/>
            <a:r>
              <a:rPr lang="en-US" sz="1400" b="0" dirty="0" smtClean="0"/>
              <a:t>Sender and receiver think they are on a secure communications channel</a:t>
            </a:r>
          </a:p>
          <a:p>
            <a:r>
              <a:rPr lang="en-US" sz="1600" b="0" dirty="0" smtClean="0"/>
              <a:t>Attacker may also alter the data</a:t>
            </a:r>
          </a:p>
          <a:p>
            <a:r>
              <a:rPr lang="en-US" sz="1600" b="0" dirty="0"/>
              <a:t>Even more dangerous when data is </a:t>
            </a:r>
            <a:r>
              <a:rPr lang="en-US" sz="1600" b="0" dirty="0" smtClean="0"/>
              <a:t>unencrypted (no decryption needed)</a:t>
            </a:r>
            <a:endParaRPr lang="en-US" sz="1600" b="0" dirty="0"/>
          </a:p>
          <a:p>
            <a:r>
              <a:rPr lang="en-US" sz="1600" dirty="0" smtClean="0"/>
              <a:t>Encryption protects confidentiality of data and communications</a:t>
            </a:r>
          </a:p>
          <a:p>
            <a:r>
              <a:rPr lang="en-US" sz="1600" b="0" dirty="0" smtClean="0"/>
              <a:t>Integrity and authenticity not assured </a:t>
            </a:r>
          </a:p>
        </p:txBody>
      </p:sp>
      <p:sp>
        <p:nvSpPr>
          <p:cNvPr id="4" name="Slide Number Placeholder 3"/>
          <p:cNvSpPr>
            <a:spLocks noGrp="1"/>
          </p:cNvSpPr>
          <p:nvPr>
            <p:ph type="sldNum" sz="quarter" idx="12"/>
          </p:nvPr>
        </p:nvSpPr>
        <p:spPr/>
        <p:txBody>
          <a:bodyPr/>
          <a:lstStyle/>
          <a:p>
            <a:fld id="{0B6352C0-A9CA-B545-A438-FD1342207464}" type="slidenum">
              <a:rPr lang="en-CA" smtClean="0"/>
              <a:pPr/>
              <a:t>7</a:t>
            </a:fld>
            <a:endParaRPr lang="en-CA" dirty="0"/>
          </a:p>
        </p:txBody>
      </p:sp>
      <p:sp>
        <p:nvSpPr>
          <p:cNvPr id="8" name="Rectangle 7"/>
          <p:cNvSpPr/>
          <p:nvPr/>
        </p:nvSpPr>
        <p:spPr>
          <a:xfrm>
            <a:off x="4539545" y="3615752"/>
            <a:ext cx="4259003" cy="6174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smtClean="0">
                <a:latin typeface="Segoe UI Light" panose="020B0502040204020203" pitchFamily="34" charset="0"/>
                <a:cs typeface="Segoe UI Light" panose="020B0502040204020203" pitchFamily="34" charset="0"/>
              </a:rPr>
              <a:t>Encryption alone is not enough</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545" y="1161674"/>
            <a:ext cx="589844" cy="5898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747" y="1161674"/>
            <a:ext cx="589844" cy="589844"/>
          </a:xfrm>
          <a:prstGeom prst="rect">
            <a:avLst/>
          </a:prstGeom>
        </p:spPr>
      </p:pic>
      <p:sp>
        <p:nvSpPr>
          <p:cNvPr id="11" name="TextBox 10"/>
          <p:cNvSpPr txBox="1"/>
          <p:nvPr/>
        </p:nvSpPr>
        <p:spPr>
          <a:xfrm>
            <a:off x="5985241" y="1940164"/>
            <a:ext cx="1837079" cy="290849"/>
          </a:xfrm>
          <a:prstGeom prst="rect">
            <a:avLst/>
          </a:prstGeom>
          <a:noFill/>
        </p:spPr>
        <p:txBody>
          <a:bodyPr wrap="square" rtlCol="0">
            <a:spAutoFit/>
          </a:bodyPr>
          <a:lstStyle/>
          <a:p>
            <a:pPr algn="ctr"/>
            <a:r>
              <a:rPr lang="en-US" sz="1600" dirty="0" smtClean="0">
                <a:latin typeface="+mj-lt"/>
              </a:rPr>
              <a:t>New Connection</a:t>
            </a:r>
            <a:endParaRPr lang="en-US" sz="1600" dirty="0">
              <a:latin typeface="+mj-lt"/>
            </a:endParaRPr>
          </a:p>
        </p:txBody>
      </p:sp>
      <p:cxnSp>
        <p:nvCxnSpPr>
          <p:cNvPr id="12" name="Straight Arrow Connector 11"/>
          <p:cNvCxnSpPr/>
          <p:nvPr/>
        </p:nvCxnSpPr>
        <p:spPr>
          <a:xfrm>
            <a:off x="5514380" y="2032266"/>
            <a:ext cx="848555" cy="576413"/>
          </a:xfrm>
          <a:prstGeom prst="straightConnector1">
            <a:avLst/>
          </a:prstGeom>
          <a:ln w="60325">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745" y="2280023"/>
            <a:ext cx="677722" cy="934788"/>
          </a:xfrm>
          <a:prstGeom prst="rect">
            <a:avLst/>
          </a:prstGeom>
        </p:spPr>
      </p:pic>
      <p:cxnSp>
        <p:nvCxnSpPr>
          <p:cNvPr id="14" name="Straight Arrow Connector 13"/>
          <p:cNvCxnSpPr/>
          <p:nvPr/>
        </p:nvCxnSpPr>
        <p:spPr>
          <a:xfrm flipH="1">
            <a:off x="7317482" y="2032266"/>
            <a:ext cx="848555" cy="576413"/>
          </a:xfrm>
          <a:prstGeom prst="straightConnector1">
            <a:avLst/>
          </a:prstGeom>
          <a:ln w="60325">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624288" y="1609664"/>
            <a:ext cx="2420635" cy="0"/>
          </a:xfrm>
          <a:prstGeom prst="straightConnector1">
            <a:avLst/>
          </a:prstGeom>
          <a:ln w="60325">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46890" y="1271582"/>
            <a:ext cx="1975430" cy="338554"/>
          </a:xfrm>
          <a:prstGeom prst="rect">
            <a:avLst/>
          </a:prstGeom>
          <a:noFill/>
        </p:spPr>
        <p:txBody>
          <a:bodyPr wrap="square" rtlCol="0">
            <a:spAutoFit/>
          </a:bodyPr>
          <a:lstStyle/>
          <a:p>
            <a:pPr algn="ctr"/>
            <a:r>
              <a:rPr lang="en-US" sz="1600" dirty="0" smtClean="0">
                <a:latin typeface="+mj-lt"/>
              </a:rPr>
              <a:t>Original Connection</a:t>
            </a:r>
            <a:endParaRPr lang="en-US" sz="1600" dirty="0">
              <a:latin typeface="+mj-l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4785" y="1138515"/>
            <a:ext cx="732674" cy="638473"/>
          </a:xfrm>
          <a:prstGeom prst="rect">
            <a:avLst/>
          </a:prstGeom>
        </p:spPr>
      </p:pic>
      <p:sp>
        <p:nvSpPr>
          <p:cNvPr id="18" name="TextBox 17"/>
          <p:cNvSpPr txBox="1"/>
          <p:nvPr/>
        </p:nvSpPr>
        <p:spPr>
          <a:xfrm>
            <a:off x="5854329" y="3224833"/>
            <a:ext cx="1960552" cy="338554"/>
          </a:xfrm>
          <a:prstGeom prst="rect">
            <a:avLst/>
          </a:prstGeom>
          <a:noFill/>
        </p:spPr>
        <p:txBody>
          <a:bodyPr wrap="square" rtlCol="0">
            <a:spAutoFit/>
          </a:bodyPr>
          <a:lstStyle/>
          <a:p>
            <a:pPr algn="ctr"/>
            <a:r>
              <a:rPr lang="en-US" sz="1600" dirty="0" smtClean="0">
                <a:latin typeface="+mj-lt"/>
              </a:rPr>
              <a:t>Man-in-the-middle</a:t>
            </a:r>
            <a:endParaRPr lang="en-US" sz="1600" dirty="0">
              <a:latin typeface="+mj-lt"/>
            </a:endParaRPr>
          </a:p>
        </p:txBody>
      </p:sp>
    </p:spTree>
    <p:extLst>
      <p:ext uri="{BB962C8B-B14F-4D97-AF65-F5344CB8AC3E}">
        <p14:creationId xmlns:p14="http://schemas.microsoft.com/office/powerpoint/2010/main" val="30082438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1"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Redefining What Security </a:t>
            </a:r>
            <a:r>
              <a:rPr lang="en-US" dirty="0" smtClean="0"/>
              <a:t>of a Platform Means</a:t>
            </a:r>
            <a:endParaRPr lang="en-US" i="1" dirty="0"/>
          </a:p>
        </p:txBody>
      </p:sp>
      <p:sp>
        <p:nvSpPr>
          <p:cNvPr id="4" name="Slide Number Placeholder 3"/>
          <p:cNvSpPr>
            <a:spLocks noGrp="1"/>
          </p:cNvSpPr>
          <p:nvPr>
            <p:ph type="sldNum" sz="quarter" idx="12"/>
          </p:nvPr>
        </p:nvSpPr>
        <p:spPr/>
        <p:txBody>
          <a:bodyPr/>
          <a:lstStyle/>
          <a:p>
            <a:fld id="{007838B1-82DD-BF41-8455-5EDE6CA8D4AF}" type="slidenum">
              <a:rPr lang="fr-CA" smtClean="0"/>
              <a:pPr/>
              <a:t>8</a:t>
            </a:fld>
            <a:endParaRPr lang="fr-CA" dirty="0"/>
          </a:p>
        </p:txBody>
      </p:sp>
      <p:sp>
        <p:nvSpPr>
          <p:cNvPr id="14" name="Rectangle 13"/>
          <p:cNvSpPr/>
          <p:nvPr/>
        </p:nvSpPr>
        <p:spPr>
          <a:xfrm>
            <a:off x="106601" y="3343051"/>
            <a:ext cx="2882531" cy="600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latin typeface="+mj-lt"/>
              </a:rPr>
              <a:t>How is data protected or hidden from unauthorized users?</a:t>
            </a:r>
            <a:endParaRPr lang="en-CA" sz="400" dirty="0" smtClean="0">
              <a:latin typeface="+mj-lt"/>
            </a:endParaRPr>
          </a:p>
        </p:txBody>
      </p:sp>
      <p:sp>
        <p:nvSpPr>
          <p:cNvPr id="16" name="Rectangle 15"/>
          <p:cNvSpPr/>
          <p:nvPr/>
        </p:nvSpPr>
        <p:spPr>
          <a:xfrm>
            <a:off x="3095149" y="3343051"/>
            <a:ext cx="2882531" cy="600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latin typeface="+mj-lt"/>
              </a:rPr>
              <a:t>Who is allowed to access the system and how do they gain access?</a:t>
            </a:r>
            <a:endParaRPr lang="en-CA" sz="400" dirty="0" smtClean="0">
              <a:latin typeface="+mj-lt"/>
            </a:endParaRPr>
          </a:p>
        </p:txBody>
      </p:sp>
      <p:sp>
        <p:nvSpPr>
          <p:cNvPr id="17" name="Rectangle 16"/>
          <p:cNvSpPr/>
          <p:nvPr/>
        </p:nvSpPr>
        <p:spPr>
          <a:xfrm>
            <a:off x="6083698" y="3343350"/>
            <a:ext cx="2882531" cy="600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latin typeface="+mj-lt"/>
              </a:rPr>
              <a:t>Once users have access, </a:t>
            </a:r>
          </a:p>
          <a:p>
            <a:pPr algn="ctr"/>
            <a:r>
              <a:rPr lang="en-CA" sz="1400" dirty="0" smtClean="0">
                <a:latin typeface="+mj-lt"/>
              </a:rPr>
              <a:t>what can users see and do?</a:t>
            </a:r>
          </a:p>
        </p:txBody>
      </p:sp>
      <p:sp>
        <p:nvSpPr>
          <p:cNvPr id="8" name="Rectangle 7"/>
          <p:cNvSpPr/>
          <p:nvPr/>
        </p:nvSpPr>
        <p:spPr>
          <a:xfrm>
            <a:off x="106601" y="2191744"/>
            <a:ext cx="2882531" cy="115130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800" dirty="0" smtClean="0">
                <a:latin typeface="Segoe UI Light" panose="020B0502040204020203" pitchFamily="34" charset="0"/>
                <a:cs typeface="Segoe UI Light" panose="020B0502040204020203" pitchFamily="34" charset="0"/>
              </a:rPr>
              <a:t>Encryption</a:t>
            </a:r>
          </a:p>
        </p:txBody>
      </p:sp>
      <p:sp>
        <p:nvSpPr>
          <p:cNvPr id="9" name="Rectangle 8"/>
          <p:cNvSpPr/>
          <p:nvPr/>
        </p:nvSpPr>
        <p:spPr>
          <a:xfrm>
            <a:off x="3095149" y="2191743"/>
            <a:ext cx="2882531" cy="115130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800" dirty="0" smtClean="0">
                <a:latin typeface="Segoe UI Light" panose="020B0502040204020203" pitchFamily="34" charset="0"/>
                <a:cs typeface="Segoe UI Light" panose="020B0502040204020203" pitchFamily="34" charset="0"/>
              </a:rPr>
              <a:t>Authentication</a:t>
            </a:r>
          </a:p>
        </p:txBody>
      </p:sp>
      <p:sp>
        <p:nvSpPr>
          <p:cNvPr id="10" name="Rectangle 9"/>
          <p:cNvSpPr/>
          <p:nvPr/>
        </p:nvSpPr>
        <p:spPr>
          <a:xfrm>
            <a:off x="6083697" y="2191743"/>
            <a:ext cx="2882531" cy="115130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800" dirty="0" smtClean="0">
                <a:latin typeface="Segoe UI Light" panose="020B0502040204020203" pitchFamily="34" charset="0"/>
                <a:cs typeface="Segoe UI Light" panose="020B0502040204020203" pitchFamily="34" charset="0"/>
              </a:rPr>
              <a:t>Authorization</a:t>
            </a:r>
          </a:p>
        </p:txBody>
      </p:sp>
      <p:sp>
        <p:nvSpPr>
          <p:cNvPr id="11" name="Title 4"/>
          <p:cNvSpPr txBox="1">
            <a:spLocks/>
          </p:cNvSpPr>
          <p:nvPr/>
        </p:nvSpPr>
        <p:spPr>
          <a:xfrm>
            <a:off x="192492" y="1272100"/>
            <a:ext cx="8773736" cy="690050"/>
          </a:xfrm>
          <a:prstGeom prst="rect">
            <a:avLst/>
          </a:prstGeom>
        </p:spPr>
        <p:txBody>
          <a:bodyPr vert="horz" wrap="square" lIns="91440" tIns="45720" rIns="91440" bIns="45720" rtlCol="0" anchor="b">
            <a:noAutofit/>
          </a:bodyPr>
          <a:lstStyle>
            <a:lvl1pPr algn="l" defTabSz="457200" rtl="0" eaLnBrk="1" latinLnBrk="0" hangingPunct="1">
              <a:lnSpc>
                <a:spcPct val="90000"/>
              </a:lnSpc>
              <a:spcBef>
                <a:spcPct val="0"/>
              </a:spcBef>
              <a:buNone/>
              <a:defRPr sz="2800" kern="1200">
                <a:solidFill>
                  <a:srgbClr val="0073B0"/>
                </a:solidFill>
                <a:latin typeface="+mj-lt"/>
                <a:ea typeface="+mj-ea"/>
                <a:cs typeface="Segoe Light"/>
              </a:defRPr>
            </a:lvl1pPr>
          </a:lstStyle>
          <a:p>
            <a:pPr algn="ctr"/>
            <a:r>
              <a:rPr lang="en-US" sz="2400" dirty="0" smtClean="0">
                <a:solidFill>
                  <a:schemeClr val="tx1">
                    <a:lumMod val="65000"/>
                    <a:lumOff val="35000"/>
                  </a:schemeClr>
                </a:solidFill>
              </a:rPr>
              <a:t>Expanding and evolving the conversation to include ALL the elements of </a:t>
            </a:r>
            <a:r>
              <a:rPr lang="en-US" sz="2400" dirty="0">
                <a:solidFill>
                  <a:schemeClr val="tx1">
                    <a:lumMod val="65000"/>
                    <a:lumOff val="35000"/>
                  </a:schemeClr>
                </a:solidFill>
              </a:rPr>
              <a:t>a secure ACS and video surveillance system</a:t>
            </a:r>
          </a:p>
        </p:txBody>
      </p:sp>
    </p:spTree>
    <p:extLst>
      <p:ext uri="{BB962C8B-B14F-4D97-AF65-F5344CB8AC3E}">
        <p14:creationId xmlns:p14="http://schemas.microsoft.com/office/powerpoint/2010/main" val="7026629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300"/>
                                        <p:tgtEl>
                                          <p:spTgt spid="14"/>
                                        </p:tgtEl>
                                        <p:attrNameLst>
                                          <p:attrName>ppt_y</p:attrName>
                                        </p:attrNameLst>
                                      </p:cBhvr>
                                      <p:tavLst>
                                        <p:tav tm="0">
                                          <p:val>
                                            <p:strVal val="#ppt_y-#ppt_h*1.125000"/>
                                          </p:val>
                                        </p:tav>
                                        <p:tav tm="100000">
                                          <p:val>
                                            <p:strVal val="#ppt_y"/>
                                          </p:val>
                                        </p:tav>
                                      </p:tavLst>
                                    </p:anim>
                                    <p:animEffect transition="in" filter="wipe(down)">
                                      <p:cBhvr>
                                        <p:cTn id="23" dur="3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300"/>
                                        <p:tgtEl>
                                          <p:spTgt spid="16"/>
                                        </p:tgtEl>
                                        <p:attrNameLst>
                                          <p:attrName>ppt_y</p:attrName>
                                        </p:attrNameLst>
                                      </p:cBhvr>
                                      <p:tavLst>
                                        <p:tav tm="0">
                                          <p:val>
                                            <p:strVal val="#ppt_y-#ppt_h*1.125000"/>
                                          </p:val>
                                        </p:tav>
                                        <p:tav tm="100000">
                                          <p:val>
                                            <p:strVal val="#ppt_y"/>
                                          </p:val>
                                        </p:tav>
                                      </p:tavLst>
                                    </p:anim>
                                    <p:animEffect transition="in" filter="wipe(down)">
                                      <p:cBhvr>
                                        <p:cTn id="29" dur="3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300"/>
                                        <p:tgtEl>
                                          <p:spTgt spid="17"/>
                                        </p:tgtEl>
                                        <p:attrNameLst>
                                          <p:attrName>ppt_y</p:attrName>
                                        </p:attrNameLst>
                                      </p:cBhvr>
                                      <p:tavLst>
                                        <p:tav tm="0">
                                          <p:val>
                                            <p:strVal val="#ppt_y-#ppt_h*1.125000"/>
                                          </p:val>
                                        </p:tav>
                                        <p:tav tm="100000">
                                          <p:val>
                                            <p:strVal val="#ppt_y"/>
                                          </p:val>
                                        </p:tav>
                                      </p:tavLst>
                                    </p:anim>
                                    <p:animEffect transition="in" filter="wipe(down)">
                                      <p:cBhvr>
                                        <p:cTn id="35"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Our Vision for Security-of-Security</a:t>
            </a:r>
            <a:endParaRPr lang="en-US" dirty="0"/>
          </a:p>
        </p:txBody>
      </p:sp>
      <p:sp>
        <p:nvSpPr>
          <p:cNvPr id="3" name="Rectangle 2"/>
          <p:cNvSpPr>
            <a:spLocks noChangeAspect="1"/>
          </p:cNvSpPr>
          <p:nvPr/>
        </p:nvSpPr>
        <p:spPr>
          <a:xfrm>
            <a:off x="609601" y="2952750"/>
            <a:ext cx="1828800" cy="12192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274320" rIns="91440" bIns="91440" rtlCol="0" anchor="ctr"/>
          <a:lstStyle/>
          <a:p>
            <a:pPr algn="ctr"/>
            <a:r>
              <a:rPr lang="en-US" sz="1600" dirty="0" smtClean="0">
                <a:solidFill>
                  <a:srgbClr val="FFFFFF"/>
                </a:solidFill>
                <a:latin typeface="Segoe UI Light"/>
              </a:rPr>
              <a:t>Further strengthen the security of our products</a:t>
            </a:r>
            <a:endParaRPr lang="en-US" sz="1600" dirty="0">
              <a:solidFill>
                <a:srgbClr val="FFFFFF"/>
              </a:solidFill>
              <a:latin typeface="Segoe UI Light"/>
            </a:endParaRPr>
          </a:p>
        </p:txBody>
      </p:sp>
      <p:sp>
        <p:nvSpPr>
          <p:cNvPr id="6" name="Rectangle 5"/>
          <p:cNvSpPr>
            <a:spLocks noChangeAspect="1"/>
          </p:cNvSpPr>
          <p:nvPr/>
        </p:nvSpPr>
        <p:spPr>
          <a:xfrm>
            <a:off x="4580065" y="2952750"/>
            <a:ext cx="1823558" cy="12192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274320" rIns="91440" bIns="91440" rtlCol="0" anchor="ctr"/>
          <a:lstStyle/>
          <a:p>
            <a:pPr algn="ctr"/>
            <a:r>
              <a:rPr lang="en-US" sz="1600" dirty="0">
                <a:solidFill>
                  <a:srgbClr val="FFFFFF"/>
                </a:solidFill>
                <a:latin typeface="Segoe UI Light"/>
              </a:rPr>
              <a:t>Prevent </a:t>
            </a:r>
            <a:r>
              <a:rPr lang="en-US" sz="1600" dirty="0" smtClean="0">
                <a:solidFill>
                  <a:srgbClr val="FFFFFF"/>
                </a:solidFill>
                <a:latin typeface="Segoe UI Light"/>
              </a:rPr>
              <a:t>unauthorized access w/ stronger authentication</a:t>
            </a:r>
            <a:endParaRPr lang="en-US" sz="1600" dirty="0">
              <a:solidFill>
                <a:srgbClr val="FFFFFF"/>
              </a:solidFill>
              <a:latin typeface="Segoe UI Light"/>
            </a:endParaRPr>
          </a:p>
        </p:txBody>
      </p:sp>
      <p:sp>
        <p:nvSpPr>
          <p:cNvPr id="7" name="Rectangle 6"/>
          <p:cNvSpPr>
            <a:spLocks noChangeAspect="1"/>
          </p:cNvSpPr>
          <p:nvPr/>
        </p:nvSpPr>
        <p:spPr>
          <a:xfrm>
            <a:off x="6554410" y="2952750"/>
            <a:ext cx="1828800" cy="12192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274320" rIns="91440" bIns="91440" rtlCol="0" anchor="ctr"/>
          <a:lstStyle/>
          <a:p>
            <a:pPr algn="ctr"/>
            <a:r>
              <a:rPr lang="en-US" sz="1600" dirty="0" smtClean="0">
                <a:solidFill>
                  <a:srgbClr val="FFFFFF"/>
                </a:solidFill>
                <a:latin typeface="Segoe UI Light"/>
              </a:rPr>
              <a:t>Protecting Everyone’s Privacy</a:t>
            </a:r>
          </a:p>
        </p:txBody>
      </p:sp>
      <p:sp>
        <p:nvSpPr>
          <p:cNvPr id="11" name="Rectangle 10"/>
          <p:cNvSpPr>
            <a:spLocks noChangeAspect="1"/>
          </p:cNvSpPr>
          <p:nvPr/>
        </p:nvSpPr>
        <p:spPr>
          <a:xfrm>
            <a:off x="2593220" y="2952750"/>
            <a:ext cx="1828800" cy="12192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274320" rIns="91440" bIns="91440" rtlCol="0" anchor="ctr"/>
          <a:lstStyle/>
          <a:p>
            <a:pPr algn="ctr"/>
            <a:r>
              <a:rPr lang="en-US" sz="1600" dirty="0" smtClean="0">
                <a:solidFill>
                  <a:srgbClr val="FFFFFF"/>
                </a:solidFill>
                <a:latin typeface="Segoe UI Light"/>
              </a:rPr>
              <a:t>Leverage IT standards and best practices</a:t>
            </a:r>
            <a:endParaRPr lang="en-US" sz="1600" dirty="0">
              <a:solidFill>
                <a:srgbClr val="FFFFFF"/>
              </a:solidFill>
              <a:latin typeface="Segoe UI Light"/>
            </a:endParaRP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6550379" y="1276350"/>
            <a:ext cx="1840089" cy="1828800"/>
          </a:xfrm>
          <a:prstGeom prst="rect">
            <a:avLst/>
          </a:prstGeom>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r="28889"/>
          <a:stretch/>
        </p:blipFill>
        <p:spPr>
          <a:xfrm>
            <a:off x="2593220" y="1276350"/>
            <a:ext cx="1834848" cy="1828800"/>
          </a:xfrm>
          <a:prstGeom prst="rect">
            <a:avLst/>
          </a:prstGeom>
        </p:spPr>
      </p:pic>
      <p:pic>
        <p:nvPicPr>
          <p:cNvPr id="12" name="Picture 11"/>
          <p:cNvPicPr>
            <a:picLocks/>
          </p:cNvPicPr>
          <p:nvPr/>
        </p:nvPicPr>
        <p:blipFill rotWithShape="1">
          <a:blip r:embed="rId5">
            <a:extLst>
              <a:ext uri="{28A0092B-C50C-407E-A947-70E740481C1C}">
                <a14:useLocalDpi xmlns:a14="http://schemas.microsoft.com/office/drawing/2010/main" val="0"/>
              </a:ext>
            </a:extLst>
          </a:blip>
          <a:srcRect l="32394"/>
          <a:stretch/>
        </p:blipFill>
        <p:spPr>
          <a:xfrm>
            <a:off x="4574823" y="1276350"/>
            <a:ext cx="1834444" cy="1828800"/>
          </a:xfrm>
          <a:prstGeom prst="rect">
            <a:avLst/>
          </a:prstGeom>
        </p:spPr>
      </p:pic>
      <p:pic>
        <p:nvPicPr>
          <p:cNvPr id="13" name="Picture 12"/>
          <p:cNvPicPr>
            <a:picLocks/>
          </p:cNvPicPr>
          <p:nvPr/>
        </p:nvPicPr>
        <p:blipFill rotWithShape="1">
          <a:blip r:embed="rId6">
            <a:extLst>
              <a:ext uri="{28A0092B-C50C-407E-A947-70E740481C1C}">
                <a14:useLocalDpi xmlns:a14="http://schemas.microsoft.com/office/drawing/2010/main" val="0"/>
              </a:ext>
            </a:extLst>
          </a:blip>
          <a:srcRect t="21852" b="15926"/>
          <a:stretch/>
        </p:blipFill>
        <p:spPr>
          <a:xfrm>
            <a:off x="609600" y="1276350"/>
            <a:ext cx="1837267" cy="1828800"/>
          </a:xfrm>
          <a:prstGeom prst="rect">
            <a:avLst/>
          </a:prstGeom>
        </p:spPr>
      </p:pic>
      <p:sp>
        <p:nvSpPr>
          <p:cNvPr id="2" name="Slide Number Placeholder 1"/>
          <p:cNvSpPr>
            <a:spLocks noGrp="1"/>
          </p:cNvSpPr>
          <p:nvPr>
            <p:ph type="sldNum" sz="quarter" idx="12"/>
          </p:nvPr>
        </p:nvSpPr>
        <p:spPr/>
        <p:txBody>
          <a:bodyPr/>
          <a:lstStyle/>
          <a:p>
            <a:fld id="{0B6352C0-A9CA-B545-A438-FD1342207464}" type="slidenum">
              <a:rPr lang="en-CA" smtClean="0"/>
              <a:pPr/>
              <a:t>9</a:t>
            </a:fld>
            <a:endParaRPr lang="en-CA" dirty="0"/>
          </a:p>
        </p:txBody>
      </p:sp>
    </p:spTree>
    <p:extLst>
      <p:ext uri="{BB962C8B-B14F-4D97-AF65-F5344CB8AC3E}">
        <p14:creationId xmlns:p14="http://schemas.microsoft.com/office/powerpoint/2010/main" val="38731770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1" grpId="0" animBg="1"/>
    </p:bldLst>
  </p:timing>
</p:sld>
</file>

<file path=ppt/theme/theme1.xml><?xml version="1.0" encoding="utf-8"?>
<a:theme xmlns:a="http://schemas.openxmlformats.org/drawingml/2006/main" name="Genetec - Widescreen Template">
  <a:themeElements>
    <a:clrScheme name="Genetec 2">
      <a:dk1>
        <a:sysClr val="windowText" lastClr="000000"/>
      </a:dk1>
      <a:lt1>
        <a:sysClr val="window" lastClr="FFFFFF"/>
      </a:lt1>
      <a:dk2>
        <a:srgbClr val="717272"/>
      </a:dk2>
      <a:lt2>
        <a:srgbClr val="8CB8C6"/>
      </a:lt2>
      <a:accent1>
        <a:srgbClr val="00A2D8"/>
      </a:accent1>
      <a:accent2>
        <a:srgbClr val="00B2A9"/>
      </a:accent2>
      <a:accent3>
        <a:srgbClr val="DE4561"/>
      </a:accent3>
      <a:accent4>
        <a:srgbClr val="F0AB00"/>
      </a:accent4>
      <a:accent5>
        <a:srgbClr val="A2AD00"/>
      </a:accent5>
      <a:accent6>
        <a:srgbClr val="0073B0"/>
      </a:accent6>
      <a:hlink>
        <a:srgbClr val="0073B0"/>
      </a:hlink>
      <a:folHlink>
        <a:srgbClr val="9A9B9C"/>
      </a:folHlink>
    </a:clrScheme>
    <a:fontScheme name="Segoe UI Theme">
      <a:majorFont>
        <a:latin typeface="Segoe UI Light"/>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Segoe UI"/>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3"/>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Aft>
            <a:spcPts val="600"/>
          </a:spcAft>
          <a:defRPr b="1" dirty="0" err="1" smtClean="0">
            <a:solidFill>
              <a:schemeClr val="accent3"/>
            </a:solidFill>
            <a:latin typeface="Segoe Light"/>
            <a:cs typeface="Segoe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oe236d6876ac4e7384aa323ee28b1d22 xmlns="b700aa2a-8588-483a-a488-6873ee13f4e9">
      <Terms xmlns="http://schemas.microsoft.com/office/infopath/2007/PartnerControls">
        <TermInfo xmlns="http://schemas.microsoft.com/office/infopath/2007/PartnerControls">
          <TermName xmlns="http://schemas.microsoft.com/office/infopath/2007/PartnerControls">Public</TermName>
          <TermId xmlns="http://schemas.microsoft.com/office/infopath/2007/PartnerControls">79632e63-ef9a-44f7-b3fa-7656e94e9245</TermId>
        </TermInfo>
      </Terms>
    </oe236d6876ac4e7384aa323ee28b1d22>
    <Product xmlns="B700AA2A-8588-483A-A488-6873EE13F4E9">Security Center</Product>
    <Product_x005f_x0020_Document_x005f_x0020_Category xmlns="B700AA2A-8588-483A-A488-6873EE13F4E9">Presentation</Product_x005f_x0020_Document_x005f_x0020_Category>
    <Product_x005f_x0020_Release xmlns="B700AA2A-8588-483A-A488-6873EE13F4E9">GA</Product_x005f_x0020_Release>
    <Product_x005f_x0020_Version xmlns="B700AA2A-8588-483A-A488-6873EE13F4E9">5.4</Product_x005f_x0020_Version>
    <TaxCatchAll xmlns="b700aa2a-8588-483a-a488-6873ee13f4e9">
      <Value>184</Value>
    </TaxCatchAll>
    <Vertical xmlns="b700aa2a-8588-483a-a488-6873ee13f4e9"/>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oduct Document" ma:contentTypeID="0x0101001006574F490C044B8D62BE0BD63A473606001D66575942935847B6D4A30150AE8401" ma:contentTypeVersion="34" ma:contentTypeDescription="" ma:contentTypeScope="" ma:versionID="bb5facac8abd9b009eca614072b56307">
  <xsd:schema xmlns:xsd="http://www.w3.org/2001/XMLSchema" xmlns:xs="http://www.w3.org/2001/XMLSchema" xmlns:p="http://schemas.microsoft.com/office/2006/metadata/properties" xmlns:ns1="http://schemas.microsoft.com/sharepoint/v3" xmlns:ns2="B700AA2A-8588-483A-A488-6873EE13F4E9" xmlns:ns3="b700aa2a-8588-483a-a488-6873ee13f4e9" targetNamespace="http://schemas.microsoft.com/office/2006/metadata/properties" ma:root="true" ma:fieldsID="233545dea905b50e390cf1d7e6576d91" ns1:_="" ns2:_="" ns3:_="">
    <xsd:import namespace="http://schemas.microsoft.com/sharepoint/v3"/>
    <xsd:import namespace="B700AA2A-8588-483A-A488-6873EE13F4E9"/>
    <xsd:import namespace="b700aa2a-8588-483a-a488-6873ee13f4e9"/>
    <xsd:element name="properties">
      <xsd:complexType>
        <xsd:sequence>
          <xsd:element name="documentManagement">
            <xsd:complexType>
              <xsd:all>
                <xsd:element ref="ns2:Product_x005f_x0020_Document_x005f_x0020_Category"/>
                <xsd:element ref="ns2:Product"/>
                <xsd:element ref="ns2:Product_x005f_x0020_Version" minOccurs="0"/>
                <xsd:element ref="ns2:Product_x005f_x0020_Release" minOccurs="0"/>
                <xsd:element ref="ns1:Language" minOccurs="0"/>
                <xsd:element ref="ns3:Vertical" minOccurs="0"/>
                <xsd:element ref="ns3:oe236d6876ac4e7384aa323ee28b1d22" minOccurs="0"/>
                <xsd:element ref="ns3:TaxCatchAll" minOccurs="0"/>
                <xsd:element ref="ns3:TaxCatchAllLabe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6" nillable="true" ma:displayName="Language" ma:default="English" ma:format="Dropdown" ma:internalName="Language" ma:readOnly="false">
      <xsd:simpleType>
        <xsd:restriction base="dms:Choice">
          <xsd:enumeration value="English"/>
          <xsd:enumeration value="French"/>
          <xsd:enumeration value="Brazilian Portuguese"/>
          <xsd:enumeration value="Dutch"/>
          <xsd:enumeration value="German"/>
          <xsd:enumeration value="Italian"/>
          <xsd:enumeration value="Japanese"/>
          <xsd:enumeration value="Korean"/>
          <xsd:enumeration value="Polish"/>
          <xsd:enumeration value="Portuguese"/>
          <xsd:enumeration value="Simplified Chinese"/>
          <xsd:enumeration value="Spanish"/>
          <xsd:enumeration value="Traditional Chinese"/>
        </xsd:restriction>
      </xsd:simpleType>
    </xsd:element>
  </xsd:schema>
  <xsd:schema xmlns:xsd="http://www.w3.org/2001/XMLSchema" xmlns:xs="http://www.w3.org/2001/XMLSchema" xmlns:dms="http://schemas.microsoft.com/office/2006/documentManagement/types" xmlns:pc="http://schemas.microsoft.com/office/infopath/2007/PartnerControls" targetNamespace="B700AA2A-8588-483A-A488-6873EE13F4E9" elementFormDefault="qualified">
    <xsd:import namespace="http://schemas.microsoft.com/office/2006/documentManagement/types"/>
    <xsd:import namespace="http://schemas.microsoft.com/office/infopath/2007/PartnerControls"/>
    <xsd:element name="Product_x005f_x0020_Document_x005f_x0020_Category" ma:index="2" ma:displayName="Product Document Category" ma:format="Dropdown" ma:internalName="Product_x0020_Document_x0020_Category" ma:readOnly="false">
      <xsd:simpleType>
        <xsd:union memberTypes="dms:Text">
          <xsd:simpleType>
            <xsd:restriction base="dms:Choice">
              <xsd:enumeration value="A&amp;E Specifications"/>
              <xsd:enumeration value="Brochure"/>
              <xsd:enumeration value="Case Study"/>
              <xsd:enumeration value="Checklist"/>
              <xsd:enumeration value="Competitive Analysis"/>
              <xsd:enumeration value="Cutsheet"/>
              <xsd:enumeration value="Demos and Betas"/>
              <xsd:enumeration value="Demo Script"/>
              <xsd:enumeration value="Email"/>
              <xsd:enumeration value="FAQ and What's New"/>
              <xsd:enumeration value="Feature Breakdown"/>
              <xsd:enumeration value="Feature Focuses"/>
              <xsd:enumeration value="GSA"/>
              <xsd:enumeration value="Installation"/>
              <xsd:enumeration value="Integration"/>
              <xsd:enumeration value="Launch Activity"/>
              <xsd:enumeration value="Internal Training"/>
              <xsd:enumeration value="Monthly Update"/>
              <xsd:enumeration value="MRD"/>
              <xsd:enumeration value="Packaging"/>
              <xsd:enumeration value="Presentation"/>
              <xsd:enumeration value="Pricing"/>
              <xsd:enumeration value="Product Description"/>
              <xsd:enumeration value="Release Notes"/>
              <xsd:enumeration value="Roadmap"/>
              <xsd:enumeration value="Script"/>
              <xsd:enumeration value="Shared Technical Information"/>
              <xsd:enumeration value="Specifications Sheet"/>
              <xsd:enumeration value="Supported Equipment List"/>
              <xsd:enumeration value="System Requirements"/>
              <xsd:enumeration value="User Guide"/>
              <xsd:enumeration value="Videos"/>
              <xsd:enumeration value="Web page"/>
              <xsd:enumeration value="Whitepaper"/>
            </xsd:restriction>
          </xsd:simpleType>
        </xsd:union>
      </xsd:simpleType>
    </xsd:element>
    <xsd:element name="Product" ma:index="3" ma:displayName="Product Name" ma:format="Dropdown" ma:internalName="Product" ma:readOnly="false">
      <xsd:simpleType>
        <xsd:restriction base="dms:Choice">
          <xsd:enumeration value="AutoVu"/>
          <xsd:enumeration value="AutoVu Free-Flow"/>
          <xsd:enumeration value="AutoVu Managed Services"/>
          <xsd:enumeration value="AutoVu Plate Reader Cloud"/>
          <xsd:enumeration value="AutoVu Sharp"/>
          <xsd:enumeration value="AutoVu SharpX"/>
          <xsd:enumeration value="AutoVu SharpOS"/>
          <xsd:enumeration value="BCDVideo"/>
          <xsd:enumeration value="Cloud Archives"/>
          <xsd:enumeration value="Cloud Services"/>
          <xsd:enumeration value="Corporate"/>
          <xsd:enumeration value="Custom Solutions"/>
          <xsd:enumeration value="Federation-as-a-Service"/>
          <xsd:enumeration value="Genetec Update Service"/>
          <xsd:enumeration value="Immersive View"/>
          <xsd:enumeration value="Mission Control"/>
          <xsd:enumeration value="Omnicast"/>
          <xsd:enumeration value="Partner Program"/>
          <xsd:enumeration value="Plan Manager"/>
          <xsd:enumeration value="Profesional Services"/>
          <xsd:enumeration value="Security Center"/>
          <xsd:enumeration value="Security Center / AutoVu Comprehensive"/>
          <xsd:enumeration value="Security Center / AutoVu Fixed"/>
          <xsd:enumeration value="Security Center / AutoVu Mobile"/>
          <xsd:enumeration value="Security Center / Enterprise"/>
          <xsd:enumeration value="Security Center Mobile"/>
          <xsd:enumeration value="Security Center / Omnicast"/>
          <xsd:enumeration value="Security Center Sales"/>
          <xsd:enumeration value="Security Center / Synergis"/>
          <xsd:enumeration value="Security Center System Design"/>
          <xsd:enumeration value="Sipelia"/>
          <xsd:enumeration value="SMAs and Warranties"/>
          <xsd:enumeration value="Softwire"/>
          <xsd:enumeration value="Stratocast"/>
          <xsd:enumeration value="SV-16"/>
          <xsd:enumeration value="SV-16 LTD"/>
          <xsd:enumeration value="SV-32"/>
          <xsd:enumeration value="SV-Control Panel"/>
          <xsd:enumeration value="SV-Pro"/>
          <xsd:enumeration value="Synergis"/>
          <xsd:enumeration value="Synergis Cloud Link"/>
          <xsd:enumeration value="Synergis Master Controller"/>
          <xsd:enumeration value="Test IT"/>
        </xsd:restriction>
      </xsd:simpleType>
    </xsd:element>
    <xsd:element name="Product_x005f_x0020_Version" ma:index="4" nillable="true" ma:displayName="Product Version" ma:format="Dropdown" ma:internalName="Product_x0020_Version" ma:readOnly="false">
      <xsd:simpleType>
        <xsd:restriction base="dms:Choice">
          <xsd:enumeration value="N/A"/>
          <xsd:enumeration value="1.0"/>
          <xsd:enumeration value="1.1"/>
          <xsd:enumeration value="1.2"/>
          <xsd:enumeration value="1.3"/>
          <xsd:enumeration value="1.4"/>
          <xsd:enumeration value="1.5"/>
          <xsd:enumeration value="1.6"/>
          <xsd:enumeration value="1.7"/>
          <xsd:enumeration value="1.8"/>
          <xsd:enumeration value="1.9"/>
          <xsd:enumeration value="1.10"/>
          <xsd:enumeration value="2.0"/>
          <xsd:enumeration value="2.1"/>
          <xsd:enumeration value="2.2"/>
          <xsd:enumeration value="3.0"/>
          <xsd:enumeration value="3.1"/>
          <xsd:enumeration value="3.2"/>
          <xsd:enumeration value="3.3"/>
          <xsd:enumeration value="3.4"/>
          <xsd:enumeration value="3.5"/>
          <xsd:enumeration value="4.0"/>
          <xsd:enumeration value="4.1"/>
          <xsd:enumeration value="4.2"/>
          <xsd:enumeration value="4.3"/>
          <xsd:enumeration value="4.4"/>
          <xsd:enumeration value="4.5"/>
          <xsd:enumeration value="4.6"/>
          <xsd:enumeration value="4.7"/>
          <xsd:enumeration value="4.8"/>
          <xsd:enumeration value="4.x"/>
          <xsd:enumeration value="5.0"/>
          <xsd:enumeration value="5.1"/>
          <xsd:enumeration value="5.2"/>
          <xsd:enumeration value="5.3"/>
          <xsd:enumeration value="5.4"/>
          <xsd:enumeration value="6.0"/>
          <xsd:enumeration value="6.1"/>
          <xsd:enumeration value="7.0"/>
          <xsd:enumeration value="9.0"/>
          <xsd:enumeration value="10.0"/>
          <xsd:enumeration value="10.1"/>
          <xsd:enumeration value="10.2"/>
          <xsd:enumeration value="10.3"/>
          <xsd:enumeration value="10.4"/>
          <xsd:enumeration value="10.10"/>
          <xsd:enumeration value="10.11"/>
          <xsd:enumeration value="10.12"/>
          <xsd:enumeration value="11.0"/>
        </xsd:restriction>
      </xsd:simpleType>
    </xsd:element>
    <xsd:element name="Product_x005f_x0020_Release" ma:index="5" nillable="true" ma:displayName="Product Release" ma:format="Dropdown" ma:internalName="Product_x0020_Release" ma:readOnly="false">
      <xsd:simpleType>
        <xsd:restriction base="dms:Choice">
          <xsd:enumeration value="-"/>
          <xsd:enumeration value="GA"/>
          <xsd:enumeration value="LA"/>
          <xsd:enumeration value="SR1"/>
          <xsd:enumeration value="SR2"/>
          <xsd:enumeration value="SR3"/>
        </xsd:restriction>
      </xsd:simpleType>
    </xsd:element>
  </xsd:schema>
  <xsd:schema xmlns:xsd="http://www.w3.org/2001/XMLSchema" xmlns:xs="http://www.w3.org/2001/XMLSchema" xmlns:dms="http://schemas.microsoft.com/office/2006/documentManagement/types" xmlns:pc="http://schemas.microsoft.com/office/infopath/2007/PartnerControls" targetNamespace="b700aa2a-8588-483a-a488-6873ee13f4e9" elementFormDefault="qualified">
    <xsd:import namespace="http://schemas.microsoft.com/office/2006/documentManagement/types"/>
    <xsd:import namespace="http://schemas.microsoft.com/office/infopath/2007/PartnerControls"/>
    <xsd:element name="Vertical" ma:index="13" nillable="true" ma:displayName="Vertical" ma:list="{5425d2e0-4822-41b9-8371-feabf23a3571}" ma:internalName="Vertical" ma:readOnly="false" ma:showField="Title" ma:web="b700aa2a-8588-483a-a488-6873ee13f4e9">
      <xsd:complexType>
        <xsd:complexContent>
          <xsd:extension base="dms:MultiChoiceLookup">
            <xsd:sequence>
              <xsd:element name="Value" type="dms:Lookup" maxOccurs="unbounded" minOccurs="0" nillable="true"/>
            </xsd:sequence>
          </xsd:extension>
        </xsd:complexContent>
      </xsd:complexType>
    </xsd:element>
    <xsd:element name="oe236d6876ac4e7384aa323ee28b1d22" ma:index="15" ma:taxonomy="true" ma:internalName="oe236d6876ac4e7384aa323ee28b1d22" ma:taxonomyFieldName="Confidentiality" ma:displayName="Confidentiality" ma:readOnly="false" ma:default="" ma:fieldId="{8e236d68-76ac-4e73-84aa-323ee28b1d22}" ma:sspId="5ee011e5-c5a5-4a54-b406-b245abd847d3" ma:termSetId="068aecc4-fb0e-434d-b5d6-ae409aa2d9d4"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a533dcd3-9f4d-4fff-baab-1aafc79b5bc1}" ma:internalName="TaxCatchAll" ma:showField="CatchAllData" ma:web="b700aa2a-8588-483a-a488-6873ee13f4e9">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a533dcd3-9f4d-4fff-baab-1aafc79b5bc1}" ma:internalName="TaxCatchAllLabel" ma:readOnly="true" ma:showField="CatchAllDataLabel" ma:web="b700aa2a-8588-483a-a488-6873ee13f4e9">
      <xsd:complexType>
        <xsd:complexContent>
          <xsd:extension base="dms:MultiChoiceLookup">
            <xsd:sequence>
              <xsd:element name="Value" type="dms:Lookup" maxOccurs="unbounded" minOccurs="0" nillable="true"/>
            </xsd:sequence>
          </xsd:extension>
        </xsd:complexContent>
      </xsd:complex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A94C0A83-0596-43F9-8811-16B44DB0BAAD}">
  <ds:schemaRefs>
    <ds:schemaRef ds:uri="http://schemas.microsoft.com/office/2006/metadata/properties"/>
    <ds:schemaRef ds:uri="http://schemas.microsoft.com/office/infopath/2007/PartnerControls"/>
    <ds:schemaRef ds:uri="http://schemas.microsoft.com/sharepoint/v3"/>
    <ds:schemaRef ds:uri="b700aa2a-8588-483a-a488-6873ee13f4e9"/>
    <ds:schemaRef ds:uri="B700AA2A-8588-483A-A488-6873EE13F4E9"/>
  </ds:schemaRefs>
</ds:datastoreItem>
</file>

<file path=customXml/itemProps2.xml><?xml version="1.0" encoding="utf-8"?>
<ds:datastoreItem xmlns:ds="http://schemas.openxmlformats.org/officeDocument/2006/customXml" ds:itemID="{70419155-4272-4072-B5E6-1B080AA19040}">
  <ds:schemaRefs>
    <ds:schemaRef ds:uri="http://schemas.microsoft.com/sharepoint/v3/contenttype/forms"/>
  </ds:schemaRefs>
</ds:datastoreItem>
</file>

<file path=customXml/itemProps3.xml><?xml version="1.0" encoding="utf-8"?>
<ds:datastoreItem xmlns:ds="http://schemas.openxmlformats.org/officeDocument/2006/customXml" ds:itemID="{AE3A4C0C-0DAA-4EC3-B159-EE61C1CCDE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700AA2A-8588-483A-A488-6873EE13F4E9"/>
    <ds:schemaRef ds:uri="b700aa2a-8588-483a-a488-6873ee13f4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134A703-3876-4759-83F4-AA6C0D4E6BD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12658</TotalTime>
  <Words>1551</Words>
  <Application>Microsoft Office PowerPoint</Application>
  <PresentationFormat>On-screen Show (16:9)</PresentationFormat>
  <Paragraphs>285</Paragraphs>
  <Slides>27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Lucida Grande</vt:lpstr>
      <vt:lpstr>Segoe</vt:lpstr>
      <vt:lpstr>Segoe Light</vt:lpstr>
      <vt:lpstr>Segoe Semibold</vt:lpstr>
      <vt:lpstr>Segoe UI</vt:lpstr>
      <vt:lpstr>Segoe UI Light</vt:lpstr>
      <vt:lpstr>Segoe UI Semibold</vt:lpstr>
      <vt:lpstr>Wingdings</vt:lpstr>
      <vt:lpstr>Genetec - Widescreen Template</vt:lpstr>
      <vt:lpstr>Security-of-Security</vt:lpstr>
      <vt:lpstr>Top of Mind For Private and Public Organizations</vt:lpstr>
      <vt:lpstr>Ever-Present Concerns Outside of Physical Security</vt:lpstr>
      <vt:lpstr>Security of Your Security System</vt:lpstr>
      <vt:lpstr>Great Opportunity for Channel to Change the Conversation</vt:lpstr>
      <vt:lpstr>End Users’  Definition of Security Differs We get hints based on the questions they ask</vt:lpstr>
      <vt:lpstr>Man-in-the-Middle Attacks</vt:lpstr>
      <vt:lpstr>Redefining What Security of a Platform Means</vt:lpstr>
      <vt:lpstr>Our Vision for Security-of-Security</vt:lpstr>
      <vt:lpstr>Security of Your Security System</vt:lpstr>
      <vt:lpstr>Introduction and Overview of security measures</vt:lpstr>
      <vt:lpstr>Establishing Trust - Encryption</vt:lpstr>
      <vt:lpstr>Establishing Trust - Encryption</vt:lpstr>
      <vt:lpstr>Man-in-the-Middle Attacks</vt:lpstr>
      <vt:lpstr>Establishing Trust - Authentication</vt:lpstr>
      <vt:lpstr>Claims-Based identity and Authentication</vt:lpstr>
      <vt:lpstr>Claims-Based identity and Authentication Active Directory Federation Services (ADFS)</vt:lpstr>
      <vt:lpstr>Authorization</vt:lpstr>
      <vt:lpstr>How genetec Protects your  security platform</vt:lpstr>
      <vt:lpstr>Stronger Security Without Reinventing The Wheel Leveraging the latest IT-Standard technologies </vt:lpstr>
      <vt:lpstr>Existing Security Capabilities</vt:lpstr>
      <vt:lpstr>Upcoming Security and Privacy Features</vt:lpstr>
      <vt:lpstr>Claims-Based Authentication in Security Center</vt:lpstr>
      <vt:lpstr>Stronger Security in Security Center</vt:lpstr>
      <vt:lpstr>Stream Encryption More than security… It is about Privacy</vt:lpstr>
      <vt:lpstr>Security of Your Security System</vt:lpstr>
      <vt:lpstr>PowerPoint Presentation</vt:lpstr>
    </vt:vector>
  </TitlesOfParts>
  <Company>Genetec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solutions</dc:title>
  <dc:creator>Mitchell Fishman</dc:creator>
  <cp:keywords>Security Center SC 5.4 security of securitypresentation</cp:keywords>
  <cp:lastModifiedBy>Justin Himelberger</cp:lastModifiedBy>
  <cp:revision>612</cp:revision>
  <dcterms:created xsi:type="dcterms:W3CDTF">2013-01-07T14:39:07Z</dcterms:created>
  <dcterms:modified xsi:type="dcterms:W3CDTF">2016-02-17T23:17:30Z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0x0101001006574F490C044B8D62BE0BD63A473606001D66575942935847B6D4A30150AE8401</vt:lpwstr>
  </property>
  <property fmtid="{D5CDD505-2E9C-101B-9397-08002B2CF9AE}" pid="3" name="Order">
    <vt:r8>10800</vt:r8>
  </property>
  <property fmtid="{D5CDD505-2E9C-101B-9397-08002B2CF9AE}" pid="4" name="Confidentiality">
    <vt:lpwstr>184;#Public|79632e63-ef9a-44f7-b3fa-7656e94e9245</vt:lpwstr>
  </property>
  <property fmtid="{D5CDD505-2E9C-101B-9397-08002B2CF9AE}" pid="5" name="Vertical">
    <vt:lpwstr/>
  </property>
</Properties>
</file>