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81" r:id="rId2"/>
  </p:sldMasterIdLst>
  <p:notesMasterIdLst>
    <p:notesMasterId r:id="rId11"/>
  </p:notesMasterIdLst>
  <p:sldIdLst>
    <p:sldId id="844" r:id="rId3"/>
    <p:sldId id="873" r:id="rId4"/>
    <p:sldId id="878" r:id="rId5"/>
    <p:sldId id="877" r:id="rId6"/>
    <p:sldId id="874" r:id="rId7"/>
    <p:sldId id="875" r:id="rId8"/>
    <p:sldId id="876" r:id="rId9"/>
    <p:sldId id="817" r:id="rId10"/>
  </p:sldIdLst>
  <p:sldSz cx="9144000" cy="6858000" type="screen4x3"/>
  <p:notesSz cx="6858000" cy="97345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AD264E5-6BBA-8F40-9A51-1E7A844A6A4A}">
          <p14:sldIdLst>
            <p14:sldId id="844"/>
            <p14:sldId id="873"/>
            <p14:sldId id="878"/>
            <p14:sldId id="877"/>
            <p14:sldId id="874"/>
            <p14:sldId id="875"/>
            <p14:sldId id="876"/>
            <p14:sldId id="81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0D0D"/>
    <a:srgbClr val="FF00FF"/>
    <a:srgbClr val="4D4D4D"/>
    <a:srgbClr val="197AA0"/>
    <a:srgbClr val="606060"/>
    <a:srgbClr val="F08228"/>
    <a:srgbClr val="DD2430"/>
    <a:srgbClr val="B2892D"/>
    <a:srgbClr val="67770F"/>
    <a:srgbClr val="569D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08" autoAdjust="0"/>
    <p:restoredTop sz="86384" autoAdjust="0"/>
  </p:normalViewPr>
  <p:slideViewPr>
    <p:cSldViewPr snapToGrid="0" snapToObjects="1">
      <p:cViewPr varScale="1">
        <p:scale>
          <a:sx n="118" d="100"/>
          <a:sy n="118" d="100"/>
        </p:scale>
        <p:origin x="162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1FD980-63A1-F246-AB35-BEC76EBC9314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6950" y="730250"/>
            <a:ext cx="4864100" cy="3649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623911"/>
            <a:ext cx="5486400" cy="438054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46133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246133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CD01A-55CA-A747-A9D3-C98ABDF5C7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180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– Pri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ue_path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39510"/>
            <a:ext cx="9144000" cy="4337304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2954123" y="1866860"/>
            <a:ext cx="0" cy="2600567"/>
          </a:xfrm>
          <a:prstGeom prst="line">
            <a:avLst/>
          </a:prstGeom>
          <a:ln w="9525">
            <a:solidFill>
              <a:srgbClr val="D3D3D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377457" y="2566364"/>
            <a:ext cx="4115543" cy="1039473"/>
          </a:xfrm>
          <a:prstGeom prst="rect">
            <a:avLst/>
          </a:prstGeom>
        </p:spPr>
        <p:txBody>
          <a:bodyPr vert="horz" anchor="ctr"/>
          <a:lstStyle>
            <a:lvl1pPr marL="0" indent="0">
              <a:spcBef>
                <a:spcPts val="0"/>
              </a:spcBef>
              <a:buFont typeface="Arial"/>
              <a:buNone/>
              <a:defRPr baseline="0"/>
            </a:lvl1pPr>
            <a:lvl2pPr marL="0" indent="0">
              <a:lnSpc>
                <a:spcPct val="120000"/>
              </a:lnSpc>
              <a:spcBef>
                <a:spcPts val="600"/>
              </a:spcBef>
              <a:buNone/>
              <a:defRPr/>
            </a:lvl2pPr>
            <a:lvl3pPr marL="0" indent="0">
              <a:lnSpc>
                <a:spcPct val="120000"/>
              </a:lnSpc>
              <a:spcBef>
                <a:spcPts val="800"/>
              </a:spcBef>
              <a:buNone/>
              <a:defRPr sz="1200"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en-US" dirty="0" smtClean="0"/>
              <a:t>VisSim/Embedded</a:t>
            </a:r>
          </a:p>
          <a:p>
            <a:pPr lvl="0"/>
            <a:r>
              <a:rPr lang="en-US" dirty="0" smtClean="0"/>
              <a:t>Instructor Manual</a:t>
            </a:r>
          </a:p>
          <a:p>
            <a:pPr lvl="2"/>
            <a:r>
              <a:rPr lang="en-US" dirty="0" smtClean="0"/>
              <a:t>2/1/2015</a:t>
            </a:r>
            <a:endParaRPr lang="en-US" dirty="0"/>
          </a:p>
        </p:txBody>
      </p:sp>
      <p:pic>
        <p:nvPicPr>
          <p:cNvPr id="3" name="Picture 2" descr="Altair_HW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1700"/>
          <a:stretch>
            <a:fillRect/>
          </a:stretch>
        </p:blipFill>
        <p:spPr>
          <a:xfrm>
            <a:off x="924141" y="2130861"/>
            <a:ext cx="1586455" cy="1474976"/>
          </a:xfrm>
          <a:prstGeom prst="rect">
            <a:avLst/>
          </a:prstGeom>
        </p:spPr>
      </p:pic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30054-F2C0-4F17-86DC-211B8A74734A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8772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ior Slide – Alt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93089"/>
            <a:ext cx="664051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rgbClr val="DD2430"/>
                </a:solidFill>
              </a:defRPr>
            </a:lvl1pPr>
          </a:lstStyle>
          <a:p>
            <a:r>
              <a:rPr kumimoji="0" lang="en-US" sz="2200" b="1" i="0" u="none" strike="noStrike" kern="0" cap="none" spc="0" normalizeH="0" baseline="0" noProof="0" smtClean="0">
                <a:ln>
                  <a:noFill/>
                </a:ln>
                <a:solidFill>
                  <a:srgbClr val="DD243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Click to edit Master title style</a:t>
            </a:r>
            <a:endParaRPr lang="en-US" sz="2200" dirty="0">
              <a:solidFill>
                <a:srgbClr val="DD2430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457200" y="1011648"/>
            <a:ext cx="8320088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ltair_log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8915" y="600538"/>
            <a:ext cx="1075192" cy="261272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57199" y="1367273"/>
            <a:ext cx="8346907" cy="4857922"/>
          </a:xfrm>
          <a:prstGeom prst="rect">
            <a:avLst/>
          </a:prstGeom>
        </p:spPr>
        <p:txBody>
          <a:bodyPr vert="horz"/>
          <a:lstStyle>
            <a:lvl1pPr marL="285750" marR="0" indent="-285750" algn="l" defTabSz="4572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>
                <a:solidFill>
                  <a:srgbClr val="0D0D0D"/>
                </a:solidFill>
              </a:defRPr>
            </a:lvl1pPr>
            <a:lvl2pPr marL="742950" marR="0" indent="-285750" algn="l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lvl2pPr>
          </a:lstStyle>
          <a:p>
            <a:pPr marL="285750" marR="0" lvl="0" indent="-285750" algn="l" defTabSz="4572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your bullets here</a:t>
            </a:r>
          </a:p>
          <a:p>
            <a:pPr marL="285750" marR="0" lvl="0" indent="-285750" algn="l" defTabSz="4572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your bullets here</a:t>
            </a:r>
          </a:p>
          <a:p>
            <a:pPr marL="742950" marR="0" lvl="1" indent="-285750" algn="l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sub-bullets here</a:t>
            </a:r>
          </a:p>
          <a:p>
            <a:pPr marL="742950" marR="0" lvl="1" indent="-285750" algn="l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sub-bullets here</a:t>
            </a:r>
          </a:p>
          <a:p>
            <a:pPr marL="742950" marR="0" lvl="1" indent="-285750" algn="l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sub-bullets here</a:t>
            </a:r>
          </a:p>
          <a:p>
            <a:pPr marL="742950" marR="0" lvl="1" indent="-285750" algn="l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606060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30054-F2C0-4F17-86DC-211B8A74734A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1" name="Text Box 15"/>
          <p:cNvSpPr txBox="1">
            <a:spLocks noChangeArrowheads="1"/>
          </p:cNvSpPr>
          <p:nvPr userDrawn="1"/>
        </p:nvSpPr>
        <p:spPr bwMode="auto">
          <a:xfrm>
            <a:off x="457200" y="138062"/>
            <a:ext cx="4050516" cy="100027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91440" tIns="0" rIns="0" bIns="0" anchor="t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5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Copyright © 2015 Altair Engineering, Inc. </a:t>
            </a:r>
            <a:r>
              <a:rPr kumimoji="0" lang="en-US" sz="65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Proprietary and Confidential.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00893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– Pri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ue_path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39510"/>
            <a:ext cx="9144000" cy="4337304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2954123" y="1866860"/>
            <a:ext cx="0" cy="2600567"/>
          </a:xfrm>
          <a:prstGeom prst="line">
            <a:avLst/>
          </a:prstGeom>
          <a:ln w="9525">
            <a:solidFill>
              <a:srgbClr val="D3D3D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377457" y="2566364"/>
            <a:ext cx="4115543" cy="1039473"/>
          </a:xfrm>
          <a:prstGeom prst="rect">
            <a:avLst/>
          </a:prstGeom>
        </p:spPr>
        <p:txBody>
          <a:bodyPr vert="horz" anchor="ctr"/>
          <a:lstStyle>
            <a:lvl1pPr marL="0" indent="0">
              <a:spcBef>
                <a:spcPts val="0"/>
              </a:spcBef>
              <a:buFont typeface="Arial"/>
              <a:buNone/>
              <a:defRPr baseline="0"/>
            </a:lvl1pPr>
            <a:lvl2pPr marL="0" indent="0">
              <a:lnSpc>
                <a:spcPct val="120000"/>
              </a:lnSpc>
              <a:spcBef>
                <a:spcPts val="600"/>
              </a:spcBef>
              <a:buNone/>
              <a:defRPr/>
            </a:lvl2pPr>
            <a:lvl3pPr marL="0" indent="0">
              <a:lnSpc>
                <a:spcPct val="120000"/>
              </a:lnSpc>
              <a:spcBef>
                <a:spcPts val="800"/>
              </a:spcBef>
              <a:buNone/>
              <a:defRPr sz="1200"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en-US" dirty="0" smtClean="0"/>
              <a:t>VisSim/Embedded</a:t>
            </a:r>
          </a:p>
          <a:p>
            <a:pPr lvl="0"/>
            <a:r>
              <a:rPr lang="en-US" dirty="0" smtClean="0"/>
              <a:t>Instructor Manual</a:t>
            </a:r>
          </a:p>
          <a:p>
            <a:pPr lvl="2"/>
            <a:r>
              <a:rPr lang="en-US" dirty="0" smtClean="0"/>
              <a:t>2/1/2015</a:t>
            </a:r>
            <a:endParaRPr lang="en-US" dirty="0"/>
          </a:p>
        </p:txBody>
      </p:sp>
      <p:pic>
        <p:nvPicPr>
          <p:cNvPr id="3" name="Picture 2" descr="Altair_HW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1700"/>
          <a:stretch>
            <a:fillRect/>
          </a:stretch>
        </p:blipFill>
        <p:spPr>
          <a:xfrm>
            <a:off x="924141" y="2130861"/>
            <a:ext cx="1586455" cy="1474976"/>
          </a:xfrm>
          <a:prstGeom prst="rect">
            <a:avLst/>
          </a:prstGeom>
        </p:spPr>
      </p:pic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30054-F2C0-4F17-86DC-211B8A74734A}" type="slidenum">
              <a:rPr lang="it-IT" smtClean="0">
                <a:solidFill>
                  <a:srgbClr val="4D4D4D">
                    <a:tint val="75000"/>
                  </a:srgbClr>
                </a:solidFill>
              </a:rPr>
              <a:pPr/>
              <a:t>‹#›</a:t>
            </a:fld>
            <a:endParaRPr lang="it-IT">
              <a:solidFill>
                <a:srgbClr val="4D4D4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772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ior Slide – Alt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93089"/>
            <a:ext cx="664051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rgbClr val="DD2430"/>
                </a:solidFill>
              </a:defRPr>
            </a:lvl1pPr>
          </a:lstStyle>
          <a:p>
            <a:r>
              <a:rPr kumimoji="0" lang="en-US" sz="2200" b="1" i="0" u="none" strike="noStrike" kern="0" cap="none" spc="0" normalizeH="0" baseline="0" noProof="0" smtClean="0">
                <a:ln>
                  <a:noFill/>
                </a:ln>
                <a:solidFill>
                  <a:srgbClr val="DD243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Click to edit Master title style</a:t>
            </a:r>
            <a:endParaRPr lang="en-US" sz="2200" dirty="0">
              <a:solidFill>
                <a:srgbClr val="DD2430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457200" y="1011648"/>
            <a:ext cx="8320088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ltair_log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8915" y="600538"/>
            <a:ext cx="1075192" cy="261272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57199" y="1367273"/>
            <a:ext cx="8346907" cy="4857922"/>
          </a:xfrm>
          <a:prstGeom prst="rect">
            <a:avLst/>
          </a:prstGeom>
        </p:spPr>
        <p:txBody>
          <a:bodyPr vert="horz"/>
          <a:lstStyle>
            <a:lvl1pPr marL="285750" marR="0" indent="-285750" algn="l" defTabSz="4572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>
                <a:solidFill>
                  <a:srgbClr val="0D0D0D"/>
                </a:solidFill>
              </a:defRPr>
            </a:lvl1pPr>
            <a:lvl2pPr marL="742950" marR="0" indent="-285750" algn="l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lvl2pPr>
          </a:lstStyle>
          <a:p>
            <a:pPr marL="285750" marR="0" lvl="0" indent="-285750" algn="l" defTabSz="4572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your bullets here</a:t>
            </a:r>
          </a:p>
          <a:p>
            <a:pPr marL="285750" marR="0" lvl="0" indent="-285750" algn="l" defTabSz="4572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your bullets here</a:t>
            </a:r>
          </a:p>
          <a:p>
            <a:pPr marL="742950" marR="0" lvl="1" indent="-285750" algn="l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sub-bullets here</a:t>
            </a:r>
          </a:p>
          <a:p>
            <a:pPr marL="742950" marR="0" lvl="1" indent="-285750" algn="l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sub-bullets here</a:t>
            </a:r>
          </a:p>
          <a:p>
            <a:pPr marL="742950" marR="0" lvl="1" indent="-285750" algn="l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sub-bullets here</a:t>
            </a:r>
          </a:p>
          <a:p>
            <a:pPr marL="742950" marR="0" lvl="1" indent="-285750" algn="l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606060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30054-F2C0-4F17-86DC-211B8A74734A}" type="slidenum">
              <a:rPr lang="it-IT" smtClean="0">
                <a:solidFill>
                  <a:srgbClr val="4D4D4D">
                    <a:tint val="75000"/>
                  </a:srgbClr>
                </a:solidFill>
              </a:rPr>
              <a:pPr/>
              <a:t>‹#›</a:t>
            </a:fld>
            <a:endParaRPr lang="it-IT">
              <a:solidFill>
                <a:srgbClr val="4D4D4D">
                  <a:tint val="75000"/>
                </a:srgbClr>
              </a:solidFill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 userDrawn="1"/>
        </p:nvSpPr>
        <p:spPr bwMode="auto">
          <a:xfrm>
            <a:off x="457200" y="138062"/>
            <a:ext cx="4050516" cy="100027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91440" tIns="0" rIns="0" bIns="0" anchor="t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defTabSz="914400" eaLnBrk="1" hangingPunct="1">
              <a:defRPr/>
            </a:pPr>
            <a:r>
              <a:rPr lang="en-US" sz="650" kern="0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Copyright © 2014 Altair Engineering, Inc. </a:t>
            </a:r>
            <a:r>
              <a:rPr lang="en-US" sz="650" b="1" kern="0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Proprietary and Confidential.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00893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idx="1"/>
          </p:nvPr>
        </p:nvSpPr>
        <p:spPr>
          <a:xfrm>
            <a:off x="457200" y="1367273"/>
            <a:ext cx="8348472" cy="4864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defRPr/>
            </a:pPr>
            <a:r>
              <a:rPr lang="en-US" sz="1700" kern="1200" dirty="0" smtClean="0">
                <a:solidFill>
                  <a:srgbClr val="000000">
                    <a:lumMod val="95000"/>
                    <a:lumOff val="5000"/>
                  </a:srgbClr>
                </a:solidFill>
                <a:ea typeface="ＭＳ Ｐゴシック" charset="-128"/>
                <a:cs typeface="ＭＳ Ｐゴシック" charset="-128"/>
              </a:rPr>
              <a:t>Insert your bullets here</a:t>
            </a:r>
          </a:p>
          <a:p>
            <a:pPr>
              <a:defRPr/>
            </a:pPr>
            <a:r>
              <a:rPr lang="en-US" sz="1700" kern="1200" dirty="0" smtClean="0">
                <a:solidFill>
                  <a:srgbClr val="000000">
                    <a:lumMod val="95000"/>
                    <a:lumOff val="5000"/>
                  </a:srgbClr>
                </a:solidFill>
                <a:ea typeface="ＭＳ Ｐゴシック" charset="-128"/>
                <a:cs typeface="ＭＳ Ｐゴシック" charset="-128"/>
              </a:rPr>
              <a:t>Insert your bullets here</a:t>
            </a:r>
          </a:p>
          <a:p>
            <a:pPr lvl="1">
              <a:defRPr/>
            </a:pPr>
            <a:r>
              <a:rPr lang="en-US" kern="1200" dirty="0" smtClean="0">
                <a:solidFill>
                  <a:srgbClr val="606060"/>
                </a:solidFill>
                <a:ea typeface="ＭＳ Ｐゴシック" charset="-128"/>
                <a:cs typeface="ＭＳ Ｐゴシック" charset="-128"/>
              </a:rPr>
              <a:t>Insert sub-bullets here</a:t>
            </a:r>
          </a:p>
          <a:p>
            <a:pPr lvl="1">
              <a:defRPr/>
            </a:pPr>
            <a:r>
              <a:rPr lang="en-US" kern="1200" dirty="0" smtClean="0">
                <a:solidFill>
                  <a:srgbClr val="606060"/>
                </a:solidFill>
                <a:ea typeface="ＭＳ Ｐゴシック" charset="-128"/>
                <a:cs typeface="ＭＳ Ｐゴシック" charset="-128"/>
              </a:rPr>
              <a:t>Insert sub-bullets here</a:t>
            </a:r>
          </a:p>
          <a:p>
            <a:pPr lvl="1">
              <a:defRPr/>
            </a:pPr>
            <a:r>
              <a:rPr lang="en-US" kern="1200" dirty="0" smtClean="0">
                <a:solidFill>
                  <a:srgbClr val="606060"/>
                </a:solidFill>
                <a:ea typeface="ＭＳ Ｐゴシック" charset="-128"/>
                <a:cs typeface="ＭＳ Ｐゴシック" charset="-128"/>
              </a:rPr>
              <a:t>Insert sub-bullets here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30054-F2C0-4F17-86DC-211B8A74734A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400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5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DD2430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292929"/>
          </a:solidFill>
          <a:latin typeface="Arial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292929"/>
          </a:solidFill>
          <a:latin typeface="Arial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292929"/>
          </a:solidFill>
          <a:latin typeface="Arial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292929"/>
          </a:solidFill>
          <a:latin typeface="Arial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285750" indent="-285750" algn="l" rtl="0" eaLnBrk="1" fontAlgn="base" hangingPunct="1">
        <a:lnSpc>
          <a:spcPct val="140000"/>
        </a:lnSpc>
        <a:spcBef>
          <a:spcPts val="0"/>
        </a:spcBef>
        <a:spcAft>
          <a:spcPct val="0"/>
        </a:spcAft>
        <a:buFont typeface="Arial"/>
        <a:buChar char="•"/>
        <a:defRPr b="1">
          <a:solidFill>
            <a:srgbClr val="4D4D4D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lnSpc>
          <a:spcPct val="130000"/>
        </a:lnSpc>
        <a:spcBef>
          <a:spcPts val="0"/>
        </a:spcBef>
        <a:spcAft>
          <a:spcPct val="0"/>
        </a:spcAft>
        <a:buFont typeface="Arial"/>
        <a:buChar char="•"/>
        <a:defRPr sz="1600">
          <a:solidFill>
            <a:srgbClr val="4D4D4D"/>
          </a:solidFill>
          <a:latin typeface="+mn-lt"/>
          <a:ea typeface="Arial" charset="0"/>
          <a:cs typeface="+mn-cs"/>
        </a:defRPr>
      </a:lvl2pPr>
      <a:lvl3pPr marL="1181100" indent="-266700" algn="l" rtl="0" eaLnBrk="1" fontAlgn="base" hangingPunct="1">
        <a:spcBef>
          <a:spcPct val="15000"/>
        </a:spcBef>
        <a:spcAft>
          <a:spcPct val="0"/>
        </a:spcAft>
        <a:buChar char="•"/>
        <a:defRPr sz="1400">
          <a:solidFill>
            <a:srgbClr val="4D4D4D"/>
          </a:solidFill>
          <a:latin typeface="+mn-lt"/>
          <a:ea typeface="Arial" charset="0"/>
          <a:cs typeface="+mn-cs"/>
        </a:defRPr>
      </a:lvl3pPr>
      <a:lvl4pPr marL="1638300" indent="-266700" algn="l" rtl="0" eaLnBrk="1" fontAlgn="base" hangingPunct="1">
        <a:spcBef>
          <a:spcPct val="15000"/>
        </a:spcBef>
        <a:spcAft>
          <a:spcPct val="0"/>
        </a:spcAft>
        <a:buChar char="•"/>
        <a:defRPr sz="1400">
          <a:solidFill>
            <a:srgbClr val="4D4D4D"/>
          </a:solidFill>
          <a:latin typeface="+mn-lt"/>
          <a:ea typeface="Arial" charset="0"/>
          <a:cs typeface="+mn-cs"/>
        </a:defRPr>
      </a:lvl4pPr>
      <a:lvl5pPr marL="2095500" indent="-266700" algn="l" rtl="0" eaLnBrk="1" fontAlgn="base" hangingPunct="1">
        <a:spcBef>
          <a:spcPct val="15000"/>
        </a:spcBef>
        <a:spcAft>
          <a:spcPct val="0"/>
        </a:spcAft>
        <a:buChar char="•"/>
        <a:defRPr sz="1400">
          <a:solidFill>
            <a:srgbClr val="4D4D4D"/>
          </a:solidFill>
          <a:latin typeface="+mn-lt"/>
          <a:ea typeface="Arial" charset="0"/>
          <a:cs typeface="+mn-cs"/>
        </a:defRPr>
      </a:lvl5pPr>
      <a:lvl6pPr marL="2552700" indent="-266700" algn="l" rtl="0" eaLnBrk="1" fontAlgn="base" hangingPunct="1">
        <a:spcBef>
          <a:spcPct val="50000"/>
        </a:spcBef>
        <a:spcAft>
          <a:spcPct val="0"/>
        </a:spcAft>
        <a:buFont typeface="Arial Unicode MS" pitchFamily="34" charset="-128"/>
        <a:defRPr sz="1400">
          <a:solidFill>
            <a:schemeClr val="tx1"/>
          </a:solidFill>
          <a:latin typeface="+mn-lt"/>
          <a:cs typeface="+mn-cs"/>
        </a:defRPr>
      </a:lvl6pPr>
      <a:lvl7pPr marL="3009900" indent="-266700" algn="l" rtl="0" eaLnBrk="1" fontAlgn="base" hangingPunct="1">
        <a:spcBef>
          <a:spcPct val="50000"/>
        </a:spcBef>
        <a:spcAft>
          <a:spcPct val="0"/>
        </a:spcAft>
        <a:buFont typeface="Arial Unicode MS" pitchFamily="34" charset="-128"/>
        <a:defRPr sz="1400">
          <a:solidFill>
            <a:schemeClr val="tx1"/>
          </a:solidFill>
          <a:latin typeface="+mn-lt"/>
          <a:cs typeface="+mn-cs"/>
        </a:defRPr>
      </a:lvl7pPr>
      <a:lvl8pPr marL="3467100" indent="-266700" algn="l" rtl="0" eaLnBrk="1" fontAlgn="base" hangingPunct="1">
        <a:spcBef>
          <a:spcPct val="50000"/>
        </a:spcBef>
        <a:spcAft>
          <a:spcPct val="0"/>
        </a:spcAft>
        <a:buFont typeface="Arial Unicode MS" pitchFamily="34" charset="-128"/>
        <a:defRPr sz="1400">
          <a:solidFill>
            <a:schemeClr val="tx1"/>
          </a:solidFill>
          <a:latin typeface="+mn-lt"/>
          <a:cs typeface="+mn-cs"/>
        </a:defRPr>
      </a:lvl8pPr>
      <a:lvl9pPr marL="3924300" indent="-266700" algn="l" rtl="0" eaLnBrk="1" fontAlgn="base" hangingPunct="1">
        <a:spcBef>
          <a:spcPct val="50000"/>
        </a:spcBef>
        <a:spcAft>
          <a:spcPct val="0"/>
        </a:spcAft>
        <a:buFont typeface="Arial Unicode MS" pitchFamily="34" charset="-128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idx="1"/>
          </p:nvPr>
        </p:nvSpPr>
        <p:spPr>
          <a:xfrm>
            <a:off x="457200" y="1367273"/>
            <a:ext cx="8348472" cy="4864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defRPr/>
            </a:pPr>
            <a:r>
              <a:rPr lang="en-US" sz="1700" kern="1200" dirty="0" smtClean="0">
                <a:solidFill>
                  <a:srgbClr val="000000">
                    <a:lumMod val="95000"/>
                    <a:lumOff val="5000"/>
                  </a:srgbClr>
                </a:solidFill>
                <a:ea typeface="ＭＳ Ｐゴシック" charset="-128"/>
                <a:cs typeface="ＭＳ Ｐゴシック" charset="-128"/>
              </a:rPr>
              <a:t>Insert your bullets here</a:t>
            </a:r>
          </a:p>
          <a:p>
            <a:pPr>
              <a:defRPr/>
            </a:pPr>
            <a:r>
              <a:rPr lang="en-US" sz="1700" kern="1200" dirty="0" smtClean="0">
                <a:solidFill>
                  <a:srgbClr val="000000">
                    <a:lumMod val="95000"/>
                    <a:lumOff val="5000"/>
                  </a:srgbClr>
                </a:solidFill>
                <a:ea typeface="ＭＳ Ｐゴシック" charset="-128"/>
                <a:cs typeface="ＭＳ Ｐゴシック" charset="-128"/>
              </a:rPr>
              <a:t>Insert your bullets here</a:t>
            </a:r>
          </a:p>
          <a:p>
            <a:pPr lvl="1">
              <a:defRPr/>
            </a:pPr>
            <a:r>
              <a:rPr lang="en-US" kern="1200" dirty="0" smtClean="0">
                <a:solidFill>
                  <a:srgbClr val="606060"/>
                </a:solidFill>
                <a:ea typeface="ＭＳ Ｐゴシック" charset="-128"/>
                <a:cs typeface="ＭＳ Ｐゴシック" charset="-128"/>
              </a:rPr>
              <a:t>Insert sub-bullets here</a:t>
            </a:r>
          </a:p>
          <a:p>
            <a:pPr lvl="1">
              <a:defRPr/>
            </a:pPr>
            <a:r>
              <a:rPr lang="en-US" kern="1200" dirty="0" smtClean="0">
                <a:solidFill>
                  <a:srgbClr val="606060"/>
                </a:solidFill>
                <a:ea typeface="ＭＳ Ｐゴシック" charset="-128"/>
                <a:cs typeface="ＭＳ Ｐゴシック" charset="-128"/>
              </a:rPr>
              <a:t>Insert sub-bullets here</a:t>
            </a:r>
          </a:p>
          <a:p>
            <a:pPr lvl="1">
              <a:defRPr/>
            </a:pPr>
            <a:r>
              <a:rPr lang="en-US" kern="1200" dirty="0" smtClean="0">
                <a:solidFill>
                  <a:srgbClr val="606060"/>
                </a:solidFill>
                <a:ea typeface="ＭＳ Ｐゴシック" charset="-128"/>
                <a:cs typeface="ＭＳ Ｐゴシック" charset="-128"/>
              </a:rPr>
              <a:t>Insert sub-bullets here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30054-F2C0-4F17-86DC-211B8A74734A}" type="slidenum">
              <a:rPr lang="it-IT" smtClean="0">
                <a:solidFill>
                  <a:srgbClr val="4D4D4D">
                    <a:tint val="75000"/>
                  </a:srgbClr>
                </a:solidFill>
              </a:rPr>
              <a:pPr/>
              <a:t>‹#›</a:t>
            </a:fld>
            <a:endParaRPr lang="it-IT">
              <a:solidFill>
                <a:srgbClr val="4D4D4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00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DD2430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292929"/>
          </a:solidFill>
          <a:latin typeface="Arial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292929"/>
          </a:solidFill>
          <a:latin typeface="Arial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292929"/>
          </a:solidFill>
          <a:latin typeface="Arial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292929"/>
          </a:solidFill>
          <a:latin typeface="Arial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285750" indent="-285750" algn="l" rtl="0" eaLnBrk="1" fontAlgn="base" hangingPunct="1">
        <a:lnSpc>
          <a:spcPct val="140000"/>
        </a:lnSpc>
        <a:spcBef>
          <a:spcPts val="0"/>
        </a:spcBef>
        <a:spcAft>
          <a:spcPct val="0"/>
        </a:spcAft>
        <a:buFont typeface="Arial"/>
        <a:buChar char="•"/>
        <a:defRPr b="1">
          <a:solidFill>
            <a:srgbClr val="4D4D4D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lnSpc>
          <a:spcPct val="130000"/>
        </a:lnSpc>
        <a:spcBef>
          <a:spcPts val="0"/>
        </a:spcBef>
        <a:spcAft>
          <a:spcPct val="0"/>
        </a:spcAft>
        <a:buFont typeface="Arial"/>
        <a:buChar char="•"/>
        <a:defRPr sz="1600">
          <a:solidFill>
            <a:srgbClr val="4D4D4D"/>
          </a:solidFill>
          <a:latin typeface="+mn-lt"/>
          <a:ea typeface="Arial" charset="0"/>
          <a:cs typeface="+mn-cs"/>
        </a:defRPr>
      </a:lvl2pPr>
      <a:lvl3pPr marL="1181100" indent="-266700" algn="l" rtl="0" eaLnBrk="1" fontAlgn="base" hangingPunct="1">
        <a:spcBef>
          <a:spcPct val="15000"/>
        </a:spcBef>
        <a:spcAft>
          <a:spcPct val="0"/>
        </a:spcAft>
        <a:buChar char="•"/>
        <a:defRPr sz="1400">
          <a:solidFill>
            <a:srgbClr val="4D4D4D"/>
          </a:solidFill>
          <a:latin typeface="+mn-lt"/>
          <a:ea typeface="Arial" charset="0"/>
          <a:cs typeface="+mn-cs"/>
        </a:defRPr>
      </a:lvl3pPr>
      <a:lvl4pPr marL="1638300" indent="-266700" algn="l" rtl="0" eaLnBrk="1" fontAlgn="base" hangingPunct="1">
        <a:spcBef>
          <a:spcPct val="15000"/>
        </a:spcBef>
        <a:spcAft>
          <a:spcPct val="0"/>
        </a:spcAft>
        <a:buChar char="•"/>
        <a:defRPr sz="1400">
          <a:solidFill>
            <a:srgbClr val="4D4D4D"/>
          </a:solidFill>
          <a:latin typeface="+mn-lt"/>
          <a:ea typeface="Arial" charset="0"/>
          <a:cs typeface="+mn-cs"/>
        </a:defRPr>
      </a:lvl4pPr>
      <a:lvl5pPr marL="2095500" indent="-266700" algn="l" rtl="0" eaLnBrk="1" fontAlgn="base" hangingPunct="1">
        <a:spcBef>
          <a:spcPct val="15000"/>
        </a:spcBef>
        <a:spcAft>
          <a:spcPct val="0"/>
        </a:spcAft>
        <a:buChar char="•"/>
        <a:defRPr sz="1400">
          <a:solidFill>
            <a:srgbClr val="4D4D4D"/>
          </a:solidFill>
          <a:latin typeface="+mn-lt"/>
          <a:ea typeface="Arial" charset="0"/>
          <a:cs typeface="+mn-cs"/>
        </a:defRPr>
      </a:lvl5pPr>
      <a:lvl6pPr marL="2552700" indent="-266700" algn="l" rtl="0" eaLnBrk="1" fontAlgn="base" hangingPunct="1">
        <a:spcBef>
          <a:spcPct val="50000"/>
        </a:spcBef>
        <a:spcAft>
          <a:spcPct val="0"/>
        </a:spcAft>
        <a:buFont typeface="Arial Unicode MS" pitchFamily="34" charset="-128"/>
        <a:defRPr sz="1400">
          <a:solidFill>
            <a:schemeClr val="tx1"/>
          </a:solidFill>
          <a:latin typeface="+mn-lt"/>
          <a:cs typeface="+mn-cs"/>
        </a:defRPr>
      </a:lvl6pPr>
      <a:lvl7pPr marL="3009900" indent="-266700" algn="l" rtl="0" eaLnBrk="1" fontAlgn="base" hangingPunct="1">
        <a:spcBef>
          <a:spcPct val="50000"/>
        </a:spcBef>
        <a:spcAft>
          <a:spcPct val="0"/>
        </a:spcAft>
        <a:buFont typeface="Arial Unicode MS" pitchFamily="34" charset="-128"/>
        <a:defRPr sz="1400">
          <a:solidFill>
            <a:schemeClr val="tx1"/>
          </a:solidFill>
          <a:latin typeface="+mn-lt"/>
          <a:cs typeface="+mn-cs"/>
        </a:defRPr>
      </a:lvl7pPr>
      <a:lvl8pPr marL="3467100" indent="-266700" algn="l" rtl="0" eaLnBrk="1" fontAlgn="base" hangingPunct="1">
        <a:spcBef>
          <a:spcPct val="50000"/>
        </a:spcBef>
        <a:spcAft>
          <a:spcPct val="0"/>
        </a:spcAft>
        <a:buFont typeface="Arial Unicode MS" pitchFamily="34" charset="-128"/>
        <a:defRPr sz="1400">
          <a:solidFill>
            <a:schemeClr val="tx1"/>
          </a:solidFill>
          <a:latin typeface="+mn-lt"/>
          <a:cs typeface="+mn-cs"/>
        </a:defRPr>
      </a:lvl8pPr>
      <a:lvl9pPr marL="3924300" indent="-266700" algn="l" rtl="0" eaLnBrk="1" fontAlgn="base" hangingPunct="1">
        <a:spcBef>
          <a:spcPct val="50000"/>
        </a:spcBef>
        <a:spcAft>
          <a:spcPct val="0"/>
        </a:spcAft>
        <a:buFont typeface="Arial Unicode MS" pitchFamily="34" charset="-128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hyperlink" Target="Models%20and%20Videos%20-%20Section%203/EncoderRead-d.vsm" TargetMode="External"/><Relationship Id="rId4" Type="http://schemas.openxmlformats.org/officeDocument/2006/relationships/hyperlink" Target="Models%20and%20Videos%20-%20Section%203/EncoderRead.vsm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tairhyperworks.com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151847" y="1852950"/>
            <a:ext cx="421999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VisSim EMBEDDED</a:t>
            </a:r>
          </a:p>
          <a:p>
            <a:endParaRPr lang="en-US" dirty="0" smtClean="0"/>
          </a:p>
          <a:p>
            <a:r>
              <a:rPr lang="en-US" sz="1700" dirty="0" smtClean="0"/>
              <a:t>Encoder Basics</a:t>
            </a:r>
            <a:endParaRPr lang="en-US" sz="1700" dirty="0"/>
          </a:p>
          <a:p>
            <a:endParaRPr lang="en-US" dirty="0" smtClean="0"/>
          </a:p>
          <a:p>
            <a:r>
              <a:rPr lang="en-US" sz="1200" dirty="0" smtClean="0"/>
              <a:t>Use VisSim EMBEDDED to read </a:t>
            </a:r>
            <a:r>
              <a:rPr lang="en-US" sz="1200" dirty="0"/>
              <a:t>a US Digital S4T quadrature encoder connected to a Texas Instrument F28069M </a:t>
            </a:r>
            <a:r>
              <a:rPr lang="en-US" sz="1200" dirty="0" err="1"/>
              <a:t>LaunchPad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91540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93089"/>
            <a:ext cx="7344888" cy="511175"/>
          </a:xfrm>
        </p:spPr>
        <p:txBody>
          <a:bodyPr/>
          <a:lstStyle/>
          <a:p>
            <a:r>
              <a:rPr lang="en-US" dirty="0" smtClean="0"/>
              <a:t>Encoder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0FE718-0591-47EC-ADCB-797EE1BD66F7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141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17209" y="1004264"/>
            <a:ext cx="81695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The F28069M LaunchPad board has two incremental quadrature encoder peripherals that manage the encoder count value and reset the count value each time an “index pulse” occurs. </a:t>
            </a:r>
          </a:p>
          <a:p>
            <a:endParaRPr lang="en-US" sz="1400" dirty="0" smtClean="0"/>
          </a:p>
          <a:p>
            <a:r>
              <a:rPr lang="en-US" sz="1400" dirty="0" smtClean="0"/>
              <a:t>The F28069M LaunchPad encoder connections are shown below: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5818" t="43062" r="17273" b="21829"/>
          <a:stretch/>
        </p:blipFill>
        <p:spPr>
          <a:xfrm>
            <a:off x="3546763" y="2133600"/>
            <a:ext cx="2050473" cy="2909456"/>
          </a:xfrm>
          <a:prstGeom prst="rect">
            <a:avLst/>
          </a:prstGeom>
        </p:spPr>
      </p:pic>
      <p:sp>
        <p:nvSpPr>
          <p:cNvPr id="8" name="Oval Callout 7"/>
          <p:cNvSpPr/>
          <p:nvPr/>
        </p:nvSpPr>
        <p:spPr>
          <a:xfrm>
            <a:off x="4682835" y="4460899"/>
            <a:ext cx="775855" cy="582157"/>
          </a:xfrm>
          <a:prstGeom prst="wedgeEllipseCallout">
            <a:avLst>
              <a:gd name="adj1" fmla="val 577"/>
              <a:gd name="adj2" fmla="val 120175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947159" y="2827907"/>
            <a:ext cx="273964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 square </a:t>
            </a:r>
            <a:r>
              <a:rPr lang="en-US" sz="1400" dirty="0" smtClean="0"/>
              <a:t>pin (leftmost), </a:t>
            </a:r>
            <a:r>
              <a:rPr lang="en-US" sz="1400" dirty="0"/>
              <a:t>labeled EP1A, is the Channel A signal.  Moving </a:t>
            </a:r>
            <a:r>
              <a:rPr lang="en-US" sz="1400" dirty="0" smtClean="0"/>
              <a:t>rightward, </a:t>
            </a:r>
            <a:r>
              <a:rPr lang="en-US" sz="1400" dirty="0"/>
              <a:t>the second pin, labeled EP1B, is the channel b signal, the third pin, labeled EP1I,  is the index signal, the fourth pin is the 5 volt power signal, and the fifth pin is the ground signal.  </a:t>
            </a:r>
          </a:p>
        </p:txBody>
      </p:sp>
      <p:sp>
        <p:nvSpPr>
          <p:cNvPr id="10" name="Oval Callout 9"/>
          <p:cNvSpPr/>
          <p:nvPr/>
        </p:nvSpPr>
        <p:spPr>
          <a:xfrm>
            <a:off x="3962394" y="4433184"/>
            <a:ext cx="775855" cy="582157"/>
          </a:xfrm>
          <a:prstGeom prst="wedgeEllipseCallout">
            <a:avLst>
              <a:gd name="adj1" fmla="val 577"/>
              <a:gd name="adj2" fmla="val 120175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34660" y="5486814"/>
            <a:ext cx="19373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Encoder 2  Connection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70762" y="5486814"/>
            <a:ext cx="193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Encoder 1  Connection (pin 1 is leftmost </a:t>
            </a:r>
            <a:r>
              <a:rPr lang="en-US" sz="1400" dirty="0" smtClean="0"/>
              <a:t>rectangular pin</a:t>
            </a:r>
            <a:r>
              <a:rPr lang="en-US" sz="14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6418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93089"/>
            <a:ext cx="7344888" cy="511175"/>
          </a:xfrm>
        </p:spPr>
        <p:txBody>
          <a:bodyPr/>
          <a:lstStyle/>
          <a:p>
            <a:r>
              <a:rPr lang="en-US" dirty="0" smtClean="0"/>
              <a:t>Encoder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0FE718-0591-47EC-ADCB-797EE1BD66F7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141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17209" y="1004264"/>
            <a:ext cx="8169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Quadrature encoders measure rotational angle and direction by counting discrete “pulses”. </a:t>
            </a:r>
          </a:p>
        </p:txBody>
      </p:sp>
      <p:pic>
        <p:nvPicPr>
          <p:cNvPr id="7" name="Picture 6"/>
          <p:cNvPicPr/>
          <p:nvPr/>
        </p:nvPicPr>
        <p:blipFill rotWithShape="1">
          <a:blip r:embed="rId2" cstate="print"/>
          <a:srcRect l="26523" t="30746" r="29254" b="50577"/>
          <a:stretch/>
        </p:blipFill>
        <p:spPr bwMode="auto">
          <a:xfrm>
            <a:off x="5237322" y="1497352"/>
            <a:ext cx="3449478" cy="11045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33193" y="1882814"/>
            <a:ext cx="1937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QEPA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31845" y="2294158"/>
            <a:ext cx="1937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QEPB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04112" y="2681834"/>
            <a:ext cx="1937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Time</a:t>
            </a:r>
          </a:p>
        </p:txBody>
      </p:sp>
      <p:sp>
        <p:nvSpPr>
          <p:cNvPr id="2" name="Right Arrow 1"/>
          <p:cNvSpPr/>
          <p:nvPr/>
        </p:nvSpPr>
        <p:spPr>
          <a:xfrm>
            <a:off x="7265727" y="2819538"/>
            <a:ext cx="891473" cy="624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93161" y="1909437"/>
            <a:ext cx="371492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As </a:t>
            </a:r>
            <a:r>
              <a:rPr lang="en-US" sz="1400" dirty="0"/>
              <a:t>a quadrature encoder rotates, two square wave signals are generated, QEPA and QEPB.  </a:t>
            </a:r>
            <a:endParaRPr lang="en-US" sz="1400" dirty="0" smtClean="0"/>
          </a:p>
          <a:p>
            <a:endParaRPr lang="en-US" sz="1400" dirty="0"/>
          </a:p>
          <a:p>
            <a:r>
              <a:rPr lang="en-US" sz="1400" dirty="0" smtClean="0"/>
              <a:t>CPR = # square wave Cycles Per Revolution of the encoder. </a:t>
            </a:r>
          </a:p>
          <a:p>
            <a:endParaRPr lang="en-US" sz="1400" dirty="0"/>
          </a:p>
          <a:p>
            <a:r>
              <a:rPr lang="en-US" sz="1400" dirty="0" smtClean="0"/>
              <a:t>4 transitions per Cycle</a:t>
            </a:r>
          </a:p>
          <a:p>
            <a:endParaRPr lang="en-US" sz="1400" dirty="0"/>
          </a:p>
          <a:p>
            <a:r>
              <a:rPr lang="en-US" sz="1400" dirty="0" smtClean="0"/>
              <a:t>PPR = Pulses Per Revolution = 4 * CPR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5593416" y="2626104"/>
            <a:ext cx="1" cy="914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632570" y="2993627"/>
            <a:ext cx="84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1 Cycle</a:t>
            </a:r>
          </a:p>
        </p:txBody>
      </p:sp>
      <p:sp>
        <p:nvSpPr>
          <p:cNvPr id="16" name="Right Arrow 15"/>
          <p:cNvSpPr/>
          <p:nvPr/>
        </p:nvSpPr>
        <p:spPr>
          <a:xfrm>
            <a:off x="5629359" y="3251734"/>
            <a:ext cx="891473" cy="624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593161" y="4753602"/>
            <a:ext cx="80936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Our encoder is a 256 CPR, so PPR = 4*256 = 1024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6555016" y="2632848"/>
            <a:ext cx="1" cy="914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801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93089"/>
            <a:ext cx="7344888" cy="511175"/>
          </a:xfrm>
        </p:spPr>
        <p:txBody>
          <a:bodyPr/>
          <a:lstStyle/>
          <a:p>
            <a:r>
              <a:rPr lang="en-US" dirty="0" smtClean="0"/>
              <a:t>Types of Encoders</a:t>
            </a:r>
            <a:endParaRPr lang="en-US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0FE718-0591-47EC-ADCB-797EE1BD66F7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141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17209" y="1004264"/>
            <a:ext cx="8169591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Quadrature encoders measure rotational angle and direction by counting discrete “ticks”.  Typically, an encoder will have between 256 to 4000 ticks per revolution.</a:t>
            </a:r>
          </a:p>
          <a:p>
            <a:endParaRPr lang="en-US" sz="1400" dirty="0"/>
          </a:p>
          <a:p>
            <a:r>
              <a:rPr lang="en-US" sz="1400" dirty="0" smtClean="0"/>
              <a:t> There are two types of encoders: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Incremental</a:t>
            </a:r>
            <a:r>
              <a:rPr lang="en-US" sz="1400" dirty="0" smtClean="0"/>
              <a:t>:  Although this type of encoder begins counting “ticks” at power up, it’s information is not accurate until an “index pulse”  occurs.  The “index pulse” occurs 1x/revolution. At power up, an incremental encoder must initially be rotated until the “index pulse” occurs before its angle data can be used. </a:t>
            </a:r>
          </a:p>
          <a:p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Absolute</a:t>
            </a:r>
            <a:r>
              <a:rPr lang="en-US" sz="1400" dirty="0" smtClean="0"/>
              <a:t>:  This type of encoder begins counting “ticks” at power up and provides accurate angle data immediately.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r>
              <a:rPr lang="en-US" sz="1400" dirty="0" smtClean="0"/>
              <a:t>Encoders have 5 electrical connections: +5v, ground, A, B, index pulse</a:t>
            </a:r>
          </a:p>
          <a:p>
            <a:endParaRPr lang="en-US" sz="1400" dirty="0"/>
          </a:p>
          <a:p>
            <a:r>
              <a:rPr lang="en-US" sz="1400" dirty="0" smtClean="0"/>
              <a:t>The A and B outputs consist of discrete values, 1 or 0, and are out of phase by 90 degrees, hence they are called quadrature.  this allows the direction of rotation to be determined:</a:t>
            </a:r>
          </a:p>
          <a:p>
            <a:endParaRPr lang="en-US" sz="1400" dirty="0" smtClean="0"/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/>
          <a:srcRect l="19697" t="30746" r="29254" b="44206"/>
          <a:stretch/>
        </p:blipFill>
        <p:spPr bwMode="auto">
          <a:xfrm>
            <a:off x="2826326" y="4974582"/>
            <a:ext cx="3034147" cy="928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8063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/>
          <p:nvPr/>
        </p:nvPicPr>
        <p:blipFill rotWithShape="1">
          <a:blip r:embed="rId2"/>
          <a:srcRect l="17842" t="72670" r="42628" b="14046"/>
          <a:stretch/>
        </p:blipFill>
        <p:spPr bwMode="auto">
          <a:xfrm>
            <a:off x="2289783" y="2412970"/>
            <a:ext cx="4767580" cy="8763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93089"/>
            <a:ext cx="7344888" cy="511175"/>
          </a:xfrm>
        </p:spPr>
        <p:txBody>
          <a:bodyPr/>
          <a:lstStyle/>
          <a:p>
            <a:r>
              <a:rPr lang="en-US" dirty="0" smtClean="0"/>
              <a:t>Index Pulse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0FE718-0591-47EC-ADCB-797EE1BD66F7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141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17209" y="1004264"/>
            <a:ext cx="81695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 VisSim model to detect the “index pulse” is presented below, In this model, the “index pulse” is named “</a:t>
            </a:r>
            <a:r>
              <a:rPr lang="en-US" sz="1400" dirty="0" err="1" smtClean="0"/>
              <a:t>EncoderIndexHasOccured</a:t>
            </a:r>
            <a:r>
              <a:rPr lang="en-US" sz="1400" dirty="0" smtClean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67278" y="1752166"/>
            <a:ext cx="30195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When bit 2 of QEPSTS = 1, the “</a:t>
            </a:r>
            <a:r>
              <a:rPr lang="en-US" sz="1400" dirty="0" err="1" smtClean="0"/>
              <a:t>EncoderIndexHasOccured</a:t>
            </a:r>
            <a:r>
              <a:rPr lang="en-US" sz="1400" dirty="0" smtClean="0"/>
              <a:t>” discrete is set to 1 and remains there.</a:t>
            </a:r>
          </a:p>
        </p:txBody>
      </p:sp>
      <p:sp>
        <p:nvSpPr>
          <p:cNvPr id="10" name="Oval Callout 9"/>
          <p:cNvSpPr/>
          <p:nvPr/>
        </p:nvSpPr>
        <p:spPr>
          <a:xfrm>
            <a:off x="2539165" y="2758031"/>
            <a:ext cx="1256981" cy="326847"/>
          </a:xfrm>
          <a:prstGeom prst="wedgeEllipseCallout">
            <a:avLst>
              <a:gd name="adj1" fmla="val -80640"/>
              <a:gd name="adj2" fmla="val 163373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167655" y="3512182"/>
            <a:ext cx="19373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QEPSTS is the quadrature encoder status register</a:t>
            </a:r>
          </a:p>
        </p:txBody>
      </p:sp>
      <p:pic>
        <p:nvPicPr>
          <p:cNvPr id="15" name="Picture 14"/>
          <p:cNvPicPr/>
          <p:nvPr/>
        </p:nvPicPr>
        <p:blipFill>
          <a:blip r:embed="rId3"/>
          <a:stretch>
            <a:fillRect/>
          </a:stretch>
        </p:blipFill>
        <p:spPr>
          <a:xfrm>
            <a:off x="1194710" y="3519961"/>
            <a:ext cx="1972945" cy="1514475"/>
          </a:xfrm>
          <a:prstGeom prst="rect">
            <a:avLst/>
          </a:prstGeom>
        </p:spPr>
      </p:pic>
      <p:sp>
        <p:nvSpPr>
          <p:cNvPr id="16" name="Oval Callout 15"/>
          <p:cNvSpPr/>
          <p:nvPr/>
        </p:nvSpPr>
        <p:spPr>
          <a:xfrm>
            <a:off x="3734374" y="2659061"/>
            <a:ext cx="1156281" cy="340184"/>
          </a:xfrm>
          <a:prstGeom prst="wedgeEllipseCallout">
            <a:avLst>
              <a:gd name="adj1" fmla="val 117584"/>
              <a:gd name="adj2" fmla="val -270251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4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752" t="10745" r="59936" b="61711"/>
          <a:stretch/>
        </p:blipFill>
        <p:spPr bwMode="auto">
          <a:xfrm>
            <a:off x="517209" y="1249854"/>
            <a:ext cx="3624389" cy="19283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93089"/>
            <a:ext cx="7344888" cy="511175"/>
          </a:xfrm>
        </p:spPr>
        <p:txBody>
          <a:bodyPr/>
          <a:lstStyle/>
          <a:p>
            <a:r>
              <a:rPr lang="en-US" dirty="0" smtClean="0"/>
              <a:t>Encoder – Test Model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0FE718-0591-47EC-ADCB-797EE1BD66F7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141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57200" y="965021"/>
            <a:ext cx="8135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 following model is used on an 8 pole </a:t>
            </a:r>
            <a:r>
              <a:rPr lang="en-US" sz="1400" dirty="0" smtClean="0"/>
              <a:t>PMSM.  It detects the “Index pulse” and measures the electrical and mechanical angles.  “Time Step” = .0001 sec.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0684" t="19535" r="30876" b="27916"/>
          <a:stretch/>
        </p:blipFill>
        <p:spPr bwMode="auto">
          <a:xfrm>
            <a:off x="1613089" y="3178171"/>
            <a:ext cx="6733129" cy="331100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Oval Callout 9"/>
          <p:cNvSpPr/>
          <p:nvPr/>
        </p:nvSpPr>
        <p:spPr>
          <a:xfrm>
            <a:off x="706619" y="1823216"/>
            <a:ext cx="1444591" cy="624196"/>
          </a:xfrm>
          <a:prstGeom prst="wedgeEllipseCallout">
            <a:avLst>
              <a:gd name="adj1" fmla="val 40227"/>
              <a:gd name="adj2" fmla="val 17735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26687" y="4928364"/>
            <a:ext cx="242263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“</a:t>
            </a:r>
            <a:r>
              <a:rPr lang="en-US" sz="1100" dirty="0" err="1" smtClean="0"/>
              <a:t>AngleElectricalNormalized</a:t>
            </a:r>
            <a:r>
              <a:rPr lang="en-US" sz="1100" dirty="0" smtClean="0"/>
              <a:t>” = normalized (</a:t>
            </a:r>
            <a:r>
              <a:rPr lang="en-US" sz="1100" dirty="0"/>
              <a:t>0-1 = 0-360 degrees</a:t>
            </a:r>
            <a:r>
              <a:rPr lang="en-US" sz="1100" dirty="0" smtClean="0"/>
              <a:t>) electrical angle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64297" y="3371933"/>
            <a:ext cx="15247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 = “</a:t>
            </a:r>
            <a:r>
              <a:rPr lang="en-US" sz="1100" dirty="0"/>
              <a:t>Index Pulse</a:t>
            </a:r>
            <a:r>
              <a:rPr lang="en-US" sz="1100" dirty="0" smtClean="0"/>
              <a:t>”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6545442" y="5699390"/>
            <a:ext cx="251329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“</a:t>
            </a:r>
            <a:r>
              <a:rPr lang="en-US" sz="1100" dirty="0" err="1" smtClean="0"/>
              <a:t>AngleMechanicalNormalized</a:t>
            </a:r>
            <a:r>
              <a:rPr lang="en-US" sz="1100" dirty="0" smtClean="0"/>
              <a:t>” = normalized (0-1 = 0-360 degrees) mechanical angle </a:t>
            </a:r>
          </a:p>
        </p:txBody>
      </p:sp>
    </p:spTree>
    <p:extLst>
      <p:ext uri="{BB962C8B-B14F-4D97-AF65-F5344CB8AC3E}">
        <p14:creationId xmlns:p14="http://schemas.microsoft.com/office/powerpoint/2010/main" val="404371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93089"/>
            <a:ext cx="7344888" cy="511175"/>
          </a:xfrm>
        </p:spPr>
        <p:txBody>
          <a:bodyPr/>
          <a:lstStyle/>
          <a:p>
            <a:r>
              <a:rPr lang="en-US" dirty="0" smtClean="0"/>
              <a:t>Encoder – TI Peripheral Block &amp; Results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0FE718-0591-47EC-ADCB-797EE1BD66F7}" type="slidenum">
              <a:rPr lang="it-IT" smtClean="0"/>
              <a:pPr/>
              <a:t>7</a:t>
            </a:fld>
            <a:endParaRPr lang="it-IT"/>
          </a:p>
        </p:txBody>
      </p:sp>
      <p:sp>
        <p:nvSpPr>
          <p:cNvPr id="141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17210" y="1004264"/>
            <a:ext cx="253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The </a:t>
            </a:r>
            <a:r>
              <a:rPr lang="en-US" sz="1400" dirty="0" err="1" smtClean="0"/>
              <a:t>eQEP</a:t>
            </a:r>
            <a:r>
              <a:rPr lang="en-US" sz="1400" dirty="0" smtClean="0"/>
              <a:t> Properties are presented below:</a:t>
            </a:r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517210" y="1515439"/>
            <a:ext cx="3028950" cy="40290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19552" t="15433" r="40705" b="50380"/>
          <a:stretch/>
        </p:blipFill>
        <p:spPr bwMode="auto">
          <a:xfrm>
            <a:off x="3637052" y="1527484"/>
            <a:ext cx="5305786" cy="249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762130" y="1004264"/>
            <a:ext cx="50222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Manually turning the PMSM motor shaft produces the following time history results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7210" y="5954906"/>
            <a:ext cx="2396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4" action="ppaction://hlinkfile"/>
              </a:rPr>
              <a:t>View Source Model in VisSim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517210" y="6356350"/>
            <a:ext cx="2293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5" action="ppaction://hlinkfile"/>
              </a:rPr>
              <a:t>View Debug Model in VisSim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3080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 txBox="1">
            <a:spLocks/>
          </p:cNvSpPr>
          <p:nvPr/>
        </p:nvSpPr>
        <p:spPr>
          <a:xfrm>
            <a:off x="3377458" y="1770126"/>
            <a:ext cx="5535430" cy="2687725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ct val="0"/>
              </a:spcAft>
              <a:buFont typeface="Arial"/>
              <a:buNone/>
              <a:defRPr b="1" baseline="0">
                <a:solidFill>
                  <a:srgbClr val="4D4D4D"/>
                </a:solidFill>
                <a:latin typeface="+mn-lt"/>
                <a:ea typeface="ＭＳ Ｐゴシック" charset="0"/>
                <a:cs typeface="+mn-cs"/>
              </a:defRPr>
            </a:lvl1pPr>
            <a:lvl2pPr marL="0" indent="0" algn="l" rtl="0" eaLnBrk="1" fontAlgn="base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None/>
              <a:defRPr sz="1600">
                <a:solidFill>
                  <a:srgbClr val="4D4D4D"/>
                </a:solidFill>
                <a:latin typeface="+mn-lt"/>
                <a:ea typeface="Arial" charset="0"/>
                <a:cs typeface="+mn-cs"/>
              </a:defRPr>
            </a:lvl2pPr>
            <a:lvl3pPr marL="0" indent="0" algn="l" rtl="0" eaLnBrk="1" fontAlgn="base" hangingPunct="1">
              <a:lnSpc>
                <a:spcPct val="120000"/>
              </a:lnSpc>
              <a:spcBef>
                <a:spcPts val="800"/>
              </a:spcBef>
              <a:spcAft>
                <a:spcPct val="0"/>
              </a:spcAft>
              <a:buNone/>
              <a:defRPr sz="1200">
                <a:solidFill>
                  <a:srgbClr val="4D4D4D"/>
                </a:solidFill>
                <a:latin typeface="+mn-lt"/>
                <a:ea typeface="Arial" charset="0"/>
                <a:cs typeface="+mn-cs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ct val="0"/>
              </a:spcAft>
              <a:buNone/>
              <a:defRPr sz="1400">
                <a:solidFill>
                  <a:srgbClr val="4D4D4D"/>
                </a:solidFill>
                <a:latin typeface="+mn-lt"/>
                <a:ea typeface="Arial" charset="0"/>
                <a:cs typeface="+mn-cs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ct val="0"/>
              </a:spcAft>
              <a:buNone/>
              <a:defRPr sz="1400">
                <a:solidFill>
                  <a:srgbClr val="4D4D4D"/>
                </a:solidFill>
                <a:latin typeface="+mn-lt"/>
                <a:ea typeface="Arial" charset="0"/>
                <a:cs typeface="+mn-cs"/>
              </a:defRPr>
            </a:lvl5pPr>
            <a:lvl6pPr marL="2552700" indent="-266700" algn="l" rtl="0" eaLnBrk="1" fontAlgn="base" hangingPunct="1">
              <a:spcBef>
                <a:spcPct val="50000"/>
              </a:spcBef>
              <a:spcAft>
                <a:spcPct val="0"/>
              </a:spcAft>
              <a:buFont typeface="Arial Unicode MS" pitchFamily="34" charset="-128"/>
              <a:defRPr sz="1400">
                <a:solidFill>
                  <a:schemeClr val="tx1"/>
                </a:solidFill>
                <a:latin typeface="+mn-lt"/>
                <a:cs typeface="+mn-cs"/>
              </a:defRPr>
            </a:lvl6pPr>
            <a:lvl7pPr marL="3009900" indent="-266700" algn="l" rtl="0" eaLnBrk="1" fontAlgn="base" hangingPunct="1">
              <a:spcBef>
                <a:spcPct val="50000"/>
              </a:spcBef>
              <a:spcAft>
                <a:spcPct val="0"/>
              </a:spcAft>
              <a:buFont typeface="Arial Unicode MS" pitchFamily="34" charset="-128"/>
              <a:defRPr sz="1400">
                <a:solidFill>
                  <a:schemeClr val="tx1"/>
                </a:solidFill>
                <a:latin typeface="+mn-lt"/>
                <a:cs typeface="+mn-cs"/>
              </a:defRPr>
            </a:lvl7pPr>
            <a:lvl8pPr marL="3467100" indent="-266700" algn="l" rtl="0" eaLnBrk="1" fontAlgn="base" hangingPunct="1">
              <a:spcBef>
                <a:spcPct val="50000"/>
              </a:spcBef>
              <a:spcAft>
                <a:spcPct val="0"/>
              </a:spcAft>
              <a:buFont typeface="Arial Unicode MS" pitchFamily="34" charset="-128"/>
              <a:defRPr sz="1400">
                <a:solidFill>
                  <a:schemeClr val="tx1"/>
                </a:solidFill>
                <a:latin typeface="+mn-lt"/>
                <a:cs typeface="+mn-cs"/>
              </a:defRPr>
            </a:lvl8pPr>
            <a:lvl9pPr marL="3924300" indent="-266700" algn="l" rtl="0" eaLnBrk="1" fontAlgn="base" hangingPunct="1">
              <a:spcBef>
                <a:spcPct val="50000"/>
              </a:spcBef>
              <a:spcAft>
                <a:spcPct val="0"/>
              </a:spcAft>
              <a:buFont typeface="Arial Unicode MS" pitchFamily="34" charset="-128"/>
              <a:defRPr sz="1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lvl="0"/>
            <a:r>
              <a:rPr lang="en-US" sz="2600" dirty="0" smtClean="0"/>
              <a:t>Thank You</a:t>
            </a:r>
            <a:endParaRPr lang="en-US" sz="2600" dirty="0"/>
          </a:p>
          <a:p>
            <a:pPr>
              <a:lnSpc>
                <a:spcPct val="120000"/>
              </a:lnSpc>
              <a:defRPr/>
            </a:pPr>
            <a:endParaRPr lang="en-US" sz="1900" dirty="0"/>
          </a:p>
          <a:p>
            <a:pPr lvl="1" defTabSz="914400"/>
            <a:r>
              <a:rPr lang="en-US" sz="1700" kern="0" dirty="0" smtClean="0"/>
              <a:t>For more information please visit;</a:t>
            </a:r>
          </a:p>
          <a:p>
            <a:pPr lvl="1" defTabSz="914400"/>
            <a:r>
              <a:rPr lang="en-US" sz="1700" kern="0" dirty="0">
                <a:hlinkClick r:id="rId2"/>
              </a:rPr>
              <a:t>http://</a:t>
            </a:r>
            <a:r>
              <a:rPr lang="en-US" sz="1700" kern="0" dirty="0" smtClean="0">
                <a:hlinkClick r:id="rId2"/>
              </a:rPr>
              <a:t>www.altairhyperworks.com</a:t>
            </a:r>
            <a:endParaRPr lang="en-US" sz="1700" kern="0" dirty="0" smtClean="0"/>
          </a:p>
          <a:p>
            <a:pPr lvl="1" defTabSz="914400"/>
            <a:endParaRPr lang="en-US" sz="1700" kern="0" dirty="0" smtClean="0"/>
          </a:p>
          <a:p>
            <a:pPr lvl="1" defTabSz="914400"/>
            <a:r>
              <a:rPr lang="en-US" sz="1700" kern="0" dirty="0" smtClean="0"/>
              <a:t>Search for </a:t>
            </a:r>
            <a:r>
              <a:rPr lang="en-US" sz="1700" u="sng" kern="0" dirty="0" smtClean="0"/>
              <a:t>VisSim</a:t>
            </a:r>
            <a:r>
              <a:rPr lang="en-US" sz="1700" kern="0" dirty="0" smtClean="0"/>
              <a:t> under the </a:t>
            </a:r>
            <a:r>
              <a:rPr lang="en-US" sz="1700" u="sng" kern="0" dirty="0" smtClean="0"/>
              <a:t>Products</a:t>
            </a:r>
            <a:r>
              <a:rPr lang="en-US" sz="1700" kern="0" dirty="0" smtClean="0"/>
              <a:t> category  </a:t>
            </a:r>
            <a:endParaRPr lang="en-US" sz="1300" kern="0" dirty="0"/>
          </a:p>
        </p:txBody>
      </p:sp>
    </p:spTree>
    <p:extLst>
      <p:ext uri="{BB962C8B-B14F-4D97-AF65-F5344CB8AC3E}">
        <p14:creationId xmlns:p14="http://schemas.microsoft.com/office/powerpoint/2010/main" val="197155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tair_HyperWorks_Slides_Template PAGE">
  <a:themeElements>
    <a:clrScheme name="Altair">
      <a:dk1>
        <a:srgbClr val="4D4D4D"/>
      </a:dk1>
      <a:lt1>
        <a:sysClr val="window" lastClr="FFFFFF"/>
      </a:lt1>
      <a:dk2>
        <a:srgbClr val="AAAAAA"/>
      </a:dk2>
      <a:lt2>
        <a:srgbClr val="EEECE1"/>
      </a:lt2>
      <a:accent1>
        <a:srgbClr val="7C2A2D"/>
      </a:accent1>
      <a:accent2>
        <a:srgbClr val="67770F"/>
      </a:accent2>
      <a:accent3>
        <a:srgbClr val="197AA0"/>
      </a:accent3>
      <a:accent4>
        <a:srgbClr val="B2892D"/>
      </a:accent4>
      <a:accent5>
        <a:srgbClr val="606060"/>
      </a:accent5>
      <a:accent6>
        <a:srgbClr val="0079C2"/>
      </a:accent6>
      <a:hlink>
        <a:srgbClr val="DD2430"/>
      </a:hlink>
      <a:folHlink>
        <a:srgbClr val="DD243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tair_PD_Slid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tair_PD_Slid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tair_PD_Slid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tair_PD_Slid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tair_PD_Slid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tair_PD_Slid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tair_PD_Slid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tair_PD_Slid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tair_PD_Slid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tair_PD_Slid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tair_PD_Slid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tair_PD_Slid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ltair_HyperWorks_Slides_Template PAGE">
  <a:themeElements>
    <a:clrScheme name="Altair">
      <a:dk1>
        <a:srgbClr val="4D4D4D"/>
      </a:dk1>
      <a:lt1>
        <a:sysClr val="window" lastClr="FFFFFF"/>
      </a:lt1>
      <a:dk2>
        <a:srgbClr val="AAAAAA"/>
      </a:dk2>
      <a:lt2>
        <a:srgbClr val="EEECE1"/>
      </a:lt2>
      <a:accent1>
        <a:srgbClr val="7C2A2D"/>
      </a:accent1>
      <a:accent2>
        <a:srgbClr val="67770F"/>
      </a:accent2>
      <a:accent3>
        <a:srgbClr val="197AA0"/>
      </a:accent3>
      <a:accent4>
        <a:srgbClr val="B2892D"/>
      </a:accent4>
      <a:accent5>
        <a:srgbClr val="606060"/>
      </a:accent5>
      <a:accent6>
        <a:srgbClr val="0079C2"/>
      </a:accent6>
      <a:hlink>
        <a:srgbClr val="DD2430"/>
      </a:hlink>
      <a:folHlink>
        <a:srgbClr val="DD243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tair_PD_Slid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tair_PD_Slid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tair_PD_Slid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tair_PD_Slid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tair_PD_Slid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tair_PD_Slid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tair_PD_Slid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tair_PD_Slid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tair_PD_Slid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tair_PD_Slid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tair_PD_Slid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tair_PD_Slid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Altair_HyperWorks_Slides_Template PAGE</Template>
  <TotalTime>26321</TotalTime>
  <Words>579</Words>
  <Application>Microsoft Office PowerPoint</Application>
  <PresentationFormat>On-screen Show (4:3)</PresentationFormat>
  <Paragraphs>63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 Unicode MS</vt:lpstr>
      <vt:lpstr>ＭＳ Ｐゴシック</vt:lpstr>
      <vt:lpstr>Arial</vt:lpstr>
      <vt:lpstr>Calibri</vt:lpstr>
      <vt:lpstr>Altair_HyperWorks_Slides_Template PAGE</vt:lpstr>
      <vt:lpstr>1_Altair_HyperWorks_Slides_Template PAGE</vt:lpstr>
      <vt:lpstr>PowerPoint Presentation</vt:lpstr>
      <vt:lpstr>Encoder</vt:lpstr>
      <vt:lpstr>Encoder</vt:lpstr>
      <vt:lpstr>Types of Encoders</vt:lpstr>
      <vt:lpstr>Index Pulse</vt:lpstr>
      <vt:lpstr>Encoder – Test Model</vt:lpstr>
      <vt:lpstr>Encoder – TI Peripheral Block &amp; Results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monica</dc:creator>
  <cp:lastModifiedBy>Ric</cp:lastModifiedBy>
  <cp:revision>1875</cp:revision>
  <cp:lastPrinted>2013-01-25T11:34:31Z</cp:lastPrinted>
  <dcterms:created xsi:type="dcterms:W3CDTF">2012-12-21T13:33:19Z</dcterms:created>
  <dcterms:modified xsi:type="dcterms:W3CDTF">2015-09-18T17:37:29Z</dcterms:modified>
</cp:coreProperties>
</file>