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4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5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6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7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8.xml" ContentType="application/vnd.openxmlformats-officedocument.theme+xml"/>
  <Override PartName="/ppt/slideLayouts/slideLayout37.xml" ContentType="application/vnd.openxmlformats-officedocument.presentationml.slideLayout+xml"/>
  <Override PartName="/ppt/theme/theme9.xml" ContentType="application/vnd.openxmlformats-officedocument.theme+xml"/>
  <Override PartName="/ppt/slideLayouts/slideLayout38.xml" ContentType="application/vnd.openxmlformats-officedocument.presentationml.slideLayout+xml"/>
  <Override PartName="/ppt/theme/theme10.xml" ContentType="application/vnd.openxmlformats-officedocument.theme+xml"/>
  <Override PartName="/ppt/slideLayouts/slideLayout39.xml" ContentType="application/vnd.openxmlformats-officedocument.presentationml.slideLayout+xml"/>
  <Override PartName="/ppt/theme/theme11.xml" ContentType="application/vnd.openxmlformats-officedocument.theme+xml"/>
  <Override PartName="/ppt/slideLayouts/slideLayout40.xml" ContentType="application/vnd.openxmlformats-officedocument.presentationml.slideLayout+xml"/>
  <Override PartName="/ppt/theme/theme12.xml" ContentType="application/vnd.openxmlformats-officedocument.theme+xml"/>
  <Override PartName="/ppt/slideLayouts/slideLayout41.xml" ContentType="application/vnd.openxmlformats-officedocument.presentationml.slideLayout+xml"/>
  <Override PartName="/ppt/theme/theme13.xml" ContentType="application/vnd.openxmlformats-officedocument.theme+xml"/>
  <Override PartName="/ppt/slideLayouts/slideLayout42.xml" ContentType="application/vnd.openxmlformats-officedocument.presentationml.slideLayout+xml"/>
  <Override PartName="/ppt/theme/theme14.xml" ContentType="application/vnd.openxmlformats-officedocument.theme+xml"/>
  <Override PartName="/ppt/slideLayouts/slideLayout43.xml" ContentType="application/vnd.openxmlformats-officedocument.presentationml.slideLayout+xml"/>
  <Override PartName="/ppt/theme/theme15.xml" ContentType="application/vnd.openxmlformats-officedocument.theme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16.xml" ContentType="application/vnd.openxmlformats-officedocument.theme+xml"/>
  <Override PartName="/ppt/slideLayouts/slideLayout47.xml" ContentType="application/vnd.openxmlformats-officedocument.presentationml.slideLayout+xml"/>
  <Override PartName="/ppt/theme/theme17.xml" ContentType="application/vnd.openxmlformats-officedocument.theme+xml"/>
  <Override PartName="/ppt/slideLayouts/slideLayout48.xml" ContentType="application/vnd.openxmlformats-officedocument.presentationml.slideLayout+xml"/>
  <Override PartName="/ppt/theme/theme18.xml" ContentType="application/vnd.openxmlformats-officedocument.theme+xml"/>
  <Override PartName="/ppt/slideLayouts/slideLayout49.xml" ContentType="application/vnd.openxmlformats-officedocument.presentationml.slideLayout+xml"/>
  <Override PartName="/ppt/theme/theme19.xml" ContentType="application/vnd.openxmlformats-officedocument.theme+xml"/>
  <Override PartName="/ppt/slideLayouts/slideLayout50.xml" ContentType="application/vnd.openxmlformats-officedocument.presentationml.slideLayout+xml"/>
  <Override PartName="/ppt/theme/theme20.xml" ContentType="application/vnd.openxmlformats-officedocument.theme+xml"/>
  <Override PartName="/ppt/slideLayouts/slideLayout51.xml" ContentType="application/vnd.openxmlformats-officedocument.presentationml.slideLayout+xml"/>
  <Override PartName="/ppt/theme/theme21.xml" ContentType="application/vnd.openxmlformats-officedocument.theme+xml"/>
  <Override PartName="/ppt/slideLayouts/slideLayout52.xml" ContentType="application/vnd.openxmlformats-officedocument.presentationml.slideLayout+xml"/>
  <Override PartName="/ppt/theme/theme22.xml" ContentType="application/vnd.openxmlformats-officedocument.theme+xml"/>
  <Override PartName="/ppt/slideLayouts/slideLayout53.xml" ContentType="application/vnd.openxmlformats-officedocument.presentationml.slideLayout+xml"/>
  <Override PartName="/ppt/theme/theme23.xml" ContentType="application/vnd.openxmlformats-officedocument.theme+xml"/>
  <Override PartName="/ppt/slideLayouts/slideLayout54.xml" ContentType="application/vnd.openxmlformats-officedocument.presentationml.slideLayout+xml"/>
  <Override PartName="/ppt/theme/theme24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25.xml" ContentType="application/vnd.openxmlformats-officedocument.theme+xml"/>
  <Override PartName="/ppt/theme/theme2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8" r:id="rId1"/>
    <p:sldMasterId id="2147483683" r:id="rId2"/>
    <p:sldMasterId id="2147483688" r:id="rId3"/>
    <p:sldMasterId id="2147483693" r:id="rId4"/>
    <p:sldMasterId id="2147483698" r:id="rId5"/>
    <p:sldMasterId id="2147483741" r:id="rId6"/>
    <p:sldMasterId id="2147483751" r:id="rId7"/>
    <p:sldMasterId id="2147483764" r:id="rId8"/>
    <p:sldMasterId id="2147483711" r:id="rId9"/>
    <p:sldMasterId id="2147483705" r:id="rId10"/>
    <p:sldMasterId id="2147483703" r:id="rId11"/>
    <p:sldMasterId id="2147483707" r:id="rId12"/>
    <p:sldMasterId id="2147483709" r:id="rId13"/>
    <p:sldMasterId id="2147483739" r:id="rId14"/>
    <p:sldMasterId id="2147483756" r:id="rId15"/>
    <p:sldMasterId id="2147483762" r:id="rId16"/>
    <p:sldMasterId id="2147483674" r:id="rId17"/>
    <p:sldMasterId id="2147483728" r:id="rId18"/>
    <p:sldMasterId id="2147483676" r:id="rId19"/>
    <p:sldMasterId id="2147483678" r:id="rId20"/>
    <p:sldMasterId id="2147483746" r:id="rId21"/>
    <p:sldMasterId id="2147483748" r:id="rId22"/>
    <p:sldMasterId id="2147483758" r:id="rId23"/>
    <p:sldMasterId id="2147483760" r:id="rId24"/>
    <p:sldMasterId id="2147483730" r:id="rId25"/>
  </p:sldMasterIdLst>
  <p:notesMasterIdLst>
    <p:notesMasterId r:id="rId35"/>
  </p:notesMasterIdLst>
  <p:sldIdLst>
    <p:sldId id="486" r:id="rId26"/>
    <p:sldId id="487" r:id="rId27"/>
    <p:sldId id="488" r:id="rId28"/>
    <p:sldId id="489" r:id="rId29"/>
    <p:sldId id="490" r:id="rId30"/>
    <p:sldId id="491" r:id="rId31"/>
    <p:sldId id="492" r:id="rId32"/>
    <p:sldId id="493" r:id="rId33"/>
    <p:sldId id="494" r:id="rId34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2DD2F941-628F-44AB-9CC5-16B954D5F3AC}">
          <p14:sldIdLst>
            <p14:sldId id="486"/>
            <p14:sldId id="487"/>
            <p14:sldId id="488"/>
            <p14:sldId id="489"/>
            <p14:sldId id="490"/>
            <p14:sldId id="491"/>
            <p14:sldId id="492"/>
            <p14:sldId id="493"/>
            <p14:sldId id="49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orient="horz" pos="250">
          <p15:clr>
            <a:srgbClr val="A4A3A4"/>
          </p15:clr>
        </p15:guide>
        <p15:guide id="4" orient="horz" pos="3130">
          <p15:clr>
            <a:srgbClr val="A4A3A4"/>
          </p15:clr>
        </p15:guide>
        <p15:guide id="5" pos="5688">
          <p15:clr>
            <a:srgbClr val="A4A3A4"/>
          </p15:clr>
        </p15:guide>
        <p15:guide id="6" pos="71">
          <p15:clr>
            <a:srgbClr val="A4A3A4"/>
          </p15:clr>
        </p15:guide>
        <p15:guide id="7" pos="555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 frameSlides="1"/>
  <p:clrMru>
    <a:srgbClr val="F1C800"/>
    <a:srgbClr val="1ABACF"/>
    <a:srgbClr val="ED8018"/>
    <a:srgbClr val="8EC03F"/>
    <a:srgbClr val="00C200"/>
    <a:srgbClr val="2D9E37"/>
    <a:srgbClr val="333333"/>
    <a:srgbClr val="1A1A1A"/>
    <a:srgbClr val="FFC845"/>
    <a:srgbClr val="00A9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21657" autoAdjust="0"/>
    <p:restoredTop sz="96283" autoAdjust="0"/>
  </p:normalViewPr>
  <p:slideViewPr>
    <p:cSldViewPr snapToGrid="0" showGuides="1">
      <p:cViewPr varScale="1">
        <p:scale>
          <a:sx n="114" d="100"/>
          <a:sy n="114" d="100"/>
        </p:scale>
        <p:origin x="283" y="115"/>
      </p:cViewPr>
      <p:guideLst>
        <p:guide orient="horz" pos="1620"/>
        <p:guide pos="2880"/>
        <p:guide orient="horz" pos="250"/>
        <p:guide orient="horz" pos="3130"/>
        <p:guide pos="5688"/>
        <p:guide pos="71"/>
        <p:guide pos="555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7" d="100"/>
          <a:sy n="57" d="100"/>
        </p:scale>
        <p:origin x="2496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1.xml"/><Relationship Id="rId39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9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" Target="slides/slide8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" Target="slides/slide7.xml"/><Relationship Id="rId37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" Target="slides/slide3.xml"/><Relationship Id="rId36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" Target="slides/slide2.xml"/><Relationship Id="rId30" Type="http://schemas.openxmlformats.org/officeDocument/2006/relationships/slide" Target="slides/slide5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BDF482-F643-48CB-AD72-4E599BE218B5}" type="datetimeFigureOut">
              <a:rPr lang="en-US" smtClean="0"/>
              <a:t>6/24/2016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8CB70A-C87A-4C73-9D8B-C3EDC76F46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0965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6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/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200024" y="408778"/>
            <a:ext cx="8651889" cy="3335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8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200024" y="4695969"/>
            <a:ext cx="1568029" cy="3332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7C98B30C-4821-42FA-A3B1-F97E759270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0025" y="940576"/>
            <a:ext cx="8651888" cy="35580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76648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/Content/Graphic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200024" y="5305569"/>
            <a:ext cx="1568029" cy="3332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7C98B30C-4821-42FA-A3B1-F97E759270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200025" y="940125"/>
            <a:ext cx="4749662" cy="3553638"/>
          </a:xfr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/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5213363" y="940125"/>
            <a:ext cx="3638550" cy="3553638"/>
          </a:xfrm>
        </p:spPr>
        <p:txBody>
          <a:bodyPr/>
          <a:lstStyle/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91979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200024" y="5356369"/>
            <a:ext cx="1568029" cy="3332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7C98B30C-4821-42FA-A3B1-F97E7592706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1857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/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200024" y="408778"/>
            <a:ext cx="8651889" cy="3335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8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200024" y="5322502"/>
            <a:ext cx="1568029" cy="3332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7C98B30C-4821-42FA-A3B1-F97E759270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0025" y="940576"/>
            <a:ext cx="8651888" cy="35580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67874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/Content/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200025" y="940125"/>
            <a:ext cx="4762500" cy="355852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5213363" y="940125"/>
            <a:ext cx="3638550" cy="3567867"/>
          </a:xfrm>
        </p:spPr>
        <p:txBody>
          <a:bodyPr/>
          <a:lstStyle/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12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200024" y="5347902"/>
            <a:ext cx="1568029" cy="3332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7C98B30C-4821-42FA-A3B1-F97E7592706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57878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/Content/Graphic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200024" y="5314035"/>
            <a:ext cx="1568029" cy="3332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7C98B30C-4821-42FA-A3B1-F97E759270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200025" y="940125"/>
            <a:ext cx="4749662" cy="3553638"/>
          </a:xfr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/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5213363" y="940125"/>
            <a:ext cx="3638550" cy="3553638"/>
          </a:xfrm>
        </p:spPr>
        <p:txBody>
          <a:bodyPr/>
          <a:lstStyle/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37887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200024" y="5398702"/>
            <a:ext cx="1568029" cy="3332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7C98B30C-4821-42FA-A3B1-F97E7592706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19494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/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200024" y="408778"/>
            <a:ext cx="8651889" cy="3335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8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200024" y="5407169"/>
            <a:ext cx="1568029" cy="3332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7C98B30C-4821-42FA-A3B1-F97E759270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0025" y="940576"/>
            <a:ext cx="8651888" cy="35580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88128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/Content/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200025" y="940125"/>
            <a:ext cx="4762500" cy="355852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5213363" y="940125"/>
            <a:ext cx="3638550" cy="3567867"/>
          </a:xfrm>
        </p:spPr>
        <p:txBody>
          <a:bodyPr/>
          <a:lstStyle/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12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200024" y="5457969"/>
            <a:ext cx="1568029" cy="3332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7C98B30C-4821-42FA-A3B1-F97E7592706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57122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/Content/Graphic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200024" y="5449502"/>
            <a:ext cx="1568029" cy="3332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7C98B30C-4821-42FA-A3B1-F97E759270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200025" y="940125"/>
            <a:ext cx="4749662" cy="3553638"/>
          </a:xfr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/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5213363" y="940125"/>
            <a:ext cx="3638550" cy="3553638"/>
          </a:xfrm>
        </p:spPr>
        <p:txBody>
          <a:bodyPr/>
          <a:lstStyle/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85402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200024" y="5457969"/>
            <a:ext cx="1568029" cy="3332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7C98B30C-4821-42FA-A3B1-F97E7592706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62204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/Content/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200025" y="940125"/>
            <a:ext cx="4762500" cy="355852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5213363" y="940125"/>
            <a:ext cx="3638550" cy="3567867"/>
          </a:xfrm>
        </p:spPr>
        <p:txBody>
          <a:bodyPr/>
          <a:lstStyle/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12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200024" y="4695969"/>
            <a:ext cx="1568029" cy="3332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7C98B30C-4821-42FA-A3B1-F97E7592706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309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/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200024" y="408778"/>
            <a:ext cx="8651889" cy="3335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8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200024" y="5398702"/>
            <a:ext cx="1568029" cy="3332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7C98B30C-4821-42FA-A3B1-F97E759270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0025" y="940576"/>
            <a:ext cx="8651888" cy="35580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8298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/Content/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200025" y="940125"/>
            <a:ext cx="4762500" cy="355852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5213363" y="940125"/>
            <a:ext cx="3638550" cy="3567867"/>
          </a:xfrm>
        </p:spPr>
        <p:txBody>
          <a:bodyPr/>
          <a:lstStyle/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12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200024" y="5356369"/>
            <a:ext cx="1568029" cy="3332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7C98B30C-4821-42FA-A3B1-F97E7592706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82316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/Content/Graphic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200024" y="5483369"/>
            <a:ext cx="1568029" cy="3332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7C98B30C-4821-42FA-A3B1-F97E759270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200025" y="940125"/>
            <a:ext cx="4749662" cy="3553638"/>
          </a:xfr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/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5213363" y="940125"/>
            <a:ext cx="3638550" cy="3553638"/>
          </a:xfrm>
        </p:spPr>
        <p:txBody>
          <a:bodyPr/>
          <a:lstStyle/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67171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200024" y="5322503"/>
            <a:ext cx="1568029" cy="3332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7C98B30C-4821-42FA-A3B1-F97E7592706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00026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/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200024" y="408778"/>
            <a:ext cx="8651889" cy="3335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8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200024" y="5407169"/>
            <a:ext cx="1568029" cy="3332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7C98B30C-4821-42FA-A3B1-F97E759270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0025" y="940576"/>
            <a:ext cx="8651888" cy="35580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48490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/Content/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200025" y="940125"/>
            <a:ext cx="4762500" cy="355852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5213363" y="940125"/>
            <a:ext cx="3638550" cy="3567867"/>
          </a:xfrm>
        </p:spPr>
        <p:txBody>
          <a:bodyPr/>
          <a:lstStyle/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12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200024" y="5457969"/>
            <a:ext cx="1568029" cy="3332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7C98B30C-4821-42FA-A3B1-F97E7592706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6468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/Content/Graphic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200024" y="5449502"/>
            <a:ext cx="1568029" cy="3332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7C98B30C-4821-42FA-A3B1-F97E759270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200025" y="940125"/>
            <a:ext cx="4749662" cy="3553638"/>
          </a:xfr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/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5213363" y="940125"/>
            <a:ext cx="3638550" cy="3553638"/>
          </a:xfrm>
        </p:spPr>
        <p:txBody>
          <a:bodyPr/>
          <a:lstStyle/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32229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200024" y="5457969"/>
            <a:ext cx="1568029" cy="3332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7C98B30C-4821-42FA-A3B1-F97E7592706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98971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/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200024" y="408778"/>
            <a:ext cx="8651889" cy="3335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8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200024" y="5407169"/>
            <a:ext cx="1568029" cy="3332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7C98B30C-4821-42FA-A3B1-F97E759270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0025" y="940576"/>
            <a:ext cx="8651888" cy="35580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4096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/Content/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200025" y="940125"/>
            <a:ext cx="4762500" cy="355852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5213363" y="940125"/>
            <a:ext cx="3638550" cy="3567867"/>
          </a:xfrm>
        </p:spPr>
        <p:txBody>
          <a:bodyPr/>
          <a:lstStyle/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12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200024" y="5457969"/>
            <a:ext cx="1568029" cy="3332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7C98B30C-4821-42FA-A3B1-F97E7592706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42074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/Content/Graphic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200024" y="4695969"/>
            <a:ext cx="1568029" cy="3332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7C98B30C-4821-42FA-A3B1-F97E759270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200025" y="940125"/>
            <a:ext cx="4749662" cy="3553638"/>
          </a:xfr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/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5213363" y="940125"/>
            <a:ext cx="3638550" cy="3553638"/>
          </a:xfrm>
        </p:spPr>
        <p:txBody>
          <a:bodyPr/>
          <a:lstStyle/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20916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/Content/Graphic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200024" y="5449502"/>
            <a:ext cx="1568029" cy="3332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7C98B30C-4821-42FA-A3B1-F97E759270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200025" y="940125"/>
            <a:ext cx="4749662" cy="3553638"/>
          </a:xfr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/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5213363" y="940125"/>
            <a:ext cx="3638550" cy="3553638"/>
          </a:xfrm>
        </p:spPr>
        <p:txBody>
          <a:bodyPr/>
          <a:lstStyle/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54568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200024" y="5457969"/>
            <a:ext cx="1568029" cy="3332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7C98B30C-4821-42FA-A3B1-F97E7592706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00997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/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200024" y="408778"/>
            <a:ext cx="8651889" cy="3335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8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200024" y="5407169"/>
            <a:ext cx="1568029" cy="3332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7C98B30C-4821-42FA-A3B1-F97E759270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0025" y="940576"/>
            <a:ext cx="8651888" cy="35580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38525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/Content/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200025" y="940125"/>
            <a:ext cx="4762500" cy="355852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5213363" y="940125"/>
            <a:ext cx="3638550" cy="3567867"/>
          </a:xfrm>
        </p:spPr>
        <p:txBody>
          <a:bodyPr/>
          <a:lstStyle/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12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200024" y="5457969"/>
            <a:ext cx="1568029" cy="3332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7C98B30C-4821-42FA-A3B1-F97E7592706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21949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/Content/Graphic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200024" y="5449502"/>
            <a:ext cx="1568029" cy="3332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7C98B30C-4821-42FA-A3B1-F97E759270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200025" y="940125"/>
            <a:ext cx="4749662" cy="3553638"/>
          </a:xfr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/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5213363" y="940125"/>
            <a:ext cx="3638550" cy="3553638"/>
          </a:xfrm>
        </p:spPr>
        <p:txBody>
          <a:bodyPr/>
          <a:lstStyle/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39212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200024" y="5457969"/>
            <a:ext cx="1568029" cy="3332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7C98B30C-4821-42FA-A3B1-F97E7592706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04695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terior Slide – Altai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1" y="369817"/>
            <a:ext cx="6640513" cy="383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marL="0" marR="0" indent="0" algn="l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500">
                <a:solidFill>
                  <a:srgbClr val="DD2430"/>
                </a:solidFill>
              </a:defRPr>
            </a:lvl1pPr>
          </a:lstStyle>
          <a:p>
            <a:r>
              <a:rPr kumimoji="0" lang="en-US" sz="1650" b="1" i="0" u="none" strike="noStrike" kern="0" cap="none" spc="0" normalizeH="0" baseline="0" noProof="0" smtClean="0">
                <a:ln>
                  <a:noFill/>
                </a:ln>
                <a:solidFill>
                  <a:srgbClr val="DD2430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rPr>
              <a:t>Click to edit Master title style</a:t>
            </a:r>
            <a:endParaRPr lang="en-US" sz="1650" dirty="0">
              <a:solidFill>
                <a:srgbClr val="DD2430"/>
              </a:solidFill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457200" y="758736"/>
            <a:ext cx="8320088" cy="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 Placehold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" y="1025455"/>
            <a:ext cx="8346907" cy="3643442"/>
          </a:xfrm>
          <a:prstGeom prst="rect">
            <a:avLst/>
          </a:prstGeom>
        </p:spPr>
        <p:txBody>
          <a:bodyPr vert="horz"/>
          <a:lstStyle>
            <a:lvl1pPr marL="214313" marR="0" indent="-214313" algn="l" defTabSz="3429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>
                <a:solidFill>
                  <a:srgbClr val="0D0D0D"/>
                </a:solidFill>
              </a:defRPr>
            </a:lvl1pPr>
            <a:lvl2pPr marL="557213" marR="0" indent="-214313" algn="l" defTabSz="3429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lvl2pPr>
          </a:lstStyle>
          <a:p>
            <a:pPr marL="214313" marR="0" lvl="0" indent="-214313" algn="l" defTabSz="3429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275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Insert your bullets here</a:t>
            </a:r>
          </a:p>
          <a:p>
            <a:pPr marL="214313" marR="0" lvl="0" indent="-214313" algn="l" defTabSz="3429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275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Insert your bullets here</a:t>
            </a:r>
          </a:p>
          <a:p>
            <a:pPr marL="557213" marR="0" lvl="1" indent="-214313" algn="l" defTabSz="3429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06060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Insert sub-bullets here</a:t>
            </a:r>
          </a:p>
          <a:p>
            <a:pPr marL="557213" marR="0" lvl="1" indent="-214313" algn="l" defTabSz="3429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06060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Insert sub-bullets here</a:t>
            </a:r>
          </a:p>
          <a:p>
            <a:pPr marL="557213" marR="0" lvl="1" indent="-214313" algn="l" defTabSz="3429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06060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Insert sub-bullets here</a:t>
            </a:r>
          </a:p>
          <a:p>
            <a:pPr marL="557213" marR="0" lvl="1" indent="-214313" algn="l" defTabSz="3429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606060"/>
              </a:solidFill>
              <a:effectLst/>
              <a:uLnTx/>
              <a:uFillTx/>
              <a:latin typeface="+mn-lt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0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130054-F2C0-4F17-86DC-211B8A74734A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564561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tai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771141"/>
            <a:ext cx="6858000" cy="604485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440285"/>
            <a:ext cx="6858000" cy="419640"/>
          </a:xfrm>
          <a:prstGeom prst="rect">
            <a:avLst/>
          </a:prstGeo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0" hasCustomPrompt="1"/>
          </p:nvPr>
        </p:nvSpPr>
        <p:spPr>
          <a:xfrm>
            <a:off x="1143000" y="3166318"/>
            <a:ext cx="6858000" cy="1074942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300" baseline="0">
                <a:solidFill>
                  <a:schemeClr val="bg1"/>
                </a:solidFill>
                <a:latin typeface="+mn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 dirty="0" smtClean="0"/>
              <a:t>Presenter name, title and date</a:t>
            </a:r>
          </a:p>
        </p:txBody>
      </p:sp>
    </p:spTree>
    <p:extLst>
      <p:ext uri="{BB962C8B-B14F-4D97-AF65-F5344CB8AC3E}">
        <p14:creationId xmlns:p14="http://schemas.microsoft.com/office/powerpoint/2010/main" val="2471971119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tai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771141"/>
            <a:ext cx="6858000" cy="604485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440285"/>
            <a:ext cx="6858000" cy="419640"/>
          </a:xfrm>
          <a:prstGeom prst="rect">
            <a:avLst/>
          </a:prstGeo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0" hasCustomPrompt="1"/>
          </p:nvPr>
        </p:nvSpPr>
        <p:spPr>
          <a:xfrm>
            <a:off x="1143000" y="3166318"/>
            <a:ext cx="6858000" cy="1074942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300" baseline="0">
                <a:solidFill>
                  <a:schemeClr val="bg1"/>
                </a:solidFill>
                <a:latin typeface="+mn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 dirty="0" smtClean="0"/>
              <a:t>Presenter name, title and date</a:t>
            </a:r>
          </a:p>
        </p:txBody>
      </p:sp>
    </p:spTree>
    <p:extLst>
      <p:ext uri="{BB962C8B-B14F-4D97-AF65-F5344CB8AC3E}">
        <p14:creationId xmlns:p14="http://schemas.microsoft.com/office/powerpoint/2010/main" val="387798429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tai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771141"/>
            <a:ext cx="6858000" cy="604485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440285"/>
            <a:ext cx="6858000" cy="419640"/>
          </a:xfrm>
          <a:prstGeom prst="rect">
            <a:avLst/>
          </a:prstGeo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0" hasCustomPrompt="1"/>
          </p:nvPr>
        </p:nvSpPr>
        <p:spPr>
          <a:xfrm>
            <a:off x="1143000" y="3166318"/>
            <a:ext cx="6858000" cy="1074942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300" baseline="0">
                <a:solidFill>
                  <a:schemeClr val="bg1"/>
                </a:solidFill>
                <a:latin typeface="+mn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 dirty="0" smtClean="0"/>
              <a:t>Presenter name, title and date</a:t>
            </a:r>
          </a:p>
        </p:txBody>
      </p:sp>
    </p:spTree>
    <p:extLst>
      <p:ext uri="{BB962C8B-B14F-4D97-AF65-F5344CB8AC3E}">
        <p14:creationId xmlns:p14="http://schemas.microsoft.com/office/powerpoint/2010/main" val="3876049029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200024" y="4695969"/>
            <a:ext cx="1568029" cy="3332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7C98B30C-4821-42FA-A3B1-F97E7592706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12406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tai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771141"/>
            <a:ext cx="6858000" cy="604485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440285"/>
            <a:ext cx="6858000" cy="419640"/>
          </a:xfrm>
          <a:prstGeom prst="rect">
            <a:avLst/>
          </a:prstGeo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0" hasCustomPrompt="1"/>
          </p:nvPr>
        </p:nvSpPr>
        <p:spPr>
          <a:xfrm>
            <a:off x="1143000" y="3166318"/>
            <a:ext cx="6858000" cy="1074942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300" baseline="0">
                <a:solidFill>
                  <a:schemeClr val="bg1"/>
                </a:solidFill>
                <a:latin typeface="+mn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 dirty="0" smtClean="0"/>
              <a:t>Presenter name, title and date</a:t>
            </a:r>
          </a:p>
        </p:txBody>
      </p:sp>
    </p:spTree>
    <p:extLst>
      <p:ext uri="{BB962C8B-B14F-4D97-AF65-F5344CB8AC3E}">
        <p14:creationId xmlns:p14="http://schemas.microsoft.com/office/powerpoint/2010/main" val="363265388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tai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771141"/>
            <a:ext cx="6858000" cy="604485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440285"/>
            <a:ext cx="6858000" cy="419640"/>
          </a:xfrm>
          <a:prstGeom prst="rect">
            <a:avLst/>
          </a:prstGeo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0" hasCustomPrompt="1"/>
          </p:nvPr>
        </p:nvSpPr>
        <p:spPr>
          <a:xfrm>
            <a:off x="1143000" y="3166318"/>
            <a:ext cx="6858000" cy="1074942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300" baseline="0">
                <a:solidFill>
                  <a:schemeClr val="bg1"/>
                </a:solidFill>
                <a:latin typeface="+mn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 dirty="0" smtClean="0"/>
              <a:t>Presenter name, title and date</a:t>
            </a:r>
          </a:p>
        </p:txBody>
      </p:sp>
    </p:spTree>
    <p:extLst>
      <p:ext uri="{BB962C8B-B14F-4D97-AF65-F5344CB8AC3E}">
        <p14:creationId xmlns:p14="http://schemas.microsoft.com/office/powerpoint/2010/main" val="63472595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tai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771141"/>
            <a:ext cx="6858000" cy="604485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440285"/>
            <a:ext cx="6858000" cy="419640"/>
          </a:xfrm>
          <a:prstGeom prst="rect">
            <a:avLst/>
          </a:prstGeo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0" hasCustomPrompt="1"/>
          </p:nvPr>
        </p:nvSpPr>
        <p:spPr>
          <a:xfrm>
            <a:off x="1143000" y="3166318"/>
            <a:ext cx="6858000" cy="1074942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300" baseline="0">
                <a:solidFill>
                  <a:schemeClr val="bg1"/>
                </a:solidFill>
                <a:latin typeface="+mn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 dirty="0" smtClean="0"/>
              <a:t>Presenter name, title and date</a:t>
            </a:r>
          </a:p>
        </p:txBody>
      </p:sp>
    </p:spTree>
    <p:extLst>
      <p:ext uri="{BB962C8B-B14F-4D97-AF65-F5344CB8AC3E}">
        <p14:creationId xmlns:p14="http://schemas.microsoft.com/office/powerpoint/2010/main" val="1829242739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tai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771141"/>
            <a:ext cx="6858000" cy="604485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440285"/>
            <a:ext cx="6858000" cy="419640"/>
          </a:xfrm>
          <a:prstGeom prst="rect">
            <a:avLst/>
          </a:prstGeo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0" hasCustomPrompt="1"/>
          </p:nvPr>
        </p:nvSpPr>
        <p:spPr>
          <a:xfrm>
            <a:off x="1143000" y="3166318"/>
            <a:ext cx="6858000" cy="1074942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300" baseline="0">
                <a:solidFill>
                  <a:schemeClr val="bg1"/>
                </a:solidFill>
                <a:latin typeface="+mn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 dirty="0" smtClean="0"/>
              <a:t>Presenter name, title and date</a:t>
            </a:r>
          </a:p>
        </p:txBody>
      </p:sp>
    </p:spTree>
    <p:extLst>
      <p:ext uri="{BB962C8B-B14F-4D97-AF65-F5344CB8AC3E}">
        <p14:creationId xmlns:p14="http://schemas.microsoft.com/office/powerpoint/2010/main" val="2032073116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tai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771141"/>
            <a:ext cx="6858000" cy="604485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440285"/>
            <a:ext cx="6858000" cy="419640"/>
          </a:xfrm>
          <a:prstGeom prst="rect">
            <a:avLst/>
          </a:prstGeo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0" hasCustomPrompt="1"/>
          </p:nvPr>
        </p:nvSpPr>
        <p:spPr>
          <a:xfrm>
            <a:off x="1143000" y="3166318"/>
            <a:ext cx="6858000" cy="1074942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300" baseline="0">
                <a:solidFill>
                  <a:schemeClr val="bg1"/>
                </a:solidFill>
                <a:latin typeface="+mn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 dirty="0" smtClean="0"/>
              <a:t>Presenter name, title and date</a:t>
            </a:r>
          </a:p>
        </p:txBody>
      </p:sp>
    </p:spTree>
    <p:extLst>
      <p:ext uri="{BB962C8B-B14F-4D97-AF65-F5344CB8AC3E}">
        <p14:creationId xmlns:p14="http://schemas.microsoft.com/office/powerpoint/2010/main" val="125638955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terior Slide – Altai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1" y="369817"/>
            <a:ext cx="6640513" cy="383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marL="0" marR="0" indent="0" algn="l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500">
                <a:solidFill>
                  <a:srgbClr val="DD2430"/>
                </a:solidFill>
              </a:defRPr>
            </a:lvl1pPr>
          </a:lstStyle>
          <a:p>
            <a:r>
              <a:rPr kumimoji="0" lang="en-US" sz="1650" b="1" i="0" u="none" strike="noStrike" kern="0" cap="none" spc="0" normalizeH="0" baseline="0" noProof="0" smtClean="0">
                <a:ln>
                  <a:noFill/>
                </a:ln>
                <a:solidFill>
                  <a:srgbClr val="DD2430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rPr>
              <a:t>Click to edit Master title style</a:t>
            </a:r>
            <a:endParaRPr lang="en-US" sz="1650" dirty="0">
              <a:solidFill>
                <a:srgbClr val="DD2430"/>
              </a:solidFill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457200" y="758736"/>
            <a:ext cx="8320088" cy="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Altair_logo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28915" y="450404"/>
            <a:ext cx="1075192" cy="195954"/>
          </a:xfrm>
          <a:prstGeom prst="rect">
            <a:avLst/>
          </a:prstGeom>
        </p:spPr>
      </p:pic>
      <p:sp>
        <p:nvSpPr>
          <p:cNvPr id="12" name="Text Placehold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" y="1025455"/>
            <a:ext cx="8346907" cy="3643442"/>
          </a:xfrm>
          <a:prstGeom prst="rect">
            <a:avLst/>
          </a:prstGeom>
        </p:spPr>
        <p:txBody>
          <a:bodyPr vert="horz"/>
          <a:lstStyle>
            <a:lvl1pPr marL="214313" marR="0" indent="-214313" algn="l" defTabSz="3429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>
                <a:solidFill>
                  <a:srgbClr val="0D0D0D"/>
                </a:solidFill>
              </a:defRPr>
            </a:lvl1pPr>
            <a:lvl2pPr marL="557213" marR="0" indent="-214313" algn="l" defTabSz="3429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lvl2pPr>
          </a:lstStyle>
          <a:p>
            <a:pPr marL="214313" marR="0" lvl="0" indent="-214313" algn="l" defTabSz="3429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275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Insert your bullets here</a:t>
            </a:r>
          </a:p>
          <a:p>
            <a:pPr marL="214313" marR="0" lvl="0" indent="-214313" algn="l" defTabSz="3429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275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Insert your bullets here</a:t>
            </a:r>
          </a:p>
          <a:p>
            <a:pPr marL="557213" marR="0" lvl="1" indent="-214313" algn="l" defTabSz="3429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06060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Insert sub-bullets here</a:t>
            </a:r>
          </a:p>
          <a:p>
            <a:pPr marL="557213" marR="0" lvl="1" indent="-214313" algn="l" defTabSz="3429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06060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Insert sub-bullets here</a:t>
            </a:r>
          </a:p>
          <a:p>
            <a:pPr marL="557213" marR="0" lvl="1" indent="-214313" algn="l" defTabSz="3429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06060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Insert sub-bullets here</a:t>
            </a:r>
          </a:p>
          <a:p>
            <a:pPr marL="557213" marR="0" lvl="1" indent="-214313" algn="l" defTabSz="3429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606060"/>
              </a:solidFill>
              <a:effectLst/>
              <a:uLnTx/>
              <a:uFillTx/>
              <a:latin typeface="+mn-lt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0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130054-F2C0-4F17-86DC-211B8A74734A}" type="slidenum">
              <a:rPr lang="it-IT" smtClean="0"/>
              <a:pPr/>
              <a:t>‹#›</a:t>
            </a:fld>
            <a:endParaRPr lang="it-IT"/>
          </a:p>
        </p:txBody>
      </p:sp>
      <p:sp>
        <p:nvSpPr>
          <p:cNvPr id="11" name="Text Box 15"/>
          <p:cNvSpPr txBox="1">
            <a:spLocks noChangeArrowheads="1"/>
          </p:cNvSpPr>
          <p:nvPr userDrawn="1"/>
        </p:nvSpPr>
        <p:spPr bwMode="auto">
          <a:xfrm>
            <a:off x="457200" y="103547"/>
            <a:ext cx="4050516" cy="75085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 lIns="68580" tIns="0" rIns="0" bIns="0" anchor="t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8" b="0" i="0" u="none" strike="noStrike" kern="0" cap="none" spc="0" normalizeH="0" baseline="0" noProof="0" dirty="0" smtClean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Copyright © 2015 Altair Engineering, Inc. </a:t>
            </a:r>
            <a:r>
              <a:rPr kumimoji="0" lang="en-US" sz="488" b="1" i="0" u="none" strike="noStrike" kern="0" cap="none" spc="0" normalizeH="0" baseline="0" noProof="0" dirty="0" smtClean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Proprietary and Confidential.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7312374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 – Pri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lue_path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904633"/>
            <a:ext cx="9144000" cy="3252978"/>
          </a:xfrm>
          <a:prstGeom prst="rect">
            <a:avLst/>
          </a:prstGeom>
        </p:spPr>
      </p:pic>
      <p:cxnSp>
        <p:nvCxnSpPr>
          <p:cNvPr id="5" name="Straight Connector 4"/>
          <p:cNvCxnSpPr/>
          <p:nvPr userDrawn="1"/>
        </p:nvCxnSpPr>
        <p:spPr>
          <a:xfrm>
            <a:off x="2954123" y="1400146"/>
            <a:ext cx="0" cy="1950425"/>
          </a:xfrm>
          <a:prstGeom prst="line">
            <a:avLst/>
          </a:prstGeom>
          <a:ln w="9525">
            <a:solidFill>
              <a:srgbClr val="D3D3D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3377458" y="1924773"/>
            <a:ext cx="4115543" cy="779605"/>
          </a:xfrm>
          <a:prstGeom prst="rect">
            <a:avLst/>
          </a:prstGeom>
        </p:spPr>
        <p:txBody>
          <a:bodyPr vert="horz" anchor="ctr"/>
          <a:lstStyle>
            <a:lvl1pPr marL="0" indent="0">
              <a:spcBef>
                <a:spcPts val="0"/>
              </a:spcBef>
              <a:buFont typeface="Arial"/>
              <a:buNone/>
              <a:defRPr baseline="0"/>
            </a:lvl1pPr>
            <a:lvl2pPr marL="0" indent="0">
              <a:lnSpc>
                <a:spcPct val="120000"/>
              </a:lnSpc>
              <a:spcBef>
                <a:spcPts val="450"/>
              </a:spcBef>
              <a:buNone/>
              <a:defRPr/>
            </a:lvl2pPr>
            <a:lvl3pPr marL="0" indent="0">
              <a:lnSpc>
                <a:spcPct val="120000"/>
              </a:lnSpc>
              <a:spcBef>
                <a:spcPts val="600"/>
              </a:spcBef>
              <a:buNone/>
              <a:defRPr sz="900"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 lang="en-US" dirty="0" smtClean="0"/>
              <a:t>VisSim/Embedded</a:t>
            </a:r>
          </a:p>
          <a:p>
            <a:pPr lvl="0"/>
            <a:r>
              <a:rPr lang="en-US" dirty="0" smtClean="0"/>
              <a:t>Instructor Manual</a:t>
            </a:r>
          </a:p>
          <a:p>
            <a:pPr lvl="2"/>
            <a:r>
              <a:rPr lang="en-US" dirty="0" smtClean="0"/>
              <a:t>2/1/2015</a:t>
            </a:r>
            <a:endParaRPr lang="en-US" dirty="0"/>
          </a:p>
        </p:txBody>
      </p:sp>
      <p:pic>
        <p:nvPicPr>
          <p:cNvPr id="3" name="Picture 2" descr="Altair_HW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1700"/>
          <a:stretch>
            <a:fillRect/>
          </a:stretch>
        </p:blipFill>
        <p:spPr>
          <a:xfrm>
            <a:off x="924142" y="1598146"/>
            <a:ext cx="1586455" cy="1106232"/>
          </a:xfrm>
          <a:prstGeom prst="rect">
            <a:avLst/>
          </a:prstGeom>
        </p:spPr>
      </p:pic>
      <p:sp>
        <p:nvSpPr>
          <p:cNvPr id="6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130054-F2C0-4F17-86DC-211B8A74734A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944404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2295940"/>
            <a:ext cx="6858000" cy="524979"/>
          </a:xfrm>
          <a:prstGeom prst="rect">
            <a:avLst/>
          </a:prstGeom>
        </p:spPr>
        <p:txBody>
          <a:bodyPr anchor="ctr"/>
          <a:lstStyle>
            <a:lvl1pPr algn="ctr">
              <a:defRPr sz="2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00024" y="4729793"/>
            <a:ext cx="2057400" cy="274637"/>
          </a:xfrm>
          <a:prstGeom prst="rect">
            <a:avLst/>
          </a:prstGeom>
        </p:spPr>
        <p:txBody>
          <a:bodyPr/>
          <a:lstStyle/>
          <a:p>
            <a:fld id="{14B76173-AEC0-4CF4-B223-18D2099D2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9099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2295940"/>
            <a:ext cx="6858000" cy="524979"/>
          </a:xfrm>
          <a:prstGeom prst="rect">
            <a:avLst/>
          </a:prstGeom>
        </p:spPr>
        <p:txBody>
          <a:bodyPr anchor="ctr"/>
          <a:lstStyle>
            <a:lvl1pPr algn="ctr">
              <a:defRPr sz="2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00024" y="4729793"/>
            <a:ext cx="2057400" cy="274637"/>
          </a:xfrm>
          <a:prstGeom prst="rect">
            <a:avLst/>
          </a:prstGeom>
        </p:spPr>
        <p:txBody>
          <a:bodyPr/>
          <a:lstStyle/>
          <a:p>
            <a:fld id="{14B76173-AEC0-4CF4-B223-18D2099D2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113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2295940"/>
            <a:ext cx="6858000" cy="524979"/>
          </a:xfrm>
          <a:prstGeom prst="rect">
            <a:avLst/>
          </a:prstGeom>
        </p:spPr>
        <p:txBody>
          <a:bodyPr anchor="ctr"/>
          <a:lstStyle>
            <a:lvl1pPr algn="ctr">
              <a:defRPr sz="2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00024" y="5290087"/>
            <a:ext cx="2057400" cy="274637"/>
          </a:xfrm>
          <a:prstGeom prst="rect">
            <a:avLst/>
          </a:prstGeom>
        </p:spPr>
        <p:txBody>
          <a:bodyPr/>
          <a:lstStyle/>
          <a:p>
            <a:fld id="{14B76173-AEC0-4CF4-B223-18D2099D2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4284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1143000" y="2295940"/>
            <a:ext cx="6858000" cy="524979"/>
          </a:xfrm>
          <a:prstGeom prst="rect">
            <a:avLst/>
          </a:prstGeom>
        </p:spPr>
        <p:txBody>
          <a:bodyPr anchor="ctr"/>
          <a:lstStyle>
            <a:lvl1pPr algn="ctr">
              <a:defRPr sz="22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974050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2295940"/>
            <a:ext cx="6858000" cy="524979"/>
          </a:xfrm>
          <a:prstGeom prst="rect">
            <a:avLst/>
          </a:prstGeom>
        </p:spPr>
        <p:txBody>
          <a:bodyPr anchor="ctr"/>
          <a:lstStyle>
            <a:lvl1pPr algn="ctr">
              <a:defRPr sz="220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00024" y="5327440"/>
            <a:ext cx="2057400" cy="274637"/>
          </a:xfrm>
          <a:prstGeom prst="rect">
            <a:avLst/>
          </a:prstGeom>
        </p:spPr>
        <p:txBody>
          <a:bodyPr/>
          <a:lstStyle/>
          <a:p>
            <a:fld id="{14B76173-AEC0-4CF4-B223-18D2099D2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4151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2295940"/>
            <a:ext cx="6858000" cy="524979"/>
          </a:xfrm>
          <a:prstGeom prst="rect">
            <a:avLst/>
          </a:prstGeom>
        </p:spPr>
        <p:txBody>
          <a:bodyPr anchor="ctr"/>
          <a:lstStyle>
            <a:lvl1pPr algn="ctr">
              <a:defRPr sz="220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00024" y="5327440"/>
            <a:ext cx="2057400" cy="274637"/>
          </a:xfrm>
          <a:prstGeom prst="rect">
            <a:avLst/>
          </a:prstGeom>
        </p:spPr>
        <p:txBody>
          <a:bodyPr/>
          <a:lstStyle/>
          <a:p>
            <a:fld id="{14B76173-AEC0-4CF4-B223-18D2099D2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373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2295940"/>
            <a:ext cx="6858000" cy="524979"/>
          </a:xfrm>
          <a:prstGeom prst="rect">
            <a:avLst/>
          </a:prstGeom>
        </p:spPr>
        <p:txBody>
          <a:bodyPr anchor="ctr"/>
          <a:lstStyle>
            <a:lvl1pPr algn="ctr">
              <a:defRPr sz="220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00024" y="5327440"/>
            <a:ext cx="2057400" cy="274637"/>
          </a:xfrm>
          <a:prstGeom prst="rect">
            <a:avLst/>
          </a:prstGeom>
        </p:spPr>
        <p:txBody>
          <a:bodyPr/>
          <a:lstStyle/>
          <a:p>
            <a:fld id="{14B76173-AEC0-4CF4-B223-18D2099D2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2946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2295940"/>
            <a:ext cx="6858000" cy="524979"/>
          </a:xfrm>
          <a:prstGeom prst="rect">
            <a:avLst/>
          </a:prstGeom>
        </p:spPr>
        <p:txBody>
          <a:bodyPr anchor="ctr"/>
          <a:lstStyle>
            <a:lvl1pPr algn="ctr">
              <a:defRPr sz="220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00024" y="5327440"/>
            <a:ext cx="2057400" cy="274637"/>
          </a:xfrm>
          <a:prstGeom prst="rect">
            <a:avLst/>
          </a:prstGeom>
        </p:spPr>
        <p:txBody>
          <a:bodyPr/>
          <a:lstStyle/>
          <a:p>
            <a:fld id="{14B76173-AEC0-4CF4-B223-18D2099D2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3694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2295940"/>
            <a:ext cx="6858000" cy="524979"/>
          </a:xfrm>
          <a:prstGeom prst="rect">
            <a:avLst/>
          </a:prstGeom>
        </p:spPr>
        <p:txBody>
          <a:bodyPr anchor="ctr"/>
          <a:lstStyle>
            <a:lvl1pPr algn="ctr">
              <a:defRPr sz="220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00024" y="5327440"/>
            <a:ext cx="2057400" cy="274637"/>
          </a:xfrm>
          <a:prstGeom prst="rect">
            <a:avLst/>
          </a:prstGeom>
        </p:spPr>
        <p:txBody>
          <a:bodyPr/>
          <a:lstStyle/>
          <a:p>
            <a:fld id="{14B76173-AEC0-4CF4-B223-18D2099D2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0027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/Content/Graphic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200024" y="5305569"/>
            <a:ext cx="1568029" cy="3332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7C98B30C-4821-42FA-A3B1-F97E759270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8" hasCustomPrompt="1"/>
          </p:nvPr>
        </p:nvSpPr>
        <p:spPr>
          <a:xfrm>
            <a:off x="112713" y="985213"/>
            <a:ext cx="6537469" cy="3602181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Story Image Here</a:t>
            </a:r>
            <a:endParaRPr lang="en-US" dirty="0"/>
          </a:p>
        </p:txBody>
      </p:sp>
      <p:sp>
        <p:nvSpPr>
          <p:cNvPr id="11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243562" y="404813"/>
            <a:ext cx="2124415" cy="456875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Story Logo Here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6965757" y="1171035"/>
            <a:ext cx="1859156" cy="264666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spcBef>
                <a:spcPts val="0"/>
              </a:spcBef>
              <a:buFontTx/>
              <a:buNone/>
              <a:defRPr sz="1300"/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21"/>
          </p:nvPr>
        </p:nvSpPr>
        <p:spPr>
          <a:xfrm>
            <a:off x="6958061" y="3879273"/>
            <a:ext cx="1866852" cy="60806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100" i="1"/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22" hasCustomPrompt="1"/>
          </p:nvPr>
        </p:nvSpPr>
        <p:spPr>
          <a:xfrm>
            <a:off x="246304" y="4695150"/>
            <a:ext cx="4979938" cy="315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spcBef>
                <a:spcPts val="0"/>
              </a:spcBef>
              <a:buFontTx/>
              <a:buNone/>
              <a:defRPr sz="1300"/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 dirty="0" smtClean="0"/>
              <a:t>Click to add facts and figures</a:t>
            </a:r>
          </a:p>
        </p:txBody>
      </p:sp>
    </p:spTree>
    <p:extLst>
      <p:ext uri="{BB962C8B-B14F-4D97-AF65-F5344CB8AC3E}">
        <p14:creationId xmlns:p14="http://schemas.microsoft.com/office/powerpoint/2010/main" val="40900886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/Content/Graphic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200024" y="5305569"/>
            <a:ext cx="1568029" cy="3332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7C98B30C-4821-42FA-A3B1-F97E759270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243562" y="404813"/>
            <a:ext cx="2124415" cy="456875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Story Logo Here</a:t>
            </a:r>
            <a:endParaRPr lang="en-US" dirty="0"/>
          </a:p>
        </p:txBody>
      </p:sp>
      <p:sp>
        <p:nvSpPr>
          <p:cNvPr id="8" name="Picture Placeholder 9"/>
          <p:cNvSpPr>
            <a:spLocks noGrp="1"/>
          </p:cNvSpPr>
          <p:nvPr>
            <p:ph type="pic" sz="quarter" idx="17" hasCustomPrompt="1"/>
          </p:nvPr>
        </p:nvSpPr>
        <p:spPr>
          <a:xfrm>
            <a:off x="123152" y="986751"/>
            <a:ext cx="3203478" cy="3600809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Story Image Here</a:t>
            </a:r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8" hasCustomPrompt="1"/>
          </p:nvPr>
        </p:nvSpPr>
        <p:spPr>
          <a:xfrm>
            <a:off x="3446704" y="985213"/>
            <a:ext cx="3203478" cy="3602181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Story Image Here</a:t>
            </a:r>
            <a:endParaRPr lang="en-US" dirty="0"/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6965757" y="1171035"/>
            <a:ext cx="1859156" cy="264666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spcBef>
                <a:spcPts val="0"/>
              </a:spcBef>
              <a:buFontTx/>
              <a:buNone/>
              <a:defRPr sz="1300"/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21"/>
          </p:nvPr>
        </p:nvSpPr>
        <p:spPr>
          <a:xfrm>
            <a:off x="6958061" y="3879273"/>
            <a:ext cx="1866852" cy="60806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100" i="1"/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22" hasCustomPrompt="1"/>
          </p:nvPr>
        </p:nvSpPr>
        <p:spPr>
          <a:xfrm>
            <a:off x="246304" y="4695150"/>
            <a:ext cx="4979938" cy="315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spcBef>
                <a:spcPts val="0"/>
              </a:spcBef>
              <a:buFontTx/>
              <a:buNone/>
              <a:defRPr sz="1300"/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 dirty="0" smtClean="0"/>
              <a:t>Click to add facts and figures</a:t>
            </a:r>
          </a:p>
        </p:txBody>
      </p:sp>
    </p:spTree>
    <p:extLst>
      <p:ext uri="{BB962C8B-B14F-4D97-AF65-F5344CB8AC3E}">
        <p14:creationId xmlns:p14="http://schemas.microsoft.com/office/powerpoint/2010/main" val="18129045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/Content/Graphic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200024" y="5305569"/>
            <a:ext cx="1568029" cy="3332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7C98B30C-4821-42FA-A3B1-F97E759270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9"/>
          <p:cNvSpPr>
            <a:spLocks noGrp="1"/>
          </p:cNvSpPr>
          <p:nvPr>
            <p:ph type="pic" sz="quarter" idx="17" hasCustomPrompt="1"/>
          </p:nvPr>
        </p:nvSpPr>
        <p:spPr>
          <a:xfrm>
            <a:off x="123152" y="986752"/>
            <a:ext cx="3203478" cy="3592946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Story Image Here</a:t>
            </a:r>
            <a:endParaRPr lang="en-US" dirty="0"/>
          </a:p>
        </p:txBody>
      </p:sp>
      <p:sp>
        <p:nvSpPr>
          <p:cNvPr id="11" name="Picture Placeholder 9"/>
          <p:cNvSpPr>
            <a:spLocks noGrp="1"/>
          </p:cNvSpPr>
          <p:nvPr>
            <p:ph type="pic" sz="quarter" idx="22" hasCustomPrompt="1"/>
          </p:nvPr>
        </p:nvSpPr>
        <p:spPr>
          <a:xfrm>
            <a:off x="3452862" y="2872510"/>
            <a:ext cx="3203478" cy="1714884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Story Image Here</a:t>
            </a:r>
            <a:endParaRPr lang="en-US" dirty="0"/>
          </a:p>
        </p:txBody>
      </p:sp>
      <p:sp>
        <p:nvSpPr>
          <p:cNvPr id="13" name="Picture Placeholder 9"/>
          <p:cNvSpPr>
            <a:spLocks noGrp="1"/>
          </p:cNvSpPr>
          <p:nvPr>
            <p:ph type="pic" sz="quarter" idx="23" hasCustomPrompt="1"/>
          </p:nvPr>
        </p:nvSpPr>
        <p:spPr>
          <a:xfrm>
            <a:off x="3459020" y="985213"/>
            <a:ext cx="3203478" cy="1714884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Story Image Here</a:t>
            </a:r>
            <a:endParaRPr lang="en-US" dirty="0"/>
          </a:p>
        </p:txBody>
      </p:sp>
      <p:sp>
        <p:nvSpPr>
          <p:cNvPr id="14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243562" y="404813"/>
            <a:ext cx="2124415" cy="456875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Story Logo Here</a:t>
            </a:r>
            <a:endParaRPr lang="en-US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6965757" y="1171035"/>
            <a:ext cx="1859156" cy="264666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spcBef>
                <a:spcPts val="0"/>
              </a:spcBef>
              <a:buFontTx/>
              <a:buNone/>
              <a:defRPr sz="1300"/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8" name="Text Placeholder 3"/>
          <p:cNvSpPr>
            <a:spLocks noGrp="1"/>
          </p:cNvSpPr>
          <p:nvPr>
            <p:ph type="body" sz="quarter" idx="21"/>
          </p:nvPr>
        </p:nvSpPr>
        <p:spPr>
          <a:xfrm>
            <a:off x="6958061" y="3879273"/>
            <a:ext cx="1866852" cy="60806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100" i="1"/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quarter" idx="24" hasCustomPrompt="1"/>
          </p:nvPr>
        </p:nvSpPr>
        <p:spPr>
          <a:xfrm>
            <a:off x="246304" y="4695150"/>
            <a:ext cx="4979938" cy="315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spcBef>
                <a:spcPts val="0"/>
              </a:spcBef>
              <a:buFontTx/>
              <a:buNone/>
              <a:defRPr sz="1300"/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 dirty="0" smtClean="0"/>
              <a:t>Click to add facts and figures</a:t>
            </a:r>
          </a:p>
        </p:txBody>
      </p:sp>
    </p:spTree>
    <p:extLst>
      <p:ext uri="{BB962C8B-B14F-4D97-AF65-F5344CB8AC3E}">
        <p14:creationId xmlns:p14="http://schemas.microsoft.com/office/powerpoint/2010/main" val="31948428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/Content/Graphic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200024" y="5305569"/>
            <a:ext cx="1568029" cy="3332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7C98B30C-4821-42FA-A3B1-F97E759270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9"/>
          <p:cNvSpPr>
            <a:spLocks noGrp="1"/>
          </p:cNvSpPr>
          <p:nvPr>
            <p:ph type="pic" sz="quarter" idx="17" hasCustomPrompt="1"/>
          </p:nvPr>
        </p:nvSpPr>
        <p:spPr>
          <a:xfrm>
            <a:off x="123152" y="986751"/>
            <a:ext cx="3203478" cy="1741053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Story Image Here</a:t>
            </a:r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8" hasCustomPrompt="1"/>
          </p:nvPr>
        </p:nvSpPr>
        <p:spPr>
          <a:xfrm>
            <a:off x="3446704" y="985212"/>
            <a:ext cx="3203478" cy="1741053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Story Image Here</a:t>
            </a:r>
            <a:endParaRPr lang="en-US" dirty="0"/>
          </a:p>
        </p:txBody>
      </p:sp>
      <p:sp>
        <p:nvSpPr>
          <p:cNvPr id="11" name="Picture Placeholder 9"/>
          <p:cNvSpPr>
            <a:spLocks noGrp="1"/>
          </p:cNvSpPr>
          <p:nvPr>
            <p:ph type="pic" sz="quarter" idx="19" hasCustomPrompt="1"/>
          </p:nvPr>
        </p:nvSpPr>
        <p:spPr>
          <a:xfrm>
            <a:off x="112713" y="2847879"/>
            <a:ext cx="3203478" cy="1741053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Story Image Here</a:t>
            </a:r>
            <a:endParaRPr lang="en-US" dirty="0"/>
          </a:p>
        </p:txBody>
      </p:sp>
      <p:sp>
        <p:nvSpPr>
          <p:cNvPr id="13" name="Picture Placeholder 9"/>
          <p:cNvSpPr>
            <a:spLocks noGrp="1"/>
          </p:cNvSpPr>
          <p:nvPr>
            <p:ph type="pic" sz="quarter" idx="20" hasCustomPrompt="1"/>
          </p:nvPr>
        </p:nvSpPr>
        <p:spPr>
          <a:xfrm>
            <a:off x="3451659" y="2846340"/>
            <a:ext cx="3203478" cy="1741053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Story Image Here</a:t>
            </a:r>
            <a:endParaRPr lang="en-US" dirty="0"/>
          </a:p>
        </p:txBody>
      </p:sp>
      <p:sp>
        <p:nvSpPr>
          <p:cNvPr id="18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243562" y="404813"/>
            <a:ext cx="2124415" cy="456875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Story Logo Here</a:t>
            </a:r>
            <a:endParaRPr lang="en-US" dirty="0"/>
          </a:p>
        </p:txBody>
      </p:sp>
      <p:sp>
        <p:nvSpPr>
          <p:cNvPr id="19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6965757" y="1171035"/>
            <a:ext cx="1859156" cy="264666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spcBef>
                <a:spcPts val="0"/>
              </a:spcBef>
              <a:buFontTx/>
              <a:buNone/>
              <a:defRPr sz="1300"/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quarter" idx="21"/>
          </p:nvPr>
        </p:nvSpPr>
        <p:spPr>
          <a:xfrm>
            <a:off x="6958061" y="3879273"/>
            <a:ext cx="1866852" cy="60806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100" i="1"/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quarter" idx="22" hasCustomPrompt="1"/>
          </p:nvPr>
        </p:nvSpPr>
        <p:spPr>
          <a:xfrm>
            <a:off x="246304" y="4695150"/>
            <a:ext cx="4979938" cy="315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spcBef>
                <a:spcPts val="0"/>
              </a:spcBef>
              <a:buFontTx/>
              <a:buNone/>
              <a:defRPr sz="1300"/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 dirty="0" smtClean="0"/>
              <a:t>Click to add facts and figures</a:t>
            </a:r>
          </a:p>
        </p:txBody>
      </p:sp>
    </p:spTree>
    <p:extLst>
      <p:ext uri="{BB962C8B-B14F-4D97-AF65-F5344CB8AC3E}">
        <p14:creationId xmlns:p14="http://schemas.microsoft.com/office/powerpoint/2010/main" val="23203326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terior Slide – Altai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1" y="369817"/>
            <a:ext cx="6640513" cy="383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marL="0" marR="0" indent="0" algn="l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500">
                <a:solidFill>
                  <a:srgbClr val="DD2430"/>
                </a:solidFill>
              </a:defRPr>
            </a:lvl1pPr>
          </a:lstStyle>
          <a:p>
            <a:r>
              <a:rPr kumimoji="0" lang="en-US" sz="1650" b="1" i="0" u="none" strike="noStrike" kern="0" cap="none" spc="0" normalizeH="0" baseline="0" noProof="0" smtClean="0">
                <a:ln>
                  <a:noFill/>
                </a:ln>
                <a:solidFill>
                  <a:srgbClr val="DD2430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rPr>
              <a:t>Click to edit Master title style</a:t>
            </a:r>
            <a:endParaRPr lang="en-US" sz="1650" dirty="0">
              <a:solidFill>
                <a:srgbClr val="DD2430"/>
              </a:solidFill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457200" y="758736"/>
            <a:ext cx="8320088" cy="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Altair_logo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28915" y="450404"/>
            <a:ext cx="1075192" cy="195954"/>
          </a:xfrm>
          <a:prstGeom prst="rect">
            <a:avLst/>
          </a:prstGeom>
        </p:spPr>
      </p:pic>
      <p:sp>
        <p:nvSpPr>
          <p:cNvPr id="12" name="Text Placehold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" y="1025455"/>
            <a:ext cx="8346907" cy="3643442"/>
          </a:xfrm>
          <a:prstGeom prst="rect">
            <a:avLst/>
          </a:prstGeom>
        </p:spPr>
        <p:txBody>
          <a:bodyPr vert="horz"/>
          <a:lstStyle>
            <a:lvl1pPr marL="214313" marR="0" indent="-214313" algn="l" defTabSz="3429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>
                <a:solidFill>
                  <a:srgbClr val="0D0D0D"/>
                </a:solidFill>
              </a:defRPr>
            </a:lvl1pPr>
            <a:lvl2pPr marL="557213" marR="0" indent="-214313" algn="l" defTabSz="3429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lvl2pPr>
          </a:lstStyle>
          <a:p>
            <a:pPr marL="214313" marR="0" lvl="0" indent="-214313" algn="l" defTabSz="3429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275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Insert your bullets here</a:t>
            </a:r>
          </a:p>
          <a:p>
            <a:pPr marL="214313" marR="0" lvl="0" indent="-214313" algn="l" defTabSz="3429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275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Insert your bullets here</a:t>
            </a:r>
          </a:p>
          <a:p>
            <a:pPr marL="557213" marR="0" lvl="1" indent="-214313" algn="l" defTabSz="3429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06060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Insert sub-bullets here</a:t>
            </a:r>
          </a:p>
          <a:p>
            <a:pPr marL="557213" marR="0" lvl="1" indent="-214313" algn="l" defTabSz="3429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06060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Insert sub-bullets here</a:t>
            </a:r>
          </a:p>
          <a:p>
            <a:pPr marL="557213" marR="0" lvl="1" indent="-214313" algn="l" defTabSz="3429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06060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Insert sub-bullets here</a:t>
            </a:r>
          </a:p>
          <a:p>
            <a:pPr marL="557213" marR="0" lvl="1" indent="-214313" algn="l" defTabSz="3429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606060"/>
              </a:solidFill>
              <a:effectLst/>
              <a:uLnTx/>
              <a:uFillTx/>
              <a:latin typeface="+mn-lt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0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130054-F2C0-4F17-86DC-211B8A74734A}" type="slidenum">
              <a:rPr lang="it-IT" smtClean="0"/>
              <a:pPr/>
              <a:t>‹#›</a:t>
            </a:fld>
            <a:endParaRPr lang="it-IT"/>
          </a:p>
        </p:txBody>
      </p:sp>
      <p:sp>
        <p:nvSpPr>
          <p:cNvPr id="11" name="Text Box 15"/>
          <p:cNvSpPr txBox="1">
            <a:spLocks noChangeArrowheads="1"/>
          </p:cNvSpPr>
          <p:nvPr userDrawn="1"/>
        </p:nvSpPr>
        <p:spPr bwMode="auto">
          <a:xfrm>
            <a:off x="457200" y="103547"/>
            <a:ext cx="4050516" cy="75085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 lIns="68580" tIns="0" rIns="0" bIns="0" anchor="t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8" b="0" i="0" u="none" strike="noStrike" kern="0" cap="none" spc="0" normalizeH="0" baseline="0" noProof="0" dirty="0" smtClean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Copyright © 2015 Altair Engineering, Inc. </a:t>
            </a:r>
            <a:r>
              <a:rPr kumimoji="0" lang="en-US" sz="488" b="1" i="0" u="none" strike="noStrike" kern="0" cap="none" spc="0" normalizeH="0" baseline="0" noProof="0" dirty="0" smtClean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Proprietary and Confidential.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4670218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 – Pri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lue_path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904633"/>
            <a:ext cx="9144000" cy="3252978"/>
          </a:xfrm>
          <a:prstGeom prst="rect">
            <a:avLst/>
          </a:prstGeom>
        </p:spPr>
      </p:pic>
      <p:cxnSp>
        <p:nvCxnSpPr>
          <p:cNvPr id="5" name="Straight Connector 4"/>
          <p:cNvCxnSpPr/>
          <p:nvPr userDrawn="1"/>
        </p:nvCxnSpPr>
        <p:spPr>
          <a:xfrm>
            <a:off x="2954123" y="1400146"/>
            <a:ext cx="0" cy="1950425"/>
          </a:xfrm>
          <a:prstGeom prst="line">
            <a:avLst/>
          </a:prstGeom>
          <a:ln w="9525">
            <a:solidFill>
              <a:srgbClr val="D3D3D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3377458" y="1924773"/>
            <a:ext cx="4115543" cy="779605"/>
          </a:xfrm>
          <a:prstGeom prst="rect">
            <a:avLst/>
          </a:prstGeom>
        </p:spPr>
        <p:txBody>
          <a:bodyPr vert="horz" anchor="ctr"/>
          <a:lstStyle>
            <a:lvl1pPr marL="0" indent="0">
              <a:spcBef>
                <a:spcPts val="0"/>
              </a:spcBef>
              <a:buFont typeface="Arial"/>
              <a:buNone/>
              <a:defRPr baseline="0"/>
            </a:lvl1pPr>
            <a:lvl2pPr marL="0" indent="0">
              <a:lnSpc>
                <a:spcPct val="120000"/>
              </a:lnSpc>
              <a:spcBef>
                <a:spcPts val="450"/>
              </a:spcBef>
              <a:buNone/>
              <a:defRPr/>
            </a:lvl2pPr>
            <a:lvl3pPr marL="0" indent="0">
              <a:lnSpc>
                <a:spcPct val="120000"/>
              </a:lnSpc>
              <a:spcBef>
                <a:spcPts val="600"/>
              </a:spcBef>
              <a:buNone/>
              <a:defRPr sz="900"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 lang="en-US" dirty="0" smtClean="0"/>
              <a:t>VisSim/Embedded</a:t>
            </a:r>
          </a:p>
          <a:p>
            <a:pPr lvl="0"/>
            <a:r>
              <a:rPr lang="en-US" dirty="0" smtClean="0"/>
              <a:t>Instructor Manual</a:t>
            </a:r>
          </a:p>
          <a:p>
            <a:pPr lvl="2"/>
            <a:r>
              <a:rPr lang="en-US" dirty="0" smtClean="0"/>
              <a:t>2/1/2015</a:t>
            </a:r>
            <a:endParaRPr lang="en-US" dirty="0"/>
          </a:p>
        </p:txBody>
      </p:sp>
      <p:pic>
        <p:nvPicPr>
          <p:cNvPr id="3" name="Picture 2" descr="Altair_HW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1700"/>
          <a:stretch>
            <a:fillRect/>
          </a:stretch>
        </p:blipFill>
        <p:spPr>
          <a:xfrm>
            <a:off x="924142" y="1598146"/>
            <a:ext cx="1586455" cy="1106232"/>
          </a:xfrm>
          <a:prstGeom prst="rect">
            <a:avLst/>
          </a:prstGeom>
        </p:spPr>
      </p:pic>
      <p:sp>
        <p:nvSpPr>
          <p:cNvPr id="6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130054-F2C0-4F17-86DC-211B8A74734A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933108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/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200024" y="408778"/>
            <a:ext cx="8651889" cy="3335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8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183090" y="5330969"/>
            <a:ext cx="1568029" cy="3332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7C98B30C-4821-42FA-A3B1-F97E759270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0025" y="940576"/>
            <a:ext cx="8651888" cy="35580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9963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/Content/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200025" y="940125"/>
            <a:ext cx="4762500" cy="355852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5213363" y="940125"/>
            <a:ext cx="3638550" cy="3567867"/>
          </a:xfrm>
        </p:spPr>
        <p:txBody>
          <a:bodyPr/>
          <a:lstStyle/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12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200024" y="5305569"/>
            <a:ext cx="1568029" cy="3332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7C98B30C-4821-42FA-A3B1-F97E7592706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78914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38.xml"/><Relationship Id="rId4" Type="http://schemas.openxmlformats.org/officeDocument/2006/relationships/image" Target="../media/image12.emf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39.xml"/><Relationship Id="rId4" Type="http://schemas.openxmlformats.org/officeDocument/2006/relationships/image" Target="../media/image13.emf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12.xml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14.emf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41.xml"/><Relationship Id="rId4" Type="http://schemas.openxmlformats.org/officeDocument/2006/relationships/image" Target="../media/image15.emf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42.xml"/><Relationship Id="rId4" Type="http://schemas.openxmlformats.org/officeDocument/2006/relationships/image" Target="../media/image16.png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15.xml"/><Relationship Id="rId1" Type="http://schemas.openxmlformats.org/officeDocument/2006/relationships/slideLayout" Target="../slideLayouts/slideLayout43.xml"/><Relationship Id="rId4" Type="http://schemas.openxmlformats.org/officeDocument/2006/relationships/image" Target="../media/image17.emf"/></Relationships>
</file>

<file path=ppt/slideMasters/_rels/slideMaster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6.xml"/><Relationship Id="rId2" Type="http://schemas.openxmlformats.org/officeDocument/2006/relationships/slideLayout" Target="../slideLayouts/slideLayout45.xml"/><Relationship Id="rId1" Type="http://schemas.openxmlformats.org/officeDocument/2006/relationships/slideLayout" Target="../slideLayouts/slideLayout44.xml"/><Relationship Id="rId6" Type="http://schemas.openxmlformats.org/officeDocument/2006/relationships/image" Target="../media/image18.emf"/><Relationship Id="rId5" Type="http://schemas.openxmlformats.org/officeDocument/2006/relationships/image" Target="../media/image1.emf"/><Relationship Id="rId4" Type="http://schemas.openxmlformats.org/officeDocument/2006/relationships/theme" Target="../theme/theme16.xml"/></Relationships>
</file>

<file path=ppt/slideMasters/_rels/slideMaster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17.xml"/><Relationship Id="rId1" Type="http://schemas.openxmlformats.org/officeDocument/2006/relationships/slideLayout" Target="../slideLayouts/slideLayout47.xml"/></Relationships>
</file>

<file path=ppt/slideMasters/_rels/slideMaster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theme" Target="../theme/theme18.xml"/><Relationship Id="rId1" Type="http://schemas.openxmlformats.org/officeDocument/2006/relationships/slideLayout" Target="../slideLayouts/slideLayout48.xml"/></Relationships>
</file>

<file path=ppt/slideMasters/_rels/slideMaster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theme" Target="../theme/theme19.xml"/><Relationship Id="rId1" Type="http://schemas.openxmlformats.org/officeDocument/2006/relationships/slideLayout" Target="../slideLayouts/slideLayout4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.emf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1.xml"/></Relationships>
</file>

<file path=ppt/slideMasters/_rels/slideMaster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theme" Target="../theme/theme20.xml"/><Relationship Id="rId1" Type="http://schemas.openxmlformats.org/officeDocument/2006/relationships/slideLayout" Target="../slideLayouts/slideLayout50.xml"/></Relationships>
</file>

<file path=ppt/slideMasters/_rels/slideMaster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theme" Target="../theme/theme21.xml"/><Relationship Id="rId1" Type="http://schemas.openxmlformats.org/officeDocument/2006/relationships/slideLayout" Target="../slideLayouts/slideLayout51.xml"/></Relationships>
</file>

<file path=ppt/slideMasters/_rels/slideMaster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theme" Target="../theme/theme22.xml"/><Relationship Id="rId1" Type="http://schemas.openxmlformats.org/officeDocument/2006/relationships/slideLayout" Target="../slideLayouts/slideLayout52.xml"/></Relationships>
</file>

<file path=ppt/slideMasters/_rels/slideMaster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theme" Target="../theme/theme23.xml"/><Relationship Id="rId1" Type="http://schemas.openxmlformats.org/officeDocument/2006/relationships/slideLayout" Target="../slideLayouts/slideLayout53.xml"/></Relationships>
</file>

<file path=ppt/slideMasters/_rels/slideMaster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theme" Target="../theme/theme24.xml"/><Relationship Id="rId1" Type="http://schemas.openxmlformats.org/officeDocument/2006/relationships/slideLayout" Target="../slideLayouts/slideLayout54.xml"/></Relationships>
</file>

<file path=ppt/slideMasters/_rels/slideMaster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7.xml"/><Relationship Id="rId2" Type="http://schemas.openxmlformats.org/officeDocument/2006/relationships/slideLayout" Target="../slideLayouts/slideLayout56.xml"/><Relationship Id="rId1" Type="http://schemas.openxmlformats.org/officeDocument/2006/relationships/slideLayout" Target="../slideLayouts/slideLayout55.xml"/><Relationship Id="rId6" Type="http://schemas.openxmlformats.org/officeDocument/2006/relationships/image" Target="../media/image1.emf"/><Relationship Id="rId5" Type="http://schemas.openxmlformats.org/officeDocument/2006/relationships/theme" Target="../theme/theme25.xml"/><Relationship Id="rId4" Type="http://schemas.openxmlformats.org/officeDocument/2006/relationships/slideLayout" Target="../slideLayouts/slideLayout5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emf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5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7.emf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19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8.emf"/><Relationship Id="rId5" Type="http://schemas.openxmlformats.org/officeDocument/2006/relationships/theme" Target="../theme/theme5.xml"/><Relationship Id="rId4" Type="http://schemas.openxmlformats.org/officeDocument/2006/relationships/slideLayout" Target="../slideLayouts/slideLayout23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6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9.png"/><Relationship Id="rId5" Type="http://schemas.openxmlformats.org/officeDocument/2006/relationships/theme" Target="../theme/theme6.xml"/><Relationship Id="rId4" Type="http://schemas.openxmlformats.org/officeDocument/2006/relationships/slideLayout" Target="../slideLayouts/slideLayout27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0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10.emf"/><Relationship Id="rId5" Type="http://schemas.openxmlformats.org/officeDocument/2006/relationships/theme" Target="../theme/theme7.xml"/><Relationship Id="rId4" Type="http://schemas.openxmlformats.org/officeDocument/2006/relationships/slideLayout" Target="../slideLayouts/slideLayout3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4.xml"/><Relationship Id="rId7" Type="http://schemas.openxmlformats.org/officeDocument/2006/relationships/image" Target="../media/image11.emf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theme" Target="../theme/theme8.xml"/><Relationship Id="rId5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5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3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0024" y="408778"/>
            <a:ext cx="8651889" cy="3335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0025" y="940576"/>
            <a:ext cx="8651888" cy="36020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18871" y="4698224"/>
            <a:ext cx="8914411" cy="330976"/>
          </a:xfrm>
          <a:prstGeom prst="rect">
            <a:avLst/>
          </a:prstGeom>
          <a:solidFill>
            <a:srgbClr val="00A9E0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"/>
              <a:cs typeface=""/>
            </a:endParaRPr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200024" y="4695969"/>
            <a:ext cx="1568029" cy="3332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7C98B30C-4821-42FA-A3B1-F97E759270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557212" y="93754"/>
            <a:ext cx="3515843" cy="18333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en-US" sz="600" dirty="0" smtClean="0">
                <a:solidFill>
                  <a:srgbClr val="333333"/>
                </a:solidFill>
              </a:rPr>
              <a:t>© 2016 </a:t>
            </a:r>
            <a:r>
              <a:rPr lang="en-US" sz="600" dirty="0" err="1" smtClean="0">
                <a:solidFill>
                  <a:srgbClr val="333333"/>
                </a:solidFill>
              </a:rPr>
              <a:t>solidThinking</a:t>
            </a:r>
            <a:r>
              <a:rPr lang="en-US" sz="600" dirty="0" smtClean="0">
                <a:solidFill>
                  <a:srgbClr val="333333"/>
                </a:solidFill>
              </a:rPr>
              <a:t>, Inc. Proprietary and Confidential. All rights reserved. An Altair Company.</a:t>
            </a:r>
            <a:endParaRPr lang="en-US" sz="600" dirty="0">
              <a:solidFill>
                <a:srgbClr val="333333"/>
              </a:solidFill>
            </a:endParaRPr>
          </a:p>
        </p:txBody>
      </p:sp>
      <p:pic>
        <p:nvPicPr>
          <p:cNvPr id="5" name="Picture 4" descr="solidThinking_logo_knockout.eps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161" y="4780407"/>
            <a:ext cx="1254159" cy="186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1482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50" r:id="rId5"/>
    <p:sldLayoutId id="2147483769" r:id="rId6"/>
    <p:sldLayoutId id="2147483770" r:id="rId7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000" b="1" kern="1200">
          <a:solidFill>
            <a:srgbClr val="00A9E0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Clr>
          <a:srgbClr val="333333"/>
        </a:buClr>
        <a:buFont typeface="Arial" panose="020B0604020202020204" pitchFamily="34" charset="0"/>
        <a:buChar char="•"/>
        <a:defRPr sz="1600" kern="1200">
          <a:solidFill>
            <a:srgbClr val="333333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333333"/>
        </a:buClr>
        <a:buFont typeface="Arial" panose="020B0604020202020204" pitchFamily="34" charset="0"/>
        <a:buChar char="•"/>
        <a:defRPr sz="1400" kern="1200">
          <a:solidFill>
            <a:srgbClr val="333333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333333"/>
        </a:buClr>
        <a:buFont typeface="Arial" panose="020B0604020202020204" pitchFamily="34" charset="0"/>
        <a:buChar char="•"/>
        <a:defRPr sz="1200" kern="1200">
          <a:solidFill>
            <a:srgbClr val="333333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333333"/>
        </a:buClr>
        <a:buFont typeface="Arial" panose="020B0604020202020204" pitchFamily="34" charset="0"/>
        <a:buChar char="•"/>
        <a:defRPr sz="1150" kern="1200">
          <a:solidFill>
            <a:srgbClr val="333333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333333"/>
        </a:buClr>
        <a:buFont typeface="Arial" panose="020B0604020202020204" pitchFamily="34" charset="0"/>
        <a:buChar char="•"/>
        <a:defRPr sz="1150" kern="1200">
          <a:solidFill>
            <a:srgbClr val="333333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118871" y="118872"/>
            <a:ext cx="8908744" cy="44879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"/>
              <a:cs typeface=""/>
            </a:endParaRPr>
          </a:p>
        </p:txBody>
      </p:sp>
      <p:sp>
        <p:nvSpPr>
          <p:cNvPr id="3" name="Rectangle 2"/>
          <p:cNvSpPr/>
          <p:nvPr userDrawn="1"/>
        </p:nvSpPr>
        <p:spPr>
          <a:xfrm>
            <a:off x="118871" y="4698224"/>
            <a:ext cx="8914411" cy="330976"/>
          </a:xfrm>
          <a:prstGeom prst="rect">
            <a:avLst/>
          </a:prstGeom>
          <a:solidFill>
            <a:srgbClr val="ED8018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"/>
              <a:cs typeface=""/>
            </a:endParaRPr>
          </a:p>
        </p:txBody>
      </p:sp>
      <p:pic>
        <p:nvPicPr>
          <p:cNvPr id="4" name="Picture 3" descr="solidThinking_logo_knockout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161" y="4780407"/>
            <a:ext cx="1254159" cy="186429"/>
          </a:xfrm>
          <a:prstGeom prst="rect">
            <a:avLst/>
          </a:prstGeom>
        </p:spPr>
      </p:pic>
      <p:pic>
        <p:nvPicPr>
          <p:cNvPr id="6" name="Picture 5" descr="inspire_logo_RGB.eps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26673"/>
          <a:stretch/>
        </p:blipFill>
        <p:spPr>
          <a:xfrm>
            <a:off x="205805" y="4770164"/>
            <a:ext cx="659259" cy="193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018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118871" y="118872"/>
            <a:ext cx="8908744" cy="44879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"/>
              <a:cs typeface=""/>
            </a:endParaRPr>
          </a:p>
        </p:txBody>
      </p:sp>
      <p:sp>
        <p:nvSpPr>
          <p:cNvPr id="3" name="Rectangle 2"/>
          <p:cNvSpPr/>
          <p:nvPr userDrawn="1"/>
        </p:nvSpPr>
        <p:spPr>
          <a:xfrm>
            <a:off x="118871" y="4698224"/>
            <a:ext cx="8914411" cy="330976"/>
          </a:xfrm>
          <a:prstGeom prst="rect">
            <a:avLst/>
          </a:prstGeom>
          <a:solidFill>
            <a:srgbClr val="8EC03F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"/>
              <a:cs typeface=""/>
            </a:endParaRPr>
          </a:p>
        </p:txBody>
      </p:sp>
      <p:pic>
        <p:nvPicPr>
          <p:cNvPr id="4" name="Picture 3" descr="solidThinking_logo_knockout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161" y="4780407"/>
            <a:ext cx="1254159" cy="186429"/>
          </a:xfrm>
          <a:prstGeom prst="rect">
            <a:avLst/>
          </a:prstGeom>
        </p:spPr>
      </p:pic>
      <p:pic>
        <p:nvPicPr>
          <p:cNvPr id="6" name="Picture 5" descr="evolve_logo_RGB.eps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29414"/>
          <a:stretch/>
        </p:blipFill>
        <p:spPr>
          <a:xfrm>
            <a:off x="207108" y="4771160"/>
            <a:ext cx="683847" cy="194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451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118871" y="118872"/>
            <a:ext cx="8908744" cy="44879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"/>
              <a:cs typeface=""/>
            </a:endParaRPr>
          </a:p>
        </p:txBody>
      </p:sp>
      <p:sp>
        <p:nvSpPr>
          <p:cNvPr id="3" name="Rectangle 2"/>
          <p:cNvSpPr/>
          <p:nvPr userDrawn="1"/>
        </p:nvSpPr>
        <p:spPr>
          <a:xfrm>
            <a:off x="118871" y="4698224"/>
            <a:ext cx="8914411" cy="330976"/>
          </a:xfrm>
          <a:prstGeom prst="rect">
            <a:avLst/>
          </a:prstGeom>
          <a:solidFill>
            <a:srgbClr val="1ABACF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"/>
              <a:cs typeface=""/>
            </a:endParaRPr>
          </a:p>
        </p:txBody>
      </p:sp>
      <p:pic>
        <p:nvPicPr>
          <p:cNvPr id="4" name="Picture 3" descr="solidThinking_logo_knockout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161" y="4780407"/>
            <a:ext cx="1254159" cy="186429"/>
          </a:xfrm>
          <a:prstGeom prst="rect">
            <a:avLst/>
          </a:prstGeom>
        </p:spPr>
      </p:pic>
      <p:pic>
        <p:nvPicPr>
          <p:cNvPr id="8" name="Picture 7" descr="Envision_RGB_112415.eps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501"/>
          <a:stretch/>
        </p:blipFill>
        <p:spPr>
          <a:xfrm>
            <a:off x="192641" y="4762742"/>
            <a:ext cx="1028510" cy="214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5731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118871" y="118872"/>
            <a:ext cx="8908744" cy="44879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"/>
              <a:cs typeface=""/>
            </a:endParaRPr>
          </a:p>
        </p:txBody>
      </p:sp>
      <p:sp>
        <p:nvSpPr>
          <p:cNvPr id="3" name="Rectangle 2"/>
          <p:cNvSpPr/>
          <p:nvPr userDrawn="1"/>
        </p:nvSpPr>
        <p:spPr>
          <a:xfrm>
            <a:off x="118871" y="4698224"/>
            <a:ext cx="8914411" cy="330976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"/>
              <a:cs typeface=""/>
            </a:endParaRPr>
          </a:p>
        </p:txBody>
      </p:sp>
      <p:pic>
        <p:nvPicPr>
          <p:cNvPr id="4" name="Picture 3" descr="solidThinking_logo_knockout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161" y="4780407"/>
            <a:ext cx="1254159" cy="186429"/>
          </a:xfrm>
          <a:prstGeom prst="rect">
            <a:avLst/>
          </a:prstGeom>
        </p:spPr>
      </p:pic>
      <p:pic>
        <p:nvPicPr>
          <p:cNvPr id="8" name="Picture 7" descr="c2c_white_logo.eps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23640"/>
          <a:stretch/>
        </p:blipFill>
        <p:spPr>
          <a:xfrm>
            <a:off x="209304" y="4782785"/>
            <a:ext cx="1479025" cy="180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5790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118871" y="118872"/>
            <a:ext cx="8908744" cy="44879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"/>
              <a:cs typeface=""/>
            </a:endParaRPr>
          </a:p>
        </p:txBody>
      </p:sp>
      <p:sp>
        <p:nvSpPr>
          <p:cNvPr id="3" name="Rectangle 2"/>
          <p:cNvSpPr/>
          <p:nvPr userDrawn="1"/>
        </p:nvSpPr>
        <p:spPr>
          <a:xfrm>
            <a:off x="118871" y="4698224"/>
            <a:ext cx="8914411" cy="330976"/>
          </a:xfrm>
          <a:prstGeom prst="rect">
            <a:avLst/>
          </a:prstGeom>
          <a:solidFill>
            <a:srgbClr val="F1C800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"/>
              <a:cs typeface=""/>
            </a:endParaRPr>
          </a:p>
        </p:txBody>
      </p:sp>
      <p:pic>
        <p:nvPicPr>
          <p:cNvPr id="4" name="Picture 3" descr="solidThinking_logo_knockout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161" y="4780407"/>
            <a:ext cx="1254159" cy="18642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26773"/>
          <a:stretch/>
        </p:blipFill>
        <p:spPr>
          <a:xfrm>
            <a:off x="192641" y="4770199"/>
            <a:ext cx="959884" cy="199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8127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118871" y="118872"/>
            <a:ext cx="8908744" cy="44879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"/>
              <a:cs typeface=""/>
            </a:endParaRPr>
          </a:p>
        </p:txBody>
      </p:sp>
      <p:sp>
        <p:nvSpPr>
          <p:cNvPr id="3" name="Rectangle 2"/>
          <p:cNvSpPr/>
          <p:nvPr userDrawn="1"/>
        </p:nvSpPr>
        <p:spPr>
          <a:xfrm>
            <a:off x="118871" y="4698224"/>
            <a:ext cx="8914411" cy="330976"/>
          </a:xfrm>
          <a:prstGeom prst="rect">
            <a:avLst/>
          </a:prstGeom>
          <a:solidFill>
            <a:srgbClr val="F1C800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"/>
              <a:cs typeface=""/>
            </a:endParaRPr>
          </a:p>
        </p:txBody>
      </p:sp>
      <p:pic>
        <p:nvPicPr>
          <p:cNvPr id="4" name="Picture 3" descr="solidThinking_logo_knockout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161" y="4780407"/>
            <a:ext cx="1254159" cy="18642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00024" y="4765055"/>
            <a:ext cx="1109798" cy="201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7547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118871" y="118872"/>
            <a:ext cx="8908744" cy="44879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"/>
              <a:cs typeface=""/>
            </a:endParaRPr>
          </a:p>
        </p:txBody>
      </p:sp>
      <p:sp>
        <p:nvSpPr>
          <p:cNvPr id="3" name="Rectangle 2"/>
          <p:cNvSpPr/>
          <p:nvPr userDrawn="1"/>
        </p:nvSpPr>
        <p:spPr>
          <a:xfrm>
            <a:off x="118871" y="4698224"/>
            <a:ext cx="8914411" cy="330976"/>
          </a:xfrm>
          <a:prstGeom prst="rect">
            <a:avLst/>
          </a:prstGeom>
          <a:solidFill>
            <a:srgbClr val="F1C800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"/>
              <a:cs typeface=""/>
            </a:endParaRPr>
          </a:p>
        </p:txBody>
      </p:sp>
      <p:pic>
        <p:nvPicPr>
          <p:cNvPr id="4" name="Picture 3" descr="solidThinking_logo_knockout.eps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161" y="4780407"/>
            <a:ext cx="1254159" cy="18642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200024" y="4770299"/>
            <a:ext cx="739776" cy="191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8452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71" r:id="rId2"/>
    <p:sldLayoutId id="2147483772" r:id="rId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A9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0024" y="472979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14B76173-AEC0-4CF4-B223-18D2099D2AC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solidThinking_logo_knockout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33" y="4656311"/>
            <a:ext cx="2088987" cy="310525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557212" y="93754"/>
            <a:ext cx="3515843" cy="18333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en-US" sz="600" dirty="0" smtClean="0">
                <a:solidFill>
                  <a:schemeClr val="bg1"/>
                </a:solidFill>
              </a:rPr>
              <a:t>© 2016 </a:t>
            </a:r>
            <a:r>
              <a:rPr lang="en-US" sz="600" dirty="0" err="1" smtClean="0">
                <a:solidFill>
                  <a:schemeClr val="bg1"/>
                </a:solidFill>
              </a:rPr>
              <a:t>solidThinking</a:t>
            </a:r>
            <a:r>
              <a:rPr lang="en-US" sz="600" dirty="0" smtClean="0">
                <a:solidFill>
                  <a:schemeClr val="bg1"/>
                </a:solidFill>
              </a:rPr>
              <a:t>, Inc. Proprietary and Confidential. All rights reserved. An Altair Company.</a:t>
            </a:r>
            <a:endParaRPr lang="en-US" sz="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0985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0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ED80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0024" y="472979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14B76173-AEC0-4CF4-B223-18D2099D2AC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 descr="inspire_logo_RGB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0974" y="4589650"/>
            <a:ext cx="963939" cy="385575"/>
          </a:xfrm>
          <a:prstGeom prst="rect">
            <a:avLst/>
          </a:prstGeom>
        </p:spPr>
      </p:pic>
      <p:sp>
        <p:nvSpPr>
          <p:cNvPr id="7" name="TextBox 6"/>
          <p:cNvSpPr txBox="1"/>
          <p:nvPr userDrawn="1"/>
        </p:nvSpPr>
        <p:spPr>
          <a:xfrm>
            <a:off x="5557212" y="93754"/>
            <a:ext cx="3515843" cy="18333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en-US" sz="600" dirty="0" smtClean="0">
                <a:solidFill>
                  <a:schemeClr val="bg1"/>
                </a:solidFill>
              </a:rPr>
              <a:t>© 2016 </a:t>
            </a:r>
            <a:r>
              <a:rPr lang="en-US" sz="600" dirty="0" err="1" smtClean="0">
                <a:solidFill>
                  <a:schemeClr val="bg1"/>
                </a:solidFill>
              </a:rPr>
              <a:t>solidThinking</a:t>
            </a:r>
            <a:r>
              <a:rPr lang="en-US" sz="600" dirty="0" smtClean="0">
                <a:solidFill>
                  <a:schemeClr val="bg1"/>
                </a:solidFill>
              </a:rPr>
              <a:t>, Inc. Proprietary and Confidential. All rights reserved. An Altair Company.</a:t>
            </a:r>
            <a:endParaRPr lang="en-US" sz="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3565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0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8EC0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0024" y="5372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14B76173-AEC0-4CF4-B223-18D2099D2AC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 descr="evolve_logo_RGB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0974" y="4586972"/>
            <a:ext cx="963939" cy="388253"/>
          </a:xfrm>
          <a:prstGeom prst="rect">
            <a:avLst/>
          </a:prstGeom>
        </p:spPr>
      </p:pic>
      <p:sp>
        <p:nvSpPr>
          <p:cNvPr id="7" name="TextBox 6"/>
          <p:cNvSpPr txBox="1"/>
          <p:nvPr userDrawn="1"/>
        </p:nvSpPr>
        <p:spPr>
          <a:xfrm>
            <a:off x="5557212" y="93754"/>
            <a:ext cx="3515843" cy="18333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en-US" sz="600" dirty="0" smtClean="0">
                <a:solidFill>
                  <a:schemeClr val="bg1"/>
                </a:solidFill>
              </a:rPr>
              <a:t>© 2016 </a:t>
            </a:r>
            <a:r>
              <a:rPr lang="en-US" sz="600" dirty="0" err="1" smtClean="0">
                <a:solidFill>
                  <a:schemeClr val="bg1"/>
                </a:solidFill>
              </a:rPr>
              <a:t>solidThinking</a:t>
            </a:r>
            <a:r>
              <a:rPr lang="en-US" sz="600" dirty="0" smtClean="0">
                <a:solidFill>
                  <a:schemeClr val="bg1"/>
                </a:solidFill>
              </a:rPr>
              <a:t>, Inc. Proprietary and Confidential. All rights reserved. An Altair Company.</a:t>
            </a:r>
            <a:endParaRPr lang="en-US" sz="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0651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0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0024" y="408778"/>
            <a:ext cx="8651889" cy="3335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0025" y="940576"/>
            <a:ext cx="8651888" cy="36020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18871" y="4698224"/>
            <a:ext cx="8914411" cy="33097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"/>
              <a:cs typeface=""/>
            </a:endParaRPr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200024" y="5322502"/>
            <a:ext cx="1568029" cy="3332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7C98B30C-4821-42FA-A3B1-F97E75927069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 descr="inspire_logo_RGB 2.eps"/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463"/>
          <a:stretch/>
        </p:blipFill>
        <p:spPr>
          <a:xfrm>
            <a:off x="204218" y="4773978"/>
            <a:ext cx="662028" cy="194734"/>
          </a:xfrm>
          <a:prstGeom prst="rect">
            <a:avLst/>
          </a:prstGeom>
        </p:spPr>
      </p:pic>
      <p:pic>
        <p:nvPicPr>
          <p:cNvPr id="8" name="Picture 7" descr="solidThinking_logo_knockout.eps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161" y="4780407"/>
            <a:ext cx="1254159" cy="186429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557212" y="93754"/>
            <a:ext cx="3515843" cy="18333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en-US" sz="600" dirty="0" smtClean="0">
                <a:solidFill>
                  <a:srgbClr val="333333"/>
                </a:solidFill>
              </a:rPr>
              <a:t>© 2016 </a:t>
            </a:r>
            <a:r>
              <a:rPr lang="en-US" sz="600" dirty="0" err="1" smtClean="0">
                <a:solidFill>
                  <a:srgbClr val="333333"/>
                </a:solidFill>
              </a:rPr>
              <a:t>solidThinking</a:t>
            </a:r>
            <a:r>
              <a:rPr lang="en-US" sz="600" dirty="0" smtClean="0">
                <a:solidFill>
                  <a:srgbClr val="333333"/>
                </a:solidFill>
              </a:rPr>
              <a:t>, Inc. Proprietary and Confidential. All rights reserved. An Altair Company.</a:t>
            </a:r>
            <a:endParaRPr lang="en-US" sz="600" dirty="0">
              <a:solidFill>
                <a:srgbClr val="3333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9655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000" b="1" kern="1200">
          <a:solidFill>
            <a:srgbClr val="00A9E0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Clr>
          <a:srgbClr val="333333"/>
        </a:buClr>
        <a:buFont typeface="Arial" panose="020B0604020202020204" pitchFamily="34" charset="0"/>
        <a:buChar char="•"/>
        <a:defRPr sz="1600" kern="1200">
          <a:solidFill>
            <a:srgbClr val="333333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333333"/>
        </a:buClr>
        <a:buFont typeface="Arial" panose="020B0604020202020204" pitchFamily="34" charset="0"/>
        <a:buChar char="•"/>
        <a:defRPr sz="1400" kern="1200">
          <a:solidFill>
            <a:srgbClr val="333333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333333"/>
        </a:buClr>
        <a:buFont typeface="Arial" panose="020B0604020202020204" pitchFamily="34" charset="0"/>
        <a:buChar char="•"/>
        <a:defRPr sz="1200" kern="1200">
          <a:solidFill>
            <a:srgbClr val="333333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333333"/>
        </a:buClr>
        <a:buFont typeface="Arial" panose="020B0604020202020204" pitchFamily="34" charset="0"/>
        <a:buChar char="•"/>
        <a:defRPr sz="1150" kern="1200">
          <a:solidFill>
            <a:srgbClr val="333333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333333"/>
        </a:buClr>
        <a:buFont typeface="Arial" panose="020B0604020202020204" pitchFamily="34" charset="0"/>
        <a:buChar char="•"/>
        <a:defRPr sz="1150" kern="1200">
          <a:solidFill>
            <a:srgbClr val="333333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1ABA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0024" y="5334910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rgbClr val="333333"/>
                </a:solidFill>
              </a:defRPr>
            </a:lvl1pPr>
          </a:lstStyle>
          <a:p>
            <a:fld id="{14B76173-AEC0-4CF4-B223-18D2099D2AC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 descr="Envision_RGB_112415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1589" y="4592991"/>
            <a:ext cx="1383324" cy="382234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5557212" y="93754"/>
            <a:ext cx="3515843" cy="18333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en-US" sz="600" dirty="0" smtClean="0">
                <a:solidFill>
                  <a:schemeClr val="bg1"/>
                </a:solidFill>
              </a:rPr>
              <a:t>© 2016 </a:t>
            </a:r>
            <a:r>
              <a:rPr lang="en-US" sz="600" dirty="0" err="1" smtClean="0">
                <a:solidFill>
                  <a:schemeClr val="bg1"/>
                </a:solidFill>
              </a:rPr>
              <a:t>solidThinking</a:t>
            </a:r>
            <a:r>
              <a:rPr lang="en-US" sz="600" dirty="0" smtClean="0">
                <a:solidFill>
                  <a:schemeClr val="bg1"/>
                </a:solidFill>
              </a:rPr>
              <a:t>, Inc. Proprietary and Confidential. All rights reserved. An Altair Company.</a:t>
            </a:r>
            <a:endParaRPr lang="en-US" sz="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4994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0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0024" y="5334910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rgbClr val="333333"/>
                </a:solidFill>
              </a:defRPr>
            </a:lvl1pPr>
          </a:lstStyle>
          <a:p>
            <a:fld id="{14B76173-AEC0-4CF4-B223-18D2099D2AC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5557212" y="93754"/>
            <a:ext cx="3515843" cy="18333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en-US" sz="600" dirty="0" smtClean="0">
                <a:solidFill>
                  <a:schemeClr val="bg1"/>
                </a:solidFill>
              </a:rPr>
              <a:t>© 2016 </a:t>
            </a:r>
            <a:r>
              <a:rPr lang="en-US" sz="600" dirty="0" err="1" smtClean="0">
                <a:solidFill>
                  <a:schemeClr val="bg1"/>
                </a:solidFill>
              </a:rPr>
              <a:t>solidThinking</a:t>
            </a:r>
            <a:r>
              <a:rPr lang="en-US" sz="600" dirty="0" smtClean="0">
                <a:solidFill>
                  <a:schemeClr val="bg1"/>
                </a:solidFill>
              </a:rPr>
              <a:t>, Inc. Proprietary and Confidential. All rights reserved. An Altair Company.</a:t>
            </a:r>
            <a:endParaRPr lang="en-US" sz="600" dirty="0">
              <a:solidFill>
                <a:schemeClr val="bg1"/>
              </a:solidFill>
            </a:endParaRPr>
          </a:p>
        </p:txBody>
      </p:sp>
      <p:pic>
        <p:nvPicPr>
          <p:cNvPr id="9" name="Picture 8" descr="c2c_white_logo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4745" y="4586569"/>
            <a:ext cx="2430168" cy="388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079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0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1C8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0024" y="5334910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rgbClr val="333333"/>
                </a:solidFill>
              </a:defRPr>
            </a:lvl1pPr>
          </a:lstStyle>
          <a:p>
            <a:fld id="{14B76173-AEC0-4CF4-B223-18D2099D2AC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5557212" y="93754"/>
            <a:ext cx="3515843" cy="18333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en-US" sz="600" dirty="0" smtClean="0">
                <a:solidFill>
                  <a:schemeClr val="bg1"/>
                </a:solidFill>
              </a:rPr>
              <a:t>© 2016 </a:t>
            </a:r>
            <a:r>
              <a:rPr lang="en-US" sz="600" dirty="0" err="1" smtClean="0">
                <a:solidFill>
                  <a:schemeClr val="bg1"/>
                </a:solidFill>
              </a:rPr>
              <a:t>solidThinking</a:t>
            </a:r>
            <a:r>
              <a:rPr lang="en-US" sz="600" dirty="0" smtClean="0">
                <a:solidFill>
                  <a:schemeClr val="bg1"/>
                </a:solidFill>
              </a:rPr>
              <a:t>, Inc. Proprietary and Confidential. All rights reserved. An Altair Company.</a:t>
            </a:r>
            <a:endParaRPr lang="en-US" sz="600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0330" y="4592991"/>
            <a:ext cx="1344621" cy="382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539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0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1C8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419976" y="4585316"/>
            <a:ext cx="1523726" cy="389910"/>
          </a:xfrm>
          <a:prstGeom prst="rect">
            <a:avLst/>
          </a:prstGeom>
        </p:spPr>
      </p:pic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0024" y="5334910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rgbClr val="333333"/>
                </a:solidFill>
              </a:defRPr>
            </a:lvl1pPr>
          </a:lstStyle>
          <a:p>
            <a:fld id="{14B76173-AEC0-4CF4-B223-18D2099D2AC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5557212" y="93754"/>
            <a:ext cx="3515843" cy="18333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en-US" sz="600" dirty="0" smtClean="0">
                <a:solidFill>
                  <a:schemeClr val="bg1"/>
                </a:solidFill>
              </a:rPr>
              <a:t>© 2016 </a:t>
            </a:r>
            <a:r>
              <a:rPr lang="en-US" sz="600" dirty="0" err="1" smtClean="0">
                <a:solidFill>
                  <a:schemeClr val="bg1"/>
                </a:solidFill>
              </a:rPr>
              <a:t>solidThinking</a:t>
            </a:r>
            <a:r>
              <a:rPr lang="en-US" sz="600" dirty="0" smtClean="0">
                <a:solidFill>
                  <a:schemeClr val="bg1"/>
                </a:solidFill>
              </a:rPr>
              <a:t>, Inc. Proprietary and Confidential. All rights reserved. An Altair Company.</a:t>
            </a:r>
            <a:endParaRPr lang="en-US" sz="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8521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0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1C8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0024" y="5334910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rgbClr val="333333"/>
                </a:solidFill>
              </a:defRPr>
            </a:lvl1pPr>
          </a:lstStyle>
          <a:p>
            <a:fld id="{14B76173-AEC0-4CF4-B223-18D2099D2AC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5557212" y="93754"/>
            <a:ext cx="3515843" cy="18333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en-US" sz="600" dirty="0" smtClean="0">
                <a:solidFill>
                  <a:schemeClr val="bg1"/>
                </a:solidFill>
              </a:rPr>
              <a:t>© 2016 </a:t>
            </a:r>
            <a:r>
              <a:rPr lang="en-US" sz="600" dirty="0" err="1" smtClean="0">
                <a:solidFill>
                  <a:schemeClr val="bg1"/>
                </a:solidFill>
              </a:rPr>
              <a:t>solidThinking</a:t>
            </a:r>
            <a:r>
              <a:rPr lang="en-US" sz="600" dirty="0" smtClean="0">
                <a:solidFill>
                  <a:schemeClr val="bg1"/>
                </a:solidFill>
              </a:rPr>
              <a:t>, Inc. Proprietary and Confidential. All rights reserved. An Altair Company.</a:t>
            </a:r>
            <a:endParaRPr lang="en-US" sz="600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940403" y="4595177"/>
            <a:ext cx="1003299" cy="376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5009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0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7381394" y="4698224"/>
            <a:ext cx="1651888" cy="33097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"/>
              <a:cs typeface="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765636" y="985212"/>
            <a:ext cx="2267646" cy="360988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"/>
              <a:cs typeface=""/>
            </a:endParaRPr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200024" y="5322502"/>
            <a:ext cx="1568029" cy="3332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7C98B30C-4821-42FA-A3B1-F97E75927069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solidThinking_logo_knockout.eps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161" y="4780407"/>
            <a:ext cx="1254159" cy="186429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557212" y="93754"/>
            <a:ext cx="3515843" cy="18333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en-US" sz="600" dirty="0" smtClean="0">
                <a:solidFill>
                  <a:srgbClr val="333333"/>
                </a:solidFill>
              </a:rPr>
              <a:t>© 2016 </a:t>
            </a:r>
            <a:r>
              <a:rPr lang="en-US" sz="600" dirty="0" err="1" smtClean="0">
                <a:solidFill>
                  <a:srgbClr val="333333"/>
                </a:solidFill>
              </a:rPr>
              <a:t>solidThinking</a:t>
            </a:r>
            <a:r>
              <a:rPr lang="en-US" sz="600" dirty="0" smtClean="0">
                <a:solidFill>
                  <a:srgbClr val="333333"/>
                </a:solidFill>
              </a:rPr>
              <a:t>, Inc. Proprietary and Confidential. All rights reserved. An Altair Company.</a:t>
            </a:r>
            <a:endParaRPr lang="en-US" sz="600" dirty="0">
              <a:solidFill>
                <a:srgbClr val="333333"/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>
          <a:xfrm>
            <a:off x="118871" y="4698224"/>
            <a:ext cx="7162462" cy="330976"/>
          </a:xfrm>
          <a:prstGeom prst="rect">
            <a:avLst/>
          </a:prstGeom>
          <a:solidFill>
            <a:srgbClr val="00A9E0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956166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4" r:id="rId2"/>
    <p:sldLayoutId id="2147483736" r:id="rId3"/>
    <p:sldLayoutId id="2147483733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000" kern="1200">
          <a:solidFill>
            <a:srgbClr val="00A9E0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750"/>
        </a:spcBef>
        <a:buClr>
          <a:srgbClr val="333333"/>
        </a:buClr>
        <a:buFont typeface="Arial" panose="020B0604020202020204" pitchFamily="34" charset="0"/>
        <a:buNone/>
        <a:defRPr sz="1400" kern="1200">
          <a:solidFill>
            <a:schemeClr val="bg1"/>
          </a:solidFill>
          <a:latin typeface="+mn-lt"/>
          <a:ea typeface="+mn-ea"/>
          <a:cs typeface="+mn-cs"/>
        </a:defRPr>
      </a:lvl1pPr>
      <a:lvl2pPr marL="342900" indent="0" algn="l" defTabSz="685800" rtl="0" eaLnBrk="1" latinLnBrk="0" hangingPunct="1">
        <a:lnSpc>
          <a:spcPct val="90000"/>
        </a:lnSpc>
        <a:spcBef>
          <a:spcPts val="375"/>
        </a:spcBef>
        <a:buClr>
          <a:srgbClr val="333333"/>
        </a:buClr>
        <a:buFont typeface="Arial" panose="020B0604020202020204" pitchFamily="34" charset="0"/>
        <a:buNone/>
        <a:defRPr sz="1400" kern="1200">
          <a:solidFill>
            <a:schemeClr val="bg1"/>
          </a:solidFill>
          <a:latin typeface="+mn-lt"/>
          <a:ea typeface="+mn-ea"/>
          <a:cs typeface="+mn-cs"/>
        </a:defRPr>
      </a:lvl2pPr>
      <a:lvl3pPr marL="685800" indent="0" algn="l" defTabSz="685800" rtl="0" eaLnBrk="1" latinLnBrk="0" hangingPunct="1">
        <a:lnSpc>
          <a:spcPct val="90000"/>
        </a:lnSpc>
        <a:spcBef>
          <a:spcPts val="375"/>
        </a:spcBef>
        <a:buClr>
          <a:srgbClr val="333333"/>
        </a:buClr>
        <a:buFont typeface="Arial" panose="020B0604020202020204" pitchFamily="34" charset="0"/>
        <a:buNone/>
        <a:defRPr sz="1200" kern="1200">
          <a:solidFill>
            <a:schemeClr val="bg1"/>
          </a:solidFill>
          <a:latin typeface="+mn-lt"/>
          <a:ea typeface="+mn-ea"/>
          <a:cs typeface="+mn-cs"/>
        </a:defRPr>
      </a:lvl3pPr>
      <a:lvl4pPr marL="1028700" indent="0" algn="l" defTabSz="685800" rtl="0" eaLnBrk="1" latinLnBrk="0" hangingPunct="1">
        <a:lnSpc>
          <a:spcPct val="90000"/>
        </a:lnSpc>
        <a:spcBef>
          <a:spcPts val="375"/>
        </a:spcBef>
        <a:buClr>
          <a:srgbClr val="333333"/>
        </a:buClr>
        <a:buFont typeface="Arial" panose="020B0604020202020204" pitchFamily="34" charset="0"/>
        <a:buNone/>
        <a:defRPr sz="1150" kern="1200">
          <a:solidFill>
            <a:schemeClr val="bg1"/>
          </a:solidFill>
          <a:latin typeface="+mn-lt"/>
          <a:ea typeface="+mn-ea"/>
          <a:cs typeface="+mn-cs"/>
        </a:defRPr>
      </a:lvl4pPr>
      <a:lvl5pPr marL="1371600" indent="0" algn="l" defTabSz="685800" rtl="0" eaLnBrk="1" latinLnBrk="0" hangingPunct="1">
        <a:lnSpc>
          <a:spcPct val="90000"/>
        </a:lnSpc>
        <a:spcBef>
          <a:spcPts val="375"/>
        </a:spcBef>
        <a:buClr>
          <a:srgbClr val="333333"/>
        </a:buClr>
        <a:buFont typeface="Arial" panose="020B0604020202020204" pitchFamily="34" charset="0"/>
        <a:buNone/>
        <a:defRPr sz="1150" kern="1200">
          <a:solidFill>
            <a:schemeClr val="bg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8871" y="4698224"/>
            <a:ext cx="8914411" cy="33097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"/>
              <a:cs typeface="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6"/>
          <a:srcRect b="24311"/>
          <a:stretch/>
        </p:blipFill>
        <p:spPr>
          <a:xfrm>
            <a:off x="200024" y="4761027"/>
            <a:ext cx="691622" cy="21182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0024" y="408778"/>
            <a:ext cx="8651889" cy="3335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0025" y="940576"/>
            <a:ext cx="8651888" cy="36020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200024" y="5271702"/>
            <a:ext cx="1568029" cy="3332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7C98B30C-4821-42FA-A3B1-F97E75927069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solidThinking_logo_knockout.eps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161" y="4780407"/>
            <a:ext cx="1254159" cy="186429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557212" y="93754"/>
            <a:ext cx="3515843" cy="18333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en-US" sz="600" dirty="0" smtClean="0">
                <a:solidFill>
                  <a:srgbClr val="333333"/>
                </a:solidFill>
              </a:rPr>
              <a:t>© 2016 </a:t>
            </a:r>
            <a:r>
              <a:rPr lang="en-US" sz="600" dirty="0" err="1" smtClean="0">
                <a:solidFill>
                  <a:srgbClr val="333333"/>
                </a:solidFill>
              </a:rPr>
              <a:t>solidThinking</a:t>
            </a:r>
            <a:r>
              <a:rPr lang="en-US" sz="600" dirty="0" smtClean="0">
                <a:solidFill>
                  <a:srgbClr val="333333"/>
                </a:solidFill>
              </a:rPr>
              <a:t>, Inc. Proprietary and Confidential. All rights reserved. An Altair Company.</a:t>
            </a:r>
            <a:endParaRPr lang="en-US" sz="600" dirty="0">
              <a:solidFill>
                <a:srgbClr val="3333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7099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000" b="1" kern="1200">
          <a:solidFill>
            <a:srgbClr val="00A9E0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Clr>
          <a:srgbClr val="333333"/>
        </a:buClr>
        <a:buFont typeface="Arial" panose="020B0604020202020204" pitchFamily="34" charset="0"/>
        <a:buChar char="•"/>
        <a:defRPr sz="1600" kern="1200">
          <a:solidFill>
            <a:srgbClr val="333333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333333"/>
        </a:buClr>
        <a:buFont typeface="Arial" panose="020B0604020202020204" pitchFamily="34" charset="0"/>
        <a:buChar char="•"/>
        <a:defRPr sz="1400" kern="1200">
          <a:solidFill>
            <a:srgbClr val="333333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333333"/>
        </a:buClr>
        <a:buFont typeface="Arial" panose="020B0604020202020204" pitchFamily="34" charset="0"/>
        <a:buChar char="•"/>
        <a:defRPr sz="1200" kern="1200">
          <a:solidFill>
            <a:srgbClr val="333333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333333"/>
        </a:buClr>
        <a:buFont typeface="Arial" panose="020B0604020202020204" pitchFamily="34" charset="0"/>
        <a:buChar char="•"/>
        <a:defRPr sz="1150" kern="1200">
          <a:solidFill>
            <a:srgbClr val="333333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333333"/>
        </a:buClr>
        <a:buFont typeface="Arial" panose="020B0604020202020204" pitchFamily="34" charset="0"/>
        <a:buChar char="•"/>
        <a:defRPr sz="1150" kern="1200">
          <a:solidFill>
            <a:srgbClr val="333333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0024" y="408778"/>
            <a:ext cx="8651889" cy="3335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0025" y="940576"/>
            <a:ext cx="8651888" cy="36020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18871" y="4698224"/>
            <a:ext cx="8914411" cy="33097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"/>
              <a:cs typeface=""/>
            </a:endParaRPr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200024" y="5356369"/>
            <a:ext cx="1568029" cy="3332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7C98B30C-4821-42FA-A3B1-F97E75927069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 descr="Envision_RGB_112415.ai"/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966"/>
          <a:stretch/>
        </p:blipFill>
        <p:spPr>
          <a:xfrm>
            <a:off x="180655" y="4747351"/>
            <a:ext cx="1047013" cy="228405"/>
          </a:xfrm>
          <a:prstGeom prst="rect">
            <a:avLst/>
          </a:prstGeom>
        </p:spPr>
      </p:pic>
      <p:pic>
        <p:nvPicPr>
          <p:cNvPr id="8" name="Picture 7" descr="solidThinking_logo_knockout.eps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161" y="4780407"/>
            <a:ext cx="1254159" cy="186429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557212" y="93754"/>
            <a:ext cx="3515843" cy="18333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en-US" sz="600" dirty="0" smtClean="0">
                <a:solidFill>
                  <a:srgbClr val="333333"/>
                </a:solidFill>
              </a:rPr>
              <a:t>© 2016 </a:t>
            </a:r>
            <a:r>
              <a:rPr lang="en-US" sz="600" dirty="0" err="1" smtClean="0">
                <a:solidFill>
                  <a:srgbClr val="333333"/>
                </a:solidFill>
              </a:rPr>
              <a:t>solidThinking</a:t>
            </a:r>
            <a:r>
              <a:rPr lang="en-US" sz="600" dirty="0" smtClean="0">
                <a:solidFill>
                  <a:srgbClr val="333333"/>
                </a:solidFill>
              </a:rPr>
              <a:t>, Inc. Proprietary and Confidential. All rights reserved. An Altair Company.</a:t>
            </a:r>
            <a:endParaRPr lang="en-US" sz="600" dirty="0">
              <a:solidFill>
                <a:srgbClr val="3333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7127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000" b="1" kern="1200">
          <a:solidFill>
            <a:srgbClr val="00A9E0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Clr>
          <a:srgbClr val="333333"/>
        </a:buClr>
        <a:buFont typeface="Arial" panose="020B0604020202020204" pitchFamily="34" charset="0"/>
        <a:buChar char="•"/>
        <a:defRPr sz="1600" kern="1200">
          <a:solidFill>
            <a:srgbClr val="333333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333333"/>
        </a:buClr>
        <a:buFont typeface="Arial" panose="020B0604020202020204" pitchFamily="34" charset="0"/>
        <a:buChar char="•"/>
        <a:defRPr sz="1400" kern="1200">
          <a:solidFill>
            <a:srgbClr val="333333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333333"/>
        </a:buClr>
        <a:buFont typeface="Arial" panose="020B0604020202020204" pitchFamily="34" charset="0"/>
        <a:buChar char="•"/>
        <a:defRPr sz="1200" kern="1200">
          <a:solidFill>
            <a:srgbClr val="333333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333333"/>
        </a:buClr>
        <a:buFont typeface="Arial" panose="020B0604020202020204" pitchFamily="34" charset="0"/>
        <a:buChar char="•"/>
        <a:defRPr sz="1150" kern="1200">
          <a:solidFill>
            <a:srgbClr val="333333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333333"/>
        </a:buClr>
        <a:buFont typeface="Arial" panose="020B0604020202020204" pitchFamily="34" charset="0"/>
        <a:buChar char="•"/>
        <a:defRPr sz="1150" kern="1200">
          <a:solidFill>
            <a:srgbClr val="333333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0024" y="408778"/>
            <a:ext cx="8651889" cy="3335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0025" y="940576"/>
            <a:ext cx="8651888" cy="36020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18871" y="4698224"/>
            <a:ext cx="8914411" cy="33097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"/>
              <a:cs typeface=""/>
            </a:endParaRPr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200024" y="5457969"/>
            <a:ext cx="1568029" cy="3332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7C98B30C-4821-42FA-A3B1-F97E75927069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c2c_white_logo.ai"/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71" t="38142" r="371" b="46697"/>
          <a:stretch/>
        </p:blipFill>
        <p:spPr>
          <a:xfrm>
            <a:off x="-97177" y="4707861"/>
            <a:ext cx="2069414" cy="242431"/>
          </a:xfrm>
          <a:prstGeom prst="rect">
            <a:avLst/>
          </a:prstGeom>
        </p:spPr>
      </p:pic>
      <p:pic>
        <p:nvPicPr>
          <p:cNvPr id="8" name="Picture 7" descr="solidThinking_logo_knockout.eps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161" y="4780407"/>
            <a:ext cx="1254159" cy="186429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5557212" y="93754"/>
            <a:ext cx="3515843" cy="18333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en-US" sz="600" dirty="0" smtClean="0">
                <a:solidFill>
                  <a:srgbClr val="333333"/>
                </a:solidFill>
              </a:rPr>
              <a:t>© 2016 </a:t>
            </a:r>
            <a:r>
              <a:rPr lang="en-US" sz="600" dirty="0" err="1" smtClean="0">
                <a:solidFill>
                  <a:srgbClr val="333333"/>
                </a:solidFill>
              </a:rPr>
              <a:t>solidThinking</a:t>
            </a:r>
            <a:r>
              <a:rPr lang="en-US" sz="600" dirty="0" smtClean="0">
                <a:solidFill>
                  <a:srgbClr val="333333"/>
                </a:solidFill>
              </a:rPr>
              <a:t>, Inc. Proprietary and Confidential. All rights reserved. An Altair Company.</a:t>
            </a:r>
            <a:endParaRPr lang="en-US" sz="600" dirty="0">
              <a:solidFill>
                <a:srgbClr val="3333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6704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000" b="1" kern="1200">
          <a:solidFill>
            <a:srgbClr val="00A9E0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Clr>
          <a:srgbClr val="333333"/>
        </a:buClr>
        <a:buFont typeface="Arial" panose="020B0604020202020204" pitchFamily="34" charset="0"/>
        <a:buChar char="•"/>
        <a:defRPr sz="1600" kern="1200">
          <a:solidFill>
            <a:srgbClr val="333333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333333"/>
        </a:buClr>
        <a:buFont typeface="Arial" panose="020B0604020202020204" pitchFamily="34" charset="0"/>
        <a:buChar char="•"/>
        <a:defRPr sz="1400" kern="1200">
          <a:solidFill>
            <a:srgbClr val="333333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333333"/>
        </a:buClr>
        <a:buFont typeface="Arial" panose="020B0604020202020204" pitchFamily="34" charset="0"/>
        <a:buChar char="•"/>
        <a:defRPr sz="1200" kern="1200">
          <a:solidFill>
            <a:srgbClr val="333333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333333"/>
        </a:buClr>
        <a:buFont typeface="Arial" panose="020B0604020202020204" pitchFamily="34" charset="0"/>
        <a:buChar char="•"/>
        <a:defRPr sz="1150" kern="1200">
          <a:solidFill>
            <a:srgbClr val="333333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333333"/>
        </a:buClr>
        <a:buFont typeface="Arial" panose="020B0604020202020204" pitchFamily="34" charset="0"/>
        <a:buChar char="•"/>
        <a:defRPr sz="1150" kern="1200">
          <a:solidFill>
            <a:srgbClr val="333333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8871" y="4698224"/>
            <a:ext cx="8914411" cy="33097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"/>
              <a:cs typeface=""/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870"/>
          <a:stretch/>
        </p:blipFill>
        <p:spPr>
          <a:xfrm>
            <a:off x="184952" y="4770199"/>
            <a:ext cx="972491" cy="196637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0024" y="408778"/>
            <a:ext cx="8651889" cy="3335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0025" y="940576"/>
            <a:ext cx="8651888" cy="36020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200024" y="5356369"/>
            <a:ext cx="1568029" cy="3332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7C98B30C-4821-42FA-A3B1-F97E75927069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solidThinking_logo_knockout.eps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161" y="4780407"/>
            <a:ext cx="1254159" cy="186429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557212" y="93754"/>
            <a:ext cx="3515843" cy="18333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en-US" sz="600" dirty="0" smtClean="0">
                <a:solidFill>
                  <a:srgbClr val="333333"/>
                </a:solidFill>
              </a:rPr>
              <a:t>© 2016 </a:t>
            </a:r>
            <a:r>
              <a:rPr lang="en-US" sz="600" dirty="0" err="1" smtClean="0">
                <a:solidFill>
                  <a:srgbClr val="333333"/>
                </a:solidFill>
              </a:rPr>
              <a:t>solidThinking</a:t>
            </a:r>
            <a:r>
              <a:rPr lang="en-US" sz="600" dirty="0" smtClean="0">
                <a:solidFill>
                  <a:srgbClr val="333333"/>
                </a:solidFill>
              </a:rPr>
              <a:t>, Inc. Proprietary and Confidential. All rights reserved. An Altair Company.</a:t>
            </a:r>
            <a:endParaRPr lang="en-US" sz="600" dirty="0">
              <a:solidFill>
                <a:srgbClr val="3333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6758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000" b="1" kern="1200">
          <a:solidFill>
            <a:srgbClr val="00A9E0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Clr>
          <a:srgbClr val="333333"/>
        </a:buClr>
        <a:buFont typeface="Arial" panose="020B0604020202020204" pitchFamily="34" charset="0"/>
        <a:buChar char="•"/>
        <a:defRPr sz="1600" kern="1200">
          <a:solidFill>
            <a:srgbClr val="333333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333333"/>
        </a:buClr>
        <a:buFont typeface="Arial" panose="020B0604020202020204" pitchFamily="34" charset="0"/>
        <a:buChar char="•"/>
        <a:defRPr sz="1400" kern="1200">
          <a:solidFill>
            <a:srgbClr val="333333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333333"/>
        </a:buClr>
        <a:buFont typeface="Arial" panose="020B0604020202020204" pitchFamily="34" charset="0"/>
        <a:buChar char="•"/>
        <a:defRPr sz="1200" kern="1200">
          <a:solidFill>
            <a:srgbClr val="333333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333333"/>
        </a:buClr>
        <a:buFont typeface="Arial" panose="020B0604020202020204" pitchFamily="34" charset="0"/>
        <a:buChar char="•"/>
        <a:defRPr sz="1150" kern="1200">
          <a:solidFill>
            <a:srgbClr val="333333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333333"/>
        </a:buClr>
        <a:buFont typeface="Arial" panose="020B0604020202020204" pitchFamily="34" charset="0"/>
        <a:buChar char="•"/>
        <a:defRPr sz="1150" kern="1200">
          <a:solidFill>
            <a:srgbClr val="333333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8871" y="4698224"/>
            <a:ext cx="8914411" cy="33097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"/>
              <a:cs typeface=""/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200025" y="4765055"/>
            <a:ext cx="1109797" cy="20178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0024" y="408778"/>
            <a:ext cx="8651889" cy="3335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0025" y="940576"/>
            <a:ext cx="8651888" cy="36020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200024" y="5356369"/>
            <a:ext cx="1568029" cy="3332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7C98B30C-4821-42FA-A3B1-F97E75927069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solidThinking_logo_knockout.eps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161" y="4780407"/>
            <a:ext cx="1254159" cy="186429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557212" y="93754"/>
            <a:ext cx="3515843" cy="18333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en-US" sz="600" dirty="0" smtClean="0">
                <a:solidFill>
                  <a:srgbClr val="333333"/>
                </a:solidFill>
              </a:rPr>
              <a:t>© 2016 </a:t>
            </a:r>
            <a:r>
              <a:rPr lang="en-US" sz="600" dirty="0" err="1" smtClean="0">
                <a:solidFill>
                  <a:srgbClr val="333333"/>
                </a:solidFill>
              </a:rPr>
              <a:t>solidThinking</a:t>
            </a:r>
            <a:r>
              <a:rPr lang="en-US" sz="600" dirty="0" smtClean="0">
                <a:solidFill>
                  <a:srgbClr val="333333"/>
                </a:solidFill>
              </a:rPr>
              <a:t>, Inc. Proprietary and Confidential. All rights reserved. An Altair Company.</a:t>
            </a:r>
            <a:endParaRPr lang="en-US" sz="600" dirty="0">
              <a:solidFill>
                <a:srgbClr val="3333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4854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000" b="1" kern="1200">
          <a:solidFill>
            <a:srgbClr val="00A9E0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Clr>
          <a:srgbClr val="333333"/>
        </a:buClr>
        <a:buFont typeface="Arial" panose="020B0604020202020204" pitchFamily="34" charset="0"/>
        <a:buChar char="•"/>
        <a:defRPr sz="1600" kern="1200">
          <a:solidFill>
            <a:srgbClr val="333333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333333"/>
        </a:buClr>
        <a:buFont typeface="Arial" panose="020B0604020202020204" pitchFamily="34" charset="0"/>
        <a:buChar char="•"/>
        <a:defRPr sz="1400" kern="1200">
          <a:solidFill>
            <a:srgbClr val="333333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333333"/>
        </a:buClr>
        <a:buFont typeface="Arial" panose="020B0604020202020204" pitchFamily="34" charset="0"/>
        <a:buChar char="•"/>
        <a:defRPr sz="1200" kern="1200">
          <a:solidFill>
            <a:srgbClr val="333333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333333"/>
        </a:buClr>
        <a:buFont typeface="Arial" panose="020B0604020202020204" pitchFamily="34" charset="0"/>
        <a:buChar char="•"/>
        <a:defRPr sz="1150" kern="1200">
          <a:solidFill>
            <a:srgbClr val="333333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333333"/>
        </a:buClr>
        <a:buFont typeface="Arial" panose="020B0604020202020204" pitchFamily="34" charset="0"/>
        <a:buChar char="•"/>
        <a:defRPr sz="1150" kern="1200">
          <a:solidFill>
            <a:srgbClr val="333333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8871" y="4698224"/>
            <a:ext cx="8914411" cy="33097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"/>
              <a:cs typeface="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200023" y="4770299"/>
            <a:ext cx="739777" cy="191516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0024" y="408778"/>
            <a:ext cx="8651889" cy="3335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0025" y="940576"/>
            <a:ext cx="8651888" cy="36020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200024" y="5356369"/>
            <a:ext cx="1568029" cy="3332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7C98B30C-4821-42FA-A3B1-F97E75927069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solidThinking_logo_knockout.eps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161" y="4780407"/>
            <a:ext cx="1254159" cy="186429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557212" y="93754"/>
            <a:ext cx="3515843" cy="18333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en-US" sz="600" dirty="0" smtClean="0">
                <a:solidFill>
                  <a:srgbClr val="333333"/>
                </a:solidFill>
              </a:rPr>
              <a:t>© 2016 </a:t>
            </a:r>
            <a:r>
              <a:rPr lang="en-US" sz="600" dirty="0" err="1" smtClean="0">
                <a:solidFill>
                  <a:srgbClr val="333333"/>
                </a:solidFill>
              </a:rPr>
              <a:t>solidThinking</a:t>
            </a:r>
            <a:r>
              <a:rPr lang="en-US" sz="600" dirty="0" smtClean="0">
                <a:solidFill>
                  <a:srgbClr val="333333"/>
                </a:solidFill>
              </a:rPr>
              <a:t>, Inc. Proprietary and Confidential. All rights reserved. An Altair Company.</a:t>
            </a:r>
            <a:endParaRPr lang="en-US" sz="600" dirty="0">
              <a:solidFill>
                <a:srgbClr val="3333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3006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73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000" b="1" kern="1200">
          <a:solidFill>
            <a:srgbClr val="00A9E0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Clr>
          <a:srgbClr val="333333"/>
        </a:buClr>
        <a:buFont typeface="Arial" panose="020B0604020202020204" pitchFamily="34" charset="0"/>
        <a:buChar char="•"/>
        <a:defRPr sz="1600" kern="1200">
          <a:solidFill>
            <a:srgbClr val="333333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333333"/>
        </a:buClr>
        <a:buFont typeface="Arial" panose="020B0604020202020204" pitchFamily="34" charset="0"/>
        <a:buChar char="•"/>
        <a:defRPr sz="1400" kern="1200">
          <a:solidFill>
            <a:srgbClr val="333333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333333"/>
        </a:buClr>
        <a:buFont typeface="Arial" panose="020B0604020202020204" pitchFamily="34" charset="0"/>
        <a:buChar char="•"/>
        <a:defRPr sz="1200" kern="1200">
          <a:solidFill>
            <a:srgbClr val="333333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333333"/>
        </a:buClr>
        <a:buFont typeface="Arial" panose="020B0604020202020204" pitchFamily="34" charset="0"/>
        <a:buChar char="•"/>
        <a:defRPr sz="1150" kern="1200">
          <a:solidFill>
            <a:srgbClr val="333333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333333"/>
        </a:buClr>
        <a:buFont typeface="Arial" panose="020B0604020202020204" pitchFamily="34" charset="0"/>
        <a:buChar char="•"/>
        <a:defRPr sz="1150" kern="1200">
          <a:solidFill>
            <a:srgbClr val="333333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118871" y="118872"/>
            <a:ext cx="8908744" cy="44879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"/>
              <a:cs typeface=""/>
            </a:endParaRPr>
          </a:p>
        </p:txBody>
      </p:sp>
      <p:sp>
        <p:nvSpPr>
          <p:cNvPr id="3" name="Rectangle 2"/>
          <p:cNvSpPr/>
          <p:nvPr userDrawn="1"/>
        </p:nvSpPr>
        <p:spPr>
          <a:xfrm>
            <a:off x="118871" y="4698224"/>
            <a:ext cx="8914411" cy="330976"/>
          </a:xfrm>
          <a:prstGeom prst="rect">
            <a:avLst/>
          </a:prstGeom>
          <a:solidFill>
            <a:srgbClr val="00A9E0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"/>
              <a:cs typeface=""/>
            </a:endParaRPr>
          </a:p>
        </p:txBody>
      </p:sp>
      <p:pic>
        <p:nvPicPr>
          <p:cNvPr id="4" name="Picture 3" descr="solidThinking_logo_knockout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161" y="4780407"/>
            <a:ext cx="1254159" cy="186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140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6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3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MotorRippleDueToPWMCarrierFrequency.vsm" TargetMode="External"/><Relationship Id="rId3" Type="http://schemas.openxmlformats.org/officeDocument/2006/relationships/image" Target="../media/image35.png"/><Relationship Id="rId7" Type="http://schemas.openxmlformats.org/officeDocument/2006/relationships/hyperlink" Target="VisSimEmbeddedTrainingModels/MotorRippleDueToPWMCarrierFrequency.vsm" TargetMode="External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6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VisSimEmbeddedTrainingModels/MotorRippleDueToPWMCarrierFrequency-d.vsm" TargetMode="External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6.xml"/><Relationship Id="rId5" Type="http://schemas.openxmlformats.org/officeDocument/2006/relationships/hyperlink" Target="Models%20and%20Videos%20-%20Section%203/MotorRippleDueToPWMCarrierFrequency-d.vsm" TargetMode="External"/><Relationship Id="rId4" Type="http://schemas.openxmlformats.org/officeDocument/2006/relationships/hyperlink" Target="MotorRippleDueToPWMCarrierFrequency-d.vsm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otorRippleDueToPWMCarrierFrequency-d.vsm" TargetMode="External"/><Relationship Id="rId2" Type="http://schemas.openxmlformats.org/officeDocument/2006/relationships/hyperlink" Target="VisSimEmbeddedTrainingModels/MotorRippleDueToPWMCarrierFrequency-d.vsm" TargetMode="External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4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Rectangle 2"/>
          <p:cNvSpPr>
            <a:spLocks noGrp="1" noChangeArrowheads="1"/>
          </p:cNvSpPr>
          <p:nvPr>
            <p:ph type="title"/>
          </p:nvPr>
        </p:nvSpPr>
        <p:spPr>
          <a:xfrm>
            <a:off x="477371" y="369817"/>
            <a:ext cx="6517195" cy="383381"/>
          </a:xfrm>
        </p:spPr>
        <p:txBody>
          <a:bodyPr/>
          <a:lstStyle/>
          <a:p>
            <a:r>
              <a:rPr lang="en-US" dirty="0" smtClean="0"/>
              <a:t>PWM Example – Motor Control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90FE718-0591-47EC-ADCB-797EE1BD66F7}" type="slidenum">
              <a:rPr lang="it-IT" smtClean="0"/>
              <a:pPr/>
              <a:t>1</a:t>
            </a:fld>
            <a:endParaRPr lang="it-IT"/>
          </a:p>
        </p:txBody>
      </p:sp>
      <p:sp>
        <p:nvSpPr>
          <p:cNvPr id="13" name="TextBox 12"/>
          <p:cNvSpPr txBox="1"/>
          <p:nvPr/>
        </p:nvSpPr>
        <p:spPr>
          <a:xfrm>
            <a:off x="1485899" y="764756"/>
            <a:ext cx="6172201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It is important to understand how the PWM Carrier Period (and Frequency) is selected.  </a:t>
            </a:r>
          </a:p>
          <a:p>
            <a:endParaRPr lang="en-US" sz="1050" dirty="0"/>
          </a:p>
          <a:p>
            <a:r>
              <a:rPr lang="en-US" sz="1050" dirty="0"/>
              <a:t>To do this we will create a basic motor model, identify its fundamental time constant, and then select the PWM Carrier Period short enough to produce an acceptable level of motor velocity fluctuation. </a:t>
            </a:r>
          </a:p>
          <a:p>
            <a:endParaRPr lang="en-US" sz="1050" dirty="0"/>
          </a:p>
          <a:p>
            <a:endParaRPr lang="en-US" sz="1050" dirty="0"/>
          </a:p>
          <a:p>
            <a:r>
              <a:rPr lang="en-US" sz="1050" dirty="0"/>
              <a:t>Basic Motor Model:</a:t>
            </a:r>
          </a:p>
        </p:txBody>
      </p:sp>
      <p:sp>
        <p:nvSpPr>
          <p:cNvPr id="141314" name="Rectangle 2"/>
          <p:cNvSpPr>
            <a:spLocks noChangeArrowheads="1"/>
          </p:cNvSpPr>
          <p:nvPr/>
        </p:nvSpPr>
        <p:spPr bwMode="auto">
          <a:xfrm>
            <a:off x="1143001" y="-112562"/>
            <a:ext cx="138564" cy="225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013"/>
          </a:p>
        </p:txBody>
      </p:sp>
      <p:sp>
        <p:nvSpPr>
          <p:cNvPr id="10" name="TextBox 9"/>
          <p:cNvSpPr txBox="1"/>
          <p:nvPr/>
        </p:nvSpPr>
        <p:spPr>
          <a:xfrm>
            <a:off x="4571999" y="1775778"/>
            <a:ext cx="69398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Where:</a:t>
            </a:r>
          </a:p>
        </p:txBody>
      </p:sp>
      <p:pic>
        <p:nvPicPr>
          <p:cNvPr id="176130" name="Picture 2"/>
          <p:cNvPicPr>
            <a:picLocks noChangeAspect="1" noChangeArrowheads="1"/>
          </p:cNvPicPr>
          <p:nvPr/>
        </p:nvPicPr>
        <p:blipFill>
          <a:blip r:embed="rId2"/>
          <a:srcRect l="29547" t="42063" r="53670" b="41849"/>
          <a:stretch>
            <a:fillRect/>
          </a:stretch>
        </p:blipFill>
        <p:spPr bwMode="auto">
          <a:xfrm>
            <a:off x="4623756" y="2057803"/>
            <a:ext cx="1534637" cy="827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/>
          <a:srcRect l="51726" t="42063" r="33151" b="41849"/>
          <a:stretch>
            <a:fillRect/>
          </a:stretch>
        </p:blipFill>
        <p:spPr bwMode="auto">
          <a:xfrm>
            <a:off x="6195927" y="2006611"/>
            <a:ext cx="1382847" cy="827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1511777" y="2996019"/>
            <a:ext cx="617220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The equivalent motor block diagram becomes:</a:t>
            </a:r>
          </a:p>
        </p:txBody>
      </p:sp>
      <p:pic>
        <p:nvPicPr>
          <p:cNvPr id="17" name="Picture 16"/>
          <p:cNvPicPr/>
          <p:nvPr/>
        </p:nvPicPr>
        <p:blipFill>
          <a:blip r:embed="rId3" cstate="print"/>
          <a:srcRect l="38842" t="41958" r="7216" b="36335"/>
          <a:stretch>
            <a:fillRect/>
          </a:stretch>
        </p:blipFill>
        <p:spPr bwMode="auto">
          <a:xfrm>
            <a:off x="2980677" y="3226852"/>
            <a:ext cx="3077223" cy="8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/>
          <p:cNvPicPr/>
          <p:nvPr/>
        </p:nvPicPr>
        <p:blipFill>
          <a:blip r:embed="rId4" cstate="print"/>
          <a:srcRect l="28227" t="45946" r="10290" b="21622"/>
          <a:stretch>
            <a:fillRect/>
          </a:stretch>
        </p:blipFill>
        <p:spPr bwMode="auto">
          <a:xfrm>
            <a:off x="1351339" y="1948975"/>
            <a:ext cx="3217214" cy="904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47042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/>
          <a:srcRect l="30292" t="24175" r="57565" b="60939"/>
          <a:stretch>
            <a:fillRect/>
          </a:stretch>
        </p:blipFill>
        <p:spPr bwMode="auto">
          <a:xfrm>
            <a:off x="3831434" y="872662"/>
            <a:ext cx="999359" cy="669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2754" name="Rectangle 2"/>
          <p:cNvSpPr>
            <a:spLocks noGrp="1" noChangeArrowheads="1"/>
          </p:cNvSpPr>
          <p:nvPr>
            <p:ph type="title"/>
          </p:nvPr>
        </p:nvSpPr>
        <p:spPr>
          <a:xfrm>
            <a:off x="484094" y="369817"/>
            <a:ext cx="6510472" cy="383381"/>
          </a:xfrm>
        </p:spPr>
        <p:txBody>
          <a:bodyPr/>
          <a:lstStyle/>
          <a:p>
            <a:r>
              <a:rPr lang="en-US" dirty="0" smtClean="0"/>
              <a:t>Motor Dynamics – Electrical Time Constant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90FE718-0591-47EC-ADCB-797EE1BD66F7}" type="slidenum">
              <a:rPr lang="it-IT" smtClean="0"/>
              <a:pPr/>
              <a:t>2</a:t>
            </a:fld>
            <a:endParaRPr lang="it-IT"/>
          </a:p>
        </p:txBody>
      </p:sp>
      <p:sp>
        <p:nvSpPr>
          <p:cNvPr id="13" name="TextBox 12"/>
          <p:cNvSpPr txBox="1"/>
          <p:nvPr/>
        </p:nvSpPr>
        <p:spPr>
          <a:xfrm>
            <a:off x="1485899" y="822981"/>
            <a:ext cx="617220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Using the following example values;</a:t>
            </a:r>
          </a:p>
        </p:txBody>
      </p:sp>
      <p:sp>
        <p:nvSpPr>
          <p:cNvPr id="141314" name="Rectangle 2"/>
          <p:cNvSpPr>
            <a:spLocks noChangeArrowheads="1"/>
          </p:cNvSpPr>
          <p:nvPr/>
        </p:nvSpPr>
        <p:spPr bwMode="auto">
          <a:xfrm>
            <a:off x="1143001" y="-112562"/>
            <a:ext cx="138564" cy="225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013"/>
          </a:p>
        </p:txBody>
      </p:sp>
      <p:sp>
        <p:nvSpPr>
          <p:cNvPr id="16" name="TextBox 15"/>
          <p:cNvSpPr txBox="1"/>
          <p:nvPr/>
        </p:nvSpPr>
        <p:spPr>
          <a:xfrm>
            <a:off x="1511777" y="1867920"/>
            <a:ext cx="307316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The Electrical Time Constant is calculated as: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/>
          <a:srcRect l="30292" t="39018" r="53988" b="43468"/>
          <a:stretch>
            <a:fillRect/>
          </a:stretch>
        </p:blipFill>
        <p:spPr bwMode="auto">
          <a:xfrm>
            <a:off x="4830793" y="848860"/>
            <a:ext cx="1293693" cy="788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 cstate="print"/>
          <a:srcRect l="50434" t="34685" r="37124" b="54002"/>
          <a:stretch>
            <a:fillRect/>
          </a:stretch>
        </p:blipFill>
        <p:spPr bwMode="auto">
          <a:xfrm>
            <a:off x="4318829" y="1738360"/>
            <a:ext cx="1023927" cy="509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>
            <a:off x="1511777" y="2395915"/>
            <a:ext cx="614632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To calculate the Mechanical Time Constant, the following simplifications are applied; </a:t>
            </a:r>
          </a:p>
          <a:p>
            <a:pPr lvl="1"/>
            <a:r>
              <a:rPr lang="en-US" sz="1050" dirty="0" err="1"/>
              <a:t>Tload</a:t>
            </a:r>
            <a:r>
              <a:rPr lang="en-US" sz="1050" dirty="0"/>
              <a:t> = 0 (no load torque)</a:t>
            </a:r>
          </a:p>
          <a:p>
            <a:pPr lvl="1"/>
            <a:r>
              <a:rPr lang="en-US" sz="1050" dirty="0"/>
              <a:t>Motor friction, B = 0</a:t>
            </a:r>
          </a:p>
          <a:p>
            <a:pPr lvl="1"/>
            <a:r>
              <a:rPr lang="en-US" sz="1050" dirty="0"/>
              <a:t>And the electrical dynamics are replaced by their dc-value;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511778" y="3268570"/>
            <a:ext cx="614632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Applying these assumptions, the motor model block diagram simplifies to: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4" cstate="print"/>
          <a:srcRect l="49199" t="49550" r="39227" b="39152"/>
          <a:stretch>
            <a:fillRect/>
          </a:stretch>
        </p:blipFill>
        <p:spPr bwMode="auto">
          <a:xfrm>
            <a:off x="5431889" y="2682462"/>
            <a:ext cx="952494" cy="508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"/>
          <p:cNvPicPr/>
          <p:nvPr/>
        </p:nvPicPr>
        <p:blipFill rotWithShape="1">
          <a:blip r:embed="rId5"/>
          <a:srcRect l="22751" t="47401" r="23360" b="27986"/>
          <a:stretch/>
        </p:blipFill>
        <p:spPr bwMode="auto">
          <a:xfrm>
            <a:off x="3281925" y="3686764"/>
            <a:ext cx="2401729" cy="62674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615565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2" cstate="print"/>
          <a:srcRect l="45678" t="56828" r="38478" b="33559"/>
          <a:stretch>
            <a:fillRect/>
          </a:stretch>
        </p:blipFill>
        <p:spPr bwMode="auto">
          <a:xfrm>
            <a:off x="4536685" y="1463959"/>
            <a:ext cx="1521215" cy="504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2754" name="Rectangle 2"/>
          <p:cNvSpPr>
            <a:spLocks noGrp="1" noChangeArrowheads="1"/>
          </p:cNvSpPr>
          <p:nvPr>
            <p:ph type="title"/>
          </p:nvPr>
        </p:nvSpPr>
        <p:spPr>
          <a:xfrm>
            <a:off x="443753" y="369817"/>
            <a:ext cx="6550813" cy="383381"/>
          </a:xfrm>
        </p:spPr>
        <p:txBody>
          <a:bodyPr/>
          <a:lstStyle/>
          <a:p>
            <a:r>
              <a:rPr lang="en-US" dirty="0" smtClean="0"/>
              <a:t>Motor Dynamics – Mechanical Time Constant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90FE718-0591-47EC-ADCB-797EE1BD66F7}" type="slidenum">
              <a:rPr lang="it-IT" smtClean="0"/>
              <a:pPr/>
              <a:t>3</a:t>
            </a:fld>
            <a:endParaRPr lang="it-IT"/>
          </a:p>
        </p:txBody>
      </p:sp>
      <p:sp>
        <p:nvSpPr>
          <p:cNvPr id="13" name="TextBox 12"/>
          <p:cNvSpPr txBox="1"/>
          <p:nvPr/>
        </p:nvSpPr>
        <p:spPr>
          <a:xfrm>
            <a:off x="1485899" y="887676"/>
            <a:ext cx="617220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The closed loop transfer function of the simplified motor model is calculated as:</a:t>
            </a:r>
          </a:p>
        </p:txBody>
      </p:sp>
      <p:sp>
        <p:nvSpPr>
          <p:cNvPr id="141314" name="Rectangle 2"/>
          <p:cNvSpPr>
            <a:spLocks noChangeArrowheads="1"/>
          </p:cNvSpPr>
          <p:nvPr/>
        </p:nvSpPr>
        <p:spPr bwMode="auto">
          <a:xfrm>
            <a:off x="1143001" y="-112562"/>
            <a:ext cx="138564" cy="225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013"/>
          </a:p>
        </p:txBody>
      </p:sp>
      <p:sp>
        <p:nvSpPr>
          <p:cNvPr id="20" name="TextBox 19"/>
          <p:cNvSpPr txBox="1"/>
          <p:nvPr/>
        </p:nvSpPr>
        <p:spPr>
          <a:xfrm>
            <a:off x="1537660" y="1513940"/>
            <a:ext cx="353898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And the Mechanical Time Constant is calculated as:</a:t>
            </a:r>
          </a:p>
        </p:txBody>
      </p:sp>
      <p:pic>
        <p:nvPicPr>
          <p:cNvPr id="15" name="Picture 14"/>
          <p:cNvPicPr/>
          <p:nvPr/>
        </p:nvPicPr>
        <p:blipFill>
          <a:blip r:embed="rId2" cstate="print"/>
          <a:srcRect l="45678" t="47973" r="38478" b="42414"/>
          <a:stretch>
            <a:fillRect/>
          </a:stretch>
        </p:blipFill>
        <p:spPr bwMode="auto">
          <a:xfrm>
            <a:off x="6265384" y="777695"/>
            <a:ext cx="1258557" cy="416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TextBox 22"/>
          <p:cNvSpPr txBox="1"/>
          <p:nvPr/>
        </p:nvSpPr>
        <p:spPr>
          <a:xfrm>
            <a:off x="1544130" y="2206206"/>
            <a:ext cx="611397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In successful applications, the Mechanical Time Constant should be the fundamental (or dominant) time constant, typically 100 to 1000 times slower than the electrical time constant.  </a:t>
            </a:r>
          </a:p>
        </p:txBody>
      </p:sp>
    </p:spTree>
    <p:extLst>
      <p:ext uri="{BB962C8B-B14F-4D97-AF65-F5344CB8AC3E}">
        <p14:creationId xmlns:p14="http://schemas.microsoft.com/office/powerpoint/2010/main" val="1261473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Rectangle 2"/>
          <p:cNvSpPr>
            <a:spLocks noGrp="1" noChangeArrowheads="1"/>
          </p:cNvSpPr>
          <p:nvPr>
            <p:ph type="title"/>
          </p:nvPr>
        </p:nvSpPr>
        <p:spPr>
          <a:xfrm>
            <a:off x="430306" y="369817"/>
            <a:ext cx="6564260" cy="383381"/>
          </a:xfrm>
        </p:spPr>
        <p:txBody>
          <a:bodyPr/>
          <a:lstStyle/>
          <a:p>
            <a:r>
              <a:rPr lang="en-US" dirty="0" smtClean="0"/>
              <a:t>PWM Carrier Period &amp; Frequency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90FE718-0591-47EC-ADCB-797EE1BD66F7}" type="slidenum">
              <a:rPr lang="it-IT" smtClean="0"/>
              <a:pPr/>
              <a:t>4</a:t>
            </a:fld>
            <a:endParaRPr lang="it-IT"/>
          </a:p>
        </p:txBody>
      </p:sp>
      <p:sp>
        <p:nvSpPr>
          <p:cNvPr id="13" name="TextBox 12"/>
          <p:cNvSpPr txBox="1"/>
          <p:nvPr/>
        </p:nvSpPr>
        <p:spPr>
          <a:xfrm>
            <a:off x="1485900" y="847545"/>
            <a:ext cx="6172201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The PWM Carrier  Period, Tpwm, and Frequency, Fpwm, is calculated to produce an acceptable value of motor velocity fluctuation.   </a:t>
            </a:r>
          </a:p>
          <a:p>
            <a:endParaRPr lang="en-US" sz="1050" dirty="0"/>
          </a:p>
          <a:p>
            <a:r>
              <a:rPr lang="en-US" sz="1050" dirty="0"/>
              <a:t>As an example, assume that a 0.05% velocity fluctuation is the goal.</a:t>
            </a:r>
          </a:p>
          <a:p>
            <a:endParaRPr lang="en-US" sz="1050" dirty="0"/>
          </a:p>
          <a:p>
            <a:r>
              <a:rPr lang="en-US" sz="1050" dirty="0"/>
              <a:t>If the initial motor velocity, w(0) = 1, and the dominant time constant of the motor = mechanical time constant is 0.2 seconds,</a:t>
            </a:r>
          </a:p>
        </p:txBody>
      </p:sp>
      <p:sp>
        <p:nvSpPr>
          <p:cNvPr id="141314" name="Rectangle 2"/>
          <p:cNvSpPr>
            <a:spLocks noChangeArrowheads="1"/>
          </p:cNvSpPr>
          <p:nvPr/>
        </p:nvSpPr>
        <p:spPr bwMode="auto">
          <a:xfrm>
            <a:off x="1143001" y="-112562"/>
            <a:ext cx="138564" cy="225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013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/>
          <a:srcRect l="61755" t="50901" r="16198" b="36907"/>
          <a:stretch>
            <a:fillRect/>
          </a:stretch>
        </p:blipFill>
        <p:spPr bwMode="auto">
          <a:xfrm>
            <a:off x="5339751" y="2209456"/>
            <a:ext cx="2116777" cy="6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1789982" y="2316193"/>
            <a:ext cx="343547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Then the problem is that of solving the mechanical time constant for the Tpwm (PWM Carrier Period):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482087" y="2797860"/>
            <a:ext cx="227306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Fpwm = 1/Tpwm = 10KHz.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574322" y="3377242"/>
            <a:ext cx="608377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The typical range for the PWM Carrier Frequency is 10KHz &lt;= Fpwm &lt;= 40KHz.  Using frequencies less than 10KHz result in unacceptable motor velocity ripple and values greater than 40KHz tend to increase the transistor switching frequency (in the H Bridge) to a level that causes them to heat up and prematurely fail.  </a:t>
            </a:r>
          </a:p>
        </p:txBody>
      </p:sp>
    </p:spTree>
    <p:extLst>
      <p:ext uri="{BB962C8B-B14F-4D97-AF65-F5344CB8AC3E}">
        <p14:creationId xmlns:p14="http://schemas.microsoft.com/office/powerpoint/2010/main" val="2721493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Rectangle 2"/>
          <p:cNvSpPr>
            <a:spLocks noGrp="1" noChangeArrowheads="1"/>
          </p:cNvSpPr>
          <p:nvPr>
            <p:ph type="title"/>
          </p:nvPr>
        </p:nvSpPr>
        <p:spPr>
          <a:xfrm>
            <a:off x="463924" y="369817"/>
            <a:ext cx="6530642" cy="383381"/>
          </a:xfrm>
        </p:spPr>
        <p:txBody>
          <a:bodyPr/>
          <a:lstStyle/>
          <a:p>
            <a:r>
              <a:rPr lang="en-US" dirty="0" smtClean="0"/>
              <a:t>Motor Speed Response to PWM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90FE718-0591-47EC-ADCB-797EE1BD66F7}" type="slidenum">
              <a:rPr lang="it-IT" smtClean="0"/>
              <a:pPr/>
              <a:t>5</a:t>
            </a:fld>
            <a:endParaRPr lang="it-IT"/>
          </a:p>
        </p:txBody>
      </p:sp>
      <p:sp>
        <p:nvSpPr>
          <p:cNvPr id="13" name="TextBox 12"/>
          <p:cNvSpPr txBox="1"/>
          <p:nvPr/>
        </p:nvSpPr>
        <p:spPr>
          <a:xfrm>
            <a:off x="1485900" y="847545"/>
            <a:ext cx="6172201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This example illustrates the response of a motor transfer function model to a PWM signal implemented on the F28069M LaunchPad target.  Values from the previous “Motor Dynamics”  example are used.</a:t>
            </a:r>
          </a:p>
        </p:txBody>
      </p:sp>
      <p:sp>
        <p:nvSpPr>
          <p:cNvPr id="141314" name="Rectangle 2"/>
          <p:cNvSpPr>
            <a:spLocks noChangeArrowheads="1"/>
          </p:cNvSpPr>
          <p:nvPr/>
        </p:nvSpPr>
        <p:spPr bwMode="auto">
          <a:xfrm>
            <a:off x="1143001" y="-112562"/>
            <a:ext cx="138564" cy="225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013"/>
          </a:p>
        </p:txBody>
      </p:sp>
      <p:sp>
        <p:nvSpPr>
          <p:cNvPr id="11" name="TextBox 10"/>
          <p:cNvSpPr txBox="1"/>
          <p:nvPr/>
        </p:nvSpPr>
        <p:spPr>
          <a:xfrm>
            <a:off x="1485900" y="1282093"/>
            <a:ext cx="3991356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The motor model is defined as a unity gain first order transfer function with a mechanical dominant time constant = .2 seconds (right)</a:t>
            </a:r>
          </a:p>
        </p:txBody>
      </p:sp>
      <p:pic>
        <p:nvPicPr>
          <p:cNvPr id="189442" name="Picture 2"/>
          <p:cNvPicPr>
            <a:picLocks noChangeAspect="1" noChangeArrowheads="1"/>
          </p:cNvPicPr>
          <p:nvPr/>
        </p:nvPicPr>
        <p:blipFill>
          <a:blip r:embed="rId2"/>
          <a:srcRect l="49933" t="22373" r="30667" b="68606"/>
          <a:stretch>
            <a:fillRect/>
          </a:stretch>
        </p:blipFill>
        <p:spPr bwMode="auto">
          <a:xfrm>
            <a:off x="5332184" y="1271814"/>
            <a:ext cx="1862633" cy="473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1467933" y="1833262"/>
            <a:ext cx="595274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The PWM Carrier Frequency is set to 10KHz. Using the following settings: 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530432" y="2114363"/>
            <a:ext cx="1669968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dirty="0"/>
              <a:t>F28x Properties: CPU Speed (MHz) = 80MHz</a:t>
            </a:r>
          </a:p>
        </p:txBody>
      </p:sp>
      <p:pic>
        <p:nvPicPr>
          <p:cNvPr id="18944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2437" y="2040509"/>
            <a:ext cx="1671638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/>
        </p:nvSpPr>
        <p:spPr>
          <a:xfrm>
            <a:off x="3558232" y="2096209"/>
            <a:ext cx="192325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dirty="0"/>
              <a:t>ePWM Properties:</a:t>
            </a:r>
          </a:p>
          <a:p>
            <a:pPr lvl="1"/>
            <a:r>
              <a:rPr lang="en-US" sz="825" dirty="0"/>
              <a:t>Rate Scaling = 1/2</a:t>
            </a:r>
          </a:p>
          <a:p>
            <a:pPr lvl="1"/>
            <a:r>
              <a:rPr lang="en-US" sz="825" dirty="0"/>
              <a:t>Count Mode = up/down</a:t>
            </a:r>
          </a:p>
          <a:p>
            <a:pPr lvl="1"/>
            <a:r>
              <a:rPr lang="en-US" sz="825" dirty="0"/>
              <a:t>Timer Period = 2000</a:t>
            </a:r>
          </a:p>
        </p:txBody>
      </p:sp>
      <p:pic>
        <p:nvPicPr>
          <p:cNvPr id="18944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39268" y="2485530"/>
            <a:ext cx="1007269" cy="1678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Oval Callout 18"/>
          <p:cNvSpPr/>
          <p:nvPr/>
        </p:nvSpPr>
        <p:spPr>
          <a:xfrm>
            <a:off x="6506594" y="2358564"/>
            <a:ext cx="314771" cy="144059"/>
          </a:xfrm>
          <a:prstGeom prst="wedgeEllipseCallout">
            <a:avLst>
              <a:gd name="adj1" fmla="val -4874"/>
              <a:gd name="adj2" fmla="val -420065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21" name="TextBox 20"/>
          <p:cNvSpPr txBox="1"/>
          <p:nvPr/>
        </p:nvSpPr>
        <p:spPr>
          <a:xfrm>
            <a:off x="531159" y="4308526"/>
            <a:ext cx="50157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Since the PWM Carrier Frequency is 10KHz, the target model update frequency is selected to be 20 times faster (200KHz), this is equivalent to a target update time = 1/200KHz = 5e-6 sec. </a:t>
            </a:r>
          </a:p>
        </p:txBody>
      </p:sp>
      <p:sp>
        <p:nvSpPr>
          <p:cNvPr id="22" name="Oval Callout 21"/>
          <p:cNvSpPr/>
          <p:nvPr/>
        </p:nvSpPr>
        <p:spPr>
          <a:xfrm>
            <a:off x="6194276" y="2911615"/>
            <a:ext cx="515286" cy="144059"/>
          </a:xfrm>
          <a:prstGeom prst="wedgeEllipseCallout">
            <a:avLst>
              <a:gd name="adj1" fmla="val -157873"/>
              <a:gd name="adj2" fmla="val -104317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7" name="TextBox 16"/>
          <p:cNvSpPr txBox="1"/>
          <p:nvPr/>
        </p:nvSpPr>
        <p:spPr>
          <a:xfrm>
            <a:off x="6586434" y="1677082"/>
            <a:ext cx="1578190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dirty="0"/>
              <a:t>PWM Carrier Frequency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774935" y="3295251"/>
            <a:ext cx="207750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dirty="0"/>
              <a:t>if counting “up” and TBCTRB goes thru CMPB, set EPWMB = 1</a:t>
            </a:r>
          </a:p>
          <a:p>
            <a:r>
              <a:rPr lang="en-US" sz="825" dirty="0"/>
              <a:t>if counting “down” and TBCTRB goes thru CBMPB, set EPWMB = 0</a:t>
            </a:r>
          </a:p>
        </p:txBody>
      </p:sp>
      <p:sp>
        <p:nvSpPr>
          <p:cNvPr id="24" name="Oval Callout 23"/>
          <p:cNvSpPr/>
          <p:nvPr/>
        </p:nvSpPr>
        <p:spPr>
          <a:xfrm>
            <a:off x="6615754" y="2997401"/>
            <a:ext cx="515286" cy="144059"/>
          </a:xfrm>
          <a:prstGeom prst="wedgeEllipseCallout">
            <a:avLst>
              <a:gd name="adj1" fmla="val -229937"/>
              <a:gd name="adj2" fmla="val 222375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25" name="TextBox 24"/>
          <p:cNvSpPr txBox="1"/>
          <p:nvPr/>
        </p:nvSpPr>
        <p:spPr>
          <a:xfrm>
            <a:off x="3708972" y="2708346"/>
            <a:ext cx="207750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dirty="0"/>
              <a:t>if counting “up” and TBCTRA goes thru CMPA, set EPWMA = 0</a:t>
            </a:r>
          </a:p>
          <a:p>
            <a:r>
              <a:rPr lang="en-US" sz="825" dirty="0"/>
              <a:t>if counting “down” and TBCTRA goes thru CMPA, set EPWMA = 1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533248" y="3845111"/>
            <a:ext cx="2077502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dirty="0"/>
              <a:t>Rising and Falling edge </a:t>
            </a:r>
            <a:r>
              <a:rPr lang="en-US" sz="825" dirty="0" err="1"/>
              <a:t>deadbands</a:t>
            </a:r>
            <a:r>
              <a:rPr lang="en-US" sz="825" dirty="0"/>
              <a:t> (time delays) normally set to the same value (units are ticks)</a:t>
            </a:r>
          </a:p>
        </p:txBody>
      </p:sp>
      <p:sp>
        <p:nvSpPr>
          <p:cNvPr id="27" name="Oval Callout 26"/>
          <p:cNvSpPr/>
          <p:nvPr/>
        </p:nvSpPr>
        <p:spPr>
          <a:xfrm>
            <a:off x="6415559" y="3421902"/>
            <a:ext cx="272192" cy="128468"/>
          </a:xfrm>
          <a:prstGeom prst="wedgeEllipseCallout">
            <a:avLst>
              <a:gd name="adj1" fmla="val -360709"/>
              <a:gd name="adj2" fmla="val 345471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28" name="Oval Callout 27"/>
          <p:cNvSpPr/>
          <p:nvPr/>
        </p:nvSpPr>
        <p:spPr>
          <a:xfrm>
            <a:off x="7194817" y="3407734"/>
            <a:ext cx="272192" cy="128468"/>
          </a:xfrm>
          <a:prstGeom prst="wedgeEllipseCallout">
            <a:avLst>
              <a:gd name="adj1" fmla="val -643879"/>
              <a:gd name="adj2" fmla="val 350195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</p:spTree>
    <p:extLst>
      <p:ext uri="{BB962C8B-B14F-4D97-AF65-F5344CB8AC3E}">
        <p14:creationId xmlns:p14="http://schemas.microsoft.com/office/powerpoint/2010/main" val="3136008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467" name="Picture 3"/>
          <p:cNvPicPr>
            <a:picLocks noChangeAspect="1" noChangeArrowheads="1"/>
          </p:cNvPicPr>
          <p:nvPr/>
        </p:nvPicPr>
        <p:blipFill>
          <a:blip r:embed="rId2"/>
          <a:srcRect l="35467" t="68949" r="29478" b="21543"/>
          <a:stretch>
            <a:fillRect/>
          </a:stretch>
        </p:blipFill>
        <p:spPr bwMode="auto">
          <a:xfrm>
            <a:off x="2345445" y="1730507"/>
            <a:ext cx="3365701" cy="499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0466" name="Picture 2"/>
          <p:cNvPicPr>
            <a:picLocks noChangeAspect="1" noChangeArrowheads="1"/>
          </p:cNvPicPr>
          <p:nvPr/>
        </p:nvPicPr>
        <p:blipFill>
          <a:blip r:embed="rId3"/>
          <a:srcRect l="70691" t="44590" r="15618" b="15996"/>
          <a:stretch>
            <a:fillRect/>
          </a:stretch>
        </p:blipFill>
        <p:spPr bwMode="auto">
          <a:xfrm>
            <a:off x="6133882" y="794831"/>
            <a:ext cx="1721369" cy="1520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27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0476" y="369817"/>
            <a:ext cx="6544090" cy="383381"/>
          </a:xfrm>
        </p:spPr>
        <p:txBody>
          <a:bodyPr/>
          <a:lstStyle/>
          <a:p>
            <a:r>
              <a:rPr lang="en-US" dirty="0" smtClean="0"/>
              <a:t>Motor Speed Response – Motor Model 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90FE718-0591-47EC-ADCB-797EE1BD66F7}" type="slidenum">
              <a:rPr lang="it-IT" smtClean="0"/>
              <a:pPr/>
              <a:t>6</a:t>
            </a:fld>
            <a:endParaRPr lang="it-IT"/>
          </a:p>
        </p:txBody>
      </p:sp>
      <p:sp>
        <p:nvSpPr>
          <p:cNvPr id="141314" name="Rectangle 2"/>
          <p:cNvSpPr>
            <a:spLocks noChangeArrowheads="1"/>
          </p:cNvSpPr>
          <p:nvPr/>
        </p:nvSpPr>
        <p:spPr bwMode="auto">
          <a:xfrm>
            <a:off x="1143001" y="-112562"/>
            <a:ext cx="138564" cy="225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013"/>
          </a:p>
        </p:txBody>
      </p:sp>
      <p:sp>
        <p:nvSpPr>
          <p:cNvPr id="11" name="TextBox 10"/>
          <p:cNvSpPr txBox="1"/>
          <p:nvPr/>
        </p:nvSpPr>
        <p:spPr>
          <a:xfrm>
            <a:off x="1530432" y="850520"/>
            <a:ext cx="460344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The motor model transfer function is converted to a fixed point discrete transfer function, format 4.32, using an update time = 5e-6 sec (right)</a:t>
            </a:r>
          </a:p>
        </p:txBody>
      </p:sp>
      <p:sp>
        <p:nvSpPr>
          <p:cNvPr id="19" name="Oval Callout 18"/>
          <p:cNvSpPr/>
          <p:nvPr/>
        </p:nvSpPr>
        <p:spPr>
          <a:xfrm>
            <a:off x="7290848" y="1387362"/>
            <a:ext cx="314771" cy="213970"/>
          </a:xfrm>
          <a:prstGeom prst="wedgeEllipseCallout">
            <a:avLst>
              <a:gd name="adj1" fmla="val -17028"/>
              <a:gd name="adj2" fmla="val -14749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7" name="Oval Callout 16"/>
          <p:cNvSpPr/>
          <p:nvPr/>
        </p:nvSpPr>
        <p:spPr>
          <a:xfrm>
            <a:off x="3161669" y="1887322"/>
            <a:ext cx="314771" cy="213970"/>
          </a:xfrm>
          <a:prstGeom prst="wedgeEllipseCallout">
            <a:avLst>
              <a:gd name="adj1" fmla="val 98009"/>
              <a:gd name="adj2" fmla="val 136533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20" name="Oval Callout 19"/>
          <p:cNvSpPr/>
          <p:nvPr/>
        </p:nvSpPr>
        <p:spPr>
          <a:xfrm>
            <a:off x="6637052" y="1236487"/>
            <a:ext cx="314771" cy="213970"/>
          </a:xfrm>
          <a:prstGeom prst="wedgeEllipseCallout">
            <a:avLst>
              <a:gd name="adj1" fmla="val -17028"/>
              <a:gd name="adj2" fmla="val -14749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22" name="TextBox 21"/>
          <p:cNvSpPr txBox="1"/>
          <p:nvPr/>
        </p:nvSpPr>
        <p:spPr>
          <a:xfrm>
            <a:off x="3589599" y="2169391"/>
            <a:ext cx="4319900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dirty="0"/>
              <a:t>Format 4.32, same as the transfer function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616832" y="1405124"/>
            <a:ext cx="420606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The motor model transfer function receives the PWMA signal from GPIO0 (below) NOTE:  PWMB is not used in this example. 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687241" y="2641564"/>
            <a:ext cx="607235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Monitor Buffers are used to record 100 elements of PWM data (into Monitor Buffer 0) and Motor speed (into Monitor Buffer 1) – (below):</a:t>
            </a:r>
          </a:p>
        </p:txBody>
      </p:sp>
      <p:pic>
        <p:nvPicPr>
          <p:cNvPr id="190468" name="Picture 4"/>
          <p:cNvPicPr>
            <a:picLocks noChangeAspect="1" noChangeArrowheads="1"/>
          </p:cNvPicPr>
          <p:nvPr/>
        </p:nvPicPr>
        <p:blipFill>
          <a:blip r:embed="rId4"/>
          <a:srcRect l="35958" t="33900" r="23336" b="52902"/>
          <a:stretch>
            <a:fillRect/>
          </a:stretch>
        </p:blipFill>
        <p:spPr bwMode="auto">
          <a:xfrm>
            <a:off x="2459401" y="3033980"/>
            <a:ext cx="3908264" cy="692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046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87586" y="3726961"/>
            <a:ext cx="1491615" cy="488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0470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965338" y="3726961"/>
            <a:ext cx="1491615" cy="488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TextBox 25"/>
          <p:cNvSpPr txBox="1"/>
          <p:nvPr/>
        </p:nvSpPr>
        <p:spPr>
          <a:xfrm>
            <a:off x="1782893" y="4374848"/>
            <a:ext cx="607235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The trigger signal “:trig” is pulsed every time a PWM cycle begins (10KHz)</a:t>
            </a:r>
          </a:p>
        </p:txBody>
      </p:sp>
      <p:sp>
        <p:nvSpPr>
          <p:cNvPr id="18" name="TextBox 17">
            <a:hlinkClick r:id="rId7" action="ppaction://hlinkfile"/>
          </p:cNvPr>
          <p:cNvSpPr txBox="1"/>
          <p:nvPr/>
        </p:nvSpPr>
        <p:spPr>
          <a:xfrm>
            <a:off x="571207" y="3915599"/>
            <a:ext cx="177423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hlinkClick r:id="rId8" action="ppaction://hlinkfile"/>
              </a:rPr>
              <a:t>View source model in VisSim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188757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Rectangle 2"/>
          <p:cNvSpPr>
            <a:spLocks noGrp="1" noChangeArrowheads="1"/>
          </p:cNvSpPr>
          <p:nvPr>
            <p:ph type="title"/>
          </p:nvPr>
        </p:nvSpPr>
        <p:spPr>
          <a:xfrm>
            <a:off x="443753" y="369817"/>
            <a:ext cx="6550813" cy="383381"/>
          </a:xfrm>
        </p:spPr>
        <p:txBody>
          <a:bodyPr/>
          <a:lstStyle/>
          <a:p>
            <a:r>
              <a:rPr lang="en-US" dirty="0" smtClean="0"/>
              <a:t>Motor Speed Response – Source Model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90FE718-0591-47EC-ADCB-797EE1BD66F7}" type="slidenum">
              <a:rPr lang="it-IT" smtClean="0"/>
              <a:pPr/>
              <a:t>7</a:t>
            </a:fld>
            <a:endParaRPr lang="it-IT"/>
          </a:p>
        </p:txBody>
      </p:sp>
      <p:sp>
        <p:nvSpPr>
          <p:cNvPr id="141314" name="Rectangle 2"/>
          <p:cNvSpPr>
            <a:spLocks noChangeArrowheads="1"/>
          </p:cNvSpPr>
          <p:nvPr/>
        </p:nvSpPr>
        <p:spPr bwMode="auto">
          <a:xfrm>
            <a:off x="1143001" y="-112562"/>
            <a:ext cx="138564" cy="225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013"/>
          </a:p>
        </p:txBody>
      </p:sp>
      <p:sp>
        <p:nvSpPr>
          <p:cNvPr id="11" name="TextBox 10"/>
          <p:cNvSpPr txBox="1"/>
          <p:nvPr/>
        </p:nvSpPr>
        <p:spPr>
          <a:xfrm>
            <a:off x="1530432" y="850520"/>
            <a:ext cx="254779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The completed Source model becomes (right):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094680" y="2412869"/>
            <a:ext cx="4319900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dirty="0"/>
              <a:t>Format 1.16 required as the duty cycle command value for the ePWM block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530432" y="2676890"/>
            <a:ext cx="607235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C Code is generated for “ePWM” and compiled into “</a:t>
            </a:r>
            <a:r>
              <a:rPr lang="en-US" sz="1050" dirty="0" err="1"/>
              <a:t>MotorRippleDueToPWMCarrierFrequency.out</a:t>
            </a:r>
            <a:r>
              <a:rPr lang="en-US" sz="1050" dirty="0"/>
              <a:t>” by applying the “Code Gen…” option under the “Tools” menu. </a:t>
            </a:r>
          </a:p>
        </p:txBody>
      </p:sp>
      <p:pic>
        <p:nvPicPr>
          <p:cNvPr id="191490" name="Picture 2"/>
          <p:cNvPicPr>
            <a:picLocks noChangeAspect="1" noChangeArrowheads="1"/>
          </p:cNvPicPr>
          <p:nvPr/>
        </p:nvPicPr>
        <p:blipFill>
          <a:blip r:embed="rId2"/>
          <a:srcRect l="35500" t="27241" r="22700" b="40027"/>
          <a:stretch>
            <a:fillRect/>
          </a:stretch>
        </p:blipFill>
        <p:spPr bwMode="auto">
          <a:xfrm>
            <a:off x="4279174" y="817602"/>
            <a:ext cx="3439973" cy="1473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extBox 20"/>
          <p:cNvSpPr txBox="1"/>
          <p:nvPr/>
        </p:nvSpPr>
        <p:spPr>
          <a:xfrm>
            <a:off x="1530432" y="1865393"/>
            <a:ext cx="279559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The source model is captured in a compound block named “ePWM” (below):</a:t>
            </a:r>
          </a:p>
        </p:txBody>
      </p:sp>
      <p:pic>
        <p:nvPicPr>
          <p:cNvPr id="191491" name="Picture 3"/>
          <p:cNvPicPr>
            <a:picLocks noChangeAspect="1" noChangeArrowheads="1"/>
          </p:cNvPicPr>
          <p:nvPr/>
        </p:nvPicPr>
        <p:blipFill>
          <a:blip r:embed="rId3"/>
          <a:srcRect l="30333" t="22137" r="43667" b="72499"/>
          <a:stretch>
            <a:fillRect/>
          </a:stretch>
        </p:blipFill>
        <p:spPr bwMode="auto">
          <a:xfrm>
            <a:off x="1669691" y="2290726"/>
            <a:ext cx="2496312" cy="281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Oval Callout 16"/>
          <p:cNvSpPr/>
          <p:nvPr/>
        </p:nvSpPr>
        <p:spPr>
          <a:xfrm>
            <a:off x="2476196" y="2301699"/>
            <a:ext cx="314771" cy="213970"/>
          </a:xfrm>
          <a:prstGeom prst="wedgeEllipseCallout">
            <a:avLst>
              <a:gd name="adj1" fmla="val 454500"/>
              <a:gd name="adj2" fmla="val 71451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pic>
        <p:nvPicPr>
          <p:cNvPr id="191492" name="Picture 4"/>
          <p:cNvPicPr>
            <a:picLocks noChangeAspect="1" noChangeArrowheads="1"/>
          </p:cNvPicPr>
          <p:nvPr/>
        </p:nvPicPr>
        <p:blipFill>
          <a:blip r:embed="rId4"/>
          <a:srcRect l="30184" t="22773" r="33667" b="68450"/>
          <a:stretch>
            <a:fillRect/>
          </a:stretch>
        </p:blipFill>
        <p:spPr bwMode="auto">
          <a:xfrm>
            <a:off x="3842383" y="3419513"/>
            <a:ext cx="3470738" cy="46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TextBox 26"/>
          <p:cNvSpPr txBox="1"/>
          <p:nvPr/>
        </p:nvSpPr>
        <p:spPr>
          <a:xfrm>
            <a:off x="1281565" y="3137118"/>
            <a:ext cx="258026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The Debug model is created from the Source model by replacing the “ePWM” compound block with a “</a:t>
            </a:r>
            <a:r>
              <a:rPr lang="en-US" sz="1050" dirty="0" err="1"/>
              <a:t>TargetInterface</a:t>
            </a:r>
            <a:r>
              <a:rPr lang="en-US" sz="1050" dirty="0"/>
              <a:t>” block configured to read the “.out” file produced by the Source model.  The “</a:t>
            </a:r>
            <a:r>
              <a:rPr lang="en-US" sz="1050" dirty="0" err="1"/>
              <a:t>TargetInterface</a:t>
            </a:r>
            <a:r>
              <a:rPr lang="en-US" sz="1050" dirty="0"/>
              <a:t>” is configured to execute at a “Sample Rate (Hz):” = 200KHz rate (right):</a:t>
            </a:r>
          </a:p>
        </p:txBody>
      </p:sp>
      <p:pic>
        <p:nvPicPr>
          <p:cNvPr id="19149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406595" y="3099078"/>
            <a:ext cx="1418749" cy="1423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19020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2514" name="Picture 2"/>
          <p:cNvPicPr>
            <a:picLocks noChangeAspect="1" noChangeArrowheads="1"/>
          </p:cNvPicPr>
          <p:nvPr/>
        </p:nvPicPr>
        <p:blipFill>
          <a:blip r:embed="rId2"/>
          <a:srcRect l="52334" t="14091" r="3733" b="31023"/>
          <a:stretch>
            <a:fillRect/>
          </a:stretch>
        </p:blipFill>
        <p:spPr bwMode="auto">
          <a:xfrm>
            <a:off x="2168958" y="1645390"/>
            <a:ext cx="4218095" cy="288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2754" name="Rectangle 2"/>
          <p:cNvSpPr>
            <a:spLocks noGrp="1" noChangeArrowheads="1"/>
          </p:cNvSpPr>
          <p:nvPr>
            <p:ph type="title"/>
          </p:nvPr>
        </p:nvSpPr>
        <p:spPr>
          <a:xfrm>
            <a:off x="484094" y="369817"/>
            <a:ext cx="6510472" cy="383381"/>
          </a:xfrm>
        </p:spPr>
        <p:txBody>
          <a:bodyPr/>
          <a:lstStyle/>
          <a:p>
            <a:r>
              <a:rPr lang="en-US" dirty="0" smtClean="0"/>
              <a:t>Motor Speed Response – Debug Model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90FE718-0591-47EC-ADCB-797EE1BD66F7}" type="slidenum">
              <a:rPr lang="it-IT" smtClean="0"/>
              <a:pPr/>
              <a:t>8</a:t>
            </a:fld>
            <a:endParaRPr lang="it-IT"/>
          </a:p>
        </p:txBody>
      </p:sp>
      <p:sp>
        <p:nvSpPr>
          <p:cNvPr id="141314" name="Rectangle 2"/>
          <p:cNvSpPr>
            <a:spLocks noChangeArrowheads="1"/>
          </p:cNvSpPr>
          <p:nvPr/>
        </p:nvSpPr>
        <p:spPr bwMode="auto">
          <a:xfrm>
            <a:off x="1143001" y="-112562"/>
            <a:ext cx="138564" cy="225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013"/>
          </a:p>
        </p:txBody>
      </p:sp>
      <p:sp>
        <p:nvSpPr>
          <p:cNvPr id="11" name="TextBox 10"/>
          <p:cNvSpPr txBox="1"/>
          <p:nvPr/>
        </p:nvSpPr>
        <p:spPr>
          <a:xfrm>
            <a:off x="1530432" y="768227"/>
            <a:ext cx="6207221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The VisSim Debug model, which includes the “</a:t>
            </a:r>
            <a:r>
              <a:rPr lang="en-US" sz="1050" dirty="0" err="1"/>
              <a:t>TargetInterface</a:t>
            </a:r>
            <a:r>
              <a:rPr lang="en-US" sz="1050" dirty="0"/>
              <a:t>” block, is configured to execute at a 0.01 second update time allowing the JTAG interface adequate time to transfer the Monitor Buffer contents. </a:t>
            </a:r>
          </a:p>
          <a:p>
            <a:endParaRPr lang="en-US" sz="1050" dirty="0"/>
          </a:p>
          <a:p>
            <a:r>
              <a:rPr lang="en-US" sz="1050" dirty="0"/>
              <a:t>The competed Debug model and results showing the PWM signal and the motor speed buffers are presented below: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387053" y="2533297"/>
            <a:ext cx="1552436" cy="9639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dirty="0"/>
              <a:t>Fixed Point motor model transfer function % CPU utilization.</a:t>
            </a:r>
          </a:p>
          <a:p>
            <a:r>
              <a:rPr lang="en-US" sz="825" dirty="0"/>
              <a:t> </a:t>
            </a:r>
          </a:p>
          <a:p>
            <a:r>
              <a:rPr lang="en-US" sz="788" dirty="0"/>
              <a:t>NOTE:  this model would not execute at the 200KHz rate if Fixed Point were NOT used. </a:t>
            </a:r>
          </a:p>
        </p:txBody>
      </p:sp>
      <p:sp>
        <p:nvSpPr>
          <p:cNvPr id="19" name="Oval Callout 18"/>
          <p:cNvSpPr/>
          <p:nvPr/>
        </p:nvSpPr>
        <p:spPr>
          <a:xfrm>
            <a:off x="5900515" y="2211019"/>
            <a:ext cx="314771" cy="213970"/>
          </a:xfrm>
          <a:prstGeom prst="wedgeEllipseCallout">
            <a:avLst>
              <a:gd name="adj1" fmla="val 108467"/>
              <a:gd name="adj2" fmla="val 118585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20" name="TextBox 19"/>
          <p:cNvSpPr txBox="1"/>
          <p:nvPr/>
        </p:nvSpPr>
        <p:spPr>
          <a:xfrm>
            <a:off x="6215286" y="3864348"/>
            <a:ext cx="234376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dirty="0"/>
              <a:t>NOTE:  Debug model settings:  </a:t>
            </a:r>
            <a:r>
              <a:rPr lang="en-US" sz="825" dirty="0" err="1"/>
              <a:t>dt</a:t>
            </a:r>
            <a:r>
              <a:rPr lang="en-US" sz="825" dirty="0"/>
              <a:t> = 0.01 seconds, "End(sec)" = 25; "Run in Real Time" checked, "Auto Restart" checked, and "Retain State" checked. </a:t>
            </a:r>
          </a:p>
        </p:txBody>
      </p:sp>
      <p:sp>
        <p:nvSpPr>
          <p:cNvPr id="10" name="TextBox 9">
            <a:hlinkClick r:id="rId3" action="ppaction://hlinkfile"/>
          </p:cNvPr>
          <p:cNvSpPr txBox="1"/>
          <p:nvPr/>
        </p:nvSpPr>
        <p:spPr>
          <a:xfrm>
            <a:off x="535567" y="4233680"/>
            <a:ext cx="177423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hlinkClick r:id="rId4" action="ppaction://hlinkfile"/>
              </a:rPr>
              <a:t>View debug mod</a:t>
            </a:r>
            <a:r>
              <a:rPr lang="en-US" sz="900" dirty="0">
                <a:hlinkClick r:id="rId5" action="ppaction://hlinkfile"/>
              </a:rPr>
              <a:t>el in VisSim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717429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Rectangle 2"/>
          <p:cNvSpPr>
            <a:spLocks noGrp="1" noChangeArrowheads="1"/>
          </p:cNvSpPr>
          <p:nvPr>
            <p:ph type="title"/>
          </p:nvPr>
        </p:nvSpPr>
        <p:spPr>
          <a:xfrm>
            <a:off x="497541" y="369817"/>
            <a:ext cx="6497025" cy="383381"/>
          </a:xfrm>
        </p:spPr>
        <p:txBody>
          <a:bodyPr/>
          <a:lstStyle/>
          <a:p>
            <a:r>
              <a:rPr lang="en-US" dirty="0" smtClean="0"/>
              <a:t>Motor Speed Response – Speed Jitter Results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90FE718-0591-47EC-ADCB-797EE1BD66F7}" type="slidenum">
              <a:rPr lang="it-IT" smtClean="0"/>
              <a:pPr/>
              <a:t>9</a:t>
            </a:fld>
            <a:endParaRPr lang="it-IT"/>
          </a:p>
        </p:txBody>
      </p:sp>
      <p:sp>
        <p:nvSpPr>
          <p:cNvPr id="141314" name="Rectangle 2"/>
          <p:cNvSpPr>
            <a:spLocks noChangeArrowheads="1"/>
          </p:cNvSpPr>
          <p:nvPr/>
        </p:nvSpPr>
        <p:spPr bwMode="auto">
          <a:xfrm>
            <a:off x="1143001" y="-112562"/>
            <a:ext cx="138564" cy="225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013"/>
          </a:p>
        </p:txBody>
      </p:sp>
      <p:sp>
        <p:nvSpPr>
          <p:cNvPr id="11" name="TextBox 10"/>
          <p:cNvSpPr txBox="1"/>
          <p:nvPr/>
        </p:nvSpPr>
        <p:spPr>
          <a:xfrm>
            <a:off x="1530432" y="768226"/>
            <a:ext cx="620722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The Debug model was allowed to restart several times with the “</a:t>
            </a:r>
            <a:r>
              <a:rPr lang="en-US" sz="1050" dirty="0" err="1"/>
              <a:t>MotorSpeed</a:t>
            </a:r>
            <a:r>
              <a:rPr lang="en-US" sz="1050" dirty="0"/>
              <a:t>*” fixed at .795 to determine if the Motor Speed Jitter was within the +/- 0.0005 unit limits (below, right) 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119989" y="3981784"/>
            <a:ext cx="2170679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dirty="0"/>
              <a:t>Motor Speed response to PWM is within the +/- 0.0005 unit limits</a:t>
            </a:r>
            <a:endParaRPr lang="en-US" sz="788" dirty="0"/>
          </a:p>
        </p:txBody>
      </p:sp>
      <p:sp>
        <p:nvSpPr>
          <p:cNvPr id="10" name="TextBox 9">
            <a:hlinkClick r:id="rId2" action="ppaction://hlinkfile"/>
          </p:cNvPr>
          <p:cNvSpPr txBox="1"/>
          <p:nvPr/>
        </p:nvSpPr>
        <p:spPr>
          <a:xfrm>
            <a:off x="497541" y="4154908"/>
            <a:ext cx="177423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hlinkClick r:id="rId3" action="ppaction://hlinkfile"/>
              </a:rPr>
              <a:t>View debug model in VisSim</a:t>
            </a:r>
            <a:endParaRPr lang="en-US" sz="900" dirty="0"/>
          </a:p>
        </p:txBody>
      </p:sp>
      <p:pic>
        <p:nvPicPr>
          <p:cNvPr id="9" name="Picture 8"/>
          <p:cNvPicPr/>
          <p:nvPr/>
        </p:nvPicPr>
        <p:blipFill rotWithShape="1">
          <a:blip r:embed="rId4"/>
          <a:srcRect l="21335" t="33886" r="22700" b="18287"/>
          <a:stretch/>
        </p:blipFill>
        <p:spPr bwMode="auto">
          <a:xfrm>
            <a:off x="1732186" y="1309010"/>
            <a:ext cx="5622044" cy="261064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627783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olidThinking_template_interior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1600" dirty="0" smtClean="0">
            <a:solidFill>
              <a:srgbClr val="333333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altair_template_121015" id="{4255317B-4C54-EF40-890E-BCA1C2B4C99A}" vid="{3C1C5C71-B945-254F-A937-276C317437F4}"/>
    </a:ext>
  </a:extLst>
</a:theme>
</file>

<file path=ppt/theme/theme10.xml><?xml version="1.0" encoding="utf-8"?>
<a:theme xmlns:a="http://schemas.openxmlformats.org/drawingml/2006/main" name="Inspire_Title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ltair_template_121015" id="{4255317B-4C54-EF40-890E-BCA1C2B4C99A}" vid="{FCBF7E5A-1085-3943-9CBB-D98F8DE6CD37}"/>
    </a:ext>
  </a:extLst>
</a:theme>
</file>

<file path=ppt/theme/theme11.xml><?xml version="1.0" encoding="utf-8"?>
<a:theme xmlns:a="http://schemas.openxmlformats.org/drawingml/2006/main" name="Evolve_Title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ltair_template_121015" id="{4255317B-4C54-EF40-890E-BCA1C2B4C99A}" vid="{FCBF7E5A-1085-3943-9CBB-D98F8DE6CD37}"/>
    </a:ext>
  </a:extLst>
</a:theme>
</file>

<file path=ppt/theme/theme12.xml><?xml version="1.0" encoding="utf-8"?>
<a:theme xmlns:a="http://schemas.openxmlformats.org/drawingml/2006/main" name="Envision_Title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ltair_template_121015" id="{4255317B-4C54-EF40-890E-BCA1C2B4C99A}" vid="{FCBF7E5A-1085-3943-9CBB-D98F8DE6CD37}"/>
    </a:ext>
  </a:extLst>
</a:theme>
</file>

<file path=ppt/theme/theme13.xml><?xml version="1.0" encoding="utf-8"?>
<a:theme xmlns:a="http://schemas.openxmlformats.org/drawingml/2006/main" name="click2cast_Title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ltair_template_121015" id="{4255317B-4C54-EF40-890E-BCA1C2B4C99A}" vid="{FCBF7E5A-1085-3943-9CBB-D98F8DE6CD37}"/>
    </a:ext>
  </a:extLst>
</a:theme>
</file>

<file path=ppt/theme/theme14.xml><?xml version="1.0" encoding="utf-8"?>
<a:theme xmlns:a="http://schemas.openxmlformats.org/drawingml/2006/main" name="1_Activate_Title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ltair_template_121015" id="{4255317B-4C54-EF40-890E-BCA1C2B4C99A}" vid="{FCBF7E5A-1085-3943-9CBB-D98F8DE6CD37}"/>
    </a:ext>
  </a:extLst>
</a:theme>
</file>

<file path=ppt/theme/theme15.xml><?xml version="1.0" encoding="utf-8"?>
<a:theme xmlns:a="http://schemas.openxmlformats.org/drawingml/2006/main" name="2_Compose_Title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ltair_template_121015" id="{4255317B-4C54-EF40-890E-BCA1C2B4C99A}" vid="{FCBF7E5A-1085-3943-9CBB-D98F8DE6CD37}"/>
    </a:ext>
  </a:extLst>
</a:theme>
</file>

<file path=ppt/theme/theme16.xml><?xml version="1.0" encoding="utf-8"?>
<a:theme xmlns:a="http://schemas.openxmlformats.org/drawingml/2006/main" name="3_Embed_Title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ltair_template_121015" id="{4255317B-4C54-EF40-890E-BCA1C2B4C99A}" vid="{FCBF7E5A-1085-3943-9CBB-D98F8DE6CD37}"/>
    </a:ext>
  </a:extLst>
</a:theme>
</file>

<file path=ppt/theme/theme17.xml><?xml version="1.0" encoding="utf-8"?>
<a:theme xmlns:a="http://schemas.openxmlformats.org/drawingml/2006/main" name="Divider Slide - solidThinking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ltair_template_121015" id="{4255317B-4C54-EF40-890E-BCA1C2B4C99A}" vid="{6151285E-7366-DF40-827F-FD953F84D930}"/>
    </a:ext>
  </a:extLst>
</a:theme>
</file>

<file path=ppt/theme/theme18.xml><?xml version="1.0" encoding="utf-8"?>
<a:theme xmlns:a="http://schemas.openxmlformats.org/drawingml/2006/main" name="1_Divider Slide - Inspir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ltair_template_121015" id="{4255317B-4C54-EF40-890E-BCA1C2B4C99A}" vid="{6151285E-7366-DF40-827F-FD953F84D930}"/>
    </a:ext>
  </a:extLst>
</a:theme>
</file>

<file path=ppt/theme/theme19.xml><?xml version="1.0" encoding="utf-8"?>
<a:theme xmlns:a="http://schemas.openxmlformats.org/drawingml/2006/main" name="Divider Slide - Evolv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ltair_template_121015" id="{4255317B-4C54-EF40-890E-BCA1C2B4C99A}" vid="{43E7A173-5976-F843-9620-E15C79DC7EF8}"/>
    </a:ext>
  </a:extLst>
</a:theme>
</file>

<file path=ppt/theme/theme2.xml><?xml version="1.0" encoding="utf-8"?>
<a:theme xmlns:a="http://schemas.openxmlformats.org/drawingml/2006/main" name="Inspire_template_Interior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1600" dirty="0" smtClean="0">
            <a:solidFill>
              <a:srgbClr val="333333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altair_template_121015" id="{4255317B-4C54-EF40-890E-BCA1C2B4C99A}" vid="{3C1C5C71-B945-254F-A937-276C317437F4}"/>
    </a:ext>
  </a:extLst>
</a:theme>
</file>

<file path=ppt/theme/theme20.xml><?xml version="1.0" encoding="utf-8"?>
<a:theme xmlns:a="http://schemas.openxmlformats.org/drawingml/2006/main" name="Divider Slide - Envis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ltair_template_121015" id="{4255317B-4C54-EF40-890E-BCA1C2B4C99A}" vid="{C14D71DD-0520-D545-8B76-69728DA64528}"/>
    </a:ext>
  </a:extLst>
</a:theme>
</file>

<file path=ppt/theme/theme21.xml><?xml version="1.0" encoding="utf-8"?>
<a:theme xmlns:a="http://schemas.openxmlformats.org/drawingml/2006/main" name="1_Divider Slide - click2cas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ltair_template_121015" id="{4255317B-4C54-EF40-890E-BCA1C2B4C99A}" vid="{C14D71DD-0520-D545-8B76-69728DA64528}"/>
    </a:ext>
  </a:extLst>
</a:theme>
</file>

<file path=ppt/theme/theme22.xml><?xml version="1.0" encoding="utf-8"?>
<a:theme xmlns:a="http://schemas.openxmlformats.org/drawingml/2006/main" name="2_Divider Slide - activa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ltair_template_121015" id="{4255317B-4C54-EF40-890E-BCA1C2B4C99A}" vid="{C14D71DD-0520-D545-8B76-69728DA64528}"/>
    </a:ext>
  </a:extLst>
</a:theme>
</file>

<file path=ppt/theme/theme23.xml><?xml version="1.0" encoding="utf-8"?>
<a:theme xmlns:a="http://schemas.openxmlformats.org/drawingml/2006/main" name="3_Divider Slide - compos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ltair_template_121015" id="{4255317B-4C54-EF40-890E-BCA1C2B4C99A}" vid="{C14D71DD-0520-D545-8B76-69728DA64528}"/>
    </a:ext>
  </a:extLst>
</a:theme>
</file>

<file path=ppt/theme/theme24.xml><?xml version="1.0" encoding="utf-8"?>
<a:theme xmlns:a="http://schemas.openxmlformats.org/drawingml/2006/main" name="4_Divider Slide - embed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ltair_template_121015" id="{4255317B-4C54-EF40-890E-BCA1C2B4C99A}" vid="{C14D71DD-0520-D545-8B76-69728DA64528}"/>
    </a:ext>
  </a:extLst>
</a:theme>
</file>

<file path=ppt/theme/theme25.xml><?xml version="1.0" encoding="utf-8"?>
<a:theme xmlns:a="http://schemas.openxmlformats.org/drawingml/2006/main" name="Success Story Templat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1600" dirty="0" smtClean="0">
            <a:solidFill>
              <a:srgbClr val="333333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altair_template_121015" id="{4255317B-4C54-EF40-890E-BCA1C2B4C99A}" vid="{3C1C5C71-B945-254F-A937-276C317437F4}"/>
    </a:ext>
  </a:extLst>
</a:theme>
</file>

<file path=ppt/theme/theme2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Evolve_template_interior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1600" dirty="0" smtClean="0">
            <a:solidFill>
              <a:srgbClr val="333333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altair_template_121015" id="{4255317B-4C54-EF40-890E-BCA1C2B4C99A}" vid="{3C1C5C71-B945-254F-A937-276C317437F4}"/>
    </a:ext>
  </a:extLst>
</a:theme>
</file>

<file path=ppt/theme/theme4.xml><?xml version="1.0" encoding="utf-8"?>
<a:theme xmlns:a="http://schemas.openxmlformats.org/drawingml/2006/main" name="Envison_template_interior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1600" dirty="0" smtClean="0">
            <a:solidFill>
              <a:srgbClr val="333333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altair_template_121015" id="{4255317B-4C54-EF40-890E-BCA1C2B4C99A}" vid="{3C1C5C71-B945-254F-A937-276C317437F4}"/>
    </a:ext>
  </a:extLst>
</a:theme>
</file>

<file path=ppt/theme/theme5.xml><?xml version="1.0" encoding="utf-8"?>
<a:theme xmlns:a="http://schemas.openxmlformats.org/drawingml/2006/main" name="click2cast_template_interior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1600" dirty="0" smtClean="0">
            <a:solidFill>
              <a:srgbClr val="333333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altair_template_121015" id="{4255317B-4C54-EF40-890E-BCA1C2B4C99A}" vid="{3C1C5C71-B945-254F-A937-276C317437F4}"/>
    </a:ext>
  </a:extLst>
</a:theme>
</file>

<file path=ppt/theme/theme6.xml><?xml version="1.0" encoding="utf-8"?>
<a:theme xmlns:a="http://schemas.openxmlformats.org/drawingml/2006/main" name="1_Activate_template_interior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1600" dirty="0" smtClean="0">
            <a:solidFill>
              <a:srgbClr val="333333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altair_template_121015" id="{4255317B-4C54-EF40-890E-BCA1C2B4C99A}" vid="{3C1C5C71-B945-254F-A937-276C317437F4}"/>
    </a:ext>
  </a:extLst>
</a:theme>
</file>

<file path=ppt/theme/theme7.xml><?xml version="1.0" encoding="utf-8"?>
<a:theme xmlns:a="http://schemas.openxmlformats.org/drawingml/2006/main" name="2_Compose_template_interior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1600" dirty="0" smtClean="0">
            <a:solidFill>
              <a:srgbClr val="333333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altair_template_121015" id="{4255317B-4C54-EF40-890E-BCA1C2B4C99A}" vid="{3C1C5C71-B945-254F-A937-276C317437F4}"/>
    </a:ext>
  </a:extLst>
</a:theme>
</file>

<file path=ppt/theme/theme8.xml><?xml version="1.0" encoding="utf-8"?>
<a:theme xmlns:a="http://schemas.openxmlformats.org/drawingml/2006/main" name="3_Embed_template_interior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1600" dirty="0" smtClean="0">
            <a:solidFill>
              <a:srgbClr val="333333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altair_template_121015" id="{4255317B-4C54-EF40-890E-BCA1C2B4C99A}" vid="{3C1C5C71-B945-254F-A937-276C317437F4}"/>
    </a:ext>
  </a:extLst>
</a:theme>
</file>

<file path=ppt/theme/theme9.xml><?xml version="1.0" encoding="utf-8"?>
<a:theme xmlns:a="http://schemas.openxmlformats.org/drawingml/2006/main" name="solidThinking_Title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ltair_template_121015" id="{4255317B-4C54-EF40-890E-BCA1C2B4C99A}" vid="{FCBF7E5A-1085-3943-9CBB-D98F8DE6CD3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altair_template_121015.potx</Template>
  <TotalTime>1077</TotalTime>
  <Words>1029</Words>
  <Application>Microsoft Office PowerPoint</Application>
  <PresentationFormat>On-screen Show (16:9)</PresentationFormat>
  <Paragraphs>81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25</vt:i4>
      </vt:variant>
      <vt:variant>
        <vt:lpstr>Slide Titles</vt:lpstr>
      </vt:variant>
      <vt:variant>
        <vt:i4>9</vt:i4>
      </vt:variant>
    </vt:vector>
  </HeadingPairs>
  <TitlesOfParts>
    <vt:vector size="37" baseType="lpstr">
      <vt:lpstr>ＭＳ Ｐゴシック</vt:lpstr>
      <vt:lpstr>Arial</vt:lpstr>
      <vt:lpstr>Calibri</vt:lpstr>
      <vt:lpstr>solidThinking_template_interior</vt:lpstr>
      <vt:lpstr>Inspire_template_Interior</vt:lpstr>
      <vt:lpstr>Evolve_template_interior</vt:lpstr>
      <vt:lpstr>Envison_template_interior</vt:lpstr>
      <vt:lpstr>click2cast_template_interior</vt:lpstr>
      <vt:lpstr>1_Activate_template_interior</vt:lpstr>
      <vt:lpstr>2_Compose_template_interior</vt:lpstr>
      <vt:lpstr>3_Embed_template_interior</vt:lpstr>
      <vt:lpstr>solidThinking_Title Slide</vt:lpstr>
      <vt:lpstr>Inspire_Title Slide</vt:lpstr>
      <vt:lpstr>Evolve_Title Slide</vt:lpstr>
      <vt:lpstr>Envision_Title Slide</vt:lpstr>
      <vt:lpstr>click2cast_Title Slide</vt:lpstr>
      <vt:lpstr>1_Activate_Title Slide</vt:lpstr>
      <vt:lpstr>2_Compose_Title Slide</vt:lpstr>
      <vt:lpstr>3_Embed_Title Slide</vt:lpstr>
      <vt:lpstr>Divider Slide - solidThinking</vt:lpstr>
      <vt:lpstr>1_Divider Slide - Inspire</vt:lpstr>
      <vt:lpstr>Divider Slide - Evolve</vt:lpstr>
      <vt:lpstr>Divider Slide - Envision</vt:lpstr>
      <vt:lpstr>1_Divider Slide - click2cast</vt:lpstr>
      <vt:lpstr>2_Divider Slide - activate</vt:lpstr>
      <vt:lpstr>3_Divider Slide - compose</vt:lpstr>
      <vt:lpstr>4_Divider Slide - embed</vt:lpstr>
      <vt:lpstr>Success Story Template</vt:lpstr>
      <vt:lpstr>PWM Example – Motor Control</vt:lpstr>
      <vt:lpstr>Motor Dynamics – Electrical Time Constant</vt:lpstr>
      <vt:lpstr>Motor Dynamics – Mechanical Time Constant</vt:lpstr>
      <vt:lpstr>PWM Carrier Period &amp; Frequency</vt:lpstr>
      <vt:lpstr>Motor Speed Response to PWM</vt:lpstr>
      <vt:lpstr>Motor Speed Response – Motor Model </vt:lpstr>
      <vt:lpstr>Motor Speed Response – Source Model</vt:lpstr>
      <vt:lpstr>Motor Speed Response – Debug Model</vt:lpstr>
      <vt:lpstr>Motor Speed Response – Speed Jitter Results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Altair Corporate PPT Usage Suggestions</dc:title>
  <dc:creator>Ralph Krawczyk Jr</dc:creator>
  <cp:lastModifiedBy>Richard A. Kolk</cp:lastModifiedBy>
  <cp:revision>131</cp:revision>
  <cp:lastPrinted>2016-01-07T18:26:46Z</cp:lastPrinted>
  <dcterms:created xsi:type="dcterms:W3CDTF">2015-12-11T13:53:50Z</dcterms:created>
  <dcterms:modified xsi:type="dcterms:W3CDTF">2016-06-24T14:15:32Z</dcterms:modified>
</cp:coreProperties>
</file>