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34" r:id="rId2"/>
    <p:sldId id="336" r:id="rId3"/>
    <p:sldId id="359" r:id="rId4"/>
    <p:sldId id="337" r:id="rId5"/>
    <p:sldId id="268" r:id="rId6"/>
    <p:sldId id="269" r:id="rId7"/>
    <p:sldId id="260" r:id="rId8"/>
    <p:sldId id="270" r:id="rId9"/>
    <p:sldId id="262" r:id="rId10"/>
    <p:sldId id="357" r:id="rId11"/>
    <p:sldId id="272" r:id="rId12"/>
    <p:sldId id="267" r:id="rId13"/>
    <p:sldId id="256" r:id="rId14"/>
    <p:sldId id="257" r:id="rId15"/>
    <p:sldId id="258" r:id="rId16"/>
    <p:sldId id="259" r:id="rId17"/>
    <p:sldId id="360" r:id="rId18"/>
    <p:sldId id="35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270DAB-43A1-E64D-B493-FAC15EC9A9FB}">
          <p14:sldIdLst>
            <p14:sldId id="334"/>
            <p14:sldId id="336"/>
            <p14:sldId id="359"/>
            <p14:sldId id="337"/>
            <p14:sldId id="268"/>
            <p14:sldId id="269"/>
            <p14:sldId id="260"/>
            <p14:sldId id="270"/>
            <p14:sldId id="262"/>
            <p14:sldId id="357"/>
            <p14:sldId id="272"/>
            <p14:sldId id="267"/>
            <p14:sldId id="256"/>
            <p14:sldId id="257"/>
            <p14:sldId id="258"/>
            <p14:sldId id="259"/>
            <p14:sldId id="360"/>
            <p14:sldId id="354"/>
          </p14:sldIdLst>
        </p14:section>
      </p14:sectionLst>
    </p:ext>
    <p:ext uri="{EFAFB233-063F-42B5-8137-9DF3F51BA10A}">
      <p15:sldGuideLst xmlns:p15="http://schemas.microsoft.com/office/powerpoint/2012/main">
        <p15:guide id="1" orient="horz" pos="264" userDrawn="1">
          <p15:clr>
            <a:srgbClr val="A4A3A4"/>
          </p15:clr>
        </p15:guide>
        <p15:guide id="2" pos="54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D596D"/>
    <a:srgbClr val="4EABC6"/>
    <a:srgbClr val="083C4A"/>
    <a:srgbClr val="689F38"/>
    <a:srgbClr val="FDB442"/>
    <a:srgbClr val="DF93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81092" autoAdjust="0"/>
  </p:normalViewPr>
  <p:slideViewPr>
    <p:cSldViewPr snapToGrid="0" snapToObjects="1">
      <p:cViewPr varScale="1">
        <p:scale>
          <a:sx n="128" d="100"/>
          <a:sy n="128" d="100"/>
        </p:scale>
        <p:origin x="1736" y="176"/>
      </p:cViewPr>
      <p:guideLst>
        <p:guide orient="horz" pos="264"/>
        <p:guide pos="5496"/>
      </p:guideLst>
    </p:cSldViewPr>
  </p:slideViewPr>
  <p:outlineViewPr>
    <p:cViewPr>
      <p:scale>
        <a:sx n="33" d="100"/>
        <a:sy n="33" d="100"/>
      </p:scale>
      <p:origin x="0" y="0"/>
    </p:cViewPr>
    <p:sldLst>
      <p:sld r:id="rId1" collapse="1"/>
      <p:sld r:id="rId2" collapse="1"/>
    </p:sldLst>
  </p:outlin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E1FDB4-632F-E14E-88C2-13A73C3997E6}" type="datetimeFigureOut">
              <a:rPr lang="en-US" smtClean="0"/>
              <a:t>5/4/20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464CFF-9487-5C49-B210-494F446FF9F6}" type="slidenum">
              <a:rPr lang="en-US" smtClean="0"/>
              <a:t>‹#›</a:t>
            </a:fld>
            <a:endParaRPr lang="en-US"/>
          </a:p>
        </p:txBody>
      </p:sp>
    </p:spTree>
    <p:extLst>
      <p:ext uri="{BB962C8B-B14F-4D97-AF65-F5344CB8AC3E}">
        <p14:creationId xmlns:p14="http://schemas.microsoft.com/office/powerpoint/2010/main" val="434554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3C7AE5-6D6C-844D-84D6-08D4B023F5C1}" type="datetimeFigureOut">
              <a:rPr lang="en-US" smtClean="0"/>
              <a:t>5/4/20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CE5ACC-1A7E-044D-A721-AC6DA984D856}" type="slidenum">
              <a:rPr lang="en-US" smtClean="0"/>
              <a:t>‹#›</a:t>
            </a:fld>
            <a:endParaRPr lang="en-US"/>
          </a:p>
        </p:txBody>
      </p:sp>
    </p:spTree>
    <p:extLst>
      <p:ext uri="{BB962C8B-B14F-4D97-AF65-F5344CB8AC3E}">
        <p14:creationId xmlns:p14="http://schemas.microsoft.com/office/powerpoint/2010/main" val="2430777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E5ACC-1A7E-044D-A721-AC6DA984D856}" type="slidenum">
              <a:rPr lang="en-US" smtClean="0"/>
              <a:t>1</a:t>
            </a:fld>
            <a:endParaRPr lang="en-US"/>
          </a:p>
        </p:txBody>
      </p:sp>
    </p:spTree>
    <p:extLst>
      <p:ext uri="{BB962C8B-B14F-4D97-AF65-F5344CB8AC3E}">
        <p14:creationId xmlns:p14="http://schemas.microsoft.com/office/powerpoint/2010/main" val="141879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E5ACC-1A7E-044D-A721-AC6DA984D856}" type="slidenum">
              <a:rPr lang="en-US" smtClean="0"/>
              <a:t>2</a:t>
            </a:fld>
            <a:endParaRPr lang="en-US"/>
          </a:p>
        </p:txBody>
      </p:sp>
    </p:spTree>
    <p:extLst>
      <p:ext uri="{BB962C8B-B14F-4D97-AF65-F5344CB8AC3E}">
        <p14:creationId xmlns:p14="http://schemas.microsoft.com/office/powerpoint/2010/main" val="126878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E5ACC-1A7E-044D-A721-AC6DA984D856}" type="slidenum">
              <a:rPr lang="en-US" smtClean="0"/>
              <a:t>3</a:t>
            </a:fld>
            <a:endParaRPr lang="en-US"/>
          </a:p>
        </p:txBody>
      </p:sp>
    </p:spTree>
    <p:extLst>
      <p:ext uri="{BB962C8B-B14F-4D97-AF65-F5344CB8AC3E}">
        <p14:creationId xmlns:p14="http://schemas.microsoft.com/office/powerpoint/2010/main" val="421861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B59D3-119D-2741-BCA4-610B4092F231}" type="slidenum">
              <a:rPr lang="en-US" smtClean="0"/>
              <a:t>11</a:t>
            </a:fld>
            <a:endParaRPr lang="en-US"/>
          </a:p>
        </p:txBody>
      </p:sp>
    </p:spTree>
    <p:extLst>
      <p:ext uri="{BB962C8B-B14F-4D97-AF65-F5344CB8AC3E}">
        <p14:creationId xmlns:p14="http://schemas.microsoft.com/office/powerpoint/2010/main" val="274330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869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53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3319aee0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7" name="Google Shape;167;g73319aee05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438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68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778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x1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a:latin typeface="Helvetica"/>
                <a:cs typeface="Helvetica"/>
              </a:defRPr>
            </a:lvl1pPr>
          </a:lstStyle>
          <a:p>
            <a:r>
              <a:rPr lang="en-US" dirty="0"/>
              <a:t>Add Your Slide Title Here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78566" y="6864350"/>
            <a:ext cx="3289300" cy="365125"/>
          </a:xfrm>
          <a:prstGeom prst="rect">
            <a:avLst/>
          </a:prstGeom>
        </p:spPr>
        <p:txBody>
          <a:bodyPr/>
          <a:lstStyle/>
          <a:p>
            <a:r>
              <a:rPr lang="en-US"/>
              <a:t>CONFIDENTIAL INFORMATION, NOT FOR DISTRIBUTION</a:t>
            </a:r>
            <a:endParaRPr lang="en-US" dirty="0"/>
          </a:p>
        </p:txBody>
      </p:sp>
      <p:sp>
        <p:nvSpPr>
          <p:cNvPr id="8" name="Frame 7"/>
          <p:cNvSpPr/>
          <p:nvPr userDrawn="1"/>
        </p:nvSpPr>
        <p:spPr>
          <a:xfrm>
            <a:off x="0" y="0"/>
            <a:ext cx="9144000" cy="6858000"/>
          </a:xfrm>
          <a:prstGeom prst="frame">
            <a:avLst>
              <a:gd name="adj1" fmla="val 596"/>
            </a:avLst>
          </a:prstGeom>
          <a:solidFill>
            <a:srgbClr val="083C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5"/>
          <p:cNvSpPr txBox="1">
            <a:spLocks/>
          </p:cNvSpPr>
          <p:nvPr userDrawn="1"/>
        </p:nvSpPr>
        <p:spPr>
          <a:xfrm>
            <a:off x="7911594" y="6336786"/>
            <a:ext cx="911106" cy="36512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rgbClr val="4EABC6"/>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2ED5FFB-DA0C-1D4F-8C51-FE27F9A924A8}" type="slidenum">
              <a:rPr lang="en-US" smtClean="0"/>
              <a:pPr/>
              <a:t>‹#›</a:t>
            </a:fld>
            <a:endParaRPr lang="en-US" dirty="0"/>
          </a:p>
        </p:txBody>
      </p:sp>
      <p:sp>
        <p:nvSpPr>
          <p:cNvPr id="10" name="Footer Placeholder 4"/>
          <p:cNvSpPr txBox="1">
            <a:spLocks/>
          </p:cNvSpPr>
          <p:nvPr userDrawn="1"/>
        </p:nvSpPr>
        <p:spPr>
          <a:xfrm>
            <a:off x="5316021" y="639998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baseline="0">
                <a:solidFill>
                  <a:srgbClr val="4EABC6"/>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1E3FA9-2A1E-4642-8D5C-3CA6A51029E6}" type="datetime1">
              <a:rPr lang="en-US" smtClean="0"/>
              <a:pPr/>
              <a:t>5/4/20</a:t>
            </a:fld>
            <a:endParaRPr lang="en-US" dirty="0"/>
          </a:p>
        </p:txBody>
      </p:sp>
      <p:sp>
        <p:nvSpPr>
          <p:cNvPr id="11" name="TextBox 10"/>
          <p:cNvSpPr txBox="1"/>
          <p:nvPr userDrawn="1"/>
        </p:nvSpPr>
        <p:spPr>
          <a:xfrm>
            <a:off x="3734602" y="6399985"/>
            <a:ext cx="1280819" cy="246221"/>
          </a:xfrm>
          <a:prstGeom prst="rect">
            <a:avLst/>
          </a:prstGeom>
          <a:solidFill>
            <a:schemeClr val="bg1">
              <a:lumMod val="85000"/>
            </a:schemeClr>
          </a:solidFill>
        </p:spPr>
        <p:txBody>
          <a:bodyPr wrap="square" rtlCol="0">
            <a:spAutoFit/>
          </a:bodyPr>
          <a:lstStyle/>
          <a:p>
            <a:r>
              <a:rPr lang="en-US" sz="1000" baseline="0" dirty="0">
                <a:latin typeface="Helvetica" charset="0"/>
              </a:rPr>
              <a:t>Place logo here</a:t>
            </a:r>
          </a:p>
        </p:txBody>
      </p:sp>
    </p:spTree>
    <p:extLst>
      <p:ext uri="{BB962C8B-B14F-4D97-AF65-F5344CB8AC3E}">
        <p14:creationId xmlns:p14="http://schemas.microsoft.com/office/powerpoint/2010/main" val="226027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ontent x2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Add Your Slide Title Here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78566" y="6864350"/>
            <a:ext cx="3289300" cy="365125"/>
          </a:xfrm>
          <a:prstGeom prst="rect">
            <a:avLst/>
          </a:prstGeom>
        </p:spPr>
        <p:txBody>
          <a:bodyPr/>
          <a:lstStyle/>
          <a:p>
            <a:r>
              <a:rPr lang="en-US"/>
              <a:t>CONFIDENTIAL INFORMATION, NOT FOR DISTRIBUTION</a:t>
            </a:r>
            <a:endParaRPr lang="en-US" dirty="0"/>
          </a:p>
        </p:txBody>
      </p:sp>
      <p:sp>
        <p:nvSpPr>
          <p:cNvPr id="9" name="Frame 8"/>
          <p:cNvSpPr/>
          <p:nvPr userDrawn="1"/>
        </p:nvSpPr>
        <p:spPr>
          <a:xfrm>
            <a:off x="0" y="0"/>
            <a:ext cx="9144000" cy="6858000"/>
          </a:xfrm>
          <a:prstGeom prst="frame">
            <a:avLst>
              <a:gd name="adj1" fmla="val 596"/>
            </a:avLst>
          </a:prstGeom>
          <a:solidFill>
            <a:srgbClr val="083C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5"/>
          <p:cNvSpPr txBox="1">
            <a:spLocks/>
          </p:cNvSpPr>
          <p:nvPr userDrawn="1"/>
        </p:nvSpPr>
        <p:spPr>
          <a:xfrm>
            <a:off x="7911594" y="6336786"/>
            <a:ext cx="911106" cy="36512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rgbClr val="4EABC6"/>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2ED5FFB-DA0C-1D4F-8C51-FE27F9A924A8}" type="slidenum">
              <a:rPr lang="en-US" smtClean="0"/>
              <a:pPr/>
              <a:t>‹#›</a:t>
            </a:fld>
            <a:endParaRPr lang="en-US" dirty="0"/>
          </a:p>
        </p:txBody>
      </p:sp>
      <p:sp>
        <p:nvSpPr>
          <p:cNvPr id="11" name="Footer Placeholder 4"/>
          <p:cNvSpPr txBox="1">
            <a:spLocks/>
          </p:cNvSpPr>
          <p:nvPr userDrawn="1"/>
        </p:nvSpPr>
        <p:spPr>
          <a:xfrm>
            <a:off x="5316021" y="639998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baseline="0">
                <a:solidFill>
                  <a:srgbClr val="4EABC6"/>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1E3FA9-2A1E-4642-8D5C-3CA6A51029E6}" type="datetime1">
              <a:rPr lang="en-US" smtClean="0"/>
              <a:pPr/>
              <a:t>5/4/20</a:t>
            </a:fld>
            <a:endParaRPr lang="en-US" dirty="0"/>
          </a:p>
        </p:txBody>
      </p:sp>
      <p:sp>
        <p:nvSpPr>
          <p:cNvPr id="12" name="TextBox 11"/>
          <p:cNvSpPr txBox="1"/>
          <p:nvPr userDrawn="1"/>
        </p:nvSpPr>
        <p:spPr>
          <a:xfrm>
            <a:off x="3734602" y="6399985"/>
            <a:ext cx="1280819" cy="246221"/>
          </a:xfrm>
          <a:prstGeom prst="rect">
            <a:avLst/>
          </a:prstGeom>
          <a:solidFill>
            <a:schemeClr val="bg1">
              <a:lumMod val="85000"/>
            </a:schemeClr>
          </a:solidFill>
        </p:spPr>
        <p:txBody>
          <a:bodyPr wrap="square" rtlCol="0">
            <a:spAutoFit/>
          </a:bodyPr>
          <a:lstStyle/>
          <a:p>
            <a:r>
              <a:rPr lang="en-US" sz="1000" baseline="0" dirty="0">
                <a:latin typeface="Helvetica" charset="0"/>
              </a:rPr>
              <a:t>Place logo here</a:t>
            </a:r>
          </a:p>
        </p:txBody>
      </p:sp>
    </p:spTree>
    <p:extLst>
      <p:ext uri="{BB962C8B-B14F-4D97-AF65-F5344CB8AC3E}">
        <p14:creationId xmlns:p14="http://schemas.microsoft.com/office/powerpoint/2010/main" val="398951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D596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FF"/>
                </a:solidFill>
              </a:defRPr>
            </a:lvl1pPr>
          </a:lstStyle>
          <a:p>
            <a:r>
              <a:rPr lang="en-US" dirty="0"/>
              <a:t>Add Your Slide Title Here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78566" y="6864350"/>
            <a:ext cx="3289300" cy="365125"/>
          </a:xfrm>
          <a:prstGeom prst="rect">
            <a:avLst/>
          </a:prstGeom>
        </p:spPr>
        <p:txBody>
          <a:bodyPr/>
          <a:lstStyle/>
          <a:p>
            <a:r>
              <a:rPr lang="en-US"/>
              <a:t>CONFIDENTIAL INFORMATION, NOT FOR DISTRIBUTION</a:t>
            </a:r>
            <a:endParaRPr lang="en-US" dirty="0"/>
          </a:p>
        </p:txBody>
      </p:sp>
      <p:sp>
        <p:nvSpPr>
          <p:cNvPr id="7" name="Slide Number Placeholder 6"/>
          <p:cNvSpPr>
            <a:spLocks noGrp="1"/>
          </p:cNvSpPr>
          <p:nvPr>
            <p:ph type="sldNum" sz="quarter" idx="12"/>
          </p:nvPr>
        </p:nvSpPr>
        <p:spPr/>
        <p:txBody>
          <a:bodyPr/>
          <a:lstStyle/>
          <a:p>
            <a:fld id="{E2ED5FFB-DA0C-1D4F-8C51-FE27F9A924A8}" type="slidenum">
              <a:rPr lang="en-US" smtClean="0"/>
              <a:t>‹#›</a:t>
            </a:fld>
            <a:endParaRPr lang="en-US"/>
          </a:p>
        </p:txBody>
      </p:sp>
      <p:sp>
        <p:nvSpPr>
          <p:cNvPr id="9" name="Frame 8"/>
          <p:cNvSpPr/>
          <p:nvPr userDrawn="1"/>
        </p:nvSpPr>
        <p:spPr>
          <a:xfrm>
            <a:off x="0" y="0"/>
            <a:ext cx="9144000" cy="6858000"/>
          </a:xfrm>
          <a:prstGeom prst="frame">
            <a:avLst>
              <a:gd name="adj1" fmla="val 596"/>
            </a:avLst>
          </a:prstGeom>
          <a:solidFill>
            <a:srgbClr val="083C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134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Your Slide Title Here</a:t>
            </a:r>
          </a:p>
        </p:txBody>
      </p:sp>
      <p:sp>
        <p:nvSpPr>
          <p:cNvPr id="3" name="Text Placeholder 2"/>
          <p:cNvSpPr>
            <a:spLocks noGrp="1"/>
          </p:cNvSpPr>
          <p:nvPr>
            <p:ph type="body" idx="1" hasCustomPrompt="1"/>
          </p:nvPr>
        </p:nvSpPr>
        <p:spPr>
          <a:xfrm>
            <a:off x="457200" y="1535113"/>
            <a:ext cx="4040188" cy="639762"/>
          </a:xfrm>
        </p:spPr>
        <p:txBody>
          <a:bodyPr anchor="t"/>
          <a:lstStyle>
            <a:lvl1pPr marL="0" indent="0">
              <a:buNone/>
              <a:defRPr sz="2400" b="1" baseline="0">
                <a:solidFill>
                  <a:srgbClr val="4EABC6"/>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Compare This Side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t"/>
          <a:lstStyle>
            <a:lvl1pPr marL="0" indent="0">
              <a:buNone/>
              <a:defRPr sz="2400" b="1" baseline="0">
                <a:solidFill>
                  <a:srgbClr val="4EABC6"/>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With This Side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178566" y="6864350"/>
            <a:ext cx="3289300" cy="365125"/>
          </a:xfrm>
          <a:prstGeom prst="rect">
            <a:avLst/>
          </a:prstGeom>
        </p:spPr>
        <p:txBody>
          <a:bodyPr/>
          <a:lstStyle/>
          <a:p>
            <a:r>
              <a:rPr lang="en-US"/>
              <a:t>CONFIDENTIAL INFORMATION, NOT FOR DISTRIBUTION</a:t>
            </a:r>
            <a:endParaRPr lang="en-US" dirty="0"/>
          </a:p>
        </p:txBody>
      </p:sp>
      <p:sp>
        <p:nvSpPr>
          <p:cNvPr id="11" name="Frame 10"/>
          <p:cNvSpPr/>
          <p:nvPr userDrawn="1"/>
        </p:nvSpPr>
        <p:spPr>
          <a:xfrm>
            <a:off x="0" y="0"/>
            <a:ext cx="9144000" cy="6858000"/>
          </a:xfrm>
          <a:prstGeom prst="frame">
            <a:avLst>
              <a:gd name="adj1" fmla="val 596"/>
            </a:avLst>
          </a:prstGeom>
          <a:solidFill>
            <a:srgbClr val="083C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5"/>
          <p:cNvSpPr txBox="1">
            <a:spLocks/>
          </p:cNvSpPr>
          <p:nvPr userDrawn="1"/>
        </p:nvSpPr>
        <p:spPr>
          <a:xfrm>
            <a:off x="7911594" y="6336786"/>
            <a:ext cx="911106" cy="36512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rgbClr val="4EABC6"/>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2ED5FFB-DA0C-1D4F-8C51-FE27F9A924A8}" type="slidenum">
              <a:rPr lang="en-US" smtClean="0"/>
              <a:pPr/>
              <a:t>‹#›</a:t>
            </a:fld>
            <a:endParaRPr lang="en-US" dirty="0"/>
          </a:p>
        </p:txBody>
      </p:sp>
      <p:sp>
        <p:nvSpPr>
          <p:cNvPr id="14" name="Footer Placeholder 4"/>
          <p:cNvSpPr txBox="1">
            <a:spLocks/>
          </p:cNvSpPr>
          <p:nvPr userDrawn="1"/>
        </p:nvSpPr>
        <p:spPr>
          <a:xfrm>
            <a:off x="5316021" y="639998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baseline="0">
                <a:solidFill>
                  <a:srgbClr val="4EABC6"/>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1E3FA9-2A1E-4642-8D5C-3CA6A51029E6}" type="datetime1">
              <a:rPr lang="en-US" smtClean="0"/>
              <a:pPr/>
              <a:t>5/4/20</a:t>
            </a:fld>
            <a:endParaRPr lang="en-US" dirty="0"/>
          </a:p>
        </p:txBody>
      </p:sp>
      <p:sp>
        <p:nvSpPr>
          <p:cNvPr id="15" name="TextBox 14"/>
          <p:cNvSpPr txBox="1"/>
          <p:nvPr userDrawn="1"/>
        </p:nvSpPr>
        <p:spPr>
          <a:xfrm>
            <a:off x="3734602" y="6399985"/>
            <a:ext cx="1280819" cy="246221"/>
          </a:xfrm>
          <a:prstGeom prst="rect">
            <a:avLst/>
          </a:prstGeom>
          <a:solidFill>
            <a:schemeClr val="bg1">
              <a:lumMod val="85000"/>
            </a:schemeClr>
          </a:solidFill>
        </p:spPr>
        <p:txBody>
          <a:bodyPr wrap="square" rtlCol="0">
            <a:spAutoFit/>
          </a:bodyPr>
          <a:lstStyle/>
          <a:p>
            <a:r>
              <a:rPr lang="en-US" sz="1000" baseline="0" dirty="0">
                <a:latin typeface="Helvetica" charset="0"/>
              </a:rPr>
              <a:t>Place logo here</a:t>
            </a:r>
          </a:p>
        </p:txBody>
      </p:sp>
    </p:spTree>
    <p:extLst>
      <p:ext uri="{BB962C8B-B14F-4D97-AF65-F5344CB8AC3E}">
        <p14:creationId xmlns:p14="http://schemas.microsoft.com/office/powerpoint/2010/main" val="206782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78566" y="6864350"/>
            <a:ext cx="3289300" cy="365125"/>
          </a:xfrm>
          <a:prstGeom prst="rect">
            <a:avLst/>
          </a:prstGeom>
        </p:spPr>
        <p:txBody>
          <a:bodyPr/>
          <a:lstStyle/>
          <a:p>
            <a:r>
              <a:rPr lang="en-US"/>
              <a:t>CONFIDENTIAL INFORMATION, NOT FOR DISTRIBUTION</a:t>
            </a:r>
            <a:endParaRPr lang="en-US" dirty="0"/>
          </a:p>
        </p:txBody>
      </p:sp>
      <p:sp>
        <p:nvSpPr>
          <p:cNvPr id="6" name="Frame 5"/>
          <p:cNvSpPr/>
          <p:nvPr userDrawn="1"/>
        </p:nvSpPr>
        <p:spPr>
          <a:xfrm>
            <a:off x="0" y="0"/>
            <a:ext cx="9144000" cy="6858000"/>
          </a:xfrm>
          <a:prstGeom prst="frame">
            <a:avLst>
              <a:gd name="adj1" fmla="val 596"/>
            </a:avLst>
          </a:prstGeom>
          <a:solidFill>
            <a:srgbClr val="083C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5"/>
          <p:cNvSpPr txBox="1">
            <a:spLocks/>
          </p:cNvSpPr>
          <p:nvPr userDrawn="1"/>
        </p:nvSpPr>
        <p:spPr>
          <a:xfrm>
            <a:off x="7911594" y="6336786"/>
            <a:ext cx="911106" cy="36512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rgbClr val="4EABC6"/>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2ED5FFB-DA0C-1D4F-8C51-FE27F9A924A8}" type="slidenum">
              <a:rPr lang="en-US" smtClean="0"/>
              <a:pPr/>
              <a:t>‹#›</a:t>
            </a:fld>
            <a:endParaRPr lang="en-US" dirty="0"/>
          </a:p>
        </p:txBody>
      </p:sp>
      <p:sp>
        <p:nvSpPr>
          <p:cNvPr id="8" name="Footer Placeholder 4"/>
          <p:cNvSpPr txBox="1">
            <a:spLocks/>
          </p:cNvSpPr>
          <p:nvPr userDrawn="1"/>
        </p:nvSpPr>
        <p:spPr>
          <a:xfrm>
            <a:off x="5316021" y="6399985"/>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baseline="0">
                <a:solidFill>
                  <a:srgbClr val="4EABC6"/>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1E3FA9-2A1E-4642-8D5C-3CA6A51029E6}" type="datetime1">
              <a:rPr lang="en-US" smtClean="0"/>
              <a:pPr/>
              <a:t>5/4/20</a:t>
            </a:fld>
            <a:endParaRPr lang="en-US" dirty="0"/>
          </a:p>
        </p:txBody>
      </p:sp>
      <p:sp>
        <p:nvSpPr>
          <p:cNvPr id="2" name="TextBox 1"/>
          <p:cNvSpPr txBox="1"/>
          <p:nvPr userDrawn="1"/>
        </p:nvSpPr>
        <p:spPr>
          <a:xfrm>
            <a:off x="584391" y="656580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959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83C4A"/>
        </a:solidFill>
        <a:effectLst/>
      </p:bgPr>
    </p:bg>
    <p:spTree>
      <p:nvGrpSpPr>
        <p:cNvPr id="1" name=""/>
        <p:cNvGrpSpPr/>
        <p:nvPr/>
      </p:nvGrpSpPr>
      <p:grpSpPr>
        <a:xfrm>
          <a:off x="0" y="0"/>
          <a:ext cx="0" cy="0"/>
          <a:chOff x="0" y="0"/>
          <a:chExt cx="0" cy="0"/>
        </a:xfrm>
      </p:grpSpPr>
      <p:pic>
        <p:nvPicPr>
          <p:cNvPr id="11" name="Picture 10" descr="logo.social_media-f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500" y="6179818"/>
            <a:ext cx="409206" cy="397839"/>
          </a:xfrm>
          <a:prstGeom prst="rect">
            <a:avLst/>
          </a:prstGeom>
        </p:spPr>
      </p:pic>
      <p:sp>
        <p:nvSpPr>
          <p:cNvPr id="14" name="Rectangle 13"/>
          <p:cNvSpPr/>
          <p:nvPr userDrawn="1"/>
        </p:nvSpPr>
        <p:spPr>
          <a:xfrm>
            <a:off x="671683" y="6196559"/>
            <a:ext cx="2478657" cy="369332"/>
          </a:xfrm>
          <a:prstGeom prst="rect">
            <a:avLst/>
          </a:prstGeom>
        </p:spPr>
        <p:txBody>
          <a:bodyPr wrap="none">
            <a:spAutoFit/>
          </a:bodyPr>
          <a:lstStyle/>
          <a:p>
            <a:pPr>
              <a:spcBef>
                <a:spcPts val="672"/>
              </a:spcBef>
            </a:pPr>
            <a:r>
              <a:rPr lang="en-US" sz="1800" i="0" dirty="0">
                <a:solidFill>
                  <a:srgbClr val="FFFFFF"/>
                </a:solidFill>
                <a:latin typeface="Helvetica Light"/>
                <a:cs typeface="Helvetica Light"/>
              </a:rPr>
              <a:t>fb.com/maxwellhealth</a:t>
            </a:r>
          </a:p>
        </p:txBody>
      </p:sp>
      <p:sp>
        <p:nvSpPr>
          <p:cNvPr id="15" name="Rectangle 14"/>
          <p:cNvSpPr/>
          <p:nvPr userDrawn="1"/>
        </p:nvSpPr>
        <p:spPr>
          <a:xfrm>
            <a:off x="671683" y="5795704"/>
            <a:ext cx="1880802" cy="369332"/>
          </a:xfrm>
          <a:prstGeom prst="rect">
            <a:avLst/>
          </a:prstGeom>
        </p:spPr>
        <p:txBody>
          <a:bodyPr wrap="none">
            <a:spAutoFit/>
          </a:bodyPr>
          <a:lstStyle/>
          <a:p>
            <a:pPr>
              <a:spcBef>
                <a:spcPts val="672"/>
              </a:spcBef>
            </a:pPr>
            <a:r>
              <a:rPr lang="en-US" sz="1800" b="0" i="0" dirty="0">
                <a:solidFill>
                  <a:srgbClr val="FFFFFF"/>
                </a:solidFill>
                <a:latin typeface="Helvetica Light"/>
                <a:cs typeface="Helvetica Light"/>
              </a:rPr>
              <a:t>@maxwellhealth</a:t>
            </a:r>
          </a:p>
        </p:txBody>
      </p:sp>
      <p:pic>
        <p:nvPicPr>
          <p:cNvPr id="16" name="Picture 15" descr="home.maxwell_heart-sketched@2x.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287305" y="4703299"/>
            <a:ext cx="3113654" cy="3105504"/>
          </a:xfrm>
          <a:prstGeom prst="rect">
            <a:avLst/>
          </a:prstGeom>
        </p:spPr>
      </p:pic>
      <p:sp>
        <p:nvSpPr>
          <p:cNvPr id="19" name="Title 1"/>
          <p:cNvSpPr>
            <a:spLocks noGrp="1"/>
          </p:cNvSpPr>
          <p:nvPr>
            <p:ph type="title" hasCustomPrompt="1"/>
          </p:nvPr>
        </p:nvSpPr>
        <p:spPr>
          <a:xfrm>
            <a:off x="1333077" y="1480610"/>
            <a:ext cx="6310197" cy="2446790"/>
          </a:xfrm>
        </p:spPr>
        <p:txBody>
          <a:bodyPr>
            <a:noAutofit/>
          </a:bodyPr>
          <a:lstStyle>
            <a:lvl1pPr>
              <a:defRPr sz="4200" b="0" baseline="0">
                <a:solidFill>
                  <a:schemeClr val="bg1"/>
                </a:solidFill>
                <a:latin typeface="Helvetica Light"/>
                <a:cs typeface="Helvetica Light"/>
              </a:defRPr>
            </a:lvl1pPr>
          </a:lstStyle>
          <a:p>
            <a:r>
              <a:rPr lang="en-US" dirty="0"/>
              <a:t>“Thank You” / “Questions?” / whatever floats your boat.</a:t>
            </a:r>
          </a:p>
        </p:txBody>
      </p:sp>
      <p:pic>
        <p:nvPicPr>
          <p:cNvPr id="2" name="Picture 1" descr="TwitterLogo_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683" y="5859315"/>
            <a:ext cx="291265" cy="237051"/>
          </a:xfrm>
          <a:prstGeom prst="rect">
            <a:avLst/>
          </a:prstGeom>
        </p:spPr>
      </p:pic>
    </p:spTree>
    <p:extLst>
      <p:ext uri="{BB962C8B-B14F-4D97-AF65-F5344CB8AC3E}">
        <p14:creationId xmlns:p14="http://schemas.microsoft.com/office/powerpoint/2010/main" val="25889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a:t>
            </a:fld>
            <a:endParaRPr lang="en-US"/>
          </a:p>
        </p:txBody>
      </p:sp>
      <p:sp>
        <p:nvSpPr>
          <p:cNvPr id="4" name="Holder 4"/>
          <p:cNvSpPr>
            <a:spLocks noGrp="1"/>
          </p:cNvSpPr>
          <p:nvPr>
            <p:ph type="sldNum" sz="quarter" idx="7"/>
          </p:nvPr>
        </p:nvSpPr>
        <p:spPr/>
        <p:txBody>
          <a:bodyPr lIns="0" tIns="0" rIns="0" bIns="0"/>
          <a:lstStyle>
            <a:lvl1pPr>
              <a:defRPr sz="1000" b="0" i="0">
                <a:solidFill>
                  <a:srgbClr val="4EABC6"/>
                </a:solidFill>
                <a:latin typeface="Helvetica"/>
                <a:cs typeface="Helvetica"/>
              </a:defRPr>
            </a:lvl1pPr>
          </a:lstStyle>
          <a:p>
            <a:pPr marL="54610">
              <a:lnSpc>
                <a:spcPts val="1185"/>
              </a:lnSpc>
            </a:pPr>
            <a:fld id="{81D60167-4931-47E6-BA6A-407CBD079E47}" type="slidenum">
              <a:rPr dirty="0"/>
              <a:t>‹#›</a:t>
            </a:fld>
            <a:endParaRPr dirty="0"/>
          </a:p>
        </p:txBody>
      </p:sp>
    </p:spTree>
    <p:extLst>
      <p:ext uri="{BB962C8B-B14F-4D97-AF65-F5344CB8AC3E}">
        <p14:creationId xmlns:p14="http://schemas.microsoft.com/office/powerpoint/2010/main" val="260543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11594" y="6336786"/>
            <a:ext cx="911106" cy="365125"/>
          </a:xfrm>
          <a:prstGeom prst="rect">
            <a:avLst/>
          </a:prstGeom>
        </p:spPr>
        <p:txBody>
          <a:bodyPr vert="horz" lIns="91440" tIns="45720" rIns="91440" bIns="45720" rtlCol="0" anchor="b"/>
          <a:lstStyle>
            <a:lvl1pPr algn="r">
              <a:defRPr sz="1000">
                <a:solidFill>
                  <a:srgbClr val="4EABC6"/>
                </a:solidFill>
                <a:latin typeface="Helvetica"/>
                <a:cs typeface="Helvetica"/>
              </a:defRPr>
            </a:lvl1pPr>
          </a:lstStyle>
          <a:p>
            <a:fld id="{E2ED5FFB-DA0C-1D4F-8C51-FE27F9A924A8}" type="slidenum">
              <a:rPr lang="en-US" smtClean="0"/>
              <a:pPr/>
              <a:t>‹#›</a:t>
            </a:fld>
            <a:endParaRPr lang="en-US" dirty="0"/>
          </a:p>
        </p:txBody>
      </p:sp>
      <p:pic>
        <p:nvPicPr>
          <p:cNvPr id="8" name="Picture 7" descr="maxwell.logo-horiz-blu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1073" y="6437893"/>
            <a:ext cx="1768217" cy="226332"/>
          </a:xfrm>
          <a:prstGeom prst="rect">
            <a:avLst/>
          </a:prstGeom>
        </p:spPr>
      </p:pic>
      <p:sp>
        <p:nvSpPr>
          <p:cNvPr id="5" name="Footer Placeholder 4"/>
          <p:cNvSpPr>
            <a:spLocks noGrp="1"/>
          </p:cNvSpPr>
          <p:nvPr>
            <p:ph type="ftr" sz="quarter" idx="3"/>
          </p:nvPr>
        </p:nvSpPr>
        <p:spPr>
          <a:xfrm>
            <a:off x="5316021" y="6399985"/>
            <a:ext cx="3086100" cy="365125"/>
          </a:xfrm>
          <a:prstGeom prst="rect">
            <a:avLst/>
          </a:prstGeom>
        </p:spPr>
        <p:txBody>
          <a:bodyPr vert="horz" lIns="91440" tIns="45720" rIns="91440" bIns="45720" rtlCol="0" anchor="ctr"/>
          <a:lstStyle>
            <a:lvl1pPr algn="ctr">
              <a:defRPr sz="1000" baseline="0">
                <a:solidFill>
                  <a:srgbClr val="4EABC6"/>
                </a:solidFill>
                <a:latin typeface="Helvetica" charset="0"/>
              </a:defRPr>
            </a:lvl1pPr>
          </a:lstStyle>
          <a:p>
            <a:fld id="{E01E3FA9-2A1E-4642-8D5C-3CA6A51029E6}" type="datetime1">
              <a:rPr lang="en-US" smtClean="0"/>
              <a:pPr/>
              <a:t>5/4/20</a:t>
            </a:fld>
            <a:endParaRPr lang="en-US" dirty="0"/>
          </a:p>
        </p:txBody>
      </p:sp>
      <p:sp>
        <p:nvSpPr>
          <p:cNvPr id="9" name="TextBox 8"/>
          <p:cNvSpPr txBox="1"/>
          <p:nvPr userDrawn="1"/>
        </p:nvSpPr>
        <p:spPr>
          <a:xfrm>
            <a:off x="3734602" y="6399985"/>
            <a:ext cx="1280819" cy="246221"/>
          </a:xfrm>
          <a:prstGeom prst="rect">
            <a:avLst/>
          </a:prstGeom>
          <a:solidFill>
            <a:schemeClr val="bg1">
              <a:lumMod val="85000"/>
            </a:schemeClr>
          </a:solidFill>
        </p:spPr>
        <p:txBody>
          <a:bodyPr wrap="square" rtlCol="0">
            <a:spAutoFit/>
          </a:bodyPr>
          <a:lstStyle/>
          <a:p>
            <a:r>
              <a:rPr lang="en-US" sz="1000" baseline="0" dirty="0">
                <a:latin typeface="Helvetica" charset="0"/>
              </a:rPr>
              <a:t>Place logo here</a:t>
            </a:r>
          </a:p>
        </p:txBody>
      </p:sp>
    </p:spTree>
    <p:extLst>
      <p:ext uri="{BB962C8B-B14F-4D97-AF65-F5344CB8AC3E}">
        <p14:creationId xmlns:p14="http://schemas.microsoft.com/office/powerpoint/2010/main" val="209903225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3" r:id="rId4"/>
    <p:sldLayoutId id="2147483677" r:id="rId5"/>
    <p:sldLayoutId id="2147483673" r:id="rId6"/>
    <p:sldLayoutId id="2147483678" r:id="rId7"/>
  </p:sldLayoutIdLst>
  <p:hf hdr="0" ftr="0" dt="0"/>
  <p:txStyles>
    <p:titleStyle>
      <a:lvl1pPr algn="ctr" defTabSz="457200" rtl="0" eaLnBrk="1" latinLnBrk="0" hangingPunct="1">
        <a:spcBef>
          <a:spcPct val="0"/>
        </a:spcBef>
        <a:buNone/>
        <a:defRPr sz="3600" b="0" i="0" kern="1200">
          <a:solidFill>
            <a:srgbClr val="0D596D"/>
          </a:solidFill>
          <a:latin typeface="Helvetica"/>
          <a:ea typeface="+mj-ea"/>
          <a:cs typeface="Helvetica"/>
        </a:defRPr>
      </a:lvl1pPr>
    </p:titleStyle>
    <p:bodyStyle>
      <a:lvl1pPr marL="222250" indent="-222250" algn="l" defTabSz="457200" rtl="0" eaLnBrk="1" latinLnBrk="0" hangingPunct="1">
        <a:spcBef>
          <a:spcPts val="1872"/>
        </a:spcBef>
        <a:buFont typeface="Arial"/>
        <a:buChar char="•"/>
        <a:defRPr sz="2800" b="0" i="0" kern="1200">
          <a:solidFill>
            <a:schemeClr val="tx1">
              <a:lumMod val="75000"/>
              <a:lumOff val="25000"/>
            </a:schemeClr>
          </a:solidFill>
          <a:latin typeface="Helvetica Light"/>
          <a:ea typeface="+mn-ea"/>
          <a:cs typeface="Helvetica Light"/>
        </a:defRPr>
      </a:lvl1pPr>
      <a:lvl2pPr marL="690563" indent="-285750" algn="l" defTabSz="457200" rtl="0" eaLnBrk="1" latinLnBrk="0" hangingPunct="1">
        <a:spcBef>
          <a:spcPts val="1872"/>
        </a:spcBef>
        <a:buFont typeface="Arial"/>
        <a:buChar char="–"/>
        <a:tabLst>
          <a:tab pos="574675" algn="l"/>
        </a:tabLst>
        <a:defRPr sz="2400" b="0" i="0" kern="1200">
          <a:solidFill>
            <a:schemeClr val="tx1">
              <a:lumMod val="75000"/>
              <a:lumOff val="25000"/>
            </a:schemeClr>
          </a:solidFill>
          <a:latin typeface="Helvetica Light"/>
          <a:ea typeface="+mn-ea"/>
          <a:cs typeface="Helvetica Light"/>
        </a:defRPr>
      </a:lvl2pPr>
      <a:lvl3pPr marL="909638" indent="-228600" algn="l" defTabSz="457200" rtl="0" eaLnBrk="1" latinLnBrk="0" hangingPunct="1">
        <a:spcBef>
          <a:spcPts val="1872"/>
        </a:spcBef>
        <a:buFont typeface="Arial"/>
        <a:buChar char="•"/>
        <a:defRPr sz="2000" b="0" i="0" kern="1200">
          <a:solidFill>
            <a:schemeClr val="tx1">
              <a:lumMod val="75000"/>
              <a:lumOff val="25000"/>
            </a:schemeClr>
          </a:solidFill>
          <a:latin typeface="Helvetica Light"/>
          <a:ea typeface="+mn-ea"/>
          <a:cs typeface="Helvetica Light"/>
        </a:defRPr>
      </a:lvl3pPr>
      <a:lvl4pPr marL="1257300" indent="-228600" algn="l" defTabSz="625475" rtl="0" eaLnBrk="1" latinLnBrk="0" hangingPunct="1">
        <a:spcBef>
          <a:spcPts val="1872"/>
        </a:spcBef>
        <a:buFont typeface="Arial"/>
        <a:buChar char="–"/>
        <a:defRPr sz="1800" b="0" i="0" kern="1200">
          <a:solidFill>
            <a:schemeClr val="tx1">
              <a:lumMod val="75000"/>
              <a:lumOff val="25000"/>
            </a:schemeClr>
          </a:solidFill>
          <a:latin typeface="Helvetica Light"/>
          <a:ea typeface="+mn-ea"/>
          <a:cs typeface="Helvetica Light"/>
        </a:defRPr>
      </a:lvl4pPr>
      <a:lvl5pPr marL="1485900" indent="-228600" algn="l" defTabSz="457200" rtl="0" eaLnBrk="1" latinLnBrk="0" hangingPunct="1">
        <a:spcBef>
          <a:spcPts val="1872"/>
        </a:spcBef>
        <a:buFont typeface="Arial"/>
        <a:buChar char="»"/>
        <a:tabLst/>
        <a:defRPr sz="1800" b="0" i="0" kern="1200">
          <a:solidFill>
            <a:schemeClr val="tx1">
              <a:lumMod val="75000"/>
              <a:lumOff val="25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tiff"/><Relationship Id="rId1" Type="http://schemas.openxmlformats.org/officeDocument/2006/relationships/slideLayout" Target="../slideLayouts/slideLayout7.xml"/><Relationship Id="rId4" Type="http://schemas.openxmlformats.org/officeDocument/2006/relationships/image" Target="file://localhost/Users/jennifermeggs/Dropbox%20(Maxwell%20Health)/Maxwell%20Health%20Design/Design%20Dept%20Internal%20(do%20not%20touch)/services%20assets/tutorials/open%20enrollment%20ppt%20presentation/Master%20open%20enrollment%20shopping%20guides/MASTER_open%20enrollment%20ppt%20presentation/open%20enrollment%20links/browser%20bar.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play.google.com/store/apps/details?id=com.maxwellhealth.app&amp;hl=en_US" TargetMode="External"/><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apps.apple.com/us/app/maxwell-health-mobile/id908834820#?platform=iphone" TargetMode="External"/><Relationship Id="rId5" Type="http://schemas.openxmlformats.org/officeDocument/2006/relationships/hyperlink" Target="https://play.google.com/store/apps/details?id=com.maxwellhealth.app&amp;hl=en" TargetMode="External"/><Relationship Id="rId4" Type="http://schemas.openxmlformats.org/officeDocument/2006/relationships/hyperlink" Target="https://apps.apple.com/us/app/maxwell-health-mobile/id9088348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jennifermeggs/Dropbox%20(Maxwell%20Health)/Maxwell%20Health%20Design/Design%20Dept%20Internal%20(do%20not%20touch)/services%20assets/tutorials/open%20enrollment%20ppt%20presentation/Master%20open%20enrollment%20shopping%20guides/MASTER_open%20enrollment%20ppt%20presentation/open%20enrollment%20links/browser%20bar.png"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Straight Connector 9"/>
          <p:cNvCxnSpPr/>
          <p:nvPr/>
        </p:nvCxnSpPr>
        <p:spPr>
          <a:xfrm>
            <a:off x="-67733" y="2971799"/>
            <a:ext cx="9211733" cy="1"/>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12775" y="2435225"/>
            <a:ext cx="2832100" cy="1038225"/>
          </a:xfrm>
          <a:prstGeom prst="roundRect">
            <a:avLst>
              <a:gd name="adj" fmla="val 2998"/>
            </a:avLst>
          </a:prstGeom>
          <a:solidFill>
            <a:srgbClr val="0D596D"/>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898" y="902681"/>
            <a:ext cx="3771302" cy="1143000"/>
          </a:xfrm>
        </p:spPr>
        <p:txBody>
          <a:bodyPr>
            <a:normAutofit/>
          </a:bodyPr>
          <a:lstStyle/>
          <a:p>
            <a:pPr algn="l"/>
            <a:r>
              <a:rPr lang="en-US" sz="3200" i="1" dirty="0">
                <a:ea typeface="Helvetica Light Oblique" charset="0"/>
              </a:rPr>
              <a:t>Open Enrollment Shopping Guide</a:t>
            </a:r>
          </a:p>
        </p:txBody>
      </p:sp>
      <p:sp>
        <p:nvSpPr>
          <p:cNvPr id="4" name="Rounded Rectangle 3"/>
          <p:cNvSpPr/>
          <p:nvPr/>
        </p:nvSpPr>
        <p:spPr>
          <a:xfrm>
            <a:off x="647701" y="2476500"/>
            <a:ext cx="2757639" cy="956656"/>
          </a:xfrm>
          <a:prstGeom prst="roundRect">
            <a:avLst>
              <a:gd name="adj" fmla="val 245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68" y="439359"/>
            <a:ext cx="2757639" cy="352978"/>
          </a:xfrm>
          <a:prstGeom prst="rect">
            <a:avLst/>
          </a:prstGeom>
        </p:spPr>
      </p:pic>
      <p:sp>
        <p:nvSpPr>
          <p:cNvPr id="3" name="TextBox 2"/>
          <p:cNvSpPr txBox="1"/>
          <p:nvPr/>
        </p:nvSpPr>
        <p:spPr>
          <a:xfrm>
            <a:off x="1110647" y="2787133"/>
            <a:ext cx="2220685" cy="369332"/>
          </a:xfrm>
          <a:prstGeom prst="rect">
            <a:avLst/>
          </a:prstGeom>
          <a:noFill/>
        </p:spPr>
        <p:txBody>
          <a:bodyPr wrap="square" rtlCol="0">
            <a:spAutoFit/>
          </a:bodyPr>
          <a:lstStyle/>
          <a:p>
            <a:r>
              <a:rPr lang="en-US" dirty="0">
                <a:latin typeface="Helvetica Light" charset="0"/>
                <a:ea typeface="Helvetica Light" charset="0"/>
                <a:cs typeface="Helvetica Light" charset="0"/>
              </a:rPr>
              <a:t>Insert Logo Here</a:t>
            </a:r>
          </a:p>
        </p:txBody>
      </p:sp>
      <p:pic>
        <p:nvPicPr>
          <p:cNvPr id="1026" name="Picture 2">
            <a:extLst>
              <a:ext uri="{FF2B5EF4-FFF2-40B4-BE49-F238E27FC236}">
                <a16:creationId xmlns:a16="http://schemas.microsoft.com/office/drawing/2014/main" id="{0383F900-7787-C349-8244-87F7501DA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620" y="3189857"/>
            <a:ext cx="5027634" cy="335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902589" y="418271"/>
            <a:ext cx="7723577" cy="659155"/>
          </a:xfrm>
          <a:prstGeom prst="rect">
            <a:avLst/>
          </a:prstGeom>
        </p:spPr>
        <p:txBody>
          <a:bodyPr vert="horz" wrap="square" lIns="0" tIns="12700" rIns="0" bIns="0" rtlCol="0">
            <a:spAutoFit/>
          </a:bodyPr>
          <a:lstStyle/>
          <a:p>
            <a:r>
              <a:rPr lang="en-US" sz="1400" b="1" dirty="0">
                <a:latin typeface="Helvetica"/>
                <a:ea typeface="Helvetica Light" charset="0"/>
                <a:cs typeface="Helvetica"/>
              </a:rPr>
              <a:t>Submit enrollment!</a:t>
            </a:r>
            <a:r>
              <a:rPr lang="en-US" sz="1400" b="1" dirty="0">
                <a:latin typeface="Helvetica Light" charset="0"/>
                <a:ea typeface="Helvetica Light" charset="0"/>
                <a:cs typeface="Helvetica Light" charset="0"/>
              </a:rPr>
              <a:t> </a:t>
            </a:r>
            <a:r>
              <a:rPr lang="en-US" sz="1400" dirty="0">
                <a:latin typeface="Helvetica Light" charset="0"/>
                <a:ea typeface="Helvetica Light" charset="0"/>
                <a:cs typeface="Helvetica Light" charset="0"/>
              </a:rPr>
              <a:t>Once you’ve reviewed your benefits, including the recurring costs per pay period, and entered your beneficiaries (if applicable), click </a:t>
            </a:r>
            <a:r>
              <a:rPr lang="en-US" sz="1400" i="1" dirty="0">
                <a:latin typeface="Helvetica Light" charset="0"/>
                <a:ea typeface="Helvetica Light" charset="0"/>
                <a:cs typeface="Helvetica Light" charset="0"/>
              </a:rPr>
              <a:t>Submit Enrollment </a:t>
            </a:r>
            <a:r>
              <a:rPr lang="en-US" sz="1400" dirty="0">
                <a:latin typeface="Helvetica Light" charset="0"/>
                <a:ea typeface="Helvetica Light" charset="0"/>
                <a:cs typeface="Helvetica Light" charset="0"/>
              </a:rPr>
              <a:t>. Note: You can always make any changes by clicking </a:t>
            </a:r>
            <a:r>
              <a:rPr lang="en-US" sz="1400" i="1" dirty="0">
                <a:latin typeface="Helvetica Light" charset="0"/>
                <a:ea typeface="Helvetica Light" charset="0"/>
                <a:cs typeface="Helvetica Light" charset="0"/>
              </a:rPr>
              <a:t>Back to Shopping</a:t>
            </a:r>
            <a:r>
              <a:rPr lang="en-US" sz="1400" dirty="0">
                <a:latin typeface="Helvetica Light" charset="0"/>
                <a:ea typeface="Helvetica Light" charset="0"/>
                <a:cs typeface="Helvetica Light" charset="0"/>
              </a:rPr>
              <a:t>.</a:t>
            </a:r>
            <a:endParaRPr lang="en-US" sz="1400" b="1" i="1" dirty="0">
              <a:latin typeface="Helvetica Light" charset="0"/>
              <a:ea typeface="Helvetica Light" charset="0"/>
              <a:cs typeface="Helvetica Light" charset="0"/>
            </a:endParaRPr>
          </a:p>
        </p:txBody>
      </p:sp>
      <p:sp>
        <p:nvSpPr>
          <p:cNvPr id="8" name="object 8"/>
          <p:cNvSpPr/>
          <p:nvPr/>
        </p:nvSpPr>
        <p:spPr>
          <a:xfrm>
            <a:off x="419100" y="419100"/>
            <a:ext cx="317500" cy="317500"/>
          </a:xfrm>
          <a:custGeom>
            <a:avLst/>
            <a:gdLst/>
            <a:ahLst/>
            <a:cxnLst/>
            <a:rect l="l" t="t" r="r" b="b"/>
            <a:pathLst>
              <a:path w="317500" h="317500">
                <a:moveTo>
                  <a:pt x="158750" y="0"/>
                </a:moveTo>
                <a:lnTo>
                  <a:pt x="108572" y="8093"/>
                </a:lnTo>
                <a:lnTo>
                  <a:pt x="64994" y="30629"/>
                </a:lnTo>
                <a:lnTo>
                  <a:pt x="30629" y="64994"/>
                </a:lnTo>
                <a:lnTo>
                  <a:pt x="8093" y="108572"/>
                </a:lnTo>
                <a:lnTo>
                  <a:pt x="0" y="158750"/>
                </a:lnTo>
                <a:lnTo>
                  <a:pt x="8093" y="208927"/>
                </a:lnTo>
                <a:lnTo>
                  <a:pt x="30629" y="252505"/>
                </a:lnTo>
                <a:lnTo>
                  <a:pt x="64994" y="286870"/>
                </a:lnTo>
                <a:lnTo>
                  <a:pt x="108572" y="309406"/>
                </a:lnTo>
                <a:lnTo>
                  <a:pt x="158750" y="317500"/>
                </a:lnTo>
                <a:lnTo>
                  <a:pt x="208927" y="309406"/>
                </a:lnTo>
                <a:lnTo>
                  <a:pt x="252505" y="286870"/>
                </a:lnTo>
                <a:lnTo>
                  <a:pt x="286870" y="252505"/>
                </a:lnTo>
                <a:lnTo>
                  <a:pt x="309406" y="208927"/>
                </a:lnTo>
                <a:lnTo>
                  <a:pt x="317500" y="158750"/>
                </a:lnTo>
                <a:lnTo>
                  <a:pt x="309406" y="108572"/>
                </a:lnTo>
                <a:lnTo>
                  <a:pt x="286870" y="64994"/>
                </a:lnTo>
                <a:lnTo>
                  <a:pt x="252505" y="30629"/>
                </a:lnTo>
                <a:lnTo>
                  <a:pt x="208927" y="8093"/>
                </a:lnTo>
                <a:lnTo>
                  <a:pt x="158750" y="0"/>
                </a:lnTo>
                <a:close/>
              </a:path>
            </a:pathLst>
          </a:custGeom>
          <a:solidFill>
            <a:srgbClr val="0D596D"/>
          </a:solidFill>
        </p:spPr>
        <p:txBody>
          <a:bodyPr wrap="square" lIns="0" tIns="0" rIns="0" bIns="0" rtlCol="0"/>
          <a:lstStyle/>
          <a:p>
            <a:endParaRPr/>
          </a:p>
        </p:txBody>
      </p:sp>
      <p:sp>
        <p:nvSpPr>
          <p:cNvPr id="9" name="object 9"/>
          <p:cNvSpPr txBox="1"/>
          <p:nvPr/>
        </p:nvSpPr>
        <p:spPr>
          <a:xfrm>
            <a:off x="463954" y="463716"/>
            <a:ext cx="237094" cy="228268"/>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FFFFFF"/>
                </a:solidFill>
                <a:latin typeface="Helvetica"/>
                <a:cs typeface="Helvetica"/>
              </a:rPr>
              <a:t> 9</a:t>
            </a:r>
            <a:endParaRPr lang="en-US" sz="1400" dirty="0">
              <a:latin typeface="Helvetica"/>
              <a:cs typeface="Helvetica"/>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54610">
              <a:lnSpc>
                <a:spcPts val="1185"/>
              </a:lnSpc>
            </a:pPr>
            <a:fld id="{81D60167-4931-47E6-BA6A-407CBD079E47}" type="slidenum">
              <a:rPr dirty="0"/>
              <a:t>10</a:t>
            </a:fld>
            <a:endParaRPr dirty="0"/>
          </a:p>
        </p:txBody>
      </p:sp>
      <p:pic>
        <p:nvPicPr>
          <p:cNvPr id="12" name="Picture 11">
            <a:extLst>
              <a:ext uri="{FF2B5EF4-FFF2-40B4-BE49-F238E27FC236}">
                <a16:creationId xmlns:a16="http://schemas.microsoft.com/office/drawing/2014/main" id="{848A62A9-4E8D-F44A-AAEB-FE917C9F7170}"/>
              </a:ext>
            </a:extLst>
          </p:cNvPr>
          <p:cNvPicPr>
            <a:picLocks noChangeAspect="1"/>
          </p:cNvPicPr>
          <p:nvPr/>
        </p:nvPicPr>
        <p:blipFill>
          <a:blip r:embed="rId2"/>
          <a:stretch>
            <a:fillRect/>
          </a:stretch>
        </p:blipFill>
        <p:spPr>
          <a:xfrm>
            <a:off x="1690838" y="1531121"/>
            <a:ext cx="5305121" cy="4447984"/>
          </a:xfrm>
          <a:prstGeom prst="rect">
            <a:avLst/>
          </a:prstGeom>
        </p:spPr>
      </p:pic>
      <p:pic>
        <p:nvPicPr>
          <p:cNvPr id="16" name="Picture 15">
            <a:extLst>
              <a:ext uri="{FF2B5EF4-FFF2-40B4-BE49-F238E27FC236}">
                <a16:creationId xmlns:a16="http://schemas.microsoft.com/office/drawing/2014/main" id="{BC4EABB6-B982-D244-840F-4ED209190E9D}"/>
              </a:ext>
            </a:extLst>
          </p:cNvPr>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690838" y="1396593"/>
            <a:ext cx="5305121" cy="4069851"/>
          </a:xfrm>
          <a:prstGeom prst="rect">
            <a:avLst/>
          </a:prstGeom>
        </p:spPr>
      </p:pic>
    </p:spTree>
    <p:extLst>
      <p:ext uri="{BB962C8B-B14F-4D97-AF65-F5344CB8AC3E}">
        <p14:creationId xmlns:p14="http://schemas.microsoft.com/office/powerpoint/2010/main" val="292782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5" name="object 5"/>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6" name="object 6"/>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7" name="object 7"/>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9" name="object 9"/>
          <p:cNvSpPr txBox="1"/>
          <p:nvPr/>
        </p:nvSpPr>
        <p:spPr>
          <a:xfrm>
            <a:off x="8537068" y="6457208"/>
            <a:ext cx="177800"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4EABC6"/>
                </a:solidFill>
                <a:latin typeface="Helvetica"/>
                <a:cs typeface="Helvetica"/>
              </a:rPr>
              <a:t>10</a:t>
            </a:r>
            <a:endParaRPr sz="1000">
              <a:latin typeface="Helvetica"/>
              <a:cs typeface="Helvetica"/>
            </a:endParaRPr>
          </a:p>
        </p:txBody>
      </p:sp>
      <p:sp>
        <p:nvSpPr>
          <p:cNvPr id="10" name="object 10"/>
          <p:cNvSpPr txBox="1"/>
          <p:nvPr/>
        </p:nvSpPr>
        <p:spPr>
          <a:xfrm>
            <a:off x="839304" y="482346"/>
            <a:ext cx="7885595" cy="874598"/>
          </a:xfrm>
          <a:prstGeom prst="rect">
            <a:avLst/>
          </a:prstGeom>
        </p:spPr>
        <p:txBody>
          <a:bodyPr vert="horz" wrap="square" lIns="0" tIns="12700" rIns="0" bIns="0" rtlCol="0">
            <a:spAutoFit/>
          </a:bodyPr>
          <a:lstStyle/>
          <a:p>
            <a:r>
              <a:rPr lang="en-US" sz="1400" b="1" dirty="0">
                <a:latin typeface="Helvetica"/>
              </a:rPr>
              <a:t>Congratulations, you’ve submitted your enrollment! </a:t>
            </a:r>
          </a:p>
          <a:p>
            <a:endParaRPr lang="en-US" sz="1400" b="1" dirty="0">
              <a:latin typeface="Helvetica"/>
              <a:ea typeface="Helvetica Light" charset="0"/>
              <a:cs typeface="Helvetica Light" charset="0"/>
            </a:endParaRPr>
          </a:p>
          <a:p>
            <a:r>
              <a:rPr lang="en-US" sz="1400" dirty="0">
                <a:latin typeface="Helvetica Light" charset="0"/>
                <a:ea typeface="Helvetica Light" charset="0"/>
                <a:cs typeface="Helvetica Light" charset="0"/>
              </a:rPr>
              <a:t>If you’ve selected plans that require forms, you’ll be asked to sign them. Click </a:t>
            </a:r>
            <a:r>
              <a:rPr lang="en-US" sz="1400" i="1" dirty="0">
                <a:latin typeface="Helvetica Light" charset="0"/>
                <a:ea typeface="Helvetica Light" charset="0"/>
                <a:cs typeface="Helvetica Light" charset="0"/>
              </a:rPr>
              <a:t>Sign </a:t>
            </a:r>
            <a:r>
              <a:rPr lang="en-US" sz="1400" dirty="0">
                <a:latin typeface="Helvetica Light" charset="0"/>
                <a:ea typeface="Helvetica Light" charset="0"/>
                <a:cs typeface="Helvetica Light" charset="0"/>
              </a:rPr>
              <a:t>to complete these forms and you’ll be on your way. </a:t>
            </a:r>
          </a:p>
        </p:txBody>
      </p:sp>
      <p:sp>
        <p:nvSpPr>
          <p:cNvPr id="11" name="object 11"/>
          <p:cNvSpPr/>
          <p:nvPr/>
        </p:nvSpPr>
        <p:spPr>
          <a:xfrm>
            <a:off x="444500" y="457200"/>
            <a:ext cx="317500" cy="317500"/>
          </a:xfrm>
          <a:custGeom>
            <a:avLst/>
            <a:gdLst/>
            <a:ahLst/>
            <a:cxnLst/>
            <a:rect l="l" t="t" r="r" b="b"/>
            <a:pathLst>
              <a:path w="317500" h="317500">
                <a:moveTo>
                  <a:pt x="158750" y="0"/>
                </a:moveTo>
                <a:lnTo>
                  <a:pt x="108572" y="8093"/>
                </a:lnTo>
                <a:lnTo>
                  <a:pt x="64994" y="30629"/>
                </a:lnTo>
                <a:lnTo>
                  <a:pt x="30629" y="64994"/>
                </a:lnTo>
                <a:lnTo>
                  <a:pt x="8093" y="108572"/>
                </a:lnTo>
                <a:lnTo>
                  <a:pt x="0" y="158750"/>
                </a:lnTo>
                <a:lnTo>
                  <a:pt x="8093" y="208927"/>
                </a:lnTo>
                <a:lnTo>
                  <a:pt x="30629" y="252505"/>
                </a:lnTo>
                <a:lnTo>
                  <a:pt x="64994" y="286870"/>
                </a:lnTo>
                <a:lnTo>
                  <a:pt x="108572" y="309406"/>
                </a:lnTo>
                <a:lnTo>
                  <a:pt x="158750" y="317500"/>
                </a:lnTo>
                <a:lnTo>
                  <a:pt x="208927" y="309406"/>
                </a:lnTo>
                <a:lnTo>
                  <a:pt x="252505" y="286870"/>
                </a:lnTo>
                <a:lnTo>
                  <a:pt x="286870" y="252505"/>
                </a:lnTo>
                <a:lnTo>
                  <a:pt x="309406" y="208927"/>
                </a:lnTo>
                <a:lnTo>
                  <a:pt x="317500" y="158750"/>
                </a:lnTo>
                <a:lnTo>
                  <a:pt x="309406" y="108572"/>
                </a:lnTo>
                <a:lnTo>
                  <a:pt x="286870" y="64994"/>
                </a:lnTo>
                <a:lnTo>
                  <a:pt x="252505" y="30629"/>
                </a:lnTo>
                <a:lnTo>
                  <a:pt x="208927" y="8093"/>
                </a:lnTo>
                <a:lnTo>
                  <a:pt x="158750" y="0"/>
                </a:lnTo>
                <a:close/>
              </a:path>
            </a:pathLst>
          </a:custGeom>
          <a:solidFill>
            <a:srgbClr val="0D596D"/>
          </a:solidFill>
        </p:spPr>
        <p:txBody>
          <a:bodyPr wrap="square" lIns="0" tIns="0" rIns="0" bIns="0" rtlCol="0"/>
          <a:lstStyle/>
          <a:p>
            <a:endParaRPr/>
          </a:p>
        </p:txBody>
      </p:sp>
      <p:sp>
        <p:nvSpPr>
          <p:cNvPr id="12" name="object 12"/>
          <p:cNvSpPr txBox="1"/>
          <p:nvPr/>
        </p:nvSpPr>
        <p:spPr>
          <a:xfrm>
            <a:off x="488801" y="491347"/>
            <a:ext cx="228600" cy="228268"/>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Helvetica"/>
                <a:cs typeface="Helvetica"/>
              </a:rPr>
              <a:t>1</a:t>
            </a:r>
            <a:r>
              <a:rPr lang="en-US" sz="1400" b="1" spc="20" dirty="0">
                <a:solidFill>
                  <a:srgbClr val="FFFFFF"/>
                </a:solidFill>
                <a:latin typeface="Helvetica"/>
                <a:cs typeface="Helvetica"/>
              </a:rPr>
              <a:t>0</a:t>
            </a:r>
            <a:endParaRPr sz="1400" dirty="0">
              <a:latin typeface="Helvetica"/>
              <a:cs typeface="Helvetica"/>
            </a:endParaRPr>
          </a:p>
        </p:txBody>
      </p:sp>
      <p:pic>
        <p:nvPicPr>
          <p:cNvPr id="14" name="Picture 13">
            <a:extLst>
              <a:ext uri="{FF2B5EF4-FFF2-40B4-BE49-F238E27FC236}">
                <a16:creationId xmlns:a16="http://schemas.microsoft.com/office/drawing/2014/main" id="{4DE8479F-0ACE-8C49-BF40-8AD5F2C4EC42}"/>
              </a:ext>
            </a:extLst>
          </p:cNvPr>
          <p:cNvPicPr>
            <a:picLocks noChangeAspect="1"/>
          </p:cNvPicPr>
          <p:nvPr/>
        </p:nvPicPr>
        <p:blipFill>
          <a:blip r:embed="rId3"/>
          <a:stretch>
            <a:fillRect/>
          </a:stretch>
        </p:blipFill>
        <p:spPr>
          <a:xfrm flipV="1">
            <a:off x="1447800" y="1720495"/>
            <a:ext cx="6353968" cy="152431"/>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CDD37B61-D38B-D345-B1E0-FBF41F9FA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5" y="1872926"/>
            <a:ext cx="6353963" cy="3842074"/>
          </a:xfrm>
          <a:prstGeom prst="rect">
            <a:avLst/>
          </a:prstGeom>
        </p:spPr>
      </p:pic>
    </p:spTree>
    <p:extLst>
      <p:ext uri="{BB962C8B-B14F-4D97-AF65-F5344CB8AC3E}">
        <p14:creationId xmlns:p14="http://schemas.microsoft.com/office/powerpoint/2010/main" val="412593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498171" y="434502"/>
            <a:ext cx="7568811" cy="443711"/>
          </a:xfrm>
          <a:prstGeom prst="rect">
            <a:avLst/>
          </a:prstGeom>
        </p:spPr>
        <p:txBody>
          <a:bodyPr vert="horz" wrap="square" lIns="0" tIns="12700" rIns="0" bIns="0" rtlCol="0">
            <a:spAutoFit/>
          </a:bodyPr>
          <a:lstStyle/>
          <a:p>
            <a:pPr marL="12700">
              <a:lnSpc>
                <a:spcPct val="100000"/>
              </a:lnSpc>
              <a:spcBef>
                <a:spcPts val="100"/>
              </a:spcBef>
            </a:pPr>
            <a:r>
              <a:rPr sz="1400" b="1" spc="-35" dirty="0">
                <a:latin typeface="Helvetica"/>
                <a:cs typeface="Helvetica"/>
              </a:rPr>
              <a:t>Way</a:t>
            </a:r>
            <a:r>
              <a:rPr sz="1400" b="1" spc="25" dirty="0">
                <a:latin typeface="Helvetica"/>
                <a:cs typeface="Helvetica"/>
              </a:rPr>
              <a:t> </a:t>
            </a:r>
            <a:r>
              <a:rPr sz="1400" b="1" spc="15" dirty="0">
                <a:latin typeface="Helvetica"/>
                <a:cs typeface="Helvetica"/>
              </a:rPr>
              <a:t>to</a:t>
            </a:r>
            <a:r>
              <a:rPr sz="1400" b="1" spc="-45" dirty="0">
                <a:latin typeface="Helvetica"/>
                <a:cs typeface="Helvetica"/>
              </a:rPr>
              <a:t> </a:t>
            </a:r>
            <a:r>
              <a:rPr sz="1400" b="1" spc="30" dirty="0">
                <a:latin typeface="Helvetica"/>
                <a:cs typeface="Helvetica"/>
              </a:rPr>
              <a:t>go!</a:t>
            </a:r>
            <a:r>
              <a:rPr sz="1400" b="1" spc="-60" dirty="0">
                <a:latin typeface="Helvetica"/>
                <a:cs typeface="Helvetica"/>
              </a:rPr>
              <a:t> </a:t>
            </a:r>
            <a:r>
              <a:rPr sz="1400" spc="20" dirty="0">
                <a:latin typeface="Helvetica-Light"/>
                <a:cs typeface="Helvetica-Light"/>
              </a:rPr>
              <a:t>You</a:t>
            </a:r>
            <a:r>
              <a:rPr sz="1400" spc="-70" dirty="0">
                <a:latin typeface="Helvetica-Light"/>
                <a:cs typeface="Helvetica-Light"/>
              </a:rPr>
              <a:t> </a:t>
            </a:r>
            <a:r>
              <a:rPr sz="1400" dirty="0">
                <a:latin typeface="Helvetica-Light"/>
                <a:cs typeface="Helvetica-Light"/>
              </a:rPr>
              <a:t>just</a:t>
            </a:r>
            <a:r>
              <a:rPr sz="1400" spc="-85" dirty="0">
                <a:latin typeface="Helvetica-Light"/>
                <a:cs typeface="Helvetica-Light"/>
              </a:rPr>
              <a:t> </a:t>
            </a:r>
            <a:r>
              <a:rPr sz="1400" spc="10" dirty="0">
                <a:latin typeface="Helvetica-Light"/>
                <a:cs typeface="Helvetica-Light"/>
              </a:rPr>
              <a:t>submitted</a:t>
            </a:r>
            <a:r>
              <a:rPr sz="1400" spc="-45" dirty="0">
                <a:latin typeface="Helvetica-Light"/>
                <a:cs typeface="Helvetica-Light"/>
              </a:rPr>
              <a:t> </a:t>
            </a:r>
            <a:r>
              <a:rPr sz="1400" spc="10" dirty="0">
                <a:latin typeface="Helvetica-Light"/>
                <a:cs typeface="Helvetica-Light"/>
              </a:rPr>
              <a:t>your</a:t>
            </a:r>
            <a:r>
              <a:rPr sz="1400" spc="-60" dirty="0">
                <a:latin typeface="Helvetica-Light"/>
                <a:cs typeface="Helvetica-Light"/>
              </a:rPr>
              <a:t> </a:t>
            </a:r>
            <a:r>
              <a:rPr sz="1400" spc="10" dirty="0">
                <a:latin typeface="Helvetica-Light"/>
                <a:cs typeface="Helvetica-Light"/>
              </a:rPr>
              <a:t>benefits</a:t>
            </a:r>
            <a:r>
              <a:rPr sz="1400" spc="-90" dirty="0">
                <a:latin typeface="Helvetica-Light"/>
                <a:cs typeface="Helvetica-Light"/>
              </a:rPr>
              <a:t> </a:t>
            </a:r>
            <a:r>
              <a:rPr sz="1400" spc="5" dirty="0">
                <a:latin typeface="Helvetica-Light"/>
                <a:cs typeface="Helvetica-Light"/>
              </a:rPr>
              <a:t>selections</a:t>
            </a:r>
            <a:r>
              <a:rPr sz="1400" spc="245" dirty="0">
                <a:latin typeface="Helvetica-Light"/>
                <a:cs typeface="Helvetica-Light"/>
              </a:rPr>
              <a:t>.</a:t>
            </a:r>
            <a:r>
              <a:rPr lang="en-US" sz="1400" dirty="0">
                <a:latin typeface="Helvetica Light" charset="0"/>
                <a:ea typeface="Helvetica Light" charset="0"/>
                <a:cs typeface="Helvetica Light" charset="0"/>
              </a:rPr>
              <a:t> You can print a summary of your benefits by clicking </a:t>
            </a:r>
            <a:r>
              <a:rPr lang="en-US" sz="1400" i="1" dirty="0">
                <a:latin typeface="Helvetica Light" charset="0"/>
                <a:ea typeface="Helvetica Light" charset="0"/>
                <a:cs typeface="Helvetica Light" charset="0"/>
              </a:rPr>
              <a:t>Print</a:t>
            </a:r>
            <a:r>
              <a:rPr lang="en-US" sz="1400" dirty="0">
                <a:latin typeface="Helvetica Light" charset="0"/>
                <a:ea typeface="Helvetica Light" charset="0"/>
                <a:cs typeface="Helvetica Light" charset="0"/>
              </a:rPr>
              <a:t>.</a:t>
            </a:r>
            <a:endParaRPr sz="1400" dirty="0">
              <a:latin typeface="Helvetica-Light"/>
              <a:cs typeface="Helvetica-Light"/>
            </a:endParaRPr>
          </a:p>
        </p:txBody>
      </p:sp>
      <p:sp>
        <p:nvSpPr>
          <p:cNvPr id="10" name="object 10"/>
          <p:cNvSpPr txBox="1"/>
          <p:nvPr/>
        </p:nvSpPr>
        <p:spPr>
          <a:xfrm>
            <a:off x="8464034" y="6497000"/>
            <a:ext cx="203200" cy="152400"/>
          </a:xfrm>
          <a:prstGeom prst="rect">
            <a:avLst/>
          </a:prstGeom>
        </p:spPr>
        <p:txBody>
          <a:bodyPr vert="horz" wrap="square" lIns="0" tIns="0" rIns="0" bIns="0" rtlCol="0">
            <a:spAutoFit/>
          </a:bodyPr>
          <a:lstStyle/>
          <a:p>
            <a:pPr marL="25400">
              <a:lnSpc>
                <a:spcPts val="1070"/>
              </a:lnSpc>
            </a:pPr>
            <a:r>
              <a:rPr sz="1000" dirty="0">
                <a:solidFill>
                  <a:srgbClr val="4EABC6"/>
                </a:solidFill>
                <a:latin typeface="Helvetica"/>
                <a:cs typeface="Helvetica"/>
              </a:rPr>
              <a:t>13</a:t>
            </a:r>
            <a:endParaRPr sz="1000">
              <a:latin typeface="Helvetica"/>
              <a:cs typeface="Helvetica"/>
            </a:endParaRPr>
          </a:p>
        </p:txBody>
      </p:sp>
      <p:pic>
        <p:nvPicPr>
          <p:cNvPr id="14" name="Picture 13" descr="A screenshot of a cell phone&#10;&#10;Description automatically generated">
            <a:extLst>
              <a:ext uri="{FF2B5EF4-FFF2-40B4-BE49-F238E27FC236}">
                <a16:creationId xmlns:a16="http://schemas.microsoft.com/office/drawing/2014/main" id="{3F2A9020-4A18-A648-B492-BA588522051E}"/>
              </a:ext>
            </a:extLst>
          </p:cNvPr>
          <p:cNvPicPr>
            <a:picLocks noChangeAspect="1"/>
          </p:cNvPicPr>
          <p:nvPr/>
        </p:nvPicPr>
        <p:blipFill rotWithShape="1">
          <a:blip r:embed="rId2">
            <a:extLst>
              <a:ext uri="{28A0092B-C50C-407E-A947-70E740481C1C}">
                <a14:useLocalDpi xmlns:a14="http://schemas.microsoft.com/office/drawing/2010/main" val="0"/>
              </a:ext>
            </a:extLst>
          </a:blip>
          <a:srcRect b="8777"/>
          <a:stretch/>
        </p:blipFill>
        <p:spPr>
          <a:xfrm>
            <a:off x="1284338" y="1292394"/>
            <a:ext cx="6101826" cy="4620092"/>
          </a:xfrm>
          <a:prstGeom prst="rect">
            <a:avLst/>
          </a:prstGeom>
        </p:spPr>
      </p:pic>
      <p:pic>
        <p:nvPicPr>
          <p:cNvPr id="15" name="Picture 14">
            <a:extLst>
              <a:ext uri="{FF2B5EF4-FFF2-40B4-BE49-F238E27FC236}">
                <a16:creationId xmlns:a16="http://schemas.microsoft.com/office/drawing/2014/main" id="{CA6B2BE0-25AF-7342-8084-6D072143BED4}"/>
              </a:ext>
            </a:extLst>
          </p:cNvPr>
          <p:cNvPicPr>
            <a:picLocks noChangeAspect="1"/>
          </p:cNvPicPr>
          <p:nvPr/>
        </p:nvPicPr>
        <p:blipFill>
          <a:blip r:embed="rId3"/>
          <a:stretch>
            <a:fillRect/>
          </a:stretch>
        </p:blipFill>
        <p:spPr>
          <a:xfrm flipV="1">
            <a:off x="1284337" y="1153880"/>
            <a:ext cx="6101809" cy="146382"/>
          </a:xfrm>
          <a:prstGeom prst="rect">
            <a:avLst/>
          </a:prstGeom>
        </p:spPr>
      </p:pic>
    </p:spTree>
    <p:extLst>
      <p:ext uri="{BB962C8B-B14F-4D97-AF65-F5344CB8AC3E}">
        <p14:creationId xmlns:p14="http://schemas.microsoft.com/office/powerpoint/2010/main" val="398137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1"/>
          <p:cNvPicPr preferRelativeResize="0"/>
          <p:nvPr/>
        </p:nvPicPr>
        <p:blipFill rotWithShape="1">
          <a:blip r:embed="rId3">
            <a:alphaModFix/>
          </a:blip>
          <a:srcRect l="4276" t="2434" r="2152" b="1347"/>
          <a:stretch/>
        </p:blipFill>
        <p:spPr>
          <a:xfrm>
            <a:off x="6029200" y="1118625"/>
            <a:ext cx="2495400" cy="4995300"/>
          </a:xfrm>
          <a:prstGeom prst="roundRect">
            <a:avLst>
              <a:gd name="adj" fmla="val 9489"/>
            </a:avLst>
          </a:prstGeom>
          <a:noFill/>
          <a:ln>
            <a:noFill/>
          </a:ln>
        </p:spPr>
      </p:pic>
      <p:sp>
        <p:nvSpPr>
          <p:cNvPr id="143" name="Google Shape;143;p21"/>
          <p:cNvSpPr txBox="1"/>
          <p:nvPr/>
        </p:nvSpPr>
        <p:spPr>
          <a:xfrm>
            <a:off x="659750" y="3011475"/>
            <a:ext cx="4901400" cy="323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latin typeface="Proxima Nova Semibold"/>
                <a:ea typeface="Proxima Nova Semibold"/>
                <a:cs typeface="Proxima Nova Semibold"/>
                <a:sym typeface="Proxima Nova Semibold"/>
              </a:rPr>
              <a:t>LOG IN</a:t>
            </a:r>
            <a:endParaRPr sz="1400" i="0" u="none" strike="noStrike" cap="none" dirty="0">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latin typeface="Helvetica Neue"/>
                <a:ea typeface="Helvetica Neue"/>
                <a:cs typeface="Helvetica Neue"/>
                <a:sym typeface="Helvetica Neue"/>
              </a:rPr>
              <a:t>After downloading</a:t>
            </a:r>
            <a:r>
              <a:rPr lang="en-US" sz="1400" b="0" i="0" u="none" strike="noStrike" cap="none" dirty="0">
                <a:solidFill>
                  <a:schemeClr val="dk1"/>
                </a:solidFill>
                <a:latin typeface="Helvetica Neue"/>
                <a:ea typeface="Helvetica Neue"/>
                <a:cs typeface="Helvetica Neue"/>
                <a:sym typeface="Helvetica Neue"/>
              </a:rPr>
              <a:t>, sign in using the same credentials you used to log into </a:t>
            </a:r>
            <a:r>
              <a:rPr lang="en-US" sz="1400" b="1" i="1" u="none" strike="noStrike" cap="none" dirty="0">
                <a:solidFill>
                  <a:schemeClr val="dk1"/>
                </a:solidFill>
                <a:latin typeface="Helvetica Neue"/>
                <a:ea typeface="Helvetica Neue"/>
                <a:cs typeface="Helvetica Neue"/>
                <a:sym typeface="Helvetica Neue"/>
              </a:rPr>
              <a:t>Maxwell Health</a:t>
            </a:r>
            <a:r>
              <a:rPr lang="en-US" sz="1400" b="0" i="0" u="none" strike="noStrike" cap="none" dirty="0">
                <a:solidFill>
                  <a:schemeClr val="dk1"/>
                </a:solidFill>
                <a:latin typeface="Helvetica Neue"/>
                <a:ea typeface="Helvetica Neue"/>
                <a:cs typeface="Helvetica Neue"/>
                <a:sym typeface="Helvetica Neue"/>
              </a:rPr>
              <a:t> online.</a:t>
            </a:r>
            <a:br>
              <a:rPr lang="en-US" sz="1400" b="0" i="0" u="none" strike="noStrike" cap="none" dirty="0">
                <a:solidFill>
                  <a:schemeClr val="dk1"/>
                </a:solidFill>
                <a:latin typeface="Helvetica Neue"/>
                <a:ea typeface="Helvetica Neue"/>
                <a:cs typeface="Helvetica Neue"/>
                <a:sym typeface="Helvetica Neue"/>
              </a:rPr>
            </a:b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i="1" dirty="0">
                <a:solidFill>
                  <a:schemeClr val="dk1"/>
                </a:solidFill>
                <a:latin typeface="Proxima Nova Semibold"/>
                <a:ea typeface="Proxima Nova Semibold"/>
                <a:cs typeface="Proxima Nova Semibold"/>
                <a:sym typeface="Proxima Nova Semibold"/>
              </a:rPr>
              <a:t>Quick Tips:</a:t>
            </a:r>
            <a:endParaRPr i="1" dirty="0">
              <a:solidFill>
                <a:schemeClr val="dk1"/>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latin typeface="Helvetica Neue"/>
              <a:ea typeface="Helvetica Neue"/>
              <a:cs typeface="Helvetica Neue"/>
              <a:sym typeface="Helvetica Neue"/>
            </a:endParaRPr>
          </a:p>
          <a:p>
            <a:pPr marL="342900" marR="0" lvl="0" indent="-203200" algn="l" rtl="0">
              <a:lnSpc>
                <a:spcPct val="100000"/>
              </a:lnSpc>
              <a:spcBef>
                <a:spcPts val="0"/>
              </a:spcBef>
              <a:spcAft>
                <a:spcPts val="0"/>
              </a:spcAft>
              <a:buClr>
                <a:srgbClr val="689F38"/>
              </a:buClr>
              <a:buSzPts val="1400"/>
              <a:buFont typeface="Helvetica Neue"/>
              <a:buChar char="⇢"/>
            </a:pPr>
            <a:r>
              <a:rPr lang="en-US" sz="1200" dirty="0">
                <a:solidFill>
                  <a:schemeClr val="dk1"/>
                </a:solidFill>
                <a:latin typeface="Helvetica Neue"/>
                <a:ea typeface="Helvetica Neue"/>
                <a:cs typeface="Helvetica Neue"/>
                <a:sym typeface="Helvetica Neue"/>
              </a:rPr>
              <a:t>Make sure you’ve </a:t>
            </a:r>
            <a:r>
              <a:rPr lang="en-US" sz="1200" b="0" i="0" u="none" strike="noStrike" cap="none" dirty="0">
                <a:solidFill>
                  <a:schemeClr val="dk1"/>
                </a:solidFill>
                <a:latin typeface="Helvetica Neue"/>
                <a:ea typeface="Helvetica Neue"/>
                <a:cs typeface="Helvetica Neue"/>
                <a:sym typeface="Helvetica Neue"/>
              </a:rPr>
              <a:t>already created a password online before </a:t>
            </a:r>
            <a:r>
              <a:rPr lang="en-US" sz="1200" dirty="0">
                <a:solidFill>
                  <a:schemeClr val="dk1"/>
                </a:solidFill>
                <a:latin typeface="Helvetica Neue"/>
                <a:ea typeface="Helvetica Neue"/>
                <a:cs typeface="Helvetica Neue"/>
                <a:sym typeface="Helvetica Neue"/>
              </a:rPr>
              <a:t>trying</a:t>
            </a:r>
            <a:r>
              <a:rPr lang="en-US" sz="1200" b="0" i="0" u="none" strike="noStrike" cap="none" dirty="0">
                <a:solidFill>
                  <a:schemeClr val="dk1"/>
                </a:solidFill>
                <a:latin typeface="Helvetica Neue"/>
                <a:ea typeface="Helvetica Neue"/>
                <a:cs typeface="Helvetica Neue"/>
                <a:sym typeface="Helvetica Neue"/>
              </a:rPr>
              <a:t> to sign into the mobile app. </a:t>
            </a:r>
            <a:endParaRPr sz="1200" b="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None/>
            </a:pPr>
            <a:endParaRPr sz="1200" dirty="0">
              <a:solidFill>
                <a:schemeClr val="dk1"/>
              </a:solidFill>
              <a:latin typeface="Helvetica Neue"/>
              <a:ea typeface="Helvetica Neue"/>
              <a:cs typeface="Helvetica Neue"/>
              <a:sym typeface="Helvetica Neue"/>
            </a:endParaRPr>
          </a:p>
          <a:p>
            <a:pPr marL="342900" marR="0" lvl="0" indent="-203200" algn="l" rtl="0">
              <a:lnSpc>
                <a:spcPct val="100000"/>
              </a:lnSpc>
              <a:spcBef>
                <a:spcPts val="0"/>
              </a:spcBef>
              <a:spcAft>
                <a:spcPts val="0"/>
              </a:spcAft>
              <a:buClr>
                <a:srgbClr val="689F38"/>
              </a:buClr>
              <a:buSzPts val="1400"/>
              <a:buFont typeface="Helvetica Neue"/>
              <a:buChar char="⇢"/>
            </a:pPr>
            <a:r>
              <a:rPr lang="en-US" sz="1200" dirty="0">
                <a:solidFill>
                  <a:schemeClr val="dk1"/>
                </a:solidFill>
                <a:latin typeface="Helvetica Neue"/>
                <a:ea typeface="Helvetica Neue"/>
                <a:cs typeface="Helvetica Neue"/>
                <a:sym typeface="Helvetica Neue"/>
              </a:rPr>
              <a:t>C</a:t>
            </a:r>
            <a:r>
              <a:rPr lang="en-US" sz="1200" b="0" i="0" u="none" strike="noStrike" cap="none" dirty="0">
                <a:solidFill>
                  <a:schemeClr val="dk1"/>
                </a:solidFill>
                <a:latin typeface="Helvetica Neue"/>
                <a:ea typeface="Helvetica Neue"/>
                <a:cs typeface="Helvetica Neue"/>
                <a:sym typeface="Helvetica Neue"/>
              </a:rPr>
              <a:t>lick </a:t>
            </a:r>
            <a:r>
              <a:rPr lang="en-US" sz="1200" b="1" i="1" dirty="0">
                <a:solidFill>
                  <a:schemeClr val="dk1"/>
                </a:solidFill>
                <a:latin typeface="Helvetica Neue"/>
                <a:ea typeface="Helvetica Neue"/>
                <a:cs typeface="Helvetica Neue"/>
                <a:sym typeface="Helvetica Neue"/>
              </a:rPr>
              <a:t>Trouble Logging In?</a:t>
            </a:r>
            <a:r>
              <a:rPr lang="en-US" sz="1200" b="0" i="0" u="none" strike="noStrike" cap="none" dirty="0">
                <a:solidFill>
                  <a:schemeClr val="dk1"/>
                </a:solidFill>
                <a:latin typeface="Helvetica Neue"/>
                <a:ea typeface="Helvetica Neue"/>
                <a:cs typeface="Helvetica Neue"/>
                <a:sym typeface="Helvetica Neue"/>
              </a:rPr>
              <a:t> </a:t>
            </a:r>
            <a:r>
              <a:rPr lang="en-US" sz="1200" dirty="0">
                <a:solidFill>
                  <a:schemeClr val="dk1"/>
                </a:solidFill>
                <a:latin typeface="Helvetica Neue"/>
                <a:ea typeface="Helvetica Neue"/>
                <a:cs typeface="Helvetica Neue"/>
                <a:sym typeface="Helvetica Neue"/>
              </a:rPr>
              <a:t>if you forgot or need</a:t>
            </a:r>
            <a:r>
              <a:rPr lang="en-US" sz="1200" b="0" i="0" u="none" strike="noStrike" cap="none" dirty="0">
                <a:solidFill>
                  <a:schemeClr val="dk1"/>
                </a:solidFill>
                <a:latin typeface="Helvetica Neue"/>
                <a:ea typeface="Helvetica Neue"/>
                <a:cs typeface="Helvetica Neue"/>
                <a:sym typeface="Helvetica Neue"/>
              </a:rPr>
              <a:t> to reset your password.</a:t>
            </a:r>
            <a:endParaRPr sz="1200" dirty="0"/>
          </a:p>
          <a:p>
            <a:pPr marL="457200" marR="0" lvl="0" indent="0" algn="l" rtl="0">
              <a:lnSpc>
                <a:spcPct val="100000"/>
              </a:lnSpc>
              <a:spcBef>
                <a:spcPts val="0"/>
              </a:spcBef>
              <a:spcAft>
                <a:spcPts val="0"/>
              </a:spcAft>
              <a:buNone/>
            </a:pPr>
            <a:endParaRPr sz="1200" b="0" i="0" u="none" strike="noStrike" cap="none" dirty="0">
              <a:solidFill>
                <a:schemeClr val="dk1"/>
              </a:solidFill>
              <a:latin typeface="Helvetica Neue"/>
              <a:ea typeface="Helvetica Neue"/>
              <a:cs typeface="Helvetica Neue"/>
              <a:sym typeface="Helvetica Neue"/>
            </a:endParaRPr>
          </a:p>
          <a:p>
            <a:pPr marL="342900" marR="0" lvl="0" indent="-203200" algn="l" rtl="0">
              <a:lnSpc>
                <a:spcPct val="100000"/>
              </a:lnSpc>
              <a:spcBef>
                <a:spcPts val="0"/>
              </a:spcBef>
              <a:spcAft>
                <a:spcPts val="0"/>
              </a:spcAft>
              <a:buClr>
                <a:srgbClr val="689F38"/>
              </a:buClr>
              <a:buSzPts val="1400"/>
              <a:buFont typeface="Helvetica Neue"/>
              <a:buChar char="⇢"/>
            </a:pPr>
            <a:r>
              <a:rPr lang="en-US" sz="1200" b="0" i="0" u="none" strike="noStrike" cap="none" dirty="0">
                <a:solidFill>
                  <a:schemeClr val="dk1"/>
                </a:solidFill>
                <a:latin typeface="Helvetica Neue"/>
                <a:ea typeface="Helvetica Neue"/>
                <a:cs typeface="Helvetica Neue"/>
                <a:sym typeface="Helvetica Neue"/>
              </a:rPr>
              <a:t>If </a:t>
            </a:r>
            <a:r>
              <a:rPr lang="en-US" sz="1200" dirty="0">
                <a:solidFill>
                  <a:schemeClr val="dk1"/>
                </a:solidFill>
                <a:latin typeface="Helvetica Neue"/>
                <a:ea typeface="Helvetica Neue"/>
                <a:cs typeface="Helvetica Neue"/>
                <a:sym typeface="Helvetica Neue"/>
              </a:rPr>
              <a:t>supported</a:t>
            </a:r>
            <a:r>
              <a:rPr lang="en-US" sz="1200" b="0" i="0" u="none" strike="noStrike" cap="none" dirty="0">
                <a:solidFill>
                  <a:schemeClr val="dk1"/>
                </a:solidFill>
                <a:latin typeface="Helvetica Neue"/>
                <a:ea typeface="Helvetica Neue"/>
                <a:cs typeface="Helvetica Neue"/>
                <a:sym typeface="Helvetica Neue"/>
              </a:rPr>
              <a:t>, you can </a:t>
            </a:r>
            <a:r>
              <a:rPr lang="en-US" sz="1200" dirty="0">
                <a:solidFill>
                  <a:schemeClr val="dk1"/>
                </a:solidFill>
                <a:latin typeface="Helvetica Neue"/>
                <a:ea typeface="Helvetica Neue"/>
                <a:cs typeface="Helvetica Neue"/>
                <a:sym typeface="Helvetica Neue"/>
              </a:rPr>
              <a:t>use</a:t>
            </a:r>
            <a:r>
              <a:rPr lang="en-US" sz="1200" b="0" i="0" u="none" strike="noStrike" cap="none" dirty="0">
                <a:solidFill>
                  <a:schemeClr val="dk1"/>
                </a:solidFill>
                <a:latin typeface="Helvetica Neue"/>
                <a:ea typeface="Helvetica Neue"/>
                <a:cs typeface="Helvetica Neue"/>
                <a:sym typeface="Helvetica Neue"/>
              </a:rPr>
              <a:t> “Face ID” or “Touch ID” to avoid having to enter your password in the future!</a:t>
            </a:r>
            <a:endParaRPr sz="1200" b="0" i="0" u="none" strike="noStrike" cap="none" dirty="0">
              <a:solidFill>
                <a:srgbClr val="000000"/>
              </a:solidFill>
              <a:latin typeface="Helvetica Neue"/>
              <a:ea typeface="Helvetica Neue"/>
              <a:cs typeface="Helvetica Neue"/>
              <a:sym typeface="Helvetica Neue"/>
            </a:endParaRPr>
          </a:p>
        </p:txBody>
      </p:sp>
      <p:grpSp>
        <p:nvGrpSpPr>
          <p:cNvPr id="144" name="Google Shape;144;p21"/>
          <p:cNvGrpSpPr/>
          <p:nvPr/>
        </p:nvGrpSpPr>
        <p:grpSpPr>
          <a:xfrm>
            <a:off x="6956086" y="3717120"/>
            <a:ext cx="667559" cy="706497"/>
            <a:chOff x="5785194" y="3372328"/>
            <a:chExt cx="387440" cy="387440"/>
          </a:xfrm>
        </p:grpSpPr>
        <p:sp>
          <p:nvSpPr>
            <p:cNvPr id="145" name="Google Shape;145;p21"/>
            <p:cNvSpPr/>
            <p:nvPr/>
          </p:nvSpPr>
          <p:spPr>
            <a:xfrm>
              <a:off x="5785194" y="3372328"/>
              <a:ext cx="387440" cy="387440"/>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46" name="Google Shape;146;p21"/>
            <p:cNvSpPr/>
            <p:nvPr/>
          </p:nvSpPr>
          <p:spPr>
            <a:xfrm>
              <a:off x="5828406" y="3413222"/>
              <a:ext cx="305651" cy="305651"/>
            </a:xfrm>
            <a:prstGeom prst="ellipse">
              <a:avLst/>
            </a:prstGeom>
            <a:no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
        <p:nvSpPr>
          <p:cNvPr id="147" name="Google Shape;147;p21"/>
          <p:cNvSpPr txBox="1">
            <a:spLocks noGrp="1"/>
          </p:cNvSpPr>
          <p:nvPr>
            <p:ph type="sldNum" idx="12"/>
          </p:nvPr>
        </p:nvSpPr>
        <p:spPr>
          <a:xfrm>
            <a:off x="7826494" y="6343468"/>
            <a:ext cx="911106" cy="3651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9pPr>
          </a:lstStyle>
          <a:p>
            <a:pPr marL="0" marR="0" lvl="0" indent="0" algn="r" rtl="0">
              <a:lnSpc>
                <a:spcPct val="100000"/>
              </a:lnSpc>
              <a:spcBef>
                <a:spcPts val="0"/>
              </a:spcBef>
              <a:spcAft>
                <a:spcPts val="0"/>
              </a:spcAft>
              <a:buSzPts val="1000"/>
              <a:buNone/>
            </a:pPr>
            <a:fld id="{00000000-1234-1234-1234-123412341234}" type="slidenum">
              <a:rPr lang="en-US" smtClean="0"/>
              <a:pPr/>
              <a:t>13</a:t>
            </a:fld>
            <a:endParaRPr sz="1000">
              <a:solidFill>
                <a:srgbClr val="4EABC6"/>
              </a:solidFill>
              <a:latin typeface="Helvetica Neue"/>
              <a:ea typeface="Helvetica Neue"/>
              <a:cs typeface="Helvetica Neue"/>
              <a:sym typeface="Helvetica Neue"/>
            </a:endParaRPr>
          </a:p>
        </p:txBody>
      </p:sp>
      <p:sp>
        <p:nvSpPr>
          <p:cNvPr id="148" name="Google Shape;148;p21"/>
          <p:cNvSpPr/>
          <p:nvPr/>
        </p:nvSpPr>
        <p:spPr>
          <a:xfrm>
            <a:off x="338481" y="3042677"/>
            <a:ext cx="321300" cy="318300"/>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Helvetica Neue"/>
                <a:ea typeface="Helvetica Neue"/>
                <a:cs typeface="Helvetica Neue"/>
                <a:sym typeface="Helvetica Neue"/>
              </a:rPr>
              <a:t>2</a:t>
            </a:r>
            <a:endParaRPr sz="1400" b="0" i="0" u="none" strike="noStrike" cap="none">
              <a:solidFill>
                <a:srgbClr val="000000"/>
              </a:solidFill>
              <a:latin typeface="Helvetica Neue"/>
              <a:ea typeface="Helvetica Neue"/>
              <a:cs typeface="Helvetica Neue"/>
              <a:sym typeface="Helvetica Neue"/>
            </a:endParaRPr>
          </a:p>
        </p:txBody>
      </p:sp>
      <p:sp>
        <p:nvSpPr>
          <p:cNvPr id="149" name="Google Shape;149;p21"/>
          <p:cNvSpPr/>
          <p:nvPr/>
        </p:nvSpPr>
        <p:spPr>
          <a:xfrm>
            <a:off x="338475" y="1132475"/>
            <a:ext cx="321300" cy="318300"/>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Helvetica Neue"/>
                <a:ea typeface="Helvetica Neue"/>
                <a:cs typeface="Helvetica Neue"/>
                <a:sym typeface="Helvetica Neue"/>
              </a:rPr>
              <a:t>1</a:t>
            </a:r>
            <a:endParaRPr sz="1400" b="1" i="0" u="none" strike="noStrike" cap="none">
              <a:solidFill>
                <a:schemeClr val="lt1"/>
              </a:solidFill>
              <a:latin typeface="Helvetica Neue"/>
              <a:ea typeface="Helvetica Neue"/>
              <a:cs typeface="Helvetica Neue"/>
              <a:sym typeface="Helvetica Neue"/>
            </a:endParaRPr>
          </a:p>
        </p:txBody>
      </p:sp>
      <p:sp>
        <p:nvSpPr>
          <p:cNvPr id="150" name="Google Shape;150;p21"/>
          <p:cNvSpPr txBox="1"/>
          <p:nvPr/>
        </p:nvSpPr>
        <p:spPr>
          <a:xfrm>
            <a:off x="738975" y="1118625"/>
            <a:ext cx="4443300" cy="128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latin typeface="Proxima Nova Semibold"/>
                <a:ea typeface="Proxima Nova Semibold"/>
                <a:cs typeface="Proxima Nova Semibold"/>
                <a:sym typeface="Proxima Nova Semibold"/>
              </a:rPr>
              <a:t>DOWNLOAD</a:t>
            </a:r>
            <a:endParaRPr sz="1400" i="0" u="none" strike="noStrike" cap="none" dirty="0">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Helvetica Neue"/>
                <a:ea typeface="Helvetica Neue"/>
                <a:cs typeface="Helvetica Neue"/>
                <a:sym typeface="Helvetica Neue"/>
              </a:rPr>
              <a:t>Download the mobile app on your iPhone or Android by searching for “Maxwell Health Mobile” in the iOS </a:t>
            </a:r>
            <a:r>
              <a:rPr lang="en-US" sz="1400" b="0" i="0" u="sng" strike="noStrike" cap="none" dirty="0">
                <a:solidFill>
                  <a:schemeClr val="hlink"/>
                </a:solidFill>
                <a:latin typeface="Helvetica Neue"/>
                <a:ea typeface="Helvetica Neue"/>
                <a:cs typeface="Helvetica Neue"/>
                <a:sym typeface="Helvetica Neue"/>
                <a:hlinkClick r:id="rId4"/>
              </a:rPr>
              <a:t>App Store</a:t>
            </a:r>
            <a:r>
              <a:rPr lang="en-US" sz="1400" b="0" i="0" u="none" strike="noStrike" cap="none" dirty="0">
                <a:solidFill>
                  <a:schemeClr val="dk1"/>
                </a:solidFill>
                <a:latin typeface="Helvetica Neue"/>
                <a:ea typeface="Helvetica Neue"/>
                <a:cs typeface="Helvetica Neue"/>
                <a:sym typeface="Helvetica Neue"/>
              </a:rPr>
              <a:t> or Android’s </a:t>
            </a:r>
            <a:r>
              <a:rPr lang="en-US" sz="1400" b="0" i="0" u="sng" strike="noStrike" cap="none" dirty="0">
                <a:solidFill>
                  <a:schemeClr val="hlink"/>
                </a:solidFill>
                <a:latin typeface="Helvetica Neue"/>
                <a:ea typeface="Helvetica Neue"/>
                <a:cs typeface="Helvetica Neue"/>
                <a:sym typeface="Helvetica Neue"/>
                <a:hlinkClick r:id="rId5"/>
              </a:rPr>
              <a:t>Google Play Store</a:t>
            </a:r>
            <a:r>
              <a:rPr lang="en-US" sz="1400" b="0" i="0" u="none" strike="noStrike" cap="none" dirty="0">
                <a:solidFill>
                  <a:schemeClr val="dk1"/>
                </a:solidFill>
                <a:latin typeface="Helvetica Neue"/>
                <a:ea typeface="Helvetica Neue"/>
                <a:cs typeface="Helvetica Neue"/>
                <a:sym typeface="Helvetica Neue"/>
              </a:rPr>
              <a:t>. </a:t>
            </a:r>
            <a:br>
              <a:rPr lang="en-US" sz="1400" b="0" i="0" u="none" strike="noStrike" cap="none" dirty="0">
                <a:solidFill>
                  <a:schemeClr val="dk1"/>
                </a:solidFill>
                <a:latin typeface="Helvetica Neue"/>
                <a:ea typeface="Helvetica Neue"/>
                <a:cs typeface="Helvetica Neue"/>
                <a:sym typeface="Helvetica Neue"/>
              </a:rPr>
            </a:br>
            <a:endParaRPr sz="1400" b="0" i="0" u="none" strike="noStrike" cap="none" dirty="0">
              <a:solidFill>
                <a:schemeClr val="dk1"/>
              </a:solidFill>
              <a:latin typeface="Helvetica Neue"/>
              <a:ea typeface="Helvetica Neue"/>
              <a:cs typeface="Helvetica Neue"/>
              <a:sym typeface="Helvetica Neue"/>
            </a:endParaRPr>
          </a:p>
        </p:txBody>
      </p:sp>
      <p:cxnSp>
        <p:nvCxnSpPr>
          <p:cNvPr id="151" name="Google Shape;151;p21"/>
          <p:cNvCxnSpPr/>
          <p:nvPr/>
        </p:nvCxnSpPr>
        <p:spPr>
          <a:xfrm rot="10800000" flipH="1">
            <a:off x="419100" y="866100"/>
            <a:ext cx="8229600" cy="10200"/>
          </a:xfrm>
          <a:prstGeom prst="straightConnector1">
            <a:avLst/>
          </a:prstGeom>
          <a:noFill/>
          <a:ln w="12700" cap="flat" cmpd="sng">
            <a:solidFill>
              <a:schemeClr val="accent5"/>
            </a:solidFill>
            <a:prstDash val="solid"/>
            <a:round/>
            <a:headEnd type="none" w="sm" len="sm"/>
            <a:tailEnd type="none" w="sm" len="sm"/>
          </a:ln>
        </p:spPr>
      </p:cxnSp>
      <p:sp>
        <p:nvSpPr>
          <p:cNvPr id="152" name="Google Shape;152;p21"/>
          <p:cNvSpPr txBox="1"/>
          <p:nvPr/>
        </p:nvSpPr>
        <p:spPr>
          <a:xfrm>
            <a:off x="312093" y="226707"/>
            <a:ext cx="7326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i="1">
                <a:solidFill>
                  <a:srgbClr val="0D596D"/>
                </a:solidFill>
                <a:latin typeface="Proxima Nova Semibold"/>
                <a:ea typeface="Proxima Nova Semibold"/>
                <a:cs typeface="Proxima Nova Semibold"/>
                <a:sym typeface="Proxima Nova Semibold"/>
              </a:rPr>
              <a:t>MAXWELL </a:t>
            </a:r>
            <a:r>
              <a:rPr lang="en-US" sz="2400" i="1" u="none" strike="noStrike" cap="none">
                <a:solidFill>
                  <a:srgbClr val="0D596D"/>
                </a:solidFill>
                <a:latin typeface="Proxima Nova Semibold"/>
                <a:ea typeface="Proxima Nova Semibold"/>
                <a:cs typeface="Proxima Nova Semibold"/>
                <a:sym typeface="Proxima Nova Semibold"/>
              </a:rPr>
              <a:t>MOBILE APP STEP-BY-STEP GUIDE</a:t>
            </a:r>
            <a:endParaRPr sz="2400" i="1" u="none" strike="noStrike" cap="none">
              <a:solidFill>
                <a:srgbClr val="0D596D"/>
              </a:solidFill>
              <a:latin typeface="Proxima Nova Semibold"/>
              <a:ea typeface="Proxima Nova Semibold"/>
              <a:cs typeface="Proxima Nova Semibold"/>
              <a:sym typeface="Proxima Nova Semibold"/>
            </a:endParaRPr>
          </a:p>
        </p:txBody>
      </p:sp>
      <p:pic>
        <p:nvPicPr>
          <p:cNvPr id="153" name="Google Shape;153;p21">
            <a:hlinkClick r:id="rId6"/>
          </p:cNvPr>
          <p:cNvPicPr preferRelativeResize="0"/>
          <p:nvPr/>
        </p:nvPicPr>
        <p:blipFill rotWithShape="1">
          <a:blip r:embed="rId7">
            <a:alphaModFix/>
          </a:blip>
          <a:srcRect l="20081" t="51206" r="18452" b="16883"/>
          <a:stretch/>
        </p:blipFill>
        <p:spPr>
          <a:xfrm>
            <a:off x="1231650" y="2355650"/>
            <a:ext cx="1374000" cy="414000"/>
          </a:xfrm>
          <a:prstGeom prst="roundRect">
            <a:avLst>
              <a:gd name="adj" fmla="val 12889"/>
            </a:avLst>
          </a:prstGeom>
          <a:noFill/>
          <a:ln>
            <a:noFill/>
          </a:ln>
        </p:spPr>
      </p:pic>
      <p:pic>
        <p:nvPicPr>
          <p:cNvPr id="154" name="Google Shape;154;p21">
            <a:hlinkClick r:id="rId8"/>
          </p:cNvPr>
          <p:cNvPicPr preferRelativeResize="0"/>
          <p:nvPr/>
        </p:nvPicPr>
        <p:blipFill rotWithShape="1">
          <a:blip r:embed="rId7">
            <a:alphaModFix/>
          </a:blip>
          <a:srcRect l="19390" t="14963" r="18179" b="53125"/>
          <a:stretch/>
        </p:blipFill>
        <p:spPr>
          <a:xfrm>
            <a:off x="2869150" y="2355650"/>
            <a:ext cx="1395300" cy="414000"/>
          </a:xfrm>
          <a:prstGeom prst="roundRect">
            <a:avLst>
              <a:gd name="adj" fmla="val 16667"/>
            </a:avLst>
          </a:prstGeom>
          <a:noFill/>
          <a:ln>
            <a:noFill/>
          </a:ln>
        </p:spPr>
      </p:pic>
    </p:spTree>
    <p:extLst>
      <p:ext uri="{BB962C8B-B14F-4D97-AF65-F5344CB8AC3E}">
        <p14:creationId xmlns:p14="http://schemas.microsoft.com/office/powerpoint/2010/main" val="384537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sldNum" idx="12"/>
          </p:nvPr>
        </p:nvSpPr>
        <p:spPr>
          <a:xfrm>
            <a:off x="7826494" y="6343468"/>
            <a:ext cx="911106" cy="3651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9pPr>
          </a:lstStyle>
          <a:p>
            <a:pPr marL="0" marR="0" lvl="0" indent="0" algn="r" rtl="0">
              <a:lnSpc>
                <a:spcPct val="100000"/>
              </a:lnSpc>
              <a:spcBef>
                <a:spcPts val="0"/>
              </a:spcBef>
              <a:spcAft>
                <a:spcPts val="0"/>
              </a:spcAft>
              <a:buSzPts val="1000"/>
              <a:buNone/>
            </a:pPr>
            <a:fld id="{00000000-1234-1234-1234-123412341234}" type="slidenum">
              <a:rPr lang="en-US" smtClean="0"/>
              <a:pPr/>
              <a:t>14</a:t>
            </a:fld>
            <a:endParaRPr sz="1000">
              <a:solidFill>
                <a:srgbClr val="4EABC6"/>
              </a:solidFill>
              <a:latin typeface="Helvetica Neue"/>
              <a:ea typeface="Helvetica Neue"/>
              <a:cs typeface="Helvetica Neue"/>
              <a:sym typeface="Helvetica Neue"/>
            </a:endParaRPr>
          </a:p>
        </p:txBody>
      </p:sp>
      <p:sp>
        <p:nvSpPr>
          <p:cNvPr id="160" name="Google Shape;160;p22"/>
          <p:cNvSpPr txBox="1"/>
          <p:nvPr/>
        </p:nvSpPr>
        <p:spPr>
          <a:xfrm>
            <a:off x="778475" y="363900"/>
            <a:ext cx="7619100" cy="242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latin typeface="Proxima Nova Semibold"/>
                <a:ea typeface="Proxima Nova Semibold"/>
                <a:cs typeface="Proxima Nova Semibold"/>
                <a:sym typeface="Proxima Nova Semibold"/>
              </a:rPr>
              <a:t>SHOP</a:t>
            </a:r>
            <a:r>
              <a:rPr lang="en-US" sz="1400" i="0" u="none" strike="noStrike" cap="none" dirty="0">
                <a:solidFill>
                  <a:schemeClr val="dk1"/>
                </a:solidFill>
                <a:latin typeface="Proxima Nova Semibold"/>
                <a:ea typeface="Proxima Nova Semibold"/>
                <a:cs typeface="Proxima Nova Semibold"/>
                <a:sym typeface="Proxima Nova Semibold"/>
              </a:rPr>
              <a:t> BENEFITS</a:t>
            </a:r>
            <a:endParaRPr sz="1400" i="0" u="none" strike="noStrike" cap="none" dirty="0">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latin typeface="Helvetica Neue"/>
                <a:ea typeface="Helvetica Neue"/>
                <a:cs typeface="Helvetica Neue"/>
                <a:sym typeface="Helvetica Neue"/>
              </a:rPr>
              <a:t>If it’s time for your benefits enrollment,</a:t>
            </a:r>
            <a:r>
              <a:rPr lang="en-US" sz="1400" b="0" i="0" u="none" strike="noStrike" cap="none" dirty="0">
                <a:solidFill>
                  <a:schemeClr val="dk1"/>
                </a:solidFill>
                <a:latin typeface="Helvetica Neue"/>
                <a:ea typeface="Helvetica Neue"/>
                <a:cs typeface="Helvetica Neue"/>
                <a:sym typeface="Helvetica Neue"/>
              </a:rPr>
              <a:t> you</a:t>
            </a:r>
            <a:r>
              <a:rPr lang="en-US" sz="1400" dirty="0">
                <a:solidFill>
                  <a:schemeClr val="dk1"/>
                </a:solidFill>
                <a:latin typeface="Helvetica Neue"/>
                <a:ea typeface="Helvetica Neue"/>
                <a:cs typeface="Helvetica Neue"/>
                <a:sym typeface="Helvetica Neue"/>
              </a:rPr>
              <a:t>’ll see the option to </a:t>
            </a:r>
            <a:r>
              <a:rPr lang="en-US" sz="1400" b="1" i="1" dirty="0">
                <a:solidFill>
                  <a:schemeClr val="dk1"/>
                </a:solidFill>
                <a:latin typeface="Helvetica Neue"/>
                <a:ea typeface="Helvetica Neue"/>
                <a:cs typeface="Helvetica Neue"/>
                <a:sym typeface="Helvetica Neue"/>
              </a:rPr>
              <a:t>Shop for Benefits</a:t>
            </a:r>
            <a:r>
              <a:rPr lang="en-US" sz="1400" dirty="0">
                <a:solidFill>
                  <a:schemeClr val="dk1"/>
                </a:solidFill>
                <a:latin typeface="Helvetica Neue"/>
                <a:ea typeface="Helvetica Neue"/>
                <a:cs typeface="Helvetica Neue"/>
                <a:sym typeface="Helvetica Neue"/>
              </a:rPr>
              <a:t>.</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Helvetica Neue"/>
                <a:ea typeface="Helvetica Neue"/>
                <a:cs typeface="Helvetica Neue"/>
                <a:sym typeface="Helvetica Neue"/>
              </a:rPr>
              <a:t>Tap each benefit in your </a:t>
            </a:r>
            <a:r>
              <a:rPr lang="en-US" sz="1400" b="1" i="1" u="none" strike="noStrike" cap="none" dirty="0">
                <a:solidFill>
                  <a:schemeClr val="dk1"/>
                </a:solidFill>
                <a:latin typeface="Helvetica Neue"/>
                <a:ea typeface="Helvetica Neue"/>
                <a:cs typeface="Helvetica Neue"/>
                <a:sym typeface="Helvetica Neue"/>
              </a:rPr>
              <a:t>Be</a:t>
            </a:r>
            <a:r>
              <a:rPr lang="en-US" sz="1400" b="1" i="1" dirty="0">
                <a:solidFill>
                  <a:schemeClr val="dk1"/>
                </a:solidFill>
                <a:latin typeface="Helvetica Neue"/>
                <a:ea typeface="Helvetica Neue"/>
                <a:cs typeface="Helvetica Neue"/>
                <a:sym typeface="Helvetica Neue"/>
              </a:rPr>
              <a:t>nefits Cart</a:t>
            </a:r>
            <a:r>
              <a:rPr lang="en-US" sz="1400" b="0" i="0" u="none" strike="noStrike" cap="none" dirty="0">
                <a:solidFill>
                  <a:schemeClr val="dk1"/>
                </a:solidFill>
                <a:latin typeface="Helvetica Neue"/>
                <a:ea typeface="Helvetica Neue"/>
                <a:cs typeface="Helvetica Neue"/>
                <a:sym typeface="Helvetica Neue"/>
              </a:rPr>
              <a:t> to see more plan details, compare co</a:t>
            </a:r>
            <a:r>
              <a:rPr lang="en-US" sz="1400" dirty="0">
                <a:solidFill>
                  <a:schemeClr val="dk1"/>
                </a:solidFill>
                <a:latin typeface="Helvetica Neue"/>
                <a:ea typeface="Helvetica Neue"/>
                <a:cs typeface="Helvetica Neue"/>
                <a:sym typeface="Helvetica Neue"/>
              </a:rPr>
              <a:t>verages and choose who to cover</a:t>
            </a:r>
            <a:r>
              <a:rPr lang="en-US" sz="1400" b="0" i="0" u="none" strike="noStrike" cap="none" dirty="0">
                <a:solidFill>
                  <a:schemeClr val="dk1"/>
                </a:solidFill>
                <a:latin typeface="Helvetica Neue"/>
                <a:ea typeface="Helvetica Neue"/>
                <a:cs typeface="Helvetica Neue"/>
                <a:sym typeface="Helvetica Neue"/>
              </a:rPr>
              <a:t>. </a:t>
            </a:r>
            <a:r>
              <a:rPr lang="en-US" sz="1400" dirty="0">
                <a:solidFill>
                  <a:schemeClr val="dk1"/>
                </a:solidFill>
                <a:latin typeface="Helvetica Neue"/>
                <a:ea typeface="Helvetica Neue"/>
                <a:cs typeface="Helvetica Neue"/>
                <a:sym typeface="Helvetica Neue"/>
              </a:rPr>
              <a:t>You’ll also see the</a:t>
            </a:r>
            <a:r>
              <a:rPr lang="en-US" sz="1400" b="0" i="0" u="none" strike="noStrike" cap="none" dirty="0">
                <a:solidFill>
                  <a:schemeClr val="dk1"/>
                </a:solidFill>
                <a:latin typeface="Helvetica Neue"/>
                <a:ea typeface="Helvetica Neue"/>
                <a:cs typeface="Helvetica Neue"/>
                <a:sym typeface="Helvetica Neue"/>
              </a:rPr>
              <a:t> cost per pay period or mo</a:t>
            </a:r>
            <a:r>
              <a:rPr lang="en-US" sz="1400" dirty="0">
                <a:solidFill>
                  <a:schemeClr val="dk1"/>
                </a:solidFill>
                <a:latin typeface="Helvetica Neue"/>
                <a:ea typeface="Helvetica Neue"/>
                <a:cs typeface="Helvetica Neue"/>
                <a:sym typeface="Helvetica Neue"/>
              </a:rPr>
              <a:t>nthly cost </a:t>
            </a:r>
            <a:r>
              <a:rPr lang="en-US" sz="1400" b="0" i="0" u="none" strike="noStrike" cap="none" dirty="0">
                <a:solidFill>
                  <a:schemeClr val="dk1"/>
                </a:solidFill>
                <a:latin typeface="Helvetica Neue"/>
                <a:ea typeface="Helvetica Neue"/>
                <a:cs typeface="Helvetica Neue"/>
                <a:sym typeface="Helvetica Neue"/>
              </a:rPr>
              <a:t>for each benefit.</a:t>
            </a:r>
            <a:endParaRPr sz="1400" b="1" i="0" u="none" strike="noStrike" cap="none" dirty="0">
              <a:solidFill>
                <a:schemeClr val="dk1"/>
              </a:solidFill>
              <a:latin typeface="Helvetica Neue"/>
              <a:ea typeface="Helvetica Neue"/>
              <a:cs typeface="Helvetica Neue"/>
              <a:sym typeface="Helvetica Neue"/>
            </a:endParaRPr>
          </a:p>
        </p:txBody>
      </p:sp>
      <p:sp>
        <p:nvSpPr>
          <p:cNvPr id="161" name="Google Shape;161;p22"/>
          <p:cNvSpPr/>
          <p:nvPr/>
        </p:nvSpPr>
        <p:spPr>
          <a:xfrm>
            <a:off x="457200" y="342900"/>
            <a:ext cx="321300" cy="318300"/>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Helvetica Neue"/>
                <a:ea typeface="Helvetica Neue"/>
                <a:cs typeface="Helvetica Neue"/>
                <a:sym typeface="Helvetica Neue"/>
              </a:rPr>
              <a:t>3</a:t>
            </a:r>
            <a:endParaRPr sz="1400" b="0" i="0" u="none" strike="noStrike" cap="none">
              <a:solidFill>
                <a:srgbClr val="000000"/>
              </a:solidFill>
              <a:latin typeface="Helvetica Neue"/>
              <a:ea typeface="Helvetica Neue"/>
              <a:cs typeface="Helvetica Neue"/>
              <a:sym typeface="Helvetica Neue"/>
            </a:endParaRPr>
          </a:p>
        </p:txBody>
      </p:sp>
      <p:pic>
        <p:nvPicPr>
          <p:cNvPr id="162" name="Google Shape;162;p22"/>
          <p:cNvPicPr preferRelativeResize="0"/>
          <p:nvPr/>
        </p:nvPicPr>
        <p:blipFill>
          <a:blip r:embed="rId3">
            <a:alphaModFix/>
          </a:blip>
          <a:stretch>
            <a:fillRect/>
          </a:stretch>
        </p:blipFill>
        <p:spPr>
          <a:xfrm>
            <a:off x="3418150" y="1814503"/>
            <a:ext cx="2221350" cy="4452779"/>
          </a:xfrm>
          <a:prstGeom prst="rect">
            <a:avLst/>
          </a:prstGeom>
          <a:noFill/>
          <a:ln>
            <a:noFill/>
          </a:ln>
        </p:spPr>
      </p:pic>
      <p:pic>
        <p:nvPicPr>
          <p:cNvPr id="163" name="Google Shape;163;p22"/>
          <p:cNvPicPr preferRelativeResize="0"/>
          <p:nvPr/>
        </p:nvPicPr>
        <p:blipFill>
          <a:blip r:embed="rId4">
            <a:alphaModFix/>
          </a:blip>
          <a:stretch>
            <a:fillRect/>
          </a:stretch>
        </p:blipFill>
        <p:spPr>
          <a:xfrm>
            <a:off x="6321876" y="1847368"/>
            <a:ext cx="2221350" cy="4387042"/>
          </a:xfrm>
          <a:prstGeom prst="rect">
            <a:avLst/>
          </a:prstGeom>
          <a:noFill/>
          <a:ln>
            <a:noFill/>
          </a:ln>
        </p:spPr>
      </p:pic>
      <p:pic>
        <p:nvPicPr>
          <p:cNvPr id="164" name="Google Shape;164;p22"/>
          <p:cNvPicPr preferRelativeResize="0"/>
          <p:nvPr/>
        </p:nvPicPr>
        <p:blipFill>
          <a:blip r:embed="rId5">
            <a:alphaModFix/>
          </a:blip>
          <a:stretch>
            <a:fillRect/>
          </a:stretch>
        </p:blipFill>
        <p:spPr>
          <a:xfrm>
            <a:off x="514425" y="1829756"/>
            <a:ext cx="2221342" cy="4422274"/>
          </a:xfrm>
          <a:prstGeom prst="rect">
            <a:avLst/>
          </a:prstGeom>
          <a:noFill/>
          <a:ln>
            <a:noFill/>
          </a:ln>
        </p:spPr>
      </p:pic>
    </p:spTree>
    <p:extLst>
      <p:ext uri="{BB962C8B-B14F-4D97-AF65-F5344CB8AC3E}">
        <p14:creationId xmlns:p14="http://schemas.microsoft.com/office/powerpoint/2010/main" val="27767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sldNum" idx="12"/>
          </p:nvPr>
        </p:nvSpPr>
        <p:spPr>
          <a:xfrm>
            <a:off x="7826494" y="6343468"/>
            <a:ext cx="911106" cy="3651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9pPr>
          </a:lstStyle>
          <a:p>
            <a:pPr marL="0" marR="0" lvl="0" indent="0" algn="r" rtl="0">
              <a:lnSpc>
                <a:spcPct val="100000"/>
              </a:lnSpc>
              <a:spcBef>
                <a:spcPts val="0"/>
              </a:spcBef>
              <a:spcAft>
                <a:spcPts val="0"/>
              </a:spcAft>
              <a:buSzPts val="1000"/>
              <a:buNone/>
            </a:pPr>
            <a:fld id="{00000000-1234-1234-1234-123412341234}" type="slidenum">
              <a:rPr lang="en-US" smtClean="0"/>
              <a:pPr/>
              <a:t>15</a:t>
            </a:fld>
            <a:endParaRPr sz="1000">
              <a:solidFill>
                <a:srgbClr val="4EABC6"/>
              </a:solidFill>
              <a:latin typeface="Helvetica Neue"/>
              <a:ea typeface="Helvetica Neue"/>
              <a:cs typeface="Helvetica Neue"/>
              <a:sym typeface="Helvetica Neue"/>
            </a:endParaRPr>
          </a:p>
        </p:txBody>
      </p:sp>
      <p:sp>
        <p:nvSpPr>
          <p:cNvPr id="170" name="Google Shape;170;p23"/>
          <p:cNvSpPr txBox="1"/>
          <p:nvPr/>
        </p:nvSpPr>
        <p:spPr>
          <a:xfrm>
            <a:off x="778475" y="419100"/>
            <a:ext cx="4203300" cy="193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latin typeface="Proxima Nova Semibold"/>
                <a:ea typeface="Proxima Nova Semibold"/>
                <a:cs typeface="Proxima Nova Semibold"/>
                <a:sym typeface="Proxima Nova Semibold"/>
              </a:rPr>
              <a:t>MY BENEFITS</a:t>
            </a:r>
            <a:endParaRPr sz="1400" i="0" u="none" strike="noStrike" cap="none" dirty="0">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dk1"/>
                </a:solidFill>
                <a:latin typeface="Helvetica Neue"/>
                <a:ea typeface="Helvetica Neue"/>
                <a:cs typeface="Helvetica Neue"/>
                <a:sym typeface="Helvetica Neue"/>
              </a:rPr>
              <a:t>If you’ve completed your benefits enrollment, </a:t>
            </a:r>
            <a:endParaRPr sz="1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chemeClr val="dk1"/>
                </a:solidFill>
                <a:latin typeface="Helvetica Neue"/>
                <a:ea typeface="Helvetica Neue"/>
                <a:cs typeface="Helvetica Neue"/>
                <a:sym typeface="Helvetica Neue"/>
              </a:rPr>
              <a:t>My Benefits</a:t>
            </a:r>
            <a:r>
              <a:rPr lang="en-US" sz="1400" b="0" i="0" u="none" strike="noStrike" cap="none" dirty="0">
                <a:solidFill>
                  <a:schemeClr val="dk1"/>
                </a:solidFill>
                <a:latin typeface="Helvetica Neue"/>
                <a:ea typeface="Helvetica Neue"/>
                <a:cs typeface="Helvetica Neue"/>
                <a:sym typeface="Helvetica Neue"/>
              </a:rPr>
              <a:t> shows you all the benefits you’</a:t>
            </a:r>
            <a:r>
              <a:rPr lang="en-US" sz="1400" dirty="0">
                <a:solidFill>
                  <a:schemeClr val="dk1"/>
                </a:solidFill>
                <a:latin typeface="Helvetica Neue"/>
                <a:ea typeface="Helvetica Neue"/>
                <a:cs typeface="Helvetica Neue"/>
                <a:sym typeface="Helvetica Neue"/>
              </a:rPr>
              <a:t>v</a:t>
            </a:r>
            <a:r>
              <a:rPr lang="en-US" sz="1400" b="0" i="0" u="none" strike="noStrike" cap="none" dirty="0">
                <a:solidFill>
                  <a:schemeClr val="dk1"/>
                </a:solidFill>
                <a:latin typeface="Helvetica Neue"/>
                <a:ea typeface="Helvetica Neue"/>
                <a:cs typeface="Helvetica Neue"/>
                <a:sym typeface="Helvetica Neue"/>
              </a:rPr>
              <a:t>e </a:t>
            </a:r>
            <a:r>
              <a:rPr lang="en-US" sz="1400" dirty="0">
                <a:solidFill>
                  <a:schemeClr val="dk1"/>
                </a:solidFill>
                <a:latin typeface="Helvetica Neue"/>
                <a:ea typeface="Helvetica Neue"/>
                <a:cs typeface="Helvetica Neue"/>
                <a:sym typeface="Helvetica Neue"/>
              </a:rPr>
              <a:t>elected</a:t>
            </a:r>
            <a:r>
              <a:rPr lang="en-US" sz="1400" b="0" i="0" u="none" strike="noStrike" cap="none" dirty="0">
                <a:solidFill>
                  <a:schemeClr val="dk1"/>
                </a:solidFill>
                <a:latin typeface="Helvetica Neue"/>
                <a:ea typeface="Helvetica Neue"/>
                <a:cs typeface="Helvetica Neue"/>
                <a:sym typeface="Helvetica Neue"/>
              </a:rPr>
              <a:t>. </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Helvetica Neue"/>
                <a:ea typeface="Helvetica Neue"/>
                <a:cs typeface="Helvetica Neue"/>
                <a:sym typeface="Helvetica Neue"/>
              </a:rPr>
              <a:t>You can see any benefits that are pending approval by your benefits administrator, a</a:t>
            </a:r>
            <a:r>
              <a:rPr lang="en-US" sz="1400" dirty="0">
                <a:solidFill>
                  <a:schemeClr val="dk1"/>
                </a:solidFill>
                <a:latin typeface="Helvetica Neue"/>
                <a:ea typeface="Helvetica Neue"/>
                <a:cs typeface="Helvetica Neue"/>
                <a:sym typeface="Helvetica Neue"/>
              </a:rPr>
              <a:t>long with</a:t>
            </a:r>
            <a:r>
              <a:rPr lang="en-US" sz="1400" b="0" i="0" u="none" strike="noStrike" cap="none" dirty="0">
                <a:solidFill>
                  <a:schemeClr val="dk1"/>
                </a:solidFill>
                <a:latin typeface="Helvetica Neue"/>
                <a:ea typeface="Helvetica Neue"/>
                <a:cs typeface="Helvetica Neue"/>
                <a:sym typeface="Helvetica Neue"/>
              </a:rPr>
              <a:t> any benefits you are currently </a:t>
            </a:r>
            <a:r>
              <a:rPr lang="en-US" sz="1400" dirty="0">
                <a:solidFill>
                  <a:schemeClr val="dk1"/>
                </a:solidFill>
                <a:latin typeface="Helvetica Neue"/>
                <a:ea typeface="Helvetica Neue"/>
                <a:cs typeface="Helvetica Neue"/>
                <a:sym typeface="Helvetica Neue"/>
              </a:rPr>
              <a:t>enrolled in</a:t>
            </a:r>
            <a:r>
              <a:rPr lang="en-US" sz="1400" b="0" i="0" u="none" strike="noStrike" cap="none" dirty="0">
                <a:solidFill>
                  <a:schemeClr val="dk1"/>
                </a:solidFill>
                <a:latin typeface="Helvetica Neue"/>
                <a:ea typeface="Helvetica Neue"/>
                <a:cs typeface="Helvetica Neue"/>
                <a:sym typeface="Helvetica Neue"/>
              </a:rPr>
              <a:t>. </a:t>
            </a:r>
            <a:endParaRPr sz="1400" b="1" i="0" u="none" strike="noStrike" cap="none" dirty="0">
              <a:solidFill>
                <a:schemeClr val="dk1"/>
              </a:solidFill>
              <a:latin typeface="Helvetica Neue"/>
              <a:ea typeface="Helvetica Neue"/>
              <a:cs typeface="Helvetica Neue"/>
              <a:sym typeface="Helvetica Neue"/>
            </a:endParaRPr>
          </a:p>
        </p:txBody>
      </p:sp>
      <p:sp>
        <p:nvSpPr>
          <p:cNvPr id="171" name="Google Shape;171;p23"/>
          <p:cNvSpPr/>
          <p:nvPr/>
        </p:nvSpPr>
        <p:spPr>
          <a:xfrm>
            <a:off x="457200" y="419100"/>
            <a:ext cx="321300" cy="318300"/>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Helvetica Neue"/>
                <a:ea typeface="Helvetica Neue"/>
                <a:cs typeface="Helvetica Neue"/>
                <a:sym typeface="Helvetica Neue"/>
              </a:rPr>
              <a:t>4</a:t>
            </a:r>
            <a:endParaRPr sz="1400" b="0" i="0" u="none" strike="noStrike" cap="none">
              <a:solidFill>
                <a:srgbClr val="000000"/>
              </a:solidFill>
              <a:latin typeface="Helvetica Neue"/>
              <a:ea typeface="Helvetica Neue"/>
              <a:cs typeface="Helvetica Neue"/>
              <a:sym typeface="Helvetica Neue"/>
            </a:endParaRPr>
          </a:p>
        </p:txBody>
      </p:sp>
      <p:pic>
        <p:nvPicPr>
          <p:cNvPr id="172" name="Google Shape;172;p23"/>
          <p:cNvPicPr preferRelativeResize="0"/>
          <p:nvPr/>
        </p:nvPicPr>
        <p:blipFill>
          <a:blip r:embed="rId3">
            <a:alphaModFix/>
          </a:blip>
          <a:stretch>
            <a:fillRect/>
          </a:stretch>
        </p:blipFill>
        <p:spPr>
          <a:xfrm>
            <a:off x="3533875" y="2647475"/>
            <a:ext cx="1767475" cy="3502751"/>
          </a:xfrm>
          <a:prstGeom prst="rect">
            <a:avLst/>
          </a:prstGeom>
          <a:noFill/>
          <a:ln>
            <a:noFill/>
          </a:ln>
        </p:spPr>
      </p:pic>
      <p:sp>
        <p:nvSpPr>
          <p:cNvPr id="173" name="Google Shape;173;p23"/>
          <p:cNvSpPr txBox="1"/>
          <p:nvPr/>
        </p:nvSpPr>
        <p:spPr>
          <a:xfrm>
            <a:off x="742025" y="2832450"/>
            <a:ext cx="2655000" cy="287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1">
                <a:solidFill>
                  <a:schemeClr val="dk1"/>
                </a:solidFill>
                <a:latin typeface="Proxima Nova Semibold"/>
                <a:ea typeface="Proxima Nova Semibold"/>
                <a:cs typeface="Proxima Nova Semibold"/>
                <a:sym typeface="Proxima Nova Semibold"/>
              </a:rPr>
              <a:t>Quick Tips:</a:t>
            </a:r>
            <a:endParaRPr i="1">
              <a:solidFill>
                <a:schemeClr val="dk1"/>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latin typeface="Helvetica Neue"/>
              <a:ea typeface="Helvetica Neue"/>
              <a:cs typeface="Helvetica Neue"/>
              <a:sym typeface="Helvetica Neue"/>
            </a:endParaRPr>
          </a:p>
          <a:p>
            <a:pPr marL="342900" marR="0" lvl="0" indent="-203200" algn="l" rtl="0">
              <a:lnSpc>
                <a:spcPct val="100000"/>
              </a:lnSpc>
              <a:spcBef>
                <a:spcPts val="0"/>
              </a:spcBef>
              <a:spcAft>
                <a:spcPts val="0"/>
              </a:spcAft>
              <a:buClr>
                <a:srgbClr val="689F38"/>
              </a:buClr>
              <a:buSzPts val="1400"/>
              <a:buFont typeface="Helvetica Neue"/>
              <a:buChar char="⇢"/>
            </a:pPr>
            <a:r>
              <a:rPr lang="en-US" sz="1400" b="0" i="0" u="none" strike="noStrike" cap="none">
                <a:solidFill>
                  <a:schemeClr val="dk1"/>
                </a:solidFill>
                <a:latin typeface="Helvetica Neue"/>
                <a:ea typeface="Helvetica Neue"/>
                <a:cs typeface="Helvetica Neue"/>
                <a:sym typeface="Helvetica Neue"/>
              </a:rPr>
              <a:t>Tap each benefit to see more details, including policy numbers, effective dates, and covered services. </a:t>
            </a:r>
            <a:endParaRPr>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None/>
            </a:pPr>
            <a:endParaRPr>
              <a:solidFill>
                <a:schemeClr val="dk1"/>
              </a:solidFill>
              <a:latin typeface="Helvetica Neue"/>
              <a:ea typeface="Helvetica Neue"/>
              <a:cs typeface="Helvetica Neue"/>
              <a:sym typeface="Helvetica Neue"/>
            </a:endParaRPr>
          </a:p>
          <a:p>
            <a:pPr marL="342900" marR="0" lvl="0" indent="-203200" algn="l" rtl="0">
              <a:lnSpc>
                <a:spcPct val="100000"/>
              </a:lnSpc>
              <a:spcBef>
                <a:spcPts val="0"/>
              </a:spcBef>
              <a:spcAft>
                <a:spcPts val="0"/>
              </a:spcAft>
              <a:buClr>
                <a:srgbClr val="689F38"/>
              </a:buClr>
              <a:buSzPts val="1400"/>
              <a:buFont typeface="Helvetica Neue"/>
              <a:buChar char="⇢"/>
            </a:pPr>
            <a:r>
              <a:rPr lang="en-US" sz="1400" b="0" i="0" u="none" strike="noStrike" cap="none">
                <a:solidFill>
                  <a:schemeClr val="dk1"/>
                </a:solidFill>
                <a:latin typeface="Helvetica Neue"/>
                <a:ea typeface="Helvetica Neue"/>
                <a:cs typeface="Helvetica Neue"/>
                <a:sym typeface="Helvetica Neue"/>
              </a:rPr>
              <a:t>Click the total cost amount to see the per pay period cost broken down for each benefit.</a:t>
            </a:r>
            <a:endParaRPr sz="1400" b="1" i="0" u="none" strike="noStrike" cap="none">
              <a:solidFill>
                <a:schemeClr val="dk1"/>
              </a:solidFill>
              <a:latin typeface="Helvetica Neue"/>
              <a:ea typeface="Helvetica Neue"/>
              <a:cs typeface="Helvetica Neue"/>
              <a:sym typeface="Helvetica Neue"/>
            </a:endParaRPr>
          </a:p>
        </p:txBody>
      </p:sp>
      <p:pic>
        <p:nvPicPr>
          <p:cNvPr id="174" name="Google Shape;174;p23"/>
          <p:cNvPicPr preferRelativeResize="0"/>
          <p:nvPr/>
        </p:nvPicPr>
        <p:blipFill>
          <a:blip r:embed="rId4">
            <a:alphaModFix/>
          </a:blip>
          <a:stretch>
            <a:fillRect/>
          </a:stretch>
        </p:blipFill>
        <p:spPr>
          <a:xfrm>
            <a:off x="5894299" y="419100"/>
            <a:ext cx="2878850" cy="5731126"/>
          </a:xfrm>
          <a:prstGeom prst="rect">
            <a:avLst/>
          </a:prstGeom>
          <a:noFill/>
          <a:ln>
            <a:noFill/>
          </a:ln>
        </p:spPr>
      </p:pic>
    </p:spTree>
    <p:extLst>
      <p:ext uri="{BB962C8B-B14F-4D97-AF65-F5344CB8AC3E}">
        <p14:creationId xmlns:p14="http://schemas.microsoft.com/office/powerpoint/2010/main" val="138977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sldNum" idx="12"/>
          </p:nvPr>
        </p:nvSpPr>
        <p:spPr>
          <a:xfrm>
            <a:off x="7826494" y="6343468"/>
            <a:ext cx="911106" cy="3651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9pPr>
          </a:lstStyle>
          <a:p>
            <a:pPr marL="0" marR="0" lvl="0" indent="0" algn="r" rtl="0">
              <a:lnSpc>
                <a:spcPct val="100000"/>
              </a:lnSpc>
              <a:spcBef>
                <a:spcPts val="0"/>
              </a:spcBef>
              <a:spcAft>
                <a:spcPts val="0"/>
              </a:spcAft>
              <a:buSzPts val="1000"/>
              <a:buNone/>
            </a:pPr>
            <a:fld id="{00000000-1234-1234-1234-123412341234}" type="slidenum">
              <a:rPr lang="en-US" smtClean="0"/>
              <a:pPr/>
              <a:t>16</a:t>
            </a:fld>
            <a:endParaRPr sz="1000">
              <a:solidFill>
                <a:srgbClr val="4EABC6"/>
              </a:solidFill>
              <a:latin typeface="Helvetica Neue"/>
              <a:ea typeface="Helvetica Neue"/>
              <a:cs typeface="Helvetica Neue"/>
              <a:sym typeface="Helvetica Neue"/>
            </a:endParaRPr>
          </a:p>
        </p:txBody>
      </p:sp>
      <p:sp>
        <p:nvSpPr>
          <p:cNvPr id="180" name="Google Shape;180;p24"/>
          <p:cNvSpPr txBox="1"/>
          <p:nvPr/>
        </p:nvSpPr>
        <p:spPr>
          <a:xfrm>
            <a:off x="792000" y="429150"/>
            <a:ext cx="4281000" cy="205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latin typeface="Proxima Nova Semibold"/>
                <a:ea typeface="Proxima Nova Semibold"/>
                <a:cs typeface="Proxima Nova Semibold"/>
                <a:sym typeface="Proxima Nova Semibold"/>
              </a:rPr>
              <a:t>MY ACTIVITY</a:t>
            </a:r>
            <a:endParaRPr sz="1400" i="0" u="none" strike="noStrike" cap="none" dirty="0">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Link your fitness device under </a:t>
            </a:r>
            <a:r>
              <a:rPr lang="en-US" sz="1400" b="1" i="1" u="none" strike="noStrike" cap="none" dirty="0">
                <a:solidFill>
                  <a:schemeClr val="dk1"/>
                </a:solidFill>
                <a:latin typeface="Helvetica Neue"/>
                <a:ea typeface="Helvetica Neue"/>
                <a:cs typeface="Helvetica Neue"/>
                <a:sym typeface="Helvetica Neue"/>
              </a:rPr>
              <a:t>Manage Devices</a:t>
            </a:r>
            <a:r>
              <a:rPr lang="en-US" sz="1400" b="0" i="0" u="none" strike="noStrike" cap="none" dirty="0">
                <a:solidFill>
                  <a:schemeClr val="dk1"/>
                </a:solidFill>
                <a:latin typeface="Helvetica Neue"/>
                <a:ea typeface="Helvetica Neue"/>
                <a:cs typeface="Helvetica Neue"/>
                <a:sym typeface="Helvetica Neue"/>
              </a:rPr>
              <a:t> </a:t>
            </a:r>
            <a:endParaRPr sz="1400" b="0" i="0" u="none" strike="noStrike" cap="none" dirty="0">
              <a:solidFill>
                <a:schemeClr val="dk1"/>
              </a:solidFill>
              <a:latin typeface="Helvetica Neue"/>
              <a:ea typeface="Helvetica Neue"/>
              <a:cs typeface="Helvetica Neue"/>
              <a:sym typeface="Helvetica Neue"/>
            </a:endParaRPr>
          </a:p>
          <a:p>
            <a:pPr marL="342900" marR="0" lvl="0" indent="-146050" algn="l" rtl="0">
              <a:lnSpc>
                <a:spcPct val="100000"/>
              </a:lnSpc>
              <a:spcBef>
                <a:spcPts val="1000"/>
              </a:spcBef>
              <a:spcAft>
                <a:spcPts val="0"/>
              </a:spcAft>
              <a:buClr>
                <a:srgbClr val="689F38"/>
              </a:buClr>
              <a:buSzPts val="1400"/>
              <a:buFont typeface="Helvetica Neue"/>
              <a:buChar char="⇢"/>
            </a:pPr>
            <a:r>
              <a:rPr lang="en-US" sz="1400" i="1" dirty="0">
                <a:solidFill>
                  <a:schemeClr val="dk1"/>
                </a:solidFill>
                <a:latin typeface="Helvetica Neue"/>
                <a:ea typeface="Helvetica Neue"/>
                <a:cs typeface="Helvetica Neue"/>
                <a:sym typeface="Helvetica Neue"/>
              </a:rPr>
              <a:t> Available for Fitbit, Google Fit, or Apple Health</a:t>
            </a:r>
            <a:endParaRPr sz="1400" i="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You’ll be prompted to approve the data sync. Once you’re connected, your steps will tracked in the Maxwell app.</a:t>
            </a:r>
            <a:endParaRPr sz="1400" dirty="0"/>
          </a:p>
          <a:p>
            <a:pPr marL="0" marR="0" lvl="0" indent="0" algn="l" rtl="0">
              <a:lnSpc>
                <a:spcPct val="100000"/>
              </a:lnSpc>
              <a:spcBef>
                <a:spcPts val="0"/>
              </a:spcBef>
              <a:spcAft>
                <a:spcPts val="0"/>
              </a:spcAft>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200" b="0" i="0" u="none" strike="noStrike" cap="none" dirty="0">
              <a:solidFill>
                <a:schemeClr val="dk1"/>
              </a:solidFill>
              <a:latin typeface="Helvetica Neue"/>
              <a:ea typeface="Helvetica Neue"/>
              <a:cs typeface="Helvetica Neue"/>
              <a:sym typeface="Helvetica Neue"/>
            </a:endParaRPr>
          </a:p>
        </p:txBody>
      </p:sp>
      <p:sp>
        <p:nvSpPr>
          <p:cNvPr id="181" name="Google Shape;181;p24"/>
          <p:cNvSpPr/>
          <p:nvPr/>
        </p:nvSpPr>
        <p:spPr>
          <a:xfrm>
            <a:off x="420705" y="398780"/>
            <a:ext cx="321276" cy="318151"/>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Helvetica Neue"/>
                <a:ea typeface="Helvetica Neue"/>
                <a:cs typeface="Helvetica Neue"/>
                <a:sym typeface="Helvetica Neue"/>
              </a:rPr>
              <a:t>5</a:t>
            </a:r>
            <a:endParaRPr sz="1400" b="0" i="0" u="none" strike="noStrike" cap="none">
              <a:solidFill>
                <a:srgbClr val="000000"/>
              </a:solidFill>
              <a:latin typeface="Helvetica Neue"/>
              <a:ea typeface="Helvetica Neue"/>
              <a:cs typeface="Helvetica Neue"/>
              <a:sym typeface="Helvetica Neue"/>
            </a:endParaRPr>
          </a:p>
        </p:txBody>
      </p:sp>
      <p:pic>
        <p:nvPicPr>
          <p:cNvPr id="182" name="Google Shape;182;p24"/>
          <p:cNvPicPr preferRelativeResize="0"/>
          <p:nvPr/>
        </p:nvPicPr>
        <p:blipFill>
          <a:blip r:embed="rId3">
            <a:alphaModFix/>
          </a:blip>
          <a:stretch>
            <a:fillRect/>
          </a:stretch>
        </p:blipFill>
        <p:spPr>
          <a:xfrm>
            <a:off x="5835575" y="268350"/>
            <a:ext cx="3030642" cy="6033856"/>
          </a:xfrm>
          <a:prstGeom prst="rect">
            <a:avLst/>
          </a:prstGeom>
          <a:noFill/>
          <a:ln>
            <a:noFill/>
          </a:ln>
        </p:spPr>
      </p:pic>
      <p:grpSp>
        <p:nvGrpSpPr>
          <p:cNvPr id="183" name="Google Shape;183;p24"/>
          <p:cNvGrpSpPr/>
          <p:nvPr/>
        </p:nvGrpSpPr>
        <p:grpSpPr>
          <a:xfrm>
            <a:off x="7351061" y="5463320"/>
            <a:ext cx="667318" cy="706242"/>
            <a:chOff x="5785194" y="3372328"/>
            <a:chExt cx="387300" cy="387300"/>
          </a:xfrm>
        </p:grpSpPr>
        <p:sp>
          <p:nvSpPr>
            <p:cNvPr id="184" name="Google Shape;184;p24"/>
            <p:cNvSpPr/>
            <p:nvPr/>
          </p:nvSpPr>
          <p:spPr>
            <a:xfrm>
              <a:off x="5785194" y="3372328"/>
              <a:ext cx="387300" cy="387300"/>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85" name="Google Shape;185;p24"/>
            <p:cNvSpPr/>
            <p:nvPr/>
          </p:nvSpPr>
          <p:spPr>
            <a:xfrm>
              <a:off x="5828406" y="3413222"/>
              <a:ext cx="305700" cy="305700"/>
            </a:xfrm>
            <a:prstGeom prst="ellipse">
              <a:avLst/>
            </a:prstGeom>
            <a:no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
        <p:nvSpPr>
          <p:cNvPr id="186" name="Google Shape;186;p24"/>
          <p:cNvSpPr txBox="1"/>
          <p:nvPr/>
        </p:nvSpPr>
        <p:spPr>
          <a:xfrm>
            <a:off x="732036" y="2931100"/>
            <a:ext cx="3030600" cy="251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latin typeface="Proxima Nova Semibold"/>
                <a:ea typeface="Proxima Nova Semibold"/>
                <a:cs typeface="Proxima Nova Semibold"/>
                <a:sym typeface="Proxima Nova Semibold"/>
              </a:rPr>
              <a:t>MY REWARDS</a:t>
            </a:r>
            <a:endParaRPr sz="1400" i="0" u="none" strike="noStrike" cap="none" dirty="0">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Helvetica Neue"/>
                <a:ea typeface="Helvetica Neue"/>
                <a:cs typeface="Helvetica Neue"/>
                <a:sym typeface="Helvetica Neue"/>
              </a:rPr>
              <a:t>If your employer offers rewards and you’ve connected the app to a </a:t>
            </a:r>
            <a:r>
              <a:rPr lang="en-US" sz="1400" dirty="0">
                <a:solidFill>
                  <a:schemeClr val="dk1"/>
                </a:solidFill>
                <a:latin typeface="Helvetica Neue"/>
                <a:ea typeface="Helvetica Neue"/>
                <a:cs typeface="Helvetica Neue"/>
                <a:sym typeface="Helvetica Neue"/>
              </a:rPr>
              <a:t>Fitness Device</a:t>
            </a:r>
            <a:r>
              <a:rPr lang="en-US" sz="1400" b="0" i="0" u="none" strike="noStrike" cap="none" dirty="0">
                <a:solidFill>
                  <a:schemeClr val="dk1"/>
                </a:solidFill>
                <a:latin typeface="Helvetica Neue"/>
                <a:ea typeface="Helvetica Neue"/>
                <a:cs typeface="Helvetica Neue"/>
                <a:sym typeface="Helvetica Neue"/>
              </a:rPr>
              <a:t>, you can redeem your coins for a reward by tapping </a:t>
            </a:r>
            <a:r>
              <a:rPr lang="en-US" sz="1400" b="1" i="1" u="none" strike="noStrike" cap="none" dirty="0">
                <a:solidFill>
                  <a:schemeClr val="dk1"/>
                </a:solidFill>
                <a:latin typeface="Helvetica Neue"/>
                <a:ea typeface="Helvetica Neue"/>
                <a:cs typeface="Helvetica Neue"/>
                <a:sym typeface="Helvetica Neue"/>
              </a:rPr>
              <a:t>Redeem Reward</a:t>
            </a:r>
            <a:r>
              <a:rPr lang="en-US" sz="1400" b="0" i="1" u="none" strike="noStrike" cap="none" dirty="0">
                <a:solidFill>
                  <a:schemeClr val="dk1"/>
                </a:solidFill>
                <a:latin typeface="Helvetica Neue"/>
                <a:ea typeface="Helvetica Neue"/>
                <a:cs typeface="Helvetica Neue"/>
                <a:sym typeface="Helvetica Neue"/>
              </a:rPr>
              <a:t>. </a:t>
            </a:r>
            <a:endParaRPr sz="1400" b="0" i="1"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Helvetica Neue"/>
                <a:ea typeface="Helvetica Neue"/>
                <a:cs typeface="Helvetica Neue"/>
                <a:sym typeface="Helvetica Neue"/>
              </a:rPr>
              <a:t>Shortly after you’ve redeemed your reward, a digital gift card will be emailed to the email address you use to log into Maxwell.</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p:txBody>
      </p:sp>
      <p:sp>
        <p:nvSpPr>
          <p:cNvPr id="187" name="Google Shape;187;p24"/>
          <p:cNvSpPr/>
          <p:nvPr/>
        </p:nvSpPr>
        <p:spPr>
          <a:xfrm>
            <a:off x="420700" y="2931100"/>
            <a:ext cx="321300" cy="318300"/>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Helvetica Neue"/>
                <a:ea typeface="Helvetica Neue"/>
                <a:cs typeface="Helvetica Neue"/>
                <a:sym typeface="Helvetica Neue"/>
              </a:rPr>
              <a:t>6</a:t>
            </a:r>
            <a:endParaRPr sz="1400" b="1" i="0" u="none" strike="noStrike" cap="none">
              <a:solidFill>
                <a:schemeClr val="lt1"/>
              </a:solidFill>
              <a:latin typeface="Helvetica Neue"/>
              <a:ea typeface="Helvetica Neue"/>
              <a:cs typeface="Helvetica Neue"/>
              <a:sym typeface="Helvetica Neue"/>
            </a:endParaRPr>
          </a:p>
        </p:txBody>
      </p:sp>
      <p:pic>
        <p:nvPicPr>
          <p:cNvPr id="188" name="Google Shape;188;p24"/>
          <p:cNvPicPr preferRelativeResize="0"/>
          <p:nvPr/>
        </p:nvPicPr>
        <p:blipFill>
          <a:blip r:embed="rId4">
            <a:alphaModFix/>
          </a:blip>
          <a:stretch>
            <a:fillRect/>
          </a:stretch>
        </p:blipFill>
        <p:spPr>
          <a:xfrm>
            <a:off x="3870800" y="2931100"/>
            <a:ext cx="1611950" cy="3194501"/>
          </a:xfrm>
          <a:prstGeom prst="rect">
            <a:avLst/>
          </a:prstGeom>
          <a:noFill/>
          <a:ln>
            <a:noFill/>
          </a:ln>
        </p:spPr>
      </p:pic>
      <p:grpSp>
        <p:nvGrpSpPr>
          <p:cNvPr id="189" name="Google Shape;189;p24"/>
          <p:cNvGrpSpPr/>
          <p:nvPr/>
        </p:nvGrpSpPr>
        <p:grpSpPr>
          <a:xfrm>
            <a:off x="4319794" y="5675834"/>
            <a:ext cx="380948" cy="413017"/>
            <a:chOff x="5785194" y="3372328"/>
            <a:chExt cx="387300" cy="387300"/>
          </a:xfrm>
        </p:grpSpPr>
        <p:sp>
          <p:nvSpPr>
            <p:cNvPr id="190" name="Google Shape;190;p24"/>
            <p:cNvSpPr/>
            <p:nvPr/>
          </p:nvSpPr>
          <p:spPr>
            <a:xfrm>
              <a:off x="5785194" y="3372328"/>
              <a:ext cx="387300" cy="387300"/>
            </a:xfrm>
            <a:prstGeom prst="ellipse">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91" name="Google Shape;191;p24"/>
            <p:cNvSpPr/>
            <p:nvPr/>
          </p:nvSpPr>
          <p:spPr>
            <a:xfrm>
              <a:off x="5828406" y="3413222"/>
              <a:ext cx="305700" cy="305700"/>
            </a:xfrm>
            <a:prstGeom prst="ellipse">
              <a:avLst/>
            </a:prstGeom>
            <a:noFill/>
            <a:ln w="127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191127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sldNum" idx="12"/>
          </p:nvPr>
        </p:nvSpPr>
        <p:spPr>
          <a:xfrm>
            <a:off x="7826494" y="6343468"/>
            <a:ext cx="911106" cy="3651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4EABC6"/>
                </a:solidFill>
                <a:latin typeface="Helvetica Neue"/>
                <a:ea typeface="Helvetica Neue"/>
                <a:cs typeface="Helvetica Neue"/>
                <a:sym typeface="Helvetica Neue"/>
              </a:defRPr>
            </a:lvl9pPr>
          </a:lstStyle>
          <a:p>
            <a:pPr marL="0" marR="0" lvl="0" indent="0" algn="r" rtl="0">
              <a:lnSpc>
                <a:spcPct val="100000"/>
              </a:lnSpc>
              <a:spcBef>
                <a:spcPts val="0"/>
              </a:spcBef>
              <a:spcAft>
                <a:spcPts val="0"/>
              </a:spcAft>
              <a:buSzPts val="1000"/>
              <a:buNone/>
            </a:pPr>
            <a:fld id="{00000000-1234-1234-1234-123412341234}" type="slidenum">
              <a:rPr lang="en-US" smtClean="0"/>
              <a:pPr/>
              <a:t>17</a:t>
            </a:fld>
            <a:endParaRPr sz="1000">
              <a:solidFill>
                <a:srgbClr val="4EABC6"/>
              </a:solidFill>
              <a:latin typeface="Helvetica Neue"/>
              <a:ea typeface="Helvetica Neue"/>
              <a:cs typeface="Helvetica Neue"/>
              <a:sym typeface="Helvetica Neue"/>
            </a:endParaRPr>
          </a:p>
        </p:txBody>
      </p:sp>
      <p:sp>
        <p:nvSpPr>
          <p:cNvPr id="197" name="Google Shape;197;p25"/>
          <p:cNvSpPr txBox="1"/>
          <p:nvPr/>
        </p:nvSpPr>
        <p:spPr>
          <a:xfrm>
            <a:off x="791750" y="433300"/>
            <a:ext cx="4278300" cy="519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chemeClr val="dk1"/>
                </a:solidFill>
                <a:latin typeface="Proxima Nova Semibold"/>
                <a:ea typeface="Proxima Nova Semibold"/>
                <a:cs typeface="Proxima Nova Semibold"/>
                <a:sym typeface="Proxima Nova Semibold"/>
              </a:rPr>
              <a:t>HELP</a:t>
            </a:r>
            <a:endParaRPr sz="1400" i="0" u="none" strike="noStrike" cap="none">
              <a:solidFill>
                <a:srgbClr val="000000"/>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Tap </a:t>
            </a:r>
            <a:r>
              <a:rPr lang="en-US" sz="1400" b="0" i="1" u="none" strike="noStrike" cap="none">
                <a:solidFill>
                  <a:schemeClr val="dk1"/>
                </a:solidFill>
                <a:latin typeface="Helvetica Neue"/>
                <a:ea typeface="Helvetica Neue"/>
                <a:cs typeface="Helvetica Neue"/>
                <a:sym typeface="Helvetica Neue"/>
              </a:rPr>
              <a:t>Help </a:t>
            </a:r>
            <a:r>
              <a:rPr lang="en-US" sz="1400" b="0" i="0" u="none" strike="noStrike" cap="none">
                <a:solidFill>
                  <a:schemeClr val="dk1"/>
                </a:solidFill>
                <a:latin typeface="Helvetica Neue"/>
                <a:ea typeface="Helvetica Neue"/>
                <a:cs typeface="Helvetica Neue"/>
                <a:sym typeface="Helvetica Neue"/>
              </a:rPr>
              <a:t>to find out where you can get your questions answered.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i="1">
                <a:solidFill>
                  <a:schemeClr val="dk1"/>
                </a:solidFill>
                <a:latin typeface="Proxima Nova Semibold"/>
                <a:ea typeface="Proxima Nova Semibold"/>
                <a:cs typeface="Proxima Nova Semibold"/>
                <a:sym typeface="Proxima Nova Semibold"/>
              </a:rPr>
              <a:t>Quick Tips:</a:t>
            </a:r>
            <a:endParaRPr i="1">
              <a:solidFill>
                <a:schemeClr val="dk1"/>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None/>
            </a:pPr>
            <a:endParaRPr>
              <a:solidFill>
                <a:schemeClr val="dk1"/>
              </a:solidFill>
              <a:latin typeface="Helvetica Neue"/>
              <a:ea typeface="Helvetica Neue"/>
              <a:cs typeface="Helvetica Neue"/>
              <a:sym typeface="Helvetica Neue"/>
            </a:endParaRPr>
          </a:p>
          <a:p>
            <a:pPr marL="457200" marR="0" lvl="0" indent="-317500" algn="l" rtl="0">
              <a:lnSpc>
                <a:spcPct val="100000"/>
              </a:lnSpc>
              <a:spcBef>
                <a:spcPts val="0"/>
              </a:spcBef>
              <a:spcAft>
                <a:spcPts val="0"/>
              </a:spcAft>
              <a:buClr>
                <a:srgbClr val="689F38"/>
              </a:buClr>
              <a:buSzPts val="1400"/>
              <a:buFont typeface="Helvetica Neue"/>
              <a:buChar char="⇢"/>
            </a:pPr>
            <a:r>
              <a:rPr lang="en-US" sz="1400" b="0" i="0" u="none" strike="noStrike" cap="none">
                <a:solidFill>
                  <a:schemeClr val="dk1"/>
                </a:solidFill>
                <a:latin typeface="Helvetica Neue"/>
                <a:ea typeface="Helvetica Neue"/>
                <a:cs typeface="Helvetica Neue"/>
                <a:sym typeface="Helvetica Neue"/>
              </a:rPr>
              <a:t>For questions about the Maxwell Mobile App, contact the Maxwell Customer Support team.</a:t>
            </a:r>
            <a:endParaRPr>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None/>
            </a:pPr>
            <a:endParaRPr>
              <a:solidFill>
                <a:schemeClr val="dk1"/>
              </a:solidFill>
              <a:latin typeface="Helvetica Neue"/>
              <a:ea typeface="Helvetica Neue"/>
              <a:cs typeface="Helvetica Neue"/>
              <a:sym typeface="Helvetica Neue"/>
            </a:endParaRPr>
          </a:p>
          <a:p>
            <a:pPr marL="457200" marR="0" lvl="0" indent="-317500" algn="l" rtl="0">
              <a:lnSpc>
                <a:spcPct val="100000"/>
              </a:lnSpc>
              <a:spcBef>
                <a:spcPts val="0"/>
              </a:spcBef>
              <a:spcAft>
                <a:spcPts val="0"/>
              </a:spcAft>
              <a:buClr>
                <a:srgbClr val="689F38"/>
              </a:buClr>
              <a:buSzPts val="1400"/>
              <a:buFont typeface="Helvetica Neue"/>
              <a:buChar char="⇢"/>
            </a:pPr>
            <a:r>
              <a:rPr lang="en-US" sz="1400" b="0" i="0" u="none" strike="noStrike" cap="none">
                <a:solidFill>
                  <a:schemeClr val="dk1"/>
                </a:solidFill>
                <a:latin typeface="Helvetica Neue"/>
                <a:ea typeface="Helvetica Neue"/>
                <a:cs typeface="Helvetica Neue"/>
                <a:sym typeface="Helvetica Neue"/>
              </a:rPr>
              <a:t>For questions about your benefits, contact your Benefits Administrator.</a:t>
            </a:r>
            <a:endParaRPr sz="1800" b="0" i="0" u="none" strike="noStrike" cap="none">
              <a:solidFill>
                <a:schemeClr val="dk1"/>
              </a:solidFill>
              <a:latin typeface="Helvetica Neue"/>
              <a:ea typeface="Helvetica Neue"/>
              <a:cs typeface="Helvetica Neue"/>
              <a:sym typeface="Helvetica Neue"/>
            </a:endParaRPr>
          </a:p>
        </p:txBody>
      </p:sp>
      <p:sp>
        <p:nvSpPr>
          <p:cNvPr id="198" name="Google Shape;198;p25"/>
          <p:cNvSpPr/>
          <p:nvPr/>
        </p:nvSpPr>
        <p:spPr>
          <a:xfrm>
            <a:off x="419100" y="419100"/>
            <a:ext cx="321276" cy="318151"/>
          </a:xfrm>
          <a:prstGeom prst="ellipse">
            <a:avLst/>
          </a:prstGeom>
          <a:solidFill>
            <a:srgbClr val="4EABC6"/>
          </a:solidFill>
          <a:ln>
            <a:noFill/>
          </a:ln>
        </p:spPr>
        <p:txBody>
          <a:bodyPr spcFirstLastPara="1" wrap="square" lIns="0" tIns="45700" rIns="0" bIns="45700" anchor="ctr" anchorCtr="1">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chemeClr val="lt1"/>
                </a:solidFill>
                <a:latin typeface="Helvetica Neue"/>
                <a:ea typeface="Helvetica Neue"/>
                <a:cs typeface="Helvetica Neue"/>
                <a:sym typeface="Helvetica Neue"/>
              </a:rPr>
              <a:t>7</a:t>
            </a:r>
            <a:endParaRPr sz="1400" b="0" i="0" u="none" strike="noStrike" cap="none">
              <a:solidFill>
                <a:srgbClr val="000000"/>
              </a:solidFill>
              <a:latin typeface="Helvetica Neue"/>
              <a:ea typeface="Helvetica Neue"/>
              <a:cs typeface="Helvetica Neue"/>
              <a:sym typeface="Helvetica Neue"/>
            </a:endParaRPr>
          </a:p>
        </p:txBody>
      </p:sp>
      <p:sp>
        <p:nvSpPr>
          <p:cNvPr id="199" name="Google Shape;199;p25"/>
          <p:cNvSpPr/>
          <p:nvPr/>
        </p:nvSpPr>
        <p:spPr>
          <a:xfrm>
            <a:off x="579738" y="5238413"/>
            <a:ext cx="8390932"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00" name="Google Shape;200;p25"/>
          <p:cNvPicPr preferRelativeResize="0"/>
          <p:nvPr/>
        </p:nvPicPr>
        <p:blipFill>
          <a:blip r:embed="rId3">
            <a:alphaModFix/>
          </a:blip>
          <a:stretch>
            <a:fillRect/>
          </a:stretch>
        </p:blipFill>
        <p:spPr>
          <a:xfrm>
            <a:off x="5455423" y="433300"/>
            <a:ext cx="2961850" cy="5803101"/>
          </a:xfrm>
          <a:prstGeom prst="rect">
            <a:avLst/>
          </a:prstGeom>
          <a:noFill/>
          <a:ln>
            <a:noFill/>
          </a:ln>
        </p:spPr>
      </p:pic>
    </p:spTree>
    <p:extLst>
      <p:ext uri="{BB962C8B-B14F-4D97-AF65-F5344CB8AC3E}">
        <p14:creationId xmlns:p14="http://schemas.microsoft.com/office/powerpoint/2010/main" val="191697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11" y="547586"/>
            <a:ext cx="7544271" cy="1863862"/>
          </a:xfrm>
        </p:spPr>
        <p:txBody>
          <a:bodyPr/>
          <a:lstStyle/>
          <a:p>
            <a:pPr algn="l"/>
            <a:r>
              <a:rPr lang="en-US" sz="2400" dirty="0">
                <a:latin typeface="Helvetica Light" charset="0"/>
                <a:ea typeface="Helvetica Light" charset="0"/>
                <a:cs typeface="Helvetica Light" charset="0"/>
              </a:rPr>
              <a:t>Any questions during this process can be directed to</a:t>
            </a:r>
            <a:br>
              <a:rPr lang="en-US" sz="2400" dirty="0">
                <a:latin typeface="Helvetica Light" charset="0"/>
                <a:ea typeface="Helvetica Light" charset="0"/>
                <a:cs typeface="Helvetica Light" charset="0"/>
              </a:rPr>
            </a:br>
            <a:r>
              <a:rPr lang="en-US" sz="2400" dirty="0">
                <a:latin typeface="Helvetica Light" charset="0"/>
                <a:ea typeface="Helvetica Light" charset="0"/>
                <a:cs typeface="Helvetica Light" charset="0"/>
              </a:rPr>
              <a:t>your Benefits Administrator or Maxwell Health at </a:t>
            </a:r>
            <a:br>
              <a:rPr lang="en-US" sz="2400" dirty="0">
                <a:latin typeface="Helvetica Light" charset="0"/>
                <a:ea typeface="Helvetica Light" charset="0"/>
                <a:cs typeface="Helvetica Light" charset="0"/>
              </a:rPr>
            </a:br>
            <a:r>
              <a:rPr lang="en-US" sz="2400" u="sng" dirty="0">
                <a:solidFill>
                  <a:srgbClr val="4EABC6"/>
                </a:solidFill>
                <a:latin typeface="helvetica light" charset="0"/>
                <a:ea typeface="Helvetica Light" charset="0"/>
                <a:cs typeface="Helvetica Light" charset="0"/>
              </a:rPr>
              <a:t>1(866) 629-7445 </a:t>
            </a:r>
            <a:r>
              <a:rPr lang="en-US" sz="2400" dirty="0">
                <a:latin typeface="helvetica light" charset="0"/>
                <a:ea typeface="Helvetica Light" charset="0"/>
                <a:cs typeface="Helvetica Light" charset="0"/>
              </a:rPr>
              <a:t>and </a:t>
            </a:r>
            <a:r>
              <a:rPr lang="en-US" sz="2400" u="sng" dirty="0" err="1">
                <a:solidFill>
                  <a:srgbClr val="4EABC6"/>
                </a:solidFill>
                <a:latin typeface="helvetica light" charset="0"/>
                <a:ea typeface="Helvetica Light" charset="0"/>
                <a:cs typeface="Helvetica Light" charset="0"/>
              </a:rPr>
              <a:t>support@maxwellhealth.com</a:t>
            </a:r>
            <a:r>
              <a:rPr lang="en-US" sz="2400" dirty="0">
                <a:latin typeface="helvetica light" charset="0"/>
                <a:ea typeface="Helvetica Light" charset="0"/>
                <a:cs typeface="Helvetica Light" charset="0"/>
              </a:rPr>
              <a:t>. </a:t>
            </a:r>
            <a:br>
              <a:rPr lang="en-US" sz="2400" dirty="0">
                <a:latin typeface="helvetica light" charset="0"/>
                <a:ea typeface="Helvetica Light" charset="0"/>
                <a:cs typeface="Helvetica Light" charset="0"/>
              </a:rPr>
            </a:br>
            <a:br>
              <a:rPr lang="en-US" sz="2400" dirty="0">
                <a:latin typeface="helvetica light" charset="0"/>
              </a:rPr>
            </a:br>
            <a:endParaRPr lang="en-US" sz="2400" dirty="0">
              <a:latin typeface="helvetica light" charset="0"/>
            </a:endParaRPr>
          </a:p>
        </p:txBody>
      </p:sp>
    </p:spTree>
    <p:extLst>
      <p:ext uri="{BB962C8B-B14F-4D97-AF65-F5344CB8AC3E}">
        <p14:creationId xmlns:p14="http://schemas.microsoft.com/office/powerpoint/2010/main" val="91584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53438" y="409634"/>
            <a:ext cx="7843090" cy="738664"/>
          </a:xfrm>
          <a:prstGeom prst="rect">
            <a:avLst/>
          </a:prstGeom>
          <a:noFill/>
        </p:spPr>
        <p:txBody>
          <a:bodyPr wrap="square" rtlCol="0">
            <a:spAutoFit/>
          </a:bodyPr>
          <a:lstStyle/>
          <a:p>
            <a:pPr marL="12700">
              <a:lnSpc>
                <a:spcPct val="100000"/>
              </a:lnSpc>
              <a:spcBef>
                <a:spcPts val="100"/>
              </a:spcBef>
            </a:pPr>
            <a:r>
              <a:rPr lang="en-US" sz="1400" b="1" spc="30" dirty="0">
                <a:latin typeface="Helvetica"/>
                <a:cs typeface="Helvetica"/>
              </a:rPr>
              <a:t>Review the email from your employer</a:t>
            </a:r>
            <a:r>
              <a:rPr lang="en-US" sz="1400" b="1" spc="15" dirty="0">
                <a:latin typeface="Helvetica"/>
                <a:cs typeface="Helvetica"/>
              </a:rPr>
              <a:t>.</a:t>
            </a:r>
            <a:r>
              <a:rPr lang="en-US" sz="1400" b="1" spc="-80" dirty="0">
                <a:latin typeface="Helvetica"/>
                <a:cs typeface="Helvetica"/>
              </a:rPr>
              <a:t> </a:t>
            </a:r>
            <a:r>
              <a:rPr lang="en-US" sz="1400" spc="20" dirty="0">
                <a:latin typeface="Helvetica-Light"/>
                <a:cs typeface="Helvetica-Light"/>
              </a:rPr>
              <a:t>You’ll </a:t>
            </a:r>
            <a:r>
              <a:rPr lang="en-US" sz="1400" spc="10" dirty="0">
                <a:latin typeface="Helvetica-Light"/>
                <a:cs typeface="Helvetica-Light"/>
              </a:rPr>
              <a:t>receive</a:t>
            </a:r>
            <a:r>
              <a:rPr lang="en-US" sz="1400" spc="-70" dirty="0">
                <a:latin typeface="Helvetica-Light"/>
                <a:cs typeface="Helvetica-Light"/>
              </a:rPr>
              <a:t> </a:t>
            </a:r>
            <a:r>
              <a:rPr lang="en-US" sz="1400" dirty="0">
                <a:latin typeface="Helvetica-Light"/>
                <a:cs typeface="Helvetica-Light"/>
              </a:rPr>
              <a:t>a</a:t>
            </a:r>
            <a:r>
              <a:rPr lang="en-US" sz="1400" spc="-65" dirty="0">
                <a:latin typeface="Helvetica-Light"/>
                <a:cs typeface="Helvetica-Light"/>
              </a:rPr>
              <a:t> </a:t>
            </a:r>
            <a:r>
              <a:rPr lang="en-US" sz="1400" spc="5" dirty="0">
                <a:latin typeface="Helvetica-Light"/>
                <a:cs typeface="Helvetica-Light"/>
              </a:rPr>
              <a:t>welcome</a:t>
            </a:r>
            <a:r>
              <a:rPr lang="en-US" sz="1400" spc="-65" dirty="0">
                <a:latin typeface="Helvetica-Light"/>
                <a:cs typeface="Helvetica-Light"/>
              </a:rPr>
              <a:t> </a:t>
            </a:r>
            <a:r>
              <a:rPr lang="en-US" sz="1400" spc="10" dirty="0">
                <a:latin typeface="Helvetica-Light"/>
                <a:cs typeface="Helvetica-Light"/>
              </a:rPr>
              <a:t>email</a:t>
            </a:r>
            <a:r>
              <a:rPr lang="en-US" sz="1400" spc="-95" dirty="0">
                <a:latin typeface="Helvetica-Light"/>
                <a:cs typeface="Helvetica-Light"/>
              </a:rPr>
              <a:t> </a:t>
            </a:r>
            <a:r>
              <a:rPr lang="en-US" sz="1400" spc="15" dirty="0">
                <a:latin typeface="Helvetica-Light"/>
                <a:cs typeface="Helvetica-Light"/>
              </a:rPr>
              <a:t>from</a:t>
            </a:r>
            <a:r>
              <a:rPr lang="en-US" sz="1400" spc="-55" dirty="0">
                <a:latin typeface="Helvetica-Light"/>
                <a:cs typeface="Helvetica-Light"/>
              </a:rPr>
              <a:t> </a:t>
            </a:r>
            <a:r>
              <a:rPr lang="en-US" sz="1400" spc="10" dirty="0">
                <a:latin typeface="Helvetica-Light"/>
                <a:cs typeface="Helvetica-Light"/>
              </a:rPr>
              <a:t>your</a:t>
            </a:r>
            <a:r>
              <a:rPr lang="en-US" sz="1400" spc="-55" dirty="0">
                <a:latin typeface="Helvetica-Light"/>
                <a:cs typeface="Helvetica-Light"/>
              </a:rPr>
              <a:t> </a:t>
            </a:r>
            <a:r>
              <a:rPr lang="en-US" sz="1400" spc="10" dirty="0">
                <a:latin typeface="Helvetica-Light"/>
                <a:cs typeface="Helvetica-Light"/>
              </a:rPr>
              <a:t>employer</a:t>
            </a:r>
            <a:r>
              <a:rPr lang="en-US" sz="1400" spc="-55" dirty="0">
                <a:latin typeface="Helvetica-Light"/>
                <a:cs typeface="Helvetica-Light"/>
              </a:rPr>
              <a:t> </a:t>
            </a:r>
            <a:r>
              <a:rPr lang="en-US" sz="1400" spc="15" dirty="0">
                <a:latin typeface="Helvetica-Light"/>
                <a:cs typeface="Helvetica-Light"/>
              </a:rPr>
              <a:t>welcoming you to Maxwell and prompting you set up your Maxwell account. When you go to set up your account, the first screen you’ll see will welcome you to the Maxwell experience.</a:t>
            </a:r>
            <a:endParaRPr lang="en-US" sz="1400" dirty="0">
              <a:latin typeface="Helvetica-Light"/>
              <a:cs typeface="Helvetica-Light"/>
            </a:endParaRPr>
          </a:p>
        </p:txBody>
      </p:sp>
      <p:sp>
        <p:nvSpPr>
          <p:cNvPr id="21" name="TextBox 20"/>
          <p:cNvSpPr txBox="1">
            <a:spLocks noChangeAspect="1"/>
          </p:cNvSpPr>
          <p:nvPr/>
        </p:nvSpPr>
        <p:spPr>
          <a:xfrm>
            <a:off x="535139" y="443091"/>
            <a:ext cx="274320" cy="274320"/>
          </a:xfrm>
          <a:prstGeom prst="ellipse">
            <a:avLst/>
          </a:prstGeom>
          <a:solidFill>
            <a:srgbClr val="0D596D"/>
          </a:solidFill>
        </p:spPr>
        <p:txBody>
          <a:bodyPr wrap="square" lIns="0" tIns="45720" rIns="0" bIns="45720" rtlCol="0" anchor="ctr" anchorCtr="1">
            <a:spAutoFit/>
          </a:bodyPr>
          <a:lstStyle/>
          <a:p>
            <a:r>
              <a:rPr lang="en-US" sz="1400" b="1" dirty="0">
                <a:solidFill>
                  <a:schemeClr val="bg1"/>
                </a:solidFill>
                <a:latin typeface="Helvetica" charset="0"/>
                <a:ea typeface="Helvetica" charset="0"/>
                <a:cs typeface="Helvetica" charset="0"/>
              </a:rPr>
              <a:t>1</a:t>
            </a:r>
          </a:p>
        </p:txBody>
      </p:sp>
      <p:pic>
        <p:nvPicPr>
          <p:cNvPr id="8" name="Picture 7">
            <a:extLst>
              <a:ext uri="{FF2B5EF4-FFF2-40B4-BE49-F238E27FC236}">
                <a16:creationId xmlns:a16="http://schemas.microsoft.com/office/drawing/2014/main" id="{BCEE0AB5-5A4F-DA4B-8372-C010C0036458}"/>
              </a:ext>
            </a:extLst>
          </p:cNvPr>
          <p:cNvPicPr>
            <a:picLocks noChangeAspect="1"/>
          </p:cNvPicPr>
          <p:nvPr/>
        </p:nvPicPr>
        <p:blipFill>
          <a:blip r:embed="rId3"/>
          <a:stretch>
            <a:fillRect/>
          </a:stretch>
        </p:blipFill>
        <p:spPr>
          <a:xfrm>
            <a:off x="1597025" y="1594506"/>
            <a:ext cx="5949950" cy="3668988"/>
          </a:xfrm>
          <a:prstGeom prst="rect">
            <a:avLst/>
          </a:prstGeom>
        </p:spPr>
      </p:pic>
      <p:pic>
        <p:nvPicPr>
          <p:cNvPr id="11" name="Picture 10">
            <a:extLst>
              <a:ext uri="{FF2B5EF4-FFF2-40B4-BE49-F238E27FC236}">
                <a16:creationId xmlns:a16="http://schemas.microsoft.com/office/drawing/2014/main" id="{15111207-1021-1B47-9345-696711234E16}"/>
              </a:ext>
            </a:extLst>
          </p:cNvPr>
          <p:cNvPicPr>
            <a:picLocks noChangeAspect="1"/>
          </p:cNvPicPr>
          <p:nvPr/>
        </p:nvPicPr>
        <p:blipFill>
          <a:blip r:embed="rId4"/>
          <a:stretch>
            <a:fillRect/>
          </a:stretch>
        </p:blipFill>
        <p:spPr>
          <a:xfrm>
            <a:off x="1597025" y="1472547"/>
            <a:ext cx="5949950" cy="138014"/>
          </a:xfrm>
          <a:prstGeom prst="rect">
            <a:avLst/>
          </a:prstGeom>
        </p:spPr>
      </p:pic>
    </p:spTree>
    <p:extLst>
      <p:ext uri="{BB962C8B-B14F-4D97-AF65-F5344CB8AC3E}">
        <p14:creationId xmlns:p14="http://schemas.microsoft.com/office/powerpoint/2010/main" val="209537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040DF513-6F14-3743-B4E1-220E7E8F99AC}"/>
              </a:ext>
            </a:extLst>
          </p:cNvPr>
          <p:cNvSpPr/>
          <p:nvPr/>
        </p:nvSpPr>
        <p:spPr>
          <a:xfrm>
            <a:off x="419100" y="419100"/>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0D596D"/>
          </a:solidFill>
        </p:spPr>
        <p:txBody>
          <a:bodyPr wrap="square" lIns="0" tIns="0" rIns="0" bIns="0" rtlCol="0"/>
          <a:lstStyle/>
          <a:p>
            <a:endParaRPr/>
          </a:p>
        </p:txBody>
      </p:sp>
      <p:sp>
        <p:nvSpPr>
          <p:cNvPr id="9" name="object 8">
            <a:extLst>
              <a:ext uri="{FF2B5EF4-FFF2-40B4-BE49-F238E27FC236}">
                <a16:creationId xmlns:a16="http://schemas.microsoft.com/office/drawing/2014/main" id="{3026D8D4-343B-7144-AF13-697B244EC020}"/>
              </a:ext>
            </a:extLst>
          </p:cNvPr>
          <p:cNvSpPr txBox="1"/>
          <p:nvPr/>
        </p:nvSpPr>
        <p:spPr>
          <a:xfrm>
            <a:off x="495277" y="443260"/>
            <a:ext cx="7980680" cy="223074"/>
          </a:xfrm>
          <a:prstGeom prst="rect">
            <a:avLst/>
          </a:prstGeom>
        </p:spPr>
        <p:txBody>
          <a:bodyPr vert="horz" wrap="square" lIns="0" tIns="10160" rIns="0" bIns="0" rtlCol="0">
            <a:spAutoFit/>
          </a:bodyPr>
          <a:lstStyle/>
          <a:p>
            <a:pPr marL="412750" marR="5080" indent="-400685">
              <a:lnSpc>
                <a:spcPct val="101200"/>
              </a:lnSpc>
              <a:spcBef>
                <a:spcPts val="80"/>
              </a:spcBef>
              <a:tabLst>
                <a:tab pos="412115" algn="l"/>
              </a:tabLst>
            </a:pPr>
            <a:r>
              <a:rPr lang="en-US" sz="1400" b="1" dirty="0">
                <a:solidFill>
                  <a:srgbClr val="FFFFFF"/>
                </a:solidFill>
                <a:latin typeface="Helvetica"/>
                <a:cs typeface="Helvetica"/>
              </a:rPr>
              <a:t>2</a:t>
            </a:r>
            <a:r>
              <a:rPr sz="1400" b="1" dirty="0">
                <a:solidFill>
                  <a:srgbClr val="FFFFFF"/>
                </a:solidFill>
                <a:latin typeface="Helvetica"/>
                <a:cs typeface="Helvetica"/>
              </a:rPr>
              <a:t>	</a:t>
            </a:r>
            <a:r>
              <a:rPr lang="en-US" sz="1400" b="1" spc="10" dirty="0">
                <a:latin typeface="Helvetica"/>
                <a:cs typeface="Helvetica"/>
              </a:rPr>
              <a:t>Activate your account</a:t>
            </a:r>
            <a:r>
              <a:rPr sz="1400" spc="5" dirty="0">
                <a:latin typeface="Helvetica-Light"/>
                <a:cs typeface="Helvetica-Light"/>
              </a:rPr>
              <a:t>.</a:t>
            </a:r>
            <a:r>
              <a:rPr sz="1400" spc="-70" dirty="0">
                <a:latin typeface="Helvetica-Light"/>
                <a:cs typeface="Helvetica-Light"/>
              </a:rPr>
              <a:t> </a:t>
            </a:r>
            <a:r>
              <a:rPr lang="en-US" sz="1400" spc="-20" dirty="0">
                <a:latin typeface="Helvetica-Light"/>
                <a:cs typeface="Helvetica-Light"/>
              </a:rPr>
              <a:t>Create a password and activate your Maxwell account.</a:t>
            </a:r>
            <a:endParaRPr sz="1400" dirty="0">
              <a:latin typeface="Helvetica-LightOblique"/>
              <a:cs typeface="Helvetica-LightOblique"/>
            </a:endParaRPr>
          </a:p>
        </p:txBody>
      </p:sp>
      <p:pic>
        <p:nvPicPr>
          <p:cNvPr id="10" name="Picture 9">
            <a:extLst>
              <a:ext uri="{FF2B5EF4-FFF2-40B4-BE49-F238E27FC236}">
                <a16:creationId xmlns:a16="http://schemas.microsoft.com/office/drawing/2014/main" id="{15B06A4C-1E8D-334A-9789-CDD6924F7F40}"/>
              </a:ext>
            </a:extLst>
          </p:cNvPr>
          <p:cNvPicPr>
            <a:picLocks noChangeAspect="1"/>
          </p:cNvPicPr>
          <p:nvPr/>
        </p:nvPicPr>
        <p:blipFill>
          <a:blip r:embed="rId3"/>
          <a:stretch>
            <a:fillRect/>
          </a:stretch>
        </p:blipFill>
        <p:spPr>
          <a:xfrm>
            <a:off x="1098416" y="1477147"/>
            <a:ext cx="6521584" cy="3903217"/>
          </a:xfrm>
          <a:prstGeom prst="rect">
            <a:avLst/>
          </a:prstGeom>
        </p:spPr>
      </p:pic>
      <p:pic>
        <p:nvPicPr>
          <p:cNvPr id="12" name="Picture 11">
            <a:extLst>
              <a:ext uri="{FF2B5EF4-FFF2-40B4-BE49-F238E27FC236}">
                <a16:creationId xmlns:a16="http://schemas.microsoft.com/office/drawing/2014/main" id="{7D79DB71-1213-744C-828E-F034BA89DAA2}"/>
              </a:ext>
            </a:extLst>
          </p:cNvPr>
          <p:cNvPicPr>
            <a:picLocks noChangeAspect="1"/>
          </p:cNvPicPr>
          <p:nvPr/>
        </p:nvPicPr>
        <p:blipFill>
          <a:blip r:embed="rId4"/>
          <a:stretch>
            <a:fillRect/>
          </a:stretch>
        </p:blipFill>
        <p:spPr>
          <a:xfrm flipV="1">
            <a:off x="1098414" y="1328222"/>
            <a:ext cx="6521584" cy="156452"/>
          </a:xfrm>
          <a:prstGeom prst="rect">
            <a:avLst/>
          </a:prstGeom>
        </p:spPr>
      </p:pic>
    </p:spTree>
    <p:extLst>
      <p:ext uri="{BB962C8B-B14F-4D97-AF65-F5344CB8AC3E}">
        <p14:creationId xmlns:p14="http://schemas.microsoft.com/office/powerpoint/2010/main" val="143769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6639" y="422970"/>
            <a:ext cx="8049816" cy="523220"/>
          </a:xfrm>
          <a:prstGeom prst="rect">
            <a:avLst/>
          </a:prstGeom>
          <a:noFill/>
        </p:spPr>
        <p:txBody>
          <a:bodyPr wrap="square" rtlCol="0">
            <a:spAutoFit/>
          </a:bodyPr>
          <a:lstStyle/>
          <a:p>
            <a:r>
              <a:rPr lang="en-US" sz="1400" b="1" spc="10" dirty="0">
                <a:latin typeface="Helvetica"/>
                <a:cs typeface="Helvetica"/>
              </a:rPr>
              <a:t>Set up your profile </a:t>
            </a:r>
            <a:r>
              <a:rPr lang="en-US" sz="1400" b="1" spc="5" dirty="0">
                <a:latin typeface="Helvetica"/>
                <a:cs typeface="Helvetica"/>
              </a:rPr>
              <a:t>information</a:t>
            </a:r>
            <a:r>
              <a:rPr lang="en-US" sz="1400" spc="5" dirty="0">
                <a:latin typeface="Helvetica-Light"/>
                <a:cs typeface="Helvetica-Light"/>
              </a:rPr>
              <a:t>.</a:t>
            </a:r>
            <a:r>
              <a:rPr lang="en-US" sz="1400" spc="-70" dirty="0">
                <a:latin typeface="Helvetica-Light"/>
                <a:cs typeface="Helvetica-Light"/>
              </a:rPr>
              <a:t> </a:t>
            </a:r>
            <a:r>
              <a:rPr lang="en-US" sz="1400" spc="-20" dirty="0">
                <a:latin typeface="Helvetica-Light"/>
                <a:cs typeface="Helvetica-Light"/>
              </a:rPr>
              <a:t>Be</a:t>
            </a:r>
            <a:r>
              <a:rPr lang="en-US" sz="1400" spc="-60" dirty="0">
                <a:latin typeface="Helvetica-Light"/>
                <a:cs typeface="Helvetica-Light"/>
              </a:rPr>
              <a:t> </a:t>
            </a:r>
            <a:r>
              <a:rPr lang="en-US" sz="1400" spc="10" dirty="0">
                <a:latin typeface="Helvetica-Light"/>
                <a:cs typeface="Helvetica-Light"/>
              </a:rPr>
              <a:t>sure</a:t>
            </a:r>
            <a:r>
              <a:rPr lang="en-US" sz="1400" spc="-55" dirty="0">
                <a:latin typeface="Helvetica-Light"/>
                <a:cs typeface="Helvetica-Light"/>
              </a:rPr>
              <a:t> </a:t>
            </a:r>
            <a:r>
              <a:rPr lang="en-US" sz="1400" spc="5" dirty="0">
                <a:latin typeface="Helvetica-Light"/>
                <a:cs typeface="Helvetica-Light"/>
              </a:rPr>
              <a:t>to</a:t>
            </a:r>
            <a:r>
              <a:rPr lang="en-US" sz="1400" spc="-60" dirty="0">
                <a:latin typeface="Helvetica-Light"/>
                <a:cs typeface="Helvetica-Light"/>
              </a:rPr>
              <a:t> </a:t>
            </a:r>
            <a:r>
              <a:rPr lang="en-US" sz="1400" spc="10" dirty="0">
                <a:latin typeface="Helvetica-Light"/>
                <a:cs typeface="Helvetica-Light"/>
              </a:rPr>
              <a:t>enter</a:t>
            </a:r>
            <a:r>
              <a:rPr lang="en-US" sz="1400" spc="-50" dirty="0">
                <a:latin typeface="Helvetica-Light"/>
                <a:cs typeface="Helvetica-Light"/>
              </a:rPr>
              <a:t> </a:t>
            </a:r>
            <a:r>
              <a:rPr lang="en-US" sz="1400" dirty="0">
                <a:latin typeface="Helvetica-Light"/>
                <a:cs typeface="Helvetica-Light"/>
              </a:rPr>
              <a:t>all</a:t>
            </a:r>
            <a:r>
              <a:rPr lang="en-US" sz="1400" spc="-90" dirty="0">
                <a:latin typeface="Helvetica-Light"/>
                <a:cs typeface="Helvetica-Light"/>
              </a:rPr>
              <a:t> </a:t>
            </a:r>
            <a:r>
              <a:rPr lang="en-US" sz="1400" spc="15" dirty="0">
                <a:latin typeface="Helvetica-Light"/>
                <a:cs typeface="Helvetica-Light"/>
              </a:rPr>
              <a:t>required</a:t>
            </a:r>
            <a:r>
              <a:rPr lang="en-US" sz="1400" spc="-30" dirty="0">
                <a:latin typeface="Helvetica-Light"/>
                <a:cs typeface="Helvetica-Light"/>
              </a:rPr>
              <a:t> </a:t>
            </a:r>
            <a:r>
              <a:rPr lang="en-US" sz="1400" dirty="0">
                <a:latin typeface="Helvetica-Light"/>
                <a:cs typeface="Helvetica-Light"/>
              </a:rPr>
              <a:t>information and add your family members as dependents so you can cover them on your benefits.</a:t>
            </a:r>
            <a:endParaRPr lang="en-US" sz="1400" i="1" dirty="0">
              <a:latin typeface="Helvetica Light" charset="0"/>
              <a:ea typeface="Helvetica Light" charset="0"/>
              <a:cs typeface="Helvetica Light" charset="0"/>
            </a:endParaRPr>
          </a:p>
        </p:txBody>
      </p:sp>
      <p:sp>
        <p:nvSpPr>
          <p:cNvPr id="14" name="TextBox 13"/>
          <p:cNvSpPr txBox="1">
            <a:spLocks noChangeAspect="1"/>
          </p:cNvSpPr>
          <p:nvPr/>
        </p:nvSpPr>
        <p:spPr>
          <a:xfrm>
            <a:off x="420030" y="422970"/>
            <a:ext cx="274320" cy="279341"/>
          </a:xfrm>
          <a:prstGeom prst="ellipse">
            <a:avLst/>
          </a:prstGeom>
          <a:solidFill>
            <a:srgbClr val="0D596D"/>
          </a:solidFill>
        </p:spPr>
        <p:txBody>
          <a:bodyPr wrap="square" lIns="0" tIns="45720" rIns="0" bIns="45720" rtlCol="0" anchor="ctr" anchorCtr="1">
            <a:noAutofit/>
          </a:bodyPr>
          <a:lstStyle/>
          <a:p>
            <a:r>
              <a:rPr lang="en-US" sz="1400" b="1" dirty="0">
                <a:solidFill>
                  <a:schemeClr val="bg1"/>
                </a:solidFill>
                <a:latin typeface="Helvetica" charset="0"/>
                <a:ea typeface="Helvetica" charset="0"/>
                <a:cs typeface="Helvetica" charset="0"/>
              </a:rPr>
              <a:t>3</a:t>
            </a:r>
          </a:p>
        </p:txBody>
      </p:sp>
      <p:pic>
        <p:nvPicPr>
          <p:cNvPr id="11" name="Picture 10">
            <a:extLst>
              <a:ext uri="{FF2B5EF4-FFF2-40B4-BE49-F238E27FC236}">
                <a16:creationId xmlns:a16="http://schemas.microsoft.com/office/drawing/2014/main" id="{DD1E2E3B-AB86-6C40-BF1A-6DCBE906C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953" y="1182369"/>
            <a:ext cx="4100125" cy="5041872"/>
          </a:xfrm>
          <a:prstGeom prst="rect">
            <a:avLst/>
          </a:prstGeom>
          <a:ln>
            <a:solidFill>
              <a:schemeClr val="tx1"/>
            </a:solidFill>
          </a:ln>
        </p:spPr>
      </p:pic>
      <p:pic>
        <p:nvPicPr>
          <p:cNvPr id="12" name="Picture 11">
            <a:extLst>
              <a:ext uri="{FF2B5EF4-FFF2-40B4-BE49-F238E27FC236}">
                <a16:creationId xmlns:a16="http://schemas.microsoft.com/office/drawing/2014/main" id="{60A15518-EEEC-9B46-8ECE-774AB80F7A45}"/>
              </a:ext>
            </a:extLst>
          </p:cNvPr>
          <p:cNvPicPr>
            <a:picLocks noChangeAspect="1"/>
          </p:cNvPicPr>
          <p:nvPr/>
        </p:nvPicPr>
        <p:blipFill>
          <a:blip r:embed="rId3"/>
          <a:stretch>
            <a:fillRect/>
          </a:stretch>
        </p:blipFill>
        <p:spPr>
          <a:xfrm flipV="1">
            <a:off x="2413954" y="1073846"/>
            <a:ext cx="4100124" cy="98362"/>
          </a:xfrm>
          <a:prstGeom prst="rect">
            <a:avLst/>
          </a:prstGeom>
        </p:spPr>
      </p:pic>
    </p:spTree>
    <p:extLst>
      <p:ext uri="{BB962C8B-B14F-4D97-AF65-F5344CB8AC3E}">
        <p14:creationId xmlns:p14="http://schemas.microsoft.com/office/powerpoint/2010/main" val="93479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883451" y="428990"/>
            <a:ext cx="7436484" cy="875945"/>
          </a:xfrm>
          <a:prstGeom prst="rect">
            <a:avLst/>
          </a:prstGeom>
        </p:spPr>
        <p:txBody>
          <a:bodyPr vert="horz" wrap="square" lIns="0" tIns="10160" rIns="0" bIns="0" rtlCol="0">
            <a:spAutoFit/>
          </a:bodyPr>
          <a:lstStyle/>
          <a:p>
            <a:pPr marL="12700" marR="5080">
              <a:lnSpc>
                <a:spcPct val="101200"/>
              </a:lnSpc>
              <a:spcBef>
                <a:spcPts val="80"/>
              </a:spcBef>
            </a:pPr>
            <a:r>
              <a:rPr lang="en-US" sz="1400" b="1" spc="10" dirty="0">
                <a:latin typeface="Helvetica"/>
                <a:cs typeface="Helvetica"/>
              </a:rPr>
              <a:t>View your benefits cart and start shopping</a:t>
            </a:r>
            <a:r>
              <a:rPr lang="en-US" sz="1400" b="1" spc="20" dirty="0">
                <a:latin typeface="Helvetica"/>
                <a:cs typeface="Helvetica"/>
              </a:rPr>
              <a:t>. </a:t>
            </a:r>
            <a:r>
              <a:rPr lang="en-US" sz="1400" spc="5" dirty="0">
                <a:latin typeface="Helvetica-Light"/>
                <a:cs typeface="Helvetica"/>
              </a:rPr>
              <a:t>All your options will be listed in your benefits cart. Scan the cart to see all the benefits available to you. You may already have benefits in your cart if your employer has auto-enrolled you in coverage, or if you’re carrying over  your benefits from last year. When you’re ready, click </a:t>
            </a:r>
            <a:r>
              <a:rPr lang="en-US" sz="1400" i="1" spc="5" dirty="0">
                <a:latin typeface="Helvetica-Light"/>
                <a:cs typeface="Helvetica"/>
              </a:rPr>
              <a:t>Review Options </a:t>
            </a:r>
            <a:r>
              <a:rPr lang="en-US" sz="1400" spc="5" dirty="0">
                <a:latin typeface="Helvetica-Light"/>
                <a:cs typeface="Helvetica"/>
              </a:rPr>
              <a:t>to start shopping.</a:t>
            </a:r>
            <a:endParaRPr lang="en-US" sz="1400" dirty="0">
              <a:latin typeface="Helvetica-LightOblique"/>
              <a:cs typeface="Helvetica-LightOblique"/>
            </a:endParaRPr>
          </a:p>
        </p:txBody>
      </p:sp>
      <p:sp>
        <p:nvSpPr>
          <p:cNvPr id="8" name="object 8"/>
          <p:cNvSpPr/>
          <p:nvPr/>
        </p:nvSpPr>
        <p:spPr>
          <a:xfrm>
            <a:off x="431800" y="419100"/>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0D596D"/>
          </a:solidFill>
        </p:spPr>
        <p:txBody>
          <a:bodyPr wrap="square" lIns="0" tIns="0" rIns="0" bIns="0" rtlCol="0"/>
          <a:lstStyle/>
          <a:p>
            <a:endParaRPr dirty="0"/>
          </a:p>
        </p:txBody>
      </p:sp>
      <p:sp>
        <p:nvSpPr>
          <p:cNvPr id="9" name="object 9"/>
          <p:cNvSpPr txBox="1"/>
          <p:nvPr/>
        </p:nvSpPr>
        <p:spPr>
          <a:xfrm>
            <a:off x="511765" y="439390"/>
            <a:ext cx="124460" cy="228268"/>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FFFFFF"/>
                </a:solidFill>
                <a:latin typeface="Helvetica"/>
                <a:cs typeface="Helvetica"/>
              </a:rPr>
              <a:t>4</a:t>
            </a:r>
            <a:endParaRPr sz="1400" dirty="0">
              <a:latin typeface="Helvetica"/>
              <a:cs typeface="Helvetica"/>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54610">
              <a:lnSpc>
                <a:spcPts val="1185"/>
              </a:lnSpc>
            </a:pPr>
            <a:fld id="{81D60167-4931-47E6-BA6A-407CBD079E47}" type="slidenum">
              <a:rPr dirty="0"/>
              <a:t>5</a:t>
            </a:fld>
            <a:endParaRPr dirty="0"/>
          </a:p>
        </p:txBody>
      </p:sp>
      <p:pic>
        <p:nvPicPr>
          <p:cNvPr id="12" name="Picture 11">
            <a:extLst>
              <a:ext uri="{FF2B5EF4-FFF2-40B4-BE49-F238E27FC236}">
                <a16:creationId xmlns:a16="http://schemas.microsoft.com/office/drawing/2014/main" id="{A2750D62-7F63-5543-96ED-5E0010E95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392" y="1615578"/>
            <a:ext cx="4778844" cy="4653142"/>
          </a:xfrm>
          <a:prstGeom prst="rect">
            <a:avLst/>
          </a:prstGeom>
          <a:ln>
            <a:solidFill>
              <a:schemeClr val="tx1"/>
            </a:solidFill>
          </a:ln>
        </p:spPr>
      </p:pic>
      <p:pic>
        <p:nvPicPr>
          <p:cNvPr id="15" name="Picture 14">
            <a:extLst>
              <a:ext uri="{FF2B5EF4-FFF2-40B4-BE49-F238E27FC236}">
                <a16:creationId xmlns:a16="http://schemas.microsoft.com/office/drawing/2014/main" id="{72848ADE-8C69-B549-9B6D-41B44C721DAE}"/>
              </a:ext>
            </a:extLst>
          </p:cNvPr>
          <p:cNvPicPr>
            <a:picLocks noChangeAspect="1"/>
          </p:cNvPicPr>
          <p:nvPr/>
        </p:nvPicPr>
        <p:blipFill>
          <a:blip r:embed="rId3"/>
          <a:stretch>
            <a:fillRect/>
          </a:stretch>
        </p:blipFill>
        <p:spPr>
          <a:xfrm flipV="1">
            <a:off x="2044764" y="1490774"/>
            <a:ext cx="4778839" cy="114644"/>
          </a:xfrm>
          <a:prstGeom prst="rect">
            <a:avLst/>
          </a:prstGeom>
        </p:spPr>
      </p:pic>
    </p:spTree>
    <p:extLst>
      <p:ext uri="{BB962C8B-B14F-4D97-AF65-F5344CB8AC3E}">
        <p14:creationId xmlns:p14="http://schemas.microsoft.com/office/powerpoint/2010/main" val="213883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883451" y="428990"/>
            <a:ext cx="7436484" cy="658322"/>
          </a:xfrm>
          <a:prstGeom prst="rect">
            <a:avLst/>
          </a:prstGeom>
        </p:spPr>
        <p:txBody>
          <a:bodyPr vert="horz" wrap="square" lIns="0" tIns="10160" rIns="0" bIns="0" rtlCol="0">
            <a:spAutoFit/>
          </a:bodyPr>
          <a:lstStyle/>
          <a:p>
            <a:pPr marL="12700" marR="5080">
              <a:lnSpc>
                <a:spcPct val="101200"/>
              </a:lnSpc>
              <a:spcBef>
                <a:spcPts val="80"/>
              </a:spcBef>
            </a:pPr>
            <a:r>
              <a:rPr lang="en-US" sz="1400" b="1" spc="10" dirty="0">
                <a:latin typeface="Helvetica"/>
                <a:cs typeface="Helvetica"/>
              </a:rPr>
              <a:t>Make a decision about the benefit</a:t>
            </a:r>
            <a:r>
              <a:rPr sz="1400" b="1" spc="20" dirty="0">
                <a:latin typeface="Helvetica"/>
                <a:cs typeface="Helvetica"/>
              </a:rPr>
              <a:t>. </a:t>
            </a:r>
            <a:r>
              <a:rPr lang="en-US" sz="1400" spc="5" dirty="0">
                <a:latin typeface="Helvetica-Light"/>
              </a:rPr>
              <a:t>Review the plans available to you for this type of benefit. For medical, dental, and vision plans, if there are multiple plan options, you can compare plans in a side by side view.</a:t>
            </a:r>
            <a:endParaRPr sz="1400" dirty="0">
              <a:latin typeface="Helvetica" pitchFamily="2" charset="0"/>
              <a:cs typeface="Helvetica-LightOblique"/>
            </a:endParaRPr>
          </a:p>
        </p:txBody>
      </p:sp>
      <p:sp>
        <p:nvSpPr>
          <p:cNvPr id="8" name="object 8"/>
          <p:cNvSpPr/>
          <p:nvPr/>
        </p:nvSpPr>
        <p:spPr>
          <a:xfrm>
            <a:off x="431800" y="419100"/>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0D596D"/>
          </a:solidFill>
        </p:spPr>
        <p:txBody>
          <a:bodyPr wrap="square" lIns="0" tIns="0" rIns="0" bIns="0" rtlCol="0"/>
          <a:lstStyle/>
          <a:p>
            <a:endParaRPr dirty="0"/>
          </a:p>
        </p:txBody>
      </p:sp>
      <p:sp>
        <p:nvSpPr>
          <p:cNvPr id="9" name="object 9"/>
          <p:cNvSpPr txBox="1"/>
          <p:nvPr/>
        </p:nvSpPr>
        <p:spPr>
          <a:xfrm>
            <a:off x="511765" y="439390"/>
            <a:ext cx="124460" cy="228268"/>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FFFFFF"/>
                </a:solidFill>
                <a:latin typeface="Helvetica"/>
                <a:cs typeface="Helvetica"/>
              </a:rPr>
              <a:t>5</a:t>
            </a:r>
            <a:endParaRPr sz="1400" dirty="0">
              <a:latin typeface="Helvetica"/>
              <a:cs typeface="Helvetica"/>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54610">
              <a:lnSpc>
                <a:spcPts val="1185"/>
              </a:lnSpc>
            </a:pPr>
            <a:fld id="{81D60167-4931-47E6-BA6A-407CBD079E47}" type="slidenum">
              <a:rPr dirty="0"/>
              <a:t>6</a:t>
            </a:fld>
            <a:endParaRPr dirty="0"/>
          </a:p>
        </p:txBody>
      </p:sp>
      <p:pic>
        <p:nvPicPr>
          <p:cNvPr id="12" name="Picture 11">
            <a:extLst>
              <a:ext uri="{FF2B5EF4-FFF2-40B4-BE49-F238E27FC236}">
                <a16:creationId xmlns:a16="http://schemas.microsoft.com/office/drawing/2014/main" id="{DDC91DB0-EE6E-D243-97AD-3621F67EB41A}"/>
              </a:ext>
            </a:extLst>
          </p:cNvPr>
          <p:cNvPicPr>
            <a:picLocks noChangeAspect="1"/>
          </p:cNvPicPr>
          <p:nvPr/>
        </p:nvPicPr>
        <p:blipFill>
          <a:blip r:embed="rId2"/>
          <a:stretch>
            <a:fillRect/>
          </a:stretch>
        </p:blipFill>
        <p:spPr>
          <a:xfrm flipV="1">
            <a:off x="1193827" y="1338184"/>
            <a:ext cx="6670169" cy="160017"/>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494CC110-0005-7E4D-B39A-CF3F15047EB6}"/>
              </a:ext>
            </a:extLst>
          </p:cNvPr>
          <p:cNvPicPr>
            <a:picLocks noChangeAspect="1"/>
          </p:cNvPicPr>
          <p:nvPr/>
        </p:nvPicPr>
        <p:blipFill>
          <a:blip r:embed="rId3"/>
          <a:stretch>
            <a:fillRect/>
          </a:stretch>
        </p:blipFill>
        <p:spPr>
          <a:xfrm>
            <a:off x="1193833" y="1488259"/>
            <a:ext cx="6670163" cy="4668594"/>
          </a:xfrm>
          <a:prstGeom prst="rect">
            <a:avLst/>
          </a:prstGeom>
        </p:spPr>
      </p:pic>
    </p:spTree>
    <p:extLst>
      <p:ext uri="{BB962C8B-B14F-4D97-AF65-F5344CB8AC3E}">
        <p14:creationId xmlns:p14="http://schemas.microsoft.com/office/powerpoint/2010/main" val="44732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926743" y="439420"/>
            <a:ext cx="7364730" cy="875240"/>
          </a:xfrm>
          <a:prstGeom prst="rect">
            <a:avLst/>
          </a:prstGeom>
        </p:spPr>
        <p:txBody>
          <a:bodyPr vert="horz" wrap="square" lIns="0" tIns="13335" rIns="0" bIns="0" rtlCol="0">
            <a:spAutoFit/>
          </a:bodyPr>
          <a:lstStyle/>
          <a:p>
            <a:pPr marL="12700" marR="5080">
              <a:lnSpc>
                <a:spcPct val="99700"/>
              </a:lnSpc>
              <a:spcBef>
                <a:spcPts val="105"/>
              </a:spcBef>
            </a:pPr>
            <a:r>
              <a:rPr lang="en-US" sz="1400" b="1" spc="5" dirty="0">
                <a:latin typeface="Helvetica"/>
                <a:cs typeface="Helvetica"/>
              </a:rPr>
              <a:t>Select</a:t>
            </a:r>
            <a:r>
              <a:rPr lang="en-US" sz="1400" b="1" spc="-60" dirty="0">
                <a:latin typeface="Helvetica"/>
                <a:cs typeface="Helvetica"/>
              </a:rPr>
              <a:t> </a:t>
            </a:r>
            <a:r>
              <a:rPr lang="en-US" sz="1400" b="1" spc="25" dirty="0">
                <a:latin typeface="Helvetica"/>
                <a:cs typeface="Helvetica"/>
              </a:rPr>
              <a:t>your coverage for each plan</a:t>
            </a:r>
            <a:r>
              <a:rPr lang="en-US" sz="1400" b="1" spc="15" dirty="0">
                <a:latin typeface="Helvetica"/>
                <a:cs typeface="Helvetica"/>
              </a:rPr>
              <a:t>.</a:t>
            </a:r>
            <a:r>
              <a:rPr lang="en-US" sz="1400" b="1" spc="-180" dirty="0">
                <a:latin typeface="Helvetica"/>
                <a:cs typeface="Helvetica"/>
              </a:rPr>
              <a:t> </a:t>
            </a:r>
            <a:r>
              <a:rPr lang="en-US" sz="1400" spc="5" dirty="0">
                <a:latin typeface="Helvetica-Light"/>
              </a:rPr>
              <a:t>Select which family members you’d like to cover for each plan, and (if applicable) the amount of coverage. You’ll notice that the cost will change depending on the dependents you cover and your coverage amount. When you’re confident in your choice, add the plan to your cart and navigate to the next benefit!</a:t>
            </a:r>
          </a:p>
        </p:txBody>
      </p:sp>
      <p:sp>
        <p:nvSpPr>
          <p:cNvPr id="8" name="object 8"/>
          <p:cNvSpPr/>
          <p:nvPr/>
        </p:nvSpPr>
        <p:spPr>
          <a:xfrm>
            <a:off x="444500" y="431800"/>
            <a:ext cx="266700" cy="279400"/>
          </a:xfrm>
          <a:custGeom>
            <a:avLst/>
            <a:gdLst/>
            <a:ahLst/>
            <a:cxnLst/>
            <a:rect l="l" t="t" r="r" b="b"/>
            <a:pathLst>
              <a:path w="266700" h="279400">
                <a:moveTo>
                  <a:pt x="133350" y="0"/>
                </a:moveTo>
                <a:lnTo>
                  <a:pt x="91201" y="7122"/>
                </a:lnTo>
                <a:lnTo>
                  <a:pt x="54595" y="26954"/>
                </a:lnTo>
                <a:lnTo>
                  <a:pt x="25728" y="57195"/>
                </a:lnTo>
                <a:lnTo>
                  <a:pt x="6798" y="95544"/>
                </a:lnTo>
                <a:lnTo>
                  <a:pt x="0" y="139700"/>
                </a:lnTo>
                <a:lnTo>
                  <a:pt x="6798" y="183855"/>
                </a:lnTo>
                <a:lnTo>
                  <a:pt x="25728" y="222204"/>
                </a:lnTo>
                <a:lnTo>
                  <a:pt x="54595" y="252445"/>
                </a:lnTo>
                <a:lnTo>
                  <a:pt x="91201" y="272277"/>
                </a:lnTo>
                <a:lnTo>
                  <a:pt x="133350" y="279400"/>
                </a:lnTo>
                <a:lnTo>
                  <a:pt x="175498" y="272277"/>
                </a:lnTo>
                <a:lnTo>
                  <a:pt x="212104" y="252445"/>
                </a:lnTo>
                <a:lnTo>
                  <a:pt x="240971" y="222204"/>
                </a:lnTo>
                <a:lnTo>
                  <a:pt x="259901" y="183855"/>
                </a:lnTo>
                <a:lnTo>
                  <a:pt x="266700" y="139700"/>
                </a:lnTo>
                <a:lnTo>
                  <a:pt x="259901" y="95544"/>
                </a:lnTo>
                <a:lnTo>
                  <a:pt x="240971" y="57195"/>
                </a:lnTo>
                <a:lnTo>
                  <a:pt x="212104" y="26954"/>
                </a:lnTo>
                <a:lnTo>
                  <a:pt x="175498" y="7122"/>
                </a:lnTo>
                <a:lnTo>
                  <a:pt x="133350" y="0"/>
                </a:lnTo>
                <a:close/>
              </a:path>
            </a:pathLst>
          </a:custGeom>
          <a:solidFill>
            <a:srgbClr val="0D596D"/>
          </a:solidFill>
        </p:spPr>
        <p:txBody>
          <a:bodyPr wrap="square" lIns="0" tIns="0" rIns="0" bIns="0" rtlCol="0"/>
          <a:lstStyle/>
          <a:p>
            <a:endParaRPr dirty="0"/>
          </a:p>
        </p:txBody>
      </p:sp>
      <p:sp>
        <p:nvSpPr>
          <p:cNvPr id="9" name="object 9"/>
          <p:cNvSpPr txBox="1"/>
          <p:nvPr/>
        </p:nvSpPr>
        <p:spPr>
          <a:xfrm>
            <a:off x="514159" y="451970"/>
            <a:ext cx="124460" cy="228268"/>
          </a:xfrm>
          <a:prstGeom prst="rect">
            <a:avLst/>
          </a:prstGeom>
        </p:spPr>
        <p:txBody>
          <a:bodyPr vert="horz" wrap="square" lIns="0" tIns="12700" rIns="0" bIns="0" rtlCol="0">
            <a:spAutoFit/>
          </a:bodyPr>
          <a:lstStyle/>
          <a:p>
            <a:pPr marL="12700" algn="just">
              <a:lnSpc>
                <a:spcPct val="100000"/>
              </a:lnSpc>
              <a:spcBef>
                <a:spcPts val="100"/>
              </a:spcBef>
            </a:pPr>
            <a:r>
              <a:rPr lang="en-US" sz="1400" b="1" dirty="0">
                <a:solidFill>
                  <a:srgbClr val="FFFFFF"/>
                </a:solidFill>
                <a:latin typeface="Helvetica"/>
                <a:cs typeface="Helvetica"/>
              </a:rPr>
              <a:t>6</a:t>
            </a:r>
            <a:endParaRPr sz="1400" dirty="0">
              <a:latin typeface="Helvetica"/>
              <a:cs typeface="Helvetica"/>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54610">
              <a:lnSpc>
                <a:spcPts val="1185"/>
              </a:lnSpc>
            </a:pPr>
            <a:fld id="{81D60167-4931-47E6-BA6A-407CBD079E47}" type="slidenum">
              <a:rPr dirty="0"/>
              <a:t>7</a:t>
            </a:fld>
            <a:endParaRPr dirty="0"/>
          </a:p>
        </p:txBody>
      </p:sp>
      <p:pic>
        <p:nvPicPr>
          <p:cNvPr id="11" name="Picture 10">
            <a:extLst>
              <a:ext uri="{FF2B5EF4-FFF2-40B4-BE49-F238E27FC236}">
                <a16:creationId xmlns:a16="http://schemas.microsoft.com/office/drawing/2014/main" id="{4E2166F2-9681-CB4C-9E6A-A77A824396F3}"/>
              </a:ext>
            </a:extLst>
          </p:cNvPr>
          <p:cNvPicPr>
            <a:picLocks noChangeAspect="1"/>
          </p:cNvPicPr>
          <p:nvPr/>
        </p:nvPicPr>
        <p:blipFill>
          <a:blip r:embed="rId2"/>
          <a:stretch>
            <a:fillRect/>
          </a:stretch>
        </p:blipFill>
        <p:spPr>
          <a:xfrm flipV="1">
            <a:off x="1669944" y="1447800"/>
            <a:ext cx="5264256" cy="126289"/>
          </a:xfrm>
          <a:prstGeom prst="rect">
            <a:avLst/>
          </a:prstGeom>
        </p:spPr>
      </p:pic>
      <p:pic>
        <p:nvPicPr>
          <p:cNvPr id="13" name="Picture 12">
            <a:extLst>
              <a:ext uri="{FF2B5EF4-FFF2-40B4-BE49-F238E27FC236}">
                <a16:creationId xmlns:a16="http://schemas.microsoft.com/office/drawing/2014/main" id="{D2B1A058-D957-6B40-9110-9A4D75F0DCCE}"/>
              </a:ext>
            </a:extLst>
          </p:cNvPr>
          <p:cNvPicPr>
            <a:picLocks noChangeAspect="1"/>
          </p:cNvPicPr>
          <p:nvPr/>
        </p:nvPicPr>
        <p:blipFill>
          <a:blip r:embed="rId3"/>
          <a:stretch>
            <a:fillRect/>
          </a:stretch>
        </p:blipFill>
        <p:spPr>
          <a:xfrm>
            <a:off x="1671779" y="1567774"/>
            <a:ext cx="5257793" cy="4522740"/>
          </a:xfrm>
          <a:prstGeom prst="rect">
            <a:avLst/>
          </a:prstGeom>
        </p:spPr>
      </p:pic>
    </p:spTree>
    <p:extLst>
      <p:ext uri="{BB962C8B-B14F-4D97-AF65-F5344CB8AC3E}">
        <p14:creationId xmlns:p14="http://schemas.microsoft.com/office/powerpoint/2010/main" val="201507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926743" y="439420"/>
            <a:ext cx="7364730" cy="659796"/>
          </a:xfrm>
          <a:prstGeom prst="rect">
            <a:avLst/>
          </a:prstGeom>
        </p:spPr>
        <p:txBody>
          <a:bodyPr vert="horz" wrap="square" lIns="0" tIns="13335" rIns="0" bIns="0" rtlCol="0">
            <a:spAutoFit/>
          </a:bodyPr>
          <a:lstStyle/>
          <a:p>
            <a:pPr marL="12700" marR="5080">
              <a:lnSpc>
                <a:spcPct val="99700"/>
              </a:lnSpc>
              <a:spcBef>
                <a:spcPts val="105"/>
              </a:spcBef>
            </a:pPr>
            <a:r>
              <a:rPr lang="en-US" sz="1400" b="1" spc="5" dirty="0">
                <a:latin typeface="Helvetica"/>
                <a:cs typeface="Helvetica"/>
              </a:rPr>
              <a:t>Return to cart and proceed to checkout</a:t>
            </a:r>
            <a:r>
              <a:rPr sz="1400" b="1" spc="15" dirty="0">
                <a:latin typeface="Helvetica"/>
                <a:cs typeface="Helvetica"/>
              </a:rPr>
              <a:t>.</a:t>
            </a:r>
            <a:r>
              <a:rPr lang="en-US" sz="1400" b="1" spc="15" dirty="0">
                <a:latin typeface="Helvetica"/>
                <a:cs typeface="Helvetica"/>
              </a:rPr>
              <a:t> </a:t>
            </a:r>
            <a:r>
              <a:rPr lang="en-US" sz="1400" spc="5" dirty="0">
                <a:latin typeface="Helvetica-Light"/>
              </a:rPr>
              <a:t>Use your cart to make sure you’ve considered all the benefits available to you and your recurring cost per pay period. When you’re ready, proceed to checkout where you’ll review your selections.</a:t>
            </a:r>
            <a:r>
              <a:rPr sz="1400" spc="5" dirty="0">
                <a:latin typeface="Helvetica-Light"/>
              </a:rPr>
              <a:t> </a:t>
            </a:r>
          </a:p>
        </p:txBody>
      </p:sp>
      <p:sp>
        <p:nvSpPr>
          <p:cNvPr id="8" name="object 8"/>
          <p:cNvSpPr/>
          <p:nvPr/>
        </p:nvSpPr>
        <p:spPr>
          <a:xfrm>
            <a:off x="444500" y="431800"/>
            <a:ext cx="266700" cy="279400"/>
          </a:xfrm>
          <a:custGeom>
            <a:avLst/>
            <a:gdLst/>
            <a:ahLst/>
            <a:cxnLst/>
            <a:rect l="l" t="t" r="r" b="b"/>
            <a:pathLst>
              <a:path w="266700" h="279400">
                <a:moveTo>
                  <a:pt x="133350" y="0"/>
                </a:moveTo>
                <a:lnTo>
                  <a:pt x="91201" y="7122"/>
                </a:lnTo>
                <a:lnTo>
                  <a:pt x="54595" y="26954"/>
                </a:lnTo>
                <a:lnTo>
                  <a:pt x="25728" y="57195"/>
                </a:lnTo>
                <a:lnTo>
                  <a:pt x="6798" y="95544"/>
                </a:lnTo>
                <a:lnTo>
                  <a:pt x="0" y="139700"/>
                </a:lnTo>
                <a:lnTo>
                  <a:pt x="6798" y="183855"/>
                </a:lnTo>
                <a:lnTo>
                  <a:pt x="25728" y="222204"/>
                </a:lnTo>
                <a:lnTo>
                  <a:pt x="54595" y="252445"/>
                </a:lnTo>
                <a:lnTo>
                  <a:pt x="91201" y="272277"/>
                </a:lnTo>
                <a:lnTo>
                  <a:pt x="133350" y="279400"/>
                </a:lnTo>
                <a:lnTo>
                  <a:pt x="175498" y="272277"/>
                </a:lnTo>
                <a:lnTo>
                  <a:pt x="212104" y="252445"/>
                </a:lnTo>
                <a:lnTo>
                  <a:pt x="240971" y="222204"/>
                </a:lnTo>
                <a:lnTo>
                  <a:pt x="259901" y="183855"/>
                </a:lnTo>
                <a:lnTo>
                  <a:pt x="266700" y="139700"/>
                </a:lnTo>
                <a:lnTo>
                  <a:pt x="259901" y="95544"/>
                </a:lnTo>
                <a:lnTo>
                  <a:pt x="240971" y="57195"/>
                </a:lnTo>
                <a:lnTo>
                  <a:pt x="212104" y="26954"/>
                </a:lnTo>
                <a:lnTo>
                  <a:pt x="175498" y="7122"/>
                </a:lnTo>
                <a:lnTo>
                  <a:pt x="133350" y="0"/>
                </a:lnTo>
                <a:close/>
              </a:path>
            </a:pathLst>
          </a:custGeom>
          <a:solidFill>
            <a:srgbClr val="0D596D"/>
          </a:solidFill>
        </p:spPr>
        <p:txBody>
          <a:bodyPr wrap="square" lIns="0" tIns="0" rIns="0" bIns="0" rtlCol="0"/>
          <a:lstStyle/>
          <a:p>
            <a:endParaRPr dirty="0"/>
          </a:p>
        </p:txBody>
      </p:sp>
      <p:sp>
        <p:nvSpPr>
          <p:cNvPr id="9" name="object 9"/>
          <p:cNvSpPr txBox="1"/>
          <p:nvPr/>
        </p:nvSpPr>
        <p:spPr>
          <a:xfrm>
            <a:off x="514159" y="451970"/>
            <a:ext cx="124460" cy="228268"/>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FFFFFF"/>
                </a:solidFill>
                <a:latin typeface="Helvetica"/>
                <a:cs typeface="Helvetica"/>
              </a:rPr>
              <a:t>7</a:t>
            </a:r>
            <a:endParaRPr sz="1400" dirty="0">
              <a:latin typeface="Helvetica"/>
              <a:cs typeface="Helvetica"/>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54610">
              <a:lnSpc>
                <a:spcPts val="1185"/>
              </a:lnSpc>
            </a:pPr>
            <a:fld id="{81D60167-4931-47E6-BA6A-407CBD079E47}" type="slidenum">
              <a:rPr dirty="0"/>
              <a:t>8</a:t>
            </a:fld>
            <a:endParaRPr dirty="0"/>
          </a:p>
        </p:txBody>
      </p:sp>
      <p:pic>
        <p:nvPicPr>
          <p:cNvPr id="13" name="Picture 12">
            <a:extLst>
              <a:ext uri="{FF2B5EF4-FFF2-40B4-BE49-F238E27FC236}">
                <a16:creationId xmlns:a16="http://schemas.microsoft.com/office/drawing/2014/main" id="{98907261-61C8-B14F-8A2C-48D9C2AA4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58802"/>
            <a:ext cx="4627017" cy="4548416"/>
          </a:xfrm>
          <a:prstGeom prst="rect">
            <a:avLst/>
          </a:prstGeom>
          <a:ln>
            <a:solidFill>
              <a:schemeClr val="tx1"/>
            </a:solidFill>
          </a:ln>
        </p:spPr>
      </p:pic>
      <p:pic>
        <p:nvPicPr>
          <p:cNvPr id="16" name="Picture 15">
            <a:extLst>
              <a:ext uri="{FF2B5EF4-FFF2-40B4-BE49-F238E27FC236}">
                <a16:creationId xmlns:a16="http://schemas.microsoft.com/office/drawing/2014/main" id="{0C17F87E-8C2C-C647-96C7-7906307A5FE2}"/>
              </a:ext>
            </a:extLst>
          </p:cNvPr>
          <p:cNvPicPr>
            <a:picLocks noChangeAspect="1"/>
          </p:cNvPicPr>
          <p:nvPr/>
        </p:nvPicPr>
        <p:blipFill>
          <a:blip r:embed="rId3"/>
          <a:stretch>
            <a:fillRect/>
          </a:stretch>
        </p:blipFill>
        <p:spPr>
          <a:xfrm flipV="1">
            <a:off x="2286000" y="1447800"/>
            <a:ext cx="4627016" cy="111002"/>
          </a:xfrm>
          <a:prstGeom prst="rect">
            <a:avLst/>
          </a:prstGeom>
        </p:spPr>
      </p:pic>
    </p:spTree>
    <p:extLst>
      <p:ext uri="{BB962C8B-B14F-4D97-AF65-F5344CB8AC3E}">
        <p14:creationId xmlns:p14="http://schemas.microsoft.com/office/powerpoint/2010/main" val="419136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837680"/>
            <a:ext cx="9144000" cy="0"/>
          </a:xfrm>
          <a:custGeom>
            <a:avLst/>
            <a:gdLst/>
            <a:ahLst/>
            <a:cxnLst/>
            <a:rect l="l" t="t" r="r" b="b"/>
            <a:pathLst>
              <a:path w="9144000">
                <a:moveTo>
                  <a:pt x="0" y="0"/>
                </a:moveTo>
                <a:lnTo>
                  <a:pt x="9144000" y="0"/>
                </a:lnTo>
              </a:path>
            </a:pathLst>
          </a:custGeom>
          <a:ln w="40640">
            <a:solidFill>
              <a:srgbClr val="083C4A"/>
            </a:solidFill>
          </a:ln>
        </p:spPr>
        <p:txBody>
          <a:bodyPr wrap="square" lIns="0" tIns="0" rIns="0" bIns="0" rtlCol="0"/>
          <a:lstStyle/>
          <a:p>
            <a:endParaRPr/>
          </a:p>
        </p:txBody>
      </p:sp>
      <p:sp>
        <p:nvSpPr>
          <p:cNvPr id="4" name="object 4"/>
          <p:cNvSpPr/>
          <p:nvPr/>
        </p:nvSpPr>
        <p:spPr>
          <a:xfrm>
            <a:off x="20434" y="40640"/>
            <a:ext cx="0" cy="6776720"/>
          </a:xfrm>
          <a:custGeom>
            <a:avLst/>
            <a:gdLst/>
            <a:ahLst/>
            <a:cxnLst/>
            <a:rect l="l" t="t" r="r" b="b"/>
            <a:pathLst>
              <a:path h="6776720">
                <a:moveTo>
                  <a:pt x="0" y="0"/>
                </a:moveTo>
                <a:lnTo>
                  <a:pt x="0" y="6776720"/>
                </a:lnTo>
              </a:path>
            </a:pathLst>
          </a:custGeom>
          <a:ln w="40869">
            <a:solidFill>
              <a:srgbClr val="083C4A"/>
            </a:solidFill>
          </a:ln>
        </p:spPr>
        <p:txBody>
          <a:bodyPr wrap="square" lIns="0" tIns="0" rIns="0" bIns="0" rtlCol="0"/>
          <a:lstStyle/>
          <a:p>
            <a:endParaRPr/>
          </a:p>
        </p:txBody>
      </p:sp>
      <p:sp>
        <p:nvSpPr>
          <p:cNvPr id="5" name="object 5"/>
          <p:cNvSpPr/>
          <p:nvPr/>
        </p:nvSpPr>
        <p:spPr>
          <a:xfrm>
            <a:off x="0" y="20320"/>
            <a:ext cx="9144000" cy="0"/>
          </a:xfrm>
          <a:custGeom>
            <a:avLst/>
            <a:gdLst/>
            <a:ahLst/>
            <a:cxnLst/>
            <a:rect l="l" t="t" r="r" b="b"/>
            <a:pathLst>
              <a:path w="9144000">
                <a:moveTo>
                  <a:pt x="0" y="0"/>
                </a:moveTo>
                <a:lnTo>
                  <a:pt x="9144000" y="0"/>
                </a:lnTo>
              </a:path>
            </a:pathLst>
          </a:custGeom>
          <a:ln w="40639">
            <a:solidFill>
              <a:srgbClr val="083C4A"/>
            </a:solidFill>
          </a:ln>
        </p:spPr>
        <p:txBody>
          <a:bodyPr wrap="square" lIns="0" tIns="0" rIns="0" bIns="0" rtlCol="0"/>
          <a:lstStyle/>
          <a:p>
            <a:endParaRPr/>
          </a:p>
        </p:txBody>
      </p:sp>
      <p:sp>
        <p:nvSpPr>
          <p:cNvPr id="6" name="object 6"/>
          <p:cNvSpPr/>
          <p:nvPr/>
        </p:nvSpPr>
        <p:spPr>
          <a:xfrm>
            <a:off x="9123564" y="40869"/>
            <a:ext cx="0" cy="6776720"/>
          </a:xfrm>
          <a:custGeom>
            <a:avLst/>
            <a:gdLst/>
            <a:ahLst/>
            <a:cxnLst/>
            <a:rect l="l" t="t" r="r" b="b"/>
            <a:pathLst>
              <a:path h="6776720">
                <a:moveTo>
                  <a:pt x="0" y="0"/>
                </a:moveTo>
                <a:lnTo>
                  <a:pt x="0" y="6776260"/>
                </a:lnTo>
              </a:path>
            </a:pathLst>
          </a:custGeom>
          <a:ln w="40869">
            <a:solidFill>
              <a:srgbClr val="083C4A"/>
            </a:solidFill>
          </a:ln>
        </p:spPr>
        <p:txBody>
          <a:bodyPr wrap="square" lIns="0" tIns="0" rIns="0" bIns="0" rtlCol="0"/>
          <a:lstStyle/>
          <a:p>
            <a:endParaRPr/>
          </a:p>
        </p:txBody>
      </p:sp>
      <p:sp>
        <p:nvSpPr>
          <p:cNvPr id="7" name="object 7"/>
          <p:cNvSpPr txBox="1"/>
          <p:nvPr/>
        </p:nvSpPr>
        <p:spPr>
          <a:xfrm>
            <a:off x="902589" y="418271"/>
            <a:ext cx="7723577" cy="1090042"/>
          </a:xfrm>
          <a:prstGeom prst="rect">
            <a:avLst/>
          </a:prstGeom>
        </p:spPr>
        <p:txBody>
          <a:bodyPr vert="horz" wrap="square" lIns="0" tIns="12700" rIns="0" bIns="0" rtlCol="0">
            <a:spAutoFit/>
          </a:bodyPr>
          <a:lstStyle/>
          <a:p>
            <a:r>
              <a:rPr lang="en-US" sz="1400" b="1" dirty="0">
                <a:latin typeface="Helvetica"/>
                <a:ea typeface="Helvetica Light" charset="0"/>
                <a:cs typeface="Helvetica"/>
              </a:rPr>
              <a:t>Review your benefit selections and, if applicable, add beneficiary information</a:t>
            </a:r>
            <a:r>
              <a:rPr lang="en-US" sz="1400" b="1" dirty="0">
                <a:latin typeface="Helvetica Light" charset="0"/>
                <a:ea typeface="Helvetica Light" charset="0"/>
                <a:cs typeface="Helvetica Light" charset="0"/>
              </a:rPr>
              <a:t>. </a:t>
            </a:r>
            <a:r>
              <a:rPr lang="en-US" sz="1400" dirty="0">
                <a:latin typeface="Helvetica Light" charset="0"/>
                <a:ea typeface="Helvetica Light" charset="0"/>
                <a:cs typeface="Helvetica Light" charset="0"/>
              </a:rPr>
              <a:t>If your employer offers a plan that requires beneficiary information, the </a:t>
            </a:r>
            <a:r>
              <a:rPr lang="en-US" sz="1400" i="1" dirty="0">
                <a:latin typeface="Helvetica Light" charset="0"/>
                <a:ea typeface="Helvetica Light" charset="0"/>
                <a:cs typeface="Helvetica Light" charset="0"/>
              </a:rPr>
              <a:t>Update My Beneficiaries </a:t>
            </a:r>
            <a:r>
              <a:rPr lang="en-US" sz="1400" dirty="0">
                <a:latin typeface="Helvetica Light" charset="0"/>
                <a:ea typeface="Helvetica Light" charset="0"/>
                <a:cs typeface="Helvetica Light" charset="0"/>
              </a:rPr>
              <a:t>button will appear at the bottom of your summary screen. You’ll need to add beneficiaries before you can submit your enrollment. Beneficiaries are the individuals or entities who should receive money from the benefit if you pass away. </a:t>
            </a:r>
            <a:endParaRPr lang="en-US" sz="1400" b="1" dirty="0">
              <a:latin typeface="Helvetica Light" charset="0"/>
              <a:ea typeface="Helvetica Light" charset="0"/>
              <a:cs typeface="Helvetica Light" charset="0"/>
            </a:endParaRPr>
          </a:p>
        </p:txBody>
      </p:sp>
      <p:sp>
        <p:nvSpPr>
          <p:cNvPr id="8" name="object 8"/>
          <p:cNvSpPr/>
          <p:nvPr/>
        </p:nvSpPr>
        <p:spPr>
          <a:xfrm>
            <a:off x="419100" y="419100"/>
            <a:ext cx="317500" cy="317500"/>
          </a:xfrm>
          <a:custGeom>
            <a:avLst/>
            <a:gdLst/>
            <a:ahLst/>
            <a:cxnLst/>
            <a:rect l="l" t="t" r="r" b="b"/>
            <a:pathLst>
              <a:path w="317500" h="317500">
                <a:moveTo>
                  <a:pt x="158750" y="0"/>
                </a:moveTo>
                <a:lnTo>
                  <a:pt x="108572" y="8093"/>
                </a:lnTo>
                <a:lnTo>
                  <a:pt x="64994" y="30629"/>
                </a:lnTo>
                <a:lnTo>
                  <a:pt x="30629" y="64994"/>
                </a:lnTo>
                <a:lnTo>
                  <a:pt x="8093" y="108572"/>
                </a:lnTo>
                <a:lnTo>
                  <a:pt x="0" y="158750"/>
                </a:lnTo>
                <a:lnTo>
                  <a:pt x="8093" y="208927"/>
                </a:lnTo>
                <a:lnTo>
                  <a:pt x="30629" y="252505"/>
                </a:lnTo>
                <a:lnTo>
                  <a:pt x="64994" y="286870"/>
                </a:lnTo>
                <a:lnTo>
                  <a:pt x="108572" y="309406"/>
                </a:lnTo>
                <a:lnTo>
                  <a:pt x="158750" y="317500"/>
                </a:lnTo>
                <a:lnTo>
                  <a:pt x="208927" y="309406"/>
                </a:lnTo>
                <a:lnTo>
                  <a:pt x="252505" y="286870"/>
                </a:lnTo>
                <a:lnTo>
                  <a:pt x="286870" y="252505"/>
                </a:lnTo>
                <a:lnTo>
                  <a:pt x="309406" y="208927"/>
                </a:lnTo>
                <a:lnTo>
                  <a:pt x="317500" y="158750"/>
                </a:lnTo>
                <a:lnTo>
                  <a:pt x="309406" y="108572"/>
                </a:lnTo>
                <a:lnTo>
                  <a:pt x="286870" y="64994"/>
                </a:lnTo>
                <a:lnTo>
                  <a:pt x="252505" y="30629"/>
                </a:lnTo>
                <a:lnTo>
                  <a:pt x="208927" y="8093"/>
                </a:lnTo>
                <a:lnTo>
                  <a:pt x="158750" y="0"/>
                </a:lnTo>
                <a:close/>
              </a:path>
            </a:pathLst>
          </a:custGeom>
          <a:solidFill>
            <a:srgbClr val="0D596D"/>
          </a:solidFill>
        </p:spPr>
        <p:txBody>
          <a:bodyPr wrap="square" lIns="0" tIns="0" rIns="0" bIns="0" rtlCol="0"/>
          <a:lstStyle/>
          <a:p>
            <a:endParaRPr/>
          </a:p>
        </p:txBody>
      </p:sp>
      <p:sp>
        <p:nvSpPr>
          <p:cNvPr id="9" name="object 9"/>
          <p:cNvSpPr txBox="1"/>
          <p:nvPr/>
        </p:nvSpPr>
        <p:spPr>
          <a:xfrm>
            <a:off x="517825" y="458795"/>
            <a:ext cx="124460" cy="228268"/>
          </a:xfrm>
          <a:prstGeom prst="rect">
            <a:avLst/>
          </a:prstGeom>
        </p:spPr>
        <p:txBody>
          <a:bodyPr vert="horz" wrap="square" lIns="0" tIns="12700" rIns="0" bIns="0" rtlCol="0">
            <a:spAutoFit/>
          </a:bodyPr>
          <a:lstStyle/>
          <a:p>
            <a:pPr marL="12700">
              <a:lnSpc>
                <a:spcPct val="100000"/>
              </a:lnSpc>
              <a:spcBef>
                <a:spcPts val="100"/>
              </a:spcBef>
            </a:pPr>
            <a:r>
              <a:rPr lang="en-US" sz="1400" b="1" dirty="0">
                <a:solidFill>
                  <a:srgbClr val="FFFFFF"/>
                </a:solidFill>
                <a:latin typeface="Helvetica"/>
                <a:cs typeface="Helvetica"/>
              </a:rPr>
              <a:t>8</a:t>
            </a:r>
            <a:endParaRPr sz="1400" dirty="0">
              <a:latin typeface="Helvetica"/>
              <a:cs typeface="Helvetica"/>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54610">
              <a:lnSpc>
                <a:spcPts val="1185"/>
              </a:lnSpc>
            </a:pPr>
            <a:fld id="{81D60167-4931-47E6-BA6A-407CBD079E47}" type="slidenum">
              <a:rPr dirty="0"/>
              <a:t>9</a:t>
            </a:fld>
            <a:endParaRPr dirty="0"/>
          </a:p>
        </p:txBody>
      </p:sp>
      <p:pic>
        <p:nvPicPr>
          <p:cNvPr id="14" name="Picture 13">
            <a:extLst>
              <a:ext uri="{FF2B5EF4-FFF2-40B4-BE49-F238E27FC236}">
                <a16:creationId xmlns:a16="http://schemas.microsoft.com/office/drawing/2014/main" id="{1AF16350-6FAA-8241-8DB2-39213A99D4D2}"/>
              </a:ext>
            </a:extLst>
          </p:cNvPr>
          <p:cNvPicPr>
            <a:picLocks noChangeAspect="1"/>
          </p:cNvPicPr>
          <p:nvPr/>
        </p:nvPicPr>
        <p:blipFill>
          <a:blip r:embed="rId2" r:link="rId3">
            <a:extLst>
              <a:ext uri="{28A0092B-C50C-407E-A947-70E740481C1C}">
                <a14:useLocalDpi xmlns:a14="http://schemas.microsoft.com/office/drawing/2010/main"/>
              </a:ext>
            </a:extLst>
          </a:blip>
          <a:stretch>
            <a:fillRect/>
          </a:stretch>
        </p:blipFill>
        <p:spPr>
          <a:xfrm>
            <a:off x="1103245" y="2011869"/>
            <a:ext cx="7185992" cy="4021555"/>
          </a:xfrm>
          <a:prstGeom prst="rect">
            <a:avLst/>
          </a:prstGeom>
        </p:spPr>
      </p:pic>
      <p:pic>
        <p:nvPicPr>
          <p:cNvPr id="15" name="Picture 14">
            <a:extLst>
              <a:ext uri="{FF2B5EF4-FFF2-40B4-BE49-F238E27FC236}">
                <a16:creationId xmlns:a16="http://schemas.microsoft.com/office/drawing/2014/main" id="{67C8F36B-9E7C-3345-9676-9F149654B85B}"/>
              </a:ext>
            </a:extLst>
          </p:cNvPr>
          <p:cNvPicPr>
            <a:picLocks noChangeAspect="1"/>
          </p:cNvPicPr>
          <p:nvPr/>
        </p:nvPicPr>
        <p:blipFill>
          <a:blip r:embed="rId4"/>
          <a:stretch>
            <a:fillRect/>
          </a:stretch>
        </p:blipFill>
        <p:spPr>
          <a:xfrm>
            <a:off x="1103245" y="2148456"/>
            <a:ext cx="7185992" cy="2712752"/>
          </a:xfrm>
          <a:prstGeom prst="rect">
            <a:avLst/>
          </a:prstGeom>
        </p:spPr>
      </p:pic>
    </p:spTree>
    <p:extLst>
      <p:ext uri="{BB962C8B-B14F-4D97-AF65-F5344CB8AC3E}">
        <p14:creationId xmlns:p14="http://schemas.microsoft.com/office/powerpoint/2010/main" val="1359555261"/>
      </p:ext>
    </p:extLst>
  </p:cSld>
  <p:clrMapOvr>
    <a:masterClrMapping/>
  </p:clrMapOvr>
</p:sld>
</file>

<file path=ppt/theme/theme1.xml><?xml version="1.0" encoding="utf-8"?>
<a:theme xmlns:a="http://schemas.openxmlformats.org/drawingml/2006/main" name="maxwell PPT template">
  <a:themeElements>
    <a:clrScheme name="Maxwell 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3BAD1"/>
      </a:hlink>
      <a:folHlink>
        <a:srgbClr val="63BA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open enrollment ppt presentation" id="{5DE35C49-CFC2-B445-AD9C-0515F3F23D64}" vid="{82C59BC5-B3BD-9949-82D2-8B5C2501C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MASTER_broker_specific_ppt_template</Template>
  <TotalTime>243</TotalTime>
  <Words>957</Words>
  <Application>Microsoft Macintosh PowerPoint</Application>
  <PresentationFormat>On-screen Show (4:3)</PresentationFormat>
  <Paragraphs>99</Paragraphs>
  <Slides>18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Helvetica</vt:lpstr>
      <vt:lpstr>helvetica light</vt:lpstr>
      <vt:lpstr>helvetica light</vt:lpstr>
      <vt:lpstr>Helvetica Neue</vt:lpstr>
      <vt:lpstr>Helvetica-Light</vt:lpstr>
      <vt:lpstr>Helvetica-LightOblique</vt:lpstr>
      <vt:lpstr>Proxima Nova Semibold</vt:lpstr>
      <vt:lpstr>maxwell PPT template</vt:lpstr>
      <vt:lpstr>Open Enrollment Shopping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during this process can be directed to your Benefits Administrator or Maxwell Health at  1(866) 629-7445 and support@maxwellhealth.com.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Shopping Guide</dc:title>
  <dc:creator>Jennifer Meggs</dc:creator>
  <cp:lastModifiedBy>Microsoft Office User</cp:lastModifiedBy>
  <cp:revision>43</cp:revision>
  <dcterms:created xsi:type="dcterms:W3CDTF">2015-10-23T15:22:24Z</dcterms:created>
  <dcterms:modified xsi:type="dcterms:W3CDTF">2020-05-04T14:29:07Z</dcterms:modified>
</cp:coreProperties>
</file>