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3" r:id="rId2"/>
    <p:sldId id="257" r:id="rId3"/>
    <p:sldId id="294" r:id="rId4"/>
    <p:sldId id="313" r:id="rId5"/>
    <p:sldId id="307" r:id="rId6"/>
    <p:sldId id="289" r:id="rId7"/>
    <p:sldId id="311" r:id="rId8"/>
    <p:sldId id="312" r:id="rId9"/>
    <p:sldId id="274" r:id="rId10"/>
    <p:sldId id="277" r:id="rId11"/>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a Brunnler" initials="KB" lastIdx="2" clrIdx="0">
    <p:extLst>
      <p:ext uri="{19B8F6BF-5375-455C-9EA6-DF929625EA0E}">
        <p15:presenceInfo xmlns:p15="http://schemas.microsoft.com/office/powerpoint/2012/main" userId="S-1-5-21-1166330866-2158198270-2689449013-15769" providerId="AD"/>
      </p:ext>
    </p:extLst>
  </p:cmAuthor>
  <p:cmAuthor id="2" name="Pacifico Ortiz" initials="PO" lastIdx="3" clrIdx="1">
    <p:extLst>
      <p:ext uri="{19B8F6BF-5375-455C-9EA6-DF929625EA0E}">
        <p15:presenceInfo xmlns:p15="http://schemas.microsoft.com/office/powerpoint/2012/main" userId="S::pacifico.ortiz@z57.com::172ad96c-f7f8-42ed-bc06-a640cabc5e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C6"/>
    <a:srgbClr val="FFFFFF"/>
    <a:srgbClr val="9CF8C6"/>
    <a:srgbClr val="79D2DA"/>
    <a:srgbClr val="11161A"/>
    <a:srgbClr val="203864"/>
    <a:srgbClr val="B67EEE"/>
    <a:srgbClr val="AFB8BC"/>
    <a:srgbClr val="3C4039"/>
    <a:srgbClr val="7376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62" autoAdjust="0"/>
    <p:restoredTop sz="89701" autoAdjust="0"/>
  </p:normalViewPr>
  <p:slideViewPr>
    <p:cSldViewPr snapToGrid="0">
      <p:cViewPr varScale="1">
        <p:scale>
          <a:sx n="52" d="100"/>
          <a:sy n="52" d="100"/>
        </p:scale>
        <p:origin x="1872"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4-16T10:03:59.528" idx="2">
    <p:pos x="3015" y="4804"/>
    <p:text>Insert a link to your website or email address on this call-to-action button.
1. Right Click the Box
2. Select Hyperlink
3. Paste the address of your real estate website or email</p:text>
    <p:extLst mod="1">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5DED9-C900-4A6E-9069-182B71507F97}" type="datetimeFigureOut">
              <a:rPr lang="en-US" smtClean="0"/>
              <a:t>7/19/2019</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D4877-D046-4405-B8CD-EE2971AA1FEA}" type="slidenum">
              <a:rPr lang="en-US" smtClean="0"/>
              <a:t>‹#›</a:t>
            </a:fld>
            <a:endParaRPr lang="en-US"/>
          </a:p>
        </p:txBody>
      </p:sp>
    </p:spTree>
    <p:extLst>
      <p:ext uri="{BB962C8B-B14F-4D97-AF65-F5344CB8AC3E}">
        <p14:creationId xmlns:p14="http://schemas.microsoft.com/office/powerpoint/2010/main" val="306544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D4877-D046-4405-B8CD-EE2971AA1FEA}" type="slidenum">
              <a:rPr lang="en-US" smtClean="0"/>
              <a:t>6</a:t>
            </a:fld>
            <a:endParaRPr lang="en-US"/>
          </a:p>
        </p:txBody>
      </p:sp>
    </p:spTree>
    <p:extLst>
      <p:ext uri="{BB962C8B-B14F-4D97-AF65-F5344CB8AC3E}">
        <p14:creationId xmlns:p14="http://schemas.microsoft.com/office/powerpoint/2010/main" val="148174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1" baseline="0" dirty="0"/>
              <a:t>Script Outline:</a:t>
            </a:r>
          </a:p>
          <a:p>
            <a:pPr marL="171450" indent="-171450">
              <a:buFont typeface="Arial"/>
              <a:buChar char="•"/>
            </a:pPr>
            <a:r>
              <a:rPr lang="en-US" baseline="0" dirty="0"/>
              <a:t>Provide details on your background (use brief bio as a reference point)</a:t>
            </a:r>
          </a:p>
          <a:p>
            <a:pPr marL="171450" indent="-171450">
              <a:buFont typeface="Arial"/>
              <a:buChar char="•"/>
            </a:pPr>
            <a:r>
              <a:rPr lang="en-US" baseline="0" dirty="0"/>
              <a:t>Explain any community involvement you participate in</a:t>
            </a:r>
          </a:p>
          <a:p>
            <a:pPr marL="171450" indent="-171450">
              <a:buFont typeface="Arial"/>
              <a:buChar char="•"/>
            </a:pPr>
            <a:r>
              <a:rPr lang="en-US" baseline="0" dirty="0"/>
              <a:t>Tell your leads what you love about the area</a:t>
            </a:r>
          </a:p>
          <a:p>
            <a:pPr marL="171450" indent="-171450">
              <a:buFont typeface="Arial"/>
              <a:buChar char="•"/>
            </a:pPr>
            <a:r>
              <a:rPr lang="en-US" baseline="0" dirty="0"/>
              <a:t>Explain why you got into real estate </a:t>
            </a:r>
            <a:br>
              <a:rPr lang="en-US" baseline="0" dirty="0"/>
            </a:br>
            <a:endParaRPr lang="en-US" baseline="0" dirty="0"/>
          </a:p>
          <a:p>
            <a:pPr marL="0" indent="0">
              <a:buFont typeface="Arial"/>
              <a:buNone/>
            </a:pPr>
            <a:r>
              <a:rPr lang="en-US" baseline="0" dirty="0"/>
              <a:t>Use this as an opportunity to discuss anything relevant that will help you establish common ground with your lead.</a:t>
            </a:r>
            <a:endParaRPr lang="en-US" dirty="0"/>
          </a:p>
          <a:p>
            <a:endParaRPr lang="en-US" dirty="0"/>
          </a:p>
        </p:txBody>
      </p:sp>
      <p:sp>
        <p:nvSpPr>
          <p:cNvPr id="4" name="Slide Number Placeholder 3"/>
          <p:cNvSpPr>
            <a:spLocks noGrp="1"/>
          </p:cNvSpPr>
          <p:nvPr>
            <p:ph type="sldNum" sz="quarter" idx="10"/>
          </p:nvPr>
        </p:nvSpPr>
        <p:spPr/>
        <p:txBody>
          <a:bodyPr/>
          <a:lstStyle/>
          <a:p>
            <a:fld id="{3B6D4877-D046-4405-B8CD-EE2971AA1FEA}" type="slidenum">
              <a:rPr lang="en-US" smtClean="0"/>
              <a:t>10</a:t>
            </a:fld>
            <a:endParaRPr lang="en-US"/>
          </a:p>
        </p:txBody>
      </p:sp>
    </p:spTree>
    <p:extLst>
      <p:ext uri="{BB962C8B-B14F-4D97-AF65-F5344CB8AC3E}">
        <p14:creationId xmlns:p14="http://schemas.microsoft.com/office/powerpoint/2010/main" val="679067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A0D556-2811-4F2F-8592-6390C4F49E65}"/>
              </a:ext>
            </a:extLst>
          </p:cNvPr>
          <p:cNvSpPr/>
          <p:nvPr userDrawn="1"/>
        </p:nvSpPr>
        <p:spPr>
          <a:xfrm>
            <a:off x="0" y="9065400"/>
            <a:ext cx="7772400" cy="988828"/>
          </a:xfrm>
          <a:prstGeom prst="rect">
            <a:avLst/>
          </a:prstGeom>
          <a:gradFill>
            <a:gsLst>
              <a:gs pos="0">
                <a:srgbClr val="0093C6"/>
              </a:gs>
              <a:gs pos="100000">
                <a:srgbClr val="79D2D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5214B194-14A9-4F72-B505-852290610D28}"/>
              </a:ext>
            </a:extLst>
          </p:cNvPr>
          <p:cNvSpPr>
            <a:spLocks noGrp="1"/>
          </p:cNvSpPr>
          <p:nvPr>
            <p:ph type="pic" sz="quarter" idx="13"/>
          </p:nvPr>
        </p:nvSpPr>
        <p:spPr>
          <a:xfrm>
            <a:off x="0" y="0"/>
            <a:ext cx="7772400" cy="9064625"/>
          </a:xfrm>
        </p:spPr>
        <p:txBody>
          <a:bodyPr/>
          <a:lstStyle/>
          <a:p>
            <a:endParaRPr lang="en-US" dirty="0"/>
          </a:p>
        </p:txBody>
      </p:sp>
      <p:pic>
        <p:nvPicPr>
          <p:cNvPr id="3" name="Picture 2">
            <a:extLst>
              <a:ext uri="{FF2B5EF4-FFF2-40B4-BE49-F238E27FC236}">
                <a16:creationId xmlns:a16="http://schemas.microsoft.com/office/drawing/2014/main" id="{74DF6762-4BB5-4BB4-83C1-6B45AAC30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68762" y="9537252"/>
            <a:ext cx="1073480" cy="451112"/>
          </a:xfrm>
          <a:prstGeom prst="rect">
            <a:avLst/>
          </a:prstGeom>
        </p:spPr>
      </p:pic>
      <p:sp>
        <p:nvSpPr>
          <p:cNvPr id="9" name="Slide Number Placeholder 5">
            <a:extLst>
              <a:ext uri="{FF2B5EF4-FFF2-40B4-BE49-F238E27FC236}">
                <a16:creationId xmlns:a16="http://schemas.microsoft.com/office/drawing/2014/main" id="{DE764396-C26A-4B8B-97D0-807DD9E8D563}"/>
              </a:ext>
            </a:extLst>
          </p:cNvPr>
          <p:cNvSpPr txBox="1">
            <a:spLocks/>
          </p:cNvSpPr>
          <p:nvPr userDrawn="1"/>
        </p:nvSpPr>
        <p:spPr>
          <a:xfrm>
            <a:off x="2911751" y="9291280"/>
            <a:ext cx="1748790" cy="535517"/>
          </a:xfrm>
          <a:prstGeom prst="rect">
            <a:avLst/>
          </a:prstGeom>
        </p:spPr>
        <p:txBody>
          <a:bodyPr vert="horz" lIns="91440" tIns="45720" rIns="91440" bIns="45720" rtlCol="0" anchor="ctr"/>
          <a:lstStyle>
            <a:defPPr>
              <a:defRPr lang="en-US"/>
            </a:defPPr>
            <a:lvl1pPr marL="0" algn="ctr" defTabSz="457200" rtl="0" eaLnBrk="1" latinLnBrk="0" hangingPunct="1">
              <a:defRPr sz="102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E33F42-6D5A-4EFB-9D31-E506E6CC22FA}" type="slidenum">
              <a:rPr lang="en-US" sz="1600" smtClean="0"/>
              <a:pPr/>
              <a:t>‹#›</a:t>
            </a:fld>
            <a:endParaRPr lang="en-US" sz="1600" dirty="0"/>
          </a:p>
        </p:txBody>
      </p:sp>
    </p:spTree>
    <p:extLst>
      <p:ext uri="{BB962C8B-B14F-4D97-AF65-F5344CB8AC3E}">
        <p14:creationId xmlns:p14="http://schemas.microsoft.com/office/powerpoint/2010/main" val="256744380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58548-6D22-4816-B961-CB94A33F136A}" type="datetimeFigureOut">
              <a:rPr lang="en-US"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177225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FB58548-6D22-4816-B961-CB94A33F136A}"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333018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2FB58548-6D22-4816-B961-CB94A33F136A}"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310752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58548-6D22-4816-B961-CB94A33F136A}"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2928348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58548-6D22-4816-B961-CB94A33F136A}"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35510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B58548-6D22-4816-B961-CB94A33F136A}"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4000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9B9333-EB14-45E5-881C-CFD4891B9AA0}"/>
              </a:ext>
            </a:extLst>
          </p:cNvPr>
          <p:cNvSpPr/>
          <p:nvPr userDrawn="1"/>
        </p:nvSpPr>
        <p:spPr>
          <a:xfrm>
            <a:off x="0" y="0"/>
            <a:ext cx="3886200" cy="906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5AC633A-CB67-428C-91DF-4A102F4CE07B}"/>
              </a:ext>
            </a:extLst>
          </p:cNvPr>
          <p:cNvSpPr/>
          <p:nvPr userDrawn="1"/>
        </p:nvSpPr>
        <p:spPr>
          <a:xfrm>
            <a:off x="0" y="9065400"/>
            <a:ext cx="7772400" cy="988828"/>
          </a:xfrm>
          <a:prstGeom prst="rect">
            <a:avLst/>
          </a:prstGeom>
          <a:gradFill>
            <a:gsLst>
              <a:gs pos="0">
                <a:srgbClr val="0093C6"/>
              </a:gs>
              <a:gs pos="100000">
                <a:srgbClr val="79D2D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5214B194-14A9-4F72-B505-852290610D28}"/>
              </a:ext>
            </a:extLst>
          </p:cNvPr>
          <p:cNvSpPr>
            <a:spLocks noGrp="1"/>
          </p:cNvSpPr>
          <p:nvPr>
            <p:ph type="pic" sz="quarter" idx="13"/>
          </p:nvPr>
        </p:nvSpPr>
        <p:spPr>
          <a:xfrm>
            <a:off x="4880344" y="0"/>
            <a:ext cx="2892056" cy="9064625"/>
          </a:xfrm>
        </p:spPr>
        <p:txBody>
          <a:bodyPr/>
          <a:lstStyle/>
          <a:p>
            <a:endParaRPr lang="en-US" dirty="0"/>
          </a:p>
        </p:txBody>
      </p:sp>
      <p:sp>
        <p:nvSpPr>
          <p:cNvPr id="11" name="Slide Number Placeholder 5">
            <a:extLst>
              <a:ext uri="{FF2B5EF4-FFF2-40B4-BE49-F238E27FC236}">
                <a16:creationId xmlns:a16="http://schemas.microsoft.com/office/drawing/2014/main" id="{BA2D22A7-FB00-48C4-B92A-1DEDEA1CDC99}"/>
              </a:ext>
            </a:extLst>
          </p:cNvPr>
          <p:cNvSpPr>
            <a:spLocks noGrp="1"/>
          </p:cNvSpPr>
          <p:nvPr>
            <p:ph type="sldNum" sz="quarter" idx="12"/>
          </p:nvPr>
        </p:nvSpPr>
        <p:spPr>
          <a:xfrm>
            <a:off x="2911751" y="9292055"/>
            <a:ext cx="1748790" cy="535517"/>
          </a:xfrm>
        </p:spPr>
        <p:txBody>
          <a:bodyPr/>
          <a:lstStyle>
            <a:lvl1pPr algn="ctr">
              <a:defRPr sz="1600">
                <a:solidFill>
                  <a:schemeClr val="bg1"/>
                </a:solidFill>
              </a:defRPr>
            </a:lvl1pPr>
          </a:lstStyle>
          <a:p>
            <a:fld id="{AFE33F42-6D5A-4EFB-9D31-E506E6CC22FA}" type="slidenum">
              <a:rPr lang="en-US" smtClean="0"/>
              <a:pPr/>
              <a:t>‹#›</a:t>
            </a:fld>
            <a:endParaRPr lang="en-US" dirty="0"/>
          </a:p>
        </p:txBody>
      </p:sp>
      <p:pic>
        <p:nvPicPr>
          <p:cNvPr id="6" name="Picture 5">
            <a:extLst>
              <a:ext uri="{FF2B5EF4-FFF2-40B4-BE49-F238E27FC236}">
                <a16:creationId xmlns:a16="http://schemas.microsoft.com/office/drawing/2014/main" id="{69883BBB-7138-4BEA-BCB1-81E2FFC64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8762" y="9537252"/>
            <a:ext cx="1073480" cy="451112"/>
          </a:xfrm>
          <a:prstGeom prst="rect">
            <a:avLst/>
          </a:prstGeom>
        </p:spPr>
      </p:pic>
    </p:spTree>
    <p:extLst>
      <p:ext uri="{BB962C8B-B14F-4D97-AF65-F5344CB8AC3E}">
        <p14:creationId xmlns:p14="http://schemas.microsoft.com/office/powerpoint/2010/main" val="2159256309"/>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9B9333-EB14-45E5-881C-CFD4891B9AA0}"/>
              </a:ext>
            </a:extLst>
          </p:cNvPr>
          <p:cNvSpPr/>
          <p:nvPr userDrawn="1"/>
        </p:nvSpPr>
        <p:spPr>
          <a:xfrm>
            <a:off x="0" y="0"/>
            <a:ext cx="3886200" cy="906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5AC633A-CB67-428C-91DF-4A102F4CE07B}"/>
              </a:ext>
            </a:extLst>
          </p:cNvPr>
          <p:cNvSpPr/>
          <p:nvPr userDrawn="1"/>
        </p:nvSpPr>
        <p:spPr>
          <a:xfrm>
            <a:off x="0" y="9065400"/>
            <a:ext cx="7772400" cy="988828"/>
          </a:xfrm>
          <a:prstGeom prst="rect">
            <a:avLst/>
          </a:prstGeom>
          <a:gradFill>
            <a:gsLst>
              <a:gs pos="0">
                <a:srgbClr val="0093C6"/>
              </a:gs>
              <a:gs pos="100000">
                <a:srgbClr val="79D2D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5214B194-14A9-4F72-B505-852290610D28}"/>
              </a:ext>
            </a:extLst>
          </p:cNvPr>
          <p:cNvSpPr>
            <a:spLocks noGrp="1"/>
          </p:cNvSpPr>
          <p:nvPr>
            <p:ph type="pic" sz="quarter" idx="13"/>
          </p:nvPr>
        </p:nvSpPr>
        <p:spPr>
          <a:xfrm>
            <a:off x="0" y="-775"/>
            <a:ext cx="7772400" cy="5519073"/>
          </a:xfrm>
        </p:spPr>
        <p:txBody>
          <a:bodyPr/>
          <a:lstStyle/>
          <a:p>
            <a:endParaRPr lang="en-US" dirty="0"/>
          </a:p>
        </p:txBody>
      </p:sp>
      <p:sp>
        <p:nvSpPr>
          <p:cNvPr id="11" name="Slide Number Placeholder 5">
            <a:extLst>
              <a:ext uri="{FF2B5EF4-FFF2-40B4-BE49-F238E27FC236}">
                <a16:creationId xmlns:a16="http://schemas.microsoft.com/office/drawing/2014/main" id="{BA2D22A7-FB00-48C4-B92A-1DEDEA1CDC99}"/>
              </a:ext>
            </a:extLst>
          </p:cNvPr>
          <p:cNvSpPr>
            <a:spLocks noGrp="1"/>
          </p:cNvSpPr>
          <p:nvPr>
            <p:ph type="sldNum" sz="quarter" idx="12"/>
          </p:nvPr>
        </p:nvSpPr>
        <p:spPr>
          <a:xfrm>
            <a:off x="2911751" y="9292055"/>
            <a:ext cx="1748790" cy="535517"/>
          </a:xfrm>
        </p:spPr>
        <p:txBody>
          <a:bodyPr/>
          <a:lstStyle>
            <a:lvl1pPr algn="ctr">
              <a:defRPr sz="1600">
                <a:solidFill>
                  <a:schemeClr val="bg1"/>
                </a:solidFill>
              </a:defRPr>
            </a:lvl1pPr>
          </a:lstStyle>
          <a:p>
            <a:fld id="{AFE33F42-6D5A-4EFB-9D31-E506E6CC22FA}" type="slidenum">
              <a:rPr lang="en-US" smtClean="0"/>
              <a:pPr/>
              <a:t>‹#›</a:t>
            </a:fld>
            <a:endParaRPr lang="en-US" dirty="0"/>
          </a:p>
        </p:txBody>
      </p:sp>
      <p:pic>
        <p:nvPicPr>
          <p:cNvPr id="6" name="Picture 5">
            <a:extLst>
              <a:ext uri="{FF2B5EF4-FFF2-40B4-BE49-F238E27FC236}">
                <a16:creationId xmlns:a16="http://schemas.microsoft.com/office/drawing/2014/main" id="{69883BBB-7138-4BEA-BCB1-81E2FFC64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8762" y="9537252"/>
            <a:ext cx="1073480" cy="451112"/>
          </a:xfrm>
          <a:prstGeom prst="rect">
            <a:avLst/>
          </a:prstGeom>
        </p:spPr>
      </p:pic>
      <p:sp>
        <p:nvSpPr>
          <p:cNvPr id="4" name="Text Placeholder 3">
            <a:extLst>
              <a:ext uri="{FF2B5EF4-FFF2-40B4-BE49-F238E27FC236}">
                <a16:creationId xmlns:a16="http://schemas.microsoft.com/office/drawing/2014/main" id="{57A2DB3A-F9B3-473C-A3F5-E8FB7BF8B11D}"/>
              </a:ext>
            </a:extLst>
          </p:cNvPr>
          <p:cNvSpPr>
            <a:spLocks noGrp="1"/>
          </p:cNvSpPr>
          <p:nvPr>
            <p:ph type="body" sz="quarter" idx="14"/>
          </p:nvPr>
        </p:nvSpPr>
        <p:spPr>
          <a:xfrm>
            <a:off x="308565" y="371254"/>
            <a:ext cx="4263435" cy="2458109"/>
          </a:xfrm>
          <a:solidFill>
            <a:schemeClr val="bg1">
              <a:alpha val="75000"/>
            </a:schemeClr>
          </a:solidFill>
          <a:ln w="38100">
            <a:solidFill>
              <a:schemeClr val="bg1"/>
            </a:solidFill>
          </a:ln>
        </p:spPr>
        <p:txBody>
          <a:bodyPr wrap="square" rtlCol="0">
            <a:spAutoFit/>
          </a:bodyPr>
          <a:lstStyle>
            <a:lvl1pPr marL="0" indent="0">
              <a:buNone/>
              <a:defRPr lang="en-US" sz="4200" b="1" smtClean="0">
                <a:cs typeface="Times New Roman" panose="02020603050405020304" pitchFamily="18" charset="0"/>
              </a:defRPr>
            </a:lvl1pPr>
            <a:lvl2pPr marL="262890" indent="0">
              <a:buNone/>
              <a:defRPr lang="en-US" sz="1800" smtClean="0"/>
            </a:lvl2pPr>
            <a:lvl3pPr marL="720090" indent="0">
              <a:buNone/>
              <a:defRPr lang="en-US" sz="1800" smtClean="0"/>
            </a:lvl3pPr>
            <a:lvl4pPr marL="1177290" indent="0">
              <a:buNone/>
              <a:defRPr lang="en-US" sz="1800" smtClean="0"/>
            </a:lvl4pPr>
            <a:lvl5pPr marL="1634490" indent="0">
              <a:buNone/>
              <a:defRPr lang="en-US" sz="1800"/>
            </a:lvl5pPr>
          </a:lstStyle>
          <a:p>
            <a:pPr marL="0" lvl="0" defTabSz="457200"/>
            <a:r>
              <a:rPr lang="en-US" dirty="0"/>
              <a:t>Click to edit Master text styles</a:t>
            </a:r>
          </a:p>
          <a:p>
            <a:pPr marL="457200" lvl="1" defTabSz="457200"/>
            <a:r>
              <a:rPr lang="en-US" dirty="0"/>
              <a:t>Second level</a:t>
            </a:r>
          </a:p>
          <a:p>
            <a:pPr marL="914400" lvl="2" defTabSz="457200"/>
            <a:r>
              <a:rPr lang="en-US" dirty="0"/>
              <a:t>Third level</a:t>
            </a:r>
          </a:p>
          <a:p>
            <a:pPr marL="1371600" lvl="3" defTabSz="457200"/>
            <a:r>
              <a:rPr lang="en-US" dirty="0"/>
              <a:t>Fourth level</a:t>
            </a:r>
          </a:p>
          <a:p>
            <a:pPr marL="1828800" lvl="4" defTabSz="457200"/>
            <a:r>
              <a:rPr lang="en-US" dirty="0"/>
              <a:t>Fifth level</a:t>
            </a:r>
          </a:p>
        </p:txBody>
      </p:sp>
      <p:sp>
        <p:nvSpPr>
          <p:cNvPr id="9" name="Text Placeholder 8">
            <a:extLst>
              <a:ext uri="{FF2B5EF4-FFF2-40B4-BE49-F238E27FC236}">
                <a16:creationId xmlns:a16="http://schemas.microsoft.com/office/drawing/2014/main" id="{D80DC101-D318-4B59-984A-47E3C5749FD7}"/>
              </a:ext>
            </a:extLst>
          </p:cNvPr>
          <p:cNvSpPr>
            <a:spLocks noGrp="1"/>
          </p:cNvSpPr>
          <p:nvPr>
            <p:ph type="body" sz="quarter" idx="15"/>
          </p:nvPr>
        </p:nvSpPr>
        <p:spPr>
          <a:xfrm>
            <a:off x="308565" y="1414846"/>
            <a:ext cx="7463835" cy="1128514"/>
          </a:xfrm>
          <a:solidFill>
            <a:schemeClr val="bg1">
              <a:alpha val="92000"/>
            </a:schemeClr>
          </a:solidFill>
          <a:ln w="38100">
            <a:solidFill>
              <a:schemeClr val="bg1"/>
            </a:solidFill>
          </a:ln>
        </p:spPr>
        <p:txBody>
          <a:bodyPr vert="horz" wrap="square" lIns="91440" tIns="45720" rIns="91440" bIns="45720" rtlCol="0">
            <a:spAutoFit/>
          </a:bodyPr>
          <a:lstStyle>
            <a:lvl1pPr>
              <a:defRPr lang="en-US" sz="1200" b="1">
                <a:cs typeface="Times New Roman" panose="02020603050405020304" pitchFamily="18" charset="0"/>
              </a:defRPr>
            </a:lvl1pPr>
            <a:lvl2pPr>
              <a:defRPr lang="en-US" sz="1200"/>
            </a:lvl2pPr>
            <a:lvl3pPr>
              <a:defRPr lang="en-US" sz="1200"/>
            </a:lvl3pPr>
            <a:lvl4pPr>
              <a:defRPr lang="en-US" sz="1200"/>
            </a:lvl4pPr>
            <a:lvl5pPr>
              <a:defRPr lang="en-US" sz="1200"/>
            </a:lvl5pPr>
          </a:lstStyle>
          <a:p>
            <a:pPr marL="0" lvl="0" indent="0" defTabSz="457200">
              <a:buNone/>
            </a:pPr>
            <a:r>
              <a:rPr lang="en-US" dirty="0"/>
              <a:t>Click to edit Master text styles</a:t>
            </a:r>
          </a:p>
          <a:p>
            <a:pPr marL="457200" lvl="1" indent="0" defTabSz="457200">
              <a:buNone/>
            </a:pPr>
            <a:r>
              <a:rPr lang="en-US" dirty="0"/>
              <a:t>Second level</a:t>
            </a:r>
          </a:p>
          <a:p>
            <a:pPr marL="914400" lvl="2" indent="0" defTabSz="457200">
              <a:buNone/>
            </a:pPr>
            <a:r>
              <a:rPr lang="en-US" dirty="0"/>
              <a:t>Third level</a:t>
            </a:r>
          </a:p>
          <a:p>
            <a:pPr marL="1371600" lvl="3" indent="0" defTabSz="457200">
              <a:buNone/>
            </a:pPr>
            <a:r>
              <a:rPr lang="en-US" dirty="0"/>
              <a:t>Fourth level</a:t>
            </a:r>
          </a:p>
          <a:p>
            <a:pPr marL="1828800" lvl="4" indent="0" defTabSz="457200">
              <a:buNone/>
            </a:pPr>
            <a:r>
              <a:rPr lang="en-US" dirty="0"/>
              <a:t>Fifth level</a:t>
            </a:r>
          </a:p>
        </p:txBody>
      </p:sp>
    </p:spTree>
    <p:extLst>
      <p:ext uri="{BB962C8B-B14F-4D97-AF65-F5344CB8AC3E}">
        <p14:creationId xmlns:p14="http://schemas.microsoft.com/office/powerpoint/2010/main" val="2403997350"/>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9B9333-EB14-45E5-881C-CFD4891B9AA0}"/>
              </a:ext>
            </a:extLst>
          </p:cNvPr>
          <p:cNvSpPr/>
          <p:nvPr userDrawn="1"/>
        </p:nvSpPr>
        <p:spPr>
          <a:xfrm>
            <a:off x="0" y="0"/>
            <a:ext cx="3886200" cy="906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5AC633A-CB67-428C-91DF-4A102F4CE07B}"/>
              </a:ext>
            </a:extLst>
          </p:cNvPr>
          <p:cNvSpPr/>
          <p:nvPr userDrawn="1"/>
        </p:nvSpPr>
        <p:spPr>
          <a:xfrm>
            <a:off x="0" y="9065400"/>
            <a:ext cx="7772400" cy="988828"/>
          </a:xfrm>
          <a:prstGeom prst="rect">
            <a:avLst/>
          </a:prstGeom>
          <a:gradFill>
            <a:gsLst>
              <a:gs pos="0">
                <a:srgbClr val="0093C6"/>
              </a:gs>
              <a:gs pos="100000">
                <a:srgbClr val="79D2D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9883BBB-7138-4BEA-BCB1-81E2FFC646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68762" y="9537252"/>
            <a:ext cx="1073480" cy="451112"/>
          </a:xfrm>
          <a:prstGeom prst="rect">
            <a:avLst/>
          </a:prstGeom>
        </p:spPr>
      </p:pic>
      <p:sp>
        <p:nvSpPr>
          <p:cNvPr id="4" name="Text Placeholder 3">
            <a:extLst>
              <a:ext uri="{FF2B5EF4-FFF2-40B4-BE49-F238E27FC236}">
                <a16:creationId xmlns:a16="http://schemas.microsoft.com/office/drawing/2014/main" id="{57A2DB3A-F9B3-473C-A3F5-E8FB7BF8B11D}"/>
              </a:ext>
            </a:extLst>
          </p:cNvPr>
          <p:cNvSpPr>
            <a:spLocks noGrp="1"/>
          </p:cNvSpPr>
          <p:nvPr>
            <p:ph type="body" sz="quarter" idx="14"/>
          </p:nvPr>
        </p:nvSpPr>
        <p:spPr>
          <a:xfrm>
            <a:off x="308565" y="371254"/>
            <a:ext cx="4263435" cy="2458109"/>
          </a:xfrm>
          <a:solidFill>
            <a:schemeClr val="bg1">
              <a:alpha val="75000"/>
            </a:schemeClr>
          </a:solidFill>
          <a:ln w="38100">
            <a:solidFill>
              <a:schemeClr val="bg1"/>
            </a:solidFill>
          </a:ln>
        </p:spPr>
        <p:txBody>
          <a:bodyPr wrap="square" rtlCol="0">
            <a:spAutoFit/>
          </a:bodyPr>
          <a:lstStyle>
            <a:lvl1pPr marL="0" indent="0">
              <a:buNone/>
              <a:defRPr lang="en-US" sz="4200" b="1" smtClean="0">
                <a:cs typeface="Times New Roman" panose="02020603050405020304" pitchFamily="18" charset="0"/>
              </a:defRPr>
            </a:lvl1pPr>
            <a:lvl2pPr marL="262890" indent="0">
              <a:buNone/>
              <a:defRPr lang="en-US" sz="1800" smtClean="0"/>
            </a:lvl2pPr>
            <a:lvl3pPr marL="720090" indent="0">
              <a:buNone/>
              <a:defRPr lang="en-US" sz="1800" smtClean="0"/>
            </a:lvl3pPr>
            <a:lvl4pPr marL="1177290" indent="0">
              <a:buNone/>
              <a:defRPr lang="en-US" sz="1800" smtClean="0"/>
            </a:lvl4pPr>
            <a:lvl5pPr marL="1634490" indent="0">
              <a:buNone/>
              <a:defRPr lang="en-US" sz="1800"/>
            </a:lvl5pPr>
          </a:lstStyle>
          <a:p>
            <a:pPr marL="0" lvl="0" defTabSz="457200"/>
            <a:r>
              <a:rPr lang="en-US" dirty="0"/>
              <a:t>Click to edit Master text styles</a:t>
            </a:r>
          </a:p>
          <a:p>
            <a:pPr marL="457200" lvl="1" defTabSz="457200"/>
            <a:r>
              <a:rPr lang="en-US" dirty="0"/>
              <a:t>Second level</a:t>
            </a:r>
          </a:p>
          <a:p>
            <a:pPr marL="914400" lvl="2" defTabSz="457200"/>
            <a:r>
              <a:rPr lang="en-US" dirty="0"/>
              <a:t>Third level</a:t>
            </a:r>
          </a:p>
          <a:p>
            <a:pPr marL="1371600" lvl="3" defTabSz="457200"/>
            <a:r>
              <a:rPr lang="en-US" dirty="0"/>
              <a:t>Fourth level</a:t>
            </a:r>
          </a:p>
          <a:p>
            <a:pPr marL="1828800" lvl="4" defTabSz="457200"/>
            <a:r>
              <a:rPr lang="en-US" dirty="0"/>
              <a:t>Fifth level</a:t>
            </a:r>
          </a:p>
        </p:txBody>
      </p:sp>
      <p:sp>
        <p:nvSpPr>
          <p:cNvPr id="9" name="Text Placeholder 8">
            <a:extLst>
              <a:ext uri="{FF2B5EF4-FFF2-40B4-BE49-F238E27FC236}">
                <a16:creationId xmlns:a16="http://schemas.microsoft.com/office/drawing/2014/main" id="{D80DC101-D318-4B59-984A-47E3C5749FD7}"/>
              </a:ext>
            </a:extLst>
          </p:cNvPr>
          <p:cNvSpPr>
            <a:spLocks noGrp="1"/>
          </p:cNvSpPr>
          <p:nvPr>
            <p:ph type="body" sz="quarter" idx="15"/>
          </p:nvPr>
        </p:nvSpPr>
        <p:spPr>
          <a:xfrm>
            <a:off x="308565" y="1414846"/>
            <a:ext cx="7463835" cy="1128514"/>
          </a:xfrm>
          <a:solidFill>
            <a:schemeClr val="bg1">
              <a:alpha val="92000"/>
            </a:schemeClr>
          </a:solidFill>
          <a:ln w="6350">
            <a:solidFill>
              <a:schemeClr val="bg1"/>
            </a:solidFill>
          </a:ln>
        </p:spPr>
        <p:txBody>
          <a:bodyPr vert="horz" wrap="square" lIns="91440" tIns="45720" rIns="91440" bIns="45720" rtlCol="0">
            <a:spAutoFit/>
          </a:bodyPr>
          <a:lstStyle>
            <a:lvl1pPr>
              <a:defRPr lang="en-US" sz="1200" b="1">
                <a:cs typeface="Times New Roman" panose="02020603050405020304" pitchFamily="18" charset="0"/>
              </a:defRPr>
            </a:lvl1pPr>
            <a:lvl2pPr>
              <a:defRPr lang="en-US" sz="1200"/>
            </a:lvl2pPr>
            <a:lvl3pPr>
              <a:defRPr lang="en-US" sz="1200"/>
            </a:lvl3pPr>
            <a:lvl4pPr>
              <a:defRPr lang="en-US" sz="1200"/>
            </a:lvl4pPr>
            <a:lvl5pPr>
              <a:defRPr lang="en-US" sz="1200"/>
            </a:lvl5pPr>
          </a:lstStyle>
          <a:p>
            <a:pPr marL="0" lvl="0" indent="0" defTabSz="457200">
              <a:buNone/>
            </a:pPr>
            <a:r>
              <a:rPr lang="en-US" dirty="0"/>
              <a:t>Click to edit Master text styles</a:t>
            </a:r>
          </a:p>
          <a:p>
            <a:pPr marL="457200" lvl="1" indent="0" defTabSz="457200">
              <a:buNone/>
            </a:pPr>
            <a:r>
              <a:rPr lang="en-US" dirty="0"/>
              <a:t>Second level</a:t>
            </a:r>
          </a:p>
          <a:p>
            <a:pPr marL="914400" lvl="2" indent="0" defTabSz="457200">
              <a:buNone/>
            </a:pPr>
            <a:r>
              <a:rPr lang="en-US" dirty="0"/>
              <a:t>Third level</a:t>
            </a:r>
          </a:p>
          <a:p>
            <a:pPr marL="1371600" lvl="3" indent="0" defTabSz="457200">
              <a:buNone/>
            </a:pPr>
            <a:r>
              <a:rPr lang="en-US" dirty="0"/>
              <a:t>Fourth level</a:t>
            </a:r>
          </a:p>
          <a:p>
            <a:pPr marL="1828800" lvl="4" indent="0" defTabSz="457200">
              <a:buNone/>
            </a:pPr>
            <a:r>
              <a:rPr lang="en-US" dirty="0"/>
              <a:t>Fifth level</a:t>
            </a:r>
          </a:p>
        </p:txBody>
      </p:sp>
      <p:sp>
        <p:nvSpPr>
          <p:cNvPr id="11" name="Slide Number Placeholder 5">
            <a:extLst>
              <a:ext uri="{FF2B5EF4-FFF2-40B4-BE49-F238E27FC236}">
                <a16:creationId xmlns:a16="http://schemas.microsoft.com/office/drawing/2014/main" id="{BA2D22A7-FB00-48C4-B92A-1DEDEA1CDC99}"/>
              </a:ext>
            </a:extLst>
          </p:cNvPr>
          <p:cNvSpPr>
            <a:spLocks noGrp="1"/>
          </p:cNvSpPr>
          <p:nvPr>
            <p:ph type="sldNum" sz="quarter" idx="12"/>
          </p:nvPr>
        </p:nvSpPr>
        <p:spPr>
          <a:xfrm>
            <a:off x="2911751" y="9292055"/>
            <a:ext cx="1748790" cy="535517"/>
          </a:xfrm>
        </p:spPr>
        <p:txBody>
          <a:bodyPr/>
          <a:lstStyle>
            <a:lvl1pPr algn="ctr">
              <a:defRPr sz="1600">
                <a:solidFill>
                  <a:schemeClr val="bg1"/>
                </a:solidFill>
              </a:defRPr>
            </a:lvl1pPr>
          </a:lstStyle>
          <a:p>
            <a:fld id="{AFE33F42-6D5A-4EFB-9D31-E506E6CC22FA}" type="slidenum">
              <a:rPr lang="en-US" smtClean="0"/>
              <a:pPr/>
              <a:t>‹#›</a:t>
            </a:fld>
            <a:endParaRPr lang="en-US" dirty="0"/>
          </a:p>
        </p:txBody>
      </p:sp>
    </p:spTree>
    <p:extLst>
      <p:ext uri="{BB962C8B-B14F-4D97-AF65-F5344CB8AC3E}">
        <p14:creationId xmlns:p14="http://schemas.microsoft.com/office/powerpoint/2010/main" val="820207442"/>
      </p:ext>
    </p:extLst>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B58548-6D22-4816-B961-CB94A33F136A}"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419358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FB58548-6D22-4816-B961-CB94A33F136A}"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259185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B58548-6D22-4816-B961-CB94A33F136A}"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223103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B58548-6D22-4816-B961-CB94A33F136A}" type="datetimeFigureOut">
              <a:rPr lang="en-US"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193603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B58548-6D22-4816-B961-CB94A33F136A}" type="datetimeFigureOut">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33F42-6D5A-4EFB-9D31-E506E6CC22FA}" type="slidenum">
              <a:rPr lang="en-US" smtClean="0"/>
              <a:t>‹#›</a:t>
            </a:fld>
            <a:endParaRPr lang="en-US"/>
          </a:p>
        </p:txBody>
      </p:sp>
    </p:spTree>
    <p:extLst>
      <p:ext uri="{BB962C8B-B14F-4D97-AF65-F5344CB8AC3E}">
        <p14:creationId xmlns:p14="http://schemas.microsoft.com/office/powerpoint/2010/main" val="370670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FB58548-6D22-4816-B961-CB94A33F136A}" type="datetimeFigureOut">
              <a:rPr lang="en-US" smtClean="0"/>
              <a:t>7/19/2019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FE33F42-6D5A-4EFB-9D31-E506E6CC22FA}" type="slidenum">
              <a:rPr lang="en-US" smtClean="0"/>
              <a:t>‹#›</a:t>
            </a:fld>
            <a:endParaRPr lang="en-US"/>
          </a:p>
        </p:txBody>
      </p:sp>
    </p:spTree>
    <p:extLst>
      <p:ext uri="{BB962C8B-B14F-4D97-AF65-F5344CB8AC3E}">
        <p14:creationId xmlns:p14="http://schemas.microsoft.com/office/powerpoint/2010/main" val="88167110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4" r:id="rId3"/>
    <p:sldLayoutId id="2147483675"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3" r:id="rId15"/>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comments" Target="../comments/comment1.xml"/><Relationship Id="rId4" Type="http://schemas.openxmlformats.org/officeDocument/2006/relationships/hyperlink" Target="mailto:kristina.brunnler@zurp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unsplash.com/photos/6TY_WrJTwSI"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931F4B-E0DC-4E58-9665-3824159EDF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7196"/>
          <a:stretch/>
        </p:blipFill>
        <p:spPr>
          <a:xfrm>
            <a:off x="0" y="-1"/>
            <a:ext cx="7772400" cy="10058397"/>
          </a:xfrm>
          <a:prstGeom prst="rect">
            <a:avLst/>
          </a:prstGeom>
        </p:spPr>
      </p:pic>
      <p:sp>
        <p:nvSpPr>
          <p:cNvPr id="8" name="TextBox 7">
            <a:extLst>
              <a:ext uri="{FF2B5EF4-FFF2-40B4-BE49-F238E27FC236}">
                <a16:creationId xmlns:a16="http://schemas.microsoft.com/office/drawing/2014/main" id="{98957261-8AF0-493F-A888-286C491204F6}"/>
              </a:ext>
            </a:extLst>
          </p:cNvPr>
          <p:cNvSpPr txBox="1"/>
          <p:nvPr/>
        </p:nvSpPr>
        <p:spPr>
          <a:xfrm>
            <a:off x="0" y="342462"/>
            <a:ext cx="7772400" cy="1107996"/>
          </a:xfrm>
          <a:prstGeom prst="rect">
            <a:avLst/>
          </a:prstGeom>
          <a:noFill/>
        </p:spPr>
        <p:txBody>
          <a:bodyPr wrap="square" rtlCol="0">
            <a:spAutoFit/>
          </a:bodyPr>
          <a:lstStyle/>
          <a:p>
            <a:pPr algn="ctr"/>
            <a:r>
              <a:rPr lang="en-US" sz="6600" b="1" dirty="0">
                <a:cs typeface="Times New Roman" panose="02020603050405020304" pitchFamily="18" charset="0"/>
              </a:rPr>
              <a:t>2019</a:t>
            </a:r>
          </a:p>
        </p:txBody>
      </p:sp>
      <p:sp>
        <p:nvSpPr>
          <p:cNvPr id="12" name="TextBox 11">
            <a:extLst>
              <a:ext uri="{FF2B5EF4-FFF2-40B4-BE49-F238E27FC236}">
                <a16:creationId xmlns:a16="http://schemas.microsoft.com/office/drawing/2014/main" id="{90F2273C-7C0F-4E08-B75A-27C0DAEB8213}"/>
              </a:ext>
            </a:extLst>
          </p:cNvPr>
          <p:cNvSpPr txBox="1"/>
          <p:nvPr/>
        </p:nvSpPr>
        <p:spPr>
          <a:xfrm>
            <a:off x="1" y="1450458"/>
            <a:ext cx="7772400" cy="830997"/>
          </a:xfrm>
          <a:prstGeom prst="rect">
            <a:avLst/>
          </a:prstGeom>
          <a:noFill/>
        </p:spPr>
        <p:txBody>
          <a:bodyPr wrap="square" rtlCol="0">
            <a:spAutoFit/>
          </a:bodyPr>
          <a:lstStyle/>
          <a:p>
            <a:pPr algn="ctr"/>
            <a:r>
              <a:rPr lang="en-US" sz="4800" b="1" dirty="0">
                <a:cs typeface="Times New Roman" panose="02020603050405020304" pitchFamily="18" charset="0"/>
              </a:rPr>
              <a:t>Home Buyer’s Guidebook</a:t>
            </a:r>
          </a:p>
        </p:txBody>
      </p:sp>
    </p:spTree>
    <p:extLst>
      <p:ext uri="{BB962C8B-B14F-4D97-AF65-F5344CB8AC3E}">
        <p14:creationId xmlns:p14="http://schemas.microsoft.com/office/powerpoint/2010/main" val="171243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F83D8CF-4CEC-44B5-81B2-E08956EA53AE}"/>
              </a:ext>
            </a:extLst>
          </p:cNvPr>
          <p:cNvSpPr/>
          <p:nvPr/>
        </p:nvSpPr>
        <p:spPr>
          <a:xfrm>
            <a:off x="0" y="1"/>
            <a:ext cx="7772400" cy="10058400"/>
          </a:xfrm>
          <a:prstGeom prst="rect">
            <a:avLst/>
          </a:prstGeom>
          <a:gradFill>
            <a:gsLst>
              <a:gs pos="0">
                <a:srgbClr val="0093C6">
                  <a:alpha val="61000"/>
                </a:srgbClr>
              </a:gs>
              <a:gs pos="100000">
                <a:srgbClr val="79D2D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0D5A5C5-89A6-4C3F-92D9-7D4A9CA1E553}"/>
              </a:ext>
            </a:extLst>
          </p:cNvPr>
          <p:cNvSpPr txBox="1"/>
          <p:nvPr/>
        </p:nvSpPr>
        <p:spPr>
          <a:xfrm>
            <a:off x="2339758" y="1295599"/>
            <a:ext cx="3413052" cy="830997"/>
          </a:xfrm>
          <a:prstGeom prst="rect">
            <a:avLst/>
          </a:prstGeom>
          <a:noFill/>
        </p:spPr>
        <p:txBody>
          <a:bodyPr wrap="square" rtlCol="0">
            <a:spAutoFit/>
          </a:bodyPr>
          <a:lstStyle/>
          <a:p>
            <a:r>
              <a:rPr lang="en-US" sz="4800" b="1" dirty="0">
                <a:cs typeface="Times New Roman" panose="02020603050405020304" pitchFamily="18" charset="0"/>
              </a:rPr>
              <a:t>Let’s Talk</a:t>
            </a:r>
          </a:p>
        </p:txBody>
      </p:sp>
      <p:cxnSp>
        <p:nvCxnSpPr>
          <p:cNvPr id="19" name="Straight Connector 18">
            <a:extLst>
              <a:ext uri="{FF2B5EF4-FFF2-40B4-BE49-F238E27FC236}">
                <a16:creationId xmlns:a16="http://schemas.microsoft.com/office/drawing/2014/main" id="{11716C57-90BE-4C2E-9C86-7A5E0449CC4A}"/>
              </a:ext>
            </a:extLst>
          </p:cNvPr>
          <p:cNvCxnSpPr>
            <a:cxnSpLocks/>
          </p:cNvCxnSpPr>
          <p:nvPr/>
        </p:nvCxnSpPr>
        <p:spPr>
          <a:xfrm>
            <a:off x="2170507" y="2126187"/>
            <a:ext cx="3165360"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0BACBAD-57AC-44BC-99CA-FDA58C357B33}"/>
              </a:ext>
            </a:extLst>
          </p:cNvPr>
          <p:cNvCxnSpPr>
            <a:cxnSpLocks/>
          </p:cNvCxnSpPr>
          <p:nvPr/>
        </p:nvCxnSpPr>
        <p:spPr>
          <a:xfrm>
            <a:off x="2170507" y="2230461"/>
            <a:ext cx="3165360" cy="0"/>
          </a:xfrm>
          <a:prstGeom prst="line">
            <a:avLst/>
          </a:prstGeom>
        </p:spPr>
        <p:style>
          <a:lnRef idx="1">
            <a:schemeClr val="dk1"/>
          </a:lnRef>
          <a:fillRef idx="0">
            <a:schemeClr val="dk1"/>
          </a:fillRef>
          <a:effectRef idx="0">
            <a:schemeClr val="dk1"/>
          </a:effectRef>
          <a:fontRef idx="minor">
            <a:schemeClr val="tx1"/>
          </a:fontRef>
        </p:style>
      </p:cxnSp>
      <p:pic>
        <p:nvPicPr>
          <p:cNvPr id="24" name="Picture 23">
            <a:extLst>
              <a:ext uri="{FF2B5EF4-FFF2-40B4-BE49-F238E27FC236}">
                <a16:creationId xmlns:a16="http://schemas.microsoft.com/office/drawing/2014/main" id="{172931C0-4CFB-46B5-B15D-14AA2D8204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5317" y="2862431"/>
            <a:ext cx="1748387" cy="1748387"/>
          </a:xfrm>
          <a:prstGeom prst="rect">
            <a:avLst/>
          </a:prstGeom>
        </p:spPr>
      </p:pic>
      <p:sp>
        <p:nvSpPr>
          <p:cNvPr id="25" name="TextBox 24">
            <a:extLst>
              <a:ext uri="{FF2B5EF4-FFF2-40B4-BE49-F238E27FC236}">
                <a16:creationId xmlns:a16="http://schemas.microsoft.com/office/drawing/2014/main" id="{6FFC2B7B-8581-43BC-9DBE-3D05C1657750}"/>
              </a:ext>
            </a:extLst>
          </p:cNvPr>
          <p:cNvSpPr txBox="1"/>
          <p:nvPr/>
        </p:nvSpPr>
        <p:spPr>
          <a:xfrm>
            <a:off x="2893237" y="2862431"/>
            <a:ext cx="3490622" cy="369332"/>
          </a:xfrm>
          <a:prstGeom prst="rect">
            <a:avLst/>
          </a:prstGeom>
          <a:noFill/>
        </p:spPr>
        <p:txBody>
          <a:bodyPr wrap="square" rtlCol="0">
            <a:spAutoFit/>
          </a:bodyPr>
          <a:lstStyle/>
          <a:p>
            <a:r>
              <a:rPr lang="en-US" b="1" dirty="0">
                <a:cs typeface="Times New Roman" panose="02020603050405020304" pitchFamily="18" charset="0"/>
              </a:rPr>
              <a:t>First Last</a:t>
            </a:r>
          </a:p>
        </p:txBody>
      </p:sp>
      <p:sp>
        <p:nvSpPr>
          <p:cNvPr id="26" name="TextBox 25">
            <a:extLst>
              <a:ext uri="{FF2B5EF4-FFF2-40B4-BE49-F238E27FC236}">
                <a16:creationId xmlns:a16="http://schemas.microsoft.com/office/drawing/2014/main" id="{C9E9C589-6891-43BE-BD67-F6967A862053}"/>
              </a:ext>
            </a:extLst>
          </p:cNvPr>
          <p:cNvSpPr txBox="1"/>
          <p:nvPr/>
        </p:nvSpPr>
        <p:spPr>
          <a:xfrm>
            <a:off x="2893237" y="3236341"/>
            <a:ext cx="3490622" cy="1477328"/>
          </a:xfrm>
          <a:prstGeom prst="rect">
            <a:avLst/>
          </a:prstGeom>
          <a:noFill/>
        </p:spPr>
        <p:txBody>
          <a:bodyPr wrap="square" rtlCol="0">
            <a:spAutoFit/>
          </a:bodyPr>
          <a:lstStyle/>
          <a:p>
            <a:r>
              <a:rPr lang="en-US" dirty="0">
                <a:cs typeface="Times New Roman" panose="02020603050405020304" pitchFamily="18" charset="0"/>
              </a:rPr>
              <a:t>Company</a:t>
            </a:r>
          </a:p>
          <a:p>
            <a:r>
              <a:rPr lang="en-US" dirty="0">
                <a:cs typeface="Times New Roman" panose="02020603050405020304" pitchFamily="18" charset="0"/>
              </a:rPr>
              <a:t>Phone (Mobile)</a:t>
            </a:r>
          </a:p>
          <a:p>
            <a:r>
              <a:rPr lang="en-US" dirty="0">
                <a:cs typeface="Times New Roman" panose="02020603050405020304" pitchFamily="18" charset="0"/>
              </a:rPr>
              <a:t>Phone (Office)</a:t>
            </a:r>
          </a:p>
          <a:p>
            <a:r>
              <a:rPr lang="en-US" dirty="0">
                <a:cs typeface="Times New Roman" panose="02020603050405020304" pitchFamily="18" charset="0"/>
              </a:rPr>
              <a:t>Email Address</a:t>
            </a:r>
          </a:p>
          <a:p>
            <a:r>
              <a:rPr lang="en-US" dirty="0">
                <a:cs typeface="Times New Roman" panose="02020603050405020304" pitchFamily="18" charset="0"/>
              </a:rPr>
              <a:t>Website</a:t>
            </a:r>
          </a:p>
        </p:txBody>
      </p:sp>
      <p:sp>
        <p:nvSpPr>
          <p:cNvPr id="27" name="TextBox 26">
            <a:extLst>
              <a:ext uri="{FF2B5EF4-FFF2-40B4-BE49-F238E27FC236}">
                <a16:creationId xmlns:a16="http://schemas.microsoft.com/office/drawing/2014/main" id="{489E24AD-576B-41DB-9ABE-DCB684CE8AAE}"/>
              </a:ext>
            </a:extLst>
          </p:cNvPr>
          <p:cNvSpPr txBox="1"/>
          <p:nvPr/>
        </p:nvSpPr>
        <p:spPr>
          <a:xfrm>
            <a:off x="926432" y="4610093"/>
            <a:ext cx="3490622" cy="1200329"/>
          </a:xfrm>
          <a:prstGeom prst="rect">
            <a:avLst/>
          </a:prstGeom>
          <a:noFill/>
        </p:spPr>
        <p:txBody>
          <a:bodyPr wrap="square" rtlCol="0">
            <a:spAutoFit/>
          </a:bodyPr>
          <a:lstStyle/>
          <a:p>
            <a:r>
              <a:rPr lang="en-US" dirty="0">
                <a:cs typeface="Times New Roman" panose="02020603050405020304" pitchFamily="18" charset="0"/>
              </a:rPr>
              <a:t>Years in Business</a:t>
            </a:r>
          </a:p>
          <a:p>
            <a:r>
              <a:rPr lang="en-US" dirty="0">
                <a:cs typeface="Times New Roman" panose="02020603050405020304" pitchFamily="18" charset="0"/>
              </a:rPr>
              <a:t>Education</a:t>
            </a:r>
          </a:p>
          <a:p>
            <a:r>
              <a:rPr lang="en-US" dirty="0">
                <a:cs typeface="Times New Roman" panose="02020603050405020304" pitchFamily="18" charset="0"/>
              </a:rPr>
              <a:t>Certificates &amp; Designations</a:t>
            </a:r>
          </a:p>
          <a:p>
            <a:r>
              <a:rPr lang="en-US" dirty="0">
                <a:cs typeface="Times New Roman" panose="02020603050405020304" pitchFamily="18" charset="0"/>
              </a:rPr>
              <a:t>Professional Memberships</a:t>
            </a:r>
          </a:p>
        </p:txBody>
      </p:sp>
      <p:sp>
        <p:nvSpPr>
          <p:cNvPr id="28" name="TextBox 27">
            <a:extLst>
              <a:ext uri="{FF2B5EF4-FFF2-40B4-BE49-F238E27FC236}">
                <a16:creationId xmlns:a16="http://schemas.microsoft.com/office/drawing/2014/main" id="{EB8F6B72-C380-421E-BBB6-BEEA8EE78E39}"/>
              </a:ext>
            </a:extLst>
          </p:cNvPr>
          <p:cNvSpPr txBox="1"/>
          <p:nvPr/>
        </p:nvSpPr>
        <p:spPr>
          <a:xfrm>
            <a:off x="926432" y="5784027"/>
            <a:ext cx="5840180" cy="1477328"/>
          </a:xfrm>
          <a:prstGeom prst="rect">
            <a:avLst/>
          </a:prstGeom>
          <a:noFill/>
        </p:spPr>
        <p:txBody>
          <a:bodyPr wrap="square" rtlCol="0">
            <a:spAutoFit/>
          </a:bodyPr>
          <a:lstStyle/>
          <a:p>
            <a:r>
              <a:rPr lang="en-US" dirty="0">
                <a:cs typeface="Times New Roman" panose="02020603050405020304" pitchFamily="18" charset="0"/>
              </a:rPr>
              <a:t>With more than __ years of experience in (insert your city or neighborhood), I have become an expert in home sales. I specialize in helping (insert city or neighborhood) homeowners get the maximum price within their designated sale time. Contact me to schedule a listing appointment -</a:t>
            </a:r>
          </a:p>
        </p:txBody>
      </p:sp>
      <p:sp>
        <p:nvSpPr>
          <p:cNvPr id="29" name="Rectangle 28">
            <a:hlinkClick r:id="rId4"/>
            <a:extLst>
              <a:ext uri="{FF2B5EF4-FFF2-40B4-BE49-F238E27FC236}">
                <a16:creationId xmlns:a16="http://schemas.microsoft.com/office/drawing/2014/main" id="{367D40E2-D7AB-4193-BB38-E2FEB4A3E8FA}"/>
              </a:ext>
            </a:extLst>
          </p:cNvPr>
          <p:cNvSpPr/>
          <p:nvPr/>
        </p:nvSpPr>
        <p:spPr>
          <a:xfrm>
            <a:off x="2715404" y="7727950"/>
            <a:ext cx="2275433" cy="396769"/>
          </a:xfrm>
          <a:prstGeom prst="rect">
            <a:avLst/>
          </a:prstGeom>
          <a:solidFill>
            <a:srgbClr val="73767D"/>
          </a:solidFill>
          <a:ln>
            <a:solidFill>
              <a:schemeClr val="bg1"/>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B3D1264-439F-48E4-88FF-477342D3B43B}"/>
              </a:ext>
            </a:extLst>
          </p:cNvPr>
          <p:cNvSpPr txBox="1"/>
          <p:nvPr/>
        </p:nvSpPr>
        <p:spPr>
          <a:xfrm>
            <a:off x="2869840" y="7727950"/>
            <a:ext cx="1838882" cy="377024"/>
          </a:xfrm>
          <a:prstGeom prst="rect">
            <a:avLst/>
          </a:prstGeom>
          <a:noFill/>
        </p:spPr>
        <p:txBody>
          <a:bodyPr wrap="square" rtlCol="0">
            <a:spAutoFit/>
          </a:bodyPr>
          <a:lstStyle/>
          <a:p>
            <a:pPr algn="ctr"/>
            <a:r>
              <a:rPr lang="en-US" dirty="0">
                <a:solidFill>
                  <a:schemeClr val="bg1"/>
                </a:solidFill>
              </a:rPr>
              <a:t>Contact Me</a:t>
            </a:r>
          </a:p>
        </p:txBody>
      </p:sp>
    </p:spTree>
    <p:extLst>
      <p:ext uri="{BB962C8B-B14F-4D97-AF65-F5344CB8AC3E}">
        <p14:creationId xmlns:p14="http://schemas.microsoft.com/office/powerpoint/2010/main" val="240335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80441DC-F134-4C6A-B712-2116BA591ACF}"/>
              </a:ext>
            </a:extLst>
          </p:cNvPr>
          <p:cNvSpPr txBox="1"/>
          <p:nvPr/>
        </p:nvSpPr>
        <p:spPr>
          <a:xfrm>
            <a:off x="478954" y="173660"/>
            <a:ext cx="4859079" cy="923330"/>
          </a:xfrm>
          <a:prstGeom prst="rect">
            <a:avLst/>
          </a:prstGeom>
          <a:noFill/>
        </p:spPr>
        <p:txBody>
          <a:bodyPr wrap="square" rtlCol="0">
            <a:spAutoFit/>
          </a:bodyPr>
          <a:lstStyle/>
          <a:p>
            <a:r>
              <a:rPr lang="en-US" sz="5400" b="1" dirty="0">
                <a:solidFill>
                  <a:srgbClr val="0093C6"/>
                </a:solidFill>
                <a:cs typeface="Calibri" panose="020F0502020204030204" pitchFamily="34" charset="0"/>
              </a:rPr>
              <a:t>Table</a:t>
            </a:r>
          </a:p>
        </p:txBody>
      </p:sp>
      <p:sp>
        <p:nvSpPr>
          <p:cNvPr id="17" name="TextBox 16">
            <a:extLst>
              <a:ext uri="{FF2B5EF4-FFF2-40B4-BE49-F238E27FC236}">
                <a16:creationId xmlns:a16="http://schemas.microsoft.com/office/drawing/2014/main" id="{1AE59B9A-142B-4B50-B35E-36A7B247052E}"/>
              </a:ext>
            </a:extLst>
          </p:cNvPr>
          <p:cNvSpPr txBox="1"/>
          <p:nvPr/>
        </p:nvSpPr>
        <p:spPr>
          <a:xfrm>
            <a:off x="2107318" y="189378"/>
            <a:ext cx="4859079" cy="923330"/>
          </a:xfrm>
          <a:prstGeom prst="rect">
            <a:avLst/>
          </a:prstGeom>
          <a:noFill/>
        </p:spPr>
        <p:txBody>
          <a:bodyPr wrap="square" rtlCol="0">
            <a:spAutoFit/>
          </a:bodyPr>
          <a:lstStyle/>
          <a:p>
            <a:r>
              <a:rPr lang="en-US" sz="5400" b="1" dirty="0">
                <a:solidFill>
                  <a:srgbClr val="0093C6"/>
                </a:solidFill>
                <a:cs typeface="Calibri" panose="020F0502020204030204" pitchFamily="34" charset="0"/>
              </a:rPr>
              <a:t>of</a:t>
            </a:r>
          </a:p>
        </p:txBody>
      </p:sp>
      <p:sp>
        <p:nvSpPr>
          <p:cNvPr id="18" name="TextBox 17">
            <a:extLst>
              <a:ext uri="{FF2B5EF4-FFF2-40B4-BE49-F238E27FC236}">
                <a16:creationId xmlns:a16="http://schemas.microsoft.com/office/drawing/2014/main" id="{B2AA0A6D-7A32-449E-9279-49323EA02649}"/>
              </a:ext>
            </a:extLst>
          </p:cNvPr>
          <p:cNvSpPr txBox="1"/>
          <p:nvPr/>
        </p:nvSpPr>
        <p:spPr>
          <a:xfrm>
            <a:off x="478954" y="790108"/>
            <a:ext cx="4859079" cy="923330"/>
          </a:xfrm>
          <a:prstGeom prst="rect">
            <a:avLst/>
          </a:prstGeom>
          <a:noFill/>
        </p:spPr>
        <p:txBody>
          <a:bodyPr wrap="square" rtlCol="0">
            <a:spAutoFit/>
          </a:bodyPr>
          <a:lstStyle/>
          <a:p>
            <a:r>
              <a:rPr lang="en-US" sz="5400" b="1" dirty="0">
                <a:solidFill>
                  <a:srgbClr val="0093C6"/>
                </a:solidFill>
                <a:cs typeface="Calibri" panose="020F0502020204030204" pitchFamily="34" charset="0"/>
              </a:rPr>
              <a:t>Contents</a:t>
            </a:r>
          </a:p>
        </p:txBody>
      </p:sp>
      <p:sp>
        <p:nvSpPr>
          <p:cNvPr id="19" name="TextBox 18">
            <a:extLst>
              <a:ext uri="{FF2B5EF4-FFF2-40B4-BE49-F238E27FC236}">
                <a16:creationId xmlns:a16="http://schemas.microsoft.com/office/drawing/2014/main" id="{68C3CEC5-FB31-441A-A335-888C94DE0D6E}"/>
              </a:ext>
            </a:extLst>
          </p:cNvPr>
          <p:cNvSpPr txBox="1"/>
          <p:nvPr/>
        </p:nvSpPr>
        <p:spPr>
          <a:xfrm>
            <a:off x="262425" y="5722510"/>
            <a:ext cx="2275367" cy="830997"/>
          </a:xfrm>
          <a:prstGeom prst="rect">
            <a:avLst/>
          </a:prstGeom>
          <a:noFill/>
        </p:spPr>
        <p:txBody>
          <a:bodyPr wrap="square" rtlCol="0">
            <a:spAutoFit/>
          </a:bodyPr>
          <a:lstStyle/>
          <a:p>
            <a:r>
              <a:rPr lang="en-US" sz="4800" b="1" dirty="0">
                <a:solidFill>
                  <a:srgbClr val="11161A"/>
                </a:solidFill>
                <a:cs typeface="Calibri" panose="020F0502020204030204" pitchFamily="34" charset="0"/>
              </a:rPr>
              <a:t>03</a:t>
            </a:r>
            <a:endParaRPr lang="en-US" sz="8800" b="1" dirty="0">
              <a:solidFill>
                <a:srgbClr val="11161A"/>
              </a:solidFill>
              <a:cs typeface="Calibri" panose="020F0502020204030204" pitchFamily="34" charset="0"/>
            </a:endParaRPr>
          </a:p>
        </p:txBody>
      </p:sp>
      <p:sp>
        <p:nvSpPr>
          <p:cNvPr id="20" name="TextBox 19">
            <a:extLst>
              <a:ext uri="{FF2B5EF4-FFF2-40B4-BE49-F238E27FC236}">
                <a16:creationId xmlns:a16="http://schemas.microsoft.com/office/drawing/2014/main" id="{198CB433-B1A5-45A6-8DD6-CC81CCD08DFF}"/>
              </a:ext>
            </a:extLst>
          </p:cNvPr>
          <p:cNvSpPr txBox="1"/>
          <p:nvPr/>
        </p:nvSpPr>
        <p:spPr>
          <a:xfrm>
            <a:off x="262425" y="2970685"/>
            <a:ext cx="2275367" cy="830997"/>
          </a:xfrm>
          <a:prstGeom prst="rect">
            <a:avLst/>
          </a:prstGeom>
          <a:noFill/>
        </p:spPr>
        <p:txBody>
          <a:bodyPr wrap="square" rtlCol="0">
            <a:spAutoFit/>
          </a:bodyPr>
          <a:lstStyle/>
          <a:p>
            <a:r>
              <a:rPr lang="en-US" sz="4800" b="1" dirty="0">
                <a:solidFill>
                  <a:srgbClr val="11161A"/>
                </a:solidFill>
                <a:cs typeface="Calibri" panose="020F0502020204030204" pitchFamily="34" charset="0"/>
              </a:rPr>
              <a:t>01</a:t>
            </a:r>
            <a:endParaRPr lang="en-US" sz="8800" b="1" dirty="0">
              <a:solidFill>
                <a:srgbClr val="11161A"/>
              </a:solidFill>
              <a:cs typeface="Calibri" panose="020F0502020204030204" pitchFamily="34" charset="0"/>
            </a:endParaRPr>
          </a:p>
        </p:txBody>
      </p:sp>
      <p:sp>
        <p:nvSpPr>
          <p:cNvPr id="21" name="TextBox 20">
            <a:extLst>
              <a:ext uri="{FF2B5EF4-FFF2-40B4-BE49-F238E27FC236}">
                <a16:creationId xmlns:a16="http://schemas.microsoft.com/office/drawing/2014/main" id="{B7492464-9404-4D64-A96A-6BD5BE400752}"/>
              </a:ext>
            </a:extLst>
          </p:cNvPr>
          <p:cNvSpPr txBox="1"/>
          <p:nvPr/>
        </p:nvSpPr>
        <p:spPr>
          <a:xfrm>
            <a:off x="262425" y="7139157"/>
            <a:ext cx="2275367" cy="830997"/>
          </a:xfrm>
          <a:prstGeom prst="rect">
            <a:avLst/>
          </a:prstGeom>
          <a:noFill/>
        </p:spPr>
        <p:txBody>
          <a:bodyPr wrap="square" rtlCol="0">
            <a:spAutoFit/>
          </a:bodyPr>
          <a:lstStyle/>
          <a:p>
            <a:r>
              <a:rPr lang="en-US" sz="4800" b="1" dirty="0">
                <a:solidFill>
                  <a:srgbClr val="11161A"/>
                </a:solidFill>
                <a:cs typeface="Calibri" panose="020F0502020204030204" pitchFamily="34" charset="0"/>
              </a:rPr>
              <a:t>04</a:t>
            </a:r>
            <a:endParaRPr lang="en-US" sz="8800" b="1" dirty="0">
              <a:solidFill>
                <a:srgbClr val="11161A"/>
              </a:solidFill>
              <a:cs typeface="Calibri" panose="020F0502020204030204" pitchFamily="34" charset="0"/>
            </a:endParaRPr>
          </a:p>
        </p:txBody>
      </p:sp>
      <p:sp>
        <p:nvSpPr>
          <p:cNvPr id="13" name="TextBox 12">
            <a:extLst>
              <a:ext uri="{FF2B5EF4-FFF2-40B4-BE49-F238E27FC236}">
                <a16:creationId xmlns:a16="http://schemas.microsoft.com/office/drawing/2014/main" id="{4DE8D68A-F127-4AB7-BC82-815B97B79593}"/>
              </a:ext>
            </a:extLst>
          </p:cNvPr>
          <p:cNvSpPr txBox="1"/>
          <p:nvPr/>
        </p:nvSpPr>
        <p:spPr>
          <a:xfrm>
            <a:off x="1085957" y="3091558"/>
            <a:ext cx="4859079" cy="584775"/>
          </a:xfrm>
          <a:prstGeom prst="rect">
            <a:avLst/>
          </a:prstGeom>
          <a:noFill/>
        </p:spPr>
        <p:txBody>
          <a:bodyPr wrap="square" rtlCol="0">
            <a:spAutoFit/>
          </a:bodyPr>
          <a:lstStyle/>
          <a:p>
            <a:r>
              <a:rPr lang="en-US" sz="3200" b="1" dirty="0">
                <a:solidFill>
                  <a:srgbClr val="0093C6"/>
                </a:solidFill>
                <a:cs typeface="Times New Roman" panose="02020603050405020304" pitchFamily="18" charset="0"/>
              </a:rPr>
              <a:t>Your Goals</a:t>
            </a:r>
          </a:p>
        </p:txBody>
      </p:sp>
      <p:sp>
        <p:nvSpPr>
          <p:cNvPr id="23" name="TextBox 22">
            <a:extLst>
              <a:ext uri="{FF2B5EF4-FFF2-40B4-BE49-F238E27FC236}">
                <a16:creationId xmlns:a16="http://schemas.microsoft.com/office/drawing/2014/main" id="{2ABB4679-29D2-4321-B4A8-B8A360A66A48}"/>
              </a:ext>
            </a:extLst>
          </p:cNvPr>
          <p:cNvSpPr txBox="1"/>
          <p:nvPr/>
        </p:nvSpPr>
        <p:spPr>
          <a:xfrm>
            <a:off x="1085957" y="5823177"/>
            <a:ext cx="4859079" cy="584775"/>
          </a:xfrm>
          <a:prstGeom prst="rect">
            <a:avLst/>
          </a:prstGeom>
          <a:noFill/>
        </p:spPr>
        <p:txBody>
          <a:bodyPr wrap="square" rtlCol="0">
            <a:spAutoFit/>
          </a:bodyPr>
          <a:lstStyle/>
          <a:p>
            <a:r>
              <a:rPr lang="en-US" sz="3200" b="1" dirty="0">
                <a:solidFill>
                  <a:srgbClr val="0093C6"/>
                </a:solidFill>
                <a:cs typeface="Times New Roman" panose="02020603050405020304" pitchFamily="18" charset="0"/>
              </a:rPr>
              <a:t>Your Home Search</a:t>
            </a:r>
          </a:p>
        </p:txBody>
      </p:sp>
      <p:sp>
        <p:nvSpPr>
          <p:cNvPr id="24" name="TextBox 23">
            <a:extLst>
              <a:ext uri="{FF2B5EF4-FFF2-40B4-BE49-F238E27FC236}">
                <a16:creationId xmlns:a16="http://schemas.microsoft.com/office/drawing/2014/main" id="{BFBC9A72-63A4-4B28-8E55-EAB923D6557F}"/>
              </a:ext>
            </a:extLst>
          </p:cNvPr>
          <p:cNvSpPr txBox="1"/>
          <p:nvPr/>
        </p:nvSpPr>
        <p:spPr>
          <a:xfrm>
            <a:off x="1114737" y="7226332"/>
            <a:ext cx="4859079" cy="584775"/>
          </a:xfrm>
          <a:prstGeom prst="rect">
            <a:avLst/>
          </a:prstGeom>
          <a:noFill/>
        </p:spPr>
        <p:txBody>
          <a:bodyPr wrap="square" rtlCol="0">
            <a:spAutoFit/>
          </a:bodyPr>
          <a:lstStyle/>
          <a:p>
            <a:r>
              <a:rPr lang="en-US" sz="3200" b="1" dirty="0">
                <a:solidFill>
                  <a:srgbClr val="0093C6"/>
                </a:solidFill>
                <a:cs typeface="Times New Roman" panose="02020603050405020304" pitchFamily="18" charset="0"/>
              </a:rPr>
              <a:t>Choosing an Agent</a:t>
            </a:r>
          </a:p>
        </p:txBody>
      </p:sp>
      <p:sp>
        <p:nvSpPr>
          <p:cNvPr id="26" name="TextBox 25">
            <a:extLst>
              <a:ext uri="{FF2B5EF4-FFF2-40B4-BE49-F238E27FC236}">
                <a16:creationId xmlns:a16="http://schemas.microsoft.com/office/drawing/2014/main" id="{FDCD190A-5BED-4931-85B5-C9F2132DD49F}"/>
              </a:ext>
            </a:extLst>
          </p:cNvPr>
          <p:cNvSpPr txBox="1"/>
          <p:nvPr/>
        </p:nvSpPr>
        <p:spPr>
          <a:xfrm>
            <a:off x="1062207" y="4460935"/>
            <a:ext cx="4859079" cy="584775"/>
          </a:xfrm>
          <a:prstGeom prst="rect">
            <a:avLst/>
          </a:prstGeom>
          <a:noFill/>
        </p:spPr>
        <p:txBody>
          <a:bodyPr wrap="square" rtlCol="0">
            <a:spAutoFit/>
          </a:bodyPr>
          <a:lstStyle/>
          <a:p>
            <a:r>
              <a:rPr lang="en-US" sz="3200" b="1" dirty="0">
                <a:solidFill>
                  <a:srgbClr val="0093C6"/>
                </a:solidFill>
                <a:cs typeface="Times New Roman" panose="02020603050405020304" pitchFamily="18" charset="0"/>
              </a:rPr>
              <a:t>Mortgage Process</a:t>
            </a:r>
          </a:p>
        </p:txBody>
      </p:sp>
      <p:sp>
        <p:nvSpPr>
          <p:cNvPr id="27" name="TextBox 26">
            <a:extLst>
              <a:ext uri="{FF2B5EF4-FFF2-40B4-BE49-F238E27FC236}">
                <a16:creationId xmlns:a16="http://schemas.microsoft.com/office/drawing/2014/main" id="{A93291DE-0B22-464A-8E74-13171796D711}"/>
              </a:ext>
            </a:extLst>
          </p:cNvPr>
          <p:cNvSpPr txBox="1"/>
          <p:nvPr/>
        </p:nvSpPr>
        <p:spPr>
          <a:xfrm>
            <a:off x="262424" y="4330076"/>
            <a:ext cx="2275367" cy="830997"/>
          </a:xfrm>
          <a:prstGeom prst="rect">
            <a:avLst/>
          </a:prstGeom>
          <a:noFill/>
        </p:spPr>
        <p:txBody>
          <a:bodyPr wrap="square" rtlCol="0">
            <a:spAutoFit/>
          </a:bodyPr>
          <a:lstStyle/>
          <a:p>
            <a:r>
              <a:rPr lang="en-US" sz="4800" b="1" dirty="0">
                <a:solidFill>
                  <a:srgbClr val="11161A"/>
                </a:solidFill>
                <a:cs typeface="Calibri" panose="020F0502020204030204" pitchFamily="34" charset="0"/>
              </a:rPr>
              <a:t>02</a:t>
            </a:r>
            <a:endParaRPr lang="en-US" sz="8800" b="1" dirty="0">
              <a:solidFill>
                <a:srgbClr val="11161A"/>
              </a:solidFill>
              <a:cs typeface="Calibri" panose="020F0502020204030204" pitchFamily="34" charset="0"/>
            </a:endParaRPr>
          </a:p>
        </p:txBody>
      </p:sp>
      <p:pic>
        <p:nvPicPr>
          <p:cNvPr id="4" name="Picture 3">
            <a:extLst>
              <a:ext uri="{FF2B5EF4-FFF2-40B4-BE49-F238E27FC236}">
                <a16:creationId xmlns:a16="http://schemas.microsoft.com/office/drawing/2014/main" id="{A128F385-AC7C-4271-B5C9-DC982651A7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0000" r="29788"/>
          <a:stretch/>
        </p:blipFill>
        <p:spPr>
          <a:xfrm>
            <a:off x="4723013" y="0"/>
            <a:ext cx="3049379" cy="10058400"/>
          </a:xfrm>
          <a:prstGeom prst="rect">
            <a:avLst/>
          </a:prstGeom>
        </p:spPr>
      </p:pic>
    </p:spTree>
    <p:extLst>
      <p:ext uri="{BB962C8B-B14F-4D97-AF65-F5344CB8AC3E}">
        <p14:creationId xmlns:p14="http://schemas.microsoft.com/office/powerpoint/2010/main" val="243552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A01A46-B2FB-416C-B393-8F80080276B8}"/>
              </a:ext>
            </a:extLst>
          </p:cNvPr>
          <p:cNvSpPr>
            <a:spLocks noGrp="1"/>
          </p:cNvSpPr>
          <p:nvPr>
            <p:ph type="body" sz="quarter" idx="14"/>
          </p:nvPr>
        </p:nvSpPr>
        <p:spPr>
          <a:xfrm>
            <a:off x="478718" y="311096"/>
            <a:ext cx="4263435" cy="674031"/>
          </a:xfrm>
        </p:spPr>
        <p:txBody>
          <a:bodyPr/>
          <a:lstStyle/>
          <a:p>
            <a:r>
              <a:rPr lang="en-US" dirty="0">
                <a:solidFill>
                  <a:srgbClr val="0093C6"/>
                </a:solidFill>
              </a:rPr>
              <a:t>Your Goals</a:t>
            </a:r>
          </a:p>
        </p:txBody>
      </p:sp>
      <p:sp>
        <p:nvSpPr>
          <p:cNvPr id="3" name="Text Placeholder 2">
            <a:extLst>
              <a:ext uri="{FF2B5EF4-FFF2-40B4-BE49-F238E27FC236}">
                <a16:creationId xmlns:a16="http://schemas.microsoft.com/office/drawing/2014/main" id="{B48EE638-3AC6-4D7A-A936-9D32B59D1963}"/>
              </a:ext>
            </a:extLst>
          </p:cNvPr>
          <p:cNvSpPr>
            <a:spLocks noGrp="1"/>
          </p:cNvSpPr>
          <p:nvPr>
            <p:ph type="body" sz="quarter" idx="15"/>
          </p:nvPr>
        </p:nvSpPr>
        <p:spPr>
          <a:xfrm>
            <a:off x="478718" y="1414846"/>
            <a:ext cx="6702425" cy="3531736"/>
          </a:xfrm>
        </p:spPr>
        <p:txBody>
          <a:bodyPr/>
          <a:lstStyle/>
          <a:p>
            <a:pPr marL="0" indent="0">
              <a:buNone/>
            </a:pPr>
            <a:r>
              <a:rPr lang="en-US" sz="1600" b="0" dirty="0"/>
              <a:t>When buying a home you should have a clear picture of what you want in a new home. Understand what your budget is. Is it important for you to be near schools and businesses? And when do you want to move by?</a:t>
            </a:r>
          </a:p>
          <a:p>
            <a:pPr marL="0" indent="0">
              <a:buNone/>
            </a:pPr>
            <a:r>
              <a:rPr lang="en-US" sz="1600" dirty="0">
                <a:solidFill>
                  <a:srgbClr val="0093C6"/>
                </a:solidFill>
              </a:rPr>
              <a:t>Price </a:t>
            </a:r>
            <a:r>
              <a:rPr lang="en-US" sz="1600" b="0" dirty="0"/>
              <a:t>–</a:t>
            </a:r>
            <a:r>
              <a:rPr lang="en-US" sz="1600" dirty="0"/>
              <a:t> </a:t>
            </a:r>
            <a:r>
              <a:rPr lang="en-US" sz="1600" b="0" dirty="0"/>
              <a:t>Know what price you can afford. Consult your REALTOR® for a list of Mortgage brokers. </a:t>
            </a:r>
            <a:br>
              <a:rPr lang="en-US" sz="1600" b="0" dirty="0"/>
            </a:br>
            <a:br>
              <a:rPr lang="en-US" sz="1600" b="0" dirty="0"/>
            </a:br>
            <a:r>
              <a:rPr lang="en-US" sz="1600" dirty="0">
                <a:solidFill>
                  <a:srgbClr val="0093C6"/>
                </a:solidFill>
              </a:rPr>
              <a:t>Location</a:t>
            </a:r>
            <a:r>
              <a:rPr lang="en-US" sz="1600" dirty="0"/>
              <a:t> </a:t>
            </a:r>
            <a:r>
              <a:rPr lang="en-US" sz="1600" b="0" dirty="0"/>
              <a:t>– Know what market you’d like to purchase in. The houses far from your workplace may be more affordable, but the distance may decrease your quality of life.</a:t>
            </a:r>
            <a:br>
              <a:rPr lang="en-US" sz="1600" b="0" dirty="0"/>
            </a:br>
            <a:br>
              <a:rPr lang="en-US" sz="1600" b="0" dirty="0"/>
            </a:br>
            <a:r>
              <a:rPr lang="en-US" sz="1600" dirty="0">
                <a:solidFill>
                  <a:srgbClr val="0093C6"/>
                </a:solidFill>
              </a:rPr>
              <a:t>Time Frame </a:t>
            </a:r>
            <a:r>
              <a:rPr lang="en-US" sz="1600" b="0" dirty="0"/>
              <a:t>– Know what time frame you’d like to purchase your home within. How quickly you need to find your home will impact your search process. If you are relocating for work, location of your next home may take precedent over curb appeal. If you are simply looking for an upgrade, searching for a house with curb appeal may take longer. </a:t>
            </a:r>
          </a:p>
        </p:txBody>
      </p:sp>
      <p:pic>
        <p:nvPicPr>
          <p:cNvPr id="8" name="Picture Placeholder 7">
            <a:extLst>
              <a:ext uri="{FF2B5EF4-FFF2-40B4-BE49-F238E27FC236}">
                <a16:creationId xmlns:a16="http://schemas.microsoft.com/office/drawing/2014/main" id="{D0D68777-3EE0-4339-A9CB-13499A3F3696}"/>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l="-548" r="111"/>
          <a:stretch/>
        </p:blipFill>
        <p:spPr>
          <a:xfrm>
            <a:off x="591258" y="5125453"/>
            <a:ext cx="6435184" cy="3614354"/>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4897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A01A46-B2FB-416C-B393-8F80080276B8}"/>
              </a:ext>
            </a:extLst>
          </p:cNvPr>
          <p:cNvSpPr>
            <a:spLocks noGrp="1"/>
          </p:cNvSpPr>
          <p:nvPr>
            <p:ph type="body" sz="quarter" idx="14"/>
          </p:nvPr>
        </p:nvSpPr>
        <p:spPr>
          <a:xfrm>
            <a:off x="478718" y="311096"/>
            <a:ext cx="4263435" cy="674031"/>
          </a:xfrm>
        </p:spPr>
        <p:txBody>
          <a:bodyPr/>
          <a:lstStyle/>
          <a:p>
            <a:r>
              <a:rPr lang="en-US" dirty="0">
                <a:solidFill>
                  <a:srgbClr val="0093C6"/>
                </a:solidFill>
              </a:rPr>
              <a:t>Mortgage Process</a:t>
            </a:r>
          </a:p>
        </p:txBody>
      </p:sp>
      <p:sp>
        <p:nvSpPr>
          <p:cNvPr id="3" name="Text Placeholder 2">
            <a:extLst>
              <a:ext uri="{FF2B5EF4-FFF2-40B4-BE49-F238E27FC236}">
                <a16:creationId xmlns:a16="http://schemas.microsoft.com/office/drawing/2014/main" id="{B48EE638-3AC6-4D7A-A936-9D32B59D1963}"/>
              </a:ext>
            </a:extLst>
          </p:cNvPr>
          <p:cNvSpPr>
            <a:spLocks noGrp="1"/>
          </p:cNvSpPr>
          <p:nvPr>
            <p:ph type="body" sz="quarter" idx="15"/>
          </p:nvPr>
        </p:nvSpPr>
        <p:spPr>
          <a:xfrm>
            <a:off x="478718" y="1414846"/>
            <a:ext cx="6848514" cy="7326621"/>
          </a:xfrm>
          <a:effectLst/>
        </p:spPr>
        <p:txBody>
          <a:bodyPr/>
          <a:lstStyle/>
          <a:p>
            <a:pPr marL="0" indent="0">
              <a:buNone/>
            </a:pPr>
            <a:r>
              <a:rPr lang="en-US" sz="1600" b="0" dirty="0"/>
              <a:t>Choosing a home loan can be the single most important factor in purchasing your next home. It will impact you greatly for the upcoming years. When choosing a home loan, be sure to consult your agent, as they will likely have a few mortgage broker references. Below is list of the most common types of home loans.</a:t>
            </a:r>
          </a:p>
          <a:p>
            <a:pPr marL="0" indent="0">
              <a:buNone/>
            </a:pPr>
            <a:r>
              <a:rPr lang="en-US" sz="1600" dirty="0">
                <a:solidFill>
                  <a:srgbClr val="0093C6"/>
                </a:solidFill>
              </a:rPr>
              <a:t>30 year fixed rate </a:t>
            </a:r>
            <a:r>
              <a:rPr lang="en-US" sz="1600" b="0" dirty="0"/>
              <a:t>– The most popular of home loan types, this mortgage is typically the most affordable. </a:t>
            </a:r>
            <a:br>
              <a:rPr lang="en-US" sz="1600" b="0" dirty="0"/>
            </a:br>
            <a:endParaRPr lang="en-US" sz="1600" b="0" dirty="0"/>
          </a:p>
          <a:p>
            <a:pPr marL="0" indent="0">
              <a:buNone/>
            </a:pPr>
            <a:r>
              <a:rPr lang="en-US" sz="1600" dirty="0">
                <a:solidFill>
                  <a:srgbClr val="0093C6"/>
                </a:solidFill>
              </a:rPr>
              <a:t>15 year fixed rate</a:t>
            </a:r>
            <a:r>
              <a:rPr lang="en-US" sz="1600" b="0" dirty="0">
                <a:solidFill>
                  <a:srgbClr val="0093C6"/>
                </a:solidFill>
              </a:rPr>
              <a:t> </a:t>
            </a:r>
            <a:r>
              <a:rPr lang="en-US" sz="1600" b="0" dirty="0"/>
              <a:t>– 15 year fixed rate mortgages have lower interest rates than 30 year mortgages, as it costs banks less to make shorter-term payments. </a:t>
            </a:r>
            <a:br>
              <a:rPr lang="en-US" sz="1600" b="0" dirty="0"/>
            </a:br>
            <a:endParaRPr lang="en-US" sz="1600" b="0" dirty="0"/>
          </a:p>
          <a:p>
            <a:pPr marL="0" indent="0">
              <a:buNone/>
            </a:pPr>
            <a:r>
              <a:rPr lang="en-US" sz="1600" dirty="0">
                <a:solidFill>
                  <a:srgbClr val="0093C6"/>
                </a:solidFill>
              </a:rPr>
              <a:t>Conventional Mortgage</a:t>
            </a:r>
            <a:r>
              <a:rPr lang="en-US" sz="1600" b="0" dirty="0">
                <a:solidFill>
                  <a:srgbClr val="0093C6"/>
                </a:solidFill>
              </a:rPr>
              <a:t> </a:t>
            </a:r>
            <a:r>
              <a:rPr lang="en-US" sz="1600" b="0" dirty="0"/>
              <a:t>-  Typically need 10% for the down payment and good credit. The length of the home can be for 15 or 30 years. </a:t>
            </a:r>
            <a:br>
              <a:rPr lang="en-US" sz="1600" b="0" dirty="0"/>
            </a:br>
            <a:endParaRPr lang="en-US" sz="1600" b="0" dirty="0"/>
          </a:p>
          <a:p>
            <a:pPr marL="0" indent="0">
              <a:buNone/>
            </a:pPr>
            <a:r>
              <a:rPr lang="en-US" sz="1600" dirty="0">
                <a:solidFill>
                  <a:srgbClr val="0093C6"/>
                </a:solidFill>
              </a:rPr>
              <a:t>Adjustable Rate Mortgage (ARM)</a:t>
            </a:r>
            <a:r>
              <a:rPr lang="en-US" sz="1600" b="0" dirty="0">
                <a:solidFill>
                  <a:srgbClr val="0093C6"/>
                </a:solidFill>
              </a:rPr>
              <a:t> </a:t>
            </a:r>
            <a:r>
              <a:rPr lang="en-US" sz="1600" b="0" dirty="0"/>
              <a:t>- Think of a ARM mortgage as the opposite from a Fixed Rate. Rates start out lower than current rates, but can change after one, two, or five years, going upwards.  </a:t>
            </a:r>
            <a:br>
              <a:rPr lang="en-US" sz="1600" b="0" dirty="0"/>
            </a:br>
            <a:endParaRPr lang="en-US" sz="1600" b="0" dirty="0"/>
          </a:p>
          <a:p>
            <a:pPr marL="0" indent="0">
              <a:buNone/>
            </a:pPr>
            <a:r>
              <a:rPr lang="en-US" sz="1600" dirty="0">
                <a:solidFill>
                  <a:srgbClr val="0093C6"/>
                </a:solidFill>
              </a:rPr>
              <a:t>FHA Mortgage</a:t>
            </a:r>
            <a:r>
              <a:rPr lang="en-US" sz="1600" b="0" dirty="0">
                <a:solidFill>
                  <a:srgbClr val="0093C6"/>
                </a:solidFill>
              </a:rPr>
              <a:t> </a:t>
            </a:r>
            <a:r>
              <a:rPr lang="en-US" sz="1600" b="0" dirty="0"/>
              <a:t>- FHA loans are thought to be especially attractive to first time home buyers, since the down payment is only 3.5% and is more forgiving of lower credit scores. </a:t>
            </a:r>
            <a:br>
              <a:rPr lang="en-US" sz="1600" b="0" dirty="0"/>
            </a:br>
            <a:endParaRPr lang="en-US" sz="1600" b="0" dirty="0"/>
          </a:p>
          <a:p>
            <a:pPr marL="0" indent="0">
              <a:buNone/>
            </a:pPr>
            <a:r>
              <a:rPr lang="en-US" sz="1600" dirty="0">
                <a:solidFill>
                  <a:srgbClr val="0093C6"/>
                </a:solidFill>
              </a:rPr>
              <a:t>VA Loan</a:t>
            </a:r>
            <a:r>
              <a:rPr lang="en-US" sz="1600" b="0" dirty="0">
                <a:solidFill>
                  <a:srgbClr val="0093C6"/>
                </a:solidFill>
              </a:rPr>
              <a:t> </a:t>
            </a:r>
            <a:r>
              <a:rPr lang="en-US" sz="1600" b="0" dirty="0"/>
              <a:t>- The biggest draw of a VA loan is the ability to qualify with zero down payment.</a:t>
            </a:r>
            <a:br>
              <a:rPr lang="en-US" sz="1600" b="0" dirty="0"/>
            </a:br>
            <a:endParaRPr lang="en-US" sz="1600" b="0" dirty="0"/>
          </a:p>
          <a:p>
            <a:pPr marL="0" indent="0">
              <a:buNone/>
            </a:pPr>
            <a:r>
              <a:rPr lang="en-US" sz="1600" dirty="0">
                <a:solidFill>
                  <a:srgbClr val="0093C6"/>
                </a:solidFill>
              </a:rPr>
              <a:t>USDA/RHS Loans</a:t>
            </a:r>
            <a:r>
              <a:rPr lang="en-US" sz="1600" b="0" dirty="0">
                <a:solidFill>
                  <a:srgbClr val="0093C6"/>
                </a:solidFill>
              </a:rPr>
              <a:t> </a:t>
            </a:r>
            <a:r>
              <a:rPr lang="en-US" sz="1600" b="0" dirty="0"/>
              <a:t>- The United States Department of Agriculture offers a loan for rural borrowers that meet a list of income requirements. Rural Housing Loans are designed for modest income residents that are unable to meet conventional loan requirements.</a:t>
            </a:r>
          </a:p>
        </p:txBody>
      </p:sp>
    </p:spTree>
    <p:extLst>
      <p:ext uri="{BB962C8B-B14F-4D97-AF65-F5344CB8AC3E}">
        <p14:creationId xmlns:p14="http://schemas.microsoft.com/office/powerpoint/2010/main" val="75976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710613-15A6-471B-91C6-A7B88DACFEA6}"/>
              </a:ext>
            </a:extLst>
          </p:cNvPr>
          <p:cNvSpPr>
            <a:spLocks noGrp="1"/>
          </p:cNvSpPr>
          <p:nvPr>
            <p:ph type="body" sz="quarter" idx="15"/>
          </p:nvPr>
        </p:nvSpPr>
        <p:spPr>
          <a:xfrm>
            <a:off x="478718" y="1414846"/>
            <a:ext cx="6848514" cy="1421928"/>
          </a:xfrm>
        </p:spPr>
        <p:txBody>
          <a:bodyPr/>
          <a:lstStyle/>
          <a:p>
            <a:pPr marL="0" indent="0">
              <a:buNone/>
            </a:pPr>
            <a:r>
              <a:rPr lang="en-US" sz="1600" b="0" dirty="0"/>
              <a:t>Below we’ve provided you with a mortgage calculator to give you a head start on deciding which home loan matches your financial goals. Double click to edit the green cells below with your estimated home price, down payment, rate, and length of loan. An Excel sheet will open within PowerPoint. Add in your property taxes, homeowner’s insurance, HOA fees, and mortgage insurance to get a better estimate. </a:t>
            </a:r>
          </a:p>
        </p:txBody>
      </p:sp>
      <p:sp>
        <p:nvSpPr>
          <p:cNvPr id="3" name="Slide Number Placeholder 2">
            <a:extLst>
              <a:ext uri="{FF2B5EF4-FFF2-40B4-BE49-F238E27FC236}">
                <a16:creationId xmlns:a16="http://schemas.microsoft.com/office/drawing/2014/main" id="{F37965E5-A777-4391-AE6A-C3A5D07EA1F8}"/>
              </a:ext>
            </a:extLst>
          </p:cNvPr>
          <p:cNvSpPr>
            <a:spLocks noGrp="1"/>
          </p:cNvSpPr>
          <p:nvPr>
            <p:ph type="sldNum" sz="quarter" idx="12"/>
          </p:nvPr>
        </p:nvSpPr>
        <p:spPr/>
        <p:txBody>
          <a:bodyPr/>
          <a:lstStyle/>
          <a:p>
            <a:fld id="{AFE33F42-6D5A-4EFB-9D31-E506E6CC22FA}" type="slidenum">
              <a:rPr lang="en-US" smtClean="0"/>
              <a:pPr/>
              <a:t>5</a:t>
            </a:fld>
            <a:endParaRPr lang="en-US" dirty="0"/>
          </a:p>
        </p:txBody>
      </p:sp>
      <p:sp>
        <p:nvSpPr>
          <p:cNvPr id="2" name="Rectangle 1">
            <a:extLst>
              <a:ext uri="{FF2B5EF4-FFF2-40B4-BE49-F238E27FC236}">
                <a16:creationId xmlns:a16="http://schemas.microsoft.com/office/drawing/2014/main" id="{2737AD71-209B-439B-AC5E-4B706AB2E1B0}"/>
              </a:ext>
            </a:extLst>
          </p:cNvPr>
          <p:cNvSpPr/>
          <p:nvPr/>
        </p:nvSpPr>
        <p:spPr>
          <a:xfrm>
            <a:off x="785771" y="3463972"/>
            <a:ext cx="6000750" cy="38195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a:extLst>
              <a:ext uri="{FF2B5EF4-FFF2-40B4-BE49-F238E27FC236}">
                <a16:creationId xmlns:a16="http://schemas.microsoft.com/office/drawing/2014/main" id="{231C39F9-0DDD-48E0-A71F-CC7D86F9FC1F}"/>
              </a:ext>
            </a:extLst>
          </p:cNvPr>
          <p:cNvGraphicFramePr>
            <a:graphicFrameLocks noChangeAspect="1"/>
          </p:cNvGraphicFramePr>
          <p:nvPr>
            <p:extLst>
              <p:ext uri="{D42A27DB-BD31-4B8C-83A1-F6EECF244321}">
                <p14:modId xmlns:p14="http://schemas.microsoft.com/office/powerpoint/2010/main" val="530223083"/>
              </p:ext>
            </p:extLst>
          </p:nvPr>
        </p:nvGraphicFramePr>
        <p:xfrm>
          <a:off x="785813" y="3530600"/>
          <a:ext cx="6000750" cy="3819525"/>
        </p:xfrm>
        <a:graphic>
          <a:graphicData uri="http://schemas.openxmlformats.org/presentationml/2006/ole">
            <mc:AlternateContent xmlns:mc="http://schemas.openxmlformats.org/markup-compatibility/2006">
              <mc:Choice xmlns:v="urn:schemas-microsoft-com:vml" Requires="v">
                <p:oleObj spid="_x0000_s1057" name="Worksheet" r:id="rId3" imgW="6000843" imgH="3819464" progId="Excel.Sheet.12">
                  <p:embed/>
                </p:oleObj>
              </mc:Choice>
              <mc:Fallback>
                <p:oleObj name="Worksheet" r:id="rId3" imgW="6000843" imgH="3819464" progId="Excel.Sheet.12">
                  <p:embed/>
                  <p:pic>
                    <p:nvPicPr>
                      <p:cNvPr id="3" name="Object 2">
                        <a:extLst>
                          <a:ext uri="{FF2B5EF4-FFF2-40B4-BE49-F238E27FC236}">
                            <a16:creationId xmlns:a16="http://schemas.microsoft.com/office/drawing/2014/main" id="{E53DEB6E-E3F2-480C-B646-6CE04A308CCD}"/>
                          </a:ext>
                        </a:extLst>
                      </p:cNvPr>
                      <p:cNvPicPr/>
                      <p:nvPr/>
                    </p:nvPicPr>
                    <p:blipFill>
                      <a:blip r:embed="rId4"/>
                      <a:stretch>
                        <a:fillRect/>
                      </a:stretch>
                    </p:blipFill>
                    <p:spPr>
                      <a:xfrm>
                        <a:off x="785813" y="3530600"/>
                        <a:ext cx="6000750" cy="3819525"/>
                      </a:xfrm>
                      <a:prstGeom prst="rect">
                        <a:avLst/>
                      </a:prstGeom>
                    </p:spPr>
                  </p:pic>
                </p:oleObj>
              </mc:Fallback>
            </mc:AlternateContent>
          </a:graphicData>
        </a:graphic>
      </p:graphicFrame>
      <p:sp>
        <p:nvSpPr>
          <p:cNvPr id="22" name="Text Placeholder 1">
            <a:extLst>
              <a:ext uri="{FF2B5EF4-FFF2-40B4-BE49-F238E27FC236}">
                <a16:creationId xmlns:a16="http://schemas.microsoft.com/office/drawing/2014/main" id="{A56515B3-8A1A-4A40-9F0E-C406AFE87F2C}"/>
              </a:ext>
            </a:extLst>
          </p:cNvPr>
          <p:cNvSpPr>
            <a:spLocks noGrp="1"/>
          </p:cNvSpPr>
          <p:nvPr>
            <p:ph type="body" sz="quarter" idx="14"/>
          </p:nvPr>
        </p:nvSpPr>
        <p:spPr>
          <a:xfrm>
            <a:off x="478718" y="311096"/>
            <a:ext cx="4263435" cy="674031"/>
          </a:xfrm>
        </p:spPr>
        <p:txBody>
          <a:bodyPr/>
          <a:lstStyle/>
          <a:p>
            <a:r>
              <a:rPr lang="en-US" dirty="0">
                <a:solidFill>
                  <a:srgbClr val="0093C6"/>
                </a:solidFill>
              </a:rPr>
              <a:t>Mortgage Process</a:t>
            </a:r>
          </a:p>
        </p:txBody>
      </p:sp>
    </p:spTree>
    <p:extLst>
      <p:ext uri="{BB962C8B-B14F-4D97-AF65-F5344CB8AC3E}">
        <p14:creationId xmlns:p14="http://schemas.microsoft.com/office/powerpoint/2010/main" val="54584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58BCD-4A95-4362-BA6B-ED0BB6895F24}"/>
              </a:ext>
            </a:extLst>
          </p:cNvPr>
          <p:cNvSpPr>
            <a:spLocks noGrp="1"/>
          </p:cNvSpPr>
          <p:nvPr>
            <p:ph type="sldNum" sz="quarter" idx="12"/>
          </p:nvPr>
        </p:nvSpPr>
        <p:spPr/>
        <p:txBody>
          <a:bodyPr/>
          <a:lstStyle/>
          <a:p>
            <a:fld id="{AFE33F42-6D5A-4EFB-9D31-E506E6CC22FA}" type="slidenum">
              <a:rPr lang="en-US" smtClean="0"/>
              <a:pPr/>
              <a:t>6</a:t>
            </a:fld>
            <a:endParaRPr lang="en-US" dirty="0"/>
          </a:p>
        </p:txBody>
      </p:sp>
      <p:sp>
        <p:nvSpPr>
          <p:cNvPr id="15" name="Text Placeholder 1">
            <a:extLst>
              <a:ext uri="{FF2B5EF4-FFF2-40B4-BE49-F238E27FC236}">
                <a16:creationId xmlns:a16="http://schemas.microsoft.com/office/drawing/2014/main" id="{AA0F6601-412E-4F5B-99A8-1B6470161D07}"/>
              </a:ext>
            </a:extLst>
          </p:cNvPr>
          <p:cNvSpPr>
            <a:spLocks noGrp="1"/>
          </p:cNvSpPr>
          <p:nvPr>
            <p:ph type="body" sz="quarter" idx="14"/>
          </p:nvPr>
        </p:nvSpPr>
        <p:spPr>
          <a:xfrm>
            <a:off x="478718" y="311096"/>
            <a:ext cx="4263435" cy="674031"/>
          </a:xfrm>
        </p:spPr>
        <p:txBody>
          <a:bodyPr/>
          <a:lstStyle/>
          <a:p>
            <a:r>
              <a:rPr lang="en-US" dirty="0">
                <a:solidFill>
                  <a:srgbClr val="0093C6"/>
                </a:solidFill>
              </a:rPr>
              <a:t>Your Home Search</a:t>
            </a:r>
          </a:p>
        </p:txBody>
      </p:sp>
      <p:sp>
        <p:nvSpPr>
          <p:cNvPr id="16" name="Text Placeholder 2">
            <a:extLst>
              <a:ext uri="{FF2B5EF4-FFF2-40B4-BE49-F238E27FC236}">
                <a16:creationId xmlns:a16="http://schemas.microsoft.com/office/drawing/2014/main" id="{CD540A91-F7A5-4B15-9A08-044187E7AFA3}"/>
              </a:ext>
            </a:extLst>
          </p:cNvPr>
          <p:cNvSpPr txBox="1">
            <a:spLocks/>
          </p:cNvSpPr>
          <p:nvPr/>
        </p:nvSpPr>
        <p:spPr>
          <a:xfrm>
            <a:off x="478718" y="1414846"/>
            <a:ext cx="6848514" cy="6555641"/>
          </a:xfrm>
          <a:prstGeom prst="rect">
            <a:avLst/>
          </a:prstGeom>
          <a:solidFill>
            <a:schemeClr val="bg1">
              <a:alpha val="92000"/>
            </a:schemeClr>
          </a:solidFill>
          <a:ln w="6350">
            <a:solidFill>
              <a:schemeClr val="bg1"/>
            </a:solidFill>
          </a:ln>
          <a:effectLst/>
        </p:spPr>
        <p:txBody>
          <a:bodyPr vert="horz" wrap="square" lIns="91440" tIns="45720" rIns="91440" bIns="45720" rtlCol="0">
            <a:spAutoFit/>
          </a:bodyPr>
          <a:lstStyle>
            <a:lvl1pPr marL="194310" indent="-194310" algn="l" defTabSz="777240" rtl="0" eaLnBrk="1" latinLnBrk="0" hangingPunct="1">
              <a:lnSpc>
                <a:spcPct val="90000"/>
              </a:lnSpc>
              <a:spcBef>
                <a:spcPts val="850"/>
              </a:spcBef>
              <a:buFont typeface="Arial" panose="020B0604020202020204" pitchFamily="34" charset="0"/>
              <a:buChar char="•"/>
              <a:defRPr lang="en-US" sz="1200" b="1" kern="1200">
                <a:solidFill>
                  <a:schemeClr val="tx1"/>
                </a:solidFill>
                <a:latin typeface="+mn-lt"/>
                <a:ea typeface="+mn-ea"/>
                <a:cs typeface="Times New Roman" panose="02020603050405020304" pitchFamily="18" charset="0"/>
              </a:defRPr>
            </a:lvl1pPr>
            <a:lvl2pPr marL="58293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600" b="0" dirty="0"/>
              <a:t>Choosing your next home requires weighing many pros and cons. You may need to include the following factors when making your decision:</a:t>
            </a:r>
            <a:br>
              <a:rPr lang="en-US" sz="1600" b="0" dirty="0"/>
            </a:br>
            <a:endParaRPr lang="en-US" sz="1600" b="0" dirty="0"/>
          </a:p>
          <a:p>
            <a:pPr marL="0" indent="0">
              <a:buNone/>
            </a:pPr>
            <a:r>
              <a:rPr lang="en-US" sz="1600" dirty="0">
                <a:solidFill>
                  <a:srgbClr val="0093C6"/>
                </a:solidFill>
              </a:rPr>
              <a:t>Location</a:t>
            </a:r>
            <a:r>
              <a:rPr lang="en-US" sz="1600" b="0" dirty="0"/>
              <a:t> – The location of your future home is likely the single most important deciding factor. Many other attributes of the home, such as landscaping, flooring, kitchen countertop, etc. can all be changed later.</a:t>
            </a:r>
            <a:br>
              <a:rPr lang="en-US" sz="1600" b="0" dirty="0"/>
            </a:br>
            <a:endParaRPr lang="en-US" sz="1600" b="0" dirty="0"/>
          </a:p>
          <a:p>
            <a:pPr marL="0" indent="0">
              <a:buNone/>
            </a:pPr>
            <a:r>
              <a:rPr lang="en-US" sz="1600" dirty="0">
                <a:solidFill>
                  <a:srgbClr val="0093C6"/>
                </a:solidFill>
              </a:rPr>
              <a:t>School District </a:t>
            </a:r>
            <a:r>
              <a:rPr lang="en-US" sz="1600" b="0" dirty="0"/>
              <a:t>– Even if you do not have children, the scores of surrounding school districts greatly impact the value of your home. </a:t>
            </a:r>
            <a:br>
              <a:rPr lang="en-US" sz="1600" b="0" dirty="0"/>
            </a:br>
            <a:endParaRPr lang="en-US" sz="1600" b="0" dirty="0"/>
          </a:p>
          <a:p>
            <a:pPr marL="0" indent="0">
              <a:buNone/>
            </a:pPr>
            <a:r>
              <a:rPr lang="en-US" sz="1600" dirty="0">
                <a:solidFill>
                  <a:srgbClr val="0093C6"/>
                </a:solidFill>
              </a:rPr>
              <a:t>Crime Rates</a:t>
            </a:r>
            <a:r>
              <a:rPr lang="en-US" sz="1600" b="0" dirty="0">
                <a:solidFill>
                  <a:srgbClr val="0093C6"/>
                </a:solidFill>
              </a:rPr>
              <a:t> </a:t>
            </a:r>
            <a:r>
              <a:rPr lang="en-US" sz="1600" b="0" dirty="0"/>
              <a:t>– Your agent cannot provide access to crime rates under the Fair Housing Act. What this means is you’ll need to investigate on your own. Free websites for this information include city-data.com and crimereports.com.</a:t>
            </a:r>
            <a:br>
              <a:rPr lang="en-US" sz="1600" b="0" dirty="0"/>
            </a:br>
            <a:endParaRPr lang="en-US" sz="1600" b="0" dirty="0"/>
          </a:p>
          <a:p>
            <a:pPr marL="0" indent="0">
              <a:buNone/>
            </a:pPr>
            <a:r>
              <a:rPr lang="en-US" sz="1600" dirty="0">
                <a:solidFill>
                  <a:srgbClr val="0093C6"/>
                </a:solidFill>
              </a:rPr>
              <a:t>Position on Lot </a:t>
            </a:r>
            <a:r>
              <a:rPr lang="en-US" sz="1600" b="0" dirty="0"/>
              <a:t>– Where your home is located on the lot also impacts it’s value. Lots with private yards or at the end of cul-de-sacs tend to have higher value. As opposed to homes bordering busy streets or near surrounding homes.  </a:t>
            </a:r>
            <a:br>
              <a:rPr lang="en-US" sz="1600" b="0" dirty="0"/>
            </a:br>
            <a:endParaRPr lang="en-US" sz="1600" b="0" dirty="0"/>
          </a:p>
          <a:p>
            <a:pPr marL="0" indent="0">
              <a:buNone/>
            </a:pPr>
            <a:r>
              <a:rPr lang="en-US" sz="1600" dirty="0">
                <a:solidFill>
                  <a:srgbClr val="0093C6"/>
                </a:solidFill>
              </a:rPr>
              <a:t>Long Term Value</a:t>
            </a:r>
            <a:r>
              <a:rPr lang="en-US" sz="1600" b="0" dirty="0">
                <a:solidFill>
                  <a:srgbClr val="0093C6"/>
                </a:solidFill>
              </a:rPr>
              <a:t> </a:t>
            </a:r>
            <a:r>
              <a:rPr lang="en-US" sz="1600" b="0" dirty="0"/>
              <a:t>– Is the market your home in up and coming? Is it stable and reliable? Consult your REALTOR® for their estimated value of the home.  </a:t>
            </a:r>
            <a:br>
              <a:rPr lang="en-US" sz="1600" b="0" dirty="0"/>
            </a:br>
            <a:endParaRPr lang="en-US" sz="1600" b="0" dirty="0"/>
          </a:p>
          <a:p>
            <a:pPr marL="0" indent="0">
              <a:buNone/>
            </a:pPr>
            <a:r>
              <a:rPr lang="en-US" sz="1600" dirty="0">
                <a:solidFill>
                  <a:srgbClr val="0093C6"/>
                </a:solidFill>
              </a:rPr>
              <a:t>Relation to Surrounding Homes </a:t>
            </a:r>
            <a:r>
              <a:rPr lang="en-US" sz="1600" b="0" dirty="0"/>
              <a:t>– Is being too close to your neighbor a deal breaker? Sometimes a nearby home can affect the curb appeal of other homes.</a:t>
            </a:r>
          </a:p>
          <a:p>
            <a:pPr marL="0" indent="0">
              <a:buNone/>
            </a:pPr>
            <a:endParaRPr lang="en-US" sz="1600" b="0" dirty="0"/>
          </a:p>
          <a:p>
            <a:pPr marL="0" indent="0">
              <a:buNone/>
            </a:pPr>
            <a:endParaRPr lang="en-US" sz="1600" b="0" dirty="0"/>
          </a:p>
        </p:txBody>
      </p:sp>
      <p:pic>
        <p:nvPicPr>
          <p:cNvPr id="21" name="Picture 20">
            <a:extLst>
              <a:ext uri="{FF2B5EF4-FFF2-40B4-BE49-F238E27FC236}">
                <a16:creationId xmlns:a16="http://schemas.microsoft.com/office/drawing/2014/main" id="{4AEA6B99-3EE3-48E7-A63B-34B0A1D70E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4903" b="32464"/>
          <a:stretch/>
        </p:blipFill>
        <p:spPr>
          <a:xfrm>
            <a:off x="528117" y="7275482"/>
            <a:ext cx="6749716" cy="16519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428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DF5322-835D-4BA8-B303-7EDA9F162C9A}"/>
              </a:ext>
            </a:extLst>
          </p:cNvPr>
          <p:cNvSpPr>
            <a:spLocks noGrp="1"/>
          </p:cNvSpPr>
          <p:nvPr>
            <p:ph type="sldNum" sz="quarter" idx="12"/>
          </p:nvPr>
        </p:nvSpPr>
        <p:spPr/>
        <p:txBody>
          <a:bodyPr/>
          <a:lstStyle/>
          <a:p>
            <a:fld id="{AFE33F42-6D5A-4EFB-9D31-E506E6CC22FA}" type="slidenum">
              <a:rPr lang="en-US" smtClean="0"/>
              <a:pPr/>
              <a:t>7</a:t>
            </a:fld>
            <a:endParaRPr lang="en-US" dirty="0"/>
          </a:p>
        </p:txBody>
      </p:sp>
      <p:sp>
        <p:nvSpPr>
          <p:cNvPr id="8" name="Text Placeholder 7">
            <a:extLst>
              <a:ext uri="{FF2B5EF4-FFF2-40B4-BE49-F238E27FC236}">
                <a16:creationId xmlns:a16="http://schemas.microsoft.com/office/drawing/2014/main" id="{451649E8-2337-4F3F-8B88-A299004452BF}"/>
              </a:ext>
            </a:extLst>
          </p:cNvPr>
          <p:cNvSpPr>
            <a:spLocks noGrp="1"/>
          </p:cNvSpPr>
          <p:nvPr>
            <p:ph type="body" sz="quarter" idx="15"/>
          </p:nvPr>
        </p:nvSpPr>
        <p:spPr>
          <a:xfrm>
            <a:off x="308566" y="1417313"/>
            <a:ext cx="2603186" cy="339163"/>
          </a:xfrm>
        </p:spPr>
        <p:txBody>
          <a:bodyPr/>
          <a:lstStyle/>
          <a:p>
            <a:pPr marL="0" indent="0">
              <a:buNone/>
            </a:pPr>
            <a:r>
              <a:rPr lang="en-US" sz="1800" u="sng" dirty="0"/>
              <a:t>Home Search Worksheet</a:t>
            </a:r>
            <a:endParaRPr lang="en-US" sz="1800" u="sng" dirty="0">
              <a:hlinkClick r:id="rId2"/>
            </a:endParaRPr>
          </a:p>
        </p:txBody>
      </p:sp>
      <p:sp>
        <p:nvSpPr>
          <p:cNvPr id="6" name="Text Placeholder 7">
            <a:extLst>
              <a:ext uri="{FF2B5EF4-FFF2-40B4-BE49-F238E27FC236}">
                <a16:creationId xmlns:a16="http://schemas.microsoft.com/office/drawing/2014/main" id="{E747EC59-0715-4BB5-9892-8B8452B04F3E}"/>
              </a:ext>
            </a:extLst>
          </p:cNvPr>
          <p:cNvSpPr txBox="1">
            <a:spLocks/>
          </p:cNvSpPr>
          <p:nvPr/>
        </p:nvSpPr>
        <p:spPr>
          <a:xfrm>
            <a:off x="308565" y="1938406"/>
            <a:ext cx="7180677" cy="2529923"/>
          </a:xfrm>
          <a:prstGeom prst="rect">
            <a:avLst/>
          </a:prstGeom>
          <a:solidFill>
            <a:schemeClr val="bg1">
              <a:alpha val="92000"/>
            </a:schemeClr>
          </a:solidFill>
          <a:ln w="6350">
            <a:solidFill>
              <a:schemeClr val="bg1"/>
            </a:solidFill>
          </a:ln>
        </p:spPr>
        <p:txBody>
          <a:bodyPr vert="horz" wrap="square" lIns="91440" tIns="45720" rIns="91440" bIns="45720" numCol="2" rtlCol="0">
            <a:spAutoFit/>
          </a:bodyPr>
          <a:lstStyle>
            <a:lvl1pPr marL="194310" indent="-194310" algn="l" defTabSz="777240" rtl="0" eaLnBrk="1" latinLnBrk="0" hangingPunct="1">
              <a:lnSpc>
                <a:spcPct val="90000"/>
              </a:lnSpc>
              <a:spcBef>
                <a:spcPts val="850"/>
              </a:spcBef>
              <a:buFont typeface="Arial" panose="020B0604020202020204" pitchFamily="34" charset="0"/>
              <a:buChar char="•"/>
              <a:defRPr lang="en-US" sz="1200" b="1" kern="1200">
                <a:solidFill>
                  <a:schemeClr val="tx1"/>
                </a:solidFill>
                <a:latin typeface="+mn-lt"/>
                <a:ea typeface="+mn-ea"/>
                <a:cs typeface="Times New Roman" panose="02020603050405020304" pitchFamily="18" charset="0"/>
              </a:defRPr>
            </a:lvl1pPr>
            <a:lvl2pPr marL="58293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400" dirty="0"/>
              <a:t>Main Requirements </a:t>
            </a:r>
          </a:p>
          <a:p>
            <a:pPr marL="0" indent="0">
              <a:buNone/>
            </a:pPr>
            <a:r>
              <a:rPr lang="en-US" sz="1400" b="0" dirty="0"/>
              <a:t>Price Range _________</a:t>
            </a:r>
          </a:p>
          <a:p>
            <a:pPr marL="0" indent="0">
              <a:buNone/>
            </a:pPr>
            <a:r>
              <a:rPr lang="en-US" sz="1400" b="0" dirty="0"/>
              <a:t>Sq. Footage _________</a:t>
            </a:r>
          </a:p>
          <a:p>
            <a:pPr marL="0" indent="0">
              <a:buNone/>
            </a:pPr>
            <a:r>
              <a:rPr lang="en-US" sz="1400" b="0" dirty="0"/>
              <a:t>Lot Size ____________</a:t>
            </a:r>
          </a:p>
          <a:p>
            <a:pPr marL="0" indent="0">
              <a:buNone/>
            </a:pPr>
            <a:r>
              <a:rPr lang="en-US" sz="1400" b="0" dirty="0"/>
              <a:t>Garage ____________</a:t>
            </a:r>
          </a:p>
          <a:p>
            <a:pPr marL="0" indent="0">
              <a:buNone/>
            </a:pPr>
            <a:r>
              <a:rPr lang="en-US" sz="1400" b="0" dirty="0"/>
              <a:t>Location ___________</a:t>
            </a:r>
          </a:p>
          <a:p>
            <a:pPr marL="0" indent="0">
              <a:buNone/>
            </a:pPr>
            <a:r>
              <a:rPr lang="en-US" sz="1400" b="0" dirty="0"/>
              <a:t>Number of Bathrooms ___________</a:t>
            </a:r>
          </a:p>
          <a:p>
            <a:pPr marL="0" indent="0">
              <a:buNone/>
            </a:pPr>
            <a:endParaRPr lang="en-US" sz="1400" b="0" dirty="0"/>
          </a:p>
          <a:p>
            <a:pPr marL="0" indent="0">
              <a:buNone/>
            </a:pPr>
            <a:endParaRPr lang="en-US" sz="1400" b="0" dirty="0"/>
          </a:p>
          <a:p>
            <a:pPr marL="0" indent="0">
              <a:buNone/>
            </a:pPr>
            <a:r>
              <a:rPr lang="en-US" sz="1400" b="0" dirty="0"/>
              <a:t>Number of Bedrooms ____________</a:t>
            </a:r>
          </a:p>
          <a:p>
            <a:pPr marL="0" indent="0">
              <a:buNone/>
            </a:pPr>
            <a:r>
              <a:rPr lang="en-US" sz="1400" b="0" dirty="0"/>
              <a:t>Maximum Age of Property ________</a:t>
            </a:r>
          </a:p>
          <a:p>
            <a:pPr marL="0" indent="0">
              <a:buNone/>
            </a:pPr>
            <a:r>
              <a:rPr lang="en-US" sz="1400" b="0" dirty="0"/>
              <a:t>House Style ___________________</a:t>
            </a:r>
          </a:p>
          <a:p>
            <a:pPr marL="0" indent="0">
              <a:buNone/>
            </a:pPr>
            <a:r>
              <a:rPr lang="en-US" sz="1400" b="0" dirty="0"/>
              <a:t>Single or Two Story _____________</a:t>
            </a:r>
          </a:p>
        </p:txBody>
      </p:sp>
      <p:sp>
        <p:nvSpPr>
          <p:cNvPr id="11" name="Text Placeholder 7">
            <a:extLst>
              <a:ext uri="{FF2B5EF4-FFF2-40B4-BE49-F238E27FC236}">
                <a16:creationId xmlns:a16="http://schemas.microsoft.com/office/drawing/2014/main" id="{800CA30E-40C7-42A8-9B30-77C843718784}"/>
              </a:ext>
            </a:extLst>
          </p:cNvPr>
          <p:cNvSpPr txBox="1">
            <a:spLocks/>
          </p:cNvSpPr>
          <p:nvPr/>
        </p:nvSpPr>
        <p:spPr>
          <a:xfrm>
            <a:off x="308565" y="4659438"/>
            <a:ext cx="7180677" cy="2068259"/>
          </a:xfrm>
          <a:prstGeom prst="rect">
            <a:avLst/>
          </a:prstGeom>
          <a:solidFill>
            <a:schemeClr val="bg1">
              <a:alpha val="92000"/>
            </a:schemeClr>
          </a:solidFill>
          <a:ln w="6350">
            <a:solidFill>
              <a:schemeClr val="bg1"/>
            </a:solidFill>
          </a:ln>
        </p:spPr>
        <p:txBody>
          <a:bodyPr vert="horz" wrap="square" lIns="91440" tIns="45720" rIns="91440" bIns="45720" rtlCol="0">
            <a:spAutoFit/>
          </a:bodyPr>
          <a:lstStyle>
            <a:lvl1pPr marL="194310" indent="-194310" algn="l" defTabSz="777240" rtl="0" eaLnBrk="1" latinLnBrk="0" hangingPunct="1">
              <a:lnSpc>
                <a:spcPct val="90000"/>
              </a:lnSpc>
              <a:spcBef>
                <a:spcPts val="850"/>
              </a:spcBef>
              <a:buFont typeface="Arial" panose="020B0604020202020204" pitchFamily="34" charset="0"/>
              <a:buChar char="•"/>
              <a:defRPr lang="en-US" sz="1200" b="1" kern="1200">
                <a:solidFill>
                  <a:schemeClr val="tx1"/>
                </a:solidFill>
                <a:latin typeface="+mn-lt"/>
                <a:ea typeface="+mn-ea"/>
                <a:cs typeface="Times New Roman" panose="02020603050405020304" pitchFamily="18" charset="0"/>
              </a:defRPr>
            </a:lvl1pPr>
            <a:lvl2pPr marL="58293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400" b="0" dirty="0"/>
              <a:t>Specific Features Desired</a:t>
            </a:r>
          </a:p>
          <a:p>
            <a:pPr marL="0" indent="0">
              <a:buNone/>
            </a:pP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p>
          <a:p>
            <a:pPr marL="0" indent="0">
              <a:buNone/>
            </a:pPr>
            <a:endParaRPr lang="en-US" sz="1400" b="0" dirty="0"/>
          </a:p>
        </p:txBody>
      </p:sp>
      <p:sp>
        <p:nvSpPr>
          <p:cNvPr id="12" name="Text Placeholder 7">
            <a:extLst>
              <a:ext uri="{FF2B5EF4-FFF2-40B4-BE49-F238E27FC236}">
                <a16:creationId xmlns:a16="http://schemas.microsoft.com/office/drawing/2014/main" id="{06D915FE-2B87-43CF-956F-7A30184C6348}"/>
              </a:ext>
            </a:extLst>
          </p:cNvPr>
          <p:cNvSpPr txBox="1">
            <a:spLocks/>
          </p:cNvSpPr>
          <p:nvPr/>
        </p:nvSpPr>
        <p:spPr>
          <a:xfrm>
            <a:off x="308565" y="6892989"/>
            <a:ext cx="7180677" cy="2068259"/>
          </a:xfrm>
          <a:prstGeom prst="rect">
            <a:avLst/>
          </a:prstGeom>
          <a:solidFill>
            <a:schemeClr val="bg1">
              <a:alpha val="92000"/>
            </a:schemeClr>
          </a:solidFill>
          <a:ln w="6350">
            <a:solidFill>
              <a:schemeClr val="bg1"/>
            </a:solidFill>
          </a:ln>
        </p:spPr>
        <p:txBody>
          <a:bodyPr vert="horz" wrap="square" lIns="91440" tIns="45720" rIns="91440" bIns="45720" rtlCol="0">
            <a:spAutoFit/>
          </a:bodyPr>
          <a:lstStyle>
            <a:lvl1pPr marL="194310" indent="-194310" algn="l" defTabSz="777240" rtl="0" eaLnBrk="1" latinLnBrk="0" hangingPunct="1">
              <a:lnSpc>
                <a:spcPct val="90000"/>
              </a:lnSpc>
              <a:spcBef>
                <a:spcPts val="850"/>
              </a:spcBef>
              <a:buFont typeface="Arial" panose="020B0604020202020204" pitchFamily="34" charset="0"/>
              <a:buChar char="•"/>
              <a:defRPr lang="en-US" sz="1200" b="1" kern="1200">
                <a:solidFill>
                  <a:schemeClr val="tx1"/>
                </a:solidFill>
                <a:latin typeface="+mn-lt"/>
                <a:ea typeface="+mn-ea"/>
                <a:cs typeface="Times New Roman" panose="02020603050405020304" pitchFamily="18" charset="0"/>
              </a:defRPr>
            </a:lvl1pPr>
            <a:lvl2pPr marL="58293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400" b="0" dirty="0"/>
              <a:t>Additional Comments</a:t>
            </a:r>
          </a:p>
          <a:p>
            <a:pPr marL="0" indent="0">
              <a:buNone/>
            </a:pP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br>
              <a:rPr lang="en-US" sz="1400" b="0" dirty="0"/>
            </a:br>
            <a:r>
              <a:rPr lang="en-US" sz="1400" b="0" dirty="0"/>
              <a:t>_____________________________________________________________________________</a:t>
            </a:r>
          </a:p>
          <a:p>
            <a:pPr marL="0" indent="0">
              <a:buNone/>
            </a:pPr>
            <a:endParaRPr lang="en-US" sz="1400" b="0" dirty="0"/>
          </a:p>
        </p:txBody>
      </p:sp>
      <p:sp>
        <p:nvSpPr>
          <p:cNvPr id="14" name="Text Placeholder 1">
            <a:extLst>
              <a:ext uri="{FF2B5EF4-FFF2-40B4-BE49-F238E27FC236}">
                <a16:creationId xmlns:a16="http://schemas.microsoft.com/office/drawing/2014/main" id="{3C11C843-7F3F-4605-A35A-70CAF87D609D}"/>
              </a:ext>
            </a:extLst>
          </p:cNvPr>
          <p:cNvSpPr>
            <a:spLocks noGrp="1"/>
          </p:cNvSpPr>
          <p:nvPr>
            <p:ph type="body" sz="quarter" idx="14"/>
          </p:nvPr>
        </p:nvSpPr>
        <p:spPr>
          <a:xfrm>
            <a:off x="478718" y="311096"/>
            <a:ext cx="4263435" cy="674031"/>
          </a:xfrm>
        </p:spPr>
        <p:txBody>
          <a:bodyPr/>
          <a:lstStyle/>
          <a:p>
            <a:r>
              <a:rPr lang="en-US" dirty="0">
                <a:solidFill>
                  <a:srgbClr val="0093C6"/>
                </a:solidFill>
              </a:rPr>
              <a:t>Your Home Search</a:t>
            </a:r>
          </a:p>
        </p:txBody>
      </p:sp>
    </p:spTree>
    <p:extLst>
      <p:ext uri="{BB962C8B-B14F-4D97-AF65-F5344CB8AC3E}">
        <p14:creationId xmlns:p14="http://schemas.microsoft.com/office/powerpoint/2010/main" val="157115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8E1DD5-D78B-453C-B3AF-874394722E39}"/>
              </a:ext>
            </a:extLst>
          </p:cNvPr>
          <p:cNvSpPr/>
          <p:nvPr/>
        </p:nvSpPr>
        <p:spPr>
          <a:xfrm>
            <a:off x="661987" y="3309938"/>
            <a:ext cx="6424864" cy="35974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0DF5322-835D-4BA8-B303-7EDA9F162C9A}"/>
              </a:ext>
            </a:extLst>
          </p:cNvPr>
          <p:cNvSpPr>
            <a:spLocks noGrp="1"/>
          </p:cNvSpPr>
          <p:nvPr>
            <p:ph type="sldNum" sz="quarter" idx="12"/>
          </p:nvPr>
        </p:nvSpPr>
        <p:spPr/>
        <p:txBody>
          <a:bodyPr/>
          <a:lstStyle/>
          <a:p>
            <a:fld id="{AFE33F42-6D5A-4EFB-9D31-E506E6CC22FA}" type="slidenum">
              <a:rPr lang="en-US" smtClean="0"/>
              <a:pPr/>
              <a:t>8</a:t>
            </a:fld>
            <a:endParaRPr lang="en-US" dirty="0"/>
          </a:p>
        </p:txBody>
      </p:sp>
      <p:sp>
        <p:nvSpPr>
          <p:cNvPr id="8" name="Text Placeholder 7">
            <a:extLst>
              <a:ext uri="{FF2B5EF4-FFF2-40B4-BE49-F238E27FC236}">
                <a16:creationId xmlns:a16="http://schemas.microsoft.com/office/drawing/2014/main" id="{451649E8-2337-4F3F-8B88-A299004452BF}"/>
              </a:ext>
            </a:extLst>
          </p:cNvPr>
          <p:cNvSpPr>
            <a:spLocks noGrp="1"/>
          </p:cNvSpPr>
          <p:nvPr>
            <p:ph type="body" sz="quarter" idx="15"/>
          </p:nvPr>
        </p:nvSpPr>
        <p:spPr>
          <a:xfrm>
            <a:off x="661987" y="1344236"/>
            <a:ext cx="4263434" cy="535531"/>
          </a:xfrm>
        </p:spPr>
        <p:txBody>
          <a:bodyPr/>
          <a:lstStyle/>
          <a:p>
            <a:pPr marL="0" indent="0">
              <a:buNone/>
            </a:pPr>
            <a:r>
              <a:rPr lang="en-US" sz="1600" b="0" dirty="0"/>
              <a:t>Use the sheet below to keep track  of each listing viewed during your home search.</a:t>
            </a:r>
          </a:p>
        </p:txBody>
      </p:sp>
      <p:graphicFrame>
        <p:nvGraphicFramePr>
          <p:cNvPr id="4" name="Object 3">
            <a:extLst>
              <a:ext uri="{FF2B5EF4-FFF2-40B4-BE49-F238E27FC236}">
                <a16:creationId xmlns:a16="http://schemas.microsoft.com/office/drawing/2014/main" id="{6518AE25-D775-4F45-AF8A-DCDC8EEA2C71}"/>
              </a:ext>
            </a:extLst>
          </p:cNvPr>
          <p:cNvGraphicFramePr>
            <a:graphicFrameLocks noChangeAspect="1"/>
          </p:cNvGraphicFramePr>
          <p:nvPr>
            <p:extLst>
              <p:ext uri="{D42A27DB-BD31-4B8C-83A1-F6EECF244321}">
                <p14:modId xmlns:p14="http://schemas.microsoft.com/office/powerpoint/2010/main" val="3317944451"/>
              </p:ext>
            </p:extLst>
          </p:nvPr>
        </p:nvGraphicFramePr>
        <p:xfrm>
          <a:off x="650206" y="2238876"/>
          <a:ext cx="6448425" cy="3438525"/>
        </p:xfrm>
        <a:graphic>
          <a:graphicData uri="http://schemas.openxmlformats.org/presentationml/2006/ole">
            <mc:AlternateContent xmlns:mc="http://schemas.openxmlformats.org/markup-compatibility/2006">
              <mc:Choice xmlns:v="urn:schemas-microsoft-com:vml" Requires="v">
                <p:oleObj spid="_x0000_s3090" name="Worksheet" r:id="rId3" imgW="6448379" imgH="3438586" progId="Excel.Sheet.12">
                  <p:embed/>
                </p:oleObj>
              </mc:Choice>
              <mc:Fallback>
                <p:oleObj name="Worksheet" r:id="rId3" imgW="6448379" imgH="3438586" progId="Excel.Sheet.12">
                  <p:embed/>
                  <p:pic>
                    <p:nvPicPr>
                      <p:cNvPr id="0" name=""/>
                      <p:cNvPicPr/>
                      <p:nvPr/>
                    </p:nvPicPr>
                    <p:blipFill>
                      <a:blip r:embed="rId4"/>
                      <a:stretch>
                        <a:fillRect/>
                      </a:stretch>
                    </p:blipFill>
                    <p:spPr>
                      <a:xfrm>
                        <a:off x="650206" y="2238876"/>
                        <a:ext cx="6448425" cy="3438525"/>
                      </a:xfrm>
                      <a:prstGeom prst="rect">
                        <a:avLst/>
                      </a:prstGeom>
                    </p:spPr>
                  </p:pic>
                </p:oleObj>
              </mc:Fallback>
            </mc:AlternateContent>
          </a:graphicData>
        </a:graphic>
      </p:graphicFrame>
      <p:sp>
        <p:nvSpPr>
          <p:cNvPr id="11" name="Text Placeholder 1">
            <a:extLst>
              <a:ext uri="{FF2B5EF4-FFF2-40B4-BE49-F238E27FC236}">
                <a16:creationId xmlns:a16="http://schemas.microsoft.com/office/drawing/2014/main" id="{1CAE5885-AD41-4B80-80C7-BE47AE710D2D}"/>
              </a:ext>
            </a:extLst>
          </p:cNvPr>
          <p:cNvSpPr>
            <a:spLocks noGrp="1"/>
          </p:cNvSpPr>
          <p:nvPr>
            <p:ph type="body" sz="quarter" idx="14"/>
          </p:nvPr>
        </p:nvSpPr>
        <p:spPr>
          <a:xfrm>
            <a:off x="478718" y="311096"/>
            <a:ext cx="4263435" cy="674031"/>
          </a:xfrm>
        </p:spPr>
        <p:txBody>
          <a:bodyPr/>
          <a:lstStyle/>
          <a:p>
            <a:r>
              <a:rPr lang="en-US" dirty="0">
                <a:solidFill>
                  <a:srgbClr val="0093C6"/>
                </a:solidFill>
              </a:rPr>
              <a:t>Your Home Search</a:t>
            </a:r>
          </a:p>
        </p:txBody>
      </p:sp>
    </p:spTree>
    <p:extLst>
      <p:ext uri="{BB962C8B-B14F-4D97-AF65-F5344CB8AC3E}">
        <p14:creationId xmlns:p14="http://schemas.microsoft.com/office/powerpoint/2010/main" val="26441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A9E58AEC-928C-489A-8A39-313F26B34F16}"/>
              </a:ext>
            </a:extLst>
          </p:cNvPr>
          <p:cNvSpPr>
            <a:spLocks noGrp="1"/>
          </p:cNvSpPr>
          <p:nvPr>
            <p:ph type="body" sz="quarter" idx="14"/>
          </p:nvPr>
        </p:nvSpPr>
        <p:spPr>
          <a:xfrm>
            <a:off x="478718" y="311096"/>
            <a:ext cx="5164093" cy="674031"/>
          </a:xfrm>
        </p:spPr>
        <p:txBody>
          <a:bodyPr/>
          <a:lstStyle/>
          <a:p>
            <a:r>
              <a:rPr lang="en-US" dirty="0">
                <a:solidFill>
                  <a:srgbClr val="0093C6"/>
                </a:solidFill>
              </a:rPr>
              <a:t>Choosing an Agent</a:t>
            </a:r>
          </a:p>
        </p:txBody>
      </p:sp>
      <p:sp>
        <p:nvSpPr>
          <p:cNvPr id="11" name="Text Placeholder 2">
            <a:extLst>
              <a:ext uri="{FF2B5EF4-FFF2-40B4-BE49-F238E27FC236}">
                <a16:creationId xmlns:a16="http://schemas.microsoft.com/office/drawing/2014/main" id="{96F2A2CE-7758-46EA-9C32-0C325F05593E}"/>
              </a:ext>
            </a:extLst>
          </p:cNvPr>
          <p:cNvSpPr txBox="1">
            <a:spLocks/>
          </p:cNvSpPr>
          <p:nvPr/>
        </p:nvSpPr>
        <p:spPr>
          <a:xfrm>
            <a:off x="478718" y="1414846"/>
            <a:ext cx="6848514" cy="6768007"/>
          </a:xfrm>
          <a:prstGeom prst="rect">
            <a:avLst/>
          </a:prstGeom>
          <a:solidFill>
            <a:schemeClr val="bg1">
              <a:alpha val="92000"/>
            </a:schemeClr>
          </a:solidFill>
          <a:ln w="6350">
            <a:solidFill>
              <a:schemeClr val="bg1"/>
            </a:solidFill>
          </a:ln>
          <a:effectLst/>
        </p:spPr>
        <p:txBody>
          <a:bodyPr vert="horz" wrap="square" lIns="91440" tIns="45720" rIns="91440" bIns="45720" rtlCol="0">
            <a:spAutoFit/>
          </a:bodyPr>
          <a:lstStyle>
            <a:lvl1pPr marL="194310" indent="-194310" algn="l" defTabSz="777240" rtl="0" eaLnBrk="1" latinLnBrk="0" hangingPunct="1">
              <a:lnSpc>
                <a:spcPct val="90000"/>
              </a:lnSpc>
              <a:spcBef>
                <a:spcPts val="850"/>
              </a:spcBef>
              <a:buFont typeface="Arial" panose="020B0604020202020204" pitchFamily="34" charset="0"/>
              <a:buChar char="•"/>
              <a:defRPr lang="en-US" sz="1200" b="1" kern="1200">
                <a:solidFill>
                  <a:schemeClr val="tx1"/>
                </a:solidFill>
                <a:latin typeface="+mn-lt"/>
                <a:ea typeface="+mn-ea"/>
                <a:cs typeface="Times New Roman" panose="02020603050405020304" pitchFamily="18" charset="0"/>
              </a:defRPr>
            </a:lvl1pPr>
            <a:lvl2pPr marL="58293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lang="en-US" sz="12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buNone/>
            </a:pPr>
            <a:r>
              <a:rPr lang="en-US" sz="1600" dirty="0"/>
              <a:t>Benefits of Buying a Home With a REALTOR® </a:t>
            </a:r>
            <a:r>
              <a:rPr lang="en-US" sz="1600" b="0" dirty="0"/>
              <a:t>- Each year thousands of home shoppers decide to begin their home search on their own. It is true that in today’s digital world, buyers can easily begin their home search online. Experienced agents will be worth the commission by ensuring you find your home at a reasonable price and in less time. Below are just a few benefits of using an agent to purchase your next home:</a:t>
            </a:r>
          </a:p>
          <a:p>
            <a:pPr marL="0" indent="0">
              <a:buNone/>
            </a:pPr>
            <a:endParaRPr lang="en-US" sz="1600" b="0" dirty="0"/>
          </a:p>
          <a:p>
            <a:pPr marL="0" indent="0">
              <a:buNone/>
            </a:pPr>
            <a:r>
              <a:rPr lang="en-US" sz="1600" dirty="0"/>
              <a:t>How to Choose an Agent </a:t>
            </a:r>
            <a:r>
              <a:rPr lang="en-US" sz="1600" b="0" dirty="0"/>
              <a:t>- Each home buyer is different and hence needs a different agent. When choosing your real estate agent, take into account the following – </a:t>
            </a:r>
          </a:p>
          <a:p>
            <a:pPr marL="0" indent="0">
              <a:buNone/>
            </a:pPr>
            <a:endParaRPr lang="en-US" sz="1600" b="0" dirty="0"/>
          </a:p>
          <a:p>
            <a:pPr marL="0" indent="0">
              <a:buNone/>
            </a:pPr>
            <a:r>
              <a:rPr lang="en-US" sz="1600" dirty="0"/>
              <a:t>Experience -</a:t>
            </a:r>
            <a:r>
              <a:rPr lang="en-US" sz="1600" b="0" dirty="0"/>
              <a:t> Ask your agent for proof of their track record, if they haven’t already provided theirs. You’ll want to know how many homes they’ve sold in you market and how long they’ve been farming or working your market. </a:t>
            </a:r>
            <a:br>
              <a:rPr lang="en-US" sz="1600" b="0" dirty="0"/>
            </a:br>
            <a:endParaRPr lang="en-US" sz="1600" b="0" dirty="0"/>
          </a:p>
          <a:p>
            <a:pPr marL="0" indent="0">
              <a:buNone/>
            </a:pPr>
            <a:r>
              <a:rPr lang="en-US" sz="1600" dirty="0"/>
              <a:t>Market Knowledge - </a:t>
            </a:r>
            <a:r>
              <a:rPr lang="en-US" sz="1600" b="0" dirty="0"/>
              <a:t>Be sure to always choose an agent that is familiar with your desired neighborhood. This is especially true if you are moving to a new city or state. Check if your agent has any blog articles or other marketing materials related to the surrounding area.</a:t>
            </a:r>
            <a:br>
              <a:rPr lang="en-US" sz="1600" b="0" dirty="0"/>
            </a:br>
            <a:r>
              <a:rPr lang="en-US" sz="1600" b="0" dirty="0"/>
              <a:t> </a:t>
            </a:r>
          </a:p>
          <a:p>
            <a:pPr marL="0" indent="0">
              <a:buNone/>
            </a:pPr>
            <a:r>
              <a:rPr lang="en-US" sz="1600" dirty="0"/>
              <a:t>Qualifications - </a:t>
            </a:r>
            <a:r>
              <a:rPr lang="en-US" sz="1600" b="0" dirty="0"/>
              <a:t>Always check an agent’s website or other online profile for their qualifications. As a home buyer, you probably would want to choose a buyer’s agent. However, some agents have experiencing both buying and selling. If you are looking for a home in a niche market, such as green or luxury real estate, consider finding an agent with applicable accreditations, such as the National Association of Realtors® GREEN Designation or a Accredited Luxury Home Specialist.</a:t>
            </a:r>
          </a:p>
        </p:txBody>
      </p:sp>
    </p:spTree>
    <p:extLst>
      <p:ext uri="{BB962C8B-B14F-4D97-AF65-F5344CB8AC3E}">
        <p14:creationId xmlns:p14="http://schemas.microsoft.com/office/powerpoint/2010/main" val="26033307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22513</TotalTime>
  <Words>634</Words>
  <Application>Microsoft Office PowerPoint</Application>
  <PresentationFormat>Custom</PresentationFormat>
  <Paragraphs>89</Paragraphs>
  <Slides>10</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Calibri Light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Brunnler</dc:creator>
  <cp:lastModifiedBy>Pacifico Ortiz</cp:lastModifiedBy>
  <cp:revision>185</cp:revision>
  <dcterms:created xsi:type="dcterms:W3CDTF">2018-04-18T22:06:42Z</dcterms:created>
  <dcterms:modified xsi:type="dcterms:W3CDTF">2019-07-19T21:10:43Z</dcterms:modified>
</cp:coreProperties>
</file>