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0"/>
  </p:notesMasterIdLst>
  <p:sldIdLst>
    <p:sldId id="261" r:id="rId2"/>
    <p:sldId id="257" r:id="rId3"/>
    <p:sldId id="256" r:id="rId4"/>
    <p:sldId id="264" r:id="rId5"/>
    <p:sldId id="265" r:id="rId6"/>
    <p:sldId id="258" r:id="rId7"/>
    <p:sldId id="262" r:id="rId8"/>
    <p:sldId id="259" r:id="rId9"/>
  </p:sldIdLst>
  <p:sldSz cx="6400800" cy="4572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B9E83"/>
    <a:srgbClr val="514E57"/>
    <a:srgbClr val="BFC4D6"/>
    <a:srgbClr val="A00000"/>
    <a:srgbClr val="EAE6E2"/>
    <a:srgbClr val="D0C6BD"/>
    <a:srgbClr val="FFFFFF"/>
    <a:srgbClr val="554B4D"/>
    <a:srgbClr val="CECCCF"/>
    <a:srgbClr val="6258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68" autoAdjust="0"/>
    <p:restoredTop sz="94660"/>
  </p:normalViewPr>
  <p:slideViewPr>
    <p:cSldViewPr snapToGrid="0">
      <p:cViewPr>
        <p:scale>
          <a:sx n="150" d="100"/>
          <a:sy n="150" d="100"/>
        </p:scale>
        <p:origin x="270" y="7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C9E795-5CB7-4566-9C2C-C6CC9AD000E5}" type="datetimeFigureOut">
              <a:rPr lang="en-US" smtClean="0"/>
              <a:t>12/7/2017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68413" y="1143000"/>
            <a:ext cx="43211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38337A-9F89-4705-BECC-EC3131F32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559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" y="748242"/>
            <a:ext cx="5440680" cy="1591733"/>
          </a:xfrm>
        </p:spPr>
        <p:txBody>
          <a:bodyPr anchor="b"/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0100" y="2401359"/>
            <a:ext cx="4800600" cy="1103841"/>
          </a:xfrm>
        </p:spPr>
        <p:txBody>
          <a:bodyPr/>
          <a:lstStyle>
            <a:lvl1pPr marL="0" indent="0" algn="ctr">
              <a:buNone/>
              <a:defRPr sz="1600"/>
            </a:lvl1pPr>
            <a:lvl2pPr marL="304815" indent="0" algn="ctr">
              <a:buNone/>
              <a:defRPr sz="1333"/>
            </a:lvl2pPr>
            <a:lvl3pPr marL="609630" indent="0" algn="ctr">
              <a:buNone/>
              <a:defRPr sz="1200"/>
            </a:lvl3pPr>
            <a:lvl4pPr marL="914446" indent="0" algn="ctr">
              <a:buNone/>
              <a:defRPr sz="1067"/>
            </a:lvl4pPr>
            <a:lvl5pPr marL="1219261" indent="0" algn="ctr">
              <a:buNone/>
              <a:defRPr sz="1067"/>
            </a:lvl5pPr>
            <a:lvl6pPr marL="1524076" indent="0" algn="ctr">
              <a:buNone/>
              <a:defRPr sz="1067"/>
            </a:lvl6pPr>
            <a:lvl7pPr marL="1828891" indent="0" algn="ctr">
              <a:buNone/>
              <a:defRPr sz="1067"/>
            </a:lvl7pPr>
            <a:lvl8pPr marL="2133707" indent="0" algn="ctr">
              <a:buNone/>
              <a:defRPr sz="1067"/>
            </a:lvl8pPr>
            <a:lvl9pPr marL="2438522" indent="0" algn="ctr">
              <a:buNone/>
              <a:defRPr sz="106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9ACD7-0724-41FF-8598-38908A05B4B6}" type="datetimeFigureOut">
              <a:rPr lang="en-US" smtClean="0"/>
              <a:t>12/7/2017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79F9F-C27A-4FCA-AE02-23E2DC7DF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803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9ACD7-0724-41FF-8598-38908A05B4B6}" type="datetimeFigureOut">
              <a:rPr lang="en-US" smtClean="0"/>
              <a:t>12/7/2017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79F9F-C27A-4FCA-AE02-23E2DC7DF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727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580573" y="243417"/>
            <a:ext cx="1380173" cy="387455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0055" y="243417"/>
            <a:ext cx="4060508" cy="387455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9ACD7-0724-41FF-8598-38908A05B4B6}" type="datetimeFigureOut">
              <a:rPr lang="en-US" smtClean="0"/>
              <a:t>12/7/2017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79F9F-C27A-4FCA-AE02-23E2DC7DF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446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9ACD7-0724-41FF-8598-38908A05B4B6}" type="datetimeFigureOut">
              <a:rPr lang="en-US" smtClean="0"/>
              <a:t>12/7/2017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79F9F-C27A-4FCA-AE02-23E2DC7DF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680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722" y="1139826"/>
            <a:ext cx="5520690" cy="19018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6722" y="3059643"/>
            <a:ext cx="5520690" cy="1000125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304815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9ACD7-0724-41FF-8598-38908A05B4B6}" type="datetimeFigureOut">
              <a:rPr lang="en-US" smtClean="0"/>
              <a:t>12/7/2017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79F9F-C27A-4FCA-AE02-23E2DC7DF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0055" y="1217083"/>
            <a:ext cx="2720340" cy="290089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40405" y="1217083"/>
            <a:ext cx="2720340" cy="290089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9ACD7-0724-41FF-8598-38908A05B4B6}" type="datetimeFigureOut">
              <a:rPr lang="en-US" smtClean="0"/>
              <a:t>12/7/2017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79F9F-C27A-4FCA-AE02-23E2DC7DF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140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889" y="243418"/>
            <a:ext cx="5520690" cy="88370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0889" y="1120775"/>
            <a:ext cx="2707838" cy="549275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0889" y="1670050"/>
            <a:ext cx="2707838" cy="245639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40405" y="1120775"/>
            <a:ext cx="2721174" cy="549275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240405" y="1670050"/>
            <a:ext cx="2721174" cy="245639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9ACD7-0724-41FF-8598-38908A05B4B6}" type="datetimeFigureOut">
              <a:rPr lang="en-US" smtClean="0"/>
              <a:t>12/7/2017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79F9F-C27A-4FCA-AE02-23E2DC7DF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370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9ACD7-0724-41FF-8598-38908A05B4B6}" type="datetimeFigureOut">
              <a:rPr lang="en-US" smtClean="0"/>
              <a:t>12/7/2017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79F9F-C27A-4FCA-AE02-23E2DC7DF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898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9ACD7-0724-41FF-8598-38908A05B4B6}" type="datetimeFigureOut">
              <a:rPr lang="en-US" smtClean="0"/>
              <a:t>12/7/2017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79F9F-C27A-4FCA-AE02-23E2DC7DF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5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889" y="304800"/>
            <a:ext cx="2064425" cy="1066800"/>
          </a:xfrm>
        </p:spPr>
        <p:txBody>
          <a:bodyPr anchor="b"/>
          <a:lstStyle>
            <a:lvl1pPr>
              <a:defRPr sz="21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1174" y="658285"/>
            <a:ext cx="3240405" cy="3249083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0889" y="1371600"/>
            <a:ext cx="2064425" cy="2541059"/>
          </a:xfrm>
        </p:spPr>
        <p:txBody>
          <a:bodyPr/>
          <a:lstStyle>
            <a:lvl1pPr marL="0" indent="0">
              <a:buNone/>
              <a:defRPr sz="1067"/>
            </a:lvl1pPr>
            <a:lvl2pPr marL="304815" indent="0">
              <a:buNone/>
              <a:defRPr sz="933"/>
            </a:lvl2pPr>
            <a:lvl3pPr marL="609630" indent="0">
              <a:buNone/>
              <a:defRPr sz="800"/>
            </a:lvl3pPr>
            <a:lvl4pPr marL="914446" indent="0">
              <a:buNone/>
              <a:defRPr sz="667"/>
            </a:lvl4pPr>
            <a:lvl5pPr marL="1219261" indent="0">
              <a:buNone/>
              <a:defRPr sz="667"/>
            </a:lvl5pPr>
            <a:lvl6pPr marL="1524076" indent="0">
              <a:buNone/>
              <a:defRPr sz="667"/>
            </a:lvl6pPr>
            <a:lvl7pPr marL="1828891" indent="0">
              <a:buNone/>
              <a:defRPr sz="667"/>
            </a:lvl7pPr>
            <a:lvl8pPr marL="2133707" indent="0">
              <a:buNone/>
              <a:defRPr sz="667"/>
            </a:lvl8pPr>
            <a:lvl9pPr marL="2438522" indent="0">
              <a:buNone/>
              <a:defRPr sz="6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9ACD7-0724-41FF-8598-38908A05B4B6}" type="datetimeFigureOut">
              <a:rPr lang="en-US" smtClean="0"/>
              <a:t>12/7/2017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79F9F-C27A-4FCA-AE02-23E2DC7DF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74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889" y="304800"/>
            <a:ext cx="2064425" cy="1066800"/>
          </a:xfrm>
        </p:spPr>
        <p:txBody>
          <a:bodyPr anchor="b"/>
          <a:lstStyle>
            <a:lvl1pPr>
              <a:defRPr sz="21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721174" y="658285"/>
            <a:ext cx="3240405" cy="3249083"/>
          </a:xfrm>
        </p:spPr>
        <p:txBody>
          <a:bodyPr anchor="t"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0889" y="1371600"/>
            <a:ext cx="2064425" cy="2541059"/>
          </a:xfrm>
        </p:spPr>
        <p:txBody>
          <a:bodyPr/>
          <a:lstStyle>
            <a:lvl1pPr marL="0" indent="0">
              <a:buNone/>
              <a:defRPr sz="1067"/>
            </a:lvl1pPr>
            <a:lvl2pPr marL="304815" indent="0">
              <a:buNone/>
              <a:defRPr sz="933"/>
            </a:lvl2pPr>
            <a:lvl3pPr marL="609630" indent="0">
              <a:buNone/>
              <a:defRPr sz="800"/>
            </a:lvl3pPr>
            <a:lvl4pPr marL="914446" indent="0">
              <a:buNone/>
              <a:defRPr sz="667"/>
            </a:lvl4pPr>
            <a:lvl5pPr marL="1219261" indent="0">
              <a:buNone/>
              <a:defRPr sz="667"/>
            </a:lvl5pPr>
            <a:lvl6pPr marL="1524076" indent="0">
              <a:buNone/>
              <a:defRPr sz="667"/>
            </a:lvl6pPr>
            <a:lvl7pPr marL="1828891" indent="0">
              <a:buNone/>
              <a:defRPr sz="667"/>
            </a:lvl7pPr>
            <a:lvl8pPr marL="2133707" indent="0">
              <a:buNone/>
              <a:defRPr sz="667"/>
            </a:lvl8pPr>
            <a:lvl9pPr marL="2438522" indent="0">
              <a:buNone/>
              <a:defRPr sz="6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9ACD7-0724-41FF-8598-38908A05B4B6}" type="datetimeFigureOut">
              <a:rPr lang="en-US" smtClean="0"/>
              <a:t>12/7/2017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79F9F-C27A-4FCA-AE02-23E2DC7DF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603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0055" y="243418"/>
            <a:ext cx="5520690" cy="8837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0055" y="1217083"/>
            <a:ext cx="5520690" cy="29008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40055" y="4237568"/>
            <a:ext cx="144018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F9ACD7-0724-41FF-8598-38908A05B4B6}" type="datetimeFigureOut">
              <a:rPr lang="en-US" smtClean="0"/>
              <a:t>12/7/2017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20265" y="4237568"/>
            <a:ext cx="216027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20565" y="4237568"/>
            <a:ext cx="144018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879F9F-C27A-4FCA-AE02-23E2DC7DF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062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09630" rtl="0" eaLnBrk="1" latinLnBrk="0" hangingPunct="1">
        <a:lnSpc>
          <a:spcPct val="90000"/>
        </a:lnSpc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2408" indent="-152408" algn="l" defTabSz="60963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EAB429E-79DE-4601-B840-08DF7D93BC10}"/>
              </a:ext>
            </a:extLst>
          </p:cNvPr>
          <p:cNvSpPr/>
          <p:nvPr/>
        </p:nvSpPr>
        <p:spPr>
          <a:xfrm>
            <a:off x="328152" y="947830"/>
            <a:ext cx="1812015" cy="308629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5B4405-9505-440C-BBC2-5D686A77FD97}"/>
              </a:ext>
            </a:extLst>
          </p:cNvPr>
          <p:cNvSpPr/>
          <p:nvPr/>
        </p:nvSpPr>
        <p:spPr>
          <a:xfrm>
            <a:off x="-2" y="239943"/>
            <a:ext cx="6400802" cy="55000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9000">
                <a:schemeClr val="bg1">
                  <a:lumMod val="95000"/>
                  <a:alpha val="56000"/>
                </a:schemeClr>
              </a:gs>
              <a:gs pos="83000">
                <a:schemeClr val="bg2">
                  <a:lumMod val="7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D68B0F-24E7-4944-B9DD-FA2098953D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" y="319163"/>
            <a:ext cx="6380812" cy="425600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445E640-8FF1-47DC-8211-A6B3CE588CAB}"/>
              </a:ext>
            </a:extLst>
          </p:cNvPr>
          <p:cNvSpPr/>
          <p:nvPr/>
        </p:nvSpPr>
        <p:spPr>
          <a:xfrm>
            <a:off x="331840" y="0"/>
            <a:ext cx="1808328" cy="102989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DE47DCC7-2C9F-40AC-94B4-4BBC2BA70D7D}"/>
              </a:ext>
            </a:extLst>
          </p:cNvPr>
          <p:cNvSpPr/>
          <p:nvPr/>
        </p:nvSpPr>
        <p:spPr>
          <a:xfrm rot="10800000">
            <a:off x="331140" y="1031605"/>
            <a:ext cx="1803103" cy="581794"/>
          </a:xfrm>
          <a:prstGeom prst="triangle">
            <a:avLst>
              <a:gd name="adj" fmla="val 50000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378B29-1689-42DF-BDD1-246C2C66909E}"/>
              </a:ext>
            </a:extLst>
          </p:cNvPr>
          <p:cNvSpPr txBox="1"/>
          <p:nvPr/>
        </p:nvSpPr>
        <p:spPr>
          <a:xfrm>
            <a:off x="69260" y="223958"/>
            <a:ext cx="1808794" cy="128403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100" b="1" dirty="0">
                <a:solidFill>
                  <a:schemeClr val="bg1"/>
                </a:solidFill>
                <a:latin typeface="Andalus" panose="02020603050405020304" pitchFamily="18" charset="-78"/>
                <a:ea typeface="+mj-ea"/>
                <a:cs typeface="Andalus" panose="02020603050405020304" pitchFamily="18" charset="-78"/>
              </a:rPr>
              <a:t>Going crazy trying to sell your home?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E1D746-31CD-4D20-89AC-B250B6270425}"/>
              </a:ext>
            </a:extLst>
          </p:cNvPr>
          <p:cNvSpPr txBox="1"/>
          <p:nvPr/>
        </p:nvSpPr>
        <p:spPr>
          <a:xfrm>
            <a:off x="2469329" y="212415"/>
            <a:ext cx="4439265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latin typeface="Andalus" panose="02020603050405020304" pitchFamily="18" charset="-78"/>
                <a:cs typeface="Andalus" panose="02020603050405020304" pitchFamily="18" charset="-78"/>
              </a:rPr>
              <a:t>Agent assisted homes sell an average of 19 days faster.</a:t>
            </a:r>
            <a:r>
              <a:rPr lang="en-US" sz="1200" b="1" baseline="30000" dirty="0"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endParaRPr lang="en-US" sz="2000" b="1" baseline="300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FEBC941-FE9B-4CDB-B271-C5035096B7AA}"/>
              </a:ext>
            </a:extLst>
          </p:cNvPr>
          <p:cNvSpPr/>
          <p:nvPr/>
        </p:nvSpPr>
        <p:spPr>
          <a:xfrm>
            <a:off x="-2" y="4371477"/>
            <a:ext cx="6400800" cy="206359"/>
          </a:xfrm>
          <a:prstGeom prst="rect">
            <a:avLst/>
          </a:prstGeom>
          <a:gradFill flip="none" rotWithShape="1">
            <a:gsLst>
              <a:gs pos="0">
                <a:schemeClr val="tx1">
                  <a:tint val="66000"/>
                  <a:satMod val="160000"/>
                  <a:alpha val="0"/>
                </a:schemeClr>
              </a:gs>
              <a:gs pos="50000">
                <a:schemeClr val="tx1">
                  <a:tint val="44500"/>
                  <a:satMod val="160000"/>
                </a:schemeClr>
              </a:gs>
              <a:gs pos="100000">
                <a:schemeClr val="tx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FC49B4-026C-4DAA-B778-1A0B20E9EB9D}"/>
              </a:ext>
            </a:extLst>
          </p:cNvPr>
          <p:cNvSpPr txBox="1"/>
          <p:nvPr/>
        </p:nvSpPr>
        <p:spPr>
          <a:xfrm>
            <a:off x="-63878" y="4391835"/>
            <a:ext cx="47528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https://www.nar.realtor/research-and-statistics/quick-real-estate-statistics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8B2D510-8204-4B7F-AB6D-A333D55E6382}"/>
              </a:ext>
            </a:extLst>
          </p:cNvPr>
          <p:cNvSpPr/>
          <p:nvPr/>
        </p:nvSpPr>
        <p:spPr>
          <a:xfrm>
            <a:off x="20" y="-5052"/>
            <a:ext cx="640080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A29A8A7-5623-4EE7-AE38-D39FBB0907F5}"/>
              </a:ext>
            </a:extLst>
          </p:cNvPr>
          <p:cNvSpPr/>
          <p:nvPr/>
        </p:nvSpPr>
        <p:spPr>
          <a:xfrm>
            <a:off x="5244" y="2874976"/>
            <a:ext cx="640080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C642E0-0234-4342-B2D3-D8801A891EC0}"/>
              </a:ext>
            </a:extLst>
          </p:cNvPr>
          <p:cNvSpPr/>
          <p:nvPr/>
        </p:nvSpPr>
        <p:spPr>
          <a:xfrm>
            <a:off x="-2131" y="4034119"/>
            <a:ext cx="640080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43D6882-5A2D-4E02-860D-DD9E2DD464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96" y="2736665"/>
            <a:ext cx="983083" cy="14736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3869912-5DB9-4428-B817-ADBDDDFB36F1}"/>
              </a:ext>
            </a:extLst>
          </p:cNvPr>
          <p:cNvSpPr/>
          <p:nvPr/>
        </p:nvSpPr>
        <p:spPr>
          <a:xfrm>
            <a:off x="0" y="4389164"/>
            <a:ext cx="640080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B5205C-54B8-49B6-8E29-A72072D3F258}"/>
              </a:ext>
            </a:extLst>
          </p:cNvPr>
          <p:cNvSpPr txBox="1"/>
          <p:nvPr/>
        </p:nvSpPr>
        <p:spPr>
          <a:xfrm>
            <a:off x="1573779" y="1707114"/>
            <a:ext cx="2261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ndalus" panose="02020603050405020304" pitchFamily="18" charset="-78"/>
                <a:cs typeface="Andalus" panose="02020603050405020304" pitchFamily="18" charset="-78"/>
              </a:rPr>
              <a:t>&lt;insert name&gt;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5B4B25-B9F5-43D5-89DB-B1B4D12E28D2}"/>
              </a:ext>
            </a:extLst>
          </p:cNvPr>
          <p:cNvSpPr txBox="1"/>
          <p:nvPr/>
        </p:nvSpPr>
        <p:spPr>
          <a:xfrm>
            <a:off x="36944" y="2024756"/>
            <a:ext cx="20192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ndalus" panose="02020603050405020304" pitchFamily="18" charset="-78"/>
                <a:cs typeface="Andalus" panose="02020603050405020304" pitchFamily="18" charset="-78"/>
              </a:rPr>
              <a:t>&lt;insert phone number&gt;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5FE34F5-7E91-4D87-AF95-D6235C993BAC}"/>
              </a:ext>
            </a:extLst>
          </p:cNvPr>
          <p:cNvSpPr txBox="1"/>
          <p:nvPr/>
        </p:nvSpPr>
        <p:spPr>
          <a:xfrm>
            <a:off x="771696" y="2516683"/>
            <a:ext cx="20192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ndalus" panose="02020603050405020304" pitchFamily="18" charset="-78"/>
                <a:cs typeface="Andalus" panose="02020603050405020304" pitchFamily="18" charset="-78"/>
              </a:rPr>
              <a:t>&lt;insert email&gt;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11B45E3-3019-4893-8518-63006FCB3D56}"/>
              </a:ext>
            </a:extLst>
          </p:cNvPr>
          <p:cNvSpPr txBox="1"/>
          <p:nvPr/>
        </p:nvSpPr>
        <p:spPr>
          <a:xfrm>
            <a:off x="3679326" y="2024757"/>
            <a:ext cx="20192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ndalus" panose="02020603050405020304" pitchFamily="18" charset="-78"/>
                <a:cs typeface="Andalus" panose="02020603050405020304" pitchFamily="18" charset="-78"/>
              </a:rPr>
              <a:t>&lt;insert address&gt;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38D498-0CB0-452D-87CF-8DAD504FD37D}"/>
              </a:ext>
            </a:extLst>
          </p:cNvPr>
          <p:cNvSpPr txBox="1"/>
          <p:nvPr/>
        </p:nvSpPr>
        <p:spPr>
          <a:xfrm>
            <a:off x="337064" y="2316758"/>
            <a:ext cx="22747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ndalus" panose="02020603050405020304" pitchFamily="18" charset="-78"/>
                <a:cs typeface="Andalus" panose="02020603050405020304" pitchFamily="18" charset="-78"/>
              </a:rPr>
              <a:t>&lt;insert DRE </a:t>
            </a:r>
            <a:r>
              <a:rPr lang="en-US" sz="1000" dirty="0" err="1">
                <a:latin typeface="Andalus" panose="02020603050405020304" pitchFamily="18" charset="-78"/>
                <a:cs typeface="Andalus" panose="02020603050405020304" pitchFamily="18" charset="-78"/>
              </a:rPr>
              <a:t>Lic</a:t>
            </a:r>
            <a:r>
              <a:rPr lang="en-US" sz="1000" dirty="0">
                <a:latin typeface="Andalus" panose="02020603050405020304" pitchFamily="18" charset="-78"/>
                <a:cs typeface="Andalus" panose="02020603050405020304" pitchFamily="18" charset="-78"/>
              </a:rPr>
              <a:t> (00000000)&gt;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BABB6EF-BA93-48FC-A292-1717BE483A84}"/>
              </a:ext>
            </a:extLst>
          </p:cNvPr>
          <p:cNvSpPr txBox="1"/>
          <p:nvPr/>
        </p:nvSpPr>
        <p:spPr>
          <a:xfrm>
            <a:off x="95904" y="1435129"/>
            <a:ext cx="4998929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ndalus" panose="02020603050405020304" pitchFamily="18" charset="-78"/>
                <a:cs typeface="Andalus" panose="02020603050405020304" pitchFamily="18" charset="-78"/>
              </a:rPr>
              <a:t>Contact me for a consultation!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D8FB83C-AD9F-44B5-B98B-528E0F197E6B}"/>
              </a:ext>
            </a:extLst>
          </p:cNvPr>
          <p:cNvSpPr txBox="1"/>
          <p:nvPr/>
        </p:nvSpPr>
        <p:spPr>
          <a:xfrm>
            <a:off x="6178623" y="436004"/>
            <a:ext cx="22955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785173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7E58F7-761D-47D6-BB95-A1D6CC84C1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7" r="6900"/>
          <a:stretch/>
        </p:blipFill>
        <p:spPr>
          <a:xfrm>
            <a:off x="0" y="-37214"/>
            <a:ext cx="4920735" cy="4572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3A1E163-4895-4B72-9311-8D81613E9F8D}"/>
              </a:ext>
            </a:extLst>
          </p:cNvPr>
          <p:cNvSpPr/>
          <p:nvPr/>
        </p:nvSpPr>
        <p:spPr>
          <a:xfrm>
            <a:off x="3385446" y="0"/>
            <a:ext cx="3015354" cy="4572000"/>
          </a:xfrm>
          <a:prstGeom prst="rect">
            <a:avLst/>
          </a:prstGeom>
          <a:gradFill>
            <a:gsLst>
              <a:gs pos="48000">
                <a:srgbClr val="77666F">
                  <a:shade val="30000"/>
                  <a:satMod val="115000"/>
                </a:srgbClr>
              </a:gs>
              <a:gs pos="100000">
                <a:srgbClr val="77666F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CAF9A9-257B-481E-A9BE-F7868AF99E83}"/>
              </a:ext>
            </a:extLst>
          </p:cNvPr>
          <p:cNvSpPr txBox="1"/>
          <p:nvPr/>
        </p:nvSpPr>
        <p:spPr>
          <a:xfrm>
            <a:off x="3377380" y="58648"/>
            <a:ext cx="29054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0CDBC"/>
                </a:solidFill>
                <a:latin typeface="Candara" panose="020E0502030303020204" pitchFamily="34" charset="0"/>
              </a:rPr>
              <a:t>“Have you calculated the financial benefits to having a licensed Real Estate agent handle the sale of your home?”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65359D-CCA5-4558-B0E7-E54B9FF48B56}"/>
              </a:ext>
            </a:extLst>
          </p:cNvPr>
          <p:cNvSpPr/>
          <p:nvPr/>
        </p:nvSpPr>
        <p:spPr>
          <a:xfrm>
            <a:off x="0" y="0"/>
            <a:ext cx="6400800" cy="45720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8EF948-B07D-4A74-91AE-390AA7721741}"/>
              </a:ext>
            </a:extLst>
          </p:cNvPr>
          <p:cNvSpPr txBox="1"/>
          <p:nvPr/>
        </p:nvSpPr>
        <p:spPr>
          <a:xfrm>
            <a:off x="3270453" y="1923145"/>
            <a:ext cx="31856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u="sng" dirty="0">
                <a:solidFill>
                  <a:schemeClr val="accent1">
                    <a:lumMod val="40000"/>
                    <a:lumOff val="60000"/>
                  </a:schemeClr>
                </a:solidFill>
                <a:latin typeface="Candara" panose="020E0502030303020204" pitchFamily="34" charset="0"/>
              </a:rPr>
              <a:t>Contact me today for a home worth estimate.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6535329-6C96-4691-AF9F-2A21D8D7BB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948" y="2368364"/>
            <a:ext cx="845574" cy="12675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A92A79F-5704-4121-8653-FE33EA218000}"/>
              </a:ext>
            </a:extLst>
          </p:cNvPr>
          <p:cNvSpPr/>
          <p:nvPr/>
        </p:nvSpPr>
        <p:spPr>
          <a:xfrm>
            <a:off x="3325761" y="3762961"/>
            <a:ext cx="3026567" cy="2454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69D81B-B6B7-4D8F-A06F-7B7FEFB4085F}"/>
              </a:ext>
            </a:extLst>
          </p:cNvPr>
          <p:cNvSpPr txBox="1"/>
          <p:nvPr/>
        </p:nvSpPr>
        <p:spPr>
          <a:xfrm>
            <a:off x="3856701" y="3705096"/>
            <a:ext cx="2013155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15E68"/>
                </a:solidFill>
                <a:latin typeface="Candara" panose="020E0502030303020204" pitchFamily="34" charset="0"/>
              </a:rPr>
              <a:t>&lt;Insert Name&gt;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DFCDE69-7118-4E90-9DC2-DF4C2A865C5D}"/>
              </a:ext>
            </a:extLst>
          </p:cNvPr>
          <p:cNvSpPr/>
          <p:nvPr/>
        </p:nvSpPr>
        <p:spPr>
          <a:xfrm rot="5400000">
            <a:off x="1109438" y="2237347"/>
            <a:ext cx="4513762" cy="81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C83BC6-8EA3-4CA9-AAF1-8B93A94F1DDA}"/>
              </a:ext>
            </a:extLst>
          </p:cNvPr>
          <p:cNvSpPr txBox="1"/>
          <p:nvPr/>
        </p:nvSpPr>
        <p:spPr>
          <a:xfrm>
            <a:off x="3462185" y="3987823"/>
            <a:ext cx="179776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700" dirty="0">
                <a:solidFill>
                  <a:schemeClr val="bg1"/>
                </a:solidFill>
              </a:rPr>
              <a:t>&lt;Insert Phone Number&gt;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448742-8553-4EF2-9B25-97A00FE9FC7B}"/>
              </a:ext>
            </a:extLst>
          </p:cNvPr>
          <p:cNvSpPr txBox="1"/>
          <p:nvPr/>
        </p:nvSpPr>
        <p:spPr>
          <a:xfrm>
            <a:off x="5075921" y="3990844"/>
            <a:ext cx="179776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700" dirty="0">
                <a:solidFill>
                  <a:schemeClr val="bg1"/>
                </a:solidFill>
              </a:rPr>
              <a:t>&lt;Insert Email Address&gt;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58D932C-5474-49F4-86C3-F70686243F12}"/>
              </a:ext>
            </a:extLst>
          </p:cNvPr>
          <p:cNvCxnSpPr/>
          <p:nvPr/>
        </p:nvCxnSpPr>
        <p:spPr>
          <a:xfrm flipV="1">
            <a:off x="3508744" y="4178615"/>
            <a:ext cx="2744571" cy="763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D14D4D5-1CD3-4CD1-A71D-397B03BB8AB1}"/>
              </a:ext>
            </a:extLst>
          </p:cNvPr>
          <p:cNvSpPr txBox="1"/>
          <p:nvPr/>
        </p:nvSpPr>
        <p:spPr>
          <a:xfrm>
            <a:off x="4337617" y="4155129"/>
            <a:ext cx="179776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700" dirty="0">
                <a:solidFill>
                  <a:schemeClr val="bg1"/>
                </a:solidFill>
              </a:rPr>
              <a:t>&lt;Insert website&gt;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FA8B5A1-CC3B-472A-9BC6-C8A0E38A6E9C}"/>
              </a:ext>
            </a:extLst>
          </p:cNvPr>
          <p:cNvCxnSpPr/>
          <p:nvPr/>
        </p:nvCxnSpPr>
        <p:spPr>
          <a:xfrm flipV="1">
            <a:off x="3508743" y="4335381"/>
            <a:ext cx="2744571" cy="763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89FDB50-7713-4563-A746-C46136014456}"/>
              </a:ext>
            </a:extLst>
          </p:cNvPr>
          <p:cNvSpPr txBox="1"/>
          <p:nvPr/>
        </p:nvSpPr>
        <p:spPr>
          <a:xfrm>
            <a:off x="3462185" y="4322434"/>
            <a:ext cx="179776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700" dirty="0">
                <a:solidFill>
                  <a:schemeClr val="bg1"/>
                </a:solidFill>
              </a:rPr>
              <a:t>&lt;Insert address&gt;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6EB344B-1190-4F90-9462-9F083FA20F27}"/>
              </a:ext>
            </a:extLst>
          </p:cNvPr>
          <p:cNvSpPr txBox="1"/>
          <p:nvPr/>
        </p:nvSpPr>
        <p:spPr>
          <a:xfrm>
            <a:off x="4937335" y="4339196"/>
            <a:ext cx="17977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700" dirty="0">
                <a:solidFill>
                  <a:schemeClr val="bg1"/>
                </a:solidFill>
              </a:rPr>
              <a:t>&lt;Insert DRE </a:t>
            </a:r>
            <a:r>
              <a:rPr lang="en-US" sz="700" dirty="0" err="1">
                <a:solidFill>
                  <a:schemeClr val="bg1"/>
                </a:solidFill>
              </a:rPr>
              <a:t>Lic</a:t>
            </a:r>
            <a:r>
              <a:rPr lang="en-US" sz="700" dirty="0">
                <a:solidFill>
                  <a:schemeClr val="bg1"/>
                </a:solidFill>
              </a:rPr>
              <a:t> (</a:t>
            </a:r>
            <a:r>
              <a:rPr lang="en-US" sz="800" dirty="0">
                <a:solidFill>
                  <a:schemeClr val="bg1"/>
                </a:solidFill>
              </a:rPr>
              <a:t>00000000)</a:t>
            </a:r>
            <a:r>
              <a:rPr lang="en-US" sz="700" dirty="0">
                <a:solidFill>
                  <a:schemeClr val="bg1"/>
                </a:solidFill>
              </a:rPr>
              <a:t>&gt;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8EB495-4E58-4A37-83D3-E21CFCD9110D}"/>
              </a:ext>
            </a:extLst>
          </p:cNvPr>
          <p:cNvSpPr txBox="1"/>
          <p:nvPr/>
        </p:nvSpPr>
        <p:spPr>
          <a:xfrm>
            <a:off x="3385446" y="1186293"/>
            <a:ext cx="28464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ndara" panose="020E0502030303020204" pitchFamily="34" charset="0"/>
              </a:rPr>
              <a:t>Agent assisted homes sell for an average of 22% more than by owner sold homes.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2B51A9-EC29-4385-88C3-5D3D458840F9}"/>
              </a:ext>
            </a:extLst>
          </p:cNvPr>
          <p:cNvSpPr txBox="1"/>
          <p:nvPr/>
        </p:nvSpPr>
        <p:spPr>
          <a:xfrm>
            <a:off x="1560824" y="1400548"/>
            <a:ext cx="50215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kern="800" dirty="0"/>
              <a:t>vs.</a:t>
            </a:r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79C11F1-8073-4085-B036-EB6DD17583AD}"/>
              </a:ext>
            </a:extLst>
          </p:cNvPr>
          <p:cNvSpPr/>
          <p:nvPr/>
        </p:nvSpPr>
        <p:spPr>
          <a:xfrm>
            <a:off x="-5095" y="390831"/>
            <a:ext cx="3382476" cy="414947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BD77B5-1B45-4379-9F1D-2B8A3CCC6761}"/>
              </a:ext>
            </a:extLst>
          </p:cNvPr>
          <p:cNvSpPr txBox="1"/>
          <p:nvPr/>
        </p:nvSpPr>
        <p:spPr>
          <a:xfrm>
            <a:off x="741671" y="294885"/>
            <a:ext cx="2662236" cy="861774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kern="800" dirty="0">
                <a:solidFill>
                  <a:srgbClr val="6E5C65"/>
                </a:solidFill>
              </a:rPr>
              <a:t>$227,480 </a:t>
            </a:r>
          </a:p>
          <a:p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954D8EB-73CC-4AC3-A32E-657B7952F9A7}"/>
              </a:ext>
            </a:extLst>
          </p:cNvPr>
          <p:cNvSpPr/>
          <p:nvPr/>
        </p:nvSpPr>
        <p:spPr>
          <a:xfrm>
            <a:off x="19485" y="1428269"/>
            <a:ext cx="3357896" cy="414947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B89C7C-163B-4DB7-9F8C-7375E13410DB}"/>
              </a:ext>
            </a:extLst>
          </p:cNvPr>
          <p:cNvSpPr txBox="1"/>
          <p:nvPr/>
        </p:nvSpPr>
        <p:spPr>
          <a:xfrm>
            <a:off x="745532" y="1325358"/>
            <a:ext cx="1804273" cy="861774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kern="800" dirty="0">
                <a:solidFill>
                  <a:srgbClr val="6C5A64"/>
                </a:solidFill>
              </a:rPr>
              <a:t>$185,000</a:t>
            </a:r>
          </a:p>
          <a:p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B384039-2398-47F9-9CEC-0C554B961601}"/>
              </a:ext>
            </a:extLst>
          </p:cNvPr>
          <p:cNvSpPr txBox="1"/>
          <p:nvPr/>
        </p:nvSpPr>
        <p:spPr>
          <a:xfrm>
            <a:off x="1357758" y="790796"/>
            <a:ext cx="627777" cy="1354217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kern="800" dirty="0">
                <a:solidFill>
                  <a:schemeClr val="bg1"/>
                </a:solidFill>
              </a:rPr>
              <a:t>vs.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4750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418E68-4E9B-4596-AF08-388CC3F67D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461"/>
            <a:ext cx="6400800" cy="4267200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9D0005E-F992-40C7-A7C9-882C1C76010A}"/>
              </a:ext>
            </a:extLst>
          </p:cNvPr>
          <p:cNvSpPr/>
          <p:nvPr/>
        </p:nvSpPr>
        <p:spPr>
          <a:xfrm rot="5400000">
            <a:off x="3180508" y="1336319"/>
            <a:ext cx="3925668" cy="2514916"/>
          </a:xfrm>
          <a:prstGeom prst="rect">
            <a:avLst/>
          </a:prstGeom>
          <a:solidFill>
            <a:srgbClr val="A69A7E"/>
          </a:solidFill>
          <a:ln w="28575">
            <a:solidFill>
              <a:srgbClr val="19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39A81E-F544-4131-A1D0-26C3D30E258A}"/>
              </a:ext>
            </a:extLst>
          </p:cNvPr>
          <p:cNvSpPr/>
          <p:nvPr/>
        </p:nvSpPr>
        <p:spPr>
          <a:xfrm>
            <a:off x="0" y="1"/>
            <a:ext cx="6400800" cy="646331"/>
          </a:xfrm>
          <a:prstGeom prst="rect">
            <a:avLst/>
          </a:prstGeom>
          <a:solidFill>
            <a:srgbClr val="A69A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F71B97-9480-4454-86A3-FCA15204CEF7}"/>
              </a:ext>
            </a:extLst>
          </p:cNvPr>
          <p:cNvSpPr txBox="1"/>
          <p:nvPr/>
        </p:nvSpPr>
        <p:spPr>
          <a:xfrm>
            <a:off x="216590" y="21692"/>
            <a:ext cx="5967620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“The average agent-assisted home sold in 68 days in while the average For Sale By Owner home sells in 88 days.</a:t>
            </a:r>
            <a:r>
              <a:rPr lang="en-US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 1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”</a:t>
            </a:r>
            <a:endParaRPr lang="en-US" b="1" baseline="30000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654598D-3FC4-4547-B68B-5F8F895CF830}"/>
              </a:ext>
            </a:extLst>
          </p:cNvPr>
          <p:cNvSpPr/>
          <p:nvPr/>
        </p:nvSpPr>
        <p:spPr>
          <a:xfrm>
            <a:off x="0" y="-11229"/>
            <a:ext cx="6400800" cy="4583229"/>
          </a:xfrm>
          <a:prstGeom prst="rect">
            <a:avLst/>
          </a:prstGeom>
          <a:noFill/>
          <a:ln w="38100">
            <a:solidFill>
              <a:srgbClr val="19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E2C1B6-919A-4B39-B388-C5121D7ACD28}"/>
              </a:ext>
            </a:extLst>
          </p:cNvPr>
          <p:cNvSpPr/>
          <p:nvPr/>
        </p:nvSpPr>
        <p:spPr>
          <a:xfrm rot="5400000">
            <a:off x="3154331" y="1335398"/>
            <a:ext cx="3937735" cy="2498048"/>
          </a:xfrm>
          <a:prstGeom prst="rect">
            <a:avLst/>
          </a:prstGeom>
          <a:solidFill>
            <a:srgbClr val="A69A7E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E48B9E6-2DC6-4808-A818-6599909411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019" y="841486"/>
            <a:ext cx="922646" cy="13830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C08C3D0-1D3A-4A66-8616-3AD557C6FDD2}"/>
              </a:ext>
            </a:extLst>
          </p:cNvPr>
          <p:cNvSpPr txBox="1"/>
          <p:nvPr/>
        </p:nvSpPr>
        <p:spPr>
          <a:xfrm>
            <a:off x="3816112" y="2522648"/>
            <a:ext cx="2614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Candara" panose="020E0502030303020204" pitchFamily="34" charset="0"/>
              </a:rPr>
              <a:t>Give me a call about for an estimated time length your home will be on the market.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5D255F-5F6F-4543-807F-2E75A273AC9B}"/>
              </a:ext>
            </a:extLst>
          </p:cNvPr>
          <p:cNvSpPr txBox="1"/>
          <p:nvPr/>
        </p:nvSpPr>
        <p:spPr>
          <a:xfrm>
            <a:off x="3874174" y="3241869"/>
            <a:ext cx="2607925" cy="1069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ndara" panose="020E0502030303020204" pitchFamily="34" charset="0"/>
              </a:rPr>
              <a:t>&lt;Insert Name&gt;</a:t>
            </a:r>
          </a:p>
          <a:p>
            <a:pPr algn="ctr"/>
            <a:r>
              <a:rPr lang="en-US" sz="1050" b="1" dirty="0">
                <a:solidFill>
                  <a:schemeClr val="bg1"/>
                </a:solidFill>
                <a:latin typeface="Candara" panose="020E0502030303020204" pitchFamily="34" charset="0"/>
              </a:rPr>
              <a:t>&lt;Insert Phone Number&gt;</a:t>
            </a:r>
          </a:p>
          <a:p>
            <a:pPr algn="ctr"/>
            <a:r>
              <a:rPr lang="en-US" sz="1050" b="1" dirty="0">
                <a:solidFill>
                  <a:schemeClr val="bg1"/>
                </a:solidFill>
                <a:latin typeface="Candara" panose="020E0502030303020204" pitchFamily="34" charset="0"/>
              </a:rPr>
              <a:t>&lt;Insert Email Address&gt;</a:t>
            </a:r>
          </a:p>
          <a:p>
            <a:pPr algn="ctr"/>
            <a:r>
              <a:rPr lang="en-US" sz="1050" b="1" dirty="0">
                <a:solidFill>
                  <a:schemeClr val="bg1"/>
                </a:solidFill>
                <a:latin typeface="Candara" panose="020E0502030303020204" pitchFamily="34" charset="0"/>
              </a:rPr>
              <a:t>&lt;Insert website&gt;</a:t>
            </a:r>
          </a:p>
          <a:p>
            <a:pPr algn="ctr"/>
            <a:r>
              <a:rPr lang="en-US" sz="800" dirty="0">
                <a:solidFill>
                  <a:schemeClr val="bg1"/>
                </a:solidFill>
                <a:latin typeface="Candara" panose="020E0502030303020204" pitchFamily="34" charset="0"/>
              </a:rPr>
              <a:t>&lt;insert DRE </a:t>
            </a:r>
            <a:r>
              <a:rPr lang="en-US" sz="800" dirty="0" err="1">
                <a:solidFill>
                  <a:schemeClr val="bg1"/>
                </a:solidFill>
                <a:latin typeface="Candara" panose="020E0502030303020204" pitchFamily="34" charset="0"/>
              </a:rPr>
              <a:t>Lic</a:t>
            </a:r>
            <a:r>
              <a:rPr lang="en-US" sz="800" dirty="0">
                <a:solidFill>
                  <a:schemeClr val="bg1"/>
                </a:solidFill>
                <a:latin typeface="Candara" panose="020E0502030303020204" pitchFamily="34" charset="0"/>
              </a:rPr>
              <a:t> (00000000)&gt;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77BBC79-D9D2-4D9F-90A6-FCEDF0F1D610}"/>
              </a:ext>
            </a:extLst>
          </p:cNvPr>
          <p:cNvCxnSpPr/>
          <p:nvPr/>
        </p:nvCxnSpPr>
        <p:spPr>
          <a:xfrm>
            <a:off x="4021474" y="3252917"/>
            <a:ext cx="220345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312C336-8DC9-4BD8-B8BF-D080FD78904C}"/>
              </a:ext>
            </a:extLst>
          </p:cNvPr>
          <p:cNvCxnSpPr/>
          <p:nvPr/>
        </p:nvCxnSpPr>
        <p:spPr>
          <a:xfrm>
            <a:off x="4041617" y="2419687"/>
            <a:ext cx="220345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A44793-CD94-49B2-A96B-5B473895A62C}"/>
              </a:ext>
            </a:extLst>
          </p:cNvPr>
          <p:cNvCxnSpPr/>
          <p:nvPr/>
        </p:nvCxnSpPr>
        <p:spPr>
          <a:xfrm>
            <a:off x="4041617" y="4364741"/>
            <a:ext cx="220345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989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648228F-B88E-4EB0-9EC0-4FB423BE570A}"/>
              </a:ext>
            </a:extLst>
          </p:cNvPr>
          <p:cNvSpPr/>
          <p:nvPr/>
        </p:nvSpPr>
        <p:spPr>
          <a:xfrm>
            <a:off x="1" y="0"/>
            <a:ext cx="6400800" cy="4571999"/>
          </a:xfrm>
          <a:prstGeom prst="rect">
            <a:avLst/>
          </a:prstGeom>
          <a:noFill/>
          <a:ln w="76200" cmpd="thinThick">
            <a:solidFill>
              <a:srgbClr val="3F58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819766-CFED-480C-A048-B6346F154F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5" r="32981"/>
          <a:stretch/>
        </p:blipFill>
        <p:spPr>
          <a:xfrm>
            <a:off x="3242933" y="87761"/>
            <a:ext cx="3066927" cy="43964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C79A571-847F-4AE2-8A48-EB3808ABEF86}"/>
              </a:ext>
            </a:extLst>
          </p:cNvPr>
          <p:cNvSpPr/>
          <p:nvPr/>
        </p:nvSpPr>
        <p:spPr>
          <a:xfrm>
            <a:off x="122281" y="87761"/>
            <a:ext cx="3125408" cy="1251941"/>
          </a:xfrm>
          <a:prstGeom prst="rect">
            <a:avLst/>
          </a:prstGeom>
          <a:solidFill>
            <a:srgbClr val="406D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D582B2-654B-4E3A-9377-5DEA54DEE696}"/>
              </a:ext>
            </a:extLst>
          </p:cNvPr>
          <p:cNvSpPr/>
          <p:nvPr/>
        </p:nvSpPr>
        <p:spPr>
          <a:xfrm>
            <a:off x="122561" y="1339703"/>
            <a:ext cx="3125408" cy="3144534"/>
          </a:xfrm>
          <a:prstGeom prst="rect">
            <a:avLst/>
          </a:prstGeom>
          <a:solidFill>
            <a:srgbClr val="1560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41A0EA-E818-4557-B0CC-D96A46636C88}"/>
              </a:ext>
            </a:extLst>
          </p:cNvPr>
          <p:cNvSpPr txBox="1"/>
          <p:nvPr/>
        </p:nvSpPr>
        <p:spPr>
          <a:xfrm>
            <a:off x="90382" y="87761"/>
            <a:ext cx="29717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 REASONS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CF0DA5-D4EB-49B7-B11C-51B23B3E6D42}"/>
              </a:ext>
            </a:extLst>
          </p:cNvPr>
          <p:cNvSpPr txBox="1"/>
          <p:nvPr/>
        </p:nvSpPr>
        <p:spPr>
          <a:xfrm>
            <a:off x="1" y="597901"/>
            <a:ext cx="3345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use a Real Estate Agent when selling your home…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C87AA6-CE4A-4BC0-9F26-EEF381FBDBAD}"/>
              </a:ext>
            </a:extLst>
          </p:cNvPr>
          <p:cNvSpPr txBox="1"/>
          <p:nvPr/>
        </p:nvSpPr>
        <p:spPr>
          <a:xfrm>
            <a:off x="-655108" y="1302119"/>
            <a:ext cx="33451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Legal Paperwork -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579720-A18C-4648-89CB-5A7A90A882E1}"/>
              </a:ext>
            </a:extLst>
          </p:cNvPr>
          <p:cNvSpPr txBox="1"/>
          <p:nvPr/>
        </p:nvSpPr>
        <p:spPr>
          <a:xfrm>
            <a:off x="134362" y="2222284"/>
            <a:ext cx="9596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Pricing -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70E392-B13C-4B22-A022-F3AB93290897}"/>
              </a:ext>
            </a:extLst>
          </p:cNvPr>
          <p:cNvSpPr txBox="1"/>
          <p:nvPr/>
        </p:nvSpPr>
        <p:spPr>
          <a:xfrm>
            <a:off x="147696" y="2455794"/>
            <a:ext cx="3069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ACCE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can let you know how your home will appreciate, what the fair market value is for your area, and how to get the best deal.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0CE964-2214-4E98-9226-3DA0F936F8C1}"/>
              </a:ext>
            </a:extLst>
          </p:cNvPr>
          <p:cNvSpPr txBox="1"/>
          <p:nvPr/>
        </p:nvSpPr>
        <p:spPr>
          <a:xfrm>
            <a:off x="130578" y="1539276"/>
            <a:ext cx="3069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ACCE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Between mortgage applications, mountains of paperwork, and deed filings you don’t want to make any costly or time-wasting mistakes!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9491A0-E048-4D8E-A2A0-C34D6156A78C}"/>
              </a:ext>
            </a:extLst>
          </p:cNvPr>
          <p:cNvSpPr txBox="1"/>
          <p:nvPr/>
        </p:nvSpPr>
        <p:spPr>
          <a:xfrm>
            <a:off x="57838" y="3082617"/>
            <a:ext cx="9596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Costs -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5B5CAC-E892-4B8F-B758-740B00B77260}"/>
              </a:ext>
            </a:extLst>
          </p:cNvPr>
          <p:cNvSpPr txBox="1"/>
          <p:nvPr/>
        </p:nvSpPr>
        <p:spPr>
          <a:xfrm>
            <a:off x="137662" y="3335635"/>
            <a:ext cx="30698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ACCE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takes an average 65-70 days of intensive work to sell a home. Without a Real Estate agent you might not get the best price. I can help speed up this process and ensure you get the best value for you!</a:t>
            </a:r>
          </a:p>
        </p:txBody>
      </p:sp>
    </p:spTree>
    <p:extLst>
      <p:ext uri="{BB962C8B-B14F-4D97-AF65-F5344CB8AC3E}">
        <p14:creationId xmlns:p14="http://schemas.microsoft.com/office/powerpoint/2010/main" val="1938274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A3965DA-DF8B-467B-B70E-ABEF4E3089A7}"/>
              </a:ext>
            </a:extLst>
          </p:cNvPr>
          <p:cNvSpPr/>
          <p:nvPr/>
        </p:nvSpPr>
        <p:spPr>
          <a:xfrm>
            <a:off x="0" y="0"/>
            <a:ext cx="6400800" cy="4572000"/>
          </a:xfrm>
          <a:prstGeom prst="rect">
            <a:avLst/>
          </a:prstGeom>
          <a:noFill/>
          <a:ln w="98425" cmpd="thinThick">
            <a:solidFill>
              <a:srgbClr val="AB9E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FDAA6E-1E35-48B5-A6E0-F3FB7318D910}"/>
              </a:ext>
            </a:extLst>
          </p:cNvPr>
          <p:cNvSpPr/>
          <p:nvPr/>
        </p:nvSpPr>
        <p:spPr>
          <a:xfrm>
            <a:off x="133349" y="1320675"/>
            <a:ext cx="6121401" cy="3124579"/>
          </a:xfrm>
          <a:prstGeom prst="rect">
            <a:avLst/>
          </a:prstGeom>
          <a:solidFill>
            <a:srgbClr val="EAE6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47B6F51-BF5E-476F-9058-C799A73547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48"/>
          <a:stretch/>
        </p:blipFill>
        <p:spPr>
          <a:xfrm>
            <a:off x="133348" y="117355"/>
            <a:ext cx="6121402" cy="12605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33FB6C-781F-4226-A1DB-32BE92F2621C}"/>
              </a:ext>
            </a:extLst>
          </p:cNvPr>
          <p:cNvSpPr txBox="1"/>
          <p:nvPr/>
        </p:nvSpPr>
        <p:spPr>
          <a:xfrm>
            <a:off x="162598" y="244839"/>
            <a:ext cx="297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solidFill>
                  <a:srgbClr val="514E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FSBO vs. Agent </a:t>
            </a:r>
            <a:br>
              <a:rPr lang="en-US" sz="2400" b="1" u="sng" dirty="0">
                <a:solidFill>
                  <a:srgbClr val="514E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u="sng" dirty="0">
                <a:solidFill>
                  <a:srgbClr val="514E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Assisted Sales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3AF486-E4CC-4E4C-AAE9-12A6269B629B}"/>
              </a:ext>
            </a:extLst>
          </p:cNvPr>
          <p:cNvSpPr txBox="1"/>
          <p:nvPr/>
        </p:nvSpPr>
        <p:spPr>
          <a:xfrm>
            <a:off x="3735389" y="951343"/>
            <a:ext cx="2101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AB9E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 on Market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9D86C6-90BC-4E30-857D-907A98127624}"/>
              </a:ext>
            </a:extLst>
          </p:cNvPr>
          <p:cNvSpPr txBox="1"/>
          <p:nvPr/>
        </p:nvSpPr>
        <p:spPr>
          <a:xfrm>
            <a:off x="3933826" y="660337"/>
            <a:ext cx="1644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AB9E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8A59CE-156E-41E1-9727-87893EAC593D}"/>
              </a:ext>
            </a:extLst>
          </p:cNvPr>
          <p:cNvSpPr txBox="1"/>
          <p:nvPr/>
        </p:nvSpPr>
        <p:spPr>
          <a:xfrm>
            <a:off x="2811006" y="644258"/>
            <a:ext cx="1644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AB9E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Price</a:t>
            </a:r>
          </a:p>
        </p:txBody>
      </p:sp>
    </p:spTree>
    <p:extLst>
      <p:ext uri="{BB962C8B-B14F-4D97-AF65-F5344CB8AC3E}">
        <p14:creationId xmlns:p14="http://schemas.microsoft.com/office/powerpoint/2010/main" val="11721801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04BA3DDA-73CF-4484-8C73-8E1535C4CA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" y="348784"/>
            <a:ext cx="6400800" cy="4259453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DE6041F0-3788-4150-BBD7-663E89700D83}"/>
              </a:ext>
            </a:extLst>
          </p:cNvPr>
          <p:cNvSpPr/>
          <p:nvPr/>
        </p:nvSpPr>
        <p:spPr>
          <a:xfrm>
            <a:off x="4026309" y="-10146"/>
            <a:ext cx="2382115" cy="46190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D949F9-23F6-4BBB-A209-700E5DA4C74F}"/>
              </a:ext>
            </a:extLst>
          </p:cNvPr>
          <p:cNvSpPr/>
          <p:nvPr/>
        </p:nvSpPr>
        <p:spPr>
          <a:xfrm rot="16200000">
            <a:off x="2677572" y="1067050"/>
            <a:ext cx="4639202" cy="2443172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1FEE66-B950-42BA-8188-C744477E5D11}"/>
              </a:ext>
            </a:extLst>
          </p:cNvPr>
          <p:cNvSpPr/>
          <p:nvPr/>
        </p:nvSpPr>
        <p:spPr>
          <a:xfrm>
            <a:off x="1" y="-30964"/>
            <a:ext cx="6400800" cy="768384"/>
          </a:xfrm>
          <a:prstGeom prst="rect">
            <a:avLst/>
          </a:prstGeom>
          <a:solidFill>
            <a:srgbClr val="864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5E50F9-F828-43AC-9ECF-8DC0209A343D}"/>
              </a:ext>
            </a:extLst>
          </p:cNvPr>
          <p:cNvSpPr txBox="1"/>
          <p:nvPr/>
        </p:nvSpPr>
        <p:spPr>
          <a:xfrm>
            <a:off x="143797" y="-65114"/>
            <a:ext cx="6113207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Bell MT" panose="02020503060305020303" pitchFamily="18" charset="0"/>
              </a:rPr>
              <a:t>IT’S YOUR MOVE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336B0E-E9C9-4C5E-B983-482A03DD9680}"/>
              </a:ext>
            </a:extLst>
          </p:cNvPr>
          <p:cNvSpPr txBox="1"/>
          <p:nvPr/>
        </p:nvSpPr>
        <p:spPr>
          <a:xfrm>
            <a:off x="0" y="4371945"/>
            <a:ext cx="412954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/>
              <a:t>1. https://www.nar.realtor/research-and-statistics/quick-real-estate-statistics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5ABE395-075A-47E5-BC71-B27C1F830A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259" y="896757"/>
            <a:ext cx="1096011" cy="164292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864428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C391C9C-8170-432E-955A-D1012F0D4F27}"/>
              </a:ext>
            </a:extLst>
          </p:cNvPr>
          <p:cNvSpPr txBox="1"/>
          <p:nvPr/>
        </p:nvSpPr>
        <p:spPr>
          <a:xfrm>
            <a:off x="3934256" y="3497934"/>
            <a:ext cx="2566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Bell MT" panose="02020503060305020303" pitchFamily="18" charset="0"/>
              </a:rPr>
              <a:t>&lt;Insert First Name&gt;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3BD9B07-7FAD-4722-986C-2A81EEF9AA15}"/>
              </a:ext>
            </a:extLst>
          </p:cNvPr>
          <p:cNvSpPr txBox="1"/>
          <p:nvPr/>
        </p:nvSpPr>
        <p:spPr>
          <a:xfrm>
            <a:off x="3987958" y="3719903"/>
            <a:ext cx="25662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Bell MT" panose="02020503060305020303" pitchFamily="18" charset="0"/>
              </a:rPr>
              <a:t>&lt;Insert Phone Number&gt;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640754B-4A87-4C8A-899B-64BF4564AE3F}"/>
              </a:ext>
            </a:extLst>
          </p:cNvPr>
          <p:cNvSpPr txBox="1"/>
          <p:nvPr/>
        </p:nvSpPr>
        <p:spPr>
          <a:xfrm>
            <a:off x="3983583" y="4015407"/>
            <a:ext cx="25662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Bell MT" panose="02020503060305020303" pitchFamily="18" charset="0"/>
              </a:rPr>
              <a:t>&lt;Insert Email Address&gt;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4A06A23-C48E-4301-96A6-A38620CF0FCD}"/>
              </a:ext>
            </a:extLst>
          </p:cNvPr>
          <p:cNvSpPr txBox="1"/>
          <p:nvPr/>
        </p:nvSpPr>
        <p:spPr>
          <a:xfrm>
            <a:off x="3934255" y="3872087"/>
            <a:ext cx="25662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Bell MT" panose="02020503060305020303" pitchFamily="18" charset="0"/>
              </a:rPr>
              <a:t>&lt;Insert Website&gt;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51FC35C-38D9-4808-AC90-346B031AE06B}"/>
              </a:ext>
            </a:extLst>
          </p:cNvPr>
          <p:cNvSpPr txBox="1"/>
          <p:nvPr/>
        </p:nvSpPr>
        <p:spPr>
          <a:xfrm>
            <a:off x="4232358" y="2599221"/>
            <a:ext cx="207742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Bell MT" panose="02020503060305020303" pitchFamily="18" charset="0"/>
              </a:rPr>
              <a:t>Getting the highest price for your home even in today’s market requires industry level experience. Call me today, it’s your move.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90DD6DB-F082-4F3A-9D30-B1A5AE9065DA}"/>
              </a:ext>
            </a:extLst>
          </p:cNvPr>
          <p:cNvCxnSpPr>
            <a:cxnSpLocks/>
          </p:cNvCxnSpPr>
          <p:nvPr/>
        </p:nvCxnSpPr>
        <p:spPr>
          <a:xfrm>
            <a:off x="4785168" y="3534437"/>
            <a:ext cx="86646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4D4AE55-9661-462B-BD24-806D00773611}"/>
              </a:ext>
            </a:extLst>
          </p:cNvPr>
          <p:cNvCxnSpPr>
            <a:cxnSpLocks/>
          </p:cNvCxnSpPr>
          <p:nvPr/>
        </p:nvCxnSpPr>
        <p:spPr>
          <a:xfrm>
            <a:off x="4785168" y="4295617"/>
            <a:ext cx="86646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82765A2C-C2C7-4EC6-A590-4A077BE57E2C}"/>
              </a:ext>
            </a:extLst>
          </p:cNvPr>
          <p:cNvSpPr/>
          <p:nvPr/>
        </p:nvSpPr>
        <p:spPr>
          <a:xfrm>
            <a:off x="9688" y="1259277"/>
            <a:ext cx="3769831" cy="1140259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104B718-6AC5-4538-83F3-870BF4919049}"/>
              </a:ext>
            </a:extLst>
          </p:cNvPr>
          <p:cNvSpPr txBox="1"/>
          <p:nvPr/>
        </p:nvSpPr>
        <p:spPr>
          <a:xfrm>
            <a:off x="780964" y="1245502"/>
            <a:ext cx="3560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Bell MT" panose="02020503060305020303" pitchFamily="18" charset="0"/>
              </a:rPr>
              <a:t>For Sale By Owners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410AE19-0428-4E55-88E5-26588BB17F8C}"/>
              </a:ext>
            </a:extLst>
          </p:cNvPr>
          <p:cNvSpPr txBox="1"/>
          <p:nvPr/>
        </p:nvSpPr>
        <p:spPr>
          <a:xfrm>
            <a:off x="1014511" y="1481860"/>
            <a:ext cx="1924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Bell MT" panose="02020503060305020303" pitchFamily="18" charset="0"/>
              </a:rPr>
              <a:t>account for just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6F77769-FE04-469C-8D84-DB629F2B67ED}"/>
              </a:ext>
            </a:extLst>
          </p:cNvPr>
          <p:cNvSpPr txBox="1"/>
          <p:nvPr/>
        </p:nvSpPr>
        <p:spPr>
          <a:xfrm>
            <a:off x="987976" y="2015966"/>
            <a:ext cx="1727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Bell MT" panose="02020503060305020303" pitchFamily="18" charset="0"/>
              </a:rPr>
              <a:t>of home sales</a:t>
            </a:r>
            <a:r>
              <a:rPr lang="en-US" sz="1400" b="1" baseline="30000" dirty="0">
                <a:latin typeface="Bell MT" panose="02020503060305020303" pitchFamily="18" charset="0"/>
              </a:rPr>
              <a:t>1</a:t>
            </a:r>
            <a:endParaRPr lang="en-US" b="1" baseline="30000" dirty="0">
              <a:latin typeface="Bell MT" panose="02020503060305020303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2BB3F02-F64F-42A1-9CEC-A42DD0CE0526}"/>
              </a:ext>
            </a:extLst>
          </p:cNvPr>
          <p:cNvSpPr txBox="1"/>
          <p:nvPr/>
        </p:nvSpPr>
        <p:spPr>
          <a:xfrm>
            <a:off x="971485" y="1694403"/>
            <a:ext cx="1727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864428"/>
                </a:solidFill>
                <a:latin typeface="Bell MT" panose="02020503060305020303" pitchFamily="18" charset="0"/>
              </a:rPr>
              <a:t>8%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7562DA3-4EFC-4ACD-B99D-396BFE67166E}"/>
              </a:ext>
            </a:extLst>
          </p:cNvPr>
          <p:cNvSpPr txBox="1"/>
          <p:nvPr/>
        </p:nvSpPr>
        <p:spPr>
          <a:xfrm>
            <a:off x="3993956" y="4304168"/>
            <a:ext cx="25662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Bell MT" panose="02020503060305020303" pitchFamily="18" charset="0"/>
              </a:rPr>
              <a:t>&lt;Insert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Bell MT" panose="02020503060305020303" pitchFamily="18" charset="0"/>
              </a:rPr>
              <a:t>DRE </a:t>
            </a:r>
            <a:r>
              <a:rPr lang="en-US" sz="700" dirty="0" err="1">
                <a:solidFill>
                  <a:schemeClr val="bg2">
                    <a:lumMod val="50000"/>
                  </a:schemeClr>
                </a:solidFill>
                <a:latin typeface="Bell MT" panose="02020503060305020303" pitchFamily="18" charset="0"/>
              </a:rPr>
              <a:t>Lic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Bell MT" panose="02020503060305020303" pitchFamily="18" charset="0"/>
              </a:rPr>
              <a:t> (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Bell MT" panose="02020503060305020303" pitchFamily="18" charset="0"/>
              </a:rPr>
              <a:t>00000000 &gt;</a:t>
            </a:r>
          </a:p>
        </p:txBody>
      </p:sp>
    </p:spTree>
    <p:extLst>
      <p:ext uri="{BB962C8B-B14F-4D97-AF65-F5344CB8AC3E}">
        <p14:creationId xmlns:p14="http://schemas.microsoft.com/office/powerpoint/2010/main" val="26725390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E26411C9-71DE-4C97-8497-123423AFB650}"/>
              </a:ext>
            </a:extLst>
          </p:cNvPr>
          <p:cNvSpPr/>
          <p:nvPr/>
        </p:nvSpPr>
        <p:spPr>
          <a:xfrm rot="16200000">
            <a:off x="2529840" y="-2529841"/>
            <a:ext cx="1341122" cy="6400799"/>
          </a:xfrm>
          <a:prstGeom prst="rect">
            <a:avLst/>
          </a:prstGeom>
          <a:blipFill dpi="0" rotWithShape="1">
            <a:blip r:embed="rId2">
              <a:alphaModFix amt="73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AB429E-79DE-4601-B840-08DF7D93BC10}"/>
              </a:ext>
            </a:extLst>
          </p:cNvPr>
          <p:cNvSpPr/>
          <p:nvPr/>
        </p:nvSpPr>
        <p:spPr>
          <a:xfrm>
            <a:off x="179178" y="1341120"/>
            <a:ext cx="1806672" cy="3230878"/>
          </a:xfrm>
          <a:prstGeom prst="rect">
            <a:avLst/>
          </a:prstGeom>
          <a:blipFill dpi="0" rotWithShape="1">
            <a:blip r:embed="rId2">
              <a:alphaModFix amt="73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D68B0F-24E7-4944-B9DD-FA2098953D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850" y="1642542"/>
            <a:ext cx="4414180" cy="294425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D2D0CCB-1005-4EC7-A34F-2CEF8830D253}"/>
              </a:ext>
            </a:extLst>
          </p:cNvPr>
          <p:cNvSpPr txBox="1"/>
          <p:nvPr/>
        </p:nvSpPr>
        <p:spPr>
          <a:xfrm>
            <a:off x="1924374" y="1310722"/>
            <a:ext cx="4439265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6A635B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Agent assisted homes sell an average of 19 days faster.</a:t>
            </a:r>
            <a:r>
              <a:rPr lang="en-US" sz="1200" b="1" baseline="30000" dirty="0">
                <a:solidFill>
                  <a:srgbClr val="6A635B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endParaRPr lang="en-US" sz="2000" b="1" baseline="30000" dirty="0">
              <a:solidFill>
                <a:srgbClr val="6A635B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8E06C4E-3C1B-4209-B154-00D966AA294B}"/>
              </a:ext>
            </a:extLst>
          </p:cNvPr>
          <p:cNvSpPr txBox="1"/>
          <p:nvPr/>
        </p:nvSpPr>
        <p:spPr>
          <a:xfrm>
            <a:off x="-45437" y="2298338"/>
            <a:ext cx="1808200" cy="2616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&lt;insert email&gt;</a:t>
            </a:r>
            <a:endParaRPr lang="en-US" sz="1100" b="1" baseline="30000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26733BA-F56F-4288-A702-145D9F899BCD}"/>
              </a:ext>
            </a:extLst>
          </p:cNvPr>
          <p:cNvSpPr/>
          <p:nvPr/>
        </p:nvSpPr>
        <p:spPr>
          <a:xfrm>
            <a:off x="0" y="161029"/>
            <a:ext cx="6442189" cy="988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326FB2D-AB56-4423-87FE-01A25AACAF0D}"/>
              </a:ext>
            </a:extLst>
          </p:cNvPr>
          <p:cNvSpPr txBox="1"/>
          <p:nvPr/>
        </p:nvSpPr>
        <p:spPr>
          <a:xfrm>
            <a:off x="1862149" y="142390"/>
            <a:ext cx="4439265" cy="107721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b="1" dirty="0">
                <a:solidFill>
                  <a:srgbClr val="6E5C65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Going Crazy Trying to Sell Your Home?</a:t>
            </a:r>
            <a:endParaRPr lang="en-US" sz="3200" b="1" baseline="30000" dirty="0">
              <a:solidFill>
                <a:srgbClr val="6E5C65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445E640-8FF1-47DC-8211-A6B3CE588CAB}"/>
              </a:ext>
            </a:extLst>
          </p:cNvPr>
          <p:cNvSpPr/>
          <p:nvPr/>
        </p:nvSpPr>
        <p:spPr>
          <a:xfrm>
            <a:off x="306442" y="-3"/>
            <a:ext cx="1571429" cy="4571999"/>
          </a:xfrm>
          <a:prstGeom prst="rect">
            <a:avLst/>
          </a:prstGeom>
          <a:gradFill>
            <a:gsLst>
              <a:gs pos="0">
                <a:srgbClr val="8E857A"/>
              </a:gs>
              <a:gs pos="100000">
                <a:srgbClr val="56514B"/>
              </a:gs>
            </a:gsLst>
            <a:path path="circle">
              <a:fillToRect l="50000" t="130000" r="50000" b="-3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BC4520B-E168-40B4-9787-D6C384CF73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90" y="151965"/>
            <a:ext cx="996390" cy="99639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9A84C74-95F0-4F12-8156-5CF3715C251E}"/>
              </a:ext>
            </a:extLst>
          </p:cNvPr>
          <p:cNvSpPr txBox="1"/>
          <p:nvPr/>
        </p:nvSpPr>
        <p:spPr>
          <a:xfrm>
            <a:off x="333375" y="1262319"/>
            <a:ext cx="1491834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Contact me for a consultation!</a:t>
            </a:r>
            <a:endParaRPr lang="en-US" b="1" baseline="30000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E8F5D90-ADF4-4439-B8F7-298405D8E6F3}"/>
              </a:ext>
            </a:extLst>
          </p:cNvPr>
          <p:cNvSpPr txBox="1"/>
          <p:nvPr/>
        </p:nvSpPr>
        <p:spPr>
          <a:xfrm>
            <a:off x="239126" y="2290886"/>
            <a:ext cx="1808200" cy="2616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&lt;insert phone number&gt;</a:t>
            </a:r>
            <a:endParaRPr lang="en-US" sz="1100" b="1" baseline="30000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6FD8BAC-CBCC-4ACC-BDC8-4CC428788D99}"/>
              </a:ext>
            </a:extLst>
          </p:cNvPr>
          <p:cNvSpPr txBox="1"/>
          <p:nvPr/>
        </p:nvSpPr>
        <p:spPr>
          <a:xfrm>
            <a:off x="237598" y="2542664"/>
            <a:ext cx="1808200" cy="2616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&lt;insert website&gt;</a:t>
            </a:r>
            <a:endParaRPr lang="en-US" sz="1100" b="1" baseline="30000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255717F-B191-4EB2-A902-1AE9601CD73E}"/>
              </a:ext>
            </a:extLst>
          </p:cNvPr>
          <p:cNvSpPr txBox="1"/>
          <p:nvPr/>
        </p:nvSpPr>
        <p:spPr>
          <a:xfrm>
            <a:off x="206678" y="3114394"/>
            <a:ext cx="1808200" cy="43088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&lt;insert DRE LIC (00000000)&gt;</a:t>
            </a:r>
            <a:endParaRPr lang="en-US" sz="1100" b="1" baseline="30000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907A06A-EECB-4B0B-A80E-630458E2CD35}"/>
              </a:ext>
            </a:extLst>
          </p:cNvPr>
          <p:cNvSpPr txBox="1"/>
          <p:nvPr/>
        </p:nvSpPr>
        <p:spPr>
          <a:xfrm>
            <a:off x="205584" y="2757258"/>
            <a:ext cx="1808200" cy="2616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&lt;insert email&gt;</a:t>
            </a:r>
            <a:endParaRPr lang="en-US" sz="1100" b="1" baseline="30000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9694228-0546-4BE0-8C58-28159A780B5E}"/>
              </a:ext>
            </a:extLst>
          </p:cNvPr>
          <p:cNvCxnSpPr>
            <a:cxnSpLocks/>
          </p:cNvCxnSpPr>
          <p:nvPr/>
        </p:nvCxnSpPr>
        <p:spPr>
          <a:xfrm>
            <a:off x="521741" y="2208257"/>
            <a:ext cx="1175887" cy="0"/>
          </a:xfrm>
          <a:prstGeom prst="line">
            <a:avLst/>
          </a:prstGeom>
          <a:ln>
            <a:solidFill>
              <a:srgbClr val="7C7C7C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B90D9EA4-C84F-47DD-A23E-63F12868F485}"/>
              </a:ext>
            </a:extLst>
          </p:cNvPr>
          <p:cNvCxnSpPr>
            <a:cxnSpLocks/>
          </p:cNvCxnSpPr>
          <p:nvPr/>
        </p:nvCxnSpPr>
        <p:spPr>
          <a:xfrm>
            <a:off x="504212" y="3028415"/>
            <a:ext cx="1175887" cy="0"/>
          </a:xfrm>
          <a:prstGeom prst="line">
            <a:avLst/>
          </a:prstGeom>
          <a:ln>
            <a:solidFill>
              <a:srgbClr val="7C7C7C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DFC49B4-026C-4DAA-B778-1A0B20E9EB9D}"/>
              </a:ext>
            </a:extLst>
          </p:cNvPr>
          <p:cNvSpPr txBox="1"/>
          <p:nvPr/>
        </p:nvSpPr>
        <p:spPr>
          <a:xfrm>
            <a:off x="197094" y="4294997"/>
            <a:ext cx="14107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https://www.nar.realtor/research-and-statistics/quick-real-estate-statistics</a:t>
            </a:r>
          </a:p>
        </p:txBody>
      </p:sp>
    </p:spTree>
    <p:extLst>
      <p:ext uri="{BB962C8B-B14F-4D97-AF65-F5344CB8AC3E}">
        <p14:creationId xmlns:p14="http://schemas.microsoft.com/office/powerpoint/2010/main" val="16720785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F99C90-F650-4441-A755-F59C6A5E96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0"/>
          <a:stretch/>
        </p:blipFill>
        <p:spPr>
          <a:xfrm>
            <a:off x="-17321" y="1100174"/>
            <a:ext cx="3893805" cy="347182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A8895FA-3B1A-450A-8D3E-572869AB1064}"/>
              </a:ext>
            </a:extLst>
          </p:cNvPr>
          <p:cNvSpPr/>
          <p:nvPr/>
        </p:nvSpPr>
        <p:spPr>
          <a:xfrm>
            <a:off x="3432656" y="7188"/>
            <a:ext cx="2992501" cy="4564812"/>
          </a:xfrm>
          <a:prstGeom prst="rect">
            <a:avLst/>
          </a:prstGeom>
          <a:blipFill>
            <a:blip r:embed="rId3">
              <a:alphaModFix amt="73000"/>
            </a:blip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9EA026A-2D17-46BF-B0EA-BDFEF54625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261" y="735729"/>
            <a:ext cx="1988574" cy="19885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E79C1B5-DE96-492E-80F3-8C963983E9D6}"/>
              </a:ext>
            </a:extLst>
          </p:cNvPr>
          <p:cNvSpPr/>
          <p:nvPr/>
        </p:nvSpPr>
        <p:spPr>
          <a:xfrm>
            <a:off x="-1" y="-1"/>
            <a:ext cx="6425157" cy="53157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100000">
                <a:schemeClr val="bg1">
                  <a:lumMod val="75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335212-176F-4CAE-94BD-C8B78FE5F6F8}"/>
              </a:ext>
            </a:extLst>
          </p:cNvPr>
          <p:cNvSpPr txBox="1"/>
          <p:nvPr/>
        </p:nvSpPr>
        <p:spPr>
          <a:xfrm>
            <a:off x="130199" y="64355"/>
            <a:ext cx="6140402" cy="400110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ell MT" panose="02020503060305020303" pitchFamily="18" charset="0"/>
              </a:rPr>
              <a:t>Selling Your Home to Save Money? Consider this…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400E6C-632C-475D-B3C9-88C720ECB08D}"/>
              </a:ext>
            </a:extLst>
          </p:cNvPr>
          <p:cNvSpPr/>
          <p:nvPr/>
        </p:nvSpPr>
        <p:spPr>
          <a:xfrm>
            <a:off x="0" y="672082"/>
            <a:ext cx="3432656" cy="947989"/>
          </a:xfrm>
          <a:prstGeom prst="rect">
            <a:avLst/>
          </a:prstGeom>
          <a:blipFill>
            <a:blip r:embed="rId3">
              <a:alphaModFix amt="73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87F7E7-6DBE-466F-A5A6-8337F3AC5FDD}"/>
              </a:ext>
            </a:extLst>
          </p:cNvPr>
          <p:cNvSpPr txBox="1"/>
          <p:nvPr/>
        </p:nvSpPr>
        <p:spPr>
          <a:xfrm>
            <a:off x="134139" y="654464"/>
            <a:ext cx="2861261" cy="92333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3175">
                  <a:solidFill>
                    <a:schemeClr val="bg1">
                      <a:lumMod val="65000"/>
                    </a:schemeClr>
                  </a:solidFill>
                  <a:bevel/>
                </a:ln>
                <a:solidFill>
                  <a:schemeClr val="bg1"/>
                </a:solidFill>
                <a:effectLst/>
                <a:latin typeface="Constantia" panose="02030602050306030303" pitchFamily="18" charset="0"/>
              </a:rPr>
              <a:t>The Average For Sale By Owner Home Sells for $55,000 Less</a:t>
            </a:r>
            <a:r>
              <a:rPr lang="en-US" b="1" baseline="30000" dirty="0">
                <a:ln w="3175">
                  <a:solidFill>
                    <a:schemeClr val="bg1">
                      <a:lumMod val="65000"/>
                    </a:schemeClr>
                  </a:solidFill>
                  <a:bevel/>
                </a:ln>
                <a:solidFill>
                  <a:schemeClr val="bg1"/>
                </a:solidFill>
                <a:effectLst/>
                <a:latin typeface="Constantia" panose="02030602050306030303" pitchFamily="18" charset="0"/>
              </a:rPr>
              <a:t>1</a:t>
            </a:r>
            <a:r>
              <a:rPr lang="en-US" b="1" dirty="0">
                <a:ln w="3175">
                  <a:solidFill>
                    <a:schemeClr val="bg1">
                      <a:lumMod val="65000"/>
                    </a:schemeClr>
                  </a:solidFill>
                  <a:bevel/>
                </a:ln>
                <a:solidFill>
                  <a:schemeClr val="bg1"/>
                </a:solidFill>
                <a:effectLst/>
                <a:latin typeface="Constantia" panose="02030602050306030303" pitchFamily="18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FA9880-1F15-44A9-AEA2-ACADA1C362B8}"/>
              </a:ext>
            </a:extLst>
          </p:cNvPr>
          <p:cNvSpPr txBox="1"/>
          <p:nvPr/>
        </p:nvSpPr>
        <p:spPr>
          <a:xfrm>
            <a:off x="3621438" y="3255339"/>
            <a:ext cx="2566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Bell MT" panose="02020503060305020303" pitchFamily="18" charset="0"/>
              </a:rPr>
              <a:t>&lt;Insert First Name&gt;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2F61F4-5306-48E3-8FD7-B53943D4F04F}"/>
              </a:ext>
            </a:extLst>
          </p:cNvPr>
          <p:cNvSpPr txBox="1"/>
          <p:nvPr/>
        </p:nvSpPr>
        <p:spPr>
          <a:xfrm>
            <a:off x="3587661" y="3534762"/>
            <a:ext cx="25662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Bell MT" panose="02020503060305020303" pitchFamily="18" charset="0"/>
              </a:rPr>
              <a:t>&lt;Insert Phone Number&gt;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742E24C-1E8F-4E17-BE1F-18F9A077C224}"/>
              </a:ext>
            </a:extLst>
          </p:cNvPr>
          <p:cNvSpPr txBox="1"/>
          <p:nvPr/>
        </p:nvSpPr>
        <p:spPr>
          <a:xfrm>
            <a:off x="3587663" y="3724775"/>
            <a:ext cx="25662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Bell MT" panose="02020503060305020303" pitchFamily="18" charset="0"/>
              </a:rPr>
              <a:t>&lt;Insert Website&gt;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843CC09-C664-40BF-B879-AC955B143BE3}"/>
              </a:ext>
            </a:extLst>
          </p:cNvPr>
          <p:cNvSpPr txBox="1"/>
          <p:nvPr/>
        </p:nvSpPr>
        <p:spPr>
          <a:xfrm>
            <a:off x="3587663" y="3906518"/>
            <a:ext cx="25662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Bell MT" panose="02020503060305020303" pitchFamily="18" charset="0"/>
              </a:rPr>
              <a:t>&lt;Insert Email Address&gt;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07DE438-773F-4EA6-9982-1ACE003803EC}"/>
              </a:ext>
            </a:extLst>
          </p:cNvPr>
          <p:cNvSpPr txBox="1"/>
          <p:nvPr/>
        </p:nvSpPr>
        <p:spPr>
          <a:xfrm>
            <a:off x="3587663" y="4131286"/>
            <a:ext cx="25662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Bell MT" panose="02020503060305020303" pitchFamily="18" charset="0"/>
              </a:rPr>
              <a:t>&lt;Insert </a:t>
            </a:r>
            <a:r>
              <a:rPr lang="en-US" sz="700" dirty="0">
                <a:solidFill>
                  <a:schemeClr val="tx1">
                    <a:lumMod val="95000"/>
                    <a:lumOff val="5000"/>
                  </a:schemeClr>
                </a:solidFill>
                <a:latin typeface="Bell MT" panose="02020503060305020303" pitchFamily="18" charset="0"/>
              </a:rPr>
              <a:t>DRE </a:t>
            </a:r>
            <a:r>
              <a:rPr lang="en-US" sz="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ell MT" panose="02020503060305020303" pitchFamily="18" charset="0"/>
              </a:rPr>
              <a:t>Lic</a:t>
            </a:r>
            <a:r>
              <a:rPr lang="en-US" sz="700" dirty="0">
                <a:solidFill>
                  <a:schemeClr val="tx1">
                    <a:lumMod val="95000"/>
                    <a:lumOff val="5000"/>
                  </a:schemeClr>
                </a:solidFill>
                <a:latin typeface="Bell MT" panose="02020503060305020303" pitchFamily="18" charset="0"/>
              </a:rPr>
              <a:t> (</a:t>
            </a:r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Bell MT" panose="02020503060305020303" pitchFamily="18" charset="0"/>
              </a:rPr>
              <a:t>00000000 &gt;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B3D04A8-041A-432D-B0FF-F8FB1C7B1495}"/>
              </a:ext>
            </a:extLst>
          </p:cNvPr>
          <p:cNvCxnSpPr>
            <a:cxnSpLocks/>
          </p:cNvCxnSpPr>
          <p:nvPr/>
        </p:nvCxnSpPr>
        <p:spPr>
          <a:xfrm>
            <a:off x="4437538" y="4392896"/>
            <a:ext cx="86646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5C6BA07-C5DA-48C8-BE80-A323127EA419}"/>
              </a:ext>
            </a:extLst>
          </p:cNvPr>
          <p:cNvCxnSpPr>
            <a:cxnSpLocks/>
          </p:cNvCxnSpPr>
          <p:nvPr/>
        </p:nvCxnSpPr>
        <p:spPr>
          <a:xfrm>
            <a:off x="4437538" y="3255339"/>
            <a:ext cx="86646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7F994FA6-5CC6-4E92-ADD2-7D76A5AF118C}"/>
              </a:ext>
            </a:extLst>
          </p:cNvPr>
          <p:cNvSpPr/>
          <p:nvPr/>
        </p:nvSpPr>
        <p:spPr>
          <a:xfrm>
            <a:off x="3432656" y="2863993"/>
            <a:ext cx="2996423" cy="309143"/>
          </a:xfrm>
          <a:prstGeom prst="rect">
            <a:avLst/>
          </a:prstGeom>
          <a:solidFill>
            <a:schemeClr val="bg2">
              <a:lumMod val="75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9EDC265-708B-4010-966A-9A2DF64B6C92}"/>
              </a:ext>
            </a:extLst>
          </p:cNvPr>
          <p:cNvSpPr txBox="1"/>
          <p:nvPr/>
        </p:nvSpPr>
        <p:spPr>
          <a:xfrm>
            <a:off x="2954822" y="2849836"/>
            <a:ext cx="3948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Bell MT" panose="02020503060305020303" pitchFamily="18" charset="0"/>
              </a:rPr>
              <a:t>Call Me for a Home Value Estimate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B73BA7-E820-4575-B931-4BC0639F6F5A}"/>
              </a:ext>
            </a:extLst>
          </p:cNvPr>
          <p:cNvSpPr txBox="1"/>
          <p:nvPr/>
        </p:nvSpPr>
        <p:spPr>
          <a:xfrm>
            <a:off x="-76510" y="4392896"/>
            <a:ext cx="35876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1. https://www.nar.realtor/research-and-statistics/quick-real-estate-statistics</a:t>
            </a:r>
          </a:p>
        </p:txBody>
      </p:sp>
    </p:spTree>
    <p:extLst>
      <p:ext uri="{BB962C8B-B14F-4D97-AF65-F5344CB8AC3E}">
        <p14:creationId xmlns:p14="http://schemas.microsoft.com/office/powerpoint/2010/main" val="8951416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992</TotalTime>
  <Words>543</Words>
  <Application>Microsoft Office PowerPoint</Application>
  <PresentationFormat>Custom</PresentationFormat>
  <Paragraphs>72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Andalus</vt:lpstr>
      <vt:lpstr>Arial</vt:lpstr>
      <vt:lpstr>Bell MT</vt:lpstr>
      <vt:lpstr>Calibri</vt:lpstr>
      <vt:lpstr>Calibri Light</vt:lpstr>
      <vt:lpstr>Candara</vt:lpstr>
      <vt:lpstr>Constantia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Kristina Brunnler</dc:creator>
  <cp:lastModifiedBy>Kristina Brunnler</cp:lastModifiedBy>
  <cp:revision>80</cp:revision>
  <dcterms:created xsi:type="dcterms:W3CDTF">2017-11-30T22:27:26Z</dcterms:created>
  <dcterms:modified xsi:type="dcterms:W3CDTF">2017-12-07T21:44:49Z</dcterms:modified>
</cp:coreProperties>
</file>