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</p:sldIdLst>
  <p:sldSz cx="59436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Brunnler" initials="KB" lastIdx="1" clrIdx="0">
    <p:extLst>
      <p:ext uri="{19B8F6BF-5375-455C-9EA6-DF929625EA0E}">
        <p15:presenceInfo xmlns:p15="http://schemas.microsoft.com/office/powerpoint/2012/main" userId="S-1-5-21-1166330866-2158198270-2689449013-157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76C"/>
    <a:srgbClr val="F66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70" y="1795781"/>
            <a:ext cx="5052060" cy="3820160"/>
          </a:xfrm>
        </p:spPr>
        <p:txBody>
          <a:bodyPr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5763261"/>
            <a:ext cx="4457700" cy="2649219"/>
          </a:xfrm>
        </p:spPr>
        <p:txBody>
          <a:bodyPr/>
          <a:lstStyle>
            <a:lvl1pPr marL="0" indent="0" algn="ctr">
              <a:buNone/>
              <a:defRPr sz="1560"/>
            </a:lvl1pPr>
            <a:lvl2pPr marL="297180" indent="0" algn="ctr">
              <a:buNone/>
              <a:defRPr sz="1300"/>
            </a:lvl2pPr>
            <a:lvl3pPr marL="594360" indent="0" algn="ctr">
              <a:buNone/>
              <a:defRPr sz="1170"/>
            </a:lvl3pPr>
            <a:lvl4pPr marL="891540" indent="0" algn="ctr">
              <a:buNone/>
              <a:defRPr sz="1040"/>
            </a:lvl4pPr>
            <a:lvl5pPr marL="1188720" indent="0" algn="ctr">
              <a:buNone/>
              <a:defRPr sz="1040"/>
            </a:lvl5pPr>
            <a:lvl6pPr marL="1485900" indent="0" algn="ctr">
              <a:buNone/>
              <a:defRPr sz="1040"/>
            </a:lvl6pPr>
            <a:lvl7pPr marL="1783080" indent="0" algn="ctr">
              <a:buNone/>
              <a:defRPr sz="1040"/>
            </a:lvl7pPr>
            <a:lvl8pPr marL="2080260" indent="0" algn="ctr">
              <a:buNone/>
              <a:defRPr sz="1040"/>
            </a:lvl8pPr>
            <a:lvl9pPr marL="2377440" indent="0" algn="ctr">
              <a:buNone/>
              <a:defRPr sz="1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0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2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3389" y="584200"/>
            <a:ext cx="1281589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623" y="584200"/>
            <a:ext cx="3770471" cy="9298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27" y="2735583"/>
            <a:ext cx="5126355" cy="4564379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527" y="7343143"/>
            <a:ext cx="5126355" cy="2400299"/>
          </a:xfrm>
        </p:spPr>
        <p:txBody>
          <a:bodyPr/>
          <a:lstStyle>
            <a:lvl1pPr marL="0" indent="0">
              <a:buNone/>
              <a:defRPr sz="1560">
                <a:solidFill>
                  <a:schemeClr val="tx1"/>
                </a:solidFill>
              </a:defRPr>
            </a:lvl1pPr>
            <a:lvl2pPr marL="2971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4360" indent="0">
              <a:buNone/>
              <a:defRPr sz="1170">
                <a:solidFill>
                  <a:schemeClr val="tx1">
                    <a:tint val="75000"/>
                  </a:schemeClr>
                </a:solidFill>
              </a:defRPr>
            </a:lvl3pPr>
            <a:lvl4pPr marL="89154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4pPr>
            <a:lvl5pPr marL="118872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5pPr>
            <a:lvl6pPr marL="148590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6pPr>
            <a:lvl7pPr marL="178308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7pPr>
            <a:lvl8pPr marL="208026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8pPr>
            <a:lvl9pPr marL="237744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623" y="2921000"/>
            <a:ext cx="252603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8948" y="2921000"/>
            <a:ext cx="252603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3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97" y="584202"/>
            <a:ext cx="5126355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397" y="2689861"/>
            <a:ext cx="2514421" cy="1318259"/>
          </a:xfrm>
        </p:spPr>
        <p:txBody>
          <a:bodyPr anchor="b"/>
          <a:lstStyle>
            <a:lvl1pPr marL="0" indent="0">
              <a:buNone/>
              <a:defRPr sz="1560" b="1"/>
            </a:lvl1pPr>
            <a:lvl2pPr marL="297180" indent="0">
              <a:buNone/>
              <a:defRPr sz="1300" b="1"/>
            </a:lvl2pPr>
            <a:lvl3pPr marL="594360" indent="0">
              <a:buNone/>
              <a:defRPr sz="1170" b="1"/>
            </a:lvl3pPr>
            <a:lvl4pPr marL="891540" indent="0">
              <a:buNone/>
              <a:defRPr sz="1040" b="1"/>
            </a:lvl4pPr>
            <a:lvl5pPr marL="1188720" indent="0">
              <a:buNone/>
              <a:defRPr sz="1040" b="1"/>
            </a:lvl5pPr>
            <a:lvl6pPr marL="1485900" indent="0">
              <a:buNone/>
              <a:defRPr sz="1040" b="1"/>
            </a:lvl6pPr>
            <a:lvl7pPr marL="1783080" indent="0">
              <a:buNone/>
              <a:defRPr sz="1040" b="1"/>
            </a:lvl7pPr>
            <a:lvl8pPr marL="2080260" indent="0">
              <a:buNone/>
              <a:defRPr sz="1040" b="1"/>
            </a:lvl8pPr>
            <a:lvl9pPr marL="2377440" indent="0">
              <a:buNone/>
              <a:defRPr sz="1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397" y="4008120"/>
            <a:ext cx="2514421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08948" y="2689861"/>
            <a:ext cx="2526804" cy="1318259"/>
          </a:xfrm>
        </p:spPr>
        <p:txBody>
          <a:bodyPr anchor="b"/>
          <a:lstStyle>
            <a:lvl1pPr marL="0" indent="0">
              <a:buNone/>
              <a:defRPr sz="1560" b="1"/>
            </a:lvl1pPr>
            <a:lvl2pPr marL="297180" indent="0">
              <a:buNone/>
              <a:defRPr sz="1300" b="1"/>
            </a:lvl2pPr>
            <a:lvl3pPr marL="594360" indent="0">
              <a:buNone/>
              <a:defRPr sz="1170" b="1"/>
            </a:lvl3pPr>
            <a:lvl4pPr marL="891540" indent="0">
              <a:buNone/>
              <a:defRPr sz="1040" b="1"/>
            </a:lvl4pPr>
            <a:lvl5pPr marL="1188720" indent="0">
              <a:buNone/>
              <a:defRPr sz="1040" b="1"/>
            </a:lvl5pPr>
            <a:lvl6pPr marL="1485900" indent="0">
              <a:buNone/>
              <a:defRPr sz="1040" b="1"/>
            </a:lvl6pPr>
            <a:lvl7pPr marL="1783080" indent="0">
              <a:buNone/>
              <a:defRPr sz="1040" b="1"/>
            </a:lvl7pPr>
            <a:lvl8pPr marL="2080260" indent="0">
              <a:buNone/>
              <a:defRPr sz="1040" b="1"/>
            </a:lvl8pPr>
            <a:lvl9pPr marL="2377440" indent="0">
              <a:buNone/>
              <a:defRPr sz="1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8948" y="4008120"/>
            <a:ext cx="2526804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5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1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97" y="731520"/>
            <a:ext cx="1916966" cy="2560320"/>
          </a:xfrm>
        </p:spPr>
        <p:txBody>
          <a:bodyPr anchor="b"/>
          <a:lstStyle>
            <a:lvl1pPr>
              <a:defRPr sz="2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804" y="1579882"/>
            <a:ext cx="3008948" cy="7797800"/>
          </a:xfrm>
        </p:spPr>
        <p:txBody>
          <a:bodyPr/>
          <a:lstStyle>
            <a:lvl1pPr>
              <a:defRPr sz="2080"/>
            </a:lvl1pPr>
            <a:lvl2pPr>
              <a:defRPr sz="1820"/>
            </a:lvl2pPr>
            <a:lvl3pPr>
              <a:defRPr sz="156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97" y="3291840"/>
            <a:ext cx="1916966" cy="6098541"/>
          </a:xfrm>
        </p:spPr>
        <p:txBody>
          <a:bodyPr/>
          <a:lstStyle>
            <a:lvl1pPr marL="0" indent="0">
              <a:buNone/>
              <a:defRPr sz="1040"/>
            </a:lvl1pPr>
            <a:lvl2pPr marL="297180" indent="0">
              <a:buNone/>
              <a:defRPr sz="910"/>
            </a:lvl2pPr>
            <a:lvl3pPr marL="594360" indent="0">
              <a:buNone/>
              <a:defRPr sz="780"/>
            </a:lvl3pPr>
            <a:lvl4pPr marL="891540" indent="0">
              <a:buNone/>
              <a:defRPr sz="650"/>
            </a:lvl4pPr>
            <a:lvl5pPr marL="1188720" indent="0">
              <a:buNone/>
              <a:defRPr sz="650"/>
            </a:lvl5pPr>
            <a:lvl6pPr marL="1485900" indent="0">
              <a:buNone/>
              <a:defRPr sz="650"/>
            </a:lvl6pPr>
            <a:lvl7pPr marL="1783080" indent="0">
              <a:buNone/>
              <a:defRPr sz="650"/>
            </a:lvl7pPr>
            <a:lvl8pPr marL="2080260" indent="0">
              <a:buNone/>
              <a:defRPr sz="650"/>
            </a:lvl8pPr>
            <a:lvl9pPr marL="2377440" indent="0">
              <a:buNone/>
              <a:defRPr sz="6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97" y="731520"/>
            <a:ext cx="1916966" cy="2560320"/>
          </a:xfrm>
        </p:spPr>
        <p:txBody>
          <a:bodyPr anchor="b"/>
          <a:lstStyle>
            <a:lvl1pPr>
              <a:defRPr sz="2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26804" y="1579882"/>
            <a:ext cx="3008948" cy="7797800"/>
          </a:xfrm>
        </p:spPr>
        <p:txBody>
          <a:bodyPr anchor="t"/>
          <a:lstStyle>
            <a:lvl1pPr marL="0" indent="0">
              <a:buNone/>
              <a:defRPr sz="2080"/>
            </a:lvl1pPr>
            <a:lvl2pPr marL="297180" indent="0">
              <a:buNone/>
              <a:defRPr sz="1820"/>
            </a:lvl2pPr>
            <a:lvl3pPr marL="594360" indent="0">
              <a:buNone/>
              <a:defRPr sz="1560"/>
            </a:lvl3pPr>
            <a:lvl4pPr marL="891540" indent="0">
              <a:buNone/>
              <a:defRPr sz="1300"/>
            </a:lvl4pPr>
            <a:lvl5pPr marL="1188720" indent="0">
              <a:buNone/>
              <a:defRPr sz="1300"/>
            </a:lvl5pPr>
            <a:lvl6pPr marL="1485900" indent="0">
              <a:buNone/>
              <a:defRPr sz="1300"/>
            </a:lvl6pPr>
            <a:lvl7pPr marL="1783080" indent="0">
              <a:buNone/>
              <a:defRPr sz="1300"/>
            </a:lvl7pPr>
            <a:lvl8pPr marL="2080260" indent="0">
              <a:buNone/>
              <a:defRPr sz="1300"/>
            </a:lvl8pPr>
            <a:lvl9pPr marL="2377440" indent="0">
              <a:buNone/>
              <a:defRPr sz="13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97" y="3291840"/>
            <a:ext cx="1916966" cy="6098541"/>
          </a:xfrm>
        </p:spPr>
        <p:txBody>
          <a:bodyPr/>
          <a:lstStyle>
            <a:lvl1pPr marL="0" indent="0">
              <a:buNone/>
              <a:defRPr sz="1040"/>
            </a:lvl1pPr>
            <a:lvl2pPr marL="297180" indent="0">
              <a:buNone/>
              <a:defRPr sz="910"/>
            </a:lvl2pPr>
            <a:lvl3pPr marL="594360" indent="0">
              <a:buNone/>
              <a:defRPr sz="780"/>
            </a:lvl3pPr>
            <a:lvl4pPr marL="891540" indent="0">
              <a:buNone/>
              <a:defRPr sz="650"/>
            </a:lvl4pPr>
            <a:lvl5pPr marL="1188720" indent="0">
              <a:buNone/>
              <a:defRPr sz="650"/>
            </a:lvl5pPr>
            <a:lvl6pPr marL="1485900" indent="0">
              <a:buNone/>
              <a:defRPr sz="650"/>
            </a:lvl6pPr>
            <a:lvl7pPr marL="1783080" indent="0">
              <a:buNone/>
              <a:defRPr sz="650"/>
            </a:lvl7pPr>
            <a:lvl8pPr marL="2080260" indent="0">
              <a:buNone/>
              <a:defRPr sz="650"/>
            </a:lvl8pPr>
            <a:lvl9pPr marL="2377440" indent="0">
              <a:buNone/>
              <a:defRPr sz="6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623" y="584202"/>
            <a:ext cx="5126355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623" y="2921000"/>
            <a:ext cx="5126355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8623" y="10170162"/>
            <a:ext cx="133731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B112-B542-48F3-98F5-7AA70599AAE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818" y="10170162"/>
            <a:ext cx="200596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7668" y="10170162"/>
            <a:ext cx="133731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E281-7B30-4855-A37D-36D8043C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94360" rtl="0" eaLnBrk="1" latinLnBrk="0" hangingPunct="1">
        <a:lnSpc>
          <a:spcPct val="90000"/>
        </a:lnSpc>
        <a:spcBef>
          <a:spcPct val="0"/>
        </a:spcBef>
        <a:buNone/>
        <a:defRPr sz="2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590" indent="-148590" algn="l" defTabSz="59436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182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13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5pPr>
      <a:lvl6pPr marL="163449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6pPr>
      <a:lvl7pPr marL="193167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7pPr>
      <a:lvl8pPr marL="222885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148590" algn="l" defTabSz="594360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5pPr>
      <a:lvl6pPr marL="148590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7pPr>
      <a:lvl8pPr marL="208026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D66DCF-522E-4AC7-A953-B53059DEE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89" t="17505" r="6452" b="26551"/>
          <a:stretch/>
        </p:blipFill>
        <p:spPr>
          <a:xfrm>
            <a:off x="8363" y="4114800"/>
            <a:ext cx="593523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52C65-C4A7-4386-89A0-7452752B0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60" b="79"/>
          <a:stretch/>
        </p:blipFill>
        <p:spPr>
          <a:xfrm>
            <a:off x="0" y="0"/>
            <a:ext cx="5943600" cy="2061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6EF02-E499-4451-A532-6BF43C4039D5}"/>
              </a:ext>
            </a:extLst>
          </p:cNvPr>
          <p:cNvSpPr txBox="1"/>
          <p:nvPr/>
        </p:nvSpPr>
        <p:spPr>
          <a:xfrm>
            <a:off x="8363" y="2068156"/>
            <a:ext cx="5943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6625E"/>
                </a:solidFill>
                <a:latin typeface="Grand Hotel" panose="02000606000000020003" pitchFamily="50" charset="0"/>
              </a:rPr>
              <a:t>6 Reasons to Sell Your </a:t>
            </a:r>
          </a:p>
          <a:p>
            <a:pPr algn="ctr"/>
            <a:r>
              <a:rPr lang="en-US" sz="4400" dirty="0">
                <a:solidFill>
                  <a:srgbClr val="F6625E"/>
                </a:solidFill>
                <a:latin typeface="Grand Hotel" panose="02000606000000020003" pitchFamily="50" charset="0"/>
              </a:rPr>
              <a:t>Home this Winter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885C4858-EE68-4079-AB24-478E157D75CB}"/>
              </a:ext>
            </a:extLst>
          </p:cNvPr>
          <p:cNvSpPr/>
          <p:nvPr/>
        </p:nvSpPr>
        <p:spPr>
          <a:xfrm>
            <a:off x="8364" y="3491834"/>
            <a:ext cx="5733944" cy="828723"/>
          </a:xfrm>
          <a:prstGeom prst="homePlate">
            <a:avLst/>
          </a:prstGeom>
          <a:solidFill>
            <a:srgbClr val="0F47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8A7EF05E-538D-4B27-B8AA-F05FA0A9DD4E}"/>
              </a:ext>
            </a:extLst>
          </p:cNvPr>
          <p:cNvSpPr/>
          <p:nvPr/>
        </p:nvSpPr>
        <p:spPr>
          <a:xfrm>
            <a:off x="8364" y="4391969"/>
            <a:ext cx="5733944" cy="828723"/>
          </a:xfrm>
          <a:prstGeom prst="homePlate">
            <a:avLst/>
          </a:prstGeom>
          <a:solidFill>
            <a:srgbClr val="0F47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5E98703C-5421-451D-A30D-C966F242C1F0}"/>
              </a:ext>
            </a:extLst>
          </p:cNvPr>
          <p:cNvSpPr/>
          <p:nvPr/>
        </p:nvSpPr>
        <p:spPr>
          <a:xfrm>
            <a:off x="8361" y="5297788"/>
            <a:ext cx="5733944" cy="828723"/>
          </a:xfrm>
          <a:prstGeom prst="homePlate">
            <a:avLst/>
          </a:prstGeom>
          <a:solidFill>
            <a:srgbClr val="0F47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86218993-6A71-4C24-84AF-B801298EAA7A}"/>
              </a:ext>
            </a:extLst>
          </p:cNvPr>
          <p:cNvSpPr/>
          <p:nvPr/>
        </p:nvSpPr>
        <p:spPr>
          <a:xfrm>
            <a:off x="8360" y="6203607"/>
            <a:ext cx="5733944" cy="828723"/>
          </a:xfrm>
          <a:prstGeom prst="homePlate">
            <a:avLst/>
          </a:prstGeom>
          <a:solidFill>
            <a:srgbClr val="0F47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DDFC6830-6593-4F35-BBA4-12492F12A57D}"/>
              </a:ext>
            </a:extLst>
          </p:cNvPr>
          <p:cNvSpPr/>
          <p:nvPr/>
        </p:nvSpPr>
        <p:spPr>
          <a:xfrm>
            <a:off x="8360" y="7106513"/>
            <a:ext cx="5733944" cy="828723"/>
          </a:xfrm>
          <a:prstGeom prst="homePlate">
            <a:avLst/>
          </a:prstGeom>
          <a:solidFill>
            <a:srgbClr val="0F47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BC4E554A-A05B-40D4-90F8-A0AFD6C7100D}"/>
              </a:ext>
            </a:extLst>
          </p:cNvPr>
          <p:cNvSpPr/>
          <p:nvPr/>
        </p:nvSpPr>
        <p:spPr>
          <a:xfrm>
            <a:off x="8360" y="8009327"/>
            <a:ext cx="5733943" cy="828723"/>
          </a:xfrm>
          <a:prstGeom prst="homePlate">
            <a:avLst/>
          </a:prstGeom>
          <a:solidFill>
            <a:srgbClr val="0F47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1A8D2AF-B7D3-4EE2-BE78-20E33CB3E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8" y="9034410"/>
            <a:ext cx="1434055" cy="1434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0EF8F0C-5545-4D78-AFB0-D213B5B2B3BD}"/>
              </a:ext>
            </a:extLst>
          </p:cNvPr>
          <p:cNvSpPr txBox="1"/>
          <p:nvPr/>
        </p:nvSpPr>
        <p:spPr>
          <a:xfrm>
            <a:off x="2679590" y="9260791"/>
            <a:ext cx="23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&lt;Insert Your Name&gt;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B907431-FA42-4A36-9AC1-4CBA31A8DDAF}"/>
              </a:ext>
            </a:extLst>
          </p:cNvPr>
          <p:cNvSpPr txBox="1"/>
          <p:nvPr/>
        </p:nvSpPr>
        <p:spPr>
          <a:xfrm>
            <a:off x="2689632" y="9471818"/>
            <a:ext cx="2309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&lt;Insert Your Phone Number&gt;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20C97F0-5F0B-4DED-9188-B8DAC45F6E3B}"/>
              </a:ext>
            </a:extLst>
          </p:cNvPr>
          <p:cNvSpPr txBox="1"/>
          <p:nvPr/>
        </p:nvSpPr>
        <p:spPr>
          <a:xfrm>
            <a:off x="2689633" y="9812938"/>
            <a:ext cx="238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&lt;Insert Your website&gt;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8A46D9-EB44-4FCA-B800-F4E385593A37}"/>
              </a:ext>
            </a:extLst>
          </p:cNvPr>
          <p:cNvSpPr txBox="1"/>
          <p:nvPr/>
        </p:nvSpPr>
        <p:spPr>
          <a:xfrm>
            <a:off x="2679590" y="9642378"/>
            <a:ext cx="238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&lt;Insert Your Email&gt;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12DE0E-C1BD-4676-B074-CADB5946CFD5}"/>
              </a:ext>
            </a:extLst>
          </p:cNvPr>
          <p:cNvSpPr txBox="1"/>
          <p:nvPr/>
        </p:nvSpPr>
        <p:spPr>
          <a:xfrm>
            <a:off x="2694036" y="10004917"/>
            <a:ext cx="23813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&lt;Insert CBRE 000000000&gt;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FFDDE2-33B9-457C-A09F-C07B2D4C79B8}"/>
              </a:ext>
            </a:extLst>
          </p:cNvPr>
          <p:cNvSpPr txBox="1"/>
          <p:nvPr/>
        </p:nvSpPr>
        <p:spPr>
          <a:xfrm>
            <a:off x="4925006" y="3619662"/>
            <a:ext cx="81729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01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9BC486-A70C-4D97-AAEE-BCCB6B507440}"/>
              </a:ext>
            </a:extLst>
          </p:cNvPr>
          <p:cNvSpPr txBox="1"/>
          <p:nvPr/>
        </p:nvSpPr>
        <p:spPr>
          <a:xfrm>
            <a:off x="4925006" y="4515835"/>
            <a:ext cx="81729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02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F5033D1-450E-4875-9B00-AA6C1DEED272}"/>
              </a:ext>
            </a:extLst>
          </p:cNvPr>
          <p:cNvSpPr txBox="1"/>
          <p:nvPr/>
        </p:nvSpPr>
        <p:spPr>
          <a:xfrm>
            <a:off x="4925008" y="5416756"/>
            <a:ext cx="81729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03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F869BC6-CFD4-47FA-9A5A-D2090A1363F6}"/>
              </a:ext>
            </a:extLst>
          </p:cNvPr>
          <p:cNvSpPr txBox="1"/>
          <p:nvPr/>
        </p:nvSpPr>
        <p:spPr>
          <a:xfrm>
            <a:off x="4937204" y="6322575"/>
            <a:ext cx="8051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517854-5524-4136-BC93-9ED8983F6886}"/>
              </a:ext>
            </a:extLst>
          </p:cNvPr>
          <p:cNvSpPr txBox="1"/>
          <p:nvPr/>
        </p:nvSpPr>
        <p:spPr>
          <a:xfrm>
            <a:off x="4929494" y="7252291"/>
            <a:ext cx="81281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05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A19B117-5970-4C84-ACE7-CA92C95148A4}"/>
              </a:ext>
            </a:extLst>
          </p:cNvPr>
          <p:cNvSpPr txBox="1"/>
          <p:nvPr/>
        </p:nvSpPr>
        <p:spPr>
          <a:xfrm>
            <a:off x="4925008" y="8131300"/>
            <a:ext cx="81729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06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DB052D1-C000-45B0-9F96-806CA46643B2}"/>
              </a:ext>
            </a:extLst>
          </p:cNvPr>
          <p:cNvSpPr txBox="1"/>
          <p:nvPr/>
        </p:nvSpPr>
        <p:spPr>
          <a:xfrm>
            <a:off x="26470" y="3762250"/>
            <a:ext cx="44527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Realtor® Magazine states the best time to list is between December and March.</a:t>
            </a: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With decreased supply of homes, buyers will have fewer options to choose from.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33770C-1679-406B-AE9E-B1499E9BFE29}"/>
              </a:ext>
            </a:extLst>
          </p:cNvPr>
          <p:cNvSpPr txBox="1"/>
          <p:nvPr/>
        </p:nvSpPr>
        <p:spPr>
          <a:xfrm>
            <a:off x="8359" y="4623191"/>
            <a:ext cx="46431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With the holiday season, most homeowners get their home hospitality-ready. A cozy setting with holiday decorations,  and warm fireplaces will draw in buyers from the cold outdoors.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72CAD6-9B94-4EC2-86AE-DFA0B8754559}"/>
              </a:ext>
            </a:extLst>
          </p:cNvPr>
          <p:cNvSpPr txBox="1"/>
          <p:nvPr/>
        </p:nvSpPr>
        <p:spPr>
          <a:xfrm>
            <a:off x="26470" y="7431489"/>
            <a:ext cx="4452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With fewer homes available on the market, buyers will be even more competitive with their offers.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980046-BF62-455B-AEC5-7A6A9353A697}"/>
              </a:ext>
            </a:extLst>
          </p:cNvPr>
          <p:cNvSpPr txBox="1"/>
          <p:nvPr/>
        </p:nvSpPr>
        <p:spPr>
          <a:xfrm>
            <a:off x="32544" y="8339047"/>
            <a:ext cx="4446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Zillow predicts 2019 will still be a better year for sellers, instead of home buyers.</a:t>
            </a:r>
            <a:r>
              <a:rPr lang="en-US" sz="1100" baseline="30000" dirty="0">
                <a:solidFill>
                  <a:schemeClr val="bg1"/>
                </a:solidFill>
              </a:rPr>
              <a:t> 2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7611B9-CA16-4DA2-9642-6E1220645184}"/>
              </a:ext>
            </a:extLst>
          </p:cNvPr>
          <p:cNvSpPr txBox="1"/>
          <p:nvPr/>
        </p:nvSpPr>
        <p:spPr>
          <a:xfrm>
            <a:off x="26465" y="6548686"/>
            <a:ext cx="4434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Zillow predicts 2019 will only see a 3.79% in home values. This number has been decreasing year over year.</a:t>
            </a:r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US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16B0623-20C2-4295-BD5E-7C7F86DB9AA1}"/>
              </a:ext>
            </a:extLst>
          </p:cNvPr>
          <p:cNvSpPr txBox="1"/>
          <p:nvPr/>
        </p:nvSpPr>
        <p:spPr>
          <a:xfrm>
            <a:off x="8359" y="5596445"/>
            <a:ext cx="4434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Around this time of year, most individuals have extended time off of work and more time to list their home.</a:t>
            </a:r>
            <a:endParaRPr lang="en-US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683F79-A765-4412-99FB-C8CD14A00124}"/>
              </a:ext>
            </a:extLst>
          </p:cNvPr>
          <p:cNvSpPr txBox="1"/>
          <p:nvPr/>
        </p:nvSpPr>
        <p:spPr>
          <a:xfrm>
            <a:off x="26465" y="3472071"/>
            <a:ext cx="47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It’s the Most Wonderful Time of Year to List </a:t>
            </a:r>
            <a:r>
              <a:rPr lang="en-US" dirty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03CD809-CE11-4D7F-A48E-5AE287BE844D}"/>
              </a:ext>
            </a:extLst>
          </p:cNvPr>
          <p:cNvSpPr txBox="1"/>
          <p:nvPr/>
        </p:nvSpPr>
        <p:spPr>
          <a:xfrm>
            <a:off x="26465" y="4335031"/>
            <a:ext cx="445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Your Home Looks Better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AD06100-12B4-4478-AB1F-B8CF2F9CDF11}"/>
              </a:ext>
            </a:extLst>
          </p:cNvPr>
          <p:cNvSpPr txBox="1"/>
          <p:nvPr/>
        </p:nvSpPr>
        <p:spPr>
          <a:xfrm>
            <a:off x="8360" y="5302190"/>
            <a:ext cx="418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More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8F6E2A-F65C-4002-8AEC-14A0A638B251}"/>
              </a:ext>
            </a:extLst>
          </p:cNvPr>
          <p:cNvSpPr txBox="1"/>
          <p:nvPr/>
        </p:nvSpPr>
        <p:spPr>
          <a:xfrm>
            <a:off x="8359" y="6202819"/>
            <a:ext cx="467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Home Value Growth Slowing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2173AB4-3339-481F-AD00-2F2395424074}"/>
              </a:ext>
            </a:extLst>
          </p:cNvPr>
          <p:cNvSpPr txBox="1"/>
          <p:nvPr/>
        </p:nvSpPr>
        <p:spPr>
          <a:xfrm>
            <a:off x="8359" y="7106289"/>
            <a:ext cx="37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Buyers Are Serious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643F2F0-FC89-4EC5-8E3B-30AD202772D2}"/>
              </a:ext>
            </a:extLst>
          </p:cNvPr>
          <p:cNvSpPr txBox="1"/>
          <p:nvPr/>
        </p:nvSpPr>
        <p:spPr>
          <a:xfrm>
            <a:off x="8359" y="8043756"/>
            <a:ext cx="467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It’s Still a Seller’s Year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6E9AF93-E4DA-4CC9-AF9E-72AC3A7315D8}"/>
              </a:ext>
            </a:extLst>
          </p:cNvPr>
          <p:cNvSpPr txBox="1"/>
          <p:nvPr/>
        </p:nvSpPr>
        <p:spPr>
          <a:xfrm>
            <a:off x="8364" y="10545796"/>
            <a:ext cx="4928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 http://realtormag.realtor.org/daily-news/2014/12/15/winter-best-time-sell-study-shows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005E7C6-E755-401C-AF37-3433B06C198B}"/>
              </a:ext>
            </a:extLst>
          </p:cNvPr>
          <p:cNvSpPr txBox="1"/>
          <p:nvPr/>
        </p:nvSpPr>
        <p:spPr>
          <a:xfrm>
            <a:off x="8364" y="10681574"/>
            <a:ext cx="5165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2. https://www.zillow.com/research/2019-predictions-22153/</a:t>
            </a:r>
          </a:p>
        </p:txBody>
      </p:sp>
    </p:spTree>
    <p:extLst>
      <p:ext uri="{BB962C8B-B14F-4D97-AF65-F5344CB8AC3E}">
        <p14:creationId xmlns:p14="http://schemas.microsoft.com/office/powerpoint/2010/main" val="256375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240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Grand Hotel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Brunnler</dc:creator>
  <cp:lastModifiedBy>Pacifico Ortiz</cp:lastModifiedBy>
  <cp:revision>38</cp:revision>
  <dcterms:created xsi:type="dcterms:W3CDTF">2017-12-13T19:10:43Z</dcterms:created>
  <dcterms:modified xsi:type="dcterms:W3CDTF">2018-12-07T17:33:46Z</dcterms:modified>
</cp:coreProperties>
</file>