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Maven Pro"/>
      <p:regular r:id="rId24"/>
      <p:bold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MavenPro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MavenPr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70b3e15e47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70b3e15e47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Calc area, calc centroid, fix the encoding issues manually, fix some incorrect iso codes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Usa -&gt; alaska skews the centroid so we use parts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SHOW GOOGLE MAPS USA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70b3e15e47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70b3e15e47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Remove some odd situations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Brazil borders france -&gt; french guiana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France borders suriname -&gt; french guiana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Spain borders morocco -&gt; Melilla, Ceuta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0b3e15e47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0b3e15e47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Latest version fixes database connection bug for pentaho-server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0b3e15e4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0b3e15e4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Make sure its quoted correctly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Delimit lists correctly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queries: countries, neighbours, countries given continents, reachable from that country, shortest path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0b3e15e4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0b3e15e4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Custom icon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70b3e15e47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70b3e15e47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0b3e15e47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70b3e15e47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b7e040a6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b7e040a6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70b3e15e47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70b3e15e47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0b3e15e4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0b3e15e4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0b3e15e4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70b3e15e4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list of countries -&gt; just nodes are boring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 their neighbours -&gt; now we have something we can query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SHOW NEO4J BROWSER MESSY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0b3e15e4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0b3e15e4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oracle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0b3e15e47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0b3e15e47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neomap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A Neo4j Desktop application to visualize nodes with geographic attributes on a map.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Not everyone is going to download that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CTools integrates with kettle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0b3e15e4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0b3e15e4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0b3e15e4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0b3e15e4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shapefile -&gt; 561,549 points -&gt; polygon -&gt; country border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Metadata file -&gt; different languages, country status, iso codes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0b3e15e4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0b3e15e4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0b3e15e47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0b3e15e47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Output rows are wrong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Character encoding issues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used the kettle snapshot version, rows are correct but encoding is not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hyperlink" Target="https://github.com/knowbi/knowbi-pentaho-pdi-neo4j-output/releases/tag/4.1.2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hyperlink" Target="https://bit.ly/33gbu74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aturalearthdata.com/" TargetMode="External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jira.pentaho.com/browse/PDI-18330" TargetMode="External"/><Relationship Id="rId4" Type="http://schemas.openxmlformats.org/officeDocument/2006/relationships/hyperlink" Target="https://jira.pentaho.com/browse/PDI-18335" TargetMode="External"/><Relationship Id="rId5" Type="http://schemas.openxmlformats.org/officeDocument/2006/relationships/hyperlink" Target="https://jira.pentaho.com/browse/PDI-15625" TargetMode="External"/><Relationship Id="rId6" Type="http://schemas.openxmlformats.org/officeDocument/2006/relationships/hyperlink" Target="https://jira.pentaho.com/browse/PDI-18478" TargetMode="External"/><Relationship Id="rId7" Type="http://schemas.openxmlformats.org/officeDocument/2006/relationships/hyperlink" Target="https://jira.pentaho.com/browse/PDI-18479" TargetMode="External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77200" y="15529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Neo4J in CTools. How?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24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Yes, with kettle.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77200" y="4461725"/>
            <a:ext cx="85206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Kunal Pattni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@_kunal_p_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2: loading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20" name="Google Shape;120;p22"/>
          <p:cNvSpPr txBox="1"/>
          <p:nvPr>
            <p:ph idx="1" type="subTitle"/>
          </p:nvPr>
        </p:nvSpPr>
        <p:spPr>
          <a:xfrm>
            <a:off x="311700" y="1617425"/>
            <a:ext cx="8520600" cy="28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We went through each shape, and each part of each shape. We calculated the area and the coordinates of the centroid of the largest part of each country. 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These are our nodes.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21" name="Google Shape;121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2: loading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27" name="Google Shape;127;p23"/>
          <p:cNvSpPr txBox="1"/>
          <p:nvPr>
            <p:ph idx="1" type="subTitle"/>
          </p:nvPr>
        </p:nvSpPr>
        <p:spPr>
          <a:xfrm>
            <a:off x="311700" y="1617425"/>
            <a:ext cx="8520600" cy="28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We also went through another shapefile with all land borders and identified the countries on the each side.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These are our edges.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28" name="Google Shape;12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2: loading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34" name="Google Shape;134;p24"/>
          <p:cNvSpPr txBox="1"/>
          <p:nvPr>
            <p:ph idx="1" type="subTitle"/>
          </p:nvPr>
        </p:nvSpPr>
        <p:spPr>
          <a:xfrm>
            <a:off x="311700" y="1617425"/>
            <a:ext cx="8520600" cy="22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Using Matt Caster’s neo4j plugins we loaded both nodes and edges on to a neo4j graph.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35" name="Google Shape;13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4"/>
          <p:cNvSpPr txBox="1"/>
          <p:nvPr>
            <p:ph idx="1" type="subTitle"/>
          </p:nvPr>
        </p:nvSpPr>
        <p:spPr>
          <a:xfrm>
            <a:off x="311700" y="4033775"/>
            <a:ext cx="8520600" cy="8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* you’ll need the most recent version of the neo4j plugins (</a:t>
            </a:r>
            <a:r>
              <a:rPr lang="en-GB" sz="16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4"/>
              </a:rPr>
              <a:t>https://github.com/knowbi/knowbi-pentaho-pdi-neo4j-output/releases/tag/4.1.2</a:t>
            </a: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)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5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3: querying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2" name="Google Shape;142;p25"/>
          <p:cNvSpPr txBox="1"/>
          <p:nvPr>
            <p:ph idx="1" type="subTitle"/>
          </p:nvPr>
        </p:nvSpPr>
        <p:spPr>
          <a:xfrm>
            <a:off x="311700" y="1617425"/>
            <a:ext cx="8520600" cy="22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Parameterized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Cypher queries in kettle.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43" name="Google Shape;14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6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4: displaying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49" name="Google Shape;149;p26"/>
          <p:cNvSpPr txBox="1"/>
          <p:nvPr>
            <p:ph idx="1" type="subTitle"/>
          </p:nvPr>
        </p:nvSpPr>
        <p:spPr>
          <a:xfrm>
            <a:off x="311700" y="1617425"/>
            <a:ext cx="8520600" cy="27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CTools dashboard with require.js support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D3.js to render the map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SVG glyph font for pretty icons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The usual </a:t>
            </a:r>
            <a:r>
              <a:rPr lang="en-GB" strike="sngStrike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techniques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magic to get all components rendering properly, </a:t>
            </a:r>
            <a:r>
              <a:rPr lang="en-GB" strike="sngStrike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some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lots of CSS tweaking, et voila.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50" name="Google Shape;15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What next?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56" name="Google Shape;156;p27"/>
          <p:cNvSpPr txBox="1"/>
          <p:nvPr>
            <p:ph idx="1" type="subTitle"/>
          </p:nvPr>
        </p:nvSpPr>
        <p:spPr>
          <a:xfrm>
            <a:off x="311700" y="1617425"/>
            <a:ext cx="8520600" cy="27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Navigation on London underground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Flight connections between remote airports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Map your IT infrastructure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Integrate graph and relational data in same dashboard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ctrTitle"/>
          </p:nvPr>
        </p:nvSpPr>
        <p:spPr>
          <a:xfrm>
            <a:off x="311700" y="18337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Questions?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63" name="Google Shape;163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28"/>
          <p:cNvSpPr txBox="1"/>
          <p:nvPr/>
        </p:nvSpPr>
        <p:spPr>
          <a:xfrm>
            <a:off x="2941350" y="3032700"/>
            <a:ext cx="3148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Public Version: </a:t>
            </a:r>
            <a:endParaRPr sz="18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1A73E8"/>
                </a:solidFill>
                <a:highlight>
                  <a:srgbClr val="F8F9FA"/>
                </a:highlight>
                <a:uFill>
                  <a:noFill/>
                </a:uFill>
                <a:latin typeface="Maven Pro"/>
                <a:ea typeface="Maven Pro"/>
                <a:cs typeface="Maven Pro"/>
                <a:sym typeface="Maven Pro"/>
                <a:hlinkClick r:id="rId4"/>
              </a:rPr>
              <a:t>https://bit.ly/33gbu74</a:t>
            </a:r>
            <a:endParaRPr sz="1800"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9"/>
          <p:cNvSpPr txBox="1"/>
          <p:nvPr/>
        </p:nvSpPr>
        <p:spPr>
          <a:xfrm>
            <a:off x="1055400" y="2147175"/>
            <a:ext cx="570000" cy="351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1" name="Google Shape;171;p29"/>
          <p:cNvPicPr preferRelativeResize="0"/>
          <p:nvPr/>
        </p:nvPicPr>
        <p:blipFill rotWithShape="1">
          <a:blip r:embed="rId4">
            <a:alphaModFix/>
          </a:blip>
          <a:srcRect b="0" l="75602" r="2577" t="51777"/>
          <a:stretch/>
        </p:blipFill>
        <p:spPr>
          <a:xfrm>
            <a:off x="2070125" y="2715725"/>
            <a:ext cx="1928799" cy="80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9"/>
          <p:cNvPicPr preferRelativeResize="0"/>
          <p:nvPr/>
        </p:nvPicPr>
        <p:blipFill rotWithShape="1">
          <a:blip r:embed="rId4">
            <a:alphaModFix/>
          </a:blip>
          <a:srcRect b="-50638" l="10574" r="75923" t="75115"/>
          <a:stretch/>
        </p:blipFill>
        <p:spPr>
          <a:xfrm>
            <a:off x="3988800" y="2669650"/>
            <a:ext cx="1193549" cy="1256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29"/>
          <p:cNvPicPr preferRelativeResize="0"/>
          <p:nvPr/>
        </p:nvPicPr>
        <p:blipFill rotWithShape="1">
          <a:blip r:embed="rId4">
            <a:alphaModFix/>
          </a:blip>
          <a:srcRect b="51779" l="0" r="70805" t="0"/>
          <a:stretch/>
        </p:blipFill>
        <p:spPr>
          <a:xfrm>
            <a:off x="1155725" y="1918575"/>
            <a:ext cx="2580600" cy="802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9"/>
          <p:cNvPicPr preferRelativeResize="0"/>
          <p:nvPr/>
        </p:nvPicPr>
        <p:blipFill rotWithShape="1">
          <a:blip r:embed="rId4">
            <a:alphaModFix/>
          </a:blip>
          <a:srcRect b="24478" l="10258" r="24188" t="48337"/>
          <a:stretch/>
        </p:blipFill>
        <p:spPr>
          <a:xfrm>
            <a:off x="2084050" y="2318675"/>
            <a:ext cx="5794576" cy="45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type="ctrTitle"/>
          </p:nvPr>
        </p:nvSpPr>
        <p:spPr>
          <a:xfrm>
            <a:off x="311700" y="2062350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Thank you!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80" name="Google Shape;180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Agenda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63" name="Google Shape;63;p14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Introduction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Loading shapefile data on neo4j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Querying neo4j in kettle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Integrating with CTools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Maven Pro"/>
              <a:buChar char="❏"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What next?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Introduction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70" name="Google Shape;70;p15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A while ago, while playing with neo4j browser, I thought “what would it do if I were to try and plot a world map?”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Introduction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77" name="Google Shape;77;p16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A while ago, while playing with neo4j browser, I thought “what would it do if I were to try and plot a world map?”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It turned out to be a terrible idea. The end result is unrecognizable as a map of anything.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Introduction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84" name="Google Shape;84;p17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But, maybe if we use neo4j as the backend and replace the front end we can get something better?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Introduction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91" name="Google Shape;91;p18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But, maybe if we use neo4j as the backend and replace the front end we can get something better?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So, we thought “why not CTools, with a fancy D3 visualisation on top of a neo4j graph?”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2" name="Google Shape;9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1: finding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98" name="Google Shape;98;p19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That’s easy: </a:t>
            </a:r>
            <a:r>
              <a:rPr lang="en-GB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3"/>
              </a:rPr>
              <a:t>https://www.naturalearthdata.com/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99" name="Google Shape;9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2: loading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05" name="Google Shape;105;p20"/>
          <p:cNvSpPr txBox="1"/>
          <p:nvPr>
            <p:ph idx="1" type="subTitle"/>
          </p:nvPr>
        </p:nvSpPr>
        <p:spPr>
          <a:xfrm>
            <a:off x="311700" y="1617425"/>
            <a:ext cx="8520600" cy="28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That’s harder. Kettle is the answer.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Fortunately, 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Kettle</a:t>
            </a: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has a Shapefile reader step.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06" name="Google Shape;10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ctrTitle"/>
          </p:nvPr>
        </p:nvSpPr>
        <p:spPr>
          <a:xfrm>
            <a:off x="311700" y="439175"/>
            <a:ext cx="8520600" cy="101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Step 2: loading the data</a:t>
            </a:r>
            <a:endParaRPr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sp>
        <p:nvSpPr>
          <p:cNvPr id="112" name="Google Shape;112;p21"/>
          <p:cNvSpPr txBox="1"/>
          <p:nvPr>
            <p:ph idx="1" type="subTitle"/>
          </p:nvPr>
        </p:nvSpPr>
        <p:spPr>
          <a:xfrm>
            <a:off x="311700" y="1617425"/>
            <a:ext cx="8520600" cy="220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Unfortunately, it has a few bugs*: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u="sng">
                <a:solidFill>
                  <a:schemeClr val="accent5"/>
                </a:solidFill>
                <a:latin typeface="Maven Pro"/>
                <a:ea typeface="Maven Pro"/>
                <a:cs typeface="Maven Pro"/>
                <a:sym typeface="Maven Pro"/>
                <a:hlinkClick r:id="rId3"/>
              </a:rPr>
              <a:t>https://jira.pentaho.com/browse/PDI-18330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u="sng">
                <a:solidFill>
                  <a:schemeClr val="accent5"/>
                </a:solidFill>
                <a:latin typeface="Maven Pro"/>
                <a:ea typeface="Maven Pro"/>
                <a:cs typeface="Maven Pro"/>
                <a:sym typeface="Maven Pro"/>
                <a:hlinkClick r:id="rId4"/>
              </a:rPr>
              <a:t>https://jira.pentaho.com/browse/PDI-18335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400" u="sng">
                <a:solidFill>
                  <a:schemeClr val="accent5"/>
                </a:solidFill>
                <a:latin typeface="Maven Pro"/>
                <a:ea typeface="Maven Pro"/>
                <a:cs typeface="Maven Pro"/>
                <a:sym typeface="Maven Pro"/>
                <a:hlinkClick r:id="rId5"/>
              </a:rPr>
              <a:t>https://jira.pentaho.com/browse/PDI-15625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6"/>
              </a:rPr>
              <a:t>https://jira.pentaho.com/browse/PDI-18478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>
                <a:solidFill>
                  <a:schemeClr val="hlink"/>
                </a:solidFill>
                <a:latin typeface="Maven Pro"/>
                <a:ea typeface="Maven Pro"/>
                <a:cs typeface="Maven Pro"/>
                <a:sym typeface="Maven Pro"/>
                <a:hlinkClick r:id="rId7"/>
              </a:rPr>
              <a:t>https://jira.pentaho.com/browse/PDI-18479</a:t>
            </a:r>
            <a:r>
              <a:rPr lang="en-GB" sz="24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 </a:t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  <p:pic>
        <p:nvPicPr>
          <p:cNvPr id="113" name="Google Shape;113;p21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-1"/>
            <a:ext cx="1619150" cy="725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1"/>
          <p:cNvSpPr txBox="1"/>
          <p:nvPr>
            <p:ph idx="1" type="subTitle"/>
          </p:nvPr>
        </p:nvSpPr>
        <p:spPr>
          <a:xfrm>
            <a:off x="311700" y="4033775"/>
            <a:ext cx="8520600" cy="8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274E13"/>
                </a:solidFill>
                <a:latin typeface="Maven Pro"/>
                <a:ea typeface="Maven Pro"/>
                <a:cs typeface="Maven Pro"/>
                <a:sym typeface="Maven Pro"/>
              </a:rPr>
              <a:t>* they’ve been fixed in the meantime; shout out to Matt Casters and Jens Bleuel for their support. You’ll need to download kettle remix to get it working.</a:t>
            </a:r>
            <a:endParaRPr sz="1600">
              <a:solidFill>
                <a:srgbClr val="274E13"/>
              </a:solidFill>
              <a:latin typeface="Maven Pro"/>
              <a:ea typeface="Maven Pro"/>
              <a:cs typeface="Maven Pro"/>
              <a:sym typeface="Maven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