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7"/>
  </p:notesMasterIdLst>
  <p:handoutMasterIdLst>
    <p:handoutMasterId r:id="rId38"/>
  </p:handoutMasterIdLst>
  <p:sldIdLst>
    <p:sldId id="256" r:id="rId2"/>
    <p:sldId id="776" r:id="rId3"/>
    <p:sldId id="505" r:id="rId4"/>
    <p:sldId id="782" r:id="rId5"/>
    <p:sldId id="716" r:id="rId6"/>
    <p:sldId id="679" r:id="rId7"/>
    <p:sldId id="694" r:id="rId8"/>
    <p:sldId id="779" r:id="rId9"/>
    <p:sldId id="733" r:id="rId10"/>
    <p:sldId id="781" r:id="rId11"/>
    <p:sldId id="783" r:id="rId12"/>
    <p:sldId id="780" r:id="rId13"/>
    <p:sldId id="759" r:id="rId14"/>
    <p:sldId id="773" r:id="rId15"/>
    <p:sldId id="680" r:id="rId16"/>
    <p:sldId id="751" r:id="rId17"/>
    <p:sldId id="752" r:id="rId18"/>
    <p:sldId id="755" r:id="rId19"/>
    <p:sldId id="705" r:id="rId20"/>
    <p:sldId id="736" r:id="rId21"/>
    <p:sldId id="718" r:id="rId22"/>
    <p:sldId id="720" r:id="rId23"/>
    <p:sldId id="777" r:id="rId24"/>
    <p:sldId id="713" r:id="rId25"/>
    <p:sldId id="724" r:id="rId26"/>
    <p:sldId id="726" r:id="rId27"/>
    <p:sldId id="747" r:id="rId28"/>
    <p:sldId id="775" r:id="rId29"/>
    <p:sldId id="672" r:id="rId30"/>
    <p:sldId id="558" r:id="rId31"/>
    <p:sldId id="560" r:id="rId32"/>
    <p:sldId id="481" r:id="rId33"/>
    <p:sldId id="770" r:id="rId34"/>
    <p:sldId id="784" r:id="rId35"/>
    <p:sldId id="292" r:id="rId36"/>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0EAF"/>
    <a:srgbClr val="F779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101" autoAdjust="0"/>
    <p:restoredTop sz="76045" autoAdjust="0"/>
  </p:normalViewPr>
  <p:slideViewPr>
    <p:cSldViewPr snapToGrid="0">
      <p:cViewPr varScale="1">
        <p:scale>
          <a:sx n="60" d="100"/>
          <a:sy n="60" d="100"/>
        </p:scale>
        <p:origin x="368" y="8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2332"/>
    </p:cViewPr>
  </p:sorterViewPr>
  <p:notesViewPr>
    <p:cSldViewPr snapToGrid="0">
      <p:cViewPr varScale="1">
        <p:scale>
          <a:sx n="86" d="100"/>
          <a:sy n="86" d="100"/>
        </p:scale>
        <p:origin x="3840"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AD0FA1F8-59F3-4FA8-86BB-332B58B54C54}" type="datetimeFigureOut">
              <a:rPr lang="en-US" smtClean="0"/>
              <a:t>6/22/2020</a:t>
            </a:fld>
            <a:endParaRPr lang="en-US" dirty="0"/>
          </a:p>
        </p:txBody>
      </p:sp>
      <p:sp>
        <p:nvSpPr>
          <p:cNvPr id="4" name="Footer Placeholder 3"/>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177F3E2D-C813-42D6-A24C-596D4F4013A0}" type="slidenum">
              <a:rPr lang="en-US" smtClean="0"/>
              <a:t>‹#›</a:t>
            </a:fld>
            <a:endParaRPr lang="en-US" dirty="0"/>
          </a:p>
        </p:txBody>
      </p:sp>
    </p:spTree>
    <p:extLst>
      <p:ext uri="{BB962C8B-B14F-4D97-AF65-F5344CB8AC3E}">
        <p14:creationId xmlns:p14="http://schemas.microsoft.com/office/powerpoint/2010/main" val="40176514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00E70B8E-7A11-4571-958A-906AF59CF2ED}" type="datetimeFigureOut">
              <a:rPr lang="en-US" smtClean="0"/>
              <a:t>6/22/2020</a:t>
            </a:fld>
            <a:endParaRPr lang="en-US" dirty="0"/>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59078367-39FE-43D1-B93C-B944BD36BBC6}" type="slidenum">
              <a:rPr lang="en-US" smtClean="0"/>
              <a:t>‹#›</a:t>
            </a:fld>
            <a:endParaRPr lang="en-US" dirty="0"/>
          </a:p>
        </p:txBody>
      </p:sp>
    </p:spTree>
    <p:extLst>
      <p:ext uri="{BB962C8B-B14F-4D97-AF65-F5344CB8AC3E}">
        <p14:creationId xmlns:p14="http://schemas.microsoft.com/office/powerpoint/2010/main" val="2803782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9078367-39FE-43D1-B93C-B944BD36BBC6}" type="slidenum">
              <a:rPr lang="en-US" smtClean="0"/>
              <a:t>1</a:t>
            </a:fld>
            <a:endParaRPr lang="en-US" dirty="0"/>
          </a:p>
        </p:txBody>
      </p:sp>
    </p:spTree>
    <p:extLst>
      <p:ext uri="{BB962C8B-B14F-4D97-AF65-F5344CB8AC3E}">
        <p14:creationId xmlns:p14="http://schemas.microsoft.com/office/powerpoint/2010/main" val="3200608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11</a:t>
            </a:fld>
            <a:endParaRPr lang="en-US" dirty="0"/>
          </a:p>
        </p:txBody>
      </p:sp>
    </p:spTree>
    <p:extLst>
      <p:ext uri="{BB962C8B-B14F-4D97-AF65-F5344CB8AC3E}">
        <p14:creationId xmlns:p14="http://schemas.microsoft.com/office/powerpoint/2010/main" val="294738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12</a:t>
            </a:fld>
            <a:endParaRPr lang="en-US" dirty="0"/>
          </a:p>
        </p:txBody>
      </p:sp>
    </p:spTree>
    <p:extLst>
      <p:ext uri="{BB962C8B-B14F-4D97-AF65-F5344CB8AC3E}">
        <p14:creationId xmlns:p14="http://schemas.microsoft.com/office/powerpoint/2010/main" val="1967787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13</a:t>
            </a:fld>
            <a:endParaRPr lang="en-US" dirty="0"/>
          </a:p>
        </p:txBody>
      </p:sp>
    </p:spTree>
    <p:extLst>
      <p:ext uri="{BB962C8B-B14F-4D97-AF65-F5344CB8AC3E}">
        <p14:creationId xmlns:p14="http://schemas.microsoft.com/office/powerpoint/2010/main" val="2287231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14</a:t>
            </a:fld>
            <a:endParaRPr lang="en-US" dirty="0"/>
          </a:p>
        </p:txBody>
      </p:sp>
    </p:spTree>
    <p:extLst>
      <p:ext uri="{BB962C8B-B14F-4D97-AF65-F5344CB8AC3E}">
        <p14:creationId xmlns:p14="http://schemas.microsoft.com/office/powerpoint/2010/main" val="2422228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dirty="0">
                <a:solidFill>
                  <a:schemeClr val="tx2"/>
                </a:solidFill>
              </a:rPr>
              <a:t>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16</a:t>
            </a:fld>
            <a:endParaRPr lang="en-US" dirty="0"/>
          </a:p>
        </p:txBody>
      </p:sp>
    </p:spTree>
    <p:extLst>
      <p:ext uri="{BB962C8B-B14F-4D97-AF65-F5344CB8AC3E}">
        <p14:creationId xmlns:p14="http://schemas.microsoft.com/office/powerpoint/2010/main" val="1620224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2"/>
                </a:solidFill>
              </a:rPr>
              <a:t> </a:t>
            </a:r>
          </a:p>
          <a:p>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17</a:t>
            </a:fld>
            <a:endParaRPr lang="en-US" dirty="0"/>
          </a:p>
        </p:txBody>
      </p:sp>
    </p:spTree>
    <p:extLst>
      <p:ext uri="{BB962C8B-B14F-4D97-AF65-F5344CB8AC3E}">
        <p14:creationId xmlns:p14="http://schemas.microsoft.com/office/powerpoint/2010/main" val="759626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19</a:t>
            </a:fld>
            <a:endParaRPr lang="en-US" dirty="0"/>
          </a:p>
        </p:txBody>
      </p:sp>
    </p:spTree>
    <p:extLst>
      <p:ext uri="{BB962C8B-B14F-4D97-AF65-F5344CB8AC3E}">
        <p14:creationId xmlns:p14="http://schemas.microsoft.com/office/powerpoint/2010/main" val="2662516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87EBD571-D899-4253-8F11-FA26F67BF773}"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4778031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87EBD571-D899-4253-8F11-FA26F67BF773}"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473831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24</a:t>
            </a:fld>
            <a:endParaRPr lang="en-US" dirty="0"/>
          </a:p>
        </p:txBody>
      </p:sp>
    </p:spTree>
    <p:extLst>
      <p:ext uri="{BB962C8B-B14F-4D97-AF65-F5344CB8AC3E}">
        <p14:creationId xmlns:p14="http://schemas.microsoft.com/office/powerpoint/2010/main" val="3886186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078367-39FE-43D1-B93C-B944BD36BBC6}" type="slidenum">
              <a:rPr lang="en-US" smtClean="0"/>
              <a:t>3</a:t>
            </a:fld>
            <a:endParaRPr lang="en-US" dirty="0"/>
          </a:p>
        </p:txBody>
      </p:sp>
    </p:spTree>
    <p:extLst>
      <p:ext uri="{BB962C8B-B14F-4D97-AF65-F5344CB8AC3E}">
        <p14:creationId xmlns:p14="http://schemas.microsoft.com/office/powerpoint/2010/main" val="3711923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endParaRPr lang="en-US" baseline="0" dirty="0"/>
          </a:p>
        </p:txBody>
      </p:sp>
      <p:sp>
        <p:nvSpPr>
          <p:cNvPr id="4" name="Slide Number Placeholder 3"/>
          <p:cNvSpPr>
            <a:spLocks noGrp="1"/>
          </p:cNvSpPr>
          <p:nvPr>
            <p:ph type="sldNum" sz="quarter" idx="10"/>
          </p:nvPr>
        </p:nvSpPr>
        <p:spPr/>
        <p:txBody>
          <a:bodyPr/>
          <a:lstStyle/>
          <a:p>
            <a:fld id="{87EBD571-D899-4253-8F11-FA26F67BF773}"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246526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b="1" dirty="0">
                <a:solidFill>
                  <a:schemeClr val="tx2"/>
                </a:solidFill>
                <a:latin typeface="Calibri" panose="020F0502020204030204" pitchFamily="34" charset="0"/>
              </a:rPr>
              <a:t> </a:t>
            </a:r>
            <a:endParaRPr lang="en-US" baseline="0" dirty="0"/>
          </a:p>
        </p:txBody>
      </p:sp>
      <p:sp>
        <p:nvSpPr>
          <p:cNvPr id="4" name="Slide Number Placeholder 3"/>
          <p:cNvSpPr>
            <a:spLocks noGrp="1"/>
          </p:cNvSpPr>
          <p:nvPr>
            <p:ph type="sldNum" sz="quarter" idx="10"/>
          </p:nvPr>
        </p:nvSpPr>
        <p:spPr/>
        <p:txBody>
          <a:bodyPr/>
          <a:lstStyle/>
          <a:p>
            <a:fld id="{87EBD571-D899-4253-8F11-FA26F67BF773}"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1928139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27</a:t>
            </a:fld>
            <a:endParaRPr lang="en-US" dirty="0"/>
          </a:p>
        </p:txBody>
      </p:sp>
    </p:spTree>
    <p:extLst>
      <p:ext uri="{BB962C8B-B14F-4D97-AF65-F5344CB8AC3E}">
        <p14:creationId xmlns:p14="http://schemas.microsoft.com/office/powerpoint/2010/main" val="24322510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29</a:t>
            </a:fld>
            <a:endParaRPr lang="en-US" dirty="0"/>
          </a:p>
        </p:txBody>
      </p:sp>
    </p:spTree>
    <p:extLst>
      <p:ext uri="{BB962C8B-B14F-4D97-AF65-F5344CB8AC3E}">
        <p14:creationId xmlns:p14="http://schemas.microsoft.com/office/powerpoint/2010/main" val="31165292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30</a:t>
            </a:fld>
            <a:endParaRPr lang="en-US" dirty="0"/>
          </a:p>
        </p:txBody>
      </p:sp>
    </p:spTree>
    <p:extLst>
      <p:ext uri="{BB962C8B-B14F-4D97-AF65-F5344CB8AC3E}">
        <p14:creationId xmlns:p14="http://schemas.microsoft.com/office/powerpoint/2010/main" val="27123197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078367-39FE-43D1-B93C-B944BD36BBC6}" type="slidenum">
              <a:rPr lang="en-US" smtClean="0"/>
              <a:t>32</a:t>
            </a:fld>
            <a:endParaRPr lang="en-US" dirty="0"/>
          </a:p>
        </p:txBody>
      </p:sp>
    </p:spTree>
    <p:extLst>
      <p:ext uri="{BB962C8B-B14F-4D97-AF65-F5344CB8AC3E}">
        <p14:creationId xmlns:p14="http://schemas.microsoft.com/office/powerpoint/2010/main" val="42544947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33</a:t>
            </a:fld>
            <a:endParaRPr lang="en-US" dirty="0"/>
          </a:p>
        </p:txBody>
      </p:sp>
    </p:spTree>
    <p:extLst>
      <p:ext uri="{BB962C8B-B14F-4D97-AF65-F5344CB8AC3E}">
        <p14:creationId xmlns:p14="http://schemas.microsoft.com/office/powerpoint/2010/main" val="27419701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314506-DF63-4516-BA80-6318D1CBF48F}"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3124977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4</a:t>
            </a:fld>
            <a:endParaRPr lang="en-US" dirty="0"/>
          </a:p>
        </p:txBody>
      </p:sp>
    </p:spTree>
    <p:extLst>
      <p:ext uri="{BB962C8B-B14F-4D97-AF65-F5344CB8AC3E}">
        <p14:creationId xmlns:p14="http://schemas.microsoft.com/office/powerpoint/2010/main" val="569207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5</a:t>
            </a:fld>
            <a:endParaRPr lang="en-US" dirty="0"/>
          </a:p>
        </p:txBody>
      </p:sp>
    </p:spTree>
    <p:extLst>
      <p:ext uri="{BB962C8B-B14F-4D97-AF65-F5344CB8AC3E}">
        <p14:creationId xmlns:p14="http://schemas.microsoft.com/office/powerpoint/2010/main" val="1910420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2"/>
                </a:solidFill>
              </a:rPr>
              <a:t> </a:t>
            </a:r>
          </a:p>
          <a:p>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6</a:t>
            </a:fld>
            <a:endParaRPr lang="en-US" dirty="0"/>
          </a:p>
        </p:txBody>
      </p:sp>
    </p:spTree>
    <p:extLst>
      <p:ext uri="{BB962C8B-B14F-4D97-AF65-F5344CB8AC3E}">
        <p14:creationId xmlns:p14="http://schemas.microsoft.com/office/powerpoint/2010/main" val="489840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7</a:t>
            </a:fld>
            <a:endParaRPr lang="en-US" dirty="0"/>
          </a:p>
        </p:txBody>
      </p:sp>
    </p:spTree>
    <p:extLst>
      <p:ext uri="{BB962C8B-B14F-4D97-AF65-F5344CB8AC3E}">
        <p14:creationId xmlns:p14="http://schemas.microsoft.com/office/powerpoint/2010/main" val="1900318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8</a:t>
            </a:fld>
            <a:endParaRPr lang="en-US" dirty="0"/>
          </a:p>
        </p:txBody>
      </p:sp>
    </p:spTree>
    <p:extLst>
      <p:ext uri="{BB962C8B-B14F-4D97-AF65-F5344CB8AC3E}">
        <p14:creationId xmlns:p14="http://schemas.microsoft.com/office/powerpoint/2010/main" val="11253068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9078367-39FE-43D1-B93C-B944BD36BBC6}" type="slidenum">
              <a:rPr lang="en-US" smtClean="0"/>
              <a:t>9</a:t>
            </a:fld>
            <a:endParaRPr lang="en-US" dirty="0"/>
          </a:p>
        </p:txBody>
      </p:sp>
    </p:spTree>
    <p:extLst>
      <p:ext uri="{BB962C8B-B14F-4D97-AF65-F5344CB8AC3E}">
        <p14:creationId xmlns:p14="http://schemas.microsoft.com/office/powerpoint/2010/main" val="1743696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10</a:t>
            </a:fld>
            <a:endParaRPr lang="en-US" dirty="0"/>
          </a:p>
        </p:txBody>
      </p:sp>
    </p:spTree>
    <p:extLst>
      <p:ext uri="{BB962C8B-B14F-4D97-AF65-F5344CB8AC3E}">
        <p14:creationId xmlns:p14="http://schemas.microsoft.com/office/powerpoint/2010/main" val="1379101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1AB24756-6BC2-47B6-B801-789D957E58B9}" type="datetime1">
              <a:rPr lang="en-US" smtClean="0"/>
              <a:t>6/22/2020</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45A1C2-2CDD-48DE-94CD-3C3610C0DD3D}" type="datetime1">
              <a:rPr lang="en-US" smtClean="0"/>
              <a:t>6/22/2020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64FD3E-1569-43C9-93F0-0BEF4A2D5BCA}" type="datetime1">
              <a:rPr lang="en-US" smtClean="0"/>
              <a:t>6/22/2020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EE556-F555-4B2E-9442-4C9FFF3C304B}" type="datetime1">
              <a:rPr lang="en-US" smtClean="0"/>
              <a:t>6/22/2020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A75BA7E7-4267-4B08-A7A7-50704B085B91}" type="datetime1">
              <a:rPr lang="en-US" smtClean="0"/>
              <a:t>6/22/2020</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A99FBF-6481-40B9-9426-632524A6496A}" type="datetime1">
              <a:rPr lang="en-US" smtClean="0"/>
              <a:t>6/22/2020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21A1FD-2F4C-4428-808F-22837438F24E}" type="datetime1">
              <a:rPr lang="en-US" smtClean="0"/>
              <a:t>6/22/2020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D65F453-2699-4BD1-839B-2D7B3A04F4C1}" type="datetime1">
              <a:rPr lang="en-US" smtClean="0"/>
              <a:t>6/22/2020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E818F0-91F9-4506-807C-948825D8F27F}" type="datetime1">
              <a:rPr lang="en-US" smtClean="0"/>
              <a:t>6/22/2020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8DA3B393-36ED-484C-8C6B-321264BB4327}" type="datetime1">
              <a:rPr lang="en-US" smtClean="0"/>
              <a:t>6/22/2020</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B1266FD4-29F5-4F0F-99BC-C8605D2C8A17}" type="datetime1">
              <a:rPr lang="en-US" smtClean="0"/>
              <a:t>6/22/2020</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F72D6C4E-5B0A-4ABC-A822-A010FDFCE84E}" type="datetime1">
              <a:rPr lang="en-US" smtClean="0"/>
              <a:t>6/22/2020</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hhs.gov/hipaa/for-professionals/special-topics/hipaa-covid19/index.html"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hhs.gov/sites/default/files/guidance-on-hipaa-and-contacting-former-covid-19-patients-about-blood-and-plasma-donation.pdf"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hhs.gov/hipaa/for-professionals/special-topics/hipaa-covid19/index.htm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bakermckenzie.com/en/insight/publications/2020/03/employer-and-visitor-screenings-a-privacy"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bytebacklaw.com/2020/04/u-s-privacy-law-implications-with-the-use-of-no-contact-temperature-taking-devices/" TargetMode="External"/></Relationships>
</file>

<file path=ppt/slides/_rels/slide15.xml.rels><?xml version="1.0" encoding="UTF-8" standalone="yes"?>
<Relationships xmlns="http://schemas.openxmlformats.org/package/2006/relationships"><Relationship Id="rId2" Type="http://schemas.openxmlformats.org/officeDocument/2006/relationships/hyperlink" Target="https://www.us-cert.gov/ncas/alerts/aa20-073a"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fbi.gov/contact-us/field-offices/sanfrancisco/news/press-releases/fbi-warns-popular-social-media-trends-can-lead-to-fraud"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oig.hhs.gov/coronavirus/fraud-alert-covid19.asp?utm_source=web&amp;utm_medium=web&amp;utm_campaign=covid19-fraud-alert"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cms.gov/Medicare/Provider-Enrollment-and-Certification/SurveyCertificationGenInfo/Downloads/Survey-and-Cert-Letter-16-33.pdf"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healthcareperformance.com/store"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cms.gov/files/document/qso-20-28-nh.pdf"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us02web.zoom.us/webinar/register/WN_F5vRZQioRvmscQV_l3gJFw"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mailto:mcs@healthcareperformance.com" TargetMode="External"/><Relationship Id="rId7" Type="http://schemas.openxmlformats.org/officeDocument/2006/relationships/image" Target="../media/image11.jp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10.jpeg"/><Relationship Id="rId5" Type="http://schemas.openxmlformats.org/officeDocument/2006/relationships/hyperlink" Target="http://www.healthcareperformance.com/store" TargetMode="External"/><Relationship Id="rId4" Type="http://schemas.openxmlformats.org/officeDocument/2006/relationships/hyperlink" Target="http://www.healthcareperformance.com/blo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hhs.gov/sites/default/files/february-2020-hipaa-and-novel-coronavirus.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https://www.hhs.gov/sites/default/files/hipaa-and-covid-19-limited-hipaa-waiver-bulletin-508.pdf"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hhs.gov/hipaa/for-professionals/special-topics/emergency-preparedness/notification-enforcement-discretion-telehealth/index.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hhs.gov/sites/default/files/covid-19-hipaa-and-first-responders-508.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hhs.gov/hipaa/for-professionals/special-topics/hipaa-covid19/index.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8522" y="800677"/>
            <a:ext cx="10318418" cy="4275278"/>
          </a:xfrm>
        </p:spPr>
        <p:txBody>
          <a:bodyPr/>
          <a:lstStyle/>
          <a:p>
            <a:br>
              <a:rPr lang="en-US" sz="2800" dirty="0"/>
            </a:br>
            <a:br>
              <a:rPr lang="en-US" sz="2800" dirty="0"/>
            </a:br>
            <a:r>
              <a:rPr lang="en-US" sz="4400" dirty="0"/>
              <a:t>Hipaa &amp;</a:t>
            </a:r>
            <a:br>
              <a:rPr lang="en-US" sz="4400" dirty="0"/>
            </a:br>
            <a:r>
              <a:rPr lang="en-US" sz="4400" dirty="0"/>
              <a:t>covid-19</a:t>
            </a:r>
            <a:br>
              <a:rPr lang="en-US" sz="4400" dirty="0"/>
            </a:br>
            <a:r>
              <a:rPr lang="en-US" sz="4400" dirty="0"/>
              <a:t>update</a:t>
            </a:r>
            <a:endParaRPr lang="en-US" sz="2800" dirty="0"/>
          </a:p>
        </p:txBody>
      </p:sp>
      <p:sp>
        <p:nvSpPr>
          <p:cNvPr id="3" name="Subtitle 2"/>
          <p:cNvSpPr>
            <a:spLocks noGrp="1"/>
          </p:cNvSpPr>
          <p:nvPr>
            <p:ph type="subTitle" idx="1"/>
          </p:nvPr>
        </p:nvSpPr>
        <p:spPr>
          <a:xfrm>
            <a:off x="2215045" y="5853936"/>
            <a:ext cx="8045373" cy="742279"/>
          </a:xfrm>
        </p:spPr>
        <p:txBody>
          <a:bodyPr>
            <a:noAutofit/>
          </a:bodyPr>
          <a:lstStyle/>
          <a:p>
            <a:r>
              <a:rPr lang="en-US" sz="2400" dirty="0">
                <a:solidFill>
                  <a:schemeClr val="bg2"/>
                </a:solidFill>
              </a:rPr>
              <a:t>June 23, 2020</a:t>
            </a:r>
          </a:p>
          <a:p>
            <a:r>
              <a:rPr lang="en-US" sz="2400" dirty="0">
                <a:solidFill>
                  <a:schemeClr val="bg2"/>
                </a:solidFill>
              </a:rPr>
              <a:t>Margaret Scavotto, jd, chc</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948" y="4452040"/>
            <a:ext cx="2269435" cy="2269435"/>
          </a:xfrm>
          <a:prstGeom prst="rect">
            <a:avLst/>
          </a:prstGeom>
        </p:spPr>
      </p:pic>
    </p:spTree>
    <p:extLst>
      <p:ext uri="{BB962C8B-B14F-4D97-AF65-F5344CB8AC3E}">
        <p14:creationId xmlns:p14="http://schemas.microsoft.com/office/powerpoint/2010/main" val="2139788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492D8-A14C-4DCD-BD5E-0C65EE9697F5}"/>
              </a:ext>
            </a:extLst>
          </p:cNvPr>
          <p:cNvSpPr>
            <a:spLocks noGrp="1"/>
          </p:cNvSpPr>
          <p:nvPr>
            <p:ph type="title"/>
          </p:nvPr>
        </p:nvSpPr>
        <p:spPr/>
        <p:txBody>
          <a:bodyPr>
            <a:normAutofit/>
          </a:bodyPr>
          <a:lstStyle/>
          <a:p>
            <a:r>
              <a:rPr lang="en-US" sz="3600" dirty="0"/>
              <a:t>Dealing with the media</a:t>
            </a:r>
          </a:p>
        </p:txBody>
      </p:sp>
      <p:sp>
        <p:nvSpPr>
          <p:cNvPr id="3" name="Content Placeholder 2">
            <a:extLst>
              <a:ext uri="{FF2B5EF4-FFF2-40B4-BE49-F238E27FC236}">
                <a16:creationId xmlns:a16="http://schemas.microsoft.com/office/drawing/2014/main" id="{2D072C41-9E87-469E-88BC-BD23BC19F0CD}"/>
              </a:ext>
            </a:extLst>
          </p:cNvPr>
          <p:cNvSpPr>
            <a:spLocks noGrp="1"/>
          </p:cNvSpPr>
          <p:nvPr>
            <p:ph idx="1"/>
          </p:nvPr>
        </p:nvSpPr>
        <p:spPr>
          <a:xfrm>
            <a:off x="1388838" y="1501106"/>
            <a:ext cx="9551484" cy="5356894"/>
          </a:xfrm>
        </p:spPr>
        <p:txBody>
          <a:bodyPr>
            <a:normAutofit lnSpcReduction="10000"/>
          </a:bodyPr>
          <a:lstStyle/>
          <a:p>
            <a:r>
              <a:rPr lang="en-US" sz="2400" b="1" dirty="0">
                <a:solidFill>
                  <a:schemeClr val="tx2"/>
                </a:solidFill>
              </a:rPr>
              <a:t>OCR Issues Guidance on Covered Health Care Providers and Restrictions on Media Access to Protected Health Information about Individuals in Their Facilities</a:t>
            </a:r>
          </a:p>
          <a:p>
            <a:r>
              <a:rPr lang="en-US" sz="2400" b="1" dirty="0">
                <a:solidFill>
                  <a:schemeClr val="tx2"/>
                </a:solidFill>
              </a:rPr>
              <a:t>Get a HIPAA authorization BEFORE granting media access</a:t>
            </a:r>
          </a:p>
          <a:p>
            <a:r>
              <a:rPr lang="en-US" sz="2400" b="1" dirty="0">
                <a:solidFill>
                  <a:schemeClr val="tx2"/>
                </a:solidFill>
              </a:rPr>
              <a:t>CANNOT require a patient to sign a media authorization as a condition of receiving treatment</a:t>
            </a:r>
          </a:p>
          <a:p>
            <a:r>
              <a:rPr lang="en-US" sz="2400" b="1" dirty="0">
                <a:solidFill>
                  <a:schemeClr val="tx2"/>
                </a:solidFill>
              </a:rPr>
              <a:t>Masking/blurring voices/faces NOT ENOUGH</a:t>
            </a:r>
          </a:p>
          <a:p>
            <a:r>
              <a:rPr lang="en-US" sz="2400" b="1" dirty="0">
                <a:solidFill>
                  <a:schemeClr val="tx2"/>
                </a:solidFill>
              </a:rPr>
              <a:t>Implement safeguards to protect PHI</a:t>
            </a:r>
          </a:p>
          <a:p>
            <a:endParaRPr lang="en-US" b="1" dirty="0">
              <a:solidFill>
                <a:schemeClr val="tx2"/>
              </a:solidFill>
            </a:endParaRPr>
          </a:p>
          <a:p>
            <a:pPr marL="0" indent="0">
              <a:buNone/>
            </a:pPr>
            <a:endParaRPr lang="en-US" u="sng" dirty="0">
              <a:hlinkClick r:id="rId3"/>
            </a:endParaRPr>
          </a:p>
          <a:p>
            <a:pPr marL="0" indent="0">
              <a:buNone/>
            </a:pPr>
            <a:endParaRPr lang="en-US" u="sng" dirty="0">
              <a:hlinkClick r:id="rId3"/>
            </a:endParaRPr>
          </a:p>
          <a:p>
            <a:pPr marL="0" indent="0">
              <a:buNone/>
            </a:pPr>
            <a:r>
              <a:rPr lang="en-US" u="sng" dirty="0">
                <a:hlinkClick r:id="rId3"/>
              </a:rPr>
              <a:t>https://www.hhs.gov/hipaa/for-professionals/special-topics/hipaa-covid19/index.html</a:t>
            </a:r>
            <a:endParaRPr lang="en-US" b="1" dirty="0">
              <a:solidFill>
                <a:schemeClr val="tx2"/>
              </a:solidFill>
            </a:endParaRPr>
          </a:p>
          <a:p>
            <a:endParaRPr lang="en-US" sz="2400" dirty="0">
              <a:solidFill>
                <a:schemeClr val="tx1"/>
              </a:solidFill>
            </a:endParaRPr>
          </a:p>
          <a:p>
            <a:endParaRPr lang="en-US" sz="2400" b="1" dirty="0">
              <a:solidFill>
                <a:schemeClr val="tx2"/>
              </a:solidFill>
            </a:endParaRPr>
          </a:p>
        </p:txBody>
      </p:sp>
    </p:spTree>
    <p:extLst>
      <p:ext uri="{BB962C8B-B14F-4D97-AF65-F5344CB8AC3E}">
        <p14:creationId xmlns:p14="http://schemas.microsoft.com/office/powerpoint/2010/main" val="5376178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492D8-A14C-4DCD-BD5E-0C65EE9697F5}"/>
              </a:ext>
            </a:extLst>
          </p:cNvPr>
          <p:cNvSpPr>
            <a:spLocks noGrp="1"/>
          </p:cNvSpPr>
          <p:nvPr>
            <p:ph type="title"/>
          </p:nvPr>
        </p:nvSpPr>
        <p:spPr/>
        <p:txBody>
          <a:bodyPr>
            <a:normAutofit/>
          </a:bodyPr>
          <a:lstStyle/>
          <a:p>
            <a:r>
              <a:rPr lang="en-US" sz="3600" dirty="0"/>
              <a:t>Blood and plasma donation</a:t>
            </a:r>
          </a:p>
        </p:txBody>
      </p:sp>
      <p:sp>
        <p:nvSpPr>
          <p:cNvPr id="3" name="Content Placeholder 2">
            <a:extLst>
              <a:ext uri="{FF2B5EF4-FFF2-40B4-BE49-F238E27FC236}">
                <a16:creationId xmlns:a16="http://schemas.microsoft.com/office/drawing/2014/main" id="{2D072C41-9E87-469E-88BC-BD23BC19F0CD}"/>
              </a:ext>
            </a:extLst>
          </p:cNvPr>
          <p:cNvSpPr>
            <a:spLocks noGrp="1"/>
          </p:cNvSpPr>
          <p:nvPr>
            <p:ph idx="1"/>
          </p:nvPr>
        </p:nvSpPr>
        <p:spPr>
          <a:xfrm>
            <a:off x="1388838" y="1501106"/>
            <a:ext cx="10041162" cy="5356894"/>
          </a:xfrm>
        </p:spPr>
        <p:txBody>
          <a:bodyPr>
            <a:normAutofit/>
          </a:bodyPr>
          <a:lstStyle/>
          <a:p>
            <a:pPr marL="0" indent="0">
              <a:buNone/>
            </a:pPr>
            <a:r>
              <a:rPr lang="en-US" sz="2400" b="1" dirty="0">
                <a:solidFill>
                  <a:schemeClr val="tx2"/>
                </a:solidFill>
              </a:rPr>
              <a:t>Contacting COVID-19 Patients about Blood and Plasma Donation</a:t>
            </a:r>
          </a:p>
          <a:p>
            <a:r>
              <a:rPr lang="en-US" sz="2400" b="1" dirty="0">
                <a:solidFill>
                  <a:schemeClr val="tx2"/>
                </a:solidFill>
              </a:rPr>
              <a:t>Covered entities (or their business associates) CAN, under HIPAA, use PHI to identify and contact patients who have recovered from COVID-19 to provide information about donating blood and plasma that could help other COVID-19 patients. </a:t>
            </a:r>
          </a:p>
          <a:p>
            <a:r>
              <a:rPr lang="en-US" sz="2400" b="1" dirty="0">
                <a:solidFill>
                  <a:schemeClr val="tx2"/>
                </a:solidFill>
              </a:rPr>
              <a:t>Use the minimum necessary.</a:t>
            </a:r>
          </a:p>
          <a:p>
            <a:r>
              <a:rPr lang="en-US" sz="2400" b="1" dirty="0">
                <a:solidFill>
                  <a:schemeClr val="tx2"/>
                </a:solidFill>
              </a:rPr>
              <a:t>Do not cross over into marketing.</a:t>
            </a:r>
          </a:p>
          <a:p>
            <a:endParaRPr lang="en-US" sz="2400" b="1" dirty="0">
              <a:solidFill>
                <a:schemeClr val="tx2"/>
              </a:solidFill>
            </a:endParaRPr>
          </a:p>
          <a:p>
            <a:endParaRPr lang="en-US" sz="2400" dirty="0">
              <a:solidFill>
                <a:schemeClr val="tx1"/>
              </a:solidFill>
            </a:endParaRPr>
          </a:p>
          <a:p>
            <a:endParaRPr lang="en-US" sz="2400" b="1" dirty="0">
              <a:solidFill>
                <a:schemeClr val="tx2"/>
              </a:solidFill>
            </a:endParaRPr>
          </a:p>
        </p:txBody>
      </p:sp>
      <p:sp>
        <p:nvSpPr>
          <p:cNvPr id="4" name="Rectangle 3">
            <a:extLst>
              <a:ext uri="{FF2B5EF4-FFF2-40B4-BE49-F238E27FC236}">
                <a16:creationId xmlns:a16="http://schemas.microsoft.com/office/drawing/2014/main" id="{2AF5C204-2608-4AE0-83A2-2076C78317CD}"/>
              </a:ext>
            </a:extLst>
          </p:cNvPr>
          <p:cNvSpPr/>
          <p:nvPr/>
        </p:nvSpPr>
        <p:spPr>
          <a:xfrm>
            <a:off x="1251678" y="4983484"/>
            <a:ext cx="9970504" cy="1508105"/>
          </a:xfrm>
          <a:prstGeom prst="rect">
            <a:avLst/>
          </a:prstGeom>
        </p:spPr>
        <p:txBody>
          <a:bodyPr wrap="square">
            <a:spAutoFit/>
          </a:bodyPr>
          <a:lstStyle/>
          <a:p>
            <a:endParaRPr lang="en-US" u="sng" dirty="0">
              <a:hlinkClick r:id="rId3"/>
            </a:endParaRPr>
          </a:p>
          <a:p>
            <a:endParaRPr lang="en-US" u="sng" dirty="0">
              <a:hlinkClick r:id="rId3"/>
            </a:endParaRPr>
          </a:p>
          <a:p>
            <a:endParaRPr lang="en-US" u="sng" dirty="0">
              <a:hlinkClick r:id="rId3"/>
            </a:endParaRPr>
          </a:p>
          <a:p>
            <a:r>
              <a:rPr lang="en-US" sz="1900" u="sng" dirty="0">
                <a:hlinkClick r:id="rId3"/>
              </a:rPr>
              <a:t>https://www.hhs.gov/sites/default/files/guidance-on-hipaa-and-contacting-former-covid-19-patients-about-blood-and-plasma-donation.pdf</a:t>
            </a:r>
            <a:r>
              <a:rPr lang="en-US" sz="1900" u="sng" dirty="0"/>
              <a:t>  </a:t>
            </a:r>
            <a:endParaRPr lang="en-US" sz="1900" dirty="0"/>
          </a:p>
        </p:txBody>
      </p:sp>
    </p:spTree>
    <p:extLst>
      <p:ext uri="{BB962C8B-B14F-4D97-AF65-F5344CB8AC3E}">
        <p14:creationId xmlns:p14="http://schemas.microsoft.com/office/powerpoint/2010/main" val="1633739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492D8-A14C-4DCD-BD5E-0C65EE9697F5}"/>
              </a:ext>
            </a:extLst>
          </p:cNvPr>
          <p:cNvSpPr>
            <a:spLocks noGrp="1"/>
          </p:cNvSpPr>
          <p:nvPr>
            <p:ph type="title"/>
          </p:nvPr>
        </p:nvSpPr>
        <p:spPr/>
        <p:txBody>
          <a:bodyPr>
            <a:normAutofit/>
          </a:bodyPr>
          <a:lstStyle/>
          <a:p>
            <a:r>
              <a:rPr lang="en-US" sz="3600" dirty="0"/>
              <a:t>More guidance</a:t>
            </a:r>
          </a:p>
        </p:txBody>
      </p:sp>
      <p:sp>
        <p:nvSpPr>
          <p:cNvPr id="3" name="Content Placeholder 2">
            <a:extLst>
              <a:ext uri="{FF2B5EF4-FFF2-40B4-BE49-F238E27FC236}">
                <a16:creationId xmlns:a16="http://schemas.microsoft.com/office/drawing/2014/main" id="{2D072C41-9E87-469E-88BC-BD23BC19F0CD}"/>
              </a:ext>
            </a:extLst>
          </p:cNvPr>
          <p:cNvSpPr>
            <a:spLocks noGrp="1"/>
          </p:cNvSpPr>
          <p:nvPr>
            <p:ph idx="1"/>
          </p:nvPr>
        </p:nvSpPr>
        <p:spPr>
          <a:xfrm>
            <a:off x="1388838" y="1501106"/>
            <a:ext cx="9658390" cy="5356894"/>
          </a:xfrm>
        </p:spPr>
        <p:txBody>
          <a:bodyPr>
            <a:normAutofit/>
          </a:bodyPr>
          <a:lstStyle/>
          <a:p>
            <a:r>
              <a:rPr lang="en-US" sz="2400" b="1" dirty="0">
                <a:solidFill>
                  <a:schemeClr val="tx2"/>
                </a:solidFill>
              </a:rPr>
              <a:t>The OCR issued guidance about disclosure by business associates for public health and health oversight activities.</a:t>
            </a:r>
          </a:p>
          <a:p>
            <a:r>
              <a:rPr lang="en-US" sz="2400" b="1" dirty="0">
                <a:solidFill>
                  <a:schemeClr val="tx2"/>
                </a:solidFill>
              </a:rPr>
              <a:t>The OCR has issued Spanish versions of its recent Notifications, Guidance, and Bulletins related to COVID-19. </a:t>
            </a:r>
          </a:p>
          <a:p>
            <a:endParaRPr lang="en-US" sz="2400" b="1" dirty="0">
              <a:solidFill>
                <a:schemeClr val="tx2"/>
              </a:solidFill>
            </a:endParaRPr>
          </a:p>
          <a:p>
            <a:pPr marL="0" indent="0">
              <a:buNone/>
            </a:pPr>
            <a:endParaRPr lang="en-US" sz="2400" u="sng" dirty="0">
              <a:hlinkClick r:id="rId3"/>
            </a:endParaRPr>
          </a:p>
          <a:p>
            <a:pPr marL="0" indent="0">
              <a:buNone/>
            </a:pPr>
            <a:endParaRPr lang="en-US" sz="2400" u="sng" dirty="0">
              <a:hlinkClick r:id="rId3"/>
            </a:endParaRPr>
          </a:p>
          <a:p>
            <a:pPr marL="0" indent="0">
              <a:buNone/>
            </a:pPr>
            <a:endParaRPr lang="en-US" sz="2400" u="sng" dirty="0">
              <a:hlinkClick r:id="rId3"/>
            </a:endParaRPr>
          </a:p>
          <a:p>
            <a:pPr marL="0" indent="0">
              <a:buNone/>
            </a:pPr>
            <a:endParaRPr lang="en-US" sz="2400" u="sng" dirty="0">
              <a:hlinkClick r:id="rId3"/>
            </a:endParaRPr>
          </a:p>
          <a:p>
            <a:pPr marL="0" indent="0">
              <a:buNone/>
            </a:pPr>
            <a:r>
              <a:rPr lang="en-US" sz="1900" u="sng" dirty="0">
                <a:hlinkClick r:id="rId3"/>
              </a:rPr>
              <a:t>https://www.hhs.gov/hipaa/for-professionals/special-topics/hipaa-covid19/index.html</a:t>
            </a:r>
            <a:endParaRPr lang="en-US" sz="1900" b="1" dirty="0">
              <a:solidFill>
                <a:schemeClr val="tx2"/>
              </a:solidFill>
            </a:endParaRPr>
          </a:p>
          <a:p>
            <a:endParaRPr lang="en-US" sz="2400" dirty="0">
              <a:solidFill>
                <a:schemeClr val="tx1"/>
              </a:solidFill>
            </a:endParaRPr>
          </a:p>
          <a:p>
            <a:endParaRPr lang="en-US" sz="2400" b="1" dirty="0">
              <a:solidFill>
                <a:schemeClr val="tx2"/>
              </a:solidFill>
            </a:endParaRPr>
          </a:p>
        </p:txBody>
      </p:sp>
    </p:spTree>
    <p:extLst>
      <p:ext uri="{BB962C8B-B14F-4D97-AF65-F5344CB8AC3E}">
        <p14:creationId xmlns:p14="http://schemas.microsoft.com/office/powerpoint/2010/main" val="3945925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EC3FD-A655-4C58-94C3-2DDEC64605CA}"/>
              </a:ext>
            </a:extLst>
          </p:cNvPr>
          <p:cNvSpPr>
            <a:spLocks noGrp="1"/>
          </p:cNvSpPr>
          <p:nvPr>
            <p:ph type="title"/>
          </p:nvPr>
        </p:nvSpPr>
        <p:spPr/>
        <p:txBody>
          <a:bodyPr>
            <a:normAutofit/>
          </a:bodyPr>
          <a:lstStyle/>
          <a:p>
            <a:r>
              <a:rPr lang="en-US" sz="3600" dirty="0"/>
              <a:t>Has your workforce changed?</a:t>
            </a:r>
          </a:p>
        </p:txBody>
      </p:sp>
      <p:sp>
        <p:nvSpPr>
          <p:cNvPr id="3" name="Content Placeholder 2">
            <a:extLst>
              <a:ext uri="{FF2B5EF4-FFF2-40B4-BE49-F238E27FC236}">
                <a16:creationId xmlns:a16="http://schemas.microsoft.com/office/drawing/2014/main" id="{4DDECF57-D3B1-4090-A80E-EFD01BAFE047}"/>
              </a:ext>
            </a:extLst>
          </p:cNvPr>
          <p:cNvSpPr>
            <a:spLocks noGrp="1"/>
          </p:cNvSpPr>
          <p:nvPr>
            <p:ph idx="1"/>
          </p:nvPr>
        </p:nvSpPr>
        <p:spPr>
          <a:xfrm>
            <a:off x="1251678" y="1632204"/>
            <a:ext cx="10178322" cy="4481993"/>
          </a:xfrm>
        </p:spPr>
        <p:txBody>
          <a:bodyPr>
            <a:normAutofit/>
          </a:bodyPr>
          <a:lstStyle/>
          <a:p>
            <a:r>
              <a:rPr lang="en-US" sz="2800" b="1" dirty="0">
                <a:solidFill>
                  <a:schemeClr val="tx2"/>
                </a:solidFill>
              </a:rPr>
              <a:t>Workforce means “employees, volunteers, trainees, and other persons whose conduct, in the performance of work for a covered entity or business associate, is under the direct control of such covered entity or business associate, whether or not they are paid by the covered entity or business associate.”  45 CFR 160.103</a:t>
            </a:r>
          </a:p>
          <a:p>
            <a:r>
              <a:rPr lang="en-US" sz="2800" b="1" dirty="0">
                <a:solidFill>
                  <a:schemeClr val="tx2"/>
                </a:solidFill>
              </a:rPr>
              <a:t>Workforce members MUST BE TRAINED ON HIPAA </a:t>
            </a:r>
          </a:p>
        </p:txBody>
      </p:sp>
      <p:sp>
        <p:nvSpPr>
          <p:cNvPr id="4" name="Slide Number Placeholder 3">
            <a:extLst>
              <a:ext uri="{FF2B5EF4-FFF2-40B4-BE49-F238E27FC236}">
                <a16:creationId xmlns:a16="http://schemas.microsoft.com/office/drawing/2014/main" id="{BBE9D86E-E006-4F4B-A44E-F6DCE59FF241}"/>
              </a:ext>
            </a:extLst>
          </p:cNvPr>
          <p:cNvSpPr>
            <a:spLocks noGrp="1"/>
          </p:cNvSpPr>
          <p:nvPr>
            <p:ph type="sldNum" sz="quarter" idx="12"/>
          </p:nvPr>
        </p:nvSpPr>
        <p:spPr/>
        <p:txBody>
          <a:bodyPr/>
          <a:lstStyle/>
          <a:p>
            <a:fld id="{71766878-3199-4EAB-94E7-2D6D11070E14}" type="slidenum">
              <a:rPr lang="en-US" smtClean="0"/>
              <a:t>13</a:t>
            </a:fld>
            <a:endParaRPr lang="en-US" dirty="0"/>
          </a:p>
        </p:txBody>
      </p:sp>
    </p:spTree>
    <p:extLst>
      <p:ext uri="{BB962C8B-B14F-4D97-AF65-F5344CB8AC3E}">
        <p14:creationId xmlns:p14="http://schemas.microsoft.com/office/powerpoint/2010/main" val="3334145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8C6C6-F50F-4CE1-A66E-796100FC36A7}"/>
              </a:ext>
            </a:extLst>
          </p:cNvPr>
          <p:cNvSpPr>
            <a:spLocks noGrp="1"/>
          </p:cNvSpPr>
          <p:nvPr>
            <p:ph type="title"/>
          </p:nvPr>
        </p:nvSpPr>
        <p:spPr/>
        <p:txBody>
          <a:bodyPr>
            <a:noAutofit/>
          </a:bodyPr>
          <a:lstStyle/>
          <a:p>
            <a:r>
              <a:rPr lang="en-US" sz="3600" b="1" dirty="0"/>
              <a:t>Privacy issues with no-contact temperature taking</a:t>
            </a:r>
            <a:br>
              <a:rPr lang="en-US" sz="3600" b="1" dirty="0"/>
            </a:br>
            <a:endParaRPr lang="en-US" sz="3600" dirty="0"/>
          </a:p>
        </p:txBody>
      </p:sp>
      <p:sp>
        <p:nvSpPr>
          <p:cNvPr id="3" name="Content Placeholder 2">
            <a:extLst>
              <a:ext uri="{FF2B5EF4-FFF2-40B4-BE49-F238E27FC236}">
                <a16:creationId xmlns:a16="http://schemas.microsoft.com/office/drawing/2014/main" id="{2F19CF27-B3EB-4103-9FBC-D1E1CDD570D7}"/>
              </a:ext>
            </a:extLst>
          </p:cNvPr>
          <p:cNvSpPr>
            <a:spLocks noGrp="1"/>
          </p:cNvSpPr>
          <p:nvPr>
            <p:ph idx="1"/>
          </p:nvPr>
        </p:nvSpPr>
        <p:spPr>
          <a:xfrm>
            <a:off x="1134720" y="1668441"/>
            <a:ext cx="10178322" cy="4983483"/>
          </a:xfrm>
        </p:spPr>
        <p:txBody>
          <a:bodyPr>
            <a:normAutofit/>
          </a:bodyPr>
          <a:lstStyle/>
          <a:p>
            <a:r>
              <a:rPr lang="en-US" sz="1600" b="1" dirty="0">
                <a:solidFill>
                  <a:schemeClr val="tx2"/>
                </a:solidFill>
              </a:rPr>
              <a:t>Many healthcare providers are taking temperatures of employees using no-contact devices. Devices include infrared scanners, facial recognition/thermal scanning devices, and wearables. This technology comes with privacy risks that need to be evaluated.</a:t>
            </a:r>
          </a:p>
          <a:p>
            <a:pPr lvl="0"/>
            <a:r>
              <a:rPr lang="en-US" sz="1600" b="1" dirty="0">
                <a:solidFill>
                  <a:schemeClr val="tx2"/>
                </a:solidFill>
              </a:rPr>
              <a:t>HIPAA: HIPAA will not apply to employee information unless the covered entity is functioning as a Group Health Plan. But, other privacy laws potentially apply to collected employee information. If no contact temperature devices are used on patients, HIPAA protections should be addressed.</a:t>
            </a:r>
          </a:p>
          <a:p>
            <a:pPr lvl="0"/>
            <a:r>
              <a:rPr lang="en-US" sz="1600" b="1" dirty="0">
                <a:solidFill>
                  <a:schemeClr val="tx2"/>
                </a:solidFill>
              </a:rPr>
              <a:t>Americans with Disabilities Act: This law requires employers to keep medical information confidential</a:t>
            </a:r>
          </a:p>
          <a:p>
            <a:pPr lvl="0"/>
            <a:r>
              <a:rPr lang="en-US" sz="1600" b="1" dirty="0">
                <a:solidFill>
                  <a:schemeClr val="tx2"/>
                </a:solidFill>
              </a:rPr>
              <a:t>Illinois’ Biometric Information Privacy Act (BIPA): Facial recognition devices could violate BIPA if not done properly (with consent and other procedures).  </a:t>
            </a:r>
          </a:p>
          <a:p>
            <a:pPr lvl="0"/>
            <a:r>
              <a:rPr lang="en-US" sz="1600" b="1" dirty="0">
                <a:solidFill>
                  <a:schemeClr val="tx2"/>
                </a:solidFill>
              </a:rPr>
              <a:t>State breach notification and security statutes: Some of these laws include medical information and biometric information.</a:t>
            </a:r>
          </a:p>
          <a:p>
            <a:r>
              <a:rPr lang="en-US" sz="1600" b="1" dirty="0">
                <a:solidFill>
                  <a:schemeClr val="tx2"/>
                </a:solidFill>
              </a:rPr>
              <a:t>Check with your legal counsel regarding applicable laws in your state before using no-contact temperature devices.</a:t>
            </a:r>
          </a:p>
          <a:p>
            <a:pPr marL="0" indent="0">
              <a:buNone/>
            </a:pPr>
            <a:r>
              <a:rPr lang="en-US" sz="1600" b="1" dirty="0">
                <a:solidFill>
                  <a:schemeClr val="accent1">
                    <a:lumMod val="75000"/>
                  </a:schemeClr>
                </a:solidFill>
              </a:rPr>
              <a:t>Source:  </a:t>
            </a:r>
            <a:r>
              <a:rPr lang="en-US" sz="1600" b="1" u="sng" dirty="0">
                <a:solidFill>
                  <a:schemeClr val="accent1">
                    <a:lumMod val="75000"/>
                  </a:schemeClr>
                </a:solidFill>
                <a:hlinkClick r:id="rId3">
                  <a:extLst>
                    <a:ext uri="{A12FA001-AC4F-418D-AE19-62706E023703}">
                      <ahyp:hlinkClr xmlns:ahyp="http://schemas.microsoft.com/office/drawing/2018/hyperlinkcolor" val="tx"/>
                    </a:ext>
                  </a:extLst>
                </a:hlinkClick>
              </a:rPr>
              <a:t>https://www.bakermckenzie.com/en/insight/publications/2020/03/employer-and-visitor-screenings-a-privacy</a:t>
            </a:r>
            <a:r>
              <a:rPr lang="en-US" sz="1600" b="1" dirty="0">
                <a:solidFill>
                  <a:schemeClr val="accent1">
                    <a:lumMod val="75000"/>
                  </a:schemeClr>
                </a:solidFill>
              </a:rPr>
              <a:t>, </a:t>
            </a:r>
            <a:r>
              <a:rPr lang="en-US" sz="1600" b="1" u="sng" dirty="0">
                <a:solidFill>
                  <a:schemeClr val="accent1">
                    <a:lumMod val="75000"/>
                  </a:schemeClr>
                </a:solidFill>
                <a:hlinkClick r:id="rId4">
                  <a:extLst>
                    <a:ext uri="{A12FA001-AC4F-418D-AE19-62706E023703}">
                      <ahyp:hlinkClr xmlns:ahyp="http://schemas.microsoft.com/office/drawing/2018/hyperlinkcolor" val="tx"/>
                    </a:ext>
                  </a:extLst>
                </a:hlinkClick>
              </a:rPr>
              <a:t>https://www.bytebacklaw.com/2020/04/u-s-privacy-law-implications-with-the-use-of-no-contact-temperature-taking-devices/</a:t>
            </a:r>
            <a:endParaRPr lang="en-US" sz="1600" b="1" dirty="0">
              <a:solidFill>
                <a:schemeClr val="accent1">
                  <a:lumMod val="75000"/>
                </a:schemeClr>
              </a:solidFill>
            </a:endParaRPr>
          </a:p>
        </p:txBody>
      </p:sp>
      <p:sp>
        <p:nvSpPr>
          <p:cNvPr id="4" name="Slide Number Placeholder 3">
            <a:extLst>
              <a:ext uri="{FF2B5EF4-FFF2-40B4-BE49-F238E27FC236}">
                <a16:creationId xmlns:a16="http://schemas.microsoft.com/office/drawing/2014/main" id="{BF19DBFD-4545-4274-A29E-4D17A9D4191B}"/>
              </a:ext>
            </a:extLst>
          </p:cNvPr>
          <p:cNvSpPr>
            <a:spLocks noGrp="1"/>
          </p:cNvSpPr>
          <p:nvPr>
            <p:ph type="sldNum" sz="quarter" idx="12"/>
          </p:nvPr>
        </p:nvSpPr>
        <p:spPr/>
        <p:txBody>
          <a:bodyPr/>
          <a:lstStyle/>
          <a:p>
            <a:fld id="{71766878-3199-4EAB-94E7-2D6D11070E14}" type="slidenum">
              <a:rPr lang="en-US" smtClean="0"/>
              <a:t>14</a:t>
            </a:fld>
            <a:endParaRPr lang="en-US" dirty="0"/>
          </a:p>
        </p:txBody>
      </p:sp>
    </p:spTree>
    <p:extLst>
      <p:ext uri="{BB962C8B-B14F-4D97-AF65-F5344CB8AC3E}">
        <p14:creationId xmlns:p14="http://schemas.microsoft.com/office/powerpoint/2010/main" val="379649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CF9AA-E5C0-43C3-8FBA-1DE9AEE9CB00}"/>
              </a:ext>
            </a:extLst>
          </p:cNvPr>
          <p:cNvSpPr>
            <a:spLocks noGrp="1"/>
          </p:cNvSpPr>
          <p:nvPr>
            <p:ph type="title"/>
          </p:nvPr>
        </p:nvSpPr>
        <p:spPr/>
        <p:txBody>
          <a:bodyPr>
            <a:normAutofit/>
          </a:bodyPr>
          <a:lstStyle/>
          <a:p>
            <a:r>
              <a:rPr lang="en-US" sz="3600" dirty="0"/>
              <a:t>Covid-19 and security:</a:t>
            </a:r>
            <a:br>
              <a:rPr lang="en-US" sz="3600" dirty="0"/>
            </a:br>
            <a:r>
              <a:rPr lang="en-US" sz="3600" dirty="0"/>
              <a:t>working from home</a:t>
            </a:r>
          </a:p>
        </p:txBody>
      </p:sp>
      <p:sp>
        <p:nvSpPr>
          <p:cNvPr id="3" name="Content Placeholder 2">
            <a:extLst>
              <a:ext uri="{FF2B5EF4-FFF2-40B4-BE49-F238E27FC236}">
                <a16:creationId xmlns:a16="http://schemas.microsoft.com/office/drawing/2014/main" id="{572953AF-8D1A-4DB5-8DCA-A683F2F28994}"/>
              </a:ext>
            </a:extLst>
          </p:cNvPr>
          <p:cNvSpPr>
            <a:spLocks noGrp="1"/>
          </p:cNvSpPr>
          <p:nvPr>
            <p:ph idx="1"/>
          </p:nvPr>
        </p:nvSpPr>
        <p:spPr/>
        <p:txBody>
          <a:bodyPr>
            <a:normAutofit/>
          </a:bodyPr>
          <a:lstStyle/>
          <a:p>
            <a:r>
              <a:rPr lang="en-US" sz="2800" b="1" dirty="0">
                <a:solidFill>
                  <a:schemeClr val="tx2"/>
                </a:solidFill>
              </a:rPr>
              <a:t>Department of Homeland Security Cybersecurity and Infrastructure Security Agency (CISA) issued an Alert encouraging employers to use VPNs for teleworking employees.</a:t>
            </a:r>
          </a:p>
          <a:p>
            <a:endParaRPr lang="en-US" sz="2800" b="1" dirty="0"/>
          </a:p>
          <a:p>
            <a:endParaRPr lang="en-US" sz="2800" b="1" dirty="0"/>
          </a:p>
          <a:p>
            <a:endParaRPr lang="en-US" sz="2800" b="1" dirty="0"/>
          </a:p>
          <a:p>
            <a:pPr marL="0" indent="0">
              <a:buNone/>
            </a:pPr>
            <a:r>
              <a:rPr lang="en-US" sz="1900" dirty="0">
                <a:hlinkClick r:id="rId2"/>
              </a:rPr>
              <a:t>https://www.us-cert.gov/ncas/alerts/aa20-073a</a:t>
            </a:r>
            <a:r>
              <a:rPr lang="en-US" sz="1900" dirty="0"/>
              <a:t> </a:t>
            </a:r>
          </a:p>
        </p:txBody>
      </p:sp>
      <p:sp>
        <p:nvSpPr>
          <p:cNvPr id="4" name="Slide Number Placeholder 3">
            <a:extLst>
              <a:ext uri="{FF2B5EF4-FFF2-40B4-BE49-F238E27FC236}">
                <a16:creationId xmlns:a16="http://schemas.microsoft.com/office/drawing/2014/main" id="{3A903214-4F36-4AC7-B69D-D9D9982C9A68}"/>
              </a:ext>
            </a:extLst>
          </p:cNvPr>
          <p:cNvSpPr>
            <a:spLocks noGrp="1"/>
          </p:cNvSpPr>
          <p:nvPr>
            <p:ph type="sldNum" sz="quarter" idx="12"/>
          </p:nvPr>
        </p:nvSpPr>
        <p:spPr/>
        <p:txBody>
          <a:bodyPr/>
          <a:lstStyle/>
          <a:p>
            <a:fld id="{71766878-3199-4EAB-94E7-2D6D11070E14}" type="slidenum">
              <a:rPr lang="en-US" smtClean="0"/>
              <a:t>15</a:t>
            </a:fld>
            <a:endParaRPr lang="en-US" dirty="0"/>
          </a:p>
        </p:txBody>
      </p:sp>
    </p:spTree>
    <p:extLst>
      <p:ext uri="{BB962C8B-B14F-4D97-AF65-F5344CB8AC3E}">
        <p14:creationId xmlns:p14="http://schemas.microsoft.com/office/powerpoint/2010/main" val="1076856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0089A-DB66-411E-A539-0B9005CD5DBD}"/>
              </a:ext>
            </a:extLst>
          </p:cNvPr>
          <p:cNvSpPr>
            <a:spLocks noGrp="1"/>
          </p:cNvSpPr>
          <p:nvPr>
            <p:ph type="title"/>
          </p:nvPr>
        </p:nvSpPr>
        <p:spPr/>
        <p:txBody>
          <a:bodyPr>
            <a:normAutofit/>
          </a:bodyPr>
          <a:lstStyle/>
          <a:p>
            <a:r>
              <a:rPr lang="en-US" sz="3600" dirty="0"/>
              <a:t>Covid-19 and cyber scams</a:t>
            </a:r>
          </a:p>
        </p:txBody>
      </p:sp>
      <p:sp>
        <p:nvSpPr>
          <p:cNvPr id="3" name="Content Placeholder 2">
            <a:extLst>
              <a:ext uri="{FF2B5EF4-FFF2-40B4-BE49-F238E27FC236}">
                <a16:creationId xmlns:a16="http://schemas.microsoft.com/office/drawing/2014/main" id="{E77E6F09-D3EA-40CE-9F2D-901EB9889EB3}"/>
              </a:ext>
            </a:extLst>
          </p:cNvPr>
          <p:cNvSpPr>
            <a:spLocks noGrp="1"/>
          </p:cNvSpPr>
          <p:nvPr>
            <p:ph idx="1"/>
          </p:nvPr>
        </p:nvSpPr>
        <p:spPr>
          <a:xfrm>
            <a:off x="1251678" y="1497497"/>
            <a:ext cx="10178322" cy="5094372"/>
          </a:xfrm>
        </p:spPr>
        <p:txBody>
          <a:bodyPr>
            <a:normAutofit/>
          </a:bodyPr>
          <a:lstStyle/>
          <a:p>
            <a:pPr marL="0" indent="0">
              <a:buNone/>
            </a:pPr>
            <a:r>
              <a:rPr lang="en-US" sz="2400" b="1" dirty="0">
                <a:solidFill>
                  <a:schemeClr val="tx2"/>
                </a:solidFill>
              </a:rPr>
              <a:t>*</a:t>
            </a:r>
            <a:r>
              <a:rPr lang="en-US" sz="2800" b="1" dirty="0">
                <a:solidFill>
                  <a:schemeClr val="tx2"/>
                </a:solidFill>
              </a:rPr>
              <a:t>COVID-19 is an opportunity for hackers – attacks have skyrocketed*</a:t>
            </a:r>
          </a:p>
          <a:p>
            <a:pPr marL="0" indent="0">
              <a:buNone/>
            </a:pPr>
            <a:r>
              <a:rPr lang="en-US" sz="2800" b="1" dirty="0">
                <a:solidFill>
                  <a:schemeClr val="tx2"/>
                </a:solidFill>
              </a:rPr>
              <a:t>Where to look for guidance:</a:t>
            </a:r>
          </a:p>
          <a:p>
            <a:r>
              <a:rPr lang="en-US" sz="2800" b="1" dirty="0">
                <a:solidFill>
                  <a:schemeClr val="tx2"/>
                </a:solidFill>
              </a:rPr>
              <a:t>Department of Homeland Security Cybersecurity and Infrastructure Security Agency (CISA)  </a:t>
            </a:r>
          </a:p>
          <a:p>
            <a:r>
              <a:rPr lang="en-US" sz="2800" b="1" dirty="0">
                <a:solidFill>
                  <a:schemeClr val="tx2"/>
                </a:solidFill>
              </a:rPr>
              <a:t>The FBI</a:t>
            </a:r>
          </a:p>
          <a:p>
            <a:r>
              <a:rPr lang="en-US" sz="2800" b="1" dirty="0">
                <a:solidFill>
                  <a:schemeClr val="tx2"/>
                </a:solidFill>
              </a:rPr>
              <a:t>DOJ</a:t>
            </a:r>
          </a:p>
          <a:p>
            <a:r>
              <a:rPr lang="en-US" sz="2800" b="1" dirty="0">
                <a:solidFill>
                  <a:schemeClr val="tx2"/>
                </a:solidFill>
              </a:rPr>
              <a:t>OCR</a:t>
            </a:r>
          </a:p>
          <a:p>
            <a:r>
              <a:rPr lang="en-US" sz="2800" b="1" dirty="0">
                <a:solidFill>
                  <a:schemeClr val="tx2"/>
                </a:solidFill>
              </a:rPr>
              <a:t>OIG</a:t>
            </a:r>
            <a:endParaRPr lang="en-US" dirty="0"/>
          </a:p>
        </p:txBody>
      </p:sp>
      <p:sp>
        <p:nvSpPr>
          <p:cNvPr id="4" name="Slide Number Placeholder 3">
            <a:extLst>
              <a:ext uri="{FF2B5EF4-FFF2-40B4-BE49-F238E27FC236}">
                <a16:creationId xmlns:a16="http://schemas.microsoft.com/office/drawing/2014/main" id="{00E6BD5F-3AD5-4426-B9F5-55E9A59724C3}"/>
              </a:ext>
            </a:extLst>
          </p:cNvPr>
          <p:cNvSpPr>
            <a:spLocks noGrp="1"/>
          </p:cNvSpPr>
          <p:nvPr>
            <p:ph type="sldNum" sz="quarter" idx="12"/>
          </p:nvPr>
        </p:nvSpPr>
        <p:spPr/>
        <p:txBody>
          <a:bodyPr/>
          <a:lstStyle/>
          <a:p>
            <a:fld id="{71766878-3199-4EAB-94E7-2D6D11070E14}" type="slidenum">
              <a:rPr lang="en-US" smtClean="0"/>
              <a:t>16</a:t>
            </a:fld>
            <a:endParaRPr lang="en-US" dirty="0"/>
          </a:p>
        </p:txBody>
      </p:sp>
    </p:spTree>
    <p:extLst>
      <p:ext uri="{BB962C8B-B14F-4D97-AF65-F5344CB8AC3E}">
        <p14:creationId xmlns:p14="http://schemas.microsoft.com/office/powerpoint/2010/main" val="4255535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0089A-DB66-411E-A539-0B9005CD5DBD}"/>
              </a:ext>
            </a:extLst>
          </p:cNvPr>
          <p:cNvSpPr>
            <a:spLocks noGrp="1"/>
          </p:cNvSpPr>
          <p:nvPr>
            <p:ph type="title"/>
          </p:nvPr>
        </p:nvSpPr>
        <p:spPr/>
        <p:txBody>
          <a:bodyPr>
            <a:normAutofit/>
          </a:bodyPr>
          <a:lstStyle/>
          <a:p>
            <a:r>
              <a:rPr lang="en-US" sz="3600" dirty="0"/>
              <a:t>Covid-19 and cyber scams</a:t>
            </a:r>
          </a:p>
        </p:txBody>
      </p:sp>
      <p:sp>
        <p:nvSpPr>
          <p:cNvPr id="3" name="Content Placeholder 2">
            <a:extLst>
              <a:ext uri="{FF2B5EF4-FFF2-40B4-BE49-F238E27FC236}">
                <a16:creationId xmlns:a16="http://schemas.microsoft.com/office/drawing/2014/main" id="{E77E6F09-D3EA-40CE-9F2D-901EB9889EB3}"/>
              </a:ext>
            </a:extLst>
          </p:cNvPr>
          <p:cNvSpPr>
            <a:spLocks noGrp="1"/>
          </p:cNvSpPr>
          <p:nvPr>
            <p:ph idx="1"/>
          </p:nvPr>
        </p:nvSpPr>
        <p:spPr>
          <a:xfrm>
            <a:off x="1251678" y="1497497"/>
            <a:ext cx="6637680" cy="4878182"/>
          </a:xfrm>
        </p:spPr>
        <p:txBody>
          <a:bodyPr>
            <a:normAutofit fontScale="85000" lnSpcReduction="10000"/>
          </a:bodyPr>
          <a:lstStyle/>
          <a:p>
            <a:pPr marL="0" indent="0">
              <a:buNone/>
            </a:pPr>
            <a:r>
              <a:rPr lang="en-US" sz="3800" b="1" dirty="0">
                <a:solidFill>
                  <a:schemeClr val="tx2"/>
                </a:solidFill>
              </a:rPr>
              <a:t>Other scams &amp; risks: </a:t>
            </a:r>
          </a:p>
          <a:p>
            <a:r>
              <a:rPr lang="en-US" sz="2800" b="1" dirty="0">
                <a:solidFill>
                  <a:schemeClr val="tx2"/>
                </a:solidFill>
              </a:rPr>
              <a:t>PPE scams – phony seller wants payment up front (business email compromise attacks)</a:t>
            </a:r>
          </a:p>
          <a:p>
            <a:r>
              <a:rPr lang="en-US" sz="2800" b="1" dirty="0">
                <a:solidFill>
                  <a:schemeClr val="tx2"/>
                </a:solidFill>
              </a:rPr>
              <a:t>Phishing and malware disguised as COVID-19 updates or offers</a:t>
            </a:r>
          </a:p>
          <a:p>
            <a:r>
              <a:rPr lang="en-US" sz="2800" b="1" dirty="0">
                <a:solidFill>
                  <a:schemeClr val="tx2"/>
                </a:solidFill>
              </a:rPr>
              <a:t>Free meals and coupons in response to COVID-19</a:t>
            </a:r>
          </a:p>
          <a:p>
            <a:r>
              <a:rPr lang="en-US" sz="2800" b="1" dirty="0">
                <a:solidFill>
                  <a:schemeClr val="tx2"/>
                </a:solidFill>
              </a:rPr>
              <a:t>Emails impersonating the WHO</a:t>
            </a:r>
          </a:p>
          <a:p>
            <a:r>
              <a:rPr lang="en-US" sz="2800" b="1" dirty="0">
                <a:solidFill>
                  <a:schemeClr val="tx2"/>
                </a:solidFill>
              </a:rPr>
              <a:t>Emails luring users working from home</a:t>
            </a:r>
          </a:p>
          <a:p>
            <a:r>
              <a:rPr lang="en-US" sz="2800" b="1" dirty="0">
                <a:solidFill>
                  <a:schemeClr val="tx2"/>
                </a:solidFill>
              </a:rPr>
              <a:t>Phony websites about charitable donations, stimulus payments, etc.</a:t>
            </a:r>
            <a:br>
              <a:rPr lang="en-US" sz="2800" b="1" dirty="0">
                <a:solidFill>
                  <a:schemeClr val="tx2"/>
                </a:solidFill>
              </a:rPr>
            </a:br>
            <a:endParaRPr lang="en-US" sz="2800" b="1" dirty="0">
              <a:solidFill>
                <a:schemeClr val="tx2"/>
              </a:solidFill>
            </a:endParaRPr>
          </a:p>
        </p:txBody>
      </p:sp>
      <p:sp>
        <p:nvSpPr>
          <p:cNvPr id="4" name="Slide Number Placeholder 3">
            <a:extLst>
              <a:ext uri="{FF2B5EF4-FFF2-40B4-BE49-F238E27FC236}">
                <a16:creationId xmlns:a16="http://schemas.microsoft.com/office/drawing/2014/main" id="{00E6BD5F-3AD5-4426-B9F5-55E9A59724C3}"/>
              </a:ext>
            </a:extLst>
          </p:cNvPr>
          <p:cNvSpPr>
            <a:spLocks noGrp="1"/>
          </p:cNvSpPr>
          <p:nvPr>
            <p:ph type="sldNum" sz="quarter" idx="12"/>
          </p:nvPr>
        </p:nvSpPr>
        <p:spPr/>
        <p:txBody>
          <a:bodyPr/>
          <a:lstStyle/>
          <a:p>
            <a:fld id="{71766878-3199-4EAB-94E7-2D6D11070E14}" type="slidenum">
              <a:rPr lang="en-US" smtClean="0"/>
              <a:t>17</a:t>
            </a:fld>
            <a:endParaRPr lang="en-US" dirty="0"/>
          </a:p>
        </p:txBody>
      </p:sp>
      <p:pic>
        <p:nvPicPr>
          <p:cNvPr id="5" name="Picture 4">
            <a:extLst>
              <a:ext uri="{FF2B5EF4-FFF2-40B4-BE49-F238E27FC236}">
                <a16:creationId xmlns:a16="http://schemas.microsoft.com/office/drawing/2014/main" id="{A3D83050-6A82-428C-AB73-6901FA485ABA}"/>
              </a:ext>
            </a:extLst>
          </p:cNvPr>
          <p:cNvPicPr>
            <a:picLocks noChangeAspect="1"/>
          </p:cNvPicPr>
          <p:nvPr/>
        </p:nvPicPr>
        <p:blipFill>
          <a:blip r:embed="rId3"/>
          <a:stretch>
            <a:fillRect/>
          </a:stretch>
        </p:blipFill>
        <p:spPr>
          <a:xfrm>
            <a:off x="8131940" y="2695611"/>
            <a:ext cx="3457548" cy="2481953"/>
          </a:xfrm>
          <a:prstGeom prst="rect">
            <a:avLst/>
          </a:prstGeom>
        </p:spPr>
      </p:pic>
    </p:spTree>
    <p:extLst>
      <p:ext uri="{BB962C8B-B14F-4D97-AF65-F5344CB8AC3E}">
        <p14:creationId xmlns:p14="http://schemas.microsoft.com/office/powerpoint/2010/main" val="19487018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59E18-2212-4C61-B3AE-FF8C5E6B62FE}"/>
              </a:ext>
            </a:extLst>
          </p:cNvPr>
          <p:cNvSpPr>
            <a:spLocks noGrp="1"/>
          </p:cNvSpPr>
          <p:nvPr>
            <p:ph type="title"/>
          </p:nvPr>
        </p:nvSpPr>
        <p:spPr/>
        <p:txBody>
          <a:bodyPr>
            <a:noAutofit/>
          </a:bodyPr>
          <a:lstStyle/>
          <a:p>
            <a:r>
              <a:rPr lang="en-US" sz="3600" dirty="0"/>
              <a:t>Fbi warns about fraud risks in social media trends</a:t>
            </a:r>
          </a:p>
        </p:txBody>
      </p:sp>
      <p:sp>
        <p:nvSpPr>
          <p:cNvPr id="3" name="Content Placeholder 2">
            <a:extLst>
              <a:ext uri="{FF2B5EF4-FFF2-40B4-BE49-F238E27FC236}">
                <a16:creationId xmlns:a16="http://schemas.microsoft.com/office/drawing/2014/main" id="{FD2D3ED3-B186-4994-BEA2-9CE024011C9B}"/>
              </a:ext>
            </a:extLst>
          </p:cNvPr>
          <p:cNvSpPr>
            <a:spLocks noGrp="1"/>
          </p:cNvSpPr>
          <p:nvPr>
            <p:ph idx="1"/>
          </p:nvPr>
        </p:nvSpPr>
        <p:spPr>
          <a:xfrm>
            <a:off x="1251678" y="1632204"/>
            <a:ext cx="10178322" cy="4973312"/>
          </a:xfrm>
        </p:spPr>
        <p:txBody>
          <a:bodyPr>
            <a:normAutofit lnSpcReduction="10000"/>
          </a:bodyPr>
          <a:lstStyle/>
          <a:p>
            <a:r>
              <a:rPr lang="en-US" sz="2800" b="1" dirty="0">
                <a:solidFill>
                  <a:schemeClr val="tx2"/>
                </a:solidFill>
              </a:rPr>
              <a:t>The high school photo trend prompts users to post their high school photo in support of the class of 2020, which is unable to attend their graduations. Hackers can gain valuable information from these posts, such as your name of high school, high school mascot, and year of graduation – information that often corresponds to financial security questions and can be used to gain access to accounts. Nursing homes might want to warn their residents about the risks of these and other social media trends. </a:t>
            </a:r>
          </a:p>
          <a:p>
            <a:pPr marL="0" indent="0">
              <a:buNone/>
            </a:pPr>
            <a:endParaRPr lang="en-US" sz="2800" b="1" u="sng" dirty="0">
              <a:solidFill>
                <a:schemeClr val="tx2"/>
              </a:solidFill>
              <a:hlinkClick r:id="rId2">
                <a:extLst>
                  <a:ext uri="{A12FA001-AC4F-418D-AE19-62706E023703}">
                    <ahyp:hlinkClr xmlns:ahyp="http://schemas.microsoft.com/office/drawing/2018/hyperlinkcolor" val="tx"/>
                  </a:ext>
                </a:extLst>
              </a:hlinkClick>
            </a:endParaRPr>
          </a:p>
          <a:p>
            <a:pPr marL="0" indent="0">
              <a:buNone/>
            </a:pPr>
            <a:r>
              <a:rPr lang="en-US" sz="1900" b="1" u="sng" dirty="0">
                <a:solidFill>
                  <a:schemeClr val="accent1">
                    <a:lumMod val="75000"/>
                  </a:schemeClr>
                </a:solidFill>
                <a:hlinkClick r:id="rId2">
                  <a:extLst>
                    <a:ext uri="{A12FA001-AC4F-418D-AE19-62706E023703}">
                      <ahyp:hlinkClr xmlns:ahyp="http://schemas.microsoft.com/office/drawing/2018/hyperlinkcolor" val="tx"/>
                    </a:ext>
                  </a:extLst>
                </a:hlinkClick>
              </a:rPr>
              <a:t>https://www.fbi.gov/contact-us/field-offices/sanfrancisco/news/press-releases/fbi-warns-popular-social-media-trends-can-lead-to-fraud</a:t>
            </a:r>
            <a:endParaRPr lang="en-US" sz="1900" b="1" dirty="0">
              <a:solidFill>
                <a:schemeClr val="accent1">
                  <a:lumMod val="75000"/>
                </a:schemeClr>
              </a:solidFill>
            </a:endParaRPr>
          </a:p>
        </p:txBody>
      </p:sp>
      <p:sp>
        <p:nvSpPr>
          <p:cNvPr id="4" name="Slide Number Placeholder 3">
            <a:extLst>
              <a:ext uri="{FF2B5EF4-FFF2-40B4-BE49-F238E27FC236}">
                <a16:creationId xmlns:a16="http://schemas.microsoft.com/office/drawing/2014/main" id="{AE2DF3DE-97DD-4F21-9A98-A4E9AD980825}"/>
              </a:ext>
            </a:extLst>
          </p:cNvPr>
          <p:cNvSpPr>
            <a:spLocks noGrp="1"/>
          </p:cNvSpPr>
          <p:nvPr>
            <p:ph type="sldNum" sz="quarter" idx="12"/>
          </p:nvPr>
        </p:nvSpPr>
        <p:spPr/>
        <p:txBody>
          <a:bodyPr/>
          <a:lstStyle/>
          <a:p>
            <a:fld id="{71766878-3199-4EAB-94E7-2D6D11070E14}" type="slidenum">
              <a:rPr lang="en-US" smtClean="0"/>
              <a:t>18</a:t>
            </a:fld>
            <a:endParaRPr lang="en-US" dirty="0"/>
          </a:p>
        </p:txBody>
      </p:sp>
    </p:spTree>
    <p:extLst>
      <p:ext uri="{BB962C8B-B14F-4D97-AF65-F5344CB8AC3E}">
        <p14:creationId xmlns:p14="http://schemas.microsoft.com/office/powerpoint/2010/main" val="3729988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F17EC-34FE-46F0-B4B4-ED58B83760CC}"/>
              </a:ext>
            </a:extLst>
          </p:cNvPr>
          <p:cNvSpPr>
            <a:spLocks noGrp="1"/>
          </p:cNvSpPr>
          <p:nvPr>
            <p:ph type="title"/>
          </p:nvPr>
        </p:nvSpPr>
        <p:spPr/>
        <p:txBody>
          <a:bodyPr>
            <a:normAutofit/>
          </a:bodyPr>
          <a:lstStyle/>
          <a:p>
            <a:r>
              <a:rPr lang="en-US" sz="3600" dirty="0"/>
              <a:t>Oig covid-19 Fraud alert</a:t>
            </a:r>
          </a:p>
        </p:txBody>
      </p:sp>
      <p:sp>
        <p:nvSpPr>
          <p:cNvPr id="3" name="Content Placeholder 2">
            <a:extLst>
              <a:ext uri="{FF2B5EF4-FFF2-40B4-BE49-F238E27FC236}">
                <a16:creationId xmlns:a16="http://schemas.microsoft.com/office/drawing/2014/main" id="{D7FC3CF7-D3A5-462C-9579-BDC1C8C84316}"/>
              </a:ext>
            </a:extLst>
          </p:cNvPr>
          <p:cNvSpPr>
            <a:spLocks noGrp="1"/>
          </p:cNvSpPr>
          <p:nvPr>
            <p:ph idx="1"/>
          </p:nvPr>
        </p:nvSpPr>
        <p:spPr>
          <a:xfrm>
            <a:off x="1251678" y="1338471"/>
            <a:ext cx="10178322" cy="5383004"/>
          </a:xfrm>
        </p:spPr>
        <p:txBody>
          <a:bodyPr>
            <a:normAutofit/>
          </a:bodyPr>
          <a:lstStyle/>
          <a:p>
            <a:r>
              <a:rPr lang="en-US" sz="2800" b="1" dirty="0">
                <a:solidFill>
                  <a:schemeClr val="tx2"/>
                </a:solidFill>
              </a:rPr>
              <a:t>The OIG published a COVID-19 fraud alert warning that “scammers are offering COVID-19 tests to Medicare beneficiaries in exchange for personal details, including Medicare information.” These individuals then use Medicare beneficiary information to commit identity theft and healthcare fraud. </a:t>
            </a:r>
          </a:p>
          <a:p>
            <a:r>
              <a:rPr lang="en-US" sz="2800" b="1" dirty="0">
                <a:solidFill>
                  <a:schemeClr val="tx2"/>
                </a:solidFill>
              </a:rPr>
              <a:t>Medicare beneficiaries should be careful of unsolicited phone calls or in-person inquiries about COVID-19 tests, as well as social media solicitations. </a:t>
            </a:r>
          </a:p>
          <a:p>
            <a:pPr marL="0" indent="0">
              <a:buNone/>
            </a:pPr>
            <a:endParaRPr lang="en-US" b="1" u="sng" dirty="0">
              <a:solidFill>
                <a:schemeClr val="accent1">
                  <a:lumMod val="75000"/>
                </a:schemeClr>
              </a:solidFill>
              <a:hlinkClick r:id="rId3">
                <a:extLst>
                  <a:ext uri="{A12FA001-AC4F-418D-AE19-62706E023703}">
                    <ahyp:hlinkClr xmlns:ahyp="http://schemas.microsoft.com/office/drawing/2018/hyperlinkcolor" val="tx"/>
                  </a:ext>
                </a:extLst>
              </a:hlinkClick>
            </a:endParaRPr>
          </a:p>
          <a:p>
            <a:pPr marL="0" indent="0">
              <a:buNone/>
            </a:pPr>
            <a:r>
              <a:rPr lang="en-US" sz="1900" b="1" u="sng" dirty="0">
                <a:solidFill>
                  <a:schemeClr val="accent1">
                    <a:lumMod val="75000"/>
                  </a:schemeClr>
                </a:solidFill>
                <a:hlinkClick r:id="rId3">
                  <a:extLst>
                    <a:ext uri="{A12FA001-AC4F-418D-AE19-62706E023703}">
                      <ahyp:hlinkClr xmlns:ahyp="http://schemas.microsoft.com/office/drawing/2018/hyperlinkcolor" val="tx"/>
                    </a:ext>
                  </a:extLst>
                </a:hlinkClick>
              </a:rPr>
              <a:t>https://oig.hhs.gov/coronavirus/fraud-alert-covid19.asp?utm_source=web&amp;utm_medium=web&amp;utm_campaign=covid19-fraud-alert</a:t>
            </a:r>
            <a:endParaRPr lang="en-US" sz="1900" b="1" dirty="0">
              <a:solidFill>
                <a:schemeClr val="accent1">
                  <a:lumMod val="75000"/>
                </a:schemeClr>
              </a:solidFill>
            </a:endParaRPr>
          </a:p>
        </p:txBody>
      </p:sp>
      <p:sp>
        <p:nvSpPr>
          <p:cNvPr id="4" name="Slide Number Placeholder 3">
            <a:extLst>
              <a:ext uri="{FF2B5EF4-FFF2-40B4-BE49-F238E27FC236}">
                <a16:creationId xmlns:a16="http://schemas.microsoft.com/office/drawing/2014/main" id="{1B1114F3-F825-415D-981E-34E2183BA256}"/>
              </a:ext>
            </a:extLst>
          </p:cNvPr>
          <p:cNvSpPr>
            <a:spLocks noGrp="1"/>
          </p:cNvSpPr>
          <p:nvPr>
            <p:ph type="sldNum" sz="quarter" idx="12"/>
          </p:nvPr>
        </p:nvSpPr>
        <p:spPr/>
        <p:txBody>
          <a:bodyPr/>
          <a:lstStyle/>
          <a:p>
            <a:fld id="{71766878-3199-4EAB-94E7-2D6D11070E14}" type="slidenum">
              <a:rPr lang="en-US" smtClean="0"/>
              <a:t>19</a:t>
            </a:fld>
            <a:endParaRPr lang="en-US" dirty="0"/>
          </a:p>
        </p:txBody>
      </p:sp>
    </p:spTree>
    <p:extLst>
      <p:ext uri="{BB962C8B-B14F-4D97-AF65-F5344CB8AC3E}">
        <p14:creationId xmlns:p14="http://schemas.microsoft.com/office/powerpoint/2010/main" val="3584401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FACC0D-8633-47FD-A60F-D572A9DAB448}"/>
              </a:ext>
            </a:extLst>
          </p:cNvPr>
          <p:cNvSpPr>
            <a:spLocks noGrp="1"/>
          </p:cNvSpPr>
          <p:nvPr>
            <p:ph type="sldNum" sz="quarter" idx="12"/>
          </p:nvPr>
        </p:nvSpPr>
        <p:spPr/>
        <p:txBody>
          <a:bodyPr/>
          <a:lstStyle/>
          <a:p>
            <a:fld id="{71766878-3199-4EAB-94E7-2D6D11070E14}" type="slidenum">
              <a:rPr lang="en-US" smtClean="0"/>
              <a:t>2</a:t>
            </a:fld>
            <a:endParaRPr lang="en-US" dirty="0"/>
          </a:p>
        </p:txBody>
      </p:sp>
      <p:pic>
        <p:nvPicPr>
          <p:cNvPr id="4" name="Picture 3">
            <a:extLst>
              <a:ext uri="{FF2B5EF4-FFF2-40B4-BE49-F238E27FC236}">
                <a16:creationId xmlns:a16="http://schemas.microsoft.com/office/drawing/2014/main" id="{984963BC-1860-48D3-9F6C-1E3CE56351E0}"/>
              </a:ext>
            </a:extLst>
          </p:cNvPr>
          <p:cNvPicPr>
            <a:picLocks noChangeAspect="1"/>
          </p:cNvPicPr>
          <p:nvPr/>
        </p:nvPicPr>
        <p:blipFill>
          <a:blip r:embed="rId2"/>
          <a:stretch>
            <a:fillRect/>
          </a:stretch>
        </p:blipFill>
        <p:spPr>
          <a:xfrm>
            <a:off x="3191023" y="565726"/>
            <a:ext cx="5809953" cy="5809953"/>
          </a:xfrm>
          <a:prstGeom prst="rect">
            <a:avLst/>
          </a:prstGeom>
        </p:spPr>
      </p:pic>
    </p:spTree>
    <p:extLst>
      <p:ext uri="{BB962C8B-B14F-4D97-AF65-F5344CB8AC3E}">
        <p14:creationId xmlns:p14="http://schemas.microsoft.com/office/powerpoint/2010/main" val="4059000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CCA7F-A8C2-4373-8C37-E53E19EF3706}"/>
              </a:ext>
            </a:extLst>
          </p:cNvPr>
          <p:cNvSpPr>
            <a:spLocks noGrp="1"/>
          </p:cNvSpPr>
          <p:nvPr>
            <p:ph type="title"/>
          </p:nvPr>
        </p:nvSpPr>
        <p:spPr/>
        <p:txBody>
          <a:bodyPr>
            <a:normAutofit fontScale="90000"/>
          </a:bodyPr>
          <a:lstStyle/>
          <a:p>
            <a:r>
              <a:rPr lang="en-US" dirty="0"/>
              <a:t>Hipaa, social media, &amp; covid-19</a:t>
            </a:r>
          </a:p>
        </p:txBody>
      </p:sp>
      <p:sp>
        <p:nvSpPr>
          <p:cNvPr id="3" name="Text Placeholder 2">
            <a:extLst>
              <a:ext uri="{FF2B5EF4-FFF2-40B4-BE49-F238E27FC236}">
                <a16:creationId xmlns:a16="http://schemas.microsoft.com/office/drawing/2014/main" id="{283C7061-B710-4C0B-9B5D-DECC3EDE84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1A8E66-3F40-429E-83B2-66AD311D9E35}"/>
              </a:ext>
            </a:extLst>
          </p:cNvPr>
          <p:cNvSpPr>
            <a:spLocks noGrp="1"/>
          </p:cNvSpPr>
          <p:nvPr>
            <p:ph type="sldNum" sz="quarter" idx="12"/>
          </p:nvPr>
        </p:nvSpPr>
        <p:spPr/>
        <p:txBody>
          <a:bodyPr/>
          <a:lstStyle/>
          <a:p>
            <a:fld id="{71766878-3199-4EAB-94E7-2D6D11070E14}" type="slidenum">
              <a:rPr lang="en-US" smtClean="0"/>
              <a:pPr/>
              <a:t>20</a:t>
            </a:fld>
            <a:endParaRPr lang="en-US" dirty="0"/>
          </a:p>
        </p:txBody>
      </p:sp>
    </p:spTree>
    <p:extLst>
      <p:ext uri="{BB962C8B-B14F-4D97-AF65-F5344CB8AC3E}">
        <p14:creationId xmlns:p14="http://schemas.microsoft.com/office/powerpoint/2010/main" val="9062011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287834"/>
            <a:ext cx="10178323" cy="1492132"/>
          </a:xfrm>
        </p:spPr>
        <p:txBody>
          <a:bodyPr>
            <a:noAutofit/>
          </a:bodyPr>
          <a:lstStyle/>
          <a:p>
            <a:r>
              <a:rPr lang="en-US" sz="3600" dirty="0"/>
              <a:t>Window rendezvous</a:t>
            </a:r>
          </a:p>
        </p:txBody>
      </p:sp>
      <p:sp>
        <p:nvSpPr>
          <p:cNvPr id="3" name="Content Placeholder 2"/>
          <p:cNvSpPr>
            <a:spLocks noGrp="1"/>
          </p:cNvSpPr>
          <p:nvPr>
            <p:ph idx="1"/>
          </p:nvPr>
        </p:nvSpPr>
        <p:spPr>
          <a:xfrm>
            <a:off x="1365978" y="2730226"/>
            <a:ext cx="10191136" cy="2695193"/>
          </a:xfrm>
        </p:spPr>
        <p:txBody>
          <a:bodyPr>
            <a:noAutofit/>
          </a:bodyPr>
          <a:lstStyle/>
          <a:p>
            <a:pPr marL="0" indent="0">
              <a:buNone/>
            </a:pPr>
            <a:endParaRPr lang="en-US" sz="3600" b="1" dirty="0">
              <a:solidFill>
                <a:schemeClr val="tx2"/>
              </a:solidFill>
              <a:latin typeface="Calibri" panose="020F0502020204030204" pitchFamily="34" charset="0"/>
            </a:endParaRPr>
          </a:p>
          <a:p>
            <a:pPr marL="0" indent="0">
              <a:buNone/>
            </a:pPr>
            <a:endParaRPr lang="en-US" sz="2800" b="1" dirty="0">
              <a:solidFill>
                <a:schemeClr val="tx2"/>
              </a:solidFill>
              <a:latin typeface="Calibri" panose="020F0502020204030204" pitchFamily="34" charset="0"/>
            </a:endParaRPr>
          </a:p>
        </p:txBody>
      </p:sp>
      <p:sp>
        <p:nvSpPr>
          <p:cNvPr id="5" name="Slide Number Placeholder 4"/>
          <p:cNvSpPr>
            <a:spLocks noGrp="1"/>
          </p:cNvSpPr>
          <p:nvPr>
            <p:ph type="sldNum" sz="quarter" idx="12"/>
          </p:nvPr>
        </p:nvSpPr>
        <p:spPr/>
        <p:txBody>
          <a:bodyPr/>
          <a:lstStyle/>
          <a:p>
            <a:fld id="{4998BBD8-7488-41A7-AF42-5E17BA919BA4}" type="slidenum">
              <a:rPr lang="en-US" smtClean="0">
                <a:solidFill>
                  <a:prstClr val="black">
                    <a:lumMod val="65000"/>
                    <a:lumOff val="35000"/>
                  </a:prstClr>
                </a:solidFill>
              </a:rPr>
              <a:pPr/>
              <a:t>21</a:t>
            </a:fld>
            <a:endParaRPr lang="en-US" dirty="0">
              <a:solidFill>
                <a:prstClr val="black">
                  <a:lumMod val="65000"/>
                  <a:lumOff val="35000"/>
                </a:prstClr>
              </a:solidFill>
            </a:endParaRPr>
          </a:p>
        </p:txBody>
      </p:sp>
      <p:pic>
        <p:nvPicPr>
          <p:cNvPr id="8" name="Picture 7">
            <a:extLst>
              <a:ext uri="{FF2B5EF4-FFF2-40B4-BE49-F238E27FC236}">
                <a16:creationId xmlns:a16="http://schemas.microsoft.com/office/drawing/2014/main" id="{A82D26EC-A0AB-4BCA-8727-FA4102020245}"/>
              </a:ext>
            </a:extLst>
          </p:cNvPr>
          <p:cNvPicPr/>
          <p:nvPr/>
        </p:nvPicPr>
        <p:blipFill rotWithShape="1">
          <a:blip r:embed="rId3"/>
          <a:srcRect r="30443"/>
          <a:stretch/>
        </p:blipFill>
        <p:spPr>
          <a:xfrm>
            <a:off x="1165936" y="943248"/>
            <a:ext cx="7904912" cy="5432431"/>
          </a:xfrm>
          <a:prstGeom prst="rect">
            <a:avLst/>
          </a:prstGeom>
        </p:spPr>
      </p:pic>
    </p:spTree>
    <p:extLst>
      <p:ext uri="{BB962C8B-B14F-4D97-AF65-F5344CB8AC3E}">
        <p14:creationId xmlns:p14="http://schemas.microsoft.com/office/powerpoint/2010/main" val="2168286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287834"/>
            <a:ext cx="10178323" cy="1492132"/>
          </a:xfrm>
        </p:spPr>
        <p:txBody>
          <a:bodyPr>
            <a:noAutofit/>
          </a:bodyPr>
          <a:lstStyle/>
          <a:p>
            <a:r>
              <a:rPr lang="en-US" sz="3600" dirty="0"/>
              <a:t>Game night</a:t>
            </a:r>
          </a:p>
        </p:txBody>
      </p:sp>
      <p:sp>
        <p:nvSpPr>
          <p:cNvPr id="5" name="Slide Number Placeholder 4"/>
          <p:cNvSpPr>
            <a:spLocks noGrp="1"/>
          </p:cNvSpPr>
          <p:nvPr>
            <p:ph type="sldNum" sz="quarter" idx="12"/>
          </p:nvPr>
        </p:nvSpPr>
        <p:spPr/>
        <p:txBody>
          <a:bodyPr/>
          <a:lstStyle/>
          <a:p>
            <a:fld id="{4998BBD8-7488-41A7-AF42-5E17BA919BA4}" type="slidenum">
              <a:rPr lang="en-US" smtClean="0">
                <a:solidFill>
                  <a:prstClr val="black">
                    <a:lumMod val="65000"/>
                    <a:lumOff val="35000"/>
                  </a:prstClr>
                </a:solidFill>
              </a:rPr>
              <a:pPr/>
              <a:t>22</a:t>
            </a:fld>
            <a:endParaRPr lang="en-US" dirty="0">
              <a:solidFill>
                <a:prstClr val="black">
                  <a:lumMod val="65000"/>
                  <a:lumOff val="35000"/>
                </a:prstClr>
              </a:solidFill>
            </a:endParaRPr>
          </a:p>
        </p:txBody>
      </p:sp>
      <p:sp>
        <p:nvSpPr>
          <p:cNvPr id="6" name="Content Placeholder 2"/>
          <p:cNvSpPr txBox="1">
            <a:spLocks/>
          </p:cNvSpPr>
          <p:nvPr/>
        </p:nvSpPr>
        <p:spPr>
          <a:xfrm>
            <a:off x="1365978" y="4077824"/>
            <a:ext cx="9459863" cy="2695193"/>
          </a:xfrm>
          <a:prstGeom prst="rect">
            <a:avLst/>
          </a:prstGeom>
        </p:spPr>
        <p:txBody>
          <a:bodyPr vert="horz" lIns="91440" tIns="45720" rIns="91440" bIns="45720" rtlCol="0">
            <a:noAutofit/>
          </a:bodyPr>
          <a:lstStyle>
            <a:lvl1pPr marL="228600" indent="-228600" algn="l" defTabSz="6858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6858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6858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Font typeface="Arial" panose="020B0604020202020204" pitchFamily="34" charset="0"/>
              <a:buNone/>
            </a:pPr>
            <a:endParaRPr lang="en-US" sz="2800" b="1" dirty="0">
              <a:solidFill>
                <a:schemeClr val="tx2"/>
              </a:solidFill>
              <a:latin typeface="Calibri" panose="020F0502020204030204" pitchFamily="34" charset="0"/>
            </a:endParaRPr>
          </a:p>
        </p:txBody>
      </p:sp>
      <p:pic>
        <p:nvPicPr>
          <p:cNvPr id="3" name="Picture 2">
            <a:extLst>
              <a:ext uri="{FF2B5EF4-FFF2-40B4-BE49-F238E27FC236}">
                <a16:creationId xmlns:a16="http://schemas.microsoft.com/office/drawing/2014/main" id="{FC96756B-3918-4B38-9AA3-978BEE2240B1}"/>
              </a:ext>
            </a:extLst>
          </p:cNvPr>
          <p:cNvPicPr>
            <a:picLocks noChangeAspect="1"/>
          </p:cNvPicPr>
          <p:nvPr/>
        </p:nvPicPr>
        <p:blipFill>
          <a:blip r:embed="rId3"/>
          <a:stretch>
            <a:fillRect/>
          </a:stretch>
        </p:blipFill>
        <p:spPr>
          <a:xfrm>
            <a:off x="2628900" y="866775"/>
            <a:ext cx="6934200" cy="5124450"/>
          </a:xfrm>
          <a:prstGeom prst="rect">
            <a:avLst/>
          </a:prstGeom>
        </p:spPr>
      </p:pic>
    </p:spTree>
    <p:extLst>
      <p:ext uri="{BB962C8B-B14F-4D97-AF65-F5344CB8AC3E}">
        <p14:creationId xmlns:p14="http://schemas.microsoft.com/office/powerpoint/2010/main" val="34703739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A0E76-A0B7-497B-BE5B-55F883437DA2}"/>
              </a:ext>
            </a:extLst>
          </p:cNvPr>
          <p:cNvSpPr>
            <a:spLocks noGrp="1"/>
          </p:cNvSpPr>
          <p:nvPr>
            <p:ph type="title"/>
          </p:nvPr>
        </p:nvSpPr>
        <p:spPr/>
        <p:txBody>
          <a:bodyPr/>
          <a:lstStyle/>
          <a:p>
            <a:r>
              <a:rPr lang="en-US" dirty="0"/>
              <a:t>Tiktok turmoil</a:t>
            </a:r>
          </a:p>
        </p:txBody>
      </p:sp>
      <p:sp>
        <p:nvSpPr>
          <p:cNvPr id="4" name="Slide Number Placeholder 3">
            <a:extLst>
              <a:ext uri="{FF2B5EF4-FFF2-40B4-BE49-F238E27FC236}">
                <a16:creationId xmlns:a16="http://schemas.microsoft.com/office/drawing/2014/main" id="{77E5BE93-9E1B-4007-AF3B-CD111535D2D8}"/>
              </a:ext>
            </a:extLst>
          </p:cNvPr>
          <p:cNvSpPr>
            <a:spLocks noGrp="1"/>
          </p:cNvSpPr>
          <p:nvPr>
            <p:ph type="sldNum" sz="quarter" idx="12"/>
          </p:nvPr>
        </p:nvSpPr>
        <p:spPr/>
        <p:txBody>
          <a:bodyPr/>
          <a:lstStyle/>
          <a:p>
            <a:fld id="{71766878-3199-4EAB-94E7-2D6D11070E14}" type="slidenum">
              <a:rPr lang="en-US" smtClean="0"/>
              <a:t>23</a:t>
            </a:fld>
            <a:endParaRPr lang="en-US" dirty="0"/>
          </a:p>
        </p:txBody>
      </p:sp>
      <p:pic>
        <p:nvPicPr>
          <p:cNvPr id="9" name="Content Placeholder 8">
            <a:extLst>
              <a:ext uri="{FF2B5EF4-FFF2-40B4-BE49-F238E27FC236}">
                <a16:creationId xmlns:a16="http://schemas.microsoft.com/office/drawing/2014/main" id="{A3243396-80FE-4F40-A35F-DEE91B9DAE3A}"/>
              </a:ext>
            </a:extLst>
          </p:cNvPr>
          <p:cNvPicPr>
            <a:picLocks noGrp="1" noChangeAspect="1"/>
          </p:cNvPicPr>
          <p:nvPr>
            <p:ph idx="1"/>
          </p:nvPr>
        </p:nvPicPr>
        <p:blipFill>
          <a:blip r:embed="rId2"/>
          <a:stretch>
            <a:fillRect/>
          </a:stretch>
        </p:blipFill>
        <p:spPr>
          <a:xfrm>
            <a:off x="1671783" y="1192273"/>
            <a:ext cx="7370618" cy="4687827"/>
          </a:xfrm>
        </p:spPr>
      </p:pic>
    </p:spTree>
    <p:extLst>
      <p:ext uri="{BB962C8B-B14F-4D97-AF65-F5344CB8AC3E}">
        <p14:creationId xmlns:p14="http://schemas.microsoft.com/office/powerpoint/2010/main" val="2982002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FF7E8-6AD2-4722-9072-BF2213B27465}"/>
              </a:ext>
            </a:extLst>
          </p:cNvPr>
          <p:cNvSpPr>
            <a:spLocks noGrp="1"/>
          </p:cNvSpPr>
          <p:nvPr>
            <p:ph type="title"/>
          </p:nvPr>
        </p:nvSpPr>
        <p:spPr/>
        <p:txBody>
          <a:bodyPr>
            <a:normAutofit/>
          </a:bodyPr>
          <a:lstStyle/>
          <a:p>
            <a:r>
              <a:rPr lang="en-US" sz="3600" dirty="0"/>
              <a:t>Cms 16-33</a:t>
            </a:r>
          </a:p>
        </p:txBody>
      </p:sp>
      <p:sp>
        <p:nvSpPr>
          <p:cNvPr id="3" name="Content Placeholder 2">
            <a:extLst>
              <a:ext uri="{FF2B5EF4-FFF2-40B4-BE49-F238E27FC236}">
                <a16:creationId xmlns:a16="http://schemas.microsoft.com/office/drawing/2014/main" id="{223AFA07-E867-4902-9BD5-AFF0298B723B}"/>
              </a:ext>
            </a:extLst>
          </p:cNvPr>
          <p:cNvSpPr>
            <a:spLocks noGrp="1"/>
          </p:cNvSpPr>
          <p:nvPr>
            <p:ph idx="1"/>
          </p:nvPr>
        </p:nvSpPr>
        <p:spPr/>
        <p:txBody>
          <a:bodyPr>
            <a:normAutofit/>
          </a:bodyPr>
          <a:lstStyle/>
          <a:p>
            <a:r>
              <a:rPr lang="en-US" sz="2400" b="1" dirty="0">
                <a:solidFill>
                  <a:schemeClr val="tx2"/>
                </a:solidFill>
              </a:rPr>
              <a:t>Pictures or recordings that demean or humiliate nursing home residents are mental abuse.</a:t>
            </a:r>
          </a:p>
          <a:p>
            <a:pPr marL="0" indent="0">
              <a:buNone/>
            </a:pPr>
            <a:endParaRPr lang="en-US" sz="2400" b="1" dirty="0">
              <a:solidFill>
                <a:schemeClr val="tx2"/>
              </a:solidFill>
            </a:endParaRPr>
          </a:p>
          <a:p>
            <a:r>
              <a:rPr lang="en-US" sz="2400" b="1" dirty="0">
                <a:solidFill>
                  <a:schemeClr val="tx2"/>
                </a:solidFill>
              </a:rPr>
              <a:t>CMS Survey &amp; Certification Memo 16-33 NH, Protecting Resident Privacy and Prohibiting Mental Abuse Related to Photographs and Audio/Video Recordings by Nursing Home Staff, August 5, 2016, available at </a:t>
            </a:r>
          </a:p>
        </p:txBody>
      </p:sp>
      <p:sp>
        <p:nvSpPr>
          <p:cNvPr id="4" name="Slide Number Placeholder 3">
            <a:extLst>
              <a:ext uri="{FF2B5EF4-FFF2-40B4-BE49-F238E27FC236}">
                <a16:creationId xmlns:a16="http://schemas.microsoft.com/office/drawing/2014/main" id="{0ED8E2B2-9BC7-467D-B232-C157DD1115F6}"/>
              </a:ext>
            </a:extLst>
          </p:cNvPr>
          <p:cNvSpPr>
            <a:spLocks noGrp="1"/>
          </p:cNvSpPr>
          <p:nvPr>
            <p:ph type="sldNum" sz="quarter" idx="12"/>
          </p:nvPr>
        </p:nvSpPr>
        <p:spPr/>
        <p:txBody>
          <a:bodyPr/>
          <a:lstStyle/>
          <a:p>
            <a:fld id="{71766878-3199-4EAB-94E7-2D6D11070E14}" type="slidenum">
              <a:rPr lang="en-US" smtClean="0"/>
              <a:t>24</a:t>
            </a:fld>
            <a:endParaRPr lang="en-US" dirty="0"/>
          </a:p>
        </p:txBody>
      </p:sp>
      <p:sp>
        <p:nvSpPr>
          <p:cNvPr id="5" name="Rectangle 4">
            <a:extLst>
              <a:ext uri="{FF2B5EF4-FFF2-40B4-BE49-F238E27FC236}">
                <a16:creationId xmlns:a16="http://schemas.microsoft.com/office/drawing/2014/main" id="{778F452C-C6C5-4296-BFFE-D7A39BBFF63C}"/>
              </a:ext>
            </a:extLst>
          </p:cNvPr>
          <p:cNvSpPr/>
          <p:nvPr/>
        </p:nvSpPr>
        <p:spPr>
          <a:xfrm>
            <a:off x="1174479" y="5729348"/>
            <a:ext cx="9843042" cy="677108"/>
          </a:xfrm>
          <a:prstGeom prst="rect">
            <a:avLst/>
          </a:prstGeom>
        </p:spPr>
        <p:txBody>
          <a:bodyPr wrap="square">
            <a:spAutoFit/>
          </a:bodyPr>
          <a:lstStyle/>
          <a:p>
            <a:r>
              <a:rPr lang="en-US" sz="1900" dirty="0">
                <a:hlinkClick r:id="rId3"/>
              </a:rPr>
              <a:t>https://www.cms.gov/Medicare/Provider-Enrollment-and-Certification/SurveyCertificationGenInfo/Downloads/Survey-and-Cert-Letter-16-33.pdf</a:t>
            </a:r>
            <a:endParaRPr lang="en-US" sz="1900" dirty="0"/>
          </a:p>
        </p:txBody>
      </p:sp>
    </p:spTree>
    <p:extLst>
      <p:ext uri="{BB962C8B-B14F-4D97-AF65-F5344CB8AC3E}">
        <p14:creationId xmlns:p14="http://schemas.microsoft.com/office/powerpoint/2010/main" val="4116973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287834"/>
            <a:ext cx="10178323" cy="1492132"/>
          </a:xfrm>
        </p:spPr>
        <p:txBody>
          <a:bodyPr>
            <a:noAutofit/>
          </a:bodyPr>
          <a:lstStyle/>
          <a:p>
            <a:r>
              <a:rPr lang="en-US" sz="3600" dirty="0"/>
              <a:t>Employee posts</a:t>
            </a:r>
          </a:p>
        </p:txBody>
      </p:sp>
      <p:sp>
        <p:nvSpPr>
          <p:cNvPr id="5" name="Slide Number Placeholder 4"/>
          <p:cNvSpPr>
            <a:spLocks noGrp="1"/>
          </p:cNvSpPr>
          <p:nvPr>
            <p:ph type="sldNum" sz="quarter" idx="12"/>
          </p:nvPr>
        </p:nvSpPr>
        <p:spPr/>
        <p:txBody>
          <a:bodyPr/>
          <a:lstStyle/>
          <a:p>
            <a:fld id="{4998BBD8-7488-41A7-AF42-5E17BA919BA4}" type="slidenum">
              <a:rPr lang="en-US" smtClean="0">
                <a:solidFill>
                  <a:prstClr val="black">
                    <a:lumMod val="65000"/>
                    <a:lumOff val="35000"/>
                  </a:prstClr>
                </a:solidFill>
              </a:rPr>
              <a:pPr/>
              <a:t>25</a:t>
            </a:fld>
            <a:endParaRPr lang="en-US" dirty="0">
              <a:solidFill>
                <a:prstClr val="black">
                  <a:lumMod val="65000"/>
                  <a:lumOff val="35000"/>
                </a:prstClr>
              </a:solidFill>
            </a:endParaRPr>
          </a:p>
        </p:txBody>
      </p:sp>
      <p:sp>
        <p:nvSpPr>
          <p:cNvPr id="6" name="Content Placeholder 2"/>
          <p:cNvSpPr txBox="1">
            <a:spLocks/>
          </p:cNvSpPr>
          <p:nvPr/>
        </p:nvSpPr>
        <p:spPr>
          <a:xfrm>
            <a:off x="1365978" y="4077824"/>
            <a:ext cx="9459863" cy="2695193"/>
          </a:xfrm>
          <a:prstGeom prst="rect">
            <a:avLst/>
          </a:prstGeom>
        </p:spPr>
        <p:txBody>
          <a:bodyPr vert="horz" lIns="91440" tIns="45720" rIns="91440" bIns="45720" rtlCol="0">
            <a:noAutofit/>
          </a:bodyPr>
          <a:lstStyle>
            <a:lvl1pPr marL="228600" indent="-228600" algn="l" defTabSz="6858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6858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6858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marL="0" indent="0">
              <a:buFont typeface="Arial" panose="020B0604020202020204" pitchFamily="34" charset="0"/>
              <a:buNone/>
            </a:pPr>
            <a:endParaRPr lang="en-US" sz="2800" b="1" dirty="0">
              <a:solidFill>
                <a:schemeClr val="tx2"/>
              </a:solidFill>
              <a:latin typeface="Calibri" panose="020F0502020204030204" pitchFamily="34" charset="0"/>
            </a:endParaRPr>
          </a:p>
        </p:txBody>
      </p:sp>
      <p:sp>
        <p:nvSpPr>
          <p:cNvPr id="3" name="TextBox 2">
            <a:extLst>
              <a:ext uri="{FF2B5EF4-FFF2-40B4-BE49-F238E27FC236}">
                <a16:creationId xmlns:a16="http://schemas.microsoft.com/office/drawing/2014/main" id="{23CED7BE-028F-4D37-9030-71098E767071}"/>
              </a:ext>
            </a:extLst>
          </p:cNvPr>
          <p:cNvSpPr txBox="1"/>
          <p:nvPr/>
        </p:nvSpPr>
        <p:spPr>
          <a:xfrm>
            <a:off x="2216727" y="1542473"/>
            <a:ext cx="7102764" cy="4708981"/>
          </a:xfrm>
          <a:prstGeom prst="rect">
            <a:avLst/>
          </a:prstGeom>
          <a:ln w="76200"/>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6000" b="1" dirty="0">
                <a:solidFill>
                  <a:srgbClr val="0070C0"/>
                </a:solidFill>
              </a:rPr>
              <a:t>“Hey you guys the rumors are true, our floor is becoming the COVID floor. </a:t>
            </a:r>
          </a:p>
          <a:p>
            <a:r>
              <a:rPr lang="en-US" sz="6000" b="1" dirty="0">
                <a:solidFill>
                  <a:srgbClr val="0070C0"/>
                </a:solidFill>
              </a:rPr>
              <a:t>Be careful.”</a:t>
            </a:r>
          </a:p>
        </p:txBody>
      </p:sp>
    </p:spTree>
    <p:extLst>
      <p:ext uri="{BB962C8B-B14F-4D97-AF65-F5344CB8AC3E}">
        <p14:creationId xmlns:p14="http://schemas.microsoft.com/office/powerpoint/2010/main" val="2361007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678" y="287834"/>
            <a:ext cx="10178323" cy="1492132"/>
          </a:xfrm>
        </p:spPr>
        <p:txBody>
          <a:bodyPr>
            <a:noAutofit/>
          </a:bodyPr>
          <a:lstStyle/>
          <a:p>
            <a:r>
              <a:rPr lang="en-US" sz="3600" dirty="0"/>
              <a:t>Proceed with caution</a:t>
            </a:r>
          </a:p>
        </p:txBody>
      </p:sp>
      <p:sp>
        <p:nvSpPr>
          <p:cNvPr id="5" name="Slide Number Placeholder 4"/>
          <p:cNvSpPr>
            <a:spLocks noGrp="1"/>
          </p:cNvSpPr>
          <p:nvPr>
            <p:ph type="sldNum" sz="quarter" idx="12"/>
          </p:nvPr>
        </p:nvSpPr>
        <p:spPr/>
        <p:txBody>
          <a:bodyPr/>
          <a:lstStyle/>
          <a:p>
            <a:fld id="{4998BBD8-7488-41A7-AF42-5E17BA919BA4}" type="slidenum">
              <a:rPr lang="en-US" smtClean="0">
                <a:solidFill>
                  <a:prstClr val="black">
                    <a:lumMod val="65000"/>
                    <a:lumOff val="35000"/>
                  </a:prstClr>
                </a:solidFill>
              </a:rPr>
              <a:pPr/>
              <a:t>26</a:t>
            </a:fld>
            <a:endParaRPr lang="en-US" dirty="0">
              <a:solidFill>
                <a:prstClr val="black">
                  <a:lumMod val="65000"/>
                  <a:lumOff val="35000"/>
                </a:prstClr>
              </a:solidFill>
            </a:endParaRPr>
          </a:p>
        </p:txBody>
      </p:sp>
      <p:sp>
        <p:nvSpPr>
          <p:cNvPr id="6" name="Content Placeholder 2"/>
          <p:cNvSpPr txBox="1">
            <a:spLocks/>
          </p:cNvSpPr>
          <p:nvPr/>
        </p:nvSpPr>
        <p:spPr>
          <a:xfrm>
            <a:off x="1366068" y="2203304"/>
            <a:ext cx="9459863" cy="2695193"/>
          </a:xfrm>
          <a:prstGeom prst="rect">
            <a:avLst/>
          </a:prstGeom>
        </p:spPr>
        <p:txBody>
          <a:bodyPr vert="horz" lIns="91440" tIns="45720" rIns="91440" bIns="45720" rtlCol="0">
            <a:noAutofit/>
          </a:bodyPr>
          <a:lstStyle>
            <a:lvl1pPr marL="228600" indent="-228600" algn="l" defTabSz="6858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6858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6858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6858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6858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a:lstStyle>
          <a:p>
            <a:pPr fontAlgn="base"/>
            <a:r>
              <a:rPr lang="en-US" sz="2800" b="1" dirty="0">
                <a:solidFill>
                  <a:schemeClr val="tx2"/>
                </a:solidFill>
              </a:rPr>
              <a:t>THE BEST WAY TO AVOID THESE SITUATIONS IS TO TRAIN PEOPLE ON WHAT NOT TO DO</a:t>
            </a:r>
          </a:p>
          <a:p>
            <a:r>
              <a:rPr lang="en-US" sz="2800" b="1" dirty="0">
                <a:solidFill>
                  <a:schemeClr val="tx2"/>
                </a:solidFill>
              </a:rPr>
              <a:t>REMEMBER: if it goes on social media, it could end up in the news.  </a:t>
            </a:r>
            <a:endParaRPr lang="en-US" sz="3600" b="1" dirty="0">
              <a:solidFill>
                <a:schemeClr val="tx2"/>
              </a:solidFill>
              <a:latin typeface="Calibri" panose="020F0502020204030204" pitchFamily="34" charset="0"/>
            </a:endParaRPr>
          </a:p>
        </p:txBody>
      </p:sp>
    </p:spTree>
    <p:extLst>
      <p:ext uri="{BB962C8B-B14F-4D97-AF65-F5344CB8AC3E}">
        <p14:creationId xmlns:p14="http://schemas.microsoft.com/office/powerpoint/2010/main" val="9478694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492D8-A14C-4DCD-BD5E-0C65EE9697F5}"/>
              </a:ext>
            </a:extLst>
          </p:cNvPr>
          <p:cNvSpPr>
            <a:spLocks noGrp="1"/>
          </p:cNvSpPr>
          <p:nvPr>
            <p:ph type="title"/>
          </p:nvPr>
        </p:nvSpPr>
        <p:spPr/>
        <p:txBody>
          <a:bodyPr>
            <a:normAutofit/>
          </a:bodyPr>
          <a:lstStyle/>
          <a:p>
            <a:r>
              <a:rPr lang="en-US" sz="3600" dirty="0"/>
              <a:t>HIPAA &amp; COVID-19 Toolkit</a:t>
            </a:r>
          </a:p>
        </p:txBody>
      </p:sp>
      <p:sp>
        <p:nvSpPr>
          <p:cNvPr id="3" name="Content Placeholder 2">
            <a:extLst>
              <a:ext uri="{FF2B5EF4-FFF2-40B4-BE49-F238E27FC236}">
                <a16:creationId xmlns:a16="http://schemas.microsoft.com/office/drawing/2014/main" id="{2D072C41-9E87-469E-88BC-BD23BC19F0CD}"/>
              </a:ext>
            </a:extLst>
          </p:cNvPr>
          <p:cNvSpPr>
            <a:spLocks noGrp="1"/>
          </p:cNvSpPr>
          <p:nvPr>
            <p:ph idx="1"/>
          </p:nvPr>
        </p:nvSpPr>
        <p:spPr>
          <a:xfrm>
            <a:off x="1251678" y="2286001"/>
            <a:ext cx="6700831" cy="3593591"/>
          </a:xfrm>
        </p:spPr>
        <p:txBody>
          <a:bodyPr>
            <a:normAutofit/>
          </a:bodyPr>
          <a:lstStyle/>
          <a:p>
            <a:endParaRPr lang="en-US" sz="2400" b="1" dirty="0">
              <a:solidFill>
                <a:schemeClr val="tx2"/>
              </a:solidFill>
            </a:endParaRPr>
          </a:p>
          <a:p>
            <a:endParaRPr lang="en-US" sz="2400" b="1" dirty="0">
              <a:solidFill>
                <a:schemeClr val="tx2"/>
              </a:solidFill>
            </a:endParaRPr>
          </a:p>
        </p:txBody>
      </p:sp>
      <p:sp>
        <p:nvSpPr>
          <p:cNvPr id="4" name="Rectangle 3">
            <a:extLst>
              <a:ext uri="{FF2B5EF4-FFF2-40B4-BE49-F238E27FC236}">
                <a16:creationId xmlns:a16="http://schemas.microsoft.com/office/drawing/2014/main" id="{4E6C1EC7-081F-4F61-94CB-417B41CF3A11}"/>
              </a:ext>
            </a:extLst>
          </p:cNvPr>
          <p:cNvSpPr/>
          <p:nvPr/>
        </p:nvSpPr>
        <p:spPr>
          <a:xfrm>
            <a:off x="1251678" y="978408"/>
            <a:ext cx="9434043" cy="5847755"/>
          </a:xfrm>
          <a:prstGeom prst="rect">
            <a:avLst/>
          </a:prstGeom>
        </p:spPr>
        <p:txBody>
          <a:bodyPr wrap="square">
            <a:spAutoFit/>
          </a:bodyPr>
          <a:lstStyle/>
          <a:p>
            <a:pPr marL="285750" indent="-285750">
              <a:buFont typeface="Arial" panose="020B0604020202020204" pitchFamily="34" charset="0"/>
              <a:buChar char="•"/>
            </a:pPr>
            <a:r>
              <a:rPr lang="en-US" sz="2200" b="1" dirty="0">
                <a:solidFill>
                  <a:schemeClr val="tx2"/>
                </a:solidFill>
                <a:hlinkClick r:id="rId3"/>
              </a:rPr>
              <a:t>www.healthcareperformance.com/store</a:t>
            </a:r>
            <a:endParaRPr lang="en-US" sz="2200" b="1" dirty="0">
              <a:solidFill>
                <a:schemeClr val="tx2"/>
              </a:solidFill>
            </a:endParaRPr>
          </a:p>
          <a:p>
            <a:pPr marL="285750" indent="-285750">
              <a:buFont typeface="Arial" panose="020B0604020202020204" pitchFamily="34" charset="0"/>
              <a:buChar char="•"/>
            </a:pPr>
            <a:r>
              <a:rPr lang="en-US" sz="2200" b="1" dirty="0">
                <a:solidFill>
                  <a:schemeClr val="tx2"/>
                </a:solidFill>
              </a:rPr>
              <a:t>Includes:</a:t>
            </a:r>
          </a:p>
          <a:p>
            <a:pPr marL="742950" lvl="1" indent="-285750">
              <a:buFont typeface="Arial" panose="020B0604020202020204" pitchFamily="34" charset="0"/>
              <a:buChar char="•"/>
            </a:pPr>
            <a:r>
              <a:rPr lang="en-US" sz="2200" b="1" dirty="0">
                <a:solidFill>
                  <a:schemeClr val="tx2"/>
                </a:solidFill>
              </a:rPr>
              <a:t>COVID-19 HIPAA Update</a:t>
            </a:r>
          </a:p>
          <a:p>
            <a:pPr marL="742950" lvl="1" indent="-285750">
              <a:buFont typeface="Arial" panose="020B0604020202020204" pitchFamily="34" charset="0"/>
              <a:buChar char="•"/>
            </a:pPr>
            <a:r>
              <a:rPr lang="en-US" sz="2200" b="1" dirty="0">
                <a:solidFill>
                  <a:schemeClr val="tx2"/>
                </a:solidFill>
              </a:rPr>
              <a:t>HIPAA COVID1-9 Telehealth Policy</a:t>
            </a:r>
          </a:p>
          <a:p>
            <a:pPr marL="742950" lvl="1" indent="-285750">
              <a:buFont typeface="Arial" panose="020B0604020202020204" pitchFamily="34" charset="0"/>
              <a:buChar char="•"/>
            </a:pPr>
            <a:r>
              <a:rPr lang="en-US" sz="2200" b="1" dirty="0">
                <a:solidFill>
                  <a:schemeClr val="tx2"/>
                </a:solidFill>
              </a:rPr>
              <a:t>HIPAA &amp; Social Media Policy (updated for COVID-19)</a:t>
            </a:r>
          </a:p>
          <a:p>
            <a:pPr marL="742950" lvl="1" indent="-285750">
              <a:buFont typeface="Arial" panose="020B0604020202020204" pitchFamily="34" charset="0"/>
              <a:buChar char="•"/>
            </a:pPr>
            <a:r>
              <a:rPr lang="en-US" sz="2200" b="1" dirty="0">
                <a:solidFill>
                  <a:schemeClr val="tx2"/>
                </a:solidFill>
              </a:rPr>
              <a:t>Limited COVID-19 HIPAA Waiver Policy for Hospitals</a:t>
            </a:r>
          </a:p>
          <a:p>
            <a:pPr marL="742950" lvl="1" indent="-285750">
              <a:buFont typeface="Arial" panose="020B0604020202020204" pitchFamily="34" charset="0"/>
              <a:buChar char="•"/>
            </a:pPr>
            <a:r>
              <a:rPr lang="en-US" sz="2200" b="1" dirty="0">
                <a:solidFill>
                  <a:schemeClr val="tx2"/>
                </a:solidFill>
              </a:rPr>
              <a:t>COVID-19 Permitted Disclosures Policy (incorporates COVID-19 guidance about disclosures to public health, first responders, family and friends, and law enforcement into the following HIPAA Privacy policies)</a:t>
            </a:r>
          </a:p>
          <a:p>
            <a:pPr marL="742950" lvl="1" indent="-285750">
              <a:buFont typeface="Arial" panose="020B0604020202020204" pitchFamily="34" charset="0"/>
              <a:buChar char="•"/>
            </a:pPr>
            <a:r>
              <a:rPr lang="en-US" sz="2200" b="1" dirty="0">
                <a:solidFill>
                  <a:schemeClr val="tx2"/>
                </a:solidFill>
              </a:rPr>
              <a:t>Remote Access Policy &amp; Policy Acknowledgment</a:t>
            </a:r>
          </a:p>
          <a:p>
            <a:pPr marL="742950" lvl="1" indent="-285750">
              <a:buFont typeface="Arial" panose="020B0604020202020204" pitchFamily="34" charset="0"/>
              <a:buChar char="•"/>
            </a:pPr>
            <a:r>
              <a:rPr lang="en-US" sz="2200" b="1" dirty="0">
                <a:solidFill>
                  <a:schemeClr val="tx2"/>
                </a:solidFill>
              </a:rPr>
              <a:t>HIPAA &amp; Media Access Policy</a:t>
            </a:r>
          </a:p>
          <a:p>
            <a:pPr marL="742950" lvl="1" indent="-285750">
              <a:buFont typeface="Arial" panose="020B0604020202020204" pitchFamily="34" charset="0"/>
              <a:buChar char="•"/>
            </a:pPr>
            <a:r>
              <a:rPr lang="en-US" sz="2200" b="1" dirty="0">
                <a:solidFill>
                  <a:schemeClr val="tx2"/>
                </a:solidFill>
              </a:rPr>
              <a:t>Three printable flyers/posters or email content for your workforce:</a:t>
            </a:r>
          </a:p>
          <a:p>
            <a:pPr marL="1200150" lvl="2" indent="-285750">
              <a:buFont typeface="Arial" panose="020B0604020202020204" pitchFamily="34" charset="0"/>
              <a:buChar char="•"/>
            </a:pPr>
            <a:r>
              <a:rPr lang="en-US" sz="2200" b="1" dirty="0">
                <a:solidFill>
                  <a:schemeClr val="tx2"/>
                </a:solidFill>
              </a:rPr>
              <a:t>Stay Smart with Social Media During COVID-19</a:t>
            </a:r>
          </a:p>
          <a:p>
            <a:pPr marL="1200150" lvl="2" indent="-285750">
              <a:buFont typeface="Arial" panose="020B0604020202020204" pitchFamily="34" charset="0"/>
              <a:buChar char="•"/>
            </a:pPr>
            <a:r>
              <a:rPr lang="en-US" sz="2200" b="1" dirty="0">
                <a:solidFill>
                  <a:schemeClr val="tx2"/>
                </a:solidFill>
              </a:rPr>
              <a:t>Stay Smart while Working from Home During COVID-19</a:t>
            </a:r>
          </a:p>
          <a:p>
            <a:pPr marL="1200150" lvl="2" indent="-285750">
              <a:buFont typeface="Arial" panose="020B0604020202020204" pitchFamily="34" charset="0"/>
              <a:buChar char="•"/>
            </a:pPr>
            <a:r>
              <a:rPr lang="en-US" sz="2200" b="1" dirty="0">
                <a:solidFill>
                  <a:schemeClr val="tx2"/>
                </a:solidFill>
              </a:rPr>
              <a:t>Watch Out for Cyber-scams During COVID-19      </a:t>
            </a:r>
          </a:p>
          <a:p>
            <a:pPr lvl="1"/>
            <a:endParaRPr lang="en-US" sz="2000" b="1" dirty="0">
              <a:solidFill>
                <a:schemeClr val="tx2"/>
              </a:solidFill>
            </a:endParaRPr>
          </a:p>
          <a:p>
            <a:pPr marL="285750" indent="-285750">
              <a:buFont typeface="Arial" panose="020B0604020202020204" pitchFamily="34" charset="0"/>
              <a:buChar char="•"/>
            </a:pPr>
            <a:endParaRPr lang="en-US" sz="2400" b="1" i="0" dirty="0">
              <a:solidFill>
                <a:schemeClr val="tx2"/>
              </a:solidFill>
              <a:effectLst/>
            </a:endParaRPr>
          </a:p>
        </p:txBody>
      </p:sp>
    </p:spTree>
    <p:extLst>
      <p:ext uri="{BB962C8B-B14F-4D97-AF65-F5344CB8AC3E}">
        <p14:creationId xmlns:p14="http://schemas.microsoft.com/office/powerpoint/2010/main" val="38388524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78804-2F40-49B6-BDDB-2D67B83D084C}"/>
              </a:ext>
            </a:extLst>
          </p:cNvPr>
          <p:cNvSpPr>
            <a:spLocks noGrp="1"/>
          </p:cNvSpPr>
          <p:nvPr>
            <p:ph type="title"/>
          </p:nvPr>
        </p:nvSpPr>
        <p:spPr/>
        <p:txBody>
          <a:bodyPr>
            <a:normAutofit/>
          </a:bodyPr>
          <a:lstStyle/>
          <a:p>
            <a:r>
              <a:rPr lang="en-US" sz="6000" dirty="0"/>
              <a:t>Phase 3 enforcement udpate</a:t>
            </a:r>
          </a:p>
        </p:txBody>
      </p:sp>
      <p:sp>
        <p:nvSpPr>
          <p:cNvPr id="3" name="Text Placeholder 2">
            <a:extLst>
              <a:ext uri="{FF2B5EF4-FFF2-40B4-BE49-F238E27FC236}">
                <a16:creationId xmlns:a16="http://schemas.microsoft.com/office/drawing/2014/main" id="{8087A8FF-ED0F-4E41-BD27-28E9F50583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7DABBE-8B83-48E3-997F-3F6AEDACF212}"/>
              </a:ext>
            </a:extLst>
          </p:cNvPr>
          <p:cNvSpPr>
            <a:spLocks noGrp="1"/>
          </p:cNvSpPr>
          <p:nvPr>
            <p:ph type="sldNum" sz="quarter" idx="12"/>
          </p:nvPr>
        </p:nvSpPr>
        <p:spPr/>
        <p:txBody>
          <a:bodyPr/>
          <a:lstStyle/>
          <a:p>
            <a:fld id="{71766878-3199-4EAB-94E7-2D6D11070E14}" type="slidenum">
              <a:rPr lang="en-US" smtClean="0"/>
              <a:pPr/>
              <a:t>28</a:t>
            </a:fld>
            <a:endParaRPr lang="en-US" dirty="0"/>
          </a:p>
        </p:txBody>
      </p:sp>
    </p:spTree>
    <p:extLst>
      <p:ext uri="{BB962C8B-B14F-4D97-AF65-F5344CB8AC3E}">
        <p14:creationId xmlns:p14="http://schemas.microsoft.com/office/powerpoint/2010/main" val="12838795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0BC00-CDCC-4CE0-9F29-493B9972871F}"/>
              </a:ext>
            </a:extLst>
          </p:cNvPr>
          <p:cNvSpPr>
            <a:spLocks noGrp="1"/>
          </p:cNvSpPr>
          <p:nvPr>
            <p:ph type="title"/>
          </p:nvPr>
        </p:nvSpPr>
        <p:spPr/>
        <p:txBody>
          <a:bodyPr>
            <a:normAutofit/>
          </a:bodyPr>
          <a:lstStyle/>
          <a:p>
            <a:r>
              <a:rPr lang="en-US" sz="3600" dirty="0"/>
              <a:t>What’s required now: ACA</a:t>
            </a:r>
          </a:p>
        </p:txBody>
      </p:sp>
      <p:sp>
        <p:nvSpPr>
          <p:cNvPr id="3" name="Content Placeholder 2">
            <a:extLst>
              <a:ext uri="{FF2B5EF4-FFF2-40B4-BE49-F238E27FC236}">
                <a16:creationId xmlns:a16="http://schemas.microsoft.com/office/drawing/2014/main" id="{5CE3540C-BCCD-45EF-A8B0-1B4B218DB696}"/>
              </a:ext>
            </a:extLst>
          </p:cNvPr>
          <p:cNvSpPr>
            <a:spLocks noGrp="1"/>
          </p:cNvSpPr>
          <p:nvPr>
            <p:ph idx="1"/>
          </p:nvPr>
        </p:nvSpPr>
        <p:spPr>
          <a:xfrm>
            <a:off x="1251678" y="1128020"/>
            <a:ext cx="10025922" cy="5473195"/>
          </a:xfrm>
        </p:spPr>
        <p:txBody>
          <a:bodyPr>
            <a:normAutofit fontScale="92500"/>
          </a:bodyPr>
          <a:lstStyle/>
          <a:p>
            <a:pPr marL="0" indent="0">
              <a:buNone/>
            </a:pPr>
            <a:r>
              <a:rPr lang="en-US" sz="2800" b="1" dirty="0">
                <a:solidFill>
                  <a:schemeClr val="tx2"/>
                </a:solidFill>
              </a:rPr>
              <a:t>ALL nursing homes must have:</a:t>
            </a:r>
          </a:p>
          <a:p>
            <a:pPr marL="457200" indent="-457200">
              <a:spcBef>
                <a:spcPts val="600"/>
              </a:spcBef>
              <a:spcAft>
                <a:spcPts val="600"/>
              </a:spcAft>
              <a:buFont typeface="+mj-lt"/>
              <a:buAutoNum type="arabicPeriod"/>
            </a:pPr>
            <a:r>
              <a:rPr lang="en-US" sz="2800" b="1" dirty="0">
                <a:solidFill>
                  <a:schemeClr val="tx2"/>
                </a:solidFill>
              </a:rPr>
              <a:t>Policies and procedures</a:t>
            </a:r>
          </a:p>
          <a:p>
            <a:pPr marL="457200" indent="-457200">
              <a:spcBef>
                <a:spcPts val="600"/>
              </a:spcBef>
              <a:spcAft>
                <a:spcPts val="600"/>
              </a:spcAft>
              <a:buFont typeface="+mj-lt"/>
              <a:buAutoNum type="arabicPeriod"/>
            </a:pPr>
            <a:r>
              <a:rPr lang="en-US" sz="2800" b="1" dirty="0">
                <a:solidFill>
                  <a:schemeClr val="tx2"/>
                </a:solidFill>
              </a:rPr>
              <a:t>Screening</a:t>
            </a:r>
          </a:p>
          <a:p>
            <a:pPr marL="457200" indent="-457200">
              <a:spcBef>
                <a:spcPts val="600"/>
              </a:spcBef>
              <a:spcAft>
                <a:spcPts val="600"/>
              </a:spcAft>
              <a:buFont typeface="+mj-lt"/>
              <a:buAutoNum type="arabicPeriod"/>
            </a:pPr>
            <a:r>
              <a:rPr lang="en-US" sz="2800" b="1" dirty="0">
                <a:solidFill>
                  <a:schemeClr val="tx2"/>
                </a:solidFill>
              </a:rPr>
              <a:t>Oversight and leadership</a:t>
            </a:r>
          </a:p>
          <a:p>
            <a:pPr marL="457200" indent="-457200">
              <a:spcBef>
                <a:spcPts val="600"/>
              </a:spcBef>
              <a:spcAft>
                <a:spcPts val="600"/>
              </a:spcAft>
              <a:buFont typeface="+mj-lt"/>
              <a:buAutoNum type="arabicPeriod"/>
            </a:pPr>
            <a:r>
              <a:rPr lang="en-US" sz="2800" b="1" dirty="0">
                <a:solidFill>
                  <a:schemeClr val="tx2"/>
                </a:solidFill>
              </a:rPr>
              <a:t>Policy communication</a:t>
            </a:r>
          </a:p>
          <a:p>
            <a:pPr marL="457200" indent="-457200">
              <a:spcBef>
                <a:spcPts val="600"/>
              </a:spcBef>
              <a:spcAft>
                <a:spcPts val="600"/>
              </a:spcAft>
              <a:buFont typeface="+mj-lt"/>
              <a:buAutoNum type="arabicPeriod"/>
            </a:pPr>
            <a:r>
              <a:rPr lang="en-US" sz="2800" b="1" dirty="0">
                <a:solidFill>
                  <a:schemeClr val="tx2"/>
                </a:solidFill>
              </a:rPr>
              <a:t>Taking steps to achieve compliance: Auditing, reporting, and data</a:t>
            </a:r>
          </a:p>
          <a:p>
            <a:pPr marL="457200" indent="-457200">
              <a:spcBef>
                <a:spcPts val="600"/>
              </a:spcBef>
              <a:spcAft>
                <a:spcPts val="600"/>
              </a:spcAft>
              <a:buFont typeface="+mj-lt"/>
              <a:buAutoNum type="arabicPeriod"/>
            </a:pPr>
            <a:r>
              <a:rPr lang="en-US" sz="2800" b="1" dirty="0">
                <a:solidFill>
                  <a:schemeClr val="tx2"/>
                </a:solidFill>
              </a:rPr>
              <a:t>Enforcement and discipline</a:t>
            </a:r>
          </a:p>
          <a:p>
            <a:pPr marL="457200" indent="-457200">
              <a:spcBef>
                <a:spcPts val="600"/>
              </a:spcBef>
              <a:spcAft>
                <a:spcPts val="600"/>
              </a:spcAft>
              <a:buFont typeface="+mj-lt"/>
              <a:buAutoNum type="arabicPeriod"/>
            </a:pPr>
            <a:r>
              <a:rPr lang="en-US" sz="2800" b="1" dirty="0">
                <a:solidFill>
                  <a:schemeClr val="tx2"/>
                </a:solidFill>
              </a:rPr>
              <a:t>Corrective action</a:t>
            </a:r>
          </a:p>
          <a:p>
            <a:pPr marL="457200" indent="-457200">
              <a:spcBef>
                <a:spcPts val="600"/>
              </a:spcBef>
              <a:spcAft>
                <a:spcPts val="600"/>
              </a:spcAft>
              <a:buFont typeface="+mj-lt"/>
              <a:buAutoNum type="arabicPeriod"/>
            </a:pPr>
            <a:r>
              <a:rPr lang="en-US" sz="2800" b="1" dirty="0">
                <a:solidFill>
                  <a:schemeClr val="tx2"/>
                </a:solidFill>
              </a:rPr>
              <a:t>Annual review</a:t>
            </a:r>
          </a:p>
          <a:p>
            <a:endParaRPr lang="en-US" sz="2400" b="1" dirty="0">
              <a:solidFill>
                <a:schemeClr val="tx2"/>
              </a:solidFill>
            </a:endParaRPr>
          </a:p>
        </p:txBody>
      </p:sp>
      <p:sp>
        <p:nvSpPr>
          <p:cNvPr id="4" name="Slide Number Placeholder 3">
            <a:extLst>
              <a:ext uri="{FF2B5EF4-FFF2-40B4-BE49-F238E27FC236}">
                <a16:creationId xmlns:a16="http://schemas.microsoft.com/office/drawing/2014/main" id="{1F389D81-A280-4433-B8C4-3B9168E0AD01}"/>
              </a:ext>
            </a:extLst>
          </p:cNvPr>
          <p:cNvSpPr>
            <a:spLocks noGrp="1"/>
          </p:cNvSpPr>
          <p:nvPr>
            <p:ph type="sldNum" sz="quarter" idx="12"/>
          </p:nvPr>
        </p:nvSpPr>
        <p:spPr/>
        <p:txBody>
          <a:bodyPr/>
          <a:lstStyle/>
          <a:p>
            <a:fld id="{3711A72A-91AD-49D3-AB47-1513D6DA836A}" type="slidenum">
              <a:rPr lang="en-US" smtClean="0">
                <a:solidFill>
                  <a:prstClr val="black">
                    <a:lumMod val="65000"/>
                    <a:lumOff val="35000"/>
                  </a:prstClr>
                </a:solidFill>
              </a:rPr>
              <a:pPr/>
              <a:t>29</a:t>
            </a:fld>
            <a:endParaRPr lang="en-US" dirty="0">
              <a:solidFill>
                <a:prstClr val="black">
                  <a:lumMod val="65000"/>
                  <a:lumOff val="35000"/>
                </a:prstClr>
              </a:solidFill>
            </a:endParaRPr>
          </a:p>
        </p:txBody>
      </p:sp>
      <p:sp>
        <p:nvSpPr>
          <p:cNvPr id="5" name="Star: 7 Points 4">
            <a:extLst>
              <a:ext uri="{FF2B5EF4-FFF2-40B4-BE49-F238E27FC236}">
                <a16:creationId xmlns:a16="http://schemas.microsoft.com/office/drawing/2014/main" id="{97306C13-1036-4A47-ABB5-B9714C5E7D6A}"/>
              </a:ext>
            </a:extLst>
          </p:cNvPr>
          <p:cNvSpPr/>
          <p:nvPr/>
        </p:nvSpPr>
        <p:spPr>
          <a:xfrm>
            <a:off x="8458201" y="1128021"/>
            <a:ext cx="2819399" cy="2819399"/>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Required as of November 28, 2019!</a:t>
            </a:r>
          </a:p>
        </p:txBody>
      </p:sp>
    </p:spTree>
    <p:extLst>
      <p:ext uri="{BB962C8B-B14F-4D97-AF65-F5344CB8AC3E}">
        <p14:creationId xmlns:p14="http://schemas.microsoft.com/office/powerpoint/2010/main" val="351610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6CBD07-6747-4831-9EFD-0B72CB8A2B0A}"/>
              </a:ext>
            </a:extLst>
          </p:cNvPr>
          <p:cNvSpPr>
            <a:spLocks noGrp="1"/>
          </p:cNvSpPr>
          <p:nvPr>
            <p:ph type="title"/>
          </p:nvPr>
        </p:nvSpPr>
        <p:spPr/>
        <p:txBody>
          <a:bodyPr>
            <a:noAutofit/>
          </a:bodyPr>
          <a:lstStyle/>
          <a:p>
            <a:r>
              <a:rPr lang="en-US" sz="6000" dirty="0"/>
              <a:t>Hipaa &amp; covid-19</a:t>
            </a:r>
          </a:p>
        </p:txBody>
      </p:sp>
      <p:sp>
        <p:nvSpPr>
          <p:cNvPr id="3" name="Slide Number Placeholder 2">
            <a:extLst>
              <a:ext uri="{FF2B5EF4-FFF2-40B4-BE49-F238E27FC236}">
                <a16:creationId xmlns:a16="http://schemas.microsoft.com/office/drawing/2014/main" id="{3036C786-9FB7-4068-906D-CD4341688186}"/>
              </a:ext>
            </a:extLst>
          </p:cNvPr>
          <p:cNvSpPr>
            <a:spLocks noGrp="1"/>
          </p:cNvSpPr>
          <p:nvPr>
            <p:ph type="sldNum" sz="quarter" idx="12"/>
          </p:nvPr>
        </p:nvSpPr>
        <p:spPr/>
        <p:txBody>
          <a:bodyPr/>
          <a:lstStyle/>
          <a:p>
            <a:fld id="{71766878-3199-4EAB-94E7-2D6D11070E14}" type="slidenum">
              <a:rPr lang="en-US" smtClean="0"/>
              <a:pPr/>
              <a:t>3</a:t>
            </a:fld>
            <a:endParaRPr lang="en-US" dirty="0"/>
          </a:p>
        </p:txBody>
      </p:sp>
    </p:spTree>
    <p:extLst>
      <p:ext uri="{BB962C8B-B14F-4D97-AF65-F5344CB8AC3E}">
        <p14:creationId xmlns:p14="http://schemas.microsoft.com/office/powerpoint/2010/main" val="280200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0BC00-CDCC-4CE0-9F29-493B9972871F}"/>
              </a:ext>
            </a:extLst>
          </p:cNvPr>
          <p:cNvSpPr>
            <a:spLocks noGrp="1"/>
          </p:cNvSpPr>
          <p:nvPr>
            <p:ph type="title"/>
          </p:nvPr>
        </p:nvSpPr>
        <p:spPr/>
        <p:txBody>
          <a:bodyPr>
            <a:normAutofit/>
          </a:bodyPr>
          <a:lstStyle/>
          <a:p>
            <a:r>
              <a:rPr lang="en-US" sz="3600" dirty="0"/>
              <a:t>What’s required now: ACA</a:t>
            </a:r>
          </a:p>
        </p:txBody>
      </p:sp>
      <p:sp>
        <p:nvSpPr>
          <p:cNvPr id="3" name="Content Placeholder 2">
            <a:extLst>
              <a:ext uri="{FF2B5EF4-FFF2-40B4-BE49-F238E27FC236}">
                <a16:creationId xmlns:a16="http://schemas.microsoft.com/office/drawing/2014/main" id="{5CE3540C-BCCD-45EF-A8B0-1B4B218DB696}"/>
              </a:ext>
            </a:extLst>
          </p:cNvPr>
          <p:cNvSpPr>
            <a:spLocks noGrp="1"/>
          </p:cNvSpPr>
          <p:nvPr>
            <p:ph idx="1"/>
          </p:nvPr>
        </p:nvSpPr>
        <p:spPr>
          <a:xfrm>
            <a:off x="1251678" y="1419225"/>
            <a:ext cx="10178322" cy="5056390"/>
          </a:xfrm>
        </p:spPr>
        <p:txBody>
          <a:bodyPr>
            <a:normAutofit/>
          </a:bodyPr>
          <a:lstStyle/>
          <a:p>
            <a:pPr marL="0" indent="0">
              <a:buNone/>
            </a:pPr>
            <a:r>
              <a:rPr lang="en-US" sz="2800" b="1" dirty="0">
                <a:solidFill>
                  <a:schemeClr val="tx2"/>
                </a:solidFill>
              </a:rPr>
              <a:t>Chains of 5+ SNFs must also have:</a:t>
            </a:r>
          </a:p>
          <a:p>
            <a:r>
              <a:rPr lang="en-US" sz="2800" b="1" dirty="0">
                <a:solidFill>
                  <a:schemeClr val="tx2"/>
                </a:solidFill>
              </a:rPr>
              <a:t>Mandatory annual compliance training </a:t>
            </a:r>
          </a:p>
          <a:p>
            <a:r>
              <a:rPr lang="en-US" sz="2800" b="1" dirty="0">
                <a:solidFill>
                  <a:schemeClr val="tx2"/>
                </a:solidFill>
              </a:rPr>
              <a:t>Compliance officer who reports to the governing body </a:t>
            </a:r>
          </a:p>
          <a:p>
            <a:r>
              <a:rPr lang="en-US" sz="2800" b="1" dirty="0">
                <a:solidFill>
                  <a:schemeClr val="tx2"/>
                </a:solidFill>
              </a:rPr>
              <a:t>Compliance liaisons at each facility</a:t>
            </a:r>
          </a:p>
        </p:txBody>
      </p:sp>
      <p:sp>
        <p:nvSpPr>
          <p:cNvPr id="4" name="Slide Number Placeholder 3">
            <a:extLst>
              <a:ext uri="{FF2B5EF4-FFF2-40B4-BE49-F238E27FC236}">
                <a16:creationId xmlns:a16="http://schemas.microsoft.com/office/drawing/2014/main" id="{1F389D81-A280-4433-B8C4-3B9168E0AD01}"/>
              </a:ext>
            </a:extLst>
          </p:cNvPr>
          <p:cNvSpPr>
            <a:spLocks noGrp="1"/>
          </p:cNvSpPr>
          <p:nvPr>
            <p:ph type="sldNum" sz="quarter" idx="12"/>
          </p:nvPr>
        </p:nvSpPr>
        <p:spPr/>
        <p:txBody>
          <a:bodyPr/>
          <a:lstStyle/>
          <a:p>
            <a:fld id="{3711A72A-91AD-49D3-AB47-1513D6DA836A}" type="slidenum">
              <a:rPr lang="en-US" smtClean="0">
                <a:solidFill>
                  <a:prstClr val="black">
                    <a:lumMod val="65000"/>
                    <a:lumOff val="35000"/>
                  </a:prstClr>
                </a:solidFill>
              </a:rPr>
              <a:pPr/>
              <a:t>30</a:t>
            </a:fld>
            <a:endParaRPr lang="en-US" dirty="0">
              <a:solidFill>
                <a:prstClr val="black">
                  <a:lumMod val="65000"/>
                  <a:lumOff val="35000"/>
                </a:prstClr>
              </a:solidFill>
            </a:endParaRPr>
          </a:p>
        </p:txBody>
      </p:sp>
      <p:sp>
        <p:nvSpPr>
          <p:cNvPr id="5" name="Star: 7 Points 4">
            <a:extLst>
              <a:ext uri="{FF2B5EF4-FFF2-40B4-BE49-F238E27FC236}">
                <a16:creationId xmlns:a16="http://schemas.microsoft.com/office/drawing/2014/main" id="{97306C13-1036-4A47-ABB5-B9714C5E7D6A}"/>
              </a:ext>
            </a:extLst>
          </p:cNvPr>
          <p:cNvSpPr/>
          <p:nvPr/>
        </p:nvSpPr>
        <p:spPr>
          <a:xfrm>
            <a:off x="7990647" y="2874270"/>
            <a:ext cx="3724275" cy="3724275"/>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mj-lt"/>
              </a:rPr>
              <a:t>Required as of November 28, 2019!</a:t>
            </a:r>
          </a:p>
        </p:txBody>
      </p:sp>
    </p:spTree>
    <p:extLst>
      <p:ext uri="{BB962C8B-B14F-4D97-AF65-F5344CB8AC3E}">
        <p14:creationId xmlns:p14="http://schemas.microsoft.com/office/powerpoint/2010/main" val="3101530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C0351-0DEB-4DCF-B497-E3CBA2629754}"/>
              </a:ext>
            </a:extLst>
          </p:cNvPr>
          <p:cNvSpPr>
            <a:spLocks noGrp="1"/>
          </p:cNvSpPr>
          <p:nvPr>
            <p:ph type="title"/>
          </p:nvPr>
        </p:nvSpPr>
        <p:spPr/>
        <p:txBody>
          <a:bodyPr>
            <a:normAutofit/>
          </a:bodyPr>
          <a:lstStyle/>
          <a:p>
            <a:r>
              <a:rPr lang="en-US" sz="3600" dirty="0"/>
              <a:t>What might change</a:t>
            </a:r>
          </a:p>
        </p:txBody>
      </p:sp>
      <p:sp>
        <p:nvSpPr>
          <p:cNvPr id="4" name="Content Placeholder 3">
            <a:extLst>
              <a:ext uri="{FF2B5EF4-FFF2-40B4-BE49-F238E27FC236}">
                <a16:creationId xmlns:a16="http://schemas.microsoft.com/office/drawing/2014/main" id="{E69A76B8-B1E6-43DD-B488-D479A914F1BA}"/>
              </a:ext>
            </a:extLst>
          </p:cNvPr>
          <p:cNvSpPr>
            <a:spLocks noGrp="1"/>
          </p:cNvSpPr>
          <p:nvPr>
            <p:ph idx="1"/>
          </p:nvPr>
        </p:nvSpPr>
        <p:spPr/>
        <p:txBody>
          <a:bodyPr>
            <a:normAutofit/>
          </a:bodyPr>
          <a:lstStyle/>
          <a:p>
            <a:r>
              <a:rPr lang="en-US" sz="2400" b="1" dirty="0">
                <a:solidFill>
                  <a:schemeClr val="tx2"/>
                </a:solidFill>
              </a:rPr>
              <a:t>In July 2019, CMS issued a PROPOSED rule that might change/eliminate some of the Phase 3 requirements.</a:t>
            </a:r>
          </a:p>
          <a:p>
            <a:r>
              <a:rPr lang="en-US" sz="2400" b="1" dirty="0">
                <a:solidFill>
                  <a:schemeClr val="tx2"/>
                </a:solidFill>
              </a:rPr>
              <a:t>The proposed rule has not yet been made final.</a:t>
            </a:r>
          </a:p>
          <a:p>
            <a:r>
              <a:rPr lang="en-US" sz="2400" b="1" dirty="0">
                <a:solidFill>
                  <a:schemeClr val="tx2"/>
                </a:solidFill>
              </a:rPr>
              <a:t>The OIG recommends EVERYTHING CMS proposes taking out.</a:t>
            </a:r>
          </a:p>
        </p:txBody>
      </p:sp>
    </p:spTree>
    <p:extLst>
      <p:ext uri="{BB962C8B-B14F-4D97-AF65-F5344CB8AC3E}">
        <p14:creationId xmlns:p14="http://schemas.microsoft.com/office/powerpoint/2010/main" val="1244386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B0A5B-2362-416B-93B3-B1BF31AC65B0}"/>
              </a:ext>
            </a:extLst>
          </p:cNvPr>
          <p:cNvSpPr>
            <a:spLocks noGrp="1"/>
          </p:cNvSpPr>
          <p:nvPr>
            <p:ph type="title"/>
          </p:nvPr>
        </p:nvSpPr>
        <p:spPr/>
        <p:txBody>
          <a:bodyPr>
            <a:normAutofit/>
          </a:bodyPr>
          <a:lstStyle/>
          <a:p>
            <a:r>
              <a:rPr lang="en-US" sz="3600" dirty="0"/>
              <a:t>Enforcement update</a:t>
            </a:r>
          </a:p>
        </p:txBody>
      </p:sp>
      <p:sp>
        <p:nvSpPr>
          <p:cNvPr id="3" name="Content Placeholder 2">
            <a:extLst>
              <a:ext uri="{FF2B5EF4-FFF2-40B4-BE49-F238E27FC236}">
                <a16:creationId xmlns:a16="http://schemas.microsoft.com/office/drawing/2014/main" id="{297A9AD3-51E6-4368-ABD2-4ED56BC70E42}"/>
              </a:ext>
            </a:extLst>
          </p:cNvPr>
          <p:cNvSpPr>
            <a:spLocks noGrp="1"/>
          </p:cNvSpPr>
          <p:nvPr>
            <p:ph idx="1"/>
          </p:nvPr>
        </p:nvSpPr>
        <p:spPr>
          <a:xfrm>
            <a:off x="1251678" y="1411850"/>
            <a:ext cx="10178322" cy="4963829"/>
          </a:xfrm>
        </p:spPr>
        <p:txBody>
          <a:bodyPr>
            <a:normAutofit/>
          </a:bodyPr>
          <a:lstStyle/>
          <a:p>
            <a:r>
              <a:rPr lang="en-US" sz="2600" b="1" dirty="0">
                <a:solidFill>
                  <a:schemeClr val="tx2"/>
                </a:solidFill>
              </a:rPr>
              <a:t>On November 22, 2019, CMS issued a memorandum with an update on the Phase 3 Requirements of Participation. In this memo, CMS advised:</a:t>
            </a:r>
          </a:p>
          <a:p>
            <a:r>
              <a:rPr lang="en-US" sz="2600" b="1" dirty="0">
                <a:solidFill>
                  <a:schemeClr val="tx2"/>
                </a:solidFill>
              </a:rPr>
              <a:t>CMS will not release updated Interpretive Guidance and training addressing Phase 3 until the second quarter of 2020.</a:t>
            </a:r>
          </a:p>
          <a:p>
            <a:r>
              <a:rPr lang="en-US" sz="2600" b="1" dirty="0">
                <a:solidFill>
                  <a:schemeClr val="tx2"/>
                </a:solidFill>
              </a:rPr>
              <a:t>But... nursing homes are </a:t>
            </a:r>
            <a:r>
              <a:rPr lang="en-US" sz="2600" b="1" i="1" dirty="0">
                <a:solidFill>
                  <a:schemeClr val="tx2"/>
                </a:solidFill>
              </a:rPr>
              <a:t>still expected to comply with Phase 3 by November 28, 2019.</a:t>
            </a:r>
          </a:p>
          <a:p>
            <a:r>
              <a:rPr lang="en-US" sz="2600" b="1" dirty="0">
                <a:solidFill>
                  <a:schemeClr val="tx2"/>
                </a:solidFill>
              </a:rPr>
              <a:t>CMS has shifted the focus of its surveys due to COVID-19.</a:t>
            </a:r>
          </a:p>
          <a:p>
            <a:endParaRPr lang="en-US" dirty="0"/>
          </a:p>
        </p:txBody>
      </p:sp>
      <p:sp>
        <p:nvSpPr>
          <p:cNvPr id="5" name="Slide Number Placeholder 4">
            <a:extLst>
              <a:ext uri="{FF2B5EF4-FFF2-40B4-BE49-F238E27FC236}">
                <a16:creationId xmlns:a16="http://schemas.microsoft.com/office/drawing/2014/main" id="{C39C4AA4-D164-4281-807B-943E7EF4BB30}"/>
              </a:ext>
            </a:extLst>
          </p:cNvPr>
          <p:cNvSpPr>
            <a:spLocks noGrp="1"/>
          </p:cNvSpPr>
          <p:nvPr>
            <p:ph type="sldNum" sz="quarter" idx="12"/>
          </p:nvPr>
        </p:nvSpPr>
        <p:spPr/>
        <p:txBody>
          <a:bodyPr/>
          <a:lstStyle/>
          <a:p>
            <a:fld id="{71766878-3199-4EAB-94E7-2D6D11070E14}" type="slidenum">
              <a:rPr lang="en-US" smtClean="0"/>
              <a:t>32</a:t>
            </a:fld>
            <a:endParaRPr lang="en-US" dirty="0"/>
          </a:p>
        </p:txBody>
      </p:sp>
      <p:pic>
        <p:nvPicPr>
          <p:cNvPr id="6" name="Picture 5">
            <a:extLst>
              <a:ext uri="{FF2B5EF4-FFF2-40B4-BE49-F238E27FC236}">
                <a16:creationId xmlns:a16="http://schemas.microsoft.com/office/drawing/2014/main" id="{02881D9A-1004-4B31-8AFC-B3FE4F7D374F}"/>
              </a:ext>
            </a:extLst>
          </p:cNvPr>
          <p:cNvPicPr>
            <a:picLocks noChangeAspect="1"/>
          </p:cNvPicPr>
          <p:nvPr/>
        </p:nvPicPr>
        <p:blipFill>
          <a:blip r:embed="rId3"/>
          <a:stretch>
            <a:fillRect/>
          </a:stretch>
        </p:blipFill>
        <p:spPr>
          <a:xfrm>
            <a:off x="9749790" y="4740825"/>
            <a:ext cx="1807752" cy="1807752"/>
          </a:xfrm>
          <a:prstGeom prst="rect">
            <a:avLst/>
          </a:prstGeom>
        </p:spPr>
      </p:pic>
    </p:spTree>
    <p:extLst>
      <p:ext uri="{BB962C8B-B14F-4D97-AF65-F5344CB8AC3E}">
        <p14:creationId xmlns:p14="http://schemas.microsoft.com/office/powerpoint/2010/main" val="35770648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7CE51-E4B7-45CA-ACFA-C7002E913D81}"/>
              </a:ext>
            </a:extLst>
          </p:cNvPr>
          <p:cNvSpPr>
            <a:spLocks noGrp="1"/>
          </p:cNvSpPr>
          <p:nvPr>
            <p:ph type="title"/>
          </p:nvPr>
        </p:nvSpPr>
        <p:spPr/>
        <p:txBody>
          <a:bodyPr>
            <a:normAutofit/>
          </a:bodyPr>
          <a:lstStyle/>
          <a:p>
            <a:r>
              <a:rPr lang="en-US" sz="3600" dirty="0"/>
              <a:t>Survey update</a:t>
            </a:r>
          </a:p>
        </p:txBody>
      </p:sp>
      <p:sp>
        <p:nvSpPr>
          <p:cNvPr id="3" name="Content Placeholder 2">
            <a:extLst>
              <a:ext uri="{FF2B5EF4-FFF2-40B4-BE49-F238E27FC236}">
                <a16:creationId xmlns:a16="http://schemas.microsoft.com/office/drawing/2014/main" id="{81A7C1DB-8BFD-403B-A946-855F319D73FF}"/>
              </a:ext>
            </a:extLst>
          </p:cNvPr>
          <p:cNvSpPr>
            <a:spLocks noGrp="1"/>
          </p:cNvSpPr>
          <p:nvPr>
            <p:ph idx="1"/>
          </p:nvPr>
        </p:nvSpPr>
        <p:spPr>
          <a:xfrm>
            <a:off x="1251678" y="1120836"/>
            <a:ext cx="10178322" cy="5737164"/>
          </a:xfrm>
        </p:spPr>
        <p:txBody>
          <a:bodyPr>
            <a:normAutofit lnSpcReduction="10000"/>
          </a:bodyPr>
          <a:lstStyle/>
          <a:p>
            <a:pPr marL="0" indent="0">
              <a:buNone/>
            </a:pPr>
            <a:r>
              <a:rPr lang="en-US" sz="2300" b="1" dirty="0">
                <a:solidFill>
                  <a:schemeClr val="tx2"/>
                </a:solidFill>
              </a:rPr>
              <a:t>April 24: Nursing Home Five Star Quality Rating System Updates, Nursing home Staff Counts, and FAQ, CMS QSO-20-28-NH</a:t>
            </a:r>
          </a:p>
          <a:p>
            <a:r>
              <a:rPr lang="en-US" sz="2300" b="1" dirty="0">
                <a:solidFill>
                  <a:schemeClr val="tx2"/>
                </a:solidFill>
              </a:rPr>
              <a:t>“During the COVID-19 pandemic, CMS is prioritizing the types of surveys that state and federal surveyors conduct.”</a:t>
            </a:r>
          </a:p>
          <a:p>
            <a:r>
              <a:rPr lang="en-US" sz="2300" b="1" dirty="0">
                <a:solidFill>
                  <a:schemeClr val="tx2"/>
                </a:solidFill>
              </a:rPr>
              <a:t>Focus: Intermediate Jeopardy; and infection control assessment survey.</a:t>
            </a:r>
          </a:p>
          <a:p>
            <a:r>
              <a:rPr lang="en-US" sz="2300" b="1" dirty="0">
                <a:solidFill>
                  <a:schemeClr val="tx2"/>
                </a:solidFill>
              </a:rPr>
              <a:t>“If an onsite survey is conducted, surveyors may ask facilities for their self-assessment, but they will still conduct their own assessment using the focused survey process…State agencies may call facilities to ask if they’ve completed the self-assessment” …but the results are NOT entered into the CMS system as an official survey.</a:t>
            </a:r>
          </a:p>
          <a:p>
            <a:r>
              <a:rPr lang="en-US" sz="2300" b="1" dirty="0">
                <a:solidFill>
                  <a:schemeClr val="tx2"/>
                </a:solidFill>
              </a:rPr>
              <a:t>“Otherwise, surveyors should not be spending time onsite investigating noncritical or routine issues.”</a:t>
            </a:r>
          </a:p>
          <a:p>
            <a:pPr marL="0" indent="0">
              <a:buNone/>
            </a:pPr>
            <a:endParaRPr lang="en-US" sz="1900" b="1" dirty="0">
              <a:solidFill>
                <a:schemeClr val="accent1">
                  <a:lumMod val="75000"/>
                </a:schemeClr>
              </a:solidFill>
              <a:hlinkClick r:id="rId3">
                <a:extLst>
                  <a:ext uri="{A12FA001-AC4F-418D-AE19-62706E023703}">
                    <ahyp:hlinkClr xmlns:ahyp="http://schemas.microsoft.com/office/drawing/2018/hyperlinkcolor" val="tx"/>
                  </a:ext>
                </a:extLst>
              </a:hlinkClick>
            </a:endParaRPr>
          </a:p>
          <a:p>
            <a:pPr marL="0" indent="0">
              <a:buNone/>
            </a:pPr>
            <a:r>
              <a:rPr lang="en-US" sz="1900" b="1" dirty="0">
                <a:solidFill>
                  <a:schemeClr val="accent1">
                    <a:lumMod val="75000"/>
                  </a:schemeClr>
                </a:solidFill>
                <a:hlinkClick r:id="rId3">
                  <a:extLst>
                    <a:ext uri="{A12FA001-AC4F-418D-AE19-62706E023703}">
                      <ahyp:hlinkClr xmlns:ahyp="http://schemas.microsoft.com/office/drawing/2018/hyperlinkcolor" val="tx"/>
                    </a:ext>
                  </a:extLst>
                </a:hlinkClick>
              </a:rPr>
              <a:t>https://www.cms.gov/files/document/qso-20-28-nh.pdf</a:t>
            </a:r>
            <a:endParaRPr lang="en-US" sz="1900" b="1" dirty="0">
              <a:solidFill>
                <a:schemeClr val="accent1">
                  <a:lumMod val="75000"/>
                </a:schemeClr>
              </a:solidFill>
            </a:endParaRPr>
          </a:p>
          <a:p>
            <a:endParaRPr lang="en-US" dirty="0"/>
          </a:p>
        </p:txBody>
      </p:sp>
      <p:sp>
        <p:nvSpPr>
          <p:cNvPr id="4" name="Slide Number Placeholder 3">
            <a:extLst>
              <a:ext uri="{FF2B5EF4-FFF2-40B4-BE49-F238E27FC236}">
                <a16:creationId xmlns:a16="http://schemas.microsoft.com/office/drawing/2014/main" id="{F9B163C7-4DE5-49B4-AC80-C3E6ED55B9FA}"/>
              </a:ext>
            </a:extLst>
          </p:cNvPr>
          <p:cNvSpPr>
            <a:spLocks noGrp="1"/>
          </p:cNvSpPr>
          <p:nvPr>
            <p:ph type="sldNum" sz="quarter" idx="12"/>
          </p:nvPr>
        </p:nvSpPr>
        <p:spPr/>
        <p:txBody>
          <a:bodyPr/>
          <a:lstStyle/>
          <a:p>
            <a:fld id="{71766878-3199-4EAB-94E7-2D6D11070E14}" type="slidenum">
              <a:rPr lang="en-US" smtClean="0"/>
              <a:t>33</a:t>
            </a:fld>
            <a:endParaRPr lang="en-US" dirty="0"/>
          </a:p>
        </p:txBody>
      </p:sp>
    </p:spTree>
    <p:extLst>
      <p:ext uri="{BB962C8B-B14F-4D97-AF65-F5344CB8AC3E}">
        <p14:creationId xmlns:p14="http://schemas.microsoft.com/office/powerpoint/2010/main" val="4668777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367963-FF37-4F6A-8809-AFF1C429EFA3}"/>
              </a:ext>
            </a:extLst>
          </p:cNvPr>
          <p:cNvSpPr>
            <a:spLocks noGrp="1"/>
          </p:cNvSpPr>
          <p:nvPr>
            <p:ph type="sldNum" sz="quarter" idx="12"/>
          </p:nvPr>
        </p:nvSpPr>
        <p:spPr/>
        <p:txBody>
          <a:bodyPr/>
          <a:lstStyle/>
          <a:p>
            <a:fld id="{71766878-3199-4EAB-94E7-2D6D11070E14}" type="slidenum">
              <a:rPr lang="en-US" smtClean="0"/>
              <a:t>34</a:t>
            </a:fld>
            <a:endParaRPr lang="en-US" dirty="0"/>
          </a:p>
        </p:txBody>
      </p:sp>
      <p:pic>
        <p:nvPicPr>
          <p:cNvPr id="3" name="Picture 2">
            <a:extLst>
              <a:ext uri="{FF2B5EF4-FFF2-40B4-BE49-F238E27FC236}">
                <a16:creationId xmlns:a16="http://schemas.microsoft.com/office/drawing/2014/main" id="{5E2FE6D3-CC44-435B-BE57-624735B81650}"/>
              </a:ext>
            </a:extLst>
          </p:cNvPr>
          <p:cNvPicPr>
            <a:picLocks noChangeAspect="1"/>
          </p:cNvPicPr>
          <p:nvPr/>
        </p:nvPicPr>
        <p:blipFill>
          <a:blip r:embed="rId2"/>
          <a:stretch>
            <a:fillRect/>
          </a:stretch>
        </p:blipFill>
        <p:spPr>
          <a:xfrm>
            <a:off x="3538649" y="482321"/>
            <a:ext cx="5391150" cy="5086350"/>
          </a:xfrm>
          <a:prstGeom prst="rect">
            <a:avLst/>
          </a:prstGeom>
        </p:spPr>
      </p:pic>
      <p:sp>
        <p:nvSpPr>
          <p:cNvPr id="4" name="Rectangle 3">
            <a:extLst>
              <a:ext uri="{FF2B5EF4-FFF2-40B4-BE49-F238E27FC236}">
                <a16:creationId xmlns:a16="http://schemas.microsoft.com/office/drawing/2014/main" id="{A9FF0B91-1920-432B-91F5-2A214A1554C1}"/>
              </a:ext>
            </a:extLst>
          </p:cNvPr>
          <p:cNvSpPr/>
          <p:nvPr/>
        </p:nvSpPr>
        <p:spPr>
          <a:xfrm>
            <a:off x="1390871" y="5914014"/>
            <a:ext cx="10251780" cy="461665"/>
          </a:xfrm>
          <a:prstGeom prst="rect">
            <a:avLst/>
          </a:prstGeom>
        </p:spPr>
        <p:txBody>
          <a:bodyPr wrap="square">
            <a:spAutoFit/>
          </a:bodyPr>
          <a:lstStyle/>
          <a:p>
            <a:r>
              <a:rPr lang="en-US" sz="2400" b="1" dirty="0">
                <a:solidFill>
                  <a:schemeClr val="tx2"/>
                </a:solidFill>
                <a:hlinkClick r:id="rId3"/>
              </a:rPr>
              <a:t>https://us02web.zoom.us/webinar/register/WN_F5vRZQioRvmscQV_l3gJFw</a:t>
            </a:r>
            <a:r>
              <a:rPr lang="en-US" sz="2400" b="1" dirty="0">
                <a:solidFill>
                  <a:schemeClr val="tx2"/>
                </a:solidFill>
              </a:rPr>
              <a:t> </a:t>
            </a:r>
          </a:p>
        </p:txBody>
      </p:sp>
    </p:spTree>
    <p:extLst>
      <p:ext uri="{BB962C8B-B14F-4D97-AF65-F5344CB8AC3E}">
        <p14:creationId xmlns:p14="http://schemas.microsoft.com/office/powerpoint/2010/main" val="712265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0B2535-980D-445D-B5A7-B6B2B718D53F}"/>
              </a:ext>
            </a:extLst>
          </p:cNvPr>
          <p:cNvSpPr>
            <a:spLocks noGrp="1"/>
          </p:cNvSpPr>
          <p:nvPr>
            <p:ph idx="1"/>
          </p:nvPr>
        </p:nvSpPr>
        <p:spPr>
          <a:xfrm>
            <a:off x="900048" y="0"/>
            <a:ext cx="6331262" cy="5905501"/>
          </a:xfrm>
        </p:spPr>
        <p:txBody>
          <a:bodyPr>
            <a:normAutofit/>
          </a:bodyPr>
          <a:lstStyle/>
          <a:p>
            <a:pPr marL="0" indent="0">
              <a:buNone/>
            </a:pPr>
            <a:endParaRPr lang="en-US" dirty="0"/>
          </a:p>
          <a:p>
            <a:pPr marL="0" indent="0">
              <a:buNone/>
            </a:pPr>
            <a:endParaRPr lang="en-US" sz="1800" b="1" dirty="0">
              <a:solidFill>
                <a:schemeClr val="tx2"/>
              </a:solidFill>
            </a:endParaRPr>
          </a:p>
          <a:p>
            <a:pPr marL="0" indent="0">
              <a:buNone/>
            </a:pPr>
            <a:endParaRPr lang="en-US" sz="1800" b="1" dirty="0">
              <a:solidFill>
                <a:schemeClr val="tx2"/>
              </a:solidFill>
            </a:endParaRPr>
          </a:p>
          <a:p>
            <a:pPr marL="0" indent="0">
              <a:buNone/>
            </a:pPr>
            <a:r>
              <a:rPr lang="en-US" sz="2000" b="1" dirty="0">
                <a:solidFill>
                  <a:schemeClr val="tx2"/>
                </a:solidFill>
              </a:rPr>
              <a:t>Margaret Scavotto, JD, CHC</a:t>
            </a:r>
          </a:p>
          <a:p>
            <a:pPr marL="0" indent="0">
              <a:buNone/>
            </a:pPr>
            <a:r>
              <a:rPr lang="en-US" sz="2000" b="1" dirty="0">
                <a:solidFill>
                  <a:schemeClr val="tx2"/>
                </a:solidFill>
              </a:rPr>
              <a:t>President</a:t>
            </a:r>
          </a:p>
          <a:p>
            <a:pPr marL="0" indent="0">
              <a:buNone/>
            </a:pPr>
            <a:r>
              <a:rPr lang="en-US" sz="2000" b="1" dirty="0">
                <a:solidFill>
                  <a:schemeClr val="tx2"/>
                </a:solidFill>
              </a:rPr>
              <a:t>314-394-2222 ext. 24</a:t>
            </a:r>
          </a:p>
          <a:p>
            <a:pPr marL="0" indent="0">
              <a:buNone/>
            </a:pPr>
            <a:r>
              <a:rPr lang="en-US" sz="2000" b="1" dirty="0">
                <a:solidFill>
                  <a:schemeClr val="tx2"/>
                </a:solidFill>
                <a:hlinkClick r:id="rId3"/>
              </a:rPr>
              <a:t>mcs@healthcareperformance.com</a:t>
            </a:r>
            <a:endParaRPr lang="en-US" sz="2000" b="1" dirty="0">
              <a:solidFill>
                <a:schemeClr val="tx2"/>
              </a:solidFill>
            </a:endParaRPr>
          </a:p>
          <a:p>
            <a:pPr marL="0" indent="0">
              <a:buNone/>
            </a:pPr>
            <a:endParaRPr lang="en-US" sz="2000" b="1" dirty="0">
              <a:solidFill>
                <a:schemeClr val="tx2"/>
              </a:solidFill>
            </a:endParaRPr>
          </a:p>
          <a:p>
            <a:pPr marL="0" indent="0">
              <a:buNone/>
            </a:pPr>
            <a:r>
              <a:rPr lang="en-US" sz="2000" b="1" dirty="0">
                <a:solidFill>
                  <a:schemeClr val="tx2"/>
                </a:solidFill>
              </a:rPr>
              <a:t>Blog: </a:t>
            </a:r>
            <a:r>
              <a:rPr lang="en-US" sz="2000" b="1" dirty="0">
                <a:solidFill>
                  <a:schemeClr val="tx2"/>
                </a:solidFill>
                <a:hlinkClick r:id="rId4"/>
              </a:rPr>
              <a:t>www.healthcareperformance.com/blog</a:t>
            </a:r>
            <a:r>
              <a:rPr lang="en-US" sz="2000" b="1" dirty="0">
                <a:solidFill>
                  <a:schemeClr val="tx2"/>
                </a:solidFill>
              </a:rPr>
              <a:t> </a:t>
            </a:r>
          </a:p>
          <a:p>
            <a:pPr marL="0" indent="0">
              <a:buNone/>
            </a:pPr>
            <a:r>
              <a:rPr lang="en-US" sz="2000" b="1" dirty="0">
                <a:solidFill>
                  <a:schemeClr val="tx2"/>
                </a:solidFill>
              </a:rPr>
              <a:t>Store: </a:t>
            </a:r>
            <a:r>
              <a:rPr lang="en-US" sz="2000" b="1" dirty="0">
                <a:solidFill>
                  <a:schemeClr val="tx2"/>
                </a:solidFill>
                <a:hlinkClick r:id="rId5"/>
              </a:rPr>
              <a:t>www.healthcareperformance.com/store</a:t>
            </a:r>
            <a:r>
              <a:rPr lang="en-US" sz="2000" b="1" dirty="0">
                <a:solidFill>
                  <a:schemeClr val="tx2"/>
                </a:solidFill>
              </a:rPr>
              <a:t> </a:t>
            </a:r>
          </a:p>
          <a:p>
            <a:pPr marL="0" indent="0">
              <a:buNone/>
            </a:pPr>
            <a:endParaRPr lang="en-US" sz="1800" dirty="0"/>
          </a:p>
        </p:txBody>
      </p:sp>
      <p:sp>
        <p:nvSpPr>
          <p:cNvPr id="4" name="Text Placeholder 3">
            <a:extLst>
              <a:ext uri="{FF2B5EF4-FFF2-40B4-BE49-F238E27FC236}">
                <a16:creationId xmlns:a16="http://schemas.microsoft.com/office/drawing/2014/main" id="{103F8753-1C42-4668-B7E3-1E0CE15DAE6C}"/>
              </a:ext>
            </a:extLst>
          </p:cNvPr>
          <p:cNvSpPr>
            <a:spLocks noGrp="1"/>
          </p:cNvSpPr>
          <p:nvPr>
            <p:ph type="body" sz="half" idx="2"/>
          </p:nvPr>
        </p:nvSpPr>
        <p:spPr>
          <a:xfrm rot="5400000">
            <a:off x="5136785" y="2598248"/>
            <a:ext cx="6547704" cy="2657600"/>
          </a:xfrm>
        </p:spPr>
        <p:txBody>
          <a:bodyPr>
            <a:normAutofit/>
          </a:bodyPr>
          <a:lstStyle/>
          <a:p>
            <a:r>
              <a:rPr lang="en-US" sz="7200" b="1" dirty="0">
                <a:solidFill>
                  <a:schemeClr val="bg1"/>
                </a:solidFill>
                <a:latin typeface="+mj-lt"/>
              </a:rPr>
              <a:t>Questions?</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048" y="5220192"/>
            <a:ext cx="1467374" cy="1467374"/>
          </a:xfrm>
          <a:prstGeom prst="rect">
            <a:avLst/>
          </a:prstGeom>
        </p:spPr>
      </p:pic>
      <p:pic>
        <p:nvPicPr>
          <p:cNvPr id="6" name="Picture 5"/>
          <p:cNvPicPr/>
          <p:nvPr/>
        </p:nvPicPr>
        <p:blipFill>
          <a:blip r:embed="rId7">
            <a:extLst>
              <a:ext uri="{28A0092B-C50C-407E-A947-70E740481C1C}">
                <a14:useLocalDpi xmlns:a14="http://schemas.microsoft.com/office/drawing/2010/main" val="0"/>
              </a:ext>
            </a:extLst>
          </a:blip>
          <a:stretch>
            <a:fillRect/>
          </a:stretch>
        </p:blipFill>
        <p:spPr>
          <a:xfrm>
            <a:off x="4994949" y="1376685"/>
            <a:ext cx="1222375" cy="1658620"/>
          </a:xfrm>
          <a:prstGeom prst="rect">
            <a:avLst/>
          </a:prstGeom>
        </p:spPr>
      </p:pic>
      <p:sp>
        <p:nvSpPr>
          <p:cNvPr id="8" name="Rectangle 7"/>
          <p:cNvSpPr/>
          <p:nvPr/>
        </p:nvSpPr>
        <p:spPr>
          <a:xfrm>
            <a:off x="2594489" y="6164346"/>
            <a:ext cx="4572000" cy="523220"/>
          </a:xfrm>
          <a:prstGeom prst="rect">
            <a:avLst/>
          </a:prstGeom>
        </p:spPr>
        <p:txBody>
          <a:bodyPr>
            <a:spAutoFit/>
          </a:bodyPr>
          <a:lstStyle/>
          <a:p>
            <a:r>
              <a:rPr lang="en-US" sz="1400" b="1" dirty="0">
                <a:solidFill>
                  <a:schemeClr val="tx2"/>
                </a:solidFill>
              </a:rPr>
              <a:t>(c) 2019 Management Performance Associates</a:t>
            </a:r>
          </a:p>
          <a:p>
            <a:r>
              <a:rPr lang="en-US" sz="1400" b="1" dirty="0">
                <a:solidFill>
                  <a:schemeClr val="tx2"/>
                </a:solidFill>
              </a:rPr>
              <a:t>This presentation does not constitute legal advice</a:t>
            </a:r>
          </a:p>
        </p:txBody>
      </p:sp>
      <p:sp>
        <p:nvSpPr>
          <p:cNvPr id="7" name="Slide Number Placeholder 6">
            <a:extLst>
              <a:ext uri="{FF2B5EF4-FFF2-40B4-BE49-F238E27FC236}">
                <a16:creationId xmlns:a16="http://schemas.microsoft.com/office/drawing/2014/main" id="{3CCC8B30-BC1C-49BC-82FD-042C57D36107}"/>
              </a:ext>
            </a:extLst>
          </p:cNvPr>
          <p:cNvSpPr>
            <a:spLocks noGrp="1"/>
          </p:cNvSpPr>
          <p:nvPr>
            <p:ph type="sldNum" sz="quarter" idx="12"/>
          </p:nvPr>
        </p:nvSpPr>
        <p:spPr/>
        <p:txBody>
          <a:bodyPr/>
          <a:lstStyle/>
          <a:p>
            <a:fld id="{71766878-3199-4EAB-94E7-2D6D11070E14}" type="slidenum">
              <a:rPr lang="en-US" smtClean="0"/>
              <a:t>35</a:t>
            </a:fld>
            <a:endParaRPr lang="en-US" dirty="0"/>
          </a:p>
        </p:txBody>
      </p:sp>
    </p:spTree>
    <p:extLst>
      <p:ext uri="{BB962C8B-B14F-4D97-AF65-F5344CB8AC3E}">
        <p14:creationId xmlns:p14="http://schemas.microsoft.com/office/powerpoint/2010/main" val="2470495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A788A-B5F0-41EA-83DE-F55CF434589D}"/>
              </a:ext>
            </a:extLst>
          </p:cNvPr>
          <p:cNvSpPr>
            <a:spLocks noGrp="1"/>
          </p:cNvSpPr>
          <p:nvPr>
            <p:ph type="title"/>
          </p:nvPr>
        </p:nvSpPr>
        <p:spPr/>
        <p:txBody>
          <a:bodyPr>
            <a:normAutofit/>
          </a:bodyPr>
          <a:lstStyle/>
          <a:p>
            <a:r>
              <a:rPr lang="en-US" sz="3600" dirty="0"/>
              <a:t>Hipaa reminders</a:t>
            </a:r>
          </a:p>
        </p:txBody>
      </p:sp>
      <p:sp>
        <p:nvSpPr>
          <p:cNvPr id="3" name="Content Placeholder 2">
            <a:extLst>
              <a:ext uri="{FF2B5EF4-FFF2-40B4-BE49-F238E27FC236}">
                <a16:creationId xmlns:a16="http://schemas.microsoft.com/office/drawing/2014/main" id="{FCC86149-D3E8-4B76-8435-05C6D2A80648}"/>
              </a:ext>
            </a:extLst>
          </p:cNvPr>
          <p:cNvSpPr>
            <a:spLocks noGrp="1"/>
          </p:cNvSpPr>
          <p:nvPr>
            <p:ph idx="1"/>
          </p:nvPr>
        </p:nvSpPr>
        <p:spPr>
          <a:xfrm>
            <a:off x="1251678" y="1607127"/>
            <a:ext cx="10178322" cy="4868488"/>
          </a:xfrm>
        </p:spPr>
        <p:txBody>
          <a:bodyPr>
            <a:normAutofit fontScale="92500" lnSpcReduction="10000"/>
          </a:bodyPr>
          <a:lstStyle/>
          <a:p>
            <a:pPr marL="0" indent="0">
              <a:buNone/>
            </a:pPr>
            <a:r>
              <a:rPr lang="en-US" sz="2400" b="1" dirty="0">
                <a:solidFill>
                  <a:schemeClr val="tx2"/>
                </a:solidFill>
              </a:rPr>
              <a:t>During a public health emergency, providers may STILL disclose protected health information without authorization including the following:</a:t>
            </a:r>
          </a:p>
          <a:p>
            <a:pPr lvl="0"/>
            <a:r>
              <a:rPr lang="en-US" sz="2400" b="1" dirty="0">
                <a:solidFill>
                  <a:schemeClr val="tx2"/>
                </a:solidFill>
              </a:rPr>
              <a:t>Treatment: as necessary to provide treatment  </a:t>
            </a:r>
          </a:p>
          <a:p>
            <a:pPr lvl="0"/>
            <a:r>
              <a:rPr lang="en-US" sz="2400" b="1" dirty="0">
                <a:solidFill>
                  <a:schemeClr val="tx2"/>
                </a:solidFill>
              </a:rPr>
              <a:t>Notification: as necessary to identify, locate and notify family members, guardians, or anyone else responsible for the individual’s care or the individual’s location, general condition, or death  </a:t>
            </a:r>
          </a:p>
          <a:p>
            <a:pPr lvl="0"/>
            <a:r>
              <a:rPr lang="en-US" sz="2400" b="1" dirty="0">
                <a:solidFill>
                  <a:schemeClr val="tx2"/>
                </a:solidFill>
              </a:rPr>
              <a:t>Imminent Danger: as necessary to prevent or lessen a serious and imminent threat to the health and safety of a person or the public - consistent with applicable law and the provider’s standards of ethical conduct  </a:t>
            </a:r>
          </a:p>
          <a:p>
            <a:pPr lvl="0"/>
            <a:r>
              <a:rPr lang="en-US" sz="2400" b="1" dirty="0">
                <a:solidFill>
                  <a:schemeClr val="tx2"/>
                </a:solidFill>
              </a:rPr>
              <a:t>Facility Directory: if maintaining a directory of individuals, providers may tell people who call or ask about individuals whether the individual is at the facility, their location in the facility, and general condition  </a:t>
            </a:r>
          </a:p>
          <a:p>
            <a:endParaRPr lang="en-US" dirty="0"/>
          </a:p>
        </p:txBody>
      </p:sp>
      <p:sp>
        <p:nvSpPr>
          <p:cNvPr id="4" name="Slide Number Placeholder 3">
            <a:extLst>
              <a:ext uri="{FF2B5EF4-FFF2-40B4-BE49-F238E27FC236}">
                <a16:creationId xmlns:a16="http://schemas.microsoft.com/office/drawing/2014/main" id="{718FD3AD-A11D-462E-87D0-F748C2F0A467}"/>
              </a:ext>
            </a:extLst>
          </p:cNvPr>
          <p:cNvSpPr>
            <a:spLocks noGrp="1"/>
          </p:cNvSpPr>
          <p:nvPr>
            <p:ph type="sldNum" sz="quarter" idx="12"/>
          </p:nvPr>
        </p:nvSpPr>
        <p:spPr/>
        <p:txBody>
          <a:bodyPr/>
          <a:lstStyle/>
          <a:p>
            <a:fld id="{71766878-3199-4EAB-94E7-2D6D11070E14}" type="slidenum">
              <a:rPr lang="en-US" smtClean="0"/>
              <a:t>4</a:t>
            </a:fld>
            <a:endParaRPr lang="en-US" dirty="0"/>
          </a:p>
        </p:txBody>
      </p:sp>
    </p:spTree>
    <p:extLst>
      <p:ext uri="{BB962C8B-B14F-4D97-AF65-F5344CB8AC3E}">
        <p14:creationId xmlns:p14="http://schemas.microsoft.com/office/powerpoint/2010/main" val="868026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492D8-A14C-4DCD-BD5E-0C65EE9697F5}"/>
              </a:ext>
            </a:extLst>
          </p:cNvPr>
          <p:cNvSpPr>
            <a:spLocks noGrp="1"/>
          </p:cNvSpPr>
          <p:nvPr>
            <p:ph type="title"/>
          </p:nvPr>
        </p:nvSpPr>
        <p:spPr/>
        <p:txBody>
          <a:bodyPr>
            <a:normAutofit/>
          </a:bodyPr>
          <a:lstStyle/>
          <a:p>
            <a:r>
              <a:rPr lang="en-US" sz="3600" dirty="0"/>
              <a:t>General guidance &amp; the waiver</a:t>
            </a:r>
          </a:p>
        </p:txBody>
      </p:sp>
      <p:sp>
        <p:nvSpPr>
          <p:cNvPr id="3" name="Content Placeholder 2">
            <a:extLst>
              <a:ext uri="{FF2B5EF4-FFF2-40B4-BE49-F238E27FC236}">
                <a16:creationId xmlns:a16="http://schemas.microsoft.com/office/drawing/2014/main" id="{2D072C41-9E87-469E-88BC-BD23BC19F0CD}"/>
              </a:ext>
            </a:extLst>
          </p:cNvPr>
          <p:cNvSpPr>
            <a:spLocks noGrp="1"/>
          </p:cNvSpPr>
          <p:nvPr>
            <p:ph idx="1"/>
          </p:nvPr>
        </p:nvSpPr>
        <p:spPr>
          <a:xfrm>
            <a:off x="1388838" y="1490472"/>
            <a:ext cx="6412137" cy="5237873"/>
          </a:xfrm>
        </p:spPr>
        <p:txBody>
          <a:bodyPr>
            <a:normAutofit/>
          </a:bodyPr>
          <a:lstStyle/>
          <a:p>
            <a:r>
              <a:rPr lang="en-US" sz="2400" b="1" dirty="0">
                <a:solidFill>
                  <a:schemeClr val="tx2"/>
                </a:solidFill>
              </a:rPr>
              <a:t>In February, the OCR issued guidance addressing HIPAA and COVID-19.</a:t>
            </a:r>
          </a:p>
          <a:p>
            <a:pPr marL="0" indent="0">
              <a:buNone/>
            </a:pPr>
            <a:r>
              <a:rPr lang="en-US" sz="2400" dirty="0">
                <a:hlinkClick r:id="rId3"/>
              </a:rPr>
              <a:t>https://www.hhs.gov/sites/default/files/february-2020-hipaa-and-novel-coronavirus.pdf</a:t>
            </a:r>
            <a:endParaRPr lang="en-US" sz="2400" b="1" dirty="0">
              <a:solidFill>
                <a:schemeClr val="tx2"/>
              </a:solidFill>
            </a:endParaRPr>
          </a:p>
          <a:p>
            <a:r>
              <a:rPr lang="en-US" sz="2400" b="1" dirty="0">
                <a:solidFill>
                  <a:schemeClr val="tx2"/>
                </a:solidFill>
              </a:rPr>
              <a:t>The OCR issued a limited waiver of HIPAA sanctions and penalties FOR HOSPITALS. The waiver only applies for 72 hours from the time a hospital implements a disaster protocol. </a:t>
            </a:r>
            <a:r>
              <a:rPr lang="en-US" u="sng" dirty="0">
                <a:hlinkClick r:id="rId4"/>
              </a:rPr>
              <a:t>https://www.hhs.gov/sites/default/files/hipaa-and-covid-19-limited-hipaa-waiver-bulletin-508.pdf</a:t>
            </a:r>
            <a:endParaRPr lang="en-US" sz="2400" b="1" dirty="0">
              <a:solidFill>
                <a:schemeClr val="tx2"/>
              </a:solidFill>
            </a:endParaRPr>
          </a:p>
          <a:p>
            <a:endParaRPr lang="en-US" sz="2400" b="1" dirty="0">
              <a:solidFill>
                <a:schemeClr val="tx2"/>
              </a:solidFill>
            </a:endParaRPr>
          </a:p>
        </p:txBody>
      </p:sp>
      <p:pic>
        <p:nvPicPr>
          <p:cNvPr id="5" name="Picture 4">
            <a:extLst>
              <a:ext uri="{FF2B5EF4-FFF2-40B4-BE49-F238E27FC236}">
                <a16:creationId xmlns:a16="http://schemas.microsoft.com/office/drawing/2014/main" id="{C54F614C-6025-41A4-829A-CD3CDD012E5E}"/>
              </a:ext>
            </a:extLst>
          </p:cNvPr>
          <p:cNvPicPr>
            <a:picLocks noChangeAspect="1"/>
          </p:cNvPicPr>
          <p:nvPr/>
        </p:nvPicPr>
        <p:blipFill>
          <a:blip r:embed="rId5"/>
          <a:stretch>
            <a:fillRect/>
          </a:stretch>
        </p:blipFill>
        <p:spPr>
          <a:xfrm>
            <a:off x="8515927" y="2852281"/>
            <a:ext cx="2773442" cy="2513468"/>
          </a:xfrm>
          <a:prstGeom prst="rect">
            <a:avLst/>
          </a:prstGeom>
        </p:spPr>
      </p:pic>
    </p:spTree>
    <p:extLst>
      <p:ext uri="{BB962C8B-B14F-4D97-AF65-F5344CB8AC3E}">
        <p14:creationId xmlns:p14="http://schemas.microsoft.com/office/powerpoint/2010/main" val="1548525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CF9AA-E5C0-43C3-8FBA-1DE9AEE9CB00}"/>
              </a:ext>
            </a:extLst>
          </p:cNvPr>
          <p:cNvSpPr>
            <a:spLocks noGrp="1"/>
          </p:cNvSpPr>
          <p:nvPr>
            <p:ph type="title"/>
          </p:nvPr>
        </p:nvSpPr>
        <p:spPr/>
        <p:txBody>
          <a:bodyPr>
            <a:normAutofit/>
          </a:bodyPr>
          <a:lstStyle/>
          <a:p>
            <a:r>
              <a:rPr lang="en-US" sz="3600" dirty="0"/>
              <a:t>Covid-19 and telehealth</a:t>
            </a:r>
          </a:p>
        </p:txBody>
      </p:sp>
      <p:sp>
        <p:nvSpPr>
          <p:cNvPr id="3" name="Content Placeholder 2">
            <a:extLst>
              <a:ext uri="{FF2B5EF4-FFF2-40B4-BE49-F238E27FC236}">
                <a16:creationId xmlns:a16="http://schemas.microsoft.com/office/drawing/2014/main" id="{572953AF-8D1A-4DB5-8DCA-A683F2F28994}"/>
              </a:ext>
            </a:extLst>
          </p:cNvPr>
          <p:cNvSpPr>
            <a:spLocks noGrp="1"/>
          </p:cNvSpPr>
          <p:nvPr>
            <p:ph idx="1"/>
          </p:nvPr>
        </p:nvSpPr>
        <p:spPr>
          <a:xfrm>
            <a:off x="1251678" y="1397761"/>
            <a:ext cx="10178322" cy="5460239"/>
          </a:xfrm>
        </p:spPr>
        <p:txBody>
          <a:bodyPr>
            <a:normAutofit fontScale="92500" lnSpcReduction="20000"/>
          </a:bodyPr>
          <a:lstStyle/>
          <a:p>
            <a:pPr marL="0" indent="0">
              <a:buNone/>
            </a:pPr>
            <a:r>
              <a:rPr lang="en-US" sz="2600" b="1" dirty="0">
                <a:solidFill>
                  <a:schemeClr val="tx2"/>
                </a:solidFill>
              </a:rPr>
              <a:t>“OCR will exercise its enforcement discretion and will not impose penalties for noncompliance with the regulatory requirements under the HIPAA Rules against covered health care providers in connection with the good faith provision of telehealth during the COVID-19 nationwide public health emergency. ”</a:t>
            </a:r>
          </a:p>
          <a:p>
            <a:r>
              <a:rPr lang="en-US" sz="2600" b="1" dirty="0">
                <a:solidFill>
                  <a:schemeClr val="tx2"/>
                </a:solidFill>
              </a:rPr>
              <a:t>OK: FaceTime, Facebook Messenger video chat, Google Hangouts video, Skype</a:t>
            </a:r>
          </a:p>
          <a:p>
            <a:r>
              <a:rPr lang="en-US" sz="2600" b="1" dirty="0">
                <a:solidFill>
                  <a:schemeClr val="tx2"/>
                </a:solidFill>
              </a:rPr>
              <a:t>NOT OK: Facebook Live, Twitch, TikTok, other public-facing applications</a:t>
            </a:r>
          </a:p>
          <a:p>
            <a:r>
              <a:rPr lang="en-US" sz="2600" b="1" dirty="0">
                <a:solidFill>
                  <a:schemeClr val="tx2"/>
                </a:solidFill>
              </a:rPr>
              <a:t>Notify patients of privacy risks.</a:t>
            </a:r>
          </a:p>
          <a:p>
            <a:r>
              <a:rPr lang="en-US" sz="2600" b="1" dirty="0">
                <a:solidFill>
                  <a:schemeClr val="tx2"/>
                </a:solidFill>
              </a:rPr>
              <a:t>Enable encryption.</a:t>
            </a:r>
          </a:p>
          <a:p>
            <a:r>
              <a:rPr lang="en-US" sz="2600" b="1" dirty="0">
                <a:solidFill>
                  <a:schemeClr val="tx2"/>
                </a:solidFill>
              </a:rPr>
              <a:t>Get a BAA.</a:t>
            </a:r>
          </a:p>
          <a:p>
            <a:pPr marL="0" indent="0">
              <a:buNone/>
            </a:pPr>
            <a:endParaRPr lang="en-US" dirty="0"/>
          </a:p>
          <a:p>
            <a:pPr marL="0" indent="0">
              <a:buNone/>
            </a:pPr>
            <a:r>
              <a:rPr lang="en-US" sz="2100" dirty="0">
                <a:hlinkClick r:id="rId3"/>
              </a:rPr>
              <a:t>https://www.hhs.gov/hipaa/for-professionals/special-topics/emergency-preparedness/notification-enforcement-discretion-telehealth/index.html</a:t>
            </a:r>
            <a:endParaRPr lang="en-US" sz="2100" dirty="0"/>
          </a:p>
        </p:txBody>
      </p:sp>
      <p:sp>
        <p:nvSpPr>
          <p:cNvPr id="4" name="Slide Number Placeholder 3">
            <a:extLst>
              <a:ext uri="{FF2B5EF4-FFF2-40B4-BE49-F238E27FC236}">
                <a16:creationId xmlns:a16="http://schemas.microsoft.com/office/drawing/2014/main" id="{3A903214-4F36-4AC7-B69D-D9D9982C9A68}"/>
              </a:ext>
            </a:extLst>
          </p:cNvPr>
          <p:cNvSpPr>
            <a:spLocks noGrp="1"/>
          </p:cNvSpPr>
          <p:nvPr>
            <p:ph type="sldNum" sz="quarter" idx="12"/>
          </p:nvPr>
        </p:nvSpPr>
        <p:spPr/>
        <p:txBody>
          <a:bodyPr/>
          <a:lstStyle/>
          <a:p>
            <a:fld id="{71766878-3199-4EAB-94E7-2D6D11070E14}" type="slidenum">
              <a:rPr lang="en-US" smtClean="0"/>
              <a:t>6</a:t>
            </a:fld>
            <a:endParaRPr lang="en-US" dirty="0"/>
          </a:p>
        </p:txBody>
      </p:sp>
    </p:spTree>
    <p:extLst>
      <p:ext uri="{BB962C8B-B14F-4D97-AF65-F5344CB8AC3E}">
        <p14:creationId xmlns:p14="http://schemas.microsoft.com/office/powerpoint/2010/main" val="1331202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CF9AA-E5C0-43C3-8FBA-1DE9AEE9CB00}"/>
              </a:ext>
            </a:extLst>
          </p:cNvPr>
          <p:cNvSpPr>
            <a:spLocks noGrp="1"/>
          </p:cNvSpPr>
          <p:nvPr>
            <p:ph type="title"/>
          </p:nvPr>
        </p:nvSpPr>
        <p:spPr/>
        <p:txBody>
          <a:bodyPr>
            <a:normAutofit/>
          </a:bodyPr>
          <a:lstStyle/>
          <a:p>
            <a:r>
              <a:rPr lang="en-US" sz="3600" dirty="0"/>
              <a:t>Covid-19 and telehealth</a:t>
            </a:r>
          </a:p>
        </p:txBody>
      </p:sp>
      <p:sp>
        <p:nvSpPr>
          <p:cNvPr id="3" name="Content Placeholder 2">
            <a:extLst>
              <a:ext uri="{FF2B5EF4-FFF2-40B4-BE49-F238E27FC236}">
                <a16:creationId xmlns:a16="http://schemas.microsoft.com/office/drawing/2014/main" id="{572953AF-8D1A-4DB5-8DCA-A683F2F28994}"/>
              </a:ext>
            </a:extLst>
          </p:cNvPr>
          <p:cNvSpPr>
            <a:spLocks noGrp="1"/>
          </p:cNvSpPr>
          <p:nvPr>
            <p:ph idx="1"/>
          </p:nvPr>
        </p:nvSpPr>
        <p:spPr>
          <a:xfrm>
            <a:off x="1251678" y="1364775"/>
            <a:ext cx="10178322" cy="5213445"/>
          </a:xfrm>
        </p:spPr>
        <p:txBody>
          <a:bodyPr>
            <a:normAutofit fontScale="92500" lnSpcReduction="10000"/>
          </a:bodyPr>
          <a:lstStyle/>
          <a:p>
            <a:pPr marL="0" indent="0">
              <a:buNone/>
            </a:pPr>
            <a:r>
              <a:rPr lang="en-US" sz="3000" b="1" dirty="0">
                <a:solidFill>
                  <a:schemeClr val="tx2"/>
                </a:solidFill>
              </a:rPr>
              <a:t>OCR Issues FAQ on Telehealth and HIPAA during COVID-19:</a:t>
            </a:r>
          </a:p>
          <a:p>
            <a:r>
              <a:rPr lang="en-US" sz="3000" b="1" dirty="0">
                <a:solidFill>
                  <a:schemeClr val="tx2"/>
                </a:solidFill>
              </a:rPr>
              <a:t>What is a “non-public facing” remote communication product? </a:t>
            </a:r>
          </a:p>
          <a:p>
            <a:r>
              <a:rPr lang="en-US" sz="3000" b="1" dirty="0">
                <a:solidFill>
                  <a:schemeClr val="tx2"/>
                </a:solidFill>
              </a:rPr>
              <a:t>If a covered health care provider uses telehealth services during the COVID-19 outbreak and electronic protected health information is intercepted during transmission, will OCR impose a penalty on the provider for violating the HIPAA Security Rule? </a:t>
            </a:r>
          </a:p>
          <a:p>
            <a:r>
              <a:rPr lang="en-US" sz="3000" b="1" dirty="0">
                <a:solidFill>
                  <a:schemeClr val="tx2"/>
                </a:solidFill>
              </a:rPr>
              <a:t>Where can health care providers conduct telehealth? </a:t>
            </a:r>
          </a:p>
          <a:p>
            <a:pPr marL="0" indent="0">
              <a:buNone/>
            </a:pPr>
            <a:r>
              <a:rPr lang="en-US" sz="3000" b="1" dirty="0">
                <a:solidFill>
                  <a:schemeClr val="tx2"/>
                </a:solidFill>
              </a:rPr>
              <a:t> </a:t>
            </a:r>
          </a:p>
          <a:p>
            <a:pPr marL="0" indent="0">
              <a:buNone/>
            </a:pPr>
            <a:endParaRPr lang="en-US" b="1" dirty="0">
              <a:solidFill>
                <a:schemeClr val="tx2"/>
              </a:solidFill>
            </a:endParaRPr>
          </a:p>
          <a:p>
            <a:pPr marL="0" indent="0">
              <a:buNone/>
            </a:pPr>
            <a:endParaRPr lang="en-US" b="1" dirty="0">
              <a:solidFill>
                <a:schemeClr val="tx2"/>
              </a:solidFill>
            </a:endParaRPr>
          </a:p>
          <a:p>
            <a:pPr marL="0" indent="0">
              <a:buNone/>
            </a:pPr>
            <a:r>
              <a:rPr lang="en-US" b="1" dirty="0">
                <a:solidFill>
                  <a:schemeClr val="accent5"/>
                </a:solidFill>
              </a:rPr>
              <a:t>https://www.hhs.gov/sites/default/files/telehealth-faqs-508.pdf</a:t>
            </a:r>
          </a:p>
        </p:txBody>
      </p:sp>
      <p:sp>
        <p:nvSpPr>
          <p:cNvPr id="4" name="Slide Number Placeholder 3">
            <a:extLst>
              <a:ext uri="{FF2B5EF4-FFF2-40B4-BE49-F238E27FC236}">
                <a16:creationId xmlns:a16="http://schemas.microsoft.com/office/drawing/2014/main" id="{3A903214-4F36-4AC7-B69D-D9D9982C9A68}"/>
              </a:ext>
            </a:extLst>
          </p:cNvPr>
          <p:cNvSpPr>
            <a:spLocks noGrp="1"/>
          </p:cNvSpPr>
          <p:nvPr>
            <p:ph type="sldNum" sz="quarter" idx="12"/>
          </p:nvPr>
        </p:nvSpPr>
        <p:spPr/>
        <p:txBody>
          <a:bodyPr/>
          <a:lstStyle/>
          <a:p>
            <a:fld id="{71766878-3199-4EAB-94E7-2D6D11070E14}" type="slidenum">
              <a:rPr lang="en-US" smtClean="0"/>
              <a:t>7</a:t>
            </a:fld>
            <a:endParaRPr lang="en-US" dirty="0"/>
          </a:p>
        </p:txBody>
      </p:sp>
    </p:spTree>
    <p:extLst>
      <p:ext uri="{BB962C8B-B14F-4D97-AF65-F5344CB8AC3E}">
        <p14:creationId xmlns:p14="http://schemas.microsoft.com/office/powerpoint/2010/main" val="2194220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492D8-A14C-4DCD-BD5E-0C65EE9697F5}"/>
              </a:ext>
            </a:extLst>
          </p:cNvPr>
          <p:cNvSpPr>
            <a:spLocks noGrp="1"/>
          </p:cNvSpPr>
          <p:nvPr>
            <p:ph type="title"/>
          </p:nvPr>
        </p:nvSpPr>
        <p:spPr/>
        <p:txBody>
          <a:bodyPr>
            <a:normAutofit/>
          </a:bodyPr>
          <a:lstStyle/>
          <a:p>
            <a:r>
              <a:rPr lang="en-US" sz="3600" dirty="0"/>
              <a:t>First responders, paramedics</a:t>
            </a:r>
          </a:p>
        </p:txBody>
      </p:sp>
      <p:sp>
        <p:nvSpPr>
          <p:cNvPr id="3" name="Content Placeholder 2">
            <a:extLst>
              <a:ext uri="{FF2B5EF4-FFF2-40B4-BE49-F238E27FC236}">
                <a16:creationId xmlns:a16="http://schemas.microsoft.com/office/drawing/2014/main" id="{2D072C41-9E87-469E-88BC-BD23BC19F0CD}"/>
              </a:ext>
            </a:extLst>
          </p:cNvPr>
          <p:cNvSpPr>
            <a:spLocks noGrp="1"/>
          </p:cNvSpPr>
          <p:nvPr>
            <p:ph idx="1"/>
          </p:nvPr>
        </p:nvSpPr>
        <p:spPr>
          <a:xfrm>
            <a:off x="1251678" y="1318437"/>
            <a:ext cx="9711553" cy="5539563"/>
          </a:xfrm>
        </p:spPr>
        <p:txBody>
          <a:bodyPr>
            <a:normAutofit fontScale="92500" lnSpcReduction="20000"/>
          </a:bodyPr>
          <a:lstStyle/>
          <a:p>
            <a:pPr marL="0" indent="0">
              <a:buNone/>
            </a:pPr>
            <a:r>
              <a:rPr lang="en-US" b="1" dirty="0">
                <a:solidFill>
                  <a:schemeClr val="tx2"/>
                </a:solidFill>
              </a:rPr>
              <a:t>The OCR issued guidance on communicating with law enforcement, paramedics, other first responders, and public health authorities.</a:t>
            </a:r>
          </a:p>
          <a:p>
            <a:pPr marL="0" indent="0">
              <a:buNone/>
            </a:pPr>
            <a:r>
              <a:rPr lang="en-US" b="1" dirty="0">
                <a:solidFill>
                  <a:schemeClr val="tx2"/>
                </a:solidFill>
              </a:rPr>
              <a:t>Covered entities may disclose the PHI of someone infected with or exposed to COVID-19 to </a:t>
            </a:r>
          </a:p>
          <a:p>
            <a:pPr marL="0" indent="0">
              <a:buNone/>
            </a:pPr>
            <a:r>
              <a:rPr lang="en-US" b="1" dirty="0">
                <a:solidFill>
                  <a:schemeClr val="tx2"/>
                </a:solidFill>
              </a:rPr>
              <a:t>1) law enforcement; 2) paramedics; 3) other first responders; and 4) public health authorities, </a:t>
            </a:r>
            <a:r>
              <a:rPr lang="en-US" b="1" u="sng" dirty="0">
                <a:solidFill>
                  <a:schemeClr val="tx2"/>
                </a:solidFill>
              </a:rPr>
              <a:t>without obtaining patient authorization</a:t>
            </a:r>
            <a:r>
              <a:rPr lang="en-US" b="1" dirty="0">
                <a:solidFill>
                  <a:schemeClr val="tx2"/>
                </a:solidFill>
              </a:rPr>
              <a:t>, in some circumstances, </a:t>
            </a:r>
            <a:r>
              <a:rPr lang="en-US" b="1" u="sng" dirty="0">
                <a:solidFill>
                  <a:schemeClr val="tx2"/>
                </a:solidFill>
              </a:rPr>
              <a:t>such as</a:t>
            </a:r>
            <a:r>
              <a:rPr lang="en-US" b="1" dirty="0">
                <a:solidFill>
                  <a:schemeClr val="tx2"/>
                </a:solidFill>
              </a:rPr>
              <a:t>:</a:t>
            </a:r>
          </a:p>
          <a:p>
            <a:r>
              <a:rPr lang="en-US" b="1" dirty="0">
                <a:solidFill>
                  <a:schemeClr val="tx2"/>
                </a:solidFill>
              </a:rPr>
              <a:t>Treatment: Telling emergency transport personnel that a nursing home resident has COVID-19</a:t>
            </a:r>
          </a:p>
          <a:p>
            <a:r>
              <a:rPr lang="en-US" b="1" dirty="0">
                <a:solidFill>
                  <a:schemeClr val="tx2"/>
                </a:solidFill>
              </a:rPr>
              <a:t>When required by law: A hospital can report COVID-19 cases to public health as required by state infectious disease law</a:t>
            </a:r>
          </a:p>
          <a:p>
            <a:r>
              <a:rPr lang="en-US" b="1" dirty="0">
                <a:solidFill>
                  <a:schemeClr val="tx2"/>
                </a:solidFill>
              </a:rPr>
              <a:t>To notify public health to prevent or control spread of disease: Providers may disclose PHI to the CDC or the local health department to prevent or control COVID-19</a:t>
            </a:r>
          </a:p>
          <a:p>
            <a:r>
              <a:rPr lang="en-US" b="1" dirty="0">
                <a:solidFill>
                  <a:schemeClr val="tx2"/>
                </a:solidFill>
              </a:rPr>
              <a:t>When a first responder is at risk of infection: Telling a first responder who may have been exposed to or at risk of contracting or spreading COVID-19 (when authorized by state law)</a:t>
            </a:r>
          </a:p>
          <a:p>
            <a:r>
              <a:rPr lang="en-US" b="1" dirty="0">
                <a:solidFill>
                  <a:schemeClr val="tx2"/>
                </a:solidFill>
              </a:rPr>
              <a:t>In response to a request for PHI by a correctional institution or law enforcement official having lawful custody of an inmate or other individual: A doctor at a prison medical center an tell guards that an inmate tested positive for COVID-19</a:t>
            </a:r>
            <a:endParaRPr lang="en-US" sz="1200" b="1" dirty="0">
              <a:solidFill>
                <a:schemeClr val="tx2"/>
              </a:solidFill>
            </a:endParaRPr>
          </a:p>
          <a:p>
            <a:endParaRPr lang="en-US" sz="1200" b="1" dirty="0">
              <a:solidFill>
                <a:schemeClr val="tx2"/>
              </a:solidFill>
            </a:endParaRPr>
          </a:p>
          <a:p>
            <a:pPr marL="0" indent="0">
              <a:buNone/>
            </a:pPr>
            <a:r>
              <a:rPr lang="en-US" sz="1800" u="sng" dirty="0">
                <a:solidFill>
                  <a:schemeClr val="tx1"/>
                </a:solidFill>
                <a:hlinkClick r:id="rId3"/>
              </a:rPr>
              <a:t>https://www.hhs.gov/sites/default/files/covid-19-hipaa-and-first-responders-508.pdf</a:t>
            </a:r>
            <a:r>
              <a:rPr lang="en-US" sz="1800" dirty="0">
                <a:solidFill>
                  <a:schemeClr val="tx1"/>
                </a:solidFill>
              </a:rPr>
              <a:t> </a:t>
            </a:r>
            <a:endParaRPr lang="en-US" sz="1800" b="1" dirty="0">
              <a:solidFill>
                <a:schemeClr val="tx2"/>
              </a:solidFill>
            </a:endParaRPr>
          </a:p>
        </p:txBody>
      </p:sp>
    </p:spTree>
    <p:extLst>
      <p:ext uri="{BB962C8B-B14F-4D97-AF65-F5344CB8AC3E}">
        <p14:creationId xmlns:p14="http://schemas.microsoft.com/office/powerpoint/2010/main" val="1282290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492D8-A14C-4DCD-BD5E-0C65EE9697F5}"/>
              </a:ext>
            </a:extLst>
          </p:cNvPr>
          <p:cNvSpPr>
            <a:spLocks noGrp="1"/>
          </p:cNvSpPr>
          <p:nvPr>
            <p:ph type="title"/>
          </p:nvPr>
        </p:nvSpPr>
        <p:spPr/>
        <p:txBody>
          <a:bodyPr>
            <a:normAutofit/>
          </a:bodyPr>
          <a:lstStyle/>
          <a:p>
            <a:r>
              <a:rPr lang="en-US" sz="3600" dirty="0"/>
              <a:t>Community-based testing sites</a:t>
            </a:r>
          </a:p>
        </p:txBody>
      </p:sp>
      <p:sp>
        <p:nvSpPr>
          <p:cNvPr id="3" name="Content Placeholder 2">
            <a:extLst>
              <a:ext uri="{FF2B5EF4-FFF2-40B4-BE49-F238E27FC236}">
                <a16:creationId xmlns:a16="http://schemas.microsoft.com/office/drawing/2014/main" id="{2D072C41-9E87-469E-88BC-BD23BC19F0CD}"/>
              </a:ext>
            </a:extLst>
          </p:cNvPr>
          <p:cNvSpPr>
            <a:spLocks noGrp="1"/>
          </p:cNvSpPr>
          <p:nvPr>
            <p:ph idx="1"/>
          </p:nvPr>
        </p:nvSpPr>
        <p:spPr>
          <a:xfrm>
            <a:off x="1388837" y="1501106"/>
            <a:ext cx="9343817" cy="5356894"/>
          </a:xfrm>
        </p:spPr>
        <p:txBody>
          <a:bodyPr>
            <a:normAutofit/>
          </a:bodyPr>
          <a:lstStyle/>
          <a:p>
            <a:r>
              <a:rPr lang="en-US" sz="2400" b="1" dirty="0">
                <a:solidFill>
                  <a:schemeClr val="tx2"/>
                </a:solidFill>
              </a:rPr>
              <a:t>The OCR announced enforcement discretion for community-based testing sites.</a:t>
            </a:r>
          </a:p>
          <a:p>
            <a:r>
              <a:rPr lang="en-US" sz="2400" b="1" dirty="0">
                <a:solidFill>
                  <a:schemeClr val="tx2"/>
                </a:solidFill>
              </a:rPr>
              <a:t>Implement reasonable safeguards – use the minimum PHI necessary</a:t>
            </a:r>
          </a:p>
          <a:p>
            <a:endParaRPr lang="en-US" sz="2400" b="1" dirty="0">
              <a:solidFill>
                <a:schemeClr val="tx2"/>
              </a:solidFill>
            </a:endParaRPr>
          </a:p>
          <a:p>
            <a:endParaRPr lang="en-US" sz="2400" b="1" dirty="0">
              <a:solidFill>
                <a:schemeClr val="tx2"/>
              </a:solidFill>
            </a:endParaRPr>
          </a:p>
          <a:p>
            <a:pPr marL="0" indent="0">
              <a:buNone/>
            </a:pPr>
            <a:endParaRPr lang="en-US" sz="2400" u="sng" dirty="0">
              <a:hlinkClick r:id="rId3"/>
            </a:endParaRPr>
          </a:p>
          <a:p>
            <a:pPr marL="0" indent="0">
              <a:buNone/>
            </a:pPr>
            <a:endParaRPr lang="en-US" sz="2400" u="sng" dirty="0">
              <a:hlinkClick r:id="rId3"/>
            </a:endParaRPr>
          </a:p>
          <a:p>
            <a:pPr marL="0" indent="0">
              <a:buNone/>
            </a:pPr>
            <a:endParaRPr lang="en-US" sz="2400" u="sng" dirty="0">
              <a:hlinkClick r:id="rId3"/>
            </a:endParaRPr>
          </a:p>
          <a:p>
            <a:pPr marL="0" indent="0">
              <a:buNone/>
            </a:pPr>
            <a:endParaRPr lang="en-US" sz="2400" u="sng" dirty="0">
              <a:hlinkClick r:id="rId3"/>
            </a:endParaRPr>
          </a:p>
          <a:p>
            <a:pPr marL="0" indent="0">
              <a:buNone/>
            </a:pPr>
            <a:r>
              <a:rPr lang="en-US" sz="1900" u="sng" dirty="0">
                <a:hlinkClick r:id="rId3"/>
              </a:rPr>
              <a:t>https://www.hhs.gov/hipaa/for-professionals/special-topics/hipaa-covid19/index.html</a:t>
            </a:r>
            <a:endParaRPr lang="en-US" sz="1900" b="1" dirty="0">
              <a:solidFill>
                <a:schemeClr val="tx2"/>
              </a:solidFill>
            </a:endParaRPr>
          </a:p>
          <a:p>
            <a:endParaRPr lang="en-US" sz="2400" dirty="0">
              <a:solidFill>
                <a:schemeClr val="tx1"/>
              </a:solidFill>
            </a:endParaRPr>
          </a:p>
          <a:p>
            <a:endParaRPr lang="en-US" sz="2400" b="1" dirty="0">
              <a:solidFill>
                <a:schemeClr val="tx2"/>
              </a:solidFill>
            </a:endParaRPr>
          </a:p>
        </p:txBody>
      </p:sp>
    </p:spTree>
    <p:extLst>
      <p:ext uri="{BB962C8B-B14F-4D97-AF65-F5344CB8AC3E}">
        <p14:creationId xmlns:p14="http://schemas.microsoft.com/office/powerpoint/2010/main" val="2344217233"/>
      </p:ext>
    </p:extLst>
  </p:cSld>
  <p:clrMapOvr>
    <a:masterClrMapping/>
  </p:clrMapOvr>
</p:sld>
</file>

<file path=ppt/theme/theme1.xml><?xml version="1.0" encoding="utf-8"?>
<a:theme xmlns:a="http://schemas.openxmlformats.org/drawingml/2006/main" name="Badg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Arial Black"/>
        <a:ea typeface=""/>
        <a:cs typeface=""/>
      </a:majorFont>
      <a:minorFont>
        <a:latin typeface="Calibri"/>
        <a:ea typeface=""/>
        <a:cs typeface=""/>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Badge</Template>
  <TotalTime>23669</TotalTime>
  <Words>2304</Words>
  <Application>Microsoft Office PowerPoint</Application>
  <PresentationFormat>Widescreen</PresentationFormat>
  <Paragraphs>264</Paragraphs>
  <Slides>35</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Arial Black</vt:lpstr>
      <vt:lpstr>Calibri</vt:lpstr>
      <vt:lpstr>Gill Sans MT</vt:lpstr>
      <vt:lpstr>Badge</vt:lpstr>
      <vt:lpstr>  Hipaa &amp; covid-19 update</vt:lpstr>
      <vt:lpstr>PowerPoint Presentation</vt:lpstr>
      <vt:lpstr>Hipaa &amp; covid-19</vt:lpstr>
      <vt:lpstr>Hipaa reminders</vt:lpstr>
      <vt:lpstr>General guidance &amp; the waiver</vt:lpstr>
      <vt:lpstr>Covid-19 and telehealth</vt:lpstr>
      <vt:lpstr>Covid-19 and telehealth</vt:lpstr>
      <vt:lpstr>First responders, paramedics</vt:lpstr>
      <vt:lpstr>Community-based testing sites</vt:lpstr>
      <vt:lpstr>Dealing with the media</vt:lpstr>
      <vt:lpstr>Blood and plasma donation</vt:lpstr>
      <vt:lpstr>More guidance</vt:lpstr>
      <vt:lpstr>Has your workforce changed?</vt:lpstr>
      <vt:lpstr>Privacy issues with no-contact temperature taking </vt:lpstr>
      <vt:lpstr>Covid-19 and security: working from home</vt:lpstr>
      <vt:lpstr>Covid-19 and cyber scams</vt:lpstr>
      <vt:lpstr>Covid-19 and cyber scams</vt:lpstr>
      <vt:lpstr>Fbi warns about fraud risks in social media trends</vt:lpstr>
      <vt:lpstr>Oig covid-19 Fraud alert</vt:lpstr>
      <vt:lpstr>Hipaa, social media, &amp; covid-19</vt:lpstr>
      <vt:lpstr>Window rendezvous</vt:lpstr>
      <vt:lpstr>Game night</vt:lpstr>
      <vt:lpstr>Tiktok turmoil</vt:lpstr>
      <vt:lpstr>Cms 16-33</vt:lpstr>
      <vt:lpstr>Employee posts</vt:lpstr>
      <vt:lpstr>Proceed with caution</vt:lpstr>
      <vt:lpstr>HIPAA &amp; COVID-19 Toolkit</vt:lpstr>
      <vt:lpstr>Phase 3 enforcement udpate</vt:lpstr>
      <vt:lpstr>What’s required now: ACA</vt:lpstr>
      <vt:lpstr>What’s required now: ACA</vt:lpstr>
      <vt:lpstr>What might change</vt:lpstr>
      <vt:lpstr>Enforcement update</vt:lpstr>
      <vt:lpstr>Survey update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Margaret</dc:creator>
  <cp:lastModifiedBy>Margaret</cp:lastModifiedBy>
  <cp:revision>415</cp:revision>
  <cp:lastPrinted>2020-02-25T15:42:46Z</cp:lastPrinted>
  <dcterms:created xsi:type="dcterms:W3CDTF">2019-06-24T19:04:42Z</dcterms:created>
  <dcterms:modified xsi:type="dcterms:W3CDTF">2020-06-22T19:00:04Z</dcterms:modified>
</cp:coreProperties>
</file>