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8"/>
  </p:notesMasterIdLst>
  <p:sldIdLst>
    <p:sldId id="256" r:id="rId2"/>
    <p:sldId id="674" r:id="rId3"/>
    <p:sldId id="683" r:id="rId4"/>
    <p:sldId id="712" r:id="rId5"/>
    <p:sldId id="713" r:id="rId6"/>
    <p:sldId id="744" r:id="rId7"/>
    <p:sldId id="716" r:id="rId8"/>
    <p:sldId id="733" r:id="rId9"/>
    <p:sldId id="732" r:id="rId10"/>
    <p:sldId id="706" r:id="rId11"/>
    <p:sldId id="748" r:id="rId12"/>
    <p:sldId id="704" r:id="rId13"/>
    <p:sldId id="737" r:id="rId14"/>
    <p:sldId id="741" r:id="rId15"/>
    <p:sldId id="742" r:id="rId16"/>
    <p:sldId id="743" r:id="rId17"/>
    <p:sldId id="718" r:id="rId18"/>
    <p:sldId id="719" r:id="rId19"/>
    <p:sldId id="738" r:id="rId20"/>
    <p:sldId id="721" r:id="rId21"/>
    <p:sldId id="734" r:id="rId22"/>
    <p:sldId id="735" r:id="rId23"/>
    <p:sldId id="714" r:id="rId24"/>
    <p:sldId id="722" r:id="rId25"/>
    <p:sldId id="723" r:id="rId26"/>
    <p:sldId id="745" r:id="rId27"/>
    <p:sldId id="724" r:id="rId28"/>
    <p:sldId id="715" r:id="rId29"/>
    <p:sldId id="725" r:id="rId30"/>
    <p:sldId id="726" r:id="rId31"/>
    <p:sldId id="727" r:id="rId32"/>
    <p:sldId id="740" r:id="rId33"/>
    <p:sldId id="739" r:id="rId34"/>
    <p:sldId id="728" r:id="rId35"/>
    <p:sldId id="746" r:id="rId36"/>
    <p:sldId id="747"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74920" autoAdjust="0"/>
  </p:normalViewPr>
  <p:slideViewPr>
    <p:cSldViewPr snapToGrid="0">
      <p:cViewPr varScale="1">
        <p:scale>
          <a:sx n="51" d="100"/>
          <a:sy n="51" d="100"/>
        </p:scale>
        <p:origin x="56" y="80"/>
      </p:cViewPr>
      <p:guideLst/>
    </p:cSldViewPr>
  </p:slideViewPr>
  <p:notesTextViewPr>
    <p:cViewPr>
      <p:scale>
        <a:sx n="1" d="1"/>
        <a:sy n="1" d="1"/>
      </p:scale>
      <p:origin x="0" y="0"/>
    </p:cViewPr>
  </p:notesTextViewPr>
  <p:notesViewPr>
    <p:cSldViewPr snapToGrid="0">
      <p:cViewPr varScale="1">
        <p:scale>
          <a:sx n="74" d="100"/>
          <a:sy n="74" d="100"/>
        </p:scale>
        <p:origin x="178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E70B8E-7A11-4571-958A-906AF59CF2ED}" type="datetimeFigureOut">
              <a:rPr lang="en-US" smtClean="0"/>
              <a:t>5/18/2020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78367-39FE-43D1-B93C-B944BD36BBC6}" type="slidenum">
              <a:rPr lang="en-US" smtClean="0"/>
              <a:t>‹#›</a:t>
            </a:fld>
            <a:endParaRPr lang="en-US" dirty="0"/>
          </a:p>
        </p:txBody>
      </p:sp>
    </p:spTree>
    <p:extLst>
      <p:ext uri="{BB962C8B-B14F-4D97-AF65-F5344CB8AC3E}">
        <p14:creationId xmlns:p14="http://schemas.microsoft.com/office/powerpoint/2010/main" val="28037820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3</a:t>
            </a:fld>
            <a:endParaRPr lang="en-US" dirty="0"/>
          </a:p>
        </p:txBody>
      </p:sp>
    </p:spTree>
    <p:extLst>
      <p:ext uri="{BB962C8B-B14F-4D97-AF65-F5344CB8AC3E}">
        <p14:creationId xmlns:p14="http://schemas.microsoft.com/office/powerpoint/2010/main" val="3070584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12</a:t>
            </a:fld>
            <a:endParaRPr lang="en-US" dirty="0"/>
          </a:p>
        </p:txBody>
      </p:sp>
    </p:spTree>
    <p:extLst>
      <p:ext uri="{BB962C8B-B14F-4D97-AF65-F5344CB8AC3E}">
        <p14:creationId xmlns:p14="http://schemas.microsoft.com/office/powerpoint/2010/main" val="1620224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13</a:t>
            </a:fld>
            <a:endParaRPr lang="en-US" dirty="0"/>
          </a:p>
        </p:txBody>
      </p:sp>
    </p:spTree>
    <p:extLst>
      <p:ext uri="{BB962C8B-B14F-4D97-AF65-F5344CB8AC3E}">
        <p14:creationId xmlns:p14="http://schemas.microsoft.com/office/powerpoint/2010/main" val="7596267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14</a:t>
            </a:fld>
            <a:endParaRPr lang="en-US" dirty="0"/>
          </a:p>
        </p:txBody>
      </p:sp>
    </p:spTree>
    <p:extLst>
      <p:ext uri="{BB962C8B-B14F-4D97-AF65-F5344CB8AC3E}">
        <p14:creationId xmlns:p14="http://schemas.microsoft.com/office/powerpoint/2010/main" val="2946800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15</a:t>
            </a:fld>
            <a:endParaRPr lang="en-US" dirty="0"/>
          </a:p>
        </p:txBody>
      </p:sp>
    </p:spTree>
    <p:extLst>
      <p:ext uri="{BB962C8B-B14F-4D97-AF65-F5344CB8AC3E}">
        <p14:creationId xmlns:p14="http://schemas.microsoft.com/office/powerpoint/2010/main" val="3413718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16</a:t>
            </a:fld>
            <a:endParaRPr lang="en-US" dirty="0"/>
          </a:p>
        </p:txBody>
      </p:sp>
    </p:spTree>
    <p:extLst>
      <p:ext uri="{BB962C8B-B14F-4D97-AF65-F5344CB8AC3E}">
        <p14:creationId xmlns:p14="http://schemas.microsoft.com/office/powerpoint/2010/main" val="2003397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17</a:t>
            </a:fld>
            <a:endParaRPr lang="en-US" dirty="0"/>
          </a:p>
        </p:txBody>
      </p:sp>
    </p:spTree>
    <p:extLst>
      <p:ext uri="{BB962C8B-B14F-4D97-AF65-F5344CB8AC3E}">
        <p14:creationId xmlns:p14="http://schemas.microsoft.com/office/powerpoint/2010/main" val="3458685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18</a:t>
            </a:fld>
            <a:endParaRPr lang="en-US" dirty="0"/>
          </a:p>
        </p:txBody>
      </p:sp>
    </p:spTree>
    <p:extLst>
      <p:ext uri="{BB962C8B-B14F-4D97-AF65-F5344CB8AC3E}">
        <p14:creationId xmlns:p14="http://schemas.microsoft.com/office/powerpoint/2010/main" val="2243593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19</a:t>
            </a:fld>
            <a:endParaRPr lang="en-US" dirty="0"/>
          </a:p>
        </p:txBody>
      </p:sp>
    </p:spTree>
    <p:extLst>
      <p:ext uri="{BB962C8B-B14F-4D97-AF65-F5344CB8AC3E}">
        <p14:creationId xmlns:p14="http://schemas.microsoft.com/office/powerpoint/2010/main" val="2349485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21</a:t>
            </a:fld>
            <a:endParaRPr lang="en-US" dirty="0"/>
          </a:p>
        </p:txBody>
      </p:sp>
    </p:spTree>
    <p:extLst>
      <p:ext uri="{BB962C8B-B14F-4D97-AF65-F5344CB8AC3E}">
        <p14:creationId xmlns:p14="http://schemas.microsoft.com/office/powerpoint/2010/main" val="3515601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22</a:t>
            </a:fld>
            <a:endParaRPr lang="en-US" dirty="0"/>
          </a:p>
        </p:txBody>
      </p:sp>
    </p:spTree>
    <p:extLst>
      <p:ext uri="{BB962C8B-B14F-4D97-AF65-F5344CB8AC3E}">
        <p14:creationId xmlns:p14="http://schemas.microsoft.com/office/powerpoint/2010/main" val="2596085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4</a:t>
            </a:fld>
            <a:endParaRPr lang="en-US" dirty="0"/>
          </a:p>
        </p:txBody>
      </p:sp>
    </p:spTree>
    <p:extLst>
      <p:ext uri="{BB962C8B-B14F-4D97-AF65-F5344CB8AC3E}">
        <p14:creationId xmlns:p14="http://schemas.microsoft.com/office/powerpoint/2010/main" val="566800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23</a:t>
            </a:fld>
            <a:endParaRPr lang="en-US" dirty="0"/>
          </a:p>
        </p:txBody>
      </p:sp>
    </p:spTree>
    <p:extLst>
      <p:ext uri="{BB962C8B-B14F-4D97-AF65-F5344CB8AC3E}">
        <p14:creationId xmlns:p14="http://schemas.microsoft.com/office/powerpoint/2010/main" val="4258631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26</a:t>
            </a:fld>
            <a:endParaRPr lang="en-US" dirty="0"/>
          </a:p>
        </p:txBody>
      </p:sp>
    </p:spTree>
    <p:extLst>
      <p:ext uri="{BB962C8B-B14F-4D97-AF65-F5344CB8AC3E}">
        <p14:creationId xmlns:p14="http://schemas.microsoft.com/office/powerpoint/2010/main" val="527746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28</a:t>
            </a:fld>
            <a:endParaRPr lang="en-US" dirty="0"/>
          </a:p>
        </p:txBody>
      </p:sp>
    </p:spTree>
    <p:extLst>
      <p:ext uri="{BB962C8B-B14F-4D97-AF65-F5344CB8AC3E}">
        <p14:creationId xmlns:p14="http://schemas.microsoft.com/office/powerpoint/2010/main" val="1438648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29</a:t>
            </a:fld>
            <a:endParaRPr lang="en-US" dirty="0"/>
          </a:p>
        </p:txBody>
      </p:sp>
    </p:spTree>
    <p:extLst>
      <p:ext uri="{BB962C8B-B14F-4D97-AF65-F5344CB8AC3E}">
        <p14:creationId xmlns:p14="http://schemas.microsoft.com/office/powerpoint/2010/main" val="1720509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30</a:t>
            </a:fld>
            <a:endParaRPr lang="en-US" dirty="0"/>
          </a:p>
        </p:txBody>
      </p:sp>
    </p:spTree>
    <p:extLst>
      <p:ext uri="{BB962C8B-B14F-4D97-AF65-F5344CB8AC3E}">
        <p14:creationId xmlns:p14="http://schemas.microsoft.com/office/powerpoint/2010/main" val="1494796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31</a:t>
            </a:fld>
            <a:endParaRPr lang="en-US" dirty="0"/>
          </a:p>
        </p:txBody>
      </p:sp>
    </p:spTree>
    <p:extLst>
      <p:ext uri="{BB962C8B-B14F-4D97-AF65-F5344CB8AC3E}">
        <p14:creationId xmlns:p14="http://schemas.microsoft.com/office/powerpoint/2010/main" val="3093635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dirty="0"/>
          </a:p>
        </p:txBody>
      </p:sp>
      <p:sp>
        <p:nvSpPr>
          <p:cNvPr id="4" name="Slide Number Placeholder 3"/>
          <p:cNvSpPr>
            <a:spLocks noGrp="1"/>
          </p:cNvSpPr>
          <p:nvPr>
            <p:ph type="sldNum" sz="quarter" idx="5"/>
          </p:nvPr>
        </p:nvSpPr>
        <p:spPr/>
        <p:txBody>
          <a:bodyPr/>
          <a:lstStyle/>
          <a:p>
            <a:fld id="{59078367-39FE-43D1-B93C-B944BD36BBC6}" type="slidenum">
              <a:rPr lang="en-US" smtClean="0"/>
              <a:t>32</a:t>
            </a:fld>
            <a:endParaRPr lang="en-US" dirty="0"/>
          </a:p>
        </p:txBody>
      </p:sp>
    </p:spTree>
    <p:extLst>
      <p:ext uri="{BB962C8B-B14F-4D97-AF65-F5344CB8AC3E}">
        <p14:creationId xmlns:p14="http://schemas.microsoft.com/office/powerpoint/2010/main" val="39899127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33</a:t>
            </a:fld>
            <a:endParaRPr lang="en-US" dirty="0"/>
          </a:p>
        </p:txBody>
      </p:sp>
    </p:spTree>
    <p:extLst>
      <p:ext uri="{BB962C8B-B14F-4D97-AF65-F5344CB8AC3E}">
        <p14:creationId xmlns:p14="http://schemas.microsoft.com/office/powerpoint/2010/main" val="21089687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34</a:t>
            </a:fld>
            <a:endParaRPr lang="en-US" dirty="0"/>
          </a:p>
        </p:txBody>
      </p:sp>
    </p:spTree>
    <p:extLst>
      <p:ext uri="{BB962C8B-B14F-4D97-AF65-F5344CB8AC3E}">
        <p14:creationId xmlns:p14="http://schemas.microsoft.com/office/powerpoint/2010/main" val="36970716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35</a:t>
            </a:fld>
            <a:endParaRPr lang="en-US" dirty="0"/>
          </a:p>
        </p:txBody>
      </p:sp>
    </p:spTree>
    <p:extLst>
      <p:ext uri="{BB962C8B-B14F-4D97-AF65-F5344CB8AC3E}">
        <p14:creationId xmlns:p14="http://schemas.microsoft.com/office/powerpoint/2010/main" val="399325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5</a:t>
            </a:fld>
            <a:endParaRPr lang="en-US" dirty="0"/>
          </a:p>
        </p:txBody>
      </p:sp>
    </p:spTree>
    <p:extLst>
      <p:ext uri="{BB962C8B-B14F-4D97-AF65-F5344CB8AC3E}">
        <p14:creationId xmlns:p14="http://schemas.microsoft.com/office/powerpoint/2010/main" val="7325886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36</a:t>
            </a:fld>
            <a:endParaRPr lang="en-US" dirty="0"/>
          </a:p>
        </p:txBody>
      </p:sp>
    </p:spTree>
    <p:extLst>
      <p:ext uri="{BB962C8B-B14F-4D97-AF65-F5344CB8AC3E}">
        <p14:creationId xmlns:p14="http://schemas.microsoft.com/office/powerpoint/2010/main" val="4294846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6</a:t>
            </a:fld>
            <a:endParaRPr lang="en-US" dirty="0"/>
          </a:p>
        </p:txBody>
      </p:sp>
    </p:spTree>
    <p:extLst>
      <p:ext uri="{BB962C8B-B14F-4D97-AF65-F5344CB8AC3E}">
        <p14:creationId xmlns:p14="http://schemas.microsoft.com/office/powerpoint/2010/main" val="4051083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7</a:t>
            </a:fld>
            <a:endParaRPr lang="en-US" dirty="0"/>
          </a:p>
        </p:txBody>
      </p:sp>
    </p:spTree>
    <p:extLst>
      <p:ext uri="{BB962C8B-B14F-4D97-AF65-F5344CB8AC3E}">
        <p14:creationId xmlns:p14="http://schemas.microsoft.com/office/powerpoint/2010/main" val="1910420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8</a:t>
            </a:fld>
            <a:endParaRPr lang="en-US" dirty="0"/>
          </a:p>
        </p:txBody>
      </p:sp>
    </p:spTree>
    <p:extLst>
      <p:ext uri="{BB962C8B-B14F-4D97-AF65-F5344CB8AC3E}">
        <p14:creationId xmlns:p14="http://schemas.microsoft.com/office/powerpoint/2010/main" val="1743696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9</a:t>
            </a:fld>
            <a:endParaRPr lang="en-US" dirty="0"/>
          </a:p>
        </p:txBody>
      </p:sp>
    </p:spTree>
    <p:extLst>
      <p:ext uri="{BB962C8B-B14F-4D97-AF65-F5344CB8AC3E}">
        <p14:creationId xmlns:p14="http://schemas.microsoft.com/office/powerpoint/2010/main" val="3105123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10</a:t>
            </a:fld>
            <a:endParaRPr lang="en-US" dirty="0"/>
          </a:p>
        </p:txBody>
      </p:sp>
    </p:spTree>
    <p:extLst>
      <p:ext uri="{BB962C8B-B14F-4D97-AF65-F5344CB8AC3E}">
        <p14:creationId xmlns:p14="http://schemas.microsoft.com/office/powerpoint/2010/main" val="3417524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78367-39FE-43D1-B93C-B944BD36BBC6}" type="slidenum">
              <a:rPr lang="en-US" smtClean="0"/>
              <a:t>11</a:t>
            </a:fld>
            <a:endParaRPr lang="en-US" dirty="0"/>
          </a:p>
        </p:txBody>
      </p:sp>
    </p:spTree>
    <p:extLst>
      <p:ext uri="{BB962C8B-B14F-4D97-AF65-F5344CB8AC3E}">
        <p14:creationId xmlns:p14="http://schemas.microsoft.com/office/powerpoint/2010/main" val="2187322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n-US"/>
              <a:t>Click to edit Master title style</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9334D819-9F07-4261-B09B-9E467E5D9002}" type="datetimeFigureOut">
              <a:rPr lang="en-US" dirty="0"/>
              <a:pPr/>
              <a:t>5/18/2020</a:t>
            </a:fld>
            <a:endParaRPr lang="en-US" dirty="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en-US" dirty="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71766878-3199-4EAB-94E7-2D6D11070E14}" type="slidenum">
              <a:rPr lang="en-US" dirty="0"/>
              <a:pPr/>
              <a:t>‹#›</a:t>
            </a:fld>
            <a:endParaRPr lang="en-US" dirty="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34D819-9F07-4261-B09B-9E467E5D9002}" type="datetimeFigureOut">
              <a:rPr lang="en-US" dirty="0"/>
              <a:t>5/18/2020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9334D819-9F07-4261-B09B-9E467E5D9002}" type="datetimeFigureOut">
              <a:rPr lang="en-US" dirty="0"/>
              <a:pPr/>
              <a:t>5/18/2020</a:t>
            </a:fld>
            <a:endParaRPr lang="en-US" dirty="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71766878-3199-4EAB-94E7-2D6D11070E14}" type="slidenum">
              <a:rPr lang="en-US" dirty="0"/>
              <a:pPr/>
              <a:t>‹#›</a:t>
            </a:fld>
            <a:endParaRPr lang="en-US" dirty="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34D819-9F07-4261-B09B-9E467E5D9002}" type="datetimeFigureOut">
              <a:rPr lang="en-US" dirty="0"/>
              <a:t>5/18/2020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57300"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33864" y="2909102"/>
            <a:ext cx="4800600" cy="29963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34D819-9F07-4261-B09B-9E467E5D9002}" type="datetimeFigureOut">
              <a:rPr lang="en-US" dirty="0"/>
              <a:t>5/18/2020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34D819-9F07-4261-B09B-9E467E5D9002}" type="datetimeFigureOut">
              <a:rPr lang="en-US" dirty="0"/>
              <a:t>5/18/2020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dirty="0"/>
              <a:t>5/18/2020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n-US"/>
              <a:t>Click to edit Master title style</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051" y="6375679"/>
            <a:ext cx="1233355" cy="348462"/>
          </a:xfrm>
        </p:spPr>
        <p:txBody>
          <a:bodyPr/>
          <a:lstStyle/>
          <a:p>
            <a:fld id="{9334D819-9F07-4261-B09B-9E467E5D9002}" type="datetimeFigureOut">
              <a:rPr lang="en-US" dirty="0"/>
              <a:t>5/18/2020</a:t>
            </a:fld>
            <a:endParaRPr lang="en-US" dirty="0"/>
          </a:p>
        </p:txBody>
      </p:sp>
      <p:sp>
        <p:nvSpPr>
          <p:cNvPr id="6" name="Footer Placeholder 5"/>
          <p:cNvSpPr>
            <a:spLocks noGrp="1"/>
          </p:cNvSpPr>
          <p:nvPr>
            <p:ph type="ftr" sz="quarter" idx="11"/>
          </p:nvPr>
        </p:nvSpPr>
        <p:spPr>
          <a:xfrm>
            <a:off x="2103620" y="6375679"/>
            <a:ext cx="3482179" cy="345796"/>
          </a:xfrm>
        </p:spPr>
        <p:txBody>
          <a:bodyPr/>
          <a:lstStyle/>
          <a:p>
            <a:endParaRPr lang="en-US" dirty="0"/>
          </a:p>
        </p:txBody>
      </p:sp>
      <p:sp>
        <p:nvSpPr>
          <p:cNvPr id="7" name="Slide Number Placeholder 6"/>
          <p:cNvSpPr>
            <a:spLocks noGrp="1"/>
          </p:cNvSpPr>
          <p:nvPr>
            <p:ph type="sldNum" sz="quarter" idx="12"/>
          </p:nvPr>
        </p:nvSpPr>
        <p:spPr>
          <a:xfrm>
            <a:off x="5691014" y="6375679"/>
            <a:ext cx="1232456" cy="345796"/>
          </a:xfrm>
        </p:spPr>
        <p:txBody>
          <a:bodyPr/>
          <a:lstStyle/>
          <a:p>
            <a:fld id="{71766878-3199-4EAB-94E7-2D6D11070E14}" type="slidenum">
              <a:rPr lang="en-US" dirty="0"/>
              <a:t>‹#›</a:t>
            </a:fld>
            <a:endParaRPr lang="en-US" dirty="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n-US"/>
              <a:t>Click to edit Master title style</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5950" y="6375679"/>
            <a:ext cx="1232456" cy="348462"/>
          </a:xfrm>
        </p:spPr>
        <p:txBody>
          <a:bodyPr/>
          <a:lstStyle/>
          <a:p>
            <a:fld id="{9334D819-9F07-4261-B09B-9E467E5D9002}" type="datetimeFigureOut">
              <a:rPr lang="en-US" dirty="0"/>
              <a:t>5/18/2020</a:t>
            </a:fld>
            <a:endParaRPr lang="en-US" dirty="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fld id="{71766878-3199-4EAB-94E7-2D6D11070E14}"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5/18/2020</a:t>
            </a:fld>
            <a:endParaRPr lang="en-US" dirty="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dirty="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hhs.gov/sites/default/files/lep-bulletin-5-15-2020-english.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us-cert.gov/ncas/alerts/aa20-073a"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us-cert.gov/ncas/alerts/aa20-099a"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cdc.gov/coronavirus/2019-ncov/hcp/ppe-strategy/burn-calculator.html"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ww.scotsman.com/health/watch-102-year-old-resident-scottish-care-home-shows-tiktok-dance-moves-staff-2546876"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stg@healthcareperformance.com"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mailto:mcs@healthcareperformance.com"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mailto:mcs@healthcareperformance.com" TargetMode="External"/><Relationship Id="rId7"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hyperlink" Target="http://www.healthcareperformance.com/store" TargetMode="External"/><Relationship Id="rId4" Type="http://schemas.openxmlformats.org/officeDocument/2006/relationships/hyperlink" Target="http://www.healthcareperformance.com/blog"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phe.gov/emergency/news/healthactions/section1135/Pages/covid19-13March20.aspx"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jpg"/><Relationship Id="rId5" Type="http://schemas.openxmlformats.org/officeDocument/2006/relationships/hyperlink" Target="https://www.cms.gov/files/document/frequently-asked-questions-and-answers-emtala-part-ii.pdf" TargetMode="External"/><Relationship Id="rId4" Type="http://schemas.openxmlformats.org/officeDocument/2006/relationships/hyperlink" Target="https://www.cms.gov/files/document/qso-20-15-hospital-cah-emtala-revised.pdf"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hhs.gov/hipaa/for-professionals/special-topics/hipaa-covid19/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hyperlink" Target="https://www.hhs.gov/sites/default/files/ocr-bulletin-3-28-20.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3200" dirty="0"/>
              <a:t>Keeping</a:t>
            </a:r>
            <a:br>
              <a:rPr lang="en-US" sz="3200" dirty="0"/>
            </a:br>
            <a:r>
              <a:rPr lang="en-US" sz="3200" dirty="0"/>
              <a:t> compliant</a:t>
            </a:r>
            <a:br>
              <a:rPr lang="en-US" sz="3200" dirty="0"/>
            </a:br>
            <a:r>
              <a:rPr lang="en-US" sz="3200" dirty="0"/>
              <a:t> during </a:t>
            </a:r>
            <a:br>
              <a:rPr lang="en-US" sz="3200" dirty="0"/>
            </a:br>
            <a:r>
              <a:rPr lang="en-US" sz="3200" dirty="0"/>
              <a:t>covid-19</a:t>
            </a:r>
            <a:br>
              <a:rPr lang="en-US" sz="3200" dirty="0"/>
            </a:br>
            <a:br>
              <a:rPr lang="en-US" sz="3200" dirty="0"/>
            </a:br>
            <a:r>
              <a:rPr lang="en-US" sz="2000" dirty="0"/>
              <a:t>May 19, 2020</a:t>
            </a:r>
            <a:endParaRPr lang="en-US" sz="3200" dirty="0"/>
          </a:p>
        </p:txBody>
      </p:sp>
      <p:sp>
        <p:nvSpPr>
          <p:cNvPr id="3" name="Subtitle 2"/>
          <p:cNvSpPr>
            <a:spLocks noGrp="1"/>
          </p:cNvSpPr>
          <p:nvPr>
            <p:ph type="subTitle" idx="1"/>
          </p:nvPr>
        </p:nvSpPr>
        <p:spPr>
          <a:xfrm>
            <a:off x="2938614" y="5979196"/>
            <a:ext cx="8045373" cy="742279"/>
          </a:xfrm>
        </p:spPr>
        <p:txBody>
          <a:bodyPr>
            <a:normAutofit fontScale="70000" lnSpcReduction="20000"/>
          </a:bodyPr>
          <a:lstStyle/>
          <a:p>
            <a:r>
              <a:rPr lang="en-US" sz="3200" dirty="0">
                <a:solidFill>
                  <a:schemeClr val="bg2"/>
                </a:solidFill>
              </a:rPr>
              <a:t>Scott Gima, RN, MHA, Exec VP &amp; COO</a:t>
            </a:r>
          </a:p>
          <a:p>
            <a:r>
              <a:rPr lang="en-US" sz="3200" dirty="0">
                <a:solidFill>
                  <a:schemeClr val="bg2"/>
                </a:solidFill>
              </a:rPr>
              <a:t>Margaret Scavotto, JD, CHC, President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948" y="4452040"/>
            <a:ext cx="2269435" cy="2269435"/>
          </a:xfrm>
          <a:prstGeom prst="rect">
            <a:avLst/>
          </a:prstGeom>
        </p:spPr>
      </p:pic>
    </p:spTree>
    <p:extLst>
      <p:ext uri="{BB962C8B-B14F-4D97-AF65-F5344CB8AC3E}">
        <p14:creationId xmlns:p14="http://schemas.microsoft.com/office/powerpoint/2010/main" val="2139788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5288C-806F-4E50-8951-76BD52DDD891}"/>
              </a:ext>
            </a:extLst>
          </p:cNvPr>
          <p:cNvSpPr>
            <a:spLocks noGrp="1"/>
          </p:cNvSpPr>
          <p:nvPr>
            <p:ph type="title"/>
          </p:nvPr>
        </p:nvSpPr>
        <p:spPr/>
        <p:txBody>
          <a:bodyPr>
            <a:normAutofit/>
          </a:bodyPr>
          <a:lstStyle/>
          <a:p>
            <a:r>
              <a:rPr lang="en-US" sz="3600" dirty="0"/>
              <a:t>Ocr and civil rights</a:t>
            </a:r>
          </a:p>
        </p:txBody>
      </p:sp>
      <p:sp>
        <p:nvSpPr>
          <p:cNvPr id="3" name="Content Placeholder 2">
            <a:extLst>
              <a:ext uri="{FF2B5EF4-FFF2-40B4-BE49-F238E27FC236}">
                <a16:creationId xmlns:a16="http://schemas.microsoft.com/office/drawing/2014/main" id="{D466B911-A174-4848-B944-FB2B96D0E592}"/>
              </a:ext>
            </a:extLst>
          </p:cNvPr>
          <p:cNvSpPr>
            <a:spLocks noGrp="1"/>
          </p:cNvSpPr>
          <p:nvPr>
            <p:ph idx="1"/>
          </p:nvPr>
        </p:nvSpPr>
        <p:spPr>
          <a:xfrm>
            <a:off x="1251678" y="1632204"/>
            <a:ext cx="10178322" cy="4556561"/>
          </a:xfrm>
        </p:spPr>
        <p:txBody>
          <a:bodyPr>
            <a:normAutofit/>
          </a:bodyPr>
          <a:lstStyle/>
          <a:p>
            <a:pPr marL="0" indent="0">
              <a:buNone/>
            </a:pPr>
            <a:r>
              <a:rPr lang="en-US" sz="2400" b="1" dirty="0">
                <a:solidFill>
                  <a:schemeClr val="tx2"/>
                </a:solidFill>
              </a:rPr>
              <a:t>The OCR entered a resolution agreement with the State of Alabama:</a:t>
            </a:r>
          </a:p>
          <a:p>
            <a:pPr marL="0" indent="0">
              <a:buNone/>
            </a:pPr>
            <a:endParaRPr lang="en-US" sz="2400" b="1" dirty="0">
              <a:solidFill>
                <a:schemeClr val="tx2"/>
              </a:solidFill>
            </a:endParaRPr>
          </a:p>
          <a:p>
            <a:pPr marL="0" indent="0">
              <a:buNone/>
            </a:pPr>
            <a:r>
              <a:rPr lang="en-US" sz="2400" b="1" dirty="0">
                <a:solidFill>
                  <a:schemeClr val="tx2"/>
                </a:solidFill>
              </a:rPr>
              <a:t>Alabama was accused of instituting “ventilator rationing guidelines that allegedly discriminated on the basis of disability and age.” – ventilator services could be denied to individuals with intellectual disabilities such as “profound mental retardation” and “moderate to severe dementia,” as well as age. Alabama agreed to revise its ventilator guidelines.</a:t>
            </a:r>
          </a:p>
          <a:p>
            <a:pPr marL="0" indent="0">
              <a:buNone/>
            </a:pPr>
            <a:endParaRPr lang="en-US" sz="2400" b="1" dirty="0">
              <a:solidFill>
                <a:schemeClr val="tx2"/>
              </a:solidFill>
            </a:endParaRPr>
          </a:p>
        </p:txBody>
      </p:sp>
      <p:sp>
        <p:nvSpPr>
          <p:cNvPr id="4" name="Slide Number Placeholder 3">
            <a:extLst>
              <a:ext uri="{FF2B5EF4-FFF2-40B4-BE49-F238E27FC236}">
                <a16:creationId xmlns:a16="http://schemas.microsoft.com/office/drawing/2014/main" id="{DECB760A-DB86-4B6C-91C1-456B769A5B96}"/>
              </a:ext>
            </a:extLst>
          </p:cNvPr>
          <p:cNvSpPr>
            <a:spLocks noGrp="1"/>
          </p:cNvSpPr>
          <p:nvPr>
            <p:ph type="sldNum" sz="quarter" idx="12"/>
          </p:nvPr>
        </p:nvSpPr>
        <p:spPr/>
        <p:txBody>
          <a:bodyPr/>
          <a:lstStyle/>
          <a:p>
            <a:fld id="{71766878-3199-4EAB-94E7-2D6D11070E14}" type="slidenum">
              <a:rPr lang="en-US" smtClean="0"/>
              <a:t>10</a:t>
            </a:fld>
            <a:endParaRPr lang="en-US" dirty="0"/>
          </a:p>
        </p:txBody>
      </p:sp>
    </p:spTree>
    <p:extLst>
      <p:ext uri="{BB962C8B-B14F-4D97-AF65-F5344CB8AC3E}">
        <p14:creationId xmlns:p14="http://schemas.microsoft.com/office/powerpoint/2010/main" val="21470173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5288C-806F-4E50-8951-76BD52DDD891}"/>
              </a:ext>
            </a:extLst>
          </p:cNvPr>
          <p:cNvSpPr>
            <a:spLocks noGrp="1"/>
          </p:cNvSpPr>
          <p:nvPr>
            <p:ph type="title"/>
          </p:nvPr>
        </p:nvSpPr>
        <p:spPr/>
        <p:txBody>
          <a:bodyPr>
            <a:normAutofit/>
          </a:bodyPr>
          <a:lstStyle/>
          <a:p>
            <a:r>
              <a:rPr lang="en-US" sz="3600" dirty="0" err="1"/>
              <a:t>Ocr</a:t>
            </a:r>
            <a:r>
              <a:rPr lang="en-US" sz="3600" dirty="0"/>
              <a:t> and LEP</a:t>
            </a:r>
          </a:p>
        </p:txBody>
      </p:sp>
      <p:sp>
        <p:nvSpPr>
          <p:cNvPr id="3" name="Content Placeholder 2">
            <a:extLst>
              <a:ext uri="{FF2B5EF4-FFF2-40B4-BE49-F238E27FC236}">
                <a16:creationId xmlns:a16="http://schemas.microsoft.com/office/drawing/2014/main" id="{D466B911-A174-4848-B944-FB2B96D0E592}"/>
              </a:ext>
            </a:extLst>
          </p:cNvPr>
          <p:cNvSpPr>
            <a:spLocks noGrp="1"/>
          </p:cNvSpPr>
          <p:nvPr>
            <p:ph idx="1"/>
          </p:nvPr>
        </p:nvSpPr>
        <p:spPr>
          <a:xfrm>
            <a:off x="1251678" y="1819118"/>
            <a:ext cx="10178322" cy="4556561"/>
          </a:xfrm>
        </p:spPr>
        <p:txBody>
          <a:bodyPr>
            <a:normAutofit/>
          </a:bodyPr>
          <a:lstStyle/>
          <a:p>
            <a:r>
              <a:rPr lang="en-US" sz="2400" b="1" dirty="0">
                <a:solidFill>
                  <a:schemeClr val="tx2"/>
                </a:solidFill>
              </a:rPr>
              <a:t>Title VI of the Civil Rights Act and Section 1557 of the ACA prohibit discrimination in federal healthcare programs on the basis of national origin (including limited English proficiency).</a:t>
            </a:r>
          </a:p>
          <a:p>
            <a:r>
              <a:rPr lang="en-US" sz="2400" b="1" dirty="0">
                <a:solidFill>
                  <a:schemeClr val="tx2"/>
                </a:solidFill>
              </a:rPr>
              <a:t>Providers must “take reasonable steps to provide meaningful access to individuals with LEP eligible to be served or likely to be encountered in their health programs and activities”</a:t>
            </a:r>
          </a:p>
          <a:p>
            <a:r>
              <a:rPr lang="en-US" sz="2400" b="1" dirty="0">
                <a:solidFill>
                  <a:schemeClr val="tx2"/>
                </a:solidFill>
              </a:rPr>
              <a:t>NOT WAIVED during COVID-19</a:t>
            </a:r>
          </a:p>
          <a:p>
            <a:r>
              <a:rPr lang="en-US" sz="2400" b="1" dirty="0">
                <a:solidFill>
                  <a:schemeClr val="tx2"/>
                </a:solidFill>
              </a:rPr>
              <a:t>Examples of “reasonable steps”: written translations of documents; oral assistance from an interpreter (in-person or using remote technology)</a:t>
            </a:r>
          </a:p>
          <a:p>
            <a:pPr marL="0" indent="0">
              <a:buNone/>
            </a:pPr>
            <a:r>
              <a:rPr lang="en-US" sz="2400" b="1" dirty="0">
                <a:solidFill>
                  <a:schemeClr val="tx2"/>
                </a:solidFill>
                <a:hlinkClick r:id="rId3"/>
              </a:rPr>
              <a:t>https://www.hhs.gov/sites/default/files/lep-bulletin-5-15-2020-english.pdf</a:t>
            </a:r>
            <a:r>
              <a:rPr lang="en-US" sz="2400" b="1" dirty="0">
                <a:solidFill>
                  <a:schemeClr val="tx2"/>
                </a:solidFill>
              </a:rPr>
              <a:t> </a:t>
            </a:r>
          </a:p>
        </p:txBody>
      </p:sp>
      <p:sp>
        <p:nvSpPr>
          <p:cNvPr id="4" name="Slide Number Placeholder 3">
            <a:extLst>
              <a:ext uri="{FF2B5EF4-FFF2-40B4-BE49-F238E27FC236}">
                <a16:creationId xmlns:a16="http://schemas.microsoft.com/office/drawing/2014/main" id="{DECB760A-DB86-4B6C-91C1-456B769A5B96}"/>
              </a:ext>
            </a:extLst>
          </p:cNvPr>
          <p:cNvSpPr>
            <a:spLocks noGrp="1"/>
          </p:cNvSpPr>
          <p:nvPr>
            <p:ph type="sldNum" sz="quarter" idx="12"/>
          </p:nvPr>
        </p:nvSpPr>
        <p:spPr/>
        <p:txBody>
          <a:bodyPr/>
          <a:lstStyle/>
          <a:p>
            <a:fld id="{71766878-3199-4EAB-94E7-2D6D11070E14}" type="slidenum">
              <a:rPr lang="en-US" smtClean="0"/>
              <a:t>11</a:t>
            </a:fld>
            <a:endParaRPr lang="en-US" dirty="0"/>
          </a:p>
        </p:txBody>
      </p:sp>
    </p:spTree>
    <p:extLst>
      <p:ext uri="{BB962C8B-B14F-4D97-AF65-F5344CB8AC3E}">
        <p14:creationId xmlns:p14="http://schemas.microsoft.com/office/powerpoint/2010/main" val="2462228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089A-DB66-411E-A539-0B9005CD5DBD}"/>
              </a:ext>
            </a:extLst>
          </p:cNvPr>
          <p:cNvSpPr>
            <a:spLocks noGrp="1"/>
          </p:cNvSpPr>
          <p:nvPr>
            <p:ph type="title"/>
          </p:nvPr>
        </p:nvSpPr>
        <p:spPr/>
        <p:txBody>
          <a:bodyPr>
            <a:normAutofit/>
          </a:bodyPr>
          <a:lstStyle/>
          <a:p>
            <a:r>
              <a:rPr lang="en-US" sz="3600" dirty="0"/>
              <a:t>Covid-19 and cyber scams</a:t>
            </a:r>
          </a:p>
        </p:txBody>
      </p:sp>
      <p:sp>
        <p:nvSpPr>
          <p:cNvPr id="3" name="Content Placeholder 2">
            <a:extLst>
              <a:ext uri="{FF2B5EF4-FFF2-40B4-BE49-F238E27FC236}">
                <a16:creationId xmlns:a16="http://schemas.microsoft.com/office/drawing/2014/main" id="{E77E6F09-D3EA-40CE-9F2D-901EB9889EB3}"/>
              </a:ext>
            </a:extLst>
          </p:cNvPr>
          <p:cNvSpPr>
            <a:spLocks noGrp="1"/>
          </p:cNvSpPr>
          <p:nvPr>
            <p:ph idx="1"/>
          </p:nvPr>
        </p:nvSpPr>
        <p:spPr>
          <a:xfrm>
            <a:off x="1251678" y="1497497"/>
            <a:ext cx="10178322" cy="4382096"/>
          </a:xfrm>
        </p:spPr>
        <p:txBody>
          <a:bodyPr/>
          <a:lstStyle/>
          <a:p>
            <a:pPr marL="0" indent="0">
              <a:buNone/>
            </a:pPr>
            <a:r>
              <a:rPr lang="en-US" sz="2400" b="1" dirty="0">
                <a:solidFill>
                  <a:schemeClr val="tx2"/>
                </a:solidFill>
              </a:rPr>
              <a:t>*COVID-19 is an opportunity for hackers – attacks have skyrocketed*</a:t>
            </a:r>
          </a:p>
          <a:p>
            <a:r>
              <a:rPr lang="en-US" sz="2400" b="1" dirty="0">
                <a:solidFill>
                  <a:schemeClr val="tx2"/>
                </a:solidFill>
              </a:rPr>
              <a:t>Department of Homeland Security Cybersecurity and Infrastructure Security Agency (CISA) issued a warning about COVID-19 cyber scams</a:t>
            </a:r>
          </a:p>
          <a:p>
            <a:r>
              <a:rPr lang="en-US" sz="2400" b="1" dirty="0">
                <a:solidFill>
                  <a:schemeClr val="tx2"/>
                </a:solidFill>
              </a:rPr>
              <a:t>Department of Homeland Security Cybersecurity and Infrastructure Security Agency (CISA) issued an Alert encouraging employers to use VPNs for teleworking employees. </a:t>
            </a:r>
            <a:r>
              <a:rPr lang="en-US" sz="2400" dirty="0">
                <a:hlinkClick r:id="rId3"/>
              </a:rPr>
              <a:t>https://www.us-cert.gov/ncas/alerts/aa20-073a</a:t>
            </a:r>
            <a:r>
              <a:rPr lang="en-US" sz="2400" dirty="0"/>
              <a:t> </a:t>
            </a:r>
          </a:p>
          <a:p>
            <a:r>
              <a:rPr lang="en-US" sz="2400" b="1" dirty="0">
                <a:solidFill>
                  <a:schemeClr val="tx2"/>
                </a:solidFill>
              </a:rPr>
              <a:t>The FBI warned of an increase in Business Email Compromise (BEC) attacks related to COVID-19. In particular, these scams target municipalities purchasing personal protective equipment and other supplies. </a:t>
            </a:r>
            <a:endParaRPr lang="en-US" sz="2800" b="1" dirty="0">
              <a:solidFill>
                <a:schemeClr val="tx2"/>
              </a:solidFill>
            </a:endParaRPr>
          </a:p>
          <a:p>
            <a:endParaRPr lang="en-US" dirty="0"/>
          </a:p>
        </p:txBody>
      </p:sp>
      <p:sp>
        <p:nvSpPr>
          <p:cNvPr id="4" name="Slide Number Placeholder 3">
            <a:extLst>
              <a:ext uri="{FF2B5EF4-FFF2-40B4-BE49-F238E27FC236}">
                <a16:creationId xmlns:a16="http://schemas.microsoft.com/office/drawing/2014/main" id="{00E6BD5F-3AD5-4426-B9F5-55E9A59724C3}"/>
              </a:ext>
            </a:extLst>
          </p:cNvPr>
          <p:cNvSpPr>
            <a:spLocks noGrp="1"/>
          </p:cNvSpPr>
          <p:nvPr>
            <p:ph type="sldNum" sz="quarter" idx="12"/>
          </p:nvPr>
        </p:nvSpPr>
        <p:spPr/>
        <p:txBody>
          <a:bodyPr/>
          <a:lstStyle/>
          <a:p>
            <a:fld id="{71766878-3199-4EAB-94E7-2D6D11070E14}" type="slidenum">
              <a:rPr lang="en-US" smtClean="0"/>
              <a:t>12</a:t>
            </a:fld>
            <a:endParaRPr lang="en-US" dirty="0"/>
          </a:p>
        </p:txBody>
      </p:sp>
    </p:spTree>
    <p:extLst>
      <p:ext uri="{BB962C8B-B14F-4D97-AF65-F5344CB8AC3E}">
        <p14:creationId xmlns:p14="http://schemas.microsoft.com/office/powerpoint/2010/main" val="875275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089A-DB66-411E-A539-0B9005CD5DBD}"/>
              </a:ext>
            </a:extLst>
          </p:cNvPr>
          <p:cNvSpPr>
            <a:spLocks noGrp="1"/>
          </p:cNvSpPr>
          <p:nvPr>
            <p:ph type="title"/>
          </p:nvPr>
        </p:nvSpPr>
        <p:spPr/>
        <p:txBody>
          <a:bodyPr>
            <a:normAutofit/>
          </a:bodyPr>
          <a:lstStyle/>
          <a:p>
            <a:r>
              <a:rPr lang="en-US" sz="3600" dirty="0"/>
              <a:t>Covid-19 and cyber scams</a:t>
            </a:r>
          </a:p>
        </p:txBody>
      </p:sp>
      <p:sp>
        <p:nvSpPr>
          <p:cNvPr id="3" name="Content Placeholder 2">
            <a:extLst>
              <a:ext uri="{FF2B5EF4-FFF2-40B4-BE49-F238E27FC236}">
                <a16:creationId xmlns:a16="http://schemas.microsoft.com/office/drawing/2014/main" id="{E77E6F09-D3EA-40CE-9F2D-901EB9889EB3}"/>
              </a:ext>
            </a:extLst>
          </p:cNvPr>
          <p:cNvSpPr>
            <a:spLocks noGrp="1"/>
          </p:cNvSpPr>
          <p:nvPr>
            <p:ph idx="1"/>
          </p:nvPr>
        </p:nvSpPr>
        <p:spPr>
          <a:xfrm>
            <a:off x="1251678" y="1497497"/>
            <a:ext cx="6637680" cy="4878182"/>
          </a:xfrm>
        </p:spPr>
        <p:txBody>
          <a:bodyPr>
            <a:normAutofit fontScale="85000" lnSpcReduction="10000"/>
          </a:bodyPr>
          <a:lstStyle/>
          <a:p>
            <a:pPr marL="0" indent="0">
              <a:buNone/>
            </a:pPr>
            <a:r>
              <a:rPr lang="en-US" sz="3800" b="1" dirty="0">
                <a:solidFill>
                  <a:schemeClr val="tx2"/>
                </a:solidFill>
              </a:rPr>
              <a:t>Other scams &amp; risks: </a:t>
            </a:r>
          </a:p>
          <a:p>
            <a:r>
              <a:rPr lang="en-US" sz="2800" b="1" dirty="0">
                <a:solidFill>
                  <a:schemeClr val="tx2"/>
                </a:solidFill>
              </a:rPr>
              <a:t>PPE scams – phony seller wants payment up front</a:t>
            </a:r>
          </a:p>
          <a:p>
            <a:r>
              <a:rPr lang="en-US" sz="2800" b="1" dirty="0">
                <a:solidFill>
                  <a:schemeClr val="tx2"/>
                </a:solidFill>
              </a:rPr>
              <a:t>Phishing and malware disguised as COVID-19 updates or offers</a:t>
            </a:r>
          </a:p>
          <a:p>
            <a:r>
              <a:rPr lang="en-US" sz="2800" b="1" dirty="0">
                <a:solidFill>
                  <a:schemeClr val="tx2"/>
                </a:solidFill>
              </a:rPr>
              <a:t>Free meals and coupons in response to COVID-19</a:t>
            </a:r>
          </a:p>
          <a:p>
            <a:r>
              <a:rPr lang="en-US" sz="2800" b="1" dirty="0">
                <a:solidFill>
                  <a:schemeClr val="tx2"/>
                </a:solidFill>
              </a:rPr>
              <a:t>Emails impersonating the WHO</a:t>
            </a:r>
          </a:p>
          <a:p>
            <a:r>
              <a:rPr lang="en-US" sz="2800" b="1" dirty="0">
                <a:solidFill>
                  <a:schemeClr val="tx2"/>
                </a:solidFill>
              </a:rPr>
              <a:t>Emails luring users working from home</a:t>
            </a:r>
          </a:p>
          <a:p>
            <a:r>
              <a:rPr lang="en-US" sz="2800" b="1" dirty="0">
                <a:solidFill>
                  <a:schemeClr val="tx2"/>
                </a:solidFill>
              </a:rPr>
              <a:t>Stimulus package scams</a:t>
            </a:r>
          </a:p>
          <a:p>
            <a:r>
              <a:rPr lang="en-US" sz="2800" b="1" dirty="0">
                <a:solidFill>
                  <a:schemeClr val="tx2"/>
                </a:solidFill>
              </a:rPr>
              <a:t>Unemployment claims</a:t>
            </a:r>
            <a:br>
              <a:rPr lang="en-US" sz="2800" b="1" dirty="0">
                <a:solidFill>
                  <a:srgbClr val="FF0000"/>
                </a:solidFill>
              </a:rPr>
            </a:br>
            <a:endParaRPr lang="en-US" sz="2800" b="1" dirty="0">
              <a:solidFill>
                <a:srgbClr val="FF0000"/>
              </a:solidFill>
            </a:endParaRPr>
          </a:p>
        </p:txBody>
      </p:sp>
      <p:sp>
        <p:nvSpPr>
          <p:cNvPr id="4" name="Slide Number Placeholder 3">
            <a:extLst>
              <a:ext uri="{FF2B5EF4-FFF2-40B4-BE49-F238E27FC236}">
                <a16:creationId xmlns:a16="http://schemas.microsoft.com/office/drawing/2014/main" id="{00E6BD5F-3AD5-4426-B9F5-55E9A59724C3}"/>
              </a:ext>
            </a:extLst>
          </p:cNvPr>
          <p:cNvSpPr>
            <a:spLocks noGrp="1"/>
          </p:cNvSpPr>
          <p:nvPr>
            <p:ph type="sldNum" sz="quarter" idx="12"/>
          </p:nvPr>
        </p:nvSpPr>
        <p:spPr/>
        <p:txBody>
          <a:bodyPr/>
          <a:lstStyle/>
          <a:p>
            <a:fld id="{71766878-3199-4EAB-94E7-2D6D11070E14}" type="slidenum">
              <a:rPr lang="en-US" smtClean="0"/>
              <a:t>13</a:t>
            </a:fld>
            <a:endParaRPr lang="en-US" dirty="0"/>
          </a:p>
        </p:txBody>
      </p:sp>
      <p:pic>
        <p:nvPicPr>
          <p:cNvPr id="5" name="Picture 4">
            <a:extLst>
              <a:ext uri="{FF2B5EF4-FFF2-40B4-BE49-F238E27FC236}">
                <a16:creationId xmlns:a16="http://schemas.microsoft.com/office/drawing/2014/main" id="{A3D83050-6A82-428C-AB73-6901FA485ABA}"/>
              </a:ext>
            </a:extLst>
          </p:cNvPr>
          <p:cNvPicPr>
            <a:picLocks noChangeAspect="1"/>
          </p:cNvPicPr>
          <p:nvPr/>
        </p:nvPicPr>
        <p:blipFill>
          <a:blip r:embed="rId3"/>
          <a:stretch>
            <a:fillRect/>
          </a:stretch>
        </p:blipFill>
        <p:spPr>
          <a:xfrm>
            <a:off x="8131940" y="2695611"/>
            <a:ext cx="3457548" cy="2481953"/>
          </a:xfrm>
          <a:prstGeom prst="rect">
            <a:avLst/>
          </a:prstGeom>
        </p:spPr>
      </p:pic>
    </p:spTree>
    <p:extLst>
      <p:ext uri="{BB962C8B-B14F-4D97-AF65-F5344CB8AC3E}">
        <p14:creationId xmlns:p14="http://schemas.microsoft.com/office/powerpoint/2010/main" val="19487018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089A-DB66-411E-A539-0B9005CD5DBD}"/>
              </a:ext>
            </a:extLst>
          </p:cNvPr>
          <p:cNvSpPr>
            <a:spLocks noGrp="1"/>
          </p:cNvSpPr>
          <p:nvPr>
            <p:ph type="title"/>
          </p:nvPr>
        </p:nvSpPr>
        <p:spPr/>
        <p:txBody>
          <a:bodyPr>
            <a:normAutofit/>
          </a:bodyPr>
          <a:lstStyle/>
          <a:p>
            <a:r>
              <a:rPr lang="en-US" sz="3600" dirty="0"/>
              <a:t>Covid-19 and Advanced persistent threat groups</a:t>
            </a:r>
          </a:p>
        </p:txBody>
      </p:sp>
      <p:sp>
        <p:nvSpPr>
          <p:cNvPr id="3" name="Content Placeholder 2">
            <a:extLst>
              <a:ext uri="{FF2B5EF4-FFF2-40B4-BE49-F238E27FC236}">
                <a16:creationId xmlns:a16="http://schemas.microsoft.com/office/drawing/2014/main" id="{E77E6F09-D3EA-40CE-9F2D-901EB9889EB3}"/>
              </a:ext>
            </a:extLst>
          </p:cNvPr>
          <p:cNvSpPr>
            <a:spLocks noGrp="1"/>
          </p:cNvSpPr>
          <p:nvPr>
            <p:ph idx="1"/>
          </p:nvPr>
        </p:nvSpPr>
        <p:spPr>
          <a:xfrm>
            <a:off x="1251678" y="2008414"/>
            <a:ext cx="10178322" cy="4367265"/>
          </a:xfrm>
        </p:spPr>
        <p:txBody>
          <a:bodyPr/>
          <a:lstStyle/>
          <a:p>
            <a:pPr marL="0" indent="0">
              <a:buNone/>
            </a:pPr>
            <a:r>
              <a:rPr lang="en-US" sz="2400" b="1" dirty="0">
                <a:solidFill>
                  <a:schemeClr val="tx2"/>
                </a:solidFill>
              </a:rPr>
              <a:t>CISA Alert AA20-099A. 4/08/20. Chinese APT groups using COVID-19 themed phishing messages or malicious applications disguised as trusted entities for espionage and “hack and leak”</a:t>
            </a:r>
          </a:p>
          <a:p>
            <a:r>
              <a:rPr lang="en-US" sz="2400" b="1" dirty="0">
                <a:solidFill>
                  <a:schemeClr val="tx2"/>
                </a:solidFill>
              </a:rPr>
              <a:t>Phishing emails, using coronavirus or COVID-19</a:t>
            </a:r>
          </a:p>
          <a:p>
            <a:r>
              <a:rPr lang="en-US" sz="2400" b="1" dirty="0">
                <a:solidFill>
                  <a:schemeClr val="tx2"/>
                </a:solidFill>
              </a:rPr>
              <a:t>Malware attachments in pdf files, word documents or executable file</a:t>
            </a:r>
          </a:p>
          <a:p>
            <a:r>
              <a:rPr lang="en-US" sz="2400" b="1" dirty="0">
                <a:solidFill>
                  <a:schemeClr val="tx2"/>
                </a:solidFill>
              </a:rPr>
              <a:t>New domains/websites containing coronavirus or COVID-19 words</a:t>
            </a:r>
          </a:p>
          <a:p>
            <a:r>
              <a:rPr lang="en-US" sz="2400" b="1" dirty="0">
                <a:solidFill>
                  <a:schemeClr val="tx2"/>
                </a:solidFill>
              </a:rPr>
              <a:t>Attacks on remote access and teleworking systems</a:t>
            </a:r>
          </a:p>
          <a:p>
            <a:r>
              <a:rPr lang="en-US" sz="2400" b="1" dirty="0">
                <a:solidFill>
                  <a:schemeClr val="tx2"/>
                </a:solidFill>
              </a:rPr>
              <a:t>CISA 5/13/20. Attacks on MSPs and Cloud Service Providers</a:t>
            </a:r>
          </a:p>
        </p:txBody>
      </p:sp>
      <p:sp>
        <p:nvSpPr>
          <p:cNvPr id="4" name="Slide Number Placeholder 3">
            <a:extLst>
              <a:ext uri="{FF2B5EF4-FFF2-40B4-BE49-F238E27FC236}">
                <a16:creationId xmlns:a16="http://schemas.microsoft.com/office/drawing/2014/main" id="{00E6BD5F-3AD5-4426-B9F5-55E9A59724C3}"/>
              </a:ext>
            </a:extLst>
          </p:cNvPr>
          <p:cNvSpPr>
            <a:spLocks noGrp="1"/>
          </p:cNvSpPr>
          <p:nvPr>
            <p:ph type="sldNum" sz="quarter" idx="12"/>
          </p:nvPr>
        </p:nvSpPr>
        <p:spPr/>
        <p:txBody>
          <a:bodyPr/>
          <a:lstStyle/>
          <a:p>
            <a:fld id="{71766878-3199-4EAB-94E7-2D6D11070E14}" type="slidenum">
              <a:rPr lang="en-US" smtClean="0"/>
              <a:t>14</a:t>
            </a:fld>
            <a:endParaRPr lang="en-US" dirty="0"/>
          </a:p>
        </p:txBody>
      </p:sp>
    </p:spTree>
    <p:extLst>
      <p:ext uri="{BB962C8B-B14F-4D97-AF65-F5344CB8AC3E}">
        <p14:creationId xmlns:p14="http://schemas.microsoft.com/office/powerpoint/2010/main" val="2493625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089A-DB66-411E-A539-0B9005CD5DBD}"/>
              </a:ext>
            </a:extLst>
          </p:cNvPr>
          <p:cNvSpPr>
            <a:spLocks noGrp="1"/>
          </p:cNvSpPr>
          <p:nvPr>
            <p:ph type="title"/>
          </p:nvPr>
        </p:nvSpPr>
        <p:spPr/>
        <p:txBody>
          <a:bodyPr>
            <a:normAutofit/>
          </a:bodyPr>
          <a:lstStyle/>
          <a:p>
            <a:r>
              <a:rPr lang="en-US" sz="3600" dirty="0"/>
              <a:t>Covid-19 and Advanced persistent threat groups</a:t>
            </a:r>
          </a:p>
        </p:txBody>
      </p:sp>
      <p:sp>
        <p:nvSpPr>
          <p:cNvPr id="3" name="Content Placeholder 2">
            <a:extLst>
              <a:ext uri="{FF2B5EF4-FFF2-40B4-BE49-F238E27FC236}">
                <a16:creationId xmlns:a16="http://schemas.microsoft.com/office/drawing/2014/main" id="{E77E6F09-D3EA-40CE-9F2D-901EB9889EB3}"/>
              </a:ext>
            </a:extLst>
          </p:cNvPr>
          <p:cNvSpPr>
            <a:spLocks noGrp="1"/>
          </p:cNvSpPr>
          <p:nvPr>
            <p:ph idx="1"/>
          </p:nvPr>
        </p:nvSpPr>
        <p:spPr>
          <a:xfrm>
            <a:off x="1251678" y="1797539"/>
            <a:ext cx="10178322" cy="4678076"/>
          </a:xfrm>
        </p:spPr>
        <p:txBody>
          <a:bodyPr>
            <a:normAutofit fontScale="92500"/>
          </a:bodyPr>
          <a:lstStyle/>
          <a:p>
            <a:pPr marL="0" indent="0">
              <a:buNone/>
            </a:pPr>
            <a:r>
              <a:rPr lang="en-US" sz="2600" b="1" dirty="0">
                <a:solidFill>
                  <a:schemeClr val="tx2"/>
                </a:solidFill>
              </a:rPr>
              <a:t>How to Spot Phishing Emails</a:t>
            </a:r>
          </a:p>
          <a:p>
            <a:r>
              <a:rPr lang="en-US" sz="2400" b="1" dirty="0">
                <a:solidFill>
                  <a:schemeClr val="tx2"/>
                </a:solidFill>
              </a:rPr>
              <a:t>Authority – C suite, bank, physician, government agency, World Health Organization</a:t>
            </a:r>
          </a:p>
          <a:p>
            <a:r>
              <a:rPr lang="en-US" sz="2400" b="1" dirty="0">
                <a:solidFill>
                  <a:schemeClr val="tx2"/>
                </a:solidFill>
              </a:rPr>
              <a:t>Urgency – limited time to respond or fines, arrest, lost deal.</a:t>
            </a:r>
          </a:p>
          <a:p>
            <a:r>
              <a:rPr lang="en-US" sz="2400" b="1" dirty="0">
                <a:solidFill>
                  <a:schemeClr val="tx2"/>
                </a:solidFill>
              </a:rPr>
              <a:t>Emotion – email attempts to make you panic, fearful, hopeful or curious?</a:t>
            </a:r>
          </a:p>
          <a:p>
            <a:r>
              <a:rPr lang="en-US" sz="2400" b="1" dirty="0">
                <a:solidFill>
                  <a:schemeClr val="tx2"/>
                </a:solidFill>
              </a:rPr>
              <a:t>Scarcity – limited supply of PPE, act now before supplies are gone</a:t>
            </a:r>
          </a:p>
          <a:p>
            <a:pPr marL="0" indent="0">
              <a:buNone/>
            </a:pPr>
            <a:endParaRPr lang="en-US" sz="2400" b="1" dirty="0">
              <a:solidFill>
                <a:schemeClr val="tx2"/>
              </a:solidFill>
            </a:endParaRPr>
          </a:p>
          <a:p>
            <a:pPr marL="0" indent="0">
              <a:buNone/>
            </a:pPr>
            <a:r>
              <a:rPr lang="en-US" sz="2600" b="1" dirty="0">
                <a:solidFill>
                  <a:schemeClr val="tx2"/>
                </a:solidFill>
              </a:rPr>
              <a:t>Password Spraying</a:t>
            </a:r>
          </a:p>
          <a:p>
            <a:r>
              <a:rPr lang="en-US" sz="2400" b="1" dirty="0">
                <a:solidFill>
                  <a:schemeClr val="tx2"/>
                </a:solidFill>
              </a:rPr>
              <a:t>Use a single common password against many accounts, then a second and so on</a:t>
            </a:r>
          </a:p>
          <a:p>
            <a:r>
              <a:rPr lang="en-US" sz="2400" b="1" dirty="0">
                <a:solidFill>
                  <a:schemeClr val="tx2"/>
                </a:solidFill>
              </a:rPr>
              <a:t>Harder to detect</a:t>
            </a:r>
          </a:p>
          <a:p>
            <a:r>
              <a:rPr lang="en-US" sz="2400" b="1" dirty="0">
                <a:solidFill>
                  <a:schemeClr val="tx2"/>
                </a:solidFill>
              </a:rPr>
              <a:t>Passwords readily available on the web and darkweb</a:t>
            </a:r>
          </a:p>
          <a:p>
            <a:endParaRPr lang="en-US" sz="2200" b="1" dirty="0">
              <a:solidFill>
                <a:schemeClr val="tx2"/>
              </a:solidFill>
            </a:endParaRPr>
          </a:p>
          <a:p>
            <a:endParaRPr lang="en-US" dirty="0"/>
          </a:p>
        </p:txBody>
      </p:sp>
      <p:sp>
        <p:nvSpPr>
          <p:cNvPr id="4" name="Slide Number Placeholder 3">
            <a:extLst>
              <a:ext uri="{FF2B5EF4-FFF2-40B4-BE49-F238E27FC236}">
                <a16:creationId xmlns:a16="http://schemas.microsoft.com/office/drawing/2014/main" id="{00E6BD5F-3AD5-4426-B9F5-55E9A59724C3}"/>
              </a:ext>
            </a:extLst>
          </p:cNvPr>
          <p:cNvSpPr>
            <a:spLocks noGrp="1"/>
          </p:cNvSpPr>
          <p:nvPr>
            <p:ph type="sldNum" sz="quarter" idx="12"/>
          </p:nvPr>
        </p:nvSpPr>
        <p:spPr/>
        <p:txBody>
          <a:bodyPr/>
          <a:lstStyle/>
          <a:p>
            <a:fld id="{71766878-3199-4EAB-94E7-2D6D11070E14}" type="slidenum">
              <a:rPr lang="en-US" smtClean="0"/>
              <a:t>15</a:t>
            </a:fld>
            <a:endParaRPr lang="en-US" dirty="0"/>
          </a:p>
        </p:txBody>
      </p:sp>
    </p:spTree>
    <p:extLst>
      <p:ext uri="{BB962C8B-B14F-4D97-AF65-F5344CB8AC3E}">
        <p14:creationId xmlns:p14="http://schemas.microsoft.com/office/powerpoint/2010/main" val="583237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0089A-DB66-411E-A539-0B9005CD5DBD}"/>
              </a:ext>
            </a:extLst>
          </p:cNvPr>
          <p:cNvSpPr>
            <a:spLocks noGrp="1"/>
          </p:cNvSpPr>
          <p:nvPr>
            <p:ph type="title"/>
          </p:nvPr>
        </p:nvSpPr>
        <p:spPr/>
        <p:txBody>
          <a:bodyPr>
            <a:normAutofit/>
          </a:bodyPr>
          <a:lstStyle/>
          <a:p>
            <a:r>
              <a:rPr lang="en-US" sz="3600" dirty="0"/>
              <a:t>Web meetings</a:t>
            </a:r>
          </a:p>
        </p:txBody>
      </p:sp>
      <p:sp>
        <p:nvSpPr>
          <p:cNvPr id="3" name="Content Placeholder 2">
            <a:extLst>
              <a:ext uri="{FF2B5EF4-FFF2-40B4-BE49-F238E27FC236}">
                <a16:creationId xmlns:a16="http://schemas.microsoft.com/office/drawing/2014/main" id="{E77E6F09-D3EA-40CE-9F2D-901EB9889EB3}"/>
              </a:ext>
            </a:extLst>
          </p:cNvPr>
          <p:cNvSpPr>
            <a:spLocks noGrp="1"/>
          </p:cNvSpPr>
          <p:nvPr>
            <p:ph idx="1"/>
          </p:nvPr>
        </p:nvSpPr>
        <p:spPr>
          <a:xfrm>
            <a:off x="1251678" y="1271588"/>
            <a:ext cx="10178322" cy="4908047"/>
          </a:xfrm>
        </p:spPr>
        <p:txBody>
          <a:bodyPr>
            <a:normAutofit fontScale="92500"/>
          </a:bodyPr>
          <a:lstStyle/>
          <a:p>
            <a:pPr marL="0" indent="0">
              <a:buNone/>
            </a:pPr>
            <a:r>
              <a:rPr lang="en-US" sz="2600" b="1" dirty="0">
                <a:solidFill>
                  <a:schemeClr val="tx2"/>
                </a:solidFill>
              </a:rPr>
              <a:t>Hackers have hijacked unsecured online meetings</a:t>
            </a:r>
          </a:p>
          <a:p>
            <a:pPr marL="0" indent="0">
              <a:buNone/>
            </a:pPr>
            <a:r>
              <a:rPr lang="en-US" sz="2400" b="1" dirty="0">
                <a:solidFill>
                  <a:schemeClr val="tx2"/>
                </a:solidFill>
              </a:rPr>
              <a:t>CISA Alert AA20-099a: </a:t>
            </a:r>
            <a:r>
              <a:rPr lang="en-US" sz="2400" dirty="0">
                <a:hlinkClick r:id="rId3"/>
              </a:rPr>
              <a:t>https://www.us-cert.gov/ncas/alerts/aa20-099a</a:t>
            </a:r>
            <a:endParaRPr lang="en-US" sz="2400" b="1" dirty="0">
              <a:solidFill>
                <a:schemeClr val="tx2"/>
              </a:solidFill>
            </a:endParaRPr>
          </a:p>
          <a:p>
            <a:r>
              <a:rPr lang="en-US" sz="2400" b="1" dirty="0">
                <a:solidFill>
                  <a:schemeClr val="tx2"/>
                </a:solidFill>
              </a:rPr>
              <a:t>Require a meeting password</a:t>
            </a:r>
          </a:p>
          <a:p>
            <a:r>
              <a:rPr lang="en-US" sz="2400" b="1" dirty="0">
                <a:solidFill>
                  <a:schemeClr val="tx2"/>
                </a:solidFill>
              </a:rPr>
              <a:t>Or use the waiting room feature that allows the host to control who is admitted to the meeting</a:t>
            </a:r>
          </a:p>
          <a:p>
            <a:r>
              <a:rPr lang="en-US" sz="2400" b="1" dirty="0">
                <a:solidFill>
                  <a:schemeClr val="tx2"/>
                </a:solidFill>
              </a:rPr>
              <a:t>Do not share the meeting link or password on publicly available social media sites</a:t>
            </a:r>
          </a:p>
          <a:p>
            <a:r>
              <a:rPr lang="en-US" sz="2400" b="1" dirty="0">
                <a:solidFill>
                  <a:schemeClr val="tx2"/>
                </a:solidFill>
              </a:rPr>
              <a:t>Provide the meeting link and password only to participants with a notice not to share</a:t>
            </a:r>
          </a:p>
          <a:p>
            <a:r>
              <a:rPr lang="en-US" sz="2400" b="1" dirty="0">
                <a:solidFill>
                  <a:schemeClr val="tx2"/>
                </a:solidFill>
              </a:rPr>
              <a:t>Limit screensharing to “host only”</a:t>
            </a:r>
          </a:p>
          <a:p>
            <a:r>
              <a:rPr lang="en-US" sz="2400" b="1" dirty="0">
                <a:solidFill>
                  <a:schemeClr val="tx2"/>
                </a:solidFill>
              </a:rPr>
              <a:t>Remind participants to use the updated version of the meeting apps</a:t>
            </a:r>
          </a:p>
          <a:p>
            <a:r>
              <a:rPr lang="en-US" sz="2400" b="1" dirty="0">
                <a:solidFill>
                  <a:schemeClr val="tx2"/>
                </a:solidFill>
              </a:rPr>
              <a:t>Telework policies cover online meetings</a:t>
            </a:r>
          </a:p>
        </p:txBody>
      </p:sp>
      <p:sp>
        <p:nvSpPr>
          <p:cNvPr id="4" name="Slide Number Placeholder 3">
            <a:extLst>
              <a:ext uri="{FF2B5EF4-FFF2-40B4-BE49-F238E27FC236}">
                <a16:creationId xmlns:a16="http://schemas.microsoft.com/office/drawing/2014/main" id="{00E6BD5F-3AD5-4426-B9F5-55E9A59724C3}"/>
              </a:ext>
            </a:extLst>
          </p:cNvPr>
          <p:cNvSpPr>
            <a:spLocks noGrp="1"/>
          </p:cNvSpPr>
          <p:nvPr>
            <p:ph type="sldNum" sz="quarter" idx="12"/>
          </p:nvPr>
        </p:nvSpPr>
        <p:spPr/>
        <p:txBody>
          <a:bodyPr/>
          <a:lstStyle/>
          <a:p>
            <a:fld id="{71766878-3199-4EAB-94E7-2D6D11070E14}" type="slidenum">
              <a:rPr lang="en-US" smtClean="0"/>
              <a:t>16</a:t>
            </a:fld>
            <a:endParaRPr lang="en-US" dirty="0"/>
          </a:p>
        </p:txBody>
      </p:sp>
    </p:spTree>
    <p:extLst>
      <p:ext uri="{BB962C8B-B14F-4D97-AF65-F5344CB8AC3E}">
        <p14:creationId xmlns:p14="http://schemas.microsoft.com/office/powerpoint/2010/main" val="19253113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Telehealth</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251678" y="2286001"/>
            <a:ext cx="6350601" cy="3593591"/>
          </a:xfrm>
        </p:spPr>
        <p:txBody>
          <a:bodyPr>
            <a:normAutofit/>
          </a:bodyPr>
          <a:lstStyle/>
          <a:p>
            <a:r>
              <a:rPr lang="en-US" sz="2400" b="1" dirty="0">
                <a:solidFill>
                  <a:schemeClr val="tx2"/>
                </a:solidFill>
              </a:rPr>
              <a:t>HIPAA guidance – privacy and security risks</a:t>
            </a:r>
          </a:p>
          <a:p>
            <a:r>
              <a:rPr lang="en-US" sz="2400" b="1" dirty="0">
                <a:solidFill>
                  <a:schemeClr val="tx2"/>
                </a:solidFill>
              </a:rPr>
              <a:t>CMS guidance and the 1135 waiver</a:t>
            </a:r>
          </a:p>
          <a:p>
            <a:r>
              <a:rPr lang="en-US" sz="2400" b="1" dirty="0">
                <a:solidFill>
                  <a:schemeClr val="tx2"/>
                </a:solidFill>
              </a:rPr>
              <a:t>Compliance has a key role in interpreting the telehealth guidance and developing a program that adheres to CMS guidelines</a:t>
            </a:r>
          </a:p>
        </p:txBody>
      </p:sp>
      <p:pic>
        <p:nvPicPr>
          <p:cNvPr id="4" name="Picture 3">
            <a:extLst>
              <a:ext uri="{FF2B5EF4-FFF2-40B4-BE49-F238E27FC236}">
                <a16:creationId xmlns:a16="http://schemas.microsoft.com/office/drawing/2014/main" id="{BD18A702-4857-43D1-A89C-38BD060F82A1}"/>
              </a:ext>
            </a:extLst>
          </p:cNvPr>
          <p:cNvPicPr>
            <a:picLocks noChangeAspect="1"/>
          </p:cNvPicPr>
          <p:nvPr/>
        </p:nvPicPr>
        <p:blipFill>
          <a:blip r:embed="rId3"/>
          <a:stretch>
            <a:fillRect/>
          </a:stretch>
        </p:blipFill>
        <p:spPr>
          <a:xfrm>
            <a:off x="7772399" y="2286001"/>
            <a:ext cx="3354705" cy="3478381"/>
          </a:xfrm>
          <a:prstGeom prst="rect">
            <a:avLst/>
          </a:prstGeom>
        </p:spPr>
      </p:pic>
    </p:spTree>
    <p:extLst>
      <p:ext uri="{BB962C8B-B14F-4D97-AF65-F5344CB8AC3E}">
        <p14:creationId xmlns:p14="http://schemas.microsoft.com/office/powerpoint/2010/main" val="1291530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Infection control</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421799" y="1571625"/>
            <a:ext cx="10178322" cy="4903990"/>
          </a:xfrm>
        </p:spPr>
        <p:txBody>
          <a:bodyPr>
            <a:normAutofit fontScale="92500" lnSpcReduction="20000"/>
          </a:bodyPr>
          <a:lstStyle/>
          <a:p>
            <a:pPr marL="0" indent="0">
              <a:buNone/>
            </a:pPr>
            <a:r>
              <a:rPr lang="en-US" sz="2600" b="1" u="sng" dirty="0">
                <a:solidFill>
                  <a:schemeClr val="tx2"/>
                </a:solidFill>
              </a:rPr>
              <a:t>Keep COVID-19 Out!</a:t>
            </a:r>
          </a:p>
          <a:p>
            <a:r>
              <a:rPr lang="en-US" sz="2400" b="1" dirty="0">
                <a:solidFill>
                  <a:schemeClr val="tx2"/>
                </a:solidFill>
              </a:rPr>
              <a:t>Assume anyone coming in may be infected – patients/visitors/staff</a:t>
            </a:r>
          </a:p>
          <a:p>
            <a:r>
              <a:rPr lang="en-US" sz="2400" b="1" dirty="0">
                <a:solidFill>
                  <a:schemeClr val="tx2"/>
                </a:solidFill>
              </a:rPr>
              <a:t>Monitor everyone coming in: keep a log</a:t>
            </a:r>
          </a:p>
          <a:p>
            <a:r>
              <a:rPr lang="en-US" sz="2400" b="1" dirty="0">
                <a:solidFill>
                  <a:schemeClr val="tx2"/>
                </a:solidFill>
              </a:rPr>
              <a:t>Reduce visitors or no visitors</a:t>
            </a:r>
          </a:p>
          <a:p>
            <a:r>
              <a:rPr lang="en-US" sz="2400" b="1" dirty="0">
                <a:solidFill>
                  <a:schemeClr val="tx2"/>
                </a:solidFill>
              </a:rPr>
              <a:t>Visitor management for limited exceptions</a:t>
            </a:r>
          </a:p>
          <a:p>
            <a:r>
              <a:rPr lang="en-US" sz="2400" b="1" dirty="0">
                <a:solidFill>
                  <a:schemeClr val="tx2"/>
                </a:solidFill>
              </a:rPr>
              <a:t>Hand hygiene</a:t>
            </a:r>
          </a:p>
          <a:p>
            <a:r>
              <a:rPr lang="en-US" sz="2400" b="1" dirty="0">
                <a:solidFill>
                  <a:schemeClr val="tx2"/>
                </a:solidFill>
              </a:rPr>
              <a:t>Physical or environmental cleaning</a:t>
            </a:r>
          </a:p>
          <a:p>
            <a:r>
              <a:rPr lang="en-US" sz="2400" b="1" dirty="0">
                <a:solidFill>
                  <a:schemeClr val="tx2"/>
                </a:solidFill>
              </a:rPr>
              <a:t>PPE</a:t>
            </a:r>
          </a:p>
          <a:p>
            <a:r>
              <a:rPr lang="en-US" sz="2400" b="1" dirty="0">
                <a:solidFill>
                  <a:schemeClr val="tx2"/>
                </a:solidFill>
              </a:rPr>
              <a:t>Physical distancing</a:t>
            </a:r>
          </a:p>
          <a:p>
            <a:r>
              <a:rPr lang="en-US" sz="2400" b="1" dirty="0">
                <a:solidFill>
                  <a:schemeClr val="tx2"/>
                </a:solidFill>
              </a:rPr>
              <a:t>Dining</a:t>
            </a:r>
          </a:p>
          <a:p>
            <a:r>
              <a:rPr lang="en-US" sz="2400" b="1" dirty="0">
                <a:solidFill>
                  <a:schemeClr val="tx2"/>
                </a:solidFill>
              </a:rPr>
              <a:t>Dementia units</a:t>
            </a:r>
          </a:p>
          <a:p>
            <a:r>
              <a:rPr lang="en-US" sz="2400" b="1" dirty="0">
                <a:solidFill>
                  <a:schemeClr val="tx2"/>
                </a:solidFill>
              </a:rPr>
              <a:t>Documentation</a:t>
            </a:r>
          </a:p>
          <a:p>
            <a:endParaRPr lang="en-US" sz="2400" b="1" dirty="0">
              <a:solidFill>
                <a:schemeClr val="tx1"/>
              </a:solidFill>
            </a:endParaRPr>
          </a:p>
          <a:p>
            <a:pPr lvl="1"/>
            <a:endParaRPr lang="en-US" sz="2200" b="1" dirty="0">
              <a:solidFill>
                <a:schemeClr val="tx1"/>
              </a:solidFill>
            </a:endParaRPr>
          </a:p>
          <a:p>
            <a:endParaRPr lang="en-US" sz="2400" b="1" dirty="0">
              <a:solidFill>
                <a:schemeClr val="tx2"/>
              </a:solidFill>
            </a:endParaRPr>
          </a:p>
        </p:txBody>
      </p:sp>
      <p:pic>
        <p:nvPicPr>
          <p:cNvPr id="4" name="Picture 3">
            <a:extLst>
              <a:ext uri="{FF2B5EF4-FFF2-40B4-BE49-F238E27FC236}">
                <a16:creationId xmlns:a16="http://schemas.microsoft.com/office/drawing/2014/main" id="{374F7004-8BB1-4537-81B4-653A6953810E}"/>
              </a:ext>
            </a:extLst>
          </p:cNvPr>
          <p:cNvPicPr>
            <a:picLocks noChangeAspect="1"/>
          </p:cNvPicPr>
          <p:nvPr/>
        </p:nvPicPr>
        <p:blipFill>
          <a:blip r:embed="rId3"/>
          <a:stretch>
            <a:fillRect/>
          </a:stretch>
        </p:blipFill>
        <p:spPr>
          <a:xfrm>
            <a:off x="8105774" y="3264408"/>
            <a:ext cx="2943225" cy="2943225"/>
          </a:xfrm>
          <a:prstGeom prst="rect">
            <a:avLst/>
          </a:prstGeom>
        </p:spPr>
      </p:pic>
    </p:spTree>
    <p:extLst>
      <p:ext uri="{BB962C8B-B14F-4D97-AF65-F5344CB8AC3E}">
        <p14:creationId xmlns:p14="http://schemas.microsoft.com/office/powerpoint/2010/main" val="3293047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Infection control</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251678" y="1583473"/>
            <a:ext cx="10178322" cy="4892141"/>
          </a:xfrm>
        </p:spPr>
        <p:txBody>
          <a:bodyPr>
            <a:normAutofit fontScale="92500" lnSpcReduction="10000"/>
          </a:bodyPr>
          <a:lstStyle/>
          <a:p>
            <a:pPr marL="0" indent="0">
              <a:buNone/>
            </a:pPr>
            <a:r>
              <a:rPr lang="en-US" sz="2600" b="1" u="sng" dirty="0">
                <a:solidFill>
                  <a:schemeClr val="tx2"/>
                </a:solidFill>
              </a:rPr>
              <a:t>COVID in the Building – Mitigate Spread</a:t>
            </a:r>
          </a:p>
          <a:p>
            <a:r>
              <a:rPr lang="en-US" sz="2400" b="1" dirty="0">
                <a:solidFill>
                  <a:schemeClr val="tx2"/>
                </a:solidFill>
              </a:rPr>
              <a:t>Internal contact tracing</a:t>
            </a:r>
          </a:p>
          <a:p>
            <a:r>
              <a:rPr lang="en-US" sz="2400" b="1" dirty="0">
                <a:solidFill>
                  <a:schemeClr val="tx2"/>
                </a:solidFill>
              </a:rPr>
              <a:t>Isolation – droplet precautions</a:t>
            </a:r>
          </a:p>
          <a:p>
            <a:r>
              <a:rPr lang="en-US" sz="2400" b="1" dirty="0">
                <a:solidFill>
                  <a:schemeClr val="tx2"/>
                </a:solidFill>
              </a:rPr>
              <a:t>Review and update all existing procedures</a:t>
            </a:r>
          </a:p>
          <a:p>
            <a:r>
              <a:rPr lang="en-US" sz="2400" b="1" dirty="0">
                <a:solidFill>
                  <a:schemeClr val="tx2"/>
                </a:solidFill>
              </a:rPr>
              <a:t>Resident and employee testing</a:t>
            </a:r>
          </a:p>
          <a:p>
            <a:pPr lvl="1"/>
            <a:r>
              <a:rPr lang="en-US" sz="2200" b="1" dirty="0">
                <a:solidFill>
                  <a:schemeClr val="tx2"/>
                </a:solidFill>
              </a:rPr>
              <a:t>Baseline</a:t>
            </a:r>
          </a:p>
          <a:p>
            <a:pPr lvl="1"/>
            <a:r>
              <a:rPr lang="en-US" sz="2200" b="1" dirty="0">
                <a:solidFill>
                  <a:schemeClr val="tx2"/>
                </a:solidFill>
              </a:rPr>
              <a:t>Repeat testing of all baseline negatives</a:t>
            </a:r>
          </a:p>
          <a:p>
            <a:pPr lvl="1"/>
            <a:r>
              <a:rPr lang="en-US" sz="2200" b="1" dirty="0">
                <a:solidFill>
                  <a:schemeClr val="tx2"/>
                </a:solidFill>
              </a:rPr>
              <a:t>Surveillance testing? Two week intervals?</a:t>
            </a:r>
          </a:p>
          <a:p>
            <a:r>
              <a:rPr lang="en-US" sz="2400" b="1" dirty="0">
                <a:solidFill>
                  <a:schemeClr val="tx2"/>
                </a:solidFill>
              </a:rPr>
              <a:t>PPE Use</a:t>
            </a:r>
          </a:p>
          <a:p>
            <a:pPr lvl="1"/>
            <a:r>
              <a:rPr lang="en-US" sz="2200" b="1" dirty="0">
                <a:solidFill>
                  <a:schemeClr val="tx2"/>
                </a:solidFill>
              </a:rPr>
              <a:t>Cloth masks 	  Procedure masks</a:t>
            </a:r>
          </a:p>
          <a:p>
            <a:pPr lvl="1"/>
            <a:r>
              <a:rPr lang="en-US" sz="2200" b="1" dirty="0">
                <a:solidFill>
                  <a:schemeClr val="tx2"/>
                </a:solidFill>
              </a:rPr>
              <a:t>Burn rate calculator</a:t>
            </a:r>
            <a:br>
              <a:rPr lang="en-US" sz="2200" b="1" dirty="0">
                <a:solidFill>
                  <a:schemeClr val="tx2"/>
                </a:solidFill>
              </a:rPr>
            </a:br>
            <a:r>
              <a:rPr lang="en-US" dirty="0">
                <a:solidFill>
                  <a:schemeClr val="tx2"/>
                </a:solidFill>
                <a:hlinkClick r:id="rId3">
                  <a:extLst>
                    <a:ext uri="{A12FA001-AC4F-418D-AE19-62706E023703}">
                      <ahyp:hlinkClr xmlns:ahyp="http://schemas.microsoft.com/office/drawing/2018/hyperlinkcolor" val="tx"/>
                    </a:ext>
                  </a:extLst>
                </a:hlinkClick>
              </a:rPr>
              <a:t>https://www.cdc.gov/coronavirus/2019-ncov/hcp/ppe-strategy/burn-calculator.html</a:t>
            </a:r>
            <a:endParaRPr lang="en-US" b="1" dirty="0">
              <a:solidFill>
                <a:schemeClr val="tx2"/>
              </a:solidFill>
            </a:endParaRPr>
          </a:p>
          <a:p>
            <a:endParaRPr lang="en-US" sz="2400" b="1" dirty="0">
              <a:solidFill>
                <a:schemeClr val="tx1"/>
              </a:solidFill>
            </a:endParaRPr>
          </a:p>
          <a:p>
            <a:pPr lvl="1"/>
            <a:endParaRPr lang="en-US" sz="2200" b="1" dirty="0">
              <a:solidFill>
                <a:schemeClr val="tx1"/>
              </a:solidFill>
            </a:endParaRPr>
          </a:p>
          <a:p>
            <a:endParaRPr lang="en-US" sz="2400" b="1" dirty="0">
              <a:solidFill>
                <a:schemeClr val="tx2"/>
              </a:solidFill>
            </a:endParaRPr>
          </a:p>
        </p:txBody>
      </p:sp>
      <p:pic>
        <p:nvPicPr>
          <p:cNvPr id="4" name="Picture 3">
            <a:extLst>
              <a:ext uri="{FF2B5EF4-FFF2-40B4-BE49-F238E27FC236}">
                <a16:creationId xmlns:a16="http://schemas.microsoft.com/office/drawing/2014/main" id="{374F7004-8BB1-4537-81B4-653A6953810E}"/>
              </a:ext>
            </a:extLst>
          </p:cNvPr>
          <p:cNvPicPr>
            <a:picLocks noChangeAspect="1"/>
          </p:cNvPicPr>
          <p:nvPr/>
        </p:nvPicPr>
        <p:blipFill>
          <a:blip r:embed="rId4"/>
          <a:stretch>
            <a:fillRect/>
          </a:stretch>
        </p:blipFill>
        <p:spPr>
          <a:xfrm>
            <a:off x="8320086" y="2714513"/>
            <a:ext cx="2943225" cy="2943225"/>
          </a:xfrm>
          <a:prstGeom prst="rect">
            <a:avLst/>
          </a:prstGeom>
        </p:spPr>
      </p:pic>
      <p:sp>
        <p:nvSpPr>
          <p:cNvPr id="5" name="Arrow: Right 4">
            <a:extLst>
              <a:ext uri="{FF2B5EF4-FFF2-40B4-BE49-F238E27FC236}">
                <a16:creationId xmlns:a16="http://schemas.microsoft.com/office/drawing/2014/main" id="{78835D9A-438E-4965-8ED9-78B0682B101F}"/>
              </a:ext>
            </a:extLst>
          </p:cNvPr>
          <p:cNvSpPr/>
          <p:nvPr/>
        </p:nvSpPr>
        <p:spPr>
          <a:xfrm>
            <a:off x="3389176" y="5369336"/>
            <a:ext cx="729709" cy="29104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081177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3F44-8CE7-4B64-A5C0-EE8E756D0D46}"/>
              </a:ext>
            </a:extLst>
          </p:cNvPr>
          <p:cNvSpPr>
            <a:spLocks noGrp="1"/>
          </p:cNvSpPr>
          <p:nvPr>
            <p:ph type="title"/>
          </p:nvPr>
        </p:nvSpPr>
        <p:spPr/>
        <p:txBody>
          <a:bodyPr>
            <a:normAutofit/>
          </a:bodyPr>
          <a:lstStyle/>
          <a:p>
            <a:r>
              <a:rPr lang="en-US" sz="3600" dirty="0"/>
              <a:t>poll</a:t>
            </a:r>
          </a:p>
        </p:txBody>
      </p:sp>
      <p:sp>
        <p:nvSpPr>
          <p:cNvPr id="3" name="Content Placeholder 2">
            <a:extLst>
              <a:ext uri="{FF2B5EF4-FFF2-40B4-BE49-F238E27FC236}">
                <a16:creationId xmlns:a16="http://schemas.microsoft.com/office/drawing/2014/main" id="{6AC1A329-F66A-4EE4-947B-0E646A28B81B}"/>
              </a:ext>
            </a:extLst>
          </p:cNvPr>
          <p:cNvSpPr>
            <a:spLocks noGrp="1"/>
          </p:cNvSpPr>
          <p:nvPr>
            <p:ph idx="1"/>
          </p:nvPr>
        </p:nvSpPr>
        <p:spPr>
          <a:xfrm>
            <a:off x="1327878" y="2503167"/>
            <a:ext cx="10178322" cy="3593591"/>
          </a:xfrm>
        </p:spPr>
        <p:txBody>
          <a:bodyPr>
            <a:normAutofit/>
          </a:bodyPr>
          <a:lstStyle/>
          <a:p>
            <a:pPr marL="0" indent="0">
              <a:buNone/>
            </a:pPr>
            <a:r>
              <a:rPr lang="en-US" sz="2800" b="1" dirty="0">
                <a:solidFill>
                  <a:schemeClr val="tx2"/>
                </a:solidFill>
              </a:rPr>
              <a:t>Where are you working today?</a:t>
            </a:r>
          </a:p>
          <a:p>
            <a:r>
              <a:rPr lang="en-US" sz="2800" b="1" dirty="0">
                <a:solidFill>
                  <a:schemeClr val="tx2"/>
                </a:solidFill>
              </a:rPr>
              <a:t>At home</a:t>
            </a:r>
          </a:p>
          <a:p>
            <a:r>
              <a:rPr lang="en-US" sz="2800" b="1" dirty="0">
                <a:solidFill>
                  <a:schemeClr val="tx2"/>
                </a:solidFill>
              </a:rPr>
              <a:t>At a health care provider</a:t>
            </a:r>
          </a:p>
          <a:p>
            <a:r>
              <a:rPr lang="en-US" sz="2800" b="1" dirty="0">
                <a:solidFill>
                  <a:schemeClr val="tx2"/>
                </a:solidFill>
              </a:rPr>
              <a:t>At a corporate office</a:t>
            </a:r>
          </a:p>
        </p:txBody>
      </p:sp>
      <p:sp>
        <p:nvSpPr>
          <p:cNvPr id="4" name="Slide Number Placeholder 3">
            <a:extLst>
              <a:ext uri="{FF2B5EF4-FFF2-40B4-BE49-F238E27FC236}">
                <a16:creationId xmlns:a16="http://schemas.microsoft.com/office/drawing/2014/main" id="{68F3A5FE-3D53-4816-8DCF-C4C049AA229C}"/>
              </a:ext>
            </a:extLst>
          </p:cNvPr>
          <p:cNvSpPr>
            <a:spLocks noGrp="1"/>
          </p:cNvSpPr>
          <p:nvPr>
            <p:ph type="sldNum" sz="quarter" idx="12"/>
          </p:nvPr>
        </p:nvSpPr>
        <p:spPr/>
        <p:txBody>
          <a:bodyPr/>
          <a:lstStyle/>
          <a:p>
            <a:fld id="{71766878-3199-4EAB-94E7-2D6D11070E14}" type="slidenum">
              <a:rPr lang="en-US" smtClean="0"/>
              <a:t>2</a:t>
            </a:fld>
            <a:endParaRPr lang="en-US" dirty="0"/>
          </a:p>
        </p:txBody>
      </p:sp>
      <p:pic>
        <p:nvPicPr>
          <p:cNvPr id="6" name="Picture 5">
            <a:extLst>
              <a:ext uri="{FF2B5EF4-FFF2-40B4-BE49-F238E27FC236}">
                <a16:creationId xmlns:a16="http://schemas.microsoft.com/office/drawing/2014/main" id="{4D26875D-29CB-4827-BFF7-0BE1A88CED8B}"/>
              </a:ext>
            </a:extLst>
          </p:cNvPr>
          <p:cNvPicPr>
            <a:picLocks noChangeAspect="1"/>
          </p:cNvPicPr>
          <p:nvPr/>
        </p:nvPicPr>
        <p:blipFill>
          <a:blip r:embed="rId2"/>
          <a:stretch>
            <a:fillRect/>
          </a:stretch>
        </p:blipFill>
        <p:spPr>
          <a:xfrm>
            <a:off x="8510937" y="2301956"/>
            <a:ext cx="2004664" cy="2622842"/>
          </a:xfrm>
          <a:prstGeom prst="rect">
            <a:avLst/>
          </a:prstGeom>
        </p:spPr>
      </p:pic>
    </p:spTree>
    <p:extLst>
      <p:ext uri="{BB962C8B-B14F-4D97-AF65-F5344CB8AC3E}">
        <p14:creationId xmlns:p14="http://schemas.microsoft.com/office/powerpoint/2010/main" val="1131849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Social media use</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251678" y="2286001"/>
            <a:ext cx="6700831" cy="3593591"/>
          </a:xfrm>
        </p:spPr>
        <p:txBody>
          <a:bodyPr>
            <a:normAutofit/>
          </a:bodyPr>
          <a:lstStyle/>
          <a:p>
            <a:r>
              <a:rPr lang="en-US" sz="2400" b="1" dirty="0">
                <a:solidFill>
                  <a:schemeClr val="tx2"/>
                </a:solidFill>
              </a:rPr>
              <a:t>Social media is higher risk during a pandemic.</a:t>
            </a:r>
          </a:p>
          <a:p>
            <a:r>
              <a:rPr lang="en-US" sz="2400" b="1" dirty="0">
                <a:solidFill>
                  <a:schemeClr val="tx2"/>
                </a:solidFill>
              </a:rPr>
              <a:t>Consider: employees venting; patients contacting you on social media; your organization using social media to keep the public informed and keep people connected.</a:t>
            </a:r>
          </a:p>
          <a:p>
            <a:endParaRPr lang="en-US" sz="2400" b="1" dirty="0">
              <a:solidFill>
                <a:schemeClr val="tx2"/>
              </a:solidFill>
            </a:endParaRPr>
          </a:p>
          <a:p>
            <a:endParaRPr lang="en-US" sz="2400" b="1" dirty="0">
              <a:solidFill>
                <a:schemeClr val="tx2"/>
              </a:solidFill>
            </a:endParaRPr>
          </a:p>
          <a:p>
            <a:endParaRPr lang="en-US" sz="2400" b="1" dirty="0">
              <a:solidFill>
                <a:schemeClr val="tx2"/>
              </a:solidFill>
            </a:endParaRPr>
          </a:p>
        </p:txBody>
      </p:sp>
      <p:pic>
        <p:nvPicPr>
          <p:cNvPr id="6" name="Picture 5">
            <a:extLst>
              <a:ext uri="{FF2B5EF4-FFF2-40B4-BE49-F238E27FC236}">
                <a16:creationId xmlns:a16="http://schemas.microsoft.com/office/drawing/2014/main" id="{5EBFB6E3-A992-4225-913C-103DC3866190}"/>
              </a:ext>
            </a:extLst>
          </p:cNvPr>
          <p:cNvPicPr>
            <a:picLocks noChangeAspect="1"/>
          </p:cNvPicPr>
          <p:nvPr/>
        </p:nvPicPr>
        <p:blipFill>
          <a:blip r:embed="rId2"/>
          <a:stretch>
            <a:fillRect/>
          </a:stretch>
        </p:blipFill>
        <p:spPr>
          <a:xfrm>
            <a:off x="8256155" y="2305052"/>
            <a:ext cx="2609850" cy="2609850"/>
          </a:xfrm>
          <a:prstGeom prst="rect">
            <a:avLst/>
          </a:prstGeom>
        </p:spPr>
      </p:pic>
    </p:spTree>
    <p:extLst>
      <p:ext uri="{BB962C8B-B14F-4D97-AF65-F5344CB8AC3E}">
        <p14:creationId xmlns:p14="http://schemas.microsoft.com/office/powerpoint/2010/main" val="2337484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Social media use</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251678" y="2286001"/>
            <a:ext cx="6700831" cy="3593591"/>
          </a:xfrm>
        </p:spPr>
        <p:txBody>
          <a:bodyPr>
            <a:normAutofit/>
          </a:bodyPr>
          <a:lstStyle/>
          <a:p>
            <a:pPr marL="0" indent="0">
              <a:buNone/>
            </a:pPr>
            <a:endParaRPr lang="en-US" sz="2400" b="1" dirty="0">
              <a:solidFill>
                <a:schemeClr val="tx2"/>
              </a:solidFill>
            </a:endParaRPr>
          </a:p>
          <a:p>
            <a:endParaRPr lang="en-US" sz="2400" b="1" dirty="0">
              <a:solidFill>
                <a:schemeClr val="tx2"/>
              </a:solidFill>
            </a:endParaRPr>
          </a:p>
          <a:p>
            <a:endParaRPr lang="en-US" sz="2400" b="1" dirty="0">
              <a:solidFill>
                <a:schemeClr val="tx2"/>
              </a:solidFill>
            </a:endParaRPr>
          </a:p>
        </p:txBody>
      </p:sp>
      <p:pic>
        <p:nvPicPr>
          <p:cNvPr id="4" name="Picture 3">
            <a:extLst>
              <a:ext uri="{FF2B5EF4-FFF2-40B4-BE49-F238E27FC236}">
                <a16:creationId xmlns:a16="http://schemas.microsoft.com/office/drawing/2014/main" id="{772CD1DE-1702-46A1-87A5-990EB07963ED}"/>
              </a:ext>
            </a:extLst>
          </p:cNvPr>
          <p:cNvPicPr>
            <a:picLocks noChangeAspect="1"/>
          </p:cNvPicPr>
          <p:nvPr/>
        </p:nvPicPr>
        <p:blipFill>
          <a:blip r:embed="rId3"/>
          <a:stretch>
            <a:fillRect/>
          </a:stretch>
        </p:blipFill>
        <p:spPr>
          <a:xfrm>
            <a:off x="1836664" y="1128451"/>
            <a:ext cx="7442345" cy="3886184"/>
          </a:xfrm>
          <a:prstGeom prst="rect">
            <a:avLst/>
          </a:prstGeom>
        </p:spPr>
      </p:pic>
      <p:sp>
        <p:nvSpPr>
          <p:cNvPr id="5" name="Rectangle 4">
            <a:extLst>
              <a:ext uri="{FF2B5EF4-FFF2-40B4-BE49-F238E27FC236}">
                <a16:creationId xmlns:a16="http://schemas.microsoft.com/office/drawing/2014/main" id="{713ADE00-4AA3-4E58-8DF5-F154351F1180}"/>
              </a:ext>
            </a:extLst>
          </p:cNvPr>
          <p:cNvSpPr/>
          <p:nvPr/>
        </p:nvSpPr>
        <p:spPr>
          <a:xfrm>
            <a:off x="1634835" y="5417927"/>
            <a:ext cx="9458037" cy="646331"/>
          </a:xfrm>
          <a:prstGeom prst="rect">
            <a:avLst/>
          </a:prstGeom>
        </p:spPr>
        <p:txBody>
          <a:bodyPr wrap="square">
            <a:spAutoFit/>
          </a:bodyPr>
          <a:lstStyle/>
          <a:p>
            <a:r>
              <a:rPr lang="en-US" dirty="0">
                <a:hlinkClick r:id="rId4"/>
              </a:rPr>
              <a:t>https://www.scotsman.com/health/watch-102-year-old-resident-scottish-care-home-shows-tiktok-dance-moves-staff-2546876</a:t>
            </a:r>
            <a:endParaRPr lang="en-US" dirty="0"/>
          </a:p>
        </p:txBody>
      </p:sp>
    </p:spTree>
    <p:extLst>
      <p:ext uri="{BB962C8B-B14F-4D97-AF65-F5344CB8AC3E}">
        <p14:creationId xmlns:p14="http://schemas.microsoft.com/office/powerpoint/2010/main" val="4171290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Social media use</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251678" y="2286001"/>
            <a:ext cx="6700831" cy="3593591"/>
          </a:xfrm>
        </p:spPr>
        <p:txBody>
          <a:bodyPr>
            <a:normAutofit/>
          </a:bodyPr>
          <a:lstStyle/>
          <a:p>
            <a:endParaRPr lang="en-US" sz="2400" b="1" dirty="0">
              <a:solidFill>
                <a:schemeClr val="tx2"/>
              </a:solidFill>
            </a:endParaRPr>
          </a:p>
          <a:p>
            <a:endParaRPr lang="en-US" sz="2400" b="1" dirty="0">
              <a:solidFill>
                <a:schemeClr val="tx2"/>
              </a:solidFill>
            </a:endParaRPr>
          </a:p>
        </p:txBody>
      </p:sp>
      <p:sp>
        <p:nvSpPr>
          <p:cNvPr id="4" name="Rectangle 3">
            <a:extLst>
              <a:ext uri="{FF2B5EF4-FFF2-40B4-BE49-F238E27FC236}">
                <a16:creationId xmlns:a16="http://schemas.microsoft.com/office/drawing/2014/main" id="{4E6C1EC7-081F-4F61-94CB-417B41CF3A11}"/>
              </a:ext>
            </a:extLst>
          </p:cNvPr>
          <p:cNvSpPr/>
          <p:nvPr/>
        </p:nvSpPr>
        <p:spPr>
          <a:xfrm>
            <a:off x="1251678" y="1128451"/>
            <a:ext cx="9434043" cy="5632311"/>
          </a:xfrm>
          <a:prstGeom prst="rect">
            <a:avLst/>
          </a:prstGeom>
        </p:spPr>
        <p:txBody>
          <a:bodyPr wrap="square">
            <a:spAutoFit/>
          </a:bodyPr>
          <a:lstStyle/>
          <a:p>
            <a:pPr marL="285750" indent="-285750">
              <a:buFont typeface="Arial" panose="020B0604020202020204" pitchFamily="34" charset="0"/>
              <a:buChar char="•"/>
            </a:pPr>
            <a:r>
              <a:rPr lang="en-US" sz="2400" b="1" dirty="0">
                <a:solidFill>
                  <a:schemeClr val="tx2"/>
                </a:solidFill>
              </a:rPr>
              <a:t>Do not post patient-specific information to social media without first obtaining a HIPAA authorization. This includes patients in the background.</a:t>
            </a:r>
          </a:p>
          <a:p>
            <a:pPr marL="285750" indent="-285750">
              <a:buFont typeface="Arial" panose="020B0604020202020204" pitchFamily="34" charset="0"/>
              <a:buChar char="•"/>
            </a:pPr>
            <a:r>
              <a:rPr lang="en-US" sz="2400" b="1" dirty="0">
                <a:solidFill>
                  <a:schemeClr val="tx2"/>
                </a:solidFill>
              </a:rPr>
              <a:t>Implement a social media policy that specifically addresses HIPAA.</a:t>
            </a:r>
          </a:p>
          <a:p>
            <a:pPr marL="285750" indent="-285750">
              <a:buFont typeface="Arial" panose="020B0604020202020204" pitchFamily="34" charset="0"/>
              <a:buChar char="•"/>
            </a:pPr>
            <a:r>
              <a:rPr lang="en-US" sz="2400" b="1" dirty="0">
                <a:solidFill>
                  <a:schemeClr val="tx2"/>
                </a:solidFill>
              </a:rPr>
              <a:t>Prior to using a new social media application, evaluate the risks with your HIPAA Security Risk Analysis process and mitigate any risks.</a:t>
            </a:r>
          </a:p>
          <a:p>
            <a:pPr marL="285750" indent="-285750">
              <a:buFont typeface="Arial" panose="020B0604020202020204" pitchFamily="34" charset="0"/>
              <a:buChar char="•"/>
            </a:pPr>
            <a:r>
              <a:rPr lang="en-US" sz="2400" b="1" dirty="0">
                <a:solidFill>
                  <a:schemeClr val="tx2"/>
                </a:solidFill>
              </a:rPr>
              <a:t>Maintain close communications between your HIPAA Privacy and Security Officer, and your marketing or public relations personnel. All marketing and PR communications and programs should be vetted for potential HIPAA risks.</a:t>
            </a:r>
          </a:p>
          <a:p>
            <a:pPr marL="285750" indent="-285750">
              <a:buFont typeface="Arial" panose="020B0604020202020204" pitchFamily="34" charset="0"/>
              <a:buChar char="•"/>
            </a:pPr>
            <a:r>
              <a:rPr lang="en-US" sz="2400" b="1" dirty="0">
                <a:solidFill>
                  <a:schemeClr val="tx2"/>
                </a:solidFill>
              </a:rPr>
              <a:t>Regularly review your organization’s social media activity to ensure it is HIPAA compliant.</a:t>
            </a:r>
          </a:p>
          <a:p>
            <a:pPr marL="285750" indent="-285750">
              <a:buFont typeface="Arial" panose="020B0604020202020204" pitchFamily="34" charset="0"/>
              <a:buChar char="•"/>
            </a:pPr>
            <a:r>
              <a:rPr lang="en-US" sz="2400" b="1" dirty="0">
                <a:solidFill>
                  <a:schemeClr val="tx2"/>
                </a:solidFill>
              </a:rPr>
              <a:t>Train staff about appropriate social media uses during COVID-19 – the HIPAA stakes are higher during a pandemic.</a:t>
            </a:r>
          </a:p>
          <a:p>
            <a:pPr marL="285750" indent="-285750">
              <a:buFont typeface="Arial" panose="020B0604020202020204" pitchFamily="34" charset="0"/>
              <a:buChar char="•"/>
            </a:pPr>
            <a:r>
              <a:rPr lang="en-US" sz="2400" b="1" i="0" dirty="0">
                <a:solidFill>
                  <a:schemeClr val="tx2"/>
                </a:solidFill>
                <a:effectLst/>
              </a:rPr>
              <a:t>Audit </a:t>
            </a:r>
            <a:r>
              <a:rPr lang="en-US" sz="2400" b="1" dirty="0">
                <a:solidFill>
                  <a:schemeClr val="tx2"/>
                </a:solidFill>
              </a:rPr>
              <a:t>your organization’s social media presence.</a:t>
            </a:r>
            <a:endParaRPr lang="en-US" sz="2400" b="1" i="0" dirty="0">
              <a:solidFill>
                <a:schemeClr val="tx2"/>
              </a:solidFill>
              <a:effectLst/>
            </a:endParaRPr>
          </a:p>
        </p:txBody>
      </p:sp>
    </p:spTree>
    <p:extLst>
      <p:ext uri="{BB962C8B-B14F-4D97-AF65-F5344CB8AC3E}">
        <p14:creationId xmlns:p14="http://schemas.microsoft.com/office/powerpoint/2010/main" val="2707572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AD07-7CB9-4BEA-BA21-C2556BDBAAEA}"/>
              </a:ext>
            </a:extLst>
          </p:cNvPr>
          <p:cNvSpPr>
            <a:spLocks noGrp="1"/>
          </p:cNvSpPr>
          <p:nvPr>
            <p:ph type="title"/>
          </p:nvPr>
        </p:nvSpPr>
        <p:spPr/>
        <p:txBody>
          <a:bodyPr>
            <a:normAutofit/>
          </a:bodyPr>
          <a:lstStyle/>
          <a:p>
            <a:r>
              <a:rPr lang="en-US" sz="6000" dirty="0"/>
              <a:t>…but don’t forget </a:t>
            </a:r>
            <a:br>
              <a:rPr lang="en-US" sz="6000" dirty="0"/>
            </a:br>
            <a:r>
              <a:rPr lang="en-US" sz="6000" dirty="0"/>
              <a:t>“non-covid” risks</a:t>
            </a:r>
          </a:p>
        </p:txBody>
      </p:sp>
      <p:sp>
        <p:nvSpPr>
          <p:cNvPr id="3" name="Text Placeholder 2">
            <a:extLst>
              <a:ext uri="{FF2B5EF4-FFF2-40B4-BE49-F238E27FC236}">
                <a16:creationId xmlns:a16="http://schemas.microsoft.com/office/drawing/2014/main" id="{A3B23EDB-E9CE-4047-809E-8E6EB07D2F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6997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Kickbacks and gifts</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347371" y="1720597"/>
            <a:ext cx="6356130" cy="3593591"/>
          </a:xfrm>
        </p:spPr>
        <p:txBody>
          <a:bodyPr>
            <a:normAutofit lnSpcReduction="10000"/>
          </a:bodyPr>
          <a:lstStyle/>
          <a:p>
            <a:endParaRPr lang="en-US" dirty="0"/>
          </a:p>
          <a:p>
            <a:r>
              <a:rPr lang="en-US" sz="2400" b="1" dirty="0">
                <a:solidFill>
                  <a:schemeClr val="tx2"/>
                </a:solidFill>
              </a:rPr>
              <a:t>Many vendors are hurting from the economy – providers should expect a rise in perks and gifts.</a:t>
            </a:r>
          </a:p>
          <a:p>
            <a:r>
              <a:rPr lang="en-US" sz="2400" b="1" dirty="0">
                <a:solidFill>
                  <a:schemeClr val="tx2"/>
                </a:solidFill>
              </a:rPr>
              <a:t>Some are offering free food and other benefits to healthcare workers. Gifts and donations should </a:t>
            </a:r>
            <a:r>
              <a:rPr lang="en-US" sz="2400" b="1" u="sng" dirty="0">
                <a:solidFill>
                  <a:schemeClr val="tx2"/>
                </a:solidFill>
              </a:rPr>
              <a:t>not</a:t>
            </a:r>
            <a:r>
              <a:rPr lang="en-US" sz="2400" b="1" dirty="0">
                <a:solidFill>
                  <a:schemeClr val="tx2"/>
                </a:solidFill>
              </a:rPr>
              <a:t> be tied to current or future Medicare/Medicaid business.</a:t>
            </a:r>
          </a:p>
          <a:p>
            <a:r>
              <a:rPr lang="en-US" sz="2400" b="1" dirty="0">
                <a:solidFill>
                  <a:schemeClr val="tx2"/>
                </a:solidFill>
              </a:rPr>
              <a:t>When in doubt, ask legal.</a:t>
            </a:r>
          </a:p>
          <a:p>
            <a:endParaRPr lang="en-US" sz="2400" b="1" dirty="0">
              <a:solidFill>
                <a:schemeClr val="tx2"/>
              </a:solidFill>
            </a:endParaRPr>
          </a:p>
        </p:txBody>
      </p:sp>
      <p:pic>
        <p:nvPicPr>
          <p:cNvPr id="5" name="Picture 4">
            <a:extLst>
              <a:ext uri="{FF2B5EF4-FFF2-40B4-BE49-F238E27FC236}">
                <a16:creationId xmlns:a16="http://schemas.microsoft.com/office/drawing/2014/main" id="{8C2E0892-DA9F-4FEB-811A-D5CDD6D59091}"/>
              </a:ext>
            </a:extLst>
          </p:cNvPr>
          <p:cNvPicPr>
            <a:picLocks noChangeAspect="1"/>
          </p:cNvPicPr>
          <p:nvPr/>
        </p:nvPicPr>
        <p:blipFill>
          <a:blip r:embed="rId2"/>
          <a:stretch>
            <a:fillRect/>
          </a:stretch>
        </p:blipFill>
        <p:spPr>
          <a:xfrm>
            <a:off x="8198449" y="2504903"/>
            <a:ext cx="2736603" cy="2660430"/>
          </a:xfrm>
          <a:prstGeom prst="rect">
            <a:avLst/>
          </a:prstGeom>
        </p:spPr>
      </p:pic>
    </p:spTree>
    <p:extLst>
      <p:ext uri="{BB962C8B-B14F-4D97-AF65-F5344CB8AC3E}">
        <p14:creationId xmlns:p14="http://schemas.microsoft.com/office/powerpoint/2010/main" val="32600822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Vendor agreements</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251678" y="2286001"/>
            <a:ext cx="5908074" cy="3593591"/>
          </a:xfrm>
        </p:spPr>
        <p:txBody>
          <a:bodyPr>
            <a:normAutofit/>
          </a:bodyPr>
          <a:lstStyle/>
          <a:p>
            <a:r>
              <a:rPr lang="en-US" sz="2400" b="1" dirty="0">
                <a:solidFill>
                  <a:schemeClr val="tx2"/>
                </a:solidFill>
              </a:rPr>
              <a:t>Providers are entering new agreements (for PPE, etc.) – in a hurry.</a:t>
            </a:r>
          </a:p>
          <a:p>
            <a:r>
              <a:rPr lang="en-US" sz="2400" b="1" dirty="0">
                <a:solidFill>
                  <a:schemeClr val="tx2"/>
                </a:solidFill>
              </a:rPr>
              <a:t>Don’t skip legal review.</a:t>
            </a:r>
          </a:p>
          <a:p>
            <a:r>
              <a:rPr lang="en-US" sz="2400" b="1" dirty="0">
                <a:solidFill>
                  <a:schemeClr val="tx2"/>
                </a:solidFill>
              </a:rPr>
              <a:t>Don’t skip vendor vetting.</a:t>
            </a:r>
          </a:p>
          <a:p>
            <a:endParaRPr lang="en-US" sz="2400" b="1" dirty="0">
              <a:solidFill>
                <a:schemeClr val="tx2"/>
              </a:solidFill>
            </a:endParaRPr>
          </a:p>
        </p:txBody>
      </p:sp>
      <p:pic>
        <p:nvPicPr>
          <p:cNvPr id="6" name="Picture 5">
            <a:extLst>
              <a:ext uri="{FF2B5EF4-FFF2-40B4-BE49-F238E27FC236}">
                <a16:creationId xmlns:a16="http://schemas.microsoft.com/office/drawing/2014/main" id="{D59BCC5D-C717-4746-ABB0-F2E7EF4B719C}"/>
              </a:ext>
            </a:extLst>
          </p:cNvPr>
          <p:cNvPicPr>
            <a:picLocks noChangeAspect="1"/>
          </p:cNvPicPr>
          <p:nvPr/>
        </p:nvPicPr>
        <p:blipFill>
          <a:blip r:embed="rId2"/>
          <a:stretch>
            <a:fillRect/>
          </a:stretch>
        </p:blipFill>
        <p:spPr>
          <a:xfrm>
            <a:off x="7862138" y="2476110"/>
            <a:ext cx="2825826" cy="2759336"/>
          </a:xfrm>
          <a:prstGeom prst="rect">
            <a:avLst/>
          </a:prstGeom>
        </p:spPr>
      </p:pic>
    </p:spTree>
    <p:extLst>
      <p:ext uri="{BB962C8B-B14F-4D97-AF65-F5344CB8AC3E}">
        <p14:creationId xmlns:p14="http://schemas.microsoft.com/office/powerpoint/2010/main" val="3283792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Screening and credentialing</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251677" y="2286001"/>
            <a:ext cx="9006747" cy="3593591"/>
          </a:xfrm>
        </p:spPr>
        <p:txBody>
          <a:bodyPr>
            <a:normAutofit fontScale="85000" lnSpcReduction="20000"/>
          </a:bodyPr>
          <a:lstStyle/>
          <a:p>
            <a:r>
              <a:rPr lang="en-US" sz="2400" b="1" dirty="0">
                <a:solidFill>
                  <a:schemeClr val="tx2"/>
                </a:solidFill>
              </a:rPr>
              <a:t>With employees out with COVID-19, employees not coming in because they don’t want to get COVID-19, and an increase in admissions, providers have to increase staff from other sources. </a:t>
            </a:r>
          </a:p>
          <a:p>
            <a:r>
              <a:rPr lang="en-US" sz="2400" b="1" dirty="0">
                <a:solidFill>
                  <a:schemeClr val="tx2"/>
                </a:solidFill>
              </a:rPr>
              <a:t>CMS has relaxed requirements: allowing physicians and other practitioners to practice in additional states without licensure in those states; allowing physicians with expiring privileges to continue practicing; allowing nursing homes to employ nurse aides longer than four months without meeting training and certification requirements</a:t>
            </a:r>
          </a:p>
          <a:p>
            <a:r>
              <a:rPr lang="en-US" sz="2400" b="1" dirty="0">
                <a:solidFill>
                  <a:schemeClr val="tx2"/>
                </a:solidFill>
              </a:rPr>
              <a:t>Don’t let up on credentialing, license verification, background checks, and excluded provider screens.</a:t>
            </a:r>
          </a:p>
          <a:p>
            <a:r>
              <a:rPr lang="en-US" sz="2400" b="1" dirty="0">
                <a:solidFill>
                  <a:schemeClr val="tx2"/>
                </a:solidFill>
              </a:rPr>
              <a:t>Remember HIPAA training for your “workforce”</a:t>
            </a:r>
          </a:p>
          <a:p>
            <a:endParaRPr lang="en-US" sz="2400" b="1" dirty="0">
              <a:solidFill>
                <a:schemeClr val="tx2"/>
              </a:solidFill>
            </a:endParaRPr>
          </a:p>
          <a:p>
            <a:endParaRPr lang="en-US" sz="2400" b="1" dirty="0">
              <a:solidFill>
                <a:schemeClr val="tx2"/>
              </a:solidFill>
            </a:endParaRPr>
          </a:p>
        </p:txBody>
      </p:sp>
    </p:spTree>
    <p:extLst>
      <p:ext uri="{BB962C8B-B14F-4D97-AF65-F5344CB8AC3E}">
        <p14:creationId xmlns:p14="http://schemas.microsoft.com/office/powerpoint/2010/main" val="1146810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a:xfrm>
            <a:off x="1251677" y="382385"/>
            <a:ext cx="10397397" cy="1492132"/>
          </a:xfrm>
        </p:spPr>
        <p:txBody>
          <a:bodyPr>
            <a:normAutofit/>
          </a:bodyPr>
          <a:lstStyle/>
          <a:p>
            <a:r>
              <a:rPr lang="en-US" sz="3600" dirty="0"/>
              <a:t>Nursing homes: Resident rights</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251678" y="2286001"/>
            <a:ext cx="6311172" cy="3593591"/>
          </a:xfrm>
        </p:spPr>
        <p:txBody>
          <a:bodyPr>
            <a:normAutofit/>
          </a:bodyPr>
          <a:lstStyle/>
          <a:p>
            <a:r>
              <a:rPr lang="en-US" sz="2400" b="1" dirty="0">
                <a:solidFill>
                  <a:schemeClr val="tx2"/>
                </a:solidFill>
              </a:rPr>
              <a:t>Residents and families are stretched thin and stressed out.</a:t>
            </a:r>
          </a:p>
          <a:p>
            <a:r>
              <a:rPr lang="en-US" sz="2400" b="1" dirty="0">
                <a:solidFill>
                  <a:schemeClr val="tx2"/>
                </a:solidFill>
              </a:rPr>
              <a:t>Employees are stretched thin and stressed out.</a:t>
            </a:r>
          </a:p>
          <a:p>
            <a:r>
              <a:rPr lang="en-US" sz="2400" b="1" dirty="0">
                <a:solidFill>
                  <a:schemeClr val="tx2"/>
                </a:solidFill>
              </a:rPr>
              <a:t>Watch for signs of strain that could amount to a resident rights violation – and don’t skip the resident rights training.</a:t>
            </a:r>
          </a:p>
          <a:p>
            <a:endParaRPr lang="en-US" sz="2400" b="1" dirty="0">
              <a:solidFill>
                <a:schemeClr val="tx2"/>
              </a:solidFill>
            </a:endParaRPr>
          </a:p>
        </p:txBody>
      </p:sp>
      <p:pic>
        <p:nvPicPr>
          <p:cNvPr id="4" name="Picture 3">
            <a:extLst>
              <a:ext uri="{FF2B5EF4-FFF2-40B4-BE49-F238E27FC236}">
                <a16:creationId xmlns:a16="http://schemas.microsoft.com/office/drawing/2014/main" id="{14760CDA-1D58-408A-A8DF-02A1D13A3562}"/>
              </a:ext>
            </a:extLst>
          </p:cNvPr>
          <p:cNvPicPr>
            <a:picLocks noChangeAspect="1"/>
          </p:cNvPicPr>
          <p:nvPr/>
        </p:nvPicPr>
        <p:blipFill>
          <a:blip r:embed="rId2"/>
          <a:stretch>
            <a:fillRect/>
          </a:stretch>
        </p:blipFill>
        <p:spPr>
          <a:xfrm>
            <a:off x="8007420" y="2419349"/>
            <a:ext cx="3123178" cy="2409825"/>
          </a:xfrm>
          <a:prstGeom prst="rect">
            <a:avLst/>
          </a:prstGeom>
        </p:spPr>
      </p:pic>
    </p:spTree>
    <p:extLst>
      <p:ext uri="{BB962C8B-B14F-4D97-AF65-F5344CB8AC3E}">
        <p14:creationId xmlns:p14="http://schemas.microsoft.com/office/powerpoint/2010/main" val="30697916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AD07-7CB9-4BEA-BA21-C2556BDBAAEA}"/>
              </a:ext>
            </a:extLst>
          </p:cNvPr>
          <p:cNvSpPr>
            <a:spLocks noGrp="1"/>
          </p:cNvSpPr>
          <p:nvPr>
            <p:ph type="title"/>
          </p:nvPr>
        </p:nvSpPr>
        <p:spPr/>
        <p:txBody>
          <a:bodyPr>
            <a:normAutofit/>
          </a:bodyPr>
          <a:lstStyle/>
          <a:p>
            <a:r>
              <a:rPr lang="en-US" sz="6000" dirty="0"/>
              <a:t>Keep your compliance culture strong</a:t>
            </a:r>
          </a:p>
        </p:txBody>
      </p:sp>
      <p:sp>
        <p:nvSpPr>
          <p:cNvPr id="3" name="Text Placeholder 2">
            <a:extLst>
              <a:ext uri="{FF2B5EF4-FFF2-40B4-BE49-F238E27FC236}">
                <a16:creationId xmlns:a16="http://schemas.microsoft.com/office/drawing/2014/main" id="{A3B23EDB-E9CE-4047-809E-8E6EB07D2F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0281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a:xfrm>
            <a:off x="1251677" y="382385"/>
            <a:ext cx="10397397" cy="1492132"/>
          </a:xfrm>
        </p:spPr>
        <p:txBody>
          <a:bodyPr>
            <a:normAutofit/>
          </a:bodyPr>
          <a:lstStyle/>
          <a:p>
            <a:r>
              <a:rPr lang="en-US" sz="3600" dirty="0"/>
              <a:t>Communicate with your board</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p:txBody>
          <a:bodyPr>
            <a:normAutofit/>
          </a:bodyPr>
          <a:lstStyle/>
          <a:p>
            <a:r>
              <a:rPr lang="en-US" sz="2400" b="1" dirty="0">
                <a:solidFill>
                  <a:schemeClr val="tx2"/>
                </a:solidFill>
              </a:rPr>
              <a:t>Your board (and CEO and other leaders) is responsible for your organization’s success during an unprecedented time. </a:t>
            </a:r>
          </a:p>
          <a:p>
            <a:r>
              <a:rPr lang="en-US" sz="2400" b="1" dirty="0">
                <a:solidFill>
                  <a:schemeClr val="tx2"/>
                </a:solidFill>
              </a:rPr>
              <a:t>They are more likely to succeed if compliance continues to provide them with essential information about compliance risks and guidance relevant to COVID-19.</a:t>
            </a:r>
          </a:p>
        </p:txBody>
      </p:sp>
    </p:spTree>
    <p:extLst>
      <p:ext uri="{BB962C8B-B14F-4D97-AF65-F5344CB8AC3E}">
        <p14:creationId xmlns:p14="http://schemas.microsoft.com/office/powerpoint/2010/main" val="897957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73F44-8CE7-4B64-A5C0-EE8E756D0D46}"/>
              </a:ext>
            </a:extLst>
          </p:cNvPr>
          <p:cNvSpPr>
            <a:spLocks noGrp="1"/>
          </p:cNvSpPr>
          <p:nvPr>
            <p:ph type="title"/>
          </p:nvPr>
        </p:nvSpPr>
        <p:spPr/>
        <p:txBody>
          <a:bodyPr>
            <a:normAutofit/>
          </a:bodyPr>
          <a:lstStyle/>
          <a:p>
            <a:r>
              <a:rPr lang="en-US" sz="3600" dirty="0"/>
              <a:t>poll</a:t>
            </a:r>
          </a:p>
        </p:txBody>
      </p:sp>
      <p:sp>
        <p:nvSpPr>
          <p:cNvPr id="3" name="Content Placeholder 2">
            <a:extLst>
              <a:ext uri="{FF2B5EF4-FFF2-40B4-BE49-F238E27FC236}">
                <a16:creationId xmlns:a16="http://schemas.microsoft.com/office/drawing/2014/main" id="{6AC1A329-F66A-4EE4-947B-0E646A28B81B}"/>
              </a:ext>
            </a:extLst>
          </p:cNvPr>
          <p:cNvSpPr>
            <a:spLocks noGrp="1"/>
          </p:cNvSpPr>
          <p:nvPr>
            <p:ph idx="1"/>
          </p:nvPr>
        </p:nvSpPr>
        <p:spPr>
          <a:xfrm>
            <a:off x="1301212" y="2097736"/>
            <a:ext cx="7730562" cy="3593591"/>
          </a:xfrm>
        </p:spPr>
        <p:txBody>
          <a:bodyPr>
            <a:normAutofit lnSpcReduction="10000"/>
          </a:bodyPr>
          <a:lstStyle/>
          <a:p>
            <a:pPr marL="0" indent="0">
              <a:buNone/>
            </a:pPr>
            <a:r>
              <a:rPr lang="en-US" sz="2800" b="1" dirty="0">
                <a:solidFill>
                  <a:schemeClr val="tx2"/>
                </a:solidFill>
              </a:rPr>
              <a:t>Has COVID-19 affected your compliance program?</a:t>
            </a:r>
          </a:p>
          <a:p>
            <a:pPr lvl="1">
              <a:buFont typeface="Arial" panose="020B0604020202020204" pitchFamily="34" charset="0"/>
              <a:buChar char="•"/>
            </a:pPr>
            <a:r>
              <a:rPr lang="en-US" sz="2800" b="1" dirty="0">
                <a:solidFill>
                  <a:schemeClr val="tx2"/>
                </a:solidFill>
              </a:rPr>
              <a:t>No – compliance is still progressing as usual</a:t>
            </a:r>
          </a:p>
          <a:p>
            <a:pPr lvl="1">
              <a:buFont typeface="Arial" panose="020B0604020202020204" pitchFamily="34" charset="0"/>
              <a:buChar char="•"/>
            </a:pPr>
            <a:r>
              <a:rPr lang="en-US" sz="2800" b="1" dirty="0">
                <a:solidFill>
                  <a:schemeClr val="tx2"/>
                </a:solidFill>
              </a:rPr>
              <a:t>Yes – compliance is completely on hold</a:t>
            </a:r>
          </a:p>
          <a:p>
            <a:pPr lvl="1">
              <a:buFont typeface="Arial" panose="020B0604020202020204" pitchFamily="34" charset="0"/>
              <a:buChar char="•"/>
            </a:pPr>
            <a:r>
              <a:rPr lang="en-US" sz="2800" b="1" dirty="0">
                <a:solidFill>
                  <a:schemeClr val="tx2"/>
                </a:solidFill>
              </a:rPr>
              <a:t>Yes – compliance is still progressing but on a slower/delayed timeline</a:t>
            </a:r>
          </a:p>
          <a:p>
            <a:pPr lvl="1">
              <a:buFont typeface="Arial" panose="020B0604020202020204" pitchFamily="34" charset="0"/>
              <a:buChar char="•"/>
            </a:pPr>
            <a:r>
              <a:rPr lang="en-US" sz="2800" b="1" dirty="0">
                <a:solidFill>
                  <a:schemeClr val="tx2"/>
                </a:solidFill>
              </a:rPr>
              <a:t>Yes – I have more time to work on compliance now</a:t>
            </a:r>
          </a:p>
          <a:p>
            <a:pPr marL="457200" lvl="1" indent="0">
              <a:buNone/>
            </a:pPr>
            <a:endParaRPr lang="en-US" dirty="0"/>
          </a:p>
        </p:txBody>
      </p:sp>
      <p:sp>
        <p:nvSpPr>
          <p:cNvPr id="4" name="Slide Number Placeholder 3">
            <a:extLst>
              <a:ext uri="{FF2B5EF4-FFF2-40B4-BE49-F238E27FC236}">
                <a16:creationId xmlns:a16="http://schemas.microsoft.com/office/drawing/2014/main" id="{68F3A5FE-3D53-4816-8DCF-C4C049AA229C}"/>
              </a:ext>
            </a:extLst>
          </p:cNvPr>
          <p:cNvSpPr>
            <a:spLocks noGrp="1"/>
          </p:cNvSpPr>
          <p:nvPr>
            <p:ph type="sldNum" sz="quarter" idx="12"/>
          </p:nvPr>
        </p:nvSpPr>
        <p:spPr/>
        <p:txBody>
          <a:bodyPr/>
          <a:lstStyle/>
          <a:p>
            <a:fld id="{71766878-3199-4EAB-94E7-2D6D11070E14}" type="slidenum">
              <a:rPr lang="en-US" smtClean="0"/>
              <a:t>3</a:t>
            </a:fld>
            <a:endParaRPr lang="en-US" dirty="0"/>
          </a:p>
        </p:txBody>
      </p:sp>
      <p:pic>
        <p:nvPicPr>
          <p:cNvPr id="5" name="Picture 4">
            <a:extLst>
              <a:ext uri="{FF2B5EF4-FFF2-40B4-BE49-F238E27FC236}">
                <a16:creationId xmlns:a16="http://schemas.microsoft.com/office/drawing/2014/main" id="{EB7B9C74-D1CD-4FCD-B5CF-92CE827E4ACE}"/>
              </a:ext>
            </a:extLst>
          </p:cNvPr>
          <p:cNvPicPr>
            <a:picLocks noChangeAspect="1"/>
          </p:cNvPicPr>
          <p:nvPr/>
        </p:nvPicPr>
        <p:blipFill>
          <a:blip r:embed="rId3"/>
          <a:stretch>
            <a:fillRect/>
          </a:stretch>
        </p:blipFill>
        <p:spPr>
          <a:xfrm>
            <a:off x="9424207" y="2309079"/>
            <a:ext cx="1937866" cy="2535446"/>
          </a:xfrm>
          <a:prstGeom prst="rect">
            <a:avLst/>
          </a:prstGeom>
        </p:spPr>
      </p:pic>
    </p:spTree>
    <p:extLst>
      <p:ext uri="{BB962C8B-B14F-4D97-AF65-F5344CB8AC3E}">
        <p14:creationId xmlns:p14="http://schemas.microsoft.com/office/powerpoint/2010/main" val="753696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a:xfrm>
            <a:off x="1251677" y="382385"/>
            <a:ext cx="10397397" cy="1492132"/>
          </a:xfrm>
        </p:spPr>
        <p:txBody>
          <a:bodyPr>
            <a:normAutofit/>
          </a:bodyPr>
          <a:lstStyle/>
          <a:p>
            <a:r>
              <a:rPr lang="en-US" sz="3600" dirty="0"/>
              <a:t>Listen. handle reports.</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p:txBody>
          <a:bodyPr>
            <a:normAutofit/>
          </a:bodyPr>
          <a:lstStyle/>
          <a:p>
            <a:r>
              <a:rPr lang="en-US" sz="2400" b="1" dirty="0">
                <a:solidFill>
                  <a:schemeClr val="tx2"/>
                </a:solidFill>
              </a:rPr>
              <a:t>Employees will still have compliance questions and concerns during the pandemic. Be available to answer questions and handle complaints – just as before.</a:t>
            </a:r>
          </a:p>
          <a:p>
            <a:r>
              <a:rPr lang="en-US" sz="2400" b="1" dirty="0">
                <a:solidFill>
                  <a:schemeClr val="tx2"/>
                </a:solidFill>
              </a:rPr>
              <a:t>How can the Compliance Department make things easier for employees during the pandemic? What information do they need? How can you help?</a:t>
            </a:r>
          </a:p>
          <a:p>
            <a:endParaRPr lang="en-US" sz="2400" b="1" dirty="0">
              <a:solidFill>
                <a:schemeClr val="tx2"/>
              </a:solidFill>
            </a:endParaRPr>
          </a:p>
        </p:txBody>
      </p:sp>
    </p:spTree>
    <p:extLst>
      <p:ext uri="{BB962C8B-B14F-4D97-AF65-F5344CB8AC3E}">
        <p14:creationId xmlns:p14="http://schemas.microsoft.com/office/powerpoint/2010/main" val="3603464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a:xfrm>
            <a:off x="1251677" y="382385"/>
            <a:ext cx="10397397" cy="1492132"/>
          </a:xfrm>
        </p:spPr>
        <p:txBody>
          <a:bodyPr>
            <a:normAutofit/>
          </a:bodyPr>
          <a:lstStyle/>
          <a:p>
            <a:r>
              <a:rPr lang="en-US" sz="3600" dirty="0"/>
              <a:t>Keep up training</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p:txBody>
          <a:bodyPr>
            <a:normAutofit/>
          </a:bodyPr>
          <a:lstStyle/>
          <a:p>
            <a:r>
              <a:rPr lang="en-US" sz="2400" b="1" dirty="0">
                <a:solidFill>
                  <a:schemeClr val="tx2"/>
                </a:solidFill>
              </a:rPr>
              <a:t>Routine training might seem lower priority now – but skipping it is risky.</a:t>
            </a:r>
          </a:p>
          <a:p>
            <a:r>
              <a:rPr lang="en-US" sz="2400" b="1" dirty="0">
                <a:solidFill>
                  <a:schemeClr val="tx2"/>
                </a:solidFill>
              </a:rPr>
              <a:t>Consider virtual learning options – and get creative. Do you really need a 60-minute in-service or e-course? Or would your message be effective in four 15-minute videos spread out over a few weeks or months? What would be easier on your staff?</a:t>
            </a:r>
          </a:p>
          <a:p>
            <a:endParaRPr lang="en-US" sz="2400" b="1" dirty="0">
              <a:solidFill>
                <a:schemeClr val="tx2"/>
              </a:solidFill>
            </a:endParaRPr>
          </a:p>
        </p:txBody>
      </p:sp>
    </p:spTree>
    <p:extLst>
      <p:ext uri="{BB962C8B-B14F-4D97-AF65-F5344CB8AC3E}">
        <p14:creationId xmlns:p14="http://schemas.microsoft.com/office/powerpoint/2010/main" val="22005851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Maintain a positive culture</a:t>
            </a:r>
          </a:p>
        </p:txBody>
      </p:sp>
      <p:sp>
        <p:nvSpPr>
          <p:cNvPr id="6" name="Content Placeholder 5">
            <a:extLst>
              <a:ext uri="{FF2B5EF4-FFF2-40B4-BE49-F238E27FC236}">
                <a16:creationId xmlns:a16="http://schemas.microsoft.com/office/drawing/2014/main" id="{04EC2D8B-A609-FD45-81DE-3113615081AE}"/>
              </a:ext>
            </a:extLst>
          </p:cNvPr>
          <p:cNvSpPr>
            <a:spLocks noGrp="1"/>
          </p:cNvSpPr>
          <p:nvPr>
            <p:ph sz="half" idx="1"/>
          </p:nvPr>
        </p:nvSpPr>
        <p:spPr>
          <a:xfrm>
            <a:off x="1257300" y="1471613"/>
            <a:ext cx="4800600" cy="4800600"/>
          </a:xfrm>
        </p:spPr>
        <p:txBody>
          <a:bodyPr>
            <a:normAutofit fontScale="85000" lnSpcReduction="20000"/>
          </a:bodyPr>
          <a:lstStyle/>
          <a:p>
            <a:pPr marL="0" indent="0">
              <a:buNone/>
            </a:pPr>
            <a:r>
              <a:rPr lang="en-US" sz="2400" b="1" dirty="0">
                <a:solidFill>
                  <a:schemeClr val="tx2"/>
                </a:solidFill>
              </a:rPr>
              <a:t>Me</a:t>
            </a:r>
          </a:p>
          <a:p>
            <a:r>
              <a:rPr lang="en-US" sz="2400" b="1" dirty="0">
                <a:solidFill>
                  <a:schemeClr val="tx2"/>
                </a:solidFill>
              </a:rPr>
              <a:t>Do what is right</a:t>
            </a:r>
          </a:p>
          <a:p>
            <a:r>
              <a:rPr lang="en-US" sz="2400" b="1" dirty="0">
                <a:solidFill>
                  <a:schemeClr val="tx2"/>
                </a:solidFill>
              </a:rPr>
              <a:t>Actions speak louder than words</a:t>
            </a:r>
          </a:p>
          <a:p>
            <a:pPr lvl="1"/>
            <a:r>
              <a:rPr lang="en-US" sz="2200" b="1" dirty="0">
                <a:solidFill>
                  <a:schemeClr val="tx2"/>
                </a:solidFill>
              </a:rPr>
              <a:t>Enforce policies uniformly and fairly based on facts</a:t>
            </a:r>
          </a:p>
          <a:p>
            <a:pPr lvl="1"/>
            <a:r>
              <a:rPr lang="en-US" sz="2200" b="1" dirty="0">
                <a:solidFill>
                  <a:schemeClr val="tx2"/>
                </a:solidFill>
              </a:rPr>
              <a:t>Solve problems – attendance, job performance, poor attitudes</a:t>
            </a:r>
          </a:p>
          <a:p>
            <a:r>
              <a:rPr lang="en-US" sz="2400" b="1" dirty="0">
                <a:solidFill>
                  <a:schemeClr val="tx2"/>
                </a:solidFill>
              </a:rPr>
              <a:t>An effective leader is not a dictator</a:t>
            </a:r>
          </a:p>
          <a:p>
            <a:r>
              <a:rPr lang="en-US" sz="2400" b="1" dirty="0">
                <a:solidFill>
                  <a:schemeClr val="tx2"/>
                </a:solidFill>
              </a:rPr>
              <a:t>Support managers and staff</a:t>
            </a:r>
          </a:p>
          <a:p>
            <a:r>
              <a:rPr lang="en-US" sz="2400" b="1" dirty="0">
                <a:solidFill>
                  <a:schemeClr val="tx2"/>
                </a:solidFill>
              </a:rPr>
              <a:t>Praise publicly, discipline privately</a:t>
            </a:r>
          </a:p>
          <a:p>
            <a:r>
              <a:rPr lang="en-US" sz="2400" b="1" dirty="0">
                <a:solidFill>
                  <a:schemeClr val="tx2"/>
                </a:solidFill>
              </a:rPr>
              <a:t>Listen, listen, listen………and by the way, listen</a:t>
            </a:r>
          </a:p>
          <a:p>
            <a:r>
              <a:rPr lang="en-US" sz="2400" b="1" dirty="0">
                <a:solidFill>
                  <a:schemeClr val="tx2"/>
                </a:solidFill>
              </a:rPr>
              <a:t>Communication – horizontal and vertical		No surprises</a:t>
            </a:r>
          </a:p>
          <a:p>
            <a:endParaRPr lang="en-US" dirty="0"/>
          </a:p>
        </p:txBody>
      </p:sp>
      <p:sp>
        <p:nvSpPr>
          <p:cNvPr id="7" name="Content Placeholder 6">
            <a:extLst>
              <a:ext uri="{FF2B5EF4-FFF2-40B4-BE49-F238E27FC236}">
                <a16:creationId xmlns:a16="http://schemas.microsoft.com/office/drawing/2014/main" id="{E6BB4F93-6448-FB44-86AE-78B324692DA0}"/>
              </a:ext>
            </a:extLst>
          </p:cNvPr>
          <p:cNvSpPr>
            <a:spLocks noGrp="1"/>
          </p:cNvSpPr>
          <p:nvPr>
            <p:ph sz="half" idx="2"/>
          </p:nvPr>
        </p:nvSpPr>
        <p:spPr>
          <a:xfrm>
            <a:off x="6647796" y="1471613"/>
            <a:ext cx="4800600" cy="5004002"/>
          </a:xfrm>
        </p:spPr>
        <p:txBody>
          <a:bodyPr>
            <a:noAutofit/>
          </a:bodyPr>
          <a:lstStyle/>
          <a:p>
            <a:pPr marL="0" indent="0">
              <a:buNone/>
            </a:pPr>
            <a:r>
              <a:rPr lang="en-US" b="1" dirty="0">
                <a:solidFill>
                  <a:schemeClr val="tx2"/>
                </a:solidFill>
              </a:rPr>
              <a:t>Captain Michael Abrashoff</a:t>
            </a:r>
            <a:br>
              <a:rPr lang="en-US" b="1" dirty="0">
                <a:solidFill>
                  <a:schemeClr val="tx2"/>
                </a:solidFill>
              </a:rPr>
            </a:br>
            <a:r>
              <a:rPr lang="en-US" b="1" dirty="0">
                <a:solidFill>
                  <a:schemeClr val="tx2"/>
                </a:solidFill>
              </a:rPr>
              <a:t>“It’s Your Ship”</a:t>
            </a:r>
          </a:p>
          <a:p>
            <a:r>
              <a:rPr lang="en-US" b="1" dirty="0">
                <a:solidFill>
                  <a:schemeClr val="tx2"/>
                </a:solidFill>
              </a:rPr>
              <a:t>See the ship through they eyes of the crew </a:t>
            </a:r>
          </a:p>
          <a:p>
            <a:pPr>
              <a:lnSpc>
                <a:spcPct val="90000"/>
              </a:lnSpc>
            </a:pPr>
            <a:r>
              <a:rPr lang="en-US" b="1" dirty="0">
                <a:solidFill>
                  <a:schemeClr val="tx2"/>
                </a:solidFill>
              </a:rPr>
              <a:t>Communicate, communicate, communicate</a:t>
            </a:r>
          </a:p>
          <a:p>
            <a:pPr>
              <a:lnSpc>
                <a:spcPct val="90000"/>
              </a:lnSpc>
            </a:pPr>
            <a:r>
              <a:rPr lang="en-US" b="1" dirty="0">
                <a:solidFill>
                  <a:schemeClr val="tx2"/>
                </a:solidFill>
              </a:rPr>
              <a:t>Create discipline by focusing on purpose – every job is important</a:t>
            </a:r>
          </a:p>
          <a:p>
            <a:pPr>
              <a:lnSpc>
                <a:spcPct val="90000"/>
              </a:lnSpc>
            </a:pPr>
            <a:r>
              <a:rPr lang="en-US" b="1" dirty="0">
                <a:solidFill>
                  <a:schemeClr val="tx2"/>
                </a:solidFill>
              </a:rPr>
              <a:t>Take Command by being respected, trusted, and effective.</a:t>
            </a:r>
          </a:p>
          <a:p>
            <a:pPr>
              <a:lnSpc>
                <a:spcPct val="90000"/>
              </a:lnSpc>
            </a:pPr>
            <a:r>
              <a:rPr lang="en-US" b="1" dirty="0">
                <a:solidFill>
                  <a:schemeClr val="tx2"/>
                </a:solidFill>
              </a:rPr>
              <a:t>Never fail the Washington Post test</a:t>
            </a:r>
          </a:p>
          <a:p>
            <a:pPr>
              <a:lnSpc>
                <a:spcPct val="90000"/>
              </a:lnSpc>
            </a:pPr>
            <a:r>
              <a:rPr lang="en-US" b="1" dirty="0">
                <a:solidFill>
                  <a:schemeClr val="tx2"/>
                </a:solidFill>
              </a:rPr>
              <a:t>Lead by example – is he the problem </a:t>
            </a:r>
          </a:p>
          <a:p>
            <a:pPr>
              <a:lnSpc>
                <a:spcPct val="90000"/>
              </a:lnSpc>
            </a:pPr>
            <a:r>
              <a:rPr lang="en-US" b="1" dirty="0">
                <a:solidFill>
                  <a:schemeClr val="tx2"/>
                </a:solidFill>
              </a:rPr>
              <a:t>Don’t work harder, work smarter</a:t>
            </a:r>
          </a:p>
        </p:txBody>
      </p:sp>
    </p:spTree>
    <p:extLst>
      <p:ext uri="{BB962C8B-B14F-4D97-AF65-F5344CB8AC3E}">
        <p14:creationId xmlns:p14="http://schemas.microsoft.com/office/powerpoint/2010/main" val="1264681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Maintain a positive culture</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251678" y="1874517"/>
            <a:ext cx="10178322" cy="4211958"/>
          </a:xfrm>
        </p:spPr>
        <p:txBody>
          <a:bodyPr>
            <a:normAutofit lnSpcReduction="10000"/>
          </a:bodyPr>
          <a:lstStyle/>
          <a:p>
            <a:r>
              <a:rPr lang="en-US" sz="2400" b="1" dirty="0">
                <a:solidFill>
                  <a:schemeClr val="tx2"/>
                </a:solidFill>
              </a:rPr>
              <a:t>Patients/residents and staff come first</a:t>
            </a:r>
          </a:p>
          <a:p>
            <a:r>
              <a:rPr lang="en-US" sz="2400" b="1" dirty="0">
                <a:solidFill>
                  <a:schemeClr val="tx2"/>
                </a:solidFill>
              </a:rPr>
              <a:t>Nursing homes - introduction or spread of COVID by staff is the biggest risk </a:t>
            </a:r>
          </a:p>
          <a:p>
            <a:r>
              <a:rPr lang="en-US" sz="2400" b="1" dirty="0">
                <a:solidFill>
                  <a:schemeClr val="tx2"/>
                </a:solidFill>
              </a:rPr>
              <a:t>Increase the visibility of the management team</a:t>
            </a:r>
          </a:p>
          <a:p>
            <a:pPr lvl="1"/>
            <a:r>
              <a:rPr lang="en-US" sz="2200" b="1" dirty="0">
                <a:solidFill>
                  <a:schemeClr val="tx2"/>
                </a:solidFill>
              </a:rPr>
              <a:t>Hands on</a:t>
            </a:r>
          </a:p>
          <a:p>
            <a:pPr lvl="1"/>
            <a:r>
              <a:rPr lang="en-US" sz="2200" b="1" dirty="0">
                <a:solidFill>
                  <a:schemeClr val="tx2"/>
                </a:solidFill>
              </a:rPr>
              <a:t>Accessible</a:t>
            </a:r>
          </a:p>
          <a:p>
            <a:r>
              <a:rPr lang="en-US" sz="2400" b="1" dirty="0">
                <a:solidFill>
                  <a:schemeClr val="tx2"/>
                </a:solidFill>
              </a:rPr>
              <a:t>Identify issues and problems and fix them</a:t>
            </a:r>
          </a:p>
          <a:p>
            <a:r>
              <a:rPr lang="en-US" sz="2400" b="1" dirty="0">
                <a:solidFill>
                  <a:schemeClr val="tx2"/>
                </a:solidFill>
              </a:rPr>
              <a:t>Transparent communication</a:t>
            </a:r>
          </a:p>
          <a:p>
            <a:r>
              <a:rPr lang="en-US" sz="2400" b="1" dirty="0">
                <a:solidFill>
                  <a:schemeClr val="tx2"/>
                </a:solidFill>
              </a:rPr>
              <a:t>Strong leaders make decisions without adequate information</a:t>
            </a:r>
          </a:p>
          <a:p>
            <a:r>
              <a:rPr lang="en-US" sz="2400" b="1" dirty="0">
                <a:solidFill>
                  <a:schemeClr val="tx2"/>
                </a:solidFill>
              </a:rPr>
              <a:t>Take action</a:t>
            </a:r>
          </a:p>
          <a:p>
            <a:endParaRPr lang="en-US" sz="2400" b="1" dirty="0">
              <a:solidFill>
                <a:schemeClr val="tx1"/>
              </a:solidFill>
            </a:endParaRPr>
          </a:p>
        </p:txBody>
      </p:sp>
    </p:spTree>
    <p:extLst>
      <p:ext uri="{BB962C8B-B14F-4D97-AF65-F5344CB8AC3E}">
        <p14:creationId xmlns:p14="http://schemas.microsoft.com/office/powerpoint/2010/main" val="4203611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a:xfrm>
            <a:off x="1251677" y="382385"/>
            <a:ext cx="10397397" cy="1492132"/>
          </a:xfrm>
        </p:spPr>
        <p:txBody>
          <a:bodyPr>
            <a:normAutofit/>
          </a:bodyPr>
          <a:lstStyle/>
          <a:p>
            <a:r>
              <a:rPr lang="en-US" sz="3600" dirty="0"/>
              <a:t>SNFs: phase 3 enforcement is coming</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251678" y="2286001"/>
            <a:ext cx="6584517" cy="3593591"/>
          </a:xfrm>
        </p:spPr>
        <p:txBody>
          <a:bodyPr>
            <a:normAutofit lnSpcReduction="10000"/>
          </a:bodyPr>
          <a:lstStyle/>
          <a:p>
            <a:r>
              <a:rPr lang="en-US" sz="2400" b="1" dirty="0">
                <a:solidFill>
                  <a:schemeClr val="tx2"/>
                </a:solidFill>
              </a:rPr>
              <a:t>As of November 28, 2019, Compliance &amp; Ethics Programs are required by law for nursing homes.</a:t>
            </a:r>
          </a:p>
          <a:p>
            <a:r>
              <a:rPr lang="en-US" sz="2400" b="1" dirty="0">
                <a:solidFill>
                  <a:schemeClr val="tx2"/>
                </a:solidFill>
              </a:rPr>
              <a:t>We are waiting for a Final Rule, and surveyor guidance – but at some point, enforcement will begin.</a:t>
            </a:r>
          </a:p>
          <a:p>
            <a:r>
              <a:rPr lang="en-US" sz="2400" b="1" dirty="0">
                <a:solidFill>
                  <a:schemeClr val="tx2"/>
                </a:solidFill>
              </a:rPr>
              <a:t>It can take 6 months to a year to implement an effective compliance program – and conduct the annual review. Move compliance along as much as you can, when you can.</a:t>
            </a:r>
          </a:p>
          <a:p>
            <a:endParaRPr lang="en-US" sz="2400" b="1" dirty="0">
              <a:solidFill>
                <a:schemeClr val="tx2"/>
              </a:solidFill>
            </a:endParaRPr>
          </a:p>
        </p:txBody>
      </p:sp>
      <p:pic>
        <p:nvPicPr>
          <p:cNvPr id="1026" name="Picture 2">
            <a:extLst>
              <a:ext uri="{FF2B5EF4-FFF2-40B4-BE49-F238E27FC236}">
                <a16:creationId xmlns:a16="http://schemas.microsoft.com/office/drawing/2014/main" id="{88FCFAD2-BD85-4482-B554-5649E66C9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7634" y="2424611"/>
            <a:ext cx="2902688" cy="290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6618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500F-B5F8-4A25-83A0-52C06DEAFB30}"/>
              </a:ext>
            </a:extLst>
          </p:cNvPr>
          <p:cNvSpPr>
            <a:spLocks noGrp="1"/>
          </p:cNvSpPr>
          <p:nvPr>
            <p:ph type="title"/>
          </p:nvPr>
        </p:nvSpPr>
        <p:spPr/>
        <p:txBody>
          <a:bodyPr>
            <a:normAutofit/>
          </a:bodyPr>
          <a:lstStyle/>
          <a:p>
            <a:r>
              <a:rPr lang="en-US" sz="3600" dirty="0"/>
              <a:t>Mpa discounts</a:t>
            </a:r>
          </a:p>
        </p:txBody>
      </p:sp>
      <p:sp>
        <p:nvSpPr>
          <p:cNvPr id="3" name="Content Placeholder 2">
            <a:extLst>
              <a:ext uri="{FF2B5EF4-FFF2-40B4-BE49-F238E27FC236}">
                <a16:creationId xmlns:a16="http://schemas.microsoft.com/office/drawing/2014/main" id="{9A7825E8-D4E2-4E62-990B-60FFF763AAEE}"/>
              </a:ext>
            </a:extLst>
          </p:cNvPr>
          <p:cNvSpPr>
            <a:spLocks noGrp="1"/>
          </p:cNvSpPr>
          <p:nvPr>
            <p:ph idx="1"/>
          </p:nvPr>
        </p:nvSpPr>
        <p:spPr/>
        <p:txBody>
          <a:bodyPr>
            <a:normAutofit lnSpcReduction="10000"/>
          </a:bodyPr>
          <a:lstStyle/>
          <a:p>
            <a:pPr marL="285750" indent="-285750"/>
            <a:r>
              <a:rPr lang="en-US" b="1" dirty="0">
                <a:solidFill>
                  <a:schemeClr val="tx2"/>
                </a:solidFill>
              </a:rPr>
              <a:t>All digital download HIPAA Tool Kits are 50% off until June.</a:t>
            </a:r>
          </a:p>
          <a:p>
            <a:pPr marL="285750" indent="-285750"/>
            <a:r>
              <a:rPr lang="en-US" b="1" dirty="0">
                <a:solidFill>
                  <a:schemeClr val="tx2"/>
                </a:solidFill>
              </a:rPr>
              <a:t>Compliance program annual reviews are 25% off until June (call or email Margaret for info)</a:t>
            </a:r>
          </a:p>
          <a:p>
            <a:pPr marL="285750" indent="-285750"/>
            <a:r>
              <a:rPr lang="en-US" b="1" dirty="0">
                <a:solidFill>
                  <a:schemeClr val="tx2"/>
                </a:solidFill>
              </a:rPr>
              <a:t>Our HIPAA &amp; COVID-19 Toolkit is available at the discounted price of $95.</a:t>
            </a:r>
          </a:p>
          <a:p>
            <a:pPr marL="285750" indent="-285750"/>
            <a:r>
              <a:rPr lang="en-US" b="1" dirty="0">
                <a:solidFill>
                  <a:schemeClr val="tx2"/>
                </a:solidFill>
              </a:rPr>
              <a:t>MPA will continue putting out HIPAA announcements, news, and tips on the blog. </a:t>
            </a:r>
          </a:p>
          <a:p>
            <a:pPr marL="285750" indent="-285750"/>
            <a:r>
              <a:rPr lang="en-US" b="1" dirty="0">
                <a:solidFill>
                  <a:schemeClr val="tx2"/>
                </a:solidFill>
              </a:rPr>
              <a:t>MPA has free compliance and HIPAA resources on its Free Resources page. </a:t>
            </a:r>
          </a:p>
          <a:p>
            <a:endParaRPr lang="en-US" b="1" dirty="0">
              <a:solidFill>
                <a:schemeClr val="tx2"/>
              </a:solidFill>
            </a:endParaRPr>
          </a:p>
          <a:p>
            <a:r>
              <a:rPr lang="en-US" b="1" dirty="0">
                <a:solidFill>
                  <a:schemeClr val="tx2"/>
                </a:solidFill>
              </a:rPr>
              <a:t>http://www.Healthcareperformance.com/store   </a:t>
            </a:r>
          </a:p>
          <a:p>
            <a:pPr algn="r"/>
            <a:endParaRPr lang="en-US" sz="1800" b="1" dirty="0">
              <a:solidFill>
                <a:schemeClr val="tx2"/>
              </a:solidFill>
            </a:endParaRPr>
          </a:p>
          <a:p>
            <a:pPr marL="0" indent="0" algn="r">
              <a:buNone/>
            </a:pPr>
            <a:r>
              <a:rPr lang="en-US" sz="1800" b="1" dirty="0">
                <a:solidFill>
                  <a:schemeClr val="tx2"/>
                </a:solidFill>
              </a:rPr>
              <a:t>call or email us: 314.394.2222  </a:t>
            </a:r>
            <a:r>
              <a:rPr lang="en-US" sz="1800" b="1" dirty="0">
                <a:solidFill>
                  <a:schemeClr val="tx2"/>
                </a:solidFill>
                <a:hlinkClick r:id="rId3"/>
              </a:rPr>
              <a:t>stg@healthcareperformance.com</a:t>
            </a:r>
            <a:r>
              <a:rPr lang="en-US" sz="1800" b="1" dirty="0">
                <a:solidFill>
                  <a:schemeClr val="tx2"/>
                </a:solidFill>
              </a:rPr>
              <a:t>    </a:t>
            </a:r>
            <a:r>
              <a:rPr lang="en-US" sz="1800" b="1" dirty="0">
                <a:solidFill>
                  <a:schemeClr val="tx2"/>
                </a:solidFill>
                <a:hlinkClick r:id="rId4">
                  <a:extLst>
                    <a:ext uri="{A12FA001-AC4F-418D-AE19-62706E023703}">
                      <ahyp:hlinkClr xmlns:ahyp="http://schemas.microsoft.com/office/drawing/2018/hyperlinkcolor" val="tx"/>
                    </a:ext>
                  </a:extLst>
                </a:hlinkClick>
              </a:rPr>
              <a:t>mcs@healthcareperformance.com</a:t>
            </a:r>
            <a:r>
              <a:rPr lang="en-US" sz="1800" b="1" dirty="0">
                <a:solidFill>
                  <a:schemeClr val="tx2"/>
                </a:solidFill>
              </a:rPr>
              <a:t> </a:t>
            </a:r>
          </a:p>
          <a:p>
            <a:endParaRPr lang="en-US" dirty="0"/>
          </a:p>
        </p:txBody>
      </p:sp>
    </p:spTree>
    <p:extLst>
      <p:ext uri="{BB962C8B-B14F-4D97-AF65-F5344CB8AC3E}">
        <p14:creationId xmlns:p14="http://schemas.microsoft.com/office/powerpoint/2010/main" val="2391248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500F-B5F8-4A25-83A0-52C06DEAFB30}"/>
              </a:ext>
            </a:extLst>
          </p:cNvPr>
          <p:cNvSpPr>
            <a:spLocks noGrp="1"/>
          </p:cNvSpPr>
          <p:nvPr>
            <p:ph type="title"/>
          </p:nvPr>
        </p:nvSpPr>
        <p:spPr/>
        <p:txBody>
          <a:bodyPr>
            <a:normAutofit/>
          </a:bodyPr>
          <a:lstStyle/>
          <a:p>
            <a:r>
              <a:rPr lang="en-US" sz="3600" dirty="0"/>
              <a:t>Questions?</a:t>
            </a:r>
          </a:p>
        </p:txBody>
      </p:sp>
      <p:sp>
        <p:nvSpPr>
          <p:cNvPr id="3" name="Content Placeholder 2">
            <a:extLst>
              <a:ext uri="{FF2B5EF4-FFF2-40B4-BE49-F238E27FC236}">
                <a16:creationId xmlns:a16="http://schemas.microsoft.com/office/drawing/2014/main" id="{9A7825E8-D4E2-4E62-990B-60FFF763AAEE}"/>
              </a:ext>
            </a:extLst>
          </p:cNvPr>
          <p:cNvSpPr>
            <a:spLocks noGrp="1"/>
          </p:cNvSpPr>
          <p:nvPr>
            <p:ph idx="1"/>
          </p:nvPr>
        </p:nvSpPr>
        <p:spPr>
          <a:xfrm>
            <a:off x="1251678" y="1833004"/>
            <a:ext cx="10178322" cy="3593591"/>
          </a:xfrm>
        </p:spPr>
        <p:txBody>
          <a:bodyPr>
            <a:normAutofit fontScale="70000" lnSpcReduction="20000"/>
          </a:bodyPr>
          <a:lstStyle/>
          <a:p>
            <a:pPr marL="0" indent="0">
              <a:buNone/>
            </a:pPr>
            <a:r>
              <a:rPr lang="en-US" sz="3200" b="1" dirty="0">
                <a:solidFill>
                  <a:schemeClr val="tx2"/>
                </a:solidFill>
              </a:rPr>
              <a:t>Margaret Scavotto, JD, CHC</a:t>
            </a:r>
          </a:p>
          <a:p>
            <a:pPr marL="0" indent="0">
              <a:buNone/>
            </a:pPr>
            <a:r>
              <a:rPr lang="en-US" b="1" dirty="0">
                <a:solidFill>
                  <a:schemeClr val="tx2"/>
                </a:solidFill>
              </a:rPr>
              <a:t>President</a:t>
            </a:r>
          </a:p>
          <a:p>
            <a:pPr marL="0" indent="0">
              <a:buNone/>
            </a:pPr>
            <a:r>
              <a:rPr lang="en-US" b="1" dirty="0">
                <a:solidFill>
                  <a:schemeClr val="tx2"/>
                </a:solidFill>
              </a:rPr>
              <a:t>314-394-2222 ext. 24</a:t>
            </a:r>
          </a:p>
          <a:p>
            <a:pPr marL="0" indent="0">
              <a:buNone/>
            </a:pPr>
            <a:r>
              <a:rPr lang="en-US" b="1" dirty="0">
                <a:solidFill>
                  <a:schemeClr val="tx2"/>
                </a:solidFill>
                <a:hlinkClick r:id="rId3"/>
              </a:rPr>
              <a:t>mcs@healthcareperformance.com</a:t>
            </a:r>
            <a:endParaRPr lang="en-US" b="1" dirty="0">
              <a:solidFill>
                <a:schemeClr val="tx2"/>
              </a:solidFill>
            </a:endParaRPr>
          </a:p>
          <a:p>
            <a:pPr marL="0" indent="0">
              <a:buNone/>
            </a:pPr>
            <a:endParaRPr lang="en-US" b="1" dirty="0">
              <a:solidFill>
                <a:schemeClr val="tx2"/>
              </a:solidFill>
            </a:endParaRPr>
          </a:p>
          <a:p>
            <a:pPr marL="0" indent="0">
              <a:buNone/>
            </a:pPr>
            <a:endParaRPr lang="en-US" b="1" dirty="0">
              <a:solidFill>
                <a:schemeClr val="tx2"/>
              </a:solidFill>
            </a:endParaRPr>
          </a:p>
          <a:p>
            <a:pPr marL="0" indent="0">
              <a:buNone/>
            </a:pPr>
            <a:r>
              <a:rPr lang="en-US" sz="3200" b="1" dirty="0">
                <a:solidFill>
                  <a:schemeClr val="tx2"/>
                </a:solidFill>
              </a:rPr>
              <a:t>Scott T. Gima, RN, MHA</a:t>
            </a:r>
          </a:p>
          <a:p>
            <a:pPr marL="0" indent="0">
              <a:buNone/>
            </a:pPr>
            <a:r>
              <a:rPr lang="en-US" b="1" dirty="0">
                <a:solidFill>
                  <a:schemeClr val="tx2"/>
                </a:solidFill>
              </a:rPr>
              <a:t>Exec VP &amp; COO</a:t>
            </a:r>
          </a:p>
          <a:p>
            <a:pPr marL="0" indent="0">
              <a:buNone/>
            </a:pPr>
            <a:r>
              <a:rPr lang="en-US" b="1" dirty="0">
                <a:solidFill>
                  <a:schemeClr val="tx2"/>
                </a:solidFill>
              </a:rPr>
              <a:t>314.394.2222 ext. 21</a:t>
            </a:r>
          </a:p>
          <a:p>
            <a:pPr marL="0" indent="0">
              <a:buNone/>
            </a:pPr>
            <a:r>
              <a:rPr lang="en-US" b="1" dirty="0">
                <a:solidFill>
                  <a:schemeClr val="tx2"/>
                </a:solidFill>
              </a:rPr>
              <a:t>stg@healthcareperformance.com</a:t>
            </a:r>
          </a:p>
          <a:p>
            <a:pPr marL="0" indent="0">
              <a:buNone/>
            </a:pPr>
            <a:r>
              <a:rPr lang="en-US" b="1" dirty="0">
                <a:solidFill>
                  <a:schemeClr val="tx2"/>
                </a:solidFill>
              </a:rPr>
              <a:t>Blog: </a:t>
            </a:r>
            <a:r>
              <a:rPr lang="en-US" b="1" dirty="0">
                <a:solidFill>
                  <a:schemeClr val="tx2"/>
                </a:solidFill>
                <a:hlinkClick r:id="rId4"/>
              </a:rPr>
              <a:t>www.healthcareperformance.com/blog</a:t>
            </a:r>
            <a:r>
              <a:rPr lang="en-US" b="1" dirty="0">
                <a:solidFill>
                  <a:schemeClr val="tx2"/>
                </a:solidFill>
              </a:rPr>
              <a:t> </a:t>
            </a:r>
          </a:p>
          <a:p>
            <a:pPr marL="0" indent="0">
              <a:buNone/>
            </a:pPr>
            <a:r>
              <a:rPr lang="en-US" b="1" dirty="0">
                <a:solidFill>
                  <a:schemeClr val="tx2"/>
                </a:solidFill>
              </a:rPr>
              <a:t>Store: </a:t>
            </a:r>
            <a:r>
              <a:rPr lang="en-US" b="1" dirty="0">
                <a:solidFill>
                  <a:schemeClr val="tx2"/>
                </a:solidFill>
                <a:hlinkClick r:id="rId5"/>
              </a:rPr>
              <a:t>www.healthcareperformance.com/store</a:t>
            </a:r>
            <a:r>
              <a:rPr lang="en-US" b="1" dirty="0">
                <a:solidFill>
                  <a:schemeClr val="tx2"/>
                </a:solidFill>
              </a:rPr>
              <a:t> </a:t>
            </a:r>
          </a:p>
          <a:p>
            <a:endParaRPr lang="en-US" dirty="0"/>
          </a:p>
        </p:txBody>
      </p:sp>
      <p:pic>
        <p:nvPicPr>
          <p:cNvPr id="4" name="Picture 3">
            <a:extLst>
              <a:ext uri="{FF2B5EF4-FFF2-40B4-BE49-F238E27FC236}">
                <a16:creationId xmlns:a16="http://schemas.microsoft.com/office/drawing/2014/main" id="{663C4456-9B35-477B-A974-F1C68A7E84E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7835" y="5024996"/>
            <a:ext cx="1467374" cy="1467374"/>
          </a:xfrm>
          <a:prstGeom prst="rect">
            <a:avLst/>
          </a:prstGeom>
        </p:spPr>
      </p:pic>
      <p:sp>
        <p:nvSpPr>
          <p:cNvPr id="5" name="Rectangle 4">
            <a:extLst>
              <a:ext uri="{FF2B5EF4-FFF2-40B4-BE49-F238E27FC236}">
                <a16:creationId xmlns:a16="http://schemas.microsoft.com/office/drawing/2014/main" id="{039D28F2-0903-45B2-8255-B4863C001FAC}"/>
              </a:ext>
            </a:extLst>
          </p:cNvPr>
          <p:cNvSpPr/>
          <p:nvPr/>
        </p:nvSpPr>
        <p:spPr>
          <a:xfrm>
            <a:off x="1251678" y="6029466"/>
            <a:ext cx="6147314" cy="523220"/>
          </a:xfrm>
          <a:prstGeom prst="rect">
            <a:avLst/>
          </a:prstGeom>
        </p:spPr>
        <p:txBody>
          <a:bodyPr wrap="square">
            <a:spAutoFit/>
          </a:bodyPr>
          <a:lstStyle/>
          <a:p>
            <a:r>
              <a:rPr lang="en-US" sz="1400" b="1" dirty="0">
                <a:solidFill>
                  <a:schemeClr val="tx2"/>
                </a:solidFill>
              </a:rPr>
              <a:t>(c) 2020 Management Performance Associates</a:t>
            </a:r>
          </a:p>
          <a:p>
            <a:r>
              <a:rPr lang="en-US" sz="1400" b="1" dirty="0">
                <a:solidFill>
                  <a:schemeClr val="tx2"/>
                </a:solidFill>
              </a:rPr>
              <a:t>This presentation does not constitute legal advice</a:t>
            </a:r>
          </a:p>
        </p:txBody>
      </p:sp>
      <p:pic>
        <p:nvPicPr>
          <p:cNvPr id="6" name="Picture 5">
            <a:extLst>
              <a:ext uri="{FF2B5EF4-FFF2-40B4-BE49-F238E27FC236}">
                <a16:creationId xmlns:a16="http://schemas.microsoft.com/office/drawing/2014/main" id="{27F0B570-95C9-4520-9A80-7B097E83DF32}"/>
              </a:ext>
            </a:extLst>
          </p:cNvPr>
          <p:cNvPicPr/>
          <p:nvPr/>
        </p:nvPicPr>
        <p:blipFill>
          <a:blip r:embed="rId7">
            <a:extLst>
              <a:ext uri="{28A0092B-C50C-407E-A947-70E740481C1C}">
                <a14:useLocalDpi xmlns:a14="http://schemas.microsoft.com/office/drawing/2010/main" val="0"/>
              </a:ext>
            </a:extLst>
          </a:blip>
          <a:stretch>
            <a:fillRect/>
          </a:stretch>
        </p:blipFill>
        <p:spPr>
          <a:xfrm>
            <a:off x="5592871" y="1648078"/>
            <a:ext cx="1222375" cy="1658620"/>
          </a:xfrm>
          <a:prstGeom prst="rect">
            <a:avLst/>
          </a:prstGeom>
        </p:spPr>
      </p:pic>
      <p:pic>
        <p:nvPicPr>
          <p:cNvPr id="7" name="Picture 6">
            <a:extLst>
              <a:ext uri="{FF2B5EF4-FFF2-40B4-BE49-F238E27FC236}">
                <a16:creationId xmlns:a16="http://schemas.microsoft.com/office/drawing/2014/main" id="{8E34D1C6-1317-43EE-B765-7222A914A2CE}"/>
              </a:ext>
            </a:extLst>
          </p:cNvPr>
          <p:cNvPicPr>
            <a:picLocks noChangeAspect="1"/>
          </p:cNvPicPr>
          <p:nvPr/>
        </p:nvPicPr>
        <p:blipFill>
          <a:blip r:embed="rId8"/>
          <a:stretch>
            <a:fillRect/>
          </a:stretch>
        </p:blipFill>
        <p:spPr>
          <a:xfrm>
            <a:off x="5592871" y="3743081"/>
            <a:ext cx="1255022" cy="1658620"/>
          </a:xfrm>
          <a:prstGeom prst="rect">
            <a:avLst/>
          </a:prstGeom>
        </p:spPr>
      </p:pic>
    </p:spTree>
    <p:extLst>
      <p:ext uri="{BB962C8B-B14F-4D97-AF65-F5344CB8AC3E}">
        <p14:creationId xmlns:p14="http://schemas.microsoft.com/office/powerpoint/2010/main" val="2477843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AD07-7CB9-4BEA-BA21-C2556BDBAAEA}"/>
              </a:ext>
            </a:extLst>
          </p:cNvPr>
          <p:cNvSpPr>
            <a:spLocks noGrp="1"/>
          </p:cNvSpPr>
          <p:nvPr>
            <p:ph type="title"/>
          </p:nvPr>
        </p:nvSpPr>
        <p:spPr/>
        <p:txBody>
          <a:bodyPr>
            <a:normAutofit/>
          </a:bodyPr>
          <a:lstStyle/>
          <a:p>
            <a:r>
              <a:rPr lang="en-US" sz="6000" dirty="0"/>
              <a:t>Adjust expectations</a:t>
            </a:r>
          </a:p>
        </p:txBody>
      </p:sp>
      <p:sp>
        <p:nvSpPr>
          <p:cNvPr id="3" name="Text Placeholder 2">
            <a:extLst>
              <a:ext uri="{FF2B5EF4-FFF2-40B4-BE49-F238E27FC236}">
                <a16:creationId xmlns:a16="http://schemas.microsoft.com/office/drawing/2014/main" id="{A3B23EDB-E9CE-4047-809E-8E6EB07D2F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112005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FAD07-7CB9-4BEA-BA21-C2556BDBAAEA}"/>
              </a:ext>
            </a:extLst>
          </p:cNvPr>
          <p:cNvSpPr>
            <a:spLocks noGrp="1"/>
          </p:cNvSpPr>
          <p:nvPr>
            <p:ph type="title"/>
          </p:nvPr>
        </p:nvSpPr>
        <p:spPr/>
        <p:txBody>
          <a:bodyPr>
            <a:normAutofit/>
          </a:bodyPr>
          <a:lstStyle/>
          <a:p>
            <a:r>
              <a:rPr lang="en-US" sz="6000" dirty="0"/>
              <a:t>Focus on covid risks</a:t>
            </a:r>
          </a:p>
        </p:txBody>
      </p:sp>
      <p:sp>
        <p:nvSpPr>
          <p:cNvPr id="3" name="Text Placeholder 2">
            <a:extLst>
              <a:ext uri="{FF2B5EF4-FFF2-40B4-BE49-F238E27FC236}">
                <a16:creationId xmlns:a16="http://schemas.microsoft.com/office/drawing/2014/main" id="{A3B23EDB-E9CE-4047-809E-8E6EB07D2F90}"/>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798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Hospitals: emtala</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251678" y="1605516"/>
            <a:ext cx="6877200" cy="4784651"/>
          </a:xfrm>
        </p:spPr>
        <p:txBody>
          <a:bodyPr>
            <a:normAutofit/>
          </a:bodyPr>
          <a:lstStyle/>
          <a:p>
            <a:r>
              <a:rPr lang="en-US" sz="1800" b="1" dirty="0">
                <a:solidFill>
                  <a:schemeClr val="tx2"/>
                </a:solidFill>
              </a:rPr>
              <a:t>CMS issued a 1135 waiver </a:t>
            </a:r>
            <a:r>
              <a:rPr lang="en-US" sz="1800" dirty="0">
                <a:hlinkClick r:id="rId3"/>
              </a:rPr>
              <a:t>https://www.phe.gov/emergency/news/healthactions/section1135/Pages/covid19-13March20.aspx</a:t>
            </a:r>
            <a:endParaRPr lang="en-US" sz="1800" dirty="0"/>
          </a:p>
          <a:p>
            <a:r>
              <a:rPr lang="en-US" sz="1800" b="1" dirty="0">
                <a:solidFill>
                  <a:schemeClr val="tx2"/>
                </a:solidFill>
              </a:rPr>
              <a:t>CMS state survey memo: EMTALA Requirements and Implications Related to COVID-19, March 9 (revised March 30) </a:t>
            </a:r>
            <a:r>
              <a:rPr lang="en-US" sz="1800" dirty="0">
                <a:hlinkClick r:id="rId4"/>
              </a:rPr>
              <a:t>https://www.cms.gov/files/document/qso-20-15-hospital-cah-emtala-revised.pdf</a:t>
            </a:r>
            <a:endParaRPr lang="en-US" sz="1800" b="1" dirty="0">
              <a:solidFill>
                <a:schemeClr val="tx2"/>
              </a:solidFill>
            </a:endParaRPr>
          </a:p>
          <a:p>
            <a:r>
              <a:rPr lang="en-US" sz="1800" b="1" dirty="0">
                <a:solidFill>
                  <a:schemeClr val="tx2"/>
                </a:solidFill>
              </a:rPr>
              <a:t>CMS FAQ for Hospitals and CAHs regarding EMTALA, April 30 </a:t>
            </a:r>
            <a:r>
              <a:rPr lang="en-US" sz="1800" dirty="0">
                <a:hlinkClick r:id="rId5"/>
              </a:rPr>
              <a:t>https://www.cms.gov/files/document/frequently-asked-questions-and-answers-emtala-part-ii.pdf</a:t>
            </a:r>
            <a:endParaRPr lang="en-US" sz="1800" b="1" dirty="0">
              <a:solidFill>
                <a:schemeClr val="tx2"/>
              </a:solidFill>
            </a:endParaRPr>
          </a:p>
          <a:p>
            <a:r>
              <a:rPr lang="en-US" sz="1800" b="1" dirty="0">
                <a:solidFill>
                  <a:schemeClr val="tx2"/>
                </a:solidFill>
              </a:rPr>
              <a:t>Compliance should master this guidance and train anyone who could encounter emergency or testing patients, or receive inquiries from the public or the media.</a:t>
            </a:r>
          </a:p>
        </p:txBody>
      </p:sp>
      <p:pic>
        <p:nvPicPr>
          <p:cNvPr id="5" name="Picture 4">
            <a:extLst>
              <a:ext uri="{FF2B5EF4-FFF2-40B4-BE49-F238E27FC236}">
                <a16:creationId xmlns:a16="http://schemas.microsoft.com/office/drawing/2014/main" id="{3A3159E1-2618-4E8C-B360-0A4B15413F65}"/>
              </a:ext>
            </a:extLst>
          </p:cNvPr>
          <p:cNvPicPr>
            <a:picLocks noChangeAspect="1"/>
          </p:cNvPicPr>
          <p:nvPr/>
        </p:nvPicPr>
        <p:blipFill>
          <a:blip r:embed="rId6"/>
          <a:stretch>
            <a:fillRect/>
          </a:stretch>
        </p:blipFill>
        <p:spPr>
          <a:xfrm>
            <a:off x="8128877" y="2580602"/>
            <a:ext cx="3301123" cy="2402882"/>
          </a:xfrm>
          <a:prstGeom prst="rect">
            <a:avLst/>
          </a:prstGeom>
        </p:spPr>
      </p:pic>
    </p:spTree>
    <p:extLst>
      <p:ext uri="{BB962C8B-B14F-4D97-AF65-F5344CB8AC3E}">
        <p14:creationId xmlns:p14="http://schemas.microsoft.com/office/powerpoint/2010/main" val="21839132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HIPAA privacy</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388838" y="1490473"/>
            <a:ext cx="6412137" cy="4985142"/>
          </a:xfrm>
        </p:spPr>
        <p:txBody>
          <a:bodyPr>
            <a:normAutofit lnSpcReduction="10000"/>
          </a:bodyPr>
          <a:lstStyle/>
          <a:p>
            <a:pPr marL="0" indent="0">
              <a:buNone/>
            </a:pPr>
            <a:r>
              <a:rPr lang="en-US" sz="2400" b="1" dirty="0">
                <a:solidFill>
                  <a:schemeClr val="tx2"/>
                </a:solidFill>
              </a:rPr>
              <a:t>So much guidance!</a:t>
            </a:r>
          </a:p>
          <a:p>
            <a:r>
              <a:rPr lang="en-US" sz="2400" b="1" dirty="0">
                <a:solidFill>
                  <a:schemeClr val="tx2"/>
                </a:solidFill>
              </a:rPr>
              <a:t>In February, the OCR issued guidance addressing HIPAA and COVID-19.</a:t>
            </a:r>
          </a:p>
          <a:p>
            <a:r>
              <a:rPr lang="en-US" sz="2400" b="1" dirty="0">
                <a:solidFill>
                  <a:schemeClr val="tx2"/>
                </a:solidFill>
              </a:rPr>
              <a:t>The OCR issued a limited waiver of HIPAA sanctions and penalties FOR HOSPITALS. The waiver only applies for 72 hours from the time a hospital implements a disaster protocol.</a:t>
            </a:r>
          </a:p>
          <a:p>
            <a:r>
              <a:rPr lang="en-US" sz="2400" b="1" dirty="0">
                <a:solidFill>
                  <a:schemeClr val="tx2"/>
                </a:solidFill>
              </a:rPr>
              <a:t>The OCR issued telehealth guidance/waiver and FAQ.</a:t>
            </a:r>
          </a:p>
          <a:p>
            <a:r>
              <a:rPr lang="en-US" sz="2400" b="1" dirty="0">
                <a:solidFill>
                  <a:schemeClr val="tx2"/>
                </a:solidFill>
              </a:rPr>
              <a:t>The OCR issued guidance on communicating with law enforcement, paramedics, other first responders, and public health authorities.</a:t>
            </a:r>
          </a:p>
          <a:p>
            <a:endParaRPr lang="en-US" sz="2400" b="1" dirty="0">
              <a:solidFill>
                <a:schemeClr val="tx2"/>
              </a:solidFill>
            </a:endParaRPr>
          </a:p>
        </p:txBody>
      </p:sp>
      <p:pic>
        <p:nvPicPr>
          <p:cNvPr id="5" name="Picture 4">
            <a:extLst>
              <a:ext uri="{FF2B5EF4-FFF2-40B4-BE49-F238E27FC236}">
                <a16:creationId xmlns:a16="http://schemas.microsoft.com/office/drawing/2014/main" id="{C54F614C-6025-41A4-829A-CD3CDD012E5E}"/>
              </a:ext>
            </a:extLst>
          </p:cNvPr>
          <p:cNvPicPr>
            <a:picLocks noChangeAspect="1"/>
          </p:cNvPicPr>
          <p:nvPr/>
        </p:nvPicPr>
        <p:blipFill>
          <a:blip r:embed="rId3"/>
          <a:stretch>
            <a:fillRect/>
          </a:stretch>
        </p:blipFill>
        <p:spPr>
          <a:xfrm>
            <a:off x="8515927" y="2852281"/>
            <a:ext cx="2773442" cy="2513468"/>
          </a:xfrm>
          <a:prstGeom prst="rect">
            <a:avLst/>
          </a:prstGeom>
        </p:spPr>
      </p:pic>
    </p:spTree>
    <p:extLst>
      <p:ext uri="{BB962C8B-B14F-4D97-AF65-F5344CB8AC3E}">
        <p14:creationId xmlns:p14="http://schemas.microsoft.com/office/powerpoint/2010/main" val="1548525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HIPAA privacy</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388838" y="1501106"/>
            <a:ext cx="6231162" cy="4899694"/>
          </a:xfrm>
        </p:spPr>
        <p:txBody>
          <a:bodyPr>
            <a:normAutofit lnSpcReduction="10000"/>
          </a:bodyPr>
          <a:lstStyle/>
          <a:p>
            <a:pPr marL="0" indent="0">
              <a:buNone/>
            </a:pPr>
            <a:r>
              <a:rPr lang="en-US" sz="2400" b="1" dirty="0">
                <a:solidFill>
                  <a:schemeClr val="tx2"/>
                </a:solidFill>
              </a:rPr>
              <a:t>So much guidance!</a:t>
            </a:r>
          </a:p>
          <a:p>
            <a:r>
              <a:rPr lang="en-US" sz="2400" b="1" dirty="0">
                <a:solidFill>
                  <a:schemeClr val="tx2"/>
                </a:solidFill>
              </a:rPr>
              <a:t>The OCR issued guidance about disclosure by business associates for public health and health oversight activities.</a:t>
            </a:r>
          </a:p>
          <a:p>
            <a:r>
              <a:rPr lang="en-US" sz="2400" b="1" dirty="0">
                <a:solidFill>
                  <a:schemeClr val="tx2"/>
                </a:solidFill>
              </a:rPr>
              <a:t>The OCR announced enforcement discretion for community-based testing sites.</a:t>
            </a:r>
          </a:p>
          <a:p>
            <a:r>
              <a:rPr lang="en-US" sz="2400" b="1" dirty="0">
                <a:solidFill>
                  <a:schemeClr val="tx2"/>
                </a:solidFill>
              </a:rPr>
              <a:t>The OCR has issued Spanish versions of its recent Notifications, Guidance, and Bulletins related to COVID-19. </a:t>
            </a:r>
          </a:p>
          <a:p>
            <a:pPr marL="0" indent="0">
              <a:buNone/>
            </a:pPr>
            <a:r>
              <a:rPr lang="en-US" sz="2400" u="sng" dirty="0">
                <a:hlinkClick r:id="rId3"/>
              </a:rPr>
              <a:t>https://www.hhs.gov/hipaa/for-professionals/special-topics/hipaa-covid19/index.html</a:t>
            </a:r>
            <a:endParaRPr lang="en-US" sz="2400" b="1" dirty="0">
              <a:solidFill>
                <a:schemeClr val="tx2"/>
              </a:solidFill>
            </a:endParaRPr>
          </a:p>
          <a:p>
            <a:endParaRPr lang="en-US" sz="2400" dirty="0">
              <a:solidFill>
                <a:schemeClr val="tx1"/>
              </a:solidFill>
            </a:endParaRPr>
          </a:p>
          <a:p>
            <a:endParaRPr lang="en-US" sz="2400" b="1" dirty="0">
              <a:solidFill>
                <a:schemeClr val="tx2"/>
              </a:solidFill>
            </a:endParaRPr>
          </a:p>
        </p:txBody>
      </p:sp>
      <p:pic>
        <p:nvPicPr>
          <p:cNvPr id="5" name="Picture 4">
            <a:extLst>
              <a:ext uri="{FF2B5EF4-FFF2-40B4-BE49-F238E27FC236}">
                <a16:creationId xmlns:a16="http://schemas.microsoft.com/office/drawing/2014/main" id="{C54F614C-6025-41A4-829A-CD3CDD012E5E}"/>
              </a:ext>
            </a:extLst>
          </p:cNvPr>
          <p:cNvPicPr>
            <a:picLocks noChangeAspect="1"/>
          </p:cNvPicPr>
          <p:nvPr/>
        </p:nvPicPr>
        <p:blipFill>
          <a:blip r:embed="rId4"/>
          <a:stretch>
            <a:fillRect/>
          </a:stretch>
        </p:blipFill>
        <p:spPr>
          <a:xfrm>
            <a:off x="8437918" y="2283470"/>
            <a:ext cx="2639013" cy="2391640"/>
          </a:xfrm>
          <a:prstGeom prst="rect">
            <a:avLst/>
          </a:prstGeom>
        </p:spPr>
      </p:pic>
    </p:spTree>
    <p:extLst>
      <p:ext uri="{BB962C8B-B14F-4D97-AF65-F5344CB8AC3E}">
        <p14:creationId xmlns:p14="http://schemas.microsoft.com/office/powerpoint/2010/main" val="2344217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2D8-A14C-4DCD-BD5E-0C65EE9697F5}"/>
              </a:ext>
            </a:extLst>
          </p:cNvPr>
          <p:cNvSpPr>
            <a:spLocks noGrp="1"/>
          </p:cNvSpPr>
          <p:nvPr>
            <p:ph type="title"/>
          </p:nvPr>
        </p:nvSpPr>
        <p:spPr/>
        <p:txBody>
          <a:bodyPr>
            <a:normAutofit/>
          </a:bodyPr>
          <a:lstStyle/>
          <a:p>
            <a:r>
              <a:rPr lang="en-US" sz="3600" dirty="0"/>
              <a:t>HIPAA and civil rights</a:t>
            </a:r>
          </a:p>
        </p:txBody>
      </p:sp>
      <p:sp>
        <p:nvSpPr>
          <p:cNvPr id="3" name="Content Placeholder 2">
            <a:extLst>
              <a:ext uri="{FF2B5EF4-FFF2-40B4-BE49-F238E27FC236}">
                <a16:creationId xmlns:a16="http://schemas.microsoft.com/office/drawing/2014/main" id="{2D072C41-9E87-469E-88BC-BD23BC19F0CD}"/>
              </a:ext>
            </a:extLst>
          </p:cNvPr>
          <p:cNvSpPr>
            <a:spLocks noGrp="1"/>
          </p:cNvSpPr>
          <p:nvPr>
            <p:ph idx="1"/>
          </p:nvPr>
        </p:nvSpPr>
        <p:spPr>
          <a:xfrm>
            <a:off x="1388838" y="1490472"/>
            <a:ext cx="10178322" cy="5367527"/>
          </a:xfrm>
        </p:spPr>
        <p:txBody>
          <a:bodyPr>
            <a:normAutofit/>
          </a:bodyPr>
          <a:lstStyle/>
          <a:p>
            <a:r>
              <a:rPr lang="en-US" sz="2400" b="1" dirty="0">
                <a:solidFill>
                  <a:schemeClr val="tx2"/>
                </a:solidFill>
              </a:rPr>
              <a:t>Section 1557 of the Affordable Care Act and Section 504 of the Rehabilitation Act prohibit discrimination on the basis of disability in federal health care programs. </a:t>
            </a:r>
          </a:p>
          <a:p>
            <a:r>
              <a:rPr lang="en-US" sz="2400" b="1" dirty="0">
                <a:solidFill>
                  <a:schemeClr val="tx2"/>
                </a:solidFill>
              </a:rPr>
              <a:t>The OCR reminded providers that persons with disabilities “should not be denied medical care on the basis of stereotypes, assessments of quality of life, or judgments about a person’s relative ‘worth’ based on the presence or absence of disabilities.” </a:t>
            </a:r>
          </a:p>
          <a:p>
            <a:r>
              <a:rPr lang="en-US" sz="2400" b="1" dirty="0">
                <a:solidFill>
                  <a:schemeClr val="tx2"/>
                </a:solidFill>
              </a:rPr>
              <a:t>“Decisions by covered entities concerning whether an individual is a candidate for treatment should be based on an </a:t>
            </a:r>
            <a:r>
              <a:rPr lang="en-US" sz="2400" b="1" dirty="0">
                <a:solidFill>
                  <a:srgbClr val="E80EAF"/>
                </a:solidFill>
              </a:rPr>
              <a:t>individualized assessment </a:t>
            </a:r>
            <a:r>
              <a:rPr lang="en-US" sz="2400" b="1" dirty="0">
                <a:solidFill>
                  <a:schemeClr val="tx2"/>
                </a:solidFill>
              </a:rPr>
              <a:t>of the patient on </a:t>
            </a:r>
            <a:r>
              <a:rPr lang="en-US" sz="2400" b="1" dirty="0">
                <a:solidFill>
                  <a:srgbClr val="E80EAF"/>
                </a:solidFill>
              </a:rPr>
              <a:t>the best available objective medical evidence</a:t>
            </a:r>
            <a:r>
              <a:rPr lang="en-US" sz="2400" b="1" dirty="0">
                <a:solidFill>
                  <a:schemeClr val="tx2"/>
                </a:solidFill>
              </a:rPr>
              <a:t>.”</a:t>
            </a:r>
          </a:p>
          <a:p>
            <a:pPr marL="0" indent="0">
              <a:buNone/>
            </a:pPr>
            <a:r>
              <a:rPr lang="en-US" sz="2400" u="sng" dirty="0">
                <a:solidFill>
                  <a:schemeClr val="tx1"/>
                </a:solidFill>
                <a:hlinkClick r:id="rId3"/>
              </a:rPr>
              <a:t>https://www.hhs.gov/sites/default/files/ocr-bulletin-3-28-20.pdf</a:t>
            </a:r>
            <a:r>
              <a:rPr lang="en-US" sz="2400" dirty="0">
                <a:solidFill>
                  <a:schemeClr val="tx1"/>
                </a:solidFill>
              </a:rPr>
              <a:t> </a:t>
            </a:r>
          </a:p>
          <a:p>
            <a:pPr marL="0" indent="0">
              <a:buNone/>
            </a:pPr>
            <a:r>
              <a:rPr lang="en-US" sz="2400" dirty="0">
                <a:solidFill>
                  <a:schemeClr val="tx1"/>
                </a:solidFill>
              </a:rPr>
              <a:t> </a:t>
            </a:r>
          </a:p>
          <a:p>
            <a:endParaRPr lang="en-US" sz="2400" b="1" dirty="0">
              <a:solidFill>
                <a:schemeClr val="tx2"/>
              </a:solidFill>
            </a:endParaRPr>
          </a:p>
        </p:txBody>
      </p:sp>
    </p:spTree>
    <p:extLst>
      <p:ext uri="{BB962C8B-B14F-4D97-AF65-F5344CB8AC3E}">
        <p14:creationId xmlns:p14="http://schemas.microsoft.com/office/powerpoint/2010/main" val="4089960964"/>
      </p:ext>
    </p:extLst>
  </p:cSld>
  <p:clrMapOvr>
    <a:masterClrMapping/>
  </p:clrMapOvr>
</p:sld>
</file>

<file path=ppt/theme/theme1.xml><?xml version="1.0" encoding="utf-8"?>
<a:theme xmlns:a="http://schemas.openxmlformats.org/drawingml/2006/main" name="Badg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Arial Black"/>
        <a:ea typeface=""/>
        <a:cs typeface=""/>
      </a:majorFont>
      <a:minorFont>
        <a:latin typeface="Calibri"/>
        <a:ea typeface=""/>
        <a:cs typeface=""/>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Badge</Template>
  <TotalTime>2507</TotalTime>
  <Words>2349</Words>
  <Application>Microsoft Office PowerPoint</Application>
  <PresentationFormat>Widescreen</PresentationFormat>
  <Paragraphs>265</Paragraphs>
  <Slides>36</Slides>
  <Notes>30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Arial Black</vt:lpstr>
      <vt:lpstr>Calibri</vt:lpstr>
      <vt:lpstr>Gill Sans MT</vt:lpstr>
      <vt:lpstr>Badge</vt:lpstr>
      <vt:lpstr>Keeping  compliant  during  covid-19  May 19, 2020</vt:lpstr>
      <vt:lpstr>poll</vt:lpstr>
      <vt:lpstr>poll</vt:lpstr>
      <vt:lpstr>Adjust expectations</vt:lpstr>
      <vt:lpstr>Focus on covid risks</vt:lpstr>
      <vt:lpstr>Hospitals: emtala</vt:lpstr>
      <vt:lpstr>HIPAA privacy</vt:lpstr>
      <vt:lpstr>HIPAA privacy</vt:lpstr>
      <vt:lpstr>HIPAA and civil rights</vt:lpstr>
      <vt:lpstr>Ocr and civil rights</vt:lpstr>
      <vt:lpstr>Ocr and LEP</vt:lpstr>
      <vt:lpstr>Covid-19 and cyber scams</vt:lpstr>
      <vt:lpstr>Covid-19 and cyber scams</vt:lpstr>
      <vt:lpstr>Covid-19 and Advanced persistent threat groups</vt:lpstr>
      <vt:lpstr>Covid-19 and Advanced persistent threat groups</vt:lpstr>
      <vt:lpstr>Web meetings</vt:lpstr>
      <vt:lpstr>Telehealth</vt:lpstr>
      <vt:lpstr>Infection control</vt:lpstr>
      <vt:lpstr>Infection control</vt:lpstr>
      <vt:lpstr>Social media use</vt:lpstr>
      <vt:lpstr>Social media use</vt:lpstr>
      <vt:lpstr>Social media use</vt:lpstr>
      <vt:lpstr>…but don’t forget  “non-covid” risks</vt:lpstr>
      <vt:lpstr>Kickbacks and gifts</vt:lpstr>
      <vt:lpstr>Vendor agreements</vt:lpstr>
      <vt:lpstr>Screening and credentialing</vt:lpstr>
      <vt:lpstr>Nursing homes: Resident rights</vt:lpstr>
      <vt:lpstr>Keep your compliance culture strong</vt:lpstr>
      <vt:lpstr>Communicate with your board</vt:lpstr>
      <vt:lpstr>Listen. handle reports.</vt:lpstr>
      <vt:lpstr>Keep up training</vt:lpstr>
      <vt:lpstr>Maintain a positive culture</vt:lpstr>
      <vt:lpstr>Maintain a positive culture</vt:lpstr>
      <vt:lpstr>SNFs: phase 3 enforcement is coming</vt:lpstr>
      <vt:lpstr>Mpa discounts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dc:creator>
  <cp:lastModifiedBy>Margaret</cp:lastModifiedBy>
  <cp:revision>107</cp:revision>
  <dcterms:created xsi:type="dcterms:W3CDTF">2019-06-24T19:04:42Z</dcterms:created>
  <dcterms:modified xsi:type="dcterms:W3CDTF">2020-05-18T21:53:00Z</dcterms:modified>
</cp:coreProperties>
</file>