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handoutMasterIdLst>
    <p:handoutMasterId r:id="rId43"/>
  </p:handoutMasterIdLst>
  <p:sldIdLst>
    <p:sldId id="256" r:id="rId2"/>
    <p:sldId id="674" r:id="rId3"/>
    <p:sldId id="683" r:id="rId4"/>
    <p:sldId id="711" r:id="rId5"/>
    <p:sldId id="510" r:id="rId6"/>
    <p:sldId id="672" r:id="rId7"/>
    <p:sldId id="558" r:id="rId8"/>
    <p:sldId id="560" r:id="rId9"/>
    <p:sldId id="561" r:id="rId10"/>
    <p:sldId id="481" r:id="rId11"/>
    <p:sldId id="557" r:id="rId12"/>
    <p:sldId id="697" r:id="rId13"/>
    <p:sldId id="699" r:id="rId14"/>
    <p:sldId id="704" r:id="rId15"/>
    <p:sldId id="706" r:id="rId16"/>
    <p:sldId id="707" r:id="rId17"/>
    <p:sldId id="709" r:id="rId18"/>
    <p:sldId id="708" r:id="rId19"/>
    <p:sldId id="705" r:id="rId20"/>
    <p:sldId id="710" r:id="rId21"/>
    <p:sldId id="700" r:id="rId22"/>
    <p:sldId id="701" r:id="rId23"/>
    <p:sldId id="702" r:id="rId24"/>
    <p:sldId id="703" r:id="rId25"/>
    <p:sldId id="673" r:id="rId26"/>
    <p:sldId id="602" r:id="rId27"/>
    <p:sldId id="658" r:id="rId28"/>
    <p:sldId id="659" r:id="rId29"/>
    <p:sldId id="589" r:id="rId30"/>
    <p:sldId id="607" r:id="rId31"/>
    <p:sldId id="534" r:id="rId32"/>
    <p:sldId id="594" r:id="rId33"/>
    <p:sldId id="660" r:id="rId34"/>
    <p:sldId id="686" r:id="rId35"/>
    <p:sldId id="691" r:id="rId36"/>
    <p:sldId id="521" r:id="rId37"/>
    <p:sldId id="504" r:id="rId38"/>
    <p:sldId id="512" r:id="rId39"/>
    <p:sldId id="698" r:id="rId40"/>
    <p:sldId id="292" r:id="rId41"/>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0EAF"/>
    <a:srgbClr val="F77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01" autoAdjust="0"/>
    <p:restoredTop sz="70950" autoAdjust="0"/>
  </p:normalViewPr>
  <p:slideViewPr>
    <p:cSldViewPr snapToGrid="0">
      <p:cViewPr>
        <p:scale>
          <a:sx n="56" d="100"/>
          <a:sy n="56" d="100"/>
        </p:scale>
        <p:origin x="528"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4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AD0FA1F8-59F3-4FA8-86BB-332B58B54C54}" type="datetimeFigureOut">
              <a:rPr lang="en-US" smtClean="0"/>
              <a:t>4/22/2020</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177F3E2D-C813-42D6-A24C-596D4F4013A0}" type="slidenum">
              <a:rPr lang="en-US" smtClean="0"/>
              <a:t>‹#›</a:t>
            </a:fld>
            <a:endParaRPr lang="en-US" dirty="0"/>
          </a:p>
        </p:txBody>
      </p:sp>
    </p:spTree>
    <p:extLst>
      <p:ext uri="{BB962C8B-B14F-4D97-AF65-F5344CB8AC3E}">
        <p14:creationId xmlns:p14="http://schemas.microsoft.com/office/powerpoint/2010/main" val="4017651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0E70B8E-7A11-4571-958A-906AF59CF2ED}" type="datetimeFigureOut">
              <a:rPr lang="en-US" smtClean="0"/>
              <a:t>4/22/2020</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9078367-39FE-43D1-B93C-B944BD36BBC6}" type="slidenum">
              <a:rPr lang="en-US" smtClean="0"/>
              <a:t>‹#›</a:t>
            </a:fld>
            <a:endParaRPr lang="en-US" dirty="0"/>
          </a:p>
        </p:txBody>
      </p:sp>
    </p:spTree>
    <p:extLst>
      <p:ext uri="{BB962C8B-B14F-4D97-AF65-F5344CB8AC3E}">
        <p14:creationId xmlns:p14="http://schemas.microsoft.com/office/powerpoint/2010/main" val="280378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78367-39FE-43D1-B93C-B944BD36BBC6}" type="slidenum">
              <a:rPr lang="en-US" smtClean="0"/>
              <a:t>1</a:t>
            </a:fld>
            <a:endParaRPr lang="en-US" dirty="0"/>
          </a:p>
        </p:txBody>
      </p:sp>
    </p:spTree>
    <p:extLst>
      <p:ext uri="{BB962C8B-B14F-4D97-AF65-F5344CB8AC3E}">
        <p14:creationId xmlns:p14="http://schemas.microsoft.com/office/powerpoint/2010/main" val="3200608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15</a:t>
            </a:fld>
            <a:endParaRPr lang="en-US" dirty="0"/>
          </a:p>
        </p:txBody>
      </p:sp>
    </p:spTree>
    <p:extLst>
      <p:ext uri="{BB962C8B-B14F-4D97-AF65-F5344CB8AC3E}">
        <p14:creationId xmlns:p14="http://schemas.microsoft.com/office/powerpoint/2010/main" val="3417524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16</a:t>
            </a:fld>
            <a:endParaRPr lang="en-US" dirty="0"/>
          </a:p>
        </p:txBody>
      </p:sp>
    </p:spTree>
    <p:extLst>
      <p:ext uri="{BB962C8B-B14F-4D97-AF65-F5344CB8AC3E}">
        <p14:creationId xmlns:p14="http://schemas.microsoft.com/office/powerpoint/2010/main" val="2892166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19</a:t>
            </a:fld>
            <a:endParaRPr lang="en-US" dirty="0"/>
          </a:p>
        </p:txBody>
      </p:sp>
    </p:spTree>
    <p:extLst>
      <p:ext uri="{BB962C8B-B14F-4D97-AF65-F5344CB8AC3E}">
        <p14:creationId xmlns:p14="http://schemas.microsoft.com/office/powerpoint/2010/main" val="1849010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20</a:t>
            </a:fld>
            <a:endParaRPr lang="en-US" dirty="0"/>
          </a:p>
        </p:txBody>
      </p:sp>
    </p:spTree>
    <p:extLst>
      <p:ext uri="{BB962C8B-B14F-4D97-AF65-F5344CB8AC3E}">
        <p14:creationId xmlns:p14="http://schemas.microsoft.com/office/powerpoint/2010/main" val="2506262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22</a:t>
            </a:fld>
            <a:endParaRPr lang="en-US" dirty="0"/>
          </a:p>
        </p:txBody>
      </p:sp>
    </p:spTree>
    <p:extLst>
      <p:ext uri="{BB962C8B-B14F-4D97-AF65-F5344CB8AC3E}">
        <p14:creationId xmlns:p14="http://schemas.microsoft.com/office/powerpoint/2010/main" val="131587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23</a:t>
            </a:fld>
            <a:endParaRPr lang="en-US" dirty="0"/>
          </a:p>
        </p:txBody>
      </p:sp>
    </p:spTree>
    <p:extLst>
      <p:ext uri="{BB962C8B-B14F-4D97-AF65-F5344CB8AC3E}">
        <p14:creationId xmlns:p14="http://schemas.microsoft.com/office/powerpoint/2010/main" val="3772935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78367-39FE-43D1-B93C-B944BD36BBC6}" type="slidenum">
              <a:rPr lang="en-US" smtClean="0"/>
              <a:t>25</a:t>
            </a:fld>
            <a:endParaRPr lang="en-US" dirty="0"/>
          </a:p>
        </p:txBody>
      </p:sp>
    </p:spTree>
    <p:extLst>
      <p:ext uri="{BB962C8B-B14F-4D97-AF65-F5344CB8AC3E}">
        <p14:creationId xmlns:p14="http://schemas.microsoft.com/office/powerpoint/2010/main" val="223818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25818-BBEF-4177-AA7A-352EF9AD4946}" type="slidenum">
              <a:rPr lang="en-US" smtClean="0"/>
              <a:t>26</a:t>
            </a:fld>
            <a:endParaRPr lang="en-US" dirty="0"/>
          </a:p>
        </p:txBody>
      </p:sp>
    </p:spTree>
    <p:extLst>
      <p:ext uri="{BB962C8B-B14F-4D97-AF65-F5344CB8AC3E}">
        <p14:creationId xmlns:p14="http://schemas.microsoft.com/office/powerpoint/2010/main" val="1887342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078367-39FE-43D1-B93C-B944BD36BBC6}" type="slidenum">
              <a:rPr lang="en-US" smtClean="0"/>
              <a:t>27</a:t>
            </a:fld>
            <a:endParaRPr lang="en-US" dirty="0"/>
          </a:p>
        </p:txBody>
      </p:sp>
    </p:spTree>
    <p:extLst>
      <p:ext uri="{BB962C8B-B14F-4D97-AF65-F5344CB8AC3E}">
        <p14:creationId xmlns:p14="http://schemas.microsoft.com/office/powerpoint/2010/main" val="4087254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59078367-39FE-43D1-B93C-B944BD36BBC6}" type="slidenum">
              <a:rPr lang="en-US" smtClean="0"/>
              <a:t>28</a:t>
            </a:fld>
            <a:endParaRPr lang="en-US" dirty="0"/>
          </a:p>
        </p:txBody>
      </p:sp>
    </p:spTree>
    <p:extLst>
      <p:ext uri="{BB962C8B-B14F-4D97-AF65-F5344CB8AC3E}">
        <p14:creationId xmlns:p14="http://schemas.microsoft.com/office/powerpoint/2010/main" val="313364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78367-39FE-43D1-B93C-B944BD36BBC6}" type="slidenum">
              <a:rPr lang="en-US" smtClean="0"/>
              <a:t>4</a:t>
            </a:fld>
            <a:endParaRPr lang="en-US" dirty="0"/>
          </a:p>
        </p:txBody>
      </p:sp>
    </p:spTree>
    <p:extLst>
      <p:ext uri="{BB962C8B-B14F-4D97-AF65-F5344CB8AC3E}">
        <p14:creationId xmlns:p14="http://schemas.microsoft.com/office/powerpoint/2010/main" val="2297910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solidFill>
              </a:rPr>
              <a:t> </a:t>
            </a:r>
          </a:p>
          <a:p>
            <a:endParaRPr lang="en-US" dirty="0"/>
          </a:p>
        </p:txBody>
      </p:sp>
      <p:sp>
        <p:nvSpPr>
          <p:cNvPr id="4" name="Slide Number Placeholder 3"/>
          <p:cNvSpPr>
            <a:spLocks noGrp="1"/>
          </p:cNvSpPr>
          <p:nvPr>
            <p:ph type="sldNum" sz="quarter" idx="10"/>
          </p:nvPr>
        </p:nvSpPr>
        <p:spPr/>
        <p:txBody>
          <a:bodyPr/>
          <a:lstStyle/>
          <a:p>
            <a:fld id="{59078367-39FE-43D1-B93C-B944BD36BBC6}" type="slidenum">
              <a:rPr lang="en-US" smtClean="0"/>
              <a:t>29</a:t>
            </a:fld>
            <a:endParaRPr lang="en-US" dirty="0"/>
          </a:p>
        </p:txBody>
      </p:sp>
    </p:spTree>
    <p:extLst>
      <p:ext uri="{BB962C8B-B14F-4D97-AF65-F5344CB8AC3E}">
        <p14:creationId xmlns:p14="http://schemas.microsoft.com/office/powerpoint/2010/main" val="1259240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1A25818-BBEF-4177-AA7A-352EF9AD4946}" type="slidenum">
              <a:rPr lang="en-US" smtClean="0"/>
              <a:t>31</a:t>
            </a:fld>
            <a:endParaRPr lang="en-US" dirty="0"/>
          </a:p>
        </p:txBody>
      </p:sp>
    </p:spTree>
    <p:extLst>
      <p:ext uri="{BB962C8B-B14F-4D97-AF65-F5344CB8AC3E}">
        <p14:creationId xmlns:p14="http://schemas.microsoft.com/office/powerpoint/2010/main" val="2368988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41A25818-BBEF-4177-AA7A-352EF9AD4946}" type="slidenum">
              <a:rPr lang="en-US" smtClean="0"/>
              <a:t>32</a:t>
            </a:fld>
            <a:endParaRPr lang="en-US" dirty="0"/>
          </a:p>
        </p:txBody>
      </p:sp>
    </p:spTree>
    <p:extLst>
      <p:ext uri="{BB962C8B-B14F-4D97-AF65-F5344CB8AC3E}">
        <p14:creationId xmlns:p14="http://schemas.microsoft.com/office/powerpoint/2010/main" val="2699480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rgbClr val="FF0000"/>
                </a:solidFill>
              </a:rPr>
              <a:t> </a:t>
            </a:r>
          </a:p>
          <a:p>
            <a:pPr marL="0" indent="0">
              <a:buNone/>
            </a:pPr>
            <a:endParaRPr lang="en-US" sz="1200" b="1" dirty="0"/>
          </a:p>
          <a:p>
            <a:endParaRPr lang="en-US" dirty="0"/>
          </a:p>
        </p:txBody>
      </p:sp>
      <p:sp>
        <p:nvSpPr>
          <p:cNvPr id="4" name="Slide Number Placeholder 3"/>
          <p:cNvSpPr>
            <a:spLocks noGrp="1"/>
          </p:cNvSpPr>
          <p:nvPr>
            <p:ph type="sldNum" sz="quarter" idx="5"/>
          </p:nvPr>
        </p:nvSpPr>
        <p:spPr/>
        <p:txBody>
          <a:bodyPr/>
          <a:lstStyle/>
          <a:p>
            <a:fld id="{41A25818-BBEF-4177-AA7A-352EF9AD4946}" type="slidenum">
              <a:rPr lang="en-US" smtClean="0"/>
              <a:t>33</a:t>
            </a:fld>
            <a:endParaRPr lang="en-US" dirty="0"/>
          </a:p>
        </p:txBody>
      </p:sp>
    </p:spTree>
    <p:extLst>
      <p:ext uri="{BB962C8B-B14F-4D97-AF65-F5344CB8AC3E}">
        <p14:creationId xmlns:p14="http://schemas.microsoft.com/office/powerpoint/2010/main" val="2124415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65294-CE29-44C8-8855-B1367BA056D0}" type="slidenum">
              <a:rPr lang="en-US" smtClean="0"/>
              <a:t>34</a:t>
            </a:fld>
            <a:endParaRPr lang="en-US" dirty="0"/>
          </a:p>
        </p:txBody>
      </p:sp>
    </p:spTree>
    <p:extLst>
      <p:ext uri="{BB962C8B-B14F-4D97-AF65-F5344CB8AC3E}">
        <p14:creationId xmlns:p14="http://schemas.microsoft.com/office/powerpoint/2010/main" val="1684277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36</a:t>
            </a:fld>
            <a:endParaRPr lang="en-US" dirty="0"/>
          </a:p>
        </p:txBody>
      </p:sp>
    </p:spTree>
    <p:extLst>
      <p:ext uri="{BB962C8B-B14F-4D97-AF65-F5344CB8AC3E}">
        <p14:creationId xmlns:p14="http://schemas.microsoft.com/office/powerpoint/2010/main" val="1155907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78367-39FE-43D1-B93C-B944BD36BBC6}" type="slidenum">
              <a:rPr lang="en-US" smtClean="0"/>
              <a:t>37</a:t>
            </a:fld>
            <a:endParaRPr lang="en-US" dirty="0"/>
          </a:p>
        </p:txBody>
      </p:sp>
    </p:spTree>
    <p:extLst>
      <p:ext uri="{BB962C8B-B14F-4D97-AF65-F5344CB8AC3E}">
        <p14:creationId xmlns:p14="http://schemas.microsoft.com/office/powerpoint/2010/main" val="508743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38</a:t>
            </a:fld>
            <a:endParaRPr lang="en-US" dirty="0"/>
          </a:p>
        </p:txBody>
      </p:sp>
    </p:spTree>
    <p:extLst>
      <p:ext uri="{BB962C8B-B14F-4D97-AF65-F5344CB8AC3E}">
        <p14:creationId xmlns:p14="http://schemas.microsoft.com/office/powerpoint/2010/main" val="1273257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39</a:t>
            </a:fld>
            <a:endParaRPr lang="en-US" dirty="0"/>
          </a:p>
        </p:txBody>
      </p:sp>
    </p:spTree>
    <p:extLst>
      <p:ext uri="{BB962C8B-B14F-4D97-AF65-F5344CB8AC3E}">
        <p14:creationId xmlns:p14="http://schemas.microsoft.com/office/powerpoint/2010/main" val="3056603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314506-DF63-4516-BA80-6318D1CBF48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12497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5</a:t>
            </a:fld>
            <a:endParaRPr lang="en-US" dirty="0"/>
          </a:p>
        </p:txBody>
      </p:sp>
    </p:spTree>
    <p:extLst>
      <p:ext uri="{BB962C8B-B14F-4D97-AF65-F5344CB8AC3E}">
        <p14:creationId xmlns:p14="http://schemas.microsoft.com/office/powerpoint/2010/main" val="3566858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6</a:t>
            </a:fld>
            <a:endParaRPr lang="en-US" dirty="0"/>
          </a:p>
        </p:txBody>
      </p:sp>
    </p:spTree>
    <p:extLst>
      <p:ext uri="{BB962C8B-B14F-4D97-AF65-F5344CB8AC3E}">
        <p14:creationId xmlns:p14="http://schemas.microsoft.com/office/powerpoint/2010/main" val="3116529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7</a:t>
            </a:fld>
            <a:endParaRPr lang="en-US" dirty="0"/>
          </a:p>
        </p:txBody>
      </p:sp>
    </p:spTree>
    <p:extLst>
      <p:ext uri="{BB962C8B-B14F-4D97-AF65-F5344CB8AC3E}">
        <p14:creationId xmlns:p14="http://schemas.microsoft.com/office/powerpoint/2010/main" val="271231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78367-39FE-43D1-B93C-B944BD36BBC6}" type="slidenum">
              <a:rPr lang="en-US" smtClean="0"/>
              <a:t>10</a:t>
            </a:fld>
            <a:endParaRPr lang="en-US" dirty="0"/>
          </a:p>
        </p:txBody>
      </p:sp>
    </p:spTree>
    <p:extLst>
      <p:ext uri="{BB962C8B-B14F-4D97-AF65-F5344CB8AC3E}">
        <p14:creationId xmlns:p14="http://schemas.microsoft.com/office/powerpoint/2010/main" val="4254494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78367-39FE-43D1-B93C-B944BD36BBC6}" type="slidenum">
              <a:rPr lang="en-US" smtClean="0"/>
              <a:t>11</a:t>
            </a:fld>
            <a:endParaRPr lang="en-US" dirty="0"/>
          </a:p>
        </p:txBody>
      </p:sp>
    </p:spTree>
    <p:extLst>
      <p:ext uri="{BB962C8B-B14F-4D97-AF65-F5344CB8AC3E}">
        <p14:creationId xmlns:p14="http://schemas.microsoft.com/office/powerpoint/2010/main" val="297175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13</a:t>
            </a:fld>
            <a:endParaRPr lang="en-US" dirty="0"/>
          </a:p>
        </p:txBody>
      </p:sp>
    </p:spTree>
    <p:extLst>
      <p:ext uri="{BB962C8B-B14F-4D97-AF65-F5344CB8AC3E}">
        <p14:creationId xmlns:p14="http://schemas.microsoft.com/office/powerpoint/2010/main" val="211391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14</a:t>
            </a:fld>
            <a:endParaRPr lang="en-US" dirty="0"/>
          </a:p>
        </p:txBody>
      </p:sp>
    </p:spTree>
    <p:extLst>
      <p:ext uri="{BB962C8B-B14F-4D97-AF65-F5344CB8AC3E}">
        <p14:creationId xmlns:p14="http://schemas.microsoft.com/office/powerpoint/2010/main" val="162022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1AB24756-6BC2-47B6-B801-789D957E58B9}" type="datetime1">
              <a:rPr lang="en-US" smtClean="0"/>
              <a:t>4/22/2020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5A1C2-2CDD-48DE-94CD-3C3610C0DD3D}"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64FD3E-1569-43C9-93F0-0BEF4A2D5BCA}"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EE556-F555-4B2E-9442-4C9FFF3C304B}"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A75BA7E7-4267-4B08-A7A7-50704B085B91}" type="datetime1">
              <a:rPr lang="en-US" smtClean="0"/>
              <a:t>4/22/2020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A99FBF-6481-40B9-9426-632524A6496A}" type="datetime1">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21A1FD-2F4C-4428-808F-22837438F24E}" type="datetime1">
              <a:rPr lang="en-US" smtClean="0"/>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65F453-2699-4BD1-839B-2D7B3A04F4C1}" type="datetime1">
              <a:rPr lang="en-US" smtClean="0"/>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818F0-91F9-4506-807C-948825D8F27F}" type="datetime1">
              <a:rPr lang="en-US" smtClean="0"/>
              <a:t>4/22/2020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8DA3B393-36ED-484C-8C6B-321264BB4327}" type="datetime1">
              <a:rPr lang="en-US" smtClean="0"/>
              <a:t>4/22/2020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B1266FD4-29F5-4F0F-99BC-C8605D2C8A17}" type="datetime1">
              <a:rPr lang="en-US" smtClean="0"/>
              <a:t>4/22/2020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F72D6C4E-5B0A-4ABC-A822-A010FDFCE84E}" type="datetime1">
              <a:rPr lang="en-US" smtClean="0"/>
              <a:t>4/22/2020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hhs.gov/hipaa/for-professionals/special-topics/hipaa-covid19/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s-cert.gov/ncas/alerts/aa20-073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hs.gov/sites/default/files/ocr-bulletin-3-28-20.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ms.gov/files/document/qso-20-14-nh-revised.pdf" TargetMode="External"/><Relationship Id="rId2" Type="http://schemas.openxmlformats.org/officeDocument/2006/relationships/hyperlink" Target="https://www.cms.gov/files/document/qso-20-25-nh.pdf" TargetMode="External"/><Relationship Id="rId1" Type="http://schemas.openxmlformats.org/officeDocument/2006/relationships/slideLayout" Target="../slideLayouts/slideLayout2.xml"/><Relationship Id="rId6" Type="http://schemas.openxmlformats.org/officeDocument/2006/relationships/hyperlink" Target="https://www.cdc.gov/coronavirus/2019-ncov/hcp/long-term-care.html" TargetMode="External"/><Relationship Id="rId5" Type="http://schemas.openxmlformats.org/officeDocument/2006/relationships/hyperlink" Target="https://www.cms.gov/files/document/covid-19-nursing-home-telehealth-toolkit.pdf" TargetMode="External"/><Relationship Id="rId4" Type="http://schemas.openxmlformats.org/officeDocument/2006/relationships/hyperlink" Target="https://www.cms.gov/files/document/4220-covid-19-long-term-care-facility-guidance.pdf"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cms.gov/files/document/qso-20-26-nh.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ig.hhs.gov/coronavirus/fraud-alert-covid19.asp?utm_source=web&amp;utm_medium=web&amp;utm_campaign=covid19-fraud-aler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ig.hhs.gov/coronavirus/letter-grimm-03302020.as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justice.gov/usao-nj/pr/georgia-man-arrested-orchestrating-scheme-defraud-health-care-benefit-programs-relate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mpa-compliance-store.myshopify.com/collections/hipaa-toolkits?utm_source=hs_email&amp;utm_medium=email&amp;_hsenc=p2ANqtz-_UHOcukIOVvXduKxmWo_yIg9BSgHnsvi8sHxQS7jpXub8rMlCKsbBimbgTi2GfcF52tWR9" TargetMode="External"/><Relationship Id="rId7" Type="http://schemas.openxmlformats.org/officeDocument/2006/relationships/hyperlink" Target="http://www.healthcareperformance.com/free-compliance-resources-1?utm_source=hs_email&amp;utm_medium=email&amp;_hsenc=p2ANqtz-_UHOcukIOVvXduKxmWo_yIg9BSgHnsvi8sHxQS7jpXub8rMlCKsbBimbgTi2GfcF52tWR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healthcareperformance.com/blog?utm_source=hs_email&amp;utm_medium=email&amp;_hsenc=p2ANqtz-_UHOcukIOVvXduKxmWo_yIg9BSgHnsvi8sHxQS7jpXub8rMlCKsbBimbgTi2GfcF52tWR9" TargetMode="External"/><Relationship Id="rId5" Type="http://schemas.openxmlformats.org/officeDocument/2006/relationships/hyperlink" Target="https://mpa-compliance-store.myshopify.com/products/hipaa-covid-19-toolkit?variant=31916512739407&amp;utm_source=hs_email&amp;utm_medium=email&amp;_hsenc=p2ANqtz-_UHOcukIOVvXduKxmWo_yIg9BSgHnsvi8sHxQS7jpXub8rMlCKsbBimbgTi2GfcF52tWR9" TargetMode="External"/><Relationship Id="rId4" Type="http://schemas.openxmlformats.org/officeDocument/2006/relationships/hyperlink" Target="mailto:mcs@healthcareperformance.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zoom.us/webinar/register/WN_UPybjXDTQfGAFoCwmsRwXQ"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hyperlink" Target="mailto:mcs@healthcareperformance.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zoom.us/webinar/register/WN_jeaWvHXUT1KbP4yqPMfI_Q" TargetMode="External"/><Relationship Id="rId4" Type="http://schemas.openxmlformats.org/officeDocument/2006/relationships/hyperlink" Target="https://www.surveymonkey.com/r/MPAFAQ"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pa-compliance-store.myshopify.com/collections/hipaa-toolkits?utm_source=hs_email&amp;utm_medium=email&amp;_hsenc=p2ANqtz-_UHOcukIOVvXduKxmWo_yIg9BSgHnsvi8sHxQS7jpXub8rMlCKsbBimbgTi2GfcF52tWR9" TargetMode="External"/><Relationship Id="rId7" Type="http://schemas.openxmlformats.org/officeDocument/2006/relationships/hyperlink" Target="http://www.healthcareperformance.com/free-compliance-resources-1?utm_source=hs_email&amp;utm_medium=email&amp;_hsenc=p2ANqtz-_UHOcukIOVvXduKxmWo_yIg9BSgHnsvi8sHxQS7jpXub8rMlCKsbBimbgTi2GfcF52tWR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healthcareperformance.com/blog?utm_source=hs_email&amp;utm_medium=email&amp;_hsenc=p2ANqtz-_UHOcukIOVvXduKxmWo_yIg9BSgHnsvi8sHxQS7jpXub8rMlCKsbBimbgTi2GfcF52tWR9" TargetMode="External"/><Relationship Id="rId5" Type="http://schemas.openxmlformats.org/officeDocument/2006/relationships/hyperlink" Target="https://mpa-compliance-store.myshopify.com/products/hipaa-covid-19-toolkit?variant=31916512739407&amp;utm_source=hs_email&amp;utm_medium=email&amp;_hsenc=p2ANqtz-_UHOcukIOVvXduKxmWo_yIg9BSgHnsvi8sHxQS7jpXub8rMlCKsbBimbgTi2GfcF52tWR9" TargetMode="External"/><Relationship Id="rId4" Type="http://schemas.openxmlformats.org/officeDocument/2006/relationships/hyperlink" Target="mailto:mcs@healthcareperformance.com"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mailto:mcs@healthcareperformance.com" TargetMode="External"/><Relationship Id="rId7"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hyperlink" Target="http://www.healthcareperformance.com/store" TargetMode="External"/><Relationship Id="rId4" Type="http://schemas.openxmlformats.org/officeDocument/2006/relationships/hyperlink" Target="http://www.healthcareperformance.com/blo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23" y="1098388"/>
            <a:ext cx="10318418" cy="4275278"/>
          </a:xfrm>
        </p:spPr>
        <p:txBody>
          <a:bodyPr/>
          <a:lstStyle/>
          <a:p>
            <a:r>
              <a:rPr lang="en-US" sz="3600" dirty="0"/>
              <a:t>Phase 3 </a:t>
            </a:r>
            <a:br>
              <a:rPr lang="en-US" sz="3600" dirty="0"/>
            </a:br>
            <a:r>
              <a:rPr lang="en-US" sz="3600" dirty="0"/>
              <a:t>compliance </a:t>
            </a:r>
            <a:br>
              <a:rPr lang="en-US" sz="3600" dirty="0"/>
            </a:br>
            <a:r>
              <a:rPr lang="en-US" sz="3600" dirty="0"/>
              <a:t>webinar#5:</a:t>
            </a:r>
            <a:br>
              <a:rPr lang="en-US" sz="3600" dirty="0"/>
            </a:br>
            <a:br>
              <a:rPr lang="en-US" sz="3600" dirty="0"/>
            </a:br>
            <a:r>
              <a:rPr lang="en-US" sz="3600" dirty="0"/>
              <a:t>Training</a:t>
            </a:r>
            <a:br>
              <a:rPr lang="en-US" sz="3600" dirty="0"/>
            </a:br>
            <a:r>
              <a:rPr lang="en-US" sz="3600" dirty="0"/>
              <a:t>+ Covid-19</a:t>
            </a:r>
          </a:p>
        </p:txBody>
      </p:sp>
      <p:sp>
        <p:nvSpPr>
          <p:cNvPr id="3" name="Subtitle 2"/>
          <p:cNvSpPr>
            <a:spLocks noGrp="1"/>
          </p:cNvSpPr>
          <p:nvPr>
            <p:ph type="subTitle" idx="1"/>
          </p:nvPr>
        </p:nvSpPr>
        <p:spPr>
          <a:xfrm>
            <a:off x="2215045" y="5853936"/>
            <a:ext cx="8045373" cy="742279"/>
          </a:xfrm>
        </p:spPr>
        <p:txBody>
          <a:bodyPr>
            <a:noAutofit/>
          </a:bodyPr>
          <a:lstStyle/>
          <a:p>
            <a:r>
              <a:rPr lang="en-US" sz="2400" dirty="0">
                <a:solidFill>
                  <a:schemeClr val="bg2"/>
                </a:solidFill>
              </a:rPr>
              <a:t>April 22, 2020</a:t>
            </a:r>
          </a:p>
          <a:p>
            <a:r>
              <a:rPr lang="en-US" sz="2400" dirty="0">
                <a:solidFill>
                  <a:schemeClr val="bg2"/>
                </a:solidFill>
              </a:rPr>
              <a:t>Margaret Scavotto, jd, chc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8" y="4452040"/>
            <a:ext cx="2269435" cy="2269435"/>
          </a:xfrm>
          <a:prstGeom prst="rect">
            <a:avLst/>
          </a:prstGeom>
        </p:spPr>
      </p:pic>
    </p:spTree>
    <p:extLst>
      <p:ext uri="{BB962C8B-B14F-4D97-AF65-F5344CB8AC3E}">
        <p14:creationId xmlns:p14="http://schemas.microsoft.com/office/powerpoint/2010/main" val="213978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B0A5B-2362-416B-93B3-B1BF31AC65B0}"/>
              </a:ext>
            </a:extLst>
          </p:cNvPr>
          <p:cNvSpPr>
            <a:spLocks noGrp="1"/>
          </p:cNvSpPr>
          <p:nvPr>
            <p:ph type="title"/>
          </p:nvPr>
        </p:nvSpPr>
        <p:spPr/>
        <p:txBody>
          <a:bodyPr>
            <a:normAutofit/>
          </a:bodyPr>
          <a:lstStyle/>
          <a:p>
            <a:r>
              <a:rPr lang="en-US" sz="3600" dirty="0"/>
              <a:t>Enforcement update</a:t>
            </a:r>
          </a:p>
        </p:txBody>
      </p:sp>
      <p:sp>
        <p:nvSpPr>
          <p:cNvPr id="3" name="Content Placeholder 2">
            <a:extLst>
              <a:ext uri="{FF2B5EF4-FFF2-40B4-BE49-F238E27FC236}">
                <a16:creationId xmlns:a16="http://schemas.microsoft.com/office/drawing/2014/main" id="{297A9AD3-51E6-4368-ABD2-4ED56BC70E42}"/>
              </a:ext>
            </a:extLst>
          </p:cNvPr>
          <p:cNvSpPr>
            <a:spLocks noGrp="1"/>
          </p:cNvSpPr>
          <p:nvPr>
            <p:ph idx="1"/>
          </p:nvPr>
        </p:nvSpPr>
        <p:spPr>
          <a:xfrm>
            <a:off x="1251678" y="1161398"/>
            <a:ext cx="10178322" cy="4963829"/>
          </a:xfrm>
        </p:spPr>
        <p:txBody>
          <a:bodyPr>
            <a:normAutofit/>
          </a:bodyPr>
          <a:lstStyle/>
          <a:p>
            <a:r>
              <a:rPr lang="en-US" sz="2600" b="1" dirty="0">
                <a:solidFill>
                  <a:schemeClr val="tx2"/>
                </a:solidFill>
              </a:rPr>
              <a:t>On November 22, 2019, CMS issued a memorandum with an update on the Phase 3 Requirements of Participation. In this memo, CMS advised:</a:t>
            </a:r>
          </a:p>
          <a:p>
            <a:r>
              <a:rPr lang="en-US" sz="2600" b="1" dirty="0">
                <a:solidFill>
                  <a:schemeClr val="tx2"/>
                </a:solidFill>
              </a:rPr>
              <a:t>CMS will not release updated Interpretive Guidance and training addressing Phase 3 until the second quarter of 2020.</a:t>
            </a:r>
          </a:p>
          <a:p>
            <a:r>
              <a:rPr lang="en-US" sz="2600" b="1" dirty="0">
                <a:solidFill>
                  <a:schemeClr val="tx2"/>
                </a:solidFill>
              </a:rPr>
              <a:t>But... nursing homes are </a:t>
            </a:r>
            <a:r>
              <a:rPr lang="en-US" sz="2600" b="1" i="1" dirty="0">
                <a:solidFill>
                  <a:schemeClr val="tx2"/>
                </a:solidFill>
              </a:rPr>
              <a:t>still expected to comply with Phase 3 by November 28, 2019.</a:t>
            </a:r>
            <a:endParaRPr lang="en-US" sz="2600" b="1" dirty="0">
              <a:solidFill>
                <a:schemeClr val="tx2"/>
              </a:solidFill>
            </a:endParaRPr>
          </a:p>
          <a:p>
            <a:endParaRPr lang="en-US" dirty="0"/>
          </a:p>
        </p:txBody>
      </p:sp>
      <p:sp>
        <p:nvSpPr>
          <p:cNvPr id="5" name="Slide Number Placeholder 4">
            <a:extLst>
              <a:ext uri="{FF2B5EF4-FFF2-40B4-BE49-F238E27FC236}">
                <a16:creationId xmlns:a16="http://schemas.microsoft.com/office/drawing/2014/main" id="{C39C4AA4-D164-4281-807B-943E7EF4BB30}"/>
              </a:ext>
            </a:extLst>
          </p:cNvPr>
          <p:cNvSpPr>
            <a:spLocks noGrp="1"/>
          </p:cNvSpPr>
          <p:nvPr>
            <p:ph type="sldNum" sz="quarter" idx="12"/>
          </p:nvPr>
        </p:nvSpPr>
        <p:spPr/>
        <p:txBody>
          <a:bodyPr/>
          <a:lstStyle/>
          <a:p>
            <a:fld id="{71766878-3199-4EAB-94E7-2D6D11070E14}" type="slidenum">
              <a:rPr lang="en-US" smtClean="0"/>
              <a:t>10</a:t>
            </a:fld>
            <a:endParaRPr lang="en-US" dirty="0"/>
          </a:p>
        </p:txBody>
      </p:sp>
      <p:pic>
        <p:nvPicPr>
          <p:cNvPr id="6" name="Picture 5">
            <a:extLst>
              <a:ext uri="{FF2B5EF4-FFF2-40B4-BE49-F238E27FC236}">
                <a16:creationId xmlns:a16="http://schemas.microsoft.com/office/drawing/2014/main" id="{02881D9A-1004-4B31-8AFC-B3FE4F7D374F}"/>
              </a:ext>
            </a:extLst>
          </p:cNvPr>
          <p:cNvPicPr>
            <a:picLocks noChangeAspect="1"/>
          </p:cNvPicPr>
          <p:nvPr/>
        </p:nvPicPr>
        <p:blipFill>
          <a:blip r:embed="rId3"/>
          <a:stretch>
            <a:fillRect/>
          </a:stretch>
        </p:blipFill>
        <p:spPr>
          <a:xfrm>
            <a:off x="8326761" y="4041869"/>
            <a:ext cx="2613561" cy="2613561"/>
          </a:xfrm>
          <a:prstGeom prst="rect">
            <a:avLst/>
          </a:prstGeom>
        </p:spPr>
      </p:pic>
    </p:spTree>
    <p:extLst>
      <p:ext uri="{BB962C8B-B14F-4D97-AF65-F5344CB8AC3E}">
        <p14:creationId xmlns:p14="http://schemas.microsoft.com/office/powerpoint/2010/main" val="3577064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B0A5B-2362-416B-93B3-B1BF31AC65B0}"/>
              </a:ext>
            </a:extLst>
          </p:cNvPr>
          <p:cNvSpPr>
            <a:spLocks noGrp="1"/>
          </p:cNvSpPr>
          <p:nvPr>
            <p:ph type="title"/>
          </p:nvPr>
        </p:nvSpPr>
        <p:spPr/>
        <p:txBody>
          <a:bodyPr>
            <a:normAutofit/>
          </a:bodyPr>
          <a:lstStyle/>
          <a:p>
            <a:r>
              <a:rPr lang="en-US" sz="3600" dirty="0"/>
              <a:t>Surveys suspended</a:t>
            </a:r>
          </a:p>
        </p:txBody>
      </p:sp>
      <p:sp>
        <p:nvSpPr>
          <p:cNvPr id="3" name="Content Placeholder 2">
            <a:extLst>
              <a:ext uri="{FF2B5EF4-FFF2-40B4-BE49-F238E27FC236}">
                <a16:creationId xmlns:a16="http://schemas.microsoft.com/office/drawing/2014/main" id="{297A9AD3-51E6-4368-ABD2-4ED56BC70E42}"/>
              </a:ext>
            </a:extLst>
          </p:cNvPr>
          <p:cNvSpPr>
            <a:spLocks noGrp="1"/>
          </p:cNvSpPr>
          <p:nvPr>
            <p:ph idx="1"/>
          </p:nvPr>
        </p:nvSpPr>
        <p:spPr>
          <a:xfrm>
            <a:off x="1251678" y="1265043"/>
            <a:ext cx="8062803" cy="5592957"/>
          </a:xfrm>
        </p:spPr>
        <p:txBody>
          <a:bodyPr>
            <a:noAutofit/>
          </a:bodyPr>
          <a:lstStyle/>
          <a:p>
            <a:r>
              <a:rPr lang="en-US" sz="2400" b="1" dirty="0">
                <a:solidFill>
                  <a:schemeClr val="tx2"/>
                </a:solidFill>
              </a:rPr>
              <a:t>CMS suspended non-emergency surveys </a:t>
            </a:r>
            <a:r>
              <a:rPr lang="en-US" sz="2400" b="1" u="sng" dirty="0">
                <a:solidFill>
                  <a:schemeClr val="tx2"/>
                </a:solidFill>
              </a:rPr>
              <a:t>on March 4, 2020</a:t>
            </a:r>
          </a:p>
          <a:p>
            <a:r>
              <a:rPr lang="en-US" sz="2400" b="1" dirty="0">
                <a:solidFill>
                  <a:schemeClr val="tx2"/>
                </a:solidFill>
              </a:rPr>
              <a:t>March 20: For three weeks, CMS will ONLY pursue:</a:t>
            </a:r>
          </a:p>
          <a:p>
            <a:pPr lvl="1"/>
            <a:r>
              <a:rPr lang="en-US" sz="2400" b="1" dirty="0">
                <a:solidFill>
                  <a:schemeClr val="tx2"/>
                </a:solidFill>
              </a:rPr>
              <a:t>Complaint/facility reported incident surveys: IJ. These surveys will include infection control review</a:t>
            </a:r>
          </a:p>
          <a:p>
            <a:pPr lvl="1"/>
            <a:r>
              <a:rPr lang="en-US" sz="2400" b="1" dirty="0">
                <a:solidFill>
                  <a:schemeClr val="tx2"/>
                </a:solidFill>
              </a:rPr>
              <a:t>Targeted infection control surveys</a:t>
            </a:r>
          </a:p>
          <a:p>
            <a:pPr lvl="1"/>
            <a:r>
              <a:rPr lang="en-US" sz="2400" b="1" dirty="0">
                <a:solidFill>
                  <a:schemeClr val="tx2"/>
                </a:solidFill>
              </a:rPr>
              <a:t>Self-assessments of infection control (voluntary)</a:t>
            </a:r>
          </a:p>
          <a:p>
            <a:pPr marL="457200" lvl="1" indent="0">
              <a:buNone/>
            </a:pPr>
            <a:endParaRPr lang="en-US" sz="2400" b="1" dirty="0">
              <a:solidFill>
                <a:schemeClr val="tx2"/>
              </a:solidFill>
            </a:endParaRPr>
          </a:p>
          <a:p>
            <a:pPr marL="457200" lvl="1" indent="0">
              <a:buNone/>
            </a:pPr>
            <a:r>
              <a:rPr lang="en-US" b="1" i="1" dirty="0">
                <a:solidFill>
                  <a:schemeClr val="tx2"/>
                </a:solidFill>
              </a:rPr>
              <a:t>“Beginning today, we will be working with the CDC to focus and identify areas the virus is projected to strike next, and target our inspections accordingly,” – Seema Verma</a:t>
            </a:r>
          </a:p>
          <a:p>
            <a:pPr marL="457200" lvl="1" indent="0">
              <a:buNone/>
            </a:pPr>
            <a:endParaRPr lang="en-US" b="1" dirty="0">
              <a:solidFill>
                <a:schemeClr val="tx2"/>
              </a:solidFill>
            </a:endParaRPr>
          </a:p>
          <a:p>
            <a:pPr marL="457200" lvl="1" indent="0">
              <a:buNone/>
            </a:pPr>
            <a:r>
              <a:rPr lang="en-US" b="1" dirty="0">
                <a:solidFill>
                  <a:schemeClr val="tx2"/>
                </a:solidFill>
              </a:rPr>
              <a:t>March 20 guidance: https://www.cms.gov/files/document/qso-20-20-allpdf.pdf</a:t>
            </a:r>
          </a:p>
        </p:txBody>
      </p:sp>
      <p:sp>
        <p:nvSpPr>
          <p:cNvPr id="5" name="Slide Number Placeholder 4">
            <a:extLst>
              <a:ext uri="{FF2B5EF4-FFF2-40B4-BE49-F238E27FC236}">
                <a16:creationId xmlns:a16="http://schemas.microsoft.com/office/drawing/2014/main" id="{C39C4AA4-D164-4281-807B-943E7EF4BB30}"/>
              </a:ext>
            </a:extLst>
          </p:cNvPr>
          <p:cNvSpPr>
            <a:spLocks noGrp="1"/>
          </p:cNvSpPr>
          <p:nvPr>
            <p:ph type="sldNum" sz="quarter" idx="12"/>
          </p:nvPr>
        </p:nvSpPr>
        <p:spPr/>
        <p:txBody>
          <a:bodyPr/>
          <a:lstStyle/>
          <a:p>
            <a:fld id="{71766878-3199-4EAB-94E7-2D6D11070E14}" type="slidenum">
              <a:rPr lang="en-US" smtClean="0"/>
              <a:t>11</a:t>
            </a:fld>
            <a:endParaRPr lang="en-US" dirty="0"/>
          </a:p>
        </p:txBody>
      </p:sp>
      <p:pic>
        <p:nvPicPr>
          <p:cNvPr id="6" name="Picture 5">
            <a:extLst>
              <a:ext uri="{FF2B5EF4-FFF2-40B4-BE49-F238E27FC236}">
                <a16:creationId xmlns:a16="http://schemas.microsoft.com/office/drawing/2014/main" id="{02881D9A-1004-4B31-8AFC-B3FE4F7D374F}"/>
              </a:ext>
            </a:extLst>
          </p:cNvPr>
          <p:cNvPicPr>
            <a:picLocks noChangeAspect="1"/>
          </p:cNvPicPr>
          <p:nvPr/>
        </p:nvPicPr>
        <p:blipFill>
          <a:blip r:embed="rId3"/>
          <a:stretch>
            <a:fillRect/>
          </a:stretch>
        </p:blipFill>
        <p:spPr>
          <a:xfrm>
            <a:off x="9065460" y="1874517"/>
            <a:ext cx="2613561" cy="2613561"/>
          </a:xfrm>
          <a:prstGeom prst="rect">
            <a:avLst/>
          </a:prstGeom>
        </p:spPr>
      </p:pic>
    </p:spTree>
    <p:extLst>
      <p:ext uri="{BB962C8B-B14F-4D97-AF65-F5344CB8AC3E}">
        <p14:creationId xmlns:p14="http://schemas.microsoft.com/office/powerpoint/2010/main" val="3053040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35EC-5D13-4FE0-A665-D0402C607D05}"/>
              </a:ext>
            </a:extLst>
          </p:cNvPr>
          <p:cNvSpPr>
            <a:spLocks noGrp="1"/>
          </p:cNvSpPr>
          <p:nvPr>
            <p:ph type="title"/>
          </p:nvPr>
        </p:nvSpPr>
        <p:spPr/>
        <p:txBody>
          <a:bodyPr/>
          <a:lstStyle/>
          <a:p>
            <a:r>
              <a:rPr lang="en-US" dirty="0"/>
              <a:t>Covid-19 updates</a:t>
            </a:r>
          </a:p>
        </p:txBody>
      </p:sp>
      <p:sp>
        <p:nvSpPr>
          <p:cNvPr id="3" name="Text Placeholder 2">
            <a:extLst>
              <a:ext uri="{FF2B5EF4-FFF2-40B4-BE49-F238E27FC236}">
                <a16:creationId xmlns:a16="http://schemas.microsoft.com/office/drawing/2014/main" id="{4FA08A30-8382-4409-8E0F-CE5D24EA00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3A9200-8D5E-4279-9F67-0528E23E5B76}"/>
              </a:ext>
            </a:extLst>
          </p:cNvPr>
          <p:cNvSpPr>
            <a:spLocks noGrp="1"/>
          </p:cNvSpPr>
          <p:nvPr>
            <p:ph type="sldNum" sz="quarter" idx="12"/>
          </p:nvPr>
        </p:nvSpPr>
        <p:spPr/>
        <p:txBody>
          <a:bodyPr/>
          <a:lstStyle/>
          <a:p>
            <a:fld id="{71766878-3199-4EAB-94E7-2D6D11070E14}" type="slidenum">
              <a:rPr lang="en-US" smtClean="0"/>
              <a:pPr/>
              <a:t>12</a:t>
            </a:fld>
            <a:endParaRPr lang="en-US" dirty="0"/>
          </a:p>
        </p:txBody>
      </p:sp>
    </p:spTree>
    <p:extLst>
      <p:ext uri="{BB962C8B-B14F-4D97-AF65-F5344CB8AC3E}">
        <p14:creationId xmlns:p14="http://schemas.microsoft.com/office/powerpoint/2010/main" val="233037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5CC0-CCFA-4077-A545-1BB90456A5E2}"/>
              </a:ext>
            </a:extLst>
          </p:cNvPr>
          <p:cNvSpPr>
            <a:spLocks noGrp="1"/>
          </p:cNvSpPr>
          <p:nvPr>
            <p:ph type="title"/>
          </p:nvPr>
        </p:nvSpPr>
        <p:spPr/>
        <p:txBody>
          <a:bodyPr>
            <a:normAutofit/>
          </a:bodyPr>
          <a:lstStyle/>
          <a:p>
            <a:r>
              <a:rPr lang="en-US" sz="3600" dirty="0"/>
              <a:t>Hipaa &amp; Covid-19 updates</a:t>
            </a:r>
          </a:p>
        </p:txBody>
      </p:sp>
      <p:sp>
        <p:nvSpPr>
          <p:cNvPr id="3" name="Content Placeholder 2">
            <a:extLst>
              <a:ext uri="{FF2B5EF4-FFF2-40B4-BE49-F238E27FC236}">
                <a16:creationId xmlns:a16="http://schemas.microsoft.com/office/drawing/2014/main" id="{A9EE747A-092C-4C14-8DAD-A2078D6AE901}"/>
              </a:ext>
            </a:extLst>
          </p:cNvPr>
          <p:cNvSpPr>
            <a:spLocks noGrp="1"/>
          </p:cNvSpPr>
          <p:nvPr>
            <p:ph idx="1"/>
          </p:nvPr>
        </p:nvSpPr>
        <p:spPr>
          <a:xfrm>
            <a:off x="1251678" y="1578249"/>
            <a:ext cx="10178322" cy="4647140"/>
          </a:xfrm>
        </p:spPr>
        <p:txBody>
          <a:bodyPr>
            <a:normAutofit fontScale="92500" lnSpcReduction="20000"/>
          </a:bodyPr>
          <a:lstStyle/>
          <a:p>
            <a:r>
              <a:rPr lang="en-US" sz="2400" b="1" dirty="0">
                <a:solidFill>
                  <a:schemeClr val="tx2"/>
                </a:solidFill>
              </a:rPr>
              <a:t>In February, the OCR issued guidance addressing HIPAA and COVID-19.</a:t>
            </a:r>
          </a:p>
          <a:p>
            <a:r>
              <a:rPr lang="en-US" sz="2400" b="1" dirty="0">
                <a:solidFill>
                  <a:schemeClr val="tx2"/>
                </a:solidFill>
              </a:rPr>
              <a:t>The OCR issued a limited waiver of HIPAA sanctions and penalties FOR HOSPITALS. The waiver only applies for 72 hours from the time a hospital implements a disaster protocol.</a:t>
            </a:r>
          </a:p>
          <a:p>
            <a:r>
              <a:rPr lang="en-US" sz="2400" b="1" dirty="0">
                <a:solidFill>
                  <a:schemeClr val="tx2"/>
                </a:solidFill>
              </a:rPr>
              <a:t>The OCR issued telehealth guidance/waiver and FAQ.</a:t>
            </a:r>
          </a:p>
          <a:p>
            <a:r>
              <a:rPr lang="en-US" sz="2400" b="1" dirty="0">
                <a:solidFill>
                  <a:schemeClr val="tx2"/>
                </a:solidFill>
              </a:rPr>
              <a:t>The OCR issued guidance on communicating with law enforcement, paramedics, other first responders, and public health authorities.</a:t>
            </a:r>
          </a:p>
          <a:p>
            <a:r>
              <a:rPr lang="en-US" sz="2400" b="1" dirty="0">
                <a:solidFill>
                  <a:schemeClr val="tx2"/>
                </a:solidFill>
              </a:rPr>
              <a:t>The OCR issued guidance about disclosure by business associates for public health and health oversight activities.</a:t>
            </a:r>
          </a:p>
          <a:p>
            <a:r>
              <a:rPr lang="en-US" sz="2400" b="1" dirty="0">
                <a:solidFill>
                  <a:schemeClr val="tx2"/>
                </a:solidFill>
              </a:rPr>
              <a:t>The OCR announced enforcement discretion for community-based testing sites.</a:t>
            </a:r>
          </a:p>
          <a:p>
            <a:r>
              <a:rPr lang="en-US" sz="2400" b="1" dirty="0">
                <a:solidFill>
                  <a:schemeClr val="tx2"/>
                </a:solidFill>
              </a:rPr>
              <a:t>The OCR has issued Spanish versions of its recent Notifications, Guidance, and Bulletins related to COVID-19. </a:t>
            </a:r>
          </a:p>
          <a:p>
            <a:pPr marL="0" indent="0">
              <a:buNone/>
            </a:pPr>
            <a:r>
              <a:rPr lang="en-US" u="sng" dirty="0">
                <a:hlinkClick r:id="rId3"/>
              </a:rPr>
              <a:t>https://www.hhs.gov/hipaa/for-professionals/special-topics/hipaa-covid19/index.html</a:t>
            </a:r>
            <a:endParaRPr lang="en-US" sz="2400" b="1" dirty="0">
              <a:solidFill>
                <a:schemeClr val="tx2"/>
              </a:solidFill>
            </a:endParaRPr>
          </a:p>
          <a:p>
            <a:endParaRPr lang="en-US" b="1" dirty="0">
              <a:solidFill>
                <a:schemeClr val="tx2"/>
              </a:solidFill>
            </a:endParaRPr>
          </a:p>
        </p:txBody>
      </p:sp>
      <p:sp>
        <p:nvSpPr>
          <p:cNvPr id="4" name="Slide Number Placeholder 3">
            <a:extLst>
              <a:ext uri="{FF2B5EF4-FFF2-40B4-BE49-F238E27FC236}">
                <a16:creationId xmlns:a16="http://schemas.microsoft.com/office/drawing/2014/main" id="{0A89EB0D-DBAB-4EBD-BE33-0124D7E0F237}"/>
              </a:ext>
            </a:extLst>
          </p:cNvPr>
          <p:cNvSpPr>
            <a:spLocks noGrp="1"/>
          </p:cNvSpPr>
          <p:nvPr>
            <p:ph type="sldNum" sz="quarter" idx="12"/>
          </p:nvPr>
        </p:nvSpPr>
        <p:spPr/>
        <p:txBody>
          <a:bodyPr/>
          <a:lstStyle/>
          <a:p>
            <a:fld id="{71766878-3199-4EAB-94E7-2D6D11070E14}" type="slidenum">
              <a:rPr lang="en-US" smtClean="0"/>
              <a:t>13</a:t>
            </a:fld>
            <a:endParaRPr lang="en-US" dirty="0"/>
          </a:p>
        </p:txBody>
      </p:sp>
    </p:spTree>
    <p:extLst>
      <p:ext uri="{BB962C8B-B14F-4D97-AF65-F5344CB8AC3E}">
        <p14:creationId xmlns:p14="http://schemas.microsoft.com/office/powerpoint/2010/main" val="1696070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089A-DB66-411E-A539-0B9005CD5DBD}"/>
              </a:ext>
            </a:extLst>
          </p:cNvPr>
          <p:cNvSpPr>
            <a:spLocks noGrp="1"/>
          </p:cNvSpPr>
          <p:nvPr>
            <p:ph type="title"/>
          </p:nvPr>
        </p:nvSpPr>
        <p:spPr/>
        <p:txBody>
          <a:bodyPr>
            <a:normAutofit/>
          </a:bodyPr>
          <a:lstStyle/>
          <a:p>
            <a:r>
              <a:rPr lang="en-US" sz="3600" dirty="0"/>
              <a:t>Covid-19 and cyber scams</a:t>
            </a:r>
          </a:p>
        </p:txBody>
      </p:sp>
      <p:sp>
        <p:nvSpPr>
          <p:cNvPr id="3" name="Content Placeholder 2">
            <a:extLst>
              <a:ext uri="{FF2B5EF4-FFF2-40B4-BE49-F238E27FC236}">
                <a16:creationId xmlns:a16="http://schemas.microsoft.com/office/drawing/2014/main" id="{E77E6F09-D3EA-40CE-9F2D-901EB9889EB3}"/>
              </a:ext>
            </a:extLst>
          </p:cNvPr>
          <p:cNvSpPr>
            <a:spLocks noGrp="1"/>
          </p:cNvSpPr>
          <p:nvPr>
            <p:ph idx="1"/>
          </p:nvPr>
        </p:nvSpPr>
        <p:spPr>
          <a:xfrm>
            <a:off x="1251678" y="1497497"/>
            <a:ext cx="10178322" cy="4382096"/>
          </a:xfrm>
        </p:spPr>
        <p:txBody>
          <a:bodyPr/>
          <a:lstStyle/>
          <a:p>
            <a:r>
              <a:rPr lang="en-US" sz="2400" b="1" dirty="0">
                <a:solidFill>
                  <a:schemeClr val="tx2"/>
                </a:solidFill>
              </a:rPr>
              <a:t>Department of Homeland Security Cybersecurity and Infrastructure Security Agency (CISA) issued a warning about COVID-19 cyber scams</a:t>
            </a:r>
          </a:p>
          <a:p>
            <a:r>
              <a:rPr lang="en-US" sz="2400" b="1" dirty="0">
                <a:solidFill>
                  <a:schemeClr val="tx2"/>
                </a:solidFill>
              </a:rPr>
              <a:t>Department of Homeland Security Cybersecurity and Infrastructure Security Agency (CISA) issued an Alert encouraging employers to use VPNs for teleworking employees. </a:t>
            </a:r>
            <a:r>
              <a:rPr lang="en-US" sz="2400" dirty="0">
                <a:hlinkClick r:id="rId3"/>
              </a:rPr>
              <a:t>https://www.us-cert.gov/ncas/alerts/aa20-073a</a:t>
            </a:r>
            <a:r>
              <a:rPr lang="en-US" sz="2400" dirty="0"/>
              <a:t> </a:t>
            </a:r>
          </a:p>
          <a:p>
            <a:r>
              <a:rPr lang="en-US" sz="2400" b="1" dirty="0">
                <a:solidFill>
                  <a:schemeClr val="tx2"/>
                </a:solidFill>
              </a:rPr>
              <a:t>The FBI warned of an increase in Business Email Compromise (BEC) attacks related to COVID-19. In particular, these scams target municipalities purchasing personal protective equipment and other supplies. </a:t>
            </a:r>
            <a:endParaRPr lang="en-US" sz="2800" b="1" dirty="0">
              <a:solidFill>
                <a:schemeClr val="tx2"/>
              </a:solidFill>
            </a:endParaRPr>
          </a:p>
          <a:p>
            <a:endParaRPr lang="en-US" dirty="0"/>
          </a:p>
        </p:txBody>
      </p:sp>
      <p:sp>
        <p:nvSpPr>
          <p:cNvPr id="4" name="Slide Number Placeholder 3">
            <a:extLst>
              <a:ext uri="{FF2B5EF4-FFF2-40B4-BE49-F238E27FC236}">
                <a16:creationId xmlns:a16="http://schemas.microsoft.com/office/drawing/2014/main" id="{00E6BD5F-3AD5-4426-B9F5-55E9A59724C3}"/>
              </a:ext>
            </a:extLst>
          </p:cNvPr>
          <p:cNvSpPr>
            <a:spLocks noGrp="1"/>
          </p:cNvSpPr>
          <p:nvPr>
            <p:ph type="sldNum" sz="quarter" idx="12"/>
          </p:nvPr>
        </p:nvSpPr>
        <p:spPr/>
        <p:txBody>
          <a:bodyPr/>
          <a:lstStyle/>
          <a:p>
            <a:fld id="{71766878-3199-4EAB-94E7-2D6D11070E14}" type="slidenum">
              <a:rPr lang="en-US" smtClean="0"/>
              <a:t>14</a:t>
            </a:fld>
            <a:endParaRPr lang="en-US" dirty="0"/>
          </a:p>
        </p:txBody>
      </p:sp>
    </p:spTree>
    <p:extLst>
      <p:ext uri="{BB962C8B-B14F-4D97-AF65-F5344CB8AC3E}">
        <p14:creationId xmlns:p14="http://schemas.microsoft.com/office/powerpoint/2010/main" val="87527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288C-806F-4E50-8951-76BD52DDD891}"/>
              </a:ext>
            </a:extLst>
          </p:cNvPr>
          <p:cNvSpPr>
            <a:spLocks noGrp="1"/>
          </p:cNvSpPr>
          <p:nvPr>
            <p:ph type="title"/>
          </p:nvPr>
        </p:nvSpPr>
        <p:spPr/>
        <p:txBody>
          <a:bodyPr>
            <a:normAutofit/>
          </a:bodyPr>
          <a:lstStyle/>
          <a:p>
            <a:r>
              <a:rPr lang="en-US" sz="3600" dirty="0"/>
              <a:t>Ocr and civil rights</a:t>
            </a:r>
          </a:p>
        </p:txBody>
      </p:sp>
      <p:sp>
        <p:nvSpPr>
          <p:cNvPr id="3" name="Content Placeholder 2">
            <a:extLst>
              <a:ext uri="{FF2B5EF4-FFF2-40B4-BE49-F238E27FC236}">
                <a16:creationId xmlns:a16="http://schemas.microsoft.com/office/drawing/2014/main" id="{D466B911-A174-4848-B944-FB2B96D0E592}"/>
              </a:ext>
            </a:extLst>
          </p:cNvPr>
          <p:cNvSpPr>
            <a:spLocks noGrp="1"/>
          </p:cNvSpPr>
          <p:nvPr>
            <p:ph idx="1"/>
          </p:nvPr>
        </p:nvSpPr>
        <p:spPr>
          <a:xfrm>
            <a:off x="1251678" y="1632204"/>
            <a:ext cx="10178322" cy="4556561"/>
          </a:xfrm>
        </p:spPr>
        <p:txBody>
          <a:bodyPr>
            <a:normAutofit lnSpcReduction="10000"/>
          </a:bodyPr>
          <a:lstStyle/>
          <a:p>
            <a:r>
              <a:rPr lang="en-US" sz="2400" b="1" dirty="0">
                <a:solidFill>
                  <a:schemeClr val="tx2"/>
                </a:solidFill>
              </a:rPr>
              <a:t>Section 1557 of the Affordable Care Act and Section 504 of the Rehabilitation Act prohibit discrimination on the basis of disability in federal health care programs. </a:t>
            </a:r>
          </a:p>
          <a:p>
            <a:r>
              <a:rPr lang="en-US" sz="2400" b="1" dirty="0">
                <a:solidFill>
                  <a:schemeClr val="tx2"/>
                </a:solidFill>
              </a:rPr>
              <a:t>The OCR reminded providers that persons with disabilities “should not be denied medical care on the basis of stereotypes, assessments of quality of life, or judgments about a person’s relative ‘worth’ based on the presence or absence of disabilities.” </a:t>
            </a:r>
          </a:p>
          <a:p>
            <a:r>
              <a:rPr lang="en-US" sz="2400" b="1" dirty="0">
                <a:solidFill>
                  <a:schemeClr val="tx2"/>
                </a:solidFill>
              </a:rPr>
              <a:t>“Decisions by covered entities concerning whether an individual is a candidate for treatment should be based on an </a:t>
            </a:r>
            <a:r>
              <a:rPr lang="en-US" sz="2400" b="1" dirty="0">
                <a:solidFill>
                  <a:srgbClr val="E80EAF"/>
                </a:solidFill>
              </a:rPr>
              <a:t>individualized assessment </a:t>
            </a:r>
            <a:r>
              <a:rPr lang="en-US" sz="2400" b="1" dirty="0">
                <a:solidFill>
                  <a:schemeClr val="tx2"/>
                </a:solidFill>
              </a:rPr>
              <a:t>of the patient on </a:t>
            </a:r>
            <a:r>
              <a:rPr lang="en-US" sz="2400" b="1" dirty="0">
                <a:solidFill>
                  <a:srgbClr val="E80EAF"/>
                </a:solidFill>
              </a:rPr>
              <a:t>the best available objective medical evidence</a:t>
            </a:r>
            <a:r>
              <a:rPr lang="en-US" sz="2400" b="1" dirty="0">
                <a:solidFill>
                  <a:schemeClr val="tx2"/>
                </a:solidFill>
              </a:rPr>
              <a:t>.”</a:t>
            </a:r>
          </a:p>
          <a:p>
            <a:pPr marL="0" indent="0">
              <a:buNone/>
            </a:pPr>
            <a:r>
              <a:rPr lang="en-US" sz="2400" u="sng" dirty="0">
                <a:solidFill>
                  <a:schemeClr val="tx1"/>
                </a:solidFill>
                <a:hlinkClick r:id="rId3"/>
              </a:rPr>
              <a:t>https://www.hhs.gov/sites/default/files/ocr-bulletin-3-28-20.pdf</a:t>
            </a:r>
            <a:r>
              <a:rPr lang="en-US" sz="2400" dirty="0">
                <a:solidFill>
                  <a:schemeClr val="tx1"/>
                </a:solidFill>
              </a:rPr>
              <a:t> </a:t>
            </a:r>
          </a:p>
          <a:p>
            <a:endParaRPr lang="en-US" sz="2400" b="1" dirty="0">
              <a:solidFill>
                <a:schemeClr val="tx2"/>
              </a:solidFill>
            </a:endParaRPr>
          </a:p>
        </p:txBody>
      </p:sp>
      <p:sp>
        <p:nvSpPr>
          <p:cNvPr id="4" name="Slide Number Placeholder 3">
            <a:extLst>
              <a:ext uri="{FF2B5EF4-FFF2-40B4-BE49-F238E27FC236}">
                <a16:creationId xmlns:a16="http://schemas.microsoft.com/office/drawing/2014/main" id="{DECB760A-DB86-4B6C-91C1-456B769A5B96}"/>
              </a:ext>
            </a:extLst>
          </p:cNvPr>
          <p:cNvSpPr>
            <a:spLocks noGrp="1"/>
          </p:cNvSpPr>
          <p:nvPr>
            <p:ph type="sldNum" sz="quarter" idx="12"/>
          </p:nvPr>
        </p:nvSpPr>
        <p:spPr/>
        <p:txBody>
          <a:bodyPr/>
          <a:lstStyle/>
          <a:p>
            <a:fld id="{71766878-3199-4EAB-94E7-2D6D11070E14}" type="slidenum">
              <a:rPr lang="en-US" smtClean="0"/>
              <a:t>15</a:t>
            </a:fld>
            <a:endParaRPr lang="en-US" dirty="0"/>
          </a:p>
        </p:txBody>
      </p:sp>
    </p:spTree>
    <p:extLst>
      <p:ext uri="{BB962C8B-B14F-4D97-AF65-F5344CB8AC3E}">
        <p14:creationId xmlns:p14="http://schemas.microsoft.com/office/powerpoint/2010/main" val="2147017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FE5A9-6CD4-41C0-ADEE-C609B4A58AE2}"/>
              </a:ext>
            </a:extLst>
          </p:cNvPr>
          <p:cNvSpPr>
            <a:spLocks noGrp="1"/>
          </p:cNvSpPr>
          <p:nvPr>
            <p:ph type="title"/>
          </p:nvPr>
        </p:nvSpPr>
        <p:spPr/>
        <p:txBody>
          <a:bodyPr>
            <a:normAutofit/>
          </a:bodyPr>
          <a:lstStyle/>
          <a:p>
            <a:r>
              <a:rPr lang="en-US" sz="3600" dirty="0"/>
              <a:t>Ocr enforcement</a:t>
            </a:r>
          </a:p>
        </p:txBody>
      </p:sp>
      <p:sp>
        <p:nvSpPr>
          <p:cNvPr id="3" name="Content Placeholder 2">
            <a:extLst>
              <a:ext uri="{FF2B5EF4-FFF2-40B4-BE49-F238E27FC236}">
                <a16:creationId xmlns:a16="http://schemas.microsoft.com/office/drawing/2014/main" id="{80774D75-B32A-438E-8508-BD6892B8C4BF}"/>
              </a:ext>
            </a:extLst>
          </p:cNvPr>
          <p:cNvSpPr>
            <a:spLocks noGrp="1"/>
          </p:cNvSpPr>
          <p:nvPr>
            <p:ph idx="1"/>
          </p:nvPr>
        </p:nvSpPr>
        <p:spPr>
          <a:xfrm>
            <a:off x="1251678" y="1341911"/>
            <a:ext cx="10178322" cy="5379564"/>
          </a:xfrm>
        </p:spPr>
        <p:txBody>
          <a:bodyPr>
            <a:normAutofit fontScale="92500" lnSpcReduction="20000"/>
          </a:bodyPr>
          <a:lstStyle/>
          <a:p>
            <a:r>
              <a:rPr lang="en-US" sz="2600" b="1" dirty="0">
                <a:solidFill>
                  <a:schemeClr val="tx2"/>
                </a:solidFill>
              </a:rPr>
              <a:t>Pennsylvania: accused of instituting discriminatory Crisis Standards of Care (CSC) guidelines that “unlawfully singled out and authorized the denial of treatment to individuals with disabilities when prioritizing access to critical care and ventilators. The CSC Guidelines listed specific impairments or disabilities that would lead to greater deprioritization. The complaint also alleged that the guidelines did not require an individualized assessment, but instead used “preexisting conditions that are disabilities” to determine a priority score.”</a:t>
            </a:r>
          </a:p>
          <a:p>
            <a:endParaRPr lang="en-US" sz="2600" dirty="0"/>
          </a:p>
          <a:p>
            <a:r>
              <a:rPr lang="en-US" sz="2600" b="1" dirty="0">
                <a:solidFill>
                  <a:schemeClr val="tx2"/>
                </a:solidFill>
              </a:rPr>
              <a:t>Alabama: accused of instituting “ventilator rationing guidelines that allegedly discriminated on the basis of disability and age.” – ventilator services could be denied to individuals with intellectual disabilities such as “profound mental retardation” and “moderate to severe dementia,” as well as age. Alabama agreed to revise its ventilator guidelines.</a:t>
            </a:r>
          </a:p>
          <a:p>
            <a:endParaRPr lang="en-US" dirty="0"/>
          </a:p>
        </p:txBody>
      </p:sp>
      <p:sp>
        <p:nvSpPr>
          <p:cNvPr id="4" name="Slide Number Placeholder 3">
            <a:extLst>
              <a:ext uri="{FF2B5EF4-FFF2-40B4-BE49-F238E27FC236}">
                <a16:creationId xmlns:a16="http://schemas.microsoft.com/office/drawing/2014/main" id="{307273EC-568E-464B-8413-2C133C647C63}"/>
              </a:ext>
            </a:extLst>
          </p:cNvPr>
          <p:cNvSpPr>
            <a:spLocks noGrp="1"/>
          </p:cNvSpPr>
          <p:nvPr>
            <p:ph type="sldNum" sz="quarter" idx="12"/>
          </p:nvPr>
        </p:nvSpPr>
        <p:spPr/>
        <p:txBody>
          <a:bodyPr/>
          <a:lstStyle/>
          <a:p>
            <a:fld id="{71766878-3199-4EAB-94E7-2D6D11070E14}" type="slidenum">
              <a:rPr lang="en-US" smtClean="0"/>
              <a:t>16</a:t>
            </a:fld>
            <a:endParaRPr lang="en-US" dirty="0"/>
          </a:p>
        </p:txBody>
      </p:sp>
    </p:spTree>
    <p:extLst>
      <p:ext uri="{BB962C8B-B14F-4D97-AF65-F5344CB8AC3E}">
        <p14:creationId xmlns:p14="http://schemas.microsoft.com/office/powerpoint/2010/main" val="154258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06AB-B1BC-42B4-B8ED-C2F9F866F7D3}"/>
              </a:ext>
            </a:extLst>
          </p:cNvPr>
          <p:cNvSpPr>
            <a:spLocks noGrp="1"/>
          </p:cNvSpPr>
          <p:nvPr>
            <p:ph type="title"/>
          </p:nvPr>
        </p:nvSpPr>
        <p:spPr/>
        <p:txBody>
          <a:bodyPr>
            <a:normAutofit fontScale="90000"/>
          </a:bodyPr>
          <a:lstStyle/>
          <a:p>
            <a:r>
              <a:rPr lang="en-US" sz="3600" dirty="0"/>
              <a:t>Cms guidance – infection control, transfers, TeleheaLth</a:t>
            </a:r>
          </a:p>
        </p:txBody>
      </p:sp>
      <p:sp>
        <p:nvSpPr>
          <p:cNvPr id="3" name="Content Placeholder 2">
            <a:extLst>
              <a:ext uri="{FF2B5EF4-FFF2-40B4-BE49-F238E27FC236}">
                <a16:creationId xmlns:a16="http://schemas.microsoft.com/office/drawing/2014/main" id="{97AD66CF-64FB-42B1-92A7-7BA9DC0450CF}"/>
              </a:ext>
            </a:extLst>
          </p:cNvPr>
          <p:cNvSpPr>
            <a:spLocks noGrp="1"/>
          </p:cNvSpPr>
          <p:nvPr>
            <p:ph idx="1"/>
          </p:nvPr>
        </p:nvSpPr>
        <p:spPr>
          <a:xfrm>
            <a:off x="1251678" y="1656523"/>
            <a:ext cx="10178322" cy="4819092"/>
          </a:xfrm>
        </p:spPr>
        <p:txBody>
          <a:bodyPr>
            <a:normAutofit fontScale="92500" lnSpcReduction="20000"/>
          </a:bodyPr>
          <a:lstStyle/>
          <a:p>
            <a:r>
              <a:rPr lang="en-US" sz="2600" b="1" dirty="0">
                <a:solidFill>
                  <a:schemeClr val="tx2"/>
                </a:solidFill>
              </a:rPr>
              <a:t>Transfer Scenarios.</a:t>
            </a:r>
          </a:p>
          <a:p>
            <a:pPr lvl="1"/>
            <a:r>
              <a:rPr lang="en-US" sz="2200" b="1" dirty="0">
                <a:solidFill>
                  <a:schemeClr val="tx2"/>
                </a:solidFill>
              </a:rPr>
              <a:t>2+ SNFs can transfer/discharge residents for cohorting purposes without additional approval.</a:t>
            </a:r>
          </a:p>
          <a:p>
            <a:pPr lvl="1"/>
            <a:r>
              <a:rPr lang="en-US" sz="2200" b="1" dirty="0">
                <a:solidFill>
                  <a:schemeClr val="tx2"/>
                </a:solidFill>
              </a:rPr>
              <a:t>Certified LTC facility needs state approval to transfer or discharge to a non-certified location for cohorting.</a:t>
            </a:r>
          </a:p>
          <a:p>
            <a:pPr lvl="1"/>
            <a:r>
              <a:rPr lang="en-US" sz="2200" b="1" u="sng" dirty="0">
                <a:solidFill>
                  <a:schemeClr val="tx2"/>
                </a:solidFill>
                <a:hlinkClick r:id="rId2">
                  <a:extLst>
                    <a:ext uri="{A12FA001-AC4F-418D-AE19-62706E023703}">
                      <ahyp:hlinkClr xmlns:ahyp="http://schemas.microsoft.com/office/drawing/2018/hyperlinkcolor" val="tx"/>
                    </a:ext>
                  </a:extLst>
                </a:hlinkClick>
              </a:rPr>
              <a:t>https://www.cms.gov/files/document/qso-20-25-nh.pdf</a:t>
            </a:r>
            <a:endParaRPr lang="en-US" sz="2200" b="1" u="sng" dirty="0">
              <a:solidFill>
                <a:schemeClr val="tx2"/>
              </a:solidFill>
            </a:endParaRPr>
          </a:p>
          <a:p>
            <a:r>
              <a:rPr lang="en-US" sz="2600" b="1" dirty="0">
                <a:solidFill>
                  <a:schemeClr val="tx2"/>
                </a:solidFill>
              </a:rPr>
              <a:t>Infection control: </a:t>
            </a:r>
            <a:r>
              <a:rPr lang="en-US" sz="2600" b="1" dirty="0">
                <a:solidFill>
                  <a:schemeClr val="tx2"/>
                </a:solidFill>
                <a:hlinkClick r:id="rId3">
                  <a:extLst>
                    <a:ext uri="{A12FA001-AC4F-418D-AE19-62706E023703}">
                      <ahyp:hlinkClr xmlns:ahyp="http://schemas.microsoft.com/office/drawing/2018/hyperlinkcolor" val="tx"/>
                    </a:ext>
                  </a:extLst>
                </a:hlinkClick>
              </a:rPr>
              <a:t>https://www.cms.gov/files/document/qso-20-14-nh-revised.pdf</a:t>
            </a:r>
            <a:endParaRPr lang="en-US" sz="2600" b="1" dirty="0">
              <a:solidFill>
                <a:schemeClr val="tx2"/>
              </a:solidFill>
            </a:endParaRPr>
          </a:p>
          <a:p>
            <a:pPr marL="0" indent="0">
              <a:buNone/>
            </a:pPr>
            <a:r>
              <a:rPr lang="en-US" sz="2600" b="1" dirty="0">
                <a:solidFill>
                  <a:schemeClr val="tx2"/>
                </a:solidFill>
                <a:hlinkClick r:id="rId4">
                  <a:extLst>
                    <a:ext uri="{A12FA001-AC4F-418D-AE19-62706E023703}">
                      <ahyp:hlinkClr xmlns:ahyp="http://schemas.microsoft.com/office/drawing/2018/hyperlinkcolor" val="tx"/>
                    </a:ext>
                  </a:extLst>
                </a:hlinkClick>
              </a:rPr>
              <a:t>https://www.cms.gov/files/document/4220-covid-19-long-term-care-facility-guidance.pdf</a:t>
            </a:r>
            <a:endParaRPr lang="en-US" sz="2600" b="1" dirty="0">
              <a:solidFill>
                <a:schemeClr val="tx2"/>
              </a:solidFill>
            </a:endParaRPr>
          </a:p>
          <a:p>
            <a:r>
              <a:rPr lang="en-US" sz="2600" b="1" dirty="0">
                <a:solidFill>
                  <a:schemeClr val="tx2"/>
                </a:solidFill>
              </a:rPr>
              <a:t>Telehealth: </a:t>
            </a:r>
            <a:r>
              <a:rPr lang="en-US" sz="2800" dirty="0">
                <a:hlinkClick r:id="rId5"/>
              </a:rPr>
              <a:t>https://www.cms.gov/files/document/covid-19-nursing-home-telehealth-toolkit.pdf</a:t>
            </a:r>
            <a:endParaRPr lang="en-US" sz="2600" b="1" dirty="0">
              <a:solidFill>
                <a:schemeClr val="tx2"/>
              </a:solidFill>
            </a:endParaRPr>
          </a:p>
          <a:p>
            <a:r>
              <a:rPr lang="en-US" sz="2600" b="1" dirty="0">
                <a:solidFill>
                  <a:schemeClr val="tx2"/>
                </a:solidFill>
              </a:rPr>
              <a:t>CDC: </a:t>
            </a:r>
            <a:r>
              <a:rPr lang="en-US" sz="2600" b="1" dirty="0">
                <a:solidFill>
                  <a:schemeClr val="tx2"/>
                </a:solidFill>
                <a:hlinkClick r:id="rId6">
                  <a:extLst>
                    <a:ext uri="{A12FA001-AC4F-418D-AE19-62706E023703}">
                      <ahyp:hlinkClr xmlns:ahyp="http://schemas.microsoft.com/office/drawing/2018/hyperlinkcolor" val="tx"/>
                    </a:ext>
                  </a:extLst>
                </a:hlinkClick>
              </a:rPr>
              <a:t>https://www.cdc.gov/coronavirus/2019-ncov/hcp/long-term-care.html</a:t>
            </a:r>
            <a:endParaRPr lang="en-US" b="1" dirty="0">
              <a:solidFill>
                <a:schemeClr val="tx2"/>
              </a:solidFill>
            </a:endParaRPr>
          </a:p>
        </p:txBody>
      </p:sp>
      <p:sp>
        <p:nvSpPr>
          <p:cNvPr id="4" name="Slide Number Placeholder 3">
            <a:extLst>
              <a:ext uri="{FF2B5EF4-FFF2-40B4-BE49-F238E27FC236}">
                <a16:creationId xmlns:a16="http://schemas.microsoft.com/office/drawing/2014/main" id="{5F4A4C82-ACBC-4B9E-A674-DD834E63A149}"/>
              </a:ext>
            </a:extLst>
          </p:cNvPr>
          <p:cNvSpPr>
            <a:spLocks noGrp="1"/>
          </p:cNvSpPr>
          <p:nvPr>
            <p:ph type="sldNum" sz="quarter" idx="12"/>
          </p:nvPr>
        </p:nvSpPr>
        <p:spPr/>
        <p:txBody>
          <a:bodyPr/>
          <a:lstStyle/>
          <a:p>
            <a:fld id="{71766878-3199-4EAB-94E7-2D6D11070E14}" type="slidenum">
              <a:rPr lang="en-US" smtClean="0"/>
              <a:t>17</a:t>
            </a:fld>
            <a:endParaRPr lang="en-US" dirty="0"/>
          </a:p>
        </p:txBody>
      </p:sp>
    </p:spTree>
    <p:extLst>
      <p:ext uri="{BB962C8B-B14F-4D97-AF65-F5344CB8AC3E}">
        <p14:creationId xmlns:p14="http://schemas.microsoft.com/office/powerpoint/2010/main" val="137259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DB818-9018-4F74-971A-4A84A72862A4}"/>
              </a:ext>
            </a:extLst>
          </p:cNvPr>
          <p:cNvSpPr>
            <a:spLocks noGrp="1"/>
          </p:cNvSpPr>
          <p:nvPr>
            <p:ph type="title"/>
          </p:nvPr>
        </p:nvSpPr>
        <p:spPr/>
        <p:txBody>
          <a:bodyPr>
            <a:noAutofit/>
          </a:bodyPr>
          <a:lstStyle/>
          <a:p>
            <a:r>
              <a:rPr lang="en-US" sz="3600" dirty="0"/>
              <a:t>New from cms: nursing homes covid-19 transparency effort</a:t>
            </a:r>
          </a:p>
        </p:txBody>
      </p:sp>
      <p:sp>
        <p:nvSpPr>
          <p:cNvPr id="3" name="Content Placeholder 2">
            <a:extLst>
              <a:ext uri="{FF2B5EF4-FFF2-40B4-BE49-F238E27FC236}">
                <a16:creationId xmlns:a16="http://schemas.microsoft.com/office/drawing/2014/main" id="{F7EEC2E9-1F95-4600-8F2A-4950993754A9}"/>
              </a:ext>
            </a:extLst>
          </p:cNvPr>
          <p:cNvSpPr>
            <a:spLocks noGrp="1"/>
          </p:cNvSpPr>
          <p:nvPr>
            <p:ph idx="1"/>
          </p:nvPr>
        </p:nvSpPr>
        <p:spPr>
          <a:xfrm>
            <a:off x="1251678" y="1729410"/>
            <a:ext cx="10178322" cy="4435474"/>
          </a:xfrm>
        </p:spPr>
        <p:txBody>
          <a:bodyPr>
            <a:normAutofit/>
          </a:bodyPr>
          <a:lstStyle/>
          <a:p>
            <a:endParaRPr lang="en-US" sz="2400" b="1" dirty="0">
              <a:solidFill>
                <a:schemeClr val="tx2"/>
              </a:solidFill>
            </a:endParaRPr>
          </a:p>
          <a:p>
            <a:r>
              <a:rPr lang="en-US" sz="2400" b="1" dirty="0">
                <a:solidFill>
                  <a:schemeClr val="tx2"/>
                </a:solidFill>
              </a:rPr>
              <a:t>Inform residents, families, and representatives within 12 hours of</a:t>
            </a:r>
          </a:p>
          <a:p>
            <a:pPr lvl="1"/>
            <a:r>
              <a:rPr lang="en-US" sz="2000" b="1" dirty="0">
                <a:solidFill>
                  <a:schemeClr val="tx2"/>
                </a:solidFill>
              </a:rPr>
              <a:t>Single confirmed COVID-19 infections</a:t>
            </a:r>
          </a:p>
          <a:p>
            <a:pPr lvl="1"/>
            <a:r>
              <a:rPr lang="en-US" sz="2000" b="1" dirty="0">
                <a:solidFill>
                  <a:schemeClr val="tx2"/>
                </a:solidFill>
              </a:rPr>
              <a:t>3+ residents or staff with new-onset respiratory symptoms occurring within 72 hours</a:t>
            </a:r>
          </a:p>
          <a:p>
            <a:pPr lvl="1"/>
            <a:r>
              <a:rPr lang="en-US" sz="2000" b="1" dirty="0">
                <a:solidFill>
                  <a:schemeClr val="tx2"/>
                </a:solidFill>
              </a:rPr>
              <a:t>Weekly updates</a:t>
            </a:r>
          </a:p>
          <a:p>
            <a:r>
              <a:rPr lang="en-US" sz="2400" b="1" dirty="0">
                <a:solidFill>
                  <a:schemeClr val="tx2"/>
                </a:solidFill>
              </a:rPr>
              <a:t>Report to the CDC’s National Health Safety Network (guidance forthcoming).</a:t>
            </a:r>
          </a:p>
          <a:p>
            <a:r>
              <a:rPr lang="en-US" sz="2400" b="1" dirty="0">
                <a:solidFill>
                  <a:schemeClr val="tx2"/>
                </a:solidFill>
              </a:rPr>
              <a:t>Failure to report or timely notify could result in CMS enforcement.</a:t>
            </a:r>
          </a:p>
          <a:p>
            <a:endParaRPr lang="en-US" sz="2400" b="1" dirty="0">
              <a:solidFill>
                <a:schemeClr val="tx2"/>
              </a:solidFill>
            </a:endParaRPr>
          </a:p>
          <a:p>
            <a:r>
              <a:rPr lang="en-US" sz="2400" b="1" u="sng" dirty="0">
                <a:solidFill>
                  <a:schemeClr val="tx2"/>
                </a:solidFill>
                <a:hlinkClick r:id="rId2">
                  <a:extLst>
                    <a:ext uri="{A12FA001-AC4F-418D-AE19-62706E023703}">
                      <ahyp:hlinkClr xmlns:ahyp="http://schemas.microsoft.com/office/drawing/2018/hyperlinkcolor" val="tx"/>
                    </a:ext>
                  </a:extLst>
                </a:hlinkClick>
              </a:rPr>
              <a:t>https://www.cms.gov/files/document/qso-20-26-nh.pdf</a:t>
            </a:r>
            <a:endParaRPr lang="en-US" sz="2400" b="1" dirty="0">
              <a:solidFill>
                <a:schemeClr val="tx2"/>
              </a:solidFill>
            </a:endParaRPr>
          </a:p>
        </p:txBody>
      </p:sp>
      <p:sp>
        <p:nvSpPr>
          <p:cNvPr id="4" name="Slide Number Placeholder 3">
            <a:extLst>
              <a:ext uri="{FF2B5EF4-FFF2-40B4-BE49-F238E27FC236}">
                <a16:creationId xmlns:a16="http://schemas.microsoft.com/office/drawing/2014/main" id="{F2F3C386-44CD-4E34-88B1-240A4F3545C4}"/>
              </a:ext>
            </a:extLst>
          </p:cNvPr>
          <p:cNvSpPr>
            <a:spLocks noGrp="1"/>
          </p:cNvSpPr>
          <p:nvPr>
            <p:ph type="sldNum" sz="quarter" idx="12"/>
          </p:nvPr>
        </p:nvSpPr>
        <p:spPr/>
        <p:txBody>
          <a:bodyPr/>
          <a:lstStyle/>
          <a:p>
            <a:fld id="{71766878-3199-4EAB-94E7-2D6D11070E14}" type="slidenum">
              <a:rPr lang="en-US" smtClean="0"/>
              <a:t>18</a:t>
            </a:fld>
            <a:endParaRPr lang="en-US" dirty="0"/>
          </a:p>
        </p:txBody>
      </p:sp>
    </p:spTree>
    <p:extLst>
      <p:ext uri="{BB962C8B-B14F-4D97-AF65-F5344CB8AC3E}">
        <p14:creationId xmlns:p14="http://schemas.microsoft.com/office/powerpoint/2010/main" val="1375665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17EC-34FE-46F0-B4B4-ED58B83760CC}"/>
              </a:ext>
            </a:extLst>
          </p:cNvPr>
          <p:cNvSpPr>
            <a:spLocks noGrp="1"/>
          </p:cNvSpPr>
          <p:nvPr>
            <p:ph type="title"/>
          </p:nvPr>
        </p:nvSpPr>
        <p:spPr/>
        <p:txBody>
          <a:bodyPr>
            <a:normAutofit/>
          </a:bodyPr>
          <a:lstStyle/>
          <a:p>
            <a:r>
              <a:rPr lang="en-US" sz="3600" dirty="0"/>
              <a:t>The oig says…</a:t>
            </a:r>
          </a:p>
        </p:txBody>
      </p:sp>
      <p:sp>
        <p:nvSpPr>
          <p:cNvPr id="3" name="Content Placeholder 2">
            <a:extLst>
              <a:ext uri="{FF2B5EF4-FFF2-40B4-BE49-F238E27FC236}">
                <a16:creationId xmlns:a16="http://schemas.microsoft.com/office/drawing/2014/main" id="{D7FC3CF7-D3A5-462C-9579-BDC1C8C84316}"/>
              </a:ext>
            </a:extLst>
          </p:cNvPr>
          <p:cNvSpPr>
            <a:spLocks noGrp="1"/>
          </p:cNvSpPr>
          <p:nvPr>
            <p:ph idx="1"/>
          </p:nvPr>
        </p:nvSpPr>
        <p:spPr>
          <a:xfrm>
            <a:off x="1251678" y="1338471"/>
            <a:ext cx="10178322" cy="4541122"/>
          </a:xfrm>
        </p:spPr>
        <p:txBody>
          <a:bodyPr>
            <a:normAutofit lnSpcReduction="10000"/>
          </a:bodyPr>
          <a:lstStyle/>
          <a:p>
            <a:pPr marL="0" indent="0">
              <a:buNone/>
            </a:pPr>
            <a:r>
              <a:rPr lang="en-US" sz="2400" b="1" dirty="0">
                <a:solidFill>
                  <a:schemeClr val="tx2"/>
                </a:solidFill>
              </a:rPr>
              <a:t>OIG COVID-19 Fraud Alert</a:t>
            </a:r>
          </a:p>
          <a:p>
            <a:r>
              <a:rPr lang="en-US" sz="2400" b="1" dirty="0">
                <a:solidFill>
                  <a:schemeClr val="tx2"/>
                </a:solidFill>
              </a:rPr>
              <a:t>The OIG published a COVID-19 fraud alert warning that “scammers are offering COVID-19 tests to Medicare beneficiaries in exchange for personal details, including Medicare information.” These individuals then use Medicare beneficiary information to commit identity theft and healthcare fraud. </a:t>
            </a:r>
          </a:p>
          <a:p>
            <a:r>
              <a:rPr lang="en-US" sz="2400" b="1" dirty="0">
                <a:solidFill>
                  <a:schemeClr val="tx2"/>
                </a:solidFill>
              </a:rPr>
              <a:t>Medicare beneficiaries should be careful of unsolicited phone calls or in-person inquiries about COVID-19 tests, as well as social media solicitations. </a:t>
            </a:r>
          </a:p>
          <a:p>
            <a:r>
              <a:rPr lang="en-US" sz="2400" b="1" u="sng" dirty="0">
                <a:solidFill>
                  <a:schemeClr val="tx2"/>
                </a:solidFill>
                <a:hlinkClick r:id="rId3">
                  <a:extLst>
                    <a:ext uri="{A12FA001-AC4F-418D-AE19-62706E023703}">
                      <ahyp:hlinkClr xmlns:ahyp="http://schemas.microsoft.com/office/drawing/2018/hyperlinkcolor" val="tx"/>
                    </a:ext>
                  </a:extLst>
                </a:hlinkClick>
              </a:rPr>
              <a:t>https://oig.hhs.gov/coronavirus/fraud-alert-covid19.asp?utm_source=web&amp;utm_medium=web&amp;utm_campaign=covid19-fraud-alert</a:t>
            </a:r>
            <a:endParaRPr lang="en-US" sz="2400" b="1" dirty="0">
              <a:solidFill>
                <a:schemeClr val="tx2"/>
              </a:solidFill>
            </a:endParaRPr>
          </a:p>
        </p:txBody>
      </p:sp>
      <p:sp>
        <p:nvSpPr>
          <p:cNvPr id="4" name="Slide Number Placeholder 3">
            <a:extLst>
              <a:ext uri="{FF2B5EF4-FFF2-40B4-BE49-F238E27FC236}">
                <a16:creationId xmlns:a16="http://schemas.microsoft.com/office/drawing/2014/main" id="{1B1114F3-F825-415D-981E-34E2183BA256}"/>
              </a:ext>
            </a:extLst>
          </p:cNvPr>
          <p:cNvSpPr>
            <a:spLocks noGrp="1"/>
          </p:cNvSpPr>
          <p:nvPr>
            <p:ph type="sldNum" sz="quarter" idx="12"/>
          </p:nvPr>
        </p:nvSpPr>
        <p:spPr/>
        <p:txBody>
          <a:bodyPr/>
          <a:lstStyle/>
          <a:p>
            <a:fld id="{71766878-3199-4EAB-94E7-2D6D11070E14}" type="slidenum">
              <a:rPr lang="en-US" smtClean="0"/>
              <a:t>19</a:t>
            </a:fld>
            <a:endParaRPr lang="en-US" dirty="0"/>
          </a:p>
        </p:txBody>
      </p:sp>
    </p:spTree>
    <p:extLst>
      <p:ext uri="{BB962C8B-B14F-4D97-AF65-F5344CB8AC3E}">
        <p14:creationId xmlns:p14="http://schemas.microsoft.com/office/powerpoint/2010/main" val="64259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3F44-8CE7-4B64-A5C0-EE8E756D0D46}"/>
              </a:ext>
            </a:extLst>
          </p:cNvPr>
          <p:cNvSpPr>
            <a:spLocks noGrp="1"/>
          </p:cNvSpPr>
          <p:nvPr>
            <p:ph type="title"/>
          </p:nvPr>
        </p:nvSpPr>
        <p:spPr/>
        <p:txBody>
          <a:bodyPr>
            <a:normAutofit/>
          </a:bodyPr>
          <a:lstStyle/>
          <a:p>
            <a:r>
              <a:rPr lang="en-US" sz="3600" dirty="0"/>
              <a:t>poll</a:t>
            </a:r>
          </a:p>
        </p:txBody>
      </p:sp>
      <p:sp>
        <p:nvSpPr>
          <p:cNvPr id="3" name="Content Placeholder 2">
            <a:extLst>
              <a:ext uri="{FF2B5EF4-FFF2-40B4-BE49-F238E27FC236}">
                <a16:creationId xmlns:a16="http://schemas.microsoft.com/office/drawing/2014/main" id="{6AC1A329-F66A-4EE4-947B-0E646A28B81B}"/>
              </a:ext>
            </a:extLst>
          </p:cNvPr>
          <p:cNvSpPr>
            <a:spLocks noGrp="1"/>
          </p:cNvSpPr>
          <p:nvPr>
            <p:ph idx="1"/>
          </p:nvPr>
        </p:nvSpPr>
        <p:spPr>
          <a:xfrm>
            <a:off x="1251678" y="1874517"/>
            <a:ext cx="10178322" cy="3593591"/>
          </a:xfrm>
        </p:spPr>
        <p:txBody>
          <a:bodyPr>
            <a:normAutofit/>
          </a:bodyPr>
          <a:lstStyle/>
          <a:p>
            <a:pPr marL="0" indent="0">
              <a:buNone/>
            </a:pPr>
            <a:r>
              <a:rPr lang="en-US" sz="2800" b="1" dirty="0">
                <a:solidFill>
                  <a:schemeClr val="tx2"/>
                </a:solidFill>
              </a:rPr>
              <a:t>Where are you working today?</a:t>
            </a:r>
          </a:p>
          <a:p>
            <a:r>
              <a:rPr lang="en-US" sz="2800" b="1" dirty="0">
                <a:solidFill>
                  <a:schemeClr val="tx2"/>
                </a:solidFill>
              </a:rPr>
              <a:t>At home</a:t>
            </a:r>
          </a:p>
          <a:p>
            <a:r>
              <a:rPr lang="en-US" sz="2800" b="1" dirty="0">
                <a:solidFill>
                  <a:schemeClr val="tx2"/>
                </a:solidFill>
              </a:rPr>
              <a:t>At a nursing home facility</a:t>
            </a:r>
          </a:p>
          <a:p>
            <a:r>
              <a:rPr lang="en-US" sz="2800" b="1" dirty="0">
                <a:solidFill>
                  <a:schemeClr val="tx2"/>
                </a:solidFill>
              </a:rPr>
              <a:t>At a corporate office</a:t>
            </a:r>
          </a:p>
        </p:txBody>
      </p:sp>
      <p:sp>
        <p:nvSpPr>
          <p:cNvPr id="4" name="Slide Number Placeholder 3">
            <a:extLst>
              <a:ext uri="{FF2B5EF4-FFF2-40B4-BE49-F238E27FC236}">
                <a16:creationId xmlns:a16="http://schemas.microsoft.com/office/drawing/2014/main" id="{68F3A5FE-3D53-4816-8DCF-C4C049AA229C}"/>
              </a:ext>
            </a:extLst>
          </p:cNvPr>
          <p:cNvSpPr>
            <a:spLocks noGrp="1"/>
          </p:cNvSpPr>
          <p:nvPr>
            <p:ph type="sldNum" sz="quarter" idx="12"/>
          </p:nvPr>
        </p:nvSpPr>
        <p:spPr/>
        <p:txBody>
          <a:bodyPr/>
          <a:lstStyle/>
          <a:p>
            <a:fld id="{71766878-3199-4EAB-94E7-2D6D11070E14}" type="slidenum">
              <a:rPr lang="en-US" smtClean="0"/>
              <a:t>2</a:t>
            </a:fld>
            <a:endParaRPr lang="en-US" dirty="0"/>
          </a:p>
        </p:txBody>
      </p:sp>
    </p:spTree>
    <p:extLst>
      <p:ext uri="{BB962C8B-B14F-4D97-AF65-F5344CB8AC3E}">
        <p14:creationId xmlns:p14="http://schemas.microsoft.com/office/powerpoint/2010/main" val="1131849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17EC-34FE-46F0-B4B4-ED58B83760CC}"/>
              </a:ext>
            </a:extLst>
          </p:cNvPr>
          <p:cNvSpPr>
            <a:spLocks noGrp="1"/>
          </p:cNvSpPr>
          <p:nvPr>
            <p:ph type="title"/>
          </p:nvPr>
        </p:nvSpPr>
        <p:spPr/>
        <p:txBody>
          <a:bodyPr>
            <a:normAutofit/>
          </a:bodyPr>
          <a:lstStyle/>
          <a:p>
            <a:r>
              <a:rPr lang="en-US" sz="3600" dirty="0"/>
              <a:t>The oig says…</a:t>
            </a:r>
          </a:p>
        </p:txBody>
      </p:sp>
      <p:sp>
        <p:nvSpPr>
          <p:cNvPr id="3" name="Content Placeholder 2">
            <a:extLst>
              <a:ext uri="{FF2B5EF4-FFF2-40B4-BE49-F238E27FC236}">
                <a16:creationId xmlns:a16="http://schemas.microsoft.com/office/drawing/2014/main" id="{D7FC3CF7-D3A5-462C-9579-BDC1C8C84316}"/>
              </a:ext>
            </a:extLst>
          </p:cNvPr>
          <p:cNvSpPr>
            <a:spLocks noGrp="1"/>
          </p:cNvSpPr>
          <p:nvPr>
            <p:ph idx="1"/>
          </p:nvPr>
        </p:nvSpPr>
        <p:spPr>
          <a:xfrm>
            <a:off x="1251678" y="1632204"/>
            <a:ext cx="10178322" cy="3593591"/>
          </a:xfrm>
        </p:spPr>
        <p:txBody>
          <a:bodyPr/>
          <a:lstStyle/>
          <a:p>
            <a:r>
              <a:rPr lang="en-US" sz="2400" b="1" dirty="0">
                <a:solidFill>
                  <a:schemeClr val="tx2"/>
                </a:solidFill>
              </a:rPr>
              <a:t>Health care providers’ primary focus should be patient care. OIG strives to be flexible with providers and consider the burdens at hand.</a:t>
            </a:r>
          </a:p>
          <a:p>
            <a:r>
              <a:rPr lang="en-US" sz="2400" b="1" dirty="0">
                <a:solidFill>
                  <a:schemeClr val="tx2"/>
                </a:solidFill>
              </a:rPr>
              <a:t>Health care organizations are encouraged to ask OIG for extensions of OIG deadlines (such as data submissions, or Corporate Integrity Agreement compliance).</a:t>
            </a:r>
          </a:p>
          <a:p>
            <a:r>
              <a:rPr lang="en-US" sz="2400" b="1" dirty="0">
                <a:solidFill>
                  <a:schemeClr val="tx2"/>
                </a:solidFill>
              </a:rPr>
              <a:t>Because OIG is teleworking, materials should be submitted to OIG electronically rather than by mail.</a:t>
            </a:r>
          </a:p>
          <a:p>
            <a:pPr marL="0" indent="0">
              <a:buNone/>
            </a:pPr>
            <a:r>
              <a:rPr lang="en-US" sz="2400" dirty="0">
                <a:solidFill>
                  <a:schemeClr val="tx1"/>
                </a:solidFill>
                <a:hlinkClick r:id="rId3"/>
              </a:rPr>
              <a:t>https://oig.hhs.gov/coronavirus/letter-grimm-03302020.asp</a:t>
            </a:r>
            <a:endParaRPr lang="en-US" sz="2400" dirty="0">
              <a:solidFill>
                <a:schemeClr val="tx1"/>
              </a:solidFill>
            </a:endParaRPr>
          </a:p>
          <a:p>
            <a:endParaRPr lang="en-US" sz="2400" b="1" dirty="0">
              <a:solidFill>
                <a:schemeClr val="tx2"/>
              </a:solidFill>
            </a:endParaRPr>
          </a:p>
          <a:p>
            <a:endParaRPr lang="en-US" b="1" dirty="0">
              <a:solidFill>
                <a:schemeClr val="tx1"/>
              </a:solidFill>
            </a:endParaRPr>
          </a:p>
          <a:p>
            <a:endParaRPr lang="en-US" b="1"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1B1114F3-F825-415D-981E-34E2183BA256}"/>
              </a:ext>
            </a:extLst>
          </p:cNvPr>
          <p:cNvSpPr>
            <a:spLocks noGrp="1"/>
          </p:cNvSpPr>
          <p:nvPr>
            <p:ph type="sldNum" sz="quarter" idx="12"/>
          </p:nvPr>
        </p:nvSpPr>
        <p:spPr/>
        <p:txBody>
          <a:bodyPr/>
          <a:lstStyle/>
          <a:p>
            <a:fld id="{71766878-3199-4EAB-94E7-2D6D11070E14}" type="slidenum">
              <a:rPr lang="en-US" smtClean="0"/>
              <a:t>20</a:t>
            </a:fld>
            <a:endParaRPr lang="en-US" dirty="0"/>
          </a:p>
        </p:txBody>
      </p:sp>
    </p:spTree>
    <p:extLst>
      <p:ext uri="{BB962C8B-B14F-4D97-AF65-F5344CB8AC3E}">
        <p14:creationId xmlns:p14="http://schemas.microsoft.com/office/powerpoint/2010/main" val="1052796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5CC0-CCFA-4077-A545-1BB90456A5E2}"/>
              </a:ext>
            </a:extLst>
          </p:cNvPr>
          <p:cNvSpPr>
            <a:spLocks noGrp="1"/>
          </p:cNvSpPr>
          <p:nvPr>
            <p:ph type="title"/>
          </p:nvPr>
        </p:nvSpPr>
        <p:spPr/>
        <p:txBody>
          <a:bodyPr>
            <a:normAutofit/>
          </a:bodyPr>
          <a:lstStyle/>
          <a:p>
            <a:r>
              <a:rPr lang="en-US" sz="3600" dirty="0"/>
              <a:t>Covid-19 enforcement updates</a:t>
            </a:r>
          </a:p>
        </p:txBody>
      </p:sp>
      <p:sp>
        <p:nvSpPr>
          <p:cNvPr id="3" name="Content Placeholder 2">
            <a:extLst>
              <a:ext uri="{FF2B5EF4-FFF2-40B4-BE49-F238E27FC236}">
                <a16:creationId xmlns:a16="http://schemas.microsoft.com/office/drawing/2014/main" id="{A9EE747A-092C-4C14-8DAD-A2078D6AE901}"/>
              </a:ext>
            </a:extLst>
          </p:cNvPr>
          <p:cNvSpPr>
            <a:spLocks noGrp="1"/>
          </p:cNvSpPr>
          <p:nvPr>
            <p:ph idx="1"/>
          </p:nvPr>
        </p:nvSpPr>
        <p:spPr>
          <a:xfrm>
            <a:off x="1251678" y="1696279"/>
            <a:ext cx="10178322" cy="4183314"/>
          </a:xfrm>
        </p:spPr>
        <p:txBody>
          <a:bodyPr>
            <a:normAutofit/>
          </a:bodyPr>
          <a:lstStyle/>
          <a:p>
            <a:pPr lvl="0"/>
            <a:r>
              <a:rPr lang="en-US" sz="2400" b="1" dirty="0">
                <a:solidFill>
                  <a:schemeClr val="tx2"/>
                </a:solidFill>
              </a:rPr>
              <a:t>Man took kickbacks for COVID-19 tests. In Georgia, a man was arrested and charged with conspiring to violate the Anti-Kickback Statute and conspiring to commit health care fraud. He is accused of soliciting and receiving kickbacks from clinical and diagnostic testing companies. In return, he steered Medicare patients to those companies for genetic tests and, later, COVID-19 tests.</a:t>
            </a:r>
          </a:p>
          <a:p>
            <a:pPr marL="0" indent="0">
              <a:buNone/>
            </a:pPr>
            <a:r>
              <a:rPr lang="en-US" sz="2400" b="1" u="sng" dirty="0">
                <a:solidFill>
                  <a:schemeClr val="tx2"/>
                </a:solidFill>
                <a:hlinkClick r:id="rId2">
                  <a:extLst>
                    <a:ext uri="{A12FA001-AC4F-418D-AE19-62706E023703}">
                      <ahyp:hlinkClr xmlns:ahyp="http://schemas.microsoft.com/office/drawing/2018/hyperlinkcolor" val="tx"/>
                    </a:ext>
                  </a:extLst>
                </a:hlinkClick>
              </a:rPr>
              <a:t>https://www.justice.gov/usao-nj/pr/georgia-man-arrested-orchestrating-scheme-defraud-health-care-benefit-programs-related</a:t>
            </a:r>
            <a:r>
              <a:rPr lang="en-US" sz="2400" b="1" dirty="0">
                <a:solidFill>
                  <a:schemeClr val="tx2"/>
                </a:solidFill>
              </a:rPr>
              <a:t> </a:t>
            </a:r>
          </a:p>
        </p:txBody>
      </p:sp>
      <p:sp>
        <p:nvSpPr>
          <p:cNvPr id="4" name="Slide Number Placeholder 3">
            <a:extLst>
              <a:ext uri="{FF2B5EF4-FFF2-40B4-BE49-F238E27FC236}">
                <a16:creationId xmlns:a16="http://schemas.microsoft.com/office/drawing/2014/main" id="{0A89EB0D-DBAB-4EBD-BE33-0124D7E0F237}"/>
              </a:ext>
            </a:extLst>
          </p:cNvPr>
          <p:cNvSpPr>
            <a:spLocks noGrp="1"/>
          </p:cNvSpPr>
          <p:nvPr>
            <p:ph type="sldNum" sz="quarter" idx="12"/>
          </p:nvPr>
        </p:nvSpPr>
        <p:spPr/>
        <p:txBody>
          <a:bodyPr/>
          <a:lstStyle/>
          <a:p>
            <a:fld id="{71766878-3199-4EAB-94E7-2D6D11070E14}" type="slidenum">
              <a:rPr lang="en-US" smtClean="0"/>
              <a:t>21</a:t>
            </a:fld>
            <a:endParaRPr lang="en-US" dirty="0"/>
          </a:p>
        </p:txBody>
      </p:sp>
    </p:spTree>
    <p:extLst>
      <p:ext uri="{BB962C8B-B14F-4D97-AF65-F5344CB8AC3E}">
        <p14:creationId xmlns:p14="http://schemas.microsoft.com/office/powerpoint/2010/main" val="746999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5CC0-CCFA-4077-A545-1BB90456A5E2}"/>
              </a:ext>
            </a:extLst>
          </p:cNvPr>
          <p:cNvSpPr>
            <a:spLocks noGrp="1"/>
          </p:cNvSpPr>
          <p:nvPr>
            <p:ph type="title"/>
          </p:nvPr>
        </p:nvSpPr>
        <p:spPr/>
        <p:txBody>
          <a:bodyPr>
            <a:normAutofit/>
          </a:bodyPr>
          <a:lstStyle/>
          <a:p>
            <a:r>
              <a:rPr lang="en-US" sz="3600" dirty="0"/>
              <a:t>Why you should keep up compliance</a:t>
            </a:r>
          </a:p>
        </p:txBody>
      </p:sp>
      <p:sp>
        <p:nvSpPr>
          <p:cNvPr id="3" name="Content Placeholder 2">
            <a:extLst>
              <a:ext uri="{FF2B5EF4-FFF2-40B4-BE49-F238E27FC236}">
                <a16:creationId xmlns:a16="http://schemas.microsoft.com/office/drawing/2014/main" id="{A9EE747A-092C-4C14-8DAD-A2078D6AE901}"/>
              </a:ext>
            </a:extLst>
          </p:cNvPr>
          <p:cNvSpPr>
            <a:spLocks noGrp="1"/>
          </p:cNvSpPr>
          <p:nvPr>
            <p:ph idx="1"/>
          </p:nvPr>
        </p:nvSpPr>
        <p:spPr/>
        <p:txBody>
          <a:bodyPr>
            <a:normAutofit/>
          </a:bodyPr>
          <a:lstStyle/>
          <a:p>
            <a:r>
              <a:rPr lang="en-US" sz="2400" b="1" dirty="0">
                <a:solidFill>
                  <a:schemeClr val="tx2"/>
                </a:solidFill>
              </a:rPr>
              <a:t>Compliance plays a vital role in keeping up with and distributing the COVID-19 guidance</a:t>
            </a:r>
          </a:p>
          <a:p>
            <a:r>
              <a:rPr lang="en-US" sz="2400" b="1" dirty="0">
                <a:solidFill>
                  <a:schemeClr val="tx2"/>
                </a:solidFill>
              </a:rPr>
              <a:t>Compliance STILL needs to field reports, questions, and complaints</a:t>
            </a:r>
          </a:p>
          <a:p>
            <a:r>
              <a:rPr lang="en-US" sz="2400" b="1" dirty="0">
                <a:solidFill>
                  <a:schemeClr val="tx2"/>
                </a:solidFill>
              </a:rPr>
              <a:t>Your employees need support. This is an opportunity for compliance to provide that support and build morale.</a:t>
            </a:r>
          </a:p>
          <a:p>
            <a:r>
              <a:rPr lang="en-US" sz="2400" b="1" dirty="0">
                <a:solidFill>
                  <a:schemeClr val="tx2"/>
                </a:solidFill>
              </a:rPr>
              <a:t>When COVID-19 is over (or at least better), your organization will fare much better if a compliance culture has been maintained.</a:t>
            </a:r>
          </a:p>
        </p:txBody>
      </p:sp>
      <p:sp>
        <p:nvSpPr>
          <p:cNvPr id="4" name="Slide Number Placeholder 3">
            <a:extLst>
              <a:ext uri="{FF2B5EF4-FFF2-40B4-BE49-F238E27FC236}">
                <a16:creationId xmlns:a16="http://schemas.microsoft.com/office/drawing/2014/main" id="{0A89EB0D-DBAB-4EBD-BE33-0124D7E0F237}"/>
              </a:ext>
            </a:extLst>
          </p:cNvPr>
          <p:cNvSpPr>
            <a:spLocks noGrp="1"/>
          </p:cNvSpPr>
          <p:nvPr>
            <p:ph type="sldNum" sz="quarter" idx="12"/>
          </p:nvPr>
        </p:nvSpPr>
        <p:spPr/>
        <p:txBody>
          <a:bodyPr/>
          <a:lstStyle/>
          <a:p>
            <a:fld id="{71766878-3199-4EAB-94E7-2D6D11070E14}" type="slidenum">
              <a:rPr lang="en-US" smtClean="0"/>
              <a:t>22</a:t>
            </a:fld>
            <a:endParaRPr lang="en-US" dirty="0"/>
          </a:p>
        </p:txBody>
      </p:sp>
    </p:spTree>
    <p:extLst>
      <p:ext uri="{BB962C8B-B14F-4D97-AF65-F5344CB8AC3E}">
        <p14:creationId xmlns:p14="http://schemas.microsoft.com/office/powerpoint/2010/main" val="473922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BE188-45A7-4D88-8504-9CE0D3820DBD}"/>
              </a:ext>
            </a:extLst>
          </p:cNvPr>
          <p:cNvSpPr>
            <a:spLocks noGrp="1"/>
          </p:cNvSpPr>
          <p:nvPr>
            <p:ph type="title"/>
          </p:nvPr>
        </p:nvSpPr>
        <p:spPr/>
        <p:txBody>
          <a:bodyPr>
            <a:normAutofit/>
          </a:bodyPr>
          <a:lstStyle/>
          <a:p>
            <a:r>
              <a:rPr lang="en-US" sz="3600" dirty="0"/>
              <a:t>Covid-19 issues to address with training</a:t>
            </a:r>
          </a:p>
        </p:txBody>
      </p:sp>
      <p:sp>
        <p:nvSpPr>
          <p:cNvPr id="3" name="Content Placeholder 2">
            <a:extLst>
              <a:ext uri="{FF2B5EF4-FFF2-40B4-BE49-F238E27FC236}">
                <a16:creationId xmlns:a16="http://schemas.microsoft.com/office/drawing/2014/main" id="{EC7EB351-A8EA-4043-B2CB-E28984B94E0B}"/>
              </a:ext>
            </a:extLst>
          </p:cNvPr>
          <p:cNvSpPr>
            <a:spLocks noGrp="1"/>
          </p:cNvSpPr>
          <p:nvPr>
            <p:ph idx="1"/>
          </p:nvPr>
        </p:nvSpPr>
        <p:spPr/>
        <p:txBody>
          <a:bodyPr/>
          <a:lstStyle/>
          <a:p>
            <a:r>
              <a:rPr lang="en-US" sz="2400" b="1" dirty="0">
                <a:solidFill>
                  <a:schemeClr val="tx2"/>
                </a:solidFill>
              </a:rPr>
              <a:t>Incorporate COVID-19 updates into new employee orientation</a:t>
            </a:r>
          </a:p>
          <a:p>
            <a:r>
              <a:rPr lang="en-US" sz="2400" b="1" dirty="0">
                <a:solidFill>
                  <a:schemeClr val="tx2"/>
                </a:solidFill>
              </a:rPr>
              <a:t>Train all relevant parties on HIPAA updates and SOCIAL MEDIA</a:t>
            </a:r>
          </a:p>
          <a:p>
            <a:r>
              <a:rPr lang="en-US" sz="2400" b="1" dirty="0">
                <a:solidFill>
                  <a:schemeClr val="tx2"/>
                </a:solidFill>
              </a:rPr>
              <a:t>Staff will need training on infection control and PPE.</a:t>
            </a:r>
          </a:p>
          <a:p>
            <a:r>
              <a:rPr lang="en-US" sz="2400" b="1" dirty="0">
                <a:solidFill>
                  <a:schemeClr val="tx2"/>
                </a:solidFill>
              </a:rPr>
              <a:t>Anyone using computers needs to be trained on cyberscams. Anyone paying bills needs to be trained on BEC attacks.</a:t>
            </a:r>
          </a:p>
          <a:p>
            <a:r>
              <a:rPr lang="en-US" sz="2400" b="1" dirty="0">
                <a:solidFill>
                  <a:schemeClr val="tx2"/>
                </a:solidFill>
              </a:rPr>
              <a:t>Those working from home need to be trained on remote access procedures.</a:t>
            </a:r>
            <a:endParaRPr lang="en-US" b="1" dirty="0">
              <a:solidFill>
                <a:schemeClr val="tx2"/>
              </a:solidFill>
            </a:endParaRPr>
          </a:p>
        </p:txBody>
      </p:sp>
      <p:sp>
        <p:nvSpPr>
          <p:cNvPr id="4" name="Slide Number Placeholder 3">
            <a:extLst>
              <a:ext uri="{FF2B5EF4-FFF2-40B4-BE49-F238E27FC236}">
                <a16:creationId xmlns:a16="http://schemas.microsoft.com/office/drawing/2014/main" id="{9C86BDBA-C49F-4D4D-A846-659373128FBE}"/>
              </a:ext>
            </a:extLst>
          </p:cNvPr>
          <p:cNvSpPr>
            <a:spLocks noGrp="1"/>
          </p:cNvSpPr>
          <p:nvPr>
            <p:ph type="sldNum" sz="quarter" idx="12"/>
          </p:nvPr>
        </p:nvSpPr>
        <p:spPr/>
        <p:txBody>
          <a:bodyPr/>
          <a:lstStyle/>
          <a:p>
            <a:fld id="{71766878-3199-4EAB-94E7-2D6D11070E14}" type="slidenum">
              <a:rPr lang="en-US" smtClean="0"/>
              <a:t>23</a:t>
            </a:fld>
            <a:endParaRPr lang="en-US" dirty="0"/>
          </a:p>
        </p:txBody>
      </p:sp>
    </p:spTree>
    <p:extLst>
      <p:ext uri="{BB962C8B-B14F-4D97-AF65-F5344CB8AC3E}">
        <p14:creationId xmlns:p14="http://schemas.microsoft.com/office/powerpoint/2010/main" val="2257110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591AE-79F8-46ED-8DB9-8A1986DAAFFC}"/>
              </a:ext>
            </a:extLst>
          </p:cNvPr>
          <p:cNvSpPr>
            <a:spLocks noGrp="1"/>
          </p:cNvSpPr>
          <p:nvPr>
            <p:ph type="title"/>
          </p:nvPr>
        </p:nvSpPr>
        <p:spPr/>
        <p:txBody>
          <a:bodyPr>
            <a:normAutofit/>
          </a:bodyPr>
          <a:lstStyle/>
          <a:p>
            <a:r>
              <a:rPr lang="en-US" sz="3600" dirty="0"/>
              <a:t>Remote learning</a:t>
            </a:r>
          </a:p>
        </p:txBody>
      </p:sp>
      <p:sp>
        <p:nvSpPr>
          <p:cNvPr id="3" name="Content Placeholder 2">
            <a:extLst>
              <a:ext uri="{FF2B5EF4-FFF2-40B4-BE49-F238E27FC236}">
                <a16:creationId xmlns:a16="http://schemas.microsoft.com/office/drawing/2014/main" id="{1F4CEEA2-007D-4760-A2DB-DB92AB8E0D50}"/>
              </a:ext>
            </a:extLst>
          </p:cNvPr>
          <p:cNvSpPr>
            <a:spLocks noGrp="1"/>
          </p:cNvSpPr>
          <p:nvPr>
            <p:ph idx="1"/>
          </p:nvPr>
        </p:nvSpPr>
        <p:spPr>
          <a:xfrm>
            <a:off x="1006839" y="1729410"/>
            <a:ext cx="10178322" cy="3593591"/>
          </a:xfrm>
        </p:spPr>
        <p:txBody>
          <a:bodyPr>
            <a:normAutofit/>
          </a:bodyPr>
          <a:lstStyle/>
          <a:p>
            <a:r>
              <a:rPr lang="en-US" sz="2400" b="1" dirty="0">
                <a:solidFill>
                  <a:schemeClr val="tx2"/>
                </a:solidFill>
              </a:rPr>
              <a:t>More relevant for organizations with a large number of people working remotely (e.g. chains with corporate offices).</a:t>
            </a:r>
          </a:p>
          <a:p>
            <a:r>
              <a:rPr lang="en-US" sz="2400" b="1" dirty="0">
                <a:solidFill>
                  <a:schemeClr val="tx2"/>
                </a:solidFill>
              </a:rPr>
              <a:t>Consider all cancelled meetings – is your Board now meeting virtually? Consider e-learning on compliance.</a:t>
            </a:r>
          </a:p>
          <a:p>
            <a:r>
              <a:rPr lang="en-US" sz="2400" b="1" dirty="0">
                <a:solidFill>
                  <a:schemeClr val="tx2"/>
                </a:solidFill>
              </a:rPr>
              <a:t>Also consider e-learning solutions for cancelled training provided by vendors.</a:t>
            </a:r>
          </a:p>
          <a:p>
            <a:r>
              <a:rPr lang="en-US" sz="2400" b="1" dirty="0">
                <a:solidFill>
                  <a:schemeClr val="tx2"/>
                </a:solidFill>
              </a:rPr>
              <a:t>Keep information flowing without an in-service: flyers, text alerts, videos/cartoons</a:t>
            </a:r>
          </a:p>
        </p:txBody>
      </p:sp>
      <p:sp>
        <p:nvSpPr>
          <p:cNvPr id="4" name="Slide Number Placeholder 3">
            <a:extLst>
              <a:ext uri="{FF2B5EF4-FFF2-40B4-BE49-F238E27FC236}">
                <a16:creationId xmlns:a16="http://schemas.microsoft.com/office/drawing/2014/main" id="{451275F1-5CFA-44A2-A8A7-A26DE06EADCD}"/>
              </a:ext>
            </a:extLst>
          </p:cNvPr>
          <p:cNvSpPr>
            <a:spLocks noGrp="1"/>
          </p:cNvSpPr>
          <p:nvPr>
            <p:ph type="sldNum" sz="quarter" idx="12"/>
          </p:nvPr>
        </p:nvSpPr>
        <p:spPr/>
        <p:txBody>
          <a:bodyPr/>
          <a:lstStyle/>
          <a:p>
            <a:fld id="{71766878-3199-4EAB-94E7-2D6D11070E14}" type="slidenum">
              <a:rPr lang="en-US" smtClean="0"/>
              <a:t>24</a:t>
            </a:fld>
            <a:endParaRPr lang="en-US" dirty="0"/>
          </a:p>
        </p:txBody>
      </p:sp>
    </p:spTree>
    <p:extLst>
      <p:ext uri="{BB962C8B-B14F-4D97-AF65-F5344CB8AC3E}">
        <p14:creationId xmlns:p14="http://schemas.microsoft.com/office/powerpoint/2010/main" val="602177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6CBD07-6747-4831-9EFD-0B72CB8A2B0A}"/>
              </a:ext>
            </a:extLst>
          </p:cNvPr>
          <p:cNvSpPr>
            <a:spLocks noGrp="1"/>
          </p:cNvSpPr>
          <p:nvPr>
            <p:ph type="title"/>
          </p:nvPr>
        </p:nvSpPr>
        <p:spPr/>
        <p:txBody>
          <a:bodyPr>
            <a:noAutofit/>
          </a:bodyPr>
          <a:lstStyle/>
          <a:p>
            <a:r>
              <a:rPr lang="en-US" sz="6000" dirty="0"/>
              <a:t>Compliance training</a:t>
            </a:r>
          </a:p>
        </p:txBody>
      </p:sp>
      <p:sp>
        <p:nvSpPr>
          <p:cNvPr id="3" name="Slide Number Placeholder 2">
            <a:extLst>
              <a:ext uri="{FF2B5EF4-FFF2-40B4-BE49-F238E27FC236}">
                <a16:creationId xmlns:a16="http://schemas.microsoft.com/office/drawing/2014/main" id="{3036C786-9FB7-4068-906D-CD4341688186}"/>
              </a:ext>
            </a:extLst>
          </p:cNvPr>
          <p:cNvSpPr>
            <a:spLocks noGrp="1"/>
          </p:cNvSpPr>
          <p:nvPr>
            <p:ph type="sldNum" sz="quarter" idx="12"/>
          </p:nvPr>
        </p:nvSpPr>
        <p:spPr/>
        <p:txBody>
          <a:bodyPr/>
          <a:lstStyle/>
          <a:p>
            <a:fld id="{71766878-3199-4EAB-94E7-2D6D11070E14}" type="slidenum">
              <a:rPr lang="en-US" smtClean="0"/>
              <a:pPr/>
              <a:t>25</a:t>
            </a:fld>
            <a:endParaRPr lang="en-US" dirty="0"/>
          </a:p>
        </p:txBody>
      </p:sp>
    </p:spTree>
    <p:extLst>
      <p:ext uri="{BB962C8B-B14F-4D97-AF65-F5344CB8AC3E}">
        <p14:creationId xmlns:p14="http://schemas.microsoft.com/office/powerpoint/2010/main" val="1277225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7C3F-AA9F-47E0-A5A3-D192439530FA}"/>
              </a:ext>
            </a:extLst>
          </p:cNvPr>
          <p:cNvSpPr>
            <a:spLocks noGrp="1"/>
          </p:cNvSpPr>
          <p:nvPr>
            <p:ph type="title"/>
          </p:nvPr>
        </p:nvSpPr>
        <p:spPr>
          <a:xfrm>
            <a:off x="8337885" y="2098322"/>
            <a:ext cx="3092115" cy="1196671"/>
          </a:xfrm>
        </p:spPr>
        <p:txBody>
          <a:bodyPr>
            <a:normAutofit/>
          </a:bodyPr>
          <a:lstStyle/>
          <a:p>
            <a:r>
              <a:rPr lang="en-US" sz="4800" dirty="0">
                <a:solidFill>
                  <a:schemeClr val="bg2"/>
                </a:solidFill>
              </a:rPr>
              <a:t>Phase 3:</a:t>
            </a:r>
          </a:p>
        </p:txBody>
      </p:sp>
      <p:sp>
        <p:nvSpPr>
          <p:cNvPr id="4" name="Text Placeholder 3">
            <a:extLst>
              <a:ext uri="{FF2B5EF4-FFF2-40B4-BE49-F238E27FC236}">
                <a16:creationId xmlns:a16="http://schemas.microsoft.com/office/drawing/2014/main" id="{62D2BCB8-550E-4CE9-9B00-B0E431DA2474}"/>
              </a:ext>
            </a:extLst>
          </p:cNvPr>
          <p:cNvSpPr>
            <a:spLocks noGrp="1"/>
          </p:cNvSpPr>
          <p:nvPr>
            <p:ph type="body" sz="half" idx="2"/>
          </p:nvPr>
        </p:nvSpPr>
        <p:spPr>
          <a:xfrm>
            <a:off x="8337884" y="3294993"/>
            <a:ext cx="3234005" cy="4164164"/>
          </a:xfrm>
        </p:spPr>
        <p:txBody>
          <a:bodyPr>
            <a:normAutofit/>
          </a:bodyPr>
          <a:lstStyle/>
          <a:p>
            <a:r>
              <a:rPr lang="en-US" sz="3600" b="1" dirty="0"/>
              <a:t>Policy Communication</a:t>
            </a:r>
          </a:p>
        </p:txBody>
      </p:sp>
      <p:pic>
        <p:nvPicPr>
          <p:cNvPr id="8" name="Content Placeholder 7">
            <a:extLst>
              <a:ext uri="{FF2B5EF4-FFF2-40B4-BE49-F238E27FC236}">
                <a16:creationId xmlns:a16="http://schemas.microsoft.com/office/drawing/2014/main" id="{01C4D2F4-FC61-4AE5-8411-ACFCAC7A3D15}"/>
              </a:ext>
            </a:extLst>
          </p:cNvPr>
          <p:cNvPicPr>
            <a:picLocks noGrp="1" noChangeAspect="1"/>
          </p:cNvPicPr>
          <p:nvPr>
            <p:ph idx="1"/>
          </p:nvPr>
        </p:nvPicPr>
        <p:blipFill>
          <a:blip r:embed="rId3"/>
          <a:stretch>
            <a:fillRect/>
          </a:stretch>
        </p:blipFill>
        <p:spPr>
          <a:xfrm>
            <a:off x="851738" y="920750"/>
            <a:ext cx="5984786" cy="4984750"/>
          </a:xfrm>
          <a:prstGeom prst="rect">
            <a:avLst/>
          </a:prstGeom>
        </p:spPr>
      </p:pic>
    </p:spTree>
    <p:extLst>
      <p:ext uri="{BB962C8B-B14F-4D97-AF65-F5344CB8AC3E}">
        <p14:creationId xmlns:p14="http://schemas.microsoft.com/office/powerpoint/2010/main" val="1881816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Phase 3: policy communication</a:t>
            </a:r>
          </a:p>
        </p:txBody>
      </p:sp>
      <p:sp>
        <p:nvSpPr>
          <p:cNvPr id="3" name="Content Placeholder 2"/>
          <p:cNvSpPr>
            <a:spLocks noGrp="1"/>
          </p:cNvSpPr>
          <p:nvPr>
            <p:ph idx="1"/>
          </p:nvPr>
        </p:nvSpPr>
        <p:spPr>
          <a:xfrm>
            <a:off x="1251678" y="1303730"/>
            <a:ext cx="10178322" cy="3593591"/>
          </a:xfrm>
        </p:spPr>
        <p:txBody>
          <a:bodyPr>
            <a:noAutofit/>
          </a:bodyPr>
          <a:lstStyle/>
          <a:p>
            <a:r>
              <a:rPr lang="en-US" sz="2800" b="1" dirty="0">
                <a:solidFill>
                  <a:schemeClr val="tx2"/>
                </a:solidFill>
              </a:rPr>
              <a:t>“facility takes steps to effectively communicate the standards, policies, and procedures in the operating organization's compliance and ethics program to the operating organization's entire staff; individuals providing services under a contractual arrangement; and volunteers, consistent with the volunteers' expected roles.”</a:t>
            </a:r>
          </a:p>
          <a:p>
            <a:r>
              <a:rPr lang="en-US" sz="2800" b="1" dirty="0">
                <a:solidFill>
                  <a:schemeClr val="tx2"/>
                </a:solidFill>
              </a:rPr>
              <a:t>“Requirements include, but are not limited to, mandatory participation in training as set forth at § 483.95(f) or orientation programs, or disseminating information that explains in a practical manner what is required under the program.”</a:t>
            </a:r>
          </a:p>
          <a:p>
            <a:pPr marL="0" indent="0">
              <a:buNone/>
            </a:pPr>
            <a:endParaRPr lang="en-US" sz="2800" b="1" dirty="0">
              <a:solidFill>
                <a:schemeClr val="tx2"/>
              </a:solidFill>
            </a:endParaRPr>
          </a:p>
        </p:txBody>
      </p:sp>
    </p:spTree>
    <p:extLst>
      <p:ext uri="{BB962C8B-B14F-4D97-AF65-F5344CB8AC3E}">
        <p14:creationId xmlns:p14="http://schemas.microsoft.com/office/powerpoint/2010/main" val="2727349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Oig: policy communication</a:t>
            </a:r>
          </a:p>
        </p:txBody>
      </p:sp>
      <p:sp>
        <p:nvSpPr>
          <p:cNvPr id="3" name="Content Placeholder 2"/>
          <p:cNvSpPr>
            <a:spLocks noGrp="1"/>
          </p:cNvSpPr>
          <p:nvPr>
            <p:ph idx="1"/>
          </p:nvPr>
        </p:nvSpPr>
        <p:spPr>
          <a:xfrm>
            <a:off x="1251678" y="1632204"/>
            <a:ext cx="10178322" cy="3593591"/>
          </a:xfrm>
        </p:spPr>
        <p:txBody>
          <a:bodyPr>
            <a:noAutofit/>
          </a:bodyPr>
          <a:lstStyle/>
          <a:p>
            <a:r>
              <a:rPr lang="en-US" sz="2800" b="1" dirty="0">
                <a:solidFill>
                  <a:schemeClr val="tx2"/>
                </a:solidFill>
              </a:rPr>
              <a:t>Policies should be given to employees “who are affected by these policies,” plus physicians, suppliers, agents, and contractors.</a:t>
            </a:r>
          </a:p>
          <a:p>
            <a:r>
              <a:rPr lang="en-US" sz="2800" b="1" dirty="0">
                <a:solidFill>
                  <a:schemeClr val="tx2"/>
                </a:solidFill>
              </a:rPr>
              <a:t>Agent: “any individual, including a director, an officer, an employee, or an independent contractor authorized to act on behalf of the organization”</a:t>
            </a:r>
          </a:p>
          <a:p>
            <a:r>
              <a:rPr lang="en-US" sz="2800" b="1" dirty="0">
                <a:solidFill>
                  <a:schemeClr val="tx2"/>
                </a:solidFill>
              </a:rPr>
              <a:t>Code of Conduct should go to current employees and new hires – everyone should sign a certification.</a:t>
            </a:r>
          </a:p>
          <a:p>
            <a:endParaRPr lang="en-US" sz="2800" b="1" dirty="0">
              <a:solidFill>
                <a:schemeClr val="tx2"/>
              </a:solidFill>
            </a:endParaRPr>
          </a:p>
        </p:txBody>
      </p:sp>
    </p:spTree>
    <p:extLst>
      <p:ext uri="{BB962C8B-B14F-4D97-AF65-F5344CB8AC3E}">
        <p14:creationId xmlns:p14="http://schemas.microsoft.com/office/powerpoint/2010/main" val="2739696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Practically speaking: policy communication</a:t>
            </a:r>
          </a:p>
        </p:txBody>
      </p:sp>
      <p:sp>
        <p:nvSpPr>
          <p:cNvPr id="3" name="Content Placeholder 2"/>
          <p:cNvSpPr>
            <a:spLocks noGrp="1"/>
          </p:cNvSpPr>
          <p:nvPr>
            <p:ph idx="1"/>
          </p:nvPr>
        </p:nvSpPr>
        <p:spPr>
          <a:xfrm>
            <a:off x="1251678" y="2089404"/>
            <a:ext cx="10178322" cy="3593591"/>
          </a:xfrm>
        </p:spPr>
        <p:txBody>
          <a:bodyPr>
            <a:noAutofit/>
          </a:bodyPr>
          <a:lstStyle/>
          <a:p>
            <a:r>
              <a:rPr lang="en-US" sz="2800" b="1" dirty="0">
                <a:solidFill>
                  <a:schemeClr val="tx2"/>
                </a:solidFill>
              </a:rPr>
              <a:t>Compliance Program and Code: At hire/contract and annually; employees, board, relevant contractors, students, agency staff and volunteers</a:t>
            </a:r>
          </a:p>
          <a:p>
            <a:r>
              <a:rPr lang="en-US" sz="2800" b="1" dirty="0">
                <a:solidFill>
                  <a:schemeClr val="tx2"/>
                </a:solidFill>
              </a:rPr>
              <a:t>Compliance risk area policies: Decide by job duties. Distribute at hire/annually and incorporate into your training plan.</a:t>
            </a:r>
          </a:p>
        </p:txBody>
      </p:sp>
      <p:sp>
        <p:nvSpPr>
          <p:cNvPr id="4" name="Arrow: Right 3">
            <a:extLst>
              <a:ext uri="{FF2B5EF4-FFF2-40B4-BE49-F238E27FC236}">
                <a16:creationId xmlns:a16="http://schemas.microsoft.com/office/drawing/2014/main" id="{1A42101E-CF09-471C-9E5D-EE710F9C0004}"/>
              </a:ext>
            </a:extLst>
          </p:cNvPr>
          <p:cNvSpPr/>
          <p:nvPr/>
        </p:nvSpPr>
        <p:spPr>
          <a:xfrm>
            <a:off x="3594538" y="4942015"/>
            <a:ext cx="7451835" cy="1481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Use tip sheets</a:t>
            </a:r>
          </a:p>
        </p:txBody>
      </p:sp>
    </p:spTree>
    <p:extLst>
      <p:ext uri="{BB962C8B-B14F-4D97-AF65-F5344CB8AC3E}">
        <p14:creationId xmlns:p14="http://schemas.microsoft.com/office/powerpoint/2010/main" val="338712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3F44-8CE7-4B64-A5C0-EE8E756D0D46}"/>
              </a:ext>
            </a:extLst>
          </p:cNvPr>
          <p:cNvSpPr>
            <a:spLocks noGrp="1"/>
          </p:cNvSpPr>
          <p:nvPr>
            <p:ph type="title"/>
          </p:nvPr>
        </p:nvSpPr>
        <p:spPr/>
        <p:txBody>
          <a:bodyPr>
            <a:normAutofit/>
          </a:bodyPr>
          <a:lstStyle/>
          <a:p>
            <a:r>
              <a:rPr lang="en-US" sz="3600" dirty="0"/>
              <a:t>poll</a:t>
            </a:r>
          </a:p>
        </p:txBody>
      </p:sp>
      <p:sp>
        <p:nvSpPr>
          <p:cNvPr id="3" name="Content Placeholder 2">
            <a:extLst>
              <a:ext uri="{FF2B5EF4-FFF2-40B4-BE49-F238E27FC236}">
                <a16:creationId xmlns:a16="http://schemas.microsoft.com/office/drawing/2014/main" id="{6AC1A329-F66A-4EE4-947B-0E646A28B81B}"/>
              </a:ext>
            </a:extLst>
          </p:cNvPr>
          <p:cNvSpPr>
            <a:spLocks noGrp="1"/>
          </p:cNvSpPr>
          <p:nvPr>
            <p:ph idx="1"/>
          </p:nvPr>
        </p:nvSpPr>
        <p:spPr/>
        <p:txBody>
          <a:bodyPr/>
          <a:lstStyle/>
          <a:p>
            <a:pPr marL="0" indent="0">
              <a:buNone/>
            </a:pPr>
            <a:r>
              <a:rPr lang="en-US" sz="2800" b="1" dirty="0">
                <a:solidFill>
                  <a:schemeClr val="tx2"/>
                </a:solidFill>
              </a:rPr>
              <a:t>Has COVID-19 affected your compliance program?</a:t>
            </a:r>
          </a:p>
          <a:p>
            <a:pPr lvl="1">
              <a:buFont typeface="Arial" panose="020B0604020202020204" pitchFamily="34" charset="0"/>
              <a:buChar char="•"/>
            </a:pPr>
            <a:r>
              <a:rPr lang="en-US" sz="2800" b="1" dirty="0">
                <a:solidFill>
                  <a:schemeClr val="tx2"/>
                </a:solidFill>
              </a:rPr>
              <a:t>No – compliance is still progressing</a:t>
            </a:r>
          </a:p>
          <a:p>
            <a:pPr lvl="1">
              <a:buFont typeface="Arial" panose="020B0604020202020204" pitchFamily="34" charset="0"/>
              <a:buChar char="•"/>
            </a:pPr>
            <a:r>
              <a:rPr lang="en-US" sz="2800" b="1" dirty="0">
                <a:solidFill>
                  <a:schemeClr val="tx2"/>
                </a:solidFill>
              </a:rPr>
              <a:t>Yes – compliance is completely on hold</a:t>
            </a:r>
          </a:p>
          <a:p>
            <a:pPr lvl="1">
              <a:buFont typeface="Arial" panose="020B0604020202020204" pitchFamily="34" charset="0"/>
              <a:buChar char="•"/>
            </a:pPr>
            <a:r>
              <a:rPr lang="en-US" sz="2800" b="1" dirty="0">
                <a:solidFill>
                  <a:schemeClr val="tx2"/>
                </a:solidFill>
              </a:rPr>
              <a:t>Yes – compliance is still progressing but on a slower/delayed timeline</a:t>
            </a:r>
          </a:p>
          <a:p>
            <a:pPr marL="457200" lvl="1" indent="0">
              <a:buNone/>
            </a:pPr>
            <a:endParaRPr lang="en-US" dirty="0"/>
          </a:p>
        </p:txBody>
      </p:sp>
      <p:sp>
        <p:nvSpPr>
          <p:cNvPr id="4" name="Slide Number Placeholder 3">
            <a:extLst>
              <a:ext uri="{FF2B5EF4-FFF2-40B4-BE49-F238E27FC236}">
                <a16:creationId xmlns:a16="http://schemas.microsoft.com/office/drawing/2014/main" id="{68F3A5FE-3D53-4816-8DCF-C4C049AA229C}"/>
              </a:ext>
            </a:extLst>
          </p:cNvPr>
          <p:cNvSpPr>
            <a:spLocks noGrp="1"/>
          </p:cNvSpPr>
          <p:nvPr>
            <p:ph type="sldNum" sz="quarter" idx="12"/>
          </p:nvPr>
        </p:nvSpPr>
        <p:spPr/>
        <p:txBody>
          <a:bodyPr/>
          <a:lstStyle/>
          <a:p>
            <a:fld id="{71766878-3199-4EAB-94E7-2D6D11070E14}" type="slidenum">
              <a:rPr lang="en-US" smtClean="0"/>
              <a:t>3</a:t>
            </a:fld>
            <a:endParaRPr lang="en-US" dirty="0"/>
          </a:p>
        </p:txBody>
      </p:sp>
    </p:spTree>
    <p:extLst>
      <p:ext uri="{BB962C8B-B14F-4D97-AF65-F5344CB8AC3E}">
        <p14:creationId xmlns:p14="http://schemas.microsoft.com/office/powerpoint/2010/main" val="753696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7C3F-AA9F-47E0-A5A3-D192439530FA}"/>
              </a:ext>
            </a:extLst>
          </p:cNvPr>
          <p:cNvSpPr>
            <a:spLocks noGrp="1"/>
          </p:cNvSpPr>
          <p:nvPr>
            <p:ph type="title"/>
          </p:nvPr>
        </p:nvSpPr>
        <p:spPr>
          <a:xfrm>
            <a:off x="8232782" y="2232329"/>
            <a:ext cx="3092115" cy="1196671"/>
          </a:xfrm>
        </p:spPr>
        <p:txBody>
          <a:bodyPr>
            <a:normAutofit/>
          </a:bodyPr>
          <a:lstStyle/>
          <a:p>
            <a:r>
              <a:rPr lang="en-US" sz="4800" dirty="0">
                <a:solidFill>
                  <a:schemeClr val="bg2"/>
                </a:solidFill>
              </a:rPr>
              <a:t>Phase 3:</a:t>
            </a:r>
          </a:p>
        </p:txBody>
      </p:sp>
      <p:sp>
        <p:nvSpPr>
          <p:cNvPr id="4" name="Text Placeholder 3">
            <a:extLst>
              <a:ext uri="{FF2B5EF4-FFF2-40B4-BE49-F238E27FC236}">
                <a16:creationId xmlns:a16="http://schemas.microsoft.com/office/drawing/2014/main" id="{62D2BCB8-550E-4CE9-9B00-B0E431DA2474}"/>
              </a:ext>
            </a:extLst>
          </p:cNvPr>
          <p:cNvSpPr>
            <a:spLocks noGrp="1"/>
          </p:cNvSpPr>
          <p:nvPr>
            <p:ph type="body" sz="half" idx="2"/>
          </p:nvPr>
        </p:nvSpPr>
        <p:spPr>
          <a:xfrm>
            <a:off x="8232782" y="3664729"/>
            <a:ext cx="3092115" cy="4164164"/>
          </a:xfrm>
        </p:spPr>
        <p:txBody>
          <a:bodyPr>
            <a:normAutofit/>
          </a:bodyPr>
          <a:lstStyle/>
          <a:p>
            <a:r>
              <a:rPr lang="en-US" sz="3600" b="1" dirty="0"/>
              <a:t>Training</a:t>
            </a:r>
          </a:p>
        </p:txBody>
      </p:sp>
      <p:pic>
        <p:nvPicPr>
          <p:cNvPr id="6" name="Picture 5">
            <a:extLst>
              <a:ext uri="{FF2B5EF4-FFF2-40B4-BE49-F238E27FC236}">
                <a16:creationId xmlns:a16="http://schemas.microsoft.com/office/drawing/2014/main" id="{8C43655D-25BB-4AEB-B309-A256E189BC22}"/>
              </a:ext>
            </a:extLst>
          </p:cNvPr>
          <p:cNvPicPr>
            <a:picLocks noChangeAspect="1"/>
          </p:cNvPicPr>
          <p:nvPr/>
        </p:nvPicPr>
        <p:blipFill>
          <a:blip r:embed="rId2"/>
          <a:stretch>
            <a:fillRect/>
          </a:stretch>
        </p:blipFill>
        <p:spPr>
          <a:xfrm>
            <a:off x="1513029" y="892628"/>
            <a:ext cx="4892379" cy="5072743"/>
          </a:xfrm>
          <a:prstGeom prst="rect">
            <a:avLst/>
          </a:prstGeom>
        </p:spPr>
      </p:pic>
    </p:spTree>
    <p:extLst>
      <p:ext uri="{BB962C8B-B14F-4D97-AF65-F5344CB8AC3E}">
        <p14:creationId xmlns:p14="http://schemas.microsoft.com/office/powerpoint/2010/main" val="2440309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C5F6-5114-4E45-BAB2-0050784E5387}"/>
              </a:ext>
            </a:extLst>
          </p:cNvPr>
          <p:cNvSpPr>
            <a:spLocks noGrp="1"/>
          </p:cNvSpPr>
          <p:nvPr>
            <p:ph type="title"/>
          </p:nvPr>
        </p:nvSpPr>
        <p:spPr/>
        <p:txBody>
          <a:bodyPr>
            <a:normAutofit/>
          </a:bodyPr>
          <a:lstStyle/>
          <a:p>
            <a:r>
              <a:rPr lang="en-US" sz="3600" dirty="0"/>
              <a:t>Phase 3: chains of 5+: Training</a:t>
            </a:r>
          </a:p>
        </p:txBody>
      </p:sp>
      <p:sp>
        <p:nvSpPr>
          <p:cNvPr id="4" name="Content Placeholder 3">
            <a:extLst>
              <a:ext uri="{FF2B5EF4-FFF2-40B4-BE49-F238E27FC236}">
                <a16:creationId xmlns:a16="http://schemas.microsoft.com/office/drawing/2014/main" id="{85B1E3B1-5531-4A94-B691-0889360CCF7F}"/>
              </a:ext>
            </a:extLst>
          </p:cNvPr>
          <p:cNvSpPr>
            <a:spLocks noGrp="1"/>
          </p:cNvSpPr>
          <p:nvPr>
            <p:ph idx="1"/>
          </p:nvPr>
        </p:nvSpPr>
        <p:spPr>
          <a:xfrm>
            <a:off x="1322699" y="1957527"/>
            <a:ext cx="10178322" cy="3593591"/>
          </a:xfrm>
        </p:spPr>
        <p:txBody>
          <a:bodyPr/>
          <a:lstStyle/>
          <a:p>
            <a:pPr marL="0" indent="0">
              <a:buNone/>
            </a:pPr>
            <a:r>
              <a:rPr lang="en-US" sz="2800" b="1" dirty="0">
                <a:solidFill>
                  <a:schemeClr val="tx2"/>
                </a:solidFill>
              </a:rPr>
              <a:t>Phase 3 requires:</a:t>
            </a:r>
          </a:p>
          <a:p>
            <a:pPr marL="0" indent="0">
              <a:buNone/>
            </a:pPr>
            <a:r>
              <a:rPr lang="en-US" sz="2400" b="1" dirty="0">
                <a:solidFill>
                  <a:schemeClr val="tx2"/>
                </a:solidFill>
              </a:rPr>
              <a:t>“A mandatory annual training program on the operating organization's compliance and ethics program that meets the requirements set forth in § 483.95(f).”</a:t>
            </a:r>
          </a:p>
          <a:p>
            <a:pPr marL="0" lvl="0" indent="0">
              <a:buNone/>
            </a:pPr>
            <a:endParaRPr lang="en-US" sz="2800" dirty="0">
              <a:solidFill>
                <a:schemeClr val="tx2"/>
              </a:solidFill>
            </a:endParaRPr>
          </a:p>
          <a:p>
            <a:pPr marL="514350" lvl="0" indent="-514350">
              <a:buFont typeface="+mj-lt"/>
              <a:buAutoNum type="arabicPeriod"/>
            </a:pPr>
            <a:endParaRPr lang="en-US" sz="2800" dirty="0">
              <a:solidFill>
                <a:schemeClr val="tx2"/>
              </a:solidFill>
            </a:endParaRPr>
          </a:p>
          <a:p>
            <a:endParaRPr lang="en-US" dirty="0"/>
          </a:p>
        </p:txBody>
      </p:sp>
    </p:spTree>
    <p:extLst>
      <p:ext uri="{BB962C8B-B14F-4D97-AF65-F5344CB8AC3E}">
        <p14:creationId xmlns:p14="http://schemas.microsoft.com/office/powerpoint/2010/main" val="1331740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C5F6-5114-4E45-BAB2-0050784E5387}"/>
              </a:ext>
            </a:extLst>
          </p:cNvPr>
          <p:cNvSpPr>
            <a:spLocks noGrp="1"/>
          </p:cNvSpPr>
          <p:nvPr>
            <p:ph type="title"/>
          </p:nvPr>
        </p:nvSpPr>
        <p:spPr/>
        <p:txBody>
          <a:bodyPr>
            <a:normAutofit/>
          </a:bodyPr>
          <a:lstStyle/>
          <a:p>
            <a:r>
              <a:rPr lang="en-US" sz="3600" dirty="0"/>
              <a:t>Oig: training</a:t>
            </a:r>
          </a:p>
        </p:txBody>
      </p:sp>
      <p:sp>
        <p:nvSpPr>
          <p:cNvPr id="4" name="Content Placeholder 3">
            <a:extLst>
              <a:ext uri="{FF2B5EF4-FFF2-40B4-BE49-F238E27FC236}">
                <a16:creationId xmlns:a16="http://schemas.microsoft.com/office/drawing/2014/main" id="{85B1E3B1-5531-4A94-B691-0889360CCF7F}"/>
              </a:ext>
            </a:extLst>
          </p:cNvPr>
          <p:cNvSpPr>
            <a:spLocks noGrp="1"/>
          </p:cNvSpPr>
          <p:nvPr>
            <p:ph idx="1"/>
          </p:nvPr>
        </p:nvSpPr>
        <p:spPr>
          <a:xfrm>
            <a:off x="1251678" y="1632204"/>
            <a:ext cx="10178322" cy="4180767"/>
          </a:xfrm>
        </p:spPr>
        <p:txBody>
          <a:bodyPr>
            <a:normAutofit/>
          </a:bodyPr>
          <a:lstStyle/>
          <a:p>
            <a:pPr>
              <a:lnSpc>
                <a:spcPct val="100000"/>
              </a:lnSpc>
              <a:spcBef>
                <a:spcPts val="0"/>
              </a:spcBef>
              <a:buClrTx/>
              <a:defRPr/>
            </a:pPr>
            <a:r>
              <a:rPr lang="en-US" sz="2800" b="1" dirty="0">
                <a:solidFill>
                  <a:schemeClr val="tx2"/>
                </a:solidFill>
              </a:rPr>
              <a:t>The OIG recommends that ALL nursing homes have annual compliance training, regardless of size.</a:t>
            </a:r>
          </a:p>
          <a:p>
            <a:pPr>
              <a:lnSpc>
                <a:spcPct val="100000"/>
              </a:lnSpc>
              <a:spcBef>
                <a:spcPts val="0"/>
              </a:spcBef>
              <a:buClrTx/>
              <a:defRPr/>
            </a:pPr>
            <a:r>
              <a:rPr lang="en-US" sz="2800" b="1" dirty="0">
                <a:solidFill>
                  <a:schemeClr val="tx2"/>
                </a:solidFill>
              </a:rPr>
              <a:t>New hires also need compliance training.</a:t>
            </a:r>
          </a:p>
          <a:p>
            <a:pPr>
              <a:lnSpc>
                <a:spcPct val="100000"/>
              </a:lnSpc>
              <a:spcBef>
                <a:spcPts val="0"/>
              </a:spcBef>
              <a:buClrTx/>
              <a:defRPr/>
            </a:pPr>
            <a:r>
              <a:rPr lang="en-US" sz="2800" b="1" dirty="0">
                <a:solidFill>
                  <a:schemeClr val="tx2"/>
                </a:solidFill>
              </a:rPr>
              <a:t>Training should address the compliance program, plus risk area training targeted to employees and contractors as relevant</a:t>
            </a:r>
          </a:p>
          <a:p>
            <a:pPr>
              <a:lnSpc>
                <a:spcPct val="100000"/>
              </a:lnSpc>
              <a:spcBef>
                <a:spcPts val="0"/>
              </a:spcBef>
              <a:buClrTx/>
              <a:defRPr/>
            </a:pPr>
            <a:r>
              <a:rPr lang="en-US" sz="2800" b="1" dirty="0">
                <a:solidFill>
                  <a:schemeClr val="tx2"/>
                </a:solidFill>
              </a:rPr>
              <a:t>Training can include training programs, and disseminating information</a:t>
            </a:r>
          </a:p>
          <a:p>
            <a:pPr>
              <a:lnSpc>
                <a:spcPct val="100000"/>
              </a:lnSpc>
              <a:spcBef>
                <a:spcPts val="0"/>
              </a:spcBef>
              <a:buClrTx/>
              <a:defRPr/>
            </a:pPr>
            <a:r>
              <a:rPr lang="en-US" sz="2800" b="1" dirty="0">
                <a:solidFill>
                  <a:schemeClr val="tx2"/>
                </a:solidFill>
              </a:rPr>
              <a:t>Failure to participate in training should result in disciplinary action; training attendance should be part of annual evaluations</a:t>
            </a:r>
          </a:p>
          <a:p>
            <a:pPr marL="0" lvl="0" indent="0">
              <a:buNone/>
            </a:pPr>
            <a:endParaRPr lang="en-US" sz="2800" dirty="0">
              <a:solidFill>
                <a:schemeClr val="tx2"/>
              </a:solidFill>
            </a:endParaRPr>
          </a:p>
          <a:p>
            <a:pPr marL="514350" lvl="0" indent="-514350">
              <a:buFont typeface="+mj-lt"/>
              <a:buAutoNum type="arabicPeriod"/>
            </a:pPr>
            <a:endParaRPr lang="en-US" sz="2800" dirty="0">
              <a:solidFill>
                <a:schemeClr val="tx2"/>
              </a:solidFill>
            </a:endParaRPr>
          </a:p>
          <a:p>
            <a:endParaRPr lang="en-US" dirty="0"/>
          </a:p>
        </p:txBody>
      </p:sp>
    </p:spTree>
    <p:extLst>
      <p:ext uri="{BB962C8B-B14F-4D97-AF65-F5344CB8AC3E}">
        <p14:creationId xmlns:p14="http://schemas.microsoft.com/office/powerpoint/2010/main" val="1263241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7226-C499-4E26-86BD-0BE95EBA9A43}"/>
              </a:ext>
            </a:extLst>
          </p:cNvPr>
          <p:cNvSpPr>
            <a:spLocks noGrp="1"/>
          </p:cNvSpPr>
          <p:nvPr>
            <p:ph type="title"/>
          </p:nvPr>
        </p:nvSpPr>
        <p:spPr/>
        <p:txBody>
          <a:bodyPr>
            <a:normAutofit/>
          </a:bodyPr>
          <a:lstStyle/>
          <a:p>
            <a:r>
              <a:rPr lang="en-US" sz="3600" dirty="0"/>
              <a:t>Practically speaking: training</a:t>
            </a:r>
          </a:p>
        </p:txBody>
      </p:sp>
      <p:sp>
        <p:nvSpPr>
          <p:cNvPr id="3" name="Content Placeholder 2">
            <a:extLst>
              <a:ext uri="{FF2B5EF4-FFF2-40B4-BE49-F238E27FC236}">
                <a16:creationId xmlns:a16="http://schemas.microsoft.com/office/drawing/2014/main" id="{BD58E84E-5424-4D66-B1FE-106B1F77B948}"/>
              </a:ext>
            </a:extLst>
          </p:cNvPr>
          <p:cNvSpPr>
            <a:spLocks noGrp="1"/>
          </p:cNvSpPr>
          <p:nvPr>
            <p:ph idx="1"/>
          </p:nvPr>
        </p:nvSpPr>
        <p:spPr>
          <a:xfrm>
            <a:off x="1251678" y="1238491"/>
            <a:ext cx="10178322" cy="5237123"/>
          </a:xfrm>
        </p:spPr>
        <p:txBody>
          <a:bodyPr>
            <a:normAutofit/>
          </a:bodyPr>
          <a:lstStyle/>
          <a:p>
            <a:r>
              <a:rPr lang="en-US" sz="2800" b="1" dirty="0">
                <a:solidFill>
                  <a:schemeClr val="tx2"/>
                </a:solidFill>
              </a:rPr>
              <a:t>Train employees, board members, and relevant contractors, volunteers and students on compliance at hire and annually.</a:t>
            </a:r>
          </a:p>
          <a:p>
            <a:r>
              <a:rPr lang="en-US" sz="2800" b="1" dirty="0">
                <a:solidFill>
                  <a:schemeClr val="tx2"/>
                </a:solidFill>
              </a:rPr>
              <a:t>Provide additional compliance risk area training to employees, contractors, volunteers and students as appropriate.</a:t>
            </a:r>
          </a:p>
          <a:p>
            <a:pPr lvl="1"/>
            <a:r>
              <a:rPr lang="en-US" sz="2800" b="1" dirty="0">
                <a:solidFill>
                  <a:schemeClr val="tx2"/>
                </a:solidFill>
              </a:rPr>
              <a:t>Example: review the Employee and Contractor Screening Policy with HR. Document that you did this.</a:t>
            </a:r>
          </a:p>
          <a:p>
            <a:r>
              <a:rPr lang="en-US" sz="2800" b="1" dirty="0">
                <a:solidFill>
                  <a:schemeClr val="tx2"/>
                </a:solidFill>
              </a:rPr>
              <a:t>Keep the message going with reminders throughout the year, and Compliance Week.</a:t>
            </a:r>
          </a:p>
          <a:p>
            <a:endParaRPr lang="en-US" sz="2400" b="1" dirty="0"/>
          </a:p>
          <a:p>
            <a:pPr marL="0" indent="0">
              <a:buNone/>
            </a:pPr>
            <a:endParaRPr lang="en-US" dirty="0"/>
          </a:p>
        </p:txBody>
      </p:sp>
    </p:spTree>
    <p:extLst>
      <p:ext uri="{BB962C8B-B14F-4D97-AF65-F5344CB8AC3E}">
        <p14:creationId xmlns:p14="http://schemas.microsoft.com/office/powerpoint/2010/main" val="1636531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136525"/>
            <a:ext cx="10178322" cy="1492132"/>
          </a:xfrm>
        </p:spPr>
        <p:txBody>
          <a:bodyPr>
            <a:normAutofit/>
          </a:bodyPr>
          <a:lstStyle/>
          <a:p>
            <a:r>
              <a:rPr lang="en-US" sz="3600" dirty="0"/>
              <a:t>Crunch your numbers: surveys</a:t>
            </a:r>
          </a:p>
        </p:txBody>
      </p:sp>
      <p:sp>
        <p:nvSpPr>
          <p:cNvPr id="5" name="Slide Number Placeholder 4">
            <a:extLst>
              <a:ext uri="{FF2B5EF4-FFF2-40B4-BE49-F238E27FC236}">
                <a16:creationId xmlns:a16="http://schemas.microsoft.com/office/drawing/2014/main" id="{15C667F6-9CFC-4826-99D4-F42ACC592876}"/>
              </a:ext>
            </a:extLst>
          </p:cNvPr>
          <p:cNvSpPr>
            <a:spLocks noGrp="1"/>
          </p:cNvSpPr>
          <p:nvPr>
            <p:ph type="sldNum" sz="quarter" idx="12"/>
          </p:nvPr>
        </p:nvSpPr>
        <p:spPr/>
        <p:txBody>
          <a:bodyPr/>
          <a:lstStyle/>
          <a:p>
            <a:fld id="{71766878-3199-4EAB-94E7-2D6D11070E14}" type="slidenum">
              <a:rPr lang="en-US" smtClean="0"/>
              <a:t>34</a:t>
            </a:fld>
            <a:endParaRPr lang="en-US" dirty="0"/>
          </a:p>
        </p:txBody>
      </p:sp>
      <p:sp>
        <p:nvSpPr>
          <p:cNvPr id="6" name="Content Placeholder 5">
            <a:extLst>
              <a:ext uri="{FF2B5EF4-FFF2-40B4-BE49-F238E27FC236}">
                <a16:creationId xmlns:a16="http://schemas.microsoft.com/office/drawing/2014/main" id="{1E6BB8E4-A2FE-4DCD-BE09-140A7C6A2E11}"/>
              </a:ext>
            </a:extLst>
          </p:cNvPr>
          <p:cNvSpPr>
            <a:spLocks noGrp="1"/>
          </p:cNvSpPr>
          <p:nvPr>
            <p:ph idx="1"/>
          </p:nvPr>
        </p:nvSpPr>
        <p:spPr>
          <a:xfrm>
            <a:off x="1251678" y="1318593"/>
            <a:ext cx="10178322" cy="4194311"/>
          </a:xfrm>
        </p:spPr>
        <p:txBody>
          <a:bodyPr>
            <a:normAutofit lnSpcReduction="10000"/>
          </a:bodyPr>
          <a:lstStyle/>
          <a:p>
            <a:r>
              <a:rPr lang="en-US" sz="2400" b="1" dirty="0">
                <a:solidFill>
                  <a:schemeClr val="tx2"/>
                </a:solidFill>
              </a:rPr>
              <a:t>Questions about the compliance training program</a:t>
            </a:r>
          </a:p>
          <a:p>
            <a:pPr lvl="1"/>
            <a:r>
              <a:rPr lang="en-US" sz="2200" b="1" dirty="0">
                <a:solidFill>
                  <a:schemeClr val="tx2"/>
                </a:solidFill>
              </a:rPr>
              <a:t>Did annual compliance training tell you what you need to know to do your job?</a:t>
            </a:r>
          </a:p>
          <a:p>
            <a:pPr lvl="1"/>
            <a:r>
              <a:rPr lang="en-US" sz="2200" b="1" dirty="0">
                <a:solidFill>
                  <a:schemeClr val="tx2"/>
                </a:solidFill>
              </a:rPr>
              <a:t>How could annual compliance training be better?</a:t>
            </a:r>
          </a:p>
          <a:p>
            <a:r>
              <a:rPr lang="en-US" sz="2400" b="1" dirty="0">
                <a:solidFill>
                  <a:schemeClr val="tx2"/>
                </a:solidFill>
              </a:rPr>
              <a:t>Questions that evaluate the effectiveness of your training efforts</a:t>
            </a:r>
          </a:p>
          <a:p>
            <a:pPr lvl="1"/>
            <a:r>
              <a:rPr lang="en-US" sz="2200" b="1" dirty="0">
                <a:solidFill>
                  <a:schemeClr val="tx2"/>
                </a:solidFill>
              </a:rPr>
              <a:t>Do you know how to report non-compliance?</a:t>
            </a:r>
          </a:p>
          <a:p>
            <a:pPr lvl="1"/>
            <a:r>
              <a:rPr lang="en-US" sz="2200" b="1" dirty="0">
                <a:solidFill>
                  <a:schemeClr val="tx2"/>
                </a:solidFill>
              </a:rPr>
              <a:t>Do you know the name of the Compliance Officer?</a:t>
            </a:r>
          </a:p>
          <a:p>
            <a:r>
              <a:rPr lang="en-US" sz="2400" b="1" dirty="0">
                <a:solidFill>
                  <a:schemeClr val="tx2"/>
                </a:solidFill>
              </a:rPr>
              <a:t>Questions to measure training comprehension</a:t>
            </a:r>
          </a:p>
          <a:p>
            <a:pPr lvl="1"/>
            <a:r>
              <a:rPr lang="en-US" sz="2200" b="1" dirty="0">
                <a:solidFill>
                  <a:schemeClr val="tx2"/>
                </a:solidFill>
              </a:rPr>
              <a:t>Where can I find a copy of the Code of Conduct?</a:t>
            </a:r>
          </a:p>
          <a:p>
            <a:pPr lvl="1"/>
            <a:r>
              <a:rPr lang="en-US" sz="2200" b="1" dirty="0">
                <a:solidFill>
                  <a:schemeClr val="tx2"/>
                </a:solidFill>
              </a:rPr>
              <a:t>Which of the following are PHI?</a:t>
            </a:r>
          </a:p>
        </p:txBody>
      </p:sp>
    </p:spTree>
    <p:extLst>
      <p:ext uri="{BB962C8B-B14F-4D97-AF65-F5344CB8AC3E}">
        <p14:creationId xmlns:p14="http://schemas.microsoft.com/office/powerpoint/2010/main" val="1184602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37B28-E6CC-4AA8-90B3-0E75D2DBB4C9}"/>
              </a:ext>
            </a:extLst>
          </p:cNvPr>
          <p:cNvSpPr>
            <a:spLocks noGrp="1"/>
          </p:cNvSpPr>
          <p:nvPr>
            <p:ph type="title"/>
          </p:nvPr>
        </p:nvSpPr>
        <p:spPr/>
        <p:txBody>
          <a:bodyPr>
            <a:normAutofit/>
          </a:bodyPr>
          <a:lstStyle/>
          <a:p>
            <a:r>
              <a:rPr lang="en-US" sz="3600" dirty="0"/>
              <a:t>training: What you need</a:t>
            </a:r>
          </a:p>
        </p:txBody>
      </p:sp>
      <p:sp>
        <p:nvSpPr>
          <p:cNvPr id="3" name="Content Placeholder 2">
            <a:extLst>
              <a:ext uri="{FF2B5EF4-FFF2-40B4-BE49-F238E27FC236}">
                <a16:creationId xmlns:a16="http://schemas.microsoft.com/office/drawing/2014/main" id="{05D20046-DCAA-48A5-9B10-9BA7DB792F22}"/>
              </a:ext>
            </a:extLst>
          </p:cNvPr>
          <p:cNvSpPr>
            <a:spLocks noGrp="1"/>
          </p:cNvSpPr>
          <p:nvPr>
            <p:ph idx="1"/>
          </p:nvPr>
        </p:nvSpPr>
        <p:spPr>
          <a:xfrm>
            <a:off x="1351886" y="1285279"/>
            <a:ext cx="10178322" cy="5190336"/>
          </a:xfrm>
        </p:spPr>
        <p:txBody>
          <a:bodyPr>
            <a:normAutofit lnSpcReduction="10000"/>
          </a:bodyPr>
          <a:lstStyle/>
          <a:p>
            <a:r>
              <a:rPr lang="en-US" sz="2400" b="1" dirty="0">
                <a:solidFill>
                  <a:schemeClr val="tx2"/>
                </a:solidFill>
              </a:rPr>
              <a:t>Info for your organization on relevant COVID-19 updates</a:t>
            </a:r>
          </a:p>
          <a:p>
            <a:r>
              <a:rPr lang="en-US" sz="2400" b="1" dirty="0">
                <a:solidFill>
                  <a:schemeClr val="tx2"/>
                </a:solidFill>
              </a:rPr>
              <a:t>Monthly compliance newsletter or other information for your managers and Board</a:t>
            </a:r>
          </a:p>
          <a:p>
            <a:r>
              <a:rPr lang="en-US" sz="2400" b="1" dirty="0">
                <a:solidFill>
                  <a:schemeClr val="tx2"/>
                </a:solidFill>
              </a:rPr>
              <a:t>Annual compliance training for employees, contractors, your board, volunteers, and students</a:t>
            </a:r>
          </a:p>
          <a:p>
            <a:r>
              <a:rPr lang="en-US" sz="2400" b="1" dirty="0">
                <a:solidFill>
                  <a:schemeClr val="tx2"/>
                </a:solidFill>
              </a:rPr>
              <a:t>Compliance </a:t>
            </a:r>
            <a:r>
              <a:rPr lang="en-US" sz="2400" b="1">
                <a:solidFill>
                  <a:schemeClr val="tx2"/>
                </a:solidFill>
              </a:rPr>
              <a:t>tip sheets</a:t>
            </a:r>
            <a:endParaRPr lang="en-US" sz="2400" b="1" dirty="0">
              <a:solidFill>
                <a:schemeClr val="tx2"/>
              </a:solidFill>
            </a:endParaRPr>
          </a:p>
          <a:p>
            <a:r>
              <a:rPr lang="en-US" sz="2400" b="1" dirty="0">
                <a:solidFill>
                  <a:schemeClr val="tx2"/>
                </a:solidFill>
              </a:rPr>
              <a:t>Compliance Education and Training Policy</a:t>
            </a:r>
          </a:p>
          <a:p>
            <a:r>
              <a:rPr lang="en-US" sz="2400" b="1" dirty="0">
                <a:solidFill>
                  <a:schemeClr val="tx2"/>
                </a:solidFill>
              </a:rPr>
              <a:t>Compliance Training Quiz</a:t>
            </a:r>
          </a:p>
          <a:p>
            <a:r>
              <a:rPr lang="en-US" sz="2400" b="1" dirty="0">
                <a:solidFill>
                  <a:schemeClr val="tx2"/>
                </a:solidFill>
              </a:rPr>
              <a:t>Employee Compliance Survey</a:t>
            </a:r>
          </a:p>
          <a:p>
            <a:r>
              <a:rPr lang="en-US" sz="2400" b="1" dirty="0">
                <a:solidFill>
                  <a:schemeClr val="tx2"/>
                </a:solidFill>
              </a:rPr>
              <a:t>Compliance Week</a:t>
            </a:r>
          </a:p>
          <a:p>
            <a:r>
              <a:rPr lang="en-US" sz="2400" b="1" dirty="0">
                <a:solidFill>
                  <a:schemeClr val="tx2"/>
                </a:solidFill>
              </a:rPr>
              <a:t>Materials to keep compliance current: videos, flyers, flashcards, etc.</a:t>
            </a:r>
          </a:p>
        </p:txBody>
      </p:sp>
      <p:sp>
        <p:nvSpPr>
          <p:cNvPr id="4" name="Slide Number Placeholder 3">
            <a:extLst>
              <a:ext uri="{FF2B5EF4-FFF2-40B4-BE49-F238E27FC236}">
                <a16:creationId xmlns:a16="http://schemas.microsoft.com/office/drawing/2014/main" id="{1863D59E-E65E-47D1-BA03-C90BB05AF98A}"/>
              </a:ext>
            </a:extLst>
          </p:cNvPr>
          <p:cNvSpPr>
            <a:spLocks noGrp="1"/>
          </p:cNvSpPr>
          <p:nvPr>
            <p:ph type="sldNum" sz="quarter" idx="12"/>
          </p:nvPr>
        </p:nvSpPr>
        <p:spPr/>
        <p:txBody>
          <a:bodyPr/>
          <a:lstStyle/>
          <a:p>
            <a:fld id="{71766878-3199-4EAB-94E7-2D6D11070E14}" type="slidenum">
              <a:rPr lang="en-US" smtClean="0"/>
              <a:t>35</a:t>
            </a:fld>
            <a:endParaRPr lang="en-US" dirty="0"/>
          </a:p>
        </p:txBody>
      </p:sp>
    </p:spTree>
    <p:extLst>
      <p:ext uri="{BB962C8B-B14F-4D97-AF65-F5344CB8AC3E}">
        <p14:creationId xmlns:p14="http://schemas.microsoft.com/office/powerpoint/2010/main" val="1437273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900B8E-13A8-4E1E-8B55-A33A9E3E1261}"/>
              </a:ext>
            </a:extLst>
          </p:cNvPr>
          <p:cNvPicPr>
            <a:picLocks noChangeAspect="1"/>
          </p:cNvPicPr>
          <p:nvPr/>
        </p:nvPicPr>
        <p:blipFill>
          <a:blip r:embed="rId3"/>
          <a:stretch>
            <a:fillRect/>
          </a:stretch>
        </p:blipFill>
        <p:spPr>
          <a:xfrm>
            <a:off x="2667000" y="0"/>
            <a:ext cx="6858000" cy="6858000"/>
          </a:xfrm>
          <a:prstGeom prst="rect">
            <a:avLst/>
          </a:prstGeom>
        </p:spPr>
      </p:pic>
      <p:sp>
        <p:nvSpPr>
          <p:cNvPr id="4" name="Slide Number Placeholder 3">
            <a:extLst>
              <a:ext uri="{FF2B5EF4-FFF2-40B4-BE49-F238E27FC236}">
                <a16:creationId xmlns:a16="http://schemas.microsoft.com/office/drawing/2014/main" id="{A473C0E9-0CC6-45A1-95FE-A88684281EA8}"/>
              </a:ext>
            </a:extLst>
          </p:cNvPr>
          <p:cNvSpPr>
            <a:spLocks noGrp="1"/>
          </p:cNvSpPr>
          <p:nvPr>
            <p:ph type="sldNum" sz="quarter" idx="12"/>
          </p:nvPr>
        </p:nvSpPr>
        <p:spPr/>
        <p:txBody>
          <a:bodyPr/>
          <a:lstStyle/>
          <a:p>
            <a:fld id="{71766878-3199-4EAB-94E7-2D6D11070E14}" type="slidenum">
              <a:rPr lang="en-US" smtClean="0"/>
              <a:t>36</a:t>
            </a:fld>
            <a:endParaRPr lang="en-US" dirty="0"/>
          </a:p>
        </p:txBody>
      </p:sp>
    </p:spTree>
    <p:extLst>
      <p:ext uri="{BB962C8B-B14F-4D97-AF65-F5344CB8AC3E}">
        <p14:creationId xmlns:p14="http://schemas.microsoft.com/office/powerpoint/2010/main" val="551576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5252B-8C2E-411D-94B8-D621B687F9A7}"/>
              </a:ext>
            </a:extLst>
          </p:cNvPr>
          <p:cNvSpPr>
            <a:spLocks noGrp="1"/>
          </p:cNvSpPr>
          <p:nvPr>
            <p:ph type="title"/>
          </p:nvPr>
        </p:nvSpPr>
        <p:spPr/>
        <p:txBody>
          <a:bodyPr>
            <a:normAutofit/>
          </a:bodyPr>
          <a:lstStyle/>
          <a:p>
            <a:r>
              <a:rPr lang="en-US" sz="3600" dirty="0"/>
              <a:t>MPA discounts</a:t>
            </a:r>
          </a:p>
        </p:txBody>
      </p:sp>
      <p:sp>
        <p:nvSpPr>
          <p:cNvPr id="3" name="Content Placeholder 2">
            <a:extLst>
              <a:ext uri="{FF2B5EF4-FFF2-40B4-BE49-F238E27FC236}">
                <a16:creationId xmlns:a16="http://schemas.microsoft.com/office/drawing/2014/main" id="{DB946DC2-4AE7-47DB-8D30-97907700ADFE}"/>
              </a:ext>
            </a:extLst>
          </p:cNvPr>
          <p:cNvSpPr>
            <a:spLocks noGrp="1"/>
          </p:cNvSpPr>
          <p:nvPr>
            <p:ph idx="1"/>
          </p:nvPr>
        </p:nvSpPr>
        <p:spPr>
          <a:xfrm>
            <a:off x="1251678" y="1426463"/>
            <a:ext cx="9217539" cy="5295012"/>
          </a:xfrm>
        </p:spPr>
        <p:txBody>
          <a:bodyPr>
            <a:normAutofit fontScale="85000" lnSpcReduction="20000"/>
          </a:bodyPr>
          <a:lstStyle/>
          <a:p>
            <a:pPr marL="0" indent="0">
              <a:buNone/>
            </a:pPr>
            <a:endParaRPr lang="en-US" b="1" dirty="0">
              <a:solidFill>
                <a:schemeClr val="tx2"/>
              </a:solidFill>
            </a:endParaRPr>
          </a:p>
          <a:p>
            <a:r>
              <a:rPr lang="en-US" sz="3100" b="1" dirty="0">
                <a:solidFill>
                  <a:schemeClr val="tx2"/>
                </a:solidFill>
              </a:rPr>
              <a:t>All digital download </a:t>
            </a:r>
            <a:r>
              <a:rPr lang="en-US" sz="3100" b="1" dirty="0">
                <a:solidFill>
                  <a:srgbClr val="0070C0"/>
                </a:solidFill>
                <a:hlinkClick r:id="rId3">
                  <a:extLst>
                    <a:ext uri="{A12FA001-AC4F-418D-AE19-62706E023703}">
                      <ahyp:hlinkClr xmlns:ahyp="http://schemas.microsoft.com/office/drawing/2018/hyperlinkcolor" val="tx"/>
                    </a:ext>
                  </a:extLst>
                </a:hlinkClick>
              </a:rPr>
              <a:t>HIPAA Tool Kits</a:t>
            </a:r>
            <a:r>
              <a:rPr lang="en-US" sz="3100" b="1" dirty="0">
                <a:solidFill>
                  <a:srgbClr val="0070C0"/>
                </a:solidFill>
              </a:rPr>
              <a:t> </a:t>
            </a:r>
            <a:r>
              <a:rPr lang="en-US" sz="3100" b="1" dirty="0">
                <a:solidFill>
                  <a:schemeClr val="tx2"/>
                </a:solidFill>
              </a:rPr>
              <a:t>are 50% off until June.</a:t>
            </a:r>
          </a:p>
          <a:p>
            <a:r>
              <a:rPr lang="en-US" sz="3100" b="1" dirty="0">
                <a:solidFill>
                  <a:schemeClr val="tx2"/>
                </a:solidFill>
              </a:rPr>
              <a:t>Compliance program annual reviews </a:t>
            </a:r>
            <a:r>
              <a:rPr lang="en-US" sz="3100" b="1">
                <a:solidFill>
                  <a:schemeClr val="tx2"/>
                </a:solidFill>
              </a:rPr>
              <a:t>are 25% </a:t>
            </a:r>
            <a:r>
              <a:rPr lang="en-US" sz="3100" b="1" dirty="0">
                <a:solidFill>
                  <a:schemeClr val="tx2"/>
                </a:solidFill>
              </a:rPr>
              <a:t>off until June (call or </a:t>
            </a:r>
            <a:r>
              <a:rPr lang="en-US" sz="3100" b="1" dirty="0">
                <a:solidFill>
                  <a:srgbClr val="0070C0"/>
                </a:solidFill>
                <a:hlinkClick r:id="rId4">
                  <a:extLst>
                    <a:ext uri="{A12FA001-AC4F-418D-AE19-62706E023703}">
                      <ahyp:hlinkClr xmlns:ahyp="http://schemas.microsoft.com/office/drawing/2018/hyperlinkcolor" val="tx"/>
                    </a:ext>
                  </a:extLst>
                </a:hlinkClick>
              </a:rPr>
              <a:t>email Margaret</a:t>
            </a:r>
            <a:r>
              <a:rPr lang="en-US" sz="3100" b="1" dirty="0">
                <a:solidFill>
                  <a:srgbClr val="0070C0"/>
                </a:solidFill>
              </a:rPr>
              <a:t> </a:t>
            </a:r>
            <a:r>
              <a:rPr lang="en-US" sz="3100" b="1" dirty="0">
                <a:solidFill>
                  <a:schemeClr val="tx2"/>
                </a:solidFill>
              </a:rPr>
              <a:t>for info)</a:t>
            </a:r>
          </a:p>
          <a:p>
            <a:r>
              <a:rPr lang="en-US" sz="3100" b="1" dirty="0">
                <a:solidFill>
                  <a:schemeClr val="tx2"/>
                </a:solidFill>
              </a:rPr>
              <a:t>Our </a:t>
            </a:r>
            <a:r>
              <a:rPr lang="en-US" sz="3100" b="1" dirty="0">
                <a:solidFill>
                  <a:srgbClr val="0070C0"/>
                </a:solidFill>
                <a:hlinkClick r:id="rId5">
                  <a:extLst>
                    <a:ext uri="{A12FA001-AC4F-418D-AE19-62706E023703}">
                      <ahyp:hlinkClr xmlns:ahyp="http://schemas.microsoft.com/office/drawing/2018/hyperlinkcolor" val="tx"/>
                    </a:ext>
                  </a:extLst>
                </a:hlinkClick>
              </a:rPr>
              <a:t>HIPAA &amp; COVID-19 Toolkit</a:t>
            </a:r>
            <a:r>
              <a:rPr lang="en-US" sz="3100" b="1" dirty="0">
                <a:solidFill>
                  <a:srgbClr val="0070C0"/>
                </a:solidFill>
              </a:rPr>
              <a:t> </a:t>
            </a:r>
            <a:r>
              <a:rPr lang="en-US" sz="3100" b="1" dirty="0">
                <a:solidFill>
                  <a:schemeClr val="tx2"/>
                </a:solidFill>
              </a:rPr>
              <a:t>is available at the discounted price of $95.</a:t>
            </a:r>
          </a:p>
          <a:p>
            <a:r>
              <a:rPr lang="en-US" sz="3100" b="1" dirty="0">
                <a:solidFill>
                  <a:schemeClr val="tx2"/>
                </a:solidFill>
              </a:rPr>
              <a:t>MPA will continue putting out HIPAA announcements, news, and tips on </a:t>
            </a:r>
            <a:r>
              <a:rPr lang="en-US" sz="3100" b="1" dirty="0">
                <a:solidFill>
                  <a:srgbClr val="0070C0"/>
                </a:solidFill>
                <a:hlinkClick r:id="rId6">
                  <a:extLst>
                    <a:ext uri="{A12FA001-AC4F-418D-AE19-62706E023703}">
                      <ahyp:hlinkClr xmlns:ahyp="http://schemas.microsoft.com/office/drawing/2018/hyperlinkcolor" val="tx"/>
                    </a:ext>
                  </a:extLst>
                </a:hlinkClick>
              </a:rPr>
              <a:t>the blog</a:t>
            </a:r>
            <a:r>
              <a:rPr lang="en-US" sz="3100" b="1" dirty="0">
                <a:solidFill>
                  <a:schemeClr val="tx2"/>
                </a:solidFill>
              </a:rPr>
              <a:t>. </a:t>
            </a:r>
          </a:p>
          <a:p>
            <a:r>
              <a:rPr lang="en-US" sz="3100" b="1" dirty="0">
                <a:solidFill>
                  <a:schemeClr val="tx2"/>
                </a:solidFill>
              </a:rPr>
              <a:t>MPA has free compliance and HIPAA resources on its </a:t>
            </a:r>
            <a:r>
              <a:rPr lang="en-US" sz="3100" b="1" dirty="0">
                <a:solidFill>
                  <a:srgbClr val="0070C0"/>
                </a:solidFill>
                <a:hlinkClick r:id="rId7">
                  <a:extLst>
                    <a:ext uri="{A12FA001-AC4F-418D-AE19-62706E023703}">
                      <ahyp:hlinkClr xmlns:ahyp="http://schemas.microsoft.com/office/drawing/2018/hyperlinkcolor" val="tx"/>
                    </a:ext>
                  </a:extLst>
                </a:hlinkClick>
              </a:rPr>
              <a:t>Free Resources page.</a:t>
            </a:r>
            <a:r>
              <a:rPr lang="en-US" sz="3100" b="1" dirty="0">
                <a:solidFill>
                  <a:srgbClr val="0070C0"/>
                </a:solidFill>
              </a:rPr>
              <a:t>  </a:t>
            </a:r>
          </a:p>
          <a:p>
            <a:pPr marL="0" indent="0" algn="r">
              <a:buNone/>
            </a:pPr>
            <a:endParaRPr lang="en-US" sz="2800" b="1" dirty="0">
              <a:solidFill>
                <a:schemeClr val="tx2"/>
              </a:solidFill>
            </a:endParaRPr>
          </a:p>
          <a:p>
            <a:pPr marL="0" indent="0" algn="r">
              <a:buNone/>
            </a:pPr>
            <a:r>
              <a:rPr lang="en-US" sz="2800" b="1" dirty="0">
                <a:solidFill>
                  <a:schemeClr val="tx2"/>
                </a:solidFill>
              </a:rPr>
              <a:t> call or email me: 314.394.2222 x 24   </a:t>
            </a:r>
            <a:r>
              <a:rPr lang="en-US" sz="2800" b="1" dirty="0">
                <a:solidFill>
                  <a:schemeClr val="tx2"/>
                </a:solidFill>
                <a:hlinkClick r:id="rId4"/>
              </a:rPr>
              <a:t>mcs@healthcareperformance.com</a:t>
            </a:r>
            <a:r>
              <a:rPr lang="en-US" sz="2800" b="1" dirty="0">
                <a:solidFill>
                  <a:schemeClr val="tx2"/>
                </a:solidFill>
              </a:rPr>
              <a:t> </a:t>
            </a:r>
          </a:p>
        </p:txBody>
      </p:sp>
      <p:sp>
        <p:nvSpPr>
          <p:cNvPr id="5" name="Slide Number Placeholder 4">
            <a:extLst>
              <a:ext uri="{FF2B5EF4-FFF2-40B4-BE49-F238E27FC236}">
                <a16:creationId xmlns:a16="http://schemas.microsoft.com/office/drawing/2014/main" id="{396B8CD8-C67A-4FF8-A53F-7D5C4FB92812}"/>
              </a:ext>
            </a:extLst>
          </p:cNvPr>
          <p:cNvSpPr>
            <a:spLocks noGrp="1"/>
          </p:cNvSpPr>
          <p:nvPr>
            <p:ph type="sldNum" sz="quarter" idx="12"/>
          </p:nvPr>
        </p:nvSpPr>
        <p:spPr/>
        <p:txBody>
          <a:bodyPr/>
          <a:lstStyle/>
          <a:p>
            <a:fld id="{71766878-3199-4EAB-94E7-2D6D11070E14}" type="slidenum">
              <a:rPr lang="en-US" smtClean="0"/>
              <a:t>37</a:t>
            </a:fld>
            <a:endParaRPr lang="en-US" dirty="0"/>
          </a:p>
        </p:txBody>
      </p:sp>
    </p:spTree>
    <p:extLst>
      <p:ext uri="{BB962C8B-B14F-4D97-AF65-F5344CB8AC3E}">
        <p14:creationId xmlns:p14="http://schemas.microsoft.com/office/powerpoint/2010/main" val="2097122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0A0F-B9C9-41EB-9F97-48A32808B789}"/>
              </a:ext>
            </a:extLst>
          </p:cNvPr>
          <p:cNvSpPr>
            <a:spLocks noGrp="1"/>
          </p:cNvSpPr>
          <p:nvPr>
            <p:ph type="title"/>
          </p:nvPr>
        </p:nvSpPr>
        <p:spPr/>
        <p:txBody>
          <a:bodyPr>
            <a:normAutofit/>
          </a:bodyPr>
          <a:lstStyle/>
          <a:p>
            <a:r>
              <a:rPr lang="en-US" sz="3600" dirty="0"/>
              <a:t>Coming up…</a:t>
            </a:r>
          </a:p>
        </p:txBody>
      </p:sp>
      <p:sp>
        <p:nvSpPr>
          <p:cNvPr id="3" name="Content Placeholder 2">
            <a:extLst>
              <a:ext uri="{FF2B5EF4-FFF2-40B4-BE49-F238E27FC236}">
                <a16:creationId xmlns:a16="http://schemas.microsoft.com/office/drawing/2014/main" id="{917B86CC-E107-4E01-A6F1-E1F605E8C34D}"/>
              </a:ext>
            </a:extLst>
          </p:cNvPr>
          <p:cNvSpPr>
            <a:spLocks noGrp="1"/>
          </p:cNvSpPr>
          <p:nvPr>
            <p:ph idx="1"/>
          </p:nvPr>
        </p:nvSpPr>
        <p:spPr>
          <a:xfrm>
            <a:off x="6899564" y="1184595"/>
            <a:ext cx="4530436" cy="5195453"/>
          </a:xfrm>
        </p:spPr>
        <p:txBody>
          <a:bodyPr/>
          <a:lstStyle/>
          <a:p>
            <a:endParaRPr lang="en-US" dirty="0"/>
          </a:p>
          <a:p>
            <a:r>
              <a:rPr lang="en-US" b="1" dirty="0">
                <a:solidFill>
                  <a:schemeClr val="tx2"/>
                </a:solidFill>
              </a:rPr>
              <a:t>Responding to the pandemic comes first.</a:t>
            </a:r>
          </a:p>
          <a:p>
            <a:r>
              <a:rPr lang="en-US" b="1" dirty="0">
                <a:solidFill>
                  <a:schemeClr val="tx2"/>
                </a:solidFill>
              </a:rPr>
              <a:t>But during COVID-19 – and after this is over – compliance has a vital role to play.</a:t>
            </a:r>
          </a:p>
          <a:p>
            <a:r>
              <a:rPr lang="en-US" b="1" dirty="0">
                <a:solidFill>
                  <a:schemeClr val="tx2"/>
                </a:solidFill>
              </a:rPr>
              <a:t>Learn how to triage your role during this time.</a:t>
            </a:r>
          </a:p>
          <a:p>
            <a:r>
              <a:rPr lang="en-US" b="1" dirty="0">
                <a:solidFill>
                  <a:schemeClr val="tx2"/>
                </a:solidFill>
              </a:rPr>
              <a:t>Register:  </a:t>
            </a:r>
            <a:r>
              <a:rPr lang="en-US" b="1" dirty="0">
                <a:solidFill>
                  <a:schemeClr val="tx2"/>
                </a:solidFill>
                <a:hlinkClick r:id="rId3"/>
              </a:rPr>
              <a:t>https://zoom.us/webinar/register/WN_UPybjXDTQfGAFoCwmsRwXQ</a:t>
            </a:r>
            <a:r>
              <a:rPr lang="en-US" b="1" dirty="0">
                <a:solidFill>
                  <a:schemeClr val="tx2"/>
                </a:solidFill>
              </a:rPr>
              <a:t> </a:t>
            </a:r>
          </a:p>
        </p:txBody>
      </p:sp>
      <p:sp>
        <p:nvSpPr>
          <p:cNvPr id="6" name="Slide Number Placeholder 5">
            <a:extLst>
              <a:ext uri="{FF2B5EF4-FFF2-40B4-BE49-F238E27FC236}">
                <a16:creationId xmlns:a16="http://schemas.microsoft.com/office/drawing/2014/main" id="{F4760E76-BB70-45F9-8E76-C8AE6E639222}"/>
              </a:ext>
            </a:extLst>
          </p:cNvPr>
          <p:cNvSpPr>
            <a:spLocks noGrp="1"/>
          </p:cNvSpPr>
          <p:nvPr>
            <p:ph type="sldNum" sz="quarter" idx="12"/>
          </p:nvPr>
        </p:nvSpPr>
        <p:spPr/>
        <p:txBody>
          <a:bodyPr/>
          <a:lstStyle/>
          <a:p>
            <a:fld id="{71766878-3199-4EAB-94E7-2D6D11070E14}" type="slidenum">
              <a:rPr lang="en-US" smtClean="0"/>
              <a:t>38</a:t>
            </a:fld>
            <a:endParaRPr lang="en-US" dirty="0"/>
          </a:p>
        </p:txBody>
      </p:sp>
      <p:pic>
        <p:nvPicPr>
          <p:cNvPr id="8" name="Picture 7">
            <a:extLst>
              <a:ext uri="{FF2B5EF4-FFF2-40B4-BE49-F238E27FC236}">
                <a16:creationId xmlns:a16="http://schemas.microsoft.com/office/drawing/2014/main" id="{F612A28E-D983-4F23-B98F-EF6097C7C950}"/>
              </a:ext>
            </a:extLst>
          </p:cNvPr>
          <p:cNvPicPr>
            <a:picLocks noChangeAspect="1"/>
          </p:cNvPicPr>
          <p:nvPr/>
        </p:nvPicPr>
        <p:blipFill>
          <a:blip r:embed="rId4"/>
          <a:stretch>
            <a:fillRect/>
          </a:stretch>
        </p:blipFill>
        <p:spPr>
          <a:xfrm>
            <a:off x="1397042" y="1128451"/>
            <a:ext cx="5357158" cy="5005388"/>
          </a:xfrm>
          <a:prstGeom prst="rect">
            <a:avLst/>
          </a:prstGeom>
        </p:spPr>
      </p:pic>
    </p:spTree>
    <p:extLst>
      <p:ext uri="{BB962C8B-B14F-4D97-AF65-F5344CB8AC3E}">
        <p14:creationId xmlns:p14="http://schemas.microsoft.com/office/powerpoint/2010/main" val="3183507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0A0F-B9C9-41EB-9F97-48A32808B789}"/>
              </a:ext>
            </a:extLst>
          </p:cNvPr>
          <p:cNvSpPr>
            <a:spLocks noGrp="1"/>
          </p:cNvSpPr>
          <p:nvPr>
            <p:ph type="title"/>
          </p:nvPr>
        </p:nvSpPr>
        <p:spPr/>
        <p:txBody>
          <a:bodyPr>
            <a:normAutofit/>
          </a:bodyPr>
          <a:lstStyle/>
          <a:p>
            <a:r>
              <a:rPr lang="en-US" sz="3600" dirty="0"/>
              <a:t>Coming up…</a:t>
            </a:r>
          </a:p>
        </p:txBody>
      </p:sp>
      <p:sp>
        <p:nvSpPr>
          <p:cNvPr id="3" name="Content Placeholder 2">
            <a:extLst>
              <a:ext uri="{FF2B5EF4-FFF2-40B4-BE49-F238E27FC236}">
                <a16:creationId xmlns:a16="http://schemas.microsoft.com/office/drawing/2014/main" id="{917B86CC-E107-4E01-A6F1-E1F605E8C34D}"/>
              </a:ext>
            </a:extLst>
          </p:cNvPr>
          <p:cNvSpPr>
            <a:spLocks noGrp="1"/>
          </p:cNvSpPr>
          <p:nvPr>
            <p:ph idx="1"/>
          </p:nvPr>
        </p:nvSpPr>
        <p:spPr>
          <a:xfrm>
            <a:off x="6899564" y="1184595"/>
            <a:ext cx="4530436" cy="5195453"/>
          </a:xfrm>
        </p:spPr>
        <p:txBody>
          <a:bodyPr/>
          <a:lstStyle/>
          <a:p>
            <a:endParaRPr lang="en-US" dirty="0"/>
          </a:p>
          <a:p>
            <a:r>
              <a:rPr lang="en-US" b="1" dirty="0">
                <a:solidFill>
                  <a:schemeClr val="tx2"/>
                </a:solidFill>
              </a:rPr>
              <a:t>Get your burning compliance questions answered!</a:t>
            </a:r>
          </a:p>
          <a:p>
            <a:r>
              <a:rPr lang="en-US" b="1" dirty="0">
                <a:solidFill>
                  <a:schemeClr val="tx2"/>
                </a:solidFill>
              </a:rPr>
              <a:t>Submit questions in advance by emailing Margaret at </a:t>
            </a:r>
            <a:r>
              <a:rPr lang="en-US" b="1" dirty="0">
                <a:solidFill>
                  <a:schemeClr val="tx2"/>
                </a:solidFill>
                <a:hlinkClick r:id="rId3"/>
              </a:rPr>
              <a:t>mcs@healthcareperformance.com</a:t>
            </a:r>
            <a:r>
              <a:rPr lang="en-US" b="1" dirty="0">
                <a:solidFill>
                  <a:schemeClr val="tx2"/>
                </a:solidFill>
              </a:rPr>
              <a:t>, or using </a:t>
            </a:r>
            <a:r>
              <a:rPr lang="en-US" b="1" dirty="0">
                <a:solidFill>
                  <a:schemeClr val="tx2"/>
                </a:solidFill>
                <a:hlinkClick r:id="rId4"/>
              </a:rPr>
              <a:t>this anonymous survey</a:t>
            </a:r>
            <a:r>
              <a:rPr lang="en-US" b="1" dirty="0">
                <a:solidFill>
                  <a:schemeClr val="tx2"/>
                </a:solidFill>
              </a:rPr>
              <a:t>.</a:t>
            </a:r>
          </a:p>
          <a:p>
            <a:r>
              <a:rPr lang="en-US" b="1" dirty="0">
                <a:solidFill>
                  <a:schemeClr val="tx2"/>
                </a:solidFill>
              </a:rPr>
              <a:t>Register: </a:t>
            </a:r>
            <a:r>
              <a:rPr lang="en-US" b="1" dirty="0">
                <a:solidFill>
                  <a:schemeClr val="tx2"/>
                </a:solidFill>
                <a:hlinkClick r:id="rId5"/>
              </a:rPr>
              <a:t>https://zoom.us/webinar/register/WN_jeaWvHXUT1KbP4yqPMfI_Q</a:t>
            </a:r>
            <a:r>
              <a:rPr lang="en-US" b="1" dirty="0">
                <a:solidFill>
                  <a:schemeClr val="tx2"/>
                </a:solidFill>
              </a:rPr>
              <a:t> </a:t>
            </a:r>
          </a:p>
        </p:txBody>
      </p:sp>
      <p:sp>
        <p:nvSpPr>
          <p:cNvPr id="6" name="Slide Number Placeholder 5">
            <a:extLst>
              <a:ext uri="{FF2B5EF4-FFF2-40B4-BE49-F238E27FC236}">
                <a16:creationId xmlns:a16="http://schemas.microsoft.com/office/drawing/2014/main" id="{F4760E76-BB70-45F9-8E76-C8AE6E639222}"/>
              </a:ext>
            </a:extLst>
          </p:cNvPr>
          <p:cNvSpPr>
            <a:spLocks noGrp="1"/>
          </p:cNvSpPr>
          <p:nvPr>
            <p:ph type="sldNum" sz="quarter" idx="12"/>
          </p:nvPr>
        </p:nvSpPr>
        <p:spPr/>
        <p:txBody>
          <a:bodyPr/>
          <a:lstStyle/>
          <a:p>
            <a:fld id="{71766878-3199-4EAB-94E7-2D6D11070E14}" type="slidenum">
              <a:rPr lang="en-US" smtClean="0"/>
              <a:t>39</a:t>
            </a:fld>
            <a:endParaRPr lang="en-US" dirty="0"/>
          </a:p>
        </p:txBody>
      </p:sp>
      <p:pic>
        <p:nvPicPr>
          <p:cNvPr id="4" name="Picture 3">
            <a:extLst>
              <a:ext uri="{FF2B5EF4-FFF2-40B4-BE49-F238E27FC236}">
                <a16:creationId xmlns:a16="http://schemas.microsoft.com/office/drawing/2014/main" id="{D4320AD4-F2E2-4ABA-B9A6-A127F1B82141}"/>
              </a:ext>
            </a:extLst>
          </p:cNvPr>
          <p:cNvPicPr>
            <a:picLocks noChangeAspect="1"/>
          </p:cNvPicPr>
          <p:nvPr/>
        </p:nvPicPr>
        <p:blipFill>
          <a:blip r:embed="rId6"/>
          <a:stretch>
            <a:fillRect/>
          </a:stretch>
        </p:blipFill>
        <p:spPr>
          <a:xfrm>
            <a:off x="1357696" y="1128451"/>
            <a:ext cx="4844322" cy="4572244"/>
          </a:xfrm>
          <a:prstGeom prst="rect">
            <a:avLst/>
          </a:prstGeom>
        </p:spPr>
      </p:pic>
    </p:spTree>
    <p:extLst>
      <p:ext uri="{BB962C8B-B14F-4D97-AF65-F5344CB8AC3E}">
        <p14:creationId xmlns:p14="http://schemas.microsoft.com/office/powerpoint/2010/main" val="174056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5252B-8C2E-411D-94B8-D621B687F9A7}"/>
              </a:ext>
            </a:extLst>
          </p:cNvPr>
          <p:cNvSpPr>
            <a:spLocks noGrp="1"/>
          </p:cNvSpPr>
          <p:nvPr>
            <p:ph type="title"/>
          </p:nvPr>
        </p:nvSpPr>
        <p:spPr/>
        <p:txBody>
          <a:bodyPr>
            <a:normAutofit/>
          </a:bodyPr>
          <a:lstStyle/>
          <a:p>
            <a:r>
              <a:rPr lang="en-US" sz="3600" dirty="0"/>
              <a:t>MPA discounts</a:t>
            </a:r>
          </a:p>
        </p:txBody>
      </p:sp>
      <p:sp>
        <p:nvSpPr>
          <p:cNvPr id="3" name="Content Placeholder 2">
            <a:extLst>
              <a:ext uri="{FF2B5EF4-FFF2-40B4-BE49-F238E27FC236}">
                <a16:creationId xmlns:a16="http://schemas.microsoft.com/office/drawing/2014/main" id="{DB946DC2-4AE7-47DB-8D30-97907700ADFE}"/>
              </a:ext>
            </a:extLst>
          </p:cNvPr>
          <p:cNvSpPr>
            <a:spLocks noGrp="1"/>
          </p:cNvSpPr>
          <p:nvPr>
            <p:ph idx="1"/>
          </p:nvPr>
        </p:nvSpPr>
        <p:spPr>
          <a:xfrm>
            <a:off x="1251678" y="1426462"/>
            <a:ext cx="9217539" cy="5146615"/>
          </a:xfrm>
        </p:spPr>
        <p:txBody>
          <a:bodyPr>
            <a:normAutofit fontScale="70000" lnSpcReduction="20000"/>
          </a:bodyPr>
          <a:lstStyle/>
          <a:p>
            <a:pPr marL="0" indent="0">
              <a:buNone/>
            </a:pPr>
            <a:endParaRPr lang="en-US" b="1" dirty="0">
              <a:solidFill>
                <a:schemeClr val="tx2"/>
              </a:solidFill>
            </a:endParaRPr>
          </a:p>
          <a:p>
            <a:r>
              <a:rPr lang="en-US" sz="3100" b="1" dirty="0">
                <a:solidFill>
                  <a:schemeClr val="tx2"/>
                </a:solidFill>
              </a:rPr>
              <a:t>All digital download </a:t>
            </a:r>
            <a:r>
              <a:rPr lang="en-US" sz="3100" b="1" dirty="0">
                <a:solidFill>
                  <a:srgbClr val="0070C0"/>
                </a:solidFill>
                <a:hlinkClick r:id="rId3">
                  <a:extLst>
                    <a:ext uri="{A12FA001-AC4F-418D-AE19-62706E023703}">
                      <ahyp:hlinkClr xmlns:ahyp="http://schemas.microsoft.com/office/drawing/2018/hyperlinkcolor" val="tx"/>
                    </a:ext>
                  </a:extLst>
                </a:hlinkClick>
              </a:rPr>
              <a:t>HIPAA Tool Kits</a:t>
            </a:r>
            <a:r>
              <a:rPr lang="en-US" sz="3100" b="1" dirty="0">
                <a:solidFill>
                  <a:srgbClr val="0070C0"/>
                </a:solidFill>
              </a:rPr>
              <a:t> </a:t>
            </a:r>
            <a:r>
              <a:rPr lang="en-US" sz="3100" b="1" dirty="0">
                <a:solidFill>
                  <a:schemeClr val="tx2"/>
                </a:solidFill>
              </a:rPr>
              <a:t>are 50% off until June.</a:t>
            </a:r>
          </a:p>
          <a:p>
            <a:r>
              <a:rPr lang="en-US" sz="3100" b="1" dirty="0">
                <a:solidFill>
                  <a:schemeClr val="tx2"/>
                </a:solidFill>
              </a:rPr>
              <a:t>Compliance program annual reviews are 25% off until June (call or </a:t>
            </a:r>
            <a:r>
              <a:rPr lang="en-US" sz="3100" b="1" dirty="0">
                <a:solidFill>
                  <a:srgbClr val="0070C0"/>
                </a:solidFill>
                <a:hlinkClick r:id="rId4">
                  <a:extLst>
                    <a:ext uri="{A12FA001-AC4F-418D-AE19-62706E023703}">
                      <ahyp:hlinkClr xmlns:ahyp="http://schemas.microsoft.com/office/drawing/2018/hyperlinkcolor" val="tx"/>
                    </a:ext>
                  </a:extLst>
                </a:hlinkClick>
              </a:rPr>
              <a:t>email Margaret</a:t>
            </a:r>
            <a:r>
              <a:rPr lang="en-US" sz="3100" b="1" dirty="0">
                <a:solidFill>
                  <a:srgbClr val="0070C0"/>
                </a:solidFill>
              </a:rPr>
              <a:t> </a:t>
            </a:r>
            <a:r>
              <a:rPr lang="en-US" sz="3100" b="1" dirty="0">
                <a:solidFill>
                  <a:schemeClr val="tx2"/>
                </a:solidFill>
              </a:rPr>
              <a:t>for info)</a:t>
            </a:r>
          </a:p>
          <a:p>
            <a:r>
              <a:rPr lang="en-US" sz="3100" b="1" dirty="0">
                <a:solidFill>
                  <a:schemeClr val="tx2"/>
                </a:solidFill>
              </a:rPr>
              <a:t>Our </a:t>
            </a:r>
            <a:r>
              <a:rPr lang="en-US" sz="3100" b="1" dirty="0">
                <a:solidFill>
                  <a:srgbClr val="0070C0"/>
                </a:solidFill>
                <a:hlinkClick r:id="rId5">
                  <a:extLst>
                    <a:ext uri="{A12FA001-AC4F-418D-AE19-62706E023703}">
                      <ahyp:hlinkClr xmlns:ahyp="http://schemas.microsoft.com/office/drawing/2018/hyperlinkcolor" val="tx"/>
                    </a:ext>
                  </a:extLst>
                </a:hlinkClick>
              </a:rPr>
              <a:t>HIPAA &amp; COVID-19 Toolkit</a:t>
            </a:r>
            <a:r>
              <a:rPr lang="en-US" sz="3100" b="1" dirty="0">
                <a:solidFill>
                  <a:srgbClr val="0070C0"/>
                </a:solidFill>
              </a:rPr>
              <a:t> </a:t>
            </a:r>
            <a:r>
              <a:rPr lang="en-US" sz="3100" b="1" dirty="0">
                <a:solidFill>
                  <a:schemeClr val="tx2"/>
                </a:solidFill>
              </a:rPr>
              <a:t>is available at the discounted price of $95.</a:t>
            </a:r>
          </a:p>
          <a:p>
            <a:r>
              <a:rPr lang="en-US" sz="3100" b="1" dirty="0">
                <a:solidFill>
                  <a:schemeClr val="tx2"/>
                </a:solidFill>
              </a:rPr>
              <a:t>MPA will continue putting out HIPAA announcements, news, and tips on </a:t>
            </a:r>
            <a:r>
              <a:rPr lang="en-US" sz="3100" b="1" dirty="0">
                <a:solidFill>
                  <a:srgbClr val="0070C0"/>
                </a:solidFill>
                <a:hlinkClick r:id="rId6">
                  <a:extLst>
                    <a:ext uri="{A12FA001-AC4F-418D-AE19-62706E023703}">
                      <ahyp:hlinkClr xmlns:ahyp="http://schemas.microsoft.com/office/drawing/2018/hyperlinkcolor" val="tx"/>
                    </a:ext>
                  </a:extLst>
                </a:hlinkClick>
              </a:rPr>
              <a:t>the blog</a:t>
            </a:r>
            <a:r>
              <a:rPr lang="en-US" sz="3100" b="1" dirty="0">
                <a:solidFill>
                  <a:schemeClr val="tx2"/>
                </a:solidFill>
              </a:rPr>
              <a:t>. </a:t>
            </a:r>
          </a:p>
          <a:p>
            <a:r>
              <a:rPr lang="en-US" sz="3100" b="1" dirty="0">
                <a:solidFill>
                  <a:schemeClr val="tx2"/>
                </a:solidFill>
              </a:rPr>
              <a:t>MPA has free compliance and HIPAA resources on its </a:t>
            </a:r>
            <a:r>
              <a:rPr lang="en-US" sz="3100" b="1" dirty="0">
                <a:solidFill>
                  <a:srgbClr val="0070C0"/>
                </a:solidFill>
                <a:hlinkClick r:id="rId7">
                  <a:extLst>
                    <a:ext uri="{A12FA001-AC4F-418D-AE19-62706E023703}">
                      <ahyp:hlinkClr xmlns:ahyp="http://schemas.microsoft.com/office/drawing/2018/hyperlinkcolor" val="tx"/>
                    </a:ext>
                  </a:extLst>
                </a:hlinkClick>
              </a:rPr>
              <a:t>Free Resources page.</a:t>
            </a:r>
            <a:r>
              <a:rPr lang="en-US" sz="3100" b="1" dirty="0">
                <a:solidFill>
                  <a:srgbClr val="0070C0"/>
                </a:solidFill>
              </a:rPr>
              <a:t> </a:t>
            </a:r>
          </a:p>
          <a:p>
            <a:pPr marL="0" indent="0">
              <a:buNone/>
            </a:pPr>
            <a:endParaRPr lang="en-US" sz="3100" b="1" dirty="0">
              <a:solidFill>
                <a:srgbClr val="0070C0"/>
              </a:solidFill>
            </a:endParaRPr>
          </a:p>
          <a:p>
            <a:pPr marL="0" indent="0">
              <a:buNone/>
            </a:pPr>
            <a:r>
              <a:rPr lang="en-US" sz="3100" b="1" dirty="0">
                <a:solidFill>
                  <a:srgbClr val="0070C0"/>
                </a:solidFill>
              </a:rPr>
              <a:t>Healthcareperformance.com/store  </a:t>
            </a:r>
          </a:p>
          <a:p>
            <a:pPr marL="0" indent="0" algn="r">
              <a:buNone/>
            </a:pPr>
            <a:endParaRPr lang="en-US" sz="2800" b="1" dirty="0">
              <a:solidFill>
                <a:schemeClr val="tx2"/>
              </a:solidFill>
            </a:endParaRPr>
          </a:p>
          <a:p>
            <a:pPr marL="0" indent="0" algn="r">
              <a:buNone/>
            </a:pPr>
            <a:r>
              <a:rPr lang="en-US" sz="2800" b="1" dirty="0">
                <a:solidFill>
                  <a:schemeClr val="tx2"/>
                </a:solidFill>
              </a:rPr>
              <a:t> call or email me: 314.394.2222 x 24   </a:t>
            </a:r>
            <a:r>
              <a:rPr lang="en-US" sz="2800" b="1" dirty="0">
                <a:solidFill>
                  <a:schemeClr val="tx2"/>
                </a:solidFill>
                <a:hlinkClick r:id="rId4"/>
              </a:rPr>
              <a:t>mcs@healthcareperformance.com</a:t>
            </a:r>
            <a:endParaRPr lang="en-US" sz="2800" b="1" dirty="0">
              <a:solidFill>
                <a:schemeClr val="tx2"/>
              </a:solidFill>
            </a:endParaRPr>
          </a:p>
        </p:txBody>
      </p:sp>
      <p:sp>
        <p:nvSpPr>
          <p:cNvPr id="5" name="Slide Number Placeholder 4">
            <a:extLst>
              <a:ext uri="{FF2B5EF4-FFF2-40B4-BE49-F238E27FC236}">
                <a16:creationId xmlns:a16="http://schemas.microsoft.com/office/drawing/2014/main" id="{396B8CD8-C67A-4FF8-A53F-7D5C4FB92812}"/>
              </a:ext>
            </a:extLst>
          </p:cNvPr>
          <p:cNvSpPr>
            <a:spLocks noGrp="1"/>
          </p:cNvSpPr>
          <p:nvPr>
            <p:ph type="sldNum" sz="quarter" idx="12"/>
          </p:nvPr>
        </p:nvSpPr>
        <p:spPr/>
        <p:txBody>
          <a:bodyPr/>
          <a:lstStyle/>
          <a:p>
            <a:fld id="{71766878-3199-4EAB-94E7-2D6D11070E14}" type="slidenum">
              <a:rPr lang="en-US" smtClean="0"/>
              <a:t>4</a:t>
            </a:fld>
            <a:endParaRPr lang="en-US" dirty="0"/>
          </a:p>
        </p:txBody>
      </p:sp>
    </p:spTree>
    <p:extLst>
      <p:ext uri="{BB962C8B-B14F-4D97-AF65-F5344CB8AC3E}">
        <p14:creationId xmlns:p14="http://schemas.microsoft.com/office/powerpoint/2010/main" val="3674788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0B2535-980D-445D-B5A7-B6B2B718D53F}"/>
              </a:ext>
            </a:extLst>
          </p:cNvPr>
          <p:cNvSpPr>
            <a:spLocks noGrp="1"/>
          </p:cNvSpPr>
          <p:nvPr>
            <p:ph idx="1"/>
          </p:nvPr>
        </p:nvSpPr>
        <p:spPr>
          <a:xfrm>
            <a:off x="900048" y="0"/>
            <a:ext cx="6331262" cy="5905501"/>
          </a:xfrm>
        </p:spPr>
        <p:txBody>
          <a:bodyPr>
            <a:normAutofit/>
          </a:bodyPr>
          <a:lstStyle/>
          <a:p>
            <a:pPr marL="0" indent="0">
              <a:buNone/>
            </a:pPr>
            <a:endParaRPr lang="en-US" dirty="0"/>
          </a:p>
          <a:p>
            <a:pPr marL="0" indent="0">
              <a:buNone/>
            </a:pPr>
            <a:endParaRPr lang="en-US" sz="1800" b="1" dirty="0">
              <a:solidFill>
                <a:schemeClr val="tx2"/>
              </a:solidFill>
            </a:endParaRPr>
          </a:p>
          <a:p>
            <a:pPr marL="0" indent="0">
              <a:buNone/>
            </a:pPr>
            <a:endParaRPr lang="en-US" sz="1800" b="1" dirty="0">
              <a:solidFill>
                <a:schemeClr val="tx2"/>
              </a:solidFill>
            </a:endParaRPr>
          </a:p>
          <a:p>
            <a:pPr marL="0" indent="0">
              <a:buNone/>
            </a:pPr>
            <a:r>
              <a:rPr lang="en-US" sz="2000" b="1" dirty="0">
                <a:solidFill>
                  <a:schemeClr val="tx2"/>
                </a:solidFill>
              </a:rPr>
              <a:t>Margaret Scavotto, JD, CHC</a:t>
            </a:r>
          </a:p>
          <a:p>
            <a:pPr marL="0" indent="0">
              <a:buNone/>
            </a:pPr>
            <a:r>
              <a:rPr lang="en-US" sz="2000" b="1" dirty="0">
                <a:solidFill>
                  <a:schemeClr val="tx2"/>
                </a:solidFill>
              </a:rPr>
              <a:t>President</a:t>
            </a:r>
          </a:p>
          <a:p>
            <a:pPr marL="0" indent="0">
              <a:buNone/>
            </a:pPr>
            <a:r>
              <a:rPr lang="en-US" sz="2000" b="1" dirty="0">
                <a:solidFill>
                  <a:schemeClr val="tx2"/>
                </a:solidFill>
              </a:rPr>
              <a:t>314-394-2222 ext. 24</a:t>
            </a:r>
          </a:p>
          <a:p>
            <a:pPr marL="0" indent="0">
              <a:buNone/>
            </a:pPr>
            <a:r>
              <a:rPr lang="en-US" sz="2000" b="1" dirty="0">
                <a:solidFill>
                  <a:schemeClr val="tx2"/>
                </a:solidFill>
                <a:hlinkClick r:id="rId3"/>
              </a:rPr>
              <a:t>mcs@healthcareperformance.com</a:t>
            </a:r>
            <a:endParaRPr lang="en-US" sz="2000" b="1" dirty="0">
              <a:solidFill>
                <a:schemeClr val="tx2"/>
              </a:solidFill>
            </a:endParaRPr>
          </a:p>
          <a:p>
            <a:pPr marL="0" indent="0">
              <a:buNone/>
            </a:pPr>
            <a:endParaRPr lang="en-US" sz="2000" b="1" dirty="0">
              <a:solidFill>
                <a:schemeClr val="tx2"/>
              </a:solidFill>
            </a:endParaRPr>
          </a:p>
          <a:p>
            <a:pPr marL="0" indent="0">
              <a:buNone/>
            </a:pPr>
            <a:r>
              <a:rPr lang="en-US" sz="2000" b="1" dirty="0">
                <a:solidFill>
                  <a:schemeClr val="tx2"/>
                </a:solidFill>
              </a:rPr>
              <a:t>Blog: </a:t>
            </a:r>
            <a:r>
              <a:rPr lang="en-US" sz="2000" b="1" dirty="0">
                <a:solidFill>
                  <a:schemeClr val="tx2"/>
                </a:solidFill>
                <a:hlinkClick r:id="rId4"/>
              </a:rPr>
              <a:t>www.healthcareperformance.com/blog</a:t>
            </a:r>
            <a:r>
              <a:rPr lang="en-US" sz="2000" b="1" dirty="0">
                <a:solidFill>
                  <a:schemeClr val="tx2"/>
                </a:solidFill>
              </a:rPr>
              <a:t> </a:t>
            </a:r>
          </a:p>
          <a:p>
            <a:pPr marL="0" indent="0">
              <a:buNone/>
            </a:pPr>
            <a:r>
              <a:rPr lang="en-US" sz="2000" b="1" dirty="0">
                <a:solidFill>
                  <a:schemeClr val="tx2"/>
                </a:solidFill>
              </a:rPr>
              <a:t>Store: </a:t>
            </a:r>
            <a:r>
              <a:rPr lang="en-US" sz="2000" b="1" dirty="0">
                <a:solidFill>
                  <a:schemeClr val="tx2"/>
                </a:solidFill>
                <a:hlinkClick r:id="rId5"/>
              </a:rPr>
              <a:t>www.healthcareperformance.com/store</a:t>
            </a:r>
            <a:r>
              <a:rPr lang="en-US" sz="2000" b="1" dirty="0">
                <a:solidFill>
                  <a:schemeClr val="tx2"/>
                </a:solidFill>
              </a:rPr>
              <a:t> </a:t>
            </a:r>
          </a:p>
          <a:p>
            <a:pPr marL="0" indent="0">
              <a:buNone/>
            </a:pPr>
            <a:endParaRPr lang="en-US" sz="1800" dirty="0"/>
          </a:p>
        </p:txBody>
      </p:sp>
      <p:sp>
        <p:nvSpPr>
          <p:cNvPr id="4" name="Text Placeholder 3">
            <a:extLst>
              <a:ext uri="{FF2B5EF4-FFF2-40B4-BE49-F238E27FC236}">
                <a16:creationId xmlns:a16="http://schemas.microsoft.com/office/drawing/2014/main" id="{103F8753-1C42-4668-B7E3-1E0CE15DAE6C}"/>
              </a:ext>
            </a:extLst>
          </p:cNvPr>
          <p:cNvSpPr>
            <a:spLocks noGrp="1"/>
          </p:cNvSpPr>
          <p:nvPr>
            <p:ph type="body" sz="half" idx="2"/>
          </p:nvPr>
        </p:nvSpPr>
        <p:spPr>
          <a:xfrm rot="5400000">
            <a:off x="5136785" y="2598248"/>
            <a:ext cx="6547704" cy="2657600"/>
          </a:xfrm>
        </p:spPr>
        <p:txBody>
          <a:bodyPr>
            <a:normAutofit/>
          </a:bodyPr>
          <a:lstStyle/>
          <a:p>
            <a:r>
              <a:rPr lang="en-US" sz="7200" b="1" dirty="0">
                <a:solidFill>
                  <a:schemeClr val="bg1"/>
                </a:solidFill>
                <a:latin typeface="+mj-lt"/>
              </a:rPr>
              <a:t>Questions?</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048" y="5220192"/>
            <a:ext cx="1467374" cy="1467374"/>
          </a:xfrm>
          <a:prstGeom prst="rect">
            <a:avLst/>
          </a:prstGeom>
        </p:spPr>
      </p:pic>
      <p:pic>
        <p:nvPicPr>
          <p:cNvPr id="6" name="Picture 5"/>
          <p:cNvPicPr/>
          <p:nvPr/>
        </p:nvPicPr>
        <p:blipFill>
          <a:blip r:embed="rId7">
            <a:extLst>
              <a:ext uri="{28A0092B-C50C-407E-A947-70E740481C1C}">
                <a14:useLocalDpi xmlns:a14="http://schemas.microsoft.com/office/drawing/2010/main" val="0"/>
              </a:ext>
            </a:extLst>
          </a:blip>
          <a:stretch>
            <a:fillRect/>
          </a:stretch>
        </p:blipFill>
        <p:spPr>
          <a:xfrm>
            <a:off x="4994949" y="1376685"/>
            <a:ext cx="1222375" cy="1658620"/>
          </a:xfrm>
          <a:prstGeom prst="rect">
            <a:avLst/>
          </a:prstGeom>
        </p:spPr>
      </p:pic>
      <p:sp>
        <p:nvSpPr>
          <p:cNvPr id="8" name="Rectangle 7"/>
          <p:cNvSpPr/>
          <p:nvPr/>
        </p:nvSpPr>
        <p:spPr>
          <a:xfrm>
            <a:off x="2594489" y="6164346"/>
            <a:ext cx="4572000" cy="523220"/>
          </a:xfrm>
          <a:prstGeom prst="rect">
            <a:avLst/>
          </a:prstGeom>
        </p:spPr>
        <p:txBody>
          <a:bodyPr>
            <a:spAutoFit/>
          </a:bodyPr>
          <a:lstStyle/>
          <a:p>
            <a:r>
              <a:rPr lang="en-US" sz="1400" b="1" dirty="0">
                <a:solidFill>
                  <a:schemeClr val="tx2"/>
                </a:solidFill>
              </a:rPr>
              <a:t>(c) 2019 Management Performance Associates</a:t>
            </a:r>
          </a:p>
          <a:p>
            <a:r>
              <a:rPr lang="en-US" sz="1400" b="1" dirty="0">
                <a:solidFill>
                  <a:schemeClr val="tx2"/>
                </a:solidFill>
              </a:rPr>
              <a:t>This presentation does not constitute legal advice</a:t>
            </a:r>
          </a:p>
        </p:txBody>
      </p:sp>
      <p:sp>
        <p:nvSpPr>
          <p:cNvPr id="7" name="Slide Number Placeholder 6">
            <a:extLst>
              <a:ext uri="{FF2B5EF4-FFF2-40B4-BE49-F238E27FC236}">
                <a16:creationId xmlns:a16="http://schemas.microsoft.com/office/drawing/2014/main" id="{3CCC8B30-BC1C-49BC-82FD-042C57D36107}"/>
              </a:ext>
            </a:extLst>
          </p:cNvPr>
          <p:cNvSpPr>
            <a:spLocks noGrp="1"/>
          </p:cNvSpPr>
          <p:nvPr>
            <p:ph type="sldNum" sz="quarter" idx="12"/>
          </p:nvPr>
        </p:nvSpPr>
        <p:spPr/>
        <p:txBody>
          <a:bodyPr/>
          <a:lstStyle/>
          <a:p>
            <a:fld id="{71766878-3199-4EAB-94E7-2D6D11070E14}" type="slidenum">
              <a:rPr lang="en-US" smtClean="0"/>
              <a:t>40</a:t>
            </a:fld>
            <a:endParaRPr lang="en-US" dirty="0"/>
          </a:p>
        </p:txBody>
      </p:sp>
    </p:spTree>
    <p:extLst>
      <p:ext uri="{BB962C8B-B14F-4D97-AF65-F5344CB8AC3E}">
        <p14:creationId xmlns:p14="http://schemas.microsoft.com/office/powerpoint/2010/main" val="247049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890188-CEF5-402E-849C-815270BAD776}"/>
              </a:ext>
            </a:extLst>
          </p:cNvPr>
          <p:cNvPicPr>
            <a:picLocks noChangeAspect="1"/>
          </p:cNvPicPr>
          <p:nvPr/>
        </p:nvPicPr>
        <p:blipFill>
          <a:blip r:embed="rId3"/>
          <a:stretch>
            <a:fillRect/>
          </a:stretch>
        </p:blipFill>
        <p:spPr>
          <a:xfrm>
            <a:off x="-63362" y="0"/>
            <a:ext cx="6858000" cy="6858000"/>
          </a:xfrm>
          <a:prstGeom prst="rect">
            <a:avLst/>
          </a:prstGeom>
        </p:spPr>
      </p:pic>
      <p:sp>
        <p:nvSpPr>
          <p:cNvPr id="6" name="Text Placeholder 5">
            <a:extLst>
              <a:ext uri="{FF2B5EF4-FFF2-40B4-BE49-F238E27FC236}">
                <a16:creationId xmlns:a16="http://schemas.microsoft.com/office/drawing/2014/main" id="{8BF5DBA7-2A40-4AEE-826C-CD2BF67B5843}"/>
              </a:ext>
            </a:extLst>
          </p:cNvPr>
          <p:cNvSpPr>
            <a:spLocks noGrp="1"/>
          </p:cNvSpPr>
          <p:nvPr>
            <p:ph type="body" sz="half" idx="2"/>
          </p:nvPr>
        </p:nvSpPr>
        <p:spPr>
          <a:xfrm>
            <a:off x="8373602" y="1723582"/>
            <a:ext cx="3092115" cy="4164164"/>
          </a:xfrm>
        </p:spPr>
        <p:txBody>
          <a:bodyPr>
            <a:normAutofit/>
          </a:bodyPr>
          <a:lstStyle/>
          <a:p>
            <a:r>
              <a:rPr lang="en-US" sz="3200" b="1" dirty="0">
                <a:solidFill>
                  <a:schemeClr val="bg1"/>
                </a:solidFill>
              </a:rPr>
              <a:t>Have changing Phase 3 Compliance requirements left you in a fog?</a:t>
            </a:r>
          </a:p>
        </p:txBody>
      </p:sp>
      <p:sp>
        <p:nvSpPr>
          <p:cNvPr id="4" name="Slide Number Placeholder 3">
            <a:extLst>
              <a:ext uri="{FF2B5EF4-FFF2-40B4-BE49-F238E27FC236}">
                <a16:creationId xmlns:a16="http://schemas.microsoft.com/office/drawing/2014/main" id="{7DC97BD5-3506-4D42-AB07-03B435AB5106}"/>
              </a:ext>
            </a:extLst>
          </p:cNvPr>
          <p:cNvSpPr>
            <a:spLocks noGrp="1"/>
          </p:cNvSpPr>
          <p:nvPr>
            <p:ph type="sldNum" sz="quarter" idx="12"/>
          </p:nvPr>
        </p:nvSpPr>
        <p:spPr/>
        <p:txBody>
          <a:bodyPr/>
          <a:lstStyle/>
          <a:p>
            <a:fld id="{71766878-3199-4EAB-94E7-2D6D11070E14}" type="slidenum">
              <a:rPr lang="en-US" smtClean="0"/>
              <a:t>5</a:t>
            </a:fld>
            <a:endParaRPr lang="en-US" dirty="0"/>
          </a:p>
        </p:txBody>
      </p:sp>
    </p:spTree>
    <p:extLst>
      <p:ext uri="{BB962C8B-B14F-4D97-AF65-F5344CB8AC3E}">
        <p14:creationId xmlns:p14="http://schemas.microsoft.com/office/powerpoint/2010/main" val="2321827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BC00-CDCC-4CE0-9F29-493B9972871F}"/>
              </a:ext>
            </a:extLst>
          </p:cNvPr>
          <p:cNvSpPr>
            <a:spLocks noGrp="1"/>
          </p:cNvSpPr>
          <p:nvPr>
            <p:ph type="title"/>
          </p:nvPr>
        </p:nvSpPr>
        <p:spPr/>
        <p:txBody>
          <a:bodyPr>
            <a:normAutofit/>
          </a:bodyPr>
          <a:lstStyle/>
          <a:p>
            <a:r>
              <a:rPr lang="en-US" sz="3600" dirty="0"/>
              <a:t>What’s required now: ACA</a:t>
            </a:r>
          </a:p>
        </p:txBody>
      </p:sp>
      <p:sp>
        <p:nvSpPr>
          <p:cNvPr id="3" name="Content Placeholder 2">
            <a:extLst>
              <a:ext uri="{FF2B5EF4-FFF2-40B4-BE49-F238E27FC236}">
                <a16:creationId xmlns:a16="http://schemas.microsoft.com/office/drawing/2014/main" id="{5CE3540C-BCCD-45EF-A8B0-1B4B218DB696}"/>
              </a:ext>
            </a:extLst>
          </p:cNvPr>
          <p:cNvSpPr>
            <a:spLocks noGrp="1"/>
          </p:cNvSpPr>
          <p:nvPr>
            <p:ph idx="1"/>
          </p:nvPr>
        </p:nvSpPr>
        <p:spPr>
          <a:xfrm>
            <a:off x="1251678" y="1128020"/>
            <a:ext cx="10025922" cy="5473195"/>
          </a:xfrm>
        </p:spPr>
        <p:txBody>
          <a:bodyPr>
            <a:normAutofit fontScale="92500"/>
          </a:bodyPr>
          <a:lstStyle/>
          <a:p>
            <a:pPr marL="0" indent="0">
              <a:buNone/>
            </a:pPr>
            <a:r>
              <a:rPr lang="en-US" sz="2800" b="1" dirty="0">
                <a:solidFill>
                  <a:schemeClr val="tx2"/>
                </a:solidFill>
              </a:rPr>
              <a:t>ALL nursing homes must have:</a:t>
            </a:r>
          </a:p>
          <a:p>
            <a:pPr marL="457200" indent="-457200">
              <a:spcBef>
                <a:spcPts val="600"/>
              </a:spcBef>
              <a:spcAft>
                <a:spcPts val="600"/>
              </a:spcAft>
              <a:buFont typeface="+mj-lt"/>
              <a:buAutoNum type="arabicPeriod"/>
            </a:pPr>
            <a:r>
              <a:rPr lang="en-US" sz="2800" b="1" dirty="0">
                <a:solidFill>
                  <a:schemeClr val="tx2"/>
                </a:solidFill>
              </a:rPr>
              <a:t>Policies and procedures</a:t>
            </a:r>
          </a:p>
          <a:p>
            <a:pPr marL="457200" indent="-457200">
              <a:spcBef>
                <a:spcPts val="600"/>
              </a:spcBef>
              <a:spcAft>
                <a:spcPts val="600"/>
              </a:spcAft>
              <a:buFont typeface="+mj-lt"/>
              <a:buAutoNum type="arabicPeriod"/>
            </a:pPr>
            <a:r>
              <a:rPr lang="en-US" sz="2800" b="1" dirty="0">
                <a:solidFill>
                  <a:schemeClr val="tx2"/>
                </a:solidFill>
              </a:rPr>
              <a:t>Screening</a:t>
            </a:r>
          </a:p>
          <a:p>
            <a:pPr marL="457200" indent="-457200">
              <a:spcBef>
                <a:spcPts val="600"/>
              </a:spcBef>
              <a:spcAft>
                <a:spcPts val="600"/>
              </a:spcAft>
              <a:buFont typeface="+mj-lt"/>
              <a:buAutoNum type="arabicPeriod"/>
            </a:pPr>
            <a:r>
              <a:rPr lang="en-US" sz="2800" b="1" dirty="0">
                <a:solidFill>
                  <a:schemeClr val="tx2"/>
                </a:solidFill>
              </a:rPr>
              <a:t>Oversight and leadership</a:t>
            </a:r>
          </a:p>
          <a:p>
            <a:pPr marL="457200" indent="-457200">
              <a:spcBef>
                <a:spcPts val="600"/>
              </a:spcBef>
              <a:spcAft>
                <a:spcPts val="600"/>
              </a:spcAft>
              <a:buFont typeface="+mj-lt"/>
              <a:buAutoNum type="arabicPeriod"/>
            </a:pPr>
            <a:r>
              <a:rPr lang="en-US" sz="2800" b="1" dirty="0">
                <a:solidFill>
                  <a:schemeClr val="tx2"/>
                </a:solidFill>
              </a:rPr>
              <a:t>Policy communication</a:t>
            </a:r>
          </a:p>
          <a:p>
            <a:pPr marL="457200" indent="-457200">
              <a:spcBef>
                <a:spcPts val="600"/>
              </a:spcBef>
              <a:spcAft>
                <a:spcPts val="600"/>
              </a:spcAft>
              <a:buFont typeface="+mj-lt"/>
              <a:buAutoNum type="arabicPeriod"/>
            </a:pPr>
            <a:r>
              <a:rPr lang="en-US" sz="2800" b="1" dirty="0">
                <a:solidFill>
                  <a:schemeClr val="tx2"/>
                </a:solidFill>
              </a:rPr>
              <a:t>Taking steps to achieve compliance: Auditing, reporting, and data</a:t>
            </a:r>
          </a:p>
          <a:p>
            <a:pPr marL="457200" indent="-457200">
              <a:spcBef>
                <a:spcPts val="600"/>
              </a:spcBef>
              <a:spcAft>
                <a:spcPts val="600"/>
              </a:spcAft>
              <a:buFont typeface="+mj-lt"/>
              <a:buAutoNum type="arabicPeriod"/>
            </a:pPr>
            <a:r>
              <a:rPr lang="en-US" sz="2800" b="1" dirty="0">
                <a:solidFill>
                  <a:schemeClr val="tx2"/>
                </a:solidFill>
              </a:rPr>
              <a:t>Enforcement and discipline</a:t>
            </a:r>
          </a:p>
          <a:p>
            <a:pPr marL="457200" indent="-457200">
              <a:spcBef>
                <a:spcPts val="600"/>
              </a:spcBef>
              <a:spcAft>
                <a:spcPts val="600"/>
              </a:spcAft>
              <a:buFont typeface="+mj-lt"/>
              <a:buAutoNum type="arabicPeriod"/>
            </a:pPr>
            <a:r>
              <a:rPr lang="en-US" sz="2800" b="1" dirty="0">
                <a:solidFill>
                  <a:schemeClr val="tx2"/>
                </a:solidFill>
              </a:rPr>
              <a:t>Corrective action</a:t>
            </a:r>
          </a:p>
          <a:p>
            <a:pPr marL="457200" indent="-457200">
              <a:spcBef>
                <a:spcPts val="600"/>
              </a:spcBef>
              <a:spcAft>
                <a:spcPts val="600"/>
              </a:spcAft>
              <a:buFont typeface="+mj-lt"/>
              <a:buAutoNum type="arabicPeriod"/>
            </a:pPr>
            <a:r>
              <a:rPr lang="en-US" sz="2800" b="1" dirty="0">
                <a:solidFill>
                  <a:schemeClr val="tx2"/>
                </a:solidFill>
              </a:rPr>
              <a:t>Annual review</a:t>
            </a:r>
          </a:p>
          <a:p>
            <a:endParaRPr lang="en-US" sz="2400" b="1" dirty="0">
              <a:solidFill>
                <a:schemeClr val="tx2"/>
              </a:solidFill>
            </a:endParaRPr>
          </a:p>
        </p:txBody>
      </p:sp>
      <p:sp>
        <p:nvSpPr>
          <p:cNvPr id="4" name="Slide Number Placeholder 3">
            <a:extLst>
              <a:ext uri="{FF2B5EF4-FFF2-40B4-BE49-F238E27FC236}">
                <a16:creationId xmlns:a16="http://schemas.microsoft.com/office/drawing/2014/main" id="{1F389D81-A280-4433-B8C4-3B9168E0AD01}"/>
              </a:ext>
            </a:extLst>
          </p:cNvPr>
          <p:cNvSpPr>
            <a:spLocks noGrp="1"/>
          </p:cNvSpPr>
          <p:nvPr>
            <p:ph type="sldNum" sz="quarter" idx="12"/>
          </p:nvPr>
        </p:nvSpPr>
        <p:spPr/>
        <p:txBody>
          <a:bodyPr/>
          <a:lstStyle/>
          <a:p>
            <a:fld id="{3711A72A-91AD-49D3-AB47-1513D6DA836A}" type="slidenum">
              <a:rPr lang="en-US" smtClean="0">
                <a:solidFill>
                  <a:prstClr val="black">
                    <a:lumMod val="65000"/>
                    <a:lumOff val="35000"/>
                  </a:prstClr>
                </a:solidFill>
              </a:rPr>
              <a:pPr/>
              <a:t>6</a:t>
            </a:fld>
            <a:endParaRPr lang="en-US" dirty="0">
              <a:solidFill>
                <a:prstClr val="black">
                  <a:lumMod val="65000"/>
                  <a:lumOff val="35000"/>
                </a:prstClr>
              </a:solidFill>
            </a:endParaRPr>
          </a:p>
        </p:txBody>
      </p:sp>
      <p:sp>
        <p:nvSpPr>
          <p:cNvPr id="5" name="Star: 7 Points 4">
            <a:extLst>
              <a:ext uri="{FF2B5EF4-FFF2-40B4-BE49-F238E27FC236}">
                <a16:creationId xmlns:a16="http://schemas.microsoft.com/office/drawing/2014/main" id="{97306C13-1036-4A47-ABB5-B9714C5E7D6A}"/>
              </a:ext>
            </a:extLst>
          </p:cNvPr>
          <p:cNvSpPr/>
          <p:nvPr/>
        </p:nvSpPr>
        <p:spPr>
          <a:xfrm>
            <a:off x="8458201" y="1128021"/>
            <a:ext cx="2819399" cy="2819399"/>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Required as of November 28, 2019!</a:t>
            </a:r>
          </a:p>
        </p:txBody>
      </p:sp>
    </p:spTree>
    <p:extLst>
      <p:ext uri="{BB962C8B-B14F-4D97-AF65-F5344CB8AC3E}">
        <p14:creationId xmlns:p14="http://schemas.microsoft.com/office/powerpoint/2010/main" val="35161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BC00-CDCC-4CE0-9F29-493B9972871F}"/>
              </a:ext>
            </a:extLst>
          </p:cNvPr>
          <p:cNvSpPr>
            <a:spLocks noGrp="1"/>
          </p:cNvSpPr>
          <p:nvPr>
            <p:ph type="title"/>
          </p:nvPr>
        </p:nvSpPr>
        <p:spPr/>
        <p:txBody>
          <a:bodyPr>
            <a:normAutofit/>
          </a:bodyPr>
          <a:lstStyle/>
          <a:p>
            <a:r>
              <a:rPr lang="en-US" sz="3600" dirty="0"/>
              <a:t>What’s required now: ACA</a:t>
            </a:r>
          </a:p>
        </p:txBody>
      </p:sp>
      <p:sp>
        <p:nvSpPr>
          <p:cNvPr id="3" name="Content Placeholder 2">
            <a:extLst>
              <a:ext uri="{FF2B5EF4-FFF2-40B4-BE49-F238E27FC236}">
                <a16:creationId xmlns:a16="http://schemas.microsoft.com/office/drawing/2014/main" id="{5CE3540C-BCCD-45EF-A8B0-1B4B218DB696}"/>
              </a:ext>
            </a:extLst>
          </p:cNvPr>
          <p:cNvSpPr>
            <a:spLocks noGrp="1"/>
          </p:cNvSpPr>
          <p:nvPr>
            <p:ph idx="1"/>
          </p:nvPr>
        </p:nvSpPr>
        <p:spPr>
          <a:xfrm>
            <a:off x="1251678" y="1419225"/>
            <a:ext cx="10178322" cy="5056390"/>
          </a:xfrm>
        </p:spPr>
        <p:txBody>
          <a:bodyPr>
            <a:normAutofit/>
          </a:bodyPr>
          <a:lstStyle/>
          <a:p>
            <a:pPr marL="0" indent="0">
              <a:buNone/>
            </a:pPr>
            <a:r>
              <a:rPr lang="en-US" sz="2800" b="1" dirty="0">
                <a:solidFill>
                  <a:schemeClr val="tx2"/>
                </a:solidFill>
              </a:rPr>
              <a:t>Chains of 5+ SNFs must also have:</a:t>
            </a:r>
          </a:p>
          <a:p>
            <a:r>
              <a:rPr lang="en-US" sz="2800" b="1" dirty="0">
                <a:solidFill>
                  <a:srgbClr val="E80EAF"/>
                </a:solidFill>
              </a:rPr>
              <a:t>Mandatory annual compliance training </a:t>
            </a:r>
          </a:p>
          <a:p>
            <a:r>
              <a:rPr lang="en-US" sz="2800" b="1" dirty="0">
                <a:solidFill>
                  <a:schemeClr val="tx2"/>
                </a:solidFill>
              </a:rPr>
              <a:t>Compliance officer who reports to the governing body </a:t>
            </a:r>
          </a:p>
          <a:p>
            <a:r>
              <a:rPr lang="en-US" sz="2800" b="1" dirty="0">
                <a:solidFill>
                  <a:schemeClr val="tx2"/>
                </a:solidFill>
              </a:rPr>
              <a:t>Compliance liaisons at each facility</a:t>
            </a:r>
          </a:p>
        </p:txBody>
      </p:sp>
      <p:sp>
        <p:nvSpPr>
          <p:cNvPr id="4" name="Slide Number Placeholder 3">
            <a:extLst>
              <a:ext uri="{FF2B5EF4-FFF2-40B4-BE49-F238E27FC236}">
                <a16:creationId xmlns:a16="http://schemas.microsoft.com/office/drawing/2014/main" id="{1F389D81-A280-4433-B8C4-3B9168E0AD01}"/>
              </a:ext>
            </a:extLst>
          </p:cNvPr>
          <p:cNvSpPr>
            <a:spLocks noGrp="1"/>
          </p:cNvSpPr>
          <p:nvPr>
            <p:ph type="sldNum" sz="quarter" idx="12"/>
          </p:nvPr>
        </p:nvSpPr>
        <p:spPr/>
        <p:txBody>
          <a:bodyPr/>
          <a:lstStyle/>
          <a:p>
            <a:fld id="{3711A72A-91AD-49D3-AB47-1513D6DA836A}" type="slidenum">
              <a:rPr lang="en-US" smtClean="0">
                <a:solidFill>
                  <a:prstClr val="black">
                    <a:lumMod val="65000"/>
                    <a:lumOff val="35000"/>
                  </a:prstClr>
                </a:solidFill>
              </a:rPr>
              <a:pPr/>
              <a:t>7</a:t>
            </a:fld>
            <a:endParaRPr lang="en-US" dirty="0">
              <a:solidFill>
                <a:prstClr val="black">
                  <a:lumMod val="65000"/>
                  <a:lumOff val="35000"/>
                </a:prstClr>
              </a:solidFill>
            </a:endParaRPr>
          </a:p>
        </p:txBody>
      </p:sp>
      <p:sp>
        <p:nvSpPr>
          <p:cNvPr id="5" name="Star: 7 Points 4">
            <a:extLst>
              <a:ext uri="{FF2B5EF4-FFF2-40B4-BE49-F238E27FC236}">
                <a16:creationId xmlns:a16="http://schemas.microsoft.com/office/drawing/2014/main" id="{97306C13-1036-4A47-ABB5-B9714C5E7D6A}"/>
              </a:ext>
            </a:extLst>
          </p:cNvPr>
          <p:cNvSpPr/>
          <p:nvPr/>
        </p:nvSpPr>
        <p:spPr>
          <a:xfrm>
            <a:off x="7990647" y="2874270"/>
            <a:ext cx="3724275" cy="372427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Required as of November 28, 2019!</a:t>
            </a:r>
          </a:p>
        </p:txBody>
      </p:sp>
    </p:spTree>
    <p:extLst>
      <p:ext uri="{BB962C8B-B14F-4D97-AF65-F5344CB8AC3E}">
        <p14:creationId xmlns:p14="http://schemas.microsoft.com/office/powerpoint/2010/main" val="3101530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0351-0DEB-4DCF-B497-E3CBA2629754}"/>
              </a:ext>
            </a:extLst>
          </p:cNvPr>
          <p:cNvSpPr>
            <a:spLocks noGrp="1"/>
          </p:cNvSpPr>
          <p:nvPr>
            <p:ph type="title"/>
          </p:nvPr>
        </p:nvSpPr>
        <p:spPr/>
        <p:txBody>
          <a:bodyPr>
            <a:normAutofit/>
          </a:bodyPr>
          <a:lstStyle/>
          <a:p>
            <a:r>
              <a:rPr lang="en-US" sz="3600" dirty="0"/>
              <a:t>What might change</a:t>
            </a:r>
          </a:p>
        </p:txBody>
      </p:sp>
      <p:pic>
        <p:nvPicPr>
          <p:cNvPr id="5" name="Picture 4">
            <a:extLst>
              <a:ext uri="{FF2B5EF4-FFF2-40B4-BE49-F238E27FC236}">
                <a16:creationId xmlns:a16="http://schemas.microsoft.com/office/drawing/2014/main" id="{A9ABDD43-2FFA-4F3A-A296-6AC5B018DE3E}"/>
              </a:ext>
            </a:extLst>
          </p:cNvPr>
          <p:cNvPicPr>
            <a:picLocks noChangeAspect="1"/>
          </p:cNvPicPr>
          <p:nvPr/>
        </p:nvPicPr>
        <p:blipFill>
          <a:blip r:embed="rId2"/>
          <a:stretch>
            <a:fillRect/>
          </a:stretch>
        </p:blipFill>
        <p:spPr>
          <a:xfrm>
            <a:off x="1251678" y="1202596"/>
            <a:ext cx="9810750" cy="1145511"/>
          </a:xfrm>
          <a:prstGeom prst="rect">
            <a:avLst/>
          </a:prstGeom>
        </p:spPr>
      </p:pic>
      <p:pic>
        <p:nvPicPr>
          <p:cNvPr id="7" name="Content Placeholder 6">
            <a:extLst>
              <a:ext uri="{FF2B5EF4-FFF2-40B4-BE49-F238E27FC236}">
                <a16:creationId xmlns:a16="http://schemas.microsoft.com/office/drawing/2014/main" id="{59C85E94-6B82-4323-B1D6-13B3122DD6E2}"/>
              </a:ext>
            </a:extLst>
          </p:cNvPr>
          <p:cNvPicPr>
            <a:picLocks noGrp="1" noChangeAspect="1"/>
          </p:cNvPicPr>
          <p:nvPr>
            <p:ph idx="1"/>
          </p:nvPr>
        </p:nvPicPr>
        <p:blipFill>
          <a:blip r:embed="rId3"/>
          <a:stretch>
            <a:fillRect/>
          </a:stretch>
        </p:blipFill>
        <p:spPr>
          <a:xfrm>
            <a:off x="1251678" y="2776770"/>
            <a:ext cx="9810750" cy="3508283"/>
          </a:xfrm>
          <a:prstGeom prst="rect">
            <a:avLst/>
          </a:prstGeom>
        </p:spPr>
      </p:pic>
    </p:spTree>
    <p:extLst>
      <p:ext uri="{BB962C8B-B14F-4D97-AF65-F5344CB8AC3E}">
        <p14:creationId xmlns:p14="http://schemas.microsoft.com/office/powerpoint/2010/main" val="1244386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0351-0DEB-4DCF-B497-E3CBA2629754}"/>
              </a:ext>
            </a:extLst>
          </p:cNvPr>
          <p:cNvSpPr>
            <a:spLocks noGrp="1"/>
          </p:cNvSpPr>
          <p:nvPr>
            <p:ph type="title"/>
          </p:nvPr>
        </p:nvSpPr>
        <p:spPr/>
        <p:txBody>
          <a:bodyPr>
            <a:normAutofit/>
          </a:bodyPr>
          <a:lstStyle/>
          <a:p>
            <a:r>
              <a:rPr lang="en-US" sz="3600" dirty="0"/>
              <a:t>What might change</a:t>
            </a:r>
          </a:p>
        </p:txBody>
      </p:sp>
      <p:pic>
        <p:nvPicPr>
          <p:cNvPr id="5" name="Picture 4">
            <a:extLst>
              <a:ext uri="{FF2B5EF4-FFF2-40B4-BE49-F238E27FC236}">
                <a16:creationId xmlns:a16="http://schemas.microsoft.com/office/drawing/2014/main" id="{A9ABDD43-2FFA-4F3A-A296-6AC5B018DE3E}"/>
              </a:ext>
            </a:extLst>
          </p:cNvPr>
          <p:cNvPicPr>
            <a:picLocks noChangeAspect="1"/>
          </p:cNvPicPr>
          <p:nvPr/>
        </p:nvPicPr>
        <p:blipFill>
          <a:blip r:embed="rId2"/>
          <a:stretch>
            <a:fillRect/>
          </a:stretch>
        </p:blipFill>
        <p:spPr>
          <a:xfrm>
            <a:off x="1251678" y="1202596"/>
            <a:ext cx="9810750" cy="1145511"/>
          </a:xfrm>
          <a:prstGeom prst="rect">
            <a:avLst/>
          </a:prstGeom>
        </p:spPr>
      </p:pic>
      <p:pic>
        <p:nvPicPr>
          <p:cNvPr id="6" name="Content Placeholder 5">
            <a:extLst>
              <a:ext uri="{FF2B5EF4-FFF2-40B4-BE49-F238E27FC236}">
                <a16:creationId xmlns:a16="http://schemas.microsoft.com/office/drawing/2014/main" id="{BBA8E99E-F92B-4E94-9CB9-E06C096ABC19}"/>
              </a:ext>
            </a:extLst>
          </p:cNvPr>
          <p:cNvPicPr>
            <a:picLocks noGrp="1" noChangeAspect="1"/>
          </p:cNvPicPr>
          <p:nvPr>
            <p:ph idx="1"/>
          </p:nvPr>
        </p:nvPicPr>
        <p:blipFill>
          <a:blip r:embed="rId3"/>
          <a:stretch>
            <a:fillRect/>
          </a:stretch>
        </p:blipFill>
        <p:spPr>
          <a:xfrm>
            <a:off x="1275490" y="2611437"/>
            <a:ext cx="9763125" cy="3615743"/>
          </a:xfrm>
          <a:prstGeom prst="rect">
            <a:avLst/>
          </a:prstGeom>
        </p:spPr>
      </p:pic>
    </p:spTree>
    <p:extLst>
      <p:ext uri="{BB962C8B-B14F-4D97-AF65-F5344CB8AC3E}">
        <p14:creationId xmlns:p14="http://schemas.microsoft.com/office/powerpoint/2010/main" val="3074721056"/>
      </p:ext>
    </p:extLst>
  </p:cSld>
  <p:clrMapOvr>
    <a:masterClrMapping/>
  </p:clrMapOvr>
</p:sld>
</file>

<file path=ppt/theme/theme1.xml><?xml version="1.0" encoding="utf-8"?>
<a:theme xmlns:a="http://schemas.openxmlformats.org/drawingml/2006/main" name="Bad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Arial Black"/>
        <a:ea typeface=""/>
        <a:cs typeface=""/>
      </a:majorFont>
      <a:minorFont>
        <a:latin typeface="Calibri"/>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15127</TotalTime>
  <Words>2517</Words>
  <Application>Microsoft Office PowerPoint</Application>
  <PresentationFormat>Widescreen</PresentationFormat>
  <Paragraphs>280</Paragraphs>
  <Slides>40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Arial Black</vt:lpstr>
      <vt:lpstr>Calibri</vt:lpstr>
      <vt:lpstr>Gill Sans MT</vt:lpstr>
      <vt:lpstr>Badge</vt:lpstr>
      <vt:lpstr>Phase 3  compliance  webinar#5:  Training + Covid-19</vt:lpstr>
      <vt:lpstr>poll</vt:lpstr>
      <vt:lpstr>poll</vt:lpstr>
      <vt:lpstr>MPA discounts</vt:lpstr>
      <vt:lpstr>PowerPoint Presentation</vt:lpstr>
      <vt:lpstr>What’s required now: ACA</vt:lpstr>
      <vt:lpstr>What’s required now: ACA</vt:lpstr>
      <vt:lpstr>What might change</vt:lpstr>
      <vt:lpstr>What might change</vt:lpstr>
      <vt:lpstr>Enforcement update</vt:lpstr>
      <vt:lpstr>Surveys suspended</vt:lpstr>
      <vt:lpstr>Covid-19 updates</vt:lpstr>
      <vt:lpstr>Hipaa &amp; Covid-19 updates</vt:lpstr>
      <vt:lpstr>Covid-19 and cyber scams</vt:lpstr>
      <vt:lpstr>Ocr and civil rights</vt:lpstr>
      <vt:lpstr>Ocr enforcement</vt:lpstr>
      <vt:lpstr>Cms guidance – infection control, transfers, TeleheaLth</vt:lpstr>
      <vt:lpstr>New from cms: nursing homes covid-19 transparency effort</vt:lpstr>
      <vt:lpstr>The oig says…</vt:lpstr>
      <vt:lpstr>The oig says…</vt:lpstr>
      <vt:lpstr>Covid-19 enforcement updates</vt:lpstr>
      <vt:lpstr>Why you should keep up compliance</vt:lpstr>
      <vt:lpstr>Covid-19 issues to address with training</vt:lpstr>
      <vt:lpstr>Remote learning</vt:lpstr>
      <vt:lpstr>Compliance training</vt:lpstr>
      <vt:lpstr>Phase 3:</vt:lpstr>
      <vt:lpstr>Phase 3: policy communication</vt:lpstr>
      <vt:lpstr>Oig: policy communication</vt:lpstr>
      <vt:lpstr>Practically speaking: policy communication</vt:lpstr>
      <vt:lpstr>Phase 3:</vt:lpstr>
      <vt:lpstr>Phase 3: chains of 5+: Training</vt:lpstr>
      <vt:lpstr>Oig: training</vt:lpstr>
      <vt:lpstr>Practically speaking: training</vt:lpstr>
      <vt:lpstr>Crunch your numbers: surveys</vt:lpstr>
      <vt:lpstr>training: What you need</vt:lpstr>
      <vt:lpstr>PowerPoint Presentation</vt:lpstr>
      <vt:lpstr>MPA discounts</vt:lpstr>
      <vt:lpstr>Coming up…</vt:lpstr>
      <vt:lpstr>Coming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dc:creator>
  <cp:lastModifiedBy>Margaret</cp:lastModifiedBy>
  <cp:revision>257</cp:revision>
  <cp:lastPrinted>2020-02-25T15:42:46Z</cp:lastPrinted>
  <dcterms:created xsi:type="dcterms:W3CDTF">2019-06-24T19:04:42Z</dcterms:created>
  <dcterms:modified xsi:type="dcterms:W3CDTF">2020-04-22T21:56:05Z</dcterms:modified>
</cp:coreProperties>
</file>