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handoutMasterIdLst>
    <p:handoutMasterId r:id="rId47"/>
  </p:handoutMasterIdLst>
  <p:sldIdLst>
    <p:sldId id="256" r:id="rId2"/>
    <p:sldId id="747" r:id="rId3"/>
    <p:sldId id="674" r:id="rId4"/>
    <p:sldId id="683" r:id="rId5"/>
    <p:sldId id="712" r:id="rId6"/>
    <p:sldId id="711" r:id="rId7"/>
    <p:sldId id="510" r:id="rId8"/>
    <p:sldId id="672" r:id="rId9"/>
    <p:sldId id="558" r:id="rId10"/>
    <p:sldId id="560" r:id="rId11"/>
    <p:sldId id="481" r:id="rId12"/>
    <p:sldId id="743" r:id="rId13"/>
    <p:sldId id="263" r:id="rId14"/>
    <p:sldId id="335" r:id="rId15"/>
    <p:sldId id="714" r:id="rId16"/>
    <p:sldId id="713" r:id="rId17"/>
    <p:sldId id="745" r:id="rId18"/>
    <p:sldId id="325" r:id="rId19"/>
    <p:sldId id="433" r:id="rId20"/>
    <p:sldId id="715" r:id="rId21"/>
    <p:sldId id="426" r:id="rId22"/>
    <p:sldId id="716" r:id="rId23"/>
    <p:sldId id="717" r:id="rId24"/>
    <p:sldId id="727" r:id="rId25"/>
    <p:sldId id="736" r:id="rId26"/>
    <p:sldId id="734" r:id="rId27"/>
    <p:sldId id="718" r:id="rId28"/>
    <p:sldId id="719" r:id="rId29"/>
    <p:sldId id="720" r:id="rId30"/>
    <p:sldId id="721" r:id="rId31"/>
    <p:sldId id="739" r:id="rId32"/>
    <p:sldId id="738" r:id="rId33"/>
    <p:sldId id="737" r:id="rId34"/>
    <p:sldId id="722" r:id="rId35"/>
    <p:sldId id="740" r:id="rId36"/>
    <p:sldId id="724" r:id="rId37"/>
    <p:sldId id="741" r:id="rId38"/>
    <p:sldId id="726" r:id="rId39"/>
    <p:sldId id="735" r:id="rId40"/>
    <p:sldId id="746" r:id="rId41"/>
    <p:sldId id="521" r:id="rId42"/>
    <p:sldId id="744" r:id="rId43"/>
    <p:sldId id="698" r:id="rId44"/>
    <p:sldId id="292" r:id="rId4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EAF"/>
    <a:srgbClr val="F77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01" autoAdjust="0"/>
    <p:restoredTop sz="70950" autoAdjust="0"/>
  </p:normalViewPr>
  <p:slideViewPr>
    <p:cSldViewPr snapToGrid="0">
      <p:cViewPr varScale="1">
        <p:scale>
          <a:sx n="52" d="100"/>
          <a:sy n="52" d="100"/>
        </p:scale>
        <p:origin x="84" y="2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064"/>
    </p:cViewPr>
  </p:sorterViewPr>
  <p:notesViewPr>
    <p:cSldViewPr snapToGrid="0">
      <p:cViewPr varScale="1">
        <p:scale>
          <a:sx n="86" d="100"/>
          <a:sy n="86" d="100"/>
        </p:scale>
        <p:origin x="384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D0FA1F8-59F3-4FA8-86BB-332B58B54C54}" type="datetimeFigureOut">
              <a:rPr lang="en-US" smtClean="0"/>
              <a:t>5/28/2020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77F3E2D-C813-42D6-A24C-596D4F4013A0}" type="slidenum">
              <a:rPr lang="en-US" smtClean="0"/>
              <a:t>‹#›</a:t>
            </a:fld>
            <a:endParaRPr lang="en-US" dirty="0"/>
          </a:p>
        </p:txBody>
      </p:sp>
    </p:spTree>
    <p:extLst>
      <p:ext uri="{BB962C8B-B14F-4D97-AF65-F5344CB8AC3E}">
        <p14:creationId xmlns:p14="http://schemas.microsoft.com/office/powerpoint/2010/main" val="401765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0E70B8E-7A11-4571-958A-906AF59CF2ED}" type="datetimeFigureOut">
              <a:rPr lang="en-US" smtClean="0"/>
              <a:t>5/28/2020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9078367-39FE-43D1-B93C-B944BD36BBC6}" type="slidenum">
              <a:rPr lang="en-US" smtClean="0"/>
              <a:t>‹#›</a:t>
            </a:fld>
            <a:endParaRPr lang="en-US" dirty="0"/>
          </a:p>
        </p:txBody>
      </p:sp>
    </p:spTree>
    <p:extLst>
      <p:ext uri="{BB962C8B-B14F-4D97-AF65-F5344CB8AC3E}">
        <p14:creationId xmlns:p14="http://schemas.microsoft.com/office/powerpoint/2010/main" val="280378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photo/?fbid=2568965523326715&amp;set=pcb.256896570999336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incinnati.com/story/news/2020/03/26/coronavirus-kindness-dancing-senior-citizens-football-ups-guy/291592000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AngelinaHouseAssistedLiving/"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willowshamburg/videos/vb.355132441336216/226326115386101/?type=2&amp;theater"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nn.com/2020/03/21/politics/army-coronavirus-social-post/index.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loomberg.com/news/articles/2020-04-06/doctors-and-nurses-beware-hospitals-are-watching-your-faceboo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lickondetroit.com/news/local/2020/03/29/i-am-nurse-strong-as-hospitals-become-overwhelmed-detroit-nurse-fired-for-posting-video/"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ashingtonpost.com/local/medstar-employee-claims-in-lawsuit-she-was-fired-for-tweeting-about-hospitals-lack-of-coronavirus-safety-precautions/2020/05/19/d7b41d0c-9a19-11ea-89fd-28fb313d1886_story.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Staying Social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a national public health emergency, healthcare providers will have many reasons to use social media. The community will likely turn to social media to learn what your organization is doing in response to COVID-19. Social media can be used to keep the public informed, ward off panic, advise patients and loved ones of new procedures or protocols, and show the public a strong response during the disaster. Social media is also being used to recruit staff, volunteers, and supplies.</a:t>
            </a:r>
          </a:p>
          <a:p>
            <a:r>
              <a:rPr lang="en-US" sz="1200" kern="1200" dirty="0">
                <a:solidFill>
                  <a:schemeClr val="tx1"/>
                </a:solidFill>
                <a:effectLst/>
                <a:latin typeface="+mn-lt"/>
                <a:ea typeface="+mn-ea"/>
                <a:cs typeface="+mn-cs"/>
              </a:rPr>
              <a:t>The majority of your employees likely use social media – and need to know what they can and cannot post about the pandemic and their, and your, role in COVID-19.</a:t>
            </a:r>
          </a:p>
          <a:p>
            <a:r>
              <a:rPr lang="en-US" sz="1200" kern="1200" dirty="0">
                <a:solidFill>
                  <a:schemeClr val="tx1"/>
                </a:solidFill>
                <a:effectLst/>
                <a:latin typeface="+mn-lt"/>
                <a:ea typeface="+mn-ea"/>
                <a:cs typeface="+mn-cs"/>
              </a:rPr>
              <a:t>Patients and families might reach out to you on social media messaging apps for information.</a:t>
            </a:r>
          </a:p>
          <a:p>
            <a:r>
              <a:rPr lang="en-US" sz="1200" kern="1200" dirty="0">
                <a:solidFill>
                  <a:schemeClr val="tx1"/>
                </a:solidFill>
                <a:effectLst/>
                <a:latin typeface="+mn-lt"/>
                <a:ea typeface="+mn-ea"/>
                <a:cs typeface="+mn-cs"/>
              </a:rPr>
              <a:t>All of these social media use bring risks. When protected health information is shared inappropriately, the Privacy Rule can be violated – which means you will be conducting a potential breach investigation. There are also security risks inherent in social media use. And, when the wrong information is shared, it can go viral and make headlines very quickly.</a:t>
            </a:r>
          </a:p>
          <a:p>
            <a:r>
              <a:rPr lang="en-US" sz="1200" b="1" kern="1200" dirty="0">
                <a:solidFill>
                  <a:schemeClr val="tx1"/>
                </a:solidFill>
                <a:effectLst/>
                <a:latin typeface="+mn-lt"/>
                <a:ea typeface="+mn-ea"/>
                <a:cs typeface="+mn-cs"/>
              </a:rPr>
              <a:t>What you can do: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not post any patient-specific information to social media without first obtaining a HIPAA authorization.</a:t>
            </a:r>
          </a:p>
          <a:p>
            <a:pPr lvl="0"/>
            <a:r>
              <a:rPr lang="en-US" sz="1200" kern="1200" dirty="0">
                <a:solidFill>
                  <a:schemeClr val="tx1"/>
                </a:solidFill>
                <a:effectLst/>
                <a:latin typeface="+mn-lt"/>
                <a:ea typeface="+mn-ea"/>
                <a:cs typeface="+mn-cs"/>
              </a:rPr>
              <a:t>If you have not already done so, implement a social media policy that specifically addresses HIPAA.</a:t>
            </a:r>
          </a:p>
          <a:p>
            <a:pPr lvl="0"/>
            <a:r>
              <a:rPr lang="en-US" sz="1200" kern="1200" dirty="0">
                <a:solidFill>
                  <a:schemeClr val="tx1"/>
                </a:solidFill>
                <a:effectLst/>
                <a:latin typeface="+mn-lt"/>
                <a:ea typeface="+mn-ea"/>
                <a:cs typeface="+mn-cs"/>
              </a:rPr>
              <a:t>Prior to using a new social media application, evaluate the risks with your HIPAA Security Risk Analysis process and mitigate any risks.</a:t>
            </a:r>
          </a:p>
          <a:p>
            <a:pPr lvl="0"/>
            <a:r>
              <a:rPr lang="en-US" sz="1200" kern="1200" dirty="0">
                <a:solidFill>
                  <a:schemeClr val="tx1"/>
                </a:solidFill>
                <a:effectLst/>
                <a:latin typeface="+mn-lt"/>
                <a:ea typeface="+mn-ea"/>
                <a:cs typeface="+mn-cs"/>
              </a:rPr>
              <a:t>Maintain close communications between your HIPAA Privacy and Security Officer, and your marketing or public relations personnel. All marketing and PR communications and programs should be vetted for potential HIPAA risks.</a:t>
            </a:r>
          </a:p>
          <a:p>
            <a:pPr lvl="0"/>
            <a:r>
              <a:rPr lang="en-US" sz="1200" kern="1200" dirty="0">
                <a:solidFill>
                  <a:schemeClr val="tx1"/>
                </a:solidFill>
                <a:effectLst/>
                <a:latin typeface="+mn-lt"/>
                <a:ea typeface="+mn-ea"/>
                <a:cs typeface="+mn-cs"/>
              </a:rPr>
              <a:t>Regular review your organization’s social media activity to ensure it is HIPAA compliant.</a:t>
            </a:r>
          </a:p>
          <a:p>
            <a:r>
              <a:rPr lang="en-US" sz="1200" b="1" kern="1200" dirty="0">
                <a:solidFill>
                  <a:schemeClr val="tx1"/>
                </a:solidFill>
                <a:effectLst/>
                <a:latin typeface="+mn-lt"/>
                <a:ea typeface="+mn-ea"/>
                <a:cs typeface="+mn-cs"/>
              </a:rPr>
              <a:t>Train, train, train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Help staff understand what is considered a HIPAA violation on social media. Common examples of social media HIPAA violations include:</a:t>
            </a:r>
          </a:p>
          <a:p>
            <a:pPr lvl="0"/>
            <a:r>
              <a:rPr lang="en-US" sz="1200" kern="1200" dirty="0">
                <a:solidFill>
                  <a:schemeClr val="tx1"/>
                </a:solidFill>
                <a:effectLst/>
                <a:latin typeface="+mn-lt"/>
                <a:ea typeface="+mn-ea"/>
                <a:cs typeface="+mn-cs"/>
              </a:rPr>
              <a:t>Posting verbal “gossip” about a patient to unauthorized individuals, even if the name is not disclosed. </a:t>
            </a:r>
          </a:p>
          <a:p>
            <a:pPr lvl="0"/>
            <a:r>
              <a:rPr lang="en-US" sz="1200" kern="1200" dirty="0">
                <a:solidFill>
                  <a:schemeClr val="tx1"/>
                </a:solidFill>
                <a:effectLst/>
                <a:latin typeface="+mn-lt"/>
                <a:ea typeface="+mn-ea"/>
                <a:cs typeface="+mn-cs"/>
              </a:rPr>
              <a:t>Sharing of photographs or videos, or any form of PHI without written authorization from a patient.</a:t>
            </a:r>
          </a:p>
          <a:p>
            <a:pPr lvl="0"/>
            <a:r>
              <a:rPr lang="en-US" sz="1200" kern="1200" dirty="0">
                <a:solidFill>
                  <a:schemeClr val="tx1"/>
                </a:solidFill>
                <a:effectLst/>
                <a:latin typeface="+mn-lt"/>
                <a:ea typeface="+mn-ea"/>
                <a:cs typeface="+mn-cs"/>
              </a:rPr>
              <a:t>A mistaken belief that posts are private or have been deleted when they are still visible to the public.</a:t>
            </a:r>
          </a:p>
          <a:p>
            <a:pPr lvl="0"/>
            <a:r>
              <a:rPr lang="en-US" sz="1200" kern="1200" dirty="0">
                <a:solidFill>
                  <a:schemeClr val="tx1"/>
                </a:solidFill>
                <a:effectLst/>
                <a:latin typeface="+mn-lt"/>
                <a:ea typeface="+mn-ea"/>
                <a:cs typeface="+mn-cs"/>
              </a:rPr>
              <a:t>Posting of any information that could allow an individual to be identified</a:t>
            </a:r>
          </a:p>
          <a:p>
            <a:pPr lvl="0"/>
            <a:r>
              <a:rPr lang="en-US" sz="1200" kern="1200" dirty="0">
                <a:solidFill>
                  <a:schemeClr val="tx1"/>
                </a:solidFill>
                <a:effectLst/>
                <a:latin typeface="+mn-lt"/>
                <a:ea typeface="+mn-ea"/>
                <a:cs typeface="+mn-cs"/>
              </a:rPr>
              <a:t>Sharing of seemingly innocent comments or pictures, such as a workplace lunch which happens to have PHI visible (e.g. visible patient files underneath).</a:t>
            </a:r>
          </a:p>
          <a:p>
            <a:pPr lvl="0"/>
            <a:r>
              <a:rPr lang="en-US" sz="1200" kern="1200" dirty="0">
                <a:solidFill>
                  <a:schemeClr val="tx1"/>
                </a:solidFill>
                <a:effectLst/>
                <a:latin typeface="+mn-lt"/>
                <a:ea typeface="+mn-ea"/>
                <a:cs typeface="+mn-cs"/>
              </a:rPr>
              <a:t>Sharing of photos, videos, or text on social media platforms within a private group</a:t>
            </a:r>
          </a:p>
          <a:p>
            <a:pPr lvl="0"/>
            <a:r>
              <a:rPr lang="en-US" sz="1200" kern="1200" dirty="0">
                <a:solidFill>
                  <a:schemeClr val="tx1"/>
                </a:solidFill>
                <a:effectLst/>
                <a:latin typeface="+mn-lt"/>
                <a:ea typeface="+mn-ea"/>
                <a:cs typeface="+mn-cs"/>
              </a:rPr>
              <a:t>The fact that someone is our patient is PHI</a:t>
            </a:r>
          </a:p>
          <a:p>
            <a:pPr lvl="0"/>
            <a:r>
              <a:rPr lang="en-US" sz="1200" kern="1200" dirty="0">
                <a:solidFill>
                  <a:schemeClr val="tx1"/>
                </a:solidFill>
                <a:effectLst/>
                <a:latin typeface="+mn-lt"/>
                <a:ea typeface="+mn-ea"/>
                <a:cs typeface="+mn-cs"/>
              </a:rPr>
              <a:t>Even if your Facebook settings are private, you could have a breach – Facebook is not encrypted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MPA’s HIPAA &amp; Social Media Policy, and MPA’s Monthly Compliance Moments addressing HIPAA and social media.</a:t>
            </a:r>
          </a:p>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1</a:t>
            </a:fld>
            <a:endParaRPr lang="en-US" dirty="0"/>
          </a:p>
        </p:txBody>
      </p:sp>
    </p:spTree>
    <p:extLst>
      <p:ext uri="{BB962C8B-B14F-4D97-AF65-F5344CB8AC3E}">
        <p14:creationId xmlns:p14="http://schemas.microsoft.com/office/powerpoint/2010/main" val="320060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16</a:t>
            </a:fld>
            <a:endParaRPr lang="en-US" dirty="0"/>
          </a:p>
        </p:txBody>
      </p:sp>
    </p:spTree>
    <p:extLst>
      <p:ext uri="{BB962C8B-B14F-4D97-AF65-F5344CB8AC3E}">
        <p14:creationId xmlns:p14="http://schemas.microsoft.com/office/powerpoint/2010/main" val="388618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17</a:t>
            </a:fld>
            <a:endParaRPr lang="en-US" dirty="0"/>
          </a:p>
        </p:txBody>
      </p:sp>
    </p:spTree>
    <p:extLst>
      <p:ext uri="{BB962C8B-B14F-4D97-AF65-F5344CB8AC3E}">
        <p14:creationId xmlns:p14="http://schemas.microsoft.com/office/powerpoint/2010/main" val="413805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5805C-56D4-484F-A7B7-F501D45555AF}" type="slidenum">
              <a:rPr lang="en-US" smtClean="0"/>
              <a:t>18</a:t>
            </a:fld>
            <a:endParaRPr lang="en-US" dirty="0"/>
          </a:p>
        </p:txBody>
      </p:sp>
    </p:spTree>
    <p:extLst>
      <p:ext uri="{BB962C8B-B14F-4D97-AF65-F5344CB8AC3E}">
        <p14:creationId xmlns:p14="http://schemas.microsoft.com/office/powerpoint/2010/main" val="363823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58A27-8CAE-43A0-BB3C-EE643F867915}" type="slidenum">
              <a:rPr lang="en-US" smtClean="0"/>
              <a:t>19</a:t>
            </a:fld>
            <a:endParaRPr lang="en-US" dirty="0"/>
          </a:p>
        </p:txBody>
      </p:sp>
    </p:spTree>
    <p:extLst>
      <p:ext uri="{BB962C8B-B14F-4D97-AF65-F5344CB8AC3E}">
        <p14:creationId xmlns:p14="http://schemas.microsoft.com/office/powerpoint/2010/main" val="119408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58A27-8CAE-43A0-BB3C-EE643F867915}" type="slidenum">
              <a:rPr lang="en-US" smtClean="0"/>
              <a:t>21</a:t>
            </a:fld>
            <a:endParaRPr lang="en-US" dirty="0"/>
          </a:p>
        </p:txBody>
      </p:sp>
    </p:spTree>
    <p:extLst>
      <p:ext uri="{BB962C8B-B14F-4D97-AF65-F5344CB8AC3E}">
        <p14:creationId xmlns:p14="http://schemas.microsoft.com/office/powerpoint/2010/main" val="176724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58A27-8CAE-43A0-BB3C-EE643F867915}" type="slidenum">
              <a:rPr lang="en-US" smtClean="0"/>
              <a:t>22</a:t>
            </a:fld>
            <a:endParaRPr lang="en-US" dirty="0"/>
          </a:p>
        </p:txBody>
      </p:sp>
    </p:spTree>
    <p:extLst>
      <p:ext uri="{BB962C8B-B14F-4D97-AF65-F5344CB8AC3E}">
        <p14:creationId xmlns:p14="http://schemas.microsoft.com/office/powerpoint/2010/main" val="363459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26</a:t>
            </a:fld>
            <a:endParaRPr lang="en-US" dirty="0"/>
          </a:p>
        </p:txBody>
      </p:sp>
    </p:spTree>
    <p:extLst>
      <p:ext uri="{BB962C8B-B14F-4D97-AF65-F5344CB8AC3E}">
        <p14:creationId xmlns:p14="http://schemas.microsoft.com/office/powerpoint/2010/main" val="71590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7780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2802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1" dirty="0">
                <a:solidFill>
                  <a:schemeClr val="tx2"/>
                </a:solidFill>
                <a:latin typeface="Calibri" panose="020F0502020204030204" pitchFamily="34" charset="0"/>
              </a:rPr>
              <a:t> </a:t>
            </a:r>
            <a:r>
              <a:rPr lang="en-US" sz="1200" u="sng" kern="1200" dirty="0">
                <a:solidFill>
                  <a:schemeClr val="tx1"/>
                </a:solidFill>
                <a:effectLst/>
                <a:latin typeface="+mn-lt"/>
                <a:ea typeface="+mn-ea"/>
                <a:cs typeface="+mn-cs"/>
                <a:hlinkClick r:id="rId3"/>
              </a:rPr>
              <a:t>https://www.facebook.com/photo/?fbid=2568965523326715&amp;set=pcb.2568965709993363</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47383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6</a:t>
            </a:fld>
            <a:endParaRPr lang="en-US" dirty="0"/>
          </a:p>
        </p:txBody>
      </p:sp>
    </p:spTree>
    <p:extLst>
      <p:ext uri="{BB962C8B-B14F-4D97-AF65-F5344CB8AC3E}">
        <p14:creationId xmlns:p14="http://schemas.microsoft.com/office/powerpoint/2010/main" val="229791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1" dirty="0">
                <a:solidFill>
                  <a:schemeClr val="tx2"/>
                </a:solidFill>
                <a:latin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6035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u="sng" kern="1200" dirty="0">
                <a:solidFill>
                  <a:schemeClr val="tx1"/>
                </a:solidFill>
                <a:effectLst/>
                <a:latin typeface="+mn-lt"/>
                <a:ea typeface="+mn-ea"/>
                <a:cs typeface="+mn-cs"/>
                <a:hlinkClick r:id="rId3"/>
              </a:rPr>
              <a:t>https://www.cincinnati.com/story/news/2020/03/26/coronavirus-kindness-dancing-senior-citizens-football-ups-guy/2915920001/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31</a:t>
            </a:fld>
            <a:endParaRPr lang="en-US" dirty="0"/>
          </a:p>
        </p:txBody>
      </p:sp>
    </p:spTree>
    <p:extLst>
      <p:ext uri="{BB962C8B-B14F-4D97-AF65-F5344CB8AC3E}">
        <p14:creationId xmlns:p14="http://schemas.microsoft.com/office/powerpoint/2010/main" val="269570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https://www.facebook.com/AngelinaHouseAssistedLiving/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4"/>
              </a:rPr>
              <a:t>https://www.facebook.com/willowshamburg/videos/vb.355132441336216/226326115386101/?type=2&amp;theater</a:t>
            </a:r>
            <a:endParaRPr lang="en-US" dirty="0"/>
          </a:p>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32</a:t>
            </a:fld>
            <a:endParaRPr lang="en-US" dirty="0"/>
          </a:p>
        </p:txBody>
      </p:sp>
    </p:spTree>
    <p:extLst>
      <p:ext uri="{BB962C8B-B14F-4D97-AF65-F5344CB8AC3E}">
        <p14:creationId xmlns:p14="http://schemas.microsoft.com/office/powerpoint/2010/main" val="3960102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https://www.cnn.com/2020/03/21/politics/army-coronavirus-social-post/index.html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8910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err="1">
                <a:solidFill>
                  <a:schemeClr val="tx1"/>
                </a:solidFill>
                <a:effectLst/>
                <a:latin typeface="+mn-lt"/>
                <a:ea typeface="+mn-ea"/>
                <a:cs typeface="+mn-cs"/>
              </a:rPr>
              <a:t>Jhonna</a:t>
            </a:r>
            <a:r>
              <a:rPr lang="en-US" sz="1200" kern="1200" dirty="0">
                <a:solidFill>
                  <a:schemeClr val="tx1"/>
                </a:solidFill>
                <a:effectLst/>
                <a:latin typeface="+mn-lt"/>
                <a:ea typeface="+mn-ea"/>
                <a:cs typeface="+mn-cs"/>
              </a:rPr>
              <a:t> Porter</a:t>
            </a:r>
          </a:p>
          <a:p>
            <a:pPr lvl="0" fontAlgn="base"/>
            <a:r>
              <a:rPr lang="en-US" sz="1200" u="sng" kern="1200" dirty="0">
                <a:solidFill>
                  <a:schemeClr val="tx1"/>
                </a:solidFill>
                <a:effectLst/>
                <a:latin typeface="+mn-lt"/>
                <a:ea typeface="+mn-ea"/>
                <a:cs typeface="+mn-cs"/>
                <a:hlinkClick r:id="rId3"/>
              </a:rPr>
              <a:t>https://www.bloomberg.com/news/articles/2020-04-06/doctors-and-nurses-beware-hospitals-are-watching-your-facebook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35</a:t>
            </a:fld>
            <a:endParaRPr lang="en-US" dirty="0"/>
          </a:p>
        </p:txBody>
      </p:sp>
    </p:spTree>
    <p:extLst>
      <p:ext uri="{BB962C8B-B14F-4D97-AF65-F5344CB8AC3E}">
        <p14:creationId xmlns:p14="http://schemas.microsoft.com/office/powerpoint/2010/main" val="2797765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a:t> </a:t>
            </a:r>
            <a:r>
              <a:rPr lang="en-US" sz="1200" u="sng" kern="1200" dirty="0">
                <a:solidFill>
                  <a:schemeClr val="tx1"/>
                </a:solidFill>
                <a:effectLst/>
                <a:latin typeface="+mn-lt"/>
                <a:ea typeface="+mn-ea"/>
                <a:cs typeface="+mn-cs"/>
                <a:hlinkClick r:id="rId3"/>
              </a:rPr>
              <a:t>https://www.clickondetroit.com/news/local/2020/03/29/i-am-nurse-strong-as-hospitals-become-overwhelmed-detroit-nurse-fired-for-posting-video/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246526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https://www.washingtonpost.com/local/medstar-employee-claims-in-lawsuit-she-was-fired-for-tweeting-about-hospitals-lack-of-coronavirus-safety-precautions/2020/05/19/d7b41d0c-9a19-11ea-89fd-28fb313d1886_story.html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37</a:t>
            </a:fld>
            <a:endParaRPr lang="en-US" dirty="0"/>
          </a:p>
        </p:txBody>
      </p:sp>
    </p:spTree>
    <p:extLst>
      <p:ext uri="{BB962C8B-B14F-4D97-AF65-F5344CB8AC3E}">
        <p14:creationId xmlns:p14="http://schemas.microsoft.com/office/powerpoint/2010/main" val="245311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1" dirty="0">
                <a:solidFill>
                  <a:schemeClr val="tx2"/>
                </a:solidFill>
                <a:latin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28139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39</a:t>
            </a:fld>
            <a:endParaRPr lang="en-US" dirty="0"/>
          </a:p>
        </p:txBody>
      </p:sp>
    </p:spTree>
    <p:extLst>
      <p:ext uri="{BB962C8B-B14F-4D97-AF65-F5344CB8AC3E}">
        <p14:creationId xmlns:p14="http://schemas.microsoft.com/office/powerpoint/2010/main" val="231416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40</a:t>
            </a:fld>
            <a:endParaRPr lang="en-US" dirty="0"/>
          </a:p>
        </p:txBody>
      </p:sp>
    </p:spTree>
    <p:extLst>
      <p:ext uri="{BB962C8B-B14F-4D97-AF65-F5344CB8AC3E}">
        <p14:creationId xmlns:p14="http://schemas.microsoft.com/office/powerpoint/2010/main" val="229016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7</a:t>
            </a:fld>
            <a:endParaRPr lang="en-US" dirty="0"/>
          </a:p>
        </p:txBody>
      </p:sp>
    </p:spTree>
    <p:extLst>
      <p:ext uri="{BB962C8B-B14F-4D97-AF65-F5344CB8AC3E}">
        <p14:creationId xmlns:p14="http://schemas.microsoft.com/office/powerpoint/2010/main" val="3566858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41</a:t>
            </a:fld>
            <a:endParaRPr lang="en-US" dirty="0"/>
          </a:p>
        </p:txBody>
      </p:sp>
    </p:spTree>
    <p:extLst>
      <p:ext uri="{BB962C8B-B14F-4D97-AF65-F5344CB8AC3E}">
        <p14:creationId xmlns:p14="http://schemas.microsoft.com/office/powerpoint/2010/main" val="1155907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42</a:t>
            </a:fld>
            <a:endParaRPr lang="en-US" dirty="0"/>
          </a:p>
        </p:txBody>
      </p:sp>
    </p:spTree>
    <p:extLst>
      <p:ext uri="{BB962C8B-B14F-4D97-AF65-F5344CB8AC3E}">
        <p14:creationId xmlns:p14="http://schemas.microsoft.com/office/powerpoint/2010/main" val="234574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43</a:t>
            </a:fld>
            <a:endParaRPr lang="en-US" dirty="0"/>
          </a:p>
        </p:txBody>
      </p:sp>
    </p:spTree>
    <p:extLst>
      <p:ext uri="{BB962C8B-B14F-4D97-AF65-F5344CB8AC3E}">
        <p14:creationId xmlns:p14="http://schemas.microsoft.com/office/powerpoint/2010/main" val="3056603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314506-DF63-4516-BA80-6318D1CBF48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12497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8</a:t>
            </a:fld>
            <a:endParaRPr lang="en-US" dirty="0"/>
          </a:p>
        </p:txBody>
      </p:sp>
    </p:spTree>
    <p:extLst>
      <p:ext uri="{BB962C8B-B14F-4D97-AF65-F5344CB8AC3E}">
        <p14:creationId xmlns:p14="http://schemas.microsoft.com/office/powerpoint/2010/main" val="311652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9</a:t>
            </a:fld>
            <a:endParaRPr lang="en-US" dirty="0"/>
          </a:p>
        </p:txBody>
      </p:sp>
    </p:spTree>
    <p:extLst>
      <p:ext uri="{BB962C8B-B14F-4D97-AF65-F5344CB8AC3E}">
        <p14:creationId xmlns:p14="http://schemas.microsoft.com/office/powerpoint/2010/main" val="271231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078367-39FE-43D1-B93C-B944BD36BBC6}" type="slidenum">
              <a:rPr lang="en-US" smtClean="0"/>
              <a:t>11</a:t>
            </a:fld>
            <a:endParaRPr lang="en-US" dirty="0"/>
          </a:p>
        </p:txBody>
      </p:sp>
    </p:spTree>
    <p:extLst>
      <p:ext uri="{BB962C8B-B14F-4D97-AF65-F5344CB8AC3E}">
        <p14:creationId xmlns:p14="http://schemas.microsoft.com/office/powerpoint/2010/main" val="425449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621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1" dirty="0">
                <a:solidFill>
                  <a:schemeClr val="tx2"/>
                </a:solidFill>
                <a:latin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3129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15</a:t>
            </a:fld>
            <a:endParaRPr lang="en-US" dirty="0"/>
          </a:p>
        </p:txBody>
      </p:sp>
    </p:spTree>
    <p:extLst>
      <p:ext uri="{BB962C8B-B14F-4D97-AF65-F5344CB8AC3E}">
        <p14:creationId xmlns:p14="http://schemas.microsoft.com/office/powerpoint/2010/main" val="491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AB24756-6BC2-47B6-B801-789D957E58B9}" type="datetime1">
              <a:rPr lang="en-US" smtClean="0"/>
              <a:t>5/28/2020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5A1C2-2CDD-48DE-94CD-3C3610C0DD3D}"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4FD3E-1569-43C9-93F0-0BEF4A2D5BCA}"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EE556-F555-4B2E-9442-4C9FFF3C304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5BA7E7-4267-4B08-A7A7-50704B085B91}" type="datetime1">
              <a:rPr lang="en-US" smtClean="0"/>
              <a:t>5/28/2020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A99FBF-6481-40B9-9426-632524A6496A}"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1A1FD-2F4C-4428-808F-22837438F24E}"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5F453-2699-4BD1-839B-2D7B3A04F4C1}"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818F0-91F9-4506-807C-948825D8F27F}"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DA3B393-36ED-484C-8C6B-321264BB4327}" type="datetime1">
              <a:rPr lang="en-US" smtClean="0"/>
              <a:t>5/28/2020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1266FD4-29F5-4F0F-99BC-C8605D2C8A17}" type="datetime1">
              <a:rPr lang="en-US" smtClean="0"/>
              <a:t>5/28/2020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72D6C4E-5B0A-4ABC-A822-A010FDFCE84E}" type="datetime1">
              <a:rPr lang="en-US" smtClean="0"/>
              <a:t>5/28/2020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about/news/2019/10/02/dental-practice-pays-10000-settle-social-media-disclosures-of-patients-phi.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ificationGenInfo/Downloads/Survey-and-Cert-Letter-16-3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ost-gazette.com/news/crime-courts/2019/06/25/Butler-senior-home-photos-lawsuit-paramount-senior-living-cranberry/stories/20190625014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hit.org/2019/12/05/snapchat-post-a-fall-and-a-death-lead-to-nursing-homes-fin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cotsman.com/health/watch-102-year-old-resident-scottish-care-home-shows-tiktok-dance-moves-staff-254687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healthcareperformance.com/free-compliance-resources-1?utm_source=hs_email&amp;utm_medium=email&amp;_hsenc=p2ANqtz-_UHOcukIOVvXduKxmWo_yIg9BSgHnsvi8sHxQS7jpXub8rMlCKsbBimbgTi2GfcF52tWR9" TargetMode="External"/><Relationship Id="rId3" Type="http://schemas.openxmlformats.org/officeDocument/2006/relationships/hyperlink" Target="https://mpa-compliance-store.myshopify.com/collections/hipaa-toolkits?utm_source=hs_email&amp;utm_medium=email&amp;_hsenc=p2ANqtz-_UHOcukIOVvXduKxmWo_yIg9BSgHnsvi8sHxQS7jpXub8rMlCKsbBimbgTi2GfcF52tWR9" TargetMode="External"/><Relationship Id="rId7" Type="http://schemas.openxmlformats.org/officeDocument/2006/relationships/hyperlink" Target="http://healthcareperformance.com/blog?utm_source=hs_email&amp;utm_medium=email&amp;_hsenc=p2ANqtz-_UHOcukIOVvXduKxmWo_yIg9BSgHnsvi8sHxQS7jpXub8rMlCKsbBimbgTi2GfcF52tWR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mpa-compliance-store.myshopify.com/products/hipaa-social-media-tool-kit-mpa-review" TargetMode="External"/><Relationship Id="rId5" Type="http://schemas.openxmlformats.org/officeDocument/2006/relationships/hyperlink" Target="https://mpa-compliance-store.myshopify.com/products/hipaa-covid-19-toolkit?variant=31916512739407&amp;utm_source=hs_email&amp;utm_medium=email&amp;_hsenc=p2ANqtz-_UHOcukIOVvXduKxmWo_yIg9BSgHnsvi8sHxQS7jpXub8rMlCKsbBimbgTi2GfcF52tWR9" TargetMode="External"/><Relationship Id="rId4" Type="http://schemas.openxmlformats.org/officeDocument/2006/relationships/hyperlink" Target="mailto:mcs@healthcareperformance.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us02web.zoom.us/webinar/register/WN_oPEm138gRnad_Wnzn5-5qw"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mailto:mcs@healthcareperformance.com" TargetMode="External"/><Relationship Id="rId7"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hyperlink" Target="http://www.healthcareperformance.com/store" TargetMode="External"/><Relationship Id="rId4" Type="http://schemas.openxmlformats.org/officeDocument/2006/relationships/hyperlink" Target="http://www.healthcareperformance.com/blo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healthcareperformance.com/free-compliance-resources-1?utm_source=hs_email&amp;utm_medium=email&amp;_hsenc=p2ANqtz-_UHOcukIOVvXduKxmWo_yIg9BSgHnsvi8sHxQS7jpXub8rMlCKsbBimbgTi2GfcF52tWR9" TargetMode="External"/><Relationship Id="rId3" Type="http://schemas.openxmlformats.org/officeDocument/2006/relationships/hyperlink" Target="https://mpa-compliance-store.myshopify.com/collections/hipaa-toolkits?utm_source=hs_email&amp;utm_medium=email&amp;_hsenc=p2ANqtz-_UHOcukIOVvXduKxmWo_yIg9BSgHnsvi8sHxQS7jpXub8rMlCKsbBimbgTi2GfcF52tWR9" TargetMode="External"/><Relationship Id="rId7" Type="http://schemas.openxmlformats.org/officeDocument/2006/relationships/hyperlink" Target="http://healthcareperformance.com/blog?utm_source=hs_email&amp;utm_medium=email&amp;_hsenc=p2ANqtz-_UHOcukIOVvXduKxmWo_yIg9BSgHnsvi8sHxQS7jpXub8rMlCKsbBimbgTi2GfcF52tWR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pa-compliance-store.myshopify.com/products/hipaa-social-media-tool-kit-mpa-review" TargetMode="External"/><Relationship Id="rId5" Type="http://schemas.openxmlformats.org/officeDocument/2006/relationships/hyperlink" Target="https://mpa-compliance-store.myshopify.com/products/hipaa-covid-19-toolkit?variant=31916512739407&amp;utm_source=hs_email&amp;utm_medium=email&amp;_hsenc=p2ANqtz-_UHOcukIOVvXduKxmWo_yIg9BSgHnsvi8sHxQS7jpXub8rMlCKsbBimbgTi2GfcF52tWR9" TargetMode="External"/><Relationship Id="rId4" Type="http://schemas.openxmlformats.org/officeDocument/2006/relationships/hyperlink" Target="mailto:mcs@healthcareperformanc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4275278"/>
          </a:xfrm>
        </p:spPr>
        <p:txBody>
          <a:bodyPr/>
          <a:lstStyle/>
          <a:p>
            <a:r>
              <a:rPr lang="en-US" sz="2800" dirty="0"/>
              <a:t>Phase 3 </a:t>
            </a:r>
            <a:br>
              <a:rPr lang="en-US" sz="2800" dirty="0"/>
            </a:br>
            <a:r>
              <a:rPr lang="en-US" sz="2800" dirty="0"/>
              <a:t>compliance </a:t>
            </a:r>
            <a:br>
              <a:rPr lang="en-US" sz="2800" dirty="0"/>
            </a:br>
            <a:r>
              <a:rPr lang="en-US" sz="2800" dirty="0"/>
              <a:t>webinar#5:</a:t>
            </a:r>
            <a:br>
              <a:rPr lang="en-US" sz="2800" dirty="0"/>
            </a:br>
            <a:br>
              <a:rPr lang="en-US" sz="2800" dirty="0"/>
            </a:br>
            <a:r>
              <a:rPr lang="en-US" sz="2800" dirty="0"/>
              <a:t>social media </a:t>
            </a:r>
            <a:br>
              <a:rPr lang="en-US" sz="2800" dirty="0"/>
            </a:br>
            <a:r>
              <a:rPr lang="en-US" sz="2800" dirty="0"/>
              <a:t>compliance </a:t>
            </a:r>
            <a:br>
              <a:rPr lang="en-US" sz="2800" dirty="0"/>
            </a:br>
            <a:r>
              <a:rPr lang="en-US" sz="2800" dirty="0"/>
              <a:t>during </a:t>
            </a:r>
            <a:br>
              <a:rPr lang="en-US" sz="2800" dirty="0"/>
            </a:br>
            <a:r>
              <a:rPr lang="en-US" sz="2800" dirty="0"/>
              <a:t>a pandemic</a:t>
            </a:r>
          </a:p>
        </p:txBody>
      </p:sp>
      <p:sp>
        <p:nvSpPr>
          <p:cNvPr id="3" name="Subtitle 2"/>
          <p:cNvSpPr>
            <a:spLocks noGrp="1"/>
          </p:cNvSpPr>
          <p:nvPr>
            <p:ph type="subTitle" idx="1"/>
          </p:nvPr>
        </p:nvSpPr>
        <p:spPr>
          <a:xfrm>
            <a:off x="2215045" y="5853936"/>
            <a:ext cx="8045373" cy="742279"/>
          </a:xfrm>
        </p:spPr>
        <p:txBody>
          <a:bodyPr>
            <a:noAutofit/>
          </a:bodyPr>
          <a:lstStyle/>
          <a:p>
            <a:r>
              <a:rPr lang="en-US" sz="2400" dirty="0">
                <a:solidFill>
                  <a:schemeClr val="bg2"/>
                </a:solidFill>
              </a:rPr>
              <a:t>May 27, 2020</a:t>
            </a:r>
          </a:p>
          <a:p>
            <a:r>
              <a:rPr lang="en-US" sz="2400" dirty="0">
                <a:solidFill>
                  <a:schemeClr val="bg2"/>
                </a:solidFill>
              </a:rPr>
              <a:t>Margaret Scavotto, jd, chc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spTree>
    <p:extLst>
      <p:ext uri="{BB962C8B-B14F-4D97-AF65-F5344CB8AC3E}">
        <p14:creationId xmlns:p14="http://schemas.microsoft.com/office/powerpoint/2010/main" val="21397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0351-0DEB-4DCF-B497-E3CBA2629754}"/>
              </a:ext>
            </a:extLst>
          </p:cNvPr>
          <p:cNvSpPr>
            <a:spLocks noGrp="1"/>
          </p:cNvSpPr>
          <p:nvPr>
            <p:ph type="title"/>
          </p:nvPr>
        </p:nvSpPr>
        <p:spPr/>
        <p:txBody>
          <a:bodyPr>
            <a:normAutofit/>
          </a:bodyPr>
          <a:lstStyle/>
          <a:p>
            <a:r>
              <a:rPr lang="en-US" sz="3600" dirty="0"/>
              <a:t>What might change</a:t>
            </a:r>
          </a:p>
        </p:txBody>
      </p:sp>
      <p:sp>
        <p:nvSpPr>
          <p:cNvPr id="4" name="Content Placeholder 3">
            <a:extLst>
              <a:ext uri="{FF2B5EF4-FFF2-40B4-BE49-F238E27FC236}">
                <a16:creationId xmlns:a16="http://schemas.microsoft.com/office/drawing/2014/main" id="{E69A76B8-B1E6-43DD-B488-D479A914F1BA}"/>
              </a:ext>
            </a:extLst>
          </p:cNvPr>
          <p:cNvSpPr>
            <a:spLocks noGrp="1"/>
          </p:cNvSpPr>
          <p:nvPr>
            <p:ph idx="1"/>
          </p:nvPr>
        </p:nvSpPr>
        <p:spPr/>
        <p:txBody>
          <a:bodyPr>
            <a:normAutofit/>
          </a:bodyPr>
          <a:lstStyle/>
          <a:p>
            <a:r>
              <a:rPr lang="en-US" sz="2400" b="1" dirty="0">
                <a:solidFill>
                  <a:schemeClr val="tx2"/>
                </a:solidFill>
              </a:rPr>
              <a:t>In July 2019, CMS issued a PROPOSED rule that might change/eliminate some of the Phase 3 requirements.</a:t>
            </a:r>
          </a:p>
          <a:p>
            <a:r>
              <a:rPr lang="en-US" sz="2400" b="1" dirty="0">
                <a:solidFill>
                  <a:schemeClr val="tx2"/>
                </a:solidFill>
              </a:rPr>
              <a:t>The proposed rule has not yet been made final.</a:t>
            </a:r>
          </a:p>
          <a:p>
            <a:r>
              <a:rPr lang="en-US" sz="2400" b="1" dirty="0">
                <a:solidFill>
                  <a:schemeClr val="tx2"/>
                </a:solidFill>
              </a:rPr>
              <a:t>The OIG recommends EVERYTHING CMS proposes taking out.</a:t>
            </a:r>
          </a:p>
        </p:txBody>
      </p:sp>
    </p:spTree>
    <p:extLst>
      <p:ext uri="{BB962C8B-B14F-4D97-AF65-F5344CB8AC3E}">
        <p14:creationId xmlns:p14="http://schemas.microsoft.com/office/powerpoint/2010/main" val="124438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0A5B-2362-416B-93B3-B1BF31AC65B0}"/>
              </a:ext>
            </a:extLst>
          </p:cNvPr>
          <p:cNvSpPr>
            <a:spLocks noGrp="1"/>
          </p:cNvSpPr>
          <p:nvPr>
            <p:ph type="title"/>
          </p:nvPr>
        </p:nvSpPr>
        <p:spPr/>
        <p:txBody>
          <a:bodyPr>
            <a:normAutofit/>
          </a:bodyPr>
          <a:lstStyle/>
          <a:p>
            <a:r>
              <a:rPr lang="en-US" sz="3600" dirty="0"/>
              <a:t>Enforcement update</a:t>
            </a:r>
          </a:p>
        </p:txBody>
      </p:sp>
      <p:sp>
        <p:nvSpPr>
          <p:cNvPr id="3" name="Content Placeholder 2">
            <a:extLst>
              <a:ext uri="{FF2B5EF4-FFF2-40B4-BE49-F238E27FC236}">
                <a16:creationId xmlns:a16="http://schemas.microsoft.com/office/drawing/2014/main" id="{297A9AD3-51E6-4368-ABD2-4ED56BC70E42}"/>
              </a:ext>
            </a:extLst>
          </p:cNvPr>
          <p:cNvSpPr>
            <a:spLocks noGrp="1"/>
          </p:cNvSpPr>
          <p:nvPr>
            <p:ph idx="1"/>
          </p:nvPr>
        </p:nvSpPr>
        <p:spPr>
          <a:xfrm>
            <a:off x="1251678" y="1411850"/>
            <a:ext cx="10178322" cy="4963829"/>
          </a:xfrm>
        </p:spPr>
        <p:txBody>
          <a:bodyPr>
            <a:normAutofit/>
          </a:bodyPr>
          <a:lstStyle/>
          <a:p>
            <a:r>
              <a:rPr lang="en-US" sz="2600" b="1" dirty="0">
                <a:solidFill>
                  <a:schemeClr val="tx2"/>
                </a:solidFill>
              </a:rPr>
              <a:t>On November 22, 2019, CMS issued a memorandum with an update on the Phase 3 Requirements of Participation. In this memo, CMS advised:</a:t>
            </a:r>
          </a:p>
          <a:p>
            <a:r>
              <a:rPr lang="en-US" sz="2600" b="1" dirty="0">
                <a:solidFill>
                  <a:schemeClr val="tx2"/>
                </a:solidFill>
              </a:rPr>
              <a:t>CMS will not release updated Interpretive Guidance and training addressing Phase 3 until the second quarter of 2020.</a:t>
            </a:r>
          </a:p>
          <a:p>
            <a:r>
              <a:rPr lang="en-US" sz="2600" b="1" dirty="0">
                <a:solidFill>
                  <a:schemeClr val="tx2"/>
                </a:solidFill>
              </a:rPr>
              <a:t>But... nursing homes are </a:t>
            </a:r>
            <a:r>
              <a:rPr lang="en-US" sz="2600" b="1" i="1" dirty="0">
                <a:solidFill>
                  <a:schemeClr val="tx2"/>
                </a:solidFill>
              </a:rPr>
              <a:t>still expected to comply with Phase 3 by November 28, 2019.</a:t>
            </a:r>
          </a:p>
          <a:p>
            <a:r>
              <a:rPr lang="en-US" sz="2600" b="1" dirty="0">
                <a:solidFill>
                  <a:schemeClr val="tx2"/>
                </a:solidFill>
              </a:rPr>
              <a:t>CMS has shifted the focus of its surveys due to COVID-19.</a:t>
            </a:r>
          </a:p>
          <a:p>
            <a:endParaRPr lang="en-US" dirty="0"/>
          </a:p>
        </p:txBody>
      </p:sp>
      <p:sp>
        <p:nvSpPr>
          <p:cNvPr id="5" name="Slide Number Placeholder 4">
            <a:extLst>
              <a:ext uri="{FF2B5EF4-FFF2-40B4-BE49-F238E27FC236}">
                <a16:creationId xmlns:a16="http://schemas.microsoft.com/office/drawing/2014/main" id="{C39C4AA4-D164-4281-807B-943E7EF4BB30}"/>
              </a:ext>
            </a:extLst>
          </p:cNvPr>
          <p:cNvSpPr>
            <a:spLocks noGrp="1"/>
          </p:cNvSpPr>
          <p:nvPr>
            <p:ph type="sldNum" sz="quarter" idx="12"/>
          </p:nvPr>
        </p:nvSpPr>
        <p:spPr/>
        <p:txBody>
          <a:bodyPr/>
          <a:lstStyle/>
          <a:p>
            <a:fld id="{71766878-3199-4EAB-94E7-2D6D11070E14}" type="slidenum">
              <a:rPr lang="en-US" smtClean="0"/>
              <a:t>11</a:t>
            </a:fld>
            <a:endParaRPr lang="en-US" dirty="0"/>
          </a:p>
        </p:txBody>
      </p:sp>
      <p:pic>
        <p:nvPicPr>
          <p:cNvPr id="6" name="Picture 5">
            <a:extLst>
              <a:ext uri="{FF2B5EF4-FFF2-40B4-BE49-F238E27FC236}">
                <a16:creationId xmlns:a16="http://schemas.microsoft.com/office/drawing/2014/main" id="{02881D9A-1004-4B31-8AFC-B3FE4F7D374F}"/>
              </a:ext>
            </a:extLst>
          </p:cNvPr>
          <p:cNvPicPr>
            <a:picLocks noChangeAspect="1"/>
          </p:cNvPicPr>
          <p:nvPr/>
        </p:nvPicPr>
        <p:blipFill>
          <a:blip r:embed="rId3"/>
          <a:stretch>
            <a:fillRect/>
          </a:stretch>
        </p:blipFill>
        <p:spPr>
          <a:xfrm>
            <a:off x="9749790" y="4740825"/>
            <a:ext cx="1807752" cy="1807752"/>
          </a:xfrm>
          <a:prstGeom prst="rect">
            <a:avLst/>
          </a:prstGeom>
        </p:spPr>
      </p:pic>
    </p:spTree>
    <p:extLst>
      <p:ext uri="{BB962C8B-B14F-4D97-AF65-F5344CB8AC3E}">
        <p14:creationId xmlns:p14="http://schemas.microsoft.com/office/powerpoint/2010/main" val="357706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43C0-82CB-4D74-9152-64AFA251266F}"/>
              </a:ext>
            </a:extLst>
          </p:cNvPr>
          <p:cNvSpPr>
            <a:spLocks noGrp="1"/>
          </p:cNvSpPr>
          <p:nvPr>
            <p:ph type="title"/>
          </p:nvPr>
        </p:nvSpPr>
        <p:spPr/>
        <p:txBody>
          <a:bodyPr/>
          <a:lstStyle/>
          <a:p>
            <a:r>
              <a:rPr lang="en-US" dirty="0"/>
              <a:t>Why Hipaa matters</a:t>
            </a:r>
          </a:p>
        </p:txBody>
      </p:sp>
      <p:sp>
        <p:nvSpPr>
          <p:cNvPr id="3" name="Text Placeholder 2">
            <a:extLst>
              <a:ext uri="{FF2B5EF4-FFF2-40B4-BE49-F238E27FC236}">
                <a16:creationId xmlns:a16="http://schemas.microsoft.com/office/drawing/2014/main" id="{3AD63057-B3FC-416B-A025-8BBCA41CF6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58AD40-D65D-452F-8D12-86A81F6B685E}"/>
              </a:ext>
            </a:extLst>
          </p:cNvPr>
          <p:cNvSpPr>
            <a:spLocks noGrp="1"/>
          </p:cNvSpPr>
          <p:nvPr>
            <p:ph type="sldNum" sz="quarter" idx="12"/>
          </p:nvPr>
        </p:nvSpPr>
        <p:spPr/>
        <p:txBody>
          <a:bodyPr/>
          <a:lstStyle/>
          <a:p>
            <a:fld id="{71766878-3199-4EAB-94E7-2D6D11070E14}" type="slidenum">
              <a:rPr lang="en-US" smtClean="0"/>
              <a:pPr/>
              <a:t>12</a:t>
            </a:fld>
            <a:endParaRPr lang="en-US" dirty="0"/>
          </a:p>
        </p:txBody>
      </p:sp>
    </p:spTree>
    <p:extLst>
      <p:ext uri="{BB962C8B-B14F-4D97-AF65-F5344CB8AC3E}">
        <p14:creationId xmlns:p14="http://schemas.microsoft.com/office/powerpoint/2010/main" val="301135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Protected Health Information</a:t>
            </a:r>
          </a:p>
        </p:txBody>
      </p:sp>
      <p:sp>
        <p:nvSpPr>
          <p:cNvPr id="3" name="Content Placeholder 2"/>
          <p:cNvSpPr>
            <a:spLocks noGrp="1"/>
          </p:cNvSpPr>
          <p:nvPr>
            <p:ph idx="1"/>
          </p:nvPr>
        </p:nvSpPr>
        <p:spPr>
          <a:xfrm>
            <a:off x="2462758" y="2263139"/>
            <a:ext cx="7633742" cy="2695193"/>
          </a:xfrm>
        </p:spPr>
        <p:txBody>
          <a:bodyPr>
            <a:noAutofit/>
          </a:bodyPr>
          <a:lstStyle/>
          <a:p>
            <a:pPr marL="0" indent="0">
              <a:buNone/>
            </a:pPr>
            <a:r>
              <a:rPr lang="en-US" sz="3600" b="1" dirty="0">
                <a:solidFill>
                  <a:schemeClr val="tx2"/>
                </a:solidFill>
                <a:latin typeface="Calibri" panose="020F0502020204030204" pitchFamily="34" charset="0"/>
              </a:rPr>
              <a:t>HIPAA protects PHI: information that can identify a patient and relates to the patient’s health condition, treatment, and payment for treatment.</a:t>
            </a:r>
          </a:p>
          <a:p>
            <a:pPr marL="0" indent="0">
              <a:buNone/>
            </a:pPr>
            <a:endParaRPr lang="en-US" sz="21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13</a:t>
            </a:fld>
            <a:endParaRPr lang="en-US" dirty="0">
              <a:solidFill>
                <a:prstClr val="black">
                  <a:lumMod val="65000"/>
                  <a:lumOff val="35000"/>
                </a:prstClr>
              </a:solidFill>
            </a:endParaRPr>
          </a:p>
        </p:txBody>
      </p:sp>
    </p:spTree>
    <p:extLst>
      <p:ext uri="{BB962C8B-B14F-4D97-AF65-F5344CB8AC3E}">
        <p14:creationId xmlns:p14="http://schemas.microsoft.com/office/powerpoint/2010/main" val="45961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Electronic Protected Health Information</a:t>
            </a:r>
          </a:p>
        </p:txBody>
      </p:sp>
      <p:sp>
        <p:nvSpPr>
          <p:cNvPr id="3" name="Content Placeholder 2"/>
          <p:cNvSpPr>
            <a:spLocks noGrp="1"/>
          </p:cNvSpPr>
          <p:nvPr>
            <p:ph idx="1"/>
          </p:nvPr>
        </p:nvSpPr>
        <p:spPr>
          <a:xfrm>
            <a:off x="1365978" y="2730226"/>
            <a:ext cx="10191136" cy="2695193"/>
          </a:xfrm>
        </p:spPr>
        <p:txBody>
          <a:bodyPr>
            <a:noAutofit/>
          </a:bodyPr>
          <a:lstStyle/>
          <a:p>
            <a:pPr marL="0" indent="0">
              <a:buNone/>
            </a:pPr>
            <a:r>
              <a:rPr lang="en-US" sz="3600" b="1" dirty="0">
                <a:solidFill>
                  <a:schemeClr val="tx2"/>
                </a:solidFill>
                <a:latin typeface="Calibri" panose="020F0502020204030204" pitchFamily="34" charset="0"/>
              </a:rPr>
              <a:t>ePHI is electronic PHI: PHI received, created, maintained, or transmitted in electronic form.</a:t>
            </a:r>
          </a:p>
          <a:p>
            <a:pPr marL="0" indent="0">
              <a:buNone/>
            </a:pPr>
            <a:endParaRPr lang="en-US" sz="28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14</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91906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73C1-9CD8-41AF-8D83-8B010249FD3F}"/>
              </a:ext>
            </a:extLst>
          </p:cNvPr>
          <p:cNvSpPr>
            <a:spLocks noGrp="1"/>
          </p:cNvSpPr>
          <p:nvPr>
            <p:ph type="title"/>
          </p:nvPr>
        </p:nvSpPr>
        <p:spPr/>
        <p:txBody>
          <a:bodyPr>
            <a:normAutofit/>
          </a:bodyPr>
          <a:lstStyle/>
          <a:p>
            <a:r>
              <a:rPr lang="en-US" sz="3600" dirty="0" err="1"/>
              <a:t>Ocr</a:t>
            </a:r>
            <a:r>
              <a:rPr lang="en-US" sz="3600" dirty="0"/>
              <a:t> enforcement</a:t>
            </a:r>
          </a:p>
        </p:txBody>
      </p:sp>
      <p:sp>
        <p:nvSpPr>
          <p:cNvPr id="3" name="Content Placeholder 2">
            <a:extLst>
              <a:ext uri="{FF2B5EF4-FFF2-40B4-BE49-F238E27FC236}">
                <a16:creationId xmlns:a16="http://schemas.microsoft.com/office/drawing/2014/main" id="{675ADF72-B3DD-48FD-B7EB-74A371592578}"/>
              </a:ext>
            </a:extLst>
          </p:cNvPr>
          <p:cNvSpPr>
            <a:spLocks noGrp="1"/>
          </p:cNvSpPr>
          <p:nvPr>
            <p:ph idx="1"/>
          </p:nvPr>
        </p:nvSpPr>
        <p:spPr/>
        <p:txBody>
          <a:bodyPr>
            <a:normAutofit lnSpcReduction="10000"/>
          </a:bodyPr>
          <a:lstStyle/>
          <a:p>
            <a:r>
              <a:rPr lang="en-US" sz="2400" b="1" dirty="0">
                <a:solidFill>
                  <a:schemeClr val="tx2"/>
                </a:solidFill>
              </a:rPr>
              <a:t>A dental practice entered a $10,000 settlement with the OCR </a:t>
            </a:r>
          </a:p>
          <a:p>
            <a:r>
              <a:rPr lang="en-US" sz="2400" b="1" dirty="0">
                <a:solidFill>
                  <a:schemeClr val="tx2"/>
                </a:solidFill>
              </a:rPr>
              <a:t>A patient left a social media review of the practice</a:t>
            </a:r>
          </a:p>
          <a:p>
            <a:r>
              <a:rPr lang="en-US" sz="2400" b="1" dirty="0">
                <a:solidFill>
                  <a:schemeClr val="tx2"/>
                </a:solidFill>
              </a:rPr>
              <a:t>The practice responded – and included the patient’s last name and details of the patient’s health condition</a:t>
            </a:r>
          </a:p>
          <a:p>
            <a:r>
              <a:rPr lang="en-US" sz="2400" b="1" dirty="0">
                <a:solidFill>
                  <a:schemeClr val="tx2"/>
                </a:solidFill>
              </a:rPr>
              <a:t>OCR discovered that this happened multiple times – and the practice did not have a HIPAA &amp; social media policy</a:t>
            </a:r>
          </a:p>
          <a:p>
            <a:r>
              <a:rPr lang="en-US" sz="2400" b="1" dirty="0">
                <a:solidFill>
                  <a:schemeClr val="tx2"/>
                </a:solidFill>
              </a:rPr>
              <a:t>The practice also didn’t mention social media use in it’s Notice of Privacy Practices </a:t>
            </a:r>
          </a:p>
        </p:txBody>
      </p:sp>
      <p:sp>
        <p:nvSpPr>
          <p:cNvPr id="4" name="Slide Number Placeholder 3">
            <a:extLst>
              <a:ext uri="{FF2B5EF4-FFF2-40B4-BE49-F238E27FC236}">
                <a16:creationId xmlns:a16="http://schemas.microsoft.com/office/drawing/2014/main" id="{D537CFC9-183E-4432-8C47-673A66A916B8}"/>
              </a:ext>
            </a:extLst>
          </p:cNvPr>
          <p:cNvSpPr>
            <a:spLocks noGrp="1"/>
          </p:cNvSpPr>
          <p:nvPr>
            <p:ph type="sldNum" sz="quarter" idx="12"/>
          </p:nvPr>
        </p:nvSpPr>
        <p:spPr/>
        <p:txBody>
          <a:bodyPr/>
          <a:lstStyle/>
          <a:p>
            <a:fld id="{71766878-3199-4EAB-94E7-2D6D11070E14}" type="slidenum">
              <a:rPr lang="en-US" smtClean="0"/>
              <a:t>15</a:t>
            </a:fld>
            <a:endParaRPr lang="en-US" dirty="0"/>
          </a:p>
        </p:txBody>
      </p:sp>
      <p:sp>
        <p:nvSpPr>
          <p:cNvPr id="5" name="Rectangle 4">
            <a:extLst>
              <a:ext uri="{FF2B5EF4-FFF2-40B4-BE49-F238E27FC236}">
                <a16:creationId xmlns:a16="http://schemas.microsoft.com/office/drawing/2014/main" id="{882527C5-DC79-429F-8AD7-DFD57066A35A}"/>
              </a:ext>
            </a:extLst>
          </p:cNvPr>
          <p:cNvSpPr/>
          <p:nvPr/>
        </p:nvSpPr>
        <p:spPr>
          <a:xfrm>
            <a:off x="4681928" y="5552285"/>
            <a:ext cx="6096000" cy="923330"/>
          </a:xfrm>
          <a:prstGeom prst="rect">
            <a:avLst/>
          </a:prstGeom>
        </p:spPr>
        <p:txBody>
          <a:bodyPr>
            <a:spAutoFit/>
          </a:bodyPr>
          <a:lstStyle/>
          <a:p>
            <a:r>
              <a:rPr lang="en-US" dirty="0">
                <a:hlinkClick r:id="rId3"/>
              </a:rPr>
              <a:t>https://www.hhs.gov/about/news/2019/10/02/dental-practice-pays-10000-settle-social-media-disclosures-of-patients-phi.html</a:t>
            </a:r>
            <a:endParaRPr lang="en-US" dirty="0"/>
          </a:p>
        </p:txBody>
      </p:sp>
    </p:spTree>
    <p:extLst>
      <p:ext uri="{BB962C8B-B14F-4D97-AF65-F5344CB8AC3E}">
        <p14:creationId xmlns:p14="http://schemas.microsoft.com/office/powerpoint/2010/main" val="125231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F7E8-6AD2-4722-9072-BF2213B27465}"/>
              </a:ext>
            </a:extLst>
          </p:cNvPr>
          <p:cNvSpPr>
            <a:spLocks noGrp="1"/>
          </p:cNvSpPr>
          <p:nvPr>
            <p:ph type="title"/>
          </p:nvPr>
        </p:nvSpPr>
        <p:spPr/>
        <p:txBody>
          <a:bodyPr>
            <a:normAutofit/>
          </a:bodyPr>
          <a:lstStyle/>
          <a:p>
            <a:r>
              <a:rPr lang="en-US" sz="3600" dirty="0" err="1"/>
              <a:t>Cms</a:t>
            </a:r>
            <a:r>
              <a:rPr lang="en-US" sz="3600" dirty="0"/>
              <a:t> 16-33</a:t>
            </a:r>
          </a:p>
        </p:txBody>
      </p:sp>
      <p:sp>
        <p:nvSpPr>
          <p:cNvPr id="3" name="Content Placeholder 2">
            <a:extLst>
              <a:ext uri="{FF2B5EF4-FFF2-40B4-BE49-F238E27FC236}">
                <a16:creationId xmlns:a16="http://schemas.microsoft.com/office/drawing/2014/main" id="{223AFA07-E867-4902-9BD5-AFF0298B723B}"/>
              </a:ext>
            </a:extLst>
          </p:cNvPr>
          <p:cNvSpPr>
            <a:spLocks noGrp="1"/>
          </p:cNvSpPr>
          <p:nvPr>
            <p:ph idx="1"/>
          </p:nvPr>
        </p:nvSpPr>
        <p:spPr/>
        <p:txBody>
          <a:bodyPr>
            <a:normAutofit/>
          </a:bodyPr>
          <a:lstStyle/>
          <a:p>
            <a:r>
              <a:rPr lang="en-US" sz="2400" b="1" dirty="0">
                <a:solidFill>
                  <a:schemeClr val="tx2"/>
                </a:solidFill>
              </a:rPr>
              <a:t>Pictures or recordings that demean or humiliate nursing home residents are mental abuse.</a:t>
            </a:r>
          </a:p>
          <a:p>
            <a:pPr marL="0" indent="0">
              <a:buNone/>
            </a:pPr>
            <a:endParaRPr lang="en-US" sz="2400" b="1" dirty="0">
              <a:solidFill>
                <a:schemeClr val="tx2"/>
              </a:solidFill>
            </a:endParaRPr>
          </a:p>
          <a:p>
            <a:r>
              <a:rPr lang="en-US" sz="2400" b="1" dirty="0">
                <a:solidFill>
                  <a:schemeClr val="tx2"/>
                </a:solidFill>
              </a:rPr>
              <a:t>CMS Survey &amp; Certification Memo 16-33 NH, Protecting Resident Privacy and Prohibiting Mental Abuse Related to Photographs and Audio/Video Recordings by Nursing Home Staff, August 5, 2006, available at </a:t>
            </a:r>
          </a:p>
        </p:txBody>
      </p:sp>
      <p:sp>
        <p:nvSpPr>
          <p:cNvPr id="4" name="Slide Number Placeholder 3">
            <a:extLst>
              <a:ext uri="{FF2B5EF4-FFF2-40B4-BE49-F238E27FC236}">
                <a16:creationId xmlns:a16="http://schemas.microsoft.com/office/drawing/2014/main" id="{0ED8E2B2-9BC7-467D-B232-C157DD1115F6}"/>
              </a:ext>
            </a:extLst>
          </p:cNvPr>
          <p:cNvSpPr>
            <a:spLocks noGrp="1"/>
          </p:cNvSpPr>
          <p:nvPr>
            <p:ph type="sldNum" sz="quarter" idx="12"/>
          </p:nvPr>
        </p:nvSpPr>
        <p:spPr/>
        <p:txBody>
          <a:bodyPr/>
          <a:lstStyle/>
          <a:p>
            <a:fld id="{71766878-3199-4EAB-94E7-2D6D11070E14}" type="slidenum">
              <a:rPr lang="en-US" smtClean="0"/>
              <a:t>16</a:t>
            </a:fld>
            <a:endParaRPr lang="en-US" dirty="0"/>
          </a:p>
        </p:txBody>
      </p:sp>
      <p:sp>
        <p:nvSpPr>
          <p:cNvPr id="5" name="Rectangle 4">
            <a:extLst>
              <a:ext uri="{FF2B5EF4-FFF2-40B4-BE49-F238E27FC236}">
                <a16:creationId xmlns:a16="http://schemas.microsoft.com/office/drawing/2014/main" id="{778F452C-C6C5-4296-BFFE-D7A39BBFF63C}"/>
              </a:ext>
            </a:extLst>
          </p:cNvPr>
          <p:cNvSpPr/>
          <p:nvPr/>
        </p:nvSpPr>
        <p:spPr>
          <a:xfrm>
            <a:off x="2328472" y="5080948"/>
            <a:ext cx="6096000" cy="923330"/>
          </a:xfrm>
          <a:prstGeom prst="rect">
            <a:avLst/>
          </a:prstGeom>
        </p:spPr>
        <p:txBody>
          <a:bodyPr>
            <a:spAutoFit/>
          </a:bodyPr>
          <a:lstStyle/>
          <a:p>
            <a:r>
              <a:rPr lang="en-US" dirty="0">
                <a:hlinkClick r:id="rId3"/>
              </a:rPr>
              <a:t>https://www.cms.gov/Medicare/Provider-Enrollment-and-Certification/SurveyCertificationGenInfo/Downloads/Survey-and-Cert-Letter-16-33.pdf</a:t>
            </a:r>
            <a:endParaRPr lang="en-US" dirty="0"/>
          </a:p>
        </p:txBody>
      </p:sp>
    </p:spTree>
    <p:extLst>
      <p:ext uri="{BB962C8B-B14F-4D97-AF65-F5344CB8AC3E}">
        <p14:creationId xmlns:p14="http://schemas.microsoft.com/office/powerpoint/2010/main" val="411697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F7E8-6AD2-4722-9072-BF2213B27465}"/>
              </a:ext>
            </a:extLst>
          </p:cNvPr>
          <p:cNvSpPr>
            <a:spLocks noGrp="1"/>
          </p:cNvSpPr>
          <p:nvPr>
            <p:ph type="title"/>
          </p:nvPr>
        </p:nvSpPr>
        <p:spPr/>
        <p:txBody>
          <a:bodyPr>
            <a:normAutofit/>
          </a:bodyPr>
          <a:lstStyle/>
          <a:p>
            <a:r>
              <a:rPr lang="en-US" sz="3600" dirty="0" err="1"/>
              <a:t>Cms</a:t>
            </a:r>
            <a:r>
              <a:rPr lang="en-US" sz="3600" dirty="0"/>
              <a:t> 16-33</a:t>
            </a:r>
          </a:p>
        </p:txBody>
      </p:sp>
      <p:sp>
        <p:nvSpPr>
          <p:cNvPr id="3" name="Content Placeholder 2">
            <a:extLst>
              <a:ext uri="{FF2B5EF4-FFF2-40B4-BE49-F238E27FC236}">
                <a16:creationId xmlns:a16="http://schemas.microsoft.com/office/drawing/2014/main" id="{223AFA07-E867-4902-9BD5-AFF0298B723B}"/>
              </a:ext>
            </a:extLst>
          </p:cNvPr>
          <p:cNvSpPr>
            <a:spLocks noGrp="1"/>
          </p:cNvSpPr>
          <p:nvPr>
            <p:ph idx="1"/>
          </p:nvPr>
        </p:nvSpPr>
        <p:spPr>
          <a:xfrm>
            <a:off x="1251678" y="1783080"/>
            <a:ext cx="10178322" cy="5074919"/>
          </a:xfrm>
        </p:spPr>
        <p:txBody>
          <a:bodyPr>
            <a:normAutofit fontScale="92500"/>
          </a:bodyPr>
          <a:lstStyle/>
          <a:p>
            <a:r>
              <a:rPr lang="en-US" sz="2400" b="1" dirty="0">
                <a:solidFill>
                  <a:schemeClr val="tx2"/>
                </a:solidFill>
              </a:rPr>
              <a:t>CMS surveyors review </a:t>
            </a:r>
            <a:r>
              <a:rPr lang="en-US" sz="2400" b="1" i="1" dirty="0">
                <a:solidFill>
                  <a:schemeClr val="tx2"/>
                </a:solidFill>
              </a:rPr>
              <a:t>every nursing home</a:t>
            </a:r>
            <a:r>
              <a:rPr lang="en-US" sz="2400" b="1" dirty="0">
                <a:solidFill>
                  <a:schemeClr val="tx2"/>
                </a:solidFill>
              </a:rPr>
              <a:t>’s policies, to see if they “prohibit staff from taking, keeping and/or distributing photographs and recordings that demean or humiliate a resident(s).” CMS outlines the steps nursing homes must take in order to do well on this survey – and meet expectations for preventing this type of mental abuse:</a:t>
            </a:r>
          </a:p>
          <a:p>
            <a:r>
              <a:rPr lang="en-US" sz="2400" b="1" dirty="0">
                <a:solidFill>
                  <a:schemeClr val="tx2"/>
                </a:solidFill>
              </a:rPr>
              <a:t>Implement policies and procedures prohibiting abuse. These policies need to address mental abuse arising from demeaning or humiliating pictures or recordings.</a:t>
            </a:r>
          </a:p>
          <a:p>
            <a:r>
              <a:rPr lang="en-US" sz="2400" b="1" dirty="0">
                <a:solidFill>
                  <a:schemeClr val="tx2"/>
                </a:solidFill>
              </a:rPr>
              <a:t>Train staff on mental abuse arising from these pictures or recordings.</a:t>
            </a:r>
          </a:p>
          <a:p>
            <a:r>
              <a:rPr lang="en-US" sz="2400" b="1" dirty="0">
                <a:solidFill>
                  <a:schemeClr val="tx2"/>
                </a:solidFill>
              </a:rPr>
              <a:t>Take training one step further and “provide ongoing oversight and supervision of staff in order to assure that these policies are implemented as written.”</a:t>
            </a:r>
          </a:p>
          <a:p>
            <a:r>
              <a:rPr lang="en-US" sz="2400" b="1" dirty="0">
                <a:solidFill>
                  <a:schemeClr val="tx2"/>
                </a:solidFill>
              </a:rPr>
              <a:t>Treat these incidents of mental abuse as any other abuse allegation: with investigation and reporting.</a:t>
            </a:r>
          </a:p>
        </p:txBody>
      </p:sp>
      <p:sp>
        <p:nvSpPr>
          <p:cNvPr id="4" name="Slide Number Placeholder 3">
            <a:extLst>
              <a:ext uri="{FF2B5EF4-FFF2-40B4-BE49-F238E27FC236}">
                <a16:creationId xmlns:a16="http://schemas.microsoft.com/office/drawing/2014/main" id="{0ED8E2B2-9BC7-467D-B232-C157DD1115F6}"/>
              </a:ext>
            </a:extLst>
          </p:cNvPr>
          <p:cNvSpPr>
            <a:spLocks noGrp="1"/>
          </p:cNvSpPr>
          <p:nvPr>
            <p:ph type="sldNum" sz="quarter" idx="12"/>
          </p:nvPr>
        </p:nvSpPr>
        <p:spPr/>
        <p:txBody>
          <a:bodyPr/>
          <a:lstStyle/>
          <a:p>
            <a:fld id="{71766878-3199-4EAB-94E7-2D6D11070E14}" type="slidenum">
              <a:rPr lang="en-US" smtClean="0"/>
              <a:t>17</a:t>
            </a:fld>
            <a:endParaRPr lang="en-US" dirty="0"/>
          </a:p>
        </p:txBody>
      </p:sp>
    </p:spTree>
    <p:extLst>
      <p:ext uri="{BB962C8B-B14F-4D97-AF65-F5344CB8AC3E}">
        <p14:creationId xmlns:p14="http://schemas.microsoft.com/office/powerpoint/2010/main" val="357107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C6E1-8E9F-4444-B11A-B1FAF6825463}"/>
              </a:ext>
            </a:extLst>
          </p:cNvPr>
          <p:cNvSpPr>
            <a:spLocks noGrp="1"/>
          </p:cNvSpPr>
          <p:nvPr>
            <p:ph type="title"/>
          </p:nvPr>
        </p:nvSpPr>
        <p:spPr/>
        <p:txBody>
          <a:bodyPr>
            <a:normAutofit/>
          </a:bodyPr>
          <a:lstStyle/>
          <a:p>
            <a:r>
              <a:rPr lang="en-US" sz="3600" dirty="0"/>
              <a:t>Nude photo of patient leads to lawsuit</a:t>
            </a:r>
          </a:p>
        </p:txBody>
      </p:sp>
      <p:sp>
        <p:nvSpPr>
          <p:cNvPr id="3" name="Content Placeholder 2">
            <a:extLst>
              <a:ext uri="{FF2B5EF4-FFF2-40B4-BE49-F238E27FC236}">
                <a16:creationId xmlns:a16="http://schemas.microsoft.com/office/drawing/2014/main" id="{6CBAD74A-39EF-4451-B9DD-66905DF988B9}"/>
              </a:ext>
            </a:extLst>
          </p:cNvPr>
          <p:cNvSpPr>
            <a:spLocks noGrp="1"/>
          </p:cNvSpPr>
          <p:nvPr>
            <p:ph idx="1"/>
          </p:nvPr>
        </p:nvSpPr>
        <p:spPr>
          <a:xfrm>
            <a:off x="1396057" y="1723849"/>
            <a:ext cx="10178322" cy="4651829"/>
          </a:xfrm>
        </p:spPr>
        <p:txBody>
          <a:bodyPr>
            <a:normAutofit/>
          </a:bodyPr>
          <a:lstStyle/>
          <a:p>
            <a:r>
              <a:rPr lang="en-US" sz="2800" b="1" dirty="0">
                <a:solidFill>
                  <a:schemeClr val="tx2"/>
                </a:solidFill>
              </a:rPr>
              <a:t>A Pennsylvania family is suing a nursing home over a photo that circulated social media.</a:t>
            </a:r>
          </a:p>
          <a:p>
            <a:r>
              <a:rPr lang="en-US" sz="2800" b="1" dirty="0">
                <a:solidFill>
                  <a:schemeClr val="tx2"/>
                </a:solidFill>
              </a:rPr>
              <a:t>The lawsuit asserts that nursing home employees took a photo of an 83-year old resident with dementia while she was in the shower, and sent it via Snapchat and Facebook Messenger to at least two other employees. </a:t>
            </a:r>
          </a:p>
          <a:p>
            <a:endParaRPr lang="en-US" sz="2400" b="1" dirty="0">
              <a:solidFill>
                <a:schemeClr val="tx2"/>
              </a:solidFill>
            </a:endParaRPr>
          </a:p>
        </p:txBody>
      </p:sp>
      <p:sp>
        <p:nvSpPr>
          <p:cNvPr id="4" name="Slide Number Placeholder 3">
            <a:extLst>
              <a:ext uri="{FF2B5EF4-FFF2-40B4-BE49-F238E27FC236}">
                <a16:creationId xmlns:a16="http://schemas.microsoft.com/office/drawing/2014/main" id="{D30960EE-5D02-434A-98C2-6EADA6401F3C}"/>
              </a:ext>
            </a:extLst>
          </p:cNvPr>
          <p:cNvSpPr>
            <a:spLocks noGrp="1"/>
          </p:cNvSpPr>
          <p:nvPr>
            <p:ph type="sldNum" sz="quarter" idx="12"/>
          </p:nvPr>
        </p:nvSpPr>
        <p:spPr/>
        <p:txBody>
          <a:bodyPr/>
          <a:lstStyle/>
          <a:p>
            <a:fld id="{71766878-3199-4EAB-94E7-2D6D11070E14}" type="slidenum">
              <a:rPr lang="en-US" smtClean="0"/>
              <a:t>18</a:t>
            </a:fld>
            <a:endParaRPr lang="en-US" dirty="0"/>
          </a:p>
        </p:txBody>
      </p:sp>
      <p:sp>
        <p:nvSpPr>
          <p:cNvPr id="5" name="Rectangle 4">
            <a:extLst>
              <a:ext uri="{FF2B5EF4-FFF2-40B4-BE49-F238E27FC236}">
                <a16:creationId xmlns:a16="http://schemas.microsoft.com/office/drawing/2014/main" id="{91C5C630-0924-4251-9DE5-8BACFACB1F10}"/>
              </a:ext>
            </a:extLst>
          </p:cNvPr>
          <p:cNvSpPr/>
          <p:nvPr/>
        </p:nvSpPr>
        <p:spPr>
          <a:xfrm>
            <a:off x="1619250" y="5111972"/>
            <a:ext cx="9321072" cy="677108"/>
          </a:xfrm>
          <a:prstGeom prst="rect">
            <a:avLst/>
          </a:prstGeom>
        </p:spPr>
        <p:txBody>
          <a:bodyPr wrap="square">
            <a:spAutoFit/>
          </a:bodyPr>
          <a:lstStyle/>
          <a:p>
            <a:pPr>
              <a:spcBef>
                <a:spcPts val="375"/>
              </a:spcBef>
              <a:spcAft>
                <a:spcPts val="750"/>
              </a:spcAft>
            </a:pPr>
            <a:r>
              <a:rPr lang="en-US" sz="19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https://www.post-gazette.com/news/crime-courts/2019/06/25/Butler-senior-home-photos-lawsuit-paramount-senior-living-cranberry/stories/201906250146</a:t>
            </a:r>
            <a:r>
              <a:rPr lang="en-US" sz="19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9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958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14DF-E4D3-41B5-B90D-9FF9279676A8}"/>
              </a:ext>
            </a:extLst>
          </p:cNvPr>
          <p:cNvSpPr>
            <a:spLocks noGrp="1"/>
          </p:cNvSpPr>
          <p:nvPr>
            <p:ph type="title"/>
          </p:nvPr>
        </p:nvSpPr>
        <p:spPr/>
        <p:txBody>
          <a:bodyPr>
            <a:normAutofit/>
          </a:bodyPr>
          <a:lstStyle/>
          <a:p>
            <a:r>
              <a:rPr lang="en-US" sz="3600" dirty="0"/>
              <a:t>Yelp!</a:t>
            </a:r>
          </a:p>
        </p:txBody>
      </p:sp>
      <p:sp>
        <p:nvSpPr>
          <p:cNvPr id="3" name="Content Placeholder 2">
            <a:extLst>
              <a:ext uri="{FF2B5EF4-FFF2-40B4-BE49-F238E27FC236}">
                <a16:creationId xmlns:a16="http://schemas.microsoft.com/office/drawing/2014/main" id="{416F8536-BC90-4436-A9D3-87CED050E755}"/>
              </a:ext>
            </a:extLst>
          </p:cNvPr>
          <p:cNvSpPr>
            <a:spLocks noGrp="1"/>
          </p:cNvSpPr>
          <p:nvPr>
            <p:ph idx="1"/>
          </p:nvPr>
        </p:nvSpPr>
        <p:spPr/>
        <p:txBody>
          <a:bodyPr>
            <a:normAutofit/>
          </a:bodyPr>
          <a:lstStyle/>
          <a:p>
            <a:r>
              <a:rPr lang="en-US" sz="2800" b="1" dirty="0">
                <a:solidFill>
                  <a:schemeClr val="tx2"/>
                </a:solidFill>
              </a:rPr>
              <a:t>A patient wrote a review on social media about a dental practice</a:t>
            </a:r>
          </a:p>
          <a:p>
            <a:r>
              <a:rPr lang="en-US" sz="2800" b="1" dirty="0">
                <a:solidFill>
                  <a:schemeClr val="tx2"/>
                </a:solidFill>
              </a:rPr>
              <a:t>The practice responded to the review and disclosed the patient’s last name, and details of the patient’s health condition</a:t>
            </a:r>
          </a:p>
          <a:p>
            <a:r>
              <a:rPr lang="en-US" sz="2800" b="1" dirty="0">
                <a:solidFill>
                  <a:schemeClr val="tx2"/>
                </a:solidFill>
              </a:rPr>
              <a:t>The dental practice entered a $10,000 settlement with the OCR</a:t>
            </a:r>
          </a:p>
        </p:txBody>
      </p:sp>
    </p:spTree>
    <p:extLst>
      <p:ext uri="{BB962C8B-B14F-4D97-AF65-F5344CB8AC3E}">
        <p14:creationId xmlns:p14="http://schemas.microsoft.com/office/powerpoint/2010/main" val="130818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ACC0D-8633-47FD-A60F-D572A9DAB448}"/>
              </a:ext>
            </a:extLst>
          </p:cNvPr>
          <p:cNvSpPr>
            <a:spLocks noGrp="1"/>
          </p:cNvSpPr>
          <p:nvPr>
            <p:ph type="sldNum" sz="quarter" idx="12"/>
          </p:nvPr>
        </p:nvSpPr>
        <p:spPr/>
        <p:txBody>
          <a:bodyPr/>
          <a:lstStyle/>
          <a:p>
            <a:fld id="{71766878-3199-4EAB-94E7-2D6D11070E14}" type="slidenum">
              <a:rPr lang="en-US" smtClean="0"/>
              <a:t>2</a:t>
            </a:fld>
            <a:endParaRPr lang="en-US" dirty="0"/>
          </a:p>
        </p:txBody>
      </p:sp>
      <p:pic>
        <p:nvPicPr>
          <p:cNvPr id="4" name="Picture 3">
            <a:extLst>
              <a:ext uri="{FF2B5EF4-FFF2-40B4-BE49-F238E27FC236}">
                <a16:creationId xmlns:a16="http://schemas.microsoft.com/office/drawing/2014/main" id="{984963BC-1860-48D3-9F6C-1E3CE56351E0}"/>
              </a:ext>
            </a:extLst>
          </p:cNvPr>
          <p:cNvPicPr>
            <a:picLocks noChangeAspect="1"/>
          </p:cNvPicPr>
          <p:nvPr/>
        </p:nvPicPr>
        <p:blipFill>
          <a:blip r:embed="rId2"/>
          <a:stretch>
            <a:fillRect/>
          </a:stretch>
        </p:blipFill>
        <p:spPr>
          <a:xfrm>
            <a:off x="3191023" y="565726"/>
            <a:ext cx="5809953" cy="5809953"/>
          </a:xfrm>
          <a:prstGeom prst="rect">
            <a:avLst/>
          </a:prstGeom>
        </p:spPr>
      </p:pic>
    </p:spTree>
    <p:extLst>
      <p:ext uri="{BB962C8B-B14F-4D97-AF65-F5344CB8AC3E}">
        <p14:creationId xmlns:p14="http://schemas.microsoft.com/office/powerpoint/2010/main" val="405900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4231-F652-495E-9A1F-4116A3865F79}"/>
              </a:ext>
            </a:extLst>
          </p:cNvPr>
          <p:cNvSpPr>
            <a:spLocks noGrp="1"/>
          </p:cNvSpPr>
          <p:nvPr>
            <p:ph type="title"/>
          </p:nvPr>
        </p:nvSpPr>
        <p:spPr/>
        <p:txBody>
          <a:bodyPr/>
          <a:lstStyle/>
          <a:p>
            <a:r>
              <a:rPr lang="en-US" dirty="0"/>
              <a:t>Is it a breach?</a:t>
            </a:r>
          </a:p>
        </p:txBody>
      </p:sp>
      <p:sp>
        <p:nvSpPr>
          <p:cNvPr id="3" name="Text Placeholder 2">
            <a:extLst>
              <a:ext uri="{FF2B5EF4-FFF2-40B4-BE49-F238E27FC236}">
                <a16:creationId xmlns:a16="http://schemas.microsoft.com/office/drawing/2014/main" id="{D3426669-74DD-4960-891F-D4A2A1A41D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00696A-CEF4-4B5E-B227-0CE0DB5D33D5}"/>
              </a:ext>
            </a:extLst>
          </p:cNvPr>
          <p:cNvSpPr>
            <a:spLocks noGrp="1"/>
          </p:cNvSpPr>
          <p:nvPr>
            <p:ph type="sldNum" sz="quarter" idx="12"/>
          </p:nvPr>
        </p:nvSpPr>
        <p:spPr/>
        <p:txBody>
          <a:bodyPr/>
          <a:lstStyle/>
          <a:p>
            <a:fld id="{71766878-3199-4EAB-94E7-2D6D11070E14}" type="slidenum">
              <a:rPr lang="en-US" smtClean="0"/>
              <a:pPr/>
              <a:t>20</a:t>
            </a:fld>
            <a:endParaRPr lang="en-US" dirty="0"/>
          </a:p>
        </p:txBody>
      </p:sp>
    </p:spTree>
    <p:extLst>
      <p:ext uri="{BB962C8B-B14F-4D97-AF65-F5344CB8AC3E}">
        <p14:creationId xmlns:p14="http://schemas.microsoft.com/office/powerpoint/2010/main" val="395515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Facebook fears</a:t>
            </a:r>
          </a:p>
        </p:txBody>
      </p:sp>
      <p:sp>
        <p:nvSpPr>
          <p:cNvPr id="3" name="Content Placeholder 2"/>
          <p:cNvSpPr>
            <a:spLocks noGrp="1"/>
          </p:cNvSpPr>
          <p:nvPr>
            <p:ph idx="1"/>
          </p:nvPr>
        </p:nvSpPr>
        <p:spPr>
          <a:xfrm>
            <a:off x="1251677" y="1874517"/>
            <a:ext cx="10178323" cy="3593591"/>
          </a:xfrm>
        </p:spPr>
        <p:txBody>
          <a:bodyPr>
            <a:normAutofit/>
          </a:bodyPr>
          <a:lstStyle/>
          <a:p>
            <a:pPr marL="0" indent="0">
              <a:buNone/>
            </a:pPr>
            <a:r>
              <a:rPr lang="en-US" sz="2800" b="1" dirty="0">
                <a:solidFill>
                  <a:schemeClr val="tx2"/>
                </a:solidFill>
              </a:rPr>
              <a:t>A cardiologist posted in a Facebook group for cardiologists about a patient with a rare condition. The cardiologist sought advice from fellow doctors about the best treatment course for this patient. The doctor didn’t give the patient’s name, but mentioned gender, condition, and symptoms.</a:t>
            </a:r>
          </a:p>
          <a:p>
            <a:pPr marL="0" indent="0">
              <a:buNone/>
            </a:pPr>
            <a:endParaRPr lang="en-US" sz="2800" b="1" dirty="0">
              <a:solidFill>
                <a:schemeClr val="tx2"/>
              </a:solidFill>
            </a:endParaRPr>
          </a:p>
          <a:p>
            <a:pPr marL="0" indent="0" algn="ctr">
              <a:buNone/>
            </a:pPr>
            <a:r>
              <a:rPr lang="en-US" sz="2800" b="1" dirty="0">
                <a:solidFill>
                  <a:schemeClr val="accent2"/>
                </a:solidFill>
              </a:rPr>
              <a:t>Is it a breach?</a:t>
            </a:r>
          </a:p>
          <a:p>
            <a:pPr marL="0" indent="0">
              <a:buNone/>
            </a:pPr>
            <a:endParaRPr lang="en-US" sz="2800" b="1" dirty="0">
              <a:solidFill>
                <a:schemeClr val="tx2"/>
              </a:solidFill>
            </a:endParaRPr>
          </a:p>
        </p:txBody>
      </p:sp>
      <p:sp>
        <p:nvSpPr>
          <p:cNvPr id="4" name="Slide Number Placeholder 3"/>
          <p:cNvSpPr>
            <a:spLocks noGrp="1"/>
          </p:cNvSpPr>
          <p:nvPr>
            <p:ph type="sldNum" sz="quarter" idx="12"/>
          </p:nvPr>
        </p:nvSpPr>
        <p:spPr/>
        <p:txBody>
          <a:bodyPr/>
          <a:lstStyle/>
          <a:p>
            <a:fld id="{3711A72A-91AD-49D3-AB47-1513D6DA836A}" type="slidenum">
              <a:rPr lang="en-US" sz="1400" b="1" smtClean="0">
                <a:solidFill>
                  <a:prstClr val="black">
                    <a:lumMod val="65000"/>
                    <a:lumOff val="35000"/>
                  </a:prstClr>
                </a:solidFill>
              </a:rPr>
              <a:pPr/>
              <a:t>21</a:t>
            </a:fld>
            <a:endParaRPr lang="en-US" b="1" dirty="0">
              <a:solidFill>
                <a:prstClr val="black">
                  <a:lumMod val="65000"/>
                  <a:lumOff val="35000"/>
                </a:prstClr>
              </a:solidFill>
            </a:endParaRPr>
          </a:p>
        </p:txBody>
      </p:sp>
    </p:spTree>
    <p:extLst>
      <p:ext uri="{BB962C8B-B14F-4D97-AF65-F5344CB8AC3E}">
        <p14:creationId xmlns:p14="http://schemas.microsoft.com/office/powerpoint/2010/main" val="222578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220" y="382385"/>
            <a:ext cx="10178322" cy="1492132"/>
          </a:xfrm>
        </p:spPr>
        <p:txBody>
          <a:bodyPr>
            <a:normAutofit/>
          </a:bodyPr>
          <a:lstStyle/>
          <a:p>
            <a:r>
              <a:rPr lang="en-US" sz="3600" dirty="0"/>
              <a:t>Snapchat snafu</a:t>
            </a:r>
          </a:p>
        </p:txBody>
      </p:sp>
      <p:sp>
        <p:nvSpPr>
          <p:cNvPr id="3" name="Content Placeholder 2"/>
          <p:cNvSpPr>
            <a:spLocks noGrp="1"/>
          </p:cNvSpPr>
          <p:nvPr>
            <p:ph idx="1"/>
          </p:nvPr>
        </p:nvSpPr>
        <p:spPr>
          <a:xfrm>
            <a:off x="1251677" y="1874517"/>
            <a:ext cx="10178323" cy="3593591"/>
          </a:xfrm>
        </p:spPr>
        <p:txBody>
          <a:bodyPr>
            <a:normAutofit/>
          </a:bodyPr>
          <a:lstStyle/>
          <a:p>
            <a:pPr marL="0" indent="0">
              <a:buNone/>
            </a:pPr>
            <a:r>
              <a:rPr lang="en-US" sz="2800" b="1" dirty="0">
                <a:solidFill>
                  <a:schemeClr val="tx2"/>
                </a:solidFill>
              </a:rPr>
              <a:t>A nursing aide working at a nursing home posted a video of a resident to Snapchat. The video depicted the resident wearing a helmet and seated in a wheelchair requesting a grilled cheese sandwich.</a:t>
            </a:r>
          </a:p>
          <a:p>
            <a:pPr marL="0" indent="0">
              <a:buNone/>
            </a:pPr>
            <a:endParaRPr lang="en-US" sz="2800" b="1" dirty="0">
              <a:solidFill>
                <a:schemeClr val="tx2"/>
              </a:solidFill>
            </a:endParaRPr>
          </a:p>
          <a:p>
            <a:pPr marL="0" indent="0" algn="ctr">
              <a:buNone/>
            </a:pPr>
            <a:r>
              <a:rPr lang="en-US" sz="2800" b="1" dirty="0">
                <a:solidFill>
                  <a:schemeClr val="accent2"/>
                </a:solidFill>
              </a:rPr>
              <a:t>Is it a breach?</a:t>
            </a:r>
          </a:p>
          <a:p>
            <a:pPr marL="0" indent="0">
              <a:buNone/>
            </a:pPr>
            <a:endParaRPr lang="en-US" sz="2800" b="1" dirty="0">
              <a:solidFill>
                <a:schemeClr val="tx2"/>
              </a:solidFill>
            </a:endParaRPr>
          </a:p>
        </p:txBody>
      </p:sp>
      <p:sp>
        <p:nvSpPr>
          <p:cNvPr id="4" name="Slide Number Placeholder 3"/>
          <p:cNvSpPr>
            <a:spLocks noGrp="1"/>
          </p:cNvSpPr>
          <p:nvPr>
            <p:ph type="sldNum" sz="quarter" idx="12"/>
          </p:nvPr>
        </p:nvSpPr>
        <p:spPr/>
        <p:txBody>
          <a:bodyPr/>
          <a:lstStyle/>
          <a:p>
            <a:fld id="{3711A72A-91AD-49D3-AB47-1513D6DA836A}" type="slidenum">
              <a:rPr lang="en-US" sz="1400" b="1" smtClean="0">
                <a:solidFill>
                  <a:prstClr val="black">
                    <a:lumMod val="65000"/>
                    <a:lumOff val="35000"/>
                  </a:prstClr>
                </a:solidFill>
              </a:rPr>
              <a:pPr/>
              <a:t>22</a:t>
            </a:fld>
            <a:endParaRPr lang="en-US" b="1" dirty="0">
              <a:solidFill>
                <a:prstClr val="black">
                  <a:lumMod val="65000"/>
                  <a:lumOff val="35000"/>
                </a:prstClr>
              </a:solidFill>
            </a:endParaRPr>
          </a:p>
        </p:txBody>
      </p:sp>
      <p:sp>
        <p:nvSpPr>
          <p:cNvPr id="5" name="Rectangle 4">
            <a:extLst>
              <a:ext uri="{FF2B5EF4-FFF2-40B4-BE49-F238E27FC236}">
                <a16:creationId xmlns:a16="http://schemas.microsoft.com/office/drawing/2014/main" id="{023711A0-17CA-4DE5-9AD1-36ABAB56F2C5}"/>
              </a:ext>
            </a:extLst>
          </p:cNvPr>
          <p:cNvSpPr/>
          <p:nvPr/>
        </p:nvSpPr>
        <p:spPr>
          <a:xfrm>
            <a:off x="1978701" y="5598728"/>
            <a:ext cx="6011055" cy="646331"/>
          </a:xfrm>
          <a:prstGeom prst="rect">
            <a:avLst/>
          </a:prstGeom>
        </p:spPr>
        <p:txBody>
          <a:bodyPr wrap="square">
            <a:spAutoFit/>
          </a:bodyPr>
          <a:lstStyle/>
          <a:p>
            <a:r>
              <a:rPr lang="en-US" dirty="0">
                <a:hlinkClick r:id="rId3"/>
              </a:rPr>
              <a:t>http://c-hit.org/2019/12/05/snapchat-post-a-fall-and-a-death-lead-to-nursing-homes-fines/</a:t>
            </a:r>
            <a:endParaRPr lang="en-US" dirty="0"/>
          </a:p>
        </p:txBody>
      </p:sp>
    </p:spTree>
    <p:extLst>
      <p:ext uri="{BB962C8B-B14F-4D97-AF65-F5344CB8AC3E}">
        <p14:creationId xmlns:p14="http://schemas.microsoft.com/office/powerpoint/2010/main" val="393053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6ECB-6CEC-4A4B-9664-9BCBE026F1E2}"/>
              </a:ext>
            </a:extLst>
          </p:cNvPr>
          <p:cNvSpPr>
            <a:spLocks noGrp="1"/>
          </p:cNvSpPr>
          <p:nvPr>
            <p:ph type="title"/>
          </p:nvPr>
        </p:nvSpPr>
        <p:spPr/>
        <p:txBody>
          <a:bodyPr/>
          <a:lstStyle/>
          <a:p>
            <a:r>
              <a:rPr lang="en-US" dirty="0"/>
              <a:t>Covid-19 headlines</a:t>
            </a:r>
          </a:p>
        </p:txBody>
      </p:sp>
      <p:sp>
        <p:nvSpPr>
          <p:cNvPr id="3" name="Text Placeholder 2">
            <a:extLst>
              <a:ext uri="{FF2B5EF4-FFF2-40B4-BE49-F238E27FC236}">
                <a16:creationId xmlns:a16="http://schemas.microsoft.com/office/drawing/2014/main" id="{772CC167-04A5-4773-B55A-298B6B902D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23E59F-F903-4145-8FD3-44468E1A4FB0}"/>
              </a:ext>
            </a:extLst>
          </p:cNvPr>
          <p:cNvSpPr>
            <a:spLocks noGrp="1"/>
          </p:cNvSpPr>
          <p:nvPr>
            <p:ph type="sldNum" sz="quarter" idx="12"/>
          </p:nvPr>
        </p:nvSpPr>
        <p:spPr/>
        <p:txBody>
          <a:bodyPr/>
          <a:lstStyle/>
          <a:p>
            <a:fld id="{71766878-3199-4EAB-94E7-2D6D11070E14}" type="slidenum">
              <a:rPr lang="en-US" smtClean="0"/>
              <a:pPr/>
              <a:t>23</a:t>
            </a:fld>
            <a:endParaRPr lang="en-US" dirty="0"/>
          </a:p>
        </p:txBody>
      </p:sp>
    </p:spTree>
    <p:extLst>
      <p:ext uri="{BB962C8B-B14F-4D97-AF65-F5344CB8AC3E}">
        <p14:creationId xmlns:p14="http://schemas.microsoft.com/office/powerpoint/2010/main" val="419503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3600" dirty="0"/>
              <a:t>Social media use</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1251678" y="2286001"/>
            <a:ext cx="6700831" cy="3593591"/>
          </a:xfrm>
        </p:spPr>
        <p:txBody>
          <a:bodyPr>
            <a:normAutofit/>
          </a:bodyPr>
          <a:lstStyle/>
          <a:p>
            <a:r>
              <a:rPr lang="en-US" sz="2400" b="1" dirty="0">
                <a:solidFill>
                  <a:schemeClr val="tx2"/>
                </a:solidFill>
              </a:rPr>
              <a:t>Social media is higher risk during a pandemic.</a:t>
            </a:r>
          </a:p>
          <a:p>
            <a:r>
              <a:rPr lang="en-US" sz="2400" b="1" dirty="0">
                <a:solidFill>
                  <a:schemeClr val="tx2"/>
                </a:solidFill>
              </a:rPr>
              <a:t>Consider: employees venting; patients contacting you on social media; your organization using social media to keep the public informed and keep people connected.</a:t>
            </a:r>
          </a:p>
          <a:p>
            <a:endParaRPr lang="en-US" sz="2400" b="1" dirty="0">
              <a:solidFill>
                <a:schemeClr val="tx2"/>
              </a:solidFill>
            </a:endParaRPr>
          </a:p>
          <a:p>
            <a:endParaRPr lang="en-US" sz="2400" b="1" dirty="0">
              <a:solidFill>
                <a:schemeClr val="tx2"/>
              </a:solidFill>
            </a:endParaRPr>
          </a:p>
          <a:p>
            <a:endParaRPr lang="en-US" sz="2400" b="1" dirty="0">
              <a:solidFill>
                <a:schemeClr val="tx2"/>
              </a:solidFill>
            </a:endParaRPr>
          </a:p>
        </p:txBody>
      </p:sp>
      <p:pic>
        <p:nvPicPr>
          <p:cNvPr id="6" name="Picture 5">
            <a:extLst>
              <a:ext uri="{FF2B5EF4-FFF2-40B4-BE49-F238E27FC236}">
                <a16:creationId xmlns:a16="http://schemas.microsoft.com/office/drawing/2014/main" id="{5EBFB6E3-A992-4225-913C-103DC3866190}"/>
              </a:ext>
            </a:extLst>
          </p:cNvPr>
          <p:cNvPicPr>
            <a:picLocks noChangeAspect="1"/>
          </p:cNvPicPr>
          <p:nvPr/>
        </p:nvPicPr>
        <p:blipFill>
          <a:blip r:embed="rId2"/>
          <a:stretch>
            <a:fillRect/>
          </a:stretch>
        </p:blipFill>
        <p:spPr>
          <a:xfrm>
            <a:off x="8256155" y="2305052"/>
            <a:ext cx="2609850" cy="2609850"/>
          </a:xfrm>
          <a:prstGeom prst="rect">
            <a:avLst/>
          </a:prstGeom>
        </p:spPr>
      </p:pic>
    </p:spTree>
    <p:extLst>
      <p:ext uri="{BB962C8B-B14F-4D97-AF65-F5344CB8AC3E}">
        <p14:creationId xmlns:p14="http://schemas.microsoft.com/office/powerpoint/2010/main" val="193969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CA7F-A8C2-4373-8C37-E53E19EF3706}"/>
              </a:ext>
            </a:extLst>
          </p:cNvPr>
          <p:cNvSpPr>
            <a:spLocks noGrp="1"/>
          </p:cNvSpPr>
          <p:nvPr>
            <p:ph type="title"/>
          </p:nvPr>
        </p:nvSpPr>
        <p:spPr/>
        <p:txBody>
          <a:bodyPr>
            <a:normAutofit fontScale="90000"/>
          </a:bodyPr>
          <a:lstStyle/>
          <a:p>
            <a:r>
              <a:rPr lang="en-US" dirty="0"/>
              <a:t>Social media use by nursing homes</a:t>
            </a:r>
          </a:p>
        </p:txBody>
      </p:sp>
      <p:sp>
        <p:nvSpPr>
          <p:cNvPr id="3" name="Text Placeholder 2">
            <a:extLst>
              <a:ext uri="{FF2B5EF4-FFF2-40B4-BE49-F238E27FC236}">
                <a16:creationId xmlns:a16="http://schemas.microsoft.com/office/drawing/2014/main" id="{283C7061-B710-4C0B-9B5D-DECC3EDE84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1A8E66-3F40-429E-83B2-66AD311D9E35}"/>
              </a:ext>
            </a:extLst>
          </p:cNvPr>
          <p:cNvSpPr>
            <a:spLocks noGrp="1"/>
          </p:cNvSpPr>
          <p:nvPr>
            <p:ph type="sldNum" sz="quarter" idx="12"/>
          </p:nvPr>
        </p:nvSpPr>
        <p:spPr/>
        <p:txBody>
          <a:bodyPr/>
          <a:lstStyle/>
          <a:p>
            <a:fld id="{71766878-3199-4EAB-94E7-2D6D11070E14}" type="slidenum">
              <a:rPr lang="en-US" smtClean="0"/>
              <a:pPr/>
              <a:t>25</a:t>
            </a:fld>
            <a:endParaRPr lang="en-US" dirty="0"/>
          </a:p>
        </p:txBody>
      </p:sp>
    </p:spTree>
    <p:extLst>
      <p:ext uri="{BB962C8B-B14F-4D97-AF65-F5344CB8AC3E}">
        <p14:creationId xmlns:p14="http://schemas.microsoft.com/office/powerpoint/2010/main" val="90620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3600" dirty="0" err="1"/>
              <a:t>Tiktok</a:t>
            </a:r>
            <a:r>
              <a:rPr lang="en-US" sz="3600" dirty="0"/>
              <a:t> twist</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1251678" y="2286001"/>
            <a:ext cx="6700831" cy="3593591"/>
          </a:xfrm>
        </p:spPr>
        <p:txBody>
          <a:bodyPr>
            <a:normAutofit/>
          </a:bodyPr>
          <a:lstStyle/>
          <a:p>
            <a:pPr marL="0" indent="0">
              <a:buNone/>
            </a:pPr>
            <a:endParaRPr lang="en-US" sz="2400" b="1" dirty="0">
              <a:solidFill>
                <a:schemeClr val="tx2"/>
              </a:solidFill>
            </a:endParaRPr>
          </a:p>
          <a:p>
            <a:endParaRPr lang="en-US" sz="2400" b="1" dirty="0">
              <a:solidFill>
                <a:schemeClr val="tx2"/>
              </a:solidFill>
            </a:endParaRPr>
          </a:p>
          <a:p>
            <a:endParaRPr lang="en-US" sz="2400" b="1" dirty="0">
              <a:solidFill>
                <a:schemeClr val="tx2"/>
              </a:solidFill>
            </a:endParaRPr>
          </a:p>
        </p:txBody>
      </p:sp>
      <p:pic>
        <p:nvPicPr>
          <p:cNvPr id="4" name="Picture 3">
            <a:extLst>
              <a:ext uri="{FF2B5EF4-FFF2-40B4-BE49-F238E27FC236}">
                <a16:creationId xmlns:a16="http://schemas.microsoft.com/office/drawing/2014/main" id="{772CD1DE-1702-46A1-87A5-990EB07963ED}"/>
              </a:ext>
            </a:extLst>
          </p:cNvPr>
          <p:cNvPicPr>
            <a:picLocks noChangeAspect="1"/>
          </p:cNvPicPr>
          <p:nvPr/>
        </p:nvPicPr>
        <p:blipFill>
          <a:blip r:embed="rId3"/>
          <a:stretch>
            <a:fillRect/>
          </a:stretch>
        </p:blipFill>
        <p:spPr>
          <a:xfrm>
            <a:off x="1836664" y="1128451"/>
            <a:ext cx="7442345" cy="3886184"/>
          </a:xfrm>
          <a:prstGeom prst="rect">
            <a:avLst/>
          </a:prstGeom>
        </p:spPr>
      </p:pic>
      <p:sp>
        <p:nvSpPr>
          <p:cNvPr id="5" name="Rectangle 4">
            <a:extLst>
              <a:ext uri="{FF2B5EF4-FFF2-40B4-BE49-F238E27FC236}">
                <a16:creationId xmlns:a16="http://schemas.microsoft.com/office/drawing/2014/main" id="{713ADE00-4AA3-4E58-8DF5-F154351F1180}"/>
              </a:ext>
            </a:extLst>
          </p:cNvPr>
          <p:cNvSpPr/>
          <p:nvPr/>
        </p:nvSpPr>
        <p:spPr>
          <a:xfrm>
            <a:off x="1634835" y="5417927"/>
            <a:ext cx="9458037" cy="646331"/>
          </a:xfrm>
          <a:prstGeom prst="rect">
            <a:avLst/>
          </a:prstGeom>
        </p:spPr>
        <p:txBody>
          <a:bodyPr wrap="square">
            <a:spAutoFit/>
          </a:bodyPr>
          <a:lstStyle/>
          <a:p>
            <a:r>
              <a:rPr lang="en-US" dirty="0">
                <a:hlinkClick r:id="rId4"/>
              </a:rPr>
              <a:t>https://www.scotsman.com/health/watch-102-year-old-resident-scottish-care-home-shows-tiktok-dance-moves-staff-2546876</a:t>
            </a:r>
            <a:endParaRPr lang="en-US" dirty="0"/>
          </a:p>
        </p:txBody>
      </p:sp>
    </p:spTree>
    <p:extLst>
      <p:ext uri="{BB962C8B-B14F-4D97-AF65-F5344CB8AC3E}">
        <p14:creationId xmlns:p14="http://schemas.microsoft.com/office/powerpoint/2010/main" val="304824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Colt call</a:t>
            </a:r>
          </a:p>
        </p:txBody>
      </p:sp>
      <p:sp>
        <p:nvSpPr>
          <p:cNvPr id="3" name="Content Placeholder 2"/>
          <p:cNvSpPr>
            <a:spLocks noGrp="1"/>
          </p:cNvSpPr>
          <p:nvPr>
            <p:ph idx="1"/>
          </p:nvPr>
        </p:nvSpPr>
        <p:spPr>
          <a:xfrm>
            <a:off x="1365978" y="2730226"/>
            <a:ext cx="10191136" cy="2695193"/>
          </a:xfrm>
        </p:spPr>
        <p:txBody>
          <a:bodyPr>
            <a:noAutofit/>
          </a:bodyPr>
          <a:lstStyle/>
          <a:p>
            <a:pPr marL="0" indent="0">
              <a:buNone/>
            </a:pPr>
            <a:r>
              <a:rPr lang="en-US" sz="3600" b="1" dirty="0">
                <a:solidFill>
                  <a:schemeClr val="tx2"/>
                </a:solidFill>
                <a:latin typeface="Calibri" panose="020F0502020204030204" pitchFamily="34" charset="0"/>
              </a:rPr>
              <a:t>a</a:t>
            </a:r>
          </a:p>
          <a:p>
            <a:pPr marL="0" indent="0">
              <a:buNone/>
            </a:pPr>
            <a:endParaRPr lang="en-US" sz="28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27</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7" name="Picture 6">
            <a:extLst>
              <a:ext uri="{FF2B5EF4-FFF2-40B4-BE49-F238E27FC236}">
                <a16:creationId xmlns:a16="http://schemas.microsoft.com/office/drawing/2014/main" id="{08513542-42C6-41CD-B5D9-F65B9CF31DA9}"/>
              </a:ext>
            </a:extLst>
          </p:cNvPr>
          <p:cNvPicPr/>
          <p:nvPr/>
        </p:nvPicPr>
        <p:blipFill rotWithShape="1">
          <a:blip r:embed="rId3"/>
          <a:srcRect r="29743"/>
          <a:stretch/>
        </p:blipFill>
        <p:spPr>
          <a:xfrm>
            <a:off x="1519763" y="887295"/>
            <a:ext cx="8238834" cy="5834180"/>
          </a:xfrm>
          <a:prstGeom prst="rect">
            <a:avLst/>
          </a:prstGeom>
        </p:spPr>
      </p:pic>
    </p:spTree>
    <p:extLst>
      <p:ext uri="{BB962C8B-B14F-4D97-AF65-F5344CB8AC3E}">
        <p14:creationId xmlns:p14="http://schemas.microsoft.com/office/powerpoint/2010/main" val="216828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Mother’s day meeting</a:t>
            </a: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28</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7" name="Picture 6">
            <a:extLst>
              <a:ext uri="{FF2B5EF4-FFF2-40B4-BE49-F238E27FC236}">
                <a16:creationId xmlns:a16="http://schemas.microsoft.com/office/drawing/2014/main" id="{F2469078-E25F-427D-9DEA-BA40922E8077}"/>
              </a:ext>
            </a:extLst>
          </p:cNvPr>
          <p:cNvPicPr/>
          <p:nvPr/>
        </p:nvPicPr>
        <p:blipFill rotWithShape="1">
          <a:blip r:embed="rId3"/>
          <a:srcRect r="29983"/>
          <a:stretch/>
        </p:blipFill>
        <p:spPr>
          <a:xfrm>
            <a:off x="2062071" y="1033900"/>
            <a:ext cx="8067676" cy="5507651"/>
          </a:xfrm>
          <a:prstGeom prst="rect">
            <a:avLst/>
          </a:prstGeom>
        </p:spPr>
      </p:pic>
    </p:spTree>
    <p:extLst>
      <p:ext uri="{BB962C8B-B14F-4D97-AF65-F5344CB8AC3E}">
        <p14:creationId xmlns:p14="http://schemas.microsoft.com/office/powerpoint/2010/main" val="2580652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Nurse notes</a:t>
            </a: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29</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8" name="Picture 7">
            <a:extLst>
              <a:ext uri="{FF2B5EF4-FFF2-40B4-BE49-F238E27FC236}">
                <a16:creationId xmlns:a16="http://schemas.microsoft.com/office/drawing/2014/main" id="{36CAF740-686B-4324-AC8B-5EC9AC36184B}"/>
              </a:ext>
            </a:extLst>
          </p:cNvPr>
          <p:cNvPicPr/>
          <p:nvPr/>
        </p:nvPicPr>
        <p:blipFill>
          <a:blip r:embed="rId3"/>
          <a:stretch>
            <a:fillRect/>
          </a:stretch>
        </p:blipFill>
        <p:spPr>
          <a:xfrm>
            <a:off x="2533989" y="989429"/>
            <a:ext cx="7613699" cy="5400358"/>
          </a:xfrm>
          <a:prstGeom prst="rect">
            <a:avLst/>
          </a:prstGeom>
        </p:spPr>
      </p:pic>
    </p:spTree>
    <p:extLst>
      <p:ext uri="{BB962C8B-B14F-4D97-AF65-F5344CB8AC3E}">
        <p14:creationId xmlns:p14="http://schemas.microsoft.com/office/powerpoint/2010/main" val="347037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3600" dirty="0"/>
              <a:t>poll</a:t>
            </a:r>
          </a:p>
        </p:txBody>
      </p:sp>
      <p:sp>
        <p:nvSpPr>
          <p:cNvPr id="3" name="Content Placeholder 2">
            <a:extLst>
              <a:ext uri="{FF2B5EF4-FFF2-40B4-BE49-F238E27FC236}">
                <a16:creationId xmlns:a16="http://schemas.microsoft.com/office/drawing/2014/main" id="{6AC1A329-F66A-4EE4-947B-0E646A28B81B}"/>
              </a:ext>
            </a:extLst>
          </p:cNvPr>
          <p:cNvSpPr>
            <a:spLocks noGrp="1"/>
          </p:cNvSpPr>
          <p:nvPr>
            <p:ph idx="1"/>
          </p:nvPr>
        </p:nvSpPr>
        <p:spPr>
          <a:xfrm>
            <a:off x="1251678" y="1874517"/>
            <a:ext cx="10178322" cy="3593591"/>
          </a:xfrm>
        </p:spPr>
        <p:txBody>
          <a:bodyPr>
            <a:normAutofit/>
          </a:bodyPr>
          <a:lstStyle/>
          <a:p>
            <a:pPr marL="0" indent="0">
              <a:buNone/>
            </a:pPr>
            <a:r>
              <a:rPr lang="en-US" sz="2800" b="1" dirty="0">
                <a:solidFill>
                  <a:schemeClr val="tx2"/>
                </a:solidFill>
              </a:rPr>
              <a:t>Where are you working today?</a:t>
            </a:r>
          </a:p>
          <a:p>
            <a:r>
              <a:rPr lang="en-US" sz="2800" b="1" dirty="0">
                <a:solidFill>
                  <a:schemeClr val="tx2"/>
                </a:solidFill>
              </a:rPr>
              <a:t>At home</a:t>
            </a:r>
          </a:p>
          <a:p>
            <a:r>
              <a:rPr lang="en-US" sz="2800" b="1" dirty="0">
                <a:solidFill>
                  <a:schemeClr val="tx2"/>
                </a:solidFill>
              </a:rPr>
              <a:t>At a nursing home facility</a:t>
            </a:r>
          </a:p>
          <a:p>
            <a:r>
              <a:rPr lang="en-US" sz="2800" b="1" dirty="0">
                <a:solidFill>
                  <a:schemeClr val="tx2"/>
                </a:solidFill>
              </a:rPr>
              <a:t>At a corporate office</a:t>
            </a:r>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3</a:t>
            </a:fld>
            <a:endParaRPr lang="en-US" dirty="0"/>
          </a:p>
        </p:txBody>
      </p:sp>
    </p:spTree>
    <p:extLst>
      <p:ext uri="{BB962C8B-B14F-4D97-AF65-F5344CB8AC3E}">
        <p14:creationId xmlns:p14="http://schemas.microsoft.com/office/powerpoint/2010/main" val="113184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978" y="2730226"/>
            <a:ext cx="10191136" cy="2695193"/>
          </a:xfrm>
        </p:spPr>
        <p:txBody>
          <a:bodyPr>
            <a:noAutofit/>
          </a:bodyPr>
          <a:lstStyle/>
          <a:p>
            <a:pPr marL="0" indent="0">
              <a:buNone/>
            </a:pPr>
            <a:endParaRPr lang="en-US" sz="3600" b="1" dirty="0">
              <a:solidFill>
                <a:schemeClr val="tx2"/>
              </a:solidFill>
              <a:latin typeface="Calibri" panose="020F0502020204030204" pitchFamily="34" charset="0"/>
            </a:endParaRPr>
          </a:p>
          <a:p>
            <a:pPr marL="0" indent="0">
              <a:buNone/>
            </a:pPr>
            <a:endParaRPr lang="en-US" sz="28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30</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7" name="Picture 6">
            <a:extLst>
              <a:ext uri="{FF2B5EF4-FFF2-40B4-BE49-F238E27FC236}">
                <a16:creationId xmlns:a16="http://schemas.microsoft.com/office/drawing/2014/main" id="{C55097D0-D779-41A4-8073-B1C5A54D0D81}"/>
              </a:ext>
            </a:extLst>
          </p:cNvPr>
          <p:cNvPicPr/>
          <p:nvPr/>
        </p:nvPicPr>
        <p:blipFill rotWithShape="1">
          <a:blip r:embed="rId3"/>
          <a:srcRect l="16428" r="52812"/>
          <a:stretch/>
        </p:blipFill>
        <p:spPr>
          <a:xfrm rot="5400000">
            <a:off x="3692893" y="48271"/>
            <a:ext cx="4841744" cy="7813071"/>
          </a:xfrm>
          <a:prstGeom prst="rect">
            <a:avLst/>
          </a:prstGeom>
        </p:spPr>
      </p:pic>
      <p:sp>
        <p:nvSpPr>
          <p:cNvPr id="8" name="Title 7">
            <a:extLst>
              <a:ext uri="{FF2B5EF4-FFF2-40B4-BE49-F238E27FC236}">
                <a16:creationId xmlns:a16="http://schemas.microsoft.com/office/drawing/2014/main" id="{FC3A0317-AC9C-4F5A-996A-2CF2A79F37EA}"/>
              </a:ext>
            </a:extLst>
          </p:cNvPr>
          <p:cNvSpPr>
            <a:spLocks noGrp="1"/>
          </p:cNvSpPr>
          <p:nvPr>
            <p:ph type="title"/>
          </p:nvPr>
        </p:nvSpPr>
        <p:spPr/>
        <p:txBody>
          <a:bodyPr>
            <a:normAutofit/>
          </a:bodyPr>
          <a:lstStyle/>
          <a:p>
            <a:r>
              <a:rPr lang="en-US" sz="3600" dirty="0"/>
              <a:t>Parade!</a:t>
            </a:r>
          </a:p>
        </p:txBody>
      </p:sp>
    </p:spTree>
    <p:extLst>
      <p:ext uri="{BB962C8B-B14F-4D97-AF65-F5344CB8AC3E}">
        <p14:creationId xmlns:p14="http://schemas.microsoft.com/office/powerpoint/2010/main" val="18217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EE9D-165B-4B54-973F-A6BE5F10DE41}"/>
              </a:ext>
            </a:extLst>
          </p:cNvPr>
          <p:cNvSpPr>
            <a:spLocks noGrp="1"/>
          </p:cNvSpPr>
          <p:nvPr>
            <p:ph type="title"/>
          </p:nvPr>
        </p:nvSpPr>
        <p:spPr/>
        <p:txBody>
          <a:bodyPr>
            <a:normAutofit/>
          </a:bodyPr>
          <a:lstStyle/>
          <a:p>
            <a:r>
              <a:rPr lang="en-US" sz="3600" dirty="0"/>
              <a:t>Dancing dilemma</a:t>
            </a:r>
          </a:p>
        </p:txBody>
      </p:sp>
      <p:sp>
        <p:nvSpPr>
          <p:cNvPr id="4" name="Slide Number Placeholder 3">
            <a:extLst>
              <a:ext uri="{FF2B5EF4-FFF2-40B4-BE49-F238E27FC236}">
                <a16:creationId xmlns:a16="http://schemas.microsoft.com/office/drawing/2014/main" id="{CA00B624-25F6-4B8D-94A4-99FB6CC59749}"/>
              </a:ext>
            </a:extLst>
          </p:cNvPr>
          <p:cNvSpPr>
            <a:spLocks noGrp="1"/>
          </p:cNvSpPr>
          <p:nvPr>
            <p:ph type="sldNum" sz="quarter" idx="12"/>
          </p:nvPr>
        </p:nvSpPr>
        <p:spPr/>
        <p:txBody>
          <a:bodyPr/>
          <a:lstStyle/>
          <a:p>
            <a:fld id="{71766878-3199-4EAB-94E7-2D6D11070E14}" type="slidenum">
              <a:rPr lang="en-US" smtClean="0"/>
              <a:t>31</a:t>
            </a:fld>
            <a:endParaRPr lang="en-US" dirty="0"/>
          </a:p>
        </p:txBody>
      </p:sp>
      <p:pic>
        <p:nvPicPr>
          <p:cNvPr id="8" name="Content Placeholder 7">
            <a:extLst>
              <a:ext uri="{FF2B5EF4-FFF2-40B4-BE49-F238E27FC236}">
                <a16:creationId xmlns:a16="http://schemas.microsoft.com/office/drawing/2014/main" id="{3CDBDA4F-B8A8-403E-AF5B-2D592F276171}"/>
              </a:ext>
            </a:extLst>
          </p:cNvPr>
          <p:cNvPicPr>
            <a:picLocks noGrp="1" noChangeAspect="1"/>
          </p:cNvPicPr>
          <p:nvPr>
            <p:ph idx="1"/>
          </p:nvPr>
        </p:nvPicPr>
        <p:blipFill>
          <a:blip r:embed="rId3"/>
          <a:stretch>
            <a:fillRect/>
          </a:stretch>
        </p:blipFill>
        <p:spPr>
          <a:xfrm>
            <a:off x="6956854" y="186996"/>
            <a:ext cx="4285736" cy="6288620"/>
          </a:xfrm>
        </p:spPr>
      </p:pic>
    </p:spTree>
    <p:extLst>
      <p:ext uri="{BB962C8B-B14F-4D97-AF65-F5344CB8AC3E}">
        <p14:creationId xmlns:p14="http://schemas.microsoft.com/office/powerpoint/2010/main" val="69463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77CE-AEAD-41A6-80DB-7EA894E1A079}"/>
              </a:ext>
            </a:extLst>
          </p:cNvPr>
          <p:cNvSpPr>
            <a:spLocks noGrp="1"/>
          </p:cNvSpPr>
          <p:nvPr>
            <p:ph type="title"/>
          </p:nvPr>
        </p:nvSpPr>
        <p:spPr/>
        <p:txBody>
          <a:bodyPr>
            <a:normAutofit/>
          </a:bodyPr>
          <a:lstStyle/>
          <a:p>
            <a:r>
              <a:rPr lang="en-US" sz="3600" dirty="0"/>
              <a:t>Other examples</a:t>
            </a:r>
          </a:p>
        </p:txBody>
      </p:sp>
      <p:sp>
        <p:nvSpPr>
          <p:cNvPr id="3" name="Content Placeholder 2">
            <a:extLst>
              <a:ext uri="{FF2B5EF4-FFF2-40B4-BE49-F238E27FC236}">
                <a16:creationId xmlns:a16="http://schemas.microsoft.com/office/drawing/2014/main" id="{6997CA48-1F2F-4421-8DEC-6B5283F291CC}"/>
              </a:ext>
            </a:extLst>
          </p:cNvPr>
          <p:cNvSpPr>
            <a:spLocks noGrp="1"/>
          </p:cNvSpPr>
          <p:nvPr>
            <p:ph idx="1"/>
          </p:nvPr>
        </p:nvSpPr>
        <p:spPr/>
        <p:txBody>
          <a:bodyPr>
            <a:normAutofit/>
          </a:bodyPr>
          <a:lstStyle/>
          <a:p>
            <a:pPr lvl="0"/>
            <a:r>
              <a:rPr lang="en-US" sz="2400" b="1" dirty="0">
                <a:solidFill>
                  <a:schemeClr val="tx2"/>
                </a:solidFill>
              </a:rPr>
              <a:t>Residents taking cover in the dining room during a tornado watch, while wearing masks</a:t>
            </a:r>
          </a:p>
          <a:p>
            <a:pPr lvl="0"/>
            <a:r>
              <a:rPr lang="en-US" sz="2400" b="1" dirty="0">
                <a:solidFill>
                  <a:schemeClr val="tx2"/>
                </a:solidFill>
              </a:rPr>
              <a:t>Residents playing bean bag toss</a:t>
            </a:r>
          </a:p>
          <a:p>
            <a:pPr lvl="0"/>
            <a:r>
              <a:rPr lang="en-US" sz="2400" b="1" dirty="0">
                <a:solidFill>
                  <a:schemeClr val="tx2"/>
                </a:solidFill>
              </a:rPr>
              <a:t>Photos of a resident’s family wishing him happy birthday from outside his window</a:t>
            </a:r>
          </a:p>
          <a:p>
            <a:r>
              <a:rPr lang="en-US" sz="2400" b="1" dirty="0">
                <a:solidFill>
                  <a:schemeClr val="tx2"/>
                </a:solidFill>
              </a:rPr>
              <a:t>Facebook page: Made a video of residents thanking healthcare workers caring for them during the pandemic</a:t>
            </a:r>
          </a:p>
        </p:txBody>
      </p:sp>
      <p:sp>
        <p:nvSpPr>
          <p:cNvPr id="4" name="Slide Number Placeholder 3">
            <a:extLst>
              <a:ext uri="{FF2B5EF4-FFF2-40B4-BE49-F238E27FC236}">
                <a16:creationId xmlns:a16="http://schemas.microsoft.com/office/drawing/2014/main" id="{ABB0E31E-5BB3-4F1F-80A0-FE4B8F4885C5}"/>
              </a:ext>
            </a:extLst>
          </p:cNvPr>
          <p:cNvSpPr>
            <a:spLocks noGrp="1"/>
          </p:cNvSpPr>
          <p:nvPr>
            <p:ph type="sldNum" sz="quarter" idx="12"/>
          </p:nvPr>
        </p:nvSpPr>
        <p:spPr/>
        <p:txBody>
          <a:bodyPr/>
          <a:lstStyle/>
          <a:p>
            <a:fld id="{71766878-3199-4EAB-94E7-2D6D11070E14}" type="slidenum">
              <a:rPr lang="en-US" smtClean="0"/>
              <a:t>32</a:t>
            </a:fld>
            <a:endParaRPr lang="en-US" dirty="0"/>
          </a:p>
        </p:txBody>
      </p:sp>
    </p:spTree>
    <p:extLst>
      <p:ext uri="{BB962C8B-B14F-4D97-AF65-F5344CB8AC3E}">
        <p14:creationId xmlns:p14="http://schemas.microsoft.com/office/powerpoint/2010/main" val="372256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B882-04F0-40F4-B4D1-EBC4EF417A57}"/>
              </a:ext>
            </a:extLst>
          </p:cNvPr>
          <p:cNvSpPr>
            <a:spLocks noGrp="1"/>
          </p:cNvSpPr>
          <p:nvPr>
            <p:ph type="title"/>
          </p:nvPr>
        </p:nvSpPr>
        <p:spPr/>
        <p:txBody>
          <a:bodyPr>
            <a:normAutofit fontScale="90000"/>
          </a:bodyPr>
          <a:lstStyle/>
          <a:p>
            <a:r>
              <a:rPr lang="en-US" dirty="0"/>
              <a:t>Social media use by employees</a:t>
            </a:r>
          </a:p>
        </p:txBody>
      </p:sp>
      <p:sp>
        <p:nvSpPr>
          <p:cNvPr id="3" name="Text Placeholder 2">
            <a:extLst>
              <a:ext uri="{FF2B5EF4-FFF2-40B4-BE49-F238E27FC236}">
                <a16:creationId xmlns:a16="http://schemas.microsoft.com/office/drawing/2014/main" id="{3E15BB65-E7CF-4980-BB86-8B7B17067A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4C5920-A438-44C2-85B8-18E32756E629}"/>
              </a:ext>
            </a:extLst>
          </p:cNvPr>
          <p:cNvSpPr>
            <a:spLocks noGrp="1"/>
          </p:cNvSpPr>
          <p:nvPr>
            <p:ph type="sldNum" sz="quarter" idx="12"/>
          </p:nvPr>
        </p:nvSpPr>
        <p:spPr/>
        <p:txBody>
          <a:bodyPr/>
          <a:lstStyle/>
          <a:p>
            <a:fld id="{71766878-3199-4EAB-94E7-2D6D11070E14}" type="slidenum">
              <a:rPr lang="en-US" smtClean="0"/>
              <a:pPr/>
              <a:t>33</a:t>
            </a:fld>
            <a:endParaRPr lang="en-US" dirty="0"/>
          </a:p>
        </p:txBody>
      </p:sp>
    </p:spTree>
    <p:extLst>
      <p:ext uri="{BB962C8B-B14F-4D97-AF65-F5344CB8AC3E}">
        <p14:creationId xmlns:p14="http://schemas.microsoft.com/office/powerpoint/2010/main" val="72916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Misinformation mess</a:t>
            </a:r>
          </a:p>
        </p:txBody>
      </p:sp>
      <p:sp>
        <p:nvSpPr>
          <p:cNvPr id="3" name="Content Placeholder 2"/>
          <p:cNvSpPr>
            <a:spLocks noGrp="1"/>
          </p:cNvSpPr>
          <p:nvPr>
            <p:ph idx="1"/>
          </p:nvPr>
        </p:nvSpPr>
        <p:spPr>
          <a:xfrm>
            <a:off x="1365978" y="2730226"/>
            <a:ext cx="10191136" cy="2695193"/>
          </a:xfrm>
        </p:spPr>
        <p:txBody>
          <a:bodyPr>
            <a:noAutofit/>
          </a:bodyPr>
          <a:lstStyle/>
          <a:p>
            <a:pPr marL="0" indent="0">
              <a:buNone/>
            </a:pPr>
            <a:endParaRPr lang="en-US" sz="3600" b="1" dirty="0">
              <a:solidFill>
                <a:schemeClr val="tx2"/>
              </a:solidFill>
              <a:latin typeface="Calibri" panose="020F0502020204030204" pitchFamily="34" charset="0"/>
            </a:endParaRPr>
          </a:p>
          <a:p>
            <a:pPr marL="0" indent="0">
              <a:buNone/>
            </a:pPr>
            <a:endParaRPr lang="en-US" sz="28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4" name="Picture 3">
            <a:extLst>
              <a:ext uri="{FF2B5EF4-FFF2-40B4-BE49-F238E27FC236}">
                <a16:creationId xmlns:a16="http://schemas.microsoft.com/office/drawing/2014/main" id="{1E3C4D86-2DCF-4043-AA98-55A31A5EC737}"/>
              </a:ext>
            </a:extLst>
          </p:cNvPr>
          <p:cNvPicPr>
            <a:picLocks noChangeAspect="1"/>
          </p:cNvPicPr>
          <p:nvPr/>
        </p:nvPicPr>
        <p:blipFill>
          <a:blip r:embed="rId3"/>
          <a:stretch>
            <a:fillRect/>
          </a:stretch>
        </p:blipFill>
        <p:spPr>
          <a:xfrm>
            <a:off x="3390806" y="974269"/>
            <a:ext cx="5560850" cy="5747206"/>
          </a:xfrm>
          <a:prstGeom prst="rect">
            <a:avLst/>
          </a:prstGeom>
        </p:spPr>
      </p:pic>
    </p:spTree>
    <p:extLst>
      <p:ext uri="{BB962C8B-B14F-4D97-AF65-F5344CB8AC3E}">
        <p14:creationId xmlns:p14="http://schemas.microsoft.com/office/powerpoint/2010/main" val="3035156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89A0-564B-46B2-8BC5-6157B22D9A7B}"/>
              </a:ext>
            </a:extLst>
          </p:cNvPr>
          <p:cNvSpPr>
            <a:spLocks noGrp="1"/>
          </p:cNvSpPr>
          <p:nvPr>
            <p:ph type="title"/>
          </p:nvPr>
        </p:nvSpPr>
        <p:spPr/>
        <p:txBody>
          <a:bodyPr>
            <a:normAutofit/>
          </a:bodyPr>
          <a:lstStyle/>
          <a:p>
            <a:r>
              <a:rPr lang="en-US" sz="3600" dirty="0" err="1"/>
              <a:t>Ppe</a:t>
            </a:r>
            <a:r>
              <a:rPr lang="en-US" sz="3600" dirty="0"/>
              <a:t> predicament</a:t>
            </a:r>
          </a:p>
        </p:txBody>
      </p:sp>
      <p:pic>
        <p:nvPicPr>
          <p:cNvPr id="5" name="Content Placeholder 4">
            <a:extLst>
              <a:ext uri="{FF2B5EF4-FFF2-40B4-BE49-F238E27FC236}">
                <a16:creationId xmlns:a16="http://schemas.microsoft.com/office/drawing/2014/main" id="{A933BF22-8798-4DA3-B0D7-7B24F5F07FFB}"/>
              </a:ext>
            </a:extLst>
          </p:cNvPr>
          <p:cNvPicPr>
            <a:picLocks noGrp="1" noChangeAspect="1"/>
          </p:cNvPicPr>
          <p:nvPr>
            <p:ph idx="1"/>
          </p:nvPr>
        </p:nvPicPr>
        <p:blipFill>
          <a:blip r:embed="rId3"/>
          <a:stretch>
            <a:fillRect/>
          </a:stretch>
        </p:blipFill>
        <p:spPr>
          <a:xfrm>
            <a:off x="3869849" y="1371603"/>
            <a:ext cx="4015739" cy="5181600"/>
          </a:xfrm>
          <a:prstGeom prst="rect">
            <a:avLst/>
          </a:prstGeom>
        </p:spPr>
      </p:pic>
      <p:sp>
        <p:nvSpPr>
          <p:cNvPr id="4" name="Slide Number Placeholder 3">
            <a:extLst>
              <a:ext uri="{FF2B5EF4-FFF2-40B4-BE49-F238E27FC236}">
                <a16:creationId xmlns:a16="http://schemas.microsoft.com/office/drawing/2014/main" id="{67E30B85-B258-4AF9-8F75-52ABEA23765B}"/>
              </a:ext>
            </a:extLst>
          </p:cNvPr>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294036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Gear quarrel</a:t>
            </a: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
        <p:nvSpPr>
          <p:cNvPr id="6" name="Content Placeholder 2"/>
          <p:cNvSpPr txBox="1">
            <a:spLocks/>
          </p:cNvSpPr>
          <p:nvPr/>
        </p:nvSpPr>
        <p:spPr>
          <a:xfrm>
            <a:off x="1365978" y="407782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sz="2800" b="1" dirty="0">
              <a:solidFill>
                <a:schemeClr val="tx2"/>
              </a:solidFill>
              <a:latin typeface="Calibri" panose="020F0502020204030204" pitchFamily="34" charset="0"/>
            </a:endParaRPr>
          </a:p>
        </p:txBody>
      </p:sp>
      <p:pic>
        <p:nvPicPr>
          <p:cNvPr id="7" name="Picture 6">
            <a:extLst>
              <a:ext uri="{FF2B5EF4-FFF2-40B4-BE49-F238E27FC236}">
                <a16:creationId xmlns:a16="http://schemas.microsoft.com/office/drawing/2014/main" id="{1D64BF9D-DD6C-44D2-B860-2A1B08919BBA}"/>
              </a:ext>
            </a:extLst>
          </p:cNvPr>
          <p:cNvPicPr/>
          <p:nvPr/>
        </p:nvPicPr>
        <p:blipFill>
          <a:blip r:embed="rId3"/>
          <a:stretch>
            <a:fillRect/>
          </a:stretch>
        </p:blipFill>
        <p:spPr>
          <a:xfrm>
            <a:off x="3124109" y="1077239"/>
            <a:ext cx="5943600" cy="5298440"/>
          </a:xfrm>
          <a:prstGeom prst="rect">
            <a:avLst/>
          </a:prstGeom>
        </p:spPr>
      </p:pic>
    </p:spTree>
    <p:extLst>
      <p:ext uri="{BB962C8B-B14F-4D97-AF65-F5344CB8AC3E}">
        <p14:creationId xmlns:p14="http://schemas.microsoft.com/office/powerpoint/2010/main" val="2361007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6D7E-3730-4BC9-8A1B-4775CA125FF2}"/>
              </a:ext>
            </a:extLst>
          </p:cNvPr>
          <p:cNvSpPr>
            <a:spLocks noGrp="1"/>
          </p:cNvSpPr>
          <p:nvPr>
            <p:ph type="title"/>
          </p:nvPr>
        </p:nvSpPr>
        <p:spPr/>
        <p:txBody>
          <a:bodyPr>
            <a:normAutofit/>
          </a:bodyPr>
          <a:lstStyle/>
          <a:p>
            <a:r>
              <a:rPr lang="en-US" sz="3600" dirty="0"/>
              <a:t>Twitter trouble</a:t>
            </a:r>
          </a:p>
        </p:txBody>
      </p:sp>
      <p:sp>
        <p:nvSpPr>
          <p:cNvPr id="3" name="Content Placeholder 2">
            <a:extLst>
              <a:ext uri="{FF2B5EF4-FFF2-40B4-BE49-F238E27FC236}">
                <a16:creationId xmlns:a16="http://schemas.microsoft.com/office/drawing/2014/main" id="{63E4649F-5CB9-4E44-BC56-EC2A908A2F9C}"/>
              </a:ext>
            </a:extLst>
          </p:cNvPr>
          <p:cNvSpPr>
            <a:spLocks noGrp="1"/>
          </p:cNvSpPr>
          <p:nvPr>
            <p:ph idx="1"/>
          </p:nvPr>
        </p:nvSpPr>
        <p:spPr/>
        <p:txBody>
          <a:bodyPr>
            <a:normAutofit/>
          </a:bodyPr>
          <a:lstStyle/>
          <a:p>
            <a:pPr marL="0" indent="0">
              <a:buNone/>
            </a:pPr>
            <a:r>
              <a:rPr lang="en-US" sz="5400" b="1" dirty="0">
                <a:solidFill>
                  <a:schemeClr val="tx2"/>
                </a:solidFill>
              </a:rPr>
              <a:t>@</a:t>
            </a:r>
            <a:r>
              <a:rPr lang="en-US" sz="5400" b="1" dirty="0" err="1">
                <a:solidFill>
                  <a:schemeClr val="tx2"/>
                </a:solidFill>
              </a:rPr>
              <a:t>MedStarWHC</a:t>
            </a:r>
            <a:r>
              <a:rPr lang="en-US" sz="5400" b="1" dirty="0">
                <a:solidFill>
                  <a:schemeClr val="tx2"/>
                </a:solidFill>
              </a:rPr>
              <a:t> can we please follow @_</a:t>
            </a:r>
            <a:r>
              <a:rPr lang="en-US" sz="5400" b="1" dirty="0" err="1">
                <a:solidFill>
                  <a:schemeClr val="tx2"/>
                </a:solidFill>
              </a:rPr>
              <a:t>DCHealth</a:t>
            </a:r>
            <a:r>
              <a:rPr lang="en-US" sz="5400" b="1" dirty="0">
                <a:solidFill>
                  <a:schemeClr val="tx2"/>
                </a:solidFill>
              </a:rPr>
              <a:t> guidelines for eating in common areas?</a:t>
            </a:r>
          </a:p>
        </p:txBody>
      </p:sp>
      <p:sp>
        <p:nvSpPr>
          <p:cNvPr id="4" name="Slide Number Placeholder 3">
            <a:extLst>
              <a:ext uri="{FF2B5EF4-FFF2-40B4-BE49-F238E27FC236}">
                <a16:creationId xmlns:a16="http://schemas.microsoft.com/office/drawing/2014/main" id="{8D2070FD-37C6-4A7A-A678-EA996153E19D}"/>
              </a:ext>
            </a:extLst>
          </p:cNvPr>
          <p:cNvSpPr>
            <a:spLocks noGrp="1"/>
          </p:cNvSpPr>
          <p:nvPr>
            <p:ph type="sldNum" sz="quarter" idx="12"/>
          </p:nvPr>
        </p:nvSpPr>
        <p:spPr/>
        <p:txBody>
          <a:bodyPr/>
          <a:lstStyle/>
          <a:p>
            <a:fld id="{71766878-3199-4EAB-94E7-2D6D11070E14}" type="slidenum">
              <a:rPr lang="en-US" smtClean="0"/>
              <a:t>37</a:t>
            </a:fld>
            <a:endParaRPr lang="en-US" dirty="0"/>
          </a:p>
        </p:txBody>
      </p:sp>
    </p:spTree>
    <p:extLst>
      <p:ext uri="{BB962C8B-B14F-4D97-AF65-F5344CB8AC3E}">
        <p14:creationId xmlns:p14="http://schemas.microsoft.com/office/powerpoint/2010/main" val="1922522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1492132"/>
          </a:xfrm>
        </p:spPr>
        <p:txBody>
          <a:bodyPr>
            <a:noAutofit/>
          </a:bodyPr>
          <a:lstStyle/>
          <a:p>
            <a:r>
              <a:rPr lang="en-US" sz="3600" dirty="0"/>
              <a:t>Proceed with caution</a:t>
            </a: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38</a:t>
            </a:fld>
            <a:endParaRPr lang="en-US" dirty="0">
              <a:solidFill>
                <a:prstClr val="black">
                  <a:lumMod val="65000"/>
                  <a:lumOff val="35000"/>
                </a:prstClr>
              </a:solidFill>
            </a:endParaRPr>
          </a:p>
        </p:txBody>
      </p:sp>
      <p:sp>
        <p:nvSpPr>
          <p:cNvPr id="6" name="Content Placeholder 2"/>
          <p:cNvSpPr txBox="1">
            <a:spLocks/>
          </p:cNvSpPr>
          <p:nvPr/>
        </p:nvSpPr>
        <p:spPr>
          <a:xfrm>
            <a:off x="1366068" y="2203304"/>
            <a:ext cx="9459863" cy="2695193"/>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fontAlgn="base"/>
            <a:r>
              <a:rPr lang="en-US" sz="2800" b="1" dirty="0">
                <a:solidFill>
                  <a:schemeClr val="tx2"/>
                </a:solidFill>
              </a:rPr>
              <a:t>THE BEST WAY TO AVOID THESE SITUATIONS IS TO TRAIN PEOPLE ON WHAT NOT TO DO</a:t>
            </a:r>
          </a:p>
          <a:p>
            <a:r>
              <a:rPr lang="en-US" sz="2800" b="1" dirty="0">
                <a:solidFill>
                  <a:schemeClr val="tx2"/>
                </a:solidFill>
              </a:rPr>
              <a:t>REMEMBER: if it goes on social media, it could end up in the news.  </a:t>
            </a:r>
            <a:endParaRPr lang="en-US" sz="36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947869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3600" dirty="0"/>
              <a:t>Social media use</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1251678" y="2286001"/>
            <a:ext cx="6700831" cy="3593591"/>
          </a:xfrm>
        </p:spPr>
        <p:txBody>
          <a:bodyPr>
            <a:normAutofit/>
          </a:bodyPr>
          <a:lstStyle/>
          <a:p>
            <a:endParaRPr lang="en-US" sz="2400" b="1" dirty="0">
              <a:solidFill>
                <a:schemeClr val="tx2"/>
              </a:solidFill>
            </a:endParaRPr>
          </a:p>
          <a:p>
            <a:endParaRPr lang="en-US" sz="2400" b="1" dirty="0">
              <a:solidFill>
                <a:schemeClr val="tx2"/>
              </a:solidFill>
            </a:endParaRPr>
          </a:p>
        </p:txBody>
      </p:sp>
      <p:sp>
        <p:nvSpPr>
          <p:cNvPr id="4" name="Rectangle 3">
            <a:extLst>
              <a:ext uri="{FF2B5EF4-FFF2-40B4-BE49-F238E27FC236}">
                <a16:creationId xmlns:a16="http://schemas.microsoft.com/office/drawing/2014/main" id="{4E6C1EC7-081F-4F61-94CB-417B41CF3A11}"/>
              </a:ext>
            </a:extLst>
          </p:cNvPr>
          <p:cNvSpPr/>
          <p:nvPr/>
        </p:nvSpPr>
        <p:spPr>
          <a:xfrm>
            <a:off x="1251678" y="1874517"/>
            <a:ext cx="9434043" cy="3785652"/>
          </a:xfrm>
          <a:prstGeom prst="rect">
            <a:avLst/>
          </a:prstGeom>
        </p:spPr>
        <p:txBody>
          <a:bodyPr wrap="square">
            <a:spAutoFit/>
          </a:bodyPr>
          <a:lstStyle/>
          <a:p>
            <a:pPr marL="285750" indent="-285750">
              <a:buFont typeface="Arial" panose="020B0604020202020204" pitchFamily="34" charset="0"/>
              <a:buChar char="•"/>
            </a:pPr>
            <a:r>
              <a:rPr lang="en-US" sz="2400" b="1" dirty="0">
                <a:solidFill>
                  <a:schemeClr val="tx2"/>
                </a:solidFill>
              </a:rPr>
              <a:t>Do not post patient-specific information to social media without first obtaining a HIPAA authorization. This includes patients in the background.</a:t>
            </a:r>
          </a:p>
          <a:p>
            <a:pPr marL="285750" indent="-285750">
              <a:buFont typeface="Arial" panose="020B0604020202020204" pitchFamily="34" charset="0"/>
              <a:buChar char="•"/>
            </a:pPr>
            <a:r>
              <a:rPr lang="en-US" sz="2400" b="1" dirty="0">
                <a:solidFill>
                  <a:schemeClr val="tx2"/>
                </a:solidFill>
              </a:rPr>
              <a:t>Implement a social media policy that specifically addresses HIPAA.</a:t>
            </a:r>
          </a:p>
          <a:p>
            <a:pPr marL="285750" indent="-285750">
              <a:buFont typeface="Arial" panose="020B0604020202020204" pitchFamily="34" charset="0"/>
              <a:buChar char="•"/>
            </a:pPr>
            <a:r>
              <a:rPr lang="en-US" sz="2400" b="1" dirty="0">
                <a:solidFill>
                  <a:schemeClr val="tx2"/>
                </a:solidFill>
              </a:rPr>
              <a:t>Prior to using a new social media application, evaluate the risks with your HIPAA Security Risk Analysis process and mitigate any risks.</a:t>
            </a:r>
          </a:p>
          <a:p>
            <a:pPr marL="285750" indent="-285750">
              <a:buFont typeface="Arial" panose="020B0604020202020204" pitchFamily="34" charset="0"/>
              <a:buChar char="•"/>
            </a:pPr>
            <a:r>
              <a:rPr lang="en-US" sz="2400" b="1" dirty="0">
                <a:solidFill>
                  <a:schemeClr val="tx2"/>
                </a:solidFill>
              </a:rPr>
              <a:t>Maintain close communications between your HIPAA Privacy and Security Officer, and your marketing or public relations personnel. All marketing and PR communications and programs should be vetted for potential HIPAA risks.</a:t>
            </a:r>
          </a:p>
        </p:txBody>
      </p:sp>
    </p:spTree>
    <p:extLst>
      <p:ext uri="{BB962C8B-B14F-4D97-AF65-F5344CB8AC3E}">
        <p14:creationId xmlns:p14="http://schemas.microsoft.com/office/powerpoint/2010/main" val="372665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3600" dirty="0"/>
              <a:t>poll</a:t>
            </a:r>
          </a:p>
        </p:txBody>
      </p:sp>
      <p:sp>
        <p:nvSpPr>
          <p:cNvPr id="3" name="Content Placeholder 2">
            <a:extLst>
              <a:ext uri="{FF2B5EF4-FFF2-40B4-BE49-F238E27FC236}">
                <a16:creationId xmlns:a16="http://schemas.microsoft.com/office/drawing/2014/main" id="{6AC1A329-F66A-4EE4-947B-0E646A28B81B}"/>
              </a:ext>
            </a:extLst>
          </p:cNvPr>
          <p:cNvSpPr>
            <a:spLocks noGrp="1"/>
          </p:cNvSpPr>
          <p:nvPr>
            <p:ph idx="1"/>
          </p:nvPr>
        </p:nvSpPr>
        <p:spPr/>
        <p:txBody>
          <a:bodyPr/>
          <a:lstStyle/>
          <a:p>
            <a:pPr marL="0" indent="0">
              <a:buNone/>
            </a:pPr>
            <a:r>
              <a:rPr lang="en-US" sz="2800" b="1" dirty="0">
                <a:solidFill>
                  <a:schemeClr val="tx2"/>
                </a:solidFill>
              </a:rPr>
              <a:t>Has COVID-19 affected your compliance program?</a:t>
            </a:r>
          </a:p>
          <a:p>
            <a:pPr lvl="1">
              <a:buFont typeface="Arial" panose="020B0604020202020204" pitchFamily="34" charset="0"/>
              <a:buChar char="•"/>
            </a:pPr>
            <a:r>
              <a:rPr lang="en-US" sz="2800" b="1" dirty="0">
                <a:solidFill>
                  <a:schemeClr val="tx2"/>
                </a:solidFill>
              </a:rPr>
              <a:t>No – compliance is still progressing</a:t>
            </a:r>
          </a:p>
          <a:p>
            <a:pPr lvl="1">
              <a:buFont typeface="Arial" panose="020B0604020202020204" pitchFamily="34" charset="0"/>
              <a:buChar char="•"/>
            </a:pPr>
            <a:r>
              <a:rPr lang="en-US" sz="2800" b="1" dirty="0">
                <a:solidFill>
                  <a:schemeClr val="tx2"/>
                </a:solidFill>
              </a:rPr>
              <a:t>Yes – compliance is completely on hold</a:t>
            </a:r>
          </a:p>
          <a:p>
            <a:pPr lvl="1">
              <a:buFont typeface="Arial" panose="020B0604020202020204" pitchFamily="34" charset="0"/>
              <a:buChar char="•"/>
            </a:pPr>
            <a:r>
              <a:rPr lang="en-US" sz="2800" b="1" dirty="0">
                <a:solidFill>
                  <a:schemeClr val="tx2"/>
                </a:solidFill>
              </a:rPr>
              <a:t>Yes – compliance is still progressing but on a slower/delayed timeline</a:t>
            </a:r>
          </a:p>
          <a:p>
            <a:pPr lvl="1">
              <a:buFont typeface="Arial" panose="020B0604020202020204" pitchFamily="34" charset="0"/>
              <a:buChar char="•"/>
            </a:pPr>
            <a:r>
              <a:rPr lang="en-US" sz="2800" b="1" dirty="0">
                <a:solidFill>
                  <a:schemeClr val="tx2"/>
                </a:solidFill>
              </a:rPr>
              <a:t>Yes – I have more time for compliance now</a:t>
            </a:r>
          </a:p>
          <a:p>
            <a:pPr marL="457200" lvl="1" indent="0">
              <a:buNone/>
            </a:pPr>
            <a:endParaRPr lang="en-US" dirty="0"/>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4</a:t>
            </a:fld>
            <a:endParaRPr lang="en-US" dirty="0"/>
          </a:p>
        </p:txBody>
      </p:sp>
    </p:spTree>
    <p:extLst>
      <p:ext uri="{BB962C8B-B14F-4D97-AF65-F5344CB8AC3E}">
        <p14:creationId xmlns:p14="http://schemas.microsoft.com/office/powerpoint/2010/main" val="75369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3600" dirty="0"/>
              <a:t>Social media use</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1251678" y="2286001"/>
            <a:ext cx="6700831" cy="3593591"/>
          </a:xfrm>
        </p:spPr>
        <p:txBody>
          <a:bodyPr>
            <a:normAutofit/>
          </a:bodyPr>
          <a:lstStyle/>
          <a:p>
            <a:endParaRPr lang="en-US" sz="2400" b="1" dirty="0">
              <a:solidFill>
                <a:schemeClr val="tx2"/>
              </a:solidFill>
            </a:endParaRPr>
          </a:p>
          <a:p>
            <a:endParaRPr lang="en-US" sz="2400" b="1" dirty="0">
              <a:solidFill>
                <a:schemeClr val="tx2"/>
              </a:solidFill>
            </a:endParaRPr>
          </a:p>
        </p:txBody>
      </p:sp>
      <p:sp>
        <p:nvSpPr>
          <p:cNvPr id="4" name="Rectangle 3">
            <a:extLst>
              <a:ext uri="{FF2B5EF4-FFF2-40B4-BE49-F238E27FC236}">
                <a16:creationId xmlns:a16="http://schemas.microsoft.com/office/drawing/2014/main" id="{4E6C1EC7-081F-4F61-94CB-417B41CF3A11}"/>
              </a:ext>
            </a:extLst>
          </p:cNvPr>
          <p:cNvSpPr/>
          <p:nvPr/>
        </p:nvSpPr>
        <p:spPr>
          <a:xfrm>
            <a:off x="1251678" y="1874517"/>
            <a:ext cx="9434043" cy="2677656"/>
          </a:xfrm>
          <a:prstGeom prst="rect">
            <a:avLst/>
          </a:prstGeom>
        </p:spPr>
        <p:txBody>
          <a:bodyPr wrap="square">
            <a:spAutoFit/>
          </a:bodyPr>
          <a:lstStyle/>
          <a:p>
            <a:pPr marL="285750" indent="-285750">
              <a:buFont typeface="Arial" panose="020B0604020202020204" pitchFamily="34" charset="0"/>
              <a:buChar char="•"/>
            </a:pPr>
            <a:r>
              <a:rPr lang="en-US" sz="2400" b="1" dirty="0">
                <a:solidFill>
                  <a:schemeClr val="tx2"/>
                </a:solidFill>
              </a:rPr>
              <a:t>Regularly review your organization’s social media activity to ensure it is HIPAA compliant.</a:t>
            </a:r>
          </a:p>
          <a:p>
            <a:pPr marL="285750" indent="-285750">
              <a:buFont typeface="Arial" panose="020B0604020202020204" pitchFamily="34" charset="0"/>
              <a:buChar char="•"/>
            </a:pPr>
            <a:r>
              <a:rPr lang="en-US" sz="2400" b="1" dirty="0">
                <a:solidFill>
                  <a:schemeClr val="tx2"/>
                </a:solidFill>
              </a:rPr>
              <a:t>Train staff about appropriate social media uses during COVID-19 – the HIPAA stakes are higher during a pandemic.</a:t>
            </a:r>
          </a:p>
          <a:p>
            <a:pPr marL="285750" indent="-285750">
              <a:buFont typeface="Arial" panose="020B0604020202020204" pitchFamily="34" charset="0"/>
              <a:buChar char="•"/>
            </a:pPr>
            <a:r>
              <a:rPr lang="en-US" sz="2400" b="1" dirty="0">
                <a:solidFill>
                  <a:schemeClr val="tx2"/>
                </a:solidFill>
              </a:rPr>
              <a:t>Remind employees all filming requires pre-approval by the facility (before filming and before use)</a:t>
            </a:r>
          </a:p>
          <a:p>
            <a:pPr marL="285750" indent="-285750">
              <a:buFont typeface="Arial" panose="020B0604020202020204" pitchFamily="34" charset="0"/>
              <a:buChar char="•"/>
            </a:pPr>
            <a:r>
              <a:rPr lang="en-US" sz="2400" b="1" i="0" dirty="0">
                <a:solidFill>
                  <a:schemeClr val="tx2"/>
                </a:solidFill>
                <a:effectLst/>
              </a:rPr>
              <a:t>Audit </a:t>
            </a:r>
            <a:r>
              <a:rPr lang="en-US" sz="2400" b="1" dirty="0">
                <a:solidFill>
                  <a:schemeClr val="tx2"/>
                </a:solidFill>
              </a:rPr>
              <a:t>your organization’s social media presence.</a:t>
            </a:r>
            <a:endParaRPr lang="en-US" sz="2400" b="1" i="0" dirty="0">
              <a:solidFill>
                <a:schemeClr val="tx2"/>
              </a:solidFill>
              <a:effectLst/>
            </a:endParaRPr>
          </a:p>
        </p:txBody>
      </p:sp>
    </p:spTree>
    <p:extLst>
      <p:ext uri="{BB962C8B-B14F-4D97-AF65-F5344CB8AC3E}">
        <p14:creationId xmlns:p14="http://schemas.microsoft.com/office/powerpoint/2010/main" val="1251770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00B8E-13A8-4E1E-8B55-A33A9E3E1261}"/>
              </a:ext>
            </a:extLst>
          </p:cNvPr>
          <p:cNvPicPr>
            <a:picLocks noChangeAspect="1"/>
          </p:cNvPicPr>
          <p:nvPr/>
        </p:nvPicPr>
        <p:blipFill>
          <a:blip r:embed="rId3"/>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473C0E9-0CC6-45A1-95FE-A88684281EA8}"/>
              </a:ext>
            </a:extLst>
          </p:cNvPr>
          <p:cNvSpPr>
            <a:spLocks noGrp="1"/>
          </p:cNvSpPr>
          <p:nvPr>
            <p:ph type="sldNum" sz="quarter" idx="12"/>
          </p:nvPr>
        </p:nvSpPr>
        <p:spPr/>
        <p:txBody>
          <a:bodyPr/>
          <a:lstStyle/>
          <a:p>
            <a:fld id="{71766878-3199-4EAB-94E7-2D6D11070E14}" type="slidenum">
              <a:rPr lang="en-US" smtClean="0"/>
              <a:t>41</a:t>
            </a:fld>
            <a:endParaRPr lang="en-US" dirty="0"/>
          </a:p>
        </p:txBody>
      </p:sp>
    </p:spTree>
    <p:extLst>
      <p:ext uri="{BB962C8B-B14F-4D97-AF65-F5344CB8AC3E}">
        <p14:creationId xmlns:p14="http://schemas.microsoft.com/office/powerpoint/2010/main" val="551576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252B-8C2E-411D-94B8-D621B687F9A7}"/>
              </a:ext>
            </a:extLst>
          </p:cNvPr>
          <p:cNvSpPr>
            <a:spLocks noGrp="1"/>
          </p:cNvSpPr>
          <p:nvPr>
            <p:ph type="title"/>
          </p:nvPr>
        </p:nvSpPr>
        <p:spPr/>
        <p:txBody>
          <a:bodyPr>
            <a:normAutofit/>
          </a:bodyPr>
          <a:lstStyle/>
          <a:p>
            <a:r>
              <a:rPr lang="en-US" sz="3600" dirty="0"/>
              <a:t>MPA discounts</a:t>
            </a:r>
          </a:p>
        </p:txBody>
      </p:sp>
      <p:sp>
        <p:nvSpPr>
          <p:cNvPr id="3" name="Content Placeholder 2">
            <a:extLst>
              <a:ext uri="{FF2B5EF4-FFF2-40B4-BE49-F238E27FC236}">
                <a16:creationId xmlns:a16="http://schemas.microsoft.com/office/drawing/2014/main" id="{DB946DC2-4AE7-47DB-8D30-97907700ADFE}"/>
              </a:ext>
            </a:extLst>
          </p:cNvPr>
          <p:cNvSpPr>
            <a:spLocks noGrp="1"/>
          </p:cNvSpPr>
          <p:nvPr>
            <p:ph idx="1"/>
          </p:nvPr>
        </p:nvSpPr>
        <p:spPr>
          <a:xfrm>
            <a:off x="1251678" y="1426462"/>
            <a:ext cx="9217539" cy="5146615"/>
          </a:xfrm>
        </p:spPr>
        <p:txBody>
          <a:bodyPr>
            <a:normAutofit fontScale="70000" lnSpcReduction="20000"/>
          </a:bodyPr>
          <a:lstStyle/>
          <a:p>
            <a:pPr marL="0" indent="0">
              <a:buNone/>
            </a:pPr>
            <a:endParaRPr lang="en-US" b="1" dirty="0">
              <a:solidFill>
                <a:schemeClr val="tx2"/>
              </a:solidFill>
            </a:endParaRPr>
          </a:p>
          <a:p>
            <a:r>
              <a:rPr lang="en-US" sz="3100" b="1" dirty="0">
                <a:solidFill>
                  <a:schemeClr val="tx2"/>
                </a:solidFill>
              </a:rPr>
              <a:t>All digital download </a:t>
            </a:r>
            <a:r>
              <a:rPr lang="en-US" sz="3100" b="1" dirty="0">
                <a:solidFill>
                  <a:srgbClr val="0070C0"/>
                </a:solidFill>
                <a:hlinkClick r:id="rId3">
                  <a:extLst>
                    <a:ext uri="{A12FA001-AC4F-418D-AE19-62706E023703}">
                      <ahyp:hlinkClr xmlns:ahyp="http://schemas.microsoft.com/office/drawing/2018/hyperlinkcolor" val="tx"/>
                    </a:ext>
                  </a:extLst>
                </a:hlinkClick>
              </a:rPr>
              <a:t>HIPAA Tool Kits</a:t>
            </a:r>
            <a:r>
              <a:rPr lang="en-US" sz="3100" b="1" dirty="0">
                <a:solidFill>
                  <a:srgbClr val="0070C0"/>
                </a:solidFill>
              </a:rPr>
              <a:t> </a:t>
            </a:r>
            <a:r>
              <a:rPr lang="en-US" sz="3100" b="1" dirty="0">
                <a:solidFill>
                  <a:schemeClr val="tx2"/>
                </a:solidFill>
              </a:rPr>
              <a:t>are 50% off until June.</a:t>
            </a:r>
          </a:p>
          <a:p>
            <a:r>
              <a:rPr lang="en-US" sz="3100" b="1" dirty="0">
                <a:solidFill>
                  <a:schemeClr val="tx2"/>
                </a:solidFill>
              </a:rPr>
              <a:t>Compliance program annual reviews are 25% off until June (call or </a:t>
            </a:r>
            <a:r>
              <a:rPr lang="en-US" sz="3100" b="1" dirty="0">
                <a:solidFill>
                  <a:srgbClr val="0070C0"/>
                </a:solidFill>
                <a:hlinkClick r:id="rId4">
                  <a:extLst>
                    <a:ext uri="{A12FA001-AC4F-418D-AE19-62706E023703}">
                      <ahyp:hlinkClr xmlns:ahyp="http://schemas.microsoft.com/office/drawing/2018/hyperlinkcolor" val="tx"/>
                    </a:ext>
                  </a:extLst>
                </a:hlinkClick>
              </a:rPr>
              <a:t>email Margaret</a:t>
            </a:r>
            <a:r>
              <a:rPr lang="en-US" sz="3100" b="1" dirty="0">
                <a:solidFill>
                  <a:srgbClr val="0070C0"/>
                </a:solidFill>
              </a:rPr>
              <a:t> </a:t>
            </a:r>
            <a:r>
              <a:rPr lang="en-US" sz="3100" b="1" dirty="0">
                <a:solidFill>
                  <a:schemeClr val="tx2"/>
                </a:solidFill>
              </a:rPr>
              <a:t>for info)</a:t>
            </a:r>
          </a:p>
          <a:p>
            <a:r>
              <a:rPr lang="en-US" sz="3100" b="1" dirty="0">
                <a:solidFill>
                  <a:schemeClr val="tx2"/>
                </a:solidFill>
              </a:rPr>
              <a:t>Our </a:t>
            </a:r>
            <a:r>
              <a:rPr lang="en-US" sz="3100" b="1" dirty="0">
                <a:solidFill>
                  <a:srgbClr val="0070C0"/>
                </a:solidFill>
                <a:hlinkClick r:id="rId5">
                  <a:extLst>
                    <a:ext uri="{A12FA001-AC4F-418D-AE19-62706E023703}">
                      <ahyp:hlinkClr xmlns:ahyp="http://schemas.microsoft.com/office/drawing/2018/hyperlinkcolor" val="tx"/>
                    </a:ext>
                  </a:extLst>
                </a:hlinkClick>
              </a:rPr>
              <a:t>HIPAA &amp; COVID-19 Toolkit</a:t>
            </a:r>
            <a:r>
              <a:rPr lang="en-US" sz="3100" b="1" dirty="0">
                <a:solidFill>
                  <a:srgbClr val="0070C0"/>
                </a:solidFill>
              </a:rPr>
              <a:t> </a:t>
            </a:r>
            <a:r>
              <a:rPr lang="en-US" sz="3100" b="1" dirty="0">
                <a:solidFill>
                  <a:schemeClr val="tx2"/>
                </a:solidFill>
              </a:rPr>
              <a:t>is available at the discounted price of $95.</a:t>
            </a:r>
          </a:p>
          <a:p>
            <a:r>
              <a:rPr lang="en-US" sz="3100" b="1" dirty="0">
                <a:solidFill>
                  <a:schemeClr val="tx2"/>
                </a:solidFill>
              </a:rPr>
              <a:t>Now available: </a:t>
            </a:r>
            <a:r>
              <a:rPr lang="en-US" sz="3100" b="1" dirty="0">
                <a:solidFill>
                  <a:schemeClr val="tx2"/>
                </a:solidFill>
                <a:hlinkClick r:id="rId6"/>
              </a:rPr>
              <a:t>HIPAA &amp; Social Media Toolkit with MPA Review</a:t>
            </a:r>
            <a:endParaRPr lang="en-US" sz="3100" b="1" dirty="0">
              <a:solidFill>
                <a:schemeClr val="tx2"/>
              </a:solidFill>
            </a:endParaRPr>
          </a:p>
          <a:p>
            <a:r>
              <a:rPr lang="en-US" sz="3100" b="1" dirty="0">
                <a:solidFill>
                  <a:schemeClr val="tx2"/>
                </a:solidFill>
              </a:rPr>
              <a:t>MPA will continue putting out HIPAA announcements, news, and tips on </a:t>
            </a:r>
            <a:r>
              <a:rPr lang="en-US" sz="3100" b="1" dirty="0">
                <a:solidFill>
                  <a:srgbClr val="0070C0"/>
                </a:solidFill>
                <a:hlinkClick r:id="rId7">
                  <a:extLst>
                    <a:ext uri="{A12FA001-AC4F-418D-AE19-62706E023703}">
                      <ahyp:hlinkClr xmlns:ahyp="http://schemas.microsoft.com/office/drawing/2018/hyperlinkcolor" val="tx"/>
                    </a:ext>
                  </a:extLst>
                </a:hlinkClick>
              </a:rPr>
              <a:t>the blog</a:t>
            </a:r>
            <a:r>
              <a:rPr lang="en-US" sz="3100" b="1" dirty="0">
                <a:solidFill>
                  <a:schemeClr val="tx2"/>
                </a:solidFill>
              </a:rPr>
              <a:t> and free compliance and HIPAA resources on its </a:t>
            </a:r>
            <a:r>
              <a:rPr lang="en-US" sz="3100" b="1" dirty="0">
                <a:solidFill>
                  <a:srgbClr val="0070C0"/>
                </a:solidFill>
                <a:hlinkClick r:id="rId8">
                  <a:extLst>
                    <a:ext uri="{A12FA001-AC4F-418D-AE19-62706E023703}">
                      <ahyp:hlinkClr xmlns:ahyp="http://schemas.microsoft.com/office/drawing/2018/hyperlinkcolor" val="tx"/>
                    </a:ext>
                  </a:extLst>
                </a:hlinkClick>
              </a:rPr>
              <a:t>Free Resources page.</a:t>
            </a:r>
            <a:r>
              <a:rPr lang="en-US" sz="3100" b="1" dirty="0">
                <a:solidFill>
                  <a:srgbClr val="0070C0"/>
                </a:solidFill>
              </a:rPr>
              <a:t> </a:t>
            </a:r>
          </a:p>
          <a:p>
            <a:pPr marL="0" indent="0">
              <a:buNone/>
            </a:pPr>
            <a:endParaRPr lang="en-US" sz="3100" b="1" dirty="0">
              <a:solidFill>
                <a:srgbClr val="0070C0"/>
              </a:solidFill>
            </a:endParaRPr>
          </a:p>
          <a:p>
            <a:pPr marL="0" indent="0">
              <a:buNone/>
            </a:pPr>
            <a:r>
              <a:rPr lang="en-US" sz="3100" b="1" dirty="0">
                <a:solidFill>
                  <a:srgbClr val="0070C0"/>
                </a:solidFill>
              </a:rPr>
              <a:t>Healthcareperformance.com/store  </a:t>
            </a:r>
          </a:p>
          <a:p>
            <a:pPr marL="0" indent="0" algn="r">
              <a:buNone/>
            </a:pPr>
            <a:endParaRPr lang="en-US" sz="2800" b="1" dirty="0">
              <a:solidFill>
                <a:schemeClr val="tx2"/>
              </a:solidFill>
            </a:endParaRPr>
          </a:p>
          <a:p>
            <a:pPr marL="0" indent="0" algn="r">
              <a:buNone/>
            </a:pPr>
            <a:r>
              <a:rPr lang="en-US" sz="2800" b="1" dirty="0">
                <a:solidFill>
                  <a:schemeClr val="tx2"/>
                </a:solidFill>
              </a:rPr>
              <a:t> call or email me: 314.394.2222 x 24   </a:t>
            </a:r>
            <a:r>
              <a:rPr lang="en-US" sz="2800" b="1" dirty="0">
                <a:solidFill>
                  <a:schemeClr val="tx2"/>
                </a:solidFill>
                <a:hlinkClick r:id="rId4"/>
              </a:rPr>
              <a:t>mcs@healthcareperformance.com</a:t>
            </a:r>
            <a:endParaRPr lang="en-US" sz="2800" b="1" dirty="0">
              <a:solidFill>
                <a:schemeClr val="tx2"/>
              </a:solidFill>
            </a:endParaRPr>
          </a:p>
        </p:txBody>
      </p:sp>
      <p:sp>
        <p:nvSpPr>
          <p:cNvPr id="5" name="Slide Number Placeholder 4">
            <a:extLst>
              <a:ext uri="{FF2B5EF4-FFF2-40B4-BE49-F238E27FC236}">
                <a16:creationId xmlns:a16="http://schemas.microsoft.com/office/drawing/2014/main" id="{396B8CD8-C67A-4FF8-A53F-7D5C4FB92812}"/>
              </a:ext>
            </a:extLst>
          </p:cNvPr>
          <p:cNvSpPr>
            <a:spLocks noGrp="1"/>
          </p:cNvSpPr>
          <p:nvPr>
            <p:ph type="sldNum" sz="quarter" idx="12"/>
          </p:nvPr>
        </p:nvSpPr>
        <p:spPr/>
        <p:txBody>
          <a:bodyPr/>
          <a:lstStyle/>
          <a:p>
            <a:fld id="{71766878-3199-4EAB-94E7-2D6D11070E14}" type="slidenum">
              <a:rPr lang="en-US" smtClean="0"/>
              <a:t>42</a:t>
            </a:fld>
            <a:endParaRPr lang="en-US" dirty="0"/>
          </a:p>
        </p:txBody>
      </p:sp>
    </p:spTree>
    <p:extLst>
      <p:ext uri="{BB962C8B-B14F-4D97-AF65-F5344CB8AC3E}">
        <p14:creationId xmlns:p14="http://schemas.microsoft.com/office/powerpoint/2010/main" val="375485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0A0F-B9C9-41EB-9F97-48A32808B789}"/>
              </a:ext>
            </a:extLst>
          </p:cNvPr>
          <p:cNvSpPr>
            <a:spLocks noGrp="1"/>
          </p:cNvSpPr>
          <p:nvPr>
            <p:ph type="title"/>
          </p:nvPr>
        </p:nvSpPr>
        <p:spPr/>
        <p:txBody>
          <a:bodyPr>
            <a:normAutofit/>
          </a:bodyPr>
          <a:lstStyle/>
          <a:p>
            <a:r>
              <a:rPr lang="en-US" sz="3600" dirty="0"/>
              <a:t>Coming up…</a:t>
            </a:r>
          </a:p>
        </p:txBody>
      </p:sp>
      <p:sp>
        <p:nvSpPr>
          <p:cNvPr id="3" name="Content Placeholder 2">
            <a:extLst>
              <a:ext uri="{FF2B5EF4-FFF2-40B4-BE49-F238E27FC236}">
                <a16:creationId xmlns:a16="http://schemas.microsoft.com/office/drawing/2014/main" id="{917B86CC-E107-4E01-A6F1-E1F605E8C34D}"/>
              </a:ext>
            </a:extLst>
          </p:cNvPr>
          <p:cNvSpPr>
            <a:spLocks noGrp="1"/>
          </p:cNvSpPr>
          <p:nvPr>
            <p:ph idx="1"/>
          </p:nvPr>
        </p:nvSpPr>
        <p:spPr>
          <a:xfrm>
            <a:off x="6899564" y="1184595"/>
            <a:ext cx="4530436" cy="5195453"/>
          </a:xfrm>
        </p:spPr>
        <p:txBody>
          <a:bodyPr/>
          <a:lstStyle/>
          <a:p>
            <a:endParaRPr lang="en-US" dirty="0"/>
          </a:p>
          <a:p>
            <a:r>
              <a:rPr lang="en-US" b="1" dirty="0">
                <a:solidFill>
                  <a:schemeClr val="tx2"/>
                </a:solidFill>
              </a:rPr>
              <a:t>Register:  </a:t>
            </a:r>
            <a:r>
              <a:rPr lang="en-US" b="1" dirty="0">
                <a:solidFill>
                  <a:schemeClr val="tx2"/>
                </a:solidFill>
                <a:hlinkClick r:id="rId3"/>
              </a:rPr>
              <a:t>https://us02web.zoom.us/webinar/register/WN_oPEm138gRnad_Wnzn5-5qw</a:t>
            </a:r>
            <a:r>
              <a:rPr lang="en-US" b="1" dirty="0">
                <a:solidFill>
                  <a:schemeClr val="tx2"/>
                </a:solidFill>
              </a:rPr>
              <a:t> </a:t>
            </a:r>
          </a:p>
        </p:txBody>
      </p:sp>
      <p:sp>
        <p:nvSpPr>
          <p:cNvPr id="6" name="Slide Number Placeholder 5">
            <a:extLst>
              <a:ext uri="{FF2B5EF4-FFF2-40B4-BE49-F238E27FC236}">
                <a16:creationId xmlns:a16="http://schemas.microsoft.com/office/drawing/2014/main" id="{F4760E76-BB70-45F9-8E76-C8AE6E639222}"/>
              </a:ext>
            </a:extLst>
          </p:cNvPr>
          <p:cNvSpPr>
            <a:spLocks noGrp="1"/>
          </p:cNvSpPr>
          <p:nvPr>
            <p:ph type="sldNum" sz="quarter" idx="12"/>
          </p:nvPr>
        </p:nvSpPr>
        <p:spPr/>
        <p:txBody>
          <a:bodyPr/>
          <a:lstStyle/>
          <a:p>
            <a:fld id="{71766878-3199-4EAB-94E7-2D6D11070E14}" type="slidenum">
              <a:rPr lang="en-US" smtClean="0"/>
              <a:t>43</a:t>
            </a:fld>
            <a:endParaRPr lang="en-US" dirty="0"/>
          </a:p>
        </p:txBody>
      </p:sp>
      <p:pic>
        <p:nvPicPr>
          <p:cNvPr id="5" name="Picture 4">
            <a:extLst>
              <a:ext uri="{FF2B5EF4-FFF2-40B4-BE49-F238E27FC236}">
                <a16:creationId xmlns:a16="http://schemas.microsoft.com/office/drawing/2014/main" id="{C7CB0F58-8F17-4265-96D5-E7160BE9C8A0}"/>
              </a:ext>
            </a:extLst>
          </p:cNvPr>
          <p:cNvPicPr>
            <a:picLocks noChangeAspect="1"/>
          </p:cNvPicPr>
          <p:nvPr/>
        </p:nvPicPr>
        <p:blipFill>
          <a:blip r:embed="rId4"/>
          <a:stretch>
            <a:fillRect/>
          </a:stretch>
        </p:blipFill>
        <p:spPr>
          <a:xfrm>
            <a:off x="1165513" y="1084942"/>
            <a:ext cx="5734051" cy="5394758"/>
          </a:xfrm>
          <a:prstGeom prst="rect">
            <a:avLst/>
          </a:prstGeom>
        </p:spPr>
      </p:pic>
    </p:spTree>
    <p:extLst>
      <p:ext uri="{BB962C8B-B14F-4D97-AF65-F5344CB8AC3E}">
        <p14:creationId xmlns:p14="http://schemas.microsoft.com/office/powerpoint/2010/main" val="174056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B2535-980D-445D-B5A7-B6B2B718D53F}"/>
              </a:ext>
            </a:extLst>
          </p:cNvPr>
          <p:cNvSpPr>
            <a:spLocks noGrp="1"/>
          </p:cNvSpPr>
          <p:nvPr>
            <p:ph idx="1"/>
          </p:nvPr>
        </p:nvSpPr>
        <p:spPr>
          <a:xfrm>
            <a:off x="900048" y="0"/>
            <a:ext cx="6331262" cy="5905501"/>
          </a:xfrm>
        </p:spPr>
        <p:txBody>
          <a:bodyPr>
            <a:normAutofit/>
          </a:bodyPr>
          <a:lstStyle/>
          <a:p>
            <a:pPr marL="0" indent="0">
              <a:buNone/>
            </a:pPr>
            <a:endParaRPr lang="en-US" dirty="0"/>
          </a:p>
          <a:p>
            <a:pPr marL="0" indent="0">
              <a:buNone/>
            </a:pPr>
            <a:endParaRPr lang="en-US" sz="1800" b="1" dirty="0">
              <a:solidFill>
                <a:schemeClr val="tx2"/>
              </a:solidFill>
            </a:endParaRPr>
          </a:p>
          <a:p>
            <a:pPr marL="0" indent="0">
              <a:buNone/>
            </a:pPr>
            <a:endParaRPr lang="en-US" sz="1800" b="1" dirty="0">
              <a:solidFill>
                <a:schemeClr val="tx2"/>
              </a:solidFill>
            </a:endParaRPr>
          </a:p>
          <a:p>
            <a:pPr marL="0" indent="0">
              <a:buNone/>
            </a:pPr>
            <a:r>
              <a:rPr lang="en-US" sz="2000" b="1" dirty="0">
                <a:solidFill>
                  <a:schemeClr val="tx2"/>
                </a:solidFill>
              </a:rPr>
              <a:t>Margaret Scavotto, JD, CHC</a:t>
            </a:r>
          </a:p>
          <a:p>
            <a:pPr marL="0" indent="0">
              <a:buNone/>
            </a:pPr>
            <a:r>
              <a:rPr lang="en-US" sz="2000" b="1" dirty="0">
                <a:solidFill>
                  <a:schemeClr val="tx2"/>
                </a:solidFill>
              </a:rPr>
              <a:t>President</a:t>
            </a:r>
          </a:p>
          <a:p>
            <a:pPr marL="0" indent="0">
              <a:buNone/>
            </a:pPr>
            <a:r>
              <a:rPr lang="en-US" sz="2000" b="1" dirty="0">
                <a:solidFill>
                  <a:schemeClr val="tx2"/>
                </a:solidFill>
              </a:rPr>
              <a:t>314-394-2222 ext. 24</a:t>
            </a:r>
          </a:p>
          <a:p>
            <a:pPr marL="0" indent="0">
              <a:buNone/>
            </a:pPr>
            <a:r>
              <a:rPr lang="en-US" sz="2000" b="1" dirty="0">
                <a:solidFill>
                  <a:schemeClr val="tx2"/>
                </a:solidFill>
                <a:hlinkClick r:id="rId3"/>
              </a:rPr>
              <a:t>mcs@healthcareperformance.com</a:t>
            </a:r>
            <a:endParaRPr lang="en-US" sz="2000" b="1" dirty="0">
              <a:solidFill>
                <a:schemeClr val="tx2"/>
              </a:solidFill>
            </a:endParaRPr>
          </a:p>
          <a:p>
            <a:pPr marL="0" indent="0">
              <a:buNone/>
            </a:pPr>
            <a:endParaRPr lang="en-US" sz="2000" b="1" dirty="0">
              <a:solidFill>
                <a:schemeClr val="tx2"/>
              </a:solidFill>
            </a:endParaRPr>
          </a:p>
          <a:p>
            <a:pPr marL="0" indent="0">
              <a:buNone/>
            </a:pPr>
            <a:r>
              <a:rPr lang="en-US" sz="2000" b="1" dirty="0">
                <a:solidFill>
                  <a:schemeClr val="tx2"/>
                </a:solidFill>
              </a:rPr>
              <a:t>Blog: </a:t>
            </a:r>
            <a:r>
              <a:rPr lang="en-US" sz="2000" b="1" dirty="0">
                <a:solidFill>
                  <a:schemeClr val="tx2"/>
                </a:solidFill>
                <a:hlinkClick r:id="rId4"/>
              </a:rPr>
              <a:t>www.healthcareperformance.com/blog</a:t>
            </a:r>
            <a:r>
              <a:rPr lang="en-US" sz="2000" b="1" dirty="0">
                <a:solidFill>
                  <a:schemeClr val="tx2"/>
                </a:solidFill>
              </a:rPr>
              <a:t> </a:t>
            </a:r>
          </a:p>
          <a:p>
            <a:pPr marL="0" indent="0">
              <a:buNone/>
            </a:pPr>
            <a:r>
              <a:rPr lang="en-US" sz="2000" b="1" dirty="0">
                <a:solidFill>
                  <a:schemeClr val="tx2"/>
                </a:solidFill>
              </a:rPr>
              <a:t>Store: </a:t>
            </a:r>
            <a:r>
              <a:rPr lang="en-US" sz="2000" b="1" dirty="0">
                <a:solidFill>
                  <a:schemeClr val="tx2"/>
                </a:solidFill>
                <a:hlinkClick r:id="rId5"/>
              </a:rPr>
              <a:t>www.healthcareperformance.com/store</a:t>
            </a:r>
            <a:r>
              <a:rPr lang="en-US" sz="2000" b="1" dirty="0">
                <a:solidFill>
                  <a:schemeClr val="tx2"/>
                </a:solidFill>
              </a:rPr>
              <a:t> </a:t>
            </a:r>
          </a:p>
          <a:p>
            <a:pPr marL="0" indent="0">
              <a:buNone/>
            </a:pPr>
            <a:endParaRPr lang="en-US" sz="1800" dirty="0"/>
          </a:p>
        </p:txBody>
      </p:sp>
      <p:sp>
        <p:nvSpPr>
          <p:cNvPr id="4" name="Text Placeholder 3">
            <a:extLst>
              <a:ext uri="{FF2B5EF4-FFF2-40B4-BE49-F238E27FC236}">
                <a16:creationId xmlns:a16="http://schemas.microsoft.com/office/drawing/2014/main" id="{103F8753-1C42-4668-B7E3-1E0CE15DAE6C}"/>
              </a:ext>
            </a:extLst>
          </p:cNvPr>
          <p:cNvSpPr>
            <a:spLocks noGrp="1"/>
          </p:cNvSpPr>
          <p:nvPr>
            <p:ph type="body" sz="half" idx="2"/>
          </p:nvPr>
        </p:nvSpPr>
        <p:spPr>
          <a:xfrm rot="5400000">
            <a:off x="5136785" y="2598248"/>
            <a:ext cx="6547704" cy="2657600"/>
          </a:xfrm>
        </p:spPr>
        <p:txBody>
          <a:bodyPr>
            <a:normAutofit/>
          </a:bodyPr>
          <a:lstStyle/>
          <a:p>
            <a:r>
              <a:rPr lang="en-US" sz="7200" b="1" dirty="0">
                <a:solidFill>
                  <a:schemeClr val="bg1"/>
                </a:solidFill>
                <a:latin typeface="+mj-lt"/>
              </a:rPr>
              <a:t>Questions?</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048" y="5220192"/>
            <a:ext cx="1467374" cy="1467374"/>
          </a:xfrm>
          <a:prstGeom prst="rect">
            <a:avLst/>
          </a:prstGeom>
        </p:spPr>
      </p:pic>
      <p:pic>
        <p:nvPicPr>
          <p:cNvPr id="6" name="Picture 5"/>
          <p:cNvPicPr/>
          <p:nvPr/>
        </p:nvPicPr>
        <p:blipFill>
          <a:blip r:embed="rId7">
            <a:extLst>
              <a:ext uri="{28A0092B-C50C-407E-A947-70E740481C1C}">
                <a14:useLocalDpi xmlns:a14="http://schemas.microsoft.com/office/drawing/2010/main" val="0"/>
              </a:ext>
            </a:extLst>
          </a:blip>
          <a:stretch>
            <a:fillRect/>
          </a:stretch>
        </p:blipFill>
        <p:spPr>
          <a:xfrm>
            <a:off x="4994949" y="1376685"/>
            <a:ext cx="1222375" cy="1658620"/>
          </a:xfrm>
          <a:prstGeom prst="rect">
            <a:avLst/>
          </a:prstGeom>
        </p:spPr>
      </p:pic>
      <p:sp>
        <p:nvSpPr>
          <p:cNvPr id="8" name="Rectangle 7"/>
          <p:cNvSpPr/>
          <p:nvPr/>
        </p:nvSpPr>
        <p:spPr>
          <a:xfrm>
            <a:off x="2594489" y="6164346"/>
            <a:ext cx="4572000" cy="523220"/>
          </a:xfrm>
          <a:prstGeom prst="rect">
            <a:avLst/>
          </a:prstGeom>
        </p:spPr>
        <p:txBody>
          <a:bodyPr>
            <a:spAutoFit/>
          </a:bodyPr>
          <a:lstStyle/>
          <a:p>
            <a:r>
              <a:rPr lang="en-US" sz="1400" b="1" dirty="0">
                <a:solidFill>
                  <a:schemeClr val="tx2"/>
                </a:solidFill>
              </a:rPr>
              <a:t>(c) 2019 Management Performance Associates</a:t>
            </a:r>
          </a:p>
          <a:p>
            <a:r>
              <a:rPr lang="en-US" sz="1400" b="1" dirty="0">
                <a:solidFill>
                  <a:schemeClr val="tx2"/>
                </a:solidFill>
              </a:rPr>
              <a:t>This presentation does not constitute legal advice</a:t>
            </a:r>
          </a:p>
        </p:txBody>
      </p:sp>
      <p:sp>
        <p:nvSpPr>
          <p:cNvPr id="7" name="Slide Number Placeholder 6">
            <a:extLst>
              <a:ext uri="{FF2B5EF4-FFF2-40B4-BE49-F238E27FC236}">
                <a16:creationId xmlns:a16="http://schemas.microsoft.com/office/drawing/2014/main" id="{3CCC8B30-BC1C-49BC-82FD-042C57D36107}"/>
              </a:ext>
            </a:extLst>
          </p:cNvPr>
          <p:cNvSpPr>
            <a:spLocks noGrp="1"/>
          </p:cNvSpPr>
          <p:nvPr>
            <p:ph type="sldNum" sz="quarter" idx="12"/>
          </p:nvPr>
        </p:nvSpPr>
        <p:spPr/>
        <p:txBody>
          <a:bodyPr/>
          <a:lstStyle/>
          <a:p>
            <a:fld id="{71766878-3199-4EAB-94E7-2D6D11070E14}" type="slidenum">
              <a:rPr lang="en-US" smtClean="0"/>
              <a:t>44</a:t>
            </a:fld>
            <a:endParaRPr lang="en-US" dirty="0"/>
          </a:p>
        </p:txBody>
      </p:sp>
    </p:spTree>
    <p:extLst>
      <p:ext uri="{BB962C8B-B14F-4D97-AF65-F5344CB8AC3E}">
        <p14:creationId xmlns:p14="http://schemas.microsoft.com/office/powerpoint/2010/main" val="247049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3600" dirty="0"/>
              <a:t>poll</a:t>
            </a:r>
          </a:p>
        </p:txBody>
      </p:sp>
      <p:sp>
        <p:nvSpPr>
          <p:cNvPr id="3" name="Content Placeholder 2">
            <a:extLst>
              <a:ext uri="{FF2B5EF4-FFF2-40B4-BE49-F238E27FC236}">
                <a16:creationId xmlns:a16="http://schemas.microsoft.com/office/drawing/2014/main" id="{6AC1A329-F66A-4EE4-947B-0E646A28B81B}"/>
              </a:ext>
            </a:extLst>
          </p:cNvPr>
          <p:cNvSpPr>
            <a:spLocks noGrp="1"/>
          </p:cNvSpPr>
          <p:nvPr>
            <p:ph idx="1"/>
          </p:nvPr>
        </p:nvSpPr>
        <p:spPr/>
        <p:txBody>
          <a:bodyPr/>
          <a:lstStyle/>
          <a:p>
            <a:pPr marL="0" indent="0">
              <a:buNone/>
            </a:pPr>
            <a:r>
              <a:rPr lang="en-US" sz="2800" b="1" dirty="0">
                <a:solidFill>
                  <a:schemeClr val="tx2"/>
                </a:solidFill>
              </a:rPr>
              <a:t>Are you using social media more during the pandemic?</a:t>
            </a:r>
          </a:p>
          <a:p>
            <a:pPr lvl="1">
              <a:buFont typeface="Arial" panose="020B0604020202020204" pitchFamily="34" charset="0"/>
              <a:buChar char="•"/>
            </a:pPr>
            <a:r>
              <a:rPr lang="en-US" sz="2800" b="1" dirty="0">
                <a:solidFill>
                  <a:schemeClr val="tx2"/>
                </a:solidFill>
              </a:rPr>
              <a:t>Yes</a:t>
            </a:r>
          </a:p>
          <a:p>
            <a:pPr lvl="1">
              <a:buFont typeface="Arial" panose="020B0604020202020204" pitchFamily="34" charset="0"/>
              <a:buChar char="•"/>
            </a:pPr>
            <a:r>
              <a:rPr lang="en-US" sz="2800" b="1" dirty="0">
                <a:solidFill>
                  <a:schemeClr val="tx2"/>
                </a:solidFill>
              </a:rPr>
              <a:t>No</a:t>
            </a:r>
          </a:p>
          <a:p>
            <a:pPr lvl="1">
              <a:buFont typeface="Arial" panose="020B0604020202020204" pitchFamily="34" charset="0"/>
              <a:buChar char="•"/>
            </a:pPr>
            <a:r>
              <a:rPr lang="en-US" sz="2800" b="1" dirty="0">
                <a:solidFill>
                  <a:schemeClr val="tx2"/>
                </a:solidFill>
              </a:rPr>
              <a:t>Social media use is the same</a:t>
            </a:r>
          </a:p>
          <a:p>
            <a:pPr marL="457200" lvl="1" indent="0">
              <a:buNone/>
            </a:pPr>
            <a:endParaRPr lang="en-US" dirty="0"/>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78764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252B-8C2E-411D-94B8-D621B687F9A7}"/>
              </a:ext>
            </a:extLst>
          </p:cNvPr>
          <p:cNvSpPr>
            <a:spLocks noGrp="1"/>
          </p:cNvSpPr>
          <p:nvPr>
            <p:ph type="title"/>
          </p:nvPr>
        </p:nvSpPr>
        <p:spPr/>
        <p:txBody>
          <a:bodyPr>
            <a:normAutofit/>
          </a:bodyPr>
          <a:lstStyle/>
          <a:p>
            <a:r>
              <a:rPr lang="en-US" sz="3600" dirty="0"/>
              <a:t>MPA discounts</a:t>
            </a:r>
          </a:p>
        </p:txBody>
      </p:sp>
      <p:sp>
        <p:nvSpPr>
          <p:cNvPr id="3" name="Content Placeholder 2">
            <a:extLst>
              <a:ext uri="{FF2B5EF4-FFF2-40B4-BE49-F238E27FC236}">
                <a16:creationId xmlns:a16="http://schemas.microsoft.com/office/drawing/2014/main" id="{DB946DC2-4AE7-47DB-8D30-97907700ADFE}"/>
              </a:ext>
            </a:extLst>
          </p:cNvPr>
          <p:cNvSpPr>
            <a:spLocks noGrp="1"/>
          </p:cNvSpPr>
          <p:nvPr>
            <p:ph idx="1"/>
          </p:nvPr>
        </p:nvSpPr>
        <p:spPr>
          <a:xfrm>
            <a:off x="1251678" y="1426462"/>
            <a:ext cx="9217539" cy="5146615"/>
          </a:xfrm>
        </p:spPr>
        <p:txBody>
          <a:bodyPr>
            <a:normAutofit fontScale="70000" lnSpcReduction="20000"/>
          </a:bodyPr>
          <a:lstStyle/>
          <a:p>
            <a:pPr marL="0" indent="0">
              <a:buNone/>
            </a:pPr>
            <a:endParaRPr lang="en-US" b="1" dirty="0">
              <a:solidFill>
                <a:schemeClr val="tx2"/>
              </a:solidFill>
            </a:endParaRPr>
          </a:p>
          <a:p>
            <a:r>
              <a:rPr lang="en-US" sz="3100" b="1" dirty="0">
                <a:solidFill>
                  <a:schemeClr val="tx2"/>
                </a:solidFill>
              </a:rPr>
              <a:t>All digital download </a:t>
            </a:r>
            <a:r>
              <a:rPr lang="en-US" sz="3100" b="1" dirty="0">
                <a:solidFill>
                  <a:srgbClr val="0070C0"/>
                </a:solidFill>
                <a:hlinkClick r:id="rId3">
                  <a:extLst>
                    <a:ext uri="{A12FA001-AC4F-418D-AE19-62706E023703}">
                      <ahyp:hlinkClr xmlns:ahyp="http://schemas.microsoft.com/office/drawing/2018/hyperlinkcolor" val="tx"/>
                    </a:ext>
                  </a:extLst>
                </a:hlinkClick>
              </a:rPr>
              <a:t>HIPAA Tool Kits</a:t>
            </a:r>
            <a:r>
              <a:rPr lang="en-US" sz="3100" b="1" dirty="0">
                <a:solidFill>
                  <a:srgbClr val="0070C0"/>
                </a:solidFill>
              </a:rPr>
              <a:t> </a:t>
            </a:r>
            <a:r>
              <a:rPr lang="en-US" sz="3100" b="1" dirty="0">
                <a:solidFill>
                  <a:schemeClr val="tx2"/>
                </a:solidFill>
              </a:rPr>
              <a:t>are 50% off until June.</a:t>
            </a:r>
          </a:p>
          <a:p>
            <a:r>
              <a:rPr lang="en-US" sz="3100" b="1" dirty="0">
                <a:solidFill>
                  <a:schemeClr val="tx2"/>
                </a:solidFill>
              </a:rPr>
              <a:t>Compliance program annual reviews are 25% off until June (call or </a:t>
            </a:r>
            <a:r>
              <a:rPr lang="en-US" sz="3100" b="1" dirty="0">
                <a:solidFill>
                  <a:srgbClr val="0070C0"/>
                </a:solidFill>
                <a:hlinkClick r:id="rId4">
                  <a:extLst>
                    <a:ext uri="{A12FA001-AC4F-418D-AE19-62706E023703}">
                      <ahyp:hlinkClr xmlns:ahyp="http://schemas.microsoft.com/office/drawing/2018/hyperlinkcolor" val="tx"/>
                    </a:ext>
                  </a:extLst>
                </a:hlinkClick>
              </a:rPr>
              <a:t>email Margaret</a:t>
            </a:r>
            <a:r>
              <a:rPr lang="en-US" sz="3100" b="1" dirty="0">
                <a:solidFill>
                  <a:srgbClr val="0070C0"/>
                </a:solidFill>
              </a:rPr>
              <a:t> </a:t>
            </a:r>
            <a:r>
              <a:rPr lang="en-US" sz="3100" b="1" dirty="0">
                <a:solidFill>
                  <a:schemeClr val="tx2"/>
                </a:solidFill>
              </a:rPr>
              <a:t>for info)</a:t>
            </a:r>
          </a:p>
          <a:p>
            <a:r>
              <a:rPr lang="en-US" sz="3100" b="1" dirty="0">
                <a:solidFill>
                  <a:schemeClr val="tx2"/>
                </a:solidFill>
              </a:rPr>
              <a:t>Our </a:t>
            </a:r>
            <a:r>
              <a:rPr lang="en-US" sz="3100" b="1" dirty="0">
                <a:solidFill>
                  <a:srgbClr val="0070C0"/>
                </a:solidFill>
                <a:hlinkClick r:id="rId5">
                  <a:extLst>
                    <a:ext uri="{A12FA001-AC4F-418D-AE19-62706E023703}">
                      <ahyp:hlinkClr xmlns:ahyp="http://schemas.microsoft.com/office/drawing/2018/hyperlinkcolor" val="tx"/>
                    </a:ext>
                  </a:extLst>
                </a:hlinkClick>
              </a:rPr>
              <a:t>HIPAA &amp; COVID-19 Toolkit</a:t>
            </a:r>
            <a:r>
              <a:rPr lang="en-US" sz="3100" b="1" dirty="0">
                <a:solidFill>
                  <a:srgbClr val="0070C0"/>
                </a:solidFill>
              </a:rPr>
              <a:t> </a:t>
            </a:r>
            <a:r>
              <a:rPr lang="en-US" sz="3100" b="1" dirty="0">
                <a:solidFill>
                  <a:schemeClr val="tx2"/>
                </a:solidFill>
              </a:rPr>
              <a:t>is available at the discounted price of $95.</a:t>
            </a:r>
          </a:p>
          <a:p>
            <a:r>
              <a:rPr lang="en-US" sz="3100" b="1" dirty="0">
                <a:solidFill>
                  <a:schemeClr val="tx2"/>
                </a:solidFill>
              </a:rPr>
              <a:t>Now available: </a:t>
            </a:r>
            <a:r>
              <a:rPr lang="en-US" sz="3100" b="1" dirty="0">
                <a:solidFill>
                  <a:schemeClr val="tx2"/>
                </a:solidFill>
                <a:hlinkClick r:id="rId6"/>
              </a:rPr>
              <a:t>HIPAA &amp; Social Media Toolkit with MPA Review</a:t>
            </a:r>
            <a:endParaRPr lang="en-US" sz="3100" b="1" dirty="0">
              <a:solidFill>
                <a:schemeClr val="tx2"/>
              </a:solidFill>
            </a:endParaRPr>
          </a:p>
          <a:p>
            <a:r>
              <a:rPr lang="en-US" sz="3100" b="1" dirty="0">
                <a:solidFill>
                  <a:schemeClr val="tx2"/>
                </a:solidFill>
              </a:rPr>
              <a:t>MPA will continue putting out HIPAA announcements, news, and tips on </a:t>
            </a:r>
            <a:r>
              <a:rPr lang="en-US" sz="3100" b="1" dirty="0">
                <a:solidFill>
                  <a:srgbClr val="0070C0"/>
                </a:solidFill>
                <a:hlinkClick r:id="rId7">
                  <a:extLst>
                    <a:ext uri="{A12FA001-AC4F-418D-AE19-62706E023703}">
                      <ahyp:hlinkClr xmlns:ahyp="http://schemas.microsoft.com/office/drawing/2018/hyperlinkcolor" val="tx"/>
                    </a:ext>
                  </a:extLst>
                </a:hlinkClick>
              </a:rPr>
              <a:t>the blog</a:t>
            </a:r>
            <a:r>
              <a:rPr lang="en-US" sz="3100" b="1" dirty="0">
                <a:solidFill>
                  <a:schemeClr val="tx2"/>
                </a:solidFill>
              </a:rPr>
              <a:t> and free compliance and HIPAA resources on its </a:t>
            </a:r>
            <a:r>
              <a:rPr lang="en-US" sz="3100" b="1" dirty="0">
                <a:solidFill>
                  <a:srgbClr val="0070C0"/>
                </a:solidFill>
                <a:hlinkClick r:id="rId8">
                  <a:extLst>
                    <a:ext uri="{A12FA001-AC4F-418D-AE19-62706E023703}">
                      <ahyp:hlinkClr xmlns:ahyp="http://schemas.microsoft.com/office/drawing/2018/hyperlinkcolor" val="tx"/>
                    </a:ext>
                  </a:extLst>
                </a:hlinkClick>
              </a:rPr>
              <a:t>Free Resources page.</a:t>
            </a:r>
            <a:r>
              <a:rPr lang="en-US" sz="3100" b="1" dirty="0">
                <a:solidFill>
                  <a:srgbClr val="0070C0"/>
                </a:solidFill>
              </a:rPr>
              <a:t> </a:t>
            </a:r>
          </a:p>
          <a:p>
            <a:pPr marL="0" indent="0">
              <a:buNone/>
            </a:pPr>
            <a:endParaRPr lang="en-US" sz="3100" b="1" dirty="0">
              <a:solidFill>
                <a:srgbClr val="0070C0"/>
              </a:solidFill>
            </a:endParaRPr>
          </a:p>
          <a:p>
            <a:pPr marL="0" indent="0">
              <a:buNone/>
            </a:pPr>
            <a:r>
              <a:rPr lang="en-US" sz="3100" b="1" dirty="0">
                <a:solidFill>
                  <a:srgbClr val="0070C0"/>
                </a:solidFill>
              </a:rPr>
              <a:t>Healthcareperformance.com/store  </a:t>
            </a:r>
          </a:p>
          <a:p>
            <a:pPr marL="0" indent="0" algn="r">
              <a:buNone/>
            </a:pPr>
            <a:endParaRPr lang="en-US" sz="2800" b="1" dirty="0">
              <a:solidFill>
                <a:schemeClr val="tx2"/>
              </a:solidFill>
            </a:endParaRPr>
          </a:p>
          <a:p>
            <a:pPr marL="0" indent="0" algn="r">
              <a:buNone/>
            </a:pPr>
            <a:r>
              <a:rPr lang="en-US" sz="2800" b="1" dirty="0">
                <a:solidFill>
                  <a:schemeClr val="tx2"/>
                </a:solidFill>
              </a:rPr>
              <a:t> call or email me: 314.394.2222 x 24   </a:t>
            </a:r>
            <a:r>
              <a:rPr lang="en-US" sz="2800" b="1" dirty="0">
                <a:solidFill>
                  <a:schemeClr val="tx2"/>
                </a:solidFill>
                <a:hlinkClick r:id="rId4"/>
              </a:rPr>
              <a:t>mcs@healthcareperformance.com</a:t>
            </a:r>
            <a:endParaRPr lang="en-US" sz="2800" b="1" dirty="0">
              <a:solidFill>
                <a:schemeClr val="tx2"/>
              </a:solidFill>
            </a:endParaRPr>
          </a:p>
        </p:txBody>
      </p:sp>
      <p:sp>
        <p:nvSpPr>
          <p:cNvPr id="5" name="Slide Number Placeholder 4">
            <a:extLst>
              <a:ext uri="{FF2B5EF4-FFF2-40B4-BE49-F238E27FC236}">
                <a16:creationId xmlns:a16="http://schemas.microsoft.com/office/drawing/2014/main" id="{396B8CD8-C67A-4FF8-A53F-7D5C4FB92812}"/>
              </a:ext>
            </a:extLst>
          </p:cNvPr>
          <p:cNvSpPr>
            <a:spLocks noGrp="1"/>
          </p:cNvSpPr>
          <p:nvPr>
            <p:ph type="sldNum" sz="quarter" idx="12"/>
          </p:nvPr>
        </p:nvSpPr>
        <p:spPr/>
        <p:txBody>
          <a:bodyPr/>
          <a:lstStyle/>
          <a:p>
            <a:fld id="{71766878-3199-4EAB-94E7-2D6D11070E14}" type="slidenum">
              <a:rPr lang="en-US" smtClean="0"/>
              <a:t>6</a:t>
            </a:fld>
            <a:endParaRPr lang="en-US" dirty="0"/>
          </a:p>
        </p:txBody>
      </p:sp>
    </p:spTree>
    <p:extLst>
      <p:ext uri="{BB962C8B-B14F-4D97-AF65-F5344CB8AC3E}">
        <p14:creationId xmlns:p14="http://schemas.microsoft.com/office/powerpoint/2010/main" val="367478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890188-CEF5-402E-849C-815270BAD776}"/>
              </a:ext>
            </a:extLst>
          </p:cNvPr>
          <p:cNvPicPr>
            <a:picLocks noChangeAspect="1"/>
          </p:cNvPicPr>
          <p:nvPr/>
        </p:nvPicPr>
        <p:blipFill>
          <a:blip r:embed="rId3"/>
          <a:stretch>
            <a:fillRect/>
          </a:stretch>
        </p:blipFill>
        <p:spPr>
          <a:xfrm>
            <a:off x="-63362" y="0"/>
            <a:ext cx="6858000" cy="6858000"/>
          </a:xfrm>
          <a:prstGeom prst="rect">
            <a:avLst/>
          </a:prstGeom>
        </p:spPr>
      </p:pic>
      <p:sp>
        <p:nvSpPr>
          <p:cNvPr id="6" name="Text Placeholder 5">
            <a:extLst>
              <a:ext uri="{FF2B5EF4-FFF2-40B4-BE49-F238E27FC236}">
                <a16:creationId xmlns:a16="http://schemas.microsoft.com/office/drawing/2014/main" id="{8BF5DBA7-2A40-4AEE-826C-CD2BF67B5843}"/>
              </a:ext>
            </a:extLst>
          </p:cNvPr>
          <p:cNvSpPr>
            <a:spLocks noGrp="1"/>
          </p:cNvSpPr>
          <p:nvPr>
            <p:ph type="body" sz="half" idx="2"/>
          </p:nvPr>
        </p:nvSpPr>
        <p:spPr>
          <a:xfrm>
            <a:off x="8373602" y="1723582"/>
            <a:ext cx="3092115" cy="4164164"/>
          </a:xfrm>
        </p:spPr>
        <p:txBody>
          <a:bodyPr>
            <a:normAutofit/>
          </a:bodyPr>
          <a:lstStyle/>
          <a:p>
            <a:r>
              <a:rPr lang="en-US" sz="3200" b="1" dirty="0">
                <a:solidFill>
                  <a:schemeClr val="bg1"/>
                </a:solidFill>
              </a:rPr>
              <a:t>Have changing Phase 3 Compliance requirements left you in a fog?</a:t>
            </a:r>
          </a:p>
        </p:txBody>
      </p:sp>
      <p:sp>
        <p:nvSpPr>
          <p:cNvPr id="4" name="Slide Number Placeholder 3">
            <a:extLst>
              <a:ext uri="{FF2B5EF4-FFF2-40B4-BE49-F238E27FC236}">
                <a16:creationId xmlns:a16="http://schemas.microsoft.com/office/drawing/2014/main" id="{7DC97BD5-3506-4D42-AB07-03B435AB5106}"/>
              </a:ext>
            </a:extLst>
          </p:cNvPr>
          <p:cNvSpPr>
            <a:spLocks noGrp="1"/>
          </p:cNvSpPr>
          <p:nvPr>
            <p:ph type="sldNum" sz="quarter" idx="12"/>
          </p:nvPr>
        </p:nvSpPr>
        <p:spPr/>
        <p:txBody>
          <a:bodyPr/>
          <a:lstStyle/>
          <a:p>
            <a:fld id="{71766878-3199-4EAB-94E7-2D6D11070E14}" type="slidenum">
              <a:rPr lang="en-US" smtClean="0"/>
              <a:t>7</a:t>
            </a:fld>
            <a:endParaRPr lang="en-US" dirty="0"/>
          </a:p>
        </p:txBody>
      </p:sp>
    </p:spTree>
    <p:extLst>
      <p:ext uri="{BB962C8B-B14F-4D97-AF65-F5344CB8AC3E}">
        <p14:creationId xmlns:p14="http://schemas.microsoft.com/office/powerpoint/2010/main" val="232182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BC00-CDCC-4CE0-9F29-493B9972871F}"/>
              </a:ext>
            </a:extLst>
          </p:cNvPr>
          <p:cNvSpPr>
            <a:spLocks noGrp="1"/>
          </p:cNvSpPr>
          <p:nvPr>
            <p:ph type="title"/>
          </p:nvPr>
        </p:nvSpPr>
        <p:spPr/>
        <p:txBody>
          <a:bodyPr>
            <a:normAutofit/>
          </a:bodyPr>
          <a:lstStyle/>
          <a:p>
            <a:r>
              <a:rPr lang="en-US" sz="3600" dirty="0"/>
              <a:t>What’s required now: ACA</a:t>
            </a:r>
          </a:p>
        </p:txBody>
      </p:sp>
      <p:sp>
        <p:nvSpPr>
          <p:cNvPr id="3" name="Content Placeholder 2">
            <a:extLst>
              <a:ext uri="{FF2B5EF4-FFF2-40B4-BE49-F238E27FC236}">
                <a16:creationId xmlns:a16="http://schemas.microsoft.com/office/drawing/2014/main" id="{5CE3540C-BCCD-45EF-A8B0-1B4B218DB696}"/>
              </a:ext>
            </a:extLst>
          </p:cNvPr>
          <p:cNvSpPr>
            <a:spLocks noGrp="1"/>
          </p:cNvSpPr>
          <p:nvPr>
            <p:ph idx="1"/>
          </p:nvPr>
        </p:nvSpPr>
        <p:spPr>
          <a:xfrm>
            <a:off x="1251678" y="1128020"/>
            <a:ext cx="10025922" cy="5473195"/>
          </a:xfrm>
        </p:spPr>
        <p:txBody>
          <a:bodyPr>
            <a:normAutofit fontScale="92500"/>
          </a:bodyPr>
          <a:lstStyle/>
          <a:p>
            <a:pPr marL="0" indent="0">
              <a:buNone/>
            </a:pPr>
            <a:r>
              <a:rPr lang="en-US" sz="2800" b="1" dirty="0">
                <a:solidFill>
                  <a:schemeClr val="tx2"/>
                </a:solidFill>
              </a:rPr>
              <a:t>ALL nursing homes must have:</a:t>
            </a:r>
          </a:p>
          <a:p>
            <a:pPr marL="457200" indent="-457200">
              <a:spcBef>
                <a:spcPts val="600"/>
              </a:spcBef>
              <a:spcAft>
                <a:spcPts val="600"/>
              </a:spcAft>
              <a:buFont typeface="+mj-lt"/>
              <a:buAutoNum type="arabicPeriod"/>
            </a:pPr>
            <a:r>
              <a:rPr lang="en-US" sz="2800" b="1" dirty="0">
                <a:solidFill>
                  <a:schemeClr val="tx2"/>
                </a:solidFill>
              </a:rPr>
              <a:t>Policies and procedures</a:t>
            </a:r>
          </a:p>
          <a:p>
            <a:pPr marL="457200" indent="-457200">
              <a:spcBef>
                <a:spcPts val="600"/>
              </a:spcBef>
              <a:spcAft>
                <a:spcPts val="600"/>
              </a:spcAft>
              <a:buFont typeface="+mj-lt"/>
              <a:buAutoNum type="arabicPeriod"/>
            </a:pPr>
            <a:r>
              <a:rPr lang="en-US" sz="2800" b="1" dirty="0">
                <a:solidFill>
                  <a:schemeClr val="tx2"/>
                </a:solidFill>
              </a:rPr>
              <a:t>Screening</a:t>
            </a:r>
          </a:p>
          <a:p>
            <a:pPr marL="457200" indent="-457200">
              <a:spcBef>
                <a:spcPts val="600"/>
              </a:spcBef>
              <a:spcAft>
                <a:spcPts val="600"/>
              </a:spcAft>
              <a:buFont typeface="+mj-lt"/>
              <a:buAutoNum type="arabicPeriod"/>
            </a:pPr>
            <a:r>
              <a:rPr lang="en-US" sz="2800" b="1" dirty="0">
                <a:solidFill>
                  <a:schemeClr val="tx2"/>
                </a:solidFill>
              </a:rPr>
              <a:t>Oversight and leadership</a:t>
            </a:r>
          </a:p>
          <a:p>
            <a:pPr marL="457200" indent="-457200">
              <a:spcBef>
                <a:spcPts val="600"/>
              </a:spcBef>
              <a:spcAft>
                <a:spcPts val="600"/>
              </a:spcAft>
              <a:buFont typeface="+mj-lt"/>
              <a:buAutoNum type="arabicPeriod"/>
            </a:pPr>
            <a:r>
              <a:rPr lang="en-US" sz="2800" b="1" dirty="0">
                <a:solidFill>
                  <a:schemeClr val="tx2"/>
                </a:solidFill>
              </a:rPr>
              <a:t>Policy communication</a:t>
            </a:r>
          </a:p>
          <a:p>
            <a:pPr marL="457200" indent="-457200">
              <a:spcBef>
                <a:spcPts val="600"/>
              </a:spcBef>
              <a:spcAft>
                <a:spcPts val="600"/>
              </a:spcAft>
              <a:buFont typeface="+mj-lt"/>
              <a:buAutoNum type="arabicPeriod"/>
            </a:pPr>
            <a:r>
              <a:rPr lang="en-US" sz="2800" b="1" dirty="0">
                <a:solidFill>
                  <a:schemeClr val="tx2"/>
                </a:solidFill>
              </a:rPr>
              <a:t>Taking steps to achieve compliance: Auditing, reporting, and data</a:t>
            </a:r>
          </a:p>
          <a:p>
            <a:pPr marL="457200" indent="-457200">
              <a:spcBef>
                <a:spcPts val="600"/>
              </a:spcBef>
              <a:spcAft>
                <a:spcPts val="600"/>
              </a:spcAft>
              <a:buFont typeface="+mj-lt"/>
              <a:buAutoNum type="arabicPeriod"/>
            </a:pPr>
            <a:r>
              <a:rPr lang="en-US" sz="2800" b="1" dirty="0">
                <a:solidFill>
                  <a:schemeClr val="tx2"/>
                </a:solidFill>
              </a:rPr>
              <a:t>Enforcement and discipline</a:t>
            </a:r>
          </a:p>
          <a:p>
            <a:pPr marL="457200" indent="-457200">
              <a:spcBef>
                <a:spcPts val="600"/>
              </a:spcBef>
              <a:spcAft>
                <a:spcPts val="600"/>
              </a:spcAft>
              <a:buFont typeface="+mj-lt"/>
              <a:buAutoNum type="arabicPeriod"/>
            </a:pPr>
            <a:r>
              <a:rPr lang="en-US" sz="2800" b="1" dirty="0">
                <a:solidFill>
                  <a:schemeClr val="tx2"/>
                </a:solidFill>
              </a:rPr>
              <a:t>Corrective action</a:t>
            </a:r>
          </a:p>
          <a:p>
            <a:pPr marL="457200" indent="-457200">
              <a:spcBef>
                <a:spcPts val="600"/>
              </a:spcBef>
              <a:spcAft>
                <a:spcPts val="600"/>
              </a:spcAft>
              <a:buFont typeface="+mj-lt"/>
              <a:buAutoNum type="arabicPeriod"/>
            </a:pPr>
            <a:r>
              <a:rPr lang="en-US" sz="2800" b="1" dirty="0">
                <a:solidFill>
                  <a:schemeClr val="tx2"/>
                </a:solidFill>
              </a:rPr>
              <a:t>Annual review</a:t>
            </a:r>
          </a:p>
          <a:p>
            <a:endParaRPr lang="en-US" sz="2400" b="1" dirty="0">
              <a:solidFill>
                <a:schemeClr val="tx2"/>
              </a:solidFill>
            </a:endParaRPr>
          </a:p>
        </p:txBody>
      </p:sp>
      <p:sp>
        <p:nvSpPr>
          <p:cNvPr id="4" name="Slide Number Placeholder 3">
            <a:extLst>
              <a:ext uri="{FF2B5EF4-FFF2-40B4-BE49-F238E27FC236}">
                <a16:creationId xmlns:a16="http://schemas.microsoft.com/office/drawing/2014/main" id="{1F389D81-A280-4433-B8C4-3B9168E0AD01}"/>
              </a:ext>
            </a:extLst>
          </p:cNvPr>
          <p:cNvSpPr>
            <a:spLocks noGrp="1"/>
          </p:cNvSpPr>
          <p:nvPr>
            <p:ph type="sldNum" sz="quarter" idx="12"/>
          </p:nvPr>
        </p:nvSpPr>
        <p:spPr/>
        <p:txBody>
          <a:bodyPr/>
          <a:lstStyle/>
          <a:p>
            <a:fld id="{3711A72A-91AD-49D3-AB47-1513D6DA836A}" type="slidenum">
              <a:rPr lang="en-US" smtClean="0">
                <a:solidFill>
                  <a:prstClr val="black">
                    <a:lumMod val="65000"/>
                    <a:lumOff val="35000"/>
                  </a:prstClr>
                </a:solidFill>
              </a:rPr>
              <a:pPr/>
              <a:t>8</a:t>
            </a:fld>
            <a:endParaRPr lang="en-US" dirty="0">
              <a:solidFill>
                <a:prstClr val="black">
                  <a:lumMod val="65000"/>
                  <a:lumOff val="35000"/>
                </a:prstClr>
              </a:solidFill>
            </a:endParaRPr>
          </a:p>
        </p:txBody>
      </p:sp>
      <p:sp>
        <p:nvSpPr>
          <p:cNvPr id="5" name="Star: 7 Points 4">
            <a:extLst>
              <a:ext uri="{FF2B5EF4-FFF2-40B4-BE49-F238E27FC236}">
                <a16:creationId xmlns:a16="http://schemas.microsoft.com/office/drawing/2014/main" id="{97306C13-1036-4A47-ABB5-B9714C5E7D6A}"/>
              </a:ext>
            </a:extLst>
          </p:cNvPr>
          <p:cNvSpPr/>
          <p:nvPr/>
        </p:nvSpPr>
        <p:spPr>
          <a:xfrm>
            <a:off x="8458201" y="1128021"/>
            <a:ext cx="2819399" cy="2819399"/>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Required as of November 28, 2019!</a:t>
            </a:r>
          </a:p>
        </p:txBody>
      </p:sp>
    </p:spTree>
    <p:extLst>
      <p:ext uri="{BB962C8B-B14F-4D97-AF65-F5344CB8AC3E}">
        <p14:creationId xmlns:p14="http://schemas.microsoft.com/office/powerpoint/2010/main" val="35161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BC00-CDCC-4CE0-9F29-493B9972871F}"/>
              </a:ext>
            </a:extLst>
          </p:cNvPr>
          <p:cNvSpPr>
            <a:spLocks noGrp="1"/>
          </p:cNvSpPr>
          <p:nvPr>
            <p:ph type="title"/>
          </p:nvPr>
        </p:nvSpPr>
        <p:spPr/>
        <p:txBody>
          <a:bodyPr>
            <a:normAutofit/>
          </a:bodyPr>
          <a:lstStyle/>
          <a:p>
            <a:r>
              <a:rPr lang="en-US" sz="3600" dirty="0"/>
              <a:t>What’s required now: ACA</a:t>
            </a:r>
          </a:p>
        </p:txBody>
      </p:sp>
      <p:sp>
        <p:nvSpPr>
          <p:cNvPr id="3" name="Content Placeholder 2">
            <a:extLst>
              <a:ext uri="{FF2B5EF4-FFF2-40B4-BE49-F238E27FC236}">
                <a16:creationId xmlns:a16="http://schemas.microsoft.com/office/drawing/2014/main" id="{5CE3540C-BCCD-45EF-A8B0-1B4B218DB696}"/>
              </a:ext>
            </a:extLst>
          </p:cNvPr>
          <p:cNvSpPr>
            <a:spLocks noGrp="1"/>
          </p:cNvSpPr>
          <p:nvPr>
            <p:ph idx="1"/>
          </p:nvPr>
        </p:nvSpPr>
        <p:spPr>
          <a:xfrm>
            <a:off x="1251678" y="1419225"/>
            <a:ext cx="10178322" cy="5056390"/>
          </a:xfrm>
        </p:spPr>
        <p:txBody>
          <a:bodyPr>
            <a:normAutofit/>
          </a:bodyPr>
          <a:lstStyle/>
          <a:p>
            <a:pPr marL="0" indent="0">
              <a:buNone/>
            </a:pPr>
            <a:r>
              <a:rPr lang="en-US" sz="2800" b="1" dirty="0">
                <a:solidFill>
                  <a:schemeClr val="tx2"/>
                </a:solidFill>
              </a:rPr>
              <a:t>Chains of 5+ SNFs must also have:</a:t>
            </a:r>
          </a:p>
          <a:p>
            <a:r>
              <a:rPr lang="en-US" sz="2800" b="1" dirty="0">
                <a:solidFill>
                  <a:srgbClr val="E80EAF"/>
                </a:solidFill>
              </a:rPr>
              <a:t>Mandatory annual compliance training </a:t>
            </a:r>
          </a:p>
          <a:p>
            <a:r>
              <a:rPr lang="en-US" sz="2800" b="1" dirty="0">
                <a:solidFill>
                  <a:schemeClr val="tx2"/>
                </a:solidFill>
              </a:rPr>
              <a:t>Compliance officer who reports to the governing body </a:t>
            </a:r>
          </a:p>
          <a:p>
            <a:r>
              <a:rPr lang="en-US" sz="2800" b="1" dirty="0">
                <a:solidFill>
                  <a:schemeClr val="tx2"/>
                </a:solidFill>
              </a:rPr>
              <a:t>Compliance liaisons at each facility</a:t>
            </a:r>
          </a:p>
        </p:txBody>
      </p:sp>
      <p:sp>
        <p:nvSpPr>
          <p:cNvPr id="4" name="Slide Number Placeholder 3">
            <a:extLst>
              <a:ext uri="{FF2B5EF4-FFF2-40B4-BE49-F238E27FC236}">
                <a16:creationId xmlns:a16="http://schemas.microsoft.com/office/drawing/2014/main" id="{1F389D81-A280-4433-B8C4-3B9168E0AD01}"/>
              </a:ext>
            </a:extLst>
          </p:cNvPr>
          <p:cNvSpPr>
            <a:spLocks noGrp="1"/>
          </p:cNvSpPr>
          <p:nvPr>
            <p:ph type="sldNum" sz="quarter" idx="12"/>
          </p:nvPr>
        </p:nvSpPr>
        <p:spPr/>
        <p:txBody>
          <a:bodyPr/>
          <a:lstStyle/>
          <a:p>
            <a:fld id="{3711A72A-91AD-49D3-AB47-1513D6DA836A}" type="slidenum">
              <a:rPr lang="en-US" smtClean="0">
                <a:solidFill>
                  <a:prstClr val="black">
                    <a:lumMod val="65000"/>
                    <a:lumOff val="35000"/>
                  </a:prstClr>
                </a:solidFill>
              </a:rPr>
              <a:pPr/>
              <a:t>9</a:t>
            </a:fld>
            <a:endParaRPr lang="en-US" dirty="0">
              <a:solidFill>
                <a:prstClr val="black">
                  <a:lumMod val="65000"/>
                  <a:lumOff val="35000"/>
                </a:prstClr>
              </a:solidFill>
            </a:endParaRPr>
          </a:p>
        </p:txBody>
      </p:sp>
      <p:sp>
        <p:nvSpPr>
          <p:cNvPr id="5" name="Star: 7 Points 4">
            <a:extLst>
              <a:ext uri="{FF2B5EF4-FFF2-40B4-BE49-F238E27FC236}">
                <a16:creationId xmlns:a16="http://schemas.microsoft.com/office/drawing/2014/main" id="{97306C13-1036-4A47-ABB5-B9714C5E7D6A}"/>
              </a:ext>
            </a:extLst>
          </p:cNvPr>
          <p:cNvSpPr/>
          <p:nvPr/>
        </p:nvSpPr>
        <p:spPr>
          <a:xfrm>
            <a:off x="7990647" y="2874270"/>
            <a:ext cx="3724275" cy="37242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Required as of November 28, 2019!</a:t>
            </a:r>
          </a:p>
        </p:txBody>
      </p:sp>
    </p:spTree>
    <p:extLst>
      <p:ext uri="{BB962C8B-B14F-4D97-AF65-F5344CB8AC3E}">
        <p14:creationId xmlns:p14="http://schemas.microsoft.com/office/powerpoint/2010/main" val="3101530428"/>
      </p:ext>
    </p:extLst>
  </p:cSld>
  <p:clrMapOvr>
    <a:masterClrMapping/>
  </p:clrMapOvr>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Calibri"/>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18571</TotalTime>
  <Words>2271</Words>
  <Application>Microsoft Office PowerPoint</Application>
  <PresentationFormat>Widescreen</PresentationFormat>
  <Paragraphs>272</Paragraphs>
  <Slides>44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Gill Sans MT</vt:lpstr>
      <vt:lpstr>Times New Roman</vt:lpstr>
      <vt:lpstr>Badge</vt:lpstr>
      <vt:lpstr>Phase 3  compliance  webinar#5:  social media  compliance  during  a pandemic</vt:lpstr>
      <vt:lpstr>PowerPoint Presentation</vt:lpstr>
      <vt:lpstr>poll</vt:lpstr>
      <vt:lpstr>poll</vt:lpstr>
      <vt:lpstr>poll</vt:lpstr>
      <vt:lpstr>MPA discounts</vt:lpstr>
      <vt:lpstr>PowerPoint Presentation</vt:lpstr>
      <vt:lpstr>What’s required now: ACA</vt:lpstr>
      <vt:lpstr>What’s required now: ACA</vt:lpstr>
      <vt:lpstr>What might change</vt:lpstr>
      <vt:lpstr>Enforcement update</vt:lpstr>
      <vt:lpstr>Why Hipaa matters</vt:lpstr>
      <vt:lpstr>Protected Health Information</vt:lpstr>
      <vt:lpstr>Electronic Protected Health Information</vt:lpstr>
      <vt:lpstr>Ocr enforcement</vt:lpstr>
      <vt:lpstr>Cms 16-33</vt:lpstr>
      <vt:lpstr>Cms 16-33</vt:lpstr>
      <vt:lpstr>Nude photo of patient leads to lawsuit</vt:lpstr>
      <vt:lpstr>Yelp!</vt:lpstr>
      <vt:lpstr>Is it a breach?</vt:lpstr>
      <vt:lpstr>Facebook fears</vt:lpstr>
      <vt:lpstr>Snapchat snafu</vt:lpstr>
      <vt:lpstr>Covid-19 headlines</vt:lpstr>
      <vt:lpstr>Social media use</vt:lpstr>
      <vt:lpstr>Social media use by nursing homes</vt:lpstr>
      <vt:lpstr>Tiktok twist</vt:lpstr>
      <vt:lpstr>Colt call</vt:lpstr>
      <vt:lpstr>Mother’s day meeting</vt:lpstr>
      <vt:lpstr>Nurse notes</vt:lpstr>
      <vt:lpstr>Parade!</vt:lpstr>
      <vt:lpstr>Dancing dilemma</vt:lpstr>
      <vt:lpstr>Other examples</vt:lpstr>
      <vt:lpstr>Social media use by employees</vt:lpstr>
      <vt:lpstr>Misinformation mess</vt:lpstr>
      <vt:lpstr>Ppe predicament</vt:lpstr>
      <vt:lpstr>Gear quarrel</vt:lpstr>
      <vt:lpstr>Twitter trouble</vt:lpstr>
      <vt:lpstr>Proceed with caution</vt:lpstr>
      <vt:lpstr>Social media use</vt:lpstr>
      <vt:lpstr>Social media use</vt:lpstr>
      <vt:lpstr>PowerPoint Presentation</vt:lpstr>
      <vt:lpstr>MPA discounts</vt:lpstr>
      <vt:lpstr>Coming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304</cp:revision>
  <cp:lastPrinted>2020-02-25T15:42:46Z</cp:lastPrinted>
  <dcterms:created xsi:type="dcterms:W3CDTF">2019-06-24T19:04:42Z</dcterms:created>
  <dcterms:modified xsi:type="dcterms:W3CDTF">2020-05-28T13:45:54Z</dcterms:modified>
</cp:coreProperties>
</file>